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088761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 name="Shape 3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 name="Shape 4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8903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8" name="Shape 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34456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8855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8196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02421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2" name="Shape 1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2364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1" name="Shape 1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505969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7" name="Shape 1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3952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71561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1" name="Shape 1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7778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9" name="Shape 1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3142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9" name="Shape 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71741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6" name="Shape 1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42219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6022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11338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9" name="Shape 19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1434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06" name="Shape 2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653272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4" name="Shape 2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24728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2" name="Shape 2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77486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28" name="Shape 2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1754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4" name="Shape 2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865286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8264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5" name="Shape 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5172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207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 name="Shape 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58378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 name="Shape 6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39275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 name="Shape 7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7313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0" name="Shape 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2182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45068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92" name="Shape 9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9</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85565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 Templateswise.com">
    <p:bg>
      <p:bgPr>
        <a:blipFill rotWithShape="1">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3850753"/>
            <a:ext cx="7772400" cy="829914"/>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15F9B"/>
              </a:buClr>
              <a:buFont typeface="Calibri"/>
              <a:buNone/>
              <a:defRPr sz="4400" b="0" i="0" u="none" strike="noStrike" cap="none">
                <a:solidFill>
                  <a:srgbClr val="015F9B"/>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371600" y="4354810"/>
            <a:ext cx="6400799" cy="593204"/>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015F9B"/>
              </a:buClr>
              <a:buFont typeface="Arial"/>
              <a:buNone/>
              <a:defRPr sz="3200" b="0" i="0" u="none" strike="noStrike" cap="none">
                <a:solidFill>
                  <a:srgbClr val="015F9B"/>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4767262"/>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4767262"/>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 Templateswise.com">
    <p:bg>
      <p:bgPr>
        <a:blipFill rotWithShape="1">
          <a:blip r:embed="rId2">
            <a:alphaModFix/>
          </a:blip>
          <a:stretch>
            <a:fillRect/>
          </a:stretch>
        </a:blipFill>
        <a:effectLst/>
      </p:bgPr>
    </p:bg>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1979708" y="205979"/>
            <a:ext cx="6707088" cy="85725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body" idx="1"/>
          </p:nvPr>
        </p:nvSpPr>
        <p:spPr>
          <a:xfrm>
            <a:off x="1979708" y="1200150"/>
            <a:ext cx="6707088" cy="3394472"/>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57200" y="4767262"/>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124200" y="4767262"/>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2 - - Templateswise.com">
    <p:bg>
      <p:bgPr>
        <a:blipFill rotWithShape="1">
          <a:blip r:embed="rId2">
            <a:alphaModFix/>
          </a:blip>
          <a:stretch>
            <a:fillRect/>
          </a:stretch>
        </a:blipFill>
        <a:effectLst/>
      </p:bgPr>
    </p:bg>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843558"/>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07650"/>
            <a:ext cx="8229600" cy="2886969"/>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4767262"/>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4767262"/>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Shape 33"/>
        <p:cNvGrpSpPr/>
        <p:nvPr/>
      </p:nvGrpSpPr>
      <p:grpSpPr>
        <a:xfrm>
          <a:off x="0" y="0"/>
          <a:ext cx="0" cy="0"/>
          <a:chOff x="0" y="0"/>
          <a:chExt cx="0" cy="0"/>
        </a:xfrm>
      </p:grpSpPr>
      <p:sp>
        <p:nvSpPr>
          <p:cNvPr id="34" name="Shape 34"/>
          <p:cNvSpPr txBox="1">
            <a:spLocks noGrp="1"/>
          </p:cNvSpPr>
          <p:nvPr>
            <p:ph type="dt" idx="10"/>
          </p:nvPr>
        </p:nvSpPr>
        <p:spPr>
          <a:xfrm>
            <a:off x="457200" y="4767262"/>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4767262"/>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342900" marR="0" lvl="0" indent="4699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425450" algn="l" rtl="0">
              <a:lnSpc>
                <a:spcPct val="100000"/>
              </a:lnSpc>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3810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79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4767262"/>
            <a:ext cx="2133598" cy="27384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4767262"/>
            <a:ext cx="2895600" cy="273842"/>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107504" y="555525"/>
            <a:ext cx="8928992" cy="1224133"/>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959" b="0" i="0" u="none" strike="noStrike" cap="none">
                <a:solidFill>
                  <a:schemeClr val="lt1"/>
                </a:solidFill>
                <a:latin typeface="Calibri"/>
                <a:ea typeface="Calibri"/>
                <a:cs typeface="Calibri"/>
                <a:sym typeface="Calibri"/>
              </a:rPr>
              <a:t>Financial Globalization </a:t>
            </a:r>
            <a:br>
              <a:rPr lang="en-US" sz="3959" b="0" i="0" u="none" strike="noStrike" cap="none">
                <a:solidFill>
                  <a:schemeClr val="lt1"/>
                </a:solidFill>
                <a:latin typeface="Calibri"/>
                <a:ea typeface="Calibri"/>
                <a:cs typeface="Calibri"/>
                <a:sym typeface="Calibri"/>
              </a:rPr>
            </a:br>
            <a:r>
              <a:rPr lang="en-US" sz="3959" b="0" i="0" u="none" strike="noStrike" cap="none">
                <a:solidFill>
                  <a:schemeClr val="lt1"/>
                </a:solidFill>
                <a:latin typeface="Calibri"/>
                <a:ea typeface="Calibri"/>
                <a:cs typeface="Calibri"/>
                <a:sym typeface="Calibri"/>
              </a:rPr>
              <a:t>in Historical Perspective</a:t>
            </a:r>
          </a:p>
        </p:txBody>
      </p:sp>
      <p:sp>
        <p:nvSpPr>
          <p:cNvPr id="43" name="Shape 43"/>
          <p:cNvSpPr/>
          <p:nvPr/>
        </p:nvSpPr>
        <p:spPr>
          <a:xfrm>
            <a:off x="539552" y="2139700"/>
            <a:ext cx="3534646" cy="126826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lt1"/>
              </a:buClr>
              <a:buSzPct val="25000"/>
              <a:buFont typeface="Arial"/>
              <a:buNone/>
            </a:pPr>
            <a:r>
              <a:rPr lang="en-US" sz="1800" b="1" i="0" u="none" strike="noStrike" cap="none">
                <a:solidFill>
                  <a:schemeClr val="lt1"/>
                </a:solidFill>
                <a:latin typeface="Calibri"/>
                <a:ea typeface="Calibri"/>
                <a:cs typeface="Calibri"/>
                <a:sym typeface="Calibri"/>
              </a:rPr>
              <a:t>Monetary and Financial History</a:t>
            </a:r>
          </a:p>
          <a:p>
            <a:pPr marL="0" marR="0" lvl="0" indent="0" algn="l" rtl="0">
              <a:lnSpc>
                <a:spcPct val="100000"/>
              </a:lnSpc>
              <a:spcBef>
                <a:spcPts val="360"/>
              </a:spcBef>
              <a:spcAft>
                <a:spcPts val="0"/>
              </a:spcAft>
              <a:buClr>
                <a:schemeClr val="lt1"/>
              </a:buClr>
              <a:buSzPct val="25000"/>
              <a:buFont typeface="Arial"/>
              <a:buNone/>
            </a:pPr>
            <a:r>
              <a:rPr lang="en-US" sz="1800" b="1" i="0" u="none" strike="noStrike" cap="none">
                <a:solidFill>
                  <a:schemeClr val="lt1"/>
                </a:solidFill>
                <a:latin typeface="Calibri"/>
                <a:ea typeface="Calibri"/>
                <a:cs typeface="Calibri"/>
                <a:sym typeface="Calibri"/>
              </a:rPr>
              <a:t>Professor Rita Martins de Sousa</a:t>
            </a:r>
          </a:p>
        </p:txBody>
      </p:sp>
      <p:pic>
        <p:nvPicPr>
          <p:cNvPr id="44" name="Shape 44"/>
          <p:cNvPicPr preferRelativeResize="0"/>
          <p:nvPr/>
        </p:nvPicPr>
        <p:blipFill rotWithShape="1">
          <a:blip r:embed="rId3">
            <a:alphaModFix/>
          </a:blip>
          <a:srcRect/>
          <a:stretch/>
        </p:blipFill>
        <p:spPr>
          <a:xfrm>
            <a:off x="395536" y="3868028"/>
            <a:ext cx="1152128" cy="512489"/>
          </a:xfrm>
          <a:prstGeom prst="rect">
            <a:avLst/>
          </a:prstGeom>
          <a:noFill/>
          <a:ln>
            <a:noFill/>
          </a:ln>
        </p:spPr>
      </p:pic>
      <p:pic>
        <p:nvPicPr>
          <p:cNvPr id="45" name="Shape 45"/>
          <p:cNvPicPr preferRelativeResize="0"/>
          <p:nvPr/>
        </p:nvPicPr>
        <p:blipFill rotWithShape="1">
          <a:blip r:embed="rId4">
            <a:alphaModFix/>
          </a:blip>
          <a:srcRect/>
          <a:stretch/>
        </p:blipFill>
        <p:spPr>
          <a:xfrm>
            <a:off x="290652" y="4368501"/>
            <a:ext cx="1905084" cy="688098"/>
          </a:xfrm>
          <a:prstGeom prst="rect">
            <a:avLst/>
          </a:prstGeom>
          <a:noFill/>
          <a:ln>
            <a:noFill/>
          </a:ln>
        </p:spPr>
      </p:pic>
      <p:sp>
        <p:nvSpPr>
          <p:cNvPr id="46" name="Shape 46"/>
          <p:cNvSpPr txBox="1"/>
          <p:nvPr/>
        </p:nvSpPr>
        <p:spPr>
          <a:xfrm>
            <a:off x="5796135" y="3247108"/>
            <a:ext cx="2947863" cy="1754324"/>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Calibri"/>
              <a:buNone/>
            </a:pPr>
            <a:r>
              <a:rPr lang="en-US" sz="1800" b="1" i="0" u="none" strike="noStrike" cap="none">
                <a:solidFill>
                  <a:schemeClr val="dk1"/>
                </a:solidFill>
                <a:latin typeface="Calibri"/>
                <a:ea typeface="Calibri"/>
                <a:cs typeface="Calibri"/>
                <a:sym typeface="Calibri"/>
              </a:rPr>
              <a:t>Group Members:</a:t>
            </a:r>
          </a:p>
          <a:p>
            <a:pPr marL="0" marR="0" lvl="0" indent="0" algn="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Li Chenxue, 47485 </a:t>
            </a:r>
          </a:p>
          <a:p>
            <a:pPr marL="0" marR="0" lvl="0" indent="0" algn="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Katharine Cardwell, 47621</a:t>
            </a:r>
          </a:p>
          <a:p>
            <a:pPr marL="0" marR="0" lvl="0" indent="0" algn="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Long Tingting, 47677</a:t>
            </a:r>
          </a:p>
          <a:p>
            <a:pPr marL="0" marR="0" lvl="0" indent="0" algn="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Yang Ying, 47891</a:t>
            </a:r>
          </a:p>
          <a:p>
            <a:pPr marL="0" marR="0" lvl="0" indent="0" algn="r" rtl="0">
              <a:lnSpc>
                <a:spcPct val="100000"/>
              </a:lnSpc>
              <a:spcBef>
                <a:spcPts val="0"/>
              </a:spcBef>
              <a:spcAft>
                <a:spcPts val="0"/>
              </a:spcAft>
              <a:buClr>
                <a:schemeClr val="dk1"/>
              </a:buClr>
              <a:buSzPct val="25000"/>
              <a:buFont typeface="Calibri"/>
              <a:buNone/>
            </a:pPr>
            <a:r>
              <a:rPr lang="en-US" sz="1800" b="0" i="0" u="none" strike="noStrike" cap="none">
                <a:solidFill>
                  <a:schemeClr val="dk1"/>
                </a:solidFill>
                <a:latin typeface="Calibri"/>
                <a:ea typeface="Calibri"/>
                <a:cs typeface="Calibri"/>
                <a:sym typeface="Calibri"/>
              </a:rPr>
              <a:t>Cao Xinrui, 47959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979708" y="205979"/>
            <a:ext cx="6707088" cy="85725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body" idx="1"/>
          </p:nvPr>
        </p:nvSpPr>
        <p:spPr>
          <a:xfrm>
            <a:off x="1979708" y="1200150"/>
            <a:ext cx="6707088" cy="3394472"/>
          </a:xfrm>
          <a:prstGeom prst="rect">
            <a:avLst/>
          </a:prstGeom>
          <a:noFill/>
          <a:ln>
            <a:noFill/>
          </a:ln>
        </p:spPr>
        <p:txBody>
          <a:bodyPr lIns="91425" tIns="91425" rIns="91425" bIns="91425" anchor="t" anchorCtr="0">
            <a:noAutofit/>
          </a:bodyPr>
          <a:lstStyle/>
          <a:p>
            <a:pPr marL="342900" marR="0" lvl="0" indent="-139700"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pic>
        <p:nvPicPr>
          <p:cNvPr id="103" name="Shape 103" descr="2017-04-28 (5)"/>
          <p:cNvPicPr preferRelativeResize="0"/>
          <p:nvPr/>
        </p:nvPicPr>
        <p:blipFill rotWithShape="1">
          <a:blip r:embed="rId3">
            <a:alphaModFix/>
          </a:blip>
          <a:srcRect/>
          <a:stretch/>
        </p:blipFill>
        <p:spPr>
          <a:xfrm>
            <a:off x="1898650" y="166368"/>
            <a:ext cx="7215504" cy="48107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835696" y="195482"/>
            <a:ext cx="7452320"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000" b="0" i="0" u="none" strike="noStrike" cap="none">
                <a:solidFill>
                  <a:srgbClr val="015F9B"/>
                </a:solidFill>
                <a:latin typeface="Calibri"/>
                <a:ea typeface="Calibri"/>
                <a:cs typeface="Calibri"/>
                <a:sym typeface="Calibri"/>
              </a:rPr>
              <a:t>2.2 Evidence about Foreign Direct Investment</a:t>
            </a:r>
          </a:p>
        </p:txBody>
      </p:sp>
      <p:sp>
        <p:nvSpPr>
          <p:cNvPr id="109" name="Shape 109"/>
          <p:cNvSpPr txBox="1">
            <a:spLocks noGrp="1"/>
          </p:cNvSpPr>
          <p:nvPr>
            <p:ph type="body" idx="1"/>
          </p:nvPr>
        </p:nvSpPr>
        <p:spPr>
          <a:xfrm>
            <a:off x="1979708" y="1203599"/>
            <a:ext cx="6707088" cy="3600397"/>
          </a:xfrm>
          <a:prstGeom prst="rect">
            <a:avLst/>
          </a:prstGeom>
          <a:noFill/>
          <a:ln>
            <a:noFill/>
          </a:ln>
        </p:spPr>
        <p:txBody>
          <a:bodyPr lIns="91425" tIns="45700" rIns="91425" bIns="45700" anchor="t" anchorCtr="0">
            <a:noAutofit/>
          </a:bodyPr>
          <a:lstStyle/>
          <a:p>
            <a:pPr marL="342900" marR="0" lvl="0" indent="-330200" algn="l" rtl="0">
              <a:lnSpc>
                <a:spcPct val="80000"/>
              </a:lnSpc>
              <a:spcBef>
                <a:spcPts val="0"/>
              </a:spcBef>
              <a:spcAft>
                <a:spcPts val="0"/>
              </a:spcAft>
              <a:buClr>
                <a:schemeClr val="dk1"/>
              </a:buClr>
              <a:buSzPct val="100000"/>
              <a:buFont typeface="Arial"/>
              <a:buChar char="•"/>
            </a:pPr>
            <a:r>
              <a:rPr lang="en-US" sz="2200" b="0" i="0" u="none" strike="noStrike" cap="none">
                <a:solidFill>
                  <a:schemeClr val="dk1"/>
                </a:solidFill>
                <a:latin typeface="Times New Roman"/>
                <a:ea typeface="Times New Roman"/>
                <a:cs typeface="Times New Roman"/>
                <a:sym typeface="Times New Roman"/>
              </a:rPr>
              <a:t>FDI: An investment made by a resident entity devoted to acquiring long-term interest in enterprises operating outside of the economy of the investor (its foreign affiliate). </a:t>
            </a:r>
          </a:p>
          <a:p>
            <a:pPr marL="0" marR="0" lvl="0" indent="0" algn="l" rtl="0">
              <a:lnSpc>
                <a:spcPct val="80000"/>
              </a:lnSpc>
              <a:spcBef>
                <a:spcPts val="495"/>
              </a:spcBef>
              <a:spcAft>
                <a:spcPts val="0"/>
              </a:spcAft>
              <a:buClr>
                <a:schemeClr val="dk1"/>
              </a:buClr>
              <a:buSzPct val="25000"/>
              <a:buFont typeface="Arial"/>
              <a:buNone/>
            </a:pPr>
            <a:r>
              <a:rPr lang="en-US" sz="2480" b="0" i="0" u="none" strike="noStrike" cap="none">
                <a:solidFill>
                  <a:schemeClr val="dk1"/>
                </a:solidFill>
                <a:latin typeface="Times New Roman"/>
                <a:ea typeface="Times New Roman"/>
                <a:cs typeface="Times New Roman"/>
                <a:sym typeface="Times New Roman"/>
              </a:rPr>
              <a:t>  </a:t>
            </a:r>
            <a:r>
              <a:rPr lang="en-US" sz="1700" b="0" i="0" u="none" strike="noStrike" cap="none">
                <a:solidFill>
                  <a:schemeClr val="dk1"/>
                </a:solidFill>
                <a:latin typeface="Times New Roman"/>
                <a:ea typeface="Times New Roman"/>
                <a:cs typeface="Times New Roman"/>
                <a:sym typeface="Times New Roman"/>
              </a:rPr>
              <a:t> - Inward FDI: foreign capital is invested in local resources,</a:t>
            </a:r>
          </a:p>
          <a:p>
            <a:pPr marL="0" marR="0" lvl="0" indent="0" algn="l" rtl="0">
              <a:lnSpc>
                <a:spcPct val="80000"/>
              </a:lnSpc>
              <a:spcBef>
                <a:spcPts val="370"/>
              </a:spcBef>
              <a:spcAft>
                <a:spcPts val="0"/>
              </a:spcAft>
              <a:buClr>
                <a:schemeClr val="dk1"/>
              </a:buClr>
              <a:buSzPct val="25000"/>
              <a:buFont typeface="Arial"/>
              <a:buNone/>
            </a:pPr>
            <a:r>
              <a:rPr lang="en-US" sz="1700" b="0" i="0" u="none" strike="noStrike" cap="none">
                <a:solidFill>
                  <a:schemeClr val="dk1"/>
                </a:solidFill>
                <a:latin typeface="Times New Roman"/>
                <a:ea typeface="Times New Roman"/>
                <a:cs typeface="Times New Roman"/>
                <a:sym typeface="Times New Roman"/>
              </a:rPr>
              <a:t>    - Outward FDI: local capital is invested in foreign areas.</a:t>
            </a:r>
          </a:p>
          <a:p>
            <a:pPr marL="342900" marR="0" lvl="0" indent="-330200" algn="l" rtl="0">
              <a:lnSpc>
                <a:spcPct val="80000"/>
              </a:lnSpc>
              <a:spcBef>
                <a:spcPts val="495"/>
              </a:spcBef>
              <a:spcAft>
                <a:spcPts val="0"/>
              </a:spcAft>
              <a:buClr>
                <a:schemeClr val="dk1"/>
              </a:buClr>
              <a:buSzPct val="100000"/>
              <a:buFont typeface="Arial"/>
              <a:buChar char="•"/>
            </a:pPr>
            <a:r>
              <a:rPr lang="en-US" sz="2200" b="0" i="0" u="none" strike="noStrike" cap="none">
                <a:solidFill>
                  <a:schemeClr val="dk1"/>
                </a:solidFill>
                <a:latin typeface="Times New Roman"/>
                <a:ea typeface="Times New Roman"/>
                <a:cs typeface="Times New Roman"/>
                <a:sym typeface="Times New Roman"/>
              </a:rPr>
              <a:t>It’s controversial to choose the accurate data during the Gold Standard and the interwar period.</a:t>
            </a:r>
          </a:p>
          <a:p>
            <a:pPr marL="0" marR="0" lvl="0" indent="0" algn="l" rtl="0">
              <a:lnSpc>
                <a:spcPct val="80000"/>
              </a:lnSpc>
              <a:spcBef>
                <a:spcPts val="495"/>
              </a:spcBef>
              <a:spcAft>
                <a:spcPts val="0"/>
              </a:spcAft>
              <a:buClr>
                <a:schemeClr val="dk1"/>
              </a:buClr>
              <a:buSzPct val="25000"/>
              <a:buFont typeface="Arial"/>
              <a:buNone/>
            </a:pPr>
            <a:r>
              <a:rPr lang="en-US" sz="2480" b="0" i="0" u="none" strike="noStrike" cap="none">
                <a:solidFill>
                  <a:schemeClr val="dk1"/>
                </a:solidFill>
                <a:latin typeface="Times New Roman"/>
                <a:ea typeface="Times New Roman"/>
                <a:cs typeface="Times New Roman"/>
                <a:sym typeface="Times New Roman"/>
              </a:rPr>
              <a:t>   </a:t>
            </a:r>
            <a:r>
              <a:rPr lang="en-US" sz="1700" b="0" i="0" u="none" strike="noStrike" cap="none">
                <a:solidFill>
                  <a:schemeClr val="dk1"/>
                </a:solidFill>
                <a:latin typeface="Times New Roman"/>
                <a:ea typeface="Times New Roman"/>
                <a:cs typeface="Times New Roman"/>
                <a:sym typeface="Times New Roman"/>
              </a:rPr>
              <a:t>- Data of the world economy, developed and developing countries </a:t>
            </a:r>
          </a:p>
          <a:p>
            <a:pPr marL="0" marR="0" lvl="0" indent="0" algn="l" rtl="0">
              <a:lnSpc>
                <a:spcPct val="80000"/>
              </a:lnSpc>
              <a:spcBef>
                <a:spcPts val="495"/>
              </a:spcBef>
              <a:spcAft>
                <a:spcPts val="0"/>
              </a:spcAft>
              <a:buClr>
                <a:schemeClr val="dk1"/>
              </a:buClr>
              <a:buSzPct val="25000"/>
              <a:buFont typeface="Arial"/>
              <a:buNone/>
            </a:pPr>
            <a:r>
              <a:rPr lang="en-US" sz="1700" b="0" i="0" u="none" strike="noStrike" cap="none">
                <a:solidFill>
                  <a:schemeClr val="dk1"/>
                </a:solidFill>
                <a:latin typeface="Times New Roman"/>
                <a:ea typeface="Times New Roman"/>
                <a:cs typeface="Times New Roman"/>
                <a:sym typeface="Times New Roman"/>
              </a:rPr>
              <a:t>       between 1914 and 2003</a:t>
            </a:r>
          </a:p>
          <a:p>
            <a:pPr marL="342900" marR="0" lvl="0" indent="-342900" algn="l" rtl="0">
              <a:lnSpc>
                <a:spcPct val="80000"/>
              </a:lnSpc>
              <a:spcBef>
                <a:spcPts val="495"/>
              </a:spcBef>
              <a:spcAft>
                <a:spcPts val="0"/>
              </a:spcAft>
              <a:buClr>
                <a:schemeClr val="dk1"/>
              </a:buClr>
              <a:buSzPct val="25000"/>
              <a:buFont typeface="Arial"/>
              <a:buNone/>
            </a:pPr>
            <a:endParaRPr sz="2480" b="0" i="0" u="none" strike="noStrike" cap="none">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1776092" y="2492375"/>
            <a:ext cx="2694305" cy="2170429"/>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en-US" sz="1400" b="0" i="0" u="none" strike="noStrike" cap="none">
                <a:solidFill>
                  <a:schemeClr val="dk1"/>
                </a:solidFill>
                <a:latin typeface="Times New Roman"/>
                <a:ea typeface="Times New Roman"/>
                <a:cs typeface="Times New Roman"/>
                <a:sym typeface="Times New Roman"/>
              </a:rPr>
              <a:t>Considering the last thirty years, the world outward stock of FDI increased an incredible thirty-seven fold. </a:t>
            </a:r>
          </a:p>
          <a:p>
            <a:pPr marL="285750" marR="0" lvl="0" indent="-285750" algn="l" rtl="0">
              <a:lnSpc>
                <a:spcPct val="100000"/>
              </a:lnSpc>
              <a:spcBef>
                <a:spcPts val="640"/>
              </a:spcBef>
              <a:spcAft>
                <a:spcPts val="0"/>
              </a:spcAft>
              <a:buClr>
                <a:schemeClr val="dk1"/>
              </a:buClr>
              <a:buSzPct val="100000"/>
              <a:buFont typeface="Arial"/>
              <a:buChar char="•"/>
            </a:pPr>
            <a:r>
              <a:rPr lang="en-US" sz="1400" b="0" i="0" u="none" strike="noStrike" cap="none">
                <a:solidFill>
                  <a:schemeClr val="dk1"/>
                </a:solidFill>
                <a:latin typeface="Times New Roman"/>
                <a:ea typeface="Times New Roman"/>
                <a:cs typeface="Times New Roman"/>
                <a:sym typeface="Times New Roman"/>
              </a:rPr>
              <a:t>Volume of investment in developing countries.</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Times New Roman"/>
                <a:ea typeface="Times New Roman"/>
                <a:cs typeface="Times New Roman"/>
                <a:sym typeface="Times New Roman"/>
              </a:rPr>
              <a:t>     - This investment is concentrated in some </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Times New Roman"/>
                <a:ea typeface="Times New Roman"/>
                <a:cs typeface="Times New Roman"/>
                <a:sym typeface="Times New Roman"/>
              </a:rPr>
              <a:t>        emerging countries, especially in the</a:t>
            </a:r>
          </a:p>
          <a:p>
            <a:pPr marL="342900" marR="0" lvl="0" indent="-34290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Times New Roman"/>
                <a:ea typeface="Times New Roman"/>
                <a:cs typeface="Times New Roman"/>
                <a:sym typeface="Times New Roman"/>
              </a:rPr>
              <a:t>        four BRIC economies.</a:t>
            </a:r>
          </a:p>
          <a:p>
            <a:pPr marL="342900" marR="0" lvl="0" indent="-342900" algn="l" rtl="0">
              <a:lnSpc>
                <a:spcPct val="100000"/>
              </a:lnSpc>
              <a:spcBef>
                <a:spcPts val="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pic>
        <p:nvPicPr>
          <p:cNvPr id="117" name="Shape 117" descr="G:\Mestrado\Slide\S2\HMF\comments\1.png"/>
          <p:cNvPicPr preferRelativeResize="0"/>
          <p:nvPr/>
        </p:nvPicPr>
        <p:blipFill rotWithShape="1">
          <a:blip r:embed="rId3">
            <a:alphaModFix/>
          </a:blip>
          <a:srcRect/>
          <a:stretch/>
        </p:blipFill>
        <p:spPr>
          <a:xfrm>
            <a:off x="1942967" y="765175"/>
            <a:ext cx="4198500" cy="1567200"/>
          </a:xfrm>
          <a:prstGeom prst="rect">
            <a:avLst/>
          </a:prstGeom>
          <a:noFill/>
          <a:ln>
            <a:noFill/>
          </a:ln>
        </p:spPr>
      </p:pic>
      <p:sp>
        <p:nvSpPr>
          <p:cNvPr id="118" name="Shape 118"/>
          <p:cNvSpPr/>
          <p:nvPr/>
        </p:nvSpPr>
        <p:spPr>
          <a:xfrm>
            <a:off x="6553200" y="868045"/>
            <a:ext cx="2185034" cy="162369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000" b="0" i="0" u="none" strike="noStrike" cap="none">
                <a:solidFill>
                  <a:schemeClr val="dk1"/>
                </a:solidFill>
                <a:latin typeface="Times New Roman"/>
                <a:ea typeface="Times New Roman"/>
                <a:cs typeface="Times New Roman"/>
                <a:sym typeface="Times New Roman"/>
              </a:rPr>
              <a:t>Two markedly different growth patterns. </a:t>
            </a:r>
          </a:p>
          <a:p>
            <a:pPr marL="0" marR="0" lvl="0" indent="0" algn="l" rtl="0">
              <a:lnSpc>
                <a:spcPct val="90000"/>
              </a:lnSpc>
              <a:spcBef>
                <a:spcPts val="600"/>
              </a:spcBef>
              <a:spcAft>
                <a:spcPts val="0"/>
              </a:spcAft>
              <a:buClr>
                <a:schemeClr val="dk1"/>
              </a:buClr>
              <a:buSzPct val="25000"/>
              <a:buFont typeface="Arial"/>
              <a:buNone/>
            </a:pPr>
            <a:r>
              <a:rPr lang="en-US" sz="1600" b="0" i="0" u="none" strike="noStrike" cap="none">
                <a:solidFill>
                  <a:schemeClr val="dk1"/>
                </a:solidFill>
                <a:latin typeface="Times New Roman"/>
                <a:ea typeface="Times New Roman"/>
                <a:cs typeface="Times New Roman"/>
                <a:sym typeface="Times New Roman"/>
              </a:rPr>
              <a:t>     - from 1914 to 1960</a:t>
            </a:r>
          </a:p>
          <a:p>
            <a:pPr marL="0" marR="0" lvl="0" indent="0" algn="l" rtl="0">
              <a:lnSpc>
                <a:spcPct val="90000"/>
              </a:lnSpc>
              <a:spcBef>
                <a:spcPts val="600"/>
              </a:spcBef>
              <a:spcAft>
                <a:spcPts val="0"/>
              </a:spcAft>
              <a:buClr>
                <a:schemeClr val="dk1"/>
              </a:buClr>
              <a:buSzPct val="25000"/>
              <a:buFont typeface="Arial"/>
              <a:buNone/>
            </a:pPr>
            <a:r>
              <a:rPr lang="en-US" sz="1600" b="0" i="0" u="none" strike="noStrike" cap="none">
                <a:solidFill>
                  <a:schemeClr val="dk1"/>
                </a:solidFill>
                <a:latin typeface="Times New Roman"/>
                <a:ea typeface="Times New Roman"/>
                <a:cs typeface="Times New Roman"/>
                <a:sym typeface="Times New Roman"/>
              </a:rPr>
              <a:t>     - from 1973 to 2003</a:t>
            </a:r>
          </a:p>
        </p:txBody>
      </p:sp>
      <p:pic>
        <p:nvPicPr>
          <p:cNvPr id="119" name="Shape 119" descr="G:\Mestrado\Slide\S2\HMF\comments\2.png"/>
          <p:cNvPicPr preferRelativeResize="0"/>
          <p:nvPr/>
        </p:nvPicPr>
        <p:blipFill rotWithShape="1">
          <a:blip r:embed="rId4">
            <a:alphaModFix/>
          </a:blip>
          <a:srcRect/>
          <a:stretch/>
        </p:blipFill>
        <p:spPr>
          <a:xfrm>
            <a:off x="4470400" y="2863215"/>
            <a:ext cx="4565650" cy="1864995"/>
          </a:xfrm>
          <a:prstGeom prst="rect">
            <a:avLst/>
          </a:prstGeom>
          <a:noFill/>
          <a:ln>
            <a:noFill/>
          </a:ln>
        </p:spPr>
      </p:pic>
      <p:sp>
        <p:nvSpPr>
          <p:cNvPr id="120" name="Shape 120"/>
          <p:cNvSpPr txBox="1"/>
          <p:nvPr/>
        </p:nvSpPr>
        <p:spPr>
          <a:xfrm>
            <a:off x="1776092" y="125093"/>
            <a:ext cx="3862069" cy="64007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3600" b="1" i="0" u="none" strike="noStrike" cap="none">
                <a:solidFill>
                  <a:srgbClr val="000000"/>
                </a:solidFill>
                <a:latin typeface="Times New Roman"/>
                <a:ea typeface="Times New Roman"/>
                <a:cs typeface="Times New Roman"/>
                <a:sym typeface="Times New Roman"/>
              </a:rPr>
              <a:t>Outward FDI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763688" y="195482"/>
            <a:ext cx="727280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3600" b="1" i="0" u="none" strike="noStrike" cap="none">
                <a:solidFill>
                  <a:schemeClr val="dk1"/>
                </a:solidFill>
                <a:latin typeface="Times New Roman"/>
                <a:ea typeface="Times New Roman"/>
                <a:cs typeface="Times New Roman"/>
                <a:sym typeface="Times New Roman"/>
              </a:rPr>
              <a:t>Outward FDI</a:t>
            </a:r>
          </a:p>
        </p:txBody>
      </p:sp>
      <p:sp>
        <p:nvSpPr>
          <p:cNvPr id="126" name="Shape 126"/>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pic>
        <p:nvPicPr>
          <p:cNvPr id="127" name="Shape 127"/>
          <p:cNvPicPr preferRelativeResize="0">
            <a:picLocks noGrp="1"/>
          </p:cNvPicPr>
          <p:nvPr>
            <p:ph type="body" idx="1"/>
          </p:nvPr>
        </p:nvPicPr>
        <p:blipFill rotWithShape="1">
          <a:blip r:embed="rId3">
            <a:alphaModFix/>
          </a:blip>
          <a:srcRect/>
          <a:stretch/>
        </p:blipFill>
        <p:spPr>
          <a:xfrm>
            <a:off x="2959499" y="1174425"/>
            <a:ext cx="4667399" cy="1596300"/>
          </a:xfrm>
          <a:prstGeom prst="rect">
            <a:avLst/>
          </a:prstGeom>
          <a:noFill/>
          <a:ln>
            <a:noFill/>
          </a:ln>
        </p:spPr>
      </p:pic>
      <p:pic>
        <p:nvPicPr>
          <p:cNvPr id="128" name="Shape 128"/>
          <p:cNvPicPr preferRelativeResize="0"/>
          <p:nvPr/>
        </p:nvPicPr>
        <p:blipFill rotWithShape="1">
          <a:blip r:embed="rId4">
            <a:alphaModFix/>
          </a:blip>
          <a:srcRect/>
          <a:stretch/>
        </p:blipFill>
        <p:spPr>
          <a:xfrm>
            <a:off x="4322444" y="2892425"/>
            <a:ext cx="4713605" cy="1918968"/>
          </a:xfrm>
          <a:prstGeom prst="rect">
            <a:avLst/>
          </a:prstGeom>
          <a:noFill/>
          <a:ln>
            <a:noFill/>
          </a:ln>
        </p:spPr>
      </p:pic>
      <p:sp>
        <p:nvSpPr>
          <p:cNvPr id="129" name="Shape 129"/>
          <p:cNvSpPr txBox="1"/>
          <p:nvPr/>
        </p:nvSpPr>
        <p:spPr>
          <a:xfrm>
            <a:off x="1938655" y="2892425"/>
            <a:ext cx="2156459" cy="1798319"/>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000000"/>
              </a:buClr>
              <a:buSzPct val="100000"/>
              <a:buFont typeface="Arial"/>
              <a:buChar char="•"/>
            </a:pPr>
            <a:r>
              <a:rPr lang="en-US" sz="1400" b="0" i="0" u="none" strike="noStrike" cap="none">
                <a:solidFill>
                  <a:srgbClr val="000000"/>
                </a:solidFill>
                <a:latin typeface="Times New Roman"/>
                <a:ea typeface="Times New Roman"/>
                <a:cs typeface="Times New Roman"/>
                <a:sym typeface="Times New Roman"/>
              </a:rPr>
              <a:t>Taking into account the three decades, the growth of world inward stock of FDI was forty-eight fold, even more impressive than the outward growth figure.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763688" y="195482"/>
            <a:ext cx="727280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2970" b="0" i="0" u="none" strike="noStrike" cap="none">
                <a:solidFill>
                  <a:srgbClr val="015F9B"/>
                </a:solidFill>
                <a:latin typeface="Calibri"/>
                <a:ea typeface="Calibri"/>
                <a:cs typeface="Calibri"/>
                <a:sym typeface="Calibri"/>
              </a:rPr>
              <a:t>2.2 Evidence about Foreign Direct Investment</a:t>
            </a:r>
            <a:r>
              <a:rPr lang="en-US" sz="1979" b="0" i="0" u="none" strike="noStrike" cap="none">
                <a:solidFill>
                  <a:srgbClr val="015F9B"/>
                </a:solidFill>
                <a:latin typeface="Calibri"/>
                <a:ea typeface="Calibri"/>
                <a:cs typeface="Calibri"/>
                <a:sym typeface="Calibri"/>
              </a:rPr>
              <a:t/>
            </a:r>
            <a:br>
              <a:rPr lang="en-US" sz="1979" b="0" i="0" u="none" strike="noStrike" cap="none">
                <a:solidFill>
                  <a:srgbClr val="015F9B"/>
                </a:solidFill>
                <a:latin typeface="Calibri"/>
                <a:ea typeface="Calibri"/>
                <a:cs typeface="Calibri"/>
                <a:sym typeface="Calibri"/>
              </a:rPr>
            </a:br>
            <a:r>
              <a:rPr lang="en-US" sz="1979" b="0" i="0" u="none" strike="noStrike" cap="none">
                <a:solidFill>
                  <a:srgbClr val="015F9B"/>
                </a:solidFill>
                <a:latin typeface="Calibri"/>
                <a:ea typeface="Calibri"/>
                <a:cs typeface="Calibri"/>
                <a:sym typeface="Calibri"/>
              </a:rPr>
              <a:t>(Cont…)</a:t>
            </a:r>
          </a:p>
        </p:txBody>
      </p:sp>
      <p:sp>
        <p:nvSpPr>
          <p:cNvPr id="135" name="Shape 135"/>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pic>
        <p:nvPicPr>
          <p:cNvPr id="136" name="Shape 136"/>
          <p:cNvPicPr preferRelativeResize="0"/>
          <p:nvPr/>
        </p:nvPicPr>
        <p:blipFill rotWithShape="1">
          <a:blip r:embed="rId3">
            <a:alphaModFix/>
          </a:blip>
          <a:srcRect/>
          <a:stretch/>
        </p:blipFill>
        <p:spPr>
          <a:xfrm>
            <a:off x="1993265" y="1052829"/>
            <a:ext cx="3472180" cy="2037714"/>
          </a:xfrm>
          <a:prstGeom prst="rect">
            <a:avLst/>
          </a:prstGeom>
          <a:noFill/>
          <a:ln>
            <a:noFill/>
          </a:ln>
        </p:spPr>
      </p:pic>
      <p:sp>
        <p:nvSpPr>
          <p:cNvPr id="137" name="Shape 137"/>
          <p:cNvSpPr txBox="1">
            <a:spLocks noGrp="1"/>
          </p:cNvSpPr>
          <p:nvPr>
            <p:ph type="body" idx="1"/>
          </p:nvPr>
        </p:nvSpPr>
        <p:spPr>
          <a:xfrm>
            <a:off x="5500369" y="995679"/>
            <a:ext cx="3587115" cy="2456814"/>
          </a:xfrm>
          <a:prstGeom prst="rect">
            <a:avLst/>
          </a:prstGeom>
          <a:noFill/>
          <a:ln>
            <a:noFill/>
          </a:ln>
        </p:spPr>
        <p:txBody>
          <a:bodyPr lIns="91425" tIns="91425" rIns="91425" bIns="91425" anchor="t" anchorCtr="0">
            <a:noAutofit/>
          </a:bodyPr>
          <a:lstStyle/>
          <a:p>
            <a:pPr marL="203200" marR="0" lvl="0" indent="0" algn="l" rtl="0">
              <a:lnSpc>
                <a:spcPct val="100000"/>
              </a:lnSpc>
              <a:spcBef>
                <a:spcPts val="0"/>
              </a:spcBef>
              <a:spcAft>
                <a:spcPts val="0"/>
              </a:spcAft>
              <a:buClr>
                <a:schemeClr val="dk1"/>
              </a:buClr>
              <a:buSzPct val="25000"/>
              <a:buFont typeface="Arial"/>
              <a:buNone/>
            </a:pPr>
            <a:r>
              <a:rPr lang="en-US" sz="1400" b="0" i="0" u="none" strike="noStrike" cap="none">
                <a:solidFill>
                  <a:schemeClr val="dk1"/>
                </a:solidFill>
                <a:latin typeface="Times New Roman"/>
                <a:ea typeface="Times New Roman"/>
                <a:cs typeface="Times New Roman"/>
                <a:sym typeface="Times New Roman"/>
              </a:rPr>
              <a:t>1. U-curve could be traced from 1913 to 1990 or even to 1995. </a:t>
            </a:r>
          </a:p>
          <a:p>
            <a:pPr marL="203200" marR="0" lvl="0" indent="0" algn="l" rtl="0">
              <a:lnSpc>
                <a:spcPct val="100000"/>
              </a:lnSpc>
              <a:spcBef>
                <a:spcPts val="640"/>
              </a:spcBef>
              <a:spcAft>
                <a:spcPts val="0"/>
              </a:spcAft>
              <a:buClr>
                <a:schemeClr val="dk1"/>
              </a:buClr>
              <a:buSzPct val="25000"/>
              <a:buFont typeface="Arial"/>
              <a:buNone/>
            </a:pPr>
            <a:r>
              <a:rPr lang="en-US" sz="1400" b="0" i="0" u="none" strike="noStrike" cap="none">
                <a:solidFill>
                  <a:schemeClr val="dk1"/>
                </a:solidFill>
                <a:latin typeface="Times New Roman"/>
                <a:ea typeface="Times New Roman"/>
                <a:cs typeface="Times New Roman"/>
                <a:sym typeface="Times New Roman"/>
              </a:rPr>
              <a:t>2. Another piece of evidence pointing to the J-curve: </a:t>
            </a:r>
          </a:p>
          <a:p>
            <a:pPr marL="203200" marR="0" lvl="0" indent="0" algn="l" rtl="0">
              <a:lnSpc>
                <a:spcPct val="100000"/>
              </a:lnSpc>
              <a:spcBef>
                <a:spcPts val="640"/>
              </a:spcBef>
              <a:spcAft>
                <a:spcPts val="0"/>
              </a:spcAft>
              <a:buClr>
                <a:schemeClr val="dk1"/>
              </a:buClr>
              <a:buSzPct val="25000"/>
              <a:buFont typeface="Arial"/>
              <a:buNone/>
            </a:pPr>
            <a:r>
              <a:rPr lang="en-US" sz="1400" b="0" i="0" u="none" strike="noStrike" cap="none">
                <a:solidFill>
                  <a:schemeClr val="dk1"/>
                </a:solidFill>
                <a:latin typeface="Times New Roman"/>
                <a:ea typeface="Times New Roman"/>
                <a:cs typeface="Times New Roman"/>
                <a:sym typeface="Times New Roman"/>
              </a:rPr>
              <a:t>The stock of FDI gradually became more important during the course of the 20th century </a:t>
            </a:r>
          </a:p>
          <a:p>
            <a:pPr marL="203200" marR="0" lvl="0" indent="0" algn="l" rtl="0">
              <a:lnSpc>
                <a:spcPct val="100000"/>
              </a:lnSpc>
              <a:spcBef>
                <a:spcPts val="640"/>
              </a:spcBef>
              <a:spcAft>
                <a:spcPts val="0"/>
              </a:spcAft>
              <a:buClr>
                <a:schemeClr val="dk1"/>
              </a:buClr>
              <a:buSzPct val="25000"/>
              <a:buFont typeface="Arial"/>
              <a:buNone/>
            </a:pPr>
            <a:r>
              <a:rPr lang="en-US" sz="1400" b="0" i="0" u="none" strike="noStrike" cap="none">
                <a:solidFill>
                  <a:schemeClr val="dk1"/>
                </a:solidFill>
                <a:latin typeface="Times New Roman"/>
                <a:ea typeface="Times New Roman"/>
                <a:cs typeface="Times New Roman"/>
                <a:sym typeface="Times New Roman"/>
              </a:rPr>
              <a:t>- Peek: the end of the 1990s and beginning of the 21st century</a:t>
            </a:r>
          </a:p>
        </p:txBody>
      </p:sp>
      <p:sp>
        <p:nvSpPr>
          <p:cNvPr id="138" name="Shape 138"/>
          <p:cNvSpPr txBox="1"/>
          <p:nvPr/>
        </p:nvSpPr>
        <p:spPr>
          <a:xfrm>
            <a:off x="1891665" y="3286760"/>
            <a:ext cx="5532120" cy="17983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1600" b="1" i="0" u="none" strike="noStrike" cap="none">
                <a:solidFill>
                  <a:srgbClr val="000000"/>
                </a:solidFill>
                <a:latin typeface="Times New Roman"/>
                <a:ea typeface="Times New Roman"/>
                <a:cs typeface="Times New Roman"/>
                <a:sym typeface="Times New Roman"/>
              </a:rPr>
              <a:t>Advantage of author´s analysis:</a:t>
            </a:r>
          </a:p>
          <a:p>
            <a:pPr marL="0" marR="0" lvl="0" indent="0" algn="l" rtl="0">
              <a:lnSpc>
                <a:spcPct val="100000"/>
              </a:lnSpc>
              <a:spcBef>
                <a:spcPts val="0"/>
              </a:spcBef>
              <a:spcAft>
                <a:spcPts val="0"/>
              </a:spcAft>
              <a:buClr>
                <a:srgbClr val="000000"/>
              </a:buClr>
              <a:buFont typeface="Times New Roman"/>
              <a:buNone/>
            </a:pPr>
            <a:endParaRPr sz="14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1. Expand the database to 2005 so that it’s more clear that a J-curve corresponds more appropriately to the reality of the foreign investment.</a:t>
            </a:r>
          </a:p>
          <a:p>
            <a:pPr marL="0" marR="0" lvl="0" indent="0" algn="l" rtl="0">
              <a:lnSpc>
                <a:spcPct val="100000"/>
              </a:lnSpc>
              <a:spcBef>
                <a:spcPts val="0"/>
              </a:spcBef>
              <a:spcAft>
                <a:spcPts val="0"/>
              </a:spcAft>
              <a:buClr>
                <a:srgbClr val="000000"/>
              </a:buClr>
              <a:buFont typeface="Times New Roman"/>
              <a:buNone/>
            </a:pP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ct val="25000"/>
              <a:buFont typeface="Times New Roman"/>
              <a:buNone/>
            </a:pPr>
            <a:r>
              <a:rPr lang="en-US" sz="1400" b="0" i="0" u="none" strike="noStrike" cap="none">
                <a:solidFill>
                  <a:srgbClr val="000000"/>
                </a:solidFill>
                <a:latin typeface="Times New Roman"/>
                <a:ea typeface="Times New Roman"/>
                <a:cs typeface="Times New Roman"/>
                <a:sym typeface="Times New Roman"/>
              </a:rPr>
              <a:t>2. Choose a greater sample of countries, including developing economies, which has a considerably higher international coverage.</a:t>
            </a:r>
          </a:p>
          <a:p>
            <a:pPr marL="0" marR="0" lvl="0" indent="0" algn="l" rtl="0">
              <a:lnSpc>
                <a:spcPct val="100000"/>
              </a:lnSpc>
              <a:spcBef>
                <a:spcPts val="0"/>
              </a:spcBef>
              <a:spcAft>
                <a:spcPts val="0"/>
              </a:spcAft>
              <a:buClr>
                <a:srgbClr val="000000"/>
              </a:buClr>
              <a:buFont typeface="Arial"/>
              <a:buNone/>
            </a:pP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1864358" y="598170"/>
            <a:ext cx="6727189" cy="1038224"/>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200" b="0" i="0" u="none" strike="noStrike" cap="none">
                <a:solidFill>
                  <a:srgbClr val="015F9B"/>
                </a:solidFill>
                <a:latin typeface="Calibri"/>
                <a:ea typeface="Calibri"/>
                <a:cs typeface="Calibri"/>
                <a:sym typeface="Calibri"/>
              </a:rPr>
              <a:t>2.3 New financial market:additional indication of a huge surge of global financial activity after the 1970s</a:t>
            </a:r>
          </a:p>
        </p:txBody>
      </p:sp>
      <p:sp>
        <p:nvSpPr>
          <p:cNvPr id="144" name="Shape 144"/>
          <p:cNvSpPr txBox="1">
            <a:spLocks noGrp="1"/>
          </p:cNvSpPr>
          <p:nvPr>
            <p:ph type="body" idx="1"/>
          </p:nvPr>
        </p:nvSpPr>
        <p:spPr>
          <a:xfrm>
            <a:off x="1979708" y="1635645"/>
            <a:ext cx="6707088" cy="316835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   </a:t>
            </a:r>
          </a:p>
          <a:p>
            <a:pPr marL="342900" marR="0" lvl="0" indent="-34290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    For some reasons, the dearth of historical data hinders comparisons between 19th and 20th century for several financial indicators.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979708" y="205979"/>
            <a:ext cx="6707088" cy="85725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body" idx="1"/>
          </p:nvPr>
        </p:nvSpPr>
        <p:spPr>
          <a:xfrm>
            <a:off x="1979708" y="796925"/>
            <a:ext cx="6707088" cy="3394472"/>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US" sz="3200" b="0" i="0" u="none" strike="noStrike" cap="none">
                <a:solidFill>
                  <a:srgbClr val="FF0000"/>
                </a:solidFill>
                <a:latin typeface="Calibri"/>
                <a:ea typeface="Calibri"/>
                <a:cs typeface="Calibri"/>
                <a:sym typeface="Calibri"/>
              </a:rPr>
              <a:t>Characteristics of the world   economy after the 1970s :</a:t>
            </a:r>
          </a:p>
          <a:p>
            <a:pPr marL="342900" marR="0" lvl="0" indent="0" algn="l" rtl="0">
              <a:lnSpc>
                <a:spcPct val="100000"/>
              </a:lnSpc>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The emergence of a variety of financial instruments to deal with the higher volatility and uncertainty that accrued after a sequence of crises and supply shocks.</a:t>
            </a:r>
          </a:p>
        </p:txBody>
      </p:sp>
      <p:sp>
        <p:nvSpPr>
          <p:cNvPr id="151" name="Shape 151"/>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979708" y="205979"/>
            <a:ext cx="6707088" cy="85725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body" idx="1"/>
          </p:nvPr>
        </p:nvSpPr>
        <p:spPr>
          <a:xfrm>
            <a:off x="1756825" y="765175"/>
            <a:ext cx="6707088" cy="3394472"/>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US" sz="3200" b="0" i="0" u="none" strike="noStrike" cap="none">
                <a:solidFill>
                  <a:srgbClr val="FF0000"/>
                </a:solidFill>
                <a:latin typeface="Calibri"/>
                <a:ea typeface="Calibri"/>
                <a:cs typeface="Calibri"/>
                <a:sym typeface="Calibri"/>
              </a:rPr>
              <a:t>additional evidence of a huge surge of financial activity from the 1990s onwards</a:t>
            </a:r>
            <a:r>
              <a:rPr lang="en-US" sz="3200" b="0" i="0" u="none" strike="noStrike" cap="none">
                <a:solidFill>
                  <a:schemeClr val="dk1"/>
                </a:solidFill>
                <a:latin typeface="Calibri"/>
                <a:ea typeface="Calibri"/>
                <a:cs typeface="Calibri"/>
                <a:sym typeface="Calibri"/>
              </a:rPr>
              <a:t> is the main message underlying the J-shaped proposal. </a:t>
            </a:r>
          </a:p>
        </p:txBody>
      </p:sp>
      <p:sp>
        <p:nvSpPr>
          <p:cNvPr id="158" name="Shape 158"/>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979930" y="164465"/>
            <a:ext cx="7353934" cy="155638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64" name="Shape 164"/>
          <p:cNvSpPr txBox="1">
            <a:spLocks noGrp="1"/>
          </p:cNvSpPr>
          <p:nvPr>
            <p:ph type="body" idx="1"/>
          </p:nvPr>
        </p:nvSpPr>
        <p:spPr>
          <a:xfrm>
            <a:off x="1979708" y="164465"/>
            <a:ext cx="6707088" cy="3394472"/>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1.The first indicator to be presented is</a:t>
            </a:r>
            <a:r>
              <a:rPr lang="en-US" sz="3200" b="0" i="0" u="none" strike="noStrike" cap="none">
                <a:solidFill>
                  <a:srgbClr val="FF0000"/>
                </a:solidFill>
                <a:latin typeface="Calibri"/>
                <a:ea typeface="Calibri"/>
                <a:cs typeface="Calibri"/>
                <a:sym typeface="Calibri"/>
              </a:rPr>
              <a:t> the cross-broder transactions in bonds and equities.</a:t>
            </a:r>
          </a:p>
          <a:p>
            <a:pPr marL="342900" marR="0" lvl="0" indent="0" algn="l" rtl="0">
              <a:lnSpc>
                <a:spcPct val="100000"/>
              </a:lnSpc>
              <a:spcBef>
                <a:spcPts val="64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Table 5 show its growth from 1970 until the end of the 1990s.</a:t>
            </a:r>
          </a:p>
          <a:p>
            <a:pPr marL="342900" marR="0" lvl="0" indent="63500" algn="l" rtl="0">
              <a:lnSpc>
                <a:spcPct val="100000"/>
              </a:lnSpc>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18</a:t>
            </a:fld>
            <a:endParaRPr lang="en-US" sz="1200" b="0" i="0" u="none" strike="noStrike" cap="none">
              <a:solidFill>
                <a:srgbClr val="888888"/>
              </a:solidFill>
              <a:latin typeface="Calibri"/>
              <a:ea typeface="Calibri"/>
              <a:cs typeface="Calibri"/>
              <a:sym typeface="Calibri"/>
            </a:endParaRPr>
          </a:p>
        </p:txBody>
      </p:sp>
      <p:pic>
        <p:nvPicPr>
          <p:cNvPr id="166" name="Shape 166"/>
          <p:cNvPicPr preferRelativeResize="0"/>
          <p:nvPr/>
        </p:nvPicPr>
        <p:blipFill rotWithShape="1">
          <a:blip r:embed="rId3">
            <a:alphaModFix/>
          </a:blip>
          <a:srcRect/>
          <a:stretch/>
        </p:blipFill>
        <p:spPr>
          <a:xfrm>
            <a:off x="1979930" y="2367280"/>
            <a:ext cx="6695440" cy="24955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979708" y="205979"/>
            <a:ext cx="6707088" cy="85725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72" name="Shape 172"/>
          <p:cNvSpPr txBox="1">
            <a:spLocks noGrp="1"/>
          </p:cNvSpPr>
          <p:nvPr>
            <p:ph type="body" idx="1"/>
          </p:nvPr>
        </p:nvSpPr>
        <p:spPr>
          <a:xfrm>
            <a:off x="1979708" y="1200150"/>
            <a:ext cx="6707088" cy="3394472"/>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2.</a:t>
            </a:r>
            <a:r>
              <a:rPr lang="en-US" sz="3200" b="0" i="0" u="none" strike="noStrike" cap="none">
                <a:solidFill>
                  <a:srgbClr val="FF0000"/>
                </a:solidFill>
                <a:latin typeface="Calibri"/>
                <a:ea typeface="Calibri"/>
                <a:cs typeface="Calibri"/>
                <a:sym typeface="Calibri"/>
              </a:rPr>
              <a:t>The net international bank loans</a:t>
            </a:r>
            <a:r>
              <a:rPr lang="en-US" sz="3200" b="0" i="0" u="none" strike="noStrike" cap="none">
                <a:solidFill>
                  <a:schemeClr val="dk1"/>
                </a:solidFill>
                <a:latin typeface="Calibri"/>
                <a:ea typeface="Calibri"/>
                <a:cs typeface="Calibri"/>
                <a:sym typeface="Calibri"/>
              </a:rPr>
              <a:t> is another key indicator that has been progressing significantly since the last quarter of the 20th century</a:t>
            </a:r>
          </a:p>
        </p:txBody>
      </p:sp>
      <p:sp>
        <p:nvSpPr>
          <p:cNvPr id="173" name="Shape 173"/>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19</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979708"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Introduction</a:t>
            </a:r>
          </a:p>
        </p:txBody>
      </p:sp>
      <p:sp>
        <p:nvSpPr>
          <p:cNvPr id="52" name="Shape 52"/>
          <p:cNvSpPr txBox="1">
            <a:spLocks noGrp="1"/>
          </p:cNvSpPr>
          <p:nvPr>
            <p:ph type="body" idx="1"/>
          </p:nvPr>
        </p:nvSpPr>
        <p:spPr>
          <a:xfrm>
            <a:off x="1979708" y="1200150"/>
            <a:ext cx="6707088" cy="339447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Basic Questions</a:t>
            </a:r>
          </a:p>
          <a:p>
            <a:pPr marL="0" marR="0" lvl="0" indent="0" algn="ctr" rtl="0">
              <a:lnSpc>
                <a:spcPct val="100000"/>
              </a:lnSpc>
              <a:spcBef>
                <a:spcPts val="160"/>
              </a:spcBef>
              <a:spcAft>
                <a:spcPts val="0"/>
              </a:spcAft>
              <a:buClr>
                <a:schemeClr val="dk1"/>
              </a:buClr>
              <a:buSzPct val="25000"/>
              <a:buFont typeface="Arial"/>
              <a:buNone/>
            </a:pPr>
            <a:endParaRPr sz="800" b="1"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ct val="25000"/>
              <a:buFont typeface="Arial"/>
              <a:buNone/>
            </a:pPr>
            <a:r>
              <a:rPr lang="en-US" sz="2400" b="1" i="0" u="none" strike="noStrike" cap="none">
                <a:solidFill>
                  <a:srgbClr val="FF0000"/>
                </a:solidFill>
                <a:latin typeface="Calibri"/>
                <a:ea typeface="Calibri"/>
                <a:cs typeface="Calibri"/>
                <a:sym typeface="Calibri"/>
              </a:rPr>
              <a:t>Is Globalization a new phenomenon?</a:t>
            </a:r>
          </a:p>
          <a:p>
            <a:pPr marL="0" marR="0" lvl="0" indent="0" algn="l" rtl="0">
              <a:lnSpc>
                <a:spcPct val="100000"/>
              </a:lnSpc>
              <a:spcBef>
                <a:spcPts val="480"/>
              </a:spcBef>
              <a:spcAft>
                <a:spcPts val="0"/>
              </a:spcAft>
              <a:buClr>
                <a:schemeClr val="dk1"/>
              </a:buClr>
              <a:buSzPct val="25000"/>
              <a:buFont typeface="Arial"/>
              <a:buNone/>
            </a:pPr>
            <a:r>
              <a:rPr lang="en-US" sz="2400" b="1" i="0" u="none" strike="noStrike" cap="none">
                <a:solidFill>
                  <a:srgbClr val="FF0000"/>
                </a:solidFill>
                <a:latin typeface="Calibri"/>
                <a:ea typeface="Calibri"/>
                <a:cs typeface="Calibri"/>
                <a:sym typeface="Calibri"/>
              </a:rPr>
              <a:t>What is the link between trade and finance?</a:t>
            </a:r>
          </a:p>
          <a:p>
            <a:pPr marL="0" marR="0" lvl="0" indent="0" algn="l" rtl="0">
              <a:lnSpc>
                <a:spcPct val="100000"/>
              </a:lnSpc>
              <a:spcBef>
                <a:spcPts val="360"/>
              </a:spcBef>
              <a:spcAft>
                <a:spcPts val="0"/>
              </a:spcAft>
              <a:buClr>
                <a:schemeClr val="dk1"/>
              </a:buClr>
              <a:buSzPct val="25000"/>
              <a:buFont typeface="Arial"/>
              <a:buNone/>
            </a:pPr>
            <a:r>
              <a:rPr lang="en-US" sz="1800" b="1" i="0" u="none" strike="noStrike" cap="none">
                <a:solidFill>
                  <a:schemeClr val="dk1"/>
                </a:solidFill>
                <a:latin typeface="Calibri"/>
                <a:ea typeface="Calibri"/>
                <a:cs typeface="Calibri"/>
                <a:sym typeface="Calibri"/>
              </a:rPr>
              <a:t> </a:t>
            </a:r>
          </a:p>
          <a:p>
            <a:pPr marL="0" marR="0" lvl="0" indent="0" algn="l" rtl="0">
              <a:lnSpc>
                <a:spcPct val="100000"/>
              </a:lnSpc>
              <a:spcBef>
                <a:spcPts val="360"/>
              </a:spcBef>
              <a:spcAft>
                <a:spcPts val="0"/>
              </a:spcAft>
              <a:buClr>
                <a:schemeClr val="dk1"/>
              </a:buClr>
              <a:buSzPct val="25000"/>
              <a:buFont typeface="Arial"/>
              <a:buNone/>
            </a:pPr>
            <a:r>
              <a:rPr lang="en-US" sz="1800" b="1" i="0" u="none" strike="noStrike" cap="none">
                <a:solidFill>
                  <a:schemeClr val="dk1"/>
                </a:solidFill>
                <a:latin typeface="Calibri"/>
                <a:ea typeface="Calibri"/>
                <a:cs typeface="Calibri"/>
                <a:sym typeface="Calibri"/>
              </a:rPr>
              <a:t>Oral Comment:</a:t>
            </a:r>
          </a:p>
          <a:p>
            <a:pPr marL="0" marR="0" lvl="0" indent="0" algn="l" rtl="0">
              <a:lnSpc>
                <a:spcPct val="100000"/>
              </a:lnSpc>
              <a:spcBef>
                <a:spcPts val="360"/>
              </a:spcBef>
              <a:spcAft>
                <a:spcPts val="0"/>
              </a:spcAft>
              <a:buClr>
                <a:schemeClr val="dk1"/>
              </a:buClr>
              <a:buSzPct val="25000"/>
              <a:buFont typeface="Arial"/>
              <a:buNone/>
            </a:pPr>
            <a:r>
              <a:rPr lang="en-US" sz="1800" b="1" i="0" u="none" strike="noStrike" cap="none">
                <a:solidFill>
                  <a:schemeClr val="dk1"/>
                </a:solidFill>
                <a:latin typeface="Calibri"/>
                <a:ea typeface="Calibri"/>
                <a:cs typeface="Calibri"/>
                <a:sym typeface="Calibri"/>
              </a:rPr>
              <a:t>Alexander Salles (2004), </a:t>
            </a:r>
            <a:r>
              <a:rPr lang="en-US" sz="1800" b="1" i="1" u="none" strike="noStrike" cap="none">
                <a:solidFill>
                  <a:schemeClr val="dk1"/>
                </a:solidFill>
                <a:latin typeface="Calibri"/>
                <a:ea typeface="Calibri"/>
                <a:cs typeface="Calibri"/>
                <a:sym typeface="Calibri"/>
              </a:rPr>
              <a:t>Financial Globalization in historical perspective: Some empirical evidence contrasting the U-shaped pattern with the J-Curve proposition</a:t>
            </a:r>
            <a:r>
              <a:rPr lang="en-US" sz="1800" b="1" i="0" u="none" strike="noStrike" cap="none">
                <a:solidFill>
                  <a:schemeClr val="dk1"/>
                </a:solidFill>
                <a:latin typeface="Calibri"/>
                <a:ea typeface="Calibri"/>
                <a:cs typeface="Calibri"/>
                <a:sym typeface="Calibri"/>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979708" y="205979"/>
            <a:ext cx="6707088" cy="85725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body" idx="1"/>
          </p:nvPr>
        </p:nvSpPr>
        <p:spPr>
          <a:xfrm>
            <a:off x="1979708" y="1268"/>
            <a:ext cx="6707088" cy="3394472"/>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US" sz="3200" b="0" i="0" u="none" strike="noStrike" cap="none">
                <a:solidFill>
                  <a:srgbClr val="FF0000"/>
                </a:solidFill>
                <a:latin typeface="Calibri"/>
                <a:ea typeface="Calibri"/>
                <a:cs typeface="Calibri"/>
                <a:sym typeface="Calibri"/>
              </a:rPr>
              <a:t>3.The growth of FDI and portfolio investment (PI)</a:t>
            </a:r>
          </a:p>
          <a:p>
            <a:pPr marL="342900" marR="0" lvl="0" indent="63500" algn="l" rtl="0">
              <a:lnSpc>
                <a:spcPct val="100000"/>
              </a:lnSpc>
              <a:spcBef>
                <a:spcPts val="64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The figure 4 represents the flows of FDI and PI relative to the GDP for developed countries.</a:t>
            </a:r>
          </a:p>
          <a:p>
            <a:pPr marL="342900" marR="0" lvl="0" indent="63500" algn="l" rtl="0">
              <a:lnSpc>
                <a:spcPct val="100000"/>
              </a:lnSpc>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180" name="Shape 180"/>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20</a:t>
            </a:fld>
            <a:endParaRPr lang="en-US" sz="1200" b="0" i="0" u="none" strike="noStrike" cap="none">
              <a:solidFill>
                <a:srgbClr val="888888"/>
              </a:solidFill>
              <a:latin typeface="Calibri"/>
              <a:ea typeface="Calibri"/>
              <a:cs typeface="Calibri"/>
              <a:sym typeface="Calibri"/>
            </a:endParaRPr>
          </a:p>
        </p:txBody>
      </p:sp>
      <p:pic>
        <p:nvPicPr>
          <p:cNvPr id="181" name="Shape 181"/>
          <p:cNvPicPr preferRelativeResize="0"/>
          <p:nvPr/>
        </p:nvPicPr>
        <p:blipFill rotWithShape="1">
          <a:blip r:embed="rId3">
            <a:alphaModFix/>
          </a:blip>
          <a:srcRect/>
          <a:stretch/>
        </p:blipFill>
        <p:spPr>
          <a:xfrm>
            <a:off x="2773043" y="1800225"/>
            <a:ext cx="4763769" cy="330771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979708" y="205979"/>
            <a:ext cx="6707088" cy="85725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a:solidFill>
                  <a:schemeClr val="accent1"/>
                </a:solidFill>
                <a:latin typeface="Calibri"/>
                <a:ea typeface="Calibri"/>
                <a:cs typeface="Calibri"/>
                <a:sym typeface="Calibri"/>
              </a:rPr>
              <a:t>OTC derivative transactions</a:t>
            </a:r>
          </a:p>
        </p:txBody>
      </p:sp>
      <p:sp>
        <p:nvSpPr>
          <p:cNvPr id="187" name="Shape 187"/>
          <p:cNvSpPr txBox="1">
            <a:spLocks noGrp="1"/>
          </p:cNvSpPr>
          <p:nvPr>
            <p:ph type="body" idx="1"/>
          </p:nvPr>
        </p:nvSpPr>
        <p:spPr>
          <a:xfrm>
            <a:off x="1979708" y="1200150"/>
            <a:ext cx="6707088" cy="3394472"/>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The international financial scenario of the late 20th century was marked by the introduction of an enormous amount of financial innovations such as derivatives (futures, swaps and options)</a:t>
            </a:r>
          </a:p>
        </p:txBody>
      </p:sp>
      <p:sp>
        <p:nvSpPr>
          <p:cNvPr id="188" name="Shape 188"/>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21</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pic>
        <p:nvPicPr>
          <p:cNvPr id="194" name="Shape 194"/>
          <p:cNvPicPr preferRelativeResize="0"/>
          <p:nvPr/>
        </p:nvPicPr>
        <p:blipFill rotWithShape="1">
          <a:blip r:embed="rId3">
            <a:alphaModFix/>
          </a:blip>
          <a:srcRect/>
          <a:stretch/>
        </p:blipFill>
        <p:spPr>
          <a:xfrm>
            <a:off x="1820560" y="1492790"/>
            <a:ext cx="4790302" cy="3172075"/>
          </a:xfrm>
          <a:prstGeom prst="rect">
            <a:avLst/>
          </a:prstGeom>
          <a:noFill/>
          <a:ln>
            <a:noFill/>
          </a:ln>
        </p:spPr>
      </p:pic>
      <p:sp>
        <p:nvSpPr>
          <p:cNvPr id="195" name="Shape 195"/>
          <p:cNvSpPr txBox="1"/>
          <p:nvPr/>
        </p:nvSpPr>
        <p:spPr>
          <a:xfrm>
            <a:off x="1989436" y="531341"/>
            <a:ext cx="6487298" cy="66204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2400" b="0" i="0" u="none" strike="noStrike" cap="none">
                <a:solidFill>
                  <a:schemeClr val="accent1"/>
                </a:solidFill>
                <a:latin typeface="Calibri"/>
                <a:ea typeface="Calibri"/>
                <a:cs typeface="Calibri"/>
                <a:sym typeface="Calibri"/>
              </a:rPr>
              <a:t>The OTC market is assessed in notional amounts</a:t>
            </a:r>
          </a:p>
        </p:txBody>
      </p:sp>
      <p:sp>
        <p:nvSpPr>
          <p:cNvPr id="196" name="Shape 196"/>
          <p:cNvSpPr txBox="1">
            <a:spLocks noGrp="1"/>
          </p:cNvSpPr>
          <p:nvPr>
            <p:ph type="body" idx="1"/>
          </p:nvPr>
        </p:nvSpPr>
        <p:spPr>
          <a:xfrm>
            <a:off x="6553200" y="1441521"/>
            <a:ext cx="2574323" cy="327454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Calibri"/>
                <a:ea typeface="Calibri"/>
                <a:cs typeface="Calibri"/>
                <a:sym typeface="Calibri"/>
              </a:rPr>
              <a:t> </a:t>
            </a:r>
            <a:r>
              <a:rPr lang="en-US" sz="1400" b="0" i="0" u="none" strike="noStrike" cap="none">
                <a:solidFill>
                  <a:schemeClr val="dk1"/>
                </a:solidFill>
                <a:latin typeface="Calibri"/>
                <a:ea typeface="Calibri"/>
                <a:cs typeface="Calibri"/>
                <a:sym typeface="Calibri"/>
              </a:rPr>
              <a:t>The table 6 describes its evolution from 1987 to 2005 . The rate of world GDP growth was used to measure the acceleration of the activity in the OTC market over the past 2 decades. The difference between them is large. One of the indicators usually quoted as expansion of international financial activity is the global foreign exchange market turnover. </a:t>
            </a:r>
            <a:br>
              <a:rPr lang="en-US" sz="1400" b="0" i="0" u="none" strike="noStrike" cap="none">
                <a:solidFill>
                  <a:schemeClr val="dk1"/>
                </a:solidFill>
                <a:latin typeface="Calibri"/>
                <a:ea typeface="Calibri"/>
                <a:cs typeface="Calibri"/>
                <a:sym typeface="Calibri"/>
              </a:rPr>
            </a:br>
            <a:endParaRPr lang="en-US"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2049730" y="2814375"/>
            <a:ext cx="6707088" cy="316835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Calibri"/>
                <a:ea typeface="Calibri"/>
                <a:cs typeface="Calibri"/>
                <a:sym typeface="Calibri"/>
              </a:rPr>
              <a:t>Once more, the figures presented in Table 7 show an impressive increase in exchange markets since 1989.This shows a volume of external transactions without precedent. To a large extent this reflects a number of mergers, acquisitions, exports, hedges contracts and an unrestrained variety of financial activities in general that marked the world economy during the post-1970s era.</a:t>
            </a:r>
            <a:br>
              <a:rPr lang="en-US" sz="1600" b="0" i="0" u="none" strike="noStrike" cap="none">
                <a:solidFill>
                  <a:schemeClr val="dk1"/>
                </a:solidFill>
                <a:latin typeface="Calibri"/>
                <a:ea typeface="Calibri"/>
                <a:cs typeface="Calibri"/>
                <a:sym typeface="Calibri"/>
              </a:rPr>
            </a:br>
            <a:endParaRPr lang="en-US" sz="1600" b="0" i="0" u="none" strike="noStrike" cap="none">
              <a:solidFill>
                <a:schemeClr val="dk1"/>
              </a:solidFill>
              <a:latin typeface="Calibri"/>
              <a:ea typeface="Calibri"/>
              <a:cs typeface="Calibri"/>
              <a:sym typeface="Calibri"/>
            </a:endParaRPr>
          </a:p>
        </p:txBody>
      </p:sp>
      <p:sp>
        <p:nvSpPr>
          <p:cNvPr id="202" name="Shape 202"/>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pic>
        <p:nvPicPr>
          <p:cNvPr id="203" name="Shape 203"/>
          <p:cNvPicPr preferRelativeResize="0"/>
          <p:nvPr/>
        </p:nvPicPr>
        <p:blipFill rotWithShape="1">
          <a:blip r:embed="rId3">
            <a:alphaModFix/>
          </a:blip>
          <a:srcRect/>
          <a:stretch/>
        </p:blipFill>
        <p:spPr>
          <a:xfrm>
            <a:off x="1924316" y="646175"/>
            <a:ext cx="6762481" cy="185736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1979709" y="1635645"/>
            <a:ext cx="6707088" cy="316835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
        <p:nvSpPr>
          <p:cNvPr id="209" name="Shape 209"/>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pic>
        <p:nvPicPr>
          <p:cNvPr id="210" name="Shape 210"/>
          <p:cNvPicPr preferRelativeResize="0"/>
          <p:nvPr/>
        </p:nvPicPr>
        <p:blipFill rotWithShape="1">
          <a:blip r:embed="rId3">
            <a:alphaModFix/>
          </a:blip>
          <a:srcRect/>
          <a:stretch/>
        </p:blipFill>
        <p:spPr>
          <a:xfrm>
            <a:off x="1939002" y="1558983"/>
            <a:ext cx="6747794" cy="3077025"/>
          </a:xfrm>
          <a:prstGeom prst="rect">
            <a:avLst/>
          </a:prstGeom>
          <a:noFill/>
          <a:ln>
            <a:noFill/>
          </a:ln>
        </p:spPr>
      </p:pic>
      <p:sp>
        <p:nvSpPr>
          <p:cNvPr id="211" name="Shape 211"/>
          <p:cNvSpPr txBox="1">
            <a:spLocks noGrp="1"/>
          </p:cNvSpPr>
          <p:nvPr>
            <p:ph type="title"/>
          </p:nvPr>
        </p:nvSpPr>
        <p:spPr>
          <a:xfrm>
            <a:off x="1979613" y="206375"/>
            <a:ext cx="6707186"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rgbClr val="015F9B"/>
                </a:solidFill>
                <a:latin typeface="Calibri"/>
                <a:ea typeface="Calibri"/>
                <a:cs typeface="Calibri"/>
                <a:sym typeface="Calibri"/>
              </a:rPr>
              <a:t> the importance of overseas financial transactions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1979709"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b="0" i="0" u="none" strike="noStrike" cap="none">
                <a:solidFill>
                  <a:srgbClr val="015F9B"/>
                </a:solidFill>
                <a:latin typeface="Calibri"/>
                <a:ea typeface="Calibri"/>
                <a:cs typeface="Calibri"/>
                <a:sym typeface="Calibri"/>
              </a:rPr>
              <a:t>current financial globalization as an unprecedented era as proposed by the J-curve</a:t>
            </a:r>
          </a:p>
        </p:txBody>
      </p:sp>
      <p:sp>
        <p:nvSpPr>
          <p:cNvPr id="217" name="Shape 217"/>
          <p:cNvSpPr txBox="1">
            <a:spLocks noGrp="1"/>
          </p:cNvSpPr>
          <p:nvPr>
            <p:ph type="body" idx="1"/>
          </p:nvPr>
        </p:nvSpPr>
        <p:spPr>
          <a:xfrm>
            <a:off x="1979709" y="1635645"/>
            <a:ext cx="6707088" cy="316835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Times"/>
                <a:ea typeface="Times"/>
                <a:cs typeface="Times"/>
                <a:sym typeface="Times"/>
              </a:rPr>
              <a:t>Overall, Figure 5 shows clearly that over the past quarter of century, both foreign assets and liabilities to GDP ratio have increased significantly, and this growth accelerated since the mid-1990s, being even higher for advanced economies.The evidence provided here suggests that the relative pace of international financial integration has lagged</a:t>
            </a:r>
            <a:br>
              <a:rPr lang="en-US" sz="1600" b="0" i="0" u="none" strike="noStrike" cap="none">
                <a:solidFill>
                  <a:schemeClr val="dk1"/>
                </a:solidFill>
                <a:latin typeface="Times"/>
                <a:ea typeface="Times"/>
                <a:cs typeface="Times"/>
                <a:sym typeface="Times"/>
              </a:rPr>
            </a:br>
            <a:r>
              <a:rPr lang="en-US" sz="1600" b="0" i="0" u="none" strike="noStrike" cap="none">
                <a:solidFill>
                  <a:schemeClr val="dk1"/>
                </a:solidFill>
                <a:latin typeface="Times"/>
                <a:ea typeface="Times"/>
                <a:cs typeface="Times"/>
                <a:sym typeface="Times"/>
              </a:rPr>
              <a:t>behind the expansion in trade integration and the growth of world GDP. Despite comparisons with the first financial globalization era are not possible, the indicators point out linking patterns to strengthen the argument to describe the current financial globalization as an unprecedented era as proposed by the J-curve.</a:t>
            </a:r>
          </a:p>
        </p:txBody>
      </p:sp>
      <p:sp>
        <p:nvSpPr>
          <p:cNvPr id="218" name="Shape 218"/>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sp>
        <p:nvSpPr>
          <p:cNvPr id="219" name="Shape 219"/>
          <p:cNvSpPr/>
          <p:nvPr/>
        </p:nvSpPr>
        <p:spPr>
          <a:xfrm>
            <a:off x="2286000" y="2094697"/>
            <a:ext cx="45720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979708" y="59028"/>
            <a:ext cx="6707098"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3. Conclusion</a:t>
            </a:r>
          </a:p>
        </p:txBody>
      </p:sp>
      <p:sp>
        <p:nvSpPr>
          <p:cNvPr id="225" name="Shape 225"/>
          <p:cNvSpPr txBox="1">
            <a:spLocks noGrp="1"/>
          </p:cNvSpPr>
          <p:nvPr>
            <p:ph type="body" idx="1"/>
          </p:nvPr>
        </p:nvSpPr>
        <p:spPr>
          <a:xfrm>
            <a:off x="2174975" y="1263825"/>
            <a:ext cx="6824699" cy="2321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rgbClr val="FF0000"/>
                </a:solidFill>
                <a:latin typeface="Calibri"/>
                <a:ea typeface="Calibri"/>
                <a:cs typeface="Calibri"/>
                <a:sym typeface="Calibri"/>
              </a:rPr>
              <a:t>Is Globalization a new phenomenon?</a:t>
            </a:r>
          </a:p>
          <a:p>
            <a:pPr marL="0" marR="0" lvl="0" indent="0" algn="l" rtl="0">
              <a:lnSpc>
                <a:spcPct val="100000"/>
              </a:lnSpc>
              <a:spcBef>
                <a:spcPts val="480"/>
              </a:spcBef>
              <a:spcAft>
                <a:spcPts val="0"/>
              </a:spcAft>
              <a:buClr>
                <a:schemeClr val="dk1"/>
              </a:buClr>
              <a:buSzPct val="25000"/>
              <a:buFont typeface="Arial"/>
              <a:buNone/>
            </a:pPr>
            <a:endParaRPr sz="1000" b="1" i="0" u="none" strike="noStrike" cap="none">
              <a:solidFill>
                <a:srgbClr val="FF0000"/>
              </a:solidFill>
              <a:latin typeface="Calibri"/>
              <a:ea typeface="Calibri"/>
              <a:cs typeface="Calibri"/>
              <a:sym typeface="Calibri"/>
            </a:endParaRPr>
          </a:p>
          <a:p>
            <a:pPr marL="457200" marR="0" lvl="0" indent="-342900" algn="l" rtl="0">
              <a:lnSpc>
                <a:spcPct val="100000"/>
              </a:lnSpc>
              <a:spcBef>
                <a:spcPts val="48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No it’s not. Salles notes in his article that the first era of financial globalization lasted from 1870 to 1914 and the second from the 1980s to the mid-1990s. </a:t>
            </a:r>
          </a:p>
          <a:p>
            <a:pPr marL="0" marR="0" lvl="0" indent="0" algn="l" rtl="0">
              <a:lnSpc>
                <a:spcPct val="100000"/>
              </a:lnSpc>
              <a:spcBef>
                <a:spcPts val="480"/>
              </a:spcBef>
              <a:spcAft>
                <a:spcPts val="0"/>
              </a:spcAft>
              <a:buClr>
                <a:schemeClr val="dk1"/>
              </a:buClr>
              <a:buSzPct val="25000"/>
              <a:buFont typeface="Arial"/>
              <a:buNone/>
            </a:pPr>
            <a:endParaRPr sz="800" b="1" i="0" u="none" strike="noStrike" cap="none">
              <a:solidFill>
                <a:srgbClr val="FF0000"/>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1979708"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3. Conclusion </a:t>
            </a:r>
            <a:r>
              <a:rPr lang="en-US" sz="1800" b="0" i="0" u="none" strike="noStrike" cap="none">
                <a:solidFill>
                  <a:srgbClr val="015F9B"/>
                </a:solidFill>
                <a:latin typeface="Calibri"/>
                <a:ea typeface="Calibri"/>
                <a:cs typeface="Calibri"/>
                <a:sym typeface="Calibri"/>
              </a:rPr>
              <a:t>Cont...</a:t>
            </a:r>
          </a:p>
        </p:txBody>
      </p:sp>
      <p:sp>
        <p:nvSpPr>
          <p:cNvPr id="231" name="Shape 231"/>
          <p:cNvSpPr txBox="1">
            <a:spLocks noGrp="1"/>
          </p:cNvSpPr>
          <p:nvPr>
            <p:ph type="body" idx="1"/>
          </p:nvPr>
        </p:nvSpPr>
        <p:spPr>
          <a:xfrm>
            <a:off x="1979700" y="1063225"/>
            <a:ext cx="6707098" cy="3704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rgbClr val="FF0000"/>
                </a:solidFill>
                <a:latin typeface="Calibri"/>
                <a:ea typeface="Calibri"/>
                <a:cs typeface="Calibri"/>
                <a:sym typeface="Calibri"/>
              </a:rPr>
              <a:t>What is the link between trade and finance?</a:t>
            </a:r>
          </a:p>
          <a:p>
            <a:pPr marL="0" marR="0" lvl="0" indent="0" algn="l" rtl="0">
              <a:lnSpc>
                <a:spcPct val="100000"/>
              </a:lnSpc>
              <a:spcBef>
                <a:spcPts val="480"/>
              </a:spcBef>
              <a:spcAft>
                <a:spcPts val="0"/>
              </a:spcAft>
              <a:buClr>
                <a:schemeClr val="dk1"/>
              </a:buClr>
              <a:buSzPct val="25000"/>
              <a:buFont typeface="Arial"/>
              <a:buNone/>
            </a:pPr>
            <a:endParaRPr sz="1000" b="1" i="0" u="none" strike="noStrike" cap="none">
              <a:solidFill>
                <a:srgbClr val="FF0000"/>
              </a:solidFill>
              <a:latin typeface="Calibri"/>
              <a:ea typeface="Calibri"/>
              <a:cs typeface="Calibri"/>
              <a:sym typeface="Calibri"/>
            </a:endParaRPr>
          </a:p>
          <a:p>
            <a:pPr marL="457200" marR="0" lvl="0" indent="-342900" algn="l" rtl="0">
              <a:lnSpc>
                <a:spcPct val="100000"/>
              </a:lnSpc>
              <a:spcBef>
                <a:spcPts val="48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Along with this surge of growth in globalization, there was an increase in desire to mitigate risk and thus drive higher demand and need for a greater variety of financial instruments. “Plenty of evidence of the massive growth of the current global financial market can be gathered through investigation of its evolution from the 1970s on.” Exponential growth in conventional and novel markets such as:</a:t>
            </a:r>
          </a:p>
          <a:p>
            <a:pPr marL="1371600" marR="0" lvl="2" indent="-330200" algn="l" rtl="0">
              <a:lnSpc>
                <a:spcPct val="100000"/>
              </a:lnSpc>
              <a:spcBef>
                <a:spcPts val="48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Portfolio Investment</a:t>
            </a:r>
          </a:p>
          <a:p>
            <a:pPr marL="1371600" marR="0" lvl="2" indent="-330200" algn="l" rtl="0">
              <a:lnSpc>
                <a:spcPct val="100000"/>
              </a:lnSpc>
              <a:spcBef>
                <a:spcPts val="48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International Banking loans</a:t>
            </a:r>
          </a:p>
          <a:p>
            <a:pPr marL="1371600" marR="0" lvl="2" indent="-330200" algn="l" rtl="0">
              <a:lnSpc>
                <a:spcPct val="100000"/>
              </a:lnSpc>
              <a:spcBef>
                <a:spcPts val="48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Notional amount of OTC market and foreign assets &amp; liabilities</a:t>
            </a:r>
          </a:p>
          <a:p>
            <a:pPr marL="914400" marR="0" lvl="0" indent="0" algn="l" rtl="0">
              <a:lnSpc>
                <a:spcPct val="100000"/>
              </a:lnSpc>
              <a:spcBef>
                <a:spcPts val="480"/>
              </a:spcBef>
              <a:spcAft>
                <a:spcPts val="0"/>
              </a:spcAft>
              <a:buClr>
                <a:schemeClr val="dk1"/>
              </a:buClr>
              <a:buSzPct val="250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979708" y="205979"/>
            <a:ext cx="6707098"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3. Conclusion </a:t>
            </a:r>
            <a:r>
              <a:rPr lang="en-US" sz="1800" b="0" i="0" u="none" strike="noStrike" cap="none">
                <a:solidFill>
                  <a:srgbClr val="015F9B"/>
                </a:solidFill>
                <a:latin typeface="Calibri"/>
                <a:ea typeface="Calibri"/>
                <a:cs typeface="Calibri"/>
                <a:sym typeface="Calibri"/>
              </a:rPr>
              <a:t>Cont...</a:t>
            </a:r>
          </a:p>
        </p:txBody>
      </p:sp>
      <p:sp>
        <p:nvSpPr>
          <p:cNvPr id="237" name="Shape 237"/>
          <p:cNvSpPr txBox="1">
            <a:spLocks noGrp="1"/>
          </p:cNvSpPr>
          <p:nvPr>
            <p:ph type="body" idx="1"/>
          </p:nvPr>
        </p:nvSpPr>
        <p:spPr>
          <a:xfrm>
            <a:off x="1979700" y="881750"/>
            <a:ext cx="6707098" cy="4222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400" b="1" i="0" u="none" strike="noStrike" cap="none">
                <a:solidFill>
                  <a:srgbClr val="FF0000"/>
                </a:solidFill>
                <a:latin typeface="Calibri"/>
                <a:ea typeface="Calibri"/>
                <a:cs typeface="Calibri"/>
                <a:sym typeface="Calibri"/>
              </a:rPr>
              <a:t>U-curve vs J-curve</a:t>
            </a:r>
          </a:p>
          <a:p>
            <a:pPr marL="0" marR="0" lvl="0" indent="0" algn="l" rtl="0">
              <a:lnSpc>
                <a:spcPct val="100000"/>
              </a:lnSpc>
              <a:spcBef>
                <a:spcPts val="480"/>
              </a:spcBef>
              <a:spcAft>
                <a:spcPts val="0"/>
              </a:spcAft>
              <a:buClr>
                <a:schemeClr val="dk1"/>
              </a:buClr>
              <a:buSzPct val="25000"/>
              <a:buFont typeface="Arial"/>
              <a:buNone/>
            </a:pPr>
            <a:endParaRPr sz="10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48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The U-curve attempts to be a general standard that includes all financial markets and establish a unique historical pattern for all of them. </a:t>
            </a:r>
          </a:p>
          <a:p>
            <a:pPr marL="0" marR="0" lvl="0" indent="0" algn="l" rtl="0">
              <a:lnSpc>
                <a:spcPct val="100000"/>
              </a:lnSpc>
              <a:spcBef>
                <a:spcPts val="480"/>
              </a:spcBef>
              <a:spcAft>
                <a:spcPts val="0"/>
              </a:spcAft>
              <a:buClr>
                <a:schemeClr val="dk1"/>
              </a:buClr>
              <a:buSzPct val="25000"/>
              <a:buFont typeface="Arial"/>
              <a:buNone/>
            </a:pPr>
            <a:endParaRPr sz="6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480"/>
              </a:spcBef>
              <a:spcAft>
                <a:spcPts val="0"/>
              </a:spcAft>
              <a:buClr>
                <a:schemeClr val="dk1"/>
              </a:buClr>
              <a:buSzPct val="100000"/>
              <a:buFont typeface="Arial"/>
              <a:buChar char="•"/>
            </a:pPr>
            <a:r>
              <a:rPr lang="en-US" sz="1800" b="0" i="0" u="none" strike="noStrike" cap="none">
                <a:solidFill>
                  <a:schemeClr val="dk1"/>
                </a:solidFill>
                <a:latin typeface="Calibri"/>
                <a:ea typeface="Calibri"/>
                <a:cs typeface="Calibri"/>
                <a:sym typeface="Calibri"/>
              </a:rPr>
              <a:t>The J-curve using two indicators, proposes that the degree of global financial market integration by the end of the 1990s did not repeat the same level achieved during the gold standard. </a:t>
            </a:r>
          </a:p>
          <a:p>
            <a:pPr marL="0" marR="0" lvl="0" indent="0" algn="l" rtl="0">
              <a:lnSpc>
                <a:spcPct val="100000"/>
              </a:lnSpc>
              <a:spcBef>
                <a:spcPts val="480"/>
              </a:spcBef>
              <a:spcAft>
                <a:spcPts val="0"/>
              </a:spcAft>
              <a:buClr>
                <a:schemeClr val="dk1"/>
              </a:buClr>
              <a:buSzPct val="25000"/>
              <a:buFont typeface="Arial"/>
              <a:buNone/>
            </a:pPr>
            <a:endParaRPr sz="6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480"/>
              </a:spcBef>
              <a:spcAft>
                <a:spcPts val="0"/>
              </a:spcAft>
              <a:buClr>
                <a:srgbClr val="FF0000"/>
              </a:buClr>
              <a:buSzPct val="100000"/>
              <a:buFont typeface="Arial"/>
              <a:buChar char="•"/>
            </a:pPr>
            <a:r>
              <a:rPr lang="en-US" sz="1800" b="0" i="1" u="none" strike="noStrike" cap="none">
                <a:solidFill>
                  <a:srgbClr val="FF0000"/>
                </a:solidFill>
                <a:latin typeface="Calibri"/>
                <a:ea typeface="Calibri"/>
                <a:cs typeface="Calibri"/>
                <a:sym typeface="Calibri"/>
              </a:rPr>
              <a:t>The main point of the article is that </a:t>
            </a:r>
            <a:r>
              <a:rPr lang="en-US" sz="1800" b="0" i="1" u="sng" strike="noStrike" cap="none">
                <a:solidFill>
                  <a:srgbClr val="FF0000"/>
                </a:solidFill>
                <a:latin typeface="Calibri"/>
                <a:ea typeface="Calibri"/>
                <a:cs typeface="Calibri"/>
                <a:sym typeface="Calibri"/>
              </a:rPr>
              <a:t>the magnitude of foreign investment assets and FDI stocks did not match the “back to the future” scenario proposed by the U-curve. </a:t>
            </a:r>
          </a:p>
          <a:p>
            <a:pPr marL="342900" marR="0" lvl="0" indent="-342900" algn="l" rtl="0">
              <a:lnSpc>
                <a:spcPct val="100000"/>
              </a:lnSpc>
              <a:spcBef>
                <a:spcPts val="0"/>
              </a:spcBef>
              <a:spcAft>
                <a:spcPts val="0"/>
              </a:spcAft>
              <a:buClr>
                <a:schemeClr val="dk1"/>
              </a:buClr>
              <a:buSzPct val="25000"/>
              <a:buFont typeface="Arial"/>
              <a:buNone/>
            </a:pPr>
            <a:endParaRPr sz="1800" b="0" i="1" u="none" strike="noStrike" cap="none">
              <a:solidFill>
                <a:srgbClr val="FF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1979708" y="205979"/>
            <a:ext cx="6707098" cy="857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3. Conclusion </a:t>
            </a:r>
            <a:r>
              <a:rPr lang="en-US" sz="1800" b="0" i="0" u="none" strike="noStrike" cap="none">
                <a:solidFill>
                  <a:srgbClr val="015F9B"/>
                </a:solidFill>
                <a:latin typeface="Calibri"/>
                <a:ea typeface="Calibri"/>
                <a:cs typeface="Calibri"/>
                <a:sym typeface="Calibri"/>
              </a:rPr>
              <a:t>Cont...</a:t>
            </a:r>
          </a:p>
        </p:txBody>
      </p:sp>
      <p:sp>
        <p:nvSpPr>
          <p:cNvPr id="243" name="Shape 243"/>
          <p:cNvSpPr txBox="1">
            <a:spLocks noGrp="1"/>
          </p:cNvSpPr>
          <p:nvPr>
            <p:ph type="body" idx="1"/>
          </p:nvPr>
        </p:nvSpPr>
        <p:spPr>
          <a:xfrm>
            <a:off x="1979700" y="1175650"/>
            <a:ext cx="6707098" cy="3928498"/>
          </a:xfrm>
          <a:prstGeom prst="rect">
            <a:avLst/>
          </a:prstGeom>
          <a:noFill/>
          <a:ln>
            <a:noFill/>
          </a:ln>
        </p:spPr>
        <p:txBody>
          <a:bodyPr lIns="91425" tIns="45700" rIns="91425" bIns="45700" anchor="t" anchorCtr="0">
            <a:noAutofit/>
          </a:bodyPr>
          <a:lstStyle/>
          <a:p>
            <a:pPr marL="342900" marR="0" lvl="0" indent="-76200" algn="l" rtl="0">
              <a:lnSpc>
                <a:spcPct val="100000"/>
              </a:lnSpc>
              <a:spcBef>
                <a:spcPts val="0"/>
              </a:spcBef>
              <a:spcAft>
                <a:spcPts val="0"/>
              </a:spcAft>
              <a:buClr>
                <a:schemeClr val="dk1"/>
              </a:buClr>
              <a:buSzPct val="25000"/>
              <a:buFont typeface="Arial"/>
              <a:buNone/>
            </a:pPr>
            <a:r>
              <a:rPr lang="en-US" sz="2400" b="1" i="1" u="none" strike="noStrike" cap="none">
                <a:solidFill>
                  <a:srgbClr val="FF0000"/>
                </a:solidFill>
                <a:latin typeface="Calibri"/>
                <a:ea typeface="Calibri"/>
                <a:cs typeface="Calibri"/>
                <a:sym typeface="Calibri"/>
              </a:rPr>
              <a:t>Filling the Gap… </a:t>
            </a:r>
          </a:p>
          <a:p>
            <a:pPr marL="342900" marR="0" lvl="0" indent="-76200" algn="l" rtl="0">
              <a:lnSpc>
                <a:spcPct val="100000"/>
              </a:lnSpc>
              <a:spcBef>
                <a:spcPts val="0"/>
              </a:spcBef>
              <a:spcAft>
                <a:spcPts val="0"/>
              </a:spcAft>
              <a:buClr>
                <a:schemeClr val="dk1"/>
              </a:buClr>
              <a:buSzPct val="25000"/>
              <a:buFont typeface="Arial"/>
              <a:buNone/>
            </a:pPr>
            <a:endParaRPr sz="1000" b="1" i="1" u="none" strike="noStrike" cap="none">
              <a:solidFill>
                <a:srgbClr val="FF0000"/>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ct val="25000"/>
              <a:buFont typeface="Arial"/>
              <a:buNone/>
            </a:pPr>
            <a:endParaRPr sz="1000" b="0" i="0" u="none" strike="noStrike" cap="none">
              <a:solidFill>
                <a:schemeClr val="dk1"/>
              </a:solidFill>
              <a:latin typeface="Calibri"/>
              <a:ea typeface="Calibri"/>
              <a:cs typeface="Calibri"/>
              <a:sym typeface="Calibri"/>
            </a:endParaRPr>
          </a:p>
          <a:p>
            <a:pPr marL="457200" marR="0" lvl="0" indent="-330200" algn="l" rtl="0">
              <a:lnSpc>
                <a:spcPct val="100000"/>
              </a:lnSpc>
              <a:spcBef>
                <a:spcPts val="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Bordo, Eichengreen &amp; Kim (1998) reconsidered the U-Shaped pattern as an appropriate shape reflecting international market integration. </a:t>
            </a:r>
          </a:p>
          <a:p>
            <a:pPr marL="457200" marR="0" lvl="0" indent="-330200" algn="l" rtl="0">
              <a:lnSpc>
                <a:spcPct val="100000"/>
              </a:lnSpc>
              <a:spcBef>
                <a:spcPts val="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They conclude that changes in operation in global financial markets induced by new information technologies and financial innovations reduced the “market-segmenting effects”of asymmetric information encouraging a wide range of financial securities, thus broadening the international financial linkages. </a:t>
            </a:r>
          </a:p>
          <a:p>
            <a:pPr marL="457200" marR="0" lvl="0" indent="-330200" algn="l" rtl="0">
              <a:lnSpc>
                <a:spcPct val="100000"/>
              </a:lnSpc>
              <a:spcBef>
                <a:spcPts val="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Nonetheless, they do not present statistical evidence showing these broader global financial linkages on the level of current financial activities in comparison to the pre-1914 era. </a:t>
            </a:r>
          </a:p>
          <a:p>
            <a:pPr marL="457200" marR="0" lvl="0" indent="-330200" algn="l" rtl="0">
              <a:lnSpc>
                <a:spcPct val="100000"/>
              </a:lnSpc>
              <a:spcBef>
                <a:spcPts val="0"/>
              </a:spcBef>
              <a:spcAft>
                <a:spcPts val="0"/>
              </a:spcAft>
              <a:buClr>
                <a:schemeClr val="dk1"/>
              </a:buClr>
              <a:buSzPct val="100000"/>
              <a:buFont typeface="Arial"/>
              <a:buChar char="•"/>
            </a:pPr>
            <a:r>
              <a:rPr lang="en-US" sz="1600" b="0" i="0" u="none" strike="noStrike" cap="none">
                <a:solidFill>
                  <a:schemeClr val="dk1"/>
                </a:solidFill>
                <a:latin typeface="Calibri"/>
                <a:ea typeface="Calibri"/>
                <a:cs typeface="Calibri"/>
                <a:sym typeface="Calibri"/>
              </a:rPr>
              <a:t>Moreover, none of those scholars (individually or in partnership) have presented this sort of evidence in their articles published after 1998.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1979708"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Introduction</a:t>
            </a:r>
          </a:p>
        </p:txBody>
      </p:sp>
      <p:sp>
        <p:nvSpPr>
          <p:cNvPr id="58" name="Shape 58"/>
          <p:cNvSpPr txBox="1">
            <a:spLocks noGrp="1"/>
          </p:cNvSpPr>
          <p:nvPr>
            <p:ph type="body" idx="1"/>
          </p:nvPr>
        </p:nvSpPr>
        <p:spPr>
          <a:xfrm>
            <a:off x="1979708" y="1200150"/>
            <a:ext cx="7056783" cy="339447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600" b="1" i="0" u="none" strike="noStrike" cap="none">
                <a:solidFill>
                  <a:schemeClr val="dk1"/>
                </a:solidFill>
                <a:latin typeface="Calibri"/>
                <a:ea typeface="Calibri"/>
                <a:cs typeface="Calibri"/>
                <a:sym typeface="Calibri"/>
              </a:rPr>
              <a:t>In response to:</a:t>
            </a:r>
          </a:p>
          <a:p>
            <a:pPr marL="0" marR="0" lvl="0" indent="0" algn="l" rtl="0">
              <a:lnSpc>
                <a:spcPct val="100000"/>
              </a:lnSpc>
              <a:spcBef>
                <a:spcPts val="520"/>
              </a:spcBef>
              <a:spcAft>
                <a:spcPts val="0"/>
              </a:spcAft>
              <a:buClr>
                <a:schemeClr val="dk1"/>
              </a:buClr>
              <a:buSzPct val="25000"/>
              <a:buFont typeface="Arial"/>
              <a:buNone/>
            </a:pPr>
            <a:endParaRPr sz="2600" b="1"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ct val="25000"/>
              <a:buFont typeface="Arial"/>
              <a:buNone/>
            </a:pPr>
            <a:r>
              <a:rPr lang="en-US" sz="2000" b="1" i="0" u="none" strike="noStrike" cap="none">
                <a:solidFill>
                  <a:schemeClr val="dk1"/>
                </a:solidFill>
                <a:latin typeface="Calibri"/>
                <a:ea typeface="Calibri"/>
                <a:cs typeface="Calibri"/>
                <a:sym typeface="Calibri"/>
              </a:rPr>
              <a:t>Dennis P Quinn (2003) “Capital Account Liberalization and Financial Globalization, 1890-1999: A Synoptic View”, </a:t>
            </a:r>
            <a:r>
              <a:rPr lang="en-US" sz="2000" b="1" i="1" u="none" strike="noStrike" cap="none">
                <a:solidFill>
                  <a:schemeClr val="dk1"/>
                </a:solidFill>
                <a:latin typeface="Calibri"/>
                <a:ea typeface="Calibri"/>
                <a:cs typeface="Calibri"/>
                <a:sym typeface="Calibri"/>
              </a:rPr>
              <a:t>International Journal of Finance and Economics</a:t>
            </a:r>
            <a:r>
              <a:rPr lang="en-US" sz="2000" b="1" i="0" u="none" strike="noStrike" cap="none">
                <a:solidFill>
                  <a:schemeClr val="dk1"/>
                </a:solidFill>
                <a:latin typeface="Calibri"/>
                <a:ea typeface="Calibri"/>
                <a:cs typeface="Calibri"/>
                <a:sym typeface="Calibri"/>
              </a:rPr>
              <a:t>, 8: 189-204</a:t>
            </a:r>
          </a:p>
          <a:p>
            <a:pPr marL="0" marR="0" lvl="0" indent="0" algn="l" rtl="0">
              <a:lnSpc>
                <a:spcPct val="100000"/>
              </a:lnSpc>
              <a:spcBef>
                <a:spcPts val="400"/>
              </a:spcBef>
              <a:spcAft>
                <a:spcPts val="0"/>
              </a:spcAft>
              <a:buClr>
                <a:schemeClr val="dk1"/>
              </a:buClr>
              <a:buSzPct val="25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ct val="25000"/>
              <a:buFont typeface="Arial"/>
              <a:buNone/>
            </a:pPr>
            <a:endParaRPr sz="2000" b="1" i="0" u="none" strike="noStrike" cap="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ct val="25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1979708" y="205979"/>
            <a:ext cx="6707098" cy="857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Grand Finale</a:t>
            </a:r>
          </a:p>
        </p:txBody>
      </p:sp>
      <p:sp>
        <p:nvSpPr>
          <p:cNvPr id="250" name="Shape 250"/>
          <p:cNvSpPr txBox="1">
            <a:spLocks noGrp="1"/>
          </p:cNvSpPr>
          <p:nvPr>
            <p:ph type="body" idx="1"/>
          </p:nvPr>
        </p:nvSpPr>
        <p:spPr>
          <a:xfrm>
            <a:off x="1979708" y="1200150"/>
            <a:ext cx="6707098" cy="3394500"/>
          </a:xfrm>
          <a:prstGeom prst="rect">
            <a:avLst/>
          </a:prstGeom>
          <a:noFill/>
          <a:ln>
            <a:noFill/>
          </a:ln>
        </p:spPr>
        <p:txBody>
          <a:bodyPr lIns="91425" tIns="91425" rIns="91425" bIns="91425" anchor="t" anchorCtr="0">
            <a:noAutofit/>
          </a:bodyPr>
          <a:lstStyle/>
          <a:p>
            <a:pPr marL="342900" marR="0" lvl="0" indent="0" algn="l" rtl="0">
              <a:lnSpc>
                <a:spcPct val="100000"/>
              </a:lnSpc>
              <a:spcBef>
                <a:spcPts val="0"/>
              </a:spcBef>
              <a:spcAft>
                <a:spcPts val="0"/>
              </a:spcAft>
              <a:buClr>
                <a:schemeClr val="dk1"/>
              </a:buClr>
              <a:buSzPct val="25000"/>
              <a:buFont typeface="Arial"/>
              <a:buNone/>
            </a:pPr>
            <a:endParaRPr sz="1800" b="1" i="1" u="none" strike="noStrike" cap="none">
              <a:solidFill>
                <a:srgbClr val="FF0000"/>
              </a:solidFill>
              <a:latin typeface="Calibri"/>
              <a:ea typeface="Calibri"/>
              <a:cs typeface="Calibri"/>
              <a:sym typeface="Calibri"/>
            </a:endParaRPr>
          </a:p>
          <a:p>
            <a:pPr marL="342900" marR="0" lvl="0" indent="0" algn="l" rtl="0">
              <a:lnSpc>
                <a:spcPct val="100000"/>
              </a:lnSpc>
              <a:spcBef>
                <a:spcPts val="0"/>
              </a:spcBef>
              <a:spcAft>
                <a:spcPts val="0"/>
              </a:spcAft>
              <a:buClr>
                <a:schemeClr val="dk1"/>
              </a:buClr>
              <a:buSzPct val="25000"/>
              <a:buFont typeface="Arial"/>
              <a:buNone/>
            </a:pPr>
            <a:endParaRPr sz="1800" b="1" i="1" u="none" strike="noStrike" cap="none">
              <a:solidFill>
                <a:srgbClr val="FF0000"/>
              </a:solidFill>
              <a:latin typeface="Calibri"/>
              <a:ea typeface="Calibri"/>
              <a:cs typeface="Calibri"/>
              <a:sym typeface="Calibri"/>
            </a:endParaRPr>
          </a:p>
          <a:p>
            <a:pPr marL="342900" marR="0" lvl="0" indent="0" algn="l" rtl="0">
              <a:lnSpc>
                <a:spcPct val="100000"/>
              </a:lnSpc>
              <a:spcBef>
                <a:spcPts val="0"/>
              </a:spcBef>
              <a:spcAft>
                <a:spcPts val="0"/>
              </a:spcAft>
              <a:buClr>
                <a:schemeClr val="dk1"/>
              </a:buClr>
              <a:buSzPct val="25000"/>
              <a:buFont typeface="Arial"/>
              <a:buNone/>
            </a:pPr>
            <a:r>
              <a:rPr lang="en-US" sz="2400" b="1" i="1" u="none" strike="noStrike" cap="none">
                <a:solidFill>
                  <a:srgbClr val="FF0000"/>
                </a:solidFill>
                <a:latin typeface="Calibri"/>
                <a:ea typeface="Calibri"/>
                <a:cs typeface="Calibri"/>
                <a:sym typeface="Calibri"/>
              </a:rPr>
              <a:t>"Capital account liberalization, it is fair to say, remains one of the most controversial and least understood policies of our day". </a:t>
            </a:r>
          </a:p>
          <a:p>
            <a:pPr marL="342900" marR="0" lvl="0" indent="0" algn="l" rtl="0">
              <a:lnSpc>
                <a:spcPct val="100000"/>
              </a:lnSpc>
              <a:spcBef>
                <a:spcPts val="0"/>
              </a:spcBef>
              <a:spcAft>
                <a:spcPts val="0"/>
              </a:spcAft>
              <a:buClr>
                <a:schemeClr val="dk1"/>
              </a:buClr>
              <a:buSzPct val="25000"/>
              <a:buFont typeface="Arial"/>
              <a:buNone/>
            </a:pPr>
            <a:endParaRPr sz="2400" b="1" i="1" u="none" strike="noStrike" cap="none">
              <a:solidFill>
                <a:srgbClr val="FF0000"/>
              </a:solidFill>
              <a:latin typeface="Calibri"/>
              <a:ea typeface="Calibri"/>
              <a:cs typeface="Calibri"/>
              <a:sym typeface="Calibri"/>
            </a:endParaRPr>
          </a:p>
          <a:p>
            <a:pPr marL="3200400" marR="0" lvl="0" indent="381000" algn="l" rtl="0">
              <a:lnSpc>
                <a:spcPct val="100000"/>
              </a:lnSpc>
              <a:spcBef>
                <a:spcPts val="0"/>
              </a:spcBef>
              <a:spcAft>
                <a:spcPts val="0"/>
              </a:spcAft>
              <a:buClr>
                <a:schemeClr val="dk1"/>
              </a:buClr>
              <a:buSzPct val="25000"/>
              <a:buFont typeface="Arial"/>
              <a:buNone/>
            </a:pPr>
            <a:r>
              <a:rPr lang="en-US" sz="2400" b="1" i="1" u="none" strike="noStrike" cap="none">
                <a:solidFill>
                  <a:srgbClr val="FF0000"/>
                </a:solidFill>
                <a:latin typeface="Calibri"/>
                <a:ea typeface="Calibri"/>
                <a:cs typeface="Calibri"/>
                <a:sym typeface="Calibri"/>
              </a:rPr>
              <a:t>(Eichengreen, 2002)</a:t>
            </a:r>
          </a:p>
        </p:txBody>
      </p:sp>
      <p:sp>
        <p:nvSpPr>
          <p:cNvPr id="251" name="Shape 251"/>
          <p:cNvSpPr txBox="1">
            <a:spLocks noGrp="1"/>
          </p:cNvSpPr>
          <p:nvPr>
            <p:ph type="sldNum" idx="12"/>
          </p:nvPr>
        </p:nvSpPr>
        <p:spPr>
          <a:xfrm>
            <a:off x="6553200" y="4767262"/>
            <a:ext cx="2133598" cy="2739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888888"/>
              </a:buClr>
              <a:buSzPct val="25000"/>
              <a:buFont typeface="Calibri"/>
              <a:buNone/>
            </a:pPr>
            <a:fld id="{00000000-1234-1234-1234-123412341234}" type="slidenum">
              <a:rPr lang="en-US" sz="1400" b="0" i="0" u="none" strike="noStrike" cap="none">
                <a:solidFill>
                  <a:srgbClr val="000000"/>
                </a:solidFill>
                <a:latin typeface="Arial"/>
                <a:ea typeface="Arial"/>
                <a:cs typeface="Arial"/>
                <a:sym typeface="Arial"/>
              </a:rPr>
              <a:t>30</a:t>
            </a:fld>
            <a:endParaRPr lang="en-US"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979708"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Introduction</a:t>
            </a:r>
          </a:p>
        </p:txBody>
      </p:sp>
      <p:sp>
        <p:nvSpPr>
          <p:cNvPr id="64" name="Shape 64"/>
          <p:cNvSpPr txBox="1">
            <a:spLocks noGrp="1"/>
          </p:cNvSpPr>
          <p:nvPr>
            <p:ph type="body" idx="1"/>
          </p:nvPr>
        </p:nvSpPr>
        <p:spPr>
          <a:xfrm>
            <a:off x="2021475" y="1063224"/>
            <a:ext cx="7200900" cy="4090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1. The U-Shaped Pattern</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2. The J-Shaped Proposition</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2.1 Evidence of Foreign Assets and Liabilities</a:t>
            </a:r>
          </a:p>
          <a:p>
            <a:pPr marL="0" marR="0" lvl="0" indent="0" algn="l" rtl="0">
              <a:lnSpc>
                <a:spcPct val="90000"/>
              </a:lnSpc>
              <a:spcBef>
                <a:spcPts val="48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2.2 Evidence about Foreign Direct Investment</a:t>
            </a:r>
          </a:p>
          <a:p>
            <a:pPr marL="0" marR="0" lvl="0" indent="0" algn="l" rtl="0">
              <a:lnSpc>
                <a:spcPct val="90000"/>
              </a:lnSpc>
              <a:spcBef>
                <a:spcPts val="48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	2.3 New Financial Markets: </a:t>
            </a:r>
          </a:p>
          <a:p>
            <a:pPr marL="1828800" marR="0" lvl="0" indent="0" algn="l" rtl="0">
              <a:lnSpc>
                <a:spcPct val="90000"/>
              </a:lnSpc>
              <a:spcBef>
                <a:spcPts val="48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Additional Indication of a Huge Surge of Global Financial Activity after 1970</a:t>
            </a:r>
          </a:p>
          <a:p>
            <a:pPr marL="0" marR="0" lvl="0" indent="0" algn="l" rtl="0">
              <a:lnSpc>
                <a:spcPct val="90000"/>
              </a:lnSpc>
              <a:spcBef>
                <a:spcPts val="64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3. Conclusion</a:t>
            </a:r>
          </a:p>
          <a:p>
            <a:pPr marL="0" marR="0" lvl="0" indent="0" algn="l" rtl="0">
              <a:lnSpc>
                <a:spcPct val="90000"/>
              </a:lnSpc>
              <a:spcBef>
                <a:spcPts val="480"/>
              </a:spcBef>
              <a:spcAft>
                <a:spcPts val="0"/>
              </a:spcAft>
              <a:buClr>
                <a:schemeClr val="dk1"/>
              </a:buClr>
              <a:buSzPct val="250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90000"/>
              </a:lnSpc>
              <a:spcBef>
                <a:spcPts val="400"/>
              </a:spcBef>
              <a:spcAft>
                <a:spcPts val="0"/>
              </a:spcAft>
              <a:buClr>
                <a:schemeClr val="dk1"/>
              </a:buClr>
              <a:buSzPct val="25000"/>
              <a:buFont typeface="Arial"/>
              <a:buNone/>
            </a:pPr>
            <a:endParaRPr sz="2000" b="1"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979708"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1. The U-Shaped Pattern</a:t>
            </a:r>
          </a:p>
        </p:txBody>
      </p:sp>
      <p:sp>
        <p:nvSpPr>
          <p:cNvPr id="70" name="Shape 70"/>
          <p:cNvSpPr txBox="1">
            <a:spLocks noGrp="1"/>
          </p:cNvSpPr>
          <p:nvPr>
            <p:ph type="body" idx="1"/>
          </p:nvPr>
        </p:nvSpPr>
        <p:spPr>
          <a:xfrm>
            <a:off x="2042700" y="907100"/>
            <a:ext cx="6644099" cy="4086900"/>
          </a:xfrm>
          <a:prstGeom prst="rect">
            <a:avLst/>
          </a:prstGeom>
          <a:noFill/>
          <a:ln>
            <a:noFill/>
          </a:ln>
        </p:spPr>
        <p:txBody>
          <a:bodyPr lIns="91425" tIns="45700" rIns="91425" bIns="45700" anchor="t" anchorCtr="0">
            <a:noAutofit/>
          </a:bodyPr>
          <a:lstStyle/>
          <a:p>
            <a:pPr marL="342900" marR="0" lvl="0" indent="-215900" algn="l"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   Financial markets presented high levels of integration during the forty years prior to WWI. This integration declined sharply in the years between the wars, recovering gradually after the Bretton Woods agreements until it reached again, in the 1990s, the comparably high levels of financial integration attained before 1914</a:t>
            </a:r>
          </a:p>
          <a:p>
            <a:pPr marL="342900" marR="0" lvl="0" indent="-215900" algn="l" rtl="0">
              <a:lnSpc>
                <a:spcPct val="100000"/>
              </a:lnSpc>
              <a:spcBef>
                <a:spcPts val="0"/>
              </a:spcBef>
              <a:spcAft>
                <a:spcPts val="0"/>
              </a:spcAft>
              <a:buClr>
                <a:schemeClr val="dk1"/>
              </a:buClr>
              <a:buSzPct val="25000"/>
              <a:buFont typeface="Arial"/>
              <a:buNone/>
            </a:pPr>
            <a:endParaRPr sz="18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1) The first era of financial globalization lasted from 1870 to 1914 and the second from the 1980s to the mid-1990s;</a:t>
            </a:r>
          </a:p>
          <a:p>
            <a:pPr marL="342900" marR="0" lvl="0" indent="-215900" algn="l" rtl="0">
              <a:lnSpc>
                <a:spcPct val="100000"/>
              </a:lnSpc>
              <a:spcBef>
                <a:spcPts val="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 2) The level of capital integration before 1914 was comparable to or even higher than that of the 1990s.</a:t>
            </a:r>
          </a:p>
          <a:p>
            <a:pPr marL="342900" marR="0" lvl="0" indent="-342900" algn="l" rtl="0">
              <a:lnSpc>
                <a:spcPct val="100000"/>
              </a:lnSpc>
              <a:spcBef>
                <a:spcPts val="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sp>
        <p:nvSpPr>
          <p:cNvPr id="71" name="Shape 71"/>
          <p:cNvSpPr txBox="1">
            <a:spLocks noGrp="1"/>
          </p:cNvSpPr>
          <p:nvPr>
            <p:ph type="sldNum" idx="12"/>
          </p:nvPr>
        </p:nvSpPr>
        <p:spPr>
          <a:xfrm>
            <a:off x="6553200" y="4767262"/>
            <a:ext cx="2133598" cy="27384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r>
              <a:rPr lang="en-US" sz="1200" b="0" i="0" u="none" strike="noStrike" cap="none">
                <a:solidFill>
                  <a:srgbClr val="888888"/>
                </a:solidFill>
                <a:latin typeface="Calibri"/>
                <a:ea typeface="Calibri"/>
                <a:cs typeface="Calibri"/>
                <a:sym typeface="Calibri"/>
              </a:rPr>
              <a:t>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979708"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2. The J-Shaped Proposition</a:t>
            </a:r>
          </a:p>
        </p:txBody>
      </p:sp>
      <p:sp>
        <p:nvSpPr>
          <p:cNvPr id="77" name="Shape 77"/>
          <p:cNvSpPr txBox="1">
            <a:spLocks noGrp="1"/>
          </p:cNvSpPr>
          <p:nvPr>
            <p:ph type="body" idx="1"/>
          </p:nvPr>
        </p:nvSpPr>
        <p:spPr>
          <a:xfrm>
            <a:off x="1910450" y="1408325"/>
            <a:ext cx="7053900" cy="3539100"/>
          </a:xfrm>
          <a:prstGeom prst="rect">
            <a:avLst/>
          </a:prstGeom>
          <a:noFill/>
          <a:ln>
            <a:noFill/>
          </a:ln>
        </p:spPr>
        <p:txBody>
          <a:bodyPr lIns="91425" tIns="45700" rIns="91425" bIns="45700" anchor="t" anchorCtr="0">
            <a:noAutofit/>
          </a:bodyPr>
          <a:lstStyle/>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These markets were globally integrated during pre-1914 era.</a:t>
            </a:r>
          </a:p>
          <a:p>
            <a:pPr marL="342900" marR="0" lvl="0" indent="-342900" algn="l" rtl="0">
              <a:lnSpc>
                <a:spcPct val="10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Their activities collapsed in the period between the wars.</a:t>
            </a:r>
          </a:p>
          <a:p>
            <a:pPr marL="0" marR="0" lvl="0" indent="0" algn="l" rtl="0">
              <a:lnSpc>
                <a:spcPct val="10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After a gradual post-war recovery they reached a higher level of activity starting from the 1960s, reaching a peak from the second half of the 1990s. </a:t>
            </a:r>
          </a:p>
          <a:p>
            <a:pPr marL="342900" marR="0" lvl="0" indent="-342900" algn="l" rtl="0">
              <a:lnSpc>
                <a:spcPct val="10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979708" y="205979"/>
            <a:ext cx="6707088" cy="85725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15F9B"/>
              </a:buClr>
              <a:buSzPct val="25000"/>
              <a:buFont typeface="Calibri"/>
              <a:buNone/>
            </a:pPr>
            <a:r>
              <a:rPr lang="en-US" sz="3600" b="0" i="0" u="none" strike="noStrike" cap="none">
                <a:solidFill>
                  <a:srgbClr val="015F9B"/>
                </a:solidFill>
                <a:latin typeface="Calibri"/>
                <a:ea typeface="Calibri"/>
                <a:cs typeface="Calibri"/>
                <a:sym typeface="Calibri"/>
              </a:rPr>
              <a:t>2.1 Evidence of Foreign Assets and Liabilities</a:t>
            </a:r>
          </a:p>
        </p:txBody>
      </p:sp>
      <p:sp>
        <p:nvSpPr>
          <p:cNvPr id="83" name="Shape 83"/>
          <p:cNvSpPr txBox="1">
            <a:spLocks noGrp="1"/>
          </p:cNvSpPr>
          <p:nvPr>
            <p:ph type="body" idx="1"/>
          </p:nvPr>
        </p:nvSpPr>
        <p:spPr>
          <a:xfrm>
            <a:off x="1600200" y="956200"/>
            <a:ext cx="7403398" cy="41382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First:  The number of countries that have reliable data to estimate capital stocks is very limited for the pre-1914 time.</a:t>
            </a:r>
          </a:p>
          <a:p>
            <a:pPr marL="0" marR="0" lvl="0" indent="0" algn="l" rtl="0">
              <a:lnSpc>
                <a:spcPct val="100000"/>
              </a:lnSpc>
              <a:spcBef>
                <a:spcPts val="0"/>
              </a:spcBef>
              <a:spcAft>
                <a:spcPts val="0"/>
              </a:spcAft>
              <a:buClr>
                <a:schemeClr val="dk1"/>
              </a:buClr>
              <a:buSzPct val="25000"/>
              <a:buFont typeface="Arial"/>
              <a:buNone/>
            </a:pPr>
            <a:endParaRPr sz="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6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ct val="100000"/>
              <a:buFont typeface="Calibri"/>
              <a:buChar char="•"/>
            </a:pPr>
            <a:r>
              <a:rPr lang="en-US" sz="2400" b="0" i="0" u="none" strike="noStrike" cap="none">
                <a:solidFill>
                  <a:schemeClr val="dk1"/>
                </a:solidFill>
                <a:latin typeface="Calibri"/>
                <a:ea typeface="Calibri"/>
                <a:cs typeface="Calibri"/>
                <a:sym typeface="Calibri"/>
              </a:rPr>
              <a:t>Second: Financial development has expanded the number of balance sheets in the economy. This trend, however, could happen at any point in time without any underlying change in the extent of foreign asset holdings. Adjustment of the research indicator lead to the discovery of the J curve. </a:t>
            </a:r>
          </a:p>
          <a:p>
            <a:pPr marL="342900" marR="0" lvl="0" indent="-342900" algn="l" rtl="0">
              <a:lnSpc>
                <a:spcPct val="100000"/>
              </a:lnSpc>
              <a:spcBef>
                <a:spcPts val="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descr="2017-04-28 (3)"/>
          <p:cNvPicPr preferRelativeResize="0">
            <a:picLocks noGrp="1"/>
          </p:cNvPicPr>
          <p:nvPr>
            <p:ph type="body" idx="1"/>
          </p:nvPr>
        </p:nvPicPr>
        <p:blipFill rotWithShape="1">
          <a:blip r:embed="rId3">
            <a:alphaModFix/>
          </a:blip>
          <a:srcRect/>
          <a:stretch/>
        </p:blipFill>
        <p:spPr>
          <a:xfrm>
            <a:off x="1842133" y="114300"/>
            <a:ext cx="7217410" cy="48063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979930" y="205737"/>
            <a:ext cx="7136765" cy="960755"/>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Many countries had limited or no information about foreign investments.</a:t>
            </a:r>
            <a:r>
              <a:rPr lang="en-US" sz="2800" b="1" i="0" u="none" strike="noStrike" cap="none">
                <a:solidFill>
                  <a:schemeClr val="dk1"/>
                </a:solidFill>
                <a:latin typeface="Calibri"/>
                <a:ea typeface="Calibri"/>
                <a:cs typeface="Calibri"/>
                <a:sym typeface="Calibri"/>
              </a:rPr>
              <a:t/>
            </a:r>
            <a:br>
              <a:rPr lang="en-US" sz="2800" b="1" i="0" u="none" strike="noStrike" cap="none">
                <a:solidFill>
                  <a:schemeClr val="dk1"/>
                </a:solidFill>
                <a:latin typeface="Calibri"/>
                <a:ea typeface="Calibri"/>
                <a:cs typeface="Calibri"/>
                <a:sym typeface="Calibri"/>
              </a:rPr>
            </a:br>
            <a:endParaRPr lang="en-US" sz="2800" b="1" i="0" u="none" strike="noStrike" cap="none">
              <a:solidFill>
                <a:schemeClr val="dk1"/>
              </a:solidFill>
              <a:latin typeface="Calibri"/>
              <a:ea typeface="Calibri"/>
              <a:cs typeface="Calibri"/>
              <a:sym typeface="Calibri"/>
            </a:endParaRPr>
          </a:p>
        </p:txBody>
      </p:sp>
      <p:sp>
        <p:nvSpPr>
          <p:cNvPr id="95" name="Shape 95"/>
          <p:cNvSpPr txBox="1">
            <a:spLocks noGrp="1"/>
          </p:cNvSpPr>
          <p:nvPr>
            <p:ph type="body" idx="1"/>
          </p:nvPr>
        </p:nvSpPr>
        <p:spPr>
          <a:xfrm>
            <a:off x="1802675" y="1200150"/>
            <a:ext cx="7313700" cy="38409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Calibri"/>
              <a:buChar char="•"/>
            </a:pPr>
            <a:r>
              <a:rPr lang="en-US" sz="2300" b="0" i="0" u="none" strike="noStrike" cap="none">
                <a:solidFill>
                  <a:schemeClr val="dk1"/>
                </a:solidFill>
                <a:latin typeface="Calibri"/>
                <a:ea typeface="Calibri"/>
                <a:cs typeface="Calibri"/>
                <a:sym typeface="Calibri"/>
              </a:rPr>
              <a:t>An alternative to solve this problem is to include in the denominator the GDP of the same number of countries that have data for foreign investment. Thus, the sample from 1870 to 1960 was considerably reduced, including only seven major economies (UK, France, Germany, the Netherlands, US, Canada and Japan). </a:t>
            </a:r>
          </a:p>
          <a:p>
            <a:pPr marL="0" marR="0" lvl="0" indent="0" algn="l" rtl="0">
              <a:lnSpc>
                <a:spcPct val="100000"/>
              </a:lnSpc>
              <a:spcBef>
                <a:spcPts val="0"/>
              </a:spcBef>
              <a:spcAft>
                <a:spcPts val="0"/>
              </a:spcAft>
              <a:buClr>
                <a:schemeClr val="dk1"/>
              </a:buClr>
              <a:buSzPct val="25000"/>
              <a:buFont typeface="Arial"/>
              <a:buNone/>
            </a:pPr>
            <a:endParaRPr sz="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Arial"/>
              <a:buNone/>
            </a:pPr>
            <a:endParaRPr sz="6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ct val="100000"/>
              <a:buFont typeface="Calibri"/>
              <a:buChar char="•"/>
            </a:pPr>
            <a:r>
              <a:rPr lang="en-US" sz="2300" b="0" i="0" u="none" strike="noStrike" cap="none">
                <a:solidFill>
                  <a:schemeClr val="dk1"/>
                </a:solidFill>
                <a:latin typeface="Calibri"/>
                <a:ea typeface="Calibri"/>
                <a:cs typeface="Calibri"/>
                <a:sym typeface="Calibri"/>
              </a:rPr>
              <a:t>By the year 2000, the sample was expanded to over 60 countries. It provides an alternative estimation called “foreign assets to sample GDP”.</a:t>
            </a:r>
          </a:p>
          <a:p>
            <a:pPr marL="342900" marR="0" lvl="0" indent="-139700" algn="l" rtl="0">
              <a:lnSpc>
                <a:spcPct val="100000"/>
              </a:lnSpc>
              <a:spcBef>
                <a:spcPts val="0"/>
              </a:spcBef>
              <a:spcAft>
                <a:spcPts val="0"/>
              </a:spcAft>
              <a:buClr>
                <a:schemeClr val="dk1"/>
              </a:buClr>
              <a:buSzPct val="25000"/>
              <a:buFont typeface="Arial"/>
              <a:buNone/>
            </a:pPr>
            <a:endParaRPr sz="3200" b="1"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plateswise #59">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1581</Words>
  <Application>Microsoft Office PowerPoint</Application>
  <PresentationFormat>On-screen Show (16:9)</PresentationFormat>
  <Paragraphs>152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vt:lpstr>
      <vt:lpstr>Times New Roman</vt:lpstr>
      <vt:lpstr>Templateswise #59</vt:lpstr>
      <vt:lpstr>Financial Globalization  in Historical Perspective</vt:lpstr>
      <vt:lpstr>Introduction</vt:lpstr>
      <vt:lpstr>Introduction</vt:lpstr>
      <vt:lpstr>Introduction</vt:lpstr>
      <vt:lpstr>1. The U-Shaped Pattern</vt:lpstr>
      <vt:lpstr>2. The J-Shaped Proposition</vt:lpstr>
      <vt:lpstr>2.1 Evidence of Foreign Assets and Liabilities</vt:lpstr>
      <vt:lpstr>PowerPoint Presentation</vt:lpstr>
      <vt:lpstr> Many countries had limited or no information about foreign investments. </vt:lpstr>
      <vt:lpstr>PowerPoint Presentation</vt:lpstr>
      <vt:lpstr>2.2 Evidence about Foreign Direct Investment</vt:lpstr>
      <vt:lpstr>PowerPoint Presentation</vt:lpstr>
      <vt:lpstr>Outward FDI</vt:lpstr>
      <vt:lpstr>2.2 Evidence about Foreign Direct Investment (Cont…)</vt:lpstr>
      <vt:lpstr>2.3 New financial market:additional indication of a huge surge of global financial activity after the 1970s</vt:lpstr>
      <vt:lpstr>PowerPoint Presentation</vt:lpstr>
      <vt:lpstr>PowerPoint Presentation</vt:lpstr>
      <vt:lpstr>PowerPoint Presentation</vt:lpstr>
      <vt:lpstr>PowerPoint Presentation</vt:lpstr>
      <vt:lpstr>PowerPoint Presentation</vt:lpstr>
      <vt:lpstr>OTC derivative transactions</vt:lpstr>
      <vt:lpstr>PowerPoint Presentation</vt:lpstr>
      <vt:lpstr>PowerPoint Presentation</vt:lpstr>
      <vt:lpstr> the importance of overseas financial transactions</vt:lpstr>
      <vt:lpstr>current financial globalization as an unprecedented era as proposed by the J-curve</vt:lpstr>
      <vt:lpstr>3. Conclusion</vt:lpstr>
      <vt:lpstr>3. Conclusion Cont...</vt:lpstr>
      <vt:lpstr>3. Conclusion Cont...</vt:lpstr>
      <vt:lpstr>3. Conclusion Cont...</vt:lpstr>
      <vt:lpstr>Grand Finale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Globalization  in Historical Perspective</dc:title>
  <dc:creator>Rita Martins Sousa</dc:creator>
  <cp:lastModifiedBy>Rita Martins Sousa</cp:lastModifiedBy>
  <cp:revision>1</cp:revision>
  <dcterms:modified xsi:type="dcterms:W3CDTF">2017-05-20T19:08:33Z</dcterms:modified>
</cp:coreProperties>
</file>