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331" showSpecialPlsOnTitleSld="0" saveSubsetFonts="1" bookmarkIdSeed="3">
  <p:sldMasterIdLst>
    <p:sldMasterId id="2147483653" r:id="rId1"/>
  </p:sldMasterIdLst>
  <p:notesMasterIdLst>
    <p:notesMasterId r:id="rId18"/>
  </p:notesMasterIdLst>
  <p:handoutMasterIdLst>
    <p:handoutMasterId r:id="rId19"/>
  </p:handoutMasterIdLst>
  <p:sldIdLst>
    <p:sldId id="600" r:id="rId2"/>
    <p:sldId id="601" r:id="rId3"/>
    <p:sldId id="603" r:id="rId4"/>
    <p:sldId id="604" r:id="rId5"/>
    <p:sldId id="605" r:id="rId6"/>
    <p:sldId id="606" r:id="rId7"/>
    <p:sldId id="607" r:id="rId8"/>
    <p:sldId id="608" r:id="rId9"/>
    <p:sldId id="609" r:id="rId10"/>
    <p:sldId id="610" r:id="rId11"/>
    <p:sldId id="611" r:id="rId12"/>
    <p:sldId id="612" r:id="rId13"/>
    <p:sldId id="613" r:id="rId14"/>
    <p:sldId id="614" r:id="rId15"/>
    <p:sldId id="615" r:id="rId16"/>
    <p:sldId id="616" r:id="rId17"/>
  </p:sldIdLst>
  <p:sldSz cx="9144000" cy="6858000" type="screen4x3"/>
  <p:notesSz cx="7099300" cy="10234613"/>
  <p:defaultTextStyle>
    <a:defPPr>
      <a:defRPr lang="pt-PT"/>
    </a:defPPr>
    <a:lvl1pPr algn="r" rtl="0" fontAlgn="base">
      <a:spcBef>
        <a:spcPct val="0"/>
      </a:spcBef>
      <a:spcAft>
        <a:spcPct val="0"/>
      </a:spcAft>
      <a:defRPr kern="1200">
        <a:solidFill>
          <a:schemeClr val="tx1"/>
        </a:solidFill>
        <a:latin typeface="Arial" charset="0"/>
        <a:ea typeface="+mn-ea"/>
        <a:cs typeface="+mn-cs"/>
      </a:defRPr>
    </a:lvl1pPr>
    <a:lvl2pPr marL="457200" algn="r" rtl="0" fontAlgn="base">
      <a:spcBef>
        <a:spcPct val="0"/>
      </a:spcBef>
      <a:spcAft>
        <a:spcPct val="0"/>
      </a:spcAft>
      <a:defRPr kern="1200">
        <a:solidFill>
          <a:schemeClr val="tx1"/>
        </a:solidFill>
        <a:latin typeface="Arial" charset="0"/>
        <a:ea typeface="+mn-ea"/>
        <a:cs typeface="+mn-cs"/>
      </a:defRPr>
    </a:lvl2pPr>
    <a:lvl3pPr marL="914400" algn="r" rtl="0" fontAlgn="base">
      <a:spcBef>
        <a:spcPct val="0"/>
      </a:spcBef>
      <a:spcAft>
        <a:spcPct val="0"/>
      </a:spcAft>
      <a:defRPr kern="1200">
        <a:solidFill>
          <a:schemeClr val="tx1"/>
        </a:solidFill>
        <a:latin typeface="Arial" charset="0"/>
        <a:ea typeface="+mn-ea"/>
        <a:cs typeface="+mn-cs"/>
      </a:defRPr>
    </a:lvl3pPr>
    <a:lvl4pPr marL="1371600" algn="r" rtl="0" fontAlgn="base">
      <a:spcBef>
        <a:spcPct val="0"/>
      </a:spcBef>
      <a:spcAft>
        <a:spcPct val="0"/>
      </a:spcAft>
      <a:defRPr kern="1200">
        <a:solidFill>
          <a:schemeClr val="tx1"/>
        </a:solidFill>
        <a:latin typeface="Arial" charset="0"/>
        <a:ea typeface="+mn-ea"/>
        <a:cs typeface="+mn-cs"/>
      </a:defRPr>
    </a:lvl4pPr>
    <a:lvl5pPr marL="1828800" algn="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1701"/>
    <a:srgbClr val="333333"/>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05" autoAdjust="0"/>
    <p:restoredTop sz="94255" autoAdjust="0"/>
  </p:normalViewPr>
  <p:slideViewPr>
    <p:cSldViewPr>
      <p:cViewPr varScale="1">
        <p:scale>
          <a:sx n="106" d="100"/>
          <a:sy n="106" d="100"/>
        </p:scale>
        <p:origin x="1638"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7" d="100"/>
          <a:sy n="77" d="100"/>
        </p:scale>
        <p:origin x="393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1" y="1"/>
            <a:ext cx="3076671" cy="512747"/>
          </a:xfrm>
          <a:prstGeom prst="rect">
            <a:avLst/>
          </a:prstGeom>
          <a:noFill/>
          <a:ln w="9525">
            <a:noFill/>
            <a:miter lim="800000"/>
            <a:headEnd/>
            <a:tailEnd/>
          </a:ln>
          <a:effectLst/>
        </p:spPr>
        <p:txBody>
          <a:bodyPr vert="horz" wrap="square" lIns="91425" tIns="45713" rIns="91425" bIns="45713" numCol="1" anchor="t" anchorCtr="0" compatLnSpc="1">
            <a:prstTxWarp prst="textNoShape">
              <a:avLst/>
            </a:prstTxWarp>
          </a:bodyPr>
          <a:lstStyle>
            <a:lvl1pPr algn="l">
              <a:defRPr sz="1100"/>
            </a:lvl1pPr>
          </a:lstStyle>
          <a:p>
            <a:endParaRPr lang="en-US"/>
          </a:p>
        </p:txBody>
      </p:sp>
      <p:sp>
        <p:nvSpPr>
          <p:cNvPr id="33795" name="Rectangle 3"/>
          <p:cNvSpPr>
            <a:spLocks noGrp="1" noChangeArrowheads="1"/>
          </p:cNvSpPr>
          <p:nvPr>
            <p:ph type="dt" sz="quarter" idx="1"/>
          </p:nvPr>
        </p:nvSpPr>
        <p:spPr bwMode="auto">
          <a:xfrm>
            <a:off x="4021089" y="1"/>
            <a:ext cx="3076671" cy="512747"/>
          </a:xfrm>
          <a:prstGeom prst="rect">
            <a:avLst/>
          </a:prstGeom>
          <a:noFill/>
          <a:ln w="9525">
            <a:noFill/>
            <a:miter lim="800000"/>
            <a:headEnd/>
            <a:tailEnd/>
          </a:ln>
          <a:effectLst/>
        </p:spPr>
        <p:txBody>
          <a:bodyPr vert="horz" wrap="square" lIns="91425" tIns="45713" rIns="91425" bIns="45713" numCol="1" anchor="t" anchorCtr="0" compatLnSpc="1">
            <a:prstTxWarp prst="textNoShape">
              <a:avLst/>
            </a:prstTxWarp>
          </a:bodyPr>
          <a:lstStyle>
            <a:lvl1pPr>
              <a:defRPr sz="1100"/>
            </a:lvl1pPr>
          </a:lstStyle>
          <a:p>
            <a:endParaRPr lang="en-US"/>
          </a:p>
        </p:txBody>
      </p:sp>
      <p:sp>
        <p:nvSpPr>
          <p:cNvPr id="33796" name="Rectangle 4"/>
          <p:cNvSpPr>
            <a:spLocks noGrp="1" noChangeArrowheads="1"/>
          </p:cNvSpPr>
          <p:nvPr>
            <p:ph type="ftr" sz="quarter" idx="2"/>
          </p:nvPr>
        </p:nvSpPr>
        <p:spPr bwMode="auto">
          <a:xfrm>
            <a:off x="1" y="9720176"/>
            <a:ext cx="3076671" cy="512747"/>
          </a:xfrm>
          <a:prstGeom prst="rect">
            <a:avLst/>
          </a:prstGeom>
          <a:noFill/>
          <a:ln w="9525">
            <a:noFill/>
            <a:miter lim="800000"/>
            <a:headEnd/>
            <a:tailEnd/>
          </a:ln>
          <a:effectLst/>
        </p:spPr>
        <p:txBody>
          <a:bodyPr vert="horz" wrap="square" lIns="91425" tIns="45713" rIns="91425" bIns="45713" numCol="1" anchor="b" anchorCtr="0" compatLnSpc="1">
            <a:prstTxWarp prst="textNoShape">
              <a:avLst/>
            </a:prstTxWarp>
          </a:bodyPr>
          <a:lstStyle>
            <a:lvl1pPr algn="l">
              <a:defRPr sz="1100"/>
            </a:lvl1pPr>
          </a:lstStyle>
          <a:p>
            <a:endParaRPr lang="en-US"/>
          </a:p>
        </p:txBody>
      </p:sp>
      <p:sp>
        <p:nvSpPr>
          <p:cNvPr id="33797" name="Rectangle 5"/>
          <p:cNvSpPr>
            <a:spLocks noGrp="1" noChangeArrowheads="1"/>
          </p:cNvSpPr>
          <p:nvPr>
            <p:ph type="sldNum" sz="quarter" idx="3"/>
          </p:nvPr>
        </p:nvSpPr>
        <p:spPr bwMode="auto">
          <a:xfrm>
            <a:off x="4021089" y="9720176"/>
            <a:ext cx="3076671" cy="512747"/>
          </a:xfrm>
          <a:prstGeom prst="rect">
            <a:avLst/>
          </a:prstGeom>
          <a:noFill/>
          <a:ln w="9525">
            <a:noFill/>
            <a:miter lim="800000"/>
            <a:headEnd/>
            <a:tailEnd/>
          </a:ln>
          <a:effectLst/>
        </p:spPr>
        <p:txBody>
          <a:bodyPr vert="horz" wrap="square" lIns="91425" tIns="45713" rIns="91425" bIns="45713" numCol="1" anchor="b" anchorCtr="0" compatLnSpc="1">
            <a:prstTxWarp prst="textNoShape">
              <a:avLst/>
            </a:prstTxWarp>
          </a:bodyPr>
          <a:lstStyle>
            <a:lvl1pPr>
              <a:defRPr sz="1100"/>
            </a:lvl1pPr>
          </a:lstStyle>
          <a:p>
            <a:fld id="{4490FE8A-02BB-4043-B8D3-9E10EFEC6363}" type="slidenum">
              <a:rPr lang="en-US"/>
              <a:pPr/>
              <a:t>‹#›</a:t>
            </a:fld>
            <a:endParaRPr lang="en-US"/>
          </a:p>
        </p:txBody>
      </p:sp>
    </p:spTree>
    <p:extLst>
      <p:ext uri="{BB962C8B-B14F-4D97-AF65-F5344CB8AC3E}">
        <p14:creationId xmlns:p14="http://schemas.microsoft.com/office/powerpoint/2010/main" val="2647873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1" y="1"/>
            <a:ext cx="3076671" cy="512747"/>
          </a:xfrm>
          <a:prstGeom prst="rect">
            <a:avLst/>
          </a:prstGeom>
          <a:noFill/>
          <a:ln w="9525">
            <a:noFill/>
            <a:miter lim="800000"/>
            <a:headEnd/>
            <a:tailEnd/>
          </a:ln>
          <a:effectLst/>
        </p:spPr>
        <p:txBody>
          <a:bodyPr vert="horz" wrap="square" lIns="91425" tIns="45713" rIns="91425" bIns="45713" numCol="1" anchor="t" anchorCtr="0" compatLnSpc="1">
            <a:prstTxWarp prst="textNoShape">
              <a:avLst/>
            </a:prstTxWarp>
          </a:bodyPr>
          <a:lstStyle>
            <a:lvl1pPr algn="l">
              <a:defRPr sz="1100"/>
            </a:lvl1pPr>
          </a:lstStyle>
          <a:p>
            <a:endParaRPr lang="en-US"/>
          </a:p>
        </p:txBody>
      </p:sp>
      <p:sp>
        <p:nvSpPr>
          <p:cNvPr id="34819" name="Rectangle 3"/>
          <p:cNvSpPr>
            <a:spLocks noGrp="1" noChangeArrowheads="1"/>
          </p:cNvSpPr>
          <p:nvPr>
            <p:ph type="dt" idx="1"/>
          </p:nvPr>
        </p:nvSpPr>
        <p:spPr bwMode="auto">
          <a:xfrm>
            <a:off x="4021089" y="1"/>
            <a:ext cx="3076671" cy="512747"/>
          </a:xfrm>
          <a:prstGeom prst="rect">
            <a:avLst/>
          </a:prstGeom>
          <a:noFill/>
          <a:ln w="9525">
            <a:noFill/>
            <a:miter lim="800000"/>
            <a:headEnd/>
            <a:tailEnd/>
          </a:ln>
          <a:effectLst/>
        </p:spPr>
        <p:txBody>
          <a:bodyPr vert="horz" wrap="square" lIns="91425" tIns="45713" rIns="91425" bIns="45713" numCol="1" anchor="t" anchorCtr="0" compatLnSpc="1">
            <a:prstTxWarp prst="textNoShape">
              <a:avLst/>
            </a:prstTxWarp>
          </a:bodyPr>
          <a:lstStyle>
            <a:lvl1pPr>
              <a:defRPr sz="1100"/>
            </a:lvl1pPr>
          </a:lstStyle>
          <a:p>
            <a:endParaRPr lang="en-US"/>
          </a:p>
        </p:txBody>
      </p:sp>
      <p:sp>
        <p:nvSpPr>
          <p:cNvPr id="34820"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34821" name="Rectangle 5"/>
          <p:cNvSpPr>
            <a:spLocks noGrp="1" noChangeArrowheads="1"/>
          </p:cNvSpPr>
          <p:nvPr>
            <p:ph type="body" sz="quarter" idx="3"/>
          </p:nvPr>
        </p:nvSpPr>
        <p:spPr bwMode="auto">
          <a:xfrm>
            <a:off x="710239" y="4861782"/>
            <a:ext cx="5678824" cy="4606253"/>
          </a:xfrm>
          <a:prstGeom prst="rect">
            <a:avLst/>
          </a:prstGeom>
          <a:noFill/>
          <a:ln w="9525">
            <a:noFill/>
            <a:miter lim="800000"/>
            <a:headEnd/>
            <a:tailEnd/>
          </a:ln>
          <a:effectLst/>
        </p:spPr>
        <p:txBody>
          <a:bodyPr vert="horz" wrap="square" lIns="91425" tIns="45713" rIns="91425" bIns="4571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4822" name="Rectangle 6"/>
          <p:cNvSpPr>
            <a:spLocks noGrp="1" noChangeArrowheads="1"/>
          </p:cNvSpPr>
          <p:nvPr>
            <p:ph type="ftr" sz="quarter" idx="4"/>
          </p:nvPr>
        </p:nvSpPr>
        <p:spPr bwMode="auto">
          <a:xfrm>
            <a:off x="1" y="9720176"/>
            <a:ext cx="3076671" cy="512747"/>
          </a:xfrm>
          <a:prstGeom prst="rect">
            <a:avLst/>
          </a:prstGeom>
          <a:noFill/>
          <a:ln w="9525">
            <a:noFill/>
            <a:miter lim="800000"/>
            <a:headEnd/>
            <a:tailEnd/>
          </a:ln>
          <a:effectLst/>
        </p:spPr>
        <p:txBody>
          <a:bodyPr vert="horz" wrap="square" lIns="91425" tIns="45713" rIns="91425" bIns="45713" numCol="1" anchor="b" anchorCtr="0" compatLnSpc="1">
            <a:prstTxWarp prst="textNoShape">
              <a:avLst/>
            </a:prstTxWarp>
          </a:bodyPr>
          <a:lstStyle>
            <a:lvl1pPr algn="l">
              <a:defRPr sz="1100"/>
            </a:lvl1pPr>
          </a:lstStyle>
          <a:p>
            <a:endParaRPr lang="en-US"/>
          </a:p>
        </p:txBody>
      </p:sp>
      <p:sp>
        <p:nvSpPr>
          <p:cNvPr id="34823" name="Rectangle 7"/>
          <p:cNvSpPr>
            <a:spLocks noGrp="1" noChangeArrowheads="1"/>
          </p:cNvSpPr>
          <p:nvPr>
            <p:ph type="sldNum" sz="quarter" idx="5"/>
          </p:nvPr>
        </p:nvSpPr>
        <p:spPr bwMode="auto">
          <a:xfrm>
            <a:off x="4021089" y="9720176"/>
            <a:ext cx="3076671" cy="512747"/>
          </a:xfrm>
          <a:prstGeom prst="rect">
            <a:avLst/>
          </a:prstGeom>
          <a:noFill/>
          <a:ln w="9525">
            <a:noFill/>
            <a:miter lim="800000"/>
            <a:headEnd/>
            <a:tailEnd/>
          </a:ln>
          <a:effectLst/>
        </p:spPr>
        <p:txBody>
          <a:bodyPr vert="horz" wrap="square" lIns="91425" tIns="45713" rIns="91425" bIns="45713" numCol="1" anchor="b" anchorCtr="0" compatLnSpc="1">
            <a:prstTxWarp prst="textNoShape">
              <a:avLst/>
            </a:prstTxWarp>
          </a:bodyPr>
          <a:lstStyle>
            <a:lvl1pPr>
              <a:defRPr sz="1100"/>
            </a:lvl1pPr>
          </a:lstStyle>
          <a:p>
            <a:fld id="{E91FE862-FE10-4E29-BF17-0090DDEF4296}" type="slidenum">
              <a:rPr lang="en-US"/>
              <a:pPr/>
              <a:t>‹#›</a:t>
            </a:fld>
            <a:endParaRPr lang="en-US"/>
          </a:p>
        </p:txBody>
      </p:sp>
    </p:spTree>
    <p:extLst>
      <p:ext uri="{BB962C8B-B14F-4D97-AF65-F5344CB8AC3E}">
        <p14:creationId xmlns:p14="http://schemas.microsoft.com/office/powerpoint/2010/main" val="190212287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pPr eaLnBrk="1" hangingPunct="1"/>
            <a:endParaRPr lang="pt-PT" smtClean="0"/>
          </a:p>
        </p:txBody>
      </p:sp>
    </p:spTree>
    <p:extLst>
      <p:ext uri="{BB962C8B-B14F-4D97-AF65-F5344CB8AC3E}">
        <p14:creationId xmlns:p14="http://schemas.microsoft.com/office/powerpoint/2010/main" val="1995829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2133600" y="1371600"/>
            <a:ext cx="6477000" cy="1752600"/>
          </a:xfrm>
        </p:spPr>
        <p:txBody>
          <a:bodyPr/>
          <a:lstStyle>
            <a:lvl1pPr>
              <a:defRPr sz="5400"/>
            </a:lvl1pPr>
          </a:lstStyle>
          <a:p>
            <a:r>
              <a:rPr lang="pt-PT"/>
              <a:t>Click to edit Master title style</a:t>
            </a:r>
          </a:p>
        </p:txBody>
      </p:sp>
      <p:sp>
        <p:nvSpPr>
          <p:cNvPr id="13315" name="Rectangle 3"/>
          <p:cNvSpPr>
            <a:spLocks noGrp="1" noChangeArrowheads="1"/>
          </p:cNvSpPr>
          <p:nvPr>
            <p:ph type="subTitle" idx="1"/>
          </p:nvPr>
        </p:nvSpPr>
        <p:spPr>
          <a:xfrm>
            <a:off x="2133600" y="3733800"/>
            <a:ext cx="6477000" cy="1981200"/>
          </a:xfrm>
        </p:spPr>
        <p:txBody>
          <a:bodyPr/>
          <a:lstStyle>
            <a:lvl1pPr marL="0" indent="0">
              <a:buFont typeface="Wingdings" pitchFamily="2" charset="2"/>
              <a:buNone/>
              <a:defRPr/>
            </a:lvl1pPr>
          </a:lstStyle>
          <a:p>
            <a:r>
              <a:rPr lang="pt-PT"/>
              <a:t>Click to edit Master subtitle style</a:t>
            </a:r>
          </a:p>
        </p:txBody>
      </p:sp>
      <p:sp>
        <p:nvSpPr>
          <p:cNvPr id="13316" name="Rectangle 4"/>
          <p:cNvSpPr>
            <a:spLocks noGrp="1" noChangeArrowheads="1"/>
          </p:cNvSpPr>
          <p:nvPr>
            <p:ph type="dt" sz="half" idx="2"/>
          </p:nvPr>
        </p:nvSpPr>
        <p:spPr>
          <a:xfrm>
            <a:off x="7086600" y="6248400"/>
            <a:ext cx="1524000" cy="457200"/>
          </a:xfrm>
        </p:spPr>
        <p:txBody>
          <a:bodyPr/>
          <a:lstStyle>
            <a:lvl1pPr>
              <a:defRPr/>
            </a:lvl1pPr>
          </a:lstStyle>
          <a:p>
            <a:endParaRPr lang="pt-PT"/>
          </a:p>
        </p:txBody>
      </p:sp>
      <p:sp>
        <p:nvSpPr>
          <p:cNvPr id="13317" name="Rectangle 5"/>
          <p:cNvSpPr>
            <a:spLocks noGrp="1" noChangeArrowheads="1"/>
          </p:cNvSpPr>
          <p:nvPr>
            <p:ph type="ftr" sz="quarter" idx="3"/>
          </p:nvPr>
        </p:nvSpPr>
        <p:spPr>
          <a:xfrm>
            <a:off x="3810000" y="6248400"/>
            <a:ext cx="2895600" cy="457200"/>
          </a:xfrm>
        </p:spPr>
        <p:txBody>
          <a:bodyPr/>
          <a:lstStyle>
            <a:lvl1pPr>
              <a:defRPr/>
            </a:lvl1pPr>
          </a:lstStyle>
          <a:p>
            <a:endParaRPr lang="pt-PT"/>
          </a:p>
        </p:txBody>
      </p:sp>
      <p:sp>
        <p:nvSpPr>
          <p:cNvPr id="13318" name="Rectangle 6"/>
          <p:cNvSpPr>
            <a:spLocks noGrp="1" noChangeArrowheads="1"/>
          </p:cNvSpPr>
          <p:nvPr>
            <p:ph type="sldNum" sz="quarter" idx="4"/>
          </p:nvPr>
        </p:nvSpPr>
        <p:spPr>
          <a:xfrm>
            <a:off x="2209800" y="6248400"/>
            <a:ext cx="1219200" cy="457200"/>
          </a:xfrm>
        </p:spPr>
        <p:txBody>
          <a:bodyPr/>
          <a:lstStyle>
            <a:lvl1pPr>
              <a:defRPr/>
            </a:lvl1pPr>
          </a:lstStyle>
          <a:p>
            <a:fld id="{FF7E6550-30ED-40ED-B5BF-4454A2416FC1}" type="slidenum">
              <a:rPr lang="pt-PT"/>
              <a:pPr/>
              <a:t>‹#›</a:t>
            </a:fld>
            <a:endParaRPr lang="pt-PT"/>
          </a:p>
        </p:txBody>
      </p:sp>
      <p:sp>
        <p:nvSpPr>
          <p:cNvPr id="27" name="Rectangle 26"/>
          <p:cNvSpPr/>
          <p:nvPr userDrawn="1"/>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Calibri" pitchFamily="34" charset="0"/>
            </a:endParaRPr>
          </a:p>
        </p:txBody>
      </p:sp>
      <p:sp>
        <p:nvSpPr>
          <p:cNvPr id="28" name="Rectangle 27"/>
          <p:cNvSpPr/>
          <p:nvPr userDrawn="1"/>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Calibri" pitchFamily="34" charset="0"/>
            </a:endParaRPr>
          </a:p>
        </p:txBody>
      </p:sp>
      <p:sp>
        <p:nvSpPr>
          <p:cNvPr id="29" name="Rectangle 28"/>
          <p:cNvSpPr/>
          <p:nvPr userDrawn="1"/>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Calibri" pitchFamily="34" charset="0"/>
            </a:endParaRPr>
          </a:p>
        </p:txBody>
      </p:sp>
      <p:sp>
        <p:nvSpPr>
          <p:cNvPr id="30" name="Rectangle 29"/>
          <p:cNvSpPr/>
          <p:nvPr userDrawn="1"/>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Calibri" pitchFamily="34" charset="0"/>
            </a:endParaRPr>
          </a:p>
        </p:txBody>
      </p:sp>
      <p:sp>
        <p:nvSpPr>
          <p:cNvPr id="31" name="Straight Connector 30"/>
          <p:cNvSpPr>
            <a:spLocks noChangeShapeType="1"/>
          </p:cNvSpPr>
          <p:nvPr userDrawn="1"/>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2" name="Straight Connector 31"/>
          <p:cNvSpPr>
            <a:spLocks noChangeShapeType="1"/>
          </p:cNvSpPr>
          <p:nvPr userDrawn="1"/>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3" name="Straight Connector 32"/>
          <p:cNvSpPr>
            <a:spLocks noChangeShapeType="1"/>
          </p:cNvSpPr>
          <p:nvPr userDrawn="1"/>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4" name="Straight Connector 33"/>
          <p:cNvSpPr>
            <a:spLocks noChangeShapeType="1"/>
          </p:cNvSpPr>
          <p:nvPr userDrawn="1"/>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5" name="Straight Connector 34"/>
          <p:cNvSpPr>
            <a:spLocks noChangeShapeType="1"/>
          </p:cNvSpPr>
          <p:nvPr userDrawn="1"/>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6" name="Rectangle 35"/>
          <p:cNvSpPr/>
          <p:nvPr userDrawn="1"/>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Calibri" pitchFamily="34" charset="0"/>
            </a:endParaRPr>
          </a:p>
        </p:txBody>
      </p:sp>
      <p:sp>
        <p:nvSpPr>
          <p:cNvPr id="37" name="Oval 36"/>
          <p:cNvSpPr/>
          <p:nvPr userDrawn="1"/>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Calibri" pitchFamily="34" charset="0"/>
            </a:endParaRPr>
          </a:p>
        </p:txBody>
      </p:sp>
      <p:sp>
        <p:nvSpPr>
          <p:cNvPr id="38" name="Oval 37"/>
          <p:cNvSpPr/>
          <p:nvPr userDrawn="1"/>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Calibri" pitchFamily="34" charset="0"/>
            </a:endParaRPr>
          </a:p>
        </p:txBody>
      </p:sp>
      <p:sp>
        <p:nvSpPr>
          <p:cNvPr id="39" name="Oval 38"/>
          <p:cNvSpPr/>
          <p:nvPr userDrawn="1"/>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Calibri" pitchFamily="34" charset="0"/>
            </a:endParaRPr>
          </a:p>
        </p:txBody>
      </p:sp>
      <p:sp>
        <p:nvSpPr>
          <p:cNvPr id="40" name="Oval 39"/>
          <p:cNvSpPr/>
          <p:nvPr userDrawn="1"/>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Calibri" pitchFamily="34" charset="0"/>
            </a:endParaRPr>
          </a:p>
        </p:txBody>
      </p:sp>
      <p:sp>
        <p:nvSpPr>
          <p:cNvPr id="41" name="Oval 40"/>
          <p:cNvSpPr/>
          <p:nvPr userDrawn="1"/>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Calibri" pitchFamily="34" charset="0"/>
            </a:endParaRPr>
          </a:p>
        </p:txBody>
      </p:sp>
      <p:sp>
        <p:nvSpPr>
          <p:cNvPr id="42" name="Slide Number Placeholder 28"/>
          <p:cNvSpPr txBox="1">
            <a:spLocks/>
          </p:cNvSpPr>
          <p:nvPr userDrawn="1"/>
        </p:nvSpPr>
        <p:spPr bwMode="auto">
          <a:xfrm>
            <a:off x="1325544" y="4928702"/>
            <a:ext cx="609600" cy="51752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fld id="{2BBB5E19-F10A-4C2F-BF6F-11C513378A2E}" type="slidenum">
              <a:rPr kumimoji="0" lang="en-US" sz="1400" b="0" i="0" u="none" strike="noStrike" kern="1200" cap="none" spc="0" normalizeH="0" baseline="0" noProof="0" smtClean="0">
                <a:ln>
                  <a:noFill/>
                </a:ln>
                <a:solidFill>
                  <a:schemeClr val="tx1"/>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lvl1pPr>
              <a:defRPr/>
            </a:lvl1pPr>
          </a:lstStyle>
          <a:p>
            <a:endParaRPr lang="pt-PT"/>
          </a:p>
        </p:txBody>
      </p:sp>
      <p:sp>
        <p:nvSpPr>
          <p:cNvPr id="5" name="Footer Placeholder 4"/>
          <p:cNvSpPr>
            <a:spLocks noGrp="1"/>
          </p:cNvSpPr>
          <p:nvPr>
            <p:ph type="ftr" sz="quarter" idx="11"/>
          </p:nvPr>
        </p:nvSpPr>
        <p:spPr/>
        <p:txBody>
          <a:bodyPr/>
          <a:lstStyle>
            <a:lvl1pPr>
              <a:defRPr/>
            </a:lvl1pPr>
          </a:lstStyle>
          <a:p>
            <a:endParaRPr lang="pt-PT"/>
          </a:p>
        </p:txBody>
      </p:sp>
      <p:sp>
        <p:nvSpPr>
          <p:cNvPr id="6" name="Slide Number Placeholder 5"/>
          <p:cNvSpPr>
            <a:spLocks noGrp="1"/>
          </p:cNvSpPr>
          <p:nvPr>
            <p:ph type="sldNum" sz="quarter" idx="12"/>
          </p:nvPr>
        </p:nvSpPr>
        <p:spPr/>
        <p:txBody>
          <a:bodyPr/>
          <a:lstStyle>
            <a:lvl1pPr>
              <a:defRPr/>
            </a:lvl1pPr>
          </a:lstStyle>
          <a:p>
            <a:fld id="{A2766C11-9C2C-42A4-B578-F1D1FDDEB0EC}" type="slidenum">
              <a:rPr lang="pt-PT"/>
              <a:pPr/>
              <a:t>‹#›</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90500"/>
            <a:ext cx="1752600" cy="5829300"/>
          </a:xfrm>
        </p:spPr>
        <p:txBody>
          <a:bodyPr vert="eaVert"/>
          <a:lstStyle/>
          <a:p>
            <a:r>
              <a:rPr lang="en-US" smtClean="0"/>
              <a:t>Click to edit Master title style</a:t>
            </a:r>
            <a:endParaRPr lang="pt-PT"/>
          </a:p>
        </p:txBody>
      </p:sp>
      <p:sp>
        <p:nvSpPr>
          <p:cNvPr id="3" name="Vertical Text Placeholder 2"/>
          <p:cNvSpPr>
            <a:spLocks noGrp="1"/>
          </p:cNvSpPr>
          <p:nvPr>
            <p:ph type="body" orient="vert" idx="1"/>
          </p:nvPr>
        </p:nvSpPr>
        <p:spPr>
          <a:xfrm>
            <a:off x="1524000" y="190500"/>
            <a:ext cx="5105400" cy="5829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lvl1pPr>
              <a:defRPr/>
            </a:lvl1pPr>
          </a:lstStyle>
          <a:p>
            <a:endParaRPr lang="pt-PT"/>
          </a:p>
        </p:txBody>
      </p:sp>
      <p:sp>
        <p:nvSpPr>
          <p:cNvPr id="5" name="Footer Placeholder 4"/>
          <p:cNvSpPr>
            <a:spLocks noGrp="1"/>
          </p:cNvSpPr>
          <p:nvPr>
            <p:ph type="ftr" sz="quarter" idx="11"/>
          </p:nvPr>
        </p:nvSpPr>
        <p:spPr/>
        <p:txBody>
          <a:bodyPr/>
          <a:lstStyle>
            <a:lvl1pPr>
              <a:defRPr/>
            </a:lvl1pPr>
          </a:lstStyle>
          <a:p>
            <a:endParaRPr lang="pt-PT"/>
          </a:p>
        </p:txBody>
      </p:sp>
      <p:sp>
        <p:nvSpPr>
          <p:cNvPr id="6" name="Slide Number Placeholder 5"/>
          <p:cNvSpPr>
            <a:spLocks noGrp="1"/>
          </p:cNvSpPr>
          <p:nvPr>
            <p:ph type="sldNum" sz="quarter" idx="12"/>
          </p:nvPr>
        </p:nvSpPr>
        <p:spPr/>
        <p:txBody>
          <a:bodyPr/>
          <a:lstStyle>
            <a:lvl1pPr>
              <a:defRPr/>
            </a:lvl1pPr>
          </a:lstStyle>
          <a:p>
            <a:fld id="{A0F65EA3-5D83-4132-B2F0-2F37795853BE}" type="slidenum">
              <a:rPr lang="pt-PT"/>
              <a:pPr/>
              <a:t>‹#›</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lvl1pPr>
              <a:defRPr/>
            </a:lvl1pPr>
          </a:lstStyle>
          <a:p>
            <a:endParaRPr lang="pt-PT"/>
          </a:p>
        </p:txBody>
      </p:sp>
      <p:sp>
        <p:nvSpPr>
          <p:cNvPr id="5" name="Footer Placeholder 4"/>
          <p:cNvSpPr>
            <a:spLocks noGrp="1"/>
          </p:cNvSpPr>
          <p:nvPr>
            <p:ph type="ftr" sz="quarter" idx="11"/>
          </p:nvPr>
        </p:nvSpPr>
        <p:spPr/>
        <p:txBody>
          <a:bodyPr/>
          <a:lstStyle>
            <a:lvl1pPr>
              <a:defRPr/>
            </a:lvl1pPr>
          </a:lstStyle>
          <a:p>
            <a:endParaRPr lang="pt-PT"/>
          </a:p>
        </p:txBody>
      </p:sp>
      <p:sp>
        <p:nvSpPr>
          <p:cNvPr id="6" name="Slide Number Placeholder 5"/>
          <p:cNvSpPr>
            <a:spLocks noGrp="1"/>
          </p:cNvSpPr>
          <p:nvPr>
            <p:ph type="sldNum" sz="quarter" idx="12"/>
          </p:nvPr>
        </p:nvSpPr>
        <p:spPr>
          <a:xfrm>
            <a:off x="8534400" y="6597352"/>
            <a:ext cx="1295400" cy="457200"/>
          </a:xfrm>
        </p:spPr>
        <p:txBody>
          <a:bodyPr/>
          <a:lstStyle>
            <a:lvl1pPr>
              <a:defRPr sz="1200">
                <a:solidFill>
                  <a:schemeClr val="bg1"/>
                </a:solidFill>
                <a:latin typeface="+mn-lt"/>
              </a:defRPr>
            </a:lvl1pPr>
          </a:lstStyle>
          <a:p>
            <a:fld id="{7EB353D7-846D-4917-A30B-5C9FEED3C4BA}" type="slidenum">
              <a:rPr lang="pt-PT" smtClean="0"/>
              <a:pPr/>
              <a:t>‹#›</a:t>
            </a:fld>
            <a:endParaRPr lang="pt-P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pt-PT"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pt-PT"/>
          </a:p>
        </p:txBody>
      </p:sp>
      <p:sp>
        <p:nvSpPr>
          <p:cNvPr id="5" name="Footer Placeholder 4"/>
          <p:cNvSpPr>
            <a:spLocks noGrp="1"/>
          </p:cNvSpPr>
          <p:nvPr>
            <p:ph type="ftr" sz="quarter" idx="11"/>
          </p:nvPr>
        </p:nvSpPr>
        <p:spPr/>
        <p:txBody>
          <a:bodyPr/>
          <a:lstStyle>
            <a:lvl1pPr>
              <a:defRPr/>
            </a:lvl1pPr>
          </a:lstStyle>
          <a:p>
            <a:endParaRPr lang="pt-PT"/>
          </a:p>
        </p:txBody>
      </p:sp>
      <p:sp>
        <p:nvSpPr>
          <p:cNvPr id="6" name="Slide Number Placeholder 5"/>
          <p:cNvSpPr>
            <a:spLocks noGrp="1"/>
          </p:cNvSpPr>
          <p:nvPr>
            <p:ph type="sldNum" sz="quarter" idx="12"/>
          </p:nvPr>
        </p:nvSpPr>
        <p:spPr/>
        <p:txBody>
          <a:bodyPr/>
          <a:lstStyle>
            <a:lvl1pPr>
              <a:defRPr/>
            </a:lvl1pPr>
          </a:lstStyle>
          <a:p>
            <a:fld id="{8C5AE993-4BF3-454C-95FE-27E25E0188F2}" type="slidenum">
              <a:rPr lang="pt-PT"/>
              <a:pPr/>
              <a:t>‹#›</a:t>
            </a:fld>
            <a:endParaRPr lang="pt-P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sz="half" idx="1"/>
          </p:nvPr>
        </p:nvSpPr>
        <p:spPr>
          <a:xfrm>
            <a:off x="15240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Content Placeholder 3"/>
          <p:cNvSpPr>
            <a:spLocks noGrp="1"/>
          </p:cNvSpPr>
          <p:nvPr>
            <p:ph sz="half" idx="2"/>
          </p:nvPr>
        </p:nvSpPr>
        <p:spPr>
          <a:xfrm>
            <a:off x="51054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Date Placeholder 4"/>
          <p:cNvSpPr>
            <a:spLocks noGrp="1"/>
          </p:cNvSpPr>
          <p:nvPr>
            <p:ph type="dt" sz="half" idx="10"/>
          </p:nvPr>
        </p:nvSpPr>
        <p:spPr/>
        <p:txBody>
          <a:bodyPr/>
          <a:lstStyle>
            <a:lvl1pPr>
              <a:defRPr/>
            </a:lvl1pPr>
          </a:lstStyle>
          <a:p>
            <a:endParaRPr lang="pt-PT"/>
          </a:p>
        </p:txBody>
      </p:sp>
      <p:sp>
        <p:nvSpPr>
          <p:cNvPr id="6" name="Footer Placeholder 5"/>
          <p:cNvSpPr>
            <a:spLocks noGrp="1"/>
          </p:cNvSpPr>
          <p:nvPr>
            <p:ph type="ftr" sz="quarter" idx="11"/>
          </p:nvPr>
        </p:nvSpPr>
        <p:spPr/>
        <p:txBody>
          <a:bodyPr/>
          <a:lstStyle>
            <a:lvl1pPr>
              <a:defRPr/>
            </a:lvl1pPr>
          </a:lstStyle>
          <a:p>
            <a:endParaRPr lang="pt-PT"/>
          </a:p>
        </p:txBody>
      </p:sp>
      <p:sp>
        <p:nvSpPr>
          <p:cNvPr id="7" name="Slide Number Placeholder 6"/>
          <p:cNvSpPr>
            <a:spLocks noGrp="1"/>
          </p:cNvSpPr>
          <p:nvPr>
            <p:ph type="sldNum" sz="quarter" idx="12"/>
          </p:nvPr>
        </p:nvSpPr>
        <p:spPr/>
        <p:txBody>
          <a:bodyPr/>
          <a:lstStyle>
            <a:lvl1pPr>
              <a:defRPr/>
            </a:lvl1pPr>
          </a:lstStyle>
          <a:p>
            <a:fld id="{2110CECE-52C2-4DD5-8DA6-D6ABDEB1651F}" type="slidenum">
              <a:rPr lang="pt-PT"/>
              <a:pPr/>
              <a:t>‹#›</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pt-P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7" name="Date Placeholder 6"/>
          <p:cNvSpPr>
            <a:spLocks noGrp="1"/>
          </p:cNvSpPr>
          <p:nvPr>
            <p:ph type="dt" sz="half" idx="10"/>
          </p:nvPr>
        </p:nvSpPr>
        <p:spPr/>
        <p:txBody>
          <a:bodyPr/>
          <a:lstStyle>
            <a:lvl1pPr>
              <a:defRPr/>
            </a:lvl1pPr>
          </a:lstStyle>
          <a:p>
            <a:endParaRPr lang="pt-PT"/>
          </a:p>
        </p:txBody>
      </p:sp>
      <p:sp>
        <p:nvSpPr>
          <p:cNvPr id="8" name="Footer Placeholder 7"/>
          <p:cNvSpPr>
            <a:spLocks noGrp="1"/>
          </p:cNvSpPr>
          <p:nvPr>
            <p:ph type="ftr" sz="quarter" idx="11"/>
          </p:nvPr>
        </p:nvSpPr>
        <p:spPr/>
        <p:txBody>
          <a:bodyPr/>
          <a:lstStyle>
            <a:lvl1pPr>
              <a:defRPr/>
            </a:lvl1pPr>
          </a:lstStyle>
          <a:p>
            <a:endParaRPr lang="pt-PT"/>
          </a:p>
        </p:txBody>
      </p:sp>
      <p:sp>
        <p:nvSpPr>
          <p:cNvPr id="9" name="Slide Number Placeholder 8"/>
          <p:cNvSpPr>
            <a:spLocks noGrp="1"/>
          </p:cNvSpPr>
          <p:nvPr>
            <p:ph type="sldNum" sz="quarter" idx="12"/>
          </p:nvPr>
        </p:nvSpPr>
        <p:spPr/>
        <p:txBody>
          <a:bodyPr/>
          <a:lstStyle>
            <a:lvl1pPr>
              <a:defRPr/>
            </a:lvl1pPr>
          </a:lstStyle>
          <a:p>
            <a:fld id="{795665EC-FB51-4838-A39C-E8314D4DD160}" type="slidenum">
              <a:rPr lang="pt-PT"/>
              <a:pPr/>
              <a:t>‹#›</a:t>
            </a:fld>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Date Placeholder 2"/>
          <p:cNvSpPr>
            <a:spLocks noGrp="1"/>
          </p:cNvSpPr>
          <p:nvPr>
            <p:ph type="dt" sz="half" idx="10"/>
          </p:nvPr>
        </p:nvSpPr>
        <p:spPr/>
        <p:txBody>
          <a:bodyPr/>
          <a:lstStyle>
            <a:lvl1pPr>
              <a:defRPr/>
            </a:lvl1pPr>
          </a:lstStyle>
          <a:p>
            <a:endParaRPr lang="pt-PT"/>
          </a:p>
        </p:txBody>
      </p:sp>
      <p:sp>
        <p:nvSpPr>
          <p:cNvPr id="4" name="Footer Placeholder 3"/>
          <p:cNvSpPr>
            <a:spLocks noGrp="1"/>
          </p:cNvSpPr>
          <p:nvPr>
            <p:ph type="ftr" sz="quarter" idx="11"/>
          </p:nvPr>
        </p:nvSpPr>
        <p:spPr/>
        <p:txBody>
          <a:bodyPr/>
          <a:lstStyle>
            <a:lvl1pPr>
              <a:defRPr/>
            </a:lvl1pPr>
          </a:lstStyle>
          <a:p>
            <a:endParaRPr lang="pt-PT"/>
          </a:p>
        </p:txBody>
      </p:sp>
      <p:sp>
        <p:nvSpPr>
          <p:cNvPr id="5" name="Slide Number Placeholder 4"/>
          <p:cNvSpPr>
            <a:spLocks noGrp="1"/>
          </p:cNvSpPr>
          <p:nvPr>
            <p:ph type="sldNum" sz="quarter" idx="12"/>
          </p:nvPr>
        </p:nvSpPr>
        <p:spPr/>
        <p:txBody>
          <a:bodyPr/>
          <a:lstStyle>
            <a:lvl1pPr>
              <a:defRPr/>
            </a:lvl1pPr>
          </a:lstStyle>
          <a:p>
            <a:fld id="{7B665166-0B0E-41EE-B9CC-10CFABC9FE5F}" type="slidenum">
              <a:rPr lang="pt-PT"/>
              <a:pPr/>
              <a:t>‹#›</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pt-PT"/>
          </a:p>
        </p:txBody>
      </p:sp>
      <p:sp>
        <p:nvSpPr>
          <p:cNvPr id="3" name="Footer Placeholder 2"/>
          <p:cNvSpPr>
            <a:spLocks noGrp="1"/>
          </p:cNvSpPr>
          <p:nvPr>
            <p:ph type="ftr" sz="quarter" idx="11"/>
          </p:nvPr>
        </p:nvSpPr>
        <p:spPr/>
        <p:txBody>
          <a:bodyPr/>
          <a:lstStyle>
            <a:lvl1pPr>
              <a:defRPr/>
            </a:lvl1pPr>
          </a:lstStyle>
          <a:p>
            <a:endParaRPr lang="pt-PT"/>
          </a:p>
        </p:txBody>
      </p:sp>
      <p:sp>
        <p:nvSpPr>
          <p:cNvPr id="4" name="Slide Number Placeholder 3"/>
          <p:cNvSpPr>
            <a:spLocks noGrp="1"/>
          </p:cNvSpPr>
          <p:nvPr>
            <p:ph type="sldNum" sz="quarter" idx="12"/>
          </p:nvPr>
        </p:nvSpPr>
        <p:spPr/>
        <p:txBody>
          <a:bodyPr/>
          <a:lstStyle>
            <a:lvl1pPr>
              <a:defRPr/>
            </a:lvl1pPr>
          </a:lstStyle>
          <a:p>
            <a:fld id="{E0714B30-6117-4A76-8D99-1B95E5ADF0C2}" type="slidenum">
              <a:rPr lang="pt-PT"/>
              <a:pPr/>
              <a:t>‹#›</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t-P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pt-PT"/>
          </a:p>
        </p:txBody>
      </p:sp>
      <p:sp>
        <p:nvSpPr>
          <p:cNvPr id="6" name="Footer Placeholder 5"/>
          <p:cNvSpPr>
            <a:spLocks noGrp="1"/>
          </p:cNvSpPr>
          <p:nvPr>
            <p:ph type="ftr" sz="quarter" idx="11"/>
          </p:nvPr>
        </p:nvSpPr>
        <p:spPr/>
        <p:txBody>
          <a:bodyPr/>
          <a:lstStyle>
            <a:lvl1pPr>
              <a:defRPr/>
            </a:lvl1pPr>
          </a:lstStyle>
          <a:p>
            <a:endParaRPr lang="pt-PT"/>
          </a:p>
        </p:txBody>
      </p:sp>
      <p:sp>
        <p:nvSpPr>
          <p:cNvPr id="7" name="Slide Number Placeholder 6"/>
          <p:cNvSpPr>
            <a:spLocks noGrp="1"/>
          </p:cNvSpPr>
          <p:nvPr>
            <p:ph type="sldNum" sz="quarter" idx="12"/>
          </p:nvPr>
        </p:nvSpPr>
        <p:spPr/>
        <p:txBody>
          <a:bodyPr/>
          <a:lstStyle>
            <a:lvl1pPr>
              <a:defRPr/>
            </a:lvl1pPr>
          </a:lstStyle>
          <a:p>
            <a:fld id="{38434857-AB4B-461A-B9CB-5597C5058ADB}" type="slidenum">
              <a:rPr lang="pt-PT"/>
              <a:pPr/>
              <a:t>‹#›</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t-P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pt-PT"/>
          </a:p>
        </p:txBody>
      </p:sp>
      <p:sp>
        <p:nvSpPr>
          <p:cNvPr id="6" name="Footer Placeholder 5"/>
          <p:cNvSpPr>
            <a:spLocks noGrp="1"/>
          </p:cNvSpPr>
          <p:nvPr>
            <p:ph type="ftr" sz="quarter" idx="11"/>
          </p:nvPr>
        </p:nvSpPr>
        <p:spPr/>
        <p:txBody>
          <a:bodyPr/>
          <a:lstStyle>
            <a:lvl1pPr>
              <a:defRPr/>
            </a:lvl1pPr>
          </a:lstStyle>
          <a:p>
            <a:endParaRPr lang="pt-PT"/>
          </a:p>
        </p:txBody>
      </p:sp>
      <p:sp>
        <p:nvSpPr>
          <p:cNvPr id="7" name="Slide Number Placeholder 6"/>
          <p:cNvSpPr>
            <a:spLocks noGrp="1"/>
          </p:cNvSpPr>
          <p:nvPr>
            <p:ph type="sldNum" sz="quarter" idx="12"/>
          </p:nvPr>
        </p:nvSpPr>
        <p:spPr/>
        <p:txBody>
          <a:bodyPr/>
          <a:lstStyle>
            <a:lvl1pPr>
              <a:defRPr/>
            </a:lvl1pPr>
          </a:lstStyle>
          <a:p>
            <a:fld id="{56031270-78C8-458D-A5EE-E0FE38B8A742}" type="slidenum">
              <a:rPr lang="pt-PT"/>
              <a:pPr/>
              <a:t>‹#›</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0" y="214290"/>
            <a:ext cx="7010400" cy="15271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pt-PT" smtClean="0"/>
              <a:t>Click to edit Master title style</a:t>
            </a:r>
          </a:p>
        </p:txBody>
      </p:sp>
      <p:sp>
        <p:nvSpPr>
          <p:cNvPr id="12291" name="Rectangle 3"/>
          <p:cNvSpPr>
            <a:spLocks noGrp="1" noChangeArrowheads="1"/>
          </p:cNvSpPr>
          <p:nvPr>
            <p:ph type="body" idx="1"/>
          </p:nvPr>
        </p:nvSpPr>
        <p:spPr bwMode="auto">
          <a:xfrm>
            <a:off x="1524000" y="1905000"/>
            <a:ext cx="7010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PT" dirty="0" smtClean="0"/>
              <a:t>Click to edit Master text styles</a:t>
            </a:r>
          </a:p>
          <a:p>
            <a:pPr lvl="1"/>
            <a:r>
              <a:rPr lang="pt-PT" dirty="0" smtClean="0"/>
              <a:t>Second level</a:t>
            </a:r>
          </a:p>
          <a:p>
            <a:pPr lvl="2"/>
            <a:r>
              <a:rPr lang="pt-PT" dirty="0" smtClean="0"/>
              <a:t>Third level</a:t>
            </a:r>
          </a:p>
          <a:p>
            <a:pPr lvl="3"/>
            <a:r>
              <a:rPr lang="pt-PT" dirty="0" smtClean="0"/>
              <a:t>Fourth level</a:t>
            </a:r>
          </a:p>
          <a:p>
            <a:pPr lvl="4"/>
            <a:r>
              <a:rPr lang="pt-PT" dirty="0" smtClean="0"/>
              <a:t>Fifth level</a:t>
            </a:r>
          </a:p>
        </p:txBody>
      </p:sp>
      <p:sp>
        <p:nvSpPr>
          <p:cNvPr id="12292" name="Rectangle 4"/>
          <p:cNvSpPr>
            <a:spLocks noGrp="1" noChangeArrowheads="1"/>
          </p:cNvSpPr>
          <p:nvPr>
            <p:ph type="dt" sz="half" idx="2"/>
          </p:nvPr>
        </p:nvSpPr>
        <p:spPr bwMode="auto">
          <a:xfrm>
            <a:off x="6629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pt-PT"/>
          </a:p>
        </p:txBody>
      </p:sp>
      <p:sp>
        <p:nvSpPr>
          <p:cNvPr id="12293" name="Rectangle 5"/>
          <p:cNvSpPr>
            <a:spLocks noGrp="1" noChangeArrowheads="1"/>
          </p:cNvSpPr>
          <p:nvPr>
            <p:ph type="ftr" sz="quarter" idx="3"/>
          </p:nvPr>
        </p:nvSpPr>
        <p:spPr bwMode="auto">
          <a:xfrm>
            <a:off x="32766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pt-PT"/>
          </a:p>
        </p:txBody>
      </p:sp>
      <p:sp>
        <p:nvSpPr>
          <p:cNvPr id="12294" name="Rectangle 6"/>
          <p:cNvSpPr>
            <a:spLocks noGrp="1" noChangeArrowheads="1"/>
          </p:cNvSpPr>
          <p:nvPr>
            <p:ph type="sldNum" sz="quarter" idx="4"/>
          </p:nvPr>
        </p:nvSpPr>
        <p:spPr bwMode="auto">
          <a:xfrm>
            <a:off x="15240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fld id="{B8671EA8-907D-4944-8483-A36B55F69EC4}" type="slidenum">
              <a:rPr lang="pt-PT"/>
              <a:pPr/>
              <a:t>‹#›</a:t>
            </a:fld>
            <a:endParaRPr lang="pt-PT"/>
          </a:p>
        </p:txBody>
      </p:sp>
      <p:sp>
        <p:nvSpPr>
          <p:cNvPr id="10" name="TextBox 9"/>
          <p:cNvSpPr txBox="1"/>
          <p:nvPr userDrawn="1"/>
        </p:nvSpPr>
        <p:spPr>
          <a:xfrm>
            <a:off x="-71470" y="0"/>
            <a:ext cx="9358378" cy="307753"/>
          </a:xfrm>
          <a:prstGeom prst="rect">
            <a:avLst/>
          </a:prstGeom>
          <a:gradFill flip="none" rotWithShape="1">
            <a:gsLst>
              <a:gs pos="0">
                <a:srgbClr val="CC0000">
                  <a:shade val="30000"/>
                  <a:satMod val="115000"/>
                </a:srgbClr>
              </a:gs>
              <a:gs pos="50000">
                <a:srgbClr val="CC0000">
                  <a:shade val="67500"/>
                  <a:satMod val="115000"/>
                </a:srgbClr>
              </a:gs>
              <a:gs pos="100000">
                <a:srgbClr val="CC0000">
                  <a:shade val="100000"/>
                  <a:satMod val="115000"/>
                </a:srgbClr>
              </a:gs>
            </a:gsLst>
            <a:lin ang="5400000" scaled="1"/>
            <a:tileRect/>
          </a:gradFill>
          <a:effectLst>
            <a:innerShdw blurRad="63500" dist="50800" dir="16200000">
              <a:prstClr val="black">
                <a:alpha val="50000"/>
              </a:prstClr>
            </a:innerShdw>
            <a:softEdge rad="12700"/>
          </a:effectLst>
          <a:scene3d>
            <a:camera prst="orthographicFront"/>
            <a:lightRig rig="threePt" dir="t"/>
          </a:scene3d>
          <a:sp3d>
            <a:bevelT/>
            <a:bevelB/>
          </a:sp3d>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400" b="0" i="0" u="none" strike="noStrike" kern="0" cap="none" spc="0" normalizeH="0" baseline="0" noProof="0" dirty="0" smtClean="0">
              <a:ln>
                <a:noFill/>
              </a:ln>
              <a:solidFill>
                <a:srgbClr val="FFFFFF"/>
              </a:solidFill>
              <a:effectLst/>
              <a:uLnTx/>
              <a:uFillTx/>
            </a:endParaRPr>
          </a:p>
        </p:txBody>
      </p:sp>
      <p:pic>
        <p:nvPicPr>
          <p:cNvPr id="12" name="Picture 2" descr="logo_iseg7"/>
          <p:cNvPicPr>
            <a:picLocks noChangeAspect="1" noChangeArrowheads="1"/>
          </p:cNvPicPr>
          <p:nvPr userDrawn="1"/>
        </p:nvPicPr>
        <p:blipFill>
          <a:blip r:embed="rId13" cstate="print"/>
          <a:srcRect l="1420" t="-26587" r="81662"/>
          <a:stretch>
            <a:fillRect/>
          </a:stretch>
        </p:blipFill>
        <p:spPr>
          <a:xfrm>
            <a:off x="8643966" y="-119401"/>
            <a:ext cx="257186" cy="405129"/>
          </a:xfrm>
          <a:prstGeom prst="rect">
            <a:avLst/>
          </a:prstGeom>
        </p:spPr>
      </p:pic>
      <p:sp>
        <p:nvSpPr>
          <p:cNvPr id="13" name="TextBox 12"/>
          <p:cNvSpPr txBox="1"/>
          <p:nvPr userDrawn="1"/>
        </p:nvSpPr>
        <p:spPr>
          <a:xfrm>
            <a:off x="-71470" y="6581025"/>
            <a:ext cx="9358346" cy="276999"/>
          </a:xfrm>
          <a:prstGeom prst="rect">
            <a:avLst/>
          </a:prstGeom>
          <a:gradFill flip="none" rotWithShape="1">
            <a:gsLst>
              <a:gs pos="0">
                <a:srgbClr val="CC0000">
                  <a:shade val="30000"/>
                  <a:satMod val="115000"/>
                </a:srgbClr>
              </a:gs>
              <a:gs pos="50000">
                <a:srgbClr val="CC0000">
                  <a:shade val="67500"/>
                  <a:satMod val="115000"/>
                </a:srgbClr>
              </a:gs>
              <a:gs pos="100000">
                <a:srgbClr val="CC0000">
                  <a:shade val="100000"/>
                  <a:satMod val="115000"/>
                </a:srgbClr>
              </a:gs>
            </a:gsLst>
            <a:lin ang="5400000" scaled="1"/>
            <a:tileRect/>
          </a:gradFill>
          <a:effectLst>
            <a:innerShdw blurRad="63500" dist="50800" dir="16200000">
              <a:prstClr val="black">
                <a:alpha val="50000"/>
              </a:prstClr>
            </a:innerShdw>
            <a:softEdge rad="12700"/>
          </a:effectLst>
          <a:scene3d>
            <a:camera prst="orthographicFront"/>
            <a:lightRig rig="threePt" dir="t"/>
          </a:scene3d>
          <a:sp3d>
            <a:bevelT/>
            <a:bevelB/>
          </a:sp3d>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PT" sz="1200" b="0" i="0" u="none" strike="noStrike" kern="0" cap="none" spc="0" normalizeH="0" baseline="0" noProof="0" dirty="0" smtClean="0">
                <a:ln>
                  <a:noFill/>
                </a:ln>
                <a:solidFill>
                  <a:srgbClr val="FFFFFF"/>
                </a:solidFill>
                <a:effectLst/>
                <a:uLnTx/>
                <a:uFillTx/>
                <a:latin typeface="Calibri" pitchFamily="34" charset="0"/>
              </a:rPr>
              <a:t>Jorge Barros Luís</a:t>
            </a:r>
            <a:endParaRPr kumimoji="0" lang="en-US" sz="1200" b="0" i="0" u="none" strike="noStrike" kern="0" cap="none" spc="0" normalizeH="0" baseline="0" noProof="0" dirty="0" smtClean="0">
              <a:ln>
                <a:noFill/>
              </a:ln>
              <a:solidFill>
                <a:srgbClr val="FFFFFF"/>
              </a:solidFill>
              <a:effectLst/>
              <a:uLnTx/>
              <a:uFillTx/>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iming>
    <p:tnLst>
      <p:par>
        <p:cTn id="1" dur="indefinite" restart="never" nodeType="tmRoot"/>
      </p:par>
    </p:tnLst>
  </p:timing>
  <p:hf hdr="0" ftr="0" dt="0"/>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Arial" charset="0"/>
        </a:defRPr>
      </a:lvl2pPr>
      <a:lvl3pPr algn="l" rtl="0" fontAlgn="base">
        <a:spcBef>
          <a:spcPct val="0"/>
        </a:spcBef>
        <a:spcAft>
          <a:spcPct val="0"/>
        </a:spcAft>
        <a:defRPr sz="4200">
          <a:solidFill>
            <a:schemeClr val="tx2"/>
          </a:solidFill>
          <a:latin typeface="Arial" charset="0"/>
        </a:defRPr>
      </a:lvl3pPr>
      <a:lvl4pPr algn="l" rtl="0" fontAlgn="base">
        <a:spcBef>
          <a:spcPct val="0"/>
        </a:spcBef>
        <a:spcAft>
          <a:spcPct val="0"/>
        </a:spcAft>
        <a:defRPr sz="4200">
          <a:solidFill>
            <a:schemeClr val="tx2"/>
          </a:solidFill>
          <a:latin typeface="Arial" charset="0"/>
        </a:defRPr>
      </a:lvl4pPr>
      <a:lvl5pPr algn="l" rtl="0" fontAlgn="base">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fontAlgn="base">
        <a:spcBef>
          <a:spcPct val="20000"/>
        </a:spcBef>
        <a:spcAft>
          <a:spcPct val="0"/>
        </a:spcAft>
        <a:buClr>
          <a:schemeClr val="tx1"/>
        </a:buClr>
        <a:buSzPct val="70000"/>
        <a:buFont typeface="Wingdings" pitchFamily="2" charset="2"/>
        <a:buChar char="¢"/>
        <a:defRPr sz="30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5000"/>
        <a:buFont typeface="Wingdings" pitchFamily="2" charset="2"/>
        <a:buChar char="l"/>
        <a:defRPr sz="2800">
          <a:solidFill>
            <a:schemeClr val="tx2"/>
          </a:solidFill>
          <a:latin typeface="+mn-lt"/>
        </a:defRPr>
      </a:lvl2pPr>
      <a:lvl3pPr marL="1143000" indent="-228600" algn="l" rtl="0" fontAlgn="base">
        <a:spcBef>
          <a:spcPct val="20000"/>
        </a:spcBef>
        <a:spcAft>
          <a:spcPct val="0"/>
        </a:spcAft>
        <a:buClr>
          <a:schemeClr val="accent2"/>
        </a:buClr>
        <a:buChar char="•"/>
        <a:defRPr sz="2400">
          <a:solidFill>
            <a:schemeClr val="tx2"/>
          </a:solidFill>
          <a:latin typeface="+mn-lt"/>
        </a:defRPr>
      </a:lvl3pPr>
      <a:lvl4pPr marL="1600200" indent="-228600" algn="l" rtl="0" fontAlgn="base">
        <a:spcBef>
          <a:spcPct val="20000"/>
        </a:spcBef>
        <a:spcAft>
          <a:spcPct val="0"/>
        </a:spcAft>
        <a:buClr>
          <a:schemeClr val="tx1"/>
        </a:buClr>
        <a:buChar char="•"/>
        <a:defRPr sz="2000">
          <a:solidFill>
            <a:schemeClr val="tx2"/>
          </a:solidFill>
          <a:latin typeface="+mn-lt"/>
        </a:defRPr>
      </a:lvl4pPr>
      <a:lvl5pPr marL="2057400" indent="-228600" algn="l" rtl="0" fontAlgn="base">
        <a:spcBef>
          <a:spcPct val="20000"/>
        </a:spcBef>
        <a:spcAft>
          <a:spcPct val="0"/>
        </a:spcAft>
        <a:buChar char="•"/>
        <a:defRPr sz="2000">
          <a:solidFill>
            <a:schemeClr val="tx2"/>
          </a:solidFill>
          <a:latin typeface="+mn-lt"/>
        </a:defRPr>
      </a:lvl5pPr>
      <a:lvl6pPr marL="2514600" indent="-228600" algn="l" rtl="0" fontAlgn="base">
        <a:spcBef>
          <a:spcPct val="20000"/>
        </a:spcBef>
        <a:spcAft>
          <a:spcPct val="0"/>
        </a:spcAft>
        <a:buChar char="•"/>
        <a:defRPr sz="2000">
          <a:solidFill>
            <a:schemeClr val="tx2"/>
          </a:solidFill>
          <a:latin typeface="+mn-lt"/>
        </a:defRPr>
      </a:lvl6pPr>
      <a:lvl7pPr marL="2971800" indent="-228600" algn="l" rtl="0" fontAlgn="base">
        <a:spcBef>
          <a:spcPct val="20000"/>
        </a:spcBef>
        <a:spcAft>
          <a:spcPct val="0"/>
        </a:spcAft>
        <a:buChar char="•"/>
        <a:defRPr sz="2000">
          <a:solidFill>
            <a:schemeClr val="tx2"/>
          </a:solidFill>
          <a:latin typeface="+mn-lt"/>
        </a:defRPr>
      </a:lvl7pPr>
      <a:lvl8pPr marL="3429000" indent="-228600" algn="l" rtl="0" fontAlgn="base">
        <a:spcBef>
          <a:spcPct val="20000"/>
        </a:spcBef>
        <a:spcAft>
          <a:spcPct val="0"/>
        </a:spcAft>
        <a:buChar char="•"/>
        <a:defRPr sz="2000">
          <a:solidFill>
            <a:schemeClr val="tx2"/>
          </a:solidFill>
          <a:latin typeface="+mn-lt"/>
        </a:defRPr>
      </a:lvl8pPr>
      <a:lvl9pPr marL="3886200" indent="-228600" algn="l" rtl="0" fontAlgn="base">
        <a:spcBef>
          <a:spcPct val="20000"/>
        </a:spcBef>
        <a:spcAft>
          <a:spcPct val="0"/>
        </a:spcAft>
        <a:buChar char="•"/>
        <a:defRPr sz="2000">
          <a:solidFill>
            <a:schemeClr val="tx2"/>
          </a:solidFill>
          <a:latin typeface="+mn-lt"/>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22.emf"/><Relationship Id="rId5" Type="http://schemas.openxmlformats.org/officeDocument/2006/relationships/image" Target="../media/image21.png"/><Relationship Id="rId4" Type="http://schemas.openxmlformats.org/officeDocument/2006/relationships/image" Target="../media/image20.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24.emf"/><Relationship Id="rId5" Type="http://schemas.openxmlformats.org/officeDocument/2006/relationships/image" Target="../media/image23.emf"/><Relationship Id="rId4" Type="http://schemas.openxmlformats.org/officeDocument/2006/relationships/image" Target="../media/image20.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7" Type="http://schemas.openxmlformats.org/officeDocument/2006/relationships/image" Target="../media/image27.e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26.emf"/><Relationship Id="rId5" Type="http://schemas.openxmlformats.org/officeDocument/2006/relationships/image" Target="../media/image25.emf"/><Relationship Id="rId4" Type="http://schemas.openxmlformats.org/officeDocument/2006/relationships/image" Target="../media/image20.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20.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20.wmf"/></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6.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 Id="rId4" Type="http://schemas.openxmlformats.org/officeDocument/2006/relationships/image" Target="../media/image14.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7.emf"/><Relationship Id="rId5" Type="http://schemas.openxmlformats.org/officeDocument/2006/relationships/image" Target="../media/image16.emf"/><Relationship Id="rId4" Type="http://schemas.openxmlformats.org/officeDocument/2006/relationships/image" Target="../media/image1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214282" y="2511425"/>
            <a:ext cx="8715435" cy="1143000"/>
          </a:xfrm>
        </p:spPr>
        <p:txBody>
          <a:bodyPr/>
          <a:lstStyle/>
          <a:p>
            <a:pPr algn="ctr" eaLnBrk="1" hangingPunct="1"/>
            <a:r>
              <a:rPr lang="en-US" b="1" cap="small" dirty="0" smtClean="0">
                <a:solidFill>
                  <a:srgbClr val="740000"/>
                </a:solidFill>
              </a:rPr>
              <a:t>PART IV</a:t>
            </a:r>
            <a:r>
              <a:rPr lang="en-US" b="1" cap="small" dirty="0" smtClean="0">
                <a:solidFill>
                  <a:srgbClr val="740000"/>
                </a:solidFill>
                <a:latin typeface="Calibri" pitchFamily="34" charset="0"/>
              </a:rPr>
              <a:t/>
            </a:r>
            <a:br>
              <a:rPr lang="en-US" b="1" cap="small" dirty="0" smtClean="0">
                <a:solidFill>
                  <a:srgbClr val="740000"/>
                </a:solidFill>
                <a:latin typeface="Calibri" pitchFamily="34" charset="0"/>
              </a:rPr>
            </a:br>
            <a:r>
              <a:rPr lang="en-US" b="1" cap="small" dirty="0" smtClean="0">
                <a:solidFill>
                  <a:srgbClr val="740000"/>
                </a:solidFill>
                <a:latin typeface="Calibri" pitchFamily="34" charset="0"/>
              </a:rPr>
              <a:t>RISK NEUTRAL DENSITY FUNCTIONS</a:t>
            </a:r>
          </a:p>
        </p:txBody>
      </p:sp>
      <p:sp>
        <p:nvSpPr>
          <p:cNvPr id="2" name="Slide Number Placeholder 1"/>
          <p:cNvSpPr>
            <a:spLocks noGrp="1"/>
          </p:cNvSpPr>
          <p:nvPr>
            <p:ph type="sldNum" sz="quarter" idx="12"/>
          </p:nvPr>
        </p:nvSpPr>
        <p:spPr/>
        <p:txBody>
          <a:bodyPr/>
          <a:lstStyle/>
          <a:p>
            <a:fld id="{9BF8B530-A272-41CE-B8BA-453198EA43D9}" type="slidenum">
              <a:rPr lang="pt-PT" smtClean="0"/>
              <a:pPr/>
              <a:t>331</a:t>
            </a:fld>
            <a:endParaRPr lang="pt-PT" dirty="0"/>
          </a:p>
        </p:txBody>
      </p:sp>
    </p:spTree>
    <p:extLst>
      <p:ext uri="{BB962C8B-B14F-4D97-AF65-F5344CB8AC3E}">
        <p14:creationId xmlns:p14="http://schemas.microsoft.com/office/powerpoint/2010/main" val="31745648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6" name="Rectangle 2"/>
          <p:cNvSpPr>
            <a:spLocks noGrp="1" noChangeArrowheads="1"/>
          </p:cNvSpPr>
          <p:nvPr>
            <p:ph type="title"/>
          </p:nvPr>
        </p:nvSpPr>
        <p:spPr>
          <a:xfrm>
            <a:off x="-9872" y="332656"/>
            <a:ext cx="7010400" cy="790700"/>
          </a:xfrm>
        </p:spPr>
        <p:txBody>
          <a:bodyPr/>
          <a:lstStyle/>
          <a:p>
            <a:r>
              <a:rPr lang="en-US" b="1" dirty="0">
                <a:solidFill>
                  <a:srgbClr val="C00000"/>
                </a:solidFill>
              </a:rPr>
              <a:t>Risk-Neutral Density Functions</a:t>
            </a:r>
            <a:endParaRPr lang="en-US" b="1" dirty="0" smtClean="0">
              <a:solidFill>
                <a:srgbClr val="C00000"/>
              </a:solidFill>
            </a:endParaRPr>
          </a:p>
        </p:txBody>
      </p:sp>
      <p:sp>
        <p:nvSpPr>
          <p:cNvPr id="4" name="Rectangle 4"/>
          <p:cNvSpPr>
            <a:spLocks noChangeArrowheads="1"/>
          </p:cNvSpPr>
          <p:nvPr/>
        </p:nvSpPr>
        <p:spPr bwMode="auto">
          <a:xfrm>
            <a:off x="2411760" y="429309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0" name="Rectangle 3"/>
          <p:cNvSpPr txBox="1">
            <a:spLocks noChangeArrowheads="1"/>
          </p:cNvSpPr>
          <p:nvPr/>
        </p:nvSpPr>
        <p:spPr bwMode="auto">
          <a:xfrm>
            <a:off x="179512" y="1123356"/>
            <a:ext cx="8856984" cy="3529780"/>
          </a:xfrm>
          <a:prstGeom prst="rect">
            <a:avLst/>
          </a:prstGeom>
          <a:noFill/>
          <a:ln w="9525">
            <a:noFill/>
            <a:miter lim="800000"/>
            <a:headEnd/>
            <a:tailEnd/>
          </a:ln>
        </p:spPr>
        <p:txBody>
          <a:bodyPr vert="horz" wrap="square" lIns="84992" tIns="42497" rIns="84992" bIns="42497" numCol="1" anchor="t" anchorCtr="0" compatLnSpc="1">
            <a:prstTxWarp prst="textNoShape">
              <a:avLst/>
            </a:prstTxWarp>
          </a:bodyPr>
          <a:lstStyle/>
          <a:p>
            <a:pPr marL="316531" indent="-316531" algn="just" defTabSz="844083" eaLnBrk="0" hangingPunct="0">
              <a:lnSpc>
                <a:spcPts val="2900"/>
              </a:lnSpc>
              <a:spcBef>
                <a:spcPts val="600"/>
              </a:spcBef>
              <a:spcAft>
                <a:spcPts val="600"/>
              </a:spcAft>
              <a:buClr>
                <a:schemeClr val="bg2"/>
              </a:buClr>
              <a:buSzPct val="75000"/>
              <a:buFont typeface="Monotype Sorts" pitchFamily="2" charset="2"/>
              <a:buChar char="n"/>
              <a:defRPr/>
            </a:pPr>
            <a:r>
              <a:rPr lang="en-GB" sz="2400" dirty="0" smtClean="0">
                <a:latin typeface="+mn-lt"/>
              </a:rPr>
              <a:t>In </a:t>
            </a:r>
            <a:r>
              <a:rPr lang="en-GB" sz="2400" dirty="0">
                <a:latin typeface="+mn-lt"/>
              </a:rPr>
              <a:t>derivative exchange traded options, strike prices are spaced by small intervals, though not necessarily close to zero. Thus, a discrete approximation </a:t>
            </a:r>
            <a:r>
              <a:rPr lang="en-GB" sz="2400" dirty="0" smtClean="0">
                <a:latin typeface="+mn-lt"/>
              </a:rPr>
              <a:t>may </a:t>
            </a:r>
            <a:r>
              <a:rPr lang="en-GB" sz="2400" dirty="0">
                <a:latin typeface="+mn-lt"/>
              </a:rPr>
              <a:t>be </a:t>
            </a:r>
            <a:r>
              <a:rPr lang="en-GB" sz="2400" dirty="0" smtClean="0">
                <a:latin typeface="+mn-lt"/>
              </a:rPr>
              <a:t>used:</a:t>
            </a:r>
          </a:p>
          <a:p>
            <a:pPr marL="316531" indent="-316531" algn="just" defTabSz="844083" eaLnBrk="0" hangingPunct="0">
              <a:lnSpc>
                <a:spcPts val="2900"/>
              </a:lnSpc>
              <a:spcBef>
                <a:spcPts val="600"/>
              </a:spcBef>
              <a:spcAft>
                <a:spcPts val="600"/>
              </a:spcAft>
              <a:buClr>
                <a:schemeClr val="bg2"/>
              </a:buClr>
              <a:buSzPct val="75000"/>
              <a:buFont typeface="Monotype Sorts" pitchFamily="2" charset="2"/>
              <a:buChar char="n"/>
              <a:defRPr/>
            </a:pPr>
            <a:endParaRPr lang="pt-PT" sz="2400" dirty="0">
              <a:latin typeface="+mn-lt"/>
            </a:endParaRPr>
          </a:p>
          <a:p>
            <a:pPr marL="316531" indent="-316531" algn="just" defTabSz="844083" eaLnBrk="0" hangingPunct="0">
              <a:lnSpc>
                <a:spcPts val="2900"/>
              </a:lnSpc>
              <a:spcBef>
                <a:spcPts val="600"/>
              </a:spcBef>
              <a:spcAft>
                <a:spcPts val="600"/>
              </a:spcAft>
              <a:buClr>
                <a:schemeClr val="bg2"/>
              </a:buClr>
              <a:buSzPct val="75000"/>
              <a:buFont typeface="Monotype Sorts" pitchFamily="2" charset="2"/>
              <a:buChar char="n"/>
              <a:defRPr/>
            </a:pPr>
            <a:endParaRPr lang="pt-PT" sz="2400" dirty="0" smtClean="0">
              <a:latin typeface="+mn-lt"/>
            </a:endParaRPr>
          </a:p>
          <a:p>
            <a:pPr marL="316531" indent="-316531" algn="just" defTabSz="844083" eaLnBrk="0" hangingPunct="0">
              <a:lnSpc>
                <a:spcPts val="2900"/>
              </a:lnSpc>
              <a:spcBef>
                <a:spcPts val="600"/>
              </a:spcBef>
              <a:spcAft>
                <a:spcPts val="600"/>
              </a:spcAft>
              <a:buClr>
                <a:schemeClr val="bg2"/>
              </a:buClr>
              <a:buSzPct val="75000"/>
              <a:buFont typeface="Monotype Sorts" pitchFamily="2" charset="2"/>
              <a:buChar char="n"/>
              <a:defRPr/>
            </a:pPr>
            <a:endParaRPr lang="pt-PT" sz="2400" dirty="0">
              <a:latin typeface="+mn-lt"/>
            </a:endParaRPr>
          </a:p>
        </p:txBody>
      </p:sp>
      <p:pic>
        <p:nvPicPr>
          <p:cNvPr id="2" name="Picture 1"/>
          <p:cNvPicPr>
            <a:picLocks noChangeAspect="1"/>
          </p:cNvPicPr>
          <p:nvPr/>
        </p:nvPicPr>
        <p:blipFill>
          <a:blip r:embed="rId2"/>
          <a:stretch>
            <a:fillRect/>
          </a:stretch>
        </p:blipFill>
        <p:spPr>
          <a:xfrm>
            <a:off x="611560" y="2564904"/>
            <a:ext cx="7416824" cy="1059841"/>
          </a:xfrm>
          <a:prstGeom prst="rect">
            <a:avLst/>
          </a:prstGeom>
        </p:spPr>
      </p:pic>
      <p:sp>
        <p:nvSpPr>
          <p:cNvPr id="3" name="Slide Number Placeholder 2"/>
          <p:cNvSpPr>
            <a:spLocks noGrp="1"/>
          </p:cNvSpPr>
          <p:nvPr>
            <p:ph type="sldNum" sz="quarter" idx="12"/>
          </p:nvPr>
        </p:nvSpPr>
        <p:spPr/>
        <p:txBody>
          <a:bodyPr/>
          <a:lstStyle/>
          <a:p>
            <a:fld id="{9BF8B530-A272-41CE-B8BA-453198EA43D9}" type="slidenum">
              <a:rPr lang="pt-PT" smtClean="0"/>
              <a:pPr/>
              <a:t>340</a:t>
            </a:fld>
            <a:endParaRPr lang="pt-PT"/>
          </a:p>
        </p:txBody>
      </p:sp>
    </p:spTree>
    <p:extLst>
      <p:ext uri="{BB962C8B-B14F-4D97-AF65-F5344CB8AC3E}">
        <p14:creationId xmlns:p14="http://schemas.microsoft.com/office/powerpoint/2010/main" val="9062017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6" name="Rectangle 2"/>
          <p:cNvSpPr>
            <a:spLocks noGrp="1" noChangeArrowheads="1"/>
          </p:cNvSpPr>
          <p:nvPr>
            <p:ph type="title"/>
          </p:nvPr>
        </p:nvSpPr>
        <p:spPr>
          <a:xfrm>
            <a:off x="-9872" y="332656"/>
            <a:ext cx="7010400" cy="790700"/>
          </a:xfrm>
        </p:spPr>
        <p:txBody>
          <a:bodyPr/>
          <a:lstStyle/>
          <a:p>
            <a:r>
              <a:rPr lang="en-US" b="1" dirty="0">
                <a:solidFill>
                  <a:srgbClr val="C00000"/>
                </a:solidFill>
              </a:rPr>
              <a:t>Risk-Neutral Density Functions</a:t>
            </a:r>
            <a:endParaRPr lang="en-US" b="1" dirty="0" smtClean="0">
              <a:solidFill>
                <a:srgbClr val="C00000"/>
              </a:solidFill>
            </a:endParaRPr>
          </a:p>
        </p:txBody>
      </p:sp>
      <p:sp>
        <p:nvSpPr>
          <p:cNvPr id="4" name="Rectangle 4"/>
          <p:cNvSpPr>
            <a:spLocks noChangeArrowheads="1"/>
          </p:cNvSpPr>
          <p:nvPr/>
        </p:nvSpPr>
        <p:spPr bwMode="auto">
          <a:xfrm>
            <a:off x="2411760" y="429309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0" name="Rectangle 3"/>
          <p:cNvSpPr txBox="1">
            <a:spLocks noChangeArrowheads="1"/>
          </p:cNvSpPr>
          <p:nvPr/>
        </p:nvSpPr>
        <p:spPr bwMode="auto">
          <a:xfrm>
            <a:off x="179512" y="1123356"/>
            <a:ext cx="8856984" cy="793476"/>
          </a:xfrm>
          <a:prstGeom prst="rect">
            <a:avLst/>
          </a:prstGeom>
          <a:noFill/>
          <a:ln w="9525">
            <a:noFill/>
            <a:miter lim="800000"/>
            <a:headEnd/>
            <a:tailEnd/>
          </a:ln>
        </p:spPr>
        <p:txBody>
          <a:bodyPr vert="horz" wrap="square" lIns="84992" tIns="42497" rIns="84992" bIns="42497" numCol="1" anchor="t" anchorCtr="0" compatLnSpc="1">
            <a:prstTxWarp prst="textNoShape">
              <a:avLst/>
            </a:prstTxWarp>
          </a:bodyPr>
          <a:lstStyle/>
          <a:p>
            <a:pPr marL="316531" indent="-316531" algn="just" defTabSz="844083" eaLnBrk="0" hangingPunct="0">
              <a:lnSpc>
                <a:spcPts val="2900"/>
              </a:lnSpc>
              <a:spcBef>
                <a:spcPts val="600"/>
              </a:spcBef>
              <a:spcAft>
                <a:spcPts val="600"/>
              </a:spcAft>
              <a:buClr>
                <a:schemeClr val="bg2"/>
              </a:buClr>
              <a:buSzPct val="75000"/>
              <a:buFont typeface="Monotype Sorts" pitchFamily="2" charset="2"/>
              <a:buChar char="n"/>
              <a:defRPr/>
            </a:pPr>
            <a:r>
              <a:rPr lang="en-GB" sz="2400" dirty="0" smtClean="0">
                <a:latin typeface="+mn-lt"/>
              </a:rPr>
              <a:t>However</a:t>
            </a:r>
            <a:r>
              <a:rPr lang="en-GB" sz="2400" dirty="0">
                <a:latin typeface="+mn-lt"/>
              </a:rPr>
              <a:t>, </a:t>
            </a:r>
            <a:r>
              <a:rPr lang="en-GB" sz="2400" dirty="0" smtClean="0">
                <a:latin typeface="+mn-lt"/>
              </a:rPr>
              <a:t>density </a:t>
            </a:r>
            <a:r>
              <a:rPr lang="en-GB" sz="2400" dirty="0">
                <a:latin typeface="+mn-lt"/>
              </a:rPr>
              <a:t>functions obtained with these approaches are frequently too </a:t>
            </a:r>
            <a:r>
              <a:rPr lang="en-GB" sz="2400" dirty="0" smtClean="0">
                <a:latin typeface="+mn-lt"/>
              </a:rPr>
              <a:t>irregular</a:t>
            </a:r>
            <a:r>
              <a:rPr lang="en-GB" sz="2400" dirty="0">
                <a:latin typeface="+mn-lt"/>
              </a:rPr>
              <a:t>.</a:t>
            </a:r>
          </a:p>
        </p:txBody>
      </p:sp>
      <p:pic>
        <p:nvPicPr>
          <p:cNvPr id="2334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2730" y="2707532"/>
            <a:ext cx="5231558" cy="3673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3"/>
          <p:cNvSpPr txBox="1">
            <a:spLocks noChangeArrowheads="1"/>
          </p:cNvSpPr>
          <p:nvPr/>
        </p:nvSpPr>
        <p:spPr bwMode="auto">
          <a:xfrm>
            <a:off x="971600" y="2045590"/>
            <a:ext cx="7165304" cy="582730"/>
          </a:xfrm>
          <a:prstGeom prst="rect">
            <a:avLst/>
          </a:prstGeom>
          <a:noFill/>
          <a:ln w="9525">
            <a:noFill/>
            <a:miter lim="800000"/>
            <a:headEnd/>
            <a:tailEnd/>
          </a:ln>
        </p:spPr>
        <p:txBody>
          <a:bodyPr vert="horz" wrap="square" lIns="84992" tIns="42497" rIns="84992" bIns="42497" numCol="1" anchor="t" anchorCtr="0" compatLnSpc="1">
            <a:prstTxWarp prst="textNoShape">
              <a:avLst/>
            </a:prstTxWarp>
          </a:bodyPr>
          <a:lstStyle/>
          <a:p>
            <a:pPr algn="ctr"/>
            <a:r>
              <a:rPr lang="en-GB" sz="2000" b="1" dirty="0" smtClean="0">
                <a:latin typeface="+mn-lt"/>
              </a:rPr>
              <a:t>RND </a:t>
            </a:r>
            <a:r>
              <a:rPr lang="en-GB" sz="2000" b="1" dirty="0">
                <a:latin typeface="+mn-lt"/>
              </a:rPr>
              <a:t>functions estimated with a discrete approximation</a:t>
            </a:r>
            <a:r>
              <a:rPr lang="en-GB" sz="2000" b="1" dirty="0" smtClean="0">
                <a:latin typeface="+mn-lt"/>
              </a:rPr>
              <a:t>: 3-month </a:t>
            </a:r>
            <a:r>
              <a:rPr lang="en-GB" sz="2000" b="1" dirty="0">
                <a:latin typeface="+mn-lt"/>
              </a:rPr>
              <a:t>Italian Lira for 18 December </a:t>
            </a:r>
            <a:r>
              <a:rPr lang="en-GB" sz="2000" b="1" dirty="0" smtClean="0">
                <a:latin typeface="+mn-lt"/>
              </a:rPr>
              <a:t>1996</a:t>
            </a:r>
            <a:endParaRPr lang="en-GB" sz="2000" b="1" dirty="0">
              <a:latin typeface="+mn-lt"/>
            </a:endParaRPr>
          </a:p>
        </p:txBody>
      </p:sp>
      <p:sp>
        <p:nvSpPr>
          <p:cNvPr id="2" name="Slide Number Placeholder 1"/>
          <p:cNvSpPr>
            <a:spLocks noGrp="1"/>
          </p:cNvSpPr>
          <p:nvPr>
            <p:ph type="sldNum" sz="quarter" idx="12"/>
          </p:nvPr>
        </p:nvSpPr>
        <p:spPr/>
        <p:txBody>
          <a:bodyPr/>
          <a:lstStyle/>
          <a:p>
            <a:fld id="{9BF8B530-A272-41CE-B8BA-453198EA43D9}" type="slidenum">
              <a:rPr lang="pt-PT" smtClean="0"/>
              <a:pPr/>
              <a:t>341</a:t>
            </a:fld>
            <a:endParaRPr lang="pt-PT"/>
          </a:p>
        </p:txBody>
      </p:sp>
    </p:spTree>
    <p:extLst>
      <p:ext uri="{BB962C8B-B14F-4D97-AF65-F5344CB8AC3E}">
        <p14:creationId xmlns:p14="http://schemas.microsoft.com/office/powerpoint/2010/main" val="23960312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6" name="Rectangle 2"/>
          <p:cNvSpPr>
            <a:spLocks noGrp="1" noChangeArrowheads="1"/>
          </p:cNvSpPr>
          <p:nvPr>
            <p:ph type="title"/>
          </p:nvPr>
        </p:nvSpPr>
        <p:spPr>
          <a:xfrm>
            <a:off x="-9872" y="332656"/>
            <a:ext cx="7010400" cy="790700"/>
          </a:xfrm>
        </p:spPr>
        <p:txBody>
          <a:bodyPr/>
          <a:lstStyle/>
          <a:p>
            <a:r>
              <a:rPr lang="en-US" b="1" dirty="0">
                <a:solidFill>
                  <a:srgbClr val="C00000"/>
                </a:solidFill>
              </a:rPr>
              <a:t>Risk-Neutral Density Functions</a:t>
            </a:r>
            <a:endParaRPr lang="en-US" b="1" dirty="0" smtClean="0">
              <a:solidFill>
                <a:srgbClr val="C00000"/>
              </a:solidFill>
            </a:endParaRPr>
          </a:p>
        </p:txBody>
      </p:sp>
      <p:sp>
        <p:nvSpPr>
          <p:cNvPr id="4" name="Rectangle 4"/>
          <p:cNvSpPr>
            <a:spLocks noChangeArrowheads="1"/>
          </p:cNvSpPr>
          <p:nvPr/>
        </p:nvSpPr>
        <p:spPr bwMode="auto">
          <a:xfrm>
            <a:off x="2411760" y="429309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0" name="Rectangle 3"/>
          <p:cNvSpPr txBox="1">
            <a:spLocks noChangeArrowheads="1"/>
          </p:cNvSpPr>
          <p:nvPr/>
        </p:nvSpPr>
        <p:spPr bwMode="auto">
          <a:xfrm>
            <a:off x="179512" y="1123356"/>
            <a:ext cx="8856984" cy="1704735"/>
          </a:xfrm>
          <a:prstGeom prst="rect">
            <a:avLst/>
          </a:prstGeom>
          <a:noFill/>
          <a:ln w="9525">
            <a:noFill/>
            <a:miter lim="800000"/>
            <a:headEnd/>
            <a:tailEnd/>
          </a:ln>
        </p:spPr>
        <p:txBody>
          <a:bodyPr vert="horz" wrap="square" lIns="84992" tIns="42497" rIns="84992" bIns="42497" numCol="1" anchor="t" anchorCtr="0" compatLnSpc="1">
            <a:prstTxWarp prst="textNoShape">
              <a:avLst/>
            </a:prstTxWarp>
          </a:bodyPr>
          <a:lstStyle/>
          <a:p>
            <a:pPr algn="just" defTabSz="844083" eaLnBrk="0" hangingPunct="0">
              <a:lnSpc>
                <a:spcPts val="2900"/>
              </a:lnSpc>
              <a:spcBef>
                <a:spcPts val="600"/>
              </a:spcBef>
              <a:spcAft>
                <a:spcPts val="600"/>
              </a:spcAft>
              <a:buClr>
                <a:schemeClr val="bg2"/>
              </a:buClr>
              <a:buSzPct val="75000"/>
              <a:defRPr/>
            </a:pPr>
            <a:r>
              <a:rPr lang="pt-PT" sz="2400" b="1" dirty="0" err="1" smtClean="0">
                <a:latin typeface="+mn-lt"/>
              </a:rPr>
              <a:t>Estimation</a:t>
            </a:r>
            <a:r>
              <a:rPr lang="pt-PT" sz="2400" b="1" dirty="0" smtClean="0">
                <a:latin typeface="+mn-lt"/>
              </a:rPr>
              <a:t> </a:t>
            </a:r>
            <a:r>
              <a:rPr lang="pt-PT" sz="2400" b="1" dirty="0" err="1" smtClean="0">
                <a:latin typeface="+mn-lt"/>
              </a:rPr>
              <a:t>methodologies</a:t>
            </a:r>
            <a:r>
              <a:rPr lang="pt-PT" sz="2400" b="1" dirty="0" smtClean="0">
                <a:latin typeface="+mn-lt"/>
              </a:rPr>
              <a:t> – non-</a:t>
            </a:r>
            <a:r>
              <a:rPr lang="pt-PT" sz="2400" b="1" dirty="0" err="1" smtClean="0">
                <a:latin typeface="+mn-lt"/>
              </a:rPr>
              <a:t>parametric</a:t>
            </a:r>
            <a:r>
              <a:rPr lang="pt-PT" sz="2400" b="1" dirty="0" smtClean="0">
                <a:latin typeface="+mn-lt"/>
              </a:rPr>
              <a:t> </a:t>
            </a:r>
            <a:r>
              <a:rPr lang="pt-PT" sz="2400" b="1" dirty="0" err="1" smtClean="0">
                <a:latin typeface="+mn-lt"/>
              </a:rPr>
              <a:t>methodologies</a:t>
            </a:r>
            <a:r>
              <a:rPr lang="pt-PT" sz="2400" b="1" dirty="0" smtClean="0">
                <a:latin typeface="+mn-lt"/>
              </a:rPr>
              <a:t>:</a:t>
            </a:r>
            <a:endParaRPr lang="en-GB" sz="2400" b="1" dirty="0" smtClean="0">
              <a:latin typeface="+mn-lt"/>
            </a:endParaRPr>
          </a:p>
          <a:p>
            <a:pPr marL="316531" indent="-316531" algn="just" defTabSz="844083" eaLnBrk="0" hangingPunct="0">
              <a:lnSpc>
                <a:spcPts val="2900"/>
              </a:lnSpc>
              <a:spcBef>
                <a:spcPts val="600"/>
              </a:spcBef>
              <a:spcAft>
                <a:spcPts val="600"/>
              </a:spcAft>
              <a:buClr>
                <a:schemeClr val="bg2"/>
              </a:buClr>
              <a:buSzPct val="75000"/>
              <a:buFont typeface="Monotype Sorts" pitchFamily="2" charset="2"/>
              <a:buChar char="n"/>
              <a:defRPr/>
            </a:pPr>
            <a:r>
              <a:rPr lang="en-GB" sz="2400" u="sng" dirty="0" smtClean="0">
                <a:latin typeface="+mn-lt"/>
              </a:rPr>
              <a:t>Kernel smoothing </a:t>
            </a:r>
            <a:r>
              <a:rPr lang="en-GB" sz="2400" dirty="0" smtClean="0">
                <a:latin typeface="+mn-lt"/>
              </a:rPr>
              <a:t>- estimate the option prices based on a </a:t>
            </a:r>
            <a:r>
              <a:rPr lang="en-GB" sz="2400" dirty="0">
                <a:latin typeface="+mn-lt"/>
              </a:rPr>
              <a:t>weighted average of the </a:t>
            </a:r>
            <a:r>
              <a:rPr lang="en-GB" sz="2400" dirty="0" smtClean="0">
                <a:latin typeface="+mn-lt"/>
              </a:rPr>
              <a:t>option prices observed, </a:t>
            </a:r>
            <a:r>
              <a:rPr lang="en-GB" sz="2400" dirty="0">
                <a:latin typeface="+mn-lt"/>
              </a:rPr>
              <a:t>with the weights decreasing with the distance </a:t>
            </a:r>
            <a:r>
              <a:rPr lang="en-GB" sz="2400" dirty="0" smtClean="0">
                <a:latin typeface="+mn-lt"/>
              </a:rPr>
              <a:t>to the strike price evaluated:</a:t>
            </a:r>
          </a:p>
          <a:p>
            <a:pPr marL="316531" indent="-316531" algn="just" defTabSz="844083" eaLnBrk="0" hangingPunct="0">
              <a:lnSpc>
                <a:spcPts val="2900"/>
              </a:lnSpc>
              <a:spcBef>
                <a:spcPts val="600"/>
              </a:spcBef>
              <a:spcAft>
                <a:spcPts val="600"/>
              </a:spcAft>
              <a:buClr>
                <a:schemeClr val="bg2"/>
              </a:buClr>
              <a:buSzPct val="75000"/>
              <a:buFont typeface="Monotype Sorts" pitchFamily="2" charset="2"/>
              <a:buChar char="n"/>
              <a:defRPr/>
            </a:pPr>
            <a:endParaRPr lang="en-GB" sz="2400" dirty="0">
              <a:latin typeface="+mn-lt"/>
            </a:endParaRPr>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8" name="Object 7"/>
          <p:cNvGraphicFramePr>
            <a:graphicFrameLocks noChangeAspect="1"/>
          </p:cNvGraphicFramePr>
          <p:nvPr/>
        </p:nvGraphicFramePr>
        <p:xfrm>
          <a:off x="0" y="0"/>
          <a:ext cx="419100" cy="200025"/>
        </p:xfrm>
        <a:graphic>
          <a:graphicData uri="http://schemas.openxmlformats.org/presentationml/2006/ole">
            <mc:AlternateContent xmlns:mc="http://schemas.openxmlformats.org/markup-compatibility/2006">
              <mc:Choice xmlns:v="urn:schemas-microsoft-com:vml" Requires="v">
                <p:oleObj spid="_x0000_s234521" name="Equation" r:id="rId3" imgW="418918" imgH="203112" progId="Equation.3">
                  <p:embed/>
                </p:oleObj>
              </mc:Choice>
              <mc:Fallback>
                <p:oleObj name="Equation" r:id="rId3" imgW="418918" imgH="203112"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19100" cy="200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Rectangle 12"/>
          <p:cNvSpPr>
            <a:spLocks noChangeArrowheads="1"/>
          </p:cNvSpPr>
          <p:nvPr/>
        </p:nvSpPr>
        <p:spPr bwMode="auto">
          <a:xfrm>
            <a:off x="4067944" y="515719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16" name="Picture 15"/>
          <p:cNvPicPr>
            <a:picLocks noChangeAspect="1"/>
          </p:cNvPicPr>
          <p:nvPr/>
        </p:nvPicPr>
        <p:blipFill>
          <a:blip r:embed="rId5"/>
          <a:stretch>
            <a:fillRect/>
          </a:stretch>
        </p:blipFill>
        <p:spPr>
          <a:xfrm>
            <a:off x="2987823" y="2900098"/>
            <a:ext cx="3312369" cy="888942"/>
          </a:xfrm>
          <a:prstGeom prst="rect">
            <a:avLst/>
          </a:prstGeom>
        </p:spPr>
      </p:pic>
      <p:pic>
        <p:nvPicPr>
          <p:cNvPr id="17" name="Picture 16"/>
          <p:cNvPicPr>
            <a:picLocks noChangeAspect="1"/>
          </p:cNvPicPr>
          <p:nvPr/>
        </p:nvPicPr>
        <p:blipFill>
          <a:blip r:embed="rId6"/>
          <a:stretch>
            <a:fillRect/>
          </a:stretch>
        </p:blipFill>
        <p:spPr>
          <a:xfrm>
            <a:off x="611560" y="3983207"/>
            <a:ext cx="8085272" cy="1245993"/>
          </a:xfrm>
          <a:prstGeom prst="rect">
            <a:avLst/>
          </a:prstGeom>
        </p:spPr>
      </p:pic>
      <p:sp>
        <p:nvSpPr>
          <p:cNvPr id="2" name="Slide Number Placeholder 1"/>
          <p:cNvSpPr>
            <a:spLocks noGrp="1"/>
          </p:cNvSpPr>
          <p:nvPr>
            <p:ph type="sldNum" sz="quarter" idx="12"/>
          </p:nvPr>
        </p:nvSpPr>
        <p:spPr/>
        <p:txBody>
          <a:bodyPr/>
          <a:lstStyle/>
          <a:p>
            <a:fld id="{9BF8B530-A272-41CE-B8BA-453198EA43D9}" type="slidenum">
              <a:rPr lang="pt-PT" smtClean="0"/>
              <a:pPr/>
              <a:t>342</a:t>
            </a:fld>
            <a:endParaRPr lang="pt-PT"/>
          </a:p>
        </p:txBody>
      </p:sp>
    </p:spTree>
    <p:extLst>
      <p:ext uri="{BB962C8B-B14F-4D97-AF65-F5344CB8AC3E}">
        <p14:creationId xmlns:p14="http://schemas.microsoft.com/office/powerpoint/2010/main" val="585274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6" name="Rectangle 2"/>
          <p:cNvSpPr>
            <a:spLocks noGrp="1" noChangeArrowheads="1"/>
          </p:cNvSpPr>
          <p:nvPr>
            <p:ph type="title"/>
          </p:nvPr>
        </p:nvSpPr>
        <p:spPr>
          <a:xfrm>
            <a:off x="-9872" y="332656"/>
            <a:ext cx="7010400" cy="790700"/>
          </a:xfrm>
        </p:spPr>
        <p:txBody>
          <a:bodyPr/>
          <a:lstStyle/>
          <a:p>
            <a:r>
              <a:rPr lang="en-US" b="1" dirty="0">
                <a:solidFill>
                  <a:srgbClr val="C00000"/>
                </a:solidFill>
              </a:rPr>
              <a:t>Risk-Neutral Density Functions</a:t>
            </a:r>
            <a:endParaRPr lang="en-US" b="1" dirty="0" smtClean="0">
              <a:solidFill>
                <a:srgbClr val="C00000"/>
              </a:solidFill>
            </a:endParaRPr>
          </a:p>
        </p:txBody>
      </p:sp>
      <p:sp>
        <p:nvSpPr>
          <p:cNvPr id="10" name="Rectangle 3"/>
          <p:cNvSpPr txBox="1">
            <a:spLocks noChangeArrowheads="1"/>
          </p:cNvSpPr>
          <p:nvPr/>
        </p:nvSpPr>
        <p:spPr bwMode="auto">
          <a:xfrm>
            <a:off x="179512" y="1123356"/>
            <a:ext cx="8856984" cy="1395517"/>
          </a:xfrm>
          <a:prstGeom prst="rect">
            <a:avLst/>
          </a:prstGeom>
          <a:noFill/>
          <a:ln w="9525">
            <a:noFill/>
            <a:miter lim="800000"/>
            <a:headEnd/>
            <a:tailEnd/>
          </a:ln>
        </p:spPr>
        <p:txBody>
          <a:bodyPr vert="horz" wrap="square" lIns="84992" tIns="42497" rIns="84992" bIns="42497" numCol="1" anchor="t" anchorCtr="0" compatLnSpc="1">
            <a:prstTxWarp prst="textNoShape">
              <a:avLst/>
            </a:prstTxWarp>
          </a:bodyPr>
          <a:lstStyle/>
          <a:p>
            <a:pPr algn="just" defTabSz="844083" eaLnBrk="0" hangingPunct="0">
              <a:lnSpc>
                <a:spcPts val="2900"/>
              </a:lnSpc>
              <a:spcBef>
                <a:spcPts val="600"/>
              </a:spcBef>
              <a:spcAft>
                <a:spcPts val="600"/>
              </a:spcAft>
              <a:buClr>
                <a:schemeClr val="bg2"/>
              </a:buClr>
              <a:buSzPct val="75000"/>
              <a:defRPr/>
            </a:pPr>
            <a:r>
              <a:rPr lang="pt-PT" sz="2400" b="1" dirty="0" err="1" smtClean="0">
                <a:latin typeface="+mn-lt"/>
              </a:rPr>
              <a:t>Estimation</a:t>
            </a:r>
            <a:r>
              <a:rPr lang="pt-PT" sz="2400" b="1" dirty="0" smtClean="0">
                <a:latin typeface="+mn-lt"/>
              </a:rPr>
              <a:t> </a:t>
            </a:r>
            <a:r>
              <a:rPr lang="pt-PT" sz="2400" b="1" dirty="0" err="1" smtClean="0">
                <a:latin typeface="+mn-lt"/>
              </a:rPr>
              <a:t>methodologies</a:t>
            </a:r>
            <a:r>
              <a:rPr lang="pt-PT" sz="2400" b="1" dirty="0" smtClean="0">
                <a:latin typeface="+mn-lt"/>
              </a:rPr>
              <a:t> –</a:t>
            </a:r>
            <a:r>
              <a:rPr lang="pt-PT" sz="2400" b="1" dirty="0" err="1" smtClean="0">
                <a:latin typeface="+mn-lt"/>
              </a:rPr>
              <a:t>parametric</a:t>
            </a:r>
            <a:r>
              <a:rPr lang="pt-PT" sz="2400" b="1" dirty="0" smtClean="0">
                <a:latin typeface="+mn-lt"/>
              </a:rPr>
              <a:t> </a:t>
            </a:r>
            <a:r>
              <a:rPr lang="pt-PT" sz="2400" b="1" dirty="0" err="1" smtClean="0">
                <a:latin typeface="+mn-lt"/>
              </a:rPr>
              <a:t>methodologies</a:t>
            </a:r>
            <a:r>
              <a:rPr lang="pt-PT" sz="2400" b="1" dirty="0" smtClean="0">
                <a:latin typeface="+mn-lt"/>
              </a:rPr>
              <a:t>:</a:t>
            </a:r>
            <a:endParaRPr lang="en-GB" sz="2400" b="1" dirty="0" smtClean="0">
              <a:latin typeface="+mn-lt"/>
            </a:endParaRPr>
          </a:p>
          <a:p>
            <a:pPr algn="just" defTabSz="844083" eaLnBrk="0" hangingPunct="0">
              <a:lnSpc>
                <a:spcPts val="2900"/>
              </a:lnSpc>
              <a:spcBef>
                <a:spcPts val="600"/>
              </a:spcBef>
              <a:spcAft>
                <a:spcPts val="600"/>
              </a:spcAft>
              <a:buClr>
                <a:schemeClr val="bg2"/>
              </a:buClr>
              <a:buSzPct val="75000"/>
              <a:defRPr/>
            </a:pPr>
            <a:r>
              <a:rPr lang="en-GB" sz="2400" dirty="0" smtClean="0">
                <a:latin typeface="+mn-lt"/>
              </a:rPr>
              <a:t>(</a:t>
            </a:r>
            <a:r>
              <a:rPr lang="en-GB" sz="2400" dirty="0" err="1" smtClean="0">
                <a:latin typeface="+mn-lt"/>
              </a:rPr>
              <a:t>i</a:t>
            </a:r>
            <a:r>
              <a:rPr lang="en-GB" sz="2400" dirty="0" smtClean="0">
                <a:latin typeface="+mn-lt"/>
              </a:rPr>
              <a:t>) </a:t>
            </a:r>
            <a:r>
              <a:rPr lang="en-GB" sz="2400" u="sng" dirty="0" smtClean="0">
                <a:latin typeface="+mn-lt"/>
              </a:rPr>
              <a:t>Linear </a:t>
            </a:r>
            <a:r>
              <a:rPr lang="en-GB" sz="2400" u="sng" dirty="0">
                <a:latin typeface="+mn-lt"/>
              </a:rPr>
              <a:t>combination of two log-normal distributions</a:t>
            </a:r>
            <a:endParaRPr lang="en-GB" sz="2400" u="sng" dirty="0" smtClean="0">
              <a:latin typeface="+mn-lt"/>
            </a:endParaRPr>
          </a:p>
          <a:p>
            <a:pPr marL="316531" indent="-316531" algn="just" defTabSz="844083" eaLnBrk="0" hangingPunct="0">
              <a:lnSpc>
                <a:spcPts val="2900"/>
              </a:lnSpc>
              <a:spcBef>
                <a:spcPts val="600"/>
              </a:spcBef>
              <a:spcAft>
                <a:spcPts val="600"/>
              </a:spcAft>
              <a:buClr>
                <a:schemeClr val="bg2"/>
              </a:buClr>
              <a:buSzPct val="75000"/>
              <a:buFont typeface="Monotype Sorts" pitchFamily="2" charset="2"/>
              <a:buChar char="n"/>
              <a:defRPr/>
            </a:pPr>
            <a:r>
              <a:rPr lang="en-GB" sz="2400" u="sng" dirty="0">
                <a:latin typeface="+mn-lt"/>
              </a:rPr>
              <a:t>I</a:t>
            </a:r>
            <a:r>
              <a:rPr lang="en-GB" sz="2400" dirty="0" smtClean="0">
                <a:latin typeface="+mn-lt"/>
              </a:rPr>
              <a:t>t </a:t>
            </a:r>
            <a:r>
              <a:rPr lang="en-GB" sz="2400" dirty="0">
                <a:latin typeface="+mn-lt"/>
              </a:rPr>
              <a:t>consists in solving the following optimisation problem:</a:t>
            </a:r>
            <a:endParaRPr lang="en-GB" sz="2400" dirty="0" smtClean="0">
              <a:latin typeface="+mn-lt"/>
            </a:endParaRPr>
          </a:p>
          <a:p>
            <a:pPr marL="316531" indent="-316531" algn="just" defTabSz="844083" eaLnBrk="0" hangingPunct="0">
              <a:lnSpc>
                <a:spcPts val="2900"/>
              </a:lnSpc>
              <a:spcBef>
                <a:spcPts val="600"/>
              </a:spcBef>
              <a:spcAft>
                <a:spcPts val="600"/>
              </a:spcAft>
              <a:buClr>
                <a:schemeClr val="bg2"/>
              </a:buClr>
              <a:buSzPct val="75000"/>
              <a:buFont typeface="Monotype Sorts" pitchFamily="2" charset="2"/>
              <a:buChar char="n"/>
              <a:defRPr/>
            </a:pPr>
            <a:endParaRPr lang="en-GB" sz="2400" dirty="0">
              <a:latin typeface="+mn-lt"/>
            </a:endParaRPr>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8" name="Object 7"/>
          <p:cNvGraphicFramePr>
            <a:graphicFrameLocks noChangeAspect="1"/>
          </p:cNvGraphicFramePr>
          <p:nvPr/>
        </p:nvGraphicFramePr>
        <p:xfrm>
          <a:off x="0" y="0"/>
          <a:ext cx="419100" cy="200025"/>
        </p:xfrm>
        <a:graphic>
          <a:graphicData uri="http://schemas.openxmlformats.org/presentationml/2006/ole">
            <mc:AlternateContent xmlns:mc="http://schemas.openxmlformats.org/markup-compatibility/2006">
              <mc:Choice xmlns:v="urn:schemas-microsoft-com:vml" Requires="v">
                <p:oleObj spid="_x0000_s236553" name="Equation" r:id="rId3" imgW="418918" imgH="203112" progId="Equation.3">
                  <p:embed/>
                </p:oleObj>
              </mc:Choice>
              <mc:Fallback>
                <p:oleObj name="Equation" r:id="rId3" imgW="418918" imgH="203112"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19100" cy="200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Rectangle 12"/>
          <p:cNvSpPr>
            <a:spLocks noChangeArrowheads="1"/>
          </p:cNvSpPr>
          <p:nvPr/>
        </p:nvSpPr>
        <p:spPr bwMode="auto">
          <a:xfrm>
            <a:off x="4067944" y="515719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2" name="Picture 1"/>
          <p:cNvPicPr>
            <a:picLocks noChangeAspect="1"/>
          </p:cNvPicPr>
          <p:nvPr/>
        </p:nvPicPr>
        <p:blipFill>
          <a:blip r:embed="rId5"/>
          <a:stretch>
            <a:fillRect/>
          </a:stretch>
        </p:blipFill>
        <p:spPr>
          <a:xfrm>
            <a:off x="575269" y="2719688"/>
            <a:ext cx="5076851" cy="1233220"/>
          </a:xfrm>
          <a:prstGeom prst="rect">
            <a:avLst/>
          </a:prstGeom>
        </p:spPr>
      </p:pic>
      <p:pic>
        <p:nvPicPr>
          <p:cNvPr id="3" name="Picture 2"/>
          <p:cNvPicPr>
            <a:picLocks noChangeAspect="1"/>
          </p:cNvPicPr>
          <p:nvPr/>
        </p:nvPicPr>
        <p:blipFill>
          <a:blip r:embed="rId6"/>
          <a:stretch>
            <a:fillRect/>
          </a:stretch>
        </p:blipFill>
        <p:spPr>
          <a:xfrm>
            <a:off x="575268" y="4086740"/>
            <a:ext cx="6440817" cy="2150572"/>
          </a:xfrm>
          <a:prstGeom prst="rect">
            <a:avLst/>
          </a:prstGeom>
        </p:spPr>
      </p:pic>
      <p:sp>
        <p:nvSpPr>
          <p:cNvPr id="4" name="Slide Number Placeholder 3"/>
          <p:cNvSpPr>
            <a:spLocks noGrp="1"/>
          </p:cNvSpPr>
          <p:nvPr>
            <p:ph type="sldNum" sz="quarter" idx="12"/>
          </p:nvPr>
        </p:nvSpPr>
        <p:spPr/>
        <p:txBody>
          <a:bodyPr/>
          <a:lstStyle/>
          <a:p>
            <a:fld id="{9BF8B530-A272-41CE-B8BA-453198EA43D9}" type="slidenum">
              <a:rPr lang="pt-PT" smtClean="0"/>
              <a:pPr/>
              <a:t>343</a:t>
            </a:fld>
            <a:endParaRPr lang="pt-PT"/>
          </a:p>
        </p:txBody>
      </p:sp>
    </p:spTree>
    <p:extLst>
      <p:ext uri="{BB962C8B-B14F-4D97-AF65-F5344CB8AC3E}">
        <p14:creationId xmlns:p14="http://schemas.microsoft.com/office/powerpoint/2010/main" val="8261239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6" name="Rectangle 2"/>
          <p:cNvSpPr>
            <a:spLocks noGrp="1" noChangeArrowheads="1"/>
          </p:cNvSpPr>
          <p:nvPr>
            <p:ph type="title"/>
          </p:nvPr>
        </p:nvSpPr>
        <p:spPr>
          <a:xfrm>
            <a:off x="-9872" y="332656"/>
            <a:ext cx="7010400" cy="790700"/>
          </a:xfrm>
        </p:spPr>
        <p:txBody>
          <a:bodyPr/>
          <a:lstStyle/>
          <a:p>
            <a:r>
              <a:rPr lang="en-US" b="1" dirty="0">
                <a:solidFill>
                  <a:srgbClr val="C00000"/>
                </a:solidFill>
              </a:rPr>
              <a:t>Risk-Neutral Density Functions</a:t>
            </a:r>
            <a:endParaRPr lang="en-US" b="1" dirty="0" smtClean="0">
              <a:solidFill>
                <a:srgbClr val="C00000"/>
              </a:solidFill>
            </a:endParaRPr>
          </a:p>
        </p:txBody>
      </p:sp>
      <p:sp>
        <p:nvSpPr>
          <p:cNvPr id="4" name="Rectangle 4"/>
          <p:cNvSpPr>
            <a:spLocks noChangeArrowheads="1"/>
          </p:cNvSpPr>
          <p:nvPr/>
        </p:nvSpPr>
        <p:spPr bwMode="auto">
          <a:xfrm>
            <a:off x="2411760" y="429309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0" name="Rectangle 3"/>
          <p:cNvSpPr txBox="1">
            <a:spLocks noChangeArrowheads="1"/>
          </p:cNvSpPr>
          <p:nvPr/>
        </p:nvSpPr>
        <p:spPr bwMode="auto">
          <a:xfrm>
            <a:off x="179512" y="1123357"/>
            <a:ext cx="8856984" cy="518915"/>
          </a:xfrm>
          <a:prstGeom prst="rect">
            <a:avLst/>
          </a:prstGeom>
          <a:noFill/>
          <a:ln w="9525">
            <a:noFill/>
            <a:miter lim="800000"/>
            <a:headEnd/>
            <a:tailEnd/>
          </a:ln>
        </p:spPr>
        <p:txBody>
          <a:bodyPr vert="horz" wrap="square" lIns="84992" tIns="42497" rIns="84992" bIns="42497" numCol="1" anchor="t" anchorCtr="0" compatLnSpc="1">
            <a:prstTxWarp prst="textNoShape">
              <a:avLst/>
            </a:prstTxWarp>
          </a:bodyPr>
          <a:lstStyle/>
          <a:p>
            <a:pPr algn="just" defTabSz="844083" eaLnBrk="0" hangingPunct="0">
              <a:lnSpc>
                <a:spcPts val="2900"/>
              </a:lnSpc>
              <a:spcBef>
                <a:spcPts val="600"/>
              </a:spcBef>
              <a:spcAft>
                <a:spcPts val="600"/>
              </a:spcAft>
              <a:buClr>
                <a:schemeClr val="bg2"/>
              </a:buClr>
              <a:buSzPct val="75000"/>
              <a:defRPr/>
            </a:pPr>
            <a:r>
              <a:rPr lang="pt-PT" sz="2400" b="1" dirty="0" err="1" smtClean="0">
                <a:latin typeface="+mn-lt"/>
              </a:rPr>
              <a:t>Estimation</a:t>
            </a:r>
            <a:r>
              <a:rPr lang="pt-PT" sz="2400" b="1" dirty="0" smtClean="0">
                <a:latin typeface="+mn-lt"/>
              </a:rPr>
              <a:t> </a:t>
            </a:r>
            <a:r>
              <a:rPr lang="pt-PT" sz="2400" b="1" dirty="0" err="1" smtClean="0">
                <a:latin typeface="+mn-lt"/>
              </a:rPr>
              <a:t>methodologies</a:t>
            </a:r>
            <a:r>
              <a:rPr lang="pt-PT" sz="2400" b="1" dirty="0" smtClean="0">
                <a:latin typeface="+mn-lt"/>
              </a:rPr>
              <a:t> –</a:t>
            </a:r>
            <a:r>
              <a:rPr lang="pt-PT" sz="2400" b="1" dirty="0" err="1" smtClean="0">
                <a:latin typeface="+mn-lt"/>
              </a:rPr>
              <a:t>parametric</a:t>
            </a:r>
            <a:r>
              <a:rPr lang="pt-PT" sz="2400" b="1" dirty="0" smtClean="0">
                <a:latin typeface="+mn-lt"/>
              </a:rPr>
              <a:t> </a:t>
            </a:r>
            <a:r>
              <a:rPr lang="pt-PT" sz="2400" b="1" dirty="0" err="1" smtClean="0">
                <a:latin typeface="+mn-lt"/>
              </a:rPr>
              <a:t>methodologies</a:t>
            </a:r>
            <a:r>
              <a:rPr lang="pt-PT" sz="2400" b="1" dirty="0" smtClean="0">
                <a:latin typeface="+mn-lt"/>
              </a:rPr>
              <a:t>:</a:t>
            </a:r>
            <a:endParaRPr lang="en-GB" sz="2400" b="1" dirty="0" smtClean="0">
              <a:latin typeface="+mn-lt"/>
            </a:endParaRPr>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8" name="Object 7"/>
          <p:cNvGraphicFramePr>
            <a:graphicFrameLocks noChangeAspect="1"/>
          </p:cNvGraphicFramePr>
          <p:nvPr/>
        </p:nvGraphicFramePr>
        <p:xfrm>
          <a:off x="0" y="0"/>
          <a:ext cx="419100" cy="200025"/>
        </p:xfrm>
        <a:graphic>
          <a:graphicData uri="http://schemas.openxmlformats.org/presentationml/2006/ole">
            <mc:AlternateContent xmlns:mc="http://schemas.openxmlformats.org/markup-compatibility/2006">
              <mc:Choice xmlns:v="urn:schemas-microsoft-com:vml" Requires="v">
                <p:oleObj spid="_x0000_s237577" name="Equation" r:id="rId3" imgW="418918" imgH="203112" progId="Equation.3">
                  <p:embed/>
                </p:oleObj>
              </mc:Choice>
              <mc:Fallback>
                <p:oleObj name="Equation" r:id="rId3" imgW="418918" imgH="203112"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19100" cy="200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Rectangle 12"/>
          <p:cNvSpPr>
            <a:spLocks noChangeArrowheads="1"/>
          </p:cNvSpPr>
          <p:nvPr/>
        </p:nvSpPr>
        <p:spPr bwMode="auto">
          <a:xfrm>
            <a:off x="4067944" y="515719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5" name="Picture 4"/>
          <p:cNvPicPr>
            <a:picLocks noChangeAspect="1"/>
          </p:cNvPicPr>
          <p:nvPr/>
        </p:nvPicPr>
        <p:blipFill>
          <a:blip r:embed="rId5"/>
          <a:stretch>
            <a:fillRect/>
          </a:stretch>
        </p:blipFill>
        <p:spPr>
          <a:xfrm>
            <a:off x="372620" y="1556792"/>
            <a:ext cx="7623719" cy="2680663"/>
          </a:xfrm>
          <a:prstGeom prst="rect">
            <a:avLst/>
          </a:prstGeom>
        </p:spPr>
      </p:pic>
      <p:pic>
        <p:nvPicPr>
          <p:cNvPr id="7" name="Picture 6"/>
          <p:cNvPicPr>
            <a:picLocks noChangeAspect="1"/>
          </p:cNvPicPr>
          <p:nvPr/>
        </p:nvPicPr>
        <p:blipFill>
          <a:blip r:embed="rId6"/>
          <a:stretch>
            <a:fillRect/>
          </a:stretch>
        </p:blipFill>
        <p:spPr>
          <a:xfrm>
            <a:off x="305343" y="4237455"/>
            <a:ext cx="7525201" cy="1513940"/>
          </a:xfrm>
          <a:prstGeom prst="rect">
            <a:avLst/>
          </a:prstGeom>
        </p:spPr>
      </p:pic>
      <p:pic>
        <p:nvPicPr>
          <p:cNvPr id="15" name="Picture 14"/>
          <p:cNvPicPr>
            <a:picLocks noChangeAspect="1"/>
          </p:cNvPicPr>
          <p:nvPr/>
        </p:nvPicPr>
        <p:blipFill>
          <a:blip r:embed="rId7"/>
          <a:stretch>
            <a:fillRect/>
          </a:stretch>
        </p:blipFill>
        <p:spPr>
          <a:xfrm>
            <a:off x="5436096" y="5373216"/>
            <a:ext cx="2176542" cy="1123484"/>
          </a:xfrm>
          <a:prstGeom prst="rect">
            <a:avLst/>
          </a:prstGeom>
        </p:spPr>
      </p:pic>
      <p:sp>
        <p:nvSpPr>
          <p:cNvPr id="2" name="Slide Number Placeholder 1"/>
          <p:cNvSpPr>
            <a:spLocks noGrp="1"/>
          </p:cNvSpPr>
          <p:nvPr>
            <p:ph type="sldNum" sz="quarter" idx="12"/>
          </p:nvPr>
        </p:nvSpPr>
        <p:spPr/>
        <p:txBody>
          <a:bodyPr/>
          <a:lstStyle/>
          <a:p>
            <a:fld id="{9BF8B530-A272-41CE-B8BA-453198EA43D9}" type="slidenum">
              <a:rPr lang="pt-PT" smtClean="0"/>
              <a:pPr/>
              <a:t>344</a:t>
            </a:fld>
            <a:endParaRPr lang="pt-PT"/>
          </a:p>
        </p:txBody>
      </p:sp>
    </p:spTree>
    <p:extLst>
      <p:ext uri="{BB962C8B-B14F-4D97-AF65-F5344CB8AC3E}">
        <p14:creationId xmlns:p14="http://schemas.microsoft.com/office/powerpoint/2010/main" val="41057906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6" name="Rectangle 2"/>
          <p:cNvSpPr>
            <a:spLocks noGrp="1" noChangeArrowheads="1"/>
          </p:cNvSpPr>
          <p:nvPr>
            <p:ph type="title"/>
          </p:nvPr>
        </p:nvSpPr>
        <p:spPr>
          <a:xfrm>
            <a:off x="-9872" y="332656"/>
            <a:ext cx="7010400" cy="790700"/>
          </a:xfrm>
        </p:spPr>
        <p:txBody>
          <a:bodyPr/>
          <a:lstStyle/>
          <a:p>
            <a:r>
              <a:rPr lang="en-US" b="1" dirty="0">
                <a:solidFill>
                  <a:srgbClr val="C00000"/>
                </a:solidFill>
              </a:rPr>
              <a:t>Risk-Neutral Density Functions</a:t>
            </a:r>
            <a:endParaRPr lang="en-US" b="1" dirty="0" smtClean="0">
              <a:solidFill>
                <a:srgbClr val="C00000"/>
              </a:solidFill>
            </a:endParaRPr>
          </a:p>
        </p:txBody>
      </p:sp>
      <p:sp>
        <p:nvSpPr>
          <p:cNvPr id="4" name="Rectangle 4"/>
          <p:cNvSpPr>
            <a:spLocks noChangeArrowheads="1"/>
          </p:cNvSpPr>
          <p:nvPr/>
        </p:nvSpPr>
        <p:spPr bwMode="auto">
          <a:xfrm>
            <a:off x="2411760" y="429309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0" name="Rectangle 3"/>
          <p:cNvSpPr txBox="1">
            <a:spLocks noChangeArrowheads="1"/>
          </p:cNvSpPr>
          <p:nvPr/>
        </p:nvSpPr>
        <p:spPr bwMode="auto">
          <a:xfrm>
            <a:off x="179512" y="1123356"/>
            <a:ext cx="8856984" cy="5185963"/>
          </a:xfrm>
          <a:prstGeom prst="rect">
            <a:avLst/>
          </a:prstGeom>
          <a:noFill/>
          <a:ln w="9525">
            <a:noFill/>
            <a:miter lim="800000"/>
            <a:headEnd/>
            <a:tailEnd/>
          </a:ln>
        </p:spPr>
        <p:txBody>
          <a:bodyPr vert="horz" wrap="square" lIns="84992" tIns="42497" rIns="84992" bIns="42497" numCol="1" anchor="t" anchorCtr="0" compatLnSpc="1">
            <a:prstTxWarp prst="textNoShape">
              <a:avLst/>
            </a:prstTxWarp>
          </a:bodyPr>
          <a:lstStyle/>
          <a:p>
            <a:pPr algn="just" defTabSz="844083" eaLnBrk="0" hangingPunct="0">
              <a:lnSpc>
                <a:spcPts val="2900"/>
              </a:lnSpc>
              <a:spcBef>
                <a:spcPts val="600"/>
              </a:spcBef>
              <a:spcAft>
                <a:spcPts val="600"/>
              </a:spcAft>
              <a:buClr>
                <a:schemeClr val="bg2"/>
              </a:buClr>
              <a:buSzPct val="75000"/>
              <a:defRPr/>
            </a:pPr>
            <a:r>
              <a:rPr lang="pt-PT" sz="2400" b="1" dirty="0" err="1" smtClean="0">
                <a:latin typeface="+mn-lt"/>
              </a:rPr>
              <a:t>Estimation</a:t>
            </a:r>
            <a:r>
              <a:rPr lang="pt-PT" sz="2400" b="1" dirty="0" smtClean="0">
                <a:latin typeface="+mn-lt"/>
              </a:rPr>
              <a:t> </a:t>
            </a:r>
            <a:r>
              <a:rPr lang="pt-PT" sz="2400" b="1" dirty="0" err="1" smtClean="0">
                <a:latin typeface="+mn-lt"/>
              </a:rPr>
              <a:t>methodologies</a:t>
            </a:r>
            <a:r>
              <a:rPr lang="pt-PT" sz="2400" b="1" dirty="0" smtClean="0">
                <a:latin typeface="+mn-lt"/>
              </a:rPr>
              <a:t> –</a:t>
            </a:r>
            <a:r>
              <a:rPr lang="pt-PT" sz="2400" b="1" dirty="0" err="1" smtClean="0">
                <a:latin typeface="+mn-lt"/>
              </a:rPr>
              <a:t>parametric</a:t>
            </a:r>
            <a:r>
              <a:rPr lang="pt-PT" sz="2400" b="1" dirty="0" smtClean="0">
                <a:latin typeface="+mn-lt"/>
              </a:rPr>
              <a:t> </a:t>
            </a:r>
            <a:r>
              <a:rPr lang="pt-PT" sz="2400" b="1" dirty="0" err="1" smtClean="0">
                <a:latin typeface="+mn-lt"/>
              </a:rPr>
              <a:t>methodologies</a:t>
            </a:r>
            <a:r>
              <a:rPr lang="pt-PT" sz="2400" b="1" dirty="0" smtClean="0">
                <a:latin typeface="+mn-lt"/>
              </a:rPr>
              <a:t>:</a:t>
            </a:r>
            <a:endParaRPr lang="en-GB" sz="2400" b="1" dirty="0" smtClean="0">
              <a:latin typeface="+mn-lt"/>
            </a:endParaRPr>
          </a:p>
          <a:p>
            <a:pPr algn="just" defTabSz="844083" eaLnBrk="0" hangingPunct="0">
              <a:lnSpc>
                <a:spcPts val="2900"/>
              </a:lnSpc>
              <a:spcBef>
                <a:spcPts val="600"/>
              </a:spcBef>
              <a:spcAft>
                <a:spcPts val="600"/>
              </a:spcAft>
              <a:buClr>
                <a:schemeClr val="bg2"/>
              </a:buClr>
              <a:buSzPct val="75000"/>
              <a:defRPr/>
            </a:pPr>
            <a:endParaRPr lang="pt-PT" sz="2400" u="sng" dirty="0">
              <a:latin typeface="+mn-lt"/>
            </a:endParaRPr>
          </a:p>
          <a:p>
            <a:pPr marL="316531" indent="-316531" algn="just" defTabSz="844083" eaLnBrk="0" hangingPunct="0">
              <a:lnSpc>
                <a:spcPts val="2900"/>
              </a:lnSpc>
              <a:spcBef>
                <a:spcPts val="600"/>
              </a:spcBef>
              <a:spcAft>
                <a:spcPts val="600"/>
              </a:spcAft>
              <a:buClr>
                <a:schemeClr val="bg2"/>
              </a:buClr>
              <a:buSzPct val="75000"/>
              <a:buFont typeface="Monotype Sorts" pitchFamily="2" charset="2"/>
              <a:buChar char="n"/>
              <a:defRPr/>
            </a:pPr>
            <a:r>
              <a:rPr lang="en-GB" sz="2400" dirty="0" smtClean="0">
                <a:latin typeface="+mn-lt"/>
              </a:rPr>
              <a:t>This </a:t>
            </a:r>
            <a:r>
              <a:rPr lang="en-GB" sz="2400" dirty="0">
                <a:latin typeface="+mn-lt"/>
              </a:rPr>
              <a:t>technique is due to Ritchey (1990) and </a:t>
            </a:r>
            <a:r>
              <a:rPr lang="en-GB" sz="2400" dirty="0" err="1">
                <a:latin typeface="+mn-lt"/>
              </a:rPr>
              <a:t>Melick</a:t>
            </a:r>
            <a:r>
              <a:rPr lang="en-GB" sz="2400" dirty="0">
                <a:latin typeface="+mn-lt"/>
              </a:rPr>
              <a:t> and Thomas (1997</a:t>
            </a:r>
            <a:r>
              <a:rPr lang="en-GB" sz="2400" dirty="0" smtClean="0">
                <a:latin typeface="+mn-lt"/>
              </a:rPr>
              <a:t>).</a:t>
            </a:r>
          </a:p>
          <a:p>
            <a:pPr marL="316531" indent="-316531" algn="just" defTabSz="844083" eaLnBrk="0" hangingPunct="0">
              <a:lnSpc>
                <a:spcPts val="2900"/>
              </a:lnSpc>
              <a:spcBef>
                <a:spcPts val="600"/>
              </a:spcBef>
              <a:spcAft>
                <a:spcPts val="600"/>
              </a:spcAft>
              <a:buClr>
                <a:schemeClr val="bg2"/>
              </a:buClr>
              <a:buSzPct val="75000"/>
              <a:buFont typeface="Monotype Sorts" pitchFamily="2" charset="2"/>
              <a:buChar char="n"/>
              <a:defRPr/>
            </a:pPr>
            <a:endParaRPr lang="en-GB" sz="2400" dirty="0" smtClean="0">
              <a:latin typeface="+mn-lt"/>
            </a:endParaRPr>
          </a:p>
          <a:p>
            <a:pPr marL="316531" indent="-316531" algn="just" defTabSz="844083" eaLnBrk="0" hangingPunct="0">
              <a:lnSpc>
                <a:spcPts val="2900"/>
              </a:lnSpc>
              <a:spcBef>
                <a:spcPts val="600"/>
              </a:spcBef>
              <a:spcAft>
                <a:spcPts val="600"/>
              </a:spcAft>
              <a:buClr>
                <a:schemeClr val="bg2"/>
              </a:buClr>
              <a:buSzPct val="75000"/>
              <a:buFont typeface="Monotype Sorts" pitchFamily="2" charset="2"/>
              <a:buChar char="n"/>
              <a:defRPr/>
            </a:pPr>
            <a:r>
              <a:rPr lang="en-GB" sz="2400" dirty="0" smtClean="0">
                <a:latin typeface="+mn-lt"/>
              </a:rPr>
              <a:t>Though </a:t>
            </a:r>
            <a:r>
              <a:rPr lang="en-GB" sz="2400" dirty="0">
                <a:latin typeface="+mn-lt"/>
              </a:rPr>
              <a:t>this method imposes some structure on the density function and raises some empirical difficulties, it offers some advantages, as it is sufficiently flexible and fast. </a:t>
            </a:r>
            <a:endParaRPr lang="en-GB" sz="2400" u="sng" dirty="0" smtClean="0">
              <a:latin typeface="+mn-lt"/>
            </a:endParaRPr>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8" name="Object 7"/>
          <p:cNvGraphicFramePr>
            <a:graphicFrameLocks noChangeAspect="1"/>
          </p:cNvGraphicFramePr>
          <p:nvPr/>
        </p:nvGraphicFramePr>
        <p:xfrm>
          <a:off x="0" y="0"/>
          <a:ext cx="419100" cy="200025"/>
        </p:xfrm>
        <a:graphic>
          <a:graphicData uri="http://schemas.openxmlformats.org/presentationml/2006/ole">
            <mc:AlternateContent xmlns:mc="http://schemas.openxmlformats.org/markup-compatibility/2006">
              <mc:Choice xmlns:v="urn:schemas-microsoft-com:vml" Requires="v">
                <p:oleObj spid="_x0000_s238600" name="Equation" r:id="rId3" imgW="418918" imgH="203112" progId="Equation.3">
                  <p:embed/>
                </p:oleObj>
              </mc:Choice>
              <mc:Fallback>
                <p:oleObj name="Equation" r:id="rId3" imgW="418918" imgH="203112"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19100" cy="200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Rectangle 12"/>
          <p:cNvSpPr>
            <a:spLocks noChangeArrowheads="1"/>
          </p:cNvSpPr>
          <p:nvPr/>
        </p:nvSpPr>
        <p:spPr bwMode="auto">
          <a:xfrm>
            <a:off x="4067944" y="515719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2" name="Slide Number Placeholder 1"/>
          <p:cNvSpPr>
            <a:spLocks noGrp="1"/>
          </p:cNvSpPr>
          <p:nvPr>
            <p:ph type="sldNum" sz="quarter" idx="12"/>
          </p:nvPr>
        </p:nvSpPr>
        <p:spPr/>
        <p:txBody>
          <a:bodyPr/>
          <a:lstStyle/>
          <a:p>
            <a:fld id="{9BF8B530-A272-41CE-B8BA-453198EA43D9}" type="slidenum">
              <a:rPr lang="pt-PT" smtClean="0"/>
              <a:pPr/>
              <a:t>345</a:t>
            </a:fld>
            <a:endParaRPr lang="pt-PT"/>
          </a:p>
        </p:txBody>
      </p:sp>
    </p:spTree>
    <p:extLst>
      <p:ext uri="{BB962C8B-B14F-4D97-AF65-F5344CB8AC3E}">
        <p14:creationId xmlns:p14="http://schemas.microsoft.com/office/powerpoint/2010/main" val="9989932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6" name="Rectangle 2"/>
          <p:cNvSpPr>
            <a:spLocks noGrp="1" noChangeArrowheads="1"/>
          </p:cNvSpPr>
          <p:nvPr>
            <p:ph type="title"/>
          </p:nvPr>
        </p:nvSpPr>
        <p:spPr>
          <a:xfrm>
            <a:off x="-9872" y="332656"/>
            <a:ext cx="7010400" cy="790700"/>
          </a:xfrm>
        </p:spPr>
        <p:txBody>
          <a:bodyPr/>
          <a:lstStyle/>
          <a:p>
            <a:r>
              <a:rPr lang="en-US" b="1" dirty="0">
                <a:solidFill>
                  <a:srgbClr val="C00000"/>
                </a:solidFill>
              </a:rPr>
              <a:t>Risk-Neutral Density Functions</a:t>
            </a:r>
            <a:endParaRPr lang="en-US" b="1" dirty="0" smtClean="0">
              <a:solidFill>
                <a:srgbClr val="C00000"/>
              </a:solidFill>
            </a:endParaRPr>
          </a:p>
        </p:txBody>
      </p:sp>
      <p:sp>
        <p:nvSpPr>
          <p:cNvPr id="4" name="Rectangle 4"/>
          <p:cNvSpPr>
            <a:spLocks noChangeArrowheads="1"/>
          </p:cNvSpPr>
          <p:nvPr/>
        </p:nvSpPr>
        <p:spPr bwMode="auto">
          <a:xfrm>
            <a:off x="2411760" y="429309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8" name="Object 7"/>
          <p:cNvGraphicFramePr>
            <a:graphicFrameLocks noChangeAspect="1"/>
          </p:cNvGraphicFramePr>
          <p:nvPr/>
        </p:nvGraphicFramePr>
        <p:xfrm>
          <a:off x="0" y="0"/>
          <a:ext cx="419100" cy="200025"/>
        </p:xfrm>
        <a:graphic>
          <a:graphicData uri="http://schemas.openxmlformats.org/presentationml/2006/ole">
            <mc:AlternateContent xmlns:mc="http://schemas.openxmlformats.org/markup-compatibility/2006">
              <mc:Choice xmlns:v="urn:schemas-microsoft-com:vml" Requires="v">
                <p:oleObj spid="_x0000_s240649" name="Equation" r:id="rId3" imgW="418918" imgH="203112" progId="Equation.3">
                  <p:embed/>
                </p:oleObj>
              </mc:Choice>
              <mc:Fallback>
                <p:oleObj name="Equation" r:id="rId3" imgW="418918" imgH="203112"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19100" cy="200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Rectangle 12"/>
          <p:cNvSpPr>
            <a:spLocks noChangeArrowheads="1"/>
          </p:cNvSpPr>
          <p:nvPr/>
        </p:nvSpPr>
        <p:spPr bwMode="auto">
          <a:xfrm>
            <a:off x="4067944" y="515719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1" name="Rectangle 3"/>
          <p:cNvSpPr txBox="1">
            <a:spLocks noChangeArrowheads="1"/>
          </p:cNvSpPr>
          <p:nvPr/>
        </p:nvSpPr>
        <p:spPr bwMode="auto">
          <a:xfrm>
            <a:off x="179512" y="1123356"/>
            <a:ext cx="8856984" cy="4393875"/>
          </a:xfrm>
          <a:prstGeom prst="rect">
            <a:avLst/>
          </a:prstGeom>
          <a:noFill/>
          <a:ln w="9525">
            <a:noFill/>
            <a:miter lim="800000"/>
            <a:headEnd/>
            <a:tailEnd/>
          </a:ln>
        </p:spPr>
        <p:txBody>
          <a:bodyPr vert="horz" wrap="square" lIns="84992" tIns="42497" rIns="84992" bIns="42497" numCol="1" anchor="t" anchorCtr="0" compatLnSpc="1">
            <a:prstTxWarp prst="textNoShape">
              <a:avLst/>
            </a:prstTxWarp>
          </a:bodyPr>
          <a:lstStyle/>
          <a:p>
            <a:pPr algn="just" defTabSz="844083" eaLnBrk="0" hangingPunct="0">
              <a:lnSpc>
                <a:spcPts val="2900"/>
              </a:lnSpc>
              <a:spcBef>
                <a:spcPts val="600"/>
              </a:spcBef>
              <a:spcAft>
                <a:spcPts val="600"/>
              </a:spcAft>
              <a:buClr>
                <a:schemeClr val="bg2"/>
              </a:buClr>
              <a:buSzPct val="75000"/>
              <a:defRPr/>
            </a:pPr>
            <a:r>
              <a:rPr lang="en-US" sz="2400" b="1" dirty="0" smtClean="0">
                <a:latin typeface="+mn-lt"/>
              </a:rPr>
              <a:t>Estimation methodologies –parametric methodologies:</a:t>
            </a:r>
          </a:p>
          <a:p>
            <a:pPr algn="just" defTabSz="844083" eaLnBrk="0" hangingPunct="0">
              <a:lnSpc>
                <a:spcPts val="2900"/>
              </a:lnSpc>
              <a:spcBef>
                <a:spcPts val="600"/>
              </a:spcBef>
              <a:spcAft>
                <a:spcPts val="600"/>
              </a:spcAft>
              <a:buClr>
                <a:schemeClr val="bg2"/>
              </a:buClr>
              <a:buSzPct val="75000"/>
              <a:defRPr/>
            </a:pPr>
            <a:r>
              <a:rPr lang="en-US" sz="2400" dirty="0" smtClean="0">
                <a:latin typeface="+mn-lt"/>
              </a:rPr>
              <a:t>(ii) </a:t>
            </a:r>
            <a:r>
              <a:rPr lang="en-US" sz="2400" u="sng" dirty="0" smtClean="0">
                <a:latin typeface="+mn-lt"/>
              </a:rPr>
              <a:t>Fitting of the volatility smile</a:t>
            </a:r>
          </a:p>
          <a:p>
            <a:pPr marL="316531" indent="-316531" algn="just" defTabSz="844083" eaLnBrk="0" hangingPunct="0">
              <a:lnSpc>
                <a:spcPts val="2900"/>
              </a:lnSpc>
              <a:spcBef>
                <a:spcPts val="600"/>
              </a:spcBef>
              <a:spcAft>
                <a:spcPts val="600"/>
              </a:spcAft>
              <a:buClr>
                <a:schemeClr val="bg2"/>
              </a:buClr>
              <a:buSzPct val="75000"/>
              <a:buFont typeface="Monotype Sorts" pitchFamily="2" charset="2"/>
              <a:buChar char="n"/>
              <a:defRPr/>
            </a:pPr>
            <a:endParaRPr lang="en-US" sz="2400" dirty="0" smtClean="0">
              <a:latin typeface="+mn-lt"/>
            </a:endParaRPr>
          </a:p>
          <a:p>
            <a:pPr marL="316531" indent="-316531" algn="just" defTabSz="844083" eaLnBrk="0" hangingPunct="0">
              <a:lnSpc>
                <a:spcPts val="2900"/>
              </a:lnSpc>
              <a:spcBef>
                <a:spcPts val="600"/>
              </a:spcBef>
              <a:spcAft>
                <a:spcPts val="600"/>
              </a:spcAft>
              <a:buClr>
                <a:schemeClr val="bg2"/>
              </a:buClr>
              <a:buSzPct val="75000"/>
              <a:buFont typeface="Monotype Sorts" pitchFamily="2" charset="2"/>
              <a:buChar char="n"/>
              <a:defRPr/>
            </a:pPr>
            <a:r>
              <a:rPr lang="en-US" sz="2400" dirty="0" smtClean="0">
                <a:latin typeface="+mn-lt"/>
              </a:rPr>
              <a:t>One can also estimate the volatility smile (relationship between implied </a:t>
            </a:r>
            <a:r>
              <a:rPr lang="en-US" sz="2400" dirty="0" err="1" smtClean="0">
                <a:latin typeface="+mn-lt"/>
              </a:rPr>
              <a:t>vols</a:t>
            </a:r>
            <a:r>
              <a:rPr lang="en-US" sz="2400" dirty="0" smtClean="0">
                <a:latin typeface="+mn-lt"/>
              </a:rPr>
              <a:t> and strike prices, namely through a polynomial adjustment.</a:t>
            </a:r>
          </a:p>
          <a:p>
            <a:pPr marL="316531" indent="-316531" algn="just" defTabSz="844083" eaLnBrk="0" hangingPunct="0">
              <a:lnSpc>
                <a:spcPts val="2900"/>
              </a:lnSpc>
              <a:spcBef>
                <a:spcPts val="600"/>
              </a:spcBef>
              <a:spcAft>
                <a:spcPts val="600"/>
              </a:spcAft>
              <a:buClr>
                <a:schemeClr val="bg2"/>
              </a:buClr>
              <a:buSzPct val="75000"/>
              <a:buFont typeface="Monotype Sorts" pitchFamily="2" charset="2"/>
              <a:buChar char="n"/>
              <a:defRPr/>
            </a:pPr>
            <a:r>
              <a:rPr lang="en-US" sz="2400" dirty="0" smtClean="0">
                <a:latin typeface="+mn-lt"/>
              </a:rPr>
              <a:t>After estimating the </a:t>
            </a:r>
            <a:r>
              <a:rPr lang="en-US" sz="2400" dirty="0" err="1" smtClean="0">
                <a:latin typeface="+mn-lt"/>
              </a:rPr>
              <a:t>vols</a:t>
            </a:r>
            <a:r>
              <a:rPr lang="en-US" sz="2400" dirty="0" smtClean="0">
                <a:latin typeface="+mn-lt"/>
              </a:rPr>
              <a:t>, one can calculate the corresponding option prices.</a:t>
            </a:r>
          </a:p>
          <a:p>
            <a:pPr marL="316531" indent="-316531" algn="just" defTabSz="844083" eaLnBrk="0" hangingPunct="0">
              <a:lnSpc>
                <a:spcPts val="2900"/>
              </a:lnSpc>
              <a:spcBef>
                <a:spcPts val="600"/>
              </a:spcBef>
              <a:spcAft>
                <a:spcPts val="600"/>
              </a:spcAft>
              <a:buClr>
                <a:schemeClr val="bg2"/>
              </a:buClr>
              <a:buSzPct val="75000"/>
              <a:buFont typeface="Monotype Sorts" pitchFamily="2" charset="2"/>
              <a:buChar char="n"/>
              <a:defRPr/>
            </a:pPr>
            <a:r>
              <a:rPr lang="en-US" sz="2400" dirty="0" smtClean="0">
                <a:latin typeface="+mn-lt"/>
              </a:rPr>
              <a:t>From these, the RND can be computed directly.</a:t>
            </a:r>
          </a:p>
        </p:txBody>
      </p:sp>
      <p:sp>
        <p:nvSpPr>
          <p:cNvPr id="2" name="Slide Number Placeholder 1"/>
          <p:cNvSpPr>
            <a:spLocks noGrp="1"/>
          </p:cNvSpPr>
          <p:nvPr>
            <p:ph type="sldNum" sz="quarter" idx="12"/>
          </p:nvPr>
        </p:nvSpPr>
        <p:spPr/>
        <p:txBody>
          <a:bodyPr/>
          <a:lstStyle/>
          <a:p>
            <a:fld id="{9BF8B530-A272-41CE-B8BA-453198EA43D9}" type="slidenum">
              <a:rPr lang="pt-PT" smtClean="0"/>
              <a:pPr/>
              <a:t>346</a:t>
            </a:fld>
            <a:endParaRPr lang="pt-PT"/>
          </a:p>
        </p:txBody>
      </p:sp>
    </p:spTree>
    <p:extLst>
      <p:ext uri="{BB962C8B-B14F-4D97-AF65-F5344CB8AC3E}">
        <p14:creationId xmlns:p14="http://schemas.microsoft.com/office/powerpoint/2010/main" val="29477755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6" name="Rectangle 2"/>
          <p:cNvSpPr>
            <a:spLocks noGrp="1" noChangeArrowheads="1"/>
          </p:cNvSpPr>
          <p:nvPr>
            <p:ph type="title"/>
          </p:nvPr>
        </p:nvSpPr>
        <p:spPr>
          <a:xfrm>
            <a:off x="0" y="332656"/>
            <a:ext cx="7010400" cy="790700"/>
          </a:xfrm>
        </p:spPr>
        <p:txBody>
          <a:bodyPr/>
          <a:lstStyle/>
          <a:p>
            <a:r>
              <a:rPr lang="en-US" b="1" dirty="0" smtClean="0">
                <a:solidFill>
                  <a:srgbClr val="C00000"/>
                </a:solidFill>
              </a:rPr>
              <a:t>Risk-Neutral Density Functions</a:t>
            </a:r>
          </a:p>
        </p:txBody>
      </p:sp>
      <p:sp>
        <p:nvSpPr>
          <p:cNvPr id="5" name="Rectangle 3"/>
          <p:cNvSpPr txBox="1">
            <a:spLocks noChangeArrowheads="1"/>
          </p:cNvSpPr>
          <p:nvPr/>
        </p:nvSpPr>
        <p:spPr bwMode="auto">
          <a:xfrm>
            <a:off x="323528" y="1268760"/>
            <a:ext cx="8568952" cy="5112568"/>
          </a:xfrm>
          <a:prstGeom prst="rect">
            <a:avLst/>
          </a:prstGeom>
          <a:noFill/>
          <a:ln w="9525">
            <a:noFill/>
            <a:miter lim="800000"/>
            <a:headEnd/>
            <a:tailEnd/>
          </a:ln>
        </p:spPr>
        <p:txBody>
          <a:bodyPr vert="horz" wrap="square" lIns="84992" tIns="42497" rIns="84992" bIns="42497" numCol="1" anchor="t" anchorCtr="0" compatLnSpc="1">
            <a:prstTxWarp prst="textNoShape">
              <a:avLst/>
            </a:prstTxWarp>
          </a:bodyPr>
          <a:lstStyle/>
          <a:p>
            <a:pPr marL="316531" indent="-316531" algn="just" defTabSz="844083" eaLnBrk="0" hangingPunct="0">
              <a:lnSpc>
                <a:spcPts val="2700"/>
              </a:lnSpc>
              <a:spcBef>
                <a:spcPts val="600"/>
              </a:spcBef>
              <a:spcAft>
                <a:spcPts val="600"/>
              </a:spcAft>
              <a:buClr>
                <a:schemeClr val="bg2"/>
              </a:buClr>
              <a:buSzPct val="75000"/>
              <a:buFont typeface="Monotype Sorts" pitchFamily="2" charset="2"/>
              <a:buChar char="n"/>
              <a:defRPr/>
            </a:pPr>
            <a:r>
              <a:rPr lang="en-GB" sz="2400" dirty="0" smtClean="0">
                <a:latin typeface="+mn-lt"/>
              </a:rPr>
              <a:t>Prices of financial derivatives reflect the expectations of economic agents regarding the future path of the prices of the underlying assets.</a:t>
            </a:r>
          </a:p>
          <a:p>
            <a:pPr marL="316531" indent="-316531" algn="just" defTabSz="844083" eaLnBrk="0" hangingPunct="0">
              <a:lnSpc>
                <a:spcPts val="2700"/>
              </a:lnSpc>
              <a:spcBef>
                <a:spcPts val="600"/>
              </a:spcBef>
              <a:spcAft>
                <a:spcPts val="600"/>
              </a:spcAft>
              <a:buClr>
                <a:schemeClr val="bg2"/>
              </a:buClr>
              <a:buSzPct val="75000"/>
              <a:buFont typeface="Monotype Sorts" pitchFamily="2" charset="2"/>
              <a:buChar char="n"/>
              <a:defRPr/>
            </a:pPr>
            <a:r>
              <a:rPr lang="en-GB" sz="2400" dirty="0" smtClean="0">
                <a:latin typeface="+mn-lt"/>
              </a:rPr>
              <a:t>While forward and futures contracts provide information on the expected value of the prices of the underlying assets, option prices allow the estimation of the RND function of the prices of the underlying assets, giving a more complete picture about the expectations on their future evolution.</a:t>
            </a:r>
          </a:p>
          <a:p>
            <a:pPr marL="316531" indent="-316531" algn="just" defTabSz="844083" eaLnBrk="0" hangingPunct="0">
              <a:lnSpc>
                <a:spcPts val="2700"/>
              </a:lnSpc>
              <a:spcBef>
                <a:spcPts val="600"/>
              </a:spcBef>
              <a:spcAft>
                <a:spcPts val="600"/>
              </a:spcAft>
              <a:buClr>
                <a:schemeClr val="bg2"/>
              </a:buClr>
              <a:buSzPct val="75000"/>
              <a:buFont typeface="Monotype Sorts" pitchFamily="2" charset="2"/>
              <a:buChar char="n"/>
              <a:defRPr/>
            </a:pPr>
            <a:r>
              <a:rPr lang="en-GB" sz="2400" dirty="0" smtClean="0">
                <a:latin typeface="+mn-lt"/>
              </a:rPr>
              <a:t>One can derive a relationship between European option prices and the RND, starting by considering the basic pricing equation applied to call-option prices:</a:t>
            </a:r>
          </a:p>
        </p:txBody>
      </p:sp>
      <p:pic>
        <p:nvPicPr>
          <p:cNvPr id="2" name="Picture 1"/>
          <p:cNvPicPr>
            <a:picLocks noChangeAspect="1"/>
          </p:cNvPicPr>
          <p:nvPr/>
        </p:nvPicPr>
        <p:blipFill>
          <a:blip r:embed="rId2"/>
          <a:stretch>
            <a:fillRect/>
          </a:stretch>
        </p:blipFill>
        <p:spPr>
          <a:xfrm>
            <a:off x="739521" y="5589241"/>
            <a:ext cx="3976495" cy="548710"/>
          </a:xfrm>
          <a:prstGeom prst="rect">
            <a:avLst/>
          </a:prstGeom>
        </p:spPr>
      </p:pic>
      <p:sp>
        <p:nvSpPr>
          <p:cNvPr id="3" name="Rectangle 2"/>
          <p:cNvSpPr/>
          <p:nvPr/>
        </p:nvSpPr>
        <p:spPr>
          <a:xfrm>
            <a:off x="4860033" y="5180999"/>
            <a:ext cx="3888432" cy="1200329"/>
          </a:xfrm>
          <a:prstGeom prst="rect">
            <a:avLst/>
          </a:prstGeom>
        </p:spPr>
        <p:txBody>
          <a:bodyPr wrap="square">
            <a:spAutoFit/>
          </a:bodyPr>
          <a:lstStyle/>
          <a:p>
            <a:pPr algn="just">
              <a:spcAft>
                <a:spcPts val="0"/>
              </a:spcAft>
            </a:pPr>
            <a:r>
              <a:rPr lang="en-GB" dirty="0" smtClean="0">
                <a:latin typeface="Book Antiqua" panose="02040602050305030304" pitchFamily="18" charset="0"/>
                <a:ea typeface="Times New Roman" panose="02020603050405020304" pitchFamily="18" charset="0"/>
              </a:rPr>
              <a:t>where </a:t>
            </a:r>
            <a:r>
              <a:rPr lang="en-GB" i="1" dirty="0" smtClean="0">
                <a:latin typeface="Symbol" panose="05050102010706020507" pitchFamily="18" charset="2"/>
                <a:ea typeface="Times New Roman" panose="02020603050405020304" pitchFamily="18" charset="0"/>
              </a:rPr>
              <a:t>P</a:t>
            </a:r>
            <a:r>
              <a:rPr lang="en-GB" dirty="0" smtClean="0">
                <a:latin typeface="Book Antiqua" panose="02040602050305030304" pitchFamily="18" charset="0"/>
                <a:ea typeface="Times New Roman" panose="02020603050405020304" pitchFamily="18" charset="0"/>
              </a:rPr>
              <a:t> </a:t>
            </a:r>
            <a:r>
              <a:rPr lang="en-GB" dirty="0">
                <a:latin typeface="Book Antiqua" panose="02040602050305030304" pitchFamily="18" charset="0"/>
                <a:ea typeface="Times New Roman" panose="02020603050405020304" pitchFamily="18" charset="0"/>
              </a:rPr>
              <a:t>denotes that the expected value is computed using the true or original probability measure </a:t>
            </a:r>
            <a:r>
              <a:rPr lang="en-GB" i="1" dirty="0">
                <a:latin typeface="Symbol" panose="05050102010706020507" pitchFamily="18" charset="2"/>
                <a:ea typeface="Times New Roman" panose="02020603050405020304" pitchFamily="18" charset="0"/>
              </a:rPr>
              <a:t>P</a:t>
            </a:r>
            <a:r>
              <a:rPr lang="en-GB" dirty="0">
                <a:latin typeface="Book Antiqua" panose="02040602050305030304" pitchFamily="18" charset="0"/>
                <a:ea typeface="Times New Roman" panose="02020603050405020304" pitchFamily="18" charset="0"/>
              </a:rPr>
              <a:t>, represented by a density function </a:t>
            </a:r>
            <a:r>
              <a:rPr lang="en-GB" i="1" dirty="0">
                <a:latin typeface="Symbol" panose="05050102010706020507" pitchFamily="18" charset="2"/>
                <a:ea typeface="Times New Roman" panose="02020603050405020304" pitchFamily="18" charset="0"/>
              </a:rPr>
              <a:t>p</a:t>
            </a:r>
            <a:r>
              <a:rPr lang="en-GB" dirty="0">
                <a:latin typeface="Book Antiqua" panose="02040602050305030304" pitchFamily="18" charset="0"/>
                <a:ea typeface="Times New Roman" panose="02020603050405020304" pitchFamily="18" charset="0"/>
              </a:rPr>
              <a:t>.</a:t>
            </a:r>
            <a:endParaRPr lang="en-GB"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9BF8B530-A272-41CE-B8BA-453198EA43D9}" type="slidenum">
              <a:rPr lang="pt-PT" smtClean="0"/>
              <a:pPr/>
              <a:t>332</a:t>
            </a:fld>
            <a:endParaRPr lang="pt-PT"/>
          </a:p>
        </p:txBody>
      </p:sp>
    </p:spTree>
    <p:extLst>
      <p:ext uri="{BB962C8B-B14F-4D97-AF65-F5344CB8AC3E}">
        <p14:creationId xmlns:p14="http://schemas.microsoft.com/office/powerpoint/2010/main" val="2242620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6" name="Rectangle 2"/>
          <p:cNvSpPr>
            <a:spLocks noGrp="1" noChangeArrowheads="1"/>
          </p:cNvSpPr>
          <p:nvPr>
            <p:ph type="title"/>
          </p:nvPr>
        </p:nvSpPr>
        <p:spPr>
          <a:xfrm>
            <a:off x="-9872" y="332656"/>
            <a:ext cx="7010400" cy="790700"/>
          </a:xfrm>
        </p:spPr>
        <p:txBody>
          <a:bodyPr/>
          <a:lstStyle/>
          <a:p>
            <a:r>
              <a:rPr lang="en-US" b="1" dirty="0">
                <a:solidFill>
                  <a:srgbClr val="C00000"/>
                </a:solidFill>
              </a:rPr>
              <a:t>Risk-Neutral Density Functions</a:t>
            </a:r>
            <a:endParaRPr lang="en-US" b="1" dirty="0" smtClean="0">
              <a:solidFill>
                <a:srgbClr val="C00000"/>
              </a:solidFill>
            </a:endParaRPr>
          </a:p>
        </p:txBody>
      </p:sp>
      <p:sp>
        <p:nvSpPr>
          <p:cNvPr id="5" name="Rectangle 3"/>
          <p:cNvSpPr txBox="1">
            <a:spLocks noChangeArrowheads="1"/>
          </p:cNvSpPr>
          <p:nvPr/>
        </p:nvSpPr>
        <p:spPr bwMode="auto">
          <a:xfrm>
            <a:off x="323528" y="1123356"/>
            <a:ext cx="8568952" cy="5257972"/>
          </a:xfrm>
          <a:prstGeom prst="rect">
            <a:avLst/>
          </a:prstGeom>
          <a:noFill/>
          <a:ln w="9525">
            <a:noFill/>
            <a:miter lim="800000"/>
            <a:headEnd/>
            <a:tailEnd/>
          </a:ln>
        </p:spPr>
        <p:txBody>
          <a:bodyPr vert="horz" wrap="square" lIns="84992" tIns="42497" rIns="84992" bIns="42497" numCol="1" anchor="t" anchorCtr="0" compatLnSpc="1">
            <a:prstTxWarp prst="textNoShape">
              <a:avLst/>
            </a:prstTxWarp>
          </a:bodyPr>
          <a:lstStyle/>
          <a:p>
            <a:pPr marL="316531" indent="-316531" algn="just" defTabSz="844083" eaLnBrk="0" hangingPunct="0">
              <a:lnSpc>
                <a:spcPts val="2700"/>
              </a:lnSpc>
              <a:spcBef>
                <a:spcPts val="600"/>
              </a:spcBef>
              <a:spcAft>
                <a:spcPts val="600"/>
              </a:spcAft>
              <a:buClr>
                <a:schemeClr val="bg2"/>
              </a:buClr>
              <a:buSzPct val="75000"/>
              <a:buFont typeface="Monotype Sorts" pitchFamily="2" charset="2"/>
              <a:buChar char="n"/>
              <a:defRPr/>
            </a:pPr>
            <a:r>
              <a:rPr lang="en-GB" sz="2400" dirty="0" smtClean="0">
                <a:latin typeface="+mn-lt"/>
              </a:rPr>
              <a:t>From the consumption-based </a:t>
            </a:r>
            <a:r>
              <a:rPr lang="en-GB" sz="2400" dirty="0">
                <a:latin typeface="+mn-lt"/>
              </a:rPr>
              <a:t>CAPM, the stochastic discount factor is the nominal intertemporal marginal rate of substitution, denoted by </a:t>
            </a:r>
            <a:r>
              <a:rPr lang="en-GB" sz="2400" dirty="0" smtClean="0">
                <a:latin typeface="+mn-lt"/>
              </a:rPr>
              <a:t>	  , where      is the nominal price index.</a:t>
            </a:r>
          </a:p>
          <a:p>
            <a:pPr marL="316531" indent="-316531" algn="just" defTabSz="844083" eaLnBrk="0" hangingPunct="0">
              <a:lnSpc>
                <a:spcPts val="2700"/>
              </a:lnSpc>
              <a:spcBef>
                <a:spcPts val="600"/>
              </a:spcBef>
              <a:spcAft>
                <a:spcPts val="600"/>
              </a:spcAft>
              <a:buClr>
                <a:schemeClr val="bg2"/>
              </a:buClr>
              <a:buSzPct val="75000"/>
              <a:buFont typeface="Monotype Sorts" pitchFamily="2" charset="2"/>
              <a:buChar char="n"/>
              <a:defRPr/>
            </a:pPr>
            <a:endParaRPr lang="pt-PT" sz="2400" dirty="0">
              <a:latin typeface="+mn-lt"/>
            </a:endParaRPr>
          </a:p>
          <a:p>
            <a:pPr marL="316531" indent="-316531" algn="just" defTabSz="844083" eaLnBrk="0" hangingPunct="0">
              <a:lnSpc>
                <a:spcPts val="2700"/>
              </a:lnSpc>
              <a:spcBef>
                <a:spcPts val="600"/>
              </a:spcBef>
              <a:spcAft>
                <a:spcPts val="600"/>
              </a:spcAft>
              <a:buClr>
                <a:schemeClr val="bg2"/>
              </a:buClr>
              <a:buSzPct val="75000"/>
              <a:buFont typeface="Monotype Sorts" pitchFamily="2" charset="2"/>
              <a:buChar char="n"/>
              <a:defRPr/>
            </a:pPr>
            <a:endParaRPr lang="pt-PT" sz="2400" dirty="0" smtClean="0">
              <a:latin typeface="+mn-lt"/>
            </a:endParaRPr>
          </a:p>
          <a:p>
            <a:pPr marL="316531" indent="-316531" algn="just" defTabSz="844083" eaLnBrk="0" hangingPunct="0">
              <a:lnSpc>
                <a:spcPts val="2700"/>
              </a:lnSpc>
              <a:spcBef>
                <a:spcPts val="600"/>
              </a:spcBef>
              <a:spcAft>
                <a:spcPts val="600"/>
              </a:spcAft>
              <a:buClr>
                <a:schemeClr val="bg2"/>
              </a:buClr>
              <a:buSzPct val="75000"/>
              <a:buFont typeface="Monotype Sorts" pitchFamily="2" charset="2"/>
              <a:buChar char="n"/>
              <a:defRPr/>
            </a:pPr>
            <a:r>
              <a:rPr lang="en-GB" sz="2400" dirty="0" smtClean="0">
                <a:latin typeface="+mn-lt"/>
              </a:rPr>
              <a:t>In </a:t>
            </a:r>
            <a:r>
              <a:rPr lang="en-GB" sz="2400" dirty="0">
                <a:latin typeface="+mn-lt"/>
              </a:rPr>
              <a:t>order to compute the expected </a:t>
            </a:r>
            <a:r>
              <a:rPr lang="en-GB" sz="2400" dirty="0" smtClean="0">
                <a:latin typeface="+mn-lt"/>
              </a:rPr>
              <a:t>value, </a:t>
            </a:r>
            <a:r>
              <a:rPr lang="en-GB" sz="2400" dirty="0">
                <a:latin typeface="+mn-lt"/>
              </a:rPr>
              <a:t>one </a:t>
            </a:r>
            <a:r>
              <a:rPr lang="en-GB" sz="2400" dirty="0" smtClean="0">
                <a:latin typeface="+mn-lt"/>
              </a:rPr>
              <a:t>uses </a:t>
            </a:r>
            <a:r>
              <a:rPr lang="en-GB" sz="2400" dirty="0">
                <a:latin typeface="+mn-lt"/>
              </a:rPr>
              <a:t>the density </a:t>
            </a:r>
            <a:r>
              <a:rPr lang="en-GB" sz="2400" i="1" dirty="0" err="1">
                <a:latin typeface="Symbol" panose="05050102010706020507" pitchFamily="18" charset="2"/>
              </a:rPr>
              <a:t>p</a:t>
            </a:r>
            <a:r>
              <a:rPr lang="en-GB" sz="2400" i="1" baseline="-25000" dirty="0" err="1">
                <a:latin typeface="+mn-lt"/>
              </a:rPr>
              <a:t>t</a:t>
            </a:r>
            <a:r>
              <a:rPr lang="en-GB" sz="2400" dirty="0">
                <a:latin typeface="+mn-lt"/>
              </a:rPr>
              <a:t> related to the probability measure </a:t>
            </a:r>
            <a:r>
              <a:rPr lang="en-GB" sz="2400" i="1" dirty="0">
                <a:latin typeface="Symbol" panose="05050102010706020507" pitchFamily="18" charset="2"/>
              </a:rPr>
              <a:t>P</a:t>
            </a:r>
            <a:r>
              <a:rPr lang="en-GB" sz="2400" dirty="0">
                <a:latin typeface="+mn-lt"/>
              </a:rPr>
              <a:t>:</a:t>
            </a:r>
            <a:endParaRPr lang="en-GB" sz="2400" dirty="0" smtClean="0">
              <a:latin typeface="+mn-lt"/>
            </a:endParaRPr>
          </a:p>
          <a:p>
            <a:pPr marL="316531" indent="-316531" algn="just" defTabSz="844083" eaLnBrk="0" hangingPunct="0">
              <a:lnSpc>
                <a:spcPts val="2700"/>
              </a:lnSpc>
              <a:spcBef>
                <a:spcPts val="600"/>
              </a:spcBef>
              <a:spcAft>
                <a:spcPts val="600"/>
              </a:spcAft>
              <a:buClr>
                <a:schemeClr val="bg2"/>
              </a:buClr>
              <a:buSzPct val="75000"/>
              <a:buFont typeface="Monotype Sorts" pitchFamily="2" charset="2"/>
              <a:buChar char="n"/>
              <a:defRPr/>
            </a:pPr>
            <a:endParaRPr lang="en-GB" sz="2400" dirty="0" smtClean="0">
              <a:latin typeface="+mn-lt"/>
            </a:endParaRPr>
          </a:p>
        </p:txBody>
      </p:sp>
      <p:pic>
        <p:nvPicPr>
          <p:cNvPr id="10" name="Picture 9"/>
          <p:cNvPicPr>
            <a:picLocks noChangeAspect="1"/>
          </p:cNvPicPr>
          <p:nvPr/>
        </p:nvPicPr>
        <p:blipFill>
          <a:blip r:embed="rId2"/>
          <a:stretch>
            <a:fillRect/>
          </a:stretch>
        </p:blipFill>
        <p:spPr>
          <a:xfrm>
            <a:off x="2267744" y="1844824"/>
            <a:ext cx="842573" cy="432048"/>
          </a:xfrm>
          <a:prstGeom prst="rect">
            <a:avLst/>
          </a:prstGeom>
        </p:spPr>
      </p:pic>
      <p:pic>
        <p:nvPicPr>
          <p:cNvPr id="11" name="Picture 10"/>
          <p:cNvPicPr>
            <a:picLocks noChangeAspect="1"/>
          </p:cNvPicPr>
          <p:nvPr/>
        </p:nvPicPr>
        <p:blipFill>
          <a:blip r:embed="rId3"/>
          <a:stretch>
            <a:fillRect/>
          </a:stretch>
        </p:blipFill>
        <p:spPr>
          <a:xfrm>
            <a:off x="790992" y="2204864"/>
            <a:ext cx="3796076" cy="1104188"/>
          </a:xfrm>
          <a:prstGeom prst="rect">
            <a:avLst/>
          </a:prstGeom>
        </p:spPr>
      </p:pic>
      <p:pic>
        <p:nvPicPr>
          <p:cNvPr id="17" name="Picture 16"/>
          <p:cNvPicPr>
            <a:picLocks noChangeAspect="1"/>
          </p:cNvPicPr>
          <p:nvPr/>
        </p:nvPicPr>
        <p:blipFill>
          <a:blip r:embed="rId4"/>
          <a:stretch>
            <a:fillRect/>
          </a:stretch>
        </p:blipFill>
        <p:spPr>
          <a:xfrm>
            <a:off x="4067944" y="1862402"/>
            <a:ext cx="289639" cy="414470"/>
          </a:xfrm>
          <a:prstGeom prst="rect">
            <a:avLst/>
          </a:prstGeom>
        </p:spPr>
      </p:pic>
      <p:pic>
        <p:nvPicPr>
          <p:cNvPr id="18" name="Picture 17"/>
          <p:cNvPicPr>
            <a:picLocks noChangeAspect="1"/>
          </p:cNvPicPr>
          <p:nvPr/>
        </p:nvPicPr>
        <p:blipFill>
          <a:blip r:embed="rId5"/>
          <a:stretch>
            <a:fillRect/>
          </a:stretch>
        </p:blipFill>
        <p:spPr>
          <a:xfrm>
            <a:off x="790992" y="4293096"/>
            <a:ext cx="4643575" cy="2088232"/>
          </a:xfrm>
          <a:prstGeom prst="rect">
            <a:avLst/>
          </a:prstGeom>
        </p:spPr>
      </p:pic>
      <p:sp>
        <p:nvSpPr>
          <p:cNvPr id="2" name="Slide Number Placeholder 1"/>
          <p:cNvSpPr>
            <a:spLocks noGrp="1"/>
          </p:cNvSpPr>
          <p:nvPr>
            <p:ph type="sldNum" sz="quarter" idx="12"/>
          </p:nvPr>
        </p:nvSpPr>
        <p:spPr/>
        <p:txBody>
          <a:bodyPr/>
          <a:lstStyle/>
          <a:p>
            <a:fld id="{9BF8B530-A272-41CE-B8BA-453198EA43D9}" type="slidenum">
              <a:rPr lang="pt-PT" smtClean="0"/>
              <a:pPr/>
              <a:t>333</a:t>
            </a:fld>
            <a:endParaRPr lang="pt-PT"/>
          </a:p>
        </p:txBody>
      </p:sp>
    </p:spTree>
    <p:extLst>
      <p:ext uri="{BB962C8B-B14F-4D97-AF65-F5344CB8AC3E}">
        <p14:creationId xmlns:p14="http://schemas.microsoft.com/office/powerpoint/2010/main" val="36378467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6" name="Rectangle 2"/>
          <p:cNvSpPr>
            <a:spLocks noGrp="1" noChangeArrowheads="1"/>
          </p:cNvSpPr>
          <p:nvPr>
            <p:ph type="title"/>
          </p:nvPr>
        </p:nvSpPr>
        <p:spPr>
          <a:xfrm>
            <a:off x="0" y="332656"/>
            <a:ext cx="7010400" cy="790700"/>
          </a:xfrm>
        </p:spPr>
        <p:txBody>
          <a:bodyPr/>
          <a:lstStyle/>
          <a:p>
            <a:r>
              <a:rPr lang="en-US" b="1" dirty="0">
                <a:solidFill>
                  <a:srgbClr val="C00000"/>
                </a:solidFill>
              </a:rPr>
              <a:t>Risk-Neutral Density Functions</a:t>
            </a:r>
            <a:endParaRPr lang="en-US" b="1" dirty="0" smtClean="0">
              <a:solidFill>
                <a:srgbClr val="C00000"/>
              </a:solidFill>
            </a:endParaRPr>
          </a:p>
        </p:txBody>
      </p:sp>
      <p:pic>
        <p:nvPicPr>
          <p:cNvPr id="19" name="Picture 18"/>
          <p:cNvPicPr>
            <a:picLocks noChangeAspect="1"/>
          </p:cNvPicPr>
          <p:nvPr/>
        </p:nvPicPr>
        <p:blipFill>
          <a:blip r:embed="rId2"/>
          <a:stretch>
            <a:fillRect/>
          </a:stretch>
        </p:blipFill>
        <p:spPr>
          <a:xfrm>
            <a:off x="756173" y="1268760"/>
            <a:ext cx="7922793" cy="2880320"/>
          </a:xfrm>
          <a:prstGeom prst="rect">
            <a:avLst/>
          </a:prstGeom>
        </p:spPr>
      </p:pic>
      <p:pic>
        <p:nvPicPr>
          <p:cNvPr id="2" name="Picture 1"/>
          <p:cNvPicPr>
            <a:picLocks noChangeAspect="1"/>
          </p:cNvPicPr>
          <p:nvPr/>
        </p:nvPicPr>
        <p:blipFill>
          <a:blip r:embed="rId3"/>
          <a:stretch>
            <a:fillRect/>
          </a:stretch>
        </p:blipFill>
        <p:spPr>
          <a:xfrm>
            <a:off x="589552" y="4509120"/>
            <a:ext cx="8089414" cy="896017"/>
          </a:xfrm>
          <a:prstGeom prst="rect">
            <a:avLst/>
          </a:prstGeom>
        </p:spPr>
      </p:pic>
      <p:sp>
        <p:nvSpPr>
          <p:cNvPr id="3" name="Slide Number Placeholder 2"/>
          <p:cNvSpPr>
            <a:spLocks noGrp="1"/>
          </p:cNvSpPr>
          <p:nvPr>
            <p:ph type="sldNum" sz="quarter" idx="12"/>
          </p:nvPr>
        </p:nvSpPr>
        <p:spPr/>
        <p:txBody>
          <a:bodyPr/>
          <a:lstStyle/>
          <a:p>
            <a:fld id="{9BF8B530-A272-41CE-B8BA-453198EA43D9}" type="slidenum">
              <a:rPr lang="pt-PT" smtClean="0"/>
              <a:pPr/>
              <a:t>334</a:t>
            </a:fld>
            <a:endParaRPr lang="pt-PT"/>
          </a:p>
        </p:txBody>
      </p:sp>
    </p:spTree>
    <p:extLst>
      <p:ext uri="{BB962C8B-B14F-4D97-AF65-F5344CB8AC3E}">
        <p14:creationId xmlns:p14="http://schemas.microsoft.com/office/powerpoint/2010/main" val="15128402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6" name="Rectangle 2"/>
          <p:cNvSpPr>
            <a:spLocks noGrp="1" noChangeArrowheads="1"/>
          </p:cNvSpPr>
          <p:nvPr>
            <p:ph type="title"/>
          </p:nvPr>
        </p:nvSpPr>
        <p:spPr>
          <a:xfrm>
            <a:off x="-9872" y="332656"/>
            <a:ext cx="7010400" cy="790700"/>
          </a:xfrm>
        </p:spPr>
        <p:txBody>
          <a:bodyPr/>
          <a:lstStyle/>
          <a:p>
            <a:r>
              <a:rPr lang="en-US" b="1" dirty="0">
                <a:solidFill>
                  <a:srgbClr val="C00000"/>
                </a:solidFill>
              </a:rPr>
              <a:t>Risk-Neutral Density Functions</a:t>
            </a:r>
            <a:endParaRPr lang="en-US" b="1" dirty="0" smtClean="0">
              <a:solidFill>
                <a:srgbClr val="C00000"/>
              </a:solidFill>
            </a:endParaRPr>
          </a:p>
        </p:txBody>
      </p:sp>
      <p:sp>
        <p:nvSpPr>
          <p:cNvPr id="5" name="Rectangle 3"/>
          <p:cNvSpPr txBox="1">
            <a:spLocks noChangeArrowheads="1"/>
          </p:cNvSpPr>
          <p:nvPr/>
        </p:nvSpPr>
        <p:spPr bwMode="auto">
          <a:xfrm>
            <a:off x="323528" y="1123356"/>
            <a:ext cx="8568952" cy="5257972"/>
          </a:xfrm>
          <a:prstGeom prst="rect">
            <a:avLst/>
          </a:prstGeom>
          <a:noFill/>
          <a:ln w="9525">
            <a:noFill/>
            <a:miter lim="800000"/>
            <a:headEnd/>
            <a:tailEnd/>
          </a:ln>
        </p:spPr>
        <p:txBody>
          <a:bodyPr vert="horz" wrap="square" lIns="84992" tIns="42497" rIns="84992" bIns="42497" numCol="1" anchor="t" anchorCtr="0" compatLnSpc="1">
            <a:prstTxWarp prst="textNoShape">
              <a:avLst/>
            </a:prstTxWarp>
          </a:bodyPr>
          <a:lstStyle/>
          <a:p>
            <a:pPr marL="316531" indent="-316531" algn="just" defTabSz="844083" eaLnBrk="0" hangingPunct="0">
              <a:lnSpc>
                <a:spcPts val="2700"/>
              </a:lnSpc>
              <a:spcBef>
                <a:spcPts val="600"/>
              </a:spcBef>
              <a:spcAft>
                <a:spcPts val="600"/>
              </a:spcAft>
              <a:buClr>
                <a:schemeClr val="bg2"/>
              </a:buClr>
              <a:buSzPct val="75000"/>
              <a:buFont typeface="Monotype Sorts" pitchFamily="2" charset="2"/>
              <a:buChar char="n"/>
              <a:defRPr/>
            </a:pPr>
            <a:r>
              <a:rPr lang="en-GB" sz="2400" dirty="0">
                <a:latin typeface="+mn-lt"/>
              </a:rPr>
              <a:t>It can be easily concluded </a:t>
            </a:r>
            <a:r>
              <a:rPr lang="en-GB" sz="2400" dirty="0" smtClean="0">
                <a:latin typeface="+mn-lt"/>
              </a:rPr>
              <a:t>that		is a </a:t>
            </a:r>
            <a:r>
              <a:rPr lang="en-GB" sz="2400" dirty="0">
                <a:latin typeface="+mn-lt"/>
              </a:rPr>
              <a:t>probability density function, as it assumes values only in the interval between 0 and 1 and its integral is equal to 1</a:t>
            </a:r>
            <a:r>
              <a:rPr lang="en-GB" sz="2400" dirty="0" smtClean="0">
                <a:latin typeface="+mn-lt"/>
              </a:rPr>
              <a:t>.</a:t>
            </a:r>
          </a:p>
          <a:p>
            <a:pPr marL="316531" indent="-316531" algn="just" defTabSz="844083" eaLnBrk="0" hangingPunct="0">
              <a:lnSpc>
                <a:spcPts val="2700"/>
              </a:lnSpc>
              <a:spcBef>
                <a:spcPts val="600"/>
              </a:spcBef>
              <a:spcAft>
                <a:spcPts val="600"/>
              </a:spcAft>
              <a:buClr>
                <a:schemeClr val="bg2"/>
              </a:buClr>
              <a:buSzPct val="75000"/>
              <a:buFont typeface="Monotype Sorts" pitchFamily="2" charset="2"/>
              <a:buChar char="n"/>
              <a:defRPr/>
            </a:pPr>
            <a:r>
              <a:rPr lang="en-GB" sz="2400" dirty="0">
                <a:latin typeface="+mn-lt"/>
              </a:rPr>
              <a:t>Differentiating </a:t>
            </a:r>
            <a:r>
              <a:rPr lang="en-GB" sz="2400" dirty="0" smtClean="0">
                <a:latin typeface="+mn-lt"/>
              </a:rPr>
              <a:t>in </a:t>
            </a:r>
            <a:r>
              <a:rPr lang="en-GB" sz="2400" dirty="0">
                <a:latin typeface="+mn-lt"/>
              </a:rPr>
              <a:t>order to the strike price, we obtain</a:t>
            </a:r>
            <a:r>
              <a:rPr lang="en-GB" sz="2400" dirty="0" smtClean="0">
                <a:latin typeface="+mn-lt"/>
              </a:rPr>
              <a:t>:</a:t>
            </a:r>
          </a:p>
          <a:p>
            <a:pPr marL="316531" indent="-316531" algn="just" defTabSz="844083" eaLnBrk="0" hangingPunct="0">
              <a:lnSpc>
                <a:spcPts val="2700"/>
              </a:lnSpc>
              <a:spcBef>
                <a:spcPts val="600"/>
              </a:spcBef>
              <a:spcAft>
                <a:spcPts val="600"/>
              </a:spcAft>
              <a:buClr>
                <a:schemeClr val="bg2"/>
              </a:buClr>
              <a:buSzPct val="75000"/>
              <a:buFont typeface="Monotype Sorts" pitchFamily="2" charset="2"/>
              <a:buChar char="n"/>
              <a:defRPr/>
            </a:pPr>
            <a:endParaRPr lang="pt-PT" sz="2400" dirty="0">
              <a:latin typeface="+mn-lt"/>
            </a:endParaRPr>
          </a:p>
          <a:p>
            <a:pPr marL="316531" indent="-316531" algn="just" defTabSz="844083" eaLnBrk="0" hangingPunct="0">
              <a:lnSpc>
                <a:spcPts val="2700"/>
              </a:lnSpc>
              <a:spcBef>
                <a:spcPts val="600"/>
              </a:spcBef>
              <a:spcAft>
                <a:spcPts val="600"/>
              </a:spcAft>
              <a:buClr>
                <a:schemeClr val="bg2"/>
              </a:buClr>
              <a:buSzPct val="75000"/>
              <a:buFont typeface="Monotype Sorts" pitchFamily="2" charset="2"/>
              <a:buChar char="n"/>
              <a:defRPr/>
            </a:pPr>
            <a:endParaRPr lang="pt-PT" sz="2400" dirty="0" smtClean="0">
              <a:latin typeface="+mn-lt"/>
            </a:endParaRPr>
          </a:p>
          <a:p>
            <a:pPr marL="316531" indent="-316531" algn="just" defTabSz="844083" eaLnBrk="0" hangingPunct="0">
              <a:lnSpc>
                <a:spcPts val="2700"/>
              </a:lnSpc>
              <a:spcBef>
                <a:spcPts val="600"/>
              </a:spcBef>
              <a:spcAft>
                <a:spcPts val="600"/>
              </a:spcAft>
              <a:buClr>
                <a:schemeClr val="bg2"/>
              </a:buClr>
              <a:buSzPct val="75000"/>
              <a:buFont typeface="Monotype Sorts" pitchFamily="2" charset="2"/>
              <a:buChar char="n"/>
              <a:defRPr/>
            </a:pPr>
            <a:endParaRPr lang="pt-PT" sz="2400" dirty="0">
              <a:latin typeface="+mn-lt"/>
            </a:endParaRPr>
          </a:p>
          <a:p>
            <a:pPr marL="316531" indent="-316531" algn="just" defTabSz="844083" eaLnBrk="0" hangingPunct="0">
              <a:lnSpc>
                <a:spcPts val="2700"/>
              </a:lnSpc>
              <a:spcBef>
                <a:spcPts val="600"/>
              </a:spcBef>
              <a:spcAft>
                <a:spcPts val="600"/>
              </a:spcAft>
              <a:buClr>
                <a:schemeClr val="bg2"/>
              </a:buClr>
              <a:buSzPct val="75000"/>
              <a:buFont typeface="Monotype Sorts" pitchFamily="2" charset="2"/>
              <a:buChar char="n"/>
              <a:defRPr/>
            </a:pPr>
            <a:r>
              <a:rPr lang="en-GB" sz="2400" dirty="0" smtClean="0">
                <a:latin typeface="+mn-lt"/>
              </a:rPr>
              <a:t>This </a:t>
            </a:r>
            <a:r>
              <a:rPr lang="en-GB" sz="2400" dirty="0">
                <a:latin typeface="+mn-lt"/>
              </a:rPr>
              <a:t>function is monotonously increasing and is bounded between 0 and </a:t>
            </a:r>
            <a:r>
              <a:rPr lang="en-GB" sz="2400" dirty="0" smtClean="0">
                <a:latin typeface="+mn-lt"/>
              </a:rPr>
              <a:t>1, as the </a:t>
            </a:r>
            <a:r>
              <a:rPr lang="en-GB" sz="2400" dirty="0">
                <a:latin typeface="+mn-lt"/>
              </a:rPr>
              <a:t>call-option price curve is also monotonous and negatively </a:t>
            </a:r>
            <a:r>
              <a:rPr lang="en-GB" sz="2400" dirty="0" smtClean="0">
                <a:latin typeface="+mn-lt"/>
              </a:rPr>
              <a:t>sloped (between </a:t>
            </a:r>
            <a:r>
              <a:rPr lang="en-GB" sz="2400" dirty="0">
                <a:latin typeface="+mn-lt"/>
              </a:rPr>
              <a:t>–1 and </a:t>
            </a:r>
            <a:r>
              <a:rPr lang="en-GB" sz="2400" dirty="0" smtClean="0">
                <a:latin typeface="+mn-lt"/>
              </a:rPr>
              <a:t>0).</a:t>
            </a:r>
          </a:p>
        </p:txBody>
      </p:sp>
      <p:pic>
        <p:nvPicPr>
          <p:cNvPr id="2" name="Picture 1"/>
          <p:cNvPicPr>
            <a:picLocks noChangeAspect="1"/>
          </p:cNvPicPr>
          <p:nvPr/>
        </p:nvPicPr>
        <p:blipFill>
          <a:blip r:embed="rId2"/>
          <a:stretch>
            <a:fillRect/>
          </a:stretch>
        </p:blipFill>
        <p:spPr>
          <a:xfrm>
            <a:off x="4608004" y="1123356"/>
            <a:ext cx="792088" cy="407155"/>
          </a:xfrm>
          <a:prstGeom prst="rect">
            <a:avLst/>
          </a:prstGeom>
        </p:spPr>
      </p:pic>
      <p:pic>
        <p:nvPicPr>
          <p:cNvPr id="4" name="Picture 3"/>
          <p:cNvPicPr>
            <a:picLocks noChangeAspect="1"/>
          </p:cNvPicPr>
          <p:nvPr/>
        </p:nvPicPr>
        <p:blipFill>
          <a:blip r:embed="rId3"/>
          <a:stretch>
            <a:fillRect/>
          </a:stretch>
        </p:blipFill>
        <p:spPr>
          <a:xfrm>
            <a:off x="755576" y="2996952"/>
            <a:ext cx="3096344" cy="1177107"/>
          </a:xfrm>
          <a:prstGeom prst="rect">
            <a:avLst/>
          </a:prstGeom>
        </p:spPr>
      </p:pic>
      <p:pic>
        <p:nvPicPr>
          <p:cNvPr id="6" name="Picture 5"/>
          <p:cNvPicPr>
            <a:picLocks noChangeAspect="1"/>
          </p:cNvPicPr>
          <p:nvPr/>
        </p:nvPicPr>
        <p:blipFill>
          <a:blip r:embed="rId4"/>
          <a:stretch>
            <a:fillRect/>
          </a:stretch>
        </p:blipFill>
        <p:spPr>
          <a:xfrm>
            <a:off x="4788024" y="3212976"/>
            <a:ext cx="3108006" cy="694174"/>
          </a:xfrm>
          <a:prstGeom prst="rect">
            <a:avLst/>
          </a:prstGeom>
        </p:spPr>
      </p:pic>
      <p:sp>
        <p:nvSpPr>
          <p:cNvPr id="7" name="Right Arrow 6"/>
          <p:cNvSpPr/>
          <p:nvPr/>
        </p:nvSpPr>
        <p:spPr bwMode="auto">
          <a:xfrm>
            <a:off x="3851920" y="3307452"/>
            <a:ext cx="756084" cy="407155"/>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p:txBody>
      </p:sp>
      <p:sp>
        <p:nvSpPr>
          <p:cNvPr id="3" name="Slide Number Placeholder 2"/>
          <p:cNvSpPr>
            <a:spLocks noGrp="1"/>
          </p:cNvSpPr>
          <p:nvPr>
            <p:ph type="sldNum" sz="quarter" idx="12"/>
          </p:nvPr>
        </p:nvSpPr>
        <p:spPr/>
        <p:txBody>
          <a:bodyPr/>
          <a:lstStyle/>
          <a:p>
            <a:fld id="{9BF8B530-A272-41CE-B8BA-453198EA43D9}" type="slidenum">
              <a:rPr lang="pt-PT" smtClean="0"/>
              <a:pPr/>
              <a:t>335</a:t>
            </a:fld>
            <a:endParaRPr lang="pt-PT"/>
          </a:p>
        </p:txBody>
      </p:sp>
    </p:spTree>
    <p:extLst>
      <p:ext uri="{BB962C8B-B14F-4D97-AF65-F5344CB8AC3E}">
        <p14:creationId xmlns:p14="http://schemas.microsoft.com/office/powerpoint/2010/main" val="21659280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6" name="Rectangle 2"/>
          <p:cNvSpPr>
            <a:spLocks noGrp="1" noChangeArrowheads="1"/>
          </p:cNvSpPr>
          <p:nvPr>
            <p:ph type="title"/>
          </p:nvPr>
        </p:nvSpPr>
        <p:spPr>
          <a:xfrm>
            <a:off x="-9872" y="332656"/>
            <a:ext cx="7010400" cy="790700"/>
          </a:xfrm>
        </p:spPr>
        <p:txBody>
          <a:bodyPr/>
          <a:lstStyle/>
          <a:p>
            <a:r>
              <a:rPr lang="en-US" b="1" dirty="0">
                <a:solidFill>
                  <a:srgbClr val="C00000"/>
                </a:solidFill>
              </a:rPr>
              <a:t>Risk-Neutral Density Functions</a:t>
            </a:r>
            <a:endParaRPr lang="en-US" b="1" dirty="0" smtClean="0">
              <a:solidFill>
                <a:srgbClr val="C00000"/>
              </a:solidFill>
            </a:endParaRPr>
          </a:p>
        </p:txBody>
      </p:sp>
      <p:sp>
        <p:nvSpPr>
          <p:cNvPr id="5" name="Rectangle 3"/>
          <p:cNvSpPr txBox="1">
            <a:spLocks noChangeArrowheads="1"/>
          </p:cNvSpPr>
          <p:nvPr/>
        </p:nvSpPr>
        <p:spPr bwMode="auto">
          <a:xfrm>
            <a:off x="323528" y="1123356"/>
            <a:ext cx="8568952" cy="5257972"/>
          </a:xfrm>
          <a:prstGeom prst="rect">
            <a:avLst/>
          </a:prstGeom>
          <a:noFill/>
          <a:ln w="9525">
            <a:noFill/>
            <a:miter lim="800000"/>
            <a:headEnd/>
            <a:tailEnd/>
          </a:ln>
        </p:spPr>
        <p:txBody>
          <a:bodyPr vert="horz" wrap="square" lIns="84992" tIns="42497" rIns="84992" bIns="42497" numCol="1" anchor="t" anchorCtr="0" compatLnSpc="1">
            <a:prstTxWarp prst="textNoShape">
              <a:avLst/>
            </a:prstTxWarp>
          </a:bodyPr>
          <a:lstStyle/>
          <a:p>
            <a:pPr marL="316531" indent="-316531" algn="just" defTabSz="844083" eaLnBrk="0" hangingPunct="0">
              <a:lnSpc>
                <a:spcPts val="2700"/>
              </a:lnSpc>
              <a:spcBef>
                <a:spcPts val="600"/>
              </a:spcBef>
              <a:spcAft>
                <a:spcPts val="600"/>
              </a:spcAft>
              <a:buClr>
                <a:schemeClr val="bg2"/>
              </a:buClr>
              <a:buSzPct val="75000"/>
              <a:buFont typeface="Monotype Sorts" pitchFamily="2" charset="2"/>
              <a:buChar char="n"/>
              <a:defRPr/>
            </a:pPr>
            <a:r>
              <a:rPr lang="en-GB" sz="2400" dirty="0" smtClean="0">
                <a:latin typeface="+mn-lt"/>
              </a:rPr>
              <a:t>It </a:t>
            </a:r>
            <a:r>
              <a:rPr lang="en-GB" sz="2400" dirty="0">
                <a:latin typeface="+mn-lt"/>
              </a:rPr>
              <a:t>assumes higher absolute values at the left tail, when the call-options are deep-in-the-money and their prices are higher, and lower absolute values at the right tail, when the call-options are deep-out-of-the-money and their prices are </a:t>
            </a:r>
            <a:r>
              <a:rPr lang="en-GB" sz="2400" dirty="0" smtClean="0">
                <a:latin typeface="+mn-lt"/>
              </a:rPr>
              <a:t>zero.</a:t>
            </a:r>
          </a:p>
          <a:p>
            <a:pPr marL="316531" indent="-316531" algn="just" defTabSz="844083" eaLnBrk="0" hangingPunct="0">
              <a:lnSpc>
                <a:spcPts val="2700"/>
              </a:lnSpc>
              <a:spcBef>
                <a:spcPts val="600"/>
              </a:spcBef>
              <a:spcAft>
                <a:spcPts val="600"/>
              </a:spcAft>
              <a:buClr>
                <a:schemeClr val="bg2"/>
              </a:buClr>
              <a:buSzPct val="75000"/>
              <a:buFont typeface="Monotype Sorts" pitchFamily="2" charset="2"/>
              <a:buChar char="n"/>
              <a:defRPr/>
            </a:pPr>
            <a:r>
              <a:rPr lang="en-GB" sz="2400" dirty="0" smtClean="0">
                <a:latin typeface="+mn-lt"/>
              </a:rPr>
              <a:t>Obviously</a:t>
            </a:r>
            <a:r>
              <a:rPr lang="en-GB" sz="2400" dirty="0">
                <a:latin typeface="+mn-lt"/>
              </a:rPr>
              <a:t>, the density function will be obtained by the differentiation of the </a:t>
            </a:r>
            <a:r>
              <a:rPr lang="en-GB" sz="2400" dirty="0" smtClean="0">
                <a:latin typeface="+mn-lt"/>
              </a:rPr>
              <a:t>LHS:</a:t>
            </a:r>
          </a:p>
          <a:p>
            <a:pPr marL="316531" indent="-316531" algn="just" defTabSz="844083" eaLnBrk="0" hangingPunct="0">
              <a:lnSpc>
                <a:spcPts val="2700"/>
              </a:lnSpc>
              <a:spcBef>
                <a:spcPts val="600"/>
              </a:spcBef>
              <a:spcAft>
                <a:spcPts val="600"/>
              </a:spcAft>
              <a:buClr>
                <a:schemeClr val="bg2"/>
              </a:buClr>
              <a:buSzPct val="75000"/>
              <a:buFont typeface="Monotype Sorts" pitchFamily="2" charset="2"/>
              <a:buChar char="n"/>
              <a:defRPr/>
            </a:pPr>
            <a:endParaRPr lang="pt-PT" sz="2400" dirty="0">
              <a:latin typeface="+mn-lt"/>
            </a:endParaRPr>
          </a:p>
          <a:p>
            <a:pPr marL="316531" indent="-316531" algn="just" defTabSz="844083" eaLnBrk="0" hangingPunct="0">
              <a:lnSpc>
                <a:spcPts val="2700"/>
              </a:lnSpc>
              <a:spcBef>
                <a:spcPts val="600"/>
              </a:spcBef>
              <a:spcAft>
                <a:spcPts val="600"/>
              </a:spcAft>
              <a:buClr>
                <a:schemeClr val="bg2"/>
              </a:buClr>
              <a:buSzPct val="75000"/>
              <a:buFont typeface="Monotype Sorts" pitchFamily="2" charset="2"/>
              <a:buChar char="n"/>
              <a:defRPr/>
            </a:pPr>
            <a:endParaRPr lang="pt-PT" sz="2400" dirty="0" smtClean="0">
              <a:latin typeface="+mn-lt"/>
            </a:endParaRPr>
          </a:p>
          <a:p>
            <a:pPr marL="316531" indent="-316531" algn="just" defTabSz="844083" eaLnBrk="0" hangingPunct="0">
              <a:lnSpc>
                <a:spcPts val="2700"/>
              </a:lnSpc>
              <a:spcBef>
                <a:spcPts val="600"/>
              </a:spcBef>
              <a:spcAft>
                <a:spcPts val="600"/>
              </a:spcAft>
              <a:buClr>
                <a:schemeClr val="bg2"/>
              </a:buClr>
              <a:buSzPct val="75000"/>
              <a:buFont typeface="Monotype Sorts" pitchFamily="2" charset="2"/>
              <a:buChar char="n"/>
              <a:defRPr/>
            </a:pPr>
            <a:r>
              <a:rPr lang="en-GB" sz="2400" dirty="0">
                <a:latin typeface="+mn-lt"/>
              </a:rPr>
              <a:t>Identical relationships can be obtained for put-options. As the pay-off of a put-option is </a:t>
            </a:r>
            <a:r>
              <a:rPr lang="en-GB" sz="2400" dirty="0" smtClean="0">
                <a:latin typeface="+mn-lt"/>
              </a:rPr>
              <a:t>		    , the </a:t>
            </a:r>
            <a:r>
              <a:rPr lang="en-GB" sz="2400" dirty="0">
                <a:latin typeface="+mn-lt"/>
              </a:rPr>
              <a:t>cumulative probability distribution function is given as:</a:t>
            </a:r>
          </a:p>
          <a:p>
            <a:pPr marL="316531" indent="-316531" algn="just" defTabSz="844083" eaLnBrk="0" hangingPunct="0">
              <a:lnSpc>
                <a:spcPts val="2700"/>
              </a:lnSpc>
              <a:spcBef>
                <a:spcPts val="600"/>
              </a:spcBef>
              <a:spcAft>
                <a:spcPts val="600"/>
              </a:spcAft>
              <a:buClr>
                <a:schemeClr val="bg2"/>
              </a:buClr>
              <a:buSzPct val="75000"/>
              <a:buFont typeface="Monotype Sorts" pitchFamily="2" charset="2"/>
              <a:buChar char="n"/>
              <a:defRPr/>
            </a:pPr>
            <a:endParaRPr lang="en-GB" sz="2400" dirty="0" smtClean="0">
              <a:latin typeface="+mn-lt"/>
            </a:endParaRPr>
          </a:p>
          <a:p>
            <a:pPr marL="316531" indent="-316531" algn="just" defTabSz="844083" eaLnBrk="0" hangingPunct="0">
              <a:lnSpc>
                <a:spcPts val="2700"/>
              </a:lnSpc>
              <a:spcBef>
                <a:spcPts val="600"/>
              </a:spcBef>
              <a:spcAft>
                <a:spcPts val="600"/>
              </a:spcAft>
              <a:buClr>
                <a:schemeClr val="bg2"/>
              </a:buClr>
              <a:buSzPct val="75000"/>
              <a:buFont typeface="Monotype Sorts" pitchFamily="2" charset="2"/>
              <a:buChar char="n"/>
              <a:defRPr/>
            </a:pPr>
            <a:endParaRPr lang="pt-PT" sz="2400" dirty="0">
              <a:latin typeface="+mn-lt"/>
            </a:endParaRPr>
          </a:p>
          <a:p>
            <a:pPr marL="316531" indent="-316531" algn="just" defTabSz="844083" eaLnBrk="0" hangingPunct="0">
              <a:lnSpc>
                <a:spcPts val="2700"/>
              </a:lnSpc>
              <a:spcBef>
                <a:spcPts val="600"/>
              </a:spcBef>
              <a:spcAft>
                <a:spcPts val="600"/>
              </a:spcAft>
              <a:buClr>
                <a:schemeClr val="bg2"/>
              </a:buClr>
              <a:buSzPct val="75000"/>
              <a:buFont typeface="Monotype Sorts" pitchFamily="2" charset="2"/>
              <a:buChar char="n"/>
              <a:defRPr/>
            </a:pPr>
            <a:endParaRPr lang="pt-PT" sz="2400" dirty="0" smtClean="0">
              <a:latin typeface="+mn-lt"/>
            </a:endParaRPr>
          </a:p>
          <a:p>
            <a:pPr marL="316531" indent="-316531" algn="just" defTabSz="844083" eaLnBrk="0" hangingPunct="0">
              <a:lnSpc>
                <a:spcPts val="2700"/>
              </a:lnSpc>
              <a:spcBef>
                <a:spcPts val="600"/>
              </a:spcBef>
              <a:spcAft>
                <a:spcPts val="600"/>
              </a:spcAft>
              <a:buClr>
                <a:schemeClr val="bg2"/>
              </a:buClr>
              <a:buSzPct val="75000"/>
              <a:buFont typeface="Monotype Sorts" pitchFamily="2" charset="2"/>
              <a:buChar char="n"/>
              <a:defRPr/>
            </a:pPr>
            <a:endParaRPr lang="en-GB" sz="2400" dirty="0" smtClean="0">
              <a:latin typeface="+mn-lt"/>
            </a:endParaRPr>
          </a:p>
        </p:txBody>
      </p:sp>
      <p:pic>
        <p:nvPicPr>
          <p:cNvPr id="9" name="Picture 8"/>
          <p:cNvPicPr>
            <a:picLocks noChangeAspect="1"/>
          </p:cNvPicPr>
          <p:nvPr/>
        </p:nvPicPr>
        <p:blipFill>
          <a:blip r:embed="rId2"/>
          <a:stretch>
            <a:fillRect/>
          </a:stretch>
        </p:blipFill>
        <p:spPr>
          <a:xfrm>
            <a:off x="755576" y="3505434"/>
            <a:ext cx="2400380" cy="787662"/>
          </a:xfrm>
          <a:prstGeom prst="rect">
            <a:avLst/>
          </a:prstGeom>
        </p:spPr>
      </p:pic>
      <p:pic>
        <p:nvPicPr>
          <p:cNvPr id="10" name="Picture 9"/>
          <p:cNvPicPr>
            <a:picLocks noChangeAspect="1"/>
          </p:cNvPicPr>
          <p:nvPr/>
        </p:nvPicPr>
        <p:blipFill>
          <a:blip r:embed="rId3"/>
          <a:stretch>
            <a:fillRect/>
          </a:stretch>
        </p:blipFill>
        <p:spPr>
          <a:xfrm>
            <a:off x="3890539" y="4869160"/>
            <a:ext cx="1854667" cy="432048"/>
          </a:xfrm>
          <a:prstGeom prst="rect">
            <a:avLst/>
          </a:prstGeom>
        </p:spPr>
      </p:pic>
      <p:pic>
        <p:nvPicPr>
          <p:cNvPr id="11" name="Picture 10"/>
          <p:cNvPicPr>
            <a:picLocks noChangeAspect="1"/>
          </p:cNvPicPr>
          <p:nvPr/>
        </p:nvPicPr>
        <p:blipFill>
          <a:blip r:embed="rId4"/>
          <a:stretch>
            <a:fillRect/>
          </a:stretch>
        </p:blipFill>
        <p:spPr>
          <a:xfrm>
            <a:off x="755576" y="5661248"/>
            <a:ext cx="2650810" cy="720080"/>
          </a:xfrm>
          <a:prstGeom prst="rect">
            <a:avLst/>
          </a:prstGeom>
        </p:spPr>
      </p:pic>
      <p:sp>
        <p:nvSpPr>
          <p:cNvPr id="2" name="Slide Number Placeholder 1"/>
          <p:cNvSpPr>
            <a:spLocks noGrp="1"/>
          </p:cNvSpPr>
          <p:nvPr>
            <p:ph type="sldNum" sz="quarter" idx="12"/>
          </p:nvPr>
        </p:nvSpPr>
        <p:spPr/>
        <p:txBody>
          <a:bodyPr/>
          <a:lstStyle/>
          <a:p>
            <a:fld id="{9BF8B530-A272-41CE-B8BA-453198EA43D9}" type="slidenum">
              <a:rPr lang="pt-PT" smtClean="0"/>
              <a:pPr/>
              <a:t>336</a:t>
            </a:fld>
            <a:endParaRPr lang="pt-PT"/>
          </a:p>
        </p:txBody>
      </p:sp>
    </p:spTree>
    <p:extLst>
      <p:ext uri="{BB962C8B-B14F-4D97-AF65-F5344CB8AC3E}">
        <p14:creationId xmlns:p14="http://schemas.microsoft.com/office/powerpoint/2010/main" val="2999482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6" name="Rectangle 2"/>
          <p:cNvSpPr>
            <a:spLocks noGrp="1" noChangeArrowheads="1"/>
          </p:cNvSpPr>
          <p:nvPr>
            <p:ph type="title"/>
          </p:nvPr>
        </p:nvSpPr>
        <p:spPr>
          <a:xfrm>
            <a:off x="-9872" y="332656"/>
            <a:ext cx="7010400" cy="790700"/>
          </a:xfrm>
        </p:spPr>
        <p:txBody>
          <a:bodyPr/>
          <a:lstStyle/>
          <a:p>
            <a:r>
              <a:rPr lang="en-US" b="1" dirty="0">
                <a:solidFill>
                  <a:srgbClr val="C00000"/>
                </a:solidFill>
              </a:rPr>
              <a:t>Risk-Neutral Density Functions</a:t>
            </a:r>
            <a:endParaRPr lang="en-US" b="1" dirty="0" smtClean="0">
              <a:solidFill>
                <a:srgbClr val="C00000"/>
              </a:solidFill>
            </a:endParaRPr>
          </a:p>
        </p:txBody>
      </p:sp>
      <p:sp>
        <p:nvSpPr>
          <p:cNvPr id="5" name="Rectangle 3"/>
          <p:cNvSpPr txBox="1">
            <a:spLocks noChangeArrowheads="1"/>
          </p:cNvSpPr>
          <p:nvPr/>
        </p:nvSpPr>
        <p:spPr bwMode="auto">
          <a:xfrm>
            <a:off x="179512" y="1123356"/>
            <a:ext cx="8856984" cy="5257972"/>
          </a:xfrm>
          <a:prstGeom prst="rect">
            <a:avLst/>
          </a:prstGeom>
          <a:noFill/>
          <a:ln w="9525">
            <a:noFill/>
            <a:miter lim="800000"/>
            <a:headEnd/>
            <a:tailEnd/>
          </a:ln>
        </p:spPr>
        <p:txBody>
          <a:bodyPr vert="horz" wrap="square" lIns="84992" tIns="42497" rIns="84992" bIns="42497" numCol="1" anchor="t" anchorCtr="0" compatLnSpc="1">
            <a:prstTxWarp prst="textNoShape">
              <a:avLst/>
            </a:prstTxWarp>
          </a:bodyPr>
          <a:lstStyle/>
          <a:p>
            <a:pPr marL="316531" indent="-316531" algn="just" defTabSz="844083" eaLnBrk="0" hangingPunct="0">
              <a:lnSpc>
                <a:spcPts val="2700"/>
              </a:lnSpc>
              <a:spcBef>
                <a:spcPts val="600"/>
              </a:spcBef>
              <a:spcAft>
                <a:spcPts val="600"/>
              </a:spcAft>
              <a:buClr>
                <a:schemeClr val="bg2"/>
              </a:buClr>
              <a:buSzPct val="75000"/>
              <a:buFont typeface="Monotype Sorts" pitchFamily="2" charset="2"/>
              <a:buChar char="n"/>
              <a:defRPr/>
            </a:pPr>
            <a:r>
              <a:rPr lang="en-GB" sz="2400" dirty="0" smtClean="0">
                <a:latin typeface="+mn-lt"/>
              </a:rPr>
              <a:t>Main techniques to estimate the </a:t>
            </a:r>
            <a:r>
              <a:rPr lang="en-GB" sz="2400" dirty="0">
                <a:latin typeface="+mn-lt"/>
              </a:rPr>
              <a:t>RND functions from European option </a:t>
            </a:r>
            <a:r>
              <a:rPr lang="en-GB" sz="2400" dirty="0" smtClean="0">
                <a:latin typeface="+mn-lt"/>
              </a:rPr>
              <a:t>prices:</a:t>
            </a:r>
          </a:p>
          <a:p>
            <a:pPr marL="514350" indent="-514350" algn="just" defTabSz="844083" eaLnBrk="0" hangingPunct="0">
              <a:lnSpc>
                <a:spcPts val="2700"/>
              </a:lnSpc>
              <a:spcBef>
                <a:spcPts val="600"/>
              </a:spcBef>
              <a:spcAft>
                <a:spcPts val="600"/>
              </a:spcAft>
              <a:buClr>
                <a:schemeClr val="bg2"/>
              </a:buClr>
              <a:buSzPct val="75000"/>
              <a:buAutoNum type="romanLcParenBoth"/>
              <a:defRPr/>
            </a:pPr>
            <a:r>
              <a:rPr lang="en-GB" sz="2400" dirty="0" smtClean="0">
                <a:latin typeface="+mn-lt"/>
              </a:rPr>
              <a:t>non-parametric methods - avoids </a:t>
            </a:r>
            <a:r>
              <a:rPr lang="en-GB" sz="2400" dirty="0">
                <a:latin typeface="+mn-lt"/>
              </a:rPr>
              <a:t>any kind of parametric specification on the stochastic process of the underlying financial asset price, the option premium function, the implied volatility or even the </a:t>
            </a:r>
            <a:r>
              <a:rPr lang="en-GB" sz="2400" dirty="0" smtClean="0">
                <a:latin typeface="+mn-lt"/>
              </a:rPr>
              <a:t>RND.</a:t>
            </a:r>
          </a:p>
          <a:p>
            <a:pPr marL="514350" indent="-514350" algn="just" defTabSz="844083" eaLnBrk="0" hangingPunct="0">
              <a:lnSpc>
                <a:spcPts val="2700"/>
              </a:lnSpc>
              <a:spcBef>
                <a:spcPts val="600"/>
              </a:spcBef>
              <a:spcAft>
                <a:spcPts val="600"/>
              </a:spcAft>
              <a:buClr>
                <a:schemeClr val="bg2"/>
              </a:buClr>
              <a:buSzPct val="75000"/>
              <a:buAutoNum type="romanLcParenBoth"/>
              <a:defRPr/>
            </a:pPr>
            <a:r>
              <a:rPr lang="en-GB" sz="2400" dirty="0" smtClean="0">
                <a:latin typeface="+mn-lt"/>
              </a:rPr>
              <a:t>Direct parametric </a:t>
            </a:r>
            <a:r>
              <a:rPr lang="en-GB" sz="2400" dirty="0">
                <a:latin typeface="+mn-lt"/>
              </a:rPr>
              <a:t>methods </a:t>
            </a:r>
            <a:r>
              <a:rPr lang="en-GB" sz="2400" dirty="0" smtClean="0">
                <a:latin typeface="+mn-lt"/>
              </a:rPr>
              <a:t>- based </a:t>
            </a:r>
            <a:r>
              <a:rPr lang="en-GB" sz="2400" dirty="0">
                <a:latin typeface="+mn-lt"/>
              </a:rPr>
              <a:t>on assumptions about the stochastic process or the terminal distribution of the underlying asset </a:t>
            </a:r>
            <a:r>
              <a:rPr lang="en-GB" sz="2400" dirty="0" smtClean="0">
                <a:latin typeface="+mn-lt"/>
              </a:rPr>
              <a:t>price =&gt; RND </a:t>
            </a:r>
            <a:r>
              <a:rPr lang="en-GB" sz="2400" dirty="0">
                <a:latin typeface="+mn-lt"/>
              </a:rPr>
              <a:t>parameters are given by minimising the squared difference between observed and estimated option </a:t>
            </a:r>
            <a:r>
              <a:rPr lang="en-GB" sz="2400" dirty="0" smtClean="0">
                <a:latin typeface="+mn-lt"/>
              </a:rPr>
              <a:t>prices.</a:t>
            </a:r>
          </a:p>
          <a:p>
            <a:pPr marL="514350" indent="-514350" algn="just" defTabSz="844083" eaLnBrk="0" hangingPunct="0">
              <a:lnSpc>
                <a:spcPts val="2700"/>
              </a:lnSpc>
              <a:spcBef>
                <a:spcPts val="600"/>
              </a:spcBef>
              <a:spcAft>
                <a:spcPts val="600"/>
              </a:spcAft>
              <a:buClr>
                <a:schemeClr val="bg2"/>
              </a:buClr>
              <a:buSzPct val="75000"/>
              <a:buAutoNum type="romanLcParenBoth"/>
              <a:defRPr/>
            </a:pPr>
            <a:r>
              <a:rPr lang="en-GB" sz="2400" dirty="0" smtClean="0">
                <a:latin typeface="+mn-lt"/>
              </a:rPr>
              <a:t>Indirect </a:t>
            </a:r>
            <a:r>
              <a:rPr lang="en-GB" sz="2400" dirty="0">
                <a:latin typeface="+mn-lt"/>
              </a:rPr>
              <a:t>parametric methods </a:t>
            </a:r>
            <a:r>
              <a:rPr lang="en-GB" sz="2400" dirty="0" smtClean="0">
                <a:latin typeface="+mn-lt"/>
              </a:rPr>
              <a:t>- assumes </a:t>
            </a:r>
            <a:r>
              <a:rPr lang="en-GB" sz="2400" dirty="0">
                <a:latin typeface="+mn-lt"/>
              </a:rPr>
              <a:t>a parametric specification for a function that is related to the RND, namely the option price or the implied volatility function.</a:t>
            </a:r>
          </a:p>
        </p:txBody>
      </p:sp>
      <p:sp>
        <p:nvSpPr>
          <p:cNvPr id="2" name="Slide Number Placeholder 1"/>
          <p:cNvSpPr>
            <a:spLocks noGrp="1"/>
          </p:cNvSpPr>
          <p:nvPr>
            <p:ph type="sldNum" sz="quarter" idx="12"/>
          </p:nvPr>
        </p:nvSpPr>
        <p:spPr/>
        <p:txBody>
          <a:bodyPr/>
          <a:lstStyle/>
          <a:p>
            <a:fld id="{9BF8B530-A272-41CE-B8BA-453198EA43D9}" type="slidenum">
              <a:rPr lang="pt-PT" smtClean="0"/>
              <a:pPr/>
              <a:t>337</a:t>
            </a:fld>
            <a:endParaRPr lang="pt-PT"/>
          </a:p>
        </p:txBody>
      </p:sp>
    </p:spTree>
    <p:extLst>
      <p:ext uri="{BB962C8B-B14F-4D97-AF65-F5344CB8AC3E}">
        <p14:creationId xmlns:p14="http://schemas.microsoft.com/office/powerpoint/2010/main" val="27407347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6" name="Rectangle 2"/>
          <p:cNvSpPr>
            <a:spLocks noGrp="1" noChangeArrowheads="1"/>
          </p:cNvSpPr>
          <p:nvPr>
            <p:ph type="title"/>
          </p:nvPr>
        </p:nvSpPr>
        <p:spPr>
          <a:xfrm>
            <a:off x="-9872" y="332656"/>
            <a:ext cx="7010400" cy="790700"/>
          </a:xfrm>
        </p:spPr>
        <p:txBody>
          <a:bodyPr/>
          <a:lstStyle/>
          <a:p>
            <a:r>
              <a:rPr lang="en-US" b="1" dirty="0">
                <a:solidFill>
                  <a:srgbClr val="C00000"/>
                </a:solidFill>
              </a:rPr>
              <a:t>Risk-Neutral Density Functions</a:t>
            </a:r>
            <a:endParaRPr lang="en-US" b="1" dirty="0" smtClean="0">
              <a:solidFill>
                <a:srgbClr val="C00000"/>
              </a:solidFill>
            </a:endParaRPr>
          </a:p>
        </p:txBody>
      </p:sp>
      <p:sp>
        <p:nvSpPr>
          <p:cNvPr id="5" name="Rectangle 3"/>
          <p:cNvSpPr txBox="1">
            <a:spLocks noChangeArrowheads="1"/>
          </p:cNvSpPr>
          <p:nvPr/>
        </p:nvSpPr>
        <p:spPr bwMode="auto">
          <a:xfrm>
            <a:off x="179512" y="1123356"/>
            <a:ext cx="8856984" cy="5257972"/>
          </a:xfrm>
          <a:prstGeom prst="rect">
            <a:avLst/>
          </a:prstGeom>
          <a:noFill/>
          <a:ln w="9525">
            <a:noFill/>
            <a:miter lim="800000"/>
            <a:headEnd/>
            <a:tailEnd/>
          </a:ln>
        </p:spPr>
        <p:txBody>
          <a:bodyPr vert="horz" wrap="square" lIns="84992" tIns="42497" rIns="84992" bIns="42497" numCol="1" anchor="t" anchorCtr="0" compatLnSpc="1">
            <a:prstTxWarp prst="textNoShape">
              <a:avLst/>
            </a:prstTxWarp>
          </a:bodyPr>
          <a:lstStyle/>
          <a:p>
            <a:pPr marL="316531" indent="-316531" algn="just" defTabSz="844083" eaLnBrk="0" hangingPunct="0">
              <a:lnSpc>
                <a:spcPts val="2900"/>
              </a:lnSpc>
              <a:spcBef>
                <a:spcPts val="600"/>
              </a:spcBef>
              <a:spcAft>
                <a:spcPts val="600"/>
              </a:spcAft>
              <a:buClr>
                <a:schemeClr val="bg2"/>
              </a:buClr>
              <a:buSzPct val="75000"/>
              <a:buFont typeface="Monotype Sorts" pitchFamily="2" charset="2"/>
              <a:buChar char="n"/>
              <a:defRPr/>
            </a:pPr>
            <a:r>
              <a:rPr lang="en-GB" sz="2400" dirty="0" smtClean="0">
                <a:latin typeface="+mn-lt"/>
              </a:rPr>
              <a:t>Non-parametric </a:t>
            </a:r>
            <a:r>
              <a:rPr lang="en-GB" sz="2400" dirty="0">
                <a:latin typeface="+mn-lt"/>
              </a:rPr>
              <a:t>methods can be implemented directly from the theoretical relationship between option prices and the RND functions, </a:t>
            </a:r>
            <a:r>
              <a:rPr lang="en-GB" sz="2400" dirty="0" smtClean="0">
                <a:latin typeface="+mn-lt"/>
              </a:rPr>
              <a:t>corresponding </a:t>
            </a:r>
            <a:r>
              <a:rPr lang="en-GB" sz="2400" dirty="0">
                <a:latin typeface="+mn-lt"/>
              </a:rPr>
              <a:t>the latter to the prices of state-contingent claims or Arrow-Debreu </a:t>
            </a:r>
            <a:r>
              <a:rPr lang="en-GB" sz="2400" dirty="0" smtClean="0">
                <a:latin typeface="+mn-lt"/>
              </a:rPr>
              <a:t>securities.</a:t>
            </a:r>
          </a:p>
          <a:p>
            <a:pPr marL="316531" indent="-316531" algn="just" defTabSz="844083" eaLnBrk="0" hangingPunct="0">
              <a:lnSpc>
                <a:spcPts val="2900"/>
              </a:lnSpc>
              <a:spcBef>
                <a:spcPts val="600"/>
              </a:spcBef>
              <a:spcAft>
                <a:spcPts val="600"/>
              </a:spcAft>
              <a:buClr>
                <a:schemeClr val="bg2"/>
              </a:buClr>
              <a:buSzPct val="75000"/>
              <a:buFont typeface="Monotype Sorts" pitchFamily="2" charset="2"/>
              <a:buChar char="n"/>
              <a:defRPr/>
            </a:pPr>
            <a:r>
              <a:rPr lang="en-GB" sz="2400" dirty="0" smtClean="0">
                <a:latin typeface="+mn-lt"/>
              </a:rPr>
              <a:t>Though </a:t>
            </a:r>
            <a:r>
              <a:rPr lang="en-GB" sz="2400" dirty="0">
                <a:latin typeface="+mn-lt"/>
              </a:rPr>
              <a:t>these securities are not usually available in financial markets, one can construct them from the option </a:t>
            </a:r>
            <a:r>
              <a:rPr lang="en-GB" sz="2400" dirty="0" smtClean="0">
                <a:latin typeface="+mn-lt"/>
              </a:rPr>
              <a:t>prices.</a:t>
            </a:r>
          </a:p>
          <a:p>
            <a:pPr marL="316531" indent="-316531" algn="just" defTabSz="844083" eaLnBrk="0" hangingPunct="0">
              <a:lnSpc>
                <a:spcPts val="2900"/>
              </a:lnSpc>
              <a:spcBef>
                <a:spcPts val="600"/>
              </a:spcBef>
              <a:spcAft>
                <a:spcPts val="600"/>
              </a:spcAft>
              <a:buClr>
                <a:schemeClr val="bg2"/>
              </a:buClr>
              <a:buSzPct val="75000"/>
              <a:buFont typeface="Monotype Sorts" pitchFamily="2" charset="2"/>
              <a:buChar char="n"/>
              <a:defRPr/>
            </a:pPr>
            <a:r>
              <a:rPr lang="en-GB" sz="2400" dirty="0" smtClean="0">
                <a:latin typeface="+mn-lt"/>
              </a:rPr>
              <a:t>Following </a:t>
            </a:r>
            <a:r>
              <a:rPr lang="en-GB" sz="2400" dirty="0">
                <a:latin typeface="+mn-lt"/>
              </a:rPr>
              <a:t>Breeden and </a:t>
            </a:r>
            <a:r>
              <a:rPr lang="en-GB" sz="2400" dirty="0" err="1">
                <a:latin typeface="+mn-lt"/>
              </a:rPr>
              <a:t>Litzenberger</a:t>
            </a:r>
            <a:r>
              <a:rPr lang="en-GB" sz="2400" dirty="0">
                <a:latin typeface="+mn-lt"/>
              </a:rPr>
              <a:t> (1978), a portfolio resulting from buying two call-options with strike price </a:t>
            </a:r>
            <a:r>
              <a:rPr lang="en-GB" sz="2400" i="1" dirty="0">
                <a:latin typeface="+mn-lt"/>
              </a:rPr>
              <a:t>X</a:t>
            </a:r>
            <a:r>
              <a:rPr lang="en-GB" sz="2400" dirty="0">
                <a:latin typeface="+mn-lt"/>
              </a:rPr>
              <a:t> and selling two call-options, with strike prices </a:t>
            </a:r>
            <a:r>
              <a:rPr lang="en-GB" sz="2400" i="1" dirty="0">
                <a:latin typeface="+mn-lt"/>
              </a:rPr>
              <a:t>X-</a:t>
            </a:r>
            <a:r>
              <a:rPr lang="en-GB" sz="2400" i="1" dirty="0">
                <a:latin typeface="+mn-lt"/>
                <a:sym typeface="Symbol" panose="05050102010706020507" pitchFamily="18" charset="2"/>
              </a:rPr>
              <a:t></a:t>
            </a:r>
            <a:r>
              <a:rPr lang="en-GB" sz="2400" i="1" dirty="0">
                <a:latin typeface="+mn-lt"/>
              </a:rPr>
              <a:t> </a:t>
            </a:r>
            <a:r>
              <a:rPr lang="en-GB" sz="2400" dirty="0">
                <a:latin typeface="+mn-lt"/>
              </a:rPr>
              <a:t>and </a:t>
            </a:r>
            <a:r>
              <a:rPr lang="en-GB" sz="2400" i="1" dirty="0">
                <a:latin typeface="+mn-lt"/>
              </a:rPr>
              <a:t>X+</a:t>
            </a:r>
            <a:r>
              <a:rPr lang="en-GB" sz="2400" i="1" dirty="0">
                <a:latin typeface="+mn-lt"/>
                <a:sym typeface="Symbol" panose="05050102010706020507" pitchFamily="18" charset="2"/>
              </a:rPr>
              <a:t></a:t>
            </a:r>
            <a:r>
              <a:rPr lang="en-GB" sz="2400" dirty="0">
                <a:latin typeface="+mn-lt"/>
              </a:rPr>
              <a:t>, has a pay-off function usually called butterfly spread</a:t>
            </a:r>
            <a:r>
              <a:rPr lang="en-GB" sz="2400" dirty="0" smtClean="0">
                <a:latin typeface="+mn-lt"/>
              </a:rPr>
              <a:t>.</a:t>
            </a:r>
            <a:endParaRPr lang="en-GB" sz="2400" dirty="0">
              <a:latin typeface="+mn-lt"/>
            </a:endParaRPr>
          </a:p>
        </p:txBody>
      </p:sp>
      <p:sp>
        <p:nvSpPr>
          <p:cNvPr id="2" name="Slide Number Placeholder 1"/>
          <p:cNvSpPr>
            <a:spLocks noGrp="1"/>
          </p:cNvSpPr>
          <p:nvPr>
            <p:ph type="sldNum" sz="quarter" idx="12"/>
          </p:nvPr>
        </p:nvSpPr>
        <p:spPr/>
        <p:txBody>
          <a:bodyPr/>
          <a:lstStyle/>
          <a:p>
            <a:fld id="{9BF8B530-A272-41CE-B8BA-453198EA43D9}" type="slidenum">
              <a:rPr lang="pt-PT" smtClean="0"/>
              <a:pPr/>
              <a:t>338</a:t>
            </a:fld>
            <a:endParaRPr lang="pt-PT"/>
          </a:p>
        </p:txBody>
      </p:sp>
    </p:spTree>
    <p:extLst>
      <p:ext uri="{BB962C8B-B14F-4D97-AF65-F5344CB8AC3E}">
        <p14:creationId xmlns:p14="http://schemas.microsoft.com/office/powerpoint/2010/main" val="29198904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6" name="Rectangle 2"/>
          <p:cNvSpPr>
            <a:spLocks noGrp="1" noChangeArrowheads="1"/>
          </p:cNvSpPr>
          <p:nvPr>
            <p:ph type="title"/>
          </p:nvPr>
        </p:nvSpPr>
        <p:spPr>
          <a:xfrm>
            <a:off x="-9872" y="332656"/>
            <a:ext cx="7010400" cy="790700"/>
          </a:xfrm>
        </p:spPr>
        <p:txBody>
          <a:bodyPr/>
          <a:lstStyle/>
          <a:p>
            <a:r>
              <a:rPr lang="en-US" b="1" dirty="0">
                <a:solidFill>
                  <a:srgbClr val="C00000"/>
                </a:solidFill>
              </a:rPr>
              <a:t>Risk-Neutral Density Functions</a:t>
            </a:r>
            <a:endParaRPr lang="en-US" b="1" dirty="0" smtClean="0">
              <a:solidFill>
                <a:srgbClr val="C00000"/>
              </a:solidFill>
            </a:endParaRPr>
          </a:p>
        </p:txBody>
      </p:sp>
      <p:sp>
        <p:nvSpPr>
          <p:cNvPr id="5" name="Rectangle 3"/>
          <p:cNvSpPr txBox="1">
            <a:spLocks noChangeArrowheads="1"/>
          </p:cNvSpPr>
          <p:nvPr/>
        </p:nvSpPr>
        <p:spPr bwMode="auto">
          <a:xfrm>
            <a:off x="1691680" y="1123356"/>
            <a:ext cx="4896544" cy="433436"/>
          </a:xfrm>
          <a:prstGeom prst="rect">
            <a:avLst/>
          </a:prstGeom>
          <a:noFill/>
          <a:ln w="9525">
            <a:noFill/>
            <a:miter lim="800000"/>
            <a:headEnd/>
            <a:tailEnd/>
          </a:ln>
        </p:spPr>
        <p:txBody>
          <a:bodyPr vert="horz" wrap="square" lIns="84992" tIns="42497" rIns="84992" bIns="42497" numCol="1" anchor="t" anchorCtr="0" compatLnSpc="1">
            <a:prstTxWarp prst="textNoShape">
              <a:avLst/>
            </a:prstTxWarp>
          </a:bodyPr>
          <a:lstStyle/>
          <a:p>
            <a:pPr algn="just" defTabSz="844083" eaLnBrk="0" hangingPunct="0">
              <a:lnSpc>
                <a:spcPts val="2700"/>
              </a:lnSpc>
              <a:spcBef>
                <a:spcPts val="600"/>
              </a:spcBef>
              <a:spcAft>
                <a:spcPts val="600"/>
              </a:spcAft>
              <a:buClr>
                <a:schemeClr val="bg2"/>
              </a:buClr>
              <a:buSzPct val="75000"/>
              <a:defRPr/>
            </a:pPr>
            <a:r>
              <a:rPr lang="en-GB" sz="2400" b="1" dirty="0" smtClean="0">
                <a:latin typeface="+mn-lt"/>
              </a:rPr>
              <a:t>Pay-off function of a butterfly spread</a:t>
            </a:r>
            <a:endParaRPr lang="en-GB" sz="2400" b="1" dirty="0">
              <a:latin typeface="+mn-lt"/>
            </a:endParaRPr>
          </a:p>
        </p:txBody>
      </p:sp>
      <p:sp>
        <p:nvSpPr>
          <p:cNvPr id="4" name="Rectangle 4"/>
          <p:cNvSpPr>
            <a:spLocks noChangeArrowheads="1"/>
          </p:cNvSpPr>
          <p:nvPr/>
        </p:nvSpPr>
        <p:spPr bwMode="auto">
          <a:xfrm>
            <a:off x="2411760" y="429309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6" name="Object 5"/>
          <p:cNvGraphicFramePr>
            <a:graphicFrameLocks noChangeAspect="1"/>
          </p:cNvGraphicFramePr>
          <p:nvPr>
            <p:extLst>
              <p:ext uri="{D42A27DB-BD31-4B8C-83A1-F6EECF244321}">
                <p14:modId xmlns:p14="http://schemas.microsoft.com/office/powerpoint/2010/main" val="3434697311"/>
              </p:ext>
            </p:extLst>
          </p:nvPr>
        </p:nvGraphicFramePr>
        <p:xfrm>
          <a:off x="2036238" y="1621603"/>
          <a:ext cx="4407970" cy="2743502"/>
        </p:xfrm>
        <a:graphic>
          <a:graphicData uri="http://schemas.openxmlformats.org/presentationml/2006/ole">
            <mc:AlternateContent xmlns:mc="http://schemas.openxmlformats.org/markup-compatibility/2006">
              <mc:Choice xmlns:v="urn:schemas-microsoft-com:vml" Requires="v">
                <p:oleObj spid="_x0000_s232462" name="Worksheet" r:id="rId3" imgW="3657600" imgH="2028825" progId="Excel.Sheet.8">
                  <p:embed/>
                </p:oleObj>
              </mc:Choice>
              <mc:Fallback>
                <p:oleObj name="Worksheet" r:id="rId3" imgW="3657600" imgH="2028825" progId="Excel.Shee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36238" y="1621603"/>
                        <a:ext cx="4407970" cy="2743502"/>
                      </a:xfrm>
                      <a:prstGeom prst="rect">
                        <a:avLst/>
                      </a:prstGeom>
                      <a:noFill/>
                    </p:spPr>
                  </p:pic>
                </p:oleObj>
              </mc:Fallback>
            </mc:AlternateContent>
          </a:graphicData>
        </a:graphic>
      </p:graphicFrame>
      <p:sp>
        <p:nvSpPr>
          <p:cNvPr id="8" name="Rectangle 3"/>
          <p:cNvSpPr txBox="1">
            <a:spLocks noChangeArrowheads="1"/>
          </p:cNvSpPr>
          <p:nvPr/>
        </p:nvSpPr>
        <p:spPr bwMode="auto">
          <a:xfrm>
            <a:off x="179512" y="4437112"/>
            <a:ext cx="8856984" cy="502668"/>
          </a:xfrm>
          <a:prstGeom prst="rect">
            <a:avLst/>
          </a:prstGeom>
          <a:noFill/>
          <a:ln w="9525">
            <a:noFill/>
            <a:miter lim="800000"/>
            <a:headEnd/>
            <a:tailEnd/>
          </a:ln>
        </p:spPr>
        <p:txBody>
          <a:bodyPr vert="horz" wrap="square" lIns="84992" tIns="42497" rIns="84992" bIns="42497" numCol="1" anchor="t" anchorCtr="0" compatLnSpc="1">
            <a:prstTxWarp prst="textNoShape">
              <a:avLst/>
            </a:prstTxWarp>
          </a:bodyPr>
          <a:lstStyle/>
          <a:p>
            <a:pPr marL="316531" indent="-316531" algn="just" defTabSz="844083" eaLnBrk="0" hangingPunct="0">
              <a:lnSpc>
                <a:spcPts val="2700"/>
              </a:lnSpc>
              <a:spcBef>
                <a:spcPts val="600"/>
              </a:spcBef>
              <a:spcAft>
                <a:spcPts val="600"/>
              </a:spcAft>
              <a:buClr>
                <a:schemeClr val="bg2"/>
              </a:buClr>
              <a:buSzPct val="75000"/>
              <a:buFont typeface="Monotype Sorts" pitchFamily="2" charset="2"/>
              <a:buChar char="n"/>
              <a:defRPr/>
            </a:pPr>
            <a:r>
              <a:rPr lang="en-GB" sz="2400" dirty="0" smtClean="0">
                <a:latin typeface="+mn-lt"/>
              </a:rPr>
              <a:t>Price </a:t>
            </a:r>
            <a:r>
              <a:rPr lang="en-GB" sz="2400" dirty="0">
                <a:latin typeface="+mn-lt"/>
              </a:rPr>
              <a:t>of the symmetric of the butterfly </a:t>
            </a:r>
            <a:r>
              <a:rPr lang="en-GB" sz="2400" dirty="0" smtClean="0">
                <a:latin typeface="+mn-lt"/>
              </a:rPr>
              <a:t>spread:</a:t>
            </a:r>
          </a:p>
          <a:p>
            <a:pPr marL="316531" indent="-316531" algn="just" defTabSz="844083" eaLnBrk="0" hangingPunct="0">
              <a:lnSpc>
                <a:spcPts val="2700"/>
              </a:lnSpc>
              <a:spcBef>
                <a:spcPts val="600"/>
              </a:spcBef>
              <a:spcAft>
                <a:spcPts val="600"/>
              </a:spcAft>
              <a:buClr>
                <a:schemeClr val="bg2"/>
              </a:buClr>
              <a:buSzPct val="75000"/>
              <a:buFont typeface="Monotype Sorts" pitchFamily="2" charset="2"/>
              <a:buChar char="n"/>
              <a:defRPr/>
            </a:pPr>
            <a:endParaRPr lang="en-GB" sz="2400" dirty="0" smtClean="0">
              <a:latin typeface="+mn-lt"/>
            </a:endParaRPr>
          </a:p>
        </p:txBody>
      </p:sp>
      <p:pic>
        <p:nvPicPr>
          <p:cNvPr id="7" name="Picture 6"/>
          <p:cNvPicPr>
            <a:picLocks noChangeAspect="1"/>
          </p:cNvPicPr>
          <p:nvPr/>
        </p:nvPicPr>
        <p:blipFill>
          <a:blip r:embed="rId5"/>
          <a:stretch>
            <a:fillRect/>
          </a:stretch>
        </p:blipFill>
        <p:spPr>
          <a:xfrm>
            <a:off x="617834" y="4869160"/>
            <a:ext cx="4746254" cy="792381"/>
          </a:xfrm>
          <a:prstGeom prst="rect">
            <a:avLst/>
          </a:prstGeom>
        </p:spPr>
      </p:pic>
      <p:pic>
        <p:nvPicPr>
          <p:cNvPr id="9" name="Picture 8"/>
          <p:cNvPicPr>
            <a:picLocks noChangeAspect="1"/>
          </p:cNvPicPr>
          <p:nvPr/>
        </p:nvPicPr>
        <p:blipFill>
          <a:blip r:embed="rId6"/>
          <a:stretch>
            <a:fillRect/>
          </a:stretch>
        </p:blipFill>
        <p:spPr>
          <a:xfrm>
            <a:off x="617833" y="5661541"/>
            <a:ext cx="6525847" cy="742829"/>
          </a:xfrm>
          <a:prstGeom prst="rect">
            <a:avLst/>
          </a:prstGeom>
        </p:spPr>
      </p:pic>
      <p:sp>
        <p:nvSpPr>
          <p:cNvPr id="2" name="Slide Number Placeholder 1"/>
          <p:cNvSpPr>
            <a:spLocks noGrp="1"/>
          </p:cNvSpPr>
          <p:nvPr>
            <p:ph type="sldNum" sz="quarter" idx="12"/>
          </p:nvPr>
        </p:nvSpPr>
        <p:spPr/>
        <p:txBody>
          <a:bodyPr/>
          <a:lstStyle/>
          <a:p>
            <a:fld id="{9BF8B530-A272-41CE-B8BA-453198EA43D9}" type="slidenum">
              <a:rPr lang="pt-PT" smtClean="0"/>
              <a:pPr/>
              <a:t>339</a:t>
            </a:fld>
            <a:endParaRPr lang="pt-PT"/>
          </a:p>
        </p:txBody>
      </p:sp>
    </p:spTree>
    <p:extLst>
      <p:ext uri="{BB962C8B-B14F-4D97-AF65-F5344CB8AC3E}">
        <p14:creationId xmlns:p14="http://schemas.microsoft.com/office/powerpoint/2010/main" val="12529339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Echo">
  <a:themeElements>
    <a:clrScheme name="Custom 3">
      <a:dk1>
        <a:sysClr val="windowText" lastClr="000000"/>
      </a:dk1>
      <a:lt1>
        <a:sysClr val="window" lastClr="FFFFFF"/>
      </a:lt1>
      <a:dk2>
        <a:srgbClr val="575F6D"/>
      </a:dk2>
      <a:lt2>
        <a:srgbClr val="FFF39D"/>
      </a:lt2>
      <a:accent1>
        <a:srgbClr val="C00000"/>
      </a:accent1>
      <a:accent2>
        <a:srgbClr val="7598D9"/>
      </a:accent2>
      <a:accent3>
        <a:srgbClr val="B32C16"/>
      </a:accent3>
      <a:accent4>
        <a:srgbClr val="002060"/>
      </a:accent4>
      <a:accent5>
        <a:srgbClr val="AEBAD5"/>
      </a:accent5>
      <a:accent6>
        <a:srgbClr val="777C84"/>
      </a:accent6>
      <a:hlink>
        <a:srgbClr val="C00000"/>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pt-PT"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pt-PT" sz="1800" b="0" i="0" u="none" strike="noStrike" cap="none" normalizeH="0" baseline="0" smtClean="0">
            <a:ln>
              <a:noFill/>
            </a:ln>
            <a:solidFill>
              <a:schemeClr val="tx1"/>
            </a:solidFill>
            <a:effectLst/>
            <a:latin typeface="Arial" charset="0"/>
          </a:defRPr>
        </a:defPPr>
      </a:lstStyle>
    </a:lnDef>
  </a:objectDefaults>
  <a:extraClrSchemeLst>
    <a:extraClrScheme>
      <a:clrScheme name="Echo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Echo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Echo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Echo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ho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Echo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Echo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32892</TotalTime>
  <Words>734</Words>
  <Application>Microsoft Office PowerPoint</Application>
  <PresentationFormat>On-screen Show (4:3)</PresentationFormat>
  <Paragraphs>83</Paragraphs>
  <Slides>16</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26" baseType="lpstr">
      <vt:lpstr>Arial</vt:lpstr>
      <vt:lpstr>Book Antiqua</vt:lpstr>
      <vt:lpstr>Calibri</vt:lpstr>
      <vt:lpstr>Monotype Sorts</vt:lpstr>
      <vt:lpstr>Symbol</vt:lpstr>
      <vt:lpstr>Times New Roman</vt:lpstr>
      <vt:lpstr>Wingdings</vt:lpstr>
      <vt:lpstr>Echo</vt:lpstr>
      <vt:lpstr>Worksheet</vt:lpstr>
      <vt:lpstr>Equation</vt:lpstr>
      <vt:lpstr>PART IV RISK NEUTRAL DENSITY FUNCTIONS</vt:lpstr>
      <vt:lpstr>Risk-Neutral Density Functions</vt:lpstr>
      <vt:lpstr>Risk-Neutral Density Functions</vt:lpstr>
      <vt:lpstr>Risk-Neutral Density Functions</vt:lpstr>
      <vt:lpstr>Risk-Neutral Density Functions</vt:lpstr>
      <vt:lpstr>Risk-Neutral Density Functions</vt:lpstr>
      <vt:lpstr>Risk-Neutral Density Functions</vt:lpstr>
      <vt:lpstr>Risk-Neutral Density Functions</vt:lpstr>
      <vt:lpstr>Risk-Neutral Density Functions</vt:lpstr>
      <vt:lpstr>Risk-Neutral Density Functions</vt:lpstr>
      <vt:lpstr>Risk-Neutral Density Functions</vt:lpstr>
      <vt:lpstr>Risk-Neutral Density Functions</vt:lpstr>
      <vt:lpstr>Risk-Neutral Density Functions</vt:lpstr>
      <vt:lpstr>Risk-Neutral Density Functions</vt:lpstr>
      <vt:lpstr>Risk-Neutral Density Functions</vt:lpstr>
      <vt:lpstr>Risk-Neutral Density Functions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Credit Risk Models</dc:title>
  <dc:creator>Raquel Gaspar</dc:creator>
  <cp:lastModifiedBy>Jorge Barros Luís</cp:lastModifiedBy>
  <cp:revision>373</cp:revision>
  <cp:lastPrinted>2016-12-11T12:57:51Z</cp:lastPrinted>
  <dcterms:created xsi:type="dcterms:W3CDTF">2006-05-29T18:04:28Z</dcterms:created>
  <dcterms:modified xsi:type="dcterms:W3CDTF">2017-09-08T10:44:06Z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5</vt:i4>
  </property>
</Properties>
</file>