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07" showSpecialPlsOnTitleSld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411" r:id="rId2"/>
    <p:sldId id="330" r:id="rId3"/>
    <p:sldId id="302" r:id="rId4"/>
    <p:sldId id="331" r:id="rId5"/>
    <p:sldId id="325" r:id="rId6"/>
    <p:sldId id="419" r:id="rId7"/>
    <p:sldId id="418" r:id="rId8"/>
    <p:sldId id="420" r:id="rId9"/>
    <p:sldId id="326" r:id="rId10"/>
    <p:sldId id="327" r:id="rId11"/>
    <p:sldId id="328" r:id="rId12"/>
    <p:sldId id="421" r:id="rId13"/>
    <p:sldId id="422" r:id="rId14"/>
    <p:sldId id="423" r:id="rId15"/>
    <p:sldId id="424" r:id="rId16"/>
    <p:sldId id="425" r:id="rId17"/>
    <p:sldId id="426" r:id="rId18"/>
    <p:sldId id="427" r:id="rId19"/>
    <p:sldId id="436" r:id="rId20"/>
    <p:sldId id="437" r:id="rId21"/>
    <p:sldId id="442" r:id="rId22"/>
    <p:sldId id="439" r:id="rId23"/>
    <p:sldId id="440" r:id="rId24"/>
    <p:sldId id="441" r:id="rId25"/>
    <p:sldId id="443" r:id="rId26"/>
    <p:sldId id="446" r:id="rId27"/>
    <p:sldId id="444" r:id="rId28"/>
    <p:sldId id="445" r:id="rId29"/>
    <p:sldId id="447" r:id="rId30"/>
    <p:sldId id="448" r:id="rId31"/>
    <p:sldId id="449" r:id="rId32"/>
    <p:sldId id="336" r:id="rId33"/>
    <p:sldId id="452" r:id="rId34"/>
    <p:sldId id="453" r:id="rId35"/>
    <p:sldId id="454" r:id="rId36"/>
    <p:sldId id="456" r:id="rId37"/>
    <p:sldId id="457" r:id="rId38"/>
    <p:sldId id="458" r:id="rId39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0" autoAdjust="0"/>
    <p:restoredTop sz="94434" autoAdjust="0"/>
  </p:normalViewPr>
  <p:slideViewPr>
    <p:cSldViewPr>
      <p:cViewPr varScale="1">
        <p:scale>
          <a:sx n="71" d="100"/>
          <a:sy n="71" d="100"/>
        </p:scale>
        <p:origin x="119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4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289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2" tIns="49516" rIns="99032" bIns="49516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2" tIns="49516" rIns="99032" bIns="4951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2" tIns="49516" rIns="99032" bIns="49516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2" tIns="49516" rIns="99032" bIns="4951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CDFBDCA5-93CE-4AB5-AC19-28DCD357C0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8414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2" tIns="49516" rIns="99032" bIns="49516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2" tIns="49516" rIns="99032" bIns="4951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1" y="4861442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2" tIns="49516" rIns="99032" bIns="49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2" tIns="49516" rIns="99032" bIns="49516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2" tIns="49516" rIns="99032" bIns="4951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9650D520-E125-48FE-8F6A-0BC56D5E79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9538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4059878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  <p:extLst>
      <p:ext uri="{BB962C8B-B14F-4D97-AF65-F5344CB8AC3E}">
        <p14:creationId xmlns:p14="http://schemas.microsoft.com/office/powerpoint/2010/main" val="444053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  <p:extLst>
      <p:ext uri="{BB962C8B-B14F-4D97-AF65-F5344CB8AC3E}">
        <p14:creationId xmlns:p14="http://schemas.microsoft.com/office/powerpoint/2010/main" val="988837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  <p:extLst>
      <p:ext uri="{BB962C8B-B14F-4D97-AF65-F5344CB8AC3E}">
        <p14:creationId xmlns:p14="http://schemas.microsoft.com/office/powerpoint/2010/main" val="61514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  <p:extLst>
      <p:ext uri="{BB962C8B-B14F-4D97-AF65-F5344CB8AC3E}">
        <p14:creationId xmlns:p14="http://schemas.microsoft.com/office/powerpoint/2010/main" val="3302763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  <p:extLst>
      <p:ext uri="{BB962C8B-B14F-4D97-AF65-F5344CB8AC3E}">
        <p14:creationId xmlns:p14="http://schemas.microsoft.com/office/powerpoint/2010/main" val="3798100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  <p:extLst>
      <p:ext uri="{BB962C8B-B14F-4D97-AF65-F5344CB8AC3E}">
        <p14:creationId xmlns:p14="http://schemas.microsoft.com/office/powerpoint/2010/main" val="2482595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3641403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518697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  <p:extLst>
      <p:ext uri="{BB962C8B-B14F-4D97-AF65-F5344CB8AC3E}">
        <p14:creationId xmlns:p14="http://schemas.microsoft.com/office/powerpoint/2010/main" val="5826704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  <p:extLst>
      <p:ext uri="{BB962C8B-B14F-4D97-AF65-F5344CB8AC3E}">
        <p14:creationId xmlns:p14="http://schemas.microsoft.com/office/powerpoint/2010/main" val="1305274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193318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  <p:extLst>
      <p:ext uri="{BB962C8B-B14F-4D97-AF65-F5344CB8AC3E}">
        <p14:creationId xmlns:p14="http://schemas.microsoft.com/office/powerpoint/2010/main" val="2418087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  <p:extLst>
      <p:ext uri="{BB962C8B-B14F-4D97-AF65-F5344CB8AC3E}">
        <p14:creationId xmlns:p14="http://schemas.microsoft.com/office/powerpoint/2010/main" val="4175038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  <p:extLst>
      <p:ext uri="{BB962C8B-B14F-4D97-AF65-F5344CB8AC3E}">
        <p14:creationId xmlns:p14="http://schemas.microsoft.com/office/powerpoint/2010/main" val="208546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  <p:extLst>
      <p:ext uri="{BB962C8B-B14F-4D97-AF65-F5344CB8AC3E}">
        <p14:creationId xmlns:p14="http://schemas.microsoft.com/office/powerpoint/2010/main" val="1303300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  <p:extLst>
      <p:ext uri="{BB962C8B-B14F-4D97-AF65-F5344CB8AC3E}">
        <p14:creationId xmlns:p14="http://schemas.microsoft.com/office/powerpoint/2010/main" val="1226043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  <p:extLst>
      <p:ext uri="{BB962C8B-B14F-4D97-AF65-F5344CB8AC3E}">
        <p14:creationId xmlns:p14="http://schemas.microsoft.com/office/powerpoint/2010/main" val="3754912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  <p:extLst>
      <p:ext uri="{BB962C8B-B14F-4D97-AF65-F5344CB8AC3E}">
        <p14:creationId xmlns:p14="http://schemas.microsoft.com/office/powerpoint/2010/main" val="3488963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pt-PT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Raquel M Gaspar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Raquel M. Gaspar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24134-1D41-4B50-9834-55474911AD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Raquel M Gaspar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Raquel M. Gaspar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F7ACD-B6F8-4B63-8FA9-6D902E39AA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Raquel M Gaspar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Raquel M. Gaspar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18EF2-56FA-4C9D-AA6B-4CA0F49791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Jorge Barros Luís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Jorge Barros Luís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47A723-3E5D-4630-825E-966CEFEBBA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Jorge Barros Luís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dirty="0" smtClean="0"/>
              <a:t>Jorge Barros Luís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41052-D811-42D7-83C3-2643303087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Jorge Barros Luís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dirty="0" smtClean="0"/>
              <a:t>Jorge Barros Luís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64215-C70D-4A6E-BBCA-013CD99B20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Jorge Barros Luís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 dirty="0" smtClean="0"/>
              <a:t>Jorge Barros Luís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47A723-3E5D-4630-825E-966CEFEBBA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Jorge Barros Luís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dirty="0" smtClean="0"/>
              <a:t>Jorge Barros Luís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1C233-79DE-49CA-9DFB-0BBE2008AA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Raquel M Gaspar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Raquel M. Gaspar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2E0B3-708D-4B92-9493-863A8F7EDF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Raquel M Gaspar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Raquel M. Gaspar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D51FE-26BD-4E37-86FA-0944B76B18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Raquel M Gaspar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Raquel M. Gaspar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FD1BD-C951-444A-95E0-675151E07D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pt-PT" smtClean="0"/>
              <a:t>Raquel M Gaspar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Raquel M. Gaspar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5447A723-3E5D-4630-825E-966CEFEBBA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71470" y="0"/>
            <a:ext cx="9358378" cy="307753"/>
          </a:xfrm>
          <a:prstGeom prst="rect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innerShdw blurRad="63500" dist="50800" dir="162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11" name="Picture 2" descr="logo_iseg7"/>
          <p:cNvPicPr>
            <a:picLocks noChangeAspect="1" noChangeArrowheads="1"/>
          </p:cNvPicPr>
          <p:nvPr userDrawn="1"/>
        </p:nvPicPr>
        <p:blipFill>
          <a:blip r:embed="rId13" cstate="print"/>
          <a:srcRect l="1420" t="-26587" r="81662"/>
          <a:stretch>
            <a:fillRect/>
          </a:stretch>
        </p:blipFill>
        <p:spPr>
          <a:xfrm>
            <a:off x="8643966" y="-119401"/>
            <a:ext cx="257186" cy="40512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-71470" y="6581025"/>
            <a:ext cx="9358346" cy="276999"/>
          </a:xfrm>
          <a:prstGeom prst="rect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innerShdw blurRad="63500" dist="50800" dir="162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rPr>
              <a:t>Jorge Barros Luís   |   Interest Rate and Credit Risk Models   			  	        	            </a:t>
            </a:r>
            <a:fld id="{E555E745-104C-49C9-B2DD-825B87CBE56C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pt-P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rPr>
              <a:t>         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Rounded MT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Rounded MT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Rounded MT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3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7.emf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33.emf"/><Relationship Id="rId4" Type="http://schemas.openxmlformats.org/officeDocument/2006/relationships/image" Target="../media/image38.emf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emf"/><Relationship Id="rId4" Type="http://schemas.openxmlformats.org/officeDocument/2006/relationships/image" Target="../media/image45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oleObject" Target="../embeddings/oleObject9.bin"/><Relationship Id="rId7" Type="http://schemas.openxmlformats.org/officeDocument/2006/relationships/image" Target="../media/image5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65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511425"/>
            <a:ext cx="8715435" cy="1143000"/>
          </a:xfrm>
        </p:spPr>
        <p:txBody>
          <a:bodyPr/>
          <a:lstStyle/>
          <a:p>
            <a:pPr eaLnBrk="1" hangingPunct="1"/>
            <a:r>
              <a:rPr lang="en-US" b="1" cap="small" dirty="0" smtClean="0">
                <a:solidFill>
                  <a:srgbClr val="740000"/>
                </a:solidFill>
              </a:rPr>
              <a:t>2</a:t>
            </a:r>
            <a:r>
              <a:rPr lang="en-US" b="1" cap="small" dirty="0" smtClean="0">
                <a:solidFill>
                  <a:srgbClr val="740000"/>
                </a:solidFill>
                <a:latin typeface="Calibri" pitchFamily="34" charset="0"/>
              </a:rPr>
              <a:t/>
            </a:r>
            <a:br>
              <a:rPr lang="en-US" b="1" cap="small" dirty="0" smtClean="0">
                <a:solidFill>
                  <a:srgbClr val="740000"/>
                </a:solidFill>
                <a:latin typeface="Calibri" pitchFamily="34" charset="0"/>
              </a:rPr>
            </a:br>
            <a:r>
              <a:rPr lang="en-US" b="1" cap="small" dirty="0" smtClean="0">
                <a:solidFill>
                  <a:srgbClr val="740000"/>
                </a:solidFill>
                <a:latin typeface="Calibri" pitchFamily="34" charset="0"/>
              </a:rPr>
              <a:t>Stochastic Interest Rate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4" y="332656"/>
            <a:ext cx="8772555" cy="594296"/>
          </a:xfrm>
        </p:spPr>
        <p:txBody>
          <a:bodyPr lIns="90488" tIns="44450" rIns="90488" bIns="44450" anchor="b"/>
          <a:lstStyle/>
          <a:p>
            <a:pPr algn="l" eaLnBrk="1" hangingPunct="1"/>
            <a:r>
              <a:rPr lang="en-US" sz="3200" b="1" cap="small" dirty="0" smtClean="0">
                <a:solidFill>
                  <a:schemeClr val="accent3">
                    <a:lumMod val="75000"/>
                  </a:schemeClr>
                </a:solidFill>
              </a:rPr>
              <a:t>Wiener Process</a:t>
            </a:r>
            <a:endParaRPr lang="en-US" sz="2800" cap="small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8630" y="908720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A stochastic process W is called a </a:t>
            </a:r>
            <a:r>
              <a:rPr lang="en-US" sz="2400" b="1" dirty="0" smtClean="0">
                <a:solidFill>
                  <a:schemeClr val="accent4"/>
                </a:solidFill>
                <a:latin typeface="Calibri"/>
              </a:rPr>
              <a:t>Wiener process (or the continuous random walk) 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if it has the following properties:</a:t>
            </a:r>
            <a:endParaRPr lang="pt-PT" sz="2400" dirty="0">
              <a:latin typeface="Calibri" pitchFamily="34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16782"/>
            <a:ext cx="61150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717032"/>
            <a:ext cx="4343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3460" y="4149080"/>
            <a:ext cx="1638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581128"/>
            <a:ext cx="4200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7288" y="5240718"/>
            <a:ext cx="68294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4" y="332656"/>
            <a:ext cx="9058276" cy="504056"/>
          </a:xfrm>
        </p:spPr>
        <p:txBody>
          <a:bodyPr lIns="90488" tIns="44450" rIns="90488" bIns="44450" anchor="b"/>
          <a:lstStyle/>
          <a:p>
            <a:pPr algn="l" eaLnBrk="1" hangingPunct="1"/>
            <a:r>
              <a:rPr lang="en-US" sz="2800" b="1" cap="small" dirty="0" smtClean="0">
                <a:solidFill>
                  <a:schemeClr val="accent3">
                    <a:lumMod val="75000"/>
                  </a:schemeClr>
                </a:solidFill>
              </a:rPr>
              <a:t>Generalized Wiener Process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175" y="836712"/>
            <a:ext cx="6921801" cy="116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5839" y="1916832"/>
            <a:ext cx="6826522" cy="134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3212976"/>
            <a:ext cx="6955137" cy="90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3645024"/>
            <a:ext cx="34194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1" y="4149080"/>
            <a:ext cx="5508384" cy="102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5724" y="5323286"/>
            <a:ext cx="9058276" cy="127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000" kern="0" dirty="0" smtClean="0"/>
              <a:t>Therefore </a:t>
            </a:r>
            <a:r>
              <a:rPr lang="en-US" sz="2000" kern="0" dirty="0"/>
              <a:t>, uncertainty is proportional to </a:t>
            </a:r>
            <a:r>
              <a:rPr lang="en-US" sz="2000" kern="0" dirty="0" smtClean="0"/>
              <a:t>the square </a:t>
            </a:r>
            <a:r>
              <a:rPr lang="en-US" sz="2000" kern="0" dirty="0"/>
              <a:t>root of time.</a:t>
            </a:r>
          </a:p>
          <a:p>
            <a:pPr eaLnBrk="1" hangingPunct="1"/>
            <a:r>
              <a:rPr lang="en-US" sz="2000" kern="0" dirty="0" smtClean="0"/>
              <a:t>The average increases are proportional to time (if there is no drift, the average doesn’t change).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9876" y="365158"/>
            <a:ext cx="3574124" cy="6264695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11692" y="1103246"/>
            <a:ext cx="5303448" cy="448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buNone/>
            </a:pPr>
            <a:r>
              <a:rPr lang="en-US" sz="2400" b="1" kern="0" dirty="0" smtClean="0"/>
              <a:t>Wiener processes for different magnitudes of change in time:</a:t>
            </a:r>
          </a:p>
          <a:p>
            <a:pPr marL="0" indent="0" algn="just" eaLnBrk="1" hangingPunct="1">
              <a:buNone/>
            </a:pPr>
            <a:endParaRPr lang="en-US" sz="2400" b="1" kern="0" dirty="0"/>
          </a:p>
          <a:p>
            <a:pPr marL="0" indent="0" algn="just" eaLnBrk="1" hangingPunct="1">
              <a:buNone/>
            </a:pPr>
            <a:endParaRPr lang="en-US" sz="2400" b="1" kern="0" dirty="0" smtClean="0"/>
          </a:p>
          <a:p>
            <a:pPr marL="0" indent="0" algn="just" eaLnBrk="1" hangingPunct="1">
              <a:buNone/>
            </a:pPr>
            <a:r>
              <a:rPr lang="en-US" sz="2400" b="1" kern="0" dirty="0" smtClean="0"/>
              <a:t>When </a:t>
            </a:r>
            <a:r>
              <a:rPr lang="en-US" sz="2400" b="1" kern="0" dirty="0" smtClean="0">
                <a:latin typeface="Symbol" panose="05050102010706020507" pitchFamily="18" charset="2"/>
              </a:rPr>
              <a:t>D</a:t>
            </a:r>
            <a:r>
              <a:rPr lang="en-US" sz="2400" b="1" kern="0" dirty="0" smtClean="0"/>
              <a:t>t -&gt; 0, the path becomes much more irregular, as the size of the movement in the variable in time </a:t>
            </a:r>
            <a:r>
              <a:rPr lang="en-US" sz="2400" b="1" kern="0" dirty="0" smtClean="0">
                <a:latin typeface="Symbol" panose="05050102010706020507" pitchFamily="18" charset="2"/>
              </a:rPr>
              <a:t>D</a:t>
            </a:r>
            <a:r>
              <a:rPr lang="en-US" sz="2400" b="1" kern="0" dirty="0" smtClean="0"/>
              <a:t>t is proportional to the      </a:t>
            </a:r>
            <a:r>
              <a:rPr lang="en-US" sz="2400" b="1" kern="0" dirty="0" smtClean="0"/>
              <a:t>. When </a:t>
            </a:r>
            <a:r>
              <a:rPr lang="en-US" sz="2400" b="1" kern="0" dirty="0" smtClean="0">
                <a:latin typeface="Symbol" panose="05050102010706020507" pitchFamily="18" charset="2"/>
              </a:rPr>
              <a:t>D</a:t>
            </a:r>
            <a:r>
              <a:rPr lang="en-US" sz="2400" b="1" kern="0" dirty="0" smtClean="0"/>
              <a:t>t is small,             is much larger than </a:t>
            </a:r>
            <a:r>
              <a:rPr lang="en-US" sz="2400" b="1" kern="0" dirty="0" smtClean="0">
                <a:latin typeface="Symbol" panose="05050102010706020507" pitchFamily="18" charset="2"/>
              </a:rPr>
              <a:t>D</a:t>
            </a:r>
            <a:r>
              <a:rPr lang="en-US" sz="2400" b="1" kern="0" dirty="0" smtClean="0"/>
              <a:t>t.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193764"/>
              </p:ext>
            </p:extLst>
          </p:nvPr>
        </p:nvGraphicFramePr>
        <p:xfrm>
          <a:off x="2835424" y="3861048"/>
          <a:ext cx="656456" cy="492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Equation" r:id="rId5" imgW="304560" imgH="228600" progId="Equation.3">
                  <p:embed/>
                </p:oleObj>
              </mc:Choice>
              <mc:Fallback>
                <p:oleObj name="Equation" r:id="rId5" imgW="3045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35424" y="3861048"/>
                        <a:ext cx="656456" cy="4923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810375"/>
              </p:ext>
            </p:extLst>
          </p:nvPr>
        </p:nvGraphicFramePr>
        <p:xfrm>
          <a:off x="1043608" y="4221088"/>
          <a:ext cx="656456" cy="492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Equation" r:id="rId7" imgW="304560" imgH="228600" progId="Equation.3">
                  <p:embed/>
                </p:oleObj>
              </mc:Choice>
              <mc:Fallback>
                <p:oleObj name="Equation" r:id="rId7" imgW="3045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43608" y="4221088"/>
                        <a:ext cx="656456" cy="4923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0140" y="5786100"/>
            <a:ext cx="5086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Source: Hull, John (2009), “Options, Futures and Other Derivatives”, Pearson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Prenctice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Hall, 7</a:t>
            </a:r>
            <a:r>
              <a:rPr lang="en-US" sz="1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th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Edition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" y="332656"/>
            <a:ext cx="3766196" cy="594296"/>
          </a:xfrm>
        </p:spPr>
        <p:txBody>
          <a:bodyPr lIns="90488" tIns="44450" rIns="90488" bIns="44450" anchor="b"/>
          <a:lstStyle/>
          <a:p>
            <a:pPr algn="l" eaLnBrk="1" hangingPunct="1"/>
            <a:r>
              <a:rPr lang="en-US" sz="3200" b="1" cap="small" dirty="0" smtClean="0">
                <a:solidFill>
                  <a:schemeClr val="accent3">
                    <a:lumMod val="75000"/>
                  </a:schemeClr>
                </a:solidFill>
              </a:rPr>
              <a:t>Wiener Process</a:t>
            </a:r>
            <a:endParaRPr lang="en-US" sz="2800" cap="small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21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4" y="332656"/>
            <a:ext cx="9058276" cy="504056"/>
          </a:xfrm>
        </p:spPr>
        <p:txBody>
          <a:bodyPr lIns="90488" tIns="44450" rIns="90488" bIns="44450" anchor="b"/>
          <a:lstStyle/>
          <a:p>
            <a:pPr algn="l" eaLnBrk="1" hangingPunct="1"/>
            <a:r>
              <a:rPr lang="en-US" sz="2800" b="1" cap="small" dirty="0" smtClean="0">
                <a:solidFill>
                  <a:schemeClr val="accent3">
                    <a:lumMod val="75000"/>
                  </a:schemeClr>
                </a:solidFill>
              </a:rPr>
              <a:t>Generalized Wiener Process</a:t>
            </a: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077072"/>
            <a:ext cx="34194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785" y="1349684"/>
            <a:ext cx="6513551" cy="47226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520" y="6048290"/>
            <a:ext cx="87129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Source: Hull, John (2009), “Options, Futures and Other Derivatives”, Pearson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Prenctice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Hall, 7</a:t>
            </a:r>
            <a:r>
              <a:rPr lang="en-US" sz="1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th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Edition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16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4" y="332656"/>
            <a:ext cx="9058276" cy="504056"/>
          </a:xfrm>
        </p:spPr>
        <p:txBody>
          <a:bodyPr lIns="90488" tIns="44450" rIns="90488" bIns="44450" anchor="b"/>
          <a:lstStyle/>
          <a:p>
            <a:pPr algn="l" eaLnBrk="1" hangingPunct="1"/>
            <a:r>
              <a:rPr lang="en-US" sz="2800" b="1" cap="small" dirty="0" smtClean="0">
                <a:solidFill>
                  <a:schemeClr val="accent3">
                    <a:lumMod val="75000"/>
                  </a:schemeClr>
                </a:solidFill>
              </a:rPr>
              <a:t>Generalized Wiener Process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93563" y="960127"/>
            <a:ext cx="8604448" cy="81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kern="0" dirty="0" smtClean="0"/>
              <a:t>Generalized Wiener process with initial value of 50, annual drift and variance of 20 and 900, respectively:</a:t>
            </a:r>
          </a:p>
          <a:p>
            <a:pPr eaLnBrk="1" hangingPunct="1"/>
            <a:endParaRPr lang="en-US" sz="2400" kern="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243230"/>
              </p:ext>
            </p:extLst>
          </p:nvPr>
        </p:nvGraphicFramePr>
        <p:xfrm>
          <a:off x="611560" y="2276871"/>
          <a:ext cx="7920880" cy="2664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6999"/>
                <a:gridCol w="1263321"/>
                <a:gridCol w="2884135"/>
                <a:gridCol w="2156425"/>
              </a:tblGrid>
              <a:tr h="8683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</a:rPr>
                        <a:t>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0.5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683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endParaRPr lang="en-GB" sz="2000" dirty="0">
                        <a:effectLst/>
                        <a:latin typeface="Symbol" panose="05050102010706020507" pitchFamily="18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20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</a:rPr>
                        <a:t>60 </a:t>
                      </a:r>
                      <a:r>
                        <a:rPr lang="pt-PT" sz="2000" dirty="0" smtClean="0">
                          <a:effectLst/>
                        </a:rPr>
                        <a:t>(=50+20*0,5</a:t>
                      </a:r>
                      <a:r>
                        <a:rPr lang="pt-PT" sz="2000" baseline="0" dirty="0" smtClean="0">
                          <a:effectLst/>
                        </a:rPr>
                        <a:t> = </a:t>
                      </a:r>
                      <a:r>
                        <a:rPr lang="pt-PT" sz="2000" i="1" baseline="0" dirty="0" smtClean="0">
                          <a:effectLst/>
                        </a:rPr>
                        <a:t>x</a:t>
                      </a:r>
                      <a:r>
                        <a:rPr lang="pt-PT" sz="2000" baseline="-25000" dirty="0" smtClean="0">
                          <a:effectLst/>
                        </a:rPr>
                        <a:t>0</a:t>
                      </a:r>
                      <a:r>
                        <a:rPr lang="pt-PT" sz="2000" baseline="0" dirty="0" smtClean="0">
                          <a:effectLst/>
                        </a:rPr>
                        <a:t>+</a:t>
                      </a:r>
                      <a:r>
                        <a:rPr lang="pt-PT" sz="2000" i="1" baseline="0" dirty="0" smtClean="0"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pt-PT" sz="2000" baseline="0" dirty="0" smtClean="0">
                          <a:effectLst/>
                        </a:rPr>
                        <a:t>*</a:t>
                      </a:r>
                      <a:r>
                        <a:rPr lang="pt-PT" sz="2000" i="1" baseline="0" dirty="0" err="1" smtClean="0">
                          <a:effectLst/>
                        </a:rPr>
                        <a:t>dt</a:t>
                      </a:r>
                      <a:r>
                        <a:rPr lang="pt-PT" sz="2000" dirty="0" smtClean="0">
                          <a:effectLst/>
                        </a:rPr>
                        <a:t>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</a:rPr>
                        <a:t>70 </a:t>
                      </a:r>
                      <a:r>
                        <a:rPr lang="pt-PT" sz="2000" dirty="0" smtClean="0">
                          <a:effectLst/>
                        </a:rPr>
                        <a:t>(=50+20</a:t>
                      </a:r>
                      <a:r>
                        <a:rPr lang="pt-PT" sz="2000" dirty="0">
                          <a:effectLst/>
                        </a:rPr>
                        <a:t>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27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pt-PT" sz="2000" baseline="30000" dirty="0" smtClean="0">
                          <a:effectLst/>
                        </a:rPr>
                        <a:t>2</a:t>
                      </a:r>
                      <a:endParaRPr lang="en-GB" sz="20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900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</a:rPr>
                        <a:t>21.21 </a:t>
                      </a:r>
                      <a:r>
                        <a:rPr lang="pt-PT" sz="2000" dirty="0" smtClean="0">
                          <a:effectLst/>
                        </a:rPr>
                        <a:t>(=30*</a:t>
                      </a:r>
                      <a:r>
                        <a:rPr lang="pt-PT" sz="2000" dirty="0" err="1" smtClean="0">
                          <a:effectLst/>
                        </a:rPr>
                        <a:t>sqrt</a:t>
                      </a:r>
                      <a:r>
                        <a:rPr lang="pt-PT" sz="2000" dirty="0" smtClean="0">
                          <a:effectLst/>
                        </a:rPr>
                        <a:t>(0,5)=</a:t>
                      </a:r>
                      <a:r>
                        <a:rPr lang="pt-PT" sz="2000" i="1" baseline="0" dirty="0" smtClean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pt-PT" sz="2000" baseline="0" dirty="0" smtClean="0">
                          <a:effectLst/>
                        </a:rPr>
                        <a:t>*</a:t>
                      </a:r>
                      <a:r>
                        <a:rPr lang="pt-PT" sz="2000" i="1" baseline="0" dirty="0" err="1" smtClean="0">
                          <a:effectLst/>
                        </a:rPr>
                        <a:t>sqrt</a:t>
                      </a:r>
                      <a:r>
                        <a:rPr lang="pt-PT" sz="2000" i="1" baseline="0" dirty="0" smtClean="0">
                          <a:effectLst/>
                        </a:rPr>
                        <a:t>(t)</a:t>
                      </a:r>
                      <a:r>
                        <a:rPr lang="pt-PT" sz="2000" dirty="0" smtClean="0">
                          <a:effectLst/>
                        </a:rPr>
                        <a:t>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</a:rPr>
                        <a:t>30 </a:t>
                      </a:r>
                      <a:r>
                        <a:rPr lang="pt-PT" sz="2000" dirty="0" smtClean="0">
                          <a:effectLst/>
                        </a:rPr>
                        <a:t>(=30*</a:t>
                      </a:r>
                      <a:r>
                        <a:rPr lang="pt-PT" sz="2000" dirty="0" err="1" smtClean="0">
                          <a:effectLst/>
                        </a:rPr>
                        <a:t>sqrt</a:t>
                      </a:r>
                      <a:r>
                        <a:rPr lang="pt-PT" sz="2000" dirty="0" smtClean="0">
                          <a:effectLst/>
                        </a:rPr>
                        <a:t>(1))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085184"/>
            <a:ext cx="6826522" cy="134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635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4" y="332656"/>
            <a:ext cx="9058276" cy="504056"/>
          </a:xfrm>
        </p:spPr>
        <p:txBody>
          <a:bodyPr lIns="90488" tIns="44450" rIns="90488" bIns="44450" anchor="b"/>
          <a:lstStyle/>
          <a:p>
            <a:pPr algn="l" eaLnBrk="1" hangingPunct="1"/>
            <a:r>
              <a:rPr lang="en-US" sz="2800" b="1" cap="small" dirty="0" err="1" smtClean="0">
                <a:solidFill>
                  <a:schemeClr val="accent3">
                    <a:lumMod val="75000"/>
                  </a:schemeClr>
                </a:solidFill>
              </a:rPr>
              <a:t>Itô</a:t>
            </a:r>
            <a:r>
              <a:rPr lang="en-US" sz="2800" b="1" cap="small" dirty="0" smtClean="0">
                <a:solidFill>
                  <a:schemeClr val="accent3">
                    <a:lumMod val="75000"/>
                  </a:schemeClr>
                </a:solidFill>
              </a:rPr>
              <a:t> Process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93563" y="960127"/>
            <a:ext cx="8604448" cy="556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/>
            <a:r>
              <a:rPr lang="en-US" sz="2400" kern="0" dirty="0" smtClean="0"/>
              <a:t>Definition: </a:t>
            </a:r>
            <a:r>
              <a:rPr lang="en-US" sz="2400" kern="0" dirty="0" smtClean="0">
                <a:solidFill>
                  <a:srgbClr val="FF0000"/>
                </a:solidFill>
              </a:rPr>
              <a:t>Generalized Wiener process with average and standard-deviation as functions of the underlying variable and </a:t>
            </a:r>
            <a:r>
              <a:rPr lang="en-US" sz="2400" kern="0" dirty="0" smtClean="0">
                <a:solidFill>
                  <a:srgbClr val="FF0000"/>
                </a:solidFill>
              </a:rPr>
              <a:t>time</a:t>
            </a:r>
            <a:r>
              <a:rPr lang="en-US" sz="2400" kern="0" dirty="0" smtClean="0"/>
              <a:t> (instead of constant along time):</a:t>
            </a:r>
          </a:p>
          <a:p>
            <a:pPr algn="just" eaLnBrk="1" hangingPunct="1"/>
            <a:endParaRPr lang="en-US" sz="2400" kern="0" dirty="0"/>
          </a:p>
          <a:p>
            <a:pPr algn="just" eaLnBrk="1" hangingPunct="1"/>
            <a:endParaRPr lang="en-US" sz="2400" kern="0" dirty="0" smtClean="0"/>
          </a:p>
          <a:p>
            <a:pPr algn="just" eaLnBrk="1" hangingPunct="1"/>
            <a:r>
              <a:rPr lang="en-US" sz="2400" kern="0" dirty="0" smtClean="0"/>
              <a:t>Please recall that</a:t>
            </a:r>
            <a:endParaRPr lang="en-US" sz="2400" kern="0" dirty="0" smtClean="0"/>
          </a:p>
          <a:p>
            <a:pPr algn="just" eaLnBrk="1" hangingPunct="1"/>
            <a:endParaRPr lang="en-US" sz="2400" kern="0" dirty="0"/>
          </a:p>
          <a:p>
            <a:pPr algn="just" eaLnBrk="1" hangingPunct="1"/>
            <a:endParaRPr lang="en-US" sz="2400" kern="0" dirty="0" smtClean="0"/>
          </a:p>
          <a:p>
            <a:pPr algn="just" eaLnBrk="1" hangingPunct="1"/>
            <a:endParaRPr lang="en-US" sz="2400" kern="0" dirty="0" smtClean="0"/>
          </a:p>
          <a:p>
            <a:pPr algn="just" eaLnBrk="1" hangingPunct="1"/>
            <a:r>
              <a:rPr lang="en-US" sz="2400" kern="0" dirty="0" smtClean="0"/>
              <a:t>For </a:t>
            </a:r>
            <a:r>
              <a:rPr lang="en-US" sz="2400" kern="0" dirty="0" smtClean="0"/>
              <a:t>small time intervals, we may assume that the </a:t>
            </a:r>
            <a:r>
              <a:rPr lang="en-US" sz="2400" kern="0" dirty="0"/>
              <a:t>average </a:t>
            </a:r>
            <a:r>
              <a:rPr lang="en-US" sz="2400" kern="0" dirty="0" smtClean="0"/>
              <a:t>and the </a:t>
            </a:r>
            <a:r>
              <a:rPr lang="en-US" sz="2400" kern="0" dirty="0"/>
              <a:t>standard-deviation </a:t>
            </a:r>
            <a:r>
              <a:rPr lang="en-US" sz="2400" kern="0" dirty="0" smtClean="0"/>
              <a:t>don’t change:</a:t>
            </a:r>
          </a:p>
          <a:p>
            <a:pPr algn="just" eaLnBrk="1" hangingPunct="1"/>
            <a:endParaRPr lang="en-US" sz="2400" kern="0" dirty="0"/>
          </a:p>
          <a:p>
            <a:pPr algn="just" eaLnBrk="1" hangingPunct="1"/>
            <a:endParaRPr lang="en-US" sz="2400" kern="0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7963" y="2314779"/>
            <a:ext cx="43624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932663"/>
              </p:ext>
            </p:extLst>
          </p:nvPr>
        </p:nvGraphicFramePr>
        <p:xfrm>
          <a:off x="2543175" y="5675313"/>
          <a:ext cx="26574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Equation" r:id="rId5" imgW="1206360" imgH="241200" progId="Equation.3">
                  <p:embed/>
                </p:oleObj>
              </mc:Choice>
              <mc:Fallback>
                <p:oleObj name="Equation" r:id="rId5" imgW="120636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43175" y="5675313"/>
                        <a:ext cx="2657475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3" y="3105019"/>
            <a:ext cx="4732815" cy="154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6576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4" y="332656"/>
            <a:ext cx="9058276" cy="504056"/>
          </a:xfrm>
        </p:spPr>
        <p:txBody>
          <a:bodyPr lIns="90488" tIns="44450" rIns="90488" bIns="44450" anchor="b"/>
          <a:lstStyle/>
          <a:p>
            <a:pPr algn="l" eaLnBrk="1" hangingPunct="1"/>
            <a:r>
              <a:rPr lang="en-US" sz="2800" b="1" cap="small" dirty="0" err="1">
                <a:solidFill>
                  <a:schemeClr val="accent3">
                    <a:lumMod val="75000"/>
                  </a:schemeClr>
                </a:solidFill>
              </a:rPr>
              <a:t>Itô</a:t>
            </a:r>
            <a:r>
              <a:rPr lang="en-US" sz="2800" b="1" cap="small" dirty="0">
                <a:solidFill>
                  <a:schemeClr val="accent3">
                    <a:lumMod val="75000"/>
                  </a:schemeClr>
                </a:solidFill>
              </a:rPr>
              <a:t> Process</a:t>
            </a:r>
            <a:endParaRPr lang="en-US" sz="2800" b="1" cap="small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93562" y="1124743"/>
            <a:ext cx="8770925" cy="540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kern="0" dirty="0" smtClean="0"/>
              <a:t>It may be tempting to assume that </a:t>
            </a:r>
            <a:r>
              <a:rPr lang="en-US" sz="2400" kern="0" dirty="0"/>
              <a:t>a stock </a:t>
            </a:r>
            <a:r>
              <a:rPr lang="en-US" sz="2400" kern="0" dirty="0" smtClean="0"/>
              <a:t>price</a:t>
            </a:r>
            <a:r>
              <a:rPr lang="en-US" sz="2400" kern="0" dirty="0"/>
              <a:t> </a:t>
            </a:r>
            <a:r>
              <a:rPr lang="en-US" sz="2400" kern="0" dirty="0" smtClean="0"/>
              <a:t>follows a generalized Wiener process (constant drift and variance).</a:t>
            </a:r>
          </a:p>
          <a:p>
            <a:pPr algn="just" eaLnBrk="1" hangingPunct="1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kern="0" dirty="0" smtClean="0"/>
              <a:t>However, this assumption is not valid, having in mind that investors require or expect a given level of returns (as a % variation) regardless the price level, i.e. for higher prices, expected changes will be higher </a:t>
            </a:r>
            <a:r>
              <a:rPr lang="en-US" sz="2400" kern="0" dirty="0" smtClean="0"/>
              <a:t>too.</a:t>
            </a:r>
          </a:p>
          <a:p>
            <a:pPr algn="just" eaLnBrk="1" hangingPunct="1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</a:pPr>
            <a:endParaRPr lang="en-US" sz="2400" kern="0" dirty="0"/>
          </a:p>
          <a:p>
            <a:pPr algn="just" eaLnBrk="1" hangingPunct="1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</a:pPr>
            <a:endParaRPr lang="en-US" sz="2400" kern="0" dirty="0" smtClean="0"/>
          </a:p>
          <a:p>
            <a:pPr algn="just" eaLnBrk="1" hangingPunct="1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kern="0" dirty="0" smtClean="0"/>
              <a:t>One </a:t>
            </a:r>
            <a:r>
              <a:rPr lang="en-US" sz="2400" kern="0" dirty="0" smtClean="0"/>
              <a:t>can replace the assumption of constant expected drift by the assumption of constant expected returns (i.e. constant expected drift divided by the stock </a:t>
            </a:r>
            <a:r>
              <a:rPr lang="en-US" sz="2400" kern="0" dirty="0" smtClean="0"/>
              <a:t>price).</a:t>
            </a:r>
            <a:endParaRPr lang="en-US" sz="2400" kern="0" dirty="0" smtClean="0"/>
          </a:p>
        </p:txBody>
      </p:sp>
      <p:sp>
        <p:nvSpPr>
          <p:cNvPr id="2" name="Down Arrow 1"/>
          <p:cNvSpPr/>
          <p:nvPr/>
        </p:nvSpPr>
        <p:spPr>
          <a:xfrm>
            <a:off x="4499992" y="3933056"/>
            <a:ext cx="720080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6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4" y="332656"/>
            <a:ext cx="9058276" cy="504056"/>
          </a:xfrm>
        </p:spPr>
        <p:txBody>
          <a:bodyPr lIns="90488" tIns="44450" rIns="90488" bIns="44450" anchor="b"/>
          <a:lstStyle/>
          <a:p>
            <a:pPr algn="l" eaLnBrk="1" hangingPunct="1"/>
            <a:r>
              <a:rPr lang="en-US" sz="2800" b="1" cap="small" dirty="0" err="1" smtClean="0">
                <a:solidFill>
                  <a:schemeClr val="accent3">
                    <a:lumMod val="75000"/>
                  </a:schemeClr>
                </a:solidFill>
              </a:rPr>
              <a:t>Itô</a:t>
            </a:r>
            <a:r>
              <a:rPr lang="en-US" sz="2800" b="1" cap="small" dirty="0" smtClean="0">
                <a:solidFill>
                  <a:schemeClr val="accent3">
                    <a:lumMod val="75000"/>
                  </a:schemeClr>
                </a:solidFill>
              </a:rPr>
              <a:t> Process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16024" y="836713"/>
            <a:ext cx="860444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kern="0" dirty="0"/>
              <a:t>If </a:t>
            </a:r>
            <a:r>
              <a:rPr lang="en-US" sz="2400" i="1" kern="0" dirty="0"/>
              <a:t>S </a:t>
            </a:r>
            <a:r>
              <a:rPr lang="en-US" sz="2400" kern="0" dirty="0"/>
              <a:t>is the stock price at time </a:t>
            </a:r>
            <a:r>
              <a:rPr lang="en-US" sz="2400" i="1" kern="0" dirty="0"/>
              <a:t>t</a:t>
            </a:r>
            <a:r>
              <a:rPr lang="en-US" sz="2400" kern="0" dirty="0"/>
              <a:t> =&gt; expected drift rate in </a:t>
            </a:r>
            <a:r>
              <a:rPr lang="en-US" sz="2400" i="1" kern="0" dirty="0"/>
              <a:t>S </a:t>
            </a:r>
            <a:r>
              <a:rPr lang="en-US" sz="2400" kern="0" dirty="0"/>
              <a:t>must be </a:t>
            </a:r>
            <a:r>
              <a:rPr lang="en-US" sz="2400" i="1" kern="0" dirty="0" err="1">
                <a:latin typeface="Symbol" panose="05050102010706020507" pitchFamily="18" charset="2"/>
              </a:rPr>
              <a:t>m</a:t>
            </a:r>
            <a:r>
              <a:rPr lang="en-US" sz="2400" i="1" kern="0" dirty="0" err="1"/>
              <a:t>S</a:t>
            </a:r>
            <a:r>
              <a:rPr lang="en-US" sz="2400" kern="0" dirty="0"/>
              <a:t> (being </a:t>
            </a:r>
            <a:r>
              <a:rPr lang="en-US" sz="2400" i="1" kern="0" dirty="0">
                <a:latin typeface="Symbol" panose="05050102010706020507" pitchFamily="18" charset="2"/>
              </a:rPr>
              <a:t>m</a:t>
            </a:r>
            <a:r>
              <a:rPr lang="en-US" sz="2400" kern="0" dirty="0"/>
              <a:t> constant, corresponding to the expected rate of return on the stock, expressed in decimal form).</a:t>
            </a:r>
          </a:p>
          <a:p>
            <a:pPr algn="just" eaLnBrk="1" hangingPunct="1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kern="0" dirty="0"/>
              <a:t>In a short interval of time </a:t>
            </a:r>
            <a:r>
              <a:rPr lang="en-US" sz="2400" kern="0" dirty="0">
                <a:latin typeface="Symbol" panose="05050102010706020507" pitchFamily="18" charset="2"/>
              </a:rPr>
              <a:t>D</a:t>
            </a:r>
            <a:r>
              <a:rPr lang="en-US" sz="2400" kern="0" baseline="-25000" dirty="0"/>
              <a:t>t</a:t>
            </a:r>
            <a:r>
              <a:rPr lang="en-US" sz="2400" kern="0" dirty="0"/>
              <a:t>, the expected increase in </a:t>
            </a:r>
            <a:r>
              <a:rPr lang="en-US" sz="2400" i="1" kern="0" dirty="0"/>
              <a:t>S </a:t>
            </a:r>
            <a:r>
              <a:rPr lang="en-US" sz="2400" kern="0" dirty="0"/>
              <a:t>is </a:t>
            </a:r>
            <a:r>
              <a:rPr lang="en-US" sz="2400" i="1" kern="0" dirty="0" err="1">
                <a:latin typeface="Symbol" panose="05050102010706020507" pitchFamily="18" charset="2"/>
              </a:rPr>
              <a:t>m</a:t>
            </a:r>
            <a:r>
              <a:rPr lang="en-US" sz="2400" i="1" kern="0" dirty="0" err="1"/>
              <a:t>S</a:t>
            </a:r>
            <a:r>
              <a:rPr lang="en-US" sz="2400" kern="0" dirty="0" err="1">
                <a:latin typeface="Symbol" panose="05050102010706020507" pitchFamily="18" charset="2"/>
              </a:rPr>
              <a:t>D</a:t>
            </a:r>
            <a:r>
              <a:rPr lang="en-US" sz="2400" kern="0" baseline="-25000" dirty="0" err="1"/>
              <a:t>t</a:t>
            </a:r>
            <a:r>
              <a:rPr lang="en-US" sz="2400" kern="0" dirty="0"/>
              <a:t>, </a:t>
            </a:r>
            <a:r>
              <a:rPr lang="en-US" sz="2400" kern="0" dirty="0" err="1"/>
              <a:t>i.e</a:t>
            </a:r>
            <a:r>
              <a:rPr lang="en-US" sz="2400" kern="0" dirty="0"/>
              <a:t> the expected rate of return on the stock, times the stock price, times the time </a:t>
            </a:r>
            <a:r>
              <a:rPr lang="en-US" sz="2400" kern="0" dirty="0" smtClean="0"/>
              <a:t>interval:</a:t>
            </a:r>
          </a:p>
          <a:p>
            <a:pPr algn="just" eaLnBrk="1" hangingPunct="1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</a:pPr>
            <a:endParaRPr lang="en-US" sz="2400" b="1" kern="0" dirty="0">
              <a:latin typeface="Symbol" panose="05050102010706020507" pitchFamily="18" charset="2"/>
            </a:endParaRPr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/>
              <a:t>If </a:t>
            </a:r>
            <a:r>
              <a:rPr lang="en-US" sz="2400" b="1" kern="0" dirty="0" smtClean="0">
                <a:latin typeface="Symbol" panose="05050102010706020507" pitchFamily="18" charset="2"/>
              </a:rPr>
              <a:t>D</a:t>
            </a:r>
            <a:r>
              <a:rPr lang="en-US" sz="2400" b="1" kern="0" dirty="0" smtClean="0"/>
              <a:t>t </a:t>
            </a:r>
            <a:r>
              <a:rPr lang="en-US" sz="2400" b="1" kern="0" dirty="0"/>
              <a:t>-&gt; </a:t>
            </a:r>
            <a:r>
              <a:rPr lang="en-US" sz="2400" b="1" kern="0" dirty="0" smtClean="0"/>
              <a:t>0 =&gt;</a:t>
            </a:r>
            <a:endParaRPr lang="en-US" sz="2400" b="1" kern="0" dirty="0" smtClean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1" kern="0" dirty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1" kern="0" dirty="0" smtClean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/>
              <a:t>This corresponds to the price of an asset following a continuously compounding process:</a:t>
            </a:r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233569"/>
              </p:ext>
            </p:extLst>
          </p:nvPr>
        </p:nvGraphicFramePr>
        <p:xfrm>
          <a:off x="611560" y="3507582"/>
          <a:ext cx="1656183" cy="481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3" name="Equation" r:id="rId4" imgW="698400" imgH="203040" progId="Equation.3">
                  <p:embed/>
                </p:oleObj>
              </mc:Choice>
              <mc:Fallback>
                <p:oleObj name="Equation" r:id="rId4" imgW="6984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3507582"/>
                        <a:ext cx="1656183" cy="481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433814"/>
              </p:ext>
            </p:extLst>
          </p:nvPr>
        </p:nvGraphicFramePr>
        <p:xfrm>
          <a:off x="651769" y="4427027"/>
          <a:ext cx="3231949" cy="874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4" name="Equation" r:id="rId6" imgW="1447560" imgH="393480" progId="Equation.3">
                  <p:embed/>
                </p:oleObj>
              </mc:Choice>
              <mc:Fallback>
                <p:oleObj name="Equation" r:id="rId6" imgW="14475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1769" y="4427027"/>
                        <a:ext cx="3231949" cy="874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300593"/>
              </p:ext>
            </p:extLst>
          </p:nvPr>
        </p:nvGraphicFramePr>
        <p:xfrm>
          <a:off x="5436096" y="5805264"/>
          <a:ext cx="1656184" cy="582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5" name="Equation" r:id="rId8" imgW="685800" imgH="241200" progId="Equation.3">
                  <p:embed/>
                </p:oleObj>
              </mc:Choice>
              <mc:Fallback>
                <p:oleObj name="Equation" r:id="rId8" imgW="6858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36096" y="5805264"/>
                        <a:ext cx="1656184" cy="5826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640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4" y="332656"/>
            <a:ext cx="9058276" cy="504056"/>
          </a:xfrm>
        </p:spPr>
        <p:txBody>
          <a:bodyPr lIns="90488" tIns="44450" rIns="90488" bIns="44450" anchor="b"/>
          <a:lstStyle/>
          <a:p>
            <a:pPr algn="l" eaLnBrk="1" hangingPunct="1"/>
            <a:r>
              <a:rPr lang="en-US" sz="2800" b="1" cap="small" dirty="0" smtClean="0">
                <a:solidFill>
                  <a:schemeClr val="accent3">
                    <a:lumMod val="75000"/>
                  </a:schemeClr>
                </a:solidFill>
              </a:rPr>
              <a:t>Geometric Brownian Motion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16024" y="836713"/>
            <a:ext cx="860444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/>
              <a:t>Given that asset prices actually exhibit volatility, </a:t>
            </a:r>
            <a:r>
              <a:rPr lang="en-US" sz="2400" kern="0" dirty="0" smtClean="0">
                <a:solidFill>
                  <a:srgbClr val="FF0000"/>
                </a:solidFill>
              </a:rPr>
              <a:t>a reasonable assumption is that the variability of the percentage return in a short period of time </a:t>
            </a:r>
            <a:r>
              <a:rPr lang="en-US" sz="2400" kern="0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2400" kern="0" baseline="-25000" dirty="0" smtClean="0">
                <a:solidFill>
                  <a:srgbClr val="FF0000"/>
                </a:solidFill>
              </a:rPr>
              <a:t>t </a:t>
            </a:r>
            <a:r>
              <a:rPr lang="en-US" sz="2400" kern="0" dirty="0" smtClean="0">
                <a:solidFill>
                  <a:srgbClr val="FF0000"/>
                </a:solidFill>
              </a:rPr>
              <a:t>is the same regardless the stock price</a:t>
            </a:r>
            <a:r>
              <a:rPr lang="en-US" sz="2400" kern="0" dirty="0" smtClean="0"/>
              <a:t>.</a:t>
            </a:r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/>
              <a:t>This means that an investor is as uncertain about his return when the stock price is high or low.</a:t>
            </a:r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/>
              <a:t>Accordingly, the standard deviation of the change in a short period of time must be proportional to the stock price, as the standard deviation for the </a:t>
            </a:r>
            <a:r>
              <a:rPr lang="en-US" sz="2400" kern="0" dirty="0" err="1" smtClean="0"/>
              <a:t>percentual</a:t>
            </a:r>
            <a:r>
              <a:rPr lang="en-US" sz="2400" kern="0" dirty="0" smtClean="0"/>
              <a:t> change is constant – </a:t>
            </a:r>
            <a:r>
              <a:rPr lang="en-US" sz="2400" b="1" kern="0" dirty="0" smtClean="0"/>
              <a:t>Geometric Brownian Motion</a:t>
            </a:r>
            <a:r>
              <a:rPr lang="en-US" sz="2400" kern="0" dirty="0" smtClean="0"/>
              <a:t>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625727"/>
              </p:ext>
            </p:extLst>
          </p:nvPr>
        </p:nvGraphicFramePr>
        <p:xfrm>
          <a:off x="2627784" y="4437112"/>
          <a:ext cx="3272581" cy="153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Equation" r:id="rId4" imgW="1295280" imgH="609480" progId="Equation.3">
                  <p:embed/>
                </p:oleObj>
              </mc:Choice>
              <mc:Fallback>
                <p:oleObj name="Equation" r:id="rId4" imgW="1295280" imgH="609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27784" y="4437112"/>
                        <a:ext cx="3272581" cy="1539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47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-32" y="332656"/>
            <a:ext cx="8786844" cy="641346"/>
          </a:xfrm>
        </p:spPr>
        <p:txBody>
          <a:bodyPr lIns="90488" tIns="44450" rIns="90488" bIns="44450" anchor="b"/>
          <a:lstStyle/>
          <a:p>
            <a:pPr algn="l" eaLnBrk="1" hangingPunct="1"/>
            <a:r>
              <a:rPr lang="pt-PT" sz="3200" b="1" cap="small" dirty="0" err="1" smtClean="0">
                <a:solidFill>
                  <a:schemeClr val="accent3">
                    <a:lumMod val="75000"/>
                  </a:schemeClr>
                </a:solidFill>
              </a:rPr>
              <a:t>Itô’s</a:t>
            </a:r>
            <a:r>
              <a:rPr lang="pt-PT" sz="3200" b="1" cap="small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PT" sz="3200" b="1" cap="small" dirty="0" err="1" smtClean="0">
                <a:solidFill>
                  <a:schemeClr val="accent3">
                    <a:lumMod val="75000"/>
                  </a:schemeClr>
                </a:solidFill>
              </a:rPr>
              <a:t>Lemma</a:t>
            </a:r>
            <a:endParaRPr lang="en-US" sz="3200" b="1" cap="small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980728"/>
            <a:ext cx="385762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1166" y="1133972"/>
            <a:ext cx="860444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/>
              <a:t>An option price is a function of the underlying asset’s price and time.</a:t>
            </a:r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/>
              <a:t>Therefore, it is important to understand the behavior of functions of stochastic variables.</a:t>
            </a:r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/>
              <a:t>An important result was discovered by K. </a:t>
            </a:r>
            <a:r>
              <a:rPr lang="en-US" sz="2400" kern="0" dirty="0" err="1" smtClean="0"/>
              <a:t>Itô</a:t>
            </a:r>
            <a:r>
              <a:rPr lang="en-US" sz="2400" kern="0" dirty="0" smtClean="0"/>
              <a:t> in 1951 and is known as </a:t>
            </a:r>
            <a:r>
              <a:rPr lang="en-US" sz="2400" b="1" kern="0" dirty="0" err="1" smtClean="0"/>
              <a:t>Itô’s</a:t>
            </a:r>
            <a:r>
              <a:rPr lang="en-US" sz="2400" b="1" kern="0" dirty="0" smtClean="0"/>
              <a:t> lemma</a:t>
            </a:r>
            <a:r>
              <a:rPr lang="en-US" sz="2400" kern="0" dirty="0" smtClean="0"/>
              <a:t>.</a:t>
            </a:r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/>
              <a:t>Assuming that a variable x follows a </a:t>
            </a:r>
            <a:r>
              <a:rPr lang="en-US" sz="2400" kern="0" dirty="0" err="1" smtClean="0"/>
              <a:t>Itô</a:t>
            </a:r>
            <a:r>
              <a:rPr lang="en-US" sz="2400" kern="0" dirty="0" smtClean="0"/>
              <a:t> process:</a:t>
            </a:r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929544"/>
            <a:ext cx="3562472" cy="614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33" y="4525459"/>
            <a:ext cx="8928992" cy="11577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462" y="5589240"/>
            <a:ext cx="4816183" cy="96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1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81171"/>
            <a:ext cx="737235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-32" y="304784"/>
            <a:ext cx="9144032" cy="838200"/>
          </a:xfrm>
          <a:noFill/>
        </p:spPr>
        <p:txBody>
          <a:bodyPr lIns="90488" tIns="44450" rIns="90488" bIns="44450" anchor="b"/>
          <a:lstStyle/>
          <a:p>
            <a:pPr algn="l" eaLnBrk="1" hangingPunct="1">
              <a:buClr>
                <a:srgbClr val="FF9900"/>
              </a:buClr>
            </a:pPr>
            <a:r>
              <a:rPr lang="en-US" sz="3400" b="1" cap="small" dirty="0" smtClean="0">
                <a:solidFill>
                  <a:srgbClr val="740000"/>
                </a:solidFill>
              </a:rPr>
              <a:t>2.1 – Introduction: Continuous Time Finance Recap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142984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-32" y="332656"/>
            <a:ext cx="8786844" cy="536781"/>
          </a:xfrm>
        </p:spPr>
        <p:txBody>
          <a:bodyPr lIns="90488" tIns="44450" rIns="90488" bIns="44450" anchor="b"/>
          <a:lstStyle/>
          <a:p>
            <a:pPr algn="l" eaLnBrk="1" hangingPunct="1"/>
            <a:r>
              <a:rPr lang="pt-PT" sz="3200" b="1" cap="small" dirty="0" err="1" smtClean="0">
                <a:solidFill>
                  <a:schemeClr val="accent3">
                    <a:lumMod val="75000"/>
                  </a:schemeClr>
                </a:solidFill>
              </a:rPr>
              <a:t>Itô’s</a:t>
            </a:r>
            <a:r>
              <a:rPr lang="pt-PT" sz="3200" b="1" cap="small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PT" sz="3200" b="1" cap="small" dirty="0" err="1" smtClean="0">
                <a:solidFill>
                  <a:schemeClr val="accent3">
                    <a:lumMod val="75000"/>
                  </a:schemeClr>
                </a:solidFill>
              </a:rPr>
              <a:t>Lemma</a:t>
            </a:r>
            <a:endParaRPr lang="en-US" sz="3200" b="1" cap="small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836712"/>
            <a:ext cx="385762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1166" y="869437"/>
            <a:ext cx="8604448" cy="5953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/>
              <a:t>Thus, G </a:t>
            </a:r>
            <a:r>
              <a:rPr lang="en-US" sz="2400" kern="0" dirty="0" smtClean="0"/>
              <a:t>(the derivatives price) also </a:t>
            </a:r>
            <a:r>
              <a:rPr lang="en-US" sz="2400" kern="0" dirty="0" smtClean="0"/>
              <a:t>follows an </a:t>
            </a:r>
            <a:r>
              <a:rPr lang="en-US" sz="2400" u="sng" kern="0" dirty="0" err="1" smtClean="0"/>
              <a:t>Itô</a:t>
            </a:r>
            <a:r>
              <a:rPr lang="en-US" sz="2400" u="sng" kern="0" dirty="0" smtClean="0"/>
              <a:t> process </a:t>
            </a:r>
            <a:r>
              <a:rPr lang="en-US" sz="2400" kern="0" dirty="0" smtClean="0"/>
              <a:t>with a drift rate</a:t>
            </a:r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 smtClean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 smtClean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/>
              <a:t>Assuming that the stock price follows a Geometric Brownian Motion, with constant </a:t>
            </a:r>
            <a:r>
              <a:rPr lang="en-US" sz="2400" i="1" kern="0" dirty="0" smtClean="0">
                <a:latin typeface="Symbol" panose="05050102010706020507" pitchFamily="18" charset="2"/>
              </a:rPr>
              <a:t>m</a:t>
            </a:r>
            <a:r>
              <a:rPr lang="en-US" sz="2400" kern="0" dirty="0" smtClean="0"/>
              <a:t> and </a:t>
            </a:r>
            <a:r>
              <a:rPr lang="en-US" sz="2400" i="1" kern="0" dirty="0" smtClean="0">
                <a:latin typeface="Symbol" panose="05050102010706020507" pitchFamily="18" charset="2"/>
              </a:rPr>
              <a:t>s:</a:t>
            </a:r>
            <a:endParaRPr lang="en-US" sz="2400" i="1" kern="0" dirty="0" smtClean="0">
              <a:latin typeface="Symbol" panose="05050102010706020507" pitchFamily="18" charset="2"/>
            </a:endParaRPr>
          </a:p>
          <a:p>
            <a:pPr marL="0" indent="0"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400" i="1" kern="0" dirty="0" smtClean="0">
              <a:latin typeface="Symbol" panose="05050102010706020507" pitchFamily="18" charset="2"/>
            </a:endParaRPr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/>
              <a:t>From </a:t>
            </a:r>
            <a:r>
              <a:rPr lang="en-US" sz="2400" kern="0" dirty="0" smtClean="0"/>
              <a:t>Ito’s </a:t>
            </a:r>
            <a:r>
              <a:rPr lang="en-US" sz="2400" kern="0" dirty="0" smtClean="0"/>
              <a:t>Lemma </a:t>
            </a:r>
            <a:r>
              <a:rPr lang="en-US" sz="2400" kern="0" dirty="0" smtClean="0"/>
              <a:t>	it follows that</a:t>
            </a:r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 smtClean="0"/>
          </a:p>
          <a:p>
            <a:pPr marL="0" indent="0"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400" kern="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671" y="1229766"/>
            <a:ext cx="2585493" cy="8718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661" y="2101603"/>
            <a:ext cx="3685771" cy="978942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911523"/>
              </p:ext>
            </p:extLst>
          </p:nvPr>
        </p:nvGraphicFramePr>
        <p:xfrm>
          <a:off x="5031703" y="4292838"/>
          <a:ext cx="2533644" cy="470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Equation" r:id="rId5" imgW="1091880" imgH="203040" progId="Equation.3">
                  <p:embed/>
                </p:oleObj>
              </mc:Choice>
              <mc:Fallback>
                <p:oleObj name="Equation" r:id="rId5" imgW="10918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31703" y="4292838"/>
                        <a:ext cx="2533644" cy="470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7614" y="5783524"/>
            <a:ext cx="4420762" cy="7200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5914" y="5064918"/>
            <a:ext cx="3582474" cy="716828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926" y="1877766"/>
            <a:ext cx="43624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>
            <a:off x="7092280" y="1315424"/>
            <a:ext cx="0" cy="473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0032" y="3731639"/>
            <a:ext cx="3562472" cy="61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3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-32" y="332656"/>
            <a:ext cx="8786844" cy="641346"/>
          </a:xfrm>
        </p:spPr>
        <p:txBody>
          <a:bodyPr lIns="90488" tIns="44450" rIns="90488" bIns="44450" anchor="b"/>
          <a:lstStyle/>
          <a:p>
            <a:pPr algn="l" eaLnBrk="1" hangingPunct="1"/>
            <a:r>
              <a:rPr lang="pt-PT" sz="3200" b="1" cap="small" dirty="0" err="1" smtClean="0">
                <a:solidFill>
                  <a:schemeClr val="accent3">
                    <a:lumMod val="75000"/>
                  </a:schemeClr>
                </a:solidFill>
              </a:rPr>
              <a:t>Itô’s</a:t>
            </a:r>
            <a:r>
              <a:rPr lang="pt-PT" sz="3200" b="1" cap="small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PT" sz="3200" b="1" cap="small" dirty="0" err="1" smtClean="0">
                <a:solidFill>
                  <a:schemeClr val="accent3">
                    <a:lumMod val="75000"/>
                  </a:schemeClr>
                </a:solidFill>
              </a:rPr>
              <a:t>Lemma</a:t>
            </a:r>
            <a:endParaRPr lang="en-US" sz="3200" b="1" cap="small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980728"/>
            <a:ext cx="385762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1166" y="1133972"/>
            <a:ext cx="860444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/>
              <a:t>Therefore, both </a:t>
            </a:r>
            <a:r>
              <a:rPr lang="en-US" sz="2400" i="1" kern="0" dirty="0" smtClean="0"/>
              <a:t>S</a:t>
            </a:r>
            <a:r>
              <a:rPr lang="en-US" sz="2400" kern="0" dirty="0" smtClean="0"/>
              <a:t> and </a:t>
            </a:r>
            <a:r>
              <a:rPr lang="en-US" sz="2400" i="1" kern="0" dirty="0" smtClean="0"/>
              <a:t>G</a:t>
            </a:r>
            <a:r>
              <a:rPr lang="en-US" sz="2400" kern="0" dirty="0" smtClean="0"/>
              <a:t> are affected by the same volatility source – </a:t>
            </a:r>
            <a:r>
              <a:rPr lang="en-US" sz="2400" i="1" kern="0" dirty="0" smtClean="0"/>
              <a:t>dz</a:t>
            </a:r>
            <a:r>
              <a:rPr lang="en-US" sz="2400" kern="0" dirty="0" smtClean="0"/>
              <a:t>.</a:t>
            </a:r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 smtClean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/>
              <a:t>This is in line with the Black-Scholes option pricing formula, as G (the option price) is determined by the instantaneous volatility of the returns of the underlying asset price.</a:t>
            </a:r>
            <a:endParaRPr lang="en-US" sz="2400" kern="0" dirty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 smtClean="0"/>
          </a:p>
          <a:p>
            <a:pPr marL="0" indent="0"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390202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-32" y="332656"/>
            <a:ext cx="8786844" cy="641346"/>
          </a:xfrm>
        </p:spPr>
        <p:txBody>
          <a:bodyPr lIns="90488" tIns="44450" rIns="90488" bIns="44450" anchor="b"/>
          <a:lstStyle/>
          <a:p>
            <a:pPr algn="l" eaLnBrk="1" hangingPunct="1"/>
            <a:r>
              <a:rPr lang="pt-PT" sz="3200" b="1" cap="small" dirty="0" err="1" smtClean="0">
                <a:solidFill>
                  <a:schemeClr val="accent3">
                    <a:lumMod val="75000"/>
                  </a:schemeClr>
                </a:solidFill>
              </a:rPr>
              <a:t>Itô’s</a:t>
            </a:r>
            <a:r>
              <a:rPr lang="pt-PT" sz="3200" b="1" cap="small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PT" sz="3200" b="1" cap="small" dirty="0" err="1" smtClean="0">
                <a:solidFill>
                  <a:schemeClr val="accent3">
                    <a:lumMod val="75000"/>
                  </a:schemeClr>
                </a:solidFill>
              </a:rPr>
              <a:t>Lemma</a:t>
            </a:r>
            <a:endParaRPr lang="en-US" sz="3200" b="1" cap="small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980728"/>
            <a:ext cx="385762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1166" y="1133972"/>
            <a:ext cx="860444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kern="0" dirty="0" smtClean="0"/>
              <a:t>How can </a:t>
            </a:r>
            <a:r>
              <a:rPr lang="en-US" sz="2400" b="1" kern="0" dirty="0" err="1" smtClean="0"/>
              <a:t>Itô’s</a:t>
            </a:r>
            <a:r>
              <a:rPr lang="en-US" sz="2400" b="1" kern="0" dirty="0" smtClean="0"/>
              <a:t> Lemma be considered as a natural extension of simpler results?</a:t>
            </a:r>
          </a:p>
          <a:p>
            <a:pPr marL="0" indent="0"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kern="0" dirty="0" smtClean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/>
              <a:t>Assuming a continuous and differentiable function </a:t>
            </a:r>
            <a:r>
              <a:rPr lang="en-US" sz="2400" i="1" kern="0" dirty="0" smtClean="0"/>
              <a:t>G</a:t>
            </a:r>
            <a:r>
              <a:rPr lang="en-US" sz="2400" kern="0" dirty="0" smtClean="0"/>
              <a:t> of a variable </a:t>
            </a:r>
            <a:r>
              <a:rPr lang="en-US" sz="2400" i="1" kern="0" dirty="0" smtClean="0"/>
              <a:t>x</a:t>
            </a:r>
            <a:r>
              <a:rPr lang="en-US" sz="2400" kern="0" dirty="0" smtClean="0"/>
              <a:t>.</a:t>
            </a:r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/>
              <a:t>If </a:t>
            </a:r>
            <a:r>
              <a:rPr lang="en-US" sz="2400" i="1" kern="0" dirty="0" err="1" smtClean="0">
                <a:latin typeface="Symbol" panose="05050102010706020507" pitchFamily="18" charset="2"/>
              </a:rPr>
              <a:t>D</a:t>
            </a:r>
            <a:r>
              <a:rPr lang="en-US" sz="2400" i="1" kern="0" dirty="0" err="1" smtClean="0"/>
              <a:t>x</a:t>
            </a:r>
            <a:r>
              <a:rPr lang="en-US" sz="2400" kern="0" dirty="0" smtClean="0"/>
              <a:t> is a small change in x and </a:t>
            </a:r>
            <a:r>
              <a:rPr lang="en-US" sz="2400" i="1" kern="0" dirty="0" smtClean="0">
                <a:latin typeface="Symbol" panose="05050102010706020507" pitchFamily="18" charset="2"/>
              </a:rPr>
              <a:t>D</a:t>
            </a:r>
            <a:r>
              <a:rPr lang="en-US" sz="2400" i="1" kern="0" dirty="0" smtClean="0"/>
              <a:t>G</a:t>
            </a:r>
            <a:r>
              <a:rPr lang="en-US" sz="2400" kern="0" dirty="0" smtClean="0"/>
              <a:t> is the resulting change in </a:t>
            </a:r>
            <a:r>
              <a:rPr lang="en-US" sz="2400" i="1" kern="0" dirty="0" smtClean="0"/>
              <a:t>G</a:t>
            </a:r>
            <a:r>
              <a:rPr lang="en-US" sz="2400" kern="0" dirty="0" smtClean="0"/>
              <a:t>, one gets</a:t>
            </a:r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 smtClean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/>
              <a:t>Thus, </a:t>
            </a:r>
            <a:r>
              <a:rPr lang="en-US" sz="2400" i="1" kern="0" dirty="0" smtClean="0">
                <a:latin typeface="Symbol" panose="05050102010706020507" pitchFamily="18" charset="2"/>
              </a:rPr>
              <a:t>D</a:t>
            </a:r>
            <a:r>
              <a:rPr lang="en-US" sz="2400" i="1" kern="0" dirty="0" smtClean="0"/>
              <a:t>G </a:t>
            </a:r>
            <a:r>
              <a:rPr lang="en-US" sz="2400" kern="0" dirty="0" smtClean="0"/>
              <a:t>is approximately equal to the rate of change of </a:t>
            </a:r>
            <a:r>
              <a:rPr lang="en-US" sz="2400" i="1" kern="0" dirty="0" smtClean="0"/>
              <a:t>G</a:t>
            </a:r>
            <a:r>
              <a:rPr lang="en-US" sz="2400" kern="0" dirty="0" smtClean="0"/>
              <a:t> with respect to </a:t>
            </a:r>
            <a:r>
              <a:rPr lang="en-US" sz="2400" i="1" kern="0" dirty="0" smtClean="0"/>
              <a:t>x</a:t>
            </a:r>
            <a:r>
              <a:rPr lang="en-US" sz="2400" kern="0" dirty="0" smtClean="0"/>
              <a:t>, multiplied by </a:t>
            </a:r>
            <a:r>
              <a:rPr lang="en-US" sz="2400" i="1" kern="0" dirty="0" err="1" smtClean="0">
                <a:latin typeface="Symbol" panose="05050102010706020507" pitchFamily="18" charset="2"/>
              </a:rPr>
              <a:t>D</a:t>
            </a:r>
            <a:r>
              <a:rPr lang="en-US" sz="2400" i="1" kern="0" dirty="0" err="1" smtClean="0"/>
              <a:t>x</a:t>
            </a:r>
            <a:r>
              <a:rPr lang="en-US" sz="2400" kern="0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599" y="3970363"/>
            <a:ext cx="1577022" cy="82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7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-32" y="332656"/>
            <a:ext cx="8786844" cy="641346"/>
          </a:xfrm>
        </p:spPr>
        <p:txBody>
          <a:bodyPr lIns="90488" tIns="44450" rIns="90488" bIns="44450" anchor="b"/>
          <a:lstStyle/>
          <a:p>
            <a:pPr algn="l" eaLnBrk="1" hangingPunct="1"/>
            <a:r>
              <a:rPr lang="pt-PT" sz="3200" b="1" cap="small" dirty="0" err="1" smtClean="0">
                <a:solidFill>
                  <a:schemeClr val="accent3">
                    <a:lumMod val="75000"/>
                  </a:schemeClr>
                </a:solidFill>
              </a:rPr>
              <a:t>Itô’s</a:t>
            </a:r>
            <a:r>
              <a:rPr lang="pt-PT" sz="3200" b="1" cap="small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PT" sz="3200" b="1" cap="small" dirty="0" err="1" smtClean="0">
                <a:solidFill>
                  <a:schemeClr val="accent3">
                    <a:lumMod val="75000"/>
                  </a:schemeClr>
                </a:solidFill>
              </a:rPr>
              <a:t>Lemma</a:t>
            </a:r>
            <a:endParaRPr lang="en-US" sz="3200" b="1" cap="small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980728"/>
            <a:ext cx="385762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1166" y="1133972"/>
            <a:ext cx="860444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/>
              <a:t>If more precision is required, a Taylor series expansion of </a:t>
            </a:r>
            <a:r>
              <a:rPr lang="en-US" sz="2400" i="1" kern="0" dirty="0">
                <a:latin typeface="Symbol" panose="05050102010706020507" pitchFamily="18" charset="2"/>
              </a:rPr>
              <a:t>D</a:t>
            </a:r>
            <a:r>
              <a:rPr lang="en-US" sz="2400" i="1" kern="0" dirty="0"/>
              <a:t>G </a:t>
            </a:r>
            <a:r>
              <a:rPr lang="en-US" sz="2400" kern="0" dirty="0" smtClean="0"/>
              <a:t>can be used:</a:t>
            </a:r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 smtClean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/>
              <a:t>For a continuous and differentiable function </a:t>
            </a:r>
            <a:r>
              <a:rPr lang="en-US" sz="2400" i="1" kern="0" dirty="0" smtClean="0"/>
              <a:t>G</a:t>
            </a:r>
            <a:r>
              <a:rPr lang="en-US" sz="2400" kern="0" dirty="0" smtClean="0"/>
              <a:t> of 2 variables </a:t>
            </a:r>
            <a:r>
              <a:rPr lang="en-US" sz="2400" i="1" kern="0" dirty="0" smtClean="0"/>
              <a:t>x</a:t>
            </a:r>
            <a:r>
              <a:rPr lang="en-US" sz="2400" kern="0" dirty="0" smtClean="0"/>
              <a:t> and </a:t>
            </a:r>
            <a:r>
              <a:rPr lang="en-US" sz="2400" i="1" kern="0" dirty="0" smtClean="0"/>
              <a:t>y</a:t>
            </a:r>
            <a:r>
              <a:rPr lang="en-US" sz="2400" kern="0" dirty="0" smtClean="0"/>
              <a:t>, one obtains</a:t>
            </a:r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 smtClean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/>
              <a:t>and the </a:t>
            </a:r>
            <a:r>
              <a:rPr lang="en-US" sz="2400" kern="0" dirty="0"/>
              <a:t>Taylor series expansion </a:t>
            </a:r>
            <a:r>
              <a:rPr lang="en-US" sz="2400" kern="0" dirty="0" smtClean="0"/>
              <a:t>becomes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132856"/>
            <a:ext cx="4606437" cy="863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3714505"/>
            <a:ext cx="2643190" cy="8587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86" y="5373216"/>
            <a:ext cx="8372086" cy="99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4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-32" y="332656"/>
            <a:ext cx="8786844" cy="641346"/>
          </a:xfrm>
        </p:spPr>
        <p:txBody>
          <a:bodyPr lIns="90488" tIns="44450" rIns="90488" bIns="44450" anchor="b"/>
          <a:lstStyle/>
          <a:p>
            <a:pPr algn="l" eaLnBrk="1" hangingPunct="1"/>
            <a:r>
              <a:rPr lang="pt-PT" sz="3200" b="1" cap="small" dirty="0" err="1" smtClean="0">
                <a:solidFill>
                  <a:schemeClr val="accent3">
                    <a:lumMod val="75000"/>
                  </a:schemeClr>
                </a:solidFill>
              </a:rPr>
              <a:t>Itô’s</a:t>
            </a:r>
            <a:r>
              <a:rPr lang="pt-PT" sz="3200" b="1" cap="small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PT" sz="3200" b="1" cap="small" dirty="0" err="1" smtClean="0">
                <a:solidFill>
                  <a:schemeClr val="accent3">
                    <a:lumMod val="75000"/>
                  </a:schemeClr>
                </a:solidFill>
              </a:rPr>
              <a:t>Lemma</a:t>
            </a:r>
            <a:endParaRPr lang="en-US" sz="3200" b="1" cap="small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980728"/>
            <a:ext cx="385762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1166" y="1133972"/>
            <a:ext cx="860444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/>
              <a:t>When </a:t>
            </a:r>
            <a:r>
              <a:rPr lang="en-US" sz="2400" i="1" kern="0" dirty="0" err="1" smtClean="0">
                <a:latin typeface="Symbol" panose="05050102010706020507" pitchFamily="18" charset="2"/>
              </a:rPr>
              <a:t>D</a:t>
            </a:r>
            <a:r>
              <a:rPr lang="en-US" sz="2400" i="1" kern="0" dirty="0" err="1" smtClean="0"/>
              <a:t>x</a:t>
            </a:r>
            <a:r>
              <a:rPr lang="en-US" sz="2400" kern="0" dirty="0" smtClean="0"/>
              <a:t> and </a:t>
            </a:r>
            <a:r>
              <a:rPr lang="en-US" sz="2400" i="1" kern="0" dirty="0" err="1" smtClean="0">
                <a:latin typeface="Symbol" panose="05050102010706020507" pitchFamily="18" charset="2"/>
              </a:rPr>
              <a:t>D</a:t>
            </a:r>
            <a:r>
              <a:rPr lang="en-US" sz="2400" i="1" kern="0" dirty="0" err="1" smtClean="0"/>
              <a:t>y</a:t>
            </a:r>
            <a:r>
              <a:rPr lang="en-US" sz="2400" kern="0" dirty="0" smtClean="0"/>
              <a:t> tends to zero, one gets</a:t>
            </a:r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 smtClean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 smtClean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 smtClean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/>
              <a:t>Extending this version in order to cover functions of variables following </a:t>
            </a:r>
            <a:r>
              <a:rPr lang="en-US" sz="2400" kern="0" dirty="0" err="1" smtClean="0"/>
              <a:t>Itô</a:t>
            </a:r>
            <a:r>
              <a:rPr lang="en-US" sz="2400" kern="0" dirty="0" smtClean="0"/>
              <a:t> processes – 				        - </a:t>
            </a:r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/>
              <a:t>one obtains (basically replacing </a:t>
            </a:r>
            <a:r>
              <a:rPr lang="en-US" sz="2400" i="1" kern="0" dirty="0" smtClean="0"/>
              <a:t>y</a:t>
            </a:r>
            <a:r>
              <a:rPr lang="en-US" sz="2400" kern="0" dirty="0" smtClean="0"/>
              <a:t> by </a:t>
            </a:r>
            <a:r>
              <a:rPr lang="en-US" sz="2400" i="1" kern="0" dirty="0" smtClean="0"/>
              <a:t>t</a:t>
            </a:r>
            <a:r>
              <a:rPr lang="en-US" sz="2400" kern="0" dirty="0" smtClean="0"/>
              <a:t>): </a:t>
            </a:r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28800"/>
            <a:ext cx="2564485" cy="11402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3663850"/>
            <a:ext cx="3416469" cy="628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14" y="5085184"/>
            <a:ext cx="8818577" cy="117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8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-32" y="332656"/>
            <a:ext cx="8786844" cy="641346"/>
          </a:xfrm>
        </p:spPr>
        <p:txBody>
          <a:bodyPr lIns="90488" tIns="44450" rIns="90488" bIns="44450" anchor="b"/>
          <a:lstStyle/>
          <a:p>
            <a:pPr algn="l" eaLnBrk="1" hangingPunct="1"/>
            <a:r>
              <a:rPr lang="pt-PT" sz="3200" b="1" cap="small" dirty="0" err="1" smtClean="0">
                <a:solidFill>
                  <a:schemeClr val="accent3">
                    <a:lumMod val="75000"/>
                  </a:schemeClr>
                </a:solidFill>
              </a:rPr>
              <a:t>Itô’s</a:t>
            </a:r>
            <a:r>
              <a:rPr lang="pt-PT" sz="3200" b="1" cap="small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PT" sz="3200" b="1" cap="small" dirty="0" err="1" smtClean="0">
                <a:solidFill>
                  <a:schemeClr val="accent3">
                    <a:lumMod val="75000"/>
                  </a:schemeClr>
                </a:solidFill>
              </a:rPr>
              <a:t>Lemma</a:t>
            </a:r>
            <a:endParaRPr lang="en-US" sz="3200" b="1" cap="small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980728"/>
            <a:ext cx="385762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1166" y="1133972"/>
            <a:ext cx="860444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/>
              <a:t>Discretizing</a:t>
            </a:r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 smtClean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/>
              <a:t>one gets:</a:t>
            </a:r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 smtClean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/>
              <a:t>Or, by dropping the arguments,</a:t>
            </a:r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 smtClean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/>
              <a:t>From this equation we get</a:t>
            </a:r>
          </a:p>
          <a:p>
            <a:pPr marL="0" indent="0"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400" kern="0" dirty="0" smtClean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/>
          </a:p>
          <a:p>
            <a:pPr marL="0" indent="0"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400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28800"/>
            <a:ext cx="3416469" cy="628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89" y="2974457"/>
            <a:ext cx="3883678" cy="6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4614950"/>
            <a:ext cx="2744855" cy="614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571" y="5780933"/>
            <a:ext cx="5840117" cy="48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3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-32" y="332656"/>
            <a:ext cx="8786844" cy="641346"/>
          </a:xfrm>
        </p:spPr>
        <p:txBody>
          <a:bodyPr lIns="90488" tIns="44450" rIns="90488" bIns="44450" anchor="b"/>
          <a:lstStyle/>
          <a:p>
            <a:pPr algn="l" eaLnBrk="1" hangingPunct="1"/>
            <a:r>
              <a:rPr lang="pt-PT" sz="3200" b="1" cap="small" dirty="0" err="1" smtClean="0">
                <a:solidFill>
                  <a:schemeClr val="accent3">
                    <a:lumMod val="75000"/>
                  </a:schemeClr>
                </a:solidFill>
              </a:rPr>
              <a:t>Itô’s</a:t>
            </a:r>
            <a:r>
              <a:rPr lang="pt-PT" sz="3200" b="1" cap="small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PT" sz="3200" b="1" cap="small" dirty="0" err="1" smtClean="0">
                <a:solidFill>
                  <a:schemeClr val="accent3">
                    <a:lumMod val="75000"/>
                  </a:schemeClr>
                </a:solidFill>
              </a:rPr>
              <a:t>Lemma</a:t>
            </a:r>
            <a:endParaRPr lang="en-US" sz="3200" b="1" cap="small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980728"/>
            <a:ext cx="385762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1166" y="1133972"/>
            <a:ext cx="860444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/>
              <a:t>This shows that in equation</a:t>
            </a:r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 smtClean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 smtClean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 smtClean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/>
              <a:t>there are terms in </a:t>
            </a:r>
            <a:r>
              <a:rPr lang="en-US" sz="2400" i="1" kern="0" dirty="0" smtClean="0">
                <a:latin typeface="Symbol" panose="05050102010706020507" pitchFamily="18" charset="2"/>
              </a:rPr>
              <a:t>D</a:t>
            </a:r>
            <a:r>
              <a:rPr lang="en-US" sz="2400" i="1" kern="0" dirty="0" smtClean="0"/>
              <a:t>x</a:t>
            </a:r>
            <a:r>
              <a:rPr lang="en-US" sz="2400" i="1" kern="0" baseline="30000" dirty="0" smtClean="0"/>
              <a:t>2</a:t>
            </a:r>
            <a:r>
              <a:rPr lang="en-US" sz="2400" i="1" kern="0" dirty="0" smtClean="0"/>
              <a:t> </a:t>
            </a:r>
            <a:r>
              <a:rPr lang="en-US" sz="2400" kern="0" dirty="0" smtClean="0"/>
              <a:t>that depend on </a:t>
            </a:r>
            <a:r>
              <a:rPr lang="en-US" sz="2400" i="1" kern="0" dirty="0" smtClean="0"/>
              <a:t>t.</a:t>
            </a:r>
            <a:endParaRPr lang="en-US" sz="2400" kern="0" dirty="0" smtClean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/>
          </a:p>
          <a:p>
            <a:pPr marL="0" indent="0"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400" kern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23" y="1700808"/>
            <a:ext cx="8818577" cy="117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1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-32" y="332656"/>
            <a:ext cx="8786844" cy="641346"/>
          </a:xfrm>
        </p:spPr>
        <p:txBody>
          <a:bodyPr lIns="90488" tIns="44450" rIns="90488" bIns="44450" anchor="b"/>
          <a:lstStyle/>
          <a:p>
            <a:pPr algn="l" eaLnBrk="1" hangingPunct="1"/>
            <a:r>
              <a:rPr lang="pt-PT" sz="3200" b="1" cap="small" dirty="0" err="1" smtClean="0">
                <a:solidFill>
                  <a:schemeClr val="accent3">
                    <a:lumMod val="75000"/>
                  </a:schemeClr>
                </a:solidFill>
              </a:rPr>
              <a:t>Itô’s</a:t>
            </a:r>
            <a:r>
              <a:rPr lang="pt-PT" sz="3200" b="1" cap="small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PT" sz="3200" b="1" cap="small" dirty="0" err="1" smtClean="0">
                <a:solidFill>
                  <a:schemeClr val="accent3">
                    <a:lumMod val="75000"/>
                  </a:schemeClr>
                </a:solidFill>
              </a:rPr>
              <a:t>Lemma</a:t>
            </a:r>
            <a:endParaRPr lang="en-US" sz="3200" b="1" cap="small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980728"/>
            <a:ext cx="385762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1166" y="1133972"/>
            <a:ext cx="860444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/>
              <a:t>Given that the variance of a standardized normal distribution =1:</a:t>
            </a:r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 smtClean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 smtClean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/>
              <a:t>As 		    =&gt;	            =&gt;	     is non-stochastic and equal to its expected value </a:t>
            </a:r>
            <a:r>
              <a:rPr lang="en-US" sz="2400" i="1" kern="0" dirty="0" smtClean="0">
                <a:latin typeface="Symbol" panose="05050102010706020507" pitchFamily="18" charset="2"/>
              </a:rPr>
              <a:t>D</a:t>
            </a:r>
            <a:r>
              <a:rPr lang="en-US" sz="2400" i="1" kern="0" dirty="0" smtClean="0"/>
              <a:t>t</a:t>
            </a:r>
            <a:r>
              <a:rPr lang="en-US" sz="2400" kern="0" dirty="0" smtClean="0"/>
              <a:t>.</a:t>
            </a:r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/>
              <a:t>Consequently, </a:t>
            </a:r>
            <a:r>
              <a:rPr lang="en-US" sz="2400" i="1" kern="0" dirty="0" smtClean="0">
                <a:latin typeface="Symbol" panose="05050102010706020507" pitchFamily="18" charset="2"/>
              </a:rPr>
              <a:t>D</a:t>
            </a:r>
            <a:r>
              <a:rPr lang="en-US" sz="2400" i="1" kern="0" dirty="0" smtClean="0"/>
              <a:t>x</a:t>
            </a:r>
            <a:r>
              <a:rPr lang="en-US" sz="2400" i="1" kern="0" baseline="30000" dirty="0" smtClean="0"/>
              <a:t>2</a:t>
            </a:r>
            <a:r>
              <a:rPr lang="en-US" sz="2400" kern="0" dirty="0"/>
              <a:t> </a:t>
            </a:r>
            <a:r>
              <a:rPr lang="en-US" sz="2400" kern="0" dirty="0" smtClean="0"/>
              <a:t>becomes non-stochastic and equal to </a:t>
            </a:r>
            <a:r>
              <a:rPr lang="en-US" sz="2400" i="1" kern="0" dirty="0" smtClean="0"/>
              <a:t>b</a:t>
            </a:r>
            <a:r>
              <a:rPr lang="en-US" sz="2400" i="1" kern="0" baseline="30000" dirty="0" smtClean="0"/>
              <a:t>2</a:t>
            </a:r>
            <a:r>
              <a:rPr lang="en-US" sz="2400" i="1" kern="0" dirty="0" smtClean="0"/>
              <a:t>dt.</a:t>
            </a:r>
            <a:endParaRPr lang="en-US" sz="2400" i="1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72816"/>
            <a:ext cx="2657253" cy="6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308" y="2778410"/>
            <a:ext cx="992588" cy="4789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2816678"/>
            <a:ext cx="1168023" cy="504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307" y="2778410"/>
            <a:ext cx="671613" cy="51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64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-32" y="332656"/>
            <a:ext cx="8786844" cy="641346"/>
          </a:xfrm>
        </p:spPr>
        <p:txBody>
          <a:bodyPr lIns="90488" tIns="44450" rIns="90488" bIns="44450" anchor="b"/>
          <a:lstStyle/>
          <a:p>
            <a:pPr algn="l" eaLnBrk="1" hangingPunct="1"/>
            <a:r>
              <a:rPr lang="pt-PT" sz="3200" b="1" cap="small" dirty="0" err="1" smtClean="0">
                <a:solidFill>
                  <a:schemeClr val="accent3">
                    <a:lumMod val="75000"/>
                  </a:schemeClr>
                </a:solidFill>
              </a:rPr>
              <a:t>Itô’s</a:t>
            </a:r>
            <a:r>
              <a:rPr lang="pt-PT" sz="3200" b="1" cap="small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PT" sz="3200" b="1" cap="small" dirty="0" err="1" smtClean="0">
                <a:solidFill>
                  <a:schemeClr val="accent3">
                    <a:lumMod val="75000"/>
                  </a:schemeClr>
                </a:solidFill>
              </a:rPr>
              <a:t>Lemma</a:t>
            </a:r>
            <a:endParaRPr lang="en-US" sz="3200" b="1" cap="small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980728"/>
            <a:ext cx="385762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1166" y="1133972"/>
            <a:ext cx="860444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/>
              <a:t>Therefore, taking limits as </a:t>
            </a:r>
            <a:r>
              <a:rPr lang="en-US" sz="2400" i="1" kern="0" dirty="0" smtClean="0">
                <a:latin typeface="Symbol" panose="05050102010706020507" pitchFamily="18" charset="2"/>
              </a:rPr>
              <a:t>D</a:t>
            </a:r>
            <a:r>
              <a:rPr lang="en-US" sz="2400" i="1" kern="0" dirty="0" smtClean="0"/>
              <a:t>t </a:t>
            </a:r>
            <a:r>
              <a:rPr lang="en-US" sz="2400" kern="0" dirty="0" smtClean="0"/>
              <a:t>and </a:t>
            </a:r>
            <a:r>
              <a:rPr lang="en-US" sz="2400" i="1" kern="0" dirty="0" err="1" smtClean="0">
                <a:latin typeface="Symbol" panose="05050102010706020507" pitchFamily="18" charset="2"/>
              </a:rPr>
              <a:t>D</a:t>
            </a:r>
            <a:r>
              <a:rPr lang="en-US" sz="2400" i="1" kern="0" dirty="0" err="1" smtClean="0"/>
              <a:t>x</a:t>
            </a:r>
            <a:r>
              <a:rPr lang="en-US" sz="2400" i="1" kern="0" dirty="0" smtClean="0"/>
              <a:t> </a:t>
            </a:r>
            <a:r>
              <a:rPr lang="en-US" sz="2400" kern="0" dirty="0" smtClean="0"/>
              <a:t>tend to zero in equation</a:t>
            </a:r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 smtClean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 smtClean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/>
              <a:t>one gets:</a:t>
            </a:r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 smtClean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/>
              <a:t>If we consider that 				      , replacing </a:t>
            </a:r>
            <a:r>
              <a:rPr lang="en-US" sz="2400" i="1" kern="0" dirty="0" smtClean="0"/>
              <a:t>dx</a:t>
            </a:r>
            <a:r>
              <a:rPr lang="en-US" sz="2400" kern="0" dirty="0" smtClean="0"/>
              <a:t> in the former expression by the latter, one obtains</a:t>
            </a:r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 smtClean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 smtClean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/>
          </a:p>
          <a:p>
            <a:pPr marL="0" indent="0"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400" kern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43" y="3331064"/>
            <a:ext cx="4438489" cy="93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581075"/>
            <a:ext cx="8818577" cy="11773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5" y="4326605"/>
            <a:ext cx="3096344" cy="5699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9" y="5253509"/>
            <a:ext cx="4680520" cy="92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-32" y="332656"/>
            <a:ext cx="8786844" cy="641346"/>
          </a:xfrm>
        </p:spPr>
        <p:txBody>
          <a:bodyPr lIns="90488" tIns="44450" rIns="90488" bIns="44450" anchor="b"/>
          <a:lstStyle/>
          <a:p>
            <a:pPr algn="l" eaLnBrk="1" hangingPunct="1"/>
            <a:r>
              <a:rPr lang="pt-PT" sz="3200" b="1" cap="small" dirty="0" err="1">
                <a:solidFill>
                  <a:schemeClr val="accent3">
                    <a:lumMod val="75000"/>
                  </a:schemeClr>
                </a:solidFill>
              </a:rPr>
              <a:t>Probability</a:t>
            </a:r>
            <a:r>
              <a:rPr lang="pt-PT" sz="3200" b="1" cap="small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PT" sz="3200" b="1" cap="small" dirty="0" err="1">
                <a:solidFill>
                  <a:schemeClr val="accent3">
                    <a:lumMod val="75000"/>
                  </a:schemeClr>
                </a:solidFill>
              </a:rPr>
              <a:t>Distribution</a:t>
            </a:r>
            <a:endParaRPr lang="en-US" sz="3200" b="1" cap="small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980728"/>
            <a:ext cx="385762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1166" y="1133972"/>
            <a:ext cx="860444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/>
              <a:t>From the stochastic process of the rate of returns, </a:t>
            </a:r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 smtClean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 smtClean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/>
              <a:t>Its distribution gets </a:t>
            </a:r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 smtClean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/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/>
              <a:t>Being	      , since				        , it follows from the </a:t>
            </a:r>
            <a:r>
              <a:rPr lang="en-US" sz="2400" kern="0" dirty="0" err="1" smtClean="0"/>
              <a:t>Itô’s</a:t>
            </a:r>
            <a:r>
              <a:rPr lang="en-US" sz="2400" kern="0" dirty="0" smtClean="0"/>
              <a:t> lemma that</a:t>
            </a:r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 smtClean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/>
          </a:p>
          <a:p>
            <a:pPr marL="0" indent="0"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400" kern="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591106"/>
              </p:ext>
            </p:extLst>
          </p:nvPr>
        </p:nvGraphicFramePr>
        <p:xfrm>
          <a:off x="521778" y="1679632"/>
          <a:ext cx="2439988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Equation" r:id="rId3" imgW="965160" imgH="393480" progId="Equation.3">
                  <p:embed/>
                </p:oleObj>
              </mc:Choice>
              <mc:Fallback>
                <p:oleObj name="Equation" r:id="rId3" imgW="9651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1778" y="1679632"/>
                        <a:ext cx="2439988" cy="99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747" y="3356992"/>
            <a:ext cx="2109095" cy="7545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733" y="4513578"/>
            <a:ext cx="1152027" cy="4275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7864" y="4354725"/>
            <a:ext cx="3679966" cy="745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5602" y="5188267"/>
            <a:ext cx="2982228" cy="96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9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785926"/>
            <a:ext cx="72580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-32" y="-24"/>
            <a:ext cx="7772400" cy="1143000"/>
          </a:xfrm>
          <a:noFill/>
        </p:spPr>
        <p:txBody>
          <a:bodyPr lIns="90488" tIns="44450" rIns="90488" bIns="44450" anchor="b"/>
          <a:lstStyle/>
          <a:p>
            <a:pPr algn="l" eaLnBrk="1" hangingPunct="1"/>
            <a:r>
              <a:rPr lang="en-US" sz="3200" b="1" cap="small" dirty="0" smtClean="0">
                <a:solidFill>
                  <a:srgbClr val="740000"/>
                </a:solidFill>
              </a:rPr>
              <a:t>Basic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-32" y="332656"/>
            <a:ext cx="8786844" cy="641346"/>
          </a:xfrm>
        </p:spPr>
        <p:txBody>
          <a:bodyPr lIns="90488" tIns="44450" rIns="90488" bIns="44450" anchor="b"/>
          <a:lstStyle/>
          <a:p>
            <a:pPr algn="l" eaLnBrk="1" hangingPunct="1"/>
            <a:r>
              <a:rPr lang="pt-PT" sz="3200" b="1" cap="small" dirty="0" err="1" smtClean="0">
                <a:solidFill>
                  <a:schemeClr val="accent3">
                    <a:lumMod val="75000"/>
                  </a:schemeClr>
                </a:solidFill>
              </a:rPr>
              <a:t>Probability</a:t>
            </a:r>
            <a:r>
              <a:rPr lang="pt-PT" sz="3200" b="1" cap="small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PT" sz="3200" b="1" cap="small" dirty="0" err="1" smtClean="0">
                <a:solidFill>
                  <a:schemeClr val="accent3">
                    <a:lumMod val="75000"/>
                  </a:schemeClr>
                </a:solidFill>
              </a:rPr>
              <a:t>Distribution</a:t>
            </a:r>
            <a:endParaRPr lang="en-US" sz="3200" b="1" cap="small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980728"/>
            <a:ext cx="385762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1166" y="1133972"/>
            <a:ext cx="893720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 smtClean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 smtClean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 smtClean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/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/>
              <a:t>This equation shows that ln S</a:t>
            </a:r>
            <a:r>
              <a:rPr lang="en-US" sz="2400" kern="0" baseline="-25000" dirty="0" smtClean="0"/>
              <a:t>T</a:t>
            </a:r>
            <a:r>
              <a:rPr lang="en-US" sz="2400" kern="0" dirty="0" smtClean="0"/>
              <a:t> is normally distributed </a:t>
            </a:r>
            <a:r>
              <a:rPr lang="en-US" sz="2400" kern="0" dirty="0"/>
              <a:t>(and S</a:t>
            </a:r>
            <a:r>
              <a:rPr lang="en-US" sz="2400" kern="0" baseline="-25000" dirty="0"/>
              <a:t>T</a:t>
            </a:r>
            <a:r>
              <a:rPr lang="en-US" sz="2400" kern="0" dirty="0"/>
              <a:t> has a log normal distribution</a:t>
            </a:r>
            <a:r>
              <a:rPr lang="en-US" sz="2400" kern="0" dirty="0" smtClean="0"/>
              <a:t>), with a standard deviation 	 that is proportional to the square root of time.</a:t>
            </a: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 smtClean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 smtClean="0"/>
          </a:p>
          <a:p>
            <a:pPr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/>
          </a:p>
          <a:p>
            <a:pPr marL="0" indent="0"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400" kern="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56495"/>
            <a:ext cx="8632836" cy="14375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544517"/>
            <a:ext cx="5760640" cy="16241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4740113"/>
            <a:ext cx="642413" cy="45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5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-32" y="332656"/>
            <a:ext cx="8786844" cy="641346"/>
          </a:xfrm>
        </p:spPr>
        <p:txBody>
          <a:bodyPr lIns="90488" tIns="44450" rIns="90488" bIns="44450" anchor="b"/>
          <a:lstStyle/>
          <a:p>
            <a:pPr algn="l" eaLnBrk="1" hangingPunct="1"/>
            <a:r>
              <a:rPr lang="pt-PT" sz="3200" b="1" cap="small" dirty="0" err="1">
                <a:solidFill>
                  <a:schemeClr val="accent3">
                    <a:lumMod val="75000"/>
                  </a:schemeClr>
                </a:solidFill>
              </a:rPr>
              <a:t>Probability</a:t>
            </a:r>
            <a:r>
              <a:rPr lang="pt-PT" sz="3200" b="1" cap="small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PT" sz="3200" b="1" cap="small" dirty="0" err="1">
                <a:solidFill>
                  <a:schemeClr val="accent3">
                    <a:lumMod val="75000"/>
                  </a:schemeClr>
                </a:solidFill>
              </a:rPr>
              <a:t>Distribution</a:t>
            </a:r>
            <a:endParaRPr lang="en-US" sz="3200" b="1" cap="small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980728"/>
            <a:ext cx="385762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63" y="1340768"/>
            <a:ext cx="7049657" cy="45428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6048290"/>
            <a:ext cx="87129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Source: Hull, John (2009), “Options, Futures and Other Derivatives”, Pearson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Prenctice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Hall, 7</a:t>
            </a:r>
            <a:r>
              <a:rPr lang="en-US" sz="1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th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Edition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06" y="332656"/>
            <a:ext cx="8786844" cy="508588"/>
          </a:xfrm>
        </p:spPr>
        <p:txBody>
          <a:bodyPr lIns="90488" tIns="44450" rIns="90488" bIns="44450" anchor="b"/>
          <a:lstStyle/>
          <a:p>
            <a:pPr algn="l" eaLnBrk="1" hangingPunct="1"/>
            <a:r>
              <a:rPr lang="pt-PT" sz="3200" b="1" cap="small" dirty="0" err="1" smtClean="0">
                <a:solidFill>
                  <a:schemeClr val="accent3">
                    <a:lumMod val="75000"/>
                  </a:schemeClr>
                </a:solidFill>
              </a:rPr>
              <a:t>Martingales</a:t>
            </a:r>
            <a:endParaRPr lang="en-US" sz="3200" b="1" cap="small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4348" y="1785926"/>
            <a:ext cx="7286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alibri"/>
              </a:rPr>
              <a:t>Definition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Calibri"/>
              </a:rPr>
              <a:t>: 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A </a:t>
            </a:r>
            <a:r>
              <a:rPr lang="en-US" sz="2400" b="1" dirty="0" smtClean="0">
                <a:solidFill>
                  <a:schemeClr val="accent4"/>
                </a:solidFill>
                <a:latin typeface="Calibri"/>
              </a:rPr>
              <a:t>martingale</a:t>
            </a:r>
            <a:r>
              <a:rPr lang="en-US" sz="2400" dirty="0" smtClean="0">
                <a:solidFill>
                  <a:srgbClr val="CC9900"/>
                </a:solidFill>
                <a:latin typeface="Calibri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is a zero drift stochastic process:</a:t>
            </a:r>
            <a:endParaRPr lang="pt-PT" sz="2400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2083" y="3343741"/>
            <a:ext cx="8040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The best estimate for the future price is the current one:</a:t>
            </a:r>
            <a:endParaRPr lang="pt-PT" sz="2400" dirty="0">
              <a:latin typeface="Calibri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836712"/>
            <a:ext cx="385762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own Arrow 15"/>
          <p:cNvSpPr/>
          <p:nvPr/>
        </p:nvSpPr>
        <p:spPr>
          <a:xfrm>
            <a:off x="3970992" y="2919405"/>
            <a:ext cx="297110" cy="392909"/>
          </a:xfrm>
          <a:prstGeom prst="down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327641"/>
              </p:ext>
            </p:extLst>
          </p:nvPr>
        </p:nvGraphicFramePr>
        <p:xfrm>
          <a:off x="2136040" y="2337645"/>
          <a:ext cx="1701932" cy="486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9" name="Equation" r:id="rId3" imgW="622080" imgH="177480" progId="Equation.3">
                  <p:embed/>
                </p:oleObj>
              </mc:Choice>
              <mc:Fallback>
                <p:oleObj name="Equation" r:id="rId3" imgW="62208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6040" y="2337645"/>
                        <a:ext cx="1701932" cy="486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4464828" y="2381785"/>
            <a:ext cx="4111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/>
              </a:rPr>
              <a:t>(where</a:t>
            </a:r>
            <a:r>
              <a:rPr lang="en-US" sz="2400" i="1" dirty="0" smtClean="0">
                <a:latin typeface="Calibri"/>
              </a:rPr>
              <a:t> </a:t>
            </a:r>
            <a:r>
              <a:rPr lang="en-US" sz="2400" i="1" dirty="0" err="1" smtClean="0">
                <a:latin typeface="Calibri"/>
              </a:rPr>
              <a:t>dz</a:t>
            </a:r>
            <a:r>
              <a:rPr lang="en-US" sz="2400" dirty="0" smtClean="0">
                <a:latin typeface="Calibri"/>
              </a:rPr>
              <a:t> is a Wiener process)</a:t>
            </a:r>
            <a:endParaRPr lang="pt-PT" sz="2400" dirty="0">
              <a:latin typeface="Calibri" pitchFamily="34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680326"/>
              </p:ext>
            </p:extLst>
          </p:nvPr>
        </p:nvGraphicFramePr>
        <p:xfrm>
          <a:off x="2136040" y="3968632"/>
          <a:ext cx="1834952" cy="549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0" name="Equation" r:id="rId5" imgW="761760" imgH="228600" progId="Equation.3">
                  <p:embed/>
                </p:oleObj>
              </mc:Choice>
              <mc:Fallback>
                <p:oleObj name="Equation" r:id="rId5" imgW="7617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36040" y="3968632"/>
                        <a:ext cx="1834952" cy="5496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72555" cy="1143000"/>
          </a:xfrm>
        </p:spPr>
        <p:txBody>
          <a:bodyPr lIns="90488" tIns="44450" rIns="90488" bIns="44450" anchor="b"/>
          <a:lstStyle/>
          <a:p>
            <a:pPr algn="l" eaLnBrk="1" hangingPunct="1"/>
            <a:r>
              <a:rPr lang="pt-PT" sz="3200" b="1" cap="small" dirty="0" smtClean="0">
                <a:solidFill>
                  <a:schemeClr val="accent3">
                    <a:lumMod val="75000"/>
                  </a:schemeClr>
                </a:solidFill>
              </a:rPr>
              <a:t>Risk-Neutral Valuation Result</a:t>
            </a:r>
            <a:endParaRPr lang="en-US" sz="3200" b="1" cap="small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85852" y="4000504"/>
            <a:ext cx="857256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latin typeface="Calibri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6388"/>
            <a:ext cx="56007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4923" y="3500438"/>
            <a:ext cx="67532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9388" y="1328728"/>
            <a:ext cx="3810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4562494"/>
            <a:ext cx="67151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>
            <a:endCxn id="17" idx="3"/>
          </p:cNvCxnSpPr>
          <p:nvPr/>
        </p:nvCxnSpPr>
        <p:spPr>
          <a:xfrm rot="10800000" flipV="1">
            <a:off x="6429388" y="1142983"/>
            <a:ext cx="1285884" cy="557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15272" y="642918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+mn-lt"/>
              </a:rPr>
              <a:t>X is the payoff at T</a:t>
            </a:r>
            <a:endParaRPr lang="pt-PT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16" y="2143116"/>
            <a:ext cx="2285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+mn-lt"/>
              </a:rPr>
              <a:t>Assuming constant interest rates</a:t>
            </a:r>
            <a:endParaRPr lang="pt-PT" dirty="0">
              <a:latin typeface="+mn-l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4214810" y="2500306"/>
            <a:ext cx="250033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91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071546"/>
            <a:ext cx="68199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5952" y="1928802"/>
            <a:ext cx="67437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2852936"/>
            <a:ext cx="66484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57158" y="428604"/>
            <a:ext cx="15010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 err="1" smtClean="0">
                <a:solidFill>
                  <a:srgbClr val="002060"/>
                </a:solidFill>
                <a:latin typeface="Calibri" pitchFamily="34" charset="0"/>
              </a:rPr>
              <a:t>Reasoning</a:t>
            </a:r>
            <a:endParaRPr lang="pt-PT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00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543042"/>
            <a:ext cx="3810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276471"/>
            <a:ext cx="3009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3282" y="3000372"/>
            <a:ext cx="4114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5619769"/>
            <a:ext cx="5076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3571876"/>
            <a:ext cx="67246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1668" y="3000372"/>
            <a:ext cx="1600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-32" y="-24"/>
            <a:ext cx="8786844" cy="1143000"/>
          </a:xfrm>
        </p:spPr>
        <p:txBody>
          <a:bodyPr lIns="90488" tIns="44450" rIns="90488" bIns="44450" anchor="b"/>
          <a:lstStyle/>
          <a:p>
            <a:pPr algn="l" eaLnBrk="1" hangingPunct="1"/>
            <a:r>
              <a:rPr lang="en-US" sz="2800" b="1" dirty="0" smtClean="0">
                <a:solidFill>
                  <a:srgbClr val="002060"/>
                </a:solidFill>
              </a:rPr>
              <a:t>Example: </a:t>
            </a:r>
            <a:r>
              <a:rPr lang="pt-PT" sz="2800" b="1" dirty="0" smtClean="0">
                <a:solidFill>
                  <a:srgbClr val="002060"/>
                </a:solidFill>
              </a:rPr>
              <a:t>The Black-Scholes Formula</a:t>
            </a:r>
            <a:endParaRPr lang="en-US" sz="28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68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-2" y="-24"/>
            <a:ext cx="8786844" cy="1143000"/>
          </a:xfrm>
        </p:spPr>
        <p:txBody>
          <a:bodyPr lIns="90488" tIns="44450" rIns="90488" bIns="44450" anchor="b"/>
          <a:lstStyle/>
          <a:p>
            <a:pPr algn="l" eaLnBrk="1" hangingPunct="1"/>
            <a:r>
              <a:rPr lang="pt-PT" sz="3200" b="1" cap="small" dirty="0" err="1" smtClean="0">
                <a:solidFill>
                  <a:schemeClr val="accent3">
                    <a:lumMod val="75000"/>
                  </a:schemeClr>
                </a:solidFill>
              </a:rPr>
              <a:t>Market</a:t>
            </a:r>
            <a:r>
              <a:rPr lang="pt-PT" sz="3200" b="1" cap="small" dirty="0" smtClean="0">
                <a:solidFill>
                  <a:schemeClr val="accent3">
                    <a:lumMod val="75000"/>
                  </a:schemeClr>
                </a:solidFill>
              </a:rPr>
              <a:t> Completeness</a:t>
            </a:r>
            <a:endParaRPr lang="en-US" sz="3200" b="1" cap="small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14488"/>
            <a:ext cx="69056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214686"/>
            <a:ext cx="68294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5143512"/>
            <a:ext cx="58007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/>
        </p:nvCxnSpPr>
        <p:spPr>
          <a:xfrm flipV="1">
            <a:off x="0" y="1142976"/>
            <a:ext cx="3563888" cy="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92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72555" cy="1143000"/>
          </a:xfrm>
        </p:spPr>
        <p:txBody>
          <a:bodyPr lIns="90488" tIns="44450" rIns="90488" bIns="44450" anchor="b"/>
          <a:lstStyle/>
          <a:p>
            <a:pPr algn="l" eaLnBrk="1" hangingPunct="1"/>
            <a:r>
              <a:rPr lang="pt-PT" sz="3200" b="1" cap="small" dirty="0" smtClean="0">
                <a:solidFill>
                  <a:schemeClr val="accent3">
                    <a:lumMod val="75000"/>
                  </a:schemeClr>
                </a:solidFill>
              </a:rPr>
              <a:t>Reachable (or Hedgeable) claim</a:t>
            </a:r>
            <a:endParaRPr lang="en-US" sz="3200" b="1" cap="small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85852" y="4000504"/>
            <a:ext cx="857256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500174"/>
            <a:ext cx="70294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429000"/>
            <a:ext cx="32480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4286256"/>
            <a:ext cx="71151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1335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71480"/>
            <a:ext cx="70008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own Arrow 5"/>
          <p:cNvSpPr/>
          <p:nvPr/>
        </p:nvSpPr>
        <p:spPr>
          <a:xfrm>
            <a:off x="4357686" y="3214686"/>
            <a:ext cx="428628" cy="500066"/>
          </a:xfrm>
          <a:prstGeom prst="down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TextBox 6"/>
          <p:cNvSpPr txBox="1"/>
          <p:nvPr/>
        </p:nvSpPr>
        <p:spPr>
          <a:xfrm>
            <a:off x="2857488" y="4143380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rgbClr val="002060"/>
                </a:solidFill>
                <a:latin typeface="+mn-lt"/>
              </a:rPr>
              <a:t>Classical Example:</a:t>
            </a:r>
          </a:p>
          <a:p>
            <a:pPr algn="ctr"/>
            <a:r>
              <a:rPr lang="pt-PT" sz="2400" dirty="0" smtClean="0">
                <a:latin typeface="+mn-lt"/>
              </a:rPr>
              <a:t> The Black-Scholes Model</a:t>
            </a:r>
            <a:endParaRPr lang="pt-PT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951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-32" y="-24"/>
            <a:ext cx="7772400" cy="1143000"/>
          </a:xfrm>
          <a:noFill/>
        </p:spPr>
        <p:txBody>
          <a:bodyPr lIns="90488" tIns="44450" rIns="90488" bIns="44450" anchor="b"/>
          <a:lstStyle/>
          <a:p>
            <a:pPr algn="l" eaLnBrk="1" hangingPunct="1"/>
            <a:r>
              <a:rPr lang="en-US" sz="3200" b="1" cap="small" dirty="0" smtClean="0">
                <a:solidFill>
                  <a:srgbClr val="740000"/>
                </a:solidFill>
              </a:rPr>
              <a:t>Stochastic Processes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1520" y="1700213"/>
            <a:ext cx="8892480" cy="4393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kern="0" dirty="0" smtClean="0"/>
              <a:t>Discrete vs continuous time stochastic processes:</a:t>
            </a:r>
          </a:p>
          <a:p>
            <a:pPr lvl="1" eaLnBrk="1" hangingPunct="1"/>
            <a:r>
              <a:rPr lang="en-US" sz="2000" kern="0" dirty="0" smtClean="0"/>
              <a:t>Discrete – the </a:t>
            </a:r>
            <a:r>
              <a:rPr lang="en-US" sz="2000" kern="0" dirty="0" smtClean="0"/>
              <a:t>variable </a:t>
            </a:r>
            <a:r>
              <a:rPr lang="en-US" sz="2000" kern="0" dirty="0" smtClean="0"/>
              <a:t>value can change only at certain fixed points in time</a:t>
            </a:r>
          </a:p>
          <a:p>
            <a:pPr lvl="1" eaLnBrk="1" hangingPunct="1"/>
            <a:r>
              <a:rPr lang="en-US" sz="2000" kern="0" dirty="0" smtClean="0"/>
              <a:t>Continuous – changes can take place at any time</a:t>
            </a:r>
          </a:p>
          <a:p>
            <a:pPr lvl="1" eaLnBrk="1" hangingPunct="1"/>
            <a:endParaRPr lang="en-US" sz="2000" kern="0" dirty="0"/>
          </a:p>
          <a:p>
            <a:pPr eaLnBrk="1" hangingPunct="1"/>
            <a:r>
              <a:rPr lang="en-US" sz="2400" kern="0" dirty="0" smtClean="0"/>
              <a:t>Continuous vs discrete variables:</a:t>
            </a:r>
            <a:endParaRPr lang="en-US" sz="2400" kern="0" dirty="0"/>
          </a:p>
          <a:p>
            <a:pPr lvl="1" eaLnBrk="1" hangingPunct="1"/>
            <a:r>
              <a:rPr lang="en-US" sz="2000" kern="0" dirty="0"/>
              <a:t>Discrete – </a:t>
            </a:r>
            <a:r>
              <a:rPr lang="en-US" sz="2000" kern="0" dirty="0" smtClean="0"/>
              <a:t>only certain values are possible</a:t>
            </a:r>
            <a:endParaRPr lang="en-US" sz="2000" kern="0" dirty="0"/>
          </a:p>
          <a:p>
            <a:pPr lvl="1" eaLnBrk="1" hangingPunct="1"/>
            <a:r>
              <a:rPr lang="en-US" sz="2000" kern="0" dirty="0"/>
              <a:t>Continuous – </a:t>
            </a:r>
            <a:r>
              <a:rPr lang="en-US" sz="2000" kern="0" dirty="0" smtClean="0"/>
              <a:t>can take any value within a certain range</a:t>
            </a:r>
          </a:p>
          <a:p>
            <a:pPr lvl="1" eaLnBrk="1" hangingPunct="1"/>
            <a:endParaRPr lang="en-US" sz="2000" kern="0" dirty="0" smtClean="0"/>
          </a:p>
          <a:p>
            <a:pPr eaLnBrk="1" hangingPunct="1"/>
            <a:r>
              <a:rPr lang="en-US" sz="2400" kern="0" dirty="0" smtClean="0"/>
              <a:t>Continuous-variable, </a:t>
            </a:r>
            <a:r>
              <a:rPr lang="en-US" sz="2400" kern="0" dirty="0" smtClean="0"/>
              <a:t>continuous-time – variables can assume any value and changes can occur at any time.</a:t>
            </a:r>
            <a:endParaRPr lang="en-US" sz="20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" y="-24"/>
            <a:ext cx="7772400" cy="1143000"/>
          </a:xfrm>
        </p:spPr>
        <p:txBody>
          <a:bodyPr lIns="90488" tIns="44450" rIns="90488" bIns="44450" anchor="b"/>
          <a:lstStyle/>
          <a:p>
            <a:pPr algn="l" eaLnBrk="1" hangingPunct="1"/>
            <a:r>
              <a:rPr lang="en-US" sz="3200" b="1" cap="small" dirty="0" smtClean="0">
                <a:solidFill>
                  <a:schemeClr val="accent3">
                    <a:lumMod val="75000"/>
                  </a:schemeClr>
                </a:solidFill>
              </a:rPr>
              <a:t>Stochastic Processes</a:t>
            </a:r>
            <a:endParaRPr lang="en-US" sz="2400" b="1" cap="small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143123"/>
            <a:ext cx="48672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838584"/>
            <a:ext cx="6477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-32" y="-24"/>
            <a:ext cx="7772400" cy="1143000"/>
          </a:xfrm>
          <a:noFill/>
        </p:spPr>
        <p:txBody>
          <a:bodyPr lIns="90488" tIns="44450" rIns="90488" bIns="44450" anchor="b"/>
          <a:lstStyle/>
          <a:p>
            <a:pPr algn="l" eaLnBrk="1" hangingPunct="1"/>
            <a:r>
              <a:rPr lang="en-US" sz="3200" b="1" cap="small" dirty="0" smtClean="0">
                <a:solidFill>
                  <a:srgbClr val="740000"/>
                </a:solidFill>
              </a:rPr>
              <a:t>Stochastic Processes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9512" y="1700213"/>
            <a:ext cx="8892480" cy="3673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/>
            <a:r>
              <a:rPr lang="en-US" sz="2400" kern="0" dirty="0" smtClean="0"/>
              <a:t>Continuous-variable, continuous-time stochastic processes are key to understanding the pricing of options and other derivatives.</a:t>
            </a:r>
          </a:p>
          <a:p>
            <a:pPr algn="just" eaLnBrk="1" hangingPunct="1"/>
            <a:r>
              <a:rPr lang="en-US" sz="2400" kern="0" dirty="0" smtClean="0"/>
              <a:t>However, in practice, most asset prices do not follow continuous-variable</a:t>
            </a:r>
            <a:r>
              <a:rPr lang="en-US" sz="2400" kern="0" dirty="0"/>
              <a:t>, continuous-time stochastic </a:t>
            </a:r>
            <a:r>
              <a:rPr lang="en-US" sz="2400" kern="0" dirty="0" smtClean="0"/>
              <a:t>processes.</a:t>
            </a:r>
          </a:p>
          <a:p>
            <a:pPr algn="just" eaLnBrk="1" hangingPunct="1"/>
            <a:r>
              <a:rPr lang="en-US" sz="2400" kern="0" dirty="0" smtClean="0"/>
              <a:t>For instance, stock prices are restricted to discrete values (e.g. multiples of a cent) and changes can be observed only </a:t>
            </a:r>
            <a:r>
              <a:rPr lang="en-US" sz="2400" kern="0" dirty="0" smtClean="0"/>
              <a:t>when the </a:t>
            </a:r>
            <a:r>
              <a:rPr lang="en-US" sz="2400" kern="0" dirty="0" smtClean="0"/>
              <a:t>markets are open.</a:t>
            </a:r>
          </a:p>
          <a:p>
            <a:pPr algn="just" eaLnBrk="1" hangingPunct="1"/>
            <a:r>
              <a:rPr lang="en-US" sz="2400" kern="0" dirty="0" smtClean="0"/>
              <a:t>Nonetheless, continuous-variable</a:t>
            </a:r>
            <a:r>
              <a:rPr lang="en-US" sz="2400" kern="0" dirty="0"/>
              <a:t>, continuous-time stochastic processes </a:t>
            </a:r>
            <a:r>
              <a:rPr lang="en-US" sz="2400" kern="0" dirty="0" smtClean="0"/>
              <a:t>are useful for many valuation purposes.</a:t>
            </a:r>
            <a:endParaRPr lang="en-US" sz="2400" kern="0" dirty="0"/>
          </a:p>
          <a:p>
            <a:pPr lvl="1" algn="just" eaLnBrk="1" hangingPunct="1"/>
            <a:endParaRPr lang="en-US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68955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866898"/>
            <a:ext cx="67913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438541"/>
            <a:ext cx="67437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-32" y="-24"/>
            <a:ext cx="7772400" cy="1143000"/>
          </a:xfrm>
          <a:noFill/>
        </p:spPr>
        <p:txBody>
          <a:bodyPr lIns="90488" tIns="44450" rIns="90488" bIns="44450" anchor="b"/>
          <a:lstStyle/>
          <a:p>
            <a:pPr algn="l" eaLnBrk="1" hangingPunct="1"/>
            <a:r>
              <a:rPr lang="en-US" sz="3200" b="1" cap="small" dirty="0" smtClean="0">
                <a:solidFill>
                  <a:srgbClr val="740000"/>
                </a:solidFill>
              </a:rPr>
              <a:t>Stochastic Processes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339752" y="5638850"/>
            <a:ext cx="490552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sz="2400" kern="0" dirty="0" smtClean="0"/>
              <a:t>(Market efficiency – weak form)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627784" y="5067873"/>
            <a:ext cx="4905522" cy="4320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endParaRPr lang="en-US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273854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-32" y="-24"/>
            <a:ext cx="7772400" cy="1143000"/>
          </a:xfrm>
          <a:noFill/>
        </p:spPr>
        <p:txBody>
          <a:bodyPr lIns="90488" tIns="44450" rIns="90488" bIns="44450" anchor="b"/>
          <a:lstStyle/>
          <a:p>
            <a:pPr algn="l" eaLnBrk="1" hangingPunct="1"/>
            <a:r>
              <a:rPr lang="en-US" sz="3200" b="1" cap="small" dirty="0" smtClean="0">
                <a:solidFill>
                  <a:srgbClr val="740000"/>
                </a:solidFill>
              </a:rPr>
              <a:t>Stochastic Processes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51520" y="1320954"/>
            <a:ext cx="8892480" cy="3673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/>
            <a:r>
              <a:rPr lang="en-US" sz="2400" kern="0" dirty="0" smtClean="0"/>
              <a:t>If the weak form of market efficiency were not true, market analysts could make above-average returns by interpreting the past behavior of asset prices.</a:t>
            </a:r>
          </a:p>
          <a:p>
            <a:pPr algn="just" eaLnBrk="1" hangingPunct="1"/>
            <a:endParaRPr lang="en-US" sz="2400" kern="0" dirty="0" smtClean="0"/>
          </a:p>
          <a:p>
            <a:pPr algn="just" eaLnBrk="1" hangingPunct="1"/>
            <a:r>
              <a:rPr lang="en-US" sz="2400" kern="0" dirty="0" smtClean="0"/>
              <a:t>It is the competition that tends to ensure that weak-form market efficiency holds.</a:t>
            </a:r>
          </a:p>
        </p:txBody>
      </p:sp>
    </p:spTree>
    <p:extLst>
      <p:ext uri="{BB962C8B-B14F-4D97-AF65-F5344CB8AC3E}">
        <p14:creationId xmlns:p14="http://schemas.microsoft.com/office/powerpoint/2010/main" val="385229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85701" y="348526"/>
            <a:ext cx="7772400" cy="504056"/>
          </a:xfrm>
        </p:spPr>
        <p:txBody>
          <a:bodyPr lIns="90488" tIns="44450" rIns="90488" bIns="44450" anchor="b"/>
          <a:lstStyle/>
          <a:p>
            <a:pPr algn="l" eaLnBrk="1" hangingPunct="1"/>
            <a:r>
              <a:rPr lang="pt-PT" sz="3200" b="1" cap="small" dirty="0" smtClean="0">
                <a:solidFill>
                  <a:schemeClr val="accent3">
                    <a:lumMod val="75000"/>
                  </a:schemeClr>
                </a:solidFill>
              </a:rPr>
              <a:t>Notation</a:t>
            </a:r>
            <a:endParaRPr lang="en-US" sz="2400" b="1" cap="small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836712"/>
            <a:ext cx="46101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5388" y="2276872"/>
            <a:ext cx="6753225" cy="72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2996953"/>
            <a:ext cx="6715125" cy="81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3812258"/>
            <a:ext cx="6781800" cy="153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7104" y="5349999"/>
            <a:ext cx="6838950" cy="103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ISEG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C00000"/>
      </a:accent1>
      <a:accent2>
        <a:srgbClr val="7598D9"/>
      </a:accent2>
      <a:accent3>
        <a:srgbClr val="B32C16"/>
      </a:accent3>
      <a:accent4>
        <a:srgbClr val="002060"/>
      </a:accent4>
      <a:accent5>
        <a:srgbClr val="AEBAD5"/>
      </a:accent5>
      <a:accent6>
        <a:srgbClr val="777C84"/>
      </a:accent6>
      <a:hlink>
        <a:srgbClr val="C00000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13937</TotalTime>
  <Words>1243</Words>
  <Application>Microsoft Office PowerPoint</Application>
  <PresentationFormat>On-screen Show (4:3)</PresentationFormat>
  <Paragraphs>207</Paragraphs>
  <Slides>38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Arial Rounded MT Bold</vt:lpstr>
      <vt:lpstr>Calibri</vt:lpstr>
      <vt:lpstr>Symbol</vt:lpstr>
      <vt:lpstr>Times New Roman</vt:lpstr>
      <vt:lpstr>Default Design</vt:lpstr>
      <vt:lpstr>Equation</vt:lpstr>
      <vt:lpstr>Microsoft Equation 3.0</vt:lpstr>
      <vt:lpstr>2 Stochastic Interest Rate Models</vt:lpstr>
      <vt:lpstr>2.1 – Introduction: Continuous Time Finance Recap</vt:lpstr>
      <vt:lpstr>Basic Tools</vt:lpstr>
      <vt:lpstr>Stochastic Processes</vt:lpstr>
      <vt:lpstr>Stochastic Processes</vt:lpstr>
      <vt:lpstr>Stochastic Processes</vt:lpstr>
      <vt:lpstr>Stochastic Processes</vt:lpstr>
      <vt:lpstr>Stochastic Processes</vt:lpstr>
      <vt:lpstr>Notation</vt:lpstr>
      <vt:lpstr>Wiener Process</vt:lpstr>
      <vt:lpstr>Generalized Wiener Process</vt:lpstr>
      <vt:lpstr>Wiener Process</vt:lpstr>
      <vt:lpstr>Generalized Wiener Process</vt:lpstr>
      <vt:lpstr>Generalized Wiener Process</vt:lpstr>
      <vt:lpstr>Itô Process</vt:lpstr>
      <vt:lpstr>Itô Process</vt:lpstr>
      <vt:lpstr>Itô Process</vt:lpstr>
      <vt:lpstr>Geometric Brownian Motion</vt:lpstr>
      <vt:lpstr>Itô’s Lemma</vt:lpstr>
      <vt:lpstr>Itô’s Lemma</vt:lpstr>
      <vt:lpstr>Itô’s Lemma</vt:lpstr>
      <vt:lpstr>Itô’s Lemma</vt:lpstr>
      <vt:lpstr>Itô’s Lemma</vt:lpstr>
      <vt:lpstr>Itô’s Lemma</vt:lpstr>
      <vt:lpstr>Itô’s Lemma</vt:lpstr>
      <vt:lpstr>Itô’s Lemma</vt:lpstr>
      <vt:lpstr>Itô’s Lemma</vt:lpstr>
      <vt:lpstr>Itô’s Lemma</vt:lpstr>
      <vt:lpstr>Probability Distribution</vt:lpstr>
      <vt:lpstr>Probability Distribution</vt:lpstr>
      <vt:lpstr>Probability Distribution</vt:lpstr>
      <vt:lpstr>Martingales</vt:lpstr>
      <vt:lpstr>Risk-Neutral Valuation Result</vt:lpstr>
      <vt:lpstr>PowerPoint Presentation</vt:lpstr>
      <vt:lpstr>Example: The Black-Scholes Formula</vt:lpstr>
      <vt:lpstr>Market Completeness</vt:lpstr>
      <vt:lpstr>Reachable (or Hedgeable) claim</vt:lpstr>
      <vt:lpstr>PowerPoint Presentation</vt:lpstr>
    </vt:vector>
  </TitlesOfParts>
  <Company>ISEG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Interest Rate Models</dc:title>
  <dc:creator>Raquel Gaspar</dc:creator>
  <cp:lastModifiedBy>Jorge Barros Luís</cp:lastModifiedBy>
  <cp:revision>213</cp:revision>
  <cp:lastPrinted>2016-11-09T01:12:10Z</cp:lastPrinted>
  <dcterms:created xsi:type="dcterms:W3CDTF">2008-01-24T10:10:28Z</dcterms:created>
  <dcterms:modified xsi:type="dcterms:W3CDTF">2017-11-08T01:25:16Z</dcterms:modified>
</cp:coreProperties>
</file>