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9"/>
  </p:handoutMasterIdLst>
  <p:sldIdLst>
    <p:sldId id="256" r:id="rId2"/>
    <p:sldId id="257" r:id="rId3"/>
    <p:sldId id="258" r:id="rId4"/>
    <p:sldId id="259" r:id="rId5"/>
    <p:sldId id="260" r:id="rId6"/>
    <p:sldId id="261" r:id="rId7"/>
    <p:sldId id="265" r:id="rId8"/>
    <p:sldId id="266" r:id="rId9"/>
    <p:sldId id="262" r:id="rId10"/>
    <p:sldId id="263" r:id="rId11"/>
    <p:sldId id="267" r:id="rId12"/>
    <p:sldId id="268" r:id="rId13"/>
    <p:sldId id="269" r:id="rId14"/>
    <p:sldId id="270" r:id="rId15"/>
    <p:sldId id="271" r:id="rId16"/>
    <p:sldId id="272" r:id="rId17"/>
    <p:sldId id="264" r:id="rId18"/>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Destaqu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3" autoAdjust="0"/>
    <p:restoredTop sz="94660"/>
  </p:normalViewPr>
  <p:slideViewPr>
    <p:cSldViewPr snapToGrid="0">
      <p:cViewPr>
        <p:scale>
          <a:sx n="81" d="100"/>
          <a:sy n="81" d="100"/>
        </p:scale>
        <p:origin x="-258" y="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pt-PT"/>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69B6641B-DBC6-4F9B-922D-5F3B64AC856E}" type="datetimeFigureOut">
              <a:rPr lang="pt-PT" smtClean="0"/>
              <a:t>20-11-2017</a:t>
            </a:fld>
            <a:endParaRPr lang="pt-PT"/>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pt-PT"/>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A614D975-045D-4B38-AD0C-D77DDA6BDC7C}" type="slidenum">
              <a:rPr lang="pt-PT" smtClean="0"/>
              <a:t>‹#›</a:t>
            </a:fld>
            <a:endParaRPr lang="pt-PT"/>
          </a:p>
        </p:txBody>
      </p:sp>
    </p:spTree>
    <p:extLst>
      <p:ext uri="{BB962C8B-B14F-4D97-AF65-F5344CB8AC3E}">
        <p14:creationId xmlns:p14="http://schemas.microsoft.com/office/powerpoint/2010/main" val="140827319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o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pt-PT" smtClean="0"/>
              <a:t>Clique para editar o estilo</a:t>
            </a:r>
            <a:endParaRPr lang="en-GB"/>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PT" smtClean="0"/>
              <a:t>Faça clique para editar o estilo</a:t>
            </a:r>
            <a:endParaRPr lang="en-GB"/>
          </a:p>
        </p:txBody>
      </p:sp>
      <p:sp>
        <p:nvSpPr>
          <p:cNvPr id="4" name="Marcador de Posição da Data 3"/>
          <p:cNvSpPr>
            <a:spLocks noGrp="1"/>
          </p:cNvSpPr>
          <p:nvPr>
            <p:ph type="dt" sz="half" idx="10"/>
          </p:nvPr>
        </p:nvSpPr>
        <p:spPr/>
        <p:txBody>
          <a:bodyPr/>
          <a:lstStyle/>
          <a:p>
            <a:fld id="{3C5F55F1-4A51-4E52-8242-3AE2CCADE8C5}" type="datetimeFigureOut">
              <a:rPr lang="en-GB" smtClean="0"/>
              <a:t>20/11/2017</a:t>
            </a:fld>
            <a:endParaRPr lang="en-GB"/>
          </a:p>
        </p:txBody>
      </p:sp>
      <p:sp>
        <p:nvSpPr>
          <p:cNvPr id="5" name="Marcador de Posição do Rodapé 4"/>
          <p:cNvSpPr>
            <a:spLocks noGrp="1"/>
          </p:cNvSpPr>
          <p:nvPr>
            <p:ph type="ftr" sz="quarter" idx="11"/>
          </p:nvPr>
        </p:nvSpPr>
        <p:spPr/>
        <p:txBody>
          <a:bodyPr/>
          <a:lstStyle/>
          <a:p>
            <a:endParaRPr lang="en-GB"/>
          </a:p>
        </p:txBody>
      </p:sp>
      <p:sp>
        <p:nvSpPr>
          <p:cNvPr id="6" name="Marcador de Posição do Número do Diapositivo 5"/>
          <p:cNvSpPr>
            <a:spLocks noGrp="1"/>
          </p:cNvSpPr>
          <p:nvPr>
            <p:ph type="sldNum" sz="quarter" idx="12"/>
          </p:nvPr>
        </p:nvSpPr>
        <p:spPr/>
        <p:txBody>
          <a:bodyPr/>
          <a:lstStyle/>
          <a:p>
            <a:fld id="{1570DB6D-7587-4FEB-9662-5A07C33BD37C}" type="slidenum">
              <a:rPr lang="en-GB" smtClean="0"/>
              <a:t>‹#›</a:t>
            </a:fld>
            <a:endParaRPr lang="en-GB"/>
          </a:p>
        </p:txBody>
      </p:sp>
    </p:spTree>
    <p:extLst>
      <p:ext uri="{BB962C8B-B14F-4D97-AF65-F5344CB8AC3E}">
        <p14:creationId xmlns:p14="http://schemas.microsoft.com/office/powerpoint/2010/main" val="40541176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en-GB"/>
          </a:p>
        </p:txBody>
      </p:sp>
      <p:sp>
        <p:nvSpPr>
          <p:cNvPr id="3" name="Marcador de Posição de Texto Vertical 2"/>
          <p:cNvSpPr>
            <a:spLocks noGrp="1"/>
          </p:cNvSpPr>
          <p:nvPr>
            <p:ph type="body" orient="vert" idx="1"/>
          </p:nvPr>
        </p:nvSpPr>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GB"/>
          </a:p>
        </p:txBody>
      </p:sp>
      <p:sp>
        <p:nvSpPr>
          <p:cNvPr id="4" name="Marcador de Posição da Data 3"/>
          <p:cNvSpPr>
            <a:spLocks noGrp="1"/>
          </p:cNvSpPr>
          <p:nvPr>
            <p:ph type="dt" sz="half" idx="10"/>
          </p:nvPr>
        </p:nvSpPr>
        <p:spPr/>
        <p:txBody>
          <a:bodyPr/>
          <a:lstStyle/>
          <a:p>
            <a:fld id="{3C5F55F1-4A51-4E52-8242-3AE2CCADE8C5}" type="datetimeFigureOut">
              <a:rPr lang="en-GB" smtClean="0"/>
              <a:t>20/11/2017</a:t>
            </a:fld>
            <a:endParaRPr lang="en-GB"/>
          </a:p>
        </p:txBody>
      </p:sp>
      <p:sp>
        <p:nvSpPr>
          <p:cNvPr id="5" name="Marcador de Posição do Rodapé 4"/>
          <p:cNvSpPr>
            <a:spLocks noGrp="1"/>
          </p:cNvSpPr>
          <p:nvPr>
            <p:ph type="ftr" sz="quarter" idx="11"/>
          </p:nvPr>
        </p:nvSpPr>
        <p:spPr/>
        <p:txBody>
          <a:bodyPr/>
          <a:lstStyle/>
          <a:p>
            <a:endParaRPr lang="en-GB"/>
          </a:p>
        </p:txBody>
      </p:sp>
      <p:sp>
        <p:nvSpPr>
          <p:cNvPr id="6" name="Marcador de Posição do Número do Diapositivo 5"/>
          <p:cNvSpPr>
            <a:spLocks noGrp="1"/>
          </p:cNvSpPr>
          <p:nvPr>
            <p:ph type="sldNum" sz="quarter" idx="12"/>
          </p:nvPr>
        </p:nvSpPr>
        <p:spPr/>
        <p:txBody>
          <a:bodyPr/>
          <a:lstStyle/>
          <a:p>
            <a:fld id="{1570DB6D-7587-4FEB-9662-5A07C33BD37C}" type="slidenum">
              <a:rPr lang="en-GB" smtClean="0"/>
              <a:t>‹#›</a:t>
            </a:fld>
            <a:endParaRPr lang="en-GB"/>
          </a:p>
        </p:txBody>
      </p:sp>
    </p:spTree>
    <p:extLst>
      <p:ext uri="{BB962C8B-B14F-4D97-AF65-F5344CB8AC3E}">
        <p14:creationId xmlns:p14="http://schemas.microsoft.com/office/powerpoint/2010/main" val="21828457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PT" smtClean="0"/>
              <a:t>Clique para editar o estilo</a:t>
            </a:r>
            <a:endParaRPr lang="en-GB"/>
          </a:p>
        </p:txBody>
      </p:sp>
      <p:sp>
        <p:nvSpPr>
          <p:cNvPr id="3" name="Marcador de Posição de Texto Vertical 2"/>
          <p:cNvSpPr>
            <a:spLocks noGrp="1"/>
          </p:cNvSpPr>
          <p:nvPr>
            <p:ph type="body" orient="vert" idx="1"/>
          </p:nvPr>
        </p:nvSpPr>
        <p:spPr>
          <a:xfrm>
            <a:off x="838200" y="365125"/>
            <a:ext cx="7734300" cy="5811838"/>
          </a:xfrm>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GB"/>
          </a:p>
        </p:txBody>
      </p:sp>
      <p:sp>
        <p:nvSpPr>
          <p:cNvPr id="4" name="Marcador de Posição da Data 3"/>
          <p:cNvSpPr>
            <a:spLocks noGrp="1"/>
          </p:cNvSpPr>
          <p:nvPr>
            <p:ph type="dt" sz="half" idx="10"/>
          </p:nvPr>
        </p:nvSpPr>
        <p:spPr/>
        <p:txBody>
          <a:bodyPr/>
          <a:lstStyle/>
          <a:p>
            <a:fld id="{3C5F55F1-4A51-4E52-8242-3AE2CCADE8C5}" type="datetimeFigureOut">
              <a:rPr lang="en-GB" smtClean="0"/>
              <a:t>20/11/2017</a:t>
            </a:fld>
            <a:endParaRPr lang="en-GB"/>
          </a:p>
        </p:txBody>
      </p:sp>
      <p:sp>
        <p:nvSpPr>
          <p:cNvPr id="5" name="Marcador de Posição do Rodapé 4"/>
          <p:cNvSpPr>
            <a:spLocks noGrp="1"/>
          </p:cNvSpPr>
          <p:nvPr>
            <p:ph type="ftr" sz="quarter" idx="11"/>
          </p:nvPr>
        </p:nvSpPr>
        <p:spPr/>
        <p:txBody>
          <a:bodyPr/>
          <a:lstStyle/>
          <a:p>
            <a:endParaRPr lang="en-GB"/>
          </a:p>
        </p:txBody>
      </p:sp>
      <p:sp>
        <p:nvSpPr>
          <p:cNvPr id="6" name="Marcador de Posição do Número do Diapositivo 5"/>
          <p:cNvSpPr>
            <a:spLocks noGrp="1"/>
          </p:cNvSpPr>
          <p:nvPr>
            <p:ph type="sldNum" sz="quarter" idx="12"/>
          </p:nvPr>
        </p:nvSpPr>
        <p:spPr/>
        <p:txBody>
          <a:bodyPr/>
          <a:lstStyle/>
          <a:p>
            <a:fld id="{1570DB6D-7587-4FEB-9662-5A07C33BD37C}" type="slidenum">
              <a:rPr lang="en-GB" smtClean="0"/>
              <a:t>‹#›</a:t>
            </a:fld>
            <a:endParaRPr lang="en-GB"/>
          </a:p>
        </p:txBody>
      </p:sp>
    </p:spTree>
    <p:extLst>
      <p:ext uri="{BB962C8B-B14F-4D97-AF65-F5344CB8AC3E}">
        <p14:creationId xmlns:p14="http://schemas.microsoft.com/office/powerpoint/2010/main" val="8375926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t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en-GB"/>
          </a:p>
        </p:txBody>
      </p:sp>
      <p:sp>
        <p:nvSpPr>
          <p:cNvPr id="3" name="Marcador de Posição de Conteúdo 2"/>
          <p:cNvSpPr>
            <a:spLocks noGrp="1"/>
          </p:cNvSpPr>
          <p:nvPr>
            <p:ph idx="1"/>
          </p:nvPr>
        </p:nvSpPr>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GB"/>
          </a:p>
        </p:txBody>
      </p:sp>
      <p:sp>
        <p:nvSpPr>
          <p:cNvPr id="4" name="Marcador de Posição da Data 3"/>
          <p:cNvSpPr>
            <a:spLocks noGrp="1"/>
          </p:cNvSpPr>
          <p:nvPr>
            <p:ph type="dt" sz="half" idx="10"/>
          </p:nvPr>
        </p:nvSpPr>
        <p:spPr/>
        <p:txBody>
          <a:bodyPr/>
          <a:lstStyle/>
          <a:p>
            <a:fld id="{3C5F55F1-4A51-4E52-8242-3AE2CCADE8C5}" type="datetimeFigureOut">
              <a:rPr lang="en-GB" smtClean="0"/>
              <a:t>20/11/2017</a:t>
            </a:fld>
            <a:endParaRPr lang="en-GB"/>
          </a:p>
        </p:txBody>
      </p:sp>
      <p:sp>
        <p:nvSpPr>
          <p:cNvPr id="5" name="Marcador de Posição do Rodapé 4"/>
          <p:cNvSpPr>
            <a:spLocks noGrp="1"/>
          </p:cNvSpPr>
          <p:nvPr>
            <p:ph type="ftr" sz="quarter" idx="11"/>
          </p:nvPr>
        </p:nvSpPr>
        <p:spPr/>
        <p:txBody>
          <a:bodyPr/>
          <a:lstStyle/>
          <a:p>
            <a:endParaRPr lang="en-GB"/>
          </a:p>
        </p:txBody>
      </p:sp>
      <p:sp>
        <p:nvSpPr>
          <p:cNvPr id="6" name="Marcador de Posição do Número do Diapositivo 5"/>
          <p:cNvSpPr>
            <a:spLocks noGrp="1"/>
          </p:cNvSpPr>
          <p:nvPr>
            <p:ph type="sldNum" sz="quarter" idx="12"/>
          </p:nvPr>
        </p:nvSpPr>
        <p:spPr/>
        <p:txBody>
          <a:bodyPr/>
          <a:lstStyle/>
          <a:p>
            <a:fld id="{1570DB6D-7587-4FEB-9662-5A07C33BD37C}" type="slidenum">
              <a:rPr lang="en-GB" smtClean="0"/>
              <a:t>‹#›</a:t>
            </a:fld>
            <a:endParaRPr lang="en-GB"/>
          </a:p>
        </p:txBody>
      </p:sp>
    </p:spTree>
    <p:extLst>
      <p:ext uri="{BB962C8B-B14F-4D97-AF65-F5344CB8AC3E}">
        <p14:creationId xmlns:p14="http://schemas.microsoft.com/office/powerpoint/2010/main" val="9632729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PT" smtClean="0"/>
              <a:t>Clique para editar o estilo</a:t>
            </a:r>
            <a:endParaRPr lang="en-GB"/>
          </a:p>
        </p:txBody>
      </p:sp>
      <p:sp>
        <p:nvSpPr>
          <p:cNvPr id="3" name="Marcador de Posição do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PT" smtClean="0"/>
              <a:t>Clique para editar os estilos</a:t>
            </a:r>
          </a:p>
        </p:txBody>
      </p:sp>
      <p:sp>
        <p:nvSpPr>
          <p:cNvPr id="4" name="Marcador de Posição da Data 3"/>
          <p:cNvSpPr>
            <a:spLocks noGrp="1"/>
          </p:cNvSpPr>
          <p:nvPr>
            <p:ph type="dt" sz="half" idx="10"/>
          </p:nvPr>
        </p:nvSpPr>
        <p:spPr/>
        <p:txBody>
          <a:bodyPr/>
          <a:lstStyle/>
          <a:p>
            <a:fld id="{3C5F55F1-4A51-4E52-8242-3AE2CCADE8C5}" type="datetimeFigureOut">
              <a:rPr lang="en-GB" smtClean="0"/>
              <a:t>20/11/2017</a:t>
            </a:fld>
            <a:endParaRPr lang="en-GB"/>
          </a:p>
        </p:txBody>
      </p:sp>
      <p:sp>
        <p:nvSpPr>
          <p:cNvPr id="5" name="Marcador de Posição do Rodapé 4"/>
          <p:cNvSpPr>
            <a:spLocks noGrp="1"/>
          </p:cNvSpPr>
          <p:nvPr>
            <p:ph type="ftr" sz="quarter" idx="11"/>
          </p:nvPr>
        </p:nvSpPr>
        <p:spPr/>
        <p:txBody>
          <a:bodyPr/>
          <a:lstStyle/>
          <a:p>
            <a:endParaRPr lang="en-GB"/>
          </a:p>
        </p:txBody>
      </p:sp>
      <p:sp>
        <p:nvSpPr>
          <p:cNvPr id="6" name="Marcador de Posição do Número do Diapositivo 5"/>
          <p:cNvSpPr>
            <a:spLocks noGrp="1"/>
          </p:cNvSpPr>
          <p:nvPr>
            <p:ph type="sldNum" sz="quarter" idx="12"/>
          </p:nvPr>
        </p:nvSpPr>
        <p:spPr/>
        <p:txBody>
          <a:bodyPr/>
          <a:lstStyle/>
          <a:p>
            <a:fld id="{1570DB6D-7587-4FEB-9662-5A07C33BD37C}" type="slidenum">
              <a:rPr lang="en-GB" smtClean="0"/>
              <a:t>‹#›</a:t>
            </a:fld>
            <a:endParaRPr lang="en-GB"/>
          </a:p>
        </p:txBody>
      </p:sp>
    </p:spTree>
    <p:extLst>
      <p:ext uri="{BB962C8B-B14F-4D97-AF65-F5344CB8AC3E}">
        <p14:creationId xmlns:p14="http://schemas.microsoft.com/office/powerpoint/2010/main" val="35895174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en-GB"/>
          </a:p>
        </p:txBody>
      </p:sp>
      <p:sp>
        <p:nvSpPr>
          <p:cNvPr id="3" name="Marcador de Posição de Conteúdo 2"/>
          <p:cNvSpPr>
            <a:spLocks noGrp="1"/>
          </p:cNvSpPr>
          <p:nvPr>
            <p:ph sz="half" idx="1"/>
          </p:nvPr>
        </p:nvSpPr>
        <p:spPr>
          <a:xfrm>
            <a:off x="838200" y="1825625"/>
            <a:ext cx="5181600" cy="4351338"/>
          </a:xfrm>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GB"/>
          </a:p>
        </p:txBody>
      </p:sp>
      <p:sp>
        <p:nvSpPr>
          <p:cNvPr id="4" name="Marcador de Posição de Conteúdo 3"/>
          <p:cNvSpPr>
            <a:spLocks noGrp="1"/>
          </p:cNvSpPr>
          <p:nvPr>
            <p:ph sz="half" idx="2"/>
          </p:nvPr>
        </p:nvSpPr>
        <p:spPr>
          <a:xfrm>
            <a:off x="6172200" y="1825625"/>
            <a:ext cx="5181600" cy="4351338"/>
          </a:xfrm>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GB"/>
          </a:p>
        </p:txBody>
      </p:sp>
      <p:sp>
        <p:nvSpPr>
          <p:cNvPr id="5" name="Marcador de Posição da Data 4"/>
          <p:cNvSpPr>
            <a:spLocks noGrp="1"/>
          </p:cNvSpPr>
          <p:nvPr>
            <p:ph type="dt" sz="half" idx="10"/>
          </p:nvPr>
        </p:nvSpPr>
        <p:spPr/>
        <p:txBody>
          <a:bodyPr/>
          <a:lstStyle/>
          <a:p>
            <a:fld id="{3C5F55F1-4A51-4E52-8242-3AE2CCADE8C5}" type="datetimeFigureOut">
              <a:rPr lang="en-GB" smtClean="0"/>
              <a:t>20/11/2017</a:t>
            </a:fld>
            <a:endParaRPr lang="en-GB"/>
          </a:p>
        </p:txBody>
      </p:sp>
      <p:sp>
        <p:nvSpPr>
          <p:cNvPr id="6" name="Marcador de Posição do Rodapé 5"/>
          <p:cNvSpPr>
            <a:spLocks noGrp="1"/>
          </p:cNvSpPr>
          <p:nvPr>
            <p:ph type="ftr" sz="quarter" idx="11"/>
          </p:nvPr>
        </p:nvSpPr>
        <p:spPr/>
        <p:txBody>
          <a:bodyPr/>
          <a:lstStyle/>
          <a:p>
            <a:endParaRPr lang="en-GB"/>
          </a:p>
        </p:txBody>
      </p:sp>
      <p:sp>
        <p:nvSpPr>
          <p:cNvPr id="7" name="Marcador de Posição do Número do Diapositivo 6"/>
          <p:cNvSpPr>
            <a:spLocks noGrp="1"/>
          </p:cNvSpPr>
          <p:nvPr>
            <p:ph type="sldNum" sz="quarter" idx="12"/>
          </p:nvPr>
        </p:nvSpPr>
        <p:spPr/>
        <p:txBody>
          <a:bodyPr/>
          <a:lstStyle/>
          <a:p>
            <a:fld id="{1570DB6D-7587-4FEB-9662-5A07C33BD37C}" type="slidenum">
              <a:rPr lang="en-GB" smtClean="0"/>
              <a:t>‹#›</a:t>
            </a:fld>
            <a:endParaRPr lang="en-GB"/>
          </a:p>
        </p:txBody>
      </p:sp>
    </p:spTree>
    <p:extLst>
      <p:ext uri="{BB962C8B-B14F-4D97-AF65-F5344CB8AC3E}">
        <p14:creationId xmlns:p14="http://schemas.microsoft.com/office/powerpoint/2010/main" val="23669463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PT" smtClean="0"/>
              <a:t>Clique para editar o estilo</a:t>
            </a:r>
            <a:endParaRPr lang="en-GB"/>
          </a:p>
        </p:txBody>
      </p:sp>
      <p:sp>
        <p:nvSpPr>
          <p:cNvPr id="3" name="Marcador de Posição do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4" name="Marcador de Posição de Conteúdo 3"/>
          <p:cNvSpPr>
            <a:spLocks noGrp="1"/>
          </p:cNvSpPr>
          <p:nvPr>
            <p:ph sz="half" idx="2"/>
          </p:nvPr>
        </p:nvSpPr>
        <p:spPr>
          <a:xfrm>
            <a:off x="839788" y="2505075"/>
            <a:ext cx="5157787" cy="3684588"/>
          </a:xfrm>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GB"/>
          </a:p>
        </p:txBody>
      </p:sp>
      <p:sp>
        <p:nvSpPr>
          <p:cNvPr id="5" name="Marcador de Posição do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6" name="Marcador de Posição de Conteúdo 5"/>
          <p:cNvSpPr>
            <a:spLocks noGrp="1"/>
          </p:cNvSpPr>
          <p:nvPr>
            <p:ph sz="quarter" idx="4"/>
          </p:nvPr>
        </p:nvSpPr>
        <p:spPr>
          <a:xfrm>
            <a:off x="6172200" y="2505075"/>
            <a:ext cx="5183188" cy="3684588"/>
          </a:xfrm>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GB"/>
          </a:p>
        </p:txBody>
      </p:sp>
      <p:sp>
        <p:nvSpPr>
          <p:cNvPr id="7" name="Marcador de Posição da Data 6"/>
          <p:cNvSpPr>
            <a:spLocks noGrp="1"/>
          </p:cNvSpPr>
          <p:nvPr>
            <p:ph type="dt" sz="half" idx="10"/>
          </p:nvPr>
        </p:nvSpPr>
        <p:spPr/>
        <p:txBody>
          <a:bodyPr/>
          <a:lstStyle/>
          <a:p>
            <a:fld id="{3C5F55F1-4A51-4E52-8242-3AE2CCADE8C5}" type="datetimeFigureOut">
              <a:rPr lang="en-GB" smtClean="0"/>
              <a:t>20/11/2017</a:t>
            </a:fld>
            <a:endParaRPr lang="en-GB"/>
          </a:p>
        </p:txBody>
      </p:sp>
      <p:sp>
        <p:nvSpPr>
          <p:cNvPr id="8" name="Marcador de Posição do Rodapé 7"/>
          <p:cNvSpPr>
            <a:spLocks noGrp="1"/>
          </p:cNvSpPr>
          <p:nvPr>
            <p:ph type="ftr" sz="quarter" idx="11"/>
          </p:nvPr>
        </p:nvSpPr>
        <p:spPr/>
        <p:txBody>
          <a:bodyPr/>
          <a:lstStyle/>
          <a:p>
            <a:endParaRPr lang="en-GB"/>
          </a:p>
        </p:txBody>
      </p:sp>
      <p:sp>
        <p:nvSpPr>
          <p:cNvPr id="9" name="Marcador de Posição do Número do Diapositivo 8"/>
          <p:cNvSpPr>
            <a:spLocks noGrp="1"/>
          </p:cNvSpPr>
          <p:nvPr>
            <p:ph type="sldNum" sz="quarter" idx="12"/>
          </p:nvPr>
        </p:nvSpPr>
        <p:spPr/>
        <p:txBody>
          <a:bodyPr/>
          <a:lstStyle/>
          <a:p>
            <a:fld id="{1570DB6D-7587-4FEB-9662-5A07C33BD37C}" type="slidenum">
              <a:rPr lang="en-GB" smtClean="0"/>
              <a:t>‹#›</a:t>
            </a:fld>
            <a:endParaRPr lang="en-GB"/>
          </a:p>
        </p:txBody>
      </p:sp>
    </p:spTree>
    <p:extLst>
      <p:ext uri="{BB962C8B-B14F-4D97-AF65-F5344CB8AC3E}">
        <p14:creationId xmlns:p14="http://schemas.microsoft.com/office/powerpoint/2010/main" val="23422505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en-GB"/>
          </a:p>
        </p:txBody>
      </p:sp>
      <p:sp>
        <p:nvSpPr>
          <p:cNvPr id="3" name="Marcador de Posição da Data 2"/>
          <p:cNvSpPr>
            <a:spLocks noGrp="1"/>
          </p:cNvSpPr>
          <p:nvPr>
            <p:ph type="dt" sz="half" idx="10"/>
          </p:nvPr>
        </p:nvSpPr>
        <p:spPr/>
        <p:txBody>
          <a:bodyPr/>
          <a:lstStyle/>
          <a:p>
            <a:fld id="{3C5F55F1-4A51-4E52-8242-3AE2CCADE8C5}" type="datetimeFigureOut">
              <a:rPr lang="en-GB" smtClean="0"/>
              <a:t>20/11/2017</a:t>
            </a:fld>
            <a:endParaRPr lang="en-GB"/>
          </a:p>
        </p:txBody>
      </p:sp>
      <p:sp>
        <p:nvSpPr>
          <p:cNvPr id="4" name="Marcador de Posição do Rodapé 3"/>
          <p:cNvSpPr>
            <a:spLocks noGrp="1"/>
          </p:cNvSpPr>
          <p:nvPr>
            <p:ph type="ftr" sz="quarter" idx="11"/>
          </p:nvPr>
        </p:nvSpPr>
        <p:spPr/>
        <p:txBody>
          <a:bodyPr/>
          <a:lstStyle/>
          <a:p>
            <a:endParaRPr lang="en-GB"/>
          </a:p>
        </p:txBody>
      </p:sp>
      <p:sp>
        <p:nvSpPr>
          <p:cNvPr id="5" name="Marcador de Posição do Número do Diapositivo 4"/>
          <p:cNvSpPr>
            <a:spLocks noGrp="1"/>
          </p:cNvSpPr>
          <p:nvPr>
            <p:ph type="sldNum" sz="quarter" idx="12"/>
          </p:nvPr>
        </p:nvSpPr>
        <p:spPr/>
        <p:txBody>
          <a:bodyPr/>
          <a:lstStyle/>
          <a:p>
            <a:fld id="{1570DB6D-7587-4FEB-9662-5A07C33BD37C}" type="slidenum">
              <a:rPr lang="en-GB" smtClean="0"/>
              <a:t>‹#›</a:t>
            </a:fld>
            <a:endParaRPr lang="en-GB"/>
          </a:p>
        </p:txBody>
      </p:sp>
    </p:spTree>
    <p:extLst>
      <p:ext uri="{BB962C8B-B14F-4D97-AF65-F5344CB8AC3E}">
        <p14:creationId xmlns:p14="http://schemas.microsoft.com/office/powerpoint/2010/main" val="5965959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Marcador de Posição da Data 1"/>
          <p:cNvSpPr>
            <a:spLocks noGrp="1"/>
          </p:cNvSpPr>
          <p:nvPr>
            <p:ph type="dt" sz="half" idx="10"/>
          </p:nvPr>
        </p:nvSpPr>
        <p:spPr/>
        <p:txBody>
          <a:bodyPr/>
          <a:lstStyle/>
          <a:p>
            <a:fld id="{3C5F55F1-4A51-4E52-8242-3AE2CCADE8C5}" type="datetimeFigureOut">
              <a:rPr lang="en-GB" smtClean="0"/>
              <a:t>20/11/2017</a:t>
            </a:fld>
            <a:endParaRPr lang="en-GB"/>
          </a:p>
        </p:txBody>
      </p:sp>
      <p:sp>
        <p:nvSpPr>
          <p:cNvPr id="3" name="Marcador de Posição do Rodapé 2"/>
          <p:cNvSpPr>
            <a:spLocks noGrp="1"/>
          </p:cNvSpPr>
          <p:nvPr>
            <p:ph type="ftr" sz="quarter" idx="11"/>
          </p:nvPr>
        </p:nvSpPr>
        <p:spPr/>
        <p:txBody>
          <a:bodyPr/>
          <a:lstStyle/>
          <a:p>
            <a:endParaRPr lang="en-GB"/>
          </a:p>
        </p:txBody>
      </p:sp>
      <p:sp>
        <p:nvSpPr>
          <p:cNvPr id="4" name="Marcador de Posição do Número do Diapositivo 3"/>
          <p:cNvSpPr>
            <a:spLocks noGrp="1"/>
          </p:cNvSpPr>
          <p:nvPr>
            <p:ph type="sldNum" sz="quarter" idx="12"/>
          </p:nvPr>
        </p:nvSpPr>
        <p:spPr/>
        <p:txBody>
          <a:bodyPr/>
          <a:lstStyle/>
          <a:p>
            <a:fld id="{1570DB6D-7587-4FEB-9662-5A07C33BD37C}" type="slidenum">
              <a:rPr lang="en-GB" smtClean="0"/>
              <a:t>‹#›</a:t>
            </a:fld>
            <a:endParaRPr lang="en-GB"/>
          </a:p>
        </p:txBody>
      </p:sp>
    </p:spTree>
    <p:extLst>
      <p:ext uri="{BB962C8B-B14F-4D97-AF65-F5344CB8AC3E}">
        <p14:creationId xmlns:p14="http://schemas.microsoft.com/office/powerpoint/2010/main" val="10261160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PT" smtClean="0"/>
              <a:t>Clique para editar o estilo</a:t>
            </a:r>
            <a:endParaRPr lang="en-GB"/>
          </a:p>
        </p:txBody>
      </p:sp>
      <p:sp>
        <p:nvSpPr>
          <p:cNvPr id="3" name="Marcador de Posição de Conteú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GB"/>
          </a:p>
        </p:txBody>
      </p:sp>
      <p:sp>
        <p:nvSpPr>
          <p:cNvPr id="4" name="Marcador de Posição do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PT" smtClean="0"/>
              <a:t>Clique para editar os estilos</a:t>
            </a:r>
          </a:p>
        </p:txBody>
      </p:sp>
      <p:sp>
        <p:nvSpPr>
          <p:cNvPr id="5" name="Marcador de Posição da Data 4"/>
          <p:cNvSpPr>
            <a:spLocks noGrp="1"/>
          </p:cNvSpPr>
          <p:nvPr>
            <p:ph type="dt" sz="half" idx="10"/>
          </p:nvPr>
        </p:nvSpPr>
        <p:spPr/>
        <p:txBody>
          <a:bodyPr/>
          <a:lstStyle/>
          <a:p>
            <a:fld id="{3C5F55F1-4A51-4E52-8242-3AE2CCADE8C5}" type="datetimeFigureOut">
              <a:rPr lang="en-GB" smtClean="0"/>
              <a:t>20/11/2017</a:t>
            </a:fld>
            <a:endParaRPr lang="en-GB"/>
          </a:p>
        </p:txBody>
      </p:sp>
      <p:sp>
        <p:nvSpPr>
          <p:cNvPr id="6" name="Marcador de Posição do Rodapé 5"/>
          <p:cNvSpPr>
            <a:spLocks noGrp="1"/>
          </p:cNvSpPr>
          <p:nvPr>
            <p:ph type="ftr" sz="quarter" idx="11"/>
          </p:nvPr>
        </p:nvSpPr>
        <p:spPr/>
        <p:txBody>
          <a:bodyPr/>
          <a:lstStyle/>
          <a:p>
            <a:endParaRPr lang="en-GB"/>
          </a:p>
        </p:txBody>
      </p:sp>
      <p:sp>
        <p:nvSpPr>
          <p:cNvPr id="7" name="Marcador de Posição do Número do Diapositivo 6"/>
          <p:cNvSpPr>
            <a:spLocks noGrp="1"/>
          </p:cNvSpPr>
          <p:nvPr>
            <p:ph type="sldNum" sz="quarter" idx="12"/>
          </p:nvPr>
        </p:nvSpPr>
        <p:spPr/>
        <p:txBody>
          <a:bodyPr/>
          <a:lstStyle/>
          <a:p>
            <a:fld id="{1570DB6D-7587-4FEB-9662-5A07C33BD37C}" type="slidenum">
              <a:rPr lang="en-GB" smtClean="0"/>
              <a:t>‹#›</a:t>
            </a:fld>
            <a:endParaRPr lang="en-GB"/>
          </a:p>
        </p:txBody>
      </p:sp>
    </p:spTree>
    <p:extLst>
      <p:ext uri="{BB962C8B-B14F-4D97-AF65-F5344CB8AC3E}">
        <p14:creationId xmlns:p14="http://schemas.microsoft.com/office/powerpoint/2010/main" val="5500094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PT" smtClean="0"/>
              <a:t>Clique para editar o estilo</a:t>
            </a:r>
            <a:endParaRPr lang="en-GB"/>
          </a:p>
        </p:txBody>
      </p:sp>
      <p:sp>
        <p:nvSpPr>
          <p:cNvPr id="3" name="Marcador de Posição d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Marcador de Posição do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PT" smtClean="0"/>
              <a:t>Clique para editar os estilos</a:t>
            </a:r>
          </a:p>
        </p:txBody>
      </p:sp>
      <p:sp>
        <p:nvSpPr>
          <p:cNvPr id="5" name="Marcador de Posição da Data 4"/>
          <p:cNvSpPr>
            <a:spLocks noGrp="1"/>
          </p:cNvSpPr>
          <p:nvPr>
            <p:ph type="dt" sz="half" idx="10"/>
          </p:nvPr>
        </p:nvSpPr>
        <p:spPr/>
        <p:txBody>
          <a:bodyPr/>
          <a:lstStyle/>
          <a:p>
            <a:fld id="{3C5F55F1-4A51-4E52-8242-3AE2CCADE8C5}" type="datetimeFigureOut">
              <a:rPr lang="en-GB" smtClean="0"/>
              <a:t>20/11/2017</a:t>
            </a:fld>
            <a:endParaRPr lang="en-GB"/>
          </a:p>
        </p:txBody>
      </p:sp>
      <p:sp>
        <p:nvSpPr>
          <p:cNvPr id="6" name="Marcador de Posição do Rodapé 5"/>
          <p:cNvSpPr>
            <a:spLocks noGrp="1"/>
          </p:cNvSpPr>
          <p:nvPr>
            <p:ph type="ftr" sz="quarter" idx="11"/>
          </p:nvPr>
        </p:nvSpPr>
        <p:spPr/>
        <p:txBody>
          <a:bodyPr/>
          <a:lstStyle/>
          <a:p>
            <a:endParaRPr lang="en-GB"/>
          </a:p>
        </p:txBody>
      </p:sp>
      <p:sp>
        <p:nvSpPr>
          <p:cNvPr id="7" name="Marcador de Posição do Número do Diapositivo 6"/>
          <p:cNvSpPr>
            <a:spLocks noGrp="1"/>
          </p:cNvSpPr>
          <p:nvPr>
            <p:ph type="sldNum" sz="quarter" idx="12"/>
          </p:nvPr>
        </p:nvSpPr>
        <p:spPr/>
        <p:txBody>
          <a:bodyPr/>
          <a:lstStyle/>
          <a:p>
            <a:fld id="{1570DB6D-7587-4FEB-9662-5A07C33BD37C}" type="slidenum">
              <a:rPr lang="en-GB" smtClean="0"/>
              <a:t>‹#›</a:t>
            </a:fld>
            <a:endParaRPr lang="en-GB"/>
          </a:p>
        </p:txBody>
      </p:sp>
    </p:spTree>
    <p:extLst>
      <p:ext uri="{BB962C8B-B14F-4D97-AF65-F5344CB8AC3E}">
        <p14:creationId xmlns:p14="http://schemas.microsoft.com/office/powerpoint/2010/main" val="11630372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PT" smtClean="0"/>
              <a:t>Clique para editar o estilo</a:t>
            </a:r>
            <a:endParaRPr lang="en-GB"/>
          </a:p>
        </p:txBody>
      </p:sp>
      <p:sp>
        <p:nvSpPr>
          <p:cNvPr id="3" name="Marcador de Posição do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GB"/>
          </a:p>
        </p:txBody>
      </p:sp>
      <p:sp>
        <p:nvSpPr>
          <p:cNvPr id="4" name="Marcador de Posição d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5F55F1-4A51-4E52-8242-3AE2CCADE8C5}" type="datetimeFigureOut">
              <a:rPr lang="en-GB" smtClean="0"/>
              <a:t>20/11/2017</a:t>
            </a:fld>
            <a:endParaRPr lang="en-GB"/>
          </a:p>
        </p:txBody>
      </p:sp>
      <p:sp>
        <p:nvSpPr>
          <p:cNvPr id="5" name="Marcador de Posição do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Marcador de Posição do Número do Diapositivo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70DB6D-7587-4FEB-9662-5A07C33BD37C}" type="slidenum">
              <a:rPr lang="en-GB" smtClean="0"/>
              <a:t>‹#›</a:t>
            </a:fld>
            <a:endParaRPr lang="en-GB"/>
          </a:p>
        </p:txBody>
      </p:sp>
    </p:spTree>
    <p:extLst>
      <p:ext uri="{BB962C8B-B14F-4D97-AF65-F5344CB8AC3E}">
        <p14:creationId xmlns:p14="http://schemas.microsoft.com/office/powerpoint/2010/main" val="37879520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PT" dirty="0" smtClean="0"/>
              <a:t>Princípios de organização textual</a:t>
            </a:r>
            <a:endParaRPr lang="en-GB" dirty="0"/>
          </a:p>
        </p:txBody>
      </p:sp>
      <p:sp>
        <p:nvSpPr>
          <p:cNvPr id="3" name="Subtítulo 2"/>
          <p:cNvSpPr>
            <a:spLocks noGrp="1"/>
          </p:cNvSpPr>
          <p:nvPr>
            <p:ph type="subTitle" idx="1"/>
          </p:nvPr>
        </p:nvSpPr>
        <p:spPr/>
        <p:txBody>
          <a:bodyPr/>
          <a:lstStyle/>
          <a:p>
            <a:r>
              <a:rPr lang="pt-PT" dirty="0" smtClean="0"/>
              <a:t>Correção de exercício 9</a:t>
            </a:r>
            <a:endParaRPr lang="en-GB" dirty="0"/>
          </a:p>
        </p:txBody>
      </p:sp>
    </p:spTree>
    <p:extLst>
      <p:ext uri="{BB962C8B-B14F-4D97-AF65-F5344CB8AC3E}">
        <p14:creationId xmlns:p14="http://schemas.microsoft.com/office/powerpoint/2010/main" val="36610352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49300" y="87311"/>
            <a:ext cx="10515600" cy="498475"/>
          </a:xfrm>
        </p:spPr>
        <p:txBody>
          <a:bodyPr>
            <a:normAutofit fontScale="90000"/>
          </a:bodyPr>
          <a:lstStyle/>
          <a:p>
            <a:pPr algn="ctr"/>
            <a:r>
              <a:rPr lang="pt-PT" sz="3600" dirty="0" smtClean="0"/>
              <a:t>Ex 9 c. </a:t>
            </a:r>
            <a:r>
              <a:rPr lang="pt-PT" sz="3600" dirty="0" err="1" smtClean="0"/>
              <a:t>Revised</a:t>
            </a:r>
            <a:r>
              <a:rPr lang="pt-PT" sz="3600" dirty="0" smtClean="0"/>
              <a:t>: </a:t>
            </a:r>
            <a:r>
              <a:rPr lang="pt-PT" sz="3600" dirty="0" err="1"/>
              <a:t>T</a:t>
            </a:r>
            <a:r>
              <a:rPr lang="pt-PT" sz="3600" dirty="0" err="1" smtClean="0"/>
              <a:t>hematic</a:t>
            </a:r>
            <a:r>
              <a:rPr lang="pt-PT" sz="3600" dirty="0" smtClean="0"/>
              <a:t> </a:t>
            </a:r>
            <a:r>
              <a:rPr lang="pt-PT" sz="3600" dirty="0" err="1" smtClean="0"/>
              <a:t>analysis</a:t>
            </a:r>
            <a:endParaRPr lang="en-GB" sz="3600" dirty="0"/>
          </a:p>
        </p:txBody>
      </p:sp>
      <p:graphicFrame>
        <p:nvGraphicFramePr>
          <p:cNvPr id="4" name="Tabela 3"/>
          <p:cNvGraphicFramePr>
            <a:graphicFrameLocks noGrp="1"/>
          </p:cNvGraphicFramePr>
          <p:nvPr>
            <p:extLst>
              <p:ext uri="{D42A27DB-BD31-4B8C-83A1-F6EECF244321}">
                <p14:modId xmlns:p14="http://schemas.microsoft.com/office/powerpoint/2010/main" val="501505696"/>
              </p:ext>
            </p:extLst>
          </p:nvPr>
        </p:nvGraphicFramePr>
        <p:xfrm>
          <a:off x="127000" y="585786"/>
          <a:ext cx="11760200" cy="6187440"/>
        </p:xfrm>
        <a:graphic>
          <a:graphicData uri="http://schemas.openxmlformats.org/drawingml/2006/table">
            <a:tbl>
              <a:tblPr firstRow="1" bandRow="1">
                <a:tableStyleId>{5C22544A-7EE6-4342-B048-85BDC9FD1C3A}</a:tableStyleId>
              </a:tblPr>
              <a:tblGrid>
                <a:gridCol w="3708400"/>
                <a:gridCol w="8051800"/>
              </a:tblGrid>
              <a:tr h="370840">
                <a:tc>
                  <a:txBody>
                    <a:bodyPr/>
                    <a:lstStyle/>
                    <a:p>
                      <a:r>
                        <a:rPr lang="en-GB" sz="2000" dirty="0" smtClean="0"/>
                        <a:t>Manufactured goods</a:t>
                      </a:r>
                      <a:endParaRPr lang="en-GB" sz="2000" dirty="0"/>
                    </a:p>
                  </a:txBody>
                  <a:tcPr/>
                </a:tc>
                <a:tc>
                  <a:txBody>
                    <a:bodyPr/>
                    <a:lstStyle/>
                    <a:p>
                      <a:r>
                        <a:rPr lang="en-GB" sz="2000" dirty="0" smtClean="0"/>
                        <a:t>account for the greatest share of exports  in Brazil, India and China, where they reach 53%, …5 and 91% respectively.</a:t>
                      </a:r>
                      <a:endParaRPr lang="en-GB" sz="2000" dirty="0"/>
                    </a:p>
                  </a:txBody>
                  <a:tcPr/>
                </a:tc>
              </a:tr>
              <a:tr h="370840">
                <a:tc>
                  <a:txBody>
                    <a:bodyPr/>
                    <a:lstStyle/>
                    <a:p>
                      <a:r>
                        <a:rPr lang="en-GB" sz="2000" b="0" dirty="0" smtClean="0">
                          <a:solidFill>
                            <a:schemeClr val="tx1"/>
                          </a:solidFill>
                        </a:rPr>
                        <a:t>China’s strong presence in this sector</a:t>
                      </a:r>
                      <a:endParaRPr lang="en-GB" sz="2000" b="0" dirty="0">
                        <a:solidFill>
                          <a:schemeClr val="tx1"/>
                        </a:solidFill>
                      </a:endParaRPr>
                    </a:p>
                  </a:txBody>
                  <a:tcPr/>
                </a:tc>
                <a:tc>
                  <a:txBody>
                    <a:bodyPr/>
                    <a:lstStyle/>
                    <a:p>
                      <a:r>
                        <a:rPr lang="en-GB" sz="2000" b="0" dirty="0" smtClean="0">
                          <a:solidFill>
                            <a:schemeClr val="tx1"/>
                          </a:solidFill>
                        </a:rPr>
                        <a:t> is clearly visible in the Chinese shops all around Portugal and other countries.</a:t>
                      </a:r>
                      <a:endParaRPr lang="en-GB" sz="2000" b="0" dirty="0">
                        <a:solidFill>
                          <a:schemeClr val="tx1"/>
                        </a:solidFill>
                      </a:endParaRPr>
                    </a:p>
                  </a:txBody>
                  <a:tcPr/>
                </a:tc>
              </a:tr>
              <a:tr h="370840">
                <a:tc>
                  <a:txBody>
                    <a:bodyPr/>
                    <a:lstStyle/>
                    <a:p>
                      <a:r>
                        <a:rPr lang="en-GB" sz="2000" dirty="0" smtClean="0">
                          <a:solidFill>
                            <a:schemeClr val="tx1"/>
                          </a:solidFill>
                        </a:rPr>
                        <a:t>By contrast, Russia </a:t>
                      </a:r>
                      <a:endParaRPr lang="en-GB" sz="2000" dirty="0">
                        <a:solidFill>
                          <a:schemeClr val="tx1"/>
                        </a:solidFill>
                      </a:endParaRPr>
                    </a:p>
                  </a:txBody>
                  <a:tcPr/>
                </a:tc>
                <a:tc>
                  <a:txBody>
                    <a:bodyPr/>
                    <a:lstStyle/>
                    <a:p>
                      <a:r>
                        <a:rPr lang="en-GB" sz="2000" dirty="0" smtClean="0"/>
                        <a:t>is not a big manufacture exporter</a:t>
                      </a:r>
                      <a:r>
                        <a:rPr lang="en-GB" sz="2000" dirty="0" smtClean="0">
                          <a:solidFill>
                            <a:srgbClr val="FF0000"/>
                          </a:solidFill>
                        </a:rPr>
                        <a:t>.</a:t>
                      </a:r>
                      <a:endParaRPr lang="en-GB" sz="2000" dirty="0">
                        <a:solidFill>
                          <a:srgbClr val="FF0000"/>
                        </a:solidFill>
                      </a:endParaRPr>
                    </a:p>
                  </a:txBody>
                  <a:tcPr/>
                </a:tc>
              </a:tr>
              <a:tr h="370840">
                <a:tc>
                  <a:txBody>
                    <a:bodyPr/>
                    <a:lstStyle/>
                    <a:p>
                      <a:r>
                        <a:rPr lang="en-GB" sz="2000" dirty="0" smtClean="0">
                          <a:solidFill>
                            <a:schemeClr val="tx1"/>
                          </a:solidFill>
                        </a:rPr>
                        <a:t>Their main export </a:t>
                      </a:r>
                      <a:endParaRPr lang="en-GB" sz="2000" dirty="0">
                        <a:solidFill>
                          <a:schemeClr val="tx1"/>
                        </a:solidFill>
                      </a:endParaRPr>
                    </a:p>
                  </a:txBody>
                  <a:tcPr/>
                </a:tc>
                <a:tc>
                  <a:txBody>
                    <a:bodyPr/>
                    <a:lstStyle/>
                    <a:p>
                      <a:r>
                        <a:rPr lang="en-GB" sz="2000" dirty="0" smtClean="0"/>
                        <a:t> is </a:t>
                      </a:r>
                      <a:r>
                        <a:rPr lang="en-GB" sz="2000" strike="sngStrike" baseline="0" dirty="0" smtClean="0">
                          <a:solidFill>
                            <a:schemeClr val="tx1"/>
                          </a:solidFill>
                        </a:rPr>
                        <a:t>the</a:t>
                      </a:r>
                      <a:r>
                        <a:rPr lang="en-GB" sz="2000" dirty="0" smtClean="0">
                          <a:solidFill>
                            <a:schemeClr val="tx1"/>
                          </a:solidFill>
                        </a:rPr>
                        <a:t> </a:t>
                      </a:r>
                      <a:r>
                        <a:rPr lang="en-GB" sz="2000" dirty="0" smtClean="0"/>
                        <a:t>fuel, which reaches 49%.</a:t>
                      </a:r>
                      <a:endParaRPr lang="en-GB" sz="2000" dirty="0"/>
                    </a:p>
                  </a:txBody>
                  <a:tcPr/>
                </a:tc>
              </a:tr>
              <a:tr h="370840">
                <a:tc>
                  <a:txBody>
                    <a:bodyPr/>
                    <a:lstStyle/>
                    <a:p>
                      <a:r>
                        <a:rPr lang="en-GB" sz="2000" dirty="0" smtClean="0">
                          <a:solidFill>
                            <a:schemeClr val="tx1"/>
                          </a:solidFill>
                        </a:rPr>
                        <a:t>In addition to manufactured products,</a:t>
                      </a:r>
                      <a:endParaRPr lang="en-GB" sz="2000" dirty="0">
                        <a:solidFill>
                          <a:schemeClr val="tx1"/>
                        </a:solidFill>
                      </a:endParaRPr>
                    </a:p>
                  </a:txBody>
                  <a:tcPr/>
                </a:tc>
                <a:tc>
                  <a:txBody>
                    <a:bodyPr/>
                    <a:lstStyle/>
                    <a:p>
                      <a:r>
                        <a:rPr lang="en-GB" sz="2000" dirty="0" smtClean="0"/>
                        <a:t>Brazil exports food (26%).</a:t>
                      </a:r>
                      <a:endParaRPr lang="en-GB" sz="2000" dirty="0"/>
                    </a:p>
                  </a:txBody>
                  <a:tcPr/>
                </a:tc>
              </a:tr>
              <a:tr h="370840">
                <a:tc>
                  <a:txBody>
                    <a:bodyPr/>
                    <a:lstStyle/>
                    <a:p>
                      <a:r>
                        <a:rPr lang="en-GB" sz="2000" dirty="0" smtClean="0">
                          <a:solidFill>
                            <a:schemeClr val="tx1"/>
                          </a:solidFill>
                        </a:rPr>
                        <a:t>Their weather,</a:t>
                      </a:r>
                      <a:endParaRPr lang="en-GB" sz="2000" dirty="0">
                        <a:solidFill>
                          <a:schemeClr val="tx1"/>
                        </a:solidFill>
                      </a:endParaRPr>
                    </a:p>
                  </a:txBody>
                  <a:tcPr/>
                </a:tc>
                <a:tc>
                  <a:txBody>
                    <a:bodyPr/>
                    <a:lstStyle/>
                    <a:p>
                      <a:r>
                        <a:rPr lang="en-GB" sz="2000" dirty="0" smtClean="0"/>
                        <a:t>is suitable for planting many types of food like fruits, which are the most well known.</a:t>
                      </a:r>
                      <a:endParaRPr lang="en-GB" sz="2000" dirty="0"/>
                    </a:p>
                  </a:txBody>
                  <a:tcPr/>
                </a:tc>
              </a:tr>
              <a:tr h="370840">
                <a:tc>
                  <a:txBody>
                    <a:bodyPr/>
                    <a:lstStyle/>
                    <a:p>
                      <a:r>
                        <a:rPr lang="en-GB" sz="2000" dirty="0" smtClean="0">
                          <a:solidFill>
                            <a:schemeClr val="tx1"/>
                          </a:solidFill>
                        </a:rPr>
                        <a:t>In contrast with the other sectors</a:t>
                      </a:r>
                      <a:r>
                        <a:rPr lang="en-GB" sz="2000" dirty="0" smtClean="0">
                          <a:solidFill>
                            <a:schemeClr val="tx1"/>
                          </a:solidFill>
                        </a:rPr>
                        <a:t>, </a:t>
                      </a:r>
                      <a:r>
                        <a:rPr lang="en-GB" sz="2000" dirty="0" smtClean="0"/>
                        <a:t>the agricultural sector </a:t>
                      </a:r>
                      <a:r>
                        <a:rPr lang="en-GB" sz="2000" dirty="0" smtClean="0">
                          <a:solidFill>
                            <a:schemeClr val="tx1"/>
                          </a:solidFill>
                        </a:rPr>
                        <a:t> </a:t>
                      </a:r>
                      <a:endParaRPr lang="en-GB" sz="2000" dirty="0">
                        <a:solidFill>
                          <a:schemeClr val="tx1"/>
                        </a:solidFill>
                      </a:endParaRPr>
                    </a:p>
                  </a:txBody>
                  <a:tcPr/>
                </a:tc>
                <a:tc>
                  <a:txBody>
                    <a:bodyPr/>
                    <a:lstStyle/>
                    <a:p>
                      <a:r>
                        <a:rPr lang="en-GB" sz="2000" dirty="0" smtClean="0"/>
                        <a:t>has </a:t>
                      </a:r>
                      <a:r>
                        <a:rPr lang="en-GB" sz="2000" dirty="0" smtClean="0"/>
                        <a:t>lost importance over the years, </a:t>
                      </a:r>
                      <a:endParaRPr lang="en-GB" sz="2000" dirty="0"/>
                    </a:p>
                  </a:txBody>
                  <a:tcPr/>
                </a:tc>
              </a:tr>
              <a:tr h="370840">
                <a:tc>
                  <a:txBody>
                    <a:bodyPr/>
                    <a:lstStyle/>
                    <a:p>
                      <a:r>
                        <a:rPr lang="en-GB" sz="2000" dirty="0" smtClean="0">
                          <a:solidFill>
                            <a:schemeClr val="tx1"/>
                          </a:solidFill>
                        </a:rPr>
                        <a:t>and it</a:t>
                      </a:r>
                      <a:endParaRPr lang="en-GB" sz="2000" dirty="0">
                        <a:solidFill>
                          <a:schemeClr val="tx1"/>
                        </a:solidFill>
                      </a:endParaRPr>
                    </a:p>
                  </a:txBody>
                  <a:tcPr/>
                </a:tc>
                <a:tc>
                  <a:txBody>
                    <a:bodyPr/>
                    <a:lstStyle/>
                    <a:p>
                      <a:r>
                        <a:rPr lang="en-GB" sz="2000" dirty="0" smtClean="0"/>
                        <a:t>makes up the lowest relative share of the exports.</a:t>
                      </a:r>
                      <a:endParaRPr lang="en-GB" sz="2000" dirty="0"/>
                    </a:p>
                  </a:txBody>
                  <a:tcPr/>
                </a:tc>
              </a:tr>
              <a:tr h="370840">
                <a:tc>
                  <a:txBody>
                    <a:bodyPr/>
                    <a:lstStyle/>
                    <a:p>
                      <a:r>
                        <a:rPr lang="en-GB" sz="2000" dirty="0" smtClean="0">
                          <a:solidFill>
                            <a:schemeClr val="tx1"/>
                          </a:solidFill>
                        </a:rPr>
                        <a:t>The biggest exporter</a:t>
                      </a:r>
                      <a:endParaRPr lang="en-GB" sz="2000" dirty="0">
                        <a:solidFill>
                          <a:schemeClr val="tx1"/>
                        </a:solidFill>
                      </a:endParaRPr>
                    </a:p>
                  </a:txBody>
                  <a:tcPr/>
                </a:tc>
                <a:tc>
                  <a:txBody>
                    <a:bodyPr/>
                    <a:lstStyle/>
                    <a:p>
                      <a:r>
                        <a:rPr lang="en-GB" sz="2000" dirty="0" smtClean="0"/>
                        <a:t> is Brazil with only 3.9%.</a:t>
                      </a:r>
                      <a:endParaRPr lang="en-GB" sz="2000" dirty="0"/>
                    </a:p>
                  </a:txBody>
                  <a:tcPr/>
                </a:tc>
              </a:tr>
              <a:tr h="370840">
                <a:tc>
                  <a:txBody>
                    <a:bodyPr/>
                    <a:lstStyle/>
                    <a:p>
                      <a:r>
                        <a:rPr lang="en-GB" sz="2000" dirty="0" smtClean="0">
                          <a:solidFill>
                            <a:schemeClr val="tx1"/>
                          </a:solidFill>
                        </a:rPr>
                        <a:t>Similarly, ores and metals</a:t>
                      </a:r>
                      <a:endParaRPr lang="en-GB" sz="20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smtClean="0"/>
                        <a:t>don’t have much significance in</a:t>
                      </a:r>
                      <a:r>
                        <a:rPr lang="en-GB" sz="2000" baseline="0" dirty="0" smtClean="0"/>
                        <a:t> the total exports</a:t>
                      </a:r>
                      <a:r>
                        <a:rPr lang="en-GB" sz="2000" dirty="0" smtClean="0"/>
                        <a:t>. </a:t>
                      </a:r>
                    </a:p>
                  </a:txBody>
                  <a:tcPr/>
                </a:tc>
              </a:tr>
              <a:tr h="370840">
                <a:tc>
                  <a:txBody>
                    <a:bodyPr/>
                    <a:lstStyle/>
                    <a:p>
                      <a:r>
                        <a:rPr lang="en-GB" sz="2000" dirty="0" smtClean="0"/>
                        <a:t>The main ores and metal exporter</a:t>
                      </a:r>
                      <a:endParaRPr lang="en-GB" sz="2000" dirty="0"/>
                    </a:p>
                  </a:txBody>
                  <a:tcPr/>
                </a:tc>
                <a:tc>
                  <a:txBody>
                    <a:bodyPr/>
                    <a:lstStyle/>
                    <a:p>
                      <a:r>
                        <a:rPr lang="en-GB" sz="2000" dirty="0" smtClean="0"/>
                        <a:t>is Brazil with 9.8%, which is just a little bit more than China, with 2%, which is the country that exports least.</a:t>
                      </a:r>
                      <a:endParaRPr lang="en-GB" sz="2000" dirty="0"/>
                    </a:p>
                  </a:txBody>
                  <a:tcPr/>
                </a:tc>
              </a:tr>
            </a:tbl>
          </a:graphicData>
        </a:graphic>
      </p:graphicFrame>
      <p:sp>
        <p:nvSpPr>
          <p:cNvPr id="3" name="CaixaDeTexto 2"/>
          <p:cNvSpPr txBox="1"/>
          <p:nvPr/>
        </p:nvSpPr>
        <p:spPr>
          <a:xfrm>
            <a:off x="4648200" y="1469924"/>
            <a:ext cx="5270500" cy="1815882"/>
          </a:xfrm>
          <a:prstGeom prst="rect">
            <a:avLst/>
          </a:prstGeom>
          <a:solidFill>
            <a:srgbClr val="FFFF00"/>
          </a:solidFill>
        </p:spPr>
        <p:txBody>
          <a:bodyPr wrap="square" rtlCol="0">
            <a:spAutoFit/>
          </a:bodyPr>
          <a:lstStyle/>
          <a:p>
            <a:r>
              <a:rPr lang="pt-PT" sz="2800" dirty="0" smtClean="0"/>
              <a:t>2nd </a:t>
            </a:r>
            <a:r>
              <a:rPr lang="pt-PT" sz="2800" dirty="0" err="1" smtClean="0"/>
              <a:t>sentence</a:t>
            </a:r>
            <a:r>
              <a:rPr lang="pt-PT" sz="2800" dirty="0" smtClean="0"/>
              <a:t> </a:t>
            </a:r>
            <a:r>
              <a:rPr lang="pt-PT" sz="2800" dirty="0" err="1" smtClean="0"/>
              <a:t>reformulated</a:t>
            </a:r>
            <a:r>
              <a:rPr lang="pt-PT" sz="2800" dirty="0" smtClean="0"/>
              <a:t> as </a:t>
            </a:r>
            <a:r>
              <a:rPr lang="pt-PT" sz="2800" dirty="0" err="1" smtClean="0"/>
              <a:t>relative</a:t>
            </a:r>
            <a:r>
              <a:rPr lang="pt-PT" sz="2800" dirty="0" smtClean="0"/>
              <a:t> </a:t>
            </a:r>
            <a:r>
              <a:rPr lang="pt-PT" sz="2800" dirty="0" err="1" smtClean="0"/>
              <a:t>clause</a:t>
            </a:r>
            <a:r>
              <a:rPr lang="pt-PT" sz="2800" dirty="0" smtClean="0"/>
              <a:t>, </a:t>
            </a:r>
            <a:r>
              <a:rPr lang="pt-PT" sz="2800" dirty="0" err="1" smtClean="0"/>
              <a:t>expanded</a:t>
            </a:r>
            <a:r>
              <a:rPr lang="pt-PT" sz="2800" dirty="0" smtClean="0"/>
              <a:t> to </a:t>
            </a:r>
            <a:r>
              <a:rPr lang="pt-PT" sz="2800" dirty="0" err="1" smtClean="0"/>
              <a:t>centralise</a:t>
            </a:r>
            <a:r>
              <a:rPr lang="pt-PT" sz="2800" dirty="0" smtClean="0"/>
              <a:t> </a:t>
            </a:r>
            <a:r>
              <a:rPr lang="pt-PT" sz="2800" dirty="0" err="1" smtClean="0"/>
              <a:t>information</a:t>
            </a:r>
            <a:r>
              <a:rPr lang="pt-PT" sz="2800" dirty="0" smtClean="0"/>
              <a:t> </a:t>
            </a:r>
            <a:r>
              <a:rPr lang="pt-PT" sz="2800" dirty="0" err="1" smtClean="0"/>
              <a:t>dispersed</a:t>
            </a:r>
            <a:r>
              <a:rPr lang="pt-PT" sz="2800" dirty="0" smtClean="0"/>
              <a:t> in original §</a:t>
            </a:r>
            <a:endParaRPr lang="en-GB" sz="2800" dirty="0"/>
          </a:p>
        </p:txBody>
      </p:sp>
    </p:spTree>
    <p:extLst>
      <p:ext uri="{BB962C8B-B14F-4D97-AF65-F5344CB8AC3E}">
        <p14:creationId xmlns:p14="http://schemas.microsoft.com/office/powerpoint/2010/main" val="2081043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49300" y="87311"/>
            <a:ext cx="10515600" cy="498475"/>
          </a:xfrm>
        </p:spPr>
        <p:txBody>
          <a:bodyPr>
            <a:normAutofit fontScale="90000"/>
          </a:bodyPr>
          <a:lstStyle/>
          <a:p>
            <a:pPr algn="ctr"/>
            <a:r>
              <a:rPr lang="pt-PT" sz="3600" dirty="0" smtClean="0"/>
              <a:t>Ex 9 c. </a:t>
            </a:r>
            <a:r>
              <a:rPr lang="pt-PT" sz="3600" dirty="0" err="1" smtClean="0"/>
              <a:t>Revised</a:t>
            </a:r>
            <a:r>
              <a:rPr lang="pt-PT" sz="3600" dirty="0" smtClean="0"/>
              <a:t>: </a:t>
            </a:r>
            <a:r>
              <a:rPr lang="pt-PT" sz="3600" dirty="0" err="1"/>
              <a:t>T</a:t>
            </a:r>
            <a:r>
              <a:rPr lang="pt-PT" sz="3600" dirty="0" err="1" smtClean="0"/>
              <a:t>hematic</a:t>
            </a:r>
            <a:r>
              <a:rPr lang="pt-PT" sz="3600" dirty="0" smtClean="0"/>
              <a:t> </a:t>
            </a:r>
            <a:r>
              <a:rPr lang="pt-PT" sz="3600" dirty="0" err="1" smtClean="0"/>
              <a:t>analysis</a:t>
            </a:r>
            <a:endParaRPr lang="en-GB" sz="3600" dirty="0"/>
          </a:p>
        </p:txBody>
      </p:sp>
      <p:graphicFrame>
        <p:nvGraphicFramePr>
          <p:cNvPr id="4" name="Tabela 3"/>
          <p:cNvGraphicFramePr>
            <a:graphicFrameLocks noGrp="1"/>
          </p:cNvGraphicFramePr>
          <p:nvPr>
            <p:extLst>
              <p:ext uri="{D42A27DB-BD31-4B8C-83A1-F6EECF244321}">
                <p14:modId xmlns:p14="http://schemas.microsoft.com/office/powerpoint/2010/main" val="803957438"/>
              </p:ext>
            </p:extLst>
          </p:nvPr>
        </p:nvGraphicFramePr>
        <p:xfrm>
          <a:off x="127000" y="585786"/>
          <a:ext cx="11760200" cy="6187440"/>
        </p:xfrm>
        <a:graphic>
          <a:graphicData uri="http://schemas.openxmlformats.org/drawingml/2006/table">
            <a:tbl>
              <a:tblPr firstRow="1" bandRow="1">
                <a:tableStyleId>{5C22544A-7EE6-4342-B048-85BDC9FD1C3A}</a:tableStyleId>
              </a:tblPr>
              <a:tblGrid>
                <a:gridCol w="3708400"/>
                <a:gridCol w="8051800"/>
              </a:tblGrid>
              <a:tr h="370840">
                <a:tc>
                  <a:txBody>
                    <a:bodyPr/>
                    <a:lstStyle/>
                    <a:p>
                      <a:r>
                        <a:rPr lang="en-GB" sz="2000" dirty="0" smtClean="0"/>
                        <a:t>Manufactured goods</a:t>
                      </a:r>
                      <a:endParaRPr lang="en-GB" sz="2000" dirty="0"/>
                    </a:p>
                  </a:txBody>
                  <a:tcPr/>
                </a:tc>
                <a:tc>
                  <a:txBody>
                    <a:bodyPr/>
                    <a:lstStyle/>
                    <a:p>
                      <a:r>
                        <a:rPr lang="en-GB" sz="2000" dirty="0" smtClean="0"/>
                        <a:t>account for the greatest share of exports  in Brazil, India and China, where they reach 53%, </a:t>
                      </a:r>
                      <a:r>
                        <a:rPr lang="en-GB" sz="2000" dirty="0" smtClean="0"/>
                        <a:t>70% </a:t>
                      </a:r>
                      <a:r>
                        <a:rPr lang="en-GB" sz="2000" dirty="0" smtClean="0"/>
                        <a:t>and 91% respectively.</a:t>
                      </a:r>
                      <a:endParaRPr lang="en-GB" sz="2000" dirty="0"/>
                    </a:p>
                  </a:txBody>
                  <a:tcPr/>
                </a:tc>
              </a:tr>
              <a:tr h="370840">
                <a:tc>
                  <a:txBody>
                    <a:bodyPr/>
                    <a:lstStyle/>
                    <a:p>
                      <a:r>
                        <a:rPr lang="en-GB" sz="2000" b="1" dirty="0" smtClean="0">
                          <a:solidFill>
                            <a:srgbClr val="FF0000"/>
                          </a:solidFill>
                        </a:rPr>
                        <a:t>China’s strong presence in this sector</a:t>
                      </a:r>
                      <a:endParaRPr lang="en-GB" sz="2000" b="1" dirty="0">
                        <a:solidFill>
                          <a:srgbClr val="FF0000"/>
                        </a:solidFill>
                      </a:endParaRPr>
                    </a:p>
                  </a:txBody>
                  <a:tcPr/>
                </a:tc>
                <a:tc>
                  <a:txBody>
                    <a:bodyPr/>
                    <a:lstStyle/>
                    <a:p>
                      <a:r>
                        <a:rPr lang="en-GB" sz="2000" dirty="0" smtClean="0"/>
                        <a:t> </a:t>
                      </a:r>
                      <a:r>
                        <a:rPr lang="en-GB" sz="2000" b="1" dirty="0" smtClean="0">
                          <a:solidFill>
                            <a:srgbClr val="FF0000"/>
                          </a:solidFill>
                        </a:rPr>
                        <a:t>is clearly visible</a:t>
                      </a:r>
                      <a:r>
                        <a:rPr lang="en-GB" sz="2000" dirty="0" smtClean="0">
                          <a:solidFill>
                            <a:srgbClr val="FF0000"/>
                          </a:solidFill>
                        </a:rPr>
                        <a:t> </a:t>
                      </a:r>
                      <a:r>
                        <a:rPr lang="en-GB" sz="2000" dirty="0" smtClean="0"/>
                        <a:t>in the Chinese shops all around Portugal and other countries.</a:t>
                      </a:r>
                      <a:endParaRPr lang="en-GB" sz="2000" dirty="0"/>
                    </a:p>
                  </a:txBody>
                  <a:tcPr/>
                </a:tc>
              </a:tr>
              <a:tr h="370840">
                <a:tc>
                  <a:txBody>
                    <a:bodyPr/>
                    <a:lstStyle/>
                    <a:p>
                      <a:r>
                        <a:rPr lang="en-GB" sz="2000" dirty="0" smtClean="0">
                          <a:solidFill>
                            <a:schemeClr val="tx1"/>
                          </a:solidFill>
                        </a:rPr>
                        <a:t>By contrast, Russia </a:t>
                      </a:r>
                      <a:endParaRPr lang="en-GB" sz="2000" dirty="0">
                        <a:solidFill>
                          <a:schemeClr val="tx1"/>
                        </a:solidFill>
                      </a:endParaRPr>
                    </a:p>
                  </a:txBody>
                  <a:tcPr/>
                </a:tc>
                <a:tc>
                  <a:txBody>
                    <a:bodyPr/>
                    <a:lstStyle/>
                    <a:p>
                      <a:r>
                        <a:rPr lang="en-GB" sz="2000" dirty="0" smtClean="0"/>
                        <a:t>is not a big manufacture exporter</a:t>
                      </a:r>
                      <a:r>
                        <a:rPr lang="en-GB" sz="2000" dirty="0" smtClean="0">
                          <a:solidFill>
                            <a:srgbClr val="FF0000"/>
                          </a:solidFill>
                        </a:rPr>
                        <a:t>.</a:t>
                      </a:r>
                      <a:endParaRPr lang="en-GB" sz="2000" dirty="0">
                        <a:solidFill>
                          <a:srgbClr val="FF0000"/>
                        </a:solidFill>
                      </a:endParaRPr>
                    </a:p>
                  </a:txBody>
                  <a:tcPr/>
                </a:tc>
              </a:tr>
              <a:tr h="370840">
                <a:tc>
                  <a:txBody>
                    <a:bodyPr/>
                    <a:lstStyle/>
                    <a:p>
                      <a:r>
                        <a:rPr lang="en-GB" sz="2000" dirty="0" smtClean="0">
                          <a:solidFill>
                            <a:schemeClr val="tx1"/>
                          </a:solidFill>
                        </a:rPr>
                        <a:t>Their main export </a:t>
                      </a:r>
                      <a:endParaRPr lang="en-GB" sz="2000" dirty="0">
                        <a:solidFill>
                          <a:schemeClr val="tx1"/>
                        </a:solidFill>
                      </a:endParaRPr>
                    </a:p>
                  </a:txBody>
                  <a:tcPr/>
                </a:tc>
                <a:tc>
                  <a:txBody>
                    <a:bodyPr/>
                    <a:lstStyle/>
                    <a:p>
                      <a:r>
                        <a:rPr lang="en-GB" sz="2000" dirty="0" smtClean="0"/>
                        <a:t> is fuel, which reaches 49%.</a:t>
                      </a:r>
                      <a:endParaRPr lang="en-GB" sz="2000" dirty="0"/>
                    </a:p>
                  </a:txBody>
                  <a:tcPr/>
                </a:tc>
              </a:tr>
              <a:tr h="370840">
                <a:tc>
                  <a:txBody>
                    <a:bodyPr/>
                    <a:lstStyle/>
                    <a:p>
                      <a:r>
                        <a:rPr lang="en-GB" sz="2000" dirty="0" smtClean="0">
                          <a:solidFill>
                            <a:schemeClr val="tx1"/>
                          </a:solidFill>
                        </a:rPr>
                        <a:t>In addition to manufactured products,</a:t>
                      </a:r>
                      <a:endParaRPr lang="en-GB" sz="2000" dirty="0">
                        <a:solidFill>
                          <a:schemeClr val="tx1"/>
                        </a:solidFill>
                      </a:endParaRPr>
                    </a:p>
                  </a:txBody>
                  <a:tcPr/>
                </a:tc>
                <a:tc>
                  <a:txBody>
                    <a:bodyPr/>
                    <a:lstStyle/>
                    <a:p>
                      <a:r>
                        <a:rPr lang="en-GB" sz="2000" dirty="0" smtClean="0"/>
                        <a:t>Brazil exports food (26%).</a:t>
                      </a:r>
                      <a:endParaRPr lang="en-GB" sz="2000" dirty="0"/>
                    </a:p>
                  </a:txBody>
                  <a:tcPr/>
                </a:tc>
              </a:tr>
              <a:tr h="370840">
                <a:tc>
                  <a:txBody>
                    <a:bodyPr/>
                    <a:lstStyle/>
                    <a:p>
                      <a:r>
                        <a:rPr lang="en-GB" sz="2000" dirty="0" smtClean="0">
                          <a:solidFill>
                            <a:schemeClr val="tx1"/>
                          </a:solidFill>
                        </a:rPr>
                        <a:t>Their weather,</a:t>
                      </a:r>
                      <a:endParaRPr lang="en-GB" sz="2000" dirty="0">
                        <a:solidFill>
                          <a:schemeClr val="tx1"/>
                        </a:solidFill>
                      </a:endParaRPr>
                    </a:p>
                  </a:txBody>
                  <a:tcPr/>
                </a:tc>
                <a:tc>
                  <a:txBody>
                    <a:bodyPr/>
                    <a:lstStyle/>
                    <a:p>
                      <a:r>
                        <a:rPr lang="en-GB" sz="2000" dirty="0" smtClean="0"/>
                        <a:t>is suitable for planting many types of food like fruits, which are the most well known.</a:t>
                      </a:r>
                      <a:endParaRPr lang="en-GB" sz="2000" dirty="0"/>
                    </a:p>
                  </a:txBody>
                  <a:tcPr/>
                </a:tc>
              </a:tr>
              <a:tr h="370840">
                <a:tc>
                  <a:txBody>
                    <a:bodyPr/>
                    <a:lstStyle/>
                    <a:p>
                      <a:r>
                        <a:rPr lang="en-GB" sz="2000" dirty="0" smtClean="0">
                          <a:solidFill>
                            <a:schemeClr val="tx1"/>
                          </a:solidFill>
                        </a:rPr>
                        <a:t>In contrast with the other sectors, </a:t>
                      </a:r>
                      <a:r>
                        <a:rPr lang="en-GB" sz="2000" dirty="0" smtClean="0"/>
                        <a:t>the agricultural sector</a:t>
                      </a:r>
                      <a:endParaRPr lang="en-GB" sz="2000" dirty="0">
                        <a:solidFill>
                          <a:schemeClr val="tx1"/>
                        </a:solidFill>
                      </a:endParaRPr>
                    </a:p>
                  </a:txBody>
                  <a:tcPr/>
                </a:tc>
                <a:tc>
                  <a:txBody>
                    <a:bodyPr/>
                    <a:lstStyle/>
                    <a:p>
                      <a:r>
                        <a:rPr lang="en-GB" sz="2000" dirty="0" smtClean="0"/>
                        <a:t>has </a:t>
                      </a:r>
                      <a:r>
                        <a:rPr lang="en-GB" sz="2000" dirty="0" smtClean="0"/>
                        <a:t>lost importance over the years, </a:t>
                      </a:r>
                      <a:endParaRPr lang="en-GB" sz="2000" dirty="0"/>
                    </a:p>
                  </a:txBody>
                  <a:tcPr/>
                </a:tc>
              </a:tr>
              <a:tr h="370840">
                <a:tc>
                  <a:txBody>
                    <a:bodyPr/>
                    <a:lstStyle/>
                    <a:p>
                      <a:r>
                        <a:rPr lang="en-GB" sz="2000" dirty="0" smtClean="0">
                          <a:solidFill>
                            <a:schemeClr val="tx1"/>
                          </a:solidFill>
                        </a:rPr>
                        <a:t>and it</a:t>
                      </a:r>
                      <a:endParaRPr lang="en-GB" sz="2000" dirty="0">
                        <a:solidFill>
                          <a:schemeClr val="tx1"/>
                        </a:solidFill>
                      </a:endParaRPr>
                    </a:p>
                  </a:txBody>
                  <a:tcPr/>
                </a:tc>
                <a:tc>
                  <a:txBody>
                    <a:bodyPr/>
                    <a:lstStyle/>
                    <a:p>
                      <a:r>
                        <a:rPr lang="en-GB" sz="2000" dirty="0" smtClean="0"/>
                        <a:t>makes up the lowest relative share of the exports.</a:t>
                      </a:r>
                      <a:endParaRPr lang="en-GB" sz="2000" dirty="0"/>
                    </a:p>
                  </a:txBody>
                  <a:tcPr/>
                </a:tc>
              </a:tr>
              <a:tr h="370840">
                <a:tc>
                  <a:txBody>
                    <a:bodyPr/>
                    <a:lstStyle/>
                    <a:p>
                      <a:r>
                        <a:rPr lang="en-GB" sz="2000" dirty="0" smtClean="0">
                          <a:solidFill>
                            <a:schemeClr val="tx1"/>
                          </a:solidFill>
                        </a:rPr>
                        <a:t>The biggest exporter</a:t>
                      </a:r>
                      <a:endParaRPr lang="en-GB" sz="2000" dirty="0">
                        <a:solidFill>
                          <a:schemeClr val="tx1"/>
                        </a:solidFill>
                      </a:endParaRPr>
                    </a:p>
                  </a:txBody>
                  <a:tcPr/>
                </a:tc>
                <a:tc>
                  <a:txBody>
                    <a:bodyPr/>
                    <a:lstStyle/>
                    <a:p>
                      <a:r>
                        <a:rPr lang="en-GB" sz="2000" dirty="0" smtClean="0"/>
                        <a:t> is Brazil with only 3.9%.</a:t>
                      </a:r>
                      <a:endParaRPr lang="en-GB" sz="2000" dirty="0"/>
                    </a:p>
                  </a:txBody>
                  <a:tcPr/>
                </a:tc>
              </a:tr>
              <a:tr h="370840">
                <a:tc>
                  <a:txBody>
                    <a:bodyPr/>
                    <a:lstStyle/>
                    <a:p>
                      <a:r>
                        <a:rPr lang="en-GB" sz="2000" dirty="0" smtClean="0">
                          <a:solidFill>
                            <a:schemeClr val="tx1"/>
                          </a:solidFill>
                        </a:rPr>
                        <a:t>Similarly, ores and metals</a:t>
                      </a:r>
                      <a:endParaRPr lang="en-GB" sz="20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smtClean="0"/>
                        <a:t>don’t have much significance in</a:t>
                      </a:r>
                      <a:r>
                        <a:rPr lang="en-GB" sz="2000" baseline="0" dirty="0" smtClean="0"/>
                        <a:t> the total exports</a:t>
                      </a:r>
                      <a:r>
                        <a:rPr lang="en-GB" sz="2000" dirty="0" smtClean="0"/>
                        <a:t>. </a:t>
                      </a:r>
                    </a:p>
                  </a:txBody>
                  <a:tcPr/>
                </a:tc>
              </a:tr>
              <a:tr h="370840">
                <a:tc>
                  <a:txBody>
                    <a:bodyPr/>
                    <a:lstStyle/>
                    <a:p>
                      <a:r>
                        <a:rPr lang="en-GB" sz="2000" dirty="0" smtClean="0"/>
                        <a:t>The main ores and metal exporter</a:t>
                      </a:r>
                      <a:endParaRPr lang="en-GB" sz="2000" dirty="0"/>
                    </a:p>
                  </a:txBody>
                  <a:tcPr/>
                </a:tc>
                <a:tc>
                  <a:txBody>
                    <a:bodyPr/>
                    <a:lstStyle/>
                    <a:p>
                      <a:r>
                        <a:rPr lang="en-GB" sz="2000" dirty="0" smtClean="0"/>
                        <a:t>is Brazil with 9.8%, which is just a little bit more than China, with 2%, which is the country that exports least.</a:t>
                      </a:r>
                      <a:endParaRPr lang="en-GB" sz="2000" dirty="0"/>
                    </a:p>
                  </a:txBody>
                  <a:tcPr/>
                </a:tc>
              </a:tr>
            </a:tbl>
          </a:graphicData>
        </a:graphic>
      </p:graphicFrame>
      <p:sp>
        <p:nvSpPr>
          <p:cNvPr id="3" name="CaixaDeTexto 2"/>
          <p:cNvSpPr txBox="1"/>
          <p:nvPr/>
        </p:nvSpPr>
        <p:spPr>
          <a:xfrm>
            <a:off x="3276600" y="2095945"/>
            <a:ext cx="5270500" cy="1384995"/>
          </a:xfrm>
          <a:prstGeom prst="rect">
            <a:avLst/>
          </a:prstGeom>
          <a:solidFill>
            <a:srgbClr val="FFFF00"/>
          </a:solidFill>
        </p:spPr>
        <p:txBody>
          <a:bodyPr wrap="square" rtlCol="0">
            <a:spAutoFit/>
          </a:bodyPr>
          <a:lstStyle/>
          <a:p>
            <a:r>
              <a:rPr lang="pt-PT" sz="2800" dirty="0" err="1" smtClean="0"/>
              <a:t>Nominalisation</a:t>
            </a:r>
            <a:r>
              <a:rPr lang="pt-PT" sz="2800" dirty="0" smtClean="0"/>
              <a:t> </a:t>
            </a:r>
            <a:r>
              <a:rPr lang="pt-PT" sz="2800" dirty="0" err="1" smtClean="0"/>
              <a:t>of</a:t>
            </a:r>
            <a:r>
              <a:rPr lang="pt-PT" sz="2800" dirty="0" smtClean="0"/>
              <a:t> </a:t>
            </a:r>
            <a:r>
              <a:rPr lang="pt-PT" sz="2800" dirty="0" err="1" smtClean="0"/>
              <a:t>info</a:t>
            </a:r>
            <a:r>
              <a:rPr lang="pt-PT" sz="2800" dirty="0" smtClean="0"/>
              <a:t>. </a:t>
            </a:r>
            <a:r>
              <a:rPr lang="pt-PT" sz="2800" dirty="0" err="1"/>
              <a:t>f</a:t>
            </a:r>
            <a:r>
              <a:rPr lang="pt-PT" sz="2800" dirty="0" err="1" smtClean="0"/>
              <a:t>rom</a:t>
            </a:r>
            <a:r>
              <a:rPr lang="pt-PT" sz="2800" dirty="0" smtClean="0"/>
              <a:t> </a:t>
            </a:r>
            <a:r>
              <a:rPr lang="pt-PT" sz="2800" dirty="0" err="1" smtClean="0"/>
              <a:t>previous</a:t>
            </a:r>
            <a:r>
              <a:rPr lang="pt-PT" sz="2800" dirty="0" smtClean="0"/>
              <a:t> </a:t>
            </a:r>
            <a:r>
              <a:rPr lang="pt-PT" sz="2800" dirty="0" err="1" smtClean="0"/>
              <a:t>sentence</a:t>
            </a:r>
            <a:r>
              <a:rPr lang="pt-PT" sz="2800" dirty="0" smtClean="0"/>
              <a:t> to composse </a:t>
            </a:r>
            <a:r>
              <a:rPr lang="pt-PT" sz="2800" dirty="0" err="1" smtClean="0"/>
              <a:t>theme</a:t>
            </a:r>
            <a:endParaRPr lang="en-GB" sz="2800" dirty="0"/>
          </a:p>
        </p:txBody>
      </p:sp>
    </p:spTree>
    <p:extLst>
      <p:ext uri="{BB962C8B-B14F-4D97-AF65-F5344CB8AC3E}">
        <p14:creationId xmlns:p14="http://schemas.microsoft.com/office/powerpoint/2010/main" val="4109881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49300" y="87311"/>
            <a:ext cx="10515600" cy="498475"/>
          </a:xfrm>
        </p:spPr>
        <p:txBody>
          <a:bodyPr>
            <a:normAutofit fontScale="90000"/>
          </a:bodyPr>
          <a:lstStyle/>
          <a:p>
            <a:pPr algn="ctr"/>
            <a:r>
              <a:rPr lang="pt-PT" sz="3600" dirty="0" smtClean="0"/>
              <a:t>Ex 9 c. </a:t>
            </a:r>
            <a:r>
              <a:rPr lang="pt-PT" sz="3600" dirty="0" err="1" smtClean="0"/>
              <a:t>Revised</a:t>
            </a:r>
            <a:r>
              <a:rPr lang="pt-PT" sz="3600" dirty="0" smtClean="0"/>
              <a:t>: </a:t>
            </a:r>
            <a:r>
              <a:rPr lang="pt-PT" sz="3600" dirty="0" err="1"/>
              <a:t>T</a:t>
            </a:r>
            <a:r>
              <a:rPr lang="pt-PT" sz="3600" dirty="0" err="1" smtClean="0"/>
              <a:t>hematic</a:t>
            </a:r>
            <a:r>
              <a:rPr lang="pt-PT" sz="3600" dirty="0" smtClean="0"/>
              <a:t> </a:t>
            </a:r>
            <a:r>
              <a:rPr lang="pt-PT" sz="3600" dirty="0" err="1" smtClean="0"/>
              <a:t>analysis</a:t>
            </a:r>
            <a:endParaRPr lang="en-GB" sz="3600" dirty="0"/>
          </a:p>
        </p:txBody>
      </p:sp>
      <p:graphicFrame>
        <p:nvGraphicFramePr>
          <p:cNvPr id="4" name="Tabela 3"/>
          <p:cNvGraphicFramePr>
            <a:graphicFrameLocks noGrp="1"/>
          </p:cNvGraphicFramePr>
          <p:nvPr>
            <p:extLst>
              <p:ext uri="{D42A27DB-BD31-4B8C-83A1-F6EECF244321}">
                <p14:modId xmlns:p14="http://schemas.microsoft.com/office/powerpoint/2010/main" val="2931167861"/>
              </p:ext>
            </p:extLst>
          </p:nvPr>
        </p:nvGraphicFramePr>
        <p:xfrm>
          <a:off x="127000" y="585786"/>
          <a:ext cx="11760200" cy="6187440"/>
        </p:xfrm>
        <a:graphic>
          <a:graphicData uri="http://schemas.openxmlformats.org/drawingml/2006/table">
            <a:tbl>
              <a:tblPr firstRow="1" bandRow="1">
                <a:tableStyleId>{5C22544A-7EE6-4342-B048-85BDC9FD1C3A}</a:tableStyleId>
              </a:tblPr>
              <a:tblGrid>
                <a:gridCol w="3708400"/>
                <a:gridCol w="8051800"/>
              </a:tblGrid>
              <a:tr h="370840">
                <a:tc>
                  <a:txBody>
                    <a:bodyPr/>
                    <a:lstStyle/>
                    <a:p>
                      <a:r>
                        <a:rPr lang="en-GB" sz="2000" dirty="0" smtClean="0"/>
                        <a:t>Manufactured goods</a:t>
                      </a:r>
                      <a:endParaRPr lang="en-GB" sz="2000" dirty="0"/>
                    </a:p>
                  </a:txBody>
                  <a:tcPr/>
                </a:tc>
                <a:tc>
                  <a:txBody>
                    <a:bodyPr/>
                    <a:lstStyle/>
                    <a:p>
                      <a:r>
                        <a:rPr lang="en-GB" sz="2000" dirty="0" smtClean="0"/>
                        <a:t>account for the greatest share of exports  in Brazil, India and China, where they reach 53%, …5 and 91% respectively.</a:t>
                      </a:r>
                      <a:endParaRPr lang="en-GB" sz="2000" dirty="0"/>
                    </a:p>
                  </a:txBody>
                  <a:tcPr/>
                </a:tc>
              </a:tr>
              <a:tr h="370840">
                <a:tc>
                  <a:txBody>
                    <a:bodyPr/>
                    <a:lstStyle/>
                    <a:p>
                      <a:r>
                        <a:rPr lang="en-GB" sz="2000" dirty="0" smtClean="0">
                          <a:solidFill>
                            <a:schemeClr val="tx1"/>
                          </a:solidFill>
                        </a:rPr>
                        <a:t>China’s strong presence </a:t>
                      </a:r>
                      <a:r>
                        <a:rPr lang="en-GB" sz="2000" b="0" dirty="0" smtClean="0">
                          <a:solidFill>
                            <a:schemeClr val="tx1"/>
                          </a:solidFill>
                        </a:rPr>
                        <a:t>in this sector</a:t>
                      </a:r>
                      <a:endParaRPr lang="en-GB" sz="2000" dirty="0">
                        <a:solidFill>
                          <a:schemeClr val="tx1"/>
                        </a:solidFill>
                      </a:endParaRPr>
                    </a:p>
                  </a:txBody>
                  <a:tcPr/>
                </a:tc>
                <a:tc>
                  <a:txBody>
                    <a:bodyPr/>
                    <a:lstStyle/>
                    <a:p>
                      <a:r>
                        <a:rPr lang="en-GB" sz="2000" dirty="0" smtClean="0">
                          <a:solidFill>
                            <a:schemeClr val="tx1"/>
                          </a:solidFill>
                        </a:rPr>
                        <a:t> is clearly visible in the Chinese shops all around Portugal and other countries.</a:t>
                      </a:r>
                      <a:endParaRPr lang="en-GB" sz="2000" dirty="0">
                        <a:solidFill>
                          <a:schemeClr val="tx1"/>
                        </a:solidFill>
                      </a:endParaRPr>
                    </a:p>
                  </a:txBody>
                  <a:tcPr/>
                </a:tc>
              </a:tr>
              <a:tr h="370840">
                <a:tc>
                  <a:txBody>
                    <a:bodyPr/>
                    <a:lstStyle/>
                    <a:p>
                      <a:r>
                        <a:rPr lang="en-GB" sz="2000" b="1" dirty="0" smtClean="0">
                          <a:solidFill>
                            <a:srgbClr val="FF0000"/>
                          </a:solidFill>
                        </a:rPr>
                        <a:t>By contrast</a:t>
                      </a:r>
                      <a:r>
                        <a:rPr lang="en-GB" sz="2000" dirty="0" smtClean="0">
                          <a:solidFill>
                            <a:srgbClr val="FF0000"/>
                          </a:solidFill>
                        </a:rPr>
                        <a:t>, </a:t>
                      </a:r>
                      <a:r>
                        <a:rPr lang="en-GB" sz="2000" b="1" dirty="0" smtClean="0">
                          <a:solidFill>
                            <a:srgbClr val="FF0000"/>
                          </a:solidFill>
                        </a:rPr>
                        <a:t>Russia</a:t>
                      </a:r>
                      <a:r>
                        <a:rPr lang="en-GB" sz="2000" dirty="0" smtClean="0"/>
                        <a:t> </a:t>
                      </a:r>
                      <a:endParaRPr lang="en-GB" sz="2000" dirty="0">
                        <a:solidFill>
                          <a:srgbClr val="FF0000"/>
                        </a:solidFill>
                      </a:endParaRPr>
                    </a:p>
                  </a:txBody>
                  <a:tcPr/>
                </a:tc>
                <a:tc>
                  <a:txBody>
                    <a:bodyPr/>
                    <a:lstStyle/>
                    <a:p>
                      <a:r>
                        <a:rPr lang="en-GB" sz="2000" dirty="0" smtClean="0"/>
                        <a:t>is not a big manufacture exporter</a:t>
                      </a:r>
                      <a:r>
                        <a:rPr lang="en-GB" sz="2000" dirty="0" smtClean="0">
                          <a:solidFill>
                            <a:srgbClr val="FF0000"/>
                          </a:solidFill>
                        </a:rPr>
                        <a:t>.</a:t>
                      </a:r>
                      <a:endParaRPr lang="en-GB" sz="2000" dirty="0">
                        <a:solidFill>
                          <a:srgbClr val="FF0000"/>
                        </a:solidFill>
                      </a:endParaRPr>
                    </a:p>
                  </a:txBody>
                  <a:tcPr/>
                </a:tc>
              </a:tr>
              <a:tr h="370840">
                <a:tc>
                  <a:txBody>
                    <a:bodyPr/>
                    <a:lstStyle/>
                    <a:p>
                      <a:r>
                        <a:rPr lang="en-GB" sz="2000" dirty="0" smtClean="0">
                          <a:solidFill>
                            <a:schemeClr val="tx1"/>
                          </a:solidFill>
                        </a:rPr>
                        <a:t>Their main export </a:t>
                      </a:r>
                      <a:endParaRPr lang="en-GB" sz="2000" dirty="0">
                        <a:solidFill>
                          <a:schemeClr val="tx1"/>
                        </a:solidFill>
                      </a:endParaRPr>
                    </a:p>
                  </a:txBody>
                  <a:tcPr/>
                </a:tc>
                <a:tc>
                  <a:txBody>
                    <a:bodyPr/>
                    <a:lstStyle/>
                    <a:p>
                      <a:r>
                        <a:rPr lang="en-GB" sz="2000" dirty="0" smtClean="0"/>
                        <a:t> is fuel, which reaches 49%.</a:t>
                      </a:r>
                      <a:endParaRPr lang="en-GB" sz="2000" dirty="0"/>
                    </a:p>
                  </a:txBody>
                  <a:tcPr/>
                </a:tc>
              </a:tr>
              <a:tr h="370840">
                <a:tc>
                  <a:txBody>
                    <a:bodyPr/>
                    <a:lstStyle/>
                    <a:p>
                      <a:r>
                        <a:rPr lang="en-GB" sz="2000" dirty="0" smtClean="0">
                          <a:solidFill>
                            <a:schemeClr val="tx1"/>
                          </a:solidFill>
                        </a:rPr>
                        <a:t>In addition to manufactured products,</a:t>
                      </a:r>
                      <a:endParaRPr lang="en-GB" sz="2000" dirty="0">
                        <a:solidFill>
                          <a:schemeClr val="tx1"/>
                        </a:solidFill>
                      </a:endParaRPr>
                    </a:p>
                  </a:txBody>
                  <a:tcPr/>
                </a:tc>
                <a:tc>
                  <a:txBody>
                    <a:bodyPr/>
                    <a:lstStyle/>
                    <a:p>
                      <a:r>
                        <a:rPr lang="en-GB" sz="2000" dirty="0" smtClean="0"/>
                        <a:t>Brazil exports food (26%).</a:t>
                      </a:r>
                      <a:endParaRPr lang="en-GB" sz="2000" dirty="0"/>
                    </a:p>
                  </a:txBody>
                  <a:tcPr/>
                </a:tc>
              </a:tr>
              <a:tr h="370840">
                <a:tc>
                  <a:txBody>
                    <a:bodyPr/>
                    <a:lstStyle/>
                    <a:p>
                      <a:r>
                        <a:rPr lang="en-GB" sz="2000" dirty="0" smtClean="0">
                          <a:solidFill>
                            <a:schemeClr val="tx1"/>
                          </a:solidFill>
                        </a:rPr>
                        <a:t>Their weather,</a:t>
                      </a:r>
                      <a:endParaRPr lang="en-GB" sz="2000" dirty="0">
                        <a:solidFill>
                          <a:schemeClr val="tx1"/>
                        </a:solidFill>
                      </a:endParaRPr>
                    </a:p>
                  </a:txBody>
                  <a:tcPr/>
                </a:tc>
                <a:tc>
                  <a:txBody>
                    <a:bodyPr/>
                    <a:lstStyle/>
                    <a:p>
                      <a:r>
                        <a:rPr lang="en-GB" sz="2000" dirty="0" smtClean="0"/>
                        <a:t>is suitable for planting many types of food like fruits, which are the most well known.</a:t>
                      </a:r>
                      <a:endParaRPr lang="en-GB" sz="2000" dirty="0"/>
                    </a:p>
                  </a:txBody>
                  <a:tcPr/>
                </a:tc>
              </a:tr>
              <a:tr h="370840">
                <a:tc>
                  <a:txBody>
                    <a:bodyPr/>
                    <a:lstStyle/>
                    <a:p>
                      <a:r>
                        <a:rPr lang="en-GB" sz="2000" dirty="0" smtClean="0">
                          <a:solidFill>
                            <a:schemeClr val="tx1"/>
                          </a:solidFill>
                        </a:rPr>
                        <a:t>In contrast with the other sectors, </a:t>
                      </a:r>
                      <a:r>
                        <a:rPr lang="en-GB" sz="2000" dirty="0" smtClean="0"/>
                        <a:t>the agricultural sector</a:t>
                      </a:r>
                      <a:endParaRPr lang="en-GB" sz="2000" dirty="0">
                        <a:solidFill>
                          <a:schemeClr val="tx1"/>
                        </a:solidFill>
                      </a:endParaRPr>
                    </a:p>
                  </a:txBody>
                  <a:tcPr/>
                </a:tc>
                <a:tc>
                  <a:txBody>
                    <a:bodyPr/>
                    <a:lstStyle/>
                    <a:p>
                      <a:r>
                        <a:rPr lang="en-GB" sz="2000" dirty="0" smtClean="0"/>
                        <a:t>has </a:t>
                      </a:r>
                      <a:r>
                        <a:rPr lang="en-GB" sz="2000" dirty="0" smtClean="0"/>
                        <a:t>lost importance over the years, </a:t>
                      </a:r>
                      <a:endParaRPr lang="en-GB" sz="2000" dirty="0"/>
                    </a:p>
                  </a:txBody>
                  <a:tcPr/>
                </a:tc>
              </a:tr>
              <a:tr h="370840">
                <a:tc>
                  <a:txBody>
                    <a:bodyPr/>
                    <a:lstStyle/>
                    <a:p>
                      <a:r>
                        <a:rPr lang="en-GB" sz="2000" dirty="0" smtClean="0">
                          <a:solidFill>
                            <a:schemeClr val="tx1"/>
                          </a:solidFill>
                        </a:rPr>
                        <a:t>and it</a:t>
                      </a:r>
                      <a:endParaRPr lang="en-GB" sz="2000" dirty="0">
                        <a:solidFill>
                          <a:schemeClr val="tx1"/>
                        </a:solidFill>
                      </a:endParaRPr>
                    </a:p>
                  </a:txBody>
                  <a:tcPr/>
                </a:tc>
                <a:tc>
                  <a:txBody>
                    <a:bodyPr/>
                    <a:lstStyle/>
                    <a:p>
                      <a:r>
                        <a:rPr lang="en-GB" sz="2000" dirty="0" smtClean="0"/>
                        <a:t>makes up the lowest relative share of the exports.</a:t>
                      </a:r>
                      <a:endParaRPr lang="en-GB" sz="2000" dirty="0"/>
                    </a:p>
                  </a:txBody>
                  <a:tcPr/>
                </a:tc>
              </a:tr>
              <a:tr h="370840">
                <a:tc>
                  <a:txBody>
                    <a:bodyPr/>
                    <a:lstStyle/>
                    <a:p>
                      <a:r>
                        <a:rPr lang="en-GB" sz="2000" dirty="0" smtClean="0">
                          <a:solidFill>
                            <a:schemeClr val="tx1"/>
                          </a:solidFill>
                        </a:rPr>
                        <a:t>The biggest exporter</a:t>
                      </a:r>
                      <a:endParaRPr lang="en-GB" sz="2000" dirty="0">
                        <a:solidFill>
                          <a:schemeClr val="tx1"/>
                        </a:solidFill>
                      </a:endParaRPr>
                    </a:p>
                  </a:txBody>
                  <a:tcPr/>
                </a:tc>
                <a:tc>
                  <a:txBody>
                    <a:bodyPr/>
                    <a:lstStyle/>
                    <a:p>
                      <a:r>
                        <a:rPr lang="en-GB" sz="2000" dirty="0" smtClean="0"/>
                        <a:t> is Brazil with only 3.9%.</a:t>
                      </a:r>
                      <a:endParaRPr lang="en-GB" sz="2000" dirty="0"/>
                    </a:p>
                  </a:txBody>
                  <a:tcPr/>
                </a:tc>
              </a:tr>
              <a:tr h="370840">
                <a:tc>
                  <a:txBody>
                    <a:bodyPr/>
                    <a:lstStyle/>
                    <a:p>
                      <a:r>
                        <a:rPr lang="en-GB" sz="2000" dirty="0" smtClean="0">
                          <a:solidFill>
                            <a:schemeClr val="tx1"/>
                          </a:solidFill>
                        </a:rPr>
                        <a:t>Similarly, ores and metals</a:t>
                      </a:r>
                      <a:endParaRPr lang="en-GB" sz="20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smtClean="0"/>
                        <a:t>don’t have much significance in</a:t>
                      </a:r>
                      <a:r>
                        <a:rPr lang="en-GB" sz="2000" baseline="0" dirty="0" smtClean="0"/>
                        <a:t> the total exports</a:t>
                      </a:r>
                      <a:r>
                        <a:rPr lang="en-GB" sz="2000" dirty="0" smtClean="0"/>
                        <a:t>. </a:t>
                      </a:r>
                    </a:p>
                  </a:txBody>
                  <a:tcPr/>
                </a:tc>
              </a:tr>
              <a:tr h="370840">
                <a:tc>
                  <a:txBody>
                    <a:bodyPr/>
                    <a:lstStyle/>
                    <a:p>
                      <a:r>
                        <a:rPr lang="en-GB" sz="2000" dirty="0" smtClean="0"/>
                        <a:t>The main ores and metal exporter</a:t>
                      </a:r>
                      <a:endParaRPr lang="en-GB" sz="2000" dirty="0"/>
                    </a:p>
                  </a:txBody>
                  <a:tcPr/>
                </a:tc>
                <a:tc>
                  <a:txBody>
                    <a:bodyPr/>
                    <a:lstStyle/>
                    <a:p>
                      <a:r>
                        <a:rPr lang="en-GB" sz="2000" dirty="0" smtClean="0"/>
                        <a:t>is Brazil with 9.8%, which is just a little bit more than China, with 2%, which is the country that exports least.</a:t>
                      </a:r>
                      <a:endParaRPr lang="en-GB" sz="2000" dirty="0"/>
                    </a:p>
                  </a:txBody>
                  <a:tcPr/>
                </a:tc>
              </a:tr>
            </a:tbl>
          </a:graphicData>
        </a:graphic>
      </p:graphicFrame>
      <p:sp>
        <p:nvSpPr>
          <p:cNvPr id="3" name="CaixaDeTexto 2"/>
          <p:cNvSpPr txBox="1"/>
          <p:nvPr/>
        </p:nvSpPr>
        <p:spPr>
          <a:xfrm>
            <a:off x="5651500" y="1295400"/>
            <a:ext cx="5270500" cy="954107"/>
          </a:xfrm>
          <a:prstGeom prst="rect">
            <a:avLst/>
          </a:prstGeom>
          <a:solidFill>
            <a:srgbClr val="FFFF00"/>
          </a:solidFill>
        </p:spPr>
        <p:txBody>
          <a:bodyPr wrap="square" rtlCol="0">
            <a:spAutoFit/>
          </a:bodyPr>
          <a:lstStyle/>
          <a:p>
            <a:r>
              <a:rPr lang="pt-PT" sz="2800" dirty="0" err="1" smtClean="0"/>
              <a:t>Multiple</a:t>
            </a:r>
            <a:r>
              <a:rPr lang="pt-PT" sz="2800" dirty="0" smtClean="0"/>
              <a:t> </a:t>
            </a:r>
            <a:r>
              <a:rPr lang="pt-PT" sz="2800" dirty="0" err="1" smtClean="0"/>
              <a:t>theme</a:t>
            </a:r>
            <a:r>
              <a:rPr lang="pt-PT" sz="2800" dirty="0" smtClean="0"/>
              <a:t> </a:t>
            </a:r>
            <a:r>
              <a:rPr lang="pt-PT" sz="2800" dirty="0" err="1" smtClean="0"/>
              <a:t>makes</a:t>
            </a:r>
            <a:r>
              <a:rPr lang="pt-PT" sz="2800" dirty="0" smtClean="0"/>
              <a:t> logical </a:t>
            </a:r>
            <a:r>
              <a:rPr lang="pt-PT" sz="2800" dirty="0" err="1" smtClean="0"/>
              <a:t>relation</a:t>
            </a:r>
            <a:r>
              <a:rPr lang="pt-PT" sz="2800" dirty="0" smtClean="0"/>
              <a:t> clear</a:t>
            </a:r>
            <a:endParaRPr lang="en-GB" sz="2800" dirty="0"/>
          </a:p>
        </p:txBody>
      </p:sp>
    </p:spTree>
    <p:extLst>
      <p:ext uri="{BB962C8B-B14F-4D97-AF65-F5344CB8AC3E}">
        <p14:creationId xmlns:p14="http://schemas.microsoft.com/office/powerpoint/2010/main" val="2802356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49300" y="87311"/>
            <a:ext cx="10515600" cy="498475"/>
          </a:xfrm>
        </p:spPr>
        <p:txBody>
          <a:bodyPr>
            <a:normAutofit fontScale="90000"/>
          </a:bodyPr>
          <a:lstStyle/>
          <a:p>
            <a:pPr algn="ctr"/>
            <a:r>
              <a:rPr lang="pt-PT" sz="3600" dirty="0" smtClean="0"/>
              <a:t>Ex 9 c. </a:t>
            </a:r>
            <a:r>
              <a:rPr lang="pt-PT" sz="3600" dirty="0" err="1" smtClean="0"/>
              <a:t>Revised</a:t>
            </a:r>
            <a:r>
              <a:rPr lang="pt-PT" sz="3600" dirty="0" smtClean="0"/>
              <a:t>: </a:t>
            </a:r>
            <a:r>
              <a:rPr lang="pt-PT" sz="3600" dirty="0" err="1"/>
              <a:t>T</a:t>
            </a:r>
            <a:r>
              <a:rPr lang="pt-PT" sz="3600" dirty="0" err="1" smtClean="0"/>
              <a:t>hematic</a:t>
            </a:r>
            <a:r>
              <a:rPr lang="pt-PT" sz="3600" dirty="0" smtClean="0"/>
              <a:t> </a:t>
            </a:r>
            <a:r>
              <a:rPr lang="pt-PT" sz="3600" dirty="0" err="1" smtClean="0"/>
              <a:t>analysis</a:t>
            </a:r>
            <a:endParaRPr lang="en-GB" sz="3600" dirty="0"/>
          </a:p>
        </p:txBody>
      </p:sp>
      <p:graphicFrame>
        <p:nvGraphicFramePr>
          <p:cNvPr id="4" name="Tabela 3"/>
          <p:cNvGraphicFramePr>
            <a:graphicFrameLocks noGrp="1"/>
          </p:cNvGraphicFramePr>
          <p:nvPr>
            <p:extLst>
              <p:ext uri="{D42A27DB-BD31-4B8C-83A1-F6EECF244321}">
                <p14:modId xmlns:p14="http://schemas.microsoft.com/office/powerpoint/2010/main" val="2963199580"/>
              </p:ext>
            </p:extLst>
          </p:nvPr>
        </p:nvGraphicFramePr>
        <p:xfrm>
          <a:off x="127000" y="585786"/>
          <a:ext cx="11760200" cy="6187440"/>
        </p:xfrm>
        <a:graphic>
          <a:graphicData uri="http://schemas.openxmlformats.org/drawingml/2006/table">
            <a:tbl>
              <a:tblPr firstRow="1" bandRow="1">
                <a:tableStyleId>{5C22544A-7EE6-4342-B048-85BDC9FD1C3A}</a:tableStyleId>
              </a:tblPr>
              <a:tblGrid>
                <a:gridCol w="3708400"/>
                <a:gridCol w="8051800"/>
              </a:tblGrid>
              <a:tr h="370840">
                <a:tc>
                  <a:txBody>
                    <a:bodyPr/>
                    <a:lstStyle/>
                    <a:p>
                      <a:r>
                        <a:rPr lang="en-GB" sz="2000" dirty="0" smtClean="0"/>
                        <a:t>Manufactured goods</a:t>
                      </a:r>
                      <a:endParaRPr lang="en-GB" sz="2000" dirty="0"/>
                    </a:p>
                  </a:txBody>
                  <a:tcPr/>
                </a:tc>
                <a:tc>
                  <a:txBody>
                    <a:bodyPr/>
                    <a:lstStyle/>
                    <a:p>
                      <a:r>
                        <a:rPr lang="en-GB" sz="2000" dirty="0" smtClean="0"/>
                        <a:t>account for the greatest share of exports  in Brazil, India and China, where they reach 53%, …5 and 91% respectively.</a:t>
                      </a:r>
                      <a:endParaRPr lang="en-GB" sz="2000" dirty="0"/>
                    </a:p>
                  </a:txBody>
                  <a:tcPr/>
                </a:tc>
              </a:tr>
              <a:tr h="370840">
                <a:tc>
                  <a:txBody>
                    <a:bodyPr/>
                    <a:lstStyle/>
                    <a:p>
                      <a:r>
                        <a:rPr lang="en-GB" sz="2000" dirty="0" smtClean="0">
                          <a:solidFill>
                            <a:schemeClr val="tx1"/>
                          </a:solidFill>
                        </a:rPr>
                        <a:t>China’s strong presence </a:t>
                      </a:r>
                      <a:r>
                        <a:rPr lang="en-GB" sz="2000" b="0" dirty="0" smtClean="0">
                          <a:solidFill>
                            <a:schemeClr val="tx1"/>
                          </a:solidFill>
                        </a:rPr>
                        <a:t>in this sector</a:t>
                      </a:r>
                      <a:endParaRPr lang="en-GB" sz="2000" dirty="0">
                        <a:solidFill>
                          <a:schemeClr val="tx1"/>
                        </a:solidFill>
                      </a:endParaRPr>
                    </a:p>
                  </a:txBody>
                  <a:tcPr/>
                </a:tc>
                <a:tc>
                  <a:txBody>
                    <a:bodyPr/>
                    <a:lstStyle/>
                    <a:p>
                      <a:r>
                        <a:rPr lang="en-GB" sz="2000" dirty="0" smtClean="0">
                          <a:solidFill>
                            <a:schemeClr val="tx1"/>
                          </a:solidFill>
                        </a:rPr>
                        <a:t> is clearly visible in the Chinese shops all around Portugal and other countries.</a:t>
                      </a:r>
                      <a:endParaRPr lang="en-GB" sz="2000" dirty="0">
                        <a:solidFill>
                          <a:schemeClr val="tx1"/>
                        </a:solidFill>
                      </a:endParaRPr>
                    </a:p>
                  </a:txBody>
                  <a:tcPr/>
                </a:tc>
              </a:tr>
              <a:tr h="370840">
                <a:tc>
                  <a:txBody>
                    <a:bodyPr/>
                    <a:lstStyle/>
                    <a:p>
                      <a:r>
                        <a:rPr lang="en-GB" sz="2000" dirty="0" smtClean="0">
                          <a:solidFill>
                            <a:schemeClr val="tx1"/>
                          </a:solidFill>
                        </a:rPr>
                        <a:t>By contrast, Russia </a:t>
                      </a:r>
                      <a:endParaRPr lang="en-GB" sz="2000" dirty="0">
                        <a:solidFill>
                          <a:schemeClr val="tx1"/>
                        </a:solidFill>
                      </a:endParaRPr>
                    </a:p>
                  </a:txBody>
                  <a:tcPr/>
                </a:tc>
                <a:tc>
                  <a:txBody>
                    <a:bodyPr/>
                    <a:lstStyle/>
                    <a:p>
                      <a:r>
                        <a:rPr lang="en-GB" sz="2000" dirty="0" smtClean="0">
                          <a:solidFill>
                            <a:schemeClr val="tx1"/>
                          </a:solidFill>
                        </a:rPr>
                        <a:t>is not a big manufacture exporter.</a:t>
                      </a:r>
                      <a:endParaRPr lang="en-GB" sz="2000" dirty="0">
                        <a:solidFill>
                          <a:schemeClr val="tx1"/>
                        </a:solidFill>
                      </a:endParaRPr>
                    </a:p>
                  </a:txBody>
                  <a:tcPr/>
                </a:tc>
              </a:tr>
              <a:tr h="370840">
                <a:tc>
                  <a:txBody>
                    <a:bodyPr/>
                    <a:lstStyle/>
                    <a:p>
                      <a:r>
                        <a:rPr lang="en-GB" sz="2000" dirty="0" smtClean="0">
                          <a:solidFill>
                            <a:schemeClr val="tx1"/>
                          </a:solidFill>
                        </a:rPr>
                        <a:t>Their main export </a:t>
                      </a:r>
                      <a:endParaRPr lang="en-GB" sz="2000" dirty="0">
                        <a:solidFill>
                          <a:schemeClr val="tx1"/>
                        </a:solidFill>
                      </a:endParaRPr>
                    </a:p>
                  </a:txBody>
                  <a:tcPr/>
                </a:tc>
                <a:tc>
                  <a:txBody>
                    <a:bodyPr/>
                    <a:lstStyle/>
                    <a:p>
                      <a:r>
                        <a:rPr lang="en-GB" sz="2000" dirty="0" smtClean="0">
                          <a:solidFill>
                            <a:schemeClr val="tx1"/>
                          </a:solidFill>
                        </a:rPr>
                        <a:t> is </a:t>
                      </a:r>
                      <a:r>
                        <a:rPr lang="en-GB" sz="2000" strike="sngStrike" baseline="0" dirty="0" smtClean="0">
                          <a:solidFill>
                            <a:schemeClr val="tx1"/>
                          </a:solidFill>
                        </a:rPr>
                        <a:t>the</a:t>
                      </a:r>
                      <a:r>
                        <a:rPr lang="en-GB" sz="2000" dirty="0" smtClean="0">
                          <a:solidFill>
                            <a:schemeClr val="tx1"/>
                          </a:solidFill>
                        </a:rPr>
                        <a:t> fuel, which reaches 49%.</a:t>
                      </a:r>
                      <a:endParaRPr lang="en-GB" sz="2000" dirty="0">
                        <a:solidFill>
                          <a:schemeClr val="tx1"/>
                        </a:solidFill>
                      </a:endParaRPr>
                    </a:p>
                  </a:txBody>
                  <a:tcPr/>
                </a:tc>
              </a:tr>
              <a:tr h="370840">
                <a:tc>
                  <a:txBody>
                    <a:bodyPr/>
                    <a:lstStyle/>
                    <a:p>
                      <a:r>
                        <a:rPr lang="en-GB" sz="2000" b="1" dirty="0" smtClean="0">
                          <a:solidFill>
                            <a:srgbClr val="FF0000"/>
                          </a:solidFill>
                        </a:rPr>
                        <a:t>In addition to manufactured products</a:t>
                      </a:r>
                      <a:r>
                        <a:rPr lang="en-GB" sz="2000" b="1" dirty="0" smtClean="0"/>
                        <a:t>,</a:t>
                      </a:r>
                      <a:endParaRPr lang="en-GB" sz="2000" b="1" dirty="0"/>
                    </a:p>
                  </a:txBody>
                  <a:tcPr/>
                </a:tc>
                <a:tc>
                  <a:txBody>
                    <a:bodyPr/>
                    <a:lstStyle/>
                    <a:p>
                      <a:r>
                        <a:rPr lang="en-GB" sz="2000" dirty="0" smtClean="0"/>
                        <a:t>Brazil exports food (26%).</a:t>
                      </a:r>
                      <a:endParaRPr lang="en-GB" sz="2000" dirty="0"/>
                    </a:p>
                  </a:txBody>
                  <a:tcPr/>
                </a:tc>
              </a:tr>
              <a:tr h="370840">
                <a:tc>
                  <a:txBody>
                    <a:bodyPr/>
                    <a:lstStyle/>
                    <a:p>
                      <a:r>
                        <a:rPr lang="en-GB" sz="2000" dirty="0" smtClean="0"/>
                        <a:t>Their weather,</a:t>
                      </a:r>
                      <a:endParaRPr lang="en-GB" sz="2000" dirty="0"/>
                    </a:p>
                  </a:txBody>
                  <a:tcPr/>
                </a:tc>
                <a:tc>
                  <a:txBody>
                    <a:bodyPr/>
                    <a:lstStyle/>
                    <a:p>
                      <a:r>
                        <a:rPr lang="en-GB" sz="2000" dirty="0" smtClean="0"/>
                        <a:t>is suitable for planting many types of food like fruits, which are the most well known.</a:t>
                      </a:r>
                      <a:endParaRPr lang="en-GB" sz="2000" dirty="0"/>
                    </a:p>
                  </a:txBody>
                  <a:tcPr/>
                </a:tc>
              </a:tr>
              <a:tr h="370840">
                <a:tc>
                  <a:txBody>
                    <a:bodyPr/>
                    <a:lstStyle/>
                    <a:p>
                      <a:r>
                        <a:rPr lang="en-GB" sz="2000" dirty="0" smtClean="0"/>
                        <a:t>In contrast with the other sectors, </a:t>
                      </a:r>
                      <a:r>
                        <a:rPr lang="en-GB" sz="2000" dirty="0" smtClean="0"/>
                        <a:t>the agricultural sector</a:t>
                      </a:r>
                      <a:endParaRPr lang="en-GB" sz="2000" dirty="0"/>
                    </a:p>
                  </a:txBody>
                  <a:tcPr/>
                </a:tc>
                <a:tc>
                  <a:txBody>
                    <a:bodyPr/>
                    <a:lstStyle/>
                    <a:p>
                      <a:r>
                        <a:rPr lang="en-GB" sz="2000" dirty="0" smtClean="0"/>
                        <a:t>has </a:t>
                      </a:r>
                      <a:r>
                        <a:rPr lang="en-GB" sz="2000" dirty="0" smtClean="0"/>
                        <a:t>lost importance over the years, </a:t>
                      </a:r>
                      <a:endParaRPr lang="en-GB" sz="2000" dirty="0"/>
                    </a:p>
                  </a:txBody>
                  <a:tcPr/>
                </a:tc>
              </a:tr>
              <a:tr h="370840">
                <a:tc>
                  <a:txBody>
                    <a:bodyPr/>
                    <a:lstStyle/>
                    <a:p>
                      <a:r>
                        <a:rPr lang="en-GB" sz="2000" dirty="0" smtClean="0"/>
                        <a:t>and it</a:t>
                      </a:r>
                      <a:endParaRPr lang="en-GB" sz="2000" dirty="0"/>
                    </a:p>
                  </a:txBody>
                  <a:tcPr/>
                </a:tc>
                <a:tc>
                  <a:txBody>
                    <a:bodyPr/>
                    <a:lstStyle/>
                    <a:p>
                      <a:r>
                        <a:rPr lang="en-GB" sz="2000" dirty="0" smtClean="0"/>
                        <a:t>makes up the lowest relative share of the exports.</a:t>
                      </a:r>
                      <a:endParaRPr lang="en-GB" sz="2000" dirty="0"/>
                    </a:p>
                  </a:txBody>
                  <a:tcPr/>
                </a:tc>
              </a:tr>
              <a:tr h="370840">
                <a:tc>
                  <a:txBody>
                    <a:bodyPr/>
                    <a:lstStyle/>
                    <a:p>
                      <a:r>
                        <a:rPr lang="en-GB" sz="2000" dirty="0" smtClean="0"/>
                        <a:t>The biggest exporter</a:t>
                      </a:r>
                      <a:endParaRPr lang="en-GB" sz="2000" dirty="0"/>
                    </a:p>
                  </a:txBody>
                  <a:tcPr/>
                </a:tc>
                <a:tc>
                  <a:txBody>
                    <a:bodyPr/>
                    <a:lstStyle/>
                    <a:p>
                      <a:r>
                        <a:rPr lang="en-GB" sz="2000" dirty="0" smtClean="0"/>
                        <a:t> is Brazil with only 3.9%.</a:t>
                      </a:r>
                      <a:endParaRPr lang="en-GB" sz="2000" dirty="0"/>
                    </a:p>
                  </a:txBody>
                  <a:tcPr/>
                </a:tc>
              </a:tr>
              <a:tr h="370840">
                <a:tc>
                  <a:txBody>
                    <a:bodyPr/>
                    <a:lstStyle/>
                    <a:p>
                      <a:r>
                        <a:rPr lang="en-GB" sz="2000" dirty="0" smtClean="0">
                          <a:solidFill>
                            <a:schemeClr val="tx1"/>
                          </a:solidFill>
                        </a:rPr>
                        <a:t>Similarly</a:t>
                      </a:r>
                      <a:r>
                        <a:rPr lang="en-GB" sz="2000" dirty="0" smtClean="0"/>
                        <a:t>, ores and metals</a:t>
                      </a:r>
                      <a:endParaRPr lang="en-GB" sz="2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smtClean="0"/>
                        <a:t>don’t have much significance in</a:t>
                      </a:r>
                      <a:r>
                        <a:rPr lang="en-GB" sz="2000" baseline="0" dirty="0" smtClean="0"/>
                        <a:t> the total exports</a:t>
                      </a:r>
                      <a:r>
                        <a:rPr lang="en-GB" sz="2000" dirty="0" smtClean="0"/>
                        <a:t>. </a:t>
                      </a:r>
                    </a:p>
                  </a:txBody>
                  <a:tcPr/>
                </a:tc>
              </a:tr>
              <a:tr h="370840">
                <a:tc>
                  <a:txBody>
                    <a:bodyPr/>
                    <a:lstStyle/>
                    <a:p>
                      <a:r>
                        <a:rPr lang="en-GB" sz="2000" dirty="0" smtClean="0"/>
                        <a:t>The main ores and metal exporter</a:t>
                      </a:r>
                      <a:endParaRPr lang="en-GB" sz="2000" dirty="0"/>
                    </a:p>
                  </a:txBody>
                  <a:tcPr/>
                </a:tc>
                <a:tc>
                  <a:txBody>
                    <a:bodyPr/>
                    <a:lstStyle/>
                    <a:p>
                      <a:r>
                        <a:rPr lang="en-GB" sz="2000" dirty="0" smtClean="0"/>
                        <a:t>is Brazil with 9.8%, which is just a little bit more than China, with 2%, which is the country that exports least.</a:t>
                      </a:r>
                      <a:endParaRPr lang="en-GB" sz="2000" dirty="0"/>
                    </a:p>
                  </a:txBody>
                  <a:tcPr/>
                </a:tc>
              </a:tr>
            </a:tbl>
          </a:graphicData>
        </a:graphic>
      </p:graphicFrame>
      <p:sp>
        <p:nvSpPr>
          <p:cNvPr id="3" name="CaixaDeTexto 2"/>
          <p:cNvSpPr txBox="1"/>
          <p:nvPr/>
        </p:nvSpPr>
        <p:spPr>
          <a:xfrm>
            <a:off x="3886200" y="1511300"/>
            <a:ext cx="5270500" cy="1815882"/>
          </a:xfrm>
          <a:prstGeom prst="rect">
            <a:avLst/>
          </a:prstGeom>
          <a:solidFill>
            <a:srgbClr val="FFFF00"/>
          </a:solidFill>
        </p:spPr>
        <p:txBody>
          <a:bodyPr wrap="square" rtlCol="0">
            <a:spAutoFit/>
          </a:bodyPr>
          <a:lstStyle/>
          <a:p>
            <a:r>
              <a:rPr lang="pt-PT" sz="2800" dirty="0" err="1" smtClean="0"/>
              <a:t>Prepositional</a:t>
            </a:r>
            <a:r>
              <a:rPr lang="pt-PT" sz="2800" dirty="0" smtClean="0"/>
              <a:t> </a:t>
            </a:r>
            <a:r>
              <a:rPr lang="pt-PT" sz="2800" dirty="0" err="1" smtClean="0"/>
              <a:t>phrase</a:t>
            </a:r>
            <a:r>
              <a:rPr lang="pt-PT" sz="2800" dirty="0" smtClean="0"/>
              <a:t> as </a:t>
            </a:r>
            <a:r>
              <a:rPr lang="pt-PT" sz="2800" dirty="0" err="1" smtClean="0"/>
              <a:t>theme</a:t>
            </a:r>
            <a:r>
              <a:rPr lang="pt-PT" sz="2800" dirty="0" smtClean="0"/>
              <a:t> </a:t>
            </a:r>
            <a:r>
              <a:rPr lang="pt-PT" sz="2800" dirty="0" err="1" smtClean="0"/>
              <a:t>makes</a:t>
            </a:r>
            <a:r>
              <a:rPr lang="pt-PT" sz="2800" dirty="0" smtClean="0"/>
              <a:t> logical </a:t>
            </a:r>
            <a:r>
              <a:rPr lang="pt-PT" sz="2800" dirty="0" err="1" smtClean="0"/>
              <a:t>relation</a:t>
            </a:r>
            <a:r>
              <a:rPr lang="pt-PT" sz="2800" dirty="0" smtClean="0"/>
              <a:t> clear; </a:t>
            </a:r>
            <a:r>
              <a:rPr lang="pt-PT" sz="2800" dirty="0" err="1" smtClean="0"/>
              <a:t>thematic</a:t>
            </a:r>
            <a:r>
              <a:rPr lang="pt-PT" sz="2800" dirty="0" smtClean="0"/>
              <a:t> </a:t>
            </a:r>
            <a:r>
              <a:rPr lang="pt-PT" sz="2800" dirty="0" err="1" smtClean="0"/>
              <a:t>development</a:t>
            </a:r>
            <a:r>
              <a:rPr lang="pt-PT" sz="2800" dirty="0" smtClean="0"/>
              <a:t> </a:t>
            </a:r>
            <a:r>
              <a:rPr lang="pt-PT" sz="2800" dirty="0" err="1" smtClean="0"/>
              <a:t>returns</a:t>
            </a:r>
            <a:r>
              <a:rPr lang="pt-PT" sz="2800" dirty="0" smtClean="0"/>
              <a:t> to </a:t>
            </a:r>
            <a:r>
              <a:rPr lang="pt-PT" sz="2800" dirty="0" err="1" smtClean="0"/>
              <a:t>export</a:t>
            </a:r>
            <a:r>
              <a:rPr lang="pt-PT" sz="2800" dirty="0" smtClean="0"/>
              <a:t> sector</a:t>
            </a:r>
            <a:endParaRPr lang="en-GB" sz="2800" dirty="0"/>
          </a:p>
        </p:txBody>
      </p:sp>
    </p:spTree>
    <p:extLst>
      <p:ext uri="{BB962C8B-B14F-4D97-AF65-F5344CB8AC3E}">
        <p14:creationId xmlns:p14="http://schemas.microsoft.com/office/powerpoint/2010/main" val="912964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49300" y="87311"/>
            <a:ext cx="10515600" cy="498475"/>
          </a:xfrm>
        </p:spPr>
        <p:txBody>
          <a:bodyPr>
            <a:normAutofit fontScale="90000"/>
          </a:bodyPr>
          <a:lstStyle/>
          <a:p>
            <a:pPr algn="ctr"/>
            <a:r>
              <a:rPr lang="pt-PT" sz="3600" dirty="0" smtClean="0"/>
              <a:t>Ex 9 c. </a:t>
            </a:r>
            <a:r>
              <a:rPr lang="pt-PT" sz="3600" dirty="0" err="1" smtClean="0"/>
              <a:t>Revised</a:t>
            </a:r>
            <a:r>
              <a:rPr lang="pt-PT" sz="3600" dirty="0" smtClean="0"/>
              <a:t>: </a:t>
            </a:r>
            <a:r>
              <a:rPr lang="pt-PT" sz="3600" dirty="0" err="1"/>
              <a:t>T</a:t>
            </a:r>
            <a:r>
              <a:rPr lang="pt-PT" sz="3600" dirty="0" err="1" smtClean="0"/>
              <a:t>hematic</a:t>
            </a:r>
            <a:r>
              <a:rPr lang="pt-PT" sz="3600" dirty="0" smtClean="0"/>
              <a:t> </a:t>
            </a:r>
            <a:r>
              <a:rPr lang="pt-PT" sz="3600" dirty="0" err="1" smtClean="0"/>
              <a:t>analysis</a:t>
            </a:r>
            <a:endParaRPr lang="en-GB" sz="3600" dirty="0"/>
          </a:p>
        </p:txBody>
      </p:sp>
      <p:graphicFrame>
        <p:nvGraphicFramePr>
          <p:cNvPr id="4" name="Tabela 3"/>
          <p:cNvGraphicFramePr>
            <a:graphicFrameLocks noGrp="1"/>
          </p:cNvGraphicFramePr>
          <p:nvPr>
            <p:extLst>
              <p:ext uri="{D42A27DB-BD31-4B8C-83A1-F6EECF244321}">
                <p14:modId xmlns:p14="http://schemas.microsoft.com/office/powerpoint/2010/main" val="951716670"/>
              </p:ext>
            </p:extLst>
          </p:nvPr>
        </p:nvGraphicFramePr>
        <p:xfrm>
          <a:off x="127000" y="585786"/>
          <a:ext cx="11760200" cy="6187440"/>
        </p:xfrm>
        <a:graphic>
          <a:graphicData uri="http://schemas.openxmlformats.org/drawingml/2006/table">
            <a:tbl>
              <a:tblPr firstRow="1" bandRow="1">
                <a:tableStyleId>{5C22544A-7EE6-4342-B048-85BDC9FD1C3A}</a:tableStyleId>
              </a:tblPr>
              <a:tblGrid>
                <a:gridCol w="3708400"/>
                <a:gridCol w="8051800"/>
              </a:tblGrid>
              <a:tr h="370840">
                <a:tc>
                  <a:txBody>
                    <a:bodyPr/>
                    <a:lstStyle/>
                    <a:p>
                      <a:r>
                        <a:rPr lang="en-GB" sz="2000" dirty="0" smtClean="0"/>
                        <a:t>Manufactured goods</a:t>
                      </a:r>
                      <a:endParaRPr lang="en-GB" sz="2000" dirty="0"/>
                    </a:p>
                  </a:txBody>
                  <a:tcPr/>
                </a:tc>
                <a:tc>
                  <a:txBody>
                    <a:bodyPr/>
                    <a:lstStyle/>
                    <a:p>
                      <a:r>
                        <a:rPr lang="en-GB" sz="2000" dirty="0" smtClean="0"/>
                        <a:t>account for the greatest share of exports  in Brazil, India and China, where they reach 53%, …5 and 91% respectively.</a:t>
                      </a:r>
                      <a:endParaRPr lang="en-GB" sz="2000" dirty="0"/>
                    </a:p>
                  </a:txBody>
                  <a:tcPr/>
                </a:tc>
              </a:tr>
              <a:tr h="370840">
                <a:tc>
                  <a:txBody>
                    <a:bodyPr/>
                    <a:lstStyle/>
                    <a:p>
                      <a:r>
                        <a:rPr lang="en-GB" sz="2000" dirty="0" smtClean="0">
                          <a:solidFill>
                            <a:schemeClr val="tx1"/>
                          </a:solidFill>
                        </a:rPr>
                        <a:t>China’s strong presence </a:t>
                      </a:r>
                      <a:r>
                        <a:rPr lang="en-GB" sz="2000" b="0" dirty="0" smtClean="0">
                          <a:solidFill>
                            <a:schemeClr val="tx1"/>
                          </a:solidFill>
                        </a:rPr>
                        <a:t>in this sector</a:t>
                      </a:r>
                      <a:endParaRPr lang="en-GB" sz="2000" dirty="0">
                        <a:solidFill>
                          <a:schemeClr val="tx1"/>
                        </a:solidFill>
                      </a:endParaRPr>
                    </a:p>
                  </a:txBody>
                  <a:tcPr/>
                </a:tc>
                <a:tc>
                  <a:txBody>
                    <a:bodyPr/>
                    <a:lstStyle/>
                    <a:p>
                      <a:r>
                        <a:rPr lang="en-GB" sz="2000" dirty="0" smtClean="0">
                          <a:solidFill>
                            <a:schemeClr val="tx1"/>
                          </a:solidFill>
                        </a:rPr>
                        <a:t> is clearly visible in the Chinese shops all around Portugal and other countries.</a:t>
                      </a:r>
                      <a:endParaRPr lang="en-GB" sz="2000" dirty="0">
                        <a:solidFill>
                          <a:schemeClr val="tx1"/>
                        </a:solidFill>
                      </a:endParaRPr>
                    </a:p>
                  </a:txBody>
                  <a:tcPr/>
                </a:tc>
              </a:tr>
              <a:tr h="370840">
                <a:tc>
                  <a:txBody>
                    <a:bodyPr/>
                    <a:lstStyle/>
                    <a:p>
                      <a:r>
                        <a:rPr lang="en-GB" sz="2000" dirty="0" smtClean="0">
                          <a:solidFill>
                            <a:schemeClr val="tx1"/>
                          </a:solidFill>
                        </a:rPr>
                        <a:t>By contrast, Russia </a:t>
                      </a:r>
                      <a:endParaRPr lang="en-GB" sz="2000" dirty="0">
                        <a:solidFill>
                          <a:schemeClr val="tx1"/>
                        </a:solidFill>
                      </a:endParaRPr>
                    </a:p>
                  </a:txBody>
                  <a:tcPr/>
                </a:tc>
                <a:tc>
                  <a:txBody>
                    <a:bodyPr/>
                    <a:lstStyle/>
                    <a:p>
                      <a:r>
                        <a:rPr lang="en-GB" sz="2000" dirty="0" smtClean="0">
                          <a:solidFill>
                            <a:schemeClr val="tx1"/>
                          </a:solidFill>
                        </a:rPr>
                        <a:t>is not a big manufacture exporter.</a:t>
                      </a:r>
                      <a:endParaRPr lang="en-GB" sz="2000" dirty="0">
                        <a:solidFill>
                          <a:schemeClr val="tx1"/>
                        </a:solidFill>
                      </a:endParaRPr>
                    </a:p>
                  </a:txBody>
                  <a:tcPr/>
                </a:tc>
              </a:tr>
              <a:tr h="370840">
                <a:tc>
                  <a:txBody>
                    <a:bodyPr/>
                    <a:lstStyle/>
                    <a:p>
                      <a:r>
                        <a:rPr lang="en-GB" sz="2000" dirty="0" smtClean="0">
                          <a:solidFill>
                            <a:schemeClr val="tx1"/>
                          </a:solidFill>
                        </a:rPr>
                        <a:t>Their main export </a:t>
                      </a:r>
                      <a:endParaRPr lang="en-GB" sz="2000" dirty="0">
                        <a:solidFill>
                          <a:schemeClr val="tx1"/>
                        </a:solidFill>
                      </a:endParaRPr>
                    </a:p>
                  </a:txBody>
                  <a:tcPr/>
                </a:tc>
                <a:tc>
                  <a:txBody>
                    <a:bodyPr/>
                    <a:lstStyle/>
                    <a:p>
                      <a:r>
                        <a:rPr lang="en-GB" sz="2000" dirty="0" smtClean="0">
                          <a:solidFill>
                            <a:schemeClr val="tx1"/>
                          </a:solidFill>
                        </a:rPr>
                        <a:t> is </a:t>
                      </a:r>
                      <a:r>
                        <a:rPr lang="en-GB" sz="2000" strike="sngStrike" baseline="0" dirty="0" smtClean="0">
                          <a:solidFill>
                            <a:schemeClr val="tx1"/>
                          </a:solidFill>
                        </a:rPr>
                        <a:t>the</a:t>
                      </a:r>
                      <a:r>
                        <a:rPr lang="en-GB" sz="2000" dirty="0" smtClean="0">
                          <a:solidFill>
                            <a:schemeClr val="tx1"/>
                          </a:solidFill>
                        </a:rPr>
                        <a:t> fuel, which reaches 49%.</a:t>
                      </a:r>
                      <a:endParaRPr lang="en-GB" sz="2000" dirty="0">
                        <a:solidFill>
                          <a:schemeClr val="tx1"/>
                        </a:solidFill>
                      </a:endParaRPr>
                    </a:p>
                  </a:txBody>
                  <a:tcPr/>
                </a:tc>
              </a:tr>
              <a:tr h="370840">
                <a:tc>
                  <a:txBody>
                    <a:bodyPr/>
                    <a:lstStyle/>
                    <a:p>
                      <a:r>
                        <a:rPr lang="en-GB" sz="2000" dirty="0" smtClean="0">
                          <a:solidFill>
                            <a:schemeClr val="tx1"/>
                          </a:solidFill>
                        </a:rPr>
                        <a:t>In addition to manufactured products,</a:t>
                      </a:r>
                      <a:endParaRPr lang="en-GB" sz="2000" dirty="0">
                        <a:solidFill>
                          <a:schemeClr val="tx1"/>
                        </a:solidFill>
                      </a:endParaRPr>
                    </a:p>
                  </a:txBody>
                  <a:tcPr/>
                </a:tc>
                <a:tc>
                  <a:txBody>
                    <a:bodyPr/>
                    <a:lstStyle/>
                    <a:p>
                      <a:r>
                        <a:rPr lang="en-GB" sz="2000" dirty="0" smtClean="0"/>
                        <a:t>Brazil exports food (26%).</a:t>
                      </a:r>
                      <a:endParaRPr lang="en-GB" sz="2000" dirty="0"/>
                    </a:p>
                  </a:txBody>
                  <a:tcPr/>
                </a:tc>
              </a:tr>
              <a:tr h="370840">
                <a:tc>
                  <a:txBody>
                    <a:bodyPr/>
                    <a:lstStyle/>
                    <a:p>
                      <a:r>
                        <a:rPr lang="en-GB" sz="2000" b="1" dirty="0" smtClean="0">
                          <a:solidFill>
                            <a:srgbClr val="FF0000"/>
                          </a:solidFill>
                        </a:rPr>
                        <a:t>Their weather,</a:t>
                      </a:r>
                      <a:endParaRPr lang="en-GB" sz="2000" b="1" dirty="0">
                        <a:solidFill>
                          <a:srgbClr val="FF0000"/>
                        </a:solidFill>
                      </a:endParaRPr>
                    </a:p>
                  </a:txBody>
                  <a:tcPr/>
                </a:tc>
                <a:tc>
                  <a:txBody>
                    <a:bodyPr/>
                    <a:lstStyle/>
                    <a:p>
                      <a:r>
                        <a:rPr lang="en-GB" sz="2000" b="1" dirty="0" smtClean="0">
                          <a:solidFill>
                            <a:srgbClr val="FF0000"/>
                          </a:solidFill>
                        </a:rPr>
                        <a:t>is suitable for planting many types of food like fruits, which are the most well known.</a:t>
                      </a:r>
                      <a:endParaRPr lang="en-GB" sz="2000" b="1" dirty="0">
                        <a:solidFill>
                          <a:srgbClr val="FF0000"/>
                        </a:solidFill>
                      </a:endParaRPr>
                    </a:p>
                  </a:txBody>
                  <a:tcPr/>
                </a:tc>
              </a:tr>
              <a:tr h="370840">
                <a:tc>
                  <a:txBody>
                    <a:bodyPr/>
                    <a:lstStyle/>
                    <a:p>
                      <a:r>
                        <a:rPr lang="en-GB" sz="2000" dirty="0" smtClean="0"/>
                        <a:t>In contrast with the other sectors, </a:t>
                      </a:r>
                      <a:r>
                        <a:rPr lang="en-GB" sz="2000" dirty="0" smtClean="0"/>
                        <a:t>the agricultural sector</a:t>
                      </a:r>
                      <a:endParaRPr lang="en-GB" sz="2000" dirty="0"/>
                    </a:p>
                  </a:txBody>
                  <a:tcPr/>
                </a:tc>
                <a:tc>
                  <a:txBody>
                    <a:bodyPr/>
                    <a:lstStyle/>
                    <a:p>
                      <a:r>
                        <a:rPr lang="en-GB" sz="2000" dirty="0" smtClean="0"/>
                        <a:t>has </a:t>
                      </a:r>
                      <a:r>
                        <a:rPr lang="en-GB" sz="2000" dirty="0" smtClean="0"/>
                        <a:t>lost importance over the years, </a:t>
                      </a:r>
                      <a:endParaRPr lang="en-GB" sz="2000" dirty="0"/>
                    </a:p>
                  </a:txBody>
                  <a:tcPr/>
                </a:tc>
              </a:tr>
              <a:tr h="370840">
                <a:tc>
                  <a:txBody>
                    <a:bodyPr/>
                    <a:lstStyle/>
                    <a:p>
                      <a:r>
                        <a:rPr lang="en-GB" sz="2000" dirty="0" smtClean="0"/>
                        <a:t>and it</a:t>
                      </a:r>
                      <a:endParaRPr lang="en-GB" sz="2000" dirty="0"/>
                    </a:p>
                  </a:txBody>
                  <a:tcPr/>
                </a:tc>
                <a:tc>
                  <a:txBody>
                    <a:bodyPr/>
                    <a:lstStyle/>
                    <a:p>
                      <a:r>
                        <a:rPr lang="en-GB" sz="2000" dirty="0" smtClean="0"/>
                        <a:t>makes up the lowest relative share of the exports.</a:t>
                      </a:r>
                      <a:endParaRPr lang="en-GB" sz="2000" dirty="0"/>
                    </a:p>
                  </a:txBody>
                  <a:tcPr/>
                </a:tc>
              </a:tr>
              <a:tr h="370840">
                <a:tc>
                  <a:txBody>
                    <a:bodyPr/>
                    <a:lstStyle/>
                    <a:p>
                      <a:r>
                        <a:rPr lang="en-GB" sz="2000" dirty="0" smtClean="0"/>
                        <a:t>The biggest exporter</a:t>
                      </a:r>
                      <a:endParaRPr lang="en-GB" sz="2000" dirty="0"/>
                    </a:p>
                  </a:txBody>
                  <a:tcPr/>
                </a:tc>
                <a:tc>
                  <a:txBody>
                    <a:bodyPr/>
                    <a:lstStyle/>
                    <a:p>
                      <a:r>
                        <a:rPr lang="en-GB" sz="2000" dirty="0" smtClean="0"/>
                        <a:t> is Brazil with only 3.9%.</a:t>
                      </a:r>
                      <a:endParaRPr lang="en-GB" sz="2000" dirty="0"/>
                    </a:p>
                  </a:txBody>
                  <a:tcPr/>
                </a:tc>
              </a:tr>
              <a:tr h="370840">
                <a:tc>
                  <a:txBody>
                    <a:bodyPr/>
                    <a:lstStyle/>
                    <a:p>
                      <a:r>
                        <a:rPr lang="en-GB" sz="2000" dirty="0" smtClean="0">
                          <a:solidFill>
                            <a:schemeClr val="tx1"/>
                          </a:solidFill>
                        </a:rPr>
                        <a:t>Similarly</a:t>
                      </a:r>
                      <a:r>
                        <a:rPr lang="en-GB" sz="2000" dirty="0" smtClean="0"/>
                        <a:t>, ores and metals</a:t>
                      </a:r>
                      <a:endParaRPr lang="en-GB" sz="2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smtClean="0"/>
                        <a:t>don’t have much significance in</a:t>
                      </a:r>
                      <a:r>
                        <a:rPr lang="en-GB" sz="2000" baseline="0" dirty="0" smtClean="0"/>
                        <a:t> the total exports</a:t>
                      </a:r>
                      <a:r>
                        <a:rPr lang="en-GB" sz="2000" dirty="0" smtClean="0"/>
                        <a:t>. </a:t>
                      </a:r>
                    </a:p>
                  </a:txBody>
                  <a:tcPr/>
                </a:tc>
              </a:tr>
              <a:tr h="370840">
                <a:tc>
                  <a:txBody>
                    <a:bodyPr/>
                    <a:lstStyle/>
                    <a:p>
                      <a:r>
                        <a:rPr lang="en-GB" sz="2000" dirty="0" smtClean="0"/>
                        <a:t>The main ores and metal exporter</a:t>
                      </a:r>
                      <a:endParaRPr lang="en-GB" sz="2000" dirty="0"/>
                    </a:p>
                  </a:txBody>
                  <a:tcPr/>
                </a:tc>
                <a:tc>
                  <a:txBody>
                    <a:bodyPr/>
                    <a:lstStyle/>
                    <a:p>
                      <a:r>
                        <a:rPr lang="en-GB" sz="2000" dirty="0" smtClean="0"/>
                        <a:t>is Brazil with 9.8%, which is just a little bit more than China, with 2%, which is the country that exports least.</a:t>
                      </a:r>
                      <a:endParaRPr lang="en-GB" sz="2000" dirty="0"/>
                    </a:p>
                  </a:txBody>
                  <a:tcPr/>
                </a:tc>
              </a:tr>
            </a:tbl>
          </a:graphicData>
        </a:graphic>
      </p:graphicFrame>
      <p:sp>
        <p:nvSpPr>
          <p:cNvPr id="3" name="CaixaDeTexto 2"/>
          <p:cNvSpPr txBox="1"/>
          <p:nvPr/>
        </p:nvSpPr>
        <p:spPr>
          <a:xfrm>
            <a:off x="3886200" y="1511300"/>
            <a:ext cx="5270500" cy="1384995"/>
          </a:xfrm>
          <a:prstGeom prst="rect">
            <a:avLst/>
          </a:prstGeom>
          <a:solidFill>
            <a:srgbClr val="FFFF00"/>
          </a:solidFill>
        </p:spPr>
        <p:txBody>
          <a:bodyPr wrap="square" rtlCol="0">
            <a:spAutoFit/>
          </a:bodyPr>
          <a:lstStyle/>
          <a:p>
            <a:r>
              <a:rPr lang="pt-PT" sz="2800" dirty="0" err="1" smtClean="0"/>
              <a:t>Idea</a:t>
            </a:r>
            <a:r>
              <a:rPr lang="pt-PT" sz="2800" dirty="0" smtClean="0"/>
              <a:t> </a:t>
            </a:r>
            <a:r>
              <a:rPr lang="pt-PT" sz="2800" dirty="0" err="1" smtClean="0"/>
              <a:t>realised</a:t>
            </a:r>
            <a:r>
              <a:rPr lang="pt-PT" sz="2800" dirty="0" smtClean="0"/>
              <a:t> as </a:t>
            </a:r>
            <a:r>
              <a:rPr lang="pt-PT" sz="2800" dirty="0" err="1" smtClean="0"/>
              <a:t>prepositional</a:t>
            </a:r>
            <a:r>
              <a:rPr lang="pt-PT" sz="2800" dirty="0" smtClean="0"/>
              <a:t> </a:t>
            </a:r>
            <a:r>
              <a:rPr lang="pt-PT" sz="2800" dirty="0" err="1" smtClean="0"/>
              <a:t>phrase</a:t>
            </a:r>
            <a:r>
              <a:rPr lang="pt-PT" sz="2800" dirty="0" smtClean="0"/>
              <a:t> </a:t>
            </a:r>
            <a:r>
              <a:rPr lang="pt-PT" sz="2800" dirty="0" err="1" smtClean="0"/>
              <a:t>and</a:t>
            </a:r>
            <a:r>
              <a:rPr lang="pt-PT" sz="2800" dirty="0" smtClean="0"/>
              <a:t> </a:t>
            </a:r>
            <a:r>
              <a:rPr lang="pt-PT" sz="2800" dirty="0" err="1" smtClean="0"/>
              <a:t>relative</a:t>
            </a:r>
            <a:r>
              <a:rPr lang="pt-PT" sz="2800" dirty="0" smtClean="0"/>
              <a:t> </a:t>
            </a:r>
            <a:r>
              <a:rPr lang="pt-PT" sz="2800" dirty="0" err="1" smtClean="0"/>
              <a:t>clause</a:t>
            </a:r>
            <a:r>
              <a:rPr lang="pt-PT" sz="2800" dirty="0" smtClean="0"/>
              <a:t> in original </a:t>
            </a:r>
            <a:r>
              <a:rPr lang="pt-PT" sz="2800" dirty="0" err="1" smtClean="0"/>
              <a:t>expanded</a:t>
            </a:r>
            <a:r>
              <a:rPr lang="pt-PT" sz="2800" dirty="0" smtClean="0"/>
              <a:t> as </a:t>
            </a:r>
            <a:r>
              <a:rPr lang="pt-PT" sz="2800" dirty="0" err="1" smtClean="0"/>
              <a:t>clause</a:t>
            </a:r>
            <a:r>
              <a:rPr lang="pt-PT" sz="2800" dirty="0" smtClean="0"/>
              <a:t>.</a:t>
            </a:r>
            <a:endParaRPr lang="en-GB" sz="2800" dirty="0"/>
          </a:p>
        </p:txBody>
      </p:sp>
      <p:sp>
        <p:nvSpPr>
          <p:cNvPr id="5" name="CaixaDeTexto 4"/>
          <p:cNvSpPr txBox="1"/>
          <p:nvPr/>
        </p:nvSpPr>
        <p:spPr>
          <a:xfrm>
            <a:off x="749300" y="4064000"/>
            <a:ext cx="2870200" cy="1815882"/>
          </a:xfrm>
          <a:prstGeom prst="rect">
            <a:avLst/>
          </a:prstGeom>
          <a:solidFill>
            <a:srgbClr val="FFFF00"/>
          </a:solidFill>
        </p:spPr>
        <p:txBody>
          <a:bodyPr wrap="square" rtlCol="0">
            <a:spAutoFit/>
          </a:bodyPr>
          <a:lstStyle/>
          <a:p>
            <a:r>
              <a:rPr lang="pt-PT" sz="2800" dirty="0" err="1" smtClean="0"/>
              <a:t>Possessive</a:t>
            </a:r>
            <a:r>
              <a:rPr lang="pt-PT" sz="2800" dirty="0" smtClean="0"/>
              <a:t> </a:t>
            </a:r>
            <a:r>
              <a:rPr lang="pt-PT" sz="2800" dirty="0" err="1" smtClean="0"/>
              <a:t>reference</a:t>
            </a:r>
            <a:r>
              <a:rPr lang="pt-PT" sz="2800" dirty="0" smtClean="0"/>
              <a:t> in </a:t>
            </a:r>
            <a:r>
              <a:rPr lang="pt-PT" sz="2800" dirty="0" err="1" smtClean="0"/>
              <a:t>theme</a:t>
            </a:r>
            <a:r>
              <a:rPr lang="pt-PT" sz="2800" dirty="0" smtClean="0"/>
              <a:t> </a:t>
            </a:r>
            <a:r>
              <a:rPr lang="pt-PT" sz="2800" dirty="0" err="1" smtClean="0"/>
              <a:t>creates</a:t>
            </a:r>
            <a:r>
              <a:rPr lang="pt-PT" sz="2800" dirty="0" smtClean="0"/>
              <a:t> </a:t>
            </a:r>
            <a:r>
              <a:rPr lang="pt-PT" sz="2800" dirty="0" err="1" smtClean="0"/>
              <a:t>cohesion</a:t>
            </a:r>
            <a:endParaRPr lang="en-GB" sz="2800" dirty="0"/>
          </a:p>
        </p:txBody>
      </p:sp>
    </p:spTree>
    <p:extLst>
      <p:ext uri="{BB962C8B-B14F-4D97-AF65-F5344CB8AC3E}">
        <p14:creationId xmlns:p14="http://schemas.microsoft.com/office/powerpoint/2010/main" val="692586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49300" y="87311"/>
            <a:ext cx="10515600" cy="498475"/>
          </a:xfrm>
        </p:spPr>
        <p:txBody>
          <a:bodyPr>
            <a:normAutofit fontScale="90000"/>
          </a:bodyPr>
          <a:lstStyle/>
          <a:p>
            <a:pPr algn="ctr"/>
            <a:r>
              <a:rPr lang="pt-PT" sz="3600" dirty="0" smtClean="0"/>
              <a:t>Ex 9 c. </a:t>
            </a:r>
            <a:r>
              <a:rPr lang="pt-PT" sz="3600" dirty="0" err="1" smtClean="0"/>
              <a:t>Revised</a:t>
            </a:r>
            <a:r>
              <a:rPr lang="pt-PT" sz="3600" dirty="0" smtClean="0"/>
              <a:t>: </a:t>
            </a:r>
            <a:r>
              <a:rPr lang="pt-PT" sz="3600" dirty="0" err="1"/>
              <a:t>T</a:t>
            </a:r>
            <a:r>
              <a:rPr lang="pt-PT" sz="3600" dirty="0" err="1" smtClean="0"/>
              <a:t>hematic</a:t>
            </a:r>
            <a:r>
              <a:rPr lang="pt-PT" sz="3600" dirty="0" smtClean="0"/>
              <a:t> </a:t>
            </a:r>
            <a:r>
              <a:rPr lang="pt-PT" sz="3600" dirty="0" err="1" smtClean="0"/>
              <a:t>analysis</a:t>
            </a:r>
            <a:endParaRPr lang="en-GB" sz="3600" dirty="0"/>
          </a:p>
        </p:txBody>
      </p:sp>
      <p:graphicFrame>
        <p:nvGraphicFramePr>
          <p:cNvPr id="4" name="Tabela 3"/>
          <p:cNvGraphicFramePr>
            <a:graphicFrameLocks noGrp="1"/>
          </p:cNvGraphicFramePr>
          <p:nvPr>
            <p:extLst>
              <p:ext uri="{D42A27DB-BD31-4B8C-83A1-F6EECF244321}">
                <p14:modId xmlns:p14="http://schemas.microsoft.com/office/powerpoint/2010/main" val="1220577317"/>
              </p:ext>
            </p:extLst>
          </p:nvPr>
        </p:nvGraphicFramePr>
        <p:xfrm>
          <a:off x="127000" y="585786"/>
          <a:ext cx="11760200" cy="6187440"/>
        </p:xfrm>
        <a:graphic>
          <a:graphicData uri="http://schemas.openxmlformats.org/drawingml/2006/table">
            <a:tbl>
              <a:tblPr firstRow="1" bandRow="1">
                <a:tableStyleId>{5C22544A-7EE6-4342-B048-85BDC9FD1C3A}</a:tableStyleId>
              </a:tblPr>
              <a:tblGrid>
                <a:gridCol w="3708400"/>
                <a:gridCol w="8051800"/>
              </a:tblGrid>
              <a:tr h="370840">
                <a:tc>
                  <a:txBody>
                    <a:bodyPr/>
                    <a:lstStyle/>
                    <a:p>
                      <a:r>
                        <a:rPr lang="en-GB" sz="2000" dirty="0" smtClean="0"/>
                        <a:t>Manufactured goods</a:t>
                      </a:r>
                      <a:endParaRPr lang="en-GB" sz="2000" dirty="0"/>
                    </a:p>
                  </a:txBody>
                  <a:tcPr/>
                </a:tc>
                <a:tc>
                  <a:txBody>
                    <a:bodyPr/>
                    <a:lstStyle/>
                    <a:p>
                      <a:r>
                        <a:rPr lang="en-GB" sz="2000" dirty="0" smtClean="0"/>
                        <a:t>account for the greatest share of exports  in Brazil, India and China, where they reach 53%, …5 and 91% respectively.</a:t>
                      </a:r>
                      <a:endParaRPr lang="en-GB" sz="2000" dirty="0"/>
                    </a:p>
                  </a:txBody>
                  <a:tcPr/>
                </a:tc>
              </a:tr>
              <a:tr h="370840">
                <a:tc>
                  <a:txBody>
                    <a:bodyPr/>
                    <a:lstStyle/>
                    <a:p>
                      <a:r>
                        <a:rPr lang="en-GB" sz="2000" dirty="0" smtClean="0">
                          <a:solidFill>
                            <a:schemeClr val="tx1"/>
                          </a:solidFill>
                        </a:rPr>
                        <a:t>China’s strong presence </a:t>
                      </a:r>
                      <a:r>
                        <a:rPr lang="en-GB" sz="2000" b="0" dirty="0" smtClean="0">
                          <a:solidFill>
                            <a:schemeClr val="tx1"/>
                          </a:solidFill>
                        </a:rPr>
                        <a:t>in this sector</a:t>
                      </a:r>
                      <a:endParaRPr lang="en-GB" sz="2000" dirty="0">
                        <a:solidFill>
                          <a:schemeClr val="tx1"/>
                        </a:solidFill>
                      </a:endParaRPr>
                    </a:p>
                  </a:txBody>
                  <a:tcPr/>
                </a:tc>
                <a:tc>
                  <a:txBody>
                    <a:bodyPr/>
                    <a:lstStyle/>
                    <a:p>
                      <a:r>
                        <a:rPr lang="en-GB" sz="2000" dirty="0" smtClean="0">
                          <a:solidFill>
                            <a:schemeClr val="tx1"/>
                          </a:solidFill>
                        </a:rPr>
                        <a:t> is clearly visible in the Chinese shops all around Portugal and other countries.</a:t>
                      </a:r>
                      <a:endParaRPr lang="en-GB" sz="2000" dirty="0">
                        <a:solidFill>
                          <a:schemeClr val="tx1"/>
                        </a:solidFill>
                      </a:endParaRPr>
                    </a:p>
                  </a:txBody>
                  <a:tcPr/>
                </a:tc>
              </a:tr>
              <a:tr h="370840">
                <a:tc>
                  <a:txBody>
                    <a:bodyPr/>
                    <a:lstStyle/>
                    <a:p>
                      <a:r>
                        <a:rPr lang="en-GB" sz="2000" dirty="0" smtClean="0">
                          <a:solidFill>
                            <a:schemeClr val="tx1"/>
                          </a:solidFill>
                        </a:rPr>
                        <a:t>By contrast, Russia </a:t>
                      </a:r>
                      <a:endParaRPr lang="en-GB" sz="2000" dirty="0">
                        <a:solidFill>
                          <a:schemeClr val="tx1"/>
                        </a:solidFill>
                      </a:endParaRPr>
                    </a:p>
                  </a:txBody>
                  <a:tcPr/>
                </a:tc>
                <a:tc>
                  <a:txBody>
                    <a:bodyPr/>
                    <a:lstStyle/>
                    <a:p>
                      <a:r>
                        <a:rPr lang="en-GB" sz="2000" dirty="0" smtClean="0">
                          <a:solidFill>
                            <a:schemeClr val="tx1"/>
                          </a:solidFill>
                        </a:rPr>
                        <a:t>is not a big manufacture exporter.</a:t>
                      </a:r>
                      <a:endParaRPr lang="en-GB" sz="2000" dirty="0">
                        <a:solidFill>
                          <a:schemeClr val="tx1"/>
                        </a:solidFill>
                      </a:endParaRPr>
                    </a:p>
                  </a:txBody>
                  <a:tcPr/>
                </a:tc>
              </a:tr>
              <a:tr h="370840">
                <a:tc>
                  <a:txBody>
                    <a:bodyPr/>
                    <a:lstStyle/>
                    <a:p>
                      <a:r>
                        <a:rPr lang="en-GB" sz="2000" dirty="0" smtClean="0">
                          <a:solidFill>
                            <a:schemeClr val="tx1"/>
                          </a:solidFill>
                        </a:rPr>
                        <a:t>Their main export </a:t>
                      </a:r>
                      <a:endParaRPr lang="en-GB" sz="2000" dirty="0">
                        <a:solidFill>
                          <a:schemeClr val="tx1"/>
                        </a:solidFill>
                      </a:endParaRPr>
                    </a:p>
                  </a:txBody>
                  <a:tcPr/>
                </a:tc>
                <a:tc>
                  <a:txBody>
                    <a:bodyPr/>
                    <a:lstStyle/>
                    <a:p>
                      <a:r>
                        <a:rPr lang="en-GB" sz="2000" dirty="0" smtClean="0">
                          <a:solidFill>
                            <a:schemeClr val="tx1"/>
                          </a:solidFill>
                        </a:rPr>
                        <a:t> is </a:t>
                      </a:r>
                      <a:r>
                        <a:rPr lang="en-GB" sz="2000" strike="sngStrike" baseline="0" dirty="0" smtClean="0">
                          <a:solidFill>
                            <a:schemeClr val="tx1"/>
                          </a:solidFill>
                        </a:rPr>
                        <a:t>the</a:t>
                      </a:r>
                      <a:r>
                        <a:rPr lang="en-GB" sz="2000" dirty="0" smtClean="0">
                          <a:solidFill>
                            <a:schemeClr val="tx1"/>
                          </a:solidFill>
                        </a:rPr>
                        <a:t> fuel, which reaches 49%.</a:t>
                      </a:r>
                      <a:endParaRPr lang="en-GB" sz="2000" dirty="0">
                        <a:solidFill>
                          <a:schemeClr val="tx1"/>
                        </a:solidFill>
                      </a:endParaRPr>
                    </a:p>
                  </a:txBody>
                  <a:tcPr/>
                </a:tc>
              </a:tr>
              <a:tr h="370840">
                <a:tc>
                  <a:txBody>
                    <a:bodyPr/>
                    <a:lstStyle/>
                    <a:p>
                      <a:r>
                        <a:rPr lang="en-GB" sz="2000" dirty="0" smtClean="0">
                          <a:solidFill>
                            <a:schemeClr val="tx1"/>
                          </a:solidFill>
                        </a:rPr>
                        <a:t>In addition to manufactured products,</a:t>
                      </a:r>
                      <a:endParaRPr lang="en-GB" sz="2000" dirty="0">
                        <a:solidFill>
                          <a:schemeClr val="tx1"/>
                        </a:solidFill>
                      </a:endParaRPr>
                    </a:p>
                  </a:txBody>
                  <a:tcPr/>
                </a:tc>
                <a:tc>
                  <a:txBody>
                    <a:bodyPr/>
                    <a:lstStyle/>
                    <a:p>
                      <a:r>
                        <a:rPr lang="en-GB" sz="2000" dirty="0" smtClean="0"/>
                        <a:t>Brazil exports food (26%).</a:t>
                      </a:r>
                      <a:endParaRPr lang="en-GB" sz="2000" dirty="0"/>
                    </a:p>
                  </a:txBody>
                  <a:tcPr/>
                </a:tc>
              </a:tr>
              <a:tr h="370840">
                <a:tc>
                  <a:txBody>
                    <a:bodyPr/>
                    <a:lstStyle/>
                    <a:p>
                      <a:r>
                        <a:rPr lang="en-GB" sz="2000" dirty="0" smtClean="0"/>
                        <a:t>Their weather,</a:t>
                      </a:r>
                      <a:endParaRPr lang="en-GB" sz="2000" dirty="0"/>
                    </a:p>
                  </a:txBody>
                  <a:tcPr/>
                </a:tc>
                <a:tc>
                  <a:txBody>
                    <a:bodyPr/>
                    <a:lstStyle/>
                    <a:p>
                      <a:r>
                        <a:rPr lang="en-GB" sz="2000" dirty="0" smtClean="0"/>
                        <a:t>is suitable for planting many types of food like fruits, which are the most well known.</a:t>
                      </a:r>
                      <a:endParaRPr lang="en-GB" sz="2000" dirty="0"/>
                    </a:p>
                  </a:txBody>
                  <a:tcPr/>
                </a:tc>
              </a:tr>
              <a:tr h="370840">
                <a:tc>
                  <a:txBody>
                    <a:bodyPr/>
                    <a:lstStyle/>
                    <a:p>
                      <a:r>
                        <a:rPr lang="en-GB" sz="2000" b="1" dirty="0" smtClean="0">
                          <a:solidFill>
                            <a:srgbClr val="FF0000"/>
                          </a:solidFill>
                        </a:rPr>
                        <a:t>In contrast with the other sectors, </a:t>
                      </a:r>
                      <a:r>
                        <a:rPr lang="en-GB" sz="2000" b="1" dirty="0" smtClean="0">
                          <a:solidFill>
                            <a:srgbClr val="FF0000"/>
                          </a:solidFill>
                        </a:rPr>
                        <a:t>the agricultural sector</a:t>
                      </a:r>
                      <a:endParaRPr lang="en-GB" sz="2000" b="1" dirty="0">
                        <a:solidFill>
                          <a:srgbClr val="FF0000"/>
                        </a:solidFill>
                      </a:endParaRPr>
                    </a:p>
                  </a:txBody>
                  <a:tcPr/>
                </a:tc>
                <a:tc>
                  <a:txBody>
                    <a:bodyPr/>
                    <a:lstStyle/>
                    <a:p>
                      <a:r>
                        <a:rPr lang="en-GB" sz="2000" dirty="0" smtClean="0"/>
                        <a:t>has </a:t>
                      </a:r>
                      <a:r>
                        <a:rPr lang="en-GB" sz="2000" dirty="0" smtClean="0"/>
                        <a:t>lost importance over the years, </a:t>
                      </a:r>
                      <a:endParaRPr lang="en-GB" sz="2000" dirty="0"/>
                    </a:p>
                  </a:txBody>
                  <a:tcPr/>
                </a:tc>
              </a:tr>
              <a:tr h="370840">
                <a:tc>
                  <a:txBody>
                    <a:bodyPr/>
                    <a:lstStyle/>
                    <a:p>
                      <a:r>
                        <a:rPr lang="en-GB" sz="2000" b="1" dirty="0" smtClean="0">
                          <a:solidFill>
                            <a:srgbClr val="FF0000"/>
                          </a:solidFill>
                        </a:rPr>
                        <a:t>and it</a:t>
                      </a:r>
                      <a:endParaRPr lang="en-GB" sz="2000" b="1" dirty="0">
                        <a:solidFill>
                          <a:srgbClr val="FF0000"/>
                        </a:solidFill>
                      </a:endParaRPr>
                    </a:p>
                  </a:txBody>
                  <a:tcPr/>
                </a:tc>
                <a:tc>
                  <a:txBody>
                    <a:bodyPr/>
                    <a:lstStyle/>
                    <a:p>
                      <a:r>
                        <a:rPr lang="en-GB" sz="2000" dirty="0" smtClean="0"/>
                        <a:t>makes up the lowest relative share of the exports.</a:t>
                      </a:r>
                      <a:endParaRPr lang="en-GB" sz="2000" dirty="0"/>
                    </a:p>
                  </a:txBody>
                  <a:tcPr/>
                </a:tc>
              </a:tr>
              <a:tr h="370840">
                <a:tc>
                  <a:txBody>
                    <a:bodyPr/>
                    <a:lstStyle/>
                    <a:p>
                      <a:r>
                        <a:rPr lang="en-GB" sz="2000" b="1" dirty="0" smtClean="0">
                          <a:solidFill>
                            <a:srgbClr val="FF0000"/>
                          </a:solidFill>
                        </a:rPr>
                        <a:t>The biggest exporter</a:t>
                      </a:r>
                      <a:endParaRPr lang="en-GB" sz="2000" b="1" dirty="0">
                        <a:solidFill>
                          <a:srgbClr val="FF0000"/>
                        </a:solidFill>
                      </a:endParaRPr>
                    </a:p>
                  </a:txBody>
                  <a:tcPr/>
                </a:tc>
                <a:tc>
                  <a:txBody>
                    <a:bodyPr/>
                    <a:lstStyle/>
                    <a:p>
                      <a:r>
                        <a:rPr lang="en-GB" sz="2000" dirty="0" smtClean="0"/>
                        <a:t> is Brazil with only 3.9%.</a:t>
                      </a:r>
                      <a:endParaRPr lang="en-GB" sz="2000" dirty="0"/>
                    </a:p>
                  </a:txBody>
                  <a:tcPr/>
                </a:tc>
              </a:tr>
              <a:tr h="370840">
                <a:tc>
                  <a:txBody>
                    <a:bodyPr/>
                    <a:lstStyle/>
                    <a:p>
                      <a:r>
                        <a:rPr lang="en-GB" sz="2000" dirty="0" smtClean="0">
                          <a:solidFill>
                            <a:schemeClr val="tx1"/>
                          </a:solidFill>
                        </a:rPr>
                        <a:t>Similarly</a:t>
                      </a:r>
                      <a:r>
                        <a:rPr lang="en-GB" sz="2000" dirty="0" smtClean="0"/>
                        <a:t>, ores and metals</a:t>
                      </a:r>
                      <a:endParaRPr lang="en-GB" sz="2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smtClean="0"/>
                        <a:t>don’t have much significance in</a:t>
                      </a:r>
                      <a:r>
                        <a:rPr lang="en-GB" sz="2000" baseline="0" dirty="0" smtClean="0"/>
                        <a:t> the total exports</a:t>
                      </a:r>
                      <a:r>
                        <a:rPr lang="en-GB" sz="2000" dirty="0" smtClean="0"/>
                        <a:t>. </a:t>
                      </a:r>
                    </a:p>
                  </a:txBody>
                  <a:tcPr/>
                </a:tc>
              </a:tr>
              <a:tr h="370840">
                <a:tc>
                  <a:txBody>
                    <a:bodyPr/>
                    <a:lstStyle/>
                    <a:p>
                      <a:r>
                        <a:rPr lang="en-GB" sz="2000" dirty="0" smtClean="0"/>
                        <a:t>The main ores and metal exporter</a:t>
                      </a:r>
                      <a:endParaRPr lang="en-GB" sz="2000" dirty="0"/>
                    </a:p>
                  </a:txBody>
                  <a:tcPr/>
                </a:tc>
                <a:tc>
                  <a:txBody>
                    <a:bodyPr/>
                    <a:lstStyle/>
                    <a:p>
                      <a:r>
                        <a:rPr lang="en-GB" sz="2000" dirty="0" smtClean="0"/>
                        <a:t>is Brazil with 9.8%, which is just a little bit more than China, with 2%, which is the country that exports least.</a:t>
                      </a:r>
                      <a:endParaRPr lang="en-GB" sz="2000" dirty="0"/>
                    </a:p>
                  </a:txBody>
                  <a:tcPr/>
                </a:tc>
              </a:tr>
            </a:tbl>
          </a:graphicData>
        </a:graphic>
      </p:graphicFrame>
      <p:sp>
        <p:nvSpPr>
          <p:cNvPr id="3" name="CaixaDeTexto 2"/>
          <p:cNvSpPr txBox="1"/>
          <p:nvPr/>
        </p:nvSpPr>
        <p:spPr>
          <a:xfrm>
            <a:off x="2209800" y="1863624"/>
            <a:ext cx="5270500" cy="1815882"/>
          </a:xfrm>
          <a:prstGeom prst="rect">
            <a:avLst/>
          </a:prstGeom>
          <a:solidFill>
            <a:srgbClr val="FFFF00"/>
          </a:solidFill>
        </p:spPr>
        <p:txBody>
          <a:bodyPr wrap="square" rtlCol="0">
            <a:spAutoFit/>
          </a:bodyPr>
          <a:lstStyle/>
          <a:p>
            <a:r>
              <a:rPr lang="pt-PT" sz="2800" dirty="0" err="1" smtClean="0"/>
              <a:t>Multiple</a:t>
            </a:r>
            <a:r>
              <a:rPr lang="pt-PT" sz="2800" dirty="0" smtClean="0"/>
              <a:t> </a:t>
            </a:r>
            <a:r>
              <a:rPr lang="pt-PT" sz="2800" dirty="0" err="1" smtClean="0"/>
              <a:t>theme</a:t>
            </a:r>
            <a:r>
              <a:rPr lang="pt-PT" sz="2800" dirty="0" smtClean="0"/>
              <a:t> </a:t>
            </a:r>
            <a:r>
              <a:rPr lang="pt-PT" sz="2800" dirty="0" err="1" smtClean="0"/>
              <a:t>makes</a:t>
            </a:r>
            <a:r>
              <a:rPr lang="pt-PT" sz="2800" dirty="0" smtClean="0"/>
              <a:t> logical </a:t>
            </a:r>
            <a:r>
              <a:rPr lang="pt-PT" sz="2800" dirty="0" err="1" smtClean="0"/>
              <a:t>relation</a:t>
            </a:r>
            <a:r>
              <a:rPr lang="pt-PT" sz="2800" dirty="0" smtClean="0"/>
              <a:t> clear as </a:t>
            </a:r>
            <a:r>
              <a:rPr lang="pt-PT" sz="2800" dirty="0" err="1" smtClean="0"/>
              <a:t>thematic</a:t>
            </a:r>
            <a:r>
              <a:rPr lang="pt-PT" sz="2800" dirty="0" smtClean="0"/>
              <a:t> </a:t>
            </a:r>
            <a:r>
              <a:rPr lang="pt-PT" sz="2800" dirty="0" err="1" smtClean="0"/>
              <a:t>development</a:t>
            </a:r>
            <a:r>
              <a:rPr lang="pt-PT" sz="2800" dirty="0" smtClean="0"/>
              <a:t> </a:t>
            </a:r>
            <a:r>
              <a:rPr lang="pt-PT" sz="2800" dirty="0" err="1" smtClean="0"/>
              <a:t>returns</a:t>
            </a:r>
            <a:r>
              <a:rPr lang="pt-PT" sz="2800" dirty="0" smtClean="0"/>
              <a:t> to </a:t>
            </a:r>
            <a:r>
              <a:rPr lang="pt-PT" sz="2800" dirty="0" err="1" smtClean="0"/>
              <a:t>export</a:t>
            </a:r>
            <a:r>
              <a:rPr lang="pt-PT" sz="2800" dirty="0" smtClean="0"/>
              <a:t> </a:t>
            </a:r>
            <a:r>
              <a:rPr lang="pt-PT" sz="2800" dirty="0" smtClean="0"/>
              <a:t>sector</a:t>
            </a:r>
            <a:endParaRPr lang="en-GB" sz="2800" dirty="0"/>
          </a:p>
        </p:txBody>
      </p:sp>
      <p:sp>
        <p:nvSpPr>
          <p:cNvPr id="5" name="CaixaDeTexto 4"/>
          <p:cNvSpPr txBox="1"/>
          <p:nvPr/>
        </p:nvSpPr>
        <p:spPr>
          <a:xfrm>
            <a:off x="4094284" y="4347721"/>
            <a:ext cx="3848100" cy="1815882"/>
          </a:xfrm>
          <a:prstGeom prst="rect">
            <a:avLst/>
          </a:prstGeom>
          <a:solidFill>
            <a:srgbClr val="FFFF00"/>
          </a:solidFill>
        </p:spPr>
        <p:txBody>
          <a:bodyPr wrap="square" rtlCol="0">
            <a:spAutoFit/>
          </a:bodyPr>
          <a:lstStyle/>
          <a:p>
            <a:r>
              <a:rPr lang="pt-PT" sz="2800" dirty="0" err="1" smtClean="0"/>
              <a:t>Parallel</a:t>
            </a:r>
            <a:r>
              <a:rPr lang="pt-PT" sz="2800" dirty="0" smtClean="0"/>
              <a:t> </a:t>
            </a:r>
            <a:r>
              <a:rPr lang="pt-PT" sz="2800" dirty="0" err="1" smtClean="0"/>
              <a:t>multiple</a:t>
            </a:r>
            <a:r>
              <a:rPr lang="pt-PT" sz="2800" dirty="0" smtClean="0"/>
              <a:t> </a:t>
            </a:r>
            <a:r>
              <a:rPr lang="pt-PT" sz="2800" dirty="0" err="1" smtClean="0"/>
              <a:t>theme</a:t>
            </a:r>
            <a:r>
              <a:rPr lang="pt-PT" sz="2800" dirty="0" smtClean="0"/>
              <a:t> </a:t>
            </a:r>
            <a:r>
              <a:rPr lang="pt-PT" sz="2800" dirty="0" err="1" smtClean="0"/>
              <a:t>with</a:t>
            </a:r>
            <a:r>
              <a:rPr lang="pt-PT" sz="2800" dirty="0" smtClean="0"/>
              <a:t> </a:t>
            </a:r>
            <a:r>
              <a:rPr lang="pt-PT" sz="2800" dirty="0" err="1" smtClean="0"/>
              <a:t>reference</a:t>
            </a:r>
            <a:r>
              <a:rPr lang="pt-PT" sz="2800" dirty="0" smtClean="0"/>
              <a:t> to </a:t>
            </a:r>
            <a:r>
              <a:rPr lang="pt-PT" sz="2800" dirty="0" err="1" smtClean="0"/>
              <a:t>create</a:t>
            </a:r>
            <a:r>
              <a:rPr lang="pt-PT" sz="2800" dirty="0" smtClean="0"/>
              <a:t> </a:t>
            </a:r>
            <a:r>
              <a:rPr lang="pt-PT" sz="2800" dirty="0" err="1" smtClean="0"/>
              <a:t>coherence</a:t>
            </a:r>
            <a:r>
              <a:rPr lang="pt-PT" sz="2800" dirty="0" smtClean="0"/>
              <a:t> &amp; </a:t>
            </a:r>
            <a:r>
              <a:rPr lang="pt-PT" sz="2800" dirty="0" err="1" smtClean="0"/>
              <a:t>make</a:t>
            </a:r>
            <a:r>
              <a:rPr lang="pt-PT" sz="2800" dirty="0" smtClean="0"/>
              <a:t> logical </a:t>
            </a:r>
            <a:r>
              <a:rPr lang="pt-PT" sz="2800" dirty="0" err="1" smtClean="0"/>
              <a:t>relation</a:t>
            </a:r>
            <a:r>
              <a:rPr lang="pt-PT" sz="2800" dirty="0" smtClean="0"/>
              <a:t> clear</a:t>
            </a:r>
            <a:endParaRPr lang="en-GB" sz="2800" dirty="0"/>
          </a:p>
        </p:txBody>
      </p:sp>
    </p:spTree>
    <p:extLst>
      <p:ext uri="{BB962C8B-B14F-4D97-AF65-F5344CB8AC3E}">
        <p14:creationId xmlns:p14="http://schemas.microsoft.com/office/powerpoint/2010/main" val="123406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49300" y="87311"/>
            <a:ext cx="10515600" cy="498475"/>
          </a:xfrm>
        </p:spPr>
        <p:txBody>
          <a:bodyPr>
            <a:normAutofit fontScale="90000"/>
          </a:bodyPr>
          <a:lstStyle/>
          <a:p>
            <a:pPr algn="ctr"/>
            <a:r>
              <a:rPr lang="pt-PT" sz="3600" dirty="0" smtClean="0"/>
              <a:t>Ex 9 c. </a:t>
            </a:r>
            <a:r>
              <a:rPr lang="pt-PT" sz="3600" dirty="0" err="1" smtClean="0"/>
              <a:t>Revised</a:t>
            </a:r>
            <a:r>
              <a:rPr lang="pt-PT" sz="3600" dirty="0" smtClean="0"/>
              <a:t>: </a:t>
            </a:r>
            <a:r>
              <a:rPr lang="pt-PT" sz="3600" dirty="0" err="1"/>
              <a:t>T</a:t>
            </a:r>
            <a:r>
              <a:rPr lang="pt-PT" sz="3600" dirty="0" err="1" smtClean="0"/>
              <a:t>hematic</a:t>
            </a:r>
            <a:r>
              <a:rPr lang="pt-PT" sz="3600" dirty="0" smtClean="0"/>
              <a:t> </a:t>
            </a:r>
            <a:r>
              <a:rPr lang="pt-PT" sz="3600" dirty="0" err="1" smtClean="0"/>
              <a:t>analysis</a:t>
            </a:r>
            <a:endParaRPr lang="en-GB" sz="3600" dirty="0"/>
          </a:p>
        </p:txBody>
      </p:sp>
      <p:graphicFrame>
        <p:nvGraphicFramePr>
          <p:cNvPr id="4" name="Tabela 3"/>
          <p:cNvGraphicFramePr>
            <a:graphicFrameLocks noGrp="1"/>
          </p:cNvGraphicFramePr>
          <p:nvPr>
            <p:extLst>
              <p:ext uri="{D42A27DB-BD31-4B8C-83A1-F6EECF244321}">
                <p14:modId xmlns:p14="http://schemas.microsoft.com/office/powerpoint/2010/main" val="1608886679"/>
              </p:ext>
            </p:extLst>
          </p:nvPr>
        </p:nvGraphicFramePr>
        <p:xfrm>
          <a:off x="127000" y="585786"/>
          <a:ext cx="11760200" cy="6187440"/>
        </p:xfrm>
        <a:graphic>
          <a:graphicData uri="http://schemas.openxmlformats.org/drawingml/2006/table">
            <a:tbl>
              <a:tblPr firstRow="1" bandRow="1">
                <a:tableStyleId>{5C22544A-7EE6-4342-B048-85BDC9FD1C3A}</a:tableStyleId>
              </a:tblPr>
              <a:tblGrid>
                <a:gridCol w="3708400"/>
                <a:gridCol w="8051800"/>
              </a:tblGrid>
              <a:tr h="370840">
                <a:tc>
                  <a:txBody>
                    <a:bodyPr/>
                    <a:lstStyle/>
                    <a:p>
                      <a:r>
                        <a:rPr lang="en-GB" sz="2000" dirty="0" smtClean="0"/>
                        <a:t>Manufactured goods</a:t>
                      </a:r>
                      <a:endParaRPr lang="en-GB" sz="2000" dirty="0"/>
                    </a:p>
                  </a:txBody>
                  <a:tcPr/>
                </a:tc>
                <a:tc>
                  <a:txBody>
                    <a:bodyPr/>
                    <a:lstStyle/>
                    <a:p>
                      <a:r>
                        <a:rPr lang="en-GB" sz="2000" dirty="0" smtClean="0"/>
                        <a:t>account for the greatest share of exports  in Brazil, India and China, where they reach 53%, …5 and 91% respectively.</a:t>
                      </a:r>
                      <a:endParaRPr lang="en-GB" sz="2000" dirty="0"/>
                    </a:p>
                  </a:txBody>
                  <a:tcPr/>
                </a:tc>
              </a:tr>
              <a:tr h="370840">
                <a:tc>
                  <a:txBody>
                    <a:bodyPr/>
                    <a:lstStyle/>
                    <a:p>
                      <a:r>
                        <a:rPr lang="en-GB" sz="2000" dirty="0" smtClean="0">
                          <a:solidFill>
                            <a:schemeClr val="tx1"/>
                          </a:solidFill>
                        </a:rPr>
                        <a:t>China’s strong presence </a:t>
                      </a:r>
                      <a:r>
                        <a:rPr lang="en-GB" sz="2000" b="0" dirty="0" smtClean="0">
                          <a:solidFill>
                            <a:schemeClr val="tx1"/>
                          </a:solidFill>
                        </a:rPr>
                        <a:t>in this sector</a:t>
                      </a:r>
                      <a:endParaRPr lang="en-GB" sz="2000" dirty="0">
                        <a:solidFill>
                          <a:schemeClr val="tx1"/>
                        </a:solidFill>
                      </a:endParaRPr>
                    </a:p>
                  </a:txBody>
                  <a:tcPr/>
                </a:tc>
                <a:tc>
                  <a:txBody>
                    <a:bodyPr/>
                    <a:lstStyle/>
                    <a:p>
                      <a:r>
                        <a:rPr lang="en-GB" sz="2000" dirty="0" smtClean="0">
                          <a:solidFill>
                            <a:schemeClr val="tx1"/>
                          </a:solidFill>
                        </a:rPr>
                        <a:t> is clearly visible in the Chinese shops all around Portugal and other countries.</a:t>
                      </a:r>
                      <a:endParaRPr lang="en-GB" sz="2000" dirty="0">
                        <a:solidFill>
                          <a:schemeClr val="tx1"/>
                        </a:solidFill>
                      </a:endParaRPr>
                    </a:p>
                  </a:txBody>
                  <a:tcPr/>
                </a:tc>
              </a:tr>
              <a:tr h="370840">
                <a:tc>
                  <a:txBody>
                    <a:bodyPr/>
                    <a:lstStyle/>
                    <a:p>
                      <a:r>
                        <a:rPr lang="en-GB" sz="2000" dirty="0" smtClean="0">
                          <a:solidFill>
                            <a:schemeClr val="tx1"/>
                          </a:solidFill>
                        </a:rPr>
                        <a:t>By contrast, Russia </a:t>
                      </a:r>
                      <a:endParaRPr lang="en-GB" sz="2000" dirty="0">
                        <a:solidFill>
                          <a:schemeClr val="tx1"/>
                        </a:solidFill>
                      </a:endParaRPr>
                    </a:p>
                  </a:txBody>
                  <a:tcPr/>
                </a:tc>
                <a:tc>
                  <a:txBody>
                    <a:bodyPr/>
                    <a:lstStyle/>
                    <a:p>
                      <a:r>
                        <a:rPr lang="en-GB" sz="2000" dirty="0" smtClean="0">
                          <a:solidFill>
                            <a:schemeClr val="tx1"/>
                          </a:solidFill>
                        </a:rPr>
                        <a:t>is not a big manufacture exporter.</a:t>
                      </a:r>
                      <a:endParaRPr lang="en-GB" sz="2000" dirty="0">
                        <a:solidFill>
                          <a:schemeClr val="tx1"/>
                        </a:solidFill>
                      </a:endParaRPr>
                    </a:p>
                  </a:txBody>
                  <a:tcPr/>
                </a:tc>
              </a:tr>
              <a:tr h="370840">
                <a:tc>
                  <a:txBody>
                    <a:bodyPr/>
                    <a:lstStyle/>
                    <a:p>
                      <a:r>
                        <a:rPr lang="en-GB" sz="2000" dirty="0" smtClean="0">
                          <a:solidFill>
                            <a:schemeClr val="tx1"/>
                          </a:solidFill>
                        </a:rPr>
                        <a:t>Their main export </a:t>
                      </a:r>
                      <a:endParaRPr lang="en-GB" sz="2000" dirty="0">
                        <a:solidFill>
                          <a:schemeClr val="tx1"/>
                        </a:solidFill>
                      </a:endParaRPr>
                    </a:p>
                  </a:txBody>
                  <a:tcPr/>
                </a:tc>
                <a:tc>
                  <a:txBody>
                    <a:bodyPr/>
                    <a:lstStyle/>
                    <a:p>
                      <a:r>
                        <a:rPr lang="en-GB" sz="2000" dirty="0" smtClean="0">
                          <a:solidFill>
                            <a:schemeClr val="tx1"/>
                          </a:solidFill>
                        </a:rPr>
                        <a:t> is </a:t>
                      </a:r>
                      <a:r>
                        <a:rPr lang="en-GB" sz="2000" strike="sngStrike" baseline="0" dirty="0" smtClean="0">
                          <a:solidFill>
                            <a:schemeClr val="tx1"/>
                          </a:solidFill>
                        </a:rPr>
                        <a:t>the</a:t>
                      </a:r>
                      <a:r>
                        <a:rPr lang="en-GB" sz="2000" dirty="0" smtClean="0">
                          <a:solidFill>
                            <a:schemeClr val="tx1"/>
                          </a:solidFill>
                        </a:rPr>
                        <a:t> fuel, which reaches 49%.</a:t>
                      </a:r>
                      <a:endParaRPr lang="en-GB" sz="2000" dirty="0">
                        <a:solidFill>
                          <a:schemeClr val="tx1"/>
                        </a:solidFill>
                      </a:endParaRPr>
                    </a:p>
                  </a:txBody>
                  <a:tcPr/>
                </a:tc>
              </a:tr>
              <a:tr h="370840">
                <a:tc>
                  <a:txBody>
                    <a:bodyPr/>
                    <a:lstStyle/>
                    <a:p>
                      <a:r>
                        <a:rPr lang="en-GB" sz="2000" dirty="0" smtClean="0">
                          <a:solidFill>
                            <a:schemeClr val="tx1"/>
                          </a:solidFill>
                        </a:rPr>
                        <a:t>In addition to manufactured products,</a:t>
                      </a:r>
                      <a:endParaRPr lang="en-GB" sz="2000" dirty="0">
                        <a:solidFill>
                          <a:schemeClr val="tx1"/>
                        </a:solidFill>
                      </a:endParaRPr>
                    </a:p>
                  </a:txBody>
                  <a:tcPr/>
                </a:tc>
                <a:tc>
                  <a:txBody>
                    <a:bodyPr/>
                    <a:lstStyle/>
                    <a:p>
                      <a:r>
                        <a:rPr lang="en-GB" sz="2000" dirty="0" smtClean="0"/>
                        <a:t>Brazil exports food (26%).</a:t>
                      </a:r>
                      <a:endParaRPr lang="en-GB" sz="2000" dirty="0"/>
                    </a:p>
                  </a:txBody>
                  <a:tcPr/>
                </a:tc>
              </a:tr>
              <a:tr h="370840">
                <a:tc>
                  <a:txBody>
                    <a:bodyPr/>
                    <a:lstStyle/>
                    <a:p>
                      <a:r>
                        <a:rPr lang="en-GB" sz="2000" dirty="0" smtClean="0"/>
                        <a:t>Their weather,</a:t>
                      </a:r>
                      <a:endParaRPr lang="en-GB" sz="2000" dirty="0"/>
                    </a:p>
                  </a:txBody>
                  <a:tcPr/>
                </a:tc>
                <a:tc>
                  <a:txBody>
                    <a:bodyPr/>
                    <a:lstStyle/>
                    <a:p>
                      <a:r>
                        <a:rPr lang="en-GB" sz="2000" dirty="0" smtClean="0"/>
                        <a:t>is suitable for planting many types of food like fruits, which are the most well known.</a:t>
                      </a:r>
                      <a:endParaRPr lang="en-GB" sz="2000" dirty="0"/>
                    </a:p>
                  </a:txBody>
                  <a:tcPr/>
                </a:tc>
              </a:tr>
              <a:tr h="370840">
                <a:tc>
                  <a:txBody>
                    <a:bodyPr/>
                    <a:lstStyle/>
                    <a:p>
                      <a:r>
                        <a:rPr lang="en-GB" sz="2000" dirty="0" smtClean="0"/>
                        <a:t>In contrast with the other sectors, </a:t>
                      </a:r>
                      <a:r>
                        <a:rPr lang="en-GB" sz="2000" dirty="0" smtClean="0"/>
                        <a:t>the agricultural sector </a:t>
                      </a:r>
                      <a:endParaRPr lang="en-GB" sz="2000" dirty="0"/>
                    </a:p>
                  </a:txBody>
                  <a:tcPr/>
                </a:tc>
                <a:tc>
                  <a:txBody>
                    <a:bodyPr/>
                    <a:lstStyle/>
                    <a:p>
                      <a:r>
                        <a:rPr lang="en-GB" sz="2000" dirty="0" smtClean="0"/>
                        <a:t>has </a:t>
                      </a:r>
                      <a:r>
                        <a:rPr lang="en-GB" sz="2000" dirty="0" smtClean="0"/>
                        <a:t>lost importance over the years, </a:t>
                      </a:r>
                      <a:endParaRPr lang="en-GB" sz="2000" dirty="0"/>
                    </a:p>
                  </a:txBody>
                  <a:tcPr/>
                </a:tc>
              </a:tr>
              <a:tr h="370840">
                <a:tc>
                  <a:txBody>
                    <a:bodyPr/>
                    <a:lstStyle/>
                    <a:p>
                      <a:r>
                        <a:rPr lang="en-GB" sz="2000" dirty="0" smtClean="0"/>
                        <a:t>and it</a:t>
                      </a:r>
                      <a:endParaRPr lang="en-GB" sz="2000" dirty="0"/>
                    </a:p>
                  </a:txBody>
                  <a:tcPr/>
                </a:tc>
                <a:tc>
                  <a:txBody>
                    <a:bodyPr/>
                    <a:lstStyle/>
                    <a:p>
                      <a:r>
                        <a:rPr lang="en-GB" sz="2000" dirty="0" smtClean="0"/>
                        <a:t>makes up the lowest relative share of the exports.</a:t>
                      </a:r>
                      <a:endParaRPr lang="en-GB" sz="2000" dirty="0"/>
                    </a:p>
                  </a:txBody>
                  <a:tcPr/>
                </a:tc>
              </a:tr>
              <a:tr h="370840">
                <a:tc>
                  <a:txBody>
                    <a:bodyPr/>
                    <a:lstStyle/>
                    <a:p>
                      <a:r>
                        <a:rPr lang="en-GB" sz="2000" dirty="0" smtClean="0"/>
                        <a:t>The biggest exporter</a:t>
                      </a:r>
                      <a:endParaRPr lang="en-GB" sz="2000" dirty="0"/>
                    </a:p>
                  </a:txBody>
                  <a:tcPr/>
                </a:tc>
                <a:tc>
                  <a:txBody>
                    <a:bodyPr/>
                    <a:lstStyle/>
                    <a:p>
                      <a:r>
                        <a:rPr lang="en-GB" sz="2000" dirty="0" smtClean="0"/>
                        <a:t> is Brazil with only 3.9%.</a:t>
                      </a:r>
                      <a:endParaRPr lang="en-GB" sz="2000" dirty="0"/>
                    </a:p>
                  </a:txBody>
                  <a:tcPr/>
                </a:tc>
              </a:tr>
              <a:tr h="370840">
                <a:tc>
                  <a:txBody>
                    <a:bodyPr/>
                    <a:lstStyle/>
                    <a:p>
                      <a:r>
                        <a:rPr lang="en-GB" sz="2000" b="1" dirty="0" smtClean="0">
                          <a:solidFill>
                            <a:srgbClr val="FF0000"/>
                          </a:solidFill>
                        </a:rPr>
                        <a:t>Similarly, ores and metals</a:t>
                      </a:r>
                      <a:endParaRPr lang="en-GB" sz="2000" b="1" dirty="0">
                        <a:solidFill>
                          <a:srgbClr val="FF0000"/>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smtClean="0"/>
                        <a:t>don’t have much significance in</a:t>
                      </a:r>
                      <a:r>
                        <a:rPr lang="en-GB" sz="2000" baseline="0" dirty="0" smtClean="0"/>
                        <a:t> the total exports</a:t>
                      </a:r>
                      <a:r>
                        <a:rPr lang="en-GB" sz="2000" dirty="0" smtClean="0"/>
                        <a:t>. </a:t>
                      </a:r>
                    </a:p>
                  </a:txBody>
                  <a:tcPr/>
                </a:tc>
              </a:tr>
              <a:tr h="370840">
                <a:tc>
                  <a:txBody>
                    <a:bodyPr/>
                    <a:lstStyle/>
                    <a:p>
                      <a:r>
                        <a:rPr lang="en-GB" sz="2000" dirty="0" smtClean="0"/>
                        <a:t>The main ores and metal exporter</a:t>
                      </a:r>
                      <a:endParaRPr lang="en-GB" sz="2000" dirty="0"/>
                    </a:p>
                  </a:txBody>
                  <a:tcPr/>
                </a:tc>
                <a:tc>
                  <a:txBody>
                    <a:bodyPr/>
                    <a:lstStyle/>
                    <a:p>
                      <a:r>
                        <a:rPr lang="en-GB" sz="2000" dirty="0" smtClean="0"/>
                        <a:t>is Brazil with 9.8%, which is just a little bit more than China, with 2%, which is the country that exports least.</a:t>
                      </a:r>
                      <a:endParaRPr lang="en-GB" sz="2000" dirty="0"/>
                    </a:p>
                  </a:txBody>
                  <a:tcPr/>
                </a:tc>
              </a:tr>
            </a:tbl>
          </a:graphicData>
        </a:graphic>
      </p:graphicFrame>
      <p:sp>
        <p:nvSpPr>
          <p:cNvPr id="3" name="CaixaDeTexto 2"/>
          <p:cNvSpPr txBox="1"/>
          <p:nvPr/>
        </p:nvSpPr>
        <p:spPr>
          <a:xfrm>
            <a:off x="3172069" y="4387643"/>
            <a:ext cx="5270500" cy="1384995"/>
          </a:xfrm>
          <a:prstGeom prst="rect">
            <a:avLst/>
          </a:prstGeom>
          <a:solidFill>
            <a:srgbClr val="FFFF00"/>
          </a:solidFill>
        </p:spPr>
        <p:txBody>
          <a:bodyPr wrap="square" rtlCol="0">
            <a:spAutoFit/>
          </a:bodyPr>
          <a:lstStyle/>
          <a:p>
            <a:r>
              <a:rPr lang="pt-PT" sz="2800" dirty="0" err="1" smtClean="0"/>
              <a:t>Multiple</a:t>
            </a:r>
            <a:r>
              <a:rPr lang="pt-PT" sz="2800" dirty="0" smtClean="0"/>
              <a:t> </a:t>
            </a:r>
            <a:r>
              <a:rPr lang="pt-PT" sz="2800" dirty="0" err="1" smtClean="0"/>
              <a:t>theme</a:t>
            </a:r>
            <a:r>
              <a:rPr lang="pt-PT" sz="2800" dirty="0" smtClean="0"/>
              <a:t> </a:t>
            </a:r>
            <a:r>
              <a:rPr lang="pt-PT" sz="2800" dirty="0" err="1" smtClean="0"/>
              <a:t>makes</a:t>
            </a:r>
            <a:r>
              <a:rPr lang="pt-PT" sz="2800" dirty="0" smtClean="0"/>
              <a:t> logical </a:t>
            </a:r>
            <a:r>
              <a:rPr lang="pt-PT" sz="2800" dirty="0" err="1" smtClean="0"/>
              <a:t>relation</a:t>
            </a:r>
            <a:r>
              <a:rPr lang="pt-PT" sz="2800" dirty="0" smtClean="0"/>
              <a:t> clear as </a:t>
            </a:r>
            <a:r>
              <a:rPr lang="pt-PT" sz="2800" dirty="0" err="1" smtClean="0"/>
              <a:t>theme</a:t>
            </a:r>
            <a:r>
              <a:rPr lang="pt-PT" sz="2800" dirty="0" smtClean="0"/>
              <a:t> </a:t>
            </a:r>
            <a:r>
              <a:rPr lang="pt-PT" sz="2800" dirty="0" err="1" smtClean="0"/>
              <a:t>returns</a:t>
            </a:r>
            <a:r>
              <a:rPr lang="pt-PT" sz="2800" dirty="0" smtClean="0"/>
              <a:t> to </a:t>
            </a:r>
            <a:r>
              <a:rPr lang="pt-PT" sz="2800" dirty="0" err="1" smtClean="0"/>
              <a:t>export</a:t>
            </a:r>
            <a:r>
              <a:rPr lang="pt-PT" sz="2800" dirty="0" smtClean="0"/>
              <a:t> sector</a:t>
            </a:r>
            <a:endParaRPr lang="en-GB" sz="2800" dirty="0"/>
          </a:p>
        </p:txBody>
      </p:sp>
    </p:spTree>
    <p:extLst>
      <p:ext uri="{BB962C8B-B14F-4D97-AF65-F5344CB8AC3E}">
        <p14:creationId xmlns:p14="http://schemas.microsoft.com/office/powerpoint/2010/main" val="3143413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49300" y="87311"/>
            <a:ext cx="10515600" cy="498475"/>
          </a:xfrm>
        </p:spPr>
        <p:txBody>
          <a:bodyPr>
            <a:normAutofit fontScale="90000"/>
          </a:bodyPr>
          <a:lstStyle/>
          <a:p>
            <a:pPr algn="ctr"/>
            <a:r>
              <a:rPr lang="pt-PT" sz="3600" dirty="0" smtClean="0"/>
              <a:t>Ex 9 c. </a:t>
            </a:r>
            <a:r>
              <a:rPr lang="pt-PT" sz="3600" dirty="0" err="1" smtClean="0"/>
              <a:t>Orginal</a:t>
            </a:r>
            <a:r>
              <a:rPr lang="pt-PT" sz="3600" dirty="0" smtClean="0"/>
              <a:t> </a:t>
            </a:r>
            <a:r>
              <a:rPr lang="pt-PT" sz="3600" dirty="0" err="1" smtClean="0"/>
              <a:t>vs</a:t>
            </a:r>
            <a:r>
              <a:rPr lang="pt-PT" sz="3600" dirty="0" smtClean="0"/>
              <a:t> </a:t>
            </a:r>
            <a:r>
              <a:rPr lang="pt-PT" sz="3600" dirty="0" err="1" smtClean="0"/>
              <a:t>Revised</a:t>
            </a:r>
            <a:r>
              <a:rPr lang="pt-PT" sz="3600" dirty="0" smtClean="0"/>
              <a:t>: </a:t>
            </a:r>
            <a:r>
              <a:rPr lang="pt-PT" sz="3600" dirty="0" err="1"/>
              <a:t>T</a:t>
            </a:r>
            <a:r>
              <a:rPr lang="pt-PT" sz="3600" dirty="0" err="1" smtClean="0"/>
              <a:t>hematic</a:t>
            </a:r>
            <a:r>
              <a:rPr lang="pt-PT" sz="3600" dirty="0" smtClean="0"/>
              <a:t> </a:t>
            </a:r>
            <a:r>
              <a:rPr lang="pt-PT" sz="3600" dirty="0" err="1" smtClean="0"/>
              <a:t>analysis</a:t>
            </a:r>
            <a:endParaRPr lang="en-GB" sz="3600" dirty="0"/>
          </a:p>
        </p:txBody>
      </p:sp>
      <p:graphicFrame>
        <p:nvGraphicFramePr>
          <p:cNvPr id="4" name="Tabela 3"/>
          <p:cNvGraphicFramePr>
            <a:graphicFrameLocks noGrp="1"/>
          </p:cNvGraphicFramePr>
          <p:nvPr>
            <p:extLst>
              <p:ext uri="{D42A27DB-BD31-4B8C-83A1-F6EECF244321}">
                <p14:modId xmlns:p14="http://schemas.microsoft.com/office/powerpoint/2010/main" val="2865908147"/>
              </p:ext>
            </p:extLst>
          </p:nvPr>
        </p:nvGraphicFramePr>
        <p:xfrm>
          <a:off x="127000" y="585786"/>
          <a:ext cx="11760200" cy="5760720"/>
        </p:xfrm>
        <a:graphic>
          <a:graphicData uri="http://schemas.openxmlformats.org/drawingml/2006/table">
            <a:tbl>
              <a:tblPr firstRow="1" bandRow="1">
                <a:tableStyleId>{5C22544A-7EE6-4342-B048-85BDC9FD1C3A}</a:tableStyleId>
              </a:tblPr>
              <a:tblGrid>
                <a:gridCol w="4953000"/>
                <a:gridCol w="6807200"/>
              </a:tblGrid>
              <a:tr h="370840">
                <a:tc>
                  <a:txBody>
                    <a:bodyPr/>
                    <a:lstStyle/>
                    <a:p>
                      <a:r>
                        <a:rPr lang="en-GB" sz="2000" dirty="0" smtClean="0"/>
                        <a:t>Looking to the figure, the main thing that we can see</a:t>
                      </a:r>
                      <a:endParaRPr lang="en-GB" sz="2000" dirty="0"/>
                    </a:p>
                  </a:txBody>
                  <a:tcPr/>
                </a:tc>
                <a:tc>
                  <a:txBody>
                    <a:bodyPr/>
                    <a:lstStyle/>
                    <a:p>
                      <a:r>
                        <a:rPr lang="en-GB" sz="2000" dirty="0" smtClean="0"/>
                        <a:t>Manufactured goods</a:t>
                      </a:r>
                      <a:endParaRPr lang="en-GB" sz="2000" dirty="0"/>
                    </a:p>
                  </a:txBody>
                  <a:tcPr/>
                </a:tc>
              </a:tr>
              <a:tr h="370840">
                <a:tc>
                  <a:txBody>
                    <a:bodyPr/>
                    <a:lstStyle/>
                    <a:p>
                      <a:r>
                        <a:rPr lang="en-GB" sz="2000" dirty="0" smtClean="0"/>
                        <a:t>China </a:t>
                      </a:r>
                      <a:endParaRPr lang="en-GB" sz="2000" dirty="0"/>
                    </a:p>
                  </a:txBody>
                  <a:tcPr/>
                </a:tc>
                <a:tc>
                  <a:txBody>
                    <a:bodyPr/>
                    <a:lstStyle/>
                    <a:p>
                      <a:endParaRPr lang="en-GB" sz="2000" dirty="0">
                        <a:solidFill>
                          <a:srgbClr val="FF0000"/>
                        </a:solidFill>
                      </a:endParaRPr>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smtClean="0"/>
                        <a:t>and that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smtClean="0">
                          <a:solidFill>
                            <a:srgbClr val="FF0000"/>
                          </a:solidFill>
                        </a:rPr>
                        <a:t>China’s strong presence </a:t>
                      </a:r>
                      <a:r>
                        <a:rPr lang="en-GB" sz="2000" b="0" dirty="0" smtClean="0">
                          <a:solidFill>
                            <a:schemeClr val="tx1"/>
                          </a:solidFill>
                        </a:rPr>
                        <a:t>in this sector</a:t>
                      </a:r>
                      <a:endParaRPr lang="en-GB" sz="2000" dirty="0" smtClean="0">
                        <a:solidFill>
                          <a:srgbClr val="FF0000"/>
                        </a:solidFill>
                      </a:endParaRPr>
                    </a:p>
                  </a:txBody>
                  <a:tcPr/>
                </a:tc>
              </a:tr>
              <a:tr h="370840">
                <a:tc>
                  <a:txBody>
                    <a:bodyPr/>
                    <a:lstStyle/>
                    <a:p>
                      <a:r>
                        <a:rPr lang="en-GB" sz="2000" dirty="0" smtClean="0"/>
                        <a:t>As we can also see ,</a:t>
                      </a:r>
                      <a:endParaRPr lang="en-GB" sz="2000" dirty="0"/>
                    </a:p>
                  </a:txBody>
                  <a:tcPr/>
                </a:tc>
                <a:tc>
                  <a:txBody>
                    <a:bodyPr/>
                    <a:lstStyle/>
                    <a:p>
                      <a:r>
                        <a:rPr lang="en-GB" sz="2000" dirty="0" smtClean="0">
                          <a:solidFill>
                            <a:srgbClr val="FF0000"/>
                          </a:solidFill>
                        </a:rPr>
                        <a:t>By contrast, </a:t>
                      </a:r>
                      <a:r>
                        <a:rPr lang="en-GB" sz="2000" dirty="0" smtClean="0"/>
                        <a:t>Russia </a:t>
                      </a:r>
                      <a:endParaRPr lang="en-GB" sz="2000" dirty="0">
                        <a:solidFill>
                          <a:srgbClr val="FF0000"/>
                        </a:solidFill>
                      </a:endParaRPr>
                    </a:p>
                  </a:txBody>
                  <a:tcPr/>
                </a:tc>
              </a:tr>
              <a:tr h="370840">
                <a:tc>
                  <a:txBody>
                    <a:bodyPr/>
                    <a:lstStyle/>
                    <a:p>
                      <a:r>
                        <a:rPr lang="en-GB" sz="2000" dirty="0" smtClean="0"/>
                        <a:t>their main export </a:t>
                      </a:r>
                      <a:endParaRPr lang="en-GB" sz="2000" dirty="0"/>
                    </a:p>
                  </a:txBody>
                  <a:tcPr/>
                </a:tc>
                <a:tc>
                  <a:txBody>
                    <a:bodyPr/>
                    <a:lstStyle/>
                    <a:p>
                      <a:r>
                        <a:rPr lang="en-GB" sz="2000" dirty="0" smtClean="0">
                          <a:solidFill>
                            <a:srgbClr val="FF0000"/>
                          </a:solidFill>
                        </a:rPr>
                        <a:t>T</a:t>
                      </a:r>
                      <a:r>
                        <a:rPr lang="en-GB" sz="2000" dirty="0" smtClean="0"/>
                        <a:t>heir main export </a:t>
                      </a:r>
                      <a:endParaRPr lang="en-GB" sz="2000" dirty="0"/>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smtClean="0"/>
                        <a:t>About Brazil,</a:t>
                      </a:r>
                    </a:p>
                  </a:txBody>
                  <a:tcPr/>
                </a:tc>
                <a:tc>
                  <a:txBody>
                    <a:bodyPr/>
                    <a:lstStyle/>
                    <a:p>
                      <a:r>
                        <a:rPr lang="en-GB" sz="2000" dirty="0" smtClean="0">
                          <a:solidFill>
                            <a:srgbClr val="FF0000"/>
                          </a:solidFill>
                        </a:rPr>
                        <a:t>In addition to manufactured products</a:t>
                      </a:r>
                      <a:r>
                        <a:rPr lang="en-GB" sz="2000" dirty="0" smtClean="0"/>
                        <a:t>,</a:t>
                      </a:r>
                      <a:endParaRPr lang="en-GB" sz="2000" dirty="0"/>
                    </a:p>
                  </a:txBody>
                  <a:tcPr/>
                </a:tc>
              </a:tr>
              <a:tr h="370840">
                <a:tc>
                  <a:txBody>
                    <a:bodyPr/>
                    <a:lstStyle/>
                    <a:p>
                      <a:endParaRPr lang="en-GB" sz="2000" dirty="0"/>
                    </a:p>
                  </a:txBody>
                  <a:tcPr/>
                </a:tc>
                <a:tc>
                  <a:txBody>
                    <a:bodyPr/>
                    <a:lstStyle/>
                    <a:p>
                      <a:r>
                        <a:rPr lang="en-GB" sz="2000" dirty="0" smtClean="0"/>
                        <a:t>Their weather,</a:t>
                      </a:r>
                      <a:endParaRPr lang="en-GB" sz="2000" dirty="0"/>
                    </a:p>
                  </a:txBody>
                  <a:tcPr/>
                </a:tc>
              </a:tr>
              <a:tr h="370840">
                <a:tc>
                  <a:txBody>
                    <a:bodyPr/>
                    <a:lstStyle/>
                    <a:p>
                      <a:r>
                        <a:rPr lang="en-GB" sz="2000" dirty="0" smtClean="0"/>
                        <a:t>A sector that has during the years lost importance </a:t>
                      </a:r>
                      <a:endParaRPr lang="en-GB" sz="2000" dirty="0"/>
                    </a:p>
                  </a:txBody>
                  <a:tcPr/>
                </a:tc>
                <a:tc>
                  <a:txBody>
                    <a:bodyPr/>
                    <a:lstStyle/>
                    <a:p>
                      <a:r>
                        <a:rPr lang="en-GB" sz="2000" dirty="0" smtClean="0">
                          <a:solidFill>
                            <a:srgbClr val="FF0000"/>
                          </a:solidFill>
                        </a:rPr>
                        <a:t>In contrast with the other sectors</a:t>
                      </a:r>
                      <a:r>
                        <a:rPr lang="en-GB" sz="2000" dirty="0" smtClean="0"/>
                        <a:t>, </a:t>
                      </a:r>
                      <a:r>
                        <a:rPr lang="en-GB" sz="2000" dirty="0" smtClean="0"/>
                        <a:t>the agricultural</a:t>
                      </a:r>
                      <a:r>
                        <a:rPr lang="en-GB" sz="2000" baseline="0" dirty="0" smtClean="0"/>
                        <a:t> sector</a:t>
                      </a:r>
                      <a:endParaRPr lang="en-GB" sz="2000" dirty="0"/>
                    </a:p>
                  </a:txBody>
                  <a:tcPr/>
                </a:tc>
              </a:tr>
              <a:tr h="370840">
                <a:tc>
                  <a:txBody>
                    <a:bodyPr/>
                    <a:lstStyle/>
                    <a:p>
                      <a:endParaRPr lang="en-GB" sz="2000" dirty="0"/>
                    </a:p>
                  </a:txBody>
                  <a:tcPr/>
                </a:tc>
                <a:tc>
                  <a:txBody>
                    <a:bodyPr/>
                    <a:lstStyle/>
                    <a:p>
                      <a:r>
                        <a:rPr lang="en-GB" sz="2000" dirty="0" smtClean="0"/>
                        <a:t>and it</a:t>
                      </a:r>
                      <a:endParaRPr lang="en-GB" sz="2000" dirty="0"/>
                    </a:p>
                  </a:txBody>
                  <a:tcPr/>
                </a:tc>
              </a:tr>
              <a:tr h="370840">
                <a:tc>
                  <a:txBody>
                    <a:bodyPr/>
                    <a:lstStyle/>
                    <a:p>
                      <a:r>
                        <a:rPr lang="en-GB" sz="2000" dirty="0" smtClean="0"/>
                        <a:t>The biggest exporter</a:t>
                      </a:r>
                      <a:endParaRPr lang="en-GB" sz="2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smtClean="0"/>
                        <a:t>The biggest exporter</a:t>
                      </a:r>
                    </a:p>
                  </a:txBody>
                  <a:tcPr/>
                </a:tc>
              </a:tr>
              <a:tr h="370840">
                <a:tc>
                  <a:txBody>
                    <a:bodyPr/>
                    <a:lstStyle/>
                    <a:p>
                      <a:r>
                        <a:rPr lang="en-GB" sz="2000" dirty="0" smtClean="0"/>
                        <a:t>Ores and metals</a:t>
                      </a:r>
                      <a:endParaRPr lang="en-GB" sz="2000" dirty="0"/>
                    </a:p>
                  </a:txBody>
                  <a:tcPr/>
                </a:tc>
                <a:tc>
                  <a:txBody>
                    <a:bodyPr/>
                    <a:lstStyle/>
                    <a:p>
                      <a:r>
                        <a:rPr lang="en-GB" sz="2000" dirty="0" smtClean="0">
                          <a:solidFill>
                            <a:srgbClr val="FF0000"/>
                          </a:solidFill>
                        </a:rPr>
                        <a:t>Similarly</a:t>
                      </a:r>
                      <a:r>
                        <a:rPr lang="en-GB" sz="2000" dirty="0" smtClean="0"/>
                        <a:t>, ores and metals</a:t>
                      </a:r>
                      <a:endParaRPr lang="en-GB" sz="2000" dirty="0"/>
                    </a:p>
                  </a:txBody>
                  <a:tcPr/>
                </a:tc>
              </a:tr>
              <a:tr h="370840">
                <a:tc>
                  <a:txBody>
                    <a:bodyPr/>
                    <a:lstStyle/>
                    <a:p>
                      <a:r>
                        <a:rPr lang="en-GB" sz="2000" dirty="0" smtClean="0"/>
                        <a:t> but they</a:t>
                      </a:r>
                      <a:endParaRPr lang="en-GB" sz="2000" dirty="0"/>
                    </a:p>
                  </a:txBody>
                  <a:tcPr/>
                </a:tc>
                <a:tc>
                  <a:txBody>
                    <a:bodyPr/>
                    <a:lstStyle/>
                    <a:p>
                      <a:endParaRPr lang="en-GB" dirty="0"/>
                    </a:p>
                  </a:txBody>
                  <a:tcPr/>
                </a:tc>
              </a:tr>
              <a:tr h="370840">
                <a:tc>
                  <a:txBody>
                    <a:bodyPr/>
                    <a:lstStyle/>
                    <a:p>
                      <a:r>
                        <a:rPr lang="en-GB" sz="2000" dirty="0" smtClean="0"/>
                        <a:t>The main ores and metal exporter</a:t>
                      </a:r>
                      <a:endParaRPr lang="en-GB" sz="2000" dirty="0"/>
                    </a:p>
                  </a:txBody>
                  <a:tcPr/>
                </a:tc>
                <a:tc>
                  <a:txBody>
                    <a:bodyPr/>
                    <a:lstStyle/>
                    <a:p>
                      <a:r>
                        <a:rPr lang="en-GB" sz="2000" dirty="0" smtClean="0"/>
                        <a:t>The main ores and metal exporter</a:t>
                      </a:r>
                      <a:endParaRPr lang="en-GB" sz="2000" dirty="0"/>
                    </a:p>
                  </a:txBody>
                  <a:tcPr/>
                </a:tc>
              </a:tr>
            </a:tbl>
          </a:graphicData>
        </a:graphic>
      </p:graphicFrame>
      <p:sp>
        <p:nvSpPr>
          <p:cNvPr id="3" name="TextBox 2"/>
          <p:cNvSpPr txBox="1"/>
          <p:nvPr/>
        </p:nvSpPr>
        <p:spPr>
          <a:xfrm>
            <a:off x="914399" y="1863969"/>
            <a:ext cx="3974123" cy="2246769"/>
          </a:xfrm>
          <a:prstGeom prst="rect">
            <a:avLst/>
          </a:prstGeom>
          <a:solidFill>
            <a:srgbClr val="FFFF00"/>
          </a:solidFill>
        </p:spPr>
        <p:txBody>
          <a:bodyPr wrap="square" rtlCol="0">
            <a:spAutoFit/>
          </a:bodyPr>
          <a:lstStyle/>
          <a:p>
            <a:r>
              <a:rPr lang="pt-PT" sz="2800" dirty="0" err="1" smtClean="0"/>
              <a:t>Reader</a:t>
            </a:r>
            <a:r>
              <a:rPr lang="pt-PT" sz="2800" dirty="0" smtClean="0"/>
              <a:t> </a:t>
            </a:r>
            <a:r>
              <a:rPr lang="pt-PT" sz="2800" dirty="0" err="1" smtClean="0"/>
              <a:t>guided</a:t>
            </a:r>
            <a:r>
              <a:rPr lang="pt-PT" sz="2800" dirty="0" smtClean="0"/>
              <a:t> </a:t>
            </a:r>
            <a:r>
              <a:rPr lang="pt-PT" sz="2800" dirty="0" err="1" smtClean="0"/>
              <a:t>through</a:t>
            </a:r>
            <a:r>
              <a:rPr lang="pt-PT" sz="2800" dirty="0" smtClean="0"/>
              <a:t> </a:t>
            </a:r>
            <a:r>
              <a:rPr lang="pt-PT" sz="2800" dirty="0" err="1" smtClean="0"/>
              <a:t>changes</a:t>
            </a:r>
            <a:r>
              <a:rPr lang="pt-PT" sz="2800" dirty="0" smtClean="0"/>
              <a:t> </a:t>
            </a:r>
            <a:r>
              <a:rPr lang="pt-PT" sz="2800" dirty="0" err="1" smtClean="0"/>
              <a:t>by</a:t>
            </a:r>
            <a:r>
              <a:rPr lang="pt-PT" sz="2800" dirty="0" smtClean="0"/>
              <a:t> </a:t>
            </a:r>
            <a:r>
              <a:rPr lang="pt-PT" sz="2800" dirty="0" err="1" smtClean="0"/>
              <a:t>means</a:t>
            </a:r>
            <a:r>
              <a:rPr lang="pt-PT" sz="2800" dirty="0" smtClean="0"/>
              <a:t> </a:t>
            </a:r>
            <a:r>
              <a:rPr lang="pt-PT" sz="2800" dirty="0" err="1" smtClean="0"/>
              <a:t>of</a:t>
            </a:r>
            <a:r>
              <a:rPr lang="pt-PT" sz="2800" dirty="0" smtClean="0"/>
              <a:t> </a:t>
            </a:r>
            <a:r>
              <a:rPr lang="pt-PT" sz="2800" dirty="0" err="1"/>
              <a:t>p</a:t>
            </a:r>
            <a:r>
              <a:rPr lang="pt-PT" sz="2800" dirty="0" err="1" smtClean="0"/>
              <a:t>repositional</a:t>
            </a:r>
            <a:r>
              <a:rPr lang="pt-PT" sz="2800" dirty="0" smtClean="0"/>
              <a:t> </a:t>
            </a:r>
            <a:r>
              <a:rPr lang="pt-PT" sz="2800" dirty="0" err="1" smtClean="0"/>
              <a:t>phrases</a:t>
            </a:r>
            <a:r>
              <a:rPr lang="pt-PT" sz="2800" dirty="0" smtClean="0"/>
              <a:t> as </a:t>
            </a:r>
            <a:r>
              <a:rPr lang="pt-PT" sz="2800" dirty="0" err="1" smtClean="0"/>
              <a:t>theme</a:t>
            </a:r>
            <a:r>
              <a:rPr lang="pt-PT" sz="2800" dirty="0" smtClean="0"/>
              <a:t>, </a:t>
            </a:r>
            <a:r>
              <a:rPr lang="pt-PT" sz="2800" dirty="0" err="1" smtClean="0"/>
              <a:t>and</a:t>
            </a:r>
            <a:r>
              <a:rPr lang="pt-PT" sz="2800" dirty="0" smtClean="0"/>
              <a:t> </a:t>
            </a:r>
            <a:r>
              <a:rPr lang="pt-PT" sz="2800" dirty="0" err="1" smtClean="0"/>
              <a:t>multiple</a:t>
            </a:r>
            <a:r>
              <a:rPr lang="pt-PT" sz="2800" dirty="0" smtClean="0"/>
              <a:t> </a:t>
            </a:r>
            <a:r>
              <a:rPr lang="pt-PT" sz="2800" dirty="0" err="1" smtClean="0"/>
              <a:t>themes</a:t>
            </a:r>
            <a:r>
              <a:rPr lang="pt-PT" sz="2800" dirty="0" smtClean="0"/>
              <a:t> </a:t>
            </a:r>
            <a:r>
              <a:rPr lang="pt-PT" sz="2800" dirty="0" err="1" smtClean="0"/>
              <a:t>with</a:t>
            </a:r>
            <a:r>
              <a:rPr lang="pt-PT" sz="2800" dirty="0" smtClean="0"/>
              <a:t> </a:t>
            </a:r>
            <a:r>
              <a:rPr lang="pt-PT" sz="2800" b="1" dirty="0" err="1" smtClean="0"/>
              <a:t>conjunctions</a:t>
            </a:r>
            <a:endParaRPr lang="pt-PT" sz="2800" b="1" dirty="0"/>
          </a:p>
        </p:txBody>
      </p:sp>
    </p:spTree>
    <p:extLst>
      <p:ext uri="{BB962C8B-B14F-4D97-AF65-F5344CB8AC3E}">
        <p14:creationId xmlns:p14="http://schemas.microsoft.com/office/powerpoint/2010/main" val="740977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752475"/>
          </a:xfrm>
        </p:spPr>
        <p:txBody>
          <a:bodyPr>
            <a:normAutofit/>
          </a:bodyPr>
          <a:lstStyle/>
          <a:p>
            <a:pPr algn="ctr"/>
            <a:r>
              <a:rPr lang="pt-PT" sz="3600" dirty="0" smtClean="0"/>
              <a:t>Ex 9 b. original</a:t>
            </a:r>
            <a:endParaRPr lang="en-GB" sz="3600" dirty="0"/>
          </a:p>
        </p:txBody>
      </p:sp>
      <p:sp>
        <p:nvSpPr>
          <p:cNvPr id="3" name="Marcador de Posição de Conteúdo 2"/>
          <p:cNvSpPr>
            <a:spLocks noGrp="1"/>
          </p:cNvSpPr>
          <p:nvPr>
            <p:ph idx="1"/>
          </p:nvPr>
        </p:nvSpPr>
        <p:spPr>
          <a:solidFill>
            <a:schemeClr val="accent4">
              <a:lumMod val="20000"/>
              <a:lumOff val="80000"/>
            </a:schemeClr>
          </a:solidFill>
        </p:spPr>
        <p:txBody>
          <a:bodyPr/>
          <a:lstStyle/>
          <a:p>
            <a:pPr marL="0" indent="0">
              <a:buNone/>
            </a:pPr>
            <a:endParaRPr lang="en-US" dirty="0" smtClean="0"/>
          </a:p>
          <a:p>
            <a:pPr marL="0" indent="0">
              <a:buNone/>
            </a:pPr>
            <a:r>
              <a:rPr lang="en-US" dirty="0" smtClean="0"/>
              <a:t>Energy </a:t>
            </a:r>
            <a:r>
              <a:rPr lang="en-US" dirty="0"/>
              <a:t>is important to do work and is required for life processes. An energy resource is something that can produce heat, power life, move objects, or produce electricity. Our earth gets most of its energy </a:t>
            </a:r>
            <a:r>
              <a:rPr lang="en-GB" dirty="0"/>
              <a:t> </a:t>
            </a:r>
            <a:r>
              <a:rPr lang="en-US" dirty="0"/>
              <a:t>from the sun. Fossil fuels rely on the sun’s energy, because the energy in fossil fuels comes from plants and algae as they performed photosynthesis. Humans exploit the fossil fuels and the first oil was drilled in 1859</a:t>
            </a:r>
            <a:r>
              <a:rPr lang="en-US" dirty="0" smtClean="0"/>
              <a:t>.</a:t>
            </a:r>
            <a:endParaRPr lang="en-GB" dirty="0"/>
          </a:p>
          <a:p>
            <a:pPr marL="0" indent="0">
              <a:buNone/>
            </a:pPr>
            <a:endParaRPr lang="en-GB" dirty="0"/>
          </a:p>
        </p:txBody>
      </p:sp>
    </p:spTree>
    <p:extLst>
      <p:ext uri="{BB962C8B-B14F-4D97-AF65-F5344CB8AC3E}">
        <p14:creationId xmlns:p14="http://schemas.microsoft.com/office/powerpoint/2010/main" val="15879258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803275"/>
          </a:xfrm>
        </p:spPr>
        <p:txBody>
          <a:bodyPr>
            <a:normAutofit/>
          </a:bodyPr>
          <a:lstStyle/>
          <a:p>
            <a:pPr algn="ctr"/>
            <a:r>
              <a:rPr lang="pt-PT" sz="3600" dirty="0" smtClean="0"/>
              <a:t>Ex 9 b. Original: </a:t>
            </a:r>
            <a:r>
              <a:rPr lang="pt-PT" sz="3600" dirty="0" err="1" smtClean="0"/>
              <a:t>Thematic</a:t>
            </a:r>
            <a:r>
              <a:rPr lang="pt-PT" sz="3600" dirty="0" smtClean="0"/>
              <a:t> </a:t>
            </a:r>
            <a:r>
              <a:rPr lang="pt-PT" sz="3600" dirty="0" err="1" smtClean="0"/>
              <a:t>analysis</a:t>
            </a:r>
            <a:endParaRPr lang="en-GB" sz="3600" dirty="0"/>
          </a:p>
        </p:txBody>
      </p:sp>
      <p:graphicFrame>
        <p:nvGraphicFramePr>
          <p:cNvPr id="4" name="Marcador de Posição de Conteúdo 3"/>
          <p:cNvGraphicFramePr>
            <a:graphicFrameLocks noGrp="1"/>
          </p:cNvGraphicFramePr>
          <p:nvPr>
            <p:ph idx="1"/>
            <p:extLst>
              <p:ext uri="{D42A27DB-BD31-4B8C-83A1-F6EECF244321}">
                <p14:modId xmlns:p14="http://schemas.microsoft.com/office/powerpoint/2010/main" val="3380074369"/>
              </p:ext>
            </p:extLst>
          </p:nvPr>
        </p:nvGraphicFramePr>
        <p:xfrm>
          <a:off x="838200" y="1825625"/>
          <a:ext cx="10515600" cy="4297680"/>
        </p:xfrm>
        <a:graphic>
          <a:graphicData uri="http://schemas.openxmlformats.org/drawingml/2006/table">
            <a:tbl>
              <a:tblPr firstRow="1" bandRow="1">
                <a:tableStyleId>{5C22544A-7EE6-4342-B048-85BDC9FD1C3A}</a:tableStyleId>
              </a:tblPr>
              <a:tblGrid>
                <a:gridCol w="3721100"/>
                <a:gridCol w="6794500"/>
              </a:tblGrid>
              <a:tr h="370840">
                <a:tc>
                  <a:txBody>
                    <a:bodyPr/>
                    <a:lstStyle/>
                    <a:p>
                      <a:r>
                        <a:rPr lang="en-US" sz="2400" dirty="0" smtClean="0"/>
                        <a:t>Energy </a:t>
                      </a:r>
                      <a:endParaRPr lang="en-GB" sz="2400" dirty="0"/>
                    </a:p>
                  </a:txBody>
                  <a:tcPr/>
                </a:tc>
                <a:tc>
                  <a:txBody>
                    <a:bodyPr/>
                    <a:lstStyle/>
                    <a:p>
                      <a:r>
                        <a:rPr lang="en-US" sz="2400" dirty="0" smtClean="0"/>
                        <a:t>is important to do work and is required for life processes.</a:t>
                      </a:r>
                    </a:p>
                  </a:txBody>
                  <a:tcPr/>
                </a:tc>
              </a:tr>
              <a:tr h="370840">
                <a:tc>
                  <a:txBody>
                    <a:bodyPr/>
                    <a:lstStyle/>
                    <a:p>
                      <a:r>
                        <a:rPr lang="en-US" sz="2400" dirty="0" smtClean="0"/>
                        <a:t> An energy resource</a:t>
                      </a:r>
                      <a:endParaRPr lang="en-GB" sz="2400" dirty="0"/>
                    </a:p>
                  </a:txBody>
                  <a:tcPr/>
                </a:tc>
                <a:tc>
                  <a:txBody>
                    <a:bodyPr/>
                    <a:lstStyle/>
                    <a:p>
                      <a:r>
                        <a:rPr lang="en-US" sz="2400" dirty="0" smtClean="0"/>
                        <a:t>is something that can produce heat, power life, move objects, or produce electricity.</a:t>
                      </a:r>
                      <a:endParaRPr lang="en-GB" sz="2400" dirty="0"/>
                    </a:p>
                  </a:txBody>
                  <a:tcPr/>
                </a:tc>
              </a:tr>
              <a:tr h="370840">
                <a:tc>
                  <a:txBody>
                    <a:bodyPr/>
                    <a:lstStyle/>
                    <a:p>
                      <a:r>
                        <a:rPr lang="en-US" sz="2400" dirty="0" smtClean="0"/>
                        <a:t>Our earth</a:t>
                      </a:r>
                      <a:endParaRPr lang="en-GB" sz="2400" dirty="0"/>
                    </a:p>
                  </a:txBody>
                  <a:tcPr/>
                </a:tc>
                <a:tc>
                  <a:txBody>
                    <a:bodyPr/>
                    <a:lstStyle/>
                    <a:p>
                      <a:r>
                        <a:rPr lang="en-US" sz="2400" dirty="0" smtClean="0"/>
                        <a:t>gets most of its energy </a:t>
                      </a:r>
                      <a:r>
                        <a:rPr lang="en-GB" sz="2400" dirty="0" smtClean="0"/>
                        <a:t> </a:t>
                      </a:r>
                      <a:r>
                        <a:rPr lang="en-US" sz="2400" dirty="0" smtClean="0"/>
                        <a:t>from the sun.</a:t>
                      </a:r>
                      <a:endParaRPr lang="en-GB" sz="2400" dirty="0"/>
                    </a:p>
                  </a:txBody>
                  <a:tcPr/>
                </a:tc>
              </a:tr>
              <a:tr h="370840">
                <a:tc>
                  <a:txBody>
                    <a:bodyPr/>
                    <a:lstStyle/>
                    <a:p>
                      <a:r>
                        <a:rPr lang="en-US" sz="2400" dirty="0" smtClean="0"/>
                        <a:t>Fossil fuels</a:t>
                      </a:r>
                      <a:endParaRPr lang="en-GB" sz="2400" dirty="0"/>
                    </a:p>
                  </a:txBody>
                  <a:tcPr/>
                </a:tc>
                <a:tc>
                  <a:txBody>
                    <a:bodyPr/>
                    <a:lstStyle/>
                    <a:p>
                      <a:r>
                        <a:rPr lang="en-US" sz="2400" dirty="0" smtClean="0"/>
                        <a:t>rely on the sun’s energy,</a:t>
                      </a:r>
                      <a:endParaRPr lang="en-GB" sz="2400" dirty="0"/>
                    </a:p>
                  </a:txBody>
                  <a:tcPr/>
                </a:tc>
              </a:tr>
              <a:tr h="370840">
                <a:tc>
                  <a:txBody>
                    <a:bodyPr/>
                    <a:lstStyle/>
                    <a:p>
                      <a:r>
                        <a:rPr lang="en-US" sz="2400" dirty="0" smtClean="0"/>
                        <a:t>because the energy in fossil fuels</a:t>
                      </a:r>
                      <a:endParaRPr lang="en-GB" sz="2400" dirty="0"/>
                    </a:p>
                  </a:txBody>
                  <a:tcPr/>
                </a:tc>
                <a:tc>
                  <a:txBody>
                    <a:bodyPr/>
                    <a:lstStyle/>
                    <a:p>
                      <a:r>
                        <a:rPr lang="en-US" sz="2400" dirty="0" smtClean="0"/>
                        <a:t>comes from plants and algae as they performed photosynthesis.</a:t>
                      </a:r>
                      <a:endParaRPr lang="en-GB" sz="2400" dirty="0"/>
                    </a:p>
                  </a:txBody>
                  <a:tcPr/>
                </a:tc>
              </a:tr>
              <a:tr h="370840">
                <a:tc>
                  <a:txBody>
                    <a:bodyPr/>
                    <a:lstStyle/>
                    <a:p>
                      <a:r>
                        <a:rPr lang="en-US" sz="2400" dirty="0" smtClean="0"/>
                        <a:t>Humans </a:t>
                      </a:r>
                      <a:endParaRPr lang="en-GB" sz="2400" dirty="0"/>
                    </a:p>
                  </a:txBody>
                  <a:tcPr/>
                </a:tc>
                <a:tc>
                  <a:txBody>
                    <a:bodyPr/>
                    <a:lstStyle/>
                    <a:p>
                      <a:r>
                        <a:rPr lang="en-US" sz="2400" dirty="0" smtClean="0"/>
                        <a:t>exploit the fossil fuels</a:t>
                      </a:r>
                      <a:endParaRPr lang="en-GB" sz="2400" dirty="0"/>
                    </a:p>
                  </a:txBody>
                  <a:tcPr/>
                </a:tc>
              </a:tr>
              <a:tr h="370840">
                <a:tc>
                  <a:txBody>
                    <a:bodyPr/>
                    <a:lstStyle/>
                    <a:p>
                      <a:r>
                        <a:rPr lang="en-US" sz="2400" dirty="0" smtClean="0"/>
                        <a:t>and the first oil</a:t>
                      </a:r>
                      <a:endParaRPr lang="en-GB" sz="2400" dirty="0"/>
                    </a:p>
                  </a:txBody>
                  <a:tcPr/>
                </a:tc>
                <a:tc>
                  <a:txBody>
                    <a:bodyPr/>
                    <a:lstStyle/>
                    <a:p>
                      <a:r>
                        <a:rPr lang="en-US" sz="2400" dirty="0" smtClean="0"/>
                        <a:t>was drilled in 1859.</a:t>
                      </a:r>
                      <a:endParaRPr lang="en-GB" sz="2400" dirty="0"/>
                    </a:p>
                  </a:txBody>
                  <a:tcPr/>
                </a:tc>
              </a:tr>
            </a:tbl>
          </a:graphicData>
        </a:graphic>
      </p:graphicFrame>
      <p:cxnSp>
        <p:nvCxnSpPr>
          <p:cNvPr id="7" name="Conexão reta unidirecional 6"/>
          <p:cNvCxnSpPr/>
          <p:nvPr/>
        </p:nvCxnSpPr>
        <p:spPr>
          <a:xfrm>
            <a:off x="4051300" y="2413000"/>
            <a:ext cx="12700" cy="546100"/>
          </a:xfrm>
          <a:prstGeom prst="straightConnector1">
            <a:avLst/>
          </a:prstGeom>
          <a:ln w="57150">
            <a:tailEnd type="triangle"/>
          </a:ln>
        </p:spPr>
        <p:style>
          <a:lnRef idx="3">
            <a:schemeClr val="accent4"/>
          </a:lnRef>
          <a:fillRef idx="0">
            <a:schemeClr val="accent4"/>
          </a:fillRef>
          <a:effectRef idx="2">
            <a:schemeClr val="accent4"/>
          </a:effectRef>
          <a:fontRef idx="minor">
            <a:schemeClr val="tx1"/>
          </a:fontRef>
        </p:style>
      </p:cxnSp>
      <p:cxnSp>
        <p:nvCxnSpPr>
          <p:cNvPr id="10" name="Conexão reta unidirecional 9"/>
          <p:cNvCxnSpPr/>
          <p:nvPr/>
        </p:nvCxnSpPr>
        <p:spPr>
          <a:xfrm flipH="1">
            <a:off x="3098800" y="5549900"/>
            <a:ext cx="3263900" cy="337502"/>
          </a:xfrm>
          <a:prstGeom prst="straightConnector1">
            <a:avLst/>
          </a:prstGeom>
          <a:ln w="57150">
            <a:tailEnd type="triangle"/>
          </a:ln>
        </p:spPr>
        <p:style>
          <a:lnRef idx="1">
            <a:schemeClr val="accent2"/>
          </a:lnRef>
          <a:fillRef idx="0">
            <a:schemeClr val="accent2"/>
          </a:fillRef>
          <a:effectRef idx="0">
            <a:schemeClr val="accent2"/>
          </a:effectRef>
          <a:fontRef idx="minor">
            <a:schemeClr val="tx1"/>
          </a:fontRef>
        </p:style>
      </p:cxnSp>
      <p:cxnSp>
        <p:nvCxnSpPr>
          <p:cNvPr id="14" name="Conexão em ângulos retos 13"/>
          <p:cNvCxnSpPr/>
          <p:nvPr/>
        </p:nvCxnSpPr>
        <p:spPr>
          <a:xfrm>
            <a:off x="368300" y="3302000"/>
            <a:ext cx="469900" cy="406400"/>
          </a:xfrm>
          <a:prstGeom prst="bentConnector3">
            <a:avLst/>
          </a:prstGeom>
          <a:ln w="57150">
            <a:tailEnd type="triangle"/>
          </a:ln>
        </p:spPr>
        <p:style>
          <a:lnRef idx="1">
            <a:schemeClr val="accent2"/>
          </a:lnRef>
          <a:fillRef idx="0">
            <a:schemeClr val="accent2"/>
          </a:fillRef>
          <a:effectRef idx="0">
            <a:schemeClr val="accent2"/>
          </a:effectRef>
          <a:fontRef idx="minor">
            <a:schemeClr val="tx1"/>
          </a:fontRef>
        </p:style>
      </p:cxnSp>
      <p:cxnSp>
        <p:nvCxnSpPr>
          <p:cNvPr id="15" name="Conexão em ângulos retos 14"/>
          <p:cNvCxnSpPr/>
          <p:nvPr/>
        </p:nvCxnSpPr>
        <p:spPr>
          <a:xfrm>
            <a:off x="241300" y="3771265"/>
            <a:ext cx="469900" cy="406400"/>
          </a:xfrm>
          <a:prstGeom prst="bentConnector3">
            <a:avLst/>
          </a:prstGeom>
          <a:ln w="57150">
            <a:tailEnd type="triangle"/>
          </a:ln>
        </p:spPr>
        <p:style>
          <a:lnRef idx="1">
            <a:schemeClr val="accent2"/>
          </a:lnRef>
          <a:fillRef idx="0">
            <a:schemeClr val="accent2"/>
          </a:fillRef>
          <a:effectRef idx="0">
            <a:schemeClr val="accent2"/>
          </a:effectRef>
          <a:fontRef idx="minor">
            <a:schemeClr val="tx1"/>
          </a:fontRef>
        </p:style>
      </p:cxnSp>
      <p:cxnSp>
        <p:nvCxnSpPr>
          <p:cNvPr id="16" name="Conexão em ângulos retos 15"/>
          <p:cNvCxnSpPr/>
          <p:nvPr/>
        </p:nvCxnSpPr>
        <p:spPr>
          <a:xfrm>
            <a:off x="241300" y="5034121"/>
            <a:ext cx="469900" cy="406400"/>
          </a:xfrm>
          <a:prstGeom prst="bentConnector3">
            <a:avLst/>
          </a:prstGeom>
          <a:ln w="57150">
            <a:tailEnd type="triangle"/>
          </a:ln>
        </p:spPr>
        <p:style>
          <a:lnRef idx="1">
            <a:schemeClr val="accent2"/>
          </a:lnRef>
          <a:fillRef idx="0">
            <a:schemeClr val="accent2"/>
          </a:fillRef>
          <a:effectRef idx="0">
            <a:schemeClr val="accent2"/>
          </a:effectRef>
          <a:fontRef idx="minor">
            <a:schemeClr val="tx1"/>
          </a:fontRef>
        </p:style>
      </p:cxnSp>
      <p:cxnSp>
        <p:nvCxnSpPr>
          <p:cNvPr id="17" name="Conexão reta unidirecional 16"/>
          <p:cNvCxnSpPr/>
          <p:nvPr/>
        </p:nvCxnSpPr>
        <p:spPr>
          <a:xfrm>
            <a:off x="3873500" y="4292600"/>
            <a:ext cx="12700" cy="546100"/>
          </a:xfrm>
          <a:prstGeom prst="straightConnector1">
            <a:avLst/>
          </a:prstGeom>
          <a:ln w="57150">
            <a:tailEnd type="triangle"/>
          </a:ln>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882318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803275"/>
          </a:xfrm>
        </p:spPr>
        <p:txBody>
          <a:bodyPr>
            <a:normAutofit/>
          </a:bodyPr>
          <a:lstStyle/>
          <a:p>
            <a:pPr algn="ctr"/>
            <a:r>
              <a:rPr lang="pt-PT" sz="3600" dirty="0" smtClean="0"/>
              <a:t>Ex 9 b. </a:t>
            </a:r>
            <a:r>
              <a:rPr lang="pt-PT" sz="3600" dirty="0" err="1" smtClean="0"/>
              <a:t>Thematic</a:t>
            </a:r>
            <a:r>
              <a:rPr lang="pt-PT" sz="3600" dirty="0" smtClean="0"/>
              <a:t> </a:t>
            </a:r>
            <a:r>
              <a:rPr lang="pt-PT" sz="3600" dirty="0" err="1" smtClean="0"/>
              <a:t>revision</a:t>
            </a:r>
            <a:endParaRPr lang="en-GB" sz="3600" dirty="0"/>
          </a:p>
        </p:txBody>
      </p:sp>
      <p:graphicFrame>
        <p:nvGraphicFramePr>
          <p:cNvPr id="4" name="Marcador de Posição de Conteúdo 3"/>
          <p:cNvGraphicFramePr>
            <a:graphicFrameLocks noGrp="1"/>
          </p:cNvGraphicFramePr>
          <p:nvPr>
            <p:ph idx="1"/>
            <p:extLst>
              <p:ext uri="{D42A27DB-BD31-4B8C-83A1-F6EECF244321}">
                <p14:modId xmlns:p14="http://schemas.microsoft.com/office/powerpoint/2010/main" val="17077088"/>
              </p:ext>
            </p:extLst>
          </p:nvPr>
        </p:nvGraphicFramePr>
        <p:xfrm>
          <a:off x="838200" y="1825625"/>
          <a:ext cx="10515600" cy="4297680"/>
        </p:xfrm>
        <a:graphic>
          <a:graphicData uri="http://schemas.openxmlformats.org/drawingml/2006/table">
            <a:tbl>
              <a:tblPr firstRow="1" bandRow="1">
                <a:tableStyleId>{5C22544A-7EE6-4342-B048-85BDC9FD1C3A}</a:tableStyleId>
              </a:tblPr>
              <a:tblGrid>
                <a:gridCol w="3721100"/>
                <a:gridCol w="6794500"/>
              </a:tblGrid>
              <a:tr h="370840">
                <a:tc>
                  <a:txBody>
                    <a:bodyPr/>
                    <a:lstStyle/>
                    <a:p>
                      <a:r>
                        <a:rPr lang="en-US" sz="2400" dirty="0" smtClean="0"/>
                        <a:t>Energy </a:t>
                      </a:r>
                      <a:endParaRPr lang="en-GB" sz="2400" dirty="0"/>
                    </a:p>
                  </a:txBody>
                  <a:tcPr/>
                </a:tc>
                <a:tc>
                  <a:txBody>
                    <a:bodyPr/>
                    <a:lstStyle/>
                    <a:p>
                      <a:r>
                        <a:rPr lang="en-US" sz="2400" dirty="0" smtClean="0"/>
                        <a:t>is important to do work and is required for life processes.</a:t>
                      </a:r>
                    </a:p>
                  </a:txBody>
                  <a:tcPr/>
                </a:tc>
              </a:tr>
              <a:tr h="370840">
                <a:tc>
                  <a:txBody>
                    <a:bodyPr/>
                    <a:lstStyle/>
                    <a:p>
                      <a:r>
                        <a:rPr lang="en-US" sz="2400" dirty="0" smtClean="0"/>
                        <a:t> An energy resource</a:t>
                      </a:r>
                      <a:endParaRPr lang="en-GB" sz="2400" dirty="0"/>
                    </a:p>
                  </a:txBody>
                  <a:tcPr/>
                </a:tc>
                <a:tc>
                  <a:txBody>
                    <a:bodyPr/>
                    <a:lstStyle/>
                    <a:p>
                      <a:r>
                        <a:rPr lang="en-US" sz="2400" dirty="0" smtClean="0"/>
                        <a:t>is something that can produce heat, power life, move objects, or produce electricity.</a:t>
                      </a:r>
                      <a:endParaRPr lang="en-GB" sz="2400" dirty="0"/>
                    </a:p>
                  </a:txBody>
                  <a:tcPr/>
                </a:tc>
              </a:tr>
              <a:tr h="370840">
                <a:tc>
                  <a:txBody>
                    <a:bodyPr/>
                    <a:lstStyle/>
                    <a:p>
                      <a:r>
                        <a:rPr lang="en-US" sz="2400" b="1" dirty="0" smtClean="0">
                          <a:solidFill>
                            <a:srgbClr val="FF0000"/>
                          </a:solidFill>
                        </a:rPr>
                        <a:t>Most of the earth’s energy</a:t>
                      </a:r>
                      <a:endParaRPr lang="en-GB" sz="2400" b="1" dirty="0">
                        <a:solidFill>
                          <a:srgbClr val="FF0000"/>
                        </a:solidFill>
                      </a:endParaRPr>
                    </a:p>
                  </a:txBody>
                  <a:tcPr/>
                </a:tc>
                <a:tc>
                  <a:txBody>
                    <a:bodyPr/>
                    <a:lstStyle/>
                    <a:p>
                      <a:r>
                        <a:rPr lang="en-US" sz="2400" b="1" dirty="0" smtClean="0">
                          <a:solidFill>
                            <a:srgbClr val="FF0000"/>
                          </a:solidFill>
                        </a:rPr>
                        <a:t>comes</a:t>
                      </a:r>
                      <a:r>
                        <a:rPr lang="en-US" sz="2400" dirty="0" smtClean="0">
                          <a:solidFill>
                            <a:srgbClr val="FF0000"/>
                          </a:solidFill>
                        </a:rPr>
                        <a:t> </a:t>
                      </a:r>
                      <a:r>
                        <a:rPr lang="en-GB" sz="2400" dirty="0" smtClean="0"/>
                        <a:t> </a:t>
                      </a:r>
                      <a:r>
                        <a:rPr lang="en-US" sz="2400" dirty="0" smtClean="0"/>
                        <a:t>from the sun.</a:t>
                      </a:r>
                      <a:endParaRPr lang="en-GB" sz="2400" dirty="0"/>
                    </a:p>
                  </a:txBody>
                  <a:tcPr/>
                </a:tc>
              </a:tr>
              <a:tr h="370840">
                <a:tc>
                  <a:txBody>
                    <a:bodyPr/>
                    <a:lstStyle/>
                    <a:p>
                      <a:r>
                        <a:rPr lang="en-US" sz="2400" b="1" dirty="0" smtClean="0">
                          <a:solidFill>
                            <a:srgbClr val="FF0000"/>
                          </a:solidFill>
                        </a:rPr>
                        <a:t>For example,</a:t>
                      </a:r>
                      <a:r>
                        <a:rPr lang="en-US" sz="2400" dirty="0" smtClean="0"/>
                        <a:t> fossil fuels</a:t>
                      </a:r>
                      <a:endParaRPr lang="en-GB" sz="2400" dirty="0"/>
                    </a:p>
                  </a:txBody>
                  <a:tcPr/>
                </a:tc>
                <a:tc>
                  <a:txBody>
                    <a:bodyPr/>
                    <a:lstStyle/>
                    <a:p>
                      <a:r>
                        <a:rPr lang="en-US" sz="2400" dirty="0" smtClean="0"/>
                        <a:t>rely on the sun’s energy,</a:t>
                      </a:r>
                      <a:endParaRPr lang="en-GB" sz="2400" dirty="0"/>
                    </a:p>
                  </a:txBody>
                  <a:tcPr/>
                </a:tc>
              </a:tr>
              <a:tr h="370840">
                <a:tc>
                  <a:txBody>
                    <a:bodyPr/>
                    <a:lstStyle/>
                    <a:p>
                      <a:r>
                        <a:rPr lang="en-US" sz="2400" dirty="0" smtClean="0"/>
                        <a:t>because </a:t>
                      </a:r>
                      <a:r>
                        <a:rPr lang="en-US" sz="2400" b="1" dirty="0" smtClean="0">
                          <a:solidFill>
                            <a:srgbClr val="FF0000"/>
                          </a:solidFill>
                        </a:rPr>
                        <a:t>their</a:t>
                      </a:r>
                      <a:r>
                        <a:rPr lang="en-US" sz="2400" dirty="0" smtClean="0"/>
                        <a:t> energy </a:t>
                      </a:r>
                      <a:endParaRPr lang="en-GB" sz="2400" dirty="0"/>
                    </a:p>
                  </a:txBody>
                  <a:tcPr/>
                </a:tc>
                <a:tc>
                  <a:txBody>
                    <a:bodyPr/>
                    <a:lstStyle/>
                    <a:p>
                      <a:r>
                        <a:rPr lang="en-US" sz="2400" dirty="0" smtClean="0"/>
                        <a:t>comes from plants and algae as they performed photosynthesis.</a:t>
                      </a:r>
                      <a:endParaRPr lang="en-GB" sz="2400" dirty="0"/>
                    </a:p>
                  </a:txBody>
                  <a:tcPr/>
                </a:tc>
              </a:tr>
              <a:tr h="370840">
                <a:tc>
                  <a:txBody>
                    <a:bodyPr/>
                    <a:lstStyle/>
                    <a:p>
                      <a:r>
                        <a:rPr lang="en-US" sz="2400" dirty="0" smtClean="0"/>
                        <a:t>Fossil</a:t>
                      </a:r>
                      <a:r>
                        <a:rPr lang="en-US" sz="2400" baseline="0" dirty="0" smtClean="0"/>
                        <a:t> fuels </a:t>
                      </a:r>
                      <a:endParaRPr lang="en-GB" sz="2400" dirty="0"/>
                    </a:p>
                  </a:txBody>
                  <a:tcPr/>
                </a:tc>
                <a:tc>
                  <a:txBody>
                    <a:bodyPr/>
                    <a:lstStyle/>
                    <a:p>
                      <a:r>
                        <a:rPr lang="pt-PT" sz="2400" dirty="0" smtClean="0"/>
                        <a:t>are </a:t>
                      </a:r>
                      <a:r>
                        <a:rPr lang="pt-PT" sz="2400" dirty="0" err="1" smtClean="0"/>
                        <a:t>exploited</a:t>
                      </a:r>
                      <a:r>
                        <a:rPr lang="pt-PT" sz="2400" dirty="0" smtClean="0"/>
                        <a:t> </a:t>
                      </a:r>
                      <a:r>
                        <a:rPr lang="pt-PT" sz="2400" dirty="0" err="1" smtClean="0"/>
                        <a:t>by</a:t>
                      </a:r>
                      <a:r>
                        <a:rPr lang="pt-PT" sz="2400" dirty="0" smtClean="0"/>
                        <a:t> </a:t>
                      </a:r>
                      <a:r>
                        <a:rPr lang="pt-PT" sz="2400" dirty="0" err="1" smtClean="0"/>
                        <a:t>humans</a:t>
                      </a:r>
                      <a:endParaRPr lang="en-GB" sz="2400" dirty="0"/>
                    </a:p>
                  </a:txBody>
                  <a:tcPr/>
                </a:tc>
              </a:tr>
              <a:tr h="370840">
                <a:tc>
                  <a:txBody>
                    <a:bodyPr/>
                    <a:lstStyle/>
                    <a:p>
                      <a:r>
                        <a:rPr lang="en-US" sz="2400" dirty="0" smtClean="0"/>
                        <a:t>and the first oil</a:t>
                      </a:r>
                      <a:endParaRPr lang="en-GB" sz="2400" dirty="0"/>
                    </a:p>
                  </a:txBody>
                  <a:tcPr/>
                </a:tc>
                <a:tc>
                  <a:txBody>
                    <a:bodyPr/>
                    <a:lstStyle/>
                    <a:p>
                      <a:r>
                        <a:rPr lang="en-US" sz="2400" dirty="0" smtClean="0"/>
                        <a:t>was drilled in 1859.</a:t>
                      </a:r>
                      <a:endParaRPr lang="en-GB" sz="2400" dirty="0"/>
                    </a:p>
                  </a:txBody>
                  <a:tcPr/>
                </a:tc>
              </a:tr>
            </a:tbl>
          </a:graphicData>
        </a:graphic>
      </p:graphicFrame>
      <p:cxnSp>
        <p:nvCxnSpPr>
          <p:cNvPr id="7" name="Conexão reta unidirecional 6"/>
          <p:cNvCxnSpPr/>
          <p:nvPr/>
        </p:nvCxnSpPr>
        <p:spPr>
          <a:xfrm>
            <a:off x="4051300" y="2413000"/>
            <a:ext cx="12700" cy="546100"/>
          </a:xfrm>
          <a:prstGeom prst="straightConnector1">
            <a:avLst/>
          </a:prstGeom>
          <a:ln w="57150">
            <a:tailEnd type="triangle"/>
          </a:ln>
        </p:spPr>
        <p:style>
          <a:lnRef idx="3">
            <a:schemeClr val="accent4"/>
          </a:lnRef>
          <a:fillRef idx="0">
            <a:schemeClr val="accent4"/>
          </a:fillRef>
          <a:effectRef idx="2">
            <a:schemeClr val="accent4"/>
          </a:effectRef>
          <a:fontRef idx="minor">
            <a:schemeClr val="tx1"/>
          </a:fontRef>
        </p:style>
      </p:cxnSp>
      <p:cxnSp>
        <p:nvCxnSpPr>
          <p:cNvPr id="11" name="Conexão reta unidirecional 10"/>
          <p:cNvCxnSpPr/>
          <p:nvPr/>
        </p:nvCxnSpPr>
        <p:spPr>
          <a:xfrm>
            <a:off x="4368800" y="3279140"/>
            <a:ext cx="12700" cy="546100"/>
          </a:xfrm>
          <a:prstGeom prst="straightConnector1">
            <a:avLst/>
          </a:prstGeom>
          <a:ln w="57150">
            <a:tailEnd type="triangle"/>
          </a:ln>
        </p:spPr>
        <p:style>
          <a:lnRef idx="3">
            <a:schemeClr val="accent4"/>
          </a:lnRef>
          <a:fillRef idx="0">
            <a:schemeClr val="accent4"/>
          </a:fillRef>
          <a:effectRef idx="2">
            <a:schemeClr val="accent4"/>
          </a:effectRef>
          <a:fontRef idx="minor">
            <a:schemeClr val="tx1"/>
          </a:fontRef>
        </p:style>
      </p:cxnSp>
      <p:sp>
        <p:nvSpPr>
          <p:cNvPr id="3" name="CaixaDeTexto 2"/>
          <p:cNvSpPr txBox="1"/>
          <p:nvPr/>
        </p:nvSpPr>
        <p:spPr>
          <a:xfrm>
            <a:off x="965200" y="2493070"/>
            <a:ext cx="2260600" cy="1384995"/>
          </a:xfrm>
          <a:prstGeom prst="rect">
            <a:avLst/>
          </a:prstGeom>
          <a:solidFill>
            <a:srgbClr val="FFFF00"/>
          </a:solidFill>
        </p:spPr>
        <p:txBody>
          <a:bodyPr wrap="square" rtlCol="0">
            <a:spAutoFit/>
          </a:bodyPr>
          <a:lstStyle/>
          <a:p>
            <a:r>
              <a:rPr lang="pt-PT" sz="2800" dirty="0" err="1" smtClean="0"/>
              <a:t>Multiple</a:t>
            </a:r>
            <a:r>
              <a:rPr lang="pt-PT" sz="2800" dirty="0" smtClean="0"/>
              <a:t> </a:t>
            </a:r>
            <a:r>
              <a:rPr lang="pt-PT" sz="2800" dirty="0" err="1" smtClean="0"/>
              <a:t>theme</a:t>
            </a:r>
            <a:r>
              <a:rPr lang="pt-PT" sz="2800" dirty="0" smtClean="0"/>
              <a:t> </a:t>
            </a:r>
            <a:r>
              <a:rPr lang="pt-PT" sz="2800" dirty="0" err="1" smtClean="0"/>
              <a:t>marks</a:t>
            </a:r>
            <a:r>
              <a:rPr lang="pt-PT" sz="2800" dirty="0" smtClean="0"/>
              <a:t> </a:t>
            </a:r>
            <a:r>
              <a:rPr lang="pt-PT" sz="2800" dirty="0" err="1" smtClean="0"/>
              <a:t>change</a:t>
            </a:r>
            <a:endParaRPr lang="en-GB" sz="2800" dirty="0"/>
          </a:p>
        </p:txBody>
      </p:sp>
      <p:sp>
        <p:nvSpPr>
          <p:cNvPr id="12" name="CaixaDeTexto 11"/>
          <p:cNvSpPr txBox="1"/>
          <p:nvPr/>
        </p:nvSpPr>
        <p:spPr>
          <a:xfrm>
            <a:off x="3587750" y="4385370"/>
            <a:ext cx="3371850" cy="1384995"/>
          </a:xfrm>
          <a:prstGeom prst="rect">
            <a:avLst/>
          </a:prstGeom>
          <a:solidFill>
            <a:srgbClr val="FFFF00"/>
          </a:solidFill>
        </p:spPr>
        <p:txBody>
          <a:bodyPr wrap="square" rtlCol="0">
            <a:spAutoFit/>
          </a:bodyPr>
          <a:lstStyle/>
          <a:p>
            <a:r>
              <a:rPr lang="pt-PT" sz="2800" dirty="0" err="1" smtClean="0"/>
              <a:t>Reference</a:t>
            </a:r>
            <a:r>
              <a:rPr lang="pt-PT" sz="2800" dirty="0" smtClean="0"/>
              <a:t> </a:t>
            </a:r>
            <a:r>
              <a:rPr lang="pt-PT" sz="2800" dirty="0" err="1" smtClean="0"/>
              <a:t>creates</a:t>
            </a:r>
            <a:r>
              <a:rPr lang="pt-PT" sz="2800" dirty="0" smtClean="0"/>
              <a:t> </a:t>
            </a:r>
            <a:r>
              <a:rPr lang="pt-PT" sz="2800" dirty="0" err="1" smtClean="0"/>
              <a:t>cohesion</a:t>
            </a:r>
            <a:r>
              <a:rPr lang="pt-PT" sz="2800" dirty="0" smtClean="0"/>
              <a:t> </a:t>
            </a:r>
          </a:p>
          <a:p>
            <a:r>
              <a:rPr lang="pt-PT" sz="2800" dirty="0" smtClean="0"/>
              <a:t>(</a:t>
            </a:r>
            <a:r>
              <a:rPr lang="pt-PT" sz="2800" dirty="0" err="1" smtClean="0"/>
              <a:t>their</a:t>
            </a:r>
            <a:r>
              <a:rPr lang="pt-PT" sz="2800" dirty="0" smtClean="0"/>
              <a:t> = </a:t>
            </a:r>
            <a:r>
              <a:rPr lang="pt-PT" sz="2800" dirty="0" err="1" smtClean="0"/>
              <a:t>fossil</a:t>
            </a:r>
            <a:r>
              <a:rPr lang="pt-PT" sz="2800" dirty="0" smtClean="0"/>
              <a:t> </a:t>
            </a:r>
            <a:r>
              <a:rPr lang="pt-PT" sz="2800" dirty="0" err="1" smtClean="0"/>
              <a:t>fuels</a:t>
            </a:r>
            <a:r>
              <a:rPr lang="pt-PT" sz="2800" dirty="0" smtClean="0"/>
              <a:t>’)</a:t>
            </a:r>
            <a:endParaRPr lang="en-GB" sz="2800" dirty="0"/>
          </a:p>
        </p:txBody>
      </p:sp>
      <p:cxnSp>
        <p:nvCxnSpPr>
          <p:cNvPr id="13" name="Conexão reta unidirecional 12"/>
          <p:cNvCxnSpPr/>
          <p:nvPr/>
        </p:nvCxnSpPr>
        <p:spPr>
          <a:xfrm>
            <a:off x="2565400" y="4964271"/>
            <a:ext cx="12700" cy="546100"/>
          </a:xfrm>
          <a:prstGeom prst="straightConnector1">
            <a:avLst/>
          </a:prstGeom>
          <a:ln w="57150">
            <a:tailEnd type="triangle"/>
          </a:ln>
        </p:spPr>
        <p:style>
          <a:lnRef idx="3">
            <a:schemeClr val="accent4"/>
          </a:lnRef>
          <a:fillRef idx="0">
            <a:schemeClr val="accent4"/>
          </a:fillRef>
          <a:effectRef idx="2">
            <a:schemeClr val="accent4"/>
          </a:effectRef>
          <a:fontRef idx="minor">
            <a:schemeClr val="tx1"/>
          </a:fontRef>
        </p:style>
      </p:cxnSp>
      <p:cxnSp>
        <p:nvCxnSpPr>
          <p:cNvPr id="19" name="Conexão reta unidirecional 18"/>
          <p:cNvCxnSpPr/>
          <p:nvPr/>
        </p:nvCxnSpPr>
        <p:spPr>
          <a:xfrm>
            <a:off x="3340100" y="5421471"/>
            <a:ext cx="12700" cy="546100"/>
          </a:xfrm>
          <a:prstGeom prst="straightConnector1">
            <a:avLst/>
          </a:prstGeom>
          <a:ln w="57150">
            <a:tailEnd type="triangle"/>
          </a:ln>
        </p:spPr>
        <p:style>
          <a:lnRef idx="3">
            <a:schemeClr val="accent4"/>
          </a:lnRef>
          <a:fillRef idx="0">
            <a:schemeClr val="accent4"/>
          </a:fillRef>
          <a:effectRef idx="2">
            <a:schemeClr val="accent4"/>
          </a:effectRef>
          <a:fontRef idx="minor">
            <a:schemeClr val="tx1"/>
          </a:fontRef>
        </p:style>
      </p:cxnSp>
      <p:cxnSp>
        <p:nvCxnSpPr>
          <p:cNvPr id="20" name="Conexão em ângulos retos 19"/>
          <p:cNvCxnSpPr/>
          <p:nvPr/>
        </p:nvCxnSpPr>
        <p:spPr>
          <a:xfrm>
            <a:off x="241300" y="3771265"/>
            <a:ext cx="469900" cy="406400"/>
          </a:xfrm>
          <a:prstGeom prst="bentConnector3">
            <a:avLst/>
          </a:prstGeom>
          <a:ln w="57150">
            <a:tailEnd type="triangle"/>
          </a:ln>
        </p:spPr>
        <p:style>
          <a:lnRef idx="1">
            <a:schemeClr val="accent2"/>
          </a:lnRef>
          <a:fillRef idx="0">
            <a:schemeClr val="accent2"/>
          </a:fillRef>
          <a:effectRef idx="0">
            <a:schemeClr val="accent2"/>
          </a:effectRef>
          <a:fontRef idx="minor">
            <a:schemeClr val="tx1"/>
          </a:fontRef>
        </p:style>
      </p:cxnSp>
      <p:cxnSp>
        <p:nvCxnSpPr>
          <p:cNvPr id="21" name="Conexão reta unidirecional 20"/>
          <p:cNvCxnSpPr/>
          <p:nvPr/>
        </p:nvCxnSpPr>
        <p:spPr>
          <a:xfrm>
            <a:off x="4229100" y="4114800"/>
            <a:ext cx="12700" cy="546100"/>
          </a:xfrm>
          <a:prstGeom prst="straightConnector1">
            <a:avLst/>
          </a:prstGeom>
          <a:ln w="57150">
            <a:tailEnd type="triangle"/>
          </a:ln>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553714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498475"/>
          </a:xfrm>
        </p:spPr>
        <p:txBody>
          <a:bodyPr>
            <a:normAutofit fontScale="90000"/>
          </a:bodyPr>
          <a:lstStyle/>
          <a:p>
            <a:pPr algn="ctr"/>
            <a:r>
              <a:rPr lang="pt-PT" sz="3600" dirty="0" smtClean="0"/>
              <a:t>Ex 9 c. </a:t>
            </a:r>
            <a:r>
              <a:rPr lang="pt-PT" sz="3600" dirty="0"/>
              <a:t>O</a:t>
            </a:r>
            <a:r>
              <a:rPr lang="pt-PT" sz="3600" dirty="0" smtClean="0"/>
              <a:t>riginal</a:t>
            </a:r>
            <a:endParaRPr lang="en-GB" sz="3600" dirty="0"/>
          </a:p>
        </p:txBody>
      </p:sp>
      <p:sp>
        <p:nvSpPr>
          <p:cNvPr id="3" name="Marcador de Posição de Conteúdo 2"/>
          <p:cNvSpPr>
            <a:spLocks noGrp="1"/>
          </p:cNvSpPr>
          <p:nvPr>
            <p:ph idx="1"/>
          </p:nvPr>
        </p:nvSpPr>
        <p:spPr>
          <a:xfrm>
            <a:off x="0" y="1231900"/>
            <a:ext cx="11976100" cy="5359400"/>
          </a:xfrm>
          <a:solidFill>
            <a:schemeClr val="accent4">
              <a:lumMod val="20000"/>
              <a:lumOff val="80000"/>
            </a:schemeClr>
          </a:solidFill>
        </p:spPr>
        <p:txBody>
          <a:bodyPr>
            <a:normAutofit/>
          </a:bodyPr>
          <a:lstStyle/>
          <a:p>
            <a:pPr marL="0" indent="0">
              <a:buNone/>
            </a:pPr>
            <a:r>
              <a:rPr lang="en-GB" dirty="0" smtClean="0"/>
              <a:t>Looking </a:t>
            </a:r>
            <a:r>
              <a:rPr lang="en-GB" dirty="0"/>
              <a:t>to the figure, the main thing that we can see  is the highest manufactures exports of Brazil, India and China. China is the biggest manufactures exporter, reaching 91% and that is easy to predict because of all the Chinese shops that we can see all around Portugal and other countries . As we can also see , Russia is not a big manufacture exporter, their main export is the fuel, which reaches 49%. About Brazil, we can see that they export  mainly manufactured products (53%) but also food (26%) because of their weather, which is suitable for planting many types of food like fruits, which are the most known. A sector that has during the years lost importance is the agriculture sector, which is the less exporter sector of the BRIC countries.  The biggest exporter is Brazil with only 3.9%. Ores and metals are goods exported by BRICs too but they don’t have much significance like agriculture. The main ores and metal exporter is Brazil with 9.8%, </a:t>
            </a:r>
            <a:r>
              <a:rPr lang="en-GB" dirty="0" smtClean="0"/>
              <a:t>which </a:t>
            </a:r>
            <a:r>
              <a:rPr lang="en-GB" dirty="0"/>
              <a:t>is just a little bit more than China, with 2%, which is the country that exports less</a:t>
            </a:r>
            <a:r>
              <a:rPr lang="en-GB" dirty="0" smtClean="0"/>
              <a:t>.</a:t>
            </a:r>
          </a:p>
          <a:p>
            <a:endParaRPr lang="en-GB" dirty="0"/>
          </a:p>
        </p:txBody>
      </p:sp>
      <p:sp>
        <p:nvSpPr>
          <p:cNvPr id="4" name="CaixaDeTexto 3"/>
          <p:cNvSpPr txBox="1"/>
          <p:nvPr/>
        </p:nvSpPr>
        <p:spPr>
          <a:xfrm>
            <a:off x="838200" y="1917700"/>
            <a:ext cx="2755900" cy="954107"/>
          </a:xfrm>
          <a:prstGeom prst="rect">
            <a:avLst/>
          </a:prstGeom>
          <a:solidFill>
            <a:srgbClr val="FFFF00"/>
          </a:solidFill>
        </p:spPr>
        <p:txBody>
          <a:bodyPr wrap="square" rtlCol="0">
            <a:spAutoFit/>
          </a:bodyPr>
          <a:lstStyle/>
          <a:p>
            <a:r>
              <a:rPr lang="pt-PT" sz="2800" dirty="0" smtClean="0"/>
              <a:t>No </a:t>
            </a:r>
            <a:r>
              <a:rPr lang="pt-PT" sz="2800" dirty="0" err="1" smtClean="0"/>
              <a:t>topic</a:t>
            </a:r>
            <a:r>
              <a:rPr lang="pt-PT" sz="2800" dirty="0" smtClean="0"/>
              <a:t> </a:t>
            </a:r>
            <a:r>
              <a:rPr lang="pt-PT" sz="2800" dirty="0" err="1" smtClean="0"/>
              <a:t>sentence</a:t>
            </a:r>
            <a:r>
              <a:rPr lang="pt-PT" sz="2800" dirty="0" smtClean="0"/>
              <a:t> </a:t>
            </a:r>
            <a:endParaRPr lang="en-GB" sz="2800" dirty="0"/>
          </a:p>
        </p:txBody>
      </p:sp>
    </p:spTree>
    <p:extLst>
      <p:ext uri="{BB962C8B-B14F-4D97-AF65-F5344CB8AC3E}">
        <p14:creationId xmlns:p14="http://schemas.microsoft.com/office/powerpoint/2010/main" val="1688958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49300" y="87311"/>
            <a:ext cx="10515600" cy="498475"/>
          </a:xfrm>
        </p:spPr>
        <p:txBody>
          <a:bodyPr>
            <a:normAutofit fontScale="90000"/>
          </a:bodyPr>
          <a:lstStyle/>
          <a:p>
            <a:pPr algn="ctr"/>
            <a:r>
              <a:rPr lang="pt-PT" sz="3600" dirty="0" smtClean="0"/>
              <a:t>Ex 9 c. Original: </a:t>
            </a:r>
            <a:r>
              <a:rPr lang="pt-PT" sz="3600" dirty="0" err="1"/>
              <a:t>T</a:t>
            </a:r>
            <a:r>
              <a:rPr lang="pt-PT" sz="3600" dirty="0" err="1" smtClean="0"/>
              <a:t>hematic</a:t>
            </a:r>
            <a:r>
              <a:rPr lang="pt-PT" sz="3600" dirty="0" smtClean="0"/>
              <a:t> </a:t>
            </a:r>
            <a:r>
              <a:rPr lang="pt-PT" sz="3600" dirty="0" err="1" smtClean="0"/>
              <a:t>analysis</a:t>
            </a:r>
            <a:endParaRPr lang="en-GB" sz="3600" dirty="0"/>
          </a:p>
        </p:txBody>
      </p:sp>
      <p:graphicFrame>
        <p:nvGraphicFramePr>
          <p:cNvPr id="4" name="Tabela 3"/>
          <p:cNvGraphicFramePr>
            <a:graphicFrameLocks noGrp="1"/>
          </p:cNvGraphicFramePr>
          <p:nvPr>
            <p:extLst>
              <p:ext uri="{D42A27DB-BD31-4B8C-83A1-F6EECF244321}">
                <p14:modId xmlns:p14="http://schemas.microsoft.com/office/powerpoint/2010/main" val="3936972551"/>
              </p:ext>
            </p:extLst>
          </p:nvPr>
        </p:nvGraphicFramePr>
        <p:xfrm>
          <a:off x="127000" y="585786"/>
          <a:ext cx="11760200" cy="6187440"/>
        </p:xfrm>
        <a:graphic>
          <a:graphicData uri="http://schemas.openxmlformats.org/drawingml/2006/table">
            <a:tbl>
              <a:tblPr firstRow="1" bandRow="1">
                <a:tableStyleId>{5C22544A-7EE6-4342-B048-85BDC9FD1C3A}</a:tableStyleId>
              </a:tblPr>
              <a:tblGrid>
                <a:gridCol w="3708400"/>
                <a:gridCol w="8051800"/>
              </a:tblGrid>
              <a:tr h="370840">
                <a:tc>
                  <a:txBody>
                    <a:bodyPr/>
                    <a:lstStyle/>
                    <a:p>
                      <a:r>
                        <a:rPr lang="en-GB" sz="2000" dirty="0" smtClean="0"/>
                        <a:t>Looking to the figure, the main thing that we can see</a:t>
                      </a:r>
                      <a:endParaRPr lang="en-GB" sz="2000" dirty="0"/>
                    </a:p>
                  </a:txBody>
                  <a:tcPr/>
                </a:tc>
                <a:tc>
                  <a:txBody>
                    <a:bodyPr/>
                    <a:lstStyle/>
                    <a:p>
                      <a:r>
                        <a:rPr lang="en-GB" sz="2000" dirty="0" smtClean="0"/>
                        <a:t>is the highest manufactures exports of Brazil, India and China.</a:t>
                      </a:r>
                      <a:endParaRPr lang="en-GB" sz="2000" dirty="0"/>
                    </a:p>
                  </a:txBody>
                  <a:tcPr/>
                </a:tc>
              </a:tr>
              <a:tr h="370840">
                <a:tc>
                  <a:txBody>
                    <a:bodyPr/>
                    <a:lstStyle/>
                    <a:p>
                      <a:r>
                        <a:rPr lang="en-GB" sz="2000" dirty="0" smtClean="0"/>
                        <a:t>China </a:t>
                      </a:r>
                      <a:endParaRPr lang="en-GB" sz="2000" dirty="0"/>
                    </a:p>
                  </a:txBody>
                  <a:tcPr/>
                </a:tc>
                <a:tc>
                  <a:txBody>
                    <a:bodyPr/>
                    <a:lstStyle/>
                    <a:p>
                      <a:r>
                        <a:rPr lang="en-GB" sz="2000" dirty="0" smtClean="0"/>
                        <a:t>is the biggest manufactures exporter, reaching 91% </a:t>
                      </a:r>
                      <a:endParaRPr lang="en-GB" sz="2000" dirty="0"/>
                    </a:p>
                  </a:txBody>
                  <a:tcPr/>
                </a:tc>
              </a:tr>
              <a:tr h="370840">
                <a:tc>
                  <a:txBody>
                    <a:bodyPr/>
                    <a:lstStyle/>
                    <a:p>
                      <a:r>
                        <a:rPr lang="en-GB" sz="2000" dirty="0" smtClean="0"/>
                        <a:t>and that</a:t>
                      </a:r>
                      <a:endParaRPr lang="en-GB" sz="2000" dirty="0"/>
                    </a:p>
                  </a:txBody>
                  <a:tcPr/>
                </a:tc>
                <a:tc>
                  <a:txBody>
                    <a:bodyPr/>
                    <a:lstStyle/>
                    <a:p>
                      <a:r>
                        <a:rPr lang="en-GB" sz="2000" dirty="0" smtClean="0"/>
                        <a:t> is easy to predict because of all the Chinese shops that we can see all around Portugal and other countries.</a:t>
                      </a:r>
                      <a:endParaRPr lang="en-GB" sz="2000" dirty="0"/>
                    </a:p>
                  </a:txBody>
                  <a:tcPr/>
                </a:tc>
              </a:tr>
              <a:tr h="370840">
                <a:tc>
                  <a:txBody>
                    <a:bodyPr/>
                    <a:lstStyle/>
                    <a:p>
                      <a:r>
                        <a:rPr lang="en-GB" sz="2000" dirty="0" smtClean="0"/>
                        <a:t>As we can also see ,</a:t>
                      </a:r>
                      <a:endParaRPr lang="en-GB" sz="2000" dirty="0"/>
                    </a:p>
                  </a:txBody>
                  <a:tcPr/>
                </a:tc>
                <a:tc>
                  <a:txBody>
                    <a:bodyPr/>
                    <a:lstStyle/>
                    <a:p>
                      <a:r>
                        <a:rPr lang="en-GB" sz="2000" dirty="0" smtClean="0"/>
                        <a:t> Russia is not a big manufacture exporter,</a:t>
                      </a:r>
                      <a:endParaRPr lang="en-GB" sz="2000" dirty="0"/>
                    </a:p>
                  </a:txBody>
                  <a:tcPr/>
                </a:tc>
              </a:tr>
              <a:tr h="370840">
                <a:tc>
                  <a:txBody>
                    <a:bodyPr/>
                    <a:lstStyle/>
                    <a:p>
                      <a:r>
                        <a:rPr lang="en-GB" sz="2000" dirty="0" smtClean="0"/>
                        <a:t>their main export </a:t>
                      </a:r>
                      <a:endParaRPr lang="en-GB" sz="2000" dirty="0"/>
                    </a:p>
                  </a:txBody>
                  <a:tcPr/>
                </a:tc>
                <a:tc>
                  <a:txBody>
                    <a:bodyPr/>
                    <a:lstStyle/>
                    <a:p>
                      <a:r>
                        <a:rPr lang="en-GB" sz="2000" dirty="0" smtClean="0"/>
                        <a:t> is the fuel, which reaches 49%.</a:t>
                      </a:r>
                      <a:endParaRPr lang="en-GB" sz="2000" dirty="0"/>
                    </a:p>
                  </a:txBody>
                  <a:tcPr/>
                </a:tc>
              </a:tr>
              <a:tr h="370840">
                <a:tc>
                  <a:txBody>
                    <a:bodyPr/>
                    <a:lstStyle/>
                    <a:p>
                      <a:r>
                        <a:rPr lang="en-GB" sz="2000" dirty="0" smtClean="0"/>
                        <a:t>About Brazil,</a:t>
                      </a:r>
                      <a:endParaRPr lang="en-GB" sz="2000" dirty="0"/>
                    </a:p>
                  </a:txBody>
                  <a:tcPr/>
                </a:tc>
                <a:tc>
                  <a:txBody>
                    <a:bodyPr/>
                    <a:lstStyle/>
                    <a:p>
                      <a:r>
                        <a:rPr lang="en-GB" sz="2000" dirty="0" smtClean="0"/>
                        <a:t>we can see that they export  mainly manufactured products (53%) but also food (26%) because of their weather, which is suitable for planting many types of food like fruits, which are the most known.</a:t>
                      </a:r>
                      <a:endParaRPr lang="en-GB" sz="2000" dirty="0"/>
                    </a:p>
                  </a:txBody>
                  <a:tcPr/>
                </a:tc>
              </a:tr>
              <a:tr h="370840">
                <a:tc>
                  <a:txBody>
                    <a:bodyPr/>
                    <a:lstStyle/>
                    <a:p>
                      <a:r>
                        <a:rPr lang="en-GB" sz="2000" dirty="0" smtClean="0"/>
                        <a:t>A sector that has during the years lost importance </a:t>
                      </a:r>
                      <a:endParaRPr lang="en-GB" sz="2000" dirty="0"/>
                    </a:p>
                  </a:txBody>
                  <a:tcPr/>
                </a:tc>
                <a:tc>
                  <a:txBody>
                    <a:bodyPr/>
                    <a:lstStyle/>
                    <a:p>
                      <a:r>
                        <a:rPr lang="en-GB" sz="2000" dirty="0" smtClean="0"/>
                        <a:t>is the agriculture sector, which is the less exporter sector of the BRIC countries.</a:t>
                      </a:r>
                      <a:endParaRPr lang="en-GB" sz="2000" dirty="0"/>
                    </a:p>
                  </a:txBody>
                  <a:tcPr/>
                </a:tc>
              </a:tr>
              <a:tr h="370840">
                <a:tc>
                  <a:txBody>
                    <a:bodyPr/>
                    <a:lstStyle/>
                    <a:p>
                      <a:r>
                        <a:rPr lang="en-GB" sz="2000" dirty="0" smtClean="0"/>
                        <a:t>The biggest exporter</a:t>
                      </a:r>
                      <a:endParaRPr lang="en-GB" sz="2000" dirty="0"/>
                    </a:p>
                  </a:txBody>
                  <a:tcPr/>
                </a:tc>
                <a:tc>
                  <a:txBody>
                    <a:bodyPr/>
                    <a:lstStyle/>
                    <a:p>
                      <a:r>
                        <a:rPr lang="en-GB" sz="2000" dirty="0" smtClean="0"/>
                        <a:t> is Brazil with only 3.9%.</a:t>
                      </a:r>
                      <a:endParaRPr lang="en-GB" sz="2000" dirty="0"/>
                    </a:p>
                  </a:txBody>
                  <a:tcPr/>
                </a:tc>
              </a:tr>
              <a:tr h="370840">
                <a:tc>
                  <a:txBody>
                    <a:bodyPr/>
                    <a:lstStyle/>
                    <a:p>
                      <a:r>
                        <a:rPr lang="en-GB" sz="2000" dirty="0" smtClean="0"/>
                        <a:t>Ores and metals</a:t>
                      </a:r>
                      <a:endParaRPr lang="en-GB" sz="2000" dirty="0"/>
                    </a:p>
                  </a:txBody>
                  <a:tcPr/>
                </a:tc>
                <a:tc>
                  <a:txBody>
                    <a:bodyPr/>
                    <a:lstStyle/>
                    <a:p>
                      <a:r>
                        <a:rPr lang="en-GB" sz="2000" dirty="0" smtClean="0"/>
                        <a:t>are goods exported by BRICs too</a:t>
                      </a:r>
                      <a:endParaRPr lang="en-GB" sz="2000" dirty="0"/>
                    </a:p>
                  </a:txBody>
                  <a:tcPr/>
                </a:tc>
              </a:tr>
              <a:tr h="370840">
                <a:tc>
                  <a:txBody>
                    <a:bodyPr/>
                    <a:lstStyle/>
                    <a:p>
                      <a:r>
                        <a:rPr lang="en-GB" sz="2000" dirty="0" smtClean="0"/>
                        <a:t> but they</a:t>
                      </a:r>
                      <a:endParaRPr lang="en-GB" sz="2000" dirty="0"/>
                    </a:p>
                  </a:txBody>
                  <a:tcPr/>
                </a:tc>
                <a:tc>
                  <a:txBody>
                    <a:bodyPr/>
                    <a:lstStyle/>
                    <a:p>
                      <a:r>
                        <a:rPr lang="en-GB" sz="2000" dirty="0" smtClean="0"/>
                        <a:t>don’t have much significance like agriculture. </a:t>
                      </a:r>
                      <a:endParaRPr lang="en-GB" sz="2000" dirty="0"/>
                    </a:p>
                  </a:txBody>
                  <a:tcPr/>
                </a:tc>
              </a:tr>
              <a:tr h="370840">
                <a:tc>
                  <a:txBody>
                    <a:bodyPr/>
                    <a:lstStyle/>
                    <a:p>
                      <a:r>
                        <a:rPr lang="en-GB" sz="2000" dirty="0" smtClean="0"/>
                        <a:t>The main ores and metal exporter</a:t>
                      </a:r>
                      <a:endParaRPr lang="en-GB" sz="2000" dirty="0"/>
                    </a:p>
                  </a:txBody>
                  <a:tcPr/>
                </a:tc>
                <a:tc>
                  <a:txBody>
                    <a:bodyPr/>
                    <a:lstStyle/>
                    <a:p>
                      <a:r>
                        <a:rPr lang="en-GB" sz="2000" dirty="0" smtClean="0"/>
                        <a:t>is Brazil with 9.8%, which is just a little bit more than China, with 2%, which is the country that exports less.</a:t>
                      </a:r>
                      <a:endParaRPr lang="en-GB" sz="2000" dirty="0"/>
                    </a:p>
                  </a:txBody>
                  <a:tcPr/>
                </a:tc>
              </a:tr>
            </a:tbl>
          </a:graphicData>
        </a:graphic>
      </p:graphicFrame>
      <p:sp>
        <p:nvSpPr>
          <p:cNvPr id="6" name="CaixaDeTexto 5"/>
          <p:cNvSpPr txBox="1"/>
          <p:nvPr/>
        </p:nvSpPr>
        <p:spPr>
          <a:xfrm>
            <a:off x="5588000" y="317500"/>
            <a:ext cx="3937000" cy="1200329"/>
          </a:xfrm>
          <a:prstGeom prst="rect">
            <a:avLst/>
          </a:prstGeom>
          <a:solidFill>
            <a:srgbClr val="FFFF00"/>
          </a:solidFill>
        </p:spPr>
        <p:txBody>
          <a:bodyPr wrap="square" rtlCol="0">
            <a:spAutoFit/>
          </a:bodyPr>
          <a:lstStyle/>
          <a:p>
            <a:r>
              <a:rPr lang="pt-PT" sz="2400" dirty="0" err="1" smtClean="0"/>
              <a:t>Unclear</a:t>
            </a:r>
            <a:r>
              <a:rPr lang="pt-PT" sz="2400" dirty="0" smtClean="0"/>
              <a:t> </a:t>
            </a:r>
            <a:r>
              <a:rPr lang="pt-PT" sz="2400" dirty="0" err="1" smtClean="0"/>
              <a:t>whether</a:t>
            </a:r>
            <a:r>
              <a:rPr lang="pt-PT" sz="2400" dirty="0" smtClean="0"/>
              <a:t> </a:t>
            </a:r>
            <a:r>
              <a:rPr lang="pt-PT" sz="2400" dirty="0" err="1" smtClean="0"/>
              <a:t>organisation</a:t>
            </a:r>
            <a:r>
              <a:rPr lang="pt-PT" sz="2400" dirty="0" smtClean="0"/>
              <a:t> </a:t>
            </a:r>
            <a:r>
              <a:rPr lang="pt-PT" sz="2400" dirty="0" err="1" smtClean="0"/>
              <a:t>is</a:t>
            </a:r>
            <a:r>
              <a:rPr lang="pt-PT" sz="2400" dirty="0" smtClean="0"/>
              <a:t> </a:t>
            </a:r>
            <a:r>
              <a:rPr lang="pt-PT" sz="2400" dirty="0" err="1" smtClean="0"/>
              <a:t>by</a:t>
            </a:r>
            <a:r>
              <a:rPr lang="pt-PT" sz="2400" dirty="0" smtClean="0"/>
              <a:t> country </a:t>
            </a:r>
            <a:r>
              <a:rPr lang="pt-PT" sz="2400" dirty="0" err="1" smtClean="0"/>
              <a:t>or</a:t>
            </a:r>
            <a:r>
              <a:rPr lang="pt-PT" sz="2400" dirty="0" smtClean="0"/>
              <a:t> </a:t>
            </a:r>
            <a:r>
              <a:rPr lang="pt-PT" sz="2400" dirty="0" err="1" smtClean="0"/>
              <a:t>by</a:t>
            </a:r>
            <a:r>
              <a:rPr lang="pt-PT" sz="2400" dirty="0" smtClean="0"/>
              <a:t> </a:t>
            </a:r>
            <a:r>
              <a:rPr lang="pt-PT" sz="2400" dirty="0" err="1" smtClean="0"/>
              <a:t>export</a:t>
            </a:r>
            <a:r>
              <a:rPr lang="pt-PT" sz="2400" dirty="0" smtClean="0"/>
              <a:t> </a:t>
            </a:r>
            <a:r>
              <a:rPr lang="pt-PT" sz="2400" dirty="0" err="1" smtClean="0"/>
              <a:t>goods</a:t>
            </a:r>
            <a:endParaRPr lang="en-GB" sz="2400" dirty="0"/>
          </a:p>
        </p:txBody>
      </p:sp>
      <p:sp>
        <p:nvSpPr>
          <p:cNvPr id="7" name="CaixaDeTexto 6"/>
          <p:cNvSpPr txBox="1"/>
          <p:nvPr/>
        </p:nvSpPr>
        <p:spPr>
          <a:xfrm>
            <a:off x="4838700" y="2476500"/>
            <a:ext cx="4873450" cy="523220"/>
          </a:xfrm>
          <a:prstGeom prst="rect">
            <a:avLst/>
          </a:prstGeom>
          <a:solidFill>
            <a:srgbClr val="FFFF00"/>
          </a:solidFill>
        </p:spPr>
        <p:txBody>
          <a:bodyPr wrap="none" rtlCol="0">
            <a:spAutoFit/>
          </a:bodyPr>
          <a:lstStyle/>
          <a:p>
            <a:r>
              <a:rPr lang="pt-PT" sz="2800" dirty="0" smtClean="0"/>
              <a:t>No </a:t>
            </a:r>
            <a:r>
              <a:rPr lang="pt-PT" sz="2800" dirty="0" err="1" smtClean="0"/>
              <a:t>conjunctions</a:t>
            </a:r>
            <a:r>
              <a:rPr lang="pt-PT" sz="2800" dirty="0" smtClean="0"/>
              <a:t> to </a:t>
            </a:r>
            <a:r>
              <a:rPr lang="pt-PT" sz="2800" dirty="0" err="1" smtClean="0"/>
              <a:t>guide</a:t>
            </a:r>
            <a:r>
              <a:rPr lang="pt-PT" sz="2800" dirty="0" smtClean="0"/>
              <a:t> </a:t>
            </a:r>
            <a:r>
              <a:rPr lang="pt-PT" sz="2800" dirty="0" err="1" smtClean="0"/>
              <a:t>reader</a:t>
            </a:r>
            <a:endParaRPr lang="en-GB" sz="2800" dirty="0"/>
          </a:p>
        </p:txBody>
      </p:sp>
    </p:spTree>
    <p:extLst>
      <p:ext uri="{BB962C8B-B14F-4D97-AF65-F5344CB8AC3E}">
        <p14:creationId xmlns:p14="http://schemas.microsoft.com/office/powerpoint/2010/main" val="534381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49300" y="87311"/>
            <a:ext cx="10515600" cy="498475"/>
          </a:xfrm>
        </p:spPr>
        <p:txBody>
          <a:bodyPr>
            <a:normAutofit fontScale="90000"/>
          </a:bodyPr>
          <a:lstStyle/>
          <a:p>
            <a:pPr algn="ctr"/>
            <a:r>
              <a:rPr lang="pt-PT" sz="3600" dirty="0" smtClean="0"/>
              <a:t>Ex 9 c. Original: </a:t>
            </a:r>
            <a:r>
              <a:rPr lang="pt-PT" sz="3600" dirty="0" err="1"/>
              <a:t>T</a:t>
            </a:r>
            <a:r>
              <a:rPr lang="pt-PT" sz="3600" dirty="0" err="1" smtClean="0"/>
              <a:t>hematic</a:t>
            </a:r>
            <a:r>
              <a:rPr lang="pt-PT" sz="3600" dirty="0" smtClean="0"/>
              <a:t> </a:t>
            </a:r>
            <a:r>
              <a:rPr lang="pt-PT" sz="3600" dirty="0" err="1" smtClean="0"/>
              <a:t>analysis</a:t>
            </a:r>
            <a:endParaRPr lang="en-GB" sz="3600" dirty="0"/>
          </a:p>
        </p:txBody>
      </p:sp>
      <p:graphicFrame>
        <p:nvGraphicFramePr>
          <p:cNvPr id="4" name="Tabela 3"/>
          <p:cNvGraphicFramePr>
            <a:graphicFrameLocks noGrp="1"/>
          </p:cNvGraphicFramePr>
          <p:nvPr>
            <p:extLst>
              <p:ext uri="{D42A27DB-BD31-4B8C-83A1-F6EECF244321}">
                <p14:modId xmlns:p14="http://schemas.microsoft.com/office/powerpoint/2010/main" val="873823936"/>
              </p:ext>
            </p:extLst>
          </p:nvPr>
        </p:nvGraphicFramePr>
        <p:xfrm>
          <a:off x="127000" y="585786"/>
          <a:ext cx="11760200" cy="6187440"/>
        </p:xfrm>
        <a:graphic>
          <a:graphicData uri="http://schemas.openxmlformats.org/drawingml/2006/table">
            <a:tbl>
              <a:tblPr firstRow="1" bandRow="1">
                <a:tableStyleId>{5C22544A-7EE6-4342-B048-85BDC9FD1C3A}</a:tableStyleId>
              </a:tblPr>
              <a:tblGrid>
                <a:gridCol w="3708400"/>
                <a:gridCol w="8051800"/>
              </a:tblGrid>
              <a:tr h="370840">
                <a:tc>
                  <a:txBody>
                    <a:bodyPr/>
                    <a:lstStyle/>
                    <a:p>
                      <a:r>
                        <a:rPr lang="en-GB" sz="2000" dirty="0" smtClean="0"/>
                        <a:t>Looking to the figure, the main thing that we can see</a:t>
                      </a:r>
                      <a:endParaRPr lang="en-GB" sz="2000" dirty="0"/>
                    </a:p>
                  </a:txBody>
                  <a:tcPr/>
                </a:tc>
                <a:tc>
                  <a:txBody>
                    <a:bodyPr/>
                    <a:lstStyle/>
                    <a:p>
                      <a:r>
                        <a:rPr lang="en-GB" sz="2000" dirty="0" smtClean="0"/>
                        <a:t>is the highest manufactures exports of Brazil, India and China.</a:t>
                      </a:r>
                      <a:endParaRPr lang="en-GB" sz="2000" dirty="0"/>
                    </a:p>
                  </a:txBody>
                  <a:tcPr/>
                </a:tc>
              </a:tr>
              <a:tr h="370840">
                <a:tc>
                  <a:txBody>
                    <a:bodyPr/>
                    <a:lstStyle/>
                    <a:p>
                      <a:r>
                        <a:rPr lang="en-GB" sz="2000" dirty="0" smtClean="0"/>
                        <a:t>China </a:t>
                      </a:r>
                      <a:endParaRPr lang="en-GB" sz="2000" dirty="0"/>
                    </a:p>
                  </a:txBody>
                  <a:tcPr/>
                </a:tc>
                <a:tc>
                  <a:txBody>
                    <a:bodyPr/>
                    <a:lstStyle/>
                    <a:p>
                      <a:r>
                        <a:rPr lang="en-GB" sz="2000" dirty="0" smtClean="0"/>
                        <a:t>is the biggest manufactures exporter, reaching 91% </a:t>
                      </a:r>
                      <a:endParaRPr lang="en-GB" sz="2000" dirty="0"/>
                    </a:p>
                  </a:txBody>
                  <a:tcPr/>
                </a:tc>
              </a:tr>
              <a:tr h="370840">
                <a:tc>
                  <a:txBody>
                    <a:bodyPr/>
                    <a:lstStyle/>
                    <a:p>
                      <a:r>
                        <a:rPr lang="en-GB" sz="2000" dirty="0" smtClean="0"/>
                        <a:t>and that</a:t>
                      </a:r>
                      <a:endParaRPr lang="en-GB" sz="2000" dirty="0"/>
                    </a:p>
                  </a:txBody>
                  <a:tcPr/>
                </a:tc>
                <a:tc>
                  <a:txBody>
                    <a:bodyPr/>
                    <a:lstStyle/>
                    <a:p>
                      <a:r>
                        <a:rPr lang="en-GB" sz="2000" dirty="0" smtClean="0"/>
                        <a:t> is easy to predict because of all the Chinese shops that we can see all around Portugal and other countries.</a:t>
                      </a:r>
                      <a:endParaRPr lang="en-GB" sz="2000" dirty="0"/>
                    </a:p>
                  </a:txBody>
                  <a:tcPr/>
                </a:tc>
              </a:tr>
              <a:tr h="370840">
                <a:tc>
                  <a:txBody>
                    <a:bodyPr/>
                    <a:lstStyle/>
                    <a:p>
                      <a:r>
                        <a:rPr lang="en-GB" sz="2000" b="1" dirty="0" smtClean="0">
                          <a:solidFill>
                            <a:srgbClr val="FF0000"/>
                          </a:solidFill>
                        </a:rPr>
                        <a:t>As we can also see </a:t>
                      </a:r>
                      <a:r>
                        <a:rPr lang="en-GB" sz="2000" dirty="0" smtClean="0"/>
                        <a:t>,</a:t>
                      </a:r>
                      <a:endParaRPr lang="en-GB" sz="2000" dirty="0"/>
                    </a:p>
                  </a:txBody>
                  <a:tcPr/>
                </a:tc>
                <a:tc>
                  <a:txBody>
                    <a:bodyPr/>
                    <a:lstStyle/>
                    <a:p>
                      <a:r>
                        <a:rPr lang="en-GB" sz="2000" dirty="0" smtClean="0"/>
                        <a:t> Russia is not a big manufacture exporter,</a:t>
                      </a:r>
                      <a:endParaRPr lang="en-GB" sz="2000" dirty="0"/>
                    </a:p>
                  </a:txBody>
                  <a:tcPr/>
                </a:tc>
              </a:tr>
              <a:tr h="370840">
                <a:tc>
                  <a:txBody>
                    <a:bodyPr/>
                    <a:lstStyle/>
                    <a:p>
                      <a:r>
                        <a:rPr lang="en-GB" sz="2000" dirty="0" smtClean="0"/>
                        <a:t>their main export </a:t>
                      </a:r>
                      <a:endParaRPr lang="en-GB" sz="2000" dirty="0"/>
                    </a:p>
                  </a:txBody>
                  <a:tcPr/>
                </a:tc>
                <a:tc>
                  <a:txBody>
                    <a:bodyPr/>
                    <a:lstStyle/>
                    <a:p>
                      <a:r>
                        <a:rPr lang="en-GB" sz="2000" dirty="0" smtClean="0"/>
                        <a:t> is the fuel, which reaches 49%.</a:t>
                      </a:r>
                      <a:endParaRPr lang="en-GB" sz="2000" dirty="0"/>
                    </a:p>
                  </a:txBody>
                  <a:tcPr/>
                </a:tc>
              </a:tr>
              <a:tr h="370840">
                <a:tc>
                  <a:txBody>
                    <a:bodyPr/>
                    <a:lstStyle/>
                    <a:p>
                      <a:r>
                        <a:rPr lang="en-GB" sz="2000" dirty="0" smtClean="0"/>
                        <a:t>About Brazil,</a:t>
                      </a:r>
                      <a:endParaRPr lang="en-GB" sz="2000" dirty="0"/>
                    </a:p>
                  </a:txBody>
                  <a:tcPr/>
                </a:tc>
                <a:tc>
                  <a:txBody>
                    <a:bodyPr/>
                    <a:lstStyle/>
                    <a:p>
                      <a:r>
                        <a:rPr lang="en-GB" sz="2000" dirty="0" smtClean="0"/>
                        <a:t>we can see that they export  mainly manufactured products (53%) but also food (26%) because of their weather, which is suitable for planting many types of food like fruits, which are the most known.</a:t>
                      </a:r>
                      <a:endParaRPr lang="en-GB" sz="2000" dirty="0"/>
                    </a:p>
                  </a:txBody>
                  <a:tcPr/>
                </a:tc>
              </a:tr>
              <a:tr h="370840">
                <a:tc>
                  <a:txBody>
                    <a:bodyPr/>
                    <a:lstStyle/>
                    <a:p>
                      <a:r>
                        <a:rPr lang="en-GB" sz="2000" dirty="0" smtClean="0"/>
                        <a:t>A sector that has during the years lost importance </a:t>
                      </a:r>
                      <a:endParaRPr lang="en-GB" sz="2000" dirty="0"/>
                    </a:p>
                  </a:txBody>
                  <a:tcPr/>
                </a:tc>
                <a:tc>
                  <a:txBody>
                    <a:bodyPr/>
                    <a:lstStyle/>
                    <a:p>
                      <a:r>
                        <a:rPr lang="en-GB" sz="2000" dirty="0" smtClean="0"/>
                        <a:t>is the agriculture sector, which is the less exporter sector of the BRIC countries.</a:t>
                      </a:r>
                      <a:endParaRPr lang="en-GB" sz="2000" dirty="0"/>
                    </a:p>
                  </a:txBody>
                  <a:tcPr/>
                </a:tc>
              </a:tr>
              <a:tr h="370840">
                <a:tc>
                  <a:txBody>
                    <a:bodyPr/>
                    <a:lstStyle/>
                    <a:p>
                      <a:r>
                        <a:rPr lang="en-GB" sz="2000" dirty="0" smtClean="0"/>
                        <a:t>The biggest exporter</a:t>
                      </a:r>
                      <a:endParaRPr lang="en-GB" sz="2000" dirty="0"/>
                    </a:p>
                  </a:txBody>
                  <a:tcPr/>
                </a:tc>
                <a:tc>
                  <a:txBody>
                    <a:bodyPr/>
                    <a:lstStyle/>
                    <a:p>
                      <a:r>
                        <a:rPr lang="en-GB" sz="2000" dirty="0" smtClean="0"/>
                        <a:t> is Brazil with only 3.9%.</a:t>
                      </a:r>
                      <a:endParaRPr lang="en-GB" sz="2000" dirty="0"/>
                    </a:p>
                  </a:txBody>
                  <a:tcPr/>
                </a:tc>
              </a:tr>
              <a:tr h="370840">
                <a:tc>
                  <a:txBody>
                    <a:bodyPr/>
                    <a:lstStyle/>
                    <a:p>
                      <a:r>
                        <a:rPr lang="en-GB" sz="2000" dirty="0" smtClean="0"/>
                        <a:t>Ores and metals</a:t>
                      </a:r>
                      <a:endParaRPr lang="en-GB" sz="2000" dirty="0"/>
                    </a:p>
                  </a:txBody>
                  <a:tcPr/>
                </a:tc>
                <a:tc>
                  <a:txBody>
                    <a:bodyPr/>
                    <a:lstStyle/>
                    <a:p>
                      <a:r>
                        <a:rPr lang="en-GB" sz="2000" dirty="0" smtClean="0"/>
                        <a:t>are goods exported by BRICs too</a:t>
                      </a:r>
                      <a:endParaRPr lang="en-GB" sz="2000" dirty="0"/>
                    </a:p>
                  </a:txBody>
                  <a:tcPr/>
                </a:tc>
              </a:tr>
              <a:tr h="370840">
                <a:tc>
                  <a:txBody>
                    <a:bodyPr/>
                    <a:lstStyle/>
                    <a:p>
                      <a:r>
                        <a:rPr lang="en-GB" sz="2000" dirty="0" smtClean="0"/>
                        <a:t> but they</a:t>
                      </a:r>
                      <a:endParaRPr lang="en-GB" sz="2000" dirty="0"/>
                    </a:p>
                  </a:txBody>
                  <a:tcPr/>
                </a:tc>
                <a:tc>
                  <a:txBody>
                    <a:bodyPr/>
                    <a:lstStyle/>
                    <a:p>
                      <a:r>
                        <a:rPr lang="en-GB" sz="2000" dirty="0" smtClean="0"/>
                        <a:t>don’t have much significance like agriculture. </a:t>
                      </a:r>
                      <a:endParaRPr lang="en-GB" sz="2000" dirty="0"/>
                    </a:p>
                  </a:txBody>
                  <a:tcPr/>
                </a:tc>
              </a:tr>
              <a:tr h="370840">
                <a:tc>
                  <a:txBody>
                    <a:bodyPr/>
                    <a:lstStyle/>
                    <a:p>
                      <a:r>
                        <a:rPr lang="en-GB" sz="2000" dirty="0" smtClean="0"/>
                        <a:t>The main ores and metal exporter</a:t>
                      </a:r>
                      <a:endParaRPr lang="en-GB" sz="2000" dirty="0"/>
                    </a:p>
                  </a:txBody>
                  <a:tcPr/>
                </a:tc>
                <a:tc>
                  <a:txBody>
                    <a:bodyPr/>
                    <a:lstStyle/>
                    <a:p>
                      <a:r>
                        <a:rPr lang="en-GB" sz="2000" dirty="0" smtClean="0"/>
                        <a:t>is Brazil with 9.8%, which is just a little bit more than China, with 2%, which is the country that exports less.</a:t>
                      </a:r>
                      <a:endParaRPr lang="en-GB" sz="2000" dirty="0"/>
                    </a:p>
                  </a:txBody>
                  <a:tcPr/>
                </a:tc>
              </a:tr>
            </a:tbl>
          </a:graphicData>
        </a:graphic>
      </p:graphicFrame>
      <p:sp>
        <p:nvSpPr>
          <p:cNvPr id="6" name="CaixaDeTexto 5"/>
          <p:cNvSpPr txBox="1"/>
          <p:nvPr/>
        </p:nvSpPr>
        <p:spPr>
          <a:xfrm>
            <a:off x="2552700" y="1485900"/>
            <a:ext cx="3937000" cy="830997"/>
          </a:xfrm>
          <a:prstGeom prst="rect">
            <a:avLst/>
          </a:prstGeom>
          <a:solidFill>
            <a:srgbClr val="FFFF00"/>
          </a:solidFill>
        </p:spPr>
        <p:txBody>
          <a:bodyPr wrap="square" rtlCol="0">
            <a:spAutoFit/>
          </a:bodyPr>
          <a:lstStyle/>
          <a:p>
            <a:r>
              <a:rPr lang="pt-PT" sz="2400" dirty="0" err="1" smtClean="0"/>
              <a:t>Interpersonal</a:t>
            </a:r>
            <a:r>
              <a:rPr lang="pt-PT" sz="2400" dirty="0" smtClean="0"/>
              <a:t> </a:t>
            </a:r>
            <a:r>
              <a:rPr lang="pt-PT" sz="2400" dirty="0" err="1" smtClean="0"/>
              <a:t>relations</a:t>
            </a:r>
            <a:r>
              <a:rPr lang="pt-PT" sz="2400" dirty="0" smtClean="0"/>
              <a:t> </a:t>
            </a:r>
            <a:r>
              <a:rPr lang="pt-PT" sz="2400" dirty="0" err="1" smtClean="0"/>
              <a:t>foregrounded</a:t>
            </a:r>
            <a:r>
              <a:rPr lang="pt-PT" sz="2400" dirty="0" smtClean="0"/>
              <a:t> in </a:t>
            </a:r>
            <a:r>
              <a:rPr lang="pt-PT" sz="2400" dirty="0" err="1" smtClean="0"/>
              <a:t>theme</a:t>
            </a:r>
            <a:endParaRPr lang="en-GB" sz="2400" dirty="0"/>
          </a:p>
        </p:txBody>
      </p:sp>
    </p:spTree>
    <p:extLst>
      <p:ext uri="{BB962C8B-B14F-4D97-AF65-F5344CB8AC3E}">
        <p14:creationId xmlns:p14="http://schemas.microsoft.com/office/powerpoint/2010/main" val="17171863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49300" y="87311"/>
            <a:ext cx="10515600" cy="498475"/>
          </a:xfrm>
        </p:spPr>
        <p:txBody>
          <a:bodyPr>
            <a:normAutofit fontScale="90000"/>
          </a:bodyPr>
          <a:lstStyle/>
          <a:p>
            <a:pPr algn="ctr"/>
            <a:r>
              <a:rPr lang="pt-PT" sz="3600" dirty="0" smtClean="0"/>
              <a:t>Ex 9 c. Original: </a:t>
            </a:r>
            <a:r>
              <a:rPr lang="pt-PT" sz="3600" dirty="0" err="1"/>
              <a:t>T</a:t>
            </a:r>
            <a:r>
              <a:rPr lang="pt-PT" sz="3600" dirty="0" err="1" smtClean="0"/>
              <a:t>hematic</a:t>
            </a:r>
            <a:r>
              <a:rPr lang="pt-PT" sz="3600" dirty="0" smtClean="0"/>
              <a:t> </a:t>
            </a:r>
            <a:r>
              <a:rPr lang="pt-PT" sz="3600" dirty="0" err="1" smtClean="0"/>
              <a:t>analysis</a:t>
            </a:r>
            <a:endParaRPr lang="en-GB" sz="3600" dirty="0"/>
          </a:p>
        </p:txBody>
      </p:sp>
      <p:graphicFrame>
        <p:nvGraphicFramePr>
          <p:cNvPr id="4" name="Tabela 3"/>
          <p:cNvGraphicFramePr>
            <a:graphicFrameLocks noGrp="1"/>
          </p:cNvGraphicFramePr>
          <p:nvPr>
            <p:extLst>
              <p:ext uri="{D42A27DB-BD31-4B8C-83A1-F6EECF244321}">
                <p14:modId xmlns:p14="http://schemas.microsoft.com/office/powerpoint/2010/main" val="365848992"/>
              </p:ext>
            </p:extLst>
          </p:nvPr>
        </p:nvGraphicFramePr>
        <p:xfrm>
          <a:off x="127000" y="585786"/>
          <a:ext cx="11760200" cy="6187440"/>
        </p:xfrm>
        <a:graphic>
          <a:graphicData uri="http://schemas.openxmlformats.org/drawingml/2006/table">
            <a:tbl>
              <a:tblPr firstRow="1" bandRow="1">
                <a:tableStyleId>{5C22544A-7EE6-4342-B048-85BDC9FD1C3A}</a:tableStyleId>
              </a:tblPr>
              <a:tblGrid>
                <a:gridCol w="3708400"/>
                <a:gridCol w="8051800"/>
              </a:tblGrid>
              <a:tr h="370840">
                <a:tc>
                  <a:txBody>
                    <a:bodyPr/>
                    <a:lstStyle/>
                    <a:p>
                      <a:r>
                        <a:rPr lang="en-GB" sz="2000" dirty="0" smtClean="0"/>
                        <a:t>Looking to the figure, the main thing that we can see</a:t>
                      </a:r>
                      <a:endParaRPr lang="en-GB" sz="2000" dirty="0"/>
                    </a:p>
                  </a:txBody>
                  <a:tcPr/>
                </a:tc>
                <a:tc>
                  <a:txBody>
                    <a:bodyPr/>
                    <a:lstStyle/>
                    <a:p>
                      <a:r>
                        <a:rPr lang="en-GB" sz="2000" dirty="0" smtClean="0"/>
                        <a:t>is the highest manufactures exports of Brazil, India and China.</a:t>
                      </a:r>
                      <a:endParaRPr lang="en-GB" sz="2000" dirty="0"/>
                    </a:p>
                  </a:txBody>
                  <a:tcPr/>
                </a:tc>
              </a:tr>
              <a:tr h="370840">
                <a:tc>
                  <a:txBody>
                    <a:bodyPr/>
                    <a:lstStyle/>
                    <a:p>
                      <a:r>
                        <a:rPr lang="en-GB" sz="2000" dirty="0" smtClean="0"/>
                        <a:t>China </a:t>
                      </a:r>
                      <a:endParaRPr lang="en-GB" sz="2000" dirty="0"/>
                    </a:p>
                  </a:txBody>
                  <a:tcPr/>
                </a:tc>
                <a:tc>
                  <a:txBody>
                    <a:bodyPr/>
                    <a:lstStyle/>
                    <a:p>
                      <a:r>
                        <a:rPr lang="en-GB" sz="2000" dirty="0" smtClean="0"/>
                        <a:t>is the biggest manufactures exporter, reaching 91% </a:t>
                      </a:r>
                      <a:endParaRPr lang="en-GB" sz="2000" dirty="0"/>
                    </a:p>
                  </a:txBody>
                  <a:tcPr/>
                </a:tc>
              </a:tr>
              <a:tr h="370840">
                <a:tc>
                  <a:txBody>
                    <a:bodyPr/>
                    <a:lstStyle/>
                    <a:p>
                      <a:r>
                        <a:rPr lang="en-GB" sz="2000" dirty="0" smtClean="0"/>
                        <a:t>and that</a:t>
                      </a:r>
                      <a:endParaRPr lang="en-GB" sz="2000" dirty="0"/>
                    </a:p>
                  </a:txBody>
                  <a:tcPr/>
                </a:tc>
                <a:tc>
                  <a:txBody>
                    <a:bodyPr/>
                    <a:lstStyle/>
                    <a:p>
                      <a:r>
                        <a:rPr lang="en-GB" sz="2000" dirty="0" smtClean="0"/>
                        <a:t> is easy to predict because of all the Chinese shops that we can see all around Portugal and other countries.</a:t>
                      </a:r>
                      <a:endParaRPr lang="en-GB" sz="2000" dirty="0"/>
                    </a:p>
                  </a:txBody>
                  <a:tcPr/>
                </a:tc>
              </a:tr>
              <a:tr h="370840">
                <a:tc>
                  <a:txBody>
                    <a:bodyPr/>
                    <a:lstStyle/>
                    <a:p>
                      <a:r>
                        <a:rPr lang="en-GB" sz="2000" b="0" dirty="0" smtClean="0">
                          <a:solidFill>
                            <a:schemeClr val="tx1"/>
                          </a:solidFill>
                        </a:rPr>
                        <a:t>As we can also see</a:t>
                      </a:r>
                      <a:r>
                        <a:rPr lang="en-GB" sz="2000" b="1" dirty="0" smtClean="0">
                          <a:solidFill>
                            <a:srgbClr val="FF0000"/>
                          </a:solidFill>
                        </a:rPr>
                        <a:t> </a:t>
                      </a:r>
                      <a:r>
                        <a:rPr lang="en-GB" sz="2000" dirty="0" smtClean="0"/>
                        <a:t>,</a:t>
                      </a:r>
                      <a:endParaRPr lang="en-GB" sz="2000" dirty="0"/>
                    </a:p>
                  </a:txBody>
                  <a:tcPr/>
                </a:tc>
                <a:tc>
                  <a:txBody>
                    <a:bodyPr/>
                    <a:lstStyle/>
                    <a:p>
                      <a:r>
                        <a:rPr lang="en-GB" sz="2000" dirty="0" smtClean="0"/>
                        <a:t> Russia is not a big manufacture exporter,</a:t>
                      </a:r>
                      <a:endParaRPr lang="en-GB" sz="2000" dirty="0"/>
                    </a:p>
                  </a:txBody>
                  <a:tcPr/>
                </a:tc>
              </a:tr>
              <a:tr h="370840">
                <a:tc>
                  <a:txBody>
                    <a:bodyPr/>
                    <a:lstStyle/>
                    <a:p>
                      <a:r>
                        <a:rPr lang="en-GB" sz="2000" dirty="0" smtClean="0"/>
                        <a:t>their main export </a:t>
                      </a:r>
                      <a:endParaRPr lang="en-GB" sz="2000" dirty="0"/>
                    </a:p>
                  </a:txBody>
                  <a:tcPr/>
                </a:tc>
                <a:tc>
                  <a:txBody>
                    <a:bodyPr/>
                    <a:lstStyle/>
                    <a:p>
                      <a:r>
                        <a:rPr lang="en-GB" sz="2000" dirty="0" smtClean="0"/>
                        <a:t> is the fuel, which reaches 49%.</a:t>
                      </a:r>
                      <a:endParaRPr lang="en-GB" sz="2000" dirty="0"/>
                    </a:p>
                  </a:txBody>
                  <a:tcPr/>
                </a:tc>
              </a:tr>
              <a:tr h="370840">
                <a:tc>
                  <a:txBody>
                    <a:bodyPr/>
                    <a:lstStyle/>
                    <a:p>
                      <a:r>
                        <a:rPr lang="en-GB" sz="2000" dirty="0" smtClean="0"/>
                        <a:t>About Brazil,</a:t>
                      </a:r>
                      <a:endParaRPr lang="en-GB" sz="2000" dirty="0"/>
                    </a:p>
                  </a:txBody>
                  <a:tcPr/>
                </a:tc>
                <a:tc>
                  <a:txBody>
                    <a:bodyPr/>
                    <a:lstStyle/>
                    <a:p>
                      <a:r>
                        <a:rPr lang="en-GB" sz="2000" dirty="0" smtClean="0"/>
                        <a:t>we can see that they export  mainly manufactured products (53%) but also food (26%) because of their weather, which is suitable for planting many types of food like fruits, which are the most known.</a:t>
                      </a:r>
                      <a:endParaRPr lang="en-GB" sz="2000" dirty="0"/>
                    </a:p>
                  </a:txBody>
                  <a:tcPr/>
                </a:tc>
              </a:tr>
              <a:tr h="370840">
                <a:tc>
                  <a:txBody>
                    <a:bodyPr/>
                    <a:lstStyle/>
                    <a:p>
                      <a:r>
                        <a:rPr lang="en-GB" sz="2000" dirty="0" smtClean="0"/>
                        <a:t>A sector that has during the years lost importance </a:t>
                      </a:r>
                      <a:endParaRPr lang="en-GB" sz="2000" dirty="0"/>
                    </a:p>
                  </a:txBody>
                  <a:tcPr/>
                </a:tc>
                <a:tc>
                  <a:txBody>
                    <a:bodyPr/>
                    <a:lstStyle/>
                    <a:p>
                      <a:r>
                        <a:rPr lang="en-GB" sz="2000" dirty="0" smtClean="0"/>
                        <a:t>is the agriculture sector, which is the less exporter sector of the BRIC countries.</a:t>
                      </a:r>
                      <a:endParaRPr lang="en-GB" sz="2000" dirty="0"/>
                    </a:p>
                  </a:txBody>
                  <a:tcPr/>
                </a:tc>
              </a:tr>
              <a:tr h="370840">
                <a:tc>
                  <a:txBody>
                    <a:bodyPr/>
                    <a:lstStyle/>
                    <a:p>
                      <a:r>
                        <a:rPr lang="en-GB" sz="2000" dirty="0" smtClean="0"/>
                        <a:t>The biggest exporter</a:t>
                      </a:r>
                      <a:endParaRPr lang="en-GB" sz="2000" dirty="0"/>
                    </a:p>
                  </a:txBody>
                  <a:tcPr/>
                </a:tc>
                <a:tc>
                  <a:txBody>
                    <a:bodyPr/>
                    <a:lstStyle/>
                    <a:p>
                      <a:r>
                        <a:rPr lang="en-GB" sz="2000" dirty="0" smtClean="0"/>
                        <a:t> is Brazil with only 3.9%.</a:t>
                      </a:r>
                      <a:endParaRPr lang="en-GB" sz="2000" dirty="0"/>
                    </a:p>
                  </a:txBody>
                  <a:tcPr/>
                </a:tc>
              </a:tr>
              <a:tr h="370840">
                <a:tc>
                  <a:txBody>
                    <a:bodyPr/>
                    <a:lstStyle/>
                    <a:p>
                      <a:r>
                        <a:rPr lang="en-GB" sz="2000" dirty="0" smtClean="0"/>
                        <a:t>Ores and metals</a:t>
                      </a:r>
                      <a:endParaRPr lang="en-GB" sz="2000" dirty="0"/>
                    </a:p>
                  </a:txBody>
                  <a:tcPr/>
                </a:tc>
                <a:tc>
                  <a:txBody>
                    <a:bodyPr/>
                    <a:lstStyle/>
                    <a:p>
                      <a:r>
                        <a:rPr lang="en-GB" sz="2000" b="1" dirty="0" smtClean="0">
                          <a:solidFill>
                            <a:srgbClr val="FF0000"/>
                          </a:solidFill>
                        </a:rPr>
                        <a:t>are goods exported by BRICs too</a:t>
                      </a:r>
                      <a:endParaRPr lang="en-GB" sz="2000" b="1" dirty="0">
                        <a:solidFill>
                          <a:srgbClr val="FF0000"/>
                        </a:solidFill>
                      </a:endParaRPr>
                    </a:p>
                  </a:txBody>
                  <a:tcPr/>
                </a:tc>
              </a:tr>
              <a:tr h="370840">
                <a:tc>
                  <a:txBody>
                    <a:bodyPr/>
                    <a:lstStyle/>
                    <a:p>
                      <a:r>
                        <a:rPr lang="en-GB" sz="2000" dirty="0" smtClean="0"/>
                        <a:t> but they</a:t>
                      </a:r>
                      <a:endParaRPr lang="en-GB" sz="2000" dirty="0"/>
                    </a:p>
                  </a:txBody>
                  <a:tcPr/>
                </a:tc>
                <a:tc>
                  <a:txBody>
                    <a:bodyPr/>
                    <a:lstStyle/>
                    <a:p>
                      <a:r>
                        <a:rPr lang="en-GB" sz="2000" dirty="0" smtClean="0"/>
                        <a:t>don’t have much significance like agriculture. </a:t>
                      </a:r>
                      <a:endParaRPr lang="en-GB" sz="2000" dirty="0"/>
                    </a:p>
                  </a:txBody>
                  <a:tcPr/>
                </a:tc>
              </a:tr>
              <a:tr h="370840">
                <a:tc>
                  <a:txBody>
                    <a:bodyPr/>
                    <a:lstStyle/>
                    <a:p>
                      <a:r>
                        <a:rPr lang="en-GB" sz="2000" dirty="0" smtClean="0"/>
                        <a:t>The main ores and metal exporter</a:t>
                      </a:r>
                      <a:endParaRPr lang="en-GB" sz="2000" dirty="0"/>
                    </a:p>
                  </a:txBody>
                  <a:tcPr/>
                </a:tc>
                <a:tc>
                  <a:txBody>
                    <a:bodyPr/>
                    <a:lstStyle/>
                    <a:p>
                      <a:r>
                        <a:rPr lang="en-GB" sz="2000" dirty="0" smtClean="0"/>
                        <a:t>is Brazil with 9.8%, which is just a little bit more than China, with 2%, which is the country that exports less.</a:t>
                      </a:r>
                      <a:endParaRPr lang="en-GB" sz="2000" dirty="0"/>
                    </a:p>
                  </a:txBody>
                  <a:tcPr/>
                </a:tc>
              </a:tr>
            </a:tbl>
          </a:graphicData>
        </a:graphic>
      </p:graphicFrame>
      <p:sp>
        <p:nvSpPr>
          <p:cNvPr id="8" name="CaixaDeTexto 7"/>
          <p:cNvSpPr txBox="1"/>
          <p:nvPr/>
        </p:nvSpPr>
        <p:spPr>
          <a:xfrm>
            <a:off x="4241800" y="4373432"/>
            <a:ext cx="3937000" cy="830997"/>
          </a:xfrm>
          <a:prstGeom prst="rect">
            <a:avLst/>
          </a:prstGeom>
          <a:solidFill>
            <a:srgbClr val="FFFF00"/>
          </a:solidFill>
        </p:spPr>
        <p:txBody>
          <a:bodyPr wrap="square" rtlCol="0">
            <a:spAutoFit/>
          </a:bodyPr>
          <a:lstStyle/>
          <a:p>
            <a:r>
              <a:rPr lang="pt-PT" sz="2400" dirty="0" err="1" smtClean="0"/>
              <a:t>Redundant</a:t>
            </a:r>
            <a:r>
              <a:rPr lang="pt-PT" sz="2400" dirty="0" smtClean="0"/>
              <a:t> </a:t>
            </a:r>
            <a:r>
              <a:rPr lang="pt-PT" sz="2400" dirty="0" err="1" smtClean="0"/>
              <a:t>information</a:t>
            </a:r>
            <a:r>
              <a:rPr lang="pt-PT" sz="2400" dirty="0" smtClean="0"/>
              <a:t> in </a:t>
            </a:r>
            <a:r>
              <a:rPr lang="pt-PT" sz="2400" dirty="0" err="1" smtClean="0"/>
              <a:t>rheme</a:t>
            </a:r>
            <a:endParaRPr lang="en-GB" sz="2400" dirty="0"/>
          </a:p>
        </p:txBody>
      </p:sp>
    </p:spTree>
    <p:extLst>
      <p:ext uri="{BB962C8B-B14F-4D97-AF65-F5344CB8AC3E}">
        <p14:creationId xmlns:p14="http://schemas.microsoft.com/office/powerpoint/2010/main" val="35971098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25500" y="123825"/>
            <a:ext cx="10515600" cy="498475"/>
          </a:xfrm>
        </p:spPr>
        <p:txBody>
          <a:bodyPr>
            <a:normAutofit fontScale="90000"/>
          </a:bodyPr>
          <a:lstStyle/>
          <a:p>
            <a:pPr algn="ctr"/>
            <a:r>
              <a:rPr lang="pt-PT" sz="3600" dirty="0" smtClean="0"/>
              <a:t>Ex 9 c. </a:t>
            </a:r>
            <a:r>
              <a:rPr lang="pt-PT" sz="3600" dirty="0" err="1" smtClean="0"/>
              <a:t>Revised</a:t>
            </a:r>
            <a:endParaRPr lang="en-GB" sz="3600" dirty="0"/>
          </a:p>
        </p:txBody>
      </p:sp>
      <p:sp>
        <p:nvSpPr>
          <p:cNvPr id="3" name="Marcador de Posição de Conteúdo 2"/>
          <p:cNvSpPr>
            <a:spLocks noGrp="1"/>
          </p:cNvSpPr>
          <p:nvPr>
            <p:ph idx="1"/>
          </p:nvPr>
        </p:nvSpPr>
        <p:spPr>
          <a:xfrm>
            <a:off x="95250" y="2654300"/>
            <a:ext cx="11976100" cy="1676400"/>
          </a:xfrm>
          <a:solidFill>
            <a:schemeClr val="accent4">
              <a:lumMod val="20000"/>
              <a:lumOff val="80000"/>
            </a:schemeClr>
          </a:solidFill>
        </p:spPr>
        <p:txBody>
          <a:bodyPr>
            <a:normAutofit/>
          </a:bodyPr>
          <a:lstStyle/>
          <a:p>
            <a:pPr marL="0" indent="0">
              <a:buNone/>
            </a:pPr>
            <a:r>
              <a:rPr lang="en-GB" dirty="0"/>
              <a:t>The </a:t>
            </a:r>
            <a:r>
              <a:rPr lang="en-GB" dirty="0" smtClean="0"/>
              <a:t>figure </a:t>
            </a:r>
            <a:r>
              <a:rPr lang="en-GB" dirty="0"/>
              <a:t>presents the different </a:t>
            </a:r>
            <a:r>
              <a:rPr lang="en-GB" dirty="0" smtClean="0"/>
              <a:t>exports </a:t>
            </a:r>
            <a:r>
              <a:rPr lang="en-GB" dirty="0"/>
              <a:t>of </a:t>
            </a:r>
            <a:r>
              <a:rPr lang="en-GB" dirty="0" smtClean="0"/>
              <a:t>the BRIC </a:t>
            </a:r>
            <a:r>
              <a:rPr lang="en-GB" dirty="0"/>
              <a:t>countries, </a:t>
            </a:r>
            <a:r>
              <a:rPr lang="en-GB" dirty="0" smtClean="0"/>
              <a:t>which include </a:t>
            </a:r>
            <a:r>
              <a:rPr lang="en-GB" dirty="0"/>
              <a:t>Brazil, Russia, India, China. The </a:t>
            </a:r>
            <a:r>
              <a:rPr lang="en-GB" dirty="0" smtClean="0"/>
              <a:t>exports are broken down into manufactured goods, </a:t>
            </a:r>
            <a:r>
              <a:rPr lang="en-GB" dirty="0"/>
              <a:t>fuel, </a:t>
            </a:r>
            <a:r>
              <a:rPr lang="en-GB" dirty="0" smtClean="0"/>
              <a:t>food, agricultural </a:t>
            </a:r>
            <a:r>
              <a:rPr lang="en-GB" dirty="0"/>
              <a:t>raw </a:t>
            </a:r>
            <a:r>
              <a:rPr lang="en-GB" dirty="0" smtClean="0"/>
              <a:t>materials, </a:t>
            </a:r>
            <a:r>
              <a:rPr lang="en-GB" dirty="0"/>
              <a:t>and </a:t>
            </a:r>
            <a:r>
              <a:rPr lang="en-GB" dirty="0" smtClean="0"/>
              <a:t>ores and metals. </a:t>
            </a:r>
            <a:endParaRPr lang="en-GB" dirty="0"/>
          </a:p>
          <a:p>
            <a:pPr marL="0" indent="0">
              <a:buNone/>
            </a:pPr>
            <a:endParaRPr lang="en-GB" dirty="0"/>
          </a:p>
        </p:txBody>
      </p:sp>
      <p:sp>
        <p:nvSpPr>
          <p:cNvPr id="4" name="CaixaDeTexto 3"/>
          <p:cNvSpPr txBox="1"/>
          <p:nvPr/>
        </p:nvSpPr>
        <p:spPr>
          <a:xfrm>
            <a:off x="4419600" y="1149002"/>
            <a:ext cx="2552700" cy="1384995"/>
          </a:xfrm>
          <a:prstGeom prst="rect">
            <a:avLst/>
          </a:prstGeom>
          <a:solidFill>
            <a:srgbClr val="FFFF00"/>
          </a:solidFill>
        </p:spPr>
        <p:txBody>
          <a:bodyPr wrap="square" rtlCol="0">
            <a:spAutoFit/>
          </a:bodyPr>
          <a:lstStyle/>
          <a:p>
            <a:r>
              <a:rPr lang="pt-PT" sz="2800" dirty="0" err="1" smtClean="0"/>
              <a:t>Topic</a:t>
            </a:r>
            <a:r>
              <a:rPr lang="pt-PT" sz="2800" dirty="0" smtClean="0"/>
              <a:t> </a:t>
            </a:r>
            <a:r>
              <a:rPr lang="pt-PT" sz="2800" dirty="0" err="1" smtClean="0"/>
              <a:t>sentence</a:t>
            </a:r>
            <a:r>
              <a:rPr lang="pt-PT" sz="2800" dirty="0" smtClean="0"/>
              <a:t> </a:t>
            </a:r>
            <a:r>
              <a:rPr lang="pt-PT" sz="2800" dirty="0" err="1" smtClean="0"/>
              <a:t>identifies</a:t>
            </a:r>
            <a:r>
              <a:rPr lang="pt-PT" sz="2800" dirty="0" smtClean="0"/>
              <a:t> </a:t>
            </a:r>
            <a:r>
              <a:rPr lang="pt-PT" sz="2800" dirty="0" err="1" smtClean="0"/>
              <a:t>topic</a:t>
            </a:r>
            <a:r>
              <a:rPr lang="pt-PT" sz="2800" dirty="0" smtClean="0"/>
              <a:t> </a:t>
            </a:r>
            <a:r>
              <a:rPr lang="pt-PT" sz="2800" dirty="0" err="1" smtClean="0"/>
              <a:t>of</a:t>
            </a:r>
            <a:r>
              <a:rPr lang="pt-PT" sz="2800" dirty="0" smtClean="0"/>
              <a:t> </a:t>
            </a:r>
            <a:r>
              <a:rPr lang="pt-PT" sz="2800" dirty="0" err="1" smtClean="0"/>
              <a:t>paragraph</a:t>
            </a:r>
            <a:endParaRPr lang="en-GB" sz="2800" dirty="0"/>
          </a:p>
        </p:txBody>
      </p:sp>
      <p:sp>
        <p:nvSpPr>
          <p:cNvPr id="5" name="CaixaDeTexto 4"/>
          <p:cNvSpPr txBox="1"/>
          <p:nvPr/>
        </p:nvSpPr>
        <p:spPr>
          <a:xfrm>
            <a:off x="4959088" y="4088943"/>
            <a:ext cx="4026423" cy="954107"/>
          </a:xfrm>
          <a:prstGeom prst="rect">
            <a:avLst/>
          </a:prstGeom>
          <a:solidFill>
            <a:srgbClr val="FFFF00"/>
          </a:solidFill>
        </p:spPr>
        <p:txBody>
          <a:bodyPr wrap="none" rtlCol="0">
            <a:spAutoFit/>
          </a:bodyPr>
          <a:lstStyle/>
          <a:p>
            <a:r>
              <a:rPr lang="pt-PT" sz="2800" dirty="0" err="1" smtClean="0"/>
              <a:t>Second</a:t>
            </a:r>
            <a:r>
              <a:rPr lang="pt-PT" sz="2800" dirty="0" smtClean="0"/>
              <a:t> </a:t>
            </a:r>
            <a:r>
              <a:rPr lang="pt-PT" sz="2800" dirty="0" err="1" smtClean="0"/>
              <a:t>sentence</a:t>
            </a:r>
            <a:r>
              <a:rPr lang="pt-PT" sz="2800" dirty="0" smtClean="0"/>
              <a:t> </a:t>
            </a:r>
            <a:r>
              <a:rPr lang="pt-PT" sz="2800" dirty="0" err="1" smtClean="0"/>
              <a:t>previews</a:t>
            </a:r>
            <a:endParaRPr lang="pt-PT" sz="2800" dirty="0" smtClean="0"/>
          </a:p>
          <a:p>
            <a:r>
              <a:rPr lang="pt-PT" sz="2800" dirty="0" err="1" smtClean="0"/>
              <a:t>organisation</a:t>
            </a:r>
            <a:r>
              <a:rPr lang="pt-PT" sz="2800" dirty="0" smtClean="0"/>
              <a:t> </a:t>
            </a:r>
            <a:r>
              <a:rPr lang="pt-PT" sz="2800" dirty="0" err="1" smtClean="0"/>
              <a:t>of</a:t>
            </a:r>
            <a:r>
              <a:rPr lang="pt-PT" sz="2800" dirty="0" smtClean="0"/>
              <a:t> </a:t>
            </a:r>
            <a:r>
              <a:rPr lang="pt-PT" sz="2800" dirty="0" err="1" smtClean="0"/>
              <a:t>paragraph</a:t>
            </a:r>
            <a:endParaRPr lang="en-GB" sz="2800" dirty="0"/>
          </a:p>
        </p:txBody>
      </p:sp>
    </p:spTree>
    <p:extLst>
      <p:ext uri="{BB962C8B-B14F-4D97-AF65-F5344CB8AC3E}">
        <p14:creationId xmlns:p14="http://schemas.microsoft.com/office/powerpoint/2010/main" val="328724582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210</TotalTime>
  <Words>2518</Words>
  <Application>Microsoft Office PowerPoint</Application>
  <PresentationFormat>Custom</PresentationFormat>
  <Paragraphs>313</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Tema do Office</vt:lpstr>
      <vt:lpstr>Princípios de organização textual</vt:lpstr>
      <vt:lpstr>Ex 9 b. original</vt:lpstr>
      <vt:lpstr>Ex 9 b. Original: Thematic analysis</vt:lpstr>
      <vt:lpstr>Ex 9 b. Thematic revision</vt:lpstr>
      <vt:lpstr>Ex 9 c. Original</vt:lpstr>
      <vt:lpstr>Ex 9 c. Original: Thematic analysis</vt:lpstr>
      <vt:lpstr>Ex 9 c. Original: Thematic analysis</vt:lpstr>
      <vt:lpstr>Ex 9 c. Original: Thematic analysis</vt:lpstr>
      <vt:lpstr>Ex 9 c. Revised</vt:lpstr>
      <vt:lpstr>Ex 9 c. Revised: Thematic analysis</vt:lpstr>
      <vt:lpstr>Ex 9 c. Revised: Thematic analysis</vt:lpstr>
      <vt:lpstr>Ex 9 c. Revised: Thematic analysis</vt:lpstr>
      <vt:lpstr>Ex 9 c. Revised: Thematic analysis</vt:lpstr>
      <vt:lpstr>Ex 9 c. Revised: Thematic analysis</vt:lpstr>
      <vt:lpstr>Ex 9 c. Revised: Thematic analysis</vt:lpstr>
      <vt:lpstr>Ex 9 c. Revised: Thematic analysis</vt:lpstr>
      <vt:lpstr>Ex 9 c. Orginal vs Revised: Thematic analysis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Organização textual</dc:title>
  <dc:creator>AnnHenshall</dc:creator>
  <cp:lastModifiedBy>ANN HENSHALL</cp:lastModifiedBy>
  <cp:revision>30</cp:revision>
  <cp:lastPrinted>2017-11-20T09:03:14Z</cp:lastPrinted>
  <dcterms:created xsi:type="dcterms:W3CDTF">2017-11-19T10:48:23Z</dcterms:created>
  <dcterms:modified xsi:type="dcterms:W3CDTF">2017-11-20T09:25:35Z</dcterms:modified>
</cp:coreProperties>
</file>