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85083" autoAdjust="0"/>
  </p:normalViewPr>
  <p:slideViewPr>
    <p:cSldViewPr snapToGrid="0">
      <p:cViewPr varScale="1">
        <p:scale>
          <a:sx n="106" d="100"/>
          <a:sy n="106" d="100"/>
        </p:scale>
        <p:origin x="776" y="1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73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7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84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10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45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5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&gt;</a:t>
            </a:r>
            <a:r>
              <a:rPr lang="en-US" sz="1200" dirty="0"/>
              <a:t>Variance decomposition shows that 41% of the permanent return variance is attributable to order flow.</a:t>
            </a:r>
          </a:p>
          <a:p>
            <a:r>
              <a:rPr lang="en-US" dirty="0"/>
              <a:t>This</a:t>
            </a:r>
            <a:r>
              <a:rPr lang="en-US" baseline="0" dirty="0"/>
              <a:t> value is close to similar studies for equities and stocks.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&gt;</a:t>
            </a:r>
            <a:r>
              <a:rPr lang="en-US" sz="1200" dirty="0"/>
              <a:t>The proportion of all return variation explained by order flow information and the size of the permanent component have a positive correlation with volume.</a:t>
            </a:r>
            <a:endParaRPr lang="en-US" sz="1400" dirty="0"/>
          </a:p>
          <a:p>
            <a:r>
              <a:rPr lang="en-US" dirty="0"/>
              <a:t>So</a:t>
            </a:r>
            <a:r>
              <a:rPr lang="en-US" baseline="0" dirty="0"/>
              <a:t> time of day effects have a strong impact.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5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11/28/17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11/28/17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11/28/17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11/28/17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11/28/17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11/28/17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11/28/17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11/28/17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11/28/17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Informed trade in spot foreign exchange markets: an empirical investigation</a:t>
            </a:r>
            <a:br>
              <a:rPr lang="en-US" sz="3200" i="1" dirty="0"/>
            </a:br>
            <a:r>
              <a:rPr lang="en-US" sz="2000" dirty="0"/>
              <a:t>Richard Payne (2003)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1236684"/>
          </a:xfrm>
        </p:spPr>
        <p:txBody>
          <a:bodyPr>
            <a:normAutofit/>
          </a:bodyPr>
          <a:lstStyle/>
          <a:p>
            <a:r>
              <a:rPr lang="en-US" dirty="0"/>
              <a:t>International Financial Markets</a:t>
            </a:r>
          </a:p>
          <a:p>
            <a:r>
              <a:rPr lang="en-US" sz="1600" dirty="0"/>
              <a:t>Guilherme Alferes</a:t>
            </a:r>
          </a:p>
          <a:p>
            <a:r>
              <a:rPr lang="en-US" sz="1600" dirty="0"/>
              <a:t>Ricardo Torre</a:t>
            </a:r>
          </a:p>
          <a:p>
            <a:pPr algn="r"/>
            <a:r>
              <a:rPr lang="en-US" sz="1600" dirty="0"/>
              <a:t>ISEG, November 2017</a:t>
            </a:r>
          </a:p>
        </p:txBody>
      </p:sp>
      <p:pic>
        <p:nvPicPr>
          <p:cNvPr id="1028" name="Picture 4" descr="https://www.iseg.ulisboa.pt/aquila/getFile.do?method=getFile&amp;fileId=555683&amp;_request_checksum_=0c71e3ca3ad61a54c8bde2a3d92eda31df5c2f57">
            <a:extLst>
              <a:ext uri="{FF2B5EF4-FFF2-40B4-BE49-F238E27FC236}">
                <a16:creationId xmlns="" xmlns:a16="http://schemas.microsoft.com/office/drawing/2014/main" id="{E37A6B55-8286-4042-9F38-D173CCBEC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334" y="412603"/>
            <a:ext cx="2768367" cy="123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831593"/>
            <a:ext cx="9601200" cy="3809999"/>
          </a:xfrm>
        </p:spPr>
        <p:txBody>
          <a:bodyPr/>
          <a:lstStyle/>
          <a:p>
            <a:r>
              <a:rPr lang="en-US" dirty="0"/>
              <a:t>What is the impact of asymmetrically informed trading in inter-dealer FX bid-ask spreads?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Are time-of-day </a:t>
            </a:r>
            <a:r>
              <a:rPr lang="en-US"/>
              <a:t>effects </a:t>
            </a:r>
            <a:r>
              <a:rPr lang="en-US" smtClean="0"/>
              <a:t>relevant to permanent price variation?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95855" y="6327660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Agents are heterogeneously informed about future asset prices</a:t>
            </a:r>
          </a:p>
          <a:p>
            <a:pPr lvl="1"/>
            <a:r>
              <a:rPr lang="en-US" dirty="0"/>
              <a:t>An uniformed dealer widens the bid-ask spread to recoup the losses inflicted upon them by informed agents</a:t>
            </a:r>
          </a:p>
          <a:p>
            <a:r>
              <a:rPr lang="en-US" dirty="0" smtClean="0"/>
              <a:t>It </a:t>
            </a:r>
            <a:r>
              <a:rPr lang="en-US" dirty="0"/>
              <a:t>is not possible to distinguish information about future fundamentals and future risk </a:t>
            </a:r>
            <a:r>
              <a:rPr lang="en-US" dirty="0" err="1"/>
              <a:t>premia</a:t>
            </a:r>
            <a:r>
              <a:rPr lang="en-US" dirty="0" smtClean="0"/>
              <a:t>.</a:t>
            </a:r>
          </a:p>
          <a:p>
            <a:r>
              <a:rPr lang="en-US" dirty="0"/>
              <a:t>Transaction activity carries information and permanently affect prices.</a:t>
            </a:r>
          </a:p>
          <a:p>
            <a:pPr lvl="1"/>
            <a:r>
              <a:rPr lang="en-US" dirty="0"/>
              <a:t>This means FX markets are relevant in determining exchange rates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Only one venue of the FX is observed – informed agents may trade elsewhere.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9383823" y="6303596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64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system and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set used is a week’s worth of USD/DEM trading in the D2000-2 (an electronic order driven system). </a:t>
            </a:r>
          </a:p>
          <a:p>
            <a:r>
              <a:rPr lang="en-US" dirty="0"/>
              <a:t>These series have strong repetitive time-of-day patterns. The aggregate size on the book follow an inverted U-shape during the GMT trading day (8:00 to 16:00)</a:t>
            </a:r>
          </a:p>
        </p:txBody>
      </p:sp>
      <p:pic>
        <p:nvPicPr>
          <p:cNvPr id="2050" name="Picture 2" descr="https://i.gyazo.com/bddd168ce886e1950e20924660379998.png">
            <a:extLst>
              <a:ext uri="{FF2B5EF4-FFF2-40B4-BE49-F238E27FC236}">
                <a16:creationId xmlns="" xmlns:a16="http://schemas.microsoft.com/office/drawing/2014/main" id="{98F01457-82BB-49B6-83B0-2622B5322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371850"/>
            <a:ext cx="100584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395855" y="6327660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1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Assumptions on the data set:</a:t>
            </a:r>
          </a:p>
          <a:p>
            <a:pPr lvl="1"/>
            <a:r>
              <a:rPr lang="en-US" dirty="0"/>
              <a:t>Informed agents only submit market orders. Uninformed agents submit both market orders and limit orders – Private information can only influence prices through unexpected trading activity.</a:t>
            </a:r>
          </a:p>
          <a:p>
            <a:pPr lvl="1"/>
            <a:r>
              <a:rPr lang="en-US" dirty="0"/>
              <a:t>Public information is immediately reflected in quotes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They employ a reduced form VAR model in trades and quote revisions and a variance decomposition method.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4703679"/>
            <a:ext cx="3454400" cy="774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888" y="5478379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Midquote</a:t>
            </a:r>
            <a:r>
              <a:rPr lang="en-US" sz="1400" dirty="0" smtClean="0"/>
              <a:t> equation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943" y="4703679"/>
            <a:ext cx="3111500" cy="762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49944" y="5460999"/>
            <a:ext cx="2473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Transaction’s Characteristics</a:t>
            </a:r>
          </a:p>
          <a:p>
            <a:pPr algn="ctr"/>
            <a:r>
              <a:rPr lang="en-US" sz="1400" dirty="0" smtClean="0"/>
              <a:t> equation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6534" y="4799253"/>
            <a:ext cx="1765300" cy="558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97166" y="5414832"/>
            <a:ext cx="2848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Variance Decomposition equation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9395855" y="6327660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4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4219902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/>
              <a:t>A market buy tends to increase quotes.</a:t>
            </a:r>
          </a:p>
          <a:p>
            <a:pPr lvl="1">
              <a:lnSpc>
                <a:spcPct val="160000"/>
              </a:lnSpc>
            </a:pPr>
            <a:r>
              <a:rPr lang="en-US" sz="1735" dirty="0"/>
              <a:t>An unexpected market buy leads to an upward quote revision of 0.005% on average (1 pip)</a:t>
            </a:r>
          </a:p>
          <a:p>
            <a:pPr>
              <a:lnSpc>
                <a:spcPct val="160000"/>
              </a:lnSpc>
            </a:pPr>
            <a:r>
              <a:rPr lang="en-US" sz="1950" dirty="0"/>
              <a:t>The average percentage bid-ask spread on this data set is approximately 0.016%.</a:t>
            </a:r>
          </a:p>
          <a:p>
            <a:pPr>
              <a:lnSpc>
                <a:spcPct val="160000"/>
              </a:lnSpc>
            </a:pPr>
            <a:r>
              <a:rPr lang="en-US" sz="1940" dirty="0"/>
              <a:t>Around 60% of this spread is compensation for asymmetric information.</a:t>
            </a:r>
          </a:p>
          <a:p>
            <a:pPr>
              <a:lnSpc>
                <a:spcPct val="160000"/>
              </a:lnSpc>
            </a:pPr>
            <a:r>
              <a:rPr lang="en-US" sz="1940" dirty="0"/>
              <a:t>Size variables were generally insignificant</a:t>
            </a:r>
          </a:p>
          <a:p>
            <a:pPr lvl="1">
              <a:lnSpc>
                <a:spcPct val="160000"/>
              </a:lnSpc>
            </a:pPr>
            <a:r>
              <a:rPr lang="en-US" sz="1740" dirty="0"/>
              <a:t>Likely due to the very little variation in trade size.</a:t>
            </a:r>
          </a:p>
        </p:txBody>
      </p:sp>
      <p:sp>
        <p:nvSpPr>
          <p:cNvPr id="4" name="Rectangle 3"/>
          <p:cNvSpPr/>
          <p:nvPr/>
        </p:nvSpPr>
        <p:spPr>
          <a:xfrm>
            <a:off x="9395855" y="6327660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5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4188371"/>
          </a:xfrm>
        </p:spPr>
        <p:txBody>
          <a:bodyPr>
            <a:normAutofit/>
          </a:bodyPr>
          <a:lstStyle/>
          <a:p>
            <a:r>
              <a:rPr lang="en-US" sz="1940" dirty="0"/>
              <a:t>High volume periods are characterized by a large amount of market orders and increased competition between informed agents, with these effects reducing the price impact of a trade.</a:t>
            </a:r>
          </a:p>
          <a:p>
            <a:endParaRPr lang="en-US" sz="100" dirty="0"/>
          </a:p>
          <a:p>
            <a:r>
              <a:rPr lang="en-US" sz="1940" dirty="0"/>
              <a:t>Variance decomposition shows that 41% of the permanent return variance is attributable to order flow.</a:t>
            </a:r>
          </a:p>
          <a:p>
            <a:endParaRPr lang="en-US" sz="100" dirty="0"/>
          </a:p>
          <a:p>
            <a:r>
              <a:rPr lang="en-US" sz="1800" dirty="0"/>
              <a:t>The proportion of all return variation explained by order flow information and the size of the permanent component have a positive correlation with volume.</a:t>
            </a:r>
          </a:p>
          <a:p>
            <a:endParaRPr lang="en-US" sz="100" dirty="0"/>
          </a:p>
          <a:p>
            <a:r>
              <a:rPr lang="en-US" sz="1940" dirty="0"/>
              <a:t>When volume is high the information content of a single trade is small, but a large amount of information is entering the </a:t>
            </a:r>
            <a:r>
              <a:rPr lang="en-US" sz="1940" dirty="0" err="1"/>
              <a:t>midquote</a:t>
            </a:r>
            <a:r>
              <a:rPr lang="en-US" sz="1940" dirty="0"/>
              <a:t>.</a:t>
            </a:r>
          </a:p>
          <a:p>
            <a:endParaRPr lang="en-US" sz="1940" dirty="0"/>
          </a:p>
        </p:txBody>
      </p:sp>
      <p:sp>
        <p:nvSpPr>
          <p:cNvPr id="4" name="Rectangle 3"/>
          <p:cNvSpPr/>
          <p:nvPr/>
        </p:nvSpPr>
        <p:spPr>
          <a:xfrm>
            <a:off x="9395855" y="6327660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848" y="1960181"/>
            <a:ext cx="9601200" cy="4188371"/>
          </a:xfrm>
        </p:spPr>
        <p:txBody>
          <a:bodyPr/>
          <a:lstStyle/>
          <a:p>
            <a:r>
              <a:rPr lang="en-US" sz="1940" dirty="0"/>
              <a:t>Why does the possibility of informed trading impact the bid-ask spread?</a:t>
            </a:r>
          </a:p>
          <a:p>
            <a:endParaRPr lang="en-US" sz="1940" dirty="0"/>
          </a:p>
          <a:p>
            <a:r>
              <a:rPr lang="en-US" sz="1940" dirty="0"/>
              <a:t>Is the assumption that informed traders only submit market orders reasonable?</a:t>
            </a:r>
          </a:p>
          <a:p>
            <a:endParaRPr lang="en-US" sz="1940" dirty="0"/>
          </a:p>
          <a:p>
            <a:r>
              <a:rPr lang="en-US" sz="1940" dirty="0"/>
              <a:t>Is the permanent price impact of a single trade higher during low volume or high volume periods? What about the aggregate impact </a:t>
            </a:r>
            <a:r>
              <a:rPr lang="en-US" sz="1940"/>
              <a:t>of trades?</a:t>
            </a:r>
            <a:endParaRPr lang="en-US" sz="1940" dirty="0"/>
          </a:p>
        </p:txBody>
      </p:sp>
      <p:sp>
        <p:nvSpPr>
          <p:cNvPr id="4" name="Rectangle 3"/>
          <p:cNvSpPr/>
          <p:nvPr/>
        </p:nvSpPr>
        <p:spPr>
          <a:xfrm>
            <a:off x="9395855" y="6327660"/>
            <a:ext cx="2249335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rgbClr val="D15A3E">
                  <a:lumMod val="75000"/>
                </a:srgbClr>
              </a:buClr>
              <a:buSzPct val="100000"/>
            </a:pPr>
            <a:r>
              <a:rPr lang="en-US" sz="1600">
                <a:solidFill>
                  <a:srgbClr val="D15A3E">
                    <a:lumMod val="75000"/>
                  </a:srgbClr>
                </a:solidFill>
              </a:rPr>
              <a:t>ISEG, November 2017</a:t>
            </a:r>
            <a:endParaRPr lang="en-US" sz="1600" dirty="0">
              <a:solidFill>
                <a:srgbClr val="D15A3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0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- 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93" y="1783348"/>
            <a:ext cx="12192000" cy="5372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384</TotalTime>
  <Words>571</Words>
  <Application>Microsoft Macintosh PowerPoint</Application>
  <PresentationFormat>Widescreen</PresentationFormat>
  <Paragraphs>69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Diamond Grid 16x9</vt:lpstr>
      <vt:lpstr>Informed trade in spot foreign exchange markets: an empirical investigation Richard Payne (2003)</vt:lpstr>
      <vt:lpstr>Research questions</vt:lpstr>
      <vt:lpstr>Theoretical Framework</vt:lpstr>
      <vt:lpstr>Dealing system and data </vt:lpstr>
      <vt:lpstr>Methodology</vt:lpstr>
      <vt:lpstr>Results I</vt:lpstr>
      <vt:lpstr>Results II</vt:lpstr>
      <vt:lpstr>Questions</vt:lpstr>
      <vt:lpstr>Annex -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Informed trade in spot foreign exchange markets: an empirical investigation</dc:title>
  <dc:creator>Jose Alferes</dc:creator>
  <cp:lastModifiedBy>Microsoft Office User</cp:lastModifiedBy>
  <cp:revision>39</cp:revision>
  <cp:lastPrinted>2017-11-28T18:46:33Z</cp:lastPrinted>
  <dcterms:created xsi:type="dcterms:W3CDTF">2017-11-24T15:37:53Z</dcterms:created>
  <dcterms:modified xsi:type="dcterms:W3CDTF">2017-11-28T18:51:36Z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