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8"/>
  </p:notesMasterIdLst>
  <p:handoutMasterIdLst>
    <p:handoutMasterId r:id="rId19"/>
  </p:handoutMasterIdLst>
  <p:sldIdLst>
    <p:sldId id="256" r:id="rId2"/>
    <p:sldId id="282" r:id="rId3"/>
    <p:sldId id="291" r:id="rId4"/>
    <p:sldId id="289" r:id="rId5"/>
    <p:sldId id="292" r:id="rId6"/>
    <p:sldId id="293" r:id="rId7"/>
    <p:sldId id="320" r:id="rId8"/>
    <p:sldId id="294" r:id="rId9"/>
    <p:sldId id="310" r:id="rId10"/>
    <p:sldId id="311" r:id="rId11"/>
    <p:sldId id="312" r:id="rId12"/>
    <p:sldId id="323" r:id="rId13"/>
    <p:sldId id="324" r:id="rId14"/>
    <p:sldId id="301" r:id="rId15"/>
    <p:sldId id="326" r:id="rId16"/>
    <p:sldId id="340" r:id="rId17"/>
  </p:sldIdLst>
  <p:sldSz cx="9902825" cy="6858000"/>
  <p:notesSz cx="6888163" cy="9623425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1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28" y="60"/>
      </p:cViewPr>
      <p:guideLst>
        <p:guide orient="horz" pos="2160"/>
        <p:guide pos="311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419850" y="9234488"/>
            <a:ext cx="398463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9CDFFFF7-5024-4D9F-AB88-5DCBB1226B05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75175"/>
            <a:ext cx="5049837" cy="405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notes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9650" y="839788"/>
            <a:ext cx="4868863" cy="33718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19850" y="9234488"/>
            <a:ext cx="398463" cy="2841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 anchor="ctr">
            <a:spAutoFit/>
          </a:bodyPr>
          <a:lstStyle/>
          <a:p>
            <a:pPr algn="r" eaLnBrk="0" hangingPunct="0"/>
            <a:fld id="{11268287-31F0-4A0D-B1C5-9AD3F52D15A5}" type="slidenum">
              <a:rPr lang="en-US" sz="1400"/>
              <a:pPr algn="r" eaLnBrk="0" hangingPunct="0"/>
              <a:t>‹#›</a:t>
            </a:fld>
            <a:endParaRPr 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0BB896B1-A1B9-4026-8616-A746EC6FA68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901698" y="9140584"/>
            <a:ext cx="2984871" cy="481171"/>
          </a:xfrm>
          <a:prstGeom prst="rect">
            <a:avLst/>
          </a:prstGeom>
          <a:noFill/>
        </p:spPr>
        <p:txBody>
          <a:bodyPr lIns="94348" tIns="47174" rIns="94348" bIns="47174"/>
          <a:lstStyle/>
          <a:p>
            <a:fld id="{107059E3-0C0C-4504-B1F6-9D4E2AD1D493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16925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1025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01D0A8-D333-4151-9AC4-DCB796D04B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E33808-AD18-4E6B-BDEF-05BD8AB2C1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0263" y="274638"/>
            <a:ext cx="2227262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2563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4FE3CF-5A65-4C24-878F-391DB97BE5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2225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600200"/>
            <a:ext cx="4379913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79912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95300" y="6245225"/>
            <a:ext cx="2309813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5225"/>
            <a:ext cx="31369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97713" y="6245225"/>
            <a:ext cx="2309812" cy="476250"/>
          </a:xfrm>
        </p:spPr>
        <p:txBody>
          <a:bodyPr/>
          <a:lstStyle>
            <a:lvl1pPr>
              <a:defRPr/>
            </a:lvl1pPr>
          </a:lstStyle>
          <a:p>
            <a:fld id="{B66BB2B5-6C2A-4B2E-BD2A-82BD89802C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313193-93A9-4F94-B951-FDB7108A47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1692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1692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C09AE7-C0CD-413A-AB5A-9DBC877B72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799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7613" y="1600200"/>
            <a:ext cx="437991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D669-8B8C-4D03-BCFD-4D17AEDF3D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51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51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0788" y="1535113"/>
            <a:ext cx="437673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0788" y="2174875"/>
            <a:ext cx="437673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15CF7E-0A56-44C5-A669-914B09F8D6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3AC6DA-9082-4E2E-92EC-8D3A350347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64FBB8-FE13-420D-9C4A-4DB78510D4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7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1913" y="273050"/>
            <a:ext cx="553561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7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99296-C098-4285-AA29-14F2679753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042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042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042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26EDAC7-CD74-4571-9ED4-87525EB382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274638"/>
            <a:ext cx="89122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600200"/>
            <a:ext cx="8912225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098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2963" y="6245225"/>
            <a:ext cx="31369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Real Options 2018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7713" y="6245225"/>
            <a:ext cx="23098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FA5D716-1ADA-44EE-95D3-7A97CB44DA0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6.emf"/><Relationship Id="rId4" Type="http://schemas.openxmlformats.org/officeDocument/2006/relationships/oleObject" Target="../embeddings/oleObject2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package" Target="../embeddings/Microsoft_Word_Document.docx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85537-D4FF-4061-A4FB-B7B3F9E823BC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95300" y="274638"/>
            <a:ext cx="8912225" cy="2074862"/>
          </a:xfrm>
          <a:noFill/>
          <a:ln/>
        </p:spPr>
        <p:txBody>
          <a:bodyPr lIns="90488" tIns="44450" rIns="90488" bIns="44450" anchor="b"/>
          <a:lstStyle/>
          <a:p>
            <a:r>
              <a:rPr lang="en-US" dirty="0"/>
              <a:t>                                                                                                    Chapter 4</a:t>
            </a:r>
            <a:br>
              <a:rPr lang="en-US" dirty="0"/>
            </a:br>
            <a:r>
              <a:rPr lang="en-US" dirty="0"/>
              <a:t>AMERICAN PERPETUAL </a:t>
            </a:r>
            <a:br>
              <a:rPr lang="en-US" dirty="0"/>
            </a:br>
            <a:r>
              <a:rPr lang="en-US" dirty="0"/>
              <a:t>Growth OPTIONS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pPr>
              <a:buFontTx/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SAMUELSON 65, TOURINHO 79 </a:t>
            </a:r>
          </a:p>
          <a:p>
            <a:endParaRPr lang="en-US" dirty="0"/>
          </a:p>
          <a:p>
            <a:r>
              <a:rPr lang="en-US" dirty="0"/>
              <a:t>CLOSED-FORM SOLUTIONS FOR PERPETUITIES (LAND CONVERSION, RESOURCE EXTRACTION)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1539F-C244-40B3-8FD5-7670D236FD08}" type="slidenum">
              <a:rPr lang="en-US"/>
              <a:pPr/>
              <a:t>10</a:t>
            </a:fld>
            <a:endParaRPr lang="en-US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Solution</a:t>
            </a:r>
            <a:endParaRPr lang="en-US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484784"/>
            <a:ext cx="4367213" cy="4525963"/>
          </a:xfrm>
        </p:spPr>
        <p:txBody>
          <a:bodyPr/>
          <a:lstStyle/>
          <a:p>
            <a:endParaRPr lang="en-GB" sz="2400" dirty="0"/>
          </a:p>
          <a:p>
            <a:r>
              <a:rPr lang="en-GB" sz="2400" dirty="0"/>
              <a:t> V*=(</a:t>
            </a:r>
            <a:r>
              <a:rPr lang="el-GR" sz="2400" dirty="0">
                <a:cs typeface="Arial" charset="0"/>
              </a:rPr>
              <a:t>β</a:t>
            </a:r>
            <a:r>
              <a:rPr lang="en-GB" sz="2400" dirty="0">
                <a:cs typeface="Arial" charset="0"/>
              </a:rPr>
              <a:t>/(</a:t>
            </a:r>
            <a:r>
              <a:rPr lang="el-GR" sz="2400" dirty="0">
                <a:cs typeface="Arial" charset="0"/>
              </a:rPr>
              <a:t>β</a:t>
            </a:r>
            <a:r>
              <a:rPr lang="en-GB" sz="2400" dirty="0">
                <a:cs typeface="Arial" charset="0"/>
              </a:rPr>
              <a:t>-1))K</a:t>
            </a:r>
          </a:p>
          <a:p>
            <a:endParaRPr lang="en-GB" sz="2400" dirty="0">
              <a:cs typeface="Arial" charset="0"/>
            </a:endParaRPr>
          </a:p>
          <a:p>
            <a:r>
              <a:rPr lang="en-GB" sz="2400" dirty="0">
                <a:cs typeface="Arial" charset="0"/>
              </a:rPr>
              <a:t>And </a:t>
            </a:r>
          </a:p>
          <a:p>
            <a:endParaRPr lang="en-GB" sz="2400" dirty="0">
              <a:cs typeface="Arial" charset="0"/>
            </a:endParaRPr>
          </a:p>
          <a:p>
            <a:endParaRPr lang="en-GB" sz="2400" dirty="0">
              <a:cs typeface="Arial" charset="0"/>
            </a:endParaRPr>
          </a:p>
          <a:p>
            <a:r>
              <a:rPr lang="en-GB" sz="2400" dirty="0">
                <a:cs typeface="Arial" charset="0"/>
              </a:rPr>
              <a:t>F(V) = (V*-K)(V/V</a:t>
            </a:r>
            <a:r>
              <a:rPr lang="en-GB" sz="2400" baseline="30000" dirty="0">
                <a:cs typeface="Arial" charset="0"/>
              </a:rPr>
              <a:t>*</a:t>
            </a:r>
            <a:r>
              <a:rPr lang="en-GB" sz="2400" dirty="0">
                <a:cs typeface="Arial" charset="0"/>
              </a:rPr>
              <a:t>)</a:t>
            </a:r>
            <a:r>
              <a:rPr lang="el-GR" sz="2400" baseline="30000" dirty="0">
                <a:cs typeface="Arial" charset="0"/>
              </a:rPr>
              <a:t>β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27944-9526-49A0-8A8E-7A9B8FC93C64}" type="slidenum">
              <a:rPr lang="en-US"/>
              <a:pPr/>
              <a:t>11</a:t>
            </a:fld>
            <a:endParaRPr lang="en-US"/>
          </a:p>
        </p:txBody>
      </p:sp>
      <p:pic>
        <p:nvPicPr>
          <p:cNvPr id="7578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35063" y="765175"/>
            <a:ext cx="8208962" cy="54006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E4D39-BD1B-4E52-B49D-4ED6EED56AA0}" type="slidenum">
              <a:rPr lang="en-US"/>
              <a:pPr/>
              <a:t>12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Exercise 4.1</a:t>
            </a:r>
            <a:endParaRPr lang="en-US"/>
          </a:p>
        </p:txBody>
      </p:sp>
      <p:graphicFrame>
        <p:nvGraphicFramePr>
          <p:cNvPr id="101379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627063" y="1698625"/>
          <a:ext cx="8124825" cy="310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1381" name="Document" r:id="rId4" imgW="5487295" imgH="2103421" progId="Word.Document.8">
                  <p:embed/>
                </p:oleObj>
              </mc:Choice>
              <mc:Fallback>
                <p:oleObj name="Document" r:id="rId4" imgW="5487295" imgH="2103421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7063" y="1698625"/>
                        <a:ext cx="8124825" cy="310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Exercise 4.2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313193-93A9-4F94-B951-FDB7108A4766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102403" name="Object 3"/>
          <p:cNvGraphicFramePr>
            <a:graphicFrameLocks noChangeAspect="1"/>
          </p:cNvGraphicFramePr>
          <p:nvPr/>
        </p:nvGraphicFramePr>
        <p:xfrm>
          <a:off x="522256" y="1500175"/>
          <a:ext cx="10144196" cy="44370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05" name="Document" r:id="rId4" imgW="6327828" imgH="2895777" progId="Word.Document.12">
                  <p:embed/>
                </p:oleObj>
              </mc:Choice>
              <mc:Fallback>
                <p:oleObj name="Document" r:id="rId4" imgW="6327828" imgH="2895777" progId="Word.Document.12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56" y="1500175"/>
                        <a:ext cx="10144196" cy="44370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F40111-D062-429B-B319-9FD80FF97ADB}" type="slidenum">
              <a:rPr lang="en-US"/>
              <a:pPr/>
              <a:t>14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REVIEW: REAL OPTION MODELS</a:t>
            </a:r>
            <a:endParaRPr lang="en-US" sz="4000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I 	OUTLINE PAYOFF DIAGRAM FOR REAL OPTION=INTRINSIC VALUE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II  TRY BLACK-SCHOLES, COMPARE TO NPV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III IF AMERICAN &amp; LONG-LIFE, TRY SAMUELSON </a:t>
            </a:r>
          </a:p>
          <a:p>
            <a:pPr>
              <a:lnSpc>
                <a:spcPct val="80000"/>
              </a:lnSpc>
              <a:buFontTx/>
              <a:buNone/>
            </a:pPr>
            <a:endParaRPr lang="en-GB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IV IF AMERICAN, LONG-LIFE, AND COST        UNCERTAINTY, TRY FUNDAMENTAL EXCHANGE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GB" sz="2400" dirty="0"/>
              <a:t>   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Who Invented Real Options?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		Thales/Jevons/Fisher/Mossin?</a:t>
            </a:r>
          </a:p>
          <a:p>
            <a:pPr>
              <a:buFontTx/>
              <a:buNone/>
            </a:pPr>
            <a:r>
              <a:rPr lang="en-US"/>
              <a:t>			</a:t>
            </a:r>
          </a:p>
          <a:p>
            <a:pPr>
              <a:buFontTx/>
              <a:buNone/>
            </a:pPr>
            <a:r>
              <a:rPr lang="en-US"/>
              <a:t>				Tourinho 1979?</a:t>
            </a:r>
          </a:p>
          <a:p>
            <a:endParaRPr lang="en-US"/>
          </a:p>
          <a:p>
            <a:pPr>
              <a:buFontTx/>
              <a:buNone/>
            </a:pPr>
            <a:r>
              <a:rPr lang="en-US"/>
              <a:t>			Brennan &amp; Schwartz 1985? </a:t>
            </a:r>
          </a:p>
          <a:p>
            <a:pPr>
              <a:buFontTx/>
              <a:buNone/>
            </a:pPr>
            <a:r>
              <a:rPr lang="en-US"/>
              <a:t>			McDonald &amp; Siegel 1986?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1619A0E-A7E0-4E09-80FB-DC826DD151A5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Line 2"/>
          <p:cNvSpPr>
            <a:spLocks noChangeShapeType="1"/>
          </p:cNvSpPr>
          <p:nvPr/>
        </p:nvSpPr>
        <p:spPr bwMode="auto">
          <a:xfrm>
            <a:off x="0" y="549275"/>
            <a:ext cx="9902825" cy="0"/>
          </a:xfrm>
          <a:prstGeom prst="line">
            <a:avLst/>
          </a:prstGeom>
          <a:noFill/>
          <a:ln w="28575">
            <a:solidFill>
              <a:srgbClr val="FF505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94275" y="84139"/>
            <a:ext cx="61600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/>
              <a:t>Ending Thoughts on Tourinho 1979</a:t>
            </a:r>
            <a:endParaRPr lang="en-US" sz="2000"/>
          </a:p>
        </p:txBody>
      </p:sp>
      <p:sp>
        <p:nvSpPr>
          <p:cNvPr id="17412" name="Text Box 7"/>
          <p:cNvSpPr txBox="1">
            <a:spLocks noChangeArrowheads="1"/>
          </p:cNvSpPr>
          <p:nvPr/>
        </p:nvSpPr>
        <p:spPr bwMode="auto">
          <a:xfrm>
            <a:off x="740994" y="981076"/>
            <a:ext cx="842084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Ignores convenience yield and futures prices.</a:t>
            </a:r>
            <a:endParaRPr lang="en-US"/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740993" y="2708276"/>
            <a:ext cx="7253475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/>
              <a:t>Excludes temporary suspension opportunities.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But Tourinho 1979 is the real basis of modern real option theory, often ignored.</a:t>
            </a:r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r>
              <a:rPr lang="en-GB"/>
              <a:t>This NEGLECTED NUGGET, suitably improved, is useful for realistic modelling of practical extraction and other real options, and for designing incentives for influencing extraction (and other) timing and profitability.</a:t>
            </a:r>
            <a:endParaRPr lang="en-US"/>
          </a:p>
        </p:txBody>
      </p:sp>
      <p:sp>
        <p:nvSpPr>
          <p:cNvPr id="174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5AF0BC6-E746-44DC-969B-DC8CF0E2939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80843C-D9F8-46CE-8903-CF615B0A675D}" type="slidenum">
              <a:rPr lang="en-US"/>
              <a:pPr/>
              <a:t>2</a:t>
            </a:fld>
            <a:endParaRPr lang="en-US"/>
          </a:p>
        </p:txBody>
      </p:sp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/>
              <a:t>REAL OPTION VALUATIONS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800"/>
              <a:t>FIRST STAGE:  OUTLINE PAYOFFS FOR REAL OPTION</a:t>
            </a:r>
          </a:p>
          <a:p>
            <a:r>
              <a:rPr lang="en-US" sz="2800"/>
              <a:t>NEXT STAGE:  IDENTIFY THE IMPORTANT OPTION “DRIVERS” (PARTLY BASED ON DATA AVAILABLE)</a:t>
            </a:r>
          </a:p>
          <a:p>
            <a:r>
              <a:rPr lang="en-GB" sz="2800"/>
              <a:t>FIRST MODEL STAGE:  TRY BLACK-SCHOLES FOR QUICK ANSWER TO QUESTION: IS ROV &gt; NPV</a:t>
            </a:r>
          </a:p>
          <a:p>
            <a:r>
              <a:rPr lang="en-GB" sz="2800"/>
              <a:t>IF AMERICAN &amp; PERPETUAL, TRY SAMUELSON &amp; EXTENSIONS</a:t>
            </a:r>
            <a:endParaRPr lang="en-US" sz="280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C943B9-F975-4EDE-B359-68B29FF9A66E}" type="slidenum">
              <a:rPr lang="en-US"/>
              <a:pPr/>
              <a:t>3</a:t>
            </a:fld>
            <a:endParaRPr lang="en-US"/>
          </a:p>
        </p:txBody>
      </p:sp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/>
              <a:t>LAND CONVERSION OPTIONS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2800" dirty="0"/>
              <a:t>COMMERCIAL PROPERTY VALUES (V) OVER TIME FOLLOW A LOGNORMAL DIFFUSION PROCESS</a:t>
            </a:r>
          </a:p>
          <a:p>
            <a:r>
              <a:rPr lang="en-US" sz="2800" dirty="0"/>
              <a:t>d V/V  = </a:t>
            </a:r>
            <a:r>
              <a:rPr lang="en-US" sz="2800" dirty="0">
                <a:sym typeface="Symbol" pitchFamily="18" charset="2"/>
              </a:rPr>
              <a:t></a:t>
            </a:r>
            <a:r>
              <a:rPr lang="en-US" sz="2800" dirty="0"/>
              <a:t> d t + </a:t>
            </a:r>
            <a:r>
              <a:rPr lang="en-US" sz="2800" dirty="0" err="1">
                <a:latin typeface="Symbol" pitchFamily="18" charset="2"/>
              </a:rPr>
              <a:t>s</a:t>
            </a:r>
            <a:r>
              <a:rPr lang="en-US" sz="2800" baseline="-25000" dirty="0" err="1">
                <a:latin typeface="Times New Roman" pitchFamily="18" charset="0"/>
              </a:rPr>
              <a:t>v</a:t>
            </a:r>
            <a:r>
              <a:rPr lang="en-US" sz="2800" dirty="0">
                <a:latin typeface="Symbol" pitchFamily="18" charset="2"/>
              </a:rPr>
              <a:t> </a:t>
            </a:r>
            <a:r>
              <a:rPr lang="en-US" sz="2800" dirty="0"/>
              <a:t> d Z</a:t>
            </a:r>
          </a:p>
          <a:p>
            <a:r>
              <a:rPr lang="en-US" sz="2800" dirty="0">
                <a:sym typeface="Symbol" pitchFamily="18" charset="2"/>
              </a:rPr>
              <a:t> </a:t>
            </a:r>
            <a:r>
              <a:rPr lang="en-US" sz="2800" dirty="0"/>
              <a:t>=INCREASE OF COMMERCIAL VALUES=r-</a:t>
            </a:r>
            <a:r>
              <a:rPr lang="en-US" sz="2800" dirty="0">
                <a:latin typeface="Symbol" pitchFamily="18" charset="2"/>
              </a:rPr>
              <a:t>d</a:t>
            </a:r>
            <a:r>
              <a:rPr lang="en-US" sz="2800" dirty="0">
                <a:latin typeface="dSymbol"/>
              </a:rPr>
              <a:t> (riskless rate less rent or convenience yield)</a:t>
            </a:r>
            <a:r>
              <a:rPr lang="en-US" sz="2800" dirty="0"/>
              <a:t> </a:t>
            </a:r>
          </a:p>
          <a:p>
            <a:r>
              <a:rPr lang="en-US" sz="2800" dirty="0"/>
              <a:t>d t = OVER TIME</a:t>
            </a:r>
          </a:p>
          <a:p>
            <a:r>
              <a:rPr lang="en-US" sz="2800" dirty="0"/>
              <a:t> </a:t>
            </a:r>
            <a:r>
              <a:rPr lang="en-US" sz="2800" dirty="0">
                <a:latin typeface="Symbol" pitchFamily="18" charset="2"/>
              </a:rPr>
              <a:t>s</a:t>
            </a:r>
            <a:r>
              <a:rPr lang="en-US" sz="2800" dirty="0"/>
              <a:t>  = UNCERTAINTY,    </a:t>
            </a:r>
          </a:p>
          <a:p>
            <a:r>
              <a:rPr lang="en-US" sz="2800" dirty="0" err="1"/>
              <a:t>dZ</a:t>
            </a:r>
            <a:r>
              <a:rPr lang="en-US" sz="2800" dirty="0"/>
              <a:t>=WIENER PROCESS</a:t>
            </a:r>
          </a:p>
          <a:p>
            <a:r>
              <a:rPr lang="en-GB" sz="2800" dirty="0"/>
              <a:t> K = INVESTMENT COST</a:t>
            </a:r>
            <a:endParaRPr lang="en-US" sz="2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C0723-93F3-4ADE-8FC3-158B379188AC}" type="slidenum">
              <a:rPr lang="en-US"/>
              <a:pPr/>
              <a:t>4</a:t>
            </a:fld>
            <a:endParaRPr lang="en-US"/>
          </a:p>
        </p:txBody>
      </p:sp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 dirty="0"/>
              <a:t>REAL  OPTION VALUATION</a:t>
            </a:r>
          </a:p>
        </p:txBody>
      </p:sp>
      <p:pic>
        <p:nvPicPr>
          <p:cNvPr id="45071" name="Picture 15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22400" y="1916113"/>
            <a:ext cx="7632700" cy="3529012"/>
          </a:xfrm>
          <a:noFill/>
          <a:ln/>
        </p:spPr>
      </p:pic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E457B-E8C1-48D9-9722-2947297880B1}" type="slidenum">
              <a:rPr lang="en-US"/>
              <a:pPr/>
              <a:t>5</a:t>
            </a:fld>
            <a:endParaRPr lang="en-US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 dirty="0"/>
              <a:t>REAL  OPTION VALUATION</a:t>
            </a: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95300" y="1428736"/>
            <a:ext cx="8912225" cy="4697427"/>
          </a:xfrm>
        </p:spPr>
        <p:txBody>
          <a:bodyPr/>
          <a:lstStyle/>
          <a:p>
            <a:r>
              <a:rPr lang="en-US" dirty="0"/>
              <a:t>Note easy formula for Land Conversion Option Value</a:t>
            </a:r>
          </a:p>
          <a:p>
            <a:r>
              <a:rPr lang="en-US" dirty="0"/>
              <a:t>ROV=(V*-K)(V/V*)</a:t>
            </a:r>
            <a:r>
              <a:rPr lang="el-GR" baseline="30000" dirty="0">
                <a:cs typeface="Arial" charset="0"/>
              </a:rPr>
              <a:t>β</a:t>
            </a:r>
            <a:endParaRPr lang="el-GR" baseline="30000" dirty="0">
              <a:cs typeface="Arial" charset="0"/>
              <a:sym typeface="Math1" pitchFamily="2" charset="2"/>
            </a:endParaRPr>
          </a:p>
          <a:p>
            <a:r>
              <a:rPr lang="el-GR" sz="4000" dirty="0">
                <a:cs typeface="Arial" charset="0"/>
                <a:sym typeface="Symbol" pitchFamily="18" charset="2"/>
              </a:rPr>
              <a:t>β</a:t>
            </a:r>
            <a:r>
              <a:rPr lang="en-US" sz="4000" dirty="0">
                <a:sym typeface="Math1" pitchFamily="2" charset="2"/>
              </a:rPr>
              <a:t>=option elasticity measure</a:t>
            </a:r>
          </a:p>
          <a:p>
            <a:r>
              <a:rPr lang="en-US" sz="4000" dirty="0">
                <a:sym typeface="Math1" pitchFamily="2" charset="2"/>
              </a:rPr>
              <a:t>V*=Hurdle Rate ( value which justifies development timing)</a:t>
            </a:r>
          </a:p>
          <a:p>
            <a:r>
              <a:rPr lang="en-US" sz="4000" dirty="0">
                <a:sym typeface="Math1" pitchFamily="2" charset="2"/>
              </a:rPr>
              <a:t>DELTA=</a:t>
            </a:r>
            <a:r>
              <a:rPr lang="en-US" dirty="0">
                <a:sym typeface="Math1" pitchFamily="2" charset="2"/>
              </a:rPr>
              <a:t>first derivative of Real Option with respect to V=shows rate of change of option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FA634-6F79-4A5C-9152-C4DE2BA1E582}" type="slidenum">
              <a:rPr lang="en-US"/>
              <a:pPr/>
              <a:t>6</a:t>
            </a:fld>
            <a:endParaRPr lang="en-US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b"/>
          <a:lstStyle/>
          <a:p>
            <a:r>
              <a:rPr lang="en-US"/>
              <a:t>REAL  OPTION VALUATIONS</a:t>
            </a:r>
          </a:p>
        </p:txBody>
      </p:sp>
      <p:pic>
        <p:nvPicPr>
          <p:cNvPr id="49159" name="Picture 7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439863" y="2082800"/>
            <a:ext cx="7023100" cy="3559175"/>
          </a:xfrm>
          <a:noFill/>
          <a:ln/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07D6B-B571-4E7F-A0AD-2E6B3B7C9648}" type="slidenum">
              <a:rPr lang="en-US"/>
              <a:pPr/>
              <a:t>7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SENSITIVITY TO VOLATILITY</a:t>
            </a:r>
            <a:endParaRPr lang="en-US"/>
          </a:p>
        </p:txBody>
      </p:sp>
      <p:pic>
        <p:nvPicPr>
          <p:cNvPr id="95236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1165225" y="1671638"/>
            <a:ext cx="7572375" cy="4381500"/>
          </a:xfrm>
          <a:noFill/>
          <a:ln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2BB85-F60A-4834-90A2-6994315692BC}" type="slidenum">
              <a:rPr lang="en-US"/>
              <a:pPr/>
              <a:t>8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SAMUELSON </a:t>
            </a:r>
            <a:br>
              <a:rPr lang="en-GB" sz="4000"/>
            </a:br>
            <a:r>
              <a:rPr lang="en-GB" sz="4000"/>
              <a:t>PERPETUAL AMERICAN OPTION</a:t>
            </a:r>
            <a:endParaRPr lang="en-US" sz="400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ASSUMES INVESTMENT COST IS KNOWN AND FIXED</a:t>
            </a:r>
          </a:p>
          <a:p>
            <a:r>
              <a:rPr lang="en-GB"/>
              <a:t>ASSUMES UNDERLYING ASSET YIELD AND VOLATILITY IS KNOWN AND CONSTANT</a:t>
            </a:r>
          </a:p>
          <a:p>
            <a:r>
              <a:rPr lang="en-GB"/>
              <a:t>HOWEVER, IN CONTRAST TO B-S, IT CAN BE EXERCISED AT ANY TIME (WHEN V&gt;V*)</a:t>
            </a:r>
          </a:p>
          <a:p>
            <a:r>
              <a:rPr lang="en-GB"/>
              <a:t>SO THIS IS AN INVESTMENT TIMING MODEL</a:t>
            </a:r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Real Options 2018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B3412C-B15A-4F95-8F64-052767EA2EEA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Symbol" pitchFamily="18" charset="2"/>
              </a:rPr>
              <a:t>b</a:t>
            </a:r>
            <a:r>
              <a:rPr lang="en-GB" dirty="0"/>
              <a:t> is the solution to a simple quadratic equation</a:t>
            </a:r>
            <a:endParaRPr lang="en-US" dirty="0"/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95300" y="1600200"/>
            <a:ext cx="4367213" cy="4525963"/>
          </a:xfrm>
        </p:spPr>
        <p:txBody>
          <a:bodyPr/>
          <a:lstStyle/>
          <a:p>
            <a:r>
              <a:rPr lang="en-GB" sz="2800"/>
              <a:t>The positive root is</a:t>
            </a:r>
          </a:p>
          <a:p>
            <a:endParaRPr lang="en-GB" sz="2800"/>
          </a:p>
          <a:p>
            <a:endParaRPr lang="en-US" sz="2800"/>
          </a:p>
        </p:txBody>
      </p:sp>
      <p:graphicFrame>
        <p:nvGraphicFramePr>
          <p:cNvPr id="7373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482725" y="3400425"/>
          <a:ext cx="7924800" cy="161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4" name="Equation" r:id="rId4" imgW="2298600" imgH="507960" progId="Equation.3">
                  <p:embed/>
                </p:oleObj>
              </mc:Choice>
              <mc:Fallback>
                <p:oleObj name="Equation" r:id="rId4" imgW="2298600" imgH="50796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2725" y="3400425"/>
                        <a:ext cx="7924800" cy="161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</TotalTime>
  <Pages>18</Pages>
  <Words>434</Words>
  <Application>Microsoft Office PowerPoint</Application>
  <PresentationFormat>Custom</PresentationFormat>
  <Paragraphs>103</Paragraphs>
  <Slides>16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Arial</vt:lpstr>
      <vt:lpstr>dSymbol</vt:lpstr>
      <vt:lpstr>Math1</vt:lpstr>
      <vt:lpstr>Symbol</vt:lpstr>
      <vt:lpstr>Times New Roman</vt:lpstr>
      <vt:lpstr>Default Design</vt:lpstr>
      <vt:lpstr>Equation</vt:lpstr>
      <vt:lpstr>Document</vt:lpstr>
      <vt:lpstr>                                                                                                    Chapter 4 AMERICAN PERPETUAL  Growth OPTIONS</vt:lpstr>
      <vt:lpstr>REAL OPTION VALUATIONS</vt:lpstr>
      <vt:lpstr>LAND CONVERSION OPTIONS</vt:lpstr>
      <vt:lpstr>REAL  OPTION VALUATION</vt:lpstr>
      <vt:lpstr>REAL  OPTION VALUATION</vt:lpstr>
      <vt:lpstr>REAL  OPTION VALUATIONS</vt:lpstr>
      <vt:lpstr>SENSITIVITY TO VOLATILITY</vt:lpstr>
      <vt:lpstr>SAMUELSON  PERPETUAL AMERICAN OPTION</vt:lpstr>
      <vt:lpstr>b is the solution to a simple quadratic equation</vt:lpstr>
      <vt:lpstr>Solution</vt:lpstr>
      <vt:lpstr>PowerPoint Presentation</vt:lpstr>
      <vt:lpstr>Exercise 4.1</vt:lpstr>
      <vt:lpstr>Exercise 4.2</vt:lpstr>
      <vt:lpstr>REVIEW: REAL OPTION MODELS</vt:lpstr>
      <vt:lpstr>Who Invented Real Options?</vt:lpstr>
      <vt:lpstr>PowerPoint Presentation</vt:lpstr>
    </vt:vector>
  </TitlesOfParts>
  <Company>MANCHESTER BUSINESS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 ANALYTICAL  OPTIONS</dc:title>
  <dc:creator>Professor Dean A. Paxson</dc:creator>
  <cp:lastModifiedBy>Dean Paxson</cp:lastModifiedBy>
  <cp:revision>92</cp:revision>
  <cp:lastPrinted>2001-12-13T18:03:38Z</cp:lastPrinted>
  <dcterms:created xsi:type="dcterms:W3CDTF">1998-05-10T02:45:42Z</dcterms:created>
  <dcterms:modified xsi:type="dcterms:W3CDTF">2017-11-18T21:54:10Z</dcterms:modified>
</cp:coreProperties>
</file>