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306" r:id="rId4"/>
    <p:sldId id="305" r:id="rId5"/>
    <p:sldId id="309" r:id="rId6"/>
    <p:sldId id="307" r:id="rId7"/>
    <p:sldId id="311" r:id="rId8"/>
    <p:sldId id="312" r:id="rId9"/>
    <p:sldId id="310" r:id="rId10"/>
    <p:sldId id="303" r:id="rId11"/>
    <p:sldId id="308" r:id="rId12"/>
    <p:sldId id="298" r:id="rId13"/>
    <p:sldId id="30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6595" autoAdjust="0"/>
  </p:normalViewPr>
  <p:slideViewPr>
    <p:cSldViewPr snapToGrid="0">
      <p:cViewPr>
        <p:scale>
          <a:sx n="66" d="100"/>
          <a:sy n="66" d="100"/>
        </p:scale>
        <p:origin x="-60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400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EEA09-E09D-4090-AEF6-3AC0BDE90AC3}" type="datetimeFigureOut">
              <a:rPr lang="pt-PT" smtClean="0"/>
              <a:pPr/>
              <a:t>20-02-2018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CE168-82DA-4466-AB7B-C9F62C19F94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64065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5467" y="1902302"/>
            <a:ext cx="9966960" cy="1653698"/>
          </a:xfrm>
        </p:spPr>
        <p:txBody>
          <a:bodyPr>
            <a:normAutofit fontScale="90000"/>
          </a:bodyPr>
          <a:lstStyle/>
          <a:p>
            <a:r>
              <a:rPr lang="pt-PT" sz="6000" b="0" smtClean="0"/>
              <a:t>Ciência, Tecnologia, sociedade E organizações</a:t>
            </a:r>
            <a:r>
              <a:rPr lang="pt-PT" sz="4000" b="0" smtClean="0"/>
              <a:t> </a:t>
            </a:r>
            <a:endParaRPr lang="pt-PT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24664"/>
            <a:ext cx="8767860" cy="1388165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1282310" y="5498780"/>
            <a:ext cx="34252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Sofia Bento</a:t>
            </a:r>
          </a:p>
          <a:p>
            <a:r>
              <a:rPr lang="pt-PT" sz="3200" smtClean="0">
                <a:solidFill>
                  <a:schemeClr val="bg1"/>
                </a:solidFill>
              </a:rPr>
              <a:t>20 Fevereiro 2018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5239" y="406298"/>
            <a:ext cx="6096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PT" sz="2000" b="1" smtClean="0">
                <a:solidFill>
                  <a:schemeClr val="bg1"/>
                </a:solidFill>
              </a:rPr>
              <a:t>Mestrado Economia e  Gestão da Ciência, Tecnologia e Inovação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761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88" y="265652"/>
            <a:ext cx="9875520" cy="648749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referências</a:t>
            </a:r>
            <a:endParaRPr lang="pt-PT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9580" y="914401"/>
            <a:ext cx="11751510" cy="393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ARRISCADO, João N. e ROQUE, Ricardo, Objectos impuros: Experiências em Estudos sobre a Ciência, Porto, Edições Afrontamento, 2008.</a:t>
            </a:r>
          </a:p>
          <a:p>
            <a:r>
              <a:rPr lang="en-US" smtClean="0"/>
              <a:t>BECK, Ulrich, Risk Society, London, Sage, 1992.</a:t>
            </a:r>
            <a:endParaRPr lang="pt-PT" smtClean="0"/>
          </a:p>
          <a:p>
            <a:r>
              <a:rPr lang="en-US" smtClean="0"/>
              <a:t>CALLON, Michel, LASCOUMES, Pierre, BARTHE, Yannick, Acting in an uncertain world: an essay on technical democracy. , Cambridge, MIT Press, 2011.</a:t>
            </a:r>
            <a:endParaRPr lang="pt-PT" smtClean="0"/>
          </a:p>
          <a:p>
            <a:r>
              <a:rPr lang="en-US" smtClean="0"/>
              <a:t>GIBBONS et al., The new production of knowledge, London, Sage, 1994. </a:t>
            </a:r>
            <a:endParaRPr lang="pt-PT" smtClean="0"/>
          </a:p>
          <a:p>
            <a:r>
              <a:rPr lang="pt-PT" smtClean="0"/>
              <a:t>MORIN, Edgar., Ciência com consciência, Lisboa, Europa-América., 1994.</a:t>
            </a:r>
          </a:p>
          <a:p>
            <a:endParaRPr lang="fr-FR" smtClean="0">
              <a:solidFill>
                <a:schemeClr val="accent1"/>
              </a:solidFill>
            </a:endParaRPr>
          </a:p>
          <a:p>
            <a:r>
              <a:rPr lang="pt-PT" b="1" u="sng" smtClean="0"/>
              <a:t>Ponto 1: </a:t>
            </a:r>
            <a:endParaRPr lang="pt-PT" smtClean="0"/>
          </a:p>
          <a:p>
            <a:r>
              <a:rPr lang="pt-PT" b="1" smtClean="0"/>
              <a:t> </a:t>
            </a:r>
            <a:r>
              <a:rPr lang="pt-PT" b="1" smtClean="0"/>
              <a:t>Texto </a:t>
            </a:r>
            <a:r>
              <a:rPr lang="pt-PT" b="1" smtClean="0"/>
              <a:t>nº 1</a:t>
            </a:r>
            <a:r>
              <a:rPr lang="pt-PT" smtClean="0"/>
              <a:t>.: </a:t>
            </a:r>
            <a:r>
              <a:rPr lang="pt-PT" cap="all" smtClean="0"/>
              <a:t>Morin,</a:t>
            </a:r>
            <a:r>
              <a:rPr lang="pt-PT" smtClean="0"/>
              <a:t> Edgar, </a:t>
            </a:r>
            <a:r>
              <a:rPr lang="pt-PT" i="1" smtClean="0"/>
              <a:t>Ciência com consciência,</a:t>
            </a:r>
            <a:r>
              <a:rPr lang="pt-PT" smtClean="0"/>
              <a:t> Lisboa, Europa-América, s/d., pp. 25-37 e 237-255.</a:t>
            </a:r>
          </a:p>
          <a:p>
            <a:r>
              <a:rPr lang="pt-PT" smtClean="0"/>
              <a:t> </a:t>
            </a:r>
            <a:r>
              <a:rPr lang="en-US" b="1" smtClean="0"/>
              <a:t>Texto </a:t>
            </a:r>
            <a:r>
              <a:rPr lang="en-US" b="1" smtClean="0"/>
              <a:t>nº 2: </a:t>
            </a:r>
            <a:r>
              <a:rPr lang="en-US" smtClean="0"/>
              <a:t>GIBBONS, Michael et al, </a:t>
            </a:r>
            <a:r>
              <a:rPr lang="en-US" i="1" smtClean="0"/>
              <a:t>The new production of knowledge</a:t>
            </a:r>
            <a:r>
              <a:rPr lang="en-US" smtClean="0"/>
              <a:t>, Sage, 1994, pp. 27-47.</a:t>
            </a:r>
            <a:endParaRPr lang="pt-PT" smtClean="0"/>
          </a:p>
          <a:p>
            <a:r>
              <a:rPr lang="en-US" smtClean="0"/>
              <a:t> </a:t>
            </a:r>
            <a:r>
              <a:rPr lang="en-US" b="1" smtClean="0"/>
              <a:t>Texto </a:t>
            </a:r>
            <a:r>
              <a:rPr lang="en-US" b="1" smtClean="0"/>
              <a:t>nº 3</a:t>
            </a:r>
            <a:r>
              <a:rPr lang="en-US" smtClean="0"/>
              <a:t>: FUGLSANG, Lars, Tree Perspectives in STS in the Policy Context, in: Stephen H., Cutcliffe and Carl Mitham (Ed.): </a:t>
            </a:r>
            <a:r>
              <a:rPr lang="en-US" i="1" smtClean="0"/>
              <a:t>Visions of STS Counterpoints in science, technology, and society studies</a:t>
            </a:r>
            <a:r>
              <a:rPr lang="en-US" smtClean="0"/>
              <a:t>, 2000, pp. </a:t>
            </a:r>
            <a:r>
              <a:rPr lang="en-GB" smtClean="0"/>
              <a:t>35-49.</a:t>
            </a:r>
            <a:endParaRPr lang="pt-PT" smtClean="0"/>
          </a:p>
          <a:p>
            <a:r>
              <a:rPr lang="en-GB" smtClean="0"/>
              <a:t> </a:t>
            </a:r>
            <a:r>
              <a:rPr lang="fr-FR" b="1" smtClean="0"/>
              <a:t>Texto </a:t>
            </a:r>
            <a:r>
              <a:rPr lang="fr-FR" b="1" smtClean="0"/>
              <a:t>nº 4</a:t>
            </a:r>
            <a:r>
              <a:rPr lang="fr-FR" smtClean="0"/>
              <a:t>: CALLON, Michel, </a:t>
            </a:r>
            <a:r>
              <a:rPr lang="fr-FR" i="1" smtClean="0"/>
              <a:t>Agir dans un monde incertain</a:t>
            </a:r>
            <a:r>
              <a:rPr lang="fr-FR" smtClean="0"/>
              <a:t>, Paris, Seuil, 2001, pp. 153-262.</a:t>
            </a:r>
            <a:endParaRPr lang="pt-PT" smtClean="0"/>
          </a:p>
          <a:p>
            <a:r>
              <a:rPr lang="fr-FR" smtClean="0"/>
              <a:t> </a:t>
            </a:r>
            <a:r>
              <a:rPr lang="en-GB" b="1" smtClean="0"/>
              <a:t>Texto </a:t>
            </a:r>
            <a:r>
              <a:rPr lang="en-GB" b="1" smtClean="0"/>
              <a:t>nº 5</a:t>
            </a:r>
            <a:r>
              <a:rPr lang="en-GB" smtClean="0"/>
              <a:t> : RAVETZ, Jerome, Post-Normal Science and the complexity of transitions towards sustainability, </a:t>
            </a:r>
            <a:r>
              <a:rPr lang="en-GB" i="1" smtClean="0"/>
              <a:t>Ecological Complexity</a:t>
            </a:r>
            <a:r>
              <a:rPr lang="en-GB" smtClean="0"/>
              <a:t>, 3, 2006, pp.275-284.</a:t>
            </a:r>
            <a:endParaRPr lang="pt-PT" smtClean="0"/>
          </a:p>
          <a:p>
            <a:r>
              <a:rPr lang="en-GB" smtClean="0"/>
              <a:t> </a:t>
            </a:r>
            <a:r>
              <a:rPr lang="en-GB" b="1" smtClean="0"/>
              <a:t>Texto </a:t>
            </a:r>
            <a:r>
              <a:rPr lang="en-GB" b="1" smtClean="0"/>
              <a:t>nº 6</a:t>
            </a:r>
            <a:r>
              <a:rPr lang="en-GB" smtClean="0"/>
              <a:t> : LANG, Daniel et al., Transdisciplinary research in sustainability science: practice, principles and challenges, </a:t>
            </a:r>
            <a:r>
              <a:rPr lang="en-GB" i="1" smtClean="0"/>
              <a:t>Sustainable Science</a:t>
            </a:r>
            <a:r>
              <a:rPr lang="en-GB" smtClean="0"/>
              <a:t>, 7(1), 2012, pp.275-284.</a:t>
            </a:r>
            <a:endParaRPr lang="pt-PT" smtClean="0"/>
          </a:p>
          <a:p>
            <a:r>
              <a:rPr lang="en-GB" smtClean="0"/>
              <a:t> </a:t>
            </a:r>
            <a:endParaRPr lang="pt-PT" smtClean="0"/>
          </a:p>
          <a:p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sz="1600" dirty="0"/>
              <a:t> </a:t>
            </a:r>
            <a:endParaRPr lang="pt-PT" sz="16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6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70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88" y="265652"/>
            <a:ext cx="9875520" cy="648749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referências</a:t>
            </a:r>
            <a:endParaRPr lang="pt-PT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9580" y="914401"/>
            <a:ext cx="11751510" cy="393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PT" b="1" u="sng" smtClean="0"/>
              <a:t>Ponto 2:</a:t>
            </a:r>
            <a:r>
              <a:rPr lang="pt-PT" smtClean="0"/>
              <a:t> </a:t>
            </a:r>
          </a:p>
          <a:p>
            <a:r>
              <a:rPr lang="pt-PT" smtClean="0"/>
              <a:t> </a:t>
            </a:r>
            <a:r>
              <a:rPr lang="fr-FR" b="1" smtClean="0"/>
              <a:t>Texto </a:t>
            </a:r>
            <a:r>
              <a:rPr lang="fr-FR" b="1" smtClean="0"/>
              <a:t>nº 7: </a:t>
            </a:r>
            <a:r>
              <a:rPr lang="fr-FR" cap="all" smtClean="0"/>
              <a:t>Beck, </a:t>
            </a:r>
            <a:r>
              <a:rPr lang="fr-FR" smtClean="0"/>
              <a:t>Ulrich, </a:t>
            </a:r>
            <a:r>
              <a:rPr lang="fr-FR" i="1" smtClean="0"/>
              <a:t>La société du risque, </a:t>
            </a:r>
            <a:r>
              <a:rPr lang="fr-FR" smtClean="0"/>
              <a:t>Paris,  Aubier</a:t>
            </a:r>
            <a:r>
              <a:rPr lang="fr-FR" i="1" smtClean="0"/>
              <a:t>,</a:t>
            </a:r>
            <a:r>
              <a:rPr lang="fr-FR" smtClean="0"/>
              <a:t> p.341-451.</a:t>
            </a:r>
            <a:endParaRPr lang="pt-PT" smtClean="0"/>
          </a:p>
          <a:p>
            <a:r>
              <a:rPr lang="fr-FR" smtClean="0"/>
              <a:t> </a:t>
            </a:r>
            <a:r>
              <a:rPr lang="pt-PT" b="1" smtClean="0"/>
              <a:t>Texto </a:t>
            </a:r>
            <a:r>
              <a:rPr lang="pt-PT" b="1" smtClean="0"/>
              <a:t>nº 8</a:t>
            </a:r>
            <a:r>
              <a:rPr lang="pt-PT" smtClean="0"/>
              <a:t>: </a:t>
            </a:r>
            <a:r>
              <a:rPr lang="pt-PT" cap="all" smtClean="0"/>
              <a:t>Beniger, J</a:t>
            </a:r>
            <a:r>
              <a:rPr lang="pt-PT" smtClean="0"/>
              <a:t>ames R, </a:t>
            </a:r>
            <a:r>
              <a:rPr lang="pt-PT" i="1" smtClean="0"/>
              <a:t>A evolução do controlo,</a:t>
            </a:r>
            <a:r>
              <a:rPr lang="pt-PT" smtClean="0"/>
              <a:t> in: Forester, </a:t>
            </a:r>
            <a:r>
              <a:rPr lang="pt-PT" i="1" smtClean="0"/>
              <a:t>Informática e sociedade,</a:t>
            </a:r>
            <a:r>
              <a:rPr lang="pt-PT" smtClean="0"/>
              <a:t> Vol. I. Lisboa, Ed. Salamandra, 1993. p.81-112.</a:t>
            </a:r>
          </a:p>
          <a:p>
            <a:r>
              <a:rPr lang="pt-PT" b="1" smtClean="0"/>
              <a:t> </a:t>
            </a:r>
            <a:r>
              <a:rPr lang="es-ES" b="1" smtClean="0"/>
              <a:t>Texto </a:t>
            </a:r>
            <a:r>
              <a:rPr lang="es-ES" b="1" smtClean="0"/>
              <a:t>nº 9</a:t>
            </a:r>
            <a:r>
              <a:rPr lang="es-ES" smtClean="0"/>
              <a:t>: </a:t>
            </a:r>
            <a:r>
              <a:rPr lang="es-ES" cap="all" smtClean="0"/>
              <a:t>Castells</a:t>
            </a:r>
            <a:r>
              <a:rPr lang="es-ES" smtClean="0"/>
              <a:t>, Manuel, </a:t>
            </a:r>
            <a:r>
              <a:rPr lang="es-ES" i="1" smtClean="0"/>
              <a:t>La era de la information</a:t>
            </a:r>
            <a:r>
              <a:rPr lang="es-ES" smtClean="0"/>
              <a:t>, Vol 1. </a:t>
            </a:r>
            <a:r>
              <a:rPr lang="pt-PT" smtClean="0"/>
              <a:t>Madrid, Alianza Ed.,1997. pp. 87-94; 118-142; 172-175; 179-309.</a:t>
            </a:r>
          </a:p>
          <a:p>
            <a:r>
              <a:rPr lang="en-US" cap="all" smtClean="0"/>
              <a:t> </a:t>
            </a:r>
            <a:r>
              <a:rPr lang="en-US" b="1" smtClean="0"/>
              <a:t>Texto </a:t>
            </a:r>
            <a:r>
              <a:rPr lang="en-US" b="1" smtClean="0"/>
              <a:t>nº 10</a:t>
            </a:r>
            <a:r>
              <a:rPr lang="en-US" smtClean="0"/>
              <a:t>: </a:t>
            </a:r>
            <a:r>
              <a:rPr lang="en-US" cap="all" smtClean="0"/>
              <a:t>European Comission</a:t>
            </a:r>
            <a:r>
              <a:rPr lang="en-US" smtClean="0"/>
              <a:t>, </a:t>
            </a:r>
            <a:r>
              <a:rPr lang="en-US" i="1" smtClean="0"/>
              <a:t>Taking European Knowledge Society Seriously,</a:t>
            </a:r>
            <a:r>
              <a:rPr lang="en-US" smtClean="0"/>
              <a:t> Report of the Expert Group on Science and Governance to the Science, Economy and Society Directorate, Bruxelles</a:t>
            </a:r>
            <a:r>
              <a:rPr lang="en-US" smtClean="0"/>
              <a:t>, </a:t>
            </a:r>
            <a:r>
              <a:rPr lang="en-US" smtClean="0"/>
              <a:t>2007</a:t>
            </a:r>
          </a:p>
          <a:p>
            <a:endParaRPr lang="en-US" smtClean="0"/>
          </a:p>
          <a:p>
            <a:r>
              <a:rPr lang="pt-PT" b="1" u="sng" smtClean="0"/>
              <a:t>Ponto 3:</a:t>
            </a:r>
            <a:endParaRPr lang="pt-PT" smtClean="0"/>
          </a:p>
          <a:p>
            <a:r>
              <a:rPr lang="pt-PT" smtClean="0"/>
              <a:t> </a:t>
            </a:r>
            <a:r>
              <a:rPr lang="en-US" b="1" smtClean="0"/>
              <a:t>Texto </a:t>
            </a:r>
            <a:r>
              <a:rPr lang="en-US" b="1" smtClean="0"/>
              <a:t>nº 11</a:t>
            </a:r>
            <a:r>
              <a:rPr lang="en-US" smtClean="0"/>
              <a:t>: LATOUR, Bruno, Give me a laboratory and I will raise the world, in Biagioli, Mario (ed.): </a:t>
            </a:r>
            <a:r>
              <a:rPr lang="en-US" i="1" smtClean="0"/>
              <a:t>The science studies reader</a:t>
            </a:r>
            <a:r>
              <a:rPr lang="en-US" smtClean="0"/>
              <a:t>, Routledge, pp.258-275.</a:t>
            </a:r>
            <a:endParaRPr lang="pt-PT" smtClean="0"/>
          </a:p>
          <a:p>
            <a:r>
              <a:rPr lang="en-US" b="1" smtClean="0"/>
              <a:t> </a:t>
            </a:r>
            <a:r>
              <a:rPr lang="fr-FR" b="1" smtClean="0"/>
              <a:t>Texto </a:t>
            </a:r>
            <a:r>
              <a:rPr lang="fr-FR" b="1" smtClean="0"/>
              <a:t>nº 12</a:t>
            </a:r>
            <a:r>
              <a:rPr lang="fr-FR" smtClean="0"/>
              <a:t>: Vinck, D. e Zarama, G. (2007), La fusion des laboratoires. Processus de gestion et constitution d’une entité pertinentes de l’activité scientifique. </a:t>
            </a:r>
            <a:r>
              <a:rPr lang="en-US" i="1" smtClean="0"/>
              <a:t>Revue d’Anthropologie des Connaissances</a:t>
            </a:r>
            <a:r>
              <a:rPr lang="en-US" smtClean="0"/>
              <a:t>, 1-2, 267-296.</a:t>
            </a:r>
            <a:endParaRPr lang="pt-PT" smtClean="0"/>
          </a:p>
          <a:p>
            <a:r>
              <a:rPr lang="en-GB" smtClean="0"/>
              <a:t> </a:t>
            </a:r>
            <a:endParaRPr lang="pt-PT" smtClean="0"/>
          </a:p>
          <a:p>
            <a:endParaRPr lang="pt-PT" smtClean="0"/>
          </a:p>
          <a:p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sz="1600" dirty="0"/>
              <a:t> </a:t>
            </a:r>
            <a:endParaRPr lang="pt-PT" sz="16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6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708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Docente: Investigação</a:t>
            </a:r>
            <a:r>
              <a:rPr lang="pt-PT" smtClean="0"/>
              <a:t> e</a:t>
            </a:r>
            <a:r>
              <a:rPr lang="pt-PT" smtClean="0"/>
              <a:t> projetos recentes</a:t>
            </a:r>
            <a:endParaRPr lang="pt-PT" dirty="0"/>
          </a:p>
        </p:txBody>
      </p:sp>
      <p:pic>
        <p:nvPicPr>
          <p:cNvPr id="5" name="Picture 9" descr="logo_Aquimed cop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7246" y="3870830"/>
            <a:ext cx="2781300" cy="1284288"/>
          </a:xfrm>
        </p:spPr>
      </p:pic>
      <p:pic>
        <p:nvPicPr>
          <p:cNvPr id="1026" name="Picture 2" descr="http://www.lasics.uminho.pt/compolis/photos/COMPOLIS-logo-JBEdit%5B3%5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1674" y="5364366"/>
            <a:ext cx="97536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96519" y="157969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>
                <a:solidFill>
                  <a:srgbClr val="FFFFFF"/>
                </a:solidFill>
                <a:latin typeface="AzoSans-Regular"/>
              </a:rPr>
              <a:t>R</a:t>
            </a:r>
          </a:p>
          <a:p>
            <a:r>
              <a:rPr lang="pt-PT" b="1" dirty="0" smtClean="0">
                <a:latin typeface="AzoSans-Regular"/>
              </a:rPr>
              <a:t>O </a:t>
            </a:r>
            <a:r>
              <a:rPr lang="pt-PT" b="1" dirty="0">
                <a:latin typeface="AzoSans-Regular"/>
              </a:rPr>
              <a:t>Estado por Dentro</a:t>
            </a:r>
          </a:p>
          <a:p>
            <a:r>
              <a:rPr lang="pt-PT" dirty="0">
                <a:latin typeface="Georgia" panose="02040502050405020303" pitchFamily="18" charset="0"/>
              </a:rPr>
              <a:t>Como é o dia-a-dia das instituições do aparelho de Estado?</a:t>
            </a:r>
          </a:p>
          <a:p>
            <a:r>
              <a:rPr lang="pt-PT" b="1" cap="all" dirty="0" smtClean="0">
                <a:latin typeface="AzoSans-Light"/>
              </a:rPr>
              <a:t>Fundação Francisco Manuel dos Santos</a:t>
            </a:r>
            <a:r>
              <a:rPr lang="pt-PT" cap="all" dirty="0">
                <a:latin typeface="AzoSans-Light"/>
              </a:rPr>
              <a:t/>
            </a:r>
            <a:br>
              <a:rPr lang="pt-PT" cap="all" dirty="0">
                <a:latin typeface="AzoSans-Light"/>
              </a:rPr>
            </a:br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5761219" y="374554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International Summer School, 3</a:t>
            </a:r>
            <a:r>
              <a:rPr lang="en-US" b="1" baseline="30000" dirty="0"/>
              <a:t>rd</a:t>
            </a:r>
            <a:r>
              <a:rPr lang="en-US" b="1" dirty="0"/>
              <a:t> edition</a:t>
            </a:r>
          </a:p>
          <a:p>
            <a:r>
              <a:rPr lang="en-US" dirty="0"/>
              <a:t>“Concepts and tools to engage in knowledge co-production and public participation”</a:t>
            </a:r>
          </a:p>
          <a:p>
            <a:r>
              <a:rPr lang="en-US" dirty="0"/>
              <a:t>June 19th – June 23rd 2017, </a:t>
            </a:r>
            <a:r>
              <a:rPr lang="en-US" dirty="0" err="1"/>
              <a:t>Lisboa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592519" y="1634329"/>
            <a:ext cx="44620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solidFill>
                  <a:srgbClr val="FFFFFF"/>
                </a:solidFill>
                <a:latin typeface="AzoSans-Regular"/>
              </a:rPr>
              <a:t>R</a:t>
            </a:r>
          </a:p>
          <a:p>
            <a:r>
              <a:rPr lang="pt-PT" b="1" dirty="0" smtClean="0">
                <a:latin typeface="AzoSans-Regular"/>
              </a:rPr>
              <a:t>Governança da água e participação</a:t>
            </a:r>
            <a:endParaRPr lang="pt-PT" b="1" dirty="0">
              <a:latin typeface="AzoSans-Regular"/>
            </a:endParaRPr>
          </a:p>
          <a:p>
            <a:r>
              <a:rPr lang="pt-PT" dirty="0" smtClean="0">
                <a:latin typeface="Georgia" panose="02040502050405020303" pitchFamily="18" charset="0"/>
              </a:rPr>
              <a:t>Que relação existe entre uma instituição administrativa e o público? O caso dos planos hidrográficos e das Questões Críticas </a:t>
            </a:r>
            <a:r>
              <a:rPr lang="pt-PT" dirty="0" err="1" smtClean="0">
                <a:latin typeface="Georgia" panose="02040502050405020303" pitchFamily="18" charset="0"/>
              </a:rPr>
              <a:t>ds</a:t>
            </a:r>
            <a:r>
              <a:rPr lang="pt-PT" dirty="0" smtClean="0">
                <a:latin typeface="Georgia" panose="02040502050405020303" pitchFamily="18" charset="0"/>
              </a:rPr>
              <a:t> Planos de Bacia.</a:t>
            </a:r>
            <a:endParaRPr lang="pt-PT" dirty="0">
              <a:latin typeface="Georgia" panose="02040502050405020303" pitchFamily="18" charset="0"/>
            </a:endParaRPr>
          </a:p>
          <a:p>
            <a:r>
              <a:rPr lang="pt-PT" sz="1400" b="1" cap="all" dirty="0" smtClean="0">
                <a:latin typeface="AzoSans-Light"/>
              </a:rPr>
              <a:t>Pós doutoramento FCT</a:t>
            </a:r>
            <a:r>
              <a:rPr lang="pt-PT" cap="all" dirty="0">
                <a:latin typeface="AzoSans-Light"/>
              </a:rPr>
              <a:t/>
            </a:r>
            <a:br>
              <a:rPr lang="pt-PT" cap="all" dirty="0">
                <a:latin typeface="AzoSans-Light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14252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40" y="2316480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Contacto: sbento@iseg.ulisboa.pt</a:t>
            </a:r>
            <a:br>
              <a:rPr lang="pt-PT" dirty="0" smtClean="0"/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97569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2" y="348343"/>
            <a:ext cx="9875520" cy="1356360"/>
          </a:xfrm>
        </p:spPr>
        <p:txBody>
          <a:bodyPr/>
          <a:lstStyle/>
          <a:p>
            <a:r>
              <a:rPr lang="pt-PT" smtClean="0"/>
              <a:t>Objetivos do Programa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0" y="1548091"/>
            <a:ext cx="11727542" cy="5309909"/>
          </a:xfrm>
        </p:spPr>
        <p:txBody>
          <a:bodyPr>
            <a:noAutofit/>
          </a:bodyPr>
          <a:lstStyle/>
          <a:p>
            <a:r>
              <a:rPr lang="pt-PT" sz="3200" smtClean="0"/>
              <a:t>Analisar as relações entre Ciência, Tecnologia,  e Sociedade; distinguir abordagens deterministas sobre a relação entre Ciência e Sociedade.</a:t>
            </a:r>
            <a:endParaRPr lang="pt-PT" sz="3200" dirty="0" smtClean="0"/>
          </a:p>
          <a:p>
            <a:r>
              <a:rPr lang="pt-PT" sz="3200" smtClean="0"/>
              <a:t>Permitir compreensão das dinâmicas sociais, políticas, científicas e tecnológicas envolvidas na C&amp;T perspetivando possibilidades de mudança social</a:t>
            </a:r>
            <a:endParaRPr lang="pt-PT" sz="3200" dirty="0" smtClean="0"/>
          </a:p>
          <a:p>
            <a:r>
              <a:rPr lang="pt-PT" sz="3200" smtClean="0"/>
              <a:t>Aplicar teorias e abordagens sociológicas e metodologias qualitativas conduzindo uma pesquisa sociológica</a:t>
            </a:r>
            <a:endParaRPr lang="pt-PT" sz="3200" dirty="0" smtClean="0"/>
          </a:p>
          <a:p>
            <a:r>
              <a:rPr lang="pt-PT" sz="3200" smtClean="0"/>
              <a:t>Desenvolver competências de investigação científica, para além de competências conceptuais e técnicas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232229"/>
            <a:ext cx="10278292" cy="754743"/>
          </a:xfrm>
        </p:spPr>
        <p:txBody>
          <a:bodyPr/>
          <a:lstStyle/>
          <a:p>
            <a:r>
              <a:rPr lang="pt-PT" smtClean="0"/>
              <a:t>Temáticas do Programa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083635"/>
            <a:ext cx="11321143" cy="479465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pt-PT" sz="2400" smtClean="0">
                <a:ea typeface="Calibri" pitchFamily="34" charset="0"/>
                <a:cs typeface="Calibri" pitchFamily="34" charset="0"/>
              </a:rPr>
              <a:t>efeitos do 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desenvolvimento científico e tecnológico nas sociedades atuais; os riscos implicados pelo desenvolvimento da sociedade em rede; as desigualdades na produção e na disseminação e apropriação do conhecimento a nível mundial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; </a:t>
            </a:r>
            <a:endParaRPr lang="pt-PT" sz="2400" smtClean="0">
              <a:ea typeface="Calibri" pitchFamily="34" charset="0"/>
              <a:cs typeface="Calibri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pt-PT" sz="2400" smtClean="0">
                <a:ea typeface="Calibri" pitchFamily="34" charset="0"/>
                <a:cs typeface="Calibri" pitchFamily="34" charset="0"/>
              </a:rPr>
              <a:t>produção 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de conhecimento: a sua singularidade, não universalidade e caráter contextual do conhecimento científico; a necessidade de reconhecimento das lógicas não hegemónicas de produção de 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conhecimento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;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smtClean="0">
                <a:ea typeface="Calibri" pitchFamily="34" charset="0"/>
                <a:cs typeface="Calibri" pitchFamily="34" charset="0"/>
              </a:rPr>
              <a:t>- as controvérsias tecnológicas ou científicas recentes: a análise de controvérsias; as questões específicas com grande impacto na sociedade, como por exemplo: as alterações climáticas, a política energética, os organismos geneticamente modificados, nanotecnologia, a biomedicina e a genética, etc...</a:t>
            </a:r>
            <a:endParaRPr lang="pt-PT" sz="2400" smtClean="0">
              <a:cs typeface="Arial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smtClean="0">
                <a:ea typeface="Calibri" pitchFamily="34" charset="0"/>
                <a:cs typeface="Calibri" pitchFamily="34" charset="0"/>
              </a:rPr>
              <a:t>- os recursos humanos na investigação: a construção da profissão de investigador, a análise à mobilidade dos investigadores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, 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e </a:t>
            </a:r>
            <a:r>
              <a:rPr lang="pt-PT" sz="2400" smtClean="0">
                <a:ea typeface="Calibri" pitchFamily="34" charset="0"/>
                <a:cs typeface="Calibri" pitchFamily="34" charset="0"/>
              </a:rPr>
              <a:t>as carreiras científicas; as questões de género, conciliação trabalho-família na ciência; o empreendedorismo e o emprego científico e tecnológico;</a:t>
            </a:r>
            <a:endParaRPr lang="pt-PT" sz="2400" smtClean="0">
              <a:cs typeface="Arial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pt-PT" sz="24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pt-PT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2" y="348343"/>
            <a:ext cx="9875520" cy="1356360"/>
          </a:xfrm>
        </p:spPr>
        <p:txBody>
          <a:bodyPr/>
          <a:lstStyle/>
          <a:p>
            <a:r>
              <a:rPr lang="pt-PT" smtClean="0"/>
              <a:t>Objetivos do Programa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28" y="1548092"/>
            <a:ext cx="11321143" cy="4794652"/>
          </a:xfrm>
        </p:spPr>
        <p:txBody>
          <a:bodyPr>
            <a:noAutofit/>
          </a:bodyPr>
          <a:lstStyle/>
          <a:p>
            <a:r>
              <a:rPr lang="pt-PT" sz="3200" smtClean="0"/>
              <a:t>Olhar de forma diferente para a C&amp;T: para além de aspetos técnicos, científicos e económicos- “ver diferentemente as coisas”</a:t>
            </a:r>
          </a:p>
          <a:p>
            <a:r>
              <a:rPr lang="pt-PT" sz="3200" smtClean="0"/>
              <a:t>Dimensão social não só na vertente do impacte da C&amp;T na sociedade mas vice versa (como a sociedade influencia a ciência?)</a:t>
            </a:r>
          </a:p>
          <a:p>
            <a:r>
              <a:rPr lang="pt-PT" sz="3200" smtClean="0"/>
              <a:t>Para além desta visão, é olhar para a forma como as realidades são configuradas- olhar para a ciência ou tecnologia é ver relaidades instáveis, complexas e controversas.</a:t>
            </a:r>
            <a:endParaRPr lang="pt-PT" sz="3200" dirty="0"/>
          </a:p>
        </p:txBody>
      </p:sp>
      <p:sp>
        <p:nvSpPr>
          <p:cNvPr id="6" name="Oval 5"/>
          <p:cNvSpPr/>
          <p:nvPr/>
        </p:nvSpPr>
        <p:spPr>
          <a:xfrm>
            <a:off x="6691086" y="5515429"/>
            <a:ext cx="4934857" cy="928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rgbClr val="C00000"/>
                </a:solidFill>
              </a:rPr>
              <a:t>Problem understanding is not problem solving</a:t>
            </a:r>
            <a:endParaRPr lang="fr-FR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2" y="348343"/>
            <a:ext cx="9875520" cy="1356360"/>
          </a:xfrm>
        </p:spPr>
        <p:txBody>
          <a:bodyPr/>
          <a:lstStyle/>
          <a:p>
            <a:r>
              <a:rPr lang="pt-PT" smtClean="0"/>
              <a:t>Objetivos do Programa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28" y="1548092"/>
            <a:ext cx="11321143" cy="4794652"/>
          </a:xfrm>
        </p:spPr>
        <p:txBody>
          <a:bodyPr>
            <a:noAutofit/>
          </a:bodyPr>
          <a:lstStyle/>
          <a:p>
            <a:r>
              <a:rPr lang="pt-PT" sz="3200" smtClean="0"/>
              <a:t>Exemplos: a CTSO no ITU (Dinamarca…)</a:t>
            </a:r>
          </a:p>
          <a:p>
            <a:endParaRPr lang="pt-PT" sz="3200" smtClean="0"/>
          </a:p>
          <a:p>
            <a:r>
              <a:rPr lang="pt-PT" sz="3200" b="1" smtClean="0"/>
              <a:t>http://video.itu.dk/video/7983073/technologies-in-practice-we-make-the </a:t>
            </a:r>
            <a:endParaRPr lang="pt-PT" sz="3200" smtClean="0"/>
          </a:p>
          <a:p>
            <a:r>
              <a:rPr lang="pt-PT" sz="3200" b="1" smtClean="0"/>
              <a:t>http://video.itu.dk/video/7847466/technologies-in-practice-we-tell-stories</a:t>
            </a:r>
            <a:endParaRPr lang="pt-PT" sz="3200" smtClean="0"/>
          </a:p>
          <a:p>
            <a:r>
              <a:rPr lang="pt-PT" sz="3200" b="1" smtClean="0"/>
              <a:t>http</a:t>
            </a:r>
            <a:r>
              <a:rPr lang="pt-PT" sz="3200" b="1" smtClean="0"/>
              <a:t>://</a:t>
            </a:r>
            <a:r>
              <a:rPr lang="pt-PT" sz="3200" b="1" smtClean="0"/>
              <a:t>video.itu.dk/video/7847455/technologies-in-practice-we-go-to-the</a:t>
            </a:r>
            <a:endParaRPr lang="pt-PT" sz="3200" smtClean="0"/>
          </a:p>
          <a:p>
            <a:pPr>
              <a:buNone/>
            </a:pP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5" y="386948"/>
            <a:ext cx="11538857" cy="4794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2400" b="1" smtClean="0"/>
              <a:t>1.Entender </a:t>
            </a:r>
            <a:r>
              <a:rPr lang="pt-PT" sz="2400" b="1" smtClean="0"/>
              <a:t>a Ciência, a Tecnologia, a Sociedade e </a:t>
            </a:r>
            <a:r>
              <a:rPr lang="pt-PT" sz="2400" b="1" smtClean="0"/>
              <a:t>as </a:t>
            </a:r>
            <a:r>
              <a:rPr lang="pt-PT" sz="2400" b="1" smtClean="0"/>
              <a:t>Organizações</a:t>
            </a:r>
            <a:endParaRPr lang="pt-PT" sz="2400" smtClean="0"/>
          </a:p>
          <a:p>
            <a:pPr>
              <a:buNone/>
            </a:pPr>
            <a:r>
              <a:rPr lang="pt-PT" sz="2400" smtClean="0"/>
              <a:t>1.1.Temas atuais na compreensão da Ciência e da Tecnologia</a:t>
            </a:r>
          </a:p>
          <a:p>
            <a:pPr>
              <a:buNone/>
            </a:pPr>
            <a:r>
              <a:rPr lang="pt-PT" sz="2400" smtClean="0"/>
              <a:t>1.2. Novos paradigmas da ciência</a:t>
            </a:r>
          </a:p>
          <a:p>
            <a:pPr>
              <a:buNone/>
            </a:pPr>
            <a:r>
              <a:rPr lang="pt-PT" sz="2400" smtClean="0"/>
              <a:t>1.3. Investigar CTS: metodologias da Sociologia e dos Estudos Sociais da Ciência</a:t>
            </a:r>
          </a:p>
          <a:p>
            <a:pPr>
              <a:buNone/>
            </a:pPr>
            <a:r>
              <a:rPr lang="pt-PT" sz="2400" smtClean="0"/>
              <a:t>2.</a:t>
            </a:r>
            <a:r>
              <a:rPr lang="pt-PT" sz="2400" b="1" smtClean="0"/>
              <a:t>Ciência</a:t>
            </a:r>
            <a:r>
              <a:rPr lang="pt-PT" sz="2400" b="1" smtClean="0"/>
              <a:t>, Globalização e Mudanças Sociais</a:t>
            </a:r>
            <a:endParaRPr lang="pt-PT" sz="2400" smtClean="0"/>
          </a:p>
          <a:p>
            <a:pPr>
              <a:buNone/>
            </a:pPr>
            <a:r>
              <a:rPr lang="pt-PT" sz="2400" smtClean="0"/>
              <a:t>2.1. A sociedade da informação e a sociedade em rede </a:t>
            </a:r>
          </a:p>
          <a:p>
            <a:pPr>
              <a:buNone/>
            </a:pPr>
            <a:r>
              <a:rPr lang="pt-PT" sz="2400" smtClean="0"/>
              <a:t>2.2. A sociedade do risco</a:t>
            </a:r>
          </a:p>
          <a:p>
            <a:pPr>
              <a:buNone/>
            </a:pPr>
            <a:r>
              <a:rPr lang="pt-PT" sz="2400" smtClean="0"/>
              <a:t>2.3. Governança da ciência</a:t>
            </a:r>
          </a:p>
          <a:p>
            <a:pPr>
              <a:buNone/>
            </a:pPr>
            <a:r>
              <a:rPr lang="pt-PT" sz="2400" b="1" smtClean="0"/>
              <a:t>3. Trabalho </a:t>
            </a:r>
            <a:r>
              <a:rPr lang="pt-PT" sz="2400" b="1" smtClean="0"/>
              <a:t>Científico, Organização do Trabalho Científico </a:t>
            </a:r>
            <a:r>
              <a:rPr lang="pt-PT" sz="2400" b="1" smtClean="0"/>
              <a:t>e </a:t>
            </a:r>
            <a:r>
              <a:rPr lang="pt-PT" sz="2400" b="1" smtClean="0"/>
              <a:t>Profissão</a:t>
            </a:r>
            <a:endParaRPr lang="pt-PT" sz="2400" smtClean="0"/>
          </a:p>
          <a:p>
            <a:pPr>
              <a:buNone/>
            </a:pPr>
            <a:r>
              <a:rPr lang="pt-PT" sz="2400" smtClean="0"/>
              <a:t>3.1. Organização da ciência e da tecnologia </a:t>
            </a:r>
          </a:p>
          <a:p>
            <a:pPr>
              <a:buNone/>
            </a:pPr>
            <a:r>
              <a:rPr lang="pt-PT" sz="2400" smtClean="0"/>
              <a:t>3.2. O laboratório: espaço de produção</a:t>
            </a:r>
          </a:p>
          <a:p>
            <a:pPr>
              <a:buNone/>
            </a:pPr>
            <a:r>
              <a:rPr lang="pt-PT" sz="2400" smtClean="0"/>
              <a:t>3.3. Trabalho científico e profissão em ciência e tecnologia</a:t>
            </a:r>
          </a:p>
          <a:p>
            <a:endParaRPr lang="pt-PT" sz="3200" smtClean="0"/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2" y="348343"/>
            <a:ext cx="9875520" cy="609600"/>
          </a:xfrm>
        </p:spPr>
        <p:txBody>
          <a:bodyPr>
            <a:normAutofit fontScale="90000"/>
          </a:bodyPr>
          <a:lstStyle/>
          <a:p>
            <a:r>
              <a:rPr lang="pt-PT" smtClean="0"/>
              <a:t>Avaliação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953006"/>
            <a:ext cx="11321143" cy="4794652"/>
          </a:xfrm>
        </p:spPr>
        <p:txBody>
          <a:bodyPr>
            <a:noAutofit/>
          </a:bodyPr>
          <a:lstStyle/>
          <a:p>
            <a:pPr>
              <a:buNone/>
            </a:pPr>
            <a:endParaRPr lang="pt-PT" sz="3200" b="1" smtClean="0"/>
          </a:p>
          <a:p>
            <a:pPr>
              <a:buNone/>
            </a:pPr>
            <a:r>
              <a:rPr lang="pt-PT" sz="3200" b="1" smtClean="0"/>
              <a:t>O </a:t>
            </a:r>
            <a:r>
              <a:rPr lang="pt-PT" sz="3200" b="1" smtClean="0"/>
              <a:t>primeiro elemento é constituído por uma apresentação de um texto </a:t>
            </a:r>
            <a:r>
              <a:rPr lang="pt-PT" sz="3200" smtClean="0"/>
              <a:t>proposto no programa</a:t>
            </a:r>
            <a:r>
              <a:rPr lang="pt-PT" sz="3200" b="1" smtClean="0"/>
              <a:t>, com entrega de um guião powerpoint no início </a:t>
            </a:r>
            <a:r>
              <a:rPr lang="pt-PT" sz="3200" b="1" smtClean="0"/>
              <a:t>da </a:t>
            </a:r>
            <a:r>
              <a:rPr lang="pt-PT" sz="3200" b="1" smtClean="0"/>
              <a:t>aula</a:t>
            </a:r>
            <a:r>
              <a:rPr lang="pt-PT" sz="3200" smtClean="0"/>
              <a:t>. </a:t>
            </a:r>
            <a:r>
              <a:rPr lang="pt-PT" sz="3200" smtClean="0"/>
              <a:t>Este exercício visa explorar competências de síntese e capacidades de comentário a textos teóricos e empíricos, assim como fomentar competências de apresentação e discussão em equipa. Valorizam-se as soluções dinâmicas de discussão na sala de aula, assim como a capacidade de problematização dos textos propostos. O peso deste elemento de avaliação na classificação final é de </a:t>
            </a:r>
            <a:r>
              <a:rPr lang="pt-PT" sz="3200" b="1" smtClean="0"/>
              <a:t>40 %</a:t>
            </a:r>
            <a:r>
              <a:rPr lang="pt-PT" sz="3200" smtClean="0"/>
              <a:t>. </a:t>
            </a:r>
          </a:p>
          <a:p>
            <a:endParaRPr lang="pt-PT" sz="3200" smtClean="0"/>
          </a:p>
          <a:p>
            <a:pPr>
              <a:buNone/>
            </a:pP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2" y="348343"/>
            <a:ext cx="9875520" cy="609600"/>
          </a:xfrm>
        </p:spPr>
        <p:txBody>
          <a:bodyPr>
            <a:normAutofit fontScale="90000"/>
          </a:bodyPr>
          <a:lstStyle/>
          <a:p>
            <a:r>
              <a:rPr lang="pt-PT" smtClean="0"/>
              <a:t>Avaliação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953006"/>
            <a:ext cx="11321143" cy="4794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3200" smtClean="0"/>
              <a:t>O </a:t>
            </a:r>
            <a:r>
              <a:rPr lang="pt-PT" sz="3200" b="1" smtClean="0"/>
              <a:t>segundo elemento </a:t>
            </a:r>
            <a:r>
              <a:rPr lang="pt-PT" sz="3200" smtClean="0"/>
              <a:t>corresponde ao </a:t>
            </a:r>
            <a:r>
              <a:rPr lang="pt-PT" sz="3200" b="1" smtClean="0"/>
              <a:t>trabalho individual ou de grupo</a:t>
            </a:r>
            <a:r>
              <a:rPr lang="pt-PT" sz="3200" smtClean="0"/>
              <a:t> (no máximo composto por 4 elementos) sobre um tema escolhido. A avaliação vale </a:t>
            </a:r>
            <a:r>
              <a:rPr lang="pt-PT" sz="3200" b="1" smtClean="0"/>
              <a:t>50%</a:t>
            </a:r>
            <a:r>
              <a:rPr lang="pt-PT" sz="3200" smtClean="0"/>
              <a:t> e é realizada em dois momentos: uma primeira avaliação tem lugar com a entrega da proposta do trabalho (após férias da Páscoa) (10%) e uma segunda avaliação é feita com a entrega do trabalho final e a discussão oral com a docente (40%). O peso do trabalho na classificação final é de 50 %. As datas para a discussão serão estabelecidas fora do período de aulas mas dentro do calendário escolar</a:t>
            </a:r>
            <a:r>
              <a:rPr lang="pt-PT" sz="3200" smtClean="0"/>
              <a:t>. </a:t>
            </a:r>
            <a:endParaRPr lang="pt-PT" sz="3200" smtClean="0"/>
          </a:p>
          <a:p>
            <a:pPr>
              <a:buNone/>
            </a:pPr>
            <a:endParaRPr lang="pt-PT" sz="3200" smtClean="0"/>
          </a:p>
          <a:p>
            <a:pPr>
              <a:buNone/>
            </a:pPr>
            <a:r>
              <a:rPr lang="pt-PT" sz="3200" smtClean="0"/>
              <a:t>O trabalho terá uma forte componente prática</a:t>
            </a:r>
            <a:r>
              <a:rPr lang="pt-PT" sz="3200" smtClean="0"/>
              <a:t>. </a:t>
            </a:r>
            <a:endParaRPr lang="pt-PT" sz="3200" smtClean="0"/>
          </a:p>
          <a:p>
            <a:endParaRPr lang="pt-PT" sz="3200" smtClean="0"/>
          </a:p>
          <a:p>
            <a:pPr>
              <a:buNone/>
            </a:pP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2" y="348343"/>
            <a:ext cx="9875520" cy="609600"/>
          </a:xfrm>
        </p:spPr>
        <p:txBody>
          <a:bodyPr>
            <a:normAutofit fontScale="90000"/>
          </a:bodyPr>
          <a:lstStyle/>
          <a:p>
            <a:r>
              <a:rPr lang="pt-PT" smtClean="0"/>
              <a:t>Avaliação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953006"/>
            <a:ext cx="11321143" cy="47946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3200" smtClean="0"/>
              <a:t>O terceiro elemento corresponde à </a:t>
            </a:r>
            <a:r>
              <a:rPr lang="pt-PT" sz="3200" b="1" smtClean="0"/>
              <a:t>participação nos seminários e outras atividades</a:t>
            </a:r>
            <a:r>
              <a:rPr lang="pt-PT" sz="3200" smtClean="0"/>
              <a:t> </a:t>
            </a:r>
            <a:r>
              <a:rPr lang="pt-PT" sz="3200" b="1" smtClean="0"/>
              <a:t>em sala de aula</a:t>
            </a:r>
            <a:r>
              <a:rPr lang="pt-PT" sz="3200" smtClean="0"/>
              <a:t> (10%).</a:t>
            </a:r>
          </a:p>
          <a:p>
            <a:pPr>
              <a:buNone/>
            </a:pPr>
            <a:endParaRPr lang="pt-PT" sz="3200" smtClean="0"/>
          </a:p>
          <a:p>
            <a:pPr>
              <a:buNone/>
            </a:pP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xmlns="" val="335756337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1380</TotalTime>
  <Words>887</Words>
  <Application>Microsoft Office PowerPoint</Application>
  <PresentationFormat>Custom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Basis</vt:lpstr>
      <vt:lpstr>Ciência, Tecnologia, sociedade E organizações </vt:lpstr>
      <vt:lpstr>Objetivos do Programa</vt:lpstr>
      <vt:lpstr>Temáticas do Programa</vt:lpstr>
      <vt:lpstr>Objetivos do Programa</vt:lpstr>
      <vt:lpstr>Objetivos do Programa</vt:lpstr>
      <vt:lpstr>Slide 6</vt:lpstr>
      <vt:lpstr>Avaliação</vt:lpstr>
      <vt:lpstr>Avaliação</vt:lpstr>
      <vt:lpstr>Avaliação</vt:lpstr>
      <vt:lpstr>referências</vt:lpstr>
      <vt:lpstr>referências</vt:lpstr>
      <vt:lpstr>Docente: Investigação e projetos recentes</vt:lpstr>
      <vt:lpstr>   Contacto: sbento@iseg.ulisboa.pt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Vulnerabilidade da Participação:</dc:title>
  <dc:creator>sbento</dc:creator>
  <cp:lastModifiedBy>sbento</cp:lastModifiedBy>
  <cp:revision>75</cp:revision>
  <dcterms:created xsi:type="dcterms:W3CDTF">2017-11-08T18:28:12Z</dcterms:created>
  <dcterms:modified xsi:type="dcterms:W3CDTF">2018-02-20T17:34:04Z</dcterms:modified>
</cp:coreProperties>
</file>