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6" r:id="rId2"/>
    <p:sldId id="257" r:id="rId3"/>
    <p:sldId id="258" r:id="rId4"/>
    <p:sldId id="259" r:id="rId5"/>
    <p:sldId id="275" r:id="rId6"/>
    <p:sldId id="264" r:id="rId7"/>
    <p:sldId id="277" r:id="rId8"/>
    <p:sldId id="278" r:id="rId9"/>
    <p:sldId id="279" r:id="rId10"/>
    <p:sldId id="280" r:id="rId11"/>
    <p:sldId id="281" r:id="rId12"/>
    <p:sldId id="282" r:id="rId13"/>
    <p:sldId id="283" r:id="rId14"/>
    <p:sldId id="284" r:id="rId15"/>
    <p:sldId id="285" r:id="rId16"/>
    <p:sldId id="288" r:id="rId17"/>
    <p:sldId id="289" r:id="rId18"/>
    <p:sldId id="290" r:id="rId19"/>
    <p:sldId id="291" r:id="rId20"/>
    <p:sldId id="287" r:id="rId21"/>
    <p:sldId id="292" r:id="rId22"/>
    <p:sldId id="293" r:id="rId23"/>
    <p:sldId id="295" r:id="rId24"/>
    <p:sldId id="294" r:id="rId25"/>
    <p:sldId id="296" r:id="rId26"/>
    <p:sldId id="297" r:id="rId27"/>
    <p:sldId id="298" r:id="rId28"/>
    <p:sldId id="300" r:id="rId29"/>
    <p:sldId id="299" r:id="rId30"/>
    <p:sldId id="301" r:id="rId31"/>
    <p:sldId id="302" r:id="rId32"/>
    <p:sldId id="305" r:id="rId33"/>
    <p:sldId id="306" r:id="rId34"/>
    <p:sldId id="309" r:id="rId35"/>
    <p:sldId id="307" r:id="rId36"/>
    <p:sldId id="308" r:id="rId37"/>
    <p:sldId id="310"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8" autoAdjust="0"/>
  </p:normalViewPr>
  <p:slideViewPr>
    <p:cSldViewPr>
      <p:cViewPr varScale="1">
        <p:scale>
          <a:sx n="94" d="100"/>
          <a:sy n="94" d="100"/>
        </p:scale>
        <p:origin x="396"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990"/>
    </p:cViewPr>
  </p:sorterViewPr>
  <p:notesViewPr>
    <p:cSldViewPr>
      <p:cViewPr varScale="1">
        <p:scale>
          <a:sx n="70" d="100"/>
          <a:sy n="70" d="100"/>
        </p:scale>
        <p:origin x="2214" y="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F1ACA5-FDE7-4C8B-AC9D-6D68F94B54BC}" type="datetimeFigureOut">
              <a:rPr lang="pt-PT" smtClean="0"/>
              <a:t>11-01-2018</a:t>
            </a:fld>
            <a:endParaRPr lang="pt-PT"/>
          </a:p>
        </p:txBody>
      </p:sp>
      <p:sp>
        <p:nvSpPr>
          <p:cNvPr id="4" name="Marcador de Posição do Rodapé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2E621D3-5F6F-4F4A-A9A3-4DDF910AEE99}" type="slidenum">
              <a:rPr lang="pt-PT" smtClean="0"/>
              <a:t>‹nº›</a:t>
            </a:fld>
            <a:endParaRPr lang="pt-PT"/>
          </a:p>
        </p:txBody>
      </p:sp>
    </p:spTree>
    <p:extLst>
      <p:ext uri="{BB962C8B-B14F-4D97-AF65-F5344CB8AC3E}">
        <p14:creationId xmlns:p14="http://schemas.microsoft.com/office/powerpoint/2010/main" val="28780858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pt-PT" dirty="0"/>
          </a:p>
        </p:txBody>
      </p:sp>
      <p:sp>
        <p:nvSpPr>
          <p:cNvPr id="3" name="Marcador de Posição d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4D6372F-88BF-4B7E-A6DB-39F32AC03A87}" type="datetimeFigureOut">
              <a:rPr lang="pt-PT"/>
              <a:pPr>
                <a:defRPr/>
              </a:pPr>
              <a:t>11-01-2018</a:t>
            </a:fld>
            <a:endParaRPr lang="pt-PT" dirty="0"/>
          </a:p>
        </p:txBody>
      </p:sp>
      <p:sp>
        <p:nvSpPr>
          <p:cNvPr id="4" name="Marcador de Posição da Imagem do Diapositivo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PT" noProof="0" dirty="0" smtClean="0"/>
          </a:p>
        </p:txBody>
      </p:sp>
      <p:sp>
        <p:nvSpPr>
          <p:cNvPr id="5" name="Marcador de Posição de Nota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6" name="Marcador de Posição do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pt-PT" dirty="0"/>
          </a:p>
        </p:txBody>
      </p:sp>
      <p:sp>
        <p:nvSpPr>
          <p:cNvPr id="7" name="Marcador de Posição do Número do Diapositivo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1DE639E3-866D-48A7-A499-1ABA155746B3}" type="slidenum">
              <a:rPr lang="pt-PT"/>
              <a:pPr>
                <a:defRPr/>
              </a:pPr>
              <a:t>‹nº›</a:t>
            </a:fld>
            <a:endParaRPr lang="pt-PT" dirty="0"/>
          </a:p>
        </p:txBody>
      </p:sp>
    </p:spTree>
    <p:extLst>
      <p:ext uri="{BB962C8B-B14F-4D97-AF65-F5344CB8AC3E}">
        <p14:creationId xmlns:p14="http://schemas.microsoft.com/office/powerpoint/2010/main" val="238272691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1DE639E3-866D-48A7-A499-1ABA155746B3}" type="slidenum">
              <a:rPr lang="pt-PT" smtClean="0"/>
              <a:pPr>
                <a:defRPr/>
              </a:pPr>
              <a:t>1</a:t>
            </a:fld>
            <a:endParaRPr lang="pt-PT" dirty="0"/>
          </a:p>
        </p:txBody>
      </p:sp>
      <p:sp>
        <p:nvSpPr>
          <p:cNvPr id="5" name="Marcador de Posição do Cabeçalho 4"/>
          <p:cNvSpPr>
            <a:spLocks noGrp="1"/>
          </p:cNvSpPr>
          <p:nvPr>
            <p:ph type="hdr" sz="quarter" idx="11"/>
          </p:nvPr>
        </p:nvSpPr>
        <p:spPr/>
        <p:txBody>
          <a:bodyPr/>
          <a:lstStyle/>
          <a:p>
            <a:pPr>
              <a:defRPr/>
            </a:pPr>
            <a:endParaRPr lang="pt-PT" dirty="0"/>
          </a:p>
        </p:txBody>
      </p:sp>
    </p:spTree>
    <p:extLst>
      <p:ext uri="{BB962C8B-B14F-4D97-AF65-F5344CB8AC3E}">
        <p14:creationId xmlns:p14="http://schemas.microsoft.com/office/powerpoint/2010/main" val="52467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pPr>
              <a:defRPr/>
            </a:pPr>
            <a:fld id="{1DE639E3-866D-48A7-A499-1ABA155746B3}" type="slidenum">
              <a:rPr lang="pt-PT" smtClean="0"/>
              <a:pPr>
                <a:defRPr/>
              </a:pPr>
              <a:t>2</a:t>
            </a:fld>
            <a:endParaRPr lang="pt-PT" dirty="0"/>
          </a:p>
        </p:txBody>
      </p:sp>
      <p:sp>
        <p:nvSpPr>
          <p:cNvPr id="5" name="Marcador de Posição do Cabeçalho 4"/>
          <p:cNvSpPr>
            <a:spLocks noGrp="1"/>
          </p:cNvSpPr>
          <p:nvPr>
            <p:ph type="hdr" sz="quarter" idx="11"/>
          </p:nvPr>
        </p:nvSpPr>
        <p:spPr/>
        <p:txBody>
          <a:bodyPr/>
          <a:lstStyle/>
          <a:p>
            <a:pPr>
              <a:defRPr/>
            </a:pPr>
            <a:endParaRPr lang="pt-PT" dirty="0"/>
          </a:p>
        </p:txBody>
      </p:sp>
    </p:spTree>
    <p:extLst>
      <p:ext uri="{BB962C8B-B14F-4D97-AF65-F5344CB8AC3E}">
        <p14:creationId xmlns:p14="http://schemas.microsoft.com/office/powerpoint/2010/main" val="2050402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GB"/>
          </a:p>
        </p:txBody>
      </p:sp>
      <p:sp>
        <p:nvSpPr>
          <p:cNvPr id="6" name="Marcador de Posição do Número do Diapositivo 5"/>
          <p:cNvSpPr>
            <a:spLocks noGrp="1"/>
          </p:cNvSpPr>
          <p:nvPr>
            <p:ph type="sldNum" sz="quarter" idx="12"/>
          </p:nvPr>
        </p:nvSpPr>
        <p:spPr/>
        <p:txBody>
          <a:bodyPr/>
          <a:lstStyle>
            <a:lvl1pPr>
              <a:defRPr/>
            </a:lvl1pPr>
          </a:lstStyle>
          <a:p>
            <a:pPr>
              <a:defRPr/>
            </a:pPr>
            <a:fld id="{8BA8F932-C44C-4D51-BBA6-4BE62AF1DBD2}" type="slidenum">
              <a:rPr lang="en-GB" altLang="pt-PT"/>
              <a:pPr>
                <a:defRPr/>
              </a:pPr>
              <a:t>‹nº›</a:t>
            </a:fld>
            <a:endParaRPr lang="en-GB" altLang="pt-PT" dirty="0"/>
          </a:p>
        </p:txBody>
      </p:sp>
      <p:sp>
        <p:nvSpPr>
          <p:cNvPr id="7" name="Título 1"/>
          <p:cNvSpPr txBox="1">
            <a:spLocks/>
          </p:cNvSpPr>
          <p:nvPr userDrawn="1"/>
        </p:nvSpPr>
        <p:spPr bwMode="auto">
          <a:xfrm>
            <a:off x="0" y="5760"/>
            <a:ext cx="9149423" cy="549275"/>
          </a:xfrm>
          <a:prstGeom prst="rect">
            <a:avLst/>
          </a:prstGeom>
          <a:ln w="5715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fontAlgn="auto" hangingPunct="1">
              <a:spcAft>
                <a:spcPts val="0"/>
              </a:spcAft>
              <a:defRPr/>
            </a:pPr>
            <a:r>
              <a:rPr lang="pt-PT" sz="1800" b="1" smtClean="0">
                <a:latin typeface="Arial" pitchFamily="34" charset="0"/>
                <a:cs typeface="Arial" pitchFamily="34" charset="0"/>
              </a:rPr>
              <a:t>ISEG – CURSO DE MAEG 2017/18 - INVESTIGAÇÃO OPERACIONAL II</a:t>
            </a:r>
            <a:endParaRPr lang="en-GB" sz="1800" b="1" dirty="0" smtClean="0">
              <a:latin typeface="Arial" pitchFamily="34" charset="0"/>
              <a:cs typeface="Arial" pitchFamily="34" charset="0"/>
            </a:endParaRPr>
          </a:p>
        </p:txBody>
      </p:sp>
    </p:spTree>
    <p:extLst>
      <p:ext uri="{BB962C8B-B14F-4D97-AF65-F5344CB8AC3E}">
        <p14:creationId xmlns:p14="http://schemas.microsoft.com/office/powerpoint/2010/main" val="46624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DA369562-C49D-4C69-85BC-B76C78F9E4D1}" type="datetime1">
              <a:rPr lang="en-GB" smtClean="0"/>
              <a:t>11/01/2018</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CF673423-17BD-4CE2-9573-9C0C76B7A6E2}" type="slidenum">
              <a:rPr lang="en-GB" altLang="pt-PT"/>
              <a:pPr>
                <a:defRPr/>
              </a:pPr>
              <a:t>‹nº›</a:t>
            </a:fld>
            <a:endParaRPr lang="en-GB" altLang="pt-PT" dirty="0"/>
          </a:p>
        </p:txBody>
      </p:sp>
    </p:spTree>
    <p:extLst>
      <p:ext uri="{BB962C8B-B14F-4D97-AF65-F5344CB8AC3E}">
        <p14:creationId xmlns:p14="http://schemas.microsoft.com/office/powerpoint/2010/main" val="217489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en-GB"/>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2FD128F5-E27C-4AD9-94F3-0442FF10190C}" type="datetime1">
              <a:rPr lang="en-GB" smtClean="0"/>
              <a:t>11/01/2018</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9A0885AF-9E35-4378-B547-716EFB1888DB}" type="slidenum">
              <a:rPr lang="en-GB" altLang="pt-PT"/>
              <a:pPr>
                <a:defRPr/>
              </a:pPr>
              <a:t>‹nº›</a:t>
            </a:fld>
            <a:endParaRPr lang="en-GB" altLang="pt-PT" dirty="0"/>
          </a:p>
        </p:txBody>
      </p:sp>
    </p:spTree>
    <p:extLst>
      <p:ext uri="{BB962C8B-B14F-4D97-AF65-F5344CB8AC3E}">
        <p14:creationId xmlns:p14="http://schemas.microsoft.com/office/powerpoint/2010/main" val="336369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a Data 3"/>
          <p:cNvSpPr>
            <a:spLocks noGrp="1"/>
          </p:cNvSpPr>
          <p:nvPr>
            <p:ph type="dt" sz="half" idx="10"/>
          </p:nvPr>
        </p:nvSpPr>
        <p:spPr/>
        <p:txBody>
          <a:bodyPr/>
          <a:lstStyle>
            <a:lvl1pPr>
              <a:defRPr/>
            </a:lvl1pPr>
          </a:lstStyle>
          <a:p>
            <a:pPr>
              <a:defRPr/>
            </a:pPr>
            <a:fld id="{BF745265-E21D-41BF-9B8D-123AC1BEA033}" type="datetime1">
              <a:rPr lang="en-GB" smtClean="0"/>
              <a:t>11/01/2018</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B8B1DC9D-618A-400F-94E9-3CD2C81EF5C0}" type="slidenum">
              <a:rPr lang="en-GB" altLang="pt-PT"/>
              <a:pPr>
                <a:defRPr/>
              </a:pPr>
              <a:t>‹nº›</a:t>
            </a:fld>
            <a:endParaRPr lang="en-GB" altLang="pt-PT" dirty="0"/>
          </a:p>
        </p:txBody>
      </p:sp>
    </p:spTree>
    <p:extLst>
      <p:ext uri="{BB962C8B-B14F-4D97-AF65-F5344CB8AC3E}">
        <p14:creationId xmlns:p14="http://schemas.microsoft.com/office/powerpoint/2010/main" val="361640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E6CD9BEE-E144-4121-9FAE-698CEEFAA3CE}" type="datetime1">
              <a:rPr lang="en-GB" smtClean="0"/>
              <a:t>11/01/2018</a:t>
            </a:fld>
            <a:endParaRPr lang="en-GB" dirty="0"/>
          </a:p>
        </p:txBody>
      </p:sp>
      <p:sp>
        <p:nvSpPr>
          <p:cNvPr id="5" name="Marcador de Posição do Rodapé 4"/>
          <p:cNvSpPr>
            <a:spLocks noGrp="1"/>
          </p:cNvSpPr>
          <p:nvPr>
            <p:ph type="ftr" sz="quarter" idx="11"/>
          </p:nvPr>
        </p:nvSpPr>
        <p:spPr/>
        <p:txBody>
          <a:bodyPr/>
          <a:lstStyle>
            <a:lvl1pPr>
              <a:defRPr/>
            </a:lvl1pPr>
          </a:lstStyle>
          <a:p>
            <a:pPr>
              <a:defRPr/>
            </a:pPr>
            <a:endParaRPr lang="en-GB"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CBE3DFFA-DF70-46A9-A2F3-597148BAB849}" type="slidenum">
              <a:rPr lang="en-GB" altLang="pt-PT"/>
              <a:pPr>
                <a:defRPr/>
              </a:pPr>
              <a:t>‹nº›</a:t>
            </a:fld>
            <a:endParaRPr lang="en-GB" altLang="pt-PT" dirty="0"/>
          </a:p>
        </p:txBody>
      </p:sp>
    </p:spTree>
    <p:extLst>
      <p:ext uri="{BB962C8B-B14F-4D97-AF65-F5344CB8AC3E}">
        <p14:creationId xmlns:p14="http://schemas.microsoft.com/office/powerpoint/2010/main" val="3445144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a Data 3"/>
          <p:cNvSpPr>
            <a:spLocks noGrp="1"/>
          </p:cNvSpPr>
          <p:nvPr>
            <p:ph type="dt" sz="half" idx="10"/>
          </p:nvPr>
        </p:nvSpPr>
        <p:spPr/>
        <p:txBody>
          <a:bodyPr/>
          <a:lstStyle>
            <a:lvl1pPr>
              <a:defRPr/>
            </a:lvl1pPr>
          </a:lstStyle>
          <a:p>
            <a:pPr>
              <a:defRPr/>
            </a:pPr>
            <a:fld id="{DE8F0717-7F00-4337-A8F2-1210BE080306}" type="datetime1">
              <a:rPr lang="en-GB" smtClean="0"/>
              <a:t>11/01/2018</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B8DB53E8-FA0C-41C8-B57E-B81F9070791C}" type="slidenum">
              <a:rPr lang="en-GB" altLang="pt-PT"/>
              <a:pPr>
                <a:defRPr/>
              </a:pPr>
              <a:t>‹nº›</a:t>
            </a:fld>
            <a:endParaRPr lang="en-GB" altLang="pt-PT" dirty="0"/>
          </a:p>
        </p:txBody>
      </p:sp>
    </p:spTree>
    <p:extLst>
      <p:ext uri="{BB962C8B-B14F-4D97-AF65-F5344CB8AC3E}">
        <p14:creationId xmlns:p14="http://schemas.microsoft.com/office/powerpoint/2010/main" val="401069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7" name="Marcador de Posição da Data 3"/>
          <p:cNvSpPr>
            <a:spLocks noGrp="1"/>
          </p:cNvSpPr>
          <p:nvPr>
            <p:ph type="dt" sz="half" idx="10"/>
          </p:nvPr>
        </p:nvSpPr>
        <p:spPr/>
        <p:txBody>
          <a:bodyPr/>
          <a:lstStyle>
            <a:lvl1pPr>
              <a:defRPr/>
            </a:lvl1pPr>
          </a:lstStyle>
          <a:p>
            <a:pPr>
              <a:defRPr/>
            </a:pPr>
            <a:fld id="{B289547C-7333-44A4-888C-5C6FF4BB6C2D}" type="datetime1">
              <a:rPr lang="en-GB" smtClean="0"/>
              <a:t>11/01/2018</a:t>
            </a:fld>
            <a:endParaRPr lang="en-GB" dirty="0"/>
          </a:p>
        </p:txBody>
      </p:sp>
      <p:sp>
        <p:nvSpPr>
          <p:cNvPr id="8" name="Marcador de Posição do Rodapé 4"/>
          <p:cNvSpPr>
            <a:spLocks noGrp="1"/>
          </p:cNvSpPr>
          <p:nvPr>
            <p:ph type="ftr" sz="quarter" idx="11"/>
          </p:nvPr>
        </p:nvSpPr>
        <p:spPr/>
        <p:txBody>
          <a:bodyPr/>
          <a:lstStyle>
            <a:lvl1pPr>
              <a:defRPr/>
            </a:lvl1pPr>
          </a:lstStyle>
          <a:p>
            <a:pPr>
              <a:defRPr/>
            </a:pPr>
            <a:endParaRPr lang="en-GB" dirty="0"/>
          </a:p>
        </p:txBody>
      </p:sp>
      <p:sp>
        <p:nvSpPr>
          <p:cNvPr id="9" name="Marcador de Posição do Número do Diapositivo 5"/>
          <p:cNvSpPr>
            <a:spLocks noGrp="1"/>
          </p:cNvSpPr>
          <p:nvPr>
            <p:ph type="sldNum" sz="quarter" idx="12"/>
          </p:nvPr>
        </p:nvSpPr>
        <p:spPr/>
        <p:txBody>
          <a:bodyPr/>
          <a:lstStyle>
            <a:lvl1pPr>
              <a:defRPr/>
            </a:lvl1pPr>
          </a:lstStyle>
          <a:p>
            <a:pPr>
              <a:defRPr/>
            </a:pPr>
            <a:fld id="{D73CC663-07A8-44A5-86EB-4AAA8C3001B1}" type="slidenum">
              <a:rPr lang="en-GB" altLang="pt-PT"/>
              <a:pPr>
                <a:defRPr/>
              </a:pPr>
              <a:t>‹nº›</a:t>
            </a:fld>
            <a:endParaRPr lang="en-GB" altLang="pt-PT" dirty="0"/>
          </a:p>
        </p:txBody>
      </p:sp>
    </p:spTree>
    <p:extLst>
      <p:ext uri="{BB962C8B-B14F-4D97-AF65-F5344CB8AC3E}">
        <p14:creationId xmlns:p14="http://schemas.microsoft.com/office/powerpoint/2010/main" val="2626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en-GB"/>
          </a:p>
        </p:txBody>
      </p:sp>
      <p:sp>
        <p:nvSpPr>
          <p:cNvPr id="3" name="Marcador de Posição da Data 3"/>
          <p:cNvSpPr>
            <a:spLocks noGrp="1"/>
          </p:cNvSpPr>
          <p:nvPr>
            <p:ph type="dt" sz="half" idx="10"/>
          </p:nvPr>
        </p:nvSpPr>
        <p:spPr/>
        <p:txBody>
          <a:bodyPr/>
          <a:lstStyle>
            <a:lvl1pPr>
              <a:defRPr/>
            </a:lvl1pPr>
          </a:lstStyle>
          <a:p>
            <a:pPr>
              <a:defRPr/>
            </a:pPr>
            <a:fld id="{69829483-EEA8-4234-BDBA-2A1AC4E5F5CD}" type="datetime1">
              <a:rPr lang="en-GB" smtClean="0"/>
              <a:t>11/01/2018</a:t>
            </a:fld>
            <a:endParaRPr lang="en-GB" dirty="0"/>
          </a:p>
        </p:txBody>
      </p:sp>
      <p:sp>
        <p:nvSpPr>
          <p:cNvPr id="4" name="Marcador de Posição do Rodapé 4"/>
          <p:cNvSpPr>
            <a:spLocks noGrp="1"/>
          </p:cNvSpPr>
          <p:nvPr>
            <p:ph type="ftr" sz="quarter" idx="11"/>
          </p:nvPr>
        </p:nvSpPr>
        <p:spPr/>
        <p:txBody>
          <a:bodyPr/>
          <a:lstStyle>
            <a:lvl1pPr>
              <a:defRPr/>
            </a:lvl1pPr>
          </a:lstStyle>
          <a:p>
            <a:pPr>
              <a:defRPr/>
            </a:pPr>
            <a:endParaRPr lang="en-GB" dirty="0"/>
          </a:p>
        </p:txBody>
      </p:sp>
      <p:sp>
        <p:nvSpPr>
          <p:cNvPr id="5" name="Marcador de Posição do Número do Diapositivo 5"/>
          <p:cNvSpPr>
            <a:spLocks noGrp="1"/>
          </p:cNvSpPr>
          <p:nvPr>
            <p:ph type="sldNum" sz="quarter" idx="12"/>
          </p:nvPr>
        </p:nvSpPr>
        <p:spPr/>
        <p:txBody>
          <a:bodyPr/>
          <a:lstStyle>
            <a:lvl1pPr>
              <a:defRPr/>
            </a:lvl1pPr>
          </a:lstStyle>
          <a:p>
            <a:pPr>
              <a:defRPr/>
            </a:pPr>
            <a:fld id="{B0160578-5A63-453C-9548-1D401AF03B0A}" type="slidenum">
              <a:rPr lang="en-GB" altLang="pt-PT"/>
              <a:pPr>
                <a:defRPr/>
              </a:pPr>
              <a:t>‹nº›</a:t>
            </a:fld>
            <a:endParaRPr lang="en-GB" altLang="pt-PT" dirty="0"/>
          </a:p>
        </p:txBody>
      </p:sp>
    </p:spTree>
    <p:extLst>
      <p:ext uri="{BB962C8B-B14F-4D97-AF65-F5344CB8AC3E}">
        <p14:creationId xmlns:p14="http://schemas.microsoft.com/office/powerpoint/2010/main" val="170731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BAE1909B-6AA6-4900-A2E5-997A2506DE1F}" type="datetime1">
              <a:rPr lang="en-GB" smtClean="0"/>
              <a:t>11/01/2018</a:t>
            </a:fld>
            <a:endParaRPr lang="en-GB" dirty="0"/>
          </a:p>
        </p:txBody>
      </p:sp>
      <p:sp>
        <p:nvSpPr>
          <p:cNvPr id="3" name="Marcador de Posição do Rodapé 4"/>
          <p:cNvSpPr>
            <a:spLocks noGrp="1"/>
          </p:cNvSpPr>
          <p:nvPr>
            <p:ph type="ftr" sz="quarter" idx="11"/>
          </p:nvPr>
        </p:nvSpPr>
        <p:spPr/>
        <p:txBody>
          <a:bodyPr/>
          <a:lstStyle>
            <a:lvl1pPr>
              <a:defRPr/>
            </a:lvl1pPr>
          </a:lstStyle>
          <a:p>
            <a:pPr>
              <a:defRPr/>
            </a:pPr>
            <a:endParaRPr lang="en-GB"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699AE251-0AAD-4B2F-A973-37B63E9A5EA2}" type="slidenum">
              <a:rPr lang="en-GB" altLang="pt-PT"/>
              <a:pPr>
                <a:defRPr/>
              </a:pPr>
              <a:t>‹nº›</a:t>
            </a:fld>
            <a:endParaRPr lang="en-GB" altLang="pt-PT" dirty="0"/>
          </a:p>
        </p:txBody>
      </p:sp>
    </p:spTree>
    <p:extLst>
      <p:ext uri="{BB962C8B-B14F-4D97-AF65-F5344CB8AC3E}">
        <p14:creationId xmlns:p14="http://schemas.microsoft.com/office/powerpoint/2010/main" val="325811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51409D31-9629-4825-BBF3-C1B03D1BCC24}" type="datetime1">
              <a:rPr lang="en-GB" smtClean="0"/>
              <a:t>11/01/2018</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13774CDC-1EA9-46D0-901D-FB7B223553B4}" type="slidenum">
              <a:rPr lang="en-GB" altLang="pt-PT"/>
              <a:pPr>
                <a:defRPr/>
              </a:pPr>
              <a:t>‹nº›</a:t>
            </a:fld>
            <a:endParaRPr lang="en-GB" altLang="pt-PT" dirty="0"/>
          </a:p>
        </p:txBody>
      </p:sp>
    </p:spTree>
    <p:extLst>
      <p:ext uri="{BB962C8B-B14F-4D97-AF65-F5344CB8AC3E}">
        <p14:creationId xmlns:p14="http://schemas.microsoft.com/office/powerpoint/2010/main" val="259237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BC08842B-C601-4245-BC78-A88196E09C14}" type="datetime1">
              <a:rPr lang="en-GB" smtClean="0"/>
              <a:t>11/01/2018</a:t>
            </a:fld>
            <a:endParaRPr lang="en-GB" dirty="0"/>
          </a:p>
        </p:txBody>
      </p:sp>
      <p:sp>
        <p:nvSpPr>
          <p:cNvPr id="6" name="Marcador de Posição do Rodapé 4"/>
          <p:cNvSpPr>
            <a:spLocks noGrp="1"/>
          </p:cNvSpPr>
          <p:nvPr>
            <p:ph type="ftr" sz="quarter" idx="11"/>
          </p:nvPr>
        </p:nvSpPr>
        <p:spPr/>
        <p:txBody>
          <a:bodyPr/>
          <a:lstStyle>
            <a:lvl1pPr>
              <a:defRPr/>
            </a:lvl1pPr>
          </a:lstStyle>
          <a:p>
            <a:pPr>
              <a:defRPr/>
            </a:pPr>
            <a:endParaRPr lang="en-GB"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852FB7C9-CA8C-4610-9179-02E39D3395FE}" type="slidenum">
              <a:rPr lang="en-GB" altLang="pt-PT"/>
              <a:pPr>
                <a:defRPr/>
              </a:pPr>
              <a:t>‹nº›</a:t>
            </a:fld>
            <a:endParaRPr lang="en-GB" altLang="pt-PT" dirty="0"/>
          </a:p>
        </p:txBody>
      </p:sp>
    </p:spTree>
    <p:extLst>
      <p:ext uri="{BB962C8B-B14F-4D97-AF65-F5344CB8AC3E}">
        <p14:creationId xmlns:p14="http://schemas.microsoft.com/office/powerpoint/2010/main" val="394687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pt-PT" smtClean="0"/>
              <a:t>Clique para editar o estilo</a:t>
            </a:r>
            <a:endParaRPr lang="en-GB" altLang="pt-PT" smtClean="0"/>
          </a:p>
        </p:txBody>
      </p:sp>
      <p:sp>
        <p:nvSpPr>
          <p:cNvPr id="1027" name="Marcador de Posição do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pt-PT" smtClean="0"/>
              <a:t>Clique para editar os estilos</a:t>
            </a:r>
          </a:p>
          <a:p>
            <a:pPr lvl="1"/>
            <a:r>
              <a:rPr lang="pt-PT" altLang="pt-PT" smtClean="0"/>
              <a:t>Segundo nível</a:t>
            </a:r>
          </a:p>
          <a:p>
            <a:pPr lvl="2"/>
            <a:r>
              <a:rPr lang="pt-PT" altLang="pt-PT" smtClean="0"/>
              <a:t>Terceiro nível</a:t>
            </a:r>
          </a:p>
          <a:p>
            <a:pPr lvl="3"/>
            <a:r>
              <a:rPr lang="pt-PT" altLang="pt-PT" smtClean="0"/>
              <a:t>Quarto nível</a:t>
            </a:r>
          </a:p>
          <a:p>
            <a:pPr lvl="4"/>
            <a:r>
              <a:rPr lang="pt-PT" altLang="pt-PT" smtClean="0"/>
              <a:t>Quinto nível</a:t>
            </a:r>
            <a:endParaRPr lang="en-GB" altLang="pt-PT" smtClean="0"/>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1D09B2A-7DD9-4429-915C-2078ADCDDEF5}" type="datetime1">
              <a:rPr lang="en-GB" smtClean="0"/>
              <a:t>11/01/2018</a:t>
            </a:fld>
            <a:endParaRPr lang="en-GB" dirty="0"/>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dirty="0"/>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6836D53-F501-4FB7-87C6-763F36FBA10E}" type="slidenum">
              <a:rPr lang="en-GB" altLang="pt-PT"/>
              <a:pPr>
                <a:defRPr/>
              </a:pPr>
              <a:t>‹nº›</a:t>
            </a:fld>
            <a:endParaRPr lang="en-GB" altLang="pt-P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pt.wikipedia.org/wiki/Ficheiro:Triangular_distribution_CMF.png" TargetMode="External"/><Relationship Id="rId5" Type="http://schemas.openxmlformats.org/officeDocument/2006/relationships/image" Target="../media/image26.png"/><Relationship Id="rId4" Type="http://schemas.openxmlformats.org/officeDocument/2006/relationships/hyperlink" Target="http://pt.wikipedia.org/wiki/Ficheiro:Triangular_distribution_PMF.pn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Simulacao%20-%20Exerc.%205.xls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Simulacao%20-%20Ex.%206.xlsm"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Simula&#231;&#227;o%20-%20Ex%20%208.xls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Simulacao%20-%20Ex%20%208%20AUT.xls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Simulacao%20-%20Seguro%20Cosmic.xls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Simulacao-Jogo%20da%20moeda.xls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548681"/>
            <a:ext cx="8351837" cy="6054392"/>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eaLnBrk="1" fontAlgn="auto" hangingPunct="1">
              <a:spcAft>
                <a:spcPts val="0"/>
              </a:spcAft>
              <a:buFont typeface="Arial" panose="020B0604020202020204" pitchFamily="34" charset="0"/>
              <a:buNone/>
              <a:defRPr/>
            </a:pPr>
            <a:endParaRPr lang="en-GB" sz="1800" b="1"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INVESTIGAÇÃO OPERACIONAL II</a:t>
            </a: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Capítulo 5</a:t>
            </a: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r>
              <a:rPr lang="en-GB" sz="1800" b="1" dirty="0" smtClean="0">
                <a:solidFill>
                  <a:schemeClr val="tx1"/>
                </a:solidFill>
                <a:latin typeface="Arial" pitchFamily="34" charset="0"/>
                <a:cs typeface="Arial" pitchFamily="34" charset="0"/>
              </a:rPr>
              <a:t> </a:t>
            </a:r>
          </a:p>
          <a:p>
            <a:pPr eaLnBrk="1" fontAlgn="auto" hangingPunct="1">
              <a:spcAft>
                <a:spcPts val="0"/>
              </a:spcAft>
              <a:defRPr/>
            </a:pPr>
            <a:r>
              <a:rPr lang="en-GB" sz="2000" b="1" dirty="0" smtClean="0">
                <a:solidFill>
                  <a:schemeClr val="tx1"/>
                </a:solidFill>
                <a:latin typeface="Arial" pitchFamily="34" charset="0"/>
                <a:cs typeface="Arial" pitchFamily="34" charset="0"/>
              </a:rPr>
              <a:t>SIMULAÇÃO</a:t>
            </a:r>
            <a:endParaRPr lang="en-GB" sz="20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20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endParaRPr lang="en-GB" sz="1800" b="1" dirty="0" smtClean="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endParaRPr lang="en-GB" sz="1800" b="1" dirty="0">
              <a:solidFill>
                <a:schemeClr val="tx1"/>
              </a:solidFill>
              <a:latin typeface="Arial" pitchFamily="34" charset="0"/>
              <a:cs typeface="Arial" pitchFamily="34" charset="0"/>
            </a:endParaRPr>
          </a:p>
          <a:p>
            <a:pPr algn="r" eaLnBrk="1" fontAlgn="auto" hangingPunct="1">
              <a:spcAft>
                <a:spcPts val="0"/>
              </a:spcAft>
              <a:buFont typeface="Arial" panose="020B0604020202020204" pitchFamily="34" charset="0"/>
              <a:buNone/>
              <a:defRPr/>
            </a:pPr>
            <a:r>
              <a:rPr lang="en-GB" sz="1400" b="1" dirty="0" smtClean="0">
                <a:solidFill>
                  <a:schemeClr val="tx1"/>
                </a:solidFill>
                <a:latin typeface="Arial" pitchFamily="34" charset="0"/>
                <a:cs typeface="Arial" pitchFamily="34" charset="0"/>
              </a:rPr>
              <a:t>Manuel Ramalhete</a:t>
            </a:r>
          </a:p>
          <a:p>
            <a:pPr algn="l" eaLnBrk="1" fontAlgn="auto" hangingPunct="1">
              <a:spcAft>
                <a:spcPts val="0"/>
              </a:spcAft>
              <a:buFont typeface="Arial" panose="020B0604020202020204" pitchFamily="34" charset="0"/>
              <a:buNone/>
              <a:defRPr/>
            </a:pPr>
            <a:r>
              <a:rPr lang="en-GB" sz="1400" b="1" dirty="0" smtClean="0">
                <a:solidFill>
                  <a:schemeClr val="tx1"/>
                </a:solidFill>
                <a:latin typeface="Arial" pitchFamily="34" charset="0"/>
                <a:cs typeface="Arial" pitchFamily="34" charset="0"/>
              </a:rPr>
              <a:t>							    2018</a:t>
            </a:r>
          </a:p>
        </p:txBody>
      </p:sp>
      <p:cxnSp>
        <p:nvCxnSpPr>
          <p:cNvPr id="5" name="Conexão recta 4"/>
          <p:cNvCxnSpPr/>
          <p:nvPr/>
        </p:nvCxnSpPr>
        <p:spPr>
          <a:xfrm>
            <a:off x="0" y="54868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xão recta 7"/>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a:t>
            </a:fld>
            <a:endParaRPr lang="en-GB" altLang="pt-PT" dirty="0"/>
          </a:p>
        </p:txBody>
      </p:sp>
    </p:spTree>
    <p:extLst>
      <p:ext uri="{BB962C8B-B14F-4D97-AF65-F5344CB8AC3E}">
        <p14:creationId xmlns:p14="http://schemas.microsoft.com/office/powerpoint/2010/main" val="2768737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5810693"/>
              </a:xfrm>
              <a:prstGeom prst="rect">
                <a:avLst/>
              </a:prstGeom>
            </p:spPr>
            <p:txBody>
              <a:bodyPr wrap="square">
                <a:spAutoFit/>
              </a:bodyPr>
              <a:lstStyle/>
              <a:p>
                <a:pPr marL="176213" algn="just"/>
                <a:r>
                  <a:rPr lang="pt-PT" sz="1200" b="1" dirty="0" smtClean="0">
                    <a:latin typeface="Arial" panose="020B0604020202020204" pitchFamily="34" charset="0"/>
                    <a:cs typeface="Arial" panose="020B0604020202020204" pitchFamily="34" charset="0"/>
                  </a:rPr>
                  <a:t>Exemplo. 3 </a:t>
                </a:r>
                <a:r>
                  <a:rPr lang="pt-PT" sz="1200" dirty="0" smtClean="0">
                    <a:latin typeface="Arial" panose="020B0604020202020204" pitchFamily="34" charset="0"/>
                    <a:cs typeface="Arial" panose="020B0604020202020204" pitchFamily="34" charset="0"/>
                  </a:rPr>
                  <a:t>(fila de espera) Considere-se um posto clínico onde existe apenas um oftalmologista e as chegadas se processam de acordo com um processo Poisson de média </a:t>
                </a:r>
                <a:r>
                  <a:rPr lang="el-GR" sz="1200" b="1" dirty="0" smtClean="0">
                    <a:latin typeface="Cambria Math"/>
                    <a:ea typeface="Cambria Math"/>
                    <a:cs typeface="Arial" panose="020B0604020202020204" pitchFamily="34" charset="0"/>
                  </a:rPr>
                  <a:t>λ</a:t>
                </a:r>
                <a:r>
                  <a:rPr lang="pt-PT" sz="1200" dirty="0" smtClean="0">
                    <a:latin typeface="Cambria Math"/>
                    <a:ea typeface="Cambria Math"/>
                    <a:cs typeface="Arial" panose="020B0604020202020204" pitchFamily="34" charset="0"/>
                  </a:rPr>
                  <a:t>=3 </a:t>
                </a:r>
                <a:r>
                  <a:rPr lang="pt-PT" sz="1200" dirty="0" smtClean="0">
                    <a:latin typeface="Arial" panose="020B0604020202020204" pitchFamily="34" charset="0"/>
                    <a:ea typeface="Cambria Math"/>
                    <a:cs typeface="Arial" panose="020B0604020202020204" pitchFamily="34" charset="0"/>
                  </a:rPr>
                  <a:t>por hora</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O oftalmologista consegue ver, em média</a:t>
                </a:r>
                <a:r>
                  <a:rPr lang="pt-PT" sz="1200" dirty="0" smtClean="0">
                    <a:latin typeface="Cambria Math"/>
                    <a:ea typeface="Cambria Math"/>
                    <a:cs typeface="Arial" panose="020B0604020202020204" pitchFamily="34" charset="0"/>
                  </a:rPr>
                  <a:t>,  </a:t>
                </a:r>
                <a14:m>
                  <m:oMath xmlns:m="http://schemas.openxmlformats.org/officeDocument/2006/math">
                    <m:r>
                      <a:rPr lang="pt-PT" sz="1200" b="1" i="1" dirty="0" smtClean="0">
                        <a:latin typeface="Cambria Math" panose="02040503050406030204" pitchFamily="18" charset="0"/>
                        <a:ea typeface="Cambria Math"/>
                        <a:cs typeface="Arial" panose="020B0604020202020204" pitchFamily="34" charset="0"/>
                      </a:rPr>
                      <m:t>µ=</m:t>
                    </m:r>
                    <m:r>
                      <a:rPr lang="pt-PT" sz="1200" b="1" i="1" dirty="0" smtClean="0">
                        <a:latin typeface="Cambria Math" panose="02040503050406030204" pitchFamily="18" charset="0"/>
                        <a:ea typeface="Cambria Math"/>
                        <a:cs typeface="Arial" panose="020B0604020202020204" pitchFamily="34" charset="0"/>
                      </a:rPr>
                      <m:t>𝟓</m:t>
                    </m:r>
                  </m:oMath>
                </a14:m>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doentes por hora</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podendo o tempo de cada doente leva a ser atendido ser aproximado por uma exponencial.  Simule o comportamento do sistema durante uma hora</a:t>
                </a:r>
                <a:r>
                  <a:rPr lang="pt-PT" sz="1200" dirty="0" smtClean="0">
                    <a:latin typeface="Cambria Math"/>
                    <a:ea typeface="Cambria Math"/>
                    <a:cs typeface="Arial" panose="020B0604020202020204" pitchFamily="34" charset="0"/>
                  </a:rPr>
                  <a:t>.</a:t>
                </a:r>
              </a:p>
              <a:p>
                <a:pPr marL="176213" algn="just"/>
                <a:endParaRPr lang="pt-PT" sz="1200" i="1" dirty="0">
                  <a:latin typeface="Cambria Math"/>
                  <a:ea typeface="Cambria Math"/>
                  <a:cs typeface="Arial" panose="020B0604020202020204" pitchFamily="34" charset="0"/>
                </a:endParaRPr>
              </a:p>
              <a:p>
                <a:pPr marL="176213" algn="just"/>
                <a:r>
                  <a:rPr lang="pt-PT" sz="1200" dirty="0" smtClean="0">
                    <a:latin typeface="Arial" panose="020B0604020202020204" pitchFamily="34" charset="0"/>
                    <a:ea typeface="Cambria Math"/>
                    <a:cs typeface="Arial" panose="020B0604020202020204" pitchFamily="34" charset="0"/>
                  </a:rPr>
                  <a:t>À medida que os doentes chegam entram na fila até serem atendidos, após o que abandonam o sistema.</a:t>
                </a:r>
              </a:p>
              <a:p>
                <a:pPr marL="176213" algn="just"/>
                <a:endParaRPr lang="pt-PT" sz="1200" dirty="0">
                  <a:latin typeface="Arial" panose="020B0604020202020204" pitchFamily="34" charset="0"/>
                  <a:ea typeface="Cambria Math"/>
                  <a:cs typeface="Arial" panose="020B0604020202020204" pitchFamily="34" charset="0"/>
                </a:endParaRPr>
              </a:p>
              <a:p>
                <a:pPr marL="404813" indent="-228600" algn="just">
                  <a:buFont typeface="+mj-lt"/>
                  <a:buAutoNum type="arabicPeriod"/>
                </a:pPr>
                <a:r>
                  <a:rPr lang="pt-PT" sz="1200" b="1" dirty="0" smtClean="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e>
                    </m:d>
                    <m:r>
                      <a:rPr lang="pt-PT" sz="1200" b="1" i="1" smtClean="0">
                        <a:latin typeface="Cambria Math"/>
                        <a:cs typeface="Arial" panose="020B0604020202020204" pitchFamily="34" charset="0"/>
                      </a:rPr>
                      <m:t>=</m:t>
                    </m:r>
                    <m:r>
                      <a:rPr lang="pt-PT" sz="1200" b="0" i="1" smtClean="0">
                        <a:latin typeface="Cambria Math"/>
                        <a:cs typeface="Arial" panose="020B0604020202020204" pitchFamily="34" charset="0"/>
                      </a:rPr>
                      <m:t> </m:t>
                    </m:r>
                  </m:oMath>
                </a14:m>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Nº de utentes no sistema no momento </a:t>
                </a:r>
                <a:r>
                  <a:rPr lang="pt-PT" sz="1200" i="1" dirty="0" smtClean="0">
                    <a:latin typeface="Arial" panose="020B0604020202020204" pitchFamily="34" charset="0"/>
                    <a:cs typeface="Arial" panose="020B0604020202020204" pitchFamily="34" charset="0"/>
                  </a:rPr>
                  <a:t>t;</a:t>
                </a:r>
              </a:p>
              <a:p>
                <a:pPr marL="404813" indent="-228600" algn="just">
                  <a:buFont typeface="+mj-lt"/>
                  <a:buAutoNum type="arabicPeriod"/>
                </a:pPr>
                <a:endParaRPr lang="pt-PT" sz="1200" i="1" dirty="0" smtClean="0">
                  <a:latin typeface="Arial" panose="020B0604020202020204" pitchFamily="34" charset="0"/>
                  <a:cs typeface="Arial" panose="020B0604020202020204" pitchFamily="34" charset="0"/>
                </a:endParaRPr>
              </a:p>
              <a:p>
                <a:pPr marL="404813" indent="-228600" algn="just">
                  <a:buFont typeface="+mj-lt"/>
                  <a:buAutoNum type="arabicPeriod"/>
                </a:pP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empo de simulação, ou relógio;</a:t>
                </a:r>
              </a:p>
              <a:p>
                <a:pPr marL="176213" algn="just"/>
                <a:endParaRPr lang="pt-PT" sz="1200" dirty="0">
                  <a:latin typeface="Arial" panose="020B0604020202020204" pitchFamily="34" charset="0"/>
                  <a:cs typeface="Arial" panose="020B0604020202020204" pitchFamily="34" charset="0"/>
                </a:endParaRPr>
              </a:p>
              <a:p>
                <a:pPr marL="404813" indent="-228600" algn="just">
                  <a:buFont typeface="+mj-lt"/>
                  <a:buAutoNum type="arabicPeriod"/>
                </a:pP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Os Acontecimentos, que alteram o estado do sistema, são:</a:t>
                </a:r>
              </a:p>
              <a:p>
                <a:pPr marL="404813" indent="-228600" algn="just">
                  <a:buFont typeface="+mj-lt"/>
                  <a:buAutoNum type="arabicPeriod"/>
                </a:pPr>
                <a:endParaRPr lang="pt-PT" sz="1200" dirty="0">
                  <a:latin typeface="Arial" panose="020B0604020202020204" pitchFamily="34" charset="0"/>
                  <a:cs typeface="Arial" panose="020B0604020202020204" pitchFamily="34" charset="0"/>
                </a:endParaRPr>
              </a:p>
              <a:p>
                <a:pPr marL="347663" indent="95250" algn="just">
                  <a:buFont typeface="Arial" panose="020B0604020202020204" pitchFamily="34" charset="0"/>
                  <a:buChar char="•"/>
                  <a:tabLst>
                    <a:tab pos="534988" algn="l"/>
                  </a:tabLst>
                </a:pPr>
                <a:r>
                  <a:rPr lang="pt-PT" sz="1200" dirty="0" smtClean="0">
                    <a:latin typeface="Arial" panose="020B0604020202020204" pitchFamily="34" charset="0"/>
                    <a:cs typeface="Arial" panose="020B0604020202020204" pitchFamily="34" charset="0"/>
                  </a:rPr>
                  <a:t>	Chegada de um utente</a:t>
                </a:r>
              </a:p>
              <a:p>
                <a:pPr marL="804863" lvl="1" algn="just">
                  <a:tabLst>
                    <a:tab pos="534988" algn="l"/>
                  </a:tabLst>
                </a:pPr>
                <a:endParaRPr lang="pt-PT" sz="1200" dirty="0" smtClean="0">
                  <a:latin typeface="Arial" panose="020B0604020202020204" pitchFamily="34" charset="0"/>
                  <a:cs typeface="Arial" panose="020B0604020202020204" pitchFamily="34" charset="0"/>
                </a:endParaRPr>
              </a:p>
              <a:p>
                <a:pPr marL="531813" lvl="1" indent="-171450" algn="just">
                  <a:buFont typeface="Arial" panose="020B0604020202020204" pitchFamily="34" charset="0"/>
                  <a:buChar char="•"/>
                  <a:tabLst>
                    <a:tab pos="534988" algn="l"/>
                  </a:tabLst>
                </a:pPr>
                <a:r>
                  <a:rPr lang="pt-PT" sz="1200" dirty="0" smtClean="0">
                    <a:latin typeface="Arial" panose="020B0604020202020204" pitchFamily="34" charset="0"/>
                    <a:cs typeface="Arial" panose="020B0604020202020204" pitchFamily="34" charset="0"/>
                  </a:rPr>
                  <a:t>Fim do serviço (consulta), que determina uma saída</a:t>
                </a:r>
              </a:p>
              <a:p>
                <a:pPr marL="360363" lvl="1" algn="just">
                  <a:tabLst>
                    <a:tab pos="534988" algn="l"/>
                  </a:tabLst>
                </a:pPr>
                <a:endParaRPr lang="pt-PT" sz="1200" dirty="0" smtClean="0">
                  <a:latin typeface="Arial" panose="020B0604020202020204" pitchFamily="34" charset="0"/>
                  <a:cs typeface="Arial" panose="020B0604020202020204" pitchFamily="34" charset="0"/>
                </a:endParaRPr>
              </a:p>
              <a:p>
                <a:pPr marL="176213" lvl="1" algn="just">
                  <a:tabLst>
                    <a:tab pos="534988" algn="l"/>
                  </a:tabLst>
                </a:pPr>
                <a:r>
                  <a:rPr lang="pt-PT" sz="1200" b="1" dirty="0" smtClean="0">
                    <a:latin typeface="Arial" panose="020B0604020202020204" pitchFamily="34" charset="0"/>
                    <a:cs typeface="Arial" panose="020B0604020202020204" pitchFamily="34" charset="0"/>
                  </a:rPr>
                  <a:t>4.	</a:t>
                </a:r>
                <a:r>
                  <a:rPr lang="pt-PT" sz="1200" dirty="0" smtClean="0">
                    <a:latin typeface="Arial" panose="020B0604020202020204" pitchFamily="34" charset="0"/>
                    <a:cs typeface="Arial" panose="020B0604020202020204" pitchFamily="34" charset="0"/>
                  </a:rPr>
                  <a:t>Mecanismo de transição do sistema:</a:t>
                </a:r>
              </a:p>
              <a:p>
                <a:pPr marL="176213" lvl="1" algn="just">
                  <a:tabLst>
                    <a:tab pos="534988" algn="l"/>
                  </a:tabLst>
                </a:pPr>
                <a:endParaRPr lang="pt-PT" sz="1200" dirty="0">
                  <a:latin typeface="Arial" panose="020B0604020202020204" pitchFamily="34" charset="0"/>
                  <a:cs typeface="Arial" panose="020B0604020202020204" pitchFamily="34" charset="0"/>
                </a:endParaRPr>
              </a:p>
              <a:p>
                <a:pPr marL="176213" lvl="1" algn="just">
                  <a:tabLst>
                    <a:tab pos="534988" algn="l"/>
                  </a:tabLst>
                </a:pPr>
                <a:r>
                  <a:rPr lang="pt-PT" sz="1200" dirty="0" smtClean="0">
                    <a:latin typeface="Arial" panose="020B0604020202020204" pitchFamily="34" charset="0"/>
                    <a:cs typeface="Arial" panose="020B0604020202020204" pitchFamily="34" charset="0"/>
                  </a:rPr>
                  <a:t>		</a:t>
                </a:r>
                <a:r>
                  <a:rPr lang="pt-PT" sz="1200" b="1" dirty="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e>
                    </m:d>
                    <m:r>
                      <a:rPr lang="pt-PT" sz="1200" b="1" i="1">
                        <a:latin typeface="Cambria Math"/>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𝒔𝒆</m:t>
                            </m:r>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𝒐𝒄𝒐𝒓𝒓𝒆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𝒖𝒎𝒂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𝒄𝒉𝒆𝒈𝒂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𝒏𝒐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𝒎𝒐𝒎𝒆𝒏𝒕𝒐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𝒕</m:t>
                            </m:r>
                          </m:e>
                          <m:e>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𝒔𝒆</m:t>
                            </m:r>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𝒐𝒄𝒐𝒓𝒓𝒆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𝒖𝒎𝒂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𝒔𝒂</m:t>
                            </m:r>
                            <m:r>
                              <a:rPr lang="pt-PT" sz="1200" b="1" i="1" smtClean="0">
                                <a:latin typeface="Cambria Math"/>
                                <a:cs typeface="Arial" panose="020B0604020202020204" pitchFamily="34" charset="0"/>
                              </a:rPr>
                              <m:t>í</m:t>
                            </m:r>
                            <m:r>
                              <a:rPr lang="pt-PT" sz="1200" b="1" i="1" smtClean="0">
                                <a:latin typeface="Cambria Math"/>
                                <a:cs typeface="Arial" panose="020B0604020202020204" pitchFamily="34" charset="0"/>
                              </a:rPr>
                              <m:t>𝒅𝒂</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𝒏𝒐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𝒎𝒐𝒎𝒆𝒏𝒕𝒐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𝒕</m:t>
                            </m:r>
                          </m:e>
                        </m:eqArr>
                      </m:e>
                    </m:d>
                  </m:oMath>
                </a14:m>
                <a:endParaRPr lang="pt-PT" sz="1200" dirty="0">
                  <a:latin typeface="Arial" panose="020B0604020202020204" pitchFamily="34" charset="0"/>
                  <a:cs typeface="Arial" panose="020B0604020202020204" pitchFamily="34" charset="0"/>
                </a:endParaRPr>
              </a:p>
              <a:p>
                <a:pPr marL="404813" indent="-228600" algn="just">
                  <a:buFont typeface="+mj-lt"/>
                  <a:buAutoNum type="arabicPeriod"/>
                </a:pPr>
                <a:endParaRPr lang="pt-PT" sz="1200" dirty="0" smtClean="0">
                  <a:latin typeface="Arial" panose="020B0604020202020204" pitchFamily="34" charset="0"/>
                  <a:cs typeface="Arial" panose="020B0604020202020204" pitchFamily="34" charset="0"/>
                </a:endParaRPr>
              </a:p>
              <a:p>
                <a:pPr marL="534988" indent="-358775" algn="just"/>
                <a:r>
                  <a:rPr lang="pt-PT" sz="1200" b="1" dirty="0" smtClean="0">
                    <a:latin typeface="Arial" panose="020B0604020202020204" pitchFamily="34" charset="0"/>
                    <a:cs typeface="Arial" panose="020B0604020202020204" pitchFamily="34" charset="0"/>
                  </a:rPr>
                  <a:t>5.	</a:t>
                </a:r>
                <a:r>
                  <a:rPr lang="pt-PT" sz="1200" dirty="0" smtClean="0">
                    <a:latin typeface="Arial" panose="020B0604020202020204" pitchFamily="34" charset="0"/>
                    <a:cs typeface="Arial" panose="020B0604020202020204" pitchFamily="34" charset="0"/>
                  </a:rPr>
                  <a:t>Há duas formas de fazer avançar o relógio (Tempo) e registar as alterações do sistema:</a:t>
                </a:r>
              </a:p>
              <a:p>
                <a:pPr marL="534988" indent="-358775" algn="just"/>
                <a:endParaRPr lang="pt-PT" sz="1200" dirty="0">
                  <a:latin typeface="Arial" panose="020B0604020202020204" pitchFamily="34" charset="0"/>
                  <a:cs typeface="Arial" panose="020B0604020202020204" pitchFamily="34" charset="0"/>
                </a:endParaRPr>
              </a:p>
              <a:p>
                <a:pPr marL="534988" algn="just"/>
                <a:r>
                  <a:rPr lang="pt-PT" sz="1200" i="1" dirty="0" smtClean="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Incremento de </a:t>
                </a:r>
                <a:r>
                  <a:rPr lang="pt-PT" sz="1200" i="1" dirty="0">
                    <a:latin typeface="Arial" panose="020B0604020202020204" pitchFamily="34" charset="0"/>
                    <a:cs typeface="Arial" panose="020B0604020202020204" pitchFamily="34" charset="0"/>
                  </a:rPr>
                  <a:t>T</a:t>
                </a:r>
                <a:r>
                  <a:rPr lang="pt-PT" sz="1200" i="1" dirty="0" smtClean="0">
                    <a:latin typeface="Arial" panose="020B0604020202020204" pitchFamily="34" charset="0"/>
                    <a:cs typeface="Arial" panose="020B0604020202020204" pitchFamily="34" charset="0"/>
                  </a:rPr>
                  <a:t>empo Fixo</a:t>
                </a:r>
              </a:p>
              <a:p>
                <a:pPr marL="534988"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534988" algn="just"/>
                <a:r>
                  <a:rPr lang="pt-PT" sz="1200" i="1" dirty="0" smtClean="0">
                    <a:latin typeface="Arial" panose="020B0604020202020204" pitchFamily="34" charset="0"/>
                    <a:cs typeface="Arial" panose="020B0604020202020204" pitchFamily="34" charset="0"/>
                  </a:rPr>
                  <a:t>(b)</a:t>
                </a:r>
                <a:r>
                  <a:rPr lang="pt-PT" sz="1200" dirty="0">
                    <a:latin typeface="Arial" panose="020B0604020202020204" pitchFamily="34" charset="0"/>
                    <a:cs typeface="Arial" panose="020B0604020202020204" pitchFamily="34" charset="0"/>
                  </a:rPr>
                  <a:t>	</a:t>
                </a:r>
                <a:r>
                  <a:rPr lang="pt-PT" sz="1200" i="1" dirty="0">
                    <a:latin typeface="Arial" panose="020B0604020202020204" pitchFamily="34" charset="0"/>
                    <a:cs typeface="Arial" panose="020B0604020202020204" pitchFamily="34" charset="0"/>
                  </a:rPr>
                  <a:t>Incremento de Tempo </a:t>
                </a:r>
                <a:r>
                  <a:rPr lang="pt-PT" sz="1200" i="1" dirty="0" smtClean="0">
                    <a:latin typeface="Arial" panose="020B0604020202020204" pitchFamily="34" charset="0"/>
                    <a:cs typeface="Arial" panose="020B0604020202020204" pitchFamily="34" charset="0"/>
                  </a:rPr>
                  <a:t>Variável</a:t>
                </a:r>
                <a:endParaRPr lang="pt-PT" sz="1200" i="1" dirty="0">
                  <a:latin typeface="Arial" panose="020B0604020202020204" pitchFamily="34" charset="0"/>
                  <a:cs typeface="Arial" panose="020B0604020202020204" pitchFamily="34" charset="0"/>
                </a:endParaRPr>
              </a:p>
              <a:p>
                <a:pPr marL="534988"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992188" lvl="1" algn="just"/>
                <a:endParaRPr lang="pt-PT" sz="1200" i="1" dirty="0" smtClean="0">
                  <a:latin typeface="Arial" panose="020B0604020202020204" pitchFamily="34" charset="0"/>
                  <a:cs typeface="Arial" panose="020B0604020202020204" pitchFamily="34" charset="0"/>
                </a:endParaRPr>
              </a:p>
              <a:p>
                <a:pPr marL="176213" algn="just"/>
                <a:endParaRPr lang="pt-PT" sz="1200" i="1" dirty="0"/>
              </a:p>
              <a:p>
                <a:pPr marL="176213"/>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5810693"/>
              </a:xfrm>
              <a:prstGeom prst="rect">
                <a:avLst/>
              </a:prstGeom>
              <a:blipFill>
                <a:blip r:embed="rId2"/>
                <a:stretch>
                  <a:fillRect t="-105"/>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10</a:t>
            </a:fld>
            <a:endParaRPr lang="en-GB" altLang="pt-PT" dirty="0"/>
          </a:p>
        </p:txBody>
      </p:sp>
    </p:spTree>
    <p:extLst>
      <p:ext uri="{BB962C8B-B14F-4D97-AF65-F5344CB8AC3E}">
        <p14:creationId xmlns:p14="http://schemas.microsoft.com/office/powerpoint/2010/main" val="1601159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353278"/>
              </a:xfrm>
              <a:prstGeom prst="rect">
                <a:avLst/>
              </a:prstGeom>
            </p:spPr>
            <p:txBody>
              <a:bodyPr wrap="square">
                <a:spAutoFit/>
              </a:bodyPr>
              <a:lstStyle/>
              <a:p>
                <a:pPr marL="534988" indent="-358775" algn="just"/>
                <a:r>
                  <a:rPr lang="pt-PT" sz="1200" i="1" dirty="0" smtClean="0">
                    <a:latin typeface="Arial" panose="020B0604020202020204" pitchFamily="34" charset="0"/>
                    <a:cs typeface="Arial" panose="020B0604020202020204" pitchFamily="34" charset="0"/>
                  </a:rPr>
                  <a:t>(</a:t>
                </a:r>
                <a:r>
                  <a:rPr lang="pt-PT" sz="1200" b="1" i="1" dirty="0" smtClean="0">
                    <a:latin typeface="Arial" panose="020B0604020202020204" pitchFamily="34" charset="0"/>
                    <a:cs typeface="Arial" panose="020B0604020202020204" pitchFamily="34" charset="0"/>
                  </a:rPr>
                  <a:t>a)</a:t>
                </a:r>
                <a:r>
                  <a:rPr lang="pt-PT" sz="1200" b="1" dirty="0" smtClean="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Incremento </a:t>
                </a:r>
                <a:r>
                  <a:rPr lang="pt-PT" sz="1200" b="1" i="1" dirty="0">
                    <a:latin typeface="Arial" panose="020B0604020202020204" pitchFamily="34" charset="0"/>
                    <a:cs typeface="Arial" panose="020B0604020202020204" pitchFamily="34" charset="0"/>
                  </a:rPr>
                  <a:t>de Tempo Fixo</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 Tempo (relógio) salta por intervalos fixos (por minuto, por hora, por dia, etc.) e o sistema em cada momento é actualizado:</a:t>
                </a:r>
              </a:p>
              <a:p>
                <a:pPr marL="176213" algn="just"/>
                <a:endParaRPr lang="pt-PT" sz="1200" dirty="0">
                  <a:latin typeface="Arial" panose="020B0604020202020204" pitchFamily="34" charset="0"/>
                  <a:cs typeface="Arial" panose="020B0604020202020204" pitchFamily="34" charset="0"/>
                </a:endParaRPr>
              </a:p>
              <a:p>
                <a:pPr marL="628650" indent="266700" algn="just">
                  <a:buFont typeface="+mj-lt"/>
                  <a:buAutoNum type="arabicPeriod"/>
                </a:pPr>
                <a:r>
                  <a:rPr lang="pt-PT" sz="1200" dirty="0" smtClean="0">
                    <a:latin typeface="Arial" panose="020B0604020202020204" pitchFamily="34" charset="0"/>
                    <a:cs typeface="Arial" panose="020B0604020202020204" pitchFamily="34" charset="0"/>
                  </a:rPr>
                  <a:t>O tempo avança por pequenos intervalos fixados;</a:t>
                </a:r>
              </a:p>
              <a:p>
                <a:pPr marL="628650" indent="266700" algn="just">
                  <a:buFont typeface="+mj-lt"/>
                  <a:buAutoNum type="arabicPeriod"/>
                </a:pPr>
                <a:endParaRPr lang="pt-PT" sz="1200" dirty="0">
                  <a:latin typeface="Arial" panose="020B0604020202020204" pitchFamily="34" charset="0"/>
                  <a:cs typeface="Arial" panose="020B0604020202020204" pitchFamily="34" charset="0"/>
                </a:endParaRPr>
              </a:p>
              <a:p>
                <a:pPr marL="628650" indent="268288" algn="just">
                  <a:buFont typeface="+mj-lt"/>
                  <a:buAutoNum type="arabicPeriod"/>
                  <a:tabLst>
                    <a:tab pos="895350" algn="l"/>
                  </a:tabLst>
                </a:pPr>
                <a:r>
                  <a:rPr lang="pt-PT" sz="1200" dirty="0" smtClean="0">
                    <a:latin typeface="Arial" panose="020B0604020202020204" pitchFamily="34" charset="0"/>
                    <a:cs typeface="Arial" panose="020B0604020202020204" pitchFamily="34" charset="0"/>
                  </a:rPr>
                  <a:t>O sistema </a:t>
                </a:r>
                <a:r>
                  <a:rPr lang="pt-PT" sz="1200" dirty="0">
                    <a:latin typeface="Arial" panose="020B0604020202020204" pitchFamily="34" charset="0"/>
                    <a:cs typeface="Arial" panose="020B0604020202020204" pitchFamily="34" charset="0"/>
                  </a:rPr>
                  <a:t>é actualizado, verificando (determinando) quais os acontecimentos ocorridos nesse período e o resultado 	do sistema. É também registada a performance do sistema.	</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84150" indent="-7938" algn="just">
                  <a:tabLst>
                    <a:tab pos="176213" algn="l"/>
                  </a:tabLst>
                </a:pPr>
                <a:r>
                  <a:rPr lang="pt-PT" sz="1200" dirty="0" smtClean="0">
                    <a:latin typeface="Arial" panose="020B0604020202020204" pitchFamily="34" charset="0"/>
                    <a:cs typeface="Arial" panose="020B0604020202020204" pitchFamily="34" charset="0"/>
                  </a:rPr>
                  <a:t>O Nos problemas de filas de espera, como é o caso, existem dois tipos de eventos durante o intervalo de tempo: </a:t>
                </a:r>
                <a:r>
                  <a:rPr lang="pt-PT" sz="1200" b="1" dirty="0" smtClean="0">
                    <a:latin typeface="Arial" panose="020B0604020202020204" pitchFamily="34" charset="0"/>
                    <a:cs typeface="Arial" panose="020B0604020202020204" pitchFamily="34" charset="0"/>
                  </a:rPr>
                  <a:t>1</a:t>
                </a:r>
                <a:r>
                  <a:rPr lang="pt-PT" sz="1200" dirty="0" smtClean="0">
                    <a:latin typeface="Arial" panose="020B0604020202020204" pitchFamily="34" charset="0"/>
                    <a:cs typeface="Arial" panose="020B0604020202020204" pitchFamily="34" charset="0"/>
                  </a:rPr>
                  <a:t> ou mais chegadas e </a:t>
                </a:r>
                <a:r>
                  <a:rPr lang="pt-PT" sz="1200" b="1" dirty="0" smtClean="0">
                    <a:latin typeface="Arial" panose="020B0604020202020204" pitchFamily="34" charset="0"/>
                    <a:cs typeface="Arial" panose="020B0604020202020204" pitchFamily="34" charset="0"/>
                  </a:rPr>
                  <a:t>1</a:t>
                </a:r>
                <a:r>
                  <a:rPr lang="pt-PT" sz="1200" dirty="0" smtClean="0">
                    <a:latin typeface="Arial" panose="020B0604020202020204" pitchFamily="34" charset="0"/>
                    <a:cs typeface="Arial" panose="020B0604020202020204" pitchFamily="34" charset="0"/>
                  </a:rPr>
                  <a:t> ou mais serviços completos (saídas).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Se o intervalo de tempo é pequeno, a probabilidade de </a:t>
                </a:r>
                <a:r>
                  <a:rPr lang="pt-PT" sz="1200" b="1" dirty="0" smtClean="0">
                    <a:latin typeface="Arial" panose="020B0604020202020204" pitchFamily="34" charset="0"/>
                    <a:cs typeface="Arial" panose="020B0604020202020204" pitchFamily="34" charset="0"/>
                  </a:rPr>
                  <a:t>2</a:t>
                </a:r>
                <a:r>
                  <a:rPr lang="pt-PT" sz="1200" dirty="0" smtClean="0">
                    <a:latin typeface="Arial" panose="020B0604020202020204" pitchFamily="34" charset="0"/>
                    <a:cs typeface="Arial" panose="020B0604020202020204" pitchFamily="34" charset="0"/>
                  </a:rPr>
                  <a:t> ou mais chegadas e de 2 ou mais serviços completos durante este intervalo é negligenciável.</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Considerem-se intervalo de 0,1 hora ( 6 minutos) para o relógio avançar. Nesta caso, a probabilidade de ocorrer uma chegada no intervalo de 0,1 hora é:</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𝑷</m:t>
                          </m:r>
                        </m:e>
                        <m:sub>
                          <m:r>
                            <a:rPr lang="pt-PT" sz="1200" b="1" i="1" smtClean="0">
                              <a:latin typeface="Cambria Math"/>
                              <a:cs typeface="Arial" panose="020B0604020202020204" pitchFamily="34" charset="0"/>
                            </a:rPr>
                            <m:t>𝑨</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𝑷</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𝑻</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e>
                      </m:d>
                      <m:r>
                        <a:rPr lang="pt-PT" sz="1200" b="1" i="1" smtClean="0">
                          <a:latin typeface="Cambria Math"/>
                          <a:ea typeface="Cambria Math"/>
                          <a:cs typeface="Arial" panose="020B0604020202020204" pitchFamily="34" charset="0"/>
                        </a:rPr>
                        <m:t>=</m:t>
                      </m:r>
                      <m:nary>
                        <m:naryPr>
                          <m:ctrlPr>
                            <a:rPr lang="pt-PT" sz="1200" b="1" i="1" smtClean="0">
                              <a:latin typeface="Cambria Math" panose="02040503050406030204" pitchFamily="18" charset="0"/>
                              <a:cs typeface="Arial" panose="020B0604020202020204" pitchFamily="34" charset="0"/>
                            </a:rPr>
                          </m:ctrlPr>
                        </m:naryPr>
                        <m:sub>
                          <m:r>
                            <m:rPr>
                              <m:brk m:alnAt="23"/>
                            </m:rPr>
                            <a:rPr lang="pt-PT" sz="1200" b="1" i="1" smtClean="0">
                              <a:latin typeface="Cambria Math"/>
                              <a:cs typeface="Arial" panose="020B0604020202020204" pitchFamily="34" charset="0"/>
                            </a:rPr>
                            <m:t>𝟎</m:t>
                          </m:r>
                        </m:sub>
                        <m:sup>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sup>
                        <m:e>
                          <m:r>
                            <a:rPr lang="pt-PT" sz="1200" b="1" i="1" smtClean="0">
                              <a:latin typeface="Cambria Math"/>
                              <a:cs typeface="Arial" panose="020B0604020202020204" pitchFamily="34" charset="0"/>
                            </a:rPr>
                            <m:t>𝟑</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smtClean="0">
                                  <a:latin typeface="Cambria Math"/>
                                  <a:cs typeface="Arial" panose="020B0604020202020204" pitchFamily="34" charset="0"/>
                                </a:rPr>
                                <m:t>𝒕</m:t>
                              </m:r>
                            </m:sup>
                          </m:sSup>
                          <m:r>
                            <a:rPr lang="pt-PT" sz="1200" b="1" i="1" smtClean="0">
                              <a:latin typeface="Cambria Math"/>
                              <a:cs typeface="Arial" panose="020B0604020202020204" pitchFamily="34" charset="0"/>
                            </a:rPr>
                            <m:t>𝒅𝒕</m:t>
                          </m:r>
                          <m:r>
                            <a:rPr lang="pt-PT" sz="1200" b="1" i="1" smtClean="0">
                              <a:latin typeface="Cambria Math"/>
                              <a:cs typeface="Arial" panose="020B0604020202020204" pitchFamily="34" charset="0"/>
                            </a:rPr>
                            <m:t>=</m:t>
                          </m:r>
                        </m:e>
                      </m:nary>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sup>
                      </m:s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𝟐𝟓𝟗</m:t>
                      </m:r>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a:t>
                </a:r>
                <a:r>
                  <a:rPr lang="pt-PT" sz="1200" dirty="0" smtClean="0">
                    <a:latin typeface="Arial" panose="020B0604020202020204" pitchFamily="34" charset="0"/>
                    <a:cs typeface="Arial" panose="020B0604020202020204" pitchFamily="34" charset="0"/>
                  </a:rPr>
                  <a:t>. Se o nº de chegadas por hora é uma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de média </a:t>
                </a:r>
                <a:r>
                  <a:rPr lang="el-GR" sz="1200" b="1" dirty="0">
                    <a:latin typeface="Cambria Math"/>
                    <a:ea typeface="Cambria Math"/>
                    <a:cs typeface="Arial" panose="020B0604020202020204" pitchFamily="34" charset="0"/>
                  </a:rPr>
                  <a:t>λ</a:t>
                </a:r>
                <a:r>
                  <a:rPr lang="pt-PT" sz="1200" b="1" dirty="0" smtClean="0">
                    <a:latin typeface="Cambria Math"/>
                    <a:ea typeface="Cambria Math"/>
                    <a:cs typeface="Arial" panose="020B0604020202020204" pitchFamily="34" charset="0"/>
                  </a:rPr>
                  <a:t>=3</a:t>
                </a:r>
                <a:r>
                  <a:rPr lang="pt-PT" sz="1200" dirty="0" smtClean="0">
                    <a:latin typeface="Arial" panose="020B0604020202020204" pitchFamily="34" charset="0"/>
                    <a:cs typeface="Arial" panose="020B0604020202020204" pitchFamily="34" charset="0"/>
                  </a:rPr>
                  <a:t>, o intervalo entre chegadas consecutivas é uma exponencial de média </a:t>
                </a:r>
                <a:r>
                  <a:rPr lang="pt-PT" sz="1200" b="1" dirty="0" smtClean="0">
                    <a:latin typeface="Arial" panose="020B0604020202020204" pitchFamily="34" charset="0"/>
                    <a:cs typeface="Arial" panose="020B0604020202020204" pitchFamily="34" charset="0"/>
                  </a:rPr>
                  <a:t>1/3</a:t>
                </a:r>
                <a:r>
                  <a:rPr lang="pt-PT" sz="1200" dirty="0" smtClean="0">
                    <a:latin typeface="Arial" panose="020B0604020202020204" pitchFamily="34" charset="0"/>
                    <a:cs typeface="Arial" panose="020B0604020202020204" pitchFamily="34" charset="0"/>
                  </a:rPr>
                  <a:t> horas. Poder-se-ia fazer o cálculo através da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a:t>
                </a:r>
              </a:p>
              <a:p>
                <a:pPr marL="176213" algn="just"/>
                <a:endParaRPr lang="pt-PT" sz="1200" dirty="0" smtClean="0">
                  <a:latin typeface="Arial" panose="020B0604020202020204" pitchFamily="34" charset="0"/>
                  <a:cs typeface="Arial" panose="020B0604020202020204" pitchFamily="34" charset="0"/>
                </a:endParaRPr>
              </a:p>
              <a:p>
                <a:pPr marL="176213" algn="ctr"/>
                <a:r>
                  <a:rPr lang="pt-PT" sz="1200" dirty="0">
                    <a:latin typeface="Arial" panose="020B0604020202020204" pitchFamily="34" charset="0"/>
                    <a:cs typeface="Arial" panose="020B0604020202020204" pitchFamily="34" charset="0"/>
                  </a:rPr>
                  <a:t>	</a:t>
                </a:r>
                <a:r>
                  <a:rPr lang="pt-PT" sz="1200" b="1" dirty="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𝑷</m:t>
                        </m:r>
                      </m:e>
                      <m:sub>
                        <m:r>
                          <a:rPr lang="pt-PT" sz="1200" b="1" i="1">
                            <a:latin typeface="Cambria Math"/>
                            <a:cs typeface="Arial" panose="020B0604020202020204" pitchFamily="34" charset="0"/>
                          </a:rPr>
                          <m:t>𝑨</m:t>
                        </m:r>
                      </m:sub>
                    </m:sSub>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𝑷</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𝑷</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𝑿</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a:cs typeface="Arial" panose="020B0604020202020204" pitchFamily="34" charset="0"/>
                              </a:rPr>
                              <m:t>𝒆</m:t>
                            </m:r>
                          </m:e>
                          <m:sup>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𝟎𝟑</m:t>
                            </m:r>
                          </m:sup>
                        </m:sSup>
                        <m:sSup>
                          <m:sSupPr>
                            <m:ctrlPr>
                              <a:rPr lang="pt-PT" sz="1200" b="1" i="1" smtClean="0">
                                <a:latin typeface="Cambria Math" panose="02040503050406030204" pitchFamily="18" charset="0"/>
                                <a:cs typeface="Arial" panose="020B0604020202020204" pitchFamily="34" charset="0"/>
                              </a:rPr>
                            </m:ctrlPr>
                          </m:sSupPr>
                          <m:e>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e>
                            </m:d>
                          </m:e>
                          <m:sup>
                            <m:r>
                              <a:rPr lang="pt-PT" sz="1200" b="1" i="1" smtClean="0">
                                <a:latin typeface="Cambria Math"/>
                                <a:cs typeface="Arial" panose="020B0604020202020204" pitchFamily="34" charset="0"/>
                              </a:rPr>
                              <m:t>𝟎</m:t>
                            </m:r>
                          </m:sup>
                        </m:sSup>
                      </m:num>
                      <m:den>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den>
                    </m:f>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𝒆</m:t>
                        </m:r>
                      </m:e>
                      <m: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𝟑</m:t>
                        </m:r>
                      </m:sup>
                    </m:s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oMath>
                </a14:m>
                <a:endParaRPr lang="pt-PT" sz="1200" b="1" dirty="0" smtClean="0">
                  <a:latin typeface="Arial" panose="020B0604020202020204" pitchFamily="34" charset="0"/>
                  <a:cs typeface="Arial" panose="020B0604020202020204" pitchFamily="34" charset="0"/>
                </a:endParaRPr>
              </a:p>
              <a:p>
                <a:pPr marL="176213" algn="ctr"/>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A </a:t>
                </a:r>
                <a:r>
                  <a:rPr lang="pt-PT" sz="1200" dirty="0">
                    <a:latin typeface="Arial" panose="020B0604020202020204" pitchFamily="34" charset="0"/>
                    <a:cs typeface="Arial" panose="020B0604020202020204" pitchFamily="34" charset="0"/>
                  </a:rPr>
                  <a:t>probabilidade de </a:t>
                </a:r>
                <a:r>
                  <a:rPr lang="pt-PT" sz="1200" dirty="0" smtClean="0">
                    <a:latin typeface="Arial" panose="020B0604020202020204" pitchFamily="34" charset="0"/>
                    <a:cs typeface="Arial" panose="020B0604020202020204" pitchFamily="34" charset="0"/>
                  </a:rPr>
                  <a:t>no </a:t>
                </a:r>
                <a:r>
                  <a:rPr lang="pt-PT" sz="1200" dirty="0">
                    <a:latin typeface="Arial" panose="020B0604020202020204" pitchFamily="34" charset="0"/>
                    <a:cs typeface="Arial" panose="020B0604020202020204" pitchFamily="34" charset="0"/>
                  </a:rPr>
                  <a:t>intervalo de 0,1 hora </a:t>
                </a:r>
                <a:r>
                  <a:rPr lang="pt-PT" sz="1200" dirty="0" smtClean="0">
                    <a:latin typeface="Arial" panose="020B0604020202020204" pitchFamily="34" charset="0"/>
                    <a:cs typeface="Arial" panose="020B0604020202020204" pitchFamily="34" charset="0"/>
                  </a:rPr>
                  <a:t>ser completo um serviço, que já tinha começado (ocorrer uma saída), é</a:t>
                </a:r>
                <a:r>
                  <a:rPr lang="pt-PT" sz="1200" dirty="0">
                    <a:latin typeface="Arial" panose="020B0604020202020204" pitchFamily="34" charset="0"/>
                    <a:cs typeface="Arial" panose="020B0604020202020204" pitchFamily="34" charset="0"/>
                  </a:rPr>
                  <a:t>:</a:t>
                </a:r>
              </a:p>
              <a:p>
                <a:pPr marL="176213" algn="just"/>
                <a:endParaRPr lang="pt-PT" sz="1200" b="1" dirty="0" smtClean="0">
                  <a:latin typeface="Arial" panose="020B0604020202020204" pitchFamily="34" charset="0"/>
                  <a:cs typeface="Arial" panose="020B0604020202020204" pitchFamily="34" charset="0"/>
                </a:endParaRPr>
              </a:p>
              <a:p>
                <a:pPr marL="176213" algn="ctr"/>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𝑷</m:t>
                          </m:r>
                        </m:e>
                        <m:sub>
                          <m:r>
                            <a:rPr lang="pt-PT" sz="1200" b="1" i="1" smtClean="0">
                              <a:latin typeface="Cambria Math"/>
                              <a:cs typeface="Arial" panose="020B0604020202020204" pitchFamily="34" charset="0"/>
                            </a:rPr>
                            <m:t>𝑫</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𝒆</m:t>
                          </m:r>
                        </m:e>
                        <m: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sup>
                      </m:sSup>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𝟑𝟗𝟑</m:t>
                      </m:r>
                    </m:oMath>
                  </m:oMathPara>
                </a14:m>
                <a:endParaRPr lang="pt-PT" sz="1200" b="1" dirty="0">
                  <a:latin typeface="Arial" panose="020B0604020202020204" pitchFamily="34" charset="0"/>
                  <a:cs typeface="Arial" panose="020B0604020202020204" pitchFamily="34" charset="0"/>
                </a:endParaRPr>
              </a:p>
              <a:p>
                <a:pPr marL="176213" algn="ctr"/>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353278"/>
              </a:xfrm>
              <a:prstGeom prst="rect">
                <a:avLst/>
              </a:prstGeom>
              <a:blipFill>
                <a:blip r:embed="rId2"/>
                <a:stretch>
                  <a:fillRect t="-96"/>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11</a:t>
            </a:fld>
            <a:endParaRPr lang="en-GB" altLang="pt-PT" dirty="0"/>
          </a:p>
        </p:txBody>
      </p:sp>
      <p:cxnSp>
        <p:nvCxnSpPr>
          <p:cNvPr id="7" name="Conexão recta unidireccional 6"/>
          <p:cNvCxnSpPr/>
          <p:nvPr/>
        </p:nvCxnSpPr>
        <p:spPr>
          <a:xfrm>
            <a:off x="366712" y="1628800"/>
            <a:ext cx="31685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xão recta 12"/>
          <p:cNvCxnSpPr/>
          <p:nvPr/>
        </p:nvCxnSpPr>
        <p:spPr>
          <a:xfrm>
            <a:off x="366712" y="1628800"/>
            <a:ext cx="0" cy="3476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xão recta 15"/>
          <p:cNvCxnSpPr/>
          <p:nvPr/>
        </p:nvCxnSpPr>
        <p:spPr>
          <a:xfrm>
            <a:off x="366713" y="1988840"/>
            <a:ext cx="316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07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2862322"/>
              </a:xfrm>
              <a:prstGeom prst="rect">
                <a:avLst/>
              </a:prstGeom>
            </p:spPr>
            <p:txBody>
              <a:bodyPr wrap="square">
                <a:spAutoFit/>
              </a:bodyPr>
              <a:lstStyle/>
              <a:p>
                <a:pPr marL="176213" algn="just"/>
                <a:r>
                  <a:rPr lang="pt-PT" sz="1200" dirty="0" smtClean="0">
                    <a:latin typeface="Arial" panose="020B0604020202020204" pitchFamily="34" charset="0"/>
                    <a:ea typeface="Cambria Math"/>
                    <a:cs typeface="Arial" panose="020B0604020202020204" pitchFamily="34" charset="0"/>
                  </a:rPr>
                  <a:t>Vamos gerar </a:t>
                </a:r>
                <a:r>
                  <a:rPr lang="pt-PT" sz="1200" i="1" dirty="0" smtClean="0">
                    <a:latin typeface="Arial" panose="020B0604020202020204" pitchFamily="34" charset="0"/>
                    <a:ea typeface="Cambria Math"/>
                    <a:cs typeface="Arial" panose="020B0604020202020204" pitchFamily="34" charset="0"/>
                  </a:rPr>
                  <a:t>Números Aleatórios </a:t>
                </a:r>
                <a:r>
                  <a:rPr lang="pt-PT" sz="1200" dirty="0" smtClean="0">
                    <a:latin typeface="Arial" panose="020B0604020202020204" pitchFamily="34" charset="0"/>
                    <a:ea typeface="Cambria Math"/>
                    <a:cs typeface="Arial" panose="020B0604020202020204" pitchFamily="34" charset="0"/>
                  </a:rPr>
                  <a:t>entre 0 e 1 (Uniforme 0-1), e seja </a:t>
                </a:r>
                <a14:m>
                  <m:oMath xmlns:m="http://schemas.openxmlformats.org/officeDocument/2006/math">
                    <m:sSub>
                      <m:sSubPr>
                        <m:ctrlPr>
                          <a:rPr lang="pt-PT" sz="1200" b="1" i="1" smtClean="0">
                            <a:latin typeface="Cambria Math" panose="02040503050406030204" pitchFamily="18" charset="0"/>
                            <a:ea typeface="Cambria Math"/>
                            <a:cs typeface="Arial" panose="020B0604020202020204" pitchFamily="34" charset="0"/>
                          </a:rPr>
                        </m:ctrlPr>
                      </m:sSubPr>
                      <m:e>
                        <m:r>
                          <a:rPr lang="pt-PT" sz="1200" b="1" i="1" smtClean="0">
                            <a:latin typeface="Cambria Math"/>
                            <a:ea typeface="Cambria Math"/>
                            <a:cs typeface="Arial" panose="020B0604020202020204" pitchFamily="34" charset="0"/>
                          </a:rPr>
                          <m:t>𝑹</m:t>
                        </m:r>
                      </m:e>
                      <m:sub>
                        <m:r>
                          <a:rPr lang="pt-PT" sz="1200" b="1" i="1" smtClean="0">
                            <a:latin typeface="Cambria Math"/>
                            <a:ea typeface="Cambria Math"/>
                            <a:cs typeface="Arial" panose="020B0604020202020204" pitchFamily="34" charset="0"/>
                          </a:rPr>
                          <m:t>𝑨</m:t>
                        </m:r>
                      </m:sub>
                    </m:sSub>
                  </m:oMath>
                </a14:m>
                <a:r>
                  <a:rPr lang="pt-PT" sz="1200" i="1" dirty="0" smtClean="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o número gerado. Se </a:t>
                </a:r>
              </a:p>
              <a:p>
                <a:pPr marL="176213" algn="just"/>
                <a:endParaRPr lang="pt-PT" sz="1200" dirty="0">
                  <a:latin typeface="Arial" panose="020B0604020202020204" pitchFamily="34" charset="0"/>
                  <a:ea typeface="Cambria Math"/>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smtClean="0">
                        <a:latin typeface="Cambria Math"/>
                        <a:ea typeface="Cambria Math"/>
                        <a:cs typeface="Arial" panose="020B0604020202020204" pitchFamily="34" charset="0"/>
                      </a:rPr>
                      <m:t>&lt;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b="1" dirty="0">
                    <a:latin typeface="Arial" panose="020B0604020202020204" pitchFamily="34" charset="0"/>
                    <a:cs typeface="Arial" panose="020B0604020202020204" pitchFamily="34" charset="0"/>
                  </a:rPr>
                  <a:t>O</a:t>
                </a:r>
                <a:r>
                  <a:rPr lang="pt-PT" sz="1200" b="1" dirty="0" smtClean="0">
                    <a:latin typeface="Arial" panose="020B0604020202020204" pitchFamily="34" charset="0"/>
                    <a:cs typeface="Arial" panose="020B0604020202020204" pitchFamily="34" charset="0"/>
                  </a:rPr>
                  <a:t>corre</a:t>
                </a:r>
                <a:r>
                  <a:rPr lang="pt-PT" sz="1200" dirty="0" smtClean="0">
                    <a:latin typeface="Arial" panose="020B0604020202020204" pitchFamily="34" charset="0"/>
                    <a:cs typeface="Arial" panose="020B0604020202020204" pitchFamily="34" charset="0"/>
                  </a:rPr>
                  <a:t> uma chegada</a:t>
                </a: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smtClean="0">
                        <a:latin typeface="Cambria Math"/>
                        <a:ea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𝟐𝟓𝟗</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Não ocorre</a:t>
                </a:r>
                <a:r>
                  <a:rPr lang="pt-PT" sz="1200" dirty="0" smtClean="0">
                    <a:latin typeface="Arial" panose="020B0604020202020204" pitchFamily="34" charset="0"/>
                    <a:cs typeface="Arial" panose="020B0604020202020204" pitchFamily="34" charset="0"/>
                  </a:rPr>
                  <a:t> uma chegada</a:t>
                </a:r>
              </a:p>
              <a:p>
                <a:pPr marL="176213" algn="ctr"/>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Igualmente para as saídas. Se </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smtClean="0">
                            <a:latin typeface="Cambria Math"/>
                            <a:ea typeface="Cambria Math"/>
                            <a:cs typeface="Arial" panose="020B0604020202020204" pitchFamily="34" charset="0"/>
                          </a:rPr>
                          <m:t>𝑫</m:t>
                        </m:r>
                      </m:sub>
                    </m:sSub>
                    <m:r>
                      <a:rPr lang="pt-PT" sz="1200" b="1" i="1">
                        <a:latin typeface="Cambria Math"/>
                        <a:ea typeface="Cambria Math"/>
                        <a:cs typeface="Arial" panose="020B0604020202020204" pitchFamily="34" charset="0"/>
                      </a:rPr>
                      <m:t>&lt;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𝟑𝟗𝟑</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Ocorre</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uma partida</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sSub>
                      <m:sSubPr>
                        <m:ctrlPr>
                          <a:rPr lang="pt-PT" sz="1200" b="1" i="1">
                            <a:latin typeface="Cambria Math" panose="02040503050406030204" pitchFamily="18" charset="0"/>
                            <a:ea typeface="Cambria Math"/>
                            <a:cs typeface="Arial" panose="020B0604020202020204" pitchFamily="34" charset="0"/>
                          </a:rPr>
                        </m:ctrlPr>
                      </m:sSubPr>
                      <m:e>
                        <m:r>
                          <a:rPr lang="pt-PT" sz="1200" b="1" i="1">
                            <a:latin typeface="Cambria Math"/>
                            <a:ea typeface="Cambria Math"/>
                            <a:cs typeface="Arial" panose="020B0604020202020204" pitchFamily="34" charset="0"/>
                          </a:rPr>
                          <m:t>𝑹</m:t>
                        </m:r>
                      </m:e>
                      <m:sub>
                        <m:r>
                          <a:rPr lang="pt-PT" sz="1200" b="1" i="1">
                            <a:latin typeface="Cambria Math"/>
                            <a:ea typeface="Cambria Math"/>
                            <a:cs typeface="Arial" panose="020B0604020202020204" pitchFamily="34" charset="0"/>
                          </a:rPr>
                          <m:t>𝑨</m:t>
                        </m:r>
                      </m:sub>
                    </m:sSub>
                    <m:r>
                      <a:rPr lang="pt-PT" sz="1200" b="1" i="1">
                        <a:latin typeface="Cambria Math"/>
                        <a:ea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𝟑𝟗𝟑</m:t>
                    </m:r>
                    <m:r>
                      <a:rPr lang="pt-PT" sz="1200" b="1" i="1">
                        <a:latin typeface="Cambria Math"/>
                        <a:ea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Não ocorre</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uma partida</a:t>
                </a: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dirty="0">
                    <a:latin typeface="Arial" panose="020B0604020202020204" pitchFamily="34" charset="0"/>
                    <a:cs typeface="Arial" panose="020B0604020202020204" pitchFamily="34" charset="0"/>
                  </a:rPr>
                  <a:t>d</a:t>
                </a:r>
                <a:r>
                  <a:rPr lang="pt-PT" sz="1200" dirty="0" smtClean="0">
                    <a:latin typeface="Arial" panose="020B0604020202020204" pitchFamily="34" charset="0"/>
                    <a:cs typeface="Arial" panose="020B0604020202020204" pitchFamily="34" charset="0"/>
                  </a:rPr>
                  <a:t>esde que haja clientes no sistema. Se não houver clientes, não podem ocorrer saídas.</a:t>
                </a:r>
                <a:endParaRPr lang="pt-PT" sz="1200" dirty="0">
                  <a:latin typeface="Arial" panose="020B0604020202020204" pitchFamily="34" charset="0"/>
                  <a:cs typeface="Arial" panose="020B0604020202020204" pitchFamily="34" charset="0"/>
                </a:endParaRPr>
              </a:p>
              <a:p>
                <a:pPr marL="176213" algn="ctr"/>
                <a:endParaRPr lang="pt-PT" sz="1200" dirty="0" smtClean="0">
                  <a:latin typeface="Arial" panose="020B0604020202020204" pitchFamily="34" charset="0"/>
                  <a:cs typeface="Arial" panose="020B0604020202020204" pitchFamily="34" charset="0"/>
                </a:endParaRPr>
              </a:p>
              <a:p>
                <a:pPr marL="176213" algn="ctr"/>
                <a:r>
                  <a:rPr lang="pt-PT" sz="1200" b="1" dirty="0" smtClean="0">
                    <a:latin typeface="Arial" panose="020B0604020202020204" pitchFamily="34" charset="0"/>
                    <a:cs typeface="Arial" panose="020B0604020202020204" pitchFamily="34" charset="0"/>
                  </a:rPr>
                  <a:t>Exemplo de Quadro de Simulação</a:t>
                </a:r>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2862322"/>
              </a:xfrm>
              <a:prstGeom prst="rect">
                <a:avLst/>
              </a:prstGeom>
              <a:blipFill>
                <a:blip r:embed="rId2"/>
                <a:stretch>
                  <a:fillRect t="-213" b="-426"/>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12</a:t>
            </a:fld>
            <a:endParaRPr lang="en-GB" altLang="pt-PT" dirty="0"/>
          </a:p>
        </p:txBody>
      </p:sp>
      <mc:AlternateContent xmlns:mc="http://schemas.openxmlformats.org/markup-compatibility/2006" xmlns:a14="http://schemas.microsoft.com/office/drawing/2010/main">
        <mc:Choice Requires="a14">
          <p:graphicFrame>
            <p:nvGraphicFramePr>
              <p:cNvPr id="5" name="Tabela 4"/>
              <p:cNvGraphicFramePr>
                <a:graphicFrameLocks noGrp="1"/>
              </p:cNvGraphicFramePr>
              <p:nvPr>
                <p:extLst>
                  <p:ext uri="{D42A27DB-BD31-4B8C-83A1-F6EECF244321}">
                    <p14:modId xmlns:p14="http://schemas.microsoft.com/office/powerpoint/2010/main" val="1086451095"/>
                  </p:ext>
                </p:extLst>
              </p:nvPr>
            </p:nvGraphicFramePr>
            <p:xfrm>
              <a:off x="1331640" y="3656381"/>
              <a:ext cx="6096000" cy="3067471"/>
            </p:xfrm>
            <a:graphic>
              <a:graphicData uri="http://schemas.openxmlformats.org/drawingml/2006/table">
                <a:tbl>
                  <a:tblPr firstRow="1" bandRow="1">
                    <a:tableStyleId>{5C22544A-7EE6-4342-B048-85BDC9FD1C3A}</a:tableStyleId>
                  </a:tblPr>
                  <a:tblGrid>
                    <a:gridCol w="110378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1679848">
                      <a:extLst>
                        <a:ext uri="{9D8B030D-6E8A-4147-A177-3AD203B41FA5}">
                          <a16:colId xmlns:a16="http://schemas.microsoft.com/office/drawing/2014/main" val="20005"/>
                        </a:ext>
                      </a:extLst>
                    </a:gridCol>
                  </a:tblGrid>
                  <a:tr h="370840">
                    <a:tc>
                      <a:txBody>
                        <a:bodyPr/>
                        <a:lstStyle/>
                        <a:p>
                          <a:pPr algn="ctr"/>
                          <a:r>
                            <a:rPr lang="pt-PT" sz="1000" dirty="0" smtClean="0"/>
                            <a:t>Tempo (minutos)</a:t>
                          </a:r>
                          <a:endParaRPr lang="pt-PT" sz="1000" dirty="0"/>
                        </a:p>
                      </a:txBody>
                      <a:tcPr/>
                    </a:tc>
                    <a:tc>
                      <a:txBody>
                        <a:bodyPr/>
                        <a:lstStyle/>
                        <a:p>
                          <a:pPr algn="ctr"/>
                          <a:r>
                            <a:rPr lang="pt-PT" sz="1000" dirty="0" smtClean="0"/>
                            <a:t>N(t)</a:t>
                          </a:r>
                          <a:endParaRPr lang="pt-PT" sz="1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𝑨</m:t>
                                    </m:r>
                                  </m:sub>
                                </m:sSub>
                              </m:oMath>
                            </m:oMathPara>
                          </a14:m>
                          <a:endParaRPr lang="pt-PT" sz="1000" dirty="0"/>
                        </a:p>
                      </a:txBody>
                      <a:tcPr/>
                    </a:tc>
                    <a:tc>
                      <a:txBody>
                        <a:bodyPr/>
                        <a:lstStyle/>
                        <a:p>
                          <a:pPr algn="ctr"/>
                          <a:r>
                            <a:rPr lang="pt-PT" sz="1000" dirty="0" smtClean="0"/>
                            <a:t>Chegada no Intervalo?</a:t>
                          </a:r>
                          <a:endParaRPr lang="pt-PT" sz="10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𝑫</m:t>
                                    </m:r>
                                  </m:sub>
                                </m:sSub>
                              </m:oMath>
                            </m:oMathPara>
                          </a14:m>
                          <a:endParaRPr lang="pt-PT" sz="1000" dirty="0"/>
                        </a:p>
                      </a:txBody>
                      <a:tcPr/>
                    </a:tc>
                    <a:tc>
                      <a:txBody>
                        <a:bodyPr/>
                        <a:lstStyle/>
                        <a:p>
                          <a:pPr algn="ctr"/>
                          <a:r>
                            <a:rPr lang="pt-PT" sz="1000" dirty="0" smtClean="0"/>
                            <a:t>Partida no Intervalo?</a:t>
                          </a:r>
                          <a:endParaRPr lang="pt-PT" sz="1000" dirty="0"/>
                        </a:p>
                      </a:txBody>
                      <a:tcPr/>
                    </a:tc>
                    <a:extLst>
                      <a:ext uri="{0D108BD9-81ED-4DB2-BD59-A6C34878D82A}">
                        <a16:rowId xmlns:a16="http://schemas.microsoft.com/office/drawing/2014/main" val="10000"/>
                      </a:ext>
                    </a:extLst>
                  </a:tr>
                  <a:tr h="207823">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a:p>
                      </a:txBody>
                      <a:tcPr/>
                    </a:tc>
                    <a:tc>
                      <a:txBody>
                        <a:bodyPr/>
                        <a:lstStyle/>
                        <a:p>
                          <a:pPr algn="ctr"/>
                          <a:endParaRPr lang="pt-PT" sz="1000"/>
                        </a:p>
                      </a:txBody>
                      <a:tcPr/>
                    </a:tc>
                    <a:extLst>
                      <a:ext uri="{0D108BD9-81ED-4DB2-BD59-A6C34878D82A}">
                        <a16:rowId xmlns:a16="http://schemas.microsoft.com/office/drawing/2014/main" val="10001"/>
                      </a:ext>
                    </a:extLst>
                  </a:tr>
                  <a:tr h="125015">
                    <a:tc>
                      <a:txBody>
                        <a:bodyPr/>
                        <a:lstStyle/>
                        <a:p>
                          <a:pPr algn="ctr"/>
                          <a:r>
                            <a:rPr lang="pt-PT" sz="1000" dirty="0" smtClean="0"/>
                            <a:t>6</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Sim</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extLst>
                      <a:ext uri="{0D108BD9-81ED-4DB2-BD59-A6C34878D82A}">
                        <a16:rowId xmlns:a16="http://schemas.microsoft.com/office/drawing/2014/main" val="10002"/>
                      </a:ext>
                    </a:extLst>
                  </a:tr>
                  <a:tr h="258231">
                    <a:tc>
                      <a:txBody>
                        <a:bodyPr/>
                        <a:lstStyle/>
                        <a:p>
                          <a:pPr algn="ctr"/>
                          <a:r>
                            <a:rPr lang="pt-PT" sz="1000" dirty="0" smtClean="0"/>
                            <a:t>12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3"/>
                      </a:ext>
                    </a:extLst>
                  </a:tr>
                  <a:tr h="175423">
                    <a:tc>
                      <a:txBody>
                        <a:bodyPr/>
                        <a:lstStyle/>
                        <a:p>
                          <a:pPr algn="ctr"/>
                          <a:r>
                            <a:rPr lang="pt-PT" sz="1000" dirty="0" smtClean="0"/>
                            <a:t>18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4"/>
                      </a:ext>
                    </a:extLst>
                  </a:tr>
                  <a:tr h="164623">
                    <a:tc>
                      <a:txBody>
                        <a:bodyPr/>
                        <a:lstStyle/>
                        <a:p>
                          <a:pPr algn="ctr"/>
                          <a:r>
                            <a:rPr lang="pt-PT" sz="1000" dirty="0" smtClean="0"/>
                            <a:t>24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Sim</a:t>
                          </a:r>
                          <a:endParaRPr lang="pt-PT" sz="1000" dirty="0"/>
                        </a:p>
                      </a:txBody>
                      <a:tcPr/>
                    </a:tc>
                    <a:extLst>
                      <a:ext uri="{0D108BD9-81ED-4DB2-BD59-A6C34878D82A}">
                        <a16:rowId xmlns:a16="http://schemas.microsoft.com/office/drawing/2014/main" val="10005"/>
                      </a:ext>
                    </a:extLst>
                  </a:tr>
                  <a:tr h="208815">
                    <a:tc>
                      <a:txBody>
                        <a:bodyPr/>
                        <a:lstStyle/>
                        <a:p>
                          <a:pPr algn="ctr"/>
                          <a:r>
                            <a:rPr lang="pt-PT" sz="1000" dirty="0" smtClean="0"/>
                            <a:t>30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0,950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extLst>
                      <a:ext uri="{0D108BD9-81ED-4DB2-BD59-A6C34878D82A}">
                        <a16:rowId xmlns:a16="http://schemas.microsoft.com/office/drawing/2014/main" val="10006"/>
                      </a:ext>
                    </a:extLst>
                  </a:tr>
                  <a:tr h="215031">
                    <a:tc>
                      <a:txBody>
                        <a:bodyPr/>
                        <a:lstStyle/>
                        <a:p>
                          <a:pPr algn="ctr"/>
                          <a:r>
                            <a:rPr lang="pt-PT" sz="1000" dirty="0" smtClean="0"/>
                            <a:t>36</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0,610</a:t>
                          </a:r>
                          <a:endParaRPr lang="pt-PT" sz="1000" dirty="0"/>
                        </a:p>
                      </a:txBody>
                      <a:tcPr/>
                    </a:tc>
                    <a:tc>
                      <a:txBody>
                        <a:bodyPr/>
                        <a:lstStyle/>
                        <a:p>
                          <a:pPr algn="ctr"/>
                          <a:r>
                            <a:rPr lang="pt-PT" sz="1000" dirty="0" smtClean="0"/>
                            <a:t>Não</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extLst>
                      <a:ext uri="{0D108BD9-81ED-4DB2-BD59-A6C34878D82A}">
                        <a16:rowId xmlns:a16="http://schemas.microsoft.com/office/drawing/2014/main" val="10007"/>
                      </a:ext>
                    </a:extLst>
                  </a:tr>
                  <a:tr h="126777">
                    <a:tc>
                      <a:txBody>
                        <a:bodyPr/>
                        <a:lstStyle/>
                        <a:p>
                          <a:pPr algn="ctr"/>
                          <a:r>
                            <a:rPr lang="pt-PT" sz="1000" dirty="0" smtClean="0"/>
                            <a:t>42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0,145</a:t>
                          </a:r>
                          <a:endParaRPr lang="pt-PT" sz="1000" dirty="0"/>
                        </a:p>
                      </a:txBody>
                      <a:tcPr/>
                    </a:tc>
                    <a:tc>
                      <a:txBody>
                        <a:bodyPr/>
                        <a:lstStyle/>
                        <a:p>
                          <a:pPr algn="ctr"/>
                          <a:r>
                            <a:rPr lang="pt-PT" sz="1000" dirty="0" smtClean="0"/>
                            <a:t>Sim</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extLst>
                      <a:ext uri="{0D108BD9-81ED-4DB2-BD59-A6C34878D82A}">
                        <a16:rowId xmlns:a16="http://schemas.microsoft.com/office/drawing/2014/main" val="10008"/>
                      </a:ext>
                    </a:extLst>
                  </a:tr>
                  <a:tr h="193431">
                    <a:tc>
                      <a:txBody>
                        <a:bodyPr/>
                        <a:lstStyle/>
                        <a:p>
                          <a:pPr algn="ctr"/>
                          <a:r>
                            <a:rPr lang="pt-PT" sz="1000" dirty="0" smtClean="0"/>
                            <a:t>48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0,484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0,552</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09"/>
                      </a:ext>
                    </a:extLst>
                  </a:tr>
                  <a:tr h="0">
                    <a:tc>
                      <a:txBody>
                        <a:bodyPr/>
                        <a:lstStyle/>
                        <a:p>
                          <a:pPr algn="ctr"/>
                          <a:r>
                            <a:rPr lang="pt-PT" sz="1000" dirty="0" smtClean="0"/>
                            <a:t>54</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0,350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0,590</a:t>
                          </a:r>
                          <a:endParaRPr lang="pt-PT" sz="1000" dirty="0"/>
                        </a:p>
                      </a:txBody>
                      <a:tcPr/>
                    </a:tc>
                    <a:tc>
                      <a:txBody>
                        <a:bodyPr/>
                        <a:lstStyle/>
                        <a:p>
                          <a:pPr algn="ctr"/>
                          <a:r>
                            <a:rPr lang="pt-PT" sz="1000" dirty="0" smtClean="0"/>
                            <a:t>Não</a:t>
                          </a:r>
                          <a:endParaRPr lang="pt-PT" sz="1000" dirty="0"/>
                        </a:p>
                      </a:txBody>
                      <a:tcPr/>
                    </a:tc>
                    <a:extLst>
                      <a:ext uri="{0D108BD9-81ED-4DB2-BD59-A6C34878D82A}">
                        <a16:rowId xmlns:a16="http://schemas.microsoft.com/office/drawing/2014/main" val="10010"/>
                      </a:ext>
                    </a:extLst>
                  </a:tr>
                  <a:tr h="169232">
                    <a:tc>
                      <a:txBody>
                        <a:bodyPr/>
                        <a:lstStyle/>
                        <a:p>
                          <a:pPr algn="ctr"/>
                          <a:r>
                            <a:rPr lang="pt-PT" sz="1000" dirty="0" smtClean="0"/>
                            <a:t>60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0,430</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0,041</a:t>
                          </a:r>
                          <a:endParaRPr lang="pt-PT" sz="1000" dirty="0"/>
                        </a:p>
                      </a:txBody>
                      <a:tcPr/>
                    </a:tc>
                    <a:tc>
                      <a:txBody>
                        <a:bodyPr/>
                        <a:lstStyle/>
                        <a:p>
                          <a:pPr algn="ctr"/>
                          <a:r>
                            <a:rPr lang="pt-PT" sz="1000" dirty="0" smtClean="0"/>
                            <a:t>Sim</a:t>
                          </a:r>
                          <a:endParaRPr lang="pt-PT" sz="1000" dirty="0"/>
                        </a:p>
                      </a:txBody>
                      <a:tcPr/>
                    </a:tc>
                    <a:extLst>
                      <a:ext uri="{0D108BD9-81ED-4DB2-BD59-A6C34878D82A}">
                        <a16:rowId xmlns:a16="http://schemas.microsoft.com/office/drawing/2014/main" val="10011"/>
                      </a:ext>
                    </a:extLst>
                  </a:tr>
                </a:tbl>
              </a:graphicData>
            </a:graphic>
          </p:graphicFrame>
        </mc:Choice>
        <mc:Fallback xmlns="">
          <p:graphicFrame>
            <p:nvGraphicFramePr>
              <p:cNvPr id="5" name="Tabela 4"/>
              <p:cNvGraphicFramePr>
                <a:graphicFrameLocks noGrp="1"/>
              </p:cNvGraphicFramePr>
              <p:nvPr>
                <p:extLst>
                  <p:ext uri="{D42A27DB-BD31-4B8C-83A1-F6EECF244321}">
                    <p14:modId xmlns:p14="http://schemas.microsoft.com/office/powerpoint/2010/main" val="1086451095"/>
                  </p:ext>
                </p:extLst>
              </p:nvPr>
            </p:nvGraphicFramePr>
            <p:xfrm>
              <a:off x="1331640" y="3656381"/>
              <a:ext cx="6096000" cy="3067471"/>
            </p:xfrm>
            <a:graphic>
              <a:graphicData uri="http://schemas.openxmlformats.org/drawingml/2006/table">
                <a:tbl>
                  <a:tblPr firstRow="1" bandRow="1">
                    <a:tableStyleId>{5C22544A-7EE6-4342-B048-85BDC9FD1C3A}</a:tableStyleId>
                  </a:tblPr>
                  <a:tblGrid>
                    <a:gridCol w="1103784"/>
                    <a:gridCol w="504056"/>
                    <a:gridCol w="576064"/>
                    <a:gridCol w="1584176"/>
                    <a:gridCol w="648072"/>
                    <a:gridCol w="1679848"/>
                  </a:tblGrid>
                  <a:tr h="370840">
                    <a:tc>
                      <a:txBody>
                        <a:bodyPr/>
                        <a:lstStyle/>
                        <a:p>
                          <a:pPr algn="ctr"/>
                          <a:r>
                            <a:rPr lang="pt-PT" sz="1000" dirty="0" smtClean="0"/>
                            <a:t>Tempo (minutos)</a:t>
                          </a:r>
                          <a:endParaRPr lang="pt-PT" sz="1000" dirty="0"/>
                        </a:p>
                      </a:txBody>
                      <a:tcPr/>
                    </a:tc>
                    <a:tc>
                      <a:txBody>
                        <a:bodyPr/>
                        <a:lstStyle/>
                        <a:p>
                          <a:pPr algn="ctr"/>
                          <a:r>
                            <a:rPr lang="pt-PT" sz="1000" dirty="0" smtClean="0"/>
                            <a:t>N(t)</a:t>
                          </a:r>
                          <a:endParaRPr lang="pt-PT" sz="1000" dirty="0"/>
                        </a:p>
                      </a:txBody>
                      <a:tcPr/>
                    </a:tc>
                    <a:tc>
                      <a:txBody>
                        <a:bodyPr/>
                        <a:lstStyle/>
                        <a:p>
                          <a:endParaRPr lang="pt-PT"/>
                        </a:p>
                      </a:txBody>
                      <a:tcPr>
                        <a:blipFill rotWithShape="1">
                          <a:blip r:embed="rId3"/>
                          <a:stretch>
                            <a:fillRect l="-280851" t="-1639" r="-684043" b="-734426"/>
                          </a:stretch>
                        </a:blipFill>
                      </a:tcPr>
                    </a:tc>
                    <a:tc>
                      <a:txBody>
                        <a:bodyPr/>
                        <a:lstStyle/>
                        <a:p>
                          <a:pPr algn="ctr"/>
                          <a:r>
                            <a:rPr lang="pt-PT" sz="1000" dirty="0" smtClean="0"/>
                            <a:t>Chegada no Intervalo?</a:t>
                          </a:r>
                          <a:endParaRPr lang="pt-PT" sz="1000" dirty="0"/>
                        </a:p>
                      </a:txBody>
                      <a:tcPr/>
                    </a:tc>
                    <a:tc>
                      <a:txBody>
                        <a:bodyPr/>
                        <a:lstStyle/>
                        <a:p>
                          <a:endParaRPr lang="pt-PT"/>
                        </a:p>
                      </a:txBody>
                      <a:tcPr>
                        <a:blipFill rotWithShape="1">
                          <a:blip r:embed="rId3"/>
                          <a:stretch>
                            <a:fillRect l="-583019" t="-1639" r="-261321" b="-734426"/>
                          </a:stretch>
                        </a:blipFill>
                      </a:tcPr>
                    </a:tc>
                    <a:tc>
                      <a:txBody>
                        <a:bodyPr/>
                        <a:lstStyle/>
                        <a:p>
                          <a:pPr algn="ctr"/>
                          <a:r>
                            <a:rPr lang="pt-PT" sz="1000" dirty="0" smtClean="0"/>
                            <a:t>Partida no Intervalo?</a:t>
                          </a:r>
                          <a:endParaRPr lang="pt-PT" sz="1000" dirty="0"/>
                        </a:p>
                      </a:txBody>
                      <a:tcPr/>
                    </a:tc>
                  </a:tr>
                  <a:tr h="243840">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a:p>
                      </a:txBody>
                      <a:tcPr/>
                    </a:tc>
                    <a:tc>
                      <a:txBody>
                        <a:bodyPr/>
                        <a:lstStyle/>
                        <a:p>
                          <a:pPr algn="ctr"/>
                          <a:endParaRPr lang="pt-PT" sz="1000"/>
                        </a:p>
                      </a:txBody>
                      <a:tcPr/>
                    </a:tc>
                  </a:tr>
                  <a:tr h="243840">
                    <a:tc>
                      <a:txBody>
                        <a:bodyPr/>
                        <a:lstStyle/>
                        <a:p>
                          <a:pPr algn="ctr"/>
                          <a:r>
                            <a:rPr lang="pt-PT" sz="1000" dirty="0" smtClean="0"/>
                            <a:t>6</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Sim</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tr>
                  <a:tr h="258231">
                    <a:tc>
                      <a:txBody>
                        <a:bodyPr/>
                        <a:lstStyle/>
                        <a:p>
                          <a:pPr algn="ctr"/>
                          <a:r>
                            <a:rPr lang="pt-PT" sz="1000" dirty="0" smtClean="0"/>
                            <a:t>12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18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24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Sim</a:t>
                          </a:r>
                          <a:endParaRPr lang="pt-PT" sz="1000" dirty="0"/>
                        </a:p>
                      </a:txBody>
                      <a:tcPr/>
                    </a:tc>
                  </a:tr>
                  <a:tr h="243840">
                    <a:tc>
                      <a:txBody>
                        <a:bodyPr/>
                        <a:lstStyle/>
                        <a:p>
                          <a:pPr algn="ctr"/>
                          <a:r>
                            <a:rPr lang="pt-PT" sz="1000" dirty="0" smtClean="0"/>
                            <a:t>30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0,950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a:t>
                          </a:r>
                          <a:endParaRPr lang="pt-PT" sz="1000" dirty="0"/>
                        </a:p>
                      </a:txBody>
                      <a:tcPr/>
                    </a:tc>
                    <a:tc>
                      <a:txBody>
                        <a:bodyPr/>
                        <a:lstStyle/>
                        <a:p>
                          <a:pPr algn="ctr"/>
                          <a:endParaRPr lang="pt-PT" sz="1000" dirty="0"/>
                        </a:p>
                      </a:txBody>
                      <a:tcPr/>
                    </a:tc>
                  </a:tr>
                  <a:tr h="243840">
                    <a:tc>
                      <a:txBody>
                        <a:bodyPr/>
                        <a:lstStyle/>
                        <a:p>
                          <a:pPr algn="ctr"/>
                          <a:r>
                            <a:rPr lang="pt-PT" sz="1000" dirty="0" smtClean="0"/>
                            <a:t>36</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0,610</a:t>
                          </a:r>
                          <a:endParaRPr lang="pt-PT" sz="1000" dirty="0"/>
                        </a:p>
                      </a:txBody>
                      <a:tcPr/>
                    </a:tc>
                    <a:tc>
                      <a:txBody>
                        <a:bodyPr/>
                        <a:lstStyle/>
                        <a:p>
                          <a:pPr algn="ctr"/>
                          <a:r>
                            <a:rPr lang="pt-PT" sz="1000" dirty="0" smtClean="0"/>
                            <a:t>Não</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tr>
                  <a:tr h="243840">
                    <a:tc>
                      <a:txBody>
                        <a:bodyPr/>
                        <a:lstStyle/>
                        <a:p>
                          <a:pPr algn="ctr"/>
                          <a:r>
                            <a:rPr lang="pt-PT" sz="1000" dirty="0" smtClean="0"/>
                            <a:t>42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0,145</a:t>
                          </a:r>
                          <a:endParaRPr lang="pt-PT" sz="1000" dirty="0"/>
                        </a:p>
                      </a:txBody>
                      <a:tcPr/>
                    </a:tc>
                    <a:tc>
                      <a:txBody>
                        <a:bodyPr/>
                        <a:lstStyle/>
                        <a:p>
                          <a:pPr algn="ctr"/>
                          <a:r>
                            <a:rPr lang="pt-PT" sz="1000" dirty="0" smtClean="0"/>
                            <a:t>Sim</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000" dirty="0" smtClean="0"/>
                            <a:t>----</a:t>
                          </a:r>
                        </a:p>
                      </a:txBody>
                      <a:tcPr/>
                    </a:tc>
                    <a:tc>
                      <a:txBody>
                        <a:bodyPr/>
                        <a:lstStyle/>
                        <a:p>
                          <a:pPr algn="ctr"/>
                          <a:endParaRPr lang="pt-PT" sz="1000" dirty="0"/>
                        </a:p>
                      </a:txBody>
                      <a:tcPr/>
                    </a:tc>
                  </a:tr>
                  <a:tr h="243840">
                    <a:tc>
                      <a:txBody>
                        <a:bodyPr/>
                        <a:lstStyle/>
                        <a:p>
                          <a:pPr algn="ctr"/>
                          <a:r>
                            <a:rPr lang="pt-PT" sz="1000" dirty="0" smtClean="0"/>
                            <a:t>48</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0,484</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0,552</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54</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0,350</a:t>
                          </a:r>
                          <a:endParaRPr lang="pt-PT" sz="1000" dirty="0"/>
                        </a:p>
                      </a:txBody>
                      <a:tcPr/>
                    </a:tc>
                    <a:tc>
                      <a:txBody>
                        <a:bodyPr/>
                        <a:lstStyle/>
                        <a:p>
                          <a:pPr algn="ctr"/>
                          <a:r>
                            <a:rPr lang="pt-PT" sz="1000" smtClean="0"/>
                            <a:t>Não</a:t>
                          </a:r>
                          <a:endParaRPr lang="pt-PT" sz="1000" dirty="0"/>
                        </a:p>
                      </a:txBody>
                      <a:tcPr/>
                    </a:tc>
                    <a:tc>
                      <a:txBody>
                        <a:bodyPr/>
                        <a:lstStyle/>
                        <a:p>
                          <a:pPr algn="ctr"/>
                          <a:r>
                            <a:rPr lang="pt-PT" sz="1000" dirty="0" smtClean="0"/>
                            <a:t>0,590</a:t>
                          </a:r>
                          <a:endParaRPr lang="pt-PT" sz="1000" dirty="0"/>
                        </a:p>
                      </a:txBody>
                      <a:tcPr/>
                    </a:tc>
                    <a:tc>
                      <a:txBody>
                        <a:bodyPr/>
                        <a:lstStyle/>
                        <a:p>
                          <a:pPr algn="ctr"/>
                          <a:r>
                            <a:rPr lang="pt-PT" sz="1000" dirty="0" smtClean="0"/>
                            <a:t>Não</a:t>
                          </a:r>
                          <a:endParaRPr lang="pt-PT" sz="1000" dirty="0"/>
                        </a:p>
                      </a:txBody>
                      <a:tcPr/>
                    </a:tc>
                  </a:tr>
                  <a:tr h="243840">
                    <a:tc>
                      <a:txBody>
                        <a:bodyPr/>
                        <a:lstStyle/>
                        <a:p>
                          <a:pPr algn="ctr"/>
                          <a:r>
                            <a:rPr lang="pt-PT" sz="1000" dirty="0" smtClean="0"/>
                            <a:t>60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0,430</a:t>
                          </a:r>
                          <a:endParaRPr lang="pt-PT" sz="1000" dirty="0"/>
                        </a:p>
                      </a:txBody>
                      <a:tcPr/>
                    </a:tc>
                    <a:tc>
                      <a:txBody>
                        <a:bodyPr/>
                        <a:lstStyle/>
                        <a:p>
                          <a:pPr algn="ctr"/>
                          <a:r>
                            <a:rPr lang="pt-PT" sz="1000" dirty="0" smtClean="0"/>
                            <a:t>Não</a:t>
                          </a:r>
                          <a:endParaRPr lang="pt-PT" sz="1000" dirty="0"/>
                        </a:p>
                      </a:txBody>
                      <a:tcPr/>
                    </a:tc>
                    <a:tc>
                      <a:txBody>
                        <a:bodyPr/>
                        <a:lstStyle/>
                        <a:p>
                          <a:pPr algn="ctr"/>
                          <a:r>
                            <a:rPr lang="pt-PT" sz="1000" dirty="0" smtClean="0"/>
                            <a:t>0,041</a:t>
                          </a:r>
                          <a:endParaRPr lang="pt-PT" sz="1000" dirty="0"/>
                        </a:p>
                      </a:txBody>
                      <a:tcPr/>
                    </a:tc>
                    <a:tc>
                      <a:txBody>
                        <a:bodyPr/>
                        <a:lstStyle/>
                        <a:p>
                          <a:pPr algn="ctr"/>
                          <a:r>
                            <a:rPr lang="pt-PT" sz="1000" dirty="0" smtClean="0"/>
                            <a:t>Sim</a:t>
                          </a:r>
                          <a:endParaRPr lang="pt-PT" sz="1000" dirty="0"/>
                        </a:p>
                      </a:txBody>
                      <a:tcPr/>
                    </a:tc>
                  </a:tr>
                </a:tbl>
              </a:graphicData>
            </a:graphic>
          </p:graphicFrame>
        </mc:Fallback>
      </mc:AlternateContent>
    </p:spTree>
    <p:extLst>
      <p:ext uri="{BB962C8B-B14F-4D97-AF65-F5344CB8AC3E}">
        <p14:creationId xmlns:p14="http://schemas.microsoft.com/office/powerpoint/2010/main" val="51703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0" y="764704"/>
            <a:ext cx="8964488" cy="3970318"/>
          </a:xfrm>
          <a:prstGeom prst="rect">
            <a:avLst/>
          </a:prstGeom>
        </p:spPr>
        <p:txBody>
          <a:bodyPr wrap="square">
            <a:spAutoFit/>
          </a:bodyPr>
          <a:lstStyle/>
          <a:p>
            <a:pPr marL="176213" algn="just"/>
            <a:r>
              <a:rPr lang="pt-PT" sz="1200" dirty="0" smtClean="0">
                <a:latin typeface="Arial" panose="020B0604020202020204" pitchFamily="34" charset="0"/>
                <a:ea typeface="Cambria Math"/>
                <a:cs typeface="Arial" panose="020B0604020202020204" pitchFamily="34" charset="0"/>
              </a:rPr>
              <a:t>A partir destes dados (com mais tempo de simulação) podemos calcular as medidas de performance, por exemplo nº de clientes na fila, ou no sistema, tempo médio de espera.</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endParaRPr lang="pt-PT" sz="1200" dirty="0" smtClean="0">
              <a:latin typeface="Arial" panose="020B0604020202020204" pitchFamily="34" charset="0"/>
              <a:ea typeface="Cambria Math"/>
              <a:cs typeface="Arial" panose="020B0604020202020204" pitchFamily="34" charset="0"/>
            </a:endParaRPr>
          </a:p>
          <a:p>
            <a:pPr marL="176213" algn="just">
              <a:tabLst>
                <a:tab pos="534988" algn="l"/>
              </a:tabLst>
            </a:pPr>
            <a:r>
              <a:rPr lang="pt-PT" sz="1200" i="1" dirty="0">
                <a:latin typeface="Arial" panose="020B0604020202020204" pitchFamily="34" charset="0"/>
                <a:cs typeface="Arial" panose="020B0604020202020204" pitchFamily="34" charset="0"/>
              </a:rPr>
              <a:t>(</a:t>
            </a:r>
            <a:r>
              <a:rPr lang="pt-PT" sz="1200" b="1" i="1" dirty="0">
                <a:latin typeface="Arial" panose="020B0604020202020204" pitchFamily="34" charset="0"/>
                <a:cs typeface="Arial" panose="020B0604020202020204" pitchFamily="34" charset="0"/>
              </a:rPr>
              <a:t>a)</a:t>
            </a:r>
            <a:r>
              <a:rPr lang="pt-PT" sz="1200" b="1" dirty="0">
                <a:latin typeface="Arial" panose="020B0604020202020204" pitchFamily="34" charset="0"/>
                <a:cs typeface="Arial" panose="020B0604020202020204" pitchFamily="34" charset="0"/>
              </a:rPr>
              <a:t>	</a:t>
            </a:r>
            <a:r>
              <a:rPr lang="pt-PT" sz="1200" b="1" i="1" dirty="0">
                <a:latin typeface="Arial" panose="020B0604020202020204" pitchFamily="34" charset="0"/>
                <a:cs typeface="Arial" panose="020B0604020202020204" pitchFamily="34" charset="0"/>
              </a:rPr>
              <a:t>Incremento de Tempo </a:t>
            </a:r>
            <a:r>
              <a:rPr lang="pt-PT" sz="1200" b="1" i="1" dirty="0" smtClean="0">
                <a:latin typeface="Arial" panose="020B0604020202020204" pitchFamily="34" charset="0"/>
                <a:cs typeface="Arial" panose="020B0604020202020204" pitchFamily="34" charset="0"/>
              </a:rPr>
              <a:t>Variável</a:t>
            </a:r>
            <a:endParaRPr lang="pt-PT" sz="1200" b="1" i="1"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 Relógio salta no tempo à medida que os acontecimentos ocorrem e, por isso, o incremento de tempo pode ser variável. Isto é, o relógio salta de acontecimento para acontecimento:</a:t>
            </a:r>
          </a:p>
          <a:p>
            <a:pPr marL="176213" algn="just"/>
            <a:endParaRPr lang="pt-PT" sz="1200" dirty="0">
              <a:latin typeface="Arial" panose="020B0604020202020204" pitchFamily="34" charset="0"/>
              <a:cs typeface="Arial" panose="020B0604020202020204" pitchFamily="34" charset="0"/>
            </a:endParaRPr>
          </a:p>
          <a:p>
            <a:pPr marL="720725" indent="268288" algn="just">
              <a:buFont typeface="+mj-lt"/>
              <a:buAutoNum type="arabicPeriod"/>
            </a:pPr>
            <a:r>
              <a:rPr lang="pt-PT" sz="1200" dirty="0" smtClean="0">
                <a:latin typeface="Arial" panose="020B0604020202020204" pitchFamily="34" charset="0"/>
                <a:cs typeface="Arial" panose="020B0604020202020204" pitchFamily="34" charset="0"/>
              </a:rPr>
              <a:t>O tempo de Simulação salta para o próximo acontecimento;</a:t>
            </a:r>
          </a:p>
          <a:p>
            <a:pPr marL="720725" indent="268288" algn="just">
              <a:buFont typeface="+mj-lt"/>
              <a:buAutoNum type="arabicPeriod"/>
            </a:pPr>
            <a:endParaRPr lang="pt-PT" sz="1200" dirty="0">
              <a:latin typeface="Arial" panose="020B0604020202020204" pitchFamily="34" charset="0"/>
              <a:cs typeface="Arial" panose="020B0604020202020204" pitchFamily="34" charset="0"/>
            </a:endParaRPr>
          </a:p>
          <a:p>
            <a:pPr marL="720725" indent="268288" algn="just">
              <a:buFont typeface="+mj-lt"/>
              <a:buAutoNum type="arabicPeriod"/>
              <a:tabLst>
                <a:tab pos="989013" algn="l"/>
              </a:tabLst>
            </a:pPr>
            <a:r>
              <a:rPr lang="pt-PT" sz="1200" dirty="0">
                <a:latin typeface="Arial" panose="020B0604020202020204" pitchFamily="34" charset="0"/>
                <a:cs typeface="Arial" panose="020B0604020202020204" pitchFamily="34" charset="0"/>
              </a:rPr>
              <a:t>Actualizar o sistema determinando o novo estado que resulta deste </a:t>
            </a:r>
            <a:r>
              <a:rPr lang="pt-PT" sz="1200" dirty="0" smtClean="0">
                <a:latin typeface="Arial" panose="020B0604020202020204" pitchFamily="34" charset="0"/>
                <a:cs typeface="Arial" panose="020B0604020202020204" pitchFamily="34" charset="0"/>
              </a:rPr>
              <a:t>acontecimento gerando aleatoriamente até que 	novo acontecimento ocorra a partir do estado existente. Regista-se a informação desejada acerca da performance 	do sistema.</a:t>
            </a:r>
          </a:p>
          <a:p>
            <a:pPr marL="720725" algn="just"/>
            <a:endParaRPr lang="pt-PT" sz="1200" dirty="0" smtClean="0">
              <a:latin typeface="Arial" panose="020B0604020202020204" pitchFamily="34" charset="0"/>
              <a:cs typeface="Arial" panose="020B0604020202020204" pitchFamily="34" charset="0"/>
            </a:endParaRPr>
          </a:p>
          <a:p>
            <a:pPr marL="720725" algn="ctr"/>
            <a:r>
              <a:rPr lang="pt-PT" sz="1200" b="1" dirty="0" smtClean="0">
                <a:latin typeface="Arial" panose="020B0604020202020204" pitchFamily="34" charset="0"/>
                <a:cs typeface="Arial" panose="020B0604020202020204" pitchFamily="34" charset="0"/>
              </a:rPr>
              <a:t>Exemplo </a:t>
            </a:r>
            <a:r>
              <a:rPr lang="pt-PT" sz="1200" b="1" dirty="0">
                <a:latin typeface="Arial" panose="020B0604020202020204" pitchFamily="34" charset="0"/>
                <a:cs typeface="Arial" panose="020B0604020202020204" pitchFamily="34" charset="0"/>
              </a:rPr>
              <a:t>de Quadro de Simulação</a:t>
            </a:r>
          </a:p>
          <a:p>
            <a:pPr marL="720725" algn="just"/>
            <a:endParaRPr lang="pt-PT" sz="1200" dirty="0" smtClean="0">
              <a:latin typeface="Arial" panose="020B0604020202020204" pitchFamily="34" charset="0"/>
              <a:cs typeface="Arial" panose="020B0604020202020204" pitchFamily="34" charset="0"/>
            </a:endParaRPr>
          </a:p>
          <a:p>
            <a:pPr marL="720725" indent="268288" algn="just">
              <a:buFont typeface="+mj-lt"/>
              <a:buAutoNum type="arabicPeriod"/>
              <a:tabLst>
                <a:tab pos="628650" algn="l"/>
                <a:tab pos="989013" algn="l"/>
              </a:tabLst>
            </a:pPr>
            <a:endParaRPr lang="pt-PT" sz="1200" dirty="0">
              <a:latin typeface="Arial" panose="020B0604020202020204" pitchFamily="34" charset="0"/>
              <a:cs typeface="Arial" panose="020B0604020202020204" pitchFamily="34" charset="0"/>
            </a:endParaRPr>
          </a:p>
          <a:p>
            <a:pPr marL="176213" algn="ctr"/>
            <a:endParaRPr lang="pt-PT" sz="1200" b="1"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13</a:t>
            </a:fld>
            <a:endParaRPr lang="en-GB" altLang="pt-PT" dirty="0"/>
          </a:p>
        </p:txBody>
      </p:sp>
      <p:cxnSp>
        <p:nvCxnSpPr>
          <p:cNvPr id="7" name="Conexão recta unidireccional 6"/>
          <p:cNvCxnSpPr/>
          <p:nvPr/>
        </p:nvCxnSpPr>
        <p:spPr>
          <a:xfrm>
            <a:off x="467544" y="2564904"/>
            <a:ext cx="28803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xão recta 9"/>
          <p:cNvCxnSpPr/>
          <p:nvPr/>
        </p:nvCxnSpPr>
        <p:spPr>
          <a:xfrm>
            <a:off x="467544" y="2564904"/>
            <a:ext cx="0" cy="3600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xão recta 11"/>
          <p:cNvCxnSpPr/>
          <p:nvPr/>
        </p:nvCxnSpPr>
        <p:spPr>
          <a:xfrm>
            <a:off x="467544" y="2924944"/>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5" name="Tabela 14"/>
              <p:cNvGraphicFramePr>
                <a:graphicFrameLocks noGrp="1"/>
              </p:cNvGraphicFramePr>
              <p:nvPr>
                <p:extLst>
                  <p:ext uri="{D42A27DB-BD31-4B8C-83A1-F6EECF244321}">
                    <p14:modId xmlns:p14="http://schemas.microsoft.com/office/powerpoint/2010/main" val="590753884"/>
                  </p:ext>
                </p:extLst>
              </p:nvPr>
            </p:nvGraphicFramePr>
            <p:xfrm>
              <a:off x="1115616" y="3834152"/>
              <a:ext cx="6336702" cy="2403160"/>
            </p:xfrm>
            <a:graphic>
              <a:graphicData uri="http://schemas.openxmlformats.org/drawingml/2006/table">
                <a:tbl>
                  <a:tblPr firstRow="1" bandRow="1">
                    <a:tableStyleId>{5C22544A-7EE6-4342-B048-85BDC9FD1C3A}</a:tableStyleId>
                  </a:tblPr>
                  <a:tblGrid>
                    <a:gridCol w="704078">
                      <a:extLst>
                        <a:ext uri="{9D8B030D-6E8A-4147-A177-3AD203B41FA5}">
                          <a16:colId xmlns:a16="http://schemas.microsoft.com/office/drawing/2014/main" val="20000"/>
                        </a:ext>
                      </a:extLst>
                    </a:gridCol>
                    <a:gridCol w="418691">
                      <a:extLst>
                        <a:ext uri="{9D8B030D-6E8A-4147-A177-3AD203B41FA5}">
                          <a16:colId xmlns:a16="http://schemas.microsoft.com/office/drawing/2014/main" val="20001"/>
                        </a:ext>
                      </a:extLst>
                    </a:gridCol>
                    <a:gridCol w="523959">
                      <a:extLst>
                        <a:ext uri="{9D8B030D-6E8A-4147-A177-3AD203B41FA5}">
                          <a16:colId xmlns:a16="http://schemas.microsoft.com/office/drawing/2014/main" val="20002"/>
                        </a:ext>
                      </a:extLst>
                    </a:gridCol>
                    <a:gridCol w="1169584">
                      <a:extLst>
                        <a:ext uri="{9D8B030D-6E8A-4147-A177-3AD203B41FA5}">
                          <a16:colId xmlns:a16="http://schemas.microsoft.com/office/drawing/2014/main" val="20003"/>
                        </a:ext>
                      </a:extLst>
                    </a:gridCol>
                    <a:gridCol w="551996">
                      <a:extLst>
                        <a:ext uri="{9D8B030D-6E8A-4147-A177-3AD203B41FA5}">
                          <a16:colId xmlns:a16="http://schemas.microsoft.com/office/drawing/2014/main" val="20004"/>
                        </a:ext>
                      </a:extLst>
                    </a:gridCol>
                    <a:gridCol w="952172">
                      <a:extLst>
                        <a:ext uri="{9D8B030D-6E8A-4147-A177-3AD203B41FA5}">
                          <a16:colId xmlns:a16="http://schemas.microsoft.com/office/drawing/2014/main" val="20005"/>
                        </a:ext>
                      </a:extLst>
                    </a:gridCol>
                    <a:gridCol w="648072">
                      <a:extLst>
                        <a:ext uri="{9D8B030D-6E8A-4147-A177-3AD203B41FA5}">
                          <a16:colId xmlns:a16="http://schemas.microsoft.com/office/drawing/2014/main" val="20006"/>
                        </a:ext>
                      </a:extLst>
                    </a:gridCol>
                    <a:gridCol w="664072">
                      <a:extLst>
                        <a:ext uri="{9D8B030D-6E8A-4147-A177-3AD203B41FA5}">
                          <a16:colId xmlns:a16="http://schemas.microsoft.com/office/drawing/2014/main" val="20007"/>
                        </a:ext>
                      </a:extLst>
                    </a:gridCol>
                    <a:gridCol w="704078">
                      <a:extLst>
                        <a:ext uri="{9D8B030D-6E8A-4147-A177-3AD203B41FA5}">
                          <a16:colId xmlns:a16="http://schemas.microsoft.com/office/drawing/2014/main" val="20008"/>
                        </a:ext>
                      </a:extLst>
                    </a:gridCol>
                  </a:tblGrid>
                  <a:tr h="360039">
                    <a:tc>
                      <a:txBody>
                        <a:bodyPr/>
                        <a:lstStyle/>
                        <a:p>
                          <a:pPr algn="ctr"/>
                          <a:r>
                            <a:rPr lang="pt-PT" sz="1000" dirty="0" smtClean="0"/>
                            <a:t>Tempo (m)</a:t>
                          </a:r>
                          <a:endParaRPr lang="pt-PT" sz="1000" dirty="0"/>
                        </a:p>
                      </a:txBody>
                      <a:tcPr/>
                    </a:tc>
                    <a:tc>
                      <a:txBody>
                        <a:bodyPr/>
                        <a:lstStyle/>
                        <a:p>
                          <a:pPr algn="ctr"/>
                          <a:r>
                            <a:rPr lang="pt-PT" sz="1000" dirty="0" smtClean="0"/>
                            <a:t>N(t)</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𝑨</m:t>
                                    </m:r>
                                  </m:sub>
                                </m:sSub>
                              </m:oMath>
                            </m:oMathPara>
                          </a14:m>
                          <a:endParaRPr lang="pt-PT" sz="1000" dirty="0"/>
                        </a:p>
                      </a:txBody>
                      <a:tcPr/>
                    </a:tc>
                    <a:tc>
                      <a:txBody>
                        <a:bodyPr/>
                        <a:lstStyle/>
                        <a:p>
                          <a:pPr algn="ctr"/>
                          <a:r>
                            <a:rPr lang="pt-PT" sz="1000" dirty="0" err="1" smtClean="0"/>
                            <a:t>Próx</a:t>
                          </a:r>
                          <a:r>
                            <a:rPr lang="pt-PT" sz="1000" dirty="0" smtClean="0"/>
                            <a:t>. Intervalo</a:t>
                          </a:r>
                          <a:r>
                            <a:rPr lang="pt-PT" sz="1000" baseline="0" dirty="0" smtClean="0"/>
                            <a:t> CH</a:t>
                          </a:r>
                          <a:endParaRPr lang="pt-PT"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t-PT" sz="1000" i="1" smtClean="0">
                                        <a:latin typeface="Cambria Math" panose="02040503050406030204" pitchFamily="18" charset="0"/>
                                      </a:rPr>
                                    </m:ctrlPr>
                                  </m:sSubPr>
                                  <m:e>
                                    <m:r>
                                      <a:rPr lang="pt-PT" sz="1000" b="1" i="1" smtClean="0">
                                        <a:latin typeface="Cambria Math"/>
                                      </a:rPr>
                                      <m:t>𝑹</m:t>
                                    </m:r>
                                  </m:e>
                                  <m:sub>
                                    <m:r>
                                      <a:rPr lang="pt-PT" sz="1000" b="1" i="1" smtClean="0">
                                        <a:latin typeface="Cambria Math"/>
                                      </a:rPr>
                                      <m:t>𝑫</m:t>
                                    </m:r>
                                  </m:sub>
                                </m:sSub>
                              </m:oMath>
                            </m:oMathPara>
                          </a14:m>
                          <a:endParaRPr lang="pt-PT" sz="1000" dirty="0"/>
                        </a:p>
                      </a:txBody>
                      <a:tcPr/>
                    </a:tc>
                    <a:tc>
                      <a:txBody>
                        <a:bodyPr/>
                        <a:lstStyle/>
                        <a:p>
                          <a:pPr algn="ctr"/>
                          <a:r>
                            <a:rPr lang="pt-PT" sz="1000" dirty="0" err="1" smtClean="0"/>
                            <a:t>Próx</a:t>
                          </a:r>
                          <a:r>
                            <a:rPr lang="pt-PT" sz="1000" dirty="0" smtClean="0"/>
                            <a:t>.</a:t>
                          </a:r>
                          <a:r>
                            <a:rPr lang="pt-PT" sz="1000" baseline="0" dirty="0" smtClean="0"/>
                            <a:t> </a:t>
                          </a:r>
                          <a:r>
                            <a:rPr lang="pt-PT" sz="1000" dirty="0" err="1" smtClean="0"/>
                            <a:t>Temp.Serviço</a:t>
                          </a:r>
                          <a:endParaRPr lang="pt-PT" sz="1000" dirty="0"/>
                        </a:p>
                      </a:txBody>
                      <a:tcPr/>
                    </a:tc>
                    <a:tc>
                      <a:txBody>
                        <a:bodyPr/>
                        <a:lstStyle/>
                        <a:p>
                          <a:pPr algn="ctr"/>
                          <a:r>
                            <a:rPr lang="pt-PT" sz="1000" dirty="0" err="1" smtClean="0"/>
                            <a:t>Próx</a:t>
                          </a:r>
                          <a:r>
                            <a:rPr lang="pt-PT" sz="1000" dirty="0" smtClean="0"/>
                            <a:t>. Chegada</a:t>
                          </a:r>
                          <a:endParaRPr lang="pt-PT" sz="1000" dirty="0"/>
                        </a:p>
                      </a:txBody>
                      <a:tcPr/>
                    </a:tc>
                    <a:tc>
                      <a:txBody>
                        <a:bodyPr/>
                        <a:lstStyle/>
                        <a:p>
                          <a:pPr algn="ctr"/>
                          <a:r>
                            <a:rPr lang="pt-PT" sz="1000" dirty="0" smtClean="0"/>
                            <a:t>Próxima Partida</a:t>
                          </a:r>
                          <a:endParaRPr lang="pt-PT" sz="1000" dirty="0"/>
                        </a:p>
                      </a:txBody>
                      <a:tcPr/>
                    </a:tc>
                    <a:tc>
                      <a:txBody>
                        <a:bodyPr/>
                        <a:lstStyle/>
                        <a:p>
                          <a:pPr algn="ctr"/>
                          <a:r>
                            <a:rPr lang="pt-PT" sz="1000" dirty="0" err="1" smtClean="0"/>
                            <a:t>Próx</a:t>
                          </a:r>
                          <a:r>
                            <a:rPr lang="pt-PT" sz="1000" dirty="0" smtClean="0"/>
                            <a:t>.</a:t>
                          </a:r>
                        </a:p>
                        <a:p>
                          <a:pPr algn="ctr"/>
                          <a:r>
                            <a:rPr lang="pt-PT" sz="1000" dirty="0" err="1" smtClean="0"/>
                            <a:t>Acont</a:t>
                          </a:r>
                          <a:r>
                            <a:rPr lang="pt-PT" sz="1000" dirty="0" smtClean="0"/>
                            <a:t>.</a:t>
                          </a:r>
                          <a:endParaRPr lang="pt-PT" sz="1000" dirty="0"/>
                        </a:p>
                      </a:txBody>
                      <a:tcPr/>
                    </a:tc>
                    <a:extLst>
                      <a:ext uri="{0D108BD9-81ED-4DB2-BD59-A6C34878D82A}">
                        <a16:rowId xmlns:a16="http://schemas.microsoft.com/office/drawing/2014/main" val="10000"/>
                      </a:ext>
                    </a:extLst>
                  </a:tr>
                  <a:tr h="250865">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1"/>
                      </a:ext>
                    </a:extLst>
                  </a:tr>
                  <a:tr h="250865">
                    <a:tc>
                      <a:txBody>
                        <a:bodyPr/>
                        <a:lstStyle/>
                        <a:p>
                          <a:pPr algn="ctr"/>
                          <a:r>
                            <a:rPr lang="pt-PT" sz="1000" dirty="0" smtClean="0"/>
                            <a:t>2,019</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16,833</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13,123</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15,142</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2"/>
                      </a:ext>
                    </a:extLst>
                  </a:tr>
                  <a:tr h="250865">
                    <a:tc>
                      <a:txBody>
                        <a:bodyPr/>
                        <a:lstStyle/>
                        <a:p>
                          <a:pPr algn="ctr"/>
                          <a:r>
                            <a:rPr lang="pt-PT" sz="1000" dirty="0" smtClean="0"/>
                            <a:t>15,142</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3"/>
                      </a:ext>
                    </a:extLst>
                  </a:tr>
                  <a:tr h="250865">
                    <a:tc>
                      <a:txBody>
                        <a:bodyPr/>
                        <a:lstStyle/>
                        <a:p>
                          <a:pPr algn="ctr"/>
                          <a:r>
                            <a:rPr lang="pt-PT" sz="1000" dirty="0" smtClean="0"/>
                            <a:t>18,852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dirty="0" smtClean="0"/>
                            <a:t>28,878</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22,142</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40,994</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4"/>
                      </a:ext>
                    </a:extLst>
                  </a:tr>
                  <a:tr h="250865">
                    <a:tc>
                      <a:txBody>
                        <a:bodyPr/>
                        <a:lstStyle/>
                        <a:p>
                          <a:pPr algn="ctr"/>
                          <a:r>
                            <a:rPr lang="pt-PT" sz="1000" dirty="0" smtClean="0"/>
                            <a:t>40,994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5"/>
                      </a:ext>
                    </a:extLst>
                  </a:tr>
                  <a:tr h="250865">
                    <a:tc>
                      <a:txBody>
                        <a:bodyPr/>
                        <a:lstStyle/>
                        <a:p>
                          <a:pPr algn="ctr"/>
                          <a:r>
                            <a:rPr lang="pt-PT" sz="1000" dirty="0" smtClean="0"/>
                            <a:t>47,730</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dirty="0" smtClean="0"/>
                            <a:t>13,545</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3,043</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50,773</a:t>
                          </a:r>
                          <a:endParaRPr lang="pt-PT" sz="1000" dirty="0"/>
                        </a:p>
                      </a:txBody>
                      <a:tcPr/>
                    </a:tc>
                    <a:tc>
                      <a:txBody>
                        <a:bodyPr/>
                        <a:lstStyle/>
                        <a:p>
                          <a:pPr algn="ctr"/>
                          <a:r>
                            <a:rPr lang="pt-PT" sz="1000" dirty="0" smtClean="0"/>
                            <a:t>PART</a:t>
                          </a:r>
                          <a:endParaRPr lang="pt-PT" sz="1000" dirty="0"/>
                        </a:p>
                      </a:txBody>
                      <a:tcPr/>
                    </a:tc>
                    <a:extLst>
                      <a:ext uri="{0D108BD9-81ED-4DB2-BD59-A6C34878D82A}">
                        <a16:rowId xmlns:a16="http://schemas.microsoft.com/office/drawing/2014/main" val="10006"/>
                      </a:ext>
                    </a:extLst>
                  </a:tr>
                  <a:tr h="250865">
                    <a:tc>
                      <a:txBody>
                        <a:bodyPr/>
                        <a:lstStyle/>
                        <a:p>
                          <a:pPr algn="ctr"/>
                          <a:r>
                            <a:rPr lang="pt-PT" sz="1000" dirty="0" smtClean="0"/>
                            <a:t>50,773</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extLst>
                      <a:ext uri="{0D108BD9-81ED-4DB2-BD59-A6C34878D82A}">
                        <a16:rowId xmlns:a16="http://schemas.microsoft.com/office/drawing/2014/main" val="10007"/>
                      </a:ext>
                    </a:extLst>
                  </a:tr>
                  <a:tr h="250865">
                    <a:tc>
                      <a:txBody>
                        <a:bodyPr/>
                        <a:lstStyle/>
                        <a:p>
                          <a:pPr algn="ctr"/>
                          <a:r>
                            <a:rPr lang="pt-PT" sz="1000" dirty="0" smtClean="0"/>
                            <a:t>61,275</a:t>
                          </a:r>
                          <a:endParaRPr lang="pt-PT" sz="1000" dirty="0"/>
                        </a:p>
                      </a:txBody>
                      <a:tcPr/>
                    </a:tc>
                    <a:tc>
                      <a:txBody>
                        <a:bodyPr/>
                        <a:lstStyle/>
                        <a:p>
                          <a:pPr algn="ctr"/>
                          <a:r>
                            <a:rPr lang="pt-PT" sz="1000" dirty="0" smtClean="0"/>
                            <a:t>1</a:t>
                          </a:r>
                          <a:endParaRPr lang="pt-PT" sz="1000" dirty="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dirty="0"/>
                        </a:p>
                      </a:txBody>
                      <a:tcPr/>
                    </a:tc>
                    <a:extLst>
                      <a:ext uri="{0D108BD9-81ED-4DB2-BD59-A6C34878D82A}">
                        <a16:rowId xmlns:a16="http://schemas.microsoft.com/office/drawing/2014/main" val="10008"/>
                      </a:ext>
                    </a:extLst>
                  </a:tr>
                </a:tbl>
              </a:graphicData>
            </a:graphic>
          </p:graphicFrame>
        </mc:Choice>
        <mc:Fallback xmlns="">
          <p:graphicFrame>
            <p:nvGraphicFramePr>
              <p:cNvPr id="15" name="Tabela 14"/>
              <p:cNvGraphicFramePr>
                <a:graphicFrameLocks noGrp="1"/>
              </p:cNvGraphicFramePr>
              <p:nvPr>
                <p:extLst>
                  <p:ext uri="{D42A27DB-BD31-4B8C-83A1-F6EECF244321}">
                    <p14:modId xmlns:p14="http://schemas.microsoft.com/office/powerpoint/2010/main" val="590753884"/>
                  </p:ext>
                </p:extLst>
              </p:nvPr>
            </p:nvGraphicFramePr>
            <p:xfrm>
              <a:off x="1115616" y="3834152"/>
              <a:ext cx="6336702" cy="2403160"/>
            </p:xfrm>
            <a:graphic>
              <a:graphicData uri="http://schemas.openxmlformats.org/drawingml/2006/table">
                <a:tbl>
                  <a:tblPr firstRow="1" bandRow="1">
                    <a:tableStyleId>{5C22544A-7EE6-4342-B048-85BDC9FD1C3A}</a:tableStyleId>
                  </a:tblPr>
                  <a:tblGrid>
                    <a:gridCol w="704078"/>
                    <a:gridCol w="418691"/>
                    <a:gridCol w="523959"/>
                    <a:gridCol w="1169584"/>
                    <a:gridCol w="551996"/>
                    <a:gridCol w="952172"/>
                    <a:gridCol w="648072"/>
                    <a:gridCol w="664072"/>
                    <a:gridCol w="704078"/>
                  </a:tblGrid>
                  <a:tr h="396240">
                    <a:tc>
                      <a:txBody>
                        <a:bodyPr/>
                        <a:lstStyle/>
                        <a:p>
                          <a:pPr algn="ctr"/>
                          <a:r>
                            <a:rPr lang="pt-PT" sz="1000" dirty="0" smtClean="0"/>
                            <a:t>Tempo (m)</a:t>
                          </a:r>
                          <a:endParaRPr lang="pt-PT" sz="1000" dirty="0"/>
                        </a:p>
                      </a:txBody>
                      <a:tcPr/>
                    </a:tc>
                    <a:tc>
                      <a:txBody>
                        <a:bodyPr/>
                        <a:lstStyle/>
                        <a:p>
                          <a:pPr algn="ctr"/>
                          <a:r>
                            <a:rPr lang="pt-PT" sz="1000" dirty="0" smtClean="0"/>
                            <a:t>N(t)</a:t>
                          </a:r>
                          <a:endParaRPr lang="pt-PT" sz="1000" dirty="0"/>
                        </a:p>
                      </a:txBody>
                      <a:tcPr/>
                    </a:tc>
                    <a:tc>
                      <a:txBody>
                        <a:bodyPr/>
                        <a:lstStyle/>
                        <a:p>
                          <a:endParaRPr lang="pt-PT"/>
                        </a:p>
                      </a:txBody>
                      <a:tcPr>
                        <a:blipFill rotWithShape="1">
                          <a:blip r:embed="rId2"/>
                          <a:stretch>
                            <a:fillRect l="-213953" t="-1538" r="-895349" b="-513846"/>
                          </a:stretch>
                        </a:blipFill>
                      </a:tcPr>
                    </a:tc>
                    <a:tc>
                      <a:txBody>
                        <a:bodyPr/>
                        <a:lstStyle/>
                        <a:p>
                          <a:pPr algn="ctr"/>
                          <a:r>
                            <a:rPr lang="pt-PT" sz="1000" dirty="0" err="1" smtClean="0"/>
                            <a:t>Próx</a:t>
                          </a:r>
                          <a:r>
                            <a:rPr lang="pt-PT" sz="1000" dirty="0" smtClean="0"/>
                            <a:t>. Intervalo</a:t>
                          </a:r>
                          <a:r>
                            <a:rPr lang="pt-PT" sz="1000" baseline="0" dirty="0" smtClean="0"/>
                            <a:t> CH</a:t>
                          </a:r>
                          <a:endParaRPr lang="pt-PT" sz="1000" dirty="0"/>
                        </a:p>
                      </a:txBody>
                      <a:tcPr/>
                    </a:tc>
                    <a:tc>
                      <a:txBody>
                        <a:bodyPr/>
                        <a:lstStyle/>
                        <a:p>
                          <a:endParaRPr lang="pt-PT"/>
                        </a:p>
                      </a:txBody>
                      <a:tcPr>
                        <a:blipFill rotWithShape="1">
                          <a:blip r:embed="rId2"/>
                          <a:stretch>
                            <a:fillRect l="-513333" t="-1538" r="-542222" b="-513846"/>
                          </a:stretch>
                        </a:blipFill>
                      </a:tcPr>
                    </a:tc>
                    <a:tc>
                      <a:txBody>
                        <a:bodyPr/>
                        <a:lstStyle/>
                        <a:p>
                          <a:pPr algn="ctr"/>
                          <a:r>
                            <a:rPr lang="pt-PT" sz="1000" dirty="0" err="1" smtClean="0"/>
                            <a:t>Próx</a:t>
                          </a:r>
                          <a:r>
                            <a:rPr lang="pt-PT" sz="1000" dirty="0" smtClean="0"/>
                            <a:t>.</a:t>
                          </a:r>
                          <a:r>
                            <a:rPr lang="pt-PT" sz="1000" baseline="0" dirty="0" smtClean="0"/>
                            <a:t> </a:t>
                          </a:r>
                          <a:r>
                            <a:rPr lang="pt-PT" sz="1000" dirty="0" err="1" smtClean="0"/>
                            <a:t>Temp.Serviço</a:t>
                          </a:r>
                          <a:endParaRPr lang="pt-PT" sz="1000" dirty="0"/>
                        </a:p>
                      </a:txBody>
                      <a:tcPr/>
                    </a:tc>
                    <a:tc>
                      <a:txBody>
                        <a:bodyPr/>
                        <a:lstStyle/>
                        <a:p>
                          <a:pPr algn="ctr"/>
                          <a:r>
                            <a:rPr lang="pt-PT" sz="1000" dirty="0" err="1" smtClean="0"/>
                            <a:t>Próx</a:t>
                          </a:r>
                          <a:r>
                            <a:rPr lang="pt-PT" sz="1000" dirty="0" smtClean="0"/>
                            <a:t>. Chegada</a:t>
                          </a:r>
                          <a:endParaRPr lang="pt-PT" sz="1000" dirty="0"/>
                        </a:p>
                      </a:txBody>
                      <a:tcPr/>
                    </a:tc>
                    <a:tc>
                      <a:txBody>
                        <a:bodyPr/>
                        <a:lstStyle/>
                        <a:p>
                          <a:pPr algn="ctr"/>
                          <a:r>
                            <a:rPr lang="pt-PT" sz="1000" dirty="0" smtClean="0"/>
                            <a:t>Próxima Partida</a:t>
                          </a:r>
                          <a:endParaRPr lang="pt-PT" sz="1000" dirty="0"/>
                        </a:p>
                      </a:txBody>
                      <a:tcPr/>
                    </a:tc>
                    <a:tc>
                      <a:txBody>
                        <a:bodyPr/>
                        <a:lstStyle/>
                        <a:p>
                          <a:pPr algn="ctr"/>
                          <a:r>
                            <a:rPr lang="pt-PT" sz="1000" dirty="0" err="1" smtClean="0"/>
                            <a:t>Próx</a:t>
                          </a:r>
                          <a:r>
                            <a:rPr lang="pt-PT" sz="1000" dirty="0" smtClean="0"/>
                            <a:t>.</a:t>
                          </a:r>
                        </a:p>
                        <a:p>
                          <a:pPr algn="ctr"/>
                          <a:r>
                            <a:rPr lang="pt-PT" sz="1000" dirty="0" err="1" smtClean="0"/>
                            <a:t>Acont</a:t>
                          </a:r>
                          <a:r>
                            <a:rPr lang="pt-PT" sz="1000" dirty="0" smtClean="0"/>
                            <a:t>.</a:t>
                          </a:r>
                          <a:endParaRPr lang="pt-PT" sz="1000" dirty="0"/>
                        </a:p>
                      </a:txBody>
                      <a:tcPr/>
                    </a:tc>
                  </a:tr>
                  <a:tr h="250865">
                    <a:tc>
                      <a:txBody>
                        <a:bodyPr/>
                        <a:lstStyle/>
                        <a:p>
                          <a:pPr algn="ctr"/>
                          <a:r>
                            <a:rPr lang="pt-PT" sz="1000" dirty="0" smtClean="0"/>
                            <a:t>0</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0,096</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2,019</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2,019</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0,569</a:t>
                          </a:r>
                          <a:endParaRPr lang="pt-PT" sz="1000" dirty="0"/>
                        </a:p>
                      </a:txBody>
                      <a:tcPr/>
                    </a:tc>
                    <a:tc>
                      <a:txBody>
                        <a:bodyPr/>
                        <a:lstStyle/>
                        <a:p>
                          <a:pPr algn="ctr"/>
                          <a:r>
                            <a:rPr lang="pt-PT" sz="1000" dirty="0" smtClean="0"/>
                            <a:t>16,833</a:t>
                          </a:r>
                          <a:endParaRPr lang="pt-PT" sz="1000" dirty="0"/>
                        </a:p>
                      </a:txBody>
                      <a:tcPr/>
                    </a:tc>
                    <a:tc>
                      <a:txBody>
                        <a:bodyPr/>
                        <a:lstStyle/>
                        <a:p>
                          <a:pPr algn="ctr"/>
                          <a:r>
                            <a:rPr lang="pt-PT" sz="1000" dirty="0" smtClean="0"/>
                            <a:t>0,665</a:t>
                          </a:r>
                          <a:endParaRPr lang="pt-PT" sz="1000" dirty="0"/>
                        </a:p>
                      </a:txBody>
                      <a:tcPr/>
                    </a:tc>
                    <a:tc>
                      <a:txBody>
                        <a:bodyPr/>
                        <a:lstStyle/>
                        <a:p>
                          <a:pPr algn="ctr"/>
                          <a:r>
                            <a:rPr lang="pt-PT" sz="1000" dirty="0" smtClean="0"/>
                            <a:t>13,123</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15,142</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15,142</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18,852</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18,852</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0,764</a:t>
                          </a:r>
                          <a:endParaRPr lang="pt-PT" sz="1000" dirty="0"/>
                        </a:p>
                      </a:txBody>
                      <a:tcPr/>
                    </a:tc>
                    <a:tc>
                      <a:txBody>
                        <a:bodyPr/>
                        <a:lstStyle/>
                        <a:p>
                          <a:pPr algn="ctr"/>
                          <a:r>
                            <a:rPr lang="pt-PT" sz="1000" dirty="0" smtClean="0"/>
                            <a:t>28,878</a:t>
                          </a:r>
                          <a:endParaRPr lang="pt-PT" sz="1000" dirty="0"/>
                        </a:p>
                      </a:txBody>
                      <a:tcPr/>
                    </a:tc>
                    <a:tc>
                      <a:txBody>
                        <a:bodyPr/>
                        <a:lstStyle/>
                        <a:p>
                          <a:pPr algn="ctr"/>
                          <a:r>
                            <a:rPr lang="pt-PT" sz="1000" dirty="0" smtClean="0"/>
                            <a:t>0,842</a:t>
                          </a:r>
                          <a:endParaRPr lang="pt-PT" sz="1000" dirty="0"/>
                        </a:p>
                      </a:txBody>
                      <a:tcPr/>
                    </a:tc>
                    <a:tc>
                      <a:txBody>
                        <a:bodyPr/>
                        <a:lstStyle/>
                        <a:p>
                          <a:pPr algn="ctr"/>
                          <a:r>
                            <a:rPr lang="pt-PT" sz="1000" dirty="0" smtClean="0"/>
                            <a:t>22,142</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40,994</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40,994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47,730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47,730</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0,492</a:t>
                          </a:r>
                          <a:endParaRPr lang="pt-PT" sz="1000" dirty="0"/>
                        </a:p>
                      </a:txBody>
                      <a:tcPr/>
                    </a:tc>
                    <a:tc>
                      <a:txBody>
                        <a:bodyPr/>
                        <a:lstStyle/>
                        <a:p>
                          <a:pPr algn="ctr"/>
                          <a:r>
                            <a:rPr lang="pt-PT" sz="1000" dirty="0" smtClean="0"/>
                            <a:t>13,545</a:t>
                          </a:r>
                          <a:endParaRPr lang="pt-PT" sz="1000" dirty="0"/>
                        </a:p>
                      </a:txBody>
                      <a:tcPr/>
                    </a:tc>
                    <a:tc>
                      <a:txBody>
                        <a:bodyPr/>
                        <a:lstStyle/>
                        <a:p>
                          <a:pPr algn="ctr"/>
                          <a:r>
                            <a:rPr lang="pt-PT" sz="1000" dirty="0" smtClean="0"/>
                            <a:t>0,224</a:t>
                          </a:r>
                          <a:endParaRPr lang="pt-PT" sz="1000" dirty="0"/>
                        </a:p>
                      </a:txBody>
                      <a:tcPr/>
                    </a:tc>
                    <a:tc>
                      <a:txBody>
                        <a:bodyPr/>
                        <a:lstStyle/>
                        <a:p>
                          <a:pPr algn="ctr"/>
                          <a:r>
                            <a:rPr lang="pt-PT" sz="1000" dirty="0" smtClean="0"/>
                            <a:t>3,043</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50,773</a:t>
                          </a:r>
                          <a:endParaRPr lang="pt-PT" sz="1000" dirty="0"/>
                        </a:p>
                      </a:txBody>
                      <a:tcPr/>
                    </a:tc>
                    <a:tc>
                      <a:txBody>
                        <a:bodyPr/>
                        <a:lstStyle/>
                        <a:p>
                          <a:pPr algn="ctr"/>
                          <a:r>
                            <a:rPr lang="pt-PT" sz="1000" dirty="0" smtClean="0"/>
                            <a:t>PART</a:t>
                          </a:r>
                          <a:endParaRPr lang="pt-PT" sz="1000" dirty="0"/>
                        </a:p>
                      </a:txBody>
                      <a:tcPr/>
                    </a:tc>
                  </a:tr>
                  <a:tr h="250865">
                    <a:tc>
                      <a:txBody>
                        <a:bodyPr/>
                        <a:lstStyle/>
                        <a:p>
                          <a:pPr algn="ctr"/>
                          <a:r>
                            <a:rPr lang="pt-PT" sz="1000" dirty="0" smtClean="0"/>
                            <a:t>50,773</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61,275</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CHEG</a:t>
                          </a:r>
                          <a:endParaRPr lang="pt-PT" sz="1000" dirty="0"/>
                        </a:p>
                      </a:txBody>
                      <a:tcPr/>
                    </a:tc>
                  </a:tr>
                  <a:tr h="250865">
                    <a:tc>
                      <a:txBody>
                        <a:bodyPr/>
                        <a:lstStyle/>
                        <a:p>
                          <a:pPr algn="ctr"/>
                          <a:r>
                            <a:rPr lang="pt-PT" sz="1000" dirty="0" smtClean="0"/>
                            <a:t>61,275</a:t>
                          </a:r>
                          <a:endParaRPr lang="pt-PT" sz="1000" dirty="0"/>
                        </a:p>
                      </a:txBody>
                      <a:tcPr/>
                    </a:tc>
                    <a:tc>
                      <a:txBody>
                        <a:bodyPr/>
                        <a:lstStyle/>
                        <a:p>
                          <a:pPr algn="ctr"/>
                          <a:r>
                            <a:rPr lang="pt-PT" sz="1000" dirty="0" smtClean="0"/>
                            <a:t>1</a:t>
                          </a:r>
                          <a:endParaRPr lang="pt-PT" sz="1000" dirty="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a:p>
                      </a:txBody>
                      <a:tcPr/>
                    </a:tc>
                    <a:tc>
                      <a:txBody>
                        <a:bodyPr/>
                        <a:lstStyle/>
                        <a:p>
                          <a:pPr algn="ctr"/>
                          <a:endParaRPr lang="pt-PT" sz="1000" dirty="0"/>
                        </a:p>
                      </a:txBody>
                      <a:tcPr/>
                    </a:tc>
                    <a:tc>
                      <a:txBody>
                        <a:bodyPr/>
                        <a:lstStyle/>
                        <a:p>
                          <a:pPr algn="ctr"/>
                          <a:endParaRPr lang="pt-PT" sz="1000" dirty="0"/>
                        </a:p>
                      </a:txBody>
                      <a:tcPr/>
                    </a:tc>
                    <a:tc>
                      <a:txBody>
                        <a:bodyPr/>
                        <a:lstStyle/>
                        <a:p>
                          <a:pPr algn="ctr"/>
                          <a:endParaRPr lang="pt-PT" sz="1000" dirty="0"/>
                        </a:p>
                      </a:txBody>
                      <a:tcPr/>
                    </a:tc>
                  </a:tr>
                </a:tbl>
              </a:graphicData>
            </a:graphic>
          </p:graphicFrame>
        </mc:Fallback>
      </mc:AlternateContent>
    </p:spTree>
    <p:extLst>
      <p:ext uri="{BB962C8B-B14F-4D97-AF65-F5344CB8AC3E}">
        <p14:creationId xmlns:p14="http://schemas.microsoft.com/office/powerpoint/2010/main" val="517034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0" y="764704"/>
            <a:ext cx="8964488" cy="6432530"/>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A partir daqui podemos calcular as medidas de performance: elementos na fila, tempo de inactividade/actividade, comprimento médio da fila, etc. (voltaremos ao tema).</a:t>
            </a:r>
          </a:p>
          <a:p>
            <a:pPr marL="176213" algn="just"/>
            <a:endParaRPr lang="pt-PT" sz="1200" dirty="0" smtClean="0">
              <a:latin typeface="Arial" panose="020B0604020202020204" pitchFamily="34" charset="0"/>
              <a:cs typeface="Arial" panose="020B0604020202020204" pitchFamily="34" charset="0"/>
            </a:endParaRPr>
          </a:p>
          <a:p>
            <a:pPr marL="534988" indent="-358775" algn="just">
              <a:tabLst>
                <a:tab pos="803275" algn="l"/>
              </a:tabLst>
            </a:pPr>
            <a:r>
              <a:rPr lang="pt-PT" sz="1200" b="1" dirty="0" smtClean="0">
                <a:latin typeface="Arial" panose="020B0604020202020204" pitchFamily="34" charset="0"/>
                <a:cs typeface="Arial" panose="020B0604020202020204" pitchFamily="34" charset="0"/>
              </a:rPr>
              <a:t>Nota 1</a:t>
            </a:r>
            <a:r>
              <a:rPr lang="pt-PT" sz="1200" i="1" dirty="0" smtClean="0">
                <a:latin typeface="Arial" panose="020B0604020202020204" pitchFamily="34" charset="0"/>
                <a:cs typeface="Arial" panose="020B0604020202020204" pitchFamily="34" charset="0"/>
              </a:rPr>
              <a:t>. 	No modelo de incremento de tempo variável, necessitamos em geral de gerar uma quantidade bastante menor de 	números aleatórios, pois o tempo salta à medida que os acontecimentos ocorrem, e estes saltos são em geral 	maiores  do que o tempo fixado nos modelos de incremento de tempo fixo. Em geral, o tempo de computação é </a:t>
            </a:r>
            <a:r>
              <a:rPr lang="pt-PT" sz="1200" i="1" dirty="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inferior e não é necessário registar informação desnecessária.</a:t>
            </a:r>
            <a:endParaRPr lang="pt-PT" sz="1200" dirty="0">
              <a:latin typeface="Arial" panose="020B0604020202020204" pitchFamily="34" charset="0"/>
              <a:ea typeface="Cambria Math"/>
              <a:cs typeface="Arial" panose="020B0604020202020204" pitchFamily="34" charset="0"/>
            </a:endParaRPr>
          </a:p>
          <a:p>
            <a:pPr marL="628650" algn="just">
              <a:tabLst>
                <a:tab pos="803275" algn="l"/>
              </a:tabLst>
            </a:pPr>
            <a:endParaRPr lang="pt-PT" sz="1200" dirty="0">
              <a:latin typeface="Arial" panose="020B0604020202020204" pitchFamily="34" charset="0"/>
              <a:cs typeface="Arial" panose="020B0604020202020204" pitchFamily="34" charset="0"/>
            </a:endParaRPr>
          </a:p>
          <a:p>
            <a:pPr marL="534988" indent="-358775" algn="just">
              <a:tabLst>
                <a:tab pos="808038" algn="l"/>
              </a:tabLst>
            </a:pPr>
            <a:r>
              <a:rPr lang="pt-PT" sz="1200" b="1" dirty="0">
                <a:latin typeface="Arial" panose="020B0604020202020204" pitchFamily="34" charset="0"/>
                <a:cs typeface="Arial" panose="020B0604020202020204" pitchFamily="34" charset="0"/>
              </a:rPr>
              <a:t>Nota </a:t>
            </a:r>
            <a:r>
              <a:rPr lang="pt-PT" sz="1200" b="1" dirty="0" smtClean="0">
                <a:latin typeface="Arial" panose="020B0604020202020204" pitchFamily="34" charset="0"/>
                <a:cs typeface="Arial" panose="020B0604020202020204" pitchFamily="34" charset="0"/>
              </a:rPr>
              <a:t>2</a:t>
            </a:r>
            <a:r>
              <a:rPr lang="pt-PT" sz="1200" i="1" dirty="0" smtClean="0">
                <a:latin typeface="Arial" panose="020B0604020202020204" pitchFamily="34" charset="0"/>
                <a:cs typeface="Arial" panose="020B0604020202020204" pitchFamily="34" charset="0"/>
              </a:rPr>
              <a:t>. 	Nem todos os problemas, pela sua natureza, podem necessitar dum abordagem com esta formalização, incremento 	de tempo fixo versus incremento de tempo variável. Mas numa classe ampla de problemas, nomeadamente os 	problemas de filas de espera ela é útil e necessária. </a:t>
            </a:r>
          </a:p>
          <a:p>
            <a:pPr marL="534988" indent="-358775" algn="just">
              <a:tabLst>
                <a:tab pos="803275" algn="l"/>
              </a:tabLst>
            </a:pPr>
            <a:endParaRPr lang="pt-PT" sz="1200" i="1" dirty="0" smtClean="0">
              <a:latin typeface="Arial" panose="020B0604020202020204" pitchFamily="34" charset="0"/>
              <a:cs typeface="Arial" panose="020B0604020202020204" pitchFamily="34" charset="0"/>
            </a:endParaRPr>
          </a:p>
          <a:p>
            <a:pPr marL="534988" indent="-358775" algn="just">
              <a:tabLst>
                <a:tab pos="803275" algn="l"/>
              </a:tabLst>
            </a:pPr>
            <a:endParaRPr lang="pt-PT" sz="1200" i="1" dirty="0">
              <a:latin typeface="Arial" panose="020B0604020202020204" pitchFamily="34" charset="0"/>
              <a:cs typeface="Arial" panose="020B0604020202020204" pitchFamily="34" charset="0"/>
            </a:endParaRPr>
          </a:p>
          <a:p>
            <a:pPr marL="534988" indent="-358775" algn="just">
              <a:tabLst>
                <a:tab pos="803275" algn="l"/>
              </a:tabLst>
            </a:pPr>
            <a:r>
              <a:rPr lang="pt-PT" sz="1400" b="1" dirty="0" smtClean="0">
                <a:latin typeface="Arial" panose="020B0604020202020204" pitchFamily="34" charset="0"/>
                <a:cs typeface="Arial" panose="020B0604020202020204" pitchFamily="34" charset="0"/>
              </a:rPr>
              <a:t>2. Geração de Números Aleatórios</a:t>
            </a:r>
          </a:p>
          <a:p>
            <a:pPr marL="534988" indent="-358775" algn="just">
              <a:tabLst>
                <a:tab pos="803275" algn="l"/>
              </a:tabLst>
            </a:pPr>
            <a:endParaRPr lang="pt-PT" sz="1400" b="1"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aleatórios são fundamentais para a realização de experiências com modelos de Simulação Estocástica, pois é a partir deles que se geram as variáveis aleatórias que representam as condições de incerteza em que os sistemas estudados operam.</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aleatórios utilizados em simulação são números entre 0 e 1, com igual probabilidade de ocorrerem e independentes entre eles, entre outras propriedades importantes. Ou seja, correspondem a uma variável aleatória Uniforme entre 0 e 1, </a:t>
            </a:r>
            <a:r>
              <a:rPr lang="pt-PT" sz="1200" i="1" dirty="0" err="1" smtClean="0">
                <a:latin typeface="Arial" panose="020B0604020202020204" pitchFamily="34" charset="0"/>
                <a:cs typeface="Arial" panose="020B0604020202020204" pitchFamily="34" charset="0"/>
              </a:rPr>
              <a:t>Un</a:t>
            </a:r>
            <a:r>
              <a:rPr lang="pt-PT" sz="1200" i="1" dirty="0" smtClean="0">
                <a:latin typeface="Arial" panose="020B0604020202020204" pitchFamily="34" charset="0"/>
                <a:cs typeface="Arial" panose="020B0604020202020204" pitchFamily="34" charset="0"/>
              </a:rPr>
              <a:t>(0, 1).</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Em geral, os geradores geram números entre qualquer outro intervalo e convertem-nos em números entre 0 e 1. Por exemplo, podemos gerar números aleatórios de um conjunto de 1 000 números, entre 0 e 999, e convertê-los em números 0-1 dividindo por 1 000.</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Os números verdadeiramente aleatórios são gerados através de um mecanismo aleatório. Os números por nós utilizados são obtidos através de um algoritmo (um procedimento determinístico), mas quando satisfazem as mesmas propriedades dos números aleatórios são designados por </a:t>
            </a:r>
            <a:r>
              <a:rPr lang="pt-PT" sz="1200" i="1" dirty="0" smtClean="0">
                <a:latin typeface="Arial" panose="020B0604020202020204" pitchFamily="34" charset="0"/>
                <a:cs typeface="Arial" panose="020B0604020202020204" pitchFamily="34" charset="0"/>
              </a:rPr>
              <a:t>Números </a:t>
            </a:r>
            <a:r>
              <a:rPr lang="pt-PT" sz="1200" i="1" dirty="0" err="1" smtClean="0">
                <a:latin typeface="Arial" panose="020B0604020202020204" pitchFamily="34" charset="0"/>
                <a:cs typeface="Arial" panose="020B0604020202020204" pitchFamily="34" charset="0"/>
              </a:rPr>
              <a:t>Pseudo</a:t>
            </a:r>
            <a:r>
              <a:rPr lang="pt-PT" sz="1200" i="1" dirty="0" smtClean="0">
                <a:latin typeface="Arial" panose="020B0604020202020204" pitchFamily="34" charset="0"/>
                <a:cs typeface="Arial" panose="020B0604020202020204" pitchFamily="34" charset="0"/>
              </a:rPr>
              <a:t> Aleatórios (NPA). </a:t>
            </a:r>
            <a:r>
              <a:rPr lang="pt-PT" sz="1200" dirty="0" smtClean="0">
                <a:latin typeface="Arial" panose="020B0604020202020204" pitchFamily="34" charset="0"/>
                <a:cs typeface="Arial" panose="020B0604020202020204" pitchFamily="34" charset="0"/>
              </a:rPr>
              <a:t>Os </a:t>
            </a:r>
            <a:r>
              <a:rPr lang="pt-PT" sz="1200" i="1" dirty="0" err="1" smtClean="0">
                <a:latin typeface="Arial" panose="020B0604020202020204" pitchFamily="34" charset="0"/>
                <a:cs typeface="Arial" panose="020B0604020202020204" pitchFamily="34" charset="0"/>
              </a:rPr>
              <a:t>NPA´s</a:t>
            </a:r>
            <a:r>
              <a:rPr lang="pt-PT" sz="1200" dirty="0" smtClean="0">
                <a:latin typeface="Arial" panose="020B0604020202020204" pitchFamily="34" charset="0"/>
                <a:cs typeface="Arial" panose="020B0604020202020204" pitchFamily="34" charset="0"/>
              </a:rPr>
              <a:t> são gerados por uma máquina (computador), reprodutíveis e previsíveis, não sendo verdadeiramente aleatórios, mas satisfazem os mesmos objectivos.</a:t>
            </a:r>
          </a:p>
          <a:p>
            <a:pPr marL="628650" indent="266700" algn="just">
              <a:buFont typeface="+mj-lt"/>
              <a:buAutoNum type="arabicPeriod"/>
            </a:pPr>
            <a:endParaRPr lang="pt-PT" sz="1200" dirty="0" smtClean="0">
              <a:latin typeface="Arial" panose="020B0604020202020204" pitchFamily="34" charset="0"/>
              <a:cs typeface="Arial" panose="020B0604020202020204" pitchFamily="34" charset="0"/>
            </a:endParaRPr>
          </a:p>
          <a:p>
            <a:pPr marL="628650" indent="266700" algn="just">
              <a:buFont typeface="+mj-lt"/>
              <a:buAutoNum type="arabicPeriod"/>
            </a:pPr>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14</a:t>
            </a:fld>
            <a:endParaRPr lang="en-GB" altLang="pt-PT" dirty="0"/>
          </a:p>
        </p:txBody>
      </p:sp>
    </p:spTree>
    <p:extLst>
      <p:ext uri="{BB962C8B-B14F-4D97-AF65-F5344CB8AC3E}">
        <p14:creationId xmlns:p14="http://schemas.microsoft.com/office/powerpoint/2010/main" val="79186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186309"/>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Gerador de </a:t>
                </a:r>
                <a:r>
                  <a:rPr lang="pt-PT" sz="1200" b="1" dirty="0" err="1" smtClean="0">
                    <a:latin typeface="Arial" panose="020B0604020202020204" pitchFamily="34" charset="0"/>
                    <a:cs typeface="Arial" panose="020B0604020202020204" pitchFamily="34" charset="0"/>
                  </a:rPr>
                  <a:t>NPA´s</a:t>
                </a:r>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É</a:t>
                </a:r>
                <a:r>
                  <a:rPr lang="pt-PT" sz="1200" dirty="0" smtClean="0">
                    <a:latin typeface="Arial" panose="020B0604020202020204" pitchFamily="34" charset="0"/>
                    <a:cs typeface="Arial" panose="020B0604020202020204" pitchFamily="34" charset="0"/>
                  </a:rPr>
                  <a:t> um algoritmo para produzir uma sequência de números que seguem um distribuição de probabilidade 	específica (uniforme) e têm a aparência de números aleatórios, pois devem satisfazer as mesmas 	propriedades.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Existem vários métodos para gerar NPA´s</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entre </a:t>
                </a:r>
                <a:r>
                  <a:rPr lang="pt-PT" sz="1200" i="1" dirty="0" smtClean="0">
                    <a:latin typeface="Arial" panose="020B0604020202020204" pitchFamily="34" charset="0"/>
                    <a:cs typeface="Arial" panose="020B0604020202020204" pitchFamily="34" charset="0"/>
                  </a:rPr>
                  <a:t>0</a:t>
                </a:r>
                <a:r>
                  <a:rPr lang="pt-PT" sz="1200" dirty="0" smtClean="0">
                    <a:latin typeface="Arial" panose="020B0604020202020204" pitchFamily="34" charset="0"/>
                    <a:cs typeface="Arial" panose="020B0604020202020204" pitchFamily="34" charset="0"/>
                  </a:rPr>
                  <a:t> e </a:t>
                </a:r>
                <a:r>
                  <a:rPr lang="pt-PT" sz="1200" i="1" dirty="0" smtClean="0">
                    <a:latin typeface="Arial" panose="020B0604020202020204" pitchFamily="34" charset="0"/>
                    <a:cs typeface="Arial" panose="020B0604020202020204" pitchFamily="34" charset="0"/>
                  </a:rPr>
                  <a:t>m-1</a:t>
                </a:r>
                <a:r>
                  <a:rPr lang="pt-PT" sz="1200" dirty="0" smtClean="0">
                    <a:latin typeface="Arial" panose="020B0604020202020204" pitchFamily="34" charset="0"/>
                    <a:cs typeface="Arial" panose="020B0604020202020204" pitchFamily="34" charset="0"/>
                  </a:rPr>
                  <a:t>, dividindo-os depois  por </a:t>
                </a:r>
                <a:r>
                  <a:rPr lang="pt-PT" sz="1200" i="1" dirty="0" smtClean="0">
                    <a:latin typeface="Arial" panose="020B0604020202020204" pitchFamily="34" charset="0"/>
                    <a:cs typeface="Arial" panose="020B0604020202020204" pitchFamily="34" charset="0"/>
                  </a:rPr>
                  <a:t>m </a:t>
                </a:r>
                <a:r>
                  <a:rPr lang="pt-PT" sz="1200" dirty="0" smtClean="0">
                    <a:latin typeface="Arial" panose="020B0604020202020204" pitchFamily="34" charset="0"/>
                    <a:cs typeface="Arial" panose="020B0604020202020204" pitchFamily="34" charset="0"/>
                  </a:rPr>
                  <a:t>para obter números entre 0 e 1. Os principais métodos, ou técnicas, são os seguintes:</a:t>
                </a:r>
              </a:p>
              <a:p>
                <a:pPr marL="176213" algn="just"/>
                <a:endParaRPr lang="pt-PT" sz="1200" dirty="0">
                  <a:latin typeface="Arial" panose="020B0604020202020204" pitchFamily="34" charset="0"/>
                  <a:cs typeface="Arial" panose="020B0604020202020204" pitchFamily="34" charset="0"/>
                </a:endParaRPr>
              </a:p>
              <a:p>
                <a:pPr marL="347663" indent="187325" algn="just" defTabSz="2682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	Técnica do </a:t>
                </a:r>
                <a:r>
                  <a:rPr lang="pt-PT" sz="1200" i="1" dirty="0" smtClean="0">
                    <a:latin typeface="Arial" panose="020B0604020202020204" pitchFamily="34" charset="0"/>
                    <a:cs typeface="Arial" panose="020B0604020202020204" pitchFamily="34" charset="0"/>
                  </a:rPr>
                  <a:t>Midsquare;</a:t>
                </a:r>
              </a:p>
              <a:p>
                <a:pPr marL="347663" indent="187325" algn="just" defTabSz="5349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Técnica do </a:t>
                </a:r>
                <a:r>
                  <a:rPr lang="pt-PT" sz="1200" i="1" dirty="0" smtClean="0">
                    <a:latin typeface="Arial" panose="020B0604020202020204" pitchFamily="34" charset="0"/>
                    <a:cs typeface="Arial" panose="020B0604020202020204" pitchFamily="34" charset="0"/>
                  </a:rPr>
                  <a:t>Midproduct;</a:t>
                </a:r>
              </a:p>
              <a:p>
                <a:pPr marL="347663" indent="187325" algn="just" defTabSz="534988">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de </a:t>
                </a:r>
                <a:r>
                  <a:rPr lang="pt-PT" sz="1200" i="1" dirty="0" smtClean="0">
                    <a:latin typeface="Arial" panose="020B0604020202020204" pitchFamily="34" charset="0"/>
                    <a:cs typeface="Arial" panose="020B0604020202020204" pitchFamily="34" charset="0"/>
                  </a:rPr>
                  <a:t>Fibonacci;</a:t>
                </a:r>
              </a:p>
              <a:p>
                <a:pPr marL="347663"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Métodos de Congruência</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Multiplicativa </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Mista</a:t>
                </a:r>
              </a:p>
              <a:p>
                <a:pPr marL="804863" lvl="1" indent="187325" algn="just" defTabSz="534988">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Aditiva</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Os primeiros três métodos têm fundamentalmente interesse histórico, visto que são muito limitados por não apresentarem resultados satisfatórios em termos de testes estatísticos e, como tal, pouco utilizados.</a:t>
                </a:r>
              </a:p>
              <a:p>
                <a:pPr marL="176213" algn="just"/>
                <a:endParaRPr lang="pt-PT" sz="12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Técnica do </a:t>
                </a:r>
                <a:r>
                  <a:rPr lang="pt-PT" sz="1200" b="1" i="1" dirty="0" smtClean="0">
                    <a:latin typeface="Arial" panose="020B0604020202020204" pitchFamily="34" charset="0"/>
                    <a:cs typeface="Arial" panose="020B0604020202020204" pitchFamily="34" charset="0"/>
                  </a:rPr>
                  <a:t>Midsquare</a:t>
                </a:r>
              </a:p>
              <a:p>
                <a:pPr marL="176213" algn="just"/>
                <a:endParaRPr lang="pt-PT" sz="1200" b="1" i="1" dirty="0">
                  <a:latin typeface="Arial" panose="020B0604020202020204" pitchFamily="34" charset="0"/>
                  <a:cs typeface="Arial" panose="020B0604020202020204" pitchFamily="34" charset="0"/>
                </a:endParaRPr>
              </a:p>
              <a:p>
                <a:pPr marL="862013" lvl="1" indent="-228600" algn="just">
                  <a:buFont typeface="+mj-lt"/>
                  <a:buAutoNum type="arabicPeriod"/>
                </a:pPr>
                <a:r>
                  <a:rPr lang="pt-PT" sz="1200" dirty="0" smtClean="0">
                    <a:latin typeface="Arial" panose="020B0604020202020204" pitchFamily="34" charset="0"/>
                    <a:cs typeface="Arial" panose="020B0604020202020204" pitchFamily="34" charset="0"/>
                  </a:rPr>
                  <a:t>Selecciona um inteiro com 4 dígitos para iniciar;</a:t>
                </a:r>
              </a:p>
              <a:p>
                <a:pPr marL="862013" lvl="1" indent="-228600" algn="just">
                  <a:buFont typeface="+mj-lt"/>
                  <a:buAutoNum type="arabicPeriod"/>
                </a:pPr>
                <a:r>
                  <a:rPr lang="pt-PT" sz="1200" dirty="0" smtClean="0">
                    <a:latin typeface="Arial" panose="020B0604020202020204" pitchFamily="34" charset="0"/>
                    <a:cs typeface="Arial" panose="020B0604020202020204" pitchFamily="34" charset="0"/>
                  </a:rPr>
                  <a:t>O 1º número pseudo aleatório é obtido como segue:</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Quadrar o nº inicial;</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Eliminar os quatro do meio;</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O resultado é normalizado para dar um nº entre 0 e 1;</a:t>
                </a:r>
              </a:p>
              <a:p>
                <a:pPr marL="1066800" lvl="1"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Entretanto o número obtido, antes de normalizado, é a nova semente.</a:t>
                </a:r>
              </a:p>
              <a:p>
                <a:pPr marL="1066800" lvl="1"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dirty="0">
                    <a:latin typeface="Arial" panose="020B0604020202020204" pitchFamily="34" charset="0"/>
                    <a:cs typeface="Arial" panose="020B0604020202020204" pitchFamily="34" charset="0"/>
                  </a:rPr>
                  <a:t>Técnica do </a:t>
                </a:r>
                <a:r>
                  <a:rPr lang="pt-PT" sz="1200" b="1" i="1" dirty="0" smtClean="0">
                    <a:latin typeface="Arial" panose="020B0604020202020204" pitchFamily="34" charset="0"/>
                    <a:cs typeface="Arial" panose="020B0604020202020204" pitchFamily="34" charset="0"/>
                  </a:rPr>
                  <a:t>Midproduct</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Similar á anterior, excepto que o nº seguinte é obtido do corrente através da multiplicação por uma constante: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panose="02040503050406030204" pitchFamily="18" charset="0"/>
                            <a:cs typeface="Arial" panose="020B0604020202020204" pitchFamily="34" charset="0"/>
                          </a:rPr>
                          <m:t>𝒙</m:t>
                        </m:r>
                      </m:e>
                      <m:sub>
                        <m:r>
                          <a:rPr lang="pt-PT" sz="1400" b="1" i="1" smtClean="0">
                            <a:latin typeface="Cambria Math" panose="02040503050406030204" pitchFamily="18" charset="0"/>
                            <a:cs typeface="Arial" panose="020B0604020202020204" pitchFamily="34" charset="0"/>
                          </a:rPr>
                          <m:t>𝒏</m:t>
                        </m:r>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𝟏</m:t>
                        </m:r>
                      </m:sub>
                    </m:sSub>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𝒌</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panose="02040503050406030204" pitchFamily="18" charset="0"/>
                            <a:cs typeface="Arial" panose="020B0604020202020204" pitchFamily="34" charset="0"/>
                          </a:rPr>
                          <m:t>𝒙</m:t>
                        </m:r>
                      </m:e>
                      <m:sub>
                        <m:r>
                          <a:rPr lang="pt-PT" sz="1400" b="1" i="1" smtClean="0">
                            <a:latin typeface="Cambria Math" panose="02040503050406030204" pitchFamily="18" charset="0"/>
                            <a:cs typeface="Arial" panose="020B0604020202020204" pitchFamily="34" charset="0"/>
                          </a:rPr>
                          <m:t>𝒏</m:t>
                        </m:r>
                      </m:sub>
                    </m:sSub>
                  </m:oMath>
                </a14:m>
                <a:endParaRPr lang="pt-PT" sz="1400" b="1" dirty="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186309"/>
              </a:xfrm>
              <a:prstGeom prst="rect">
                <a:avLst/>
              </a:prstGeom>
              <a:blipFill rotWithShape="1">
                <a:blip r:embed="rId2"/>
                <a:stretch>
                  <a:fillRect t="-99"/>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15</a:t>
            </a:fld>
            <a:endParaRPr lang="en-GB" altLang="pt-PT" dirty="0"/>
          </a:p>
        </p:txBody>
      </p:sp>
    </p:spTree>
    <p:extLst>
      <p:ext uri="{BB962C8B-B14F-4D97-AF65-F5344CB8AC3E}">
        <p14:creationId xmlns:p14="http://schemas.microsoft.com/office/powerpoint/2010/main" val="267466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072624"/>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Método de </a:t>
                </a:r>
                <a:r>
                  <a:rPr lang="pt-PT" sz="1200" b="1" i="1" dirty="0" smtClean="0">
                    <a:latin typeface="Arial" panose="020B0604020202020204" pitchFamily="34" charset="0"/>
                    <a:cs typeface="Arial" panose="020B0604020202020204" pitchFamily="34" charset="0"/>
                  </a:rPr>
                  <a:t>Fibonacci</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algn="just">
                  <a:tabLst>
                    <a:tab pos="1616075" algn="l"/>
                  </a:tabLst>
                </a:pPr>
                <a:r>
                  <a:rPr lang="pt-PT" sz="1200" dirty="0" smtClean="0">
                    <a:latin typeface="Arial" panose="020B0604020202020204" pitchFamily="34" charset="0"/>
                    <a:cs typeface="Arial" panose="020B0604020202020204" pitchFamily="34" charset="0"/>
                  </a:rPr>
                  <a:t>É baseado na sequência de Fibonacci: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sub>
                    </m:sSub>
                    <m:r>
                      <a:rPr lang="pt-PT" sz="1200" b="1" i="1" smtClean="0">
                        <a:latin typeface="Cambria Math" panose="02040503050406030204" pitchFamily="18" charset="0"/>
                        <a:cs typeface="Arial" panose="020B0604020202020204" pitchFamily="34" charset="0"/>
                      </a:rPr>
                      <m:t>=</m:t>
                    </m:r>
                    <m:d>
                      <m:dPr>
                        <m:ctrlPr>
                          <a:rPr lang="pt-PT" sz="1200" b="1" i="1" smtClean="0">
                            <a:latin typeface="Cambria Math" panose="02040503050406030204" pitchFamily="18" charset="0"/>
                            <a:cs typeface="Arial" panose="020B0604020202020204" pitchFamily="34" charset="0"/>
                          </a:rPr>
                        </m:ctrlPr>
                      </m:dPr>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sub>
                        </m:sSub>
                        <m:r>
                          <a:rPr lang="pt-PT" sz="1200" b="1" i="1" smtClean="0">
                            <a:latin typeface="Cambria Math" panose="02040503050406030204" pitchFamily="18" charset="0"/>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sub>
                        </m:sSub>
                      </m:e>
                    </m:d>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𝒎𝒐𝒅</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que significa que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oMath>
                </a14:m>
                <a:r>
                  <a:rPr lang="pt-PT" sz="1200" dirty="0" smtClean="0">
                    <a:latin typeface="Arial" panose="020B0604020202020204" pitchFamily="34" charset="0"/>
                    <a:cs typeface="Arial" panose="020B0604020202020204" pitchFamily="34" charset="0"/>
                  </a:rPr>
                  <a:t> é o resto da divisão de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e>
                    </m:d>
                  </m:oMath>
                </a14:m>
                <a:r>
                  <a:rPr lang="pt-PT" sz="1200" dirty="0" smtClean="0">
                    <a:latin typeface="Arial" panose="020B0604020202020204" pitchFamily="34" charset="0"/>
                    <a:cs typeface="Arial" panose="020B0604020202020204" pitchFamily="34" charset="0"/>
                  </a:rPr>
                  <a:t> por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b="1" dirty="0" smtClean="0">
                    <a:latin typeface="Arial" panose="020B0604020202020204" pitchFamily="34" charset="0"/>
                    <a:cs typeface="Arial" panose="020B0604020202020204" pitchFamily="34" charset="0"/>
                  </a:rPr>
                  <a:t>.</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algn="just">
                  <a:tabLst>
                    <a:tab pos="1616075" algn="l"/>
                  </a:tabLst>
                </a:pPr>
                <a:r>
                  <a:rPr lang="pt-PT" sz="1200" b="1" dirty="0" smtClean="0">
                    <a:latin typeface="Arial" panose="020B0604020202020204" pitchFamily="34" charset="0"/>
                    <a:cs typeface="Arial" panose="020B0604020202020204" pitchFamily="34" charset="0"/>
                  </a:rPr>
                  <a:t>Métodos d</a:t>
                </a:r>
                <a:r>
                  <a:rPr lang="pt-PT" sz="1200" b="1" i="1" dirty="0" smtClean="0">
                    <a:latin typeface="Arial" panose="020B0604020202020204" pitchFamily="34" charset="0"/>
                    <a:cs typeface="Arial" panose="020B0604020202020204" pitchFamily="34" charset="0"/>
                  </a:rPr>
                  <a:t>e Congruência </a:t>
                </a:r>
              </a:p>
              <a:p>
                <a:pPr marL="176213" algn="just">
                  <a:tabLst>
                    <a:tab pos="1616075" algn="l"/>
                  </a:tabLst>
                </a:pPr>
                <a:endParaRPr lang="pt-PT" sz="1200" b="1" i="1" dirty="0">
                  <a:latin typeface="Arial" panose="020B0604020202020204" pitchFamily="34" charset="0"/>
                  <a:cs typeface="Arial" panose="020B0604020202020204" pitchFamily="34" charset="0"/>
                </a:endParaRPr>
              </a:p>
              <a:p>
                <a:pPr marL="176213" lvl="1" algn="just">
                  <a:tabLst>
                    <a:tab pos="1616075" algn="l"/>
                  </a:tabLst>
                </a:pPr>
                <a:r>
                  <a:rPr lang="pt-PT" sz="1200" dirty="0">
                    <a:latin typeface="Arial" panose="020B0604020202020204" pitchFamily="34" charset="0"/>
                    <a:cs typeface="Arial" panose="020B0604020202020204" pitchFamily="34" charset="0"/>
                  </a:rPr>
                  <a:t>Utilizam a fórmula geral de </a:t>
                </a:r>
                <a:r>
                  <a:rPr lang="pt-PT" sz="1200" dirty="0" smtClean="0">
                    <a:latin typeface="Arial" panose="020B0604020202020204" pitchFamily="34" charset="0"/>
                    <a:cs typeface="Arial" panose="020B0604020202020204" pitchFamily="34" charset="0"/>
                  </a:rPr>
                  <a:t>congruência: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𝒂</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𝒄</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𝒎𝒐𝒅𝒖𝒍𝒐</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que significa que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i="1">
                        <a:latin typeface="Cambria Math"/>
                        <a:cs typeface="Arial" panose="020B0604020202020204" pitchFamily="34" charset="0"/>
                      </a:rPr>
                      <m:t> </m:t>
                    </m:r>
                  </m:oMath>
                </a14:m>
                <a:r>
                  <a:rPr lang="pt-PT" sz="1200" dirty="0">
                    <a:latin typeface="Arial" panose="020B0604020202020204" pitchFamily="34" charset="0"/>
                    <a:cs typeface="Arial" panose="020B0604020202020204" pitchFamily="34" charset="0"/>
                  </a:rPr>
                  <a:t> é o resto da divisão de </a:t>
                </a:r>
                <a14:m>
                  <m:oMath xmlns:m="http://schemas.openxmlformats.org/officeDocument/2006/math">
                    <m:r>
                      <a:rPr lang="pt-PT" sz="1200" b="1">
                        <a:latin typeface="Cambria Math"/>
                        <a:cs typeface="Arial" panose="020B0604020202020204" pitchFamily="34" charset="0"/>
                      </a:rPr>
                      <m:t>(</m:t>
                    </m:r>
                    <m:r>
                      <a:rPr lang="pt-PT" sz="1200" b="1" i="1">
                        <a:latin typeface="Cambria Math"/>
                        <a:cs typeface="Arial" panose="020B0604020202020204" pitchFamily="34" charset="0"/>
                      </a:rPr>
                      <m:t>𝒂</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𝒄</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por </a:t>
                </a:r>
                <a14:m>
                  <m:oMath xmlns:m="http://schemas.openxmlformats.org/officeDocument/2006/math">
                    <m:r>
                      <a:rPr lang="pt-PT" sz="1200" b="1" i="1">
                        <a:latin typeface="Cambria Math"/>
                        <a:cs typeface="Arial" panose="020B0604020202020204" pitchFamily="34" charset="0"/>
                      </a:rPr>
                      <m:t>𝒎</m:t>
                    </m:r>
                  </m:oMath>
                </a14:m>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 </a:t>
                </a:r>
                <a14:m>
                  <m:oMath xmlns:m="http://schemas.openxmlformats.org/officeDocument/2006/math">
                    <m:r>
                      <a:rPr lang="pt-PT" sz="1200" b="1" i="1">
                        <a:latin typeface="Cambria Math"/>
                        <a:cs typeface="Arial" panose="020B0604020202020204" pitchFamily="34" charset="0"/>
                      </a:rPr>
                      <m:t>𝒂</m:t>
                    </m:r>
                  </m:oMath>
                </a14:m>
                <a:r>
                  <a:rPr lang="pt-PT" sz="1200"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𝒄</m:t>
                    </m:r>
                  </m:oMath>
                </a14:m>
                <a:r>
                  <a:rPr lang="pt-PT" sz="1200" dirty="0">
                    <a:latin typeface="Arial" panose="020B0604020202020204" pitchFamily="34" charset="0"/>
                    <a:cs typeface="Arial" panose="020B0604020202020204" pitchFamily="34" charset="0"/>
                  </a:rPr>
                  <a:t>  e </a:t>
                </a:r>
                <a14:m>
                  <m:oMath xmlns:m="http://schemas.openxmlformats.org/officeDocument/2006/math">
                    <m:r>
                      <a:rPr lang="pt-PT" sz="1200" b="1" i="1">
                        <a:latin typeface="Cambria Math"/>
                        <a:cs typeface="Arial" panose="020B0604020202020204" pitchFamily="34" charset="0"/>
                      </a:rPr>
                      <m:t>𝒎</m:t>
                    </m:r>
                  </m:oMath>
                </a14:m>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números inteiros não negativos, </a:t>
                </a:r>
                <a14:m>
                  <m:oMath xmlns:m="http://schemas.openxmlformats.org/officeDocument/2006/math">
                    <m:r>
                      <a:rPr lang="pt-PT" sz="1200" b="1" i="1">
                        <a:latin typeface="Cambria Math"/>
                        <a:cs typeface="Arial" panose="020B0604020202020204" pitchFamily="34" charset="0"/>
                      </a:rPr>
                      <m:t>𝒂</m:t>
                    </m:r>
                    <m:r>
                      <a:rPr lang="pt-PT" sz="1200" b="1" dirty="0">
                        <a:latin typeface="Cambria Math"/>
                        <a:ea typeface="Cambria Math"/>
                        <a:cs typeface="Arial" panose="020B0604020202020204" pitchFamily="34" charset="0"/>
                      </a:rPr>
                      <m:t>&lt;</m:t>
                    </m:r>
                    <m:r>
                      <a:rPr lang="pt-PT" sz="1200" b="1" i="1" dirty="0">
                        <a:latin typeface="Cambria Math"/>
                        <a:ea typeface="Cambria Math"/>
                        <a:cs typeface="Arial" panose="020B0604020202020204" pitchFamily="34" charset="0"/>
                      </a:rPr>
                      <m:t>𝒎</m:t>
                    </m:r>
                    <m:r>
                      <a:rPr lang="pt-PT" sz="1200" b="1" i="1" dirty="0">
                        <a:latin typeface="Cambria Math"/>
                        <a:ea typeface="Cambria Math"/>
                        <a:cs typeface="Arial" panose="020B0604020202020204" pitchFamily="34" charset="0"/>
                      </a:rPr>
                      <m:t>, </m:t>
                    </m:r>
                    <m:r>
                      <a:rPr lang="pt-PT" sz="1200" b="1" i="1" dirty="0">
                        <a:latin typeface="Cambria Math"/>
                        <a:ea typeface="Cambria Math"/>
                        <a:cs typeface="Arial" panose="020B0604020202020204" pitchFamily="34" charset="0"/>
                      </a:rPr>
                      <m:t>𝒄</m:t>
                    </m:r>
                    <m:r>
                      <a:rPr lang="pt-PT" sz="1200" b="1" i="1" dirty="0">
                        <a:latin typeface="Cambria Math"/>
                        <a:ea typeface="Cambria Math"/>
                        <a:cs typeface="Arial" panose="020B0604020202020204" pitchFamily="34" charset="0"/>
                      </a:rPr>
                      <m:t>&lt;</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𝒎</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𝟏</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𝟐</m:t>
                    </m:r>
                    <m:r>
                      <a:rPr lang="pt-PT" sz="1200" b="1" i="1">
                        <a:latin typeface="Cambria Math"/>
                        <a:cs typeface="Arial" panose="020B0604020202020204" pitchFamily="34" charset="0"/>
                      </a:rPr>
                      <m:t>,… </m:t>
                    </m:r>
                  </m:oMath>
                </a14:m>
                <a:r>
                  <a:rPr lang="pt-PT" sz="1200" b="1" dirty="0" smtClean="0">
                    <a:latin typeface="Arial" panose="020B0604020202020204" pitchFamily="34" charset="0"/>
                    <a:cs typeface="Arial" panose="020B0604020202020204" pitchFamily="34" charset="0"/>
                  </a:rPr>
                  <a:t> e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𝟎</m:t>
                        </m:r>
                      </m:sub>
                    </m:sSub>
                  </m:oMath>
                </a14:m>
                <a:r>
                  <a:rPr lang="pt-PT" sz="1200" dirty="0" smtClean="0">
                    <a:latin typeface="Arial" panose="020B0604020202020204" pitchFamily="34" charset="0"/>
                    <a:cs typeface="Arial" panose="020B0604020202020204" pitchFamily="34" charset="0"/>
                  </a:rPr>
                  <a:t> é a semente (nº de partida).</a:t>
                </a:r>
              </a:p>
              <a:p>
                <a:pPr marL="176213" lvl="1" algn="just">
                  <a:tabLst>
                    <a:tab pos="1616075" algn="l"/>
                  </a:tabLst>
                </a:pPr>
                <a:endParaRPr lang="pt-PT" sz="1200" dirty="0">
                  <a:latin typeface="Arial" panose="020B0604020202020204" pitchFamily="34" charset="0"/>
                  <a:cs typeface="Arial" panose="020B0604020202020204" pitchFamily="34" charset="0"/>
                </a:endParaRPr>
              </a:p>
              <a:p>
                <a:pPr marL="176213" lvl="1" algn="just">
                  <a:tabLst>
                    <a:tab pos="1616075" algn="l"/>
                  </a:tabLst>
                </a:pPr>
                <a:r>
                  <a:rPr lang="pt-PT" sz="1200" dirty="0" smtClean="0">
                    <a:latin typeface="Arial" panose="020B0604020202020204" pitchFamily="34" charset="0"/>
                    <a:cs typeface="Arial" panose="020B0604020202020204" pitchFamily="34" charset="0"/>
                  </a:rPr>
                  <a:t>Alguns autores recomendam algumas regras para escolher os parâmetros utilizados, nomeadamente:</a:t>
                </a:r>
              </a:p>
              <a:p>
                <a:pPr marL="176213" lvl="1" algn="just">
                  <a:tabLst>
                    <a:tab pos="1616075" algn="l"/>
                  </a:tabLst>
                </a:pPr>
                <a:endParaRPr lang="pt-PT" sz="1200" dirty="0">
                  <a:latin typeface="Arial" panose="020B0604020202020204" pitchFamily="34" charset="0"/>
                  <a:cs typeface="Arial" panose="020B0604020202020204" pitchFamily="34" charset="0"/>
                </a:endParaRP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𝒂</m:t>
                    </m:r>
                    <m:r>
                      <a:rPr lang="pt-PT" sz="1200" b="0" i="0" smtClean="0">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deve ser ímpar inteiro, não divisível por 3 e por 5;</a:t>
                </a: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𝒄</m:t>
                    </m:r>
                  </m:oMath>
                </a14:m>
                <a:r>
                  <a:rPr lang="pt-PT" sz="1200" dirty="0" smtClean="0">
                    <a:latin typeface="Arial" panose="020B0604020202020204" pitchFamily="34" charset="0"/>
                    <a:cs typeface="Arial" panose="020B0604020202020204" pitchFamily="34" charset="0"/>
                  </a:rPr>
                  <a:t> deve ser escolhido tal que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𝒎𝒐𝒅</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𝟖</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𝟓</m:t>
                    </m:r>
                  </m:oMath>
                </a14:m>
                <a:r>
                  <a:rPr lang="pt-PT" sz="1200" dirty="0" smtClean="0">
                    <a:latin typeface="Arial" panose="020B0604020202020204" pitchFamily="34" charset="0"/>
                    <a:cs typeface="Arial" panose="020B0604020202020204" pitchFamily="34" charset="0"/>
                  </a:rPr>
                  <a:t> para computador binário e </a:t>
                </a:r>
                <a14:m>
                  <m:oMath xmlns:m="http://schemas.openxmlformats.org/officeDocument/2006/math">
                    <m:r>
                      <a:rPr lang="pt-PT" sz="1200" b="1" i="1">
                        <a:latin typeface="Cambria Math" panose="02040503050406030204" pitchFamily="18" charset="0"/>
                        <a:cs typeface="Arial" panose="020B0604020202020204" pitchFamily="34" charset="0"/>
                      </a:rPr>
                      <m:t>𝒄</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𝟐𝟎𝟎</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𝟐𝟏</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para  computador decimal;</a:t>
                </a:r>
              </a:p>
              <a:p>
                <a:pPr marL="614363" lvl="1" indent="-171450" algn="just">
                  <a:buFont typeface="Arial" panose="020B0604020202020204" pitchFamily="34" charset="0"/>
                  <a:buChar char="•"/>
                  <a:tabLst>
                    <a:tab pos="1616075" algn="l"/>
                  </a:tabLst>
                </a:pPr>
                <a14:m>
                  <m:oMath xmlns:m="http://schemas.openxmlformats.org/officeDocument/2006/math">
                    <m:r>
                      <a:rPr lang="pt-PT" sz="1200" b="1" i="1">
                        <a:latin typeface="Cambria Math"/>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deve ser muito grande: para </a:t>
                </a:r>
                <a:r>
                  <a:rPr lang="pt-PT" sz="1200" dirty="0">
                    <a:latin typeface="Arial" panose="020B0604020202020204" pitchFamily="34" charset="0"/>
                    <a:cs typeface="Arial" panose="020B0604020202020204" pitchFamily="34" charset="0"/>
                  </a:rPr>
                  <a:t>um computador</a:t>
                </a:r>
                <a:r>
                  <a:rPr lang="pt-PT" sz="1200" dirty="0" smtClean="0">
                    <a:latin typeface="Arial" panose="020B0604020202020204" pitchFamily="34" charset="0"/>
                    <a:cs typeface="Arial" panose="020B0604020202020204" pitchFamily="34" charset="0"/>
                  </a:rPr>
                  <a:t> </a:t>
                </a:r>
                <a14:m>
                  <m:oMath xmlns:m="http://schemas.openxmlformats.org/officeDocument/2006/math">
                    <m:r>
                      <m:rPr>
                        <m:nor/>
                      </m:rPr>
                      <a:rPr lang="pt-PT" sz="1200" dirty="0">
                        <a:latin typeface="Arial" panose="020B0604020202020204" pitchFamily="34" charset="0"/>
                        <a:cs typeface="Arial" panose="020B0604020202020204" pitchFamily="34" charset="0"/>
                      </a:rPr>
                      <m:t>bin</m:t>
                    </m:r>
                    <m:r>
                      <m:rPr>
                        <m:nor/>
                      </m:rPr>
                      <a:rPr lang="pt-PT" sz="1200" dirty="0">
                        <a:latin typeface="Arial" panose="020B0604020202020204" pitchFamily="34" charset="0"/>
                        <a:cs typeface="Arial" panose="020B0604020202020204" pitchFamily="34" charset="0"/>
                      </a:rPr>
                      <m:t>á</m:t>
                    </m:r>
                    <m:r>
                      <m:rPr>
                        <m:nor/>
                      </m:rPr>
                      <a:rPr lang="pt-PT" sz="1200" dirty="0">
                        <a:latin typeface="Arial" panose="020B0604020202020204" pitchFamily="34" charset="0"/>
                        <a:cs typeface="Arial" panose="020B0604020202020204" pitchFamily="34" charset="0"/>
                      </a:rPr>
                      <m:t>rio</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com</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uma</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dimens</m:t>
                    </m:r>
                    <m:r>
                      <m:rPr>
                        <m:nor/>
                      </m:rPr>
                      <a:rPr lang="pt-PT" sz="1200" dirty="0">
                        <a:latin typeface="Arial" panose="020B0604020202020204" pitchFamily="34" charset="0"/>
                        <a:cs typeface="Arial" panose="020B0604020202020204" pitchFamily="34" charset="0"/>
                      </a:rPr>
                      <m:t>ã</m:t>
                    </m:r>
                    <m:r>
                      <m:rPr>
                        <m:nor/>
                      </m:rPr>
                      <a:rPr lang="pt-PT" sz="1200" dirty="0">
                        <a:latin typeface="Arial" panose="020B0604020202020204" pitchFamily="34" charset="0"/>
                        <a:cs typeface="Arial" panose="020B0604020202020204" pitchFamily="34" charset="0"/>
                      </a:rPr>
                      <m:t>o</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𝒃</m:t>
                    </m:r>
                    <m:r>
                      <a:rPr lang="pt-PT" sz="1200" b="1" i="1">
                        <a:latin typeface="Cambria Math"/>
                        <a:cs typeface="Arial" panose="020B0604020202020204" pitchFamily="34" charset="0"/>
                      </a:rPr>
                      <m:t> </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bits</m:t>
                    </m:r>
                    <m:r>
                      <m:rPr>
                        <m:nor/>
                      </m:rPr>
                      <a:rPr lang="pt-PT" sz="1200" dirty="0">
                        <a:latin typeface="Arial" panose="020B0604020202020204" pitchFamily="34" charset="0"/>
                        <a:cs typeface="Arial" panose="020B0604020202020204" pitchFamily="34" charset="0"/>
                      </a:rPr>
                      <m:t>, </m:t>
                    </m:r>
                    <m:r>
                      <m:rPr>
                        <m:nor/>
                      </m:rPr>
                      <a:rPr lang="pt-PT" sz="1200" b="0" i="0" dirty="0" smtClean="0">
                        <a:latin typeface="Arial" panose="020B0604020202020204" pitchFamily="34" charset="0"/>
                        <a:cs typeface="Arial" panose="020B0604020202020204" pitchFamily="34" charset="0"/>
                      </a:rPr>
                      <m:t>recomenda</m:t>
                    </m:r>
                    <m:r>
                      <m:rPr>
                        <m:nor/>
                      </m:rPr>
                      <a:rPr lang="pt-PT" sz="1200" dirty="0">
                        <a:latin typeface="Arial" panose="020B0604020202020204" pitchFamily="34" charset="0"/>
                        <a:cs typeface="Arial" panose="020B0604020202020204" pitchFamily="34" charset="0"/>
                      </a:rPr>
                      <m:t>−</m:t>
                    </m:r>
                    <m:r>
                      <m:rPr>
                        <m:nor/>
                      </m:rPr>
                      <a:rPr lang="pt-PT" sz="1200" dirty="0">
                        <a:latin typeface="Arial" panose="020B0604020202020204" pitchFamily="34" charset="0"/>
                        <a:cs typeface="Arial" panose="020B0604020202020204" pitchFamily="34" charset="0"/>
                      </a:rPr>
                      <m:t>se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𝟐</m:t>
                        </m:r>
                      </m:e>
                      <m:sup>
                        <m:r>
                          <a:rPr lang="pt-PT" sz="1200" b="1" i="1">
                            <a:latin typeface="Cambria Math"/>
                            <a:cs typeface="Arial" panose="020B0604020202020204" pitchFamily="34" charset="0"/>
                          </a:rPr>
                          <m:t>𝒃</m:t>
                        </m:r>
                      </m:sup>
                    </m:sSup>
                    <m:r>
                      <a:rPr lang="pt-PT" sz="1200">
                        <a:latin typeface="Cambria Math"/>
                        <a:cs typeface="Arial" panose="020B0604020202020204" pitchFamily="34" charset="0"/>
                      </a:rPr>
                      <m:t>. </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Para</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um</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computador</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decimal</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de</m:t>
                    </m:r>
                    <m:r>
                      <m:rPr>
                        <m:nor/>
                      </m:rPr>
                      <a:rPr lang="pt-PT" sz="1200" dirty="0">
                        <a:latin typeface="Arial" panose="020B0604020202020204" pitchFamily="34" charset="0"/>
                        <a:cs typeface="Arial" panose="020B0604020202020204" pitchFamily="34" charset="0"/>
                      </a:rPr>
                      <m:t> </m:t>
                    </m:r>
                    <m:r>
                      <m:rPr>
                        <m:nor/>
                      </m:rPr>
                      <a:rPr lang="pt-PT" sz="1200" dirty="0">
                        <a:latin typeface="Arial" panose="020B0604020202020204" pitchFamily="34" charset="0"/>
                        <a:cs typeface="Arial" panose="020B0604020202020204" pitchFamily="34" charset="0"/>
                      </a:rPr>
                      <m:t>dimens</m:t>
                    </m:r>
                    <m:r>
                      <m:rPr>
                        <m:nor/>
                      </m:rPr>
                      <a:rPr lang="pt-PT" sz="1200" dirty="0">
                        <a:latin typeface="Arial" panose="020B0604020202020204" pitchFamily="34" charset="0"/>
                        <a:cs typeface="Arial" panose="020B0604020202020204" pitchFamily="34" charset="0"/>
                      </a:rPr>
                      <m:t>ã</m:t>
                    </m:r>
                    <m:r>
                      <m:rPr>
                        <m:nor/>
                      </m:rPr>
                      <a:rPr lang="pt-PT" sz="1200" dirty="0">
                        <a:latin typeface="Arial" panose="020B0604020202020204" pitchFamily="34" charset="0"/>
                        <a:cs typeface="Arial" panose="020B0604020202020204" pitchFamily="34" charset="0"/>
                      </a:rPr>
                      <m:t>o</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𝒅</m:t>
                    </m:r>
                    <m:r>
                      <m:rPr>
                        <m:nor/>
                      </m:rPr>
                      <a:rPr lang="pt-PT" sz="1200" b="0" i="0" smtClean="0">
                        <a:latin typeface="Cambria Math"/>
                        <a:cs typeface="Arial" panose="020B0604020202020204" pitchFamily="34" charset="0"/>
                      </a:rPr>
                      <m:t> </m:t>
                    </m:r>
                    <m:r>
                      <m:rPr>
                        <m:nor/>
                      </m:rPr>
                      <a:rPr lang="pt-PT" sz="1200" b="0" i="0" smtClean="0">
                        <a:latin typeface="Arial" panose="020B0604020202020204" pitchFamily="34" charset="0"/>
                        <a:cs typeface="Arial" panose="020B0604020202020204" pitchFamily="34" charset="0"/>
                      </a:rPr>
                      <m:t>recomenda</m:t>
                    </m:r>
                    <m:r>
                      <m:rPr>
                        <m:nor/>
                      </m:rPr>
                      <a:rPr lang="pt-PT" sz="1200" dirty="0">
                        <a:latin typeface="Arial" panose="020B0604020202020204" pitchFamily="34" charset="0"/>
                        <a:cs typeface="Arial" panose="020B0604020202020204" pitchFamily="34" charset="0"/>
                      </a:rPr>
                      <m:t>−</m:t>
                    </m:r>
                    <m:r>
                      <m:rPr>
                        <m:nor/>
                      </m:rPr>
                      <a:rPr lang="pt-PT" sz="1200" dirty="0">
                        <a:latin typeface="Arial" panose="020B0604020202020204" pitchFamily="34" charset="0"/>
                        <a:cs typeface="Arial" panose="020B0604020202020204" pitchFamily="34" charset="0"/>
                      </a:rPr>
                      <m:t>se</m:t>
                    </m:r>
                    <m:r>
                      <m:rPr>
                        <m:nor/>
                      </m:rPr>
                      <a:rPr lang="pt-PT" sz="1200" dirty="0">
                        <a:latin typeface="Arial" panose="020B0604020202020204" pitchFamily="34" charset="0"/>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sSup>
                      <m:sSupPr>
                        <m:ctrlPr>
                          <a:rPr lang="pt-PT" sz="1200" b="1" i="1">
                            <a:latin typeface="Cambria Math" panose="02040503050406030204" pitchFamily="18" charset="0"/>
                            <a:cs typeface="Arial" panose="020B0604020202020204" pitchFamily="34" charset="0"/>
                          </a:rPr>
                        </m:ctrlPr>
                      </m:sSupPr>
                      <m:e>
                        <m:r>
                          <a:rPr lang="pt-PT" sz="1200" b="1" i="1">
                            <a:latin typeface="Cambria Math"/>
                            <a:cs typeface="Arial" panose="020B0604020202020204" pitchFamily="34" charset="0"/>
                          </a:rPr>
                          <m:t>𝟏𝟎</m:t>
                        </m:r>
                      </m:e>
                      <m:sup>
                        <m:r>
                          <a:rPr lang="pt-PT" sz="1200" b="1" i="1">
                            <a:latin typeface="Cambria Math"/>
                            <a:cs typeface="Arial" panose="020B0604020202020204" pitchFamily="34" charset="0"/>
                          </a:rPr>
                          <m:t>𝒅</m:t>
                        </m:r>
                      </m:sup>
                    </m:sSup>
                  </m:oMath>
                </a14:m>
                <a:r>
                  <a:rPr lang="pt-PT" sz="1200" dirty="0" smtClean="0">
                    <a:latin typeface="Arial" panose="020B0604020202020204" pitchFamily="34" charset="0"/>
                    <a:cs typeface="Arial" panose="020B0604020202020204" pitchFamily="34" charset="0"/>
                  </a:rPr>
                  <a:t>.</a:t>
                </a:r>
              </a:p>
              <a:p>
                <a:pPr marL="614363" lvl="1" indent="-171450" algn="just">
                  <a:buFont typeface="Arial" panose="020B0604020202020204" pitchFamily="34" charset="0"/>
                  <a:buChar char="•"/>
                  <a:tabLst>
                    <a:tab pos="1616075" algn="l"/>
                  </a:tabLst>
                </a:pPr>
                <a:endParaRPr lang="pt-PT" sz="1200" dirty="0">
                  <a:latin typeface="Arial" panose="020B0604020202020204" pitchFamily="34" charset="0"/>
                  <a:cs typeface="Arial" panose="020B0604020202020204" pitchFamily="34" charset="0"/>
                </a:endParaRPr>
              </a:p>
              <a:p>
                <a:pPr marL="588963" lvl="1" indent="-228600" algn="just">
                  <a:buAutoNum type="alphaLcParenR"/>
                  <a:tabLst>
                    <a:tab pos="1616075" algn="l"/>
                  </a:tabLst>
                </a:pPr>
                <a:r>
                  <a:rPr lang="pt-PT" sz="1200" b="1" i="1" dirty="0" smtClean="0">
                    <a:latin typeface="Arial" panose="020B0604020202020204" pitchFamily="34" charset="0"/>
                    <a:cs typeface="Arial" panose="020B0604020202020204" pitchFamily="34" charset="0"/>
                  </a:rPr>
                  <a:t>Congruência Mista:  </a:t>
                </a:r>
                <a:r>
                  <a:rPr lang="pt-PT" sz="1200" dirty="0" smtClean="0">
                    <a:latin typeface="Arial" panose="020B0604020202020204" pitchFamily="34" charset="0"/>
                    <a:cs typeface="Arial" panose="020B0604020202020204" pitchFamily="34" charset="0"/>
                  </a:rPr>
                  <a:t>Quando </a:t>
                </a:r>
                <a14:m>
                  <m:oMath xmlns:m="http://schemas.openxmlformats.org/officeDocument/2006/math">
                    <m:r>
                      <a:rPr lang="pt-PT" sz="1200" b="1" i="1">
                        <a:latin typeface="Cambria Math"/>
                        <a:cs typeface="Arial" panose="020B0604020202020204" pitchFamily="34" charset="0"/>
                      </a:rPr>
                      <m:t>𝒂</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r>
                      <a:rPr lang="pt-PT" sz="1200" b="1" i="1" smtClean="0">
                        <a:latin typeface="Cambria Math" panose="02040503050406030204" pitchFamily="18" charset="0"/>
                        <a:ea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e</a:t>
                </a:r>
                <a:r>
                  <a:rPr lang="pt-PT" sz="1200" b="1" i="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oMath>
                </a14:m>
                <a:endParaRPr lang="pt-PT" sz="1200" b="1" i="1" dirty="0" smtClean="0">
                  <a:latin typeface="Arial" panose="020B0604020202020204" pitchFamily="34" charset="0"/>
                  <a:cs typeface="Arial" panose="020B0604020202020204" pitchFamily="34" charset="0"/>
                </a:endParaRPr>
              </a:p>
              <a:p>
                <a:pPr marL="588963" lvl="1" indent="-228600" algn="just">
                  <a:buAutoNum type="alphaLcParenR"/>
                  <a:tabLst>
                    <a:tab pos="1616075" algn="l"/>
                  </a:tabLst>
                </a:pPr>
                <a:endParaRPr lang="pt-PT" sz="1200" b="1" i="1" dirty="0" smtClean="0">
                  <a:latin typeface="Arial" panose="020B0604020202020204" pitchFamily="34" charset="0"/>
                  <a:cs typeface="Arial" panose="020B0604020202020204" pitchFamily="34" charset="0"/>
                </a:endParaRPr>
              </a:p>
              <a:p>
                <a:pPr marL="628650" lvl="1" indent="-268288" algn="just">
                  <a:tabLst>
                    <a:tab pos="1616075" algn="l"/>
                  </a:tabLst>
                </a:pPr>
                <a:r>
                  <a:rPr lang="pt-PT" sz="1200" b="1" i="1" dirty="0" smtClean="0">
                    <a:latin typeface="Arial" panose="020B0604020202020204" pitchFamily="34" charset="0"/>
                    <a:cs typeface="Arial" panose="020B0604020202020204" pitchFamily="34" charset="0"/>
                  </a:rPr>
                  <a:t>b)	Congruência Multiplicativa:  </a:t>
                </a:r>
                <a:r>
                  <a:rPr lang="pt-PT" sz="1200" dirty="0" smtClean="0">
                    <a:latin typeface="Arial" panose="020B0604020202020204" pitchFamily="34" charset="0"/>
                    <a:cs typeface="Arial" panose="020B0604020202020204" pitchFamily="34" charset="0"/>
                  </a:rPr>
                  <a:t>Quando </a:t>
                </a:r>
                <a14:m>
                  <m:oMath xmlns:m="http://schemas.openxmlformats.org/officeDocument/2006/math">
                    <m:r>
                      <a:rPr lang="pt-PT" sz="1200" b="1" i="1">
                        <a:latin typeface="Cambria Math"/>
                        <a:cs typeface="Arial" panose="020B0604020202020204" pitchFamily="34" charset="0"/>
                      </a:rPr>
                      <m:t>𝒂</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𝟎</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a:t>
                </a:r>
                <a:r>
                  <a:rPr lang="pt-PT" sz="1200" b="1" i="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𝒄</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𝟎</m:t>
                    </m:r>
                  </m:oMath>
                </a14:m>
                <a:endParaRPr lang="pt-PT" sz="1200" b="1" i="1" dirty="0" smtClean="0">
                  <a:latin typeface="Arial" panose="020B0604020202020204" pitchFamily="34" charset="0"/>
                  <a:cs typeface="Arial" panose="020B0604020202020204" pitchFamily="34" charset="0"/>
                </a:endParaRPr>
              </a:p>
              <a:p>
                <a:pPr marL="588963" lvl="1" indent="-228600" algn="just">
                  <a:buAutoNum type="alphaLcParenR"/>
                  <a:tabLst>
                    <a:tab pos="1616075" algn="l"/>
                  </a:tabLst>
                </a:pPr>
                <a:endParaRPr lang="pt-PT" sz="1200" b="1" i="1" dirty="0">
                  <a:latin typeface="Arial" panose="020B0604020202020204" pitchFamily="34" charset="0"/>
                  <a:cs typeface="Arial" panose="020B0604020202020204" pitchFamily="34" charset="0"/>
                </a:endParaRPr>
              </a:p>
              <a:p>
                <a:pPr marL="628650" lvl="1" indent="-268288" algn="just">
                  <a:tabLst>
                    <a:tab pos="1616075" algn="l"/>
                  </a:tabLst>
                </a:pPr>
                <a:r>
                  <a:rPr lang="pt-PT" sz="1200" b="1" i="1" dirty="0" smtClean="0">
                    <a:latin typeface="Arial" panose="020B0604020202020204" pitchFamily="34" charset="0"/>
                    <a:cs typeface="Arial" panose="020B0604020202020204" pitchFamily="34" charset="0"/>
                  </a:rPr>
                  <a:t>c)	Congruência Aditiva: </a:t>
                </a:r>
                <a:r>
                  <a:rPr lang="pt-PT" sz="1200" dirty="0" smtClean="0">
                    <a:latin typeface="Arial" panose="020B0604020202020204" pitchFamily="34" charset="0"/>
                    <a:cs typeface="Arial" panose="020B0604020202020204" pitchFamily="34" charset="0"/>
                  </a:rPr>
                  <a:t>Envolve </a:t>
                </a:r>
                <a14:m>
                  <m:oMath xmlns:m="http://schemas.openxmlformats.org/officeDocument/2006/math">
                    <m:r>
                      <a:rPr lang="pt-PT" sz="1200" b="1" i="1" smtClean="0">
                        <a:latin typeface="Cambria Math" panose="02040503050406030204" pitchFamily="18" charset="0"/>
                        <a:cs typeface="Arial" panose="020B0604020202020204" pitchFamily="34" charset="0"/>
                      </a:rPr>
                      <m:t>𝒌</m:t>
                    </m:r>
                  </m:oMath>
                </a14:m>
                <a:r>
                  <a:rPr lang="pt-PT" sz="1200" dirty="0" smtClean="0">
                    <a:latin typeface="Arial" panose="020B0604020202020204" pitchFamily="34" charset="0"/>
                    <a:cs typeface="Arial" panose="020B0604020202020204" pitchFamily="34" charset="0"/>
                  </a:rPr>
                  <a:t>  valores iniciais, onde </a:t>
                </a:r>
                <a14:m>
                  <m:oMath xmlns:m="http://schemas.openxmlformats.org/officeDocument/2006/math">
                    <m:r>
                      <a:rPr lang="pt-PT" sz="1200" b="1" i="1">
                        <a:latin typeface="Cambria Math" panose="02040503050406030204" pitchFamily="18" charset="0"/>
                        <a:cs typeface="Arial" panose="020B0604020202020204" pitchFamily="34" charset="0"/>
                      </a:rPr>
                      <m:t>𝒌</m:t>
                    </m:r>
                  </m:oMath>
                </a14:m>
                <a:r>
                  <a:rPr lang="pt-PT" sz="1200" dirty="0" smtClean="0">
                    <a:latin typeface="Arial" panose="020B0604020202020204" pitchFamily="34" charset="0"/>
                    <a:cs typeface="Arial" panose="020B0604020202020204" pitchFamily="34" charset="0"/>
                  </a:rPr>
                  <a:t> é um inteiro positivo, e utiliza a seguinte fórmula:</a:t>
                </a:r>
              </a:p>
              <a:p>
                <a:pPr marL="360363" lvl="1" algn="just">
                  <a:tabLst>
                    <a:tab pos="1616075" algn="l"/>
                  </a:tabLst>
                </a:pPr>
                <a:endParaRPr lang="pt-PT" sz="1200" dirty="0">
                  <a:latin typeface="Arial" panose="020B0604020202020204" pitchFamily="34" charset="0"/>
                  <a:cs typeface="Arial" panose="020B0604020202020204" pitchFamily="34" charset="0"/>
                </a:endParaRPr>
              </a:p>
              <a:p>
                <a:pPr marL="360363" lvl="1" algn="ctr">
                  <a:tabLst>
                    <a:tab pos="1616075" algn="l"/>
                  </a:tabLst>
                </a:pPr>
                <a:r>
                  <a:rPr lang="pt-PT" sz="1200" dirty="0" smtClean="0">
                    <a:latin typeface="Arial" panose="020B0604020202020204" pitchFamily="34" charset="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𝒙</m:t>
                        </m:r>
                      </m:e>
                      <m:sub>
                        <m:r>
                          <a:rPr lang="pt-PT" sz="1200" b="1" i="1">
                            <a:latin typeface="Cambria Math"/>
                            <a:cs typeface="Arial" panose="020B0604020202020204" pitchFamily="34" charset="0"/>
                          </a:rPr>
                          <m:t>𝒏</m:t>
                        </m:r>
                      </m:sub>
                    </m:sSub>
                    <m:r>
                      <a:rPr lang="pt-PT" sz="1200" b="1" i="1">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𝒌</m:t>
                        </m:r>
                      </m:sub>
                    </m:sSub>
                    <m:r>
                      <a:rPr lang="pt-PT" sz="1200" b="1" i="1">
                        <a:latin typeface="Cambria Math"/>
                        <a:cs typeface="Arial" panose="020B0604020202020204" pitchFamily="34" charset="0"/>
                      </a:rPr>
                      <m:t>)(</m:t>
                    </m:r>
                    <m:r>
                      <a:rPr lang="pt-PT" sz="1200" b="1" i="1">
                        <a:latin typeface="Cambria Math"/>
                        <a:cs typeface="Arial" panose="020B0604020202020204" pitchFamily="34" charset="0"/>
                      </a:rPr>
                      <m:t>𝒎𝒐𝒅𝒖𝒍𝒐</m:t>
                    </m:r>
                    <m:r>
                      <a:rPr lang="pt-PT" sz="1200" b="1" i="1">
                        <a:latin typeface="Cambria Math"/>
                        <a:cs typeface="Arial" panose="020B0604020202020204" pitchFamily="34" charset="0"/>
                      </a:rPr>
                      <m:t> </m:t>
                    </m:r>
                    <m:r>
                      <a:rPr lang="pt-PT" sz="1200" b="1" i="1">
                        <a:latin typeface="Cambria Math"/>
                        <a:cs typeface="Arial" panose="020B0604020202020204" pitchFamily="34" charset="0"/>
                      </a:rPr>
                      <m:t>𝒎</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endParaRPr lang="pt-PT" sz="1200" dirty="0">
                  <a:latin typeface="Arial" panose="020B0604020202020204" pitchFamily="34" charset="0"/>
                  <a:cs typeface="Arial" panose="020B0604020202020204" pitchFamily="34" charset="0"/>
                </a:endParaRPr>
              </a:p>
              <a:p>
                <a:pPr marL="176213" algn="just">
                  <a:tabLst>
                    <a:tab pos="1616075" algn="l"/>
                  </a:tabLst>
                </a:pPr>
                <a:endParaRPr lang="pt-PT" sz="1200" dirty="0" smtClean="0">
                  <a:latin typeface="Arial" panose="020B0604020202020204" pitchFamily="34" charset="0"/>
                  <a:cs typeface="Arial" panose="020B0604020202020204" pitchFamily="34" charset="0"/>
                </a:endParaRPr>
              </a:p>
              <a:p>
                <a:pPr marL="360363" algn="just">
                  <a:tabLst>
                    <a:tab pos="1616075" algn="l"/>
                  </a:tabLst>
                </a:pPr>
                <a:r>
                  <a:rPr lang="pt-PT" sz="1200" b="1" dirty="0" smtClean="0">
                    <a:latin typeface="Arial" panose="020B0604020202020204" pitchFamily="34" charset="0"/>
                    <a:cs typeface="Arial" panose="020B0604020202020204" pitchFamily="34" charset="0"/>
                  </a:rPr>
                  <a:t>Nota 1.</a:t>
                </a:r>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N</a:t>
                </a:r>
                <a:r>
                  <a:rPr lang="pt-PT" sz="1200" dirty="0" smtClean="0">
                    <a:latin typeface="Arial" panose="020B0604020202020204" pitchFamily="34" charset="0"/>
                    <a:cs typeface="Arial" panose="020B0604020202020204" pitchFamily="34" charset="0"/>
                  </a:rPr>
                  <a:t>a congruência aditiva, quanto </a:t>
                </a:r>
                <a14:m>
                  <m:oMath xmlns:m="http://schemas.openxmlformats.org/officeDocument/2006/math">
                    <m:r>
                      <a:rPr lang="pt-PT" sz="1200" b="1" i="1">
                        <a:latin typeface="Cambria Math" panose="02040503050406030204" pitchFamily="18" charset="0"/>
                        <a:cs typeface="Arial" panose="020B0604020202020204" pitchFamily="34" charset="0"/>
                      </a:rPr>
                      <m:t>𝒌</m:t>
                    </m:r>
                    <m:r>
                      <a:rPr lang="pt-PT" sz="1200" b="0" i="0" smtClean="0">
                        <a:latin typeface="Cambria Math" panose="02040503050406030204" pitchFamily="18" charset="0"/>
                        <a:cs typeface="Arial" panose="020B0604020202020204" pitchFamily="34" charset="0"/>
                      </a:rPr>
                      <m:t>=1</m:t>
                    </m:r>
                  </m:oMath>
                </a14:m>
                <a:r>
                  <a:rPr lang="pt-PT" sz="1200" dirty="0" smtClean="0">
                    <a:latin typeface="Arial" panose="020B0604020202020204" pitchFamily="34" charset="0"/>
                    <a:cs typeface="Arial" panose="020B0604020202020204" pitchFamily="34" charset="0"/>
                  </a:rPr>
                  <a:t>,  temos o método de Fibonacci.</a:t>
                </a:r>
              </a:p>
              <a:p>
                <a:pPr marL="360363" algn="just">
                  <a:tabLst>
                    <a:tab pos="1616075" algn="l"/>
                  </a:tabLst>
                </a:pPr>
                <a:endParaRPr lang="pt-PT" sz="1200" dirty="0">
                  <a:latin typeface="Arial" panose="020B0604020202020204" pitchFamily="34" charset="0"/>
                  <a:cs typeface="Arial" panose="020B0604020202020204" pitchFamily="34" charset="0"/>
                </a:endParaRPr>
              </a:p>
              <a:p>
                <a:pPr marL="360363" algn="just">
                  <a:tabLst>
                    <a:tab pos="1616075" algn="l"/>
                  </a:tabLst>
                </a:pPr>
                <a:r>
                  <a:rPr lang="pt-PT" sz="1200" b="1" dirty="0" smtClean="0">
                    <a:latin typeface="Arial" panose="020B0604020202020204" pitchFamily="34" charset="0"/>
                    <a:cs typeface="Arial" panose="020B0604020202020204" pitchFamily="34" charset="0"/>
                  </a:rPr>
                  <a:t>Nota 2</a:t>
                </a:r>
                <a:r>
                  <a:rPr lang="pt-PT" sz="1200" dirty="0" smtClean="0">
                    <a:latin typeface="Arial" panose="020B0604020202020204" pitchFamily="34" charset="0"/>
                    <a:cs typeface="Arial" panose="020B0604020202020204" pitchFamily="34" charset="0"/>
                  </a:rPr>
                  <a:t>. De acordo com Hull e Dobell, o melhor resultado conseguido com o método de congruência multiplicativa, em computador binário, foi quando </a:t>
                </a:r>
                <a14:m>
                  <m:oMath xmlns:m="http://schemas.openxmlformats.org/officeDocument/2006/math">
                    <m:r>
                      <a:rPr lang="pt-PT" sz="1400" b="1" i="1">
                        <a:latin typeface="Cambria Math"/>
                        <a:cs typeface="Arial" panose="020B0604020202020204" pitchFamily="34" charset="0"/>
                      </a:rPr>
                      <m:t>𝒂</m:t>
                    </m:r>
                    <m:r>
                      <a:rPr lang="pt-PT" sz="1400" b="1" i="1" smtClean="0">
                        <a:latin typeface="Cambria Math" panose="02040503050406030204" pitchFamily="18" charset="0"/>
                        <a:cs typeface="Arial" panose="020B0604020202020204" pitchFamily="34" charset="0"/>
                      </a:rPr>
                      <m:t>=</m:t>
                    </m:r>
                    <m:r>
                      <a:rPr lang="pt-PT" sz="1400" b="1" i="1" smtClean="0">
                        <a:latin typeface="Cambria Math" panose="02040503050406030204" pitchFamily="18" charset="0"/>
                        <a:cs typeface="Arial" panose="020B0604020202020204" pitchFamily="34" charset="0"/>
                      </a:rPr>
                      <m:t>𝟖</m:t>
                    </m:r>
                    <m:r>
                      <a:rPr lang="pt-PT" sz="1400" b="1" i="1" smtClean="0">
                        <a:latin typeface="Cambria Math" panose="02040503050406030204" pitchFamily="18" charset="0"/>
                        <a:cs typeface="Arial" panose="020B0604020202020204" pitchFamily="34" charset="0"/>
                      </a:rPr>
                      <m:t>𝒕</m:t>
                    </m:r>
                    <m:sPre>
                      <m:sPrePr>
                        <m:ctrlPr>
                          <a:rPr lang="pt-PT" sz="1400" b="1" i="1" smtClean="0">
                            <a:latin typeface="Cambria Math" panose="02040503050406030204" pitchFamily="18" charset="0"/>
                            <a:cs typeface="Arial" panose="020B0604020202020204" pitchFamily="34" charset="0"/>
                          </a:rPr>
                        </m:ctrlPr>
                      </m:sPrePr>
                      <m:sub>
                        <m:r>
                          <a:rPr lang="pt-PT" sz="1400" b="0" i="1" smtClean="0">
                            <a:latin typeface="Cambria Math" panose="02040503050406030204" pitchFamily="18" charset="0"/>
                            <a:cs typeface="Arial" panose="020B0604020202020204" pitchFamily="34" charset="0"/>
                          </a:rPr>
                          <m:t>−</m:t>
                        </m:r>
                      </m:sub>
                      <m:sup>
                        <m:r>
                          <a:rPr lang="pt-PT" sz="1400" b="0" i="1" smtClean="0">
                            <a:latin typeface="Cambria Math" panose="02040503050406030204" pitchFamily="18" charset="0"/>
                          </a:rPr>
                          <m:t>+</m:t>
                        </m:r>
                      </m:sup>
                      <m:e>
                        <m:r>
                          <a:rPr lang="pt-PT" sz="1400" b="0" i="1" smtClean="0">
                            <a:latin typeface="Cambria Math" panose="02040503050406030204" pitchFamily="18" charset="0"/>
                          </a:rPr>
                          <m:t>3</m:t>
                        </m:r>
                      </m:e>
                    </m:sPre>
                  </m:oMath>
                </a14:m>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cs typeface="Arial" panose="020B0604020202020204" pitchFamily="34" charset="0"/>
                      </a:rPr>
                      <m:t>𝒕</m:t>
                    </m:r>
                    <m:r>
                      <a:rPr lang="pt-PT" sz="1200" b="1" i="1" smtClean="0">
                        <a:latin typeface="Cambria Math" panose="02040503050406030204" pitchFamily="18" charset="0"/>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inteiro,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𝟎</m:t>
                        </m:r>
                      </m:sub>
                    </m:sSub>
                    <m:r>
                      <a:rPr lang="pt-PT" sz="1200" b="1" i="1" smtClean="0">
                        <a:latin typeface="Cambria Math" panose="02040503050406030204" pitchFamily="18" charset="0"/>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ímpar e </a:t>
                </a:r>
                <a14:m>
                  <m:oMath xmlns:m="http://schemas.openxmlformats.org/officeDocument/2006/math">
                    <m:r>
                      <a:rPr lang="pt-PT" sz="1200" b="1" i="1" smtClean="0">
                        <a:latin typeface="Cambria Math" panose="02040503050406030204" pitchFamily="18" charset="0"/>
                        <a:cs typeface="Arial" panose="020B0604020202020204" pitchFamily="34" charset="0"/>
                      </a:rPr>
                      <m:t>𝒎</m:t>
                    </m:r>
                    <m:r>
                      <a:rPr lang="pt-PT" sz="1200" b="1" i="1" smtClean="0">
                        <a:latin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𝟐</m:t>
                        </m:r>
                      </m:e>
                      <m:sup>
                        <m:r>
                          <a:rPr lang="pt-PT" sz="1200" b="1" i="1" smtClean="0">
                            <a:latin typeface="Cambria Math" panose="02040503050406030204" pitchFamily="18" charset="0"/>
                            <a:cs typeface="Arial" panose="020B0604020202020204" pitchFamily="34" charset="0"/>
                          </a:rPr>
                          <m:t>𝒃</m:t>
                        </m:r>
                      </m:sup>
                    </m:sSup>
                  </m:oMath>
                </a14:m>
                <a:r>
                  <a:rPr lang="pt-PT" sz="1200" dirty="0" smtClean="0">
                    <a:latin typeface="Arial" panose="020B0604020202020204" pitchFamily="34" charset="0"/>
                    <a:cs typeface="Arial" panose="020B0604020202020204" pitchFamily="34" charset="0"/>
                  </a:rPr>
                  <a:t>, com </a:t>
                </a:r>
                <a14:m>
                  <m:oMath xmlns:m="http://schemas.openxmlformats.org/officeDocument/2006/math">
                    <m:r>
                      <a:rPr lang="pt-PT" sz="1200" b="1" i="1" smtClean="0">
                        <a:latin typeface="Cambria Math" panose="02040503050406030204" pitchFamily="18" charset="0"/>
                        <a:cs typeface="Arial" panose="020B0604020202020204" pitchFamily="34" charset="0"/>
                      </a:rPr>
                      <m:t>𝒃</m:t>
                    </m:r>
                    <m:r>
                      <a:rPr lang="pt-PT" sz="1200" b="1" i="1" smtClean="0">
                        <a:latin typeface="Cambria Math" panose="02040503050406030204" pitchFamily="18" charset="0"/>
                        <a:ea typeface="Cambria Math" panose="02040503050406030204" pitchFamily="18" charset="0"/>
                        <a:cs typeface="Arial" panose="020B0604020202020204" pitchFamily="34" charset="0"/>
                      </a:rPr>
                      <m:t>&gt;</m:t>
                    </m:r>
                    <m:r>
                      <a:rPr lang="pt-PT" sz="1200" b="1" i="1" smtClean="0">
                        <a:latin typeface="Cambria Math" panose="02040503050406030204" pitchFamily="18" charset="0"/>
                        <a:ea typeface="Cambria Math" panose="02040503050406030204" pitchFamily="18" charset="0"/>
                        <a:cs typeface="Arial" panose="020B0604020202020204" pitchFamily="34" charset="0"/>
                      </a:rPr>
                      <m:t>𝟐</m:t>
                    </m:r>
                  </m:oMath>
                </a14:m>
                <a:r>
                  <a:rPr lang="pt-PT" sz="1200" dirty="0" smtClean="0">
                    <a:latin typeface="Arial" panose="020B0604020202020204" pitchFamily="34" charset="0"/>
                    <a:cs typeface="Arial" panose="020B0604020202020204" pitchFamily="34" charset="0"/>
                  </a:rPr>
                  <a:t> e tão grande quanto possível.</a:t>
                </a:r>
              </a:p>
              <a:p>
                <a:pPr marL="360363" algn="just">
                  <a:tabLst>
                    <a:tab pos="1616075" algn="l"/>
                  </a:tabLst>
                </a:pPr>
                <a:endParaRPr lang="pt-PT" sz="1200" dirty="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072624"/>
              </a:xfrm>
              <a:prstGeom prst="rect">
                <a:avLst/>
              </a:prstGeom>
              <a:blipFill>
                <a:blip r:embed="rId2"/>
                <a:stretch>
                  <a:fillRect t="-100"/>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16</a:t>
            </a:fld>
            <a:endParaRPr lang="en-GB" altLang="pt-PT" dirty="0"/>
          </a:p>
        </p:txBody>
      </p:sp>
    </p:spTree>
    <p:extLst>
      <p:ext uri="{BB962C8B-B14F-4D97-AF65-F5344CB8AC3E}">
        <p14:creationId xmlns:p14="http://schemas.microsoft.com/office/powerpoint/2010/main" val="128745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5287" y="5154040"/>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6084871"/>
              </a:xfrm>
              <a:prstGeom prst="rect">
                <a:avLst/>
              </a:prstGeom>
            </p:spPr>
            <p:txBody>
              <a:bodyPr wrap="square">
                <a:spAutoFit/>
              </a:bodyPr>
              <a:lstStyle/>
              <a:p>
                <a:pPr marL="176213" algn="just">
                  <a:tabLst>
                    <a:tab pos="1616075" algn="l"/>
                  </a:tabLst>
                </a:pPr>
                <a:r>
                  <a:rPr lang="pt-PT" sz="1200" b="1" dirty="0" smtClean="0">
                    <a:latin typeface="Arial" panose="020B0604020202020204" pitchFamily="34" charset="0"/>
                    <a:cs typeface="Arial" panose="020B0604020202020204" pitchFamily="34" charset="0"/>
                  </a:rPr>
                  <a:t>Nota 3.</a:t>
                </a:r>
                <a:r>
                  <a:rPr lang="pt-PT" sz="1200" dirty="0">
                    <a:latin typeface="Arial" panose="020B0604020202020204" pitchFamily="34" charset="0"/>
                    <a:cs typeface="Arial" panose="020B0604020202020204" pitchFamily="34" charset="0"/>
                  </a:rPr>
                  <a:t> É</a:t>
                </a:r>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ainda </a:t>
                </a:r>
                <a:r>
                  <a:rPr lang="pt-PT" sz="1200" dirty="0" smtClean="0">
                    <a:latin typeface="Arial" panose="020B0604020202020204" pitchFamily="34" charset="0"/>
                    <a:cs typeface="Arial" panose="020B0604020202020204" pitchFamily="34" charset="0"/>
                  </a:rPr>
                  <a:t>referida a </a:t>
                </a:r>
                <a:r>
                  <a:rPr lang="pt-PT" sz="1200" i="1" dirty="0" smtClean="0">
                    <a:latin typeface="Arial" panose="020B0604020202020204" pitchFamily="34" charset="0"/>
                    <a:cs typeface="Arial" panose="020B0604020202020204" pitchFamily="34" charset="0"/>
                  </a:rPr>
                  <a:t>Congruência </a:t>
                </a:r>
                <a:r>
                  <a:rPr lang="pt-PT" sz="1200" i="1" dirty="0">
                    <a:latin typeface="Arial" panose="020B0604020202020204" pitchFamily="34" charset="0"/>
                    <a:cs typeface="Arial" panose="020B0604020202020204" pitchFamily="34" charset="0"/>
                  </a:rPr>
                  <a:t>Quadrática</a:t>
                </a:r>
                <a:r>
                  <a:rPr lang="pt-PT" sz="1200" dirty="0">
                    <a:latin typeface="Arial" panose="020B0604020202020204" pitchFamily="34" charset="0"/>
                    <a:cs typeface="Arial" panose="020B0604020202020204" pitchFamily="34" charset="0"/>
                  </a:rPr>
                  <a:t>, dada pela fórmula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𝒅</m:t>
                        </m:r>
                        <m:sSubSup>
                          <m:sSubSupPr>
                            <m:ctrlPr>
                              <a:rPr lang="pt-PT" sz="1200" b="1" i="1">
                                <a:latin typeface="Cambria Math" panose="02040503050406030204" pitchFamily="18" charset="0"/>
                                <a:cs typeface="Arial" panose="020B0604020202020204" pitchFamily="34" charset="0"/>
                              </a:rPr>
                            </m:ctrlPr>
                          </m:sSubSup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sub>
                          <m:sup>
                            <m:r>
                              <a:rPr lang="pt-PT" sz="1200" b="1" i="1">
                                <a:latin typeface="Cambria Math" panose="02040503050406030204" pitchFamily="18" charset="0"/>
                                <a:cs typeface="Arial" panose="020B0604020202020204" pitchFamily="34" charset="0"/>
                              </a:rPr>
                              <m:t>𝟐</m:t>
                            </m:r>
                          </m:sup>
                        </m:sSubSup>
                        <m:r>
                          <a:rPr lang="pt-PT" sz="1200" b="1" i="1">
                            <a:latin typeface="Cambria Math" panose="02040503050406030204" pitchFamily="18" charset="0"/>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𝒄𝒙</m:t>
                            </m:r>
                          </m:e>
                          <m:sub>
                            <m:r>
                              <a:rPr lang="pt-PT" sz="1200" b="1" i="1">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𝒂</m:t>
                        </m:r>
                      </m:e>
                    </m:d>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𝒎</m:t>
                    </m:r>
                    <m:r>
                      <a:rPr lang="pt-PT" sz="1200" b="0" i="0" smtClean="0">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Segundo alguns autores, quando </a:t>
                </a:r>
                <a14:m>
                  <m:oMath xmlns:m="http://schemas.openxmlformats.org/officeDocument/2006/math">
                    <m:r>
                      <a:rPr lang="pt-PT" sz="1200" b="1" i="1">
                        <a:latin typeface="Cambria Math" panose="02040503050406030204" pitchFamily="18" charset="0"/>
                        <a:cs typeface="Arial" panose="020B0604020202020204" pitchFamily="34" charset="0"/>
                      </a:rPr>
                      <m:t>𝒅</m:t>
                    </m:r>
                  </m:oMath>
                </a14:m>
                <a:r>
                  <a:rPr lang="pt-PT" sz="1200" dirty="0" smtClean="0">
                    <a:latin typeface="Arial" panose="020B0604020202020204" pitchFamily="34" charset="0"/>
                    <a:cs typeface="Arial" panose="020B0604020202020204" pitchFamily="34" charset="0"/>
                  </a:rPr>
                  <a:t> é escolhido com as regras referidas para </a:t>
                </a:r>
                <a14:m>
                  <m:oMath xmlns:m="http://schemas.openxmlformats.org/officeDocument/2006/math">
                    <m:r>
                      <a:rPr lang="pt-PT" sz="1200" b="1" i="1" smtClean="0">
                        <a:latin typeface="Cambria Math" panose="02040503050406030204" pitchFamily="18" charset="0"/>
                        <a:cs typeface="Arial" panose="020B0604020202020204" pitchFamily="34" charset="0"/>
                      </a:rPr>
                      <m:t>𝒄</m:t>
                    </m:r>
                  </m:oMath>
                </a14:m>
                <a:r>
                  <a:rPr lang="pt-PT" sz="1200" dirty="0" smtClean="0">
                    <a:latin typeface="Arial" panose="020B0604020202020204" pitchFamily="34" charset="0"/>
                    <a:cs typeface="Arial" panose="020B0604020202020204" pitchFamily="34" charset="0"/>
                  </a:rPr>
                  <a:t> e </a:t>
                </a:r>
                <a14:m>
                  <m:oMath xmlns:m="http://schemas.openxmlformats.org/officeDocument/2006/math">
                    <m:r>
                      <a:rPr lang="pt-PT" sz="1200" b="1" i="1" smtClean="0">
                        <a:latin typeface="Cambria Math" panose="02040503050406030204" pitchFamily="18" charset="0"/>
                        <a:cs typeface="Arial" panose="020B0604020202020204" pitchFamily="34" charset="0"/>
                      </a:rPr>
                      <m:t>𝒎</m:t>
                    </m:r>
                  </m:oMath>
                </a14:m>
                <a:r>
                  <a:rPr lang="pt-PT" sz="1200" dirty="0" smtClean="0">
                    <a:latin typeface="Arial" panose="020B0604020202020204" pitchFamily="34" charset="0"/>
                    <a:cs typeface="Arial" panose="020B0604020202020204" pitchFamily="34" charset="0"/>
                  </a:rPr>
                  <a:t> é uma potência de 2, obtêm-se resultados muito satisfatórios.</a:t>
                </a:r>
              </a:p>
              <a:p>
                <a:pPr marL="176213" algn="just">
                  <a:tabLst>
                    <a:tab pos="1616075" algn="l"/>
                  </a:tabLst>
                </a:pPr>
                <a:endParaRPr lang="pt-PT" sz="1200" dirty="0">
                  <a:latin typeface="Arial" panose="020B0604020202020204" pitchFamily="34" charset="0"/>
                  <a:cs typeface="Arial" panose="020B0604020202020204" pitchFamily="34" charset="0"/>
                </a:endParaRPr>
              </a:p>
              <a:p>
                <a:pPr marL="176213" algn="just">
                  <a:tabLst>
                    <a:tab pos="1616075" algn="l"/>
                  </a:tabLst>
                </a:pPr>
                <a:r>
                  <a:rPr lang="pt-PT" sz="1200" b="1" dirty="0" smtClean="0">
                    <a:latin typeface="Arial" panose="020B0604020202020204" pitchFamily="34" charset="0"/>
                    <a:cs typeface="Arial" panose="020B0604020202020204" pitchFamily="34" charset="0"/>
                  </a:rPr>
                  <a:t>Nota 4</a:t>
                </a:r>
                <a:r>
                  <a:rPr lang="pt-PT" sz="1200" dirty="0" smtClean="0">
                    <a:latin typeface="Arial" panose="020B0604020202020204" pitchFamily="34" charset="0"/>
                    <a:cs typeface="Arial" panose="020B0604020202020204" pitchFamily="34" charset="0"/>
                  </a:rPr>
                  <a:t>. Um gerador muito utilizado é o gerador de Learmouth-Lewis, baseado na seguinte fórmula:</a:t>
                </a:r>
              </a:p>
              <a:p>
                <a:pPr marL="176213" algn="just">
                  <a:tabLst>
                    <a:tab pos="1616075" algn="l"/>
                  </a:tabLst>
                </a:pPr>
                <a:endParaRPr lang="pt-PT" sz="1200" dirty="0" smtClean="0">
                  <a:latin typeface="Arial" panose="020B0604020202020204" pitchFamily="34" charset="0"/>
                  <a:cs typeface="Arial" panose="020B0604020202020204" pitchFamily="34" charset="0"/>
                </a:endParaRPr>
              </a:p>
              <a:p>
                <a:pPr marL="628650" algn="just"/>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𝒙</m:t>
                          </m:r>
                        </m:e>
                        <m:sub>
                          <m:r>
                            <a:rPr lang="pt-PT" sz="1200" b="1" i="1">
                              <a:latin typeface="Cambria Math" panose="02040503050406030204" pitchFamily="18" charset="0"/>
                              <a:cs typeface="Arial" panose="020B0604020202020204" pitchFamily="34" charset="0"/>
                            </a:rPr>
                            <m:t>𝒏</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𝟕</m:t>
                          </m:r>
                        </m:e>
                        <m:sup>
                          <m:r>
                            <a:rPr lang="pt-PT" sz="1200" b="1" i="1" smtClean="0">
                              <a:latin typeface="Cambria Math" panose="02040503050406030204" pitchFamily="18" charset="0"/>
                              <a:cs typeface="Arial" panose="020B0604020202020204" pitchFamily="34" charset="0"/>
                            </a:rPr>
                            <m:t>𝟓</m:t>
                          </m:r>
                        </m:sup>
                      </m:sSup>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panose="02040503050406030204" pitchFamily="18" charset="0"/>
                              <a:cs typeface="Arial" panose="020B0604020202020204" pitchFamily="34" charset="0"/>
                            </a:rPr>
                            <m:t>𝒙</m:t>
                          </m:r>
                        </m:e>
                        <m:sub>
                          <m:r>
                            <a:rPr lang="pt-PT" sz="1200" b="1" i="1" smtClean="0">
                              <a:latin typeface="Cambria Math" panose="02040503050406030204" pitchFamily="18" charset="0"/>
                              <a:cs typeface="Arial" panose="020B0604020202020204" pitchFamily="34" charset="0"/>
                            </a:rPr>
                            <m:t>𝒏</m:t>
                          </m:r>
                        </m:sub>
                      </m:sSub>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𝒎𝒐𝒅</m:t>
                      </m:r>
                      <m:r>
                        <a:rPr lang="pt-PT" sz="1200" b="1" i="1">
                          <a:latin typeface="Cambria Math" panose="02040503050406030204" pitchFamily="18" charset="0"/>
                          <a:cs typeface="Arial" panose="020B0604020202020204" pitchFamily="34" charset="0"/>
                        </a:rPr>
                        <m:t> </m:t>
                      </m:r>
                      <m:sSup>
                        <m:sSupPr>
                          <m:ctrlPr>
                            <a:rPr lang="pt-PT" sz="1200" b="1" i="1" smtClean="0">
                              <a:latin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cs typeface="Arial" panose="020B0604020202020204" pitchFamily="34" charset="0"/>
                            </a:rPr>
                            <m:t>𝟐</m:t>
                          </m:r>
                        </m:e>
                        <m:sup>
                          <m:r>
                            <a:rPr lang="pt-PT" sz="1200" b="1" i="1" smtClean="0">
                              <a:latin typeface="Cambria Math" panose="02040503050406030204" pitchFamily="18" charset="0"/>
                              <a:cs typeface="Arial" panose="020B0604020202020204" pitchFamily="34" charset="0"/>
                            </a:rPr>
                            <m:t>𝟑𝟏</m:t>
                          </m:r>
                        </m:sup>
                      </m:sSup>
                      <m:r>
                        <a:rPr lang="pt-PT" sz="1200" b="1" i="1" smtClean="0">
                          <a:latin typeface="Cambria Math" panose="02040503050406030204" pitchFamily="18" charset="0"/>
                          <a:cs typeface="Arial" panose="020B0604020202020204" pitchFamily="34" charset="0"/>
                        </a:rPr>
                        <m:t>−</m:t>
                      </m:r>
                      <m:r>
                        <a:rPr lang="pt-PT" sz="1200" b="1" i="1" smtClean="0">
                          <a:latin typeface="Cambria Math" panose="02040503050406030204" pitchFamily="18" charset="0"/>
                          <a:cs typeface="Arial" panose="020B0604020202020204" pitchFamily="34" charset="0"/>
                        </a:rPr>
                        <m:t>𝟏</m:t>
                      </m:r>
                      <m:r>
                        <a:rPr lang="pt-PT" sz="1200" b="1" i="1" smtClean="0">
                          <a:latin typeface="Cambria Math" panose="02040503050406030204" pitchFamily="18" charset="0"/>
                          <a:cs typeface="Arial" panose="020B0604020202020204" pitchFamily="34" charset="0"/>
                        </a:rPr>
                        <m:t>)</m:t>
                      </m:r>
                    </m:oMath>
                  </m:oMathPara>
                </a14:m>
                <a:endParaRPr lang="pt-PT" sz="1200" b="1" dirty="0" smtClean="0">
                  <a:latin typeface="Arial" panose="020B0604020202020204" pitchFamily="34" charset="0"/>
                  <a:cs typeface="Arial" panose="020B0604020202020204" pitchFamily="34" charset="0"/>
                </a:endParaRPr>
              </a:p>
              <a:p>
                <a:pPr marL="176213" algn="just">
                  <a:tabLst>
                    <a:tab pos="1081088" algn="l"/>
                  </a:tabLst>
                </a:pPr>
                <a:endParaRPr lang="pt-PT" sz="1200" b="1" dirty="0" smtClean="0">
                  <a:latin typeface="Arial" panose="020B0604020202020204" pitchFamily="34" charset="0"/>
                  <a:cs typeface="Arial" panose="020B0604020202020204" pitchFamily="34" charset="0"/>
                </a:endParaRPr>
              </a:p>
              <a:p>
                <a:pPr marL="176213" algn="just">
                  <a:tabLst>
                    <a:tab pos="1081088" algn="l"/>
                  </a:tabLst>
                </a:pPr>
                <a:r>
                  <a:rPr lang="pt-PT" sz="1200" b="1" dirty="0" smtClean="0">
                    <a:latin typeface="Arial" panose="020B0604020202020204" pitchFamily="34" charset="0"/>
                    <a:cs typeface="Arial" panose="020B0604020202020204" pitchFamily="34" charset="0"/>
                  </a:rPr>
                  <a:t>Exemplo 4. </a:t>
                </a:r>
                <a:r>
                  <a:rPr lang="pt-PT" sz="1200" dirty="0" smtClean="0">
                    <a:latin typeface="Arial" panose="020B0604020202020204" pitchFamily="34" charset="0"/>
                    <a:cs typeface="Arial" panose="020B0604020202020204" pitchFamily="34" charset="0"/>
                  </a:rPr>
                  <a:t>Ilustre-se o método de congruência mista, considerando </a:t>
                </a:r>
                <a14:m>
                  <m:oMath xmlns:m="http://schemas.openxmlformats.org/officeDocument/2006/math">
                    <m:r>
                      <a:rPr lang="pt-PT" sz="1200" i="1">
                        <a:latin typeface="Cambria Math"/>
                        <a:cs typeface="Arial" panose="020B0604020202020204" pitchFamily="34" charset="0"/>
                      </a:rPr>
                      <m:t>𝑚</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𝟖</m:t>
                    </m:r>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  </m:t>
                    </m:r>
                    <m:r>
                      <a:rPr lang="pt-PT" sz="1200" i="1">
                        <a:latin typeface="Cambria Math"/>
                        <a:cs typeface="Arial" panose="020B0604020202020204" pitchFamily="34" charset="0"/>
                      </a:rPr>
                      <m:t>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 </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𝒆</m:t>
                    </m:r>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𝟎</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𝟒</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para gerar</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valores aleatórios.</a:t>
                </a: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r>
                  <a:rPr lang="pt-PT" sz="1200" b="1" dirty="0">
                    <a:latin typeface="Arial" panose="020B0604020202020204" pitchFamily="34" charset="0"/>
                    <a:cs typeface="Arial" panose="020B0604020202020204" pitchFamily="34" charset="0"/>
                  </a:rPr>
                  <a:t>Nota 1</a:t>
                </a:r>
                <a:r>
                  <a:rPr lang="pt-PT" sz="1200" i="1" dirty="0">
                    <a:latin typeface="Arial" panose="020B0604020202020204" pitchFamily="34" charset="0"/>
                    <a:cs typeface="Arial" panose="020B0604020202020204" pitchFamily="34" charset="0"/>
                  </a:rPr>
                  <a:t>. O ciclo é de 8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i="1" dirty="0">
                    <a:latin typeface="Arial" panose="020B0604020202020204" pitchFamily="34" charset="0"/>
                    <a:cs typeface="Arial" panose="020B0604020202020204" pitchFamily="34" charset="0"/>
                  </a:rPr>
                  <a:t> = 8). A partir do momento em que se obtêm a semente, os valores repetem-se, pois trata-se de um algoritmo (processo determinístico). Naturalmente, na prática usam-se valores de </a:t>
                </a:r>
                <a14:m>
                  <m:oMath xmlns:m="http://schemas.openxmlformats.org/officeDocument/2006/math">
                    <m:r>
                      <a:rPr lang="pt-PT" sz="1200" b="1" i="1">
                        <a:latin typeface="Cambria Math" panose="02040503050406030204" pitchFamily="18" charset="0"/>
                        <a:cs typeface="Arial" panose="020B0604020202020204" pitchFamily="34" charset="0"/>
                      </a:rPr>
                      <m:t>𝒎</m:t>
                    </m:r>
                  </m:oMath>
                </a14:m>
                <a:r>
                  <a:rPr lang="pt-PT" sz="1200" i="1" dirty="0" smtClean="0">
                    <a:latin typeface="Arial" panose="020B0604020202020204" pitchFamily="34" charset="0"/>
                    <a:cs typeface="Arial" panose="020B0604020202020204" pitchFamily="34" charset="0"/>
                  </a:rPr>
                  <a:t> </a:t>
                </a:r>
                <a:r>
                  <a:rPr lang="pt-PT" sz="1200" i="1" dirty="0">
                    <a:latin typeface="Arial" panose="020B0604020202020204" pitchFamily="34" charset="0"/>
                    <a:cs typeface="Arial" panose="020B0604020202020204" pitchFamily="34" charset="0"/>
                  </a:rPr>
                  <a:t>muito grandes, de modo a não se repetir o ciclo, como se disse. </a:t>
                </a:r>
                <a:endParaRPr lang="pt-PT" sz="1200" dirty="0">
                  <a:latin typeface="Arial" panose="020B0604020202020204" pitchFamily="34" charset="0"/>
                  <a:cs typeface="Arial" panose="020B0604020202020204" pitchFamily="34" charset="0"/>
                </a:endParaRPr>
              </a:p>
              <a:p>
                <a:pPr marL="176213" algn="just">
                  <a:tabLst>
                    <a:tab pos="1081088" algn="l"/>
                  </a:tabLst>
                </a:pPr>
                <a:endParaRPr lang="pt-PT" sz="1200" dirty="0" smtClean="0">
                  <a:latin typeface="Arial" panose="020B0604020202020204" pitchFamily="34" charset="0"/>
                  <a:cs typeface="Arial" panose="020B0604020202020204" pitchFamily="34" charset="0"/>
                </a:endParaRPr>
              </a:p>
              <a:p>
                <a:pPr marL="176213" algn="just">
                  <a:tabLst>
                    <a:tab pos="1081088" algn="l"/>
                  </a:tabLst>
                </a:pP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6084871"/>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17</a:t>
            </a:fld>
            <a:endParaRPr lang="en-GB" altLang="pt-PT" dirty="0"/>
          </a:p>
        </p:txBody>
      </p:sp>
      <mc:AlternateContent xmlns:mc="http://schemas.openxmlformats.org/markup-compatibility/2006" xmlns:a14="http://schemas.microsoft.com/office/drawing/2010/main">
        <mc:Choice Requires="a14">
          <p:graphicFrame>
            <p:nvGraphicFramePr>
              <p:cNvPr id="5" name="Tabela 4"/>
              <p:cNvGraphicFramePr>
                <a:graphicFrameLocks noGrp="1"/>
              </p:cNvGraphicFramePr>
              <p:nvPr>
                <p:extLst>
                  <p:ext uri="{D42A27DB-BD31-4B8C-83A1-F6EECF244321}">
                    <p14:modId xmlns:p14="http://schemas.microsoft.com/office/powerpoint/2010/main" val="2652516870"/>
                  </p:ext>
                </p:extLst>
              </p:nvPr>
            </p:nvGraphicFramePr>
            <p:xfrm>
              <a:off x="1187624" y="2879824"/>
              <a:ext cx="5136232" cy="2565400"/>
            </p:xfrm>
            <a:graphic>
              <a:graphicData uri="http://schemas.openxmlformats.org/drawingml/2006/table">
                <a:tbl>
                  <a:tblPr firstRow="1" bandRow="1">
                    <a:tableStyleId>{5C22544A-7EE6-4342-B048-85BDC9FD1C3A}</a:tableStyleId>
                  </a:tblPr>
                  <a:tblGrid>
                    <a:gridCol w="887760">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pt-PT" sz="1200" b="1" i="1" smtClean="0">
                                    <a:latin typeface="Cambria Math"/>
                                  </a:rPr>
                                  <m:t>𝒏</m:t>
                                </m:r>
                              </m:oMath>
                            </m:oMathPara>
                          </a14:m>
                          <a:endParaRPr lang="pt-PT" sz="12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𝒏</m:t>
                                    </m:r>
                                  </m:sub>
                                </m:sSub>
                              </m:oMath>
                            </m:oMathPara>
                          </a14:m>
                          <a:endParaRPr lang="pt-PT" sz="1200" b="1" dirty="0"/>
                        </a:p>
                      </a:txBody>
                      <a:tcPr/>
                    </a:tc>
                    <a:tc>
                      <a:txBody>
                        <a:bodyPr/>
                        <a:lstStyle/>
                        <a:p>
                          <a:pPr algn="ctr"/>
                          <a:r>
                            <a:rPr lang="pt-PT" sz="1200" b="1" dirty="0" smtClean="0">
                              <a:cs typeface="Arial" panose="020B0604020202020204" pitchFamily="34" charset="0"/>
                            </a:rPr>
                            <a:t>5</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𝒏</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oMath>
                          </a14:m>
                          <a:endParaRPr lang="pt-PT" sz="1200" b="1" dirty="0"/>
                        </a:p>
                      </a:txBody>
                      <a:tcPr/>
                    </a:tc>
                    <a:tc>
                      <a:txBody>
                        <a:bodyPr/>
                        <a:lstStyle/>
                        <a:p>
                          <a:pPr algn="ctr"/>
                          <a:r>
                            <a:rPr lang="pt-PT" sz="1200" b="1" i="0" dirty="0" smtClean="0">
                              <a:latin typeface="+mn-lt"/>
                              <a:cs typeface="Arial" panose="020B0604020202020204" pitchFamily="34" charset="0"/>
                            </a:rPr>
                            <a:t>(5</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𝒙</m:t>
                                  </m:r>
                                </m:e>
                                <m:sub>
                                  <m:r>
                                    <a:rPr lang="pt-PT" sz="1200" b="1" i="1" smtClean="0">
                                      <a:latin typeface="Cambria Math"/>
                                      <a:cs typeface="Arial" panose="020B0604020202020204" pitchFamily="34" charset="0"/>
                                    </a:rPr>
                                    <m:t>𝒏</m:t>
                                  </m:r>
                                </m:sub>
                              </m:sSub>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m:t>
                              </m:r>
                            </m:oMath>
                          </a14:m>
                          <a:r>
                            <a:rPr lang="pt-PT" sz="1200" b="1" dirty="0" smtClean="0"/>
                            <a:t>)/8</a:t>
                          </a:r>
                          <a:endParaRPr lang="pt-PT" sz="1200" b="1"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𝒏</m:t>
                                    </m:r>
                                    <m:r>
                                      <a:rPr lang="pt-PT" sz="1200" b="1" i="1" smtClean="0">
                                        <a:latin typeface="Cambria Math"/>
                                      </a:rPr>
                                      <m:t>+</m:t>
                                    </m:r>
                                    <m:r>
                                      <a:rPr lang="pt-PT" sz="1200" b="1" i="1" smtClean="0">
                                        <a:latin typeface="Cambria Math"/>
                                      </a:rPr>
                                      <m:t>𝟏</m:t>
                                    </m:r>
                                  </m:sub>
                                </m:sSub>
                              </m:oMath>
                            </m:oMathPara>
                          </a14:m>
                          <a:endParaRPr lang="pt-PT" sz="1200" b="1" dirty="0"/>
                        </a:p>
                      </a:txBody>
                      <a:tcPr/>
                    </a:tc>
                    <a:extLst>
                      <a:ext uri="{0D108BD9-81ED-4DB2-BD59-A6C34878D82A}">
                        <a16:rowId xmlns:a16="http://schemas.microsoft.com/office/drawing/2014/main" val="10000"/>
                      </a:ext>
                    </a:extLst>
                  </a:tr>
                  <a:tr h="0">
                    <a:tc>
                      <a:txBody>
                        <a:bodyPr/>
                        <a:lstStyle/>
                        <a:p>
                          <a:pPr algn="ctr"/>
                          <a:r>
                            <a:rPr lang="pt-PT" sz="1000" dirty="0" smtClean="0"/>
                            <a:t>0</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27</a:t>
                          </a:r>
                          <a:endParaRPr lang="pt-PT" sz="1000" dirty="0"/>
                        </a:p>
                      </a:txBody>
                      <a:tcPr/>
                    </a:tc>
                    <a:tc>
                      <a:txBody>
                        <a:bodyPr/>
                        <a:lstStyle/>
                        <a:p>
                          <a:pPr algn="ctr"/>
                          <a:r>
                            <a:rPr lang="pt-PT" sz="1000" dirty="0" smtClean="0"/>
                            <a:t>3+3/8</a:t>
                          </a:r>
                          <a:endParaRPr lang="pt-PT" sz="1000" dirty="0"/>
                        </a:p>
                      </a:txBody>
                      <a:tcPr/>
                    </a:tc>
                    <a:tc>
                      <a:txBody>
                        <a:bodyPr/>
                        <a:lstStyle/>
                        <a:p>
                          <a:pPr algn="ctr"/>
                          <a:r>
                            <a:rPr lang="pt-PT" sz="1000" dirty="0" smtClean="0"/>
                            <a:t>3</a:t>
                          </a:r>
                          <a:endParaRPr lang="pt-PT" sz="1000" dirty="0"/>
                        </a:p>
                      </a:txBody>
                      <a:tcPr/>
                    </a:tc>
                    <a:extLst>
                      <a:ext uri="{0D108BD9-81ED-4DB2-BD59-A6C34878D82A}">
                        <a16:rowId xmlns:a16="http://schemas.microsoft.com/office/drawing/2014/main" val="10001"/>
                      </a:ext>
                    </a:extLst>
                  </a:tr>
                  <a:tr h="0">
                    <a:tc>
                      <a:txBody>
                        <a:bodyPr/>
                        <a:lstStyle/>
                        <a:p>
                          <a:pPr algn="ctr"/>
                          <a:r>
                            <a:rPr lang="pt-PT" sz="1000" dirty="0" smtClean="0"/>
                            <a:t>1</a:t>
                          </a:r>
                          <a:endParaRPr lang="pt-PT" sz="1000" dirty="0"/>
                        </a:p>
                      </a:txBody>
                      <a:tcPr/>
                    </a:tc>
                    <a:tc>
                      <a:txBody>
                        <a:bodyPr/>
                        <a:lstStyle/>
                        <a:p>
                          <a:pPr algn="ctr"/>
                          <a:r>
                            <a:rPr lang="pt-PT" sz="1000" dirty="0" smtClean="0"/>
                            <a:t>3</a:t>
                          </a:r>
                          <a:endParaRPr lang="pt-PT" sz="1000" dirty="0"/>
                        </a:p>
                      </a:txBody>
                      <a:tcPr/>
                    </a:tc>
                    <a:tc>
                      <a:txBody>
                        <a:bodyPr/>
                        <a:lstStyle/>
                        <a:p>
                          <a:pPr algn="ctr"/>
                          <a:r>
                            <a:rPr lang="pt-PT" sz="1000" dirty="0" smtClean="0"/>
                            <a:t>22</a:t>
                          </a:r>
                          <a:endParaRPr lang="pt-PT" sz="1000" dirty="0"/>
                        </a:p>
                      </a:txBody>
                      <a:tcPr/>
                    </a:tc>
                    <a:tc>
                      <a:txBody>
                        <a:bodyPr/>
                        <a:lstStyle/>
                        <a:p>
                          <a:pPr algn="ctr"/>
                          <a:r>
                            <a:rPr lang="pt-PT" sz="1000" dirty="0" smtClean="0"/>
                            <a:t>2+6/8</a:t>
                          </a:r>
                          <a:endParaRPr lang="pt-PT" sz="1000" dirty="0"/>
                        </a:p>
                      </a:txBody>
                      <a:tcPr/>
                    </a:tc>
                    <a:tc>
                      <a:txBody>
                        <a:bodyPr/>
                        <a:lstStyle/>
                        <a:p>
                          <a:pPr algn="ctr"/>
                          <a:r>
                            <a:rPr lang="pt-PT" sz="1000" dirty="0" smtClean="0"/>
                            <a:t>6</a:t>
                          </a:r>
                          <a:endParaRPr lang="pt-PT" sz="1000" dirty="0"/>
                        </a:p>
                      </a:txBody>
                      <a:tcPr/>
                    </a:tc>
                    <a:extLst>
                      <a:ext uri="{0D108BD9-81ED-4DB2-BD59-A6C34878D82A}">
                        <a16:rowId xmlns:a16="http://schemas.microsoft.com/office/drawing/2014/main" val="10002"/>
                      </a:ext>
                    </a:extLst>
                  </a:tr>
                  <a:tr h="0">
                    <a:tc>
                      <a:txBody>
                        <a:bodyPr/>
                        <a:lstStyle/>
                        <a:p>
                          <a:pPr algn="ctr"/>
                          <a:r>
                            <a:rPr lang="pt-PT" sz="1000" dirty="0" smtClean="0"/>
                            <a:t>2</a:t>
                          </a:r>
                          <a:endParaRPr lang="pt-PT" sz="1000" dirty="0"/>
                        </a:p>
                      </a:txBody>
                      <a:tcPr/>
                    </a:tc>
                    <a:tc>
                      <a:txBody>
                        <a:bodyPr/>
                        <a:lstStyle/>
                        <a:p>
                          <a:pPr algn="ctr"/>
                          <a:r>
                            <a:rPr lang="pt-PT" sz="1000" dirty="0" smtClean="0"/>
                            <a:t>6</a:t>
                          </a:r>
                          <a:endParaRPr lang="pt-PT" sz="1000" dirty="0"/>
                        </a:p>
                      </a:txBody>
                      <a:tcPr/>
                    </a:tc>
                    <a:tc>
                      <a:txBody>
                        <a:bodyPr/>
                        <a:lstStyle/>
                        <a:p>
                          <a:pPr algn="ctr"/>
                          <a:r>
                            <a:rPr lang="pt-PT" sz="1000" dirty="0" smtClean="0"/>
                            <a:t>37</a:t>
                          </a:r>
                          <a:endParaRPr lang="pt-PT" sz="1000" dirty="0"/>
                        </a:p>
                      </a:txBody>
                      <a:tcPr/>
                    </a:tc>
                    <a:tc>
                      <a:txBody>
                        <a:bodyPr/>
                        <a:lstStyle/>
                        <a:p>
                          <a:pPr algn="ctr"/>
                          <a:r>
                            <a:rPr lang="pt-PT" sz="1000" dirty="0" smtClean="0"/>
                            <a:t>4+5/8</a:t>
                          </a:r>
                          <a:endParaRPr lang="pt-PT" sz="1000" dirty="0"/>
                        </a:p>
                      </a:txBody>
                      <a:tcPr/>
                    </a:tc>
                    <a:tc>
                      <a:txBody>
                        <a:bodyPr/>
                        <a:lstStyle/>
                        <a:p>
                          <a:pPr algn="ctr"/>
                          <a:r>
                            <a:rPr lang="pt-PT" sz="1000" dirty="0" smtClean="0"/>
                            <a:t>5</a:t>
                          </a:r>
                          <a:endParaRPr lang="pt-PT" sz="1000" dirty="0"/>
                        </a:p>
                      </a:txBody>
                      <a:tcPr/>
                    </a:tc>
                    <a:extLst>
                      <a:ext uri="{0D108BD9-81ED-4DB2-BD59-A6C34878D82A}">
                        <a16:rowId xmlns:a16="http://schemas.microsoft.com/office/drawing/2014/main" val="10003"/>
                      </a:ext>
                    </a:extLst>
                  </a:tr>
                  <a:tr h="0">
                    <a:tc>
                      <a:txBody>
                        <a:bodyPr/>
                        <a:lstStyle/>
                        <a:p>
                          <a:pPr algn="ctr"/>
                          <a:r>
                            <a:rPr lang="pt-PT" sz="1000" dirty="0" smtClean="0"/>
                            <a:t>3</a:t>
                          </a:r>
                          <a:endParaRPr lang="pt-PT" sz="1000" dirty="0"/>
                        </a:p>
                      </a:txBody>
                      <a:tcPr/>
                    </a:tc>
                    <a:tc>
                      <a:txBody>
                        <a:bodyPr/>
                        <a:lstStyle/>
                        <a:p>
                          <a:pPr algn="ctr"/>
                          <a:r>
                            <a:rPr lang="pt-PT" sz="1000" dirty="0" smtClean="0"/>
                            <a:t>5</a:t>
                          </a:r>
                          <a:endParaRPr lang="pt-PT" sz="1000" dirty="0"/>
                        </a:p>
                      </a:txBody>
                      <a:tcPr/>
                    </a:tc>
                    <a:tc>
                      <a:txBody>
                        <a:bodyPr/>
                        <a:lstStyle/>
                        <a:p>
                          <a:pPr algn="ctr"/>
                          <a:r>
                            <a:rPr lang="pt-PT" sz="1000" dirty="0" smtClean="0"/>
                            <a:t>32</a:t>
                          </a:r>
                          <a:endParaRPr lang="pt-PT" sz="1000" dirty="0"/>
                        </a:p>
                      </a:txBody>
                      <a:tcPr/>
                    </a:tc>
                    <a:tc>
                      <a:txBody>
                        <a:bodyPr/>
                        <a:lstStyle/>
                        <a:p>
                          <a:pPr algn="ctr"/>
                          <a:r>
                            <a:rPr lang="pt-PT" sz="1000" dirty="0" smtClean="0"/>
                            <a:t>4+0/8</a:t>
                          </a:r>
                          <a:endParaRPr lang="pt-PT" sz="1000" dirty="0"/>
                        </a:p>
                      </a:txBody>
                      <a:tcPr/>
                    </a:tc>
                    <a:tc>
                      <a:txBody>
                        <a:bodyPr/>
                        <a:lstStyle/>
                        <a:p>
                          <a:pPr algn="ctr"/>
                          <a:r>
                            <a:rPr lang="pt-PT" sz="1000" dirty="0" smtClean="0"/>
                            <a:t>0</a:t>
                          </a:r>
                          <a:endParaRPr lang="pt-PT" sz="1000" dirty="0"/>
                        </a:p>
                      </a:txBody>
                      <a:tcPr/>
                    </a:tc>
                    <a:extLst>
                      <a:ext uri="{0D108BD9-81ED-4DB2-BD59-A6C34878D82A}">
                        <a16:rowId xmlns:a16="http://schemas.microsoft.com/office/drawing/2014/main" val="10004"/>
                      </a:ext>
                    </a:extLst>
                  </a:tr>
                  <a:tr h="143023">
                    <a:tc>
                      <a:txBody>
                        <a:bodyPr/>
                        <a:lstStyle/>
                        <a:p>
                          <a:pPr algn="ctr"/>
                          <a:r>
                            <a:rPr lang="pt-PT" sz="1000" dirty="0" smtClean="0"/>
                            <a:t>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0+7/8</a:t>
                          </a:r>
                          <a:endParaRPr lang="pt-PT" sz="1000" dirty="0"/>
                        </a:p>
                      </a:txBody>
                      <a:tcPr/>
                    </a:tc>
                    <a:tc>
                      <a:txBody>
                        <a:bodyPr/>
                        <a:lstStyle/>
                        <a:p>
                          <a:pPr algn="ctr"/>
                          <a:r>
                            <a:rPr lang="pt-PT" sz="1000" dirty="0" smtClean="0"/>
                            <a:t>7</a:t>
                          </a:r>
                          <a:endParaRPr lang="pt-PT" sz="1000" dirty="0"/>
                        </a:p>
                      </a:txBody>
                      <a:tcPr/>
                    </a:tc>
                    <a:extLst>
                      <a:ext uri="{0D108BD9-81ED-4DB2-BD59-A6C34878D82A}">
                        <a16:rowId xmlns:a16="http://schemas.microsoft.com/office/drawing/2014/main" val="10005"/>
                      </a:ext>
                    </a:extLst>
                  </a:tr>
                  <a:tr h="132223">
                    <a:tc>
                      <a:txBody>
                        <a:bodyPr/>
                        <a:lstStyle/>
                        <a:p>
                          <a:pPr algn="ctr"/>
                          <a:r>
                            <a:rPr lang="pt-PT" sz="1000" dirty="0" smtClean="0"/>
                            <a:t>5</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42</a:t>
                          </a:r>
                          <a:endParaRPr lang="pt-PT" sz="1000" dirty="0"/>
                        </a:p>
                      </a:txBody>
                      <a:tcPr/>
                    </a:tc>
                    <a:tc>
                      <a:txBody>
                        <a:bodyPr/>
                        <a:lstStyle/>
                        <a:p>
                          <a:pPr algn="ctr"/>
                          <a:r>
                            <a:rPr lang="pt-PT" sz="1000" dirty="0" smtClean="0"/>
                            <a:t>5+2/8</a:t>
                          </a:r>
                          <a:endParaRPr lang="pt-PT" sz="1000" dirty="0"/>
                        </a:p>
                      </a:txBody>
                      <a:tcPr/>
                    </a:tc>
                    <a:tc>
                      <a:txBody>
                        <a:bodyPr/>
                        <a:lstStyle/>
                        <a:p>
                          <a:pPr algn="ctr"/>
                          <a:r>
                            <a:rPr lang="pt-PT" sz="1000" dirty="0" smtClean="0"/>
                            <a:t>2</a:t>
                          </a:r>
                          <a:endParaRPr lang="pt-PT" sz="1000" dirty="0"/>
                        </a:p>
                      </a:txBody>
                      <a:tcPr/>
                    </a:tc>
                    <a:extLst>
                      <a:ext uri="{0D108BD9-81ED-4DB2-BD59-A6C34878D82A}">
                        <a16:rowId xmlns:a16="http://schemas.microsoft.com/office/drawing/2014/main" val="10006"/>
                      </a:ext>
                    </a:extLst>
                  </a:tr>
                  <a:tr h="121423">
                    <a:tc>
                      <a:txBody>
                        <a:bodyPr/>
                        <a:lstStyle/>
                        <a:p>
                          <a:pPr algn="ctr"/>
                          <a:r>
                            <a:rPr lang="pt-PT" sz="1000" dirty="0" smtClean="0"/>
                            <a:t>6</a:t>
                          </a:r>
                          <a:endParaRPr lang="pt-PT" sz="1000" dirty="0"/>
                        </a:p>
                      </a:txBody>
                      <a:tcPr/>
                    </a:tc>
                    <a:tc>
                      <a:txBody>
                        <a:bodyPr/>
                        <a:lstStyle/>
                        <a:p>
                          <a:pPr algn="ctr"/>
                          <a:r>
                            <a:rPr lang="pt-PT" sz="1000" dirty="0" smtClean="0"/>
                            <a:t>2</a:t>
                          </a:r>
                          <a:endParaRPr lang="pt-PT" sz="1000" dirty="0"/>
                        </a:p>
                      </a:txBody>
                      <a:tcPr/>
                    </a:tc>
                    <a:tc>
                      <a:txBody>
                        <a:bodyPr/>
                        <a:lstStyle/>
                        <a:p>
                          <a:pPr algn="ctr"/>
                          <a:r>
                            <a:rPr lang="pt-PT" sz="1000" dirty="0" smtClean="0"/>
                            <a:t>17</a:t>
                          </a:r>
                          <a:endParaRPr lang="pt-PT" sz="1000" dirty="0"/>
                        </a:p>
                      </a:txBody>
                      <a:tcPr/>
                    </a:tc>
                    <a:tc>
                      <a:txBody>
                        <a:bodyPr/>
                        <a:lstStyle/>
                        <a:p>
                          <a:pPr algn="ctr"/>
                          <a:r>
                            <a:rPr lang="pt-PT" sz="1000" dirty="0" smtClean="0"/>
                            <a:t>2+1/8</a:t>
                          </a:r>
                          <a:endParaRPr lang="pt-PT" sz="1000" dirty="0"/>
                        </a:p>
                      </a:txBody>
                      <a:tcPr/>
                    </a:tc>
                    <a:tc>
                      <a:txBody>
                        <a:bodyPr/>
                        <a:lstStyle/>
                        <a:p>
                          <a:pPr algn="ctr"/>
                          <a:r>
                            <a:rPr lang="pt-PT" sz="1000" dirty="0" smtClean="0"/>
                            <a:t>1</a:t>
                          </a:r>
                          <a:endParaRPr lang="pt-PT" sz="1000" dirty="0"/>
                        </a:p>
                      </a:txBody>
                      <a:tcPr/>
                    </a:tc>
                    <a:extLst>
                      <a:ext uri="{0D108BD9-81ED-4DB2-BD59-A6C34878D82A}">
                        <a16:rowId xmlns:a16="http://schemas.microsoft.com/office/drawing/2014/main" val="10007"/>
                      </a:ext>
                    </a:extLst>
                  </a:tr>
                  <a:tr h="0">
                    <a:tc>
                      <a:txBody>
                        <a:bodyPr/>
                        <a:lstStyle/>
                        <a:p>
                          <a:pPr algn="ctr"/>
                          <a:r>
                            <a:rPr lang="pt-PT" sz="1000" dirty="0" smtClean="0"/>
                            <a:t>7</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12</a:t>
                          </a:r>
                          <a:endParaRPr lang="pt-PT" sz="1000" dirty="0"/>
                        </a:p>
                      </a:txBody>
                      <a:tcPr/>
                    </a:tc>
                    <a:tc>
                      <a:txBody>
                        <a:bodyPr/>
                        <a:lstStyle/>
                        <a:p>
                          <a:pPr algn="ctr"/>
                          <a:r>
                            <a:rPr lang="pt-PT" sz="1000" dirty="0" smtClean="0"/>
                            <a:t>1+4/8</a:t>
                          </a:r>
                          <a:endParaRPr lang="pt-PT" sz="1000" dirty="0"/>
                        </a:p>
                      </a:txBody>
                      <a:tcPr/>
                    </a:tc>
                    <a:tc>
                      <a:txBody>
                        <a:bodyPr/>
                        <a:lstStyle/>
                        <a:p>
                          <a:pPr algn="ctr"/>
                          <a:r>
                            <a:rPr lang="pt-PT" sz="1000" dirty="0" smtClean="0"/>
                            <a:t>4</a:t>
                          </a:r>
                          <a:endParaRPr lang="pt-PT" sz="1000" dirty="0"/>
                        </a:p>
                      </a:txBody>
                      <a:tcPr/>
                    </a:tc>
                    <a:extLst>
                      <a:ext uri="{0D108BD9-81ED-4DB2-BD59-A6C34878D82A}">
                        <a16:rowId xmlns:a16="http://schemas.microsoft.com/office/drawing/2014/main" val="10008"/>
                      </a:ext>
                    </a:extLst>
                  </a:tr>
                  <a:tr h="168180">
                    <a:tc>
                      <a:txBody>
                        <a:bodyPr/>
                        <a:lstStyle/>
                        <a:p>
                          <a:pPr algn="ctr"/>
                          <a:r>
                            <a:rPr lang="pt-PT" sz="1000" dirty="0" smtClean="0"/>
                            <a:t>8</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extLst>
                      <a:ext uri="{0D108BD9-81ED-4DB2-BD59-A6C34878D82A}">
                        <a16:rowId xmlns:a16="http://schemas.microsoft.com/office/drawing/2014/main" val="10009"/>
                      </a:ext>
                    </a:extLst>
                  </a:tr>
                </a:tbl>
              </a:graphicData>
            </a:graphic>
          </p:graphicFrame>
        </mc:Choice>
        <mc:Fallback xmlns="">
          <p:graphicFrame>
            <p:nvGraphicFramePr>
              <p:cNvPr id="5" name="Tabela 4"/>
              <p:cNvGraphicFramePr>
                <a:graphicFrameLocks noGrp="1"/>
              </p:cNvGraphicFramePr>
              <p:nvPr>
                <p:extLst>
                  <p:ext uri="{D42A27DB-BD31-4B8C-83A1-F6EECF244321}">
                    <p14:modId xmlns:p14="http://schemas.microsoft.com/office/powerpoint/2010/main" val="2652516870"/>
                  </p:ext>
                </p:extLst>
              </p:nvPr>
            </p:nvGraphicFramePr>
            <p:xfrm>
              <a:off x="1187624" y="2879824"/>
              <a:ext cx="5136232" cy="2565400"/>
            </p:xfrm>
            <a:graphic>
              <a:graphicData uri="http://schemas.openxmlformats.org/drawingml/2006/table">
                <a:tbl>
                  <a:tblPr firstRow="1" bandRow="1">
                    <a:tableStyleId>{5C22544A-7EE6-4342-B048-85BDC9FD1C3A}</a:tableStyleId>
                  </a:tblPr>
                  <a:tblGrid>
                    <a:gridCol w="887760"/>
                    <a:gridCol w="1152128"/>
                    <a:gridCol w="1080120"/>
                    <a:gridCol w="1008112"/>
                    <a:gridCol w="1008112"/>
                  </a:tblGrid>
                  <a:tr h="370840">
                    <a:tc>
                      <a:txBody>
                        <a:bodyPr/>
                        <a:lstStyle/>
                        <a:p>
                          <a:endParaRPr lang="pt-PT"/>
                        </a:p>
                      </a:txBody>
                      <a:tcPr>
                        <a:blipFill rotWithShape="0">
                          <a:blip r:embed="rId3"/>
                          <a:stretch>
                            <a:fillRect l="-685" t="-1639" r="-480822" b="-601639"/>
                          </a:stretch>
                        </a:blipFill>
                      </a:tcPr>
                    </a:tc>
                    <a:tc>
                      <a:txBody>
                        <a:bodyPr/>
                        <a:lstStyle/>
                        <a:p>
                          <a:endParaRPr lang="pt-PT"/>
                        </a:p>
                      </a:txBody>
                      <a:tcPr>
                        <a:blipFill rotWithShape="0">
                          <a:blip r:embed="rId3"/>
                          <a:stretch>
                            <a:fillRect l="-77778" t="-1639" r="-271429" b="-601639"/>
                          </a:stretch>
                        </a:blipFill>
                      </a:tcPr>
                    </a:tc>
                    <a:tc>
                      <a:txBody>
                        <a:bodyPr/>
                        <a:lstStyle/>
                        <a:p>
                          <a:endParaRPr lang="pt-PT"/>
                        </a:p>
                      </a:txBody>
                      <a:tcPr>
                        <a:blipFill rotWithShape="0">
                          <a:blip r:embed="rId3"/>
                          <a:stretch>
                            <a:fillRect l="-188764" t="-1639" r="-188202" b="-601639"/>
                          </a:stretch>
                        </a:blipFill>
                      </a:tcPr>
                    </a:tc>
                    <a:tc>
                      <a:txBody>
                        <a:bodyPr/>
                        <a:lstStyle/>
                        <a:p>
                          <a:endParaRPr lang="pt-PT"/>
                        </a:p>
                      </a:txBody>
                      <a:tcPr>
                        <a:blipFill rotWithShape="0">
                          <a:blip r:embed="rId3"/>
                          <a:stretch>
                            <a:fillRect l="-311515" t="-1639" r="-103030" b="-601639"/>
                          </a:stretch>
                        </a:blipFill>
                      </a:tcPr>
                    </a:tc>
                    <a:tc>
                      <a:txBody>
                        <a:bodyPr/>
                        <a:lstStyle/>
                        <a:p>
                          <a:endParaRPr lang="pt-PT"/>
                        </a:p>
                      </a:txBody>
                      <a:tcPr>
                        <a:blipFill rotWithShape="0">
                          <a:blip r:embed="rId3"/>
                          <a:stretch>
                            <a:fillRect l="-409036" t="-1639" r="-2410" b="-601639"/>
                          </a:stretch>
                        </a:blipFill>
                      </a:tcPr>
                    </a:tc>
                  </a:tr>
                  <a:tr h="243840">
                    <a:tc>
                      <a:txBody>
                        <a:bodyPr/>
                        <a:lstStyle/>
                        <a:p>
                          <a:pPr algn="ctr"/>
                          <a:r>
                            <a:rPr lang="pt-PT" sz="1000" dirty="0" smtClean="0"/>
                            <a:t>0</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27</a:t>
                          </a:r>
                          <a:endParaRPr lang="pt-PT" sz="1000" dirty="0"/>
                        </a:p>
                      </a:txBody>
                      <a:tcPr/>
                    </a:tc>
                    <a:tc>
                      <a:txBody>
                        <a:bodyPr/>
                        <a:lstStyle/>
                        <a:p>
                          <a:pPr algn="ctr"/>
                          <a:r>
                            <a:rPr lang="pt-PT" sz="1000" dirty="0" smtClean="0"/>
                            <a:t>3+3/8</a:t>
                          </a:r>
                          <a:endParaRPr lang="pt-PT" sz="1000" dirty="0"/>
                        </a:p>
                      </a:txBody>
                      <a:tcPr/>
                    </a:tc>
                    <a:tc>
                      <a:txBody>
                        <a:bodyPr/>
                        <a:lstStyle/>
                        <a:p>
                          <a:pPr algn="ctr"/>
                          <a:r>
                            <a:rPr lang="pt-PT" sz="1000" dirty="0" smtClean="0"/>
                            <a:t>3</a:t>
                          </a:r>
                          <a:endParaRPr lang="pt-PT" sz="1000" dirty="0"/>
                        </a:p>
                      </a:txBody>
                      <a:tcPr/>
                    </a:tc>
                  </a:tr>
                  <a:tr h="243840">
                    <a:tc>
                      <a:txBody>
                        <a:bodyPr/>
                        <a:lstStyle/>
                        <a:p>
                          <a:pPr algn="ctr"/>
                          <a:r>
                            <a:rPr lang="pt-PT" sz="1000" dirty="0" smtClean="0"/>
                            <a:t>1</a:t>
                          </a:r>
                          <a:endParaRPr lang="pt-PT" sz="1000" dirty="0"/>
                        </a:p>
                      </a:txBody>
                      <a:tcPr/>
                    </a:tc>
                    <a:tc>
                      <a:txBody>
                        <a:bodyPr/>
                        <a:lstStyle/>
                        <a:p>
                          <a:pPr algn="ctr"/>
                          <a:r>
                            <a:rPr lang="pt-PT" sz="1000" dirty="0" smtClean="0"/>
                            <a:t>3</a:t>
                          </a:r>
                          <a:endParaRPr lang="pt-PT" sz="1000" dirty="0"/>
                        </a:p>
                      </a:txBody>
                      <a:tcPr/>
                    </a:tc>
                    <a:tc>
                      <a:txBody>
                        <a:bodyPr/>
                        <a:lstStyle/>
                        <a:p>
                          <a:pPr algn="ctr"/>
                          <a:r>
                            <a:rPr lang="pt-PT" sz="1000" dirty="0" smtClean="0"/>
                            <a:t>22</a:t>
                          </a:r>
                          <a:endParaRPr lang="pt-PT" sz="1000" dirty="0"/>
                        </a:p>
                      </a:txBody>
                      <a:tcPr/>
                    </a:tc>
                    <a:tc>
                      <a:txBody>
                        <a:bodyPr/>
                        <a:lstStyle/>
                        <a:p>
                          <a:pPr algn="ctr"/>
                          <a:r>
                            <a:rPr lang="pt-PT" sz="1000" dirty="0" smtClean="0"/>
                            <a:t>2+6/8</a:t>
                          </a:r>
                          <a:endParaRPr lang="pt-PT" sz="1000" dirty="0"/>
                        </a:p>
                      </a:txBody>
                      <a:tcPr/>
                    </a:tc>
                    <a:tc>
                      <a:txBody>
                        <a:bodyPr/>
                        <a:lstStyle/>
                        <a:p>
                          <a:pPr algn="ctr"/>
                          <a:r>
                            <a:rPr lang="pt-PT" sz="1000" dirty="0" smtClean="0"/>
                            <a:t>6</a:t>
                          </a:r>
                          <a:endParaRPr lang="pt-PT" sz="1000" dirty="0"/>
                        </a:p>
                      </a:txBody>
                      <a:tcPr/>
                    </a:tc>
                  </a:tr>
                  <a:tr h="243840">
                    <a:tc>
                      <a:txBody>
                        <a:bodyPr/>
                        <a:lstStyle/>
                        <a:p>
                          <a:pPr algn="ctr"/>
                          <a:r>
                            <a:rPr lang="pt-PT" sz="1000" dirty="0" smtClean="0"/>
                            <a:t>2</a:t>
                          </a:r>
                          <a:endParaRPr lang="pt-PT" sz="1000" dirty="0"/>
                        </a:p>
                      </a:txBody>
                      <a:tcPr/>
                    </a:tc>
                    <a:tc>
                      <a:txBody>
                        <a:bodyPr/>
                        <a:lstStyle/>
                        <a:p>
                          <a:pPr algn="ctr"/>
                          <a:r>
                            <a:rPr lang="pt-PT" sz="1000" dirty="0" smtClean="0"/>
                            <a:t>6</a:t>
                          </a:r>
                          <a:endParaRPr lang="pt-PT" sz="1000" dirty="0"/>
                        </a:p>
                      </a:txBody>
                      <a:tcPr/>
                    </a:tc>
                    <a:tc>
                      <a:txBody>
                        <a:bodyPr/>
                        <a:lstStyle/>
                        <a:p>
                          <a:pPr algn="ctr"/>
                          <a:r>
                            <a:rPr lang="pt-PT" sz="1000" dirty="0" smtClean="0"/>
                            <a:t>37</a:t>
                          </a:r>
                          <a:endParaRPr lang="pt-PT" sz="1000" dirty="0"/>
                        </a:p>
                      </a:txBody>
                      <a:tcPr/>
                    </a:tc>
                    <a:tc>
                      <a:txBody>
                        <a:bodyPr/>
                        <a:lstStyle/>
                        <a:p>
                          <a:pPr algn="ctr"/>
                          <a:r>
                            <a:rPr lang="pt-PT" sz="1000" dirty="0" smtClean="0"/>
                            <a:t>4+5/8</a:t>
                          </a:r>
                          <a:endParaRPr lang="pt-PT" sz="1000" dirty="0"/>
                        </a:p>
                      </a:txBody>
                      <a:tcPr/>
                    </a:tc>
                    <a:tc>
                      <a:txBody>
                        <a:bodyPr/>
                        <a:lstStyle/>
                        <a:p>
                          <a:pPr algn="ctr"/>
                          <a:r>
                            <a:rPr lang="pt-PT" sz="1000" dirty="0" smtClean="0"/>
                            <a:t>5</a:t>
                          </a:r>
                          <a:endParaRPr lang="pt-PT" sz="1000" dirty="0"/>
                        </a:p>
                      </a:txBody>
                      <a:tcPr/>
                    </a:tc>
                  </a:tr>
                  <a:tr h="243840">
                    <a:tc>
                      <a:txBody>
                        <a:bodyPr/>
                        <a:lstStyle/>
                        <a:p>
                          <a:pPr algn="ctr"/>
                          <a:r>
                            <a:rPr lang="pt-PT" sz="1000" dirty="0" smtClean="0"/>
                            <a:t>3</a:t>
                          </a:r>
                          <a:endParaRPr lang="pt-PT" sz="1000" dirty="0"/>
                        </a:p>
                      </a:txBody>
                      <a:tcPr/>
                    </a:tc>
                    <a:tc>
                      <a:txBody>
                        <a:bodyPr/>
                        <a:lstStyle/>
                        <a:p>
                          <a:pPr algn="ctr"/>
                          <a:r>
                            <a:rPr lang="pt-PT" sz="1000" dirty="0" smtClean="0"/>
                            <a:t>5</a:t>
                          </a:r>
                          <a:endParaRPr lang="pt-PT" sz="1000" dirty="0"/>
                        </a:p>
                      </a:txBody>
                      <a:tcPr/>
                    </a:tc>
                    <a:tc>
                      <a:txBody>
                        <a:bodyPr/>
                        <a:lstStyle/>
                        <a:p>
                          <a:pPr algn="ctr"/>
                          <a:r>
                            <a:rPr lang="pt-PT" sz="1000" dirty="0" smtClean="0"/>
                            <a:t>32</a:t>
                          </a:r>
                          <a:endParaRPr lang="pt-PT" sz="1000" dirty="0"/>
                        </a:p>
                      </a:txBody>
                      <a:tcPr/>
                    </a:tc>
                    <a:tc>
                      <a:txBody>
                        <a:bodyPr/>
                        <a:lstStyle/>
                        <a:p>
                          <a:pPr algn="ctr"/>
                          <a:r>
                            <a:rPr lang="pt-PT" sz="1000" dirty="0" smtClean="0"/>
                            <a:t>4+0/8</a:t>
                          </a:r>
                          <a:endParaRPr lang="pt-PT" sz="1000" dirty="0"/>
                        </a:p>
                      </a:txBody>
                      <a:tcPr/>
                    </a:tc>
                    <a:tc>
                      <a:txBody>
                        <a:bodyPr/>
                        <a:lstStyle/>
                        <a:p>
                          <a:pPr algn="ctr"/>
                          <a:r>
                            <a:rPr lang="pt-PT" sz="1000" dirty="0" smtClean="0"/>
                            <a:t>0</a:t>
                          </a:r>
                          <a:endParaRPr lang="pt-PT" sz="1000" dirty="0"/>
                        </a:p>
                      </a:txBody>
                      <a:tcPr/>
                    </a:tc>
                  </a:tr>
                  <a:tr h="243840">
                    <a:tc>
                      <a:txBody>
                        <a:bodyPr/>
                        <a:lstStyle/>
                        <a:p>
                          <a:pPr algn="ctr"/>
                          <a:r>
                            <a:rPr lang="pt-PT" sz="1000" dirty="0" smtClean="0"/>
                            <a:t>4</a:t>
                          </a:r>
                          <a:endParaRPr lang="pt-PT" sz="1000" dirty="0"/>
                        </a:p>
                      </a:txBody>
                      <a:tcPr/>
                    </a:tc>
                    <a:tc>
                      <a:txBody>
                        <a:bodyPr/>
                        <a:lstStyle/>
                        <a:p>
                          <a:pPr algn="ctr"/>
                          <a:r>
                            <a:rPr lang="pt-PT" sz="1000" dirty="0" smtClean="0"/>
                            <a:t>0</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0+7/8</a:t>
                          </a:r>
                          <a:endParaRPr lang="pt-PT" sz="1000" dirty="0"/>
                        </a:p>
                      </a:txBody>
                      <a:tcPr/>
                    </a:tc>
                    <a:tc>
                      <a:txBody>
                        <a:bodyPr/>
                        <a:lstStyle/>
                        <a:p>
                          <a:pPr algn="ctr"/>
                          <a:r>
                            <a:rPr lang="pt-PT" sz="1000" dirty="0" smtClean="0"/>
                            <a:t>7</a:t>
                          </a:r>
                          <a:endParaRPr lang="pt-PT" sz="1000" dirty="0"/>
                        </a:p>
                      </a:txBody>
                      <a:tcPr/>
                    </a:tc>
                  </a:tr>
                  <a:tr h="243840">
                    <a:tc>
                      <a:txBody>
                        <a:bodyPr/>
                        <a:lstStyle/>
                        <a:p>
                          <a:pPr algn="ctr"/>
                          <a:r>
                            <a:rPr lang="pt-PT" sz="1000" dirty="0" smtClean="0"/>
                            <a:t>5</a:t>
                          </a:r>
                          <a:endParaRPr lang="pt-PT" sz="1000" dirty="0"/>
                        </a:p>
                      </a:txBody>
                      <a:tcPr/>
                    </a:tc>
                    <a:tc>
                      <a:txBody>
                        <a:bodyPr/>
                        <a:lstStyle/>
                        <a:p>
                          <a:pPr algn="ctr"/>
                          <a:r>
                            <a:rPr lang="pt-PT" sz="1000" dirty="0" smtClean="0"/>
                            <a:t>7</a:t>
                          </a:r>
                          <a:endParaRPr lang="pt-PT" sz="1000" dirty="0"/>
                        </a:p>
                      </a:txBody>
                      <a:tcPr/>
                    </a:tc>
                    <a:tc>
                      <a:txBody>
                        <a:bodyPr/>
                        <a:lstStyle/>
                        <a:p>
                          <a:pPr algn="ctr"/>
                          <a:r>
                            <a:rPr lang="pt-PT" sz="1000" dirty="0" smtClean="0"/>
                            <a:t>42</a:t>
                          </a:r>
                          <a:endParaRPr lang="pt-PT" sz="1000" dirty="0"/>
                        </a:p>
                      </a:txBody>
                      <a:tcPr/>
                    </a:tc>
                    <a:tc>
                      <a:txBody>
                        <a:bodyPr/>
                        <a:lstStyle/>
                        <a:p>
                          <a:pPr algn="ctr"/>
                          <a:r>
                            <a:rPr lang="pt-PT" sz="1000" dirty="0" smtClean="0"/>
                            <a:t>5+2/8</a:t>
                          </a:r>
                          <a:endParaRPr lang="pt-PT" sz="1000" dirty="0"/>
                        </a:p>
                      </a:txBody>
                      <a:tcPr/>
                    </a:tc>
                    <a:tc>
                      <a:txBody>
                        <a:bodyPr/>
                        <a:lstStyle/>
                        <a:p>
                          <a:pPr algn="ctr"/>
                          <a:r>
                            <a:rPr lang="pt-PT" sz="1000" dirty="0" smtClean="0"/>
                            <a:t>2</a:t>
                          </a:r>
                          <a:endParaRPr lang="pt-PT" sz="1000" dirty="0"/>
                        </a:p>
                      </a:txBody>
                      <a:tcPr/>
                    </a:tc>
                  </a:tr>
                  <a:tr h="243840">
                    <a:tc>
                      <a:txBody>
                        <a:bodyPr/>
                        <a:lstStyle/>
                        <a:p>
                          <a:pPr algn="ctr"/>
                          <a:r>
                            <a:rPr lang="pt-PT" sz="1000" dirty="0" smtClean="0"/>
                            <a:t>6</a:t>
                          </a:r>
                          <a:endParaRPr lang="pt-PT" sz="1000" dirty="0"/>
                        </a:p>
                      </a:txBody>
                      <a:tcPr/>
                    </a:tc>
                    <a:tc>
                      <a:txBody>
                        <a:bodyPr/>
                        <a:lstStyle/>
                        <a:p>
                          <a:pPr algn="ctr"/>
                          <a:r>
                            <a:rPr lang="pt-PT" sz="1000" dirty="0" smtClean="0"/>
                            <a:t>2</a:t>
                          </a:r>
                          <a:endParaRPr lang="pt-PT" sz="1000" dirty="0"/>
                        </a:p>
                      </a:txBody>
                      <a:tcPr/>
                    </a:tc>
                    <a:tc>
                      <a:txBody>
                        <a:bodyPr/>
                        <a:lstStyle/>
                        <a:p>
                          <a:pPr algn="ctr"/>
                          <a:r>
                            <a:rPr lang="pt-PT" sz="1000" dirty="0" smtClean="0"/>
                            <a:t>17</a:t>
                          </a:r>
                          <a:endParaRPr lang="pt-PT" sz="1000" dirty="0"/>
                        </a:p>
                      </a:txBody>
                      <a:tcPr/>
                    </a:tc>
                    <a:tc>
                      <a:txBody>
                        <a:bodyPr/>
                        <a:lstStyle/>
                        <a:p>
                          <a:pPr algn="ctr"/>
                          <a:r>
                            <a:rPr lang="pt-PT" sz="1000" dirty="0" smtClean="0"/>
                            <a:t>2+1/8</a:t>
                          </a:r>
                          <a:endParaRPr lang="pt-PT" sz="1000" dirty="0"/>
                        </a:p>
                      </a:txBody>
                      <a:tcPr/>
                    </a:tc>
                    <a:tc>
                      <a:txBody>
                        <a:bodyPr/>
                        <a:lstStyle/>
                        <a:p>
                          <a:pPr algn="ctr"/>
                          <a:r>
                            <a:rPr lang="pt-PT" sz="1000" dirty="0" smtClean="0"/>
                            <a:t>1</a:t>
                          </a:r>
                          <a:endParaRPr lang="pt-PT" sz="1000" dirty="0"/>
                        </a:p>
                      </a:txBody>
                      <a:tcPr/>
                    </a:tc>
                  </a:tr>
                  <a:tr h="243840">
                    <a:tc>
                      <a:txBody>
                        <a:bodyPr/>
                        <a:lstStyle/>
                        <a:p>
                          <a:pPr algn="ctr"/>
                          <a:r>
                            <a:rPr lang="pt-PT" sz="1000" dirty="0" smtClean="0"/>
                            <a:t>7</a:t>
                          </a:r>
                          <a:endParaRPr lang="pt-PT" sz="1000" dirty="0"/>
                        </a:p>
                      </a:txBody>
                      <a:tcPr/>
                    </a:tc>
                    <a:tc>
                      <a:txBody>
                        <a:bodyPr/>
                        <a:lstStyle/>
                        <a:p>
                          <a:pPr algn="ctr"/>
                          <a:r>
                            <a:rPr lang="pt-PT" sz="1000" dirty="0" smtClean="0"/>
                            <a:t>1</a:t>
                          </a:r>
                          <a:endParaRPr lang="pt-PT" sz="1000" dirty="0"/>
                        </a:p>
                      </a:txBody>
                      <a:tcPr/>
                    </a:tc>
                    <a:tc>
                      <a:txBody>
                        <a:bodyPr/>
                        <a:lstStyle/>
                        <a:p>
                          <a:pPr algn="ctr"/>
                          <a:r>
                            <a:rPr lang="pt-PT" sz="1000" dirty="0" smtClean="0"/>
                            <a:t>12</a:t>
                          </a:r>
                          <a:endParaRPr lang="pt-PT" sz="1000" dirty="0"/>
                        </a:p>
                      </a:txBody>
                      <a:tcPr/>
                    </a:tc>
                    <a:tc>
                      <a:txBody>
                        <a:bodyPr/>
                        <a:lstStyle/>
                        <a:p>
                          <a:pPr algn="ctr"/>
                          <a:r>
                            <a:rPr lang="pt-PT" sz="1000" dirty="0" smtClean="0"/>
                            <a:t>1+4/8</a:t>
                          </a:r>
                          <a:endParaRPr lang="pt-PT" sz="1000" dirty="0"/>
                        </a:p>
                      </a:txBody>
                      <a:tcPr/>
                    </a:tc>
                    <a:tc>
                      <a:txBody>
                        <a:bodyPr/>
                        <a:lstStyle/>
                        <a:p>
                          <a:pPr algn="ctr"/>
                          <a:r>
                            <a:rPr lang="pt-PT" sz="1000" dirty="0" smtClean="0"/>
                            <a:t>4</a:t>
                          </a:r>
                          <a:endParaRPr lang="pt-PT" sz="1000" dirty="0"/>
                        </a:p>
                      </a:txBody>
                      <a:tcPr/>
                    </a:tc>
                  </a:tr>
                  <a:tr h="243840">
                    <a:tc>
                      <a:txBody>
                        <a:bodyPr/>
                        <a:lstStyle/>
                        <a:p>
                          <a:pPr algn="ctr"/>
                          <a:r>
                            <a:rPr lang="pt-PT" sz="1000" dirty="0" smtClean="0"/>
                            <a:t>8</a:t>
                          </a:r>
                          <a:endParaRPr lang="pt-PT" sz="1000" dirty="0"/>
                        </a:p>
                      </a:txBody>
                      <a:tcPr/>
                    </a:tc>
                    <a:tc>
                      <a:txBody>
                        <a:bodyPr/>
                        <a:lstStyle/>
                        <a:p>
                          <a:pPr algn="ctr"/>
                          <a:r>
                            <a:rPr lang="pt-PT" sz="1000" dirty="0" smtClean="0"/>
                            <a:t>4</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c>
                      <a:txBody>
                        <a:bodyPr/>
                        <a:lstStyle/>
                        <a:p>
                          <a:pPr algn="ctr"/>
                          <a:r>
                            <a:rPr lang="pt-PT" sz="1000" dirty="0" smtClean="0"/>
                            <a:t>…</a:t>
                          </a:r>
                          <a:endParaRPr lang="pt-PT" sz="1000" dirty="0"/>
                        </a:p>
                      </a:txBody>
                      <a:tcPr/>
                    </a:tc>
                  </a:tr>
                </a:tbl>
              </a:graphicData>
            </a:graphic>
          </p:graphicFrame>
        </mc:Fallback>
      </mc:AlternateContent>
      <p:cxnSp>
        <p:nvCxnSpPr>
          <p:cNvPr id="9" name="Conexão recta 8"/>
          <p:cNvCxnSpPr/>
          <p:nvPr/>
        </p:nvCxnSpPr>
        <p:spPr>
          <a:xfrm>
            <a:off x="1187624" y="5229200"/>
            <a:ext cx="511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xão recta 10"/>
          <p:cNvCxnSpPr/>
          <p:nvPr/>
        </p:nvCxnSpPr>
        <p:spPr>
          <a:xfrm>
            <a:off x="1187624" y="5445224"/>
            <a:ext cx="51125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ela 11"/>
          <p:cNvGraphicFramePr>
            <a:graphicFrameLocks noGrp="1"/>
          </p:cNvGraphicFramePr>
          <p:nvPr>
            <p:extLst>
              <p:ext uri="{D42A27DB-BD31-4B8C-83A1-F6EECF244321}">
                <p14:modId xmlns:p14="http://schemas.microsoft.com/office/powerpoint/2010/main" val="2383709236"/>
              </p:ext>
            </p:extLst>
          </p:nvPr>
        </p:nvGraphicFramePr>
        <p:xfrm>
          <a:off x="6444208" y="2879824"/>
          <a:ext cx="1152128" cy="25654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tblGrid>
              <a:tr h="370840">
                <a:tc>
                  <a:txBody>
                    <a:bodyPr/>
                    <a:lstStyle/>
                    <a:p>
                      <a:r>
                        <a:rPr lang="pt-PT" sz="1200" dirty="0" smtClean="0"/>
                        <a:t>Nºs  </a:t>
                      </a:r>
                      <a:r>
                        <a:rPr lang="pt-PT" sz="1200" dirty="0" err="1" smtClean="0"/>
                        <a:t>Aleat</a:t>
                      </a:r>
                      <a:r>
                        <a:rPr lang="pt-PT" sz="1200" dirty="0" smtClean="0"/>
                        <a:t>. 0-1</a:t>
                      </a:r>
                      <a:endParaRPr lang="pt-PT" sz="1200" dirty="0"/>
                    </a:p>
                  </a:txBody>
                  <a:tcPr/>
                </a:tc>
                <a:extLst>
                  <a:ext uri="{0D108BD9-81ED-4DB2-BD59-A6C34878D82A}">
                    <a16:rowId xmlns:a16="http://schemas.microsoft.com/office/drawing/2014/main" val="10000"/>
                  </a:ext>
                </a:extLst>
              </a:tr>
              <a:tr h="0">
                <a:tc>
                  <a:txBody>
                    <a:bodyPr/>
                    <a:lstStyle/>
                    <a:p>
                      <a:pPr algn="ctr"/>
                      <a:r>
                        <a:rPr lang="pt-PT" sz="1000" dirty="0" smtClean="0"/>
                        <a:t>0,375</a:t>
                      </a:r>
                      <a:endParaRPr lang="pt-PT" sz="1000" dirty="0"/>
                    </a:p>
                  </a:txBody>
                  <a:tcPr/>
                </a:tc>
                <a:extLst>
                  <a:ext uri="{0D108BD9-81ED-4DB2-BD59-A6C34878D82A}">
                    <a16:rowId xmlns:a16="http://schemas.microsoft.com/office/drawing/2014/main" val="10001"/>
                  </a:ext>
                </a:extLst>
              </a:tr>
              <a:tr h="0">
                <a:tc>
                  <a:txBody>
                    <a:bodyPr/>
                    <a:lstStyle/>
                    <a:p>
                      <a:pPr algn="ctr"/>
                      <a:r>
                        <a:rPr lang="pt-PT" sz="1000" dirty="0" smtClean="0"/>
                        <a:t>0,750</a:t>
                      </a:r>
                      <a:endParaRPr lang="pt-PT" sz="1000" dirty="0"/>
                    </a:p>
                  </a:txBody>
                  <a:tcPr/>
                </a:tc>
                <a:extLst>
                  <a:ext uri="{0D108BD9-81ED-4DB2-BD59-A6C34878D82A}">
                    <a16:rowId xmlns:a16="http://schemas.microsoft.com/office/drawing/2014/main" val="10002"/>
                  </a:ext>
                </a:extLst>
              </a:tr>
              <a:tr h="0">
                <a:tc>
                  <a:txBody>
                    <a:bodyPr/>
                    <a:lstStyle/>
                    <a:p>
                      <a:pPr algn="ctr"/>
                      <a:r>
                        <a:rPr lang="pt-PT" sz="1000" dirty="0" smtClean="0"/>
                        <a:t>0,625</a:t>
                      </a:r>
                      <a:endParaRPr lang="pt-PT" sz="1000" dirty="0"/>
                    </a:p>
                  </a:txBody>
                  <a:tcPr/>
                </a:tc>
                <a:extLst>
                  <a:ext uri="{0D108BD9-81ED-4DB2-BD59-A6C34878D82A}">
                    <a16:rowId xmlns:a16="http://schemas.microsoft.com/office/drawing/2014/main" val="10003"/>
                  </a:ext>
                </a:extLst>
              </a:tr>
              <a:tr h="0">
                <a:tc>
                  <a:txBody>
                    <a:bodyPr/>
                    <a:lstStyle/>
                    <a:p>
                      <a:pPr algn="ctr"/>
                      <a:r>
                        <a:rPr lang="pt-PT" sz="1000" dirty="0" smtClean="0"/>
                        <a:t>0,000</a:t>
                      </a:r>
                      <a:endParaRPr lang="pt-PT" sz="1000" dirty="0"/>
                    </a:p>
                  </a:txBody>
                  <a:tcPr/>
                </a:tc>
                <a:extLst>
                  <a:ext uri="{0D108BD9-81ED-4DB2-BD59-A6C34878D82A}">
                    <a16:rowId xmlns:a16="http://schemas.microsoft.com/office/drawing/2014/main" val="10004"/>
                  </a:ext>
                </a:extLst>
              </a:tr>
              <a:tr h="143024">
                <a:tc>
                  <a:txBody>
                    <a:bodyPr/>
                    <a:lstStyle/>
                    <a:p>
                      <a:pPr algn="ctr"/>
                      <a:r>
                        <a:rPr lang="pt-PT" sz="1000" dirty="0" smtClean="0"/>
                        <a:t>0,875</a:t>
                      </a:r>
                      <a:endParaRPr lang="pt-PT" sz="1000" dirty="0"/>
                    </a:p>
                  </a:txBody>
                  <a:tcPr/>
                </a:tc>
                <a:extLst>
                  <a:ext uri="{0D108BD9-81ED-4DB2-BD59-A6C34878D82A}">
                    <a16:rowId xmlns:a16="http://schemas.microsoft.com/office/drawing/2014/main" val="10005"/>
                  </a:ext>
                </a:extLst>
              </a:tr>
              <a:tr h="132224">
                <a:tc>
                  <a:txBody>
                    <a:bodyPr/>
                    <a:lstStyle/>
                    <a:p>
                      <a:pPr algn="ctr"/>
                      <a:r>
                        <a:rPr lang="pt-PT" sz="1000" dirty="0" smtClean="0"/>
                        <a:t>0,250</a:t>
                      </a:r>
                      <a:endParaRPr lang="pt-PT" sz="1000" dirty="0"/>
                    </a:p>
                  </a:txBody>
                  <a:tcPr/>
                </a:tc>
                <a:extLst>
                  <a:ext uri="{0D108BD9-81ED-4DB2-BD59-A6C34878D82A}">
                    <a16:rowId xmlns:a16="http://schemas.microsoft.com/office/drawing/2014/main" val="10006"/>
                  </a:ext>
                </a:extLst>
              </a:tr>
              <a:tr h="121424">
                <a:tc>
                  <a:txBody>
                    <a:bodyPr/>
                    <a:lstStyle/>
                    <a:p>
                      <a:pPr algn="ctr"/>
                      <a:r>
                        <a:rPr lang="pt-PT" sz="1000" dirty="0" smtClean="0"/>
                        <a:t>0,125</a:t>
                      </a:r>
                      <a:endParaRPr lang="pt-PT" sz="1000" dirty="0"/>
                    </a:p>
                  </a:txBody>
                  <a:tcPr/>
                </a:tc>
                <a:extLst>
                  <a:ext uri="{0D108BD9-81ED-4DB2-BD59-A6C34878D82A}">
                    <a16:rowId xmlns:a16="http://schemas.microsoft.com/office/drawing/2014/main" val="10007"/>
                  </a:ext>
                </a:extLst>
              </a:tr>
              <a:tr h="0">
                <a:tc>
                  <a:txBody>
                    <a:bodyPr/>
                    <a:lstStyle/>
                    <a:p>
                      <a:pPr algn="ctr"/>
                      <a:r>
                        <a:rPr lang="pt-PT" sz="1000" dirty="0" smtClean="0"/>
                        <a:t>0,500</a:t>
                      </a:r>
                      <a:endParaRPr lang="pt-PT" sz="1000" dirty="0"/>
                    </a:p>
                  </a:txBody>
                  <a:tcPr/>
                </a:tc>
                <a:extLst>
                  <a:ext uri="{0D108BD9-81ED-4DB2-BD59-A6C34878D82A}">
                    <a16:rowId xmlns:a16="http://schemas.microsoft.com/office/drawing/2014/main" val="10008"/>
                  </a:ext>
                </a:extLst>
              </a:tr>
              <a:tr h="134600">
                <a:tc>
                  <a:txBody>
                    <a:bodyPr/>
                    <a:lstStyle/>
                    <a:p>
                      <a:pPr algn="ctr"/>
                      <a:r>
                        <a:rPr lang="pt-PT" sz="1000" dirty="0" smtClean="0"/>
                        <a:t>…</a:t>
                      </a:r>
                      <a:endParaRPr lang="pt-PT" sz="1000" dirty="0"/>
                    </a:p>
                  </a:txBody>
                  <a:tcPr/>
                </a:tc>
                <a:extLst>
                  <a:ext uri="{0D108BD9-81ED-4DB2-BD59-A6C34878D82A}">
                    <a16:rowId xmlns:a16="http://schemas.microsoft.com/office/drawing/2014/main" val="10009"/>
                  </a:ext>
                </a:extLst>
              </a:tr>
            </a:tbl>
          </a:graphicData>
        </a:graphic>
      </p:graphicFrame>
      <p:cxnSp>
        <p:nvCxnSpPr>
          <p:cNvPr id="18" name="Conexão recta 17"/>
          <p:cNvCxnSpPr/>
          <p:nvPr/>
        </p:nvCxnSpPr>
        <p:spPr>
          <a:xfrm>
            <a:off x="6444208" y="5229200"/>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6444208" y="544522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8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20076" y="660139"/>
                <a:ext cx="8964488" cy="5895332"/>
              </a:xfrm>
              <a:prstGeom prst="rect">
                <a:avLst/>
              </a:prstGeom>
            </p:spPr>
            <p:txBody>
              <a:bodyPr wrap="square">
                <a:spAutoFit/>
              </a:bodyPr>
              <a:lstStyle/>
              <a:p>
                <a:pPr marL="176213" algn="just"/>
                <a:r>
                  <a:rPr lang="pt-PT" sz="1400" b="1" dirty="0" smtClean="0">
                    <a:latin typeface="Arial" panose="020B0604020202020204" pitchFamily="34" charset="0"/>
                    <a:cs typeface="Arial" panose="020B0604020202020204" pitchFamily="34" charset="0"/>
                  </a:rPr>
                  <a:t>3. Geração de variáveis Aleatórias</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Existem basicamente três métodos para gerar variáveis aleatórias:</a:t>
                </a:r>
              </a:p>
              <a:p>
                <a:pPr marL="176213" algn="just"/>
                <a:endParaRPr lang="pt-PT" sz="1200"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da </a:t>
                </a:r>
                <a:r>
                  <a:rPr lang="pt-PT" sz="1200" i="1" dirty="0" smtClean="0">
                    <a:latin typeface="Arial" panose="020B0604020202020204" pitchFamily="34" charset="0"/>
                    <a:cs typeface="Arial" panose="020B0604020202020204" pitchFamily="34" charset="0"/>
                  </a:rPr>
                  <a:t>Transformação Inversa</a:t>
                </a:r>
              </a:p>
              <a:p>
                <a:pPr marL="534988" indent="-174625"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de </a:t>
                </a:r>
                <a:r>
                  <a:rPr lang="pt-PT" sz="1200" i="1" dirty="0" smtClean="0">
                    <a:latin typeface="Arial" panose="020B0604020202020204" pitchFamily="34" charset="0"/>
                    <a:cs typeface="Arial" panose="020B0604020202020204" pitchFamily="34" charset="0"/>
                  </a:rPr>
                  <a:t>Aceitação-Rejeição</a:t>
                </a: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Método da </a:t>
                </a:r>
                <a:r>
                  <a:rPr lang="pt-PT" sz="1200" i="1" dirty="0" smtClean="0">
                    <a:latin typeface="Arial" panose="020B0604020202020204" pitchFamily="34" charset="0"/>
                    <a:cs typeface="Arial" panose="020B0604020202020204" pitchFamily="34" charset="0"/>
                  </a:rPr>
                  <a:t>Composição</a:t>
                </a:r>
              </a:p>
              <a:p>
                <a:pPr marL="534988" indent="-174625" algn="just">
                  <a:buFont typeface="Arial" panose="020B0604020202020204" pitchFamily="34" charset="0"/>
                  <a:buChar char="•"/>
                </a:pPr>
                <a:endParaRPr lang="pt-PT" sz="1200" i="1" dirty="0" smtClean="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3.1 Geração de Variáveis </a:t>
                </a:r>
                <a:r>
                  <a:rPr lang="pt-PT" sz="1200" b="1" dirty="0">
                    <a:latin typeface="Arial" panose="020B0604020202020204" pitchFamily="34" charset="0"/>
                    <a:cs typeface="Arial" panose="020B0604020202020204" pitchFamily="34" charset="0"/>
                  </a:rPr>
                  <a:t>A</a:t>
                </a:r>
                <a:r>
                  <a:rPr lang="pt-PT" sz="1200" b="1" dirty="0" smtClean="0">
                    <a:latin typeface="Arial" panose="020B0604020202020204" pitchFamily="34" charset="0"/>
                    <a:cs typeface="Arial" panose="020B0604020202020204" pitchFamily="34" charset="0"/>
                  </a:rPr>
                  <a:t>leatórias Contínuas pela Transformação Inversa</a:t>
                </a:r>
              </a:p>
              <a:p>
                <a:pPr marL="176213" algn="just">
                  <a:tabLst>
                    <a:tab pos="803275" algn="l"/>
                  </a:tabLst>
                </a:pPr>
                <a:endParaRPr lang="pt-PT" sz="1200" dirty="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𝑿</m:t>
                    </m:r>
                    <m:r>
                      <a:rPr lang="pt-PT" sz="1200" b="0" i="1" smtClean="0">
                        <a:latin typeface="Cambria Math" panose="02040503050406030204" pitchFamily="18" charset="0"/>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Variável aleatória (v. a.) qualquer</a:t>
                </a: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𝑭</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𝒙</m:t>
                        </m:r>
                      </m:e>
                    </m:d>
                    <m:r>
                      <a:rPr lang="pt-PT" sz="1200" b="1" i="0" smtClean="0">
                        <a:latin typeface="Cambria Math" panose="02040503050406030204" pitchFamily="18" charset="0"/>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Função de distribuição da v. a. </a:t>
                </a:r>
                <a14:m>
                  <m:oMath xmlns:m="http://schemas.openxmlformats.org/officeDocument/2006/math">
                    <m:r>
                      <a:rPr lang="pt-PT" sz="1200" b="1" i="1">
                        <a:latin typeface="Cambria Math" panose="02040503050406030204" pitchFamily="18" charset="0"/>
                        <a:cs typeface="Arial" panose="020B0604020202020204" pitchFamily="34" charset="0"/>
                      </a:rPr>
                      <m:t>𝑿</m:t>
                    </m:r>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smtClean="0">
                        <a:latin typeface="Cambria Math" panose="02040503050406030204" pitchFamily="18" charset="0"/>
                        <a:cs typeface="Arial" panose="020B0604020202020204" pitchFamily="34" charset="0"/>
                      </a:rPr>
                      <m:t>𝑮</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𝒚</m:t>
                        </m:r>
                      </m:e>
                    </m:d>
                    <m:r>
                      <a:rPr lang="pt-PT" sz="1200" b="1">
                        <a:latin typeface="Cambria Math" panose="02040503050406030204" pitchFamily="18" charset="0"/>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Função de distribuição da v. a. </a:t>
                </a:r>
                <a14:m>
                  <m:oMath xmlns:m="http://schemas.openxmlformats.org/officeDocument/2006/math">
                    <m:r>
                      <a:rPr lang="pt-PT" sz="1200" b="1" i="1" smtClean="0">
                        <a:latin typeface="Cambria Math" panose="02040503050406030204" pitchFamily="18" charset="0"/>
                        <a:cs typeface="Arial" panose="020B0604020202020204" pitchFamily="34" charset="0"/>
                      </a:rPr>
                      <m:t>𝒀</m:t>
                    </m:r>
                  </m:oMath>
                </a14:m>
                <a:endParaRPr lang="pt-PT" sz="1200" b="1" dirty="0">
                  <a:latin typeface="Arial" panose="020B0604020202020204" pitchFamily="34" charset="0"/>
                  <a:cs typeface="Arial" panose="020B0604020202020204" pitchFamily="34" charset="0"/>
                </a:endParaRP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dirty="0" smtClean="0">
                  <a:latin typeface="Arial" panose="020B0604020202020204" pitchFamily="34" charset="0"/>
                  <a:cs typeface="Arial" panose="020B0604020202020204" pitchFamily="34" charset="0"/>
                </a:endParaRPr>
              </a:p>
              <a:p>
                <a:pPr marL="176213" algn="just">
                  <a:tabLst>
                    <a:tab pos="803275" algn="l"/>
                  </a:tabLst>
                </a:pPr>
                <a:r>
                  <a:rPr lang="pt-PT" sz="1200" dirty="0" smtClean="0">
                    <a:latin typeface="Arial" panose="020B0604020202020204" pitchFamily="34" charset="0"/>
                    <a:cs typeface="Arial" panose="020B0604020202020204" pitchFamily="34" charset="0"/>
                  </a:rPr>
                  <a:t>Faça-se  </a:t>
                </a:r>
                <a14:m>
                  <m:oMath xmlns:m="http://schemas.openxmlformats.org/officeDocument/2006/math">
                    <m:r>
                      <a:rPr lang="pt-PT" sz="1200" b="1" i="0" smtClean="0">
                        <a:latin typeface="Cambria Math" panose="02040503050406030204" pitchFamily="18" charset="0"/>
                        <a:cs typeface="Arial" panose="020B0604020202020204" pitchFamily="34" charset="0"/>
                      </a:rPr>
                      <m:t>𝐘</m:t>
                    </m:r>
                    <m:r>
                      <a:rPr lang="pt-PT" sz="1200" b="1" i="0" smtClean="0">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cs typeface="Arial" panose="020B0604020202020204" pitchFamily="34" charset="0"/>
                          </a:rPr>
                          <m:t>𝑿</m:t>
                        </m:r>
                      </m:e>
                    </m:d>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Então</a:t>
                </a:r>
                <a:r>
                  <a:rPr lang="pt-PT" sz="1200" b="1" dirty="0" smtClean="0">
                    <a:latin typeface="Arial" panose="020B0604020202020204" pitchFamily="34" charset="0"/>
                    <a:cs typeface="Arial" panose="020B0604020202020204" pitchFamily="34" charset="0"/>
                  </a:rPr>
                  <a:t>:</a:t>
                </a: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14:m>
                  <m:oMath xmlns:m="http://schemas.openxmlformats.org/officeDocument/2006/math">
                    <m:r>
                      <a:rPr lang="pt-PT" sz="1200" b="1" i="1">
                        <a:latin typeface="Cambria Math" panose="02040503050406030204" pitchFamily="18" charset="0"/>
                        <a:cs typeface="Arial" panose="020B0604020202020204" pitchFamily="34" charset="0"/>
                      </a:rPr>
                      <m:t>𝑮</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𝒚</m:t>
                        </m:r>
                      </m:e>
                    </m:d>
                    <m:r>
                      <a:rPr lang="pt-PT" sz="1200" b="1" i="0" smtClean="0">
                        <a:latin typeface="Cambria Math" panose="02040503050406030204" pitchFamily="18" charset="0"/>
                        <a:cs typeface="Arial" panose="020B0604020202020204" pitchFamily="34" charset="0"/>
                      </a:rPr>
                      <m:t>=</m:t>
                    </m:r>
                    <m:r>
                      <a:rPr lang="pt-PT" sz="1200" b="1" i="0" smtClean="0">
                        <a:latin typeface="Cambria Math" panose="02040503050406030204" pitchFamily="18" charset="0"/>
                        <a:cs typeface="Arial" panose="020B0604020202020204" pitchFamily="34" charset="0"/>
                      </a:rPr>
                      <m:t>𝐏</m:t>
                    </m:r>
                    <m:d>
                      <m:dPr>
                        <m:ctrlPr>
                          <a:rPr lang="pt-PT" sz="1200" b="1" i="1" smtClean="0">
                            <a:latin typeface="Cambria Math" panose="02040503050406030204" pitchFamily="18" charset="0"/>
                            <a:cs typeface="Arial" panose="020B0604020202020204" pitchFamily="34" charset="0"/>
                          </a:rPr>
                        </m:ctrlPr>
                      </m:dPr>
                      <m:e>
                        <m:r>
                          <a:rPr lang="pt-PT" sz="1200" b="1" i="0" smtClean="0">
                            <a:latin typeface="Cambria Math" panose="02040503050406030204" pitchFamily="18" charset="0"/>
                            <a:cs typeface="Arial" panose="020B0604020202020204" pitchFamily="34" charset="0"/>
                          </a:rPr>
                          <m:t>𝐘</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𝑷</m:t>
                    </m:r>
                    <m:d>
                      <m:dPr>
                        <m:begChr m:val="["/>
                        <m:endChr m:val="]"/>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d>
                          <m:d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𝑿</m:t>
                            </m:r>
                          </m:e>
                        </m:d>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oMath>
                </a14:m>
                <a:r>
                  <a:rPr lang="pt-PT" sz="1200" b="1" dirty="0" smtClean="0">
                    <a:latin typeface="Arial" panose="020B0604020202020204" pitchFamily="34" charset="0"/>
                    <a:ea typeface="Cambria Math" panose="02040503050406030204" pitchFamily="18" charset="0"/>
                    <a:cs typeface="Arial" panose="020B0604020202020204" pitchFamily="34" charset="0"/>
                  </a:rPr>
                  <a:t>  </a:t>
                </a:r>
              </a:p>
              <a:p>
                <a:pPr marL="176213" algn="just">
                  <a:tabLst>
                    <a:tab pos="803275" algn="l"/>
                  </a:tabLst>
                </a:pPr>
                <a:endParaRPr lang="pt-PT" sz="1200" b="1" dirty="0" smtClean="0">
                  <a:latin typeface="Arial" panose="020B0604020202020204" pitchFamily="34" charset="0"/>
                  <a:ea typeface="Cambria Math" panose="02040503050406030204" pitchFamily="18" charset="0"/>
                  <a:cs typeface="Arial" panose="020B0604020202020204" pitchFamily="34" charset="0"/>
                </a:endParaRPr>
              </a:p>
              <a:p>
                <a:pPr marL="176213" algn="just">
                  <a:tabLst>
                    <a:tab pos="803275" algn="l"/>
                  </a:tabLst>
                </a:pPr>
                <a:r>
                  <a:rPr lang="pt-PT" sz="1200" b="1" dirty="0" smtClean="0">
                    <a:ea typeface="Cambria Math" panose="02040503050406030204" pitchFamily="18" charset="0"/>
                    <a:cs typeface="Arial" panose="020B0604020202020204" pitchFamily="34" charset="0"/>
                  </a:rPr>
                  <a:t>                           </a:t>
                </a:r>
                <a14:m>
                  <m:oMath xmlns:m="http://schemas.openxmlformats.org/officeDocument/2006/math">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ea typeface="Cambria Math" panose="02040503050406030204" pitchFamily="18" charset="0"/>
                        <a:cs typeface="Arial" panose="020B0604020202020204" pitchFamily="34" charset="0"/>
                      </a:rPr>
                      <m:t>𝑷</m:t>
                    </m:r>
                    <m:d>
                      <m:dPr>
                        <m:begChr m:val="["/>
                        <m:endChr m:val="]"/>
                        <m:ctrlPr>
                          <a:rPr lang="pt-PT" sz="1200" b="1" i="1">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𝑿</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sSup>
                          <m:sSup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e>
                          <m: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𝟏</m:t>
                            </m:r>
                          </m:sup>
                        </m:sSup>
                        <m:d>
                          <m:dPr>
                            <m:ctrlPr>
                              <a:rPr lang="pt-PT" sz="1200" b="1" i="1">
                                <a:latin typeface="Cambria Math" panose="02040503050406030204" pitchFamily="18" charset="0"/>
                                <a:ea typeface="Cambria Math" panose="02040503050406030204" pitchFamily="18" charset="0"/>
                                <a:cs typeface="Arial" panose="020B0604020202020204" pitchFamily="34" charset="0"/>
                              </a:rPr>
                            </m:ctrlPr>
                          </m:dPr>
                          <m:e>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e>
                        </m:d>
                      </m:e>
                    </m:d>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0"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ea typeface="Cambria Math" panose="02040503050406030204" pitchFamily="18" charset="0"/>
                            <a:cs typeface="Arial" panose="020B0604020202020204" pitchFamily="34" charset="0"/>
                          </a:rPr>
                        </m:ctrlPr>
                      </m:dPr>
                      <m:e>
                        <m:sSup>
                          <m:sSup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sSupPr>
                          <m:e>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𝑭</m:t>
                            </m:r>
                          </m:e>
                          <m: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𝟏</m:t>
                            </m:r>
                          </m:sup>
                        </m:sSup>
                        <m:r>
                          <a:rPr lang="pt-PT" sz="1200" b="1" i="1" smtClean="0">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panose="02040503050406030204" pitchFamily="18" charset="0"/>
                            <a:ea typeface="Cambria Math" panose="02040503050406030204" pitchFamily="18" charset="0"/>
                            <a:cs typeface="Arial" panose="020B0604020202020204" pitchFamily="34" charset="0"/>
                          </a:rPr>
                          <m:t>𝒚</m:t>
                        </m:r>
                        <m:r>
                          <a:rPr lang="pt-PT" sz="1200" b="1" i="1" smtClean="0">
                            <a:latin typeface="Cambria Math" panose="02040503050406030204" pitchFamily="18" charset="0"/>
                            <a:ea typeface="Cambria Math" panose="02040503050406030204" pitchFamily="18" charset="0"/>
                            <a:cs typeface="Arial" panose="020B0604020202020204" pitchFamily="34" charset="0"/>
                          </a:rPr>
                          <m:t>)</m:t>
                        </m:r>
                      </m:e>
                    </m:d>
                  </m:oMath>
                </a14:m>
                <a:endParaRPr lang="pt-PT" sz="1200" b="1" dirty="0" smtClean="0">
                  <a:latin typeface="Arial" panose="020B0604020202020204" pitchFamily="34" charset="0"/>
                  <a:cs typeface="Arial" panose="020B0604020202020204" pitchFamily="34" charset="0"/>
                </a:endParaRPr>
              </a:p>
              <a:p>
                <a:pPr marL="176213" algn="just">
                  <a:tabLst>
                    <a:tab pos="803275" algn="l"/>
                  </a:tabLst>
                </a:pPr>
                <a:endParaRPr lang="pt-PT" sz="1200" b="1" dirty="0" smtClean="0">
                  <a:latin typeface="Arial" panose="020B0604020202020204" pitchFamily="34" charset="0"/>
                  <a:cs typeface="Arial" panose="020B0604020202020204" pitchFamily="34" charset="0"/>
                </a:endParaRPr>
              </a:p>
              <a:p>
                <a:pPr marL="176213" algn="just">
                  <a:tabLst>
                    <a:tab pos="803275" algn="l"/>
                  </a:tabLst>
                </a:pPr>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0" smtClean="0">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ea typeface="Cambria Math" panose="02040503050406030204" pitchFamily="18" charset="0"/>
                        <a:cs typeface="Arial" panose="020B0604020202020204" pitchFamily="34" charset="0"/>
                      </a:rPr>
                      <m:t>𝒚</m:t>
                    </m:r>
                  </m:oMath>
                </a14:m>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		</a:t>
                </a:r>
              </a:p>
              <a:p>
                <a:pPr marL="176213" algn="just">
                  <a:tabLst>
                    <a:tab pos="803275" algn="l"/>
                  </a:tabLst>
                </a:pPr>
                <a:r>
                  <a:rPr lang="pt-PT" sz="1200" dirty="0" smtClean="0">
                    <a:latin typeface="Arial" panose="020B0604020202020204" pitchFamily="34" charset="0"/>
                    <a:cs typeface="Arial" panose="020B0604020202020204" pitchFamily="34" charset="0"/>
                  </a:rPr>
                  <a:t>Que é a função de distribuição de uma </a:t>
                </a:r>
                <a:r>
                  <a:rPr lang="pt-PT" sz="1200" i="1" dirty="0" smtClean="0">
                    <a:latin typeface="Arial" panose="020B0604020202020204" pitchFamily="34" charset="0"/>
                    <a:cs typeface="Arial" panose="020B0604020202020204" pitchFamily="34" charset="0"/>
                  </a:rPr>
                  <a:t>Uniforme (0, 1). </a:t>
                </a:r>
                <a:r>
                  <a:rPr lang="pt-PT" sz="1200" dirty="0" smtClean="0">
                    <a:latin typeface="Arial" panose="020B0604020202020204" pitchFamily="34" charset="0"/>
                    <a:cs typeface="Arial" panose="020B0604020202020204" pitchFamily="34" charset="0"/>
                  </a:rPr>
                  <a:t>Esta mudança de variável chama-se </a:t>
                </a:r>
                <a:r>
                  <a:rPr lang="pt-PT" sz="1200" i="1" dirty="0" smtClean="0">
                    <a:latin typeface="Arial" panose="020B0604020202020204" pitchFamily="34" charset="0"/>
                    <a:cs typeface="Arial" panose="020B0604020202020204" pitchFamily="34" charset="0"/>
                  </a:rPr>
                  <a:t>transformação uniformizante</a:t>
                </a:r>
                <a:r>
                  <a:rPr lang="pt-PT" sz="1200" dirty="0" smtClean="0">
                    <a:latin typeface="Arial" panose="020B0604020202020204" pitchFamily="34" charset="0"/>
                    <a:cs typeface="Arial" panose="020B0604020202020204" pitchFamily="34" charset="0"/>
                  </a:rPr>
                  <a:t>, e é utilizada para gerar valores de uma v.a. </a:t>
                </a:r>
                <a:r>
                  <a:rPr lang="pt-PT" sz="1200" dirty="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 partir de </a:t>
                </a:r>
                <a:r>
                  <a:rPr lang="pt-PT" sz="1200" i="1" dirty="0" smtClean="0">
                    <a:latin typeface="Arial" panose="020B0604020202020204" pitchFamily="34" charset="0"/>
                    <a:cs typeface="Arial" panose="020B0604020202020204" pitchFamily="34" charset="0"/>
                  </a:rPr>
                  <a:t>NPA´s</a:t>
                </a:r>
                <a:r>
                  <a:rPr lang="pt-PT" sz="1200" dirty="0" smtClean="0">
                    <a:latin typeface="Arial" panose="020B0604020202020204" pitchFamily="34" charset="0"/>
                    <a:cs typeface="Arial" panose="020B0604020202020204" pitchFamily="34" charset="0"/>
                  </a:rPr>
                  <a:t> (0, 1) através da transformação inversa. A maior dificuldade reside, por vezes, na obtenção da função inversa.</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076" y="660139"/>
                <a:ext cx="8964488" cy="5895332"/>
              </a:xfrm>
              <a:prstGeom prst="rect">
                <a:avLst/>
              </a:prstGeom>
              <a:blipFill>
                <a:blip r:embed="rId2"/>
                <a:stretch>
                  <a:fillRect t="-10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18</a:t>
            </a:fld>
            <a:endParaRPr lang="en-GB" altLang="pt-PT" dirty="0"/>
          </a:p>
        </p:txBody>
      </p:sp>
    </p:spTree>
    <p:extLst>
      <p:ext uri="{BB962C8B-B14F-4D97-AF65-F5344CB8AC3E}">
        <p14:creationId xmlns:p14="http://schemas.microsoft.com/office/powerpoint/2010/main" val="195086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1475" y="692696"/>
                <a:ext cx="8964488" cy="5971699"/>
              </a:xfrm>
              <a:prstGeom prst="rect">
                <a:avLst/>
              </a:prstGeom>
              <a:ln w="19050">
                <a:noFill/>
              </a:ln>
            </p:spPr>
            <p:txBody>
              <a:bodyPr wrap="square">
                <a:spAutoFit/>
              </a:bodyPr>
              <a:lstStyle/>
              <a:p>
                <a:pPr marL="176213" algn="just"/>
                <a:r>
                  <a:rPr lang="pt-PT" sz="1200" b="1" dirty="0" smtClean="0">
                    <a:ln>
                      <a:noFill/>
                    </a:ln>
                    <a:latin typeface="Arial" panose="020B0604020202020204" pitchFamily="34" charset="0"/>
                    <a:cs typeface="Arial" panose="020B0604020202020204" pitchFamily="34" charset="0"/>
                  </a:rPr>
                  <a:t>Exemplo 6.</a:t>
                </a:r>
                <a:r>
                  <a:rPr lang="pt-PT" sz="1400" b="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Gerar valores para a v. a. </a:t>
                </a:r>
                <a:r>
                  <a:rPr lang="pt-PT" sz="1200" i="1" dirty="0" smtClean="0">
                    <a:ln>
                      <a:noFill/>
                    </a:ln>
                    <a:latin typeface="Arial" panose="020B0604020202020204" pitchFamily="34" charset="0"/>
                    <a:cs typeface="Arial" panose="020B0604020202020204" pitchFamily="34" charset="0"/>
                  </a:rPr>
                  <a:t>X </a:t>
                </a:r>
                <a:r>
                  <a:rPr lang="pt-PT" sz="1200" dirty="0" smtClean="0">
                    <a:ln>
                      <a:noFill/>
                    </a:ln>
                    <a:latin typeface="Arial" panose="020B0604020202020204" pitchFamily="34" charset="0"/>
                    <a:cs typeface="Arial" panose="020B0604020202020204" pitchFamily="34" charset="0"/>
                  </a:rPr>
                  <a:t>com função de densidade e distribuição, </a:t>
                </a:r>
                <a:r>
                  <a:rPr lang="pt-PT" sz="1200" dirty="0" err="1" smtClean="0">
                    <a:ln>
                      <a:noFill/>
                    </a:ln>
                    <a:latin typeface="Arial" panose="020B0604020202020204" pitchFamily="34" charset="0"/>
                    <a:cs typeface="Arial" panose="020B0604020202020204" pitchFamily="34" charset="0"/>
                  </a:rPr>
                  <a:t>respectivamente</a:t>
                </a:r>
                <a:r>
                  <a:rPr lang="pt-PT" sz="1200" dirty="0" smtClean="0">
                    <a:ln>
                      <a:noFill/>
                    </a:ln>
                    <a:latin typeface="Arial" panose="020B0604020202020204" pitchFamily="34" charset="0"/>
                    <a:cs typeface="Arial" panose="020B0604020202020204" pitchFamily="34" charset="0"/>
                  </a:rPr>
                  <a:t>,</a:t>
                </a:r>
                <a:endParaRPr lang="pt-PT" sz="1200" dirty="0">
                  <a:ln>
                    <a:noFill/>
                  </a:ln>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r>
                        <a:rPr lang="pt-PT" sz="1200" b="1" i="1">
                          <a:ln>
                            <a:noFill/>
                          </a:ln>
                          <a:latin typeface="Cambria Math" panose="02040503050406030204" pitchFamily="18" charset="0"/>
                          <a:cs typeface="Arial" panose="020B0604020202020204" pitchFamily="34" charset="0"/>
                        </a:rPr>
                        <m:t>𝒇</m:t>
                      </m:r>
                      <m:d>
                        <m:dPr>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𝒙</m:t>
                          </m:r>
                        </m:e>
                      </m:d>
                      <m:r>
                        <a:rPr lang="pt-PT" sz="1200" b="1" i="1">
                          <a:ln>
                            <a:noFill/>
                          </a:ln>
                          <a:latin typeface="Cambria Math" panose="02040503050406030204" pitchFamily="18" charset="0"/>
                          <a:cs typeface="Arial" panose="020B0604020202020204" pitchFamily="34" charset="0"/>
                        </a:rPr>
                        <m:t>=</m:t>
                      </m:r>
                      <m:d>
                        <m:dPr>
                          <m:begChr m:val="{"/>
                          <m:endChr m:val=""/>
                          <m:ctrlPr>
                            <a:rPr lang="pt-PT" sz="1200" b="1" i="1">
                              <a:ln>
                                <a:noFill/>
                              </a:ln>
                              <a:latin typeface="Cambria Math" panose="02040503050406030204" pitchFamily="18" charset="0"/>
                              <a:cs typeface="Arial" panose="020B0604020202020204" pitchFamily="34" charset="0"/>
                            </a:rPr>
                          </m:ctrlPr>
                        </m:dPr>
                        <m:e>
                          <m:eqArr>
                            <m:eqArrPr>
                              <m:ctrlPr>
                                <a:rPr lang="pt-PT" sz="1200" b="1" i="1">
                                  <a:ln>
                                    <a:noFill/>
                                  </a:ln>
                                  <a:latin typeface="Cambria Math" panose="02040503050406030204" pitchFamily="18" charset="0"/>
                                  <a:cs typeface="Arial" panose="020B0604020202020204" pitchFamily="34" charset="0"/>
                                </a:rPr>
                              </m:ctrlPr>
                            </m:eqArrPr>
                            <m:e>
                              <m:r>
                                <a:rPr lang="pt-PT" sz="1200" b="1" i="1">
                                  <a:ln>
                                    <a:noFill/>
                                  </a:ln>
                                  <a:latin typeface="Cambria Math" panose="02040503050406030204" pitchFamily="18" charset="0"/>
                                  <a:cs typeface="Arial" panose="020B0604020202020204" pitchFamily="34" charset="0"/>
                                </a:rPr>
                                <m:t>𝟑</m:t>
                              </m:r>
                              <m:sSup>
                                <m:sSupPr>
                                  <m:ctrlPr>
                                    <a:rPr lang="pt-PT" sz="1200" b="1" i="1">
                                      <a:ln>
                                        <a:noFill/>
                                      </a:ln>
                                      <a:latin typeface="Cambria Math" panose="02040503050406030204" pitchFamily="18" charset="0"/>
                                      <a:cs typeface="Arial" panose="020B0604020202020204" pitchFamily="34" charset="0"/>
                                    </a:rPr>
                                  </m:ctrlPr>
                                </m:sSupPr>
                                <m:e>
                                  <m:r>
                                    <a:rPr lang="pt-PT" sz="1200" b="1" i="1">
                                      <a:ln>
                                        <a:noFill/>
                                      </a:ln>
                                      <a:latin typeface="Cambria Math" panose="02040503050406030204" pitchFamily="18" charset="0"/>
                                      <a:cs typeface="Arial" panose="020B0604020202020204" pitchFamily="34" charset="0"/>
                                    </a:rPr>
                                    <m:t>𝒙</m:t>
                                  </m:r>
                                </m:e>
                                <m:sup>
                                  <m:r>
                                    <a:rPr lang="pt-PT" sz="1200" b="1" i="1">
                                      <a:ln>
                                        <a:noFill/>
                                      </a:ln>
                                      <a:latin typeface="Cambria Math" panose="02040503050406030204" pitchFamily="18" charset="0"/>
                                      <a:cs typeface="Arial" panose="020B0604020202020204" pitchFamily="34" charset="0"/>
                                    </a:rPr>
                                    <m:t>𝟐</m:t>
                                  </m:r>
                                </m:sup>
                              </m:sSup>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𝟏</m:t>
                              </m:r>
                            </m:e>
                            <m:e>
                              <m:r>
                                <a:rPr lang="pt-PT" sz="1200" b="1" i="1">
                                  <a:ln>
                                    <a:noFill/>
                                  </a:ln>
                                  <a:latin typeface="Cambria Math" panose="02040503050406030204" pitchFamily="18" charset="0"/>
                                  <a:cs typeface="Arial" panose="020B0604020202020204" pitchFamily="34" charset="0"/>
                                </a:rPr>
                                <m:t>&amp;</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𝒐𝒖𝒕𝒓𝒐𝒔</m:t>
                              </m:r>
                              <m:r>
                                <a:rPr lang="pt-PT" sz="1200" b="1" i="1">
                                  <a:ln>
                                    <a:noFill/>
                                  </a:ln>
                                  <a:latin typeface="Cambria Math" panose="02040503050406030204" pitchFamily="18" charset="0"/>
                                  <a:cs typeface="Arial" panose="020B0604020202020204" pitchFamily="34" charset="0"/>
                                </a:rPr>
                                <m:t>    </m:t>
                              </m:r>
                            </m:e>
                          </m:eqArr>
                        </m:e>
                      </m:d>
                      <m:r>
                        <a:rPr lang="pt-PT" sz="1200" b="1" i="1">
                          <a:ln>
                            <a:noFill/>
                          </a:ln>
                          <a:latin typeface="Cambria Math"/>
                          <a:cs typeface="Arial" panose="020B0604020202020204" pitchFamily="34" charset="0"/>
                        </a:rPr>
                        <m:t> </m:t>
                      </m:r>
                      <m:r>
                        <a:rPr lang="pt-PT" sz="1200" b="1" i="1" smtClean="0">
                          <a:ln>
                            <a:noFill/>
                          </a:ln>
                          <a:latin typeface="Cambria Math"/>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𝑭</m:t>
                      </m:r>
                      <m:d>
                        <m:dPr>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𝒙</m:t>
                          </m:r>
                        </m:e>
                      </m:d>
                      <m:r>
                        <a:rPr lang="pt-PT" sz="1200" b="1" i="1">
                          <a:ln>
                            <a:noFill/>
                          </a:ln>
                          <a:latin typeface="Cambria Math" panose="02040503050406030204" pitchFamily="18" charset="0"/>
                          <a:cs typeface="Arial" panose="020B0604020202020204" pitchFamily="34" charset="0"/>
                        </a:rPr>
                        <m:t>=</m:t>
                      </m:r>
                      <m:d>
                        <m:dPr>
                          <m:begChr m:val="{"/>
                          <m:endChr m:val=""/>
                          <m:ctrlPr>
                            <a:rPr lang="pt-PT" sz="1200" b="1" i="1">
                              <a:ln>
                                <a:noFill/>
                              </a:ln>
                              <a:latin typeface="Cambria Math" panose="02040503050406030204" pitchFamily="18" charset="0"/>
                              <a:cs typeface="Arial" panose="020B0604020202020204" pitchFamily="34" charset="0"/>
                            </a:rPr>
                          </m:ctrlPr>
                        </m:dPr>
                        <m:e>
                          <m:eqArr>
                            <m:eqArrPr>
                              <m:ctrlPr>
                                <a:rPr lang="pt-PT" sz="1200" b="1" i="1" smtClean="0">
                                  <a:ln>
                                    <a:noFill/>
                                  </a:ln>
                                  <a:latin typeface="Cambria Math" panose="02040503050406030204" pitchFamily="18" charset="0"/>
                                  <a:cs typeface="Arial" panose="020B0604020202020204" pitchFamily="34" charset="0"/>
                                </a:rPr>
                              </m:ctrlPr>
                            </m:eqArrPr>
                            <m:e>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𝒙</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&lt;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𝟎</m:t>
                              </m:r>
                            </m:e>
                            <m:e>
                              <m:sSup>
                                <m:sSupPr>
                                  <m:ctrlPr>
                                    <a:rPr lang="pt-PT" sz="1200" b="1" i="1">
                                      <a:ln>
                                        <a:noFill/>
                                      </a:ln>
                                      <a:latin typeface="Cambria Math" panose="02040503050406030204" pitchFamily="18" charset="0"/>
                                      <a:cs typeface="Arial" panose="020B0604020202020204" pitchFamily="34" charset="0"/>
                                    </a:rPr>
                                  </m:ctrlPr>
                                </m:sSupPr>
                                <m:e>
                                  <m:r>
                                    <a:rPr lang="pt-PT" sz="1200" b="1" i="1">
                                      <a:ln>
                                        <a:noFill/>
                                      </a:ln>
                                      <a:latin typeface="Cambria Math" panose="02040503050406030204" pitchFamily="18" charset="0"/>
                                      <a:cs typeface="Arial" panose="020B0604020202020204" pitchFamily="34" charset="0"/>
                                    </a:rPr>
                                    <m:t>𝒙</m:t>
                                  </m:r>
                                </m:e>
                                <m:sup>
                                  <m:r>
                                    <a:rPr lang="pt-PT" sz="1200" b="1" i="1" smtClean="0">
                                      <a:ln>
                                        <a:noFill/>
                                      </a:ln>
                                      <a:latin typeface="Cambria Math" panose="02040503050406030204" pitchFamily="18" charset="0"/>
                                      <a:cs typeface="Arial" panose="020B0604020202020204" pitchFamily="34" charset="0"/>
                                    </a:rPr>
                                    <m:t>𝟑</m:t>
                                  </m:r>
                                </m:sup>
                              </m:sSup>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𝟏</m:t>
                              </m:r>
                            </m:e>
                            <m:e>
                              <m:r>
                                <a:rPr lang="pt-PT" sz="1200" b="1" i="1">
                                  <a:ln>
                                    <a:noFill/>
                                  </a:ln>
                                  <a:latin typeface="Cambria Math" panose="02040503050406030204" pitchFamily="18" charset="0"/>
                                  <a:cs typeface="Arial" panose="020B0604020202020204" pitchFamily="34" charset="0"/>
                                </a:rPr>
                                <m:t>&amp;</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ea typeface="Cambria Math" panose="02040503050406030204" pitchFamily="18" charset="0"/>
                                  <a:cs typeface="Arial" panose="020B0604020202020204" pitchFamily="34" charset="0"/>
                                </a:rPr>
                                <m:t>&gt;</m:t>
                              </m:r>
                              <m:r>
                                <a:rPr lang="pt-PT" sz="1200" b="1" i="1" smtClean="0">
                                  <a:ln>
                                    <a:noFill/>
                                  </a:ln>
                                  <a:latin typeface="Cambria Math" panose="02040503050406030204" pitchFamily="18" charset="0"/>
                                  <a:ea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    </m:t>
                              </m:r>
                            </m:e>
                          </m:eqArr>
                        </m:e>
                      </m:d>
                    </m:oMath>
                  </m:oMathPara>
                </a14:m>
                <a:endParaRPr lang="pt-PT" sz="1200" b="1" dirty="0" smtClean="0">
                  <a:ln>
                    <a:noFill/>
                  </a:ln>
                  <a:latin typeface="Arial" panose="020B0604020202020204" pitchFamily="34" charset="0"/>
                  <a:cs typeface="Arial" panose="020B0604020202020204" pitchFamily="34" charset="0"/>
                </a:endParaRPr>
              </a:p>
              <a:p>
                <a:pPr marL="176213" algn="just"/>
                <a:endParaRPr lang="pt-PT" sz="1200" dirty="0" smtClean="0">
                  <a:ln>
                    <a:noFill/>
                  </a:ln>
                  <a:latin typeface="Arial" panose="020B0604020202020204" pitchFamily="34" charset="0"/>
                  <a:cs typeface="Arial" panose="020B0604020202020204" pitchFamily="34" charset="0"/>
                </a:endParaRPr>
              </a:p>
              <a:p>
                <a:pPr marL="176213" algn="just"/>
                <a:endParaRPr lang="pt-PT" sz="1200" dirty="0">
                  <a:ln>
                    <a:noFill/>
                  </a:ln>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𝒙</m:t>
                          </m:r>
                        </m:e>
                        <m:sup>
                          <m:r>
                            <a:rPr lang="pt-PT" sz="1400" b="1" i="1" smtClean="0">
                              <a:ln>
                                <a:noFill/>
                              </a:ln>
                              <a:latin typeface="Cambria Math" panose="02040503050406030204" pitchFamily="18" charset="0"/>
                              <a:cs typeface="Arial" panose="020B0604020202020204" pitchFamily="34" charset="0"/>
                            </a:rPr>
                            <m:t>𝟑</m:t>
                          </m:r>
                        </m:sup>
                      </m:s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𝑭</m:t>
                          </m:r>
                        </m:e>
                        <m: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sup>
                      </m:sSup>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𝒚</m:t>
                          </m:r>
                        </m:e>
                      </m:d>
                      <m:r>
                        <a:rPr lang="pt-PT" sz="1400" b="1" i="1" smtClean="0">
                          <a:ln>
                            <a:noFill/>
                          </a:ln>
                          <a:latin typeface="Cambria Math" panose="02040503050406030204" pitchFamily="18" charset="0"/>
                          <a:cs typeface="Arial" panose="020B0604020202020204" pitchFamily="34" charset="0"/>
                        </a:rPr>
                        <m:t>=</m:t>
                      </m:r>
                      <m:rad>
                        <m:radPr>
                          <m:ctrlPr>
                            <a:rPr lang="pt-PT" sz="1400" b="1" i="1" smtClean="0">
                              <a:ln>
                                <a:noFill/>
                              </a:ln>
                              <a:latin typeface="Cambria Math" panose="02040503050406030204" pitchFamily="18" charset="0"/>
                              <a:cs typeface="Arial" panose="020B0604020202020204" pitchFamily="34" charset="0"/>
                            </a:rPr>
                          </m:ctrlPr>
                        </m:radPr>
                        <m:deg>
                          <m:r>
                            <m:rPr>
                              <m:brk m:alnAt="7"/>
                            </m:rPr>
                            <a:rPr lang="pt-PT" sz="1400" b="1" i="1" smtClean="0">
                              <a:ln>
                                <a:noFill/>
                              </a:ln>
                              <a:latin typeface="Cambria Math" panose="02040503050406030204" pitchFamily="18" charset="0"/>
                              <a:cs typeface="Arial" panose="020B0604020202020204" pitchFamily="34" charset="0"/>
                            </a:rPr>
                            <m:t>𝟑</m:t>
                          </m:r>
                        </m:deg>
                        <m:e>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 </m:t>
                          </m:r>
                        </m:e>
                      </m:rad>
                      <m:r>
                        <a:rPr lang="pt-PT" sz="1400" b="1" i="1" smtClean="0">
                          <a:ln>
                            <a:noFill/>
                          </a:ln>
                          <a:latin typeface="Cambria Math" panose="02040503050406030204" pitchFamily="18" charset="0"/>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𝟎</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ea typeface="Cambria Math" panose="02040503050406030204" pitchFamily="18" charset="0"/>
                          <a:cs typeface="Arial" panose="020B0604020202020204" pitchFamily="34" charset="0"/>
                        </a:rPr>
                        <m:t>𝟏</m:t>
                      </m:r>
                    </m:oMath>
                  </m:oMathPara>
                </a14:m>
                <a:endParaRPr lang="pt-PT" sz="1400" b="1" dirty="0">
                  <a:ln>
                    <a:noFill/>
                  </a:ln>
                  <a:latin typeface="Arial" panose="020B0604020202020204" pitchFamily="34" charset="0"/>
                  <a:cs typeface="Arial" panose="020B0604020202020204" pitchFamily="34" charset="0"/>
                </a:endParaRPr>
              </a:p>
              <a:p>
                <a:pPr marL="360363" algn="just"/>
                <a:endParaRPr lang="pt-PT" sz="1200" i="1" dirty="0" smtClean="0">
                  <a:ln>
                    <a:noFill/>
                  </a:ln>
                  <a:latin typeface="Arial" panose="020B0604020202020204" pitchFamily="34"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1" i="1" smtClean="0">
                          <a:ln>
                            <a:noFill/>
                          </a:ln>
                          <a:latin typeface="Cambria Math" panose="02040503050406030204" pitchFamily="18" charset="0"/>
                          <a:cs typeface="Arial" panose="020B0604020202020204" pitchFamily="34" charset="0"/>
                        </a:rPr>
                        <m:t>𝒚</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𝟓</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𝟖</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𝟑</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𝟏</m:t>
                      </m:r>
                      <m:r>
                        <a:rPr lang="pt-PT" sz="1200" b="1" i="1" smtClean="0">
                          <a:ln>
                            <a:noFill/>
                          </a:ln>
                          <a:latin typeface="Cambria Math" panose="02040503050406030204" pitchFamily="18" charset="0"/>
                          <a:cs typeface="Arial" panose="020B0604020202020204" pitchFamily="34" charset="0"/>
                        </a:rPr>
                        <m:t>          </m:t>
                      </m:r>
                      <m:r>
                        <a:rPr lang="pt-PT" sz="1200" b="1" i="1" smtClean="0">
                          <a:ln>
                            <a:noFill/>
                          </a:ln>
                          <a:latin typeface="Cambria Math" panose="02040503050406030204" pitchFamily="18" charset="0"/>
                          <a:cs typeface="Arial" panose="020B0604020202020204" pitchFamily="34" charset="0"/>
                        </a:rPr>
                        <m:t>𝟎</m:t>
                      </m:r>
                      <m:r>
                        <a:rPr lang="pt-PT" sz="1200" b="1" i="1" smtClean="0">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𝟗</m:t>
                      </m:r>
                    </m:oMath>
                  </m:oMathPara>
                </a14:m>
                <a:endParaRPr lang="pt-PT" sz="1200" b="1" i="1" dirty="0" smtClean="0">
                  <a:ln>
                    <a:noFill/>
                  </a:ln>
                  <a:latin typeface="Cambria Math" panose="02040503050406030204" pitchFamily="18"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1" i="1" smtClean="0">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𝟕𝟗</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𝟗𝟑</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𝟔𝟕</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𝟒𝟔</m:t>
                      </m:r>
                      <m:r>
                        <a:rPr lang="pt-PT" sz="1200" b="1" i="1">
                          <a:ln>
                            <a:noFill/>
                          </a:ln>
                          <a:latin typeface="Cambria Math" panose="02040503050406030204" pitchFamily="18" charset="0"/>
                          <a:cs typeface="Arial" panose="020B0604020202020204" pitchFamily="34" charset="0"/>
                        </a:rPr>
                        <m:t>        </m:t>
                      </m:r>
                      <m:r>
                        <a:rPr lang="pt-PT" sz="1200" b="1" i="1">
                          <a:ln>
                            <a:noFill/>
                          </a:ln>
                          <a:latin typeface="Cambria Math" panose="02040503050406030204" pitchFamily="18" charset="0"/>
                          <a:cs typeface="Arial" panose="020B0604020202020204" pitchFamily="34" charset="0"/>
                        </a:rPr>
                        <m:t>𝟎</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𝟗𝟕</m:t>
                      </m:r>
                    </m:oMath>
                  </m:oMathPara>
                </a14:m>
                <a:endParaRPr lang="pt-PT" sz="1200" b="1" i="1" dirty="0">
                  <a:ln>
                    <a:noFill/>
                  </a:ln>
                  <a:latin typeface="Cambria Math" panose="02040503050406030204" pitchFamily="18" charset="0"/>
                  <a:cs typeface="Arial" panose="020B0604020202020204" pitchFamily="34" charset="0"/>
                </a:endParaRPr>
              </a:p>
              <a:p>
                <a:pPr marL="360363" algn="just"/>
                <a:endParaRPr lang="pt-PT" sz="1200" b="1" i="1" dirty="0" smtClean="0">
                  <a:ln>
                    <a:noFill/>
                  </a:ln>
                  <a:latin typeface="Arial" panose="020B0604020202020204" pitchFamily="34" charset="0"/>
                  <a:cs typeface="Arial" panose="020B0604020202020204" pitchFamily="34" charset="0"/>
                </a:endParaRPr>
              </a:p>
              <a:p>
                <a:pPr marL="360363" algn="just"/>
                <a:endParaRPr lang="pt-PT" sz="1200" i="1" dirty="0">
                  <a:ln>
                    <a:noFill/>
                  </a:ln>
                  <a:latin typeface="Arial" panose="020B0604020202020204" pitchFamily="34" charset="0"/>
                  <a:cs typeface="Arial" panose="020B0604020202020204" pitchFamily="34" charset="0"/>
                </a:endParaRPr>
              </a:p>
              <a:p>
                <a:pPr marL="360363" algn="just"/>
                <a:r>
                  <a:rPr lang="pt-PT" sz="1200" b="1" i="1" dirty="0" smtClean="0">
                    <a:ln>
                      <a:noFill/>
                    </a:ln>
                    <a:latin typeface="Arial" panose="020B0604020202020204" pitchFamily="34" charset="0"/>
                    <a:cs typeface="Arial" panose="020B0604020202020204" pitchFamily="34" charset="0"/>
                  </a:rPr>
                  <a:t>Distribuição Exponencial</a:t>
                </a:r>
              </a:p>
              <a:p>
                <a:pPr marL="360363" algn="just"/>
                <a:endParaRPr lang="pt-PT" sz="1200" b="1" i="1" dirty="0">
                  <a:ln>
                    <a:noFill/>
                  </a:ln>
                  <a:latin typeface="Arial" panose="020B0604020202020204" pitchFamily="34" charset="0"/>
                  <a:cs typeface="Arial" panose="020B0604020202020204" pitchFamily="34" charset="0"/>
                </a:endParaRPr>
              </a:p>
              <a:p>
                <a:pPr marL="360363" algn="just"/>
                <a:r>
                  <a:rPr lang="pt-PT" sz="1200" b="1" i="1" dirty="0" smtClean="0">
                    <a:ln>
                      <a:noFill/>
                    </a:ln>
                    <a:latin typeface="Arial" panose="020B0604020202020204" pitchFamily="34" charset="0"/>
                    <a:cs typeface="Arial" panose="020B0604020202020204" pitchFamily="34" charset="0"/>
                  </a:rPr>
                  <a:t>X </a:t>
                </a:r>
                <a:r>
                  <a:rPr lang="pt-PT" sz="1200" dirty="0" smtClean="0">
                    <a:ln>
                      <a:noFill/>
                    </a:ln>
                    <a:latin typeface="Arial" panose="020B0604020202020204" pitchFamily="34" charset="0"/>
                    <a:cs typeface="Arial" panose="020B0604020202020204" pitchFamily="34" charset="0"/>
                  </a:rPr>
                  <a:t>é uma v. a. </a:t>
                </a:r>
                <a:r>
                  <a:rPr lang="pt-PT" sz="1200" dirty="0">
                    <a:ln>
                      <a:noFill/>
                    </a:ln>
                    <a:latin typeface="Arial" panose="020B0604020202020204" pitchFamily="34" charset="0"/>
                    <a:cs typeface="Arial" panose="020B0604020202020204" pitchFamily="34" charset="0"/>
                  </a:rPr>
                  <a:t>c</a:t>
                </a:r>
                <a:r>
                  <a:rPr lang="pt-PT" sz="1200" dirty="0" smtClean="0">
                    <a:ln>
                      <a:noFill/>
                    </a:ln>
                    <a:latin typeface="Arial" panose="020B0604020202020204" pitchFamily="34" charset="0"/>
                    <a:cs typeface="Arial" panose="020B0604020202020204" pitchFamily="34" charset="0"/>
                  </a:rPr>
                  <a:t>om f.d.p.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𝒇</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𝒙</m:t>
                        </m:r>
                      </m:e>
                    </m:d>
                    <m:r>
                      <a:rPr lang="pt-PT" sz="1400" b="1" i="1" smtClean="0">
                        <a:ln>
                          <a:noFill/>
                        </a:ln>
                        <a:latin typeface="Cambria Math" panose="02040503050406030204" pitchFamily="18" charset="0"/>
                        <a:cs typeface="Arial" panose="020B0604020202020204" pitchFamily="34" charset="0"/>
                      </a:rPr>
                      <m:t>=</m:t>
                    </m:r>
                    <m:f>
                      <m:fPr>
                        <m:ctrlPr>
                          <a:rPr lang="pt-PT" sz="1400" b="1" i="1" smtClean="0">
                            <a:ln>
                              <a:noFill/>
                            </a:ln>
                            <a:latin typeface="Cambria Math" panose="02040503050406030204" pitchFamily="18" charset="0"/>
                            <a:cs typeface="Arial" panose="020B0604020202020204" pitchFamily="34" charset="0"/>
                          </a:rPr>
                        </m:ctrlPr>
                      </m:fPr>
                      <m:num>
                        <m:r>
                          <a:rPr lang="pt-PT" sz="1400" b="1" i="1" smtClean="0">
                            <a:ln>
                              <a:noFill/>
                            </a:ln>
                            <a:latin typeface="Cambria Math" panose="02040503050406030204" pitchFamily="18" charset="0"/>
                            <a:cs typeface="Arial" panose="020B0604020202020204" pitchFamily="34" charset="0"/>
                          </a:rPr>
                          <m:t>𝟏</m:t>
                        </m:r>
                      </m:num>
                      <m:den>
                        <m:r>
                          <m:rPr>
                            <m:nor/>
                          </m:rPr>
                          <a:rPr lang="el-GR" sz="1400" b="1" dirty="0">
                            <a:ln>
                              <a:noFill/>
                            </a:ln>
                            <a:latin typeface="Cambria Math"/>
                            <a:ea typeface="Cambria Math"/>
                            <a:cs typeface="Arial" panose="020B0604020202020204" pitchFamily="34" charset="0"/>
                          </a:rPr>
                          <m:t>λ</m:t>
                        </m:r>
                      </m:den>
                    </m:f>
                    <m:sSup>
                      <m:sSupPr>
                        <m:ctrlPr>
                          <a:rPr lang="pt-PT" sz="1400" b="1" i="1" smtClean="0">
                            <a:ln>
                              <a:noFill/>
                            </a:ln>
                            <a:latin typeface="Cambria Math" panose="02040503050406030204" pitchFamily="18" charset="0"/>
                            <a:cs typeface="Arial" panose="020B0604020202020204" pitchFamily="34" charset="0"/>
                          </a:rPr>
                        </m:ctrlPr>
                      </m:sSupPr>
                      <m:e>
                        <m:r>
                          <a:rPr lang="pt-PT" sz="1400" b="1" i="1" smtClean="0">
                            <a:ln>
                              <a:noFill/>
                            </a:ln>
                            <a:latin typeface="Cambria Math" panose="02040503050406030204" pitchFamily="18" charset="0"/>
                            <a:cs typeface="Arial" panose="020B0604020202020204" pitchFamily="34" charset="0"/>
                          </a:rPr>
                          <m:t>𝒆</m:t>
                        </m:r>
                      </m:e>
                      <m:sup>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r>
                      <a:rPr lang="pt-PT" sz="1400" b="1" i="0" smtClean="0">
                        <a:ln>
                          <a:noFill/>
                        </a:ln>
                        <a:latin typeface="Cambria Math" panose="02040503050406030204" pitchFamily="18" charset="0"/>
                        <a:cs typeface="Arial" panose="020B0604020202020204" pitchFamily="34" charset="0"/>
                      </a:rPr>
                      <m:t> </m:t>
                    </m:r>
                  </m:oMath>
                </a14:m>
                <a:r>
                  <a:rPr lang="pt-PT" sz="1200"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dirty="0" smtClean="0">
                        <a:ln>
                          <a:noFill/>
                        </a:ln>
                        <a:latin typeface="Cambria Math" panose="02040503050406030204" pitchFamily="18" charset="0"/>
                        <a:cs typeface="Arial" panose="020B0604020202020204" pitchFamily="34" charset="0"/>
                      </a:rPr>
                      <m:t>𝒙</m:t>
                    </m:r>
                    <m:r>
                      <a:rPr lang="pt-PT" sz="1400" b="1" i="1" dirty="0" smtClean="0">
                        <a:ln>
                          <a:noFill/>
                        </a:ln>
                        <a:latin typeface="Cambria Math" panose="02040503050406030204" pitchFamily="18" charset="0"/>
                        <a:ea typeface="Cambria Math" panose="02040503050406030204" pitchFamily="18" charset="0"/>
                        <a:cs typeface="Arial" panose="020B0604020202020204" pitchFamily="34" charset="0"/>
                      </a:rPr>
                      <m:t>≥</m:t>
                    </m:r>
                    <m:r>
                      <a:rPr lang="pt-PT" sz="1400" b="1" i="1" dirty="0" smtClean="0">
                        <a:ln>
                          <a:noFill/>
                        </a:ln>
                        <a:latin typeface="Cambria Math" panose="02040503050406030204" pitchFamily="18" charset="0"/>
                        <a:ea typeface="Cambria Math" panose="02040503050406030204" pitchFamily="18" charset="0"/>
                        <a:cs typeface="Arial" panose="020B0604020202020204" pitchFamily="34" charset="0"/>
                      </a:rPr>
                      <m:t>𝟎</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𝑭</m:t>
                    </m:r>
                    <m:d>
                      <m:dPr>
                        <m:ctrlPr>
                          <a:rPr lang="pt-PT" sz="1400" b="1" i="1">
                            <a:ln>
                              <a:noFill/>
                            </a:ln>
                            <a:latin typeface="Cambria Math" panose="02040503050406030204" pitchFamily="18" charset="0"/>
                            <a:cs typeface="Arial" panose="020B0604020202020204" pitchFamily="34" charset="0"/>
                          </a:rPr>
                        </m:ctrlPr>
                      </m:dPr>
                      <m:e>
                        <m:r>
                          <a:rPr lang="pt-PT" sz="1400" b="1" i="1">
                            <a:ln>
                              <a:noFill/>
                            </a:ln>
                            <a:latin typeface="Cambria Math" panose="02040503050406030204" pitchFamily="18" charset="0"/>
                            <a:cs typeface="Arial" panose="020B0604020202020204" pitchFamily="34" charset="0"/>
                          </a:rPr>
                          <m:t>𝒙</m:t>
                        </m:r>
                      </m:e>
                    </m:d>
                    <m:r>
                      <a:rPr lang="pt-PT" sz="1400" b="1" i="1">
                        <a:ln>
                          <a:noFill/>
                        </a:ln>
                        <a:latin typeface="Cambria Math" panose="02040503050406030204" pitchFamily="18" charset="0"/>
                        <a:cs typeface="Arial" panose="020B0604020202020204" pitchFamily="34" charset="0"/>
                      </a:rPr>
                      <m:t>=</m:t>
                    </m:r>
                    <m:nary>
                      <m:naryPr>
                        <m:ctrlPr>
                          <a:rPr lang="pt-PT" sz="1400" b="1" i="1" smtClean="0">
                            <a:ln>
                              <a:noFill/>
                            </a:ln>
                            <a:latin typeface="Cambria Math" panose="02040503050406030204" pitchFamily="18" charset="0"/>
                            <a:cs typeface="Arial" panose="020B0604020202020204" pitchFamily="34" charset="0"/>
                          </a:rPr>
                        </m:ctrlPr>
                      </m:naryPr>
                      <m:sub>
                        <m:r>
                          <m:rPr>
                            <m:brk m:alnAt="23"/>
                          </m:rPr>
                          <a:rPr lang="pt-PT" sz="1400" b="1" i="1" smtClean="0">
                            <a:ln>
                              <a:noFill/>
                            </a:ln>
                            <a:latin typeface="Cambria Math" panose="02040503050406030204" pitchFamily="18" charset="0"/>
                            <a:cs typeface="Arial" panose="020B0604020202020204" pitchFamily="34" charset="0"/>
                          </a:rPr>
                          <m:t>𝟎</m:t>
                        </m:r>
                      </m:sub>
                      <m:sup>
                        <m:r>
                          <a:rPr lang="pt-PT" sz="1400" b="1" i="1" smtClean="0">
                            <a:ln>
                              <a:noFill/>
                            </a:ln>
                            <a:latin typeface="Cambria Math"/>
                            <a:ea typeface="Cambria Math" panose="02040503050406030204" pitchFamily="18" charset="0"/>
                            <a:cs typeface="Arial" panose="020B0604020202020204" pitchFamily="34" charset="0"/>
                          </a:rPr>
                          <m:t>𝒙</m:t>
                        </m:r>
                      </m:sup>
                      <m:e>
                        <m:f>
                          <m:fPr>
                            <m:ctrlPr>
                              <a:rPr lang="pt-PT" sz="1400" b="1" i="1">
                                <a:ln>
                                  <a:noFill/>
                                </a:ln>
                                <a:latin typeface="Cambria Math" panose="02040503050406030204" pitchFamily="18" charset="0"/>
                                <a:cs typeface="Arial" panose="020B0604020202020204" pitchFamily="34" charset="0"/>
                              </a:rPr>
                            </m:ctrlPr>
                          </m:fPr>
                          <m:num>
                            <m:r>
                              <a:rPr lang="pt-PT" sz="1400" b="1" i="1">
                                <a:ln>
                                  <a:noFill/>
                                </a:ln>
                                <a:latin typeface="Cambria Math" panose="02040503050406030204" pitchFamily="18" charset="0"/>
                                <a:cs typeface="Arial" panose="020B0604020202020204" pitchFamily="34" charset="0"/>
                              </a:rPr>
                              <m:t>𝟏</m:t>
                            </m:r>
                          </m:num>
                          <m:den>
                            <m:r>
                              <m:rPr>
                                <m:nor/>
                              </m:rPr>
                              <a:rPr lang="el-GR" sz="1400" b="1" dirty="0">
                                <a:ln>
                                  <a:noFill/>
                                </a:ln>
                                <a:latin typeface="Cambria Math"/>
                                <a:ea typeface="Cambria Math"/>
                                <a:cs typeface="Arial" panose="020B0604020202020204" pitchFamily="34" charset="0"/>
                              </a:rPr>
                              <m:t>λ</m:t>
                            </m:r>
                          </m:den>
                        </m:f>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e>
                    </m:nary>
                    <m:r>
                      <a:rPr lang="pt-PT" sz="1400" b="1" i="1" smtClean="0">
                        <a:ln>
                          <a:noFill/>
                        </a:ln>
                        <a:latin typeface="Cambria Math" panose="02040503050406030204" pitchFamily="18" charset="0"/>
                        <a:cs typeface="Arial" panose="020B0604020202020204" pitchFamily="34" charset="0"/>
                      </a:rPr>
                      <m:t>𝒅𝒙</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dirty="0" smtClean="0">
                        <a:ln>
                          <a:noFill/>
                        </a:ln>
                        <a:latin typeface="Cambria Math" panose="02040503050406030204" pitchFamily="18" charset="0"/>
                        <a:cs typeface="Arial" panose="020B0604020202020204" pitchFamily="34" charset="0"/>
                      </a:rPr>
                      <m:t>𝑬</m:t>
                    </m:r>
                    <m:r>
                      <a:rPr lang="pt-PT" sz="1400" b="1" i="1" dirty="0" smtClean="0">
                        <a:ln>
                          <a:noFill/>
                        </a:ln>
                        <a:latin typeface="Cambria Math" panose="02040503050406030204" pitchFamily="18" charset="0"/>
                        <a:cs typeface="Arial" panose="020B0604020202020204" pitchFamily="34" charset="0"/>
                      </a:rPr>
                      <m:t>[</m:t>
                    </m:r>
                    <m:r>
                      <a:rPr lang="pt-PT" sz="1400" b="1" i="1" dirty="0" smtClean="0">
                        <a:ln>
                          <a:noFill/>
                        </a:ln>
                        <a:latin typeface="Cambria Math" panose="02040503050406030204" pitchFamily="18" charset="0"/>
                        <a:cs typeface="Arial" panose="020B0604020202020204" pitchFamily="34" charset="0"/>
                      </a:rPr>
                      <m:t>𝑿</m:t>
                    </m:r>
                    <m:r>
                      <a:rPr lang="pt-PT" sz="1400" b="1" i="1" dirty="0"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oMath>
                </a14:m>
                <a:r>
                  <a:rPr lang="pt-PT" sz="1400" b="1" i="1" dirty="0" smtClean="0">
                    <a:ln>
                      <a:noFill/>
                    </a:ln>
                    <a:latin typeface="Arial" panose="020B0604020202020204" pitchFamily="34" charset="0"/>
                    <a:cs typeface="Arial" panose="020B0604020202020204" pitchFamily="34" charset="0"/>
                  </a:rPr>
                  <a:t> ; V</a:t>
                </a:r>
                <a14:m>
                  <m:oMath xmlns:m="http://schemas.openxmlformats.org/officeDocument/2006/math">
                    <m:d>
                      <m:dPr>
                        <m:begChr m:val="["/>
                        <m:endChr m:val="}"/>
                        <m:ctrlPr>
                          <a:rPr lang="pt-PT" sz="1400" b="1" i="1" dirty="0" smtClean="0">
                            <a:ln>
                              <a:noFill/>
                            </a:ln>
                            <a:latin typeface="Cambria Math" panose="02040503050406030204" pitchFamily="18" charset="0"/>
                            <a:cs typeface="Arial" panose="020B0604020202020204" pitchFamily="34" charset="0"/>
                          </a:rPr>
                        </m:ctrlPr>
                      </m:dPr>
                      <m:e>
                        <m:r>
                          <a:rPr lang="pt-PT" sz="1400" b="1" i="1" dirty="0" smtClean="0">
                            <a:ln>
                              <a:noFill/>
                            </a:ln>
                            <a:latin typeface="Cambria Math" panose="02040503050406030204" pitchFamily="18" charset="0"/>
                            <a:cs typeface="Arial" panose="020B0604020202020204" pitchFamily="34" charset="0"/>
                          </a:rPr>
                          <m:t>𝑿</m:t>
                        </m:r>
                      </m:e>
                    </m:d>
                    <m:r>
                      <a:rPr lang="pt-PT" sz="1400" b="1" i="1" dirty="0">
                        <a:ln>
                          <a:noFill/>
                        </a:ln>
                        <a:latin typeface="Cambria Math" panose="02040503050406030204" pitchFamily="18" charset="0"/>
                        <a:cs typeface="Arial" panose="020B0604020202020204" pitchFamily="34" charset="0"/>
                      </a:rPr>
                      <m:t>=</m:t>
                    </m:r>
                    <m:sSup>
                      <m:sSupPr>
                        <m:ctrlPr>
                          <a:rPr lang="pt-PT" sz="1400" b="1" i="1" dirty="0" smtClean="0">
                            <a:ln>
                              <a:noFill/>
                            </a:ln>
                            <a:latin typeface="Cambria Math" panose="02040503050406030204" pitchFamily="18" charset="0"/>
                            <a:cs typeface="Arial" panose="020B0604020202020204" pitchFamily="34" charset="0"/>
                          </a:rPr>
                        </m:ctrlPr>
                      </m:sSupPr>
                      <m:e>
                        <m:r>
                          <m:rPr>
                            <m:nor/>
                          </m:rPr>
                          <a:rPr lang="el-GR" sz="1400" b="1" dirty="0">
                            <a:ln>
                              <a:noFill/>
                            </a:ln>
                            <a:latin typeface="Cambria Math"/>
                            <a:ea typeface="Cambria Math"/>
                            <a:cs typeface="Arial" panose="020B0604020202020204" pitchFamily="34" charset="0"/>
                          </a:rPr>
                          <m:t>λ</m:t>
                        </m:r>
                      </m:e>
                      <m:sup>
                        <m:r>
                          <a:rPr lang="pt-PT" sz="1400" b="1" i="1" dirty="0" smtClean="0">
                            <a:ln>
                              <a:noFill/>
                            </a:ln>
                            <a:latin typeface="Cambria Math" panose="02040503050406030204" pitchFamily="18" charset="0"/>
                            <a:cs typeface="Arial" panose="020B0604020202020204" pitchFamily="34" charset="0"/>
                          </a:rPr>
                          <m:t>𝟐</m:t>
                        </m:r>
                      </m:sup>
                    </m:sSup>
                  </m:oMath>
                </a14:m>
                <a:endParaRPr lang="pt-PT" sz="1400" b="1" i="1" dirty="0" smtClean="0">
                  <a:ln>
                    <a:noFill/>
                  </a:ln>
                  <a:latin typeface="Arial" panose="020B0604020202020204" pitchFamily="34" charset="0"/>
                  <a:cs typeface="Arial" panose="020B0604020202020204" pitchFamily="34" charset="0"/>
                </a:endParaRPr>
              </a:p>
              <a:p>
                <a:pPr marL="360363" algn="just"/>
                <a:endParaRPr lang="pt-PT" sz="1400" b="1" i="1" dirty="0" smtClean="0">
                  <a:ln>
                    <a:noFill/>
                  </a:ln>
                  <a:latin typeface="Arial" panose="020B0604020202020204" pitchFamily="34" charset="0"/>
                  <a:cs typeface="Arial" panose="020B0604020202020204" pitchFamily="34" charset="0"/>
                </a:endParaRPr>
              </a:p>
              <a:p>
                <a:pPr marL="360363" algn="just"/>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𝟏</m:t>
                    </m:r>
                    <m:r>
                      <a:rPr lang="pt-PT" sz="1400" b="1" i="1">
                        <a:ln>
                          <a:noFill/>
                        </a:ln>
                        <a:latin typeface="Cambria Math" panose="02040503050406030204" pitchFamily="18" charset="0"/>
                        <a:cs typeface="Arial" panose="020B0604020202020204" pitchFamily="34" charset="0"/>
                      </a:rPr>
                      <m:t>−</m:t>
                    </m:r>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m:t>
                    </m:r>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𝒚</m:t>
                    </m:r>
                    <m:r>
                      <a:rPr lang="pt-PT" sz="1400" b="1" i="1">
                        <a:ln>
                          <a:noFill/>
                        </a:ln>
                        <a:latin typeface="Cambria Math" panose="02040503050406030204" pitchFamily="18" charset="0"/>
                        <a:cs typeface="Arial" panose="020B0604020202020204" pitchFamily="34" charset="0"/>
                      </a:rPr>
                      <m:t>=</m:t>
                    </m:r>
                  </m:oMath>
                </a14:m>
                <a:r>
                  <a:rPr lang="pt-PT" sz="1400" b="1" i="1" dirty="0">
                    <a:ln>
                      <a:noFill/>
                    </a:ln>
                    <a:latin typeface="Arial" panose="020B0604020202020204" pitchFamily="34" charset="0"/>
                    <a:cs typeface="Arial" panose="020B0604020202020204" pitchFamily="34" charset="0"/>
                  </a:rPr>
                  <a:t> </a:t>
                </a:r>
                <a14:m>
                  <m:oMath xmlns:m="http://schemas.openxmlformats.org/officeDocument/2006/math">
                    <m:sSup>
                      <m:sSupPr>
                        <m:ctrlPr>
                          <a:rPr lang="pt-PT" sz="1400" b="1" i="1">
                            <a:ln>
                              <a:noFill/>
                            </a:ln>
                            <a:latin typeface="Cambria Math" panose="02040503050406030204" pitchFamily="18" charset="0"/>
                            <a:cs typeface="Arial" panose="020B0604020202020204" pitchFamily="34" charset="0"/>
                          </a:rPr>
                        </m:ctrlPr>
                      </m:sSupPr>
                      <m:e>
                        <m:r>
                          <a:rPr lang="pt-PT" sz="1400" b="1" i="1">
                            <a:ln>
                              <a:noFill/>
                            </a:ln>
                            <a:latin typeface="Cambria Math" panose="02040503050406030204" pitchFamily="18" charset="0"/>
                            <a:cs typeface="Arial" panose="020B0604020202020204" pitchFamily="34" charset="0"/>
                          </a:rPr>
                          <m:t>𝒆</m:t>
                        </m:r>
                      </m:e>
                      <m:sup>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𝒙</m:t>
                        </m:r>
                        <m:r>
                          <a:rPr lang="pt-PT" sz="1400" b="1" i="1">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sup>
                    </m:sSup>
                  </m:oMath>
                </a14:m>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400" b="1" i="1">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𝒍𝒏</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e>
                    </m:d>
                    <m:r>
                      <a:rPr lang="pt-PT" sz="1400" b="1" i="1" smtClean="0">
                        <a:ln>
                          <a:noFill/>
                        </a:ln>
                        <a:latin typeface="Cambria Math" panose="02040503050406030204" pitchFamily="18" charset="0"/>
                        <a:cs typeface="Arial" panose="020B0604020202020204" pitchFamily="34" charset="0"/>
                      </a:rPr>
                      <m:t>=−</m:t>
                    </m:r>
                    <m:f>
                      <m:fPr>
                        <m:ctrlPr>
                          <a:rPr lang="pt-PT" sz="1400" b="1" i="1" smtClean="0">
                            <a:ln>
                              <a:noFill/>
                            </a:ln>
                            <a:latin typeface="Cambria Math" panose="02040503050406030204" pitchFamily="18" charset="0"/>
                            <a:cs typeface="Arial" panose="020B0604020202020204" pitchFamily="34" charset="0"/>
                          </a:rPr>
                        </m:ctrlPr>
                      </m:fPr>
                      <m:num>
                        <m:r>
                          <a:rPr lang="pt-PT" sz="1400" b="1" i="1" smtClean="0">
                            <a:ln>
                              <a:noFill/>
                            </a:ln>
                            <a:latin typeface="Cambria Math" panose="02040503050406030204" pitchFamily="18" charset="0"/>
                            <a:cs typeface="Arial" panose="020B0604020202020204" pitchFamily="34" charset="0"/>
                          </a:rPr>
                          <m:t>𝒙</m:t>
                        </m:r>
                      </m:num>
                      <m:den>
                        <m:r>
                          <m:rPr>
                            <m:nor/>
                          </m:rPr>
                          <a:rPr lang="el-GR" sz="1400" b="1" dirty="0">
                            <a:ln>
                              <a:noFill/>
                            </a:ln>
                            <a:latin typeface="Cambria Math"/>
                            <a:ea typeface="Cambria Math"/>
                            <a:cs typeface="Arial" panose="020B0604020202020204" pitchFamily="34" charset="0"/>
                          </a:rPr>
                          <m:t>λ</m:t>
                        </m:r>
                      </m:den>
                    </m:f>
                    <m:r>
                      <a:rPr lang="pt-PT" sz="1400" b="1" i="1">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m:rPr>
                        <m:nor/>
                      </m:rPr>
                      <a:rPr lang="el-GR" sz="1400" b="1" dirty="0">
                        <a:ln>
                          <a:noFill/>
                        </a:ln>
                        <a:latin typeface="Cambria Math"/>
                        <a:ea typeface="Cambria Math"/>
                        <a:cs typeface="Arial" panose="020B0604020202020204" pitchFamily="34" charset="0"/>
                      </a:rPr>
                      <m:t>λ</m:t>
                    </m:r>
                    <m:r>
                      <a:rPr lang="pt-PT" sz="1400" b="1" i="1" dirty="0" smtClean="0">
                        <a:ln>
                          <a:noFill/>
                        </a:ln>
                        <a:latin typeface="Cambria Math" panose="02040503050406030204" pitchFamily="18" charset="0"/>
                        <a:ea typeface="Cambria Math"/>
                        <a:cs typeface="Arial" panose="020B0604020202020204" pitchFamily="34" charset="0"/>
                      </a:rPr>
                      <m:t> </m:t>
                    </m:r>
                    <m:r>
                      <a:rPr lang="pt-PT" sz="1400" b="1" i="1" smtClean="0">
                        <a:ln>
                          <a:noFill/>
                        </a:ln>
                        <a:latin typeface="Cambria Math" panose="02040503050406030204" pitchFamily="18" charset="0"/>
                        <a:cs typeface="Arial" panose="020B0604020202020204" pitchFamily="34" charset="0"/>
                      </a:rPr>
                      <m:t>𝒍𝒏</m:t>
                    </m:r>
                    <m:d>
                      <m:dPr>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e>
                    </m:d>
                  </m:oMath>
                </a14:m>
                <a:endParaRPr lang="pt-PT" sz="1400" b="1" i="1" dirty="0" smtClean="0">
                  <a:ln>
                    <a:noFill/>
                  </a:ln>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n>
                    <a:noFill/>
                  </a:ln>
                  <a:latin typeface="Arial" panose="020B0604020202020204" pitchFamily="34" charset="0"/>
                  <a:cs typeface="Arial" panose="020B0604020202020204" pitchFamily="34" charset="0"/>
                </a:endParaRPr>
              </a:p>
              <a:p>
                <a:pPr marL="360363" algn="just"/>
                <a:endParaRPr lang="pt-PT" sz="1400" b="1" i="1" dirty="0">
                  <a:ln>
                    <a:noFill/>
                  </a:ln>
                  <a:latin typeface="Cambria Math" panose="02040503050406030204" pitchFamily="18" charset="0"/>
                  <a:cs typeface="Arial" panose="020B0604020202020204" pitchFamily="34" charset="0"/>
                </a:endParaRPr>
              </a:p>
              <a:p>
                <a:pPr marL="360363" algn="just"/>
                <a:r>
                  <a:rPr lang="pt-PT" sz="1400" b="1" i="1" dirty="0" smtClean="0">
                    <a:ln>
                      <a:noFill/>
                    </a:ln>
                    <a:latin typeface="Cambria Math" panose="02040503050406030204" pitchFamily="18" charset="0"/>
                    <a:cs typeface="Arial" panose="020B0604020202020204" pitchFamily="34" charset="0"/>
                  </a:rPr>
                  <a:t>       </a:t>
                </a:r>
                <a14:m>
                  <m:oMath xmlns:m="http://schemas.openxmlformats.org/officeDocument/2006/math">
                    <m:r>
                      <a:rPr lang="pt-PT" sz="1400" b="1" i="1" smtClean="0">
                        <a:ln>
                          <a:noFill/>
                        </a:ln>
                        <a:latin typeface="Cambria Math" panose="02040503050406030204" pitchFamily="18" charset="0"/>
                        <a:cs typeface="Arial" panose="020B0604020202020204" pitchFamily="34" charset="0"/>
                      </a:rPr>
                      <m:t>𝒙</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𝑬</m:t>
                    </m:r>
                    <m:d>
                      <m:dPr>
                        <m:begChr m:val="["/>
                        <m:endChr m:val="]"/>
                        <m:ctrlPr>
                          <a:rPr lang="pt-PT" sz="1400" b="1" i="1" smtClean="0">
                            <a:ln>
                              <a:noFill/>
                            </a:ln>
                            <a:latin typeface="Cambria Math" panose="02040503050406030204" pitchFamily="18" charset="0"/>
                            <a:cs typeface="Arial" panose="020B0604020202020204" pitchFamily="34" charset="0"/>
                          </a:rPr>
                        </m:ctrlPr>
                      </m:dPr>
                      <m:e>
                        <m:r>
                          <a:rPr lang="pt-PT" sz="1400" b="1" i="1" smtClean="0">
                            <a:ln>
                              <a:noFill/>
                            </a:ln>
                            <a:latin typeface="Cambria Math" panose="02040503050406030204" pitchFamily="18" charset="0"/>
                            <a:cs typeface="Arial" panose="020B0604020202020204" pitchFamily="34" charset="0"/>
                          </a:rPr>
                          <m:t>𝑿</m:t>
                        </m:r>
                      </m:e>
                    </m:d>
                    <m:r>
                      <a:rPr lang="pt-PT" sz="1400" b="1" i="1" smtClean="0">
                        <a:ln>
                          <a:noFill/>
                        </a:ln>
                        <a:latin typeface="Cambria Math" panose="02040503050406030204" pitchFamily="18" charset="0"/>
                        <a:cs typeface="Arial" panose="020B0604020202020204" pitchFamily="34" charset="0"/>
                      </a:rPr>
                      <m:t>𝒍𝒏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𝟏</m:t>
                    </m:r>
                    <m:r>
                      <a:rPr lang="pt-PT" sz="1400" b="1" i="1" smtClean="0">
                        <a:ln>
                          <a:noFill/>
                        </a:ln>
                        <a:latin typeface="Cambria Math" panose="02040503050406030204" pitchFamily="18" charset="0"/>
                        <a:cs typeface="Arial" panose="020B0604020202020204" pitchFamily="34" charset="0"/>
                      </a:rPr>
                      <m:t>−</m:t>
                    </m:r>
                    <m:r>
                      <a:rPr lang="pt-PT" sz="1400" b="1" i="1" smtClean="0">
                        <a:ln>
                          <a:noFill/>
                        </a:ln>
                        <a:latin typeface="Cambria Math" panose="02040503050406030204" pitchFamily="18" charset="0"/>
                        <a:cs typeface="Arial" panose="020B0604020202020204" pitchFamily="34" charset="0"/>
                      </a:rPr>
                      <m:t>𝒚</m:t>
                    </m:r>
                    <m:r>
                      <a:rPr lang="pt-PT" sz="1400" b="1" i="1" smtClean="0">
                        <a:ln>
                          <a:noFill/>
                        </a:ln>
                        <a:latin typeface="Cambria Math" panose="02040503050406030204" pitchFamily="18" charset="0"/>
                        <a:cs typeface="Arial" panose="020B0604020202020204" pitchFamily="34" charset="0"/>
                      </a:rPr>
                      <m:t>)</m:t>
                    </m:r>
                  </m:oMath>
                </a14:m>
                <a:endParaRPr lang="pt-PT" sz="1400" b="1" i="1" dirty="0" smtClean="0">
                  <a:ln>
                    <a:noFill/>
                  </a:ln>
                  <a:latin typeface="Arial" panose="020B0604020202020204" pitchFamily="34" charset="0"/>
                  <a:cs typeface="Arial" panose="020B0604020202020204" pitchFamily="34" charset="0"/>
                </a:endParaRPr>
              </a:p>
              <a:p>
                <a:pPr marL="360363" algn="just"/>
                <a:endParaRPr lang="pt-PT" sz="1400" b="1" i="1" dirty="0">
                  <a:ln>
                    <a:noFill/>
                  </a:ln>
                  <a:latin typeface="Arial" panose="020B0604020202020204" pitchFamily="34" charset="0"/>
                  <a:cs typeface="Arial" panose="020B0604020202020204" pitchFamily="34" charset="0"/>
                </a:endParaRPr>
              </a:p>
              <a:p>
                <a:pPr marL="360363" algn="just"/>
                <a:endParaRPr lang="pt-PT" sz="1400" b="1" i="1" dirty="0" smtClean="0">
                  <a:ln>
                    <a:noFill/>
                  </a:ln>
                  <a:latin typeface="Arial" panose="020B0604020202020204" pitchFamily="34" charset="0"/>
                  <a:cs typeface="Arial" panose="020B0604020202020204" pitchFamily="34" charset="0"/>
                </a:endParaRPr>
              </a:p>
              <a:p>
                <a:pPr marL="360363" algn="just"/>
                <a:endParaRPr lang="pt-PT" sz="1200" b="1" dirty="0" smtClean="0">
                  <a:ln>
                    <a:noFill/>
                  </a:ln>
                  <a:latin typeface="Arial" panose="020B0604020202020204" pitchFamily="34" charset="0"/>
                  <a:cs typeface="Arial" panose="020B0604020202020204" pitchFamily="34" charset="0"/>
                </a:endParaRPr>
              </a:p>
              <a:p>
                <a:pPr marL="360363" algn="just"/>
                <a:endParaRPr lang="pt-PT" sz="1200" b="1" dirty="0">
                  <a:ln>
                    <a:noFill/>
                  </a:ln>
                  <a:latin typeface="Arial" panose="020B0604020202020204" pitchFamily="34" charset="0"/>
                  <a:cs typeface="Arial" panose="020B0604020202020204" pitchFamily="34" charset="0"/>
                </a:endParaRPr>
              </a:p>
              <a:p>
                <a:pPr marL="360363" algn="just"/>
                <a:endParaRPr lang="pt-PT" sz="1200" b="1" dirty="0" smtClean="0">
                  <a:ln>
                    <a:noFill/>
                  </a:ln>
                  <a:latin typeface="Arial" panose="020B0604020202020204" pitchFamily="34" charset="0"/>
                  <a:cs typeface="Arial" panose="020B0604020202020204" pitchFamily="34" charset="0"/>
                </a:endParaRPr>
              </a:p>
              <a:p>
                <a:pPr marL="360363" algn="just"/>
                <a:r>
                  <a:rPr lang="pt-PT" sz="1200" b="1" dirty="0" smtClean="0">
                    <a:ln>
                      <a:noFill/>
                    </a:ln>
                    <a:latin typeface="Arial" panose="020B0604020202020204" pitchFamily="34" charset="0"/>
                    <a:cs typeface="Arial" panose="020B0604020202020204" pitchFamily="34" charset="0"/>
                  </a:rPr>
                  <a:t>Nota</a:t>
                </a:r>
                <a:r>
                  <a:rPr lang="pt-PT" sz="12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Como </a:t>
                </a:r>
                <a:r>
                  <a:rPr lang="pt-PT" sz="1400" b="1" i="1" dirty="0" smtClean="0">
                    <a:ln>
                      <a:noFill/>
                    </a:ln>
                    <a:latin typeface="Arial" panose="020B0604020202020204" pitchFamily="34" charset="0"/>
                    <a:cs typeface="Arial" panose="020B0604020202020204" pitchFamily="34" charset="0"/>
                  </a:rPr>
                  <a:t> </a:t>
                </a:r>
                <a14:m>
                  <m:oMath xmlns:m="http://schemas.openxmlformats.org/officeDocument/2006/math">
                    <m:d>
                      <m:dPr>
                        <m:ctrlPr>
                          <a:rPr lang="pt-PT" sz="1400" b="1" i="1">
                            <a:ln>
                              <a:noFill/>
                            </a:ln>
                            <a:latin typeface="Cambria Math" panose="02040503050406030204" pitchFamily="18" charset="0"/>
                            <a:cs typeface="Arial" panose="020B0604020202020204" pitchFamily="34" charset="0"/>
                          </a:rPr>
                        </m:ctrlPr>
                      </m:dPr>
                      <m:e>
                        <m:r>
                          <a:rPr lang="pt-PT" sz="1400" b="1" i="1">
                            <a:ln>
                              <a:noFill/>
                            </a:ln>
                            <a:latin typeface="Cambria Math" panose="02040503050406030204" pitchFamily="18" charset="0"/>
                            <a:cs typeface="Arial" panose="020B0604020202020204" pitchFamily="34" charset="0"/>
                          </a:rPr>
                          <m:t>𝟏</m:t>
                        </m:r>
                        <m:r>
                          <a:rPr lang="pt-PT" sz="1400" b="1" i="1">
                            <a:ln>
                              <a:noFill/>
                            </a:ln>
                            <a:latin typeface="Cambria Math" panose="02040503050406030204" pitchFamily="18" charset="0"/>
                            <a:cs typeface="Arial" panose="020B0604020202020204" pitchFamily="34" charset="0"/>
                          </a:rPr>
                          <m:t>−</m:t>
                        </m:r>
                        <m:r>
                          <a:rPr lang="pt-PT" sz="1400" b="1" i="1">
                            <a:ln>
                              <a:noFill/>
                            </a:ln>
                            <a:latin typeface="Cambria Math" panose="02040503050406030204" pitchFamily="18" charset="0"/>
                            <a:cs typeface="Arial" panose="020B0604020202020204" pitchFamily="34" charset="0"/>
                          </a:rPr>
                          <m:t>𝒚</m:t>
                        </m:r>
                      </m:e>
                    </m:d>
                  </m:oMath>
                </a14:m>
                <a:r>
                  <a:rPr lang="pt-PT" sz="14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é também um número aleatório (0-1), com a mesma probabilidade de ocorrer que </a:t>
                </a:r>
                <a14:m>
                  <m:oMath xmlns:m="http://schemas.openxmlformats.org/officeDocument/2006/math">
                    <m:r>
                      <a:rPr lang="pt-PT" sz="1200" b="1" i="1">
                        <a:ln>
                          <a:noFill/>
                        </a:ln>
                        <a:latin typeface="Cambria Math" panose="02040503050406030204" pitchFamily="18" charset="0"/>
                        <a:cs typeface="Arial" panose="020B0604020202020204" pitchFamily="34" charset="0"/>
                      </a:rPr>
                      <m:t>𝒚</m:t>
                    </m:r>
                    <m:r>
                      <a:rPr lang="pt-PT" sz="1200" b="1" i="1" smtClean="0">
                        <a:ln>
                          <a:noFill/>
                        </a:ln>
                        <a:latin typeface="Cambria Math" panose="02040503050406030204" pitchFamily="18" charset="0"/>
                        <a:cs typeface="Arial" panose="020B0604020202020204" pitchFamily="34" charset="0"/>
                      </a:rPr>
                      <m:t>, </m:t>
                    </m:r>
                  </m:oMath>
                </a14:m>
                <a:r>
                  <a:rPr lang="pt-PT" sz="1200" dirty="0" smtClean="0">
                    <a:ln>
                      <a:noFill/>
                    </a:ln>
                    <a:latin typeface="Arial" panose="020B0604020202020204" pitchFamily="34" charset="0"/>
                    <a:cs typeface="Arial" panose="020B0604020202020204" pitchFamily="34" charset="0"/>
                  </a:rPr>
                  <a:t>podemos utilizar </a:t>
                </a:r>
                <a14:m>
                  <m:oMath xmlns:m="http://schemas.openxmlformats.org/officeDocument/2006/math">
                    <m:r>
                      <a:rPr lang="pt-PT" sz="1200" b="1" i="1">
                        <a:ln>
                          <a:noFill/>
                        </a:ln>
                        <a:latin typeface="Cambria Math" panose="02040503050406030204" pitchFamily="18" charset="0"/>
                        <a:cs typeface="Arial" panose="020B0604020202020204" pitchFamily="34" charset="0"/>
                      </a:rPr>
                      <m:t>𝒙</m:t>
                    </m:r>
                    <m:r>
                      <a:rPr lang="pt-PT" sz="1200" b="1" i="1">
                        <a:ln>
                          <a:noFill/>
                        </a:ln>
                        <a:latin typeface="Cambria Math" panose="02040503050406030204" pitchFamily="18" charset="0"/>
                        <a:cs typeface="Arial" panose="020B0604020202020204" pitchFamily="34" charset="0"/>
                      </a:rPr>
                      <m:t>=−</m:t>
                    </m:r>
                    <m:r>
                      <a:rPr lang="pt-PT" sz="1200" b="1" i="1">
                        <a:ln>
                          <a:noFill/>
                        </a:ln>
                        <a:latin typeface="Cambria Math" panose="02040503050406030204" pitchFamily="18" charset="0"/>
                        <a:cs typeface="Arial" panose="020B0604020202020204" pitchFamily="34" charset="0"/>
                      </a:rPr>
                      <m:t>𝑬</m:t>
                    </m:r>
                    <m:d>
                      <m:dPr>
                        <m:begChr m:val="["/>
                        <m:endChr m:val="]"/>
                        <m:ctrlPr>
                          <a:rPr lang="pt-PT" sz="1200" b="1" i="1">
                            <a:ln>
                              <a:noFill/>
                            </a:ln>
                            <a:latin typeface="Cambria Math" panose="02040503050406030204" pitchFamily="18" charset="0"/>
                            <a:cs typeface="Arial" panose="020B0604020202020204" pitchFamily="34" charset="0"/>
                          </a:rPr>
                        </m:ctrlPr>
                      </m:dPr>
                      <m:e>
                        <m:r>
                          <a:rPr lang="pt-PT" sz="1200" b="1" i="1">
                            <a:ln>
                              <a:noFill/>
                            </a:ln>
                            <a:latin typeface="Cambria Math" panose="02040503050406030204" pitchFamily="18" charset="0"/>
                            <a:cs typeface="Arial" panose="020B0604020202020204" pitchFamily="34" charset="0"/>
                          </a:rPr>
                          <m:t>𝑿</m:t>
                        </m:r>
                      </m:e>
                    </m:d>
                    <m:r>
                      <a:rPr lang="pt-PT" sz="1200" b="1" i="1">
                        <a:ln>
                          <a:noFill/>
                        </a:ln>
                        <a:latin typeface="Cambria Math" panose="02040503050406030204" pitchFamily="18" charset="0"/>
                        <a:cs typeface="Arial" panose="020B0604020202020204" pitchFamily="34" charset="0"/>
                      </a:rPr>
                      <m:t>𝒍𝒏𝒚</m:t>
                    </m:r>
                  </m:oMath>
                </a14:m>
                <a:r>
                  <a:rPr lang="pt-PT" sz="1200" dirty="0" smtClean="0">
                    <a:ln>
                      <a:noFill/>
                    </a:ln>
                    <a:latin typeface="Arial" panose="020B0604020202020204" pitchFamily="34" charset="0"/>
                    <a:cs typeface="Arial" panose="020B0604020202020204" pitchFamily="34" charset="0"/>
                  </a:rPr>
                  <a:t>.  A v. a</a:t>
                </a:r>
                <a:r>
                  <a:rPr lang="pt-PT" sz="1200" b="1" i="1" dirty="0" smtClean="0">
                    <a:ln>
                      <a:noFill/>
                    </a:ln>
                    <a:latin typeface="Arial" panose="020B0604020202020204" pitchFamily="34" charset="0"/>
                    <a:cs typeface="Arial" panose="020B0604020202020204" pitchFamily="34" charset="0"/>
                  </a:rPr>
                  <a:t>. </a:t>
                </a:r>
                <a14:m>
                  <m:oMath xmlns:m="http://schemas.openxmlformats.org/officeDocument/2006/math">
                    <m:r>
                      <a:rPr lang="pt-PT" sz="1200" b="1" i="1">
                        <a:ln>
                          <a:noFill/>
                        </a:ln>
                        <a:latin typeface="Cambria Math" panose="02040503050406030204" pitchFamily="18" charset="0"/>
                        <a:cs typeface="Arial" panose="020B0604020202020204" pitchFamily="34" charset="0"/>
                      </a:rPr>
                      <m:t>𝟏</m:t>
                    </m:r>
                    <m:r>
                      <a:rPr lang="pt-PT" sz="1200" b="1" i="1">
                        <a:ln>
                          <a:noFill/>
                        </a:ln>
                        <a:latin typeface="Cambria Math" panose="02040503050406030204" pitchFamily="18" charset="0"/>
                        <a:cs typeface="Arial" panose="020B0604020202020204" pitchFamily="34" charset="0"/>
                      </a:rPr>
                      <m:t>−</m:t>
                    </m:r>
                    <m:r>
                      <a:rPr lang="pt-PT" sz="1200" b="1" i="1" smtClean="0">
                        <a:ln>
                          <a:noFill/>
                        </a:ln>
                        <a:latin typeface="Cambria Math" panose="02040503050406030204" pitchFamily="18" charset="0"/>
                        <a:cs typeface="Arial" panose="020B0604020202020204" pitchFamily="34" charset="0"/>
                      </a:rPr>
                      <m:t>𝒀</m:t>
                    </m:r>
                  </m:oMath>
                </a14:m>
                <a:r>
                  <a:rPr lang="pt-PT" sz="1200" b="1" i="1" dirty="0" smtClean="0">
                    <a:ln>
                      <a:noFill/>
                    </a:ln>
                    <a:latin typeface="Arial" panose="020B0604020202020204" pitchFamily="34" charset="0"/>
                    <a:cs typeface="Arial" panose="020B0604020202020204" pitchFamily="34" charset="0"/>
                  </a:rPr>
                  <a:t> , </a:t>
                </a:r>
                <a:r>
                  <a:rPr lang="pt-PT" sz="1200" dirty="0" smtClean="0">
                    <a:ln>
                      <a:noFill/>
                    </a:ln>
                    <a:latin typeface="Arial" panose="020B0604020202020204" pitchFamily="34" charset="0"/>
                    <a:cs typeface="Arial" panose="020B0604020202020204" pitchFamily="34" charset="0"/>
                  </a:rPr>
                  <a:t>tal como a v. a. </a:t>
                </a:r>
                <a14:m>
                  <m:oMath xmlns:m="http://schemas.openxmlformats.org/officeDocument/2006/math">
                    <m:r>
                      <a:rPr lang="pt-PT" sz="1200" b="1" i="1" smtClean="0">
                        <a:ln>
                          <a:noFill/>
                        </a:ln>
                        <a:latin typeface="Cambria Math" panose="02040503050406030204" pitchFamily="18" charset="0"/>
                        <a:cs typeface="Arial" panose="020B0604020202020204" pitchFamily="34" charset="0"/>
                      </a:rPr>
                      <m:t>𝒀</m:t>
                    </m:r>
                  </m:oMath>
                </a14:m>
                <a:r>
                  <a:rPr lang="pt-PT" sz="1200" b="1" i="1" dirty="0" smtClean="0">
                    <a:ln>
                      <a:noFill/>
                    </a:ln>
                    <a:latin typeface="Arial" panose="020B0604020202020204" pitchFamily="34" charset="0"/>
                    <a:cs typeface="Arial" panose="020B0604020202020204" pitchFamily="34" charset="0"/>
                  </a:rPr>
                  <a:t>, </a:t>
                </a:r>
                <a:r>
                  <a:rPr lang="pt-PT" sz="1200" dirty="0" smtClean="0">
                    <a:ln>
                      <a:noFill/>
                    </a:ln>
                    <a:latin typeface="Arial" panose="020B0604020202020204" pitchFamily="34" charset="0"/>
                    <a:cs typeface="Arial" panose="020B0604020202020204" pitchFamily="34" charset="0"/>
                  </a:rPr>
                  <a:t>tem distribuição Uniforme (0, 1).</a:t>
                </a:r>
              </a:p>
              <a:p>
                <a:pPr marL="360363" algn="just"/>
                <a:endParaRPr lang="pt-PT" sz="1200" dirty="0">
                  <a:ln>
                    <a:noFill/>
                  </a:ln>
                  <a:latin typeface="Arial" panose="020B0604020202020204" pitchFamily="34" charset="0"/>
                  <a:cs typeface="Arial" panose="020B0604020202020204" pitchFamily="34" charset="0"/>
                </a:endParaRPr>
              </a:p>
              <a:p>
                <a:pPr marL="360363" algn="just"/>
                <a:endParaRPr lang="pt-PT" sz="1200" dirty="0">
                  <a:ln>
                    <a:noFill/>
                  </a:ln>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475" y="692696"/>
                <a:ext cx="8964488" cy="5971699"/>
              </a:xfrm>
              <a:prstGeom prst="rect">
                <a:avLst/>
              </a:prstGeom>
              <a:blipFill>
                <a:blip r:embed="rId2"/>
                <a:stretch>
                  <a:fillRect/>
                </a:stretch>
              </a:blipFill>
              <a:ln w="19050">
                <a:noFill/>
              </a:ln>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19</a:t>
            </a:fld>
            <a:endParaRPr lang="en-GB" altLang="pt-PT" dirty="0"/>
          </a:p>
        </p:txBody>
      </p:sp>
      <p:cxnSp>
        <p:nvCxnSpPr>
          <p:cNvPr id="7" name="Straight Connector 6"/>
          <p:cNvCxnSpPr/>
          <p:nvPr/>
        </p:nvCxnSpPr>
        <p:spPr>
          <a:xfrm>
            <a:off x="539552" y="458112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4581128"/>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9552" y="5157192"/>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83768" y="4581128"/>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flipV="1">
            <a:off x="4482244" y="4437113"/>
            <a:ext cx="0" cy="10081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p:nvPr/>
        </p:nvCxnSpPr>
        <p:spPr>
          <a:xfrm>
            <a:off x="4482244" y="5445224"/>
            <a:ext cx="2177988" cy="110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o 15"/>
          <p:cNvSpPr/>
          <p:nvPr/>
        </p:nvSpPr>
        <p:spPr>
          <a:xfrm rot="13470847" flipV="1">
            <a:off x="4332424" y="4363452"/>
            <a:ext cx="1223758" cy="3020976"/>
          </a:xfrm>
          <a:prstGeom prst="arc">
            <a:avLst>
              <a:gd name="adj1" fmla="val 16676877"/>
              <a:gd name="adj2" fmla="val 1440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cxnSp>
        <p:nvCxnSpPr>
          <p:cNvPr id="19" name="Conexão recta 18"/>
          <p:cNvCxnSpPr/>
          <p:nvPr/>
        </p:nvCxnSpPr>
        <p:spPr>
          <a:xfrm>
            <a:off x="4482244" y="4653136"/>
            <a:ext cx="2050266"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aixaDeTexto 19"/>
              <p:cNvSpPr txBox="1"/>
              <p:nvPr/>
            </p:nvSpPr>
            <p:spPr>
              <a:xfrm>
                <a:off x="5524398" y="4653136"/>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𝒚</m:t>
                      </m:r>
                      <m:r>
                        <a:rPr lang="pt-PT" sz="1200" b="1" i="1" smtClean="0">
                          <a:latin typeface="Cambria Math"/>
                        </a:rPr>
                        <m:t>=(</m:t>
                      </m:r>
                      <m:r>
                        <a:rPr lang="pt-PT" sz="1200" b="1" i="1" smtClean="0">
                          <a:latin typeface="Cambria Math"/>
                        </a:rPr>
                        <m:t>𝑭𝒙</m:t>
                      </m:r>
                      <m:r>
                        <a:rPr lang="pt-PT" sz="1200" b="1" i="1" smtClean="0">
                          <a:latin typeface="Cambria Math"/>
                        </a:rPr>
                        <m:t>)</m:t>
                      </m:r>
                    </m:oMath>
                  </m:oMathPara>
                </a14:m>
                <a:endParaRPr lang="pt-PT" sz="1200" b="1" dirty="0"/>
              </a:p>
            </p:txBody>
          </p:sp>
        </mc:Choice>
        <mc:Fallback xmlns="">
          <p:sp>
            <p:nvSpPr>
              <p:cNvPr id="20" name="CaixaDeTexto 19"/>
              <p:cNvSpPr txBox="1">
                <a:spLocks noRot="1" noChangeAspect="1" noMove="1" noResize="1" noEditPoints="1" noAdjustHandles="1" noChangeArrowheads="1" noChangeShapeType="1" noTextEdit="1"/>
              </p:cNvSpPr>
              <p:nvPr/>
            </p:nvSpPr>
            <p:spPr>
              <a:xfrm>
                <a:off x="5524398" y="4653136"/>
                <a:ext cx="1008112" cy="276999"/>
              </a:xfrm>
              <a:prstGeom prst="rect">
                <a:avLst/>
              </a:prstGeom>
              <a:blipFill rotWithShape="1">
                <a:blip r:embed="rId3"/>
                <a:stretch>
                  <a:fillRect b="-869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1" name="CaixaDeTexto 20"/>
              <p:cNvSpPr txBox="1"/>
              <p:nvPr/>
            </p:nvSpPr>
            <p:spPr>
              <a:xfrm>
                <a:off x="3851920" y="452015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𝟏</m:t>
                      </m:r>
                    </m:oMath>
                  </m:oMathPara>
                </a14:m>
                <a:endParaRPr lang="pt-PT" sz="1200" b="1" dirty="0"/>
              </a:p>
            </p:txBody>
          </p:sp>
        </mc:Choice>
        <mc:Fallback xmlns="">
          <p:sp>
            <p:nvSpPr>
              <p:cNvPr id="21" name="CaixaDeTexto 20"/>
              <p:cNvSpPr txBox="1">
                <a:spLocks noRot="1" noChangeAspect="1" noMove="1" noResize="1" noEditPoints="1" noAdjustHandles="1" noChangeArrowheads="1" noChangeShapeType="1" noTextEdit="1"/>
              </p:cNvSpPr>
              <p:nvPr/>
            </p:nvSpPr>
            <p:spPr>
              <a:xfrm>
                <a:off x="3851920" y="4520153"/>
                <a:ext cx="1008112" cy="276999"/>
              </a:xfrm>
              <a:prstGeom prst="rect">
                <a:avLst/>
              </a:prstGeom>
              <a:blipFill rotWithShape="1">
                <a:blip r:embed="rId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22" name="CaixaDeTexto 21"/>
              <p:cNvSpPr txBox="1"/>
              <p:nvPr/>
            </p:nvSpPr>
            <p:spPr>
              <a:xfrm>
                <a:off x="3707904" y="488019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𝟎</m:t>
                          </m:r>
                        </m:sub>
                      </m:sSub>
                    </m:oMath>
                  </m:oMathPara>
                </a14:m>
                <a:endParaRPr lang="pt-PT" sz="1200" b="1" dirty="0"/>
              </a:p>
            </p:txBody>
          </p:sp>
        </mc:Choice>
        <mc:Fallback xmlns="">
          <p:sp>
            <p:nvSpPr>
              <p:cNvPr id="22" name="CaixaDeTexto 21"/>
              <p:cNvSpPr txBox="1">
                <a:spLocks noRot="1" noChangeAspect="1" noMove="1" noResize="1" noEditPoints="1" noAdjustHandles="1" noChangeArrowheads="1" noChangeShapeType="1" noTextEdit="1"/>
              </p:cNvSpPr>
              <p:nvPr/>
            </p:nvSpPr>
            <p:spPr>
              <a:xfrm>
                <a:off x="3707904" y="4880193"/>
                <a:ext cx="1008112" cy="276999"/>
              </a:xfrm>
              <a:prstGeom prst="rect">
                <a:avLst/>
              </a:prstGeom>
              <a:blipFill rotWithShape="1">
                <a:blip r:embed="rId5"/>
                <a:stretch>
                  <a:fillRect/>
                </a:stretch>
              </a:blipFill>
            </p:spPr>
            <p:txBody>
              <a:bodyPr/>
              <a:lstStyle/>
              <a:p>
                <a:r>
                  <a:rPr lang="pt-PT">
                    <a:noFill/>
                  </a:rPr>
                  <a:t> </a:t>
                </a:r>
              </a:p>
            </p:txBody>
          </p:sp>
        </mc:Fallback>
      </mc:AlternateContent>
      <p:cxnSp>
        <p:nvCxnSpPr>
          <p:cNvPr id="24" name="Conexão recta 23"/>
          <p:cNvCxnSpPr/>
          <p:nvPr/>
        </p:nvCxnSpPr>
        <p:spPr>
          <a:xfrm>
            <a:off x="4355976" y="5013176"/>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a:off x="4463988" y="5018692"/>
            <a:ext cx="5384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a:off x="5004048" y="5043923"/>
            <a:ext cx="0" cy="40130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ixaDeTexto 30"/>
              <p:cNvSpPr txBox="1"/>
              <p:nvPr/>
            </p:nvSpPr>
            <p:spPr>
              <a:xfrm>
                <a:off x="4499992" y="5456257"/>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𝟎</m:t>
                          </m:r>
                        </m:sub>
                      </m:sSub>
                    </m:oMath>
                  </m:oMathPara>
                </a14:m>
                <a:endParaRPr lang="pt-PT" sz="1200" b="1"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4499992" y="5456257"/>
                <a:ext cx="1008112" cy="276999"/>
              </a:xfrm>
              <a:prstGeom prst="rect">
                <a:avLst/>
              </a:prstGeom>
              <a:blipFill rotWithShape="1">
                <a:blip r:embed="rId6"/>
                <a:stretch>
                  <a:fillRect/>
                </a:stretch>
              </a:blipFill>
            </p:spPr>
            <p:txBody>
              <a:bodyPr/>
              <a:lstStyle/>
              <a:p>
                <a:r>
                  <a:rPr lang="pt-PT">
                    <a:noFill/>
                  </a:rPr>
                  <a:t> </a:t>
                </a:r>
              </a:p>
            </p:txBody>
          </p:sp>
        </mc:Fallback>
      </mc:AlternateContent>
      <p:cxnSp>
        <p:nvCxnSpPr>
          <p:cNvPr id="33" name="Conexão recta 32"/>
          <p:cNvCxnSpPr/>
          <p:nvPr/>
        </p:nvCxnSpPr>
        <p:spPr>
          <a:xfrm>
            <a:off x="5004048" y="5373216"/>
            <a:ext cx="0" cy="13849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38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692696"/>
            <a:ext cx="8712968" cy="5904954"/>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marL="228600" indent="-228600" algn="just" eaLnBrk="1" fontAlgn="auto" hangingPunct="1">
              <a:spcAft>
                <a:spcPts val="0"/>
              </a:spcAft>
              <a:buFont typeface="Arial" panose="020B0604020202020204" pitchFamily="34" charset="0"/>
              <a:buAutoNum type="arabicPeriod"/>
              <a:defRPr/>
            </a:pPr>
            <a:r>
              <a:rPr lang="en-GB" sz="1200" b="1" dirty="0" smtClean="0">
                <a:solidFill>
                  <a:schemeClr val="tx1"/>
                </a:solidFill>
                <a:latin typeface="Arial" pitchFamily="34" charset="0"/>
                <a:cs typeface="Arial" pitchFamily="34" charset="0"/>
              </a:rPr>
              <a:t>INTRODUÇAO</a:t>
            </a:r>
          </a:p>
          <a:p>
            <a:pPr algn="just" eaLnBrk="1" fontAlgn="auto" hangingPunct="1">
              <a:spcAft>
                <a:spcPts val="0"/>
              </a:spcAft>
              <a:defRPr/>
            </a:pPr>
            <a:endParaRPr lang="en-GB" sz="1200" b="1" dirty="0">
              <a:solidFill>
                <a:schemeClr val="tx1"/>
              </a:solidFill>
              <a:latin typeface="Arial" pitchFamily="34" charset="0"/>
              <a:cs typeface="Arial" pitchFamily="34" charset="0"/>
            </a:endParaRPr>
          </a:p>
          <a:p>
            <a:pPr algn="just" eaLnBrk="1" fontAlgn="auto" hangingPunct="1">
              <a:spcAft>
                <a:spcPts val="0"/>
              </a:spcAft>
              <a:buFont typeface="Arial" panose="020B0604020202020204" pitchFamily="34" charset="0"/>
              <a:buNone/>
              <a:defRPr/>
            </a:pPr>
            <a:r>
              <a:rPr lang="pt-PT" sz="1400" b="1" dirty="0" smtClean="0">
                <a:solidFill>
                  <a:schemeClr val="tx1"/>
                </a:solidFill>
                <a:latin typeface="Arial" pitchFamily="34" charset="0"/>
                <a:cs typeface="Arial" pitchFamily="34" charset="0"/>
              </a:rPr>
              <a:t>1.1 Sistemas</a:t>
            </a:r>
          </a:p>
          <a:p>
            <a:pPr algn="just" eaLnBrk="1" fontAlgn="auto" hangingPunct="1">
              <a:spcAft>
                <a:spcPts val="0"/>
              </a:spcAft>
              <a:buFont typeface="Arial" panose="020B0604020202020204" pitchFamily="34" charset="0"/>
              <a:buNone/>
              <a:defRPr/>
            </a:pPr>
            <a:endParaRPr lang="pt-PT" sz="1200" b="1" dirty="0" smtClean="0">
              <a:solidFill>
                <a:schemeClr val="tx1"/>
              </a:solidFill>
              <a:latin typeface="Arial" pitchFamily="34" charset="0"/>
              <a:cs typeface="Arial" pitchFamily="34" charset="0"/>
            </a:endParaRPr>
          </a:p>
          <a:p>
            <a:pPr marL="712788" indent="-712788" algn="just" eaLnBrk="1" fontAlgn="auto" hangingPunct="1">
              <a:spcAft>
                <a:spcPts val="0"/>
              </a:spcAft>
              <a:buFont typeface="Arial" panose="020B0604020202020204" pitchFamily="34" charset="0"/>
              <a:buNone/>
              <a:defRPr/>
            </a:pPr>
            <a:r>
              <a:rPr lang="pt-PT" sz="1200" b="1" dirty="0" smtClean="0">
                <a:solidFill>
                  <a:schemeClr val="tx1"/>
                </a:solidFill>
                <a:latin typeface="Arial" pitchFamily="34" charset="0"/>
                <a:cs typeface="Arial" pitchFamily="34" charset="0"/>
              </a:rPr>
              <a:t>Sistema:	</a:t>
            </a:r>
            <a:r>
              <a:rPr lang="pt-PT" sz="1200" dirty="0" smtClean="0">
                <a:solidFill>
                  <a:schemeClr val="tx1"/>
                </a:solidFill>
                <a:latin typeface="Arial" pitchFamily="34" charset="0"/>
                <a:cs typeface="Arial" pitchFamily="34" charset="0"/>
              </a:rPr>
              <a:t>Conjunto de entidades, geralmente designada por componentes ou elementos, relacionadas entre si. Se o  sistema é inteligente tem em vista </a:t>
            </a:r>
            <a:r>
              <a:rPr lang="pt-PT" sz="1200" dirty="0" err="1" smtClean="0">
                <a:solidFill>
                  <a:schemeClr val="tx1"/>
                </a:solidFill>
                <a:latin typeface="Arial" pitchFamily="34" charset="0"/>
                <a:cs typeface="Arial" pitchFamily="34" charset="0"/>
              </a:rPr>
              <a:t>objectivo</a:t>
            </a:r>
            <a:r>
              <a:rPr lang="pt-PT" sz="1200" dirty="0" smtClean="0">
                <a:solidFill>
                  <a:schemeClr val="tx1"/>
                </a:solidFill>
                <a:latin typeface="Arial" pitchFamily="34" charset="0"/>
                <a:cs typeface="Arial" pitchFamily="34" charset="0"/>
              </a:rPr>
              <a:t> (s) comum (ns).</a:t>
            </a:r>
          </a:p>
          <a:p>
            <a:pPr algn="just"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marL="712788" indent="-712788" algn="l" eaLnBrk="1" fontAlgn="auto" hangingPunct="1">
              <a:spcAft>
                <a:spcPts val="0"/>
              </a:spcAft>
              <a:buFont typeface="Arial" panose="020B0604020202020204" pitchFamily="34" charset="0"/>
              <a:buNone/>
              <a:defRPr/>
            </a:pPr>
            <a:r>
              <a:rPr lang="pt-PT" sz="1200" b="1" dirty="0" smtClean="0">
                <a:solidFill>
                  <a:schemeClr val="tx1"/>
                </a:solidFill>
                <a:latin typeface="Arial" pitchFamily="34" charset="0"/>
                <a:cs typeface="Arial" pitchFamily="34" charset="0"/>
              </a:rPr>
              <a:t>Exemplo.</a:t>
            </a:r>
            <a:r>
              <a:rPr lang="pt-PT" sz="1200" dirty="0" smtClean="0">
                <a:solidFill>
                  <a:schemeClr val="tx1"/>
                </a:solidFill>
                <a:latin typeface="Arial" pitchFamily="34" charset="0"/>
                <a:cs typeface="Arial" pitchFamily="34" charset="0"/>
              </a:rPr>
              <a:t> Um hospital pode ser considerado um sistema, tendo os médicos, os enfermeiros e os doentes como elementos. O objectivo é tratar os doentes e possibilitar-lhes condições de saúde para voltarem à “vida normal”.</a:t>
            </a:r>
          </a:p>
          <a:p>
            <a:pPr algn="l" eaLnBrk="1" fontAlgn="auto" hangingPunct="1">
              <a:spcAft>
                <a:spcPts val="0"/>
              </a:spcAft>
              <a:buFont typeface="Arial" panose="020B0604020202020204" pitchFamily="34" charset="0"/>
              <a:buNone/>
              <a:defRPr/>
            </a:pPr>
            <a:endParaRPr lang="pt-PT" sz="1200" b="1"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Os elementos (e o Sistema) têm certas características ou </a:t>
            </a:r>
            <a:r>
              <a:rPr lang="pt-PT" sz="1200" i="1" dirty="0" smtClean="0">
                <a:solidFill>
                  <a:schemeClr val="tx1"/>
                </a:solidFill>
                <a:latin typeface="Arial" pitchFamily="34" charset="0"/>
                <a:cs typeface="Arial" pitchFamily="34" charset="0"/>
              </a:rPr>
              <a:t>atributos com valor lógico ou numérico</a:t>
            </a:r>
            <a:r>
              <a:rPr lang="pt-PT" sz="1200" dirty="0" smtClean="0">
                <a:solidFill>
                  <a:schemeClr val="tx1"/>
                </a:solidFill>
                <a:latin typeface="Arial" pitchFamily="34" charset="0"/>
                <a:cs typeface="Arial" pitchFamily="34" charset="0"/>
              </a:rPr>
              <a:t>. No exemplo anterior, um atributo pode ser o </a:t>
            </a:r>
            <a:r>
              <a:rPr lang="pt-PT" sz="1200" i="1" dirty="0" smtClean="0">
                <a:solidFill>
                  <a:schemeClr val="tx1"/>
                </a:solidFill>
                <a:latin typeface="Arial" pitchFamily="34" charset="0"/>
                <a:cs typeface="Arial" pitchFamily="34" charset="0"/>
              </a:rPr>
              <a:t>número de camas, o número de Raios-X</a:t>
            </a:r>
            <a:r>
              <a:rPr lang="pt-PT" sz="1200" dirty="0" smtClean="0">
                <a:solidFill>
                  <a:schemeClr val="tx1"/>
                </a:solidFill>
                <a:latin typeface="Arial" pitchFamily="34" charset="0"/>
                <a:cs typeface="Arial" pitchFamily="34" charset="0"/>
              </a:rPr>
              <a:t>, etc.</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Entre os elementos do sistema existem relações  ou actividades (daí a interacção entre eles) que provocam alterações no sistema.</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As Relações podem ser:</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Internas, quando relacionam os elementos dentro do sistema;</a:t>
            </a: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Externas, quando relacionam os elementos do sistema com o exterior.</a:t>
            </a:r>
          </a:p>
          <a:p>
            <a:pPr marL="6286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712788" lvl="1" indent="-712788" algn="l" eaLnBrk="1" fontAlgn="auto" hangingPunct="1">
              <a:spcAft>
                <a:spcPts val="0"/>
              </a:spcAft>
              <a:defRPr/>
            </a:pPr>
            <a:r>
              <a:rPr lang="pt-PT" sz="1200" b="1" dirty="0" smtClean="0">
                <a:solidFill>
                  <a:schemeClr val="tx1"/>
                </a:solidFill>
                <a:latin typeface="Arial" pitchFamily="34" charset="0"/>
                <a:cs typeface="Arial" pitchFamily="34" charset="0"/>
              </a:rPr>
              <a:t>Exemplo. </a:t>
            </a:r>
            <a:r>
              <a:rPr lang="pt-PT" sz="1200" dirty="0" smtClean="0">
                <a:solidFill>
                  <a:schemeClr val="tx1"/>
                </a:solidFill>
                <a:latin typeface="Arial" pitchFamily="34" charset="0"/>
                <a:cs typeface="Arial" pitchFamily="34" charset="0"/>
              </a:rPr>
              <a:t>Uma relação interna pode ser uma relação entre os médicos e os pacientes: pacientes por médico, pacientes oncológicos por oncologista, etc.  Uma relação externa pode ser a que resulta da chegada dos pacientes às urgências: em média 5 chegadas por hora, proporção de chegadas que necessitam de internamento, etc.</a:t>
            </a:r>
            <a:r>
              <a:rPr lang="en-GB" sz="1200" dirty="0" smtClean="0">
                <a:solidFill>
                  <a:schemeClr val="tx1"/>
                </a:solidFill>
                <a:latin typeface="Arial" pitchFamily="34" charset="0"/>
                <a:cs typeface="Arial" pitchFamily="34" charset="0"/>
              </a:rPr>
              <a:t>.</a:t>
            </a:r>
          </a:p>
          <a:p>
            <a:pPr algn="l" eaLnBrk="1" fontAlgn="auto" hangingPunct="1">
              <a:spcAft>
                <a:spcPts val="0"/>
              </a:spcAft>
              <a:buFont typeface="Arial" panose="020B0604020202020204" pitchFamily="34" charset="0"/>
              <a:buNone/>
              <a:defRPr/>
            </a:pPr>
            <a:endParaRPr lang="en-GB" sz="1200" dirty="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n-GB"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en-GB" sz="1200" i="1" dirty="0" smtClean="0">
              <a:solidFill>
                <a:schemeClr val="tx1"/>
              </a:solidFill>
              <a:latin typeface="Arial" pitchFamily="34" charset="0"/>
              <a:cs typeface="Arial" pitchFamily="34" charset="0"/>
            </a:endParaRPr>
          </a:p>
        </p:txBody>
      </p:sp>
      <p:cxnSp>
        <p:nvCxnSpPr>
          <p:cNvPr id="7" name="Conexão recta 6"/>
          <p:cNvCxnSpPr/>
          <p:nvPr/>
        </p:nvCxnSpPr>
        <p:spPr>
          <a:xfrm>
            <a:off x="-2" y="549275"/>
            <a:ext cx="91439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8BA8F932-C44C-4D51-BBA6-4BE62AF1DBD2}" type="slidenum">
              <a:rPr lang="en-GB" altLang="pt-PT" smtClean="0"/>
              <a:pPr>
                <a:defRPr/>
              </a:pPr>
              <a:t>2</a:t>
            </a:fld>
            <a:endParaRPr lang="en-GB" altLang="pt-P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593243"/>
                <a:ext cx="9054244" cy="6027163"/>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a:t>
                </a:r>
                <a:r>
                  <a:rPr lang="pt-PT" sz="1200" b="1" i="1" dirty="0" smtClean="0">
                    <a:latin typeface="Arial" panose="020B0604020202020204" pitchFamily="34" charset="0"/>
                    <a:cs typeface="Arial" panose="020B0604020202020204" pitchFamily="34" charset="0"/>
                  </a:rPr>
                  <a:t>Uniforme</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i="1" dirty="0" smtClean="0">
                    <a:latin typeface="Arial" panose="020B0604020202020204" pitchFamily="34" charset="0"/>
                    <a:cs typeface="Arial" panose="020B0604020202020204" pitchFamily="34" charset="0"/>
                  </a:rPr>
                  <a:t>X </a:t>
                </a:r>
                <a:r>
                  <a:rPr lang="pt-PT" sz="1200" dirty="0" smtClean="0">
                    <a:latin typeface="Arial" panose="020B0604020202020204" pitchFamily="34" charset="0"/>
                    <a:cs typeface="Arial" panose="020B0604020202020204" pitchFamily="34" charset="0"/>
                  </a:rPr>
                  <a:t>é uma v. a</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 domínio </a:t>
                </a:r>
                <a14:m>
                  <m:oMath xmlns:m="http://schemas.openxmlformats.org/officeDocument/2006/math">
                    <m:d>
                      <m:dPr>
                        <m:begChr m:val="["/>
                        <m:endChr m:val="]"/>
                        <m:ctrlPr>
                          <a:rPr lang="pt-PT" sz="1200" b="0" i="1" smtClean="0">
                            <a:latin typeface="Cambria Math" panose="02040503050406030204" pitchFamily="18" charset="0"/>
                            <a:cs typeface="Arial" panose="020B0604020202020204" pitchFamily="34" charset="0"/>
                          </a:rPr>
                        </m:ctrlPr>
                      </m:dPr>
                      <m:e>
                        <m:r>
                          <a:rPr lang="pt-PT" sz="1200" b="0" i="1" smtClean="0">
                            <a:latin typeface="Cambria Math"/>
                            <a:cs typeface="Arial" panose="020B0604020202020204" pitchFamily="34" charset="0"/>
                          </a:rPr>
                          <m:t>𝑎</m:t>
                        </m:r>
                        <m:r>
                          <a:rPr lang="pt-PT" sz="1200" b="0" i="1" smtClean="0">
                            <a:latin typeface="Cambria Math"/>
                            <a:cs typeface="Arial" panose="020B0604020202020204" pitchFamily="34" charset="0"/>
                          </a:rPr>
                          <m:t>, </m:t>
                        </m:r>
                        <m:r>
                          <a:rPr lang="pt-PT" sz="1200" b="0" i="1" smtClean="0">
                            <a:latin typeface="Cambria Math"/>
                            <a:cs typeface="Arial" panose="020B0604020202020204" pitchFamily="34" charset="0"/>
                          </a:rPr>
                          <m:t>𝑏</m:t>
                        </m:r>
                      </m:e>
                    </m:d>
                    <m:r>
                      <a:rPr lang="pt-PT" sz="1200" b="0" i="1"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com a seguinte função de densidade e distribuição, respectivamente,</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
                    </m:oMathParaPr>
                    <m:oMath xmlns:m="http://schemas.openxmlformats.org/officeDocument/2006/math">
                      <m:r>
                        <a:rPr lang="pt-PT" sz="1200" i="1">
                          <a:latin typeface="Cambria Math" panose="02040503050406030204" pitchFamily="18" charset="0"/>
                          <a:cs typeface="Arial" panose="020B0604020202020204" pitchFamily="34" charset="0"/>
                        </a:rPr>
                        <m:t>𝑓</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e>
                      </m:d>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𝒃</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𝒂</m:t>
                                  </m:r>
                                </m:den>
                              </m:f>
                              <m:r>
                                <a:rPr lang="pt-PT" sz="1200" b="1" i="1">
                                  <a:latin typeface="Cambria Math" panose="02040503050406030204" pitchFamily="18" charset="0"/>
                                  <a:cs typeface="Arial" panose="020B0604020202020204" pitchFamily="34" charset="0"/>
                                </a:rPr>
                                <m:t>     </m:t>
                              </m:r>
                              <m:r>
                                <a:rPr lang="pt-PT" sz="1200" b="1" i="1">
                                  <a:latin typeface="Cambria Math"/>
                                  <a:cs typeface="Arial" panose="020B0604020202020204" pitchFamily="34" charset="0"/>
                                </a:rPr>
                                <m:t>𝒂</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𝒃</m:t>
                              </m:r>
                            </m:e>
                            <m:e>
                              <m:r>
                                <a:rPr lang="pt-PT" sz="1200" b="1" i="1">
                                  <a:latin typeface="Cambria Math" panose="02040503050406030204" pitchFamily="18" charset="0"/>
                                  <a:cs typeface="Arial" panose="020B0604020202020204" pitchFamily="34" charset="0"/>
                                </a:rPr>
                                <m:t>&amp;</m:t>
                              </m:r>
                              <m:r>
                                <a:rPr lang="pt-PT" sz="1200" b="1" i="1">
                                  <a:latin typeface="Cambria Math" panose="02040503050406030204" pitchFamily="18" charset="0"/>
                                  <a:cs typeface="Arial" panose="020B0604020202020204" pitchFamily="34" charset="0"/>
                                </a:rPr>
                                <m:t>𝟎</m:t>
                              </m:r>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𝒐𝒖𝒕𝒓𝒐𝒔</m:t>
                              </m:r>
                              <m:r>
                                <a:rPr lang="pt-PT" sz="1200" b="1" i="1">
                                  <a:latin typeface="Cambria Math" panose="02040503050406030204" pitchFamily="18" charset="0"/>
                                  <a:cs typeface="Arial" panose="020B0604020202020204" pitchFamily="34" charset="0"/>
                                </a:rPr>
                                <m:t>    </m:t>
                              </m:r>
                            </m:e>
                          </m:eqArr>
                        </m:e>
                      </m:d>
                      <m:r>
                        <a:rPr lang="pt-PT" sz="1200" b="1" i="1">
                          <a:latin typeface="Cambria Math"/>
                          <a:cs typeface="Arial" panose="020B0604020202020204" pitchFamily="34" charset="0"/>
                        </a:rPr>
                        <m:t> </m:t>
                      </m:r>
                      <m:r>
                        <a:rPr lang="pt-PT" sz="1200" b="1" i="1" smtClean="0">
                          <a:latin typeface="Cambria Math"/>
                          <a:cs typeface="Arial" panose="020B0604020202020204" pitchFamily="34" charset="0"/>
                        </a:rPr>
                        <m:t>                                                                    </m:t>
                      </m:r>
                      <m:r>
                        <a:rPr lang="pt-PT" sz="1200" b="1" i="1" smtClean="0">
                          <a:latin typeface="Cambria Math" panose="02040503050406030204" pitchFamily="18" charset="0"/>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e>
                      </m:d>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panose="02040503050406030204" pitchFamily="18" charset="0"/>
                                  <a:cs typeface="Arial" panose="020B0604020202020204" pitchFamily="34" charset="0"/>
                                </a:rPr>
                                <m:t>𝟎</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𝒙</m:t>
                              </m:r>
                              <m:r>
                                <a:rPr lang="pt-PT" sz="1200" b="1" i="1" smtClean="0">
                                  <a:latin typeface="Cambria Math" panose="02040503050406030204" pitchFamily="18" charset="0"/>
                                  <a:ea typeface="Cambria Math" panose="02040503050406030204" pitchFamily="18" charset="0"/>
                                  <a:cs typeface="Arial" panose="020B0604020202020204" pitchFamily="34" charset="0"/>
                                </a:rPr>
                                <m:t>&lt;</m:t>
                              </m:r>
                              <m:r>
                                <a:rPr lang="pt-PT" sz="1200" b="1" i="1" smtClean="0">
                                  <a:latin typeface="Cambria Math"/>
                                  <a:ea typeface="Cambria Math" panose="02040503050406030204" pitchFamily="18" charset="0"/>
                                  <a:cs typeface="Arial" panose="020B0604020202020204" pitchFamily="34" charset="0"/>
                                </a:rPr>
                                <m:t>𝒂</m:t>
                              </m:r>
                            </m:e>
                            <m:e>
                              <m:f>
                                <m:fPr>
                                  <m:ctrlPr>
                                    <a:rPr lang="pt-PT" sz="1200" b="1" i="1" smtClean="0">
                                      <a:latin typeface="Cambria Math" panose="02040503050406030204" pitchFamily="18" charset="0"/>
                                      <a:ea typeface="Cambria Math" panose="02040503050406030204" pitchFamily="18" charset="0"/>
                                      <a:cs typeface="Arial" panose="020B0604020202020204" pitchFamily="34" charset="0"/>
                                    </a:rPr>
                                  </m:ctrlPr>
                                </m:fPr>
                                <m:num>
                                  <m:r>
                                    <a:rPr lang="pt-PT" sz="1200" b="1" i="1" smtClean="0">
                                      <a:latin typeface="Cambria Math"/>
                                      <a:ea typeface="Cambria Math" panose="02040503050406030204" pitchFamily="18" charset="0"/>
                                      <a:cs typeface="Arial" panose="020B0604020202020204" pitchFamily="34" charset="0"/>
                                    </a:rPr>
                                    <m:t>𝒙</m:t>
                                  </m:r>
                                  <m:r>
                                    <a:rPr lang="pt-PT" sz="1200" b="1" i="1" smtClean="0">
                                      <a:latin typeface="Cambria Math"/>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𝒂</m:t>
                                  </m:r>
                                </m:num>
                                <m:den>
                                  <m:r>
                                    <a:rPr lang="pt-PT" sz="1200" b="1" i="1" smtClean="0">
                                      <a:latin typeface="Cambria Math"/>
                                      <a:ea typeface="Cambria Math" panose="02040503050406030204" pitchFamily="18" charset="0"/>
                                      <a:cs typeface="Arial" panose="020B0604020202020204" pitchFamily="34" charset="0"/>
                                    </a:rPr>
                                    <m:t>𝒃</m:t>
                                  </m:r>
                                  <m:r>
                                    <a:rPr lang="pt-PT" sz="1200" b="1" i="1" smtClean="0">
                                      <a:latin typeface="Cambria Math"/>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𝒂</m:t>
                                  </m:r>
                                </m:den>
                              </m:f>
                              <m:r>
                                <a:rPr lang="pt-PT" sz="1200" b="1" i="1">
                                  <a:latin typeface="Cambria Math" panose="02040503050406030204" pitchFamily="18" charset="0"/>
                                  <a:cs typeface="Arial" panose="020B0604020202020204" pitchFamily="34" charset="0"/>
                                </a:rPr>
                                <m:t>        </m:t>
                              </m:r>
                              <m:r>
                                <a:rPr lang="pt-PT" sz="1200" b="1" i="1" smtClean="0">
                                  <a:latin typeface="Cambria Math"/>
                                  <a:cs typeface="Arial" panose="020B0604020202020204" pitchFamily="34" charset="0"/>
                                </a:rPr>
                                <m:t>𝒂</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m:t>
                              </m:r>
                              <m:r>
                                <a:rPr lang="pt-PT" sz="1200" b="1" i="1" smtClean="0">
                                  <a:latin typeface="Cambria Math"/>
                                  <a:ea typeface="Cambria Math" panose="02040503050406030204" pitchFamily="18" charset="0"/>
                                  <a:cs typeface="Arial" panose="020B0604020202020204" pitchFamily="34" charset="0"/>
                                </a:rPr>
                                <m:t>𝒃</m:t>
                              </m:r>
                            </m:e>
                            <m:e>
                              <m:r>
                                <a:rPr lang="pt-PT" sz="1200" b="1" i="1">
                                  <a:latin typeface="Cambria Math" panose="02040503050406030204" pitchFamily="18" charset="0"/>
                                  <a:cs typeface="Arial" panose="020B0604020202020204" pitchFamily="34" charset="0"/>
                                </a:rPr>
                                <m:t>&amp;</m:t>
                              </m:r>
                              <m:r>
                                <a:rPr lang="pt-PT" sz="1200" b="1" i="1" smtClean="0">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𝟏</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 </m:t>
                              </m:r>
                              <m:r>
                                <a:rPr lang="pt-PT" sz="1200" b="1" i="1" smtClean="0">
                                  <a:latin typeface="Cambria Math" panose="02040503050406030204" pitchFamily="18" charset="0"/>
                                  <a:cs typeface="Arial" panose="020B0604020202020204" pitchFamily="34" charset="0"/>
                                </a:rPr>
                                <m:t>𝒙</m:t>
                              </m:r>
                              <m:r>
                                <a:rPr lang="pt-PT" sz="1200" b="1" i="1">
                                  <a:latin typeface="Cambria Math" panose="02040503050406030204" pitchFamily="18" charset="0"/>
                                  <a:ea typeface="Cambria Math" panose="02040503050406030204" pitchFamily="18" charset="0"/>
                                  <a:cs typeface="Arial" panose="020B0604020202020204" pitchFamily="34" charset="0"/>
                                </a:rPr>
                                <m:t>&gt;</m:t>
                              </m:r>
                              <m:r>
                                <a:rPr lang="pt-PT" sz="1200" b="1" i="1" smtClean="0">
                                  <a:latin typeface="Cambria Math"/>
                                  <a:ea typeface="Cambria Math" panose="02040503050406030204" pitchFamily="18" charset="0"/>
                                  <a:cs typeface="Arial" panose="020B0604020202020204" pitchFamily="34" charset="0"/>
                                </a:rPr>
                                <m:t>𝒃</m:t>
                              </m:r>
                              <m:r>
                                <a:rPr lang="pt-PT" sz="1200" b="1" i="1">
                                  <a:latin typeface="Cambria Math" panose="02040503050406030204" pitchFamily="18" charset="0"/>
                                  <a:cs typeface="Arial" panose="020B0604020202020204" pitchFamily="34" charset="0"/>
                                </a:rPr>
                                <m:t>    </m:t>
                              </m:r>
                            </m:e>
                          </m:eqArr>
                        </m:e>
                      </m:d>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left"/>
                    </m:oMathParaPr>
                    <m:oMath xmlns:m="http://schemas.openxmlformats.org/officeDocument/2006/math">
                      <m:r>
                        <a:rPr lang="pt-PT" sz="1400" b="1" i="1" smtClean="0">
                          <a:latin typeface="Cambria Math" panose="02040503050406030204" pitchFamily="18" charset="0"/>
                          <a:cs typeface="Arial" panose="020B0604020202020204" pitchFamily="34" charset="0"/>
                        </a:rPr>
                        <m:t>𝒚</m:t>
                      </m:r>
                      <m:r>
                        <a:rPr lang="pt-PT" sz="1400" b="1" i="1" smtClean="0">
                          <a:latin typeface="Cambria Math" panose="02040503050406030204" pitchFamily="18" charset="0"/>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num>
                        <m:den>
                          <m:r>
                            <a:rPr lang="pt-PT" sz="1400" b="1" i="1" smtClean="0">
                              <a:latin typeface="Cambria Math"/>
                              <a:cs typeface="Arial" panose="020B0604020202020204" pitchFamily="34" charset="0"/>
                            </a:rPr>
                            <m:t>𝒃</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den>
                      </m:f>
                      <m:r>
                        <a:rPr lang="pt-PT" sz="1400" b="1" i="1" smtClean="0">
                          <a:latin typeface="Cambria Math"/>
                          <a:cs typeface="Arial" panose="020B0604020202020204" pitchFamily="34" charset="0"/>
                        </a:rPr>
                        <m:t>  </m:t>
                      </m:r>
                      <m:r>
                        <a:rPr lang="pt-PT" sz="1400" b="1" i="1" smtClean="0">
                          <a:latin typeface="Cambria Math" panose="02040503050406030204" pitchFamily="18" charset="0"/>
                          <a:cs typeface="Arial" panose="020B0604020202020204" pitchFamily="34" charset="0"/>
                        </a:rPr>
                        <m:t>⟹</m:t>
                      </m:r>
                      <m:r>
                        <a:rPr lang="pt-PT" sz="1400" b="1" i="1" smtClean="0">
                          <a:latin typeface="Cambria Math"/>
                          <a:cs typeface="Arial" panose="020B0604020202020204" pitchFamily="34" charset="0"/>
                        </a:rPr>
                        <m:t>         </m:t>
                      </m:r>
                      <m:r>
                        <a:rPr lang="pt-PT" sz="1400" b="1" i="1" smtClean="0">
                          <a:latin typeface="Cambria Math" panose="02040503050406030204" pitchFamily="18" charset="0"/>
                          <a:cs typeface="Arial" panose="020B0604020202020204" pitchFamily="34" charset="0"/>
                        </a:rPr>
                        <m:t>𝒙</m:t>
                      </m:r>
                      <m:r>
                        <a:rPr lang="pt-PT" sz="1400" b="1" i="1" smtClean="0">
                          <a:latin typeface="Cambria Math" panose="02040503050406030204" pitchFamily="18" charset="0"/>
                          <a:cs typeface="Arial" panose="020B0604020202020204" pitchFamily="34" charset="0"/>
                        </a:rPr>
                        <m:t>=</m:t>
                      </m:r>
                      <m:r>
                        <a:rPr lang="pt-PT" sz="1400" b="1" i="1" smtClean="0">
                          <a:latin typeface="Cambria Math"/>
                          <a:cs typeface="Arial" panose="020B0604020202020204" pitchFamily="34" charset="0"/>
                        </a:rPr>
                        <m:t>𝒂</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𝒚</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𝒃</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𝒂</m:t>
                      </m:r>
                      <m:r>
                        <a:rPr lang="pt-PT" sz="1400" b="1" i="1" smtClean="0">
                          <a:latin typeface="Cambria Math"/>
                          <a:cs typeface="Arial" panose="020B0604020202020204" pitchFamily="34" charset="0"/>
                        </a:rPr>
                        <m:t>)           </m:t>
                      </m:r>
                    </m:oMath>
                  </m:oMathPara>
                </a14:m>
                <a:endParaRPr lang="pt-PT" sz="1400" b="1" dirty="0">
                  <a:latin typeface="Arial" panose="020B0604020202020204" pitchFamily="34" charset="0"/>
                  <a:cs typeface="Arial" panose="020B0604020202020204" pitchFamily="34" charset="0"/>
                </a:endParaRPr>
              </a:p>
              <a:p>
                <a:pPr marL="360363" algn="just"/>
                <a:endParaRPr lang="pt-PT" sz="1200" i="1" dirty="0" smtClean="0">
                  <a:latin typeface="Arial" panose="020B0604020202020204" pitchFamily="34" charset="0"/>
                  <a:cs typeface="Arial" panose="020B0604020202020204" pitchFamily="34" charset="0"/>
                </a:endParaRPr>
              </a:p>
              <a:p>
                <a:pPr marL="360363" algn="just"/>
                <a:endParaRPr lang="pt-PT" sz="1200" i="1" dirty="0">
                  <a:latin typeface="Arial" panose="020B0604020202020204" pitchFamily="34" charset="0"/>
                  <a:cs typeface="Arial" panose="020B0604020202020204" pitchFamily="34" charset="0"/>
                </a:endParaRPr>
              </a:p>
              <a:p>
                <a:pPr marL="360363" algn="just"/>
                <a:endParaRPr lang="pt-PT" sz="1200" b="1" i="1" dirty="0">
                  <a:latin typeface="Arial" panose="020B0604020202020204" pitchFamily="34" charset="0"/>
                  <a:cs typeface="Arial" panose="020B0604020202020204" pitchFamily="34" charset="0"/>
                </a:endParaRPr>
              </a:p>
              <a:p>
                <a:pPr marL="534988" indent="-174625" algn="just">
                  <a:buFont typeface="Arial" panose="020B0604020202020204" pitchFamily="34" charset="0"/>
                  <a:buChar char="•"/>
                </a:pPr>
                <a:endParaRPr lang="pt-PT" sz="1200" i="1" dirty="0">
                  <a:latin typeface="Arial" panose="020B0604020202020204" pitchFamily="34" charset="0"/>
                  <a:cs typeface="Arial" panose="020B0604020202020204" pitchFamily="34" charset="0"/>
                </a:endParaRPr>
              </a:p>
              <a:p>
                <a:pPr marL="360363" algn="just"/>
                <a:endParaRPr lang="pt-PT" sz="1400" b="1" i="1" dirty="0" smtClean="0">
                  <a:latin typeface="Cambria Math" panose="02040503050406030204" pitchFamily="18" charset="0"/>
                  <a:cs typeface="Arial" panose="020B0604020202020204" pitchFamily="34" charset="0"/>
                </a:endParaRPr>
              </a:p>
              <a:p>
                <a:pPr marL="360363" algn="just"/>
                <a:endParaRPr lang="pt-PT" sz="1400" b="1" i="1" dirty="0">
                  <a:latin typeface="Arial" panose="020B0604020202020204" pitchFamily="34" charset="0"/>
                  <a:cs typeface="Arial" panose="020B0604020202020204" pitchFamily="34" charset="0"/>
                </a:endParaRPr>
              </a:p>
              <a:p>
                <a:pPr marL="360363" algn="just"/>
                <a:r>
                  <a:rPr lang="pt-PT" sz="1200" b="1" i="1" dirty="0" smtClean="0">
                    <a:latin typeface="Arial" panose="020B0604020202020204" pitchFamily="34" charset="0"/>
                    <a:cs typeface="Arial" panose="020B0604020202020204" pitchFamily="34" charset="0"/>
                  </a:rPr>
                  <a:t>Distribuição de </a:t>
                </a:r>
                <a:r>
                  <a:rPr lang="pt-PT" sz="1200" b="1" i="1" dirty="0" err="1" smtClean="0">
                    <a:latin typeface="Arial" panose="020B0604020202020204" pitchFamily="34" charset="0"/>
                    <a:cs typeface="Arial" panose="020B0604020202020204" pitchFamily="34" charset="0"/>
                  </a:rPr>
                  <a:t>Weibull</a:t>
                </a:r>
                <a:endParaRPr lang="pt-PT" sz="1200" b="1" i="1" dirty="0" smtClean="0">
                  <a:latin typeface="Arial" panose="020B0604020202020204" pitchFamily="34" charset="0"/>
                  <a:cs typeface="Arial" panose="020B0604020202020204" pitchFamily="34" charset="0"/>
                </a:endParaRPr>
              </a:p>
              <a:p>
                <a:pPr marL="360363" algn="just"/>
                <a:endParaRPr lang="pt-PT" sz="1200" b="1" dirty="0" smtClean="0">
                  <a:latin typeface="Arial" panose="020B0604020202020204" pitchFamily="34" charset="0"/>
                  <a:cs typeface="Arial" panose="020B0604020202020204" pitchFamily="34" charset="0"/>
                </a:endParaRPr>
              </a:p>
              <a:p>
                <a:pPr marL="360363" algn="just"/>
                <a14:m>
                  <m:oMathPara xmlns:m="http://schemas.openxmlformats.org/officeDocument/2006/math">
                    <m:oMathParaPr>
                      <m:jc m:val="centerGroup"/>
                    </m:oMathParaPr>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ea typeface="Cambria Math"/>
                          <a:cs typeface="Arial" panose="020B0604020202020204" pitchFamily="34" charset="0"/>
                        </a:rPr>
                        <m:t>𝜶𝜷</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𝒙</m:t>
                          </m:r>
                        </m:e>
                        <m:sup>
                          <m:r>
                            <a:rPr lang="pt-PT" sz="1200" b="1" i="1" smtClean="0">
                              <a:latin typeface="Cambria Math"/>
                              <a:ea typeface="Cambria Math"/>
                              <a:cs typeface="Arial" panose="020B0604020202020204" pitchFamily="34" charset="0"/>
                            </a:rPr>
                            <m:t>𝜷</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sup>
                      </m:sSup>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𝒆</m:t>
                          </m:r>
                        </m:e>
                        <m:sup>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𝒙</m:t>
                              </m:r>
                            </m:e>
                            <m:sup>
                              <m:r>
                                <a:rPr lang="pt-PT" sz="1200" b="1" i="1" smtClean="0">
                                  <a:latin typeface="Cambria Math"/>
                                  <a:ea typeface="Cambria Math"/>
                                  <a:cs typeface="Arial" panose="020B0604020202020204" pitchFamily="34" charset="0"/>
                                </a:rPr>
                                <m:t>𝜷</m:t>
                              </m:r>
                            </m:sup>
                          </m:sSup>
                        </m:sup>
                      </m:sSup>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𝑭</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𝜶𝜷</m:t>
                      </m:r>
                      <m:nary>
                        <m:naryPr>
                          <m:ctrlPr>
                            <a:rPr lang="pt-PT" sz="1200" b="1" i="1" smtClean="0">
                              <a:latin typeface="Cambria Math" panose="02040503050406030204" pitchFamily="18" charset="0"/>
                              <a:ea typeface="Cambria Math"/>
                              <a:cs typeface="Arial" panose="020B0604020202020204" pitchFamily="34" charset="0"/>
                            </a:rPr>
                          </m:ctrlPr>
                        </m:naryPr>
                        <m:sub>
                          <m:r>
                            <m:rPr>
                              <m:brk m:alnAt="23"/>
                            </m:rPr>
                            <a:rPr lang="pt-PT" sz="1200" b="1" i="1" smtClean="0">
                              <a:latin typeface="Cambria Math"/>
                              <a:ea typeface="Cambria Math"/>
                              <a:cs typeface="Arial" panose="020B0604020202020204" pitchFamily="34" charset="0"/>
                            </a:rPr>
                            <m:t>𝟎</m:t>
                          </m:r>
                        </m:sub>
                        <m:sup>
                          <m:r>
                            <a:rPr lang="pt-PT" sz="1200" b="1" i="1" smtClean="0">
                              <a:latin typeface="Cambria Math"/>
                              <a:ea typeface="Cambria Math"/>
                              <a:cs typeface="Arial" panose="020B0604020202020204" pitchFamily="34" charset="0"/>
                            </a:rPr>
                            <m:t>𝒙</m:t>
                          </m:r>
                        </m:sup>
                        <m:e>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𝒕</m:t>
                              </m:r>
                            </m:e>
                            <m:sup>
                              <m:r>
                                <a:rPr lang="pt-PT" sz="1200" b="1" i="1" smtClean="0">
                                  <a:latin typeface="Cambria Math"/>
                                  <a:ea typeface="Cambria Math"/>
                                  <a:cs typeface="Arial" panose="020B0604020202020204" pitchFamily="34" charset="0"/>
                                </a:rPr>
                                <m:t>𝜷</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sup>
                          </m:sSup>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𝒆</m:t>
                              </m:r>
                            </m:e>
                            <m:sup>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𝜶</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𝒕</m:t>
                                  </m:r>
                                </m:e>
                                <m:sup>
                                  <m:r>
                                    <a:rPr lang="pt-PT" sz="1200" b="1" i="1" smtClean="0">
                                      <a:latin typeface="Cambria Math"/>
                                      <a:ea typeface="Cambria Math"/>
                                      <a:cs typeface="Arial" panose="020B0604020202020204" pitchFamily="34" charset="0"/>
                                    </a:rPr>
                                    <m:t>𝜷</m:t>
                                  </m:r>
                                </m:sup>
                              </m:sSup>
                            </m:sup>
                          </m:sSup>
                          <m:r>
                            <a:rPr lang="pt-PT" sz="1200" b="1" i="1" smtClean="0">
                              <a:latin typeface="Cambria Math"/>
                              <a:ea typeface="Cambria Math"/>
                              <a:cs typeface="Arial" panose="020B0604020202020204" pitchFamily="34" charset="0"/>
                            </a:rPr>
                            <m:t>𝒅𝒕</m:t>
                          </m:r>
                        </m:e>
                      </m:nary>
                    </m:oMath>
                  </m:oMathPara>
                </a14:m>
                <a:endParaRPr lang="pt-PT" sz="1200" b="1" i="1" dirty="0" smtClean="0">
                  <a:latin typeface="Cambria Math" panose="02040503050406030204" pitchFamily="18" charset="0"/>
                  <a:cs typeface="Arial" panose="020B0604020202020204" pitchFamily="34" charset="0"/>
                </a:endParaRPr>
              </a:p>
              <a:p>
                <a:pPr marL="360363" algn="just"/>
                <a:endParaRPr lang="pt-PT" sz="1200" b="1" i="1" dirty="0" smtClean="0">
                  <a:latin typeface="Cambria Math" panose="02040503050406030204" pitchFamily="18" charset="0"/>
                  <a:cs typeface="Arial" panose="020B0604020202020204" pitchFamily="34" charset="0"/>
                </a:endParaRPr>
              </a:p>
              <a:p>
                <a:pPr marL="268288" algn="just"/>
                <a:r>
                  <a:rPr lang="pt-PT" sz="1200" dirty="0" smtClean="0">
                    <a:latin typeface="Cambria Math" panose="02040503050406030204" pitchFamily="18" charset="0"/>
                    <a:cs typeface="Arial" panose="020B0604020202020204" pitchFamily="34" charset="0"/>
                  </a:rPr>
                  <a:t>Fazendo </a:t>
                </a:r>
                <a14:m>
                  <m:oMath xmlns:m="http://schemas.openxmlformats.org/officeDocument/2006/math">
                    <m:r>
                      <a:rPr lang="pt-PT" sz="1400" b="1" i="1" smtClean="0">
                        <a:latin typeface="Cambria Math"/>
                        <a:cs typeface="Arial" panose="020B0604020202020204" pitchFamily="34" charset="0"/>
                      </a:rPr>
                      <m:t>𝒛</m:t>
                    </m:r>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sup>
                    </m:sSup>
                    <m:r>
                      <a:rPr lang="pt-PT" sz="1400" b="1" i="1" smtClean="0">
                        <a:latin typeface="Cambria Math"/>
                        <a:ea typeface="Cambria Math"/>
                        <a:cs typeface="Arial" panose="020B0604020202020204" pitchFamily="34" charset="0"/>
                      </a:rPr>
                      <m:t>,   </m:t>
                    </m:r>
                    <m:r>
                      <a:rPr lang="pt-PT" sz="1400" b="1" i="1" smtClean="0">
                        <a:latin typeface="Cambria Math"/>
                        <a:ea typeface="Cambria Math"/>
                        <a:cs typeface="Arial" panose="020B0604020202020204" pitchFamily="34" charset="0"/>
                      </a:rPr>
                      <m:t>𝒅𝒛</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𝜶𝜷</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r>
                      <a:rPr lang="pt-PT" sz="1400" b="1" i="1" smtClean="0">
                        <a:latin typeface="Cambria Math"/>
                        <a:ea typeface="Cambria Math"/>
                        <a:cs typeface="Arial" panose="020B0604020202020204" pitchFamily="34" charset="0"/>
                      </a:rPr>
                      <m:t>𝒅𝒕</m:t>
                    </m:r>
                  </m:oMath>
                </a14:m>
                <a:r>
                  <a:rPr lang="pt-PT" sz="1400" b="1" dirty="0" smtClean="0">
                    <a:latin typeface="Cambria Math" panose="02040503050406030204" pitchFamily="18" charset="0"/>
                    <a:cs typeface="Arial" panose="020B0604020202020204" pitchFamily="34" charset="0"/>
                  </a:rPr>
                  <a:t>,</a:t>
                </a:r>
                <a:r>
                  <a:rPr lang="pt-PT" sz="1200" dirty="0" smtClean="0">
                    <a:latin typeface="Cambria Math" panose="02040503050406030204" pitchFamily="18" charset="0"/>
                    <a:cs typeface="Arial" panose="020B0604020202020204" pitchFamily="34" charset="0"/>
                  </a:rPr>
                  <a:t> vem </a:t>
                </a:r>
                <a14:m>
                  <m:oMath xmlns:m="http://schemas.openxmlformats.org/officeDocument/2006/math">
                    <m:r>
                      <a:rPr lang="pt-PT" sz="1400" b="1" i="1" smtClean="0">
                        <a:latin typeface="Cambria Math"/>
                        <a:cs typeface="Arial" panose="020B0604020202020204" pitchFamily="34" charset="0"/>
                      </a:rPr>
                      <m:t>𝑭</m:t>
                    </m:r>
                    <m:d>
                      <m:dPr>
                        <m:ctrlPr>
                          <a:rPr lang="pt-PT" sz="1400" b="1" i="1" smtClean="0">
                            <a:latin typeface="Cambria Math" panose="02040503050406030204" pitchFamily="18" charset="0"/>
                            <a:cs typeface="Arial" panose="020B0604020202020204" pitchFamily="34" charset="0"/>
                          </a:rPr>
                        </m:ctrlPr>
                      </m:dPr>
                      <m:e>
                        <m:r>
                          <a:rPr lang="pt-PT" sz="1400" b="1" i="1" smtClean="0">
                            <a:latin typeface="Cambria Math"/>
                            <a:cs typeface="Arial" panose="020B0604020202020204" pitchFamily="34" charset="0"/>
                          </a:rPr>
                          <m:t>𝒙</m:t>
                        </m:r>
                      </m:e>
                    </m:d>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𝜶𝜷</m:t>
                    </m:r>
                    <m:nary>
                      <m:naryPr>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𝟎</m:t>
                        </m:r>
                      </m:sub>
                      <m:sup>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𝒙</m:t>
                            </m:r>
                          </m:e>
                          <m:sup>
                            <m:r>
                              <a:rPr lang="pt-PT" sz="1400" b="1" i="1" smtClean="0">
                                <a:latin typeface="Cambria Math"/>
                                <a:ea typeface="Cambria Math"/>
                                <a:cs typeface="Arial" panose="020B0604020202020204" pitchFamily="34" charset="0"/>
                              </a:rPr>
                              <m:t>𝜷</m:t>
                            </m:r>
                          </m:sup>
                        </m:sSup>
                      </m:sup>
                      <m:e>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𝒆</m:t>
                            </m:r>
                          </m:e>
                          <m: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𝒛</m:t>
                            </m:r>
                          </m:sup>
                        </m:sSup>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𝒅𝒛</m:t>
                            </m:r>
                          </m:num>
                          <m:den>
                            <m:r>
                              <a:rPr lang="pt-PT" sz="1400" b="1" i="1" smtClean="0">
                                <a:latin typeface="Cambria Math"/>
                                <a:ea typeface="Cambria Math"/>
                                <a:cs typeface="Arial" panose="020B0604020202020204" pitchFamily="34" charset="0"/>
                              </a:rPr>
                              <m:t>𝜶𝜷</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𝒕</m:t>
                                </m:r>
                              </m:e>
                              <m:sup>
                                <m:r>
                                  <a:rPr lang="pt-PT" sz="1400" b="1" i="1" smtClean="0">
                                    <a:latin typeface="Cambria Math"/>
                                    <a:ea typeface="Cambria Math"/>
                                    <a:cs typeface="Arial" panose="020B0604020202020204" pitchFamily="34" charset="0"/>
                                  </a:rPr>
                                  <m:t>𝜷</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den>
                        </m:f>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𝒆</m:t>
                            </m:r>
                          </m:e>
                          <m: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𝜶</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𝒙</m:t>
                                </m:r>
                              </m:e>
                              <m:sup>
                                <m:r>
                                  <a:rPr lang="pt-PT" sz="1400" b="1" i="1" smtClean="0">
                                    <a:latin typeface="Cambria Math"/>
                                    <a:ea typeface="Cambria Math"/>
                                    <a:cs typeface="Arial" panose="020B0604020202020204" pitchFamily="34" charset="0"/>
                                  </a:rPr>
                                  <m:t>𝜷</m:t>
                                </m:r>
                              </m:sup>
                            </m:sSup>
                          </m:sup>
                        </m:s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𝒚</m:t>
                        </m:r>
                      </m:e>
                    </m:nary>
                  </m:oMath>
                </a14:m>
                <a:r>
                  <a:rPr lang="pt-PT" sz="1200" b="1" dirty="0">
                    <a:cs typeface="Arial" panose="020B0604020202020204" pitchFamily="34" charset="0"/>
                  </a:rPr>
                  <a:t> </a:t>
                </a:r>
                <a14:m>
                  <m:oMath xmlns:m="http://schemas.openxmlformats.org/officeDocument/2006/math">
                    <m:r>
                      <a:rPr lang="pt-PT" sz="1200" b="1" i="1">
                        <a:latin typeface="Cambria Math" panose="02040503050406030204" pitchFamily="18" charset="0"/>
                        <a:cs typeface="Arial" panose="020B0604020202020204" pitchFamily="34" charset="0"/>
                      </a:rPr>
                      <m:t>⟹</m:t>
                    </m:r>
                  </m:oMath>
                </a14:m>
                <a:r>
                  <a:rPr lang="pt-PT" sz="1100" dirty="0">
                    <a:latin typeface="Cambria Math" panose="02040503050406030204" pitchFamily="18" charset="0"/>
                    <a:cs typeface="Arial" panose="020B0604020202020204" pitchFamily="34" charset="0"/>
                  </a:rPr>
                  <a:t> </a:t>
                </a:r>
                <a14:m>
                  <m:oMath xmlns:m="http://schemas.openxmlformats.org/officeDocument/2006/math">
                    <m:sSup>
                      <m:sSupPr>
                        <m:ctrlPr>
                          <a:rPr lang="pt-PT" sz="1200" b="1" i="1">
                            <a:latin typeface="Cambria Math" panose="02040503050406030204" pitchFamily="18" charset="0"/>
                            <a:ea typeface="Cambria Math"/>
                            <a:cs typeface="Arial" panose="020B0604020202020204" pitchFamily="34" charset="0"/>
                          </a:rPr>
                        </m:ctrlPr>
                      </m:sSupPr>
                      <m:e>
                        <m:r>
                          <a:rPr lang="pt-PT" sz="1200" b="1" i="1">
                            <a:latin typeface="Cambria Math"/>
                            <a:ea typeface="Cambria Math"/>
                            <a:cs typeface="Arial" panose="020B0604020202020204" pitchFamily="34" charset="0"/>
                          </a:rPr>
                          <m:t>𝒆</m:t>
                        </m:r>
                      </m:e>
                      <m:sup>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𝜶</m:t>
                        </m:r>
                        <m:sSup>
                          <m:sSupPr>
                            <m:ctrlPr>
                              <a:rPr lang="pt-PT" sz="1200" b="1" i="1">
                                <a:latin typeface="Cambria Math" panose="02040503050406030204" pitchFamily="18" charset="0"/>
                                <a:ea typeface="Cambria Math"/>
                                <a:cs typeface="Arial" panose="020B0604020202020204" pitchFamily="34" charset="0"/>
                              </a:rPr>
                            </m:ctrlPr>
                          </m:sSupPr>
                          <m:e>
                            <m:r>
                              <a:rPr lang="pt-PT" sz="1200" b="1" i="1">
                                <a:latin typeface="Cambria Math"/>
                                <a:ea typeface="Cambria Math"/>
                                <a:cs typeface="Arial" panose="020B0604020202020204" pitchFamily="34" charset="0"/>
                              </a:rPr>
                              <m:t>𝒙</m:t>
                            </m:r>
                          </m:e>
                          <m:sup>
                            <m:r>
                              <a:rPr lang="pt-PT" sz="1200" b="1" i="1">
                                <a:latin typeface="Cambria Math"/>
                                <a:ea typeface="Cambria Math"/>
                                <a:cs typeface="Arial" panose="020B0604020202020204" pitchFamily="34" charset="0"/>
                              </a:rPr>
                              <m:t>𝜷</m:t>
                            </m:r>
                          </m:sup>
                        </m:sSup>
                      </m:sup>
                    </m:sSup>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oMath>
                </a14:m>
                <a:r>
                  <a:rPr lang="pt-PT" sz="1200" b="1" dirty="0">
                    <a:latin typeface="Cambria Math" panose="02040503050406030204" pitchFamily="18" charset="0"/>
                    <a:cs typeface="Arial" panose="020B0604020202020204" pitchFamily="34" charset="0"/>
                  </a:rPr>
                  <a:t> </a:t>
                </a:r>
                <a:endParaRPr lang="pt-PT" sz="1200" dirty="0" smtClean="0">
                  <a:latin typeface="Cambria Math" panose="02040503050406030204" pitchFamily="18" charset="0"/>
                  <a:cs typeface="Arial" panose="020B0604020202020204" pitchFamily="34" charset="0"/>
                </a:endParaRPr>
              </a:p>
              <a:p>
                <a:pPr marL="268288" algn="just"/>
                <a:r>
                  <a:rPr lang="pt-PT" sz="1200" dirty="0" smtClean="0">
                    <a:latin typeface="Cambria Math" panose="02040503050406030204" pitchFamily="18" charset="0"/>
                    <a:cs typeface="Arial" panose="020B0604020202020204" pitchFamily="34" charset="0"/>
                  </a:rPr>
                  <a:t>Donde,</a:t>
                </a:r>
              </a:p>
              <a:p>
                <a:pPr marL="268288" algn="ctr"/>
                <a14:m>
                  <m:oMath xmlns:m="http://schemas.openxmlformats.org/officeDocument/2006/math">
                    <m:r>
                      <a:rPr lang="pt-PT" sz="1400" b="1" i="1" dirty="0" smtClean="0">
                        <a:latin typeface="Cambria Math"/>
                        <a:cs typeface="Arial" panose="020B0604020202020204" pitchFamily="34" charset="0"/>
                      </a:rPr>
                      <m:t>𝒙</m:t>
                    </m:r>
                    <m:r>
                      <a:rPr lang="pt-PT" sz="1400" b="1" i="1" dirty="0" smtClean="0">
                        <a:latin typeface="Cambria Math"/>
                        <a:cs typeface="Arial" panose="020B0604020202020204" pitchFamily="34" charset="0"/>
                      </a:rPr>
                      <m:t>=</m:t>
                    </m:r>
                    <m:sSup>
                      <m:sSupPr>
                        <m:ctrlPr>
                          <a:rPr lang="pt-PT" sz="1400" b="1" i="1" dirty="0" smtClean="0">
                            <a:latin typeface="Cambria Math" panose="02040503050406030204" pitchFamily="18" charset="0"/>
                            <a:cs typeface="Arial" panose="020B0604020202020204" pitchFamily="34" charset="0"/>
                          </a:rPr>
                        </m:ctrlPr>
                      </m:sSupPr>
                      <m:e>
                        <m:r>
                          <a:rPr lang="pt-PT" sz="1400" b="1" i="1" dirty="0" smtClean="0">
                            <a:latin typeface="Cambria Math"/>
                            <a:cs typeface="Arial" panose="020B0604020202020204" pitchFamily="34" charset="0"/>
                          </a:rPr>
                          <m:t>[</m:t>
                        </m:r>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𝜶</m:t>
                            </m:r>
                          </m:den>
                        </m:f>
                        <m:func>
                          <m:funcPr>
                            <m:ctrlPr>
                              <a:rPr lang="pt-PT" sz="1400" b="1" i="1" dirty="0">
                                <a:latin typeface="Cambria Math" panose="02040503050406030204" pitchFamily="18" charset="0"/>
                                <a:cs typeface="Arial" panose="020B0604020202020204" pitchFamily="34" charset="0"/>
                              </a:rPr>
                            </m:ctrlPr>
                          </m:funcPr>
                          <m:fName>
                            <m:r>
                              <a:rPr lang="pt-PT" sz="1400" b="1" i="1" dirty="0">
                                <a:latin typeface="Cambria Math"/>
                                <a:cs typeface="Arial" panose="020B0604020202020204" pitchFamily="34" charset="0"/>
                              </a:rPr>
                              <m:t>𝒍𝒏</m:t>
                            </m:r>
                          </m:fName>
                          <m:e>
                            <m:d>
                              <m:dPr>
                                <m:ctrlPr>
                                  <a:rPr lang="pt-PT" sz="1400" b="1" i="1" dirty="0">
                                    <a:latin typeface="Cambria Math" panose="02040503050406030204" pitchFamily="18" charset="0"/>
                                    <a:cs typeface="Arial" panose="020B0604020202020204" pitchFamily="34" charset="0"/>
                                  </a:rPr>
                                </m:ctrlPr>
                              </m:dPr>
                              <m:e>
                                <m:r>
                                  <a:rPr lang="pt-PT" sz="1400" b="1" i="1" dirty="0">
                                    <a:latin typeface="Cambria Math"/>
                                    <a:cs typeface="Arial" panose="020B0604020202020204" pitchFamily="34" charset="0"/>
                                  </a:rPr>
                                  <m:t>𝟏</m:t>
                                </m:r>
                                <m:r>
                                  <a:rPr lang="pt-PT" sz="1400" b="1" i="1" dirty="0">
                                    <a:latin typeface="Cambria Math"/>
                                    <a:cs typeface="Arial" panose="020B0604020202020204" pitchFamily="34" charset="0"/>
                                  </a:rPr>
                                  <m:t>−</m:t>
                                </m:r>
                                <m:r>
                                  <a:rPr lang="pt-PT" sz="1400" b="1" i="1" dirty="0">
                                    <a:latin typeface="Cambria Math"/>
                                    <a:cs typeface="Arial" panose="020B0604020202020204" pitchFamily="34" charset="0"/>
                                  </a:rPr>
                                  <m:t>𝒚</m:t>
                                </m:r>
                              </m:e>
                            </m:d>
                          </m:e>
                        </m:func>
                        <m:r>
                          <a:rPr lang="pt-PT" sz="1400" b="1" i="1" dirty="0">
                            <a:latin typeface="Cambria Math"/>
                            <a:cs typeface="Arial" panose="020B0604020202020204" pitchFamily="34" charset="0"/>
                          </a:rPr>
                          <m:t>]</m:t>
                        </m:r>
                        <m:r>
                          <m:rPr>
                            <m:nor/>
                          </m:rPr>
                          <a:rPr lang="pt-PT" sz="1400" b="1" dirty="0">
                            <a:latin typeface="Cambria Math" panose="02040503050406030204" pitchFamily="18" charset="0"/>
                            <a:cs typeface="Arial" panose="020B0604020202020204" pitchFamily="34" charset="0"/>
                          </a:rPr>
                          <m:t> </m:t>
                        </m:r>
                      </m:e>
                      <m:sup>
                        <m:f>
                          <m:fPr>
                            <m:ctrlPr>
                              <a:rPr lang="pt-PT" sz="1400" b="1" i="1" dirty="0" smtClean="0">
                                <a:latin typeface="Cambria Math" panose="02040503050406030204" pitchFamily="18" charset="0"/>
                                <a:cs typeface="Arial" panose="020B0604020202020204" pitchFamily="34" charset="0"/>
                              </a:rPr>
                            </m:ctrlPr>
                          </m:fPr>
                          <m:num>
                            <m:r>
                              <a:rPr lang="pt-PT" sz="1400" b="1" i="1" dirty="0" smtClean="0">
                                <a:latin typeface="Cambria Math"/>
                                <a:cs typeface="Arial" panose="020B0604020202020204" pitchFamily="34" charset="0"/>
                              </a:rPr>
                              <m:t>𝟏</m:t>
                            </m:r>
                          </m:num>
                          <m:den>
                            <m:r>
                              <a:rPr lang="pt-PT" sz="1400" b="1" i="1" dirty="0" smtClean="0">
                                <a:latin typeface="Cambria Math"/>
                                <a:ea typeface="Cambria Math"/>
                                <a:cs typeface="Arial" panose="020B0604020202020204" pitchFamily="34" charset="0"/>
                              </a:rPr>
                              <m:t>𝜷</m:t>
                            </m:r>
                          </m:den>
                        </m:f>
                      </m:sup>
                    </m:sSup>
                  </m:oMath>
                </a14:m>
                <a:r>
                  <a:rPr lang="pt-PT" sz="1400" b="1" i="1" dirty="0" smtClean="0">
                    <a:latin typeface="Cambria Math" panose="02040503050406030204" pitchFamily="18"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ou           </a:t>
                </a:r>
                <a14:m>
                  <m:oMath xmlns:m="http://schemas.openxmlformats.org/officeDocument/2006/math">
                    <m:r>
                      <a:rPr lang="pt-PT" sz="1400" b="1" i="1" dirty="0">
                        <a:latin typeface="Cambria Math"/>
                        <a:cs typeface="Arial" panose="020B0604020202020204" pitchFamily="34" charset="0"/>
                      </a:rPr>
                      <m:t>𝒙</m:t>
                    </m:r>
                    <m:r>
                      <a:rPr lang="pt-PT" sz="1400" b="1" i="1" dirty="0">
                        <a:latin typeface="Cambria Math"/>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𝜶</m:t>
                            </m:r>
                          </m:den>
                        </m:f>
                        <m:r>
                          <a:rPr lang="pt-PT" sz="1400" b="1" i="1" dirty="0" smtClean="0">
                            <a:latin typeface="Cambria Math"/>
                            <a:ea typeface="Cambria Math"/>
                            <a:cs typeface="Arial" panose="020B0604020202020204" pitchFamily="34" charset="0"/>
                          </a:rPr>
                          <m:t>𝒍𝒏𝒚</m:t>
                        </m:r>
                        <m:r>
                          <a:rPr lang="pt-PT" sz="1400" b="1" i="1" dirty="0">
                            <a:latin typeface="Cambria Math"/>
                            <a:cs typeface="Arial" panose="020B0604020202020204" pitchFamily="34" charset="0"/>
                          </a:rPr>
                          <m:t>]</m:t>
                        </m:r>
                        <m:r>
                          <m:rPr>
                            <m:nor/>
                          </m:rPr>
                          <a:rPr lang="pt-PT" sz="1400" b="1" dirty="0">
                            <a:latin typeface="Cambria Math" panose="02040503050406030204" pitchFamily="18" charset="0"/>
                            <a:cs typeface="Arial" panose="020B0604020202020204" pitchFamily="34" charset="0"/>
                          </a:rPr>
                          <m:t> </m:t>
                        </m:r>
                      </m:e>
                      <m:sup>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𝟏</m:t>
                            </m:r>
                          </m:num>
                          <m:den>
                            <m:r>
                              <a:rPr lang="pt-PT" sz="1400" b="1" i="1" dirty="0">
                                <a:latin typeface="Cambria Math"/>
                                <a:ea typeface="Cambria Math"/>
                                <a:cs typeface="Arial" panose="020B0604020202020204" pitchFamily="34" charset="0"/>
                              </a:rPr>
                              <m:t>𝜷</m:t>
                            </m:r>
                          </m:den>
                        </m:f>
                      </m:sup>
                    </m:sSup>
                  </m:oMath>
                </a14:m>
                <a:r>
                  <a:rPr lang="pt-PT" sz="1200" b="1" i="1" dirty="0" smtClean="0">
                    <a:latin typeface="Cambria Math" panose="02040503050406030204" pitchFamily="18" charset="0"/>
                    <a:cs typeface="Arial" panose="020B0604020202020204" pitchFamily="34" charset="0"/>
                  </a:rPr>
                  <a:t>, </a:t>
                </a:r>
              </a:p>
              <a:p>
                <a:pPr marL="268288" algn="just"/>
                <a:endParaRPr lang="pt-PT" sz="1200" b="1" i="1" dirty="0" smtClean="0">
                  <a:latin typeface="Cambria Math" panose="02040503050406030204" pitchFamily="18" charset="0"/>
                  <a:cs typeface="Arial" panose="020B0604020202020204" pitchFamily="34" charset="0"/>
                </a:endParaRPr>
              </a:p>
              <a:p>
                <a:pPr marL="268288" algn="just"/>
                <a:r>
                  <a:rPr lang="pt-PT" sz="1200" dirty="0" smtClean="0">
                    <a:latin typeface="Arial" panose="020B0604020202020204" pitchFamily="34" charset="0"/>
                    <a:cs typeface="Arial" panose="020B0604020202020204" pitchFamily="34" charset="0"/>
                  </a:rPr>
                  <a:t>se optarmos por como </a:t>
                </a:r>
                <a14:m>
                  <m:oMath xmlns:m="http://schemas.openxmlformats.org/officeDocument/2006/math">
                    <m:r>
                      <a:rPr lang="pt-PT" sz="1400" b="1" i="1">
                        <a:latin typeface="Cambria Math" panose="02040503050406030204" pitchFamily="18" charset="0"/>
                        <a:cs typeface="Arial" panose="020B0604020202020204" pitchFamily="34" charset="0"/>
                      </a:rPr>
                      <m:t>𝒚</m:t>
                    </m:r>
                    <m:r>
                      <a:rPr lang="pt-PT" sz="1400" b="1" i="1">
                        <a:latin typeface="Cambria Math" panose="02040503050406030204" pitchFamily="18" charset="0"/>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em vez </a:t>
                </a:r>
                <a14:m>
                  <m:oMath xmlns:m="http://schemas.openxmlformats.org/officeDocument/2006/math">
                    <m:r>
                      <a:rPr lang="pt-PT" sz="1400" b="0" i="0" smtClean="0">
                        <a:latin typeface="Cambria Math"/>
                        <a:cs typeface="Arial" panose="020B0604020202020204" pitchFamily="34" charset="0"/>
                      </a:rPr>
                      <m:t>(</m:t>
                    </m:r>
                    <m:r>
                      <a:rPr lang="pt-PT" sz="1400" b="1" i="1">
                        <a:latin typeface="Cambria Math" panose="02040503050406030204" pitchFamily="18" charset="0"/>
                        <a:cs typeface="Arial" panose="020B0604020202020204" pitchFamily="34" charset="0"/>
                      </a:rPr>
                      <m:t>𝟏</m:t>
                    </m:r>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𝒚</m:t>
                    </m:r>
                    <m:r>
                      <a:rPr lang="pt-PT" sz="14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pois ambos são números aleatórios (0, 1).</a:t>
                </a:r>
                <a:endParaRPr lang="pt-PT" sz="1200" dirty="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593243"/>
                <a:ext cx="9054244" cy="6027163"/>
              </a:xfrm>
              <a:prstGeom prst="rect">
                <a:avLst/>
              </a:prstGeom>
              <a:blipFill rotWithShape="0">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20</a:t>
            </a:fld>
            <a:endParaRPr lang="en-GB" altLang="pt-PT" dirty="0"/>
          </a:p>
        </p:txBody>
      </p:sp>
      <p:cxnSp>
        <p:nvCxnSpPr>
          <p:cNvPr id="7" name="Straight Connector 6"/>
          <p:cNvCxnSpPr/>
          <p:nvPr/>
        </p:nvCxnSpPr>
        <p:spPr>
          <a:xfrm>
            <a:off x="1547664" y="2492896"/>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47664" y="2492896"/>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7664" y="3068960"/>
            <a:ext cx="19442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91880" y="2492896"/>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aixaDeTexto 4"/>
              <p:cNvSpPr txBox="1"/>
              <p:nvPr/>
            </p:nvSpPr>
            <p:spPr>
              <a:xfrm>
                <a:off x="4932040" y="3519010"/>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𝒂</m:t>
                      </m:r>
                    </m:oMath>
                  </m:oMathPara>
                </a14:m>
                <a:endParaRPr lang="pt-PT" sz="1200" b="1"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4932040" y="3519010"/>
                <a:ext cx="1008112" cy="276999"/>
              </a:xfrm>
              <a:prstGeom prst="rect">
                <a:avLst/>
              </a:prstGeom>
              <a:blipFill rotWithShape="1">
                <a:blip r:embed="rId3"/>
                <a:stretch>
                  <a:fillRect/>
                </a:stretch>
              </a:blipFill>
            </p:spPr>
            <p:txBody>
              <a:bodyPr/>
              <a:lstStyle/>
              <a:p>
                <a:r>
                  <a:rPr lang="pt-PT">
                    <a:noFill/>
                  </a:rPr>
                  <a:t> </a:t>
                </a:r>
              </a:p>
            </p:txBody>
          </p:sp>
        </mc:Fallback>
      </mc:AlternateContent>
      <p:cxnSp>
        <p:nvCxnSpPr>
          <p:cNvPr id="11" name="Conexão recta unidireccional 10"/>
          <p:cNvCxnSpPr/>
          <p:nvPr/>
        </p:nvCxnSpPr>
        <p:spPr>
          <a:xfrm flipH="1" flipV="1">
            <a:off x="4932040" y="2420888"/>
            <a:ext cx="178"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xão recta unidireccional 14"/>
          <p:cNvCxnSpPr/>
          <p:nvPr/>
        </p:nvCxnSpPr>
        <p:spPr>
          <a:xfrm>
            <a:off x="4932218" y="3489463"/>
            <a:ext cx="244809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exão recta 21"/>
          <p:cNvCxnSpPr/>
          <p:nvPr/>
        </p:nvCxnSpPr>
        <p:spPr>
          <a:xfrm>
            <a:off x="5436096" y="3465004"/>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a:off x="6228184" y="3465004"/>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xão recta 31"/>
          <p:cNvCxnSpPr/>
          <p:nvPr/>
        </p:nvCxnSpPr>
        <p:spPr>
          <a:xfrm>
            <a:off x="4932218" y="2780928"/>
            <a:ext cx="1295966"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exão recta 33"/>
          <p:cNvCxnSpPr/>
          <p:nvPr/>
        </p:nvCxnSpPr>
        <p:spPr>
          <a:xfrm>
            <a:off x="6228184" y="2780928"/>
            <a:ext cx="0" cy="70853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xão recta 35"/>
          <p:cNvCxnSpPr/>
          <p:nvPr/>
        </p:nvCxnSpPr>
        <p:spPr>
          <a:xfrm flipV="1">
            <a:off x="5832140" y="3135195"/>
            <a:ext cx="0" cy="38381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exão recta 37"/>
          <p:cNvCxnSpPr/>
          <p:nvPr/>
        </p:nvCxnSpPr>
        <p:spPr>
          <a:xfrm flipV="1">
            <a:off x="5436096" y="2780930"/>
            <a:ext cx="792088" cy="7085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xão recta 40"/>
          <p:cNvCxnSpPr/>
          <p:nvPr/>
        </p:nvCxnSpPr>
        <p:spPr>
          <a:xfrm flipH="1">
            <a:off x="4932218" y="3135195"/>
            <a:ext cx="89992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Conexão recta 42"/>
          <p:cNvCxnSpPr/>
          <p:nvPr/>
        </p:nvCxnSpPr>
        <p:spPr>
          <a:xfrm>
            <a:off x="6228184" y="2780928"/>
            <a:ext cx="10081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aixaDeTexto 45"/>
              <p:cNvSpPr txBox="1"/>
              <p:nvPr/>
            </p:nvSpPr>
            <p:spPr>
              <a:xfrm>
                <a:off x="4283968" y="2633673"/>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𝟏</m:t>
                      </m:r>
                    </m:oMath>
                  </m:oMathPara>
                </a14:m>
                <a:endParaRPr lang="pt-PT" sz="1200" b="1" dirty="0"/>
              </a:p>
            </p:txBody>
          </p:sp>
        </mc:Choice>
        <mc:Fallback xmlns="">
          <p:sp>
            <p:nvSpPr>
              <p:cNvPr id="46" name="CaixaDeTexto 45"/>
              <p:cNvSpPr txBox="1">
                <a:spLocks noRot="1" noChangeAspect="1" noMove="1" noResize="1" noEditPoints="1" noAdjustHandles="1" noChangeArrowheads="1" noChangeShapeType="1" noTextEdit="1"/>
              </p:cNvSpPr>
              <p:nvPr/>
            </p:nvSpPr>
            <p:spPr>
              <a:xfrm>
                <a:off x="4283968" y="2633673"/>
                <a:ext cx="1008112" cy="276999"/>
              </a:xfrm>
              <a:prstGeom prst="rect">
                <a:avLst/>
              </a:prstGeom>
              <a:blipFill rotWithShape="1">
                <a:blip r:embed="rId4"/>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7" name="CaixaDeTexto 46"/>
              <p:cNvSpPr txBox="1"/>
              <p:nvPr/>
            </p:nvSpPr>
            <p:spPr>
              <a:xfrm>
                <a:off x="6313194" y="2870912"/>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𝒚</m:t>
                      </m:r>
                      <m:r>
                        <a:rPr lang="pt-PT" sz="1200" b="1" i="1" smtClean="0">
                          <a:latin typeface="Cambria Math"/>
                        </a:rPr>
                        <m:t>=</m:t>
                      </m:r>
                      <m:r>
                        <a:rPr lang="pt-PT" sz="1200" b="1" i="1" smtClean="0">
                          <a:latin typeface="Cambria Math"/>
                        </a:rPr>
                        <m:t>𝑭</m:t>
                      </m:r>
                      <m:r>
                        <a:rPr lang="pt-PT" sz="1200" b="1" i="1" smtClean="0">
                          <a:latin typeface="Cambria Math"/>
                        </a:rPr>
                        <m:t>(</m:t>
                      </m:r>
                      <m:r>
                        <a:rPr lang="pt-PT" sz="1200" b="1" i="1" smtClean="0">
                          <a:latin typeface="Cambria Math"/>
                        </a:rPr>
                        <m:t>𝒙</m:t>
                      </m:r>
                      <m:r>
                        <a:rPr lang="pt-PT" sz="1200" b="1" i="1" smtClean="0">
                          <a:latin typeface="Cambria Math"/>
                        </a:rPr>
                        <m:t>)</m:t>
                      </m:r>
                    </m:oMath>
                  </m:oMathPara>
                </a14:m>
                <a:endParaRPr lang="pt-PT" sz="1200" b="1" dirty="0"/>
              </a:p>
            </p:txBody>
          </p:sp>
        </mc:Choice>
        <mc:Fallback xmlns="">
          <p:sp>
            <p:nvSpPr>
              <p:cNvPr id="47" name="CaixaDeTexto 46"/>
              <p:cNvSpPr txBox="1">
                <a:spLocks noRot="1" noChangeAspect="1" noMove="1" noResize="1" noEditPoints="1" noAdjustHandles="1" noChangeArrowheads="1" noChangeShapeType="1" noTextEdit="1"/>
              </p:cNvSpPr>
              <p:nvPr/>
            </p:nvSpPr>
            <p:spPr>
              <a:xfrm>
                <a:off x="6313194" y="2870912"/>
                <a:ext cx="1008112" cy="276999"/>
              </a:xfrm>
              <a:prstGeom prst="rect">
                <a:avLst/>
              </a:prstGeom>
              <a:blipFill rotWithShape="1">
                <a:blip r:embed="rId5"/>
                <a:stretch>
                  <a:fillRect b="-11111"/>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8" name="CaixaDeTexto 47"/>
              <p:cNvSpPr txBox="1"/>
              <p:nvPr/>
            </p:nvSpPr>
            <p:spPr>
              <a:xfrm>
                <a:off x="5766951" y="3519010"/>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𝒃</m:t>
                      </m:r>
                    </m:oMath>
                  </m:oMathPara>
                </a14:m>
                <a:endParaRPr lang="pt-PT" sz="1200" b="1" dirty="0"/>
              </a:p>
            </p:txBody>
          </p:sp>
        </mc:Choice>
        <mc:Fallback xmlns="">
          <p:sp>
            <p:nvSpPr>
              <p:cNvPr id="48" name="CaixaDeTexto 47"/>
              <p:cNvSpPr txBox="1">
                <a:spLocks noRot="1" noChangeAspect="1" noMove="1" noResize="1" noEditPoints="1" noAdjustHandles="1" noChangeArrowheads="1" noChangeShapeType="1" noTextEdit="1"/>
              </p:cNvSpPr>
              <p:nvPr/>
            </p:nvSpPr>
            <p:spPr>
              <a:xfrm>
                <a:off x="5766951" y="3519010"/>
                <a:ext cx="1008112" cy="276999"/>
              </a:xfrm>
              <a:prstGeom prst="rect">
                <a:avLst/>
              </a:prstGeom>
              <a:blipFill rotWithShape="1">
                <a:blip r:embed="rId6"/>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59" name="CaixaDeTexto 58"/>
              <p:cNvSpPr txBox="1"/>
              <p:nvPr/>
            </p:nvSpPr>
            <p:spPr>
              <a:xfrm>
                <a:off x="4283968" y="2996952"/>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𝟎</m:t>
                          </m:r>
                        </m:sub>
                      </m:sSub>
                    </m:oMath>
                  </m:oMathPara>
                </a14:m>
                <a:endParaRPr lang="pt-PT" sz="1200" b="1" dirty="0"/>
              </a:p>
            </p:txBody>
          </p:sp>
        </mc:Choice>
        <mc:Fallback xmlns="">
          <p:sp>
            <p:nvSpPr>
              <p:cNvPr id="59" name="CaixaDeTexto 58"/>
              <p:cNvSpPr txBox="1">
                <a:spLocks noRot="1" noChangeAspect="1" noMove="1" noResize="1" noEditPoints="1" noAdjustHandles="1" noChangeArrowheads="1" noChangeShapeType="1" noTextEdit="1"/>
              </p:cNvSpPr>
              <p:nvPr/>
            </p:nvSpPr>
            <p:spPr>
              <a:xfrm>
                <a:off x="4283968" y="2996952"/>
                <a:ext cx="1008112" cy="276999"/>
              </a:xfrm>
              <a:prstGeom prst="rect">
                <a:avLst/>
              </a:prstGeom>
              <a:blipFill rotWithShape="1">
                <a:blip r:embed="rId7"/>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60" name="CaixaDeTexto 59"/>
              <p:cNvSpPr txBox="1"/>
              <p:nvPr/>
            </p:nvSpPr>
            <p:spPr>
              <a:xfrm>
                <a:off x="5382179" y="3512041"/>
                <a:ext cx="100811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𝒙</m:t>
                          </m:r>
                        </m:e>
                        <m:sub>
                          <m:r>
                            <a:rPr lang="pt-PT" sz="1200" b="1" i="1" smtClean="0">
                              <a:latin typeface="Cambria Math"/>
                            </a:rPr>
                            <m:t>𝟎</m:t>
                          </m:r>
                        </m:sub>
                      </m:sSub>
                    </m:oMath>
                  </m:oMathPara>
                </a14:m>
                <a:endParaRPr lang="pt-PT" sz="1200" b="1" dirty="0"/>
              </a:p>
            </p:txBody>
          </p:sp>
        </mc:Choice>
        <mc:Fallback xmlns="">
          <p:sp>
            <p:nvSpPr>
              <p:cNvPr id="60" name="CaixaDeTexto 59"/>
              <p:cNvSpPr txBox="1">
                <a:spLocks noRot="1" noChangeAspect="1" noMove="1" noResize="1" noEditPoints="1" noAdjustHandles="1" noChangeArrowheads="1" noChangeShapeType="1" noTextEdit="1"/>
              </p:cNvSpPr>
              <p:nvPr/>
            </p:nvSpPr>
            <p:spPr>
              <a:xfrm>
                <a:off x="5382179" y="3512041"/>
                <a:ext cx="1008112" cy="276999"/>
              </a:xfrm>
              <a:prstGeom prst="rect">
                <a:avLst/>
              </a:prstGeom>
              <a:blipFill rotWithShape="1">
                <a:blip r:embed="rId8"/>
                <a:stretch>
                  <a:fillRect/>
                </a:stretch>
              </a:blipFill>
            </p:spPr>
            <p:txBody>
              <a:bodyPr/>
              <a:lstStyle/>
              <a:p>
                <a:r>
                  <a:rPr lang="pt-PT">
                    <a:noFill/>
                  </a:rPr>
                  <a:t> </a:t>
                </a:r>
              </a:p>
            </p:txBody>
          </p:sp>
        </mc:Fallback>
      </mc:AlternateContent>
      <p:cxnSp>
        <p:nvCxnSpPr>
          <p:cNvPr id="62" name="Conexão recta 61"/>
          <p:cNvCxnSpPr/>
          <p:nvPr/>
        </p:nvCxnSpPr>
        <p:spPr>
          <a:xfrm flipV="1">
            <a:off x="4932218" y="3489463"/>
            <a:ext cx="503878"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604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251520" y="593243"/>
                <a:ext cx="8802724" cy="6079165"/>
              </a:xfrm>
              <a:prstGeom prst="rect">
                <a:avLst/>
              </a:prstGeom>
            </p:spPr>
            <p:txBody>
              <a:bodyPr wrap="square">
                <a:spAutoFit/>
              </a:bodyPr>
              <a:lstStyle/>
              <a:p>
                <a:pPr marL="176213" algn="just"/>
                <a:endParaRPr lang="pt-PT" sz="1200" b="1" dirty="0">
                  <a:latin typeface="Arial" panose="020B0604020202020204" pitchFamily="34" charset="0"/>
                  <a:cs typeface="Arial" panose="020B0604020202020204" pitchFamily="34" charset="0"/>
                </a:endParaRPr>
              </a:p>
              <a:p>
                <a:pPr algn="just"/>
                <a:r>
                  <a:rPr lang="pt-PT" sz="1200" b="1" i="1" dirty="0" smtClean="0">
                    <a:latin typeface="Arial" panose="020B0604020202020204" pitchFamily="34" charset="0"/>
                    <a:cs typeface="Arial" panose="020B0604020202020204" pitchFamily="34" charset="0"/>
                  </a:rPr>
                  <a:t>Distribuição Triangular</a:t>
                </a:r>
              </a:p>
              <a:p>
                <a:pPr marL="176213" algn="just"/>
                <a:endParaRPr lang="pt-PT" sz="1200" b="1" i="1" dirty="0">
                  <a:latin typeface="Arial" panose="020B0604020202020204" pitchFamily="34" charset="0"/>
                  <a:cs typeface="Arial" panose="020B0604020202020204" pitchFamily="34" charset="0"/>
                </a:endParaRPr>
              </a:p>
              <a:p>
                <a:r>
                  <a:rPr lang="pt-PT" sz="1200" dirty="0"/>
                  <a:t>A função densidade de probabilidade da distribuição triangular, com parâmetros </a:t>
                </a:r>
                <a14:m>
                  <m:oMath xmlns:m="http://schemas.openxmlformats.org/officeDocument/2006/math">
                    <m:r>
                      <a:rPr lang="pt-PT" sz="1200" b="1" i="1" dirty="0" smtClean="0">
                        <a:latin typeface="Cambria Math"/>
                      </a:rPr>
                      <m:t>𝒂</m:t>
                    </m:r>
                    <m:r>
                      <a:rPr lang="pt-PT" sz="1200" b="1" i="1" dirty="0" smtClean="0">
                        <a:latin typeface="Cambria Math"/>
                      </a:rPr>
                      <m:t>, </m:t>
                    </m:r>
                    <m:r>
                      <a:rPr lang="pt-PT" sz="1200" b="1" i="1" dirty="0" smtClean="0">
                        <a:latin typeface="Cambria Math"/>
                      </a:rPr>
                      <m:t>𝒄</m:t>
                    </m:r>
                    <m:r>
                      <a:rPr lang="pt-PT" sz="1200" b="1" i="1" dirty="0" smtClean="0">
                        <a:latin typeface="Cambria Math"/>
                      </a:rPr>
                      <m:t> </m:t>
                    </m:r>
                  </m:oMath>
                </a14:m>
                <a:r>
                  <a:rPr lang="pt-PT" sz="1200" dirty="0"/>
                  <a:t>e </a:t>
                </a:r>
                <a14:m>
                  <m:oMath xmlns:m="http://schemas.openxmlformats.org/officeDocument/2006/math">
                    <m:r>
                      <a:rPr lang="pt-PT" sz="1200" b="1" i="1" dirty="0" smtClean="0">
                        <a:latin typeface="Cambria Math"/>
                      </a:rPr>
                      <m:t>𝒃</m:t>
                    </m:r>
                  </m:oMath>
                </a14:m>
                <a:r>
                  <a:rPr lang="pt-PT" sz="1200" dirty="0"/>
                  <a:t> é dada por</a:t>
                </a:r>
                <a:r>
                  <a:rPr lang="pt-PT" sz="1200" dirty="0" smtClean="0"/>
                  <a:t>:</a:t>
                </a:r>
              </a:p>
              <a:p>
                <a:endParaRPr lang="pt-PT" sz="1200" dirty="0" smtClean="0"/>
              </a:p>
              <a:p>
                <a:endParaRPr lang="pt-PT" sz="1200" dirty="0"/>
              </a:p>
              <a:p>
                <a:endParaRPr lang="pt-PT" sz="1200" dirty="0"/>
              </a:p>
              <a:p>
                <a:r>
                  <a:rPr lang="pt-PT" sz="1200" dirty="0"/>
                  <a:t> </a:t>
                </a:r>
              </a:p>
              <a:p>
                <a:endParaRPr lang="pt-PT" sz="1200" dirty="0" smtClean="0"/>
              </a:p>
              <a:p>
                <a:endParaRPr lang="pt-PT" sz="1200" dirty="0"/>
              </a:p>
              <a:p>
                <a:endParaRPr lang="pt-PT" sz="1200" dirty="0" smtClean="0"/>
              </a:p>
              <a:p>
                <a:endParaRPr lang="pt-PT" sz="1200" dirty="0"/>
              </a:p>
              <a:p>
                <a:endParaRPr lang="pt-PT" sz="1200" dirty="0" smtClean="0"/>
              </a:p>
              <a:p>
                <a:r>
                  <a:rPr lang="pt-PT" sz="1200" dirty="0" smtClean="0"/>
                  <a:t>Sendo </a:t>
                </a:r>
                <a14:m>
                  <m:oMath xmlns:m="http://schemas.openxmlformats.org/officeDocument/2006/math">
                    <m:r>
                      <a:rPr lang="pt-PT" sz="1200" b="1" i="1" smtClean="0">
                        <a:latin typeface="Cambria Math"/>
                      </a:rPr>
                      <m:t>𝒂</m:t>
                    </m:r>
                    <m:r>
                      <a:rPr lang="pt-PT" sz="1200" b="0" i="1" smtClean="0">
                        <a:latin typeface="Cambria Math"/>
                      </a:rPr>
                      <m:t> </m:t>
                    </m:r>
                  </m:oMath>
                </a14:m>
                <a:r>
                  <a:rPr lang="pt-PT" sz="1200" dirty="0" smtClean="0"/>
                  <a:t>o </a:t>
                </a:r>
                <a:r>
                  <a:rPr lang="pt-PT" sz="1200" dirty="0"/>
                  <a:t>valor mínimo assumido pela variável </a:t>
                </a:r>
                <a14:m>
                  <m:oMath xmlns:m="http://schemas.openxmlformats.org/officeDocument/2006/math">
                    <m:r>
                      <a:rPr lang="pt-PT" sz="1200" b="1" i="1" smtClean="0">
                        <a:latin typeface="Cambria Math"/>
                      </a:rPr>
                      <m:t>𝒙</m:t>
                    </m:r>
                  </m:oMath>
                </a14:m>
                <a:r>
                  <a:rPr lang="pt-PT" sz="1200" b="1" dirty="0" smtClean="0"/>
                  <a:t>, </a:t>
                </a:r>
                <a14:m>
                  <m:oMath xmlns:m="http://schemas.openxmlformats.org/officeDocument/2006/math">
                    <m:r>
                      <a:rPr lang="pt-PT" sz="1200" b="1" i="1" smtClean="0">
                        <a:latin typeface="Cambria Math"/>
                      </a:rPr>
                      <m:t>𝒃</m:t>
                    </m:r>
                  </m:oMath>
                </a14:m>
                <a:r>
                  <a:rPr lang="pt-PT" sz="1200" b="1" dirty="0" smtClean="0"/>
                  <a:t> </a:t>
                </a:r>
                <a:r>
                  <a:rPr lang="pt-PT" sz="1200" dirty="0"/>
                  <a:t>o seu valor máximo e </a:t>
                </a:r>
                <a14:m>
                  <m:oMath xmlns:m="http://schemas.openxmlformats.org/officeDocument/2006/math">
                    <m:r>
                      <a:rPr lang="pt-PT" sz="1200" b="1" i="1" smtClean="0">
                        <a:latin typeface="Cambria Math"/>
                      </a:rPr>
                      <m:t>𝒄</m:t>
                    </m:r>
                  </m:oMath>
                </a14:m>
                <a:r>
                  <a:rPr lang="pt-PT" sz="1200" i="1" dirty="0" smtClean="0"/>
                  <a:t> </a:t>
                </a:r>
                <a:r>
                  <a:rPr lang="pt-PT" sz="1200" dirty="0"/>
                  <a:t>o valor de</a:t>
                </a:r>
                <a:r>
                  <a:rPr lang="pt-PT" sz="1200" i="1" dirty="0"/>
                  <a:t> </a:t>
                </a:r>
                <a14:m>
                  <m:oMath xmlns:m="http://schemas.openxmlformats.org/officeDocument/2006/math">
                    <m:r>
                      <a:rPr lang="pt-PT" sz="1200" b="1" i="1" smtClean="0">
                        <a:latin typeface="Cambria Math"/>
                      </a:rPr>
                      <m:t>𝒙</m:t>
                    </m:r>
                  </m:oMath>
                </a14:m>
                <a:r>
                  <a:rPr lang="pt-PT" sz="1200" i="1" dirty="0" smtClean="0"/>
                  <a:t> </a:t>
                </a:r>
                <a:r>
                  <a:rPr lang="pt-PT" sz="1200" dirty="0"/>
                  <a:t>onde a função de densidade atinge o seu valor máximo (moda), que é igual a  </a:t>
                </a:r>
                <a14:m>
                  <m:oMath xmlns:m="http://schemas.openxmlformats.org/officeDocument/2006/math">
                    <m:f>
                      <m:fPr>
                        <m:ctrlPr>
                          <a:rPr lang="pt-PT" sz="1200" b="1" i="1">
                            <a:latin typeface="Cambria Math" panose="02040503050406030204" pitchFamily="18" charset="0"/>
                          </a:rPr>
                        </m:ctrlPr>
                      </m:fPr>
                      <m:num>
                        <m:r>
                          <a:rPr lang="pt-PT" sz="1200" b="1" i="1">
                            <a:latin typeface="Cambria Math"/>
                          </a:rPr>
                          <m:t>𝟐</m:t>
                        </m:r>
                      </m:num>
                      <m:den>
                        <m:r>
                          <a:rPr lang="pt-PT" sz="1200" b="1" i="1">
                            <a:latin typeface="Cambria Math"/>
                          </a:rPr>
                          <m:t>𝒃</m:t>
                        </m:r>
                        <m:r>
                          <a:rPr lang="pt-PT" sz="1200" b="1" i="1">
                            <a:latin typeface="Cambria Math"/>
                          </a:rPr>
                          <m:t>−</m:t>
                        </m:r>
                        <m:r>
                          <a:rPr lang="pt-PT" sz="1200" b="1" i="1">
                            <a:latin typeface="Cambria Math"/>
                          </a:rPr>
                          <m:t>𝒂</m:t>
                        </m:r>
                      </m:den>
                    </m:f>
                  </m:oMath>
                </a14:m>
                <a:r>
                  <a:rPr lang="pt-PT" sz="1200" dirty="0"/>
                  <a:t>. A função de distribuição é dada pela expressão seguinte</a:t>
                </a:r>
                <a:r>
                  <a:rPr lang="pt-PT" sz="1200" dirty="0" smtClean="0"/>
                  <a:t>:</a:t>
                </a:r>
              </a:p>
              <a:p>
                <a:endParaRPr lang="pt-PT" sz="1200" dirty="0"/>
              </a:p>
              <a:p>
                <a:endParaRPr lang="pt-PT" sz="1200" dirty="0" smtClean="0"/>
              </a:p>
              <a:p>
                <a:endParaRPr lang="pt-PT" sz="1200" dirty="0"/>
              </a:p>
              <a:p>
                <a:pPr/>
                <a14:m>
                  <m:oMathPara xmlns:m="http://schemas.openxmlformats.org/officeDocument/2006/math">
                    <m:oMathParaPr>
                      <m:jc m:val="left"/>
                    </m:oMathParaPr>
                    <m:oMath xmlns:m="http://schemas.openxmlformats.org/officeDocument/2006/math">
                      <m:r>
                        <a:rPr lang="pt-PT" sz="1200" b="0" i="1" smtClean="0">
                          <a:latin typeface="Cambria Math"/>
                        </a:rPr>
                        <m:t>                                                                 </m:t>
                      </m:r>
                      <m:r>
                        <a:rPr lang="pt-PT" sz="1200" b="0" i="1" smtClean="0">
                          <a:latin typeface="Cambria Math"/>
                        </a:rPr>
                        <m:t>𝐹</m:t>
                      </m:r>
                      <m:d>
                        <m:dPr>
                          <m:ctrlPr>
                            <a:rPr lang="pt-PT" sz="1200" b="0" i="1" smtClean="0">
                              <a:latin typeface="Cambria Math" panose="02040503050406030204" pitchFamily="18" charset="0"/>
                            </a:rPr>
                          </m:ctrlPr>
                        </m:dPr>
                        <m:e>
                          <m:r>
                            <a:rPr lang="pt-PT" sz="1200" b="0" i="1" smtClean="0">
                              <a:latin typeface="Cambria Math"/>
                            </a:rPr>
                            <m:t>𝑥</m:t>
                          </m:r>
                        </m:e>
                      </m:d>
                      <m:r>
                        <a:rPr lang="pt-PT" sz="1200" b="0" i="1" smtClean="0">
                          <a:latin typeface="Cambria Math"/>
                        </a:rPr>
                        <m:t>=</m:t>
                      </m:r>
                    </m:oMath>
                  </m:oMathPara>
                </a14:m>
                <a:endParaRPr lang="pt-PT" sz="1200" dirty="0" smtClean="0"/>
              </a:p>
              <a:p>
                <a:endParaRPr lang="pt-PT" sz="1200" dirty="0"/>
              </a:p>
              <a:p>
                <a:endParaRPr lang="pt-PT" sz="1200" dirty="0"/>
              </a:p>
              <a:p>
                <a:r>
                  <a:rPr lang="pt-PT" sz="1200" dirty="0"/>
                  <a:t>As  funções de densidade e de distribuição assumem, respectivamente, </a:t>
                </a:r>
                <a:r>
                  <a:rPr lang="pt-PT" sz="1200" dirty="0" smtClean="0"/>
                  <a:t>as  seguintes representações gráficas:</a:t>
                </a:r>
                <a:endParaRPr lang="pt-PT" sz="1200" dirty="0"/>
              </a:p>
              <a:p>
                <a:pPr marL="176213" algn="just"/>
                <a:endParaRPr lang="pt-PT" sz="1200" b="1" i="1" dirty="0" smtClean="0">
                  <a:latin typeface="Cambria Math" panose="02040503050406030204" pitchFamily="18" charset="0"/>
                  <a:cs typeface="Arial" panose="020B0604020202020204" pitchFamily="34" charset="0"/>
                </a:endParaRPr>
              </a:p>
              <a:p>
                <a:pPr marL="360363" algn="just"/>
                <a:endParaRPr lang="pt-PT" sz="1200" b="1" i="1" dirty="0" smtClean="0">
                  <a:latin typeface="Cambria Math" panose="02040503050406030204" pitchFamily="18" charset="0"/>
                  <a:cs typeface="Arial" panose="020B0604020202020204" pitchFamily="34" charset="0"/>
                </a:endParaRPr>
              </a:p>
              <a:p>
                <a:pPr marL="360363" algn="just"/>
                <a14:m>
                  <m:oMathPara xmlns:m="http://schemas.openxmlformats.org/officeDocument/2006/math">
                    <m:oMathParaPr>
                      <m:jc m:val="left"/>
                    </m:oMathParaPr>
                    <m:oMath xmlns:m="http://schemas.openxmlformats.org/officeDocument/2006/math">
                      <m:r>
                        <a:rPr lang="pt-PT" sz="1200" b="0" i="1" smtClean="0">
                          <a:latin typeface="Cambria Math"/>
                          <a:cs typeface="Arial" panose="020B0604020202020204" pitchFamily="34" charset="0"/>
                        </a:rPr>
                        <m:t>𝑓</m:t>
                      </m:r>
                      <m:d>
                        <m:dPr>
                          <m:ctrlPr>
                            <a:rPr lang="pt-PT" sz="1200" b="0" i="1" smtClean="0">
                              <a:latin typeface="Cambria Math" panose="02040503050406030204" pitchFamily="18" charset="0"/>
                              <a:cs typeface="Arial" panose="020B0604020202020204" pitchFamily="34" charset="0"/>
                            </a:rPr>
                          </m:ctrlPr>
                        </m:dPr>
                        <m:e>
                          <m:r>
                            <a:rPr lang="pt-PT" sz="1200" b="0" i="1" smtClean="0">
                              <a:latin typeface="Cambria Math"/>
                              <a:cs typeface="Arial" panose="020B0604020202020204" pitchFamily="34" charset="0"/>
                            </a:rPr>
                            <m:t>𝑥</m:t>
                          </m:r>
                        </m:e>
                      </m:d>
                      <m:r>
                        <a:rPr lang="pt-PT" sz="1200" b="0" i="1" smtClean="0">
                          <a:latin typeface="Cambria Math"/>
                          <a:cs typeface="Arial" panose="020B0604020202020204" pitchFamily="34" charset="0"/>
                        </a:rPr>
                        <m:t>                                                                                                    </m:t>
                      </m:r>
                      <m:r>
                        <a:rPr lang="pt-PT" sz="1200" b="0" i="1" smtClean="0">
                          <a:latin typeface="Cambria Math"/>
                          <a:cs typeface="Arial" panose="020B0604020202020204" pitchFamily="34" charset="0"/>
                        </a:rPr>
                        <m:t>𝐹</m:t>
                      </m:r>
                      <m:r>
                        <a:rPr lang="pt-PT" sz="1200" b="0" i="1" smtClean="0">
                          <a:latin typeface="Cambria Math"/>
                          <a:cs typeface="Arial" panose="020B0604020202020204" pitchFamily="34" charset="0"/>
                        </a:rPr>
                        <m:t>(</m:t>
                      </m:r>
                      <m:r>
                        <a:rPr lang="pt-PT" sz="1200" b="0" i="1" smtClean="0">
                          <a:latin typeface="Cambria Math"/>
                          <a:cs typeface="Arial" panose="020B0604020202020204" pitchFamily="34" charset="0"/>
                        </a:rPr>
                        <m:t>𝑥</m:t>
                      </m:r>
                      <m:r>
                        <a:rPr lang="pt-PT" sz="1200" b="0" i="1" smtClean="0">
                          <a:latin typeface="Cambria Math"/>
                          <a:cs typeface="Arial" panose="020B0604020202020204" pitchFamily="34" charset="0"/>
                        </a:rPr>
                        <m:t>)</m:t>
                      </m:r>
                    </m:oMath>
                  </m:oMathPara>
                </a14:m>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a:p>
                <a:pPr marL="360363" algn="just"/>
                <a:endParaRPr lang="pt-PT" sz="1200" dirty="0" smtClean="0">
                  <a:latin typeface="Arial" panose="020B0604020202020204" pitchFamily="34" charset="0"/>
                  <a:cs typeface="Arial" panose="020B0604020202020204" pitchFamily="34" charset="0"/>
                </a:endParaRPr>
              </a:p>
              <a:p>
                <a:pPr marL="360363"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593243"/>
                <a:ext cx="8802724" cy="6079165"/>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21</a:t>
            </a:fld>
            <a:endParaRPr lang="en-GB" altLang="pt-PT" dirty="0"/>
          </a:p>
        </p:txBody>
      </p:sp>
      <p:pic>
        <p:nvPicPr>
          <p:cNvPr id="30" name="Imagem 29" descr="&#10;                \left\{&#10;                  \begin{matrix}&#10;                    \frac{(x-a)^2}{(b-a)(c-a)} &amp; \mathrm{for\ } a \le x \le c \\ &amp; \\&#10;                    1-\frac{(b-x)^2}{(b-a)(b-c)} &amp; \mathrm{for\ } c \le x \le b&#10;                  \end{matrix}&#10;                \right.&#10;              "/>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645024"/>
            <a:ext cx="2748280" cy="822960"/>
          </a:xfrm>
          <a:prstGeom prst="rect">
            <a:avLst/>
          </a:prstGeom>
          <a:noFill/>
          <a:ln>
            <a:noFill/>
          </a:ln>
        </p:spPr>
      </p:pic>
      <p:pic>
        <p:nvPicPr>
          <p:cNvPr id="31" name="Imagem 30" descr="Gráfico da função densidade.">
            <a:hlinkClick r:id="rId4" tooltip="&quot;Gráfico da função densidade.&quot; "/>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600" y="4941168"/>
            <a:ext cx="2808312" cy="1584176"/>
          </a:xfrm>
          <a:prstGeom prst="rect">
            <a:avLst/>
          </a:prstGeom>
          <a:noFill/>
          <a:ln>
            <a:noFill/>
          </a:ln>
        </p:spPr>
      </p:pic>
      <p:pic>
        <p:nvPicPr>
          <p:cNvPr id="33" name="Imagem 32" descr="Gráfico da probabilidade acumulada.">
            <a:hlinkClick r:id="rId6" tooltip="&quot;Gráfico da probabilidade acumulada.&quot; "/>
          </p:cNvPr>
          <p:cNvPicPr/>
          <p:nvPr/>
        </p:nvPicPr>
        <p:blipFill>
          <a:blip r:embed="rId7">
            <a:extLst>
              <a:ext uri="{28A0092B-C50C-407E-A947-70E740481C1C}">
                <a14:useLocalDpi xmlns:a14="http://schemas.microsoft.com/office/drawing/2010/main" val="0"/>
              </a:ext>
            </a:extLst>
          </a:blip>
          <a:srcRect/>
          <a:stretch>
            <a:fillRect/>
          </a:stretch>
        </p:blipFill>
        <p:spPr bwMode="auto">
          <a:xfrm>
            <a:off x="4499992" y="4925207"/>
            <a:ext cx="2520280" cy="1600137"/>
          </a:xfrm>
          <a:prstGeom prst="rect">
            <a:avLst/>
          </a:prstGeom>
          <a:noFill/>
          <a:ln>
            <a:noFill/>
          </a:ln>
        </p:spPr>
      </p:pic>
      <p:pic>
        <p:nvPicPr>
          <p:cNvPr id="29" name="Imagem 28" descr="f(x|a,b,c)=\left\{&#10;                      \begin{matrix}&#10;                          \frac{2(x-a)}{(b-a)(c-a)} &amp; \mathrm{for\ } a \le x \le c \\ &amp; \\&#10;                          \frac{2(b-x)}{(b-a)(b-c)} &amp; \mathrm{for\ } c \le x \le b \\ &amp; \\&#10;                          0                         &amp; \mathrm{for\ any\ other\ case}&#10;                      \end{matrix}&#10;                  \right.&#10;              "/>
          <p:cNvPicPr/>
          <p:nvPr/>
        </p:nvPicPr>
        <p:blipFill>
          <a:blip r:embed="rId8">
            <a:extLst>
              <a:ext uri="{28A0092B-C50C-407E-A947-70E740481C1C}">
                <a14:useLocalDpi xmlns:a14="http://schemas.microsoft.com/office/drawing/2010/main" val="0"/>
              </a:ext>
            </a:extLst>
          </a:blip>
          <a:srcRect/>
          <a:stretch>
            <a:fillRect/>
          </a:stretch>
        </p:blipFill>
        <p:spPr bwMode="auto">
          <a:xfrm>
            <a:off x="2123728" y="1510928"/>
            <a:ext cx="3586480" cy="1270000"/>
          </a:xfrm>
          <a:prstGeom prst="rect">
            <a:avLst/>
          </a:prstGeom>
          <a:noFill/>
          <a:ln>
            <a:noFill/>
          </a:ln>
        </p:spPr>
      </p:pic>
    </p:spTree>
    <p:extLst>
      <p:ext uri="{BB962C8B-B14F-4D97-AF65-F5344CB8AC3E}">
        <p14:creationId xmlns:p14="http://schemas.microsoft.com/office/powerpoint/2010/main" val="1195209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5443285"/>
              </a:xfrm>
              <a:prstGeom prst="rect">
                <a:avLst/>
              </a:prstGeom>
            </p:spPr>
            <p:txBody>
              <a:bodyPr wrap="square">
                <a:spAutoFit/>
              </a:bodyPr>
              <a:lstStyle/>
              <a:p>
                <a:r>
                  <a:rPr lang="pt-PT" sz="1200" dirty="0" smtClean="0"/>
                  <a:t>Através do método da transformação inversa, o valor gerado para a variável  é então:</a:t>
                </a:r>
              </a:p>
              <a:p>
                <a:endParaRPr lang="pt-PT" sz="1200" dirty="0" smtClean="0"/>
              </a:p>
              <a:p>
                <a14:m>
                  <m:oMath xmlns:m="http://schemas.openxmlformats.org/officeDocument/2006/math">
                    <m:r>
                      <a:rPr lang="en-GB" sz="1400" b="1" i="1">
                        <a:latin typeface="Cambria Math"/>
                      </a:rPr>
                      <m:t>𝒙</m:t>
                    </m:r>
                    <m:r>
                      <a:rPr lang="pt-PT" sz="1400" b="1" i="1">
                        <a:latin typeface="Cambria Math"/>
                      </a:rPr>
                      <m:t>=</m:t>
                    </m:r>
                    <m:r>
                      <a:rPr lang="en-GB" sz="1400" b="1" i="1">
                        <a:latin typeface="Cambria Math"/>
                      </a:rPr>
                      <m:t>𝒂</m:t>
                    </m:r>
                    <m:r>
                      <a:rPr lang="pt-PT" sz="1400" b="1" i="1">
                        <a:latin typeface="Cambria Math"/>
                      </a:rPr>
                      <m:t>+</m:t>
                    </m:r>
                    <m:rad>
                      <m:radPr>
                        <m:degHide m:val="on"/>
                        <m:ctrlPr>
                          <a:rPr lang="pt-PT" sz="1400" b="1" i="1">
                            <a:latin typeface="Cambria Math" panose="02040503050406030204" pitchFamily="18" charset="0"/>
                          </a:rPr>
                        </m:ctrlPr>
                      </m:radPr>
                      <m:deg/>
                      <m:e>
                        <m:r>
                          <a:rPr lang="pt-PT" sz="1400" b="1" i="1" smtClean="0">
                            <a:latin typeface="Cambria Math"/>
                          </a:rPr>
                          <m:t>𝒚</m:t>
                        </m:r>
                        <m:d>
                          <m:dPr>
                            <m:ctrlPr>
                              <a:rPr lang="pt-PT" sz="1400" b="1" i="1">
                                <a:latin typeface="Cambria Math" panose="02040503050406030204" pitchFamily="18" charset="0"/>
                              </a:rPr>
                            </m:ctrlPr>
                          </m:dPr>
                          <m:e>
                            <m:r>
                              <a:rPr lang="en-GB" sz="1400" b="1" i="1">
                                <a:latin typeface="Cambria Math"/>
                              </a:rPr>
                              <m:t>𝒄</m:t>
                            </m:r>
                            <m:r>
                              <a:rPr lang="pt-PT" sz="1400" b="1" i="1">
                                <a:latin typeface="Cambria Math"/>
                              </a:rPr>
                              <m:t>−</m:t>
                            </m:r>
                            <m:r>
                              <a:rPr lang="en-GB" sz="1400" b="1" i="1">
                                <a:latin typeface="Cambria Math"/>
                              </a:rPr>
                              <m:t>𝒂</m:t>
                            </m:r>
                          </m:e>
                        </m:d>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𝒂</m:t>
                            </m:r>
                          </m:e>
                        </m:d>
                      </m:e>
                    </m:rad>
                  </m:oMath>
                </a14:m>
                <a:r>
                  <a:rPr lang="pt-PT" sz="1200" dirty="0"/>
                  <a:t>    quando </a:t>
                </a:r>
                <a14:m>
                  <m:oMath xmlns:m="http://schemas.openxmlformats.org/officeDocument/2006/math">
                    <m:r>
                      <a:rPr lang="pt-PT" sz="1400" i="1">
                        <a:latin typeface="Cambria Math"/>
                      </a:rPr>
                      <m:t>  </m:t>
                    </m:r>
                    <m:r>
                      <a:rPr lang="pt-PT" sz="1400" b="1" i="1">
                        <a:latin typeface="Cambria Math"/>
                      </a:rPr>
                      <m:t>𝟎</m:t>
                    </m:r>
                    <m:r>
                      <a:rPr lang="pt-PT" sz="1400" b="1" i="1">
                        <a:latin typeface="Cambria Math"/>
                      </a:rPr>
                      <m:t>≤</m:t>
                    </m:r>
                    <m:r>
                      <a:rPr lang="pt-PT" sz="1400" b="1" i="1" smtClean="0">
                        <a:latin typeface="Cambria Math"/>
                      </a:rPr>
                      <m:t>𝒚</m:t>
                    </m:r>
                    <m:r>
                      <a:rPr lang="pt-PT" sz="1400" b="1" i="1">
                        <a:latin typeface="Cambria Math"/>
                      </a:rPr>
                      <m:t>≤</m:t>
                    </m:r>
                    <m:f>
                      <m:fPr>
                        <m:ctrlPr>
                          <a:rPr lang="pt-PT" sz="1400" b="1" i="1">
                            <a:latin typeface="Cambria Math" panose="02040503050406030204" pitchFamily="18" charset="0"/>
                          </a:rPr>
                        </m:ctrlPr>
                      </m:fPr>
                      <m:num>
                        <m:r>
                          <a:rPr lang="en-GB" sz="1400" b="1" i="1">
                            <a:latin typeface="Cambria Math"/>
                          </a:rPr>
                          <m:t>𝒄</m:t>
                        </m:r>
                        <m:r>
                          <a:rPr lang="pt-PT" sz="1400" b="1" i="1">
                            <a:latin typeface="Cambria Math"/>
                          </a:rPr>
                          <m:t>−</m:t>
                        </m:r>
                        <m:r>
                          <a:rPr lang="en-GB" sz="1400" b="1" i="1">
                            <a:latin typeface="Cambria Math"/>
                          </a:rPr>
                          <m:t>𝒂</m:t>
                        </m:r>
                      </m:num>
                      <m:den>
                        <m:r>
                          <a:rPr lang="en-GB" sz="1400" b="1" i="1">
                            <a:latin typeface="Cambria Math"/>
                          </a:rPr>
                          <m:t>𝒃</m:t>
                        </m:r>
                        <m:r>
                          <a:rPr lang="pt-PT" sz="1400" b="1" i="1">
                            <a:latin typeface="Cambria Math"/>
                          </a:rPr>
                          <m:t>−</m:t>
                        </m:r>
                        <m:r>
                          <a:rPr lang="en-GB" sz="1400" b="1" i="1">
                            <a:latin typeface="Cambria Math"/>
                          </a:rPr>
                          <m:t>𝒂</m:t>
                        </m:r>
                      </m:den>
                    </m:f>
                  </m:oMath>
                </a14:m>
                <a:r>
                  <a:rPr lang="pt-PT" sz="1200" b="1" dirty="0"/>
                  <a:t> </a:t>
                </a:r>
                <a:r>
                  <a:rPr lang="pt-PT" sz="1200" dirty="0" smtClean="0"/>
                  <a:t> e</a:t>
                </a:r>
              </a:p>
              <a:p>
                <a:endParaRPr lang="pt-PT" sz="1200" dirty="0"/>
              </a:p>
              <a:p>
                <a14:m>
                  <m:oMath xmlns:m="http://schemas.openxmlformats.org/officeDocument/2006/math">
                    <m:r>
                      <a:rPr lang="en-GB" sz="1400" b="1" i="1">
                        <a:latin typeface="Cambria Math"/>
                      </a:rPr>
                      <m:t>𝒙</m:t>
                    </m:r>
                    <m:r>
                      <a:rPr lang="pt-PT" sz="1400" b="1" i="1">
                        <a:latin typeface="Cambria Math"/>
                      </a:rPr>
                      <m:t>=</m:t>
                    </m:r>
                    <m:r>
                      <a:rPr lang="en-GB" sz="1400" b="1" i="1">
                        <a:latin typeface="Cambria Math"/>
                      </a:rPr>
                      <m:t>𝒃</m:t>
                    </m:r>
                    <m:r>
                      <a:rPr lang="pt-PT" sz="1400" b="1" i="1">
                        <a:latin typeface="Cambria Math"/>
                      </a:rPr>
                      <m:t>−</m:t>
                    </m:r>
                    <m:rad>
                      <m:radPr>
                        <m:degHide m:val="on"/>
                        <m:ctrlPr>
                          <a:rPr lang="pt-PT" sz="1400" b="1" i="1">
                            <a:latin typeface="Cambria Math" panose="02040503050406030204" pitchFamily="18" charset="0"/>
                          </a:rPr>
                        </m:ctrlPr>
                      </m:radPr>
                      <m:deg/>
                      <m:e>
                        <m:r>
                          <a:rPr lang="pt-PT" sz="1400" b="1" i="1">
                            <a:latin typeface="Cambria Math"/>
                          </a:rPr>
                          <m:t>(</m:t>
                        </m:r>
                        <m:r>
                          <a:rPr lang="pt-PT" sz="1400" b="1" i="1">
                            <a:latin typeface="Cambria Math"/>
                          </a:rPr>
                          <m:t>𝟏</m:t>
                        </m:r>
                        <m:r>
                          <a:rPr lang="pt-PT" sz="1400" b="1" i="1">
                            <a:latin typeface="Cambria Math"/>
                          </a:rPr>
                          <m:t>−</m:t>
                        </m:r>
                        <m:r>
                          <a:rPr lang="pt-PT" sz="1400" b="1" i="1" smtClean="0">
                            <a:latin typeface="Cambria Math"/>
                          </a:rPr>
                          <m:t>𝒚</m:t>
                        </m:r>
                        <m:r>
                          <a:rPr lang="pt-PT" sz="1400" b="1" i="1">
                            <a:latin typeface="Cambria Math"/>
                          </a:rPr>
                          <m:t>)</m:t>
                        </m:r>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𝒄</m:t>
                            </m:r>
                          </m:e>
                        </m:d>
                        <m:d>
                          <m:dPr>
                            <m:ctrlPr>
                              <a:rPr lang="pt-PT" sz="1400" b="1" i="1">
                                <a:latin typeface="Cambria Math" panose="02040503050406030204" pitchFamily="18" charset="0"/>
                              </a:rPr>
                            </m:ctrlPr>
                          </m:dPr>
                          <m:e>
                            <m:r>
                              <a:rPr lang="en-GB" sz="1400" b="1" i="1">
                                <a:latin typeface="Cambria Math"/>
                              </a:rPr>
                              <m:t>𝒃</m:t>
                            </m:r>
                            <m:r>
                              <a:rPr lang="pt-PT" sz="1400" b="1" i="1">
                                <a:latin typeface="Cambria Math"/>
                              </a:rPr>
                              <m:t>−</m:t>
                            </m:r>
                            <m:r>
                              <a:rPr lang="en-GB" sz="1400" b="1" i="1">
                                <a:latin typeface="Cambria Math"/>
                              </a:rPr>
                              <m:t>𝒂</m:t>
                            </m:r>
                          </m:e>
                        </m:d>
                      </m:e>
                    </m:rad>
                  </m:oMath>
                </a14:m>
                <a:r>
                  <a:rPr lang="pt-PT" sz="1400" dirty="0"/>
                  <a:t>    </a:t>
                </a:r>
                <a:r>
                  <a:rPr lang="pt-PT" sz="1200" dirty="0" smtClean="0"/>
                  <a:t>quando,</a:t>
                </a:r>
                <a:r>
                  <a:rPr lang="pt-PT" sz="1200" b="1" dirty="0" smtClean="0"/>
                  <a:t> </a:t>
                </a:r>
                <a14:m>
                  <m:oMath xmlns:m="http://schemas.openxmlformats.org/officeDocument/2006/math">
                    <m:f>
                      <m:fPr>
                        <m:ctrlPr>
                          <a:rPr lang="pt-PT" sz="1400" b="1" i="1">
                            <a:latin typeface="Cambria Math" panose="02040503050406030204" pitchFamily="18" charset="0"/>
                          </a:rPr>
                        </m:ctrlPr>
                      </m:fPr>
                      <m:num>
                        <m:r>
                          <a:rPr lang="en-GB" sz="1400" b="1" i="1">
                            <a:latin typeface="Cambria Math"/>
                          </a:rPr>
                          <m:t>𝒄</m:t>
                        </m:r>
                        <m:r>
                          <a:rPr lang="pt-PT" sz="1400" b="1" i="1">
                            <a:latin typeface="Cambria Math"/>
                          </a:rPr>
                          <m:t>−</m:t>
                        </m:r>
                        <m:r>
                          <a:rPr lang="en-GB" sz="1400" b="1" i="1">
                            <a:latin typeface="Cambria Math"/>
                          </a:rPr>
                          <m:t>𝒂</m:t>
                        </m:r>
                      </m:num>
                      <m:den>
                        <m:r>
                          <a:rPr lang="en-GB" sz="1400" b="1" i="1">
                            <a:latin typeface="Cambria Math"/>
                          </a:rPr>
                          <m:t>𝒃</m:t>
                        </m:r>
                        <m:r>
                          <a:rPr lang="pt-PT" sz="1400" b="1" i="1">
                            <a:latin typeface="Cambria Math"/>
                          </a:rPr>
                          <m:t>−</m:t>
                        </m:r>
                        <m:r>
                          <a:rPr lang="en-GB" sz="1400" b="1" i="1">
                            <a:latin typeface="Cambria Math"/>
                          </a:rPr>
                          <m:t>𝒂</m:t>
                        </m:r>
                      </m:den>
                    </m:f>
                    <m:r>
                      <a:rPr lang="pt-PT" sz="1400" b="1" i="1">
                        <a:latin typeface="Cambria Math"/>
                      </a:rPr>
                      <m:t>≤</m:t>
                    </m:r>
                    <m:r>
                      <a:rPr lang="pt-PT" sz="1400" b="1" i="1">
                        <a:latin typeface="Cambria Math"/>
                      </a:rPr>
                      <m:t>𝒚</m:t>
                    </m:r>
                    <m:r>
                      <a:rPr lang="pt-PT" sz="1400" b="1" i="1">
                        <a:latin typeface="Cambria Math"/>
                      </a:rPr>
                      <m:t>≤</m:t>
                    </m:r>
                    <m:r>
                      <a:rPr lang="pt-PT" sz="1400" b="1" i="1">
                        <a:latin typeface="Cambria Math"/>
                      </a:rPr>
                      <m:t>𝟏</m:t>
                    </m:r>
                  </m:oMath>
                </a14:m>
                <a:r>
                  <a:rPr lang="pt-PT" sz="1200" b="1" dirty="0" smtClean="0"/>
                  <a:t>,</a:t>
                </a:r>
                <a:r>
                  <a:rPr lang="pt-PT" sz="1200" b="1" dirty="0"/>
                  <a:t> </a:t>
                </a:r>
                <a:r>
                  <a:rPr lang="pt-PT" sz="1200" dirty="0"/>
                  <a:t> sendo </a:t>
                </a:r>
                <a14:m>
                  <m:oMath xmlns:m="http://schemas.openxmlformats.org/officeDocument/2006/math">
                    <m:r>
                      <a:rPr lang="pt-PT" sz="1200" b="1" i="1">
                        <a:latin typeface="Cambria Math"/>
                      </a:rPr>
                      <m:t>𝒚</m:t>
                    </m:r>
                    <m:r>
                      <a:rPr lang="pt-PT" sz="1200" i="1" smtClean="0">
                        <a:latin typeface="Cambria Math"/>
                      </a:rPr>
                      <m:t> </m:t>
                    </m:r>
                  </m:oMath>
                </a14:m>
                <a:r>
                  <a:rPr lang="pt-PT" sz="1200" dirty="0"/>
                  <a:t>o </a:t>
                </a:r>
                <a:r>
                  <a:rPr lang="pt-PT" sz="1200" dirty="0" smtClean="0"/>
                  <a:t>número aleatório </a:t>
                </a:r>
                <a:r>
                  <a:rPr lang="pt-PT" sz="1200" dirty="0"/>
                  <a:t>gerado</a:t>
                </a:r>
                <a:r>
                  <a:rPr lang="pt-PT" sz="1200" dirty="0" smtClean="0"/>
                  <a:t>.</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Distribuição de </a:t>
                </a:r>
                <a:r>
                  <a:rPr lang="pt-PT" sz="1200" b="1" i="1" dirty="0" err="1" smtClean="0">
                    <a:latin typeface="Arial" panose="020B0604020202020204" pitchFamily="34" charset="0"/>
                    <a:cs typeface="Arial" panose="020B0604020202020204" pitchFamily="34" charset="0"/>
                  </a:rPr>
                  <a:t>Erlang</a:t>
                </a:r>
                <a:endParaRPr lang="pt-PT" sz="1200" b="1" i="1" dirty="0" smtClean="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𝑿</m:t>
                        </m:r>
                      </m:e>
                      <m:sub>
                        <m:r>
                          <a:rPr lang="pt-PT" sz="1200" b="1" i="1" smtClean="0">
                            <a:latin typeface="Cambria Math"/>
                            <a:cs typeface="Arial" panose="020B0604020202020204" pitchFamily="34" charset="0"/>
                          </a:rPr>
                          <m:t>𝒊</m:t>
                        </m:r>
                      </m:sub>
                    </m:sSub>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uma v. a. Exponencial de média </a:t>
                </a:r>
                <a14:m>
                  <m:oMath xmlns:m="http://schemas.openxmlformats.org/officeDocument/2006/math">
                    <m:r>
                      <m:rPr>
                        <m:nor/>
                      </m:rPr>
                      <a:rPr lang="el-GR" sz="12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𝑿</m:t>
                    </m:r>
                    <m:r>
                      <a:rPr lang="pt-PT" sz="1200" b="1" i="1" smtClean="0">
                        <a:latin typeface="Cambria Math"/>
                        <a:cs typeface="Arial" panose="020B0604020202020204" pitchFamily="34" charset="0"/>
                      </a:rPr>
                      <m:t>=</m:t>
                    </m:r>
                    <m:nary>
                      <m:naryPr>
                        <m:chr m:val="∑"/>
                        <m:ctrlPr>
                          <a:rPr lang="pt-PT" sz="1200" b="1" i="1" smtClean="0">
                            <a:latin typeface="Cambria Math" panose="02040503050406030204" pitchFamily="18" charset="0"/>
                            <a:cs typeface="Arial" panose="020B0604020202020204" pitchFamily="34" charset="0"/>
                          </a:rPr>
                        </m:ctrlPr>
                      </m:naryPr>
                      <m:sub>
                        <m:r>
                          <m:rPr>
                            <m:brk m:alnAt="23"/>
                          </m:rPr>
                          <a:rPr lang="pt-PT" sz="1200" b="1" i="1" smtClean="0">
                            <a:latin typeface="Cambria Math"/>
                            <a:cs typeface="Arial" panose="020B0604020202020204" pitchFamily="34" charset="0"/>
                          </a:rPr>
                          <m:t>𝟏</m:t>
                        </m:r>
                      </m:sub>
                      <m:sup>
                        <m:r>
                          <a:rPr lang="pt-PT" sz="1200" b="1" i="1" smtClean="0">
                            <a:latin typeface="Cambria Math"/>
                            <a:cs typeface="Arial" panose="020B0604020202020204" pitchFamily="34" charset="0"/>
                          </a:rPr>
                          <m:t>𝒎</m:t>
                        </m:r>
                      </m:sup>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𝑿</m:t>
                            </m:r>
                          </m:e>
                          <m:sub>
                            <m:r>
                              <a:rPr lang="pt-PT" sz="1200" b="1" i="1" smtClean="0">
                                <a:latin typeface="Cambria Math"/>
                                <a:cs typeface="Arial" panose="020B0604020202020204" pitchFamily="34" charset="0"/>
                              </a:rPr>
                              <m:t>𝒊</m:t>
                            </m:r>
                          </m:sub>
                        </m:sSub>
                      </m:e>
                    </m:nary>
                    <m:r>
                      <a:rPr lang="pt-PT" sz="1200" b="0" i="1" smtClean="0">
                        <a:latin typeface="Cambria Math"/>
                        <a:cs typeface="Arial" panose="020B0604020202020204" pitchFamily="34" charset="0"/>
                      </a:rPr>
                      <m:t> </m:t>
                    </m:r>
                    <m:r>
                      <a:rPr lang="pt-PT" sz="1200" b="0" i="0"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sendo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𝑿</m:t>
                        </m:r>
                      </m:e>
                      <m:sub>
                        <m:r>
                          <a:rPr lang="pt-PT" sz="1200" b="1" i="1">
                            <a:latin typeface="Cambria Math"/>
                            <a:cs typeface="Arial" panose="020B0604020202020204" pitchFamily="34" charset="0"/>
                          </a:rPr>
                          <m:t>𝒊</m:t>
                        </m:r>
                      </m:sub>
                    </m:sSub>
                    <m:r>
                      <a:rPr lang="pt-PT" sz="1200" b="1" i="1">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com </a:t>
                </a:r>
                <a14:m>
                  <m:oMath xmlns:m="http://schemas.openxmlformats.org/officeDocument/2006/math">
                    <m:r>
                      <a:rPr lang="pt-PT" sz="1200" b="1" i="1" smtClean="0">
                        <a:latin typeface="Cambria Math"/>
                        <a:cs typeface="Arial" panose="020B0604020202020204" pitchFamily="34" charset="0"/>
                      </a:rPr>
                      <m:t>𝒊</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𝒎</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independentes e identicamente distribuídas (IID), é uma v. a. com distribuição de </a:t>
                </a:r>
                <a:r>
                  <a:rPr lang="pt-PT" sz="1200" i="1" dirty="0" err="1" smtClean="0">
                    <a:latin typeface="Arial" panose="020B0604020202020204" pitchFamily="34" charset="0"/>
                    <a:cs typeface="Arial" panose="020B0604020202020204" pitchFamily="34" charset="0"/>
                  </a:rPr>
                  <a:t>Erlang</a:t>
                </a:r>
                <a:r>
                  <a:rPr lang="pt-PT" sz="1200"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 média igual a </a:t>
                </a:r>
                <a14:m>
                  <m:oMath xmlns:m="http://schemas.openxmlformats.org/officeDocument/2006/math">
                    <m:r>
                      <a:rPr lang="pt-PT" sz="1200" b="1" i="1" smtClean="0">
                        <a:latin typeface="Cambria Math"/>
                        <a:cs typeface="Arial" panose="020B0604020202020204" pitchFamily="34" charset="0"/>
                      </a:rPr>
                      <m:t>𝒎</m:t>
                    </m:r>
                    <m:r>
                      <m:rPr>
                        <m:nor/>
                      </m:rPr>
                      <a:rPr lang="el-GR" sz="1200" b="1" dirty="0">
                        <a:latin typeface="Cambria Math"/>
                        <a:ea typeface="Cambria Math"/>
                        <a:cs typeface="Arial" panose="020B0604020202020204" pitchFamily="34" charset="0"/>
                      </a:rPr>
                      <m:t>λ</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Sabe-se que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𝒙</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0" i="1" smtClean="0">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b="0" i="1" smtClean="0">
                        <a:latin typeface="Cambria Math"/>
                        <a:cs typeface="Arial" panose="020B0604020202020204" pitchFamily="34" charset="0"/>
                      </a:rPr>
                      <m:t>𝑙𝑛</m:t>
                    </m:r>
                    <m:r>
                      <m:rPr>
                        <m:nor/>
                      </m:rPr>
                      <a:rPr lang="pt-PT" sz="1400" b="1" i="0" smtClean="0">
                        <a:latin typeface="Cambria Math"/>
                        <a:cs typeface="Arial" panose="020B0604020202020204" pitchFamily="34" charset="0"/>
                      </a:rPr>
                      <m:t>(1−</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𝒚</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𝑬</m:t>
                    </m:r>
                    <m:r>
                      <a:rPr lang="pt-PT" sz="1400" b="1" i="1" smtClean="0">
                        <a:latin typeface="Cambria Math"/>
                        <a:cs typeface="Arial" panose="020B0604020202020204" pitchFamily="34" charset="0"/>
                      </a:rPr>
                      <m:t>[</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𝑿</m:t>
                        </m:r>
                      </m:e>
                      <m:sub>
                        <m:r>
                          <a:rPr lang="pt-PT" sz="1400" b="1" i="1" smtClean="0">
                            <a:latin typeface="Cambria Math"/>
                            <a:cs typeface="Arial" panose="020B0604020202020204" pitchFamily="34" charset="0"/>
                          </a:rPr>
                          <m:t>𝒊</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𝒍𝒏</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r>
                      <a:rPr lang="pt-PT" sz="1400" b="1" i="1" smtClean="0">
                        <a:latin typeface="Cambria Math"/>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oMath>
                </a14:m>
                <a:r>
                  <a:rPr lang="pt-PT" sz="14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Então</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oMath>
                </a14:m>
                <a:r>
                  <a:rPr lang="pt-PT" sz="1400" b="1" dirty="0">
                    <a:cs typeface="Arial" panose="020B0604020202020204" pitchFamily="34" charset="0"/>
                  </a:rPr>
                  <a:t> </a:t>
                </a:r>
                <a14:m>
                  <m:oMath xmlns:m="http://schemas.openxmlformats.org/officeDocument/2006/math">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nary>
                      <m:naryPr>
                        <m:chr m:val="∑"/>
                        <m:ctrlPr>
                          <a:rPr lang="el-GR" sz="1400" b="1" i="1" dirty="0" smtClean="0">
                            <a:latin typeface="Cambria Math" panose="02040503050406030204" pitchFamily="18" charset="0"/>
                            <a:ea typeface="Cambria Math"/>
                            <a:cs typeface="Arial" panose="020B0604020202020204" pitchFamily="34" charset="0"/>
                          </a:rPr>
                        </m:ctrlPr>
                      </m:naryPr>
                      <m:sub>
                        <m:r>
                          <m:rPr>
                            <m:brk m:alnAt="23"/>
                          </m:rPr>
                          <a:rPr lang="pt-PT" sz="1400" b="1" i="1" dirty="0" smtClean="0">
                            <a:latin typeface="Cambria Math"/>
                            <a:ea typeface="Cambria Math"/>
                            <a:cs typeface="Arial" panose="020B0604020202020204" pitchFamily="34" charset="0"/>
                          </a:rPr>
                          <m:t>𝟏</m:t>
                        </m:r>
                      </m:sub>
                      <m:sup>
                        <m:r>
                          <a:rPr lang="pt-PT" sz="1400" b="1" i="1" dirty="0" smtClean="0">
                            <a:latin typeface="Cambria Math"/>
                            <a:ea typeface="Cambria Math"/>
                            <a:cs typeface="Arial" panose="020B0604020202020204" pitchFamily="34" charset="0"/>
                          </a:rPr>
                          <m:t>𝒎</m:t>
                        </m:r>
                      </m:sup>
                      <m:e>
                        <m:r>
                          <a:rPr lang="pt-PT" sz="1400" i="1">
                            <a:latin typeface="Cambria Math"/>
                            <a:cs typeface="Arial" panose="020B0604020202020204" pitchFamily="34" charset="0"/>
                          </a:rPr>
                          <m:t>𝑙𝑛</m:t>
                        </m:r>
                        <m:r>
                          <m:rPr>
                            <m:nor/>
                          </m:rPr>
                          <a:rPr lang="pt-PT" sz="1400" b="1">
                            <a:latin typeface="Cambria Math"/>
                            <a:cs typeface="Arial" panose="020B0604020202020204" pitchFamily="34" charset="0"/>
                          </a:rPr>
                          <m:t>(1−</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r>
                          <a:rPr lang="pt-PT" sz="1400" b="1" i="1">
                            <a:latin typeface="Cambria Math"/>
                            <a:cs typeface="Arial" panose="020B0604020202020204" pitchFamily="34" charset="0"/>
                          </a:rPr>
                          <m:t>)=</m:t>
                        </m:r>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i="1">
                            <a:latin typeface="Cambria Math"/>
                            <a:cs typeface="Arial" panose="020B0604020202020204" pitchFamily="34" charset="0"/>
                          </a:rPr>
                          <m:t>𝑙𝑛</m:t>
                        </m:r>
                        <m:nary>
                          <m:naryPr>
                            <m:chr m:val="∏"/>
                            <m:ctrlPr>
                              <a:rPr lang="pt-PT" sz="1400" i="1" smtClean="0">
                                <a:latin typeface="Cambria Math" panose="02040503050406030204" pitchFamily="18" charset="0"/>
                                <a:cs typeface="Arial" panose="020B0604020202020204" pitchFamily="34" charset="0"/>
                              </a:rPr>
                            </m:ctrlPr>
                          </m:naryPr>
                          <m:sub>
                            <m:r>
                              <m:rPr>
                                <m:brk m:alnAt="23"/>
                              </m:rPr>
                              <a:rPr lang="pt-PT" sz="1400" b="0" i="1" smtClean="0">
                                <a:latin typeface="Cambria Math"/>
                                <a:cs typeface="Arial" panose="020B0604020202020204" pitchFamily="34" charset="0"/>
                              </a:rPr>
                              <m:t>1</m:t>
                            </m:r>
                          </m:sub>
                          <m:sup>
                            <m:r>
                              <a:rPr lang="pt-PT" sz="1400" b="0" i="1" smtClean="0">
                                <a:latin typeface="Cambria Math"/>
                                <a:cs typeface="Arial" panose="020B0604020202020204" pitchFamily="34" charset="0"/>
                              </a:rPr>
                              <m:t>𝑚</m:t>
                            </m:r>
                          </m:sup>
                          <m:e>
                            <m:r>
                              <a:rPr lang="pt-PT" sz="1400" b="0" i="1" smtClean="0">
                                <a:latin typeface="Cambria Math"/>
                                <a:cs typeface="Arial" panose="020B0604020202020204" pitchFamily="34" charset="0"/>
                              </a:rPr>
                              <m:t>(</m:t>
                            </m:r>
                            <m:r>
                              <m:rPr>
                                <m:nor/>
                              </m:rPr>
                              <a:rPr lang="pt-PT" sz="1400" b="1">
                                <a:latin typeface="Cambria Math"/>
                                <a:cs typeface="Arial" panose="020B0604020202020204" pitchFamily="34" charset="0"/>
                              </a:rPr>
                              <m:t>1−</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r>
                              <a:rPr lang="pt-PT" sz="1400" b="1" i="1">
                                <a:latin typeface="Cambria Math"/>
                                <a:cs typeface="Arial" panose="020B0604020202020204" pitchFamily="34" charset="0"/>
                              </a:rPr>
                              <m:t>)</m:t>
                            </m:r>
                          </m:e>
                        </m:nary>
                      </m:e>
                    </m:nary>
                  </m:oMath>
                </a14:m>
                <a:r>
                  <a:rPr lang="pt-PT" sz="1400" dirty="0" smtClean="0">
                    <a:latin typeface="Arial" panose="020B0604020202020204" pitchFamily="34" charset="0"/>
                    <a:cs typeface="Arial" panose="020B0604020202020204" pitchFamily="34" charset="0"/>
                  </a:rPr>
                  <a:t>.</a:t>
                </a:r>
              </a:p>
              <a:p>
                <a:pPr marL="176213" algn="just"/>
                <a:endParaRPr lang="pt-PT" sz="1400"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 </a:t>
                </a:r>
                <a:r>
                  <a:rPr lang="pt-PT" sz="1200" dirty="0">
                    <a:latin typeface="Arial" panose="020B0604020202020204" pitchFamily="34" charset="0"/>
                    <a:cs typeface="Arial" panose="020B0604020202020204" pitchFamily="34" charset="0"/>
                  </a:rPr>
                  <a:t>Como </a:t>
                </a:r>
                <a:r>
                  <a:rPr lang="pt-PT" sz="1400" b="1" i="1" dirty="0">
                    <a:latin typeface="Arial" panose="020B0604020202020204" pitchFamily="34" charset="0"/>
                    <a:cs typeface="Arial" panose="020B0604020202020204" pitchFamily="34" charset="0"/>
                  </a:rPr>
                  <a:t> </a:t>
                </a:r>
                <a14:m>
                  <m:oMath xmlns:m="http://schemas.openxmlformats.org/officeDocument/2006/math">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𝟏</m:t>
                        </m:r>
                        <m:r>
                          <a:rPr lang="pt-PT" sz="1400" b="1" i="1">
                            <a:latin typeface="Cambria Math" panose="02040503050406030204" pitchFamily="18" charset="0"/>
                            <a:cs typeface="Arial" panose="020B0604020202020204" pitchFamily="34" charset="0"/>
                          </a:rPr>
                          <m:t>−</m:t>
                        </m:r>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𝒚</m:t>
                            </m:r>
                          </m:e>
                          <m:sub>
                            <m:r>
                              <a:rPr lang="pt-PT" sz="1400" b="1" i="1" smtClean="0">
                                <a:latin typeface="Cambria Math"/>
                                <a:cs typeface="Arial" panose="020B0604020202020204" pitchFamily="34" charset="0"/>
                              </a:rPr>
                              <m:t>𝒊</m:t>
                            </m:r>
                          </m:sub>
                        </m:sSub>
                      </m:e>
                    </m:d>
                  </m:oMath>
                </a14:m>
                <a:r>
                  <a:rPr lang="pt-PT" sz="1400" b="1" i="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é também um número aleatório (</a:t>
                </a:r>
                <a:r>
                  <a:rPr lang="pt-PT" sz="1200" dirty="0" smtClean="0">
                    <a:latin typeface="Arial" panose="020B0604020202020204" pitchFamily="34" charset="0"/>
                    <a:cs typeface="Arial" panose="020B0604020202020204" pitchFamily="34" charset="0"/>
                  </a:rPr>
                  <a:t>0, 1</a:t>
                </a:r>
                <a:r>
                  <a:rPr lang="pt-PT" sz="1200" dirty="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podemos substituí-lo por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𝒊</m:t>
                        </m:r>
                      </m:sub>
                    </m:sSub>
                  </m:oMath>
                </a14:m>
                <a:r>
                  <a:rPr lang="pt-PT" sz="1200" dirty="0" smtClean="0">
                    <a:latin typeface="Arial" panose="020B0604020202020204" pitchFamily="34" charset="0"/>
                    <a:cs typeface="Arial" panose="020B0604020202020204" pitchFamily="34" charset="0"/>
                  </a:rPr>
                  <a:t>, vindo</a:t>
                </a:r>
              </a:p>
              <a:p>
                <a:pPr marL="176213" algn="just"/>
                <a:endParaRPr lang="pt-PT" sz="1200" dirty="0">
                  <a:latin typeface="Arial" panose="020B0604020202020204" pitchFamily="34" charset="0"/>
                  <a:cs typeface="Arial" panose="020B0604020202020204" pitchFamily="34" charset="0"/>
                </a:endParaRPr>
              </a:p>
              <a:p>
                <a:pPr marL="176213" algn="ctr"/>
                <a14:m>
                  <m:oMathPara xmlns:m="http://schemas.openxmlformats.org/officeDocument/2006/math">
                    <m:oMathParaPr>
                      <m:jc m:val="centerGroup"/>
                    </m:oMathParaPr>
                    <m:oMath xmlns:m="http://schemas.openxmlformats.org/officeDocument/2006/math">
                      <m:r>
                        <a:rPr lang="pt-PT" sz="1400" b="1" i="1">
                          <a:latin typeface="Cambria Math"/>
                          <a:cs typeface="Arial" panose="020B0604020202020204" pitchFamily="34" charset="0"/>
                        </a:rPr>
                        <m:t>𝒙</m:t>
                      </m:r>
                      <m:r>
                        <a:rPr lang="pt-PT" sz="1400" b="1" i="1">
                          <a:latin typeface="Cambria Math"/>
                          <a:cs typeface="Arial" panose="020B0604020202020204" pitchFamily="34" charset="0"/>
                        </a:rPr>
                        <m:t>=</m:t>
                      </m:r>
                      <m:r>
                        <a:rPr lang="pt-PT" sz="1400" i="1">
                          <a:latin typeface="Cambria Math"/>
                          <a:cs typeface="Arial" panose="020B0604020202020204" pitchFamily="34" charset="0"/>
                        </a:rPr>
                        <m:t>−</m:t>
                      </m:r>
                      <m:r>
                        <m:rPr>
                          <m:nor/>
                        </m:rPr>
                        <a:rPr lang="el-GR" sz="1400" b="1" dirty="0">
                          <a:latin typeface="Cambria Math"/>
                          <a:ea typeface="Cambria Math"/>
                          <a:cs typeface="Arial" panose="020B0604020202020204" pitchFamily="34" charset="0"/>
                        </a:rPr>
                        <m:t>λ</m:t>
                      </m:r>
                      <m:r>
                        <a:rPr lang="pt-PT" sz="1400" b="1" i="1">
                          <a:latin typeface="Cambria Math"/>
                          <a:cs typeface="Arial" panose="020B0604020202020204" pitchFamily="34" charset="0"/>
                        </a:rPr>
                        <m:t>𝒍𝒏</m:t>
                      </m:r>
                      <m:nary>
                        <m:naryPr>
                          <m:chr m:val="∏"/>
                          <m:ctrlPr>
                            <a:rPr lang="pt-PT" sz="1400" b="1" i="1">
                              <a:latin typeface="Cambria Math" panose="02040503050406030204" pitchFamily="18" charset="0"/>
                              <a:cs typeface="Arial" panose="020B0604020202020204" pitchFamily="34" charset="0"/>
                            </a:rPr>
                          </m:ctrlPr>
                        </m:naryPr>
                        <m:sub>
                          <m:r>
                            <m:rPr>
                              <m:brk m:alnAt="23"/>
                            </m:rPr>
                            <a:rPr lang="pt-PT" sz="1400" b="1" i="1">
                              <a:latin typeface="Cambria Math"/>
                              <a:cs typeface="Arial" panose="020B0604020202020204" pitchFamily="34" charset="0"/>
                            </a:rPr>
                            <m:t>𝟏</m:t>
                          </m:r>
                        </m:sub>
                        <m:sup>
                          <m:r>
                            <a:rPr lang="pt-PT" sz="1400" b="1" i="1">
                              <a:latin typeface="Cambria Math"/>
                              <a:cs typeface="Arial" panose="020B0604020202020204" pitchFamily="34" charset="0"/>
                            </a:rPr>
                            <m:t>𝒎</m:t>
                          </m:r>
                        </m:sup>
                        <m:e>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𝒚</m:t>
                              </m:r>
                            </m:e>
                            <m:sub>
                              <m:r>
                                <a:rPr lang="pt-PT" sz="1400" b="1" i="1">
                                  <a:latin typeface="Cambria Math"/>
                                  <a:cs typeface="Arial" panose="020B0604020202020204" pitchFamily="34" charset="0"/>
                                </a:rPr>
                                <m:t>𝒊</m:t>
                              </m:r>
                            </m:sub>
                          </m:sSub>
                        </m:e>
                      </m:nary>
                    </m:oMath>
                  </m:oMathPara>
                </a14:m>
                <a:endParaRPr lang="pt-PT" sz="1400" b="1" dirty="0" smtClean="0">
                  <a:latin typeface="Arial" panose="020B0604020202020204" pitchFamily="34" charset="0"/>
                  <a:cs typeface="Arial" panose="020B0604020202020204" pitchFamily="34" charset="0"/>
                </a:endParaRPr>
              </a:p>
              <a:p>
                <a:pPr marL="176213" algn="ctr"/>
                <a:endParaRPr lang="pt-PT" sz="14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Num processo </a:t>
                </a:r>
                <a:r>
                  <a:rPr lang="pt-PT" sz="1200" dirty="0">
                    <a:latin typeface="Arial" panose="020B0604020202020204" pitchFamily="34" charset="0"/>
                    <a:cs typeface="Arial" panose="020B0604020202020204" pitchFamily="34" charset="0"/>
                  </a:rPr>
                  <a:t>de </a:t>
                </a:r>
                <a:r>
                  <a:rPr lang="pt-PT" sz="1200" dirty="0" smtClean="0">
                    <a:latin typeface="Arial" panose="020B0604020202020204" pitchFamily="34" charset="0"/>
                    <a:cs typeface="Arial" panose="020B0604020202020204" pitchFamily="34" charset="0"/>
                  </a:rPr>
                  <a:t>chegadas em </a:t>
                </a:r>
                <a:r>
                  <a:rPr lang="pt-PT" sz="1200" i="1"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a v. a. </a:t>
                </a:r>
                <a14:m>
                  <m:oMath xmlns:m="http://schemas.openxmlformats.org/officeDocument/2006/math">
                    <m:r>
                      <a:rPr lang="pt-PT" sz="1200" b="0" i="1">
                        <a:latin typeface="Cambria Math"/>
                        <a:cs typeface="Arial" panose="020B0604020202020204" pitchFamily="34" charset="0"/>
                      </a:rPr>
                      <m:t>𝑋</m:t>
                    </m:r>
                  </m:oMath>
                </a14:m>
                <a:r>
                  <a:rPr lang="pt-PT" sz="1200" dirty="0" smtClean="0">
                    <a:latin typeface="Arial" panose="020B0604020202020204" pitchFamily="34" charset="0"/>
                    <a:cs typeface="Arial" panose="020B0604020202020204" pitchFamily="34" charset="0"/>
                  </a:rPr>
                  <a:t> indica o tempo decorrido até à chegada do </a:t>
                </a:r>
                <a14:m>
                  <m:oMath xmlns:m="http://schemas.openxmlformats.org/officeDocument/2006/math">
                    <m:r>
                      <a:rPr lang="pt-PT" sz="1200" b="0" i="1" smtClean="0">
                        <a:latin typeface="Cambria Math"/>
                        <a:cs typeface="Arial" panose="020B0604020202020204" pitchFamily="34" charset="0"/>
                      </a:rPr>
                      <m:t>𝑖</m:t>
                    </m:r>
                    <m:r>
                      <a:rPr lang="pt-PT" sz="1200" b="0" i="1" smtClean="0">
                        <a:latin typeface="Cambria Math"/>
                        <a:cs typeface="Arial" panose="020B0604020202020204" pitchFamily="34" charset="0"/>
                      </a:rPr>
                      <m:t>−é</m:t>
                    </m:r>
                    <m:r>
                      <a:rPr lang="pt-PT" sz="1200" b="0" i="1" smtClean="0">
                        <a:latin typeface="Cambria Math"/>
                        <a:cs typeface="Arial" panose="020B0604020202020204" pitchFamily="34" charset="0"/>
                      </a:rPr>
                      <m:t>𝑠𝑖𝑚𝑜</m:t>
                    </m:r>
                  </m:oMath>
                </a14:m>
                <a:r>
                  <a:rPr lang="pt-PT" sz="1200" dirty="0" smtClean="0">
                    <a:latin typeface="Arial" panose="020B0604020202020204" pitchFamily="34" charset="0"/>
                    <a:cs typeface="Arial" panose="020B0604020202020204" pitchFamily="34" charset="0"/>
                  </a:rPr>
                  <a:t> elemento. Como se sabe da teoria das probabilidades, a distribuição de </a:t>
                </a:r>
                <a:r>
                  <a:rPr lang="pt-PT" sz="1200" i="1" dirty="0" err="1" smtClean="0">
                    <a:latin typeface="Arial" panose="020B0604020202020204" pitchFamily="34" charset="0"/>
                    <a:cs typeface="Arial" panose="020B0604020202020204" pitchFamily="34" charset="0"/>
                  </a:rPr>
                  <a:t>Erlang</a:t>
                </a:r>
                <a:r>
                  <a:rPr lang="pt-PT" sz="1200" dirty="0" smtClean="0">
                    <a:latin typeface="Arial" panose="020B0604020202020204" pitchFamily="34" charset="0"/>
                    <a:cs typeface="Arial" panose="020B0604020202020204" pitchFamily="34" charset="0"/>
                  </a:rPr>
                  <a:t> é um caso particular da distribuição Gama, uma </a:t>
                </a:r>
                <a14:m>
                  <m:oMath xmlns:m="http://schemas.openxmlformats.org/officeDocument/2006/math">
                    <m:r>
                      <a:rPr lang="pt-PT" sz="1200" b="1" i="1" smtClean="0">
                        <a:latin typeface="Cambria Math"/>
                        <a:cs typeface="Arial" panose="020B0604020202020204" pitchFamily="34" charset="0"/>
                      </a:rPr>
                      <m:t>𝑮</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𝒎</m:t>
                    </m:r>
                    <m:r>
                      <a:rPr lang="pt-PT" sz="1200" b="1" i="1" smtClean="0">
                        <a:latin typeface="Cambria Math"/>
                        <a:cs typeface="Arial" panose="020B0604020202020204" pitchFamily="34" charset="0"/>
                      </a:rPr>
                      <m:t>, </m:t>
                    </m:r>
                    <m:r>
                      <m:rPr>
                        <m:nor/>
                      </m:rPr>
                      <a:rPr lang="el-GR" sz="1200" b="1" dirty="0">
                        <a:latin typeface="Cambria Math"/>
                        <a:ea typeface="Cambria Math"/>
                        <a:cs typeface="Arial" panose="020B0604020202020204" pitchFamily="34" charset="0"/>
                      </a:rPr>
                      <m:t>λ</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5443285"/>
              </a:xfrm>
              <a:prstGeom prst="rect">
                <a:avLst/>
              </a:prstGeom>
              <a:blipFill rotWithShape="1">
                <a:blip r:embed="rId2"/>
                <a:stretch>
                  <a:fillRect t="-112"/>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22</a:t>
            </a:fld>
            <a:endParaRPr lang="en-GB" altLang="pt-PT" dirty="0"/>
          </a:p>
        </p:txBody>
      </p:sp>
    </p:spTree>
    <p:extLst>
      <p:ext uri="{BB962C8B-B14F-4D97-AF65-F5344CB8AC3E}">
        <p14:creationId xmlns:p14="http://schemas.microsoft.com/office/powerpoint/2010/main" val="3118995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23528" y="660139"/>
                <a:ext cx="8640960" cy="5707012"/>
              </a:xfrm>
              <a:prstGeom prst="rect">
                <a:avLst/>
              </a:prstGeom>
            </p:spPr>
            <p:txBody>
              <a:bodyPr wrap="square">
                <a:spAutoFit/>
              </a:bodyPr>
              <a:lstStyle/>
              <a:p>
                <a:pPr marL="176213" algn="just"/>
                <a:endParaRPr lang="pt-PT" sz="1200" dirty="0" smtClean="0">
                  <a:latin typeface="Arial" panose="020B0604020202020204" pitchFamily="34" charset="0"/>
                  <a:cs typeface="Arial" panose="020B0604020202020204" pitchFamily="34" charset="0"/>
                </a:endParaRPr>
              </a:p>
              <a:p>
                <a:pPr algn="just"/>
                <a:r>
                  <a:rPr lang="pt-PT" sz="1200" b="1" i="1" dirty="0" smtClean="0">
                    <a:latin typeface="Arial" panose="020B0604020202020204" pitchFamily="34" charset="0"/>
                    <a:cs typeface="Arial" panose="020B0604020202020204" pitchFamily="34" charset="0"/>
                  </a:rPr>
                  <a:t>Distribuição Normal (Método de Box-Muller)</a:t>
                </a:r>
              </a:p>
              <a:p>
                <a:pPr marL="176213" algn="just"/>
                <a:endParaRPr lang="pt-PT" sz="1200" b="1" i="1" dirty="0">
                  <a:latin typeface="Arial" panose="020B0604020202020204" pitchFamily="34" charset="0"/>
                  <a:cs typeface="Arial" panose="020B0604020202020204" pitchFamily="34" charset="0"/>
                </a:endParaRPr>
              </a:p>
              <a:p>
                <a:r>
                  <a:rPr lang="pt-PT" sz="1200" dirty="0"/>
                  <a:t>Sejam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𝑋</m:t>
                        </m:r>
                      </m:e>
                      <m:sub>
                        <m:r>
                          <a:rPr lang="pt-PT" sz="1200" i="1">
                            <a:latin typeface="Cambria Math"/>
                          </a:rPr>
                          <m:t>1</m:t>
                        </m:r>
                      </m:sub>
                    </m:sSub>
                  </m:oMath>
                </a14:m>
                <a:r>
                  <a:rPr lang="pt-PT" sz="1200" dirty="0"/>
                  <a:t> e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𝑋</m:t>
                        </m:r>
                      </m:e>
                      <m:sub>
                        <m:r>
                          <a:rPr lang="pt-PT" sz="1200" i="1">
                            <a:latin typeface="Cambria Math"/>
                          </a:rPr>
                          <m:t>2</m:t>
                        </m:r>
                      </m:sub>
                    </m:sSub>
                  </m:oMath>
                </a14:m>
                <a:r>
                  <a:rPr lang="pt-PT" sz="1200" dirty="0"/>
                  <a:t> duas v. a. normais e independentes com média μ e desvio padrão σ. A função de densidade  conjunta é </a:t>
                </a:r>
                <a:endParaRPr lang="pt-PT" sz="1200" dirty="0" smtClean="0"/>
              </a:p>
              <a:p>
                <a:r>
                  <a:rPr lang="pt-PT" sz="1200" dirty="0" smtClean="0"/>
                  <a:t>      </a:t>
                </a:r>
                <a:endParaRPr lang="pt-PT" sz="1200" dirty="0"/>
              </a:p>
              <a:p>
                <a:pPr algn="ctr"/>
                <a:r>
                  <a:rPr lang="pt-PT" sz="1400" b="1" dirty="0"/>
                  <a:t>      </a:t>
                </a:r>
                <a14:m>
                  <m:oMath xmlns:m="http://schemas.openxmlformats.org/officeDocument/2006/math">
                    <m:r>
                      <a:rPr lang="pt-PT" sz="1400" b="1" i="1">
                        <a:latin typeface="Cambria Math"/>
                      </a:rPr>
                      <m:t>𝒇</m:t>
                    </m:r>
                    <m:d>
                      <m:dPr>
                        <m:ctrlPr>
                          <a:rPr lang="pt-PT" sz="1400" b="1" i="1">
                            <a:latin typeface="Cambria Math" panose="02040503050406030204" pitchFamily="18" charset="0"/>
                          </a:rPr>
                        </m:ctrlPr>
                      </m:dPr>
                      <m:e>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𝒙</m:t>
                            </m:r>
                          </m:e>
                          <m:sub>
                            <m:r>
                              <a:rPr lang="pt-PT" sz="1400" b="1" i="1">
                                <a:latin typeface="Cambria Math"/>
                              </a:rPr>
                              <m:t>𝟐</m:t>
                            </m:r>
                          </m:sub>
                        </m:sSub>
                      </m:e>
                    </m:d>
                    <m:r>
                      <a:rPr lang="pt-PT" sz="1400" b="0" i="1" smtClean="0">
                        <a:latin typeface="Cambria Math"/>
                      </a:rPr>
                      <m:t>=</m:t>
                    </m:r>
                    <m:f>
                      <m:fPr>
                        <m:ctrlPr>
                          <a:rPr lang="pt-PT" sz="1400" i="1">
                            <a:latin typeface="Cambria Math" panose="02040503050406030204" pitchFamily="18" charset="0"/>
                          </a:rPr>
                        </m:ctrlPr>
                      </m:fPr>
                      <m:num>
                        <m:r>
                          <a:rPr lang="pt-PT" sz="1400" b="1" i="1">
                            <a:latin typeface="Cambria Math"/>
                          </a:rPr>
                          <m:t>𝟏</m:t>
                        </m:r>
                      </m:num>
                      <m:den>
                        <m:sSup>
                          <m:sSupPr>
                            <m:ctrlPr>
                              <a:rPr lang="pt-PT" sz="1400" b="1" i="1">
                                <a:latin typeface="Cambria Math" panose="02040503050406030204" pitchFamily="18" charset="0"/>
                              </a:rPr>
                            </m:ctrlPr>
                          </m:sSupPr>
                          <m:e>
                            <m:r>
                              <a:rPr lang="pt-PT" sz="1400" b="1" i="1">
                                <a:latin typeface="Cambria Math"/>
                              </a:rPr>
                              <m:t>𝟐</m:t>
                            </m:r>
                            <m:r>
                              <a:rPr lang="pt-PT" sz="1400" b="1" i="1">
                                <a:latin typeface="Cambria Math"/>
                              </a:rPr>
                              <m:t>𝝅𝝈</m:t>
                            </m:r>
                          </m:e>
                          <m:sup>
                            <m:r>
                              <a:rPr lang="pt-PT" sz="1400" b="1" i="1">
                                <a:latin typeface="Cambria Math"/>
                              </a:rPr>
                              <m:t>𝟐</m:t>
                            </m:r>
                          </m:sup>
                        </m:sSup>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p>
                          <m:sSupPr>
                            <m:ctrlPr>
                              <a:rPr lang="pt-PT" sz="1400" b="1" i="1">
                                <a:latin typeface="Cambria Math" panose="02040503050406030204" pitchFamily="18" charset="0"/>
                              </a:rPr>
                            </m:ctrlPr>
                          </m:sSupPr>
                          <m:e>
                            <m:d>
                              <m:dPr>
                                <m:ctrlPr>
                                  <a:rPr lang="pt-PT" sz="1400" b="1" i="1">
                                    <a:latin typeface="Cambria Math" panose="02040503050406030204" pitchFamily="18" charset="0"/>
                                  </a:rPr>
                                </m:ctrlPr>
                              </m:dPr>
                              <m:e>
                                <m:f>
                                  <m:fPr>
                                    <m:ctrlPr>
                                      <a:rPr lang="pt-PT" sz="1400" b="1" i="1">
                                        <a:latin typeface="Cambria Math" panose="02040503050406030204" pitchFamily="18" charset="0"/>
                                      </a:rPr>
                                    </m:ctrlPr>
                                  </m:fPr>
                                  <m:num>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r>
                                      <a:rPr lang="pt-PT" sz="1400" b="1" i="1">
                                        <a:latin typeface="Cambria Math"/>
                                      </a:rPr>
                                      <m:t>−</m:t>
                                    </m:r>
                                    <m:r>
                                      <a:rPr lang="pt-PT" sz="1400" b="1" i="1">
                                        <a:latin typeface="Cambria Math"/>
                                      </a:rPr>
                                      <m:t>𝝁</m:t>
                                    </m:r>
                                  </m:num>
                                  <m:den>
                                    <m:r>
                                      <a:rPr lang="pt-PT" sz="1400" b="1" i="1">
                                        <a:latin typeface="Cambria Math"/>
                                      </a:rPr>
                                      <m:t>𝝈</m:t>
                                    </m:r>
                                  </m:den>
                                </m:f>
                              </m:e>
                            </m:d>
                          </m:e>
                          <m:sup>
                            <m:r>
                              <a:rPr lang="pt-PT" sz="1400" b="1" i="1">
                                <a:latin typeface="Cambria Math"/>
                              </a:rPr>
                              <m:t>𝟐</m:t>
                            </m:r>
                          </m:sup>
                        </m:sSup>
                        <m:r>
                          <a:rPr lang="pt-PT" sz="1400" b="1" i="1">
                            <a:latin typeface="Cambria Math"/>
                          </a:rPr>
                          <m:t>+</m:t>
                        </m:r>
                        <m:sSup>
                          <m:sSupPr>
                            <m:ctrlPr>
                              <a:rPr lang="pt-PT" sz="1400" b="1" i="1">
                                <a:latin typeface="Cambria Math" panose="02040503050406030204" pitchFamily="18" charset="0"/>
                              </a:rPr>
                            </m:ctrlPr>
                          </m:sSupPr>
                          <m:e>
                            <m:d>
                              <m:dPr>
                                <m:ctrlPr>
                                  <a:rPr lang="pt-PT" sz="1400" b="1" i="1">
                                    <a:latin typeface="Cambria Math" panose="02040503050406030204" pitchFamily="18" charset="0"/>
                                  </a:rPr>
                                </m:ctrlPr>
                              </m:dPr>
                              <m:e>
                                <m:f>
                                  <m:fPr>
                                    <m:ctrlPr>
                                      <a:rPr lang="pt-PT" sz="1400" b="1" i="1">
                                        <a:latin typeface="Cambria Math" panose="02040503050406030204" pitchFamily="18" charset="0"/>
                                      </a:rPr>
                                    </m:ctrlPr>
                                  </m:fPr>
                                  <m:num>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𝟐</m:t>
                                        </m:r>
                                      </m:sub>
                                    </m:sSub>
                                    <m:r>
                                      <a:rPr lang="pt-PT" sz="1400" b="1" i="1">
                                        <a:latin typeface="Cambria Math"/>
                                      </a:rPr>
                                      <m:t>−</m:t>
                                    </m:r>
                                    <m:r>
                                      <a:rPr lang="pt-PT" sz="1400" b="1" i="1">
                                        <a:latin typeface="Cambria Math"/>
                                      </a:rPr>
                                      <m:t>𝝁</m:t>
                                    </m:r>
                                  </m:num>
                                  <m:den>
                                    <m:r>
                                      <a:rPr lang="pt-PT" sz="1400" b="1" i="1">
                                        <a:latin typeface="Cambria Math"/>
                                      </a:rPr>
                                      <m:t>𝝈</m:t>
                                    </m:r>
                                  </m:den>
                                </m:f>
                              </m:e>
                            </m:d>
                          </m:e>
                          <m:sup>
                            <m:r>
                              <a:rPr lang="pt-PT" sz="1400" b="1" i="1">
                                <a:latin typeface="Cambria Math"/>
                              </a:rPr>
                              <m:t>𝟐</m:t>
                            </m:r>
                          </m:sup>
                        </m:sSup>
                        <m:r>
                          <a:rPr lang="pt-PT" sz="1400" b="1" i="1">
                            <a:latin typeface="Cambria Math"/>
                          </a:rPr>
                          <m:t>]</m:t>
                        </m:r>
                      </m:sup>
                    </m:sSup>
                  </m:oMath>
                </a14:m>
                <a:endParaRPr lang="pt-PT" sz="1400" b="1" dirty="0"/>
              </a:p>
              <a:p>
                <a:endParaRPr lang="pt-PT" sz="1200" dirty="0" smtClean="0"/>
              </a:p>
              <a:p>
                <a:r>
                  <a:rPr lang="pt-PT" sz="1200" dirty="0" smtClean="0"/>
                  <a:t>Fazendo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𝟏</m:t>
                        </m:r>
                      </m:sub>
                    </m:sSub>
                    <m:r>
                      <a:rPr lang="pt-PT" sz="1200" b="1" i="1">
                        <a:latin typeface="Cambria Math"/>
                      </a:rPr>
                      <m:t>=</m:t>
                    </m:r>
                    <m:f>
                      <m:fPr>
                        <m:ctrlPr>
                          <a:rPr lang="pt-PT" sz="1200" b="1" i="1">
                            <a:latin typeface="Cambria Math" panose="02040503050406030204" pitchFamily="18" charset="0"/>
                          </a:rPr>
                        </m:ctrlPr>
                      </m:fPr>
                      <m:num>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𝟏</m:t>
                            </m:r>
                          </m:sub>
                        </m:sSub>
                        <m:r>
                          <a:rPr lang="pt-PT" sz="1200" b="1" i="1">
                            <a:latin typeface="Cambria Math"/>
                          </a:rPr>
                          <m:t>− </m:t>
                        </m:r>
                        <m:r>
                          <a:rPr lang="pt-PT" sz="1200" b="1" i="1">
                            <a:latin typeface="Cambria Math"/>
                          </a:rPr>
                          <m:t>𝝁</m:t>
                        </m:r>
                      </m:num>
                      <m:den>
                        <m:r>
                          <a:rPr lang="pt-PT" sz="1200" b="1" i="1">
                            <a:latin typeface="Cambria Math"/>
                          </a:rPr>
                          <m:t>𝝈</m:t>
                        </m:r>
                      </m:den>
                    </m:f>
                  </m:oMath>
                </a14:m>
                <a:r>
                  <a:rPr lang="pt-PT" sz="1200" b="1" dirty="0"/>
                  <a:t>  </a:t>
                </a:r>
                <a:r>
                  <a:rPr lang="pt-PT" sz="1200" dirty="0"/>
                  <a:t>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 </m:t>
                        </m:r>
                        <m:r>
                          <a:rPr lang="pt-PT" sz="1200" b="1" i="1">
                            <a:latin typeface="Cambria Math"/>
                          </a:rPr>
                          <m:t>𝑼</m:t>
                        </m:r>
                      </m:e>
                      <m:sub>
                        <m:r>
                          <a:rPr lang="pt-PT" sz="1200" b="1" i="1">
                            <a:latin typeface="Cambria Math"/>
                          </a:rPr>
                          <m:t>𝟐</m:t>
                        </m:r>
                      </m:sub>
                    </m:sSub>
                    <m:r>
                      <a:rPr lang="pt-PT" sz="1200" b="1" i="1">
                        <a:latin typeface="Cambria Math"/>
                      </a:rPr>
                      <m:t>=</m:t>
                    </m:r>
                    <m:f>
                      <m:fPr>
                        <m:ctrlPr>
                          <a:rPr lang="pt-PT" sz="1200" b="1" i="1">
                            <a:latin typeface="Cambria Math" panose="02040503050406030204" pitchFamily="18" charset="0"/>
                          </a:rPr>
                        </m:ctrlPr>
                      </m:fPr>
                      <m:num>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𝟐</m:t>
                            </m:r>
                          </m:sub>
                        </m:sSub>
                        <m:r>
                          <a:rPr lang="pt-PT" sz="1200" b="1" i="1">
                            <a:latin typeface="Cambria Math"/>
                          </a:rPr>
                          <m:t>− </m:t>
                        </m:r>
                        <m:r>
                          <a:rPr lang="pt-PT" sz="1200" b="1" i="1">
                            <a:latin typeface="Cambria Math"/>
                          </a:rPr>
                          <m:t>𝝁</m:t>
                        </m:r>
                      </m:num>
                      <m:den>
                        <m:r>
                          <a:rPr lang="pt-PT" sz="1200" b="1" i="1">
                            <a:latin typeface="Cambria Math"/>
                          </a:rPr>
                          <m:t>𝝈</m:t>
                        </m:r>
                      </m:den>
                    </m:f>
                  </m:oMath>
                </a14:m>
                <a:r>
                  <a:rPr lang="pt-PT" sz="1200" dirty="0"/>
                  <a:t>, vem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𝟏</m:t>
                        </m:r>
                      </m:sub>
                    </m:sSub>
                    <m:r>
                      <a:rPr lang="pt-PT" sz="1200" b="1" i="1">
                        <a:latin typeface="Cambria Math"/>
                      </a:rPr>
                      <m:t>=</m:t>
                    </m:r>
                    <m:r>
                      <a:rPr lang="pt-PT" sz="1200" b="1" i="1">
                        <a:latin typeface="Cambria Math"/>
                      </a:rPr>
                      <m:t>𝝁</m:t>
                    </m:r>
                    <m:r>
                      <a:rPr lang="pt-PT" sz="1200" b="1" i="1">
                        <a:latin typeface="Cambria Math"/>
                      </a:rPr>
                      <m:t>+</m:t>
                    </m:r>
                    <m:r>
                      <a:rPr lang="pt-PT" sz="1200" b="1" i="1">
                        <a:latin typeface="Cambria Math"/>
                      </a:rPr>
                      <m:t>𝝈</m:t>
                    </m:r>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𝟏</m:t>
                        </m:r>
                      </m:sub>
                    </m:sSub>
                  </m:oMath>
                </a14:m>
                <a:r>
                  <a:rPr lang="pt-PT" sz="1200" dirty="0"/>
                  <a:t> 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𝑿</m:t>
                        </m:r>
                      </m:e>
                      <m:sub>
                        <m:r>
                          <a:rPr lang="pt-PT" sz="1200" b="1" i="1">
                            <a:latin typeface="Cambria Math"/>
                          </a:rPr>
                          <m:t>𝟐</m:t>
                        </m:r>
                      </m:sub>
                    </m:sSub>
                    <m:r>
                      <a:rPr lang="pt-PT" sz="1200" b="1" i="1">
                        <a:latin typeface="Cambria Math"/>
                      </a:rPr>
                      <m:t>=</m:t>
                    </m:r>
                    <m:r>
                      <a:rPr lang="pt-PT" sz="1200" b="1" i="1">
                        <a:latin typeface="Cambria Math"/>
                      </a:rPr>
                      <m:t>𝝁</m:t>
                    </m:r>
                    <m:r>
                      <a:rPr lang="pt-PT" sz="1200" b="1" i="1">
                        <a:latin typeface="Cambria Math"/>
                      </a:rPr>
                      <m:t>+</m:t>
                    </m:r>
                    <m:r>
                      <a:rPr lang="pt-PT" sz="1200" b="1" i="1">
                        <a:latin typeface="Cambria Math"/>
                      </a:rPr>
                      <m:t>𝝈</m:t>
                    </m:r>
                    <m:sSub>
                      <m:sSubPr>
                        <m:ctrlPr>
                          <a:rPr lang="pt-PT" sz="1200" b="1" i="1">
                            <a:latin typeface="Cambria Math" panose="02040503050406030204" pitchFamily="18" charset="0"/>
                          </a:rPr>
                        </m:ctrlPr>
                      </m:sSubPr>
                      <m:e>
                        <m:r>
                          <a:rPr lang="pt-PT" sz="1200" b="1" i="1">
                            <a:latin typeface="Cambria Math"/>
                          </a:rPr>
                          <m:t>𝑼</m:t>
                        </m:r>
                      </m:e>
                      <m:sub>
                        <m:r>
                          <a:rPr lang="pt-PT" sz="1200" b="1" i="1">
                            <a:latin typeface="Cambria Math"/>
                          </a:rPr>
                          <m:t>𝟐</m:t>
                        </m:r>
                      </m:sub>
                    </m:sSub>
                  </m:oMath>
                </a14:m>
                <a:r>
                  <a:rPr lang="pt-PT" sz="1200" dirty="0"/>
                  <a:t> e   </a:t>
                </a:r>
                <a:r>
                  <a:rPr lang="pt-PT" sz="1200" b="1" i="1" dirty="0"/>
                  <a:t>J</a:t>
                </a:r>
                <a:r>
                  <a:rPr lang="pt-PT" sz="1200" b="1" dirty="0"/>
                  <a:t>=</a:t>
                </a:r>
                <a14:m>
                  <m:oMath xmlns:m="http://schemas.openxmlformats.org/officeDocument/2006/math">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r>
                                <a:rPr lang="pt-PT" sz="1200" b="1" i="1">
                                  <a:latin typeface="Cambria Math"/>
                                </a:rPr>
                                <m:t>𝝈</m:t>
                              </m:r>
                            </m:e>
                            <m:e>
                              <m:r>
                                <a:rPr lang="pt-PT" sz="1200" b="1" i="1">
                                  <a:latin typeface="Cambria Math"/>
                                </a:rPr>
                                <m:t>𝟎</m:t>
                              </m:r>
                            </m:e>
                          </m:mr>
                          <m:mr>
                            <m:e>
                              <m:r>
                                <a:rPr lang="pt-PT" sz="1200" b="1" i="1">
                                  <a:latin typeface="Cambria Math"/>
                                </a:rPr>
                                <m:t>𝟎</m:t>
                              </m:r>
                            </m:e>
                            <m:e>
                              <m:r>
                                <a:rPr lang="pt-PT" sz="1200" b="1" i="1">
                                  <a:latin typeface="Cambria Math"/>
                                </a:rPr>
                                <m:t>𝝈</m:t>
                              </m:r>
                            </m:e>
                          </m:mr>
                        </m:m>
                      </m:e>
                    </m:d>
                  </m:oMath>
                </a14:m>
                <a:r>
                  <a:rPr lang="pt-PT" sz="1200" b="1" dirty="0"/>
                  <a:t>=</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𝝈</m:t>
                        </m:r>
                      </m:e>
                      <m:sup>
                        <m:r>
                          <a:rPr lang="pt-PT" sz="1200" b="1" i="1">
                            <a:latin typeface="Cambria Math"/>
                          </a:rPr>
                          <m:t>𝟐</m:t>
                        </m:r>
                      </m:sup>
                    </m:sSup>
                  </m:oMath>
                </a14:m>
                <a:r>
                  <a:rPr lang="pt-PT" sz="1200" b="1" dirty="0"/>
                  <a:t>.</a:t>
                </a:r>
                <a:endParaRPr lang="pt-PT" sz="1200" b="1" dirty="0" smtClean="0"/>
              </a:p>
              <a:p>
                <a:endParaRPr lang="pt-PT" sz="1200" dirty="0"/>
              </a:p>
              <a:p>
                <a:r>
                  <a:rPr lang="pt-PT" sz="1200" dirty="0" smtClean="0"/>
                  <a:t> </a:t>
                </a:r>
                <a:r>
                  <a:rPr lang="pt-PT" sz="1200" dirty="0"/>
                  <a:t>A função de densidade de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𝑈</m:t>
                        </m:r>
                      </m:e>
                      <m:sub>
                        <m:r>
                          <a:rPr lang="pt-PT" sz="1200" i="1">
                            <a:latin typeface="Cambria Math"/>
                          </a:rPr>
                          <m:t>1</m:t>
                        </m:r>
                      </m:sub>
                    </m:sSub>
                    <m:sSub>
                      <m:sSubPr>
                        <m:ctrlPr>
                          <a:rPr lang="pt-PT" sz="1200" i="1">
                            <a:latin typeface="Cambria Math" panose="02040503050406030204" pitchFamily="18" charset="0"/>
                          </a:rPr>
                        </m:ctrlPr>
                      </m:sSubPr>
                      <m:e>
                        <m:r>
                          <a:rPr lang="pt-PT" sz="1200" i="1">
                            <a:latin typeface="Cambria Math"/>
                          </a:rPr>
                          <m:t> </m:t>
                        </m:r>
                        <m:r>
                          <a:rPr lang="pt-PT" sz="1200" i="1">
                            <a:latin typeface="Cambria Math"/>
                          </a:rPr>
                          <m:t>𝑒</m:t>
                        </m:r>
                        <m:r>
                          <a:rPr lang="pt-PT" sz="1200" i="1">
                            <a:latin typeface="Cambria Math"/>
                          </a:rPr>
                          <m:t> </m:t>
                        </m:r>
                        <m:r>
                          <a:rPr lang="pt-PT" sz="1200" i="1">
                            <a:latin typeface="Cambria Math"/>
                          </a:rPr>
                          <m:t>𝑈</m:t>
                        </m:r>
                      </m:e>
                      <m:sub>
                        <m:r>
                          <a:rPr lang="pt-PT" sz="1200" i="1">
                            <a:latin typeface="Cambria Math"/>
                          </a:rPr>
                          <m:t>2</m:t>
                        </m:r>
                      </m:sub>
                    </m:sSub>
                  </m:oMath>
                </a14:m>
                <a:r>
                  <a:rPr lang="pt-PT" sz="1200" dirty="0"/>
                  <a:t> é </a:t>
                </a:r>
                <a14:m>
                  <m:oMath xmlns:m="http://schemas.openxmlformats.org/officeDocument/2006/math">
                    <m:r>
                      <a:rPr lang="pt-PT" sz="1200" i="1">
                        <a:latin typeface="Cambria Math"/>
                      </a:rPr>
                      <m:t>𝜙</m:t>
                    </m:r>
                    <m:r>
                      <a:rPr lang="pt-PT" sz="1200" i="1">
                        <a:latin typeface="Cambria Math"/>
                      </a:rPr>
                      <m:t>(</m:t>
                    </m:r>
                    <m:sSub>
                      <m:sSubPr>
                        <m:ctrlPr>
                          <a:rPr lang="pt-PT" sz="1200" i="1">
                            <a:latin typeface="Cambria Math" panose="02040503050406030204" pitchFamily="18" charset="0"/>
                          </a:rPr>
                        </m:ctrlPr>
                      </m:sSubPr>
                      <m:e>
                        <m:r>
                          <a:rPr lang="pt-PT" sz="1200" i="1">
                            <a:latin typeface="Cambria Math"/>
                          </a:rPr>
                          <m:t>𝑢</m:t>
                        </m:r>
                      </m:e>
                      <m:sub>
                        <m:r>
                          <a:rPr lang="pt-PT" sz="1200" i="1">
                            <a:latin typeface="Cambria Math"/>
                          </a:rPr>
                          <m:t>1</m:t>
                        </m:r>
                      </m:sub>
                    </m:sSub>
                    <m:sSub>
                      <m:sSubPr>
                        <m:ctrlPr>
                          <a:rPr lang="pt-PT" sz="1200" i="1">
                            <a:latin typeface="Cambria Math" panose="02040503050406030204" pitchFamily="18" charset="0"/>
                          </a:rPr>
                        </m:ctrlPr>
                      </m:sSubPr>
                      <m:e>
                        <m:r>
                          <a:rPr lang="pt-PT" sz="1200" i="1">
                            <a:latin typeface="Cambria Math"/>
                          </a:rPr>
                          <m:t>,</m:t>
                        </m:r>
                        <m:r>
                          <a:rPr lang="pt-PT" sz="1200" i="1">
                            <a:latin typeface="Cambria Math"/>
                          </a:rPr>
                          <m:t>𝑢</m:t>
                        </m:r>
                      </m:e>
                      <m:sub>
                        <m:r>
                          <a:rPr lang="pt-PT" sz="1200" i="1">
                            <a:latin typeface="Cambria Math"/>
                          </a:rPr>
                          <m:t>2</m:t>
                        </m:r>
                      </m:sub>
                    </m:sSub>
                  </m:oMath>
                </a14:m>
                <a:r>
                  <a:rPr lang="pt-PT" sz="1200" dirty="0"/>
                  <a:t>), </a:t>
                </a:r>
                <a:r>
                  <a:rPr lang="pt-PT" sz="1200" dirty="0" smtClean="0"/>
                  <a:t>com</a:t>
                </a:r>
              </a:p>
              <a:p>
                <a:endParaRPr lang="pt-PT" sz="1200" dirty="0"/>
              </a:p>
              <a:p>
                <a14:m>
                  <m:oMath xmlns:m="http://schemas.openxmlformats.org/officeDocument/2006/math">
                    <m:r>
                      <a:rPr lang="pt-PT" sz="1400" b="1" i="1">
                        <a:latin typeface="Cambria Math"/>
                      </a:rPr>
                      <m:t>𝝓</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𝒖</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𝒖</m:t>
                        </m:r>
                      </m:e>
                      <m:sub>
                        <m:r>
                          <a:rPr lang="pt-PT" sz="1400" b="1" i="1">
                            <a:latin typeface="Cambria Math"/>
                          </a:rPr>
                          <m:t>𝟐</m:t>
                        </m:r>
                      </m:sub>
                    </m:sSub>
                  </m:oMath>
                </a14:m>
                <a:r>
                  <a:rPr lang="pt-PT" sz="1400" b="1" dirty="0"/>
                  <a:t>)</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r>
                      <a:rPr lang="pt-PT" sz="1400" b="1" i="1">
                        <a:latin typeface="Cambria Math"/>
                      </a:rPr>
                      <m:t>=</m:t>
                    </m:r>
                    <m:r>
                      <a:rPr lang="pt-PT" sz="1400" b="1" i="1">
                        <a:latin typeface="Cambria Math"/>
                      </a:rPr>
                      <m:t>𝒇</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𝒙</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𝒙</m:t>
                        </m:r>
                      </m:e>
                      <m:sub>
                        <m:r>
                          <a:rPr lang="pt-PT" sz="1400" b="1" i="1">
                            <a:latin typeface="Cambria Math"/>
                          </a:rPr>
                          <m:t>𝟐</m:t>
                        </m:r>
                      </m:sub>
                    </m:sSub>
                  </m:oMath>
                </a14:m>
                <a:r>
                  <a:rPr lang="pt-PT" sz="1400" b="1" dirty="0"/>
                  <a:t>)</a:t>
                </a:r>
                <a14:m>
                  <m:oMath xmlns:m="http://schemas.openxmlformats.org/officeDocument/2006/math">
                    <m:d>
                      <m:dPr>
                        <m:begChr m:val="|"/>
                        <m:endChr m:val="|"/>
                        <m:ctrlPr>
                          <a:rPr lang="pt-PT" sz="1400" b="1" i="1">
                            <a:latin typeface="Cambria Math" panose="02040503050406030204" pitchFamily="18" charset="0"/>
                          </a:rPr>
                        </m:ctrlPr>
                      </m:dPr>
                      <m:e>
                        <m:r>
                          <a:rPr lang="pt-PT" sz="1400" b="1" i="1">
                            <a:latin typeface="Cambria Math"/>
                          </a:rPr>
                          <m:t>𝑱</m:t>
                        </m:r>
                      </m:e>
                    </m:d>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oMath>
                </a14:m>
                <a:r>
                  <a:rPr lang="pt-PT" sz="1400" b="1" dirty="0"/>
                  <a:t>=</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𝟏</m:t>
                            </m:r>
                          </m:sub>
                          <m:sup>
                            <m:r>
                              <a:rPr lang="pt-PT" sz="1400" b="1" i="1">
                                <a:latin typeface="Cambria Math"/>
                              </a:rPr>
                              <m:t>𝟐</m:t>
                            </m:r>
                          </m:sup>
                        </m:sSubSup>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𝟐</m:t>
                            </m:r>
                          </m:sub>
                          <m:sup>
                            <m:r>
                              <a:rPr lang="pt-PT" sz="1400" b="1" i="1">
                                <a:latin typeface="Cambria Math"/>
                              </a:rPr>
                              <m:t>𝟐</m:t>
                            </m:r>
                          </m:sup>
                        </m:sSubSup>
                        <m:r>
                          <a:rPr lang="pt-PT" sz="1400" b="1" i="1">
                            <a:latin typeface="Cambria Math"/>
                          </a:rPr>
                          <m:t>)</m:t>
                        </m:r>
                      </m:sup>
                    </m:sSup>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𝟏</m:t>
                        </m:r>
                      </m:sub>
                    </m:sSub>
                  </m:oMath>
                </a14:m>
                <a:r>
                  <a:rPr lang="pt-PT" sz="1400" b="1" dirty="0"/>
                  <a:t> </a:t>
                </a:r>
                <a14:m>
                  <m:oMath xmlns:m="http://schemas.openxmlformats.org/officeDocument/2006/math">
                    <m:r>
                      <a:rPr lang="pt-PT" sz="1400" b="1" i="1">
                        <a:latin typeface="Cambria Math"/>
                      </a:rPr>
                      <m:t> </m:t>
                    </m:r>
                    <m:sSub>
                      <m:sSubPr>
                        <m:ctrlPr>
                          <a:rPr lang="pt-PT" sz="1400" b="1" i="1">
                            <a:latin typeface="Cambria Math" panose="02040503050406030204" pitchFamily="18" charset="0"/>
                          </a:rPr>
                        </m:ctrlPr>
                      </m:sSubPr>
                      <m:e>
                        <m:r>
                          <a:rPr lang="pt-PT" sz="1400" b="1" i="1">
                            <a:latin typeface="Cambria Math"/>
                          </a:rPr>
                          <m:t>𝒅𝒖</m:t>
                        </m:r>
                      </m:e>
                      <m:sub>
                        <m:r>
                          <a:rPr lang="pt-PT" sz="1400" b="1" i="1">
                            <a:latin typeface="Cambria Math"/>
                          </a:rPr>
                          <m:t>𝟐</m:t>
                        </m:r>
                      </m:sub>
                    </m:sSub>
                    <m:r>
                      <a:rPr lang="pt-PT" sz="1400" b="1" i="1">
                        <a:latin typeface="Cambria Math"/>
                      </a:rPr>
                      <m:t>,</m:t>
                    </m:r>
                  </m:oMath>
                </a14:m>
                <a:r>
                  <a:rPr lang="pt-PT" sz="1200" b="1" dirty="0" smtClean="0">
                    <a:latin typeface="Arial" panose="020B0604020202020204" pitchFamily="34" charset="0"/>
                    <a:cs typeface="Arial" panose="020B0604020202020204" pitchFamily="34" charset="0"/>
                  </a:rPr>
                  <a:t>  </a:t>
                </a:r>
                <a:r>
                  <a:rPr lang="pt-PT" sz="1200" b="0" dirty="0" smtClean="0">
                    <a:latin typeface="Arial" panose="020B0604020202020204" pitchFamily="34" charset="0"/>
                    <a:cs typeface="Arial" panose="020B0604020202020204" pitchFamily="34" charset="0"/>
                  </a:rPr>
                  <a:t>isto é, </a:t>
                </a:r>
                <a14:m>
                  <m:oMath xmlns:m="http://schemas.openxmlformats.org/officeDocument/2006/math">
                    <m:r>
                      <a:rPr lang="pt-PT" sz="1400" b="1" i="1">
                        <a:latin typeface="Cambria Math"/>
                      </a:rPr>
                      <m:t>𝝓</m:t>
                    </m:r>
                    <m:r>
                      <a:rPr lang="pt-PT" sz="1400" b="1" i="1">
                        <a:latin typeface="Cambria Math"/>
                      </a:rPr>
                      <m:t>(</m:t>
                    </m:r>
                    <m:sSub>
                      <m:sSubPr>
                        <m:ctrlPr>
                          <a:rPr lang="pt-PT" sz="1400" b="1" i="1">
                            <a:latin typeface="Cambria Math" panose="02040503050406030204" pitchFamily="18" charset="0"/>
                          </a:rPr>
                        </m:ctrlPr>
                      </m:sSubPr>
                      <m:e>
                        <m:r>
                          <a:rPr lang="pt-PT" sz="1400" b="1" i="1">
                            <a:latin typeface="Cambria Math"/>
                          </a:rPr>
                          <m:t>𝒖</m:t>
                        </m:r>
                      </m:e>
                      <m:sub>
                        <m:r>
                          <a:rPr lang="pt-PT" sz="1400" b="1" i="1">
                            <a:latin typeface="Cambria Math"/>
                          </a:rPr>
                          <m:t>𝟏</m:t>
                        </m:r>
                      </m:sub>
                    </m:sSub>
                    <m:sSub>
                      <m:sSubPr>
                        <m:ctrlPr>
                          <a:rPr lang="pt-PT" sz="1400" b="1" i="1">
                            <a:latin typeface="Cambria Math" panose="02040503050406030204" pitchFamily="18" charset="0"/>
                          </a:rPr>
                        </m:ctrlPr>
                      </m:sSubPr>
                      <m:e>
                        <m:r>
                          <a:rPr lang="pt-PT" sz="1400" b="1" i="1">
                            <a:latin typeface="Cambria Math"/>
                          </a:rPr>
                          <m:t>,</m:t>
                        </m:r>
                        <m:r>
                          <a:rPr lang="pt-PT" sz="1400" b="1" i="1">
                            <a:latin typeface="Cambria Math"/>
                          </a:rPr>
                          <m:t>𝒖</m:t>
                        </m:r>
                      </m:e>
                      <m:sub>
                        <m:r>
                          <a:rPr lang="pt-PT" sz="1400" b="1" i="1">
                            <a:latin typeface="Cambria Math"/>
                          </a:rPr>
                          <m:t>𝟐</m:t>
                        </m:r>
                      </m:sub>
                    </m:sSub>
                    <m:r>
                      <m:rPr>
                        <m:nor/>
                      </m:rPr>
                      <a:rPr lang="pt-PT" sz="1400" b="1" dirty="0"/>
                      <m:t>)</m:t>
                    </m:r>
                    <m:r>
                      <a:rPr lang="pt-PT" sz="1400" b="1" i="1">
                        <a:latin typeface="Cambria Math"/>
                      </a:rPr>
                      <m:t> =</m:t>
                    </m:r>
                    <m:r>
                      <m:rPr>
                        <m:nor/>
                      </m:rPr>
                      <a:rPr lang="pt-PT" sz="1400" b="1" dirty="0"/>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𝟏</m:t>
                            </m:r>
                          </m:sub>
                          <m:sup>
                            <m:r>
                              <a:rPr lang="pt-PT" sz="1400" b="1" i="1">
                                <a:latin typeface="Cambria Math"/>
                              </a:rPr>
                              <m:t>𝟐</m:t>
                            </m:r>
                          </m:sup>
                        </m:sSubSup>
                        <m:r>
                          <a:rPr lang="pt-PT" sz="1400" b="1" i="1">
                            <a:latin typeface="Cambria Math"/>
                          </a:rPr>
                          <m:t>+</m:t>
                        </m:r>
                        <m:sSubSup>
                          <m:sSubSupPr>
                            <m:ctrlPr>
                              <a:rPr lang="pt-PT" sz="1400" b="1" i="1">
                                <a:latin typeface="Cambria Math" panose="02040503050406030204" pitchFamily="18" charset="0"/>
                              </a:rPr>
                            </m:ctrlPr>
                          </m:sSubSupPr>
                          <m:e>
                            <m:r>
                              <a:rPr lang="pt-PT" sz="1400" b="1" i="1">
                                <a:latin typeface="Cambria Math"/>
                              </a:rPr>
                              <m:t>𝒖</m:t>
                            </m:r>
                          </m:e>
                          <m:sub>
                            <m:r>
                              <a:rPr lang="pt-PT" sz="1400" b="1" i="1">
                                <a:latin typeface="Cambria Math"/>
                              </a:rPr>
                              <m:t>𝟐</m:t>
                            </m:r>
                          </m:sub>
                          <m:sup>
                            <m:r>
                              <a:rPr lang="pt-PT" sz="1400" b="1" i="1">
                                <a:latin typeface="Cambria Math"/>
                              </a:rPr>
                              <m:t>𝟐</m:t>
                            </m:r>
                          </m:sup>
                        </m:sSubSup>
                        <m:r>
                          <a:rPr lang="pt-PT" sz="1400" b="1" i="1">
                            <a:latin typeface="Cambria Math"/>
                          </a:rPr>
                          <m:t>)</m:t>
                        </m:r>
                      </m:sup>
                    </m:sSup>
                  </m:oMath>
                </a14:m>
                <a:endParaRPr lang="pt-PT" sz="1400" b="1" dirty="0"/>
              </a:p>
              <a:p>
                <a:endParaRPr lang="pt-PT" sz="1200" b="0" dirty="0" smtClean="0">
                  <a:latin typeface="Arial" panose="020B0604020202020204" pitchFamily="34" charset="0"/>
                  <a:cs typeface="Arial" panose="020B0604020202020204" pitchFamily="34" charset="0"/>
                </a:endParaRPr>
              </a:p>
              <a:p>
                <a:endParaRPr lang="pt-PT" sz="1200" b="0" i="0" dirty="0" smtClean="0">
                  <a:latin typeface="Cambria Math"/>
                </a:endParaRPr>
              </a:p>
              <a:p>
                <a:r>
                  <a:rPr lang="pt-PT" sz="1200" dirty="0" smtClean="0"/>
                  <a:t>Faça-se </a:t>
                </a:r>
                <a:r>
                  <a:rPr lang="pt-PT" sz="1200" dirty="0"/>
                  <a:t>outra mudança de varável, neste caso para coordenadas polares</a:t>
                </a:r>
                <a:r>
                  <a:rPr lang="pt-PT" sz="1200" dirty="0" smtClean="0"/>
                  <a:t>:</a:t>
                </a:r>
              </a:p>
              <a:p>
                <a:endParaRPr lang="pt-PT" sz="1200" dirty="0"/>
              </a:p>
              <a:p>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r>
                      <a:rPr lang="pt-PT" sz="1200" b="1" i="1" smtClean="0">
                        <a:latin typeface="Cambria Math"/>
                      </a:rPr>
                      <m:t>=</m:t>
                    </m:r>
                    <m:r>
                      <a:rPr lang="pt-PT" sz="1200" b="1" i="1" smtClean="0">
                        <a:latin typeface="Cambria Math"/>
                      </a:rPr>
                      <m:t>𝒓𝒄𝒐𝒔</m:t>
                    </m:r>
                    <m:r>
                      <a:rPr lang="pt-PT" sz="1200" b="1" i="1" smtClean="0">
                        <a:latin typeface="Cambria Math"/>
                        <a:ea typeface="Cambria Math"/>
                      </a:rPr>
                      <m:t>𝜽</m:t>
                    </m:r>
                  </m:oMath>
                </a14:m>
                <a:r>
                  <a:rPr lang="pt-PT" sz="1200" b="1" dirty="0"/>
                  <a:t> </a:t>
                </a:r>
                <a:r>
                  <a:rPr lang="pt-PT" sz="1200" b="1" dirty="0" smtClean="0"/>
                  <a:t>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 </m:t>
                        </m:r>
                        <m:r>
                          <a:rPr lang="pt-PT" sz="1200" b="1" i="1">
                            <a:latin typeface="Cambria Math"/>
                          </a:rPr>
                          <m:t>𝒖</m:t>
                        </m:r>
                      </m:e>
                      <m:sub>
                        <m:r>
                          <a:rPr lang="pt-PT" sz="1200" b="1" i="1">
                            <a:latin typeface="Cambria Math"/>
                          </a:rPr>
                          <m:t>𝟐</m:t>
                        </m:r>
                      </m:sub>
                    </m:sSub>
                    <m:r>
                      <a:rPr lang="pt-PT" sz="1200" b="1" i="1" smtClean="0">
                        <a:latin typeface="Cambria Math"/>
                      </a:rPr>
                      <m:t>=</m:t>
                    </m:r>
                    <m:r>
                      <a:rPr lang="pt-PT" sz="1200" b="1" i="1" smtClean="0">
                        <a:latin typeface="Cambria Math"/>
                      </a:rPr>
                      <m:t>𝒓𝒔𝒆𝒏</m:t>
                    </m:r>
                    <m:r>
                      <a:rPr lang="pt-PT" sz="1200" b="1" i="1" smtClean="0">
                        <a:latin typeface="Cambria Math"/>
                        <a:ea typeface="Cambria Math"/>
                      </a:rPr>
                      <m:t>𝜽</m:t>
                    </m:r>
                  </m:oMath>
                </a14:m>
                <a:r>
                  <a:rPr lang="pt-PT" sz="1200" dirty="0"/>
                  <a:t>, vindo</a:t>
                </a:r>
                <a:r>
                  <a:rPr lang="pt-PT" sz="1200" dirty="0" smtClean="0"/>
                  <a:t> </a:t>
                </a:r>
                <a14:m>
                  <m:oMath xmlns:m="http://schemas.openxmlformats.org/officeDocument/2006/math">
                    <m:r>
                      <a:rPr lang="pt-PT" sz="1200" b="0" i="0" smtClean="0">
                        <a:latin typeface="Cambria Math"/>
                      </a:rPr>
                      <m:t> </m:t>
                    </m:r>
                    <m:r>
                      <a:rPr lang="pt-PT" sz="1200" b="1" i="1" smtClean="0">
                        <a:latin typeface="Cambria Math"/>
                      </a:rPr>
                      <m:t>𝑱</m:t>
                    </m:r>
                    <m:r>
                      <a:rPr lang="pt-PT" sz="1200" b="1" i="1" smtClean="0">
                        <a:latin typeface="Cambria Math"/>
                      </a:rPr>
                      <m:t>=</m:t>
                    </m:r>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r>
                                <a:rPr lang="pt-PT" sz="1200" b="1" i="1">
                                  <a:latin typeface="Cambria Math"/>
                                </a:rPr>
                                <m:t>𝒄𝒐𝒔</m:t>
                              </m:r>
                              <m:r>
                                <a:rPr lang="pt-PT" sz="1200" b="1" i="1" smtClean="0">
                                  <a:latin typeface="Cambria Math"/>
                                  <a:ea typeface="Cambria Math"/>
                                </a:rPr>
                                <m:t>𝜽</m:t>
                              </m:r>
                            </m:e>
                            <m:e>
                              <m:r>
                                <a:rPr lang="pt-PT" sz="1200" b="1" i="1">
                                  <a:latin typeface="Cambria Math"/>
                                </a:rPr>
                                <m:t>−</m:t>
                              </m:r>
                              <m:r>
                                <a:rPr lang="pt-PT" sz="1200" b="1" i="1">
                                  <a:latin typeface="Cambria Math"/>
                                </a:rPr>
                                <m:t>𝒓</m:t>
                              </m:r>
                              <m:r>
                                <a:rPr lang="pt-PT" sz="1200" b="1" i="1">
                                  <a:latin typeface="Cambria Math"/>
                                </a:rPr>
                                <m:t> </m:t>
                              </m:r>
                              <m:r>
                                <a:rPr lang="pt-PT" sz="1200" b="1" i="1">
                                  <a:latin typeface="Cambria Math"/>
                                </a:rPr>
                                <m:t>𝒔𝒆𝒏</m:t>
                              </m:r>
                              <m:r>
                                <a:rPr lang="pt-PT" sz="1200" b="1" i="1" smtClean="0">
                                  <a:latin typeface="Cambria Math"/>
                                  <a:ea typeface="Cambria Math"/>
                                </a:rPr>
                                <m:t>𝜽</m:t>
                              </m:r>
                            </m:e>
                          </m:mr>
                          <m:mr>
                            <m:e>
                              <m:r>
                                <a:rPr lang="pt-PT" sz="1200" b="1" i="1">
                                  <a:latin typeface="Cambria Math"/>
                                </a:rPr>
                                <m:t>𝒔𝒆𝒏</m:t>
                              </m:r>
                              <m:r>
                                <a:rPr lang="pt-PT" sz="1200" b="1" i="1" smtClean="0">
                                  <a:latin typeface="Cambria Math"/>
                                  <a:ea typeface="Cambria Math"/>
                                </a:rPr>
                                <m:t>𝜽</m:t>
                              </m:r>
                            </m:e>
                            <m:e>
                              <m:r>
                                <a:rPr lang="pt-PT" sz="1200" b="1" i="1">
                                  <a:latin typeface="Cambria Math"/>
                                </a:rPr>
                                <m:t>𝒓</m:t>
                              </m:r>
                              <m:r>
                                <a:rPr lang="pt-PT" sz="1200" b="1" i="1">
                                  <a:latin typeface="Cambria Math"/>
                                </a:rPr>
                                <m:t> </m:t>
                              </m:r>
                              <m:r>
                                <a:rPr lang="pt-PT" sz="1200" b="1" i="1">
                                  <a:latin typeface="Cambria Math"/>
                                </a:rPr>
                                <m:t>𝒄𝒐𝒔</m:t>
                              </m:r>
                              <m:r>
                                <a:rPr lang="pt-PT" sz="1200" b="1" i="1" smtClean="0">
                                  <a:latin typeface="Cambria Math"/>
                                  <a:ea typeface="Cambria Math"/>
                                </a:rPr>
                                <m:t>𝜽</m:t>
                              </m:r>
                            </m:e>
                          </m:mr>
                        </m:m>
                      </m:e>
                    </m:d>
                  </m:oMath>
                </a14:m>
                <a:r>
                  <a:rPr lang="pt-PT" sz="1200" b="1" dirty="0"/>
                  <a:t>= </a:t>
                </a:r>
                <a14:m>
                  <m:oMath xmlns:m="http://schemas.openxmlformats.org/officeDocument/2006/math">
                    <m:r>
                      <a:rPr lang="pt-PT" sz="1200" b="1" i="1">
                        <a:latin typeface="Cambria Math"/>
                      </a:rPr>
                      <m:t>𝒓</m:t>
                    </m:r>
                    <m:sSup>
                      <m:sSupPr>
                        <m:ctrlPr>
                          <a:rPr lang="pt-PT" sz="1200" b="1" i="1">
                            <a:latin typeface="Cambria Math" panose="02040503050406030204" pitchFamily="18" charset="0"/>
                          </a:rPr>
                        </m:ctrlPr>
                      </m:sSupPr>
                      <m:e>
                        <m:r>
                          <a:rPr lang="pt-PT" sz="1200" b="1" i="1">
                            <a:latin typeface="Cambria Math"/>
                          </a:rPr>
                          <m:t>𝒄𝒐𝒔</m:t>
                        </m:r>
                      </m:e>
                      <m:sup>
                        <m:r>
                          <a:rPr lang="pt-PT" sz="1200" b="1" i="1">
                            <a:latin typeface="Cambria Math"/>
                          </a:rPr>
                          <m:t>𝟐</m:t>
                        </m:r>
                      </m:sup>
                    </m:sSup>
                    <m:r>
                      <a:rPr lang="pt-PT" sz="1200" b="1" i="1" smtClean="0">
                        <a:latin typeface="Cambria Math"/>
                        <a:ea typeface="Cambria Math"/>
                      </a:rPr>
                      <m:t>𝜽</m:t>
                    </m:r>
                    <m:r>
                      <a:rPr lang="pt-PT" sz="1200" b="1" i="1">
                        <a:latin typeface="Cambria Math"/>
                      </a:rPr>
                      <m:t>+ </m:t>
                    </m:r>
                    <m:sSup>
                      <m:sSupPr>
                        <m:ctrlPr>
                          <a:rPr lang="pt-PT" sz="1200" b="1" i="1">
                            <a:latin typeface="Cambria Math" panose="02040503050406030204" pitchFamily="18" charset="0"/>
                          </a:rPr>
                        </m:ctrlPr>
                      </m:sSupPr>
                      <m:e>
                        <m:r>
                          <a:rPr lang="pt-PT" sz="1200" b="1" i="1">
                            <a:latin typeface="Cambria Math"/>
                          </a:rPr>
                          <m:t>𝒓𝒔𝒆𝒏</m:t>
                        </m:r>
                      </m:e>
                      <m:sup>
                        <m:r>
                          <a:rPr lang="pt-PT" sz="1200" b="1" i="1">
                            <a:latin typeface="Cambria Math"/>
                          </a:rPr>
                          <m:t>𝟐</m:t>
                        </m:r>
                      </m:sup>
                    </m:sSup>
                    <m:r>
                      <a:rPr lang="pt-PT" sz="1200" b="1" i="1" smtClean="0">
                        <a:latin typeface="Cambria Math"/>
                        <a:ea typeface="Cambria Math"/>
                      </a:rPr>
                      <m:t>𝜽</m:t>
                    </m:r>
                    <m:r>
                      <a:rPr lang="pt-PT" sz="1200" b="1" i="1" smtClean="0">
                        <a:latin typeface="Cambria Math"/>
                        <a:ea typeface="Cambria Math"/>
                      </a:rPr>
                      <m:t>=</m:t>
                    </m:r>
                    <m:r>
                      <a:rPr lang="pt-PT" sz="1200" b="1" i="1" smtClean="0">
                        <a:latin typeface="Cambria Math"/>
                        <a:ea typeface="Cambria Math"/>
                      </a:rPr>
                      <m:t>𝒓</m:t>
                    </m:r>
                  </m:oMath>
                </a14:m>
                <a:endParaRPr lang="pt-PT" sz="1200" b="1" i="1" dirty="0" smtClean="0"/>
              </a:p>
              <a:p>
                <a:endParaRPr lang="pt-PT" sz="1200" dirty="0"/>
              </a:p>
              <a:p>
                <a14:m>
                  <m:oMath xmlns:m="http://schemas.openxmlformats.org/officeDocument/2006/math">
                    <m:r>
                      <a:rPr lang="pt-PT" sz="1200" b="1" i="1" smtClean="0">
                        <a:latin typeface="Cambria Math"/>
                      </a:rPr>
                      <m:t>𝒈</m:t>
                    </m:r>
                    <m:d>
                      <m:dPr>
                        <m:ctrlPr>
                          <a:rPr lang="pt-PT" sz="1200" b="1" i="1" smtClean="0">
                            <a:latin typeface="Cambria Math" panose="02040503050406030204" pitchFamily="18" charset="0"/>
                          </a:rPr>
                        </m:ctrlPr>
                      </m:dPr>
                      <m:e>
                        <m:r>
                          <a:rPr lang="pt-PT" sz="1200" b="1" i="1" smtClean="0">
                            <a:latin typeface="Cambria Math"/>
                          </a:rPr>
                          <m:t>𝒓</m:t>
                        </m:r>
                        <m:r>
                          <a:rPr lang="pt-PT" sz="1200" b="1" i="1" smtClean="0">
                            <a:latin typeface="Cambria Math"/>
                          </a:rPr>
                          <m:t>,</m:t>
                        </m:r>
                        <m:r>
                          <a:rPr lang="pt-PT" sz="1200" b="1" i="1" smtClean="0">
                            <a:latin typeface="Cambria Math"/>
                            <a:ea typeface="Cambria Math"/>
                          </a:rPr>
                          <m:t>𝜽</m:t>
                        </m:r>
                      </m:e>
                    </m:d>
                    <m:r>
                      <a:rPr lang="pt-PT" sz="1200" b="1" i="1" smtClean="0">
                        <a:latin typeface="Cambria Math"/>
                        <a:ea typeface="Cambria Math"/>
                      </a:rPr>
                      <m:t>𝒅𝒓𝒅</m:t>
                    </m:r>
                    <m:r>
                      <a:rPr lang="pt-PT" sz="1200" b="1" i="1" smtClean="0">
                        <a:latin typeface="Cambria Math"/>
                        <a:ea typeface="Cambria Math"/>
                      </a:rPr>
                      <m:t>𝜽</m:t>
                    </m:r>
                    <m:r>
                      <a:rPr lang="pt-PT" sz="1200" b="1" i="1" smtClean="0">
                        <a:latin typeface="Cambria Math"/>
                        <a:ea typeface="Cambria Math"/>
                      </a:rPr>
                      <m:t>=</m:t>
                    </m:r>
                    <m:r>
                      <a:rPr lang="pt-PT" sz="1200" b="1" i="1">
                        <a:latin typeface="Cambria Math"/>
                      </a:rPr>
                      <m:t>𝝓</m:t>
                    </m:r>
                    <m:d>
                      <m:dPr>
                        <m:ctrlPr>
                          <a:rPr lang="pt-PT" sz="1200" b="1" i="1">
                            <a:latin typeface="Cambria Math" panose="02040503050406030204" pitchFamily="18" charset="0"/>
                          </a:rPr>
                        </m:ctrlPr>
                      </m:dPr>
                      <m:e>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sSub>
                          <m:sSubPr>
                            <m:ctrlPr>
                              <a:rPr lang="pt-PT" sz="1200" b="1" i="1">
                                <a:latin typeface="Cambria Math" panose="02040503050406030204" pitchFamily="18" charset="0"/>
                              </a:rPr>
                            </m:ctrlPr>
                          </m:sSubPr>
                          <m:e>
                            <m:r>
                              <a:rPr lang="pt-PT" sz="1200" b="1" i="1">
                                <a:latin typeface="Cambria Math"/>
                              </a:rPr>
                              <m:t>,</m:t>
                            </m:r>
                            <m:r>
                              <a:rPr lang="pt-PT" sz="1200" b="1" i="1">
                                <a:latin typeface="Cambria Math"/>
                              </a:rPr>
                              <m:t>𝒖</m:t>
                            </m:r>
                          </m:e>
                          <m:sub>
                            <m:r>
                              <a:rPr lang="pt-PT" sz="1200" b="1" i="1">
                                <a:latin typeface="Cambria Math"/>
                              </a:rPr>
                              <m:t>𝟐</m:t>
                            </m:r>
                          </m:sub>
                        </m:sSub>
                      </m:e>
                    </m:d>
                    <m:d>
                      <m:dPr>
                        <m:begChr m:val="|"/>
                        <m:endChr m:val="|"/>
                        <m:ctrlPr>
                          <a:rPr lang="pt-PT" sz="1200" b="1" i="1">
                            <a:latin typeface="Cambria Math" panose="02040503050406030204" pitchFamily="18" charset="0"/>
                          </a:rPr>
                        </m:ctrlPr>
                      </m:dPr>
                      <m:e>
                        <m:r>
                          <a:rPr lang="pt-PT" sz="1200" b="1" i="1">
                            <a:latin typeface="Cambria Math"/>
                          </a:rPr>
                          <m:t>𝑱</m:t>
                        </m:r>
                      </m:e>
                    </m:d>
                    <m:r>
                      <a:rPr lang="pt-PT" sz="1200" b="1" i="1" smtClean="0">
                        <a:latin typeface="Cambria Math"/>
                      </a:rPr>
                      <m:t>𝒅𝒓𝒅</m:t>
                    </m:r>
                    <m:r>
                      <a:rPr lang="pt-PT" sz="1200" b="1" i="1" smtClean="0">
                        <a:latin typeface="Cambria Math"/>
                        <a:ea typeface="Cambria Math"/>
                      </a:rPr>
                      <m:t>𝜽</m:t>
                    </m:r>
                  </m:oMath>
                </a14:m>
                <a:r>
                  <a:rPr lang="pt-PT" sz="1200" b="1" i="1" dirty="0"/>
                  <a:t> = </a:t>
                </a:r>
                <a14:m>
                  <m:oMath xmlns:m="http://schemas.openxmlformats.org/officeDocument/2006/math">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
                          <a:rPr lang="pt-PT" sz="1200" b="1" i="1">
                            <a:latin typeface="Cambria Math"/>
                          </a:rPr>
                          <m:t>𝝅</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sSup>
                          <m:sSupPr>
                            <m:ctrlPr>
                              <a:rPr lang="pt-PT" sz="1200" b="1" i="1">
                                <a:latin typeface="Cambria Math" panose="02040503050406030204" pitchFamily="18" charset="0"/>
                              </a:rPr>
                            </m:ctrlPr>
                          </m:sSupPr>
                          <m:e>
                            <m:r>
                              <a:rPr lang="pt-PT" sz="1200" b="1" i="1">
                                <a:latin typeface="Cambria Math"/>
                              </a:rPr>
                              <m:t>𝒄𝒐𝒔</m:t>
                            </m:r>
                          </m:e>
                          <m:sup>
                            <m:r>
                              <a:rPr lang="pt-PT" sz="1200" b="1" i="1">
                                <a:latin typeface="Cambria Math"/>
                              </a:rPr>
                              <m:t>𝟐</m:t>
                            </m:r>
                          </m:sup>
                        </m:sSup>
                        <m:r>
                          <a:rPr lang="pt-PT" sz="1200" b="1" i="1">
                            <a:latin typeface="Cambria Math"/>
                          </a:rPr>
                          <m:t>𝜣</m:t>
                        </m:r>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sSup>
                          <m:sSupPr>
                            <m:ctrlPr>
                              <a:rPr lang="pt-PT" sz="1200" b="1" i="1">
                                <a:latin typeface="Cambria Math" panose="02040503050406030204" pitchFamily="18" charset="0"/>
                              </a:rPr>
                            </m:ctrlPr>
                          </m:sSupPr>
                          <m:e>
                            <m:r>
                              <a:rPr lang="pt-PT" sz="1200" b="1" i="1">
                                <a:latin typeface="Cambria Math"/>
                              </a:rPr>
                              <m:t>𝒔𝒆𝒏</m:t>
                            </m:r>
                          </m:e>
                          <m:sup>
                            <m:r>
                              <a:rPr lang="pt-PT" sz="1200" b="1" i="1">
                                <a:latin typeface="Cambria Math"/>
                              </a:rPr>
                              <m:t>𝟐</m:t>
                            </m:r>
                          </m:sup>
                        </m:sSup>
                        <m:r>
                          <a:rPr lang="pt-PT" sz="1200" b="1" i="1">
                            <a:latin typeface="Cambria Math"/>
                          </a:rPr>
                          <m:t>𝜣</m:t>
                        </m:r>
                        <m:r>
                          <a:rPr lang="pt-PT" sz="1200" b="1" i="1">
                            <a:latin typeface="Cambria Math"/>
                          </a:rPr>
                          <m:t>)</m:t>
                        </m:r>
                      </m:sup>
                    </m:sSup>
                    <m:r>
                      <a:rPr lang="pt-PT" sz="1200" b="1" i="1" smtClean="0">
                        <a:latin typeface="Cambria Math"/>
                      </a:rPr>
                      <m:t>𝒓𝒅𝒓𝒅</m:t>
                    </m:r>
                    <m:r>
                      <a:rPr lang="pt-PT" sz="1200" b="1" i="1" smtClean="0">
                        <a:latin typeface="Cambria Math"/>
                        <a:ea typeface="Cambria Math"/>
                      </a:rPr>
                      <m:t>𝜽</m:t>
                    </m:r>
                  </m:oMath>
                </a14:m>
                <a:r>
                  <a:rPr lang="pt-PT" sz="1200" b="1" i="1" dirty="0"/>
                  <a:t>, </a:t>
                </a:r>
                <a:endParaRPr lang="pt-PT" sz="1200" b="1" i="1" dirty="0" smtClean="0"/>
              </a:p>
              <a:p>
                <a:endParaRPr lang="pt-PT" sz="1200" i="1" dirty="0"/>
              </a:p>
              <a:p>
                <a:r>
                  <a:rPr lang="pt-PT" sz="1200" dirty="0" smtClean="0"/>
                  <a:t>sendo </a:t>
                </a:r>
                <a14:m>
                  <m:oMath xmlns:m="http://schemas.openxmlformats.org/officeDocument/2006/math">
                    <m:r>
                      <a:rPr lang="pt-PT" sz="1200" b="1" i="1" smtClean="0">
                        <a:latin typeface="Cambria Math"/>
                      </a:rPr>
                      <m:t>𝒈</m:t>
                    </m:r>
                    <m:d>
                      <m:dPr>
                        <m:ctrlPr>
                          <a:rPr lang="pt-PT" sz="1200" b="1" i="1" smtClean="0">
                            <a:latin typeface="Cambria Math" panose="02040503050406030204" pitchFamily="18" charset="0"/>
                          </a:rPr>
                        </m:ctrlPr>
                      </m:dPr>
                      <m:e>
                        <m:r>
                          <a:rPr lang="pt-PT" sz="1200" b="1" i="1" smtClean="0">
                            <a:latin typeface="Cambria Math"/>
                          </a:rPr>
                          <m:t>𝒓</m:t>
                        </m:r>
                        <m:r>
                          <a:rPr lang="pt-PT" sz="1200" b="1" i="1" smtClean="0">
                            <a:latin typeface="Cambria Math"/>
                          </a:rPr>
                          <m:t>,</m:t>
                        </m:r>
                        <m:r>
                          <a:rPr lang="pt-PT" sz="1200" b="1" i="1" smtClean="0">
                            <a:latin typeface="Cambria Math"/>
                            <a:ea typeface="Cambria Math"/>
                          </a:rPr>
                          <m:t>𝜽</m:t>
                        </m:r>
                      </m:e>
                    </m:d>
                    <m:r>
                      <a:rPr lang="pt-PT" sz="1200" b="1" i="1" smtClean="0">
                        <a:latin typeface="Cambria Math"/>
                        <a:ea typeface="Cambria Math"/>
                      </a:rPr>
                      <m:t>=</m:t>
                    </m:r>
                    <m:f>
                      <m:fPr>
                        <m:ctrlPr>
                          <a:rPr lang="pt-PT" sz="1200" b="1" i="1">
                            <a:latin typeface="Cambria Math" panose="02040503050406030204" pitchFamily="18" charset="0"/>
                          </a:rPr>
                        </m:ctrlPr>
                      </m:fPr>
                      <m:num>
                        <m:r>
                          <a:rPr lang="pt-PT" sz="1200" b="1" i="1">
                            <a:latin typeface="Cambria Math"/>
                          </a:rPr>
                          <m:t>𝒓</m:t>
                        </m:r>
                      </m:num>
                      <m:den>
                        <m:r>
                          <a:rPr lang="pt-PT" sz="1200" b="1" i="1">
                            <a:latin typeface="Cambria Math"/>
                          </a:rPr>
                          <m:t>𝟐</m:t>
                        </m:r>
                        <m:r>
                          <a:rPr lang="pt-PT" sz="1200" b="1" i="1">
                            <a:latin typeface="Cambria Math"/>
                          </a:rPr>
                          <m:t>𝝅</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sSup>
                              <m:sSupPr>
                                <m:ctrlPr>
                                  <a:rPr lang="pt-PT" sz="1200" b="1" i="1">
                                    <a:latin typeface="Cambria Math" panose="02040503050406030204" pitchFamily="18" charset="0"/>
                                  </a:rPr>
                                </m:ctrlPr>
                              </m:sSupPr>
                              <m:e>
                                <m:r>
                                  <a:rPr lang="pt-PT" sz="1200" b="1" i="1">
                                    <a:latin typeface="Cambria Math"/>
                                  </a:rPr>
                                  <m:t>𝒓</m:t>
                                </m:r>
                              </m:e>
                              <m:sup>
                                <m:r>
                                  <a:rPr lang="pt-PT" sz="1200" b="1" i="1">
                                    <a:latin typeface="Cambria Math"/>
                                  </a:rPr>
                                  <m:t>𝟐</m:t>
                                </m:r>
                              </m:sup>
                            </m:sSup>
                          </m:num>
                          <m:den>
                            <m:r>
                              <a:rPr lang="pt-PT" sz="1200" b="1" i="1">
                                <a:latin typeface="Cambria Math"/>
                              </a:rPr>
                              <m:t>𝟐</m:t>
                            </m:r>
                          </m:den>
                        </m:f>
                      </m:sup>
                    </m:sSup>
                  </m:oMath>
                </a14:m>
                <a:r>
                  <a:rPr lang="pt-PT" sz="1200" i="1" dirty="0"/>
                  <a:t> </a:t>
                </a:r>
                <a:r>
                  <a:rPr lang="pt-PT" sz="1200" dirty="0"/>
                  <a:t>a função de densidade conjunta das </a:t>
                </a:r>
                <a:r>
                  <a:rPr lang="pt-PT" sz="1200" dirty="0" smtClean="0"/>
                  <a:t>variávei</a:t>
                </a:r>
                <a:r>
                  <a:rPr lang="pt-PT" sz="1200" i="1" dirty="0" smtClean="0"/>
                  <a:t>s </a:t>
                </a:r>
                <a14:m>
                  <m:oMath xmlns:m="http://schemas.openxmlformats.org/officeDocument/2006/math">
                    <m:r>
                      <a:rPr lang="pt-PT" sz="1200" b="1" i="1" smtClean="0">
                        <a:latin typeface="Cambria Math"/>
                      </a:rPr>
                      <m:t>𝒓</m:t>
                    </m:r>
                  </m:oMath>
                </a14:m>
                <a:r>
                  <a:rPr lang="pt-PT" sz="1200" i="1" dirty="0" smtClean="0"/>
                  <a:t>  </a:t>
                </a:r>
                <a:r>
                  <a:rPr lang="pt-PT" sz="1200" i="1" dirty="0"/>
                  <a:t>e </a:t>
                </a:r>
                <a14:m>
                  <m:oMath xmlns:m="http://schemas.openxmlformats.org/officeDocument/2006/math">
                    <m:r>
                      <a:rPr lang="pt-PT" sz="1200" b="1" i="1" smtClean="0">
                        <a:latin typeface="Cambria Math"/>
                        <a:ea typeface="Cambria Math"/>
                      </a:rPr>
                      <m:t>𝜽</m:t>
                    </m:r>
                  </m:oMath>
                </a14:m>
                <a:r>
                  <a:rPr lang="pt-PT" sz="1200" b="1" i="1" dirty="0" smtClean="0"/>
                  <a:t>.</a:t>
                </a:r>
                <a:r>
                  <a:rPr lang="pt-PT" sz="1200" i="1" dirty="0" smtClean="0"/>
                  <a:t> </a:t>
                </a:r>
                <a:endParaRPr lang="pt-PT" sz="1200" dirty="0"/>
              </a:p>
              <a:p>
                <a:pPr marL="176213" algn="just"/>
                <a:endParaRPr lang="pt-PT" sz="1200" b="1" dirty="0" smtClean="0">
                  <a:latin typeface="Arial" panose="020B0604020202020204" pitchFamily="34" charset="0"/>
                  <a:cs typeface="Arial" panose="020B0604020202020204" pitchFamily="34" charset="0"/>
                </a:endParaRPr>
              </a:p>
              <a:p>
                <a:r>
                  <a:rPr lang="pt-PT" sz="1200" dirty="0" smtClean="0">
                    <a:latin typeface="Arial" panose="020B0604020202020204" pitchFamily="34" charset="0"/>
                    <a:cs typeface="Arial" panose="020B0604020202020204" pitchFamily="34" charset="0"/>
                  </a:rPr>
                  <a:t>Através de </a:t>
                </a:r>
                <a:r>
                  <a:rPr lang="pt-PT" sz="1200" dirty="0" smtClean="0"/>
                  <a:t>nova </a:t>
                </a:r>
                <a:r>
                  <a:rPr lang="pt-PT" sz="1200" dirty="0"/>
                  <a:t>mudança de variáveis</a:t>
                </a:r>
                <a:r>
                  <a:rPr lang="pt-PT" sz="1200" dirty="0" smtClean="0"/>
                  <a:t>, façamos </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𝒚</m:t>
                        </m:r>
                        <m:r>
                          <a:rPr lang="pt-PT" sz="1200" b="1" i="1">
                            <a:latin typeface="Cambria Math"/>
                          </a:rPr>
                          <m:t>=</m:t>
                        </m:r>
                        <m:r>
                          <a:rPr lang="pt-PT" sz="1200" b="1" i="1">
                            <a:latin typeface="Cambria Math"/>
                          </a:rPr>
                          <m:t>𝒓</m:t>
                        </m:r>
                      </m:e>
                      <m:sup>
                        <m:r>
                          <a:rPr lang="pt-PT" sz="1200" b="1" i="1">
                            <a:latin typeface="Cambria Math"/>
                          </a:rPr>
                          <m:t>𝟐</m:t>
                        </m:r>
                      </m:sup>
                    </m:sSup>
                  </m:oMath>
                </a14:m>
                <a:r>
                  <a:rPr lang="pt-PT" sz="1200" dirty="0"/>
                  <a:t> </a:t>
                </a:r>
                <a:r>
                  <a:rPr lang="pt-PT" sz="1200" dirty="0" smtClean="0"/>
                  <a:t>e </a:t>
                </a:r>
                <a14:m>
                  <m:oMath xmlns:m="http://schemas.openxmlformats.org/officeDocument/2006/math">
                    <m:r>
                      <a:rPr lang="pt-PT" sz="1200" b="1" i="1">
                        <a:latin typeface="Cambria Math"/>
                        <a:ea typeface="Cambria Math"/>
                      </a:rPr>
                      <m:t>𝜽</m:t>
                    </m:r>
                    <m:r>
                      <a:rPr lang="pt-PT" sz="1200" b="1" i="0" smtClean="0">
                        <a:latin typeface="Cambria Math"/>
                        <a:ea typeface="Cambria Math"/>
                      </a:rPr>
                      <m:t>=</m:t>
                    </m:r>
                    <m:r>
                      <a:rPr lang="pt-PT" sz="1200" b="1" i="1">
                        <a:latin typeface="Cambria Math"/>
                        <a:ea typeface="Cambria Math"/>
                      </a:rPr>
                      <m:t>𝜽</m:t>
                    </m:r>
                  </m:oMath>
                </a14:m>
                <a:r>
                  <a:rPr lang="pt-PT" sz="1200" dirty="0" smtClean="0"/>
                  <a:t>. Temos </a:t>
                </a:r>
                <a14:m>
                  <m:oMath xmlns:m="http://schemas.openxmlformats.org/officeDocument/2006/math">
                    <m:r>
                      <a:rPr lang="pt-PT" sz="1200" b="1" i="1">
                        <a:latin typeface="Cambria Math"/>
                      </a:rPr>
                      <m:t>𝑱</m:t>
                    </m:r>
                    <m:r>
                      <a:rPr lang="pt-PT" sz="1200" b="1" i="1">
                        <a:latin typeface="Cambria Math"/>
                      </a:rPr>
                      <m:t>=</m:t>
                    </m:r>
                    <m:d>
                      <m:dPr>
                        <m:begChr m:val="|"/>
                        <m:endChr m:val="|"/>
                        <m:ctrlPr>
                          <a:rPr lang="pt-PT" sz="1200" b="1" i="1">
                            <a:latin typeface="Cambria Math" panose="02040503050406030204" pitchFamily="18" charset="0"/>
                          </a:rPr>
                        </m:ctrlPr>
                      </m:dPr>
                      <m:e>
                        <m:m>
                          <m:mPr>
                            <m:mcs>
                              <m:mc>
                                <m:mcPr>
                                  <m:count m:val="2"/>
                                  <m:mcJc m:val="center"/>
                                </m:mcPr>
                              </m:mc>
                            </m:mcs>
                            <m:ctrlPr>
                              <a:rPr lang="pt-PT" sz="1200" b="1" i="1">
                                <a:latin typeface="Cambria Math" panose="02040503050406030204" pitchFamily="18" charset="0"/>
                              </a:rPr>
                            </m:ctrlPr>
                          </m:mPr>
                          <m:mr>
                            <m:e>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ad>
                                    <m:radPr>
                                      <m:degHide m:val="on"/>
                                      <m:ctrlPr>
                                        <a:rPr lang="pt-PT" sz="1200" b="1" i="1">
                                          <a:latin typeface="Cambria Math" panose="02040503050406030204" pitchFamily="18" charset="0"/>
                                        </a:rPr>
                                      </m:ctrlPr>
                                    </m:radPr>
                                    <m:deg/>
                                    <m:e>
                                      <m:r>
                                        <a:rPr lang="pt-PT" sz="1200" b="1" i="1">
                                          <a:latin typeface="Cambria Math"/>
                                        </a:rPr>
                                        <m:t>𝒚</m:t>
                                      </m:r>
                                    </m:e>
                                  </m:rad>
                                </m:den>
                              </m:f>
                            </m:e>
                            <m:e>
                              <m:r>
                                <a:rPr lang="pt-PT" sz="1200" b="1" i="1">
                                  <a:latin typeface="Cambria Math"/>
                                </a:rPr>
                                <m:t>𝟎</m:t>
                              </m:r>
                            </m:e>
                          </m:mr>
                          <m:mr>
                            <m:e>
                              <m:r>
                                <a:rPr lang="pt-PT" sz="1200" b="1" i="1">
                                  <a:latin typeface="Cambria Math"/>
                                </a:rPr>
                                <m:t>𝟎</m:t>
                              </m:r>
                            </m:e>
                            <m:e>
                              <m:r>
                                <a:rPr lang="pt-PT" sz="1200" b="1" i="1">
                                  <a:latin typeface="Cambria Math"/>
                                </a:rPr>
                                <m:t>𝟏</m:t>
                              </m:r>
                            </m:e>
                          </m:mr>
                        </m:m>
                      </m:e>
                    </m:d>
                    <m:r>
                      <a:rPr lang="pt-PT" sz="1200" b="1" i="1">
                        <a:latin typeface="Cambria Math"/>
                      </a:rPr>
                      <m:t>=</m:t>
                    </m:r>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rad>
                          <m:radPr>
                            <m:degHide m:val="on"/>
                            <m:ctrlPr>
                              <a:rPr lang="pt-PT" sz="1200" b="1" i="1">
                                <a:latin typeface="Cambria Math" panose="02040503050406030204" pitchFamily="18" charset="0"/>
                              </a:rPr>
                            </m:ctrlPr>
                          </m:radPr>
                          <m:deg/>
                          <m:e>
                            <m:r>
                              <a:rPr lang="pt-PT" sz="1200" b="1" i="1">
                                <a:latin typeface="Cambria Math"/>
                              </a:rPr>
                              <m:t>𝒚</m:t>
                            </m:r>
                          </m:e>
                        </m:rad>
                      </m:den>
                    </m:f>
                  </m:oMath>
                </a14:m>
                <a:r>
                  <a:rPr lang="pt-PT" sz="1200" dirty="0"/>
                  <a:t>, e a função de densidade </a:t>
                </a:r>
                <a:r>
                  <a:rPr lang="pt-PT" sz="1200" dirty="0" smtClean="0"/>
                  <a:t>conjunta de </a:t>
                </a:r>
                <a14:m>
                  <m:oMath xmlns:m="http://schemas.openxmlformats.org/officeDocument/2006/math">
                    <m:r>
                      <a:rPr lang="pt-PT" sz="1200" b="1" i="1">
                        <a:latin typeface="Cambria Math"/>
                      </a:rPr>
                      <m:t>𝒚</m:t>
                    </m:r>
                  </m:oMath>
                </a14:m>
                <a:r>
                  <a:rPr lang="pt-PT" sz="1200" dirty="0" smtClean="0"/>
                  <a:t> e </a:t>
                </a:r>
                <a14:m>
                  <m:oMath xmlns:m="http://schemas.openxmlformats.org/officeDocument/2006/math">
                    <m:r>
                      <a:rPr lang="pt-PT" sz="1200" b="1" i="1">
                        <a:latin typeface="Cambria Math"/>
                        <a:ea typeface="Cambria Math"/>
                      </a:rPr>
                      <m:t>𝜽</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vem dada por </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3528" y="660139"/>
                <a:ext cx="8640960" cy="5707012"/>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23</a:t>
            </a:fld>
            <a:endParaRPr lang="en-GB" altLang="pt-PT" dirty="0"/>
          </a:p>
        </p:txBody>
      </p:sp>
    </p:spTree>
    <p:extLst>
      <p:ext uri="{BB962C8B-B14F-4D97-AF65-F5344CB8AC3E}">
        <p14:creationId xmlns:p14="http://schemas.microsoft.com/office/powerpoint/2010/main" val="2768566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548680"/>
                <a:ext cx="8640960" cy="6418488"/>
              </a:xfrm>
              <a:prstGeom prst="rect">
                <a:avLst/>
              </a:prstGeom>
            </p:spPr>
            <p:txBody>
              <a:bodyPr wrap="square">
                <a:spAutoFit/>
              </a:bodyPr>
              <a:lstStyle/>
              <a:p>
                <a:pPr marL="176213" algn="just"/>
                <a:endParaRPr lang="pt-PT" sz="1200" dirty="0" smtClean="0">
                  <a:latin typeface="Arial" panose="020B0604020202020204" pitchFamily="34" charset="0"/>
                  <a:cs typeface="Arial" panose="020B0604020202020204" pitchFamily="34" charset="0"/>
                </a:endParaRPr>
              </a:p>
              <a:p>
                <a14:m>
                  <m:oMath xmlns:m="http://schemas.openxmlformats.org/officeDocument/2006/math">
                    <m:r>
                      <a:rPr lang="pt-PT" sz="1400" b="1" i="1" smtClean="0">
                        <a:latin typeface="Cambria Math"/>
                      </a:rPr>
                      <m:t>𝒉</m:t>
                    </m:r>
                    <m:d>
                      <m:dPr>
                        <m:ctrlPr>
                          <a:rPr lang="pt-PT" sz="1400" b="1" i="1" smtClean="0">
                            <a:latin typeface="Cambria Math" panose="02040503050406030204" pitchFamily="18" charset="0"/>
                          </a:rPr>
                        </m:ctrlPr>
                      </m:dPr>
                      <m:e>
                        <m:r>
                          <a:rPr lang="pt-PT" sz="1400" b="1" i="1" smtClean="0">
                            <a:latin typeface="Cambria Math"/>
                          </a:rPr>
                          <m:t>𝒚</m:t>
                        </m:r>
                        <m:r>
                          <a:rPr lang="pt-PT" sz="1400" b="1" i="1" smtClean="0">
                            <a:latin typeface="Cambria Math"/>
                          </a:rPr>
                          <m:t>,</m:t>
                        </m:r>
                        <m:r>
                          <a:rPr lang="pt-PT" sz="1400" b="1" i="1" smtClean="0">
                            <a:latin typeface="Cambria Math"/>
                            <a:ea typeface="Cambria Math"/>
                          </a:rPr>
                          <m:t>𝜽</m:t>
                        </m:r>
                      </m:e>
                    </m:d>
                    <m:r>
                      <a:rPr lang="pt-PT" sz="1400" b="1" i="1" smtClean="0">
                        <a:latin typeface="Cambria Math"/>
                        <a:ea typeface="Cambria Math"/>
                      </a:rPr>
                      <m:t>=</m:t>
                    </m:r>
                    <m:f>
                      <m:fPr>
                        <m:ctrlPr>
                          <a:rPr lang="pt-PT" sz="1400" b="1" i="1">
                            <a:latin typeface="Cambria Math" panose="02040503050406030204" pitchFamily="18" charset="0"/>
                          </a:rPr>
                        </m:ctrlPr>
                      </m:fPr>
                      <m:num>
                        <m:rad>
                          <m:radPr>
                            <m:degHide m:val="on"/>
                            <m:ctrlPr>
                              <a:rPr lang="pt-PT" sz="1400" b="1" i="1">
                                <a:latin typeface="Cambria Math" panose="02040503050406030204" pitchFamily="18" charset="0"/>
                              </a:rPr>
                            </m:ctrlPr>
                          </m:radPr>
                          <m:deg/>
                          <m:e>
                            <m:r>
                              <a:rPr lang="pt-PT" sz="1400" b="1" i="1">
                                <a:latin typeface="Cambria Math"/>
                              </a:rPr>
                              <m:t>𝒚</m:t>
                            </m:r>
                          </m:e>
                        </m:rad>
                      </m:num>
                      <m:den>
                        <m:r>
                          <a:rPr lang="pt-PT" sz="1400" b="1" i="1">
                            <a:latin typeface="Cambria Math"/>
                          </a:rPr>
                          <m:t>𝟐</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ad>
                          <m:radPr>
                            <m:degHide m:val="on"/>
                            <m:ctrlPr>
                              <a:rPr lang="pt-PT" sz="1400" b="1" i="1">
                                <a:latin typeface="Cambria Math" panose="02040503050406030204" pitchFamily="18" charset="0"/>
                              </a:rPr>
                            </m:ctrlPr>
                          </m:radPr>
                          <m:deg/>
                          <m:e>
                            <m:r>
                              <a:rPr lang="pt-PT" sz="1400" b="1" i="1">
                                <a:latin typeface="Cambria Math"/>
                              </a:rPr>
                              <m:t>𝒚</m:t>
                            </m:r>
                          </m:e>
                        </m:rad>
                      </m:den>
                    </m:f>
                  </m:oMath>
                </a14:m>
                <a:r>
                  <a:rPr lang="pt-PT" sz="1400" b="1" i="1" dirty="0"/>
                  <a:t>  =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oMath>
                </a14:m>
                <a:r>
                  <a:rPr lang="pt-PT" sz="1400" b="1" i="1" dirty="0"/>
                  <a:t> </a:t>
                </a:r>
                <a:r>
                  <a:rPr lang="pt-PT" sz="1200" i="1" dirty="0"/>
                  <a:t>, </a:t>
                </a:r>
                <a:r>
                  <a:rPr lang="pt-PT" sz="1200" dirty="0"/>
                  <a:t>após substituição de</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oMath>
                </a14:m>
                <a:r>
                  <a:rPr lang="pt-PT" sz="1200" i="1" dirty="0"/>
                  <a:t> </a:t>
                </a:r>
                <a:r>
                  <a:rPr lang="pt-PT" sz="1200" dirty="0"/>
                  <a:t>por</a:t>
                </a:r>
                <a:r>
                  <a:rPr lang="pt-PT" sz="1200" i="1" dirty="0"/>
                  <a:t> </a:t>
                </a:r>
                <a14:m>
                  <m:oMath xmlns:m="http://schemas.openxmlformats.org/officeDocument/2006/math">
                    <m:r>
                      <a:rPr lang="pt-PT" sz="1200" b="1" i="1">
                        <a:latin typeface="Cambria Math"/>
                      </a:rPr>
                      <m:t>𝒚</m:t>
                    </m:r>
                    <m:r>
                      <a:rPr lang="pt-PT" sz="1200" i="1">
                        <a:latin typeface="Cambria Math"/>
                      </a:rPr>
                      <m:t> </m:t>
                    </m:r>
                  </m:oMath>
                </a14:m>
                <a:r>
                  <a:rPr lang="pt-PT" sz="1200" i="1" dirty="0" smtClean="0"/>
                  <a:t>e </a:t>
                </a:r>
                <a:r>
                  <a:rPr lang="pt-PT" sz="1200" dirty="0"/>
                  <a:t>aplicando o procedimento descrito</a:t>
                </a:r>
                <a:r>
                  <a:rPr lang="pt-PT" sz="1200" dirty="0" smtClean="0"/>
                  <a:t>.</a:t>
                </a:r>
              </a:p>
              <a:p>
                <a:endParaRPr lang="pt-PT" sz="1200" dirty="0"/>
              </a:p>
              <a:p>
                <a:r>
                  <a:rPr lang="pt-PT" sz="1200" i="1" dirty="0"/>
                  <a:t>Como </a:t>
                </a:r>
                <a14:m>
                  <m:oMath xmlns:m="http://schemas.openxmlformats.org/officeDocument/2006/math">
                    <m:r>
                      <a:rPr lang="pt-PT" sz="1200" b="1" i="1" smtClean="0">
                        <a:latin typeface="Cambria Math"/>
                        <a:ea typeface="Cambria Math"/>
                      </a:rPr>
                      <m:t>𝜽</m:t>
                    </m:r>
                  </m:oMath>
                </a14:m>
                <a:r>
                  <a:rPr lang="pt-PT" sz="1200" dirty="0" smtClean="0"/>
                  <a:t> </a:t>
                </a:r>
                <a:r>
                  <a:rPr lang="pt-PT" sz="1200" dirty="0"/>
                  <a:t>varia entre </a:t>
                </a:r>
                <a14:m>
                  <m:oMath xmlns:m="http://schemas.openxmlformats.org/officeDocument/2006/math">
                    <m:r>
                      <a:rPr lang="pt-PT" sz="1200" b="1" i="1" smtClean="0">
                        <a:latin typeface="Cambria Math"/>
                      </a:rPr>
                      <m:t>𝟎</m:t>
                    </m:r>
                  </m:oMath>
                </a14:m>
                <a:r>
                  <a:rPr lang="pt-PT" sz="1200" dirty="0"/>
                  <a:t> e </a:t>
                </a:r>
                <a14:m>
                  <m:oMath xmlns:m="http://schemas.openxmlformats.org/officeDocument/2006/math">
                    <m:r>
                      <a:rPr lang="pt-PT" sz="1200" b="1" i="1" smtClean="0">
                        <a:latin typeface="Cambria Math"/>
                      </a:rPr>
                      <m:t>𝟐</m:t>
                    </m:r>
                    <m:r>
                      <a:rPr lang="pt-PT" sz="1200" b="1" i="1" smtClean="0">
                        <a:latin typeface="Cambria Math"/>
                        <a:ea typeface="Cambria Math"/>
                      </a:rPr>
                      <m:t>𝝅</m:t>
                    </m:r>
                  </m:oMath>
                </a14:m>
                <a:r>
                  <a:rPr lang="pt-PT" sz="1200" dirty="0" smtClean="0"/>
                  <a:t>, </a:t>
                </a:r>
                <a:r>
                  <a:rPr lang="pt-PT" sz="1200" dirty="0"/>
                  <a:t>a função de densidade marginal de</a:t>
                </a:r>
                <a:r>
                  <a:rPr lang="pt-PT" sz="1200" i="1" dirty="0"/>
                  <a:t> </a:t>
                </a:r>
                <a14:m>
                  <m:oMath xmlns:m="http://schemas.openxmlformats.org/officeDocument/2006/math">
                    <m:r>
                      <a:rPr lang="pt-PT" sz="1200" b="1" i="1">
                        <a:latin typeface="Cambria Math"/>
                      </a:rPr>
                      <m:t>𝒚</m:t>
                    </m:r>
                  </m:oMath>
                </a14:m>
                <a:r>
                  <a:rPr lang="pt-PT" sz="1200" i="1" dirty="0" smtClean="0"/>
                  <a:t>  </a:t>
                </a:r>
                <a:r>
                  <a:rPr lang="pt-PT" sz="1200" dirty="0"/>
                  <a:t>é então </a:t>
                </a:r>
                <a:endParaRPr lang="pt-PT" sz="1200" dirty="0" smtClean="0"/>
              </a:p>
              <a:p>
                <a:endParaRPr lang="pt-PT" sz="1200" dirty="0"/>
              </a:p>
              <a:p>
                <a:pPr algn="ctr"/>
                <a14:m>
                  <m:oMath xmlns:m="http://schemas.openxmlformats.org/officeDocument/2006/math">
                    <m:sSub>
                      <m:sSubPr>
                        <m:ctrlPr>
                          <a:rPr lang="pt-PT" sz="1400" b="1" i="1">
                            <a:latin typeface="Cambria Math" panose="02040503050406030204" pitchFamily="18" charset="0"/>
                          </a:rPr>
                        </m:ctrlPr>
                      </m:sSubPr>
                      <m:e>
                        <m:r>
                          <a:rPr lang="pt-PT" sz="1400" b="1" i="1">
                            <a:latin typeface="Cambria Math"/>
                          </a:rPr>
                          <m:t>𝒉</m:t>
                        </m:r>
                      </m:e>
                      <m:sub>
                        <m:r>
                          <a:rPr lang="pt-PT" sz="1400" b="1" i="1">
                            <a:latin typeface="Cambria Math"/>
                          </a:rPr>
                          <m:t>𝟏</m:t>
                        </m:r>
                      </m:sub>
                    </m:sSub>
                    <m:d>
                      <m:dPr>
                        <m:ctrlPr>
                          <a:rPr lang="pt-PT" sz="1400" b="1" i="1">
                            <a:latin typeface="Cambria Math" panose="02040503050406030204" pitchFamily="18" charset="0"/>
                          </a:rPr>
                        </m:ctrlPr>
                      </m:dPr>
                      <m:e>
                        <m:r>
                          <a:rPr lang="pt-PT" sz="1400" b="1" i="1">
                            <a:latin typeface="Cambria Math"/>
                          </a:rPr>
                          <m:t>𝒚</m:t>
                        </m:r>
                      </m:e>
                    </m:d>
                    <m:r>
                      <a:rPr lang="pt-PT" sz="1400" b="1" i="1">
                        <a:latin typeface="Cambria Math"/>
                      </a:rPr>
                      <m:t>=</m:t>
                    </m:r>
                    <m:nary>
                      <m:naryPr>
                        <m:limLoc m:val="subSup"/>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𝟐</m:t>
                        </m:r>
                        <m:r>
                          <a:rPr lang="pt-PT" sz="1400" b="1" i="1">
                            <a:latin typeface="Cambria Math"/>
                          </a:rPr>
                          <m:t>𝝅</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r>
                          <a:rPr lang="pt-PT" sz="1400" b="1" i="1" smtClean="0">
                            <a:latin typeface="Cambria Math"/>
                          </a:rPr>
                          <m:t>𝒅</m:t>
                        </m:r>
                        <m:r>
                          <a:rPr lang="pt-PT" sz="1400" b="1" i="1" smtClean="0">
                            <a:latin typeface="Cambria Math"/>
                            <a:ea typeface="Cambria Math"/>
                          </a:rPr>
                          <m:t>𝜽</m:t>
                        </m:r>
                      </m:e>
                    </m:nary>
                    <m:r>
                      <a:rPr lang="pt-PT" sz="1400" b="1" i="1" smtClean="0">
                        <a:latin typeface="Cambria Math"/>
                      </a:rPr>
                      <m:t>=</m:t>
                    </m:r>
                  </m:oMath>
                </a14:m>
                <a:r>
                  <a:rPr lang="pt-PT" sz="1400" b="1" i="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nary>
                      <m:naryPr>
                        <m:limLoc m:val="subSup"/>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𝟐</m:t>
                        </m:r>
                        <m:r>
                          <a:rPr lang="pt-PT" sz="1400" b="1" i="1">
                            <a:latin typeface="Cambria Math"/>
                          </a:rPr>
                          <m:t>𝝅</m:t>
                        </m:r>
                      </m:sup>
                      <m:e>
                        <m:r>
                          <a:rPr lang="pt-PT" sz="1400" b="1" i="1" smtClean="0">
                            <a:latin typeface="Cambria Math"/>
                          </a:rPr>
                          <m:t>𝒅</m:t>
                        </m:r>
                        <m:r>
                          <a:rPr lang="pt-PT" sz="1400" b="1" i="1" smtClean="0">
                            <a:latin typeface="Cambria Math"/>
                            <a:ea typeface="Cambria Math"/>
                          </a:rPr>
                          <m:t>𝜽</m:t>
                        </m:r>
                        <m:r>
                          <a:rPr lang="pt-PT" sz="1400" b="1" i="1" smtClean="0">
                            <a:latin typeface="Cambria Math"/>
                            <a:ea typeface="Cambria Math"/>
                          </a:rPr>
                          <m:t>=</m:t>
                        </m:r>
                      </m:e>
                    </m:nary>
                  </m:oMath>
                </a14:m>
                <a:r>
                  <a:rPr lang="pt-PT" sz="1400" b="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oMath>
                </a14:m>
                <a:r>
                  <a:rPr lang="pt-PT" sz="1400" b="1" i="1" dirty="0"/>
                  <a:t>, </a:t>
                </a:r>
                <a:endParaRPr lang="pt-PT" sz="1400" b="1" i="1" dirty="0" smtClean="0"/>
              </a:p>
              <a:p>
                <a:endParaRPr lang="pt-PT" sz="1200" i="1" dirty="0"/>
              </a:p>
              <a:p>
                <a:r>
                  <a:rPr lang="pt-PT" sz="1200" dirty="0" smtClean="0"/>
                  <a:t>que </a:t>
                </a:r>
                <a:r>
                  <a:rPr lang="pt-PT" sz="1200" dirty="0"/>
                  <a:t>é a função de densidade uma v. a. exponencial de média igual a </a:t>
                </a:r>
                <a:r>
                  <a:rPr lang="pt-PT" sz="1200" dirty="0" smtClean="0"/>
                  <a:t>2, pois </a:t>
                </a:r>
                <a14:m>
                  <m:oMath xmlns:m="http://schemas.openxmlformats.org/officeDocument/2006/math">
                    <m:nary>
                      <m:naryPr>
                        <m:limLoc m:val="undOvr"/>
                        <m:ctrlPr>
                          <a:rPr lang="pt-PT" sz="1200" b="1" i="1">
                            <a:latin typeface="Cambria Math" panose="02040503050406030204" pitchFamily="18" charset="0"/>
                          </a:rPr>
                        </m:ctrlPr>
                      </m:naryPr>
                      <m:sub>
                        <m:r>
                          <a:rPr lang="pt-PT" sz="1200" b="1" i="1">
                            <a:latin typeface="Cambria Math"/>
                          </a:rPr>
                          <m:t>𝟎</m:t>
                        </m:r>
                      </m:sub>
                      <m:sup>
                        <m:r>
                          <a:rPr lang="pt-PT" sz="1200" b="1" i="1">
                            <a:latin typeface="Cambria Math"/>
                          </a:rPr>
                          <m:t>∞</m:t>
                        </m:r>
                      </m:sup>
                      <m:e>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Sup>
                          <m:sSupPr>
                            <m:ctrlPr>
                              <a:rPr lang="pt-PT" sz="1200" b="1" i="1">
                                <a:latin typeface="Cambria Math" panose="02040503050406030204" pitchFamily="18" charset="0"/>
                              </a:rPr>
                            </m:ctrlPr>
                          </m:sSupPr>
                          <m:e>
                            <m:r>
                              <a:rPr lang="pt-PT" sz="1200" b="1" i="1">
                                <a:latin typeface="Cambria Math"/>
                              </a:rPr>
                              <m:t>𝒆</m:t>
                            </m:r>
                          </m:e>
                          <m:sup>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𝒚</m:t>
                                </m:r>
                              </m:num>
                              <m:den>
                                <m:r>
                                  <a:rPr lang="pt-PT" sz="1200" b="1" i="1">
                                    <a:latin typeface="Cambria Math"/>
                                  </a:rPr>
                                  <m:t>𝟐</m:t>
                                </m:r>
                              </m:den>
                            </m:f>
                          </m:sup>
                        </m:sSup>
                      </m:e>
                    </m:nary>
                  </m:oMath>
                </a14:m>
                <a:r>
                  <a:rPr lang="pt-PT" sz="1200" b="1" dirty="0"/>
                  <a:t> </a:t>
                </a:r>
                <a14:m>
                  <m:oMath xmlns:m="http://schemas.openxmlformats.org/officeDocument/2006/math">
                    <m:r>
                      <a:rPr lang="pt-PT" sz="1200" b="1" i="1">
                        <a:latin typeface="Cambria Math"/>
                      </a:rPr>
                      <m:t>𝒅𝒚</m:t>
                    </m:r>
                  </m:oMath>
                </a14:m>
                <a:r>
                  <a:rPr lang="pt-PT" sz="1200" b="1" dirty="0"/>
                  <a:t>  = 1</a:t>
                </a:r>
                <a:r>
                  <a:rPr lang="pt-PT" sz="1200" dirty="0" smtClean="0"/>
                  <a:t>. De </a:t>
                </a:r>
                <a:r>
                  <a:rPr lang="pt-PT" sz="1200" dirty="0"/>
                  <a:t>igual modo, a função de densidade marginal de </a:t>
                </a:r>
                <a14:m>
                  <m:oMath xmlns:m="http://schemas.openxmlformats.org/officeDocument/2006/math">
                    <m:r>
                      <a:rPr lang="pt-PT" sz="1200" b="1" i="1" smtClean="0">
                        <a:latin typeface="Cambria Math"/>
                        <a:ea typeface="Cambria Math"/>
                      </a:rPr>
                      <m:t>𝜽</m:t>
                    </m:r>
                    <m:r>
                      <a:rPr lang="pt-PT" sz="1200" i="1">
                        <a:latin typeface="Cambria Math"/>
                      </a:rPr>
                      <m:t> </m:t>
                    </m:r>
                  </m:oMath>
                </a14:m>
                <a:r>
                  <a:rPr lang="pt-PT" sz="1200" dirty="0" smtClean="0"/>
                  <a:t> </a:t>
                </a:r>
                <a:r>
                  <a:rPr lang="pt-PT" sz="1200" dirty="0"/>
                  <a:t>é </a:t>
                </a:r>
                <a:r>
                  <a:rPr lang="pt-PT" sz="1200" dirty="0" smtClean="0"/>
                  <a:t>então</a:t>
                </a:r>
              </a:p>
              <a:p>
                <a:endParaRPr lang="pt-PT" sz="1200" dirty="0"/>
              </a:p>
              <a:p>
                <a:pPr algn="ctr"/>
                <a:r>
                  <a:rPr lang="pt-PT" sz="1400" i="1" dirty="0"/>
                  <a:t> </a:t>
                </a:r>
                <a14:m>
                  <m:oMath xmlns:m="http://schemas.openxmlformats.org/officeDocument/2006/math">
                    <m:sSub>
                      <m:sSubPr>
                        <m:ctrlPr>
                          <a:rPr lang="pt-PT" sz="1400" b="1" i="1">
                            <a:latin typeface="Cambria Math" panose="02040503050406030204" pitchFamily="18" charset="0"/>
                          </a:rPr>
                        </m:ctrlPr>
                      </m:sSubPr>
                      <m:e>
                        <m:r>
                          <a:rPr lang="pt-PT" sz="1400" b="1" i="1">
                            <a:latin typeface="Cambria Math"/>
                          </a:rPr>
                          <m:t>𝒉</m:t>
                        </m:r>
                      </m:e>
                      <m:sub>
                        <m:r>
                          <a:rPr lang="pt-PT" sz="1400" b="1" i="1">
                            <a:latin typeface="Cambria Math"/>
                          </a:rPr>
                          <m:t>𝟐</m:t>
                        </m:r>
                      </m:sub>
                    </m:sSub>
                    <m:d>
                      <m:dPr>
                        <m:ctrlPr>
                          <a:rPr lang="pt-PT" sz="1400" b="1" i="1">
                            <a:latin typeface="Cambria Math" panose="02040503050406030204" pitchFamily="18" charset="0"/>
                          </a:rPr>
                        </m:ctrlPr>
                      </m:dPr>
                      <m:e>
                        <m:r>
                          <a:rPr lang="pt-PT" sz="1400" b="1" i="1" smtClean="0">
                            <a:latin typeface="Cambria Math"/>
                            <a:ea typeface="Cambria Math"/>
                          </a:rPr>
                          <m:t>𝜽</m:t>
                        </m:r>
                      </m:e>
                    </m:d>
                    <m:r>
                      <a:rPr lang="pt-PT" sz="1400" b="1" i="1">
                        <a:latin typeface="Cambria Math"/>
                      </a:rPr>
                      <m:t>=</m:t>
                    </m:r>
                    <m:nary>
                      <m:naryPr>
                        <m:limLoc m:val="undOvr"/>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𝟒</m:t>
                            </m:r>
                            <m:r>
                              <a:rPr lang="pt-PT" sz="1400" b="1" i="1">
                                <a:latin typeface="Cambria Math"/>
                              </a:rPr>
                              <m:t>𝝅</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r>
                          <a:rPr lang="pt-PT" sz="1400" b="1" i="1" smtClean="0">
                            <a:latin typeface="Cambria Math"/>
                          </a:rPr>
                          <m:t>𝒅𝒚</m:t>
                        </m:r>
                      </m:e>
                    </m:nary>
                    <m:r>
                      <a:rPr lang="pt-PT" sz="1400" b="1" i="1">
                        <a:latin typeface="Cambria Math"/>
                      </a:rPr>
                      <m:t> </m:t>
                    </m:r>
                  </m:oMath>
                </a14:m>
                <a:r>
                  <a:rPr lang="pt-PT" sz="1400" b="1" i="1" dirty="0" smtClean="0"/>
                  <a:t> </a:t>
                </a:r>
                <a:r>
                  <a:rPr lang="pt-PT" sz="1400" b="1" i="1" dirty="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nary>
                      <m:naryPr>
                        <m:limLoc m:val="undOvr"/>
                        <m:ctrlPr>
                          <a:rPr lang="pt-PT" sz="1400" b="1" i="1">
                            <a:latin typeface="Cambria Math" panose="02040503050406030204" pitchFamily="18" charset="0"/>
                          </a:rPr>
                        </m:ctrlPr>
                      </m:naryPr>
                      <m:sub>
                        <m:r>
                          <a:rPr lang="pt-PT" sz="1400" b="1" i="1">
                            <a:latin typeface="Cambria Math"/>
                          </a:rPr>
                          <m:t>𝟎</m:t>
                        </m:r>
                      </m:sub>
                      <m:sup>
                        <m:r>
                          <a:rPr lang="pt-PT" sz="1400" b="1" i="1">
                            <a:latin typeface="Cambria Math"/>
                          </a:rPr>
                          <m:t>∞</m:t>
                        </m:r>
                      </m:sup>
                      <m:e>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den>
                        </m:f>
                        <m:sSup>
                          <m:sSupPr>
                            <m:ctrlPr>
                              <a:rPr lang="pt-PT" sz="1400" b="1" i="1">
                                <a:latin typeface="Cambria Math" panose="02040503050406030204" pitchFamily="18" charset="0"/>
                              </a:rPr>
                            </m:ctrlPr>
                          </m:sSupPr>
                          <m:e>
                            <m:r>
                              <a:rPr lang="pt-PT" sz="1400" b="1" i="1">
                                <a:latin typeface="Cambria Math"/>
                              </a:rPr>
                              <m:t>𝒆</m:t>
                            </m:r>
                          </m:e>
                          <m:sup>
                            <m:r>
                              <a:rPr lang="pt-PT" sz="1400" b="1" i="1">
                                <a:latin typeface="Cambria Math"/>
                              </a:rPr>
                              <m:t>− </m:t>
                            </m:r>
                            <m:f>
                              <m:fPr>
                                <m:ctrlPr>
                                  <a:rPr lang="pt-PT" sz="1400" b="1" i="1">
                                    <a:latin typeface="Cambria Math" panose="02040503050406030204" pitchFamily="18" charset="0"/>
                                  </a:rPr>
                                </m:ctrlPr>
                              </m:fPr>
                              <m:num>
                                <m:r>
                                  <a:rPr lang="pt-PT" sz="1400" b="1" i="1">
                                    <a:latin typeface="Cambria Math"/>
                                  </a:rPr>
                                  <m:t>𝒚</m:t>
                                </m:r>
                              </m:num>
                              <m:den>
                                <m:r>
                                  <a:rPr lang="pt-PT" sz="1400" b="1" i="1">
                                    <a:latin typeface="Cambria Math"/>
                                  </a:rPr>
                                  <m:t>𝟐</m:t>
                                </m:r>
                              </m:den>
                            </m:f>
                          </m:sup>
                        </m:sSup>
                      </m:e>
                    </m:nary>
                  </m:oMath>
                </a14:m>
                <a:r>
                  <a:rPr lang="pt-PT" sz="1400" b="1" dirty="0"/>
                  <a:t> </a:t>
                </a:r>
                <a14:m>
                  <m:oMath xmlns:m="http://schemas.openxmlformats.org/officeDocument/2006/math">
                    <m:r>
                      <a:rPr lang="pt-PT" sz="1400" b="1" i="1">
                        <a:latin typeface="Cambria Math"/>
                      </a:rPr>
                      <m:t>𝒅𝒚</m:t>
                    </m:r>
                    <m:r>
                      <a:rPr lang="pt-PT" sz="1400" b="1" i="1" smtClean="0">
                        <a:latin typeface="Cambria Math"/>
                      </a:rPr>
                      <m:t>=</m:t>
                    </m:r>
                  </m:oMath>
                </a14:m>
                <a:r>
                  <a:rPr lang="pt-PT" sz="1400" b="1" dirty="0" smtClean="0"/>
                  <a:t> </a:t>
                </a:r>
                <a14:m>
                  <m:oMath xmlns:m="http://schemas.openxmlformats.org/officeDocument/2006/math">
                    <m:f>
                      <m:fPr>
                        <m:ctrlPr>
                          <a:rPr lang="pt-PT" sz="1400" b="1" i="1">
                            <a:latin typeface="Cambria Math" panose="02040503050406030204" pitchFamily="18" charset="0"/>
                          </a:rPr>
                        </m:ctrlPr>
                      </m:fPr>
                      <m:num>
                        <m:r>
                          <a:rPr lang="pt-PT" sz="1400" b="1" i="1">
                            <a:latin typeface="Cambria Math"/>
                          </a:rPr>
                          <m:t>𝟏</m:t>
                        </m:r>
                      </m:num>
                      <m:den>
                        <m:r>
                          <a:rPr lang="pt-PT" sz="1400" b="1" i="1">
                            <a:latin typeface="Cambria Math"/>
                          </a:rPr>
                          <m:t>𝟐</m:t>
                        </m:r>
                        <m:r>
                          <a:rPr lang="pt-PT" sz="1400" b="1" i="1">
                            <a:latin typeface="Cambria Math"/>
                          </a:rPr>
                          <m:t>𝝅</m:t>
                        </m:r>
                      </m:den>
                    </m:f>
                  </m:oMath>
                </a14:m>
                <a:r>
                  <a:rPr lang="pt-PT" sz="1400" b="1" dirty="0"/>
                  <a:t> </a:t>
                </a:r>
                <a:r>
                  <a:rPr lang="pt-PT" sz="1400" dirty="0"/>
                  <a:t>, </a:t>
                </a:r>
                <a:endParaRPr lang="pt-PT" sz="1400" dirty="0" smtClean="0"/>
              </a:p>
              <a:p>
                <a:pPr algn="ctr"/>
                <a:endParaRPr lang="pt-PT" sz="1200" dirty="0" smtClean="0"/>
              </a:p>
              <a:p>
                <a:pPr algn="just"/>
                <a:r>
                  <a:rPr lang="pt-PT" sz="1200" dirty="0" smtClean="0"/>
                  <a:t>que </a:t>
                </a:r>
                <a:r>
                  <a:rPr lang="pt-PT" sz="1200" dirty="0"/>
                  <a:t>é a função de densidade de uma v. a. Uniforme </a:t>
                </a:r>
                <a:r>
                  <a:rPr lang="pt-PT" sz="1200" b="1" dirty="0"/>
                  <a:t>(0, </a:t>
                </a:r>
                <a14:m>
                  <m:oMath xmlns:m="http://schemas.openxmlformats.org/officeDocument/2006/math">
                    <m:r>
                      <a:rPr lang="pt-PT" sz="1200" b="1" i="0" smtClean="0">
                        <a:latin typeface="Cambria Math"/>
                        <a:ea typeface="Cambria Math"/>
                      </a:rPr>
                      <m:t>𝟐</m:t>
                    </m:r>
                    <m:r>
                      <a:rPr lang="el-GR" sz="1200" b="1" i="1" smtClean="0">
                        <a:latin typeface="Cambria Math"/>
                        <a:ea typeface="Cambria Math"/>
                      </a:rPr>
                      <m:t>𝝅</m:t>
                    </m:r>
                  </m:oMath>
                </a14:m>
                <a:r>
                  <a:rPr lang="pt-PT" sz="1200" b="1" dirty="0" smtClean="0"/>
                  <a:t>), </a:t>
                </a:r>
                <a:r>
                  <a:rPr lang="pt-PT" sz="1200" dirty="0" smtClean="0"/>
                  <a:t>pois</a:t>
                </a:r>
                <a:r>
                  <a:rPr lang="pt-PT" sz="1200" b="1" dirty="0" smtClean="0"/>
                  <a:t> </a:t>
                </a:r>
                <a14:m>
                  <m:oMath xmlns:m="http://schemas.openxmlformats.org/officeDocument/2006/math">
                    <m:nary>
                      <m:naryPr>
                        <m:ctrlPr>
                          <a:rPr lang="pt-PT" sz="1200" b="1" i="1" smtClean="0">
                            <a:latin typeface="Cambria Math" panose="02040503050406030204" pitchFamily="18" charset="0"/>
                          </a:rPr>
                        </m:ctrlPr>
                      </m:naryPr>
                      <m:sub>
                        <m:r>
                          <m:rPr>
                            <m:brk m:alnAt="23"/>
                          </m:rPr>
                          <a:rPr lang="pt-PT" sz="1200" b="1" i="1" smtClean="0">
                            <a:latin typeface="Cambria Math"/>
                          </a:rPr>
                          <m:t>𝟎</m:t>
                        </m:r>
                      </m:sub>
                      <m:sup>
                        <m:r>
                          <a:rPr lang="pt-PT" sz="1200" b="1" i="1" smtClean="0">
                            <a:latin typeface="Cambria Math"/>
                          </a:rPr>
                          <m:t>𝟐</m:t>
                        </m:r>
                        <m:r>
                          <a:rPr lang="pt-PT" sz="1200" b="1" i="1" smtClean="0">
                            <a:latin typeface="Cambria Math"/>
                            <a:ea typeface="Cambria Math"/>
                          </a:rPr>
                          <m:t>𝝅</m:t>
                        </m:r>
                      </m:sup>
                      <m:e>
                        <m:f>
                          <m:fPr>
                            <m:ctrlPr>
                              <a:rPr lang="pt-PT" sz="1200" b="1" i="1" smtClean="0">
                                <a:latin typeface="Cambria Math" panose="02040503050406030204" pitchFamily="18" charset="0"/>
                              </a:rPr>
                            </m:ctrlPr>
                          </m:fPr>
                          <m:num>
                            <m:r>
                              <a:rPr lang="pt-PT" sz="1200" b="1" i="1" smtClean="0">
                                <a:latin typeface="Cambria Math"/>
                              </a:rPr>
                              <m:t>𝒅</m:t>
                            </m:r>
                            <m:r>
                              <a:rPr lang="pt-PT" sz="1200" b="1" i="1" smtClean="0">
                                <a:latin typeface="Cambria Math"/>
                                <a:ea typeface="Cambria Math"/>
                              </a:rPr>
                              <m:t>𝜽</m:t>
                            </m:r>
                          </m:num>
                          <m:den>
                            <m:r>
                              <a:rPr lang="pt-PT" sz="1200" b="1" i="1" smtClean="0">
                                <a:latin typeface="Cambria Math"/>
                              </a:rPr>
                              <m:t>𝟐</m:t>
                            </m:r>
                            <m:r>
                              <a:rPr lang="pt-PT" sz="1200" b="1" i="1" smtClean="0">
                                <a:latin typeface="Cambria Math"/>
                                <a:ea typeface="Cambria Math"/>
                              </a:rPr>
                              <m:t>𝝅</m:t>
                            </m:r>
                          </m:den>
                        </m:f>
                        <m:r>
                          <a:rPr lang="pt-PT" sz="1200" b="1" i="1" smtClean="0">
                            <a:latin typeface="Cambria Math"/>
                          </a:rPr>
                          <m:t>=</m:t>
                        </m:r>
                        <m:r>
                          <a:rPr lang="pt-PT" sz="1200" b="1" i="1" smtClean="0">
                            <a:latin typeface="Cambria Math"/>
                          </a:rPr>
                          <m:t>𝟏</m:t>
                        </m:r>
                      </m:e>
                    </m:nary>
                  </m:oMath>
                </a14:m>
                <a:r>
                  <a:rPr lang="pt-PT" sz="1200" dirty="0" smtClean="0"/>
                  <a:t>.</a:t>
                </a:r>
                <a:endParaRPr lang="pt-PT" sz="1200" dirty="0"/>
              </a:p>
              <a:p>
                <a:endParaRPr lang="pt-PT" sz="1200" dirty="0" smtClean="0"/>
              </a:p>
              <a:p>
                <a:r>
                  <a:rPr lang="pt-PT" sz="1200" dirty="0" smtClean="0"/>
                  <a:t>Em </a:t>
                </a:r>
                <a:r>
                  <a:rPr lang="pt-PT" sz="1200" dirty="0"/>
                  <a:t>síntese</a:t>
                </a:r>
                <a:r>
                  <a:rPr lang="pt-PT" sz="1200" dirty="0" smtClean="0"/>
                  <a:t>:</a:t>
                </a:r>
              </a:p>
              <a:p>
                <a:endParaRPr lang="pt-PT" sz="1200" dirty="0"/>
              </a:p>
              <a:p>
                <a14:m>
                  <m:oMath xmlns:m="http://schemas.openxmlformats.org/officeDocument/2006/math">
                    <m:r>
                      <a:rPr lang="el-GR" sz="1200" b="1" i="1" smtClean="0">
                        <a:latin typeface="Cambria Math"/>
                        <a:ea typeface="Cambria Math"/>
                      </a:rPr>
                      <m:t>𝜽</m:t>
                    </m:r>
                    <m:r>
                      <a:rPr lang="pt-PT" sz="1200" b="1" i="1">
                        <a:latin typeface="Cambria Math"/>
                      </a:rPr>
                      <m:t>~</m:t>
                    </m:r>
                    <m:r>
                      <a:rPr lang="pt-PT" sz="1200" b="1" i="1">
                        <a:latin typeface="Cambria Math"/>
                      </a:rPr>
                      <m:t>𝑼</m:t>
                    </m:r>
                    <m:r>
                      <a:rPr lang="pt-PT" sz="1200" b="1" i="1">
                        <a:latin typeface="Cambria Math"/>
                      </a:rPr>
                      <m:t>(</m:t>
                    </m:r>
                    <m:r>
                      <a:rPr lang="pt-PT" sz="1200" b="1" i="1">
                        <a:latin typeface="Cambria Math"/>
                      </a:rPr>
                      <m:t>𝟎</m:t>
                    </m:r>
                    <m:r>
                      <a:rPr lang="pt-PT" sz="1200" b="1" i="1">
                        <a:latin typeface="Cambria Math"/>
                      </a:rPr>
                      <m:t>, </m:t>
                    </m:r>
                    <m:r>
                      <a:rPr lang="pt-PT" sz="1200" b="1" i="1">
                        <a:latin typeface="Cambria Math"/>
                      </a:rPr>
                      <m:t>𝟐</m:t>
                    </m:r>
                    <m:r>
                      <a:rPr lang="pt-PT" sz="1200" b="1" i="1">
                        <a:latin typeface="Cambria Math"/>
                      </a:rPr>
                      <m:t>𝝅</m:t>
                    </m:r>
                    <m:r>
                      <a:rPr lang="pt-PT" sz="1200" b="1" i="1">
                        <a:latin typeface="Cambria Math"/>
                      </a:rPr>
                      <m:t>)</m:t>
                    </m:r>
                  </m:oMath>
                </a14:m>
                <a:r>
                  <a:rPr lang="pt-PT" sz="1200" b="1" dirty="0"/>
                  <a:t> e </a:t>
                </a:r>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oMath>
                </a14:m>
                <a:r>
                  <a:rPr lang="pt-PT" sz="1200" b="1" dirty="0"/>
                  <a:t> </a:t>
                </a:r>
                <a14:m>
                  <m:oMath xmlns:m="http://schemas.openxmlformats.org/officeDocument/2006/math">
                    <m:r>
                      <a:rPr lang="pt-PT" sz="1200" b="1" i="1">
                        <a:latin typeface="Cambria Math"/>
                      </a:rPr>
                      <m:t>~</m:t>
                    </m:r>
                  </m:oMath>
                </a14:m>
                <a:r>
                  <a:rPr lang="pt-PT" sz="1200" b="1" dirty="0" err="1"/>
                  <a:t>exp</a:t>
                </a:r>
                <a:r>
                  <a:rPr lang="pt-PT" sz="1200" b="1" dirty="0"/>
                  <a:t>{</a:t>
                </a:r>
                <a14:m>
                  <m:oMath xmlns:m="http://schemas.openxmlformats.org/officeDocument/2006/math">
                    <m:r>
                      <a:rPr lang="pt-PT" sz="1200" b="1" i="1">
                        <a:latin typeface="Cambria Math"/>
                      </a:rPr>
                      <m:t> </m:t>
                    </m:r>
                    <m:f>
                      <m:fPr>
                        <m:ctrlPr>
                          <a:rPr lang="pt-PT" sz="1200" b="1" i="1">
                            <a:latin typeface="Cambria Math" panose="02040503050406030204" pitchFamily="18" charset="0"/>
                          </a:rPr>
                        </m:ctrlPr>
                      </m:fPr>
                      <m:num>
                        <m:r>
                          <a:rPr lang="pt-PT" sz="1200" b="1" i="1">
                            <a:latin typeface="Cambria Math"/>
                          </a:rPr>
                          <m:t>𝟏</m:t>
                        </m:r>
                        <m:r>
                          <a:rPr lang="pt-PT" sz="1200" b="1" i="1">
                            <a:latin typeface="Cambria Math"/>
                          </a:rPr>
                          <m:t> </m:t>
                        </m:r>
                      </m:num>
                      <m:den>
                        <m:r>
                          <a:rPr lang="pt-PT" sz="1200" b="1" i="1">
                            <a:latin typeface="Cambria Math"/>
                          </a:rPr>
                          <m:t>𝟐</m:t>
                        </m:r>
                      </m:den>
                    </m:f>
                    <m:r>
                      <a:rPr lang="pt-PT" sz="1200" b="1" i="1">
                        <a:latin typeface="Cambria Math"/>
                      </a:rPr>
                      <m:t> </m:t>
                    </m:r>
                  </m:oMath>
                </a14:m>
                <a:r>
                  <a:rPr lang="pt-PT" sz="1200" b="1" dirty="0"/>
                  <a:t>}, </a:t>
                </a:r>
                <a:r>
                  <a:rPr lang="pt-PT" sz="1200" dirty="0"/>
                  <a:t>vindo </a:t>
                </a:r>
              </a:p>
              <a:p>
                <a14:m>
                  <m:oMath xmlns:m="http://schemas.openxmlformats.org/officeDocument/2006/math">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𝒓</m:t>
                        </m:r>
                      </m:e>
                      <m:sup>
                        <m:r>
                          <a:rPr lang="pt-PT" sz="1200" b="1" i="1">
                            <a:latin typeface="Cambria Math"/>
                          </a:rPr>
                          <m:t>𝟐</m:t>
                        </m:r>
                      </m:sup>
                    </m:sSup>
                    <m:r>
                      <a:rPr lang="pt-PT" sz="1200" b="1" i="1" smtClean="0">
                        <a:latin typeface="Cambria Math"/>
                      </a:rPr>
                      <m:t>=</m:t>
                    </m:r>
                    <m:r>
                      <a:rPr lang="pt-PT" sz="1200" b="1" i="0" smtClean="0">
                        <a:latin typeface="Cambria Math"/>
                      </a:rPr>
                      <m:t>−</m:t>
                    </m:r>
                    <m:r>
                      <a:rPr lang="pt-PT" sz="1200" b="1" i="1">
                        <a:latin typeface="Cambria Math"/>
                      </a:rPr>
                      <m:t>𝟐</m:t>
                    </m:r>
                    <m:r>
                      <a:rPr lang="pt-PT" sz="1200" b="1" i="1">
                        <a:latin typeface="Cambria Math"/>
                      </a:rPr>
                      <m:t>𝒍𝒏</m:t>
                    </m:r>
                  </m:oMath>
                </a14:m>
                <a:r>
                  <a:rPr lang="pt-PT" sz="1200" b="1" dirty="0"/>
                  <a:t> (1-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smtClean="0">
                        <a:latin typeface="Cambria Math"/>
                      </a:rPr>
                      <m:t>)</m:t>
                    </m:r>
                  </m:oMath>
                </a14:m>
                <a:r>
                  <a:rPr lang="pt-PT" sz="1200" b="1" dirty="0" smtClean="0"/>
                  <a:t> </a:t>
                </a:r>
                <a14:m>
                  <m:oMath xmlns:m="http://schemas.openxmlformats.org/officeDocument/2006/math">
                    <m:r>
                      <a:rPr lang="pt-PT" sz="1200" b="1" i="1">
                        <a:latin typeface="Cambria Math" panose="02040503050406030204" pitchFamily="18" charset="0"/>
                        <a:cs typeface="Arial" panose="020B0604020202020204" pitchFamily="34" charset="0"/>
                      </a:rPr>
                      <m:t>⟹</m:t>
                    </m:r>
                  </m:oMath>
                </a14:m>
                <a:r>
                  <a:rPr lang="pt-PT" sz="1200" b="1" dirty="0"/>
                  <a:t> </a:t>
                </a:r>
                <a:r>
                  <a:rPr lang="pt-PT" sz="1200" b="1" dirty="0" smtClean="0"/>
                  <a:t> </a:t>
                </a:r>
                <a14:m>
                  <m:oMath xmlns:m="http://schemas.openxmlformats.org/officeDocument/2006/math">
                    <m:r>
                      <a:rPr lang="pt-PT" sz="1200" b="1" i="1" dirty="0" smtClean="0">
                        <a:latin typeface="Cambria Math"/>
                      </a:rPr>
                      <m:t>𝒓</m:t>
                    </m:r>
                    <m:r>
                      <a:rPr lang="pt-PT" sz="1200" b="1" i="1" dirty="0" smtClean="0">
                        <a:latin typeface="Cambria Math"/>
                      </a:rPr>
                      <m:t>=</m:t>
                    </m:r>
                  </m:oMath>
                </a14:m>
                <a:r>
                  <a:rPr lang="pt-PT" sz="1200" b="1" i="1" dirty="0"/>
                  <a:t> </a:t>
                </a:r>
                <a14:m>
                  <m:oMath xmlns:m="http://schemas.openxmlformats.org/officeDocument/2006/math">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dirty="0"/>
                  <a:t>  e </a:t>
                </a:r>
                <a14:m>
                  <m:oMath xmlns:m="http://schemas.openxmlformats.org/officeDocument/2006/math">
                    <m:r>
                      <a:rPr lang="el-GR" sz="1200" b="1" i="1" dirty="0" smtClean="0">
                        <a:latin typeface="Cambria Math"/>
                        <a:ea typeface="Cambria Math"/>
                      </a:rPr>
                      <m:t>𝜽</m:t>
                    </m:r>
                  </m:oMath>
                </a14:m>
                <a:r>
                  <a:rPr lang="pt-PT" sz="1200" b="1" dirty="0"/>
                  <a:t> = </a:t>
                </a:r>
                <a:r>
                  <a:rPr lang="pt-PT" sz="1200" b="1" dirty="0" smtClean="0"/>
                  <a:t>2</a:t>
                </a:r>
                <a14:m>
                  <m:oMath xmlns:m="http://schemas.openxmlformats.org/officeDocument/2006/math">
                    <m:r>
                      <a:rPr lang="el-GR" sz="1200" b="1" i="1" smtClean="0">
                        <a:latin typeface="Cambria Math"/>
                        <a:ea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r>
                  <a:rPr lang="pt-PT" sz="1200" dirty="0" smtClean="0"/>
                  <a:t>, </a:t>
                </a:r>
                <a:r>
                  <a:rPr lang="pt-PT" sz="1200" dirty="0"/>
                  <a:t>em que </a:t>
                </a: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oMath>
                </a14:m>
                <a:r>
                  <a:rPr lang="pt-PT" sz="1200" dirty="0" smtClean="0"/>
                  <a:t> e </a:t>
                </a:r>
                <a14:m>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𝑹</m:t>
                        </m:r>
                      </m:e>
                      <m:sub>
                        <m:r>
                          <a:rPr lang="pt-PT" sz="1200" b="1" i="1" smtClean="0">
                            <a:latin typeface="Cambria Math"/>
                          </a:rPr>
                          <m:t>𝟐</m:t>
                        </m:r>
                      </m:sub>
                    </m:sSub>
                  </m:oMath>
                </a14:m>
                <a:r>
                  <a:rPr lang="pt-PT" sz="1200" dirty="0" smtClean="0"/>
                  <a:t> </a:t>
                </a:r>
                <a:r>
                  <a:rPr lang="pt-PT" sz="1200" dirty="0"/>
                  <a:t>são os números aleatórios gerados</a:t>
                </a:r>
                <a:r>
                  <a:rPr lang="pt-PT" sz="1200" dirty="0" smtClean="0"/>
                  <a:t>.</a:t>
                </a:r>
              </a:p>
              <a:p>
                <a:endParaRPr lang="pt-PT" sz="1200" dirty="0"/>
              </a:p>
              <a:p>
                <a:r>
                  <a:rPr lang="pt-PT" sz="1200" dirty="0"/>
                  <a:t>Fazendo o movimento inverso, </a:t>
                </a:r>
                <a:r>
                  <a:rPr lang="pt-PT" sz="1200" dirty="0" smtClean="0"/>
                  <a:t>temos</a:t>
                </a:r>
              </a:p>
              <a:p>
                <a:endParaRPr lang="pt-PT" sz="1200" dirty="0"/>
              </a:p>
              <a:p>
                <a:pPr algn="ctr"/>
                <a14:m>
                  <m:oMath xmlns:m="http://schemas.openxmlformats.org/officeDocument/2006/math">
                    <m:sSub>
                      <m:sSubPr>
                        <m:ctrlPr>
                          <a:rPr lang="pt-PT" sz="1200" b="1" i="1">
                            <a:latin typeface="Cambria Math" panose="02040503050406030204" pitchFamily="18" charset="0"/>
                          </a:rPr>
                        </m:ctrlPr>
                      </m:sSubPr>
                      <m:e>
                        <m:r>
                          <a:rPr lang="pt-PT" sz="1200" b="1" i="1">
                            <a:latin typeface="Cambria Math"/>
                          </a:rPr>
                          <m:t>𝒖</m:t>
                        </m:r>
                      </m:e>
                      <m:sub>
                        <m:r>
                          <a:rPr lang="pt-PT" sz="1200" b="1" i="1">
                            <a:latin typeface="Cambria Math"/>
                          </a:rPr>
                          <m:t>𝟏</m:t>
                        </m:r>
                      </m:sub>
                    </m:sSub>
                  </m:oMath>
                </a14:m>
                <a:r>
                  <a:rPr lang="pt-PT" sz="1200" b="1" i="1" dirty="0"/>
                  <a:t>= </a:t>
                </a:r>
                <a14:m>
                  <m:oMath xmlns:m="http://schemas.openxmlformats.org/officeDocument/2006/math">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b="1" i="1" dirty="0"/>
                  <a:t> </a:t>
                </a:r>
                <a14:m>
                  <m:oMath xmlns:m="http://schemas.openxmlformats.org/officeDocument/2006/math">
                    <m:r>
                      <m:rPr>
                        <m:sty m:val="p"/>
                      </m:rPr>
                      <a:rPr lang="pt-PT" sz="1200" b="1" i="1" dirty="0" smtClean="0">
                        <a:latin typeface="Cambria Math"/>
                      </a:rPr>
                      <m:t>cos</m:t>
                    </m:r>
                    <m:r>
                      <a:rPr lang="pt-PT" sz="1200" b="1" i="1" dirty="0" smtClean="0">
                        <a:latin typeface="Cambria Math"/>
                      </a:rPr>
                      <m:t>𝟐</m:t>
                    </m:r>
                    <m:r>
                      <a:rPr lang="pt-PT" sz="1200" b="1" i="1" dirty="0" smtClean="0">
                        <a:latin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r>
                  <a:rPr lang="pt-PT" sz="1200" b="1" i="1" dirty="0"/>
                  <a:t> </a:t>
                </a:r>
                <a14:m>
                  <m:oMath xmlns:m="http://schemas.openxmlformats.org/officeDocument/2006/math">
                    <m:r>
                      <a:rPr lang="pt-PT" sz="1200" b="1" i="1">
                        <a:latin typeface="Cambria Math"/>
                      </a:rPr>
                      <m:t>=&gt;</m:t>
                    </m:r>
                    <m:sSub>
                      <m:sSubPr>
                        <m:ctrlPr>
                          <a:rPr lang="pt-PT" sz="1200" b="1" i="1">
                            <a:latin typeface="Cambria Math" panose="02040503050406030204" pitchFamily="18" charset="0"/>
                          </a:rPr>
                        </m:ctrlPr>
                      </m:sSubPr>
                      <m:e>
                        <m:r>
                          <a:rPr lang="pt-PT" sz="1200" b="1" i="1">
                            <a:latin typeface="Cambria Math"/>
                          </a:rPr>
                          <m:t>𝒙</m:t>
                        </m:r>
                      </m:e>
                      <m:sub>
                        <m:r>
                          <a:rPr lang="pt-PT" sz="1200" b="1" i="1">
                            <a:latin typeface="Cambria Math"/>
                          </a:rPr>
                          <m:t>𝟏</m:t>
                        </m:r>
                        <m:r>
                          <a:rPr lang="pt-PT" sz="1200" b="1" i="1">
                            <a:latin typeface="Cambria Math"/>
                          </a:rPr>
                          <m:t> </m:t>
                        </m:r>
                      </m:sub>
                    </m:sSub>
                  </m:oMath>
                </a14:m>
                <a:r>
                  <a:rPr lang="pt-PT" sz="1200" b="1" i="1" dirty="0"/>
                  <a:t>= </a:t>
                </a:r>
                <a14:m>
                  <m:oMath xmlns:m="http://schemas.openxmlformats.org/officeDocument/2006/math">
                    <m:r>
                      <a:rPr lang="pt-PT" sz="1200" b="1" i="1" dirty="0" smtClean="0">
                        <a:latin typeface="Cambria Math"/>
                      </a:rPr>
                      <m:t>𝝁</m:t>
                    </m:r>
                    <m:r>
                      <a:rPr lang="pt-PT" sz="1200" b="1" i="1" dirty="0" smtClean="0">
                        <a:latin typeface="Cambria Math"/>
                      </a:rPr>
                      <m:t> + </m:t>
                    </m:r>
                    <m:r>
                      <a:rPr lang="pt-PT" sz="1200" b="1" i="1" dirty="0" smtClean="0">
                        <a:latin typeface="Cambria Math"/>
                      </a:rPr>
                      <m:t>𝝈</m:t>
                    </m:r>
                    <m:r>
                      <a:rPr lang="pt-PT" sz="1200" b="1" i="1">
                        <a:latin typeface="Cambria Math"/>
                      </a:rPr>
                      <m:t>[</m:t>
                    </m:r>
                    <m:sSup>
                      <m:sSupPr>
                        <m:ctrlPr>
                          <a:rPr lang="pt-PT" sz="1200" b="1" i="1">
                            <a:latin typeface="Cambria Math" panose="02040503050406030204" pitchFamily="18" charset="0"/>
                          </a:rPr>
                        </m:ctrlPr>
                      </m:sSupPr>
                      <m:e>
                        <m:r>
                          <a:rPr lang="pt-PT" sz="1200" b="1" i="1">
                            <a:latin typeface="Cambria Math"/>
                          </a:rPr>
                          <m:t>− </m:t>
                        </m:r>
                        <m:r>
                          <a:rPr lang="pt-PT" sz="1200" b="1" i="1">
                            <a:latin typeface="Cambria Math"/>
                          </a:rPr>
                          <m:t>𝟐</m:t>
                        </m:r>
                        <m:r>
                          <a:rPr lang="pt-PT" sz="1200" b="1" i="1">
                            <a:latin typeface="Cambria Math"/>
                          </a:rPr>
                          <m:t>𝒍𝒏</m:t>
                        </m:r>
                        <m:r>
                          <a:rPr lang="pt-PT" sz="1200" b="1" i="1">
                            <a:latin typeface="Cambria Math"/>
                          </a:rPr>
                          <m:t> (</m:t>
                        </m:r>
                        <m:r>
                          <a:rPr lang="pt-PT" sz="1200" b="1" i="1">
                            <a:latin typeface="Cambria Math"/>
                          </a:rPr>
                          <m:t>𝟏</m:t>
                        </m:r>
                        <m:r>
                          <a:rPr lang="pt-PT" sz="1200" b="1" i="1">
                            <a:latin typeface="Cambria Math"/>
                          </a:rPr>
                          <m:t>− </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𝟏</m:t>
                            </m:r>
                          </m:sub>
                        </m:sSub>
                        <m:r>
                          <a:rPr lang="pt-PT" sz="1200" b="1" i="1">
                            <a:latin typeface="Cambria Math"/>
                          </a:rPr>
                          <m:t>)]</m:t>
                        </m:r>
                      </m:e>
                      <m:sup>
                        <m:f>
                          <m:fPr>
                            <m:ctrlPr>
                              <a:rPr lang="pt-PT" sz="1200" b="1" i="1">
                                <a:latin typeface="Cambria Math" panose="02040503050406030204" pitchFamily="18" charset="0"/>
                              </a:rPr>
                            </m:ctrlPr>
                          </m:fPr>
                          <m:num>
                            <m:r>
                              <a:rPr lang="pt-PT" sz="1200" b="1" i="1">
                                <a:latin typeface="Cambria Math"/>
                              </a:rPr>
                              <m:t>𝟏</m:t>
                            </m:r>
                          </m:num>
                          <m:den>
                            <m:r>
                              <a:rPr lang="pt-PT" sz="1200" b="1" i="1">
                                <a:latin typeface="Cambria Math"/>
                              </a:rPr>
                              <m:t>𝟐</m:t>
                            </m:r>
                          </m:den>
                        </m:f>
                      </m:sup>
                    </m:sSup>
                  </m:oMath>
                </a14:m>
                <a:r>
                  <a:rPr lang="pt-PT" sz="1200" b="1" i="1" dirty="0"/>
                  <a:t> </a:t>
                </a:r>
                <a14:m>
                  <m:oMath xmlns:m="http://schemas.openxmlformats.org/officeDocument/2006/math">
                    <m:r>
                      <m:rPr>
                        <m:sty m:val="p"/>
                      </m:rPr>
                      <a:rPr lang="pt-PT" sz="1200" b="1" i="1" dirty="0" smtClean="0">
                        <a:latin typeface="Cambria Math"/>
                      </a:rPr>
                      <m:t>cos</m:t>
                    </m:r>
                    <m:r>
                      <a:rPr lang="pt-PT" sz="1200" b="1" i="1" dirty="0" smtClean="0">
                        <a:latin typeface="Cambria Math"/>
                      </a:rPr>
                      <m:t>𝟐</m:t>
                    </m:r>
                    <m:r>
                      <a:rPr lang="pt-PT" sz="1200" b="1" i="1" dirty="0" smtClean="0">
                        <a:latin typeface="Cambria Math"/>
                      </a:rPr>
                      <m:t>𝝅</m:t>
                    </m:r>
                    <m:sSub>
                      <m:sSubPr>
                        <m:ctrlPr>
                          <a:rPr lang="pt-PT" sz="1200" b="1" i="1">
                            <a:latin typeface="Cambria Math" panose="02040503050406030204" pitchFamily="18" charset="0"/>
                          </a:rPr>
                        </m:ctrlPr>
                      </m:sSubPr>
                      <m:e>
                        <m:r>
                          <a:rPr lang="pt-PT" sz="1200" b="1" i="1">
                            <a:latin typeface="Cambria Math"/>
                          </a:rPr>
                          <m:t>𝑹</m:t>
                        </m:r>
                      </m:e>
                      <m:sub>
                        <m:r>
                          <a:rPr lang="pt-PT" sz="1200" b="1" i="1">
                            <a:latin typeface="Cambria Math"/>
                          </a:rPr>
                          <m:t>𝟐</m:t>
                        </m:r>
                      </m:sub>
                    </m:sSub>
                  </m:oMath>
                </a14:m>
                <a:endParaRPr lang="pt-PT" sz="1200" b="1" dirty="0"/>
              </a:p>
              <a:p>
                <a:pPr algn="ctr"/>
                <a14:m>
                  <m:oMath xmlns:m="http://schemas.openxmlformats.org/officeDocument/2006/math">
                    <m:sSub>
                      <m:sSubPr>
                        <m:ctrlPr>
                          <a:rPr lang="pt-PT" sz="1200" b="1" i="1">
                            <a:latin typeface="Cambria Math" panose="02040503050406030204" pitchFamily="18" charset="0"/>
                          </a:rPr>
                        </m:ctrlPr>
                      </m:sSubPr>
                      <m:e>
                        <m:r>
                          <a:rPr lang="en-GB" sz="1200" b="1" i="1">
                            <a:latin typeface="Cambria Math"/>
                          </a:rPr>
                          <m:t>𝒖</m:t>
                        </m:r>
                      </m:e>
                      <m:sub>
                        <m:r>
                          <a:rPr lang="en-GB" sz="1200" b="1" i="1">
                            <a:latin typeface="Cambria Math"/>
                          </a:rPr>
                          <m:t>𝟏</m:t>
                        </m:r>
                      </m:sub>
                    </m:sSub>
                  </m:oMath>
                </a14:m>
                <a:r>
                  <a:rPr lang="en-US" sz="1200" b="1" i="1" dirty="0"/>
                  <a:t>= </a:t>
                </a:r>
                <a14:m>
                  <m:oMath xmlns:m="http://schemas.openxmlformats.org/officeDocument/2006/math">
                    <m:r>
                      <a:rPr lang="en-GB" sz="1200" b="1" i="1">
                        <a:latin typeface="Cambria Math"/>
                      </a:rPr>
                      <m:t>[</m:t>
                    </m:r>
                    <m:sSup>
                      <m:sSupPr>
                        <m:ctrlPr>
                          <a:rPr lang="pt-PT" sz="1200" b="1" i="1">
                            <a:latin typeface="Cambria Math" panose="02040503050406030204" pitchFamily="18" charset="0"/>
                          </a:rPr>
                        </m:ctrlPr>
                      </m:sSupPr>
                      <m:e>
                        <m:r>
                          <a:rPr lang="en-GB" sz="1200" b="1" i="1">
                            <a:latin typeface="Cambria Math"/>
                          </a:rPr>
                          <m:t>− </m:t>
                        </m:r>
                        <m:r>
                          <a:rPr lang="en-GB" sz="1200" b="1" i="1">
                            <a:latin typeface="Cambria Math"/>
                          </a:rPr>
                          <m:t>𝟐</m:t>
                        </m:r>
                        <m:r>
                          <a:rPr lang="en-GB" sz="1200" b="1" i="1">
                            <a:latin typeface="Cambria Math"/>
                          </a:rPr>
                          <m:t>𝒍𝒏</m:t>
                        </m:r>
                        <m:r>
                          <a:rPr lang="en-GB" sz="1200" b="1" i="1">
                            <a:latin typeface="Cambria Math"/>
                          </a:rPr>
                          <m:t> (</m:t>
                        </m:r>
                        <m:r>
                          <a:rPr lang="en-GB" sz="1200" b="1" i="1">
                            <a:latin typeface="Cambria Math"/>
                          </a:rPr>
                          <m:t>𝟏</m:t>
                        </m:r>
                        <m:r>
                          <a:rPr lang="en-GB" sz="1200" b="1" i="1">
                            <a:latin typeface="Cambria Math"/>
                          </a:rPr>
                          <m:t>− </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𝟏</m:t>
                            </m:r>
                          </m:sub>
                        </m:sSub>
                        <m:r>
                          <a:rPr lang="en-GB" sz="1200" b="1" i="1">
                            <a:latin typeface="Cambria Math"/>
                          </a:rPr>
                          <m:t>)]</m:t>
                        </m:r>
                      </m:e>
                      <m:sup>
                        <m:f>
                          <m:fPr>
                            <m:ctrlPr>
                              <a:rPr lang="pt-PT" sz="1200" b="1" i="1">
                                <a:latin typeface="Cambria Math" panose="02040503050406030204" pitchFamily="18" charset="0"/>
                              </a:rPr>
                            </m:ctrlPr>
                          </m:fPr>
                          <m:num>
                            <m:r>
                              <a:rPr lang="en-GB" sz="1200" b="1" i="1">
                                <a:latin typeface="Cambria Math"/>
                              </a:rPr>
                              <m:t>𝟏</m:t>
                            </m:r>
                          </m:num>
                          <m:den>
                            <m:r>
                              <a:rPr lang="en-GB" sz="1200" b="1" i="1">
                                <a:latin typeface="Cambria Math"/>
                              </a:rPr>
                              <m:t>𝟐</m:t>
                            </m:r>
                          </m:den>
                        </m:f>
                      </m:sup>
                    </m:sSup>
                  </m:oMath>
                </a14:m>
                <a:r>
                  <a:rPr lang="en-US" sz="1200" b="1" i="1" dirty="0"/>
                  <a:t> </a:t>
                </a:r>
                <a14:m>
                  <m:oMath xmlns:m="http://schemas.openxmlformats.org/officeDocument/2006/math">
                    <m:r>
                      <a:rPr lang="en-US" sz="1200" b="1" i="1" dirty="0" smtClean="0">
                        <a:latin typeface="Cambria Math"/>
                      </a:rPr>
                      <m:t>𝒔𝒆𝒏</m:t>
                    </m:r>
                    <m:r>
                      <a:rPr lang="en-US" sz="1200" b="1" i="1" dirty="0" smtClean="0">
                        <a:latin typeface="Cambria Math"/>
                      </a:rPr>
                      <m:t>𝟐</m:t>
                    </m:r>
                    <m:r>
                      <a:rPr lang="pt-PT" sz="1200" b="1" i="1" dirty="0">
                        <a:latin typeface="Cambria Math"/>
                      </a:rPr>
                      <m:t>𝝅</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𝟐</m:t>
                        </m:r>
                      </m:sub>
                    </m:sSub>
                    <m:sSub>
                      <m:sSubPr>
                        <m:ctrlPr>
                          <a:rPr lang="pt-PT" sz="1200" b="1" i="1">
                            <a:latin typeface="Cambria Math" panose="02040503050406030204" pitchFamily="18" charset="0"/>
                          </a:rPr>
                        </m:ctrlPr>
                      </m:sSubPr>
                      <m:e>
                        <m:r>
                          <a:rPr lang="en-GB" sz="1200" b="1" i="1">
                            <a:latin typeface="Cambria Math"/>
                          </a:rPr>
                          <m:t> =&gt; </m:t>
                        </m:r>
                        <m:r>
                          <a:rPr lang="en-GB" sz="1200" b="1" i="1">
                            <a:latin typeface="Cambria Math"/>
                          </a:rPr>
                          <m:t>𝒙</m:t>
                        </m:r>
                      </m:e>
                      <m:sub>
                        <m:r>
                          <a:rPr lang="en-GB" sz="1200" b="1" i="1">
                            <a:latin typeface="Cambria Math"/>
                          </a:rPr>
                          <m:t>𝟐</m:t>
                        </m:r>
                        <m:r>
                          <a:rPr lang="en-GB" sz="1200" b="1" i="1">
                            <a:latin typeface="Cambria Math"/>
                          </a:rPr>
                          <m:t> </m:t>
                        </m:r>
                      </m:sub>
                    </m:sSub>
                  </m:oMath>
                </a14:m>
                <a:r>
                  <a:rPr lang="en-US" sz="1200" b="1" i="1" dirty="0"/>
                  <a:t>= </a:t>
                </a:r>
                <a14:m>
                  <m:oMath xmlns:m="http://schemas.openxmlformats.org/officeDocument/2006/math">
                    <m:r>
                      <a:rPr lang="pt-PT" sz="1200" b="1" i="1" dirty="0" smtClean="0">
                        <a:latin typeface="Cambria Math"/>
                      </a:rPr>
                      <m:t>𝝁</m:t>
                    </m:r>
                    <m:r>
                      <a:rPr lang="en-US" sz="1200" b="1" i="1" dirty="0">
                        <a:latin typeface="Cambria Math"/>
                      </a:rPr>
                      <m:t> + </m:t>
                    </m:r>
                    <m:r>
                      <a:rPr lang="pt-PT" sz="1200" b="1" i="1" dirty="0">
                        <a:latin typeface="Cambria Math"/>
                      </a:rPr>
                      <m:t>𝝈</m:t>
                    </m:r>
                    <m:r>
                      <a:rPr lang="en-GB" sz="1200" b="1" i="1">
                        <a:latin typeface="Cambria Math"/>
                      </a:rPr>
                      <m:t>[</m:t>
                    </m:r>
                    <m:sSup>
                      <m:sSupPr>
                        <m:ctrlPr>
                          <a:rPr lang="pt-PT" sz="1200" b="1" i="1">
                            <a:latin typeface="Cambria Math" panose="02040503050406030204" pitchFamily="18" charset="0"/>
                          </a:rPr>
                        </m:ctrlPr>
                      </m:sSupPr>
                      <m:e>
                        <m:r>
                          <a:rPr lang="en-GB" sz="1200" b="1" i="1">
                            <a:latin typeface="Cambria Math"/>
                          </a:rPr>
                          <m:t>− </m:t>
                        </m:r>
                        <m:r>
                          <a:rPr lang="en-GB" sz="1200" b="1" i="1">
                            <a:latin typeface="Cambria Math"/>
                          </a:rPr>
                          <m:t>𝟐</m:t>
                        </m:r>
                        <m:r>
                          <a:rPr lang="en-GB" sz="1200" b="1" i="1">
                            <a:latin typeface="Cambria Math"/>
                          </a:rPr>
                          <m:t>𝒍𝒏</m:t>
                        </m:r>
                        <m:r>
                          <a:rPr lang="en-GB" sz="1200" b="1" i="1">
                            <a:latin typeface="Cambria Math"/>
                          </a:rPr>
                          <m:t> (</m:t>
                        </m:r>
                        <m:r>
                          <a:rPr lang="en-GB" sz="1200" b="1" i="1">
                            <a:latin typeface="Cambria Math"/>
                          </a:rPr>
                          <m:t>𝟏</m:t>
                        </m:r>
                        <m:r>
                          <a:rPr lang="en-GB" sz="1200" b="1" i="1">
                            <a:latin typeface="Cambria Math"/>
                          </a:rPr>
                          <m:t>− </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𝟏</m:t>
                            </m:r>
                          </m:sub>
                        </m:sSub>
                        <m:r>
                          <a:rPr lang="en-GB" sz="1200" b="1" i="1">
                            <a:latin typeface="Cambria Math"/>
                          </a:rPr>
                          <m:t>)]</m:t>
                        </m:r>
                      </m:e>
                      <m:sup>
                        <m:f>
                          <m:fPr>
                            <m:ctrlPr>
                              <a:rPr lang="pt-PT" sz="1200" b="1" i="1">
                                <a:latin typeface="Cambria Math" panose="02040503050406030204" pitchFamily="18" charset="0"/>
                              </a:rPr>
                            </m:ctrlPr>
                          </m:fPr>
                          <m:num>
                            <m:r>
                              <a:rPr lang="en-GB" sz="1200" b="1" i="1">
                                <a:latin typeface="Cambria Math"/>
                              </a:rPr>
                              <m:t>𝟏</m:t>
                            </m:r>
                          </m:num>
                          <m:den>
                            <m:r>
                              <a:rPr lang="en-GB" sz="1200" b="1" i="1">
                                <a:latin typeface="Cambria Math"/>
                              </a:rPr>
                              <m:t>𝟐</m:t>
                            </m:r>
                          </m:den>
                        </m:f>
                      </m:sup>
                    </m:sSup>
                  </m:oMath>
                </a14:m>
                <a:r>
                  <a:rPr lang="en-US" sz="1200" b="1" i="1" dirty="0"/>
                  <a:t> </a:t>
                </a:r>
                <a14:m>
                  <m:oMath xmlns:m="http://schemas.openxmlformats.org/officeDocument/2006/math">
                    <m:r>
                      <a:rPr lang="en-US" sz="1200" b="1" i="1" dirty="0" smtClean="0">
                        <a:latin typeface="Cambria Math"/>
                      </a:rPr>
                      <m:t>𝒔𝒆𝒏</m:t>
                    </m:r>
                    <m:r>
                      <a:rPr lang="en-US" sz="1200" b="1" i="1" dirty="0" smtClean="0">
                        <a:latin typeface="Cambria Math"/>
                      </a:rPr>
                      <m:t>𝟐</m:t>
                    </m:r>
                    <m:r>
                      <a:rPr lang="pt-PT" sz="1200" b="1" i="1" dirty="0">
                        <a:latin typeface="Cambria Math"/>
                      </a:rPr>
                      <m:t>𝝅</m:t>
                    </m:r>
                    <m:sSub>
                      <m:sSubPr>
                        <m:ctrlPr>
                          <a:rPr lang="pt-PT" sz="1200" b="1" i="1">
                            <a:latin typeface="Cambria Math" panose="02040503050406030204" pitchFamily="18" charset="0"/>
                          </a:rPr>
                        </m:ctrlPr>
                      </m:sSubPr>
                      <m:e>
                        <m:r>
                          <a:rPr lang="en-GB" sz="1200" b="1" i="1">
                            <a:latin typeface="Cambria Math"/>
                          </a:rPr>
                          <m:t>𝑹</m:t>
                        </m:r>
                      </m:e>
                      <m:sub>
                        <m:r>
                          <a:rPr lang="en-GB" sz="1200" b="1" i="1">
                            <a:latin typeface="Cambria Math"/>
                          </a:rPr>
                          <m:t>𝟐</m:t>
                        </m:r>
                      </m:sub>
                    </m:sSub>
                  </m:oMath>
                </a14:m>
                <a:endParaRPr lang="pt-PT" sz="1200" b="1" dirty="0" smtClean="0"/>
              </a:p>
              <a:p>
                <a:pPr algn="ctr"/>
                <a:endParaRPr lang="pt-PT" sz="1200" b="1" dirty="0"/>
              </a:p>
              <a:p>
                <a:pPr algn="ctr"/>
                <a:r>
                  <a:rPr lang="en-US" sz="1200" b="1" i="1" dirty="0"/>
                  <a:t> </a:t>
                </a:r>
                <a:endParaRPr lang="pt-PT" sz="1200" b="1" dirty="0"/>
              </a:p>
              <a:p>
                <a:r>
                  <a:rPr lang="pt-PT" sz="1200" b="1" i="1" dirty="0" smtClean="0"/>
                  <a:t>Nota 1.</a:t>
                </a:r>
                <a:r>
                  <a:rPr lang="pt-PT" sz="1200" i="1" dirty="0" smtClean="0"/>
                  <a:t> </a:t>
                </a:r>
                <a:r>
                  <a:rPr lang="pt-PT" sz="1200" i="1" dirty="0"/>
                  <a:t>Como </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oMath>
                </a14:m>
                <a:r>
                  <a:rPr lang="pt-PT" sz="1200" i="1" dirty="0"/>
                  <a:t> é uniforme (0,1), (1-</a:t>
                </a:r>
                <a14:m>
                  <m:oMath xmlns:m="http://schemas.openxmlformats.org/officeDocument/2006/math">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oMath>
                </a14:m>
                <a:r>
                  <a:rPr lang="pt-PT" sz="1200" i="1" dirty="0"/>
                  <a:t>) é também uniforme (0</a:t>
                </a:r>
                <a:r>
                  <a:rPr lang="pt-PT" sz="1200" i="1" dirty="0" smtClean="0"/>
                  <a:t>, 1</a:t>
                </a:r>
                <a:r>
                  <a:rPr lang="pt-PT" sz="1200" i="1" dirty="0"/>
                  <a:t>), na exponencial podemos considerar </a:t>
                </a:r>
                <a14:m>
                  <m:oMath xmlns:m="http://schemas.openxmlformats.org/officeDocument/2006/math">
                    <m:r>
                      <a:rPr lang="pt-PT" sz="1200" i="1">
                        <a:latin typeface="Cambria Math"/>
                      </a:rPr>
                      <m:t>𝑙𝑛</m:t>
                    </m:r>
                    <m:r>
                      <a:rPr lang="pt-PT" sz="1200" i="1">
                        <a:latin typeface="Cambria Math"/>
                      </a:rPr>
                      <m:t> </m:t>
                    </m:r>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r>
                      <a:rPr lang="pt-PT" sz="1200" i="1">
                        <a:latin typeface="Cambria Math"/>
                      </a:rPr>
                      <m:t> </m:t>
                    </m:r>
                    <m:r>
                      <a:rPr lang="pt-PT" sz="1200" i="1">
                        <a:latin typeface="Cambria Math"/>
                      </a:rPr>
                      <m:t>𝑒𝑚</m:t>
                    </m:r>
                    <m:r>
                      <a:rPr lang="pt-PT" sz="1200" i="1">
                        <a:latin typeface="Cambria Math"/>
                      </a:rPr>
                      <m:t> </m:t>
                    </m:r>
                    <m:r>
                      <a:rPr lang="pt-PT" sz="1200" i="1">
                        <a:latin typeface="Cambria Math"/>
                      </a:rPr>
                      <m:t>𝑣𝑒𝑧</m:t>
                    </m:r>
                    <m:r>
                      <a:rPr lang="pt-PT" sz="1200" i="1">
                        <a:latin typeface="Cambria Math"/>
                      </a:rPr>
                      <m:t> </m:t>
                    </m:r>
                    <m:r>
                      <a:rPr lang="pt-PT" sz="1200" i="1">
                        <a:latin typeface="Cambria Math"/>
                      </a:rPr>
                      <m:t>𝑑𝑒</m:t>
                    </m:r>
                    <m:r>
                      <a:rPr lang="pt-PT" sz="1200" i="1">
                        <a:latin typeface="Cambria Math"/>
                      </a:rPr>
                      <m:t>  </m:t>
                    </m:r>
                    <m:r>
                      <a:rPr lang="pt-PT" sz="1200" i="1">
                        <a:latin typeface="Cambria Math"/>
                      </a:rPr>
                      <m:t>𝑙𝑛</m:t>
                    </m:r>
                    <m:r>
                      <a:rPr lang="pt-PT" sz="1200" i="1">
                        <a:latin typeface="Cambria Math"/>
                      </a:rPr>
                      <m:t> (1− </m:t>
                    </m:r>
                    <m:sSub>
                      <m:sSubPr>
                        <m:ctrlPr>
                          <a:rPr lang="pt-PT" sz="1200" i="1">
                            <a:latin typeface="Cambria Math" panose="02040503050406030204" pitchFamily="18" charset="0"/>
                          </a:rPr>
                        </m:ctrlPr>
                      </m:sSubPr>
                      <m:e>
                        <m:r>
                          <a:rPr lang="pt-PT" sz="1200" i="1">
                            <a:latin typeface="Cambria Math"/>
                          </a:rPr>
                          <m:t>𝑅</m:t>
                        </m:r>
                      </m:e>
                      <m:sub>
                        <m:r>
                          <a:rPr lang="pt-PT" sz="1200" i="1">
                            <a:latin typeface="Cambria Math"/>
                          </a:rPr>
                          <m:t>1</m:t>
                        </m:r>
                      </m:sub>
                    </m:sSub>
                    <m:r>
                      <a:rPr lang="pt-PT" sz="1200" i="1">
                        <a:latin typeface="Cambria Math"/>
                      </a:rPr>
                      <m:t>)</m:t>
                    </m:r>
                  </m:oMath>
                </a14:m>
                <a:r>
                  <a:rPr lang="pt-PT" sz="1200" i="1" dirty="0"/>
                  <a:t>.</a:t>
                </a:r>
                <a:endParaRPr lang="pt-PT" sz="1200" dirty="0"/>
              </a:p>
              <a:p>
                <a:r>
                  <a:rPr lang="pt-PT" sz="1200" i="1" dirty="0"/>
                  <a:t> </a:t>
                </a:r>
                <a:endParaRPr lang="pt-PT" sz="1200" dirty="0"/>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548680"/>
                <a:ext cx="8640960" cy="6418488"/>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24</a:t>
            </a:fld>
            <a:endParaRPr lang="en-GB" altLang="pt-PT" dirty="0"/>
          </a:p>
        </p:txBody>
      </p:sp>
    </p:spTree>
    <p:extLst>
      <p:ext uri="{BB962C8B-B14F-4D97-AF65-F5344CB8AC3E}">
        <p14:creationId xmlns:p14="http://schemas.microsoft.com/office/powerpoint/2010/main" val="4183605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36945" y="527937"/>
                <a:ext cx="8640960" cy="5733621"/>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Normal (Método </a:t>
                </a:r>
                <a:r>
                  <a:rPr lang="pt-PT" sz="1200" b="1" i="1" dirty="0" smtClean="0">
                    <a:latin typeface="Arial" panose="020B0604020202020204" pitchFamily="34" charset="0"/>
                    <a:cs typeface="Arial" panose="020B0604020202020204" pitchFamily="34" charset="0"/>
                  </a:rPr>
                  <a:t>do Limite Central)</a:t>
                </a: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Neste caso a v. a. Normal é gerada a partir da soma de uniformes (0, 1), que é assintoticamente normal.</a:t>
                </a:r>
              </a:p>
              <a:p>
                <a:pPr marL="176213" algn="just"/>
                <a:endParaRPr lang="pt-PT" sz="1200" i="1" dirty="0">
                  <a:latin typeface="Arial" panose="020B0604020202020204" pitchFamily="34" charset="0"/>
                  <a:cs typeface="Arial" panose="020B0604020202020204" pitchFamily="34" charset="0"/>
                </a:endParaRPr>
              </a:p>
              <a:p>
                <a:pPr marL="176213" algn="ctr"/>
                <a14:m>
                  <m:oMath xmlns:m="http://schemas.openxmlformats.org/officeDocument/2006/math">
                    <m:r>
                      <a:rPr lang="pt-PT" sz="1400" b="1" i="1" smtClean="0">
                        <a:latin typeface="Cambria Math"/>
                        <a:cs typeface="Arial" panose="020B0604020202020204" pitchFamily="34" charset="0"/>
                      </a:rPr>
                      <m:t>𝑻</m:t>
                    </m:r>
                    <m:r>
                      <a:rPr lang="pt-PT" sz="1400" b="1" i="1" smtClean="0">
                        <a:latin typeface="Cambria Math"/>
                        <a:cs typeface="Arial" panose="020B0604020202020204" pitchFamily="34" charset="0"/>
                      </a:rPr>
                      <m:t>= </m:t>
                    </m:r>
                    <m:nary>
                      <m:naryPr>
                        <m:chr m:val="∑"/>
                        <m:ctrlPr>
                          <a:rPr lang="pt-PT" sz="1400" b="1" i="1" smtClean="0">
                            <a:latin typeface="Cambria Math" panose="02040503050406030204" pitchFamily="18" charset="0"/>
                            <a:cs typeface="Arial" panose="020B0604020202020204" pitchFamily="34" charset="0"/>
                          </a:rPr>
                        </m:ctrlPr>
                      </m:naryPr>
                      <m:sub>
                        <m:r>
                          <m:rPr>
                            <m:brk m:alnAt="23"/>
                          </m:rPr>
                          <a:rPr lang="pt-PT" sz="1400" b="1" i="1" smtClean="0">
                            <a:latin typeface="Cambria Math"/>
                            <a:cs typeface="Arial" panose="020B0604020202020204" pitchFamily="34" charset="0"/>
                          </a:rPr>
                          <m:t>𝟏</m:t>
                        </m:r>
                      </m:sub>
                      <m:sup>
                        <m:r>
                          <a:rPr lang="pt-PT" sz="1400" b="1" i="1" smtClean="0">
                            <a:latin typeface="Cambria Math"/>
                            <a:cs typeface="Arial" panose="020B0604020202020204" pitchFamily="34" charset="0"/>
                          </a:rPr>
                          <m:t>𝒏</m:t>
                        </m:r>
                      </m:sup>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𝒀</m:t>
                            </m:r>
                          </m:e>
                          <m:sub>
                            <m:r>
                              <a:rPr lang="pt-PT" sz="1400" b="1" i="1" smtClean="0">
                                <a:latin typeface="Cambria Math"/>
                                <a:cs typeface="Arial" panose="020B0604020202020204" pitchFamily="34" charset="0"/>
                              </a:rPr>
                              <m:t>𝒊</m:t>
                            </m:r>
                          </m:sub>
                        </m:sSub>
                      </m:e>
                    </m:nary>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1" smtClean="0">
                        <a:latin typeface="Cambria Math"/>
                        <a:cs typeface="Arial" panose="020B0604020202020204" pitchFamily="34" charset="0"/>
                      </a:rPr>
                      <m:t>𝒊</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r>
                      <a:rPr lang="pt-PT" sz="1400" b="1" i="1" smtClean="0">
                        <a:latin typeface="Cambria Math"/>
                        <a:cs typeface="Arial" panose="020B0604020202020204" pitchFamily="34" charset="0"/>
                      </a:rPr>
                      <m:t>, </m:t>
                    </m:r>
                    <m:r>
                      <a:rPr lang="pt-PT" sz="1400" b="1" i="1" smtClean="0">
                        <a:latin typeface="Cambria Math"/>
                        <a:cs typeface="Arial" panose="020B0604020202020204" pitchFamily="34" charset="0"/>
                      </a:rPr>
                      <m:t>𝟐</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𝒏</m:t>
                    </m:r>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sSub>
                      <m:sSubPr>
                        <m:ctrlPr>
                          <a:rPr lang="pt-PT" sz="1400" b="1" i="1" dirty="0" smtClean="0">
                            <a:latin typeface="Cambria Math" panose="02040503050406030204" pitchFamily="18" charset="0"/>
                            <a:cs typeface="Arial" panose="020B0604020202020204" pitchFamily="34" charset="0"/>
                          </a:rPr>
                        </m:ctrlPr>
                      </m:sSubPr>
                      <m:e>
                        <m:r>
                          <a:rPr lang="pt-PT" sz="1400" b="1" i="1" dirty="0" smtClean="0">
                            <a:latin typeface="Cambria Math"/>
                            <a:cs typeface="Arial" panose="020B0604020202020204" pitchFamily="34" charset="0"/>
                          </a:rPr>
                          <m:t>𝒀</m:t>
                        </m:r>
                      </m:e>
                      <m:sub>
                        <m:r>
                          <a:rPr lang="pt-PT" sz="1400" b="1" i="1" dirty="0" smtClean="0">
                            <a:latin typeface="Cambria Math"/>
                            <a:cs typeface="Arial" panose="020B0604020202020204" pitchFamily="34" charset="0"/>
                          </a:rPr>
                          <m:t>𝒊</m:t>
                        </m:r>
                      </m:sub>
                    </m:sSub>
                  </m:oMath>
                </a14:m>
                <a:r>
                  <a:rPr lang="pt-PT" sz="1400" b="1" dirty="0"/>
                  <a:t> </a:t>
                </a:r>
                <a14:m>
                  <m:oMath xmlns:m="http://schemas.openxmlformats.org/officeDocument/2006/math">
                    <m:r>
                      <a:rPr lang="pt-PT" sz="1400" b="1" i="1">
                        <a:latin typeface="Cambria Math"/>
                      </a:rPr>
                      <m:t>~</m:t>
                    </m:r>
                    <m:r>
                      <a:rPr lang="pt-PT" sz="1400" b="1" i="1" smtClean="0">
                        <a:latin typeface="Cambria Math"/>
                      </a:rPr>
                      <m:t>𝑼𝒏</m:t>
                    </m:r>
                    <m:r>
                      <a:rPr lang="pt-PT" sz="1400" b="1" i="1" smtClean="0">
                        <a:latin typeface="Cambria Math"/>
                      </a:rPr>
                      <m:t>(</m:t>
                    </m:r>
                    <m:r>
                      <a:rPr lang="pt-PT" sz="1400" b="1" i="1" smtClean="0">
                        <a:latin typeface="Cambria Math"/>
                      </a:rPr>
                      <m:t>𝟎</m:t>
                    </m:r>
                    <m:r>
                      <a:rPr lang="pt-PT" sz="1400" b="1" i="1" smtClean="0">
                        <a:latin typeface="Cambria Math"/>
                      </a:rPr>
                      <m:t>, </m:t>
                    </m:r>
                    <m:r>
                      <a:rPr lang="pt-PT" sz="1400" b="1" i="1" smtClean="0">
                        <a:latin typeface="Cambria Math"/>
                      </a:rPr>
                      <m:t>𝟏</m:t>
                    </m:r>
                    <m:r>
                      <a:rPr lang="pt-PT" sz="1400" b="1" i="1" smtClean="0">
                        <a:latin typeface="Cambria Math"/>
                      </a:rPr>
                      <m:t>)</m:t>
                    </m:r>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1" dirty="0" smtClean="0">
                        <a:latin typeface="Cambria Math"/>
                        <a:cs typeface="Arial" panose="020B0604020202020204" pitchFamily="34" charset="0"/>
                      </a:rPr>
                      <m:t>𝑬</m:t>
                    </m:r>
                    <m:d>
                      <m:dPr>
                        <m:begChr m:val="["/>
                        <m:endChr m:val="]"/>
                        <m:ctrlPr>
                          <a:rPr lang="pt-PT" sz="1400" b="1" i="1" dirty="0" smtClean="0">
                            <a:latin typeface="Cambria Math" panose="02040503050406030204" pitchFamily="18" charset="0"/>
                            <a:cs typeface="Arial" panose="020B0604020202020204" pitchFamily="34" charset="0"/>
                          </a:rPr>
                        </m:ctrlPr>
                      </m:dPr>
                      <m:e>
                        <m:r>
                          <a:rPr lang="pt-PT" sz="1400" b="1" i="1" dirty="0" smtClean="0">
                            <a:latin typeface="Cambria Math"/>
                            <a:cs typeface="Arial" panose="020B0604020202020204" pitchFamily="34" charset="0"/>
                          </a:rPr>
                          <m:t>𝑻</m:t>
                        </m:r>
                      </m:e>
                    </m:d>
                    <m:r>
                      <a:rPr lang="pt-PT" sz="1400" b="1" i="1" dirty="0" smtClean="0">
                        <a:latin typeface="Cambria Math"/>
                        <a:cs typeface="Arial" panose="020B0604020202020204" pitchFamily="34" charset="0"/>
                      </a:rPr>
                      <m:t>=</m:t>
                    </m:r>
                    <m:f>
                      <m:fPr>
                        <m:ctrlPr>
                          <a:rPr lang="pt-PT" sz="1400" b="1" i="1" dirty="0" smtClean="0">
                            <a:latin typeface="Cambria Math" panose="02040503050406030204" pitchFamily="18" charset="0"/>
                            <a:cs typeface="Arial" panose="020B0604020202020204" pitchFamily="34" charset="0"/>
                          </a:rPr>
                        </m:ctrlPr>
                      </m:fPr>
                      <m:num>
                        <m:r>
                          <a:rPr lang="pt-PT" sz="1400" b="1" i="1" dirty="0" smtClean="0">
                            <a:latin typeface="Cambria Math"/>
                            <a:cs typeface="Arial" panose="020B0604020202020204" pitchFamily="34" charset="0"/>
                          </a:rPr>
                          <m:t>𝒏</m:t>
                        </m:r>
                      </m:num>
                      <m:den>
                        <m:r>
                          <a:rPr lang="pt-PT" sz="1400" b="1" i="1" dirty="0" smtClean="0">
                            <a:latin typeface="Cambria Math"/>
                            <a:cs typeface="Arial" panose="020B0604020202020204" pitchFamily="34" charset="0"/>
                          </a:rPr>
                          <m:t>𝟐</m:t>
                        </m:r>
                      </m:den>
                    </m:f>
                  </m:oMath>
                </a14:m>
                <a:r>
                  <a:rPr lang="pt-PT" sz="1400" b="1" dirty="0" smtClean="0">
                    <a:latin typeface="Arial" panose="020B0604020202020204" pitchFamily="34" charset="0"/>
                    <a:cs typeface="Arial" panose="020B0604020202020204" pitchFamily="34" charset="0"/>
                  </a:rPr>
                  <a:t>,     </a:t>
                </a:r>
                <a14:m>
                  <m:oMath xmlns:m="http://schemas.openxmlformats.org/officeDocument/2006/math">
                    <m:r>
                      <a:rPr lang="pt-PT" sz="1400" b="1" i="0" dirty="0" smtClean="0">
                        <a:latin typeface="Cambria Math"/>
                        <a:cs typeface="Arial" panose="020B0604020202020204" pitchFamily="34" charset="0"/>
                      </a:rPr>
                      <m:t> </m:t>
                    </m:r>
                    <m:r>
                      <a:rPr lang="pt-PT" sz="1400" b="1" i="1" dirty="0" smtClean="0">
                        <a:latin typeface="Cambria Math"/>
                        <a:cs typeface="Arial" panose="020B0604020202020204" pitchFamily="34" charset="0"/>
                      </a:rPr>
                      <m:t>𝑽</m:t>
                    </m:r>
                    <m:d>
                      <m:dPr>
                        <m:begChr m:val="["/>
                        <m:endChr m:val="]"/>
                        <m:ctrlPr>
                          <a:rPr lang="pt-PT" sz="1400" b="1" i="1" dirty="0">
                            <a:latin typeface="Cambria Math" panose="02040503050406030204" pitchFamily="18" charset="0"/>
                            <a:cs typeface="Arial" panose="020B0604020202020204" pitchFamily="34" charset="0"/>
                          </a:rPr>
                        </m:ctrlPr>
                      </m:dPr>
                      <m:e>
                        <m:r>
                          <a:rPr lang="pt-PT" sz="1400" b="1" i="1" dirty="0">
                            <a:latin typeface="Cambria Math"/>
                            <a:cs typeface="Arial" panose="020B0604020202020204" pitchFamily="34" charset="0"/>
                          </a:rPr>
                          <m:t>𝑻</m:t>
                        </m:r>
                      </m:e>
                    </m:d>
                    <m:r>
                      <a:rPr lang="pt-PT" sz="1400" b="1" i="1" dirty="0">
                        <a:latin typeface="Cambria Math"/>
                        <a:cs typeface="Arial" panose="020B0604020202020204" pitchFamily="34" charset="0"/>
                      </a:rPr>
                      <m:t>=</m:t>
                    </m:r>
                    <m:f>
                      <m:fPr>
                        <m:ctrlPr>
                          <a:rPr lang="pt-PT" sz="1400" b="1" i="1" dirty="0">
                            <a:latin typeface="Cambria Math" panose="02040503050406030204" pitchFamily="18" charset="0"/>
                            <a:cs typeface="Arial" panose="020B0604020202020204" pitchFamily="34" charset="0"/>
                          </a:rPr>
                        </m:ctrlPr>
                      </m:fPr>
                      <m:num>
                        <m:r>
                          <a:rPr lang="pt-PT" sz="1400" b="1" i="1" dirty="0">
                            <a:latin typeface="Cambria Math"/>
                            <a:cs typeface="Arial" panose="020B0604020202020204" pitchFamily="34" charset="0"/>
                          </a:rPr>
                          <m:t>𝒏</m:t>
                        </m:r>
                      </m:num>
                      <m:den>
                        <m:r>
                          <a:rPr lang="pt-PT" sz="1400" b="1" i="1" dirty="0" smtClean="0">
                            <a:latin typeface="Cambria Math"/>
                            <a:cs typeface="Arial" panose="020B0604020202020204" pitchFamily="34" charset="0"/>
                          </a:rPr>
                          <m:t>𝟏</m:t>
                        </m:r>
                        <m:r>
                          <a:rPr lang="pt-PT" sz="1400" b="1" i="1" dirty="0">
                            <a:latin typeface="Cambria Math"/>
                            <a:cs typeface="Arial" panose="020B0604020202020204" pitchFamily="34" charset="0"/>
                          </a:rPr>
                          <m:t>𝟐</m:t>
                        </m:r>
                      </m:den>
                    </m:f>
                  </m:oMath>
                </a14:m>
                <a:endParaRPr lang="pt-PT" sz="1400" b="1" dirty="0" smtClean="0">
                  <a:latin typeface="Arial" panose="020B0604020202020204" pitchFamily="34" charset="0"/>
                  <a:cs typeface="Arial" panose="020B0604020202020204" pitchFamily="34" charset="0"/>
                </a:endParaRPr>
              </a:p>
              <a:p>
                <a:pPr marL="176213" algn="ctr"/>
                <a:endParaRPr lang="pt-PT" sz="14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De acordo com o Teorema do Limite </a:t>
                </a:r>
                <a:r>
                  <a:rPr lang="pt-PT" sz="1200" dirty="0">
                    <a:latin typeface="Arial" panose="020B0604020202020204" pitchFamily="34" charset="0"/>
                    <a:cs typeface="Arial" panose="020B0604020202020204" pitchFamily="34" charset="0"/>
                  </a:rPr>
                  <a:t>C</a:t>
                </a:r>
                <a:r>
                  <a:rPr lang="pt-PT" sz="1200" dirty="0" smtClean="0">
                    <a:latin typeface="Arial" panose="020B0604020202020204" pitchFamily="34" charset="0"/>
                    <a:cs typeface="Arial" panose="020B0604020202020204" pitchFamily="34" charset="0"/>
                  </a:rPr>
                  <a:t>entral,   </a:t>
                </a:r>
              </a:p>
              <a:p>
                <a:pPr marL="176213" algn="just"/>
                <a:endParaRPr lang="pt-PT" sz="1200" dirty="0">
                  <a:latin typeface="Arial" panose="020B0604020202020204" pitchFamily="34" charset="0"/>
                  <a:cs typeface="Arial" panose="020B0604020202020204" pitchFamily="34" charset="0"/>
                </a:endParaRPr>
              </a:p>
              <a:p>
                <a:pPr marL="176213" algn="ctr"/>
                <a14:m>
                  <m:oMath xmlns:m="http://schemas.openxmlformats.org/officeDocument/2006/math">
                    <m:r>
                      <a:rPr lang="pt-PT" sz="1400" b="1" i="1" smtClean="0">
                        <a:latin typeface="Cambria Math"/>
                        <a:cs typeface="Arial" panose="020B0604020202020204" pitchFamily="34" charset="0"/>
                      </a:rPr>
                      <m:t>𝑼</m:t>
                    </m:r>
                    <m:r>
                      <a:rPr lang="pt-PT" sz="1400" b="1" i="1" smtClean="0">
                        <a:latin typeface="Cambria Math"/>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𝑻</m:t>
                        </m:r>
                        <m:r>
                          <a:rPr lang="pt-PT" sz="1400" b="1" i="1" smtClean="0">
                            <a:latin typeface="Cambria Math"/>
                            <a:cs typeface="Arial" panose="020B0604020202020204" pitchFamily="34" charset="0"/>
                          </a:rPr>
                          <m:t>−</m:t>
                        </m:r>
                        <m:f>
                          <m:fPr>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𝒏</m:t>
                            </m:r>
                          </m:num>
                          <m:den>
                            <m:r>
                              <a:rPr lang="pt-PT" sz="1400" b="1" i="1" smtClean="0">
                                <a:latin typeface="Cambria Math"/>
                                <a:cs typeface="Arial" panose="020B0604020202020204" pitchFamily="34" charset="0"/>
                              </a:rPr>
                              <m:t>𝟐</m:t>
                            </m:r>
                          </m:den>
                        </m:f>
                      </m:num>
                      <m:den>
                        <m:rad>
                          <m:radPr>
                            <m:degHide m:val="on"/>
                            <m:ctrlPr>
                              <a:rPr lang="pt-PT" sz="1400" b="1" i="1" smtClean="0">
                                <a:latin typeface="Cambria Math" panose="02040503050406030204" pitchFamily="18" charset="0"/>
                                <a:cs typeface="Arial" panose="020B0604020202020204" pitchFamily="34" charset="0"/>
                              </a:rPr>
                            </m:ctrlPr>
                          </m:radPr>
                          <m:deg/>
                          <m:e>
                            <m:f>
                              <m:fPr>
                                <m:type m:val="skw"/>
                                <m:ctrlPr>
                                  <a:rPr lang="pt-PT" sz="1400" b="1" i="1" smtClean="0">
                                    <a:latin typeface="Cambria Math" panose="02040503050406030204" pitchFamily="18" charset="0"/>
                                    <a:cs typeface="Arial" panose="020B0604020202020204" pitchFamily="34" charset="0"/>
                                  </a:rPr>
                                </m:ctrlPr>
                              </m:fPr>
                              <m:num>
                                <m:r>
                                  <a:rPr lang="pt-PT" sz="1400" b="1" i="1" smtClean="0">
                                    <a:latin typeface="Cambria Math"/>
                                    <a:cs typeface="Arial" panose="020B0604020202020204" pitchFamily="34" charset="0"/>
                                  </a:rPr>
                                  <m:t>𝒏</m:t>
                                </m:r>
                              </m:num>
                              <m:den>
                                <m:r>
                                  <a:rPr lang="pt-PT" sz="1400" b="1" i="1" smtClean="0">
                                    <a:latin typeface="Cambria Math"/>
                                    <a:cs typeface="Arial" panose="020B0604020202020204" pitchFamily="34" charset="0"/>
                                  </a:rPr>
                                  <m:t>𝟏𝟐</m:t>
                                </m:r>
                              </m:den>
                            </m:f>
                          </m:e>
                        </m:rad>
                      </m:den>
                    </m:f>
                  </m:oMath>
                </a14:m>
                <a:r>
                  <a:rPr lang="pt-PT" sz="1200" dirty="0" smtClean="0">
                    <a:latin typeface="Arial" panose="020B0604020202020204" pitchFamily="34" charset="0"/>
                    <a:cs typeface="Arial" panose="020B0604020202020204" pitchFamily="34" charset="0"/>
                  </a:rPr>
                  <a:t> </a:t>
                </a:r>
                <a:r>
                  <a:rPr lang="pt-PT" sz="1200" dirty="0" err="1" smtClean="0">
                    <a:latin typeface="Arial" panose="020B0604020202020204" pitchFamily="34" charset="0"/>
                    <a:cs typeface="Arial" panose="020B0604020202020204" pitchFamily="34" charset="0"/>
                  </a:rPr>
                  <a:t>aprox</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0" i="1" smtClean="0">
                        <a:latin typeface="Cambria Math"/>
                        <a:cs typeface="Arial" panose="020B0604020202020204" pitchFamily="34" charset="0"/>
                      </a:rPr>
                      <m:t>𝑛</m:t>
                    </m:r>
                    <m:r>
                      <a:rPr lang="pt-PT" sz="1200" b="0" i="1" smtClean="0">
                        <a:latin typeface="Cambria Math"/>
                        <a:cs typeface="Arial" panose="020B0604020202020204" pitchFamily="34" charset="0"/>
                      </a:rPr>
                      <m:t>(0, 1)</m:t>
                    </m:r>
                  </m:oMath>
                </a14:m>
                <a:endParaRPr lang="pt-PT" sz="1200" dirty="0" smtClean="0">
                  <a:latin typeface="Arial" panose="020B0604020202020204" pitchFamily="34" charset="0"/>
                  <a:cs typeface="Arial" panose="020B0604020202020204" pitchFamily="34" charset="0"/>
                </a:endParaRPr>
              </a:p>
              <a:p>
                <a:pPr marL="176213" algn="just"/>
                <a:endParaRPr lang="pt-PT" sz="14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Sendo </a:t>
                </a:r>
                <a14:m>
                  <m:oMath xmlns:m="http://schemas.openxmlformats.org/officeDocument/2006/math">
                    <m:r>
                      <a:rPr lang="pt-PT" sz="1200" b="1" i="1" dirty="0" smtClean="0">
                        <a:latin typeface="Cambria Math"/>
                        <a:cs typeface="Arial" panose="020B0604020202020204" pitchFamily="34" charset="0"/>
                      </a:rPr>
                      <m:t>𝑿</m:t>
                    </m:r>
                  </m:oMath>
                </a14:m>
                <a:r>
                  <a:rPr lang="pt-PT" sz="1200" b="1" dirty="0"/>
                  <a:t> </a:t>
                </a:r>
                <a14:m>
                  <m:oMath xmlns:m="http://schemas.openxmlformats.org/officeDocument/2006/math">
                    <m:r>
                      <a:rPr lang="pt-PT" sz="1200" b="1" i="1">
                        <a:latin typeface="Cambria Math"/>
                      </a:rPr>
                      <m:t>~</m:t>
                    </m:r>
                    <m:r>
                      <a:rPr lang="pt-PT" sz="1200" b="1" i="1">
                        <a:latin typeface="Cambria Math"/>
                      </a:rPr>
                      <m:t>𝒏</m:t>
                    </m:r>
                    <m:d>
                      <m:dPr>
                        <m:ctrlPr>
                          <a:rPr lang="pt-PT" sz="1200" b="1" i="1">
                            <a:latin typeface="Cambria Math" panose="02040503050406030204" pitchFamily="18" charset="0"/>
                          </a:rPr>
                        </m:ctrlPr>
                      </m:dPr>
                      <m:e>
                        <m:r>
                          <a:rPr lang="pt-PT" sz="1200" b="1" i="1" smtClean="0">
                            <a:latin typeface="Cambria Math"/>
                            <a:ea typeface="Cambria Math"/>
                          </a:rPr>
                          <m:t>𝝁</m:t>
                        </m:r>
                        <m:r>
                          <a:rPr lang="pt-PT" sz="1200" b="1" i="1" smtClean="0">
                            <a:latin typeface="Cambria Math"/>
                            <a:ea typeface="Cambria Math"/>
                          </a:rPr>
                          <m:t>, </m:t>
                        </m:r>
                        <m:r>
                          <a:rPr lang="pt-PT" sz="1200" b="1" i="1" smtClean="0">
                            <a:latin typeface="Cambria Math"/>
                            <a:ea typeface="Cambria Math"/>
                          </a:rPr>
                          <m:t>𝝈</m:t>
                        </m:r>
                      </m:e>
                    </m:d>
                    <m:r>
                      <a:rPr lang="pt-PT" sz="1200" b="1" i="1" smtClean="0">
                        <a:latin typeface="Cambria Math"/>
                        <a:ea typeface="Cambria Math"/>
                      </a:rPr>
                      <m:t>,</m:t>
                    </m:r>
                  </m:oMath>
                </a14:m>
                <a:r>
                  <a:rPr lang="pt-PT" sz="1200" dirty="0" smtClean="0">
                    <a:latin typeface="Arial" panose="020B0604020202020204" pitchFamily="34" charset="0"/>
                    <a:cs typeface="Arial" panose="020B0604020202020204" pitchFamily="34" charset="0"/>
                  </a:rPr>
                  <a:t> considere-se   </a:t>
                </a:r>
                <a14:m>
                  <m:oMath xmlns:m="http://schemas.openxmlformats.org/officeDocument/2006/math">
                    <m:f>
                      <m:fPr>
                        <m:ctrlPr>
                          <a:rPr lang="pt-PT" sz="1400" i="1" smtClean="0">
                            <a:latin typeface="Cambria Math" panose="02040503050406030204" pitchFamily="18" charset="0"/>
                            <a:cs typeface="Arial" panose="020B0604020202020204" pitchFamily="34" charset="0"/>
                          </a:rPr>
                        </m:ctrlPr>
                      </m:fPr>
                      <m:num>
                        <m:r>
                          <a:rPr lang="pt-PT" sz="1400" b="0" i="1" smtClean="0">
                            <a:latin typeface="Cambria Math"/>
                            <a:cs typeface="Arial" panose="020B0604020202020204" pitchFamily="34" charset="0"/>
                          </a:rPr>
                          <m:t>𝑥</m:t>
                        </m:r>
                        <m:r>
                          <a:rPr lang="pt-PT" sz="1400" b="0" i="1" smtClean="0">
                            <a:latin typeface="Cambria Math"/>
                            <a:cs typeface="Arial" panose="020B0604020202020204" pitchFamily="34" charset="0"/>
                          </a:rPr>
                          <m:t>−</m:t>
                        </m:r>
                        <m:r>
                          <a:rPr lang="pt-PT" sz="1400" b="0" i="1" smtClean="0">
                            <a:latin typeface="Cambria Math"/>
                            <a:ea typeface="Cambria Math"/>
                            <a:cs typeface="Arial" panose="020B0604020202020204" pitchFamily="34" charset="0"/>
                          </a:rPr>
                          <m:t>𝜇</m:t>
                        </m:r>
                      </m:num>
                      <m:den>
                        <m:r>
                          <a:rPr lang="pt-PT" sz="1400" i="1" smtClean="0">
                            <a:latin typeface="Cambria Math"/>
                            <a:ea typeface="Cambria Math"/>
                            <a:cs typeface="Arial" panose="020B0604020202020204" pitchFamily="34" charset="0"/>
                          </a:rPr>
                          <m:t>𝜎</m:t>
                        </m:r>
                      </m:den>
                    </m:f>
                    <m:r>
                      <a:rPr lang="pt-PT" sz="1400" b="0" i="1" smtClean="0">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𝑻</m:t>
                        </m:r>
                        <m:r>
                          <a:rPr lang="pt-PT" sz="1400" b="1" i="1">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𝒏</m:t>
                            </m:r>
                          </m:num>
                          <m:den>
                            <m:r>
                              <a:rPr lang="pt-PT" sz="1400" b="1" i="1">
                                <a:latin typeface="Cambria Math"/>
                                <a:cs typeface="Arial" panose="020B0604020202020204" pitchFamily="34" charset="0"/>
                              </a:rPr>
                              <m:t>𝟐</m:t>
                            </m:r>
                          </m:den>
                        </m:f>
                      </m:num>
                      <m:den>
                        <m:rad>
                          <m:radPr>
                            <m:degHide m:val="on"/>
                            <m:ctrlPr>
                              <a:rPr lang="pt-PT" sz="1400" b="1" i="1">
                                <a:latin typeface="Cambria Math" panose="02040503050406030204" pitchFamily="18" charset="0"/>
                                <a:cs typeface="Arial" panose="020B0604020202020204" pitchFamily="34" charset="0"/>
                              </a:rPr>
                            </m:ctrlPr>
                          </m:radPr>
                          <m:deg/>
                          <m:e>
                            <m:f>
                              <m:fPr>
                                <m:type m:val="skw"/>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𝒏</m:t>
                                </m:r>
                              </m:num>
                              <m:den>
                                <m:r>
                                  <a:rPr lang="pt-PT" sz="1400" b="1" i="1">
                                    <a:latin typeface="Cambria Math"/>
                                    <a:cs typeface="Arial" panose="020B0604020202020204" pitchFamily="34" charset="0"/>
                                  </a:rPr>
                                  <m:t>𝟏𝟐</m:t>
                                </m:r>
                              </m:den>
                            </m:f>
                          </m:e>
                        </m:rad>
                      </m:den>
                    </m:f>
                  </m:oMath>
                </a14:m>
                <a:r>
                  <a:rPr lang="pt-PT" sz="14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Então:</a:t>
                </a:r>
              </a:p>
              <a:p>
                <a:pPr marL="176213" algn="just"/>
                <a:endParaRPr lang="pt-PT" sz="1200"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ea typeface="Cambria Math"/>
                          <a:cs typeface="Arial" panose="020B0604020202020204" pitchFamily="34" charset="0"/>
                        </a:rPr>
                        <m:t>𝝁</m:t>
                      </m:r>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𝝈</m:t>
                          </m:r>
                        </m:num>
                        <m:den>
                          <m:rad>
                            <m:radPr>
                              <m:degHide m:val="on"/>
                              <m:ctrlPr>
                                <a:rPr lang="pt-PT" sz="1400" b="1" i="1" smtClean="0">
                                  <a:latin typeface="Cambria Math" panose="02040503050406030204" pitchFamily="18" charset="0"/>
                                  <a:ea typeface="Cambria Math"/>
                                  <a:cs typeface="Arial" panose="020B0604020202020204" pitchFamily="34" charset="0"/>
                                </a:rPr>
                              </m:ctrlPr>
                            </m:radPr>
                            <m:deg/>
                            <m:e>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𝒏</m:t>
                                  </m:r>
                                </m:num>
                                <m:den>
                                  <m:r>
                                    <a:rPr lang="pt-PT" sz="1400" b="1" i="1" smtClean="0">
                                      <a:latin typeface="Cambria Math"/>
                                      <a:ea typeface="Cambria Math"/>
                                      <a:cs typeface="Arial" panose="020B0604020202020204" pitchFamily="34" charset="0"/>
                                    </a:rPr>
                                    <m:t>𝟏𝟐</m:t>
                                  </m:r>
                                </m:den>
                              </m:f>
                            </m:e>
                          </m:rad>
                        </m:den>
                      </m:f>
                      <m:d>
                        <m:dPr>
                          <m:ctrlPr>
                            <a:rPr lang="pt-PT" sz="1400" b="1" i="1" smtClean="0">
                              <a:latin typeface="Cambria Math" panose="02040503050406030204" pitchFamily="18" charset="0"/>
                              <a:ea typeface="Cambria Math"/>
                              <a:cs typeface="Arial" panose="020B0604020202020204" pitchFamily="34" charset="0"/>
                            </a:rPr>
                          </m:ctrlPr>
                        </m:dPr>
                        <m:e>
                          <m:r>
                            <a:rPr lang="pt-PT" sz="1400" b="1" i="0" smtClean="0">
                              <a:latin typeface="Cambria Math"/>
                              <a:ea typeface="Cambria Math"/>
                              <a:cs typeface="Arial" panose="020B0604020202020204" pitchFamily="34" charset="0"/>
                            </a:rPr>
                            <m:t>𝐓</m:t>
                          </m:r>
                          <m:r>
                            <a:rPr lang="pt-PT" sz="1400" b="1" i="0"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𝒏</m:t>
                              </m:r>
                            </m:num>
                            <m:den>
                              <m:r>
                                <a:rPr lang="pt-PT" sz="1400" b="1" i="1" smtClean="0">
                                  <a:latin typeface="Cambria Math"/>
                                  <a:ea typeface="Cambria Math"/>
                                  <a:cs typeface="Arial" panose="020B0604020202020204" pitchFamily="34" charset="0"/>
                                </a:rPr>
                                <m:t>𝟐</m:t>
                              </m:r>
                            </m:den>
                          </m:f>
                        </m:e>
                      </m:d>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𝝁</m:t>
                      </m:r>
                      <m:r>
                        <a:rPr lang="pt-PT" sz="1400" b="1" i="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𝝈</m:t>
                          </m:r>
                        </m:num>
                        <m:den>
                          <m:rad>
                            <m:radPr>
                              <m:degHide m:val="on"/>
                              <m:ctrlPr>
                                <a:rPr lang="pt-PT" sz="1400" b="1" i="1">
                                  <a:latin typeface="Cambria Math" panose="02040503050406030204" pitchFamily="18" charset="0"/>
                                  <a:ea typeface="Cambria Math"/>
                                  <a:cs typeface="Arial" panose="020B0604020202020204" pitchFamily="34" charset="0"/>
                                </a:rPr>
                              </m:ctrlPr>
                            </m:radPr>
                            <m:deg/>
                            <m:e>
                              <m:f>
                                <m:fPr>
                                  <m:type m:val="skw"/>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𝒏</m:t>
                                  </m:r>
                                </m:num>
                                <m:den>
                                  <m:r>
                                    <a:rPr lang="pt-PT" sz="1400" b="1" i="1">
                                      <a:latin typeface="Cambria Math"/>
                                      <a:ea typeface="Cambria Math"/>
                                      <a:cs typeface="Arial" panose="020B0604020202020204" pitchFamily="34" charset="0"/>
                                    </a:rPr>
                                    <m:t>𝟏𝟐</m:t>
                                  </m:r>
                                </m:den>
                              </m:f>
                            </m:e>
                          </m:rad>
                        </m:den>
                      </m:f>
                      <m:d>
                        <m:dPr>
                          <m:ctrlPr>
                            <a:rPr lang="pt-PT" sz="1400" b="1" i="1">
                              <a:latin typeface="Cambria Math" panose="02040503050406030204" pitchFamily="18" charset="0"/>
                              <a:ea typeface="Cambria Math"/>
                              <a:cs typeface="Arial" panose="020B0604020202020204" pitchFamily="34" charset="0"/>
                            </a:rPr>
                          </m:ctrlPr>
                        </m:dPr>
                        <m:e>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𝒏</m:t>
                              </m:r>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𝒚</m:t>
                                  </m:r>
                                </m:e>
                                <m:sub>
                                  <m:r>
                                    <a:rPr lang="pt-PT" sz="1400" b="1" i="1" smtClean="0">
                                      <a:latin typeface="Cambria Math"/>
                                      <a:ea typeface="Cambria Math"/>
                                      <a:cs typeface="Arial" panose="020B0604020202020204" pitchFamily="34" charset="0"/>
                                    </a:rPr>
                                    <m:t>𝒊</m:t>
                                  </m:r>
                                </m:sub>
                              </m:sSub>
                            </m:e>
                          </m:nary>
                          <m:r>
                            <a:rPr lang="pt-PT" sz="1400" b="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𝒏</m:t>
                              </m:r>
                            </m:num>
                            <m:den>
                              <m:r>
                                <a:rPr lang="pt-PT" sz="1400" b="1" i="1">
                                  <a:latin typeface="Cambria Math"/>
                                  <a:ea typeface="Cambria Math"/>
                                  <a:cs typeface="Arial" panose="020B0604020202020204" pitchFamily="34" charset="0"/>
                                </a:rPr>
                                <m:t>𝟐</m:t>
                              </m:r>
                            </m:den>
                          </m:f>
                        </m:e>
                      </m:d>
                    </m:oMath>
                  </m:oMathPara>
                </a14:m>
                <a:endParaRPr lang="pt-PT" sz="1400" b="1" dirty="0" smtClean="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a:t>
                </a:r>
                <a:r>
                  <a:rPr lang="pt-PT" sz="1200" dirty="0" smtClean="0">
                    <a:latin typeface="Arial" panose="020B0604020202020204" pitchFamily="34" charset="0"/>
                    <a:cs typeface="Arial" panose="020B0604020202020204" pitchFamily="34" charset="0"/>
                  </a:rPr>
                  <a:t>. Por conveniência  de cálculo, considera-se habitualmente </a:t>
                </a:r>
                <a14:m>
                  <m:oMath xmlns:m="http://schemas.openxmlformats.org/officeDocument/2006/math">
                    <m:r>
                      <a:rPr lang="pt-PT" sz="1200" b="0" i="1" smtClean="0">
                        <a:latin typeface="Cambria Math"/>
                        <a:cs typeface="Arial" panose="020B0604020202020204" pitchFamily="34" charset="0"/>
                      </a:rPr>
                      <m:t>𝑛</m:t>
                    </m:r>
                    <m:r>
                      <a:rPr lang="pt-PT" sz="1200" b="0" i="1" smtClean="0">
                        <a:latin typeface="Cambria Math"/>
                        <a:cs typeface="Arial" panose="020B0604020202020204" pitchFamily="34" charset="0"/>
                      </a:rPr>
                      <m:t>=12</m:t>
                    </m:r>
                  </m:oMath>
                </a14:m>
                <a:r>
                  <a:rPr lang="pt-PT" sz="1200" dirty="0" smtClean="0">
                    <a:latin typeface="Arial" panose="020B0604020202020204" pitchFamily="34" charset="0"/>
                    <a:cs typeface="Arial" panose="020B0604020202020204" pitchFamily="34" charset="0"/>
                  </a:rPr>
                  <a:t>, vindo </a:t>
                </a:r>
                <a14:m>
                  <m:oMath xmlns:m="http://schemas.openxmlformats.org/officeDocument/2006/math">
                    <m:r>
                      <a:rPr lang="pt-PT" sz="1400" b="1" i="1">
                        <a:latin typeface="Cambria Math"/>
                        <a:cs typeface="Arial" panose="020B0604020202020204" pitchFamily="34" charset="0"/>
                      </a:rPr>
                      <m:t>𝒙</m:t>
                    </m:r>
                    <m:r>
                      <a:rPr lang="pt-PT" sz="1400" b="1" i="1">
                        <a:latin typeface="Cambria Math"/>
                        <a:cs typeface="Arial" panose="020B0604020202020204" pitchFamily="34" charset="0"/>
                      </a:rPr>
                      <m:t>=</m:t>
                    </m:r>
                    <m:r>
                      <a:rPr lang="pt-PT" sz="1400" b="1" i="1">
                        <a:latin typeface="Cambria Math"/>
                        <a:ea typeface="Cambria Math"/>
                        <a:cs typeface="Arial" panose="020B0604020202020204" pitchFamily="34" charset="0"/>
                      </a:rPr>
                      <m:t>𝝁</m:t>
                    </m:r>
                    <m:r>
                      <a:rPr lang="pt-PT" sz="1400" b="1" i="1">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𝝈</m:t>
                    </m:r>
                    <m:d>
                      <m:dPr>
                        <m:ctrlPr>
                          <a:rPr lang="pt-PT" sz="1400" b="1" i="1">
                            <a:latin typeface="Cambria Math" panose="02040503050406030204" pitchFamily="18" charset="0"/>
                            <a:ea typeface="Cambria Math"/>
                            <a:cs typeface="Arial" panose="020B0604020202020204" pitchFamily="34" charset="0"/>
                          </a:rPr>
                        </m:ctrlPr>
                      </m:dPr>
                      <m:e>
                        <m:nary>
                          <m:naryPr>
                            <m:chr m:val="∑"/>
                            <m:ctrlPr>
                              <a:rPr lang="pt-PT" sz="1400" b="1" i="1">
                                <a:latin typeface="Cambria Math" panose="02040503050406030204" pitchFamily="18" charset="0"/>
                                <a:ea typeface="Cambria Math"/>
                                <a:cs typeface="Arial" panose="020B0604020202020204" pitchFamily="34" charset="0"/>
                              </a:rPr>
                            </m:ctrlPr>
                          </m:naryPr>
                          <m:sub>
                            <m:r>
                              <m:rPr>
                                <m:brk m:alnAt="23"/>
                              </m:rPr>
                              <a:rPr lang="pt-PT" sz="1400" b="1" i="1">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𝟏𝟐</m:t>
                            </m:r>
                          </m:sup>
                          <m:e>
                            <m:sSub>
                              <m:sSubPr>
                                <m:ctrlPr>
                                  <a:rPr lang="pt-PT" sz="1400" b="1" i="1">
                                    <a:latin typeface="Cambria Math" panose="02040503050406030204" pitchFamily="18" charset="0"/>
                                    <a:ea typeface="Cambria Math"/>
                                    <a:cs typeface="Arial" panose="020B0604020202020204" pitchFamily="34" charset="0"/>
                                  </a:rPr>
                                </m:ctrlPr>
                              </m:sSubPr>
                              <m:e>
                                <m:r>
                                  <a:rPr lang="pt-PT" sz="1400" b="1" i="1">
                                    <a:latin typeface="Cambria Math"/>
                                    <a:ea typeface="Cambria Math"/>
                                    <a:cs typeface="Arial" panose="020B0604020202020204" pitchFamily="34" charset="0"/>
                                  </a:rPr>
                                  <m:t>𝒚</m:t>
                                </m:r>
                              </m:e>
                              <m:sub>
                                <m:r>
                                  <a:rPr lang="pt-PT" sz="1400" b="1" i="1">
                                    <a:latin typeface="Cambria Math"/>
                                    <a:ea typeface="Cambria Math"/>
                                    <a:cs typeface="Arial" panose="020B0604020202020204" pitchFamily="34" charset="0"/>
                                  </a:rPr>
                                  <m:t>𝒊</m:t>
                                </m:r>
                              </m:sub>
                            </m:sSub>
                          </m:e>
                        </m:nary>
                        <m:r>
                          <a:rPr lang="pt-PT" sz="1400" b="1">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𝟔</m:t>
                        </m:r>
                      </m:e>
                    </m:d>
                  </m:oMath>
                </a14:m>
                <a:r>
                  <a:rPr lang="pt-PT" sz="1400" b="1" dirty="0" smtClean="0">
                    <a:latin typeface="Arial" panose="020B0604020202020204" pitchFamily="34" charset="0"/>
                    <a:cs typeface="Arial" panose="020B0604020202020204" pitchFamily="34" charset="0"/>
                  </a:rPr>
                  <a:t>.</a:t>
                </a:r>
              </a:p>
              <a:p>
                <a:pPr marL="176213" algn="just"/>
                <a:endParaRPr lang="pt-PT" sz="1400" b="1" dirty="0" smtClean="0">
                  <a:latin typeface="Arial" panose="020B0604020202020204" pitchFamily="34" charset="0"/>
                  <a:cs typeface="Arial" panose="020B0604020202020204" pitchFamily="34" charset="0"/>
                </a:endParaRPr>
              </a:p>
              <a:p>
                <a:pPr marL="176213" algn="just"/>
                <a:endParaRPr lang="pt-PT" sz="1400" b="1" dirty="0" smtClean="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3.2 Método de Aceitação-Rejeição</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Nem sempre o método da Transformação Inversa é recomendável, principalmente devido à dificuldade, nalguns casos, na obtenção da função inversa. Uma alternativa, por vezes preferível, é o Método da </a:t>
                </a:r>
                <a:r>
                  <a:rPr lang="pt-PT" sz="1200" i="1" dirty="0" smtClean="0">
                    <a:latin typeface="Arial" panose="020B0604020202020204" pitchFamily="34" charset="0"/>
                    <a:cs typeface="Arial" panose="020B0604020202020204" pitchFamily="34" charset="0"/>
                  </a:rPr>
                  <a:t>Aceitação-Rejeição</a:t>
                </a:r>
                <a:r>
                  <a:rPr lang="pt-PT" sz="1200" dirty="0" smtClean="0">
                    <a:latin typeface="Arial" panose="020B0604020202020204" pitchFamily="34" charset="0"/>
                    <a:cs typeface="Arial" panose="020B0604020202020204" pitchFamily="34" charset="0"/>
                  </a:rPr>
                  <a:t>, ou simplesmente </a:t>
                </a:r>
                <a:r>
                  <a:rPr lang="pt-PT" sz="1200" i="1" dirty="0" smtClean="0">
                    <a:latin typeface="Arial" panose="020B0604020202020204" pitchFamily="34" charset="0"/>
                    <a:cs typeface="Arial" panose="020B0604020202020204" pitchFamily="34" charset="0"/>
                  </a:rPr>
                  <a:t>Aceitação</a:t>
                </a:r>
                <a:r>
                  <a:rPr lang="pt-PT" sz="1200" dirty="0" smtClean="0">
                    <a:latin typeface="Arial" panose="020B0604020202020204" pitchFamily="34" charset="0"/>
                    <a:cs typeface="Arial" panose="020B0604020202020204" pitchFamily="34" charset="0"/>
                  </a:rPr>
                  <a:t> ou simplesmente </a:t>
                </a:r>
                <a:r>
                  <a:rPr lang="pt-PT" sz="1200" i="1" dirty="0" smtClean="0">
                    <a:latin typeface="Arial" panose="020B0604020202020204" pitchFamily="34" charset="0"/>
                    <a:cs typeface="Arial" panose="020B0604020202020204" pitchFamily="34" charset="0"/>
                  </a:rPr>
                  <a:t>Rejeição</a:t>
                </a:r>
                <a:r>
                  <a:rPr lang="pt-PT" sz="1200" dirty="0" smtClean="0">
                    <a:latin typeface="Arial" panose="020B0604020202020204" pitchFamily="34" charset="0"/>
                    <a:cs typeface="Arial" panose="020B0604020202020204" pitchFamily="34" charset="0"/>
                  </a:rPr>
                  <a:t>.</a:t>
                </a:r>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6945" y="527937"/>
                <a:ext cx="8640960" cy="5733621"/>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25</a:t>
            </a:fld>
            <a:endParaRPr lang="en-GB" altLang="pt-PT" dirty="0"/>
          </a:p>
        </p:txBody>
      </p:sp>
    </p:spTree>
    <p:extLst>
      <p:ext uri="{BB962C8B-B14F-4D97-AF65-F5344CB8AC3E}">
        <p14:creationId xmlns:p14="http://schemas.microsoft.com/office/powerpoint/2010/main" val="198383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476672"/>
                <a:ext cx="8712968" cy="6313460"/>
              </a:xfrm>
              <a:prstGeom prst="rect">
                <a:avLst/>
              </a:prstGeom>
            </p:spPr>
            <p:txBody>
              <a:bodyPr wrap="square">
                <a:spAutoFit/>
              </a:bodyPr>
              <a:lstStyle/>
              <a:p>
                <a:pPr marL="176213" algn="just"/>
                <a:endParaRPr lang="pt-PT" sz="1200" b="1" dirty="0" smtClean="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dirty="0" smtClean="0">
                    <a:cs typeface="Arial" panose="020B0604020202020204" pitchFamily="34" charset="0"/>
                  </a:rPr>
                  <a:t>Supõe-se que </a:t>
                </a:r>
                <a14:m>
                  <m:oMath xmlns:m="http://schemas.openxmlformats.org/officeDocument/2006/math">
                    <m:r>
                      <a:rPr lang="pt-PT" sz="1200" b="1" i="1" smtClean="0">
                        <a:latin typeface="Cambria Math"/>
                        <a:cs typeface="Arial" panose="020B0604020202020204" pitchFamily="34" charset="0"/>
                      </a:rPr>
                      <m:t>𝒇</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limitada e com domínio finito, </a:t>
                </a:r>
                <a14:m>
                  <m:oMath xmlns:m="http://schemas.openxmlformats.org/officeDocument/2006/math">
                    <m:r>
                      <a:rPr lang="pt-PT" sz="1200" b="0" i="1" smtClean="0">
                        <a:latin typeface="Cambria Math"/>
                        <a:cs typeface="Arial" panose="020B0604020202020204" pitchFamily="34" charset="0"/>
                      </a:rPr>
                      <m:t>𝑎</m:t>
                    </m:r>
                    <m:r>
                      <a:rPr lang="pt-PT" sz="1200" b="0" i="1" smtClean="0">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𝑥</m:t>
                    </m:r>
                    <m:r>
                      <a:rPr lang="pt-PT" sz="1200" b="0" i="1" smtClean="0">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𝑏</m:t>
                    </m:r>
                  </m:oMath>
                </a14:m>
                <a:r>
                  <a:rPr lang="pt-PT" sz="1200" dirty="0" smtClean="0">
                    <a:latin typeface="Arial" panose="020B0604020202020204" pitchFamily="34" charset="0"/>
                    <a:cs typeface="Arial" panose="020B0604020202020204" pitchFamily="34" charset="0"/>
                  </a:rPr>
                  <a:t>.</a:t>
                </a:r>
              </a:p>
              <a:p>
                <a:pPr marL="176213" algn="just"/>
                <a:endParaRPr lang="pt-PT" sz="1200" b="1" i="1" dirty="0">
                  <a:latin typeface="Arial" panose="020B0604020202020204" pitchFamily="34" charset="0"/>
                  <a:cs typeface="Arial" panose="020B0604020202020204" pitchFamily="34" charset="0"/>
                </a:endParaRPr>
              </a:p>
              <a:p>
                <a:pPr marL="176213" algn="just"/>
                <a:endParaRPr lang="pt-PT" sz="1200" b="1" i="1"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por um factor </a:t>
                </a:r>
                <a14:m>
                  <m:oMath xmlns:m="http://schemas.openxmlformats.org/officeDocument/2006/math">
                    <m:r>
                      <a:rPr lang="pt-PT" sz="1200" b="1" i="1" smtClean="0">
                        <a:latin typeface="Cambria Math"/>
                        <a:cs typeface="Arial" panose="020B0604020202020204" pitchFamily="34" charset="0"/>
                      </a:rPr>
                      <m:t>𝒄</m:t>
                    </m:r>
                    <m:r>
                      <a:rPr lang="pt-PT" sz="1200" b="0" i="1" smtClean="0">
                        <a:latin typeface="Cambria Math"/>
                        <a:cs typeface="Arial" panose="020B0604020202020204" pitchFamily="34" charset="0"/>
                      </a:rPr>
                      <m:t>:</m:t>
                    </m:r>
                  </m:oMath>
                </a14:m>
                <a:endParaRPr lang="pt-PT" sz="1200" b="1" dirty="0">
                  <a:latin typeface="Arial" panose="020B0604020202020204" pitchFamily="34" charset="0"/>
                  <a:cs typeface="Arial" panose="020B0604020202020204" pitchFamily="34" charset="0"/>
                </a:endParaRPr>
              </a:p>
              <a:p>
                <a:pPr marL="176213" algn="ctr"/>
                <a:endParaRPr lang="pt-PT" sz="1200" b="1" i="1" dirty="0" smtClean="0">
                  <a:latin typeface="Cambria Math"/>
                  <a:cs typeface="Arial" panose="020B0604020202020204" pitchFamily="34" charset="0"/>
                </a:endParaRPr>
              </a:p>
              <a:p>
                <a:pPr marL="176213" algn="ctr"/>
                <a14:m>
                  <m:oMath xmlns:m="http://schemas.openxmlformats.org/officeDocument/2006/math">
                    <m:r>
                      <a:rPr lang="pt-PT" sz="1200" b="1" i="1">
                        <a:latin typeface="Cambria Math"/>
                        <a:cs typeface="Arial" panose="020B0604020202020204" pitchFamily="34" charset="0"/>
                      </a:rPr>
                      <m:t>𝒄𝒇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r>
                      <a:rPr lang="pt-PT" sz="1200" b="1" i="1">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a:latin typeface="Cambria Math"/>
                        <a:cs typeface="Arial" panose="020B0604020202020204" pitchFamily="34" charset="0"/>
                      </a:rPr>
                      <m:t>𝒂</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𝒃</m:t>
                    </m:r>
                  </m:oMath>
                </a14:m>
                <a:r>
                  <a:rPr lang="pt-PT" sz="1200" b="1" dirty="0">
                    <a:latin typeface="Arial" panose="020B0604020202020204" pitchFamily="34" charset="0"/>
                    <a:cs typeface="Arial" panose="020B0604020202020204" pitchFamily="34" charset="0"/>
                  </a:rPr>
                  <a:t> </a:t>
                </a:r>
              </a:p>
              <a:p>
                <a:pPr marL="176213" algn="just"/>
                <a:endParaRPr lang="pt-PT" sz="1200" b="1" i="1"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2.</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Definir </a:t>
                </a:r>
                <a14:m>
                  <m:oMath xmlns:m="http://schemas.openxmlformats.org/officeDocument/2006/math">
                    <m:r>
                      <a:rPr lang="pt-PT" sz="1200" b="1" i="1" smtClean="0">
                        <a:latin typeface="Cambria Math"/>
                        <a:cs typeface="Arial" panose="020B0604020202020204" pitchFamily="34" charset="0"/>
                      </a:rPr>
                      <m:t>𝒙</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como função linear de </a:t>
                </a:r>
                <a14:m>
                  <m:oMath xmlns:m="http://schemas.openxmlformats.org/officeDocument/2006/math">
                    <m:r>
                      <a:rPr lang="pt-PT" sz="1200" b="1" i="1" smtClean="0">
                        <a:latin typeface="Cambria Math"/>
                        <a:cs typeface="Arial" panose="020B0604020202020204" pitchFamily="34" charset="0"/>
                      </a:rPr>
                      <m:t>𝒚</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𝒙</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𝒂</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𝒃</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𝒂</m:t>
                        </m:r>
                      </m:e>
                    </m:d>
                    <m:r>
                      <a:rPr lang="pt-PT" sz="1200" b="1" i="1" dirty="0" smtClean="0">
                        <a:latin typeface="Cambria Math"/>
                        <a:cs typeface="Arial" panose="020B0604020202020204" pitchFamily="34" charset="0"/>
                      </a:rPr>
                      <m:t>𝒚</m:t>
                    </m:r>
                  </m:oMath>
                </a14:m>
                <a:r>
                  <a:rPr lang="pt-PT" sz="1200" b="1" dirty="0" smtClean="0">
                    <a:latin typeface="Arial" panose="020B0604020202020204" pitchFamily="34" charset="0"/>
                    <a:cs typeface="Arial" panose="020B0604020202020204" pitchFamily="34" charset="0"/>
                  </a:rPr>
                  <a:t> </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3.  </a:t>
                </a:r>
                <a:r>
                  <a:rPr lang="pt-PT" sz="1200" dirty="0" smtClean="0">
                    <a:latin typeface="Arial" panose="020B0604020202020204" pitchFamily="34" charset="0"/>
                    <a:cs typeface="Arial" panose="020B0604020202020204" pitchFamily="34" charset="0"/>
                  </a:rPr>
                  <a:t>Gerar pares de números aleatórios </a:t>
                </a:r>
                <a14:m>
                  <m:oMath xmlns:m="http://schemas.openxmlformats.org/officeDocument/2006/math">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r>
                      <a:rPr lang="pt-PT" sz="1200" b="1"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Sempre que se verificar um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que satisfaça </a:t>
                </a:r>
              </a:p>
              <a:p>
                <a:pPr marL="176213" algn="just"/>
                <a:endParaRPr lang="pt-PT" sz="1200" i="1" dirty="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𝒄𝒇</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𝒂</m:t>
                      </m:r>
                      <m:r>
                        <a:rPr lang="pt-PT" sz="1200" b="1" i="1" smtClean="0">
                          <a:latin typeface="Cambria Math"/>
                          <a:ea typeface="Cambria Math"/>
                          <a:cs typeface="Arial" panose="020B0604020202020204" pitchFamily="34" charset="0"/>
                        </a:rPr>
                        <m:t>+</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𝒃</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𝒂</m:t>
                          </m:r>
                        </m:e>
                      </m:d>
                      <m:sSub>
                        <m:sSubPr>
                          <m:ctrlPr>
                            <a:rPr lang="pt-PT" sz="1200" b="1" i="1" smtClean="0">
                              <a:latin typeface="Cambria Math" panose="02040503050406030204" pitchFamily="18" charset="0"/>
                              <a:ea typeface="Cambria Math"/>
                              <a:cs typeface="Arial" panose="020B0604020202020204" pitchFamily="34" charset="0"/>
                            </a:rPr>
                          </m:ctrlPr>
                        </m:sSubPr>
                        <m:e>
                          <m:r>
                            <a:rPr lang="pt-PT" sz="1200" b="1" i="1" smtClean="0">
                              <a:latin typeface="Cambria Math"/>
                              <a:ea typeface="Cambria Math"/>
                              <a:cs typeface="Arial" panose="020B0604020202020204" pitchFamily="34" charset="0"/>
                            </a:rPr>
                            <m:t>𝒚</m:t>
                          </m:r>
                        </m:e>
                        <m:sub>
                          <m:r>
                            <a:rPr lang="pt-PT" sz="1200" b="1" i="1" smtClean="0">
                              <a:latin typeface="Cambria Math"/>
                              <a:ea typeface="Cambria Math"/>
                              <a:cs typeface="Arial" panose="020B0604020202020204" pitchFamily="34" charset="0"/>
                            </a:rPr>
                            <m:t>𝟏</m:t>
                          </m:r>
                        </m:sub>
                      </m:sSub>
                      <m:r>
                        <a:rPr lang="pt-PT" sz="1200" b="1" i="1" smtClean="0">
                          <a:latin typeface="Cambria Math"/>
                          <a:ea typeface="Cambria Math"/>
                          <a:cs typeface="Arial" panose="020B0604020202020204" pitchFamily="34" charset="0"/>
                        </a:rPr>
                        <m:t>]</m:t>
                      </m:r>
                    </m:oMath>
                  </m:oMathPara>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895350" indent="-719138" algn="just"/>
                <a:r>
                  <a:rPr lang="pt-PT" sz="1200" dirty="0" smtClean="0">
                    <a:latin typeface="Arial" panose="020B0604020202020204" pitchFamily="34" charset="0"/>
                    <a:cs typeface="Arial" panose="020B0604020202020204" pitchFamily="34" charset="0"/>
                  </a:rPr>
                  <a:t>	aceitar esse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sendo o valor gerado para a v. a. </a:t>
                </a:r>
                <a14:m>
                  <m:oMath xmlns:m="http://schemas.openxmlformats.org/officeDocument/2006/math">
                    <m:r>
                      <a:rPr lang="pt-PT" sz="1200" b="0" i="1" smtClean="0">
                        <a:latin typeface="Cambria Math"/>
                        <a:cs typeface="Arial" panose="020B0604020202020204" pitchFamily="34" charset="0"/>
                      </a:rPr>
                      <m:t>𝑋</m:t>
                    </m:r>
                    <m:r>
                      <a:rPr lang="pt-PT" sz="1200" b="0" i="1" smtClean="0">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 dado por </a:t>
                </a:r>
              </a:p>
              <a:p>
                <a:pPr marL="895350" indent="-719138" algn="just"/>
                <a:endParaRPr lang="pt-PT" sz="1200" i="1" dirty="0" smtClean="0">
                  <a:latin typeface="Cambria Math"/>
                  <a:cs typeface="Arial" panose="020B0604020202020204" pitchFamily="34" charset="0"/>
                </a:endParaRPr>
              </a:p>
              <a:p>
                <a:pPr marL="895350" indent="-719138" algn="just"/>
                <a14:m>
                  <m:oMathPara xmlns:m="http://schemas.openxmlformats.org/officeDocument/2006/math">
                    <m:oMathParaPr>
                      <m:jc m:val="centerGroup"/>
                    </m:oMathParaPr>
                    <m:oMath xmlns:m="http://schemas.openxmlformats.org/officeDocument/2006/math">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𝒂</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𝒃</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𝒂</m:t>
                      </m:r>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m:oMathPara>
                </a14:m>
                <a:endParaRPr lang="pt-PT" sz="1200" b="1" dirty="0" smtClean="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r>
                  <a:rPr lang="pt-PT" sz="1200" b="1" i="1" dirty="0" smtClean="0">
                    <a:latin typeface="Arial" panose="020B0604020202020204" pitchFamily="34" charset="0"/>
                    <a:cs typeface="Arial" panose="020B0604020202020204" pitchFamily="34" charset="0"/>
                  </a:rPr>
                  <a:t>Passo 5</a:t>
                </a:r>
                <a:r>
                  <a:rPr lang="pt-PT" sz="1200" dirty="0" smtClean="0">
                    <a:latin typeface="Arial" panose="020B0604020202020204" pitchFamily="34" charset="0"/>
                    <a:cs typeface="Arial" panose="020B0604020202020204" pitchFamily="34" charset="0"/>
                  </a:rPr>
                  <a:t>. Caso contrário, rejeitar o par </a:t>
                </a:r>
                <a14:m>
                  <m:oMath xmlns:m="http://schemas.openxmlformats.org/officeDocument/2006/math">
                    <m:r>
                      <a:rPr lang="pt-PT" sz="1200" b="1" i="1">
                        <a:latin typeface="Cambria Math"/>
                        <a:cs typeface="Arial" panose="020B0604020202020204" pitchFamily="34" charset="0"/>
                      </a:rPr>
                      <m:t>(</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gerar novo par de números aleatórios</a:t>
                </a:r>
                <a:r>
                  <a:rPr lang="pt-PT" sz="1200" b="1" dirty="0" smtClean="0">
                    <a:latin typeface="Arial" panose="020B0604020202020204" pitchFamily="34" charset="0"/>
                    <a:cs typeface="Arial" panose="020B0604020202020204" pitchFamily="34" charset="0"/>
                  </a:rPr>
                  <a:t>.</a:t>
                </a:r>
              </a:p>
              <a:p>
                <a:pPr marL="895350" indent="-719138" algn="just"/>
                <a:endParaRPr lang="pt-PT" sz="1200" b="1" dirty="0">
                  <a:latin typeface="Arial" panose="020B0604020202020204" pitchFamily="34" charset="0"/>
                  <a:cs typeface="Arial" panose="020B0604020202020204" pitchFamily="34" charset="0"/>
                </a:endParaRPr>
              </a:p>
              <a:p>
                <a:pPr marL="895350" indent="-719138" algn="just"/>
                <a:r>
                  <a:rPr lang="pt-PT" sz="1200" b="1" dirty="0" smtClean="0">
                    <a:latin typeface="Arial" panose="020B0604020202020204" pitchFamily="34" charset="0"/>
                    <a:cs typeface="Arial" panose="020B0604020202020204" pitchFamily="34" charset="0"/>
                  </a:rPr>
                  <a:t>Nota . </a:t>
                </a:r>
                <a14:m>
                  <m:oMath xmlns:m="http://schemas.openxmlformats.org/officeDocument/2006/math">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𝒄</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é o valor de </a:t>
                </a:r>
                <a14:m>
                  <m:oMath xmlns:m="http://schemas.openxmlformats.org/officeDocument/2006/math">
                    <m:r>
                      <a:rPr lang="pt-PT" sz="1200" b="0" i="1" smtClean="0">
                        <a:latin typeface="Cambria Math"/>
                        <a:cs typeface="Arial" panose="020B0604020202020204" pitchFamily="34" charset="0"/>
                      </a:rPr>
                      <m:t>𝑓</m:t>
                    </m:r>
                    <m:r>
                      <a:rPr lang="pt-PT" sz="1200" b="0" i="1" smtClean="0">
                        <a:latin typeface="Cambria Math"/>
                        <a:cs typeface="Arial" panose="020B0604020202020204" pitchFamily="34" charset="0"/>
                      </a:rPr>
                      <m:t>(.)</m:t>
                    </m:r>
                  </m:oMath>
                </a14:m>
                <a:r>
                  <a:rPr lang="pt-PT" sz="1200" dirty="0" smtClean="0">
                    <a:latin typeface="Arial" panose="020B0604020202020204" pitchFamily="34" charset="0"/>
                    <a:cs typeface="Arial" panose="020B0604020202020204" pitchFamily="34" charset="0"/>
                  </a:rPr>
                  <a:t> na moda da v. a. (valor modal).</a:t>
                </a:r>
              </a:p>
              <a:p>
                <a:pPr marL="895350" indent="-719138" algn="just"/>
                <a:endParaRPr lang="pt-PT" sz="1200" dirty="0">
                  <a:latin typeface="Arial" panose="020B0604020202020204" pitchFamily="34" charset="0"/>
                  <a:cs typeface="Arial" panose="020B0604020202020204" pitchFamily="34" charset="0"/>
                </a:endParaRPr>
              </a:p>
              <a:p>
                <a:pPr marL="1081088" indent="-904875" algn="just"/>
                <a:r>
                  <a:rPr lang="pt-PT" sz="1200" b="1" dirty="0" smtClean="0">
                    <a:latin typeface="Arial" panose="020B0604020202020204" pitchFamily="34" charset="0"/>
                    <a:cs typeface="Arial" panose="020B0604020202020204" pitchFamily="34" charset="0"/>
                  </a:rPr>
                  <a:t>Exemplo 7. </a:t>
                </a:r>
                <a:r>
                  <a:rPr lang="pt-PT" sz="1200" dirty="0" smtClean="0">
                    <a:latin typeface="Arial" panose="020B0604020202020204" pitchFamily="34" charset="0"/>
                    <a:cs typeface="Arial" panose="020B0604020202020204" pitchFamily="34" charset="0"/>
                  </a:rPr>
                  <a:t>Gerar valores pelo método de Aceitação-Rejeição para a v. a. (Beta) com a seguinte função de densidade:</a:t>
                </a:r>
                <a:endParaRPr lang="pt-PT" sz="1200" b="1"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m:t>
                    </m:r>
                    <m:r>
                      <a:rPr lang="pt-PT" sz="1200" b="1" i="1" smtClean="0">
                        <a:latin typeface="Cambria Math"/>
                        <a:cs typeface="Arial" panose="020B0604020202020204" pitchFamily="34" charset="0"/>
                      </a:rPr>
                      <m:t>𝒙</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𝟎</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𝒙</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𝟏</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14:m>
                  <m:oMath xmlns:m="http://schemas.openxmlformats.org/officeDocument/2006/math">
                    <m:r>
                      <a:rPr lang="pt-PT" sz="1200" b="1" i="1" smtClean="0">
                        <a:latin typeface="Cambria Math"/>
                        <a:cs typeface="Arial" panose="020B0604020202020204" pitchFamily="34" charset="0"/>
                      </a:rPr>
                      <m:t>𝒄</m:t>
                    </m:r>
                    <m:r>
                      <a:rPr lang="pt-PT" sz="1200" b="1" i="1"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𝟏</m:t>
                        </m:r>
                      </m:num>
                      <m:den>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𝟓</m:t>
                        </m:r>
                      </m:den>
                    </m:f>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a:t>
                </a:r>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e>
                    </m:d>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476672"/>
                <a:ext cx="8712968" cy="6313460"/>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26</a:t>
            </a:fld>
            <a:endParaRPr lang="en-GB" altLang="pt-PT" dirty="0"/>
          </a:p>
        </p:txBody>
      </p:sp>
      <p:cxnSp>
        <p:nvCxnSpPr>
          <p:cNvPr id="7" name="Conexão recta unidireccional 6"/>
          <p:cNvCxnSpPr/>
          <p:nvPr/>
        </p:nvCxnSpPr>
        <p:spPr>
          <a:xfrm flipV="1">
            <a:off x="4130545" y="5448405"/>
            <a:ext cx="25185" cy="10188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xão recta unidireccional 10"/>
          <p:cNvCxnSpPr/>
          <p:nvPr/>
        </p:nvCxnSpPr>
        <p:spPr>
          <a:xfrm>
            <a:off x="4130545" y="6453336"/>
            <a:ext cx="1953623" cy="139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p:cNvSpPr txBox="1"/>
              <p:nvPr/>
            </p:nvSpPr>
            <p:spPr>
              <a:xfrm>
                <a:off x="3616261" y="544522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3616261" y="5445224"/>
                <a:ext cx="504056" cy="246221"/>
              </a:xfrm>
              <a:prstGeom prst="rect">
                <a:avLst/>
              </a:prstGeom>
              <a:blipFill rotWithShape="1">
                <a:blip r:embed="rId3"/>
                <a:stretch>
                  <a:fillRect b="-4878"/>
                </a:stretch>
              </a:blipFill>
            </p:spPr>
            <p:txBody>
              <a:bodyPr/>
              <a:lstStyle/>
              <a:p>
                <a:r>
                  <a:rPr lang="pt-PT">
                    <a:noFill/>
                  </a:rPr>
                  <a:t> </a:t>
                </a:r>
              </a:p>
            </p:txBody>
          </p:sp>
        </mc:Fallback>
      </mc:AlternateContent>
      <p:sp>
        <p:nvSpPr>
          <p:cNvPr id="21" name="CaixaDeTexto 20"/>
          <p:cNvSpPr txBox="1"/>
          <p:nvPr/>
        </p:nvSpPr>
        <p:spPr>
          <a:xfrm>
            <a:off x="3851920" y="5949280"/>
            <a:ext cx="504056" cy="246221"/>
          </a:xfrm>
          <a:prstGeom prst="rect">
            <a:avLst/>
          </a:prstGeom>
          <a:noFill/>
        </p:spPr>
        <p:txBody>
          <a:bodyPr wrap="square" rtlCol="0">
            <a:spAutoFit/>
          </a:bodyPr>
          <a:lstStyle/>
          <a:p>
            <a:r>
              <a:rPr lang="pt-PT" sz="1000" b="1" dirty="0" smtClean="0"/>
              <a:t>1</a:t>
            </a:r>
            <a:endParaRPr lang="pt-PT" sz="1000" b="1" dirty="0"/>
          </a:p>
        </p:txBody>
      </p:sp>
      <p:sp>
        <p:nvSpPr>
          <p:cNvPr id="22" name="CaixaDeTexto 21"/>
          <p:cNvSpPr txBox="1"/>
          <p:nvPr/>
        </p:nvSpPr>
        <p:spPr>
          <a:xfrm>
            <a:off x="3779912" y="5733256"/>
            <a:ext cx="504056" cy="246221"/>
          </a:xfrm>
          <a:prstGeom prst="rect">
            <a:avLst/>
          </a:prstGeom>
          <a:noFill/>
        </p:spPr>
        <p:txBody>
          <a:bodyPr wrap="square" rtlCol="0">
            <a:spAutoFit/>
          </a:bodyPr>
          <a:lstStyle/>
          <a:p>
            <a:r>
              <a:rPr lang="pt-PT" sz="1000" b="1" dirty="0" smtClean="0"/>
              <a:t>1,5</a:t>
            </a:r>
            <a:endParaRPr lang="pt-PT" sz="1000" b="1" dirty="0"/>
          </a:p>
        </p:txBody>
      </p:sp>
      <p:sp>
        <p:nvSpPr>
          <p:cNvPr id="23" name="CaixaDeTexto 22"/>
          <p:cNvSpPr txBox="1"/>
          <p:nvPr/>
        </p:nvSpPr>
        <p:spPr>
          <a:xfrm>
            <a:off x="3995936" y="6453336"/>
            <a:ext cx="504056" cy="246221"/>
          </a:xfrm>
          <a:prstGeom prst="rect">
            <a:avLst/>
          </a:prstGeom>
          <a:noFill/>
        </p:spPr>
        <p:txBody>
          <a:bodyPr wrap="square" rtlCol="0">
            <a:spAutoFit/>
          </a:bodyPr>
          <a:lstStyle/>
          <a:p>
            <a:r>
              <a:rPr lang="pt-PT" sz="1000" b="1" dirty="0"/>
              <a:t>0</a:t>
            </a:r>
          </a:p>
        </p:txBody>
      </p:sp>
      <p:sp>
        <p:nvSpPr>
          <p:cNvPr id="24" name="CaixaDeTexto 23"/>
          <p:cNvSpPr txBox="1"/>
          <p:nvPr/>
        </p:nvSpPr>
        <p:spPr>
          <a:xfrm>
            <a:off x="5220072" y="6453336"/>
            <a:ext cx="504056" cy="246221"/>
          </a:xfrm>
          <a:prstGeom prst="rect">
            <a:avLst/>
          </a:prstGeom>
          <a:noFill/>
        </p:spPr>
        <p:txBody>
          <a:bodyPr wrap="square" rtlCol="0">
            <a:spAutoFit/>
          </a:bodyPr>
          <a:lstStyle/>
          <a:p>
            <a:r>
              <a:rPr lang="pt-PT" sz="1000" b="1" dirty="0" smtClean="0"/>
              <a:t> 1</a:t>
            </a:r>
            <a:endParaRPr lang="pt-PT" sz="1000" b="1" dirty="0"/>
          </a:p>
        </p:txBody>
      </p:sp>
      <p:cxnSp>
        <p:nvCxnSpPr>
          <p:cNvPr id="26" name="Conexão recta 25"/>
          <p:cNvCxnSpPr/>
          <p:nvPr/>
        </p:nvCxnSpPr>
        <p:spPr>
          <a:xfrm flipH="1">
            <a:off x="4143139" y="5877272"/>
            <a:ext cx="12209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xão recta 34"/>
          <p:cNvCxnSpPr/>
          <p:nvPr/>
        </p:nvCxnSpPr>
        <p:spPr>
          <a:xfrm flipV="1">
            <a:off x="5364088" y="5856366"/>
            <a:ext cx="0" cy="627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CaixaDeTexto 41"/>
              <p:cNvSpPr txBox="1"/>
              <p:nvPr/>
            </p:nvSpPr>
            <p:spPr>
              <a:xfrm>
                <a:off x="5652120" y="6464369"/>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2" name="CaixaDeTexto 41"/>
              <p:cNvSpPr txBox="1">
                <a:spLocks noRot="1" noChangeAspect="1" noMove="1" noResize="1" noEditPoints="1" noAdjustHandles="1" noChangeArrowheads="1" noChangeShapeType="1" noTextEdit="1"/>
              </p:cNvSpPr>
              <p:nvPr/>
            </p:nvSpPr>
            <p:spPr>
              <a:xfrm>
                <a:off x="5652120" y="6464369"/>
                <a:ext cx="504056" cy="276999"/>
              </a:xfrm>
              <a:prstGeom prst="rect">
                <a:avLst/>
              </a:prstGeom>
              <a:blipFill rotWithShape="1">
                <a:blip r:embed="rId4"/>
                <a:stretch>
                  <a:fillRect/>
                </a:stretch>
              </a:blipFill>
            </p:spPr>
            <p:txBody>
              <a:bodyPr/>
              <a:lstStyle/>
              <a:p>
                <a:r>
                  <a:rPr lang="pt-PT">
                    <a:noFill/>
                  </a:rPr>
                  <a:t> </a:t>
                </a:r>
              </a:p>
            </p:txBody>
          </p:sp>
        </mc:Fallback>
      </mc:AlternateContent>
      <p:cxnSp>
        <p:nvCxnSpPr>
          <p:cNvPr id="20" name="Conexão recta unidireccional 19"/>
          <p:cNvCxnSpPr/>
          <p:nvPr/>
        </p:nvCxnSpPr>
        <p:spPr>
          <a:xfrm flipV="1">
            <a:off x="6012160" y="1413643"/>
            <a:ext cx="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exão recta unidireccional 24"/>
          <p:cNvCxnSpPr/>
          <p:nvPr/>
        </p:nvCxnSpPr>
        <p:spPr>
          <a:xfrm>
            <a:off x="6012160" y="2493763"/>
            <a:ext cx="22322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xão recta 26"/>
          <p:cNvCxnSpPr/>
          <p:nvPr/>
        </p:nvCxnSpPr>
        <p:spPr>
          <a:xfrm flipH="1">
            <a:off x="6444207" y="1973110"/>
            <a:ext cx="126467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8" name="Conexão recta 27"/>
          <p:cNvCxnSpPr/>
          <p:nvPr/>
        </p:nvCxnSpPr>
        <p:spPr>
          <a:xfrm flipH="1">
            <a:off x="7708877" y="1973110"/>
            <a:ext cx="3339" cy="53573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a:off x="6466423" y="1973110"/>
            <a:ext cx="0" cy="51728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CaixaDeTexto 30"/>
              <p:cNvSpPr txBox="1"/>
              <p:nvPr/>
            </p:nvSpPr>
            <p:spPr>
              <a:xfrm>
                <a:off x="5652120" y="1447577"/>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200" b="1" i="1" smtClean="0">
                              <a:latin typeface="Cambria Math" panose="02040503050406030204" pitchFamily="18" charset="0"/>
                            </a:rPr>
                          </m:ctrlPr>
                        </m:sSubPr>
                        <m:e>
                          <m:r>
                            <a:rPr lang="pt-PT" sz="1200" b="1" i="1" smtClean="0">
                              <a:latin typeface="Cambria Math"/>
                            </a:rPr>
                            <m:t>𝒚</m:t>
                          </m:r>
                        </m:e>
                        <m:sub>
                          <m:r>
                            <a:rPr lang="pt-PT" sz="1200" b="1" i="1" smtClean="0">
                              <a:latin typeface="Cambria Math"/>
                            </a:rPr>
                            <m:t>𝟐</m:t>
                          </m:r>
                        </m:sub>
                      </m:sSub>
                    </m:oMath>
                  </m:oMathPara>
                </a14:m>
                <a:endParaRPr lang="pt-PT" sz="1200" b="1" dirty="0"/>
              </a:p>
            </p:txBody>
          </p:sp>
        </mc:Choice>
        <mc:Fallback xmlns="">
          <p:sp>
            <p:nvSpPr>
              <p:cNvPr id="31" name="CaixaDeTexto 30"/>
              <p:cNvSpPr txBox="1">
                <a:spLocks noRot="1" noChangeAspect="1" noMove="1" noResize="1" noEditPoints="1" noAdjustHandles="1" noChangeArrowheads="1" noChangeShapeType="1" noTextEdit="1"/>
              </p:cNvSpPr>
              <p:nvPr/>
            </p:nvSpPr>
            <p:spPr>
              <a:xfrm>
                <a:off x="5652120" y="1447577"/>
                <a:ext cx="432048" cy="276999"/>
              </a:xfrm>
              <a:prstGeom prst="rect">
                <a:avLst/>
              </a:prstGeom>
              <a:blipFill rotWithShape="1">
                <a:blip r:embed="rId5"/>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2" name="CaixaDeTexto 31"/>
              <p:cNvSpPr txBox="1"/>
              <p:nvPr/>
            </p:nvSpPr>
            <p:spPr>
              <a:xfrm>
                <a:off x="7128284" y="1709499"/>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i="1" smtClean="0">
                          <a:latin typeface="Cambria Math"/>
                        </a:rPr>
                        <m:t>𝑐</m:t>
                      </m:r>
                      <m:r>
                        <a:rPr lang="pt-PT" sz="1200" b="0" i="1" smtClean="0">
                          <a:latin typeface="Cambria Math"/>
                        </a:rPr>
                        <m:t>𝑓</m:t>
                      </m:r>
                      <m:r>
                        <a:rPr lang="pt-PT" sz="1200" b="0" i="1" smtClean="0">
                          <a:latin typeface="Cambria Math"/>
                        </a:rPr>
                        <m:t>(</m:t>
                      </m:r>
                      <m:r>
                        <a:rPr lang="pt-PT" sz="1200" b="0" i="1" smtClean="0">
                          <a:latin typeface="Cambria Math"/>
                        </a:rPr>
                        <m:t>𝑥</m:t>
                      </m:r>
                      <m:r>
                        <a:rPr lang="pt-PT" sz="1200" b="0" i="1" smtClean="0">
                          <a:latin typeface="Cambria Math"/>
                        </a:rPr>
                        <m:t>)</m:t>
                      </m:r>
                    </m:oMath>
                  </m:oMathPara>
                </a14:m>
                <a:endParaRPr lang="pt-PT" sz="1200" dirty="0"/>
              </a:p>
            </p:txBody>
          </p:sp>
        </mc:Choice>
        <mc:Fallback xmlns="">
          <p:sp>
            <p:nvSpPr>
              <p:cNvPr id="32" name="CaixaDeTexto 31"/>
              <p:cNvSpPr txBox="1">
                <a:spLocks noRot="1" noChangeAspect="1" noMove="1" noResize="1" noEditPoints="1" noAdjustHandles="1" noChangeArrowheads="1" noChangeShapeType="1" noTextEdit="1"/>
              </p:cNvSpPr>
              <p:nvPr/>
            </p:nvSpPr>
            <p:spPr>
              <a:xfrm>
                <a:off x="7128284" y="1709499"/>
                <a:ext cx="432048" cy="276999"/>
              </a:xfrm>
              <a:prstGeom prst="rect">
                <a:avLst/>
              </a:prstGeom>
              <a:blipFill rotWithShape="1">
                <a:blip r:embed="rId6"/>
                <a:stretch>
                  <a:fillRect r="-23944" b="-8696"/>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3" name="CaixaDeTexto 32"/>
              <p:cNvSpPr txBox="1"/>
              <p:nvPr/>
            </p:nvSpPr>
            <p:spPr>
              <a:xfrm>
                <a:off x="7496192" y="2503929"/>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𝒃</m:t>
                      </m:r>
                    </m:oMath>
                  </m:oMathPara>
                </a14:m>
                <a:endParaRPr lang="pt-PT" sz="1200" b="1" dirty="0"/>
              </a:p>
            </p:txBody>
          </p:sp>
        </mc:Choice>
        <mc:Fallback xmlns="">
          <p:sp>
            <p:nvSpPr>
              <p:cNvPr id="33" name="CaixaDeTexto 32"/>
              <p:cNvSpPr txBox="1">
                <a:spLocks noRot="1" noChangeAspect="1" noMove="1" noResize="1" noEditPoints="1" noAdjustHandles="1" noChangeArrowheads="1" noChangeShapeType="1" noTextEdit="1"/>
              </p:cNvSpPr>
              <p:nvPr/>
            </p:nvSpPr>
            <p:spPr>
              <a:xfrm>
                <a:off x="7496192" y="2503929"/>
                <a:ext cx="432048" cy="276999"/>
              </a:xfrm>
              <a:prstGeom prst="rect">
                <a:avLst/>
              </a:prstGeom>
              <a:blipFill rotWithShape="1">
                <a:blip r:embed="rId7"/>
                <a:stretch>
                  <a:fillRect/>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34" name="CaixaDeTexto 33"/>
              <p:cNvSpPr txBox="1"/>
              <p:nvPr/>
            </p:nvSpPr>
            <p:spPr>
              <a:xfrm>
                <a:off x="6228184" y="2477635"/>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𝒂</m:t>
                      </m:r>
                    </m:oMath>
                  </m:oMathPara>
                </a14:m>
                <a:endParaRPr lang="pt-PT" sz="1200" b="1"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6228184" y="2477635"/>
                <a:ext cx="432048" cy="276999"/>
              </a:xfrm>
              <a:prstGeom prst="rect">
                <a:avLst/>
              </a:prstGeom>
              <a:blipFill rotWithShape="1">
                <a:blip r:embed="rId8"/>
                <a:stretch>
                  <a:fillRect/>
                </a:stretch>
              </a:blipFill>
            </p:spPr>
            <p:txBody>
              <a:bodyPr/>
              <a:lstStyle/>
              <a:p>
                <a:r>
                  <a:rPr lang="pt-PT">
                    <a:noFill/>
                  </a:rPr>
                  <a:t> </a:t>
                </a:r>
              </a:p>
            </p:txBody>
          </p:sp>
        </mc:Fallback>
      </mc:AlternateContent>
      <p:sp>
        <p:nvSpPr>
          <p:cNvPr id="36" name="CaixaDeTexto 35"/>
          <p:cNvSpPr txBox="1"/>
          <p:nvPr/>
        </p:nvSpPr>
        <p:spPr>
          <a:xfrm>
            <a:off x="5724128" y="1863076"/>
            <a:ext cx="432048" cy="276999"/>
          </a:xfrm>
          <a:prstGeom prst="rect">
            <a:avLst/>
          </a:prstGeom>
          <a:noFill/>
        </p:spPr>
        <p:txBody>
          <a:bodyPr wrap="square" rtlCol="0">
            <a:spAutoFit/>
          </a:bodyPr>
          <a:lstStyle/>
          <a:p>
            <a:r>
              <a:rPr lang="pt-PT" sz="1200" dirty="0" smtClean="0"/>
              <a:t>1</a:t>
            </a:r>
            <a:endParaRPr lang="pt-PT" sz="1200" dirty="0"/>
          </a:p>
        </p:txBody>
      </p:sp>
      <mc:AlternateContent xmlns:mc="http://schemas.openxmlformats.org/markup-compatibility/2006" xmlns:a14="http://schemas.microsoft.com/office/drawing/2010/main">
        <mc:Choice Requires="a14">
          <p:sp>
            <p:nvSpPr>
              <p:cNvPr id="37" name="CaixaDeTexto 36"/>
              <p:cNvSpPr txBox="1"/>
              <p:nvPr/>
            </p:nvSpPr>
            <p:spPr>
              <a:xfrm>
                <a:off x="6472342" y="2636912"/>
                <a:ext cx="123987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𝒙</m:t>
                      </m:r>
                      <m:r>
                        <a:rPr lang="pt-PT" sz="1000" b="1" i="1" smtClean="0">
                          <a:latin typeface="Cambria Math"/>
                        </a:rPr>
                        <m:t>=</m:t>
                      </m:r>
                      <m:r>
                        <a:rPr lang="pt-PT" sz="1000" b="1" i="1" smtClean="0">
                          <a:latin typeface="Cambria Math"/>
                        </a:rPr>
                        <m:t>𝒂</m:t>
                      </m:r>
                      <m:r>
                        <a:rPr lang="pt-PT" sz="1000" b="1" i="1" smtClean="0">
                          <a:latin typeface="Cambria Math"/>
                        </a:rPr>
                        <m:t>+(</m:t>
                      </m:r>
                      <m:r>
                        <a:rPr lang="pt-PT" sz="1000" b="1" i="1" smtClean="0">
                          <a:latin typeface="Cambria Math"/>
                        </a:rPr>
                        <m:t>𝒃</m:t>
                      </m:r>
                      <m:r>
                        <a:rPr lang="pt-PT" sz="1000" b="1" i="1" smtClean="0">
                          <a:latin typeface="Cambria Math"/>
                        </a:rPr>
                        <m:t>−</m:t>
                      </m:r>
                      <m:r>
                        <a:rPr lang="pt-PT" sz="1000" b="1" i="1" smtClean="0">
                          <a:latin typeface="Cambria Math"/>
                        </a:rPr>
                        <m:t>𝒂</m:t>
                      </m:r>
                      <m:r>
                        <a:rPr lang="pt-PT" sz="1000" b="1" i="1" smtClean="0">
                          <a:latin typeface="Cambria Math"/>
                        </a:rPr>
                        <m:t>)</m:t>
                      </m:r>
                      <m:sSub>
                        <m:sSubPr>
                          <m:ctrlPr>
                            <a:rPr lang="pt-PT" sz="1000" b="1" i="1" smtClean="0">
                              <a:latin typeface="Cambria Math" panose="02040503050406030204" pitchFamily="18" charset="0"/>
                            </a:rPr>
                          </m:ctrlPr>
                        </m:sSubPr>
                        <m:e>
                          <m:r>
                            <a:rPr lang="pt-PT" sz="1000" b="1" i="1" smtClean="0">
                              <a:latin typeface="Cambria Math"/>
                            </a:rPr>
                            <m:t>𝒚</m:t>
                          </m:r>
                        </m:e>
                        <m:sub>
                          <m:r>
                            <a:rPr lang="pt-PT" sz="1000" b="1" i="1" smtClean="0">
                              <a:latin typeface="Cambria Math"/>
                            </a:rPr>
                            <m:t>𝟏</m:t>
                          </m:r>
                        </m:sub>
                      </m:sSub>
                    </m:oMath>
                  </m:oMathPara>
                </a14:m>
                <a:endParaRPr lang="pt-PT" sz="1000" b="1" dirty="0"/>
              </a:p>
            </p:txBody>
          </p:sp>
        </mc:Choice>
        <mc:Fallback xmlns="">
          <p:sp>
            <p:nvSpPr>
              <p:cNvPr id="37" name="CaixaDeTexto 36"/>
              <p:cNvSpPr txBox="1">
                <a:spLocks noRot="1" noChangeAspect="1" noMove="1" noResize="1" noEditPoints="1" noAdjustHandles="1" noChangeArrowheads="1" noChangeShapeType="1" noTextEdit="1"/>
              </p:cNvSpPr>
              <p:nvPr/>
            </p:nvSpPr>
            <p:spPr>
              <a:xfrm>
                <a:off x="6472342" y="2636912"/>
                <a:ext cx="1239874" cy="246221"/>
              </a:xfrm>
              <a:prstGeom prst="rect">
                <a:avLst/>
              </a:prstGeom>
              <a:blipFill rotWithShape="1">
                <a:blip r:embed="rId9"/>
                <a:stretch>
                  <a:fillRect b="-7500"/>
                </a:stretch>
              </a:blipFill>
            </p:spPr>
            <p:txBody>
              <a:bodyPr/>
              <a:lstStyle/>
              <a:p>
                <a:r>
                  <a:rPr lang="pt-PT">
                    <a:noFill/>
                  </a:rPr>
                  <a:t> </a:t>
                </a:r>
              </a:p>
            </p:txBody>
          </p:sp>
        </mc:Fallback>
      </mc:AlternateContent>
      <p:sp>
        <p:nvSpPr>
          <p:cNvPr id="38" name="Forma livre 37"/>
          <p:cNvSpPr/>
          <p:nvPr/>
        </p:nvSpPr>
        <p:spPr>
          <a:xfrm rot="19811688">
            <a:off x="6542729" y="2107434"/>
            <a:ext cx="1099103" cy="688922"/>
          </a:xfrm>
          <a:custGeom>
            <a:avLst/>
            <a:gdLst>
              <a:gd name="connsiteX0" fmla="*/ 0 w 1421747"/>
              <a:gd name="connsiteY0" fmla="*/ 75612 h 786812"/>
              <a:gd name="connsiteX1" fmla="*/ 1302327 w 1421747"/>
              <a:gd name="connsiteY1" fmla="*/ 66376 h 786812"/>
              <a:gd name="connsiteX2" fmla="*/ 1366982 w 1421747"/>
              <a:gd name="connsiteY2" fmla="*/ 786812 h 786812"/>
            </a:gdLst>
            <a:ahLst/>
            <a:cxnLst>
              <a:cxn ang="0">
                <a:pos x="connsiteX0" y="connsiteY0"/>
              </a:cxn>
              <a:cxn ang="0">
                <a:pos x="connsiteX1" y="connsiteY1"/>
              </a:cxn>
              <a:cxn ang="0">
                <a:pos x="connsiteX2" y="connsiteY2"/>
              </a:cxn>
            </a:cxnLst>
            <a:rect l="l" t="t" r="r" b="b"/>
            <a:pathLst>
              <a:path w="1421747" h="786812">
                <a:moveTo>
                  <a:pt x="0" y="75612"/>
                </a:moveTo>
                <a:cubicBezTo>
                  <a:pt x="537248" y="11727"/>
                  <a:pt x="1074497" y="-52157"/>
                  <a:pt x="1302327" y="66376"/>
                </a:cubicBezTo>
                <a:cubicBezTo>
                  <a:pt x="1530157" y="184909"/>
                  <a:pt x="1360824" y="666739"/>
                  <a:pt x="1366982" y="786812"/>
                </a:cubicBezTo>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39" name="Conexão recta 38"/>
          <p:cNvCxnSpPr/>
          <p:nvPr/>
        </p:nvCxnSpPr>
        <p:spPr>
          <a:xfrm>
            <a:off x="5958663" y="1989707"/>
            <a:ext cx="127248"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CaixaDeTexto 39"/>
              <p:cNvSpPr txBox="1"/>
              <p:nvPr/>
            </p:nvSpPr>
            <p:spPr>
              <a:xfrm>
                <a:off x="7928240" y="2754634"/>
                <a:ext cx="43204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0" name="CaixaDeTexto 39"/>
              <p:cNvSpPr txBox="1">
                <a:spLocks noRot="1" noChangeAspect="1" noMove="1" noResize="1" noEditPoints="1" noAdjustHandles="1" noChangeArrowheads="1" noChangeShapeType="1" noTextEdit="1"/>
              </p:cNvSpPr>
              <p:nvPr/>
            </p:nvSpPr>
            <p:spPr>
              <a:xfrm>
                <a:off x="7928240" y="2754634"/>
                <a:ext cx="432048" cy="276999"/>
              </a:xfrm>
              <a:prstGeom prst="rect">
                <a:avLst/>
              </a:prstGeom>
              <a:blipFill rotWithShape="1">
                <a:blip r:embed="rId10"/>
                <a:stretch>
                  <a:fillRect/>
                </a:stretch>
              </a:blipFill>
            </p:spPr>
            <p:txBody>
              <a:bodyPr/>
              <a:lstStyle/>
              <a:p>
                <a:r>
                  <a:rPr lang="pt-PT">
                    <a:noFill/>
                  </a:rPr>
                  <a:t> </a:t>
                </a:r>
              </a:p>
            </p:txBody>
          </p:sp>
        </mc:Fallback>
      </mc:AlternateContent>
      <p:sp>
        <p:nvSpPr>
          <p:cNvPr id="41" name="Forma livre 40"/>
          <p:cNvSpPr/>
          <p:nvPr/>
        </p:nvSpPr>
        <p:spPr>
          <a:xfrm rot="19011563">
            <a:off x="4301154" y="5960512"/>
            <a:ext cx="896060" cy="931042"/>
          </a:xfrm>
          <a:custGeom>
            <a:avLst/>
            <a:gdLst>
              <a:gd name="connsiteX0" fmla="*/ 0 w 1421747"/>
              <a:gd name="connsiteY0" fmla="*/ 75612 h 786812"/>
              <a:gd name="connsiteX1" fmla="*/ 1302327 w 1421747"/>
              <a:gd name="connsiteY1" fmla="*/ 66376 h 786812"/>
              <a:gd name="connsiteX2" fmla="*/ 1366982 w 1421747"/>
              <a:gd name="connsiteY2" fmla="*/ 786812 h 786812"/>
            </a:gdLst>
            <a:ahLst/>
            <a:cxnLst>
              <a:cxn ang="0">
                <a:pos x="connsiteX0" y="connsiteY0"/>
              </a:cxn>
              <a:cxn ang="0">
                <a:pos x="connsiteX1" y="connsiteY1"/>
              </a:cxn>
              <a:cxn ang="0">
                <a:pos x="connsiteX2" y="connsiteY2"/>
              </a:cxn>
            </a:cxnLst>
            <a:rect l="l" t="t" r="r" b="b"/>
            <a:pathLst>
              <a:path w="1421747" h="786812">
                <a:moveTo>
                  <a:pt x="0" y="75612"/>
                </a:moveTo>
                <a:cubicBezTo>
                  <a:pt x="537248" y="11727"/>
                  <a:pt x="1074497" y="-52157"/>
                  <a:pt x="1302327" y="66376"/>
                </a:cubicBezTo>
                <a:cubicBezTo>
                  <a:pt x="1530157" y="184909"/>
                  <a:pt x="1360824" y="666739"/>
                  <a:pt x="1366982" y="786812"/>
                </a:cubicBezTo>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6" name="Conexão recta 15"/>
          <p:cNvCxnSpPr>
            <a:endCxn id="41" idx="2"/>
          </p:cNvCxnSpPr>
          <p:nvPr/>
        </p:nvCxnSpPr>
        <p:spPr>
          <a:xfrm>
            <a:off x="4120317" y="6468146"/>
            <a:ext cx="1248918" cy="1481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Conexão recta 42"/>
          <p:cNvCxnSpPr/>
          <p:nvPr/>
        </p:nvCxnSpPr>
        <p:spPr>
          <a:xfrm flipV="1">
            <a:off x="4764436" y="5877272"/>
            <a:ext cx="0" cy="627513"/>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Conexão recta 43"/>
          <p:cNvCxnSpPr/>
          <p:nvPr/>
        </p:nvCxnSpPr>
        <p:spPr>
          <a:xfrm flipH="1">
            <a:off x="4130545" y="6093296"/>
            <a:ext cx="12209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6" name="CaixaDeTexto 45"/>
          <p:cNvSpPr txBox="1"/>
          <p:nvPr/>
        </p:nvSpPr>
        <p:spPr>
          <a:xfrm>
            <a:off x="4572000" y="6483879"/>
            <a:ext cx="504056" cy="246221"/>
          </a:xfrm>
          <a:prstGeom prst="rect">
            <a:avLst/>
          </a:prstGeom>
          <a:noFill/>
        </p:spPr>
        <p:txBody>
          <a:bodyPr wrap="square" rtlCol="0">
            <a:spAutoFit/>
          </a:bodyPr>
          <a:lstStyle/>
          <a:p>
            <a:r>
              <a:rPr lang="pt-PT" sz="1000" b="1" dirty="0" smtClean="0"/>
              <a:t>0,5</a:t>
            </a:r>
            <a:endParaRPr lang="pt-PT" sz="1000" b="1" dirty="0"/>
          </a:p>
        </p:txBody>
      </p:sp>
    </p:spTree>
    <p:extLst>
      <p:ext uri="{BB962C8B-B14F-4D97-AF65-F5344CB8AC3E}">
        <p14:creationId xmlns:p14="http://schemas.microsoft.com/office/powerpoint/2010/main" val="1228960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87183" y="5050937"/>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41555" y="548680"/>
                <a:ext cx="8640960" cy="6385466"/>
              </a:xfrm>
              <a:prstGeom prst="rect">
                <a:avLst/>
              </a:prstGeom>
            </p:spPr>
            <p:txBody>
              <a:bodyPr wrap="square">
                <a:spAutoFit/>
              </a:bodyPr>
              <a:lstStyle/>
              <a:p>
                <a:pPr marL="176213" algn="just"/>
                <a:endParaRPr lang="pt-PT" sz="1200" b="1" i="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por um factor </a:t>
                </a:r>
                <a14:m>
                  <m:oMath xmlns:m="http://schemas.openxmlformats.org/officeDocument/2006/math">
                    <m:r>
                      <a:rPr lang="pt-PT" sz="1200" b="1" i="1" smtClean="0">
                        <a:latin typeface="Cambria Math"/>
                        <a:cs typeface="Arial" panose="020B0604020202020204" pitchFamily="34" charset="0"/>
                      </a:rPr>
                      <m:t>𝒄</m:t>
                    </m:r>
                    <m:r>
                      <a:rPr lang="pt-PT" sz="1200" b="0" i="1" smtClean="0">
                        <a:latin typeface="Cambria Math"/>
                        <a:cs typeface="Arial" panose="020B0604020202020204" pitchFamily="34" charset="0"/>
                      </a:rPr>
                      <m:t>:</m:t>
                    </m:r>
                    <m:r>
                      <a:rPr lang="pt-PT" sz="1200" b="0" i="0" smtClean="0">
                        <a:latin typeface="Cambria Math"/>
                        <a:cs typeface="Arial" panose="020B0604020202020204" pitchFamily="34" charset="0"/>
                      </a:rPr>
                      <m:t>    </m:t>
                    </m:r>
                    <m:f>
                      <m:fPr>
                        <m:ctrlPr>
                          <a:rPr lang="pt-PT" sz="1200" b="0" i="1" smtClean="0">
                            <a:latin typeface="Cambria Math" panose="02040503050406030204" pitchFamily="18" charset="0"/>
                            <a:cs typeface="Arial" panose="020B0604020202020204" pitchFamily="34" charset="0"/>
                          </a:rPr>
                        </m:ctrlPr>
                      </m:fPr>
                      <m:num>
                        <m:r>
                          <a:rPr lang="pt-PT" sz="1200" b="0" i="1" smtClean="0">
                            <a:latin typeface="Cambria Math"/>
                            <a:cs typeface="Arial" panose="020B0604020202020204" pitchFamily="34" charset="0"/>
                          </a:rPr>
                          <m:t>1</m:t>
                        </m:r>
                      </m:num>
                      <m:den>
                        <m:r>
                          <a:rPr lang="pt-PT" sz="1200" b="0" i="1" smtClean="0">
                            <a:latin typeface="Cambria Math"/>
                            <a:cs typeface="Arial" panose="020B0604020202020204" pitchFamily="34" charset="0"/>
                          </a:rPr>
                          <m:t>1,5</m:t>
                        </m:r>
                      </m:den>
                    </m:f>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𝟒</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𝒙</m:t>
                    </m:r>
                    <m:r>
                      <a:rPr lang="pt-PT" sz="1200" b="1" i="1" smtClean="0">
                        <a:latin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r>
                  <a:rPr lang="pt-PT" sz="1200" b="1" dirty="0" smtClean="0">
                    <a:latin typeface="Arial" panose="020B0604020202020204" pitchFamily="34" charset="0"/>
                    <a:cs typeface="Arial" panose="020B0604020202020204" pitchFamily="34" charset="0"/>
                  </a:rPr>
                  <a:t>,  0</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2.</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Definir </a:t>
                </a:r>
                <a14:m>
                  <m:oMath xmlns:m="http://schemas.openxmlformats.org/officeDocument/2006/math">
                    <m:r>
                      <a:rPr lang="pt-PT" sz="1200" b="1" i="1" smtClean="0">
                        <a:latin typeface="Cambria Math"/>
                        <a:cs typeface="Arial" panose="020B0604020202020204" pitchFamily="34" charset="0"/>
                      </a:rPr>
                      <m:t>𝒙</m:t>
                    </m:r>
                  </m:oMath>
                </a14:m>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como função linear de </a:t>
                </a:r>
                <a14:m>
                  <m:oMath xmlns:m="http://schemas.openxmlformats.org/officeDocument/2006/math">
                    <m:r>
                      <a:rPr lang="pt-PT" sz="1200" b="1" i="1" smtClean="0">
                        <a:latin typeface="Cambria Math"/>
                        <a:cs typeface="Arial" panose="020B0604020202020204" pitchFamily="34" charset="0"/>
                      </a:rPr>
                      <m:t>𝒚</m:t>
                    </m:r>
                    <m:r>
                      <a:rPr lang="pt-PT" sz="1200" b="1" i="1" smtClean="0">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a:cs typeface="Arial" panose="020B0604020202020204" pitchFamily="34" charset="0"/>
                      </a:rPr>
                      <m:t>𝒙</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𝟏</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e>
                    </m:d>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3.  </a:t>
                </a:r>
                <a:r>
                  <a:rPr lang="pt-PT" sz="1200" dirty="0" smtClean="0">
                    <a:latin typeface="Arial" panose="020B0604020202020204" pitchFamily="34" charset="0"/>
                    <a:cs typeface="Arial" panose="020B0604020202020204" pitchFamily="34" charset="0"/>
                  </a:rPr>
                  <a:t>Gerar pares de números aleatórios </a:t>
                </a:r>
                <a14:m>
                  <m:oMath xmlns:m="http://schemas.openxmlformats.org/officeDocument/2006/math">
                    <m:d>
                      <m:dPr>
                        <m:ctrlPr>
                          <a:rPr lang="pt-PT" sz="1200" b="1" i="1" smtClean="0">
                            <a:latin typeface="Cambria Math" panose="02040503050406030204" pitchFamily="18" charset="0"/>
                            <a:cs typeface="Arial" panose="020B0604020202020204" pitchFamily="34" charset="0"/>
                          </a:rPr>
                        </m:ctrlPr>
                      </m:dPr>
                      <m:e>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 </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𝟐</m:t>
                            </m:r>
                          </m:sub>
                        </m:sSub>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𝟔𝟕𝟑</m:t>
                    </m:r>
                    <m:r>
                      <a:rPr lang="pt-PT" sz="1200" b="1"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a:t>
                </a:r>
                <a:r>
                  <a:rPr lang="pt-PT" sz="12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 </a:t>
                </a:r>
                <a:r>
                  <a:rPr lang="pt-PT" sz="1200" b="1" dirty="0" smtClean="0">
                    <a:ea typeface="Cambria Math"/>
                    <a:cs typeface="Arial" panose="020B0604020202020204" pitchFamily="34" charset="0"/>
                  </a:rPr>
                  <a:t>0,673</a:t>
                </a:r>
                <a14:m>
                  <m:oMath xmlns:m="http://schemas.openxmlformats.org/officeDocument/2006/math">
                    <m:r>
                      <a:rPr lang="pt-PT" sz="1200" b="1" i="1" smtClean="0">
                        <a:latin typeface="Cambria Math"/>
                        <a:ea typeface="Cambria Math"/>
                        <a:cs typeface="Arial" panose="020B0604020202020204" pitchFamily="34" charset="0"/>
                      </a:rPr>
                      <m:t>≤</m:t>
                    </m:r>
                    <m:r>
                      <a:rPr lang="pt-PT" sz="1200" b="1" i="1">
                        <a:latin typeface="Cambria Math"/>
                        <a:cs typeface="Arial" panose="020B0604020202020204" pitchFamily="34" charset="0"/>
                      </a:rPr>
                      <m:t>𝟒</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d>
                      <m:dPr>
                        <m:ctrlPr>
                          <a:rPr lang="pt-PT" sz="1200" b="1" i="1" smtClean="0">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𝟎𝟓𝟗</m:t>
                        </m:r>
                      </m:e>
                    </m:d>
                    <m:r>
                      <a:rPr lang="pt-PT" sz="1200" b="1" i="1" smtClean="0">
                        <a:latin typeface="Cambria Math"/>
                        <a:cs typeface="Arial" panose="020B0604020202020204" pitchFamily="34" charset="0"/>
                      </a:rPr>
                      <m:t>=</m:t>
                    </m:r>
                    <m:r>
                      <a:rPr lang="pt-PT" sz="1200" b="1" i="0" smtClean="0">
                        <a:latin typeface="Cambria Math"/>
                        <a:cs typeface="Arial" panose="020B0604020202020204" pitchFamily="34" charset="0"/>
                      </a:rPr>
                      <m:t>𝟎</m:t>
                    </m:r>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𝟐𝟐𝟑</m:t>
                    </m:r>
                  </m:oMath>
                </a14:m>
                <a:r>
                  <a:rPr lang="pt-PT" sz="1200" b="1" dirty="0" smtClean="0">
                    <a:latin typeface="Arial" panose="020B0604020202020204" pitchFamily="34" charset="0"/>
                    <a:cs typeface="Arial" panose="020B0604020202020204" pitchFamily="34" charset="0"/>
                  </a:rPr>
                  <a:t> ? Não! </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5</a:t>
                </a:r>
                <a:r>
                  <a:rPr lang="pt-PT" sz="1200" b="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Rejeitar o par </a:t>
                </a:r>
                <a14:m>
                  <m:oMath xmlns:m="http://schemas.openxmlformats.org/officeDocument/2006/math">
                    <m:d>
                      <m:dPr>
                        <m:ctrlPr>
                          <a:rPr lang="pt-PT" sz="1200" b="0" i="1" smtClean="0">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𝟎𝟓𝟗</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𝟔𝟕𝟑</m:t>
                        </m:r>
                      </m:e>
                    </m:d>
                  </m:oMath>
                </a14:m>
                <a:r>
                  <a:rPr lang="pt-PT" sz="1200" dirty="0" smtClean="0">
                    <a:latin typeface="Arial" panose="020B0604020202020204" pitchFamily="34" charset="0"/>
                    <a:cs typeface="Arial" panose="020B0604020202020204" pitchFamily="34" charset="0"/>
                  </a:rPr>
                  <a:t> e gerar outro par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e>
                    </m:d>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𝟗𝟒𝟗</m:t>
                    </m:r>
                    <m:r>
                      <a:rPr lang="pt-PT" sz="1200" b="1" i="1">
                        <a:latin typeface="Cambria Math"/>
                        <a:cs typeface="Arial" panose="020B0604020202020204" pitchFamily="34" charset="0"/>
                      </a:rPr>
                      <m:t>)</m:t>
                    </m:r>
                  </m:oMath>
                </a14:m>
                <a:r>
                  <a:rPr lang="pt-PT" sz="1200" b="1" dirty="0" smtClean="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4. </a:t>
                </a:r>
                <a:r>
                  <a:rPr lang="pt-PT" sz="1200" b="1" dirty="0">
                    <a:ea typeface="Cambria Math"/>
                    <a:cs typeface="Arial" panose="020B0604020202020204" pitchFamily="34" charset="0"/>
                  </a:rPr>
                  <a:t>0,</a:t>
                </a:r>
                <a:r>
                  <a:rPr lang="pt-PT" sz="1200" b="1" dirty="0" smtClean="0">
                    <a:ea typeface="Cambria Math"/>
                    <a:cs typeface="Arial" panose="020B0604020202020204" pitchFamily="34" charset="0"/>
                  </a:rPr>
                  <a:t>949</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cs typeface="Arial" panose="020B0604020202020204" pitchFamily="34" charset="0"/>
                      </a:rPr>
                      <m:t>𝟒</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𝟏</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𝟒𝟕𝟖</m:t>
                        </m:r>
                      </m:e>
                    </m:d>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𝟗𝟗𝟖</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 Sim!  </a:t>
                </a:r>
                <a:r>
                  <a:rPr lang="pt-PT" sz="1200" dirty="0" smtClean="0">
                    <a:latin typeface="Arial" panose="020B0604020202020204" pitchFamily="34" charset="0"/>
                    <a:cs typeface="Arial" panose="020B0604020202020204" pitchFamily="34" charset="0"/>
                  </a:rPr>
                  <a:t>Aceitar, sendo o valor gerado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𝟒𝟕𝟖</m:t>
                    </m:r>
                    <m:r>
                      <a:rPr lang="pt-PT" sz="1200" b="1" i="1" dirty="0" smtClean="0">
                        <a:latin typeface="Cambria Math"/>
                        <a:cs typeface="Arial" panose="020B0604020202020204" pitchFamily="34" charset="0"/>
                      </a:rPr>
                      <m:t>.</m:t>
                    </m:r>
                  </m:oMath>
                </a14:m>
                <a:endParaRPr lang="pt-PT" sz="1200" i="1" dirty="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081088" indent="-904875" algn="just"/>
                <a:r>
                  <a:rPr lang="pt-PT" sz="1200" b="1" dirty="0" smtClean="0">
                    <a:latin typeface="Arial" panose="020B0604020202020204" pitchFamily="34" charset="0"/>
                    <a:cs typeface="Arial" panose="020B0604020202020204" pitchFamily="34" charset="0"/>
                  </a:rPr>
                  <a:t>Exemplo 8. </a:t>
                </a:r>
                <a:r>
                  <a:rPr lang="pt-PT" sz="1200" dirty="0" smtClean="0">
                    <a:latin typeface="Arial" panose="020B0604020202020204" pitchFamily="34" charset="0"/>
                    <a:cs typeface="Arial" panose="020B0604020202020204" pitchFamily="34" charset="0"/>
                  </a:rPr>
                  <a:t>Gerar valores pelo método de Aceitação-Rejeição a v. a. triangular com a seguinte função de densidade:</a:t>
                </a:r>
              </a:p>
              <a:p>
                <a:pPr marL="1081088" indent="-904875" algn="just"/>
                <a:endParaRPr lang="pt-PT" sz="1200" dirty="0" smtClean="0">
                  <a:latin typeface="Arial" panose="020B0604020202020204" pitchFamily="34" charset="0"/>
                  <a:cs typeface="Arial" panose="020B0604020202020204" pitchFamily="34" charset="0"/>
                </a:endParaRPr>
              </a:p>
              <a:p>
                <a:pPr marL="1081088" indent="-904875" algn="just"/>
                <a:endParaRPr lang="pt-PT" sz="1200" b="1" dirty="0">
                  <a:latin typeface="Arial" panose="020B0604020202020204" pitchFamily="34" charset="0"/>
                  <a:cs typeface="Arial" panose="020B0604020202020204" pitchFamily="34" charset="0"/>
                </a:endParaRPr>
              </a:p>
              <a:p>
                <a:pPr marL="1081088" indent="-904875" algn="just"/>
                <a14:m>
                  <m:oMath xmlns:m="http://schemas.openxmlformats.org/officeDocument/2006/math">
                    <m:r>
                      <a:rPr lang="pt-PT" sz="1200" b="1" i="1" smtClean="0">
                        <a:latin typeface="Cambria Math"/>
                        <a:cs typeface="Arial" panose="020B0604020202020204" pitchFamily="34" charset="0"/>
                      </a:rPr>
                      <m:t>𝒇</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𝒙</m:t>
                        </m:r>
                      </m:e>
                    </m:d>
                    <m:r>
                      <a:rPr lang="pt-PT" sz="1200" b="1" i="1" smtClean="0">
                        <a:latin typeface="Cambria Math"/>
                        <a:cs typeface="Arial" panose="020B0604020202020204" pitchFamily="34" charset="0"/>
                      </a:rPr>
                      <m:t>=</m:t>
                    </m:r>
                    <m:d>
                      <m:dPr>
                        <m:begChr m:val="{"/>
                        <m:endChr m:val=""/>
                        <m:ctrlPr>
                          <a:rPr lang="pt-PT" sz="1200" b="1" i="1" smtClean="0">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a:cs typeface="Arial" panose="020B0604020202020204" pitchFamily="34" charset="0"/>
                              </a:rPr>
                              <m:t>−&amp;</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𝟏</m:t>
                                </m:r>
                              </m:num>
                              <m:den>
                                <m:r>
                                  <a:rPr lang="pt-PT" sz="1200" b="1" i="1" smtClean="0">
                                    <a:latin typeface="Cambria Math"/>
                                    <a:cs typeface="Arial" panose="020B0604020202020204" pitchFamily="34" charset="0"/>
                                  </a:rPr>
                                  <m:t>𝟔</m:t>
                                </m:r>
                              </m:den>
                            </m:f>
                            <m:r>
                              <a:rPr lang="pt-PT" sz="1200" b="1" i="1" smtClean="0">
                                <a:latin typeface="Cambria Math"/>
                                <a:cs typeface="Arial" panose="020B0604020202020204" pitchFamily="34" charset="0"/>
                              </a:rPr>
                              <m:t>+ </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𝒙</m:t>
                                </m:r>
                              </m:num>
                              <m:den>
                                <m:r>
                                  <a:rPr lang="pt-PT" sz="1200" b="1" i="1" smtClean="0">
                                    <a:latin typeface="Cambria Math"/>
                                    <a:cs typeface="Arial" panose="020B0604020202020204" pitchFamily="34" charset="0"/>
                                  </a:rPr>
                                  <m:t>𝟏𝟐</m:t>
                                </m:r>
                              </m:den>
                            </m:f>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𝟔</m:t>
                            </m:r>
                          </m:e>
                          <m:e>
                            <m:r>
                              <a:rPr lang="pt-PT" sz="1200" b="1" i="1" smtClean="0">
                                <a:latin typeface="Cambria Math"/>
                                <a:cs typeface="Arial" panose="020B0604020202020204" pitchFamily="34" charset="0"/>
                              </a:rPr>
                              <m:t>&amp;</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𝟒</m:t>
                                </m:r>
                              </m:num>
                              <m:den>
                                <m:r>
                                  <a:rPr lang="pt-PT" sz="1200" b="1" i="1" smtClean="0">
                                    <a:latin typeface="Cambria Math"/>
                                    <a:cs typeface="Arial" panose="020B0604020202020204" pitchFamily="34" charset="0"/>
                                  </a:rPr>
                                  <m:t>𝟑</m:t>
                                </m:r>
                              </m:den>
                            </m:f>
                            <m:r>
                              <a:rPr lang="pt-PT" sz="1200" b="1" i="1" smtClean="0">
                                <a:latin typeface="Cambria Math"/>
                                <a:cs typeface="Arial" panose="020B0604020202020204" pitchFamily="34" charset="0"/>
                              </a:rPr>
                              <m:t>− </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𝒙</m:t>
                                </m:r>
                              </m:num>
                              <m:den>
                                <m:r>
                                  <a:rPr lang="pt-PT" sz="1200" b="1" i="1" smtClean="0">
                                    <a:latin typeface="Cambria Math"/>
                                    <a:cs typeface="Arial" panose="020B0604020202020204" pitchFamily="34" charset="0"/>
                                  </a:rPr>
                                  <m:t>𝟔</m:t>
                                </m:r>
                              </m:den>
                            </m:f>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𝟔</m:t>
                            </m:r>
                            <m:r>
                              <a:rPr lang="pt-PT" sz="1200" b="1" i="1">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e>
                        </m:eqArr>
                      </m:e>
                    </m:d>
                  </m:oMath>
                </a14:m>
                <a:r>
                  <a:rPr lang="pt-PT" sz="1200" b="1" dirty="0" smtClean="0">
                    <a:latin typeface="Arial" panose="020B0604020202020204" pitchFamily="34" charset="0"/>
                    <a:cs typeface="Arial" panose="020B0604020202020204" pitchFamily="34" charset="0"/>
                  </a:rPr>
                  <a:t> </a:t>
                </a:r>
                <a:endParaRPr lang="pt-PT" sz="1200" b="1"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895350" indent="-719138" algn="just"/>
                <a:endParaRPr lang="pt-PT" sz="1200" dirty="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176213" algn="just"/>
                <a14:m>
                  <m:oMath xmlns:m="http://schemas.openxmlformats.org/officeDocument/2006/math">
                    <m:r>
                      <a:rPr lang="pt-PT" sz="1400" b="1" i="1" smtClean="0">
                        <a:latin typeface="Cambria Math"/>
                        <a:cs typeface="Arial" panose="020B0604020202020204" pitchFamily="34" charset="0"/>
                      </a:rPr>
                      <m:t>𝒇</m:t>
                    </m:r>
                    <m:d>
                      <m:dPr>
                        <m:ctrlPr>
                          <a:rPr lang="pt-PT" sz="1400" b="1" i="1">
                            <a:latin typeface="Cambria Math" panose="02040503050406030204" pitchFamily="18" charset="0"/>
                            <a:cs typeface="Arial" panose="020B0604020202020204" pitchFamily="34" charset="0"/>
                          </a:rPr>
                        </m:ctrlPr>
                      </m:dPr>
                      <m:e>
                        <m:r>
                          <a:rPr lang="pt-PT" sz="1400" b="1" i="1">
                            <a:latin typeface="Cambria Math"/>
                            <a:cs typeface="Arial" panose="020B0604020202020204" pitchFamily="34" charset="0"/>
                          </a:rPr>
                          <m:t>𝒙</m:t>
                        </m:r>
                      </m:e>
                    </m:d>
                    <m:r>
                      <a:rPr lang="pt-PT" sz="1400" b="1" i="1">
                        <a:latin typeface="Cambria Math"/>
                        <a:cs typeface="Arial" panose="020B0604020202020204" pitchFamily="34" charset="0"/>
                      </a:rPr>
                      <m:t>=</m:t>
                    </m:r>
                    <m:d>
                      <m:dPr>
                        <m:begChr m:val="{"/>
                        <m:endChr m:val=""/>
                        <m:ctrlPr>
                          <a:rPr lang="pt-PT" sz="1400" b="1" i="1">
                            <a:latin typeface="Cambria Math" panose="02040503050406030204" pitchFamily="18" charset="0"/>
                            <a:cs typeface="Arial" panose="020B0604020202020204" pitchFamily="34" charset="0"/>
                          </a:rPr>
                        </m:ctrlPr>
                      </m:dPr>
                      <m:e>
                        <m:eqArr>
                          <m:eqArrPr>
                            <m:ctrlPr>
                              <a:rPr lang="pt-PT" sz="1400" b="1" i="1">
                                <a:latin typeface="Cambria Math" panose="02040503050406030204" pitchFamily="18" charset="0"/>
                                <a:cs typeface="Arial" panose="020B0604020202020204" pitchFamily="34" charset="0"/>
                              </a:rPr>
                            </m:ctrlPr>
                          </m:eqArrPr>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𝒇</m:t>
                                </m:r>
                              </m:e>
                              <m:sub>
                                <m:r>
                                  <a:rPr lang="pt-PT" sz="1400" b="1" i="1" smtClean="0">
                                    <a:latin typeface="Cambria Math"/>
                                    <a:cs typeface="Arial" panose="020B0604020202020204" pitchFamily="34" charset="0"/>
                                  </a:rPr>
                                  <m:t>𝟏</m:t>
                                </m:r>
                              </m:sub>
                            </m:sSub>
                            <m:d>
                              <m:dPr>
                                <m:ctrlPr>
                                  <a:rPr lang="pt-PT" sz="1400" b="1" i="1" smtClean="0">
                                    <a:latin typeface="Cambria Math" panose="02040503050406030204" pitchFamily="18" charset="0"/>
                                    <a:cs typeface="Arial" panose="020B0604020202020204" pitchFamily="34" charset="0"/>
                                  </a:rPr>
                                </m:ctrlPr>
                              </m:dPr>
                              <m:e>
                                <m:r>
                                  <a:rPr lang="pt-PT" sz="1400" b="1" i="1" smtClean="0">
                                    <a:latin typeface="Cambria Math"/>
                                    <a:cs typeface="Arial" panose="020B0604020202020204" pitchFamily="34" charset="0"/>
                                  </a:rPr>
                                  <m:t>𝒙</m:t>
                                </m:r>
                              </m:e>
                            </m:d>
                            <m:r>
                              <a:rPr lang="pt-PT" sz="1400" b="1" i="1" smtClean="0">
                                <a:latin typeface="Cambria Math"/>
                                <a:cs typeface="Arial" panose="020B0604020202020204" pitchFamily="34" charset="0"/>
                              </a:rPr>
                              <m:t>=</m:t>
                            </m:r>
                            <m:r>
                              <a:rPr lang="pt-PT" sz="1400" b="1" i="1">
                                <a:latin typeface="Cambria Math"/>
                                <a:cs typeface="Arial" panose="020B0604020202020204" pitchFamily="34" charset="0"/>
                              </a:rPr>
                              <m:t>−&amp;</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𝟏</m:t>
                                </m:r>
                              </m:num>
                              <m:den>
                                <m:r>
                                  <a:rPr lang="pt-PT" sz="1400" b="1" i="1">
                                    <a:latin typeface="Cambria Math"/>
                                    <a:cs typeface="Arial" panose="020B0604020202020204" pitchFamily="34" charset="0"/>
                                  </a:rPr>
                                  <m:t>𝟔</m:t>
                                </m:r>
                              </m:den>
                            </m:f>
                            <m:r>
                              <a:rPr lang="pt-PT" sz="1400" b="1" i="1">
                                <a:latin typeface="Cambria Math"/>
                                <a:cs typeface="Arial" panose="020B0604020202020204" pitchFamily="34" charset="0"/>
                              </a:rPr>
                              <m:t>+ </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𝒙</m:t>
                                </m:r>
                              </m:num>
                              <m:den>
                                <m:r>
                                  <a:rPr lang="pt-PT" sz="1400" b="1" i="1">
                                    <a:latin typeface="Cambria Math"/>
                                    <a:cs typeface="Arial" panose="020B0604020202020204" pitchFamily="34" charset="0"/>
                                  </a:rPr>
                                  <m:t>𝟏𝟐</m:t>
                                </m:r>
                              </m:den>
                            </m:f>
                            <m:r>
                              <a:rPr lang="pt-PT" sz="1400" b="1" i="1">
                                <a:latin typeface="Cambria Math"/>
                                <a:cs typeface="Arial" panose="020B0604020202020204" pitchFamily="34" charset="0"/>
                              </a:rPr>
                              <m:t>     </m:t>
                            </m:r>
                            <m:r>
                              <a:rPr lang="pt-PT" sz="1400" b="1" i="1">
                                <a:latin typeface="Cambria Math"/>
                                <a:cs typeface="Arial" panose="020B0604020202020204" pitchFamily="34" charset="0"/>
                              </a:rPr>
                              <m:t>𝟐</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𝟔</m:t>
                            </m:r>
                          </m:e>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𝒇</m:t>
                                </m:r>
                              </m:e>
                              <m:sub>
                                <m:r>
                                  <a:rPr lang="pt-PT" sz="1400" b="1" i="1" smtClean="0">
                                    <a:latin typeface="Cambria Math"/>
                                    <a:cs typeface="Arial" panose="020B0604020202020204" pitchFamily="34" charset="0"/>
                                  </a:rPr>
                                  <m:t>𝟐</m:t>
                                </m:r>
                              </m:sub>
                            </m:sSub>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𝟒</m:t>
                                </m:r>
                              </m:num>
                              <m:den>
                                <m:r>
                                  <a:rPr lang="pt-PT" sz="1400" b="1" i="1">
                                    <a:latin typeface="Cambria Math"/>
                                    <a:cs typeface="Arial" panose="020B0604020202020204" pitchFamily="34" charset="0"/>
                                  </a:rPr>
                                  <m:t>𝟑</m:t>
                                </m:r>
                              </m:den>
                            </m:f>
                            <m:r>
                              <a:rPr lang="pt-PT" sz="1400" b="1" i="1">
                                <a:latin typeface="Cambria Math"/>
                                <a:cs typeface="Arial" panose="020B0604020202020204" pitchFamily="34" charset="0"/>
                              </a:rPr>
                              <m:t>− </m:t>
                            </m:r>
                            <m:f>
                              <m:fPr>
                                <m:ctrlPr>
                                  <a:rPr lang="pt-PT" sz="1400" b="1" i="1">
                                    <a:latin typeface="Cambria Math" panose="02040503050406030204" pitchFamily="18" charset="0"/>
                                    <a:cs typeface="Arial" panose="020B0604020202020204" pitchFamily="34" charset="0"/>
                                  </a:rPr>
                                </m:ctrlPr>
                              </m:fPr>
                              <m:num>
                                <m:r>
                                  <a:rPr lang="pt-PT" sz="1400" b="1" i="1">
                                    <a:latin typeface="Cambria Math"/>
                                    <a:cs typeface="Arial" panose="020B0604020202020204" pitchFamily="34" charset="0"/>
                                  </a:rPr>
                                  <m:t>𝒙</m:t>
                                </m:r>
                              </m:num>
                              <m:den>
                                <m:r>
                                  <a:rPr lang="pt-PT" sz="1400" b="1" i="1">
                                    <a:latin typeface="Cambria Math"/>
                                    <a:cs typeface="Arial" panose="020B0604020202020204" pitchFamily="34" charset="0"/>
                                  </a:rPr>
                                  <m:t>𝟔</m:t>
                                </m:r>
                              </m:den>
                            </m:f>
                            <m:r>
                              <a:rPr lang="pt-PT" sz="1400" b="1" i="1">
                                <a:latin typeface="Cambria Math"/>
                                <a:cs typeface="Arial" panose="020B0604020202020204" pitchFamily="34" charset="0"/>
                              </a:rPr>
                              <m:t>       </m:t>
                            </m:r>
                            <m:r>
                              <a:rPr lang="pt-PT" sz="1400" b="1" i="1" smtClean="0">
                                <a:latin typeface="Cambria Math"/>
                                <a:cs typeface="Arial" panose="020B0604020202020204" pitchFamily="34" charset="0"/>
                              </a:rPr>
                              <m:t>   </m:t>
                            </m:r>
                            <m:r>
                              <a:rPr lang="pt-PT" sz="1400" b="1" i="1">
                                <a:latin typeface="Cambria Math"/>
                                <a:cs typeface="Arial" panose="020B0604020202020204" pitchFamily="34" charset="0"/>
                              </a:rPr>
                              <m:t> </m:t>
                            </m:r>
                            <m:r>
                              <a:rPr lang="pt-PT" sz="1400" b="1" i="1">
                                <a:latin typeface="Cambria Math"/>
                                <a:cs typeface="Arial" panose="020B0604020202020204" pitchFamily="34" charset="0"/>
                              </a:rPr>
                              <m:t>𝟔</m:t>
                            </m:r>
                            <m:r>
                              <a:rPr lang="pt-PT" sz="1400" b="1" i="1" smtClean="0">
                                <a:latin typeface="Cambria Math"/>
                                <a:ea typeface="Cambria Math"/>
                                <a:cs typeface="Arial" panose="020B0604020202020204" pitchFamily="34" charset="0"/>
                              </a:rPr>
                              <m:t>&lt;</m:t>
                            </m:r>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𝟖</m:t>
                            </m:r>
                          </m:e>
                        </m:eqArr>
                      </m:e>
                    </m:d>
                  </m:oMath>
                </a14:m>
                <a:r>
                  <a:rPr lang="pt-PT" sz="1400" b="1" dirty="0">
                    <a:latin typeface="Arial" panose="020B0604020202020204" pitchFamily="34" charset="0"/>
                    <a:cs typeface="Arial" panose="020B0604020202020204" pitchFamily="34" charset="0"/>
                  </a:rPr>
                  <a:t> </a:t>
                </a:r>
                <a:endParaRPr lang="pt-PT" sz="1400" b="1" dirty="0" smtClean="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Passo 1</a:t>
                </a:r>
                <a:r>
                  <a:rPr lang="pt-PT" sz="1400" b="1"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Normalização do domínio de </a:t>
                </a:r>
                <a14:m>
                  <m:oMath xmlns:m="http://schemas.openxmlformats.org/officeDocument/2006/math">
                    <m:r>
                      <a:rPr lang="pt-PT" sz="1200" b="1" i="1">
                        <a:latin typeface="Cambria Math"/>
                        <a:cs typeface="Arial" panose="020B0604020202020204" pitchFamily="34" charset="0"/>
                      </a:rPr>
                      <m:t>𝒇</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𝒙</m:t>
                    </m:r>
                    <m:r>
                      <a:rPr lang="pt-PT" sz="1200" b="1" i="1">
                        <a:latin typeface="Cambria Math"/>
                        <a:cs typeface="Arial" panose="020B0604020202020204" pitchFamily="34" charset="0"/>
                      </a:rPr>
                      <m:t>)</m:t>
                    </m:r>
                  </m:oMath>
                </a14:m>
                <a:r>
                  <a:rPr lang="pt-PT" sz="1200" b="1" i="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por um factor </a:t>
                </a:r>
                <a14:m>
                  <m:oMath xmlns:m="http://schemas.openxmlformats.org/officeDocument/2006/math">
                    <m:r>
                      <a:rPr lang="pt-PT" sz="1200" b="1" i="1">
                        <a:latin typeface="Cambria Math"/>
                        <a:cs typeface="Arial" panose="020B0604020202020204" pitchFamily="34" charset="0"/>
                      </a:rPr>
                      <m:t>𝒄</m:t>
                    </m:r>
                    <m:r>
                      <a:rPr lang="pt-PT" sz="1200" i="1">
                        <a:latin typeface="Cambria Math"/>
                        <a:cs typeface="Arial" panose="020B0604020202020204" pitchFamily="34" charset="0"/>
                      </a:rPr>
                      <m:t>:</m:t>
                    </m:r>
                    <m:r>
                      <a:rPr lang="pt-PT" sz="1200">
                        <a:latin typeface="Cambria Math"/>
                        <a:cs typeface="Arial" panose="020B0604020202020204" pitchFamily="34" charset="0"/>
                      </a:rPr>
                      <m:t>    </m:t>
                    </m:r>
                    <m:r>
                      <a:rPr lang="pt-PT" sz="1200" b="1" i="1" smtClean="0">
                        <a:latin typeface="Cambria Math"/>
                        <a:cs typeface="Arial" panose="020B0604020202020204" pitchFamily="34" charset="0"/>
                      </a:rPr>
                      <m:t>𝟑</m:t>
                    </m:r>
                    <m:r>
                      <a:rPr lang="pt-PT" sz="1200" b="1" i="1">
                        <a:latin typeface="Cambria Math"/>
                        <a:cs typeface="Arial" panose="020B0604020202020204" pitchFamily="34" charset="0"/>
                      </a:rPr>
                      <m:t>𝒇</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r>
                      <a:rPr lang="pt-PT" sz="1200" b="1" i="1">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2</a:t>
                </a:r>
                <a14:m>
                  <m:oMath xmlns:m="http://schemas.openxmlformats.org/officeDocument/2006/math">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oMath>
                </a14:m>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Passo 2.</a:t>
                </a:r>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Definir </a:t>
                </a:r>
                <a14:m>
                  <m:oMath xmlns:m="http://schemas.openxmlformats.org/officeDocument/2006/math">
                    <m:r>
                      <a:rPr lang="pt-PT" sz="1200" b="1" i="1">
                        <a:latin typeface="Cambria Math"/>
                        <a:cs typeface="Arial" panose="020B0604020202020204" pitchFamily="34" charset="0"/>
                      </a:rPr>
                      <m:t>𝒙</m:t>
                    </m:r>
                  </m:oMath>
                </a14:m>
                <a:r>
                  <a:rPr lang="pt-PT" sz="12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como função linear de </a:t>
                </a:r>
                <a14:m>
                  <m:oMath xmlns:m="http://schemas.openxmlformats.org/officeDocument/2006/math">
                    <m:r>
                      <a:rPr lang="pt-PT" sz="1200" b="1" i="1">
                        <a:latin typeface="Cambria Math"/>
                        <a:cs typeface="Arial" panose="020B0604020202020204" pitchFamily="34" charset="0"/>
                      </a:rPr>
                      <m:t>𝒚</m:t>
                    </m:r>
                    <m:r>
                      <a:rPr lang="pt-PT" sz="1200" b="1" i="1">
                        <a:latin typeface="Cambria Math"/>
                        <a:cs typeface="Arial" panose="020B0604020202020204" pitchFamily="34" charset="0"/>
                      </a:rPr>
                      <m:t>:</m:t>
                    </m:r>
                  </m:oMath>
                </a14:m>
                <a:r>
                  <a:rPr lang="pt-PT" sz="1200" b="1" dirty="0">
                    <a:latin typeface="Arial" panose="020B0604020202020204" pitchFamily="34" charset="0"/>
                    <a:cs typeface="Arial" panose="020B0604020202020204" pitchFamily="34" charset="0"/>
                  </a:rPr>
                  <a:t>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d>
                      <m:dPr>
                        <m:ctrlPr>
                          <a:rPr lang="pt-PT" sz="1200" b="1" i="1" dirty="0" smtClean="0">
                            <a:latin typeface="Cambria Math" panose="02040503050406030204" pitchFamily="18" charset="0"/>
                            <a:cs typeface="Arial" panose="020B0604020202020204" pitchFamily="34" charset="0"/>
                          </a:rPr>
                        </m:ctrlPr>
                      </m:dPr>
                      <m:e>
                        <m:r>
                          <a:rPr lang="pt-PT" sz="1200" b="1" i="1" dirty="0" smtClean="0">
                            <a:latin typeface="Cambria Math"/>
                            <a:cs typeface="Arial" panose="020B0604020202020204" pitchFamily="34" charset="0"/>
                          </a:rPr>
                          <m:t>𝟖</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e>
                    </m:d>
                    <m:sSub>
                      <m:sSubPr>
                        <m:ctrlPr>
                          <a:rPr lang="pt-PT" sz="1200" b="1" i="1" dirty="0" smtClean="0">
                            <a:latin typeface="Cambria Math" panose="02040503050406030204" pitchFamily="18" charset="0"/>
                            <a:cs typeface="Arial" panose="020B0604020202020204" pitchFamily="34" charset="0"/>
                          </a:rPr>
                        </m:ctrlPr>
                      </m:sSubPr>
                      <m:e>
                        <m:r>
                          <a:rPr lang="pt-PT" sz="1200" b="1" i="1" dirty="0" smtClean="0">
                            <a:latin typeface="Cambria Math"/>
                            <a:cs typeface="Arial" panose="020B0604020202020204" pitchFamily="34" charset="0"/>
                          </a:rPr>
                          <m:t>𝒚</m:t>
                        </m:r>
                      </m:e>
                      <m:sub>
                        <m:r>
                          <a:rPr lang="pt-PT" sz="1200" b="1" i="1" dirty="0" smtClean="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m:t>
                    </m:r>
                    <m:sSub>
                      <m:sSubPr>
                        <m:ctrlPr>
                          <a:rPr lang="pt-PT" sz="1200" b="1" i="1" dirty="0">
                            <a:latin typeface="Cambria Math" panose="02040503050406030204" pitchFamily="18" charset="0"/>
                            <a:cs typeface="Arial" panose="020B0604020202020204" pitchFamily="34" charset="0"/>
                          </a:rPr>
                        </m:ctrlPr>
                      </m:sSubPr>
                      <m:e>
                        <m:r>
                          <a:rPr lang="pt-PT" sz="1200" b="1" i="1" dirty="0">
                            <a:latin typeface="Cambria Math"/>
                            <a:cs typeface="Arial" panose="020B0604020202020204" pitchFamily="34" charset="0"/>
                          </a:rPr>
                          <m:t>𝒚</m:t>
                        </m:r>
                      </m:e>
                      <m:sub>
                        <m:r>
                          <a:rPr lang="pt-PT" sz="1200" b="1" i="1" dirty="0">
                            <a:latin typeface="Cambria Math"/>
                            <a:cs typeface="Arial" panose="020B0604020202020204" pitchFamily="34" charset="0"/>
                          </a:rPr>
                          <m:t>𝟏</m:t>
                        </m:r>
                      </m:sub>
                    </m:sSub>
                  </m:oMath>
                </a14:m>
                <a:endParaRPr lang="pt-PT" sz="1200" b="1" dirty="0">
                  <a:latin typeface="Arial" panose="020B0604020202020204" pitchFamily="34" charset="0"/>
                  <a:cs typeface="Arial" panose="020B0604020202020204" pitchFamily="34" charset="0"/>
                </a:endParaRPr>
              </a:p>
              <a:p>
                <a:pPr marL="176213" algn="just"/>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555" y="548680"/>
                <a:ext cx="8640960" cy="6385466"/>
              </a:xfrm>
              <a:prstGeom prst="rect">
                <a:avLst/>
              </a:prstGeom>
              <a:blipFill rotWithShape="1">
                <a:blip r:embed="rId2"/>
                <a:stretch>
                  <a:fillRect/>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27</a:t>
            </a:fld>
            <a:endParaRPr lang="en-GB" altLang="pt-PT" dirty="0"/>
          </a:p>
        </p:txBody>
      </p:sp>
      <p:cxnSp>
        <p:nvCxnSpPr>
          <p:cNvPr id="7" name="Conexão recta unidireccional 6"/>
          <p:cNvCxnSpPr/>
          <p:nvPr/>
        </p:nvCxnSpPr>
        <p:spPr>
          <a:xfrm flipV="1">
            <a:off x="4130545" y="3720213"/>
            <a:ext cx="25185" cy="10188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exão recta unidireccional 10"/>
          <p:cNvCxnSpPr/>
          <p:nvPr/>
        </p:nvCxnSpPr>
        <p:spPr>
          <a:xfrm>
            <a:off x="4130545" y="4711181"/>
            <a:ext cx="2025631" cy="40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p:cNvSpPr txBox="1"/>
              <p:nvPr/>
            </p:nvSpPr>
            <p:spPr>
              <a:xfrm>
                <a:off x="3616261" y="366156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19" name="CaixaDeTexto 18"/>
              <p:cNvSpPr txBox="1">
                <a:spLocks noRot="1" noChangeAspect="1" noMove="1" noResize="1" noEditPoints="1" noAdjustHandles="1" noChangeArrowheads="1" noChangeShapeType="1" noTextEdit="1"/>
              </p:cNvSpPr>
              <p:nvPr/>
            </p:nvSpPr>
            <p:spPr>
              <a:xfrm>
                <a:off x="3616261" y="3661564"/>
                <a:ext cx="504056" cy="246221"/>
              </a:xfrm>
              <a:prstGeom prst="rect">
                <a:avLst/>
              </a:prstGeom>
              <a:blipFill rotWithShape="1">
                <a:blip r:embed="rId3"/>
                <a:stretch>
                  <a:fillRect b="-7500"/>
                </a:stretch>
              </a:blipFill>
            </p:spPr>
            <p:txBody>
              <a:bodyPr/>
              <a:lstStyle/>
              <a:p>
                <a:r>
                  <a:rPr lang="pt-PT">
                    <a:noFill/>
                  </a:rPr>
                  <a:t> </a:t>
                </a:r>
              </a:p>
            </p:txBody>
          </p:sp>
        </mc:Fallback>
      </mc:AlternateContent>
      <p:sp>
        <p:nvSpPr>
          <p:cNvPr id="22" name="CaixaDeTexto 21"/>
          <p:cNvSpPr txBox="1"/>
          <p:nvPr/>
        </p:nvSpPr>
        <p:spPr>
          <a:xfrm>
            <a:off x="3779912" y="4005064"/>
            <a:ext cx="504056" cy="246221"/>
          </a:xfrm>
          <a:prstGeom prst="rect">
            <a:avLst/>
          </a:prstGeom>
          <a:noFill/>
        </p:spPr>
        <p:txBody>
          <a:bodyPr wrap="square" rtlCol="0">
            <a:spAutoFit/>
          </a:bodyPr>
          <a:lstStyle/>
          <a:p>
            <a:r>
              <a:rPr lang="pt-PT" sz="1000" b="1" dirty="0" smtClean="0"/>
              <a:t>1/3</a:t>
            </a:r>
            <a:endParaRPr lang="pt-PT" sz="1000" b="1" dirty="0"/>
          </a:p>
        </p:txBody>
      </p:sp>
      <p:sp>
        <p:nvSpPr>
          <p:cNvPr id="23" name="CaixaDeTexto 22"/>
          <p:cNvSpPr txBox="1"/>
          <p:nvPr/>
        </p:nvSpPr>
        <p:spPr>
          <a:xfrm>
            <a:off x="4355976" y="4751895"/>
            <a:ext cx="504056" cy="246221"/>
          </a:xfrm>
          <a:prstGeom prst="rect">
            <a:avLst/>
          </a:prstGeom>
          <a:noFill/>
        </p:spPr>
        <p:txBody>
          <a:bodyPr wrap="square" rtlCol="0">
            <a:spAutoFit/>
          </a:bodyPr>
          <a:lstStyle/>
          <a:p>
            <a:r>
              <a:rPr lang="pt-PT" sz="1000" b="1" dirty="0" smtClean="0"/>
              <a:t>2</a:t>
            </a:r>
            <a:endParaRPr lang="pt-PT" sz="1000" b="1" dirty="0"/>
          </a:p>
        </p:txBody>
      </p:sp>
      <p:sp>
        <p:nvSpPr>
          <p:cNvPr id="24" name="CaixaDeTexto 23"/>
          <p:cNvSpPr txBox="1"/>
          <p:nvPr/>
        </p:nvSpPr>
        <p:spPr>
          <a:xfrm>
            <a:off x="5076056" y="4751895"/>
            <a:ext cx="504056" cy="246221"/>
          </a:xfrm>
          <a:prstGeom prst="rect">
            <a:avLst/>
          </a:prstGeom>
          <a:noFill/>
        </p:spPr>
        <p:txBody>
          <a:bodyPr wrap="square" rtlCol="0">
            <a:spAutoFit/>
          </a:bodyPr>
          <a:lstStyle/>
          <a:p>
            <a:r>
              <a:rPr lang="pt-PT" sz="1000" b="1" dirty="0" smtClean="0"/>
              <a:t> 6</a:t>
            </a:r>
            <a:endParaRPr lang="pt-PT" sz="1000" b="1" dirty="0"/>
          </a:p>
        </p:txBody>
      </p:sp>
      <mc:AlternateContent xmlns:mc="http://schemas.openxmlformats.org/markup-compatibility/2006" xmlns:a14="http://schemas.microsoft.com/office/drawing/2010/main">
        <mc:Choice Requires="a14">
          <p:sp>
            <p:nvSpPr>
              <p:cNvPr id="42" name="CaixaDeTexto 41"/>
              <p:cNvSpPr txBox="1"/>
              <p:nvPr/>
            </p:nvSpPr>
            <p:spPr>
              <a:xfrm>
                <a:off x="5652120" y="4736177"/>
                <a:ext cx="50405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oMath>
                  </m:oMathPara>
                </a14:m>
                <a:endParaRPr lang="pt-PT" sz="1200" b="1" dirty="0"/>
              </a:p>
            </p:txBody>
          </p:sp>
        </mc:Choice>
        <mc:Fallback xmlns="">
          <p:sp>
            <p:nvSpPr>
              <p:cNvPr id="42" name="CaixaDeTexto 41"/>
              <p:cNvSpPr txBox="1">
                <a:spLocks noRot="1" noChangeAspect="1" noMove="1" noResize="1" noEditPoints="1" noAdjustHandles="1" noChangeArrowheads="1" noChangeShapeType="1" noTextEdit="1"/>
              </p:cNvSpPr>
              <p:nvPr/>
            </p:nvSpPr>
            <p:spPr>
              <a:xfrm>
                <a:off x="5652120" y="4736177"/>
                <a:ext cx="504056" cy="276999"/>
              </a:xfrm>
              <a:prstGeom prst="rect">
                <a:avLst/>
              </a:prstGeom>
              <a:blipFill rotWithShape="1">
                <a:blip r:embed="rId4"/>
                <a:stretch>
                  <a:fillRect/>
                </a:stretch>
              </a:blipFill>
            </p:spPr>
            <p:txBody>
              <a:bodyPr/>
              <a:lstStyle/>
              <a:p>
                <a:r>
                  <a:rPr lang="pt-PT">
                    <a:noFill/>
                  </a:rPr>
                  <a:t> </a:t>
                </a:r>
              </a:p>
            </p:txBody>
          </p:sp>
        </mc:Fallback>
      </mc:AlternateContent>
      <p:cxnSp>
        <p:nvCxnSpPr>
          <p:cNvPr id="9" name="Conexão recta 8"/>
          <p:cNvCxnSpPr/>
          <p:nvPr/>
        </p:nvCxnSpPr>
        <p:spPr>
          <a:xfrm flipV="1">
            <a:off x="4499992" y="4106550"/>
            <a:ext cx="732199" cy="5895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xão recta 11"/>
          <p:cNvCxnSpPr/>
          <p:nvPr/>
        </p:nvCxnSpPr>
        <p:spPr>
          <a:xfrm>
            <a:off x="5232191" y="4099298"/>
            <a:ext cx="419929" cy="6258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4499992" y="4653136"/>
            <a:ext cx="0" cy="85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xão recta 26"/>
          <p:cNvCxnSpPr/>
          <p:nvPr/>
        </p:nvCxnSpPr>
        <p:spPr>
          <a:xfrm>
            <a:off x="5220072" y="4676593"/>
            <a:ext cx="0" cy="859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xão recta 19"/>
          <p:cNvCxnSpPr/>
          <p:nvPr/>
        </p:nvCxnSpPr>
        <p:spPr>
          <a:xfrm>
            <a:off x="5232191" y="4106549"/>
            <a:ext cx="0" cy="65601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1" name="CaixaDeTexto 30"/>
          <p:cNvSpPr txBox="1"/>
          <p:nvPr/>
        </p:nvSpPr>
        <p:spPr>
          <a:xfrm>
            <a:off x="5480484" y="4749478"/>
            <a:ext cx="504056" cy="246221"/>
          </a:xfrm>
          <a:prstGeom prst="rect">
            <a:avLst/>
          </a:prstGeom>
          <a:noFill/>
        </p:spPr>
        <p:txBody>
          <a:bodyPr wrap="square" rtlCol="0">
            <a:spAutoFit/>
          </a:bodyPr>
          <a:lstStyle/>
          <a:p>
            <a:r>
              <a:rPr lang="pt-PT" sz="1000" b="1" dirty="0" smtClean="0"/>
              <a:t> 8</a:t>
            </a:r>
            <a:endParaRPr lang="pt-PT" sz="1000" b="1" dirty="0"/>
          </a:p>
        </p:txBody>
      </p:sp>
      <p:cxnSp>
        <p:nvCxnSpPr>
          <p:cNvPr id="33" name="Conexão recta 32"/>
          <p:cNvCxnSpPr/>
          <p:nvPr/>
        </p:nvCxnSpPr>
        <p:spPr>
          <a:xfrm flipH="1">
            <a:off x="4155730" y="4128174"/>
            <a:ext cx="107646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exão recta 35"/>
          <p:cNvCxnSpPr/>
          <p:nvPr/>
        </p:nvCxnSpPr>
        <p:spPr>
          <a:xfrm>
            <a:off x="4499992" y="4711181"/>
            <a:ext cx="720080" cy="839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riângulo rectângulo 37"/>
          <p:cNvSpPr/>
          <p:nvPr/>
        </p:nvSpPr>
        <p:spPr>
          <a:xfrm rot="16200000">
            <a:off x="4578355" y="4040235"/>
            <a:ext cx="592588" cy="749304"/>
          </a:xfrm>
          <a:prstGeom prst="r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pt-PT"/>
          </a:p>
        </p:txBody>
      </p:sp>
      <p:sp>
        <p:nvSpPr>
          <p:cNvPr id="40" name="CaixaDeTexto 39"/>
          <p:cNvSpPr txBox="1"/>
          <p:nvPr/>
        </p:nvSpPr>
        <p:spPr>
          <a:xfrm>
            <a:off x="4788024" y="4414886"/>
            <a:ext cx="504056" cy="246221"/>
          </a:xfrm>
          <a:prstGeom prst="rect">
            <a:avLst/>
          </a:prstGeom>
          <a:noFill/>
        </p:spPr>
        <p:txBody>
          <a:bodyPr wrap="square" rtlCol="0">
            <a:spAutoFit/>
          </a:bodyPr>
          <a:lstStyle/>
          <a:p>
            <a:r>
              <a:rPr lang="pt-PT" sz="1000" b="1" dirty="0"/>
              <a:t>2</a:t>
            </a:r>
            <a:r>
              <a:rPr lang="pt-PT" sz="1000" b="1" dirty="0" smtClean="0"/>
              <a:t>/3</a:t>
            </a:r>
            <a:endParaRPr lang="pt-PT" sz="1000" b="1" dirty="0"/>
          </a:p>
        </p:txBody>
      </p:sp>
      <p:sp>
        <p:nvSpPr>
          <p:cNvPr id="41" name="CaixaDeTexto 40"/>
          <p:cNvSpPr txBox="1"/>
          <p:nvPr/>
        </p:nvSpPr>
        <p:spPr>
          <a:xfrm>
            <a:off x="5220072" y="4478923"/>
            <a:ext cx="504056" cy="246221"/>
          </a:xfrm>
          <a:prstGeom prst="rect">
            <a:avLst/>
          </a:prstGeom>
          <a:noFill/>
        </p:spPr>
        <p:txBody>
          <a:bodyPr wrap="square" rtlCol="0">
            <a:spAutoFit/>
          </a:bodyPr>
          <a:lstStyle/>
          <a:p>
            <a:r>
              <a:rPr lang="pt-PT" sz="1000" b="1" dirty="0" smtClean="0"/>
              <a:t>1/3</a:t>
            </a:r>
            <a:endParaRPr lang="pt-PT" sz="1000" b="1" dirty="0"/>
          </a:p>
        </p:txBody>
      </p:sp>
      <mc:AlternateContent xmlns:mc="http://schemas.openxmlformats.org/markup-compatibility/2006" xmlns:a14="http://schemas.microsoft.com/office/drawing/2010/main">
        <mc:Choice Requires="a14">
          <p:sp>
            <p:nvSpPr>
              <p:cNvPr id="43" name="CaixaDeTexto 42"/>
              <p:cNvSpPr txBox="1"/>
              <p:nvPr/>
            </p:nvSpPr>
            <p:spPr>
              <a:xfrm>
                <a:off x="3768661" y="3813964"/>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000" b="1" i="1" smtClean="0">
                          <a:latin typeface="Cambria Math"/>
                        </a:rPr>
                        <m:t>𝒇</m:t>
                      </m:r>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3" name="CaixaDeTexto 42"/>
              <p:cNvSpPr txBox="1">
                <a:spLocks noRot="1" noChangeAspect="1" noMove="1" noResize="1" noEditPoints="1" noAdjustHandles="1" noChangeArrowheads="1" noChangeShapeType="1" noTextEdit="1"/>
              </p:cNvSpPr>
              <p:nvPr/>
            </p:nvSpPr>
            <p:spPr>
              <a:xfrm>
                <a:off x="3768661" y="3813964"/>
                <a:ext cx="504056" cy="246221"/>
              </a:xfrm>
              <a:prstGeom prst="rect">
                <a:avLst/>
              </a:prstGeom>
              <a:blipFill rotWithShape="1">
                <a:blip r:embed="rId3"/>
                <a:stretch>
                  <a:fillRect b="-7500"/>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4" name="CaixaDeTexto 43"/>
              <p:cNvSpPr txBox="1"/>
              <p:nvPr/>
            </p:nvSpPr>
            <p:spPr>
              <a:xfrm>
                <a:off x="5364088" y="4184817"/>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000" b="1" i="1" smtClean="0">
                              <a:latin typeface="Cambria Math" panose="02040503050406030204" pitchFamily="18" charset="0"/>
                            </a:rPr>
                          </m:ctrlPr>
                        </m:sSubPr>
                        <m:e>
                          <m:r>
                            <a:rPr lang="pt-PT" sz="1000" b="1" i="1" smtClean="0">
                              <a:latin typeface="Cambria Math"/>
                            </a:rPr>
                            <m:t>𝒇</m:t>
                          </m:r>
                        </m:e>
                        <m:sub>
                          <m:r>
                            <a:rPr lang="pt-PT" sz="1000" b="1" i="1" smtClean="0">
                              <a:latin typeface="Cambria Math"/>
                            </a:rPr>
                            <m:t>𝟐</m:t>
                          </m:r>
                        </m:sub>
                      </m:sSub>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4" name="CaixaDeTexto 43"/>
              <p:cNvSpPr txBox="1">
                <a:spLocks noRot="1" noChangeAspect="1" noMove="1" noResize="1" noEditPoints="1" noAdjustHandles="1" noChangeArrowheads="1" noChangeShapeType="1" noTextEdit="1"/>
              </p:cNvSpPr>
              <p:nvPr/>
            </p:nvSpPr>
            <p:spPr>
              <a:xfrm>
                <a:off x="5364088" y="4184817"/>
                <a:ext cx="504056" cy="246221"/>
              </a:xfrm>
              <a:prstGeom prst="rect">
                <a:avLst/>
              </a:prstGeom>
              <a:blipFill rotWithShape="1">
                <a:blip r:embed="rId5"/>
                <a:stretch>
                  <a:fillRect b="-4878"/>
                </a:stretch>
              </a:blipFill>
            </p:spPr>
            <p:txBody>
              <a:bodyPr/>
              <a:lstStyle/>
              <a:p>
                <a:r>
                  <a:rPr lang="pt-PT">
                    <a:noFill/>
                  </a:rPr>
                  <a:t> </a:t>
                </a:r>
              </a:p>
            </p:txBody>
          </p:sp>
        </mc:Fallback>
      </mc:AlternateContent>
      <mc:AlternateContent xmlns:mc="http://schemas.openxmlformats.org/markup-compatibility/2006" xmlns:a14="http://schemas.microsoft.com/office/drawing/2010/main">
        <mc:Choice Requires="a14">
          <p:sp>
            <p:nvSpPr>
              <p:cNvPr id="45" name="CaixaDeTexto 44"/>
              <p:cNvSpPr txBox="1"/>
              <p:nvPr/>
            </p:nvSpPr>
            <p:spPr>
              <a:xfrm>
                <a:off x="4362035" y="4212585"/>
                <a:ext cx="504056"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PT" sz="1000" b="1" i="1" smtClean="0">
                              <a:latin typeface="Cambria Math" panose="02040503050406030204" pitchFamily="18" charset="0"/>
                            </a:rPr>
                          </m:ctrlPr>
                        </m:sSubPr>
                        <m:e>
                          <m:r>
                            <a:rPr lang="pt-PT" sz="1000" b="1" i="1" smtClean="0">
                              <a:latin typeface="Cambria Math"/>
                            </a:rPr>
                            <m:t>𝒇</m:t>
                          </m:r>
                        </m:e>
                        <m:sub>
                          <m:r>
                            <a:rPr lang="pt-PT" sz="1000" b="1" i="1" smtClean="0">
                              <a:latin typeface="Cambria Math"/>
                            </a:rPr>
                            <m:t>𝟏</m:t>
                          </m:r>
                        </m:sub>
                      </m:sSub>
                      <m:r>
                        <a:rPr lang="pt-PT" sz="1000" b="1" i="1" smtClean="0">
                          <a:latin typeface="Cambria Math"/>
                        </a:rPr>
                        <m:t>(</m:t>
                      </m:r>
                      <m:r>
                        <a:rPr lang="pt-PT" sz="1000" b="1" i="1" smtClean="0">
                          <a:latin typeface="Cambria Math"/>
                        </a:rPr>
                        <m:t>𝒙</m:t>
                      </m:r>
                      <m:r>
                        <a:rPr lang="pt-PT" sz="1000" b="1" i="1" smtClean="0">
                          <a:latin typeface="Cambria Math"/>
                        </a:rPr>
                        <m:t>)</m:t>
                      </m:r>
                    </m:oMath>
                  </m:oMathPara>
                </a14:m>
                <a:endParaRPr lang="pt-PT" sz="1000" b="1" dirty="0"/>
              </a:p>
            </p:txBody>
          </p:sp>
        </mc:Choice>
        <mc:Fallback xmlns="">
          <p:sp>
            <p:nvSpPr>
              <p:cNvPr id="45" name="CaixaDeTexto 44"/>
              <p:cNvSpPr txBox="1">
                <a:spLocks noRot="1" noChangeAspect="1" noMove="1" noResize="1" noEditPoints="1" noAdjustHandles="1" noChangeArrowheads="1" noChangeShapeType="1" noTextEdit="1"/>
              </p:cNvSpPr>
              <p:nvPr/>
            </p:nvSpPr>
            <p:spPr>
              <a:xfrm>
                <a:off x="4362035" y="4212585"/>
                <a:ext cx="504056" cy="246221"/>
              </a:xfrm>
              <a:prstGeom prst="rect">
                <a:avLst/>
              </a:prstGeom>
              <a:blipFill rotWithShape="1">
                <a:blip r:embed="rId6"/>
                <a:stretch>
                  <a:fillRect b="-7500"/>
                </a:stretch>
              </a:blipFill>
            </p:spPr>
            <p:txBody>
              <a:bodyPr/>
              <a:lstStyle/>
              <a:p>
                <a:r>
                  <a:rPr lang="pt-PT">
                    <a:noFill/>
                  </a:rPr>
                  <a:t> </a:t>
                </a:r>
              </a:p>
            </p:txBody>
          </p:sp>
        </mc:Fallback>
      </mc:AlternateContent>
    </p:spTree>
    <p:extLst>
      <p:ext uri="{BB962C8B-B14F-4D97-AF65-F5344CB8AC3E}">
        <p14:creationId xmlns:p14="http://schemas.microsoft.com/office/powerpoint/2010/main" val="115208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6015301"/>
              </a:xfrm>
              <a:prstGeom prst="rect">
                <a:avLst/>
              </a:prstGeom>
            </p:spPr>
            <p:txBody>
              <a:bodyPr wrap="square">
                <a:spAutoFit/>
              </a:bodyPr>
              <a:lstStyle/>
              <a:p>
                <a:pPr marL="176213" algn="just"/>
                <a:r>
                  <a:rPr lang="pt-PT" sz="1200" b="1" i="1" dirty="0" smtClean="0">
                    <a:latin typeface="Arial" panose="020B0604020202020204" pitchFamily="34" charset="0"/>
                    <a:cs typeface="Arial" panose="020B0604020202020204" pitchFamily="34" charset="0"/>
                  </a:rPr>
                  <a:t>Passo 3.  </a:t>
                </a:r>
                <a:r>
                  <a:rPr lang="pt-PT" sz="1200" dirty="0">
                    <a:latin typeface="Arial" panose="020B0604020202020204" pitchFamily="34" charset="0"/>
                    <a:cs typeface="Arial" panose="020B0604020202020204" pitchFamily="34" charset="0"/>
                  </a:rPr>
                  <a:t>Gerar pares de números aleatórios </a:t>
                </a:r>
                <a14:m>
                  <m:oMath xmlns:m="http://schemas.openxmlformats.org/officeDocument/2006/math">
                    <m:d>
                      <m:dPr>
                        <m:ctrlPr>
                          <a:rPr lang="pt-PT" sz="1200" b="1" i="1">
                            <a:latin typeface="Cambria Math" panose="02040503050406030204" pitchFamily="18" charset="0"/>
                            <a:cs typeface="Arial" panose="020B0604020202020204" pitchFamily="34" charset="0"/>
                          </a:rPr>
                        </m:ctrlPr>
                      </m:dPr>
                      <m:e>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 </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𝟐</m:t>
                            </m:r>
                          </m:sub>
                        </m:sSub>
                      </m:e>
                    </m:d>
                    <m:r>
                      <a:rPr lang="pt-PT" sz="1200" b="1" i="1">
                        <a:latin typeface="Cambria Math"/>
                        <a:cs typeface="Arial" panose="020B0604020202020204" pitchFamily="34" charset="0"/>
                      </a:rPr>
                      <m:t>=</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𝟔𝟑𝟒</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smtClean="0">
                            <a:latin typeface="Cambria Math"/>
                            <a:cs typeface="Arial" panose="020B0604020202020204" pitchFamily="34" charset="0"/>
                          </a:rPr>
                          <m:t>𝟑𝟏𝟓</m:t>
                        </m:r>
                      </m:e>
                    </m:d>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smtClean="0">
                  <a:latin typeface="Arial" panose="020B0604020202020204" pitchFamily="34" charset="0"/>
                  <a:cs typeface="Arial" panose="020B0604020202020204" pitchFamily="34" charset="0"/>
                </a:endParaRPr>
              </a:p>
              <a:p>
                <a:pPr marL="176213" algn="just"/>
                <a:r>
                  <a:rPr lang="pt-PT" sz="1200" b="1" dirty="0" smtClean="0">
                    <a:latin typeface="Arial" panose="020B0604020202020204" pitchFamily="34" charset="0"/>
                    <a:cs typeface="Arial" panose="020B0604020202020204" pitchFamily="34" charset="0"/>
                  </a:rPr>
                  <a:t>Nota. </a:t>
                </a:r>
                <a:r>
                  <a:rPr lang="pt-PT" sz="1200" dirty="0" smtClean="0">
                    <a:latin typeface="Arial" panose="020B0604020202020204" pitchFamily="34" charset="0"/>
                    <a:cs typeface="Arial" panose="020B0604020202020204" pitchFamily="34" charset="0"/>
                  </a:rPr>
                  <a:t>Como a função tem dois ramos, precisamos de saber qual o ramo a utilizar. Assim, verifica-se, para a função de distribuição,  que </a:t>
                </a:r>
                <a14:m>
                  <m:oMath xmlns:m="http://schemas.openxmlformats.org/officeDocument/2006/math">
                    <m:r>
                      <a:rPr lang="pt-PT" sz="1200" b="1" i="1" smtClean="0">
                        <a:latin typeface="Cambria Math"/>
                        <a:cs typeface="Arial" panose="020B0604020202020204" pitchFamily="34" charset="0"/>
                      </a:rPr>
                      <m:t>𝑭</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𝟔</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oMath>
                </a14:m>
                <a:r>
                  <a:rPr lang="pt-PT" sz="1200" dirty="0" smtClean="0">
                    <a:latin typeface="Arial" panose="020B0604020202020204" pitchFamily="34" charset="0"/>
                    <a:cs typeface="Arial" panose="020B0604020202020204" pitchFamily="34" charset="0"/>
                  </a:rPr>
                  <a:t> e </a:t>
                </a:r>
                <a14:m>
                  <m:oMath xmlns:m="http://schemas.openxmlformats.org/officeDocument/2006/math">
                    <m:r>
                      <a:rPr lang="pt-PT" sz="1200" b="1" i="1">
                        <a:latin typeface="Cambria Math"/>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𝟖</m:t>
                        </m:r>
                      </m:e>
                    </m:d>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𝑭</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𝟔</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0" i="1" smtClean="0">
                        <a:latin typeface="Cambria Math"/>
                        <a:cs typeface="Arial" panose="020B0604020202020204" pitchFamily="34" charset="0"/>
                      </a:rPr>
                      <m:t>.</m:t>
                    </m:r>
                  </m:oMath>
                </a14:m>
                <a:endParaRPr lang="pt-PT" sz="1200" b="1" dirty="0" smtClean="0">
                  <a:latin typeface="Arial" panose="020B0604020202020204" pitchFamily="34" charset="0"/>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Se</a:t>
                </a:r>
                <a:r>
                  <a:rPr lang="pt-PT" sz="1200" b="1" dirty="0" smtClean="0">
                    <a:latin typeface="Arial" panose="020B0604020202020204" pitchFamily="34" charset="0"/>
                    <a:cs typeface="Arial" panose="020B0604020202020204" pitchFamily="34" charset="0"/>
                  </a:rPr>
                  <a:t>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oMath>
                </a14:m>
                <a:r>
                  <a:rPr lang="pt-PT" sz="1200" b="1" dirty="0" smtClean="0">
                    <a:latin typeface="Arial" panose="020B0604020202020204" pitchFamily="34" charset="0"/>
                    <a:cs typeface="Arial" panose="020B0604020202020204" pitchFamily="34" charset="0"/>
                  </a:rPr>
                  <a:t> </a:t>
                </a:r>
                <a:r>
                  <a:rPr lang="pt-PT" sz="1200" b="1" dirty="0" smtClean="0">
                    <a:latin typeface="Cambria Math"/>
                    <a:ea typeface="Cambria Math"/>
                    <a:cs typeface="Arial" panose="020B0604020202020204" pitchFamily="34" charset="0"/>
                  </a:rPr>
                  <a:t>⟹ </a:t>
                </a:r>
                <a14:m>
                  <m:oMath xmlns:m="http://schemas.openxmlformats.org/officeDocument/2006/math">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𝟔</m:t>
                    </m:r>
                  </m:oMath>
                </a14:m>
                <a:r>
                  <a:rPr lang="pt-PT" sz="1200" dirty="0" smtClean="0">
                    <a:latin typeface="Cambria Math"/>
                    <a:ea typeface="Cambria Math"/>
                    <a:cs typeface="Arial" panose="020B0604020202020204" pitchFamily="34" charset="0"/>
                  </a:rPr>
                  <a:t> e utilizar </a:t>
                </a:r>
                <a:r>
                  <a:rPr lang="pt-PT" sz="1200" dirty="0">
                    <a:latin typeface="Cambria Math"/>
                    <a:ea typeface="Cambria Math"/>
                    <a:cs typeface="Arial" panose="020B0604020202020204" pitchFamily="34" charset="0"/>
                  </a:rPr>
                  <a:t>o primeiro ramo da função, </a:t>
                </a:r>
              </a:p>
              <a:p>
                <a:pPr marL="347663" indent="-171450" algn="just">
                  <a:buFont typeface="Arial" panose="020B0604020202020204" pitchFamily="34" charset="0"/>
                  <a:buChar char="•"/>
                </a:pPr>
                <a:endParaRPr lang="pt-PT" sz="1200" b="1" i="1" dirty="0" smtClean="0">
                  <a:latin typeface="Cambria Math"/>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𝒇</m:t>
                          </m:r>
                        </m:e>
                        <m:sub>
                          <m:r>
                            <a:rPr lang="pt-PT" sz="1200" b="1" i="1">
                              <a:latin typeface="Cambria Math"/>
                              <a:cs typeface="Arial" panose="020B0604020202020204" pitchFamily="34" charset="0"/>
                            </a:rPr>
                            <m:t>𝟏</m:t>
                          </m:r>
                        </m:sub>
                      </m:sSub>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𝟔</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𝒙</m:t>
                          </m:r>
                        </m:num>
                        <m:den>
                          <m:r>
                            <a:rPr lang="pt-PT" sz="1200" b="1" i="1">
                              <a:latin typeface="Cambria Math"/>
                              <a:cs typeface="Arial" panose="020B0604020202020204" pitchFamily="34" charset="0"/>
                            </a:rPr>
                            <m:t>𝟏𝟐</m:t>
                          </m:r>
                        </m:den>
                      </m:f>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𝟏</m:t>
                          </m:r>
                        </m:num>
                        <m:den>
                          <m:r>
                            <a:rPr lang="pt-PT" sz="1200" b="1" i="1">
                              <a:latin typeface="Cambria Math"/>
                              <a:cs typeface="Arial" panose="020B0604020202020204" pitchFamily="34" charset="0"/>
                            </a:rPr>
                            <m:t>𝟔</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𝟐</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𝟏𝟐</m:t>
                          </m:r>
                        </m:den>
                      </m:f>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oMath>
                  </m:oMathPara>
                </a14:m>
                <a:endParaRPr lang="pt-PT" sz="1200" b="1" dirty="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smtClean="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a:t>
                </a:r>
                <a:r>
                  <a:rPr lang="pt-PT" sz="1200" b="1" dirty="0">
                    <a:latin typeface="Arial" panose="020B0604020202020204" pitchFamily="34" charset="0"/>
                    <a:cs typeface="Arial" panose="020B0604020202020204" pitchFamily="34" charset="0"/>
                  </a:rPr>
                  <a:t> </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smtClean="0">
                            <a:latin typeface="Cambria Math"/>
                            <a:ea typeface="Cambria Math"/>
                            <a:cs typeface="Arial" panose="020B0604020202020204" pitchFamily="34" charset="0"/>
                          </a:rPr>
                          <m:t>&lt;</m:t>
                        </m:r>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oMath>
                </a14:m>
                <a:r>
                  <a:rPr lang="pt-PT" sz="1200" b="1" dirty="0">
                    <a:latin typeface="Arial" panose="020B0604020202020204" pitchFamily="34" charset="0"/>
                    <a:cs typeface="Arial" panose="020B0604020202020204" pitchFamily="34" charset="0"/>
                  </a:rPr>
                  <a:t> </a:t>
                </a:r>
                <a:r>
                  <a:rPr lang="pt-PT" sz="1200" b="1" dirty="0">
                    <a:latin typeface="Cambria Math"/>
                    <a:ea typeface="Cambria Math"/>
                    <a:cs typeface="Arial" panose="020B0604020202020204" pitchFamily="34" charset="0"/>
                  </a:rPr>
                  <a:t>⟹ </a:t>
                </a:r>
                <a14:m>
                  <m:oMath xmlns:m="http://schemas.openxmlformats.org/officeDocument/2006/math">
                    <m:r>
                      <a:rPr lang="pt-PT" sz="1200" b="1" i="0" smtClean="0">
                        <a:latin typeface="Cambria Math"/>
                        <a:ea typeface="Cambria Math"/>
                        <a:cs typeface="Arial" panose="020B0604020202020204" pitchFamily="34" charset="0"/>
                      </a:rPr>
                      <m:t>𝟔</m:t>
                    </m:r>
                    <m:r>
                      <a:rPr lang="pt-PT" sz="1200" b="1" i="1" smtClean="0">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𝟖</m:t>
                    </m:r>
                  </m:oMath>
                </a14:m>
                <a:r>
                  <a:rPr lang="pt-PT" sz="1200" b="1" dirty="0" smtClean="0">
                    <a:latin typeface="Cambria Math"/>
                    <a:ea typeface="Cambria Math"/>
                    <a:cs typeface="Arial" panose="020B0604020202020204" pitchFamily="34" charset="0"/>
                  </a:rPr>
                  <a:t> </a:t>
                </a:r>
                <a:r>
                  <a:rPr lang="pt-PT" sz="1200" dirty="0" smtClean="0">
                    <a:latin typeface="Cambria Math"/>
                    <a:ea typeface="Cambria Math"/>
                    <a:cs typeface="Arial" panose="020B0604020202020204" pitchFamily="34" charset="0"/>
                  </a:rPr>
                  <a:t>e</a:t>
                </a:r>
                <a:r>
                  <a:rPr lang="pt-PT" sz="1200" b="1" dirty="0" smtClean="0">
                    <a:latin typeface="Cambria Math"/>
                    <a:ea typeface="Cambria Math"/>
                    <a:cs typeface="Arial" panose="020B0604020202020204" pitchFamily="34" charset="0"/>
                  </a:rPr>
                  <a:t> </a:t>
                </a:r>
                <a:r>
                  <a:rPr lang="pt-PT" sz="1200" dirty="0">
                    <a:latin typeface="Cambria Math"/>
                    <a:ea typeface="Cambria Math"/>
                    <a:cs typeface="Arial" panose="020B0604020202020204" pitchFamily="34" charset="0"/>
                  </a:rPr>
                  <a:t>utilizar o </a:t>
                </a:r>
                <a:r>
                  <a:rPr lang="pt-PT" sz="1200" dirty="0" smtClean="0">
                    <a:latin typeface="Cambria Math"/>
                    <a:ea typeface="Cambria Math"/>
                    <a:cs typeface="Arial" panose="020B0604020202020204" pitchFamily="34" charset="0"/>
                  </a:rPr>
                  <a:t>segundo </a:t>
                </a:r>
                <a:r>
                  <a:rPr lang="pt-PT" sz="1200" dirty="0">
                    <a:latin typeface="Cambria Math"/>
                    <a:ea typeface="Cambria Math"/>
                    <a:cs typeface="Arial" panose="020B0604020202020204" pitchFamily="34" charset="0"/>
                  </a:rPr>
                  <a:t>ramo da função, </a:t>
                </a:r>
              </a:p>
              <a:p>
                <a:pPr marL="347663" indent="-171450" algn="just">
                  <a:buFont typeface="Arial" panose="020B0604020202020204" pitchFamily="34" charset="0"/>
                  <a:buChar char="•"/>
                </a:pPr>
                <a:endParaRPr lang="pt-PT" sz="1200" b="1" i="1" dirty="0">
                  <a:latin typeface="Cambria Math"/>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sSub>
                        <m:sSubPr>
                          <m:ctrlPr>
                            <a:rPr lang="pt-PT" sz="1100" b="1" i="1">
                              <a:latin typeface="Cambria Math" panose="02040503050406030204" pitchFamily="18" charset="0"/>
                              <a:cs typeface="Arial" panose="020B0604020202020204" pitchFamily="34" charset="0"/>
                            </a:rPr>
                          </m:ctrlPr>
                        </m:sSubPr>
                        <m:e>
                          <m:r>
                            <a:rPr lang="pt-PT" sz="1100" b="1" i="1">
                              <a:latin typeface="Cambria Math"/>
                              <a:cs typeface="Arial" panose="020B0604020202020204" pitchFamily="34" charset="0"/>
                            </a:rPr>
                            <m:t>𝒇</m:t>
                          </m:r>
                        </m:e>
                        <m:sub>
                          <m:r>
                            <a:rPr lang="pt-PT" sz="1100" b="1" i="1" smtClean="0">
                              <a:latin typeface="Cambria Math"/>
                              <a:cs typeface="Arial" panose="020B0604020202020204" pitchFamily="34" charset="0"/>
                            </a:rPr>
                            <m:t>𝟐</m:t>
                          </m:r>
                        </m:sub>
                      </m:sSub>
                      <m:d>
                        <m:dPr>
                          <m:ctrlPr>
                            <a:rPr lang="pt-PT" sz="1100" b="1" i="1">
                              <a:latin typeface="Cambria Math" panose="02040503050406030204" pitchFamily="18" charset="0"/>
                              <a:cs typeface="Arial" panose="020B0604020202020204" pitchFamily="34" charset="0"/>
                            </a:rPr>
                          </m:ctrlPr>
                        </m:dPr>
                        <m:e>
                          <m:r>
                            <a:rPr lang="pt-PT" sz="1100" b="1" i="1">
                              <a:latin typeface="Cambria Math"/>
                              <a:cs typeface="Arial" panose="020B0604020202020204" pitchFamily="34" charset="0"/>
                            </a:rPr>
                            <m:t>𝒙</m:t>
                          </m:r>
                        </m:e>
                      </m:d>
                      <m:r>
                        <a:rPr lang="pt-PT" sz="11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𝟒</m:t>
                          </m:r>
                        </m:num>
                        <m:den>
                          <m:r>
                            <a:rPr lang="pt-PT" sz="1200" b="1" i="1">
                              <a:latin typeface="Cambria Math"/>
                              <a:cs typeface="Arial" panose="020B0604020202020204" pitchFamily="34" charset="0"/>
                            </a:rPr>
                            <m:t>𝟑</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𝒙</m:t>
                          </m:r>
                        </m:num>
                        <m:den>
                          <m:r>
                            <a:rPr lang="pt-PT" sz="1200" b="1" i="1">
                              <a:latin typeface="Cambria Math"/>
                              <a:cs typeface="Arial" panose="020B0604020202020204" pitchFamily="34" charset="0"/>
                            </a:rPr>
                            <m:t>𝟔</m:t>
                          </m:r>
                        </m:den>
                      </m:f>
                      <m:r>
                        <a:rPr lang="pt-PT" sz="1200" b="1" i="1" smtClean="0">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a:cs typeface="Arial" panose="020B0604020202020204" pitchFamily="34" charset="0"/>
                            </a:rPr>
                            <m:t>𝟒</m:t>
                          </m:r>
                        </m:num>
                        <m:den>
                          <m:r>
                            <a:rPr lang="pt-PT" sz="1200" b="1" i="1">
                              <a:latin typeface="Cambria Math"/>
                              <a:cs typeface="Arial" panose="020B0604020202020204" pitchFamily="34" charset="0"/>
                            </a:rPr>
                            <m:t>𝟑</m:t>
                          </m:r>
                        </m:den>
                      </m:f>
                      <m:r>
                        <a:rPr lang="pt-PT" sz="1200" b="1" i="1">
                          <a:latin typeface="Cambria Math"/>
                          <a:cs typeface="Arial" panose="020B0604020202020204" pitchFamily="34" charset="0"/>
                        </a:rPr>
                        <m:t>− </m:t>
                      </m:r>
                      <m:f>
                        <m:fPr>
                          <m:ctrlPr>
                            <a:rPr lang="pt-PT" sz="1200" b="1" i="1">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𝟐</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num>
                        <m:den>
                          <m:r>
                            <a:rPr lang="pt-PT" sz="1200" b="1" i="1">
                              <a:latin typeface="Cambria Math"/>
                              <a:cs typeface="Arial" panose="020B0604020202020204" pitchFamily="34" charset="0"/>
                            </a:rPr>
                            <m:t>𝟔</m:t>
                          </m:r>
                        </m:den>
                      </m:f>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m:t>
                      </m:r>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oMath>
                  </m:oMathPara>
                </a14:m>
                <a:endParaRPr lang="pt-PT" sz="1200" b="1" dirty="0" smtClean="0">
                  <a:latin typeface="Cambria Math"/>
                  <a:ea typeface="Cambria Math"/>
                  <a:cs typeface="Arial" panose="020B0604020202020204" pitchFamily="34" charset="0"/>
                </a:endParaRPr>
              </a:p>
              <a:p>
                <a:pPr marL="176213" algn="just"/>
                <a:endParaRPr lang="pt-PT" sz="1200" b="1" dirty="0">
                  <a:latin typeface="Cambria Math"/>
                  <a:ea typeface="Cambria Math"/>
                  <a:cs typeface="Arial" panose="020B0604020202020204" pitchFamily="34" charset="0"/>
                </a:endParaRPr>
              </a:p>
              <a:p>
                <a:pPr marL="176213" algn="just"/>
                <a:r>
                  <a:rPr lang="pt-PT" sz="1200" dirty="0" smtClean="0">
                    <a:latin typeface="Cambria Math"/>
                    <a:ea typeface="Cambria Math"/>
                    <a:cs typeface="Arial" panose="020B0604020202020204" pitchFamily="34" charset="0"/>
                  </a:rPr>
                  <a:t>Como  </a:t>
                </a:r>
                <a14:m>
                  <m:oMath xmlns:m="http://schemas.openxmlformats.org/officeDocument/2006/math">
                    <m:sSub>
                      <m:sSubPr>
                        <m:ctrlPr>
                          <a:rPr lang="pt-PT" sz="1200" b="1" i="1" smtClean="0">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𝒚</m:t>
                        </m:r>
                      </m:e>
                      <m:sub>
                        <m:r>
                          <a:rPr lang="pt-PT" sz="1200" b="1" i="1" smtClean="0">
                            <a:latin typeface="Cambria Math"/>
                            <a:cs typeface="Arial" panose="020B0604020202020204" pitchFamily="34" charset="0"/>
                          </a:rPr>
                          <m:t>𝟏</m:t>
                        </m:r>
                      </m:sub>
                    </m:sSub>
                    <m:r>
                      <a:rPr lang="pt-PT" sz="1200" b="1" i="1" smtClean="0">
                        <a:latin typeface="Cambria Math"/>
                        <a:cs typeface="Arial" panose="020B0604020202020204" pitchFamily="34" charset="0"/>
                      </a:rPr>
                      <m:t>=</m:t>
                    </m:r>
                    <m:r>
                      <a:rPr lang="pt-PT" sz="1200" b="1" i="1">
                        <a:latin typeface="Cambria Math"/>
                        <a:cs typeface="Arial" panose="020B0604020202020204" pitchFamily="34" charset="0"/>
                      </a:rPr>
                      <m:t>𝟎</m:t>
                    </m:r>
                    <m:r>
                      <a:rPr lang="pt-PT" sz="1200" b="1" i="1">
                        <a:latin typeface="Cambria Math"/>
                        <a:cs typeface="Arial" panose="020B0604020202020204" pitchFamily="34" charset="0"/>
                      </a:rPr>
                      <m:t>,</m:t>
                    </m:r>
                    <m:r>
                      <a:rPr lang="pt-PT" sz="1200" b="1" i="1">
                        <a:latin typeface="Cambria Math"/>
                        <a:cs typeface="Arial" panose="020B0604020202020204" pitchFamily="34" charset="0"/>
                      </a:rPr>
                      <m:t>𝟔𝟑𝟒</m:t>
                    </m:r>
                    <m:r>
                      <a:rPr lang="pt-PT" sz="1200" b="1" i="1" smtClean="0">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𝟐</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𝟑</m:t>
                    </m:r>
                  </m:oMath>
                </a14:m>
                <a:r>
                  <a:rPr lang="pt-PT" sz="1200" b="1" dirty="0">
                    <a:latin typeface="Arial" panose="020B0604020202020204" pitchFamily="34" charset="0"/>
                    <a:cs typeface="Arial" panose="020B0604020202020204" pitchFamily="34" charset="0"/>
                  </a:rPr>
                  <a:t> </a:t>
                </a:r>
                <a:r>
                  <a:rPr lang="pt-PT" sz="1200" b="1" dirty="0">
                    <a:latin typeface="Cambria Math"/>
                    <a:ea typeface="Cambria Math"/>
                    <a:cs typeface="Arial" panose="020B0604020202020204" pitchFamily="34" charset="0"/>
                  </a:rPr>
                  <a:t>⟹ </a:t>
                </a:r>
                <a14:m>
                  <m:oMath xmlns:m="http://schemas.openxmlformats.org/officeDocument/2006/math">
                    <m:r>
                      <a:rPr lang="pt-PT" sz="1200" b="1" i="1">
                        <a:latin typeface="Cambria Math"/>
                        <a:ea typeface="Cambria Math"/>
                        <a:cs typeface="Arial" panose="020B0604020202020204" pitchFamily="34" charset="0"/>
                      </a:rPr>
                      <m:t>𝟐</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𝟔</m:t>
                    </m:r>
                  </m:oMath>
                </a14:m>
                <a:r>
                  <a:rPr lang="pt-PT" sz="1200" dirty="0" smtClean="0">
                    <a:latin typeface="Cambria Math"/>
                    <a:ea typeface="Cambria Math"/>
                    <a:cs typeface="Arial" panose="020B0604020202020204" pitchFamily="34" charset="0"/>
                  </a:rPr>
                  <a:t>, utiliza-se o primeiro ramo da função,</a:t>
                </a:r>
                <a14:m>
                  <m:oMath xmlns:m="http://schemas.openxmlformats.org/officeDocument/2006/math">
                    <m:sSub>
                      <m:sSubPr>
                        <m:ctrlPr>
                          <a:rPr lang="pt-PT" sz="1200" b="1" i="1">
                            <a:latin typeface="Cambria Math" panose="02040503050406030204" pitchFamily="18" charset="0"/>
                            <a:cs typeface="Arial" panose="020B0604020202020204" pitchFamily="34" charset="0"/>
                          </a:rPr>
                        </m:ctrlPr>
                      </m:sSubPr>
                      <m:e>
                        <m:r>
                          <a:rPr lang="pt-PT" sz="1200" b="1" i="1" smtClean="0">
                            <a:latin typeface="Cambria Math"/>
                            <a:cs typeface="Arial" panose="020B0604020202020204" pitchFamily="34" charset="0"/>
                          </a:rPr>
                          <m:t> </m:t>
                        </m:r>
                        <m:r>
                          <a:rPr lang="pt-PT" sz="1200" b="1" i="1">
                            <a:latin typeface="Cambria Math"/>
                            <a:cs typeface="Arial" panose="020B0604020202020204" pitchFamily="34" charset="0"/>
                          </a:rPr>
                          <m:t>𝒇</m:t>
                        </m:r>
                      </m:e>
                      <m:sub>
                        <m:r>
                          <a:rPr lang="pt-PT" sz="1200" b="1" i="1">
                            <a:latin typeface="Cambria Math"/>
                            <a:cs typeface="Arial" panose="020B0604020202020204" pitchFamily="34" charset="0"/>
                          </a:rPr>
                          <m:t>𝟏</m:t>
                        </m:r>
                      </m:sub>
                    </m:sSub>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𝒙</m:t>
                        </m:r>
                      </m:e>
                    </m:d>
                    <m:r>
                      <a:rPr lang="pt-PT" sz="1200" b="1" i="1">
                        <a:latin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oMath>
                </a14:m>
                <a:endParaRPr lang="pt-PT" sz="1200" b="1" dirty="0">
                  <a:latin typeface="Cambria Math"/>
                  <a:ea typeface="Cambria Math"/>
                  <a:cs typeface="Arial" panose="020B0604020202020204" pitchFamily="34" charset="0"/>
                </a:endParaRPr>
              </a:p>
              <a:p>
                <a:pPr marL="176213" algn="just"/>
                <a:endParaRPr lang="pt-PT" sz="1200" dirty="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smtClean="0">
                  <a:latin typeface="Cambria Math"/>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Cambria Math"/>
                  <a:ea typeface="Cambria Math"/>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Passo 4</a:t>
                </a:r>
                <a:r>
                  <a:rPr lang="pt-PT" sz="1200" b="1" dirty="0">
                    <a:latin typeface="Arial" panose="020B0604020202020204" pitchFamily="34" charset="0"/>
                    <a:cs typeface="Arial" panose="020B0604020202020204" pitchFamily="34" charset="0"/>
                  </a:rPr>
                  <a:t>. </a:t>
                </a:r>
                <a:r>
                  <a:rPr lang="pt-PT" sz="1200" b="1" dirty="0">
                    <a:ea typeface="Cambria Math"/>
                    <a:cs typeface="Arial" panose="020B0604020202020204" pitchFamily="34" charset="0"/>
                  </a:rPr>
                  <a:t>0,</a:t>
                </a:r>
                <a:r>
                  <a:rPr lang="pt-PT" sz="1200" b="1" dirty="0" smtClean="0">
                    <a:ea typeface="Cambria Math"/>
                    <a:cs typeface="Arial" panose="020B0604020202020204" pitchFamily="34" charset="0"/>
                  </a:rPr>
                  <a:t>315</a:t>
                </a:r>
                <a14:m>
                  <m:oMath xmlns:m="http://schemas.openxmlformats.org/officeDocument/2006/math">
                    <m:r>
                      <a:rPr lang="pt-PT" sz="1200" b="1" i="0" smtClean="0">
                        <a:latin typeface="Cambria Math"/>
                        <a:ea typeface="Cambria Math"/>
                        <a:cs typeface="Arial" panose="020B0604020202020204" pitchFamily="34" charset="0"/>
                      </a:rPr>
                      <m:t> </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smtClean="0">
                        <a:latin typeface="Cambria Math"/>
                        <a:ea typeface="Cambria Math"/>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sSub>
                          <m:sSubPr>
                            <m:ctrlPr>
                              <a:rPr lang="pt-PT" sz="1200" b="1" i="1">
                                <a:latin typeface="Cambria Math" panose="02040503050406030204" pitchFamily="18" charset="0"/>
                                <a:cs typeface="Arial" panose="020B0604020202020204" pitchFamily="34" charset="0"/>
                              </a:rPr>
                            </m:ctrlPr>
                          </m:sSubPr>
                          <m:e>
                            <m:r>
                              <a:rPr lang="pt-PT" sz="1200" b="1" i="1">
                                <a:latin typeface="Cambria Math"/>
                                <a:cs typeface="Arial" panose="020B0604020202020204" pitchFamily="34" charset="0"/>
                              </a:rPr>
                              <m:t>𝒚</m:t>
                            </m:r>
                          </m:e>
                          <m:sub>
                            <m:r>
                              <a:rPr lang="pt-PT" sz="1200" b="1" i="1">
                                <a:latin typeface="Cambria Math"/>
                                <a:cs typeface="Arial" panose="020B0604020202020204" pitchFamily="34" charset="0"/>
                              </a:rPr>
                              <m:t>𝟏</m:t>
                            </m:r>
                          </m:sub>
                        </m:sSub>
                      </m:num>
                      <m:den>
                        <m:r>
                          <a:rPr lang="pt-PT" sz="1200" b="1" i="1">
                            <a:latin typeface="Cambria Math"/>
                            <a:cs typeface="Arial" panose="020B0604020202020204" pitchFamily="34" charset="0"/>
                          </a:rPr>
                          <m:t>𝟐</m:t>
                        </m:r>
                      </m:den>
                    </m:f>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𝟑</m:t>
                    </m:r>
                    <m:r>
                      <a:rPr lang="pt-PT" sz="1200" b="1" i="0" smtClean="0">
                        <a:latin typeface="Cambria Math"/>
                        <a:cs typeface="Arial" panose="020B0604020202020204" pitchFamily="34" charset="0"/>
                      </a:rPr>
                      <m:t>∗</m:t>
                    </m:r>
                    <m:f>
                      <m:fPr>
                        <m:ctrlPr>
                          <a:rPr lang="pt-PT" sz="1200" b="1" i="1" smtClean="0">
                            <a:latin typeface="Cambria Math" panose="02040503050406030204" pitchFamily="18" charset="0"/>
                            <a:cs typeface="Arial" panose="020B0604020202020204" pitchFamily="34" charset="0"/>
                          </a:rPr>
                        </m:ctrlPr>
                      </m:fPr>
                      <m:num>
                        <m:r>
                          <a:rPr lang="pt-PT" sz="1200" b="1" i="1" smtClean="0">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𝟔𝟑𝟒</m:t>
                        </m:r>
                      </m:num>
                      <m:den>
                        <m:r>
                          <a:rPr lang="pt-PT" sz="1200" b="1" i="1" smtClean="0">
                            <a:latin typeface="Cambria Math"/>
                            <a:cs typeface="Arial" panose="020B0604020202020204" pitchFamily="34" charset="0"/>
                          </a:rPr>
                          <m:t>𝟐</m:t>
                        </m:r>
                      </m:den>
                    </m:f>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𝟎</m:t>
                    </m:r>
                    <m:r>
                      <a:rPr lang="pt-PT" sz="1200" b="1" i="0" smtClean="0">
                        <a:latin typeface="Cambria Math"/>
                        <a:cs typeface="Arial" panose="020B0604020202020204" pitchFamily="34" charset="0"/>
                      </a:rPr>
                      <m:t>,</m:t>
                    </m:r>
                    <m:r>
                      <a:rPr lang="pt-PT" sz="1200" b="1" i="0" smtClean="0">
                        <a:latin typeface="Cambria Math"/>
                        <a:cs typeface="Arial" panose="020B0604020202020204" pitchFamily="34" charset="0"/>
                      </a:rPr>
                      <m:t>𝟗𝟓𝟏</m:t>
                    </m:r>
                    <m:r>
                      <a:rPr lang="pt-PT" sz="1200" b="1" i="0" smtClean="0">
                        <a:latin typeface="Cambria Math"/>
                        <a:cs typeface="Arial" panose="020B0604020202020204" pitchFamily="34" charset="0"/>
                      </a:rPr>
                      <m:t> </m:t>
                    </m:r>
                  </m:oMath>
                </a14:m>
                <a:r>
                  <a:rPr lang="pt-PT" sz="1200" b="1" dirty="0">
                    <a:latin typeface="Arial" panose="020B0604020202020204" pitchFamily="34" charset="0"/>
                    <a:cs typeface="Arial" panose="020B0604020202020204" pitchFamily="34" charset="0"/>
                  </a:rPr>
                  <a:t>? </a:t>
                </a:r>
                <a:r>
                  <a:rPr lang="pt-PT" sz="1200" b="1" dirty="0" smtClean="0">
                    <a:latin typeface="Arial" panose="020B0604020202020204" pitchFamily="34" charset="0"/>
                    <a:cs typeface="Arial" panose="020B0604020202020204" pitchFamily="34" charset="0"/>
                  </a:rPr>
                  <a:t>Sim! </a:t>
                </a:r>
                <a:r>
                  <a:rPr lang="pt-PT" sz="1200" dirty="0">
                    <a:latin typeface="Arial" panose="020B0604020202020204" pitchFamily="34" charset="0"/>
                    <a:cs typeface="Arial" panose="020B0604020202020204" pitchFamily="34" charset="0"/>
                  </a:rPr>
                  <a:t>Aceitar, sendo o valor </a:t>
                </a:r>
                <a:r>
                  <a:rPr lang="pt-PT" sz="1200" dirty="0" smtClean="0">
                    <a:latin typeface="Arial" panose="020B0604020202020204" pitchFamily="34" charset="0"/>
                    <a:cs typeface="Arial" panose="020B0604020202020204" pitchFamily="34" charset="0"/>
                  </a:rPr>
                  <a:t>gerado </a:t>
                </a:r>
                <a14:m>
                  <m:oMath xmlns:m="http://schemas.openxmlformats.org/officeDocument/2006/math">
                    <m:r>
                      <a:rPr lang="pt-PT" sz="1200" b="1" i="1" dirty="0">
                        <a:latin typeface="Cambria Math"/>
                        <a:cs typeface="Arial" panose="020B0604020202020204" pitchFamily="34" charset="0"/>
                      </a:rPr>
                      <m:t>𝒙</m:t>
                    </m:r>
                    <m:r>
                      <a:rPr lang="pt-PT" sz="1200" b="1" i="1" dirty="0">
                        <a:latin typeface="Cambria Math"/>
                        <a:cs typeface="Arial" panose="020B0604020202020204" pitchFamily="34" charset="0"/>
                      </a:rPr>
                      <m:t>=</m:t>
                    </m:r>
                    <m:r>
                      <a:rPr lang="pt-PT" sz="1200" b="1" i="1" dirty="0">
                        <a:latin typeface="Cambria Math"/>
                        <a:cs typeface="Arial" panose="020B0604020202020204" pitchFamily="34" charset="0"/>
                      </a:rPr>
                      <m:t>𝟐</m:t>
                    </m:r>
                    <m:r>
                      <a:rPr lang="pt-PT" sz="1200" b="1" i="1" dirty="0">
                        <a:latin typeface="Cambria Math"/>
                        <a:cs typeface="Arial" panose="020B0604020202020204" pitchFamily="34" charset="0"/>
                      </a:rPr>
                      <m:t>+</m:t>
                    </m:r>
                    <m:r>
                      <a:rPr lang="pt-PT" sz="1200" b="1" i="1" dirty="0">
                        <a:latin typeface="Cambria Math"/>
                        <a:cs typeface="Arial" panose="020B0604020202020204" pitchFamily="34" charset="0"/>
                      </a:rPr>
                      <m:t>𝟔</m:t>
                    </m:r>
                    <m:sSub>
                      <m:sSubPr>
                        <m:ctrlPr>
                          <a:rPr lang="pt-PT" sz="1200" b="1" i="1" dirty="0">
                            <a:latin typeface="Cambria Math" panose="02040503050406030204" pitchFamily="18" charset="0"/>
                            <a:cs typeface="Arial" panose="020B0604020202020204" pitchFamily="34" charset="0"/>
                          </a:rPr>
                        </m:ctrlPr>
                      </m:sSubPr>
                      <m:e>
                        <m:r>
                          <a:rPr lang="pt-PT" sz="1200" b="1" i="1" dirty="0">
                            <a:latin typeface="Cambria Math"/>
                            <a:cs typeface="Arial" panose="020B0604020202020204" pitchFamily="34" charset="0"/>
                          </a:rPr>
                          <m:t>𝒚</m:t>
                        </m:r>
                      </m:e>
                      <m:sub>
                        <m:r>
                          <a:rPr lang="pt-PT" sz="1200" b="1" i="1" dirty="0">
                            <a:latin typeface="Cambria Math"/>
                            <a:cs typeface="Arial" panose="020B0604020202020204" pitchFamily="34" charset="0"/>
                          </a:rPr>
                          <m:t>𝟏</m:t>
                        </m:r>
                      </m:sub>
                    </m:sSub>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𝟐</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𝟎</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𝟔𝟑𝟒</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𝟓</m:t>
                    </m:r>
                    <m:r>
                      <a:rPr lang="pt-PT" sz="1200" b="1" i="1" dirty="0" smtClean="0">
                        <a:latin typeface="Cambria Math"/>
                        <a:cs typeface="Arial" panose="020B0604020202020204" pitchFamily="34" charset="0"/>
                      </a:rPr>
                      <m:t>,</m:t>
                    </m:r>
                    <m:r>
                      <a:rPr lang="pt-PT" sz="1200" b="1" i="1" dirty="0" smtClean="0">
                        <a:latin typeface="Cambria Math"/>
                        <a:cs typeface="Arial" panose="020B0604020202020204" pitchFamily="34" charset="0"/>
                      </a:rPr>
                      <m:t>𝟖𝟎𝟒</m:t>
                    </m:r>
                  </m:oMath>
                </a14:m>
                <a:r>
                  <a:rPr lang="pt-PT" sz="1200" b="1" dirty="0" smtClean="0">
                    <a:latin typeface="Arial" panose="020B0604020202020204" pitchFamily="34" charset="0"/>
                    <a:cs typeface="Arial" panose="020B0604020202020204" pitchFamily="34" charset="0"/>
                  </a:rPr>
                  <a:t>.</a:t>
                </a:r>
                <a:endParaRPr lang="pt-PT" sz="1200" b="1" dirty="0">
                  <a:latin typeface="Arial" panose="020B0604020202020204" pitchFamily="34" charset="0"/>
                  <a:cs typeface="Arial" panose="020B0604020202020204" pitchFamily="34" charset="0"/>
                </a:endParaRPr>
              </a:p>
              <a:p>
                <a:pPr marL="176213" algn="just"/>
                <a:endParaRPr lang="pt-PT" sz="1200" dirty="0" smtClean="0">
                  <a:latin typeface="Cambria Math"/>
                  <a:ea typeface="Cambria Math"/>
                  <a:cs typeface="Arial" panose="020B0604020202020204" pitchFamily="34" charset="0"/>
                </a:endParaRPr>
              </a:p>
              <a:p>
                <a:pPr marL="176213" algn="just"/>
                <a:endParaRPr lang="pt-PT" sz="1200" b="1" dirty="0">
                  <a:latin typeface="Cambria Math"/>
                  <a:ea typeface="Cambria Math"/>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3.3 </a:t>
                </a:r>
                <a:r>
                  <a:rPr lang="pt-PT" sz="1200" b="1" dirty="0">
                    <a:latin typeface="Arial" panose="020B0604020202020204" pitchFamily="34" charset="0"/>
                    <a:cs typeface="Arial" panose="020B0604020202020204" pitchFamily="34" charset="0"/>
                  </a:rPr>
                  <a:t>Geração de Variáveis Aleatórias </a:t>
                </a:r>
                <a:r>
                  <a:rPr lang="pt-PT" sz="1200" b="1" dirty="0" smtClean="0">
                    <a:latin typeface="Arial" panose="020B0604020202020204" pitchFamily="34" charset="0"/>
                    <a:cs typeface="Arial" panose="020B0604020202020204" pitchFamily="34" charset="0"/>
                  </a:rPr>
                  <a:t>Discretas</a:t>
                </a:r>
              </a:p>
              <a:p>
                <a:pPr marL="176213" algn="just">
                  <a:tabLst>
                    <a:tab pos="803275" algn="l"/>
                  </a:tabLst>
                </a:pPr>
                <a:endParaRPr lang="pt-PT" sz="1200" b="1" dirty="0">
                  <a:latin typeface="Arial" panose="020B0604020202020204" pitchFamily="34" charset="0"/>
                  <a:cs typeface="Arial" panose="020B0604020202020204" pitchFamily="34" charset="0"/>
                </a:endParaRPr>
              </a:p>
              <a:p>
                <a:pPr marL="176213" algn="just">
                  <a:tabLst>
                    <a:tab pos="803275" algn="l"/>
                  </a:tabLst>
                </a:pPr>
                <a:r>
                  <a:rPr lang="pt-PT" sz="1200" b="1" dirty="0" smtClean="0">
                    <a:latin typeface="Arial" panose="020B0604020202020204" pitchFamily="34" charset="0"/>
                    <a:cs typeface="Arial" panose="020B0604020202020204" pitchFamily="34" charset="0"/>
                  </a:rPr>
                  <a:t>Exemplo 9</a:t>
                </a:r>
                <a:r>
                  <a:rPr lang="pt-PT" sz="1200" dirty="0" smtClean="0">
                    <a:latin typeface="Arial" panose="020B0604020202020204" pitchFamily="34" charset="0"/>
                    <a:cs typeface="Arial" panose="020B0604020202020204" pitchFamily="34" charset="0"/>
                  </a:rPr>
                  <a:t>. Seja a v. a. </a:t>
                </a:r>
                <a:r>
                  <a:rPr lang="pt-PT" sz="1200" dirty="0">
                    <a:latin typeface="Arial" panose="020B0604020202020204" pitchFamily="34" charset="0"/>
                    <a:cs typeface="Arial" panose="020B0604020202020204" pitchFamily="34" charset="0"/>
                  </a:rPr>
                  <a:t>d</a:t>
                </a:r>
                <a:r>
                  <a:rPr lang="pt-PT" sz="1200" dirty="0" smtClean="0">
                    <a:latin typeface="Arial" panose="020B0604020202020204" pitchFamily="34" charset="0"/>
                    <a:cs typeface="Arial" panose="020B0604020202020204" pitchFamily="34" charset="0"/>
                  </a:rPr>
                  <a:t>iscreta com a seguinte distribuição:</a:t>
                </a:r>
                <a:endParaRPr lang="pt-PT" sz="1200" dirty="0">
                  <a:latin typeface="Arial" panose="020B0604020202020204" pitchFamily="34" charset="0"/>
                  <a:cs typeface="Arial" panose="020B0604020202020204" pitchFamily="34" charset="0"/>
                </a:endParaRPr>
              </a:p>
              <a:p>
                <a:pPr marL="176213" algn="just"/>
                <a:r>
                  <a:rPr lang="pt-PT" sz="1200" b="1" dirty="0" smtClean="0">
                    <a:latin typeface="Cambria Math"/>
                    <a:ea typeface="Cambria Math"/>
                    <a:cs typeface="Arial" panose="020B0604020202020204" pitchFamily="34" charset="0"/>
                  </a:rPr>
                  <a:t>		                                                      </a:t>
                </a:r>
                <a14:m>
                  <m:oMath xmlns:m="http://schemas.openxmlformats.org/officeDocument/2006/math">
                    <m:r>
                      <a:rPr lang="pt-PT" sz="1200" b="1" i="0"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𝑭</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d>
                      <m:dPr>
                        <m:begChr m:val="{"/>
                        <m:endChr m:val=""/>
                        <m:ctrlPr>
                          <a:rPr lang="pt-PT" sz="1200" b="1" i="1" smtClean="0">
                            <a:latin typeface="Cambria Math" panose="02040503050406030204" pitchFamily="18" charset="0"/>
                            <a:ea typeface="Cambria Math"/>
                            <a:cs typeface="Arial" panose="020B0604020202020204" pitchFamily="34" charset="0"/>
                          </a:rPr>
                        </m:ctrlPr>
                      </m:dPr>
                      <m:e>
                        <m:eqArr>
                          <m:eqArrPr>
                            <m:ctrlPr>
                              <a:rPr lang="pt-PT" sz="1200" b="1" i="1" smtClean="0">
                                <a:latin typeface="Cambria Math" panose="02040503050406030204" pitchFamily="18" charset="0"/>
                                <a:ea typeface="Cambria Math"/>
                                <a:cs typeface="Arial" panose="020B0604020202020204" pitchFamily="34" charset="0"/>
                              </a:rPr>
                            </m:ctrlPr>
                          </m:eqArrPr>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𝟓</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𝟓</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𝟏𝟎</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𝟏𝟓</m:t>
                            </m:r>
                          </m:e>
                          <m:e>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𝟕𝟓</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𝟏𝟓</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𝟐𝟎</m:t>
                            </m:r>
                          </m:e>
                          <m:e>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𝟐𝟎</m:t>
                            </m:r>
                          </m:e>
                        </m:eqArr>
                      </m:e>
                    </m:d>
                  </m:oMath>
                </a14:m>
                <a:endParaRPr lang="pt-PT" sz="1200" b="1" dirty="0" smtClean="0">
                  <a:latin typeface="Cambria Math"/>
                  <a:ea typeface="Cambria Math"/>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6015301"/>
              </a:xfrm>
              <a:prstGeom prst="rect">
                <a:avLst/>
              </a:prstGeom>
              <a:blipFill rotWithShape="1">
                <a:blip r:embed="rId2"/>
                <a:stretch>
                  <a:fillRect t="-101"/>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a:xfrm>
            <a:off x="6588224" y="6310315"/>
            <a:ext cx="2133600" cy="365125"/>
          </a:xfrm>
        </p:spPr>
        <p:txBody>
          <a:bodyPr/>
          <a:lstStyle/>
          <a:p>
            <a:pPr>
              <a:defRPr/>
            </a:pPr>
            <a:fld id="{8BA8F932-C44C-4D51-BBA6-4BE62AF1DBD2}" type="slidenum">
              <a:rPr lang="en-GB" altLang="pt-PT" smtClean="0"/>
              <a:pPr>
                <a:defRPr/>
              </a:pPr>
              <a:t>28</a:t>
            </a:fld>
            <a:endParaRPr lang="en-GB" altLang="pt-PT" dirty="0"/>
          </a:p>
        </p:txBody>
      </p:sp>
      <mc:AlternateContent xmlns:mc="http://schemas.openxmlformats.org/markup-compatibility/2006" xmlns:a14="http://schemas.microsoft.com/office/drawing/2010/main">
        <mc:Choice Requires="a14">
          <p:sp>
            <p:nvSpPr>
              <p:cNvPr id="7" name="CaixaDeTexto 6"/>
              <p:cNvSpPr txBox="1"/>
              <p:nvPr/>
            </p:nvSpPr>
            <p:spPr>
              <a:xfrm>
                <a:off x="347528" y="5805264"/>
                <a:ext cx="235226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200" b="1" i="1" smtClean="0">
                          <a:latin typeface="Cambria Math"/>
                        </a:rPr>
                        <m:t>𝒙</m:t>
                      </m:r>
                      <m:r>
                        <a:rPr lang="pt-PT" sz="1200" b="1" i="1" smtClean="0">
                          <a:latin typeface="Cambria Math"/>
                        </a:rPr>
                        <m:t>:             </m:t>
                      </m:r>
                      <m:r>
                        <a:rPr lang="pt-PT" sz="1200" b="1" i="1" smtClean="0">
                          <a:latin typeface="Cambria Math"/>
                        </a:rPr>
                        <m:t>𝟓</m:t>
                      </m:r>
                      <m:r>
                        <a:rPr lang="pt-PT" sz="1200" b="1" i="1" smtClean="0">
                          <a:latin typeface="Cambria Math"/>
                        </a:rPr>
                        <m:t>       </m:t>
                      </m:r>
                      <m:r>
                        <a:rPr lang="pt-PT" sz="1200" b="1" i="1" smtClean="0">
                          <a:latin typeface="Cambria Math"/>
                        </a:rPr>
                        <m:t>𝟏𝟎</m:t>
                      </m:r>
                      <m:r>
                        <a:rPr lang="pt-PT" sz="1200" b="1" i="1" smtClean="0">
                          <a:latin typeface="Cambria Math"/>
                        </a:rPr>
                        <m:t>         </m:t>
                      </m:r>
                      <m:r>
                        <a:rPr lang="pt-PT" sz="1200" b="1" i="1" smtClean="0">
                          <a:latin typeface="Cambria Math"/>
                        </a:rPr>
                        <m:t>𝟏𝟓</m:t>
                      </m:r>
                      <m:r>
                        <a:rPr lang="pt-PT" sz="1200" b="1" i="1" smtClean="0">
                          <a:latin typeface="Cambria Math"/>
                        </a:rPr>
                        <m:t>      </m:t>
                      </m:r>
                      <m:r>
                        <a:rPr lang="pt-PT" sz="1200" b="1" i="1" smtClean="0">
                          <a:latin typeface="Cambria Math"/>
                        </a:rPr>
                        <m:t>𝟐𝟎</m:t>
                      </m:r>
                    </m:oMath>
                  </m:oMathPara>
                </a14:m>
                <a:endParaRPr lang="pt-PT" sz="1200" b="1" dirty="0" smtClean="0"/>
              </a:p>
              <a:p>
                <a:pPr/>
                <a14:m>
                  <m:oMathPara xmlns:m="http://schemas.openxmlformats.org/officeDocument/2006/math">
                    <m:oMathParaPr>
                      <m:jc m:val="centerGroup"/>
                    </m:oMathParaPr>
                    <m:oMath xmlns:m="http://schemas.openxmlformats.org/officeDocument/2006/math">
                      <m:r>
                        <a:rPr lang="pt-PT" sz="1200" b="1" i="1" smtClean="0">
                          <a:latin typeface="Cambria Math"/>
                        </a:rPr>
                        <m:t>𝒇</m:t>
                      </m:r>
                      <m:d>
                        <m:dPr>
                          <m:ctrlPr>
                            <a:rPr lang="pt-PT" sz="1200" b="1" i="1" smtClean="0">
                              <a:latin typeface="Cambria Math" panose="02040503050406030204" pitchFamily="18" charset="0"/>
                            </a:rPr>
                          </m:ctrlPr>
                        </m:dPr>
                        <m:e>
                          <m:r>
                            <a:rPr lang="pt-PT" sz="1200" b="1" i="1" smtClean="0">
                              <a:latin typeface="Cambria Math"/>
                            </a:rPr>
                            <m:t>𝒙</m:t>
                          </m:r>
                        </m:e>
                      </m:d>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𝟏</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𝟐</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𝟒𝟓</m:t>
                      </m:r>
                      <m:r>
                        <a:rPr lang="pt-PT" sz="1200" b="1" i="1" smtClean="0">
                          <a:latin typeface="Cambria Math"/>
                        </a:rPr>
                        <m:t>    </m:t>
                      </m:r>
                      <m:r>
                        <a:rPr lang="pt-PT" sz="1200" b="1" i="1" smtClean="0">
                          <a:latin typeface="Cambria Math"/>
                        </a:rPr>
                        <m:t>𝟎</m:t>
                      </m:r>
                      <m:r>
                        <a:rPr lang="pt-PT" sz="1200" b="1" i="1" smtClean="0">
                          <a:latin typeface="Cambria Math"/>
                        </a:rPr>
                        <m:t>,</m:t>
                      </m:r>
                      <m:r>
                        <a:rPr lang="pt-PT" sz="1200" b="1" i="1" smtClean="0">
                          <a:latin typeface="Cambria Math"/>
                        </a:rPr>
                        <m:t>𝟐𝟓</m:t>
                      </m:r>
                    </m:oMath>
                  </m:oMathPara>
                </a14:m>
                <a:endParaRPr lang="pt-PT" sz="1200" b="1"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347528" y="5805264"/>
                <a:ext cx="2352264" cy="461665"/>
              </a:xfrm>
              <a:prstGeom prst="rect">
                <a:avLst/>
              </a:prstGeom>
              <a:blipFill rotWithShape="1">
                <a:blip r:embed="rId3"/>
                <a:stretch>
                  <a:fillRect b="-2632"/>
                </a:stretch>
              </a:blipFill>
            </p:spPr>
            <p:txBody>
              <a:bodyPr/>
              <a:lstStyle/>
              <a:p>
                <a:r>
                  <a:rPr lang="pt-PT">
                    <a:noFill/>
                  </a:rPr>
                  <a:t> </a:t>
                </a:r>
              </a:p>
            </p:txBody>
          </p:sp>
        </mc:Fallback>
      </mc:AlternateContent>
    </p:spTree>
    <p:extLst>
      <p:ext uri="{BB962C8B-B14F-4D97-AF65-F5344CB8AC3E}">
        <p14:creationId xmlns:p14="http://schemas.microsoft.com/office/powerpoint/2010/main" val="2068259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6247736"/>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Resulta do método da Transformação Inversa que:</a:t>
                </a:r>
              </a:p>
              <a:p>
                <a:pPr marL="176213" algn="just"/>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𝒚</m:t>
                    </m:r>
                    <m:r>
                      <a:rPr lang="pt-PT" sz="1200" b="1" i="1" smtClean="0">
                        <a:latin typeface="Cambria Math"/>
                        <a:ea typeface="Cambria Math"/>
                        <a:cs typeface="Arial" panose="020B0604020202020204" pitchFamily="34" charset="0"/>
                      </a:rPr>
                      <m:t>&lt;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𝟓</m:t>
                    </m:r>
                  </m:oMath>
                </a14:m>
                <a:endParaRPr lang="pt-PT" sz="1200" b="1" dirty="0" smtClean="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0" smtClean="0">
                        <a:latin typeface="Cambria Math"/>
                        <a:ea typeface="Cambria Math"/>
                        <a:cs typeface="Arial" panose="020B0604020202020204" pitchFamily="34" charset="0"/>
                      </a:rPr>
                      <m:t>𝟎</m:t>
                    </m:r>
                    <m:r>
                      <a:rPr lang="pt-PT" sz="1200" b="1" i="0" smtClean="0">
                        <a:latin typeface="Cambria Math"/>
                        <a:ea typeface="Cambria Math"/>
                        <a:cs typeface="Arial" panose="020B0604020202020204" pitchFamily="34" charset="0"/>
                      </a:rPr>
                      <m:t>,</m:t>
                    </m:r>
                    <m:r>
                      <a:rPr lang="pt-PT" sz="1200" b="1" i="0" smtClean="0">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𝟎</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𝟑</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0" smtClean="0">
                        <a:latin typeface="Cambria Math"/>
                        <a:ea typeface="Cambria Math"/>
                        <a:cs typeface="Arial" panose="020B0604020202020204" pitchFamily="34" charset="0"/>
                      </a:rPr>
                      <m:t>𝟏𝟎</m:t>
                    </m:r>
                  </m:oMath>
                </a14:m>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𝟑</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𝟎</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𝟕𝟓</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𝟓</m:t>
                    </m:r>
                  </m:oMath>
                </a14:m>
                <a:endParaRPr lang="pt-PT" sz="1200" b="1" dirty="0" smtClean="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r>
                  <a:rPr lang="pt-PT" sz="1200" dirty="0">
                    <a:latin typeface="Arial" panose="020B0604020202020204" pitchFamily="34" charset="0"/>
                    <a:cs typeface="Arial" panose="020B0604020202020204" pitchFamily="34" charset="0"/>
                  </a:rPr>
                  <a:t>Se </a:t>
                </a:r>
                <a14:m>
                  <m:oMath xmlns:m="http://schemas.openxmlformats.org/officeDocument/2006/math">
                    <m:r>
                      <a:rPr lang="pt-PT" sz="1200" b="1" i="1">
                        <a:latin typeface="Cambria Math"/>
                        <a:cs typeface="Arial" panose="020B0604020202020204" pitchFamily="34" charset="0"/>
                      </a:rPr>
                      <m:t>𝟎</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𝟕𝟓</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𝒚</m:t>
                    </m:r>
                    <m:r>
                      <a:rPr lang="pt-PT" sz="1200" b="1" i="1">
                        <a:latin typeface="Cambria Math"/>
                        <a:ea typeface="Cambria Math"/>
                        <a:cs typeface="Arial" panose="020B0604020202020204" pitchFamily="34" charset="0"/>
                      </a:rPr>
                      <m:t>&lt;</m:t>
                    </m:r>
                    <m:r>
                      <a:rPr lang="pt-PT" sz="1200" b="1" i="1">
                        <a:latin typeface="Cambria Math"/>
                        <a:ea typeface="Cambria Math"/>
                        <a:cs typeface="Arial" panose="020B0604020202020204" pitchFamily="34" charset="0"/>
                      </a:rPr>
                      <m:t>𝟏</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𝒙</m:t>
                    </m:r>
                    <m:r>
                      <a:rPr lang="pt-PT" sz="1200" b="1" i="1">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𝟐𝟎</m:t>
                    </m:r>
                  </m:oMath>
                </a14:m>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b="1" dirty="0">
                  <a:latin typeface="Arial" panose="020B0604020202020204" pitchFamily="34" charset="0"/>
                  <a:ea typeface="Cambria Math"/>
                  <a:cs typeface="Arial" panose="020B0604020202020204" pitchFamily="34" charset="0"/>
                </a:endParaRPr>
              </a:p>
              <a:p>
                <a:pPr marL="347663" indent="-171450" algn="just">
                  <a:buFont typeface="Arial" panose="020B0604020202020204" pitchFamily="34" charset="0"/>
                  <a:buChar char="•"/>
                </a:pPr>
                <a:endParaRPr lang="pt-PT" sz="1200" dirty="0" smtClean="0">
                  <a:latin typeface="Arial" panose="020B0604020202020204" pitchFamily="34" charset="0"/>
                  <a:cs typeface="Arial" panose="020B0604020202020204" pitchFamily="34" charset="0"/>
                </a:endParaRPr>
              </a:p>
              <a:p>
                <a:pPr marL="176213" algn="just"/>
                <a:r>
                  <a:rPr lang="pt-PT" sz="1200" b="1" i="1" dirty="0" smtClean="0">
                    <a:latin typeface="Arial" panose="020B0604020202020204" pitchFamily="34" charset="0"/>
                    <a:cs typeface="Arial" panose="020B0604020202020204" pitchFamily="34" charset="0"/>
                  </a:rPr>
                  <a:t>Distribuição Binomial</a:t>
                </a:r>
              </a:p>
              <a:p>
                <a:pPr marL="176213" algn="just"/>
                <a:endParaRPr lang="pt-PT" sz="1200"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ea typeface="Cambria Math"/>
                    <a:cs typeface="Arial" panose="020B0604020202020204" pitchFamily="34" charset="0"/>
                  </a:rPr>
                  <a:t>Considere-se a distribuição Binomial:</a:t>
                </a:r>
                <a14:m>
                  <m:oMath xmlns:m="http://schemas.openxmlformats.org/officeDocument/2006/math">
                    <m:r>
                      <a:rPr lang="pt-PT" sz="1200" b="1" i="1" dirty="0" smtClean="0">
                        <a:latin typeface="Cambria Math"/>
                        <a:cs typeface="Arial" panose="020B0604020202020204" pitchFamily="34" charset="0"/>
                      </a:rPr>
                      <m:t>𝑿</m:t>
                    </m:r>
                  </m:oMath>
                </a14:m>
                <a:r>
                  <a:rPr lang="pt-PT" sz="1200" b="1" dirty="0"/>
                  <a:t> </a:t>
                </a:r>
                <a14:m>
                  <m:oMath xmlns:m="http://schemas.openxmlformats.org/officeDocument/2006/math">
                    <m:r>
                      <a:rPr lang="pt-PT" sz="1200" b="1" i="1">
                        <a:latin typeface="Cambria Math"/>
                      </a:rPr>
                      <m:t>~</m:t>
                    </m:r>
                    <m:r>
                      <a:rPr lang="pt-PT" sz="1200" b="1" i="1" smtClean="0">
                        <a:latin typeface="Cambria Math"/>
                      </a:rPr>
                      <m:t>𝒃</m:t>
                    </m:r>
                    <m:d>
                      <m:dPr>
                        <m:ctrlPr>
                          <a:rPr lang="pt-PT" sz="1200" b="1" i="1" smtClean="0">
                            <a:latin typeface="Cambria Math" panose="02040503050406030204" pitchFamily="18" charset="0"/>
                          </a:rPr>
                        </m:ctrlPr>
                      </m:dPr>
                      <m:e>
                        <m:r>
                          <a:rPr lang="pt-PT" sz="1200" b="1" i="1" smtClean="0">
                            <a:latin typeface="Cambria Math"/>
                          </a:rPr>
                          <m:t>𝒙</m:t>
                        </m:r>
                        <m:r>
                          <a:rPr lang="pt-PT" sz="1200" b="1" i="1" smtClean="0">
                            <a:latin typeface="Cambria Math"/>
                          </a:rPr>
                          <m:t>;</m:t>
                        </m:r>
                        <m:r>
                          <a:rPr lang="pt-PT" sz="1200" b="1" i="1" smtClean="0">
                            <a:latin typeface="Cambria Math"/>
                          </a:rPr>
                          <m:t>𝒏</m:t>
                        </m:r>
                        <m:r>
                          <a:rPr lang="pt-PT" sz="1200" b="1" i="1" smtClean="0">
                            <a:latin typeface="Cambria Math"/>
                          </a:rPr>
                          <m:t>;</m:t>
                        </m:r>
                        <m:r>
                          <a:rPr lang="pt-PT" sz="1200" b="1" i="1" smtClean="0">
                            <a:latin typeface="Cambria Math"/>
                          </a:rPr>
                          <m:t>𝒑</m:t>
                        </m:r>
                      </m:e>
                    </m:d>
                    <m:r>
                      <a:rPr lang="pt-PT" sz="1200" b="1" i="0" smtClean="0">
                        <a:latin typeface="Cambria Math"/>
                      </a:rPr>
                      <m:t>= </m:t>
                    </m:r>
                    <m:d>
                      <m:dPr>
                        <m:ctrlPr>
                          <a:rPr lang="pt-PT" sz="1200" b="1" i="1" smtClean="0">
                            <a:latin typeface="Cambria Math" panose="02040503050406030204" pitchFamily="18" charset="0"/>
                          </a:rPr>
                        </m:ctrlPr>
                      </m:dPr>
                      <m:e>
                        <m:f>
                          <m:fPr>
                            <m:type m:val="noBar"/>
                            <m:ctrlPr>
                              <a:rPr lang="pt-PT" sz="1200" b="1" i="1" smtClean="0">
                                <a:latin typeface="Cambria Math" panose="02040503050406030204" pitchFamily="18" charset="0"/>
                              </a:rPr>
                            </m:ctrlPr>
                          </m:fPr>
                          <m:num>
                            <m:r>
                              <a:rPr lang="pt-PT" sz="1200" b="1" i="1" smtClean="0">
                                <a:latin typeface="Cambria Math"/>
                              </a:rPr>
                              <m:t>𝒏</m:t>
                            </m:r>
                          </m:num>
                          <m:den>
                            <m:r>
                              <a:rPr lang="pt-PT" sz="1200" b="1" i="1" smtClean="0">
                                <a:latin typeface="Cambria Math"/>
                              </a:rPr>
                              <m:t>𝒙</m:t>
                            </m:r>
                          </m:den>
                        </m:f>
                      </m:e>
                    </m:d>
                    <m:sSup>
                      <m:sSupPr>
                        <m:ctrlPr>
                          <a:rPr lang="pt-PT" sz="1200" b="1" i="1" smtClean="0">
                            <a:latin typeface="Cambria Math" panose="02040503050406030204" pitchFamily="18" charset="0"/>
                          </a:rPr>
                        </m:ctrlPr>
                      </m:sSupPr>
                      <m:e>
                        <m:r>
                          <a:rPr lang="pt-PT" sz="1200" b="1" i="1" smtClean="0">
                            <a:latin typeface="Cambria Math"/>
                          </a:rPr>
                          <m:t>𝒑</m:t>
                        </m:r>
                      </m:e>
                      <m:sup>
                        <m:r>
                          <a:rPr lang="pt-PT" sz="1200" b="1" i="1" smtClean="0">
                            <a:latin typeface="Cambria Math"/>
                          </a:rPr>
                          <m:t>𝒙</m:t>
                        </m:r>
                      </m:sup>
                    </m:sSup>
                    <m:sSup>
                      <m:sSupPr>
                        <m:ctrlPr>
                          <a:rPr lang="pt-PT" sz="1200" b="1" i="1" smtClean="0">
                            <a:latin typeface="Cambria Math" panose="02040503050406030204" pitchFamily="18" charset="0"/>
                          </a:rPr>
                        </m:ctrlPr>
                      </m:sSupPr>
                      <m:e>
                        <m:r>
                          <a:rPr lang="pt-PT" sz="1200" b="1" i="1" smtClean="0">
                            <a:latin typeface="Cambria Math"/>
                          </a:rPr>
                          <m:t>(</m:t>
                        </m:r>
                        <m:r>
                          <a:rPr lang="pt-PT" sz="1200" b="1" i="1" smtClean="0">
                            <a:latin typeface="Cambria Math"/>
                          </a:rPr>
                          <m:t>𝟏</m:t>
                        </m:r>
                        <m:r>
                          <a:rPr lang="pt-PT" sz="1200" b="1" i="1" smtClean="0">
                            <a:latin typeface="Cambria Math"/>
                          </a:rPr>
                          <m:t>−</m:t>
                        </m:r>
                        <m:r>
                          <a:rPr lang="pt-PT" sz="1200" b="1" i="1" smtClean="0">
                            <a:latin typeface="Cambria Math"/>
                          </a:rPr>
                          <m:t>𝒑</m:t>
                        </m:r>
                        <m:r>
                          <a:rPr lang="pt-PT" sz="1200" b="1" i="1" smtClean="0">
                            <a:latin typeface="Cambria Math"/>
                          </a:rPr>
                          <m:t>)</m:t>
                        </m:r>
                      </m:e>
                      <m:sup>
                        <m:r>
                          <a:rPr lang="pt-PT" sz="1200" b="1" i="1" smtClean="0">
                            <a:latin typeface="Cambria Math"/>
                          </a:rPr>
                          <m:t>𝒏</m:t>
                        </m:r>
                        <m:r>
                          <a:rPr lang="pt-PT" sz="1200" b="1" i="1" smtClean="0">
                            <a:latin typeface="Cambria Math"/>
                          </a:rPr>
                          <m:t>−</m:t>
                        </m:r>
                        <m:r>
                          <a:rPr lang="pt-PT" sz="1200" b="1" i="1" smtClean="0">
                            <a:latin typeface="Cambria Math"/>
                          </a:rPr>
                          <m:t>𝒙</m:t>
                        </m:r>
                      </m:sup>
                    </m:sSup>
                    <m:r>
                      <a:rPr lang="pt-PT" sz="1200" b="1" i="1" smtClean="0">
                        <a:latin typeface="Cambria Math"/>
                      </a:rPr>
                      <m:t>,       </m:t>
                    </m:r>
                    <m:r>
                      <a:rPr lang="pt-PT" sz="1200" b="1" i="1" smtClean="0">
                        <a:latin typeface="Cambria Math"/>
                      </a:rPr>
                      <m:t>𝒙</m:t>
                    </m:r>
                    <m:r>
                      <a:rPr lang="pt-PT" sz="1200" b="1" i="1" smtClean="0">
                        <a:latin typeface="Cambria Math"/>
                      </a:rPr>
                      <m:t>=</m:t>
                    </m:r>
                    <m:r>
                      <a:rPr lang="pt-PT" sz="1200" b="1" i="1" smtClean="0">
                        <a:latin typeface="Cambria Math"/>
                      </a:rPr>
                      <m:t>𝟎</m:t>
                    </m:r>
                    <m:r>
                      <a:rPr lang="pt-PT" sz="1200" b="1" i="1" smtClean="0">
                        <a:latin typeface="Cambria Math"/>
                      </a:rPr>
                      <m:t>, </m:t>
                    </m:r>
                    <m:r>
                      <a:rPr lang="pt-PT" sz="1200" b="1" i="1" smtClean="0">
                        <a:latin typeface="Cambria Math"/>
                      </a:rPr>
                      <m:t>𝟏</m:t>
                    </m:r>
                    <m:r>
                      <a:rPr lang="pt-PT" sz="1200" b="1" i="1" smtClean="0">
                        <a:latin typeface="Cambria Math"/>
                      </a:rPr>
                      <m:t>, </m:t>
                    </m:r>
                    <m:r>
                      <a:rPr lang="pt-PT" sz="1200" b="1" i="1" smtClean="0">
                        <a:latin typeface="Cambria Math"/>
                      </a:rPr>
                      <m:t>𝟐</m:t>
                    </m:r>
                    <m:r>
                      <a:rPr lang="pt-PT" sz="1200" b="1" i="1" smtClean="0">
                        <a:latin typeface="Cambria Math"/>
                      </a:rPr>
                      <m:t>,…,</m:t>
                    </m:r>
                    <m:r>
                      <a:rPr lang="pt-PT" sz="1200" b="1" i="1" smtClean="0">
                        <a:latin typeface="Cambria Math"/>
                      </a:rPr>
                      <m:t>𝒏</m:t>
                    </m:r>
                  </m:oMath>
                </a14:m>
                <a:endParaRPr lang="pt-PT" sz="1200" b="1" dirty="0" smtClean="0"/>
              </a:p>
              <a:p>
                <a:pPr marL="176213" algn="just"/>
                <a:endParaRPr lang="pt-PT" sz="1200" dirty="0" smtClean="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1</a:t>
                </a:r>
                <a:r>
                  <a:rPr lang="pt-PT" sz="1200" dirty="0" smtClean="0">
                    <a:latin typeface="Arial" panose="020B0604020202020204" pitchFamily="34" charset="0"/>
                    <a:ea typeface="Cambria Math"/>
                    <a:cs typeface="Arial" panose="020B0604020202020204" pitchFamily="34" charset="0"/>
                  </a:rPr>
                  <a:t>. Gerar </a:t>
                </a:r>
                <a14:m>
                  <m:oMath xmlns:m="http://schemas.openxmlformats.org/officeDocument/2006/math">
                    <m:r>
                      <a:rPr lang="pt-PT" sz="1200" b="0" i="1" smtClean="0">
                        <a:latin typeface="Cambria Math"/>
                        <a:ea typeface="Cambria Math"/>
                        <a:cs typeface="Arial" panose="020B0604020202020204" pitchFamily="34" charset="0"/>
                      </a:rPr>
                      <m:t>𝑛</m:t>
                    </m:r>
                    <m:r>
                      <a:rPr lang="pt-PT" sz="1200" b="0" i="1" smtClean="0">
                        <a:latin typeface="Cambria Math"/>
                        <a:ea typeface="Cambria Math"/>
                        <a:cs typeface="Arial" panose="020B0604020202020204" pitchFamily="34" charset="0"/>
                      </a:rPr>
                      <m:t> </m:t>
                    </m:r>
                  </m:oMath>
                </a14:m>
                <a:r>
                  <a:rPr lang="pt-PT" sz="1200" dirty="0" smtClean="0">
                    <a:latin typeface="Arial" panose="020B0604020202020204" pitchFamily="34" charset="0"/>
                    <a:ea typeface="Cambria Math"/>
                    <a:cs typeface="Arial" panose="020B0604020202020204" pitchFamily="34" charset="0"/>
                  </a:rPr>
                  <a:t> números aleatórios;</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2</a:t>
                </a:r>
                <a:r>
                  <a:rPr lang="pt-PT" sz="1200" dirty="0" smtClean="0">
                    <a:latin typeface="Arial" panose="020B0604020202020204" pitchFamily="34" charset="0"/>
                    <a:ea typeface="Cambria Math"/>
                    <a:cs typeface="Arial" panose="020B0604020202020204" pitchFamily="34" charset="0"/>
                  </a:rPr>
                  <a:t>. Verificar quantos números aleatórios gerados são inferiores ou iguais a </a:t>
                </a:r>
                <a14:m>
                  <m:oMath xmlns:m="http://schemas.openxmlformats.org/officeDocument/2006/math">
                    <m:r>
                      <a:rPr lang="pt-PT" sz="1200" b="1" i="1">
                        <a:latin typeface="Cambria Math"/>
                      </a:rPr>
                      <m:t>𝒑</m:t>
                    </m:r>
                  </m:oMath>
                </a14:m>
                <a:r>
                  <a:rPr lang="pt-PT" sz="1200" dirty="0" smtClean="0">
                    <a:latin typeface="Arial" panose="020B0604020202020204" pitchFamily="34" charset="0"/>
                    <a:ea typeface="Cambria Math"/>
                    <a:cs typeface="Arial" panose="020B0604020202020204" pitchFamily="34" charset="0"/>
                  </a:rPr>
                  <a:t>.</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smtClean="0">
                    <a:latin typeface="Arial" panose="020B0604020202020204" pitchFamily="34" charset="0"/>
                    <a:ea typeface="Cambria Math"/>
                    <a:cs typeface="Arial" panose="020B0604020202020204" pitchFamily="34" charset="0"/>
                  </a:rPr>
                  <a:t>Passo 3. </a:t>
                </a:r>
                <a:r>
                  <a:rPr lang="pt-PT" sz="1200" dirty="0" smtClean="0">
                    <a:latin typeface="Arial" panose="020B0604020202020204" pitchFamily="34" charset="0"/>
                    <a:ea typeface="Cambria Math"/>
                    <a:cs typeface="Arial" panose="020B0604020202020204" pitchFamily="34" charset="0"/>
                  </a:rPr>
                  <a:t>O número encontrado no passo anterior dá o valor gerado para a v. a</a:t>
                </a:r>
                <a:r>
                  <a:rPr lang="pt-PT" sz="1200" dirty="0">
                    <a:latin typeface="Arial" panose="020B0604020202020204" pitchFamily="34" charset="0"/>
                    <a:ea typeface="Cambria Math"/>
                    <a:cs typeface="Arial" panose="020B0604020202020204" pitchFamily="34" charset="0"/>
                  </a:rPr>
                  <a:t>.</a:t>
                </a:r>
                <a:r>
                  <a:rPr lang="pt-PT" sz="1200" dirty="0" smtClean="0">
                    <a:latin typeface="Arial" panose="020B0604020202020204" pitchFamily="34" charset="0"/>
                    <a:ea typeface="Cambria Math"/>
                    <a:cs typeface="Arial" panose="020B0604020202020204" pitchFamily="34" charset="0"/>
                  </a:rPr>
                  <a:t> Binomial.</a:t>
                </a:r>
              </a:p>
              <a:p>
                <a:pPr marL="176213" algn="just"/>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Nota.</a:t>
                </a:r>
                <a:r>
                  <a:rPr lang="pt-PT" sz="1200" dirty="0" smtClean="0">
                    <a:latin typeface="Arial" panose="020B0604020202020204" pitchFamily="34" charset="0"/>
                    <a:ea typeface="Cambria Math"/>
                    <a:cs typeface="Arial" panose="020B0604020202020204" pitchFamily="34" charset="0"/>
                  </a:rPr>
                  <a:t> Quando </a:t>
                </a:r>
                <a14:m>
                  <m:oMath xmlns:m="http://schemas.openxmlformats.org/officeDocument/2006/math">
                    <m:r>
                      <a:rPr lang="pt-PT" sz="1200" b="1" i="1">
                        <a:latin typeface="Cambria Math"/>
                      </a:rPr>
                      <m:t>𝒏</m:t>
                    </m:r>
                  </m:oMath>
                </a14:m>
                <a:r>
                  <a:rPr lang="pt-PT" sz="1200" dirty="0" smtClean="0">
                    <a:latin typeface="Arial" panose="020B0604020202020204" pitchFamily="34" charset="0"/>
                    <a:ea typeface="Cambria Math"/>
                    <a:cs typeface="Arial" panose="020B0604020202020204" pitchFamily="34" charset="0"/>
                  </a:rPr>
                  <a:t> é grande o processo torna-se muito laborioso, pelo que se recomenda a aproximação à distribuição 	normal.</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r>
                  <a:rPr lang="pt-PT" sz="1200" b="1" i="1" dirty="0">
                    <a:latin typeface="Arial" panose="020B0604020202020204" pitchFamily="34" charset="0"/>
                    <a:cs typeface="Arial" panose="020B0604020202020204" pitchFamily="34" charset="0"/>
                  </a:rPr>
                  <a:t>Distribuição </a:t>
                </a:r>
                <a:r>
                  <a:rPr lang="pt-PT" sz="1200" b="1" i="1" dirty="0" smtClean="0">
                    <a:latin typeface="Arial" panose="020B0604020202020204" pitchFamily="34" charset="0"/>
                    <a:cs typeface="Arial" panose="020B0604020202020204" pitchFamily="34" charset="0"/>
                  </a:rPr>
                  <a:t>de </a:t>
                </a:r>
                <a:r>
                  <a:rPr lang="pt-PT" sz="1200" b="1" i="1" dirty="0" err="1" smtClean="0">
                    <a:latin typeface="Arial" panose="020B0604020202020204" pitchFamily="34" charset="0"/>
                    <a:cs typeface="Arial" panose="020B0604020202020204" pitchFamily="34" charset="0"/>
                  </a:rPr>
                  <a:t>Poisson</a:t>
                </a:r>
                <a:endParaRPr lang="pt-PT" sz="1200" b="1" i="1" dirty="0" smtClean="0">
                  <a:latin typeface="Arial" panose="020B0604020202020204" pitchFamily="34" charset="0"/>
                  <a:cs typeface="Arial" panose="020B0604020202020204" pitchFamily="34" charset="0"/>
                </a:endParaRPr>
              </a:p>
              <a:p>
                <a:pPr marL="176213" algn="just"/>
                <a:endParaRPr lang="pt-PT" sz="1200" b="1" i="1" dirty="0">
                  <a:latin typeface="Arial" panose="020B0604020202020204" pitchFamily="34" charset="0"/>
                  <a:cs typeface="Arial" panose="020B0604020202020204" pitchFamily="34" charset="0"/>
                </a:endParaRPr>
              </a:p>
              <a:p>
                <a:pPr marL="176213" algn="just"/>
                <a:r>
                  <a:rPr lang="pt-PT" sz="1200" dirty="0">
                    <a:latin typeface="Arial" panose="020B0604020202020204" pitchFamily="34" charset="0"/>
                    <a:ea typeface="Cambria Math"/>
                    <a:cs typeface="Arial" panose="020B0604020202020204" pitchFamily="34" charset="0"/>
                  </a:rPr>
                  <a:t>Considere-se a distribuição </a:t>
                </a:r>
                <a:r>
                  <a:rPr lang="pt-PT" sz="1200" dirty="0" smtClean="0">
                    <a:latin typeface="Arial" panose="020B0604020202020204" pitchFamily="34" charset="0"/>
                    <a:ea typeface="Cambria Math"/>
                    <a:cs typeface="Arial" panose="020B0604020202020204" pitchFamily="34" charset="0"/>
                  </a:rPr>
                  <a:t>de </a:t>
                </a:r>
                <a:r>
                  <a:rPr lang="pt-PT" sz="1200" dirty="0" err="1" smtClean="0">
                    <a:latin typeface="Arial" panose="020B0604020202020204" pitchFamily="34" charset="0"/>
                    <a:ea typeface="Cambria Math"/>
                    <a:cs typeface="Arial" panose="020B0604020202020204" pitchFamily="34" charset="0"/>
                  </a:rPr>
                  <a:t>Poisson</a:t>
                </a:r>
                <a:r>
                  <a:rPr lang="pt-PT" sz="1200" dirty="0" smtClean="0">
                    <a:latin typeface="Arial" panose="020B0604020202020204" pitchFamily="34" charset="0"/>
                    <a:ea typeface="Cambria Math"/>
                    <a:cs typeface="Arial" panose="020B0604020202020204" pitchFamily="34" charset="0"/>
                  </a:rPr>
                  <a:t>:</a:t>
                </a:r>
                <a14:m>
                  <m:oMath xmlns:m="http://schemas.openxmlformats.org/officeDocument/2006/math">
                    <m:r>
                      <a:rPr lang="pt-PT" sz="1400" b="1" i="1" dirty="0">
                        <a:latin typeface="Cambria Math"/>
                        <a:cs typeface="Arial" panose="020B0604020202020204" pitchFamily="34" charset="0"/>
                      </a:rPr>
                      <m:t>𝑿</m:t>
                    </m:r>
                  </m:oMath>
                </a14:m>
                <a:r>
                  <a:rPr lang="pt-PT" sz="1400" b="1" dirty="0"/>
                  <a:t> </a:t>
                </a:r>
                <a14:m>
                  <m:oMath xmlns:m="http://schemas.openxmlformats.org/officeDocument/2006/math">
                    <m:r>
                      <a:rPr lang="pt-PT" sz="1400" b="1" i="1">
                        <a:latin typeface="Cambria Math"/>
                      </a:rPr>
                      <m:t>~</m:t>
                    </m:r>
                    <m:r>
                      <a:rPr lang="pt-PT" sz="1400" b="1" i="1" smtClean="0">
                        <a:latin typeface="Cambria Math"/>
                      </a:rPr>
                      <m:t>𝒑</m:t>
                    </m:r>
                    <m:d>
                      <m:dPr>
                        <m:ctrlPr>
                          <a:rPr lang="pt-PT" sz="1400" b="1" i="1">
                            <a:latin typeface="Cambria Math" panose="02040503050406030204" pitchFamily="18" charset="0"/>
                          </a:rPr>
                        </m:ctrlPr>
                      </m:dPr>
                      <m:e>
                        <m:r>
                          <a:rPr lang="pt-PT" sz="1400" b="1" i="1">
                            <a:latin typeface="Cambria Math"/>
                          </a:rPr>
                          <m:t>𝒙</m:t>
                        </m:r>
                        <m:r>
                          <a:rPr lang="pt-PT" sz="1400" b="1" i="1">
                            <a:latin typeface="Cambria Math"/>
                          </a:rPr>
                          <m:t>;</m:t>
                        </m:r>
                        <m:r>
                          <m:rPr>
                            <m:nor/>
                          </m:rPr>
                          <a:rPr lang="el-GR" sz="1400" b="1" dirty="0">
                            <a:latin typeface="Cambria Math"/>
                            <a:ea typeface="Cambria Math"/>
                            <a:cs typeface="Arial" panose="020B0604020202020204" pitchFamily="34" charset="0"/>
                          </a:rPr>
                          <m:t>λ</m:t>
                        </m:r>
                      </m:e>
                    </m:d>
                    <m:r>
                      <a:rPr lang="pt-PT" sz="1400" b="1">
                        <a:latin typeface="Cambria Math"/>
                      </a:rPr>
                      <m:t>=</m:t>
                    </m:r>
                    <m:f>
                      <m:fPr>
                        <m:ctrlPr>
                          <a:rPr lang="pt-PT" sz="1400" b="1" i="1" smtClean="0">
                            <a:latin typeface="Cambria Math" panose="02040503050406030204" pitchFamily="18" charset="0"/>
                          </a:rPr>
                        </m:ctrlPr>
                      </m:fPr>
                      <m:num>
                        <m:sSup>
                          <m:sSupPr>
                            <m:ctrlPr>
                              <a:rPr lang="pt-PT" sz="1400" b="1" i="1" smtClean="0">
                                <a:latin typeface="Cambria Math" panose="02040503050406030204" pitchFamily="18" charset="0"/>
                              </a:rPr>
                            </m:ctrlPr>
                          </m:sSupPr>
                          <m:e>
                            <m:r>
                              <m:rPr>
                                <m:nor/>
                              </m:rPr>
                              <a:rPr lang="el-GR" sz="1400" b="1" dirty="0">
                                <a:latin typeface="Cambria Math"/>
                                <a:ea typeface="Cambria Math"/>
                                <a:cs typeface="Arial" panose="020B0604020202020204" pitchFamily="34" charset="0"/>
                              </a:rPr>
                              <m:t>λ</m:t>
                            </m:r>
                          </m:e>
                          <m:sup>
                            <m:r>
                              <a:rPr lang="pt-PT" sz="1400" b="1" i="1" smtClean="0">
                                <a:latin typeface="Cambria Math"/>
                              </a:rPr>
                              <m:t>𝒙</m:t>
                            </m:r>
                          </m:sup>
                        </m:sSup>
                        <m:sSup>
                          <m:sSupPr>
                            <m:ctrlPr>
                              <a:rPr lang="pt-PT" sz="1400" b="1" i="1" smtClean="0">
                                <a:latin typeface="Cambria Math" panose="02040503050406030204" pitchFamily="18" charset="0"/>
                              </a:rPr>
                            </m:ctrlPr>
                          </m:sSupPr>
                          <m:e>
                            <m:r>
                              <a:rPr lang="pt-PT" sz="1400" b="1" i="1" smtClean="0">
                                <a:latin typeface="Cambria Math"/>
                              </a:rPr>
                              <m:t>𝒆</m:t>
                            </m:r>
                          </m:e>
                          <m:sup>
                            <m:r>
                              <a:rPr lang="pt-PT" sz="1400" b="1" i="1" smtClean="0">
                                <a:latin typeface="Cambria Math"/>
                              </a:rPr>
                              <m:t>−</m:t>
                            </m:r>
                            <m:r>
                              <m:rPr>
                                <m:nor/>
                              </m:rPr>
                              <a:rPr lang="el-GR" sz="1400" b="1" dirty="0">
                                <a:latin typeface="Cambria Math"/>
                                <a:ea typeface="Cambria Math"/>
                                <a:cs typeface="Arial" panose="020B0604020202020204" pitchFamily="34" charset="0"/>
                              </a:rPr>
                              <m:t>λ</m:t>
                            </m:r>
                          </m:sup>
                        </m:sSup>
                      </m:num>
                      <m:den>
                        <m:r>
                          <a:rPr lang="pt-PT" sz="1400" b="1" i="1" smtClean="0">
                            <a:latin typeface="Cambria Math"/>
                          </a:rPr>
                          <m:t>𝒙</m:t>
                        </m:r>
                        <m:r>
                          <a:rPr lang="pt-PT" sz="1400" b="1" i="1" smtClean="0">
                            <a:latin typeface="Cambria Math"/>
                          </a:rPr>
                          <m:t>!</m:t>
                        </m:r>
                      </m:den>
                    </m:f>
                  </m:oMath>
                </a14:m>
                <a:r>
                  <a:rPr lang="pt-PT" sz="14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em que </a:t>
                </a:r>
                <a14:m>
                  <m:oMath xmlns:m="http://schemas.openxmlformats.org/officeDocument/2006/math">
                    <m:r>
                      <a:rPr lang="pt-PT" sz="1100" b="1" i="1" smtClean="0">
                        <a:latin typeface="Cambria Math"/>
                        <a:cs typeface="Arial" panose="020B0604020202020204" pitchFamily="34" charset="0"/>
                      </a:rPr>
                      <m:t>𝑬</m:t>
                    </m:r>
                    <m:d>
                      <m:dPr>
                        <m:begChr m:val="["/>
                        <m:endChr m:val="]"/>
                        <m:ctrlPr>
                          <a:rPr lang="pt-PT" sz="1100" b="1" i="1" smtClean="0">
                            <a:latin typeface="Cambria Math" panose="02040503050406030204" pitchFamily="18" charset="0"/>
                            <a:cs typeface="Arial" panose="020B0604020202020204" pitchFamily="34" charset="0"/>
                          </a:rPr>
                        </m:ctrlPr>
                      </m:dPr>
                      <m:e>
                        <m:r>
                          <a:rPr lang="pt-PT" sz="1100" b="1" i="1" smtClean="0">
                            <a:latin typeface="Cambria Math"/>
                            <a:cs typeface="Arial" panose="020B0604020202020204" pitchFamily="34" charset="0"/>
                          </a:rPr>
                          <m:t>𝑿</m:t>
                        </m:r>
                      </m:e>
                    </m:d>
                    <m:r>
                      <a:rPr lang="pt-PT" sz="1100" b="1" i="1" smtClean="0">
                        <a:latin typeface="Cambria Math"/>
                        <a:cs typeface="Arial" panose="020B0604020202020204" pitchFamily="34" charset="0"/>
                      </a:rPr>
                      <m:t>=</m:t>
                    </m:r>
                    <m:r>
                      <m:rPr>
                        <m:nor/>
                      </m:rPr>
                      <a:rPr lang="el-GR" sz="1200" b="1" dirty="0">
                        <a:latin typeface="Cambria Math"/>
                        <a:ea typeface="Cambria Math"/>
                        <a:cs typeface="Arial" panose="020B0604020202020204" pitchFamily="34" charset="0"/>
                      </a:rPr>
                      <m:t>λ</m:t>
                    </m:r>
                  </m:oMath>
                </a14:m>
                <a:endParaRPr lang="pt-PT" sz="1200" b="1" dirty="0" smtClean="0">
                  <a:latin typeface="Arial" panose="020B0604020202020204" pitchFamily="34" charset="0"/>
                  <a:cs typeface="Arial" panose="020B0604020202020204" pitchFamily="34" charset="0"/>
                </a:endParaRPr>
              </a:p>
              <a:p>
                <a:pPr marL="176213" algn="just"/>
                <a:endParaRPr lang="pt-PT" sz="1200" dirty="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Neste caso, o intervalo entre eventos é uma v. a. </a:t>
                </a:r>
                <a14:m>
                  <m:oMath xmlns:m="http://schemas.openxmlformats.org/officeDocument/2006/math">
                    <m:r>
                      <a:rPr lang="pt-PT" sz="1200" b="1" i="1" smtClean="0">
                        <a:latin typeface="Cambria Math"/>
                        <a:cs typeface="Arial" panose="020B0604020202020204" pitchFamily="34" charset="0"/>
                      </a:rPr>
                      <m:t>𝑻</m:t>
                    </m:r>
                    <m:r>
                      <a:rPr lang="pt-PT" sz="1200" b="0" i="1" smtClean="0">
                        <a:latin typeface="Cambria Math"/>
                        <a:cs typeface="Arial" panose="020B0604020202020204" pitchFamily="34" charset="0"/>
                      </a:rPr>
                      <m:t> </m:t>
                    </m:r>
                  </m:oMath>
                </a14:m>
                <a:r>
                  <a:rPr lang="pt-PT" sz="1200" dirty="0" smtClean="0">
                    <a:latin typeface="Arial" panose="020B0604020202020204" pitchFamily="34" charset="0"/>
                    <a:cs typeface="Arial" panose="020B0604020202020204" pitchFamily="34" charset="0"/>
                  </a:rPr>
                  <a:t>exponencial com média, </a:t>
                </a:r>
                <a14:m>
                  <m:oMath xmlns:m="http://schemas.openxmlformats.org/officeDocument/2006/math">
                    <m:r>
                      <a:rPr lang="pt-PT" sz="1200" b="1" i="1">
                        <a:latin typeface="Cambria Math"/>
                        <a:cs typeface="Arial" panose="020B0604020202020204" pitchFamily="34" charset="0"/>
                      </a:rPr>
                      <m:t>𝑬</m:t>
                    </m:r>
                    <m:d>
                      <m:dPr>
                        <m:begChr m:val="["/>
                        <m:endChr m:val="]"/>
                        <m:ctrlPr>
                          <a:rPr lang="pt-PT" sz="1200" b="1" i="1">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𝑻</m:t>
                        </m:r>
                      </m:e>
                    </m:d>
                    <m:r>
                      <a:rPr lang="pt-PT" sz="1200" b="1" i="1">
                        <a:latin typeface="Cambria Math"/>
                        <a:cs typeface="Arial" panose="020B0604020202020204" pitchFamily="34" charset="0"/>
                      </a:rPr>
                      <m:t>=</m:t>
                    </m:r>
                    <m:r>
                      <m:rPr>
                        <m:nor/>
                      </m:rPr>
                      <a:rPr lang="pt-PT" sz="1200" b="1" i="0" smtClean="0">
                        <a:latin typeface="Cambria Math"/>
                        <a:cs typeface="Arial" panose="020B0604020202020204" pitchFamily="34" charset="0"/>
                      </a:rPr>
                      <m:t>1/</m:t>
                    </m:r>
                    <m:r>
                      <m:rPr>
                        <m:nor/>
                      </m:rPr>
                      <a:rPr lang="el-GR" sz="14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a:t>
                </a: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6247736"/>
              </a:xfrm>
              <a:prstGeom prst="rect">
                <a:avLst/>
              </a:prstGeom>
              <a:blipFill rotWithShape="1">
                <a:blip r:embed="rId2"/>
                <a:stretch>
                  <a:fillRect t="-98"/>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29</a:t>
            </a:fld>
            <a:endParaRPr lang="en-GB" altLang="pt-PT" dirty="0"/>
          </a:p>
        </p:txBody>
      </p:sp>
    </p:spTree>
    <p:extLst>
      <p:ext uri="{BB962C8B-B14F-4D97-AF65-F5344CB8AC3E}">
        <p14:creationId xmlns:p14="http://schemas.microsoft.com/office/powerpoint/2010/main" val="139263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548680"/>
            <a:ext cx="8784976" cy="6048375"/>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algn="l" eaLnBrk="1" fontAlgn="auto" hangingPunct="1">
              <a:spcAft>
                <a:spcPts val="0"/>
              </a:spcAft>
              <a:buFont typeface="Arial" panose="020B0604020202020204" pitchFamily="34" charset="0"/>
              <a:buNone/>
              <a:defRPr/>
            </a:pPr>
            <a:r>
              <a:rPr lang="en-GB" sz="1200" dirty="0" smtClean="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Representação gráfica do sistema:</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	</a:t>
            </a:r>
            <a:r>
              <a:rPr lang="pt-PT" sz="1200" b="1" dirty="0" smtClean="0">
                <a:solidFill>
                  <a:schemeClr val="tx1"/>
                </a:solidFill>
                <a:latin typeface="Arial" pitchFamily="34" charset="0"/>
                <a:cs typeface="Arial" pitchFamily="34" charset="0"/>
              </a:rPr>
              <a:t>Input</a:t>
            </a:r>
            <a:r>
              <a:rPr lang="pt-PT" sz="1200" dirty="0" smtClean="0">
                <a:solidFill>
                  <a:schemeClr val="tx1"/>
                </a:solidFill>
                <a:latin typeface="Arial" pitchFamily="34" charset="0"/>
                <a:cs typeface="Arial" pitchFamily="34" charset="0"/>
              </a:rPr>
              <a:t>	Sistema	 </a:t>
            </a:r>
            <a:r>
              <a:rPr lang="pt-PT" sz="1200" b="1" dirty="0" smtClean="0">
                <a:solidFill>
                  <a:schemeClr val="tx1"/>
                </a:solidFill>
                <a:latin typeface="Arial" pitchFamily="34" charset="0"/>
                <a:cs typeface="Arial" pitchFamily="34" charset="0"/>
              </a:rPr>
              <a:t>Output</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algn="l" eaLnBrk="1" fontAlgn="auto" hangingPunct="1">
              <a:spcAft>
                <a:spcPts val="0"/>
              </a:spcAft>
              <a:buFont typeface="Arial" panose="020B0604020202020204" pitchFamily="34" charset="0"/>
              <a:buNone/>
              <a:defRPr/>
            </a:pPr>
            <a:r>
              <a:rPr lang="pt-PT" sz="1200" dirty="0" smtClean="0">
                <a:solidFill>
                  <a:schemeClr val="tx1"/>
                </a:solidFill>
                <a:latin typeface="Arial" pitchFamily="34" charset="0"/>
                <a:cs typeface="Arial" pitchFamily="34" charset="0"/>
              </a:rPr>
              <a:t>	                    </a:t>
            </a:r>
            <a:r>
              <a:rPr lang="pt-PT" sz="1200" b="1" dirty="0" smtClean="0">
                <a:solidFill>
                  <a:schemeClr val="tx1"/>
                </a:solidFill>
                <a:latin typeface="Arial" pitchFamily="34" charset="0"/>
                <a:cs typeface="Arial" pitchFamily="34" charset="0"/>
              </a:rPr>
              <a:t>Feedback</a:t>
            </a:r>
            <a:r>
              <a:rPr lang="pt-PT" sz="1200" dirty="0" smtClean="0">
                <a:solidFill>
                  <a:schemeClr val="tx1"/>
                </a:solidFill>
                <a:latin typeface="Arial" pitchFamily="34" charset="0"/>
                <a:cs typeface="Arial" pitchFamily="34" charset="0"/>
              </a:rPr>
              <a:t>		</a:t>
            </a:r>
          </a:p>
          <a:p>
            <a:pPr algn="l" eaLnBrk="1" fontAlgn="auto" hangingPunct="1">
              <a:spcAft>
                <a:spcPts val="0"/>
              </a:spcAft>
              <a:buFont typeface="Arial" panose="020B0604020202020204" pitchFamily="34" charset="0"/>
              <a:buNone/>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 interferência do exterior sobre o sistema realiza-se através do input.</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Quando o sistema tem capacidade de reacção para mudar o seu estado diz-se que dispões de </a:t>
            </a:r>
            <a:r>
              <a:rPr lang="pt-PT" sz="1200" i="1" dirty="0" smtClean="0">
                <a:solidFill>
                  <a:schemeClr val="tx1"/>
                </a:solidFill>
                <a:latin typeface="Arial" pitchFamily="34" charset="0"/>
                <a:cs typeface="Arial" pitchFamily="34" charset="0"/>
              </a:rPr>
              <a:t>Feedback ou Retroacção.</a:t>
            </a:r>
          </a:p>
          <a:p>
            <a:pPr marL="171450" indent="-171450" algn="l" eaLnBrk="1" fontAlgn="auto" hangingPunct="1">
              <a:spcAft>
                <a:spcPts val="0"/>
              </a:spcAft>
              <a:buFont typeface="Arial" panose="020B0604020202020204" pitchFamily="34" charset="0"/>
              <a:buChar char="•"/>
              <a:defRPr/>
            </a:pPr>
            <a:endParaRPr lang="pt-PT" sz="1200" i="1" dirty="0" smtClean="0">
              <a:solidFill>
                <a:schemeClr val="tx1"/>
              </a:solidFill>
              <a:latin typeface="Arial" pitchFamily="34" charset="0"/>
              <a:cs typeface="Arial" pitchFamily="34" charset="0"/>
            </a:endParaRPr>
          </a:p>
          <a:p>
            <a:pPr marL="712788" indent="-712788" algn="just" eaLnBrk="1" fontAlgn="auto" hangingPunct="1">
              <a:spcAft>
                <a:spcPts val="0"/>
              </a:spcAft>
              <a:defRPr/>
            </a:pPr>
            <a:r>
              <a:rPr lang="pt-PT" sz="1200" b="1" dirty="0" smtClean="0">
                <a:solidFill>
                  <a:schemeClr val="tx1"/>
                </a:solidFill>
                <a:latin typeface="Arial" pitchFamily="34" charset="0"/>
                <a:cs typeface="Arial" pitchFamily="34" charset="0"/>
              </a:rPr>
              <a:t>Exemplo.</a:t>
            </a:r>
            <a:r>
              <a:rPr lang="pt-PT" sz="1200" i="1"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Considere-se uma fila de espera de doentes para serem atendidos. Se em média houver mais do que um certo número de doentes em espera, o hospital pode aumentar o seu staff (incluir mais pessoal, médicos e enfermeiros, por exemplo). Neste caso o hospital é um sistema com feedback.</a:t>
            </a:r>
          </a:p>
          <a:p>
            <a:pPr marL="712788" indent="-712788" algn="just" eaLnBrk="1" fontAlgn="auto" hangingPunct="1">
              <a:spcAft>
                <a:spcPts val="0"/>
              </a:spcAft>
              <a:defRPr/>
            </a:pPr>
            <a:endParaRPr lang="pt-PT" sz="1200" dirty="0" smtClean="0">
              <a:solidFill>
                <a:schemeClr val="tx1"/>
              </a:solidFill>
              <a:latin typeface="Arial" pitchFamily="34" charset="0"/>
              <a:cs typeface="Arial" pitchFamily="34" charset="0"/>
            </a:endParaRPr>
          </a:p>
          <a:p>
            <a:pPr marL="182563" indent="-18256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Os atributos do sistema definem o seu estado.</a:t>
            </a:r>
          </a:p>
          <a:p>
            <a:pPr marL="182563" indent="-182563" algn="just"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712788" indent="-712788" algn="just" eaLnBrk="1" fontAlgn="auto" hangingPunct="1">
              <a:spcAft>
                <a:spcPts val="0"/>
              </a:spcAft>
              <a:defRPr/>
            </a:pPr>
            <a:r>
              <a:rPr lang="pt-PT" sz="1200" b="1" dirty="0" smtClean="0">
                <a:solidFill>
                  <a:schemeClr val="tx1"/>
                </a:solidFill>
                <a:latin typeface="Arial" pitchFamily="34" charset="0"/>
                <a:cs typeface="Arial" pitchFamily="34" charset="0"/>
              </a:rPr>
              <a:t>Exemplo. </a:t>
            </a:r>
            <a:r>
              <a:rPr lang="pt-PT" sz="1200" dirty="0" smtClean="0">
                <a:solidFill>
                  <a:schemeClr val="tx1"/>
                </a:solidFill>
                <a:latin typeface="Arial" pitchFamily="34" charset="0"/>
                <a:cs typeface="Arial" pitchFamily="34" charset="0"/>
              </a:rPr>
              <a:t>O número de doentes esperando por um médico caracteriza o estado do sistema. Quando um doente chega ou abandona o hospital, o sistema move-se para um novo estado.</a:t>
            </a:r>
          </a:p>
          <a:p>
            <a:pPr marL="712788" indent="-712788" algn="just" eaLnBrk="1" fontAlgn="auto" hangingPunct="1">
              <a:spcAft>
                <a:spcPts val="0"/>
              </a:spcAft>
              <a:defRPr/>
            </a:pPr>
            <a:endParaRPr lang="pt-PT" sz="1200" b="1" dirty="0">
              <a:solidFill>
                <a:schemeClr val="tx1"/>
              </a:solidFill>
              <a:latin typeface="Arial" pitchFamily="34" charset="0"/>
              <a:cs typeface="Arial" pitchFamily="34" charset="0"/>
            </a:endParaRPr>
          </a:p>
          <a:p>
            <a:pPr marL="176213" indent="-17621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Se o comportamento do sistema não pode ser previsto com exactidão</a:t>
            </a:r>
            <a:r>
              <a:rPr lang="pt-PT" sz="1200" b="1" dirty="0" smtClean="0">
                <a:solidFill>
                  <a:schemeClr val="tx1"/>
                </a:solidFill>
                <a:latin typeface="Arial" pitchFamily="34" charset="0"/>
                <a:cs typeface="Arial" pitchFamily="34" charset="0"/>
              </a:rPr>
              <a:t>, </a:t>
            </a:r>
            <a:r>
              <a:rPr lang="pt-PT" sz="1200" dirty="0" smtClean="0">
                <a:solidFill>
                  <a:schemeClr val="tx1"/>
                </a:solidFill>
                <a:latin typeface="Arial" pitchFamily="34" charset="0"/>
                <a:cs typeface="Arial" pitchFamily="34" charset="0"/>
              </a:rPr>
              <a:t>é útil tomar </a:t>
            </a:r>
            <a:r>
              <a:rPr lang="pt-PT" sz="1200" i="1" dirty="0" smtClean="0">
                <a:solidFill>
                  <a:schemeClr val="tx1"/>
                </a:solidFill>
                <a:latin typeface="Arial" pitchFamily="34" charset="0"/>
                <a:cs typeface="Arial" pitchFamily="34" charset="0"/>
              </a:rPr>
              <a:t>observações causais</a:t>
            </a:r>
            <a:r>
              <a:rPr lang="pt-PT" sz="1200" dirty="0" smtClean="0">
                <a:solidFill>
                  <a:schemeClr val="tx1"/>
                </a:solidFill>
                <a:latin typeface="Arial" pitchFamily="34" charset="0"/>
                <a:cs typeface="Arial" pitchFamily="34" charset="0"/>
              </a:rPr>
              <a:t> das distribuições de probabilidade envolvidas e obter medidas de performance  (consecução do objectivo) do sistema.</a:t>
            </a:r>
          </a:p>
          <a:p>
            <a:pPr marL="176213" indent="-176213" algn="just" eaLnBrk="1" fontAlgn="auto" hangingPunct="1">
              <a:spcAft>
                <a:spcPts val="0"/>
              </a:spcAft>
              <a:buFont typeface="Arial" panose="020B0604020202020204" pitchFamily="34" charset="0"/>
              <a:buChar char="•"/>
              <a:defRPr/>
            </a:pPr>
            <a:endParaRPr lang="pt-PT" sz="1200" i="1" dirty="0">
              <a:solidFill>
                <a:schemeClr val="tx1"/>
              </a:solidFill>
              <a:latin typeface="Arial" pitchFamily="34" charset="0"/>
              <a:cs typeface="Arial" pitchFamily="34" charset="0"/>
            </a:endParaRPr>
          </a:p>
          <a:p>
            <a:pPr marL="176213" indent="-176213" algn="just"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 sistema está em equilíbrio, ou </a:t>
            </a:r>
            <a:r>
              <a:rPr lang="pt-PT" sz="1200" i="1" dirty="0" smtClean="0">
                <a:solidFill>
                  <a:schemeClr val="tx1"/>
                </a:solidFill>
                <a:latin typeface="Arial" pitchFamily="34" charset="0"/>
                <a:cs typeface="Arial" pitchFamily="34" charset="0"/>
              </a:rPr>
              <a:t>Steady </a:t>
            </a:r>
            <a:r>
              <a:rPr lang="pt-PT" sz="1200" i="1" dirty="0">
                <a:solidFill>
                  <a:schemeClr val="tx1"/>
                </a:solidFill>
                <a:latin typeface="Arial" pitchFamily="34" charset="0"/>
                <a:cs typeface="Arial" pitchFamily="34" charset="0"/>
              </a:rPr>
              <a:t>S</a:t>
            </a:r>
            <a:r>
              <a:rPr lang="pt-PT" sz="1200" i="1" dirty="0" smtClean="0">
                <a:solidFill>
                  <a:schemeClr val="tx1"/>
                </a:solidFill>
                <a:latin typeface="Arial" pitchFamily="34" charset="0"/>
                <a:cs typeface="Arial" pitchFamily="34" charset="0"/>
              </a:rPr>
              <a:t>tate, </a:t>
            </a:r>
            <a:r>
              <a:rPr lang="pt-PT" sz="1200" dirty="0" smtClean="0">
                <a:solidFill>
                  <a:schemeClr val="tx1"/>
                </a:solidFill>
                <a:latin typeface="Arial" pitchFamily="34" charset="0"/>
                <a:cs typeface="Arial" pitchFamily="34" charset="0"/>
              </a:rPr>
              <a:t>se a probabilidade de estar nalgum estado não varia no tempo.</a:t>
            </a:r>
            <a:endParaRPr lang="pt-PT" sz="1200" i="1" dirty="0" smtClean="0">
              <a:solidFill>
                <a:schemeClr val="tx1"/>
              </a:solidFill>
              <a:latin typeface="Arial" pitchFamily="34" charset="0"/>
              <a:cs typeface="Arial" pitchFamily="34" charset="0"/>
            </a:endParaRPr>
          </a:p>
        </p:txBody>
      </p:sp>
      <p:cxnSp>
        <p:nvCxnSpPr>
          <p:cNvPr id="5" name="Conexão recta 4"/>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a:t>
            </a:fld>
            <a:endParaRPr lang="en-GB" altLang="pt-PT" dirty="0"/>
          </a:p>
        </p:txBody>
      </p:sp>
      <p:cxnSp>
        <p:nvCxnSpPr>
          <p:cNvPr id="7" name="Conexão recta unidireccional 6"/>
          <p:cNvCxnSpPr/>
          <p:nvPr/>
        </p:nvCxnSpPr>
        <p:spPr>
          <a:xfrm>
            <a:off x="971600" y="1556792"/>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exão recta unidireccional 8"/>
          <p:cNvCxnSpPr/>
          <p:nvPr/>
        </p:nvCxnSpPr>
        <p:spPr>
          <a:xfrm>
            <a:off x="2771800" y="155679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ângulo 9"/>
          <p:cNvSpPr/>
          <p:nvPr/>
        </p:nvSpPr>
        <p:spPr>
          <a:xfrm>
            <a:off x="1863144" y="1243608"/>
            <a:ext cx="914400" cy="6732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t-PT" dirty="0"/>
          </a:p>
        </p:txBody>
      </p:sp>
      <p:cxnSp>
        <p:nvCxnSpPr>
          <p:cNvPr id="12" name="Conexão recta 11"/>
          <p:cNvCxnSpPr/>
          <p:nvPr/>
        </p:nvCxnSpPr>
        <p:spPr>
          <a:xfrm>
            <a:off x="3275856" y="1556792"/>
            <a:ext cx="0" cy="72008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 name="Conexão recta 13"/>
          <p:cNvCxnSpPr/>
          <p:nvPr/>
        </p:nvCxnSpPr>
        <p:spPr>
          <a:xfrm>
            <a:off x="1331640" y="2276872"/>
            <a:ext cx="1944216"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 name="Conexão recta unidireccional 16"/>
          <p:cNvCxnSpPr/>
          <p:nvPr/>
        </p:nvCxnSpPr>
        <p:spPr>
          <a:xfrm flipV="1">
            <a:off x="1331640" y="1556792"/>
            <a:ext cx="0" cy="720080"/>
          </a:xfrm>
          <a:prstGeom prst="straightConnector1">
            <a:avLst/>
          </a:prstGeom>
          <a:ln w="28575">
            <a:prstDash val="dash"/>
            <a:tailEnd type="arrow"/>
          </a:ln>
        </p:spPr>
        <p:style>
          <a:lnRef idx="1">
            <a:schemeClr val="dk1"/>
          </a:lnRef>
          <a:fillRef idx="0">
            <a:schemeClr val="dk1"/>
          </a:fillRef>
          <a:effectRef idx="0">
            <a:schemeClr val="dk1"/>
          </a:effectRef>
          <a:fontRef idx="minor">
            <a:schemeClr val="tx1"/>
          </a:fontRef>
        </p:style>
      </p:cxnSp>
      <p:sp>
        <p:nvSpPr>
          <p:cNvPr id="22" name="CaixaDeTexto 21"/>
          <p:cNvSpPr txBox="1"/>
          <p:nvPr/>
        </p:nvSpPr>
        <p:spPr>
          <a:xfrm>
            <a:off x="1791136" y="1412776"/>
            <a:ext cx="980664" cy="307777"/>
          </a:xfrm>
          <a:prstGeom prst="rect">
            <a:avLst/>
          </a:prstGeom>
          <a:noFill/>
        </p:spPr>
        <p:txBody>
          <a:bodyPr wrap="square" rtlCol="0">
            <a:spAutoFit/>
          </a:bodyPr>
          <a:lstStyle/>
          <a:p>
            <a:r>
              <a:rPr lang="pt-PT" sz="1200" dirty="0" smtClean="0"/>
              <a:t>  </a:t>
            </a:r>
            <a:r>
              <a:rPr lang="pt-PT" sz="1400" b="1" dirty="0" smtClean="0"/>
              <a:t>Sistema</a:t>
            </a:r>
            <a:endParaRPr lang="pt-PT" sz="1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79512" y="660139"/>
                <a:ext cx="8640960" cy="5918993"/>
              </a:xfrm>
              <a:prstGeom prst="rect">
                <a:avLst/>
              </a:prstGeom>
            </p:spPr>
            <p:txBody>
              <a:bodyPr wrap="square">
                <a:spAutoFit/>
              </a:bodyPr>
              <a:lstStyle/>
              <a:p>
                <a:pPr marL="176213" algn="just"/>
                <a:r>
                  <a:rPr lang="pt-PT" sz="1200" dirty="0" smtClean="0">
                    <a:latin typeface="Arial" panose="020B0604020202020204" pitchFamily="34" charset="0"/>
                    <a:cs typeface="Arial" panose="020B0604020202020204" pitchFamily="34" charset="0"/>
                  </a:rPr>
                  <a:t>Deste modo, </a:t>
                </a:r>
                <a:r>
                  <a:rPr lang="pt-PT" sz="1200" dirty="0">
                    <a:latin typeface="Arial" panose="020B0604020202020204" pitchFamily="34" charset="0"/>
                    <a:cs typeface="Arial" panose="020B0604020202020204" pitchFamily="34" charset="0"/>
                  </a:rPr>
                  <a:t>p</a:t>
                </a:r>
                <a:r>
                  <a:rPr lang="pt-PT" sz="1200" dirty="0" smtClean="0">
                    <a:latin typeface="Arial" panose="020B0604020202020204" pitchFamily="34" charset="0"/>
                    <a:cs typeface="Arial" panose="020B0604020202020204" pitchFamily="34" charset="0"/>
                  </a:rPr>
                  <a:t>odemos gerar a </a:t>
                </a:r>
                <a:r>
                  <a:rPr lang="pt-PT" sz="1200" dirty="0" err="1" smtClean="0">
                    <a:latin typeface="Arial" panose="020B0604020202020204" pitchFamily="34" charset="0"/>
                    <a:cs typeface="Arial" panose="020B0604020202020204" pitchFamily="34" charset="0"/>
                  </a:rPr>
                  <a:t>poisson</a:t>
                </a:r>
                <a:r>
                  <a:rPr lang="pt-PT" sz="1200" dirty="0" smtClean="0">
                    <a:latin typeface="Arial" panose="020B0604020202020204" pitchFamily="34" charset="0"/>
                    <a:cs typeface="Arial" panose="020B0604020202020204" pitchFamily="34" charset="0"/>
                  </a:rPr>
                  <a:t> à custa da exponencial determinando o </a:t>
                </a:r>
                <a14:m>
                  <m:oMath xmlns:m="http://schemas.openxmlformats.org/officeDocument/2006/math">
                    <m:r>
                      <a:rPr lang="pt-PT" sz="1200" b="1" i="1" smtClean="0">
                        <a:latin typeface="Cambria Math"/>
                        <a:cs typeface="Arial" panose="020B0604020202020204" pitchFamily="34" charset="0"/>
                      </a:rPr>
                      <m:t>𝒙</m:t>
                    </m:r>
                  </m:oMath>
                </a14:m>
                <a:r>
                  <a:rPr lang="pt-PT" sz="1200" dirty="0" smtClean="0">
                    <a:latin typeface="Arial" panose="020B0604020202020204" pitchFamily="34" charset="0"/>
                    <a:cs typeface="Arial" panose="020B0604020202020204" pitchFamily="34" charset="0"/>
                  </a:rPr>
                  <a:t> que satisfaz a seguinte desigualdade:</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14:m>
                  <m:oMathPara xmlns:m="http://schemas.openxmlformats.org/officeDocument/2006/math">
                    <m:oMathParaPr>
                      <m:jc m:val="centerGroup"/>
                    </m:oMathParaPr>
                    <m:oMath xmlns:m="http://schemas.openxmlformats.org/officeDocument/2006/math">
                      <m:nary>
                        <m:naryPr>
                          <m:chr m:val="∑"/>
                          <m:ctrlPr>
                            <a:rPr lang="pt-PT" sz="1400" b="1" i="1" smtClean="0">
                              <a:latin typeface="Cambria Math" panose="02040503050406030204" pitchFamily="18" charset="0"/>
                              <a:cs typeface="Arial" panose="020B0604020202020204" pitchFamily="34" charset="0"/>
                            </a:rPr>
                          </m:ctrlPr>
                        </m:naryPr>
                        <m:sub>
                          <m:r>
                            <m:rPr>
                              <m:brk m:alnAt="23"/>
                            </m:rPr>
                            <a:rPr lang="pt-PT" sz="1400" b="1" i="1" smtClean="0">
                              <a:latin typeface="Cambria Math"/>
                              <a:cs typeface="Arial" panose="020B0604020202020204" pitchFamily="34" charset="0"/>
                            </a:rPr>
                            <m:t>𝟏</m:t>
                          </m:r>
                        </m:sub>
                        <m:sup>
                          <m:r>
                            <a:rPr lang="pt-PT" sz="1400" b="1" i="1" smtClean="0">
                              <a:latin typeface="Cambria Math"/>
                              <a:cs typeface="Arial" panose="020B0604020202020204" pitchFamily="34" charset="0"/>
                            </a:rPr>
                            <m:t>𝒙</m:t>
                          </m:r>
                        </m:sup>
                        <m:e>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𝒕</m:t>
                              </m:r>
                            </m:e>
                            <m:sub>
                              <m:r>
                                <a:rPr lang="pt-PT" sz="1400" b="1" i="1" smtClean="0">
                                  <a:latin typeface="Cambria Math"/>
                                  <a:cs typeface="Arial" panose="020B0604020202020204" pitchFamily="34" charset="0"/>
                                </a:rPr>
                                <m:t>𝒊</m:t>
                              </m:r>
                            </m:sub>
                          </m:sSub>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𝟏</m:t>
                              </m:r>
                            </m:sub>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𝒕</m:t>
                                  </m:r>
                                </m:e>
                                <m:sub>
                                  <m:r>
                                    <a:rPr lang="pt-PT" sz="1400" b="1" i="1" smtClean="0">
                                      <a:latin typeface="Cambria Math"/>
                                      <a:ea typeface="Cambria Math"/>
                                      <a:cs typeface="Arial" panose="020B0604020202020204" pitchFamily="34" charset="0"/>
                                    </a:rPr>
                                    <m:t>𝒊</m:t>
                                  </m:r>
                                </m:sub>
                              </m:sSub>
                            </m:e>
                          </m:nary>
                        </m:e>
                      </m:nary>
                    </m:oMath>
                  </m:oMathPara>
                </a14:m>
                <a:endParaRPr lang="pt-PT" sz="1400" b="1" dirty="0" smtClean="0">
                  <a:latin typeface="Arial" panose="020B0604020202020204" pitchFamily="34" charset="0"/>
                  <a:cs typeface="Arial" panose="020B0604020202020204" pitchFamily="34" charset="0"/>
                </a:endParaRPr>
              </a:p>
              <a:p>
                <a:pPr marL="176213" algn="just"/>
                <a:r>
                  <a:rPr lang="pt-PT" sz="1200" dirty="0" smtClean="0">
                    <a:latin typeface="Arial" panose="020B0604020202020204" pitchFamily="34" charset="0"/>
                    <a:cs typeface="Arial" panose="020B0604020202020204" pitchFamily="34" charset="0"/>
                  </a:rPr>
                  <a:t> onde </a:t>
                </a:r>
                <a14:m>
                  <m:oMath xmlns:m="http://schemas.openxmlformats.org/officeDocument/2006/math">
                    <m:sSub>
                      <m:sSubPr>
                        <m:ctrlPr>
                          <a:rPr lang="pt-PT" sz="1400" b="1" i="1" smtClean="0">
                            <a:latin typeface="Cambria Math" panose="02040503050406030204" pitchFamily="18" charset="0"/>
                            <a:cs typeface="Arial" panose="020B0604020202020204" pitchFamily="34" charset="0"/>
                          </a:rPr>
                        </m:ctrlPr>
                      </m:sSubPr>
                      <m:e>
                        <m:r>
                          <a:rPr lang="pt-PT" sz="1400" b="1" i="1" smtClean="0">
                            <a:latin typeface="Cambria Math"/>
                            <a:cs typeface="Arial" panose="020B0604020202020204" pitchFamily="34" charset="0"/>
                          </a:rPr>
                          <m:t>𝒕</m:t>
                        </m:r>
                      </m:e>
                      <m:sub>
                        <m:r>
                          <a:rPr lang="pt-PT" sz="1400" b="1" i="1" smtClean="0">
                            <a:latin typeface="Cambria Math"/>
                            <a:cs typeface="Arial" panose="020B0604020202020204" pitchFamily="34" charset="0"/>
                          </a:rPr>
                          <m:t>𝟏</m:t>
                        </m:r>
                      </m:sub>
                    </m:sSub>
                    <m:r>
                      <a:rPr lang="pt-PT" sz="1400" b="1" i="1" smtClean="0">
                        <a:latin typeface="Cambria Math"/>
                        <a:cs typeface="Arial" panose="020B0604020202020204" pitchFamily="34" charset="0"/>
                      </a:rPr>
                      <m:t>, </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𝒕</m:t>
                        </m:r>
                      </m:e>
                      <m:sub>
                        <m:r>
                          <a:rPr lang="pt-PT" sz="1400" b="1" i="1" smtClean="0">
                            <a:latin typeface="Cambria Math"/>
                            <a:cs typeface="Arial" panose="020B0604020202020204" pitchFamily="34" charset="0"/>
                          </a:rPr>
                          <m:t>𝟐</m:t>
                        </m:r>
                      </m:sub>
                    </m:sSub>
                    <m:r>
                      <a:rPr lang="pt-PT" sz="1400" b="1" i="1" smtClean="0">
                        <a:latin typeface="Cambria Math"/>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a:cs typeface="Arial" panose="020B0604020202020204" pitchFamily="34" charset="0"/>
                          </a:rPr>
                          <m:t>𝒕</m:t>
                        </m:r>
                      </m:e>
                      <m:sub>
                        <m:r>
                          <a:rPr lang="pt-PT" sz="1400" b="1" i="1" smtClean="0">
                            <a:latin typeface="Cambria Math"/>
                            <a:cs typeface="Arial" panose="020B0604020202020204" pitchFamily="34" charset="0"/>
                          </a:rPr>
                          <m:t>𝒙</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𝟏</m:t>
                        </m:r>
                      </m:sub>
                    </m:sSub>
                  </m:oMath>
                </a14:m>
                <a:r>
                  <a:rPr lang="pt-PT" sz="1200" dirty="0" smtClean="0">
                    <a:latin typeface="Arial" panose="020B0604020202020204" pitchFamily="34" charset="0"/>
                    <a:cs typeface="Arial" panose="020B0604020202020204" pitchFamily="34" charset="0"/>
                  </a:rPr>
                  <a:t> são os valores gerados a partir da exponencial com média </a:t>
                </a:r>
                <a14:m>
                  <m:oMath xmlns:m="http://schemas.openxmlformats.org/officeDocument/2006/math">
                    <m:r>
                      <m:rPr>
                        <m:nor/>
                      </m:rPr>
                      <a:rPr lang="pt-PT" sz="1200" b="1">
                        <a:latin typeface="Cambria Math"/>
                        <a:cs typeface="Arial" panose="020B0604020202020204" pitchFamily="34" charset="0"/>
                      </a:rPr>
                      <m:t>1/</m:t>
                    </m:r>
                    <m:r>
                      <m:rPr>
                        <m:nor/>
                      </m:rPr>
                      <a:rPr lang="el-GR" sz="1400" b="1" dirty="0">
                        <a:latin typeface="Cambria Math"/>
                        <a:ea typeface="Cambria Math"/>
                        <a:cs typeface="Arial" panose="020B0604020202020204" pitchFamily="34" charset="0"/>
                      </a:rPr>
                      <m:t>λ</m:t>
                    </m:r>
                  </m:oMath>
                </a14:m>
                <a:r>
                  <a:rPr lang="pt-PT" sz="1200" dirty="0" smtClean="0">
                    <a:latin typeface="Arial" panose="020B0604020202020204" pitchFamily="34" charset="0"/>
                    <a:cs typeface="Arial" panose="020B0604020202020204" pitchFamily="34" charset="0"/>
                  </a:rPr>
                  <a:t>.</a:t>
                </a:r>
              </a:p>
              <a:p>
                <a:pPr marL="176213" algn="just"/>
                <a:endParaRPr lang="pt-PT" sz="1200" dirty="0">
                  <a:latin typeface="Arial" panose="020B0604020202020204" pitchFamily="34" charset="0"/>
                  <a:cs typeface="Arial" panose="020B0604020202020204" pitchFamily="34" charset="0"/>
                </a:endParaRPr>
              </a:p>
              <a:p>
                <a:pPr marL="176213" algn="just"/>
                <a:endParaRPr lang="pt-PT" sz="1200" dirty="0" smtClean="0">
                  <a:latin typeface="Arial" panose="020B0604020202020204" pitchFamily="34" charset="0"/>
                  <a:cs typeface="Arial" panose="020B0604020202020204" pitchFamily="34" charset="0"/>
                </a:endParaRPr>
              </a:p>
              <a:p>
                <a:pPr marL="176213" algn="just">
                  <a:tabLst>
                    <a:tab pos="628650" algn="l"/>
                  </a:tabLst>
                </a:pPr>
                <a:r>
                  <a:rPr lang="pt-PT" sz="1200" b="1" i="1" dirty="0" smtClean="0">
                    <a:latin typeface="Arial" panose="020B0604020202020204" pitchFamily="34" charset="0"/>
                    <a:cs typeface="Arial" panose="020B0604020202020204" pitchFamily="34" charset="0"/>
                  </a:rPr>
                  <a:t>Distribuição Geométrica</a:t>
                </a:r>
              </a:p>
              <a:p>
                <a:pPr marL="176213" algn="just">
                  <a:tabLst>
                    <a:tab pos="628650" algn="l"/>
                  </a:tabLst>
                </a:pPr>
                <a:endParaRPr lang="pt-PT" sz="1200" b="1" i="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O número de tentativas até ocorrer um sucesso é representado pela v. a. com distribuição Geométrica e tem a função de probabilidade</a:t>
                </a: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tabLst>
                    <a:tab pos="628650" algn="l"/>
                  </a:tabLst>
                </a:pPr>
                <a14:m>
                  <m:oMath xmlns:m="http://schemas.openxmlformats.org/officeDocument/2006/math">
                    <m:r>
                      <a:rPr lang="pt-PT" sz="1200" b="1" i="1" smtClean="0">
                        <a:latin typeface="Cambria Math"/>
                        <a:ea typeface="Cambria Math"/>
                        <a:cs typeface="Arial" panose="020B0604020202020204" pitchFamily="34" charset="0"/>
                      </a:rPr>
                      <m:t>𝒇</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sSup>
                      <m:sSupPr>
                        <m:ctrlPr>
                          <a:rPr lang="pt-PT" sz="1200" b="1" i="1" smtClean="0">
                            <a:latin typeface="Cambria Math" panose="02040503050406030204" pitchFamily="18" charset="0"/>
                            <a:ea typeface="Cambria Math"/>
                            <a:cs typeface="Arial" panose="020B0604020202020204" pitchFamily="34" charset="0"/>
                          </a:rPr>
                        </m:ctrlPr>
                      </m:sSupPr>
                      <m:e>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r>
                          <a:rPr lang="pt-PT" sz="1200" b="1" i="1" smtClean="0">
                            <a:latin typeface="Cambria Math"/>
                            <a:ea typeface="Cambria Math"/>
                            <a:cs typeface="Arial" panose="020B0604020202020204" pitchFamily="34" charset="0"/>
                          </a:rPr>
                          <m:t>)</m:t>
                        </m:r>
                      </m:e>
                      <m:sup>
                        <m:r>
                          <a:rPr lang="pt-PT" sz="1200" b="1" i="1" smtClean="0">
                            <a:latin typeface="Cambria Math"/>
                            <a:ea typeface="Cambria Math"/>
                            <a:cs typeface="Arial" panose="020B0604020202020204" pitchFamily="34" charset="0"/>
                          </a:rPr>
                          <m:t>𝒙</m:t>
                        </m:r>
                      </m:sup>
                    </m:sSup>
                  </m:oMath>
                </a14:m>
                <a:r>
                  <a:rPr lang="pt-PT" sz="1200" dirty="0" smtClean="0">
                    <a:latin typeface="Arial" panose="020B0604020202020204" pitchFamily="34" charset="0"/>
                    <a:ea typeface="Cambria Math"/>
                    <a:cs typeface="Arial" panose="020B0604020202020204" pitchFamily="34" charset="0"/>
                  </a:rPr>
                  <a:t>, com </a:t>
                </a:r>
                <a14:m>
                  <m:oMath xmlns:m="http://schemas.openxmlformats.org/officeDocument/2006/math">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𝟎</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 </m:t>
                    </m:r>
                    <m:r>
                      <a:rPr lang="pt-PT" sz="1200" b="1" i="1" smtClean="0">
                        <a:latin typeface="Cambria Math"/>
                        <a:ea typeface="Cambria Math"/>
                        <a:cs typeface="Arial" panose="020B0604020202020204" pitchFamily="34" charset="0"/>
                      </a:rPr>
                      <m:t>𝟐</m:t>
                    </m:r>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 função de distribuição   </a:t>
                </a:r>
                <a14:m>
                  <m:oMath xmlns:m="http://schemas.openxmlformats.org/officeDocument/2006/math">
                    <m:r>
                      <a:rPr lang="pt-PT" sz="1400" b="1" i="1" smtClean="0">
                        <a:latin typeface="Cambria Math"/>
                        <a:ea typeface="Cambria Math"/>
                        <a:cs typeface="Arial" panose="020B0604020202020204" pitchFamily="34" charset="0"/>
                      </a:rPr>
                      <m:t>𝑭</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𝒊</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𝒐</m:t>
                        </m:r>
                      </m:sub>
                      <m:sup>
                        <m:r>
                          <a:rPr lang="pt-PT" sz="1400" b="1" i="1" smtClean="0">
                            <a:latin typeface="Cambria Math"/>
                            <a:ea typeface="Cambria Math"/>
                            <a:cs typeface="Arial" panose="020B0604020202020204" pitchFamily="34" charset="0"/>
                          </a:rPr>
                          <m:t>𝒙</m:t>
                        </m:r>
                      </m:sup>
                      <m:e>
                        <m:r>
                          <a:rPr lang="pt-PT" sz="1400" b="1" i="1" smtClean="0">
                            <a:latin typeface="Cambria Math"/>
                            <a:ea typeface="Cambria Math"/>
                            <a:cs typeface="Arial" panose="020B0604020202020204" pitchFamily="34" charset="0"/>
                          </a:rPr>
                          <m:t>𝒑</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r>
                              <a:rPr lang="pt-PT" sz="1400" b="1" i="1" smtClean="0">
                                <a:latin typeface="Cambria Math"/>
                                <a:ea typeface="Cambria Math"/>
                                <a:cs typeface="Arial" panose="020B0604020202020204" pitchFamily="34" charset="0"/>
                              </a:rPr>
                              <m:t>)</m:t>
                            </m:r>
                          </m:e>
                          <m:sup>
                            <m:r>
                              <a:rPr lang="pt-PT" sz="1400" b="1" i="1" smtClean="0">
                                <a:latin typeface="Cambria Math"/>
                                <a:ea typeface="Cambria Math"/>
                                <a:cs typeface="Arial" panose="020B0604020202020204" pitchFamily="34" charset="0"/>
                              </a:rPr>
                              <m:t>𝒊</m:t>
                            </m:r>
                          </m:sup>
                        </m:sSup>
                      </m:e>
                    </m:nary>
                  </m:oMath>
                </a14:m>
                <a:endParaRPr lang="pt-PT" sz="1400" b="1" dirty="0" smtClean="0">
                  <a:latin typeface="Arial" panose="020B0604020202020204" pitchFamily="34" charset="0"/>
                  <a:ea typeface="Cambria Math"/>
                  <a:cs typeface="Arial" panose="020B0604020202020204" pitchFamily="34" charset="0"/>
                </a:endParaRPr>
              </a:p>
              <a:p>
                <a:pPr marL="176213">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tabLst>
                    <a:tab pos="628650" algn="l"/>
                  </a:tabLst>
                </a:pPr>
                <a:r>
                  <a:rPr lang="pt-PT" sz="1200" dirty="0" smtClean="0">
                    <a:latin typeface="Arial" panose="020B0604020202020204" pitchFamily="34" charset="0"/>
                    <a:ea typeface="Cambria Math"/>
                    <a:cs typeface="Arial" panose="020B0604020202020204" pitchFamily="34" charset="0"/>
                  </a:rPr>
                  <a:t>Fazendo </a:t>
                </a:r>
                <a14:m>
                  <m:oMath xmlns:m="http://schemas.openxmlformats.org/officeDocument/2006/math">
                    <m:r>
                      <a:rPr lang="pt-PT" sz="1200" b="1" i="1" smtClean="0">
                        <a:latin typeface="Cambria Math"/>
                        <a:ea typeface="Cambria Math"/>
                        <a:cs typeface="Arial" panose="020B0604020202020204" pitchFamily="34" charset="0"/>
                      </a:rPr>
                      <m:t>𝒒</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𝒑</m:t>
                    </m:r>
                  </m:oMath>
                </a14:m>
                <a:r>
                  <a:rPr lang="pt-PT" sz="1200" dirty="0" smtClean="0">
                    <a:latin typeface="Arial" panose="020B0604020202020204" pitchFamily="34" charset="0"/>
                    <a:ea typeface="Cambria Math"/>
                    <a:cs typeface="Arial" panose="020B0604020202020204" pitchFamily="34" charset="0"/>
                  </a:rPr>
                  <a:t>, sabe-se que  </a:t>
                </a:r>
                <a14:m>
                  <m:oMath xmlns:m="http://schemas.openxmlformats.org/officeDocument/2006/math">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𝑭</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nary>
                      <m:naryPr>
                        <m:chr m:val="∑"/>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𝟎</m:t>
                        </m:r>
                      </m:sub>
                      <m:sup>
                        <m:r>
                          <a:rPr lang="pt-PT" sz="1400" b="1" i="1" smtClean="0">
                            <a:latin typeface="Cambria Math"/>
                            <a:ea typeface="Cambria Math"/>
                            <a:cs typeface="Arial" panose="020B0604020202020204" pitchFamily="34" charset="0"/>
                          </a:rPr>
                          <m:t>𝒙</m:t>
                        </m:r>
                      </m:sup>
                      <m:e>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𝒊</m:t>
                            </m:r>
                          </m:sup>
                        </m:sSup>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sup>
                            </m:sSup>
                          </m:e>
                        </m:d>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𝒑</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num>
                          <m:den>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𝒒</m:t>
                            </m:r>
                          </m:den>
                        </m:f>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sup>
                        </m:sSup>
                      </m:e>
                    </m:nary>
                  </m:oMath>
                </a14:m>
                <a:endParaRPr lang="pt-PT" sz="1400" b="1" dirty="0" smtClean="0">
                  <a:latin typeface="Arial" panose="020B0604020202020204" pitchFamily="34" charset="0"/>
                  <a:ea typeface="Cambria Math"/>
                  <a:cs typeface="Arial" panose="020B0604020202020204" pitchFamily="34" charset="0"/>
                </a:endParaRPr>
              </a:p>
              <a:p>
                <a:pPr marL="176213">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tabLst>
                    <a:tab pos="628650" algn="l"/>
                  </a:tabLst>
                </a:pPr>
                <a:r>
                  <a:rPr lang="pt-PT" sz="1200" dirty="0" smtClean="0">
                    <a:latin typeface="Arial" panose="020B0604020202020204" pitchFamily="34" charset="0"/>
                    <a:ea typeface="Cambria Math"/>
                    <a:cs typeface="Arial" panose="020B0604020202020204" pitchFamily="34" charset="0"/>
                  </a:rPr>
                  <a:t>Por outro lado, </a:t>
                </a:r>
                <a14:m>
                  <m:oMath xmlns:m="http://schemas.openxmlformats.org/officeDocument/2006/math">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𝑭</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num>
                      <m:den>
                        <m:r>
                          <a:rPr lang="pt-PT" sz="1400" b="1" i="1" smtClean="0">
                            <a:latin typeface="Cambria Math"/>
                            <a:ea typeface="Cambria Math"/>
                            <a:cs typeface="Arial" panose="020B0604020202020204" pitchFamily="34" charset="0"/>
                          </a:rPr>
                          <m:t>𝒒</m:t>
                        </m:r>
                      </m:den>
                    </m:f>
                  </m:oMath>
                </a14:m>
                <a:r>
                  <a:rPr lang="pt-PT" sz="1200" dirty="0" smtClean="0">
                    <a:latin typeface="Arial" panose="020B0604020202020204" pitchFamily="34" charset="0"/>
                    <a:ea typeface="Cambria Math"/>
                    <a:cs typeface="Arial" panose="020B0604020202020204" pitchFamily="34" charset="0"/>
                  </a:rPr>
                  <a:t> tem intervalo unitário. Donde,</a:t>
                </a:r>
              </a:p>
              <a:p>
                <a:pPr marL="176213">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ctr">
                  <a:tabLst>
                    <a:tab pos="628650" algn="l"/>
                  </a:tabLst>
                </a:pPr>
                <a14:m>
                  <m:oMath xmlns:m="http://schemas.openxmlformats.org/officeDocument/2006/math">
                    <m:r>
                      <a:rPr lang="pt-PT" sz="1400" b="1" i="1" smtClean="0">
                        <a:latin typeface="Cambria Math"/>
                        <a:ea typeface="Cambria Math"/>
                        <a:cs typeface="Arial" panose="020B0604020202020204" pitchFamily="34" charset="0"/>
                      </a:rPr>
                      <m:t>𝒚</m:t>
                    </m:r>
                    <m:r>
                      <a:rPr lang="pt-PT" sz="1400" b="1" i="1" smtClean="0">
                        <a:latin typeface="Cambria Math"/>
                        <a:ea typeface="Cambria Math"/>
                        <a:cs typeface="Arial" panose="020B0604020202020204" pitchFamily="34" charset="0"/>
                      </a:rPr>
                      <m:t>=</m:t>
                    </m:r>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𝒒</m:t>
                        </m:r>
                      </m:e>
                      <m:sup>
                        <m:r>
                          <a:rPr lang="pt-PT" sz="1400" b="1" i="1" smtClean="0">
                            <a:latin typeface="Cambria Math"/>
                            <a:ea typeface="Cambria Math"/>
                            <a:cs typeface="Arial" panose="020B0604020202020204" pitchFamily="34" charset="0"/>
                          </a:rPr>
                          <m:t>𝒙</m:t>
                        </m:r>
                      </m:sup>
                    </m:sSup>
                    <m:r>
                      <m:rPr>
                        <m:nor/>
                      </m:rPr>
                      <a:rPr lang="pt-PT" sz="1400" b="1">
                        <a:latin typeface="Cambria Math"/>
                      </a:rPr>
                      <m:t>⟹</m:t>
                    </m:r>
                    <m:r>
                      <m:rPr>
                        <m:nor/>
                      </m:rPr>
                      <a:rPr lang="pt-PT" sz="1400" b="1" i="0" smtClean="0">
                        <a:latin typeface="Cambria Math"/>
                      </a:rPr>
                      <m:t>  </m:t>
                    </m:r>
                  </m:oMath>
                </a14:m>
                <a:r>
                  <a:rPr lang="pt-PT" sz="1400" b="1" dirty="0" smtClean="0">
                    <a:latin typeface="Arial" panose="020B0604020202020204" pitchFamily="34" charset="0"/>
                    <a:ea typeface="Cambria Math"/>
                    <a:cs typeface="Arial" panose="020B0604020202020204" pitchFamily="34" charset="0"/>
                  </a:rPr>
                  <a:t> </a:t>
                </a:r>
                <a14:m>
                  <m:oMath xmlns:m="http://schemas.openxmlformats.org/officeDocument/2006/math">
                    <m:r>
                      <a:rPr lang="pt-PT" sz="1400" b="1" i="1" dirty="0" smtClean="0">
                        <a:latin typeface="Cambria Math"/>
                        <a:ea typeface="Cambria Math"/>
                        <a:cs typeface="Arial" panose="020B0604020202020204" pitchFamily="34" charset="0"/>
                      </a:rPr>
                      <m:t>𝒍𝒏𝒚</m:t>
                    </m:r>
                    <m:r>
                      <a:rPr lang="pt-PT" sz="1400" b="1" i="1" dirty="0" smtClean="0">
                        <a:latin typeface="Cambria Math"/>
                        <a:ea typeface="Cambria Math"/>
                        <a:cs typeface="Arial" panose="020B0604020202020204" pitchFamily="34" charset="0"/>
                      </a:rPr>
                      <m:t>=</m:t>
                    </m:r>
                    <m:r>
                      <a:rPr lang="pt-PT" sz="1400" b="1" i="1" dirty="0" smtClean="0">
                        <a:latin typeface="Cambria Math"/>
                        <a:ea typeface="Cambria Math"/>
                        <a:cs typeface="Arial" panose="020B0604020202020204" pitchFamily="34" charset="0"/>
                      </a:rPr>
                      <m:t>𝒙𝒍𝒏𝒒</m:t>
                    </m:r>
                    <m:r>
                      <a:rPr lang="pt-PT" sz="1400" b="1" i="1" dirty="0" smtClean="0">
                        <a:latin typeface="Cambria Math"/>
                        <a:ea typeface="Cambria Math"/>
                        <a:cs typeface="Arial" panose="020B0604020202020204" pitchFamily="34" charset="0"/>
                      </a:rPr>
                      <m:t> </m:t>
                    </m:r>
                  </m:oMath>
                </a14:m>
                <a:r>
                  <a:rPr lang="pt-PT" sz="1400" b="1" dirty="0" smtClean="0">
                    <a:latin typeface="Arial" panose="020B0604020202020204" pitchFamily="34" charset="0"/>
                    <a:ea typeface="Cambria Math"/>
                    <a:cs typeface="Arial" panose="020B0604020202020204" pitchFamily="34" charset="0"/>
                  </a:rPr>
                  <a:t> </a:t>
                </a:r>
                <a:r>
                  <a:rPr lang="pt-PT" sz="1400" b="1" dirty="0" smtClean="0">
                    <a:latin typeface="Cambria Math"/>
                    <a:ea typeface="Cambria Math"/>
                    <a:cs typeface="Arial" panose="020B0604020202020204" pitchFamily="34" charset="0"/>
                  </a:rPr>
                  <a:t>⟹</a:t>
                </a:r>
                <a14:m>
                  <m:oMath xmlns:m="http://schemas.openxmlformats.org/officeDocument/2006/math">
                    <m:r>
                      <a:rPr lang="pt-PT" sz="1400" b="1" i="1" dirty="0" smtClean="0">
                        <a:latin typeface="Cambria Math"/>
                        <a:ea typeface="Cambria Math"/>
                        <a:cs typeface="Arial" panose="020B0604020202020204" pitchFamily="34" charset="0"/>
                      </a:rPr>
                      <m:t>𝒙</m:t>
                    </m:r>
                    <m:r>
                      <a:rPr lang="pt-PT" sz="1400" b="1" i="1" dirty="0" smtClean="0">
                        <a:latin typeface="Cambria Math"/>
                        <a:ea typeface="Cambria Math"/>
                        <a:cs typeface="Arial" panose="020B0604020202020204" pitchFamily="34" charset="0"/>
                      </a:rPr>
                      <m:t>=</m:t>
                    </m:r>
                    <m:r>
                      <a:rPr lang="pt-PT" sz="1400" b="1" i="1" dirty="0" smtClean="0">
                        <a:latin typeface="Cambria Math"/>
                        <a:ea typeface="Cambria Math"/>
                        <a:cs typeface="Arial" panose="020B0604020202020204" pitchFamily="34" charset="0"/>
                      </a:rPr>
                      <m:t>𝒍𝒏</m:t>
                    </m:r>
                    <m:f>
                      <m:fPr>
                        <m:ctrlPr>
                          <a:rPr lang="pt-PT" sz="1400" b="1" i="1" dirty="0" smtClean="0">
                            <a:latin typeface="Cambria Math" panose="02040503050406030204" pitchFamily="18" charset="0"/>
                            <a:ea typeface="Cambria Math"/>
                            <a:cs typeface="Arial" panose="020B0604020202020204" pitchFamily="34" charset="0"/>
                          </a:rPr>
                        </m:ctrlPr>
                      </m:fPr>
                      <m:num>
                        <m:r>
                          <a:rPr lang="pt-PT" sz="1400" b="1" i="1" dirty="0" smtClean="0">
                            <a:latin typeface="Cambria Math"/>
                            <a:ea typeface="Cambria Math"/>
                            <a:cs typeface="Arial" panose="020B0604020202020204" pitchFamily="34" charset="0"/>
                          </a:rPr>
                          <m:t>𝒚</m:t>
                        </m:r>
                      </m:num>
                      <m:den>
                        <m:r>
                          <a:rPr lang="pt-PT" sz="1400" b="1" i="1" dirty="0" smtClean="0">
                            <a:latin typeface="Cambria Math"/>
                            <a:ea typeface="Cambria Math"/>
                            <a:cs typeface="Arial" panose="020B0604020202020204" pitchFamily="34" charset="0"/>
                          </a:rPr>
                          <m:t>𝒒</m:t>
                        </m:r>
                      </m:den>
                    </m:f>
                  </m:oMath>
                </a14:m>
                <a:endParaRPr lang="pt-PT" sz="1400" b="1" dirty="0" smtClean="0">
                  <a:latin typeface="Arial" panose="020B0604020202020204" pitchFamily="34" charset="0"/>
                  <a:ea typeface="Cambria Math"/>
                  <a:cs typeface="Arial" panose="020B0604020202020204" pitchFamily="34" charset="0"/>
                </a:endParaRPr>
              </a:p>
              <a:p>
                <a:pPr marL="176213" algn="ctr">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Escolhendo-se a parte inteira </a:t>
                </a:r>
                <a:r>
                  <a:rPr lang="pt-PT" sz="1200" dirty="0">
                    <a:latin typeface="Arial" panose="020B0604020202020204" pitchFamily="34" charset="0"/>
                    <a:ea typeface="Cambria Math"/>
                    <a:cs typeface="Arial" panose="020B0604020202020204" pitchFamily="34" charset="0"/>
                  </a:rPr>
                  <a:t>(</a:t>
                </a:r>
                <a:r>
                  <a:rPr lang="pt-PT" sz="1200" dirty="0" smtClean="0">
                    <a:latin typeface="Arial" panose="020B0604020202020204" pitchFamily="34" charset="0"/>
                    <a:ea typeface="Cambria Math"/>
                    <a:cs typeface="Arial" panose="020B0604020202020204" pitchFamily="34" charset="0"/>
                  </a:rPr>
                  <a:t>menor) desta relação.</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12" y="660139"/>
                <a:ext cx="8640960" cy="5918993"/>
              </a:xfrm>
              <a:prstGeom prst="rect">
                <a:avLst/>
              </a:prstGeom>
              <a:blipFill rotWithShape="1">
                <a:blip r:embed="rId2"/>
                <a:stretch>
                  <a:fillRect t="-10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30</a:t>
            </a:fld>
            <a:endParaRPr lang="en-GB" altLang="pt-PT" dirty="0"/>
          </a:p>
        </p:txBody>
      </p:sp>
    </p:spTree>
    <p:extLst>
      <p:ext uri="{BB962C8B-B14F-4D97-AF65-F5344CB8AC3E}">
        <p14:creationId xmlns:p14="http://schemas.microsoft.com/office/powerpoint/2010/main" val="1621062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46511" y="682969"/>
                <a:ext cx="8640960" cy="5470087"/>
              </a:xfrm>
              <a:prstGeom prst="rect">
                <a:avLst/>
              </a:prstGeom>
            </p:spPr>
            <p:txBody>
              <a:bodyPr wrap="square">
                <a:spAutoFit/>
              </a:bodyPr>
              <a:lstStyle/>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3.4 Método da composição (Misturas)</a:t>
                </a:r>
              </a:p>
              <a:p>
                <a:pPr marL="176213" algn="just">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Neste método, </a:t>
                </a:r>
                <a14:m>
                  <m:oMath xmlns:m="http://schemas.openxmlformats.org/officeDocument/2006/math">
                    <m:r>
                      <a:rPr lang="pt-PT" sz="1200" b="0" i="1" smtClean="0">
                        <a:latin typeface="Cambria Math"/>
                        <a:ea typeface="Cambria Math"/>
                        <a:cs typeface="Arial" panose="020B0604020202020204" pitchFamily="34" charset="0"/>
                      </a:rPr>
                      <m:t>𝑓</m:t>
                    </m:r>
                    <m:d>
                      <m:dPr>
                        <m:ctrlPr>
                          <a:rPr lang="pt-PT" sz="1200" b="0" i="1" smtClean="0">
                            <a:latin typeface="Cambria Math" panose="02040503050406030204" pitchFamily="18" charset="0"/>
                            <a:ea typeface="Cambria Math"/>
                            <a:cs typeface="Arial" panose="020B0604020202020204" pitchFamily="34" charset="0"/>
                          </a:rPr>
                        </m:ctrlPr>
                      </m:dPr>
                      <m:e>
                        <m:r>
                          <a:rPr lang="pt-PT" sz="1200" b="0" i="1" smtClean="0">
                            <a:latin typeface="Cambria Math"/>
                            <a:ea typeface="Cambria Math"/>
                            <a:cs typeface="Arial" panose="020B0604020202020204" pitchFamily="34" charset="0"/>
                          </a:rPr>
                          <m:t>𝑥</m:t>
                        </m:r>
                      </m:e>
                    </m:d>
                  </m:oMath>
                </a14:m>
                <a:r>
                  <a:rPr lang="pt-PT" sz="1200" dirty="0" smtClean="0">
                    <a:latin typeface="Arial" panose="020B0604020202020204" pitchFamily="34" charset="0"/>
                    <a:ea typeface="Cambria Math"/>
                    <a:cs typeface="Arial" panose="020B0604020202020204" pitchFamily="34" charset="0"/>
                  </a:rPr>
                  <a:t> é expressa como composição ou mistura de probabilidades de funções de densidade </a:t>
                </a:r>
                <a14:m>
                  <m:oMath xmlns:m="http://schemas.openxmlformats.org/officeDocument/2006/math">
                    <m:r>
                      <a:rPr lang="pt-PT" sz="1200" b="0" i="1" smtClean="0">
                        <a:latin typeface="Cambria Math"/>
                        <a:ea typeface="Cambria Math"/>
                        <a:cs typeface="Arial" panose="020B0604020202020204" pitchFamily="34" charset="0"/>
                      </a:rPr>
                      <m:t>𝑔</m:t>
                    </m:r>
                    <m:r>
                      <a:rPr lang="pt-PT" sz="1200" b="0" i="1" smtClean="0">
                        <a:latin typeface="Cambria Math"/>
                        <a:ea typeface="Cambria Math"/>
                        <a:cs typeface="Arial" panose="020B0604020202020204" pitchFamily="34" charset="0"/>
                      </a:rPr>
                      <m:t>(</m:t>
                    </m:r>
                    <m:f>
                      <m:fPr>
                        <m:type m:val="skw"/>
                        <m:ctrlPr>
                          <a:rPr lang="pt-PT" sz="1200" b="0" i="1" smtClean="0">
                            <a:latin typeface="Cambria Math" panose="02040503050406030204" pitchFamily="18" charset="0"/>
                            <a:ea typeface="Cambria Math"/>
                            <a:cs typeface="Arial" panose="020B0604020202020204" pitchFamily="34" charset="0"/>
                          </a:rPr>
                        </m:ctrlPr>
                      </m:fPr>
                      <m:num>
                        <m:r>
                          <a:rPr lang="pt-PT" sz="1200" b="0" i="1" smtClean="0">
                            <a:latin typeface="Cambria Math"/>
                            <a:ea typeface="Cambria Math"/>
                            <a:cs typeface="Arial" panose="020B0604020202020204" pitchFamily="34" charset="0"/>
                          </a:rPr>
                          <m:t>𝑥</m:t>
                        </m:r>
                      </m:num>
                      <m:den>
                        <m:r>
                          <a:rPr lang="pt-PT" sz="1200" b="0" i="1" smtClean="0">
                            <a:latin typeface="Cambria Math"/>
                            <a:ea typeface="Cambria Math"/>
                            <a:cs typeface="Arial" panose="020B0604020202020204" pitchFamily="34" charset="0"/>
                          </a:rPr>
                          <m:t>𝑧</m:t>
                        </m:r>
                      </m:den>
                    </m:f>
                    <m:r>
                      <a:rPr lang="pt-PT" sz="1200" b="0" i="1" smtClean="0">
                        <a:latin typeface="Cambria Math"/>
                        <a:ea typeface="Cambria Math"/>
                        <a:cs typeface="Arial" panose="020B0604020202020204" pitchFamily="34" charset="0"/>
                      </a:rPr>
                      <m:t>)</m:t>
                    </m:r>
                  </m:oMath>
                </a14:m>
                <a:r>
                  <a:rPr lang="pt-PT" sz="1200" dirty="0" smtClean="0">
                    <a:latin typeface="Arial" panose="020B0604020202020204" pitchFamily="34" charset="0"/>
                    <a:ea typeface="Cambria Math"/>
                    <a:cs typeface="Arial" panose="020B0604020202020204" pitchFamily="34" charset="0"/>
                  </a:rPr>
                  <a:t> devidamente seleccionadas. Matematicamente </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ctr">
                  <a:tabLst>
                    <a:tab pos="628650" algn="l"/>
                  </a:tabLst>
                </a:pPr>
                <a14:m>
                  <m:oMath xmlns:m="http://schemas.openxmlformats.org/officeDocument/2006/math">
                    <m:r>
                      <a:rPr lang="pt-PT" sz="1400" b="1" i="1" smtClean="0">
                        <a:latin typeface="Cambria Math"/>
                        <a:ea typeface="Cambria Math"/>
                        <a:cs typeface="Arial" panose="020B0604020202020204" pitchFamily="34" charset="0"/>
                      </a:rPr>
                      <m:t>𝒇</m:t>
                    </m:r>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nary>
                      <m:naryPr>
                        <m:ctrlPr>
                          <a:rPr lang="pt-PT" sz="1400" b="1" i="1" smtClean="0">
                            <a:latin typeface="Cambria Math" panose="02040503050406030204" pitchFamily="18" charset="0"/>
                            <a:ea typeface="Cambria Math"/>
                            <a:cs typeface="Arial" panose="020B0604020202020204" pitchFamily="34" charset="0"/>
                          </a:rPr>
                        </m:ctrlPr>
                      </m:naryPr>
                      <m:sub>
                        <m:r>
                          <m:rPr>
                            <m:brk m:alnAt="23"/>
                          </m:rP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m:t>
                        </m:r>
                      </m:sub>
                      <m:sup>
                        <m:r>
                          <a:rPr lang="pt-PT" sz="1400" b="1" i="1" smtClean="0">
                            <a:latin typeface="Cambria Math"/>
                            <a:ea typeface="Cambria Math"/>
                            <a:cs typeface="Arial" panose="020B0604020202020204" pitchFamily="34" charset="0"/>
                          </a:rPr>
                          <m:t>∞</m:t>
                        </m:r>
                      </m:sup>
                      <m:e>
                        <m:r>
                          <a:rPr lang="pt-PT" sz="1400" b="1" i="1" smtClean="0">
                            <a:latin typeface="Cambria Math"/>
                            <a:ea typeface="Cambria Math"/>
                            <a:cs typeface="Arial" panose="020B0604020202020204" pitchFamily="34" charset="0"/>
                          </a:rPr>
                          <m:t>𝒈</m:t>
                        </m:r>
                        <m:d>
                          <m:dPr>
                            <m:ctrlPr>
                              <a:rPr lang="pt-PT" sz="1400" b="1" i="1" smtClean="0">
                                <a:latin typeface="Cambria Math" panose="02040503050406030204" pitchFamily="18" charset="0"/>
                                <a:ea typeface="Cambria Math"/>
                                <a:cs typeface="Arial" panose="020B0604020202020204" pitchFamily="34" charset="0"/>
                              </a:rPr>
                            </m:ctrlPr>
                          </m:dPr>
                          <m:e>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𝒙</m:t>
                                </m:r>
                              </m:num>
                              <m:den>
                                <m:r>
                                  <a:rPr lang="pt-PT" sz="1400" b="1" i="1" smtClean="0">
                                    <a:latin typeface="Cambria Math"/>
                                    <a:ea typeface="Cambria Math"/>
                                    <a:cs typeface="Arial" panose="020B0604020202020204" pitchFamily="34" charset="0"/>
                                  </a:rPr>
                                  <m:t>𝒛</m:t>
                                </m:r>
                              </m:den>
                            </m:f>
                          </m:e>
                        </m:d>
                        <m:r>
                          <a:rPr lang="pt-PT" sz="1400" b="1" i="1" smtClean="0">
                            <a:latin typeface="Cambria Math"/>
                            <a:ea typeface="Cambria Math"/>
                            <a:cs typeface="Arial" panose="020B0604020202020204" pitchFamily="34" charset="0"/>
                          </a:rPr>
                          <m:t>𝒅𝑯</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𝒛</m:t>
                        </m:r>
                        <m:r>
                          <a:rPr lang="pt-PT" sz="1400" b="1" i="1" smtClean="0">
                            <a:latin typeface="Cambria Math"/>
                            <a:ea typeface="Cambria Math"/>
                            <a:cs typeface="Arial" panose="020B0604020202020204" pitchFamily="34" charset="0"/>
                          </a:rPr>
                          <m:t>)</m:t>
                        </m:r>
                      </m:e>
                    </m:nary>
                    <m:r>
                      <a:rPr lang="pt-PT" sz="1400" b="1" i="1" smtClean="0">
                        <a:latin typeface="Cambria Math"/>
                        <a:ea typeface="Cambria Math"/>
                        <a:cs typeface="Arial" panose="020B0604020202020204" pitchFamily="34" charset="0"/>
                      </a:rPr>
                      <m:t> </m:t>
                    </m:r>
                  </m:oMath>
                </a14:m>
                <a:r>
                  <a:rPr lang="pt-PT" sz="1400" b="1" dirty="0" smtClean="0">
                    <a:latin typeface="Arial" panose="020B0604020202020204" pitchFamily="34" charset="0"/>
                    <a:ea typeface="Cambria Math"/>
                    <a:cs typeface="Arial" panose="020B0604020202020204" pitchFamily="34" charset="0"/>
                  </a:rPr>
                  <a:t> ou </a:t>
                </a:r>
                <a14:m>
                  <m:oMath xmlns:m="http://schemas.openxmlformats.org/officeDocument/2006/math">
                    <m:r>
                      <a:rPr lang="pt-PT" sz="1400" b="1" i="1">
                        <a:latin typeface="Cambria Math"/>
                        <a:ea typeface="Cambria Math"/>
                        <a:cs typeface="Arial" panose="020B0604020202020204" pitchFamily="34" charset="0"/>
                      </a:rPr>
                      <m:t>𝒇</m:t>
                    </m:r>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r>
                      <a:rPr lang="pt-PT" sz="1400" b="1" i="1">
                        <a:latin typeface="Cambria Math"/>
                        <a:ea typeface="Cambria Math"/>
                        <a:cs typeface="Arial" panose="020B0604020202020204" pitchFamily="34" charset="0"/>
                      </a:rPr>
                      <m:t>=</m:t>
                    </m:r>
                    <m:nary>
                      <m:naryPr>
                        <m:chr m:val="∑"/>
                        <m:supHide m:val="on"/>
                        <m:ctrlPr>
                          <a:rPr lang="pt-PT" sz="1400" b="1" i="1" smtClean="0">
                            <a:latin typeface="Cambria Math" panose="02040503050406030204" pitchFamily="18" charset="0"/>
                            <a:ea typeface="Cambria Math"/>
                            <a:cs typeface="Arial" panose="020B0604020202020204" pitchFamily="34" charset="0"/>
                          </a:rPr>
                        </m:ctrlPr>
                      </m:naryPr>
                      <m:sub>
                        <m:r>
                          <m:rPr>
                            <m:brk m:alnAt="7"/>
                          </m:rPr>
                          <a:rPr lang="pt-PT" sz="1400" b="1" i="1" smtClean="0">
                            <a:latin typeface="Cambria Math"/>
                            <a:ea typeface="Cambria Math"/>
                            <a:cs typeface="Arial" panose="020B0604020202020204" pitchFamily="34" charset="0"/>
                          </a:rPr>
                          <m:t>𝒊</m:t>
                        </m:r>
                      </m:sub>
                      <m:sup/>
                      <m:e>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𝒑</m:t>
                            </m:r>
                          </m:e>
                          <m:sub>
                            <m:r>
                              <a:rPr lang="pt-PT" sz="1400" b="1" i="1" smtClean="0">
                                <a:latin typeface="Cambria Math"/>
                                <a:ea typeface="Cambria Math"/>
                                <a:cs typeface="Arial" panose="020B0604020202020204" pitchFamily="34" charset="0"/>
                              </a:rPr>
                              <m:t>𝒊</m:t>
                            </m:r>
                          </m:sub>
                        </m:sSub>
                      </m:e>
                    </m:nary>
                  </m:oMath>
                </a14:m>
                <a:r>
                  <a:rPr lang="pt-PT" sz="1400" b="1" dirty="0">
                    <a:ea typeface="Cambria Math"/>
                    <a:cs typeface="Arial" panose="020B0604020202020204" pitchFamily="34" charset="0"/>
                  </a:rPr>
                  <a:t> </a:t>
                </a:r>
                <a14:m>
                  <m:oMath xmlns:m="http://schemas.openxmlformats.org/officeDocument/2006/math">
                    <m:r>
                      <a:rPr lang="pt-PT" sz="1400" b="1" i="1">
                        <a:latin typeface="Cambria Math"/>
                        <a:ea typeface="Cambria Math"/>
                        <a:cs typeface="Arial" panose="020B0604020202020204" pitchFamily="34" charset="0"/>
                      </a:rPr>
                      <m:t>𝒈</m:t>
                    </m:r>
                    <m:r>
                      <a:rPr lang="pt-PT" sz="1400" b="1" i="1">
                        <a:latin typeface="Cambria Math"/>
                        <a:ea typeface="Cambria Math"/>
                        <a:cs typeface="Arial" panose="020B0604020202020204" pitchFamily="34" charset="0"/>
                      </a:rPr>
                      <m:t>(</m:t>
                    </m:r>
                    <m:f>
                      <m:fPr>
                        <m:type m:val="skw"/>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𝒙</m:t>
                        </m:r>
                      </m:num>
                      <m:den>
                        <m:r>
                          <a:rPr lang="pt-PT" sz="1400" b="1" i="1">
                            <a:latin typeface="Cambria Math"/>
                            <a:ea typeface="Cambria Math"/>
                            <a:cs typeface="Arial" panose="020B0604020202020204" pitchFamily="34" charset="0"/>
                          </a:rPr>
                          <m:t>𝒛</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𝒊</m:t>
                        </m:r>
                      </m:den>
                    </m:f>
                    <m:r>
                      <a:rPr lang="pt-PT" sz="1400" b="1" i="1">
                        <a:latin typeface="Cambria Math"/>
                        <a:ea typeface="Cambria Math"/>
                        <a:cs typeface="Arial" panose="020B0604020202020204" pitchFamily="34" charset="0"/>
                      </a:rPr>
                      <m:t>)</m:t>
                    </m:r>
                  </m:oMath>
                </a14:m>
                <a:r>
                  <a:rPr lang="pt-PT" sz="1400" b="1" dirty="0">
                    <a:latin typeface="Arial" panose="020B0604020202020204" pitchFamily="34" charset="0"/>
                    <a:ea typeface="Cambria Math"/>
                    <a:cs typeface="Arial" panose="020B0604020202020204" pitchFamily="34" charset="0"/>
                  </a:rPr>
                  <a:t> </a:t>
                </a:r>
                <a:endParaRPr lang="pt-PT" sz="1400" b="1" dirty="0" smtClean="0">
                  <a:latin typeface="Arial" panose="020B0604020202020204" pitchFamily="34" charset="0"/>
                  <a:ea typeface="Cambria Math"/>
                  <a:cs typeface="Arial" panose="020B0604020202020204" pitchFamily="34" charset="0"/>
                </a:endParaRPr>
              </a:p>
              <a:p>
                <a:pPr marL="176213" algn="ctr">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A escolha das funções </a:t>
                </a:r>
                <a14:m>
                  <m:oMath xmlns:m="http://schemas.openxmlformats.org/officeDocument/2006/math">
                    <m:r>
                      <a:rPr lang="pt-PT" sz="1200" i="1">
                        <a:latin typeface="Cambria Math"/>
                        <a:ea typeface="Cambria Math"/>
                        <a:cs typeface="Arial" panose="020B0604020202020204" pitchFamily="34" charset="0"/>
                      </a:rPr>
                      <m:t>𝑔</m:t>
                    </m:r>
                    <m:r>
                      <a:rPr lang="pt-PT" sz="1200" i="1">
                        <a:latin typeface="Cambria Math"/>
                        <a:ea typeface="Cambria Math"/>
                        <a:cs typeface="Arial" panose="020B0604020202020204" pitchFamily="34" charset="0"/>
                      </a:rPr>
                      <m:t>(</m:t>
                    </m:r>
                    <m:f>
                      <m:fPr>
                        <m:type m:val="skw"/>
                        <m:ctrlPr>
                          <a:rPr lang="pt-PT" sz="1200" i="1">
                            <a:latin typeface="Cambria Math" panose="02040503050406030204" pitchFamily="18" charset="0"/>
                            <a:ea typeface="Cambria Math"/>
                            <a:cs typeface="Arial" panose="020B0604020202020204" pitchFamily="34" charset="0"/>
                          </a:rPr>
                        </m:ctrlPr>
                      </m:fPr>
                      <m:num>
                        <m:r>
                          <a:rPr lang="pt-PT" sz="1200" i="1">
                            <a:latin typeface="Cambria Math"/>
                            <a:ea typeface="Cambria Math"/>
                            <a:cs typeface="Arial" panose="020B0604020202020204" pitchFamily="34" charset="0"/>
                          </a:rPr>
                          <m:t>𝑥</m:t>
                        </m:r>
                      </m:num>
                      <m:den>
                        <m:r>
                          <a:rPr lang="pt-PT" sz="1200" i="1">
                            <a:latin typeface="Cambria Math"/>
                            <a:ea typeface="Cambria Math"/>
                            <a:cs typeface="Arial" panose="020B0604020202020204" pitchFamily="34" charset="0"/>
                          </a:rPr>
                          <m:t>𝑧</m:t>
                        </m:r>
                      </m:den>
                    </m:f>
                    <m:r>
                      <a:rPr lang="pt-PT" sz="1200"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é orientada  por considerações de “melhor adaptação”. Por outro lado, pretende-se passar de </a:t>
                </a:r>
                <a14:m>
                  <m:oMath xmlns:m="http://schemas.openxmlformats.org/officeDocument/2006/math">
                    <m:r>
                      <a:rPr lang="pt-PT" sz="1200" b="0" i="1" smtClean="0">
                        <a:latin typeface="Cambria Math"/>
                        <a:ea typeface="Cambria Math"/>
                        <a:cs typeface="Arial" panose="020B0604020202020204" pitchFamily="34" charset="0"/>
                      </a:rPr>
                      <m:t>𝑓</m:t>
                    </m:r>
                    <m:r>
                      <a:rPr lang="pt-PT" sz="1200" i="1">
                        <a:latin typeface="Cambria Math"/>
                        <a:ea typeface="Cambria Math"/>
                        <a:cs typeface="Arial" panose="020B0604020202020204" pitchFamily="34" charset="0"/>
                      </a:rPr>
                      <m:t>(</m:t>
                    </m:r>
                    <m:r>
                      <a:rPr lang="pt-PT" sz="1200" b="0" i="1" smtClean="0">
                        <a:latin typeface="Cambria Math"/>
                        <a:ea typeface="Cambria Math"/>
                        <a:cs typeface="Arial" panose="020B0604020202020204" pitchFamily="34" charset="0"/>
                      </a:rPr>
                      <m:t>.</m:t>
                    </m:r>
                    <m:r>
                      <a:rPr lang="pt-PT" sz="1200"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para funções mais simples.</a:t>
                </a: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Nota</a:t>
                </a:r>
                <a:r>
                  <a:rPr lang="pt-PT" sz="1200" dirty="0" smtClean="0">
                    <a:latin typeface="Arial" panose="020B0604020202020204" pitchFamily="34" charset="0"/>
                    <a:ea typeface="Cambria Math"/>
                    <a:cs typeface="Arial" panose="020B0604020202020204" pitchFamily="34" charset="0"/>
                  </a:rPr>
                  <a:t>. A principal dificuldade reside na identificação das funções </a:t>
                </a:r>
                <a14:m>
                  <m:oMath xmlns:m="http://schemas.openxmlformats.org/officeDocument/2006/math">
                    <m:r>
                      <a:rPr lang="pt-PT" sz="1200" b="1" i="1">
                        <a:latin typeface="Cambria Math"/>
                        <a:ea typeface="Cambria Math"/>
                        <a:cs typeface="Arial" panose="020B0604020202020204" pitchFamily="34" charset="0"/>
                      </a:rPr>
                      <m:t>𝒈</m:t>
                    </m:r>
                    <m:r>
                      <a:rPr lang="pt-PT" sz="1200" b="1" i="1">
                        <a:latin typeface="Cambria Math"/>
                        <a:ea typeface="Cambria Math"/>
                        <a:cs typeface="Arial" panose="020B0604020202020204" pitchFamily="34" charset="0"/>
                      </a:rPr>
                      <m:t>(</m:t>
                    </m:r>
                    <m:f>
                      <m:fPr>
                        <m:type m:val="skw"/>
                        <m:ctrlPr>
                          <a:rPr lang="pt-PT" sz="1200" b="1" i="1">
                            <a:latin typeface="Cambria Math" panose="02040503050406030204" pitchFamily="18" charset="0"/>
                            <a:ea typeface="Cambria Math"/>
                            <a:cs typeface="Arial" panose="020B0604020202020204" pitchFamily="34" charset="0"/>
                          </a:rPr>
                        </m:ctrlPr>
                      </m:fPr>
                      <m:num>
                        <m:r>
                          <a:rPr lang="pt-PT" sz="1200" b="1" i="1">
                            <a:latin typeface="Cambria Math"/>
                            <a:ea typeface="Cambria Math"/>
                            <a:cs typeface="Arial" panose="020B0604020202020204" pitchFamily="34" charset="0"/>
                          </a:rPr>
                          <m:t>𝒙</m:t>
                        </m:r>
                      </m:num>
                      <m:den>
                        <m:r>
                          <a:rPr lang="pt-PT" sz="1200" b="1" i="1">
                            <a:latin typeface="Cambria Math"/>
                            <a:ea typeface="Cambria Math"/>
                            <a:cs typeface="Arial" panose="020B0604020202020204" pitchFamily="34" charset="0"/>
                          </a:rPr>
                          <m:t>𝒛</m:t>
                        </m:r>
                      </m:den>
                    </m:f>
                    <m:r>
                      <a:rPr lang="pt-PT" sz="1200" b="1" i="1">
                        <a:latin typeface="Cambria Math"/>
                        <a:ea typeface="Cambria Math"/>
                        <a:cs typeface="Arial" panose="020B0604020202020204" pitchFamily="34" charset="0"/>
                      </a:rPr>
                      <m:t>)</m:t>
                    </m:r>
                  </m:oMath>
                </a14:m>
                <a:r>
                  <a:rPr lang="pt-PT" sz="1200"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t>
                </a:r>
                <a14:m>
                  <m:oMath xmlns:m="http://schemas.openxmlformats.org/officeDocument/2006/math">
                    <m:r>
                      <a:rPr lang="pt-PT" sz="1200" b="1" i="1">
                        <a:latin typeface="Cambria Math"/>
                        <a:ea typeface="Cambria Math"/>
                        <a:cs typeface="Arial" panose="020B0604020202020204" pitchFamily="34" charset="0"/>
                      </a:rPr>
                      <m:t>𝑯</m:t>
                    </m:r>
                    <m:r>
                      <a:rPr lang="pt-PT" sz="1200" b="1" i="1">
                        <a:latin typeface="Cambria Math"/>
                        <a:ea typeface="Cambria Math"/>
                        <a:cs typeface="Arial" panose="020B0604020202020204" pitchFamily="34" charset="0"/>
                      </a:rPr>
                      <m:t>(</m:t>
                    </m:r>
                    <m:r>
                      <a:rPr lang="pt-PT" sz="1200" b="1" i="1">
                        <a:latin typeface="Cambria Math"/>
                        <a:ea typeface="Cambria Math"/>
                        <a:cs typeface="Arial" panose="020B0604020202020204" pitchFamily="34" charset="0"/>
                      </a:rPr>
                      <m:t>𝒛</m:t>
                    </m:r>
                    <m:r>
                      <a:rPr lang="pt-PT" sz="1200" b="1" i="1" smtClean="0">
                        <a:latin typeface="Cambria Math"/>
                        <a:ea typeface="Cambria Math"/>
                        <a:cs typeface="Arial" panose="020B0604020202020204" pitchFamily="34" charset="0"/>
                      </a:rPr>
                      <m:t>)</m:t>
                    </m:r>
                  </m:oMath>
                </a14:m>
                <a:r>
                  <a:rPr lang="pt-PT" sz="1200" dirty="0" smtClean="0">
                    <a:latin typeface="Arial" panose="020B0604020202020204" pitchFamily="34" charset="0"/>
                    <a:ea typeface="Cambria Math"/>
                    <a:cs typeface="Arial" panose="020B0604020202020204" pitchFamily="34" charset="0"/>
                  </a:rPr>
                  <a:t> a verificar as relações.</a:t>
                </a:r>
              </a:p>
              <a:p>
                <a:pPr marL="176213" algn="just">
                  <a:tabLst>
                    <a:tab pos="628650" algn="l"/>
                  </a:tabLst>
                </a:pP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b="1" dirty="0" smtClean="0">
                    <a:latin typeface="Arial" panose="020B0604020202020204" pitchFamily="34" charset="0"/>
                    <a:ea typeface="Cambria Math"/>
                    <a:cs typeface="Arial" panose="020B0604020202020204" pitchFamily="34" charset="0"/>
                  </a:rPr>
                  <a:t>Exemplo 10</a:t>
                </a:r>
                <a:r>
                  <a:rPr lang="pt-PT" sz="1200" dirty="0" smtClean="0">
                    <a:latin typeface="Arial" panose="020B0604020202020204" pitchFamily="34" charset="0"/>
                    <a:ea typeface="Cambria Math"/>
                    <a:cs typeface="Arial" panose="020B0604020202020204" pitchFamily="34" charset="0"/>
                  </a:rPr>
                  <a:t>. Gerar valores para a v. a. Com função de densidade </a:t>
                </a:r>
                <a14:m>
                  <m:oMath xmlns:m="http://schemas.openxmlformats.org/officeDocument/2006/math">
                    <m:r>
                      <a:rPr lang="pt-PT" sz="1200" b="1" i="1" smtClean="0">
                        <a:latin typeface="Cambria Math"/>
                        <a:ea typeface="Cambria Math"/>
                        <a:cs typeface="Arial" panose="020B0604020202020204" pitchFamily="34" charset="0"/>
                      </a:rPr>
                      <m:t>𝒇</m:t>
                    </m:r>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e>
                    </m:d>
                    <m:r>
                      <a:rPr lang="pt-PT" sz="1200" b="1" i="1" smtClean="0">
                        <a:latin typeface="Cambria Math"/>
                        <a:ea typeface="Cambria Math"/>
                        <a:cs typeface="Arial" panose="020B0604020202020204" pitchFamily="34" charset="0"/>
                      </a:rPr>
                      <m:t>=</m:t>
                    </m:r>
                    <m:f>
                      <m:fPr>
                        <m:ctrlPr>
                          <a:rPr lang="pt-PT" sz="1200" b="1" i="1" smtClean="0">
                            <a:latin typeface="Cambria Math" panose="02040503050406030204" pitchFamily="18" charset="0"/>
                            <a:ea typeface="Cambria Math"/>
                            <a:cs typeface="Arial" panose="020B0604020202020204" pitchFamily="34" charset="0"/>
                          </a:rPr>
                        </m:ctrlPr>
                      </m:fPr>
                      <m:num>
                        <m:r>
                          <a:rPr lang="pt-PT" sz="1200" b="1" i="1" smtClean="0">
                            <a:latin typeface="Cambria Math"/>
                            <a:ea typeface="Cambria Math"/>
                            <a:cs typeface="Arial" panose="020B0604020202020204" pitchFamily="34" charset="0"/>
                          </a:rPr>
                          <m:t>𝟓</m:t>
                        </m:r>
                      </m:num>
                      <m:den>
                        <m:r>
                          <a:rPr lang="pt-PT" sz="1200" b="1" i="1" smtClean="0">
                            <a:latin typeface="Cambria Math"/>
                            <a:ea typeface="Cambria Math"/>
                            <a:cs typeface="Arial" panose="020B0604020202020204" pitchFamily="34" charset="0"/>
                          </a:rPr>
                          <m:t>𝟏𝟐</m:t>
                        </m:r>
                      </m:den>
                    </m:f>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r>
                      <a:rPr lang="pt-PT" sz="1200" b="1" i="1" smtClean="0">
                        <a:latin typeface="Cambria Math"/>
                        <a:ea typeface="Cambria Math"/>
                        <a:cs typeface="Arial" panose="020B0604020202020204" pitchFamily="34" charset="0"/>
                      </a:rPr>
                      <m:t>+</m:t>
                    </m:r>
                    <m:sSup>
                      <m:sSupPr>
                        <m:ctrlPr>
                          <a:rPr lang="pt-PT" sz="1200" b="1" i="1" smtClean="0">
                            <a:latin typeface="Cambria Math" panose="02040503050406030204" pitchFamily="18" charset="0"/>
                            <a:ea typeface="Cambria Math"/>
                            <a:cs typeface="Arial" panose="020B0604020202020204" pitchFamily="34" charset="0"/>
                          </a:rPr>
                        </m:ctrlPr>
                      </m:sSupPr>
                      <m:e>
                        <m:d>
                          <m:dPr>
                            <m:ctrlPr>
                              <a:rPr lang="pt-PT" sz="1200" b="1" i="1" smtClean="0">
                                <a:latin typeface="Cambria Math" panose="02040503050406030204" pitchFamily="18" charset="0"/>
                                <a:ea typeface="Cambria Math"/>
                                <a:cs typeface="Arial" panose="020B0604020202020204" pitchFamily="34" charset="0"/>
                              </a:rPr>
                            </m:ctrlPr>
                          </m:dPr>
                          <m:e>
                            <m:r>
                              <a:rPr lang="pt-PT" sz="1200" b="1" i="1" smtClean="0">
                                <a:latin typeface="Cambria Math"/>
                                <a:ea typeface="Cambria Math"/>
                                <a:cs typeface="Arial" panose="020B0604020202020204" pitchFamily="34" charset="0"/>
                              </a:rPr>
                              <m:t>𝒙</m:t>
                            </m:r>
                            <m:r>
                              <a:rPr lang="pt-PT" sz="1200" b="1" i="1" smtClean="0">
                                <a:latin typeface="Cambria Math"/>
                                <a:ea typeface="Cambria Math"/>
                                <a:cs typeface="Arial" panose="020B0604020202020204" pitchFamily="34" charset="0"/>
                              </a:rPr>
                              <m:t>−</m:t>
                            </m:r>
                            <m:r>
                              <a:rPr lang="pt-PT" sz="1200" b="1" i="1" smtClean="0">
                                <a:latin typeface="Cambria Math"/>
                                <a:ea typeface="Cambria Math"/>
                                <a:cs typeface="Arial" panose="020B0604020202020204" pitchFamily="34" charset="0"/>
                              </a:rPr>
                              <m:t>𝟏</m:t>
                            </m:r>
                          </m:e>
                        </m:d>
                      </m:e>
                      <m:sup>
                        <m:r>
                          <a:rPr lang="pt-PT" sz="1200" b="1" i="1" smtClean="0">
                            <a:latin typeface="Cambria Math"/>
                            <a:ea typeface="Cambria Math"/>
                            <a:cs typeface="Arial" panose="020B0604020202020204" pitchFamily="34" charset="0"/>
                          </a:rPr>
                          <m:t>𝟒</m:t>
                        </m:r>
                      </m:sup>
                    </m:sSup>
                    <m:r>
                      <a:rPr lang="pt-PT" sz="1200" b="1" i="1" smtClean="0">
                        <a:latin typeface="Cambria Math"/>
                        <a:ea typeface="Cambria Math"/>
                        <a:cs typeface="Arial" panose="020B0604020202020204" pitchFamily="34" charset="0"/>
                      </a:rPr>
                      <m:t>]</m:t>
                    </m:r>
                  </m:oMath>
                </a14:m>
                <a:r>
                  <a:rPr lang="pt-PT" sz="1200" b="1" dirty="0" smtClean="0">
                    <a:latin typeface="Arial" panose="020B0604020202020204" pitchFamily="34" charset="0"/>
                    <a:ea typeface="Cambria Math"/>
                    <a:cs typeface="Arial" panose="020B0604020202020204" pitchFamily="34" charset="0"/>
                  </a:rPr>
                  <a:t>, </a:t>
                </a:r>
                <a14:m>
                  <m:oMath xmlns:m="http://schemas.openxmlformats.org/officeDocument/2006/math">
                    <m:r>
                      <a:rPr lang="pt-PT" sz="1200" b="1" i="1" dirty="0" smtClean="0">
                        <a:latin typeface="Cambria Math"/>
                        <a:ea typeface="Cambria Math"/>
                        <a:cs typeface="Arial" panose="020B0604020202020204" pitchFamily="34" charset="0"/>
                      </a:rPr>
                      <m:t>𝟎</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𝒙</m:t>
                    </m:r>
                    <m:r>
                      <a:rPr lang="pt-PT" sz="1200" b="1" i="1" dirty="0" smtClean="0">
                        <a:latin typeface="Cambria Math"/>
                        <a:ea typeface="Cambria Math"/>
                        <a:cs typeface="Arial" panose="020B0604020202020204" pitchFamily="34" charset="0"/>
                      </a:rPr>
                      <m:t>≤</m:t>
                    </m:r>
                    <m:r>
                      <a:rPr lang="pt-PT" sz="1200" b="1" i="1" dirty="0" smtClean="0">
                        <a:latin typeface="Cambria Math"/>
                        <a:ea typeface="Cambria Math"/>
                        <a:cs typeface="Arial" panose="020B0604020202020204" pitchFamily="34" charset="0"/>
                      </a:rPr>
                      <m:t>𝟐</m:t>
                    </m:r>
                  </m:oMath>
                </a14:m>
                <a:r>
                  <a:rPr lang="pt-PT" sz="1200" b="1" dirty="0" smtClean="0">
                    <a:latin typeface="Arial" panose="020B0604020202020204" pitchFamily="34" charset="0"/>
                    <a:ea typeface="Cambria Math"/>
                    <a:cs typeface="Arial" panose="020B0604020202020204" pitchFamily="34" charset="0"/>
                  </a:rPr>
                  <a:t>.</a:t>
                </a: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b="1" dirty="0">
                  <a:latin typeface="Arial" panose="020B0604020202020204" pitchFamily="34" charset="0"/>
                  <a:ea typeface="Cambria Math"/>
                  <a:cs typeface="Arial" panose="020B0604020202020204" pitchFamily="34" charset="0"/>
                </a:endParaRPr>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rPr>
                  <a:t>Fazendo </a:t>
                </a:r>
                <a14:m>
                  <m:oMath xmlns:m="http://schemas.openxmlformats.org/officeDocument/2006/math">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𝟏</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type m:val="skw"/>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num>
                      <m:den>
                        <m:r>
                          <a:rPr lang="pt-PT" sz="1400" b="1" i="1" smtClean="0">
                            <a:latin typeface="Cambria Math"/>
                            <a:ea typeface="Cambria Math"/>
                            <a:cs typeface="Arial" panose="020B0604020202020204" pitchFamily="34" charset="0"/>
                          </a:rPr>
                          <m:t>𝟐</m:t>
                        </m:r>
                      </m:den>
                    </m:f>
                  </m:oMath>
                </a14:m>
                <a:r>
                  <a:rPr lang="pt-PT" sz="1200" b="1" dirty="0" smtClean="0">
                    <a:latin typeface="Arial" panose="020B0604020202020204" pitchFamily="34" charset="0"/>
                    <a:ea typeface="Cambria Math"/>
                    <a:cs typeface="Arial" panose="020B0604020202020204" pitchFamily="34" charset="0"/>
                  </a:rPr>
                  <a:t> </a:t>
                </a:r>
                <a:r>
                  <a:rPr lang="pt-PT" sz="1200" b="1" dirty="0">
                    <a:latin typeface="Arial" panose="020B0604020202020204" pitchFamily="34" charset="0"/>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e </a:t>
                </a:r>
                <a14:m>
                  <m:oMath xmlns:m="http://schemas.openxmlformats.org/officeDocument/2006/math">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𝟐</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𝟓</m:t>
                        </m:r>
                      </m:num>
                      <m:den>
                        <m:r>
                          <a:rPr lang="pt-PT" sz="1400" b="1" i="1" smtClean="0">
                            <a:latin typeface="Cambria Math"/>
                            <a:ea typeface="Cambria Math"/>
                            <a:cs typeface="Arial" panose="020B0604020202020204" pitchFamily="34" charset="0"/>
                          </a:rPr>
                          <m:t>𝟐</m:t>
                        </m:r>
                      </m:den>
                    </m:f>
                    <m:sSup>
                      <m:sSupPr>
                        <m:ctrlPr>
                          <a:rPr lang="pt-PT" sz="1400" b="1" i="1" smtClean="0">
                            <a:latin typeface="Cambria Math" panose="02040503050406030204" pitchFamily="18" charset="0"/>
                            <a:ea typeface="Cambria Math"/>
                            <a:cs typeface="Arial" panose="020B0604020202020204" pitchFamily="34" charset="0"/>
                          </a:rPr>
                        </m:ctrlPr>
                      </m:sSupPr>
                      <m:e>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𝒙</m:t>
                        </m:r>
                        <m:r>
                          <a:rPr lang="pt-PT" sz="1400" b="1" i="1" smtClean="0">
                            <a:latin typeface="Cambria Math"/>
                            <a:ea typeface="Cambria Math"/>
                            <a:cs typeface="Arial" panose="020B0604020202020204" pitchFamily="34" charset="0"/>
                          </a:rPr>
                          <m:t>−</m:t>
                        </m:r>
                        <m:r>
                          <a:rPr lang="pt-PT" sz="1400" b="1" i="1" smtClean="0">
                            <a:latin typeface="Cambria Math"/>
                            <a:ea typeface="Cambria Math"/>
                            <a:cs typeface="Arial" panose="020B0604020202020204" pitchFamily="34" charset="0"/>
                          </a:rPr>
                          <m:t>𝟏</m:t>
                        </m:r>
                        <m:r>
                          <a:rPr lang="pt-PT" sz="1400" b="1" i="1" smtClean="0">
                            <a:latin typeface="Cambria Math"/>
                            <a:ea typeface="Cambria Math"/>
                            <a:cs typeface="Arial" panose="020B0604020202020204" pitchFamily="34" charset="0"/>
                          </a:rPr>
                          <m:t>)</m:t>
                        </m:r>
                      </m:e>
                      <m:sup>
                        <m:r>
                          <a:rPr lang="pt-PT" sz="1400" b="1" i="1" smtClean="0">
                            <a:latin typeface="Cambria Math"/>
                            <a:ea typeface="Cambria Math"/>
                            <a:cs typeface="Arial" panose="020B0604020202020204" pitchFamily="34" charset="0"/>
                          </a:rPr>
                          <m:t>𝟒</m:t>
                        </m:r>
                      </m:sup>
                    </m:sSup>
                    <m:r>
                      <a:rPr lang="pt-PT" sz="1400" b="0" i="1" smtClean="0">
                        <a:latin typeface="Cambria Math"/>
                        <a:ea typeface="Cambria Math"/>
                        <a:cs typeface="Arial" panose="020B0604020202020204" pitchFamily="34" charset="0"/>
                      </a:rPr>
                      <m:t>, </m:t>
                    </m:r>
                  </m:oMath>
                </a14:m>
                <a:r>
                  <a:rPr lang="pt-PT" sz="1200" dirty="0" smtClean="0">
                    <a:latin typeface="Arial" panose="020B0604020202020204" pitchFamily="34" charset="0"/>
                    <a:ea typeface="Cambria Math"/>
                    <a:cs typeface="Arial" panose="020B0604020202020204" pitchFamily="34" charset="0"/>
                  </a:rPr>
                  <a:t>   vem </a:t>
                </a:r>
                <a14:m>
                  <m:oMath xmlns:m="http://schemas.openxmlformats.org/officeDocument/2006/math">
                    <m:r>
                      <a:rPr lang="pt-PT" sz="1400" b="1" i="1" smtClean="0">
                        <a:latin typeface="Cambria Math"/>
                        <a:ea typeface="Cambria Math"/>
                        <a:cs typeface="Arial" panose="020B0604020202020204" pitchFamily="34" charset="0"/>
                      </a:rPr>
                      <m:t>𝒇</m:t>
                    </m:r>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r>
                      <a:rPr lang="pt-PT" sz="1400" b="1" i="1">
                        <a:latin typeface="Cambria Math"/>
                        <a:ea typeface="Cambria Math"/>
                        <a:cs typeface="Arial" panose="020B0604020202020204" pitchFamily="34" charset="0"/>
                      </a:rPr>
                      <m:t>=</m:t>
                    </m:r>
                    <m:f>
                      <m:fPr>
                        <m:ctrlPr>
                          <a:rPr lang="pt-PT" sz="1400" b="1" i="1">
                            <a:latin typeface="Cambria Math" panose="02040503050406030204" pitchFamily="18" charset="0"/>
                            <a:ea typeface="Cambria Math"/>
                            <a:cs typeface="Arial" panose="020B0604020202020204" pitchFamily="34" charset="0"/>
                          </a:rPr>
                        </m:ctrlPr>
                      </m:fPr>
                      <m:num>
                        <m:r>
                          <a:rPr lang="pt-PT" sz="1400" b="1" i="1">
                            <a:latin typeface="Cambria Math"/>
                            <a:ea typeface="Cambria Math"/>
                            <a:cs typeface="Arial" panose="020B0604020202020204" pitchFamily="34" charset="0"/>
                          </a:rPr>
                          <m:t>𝟓</m:t>
                        </m:r>
                      </m:num>
                      <m:den>
                        <m:r>
                          <a:rPr lang="pt-PT" sz="1400" b="1" i="1">
                            <a:latin typeface="Cambria Math"/>
                            <a:ea typeface="Cambria Math"/>
                            <a:cs typeface="Arial" panose="020B0604020202020204" pitchFamily="34" charset="0"/>
                          </a:rPr>
                          <m:t>𝟏𝟐</m:t>
                        </m:r>
                      </m:den>
                    </m:f>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𝟏</m:t>
                    </m:r>
                    <m:r>
                      <a:rPr lang="pt-PT" sz="1400" b="1" i="1">
                        <a:latin typeface="Cambria Math"/>
                        <a:ea typeface="Cambria Math"/>
                        <a:cs typeface="Arial" panose="020B0604020202020204" pitchFamily="34" charset="0"/>
                      </a:rPr>
                      <m:t>+</m:t>
                    </m:r>
                    <m:sSup>
                      <m:sSupPr>
                        <m:ctrlPr>
                          <a:rPr lang="pt-PT" sz="1400" b="1" i="1">
                            <a:latin typeface="Cambria Math" panose="02040503050406030204" pitchFamily="18" charset="0"/>
                            <a:ea typeface="Cambria Math"/>
                            <a:cs typeface="Arial" panose="020B0604020202020204" pitchFamily="34" charset="0"/>
                          </a:rPr>
                        </m:ctrlPr>
                      </m:sSupPr>
                      <m:e>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r>
                              <a:rPr lang="pt-PT" sz="1400" b="1" i="1">
                                <a:latin typeface="Cambria Math"/>
                                <a:ea typeface="Cambria Math"/>
                                <a:cs typeface="Arial" panose="020B0604020202020204" pitchFamily="34" charset="0"/>
                              </a:rPr>
                              <m:t>−</m:t>
                            </m:r>
                            <m:r>
                              <a:rPr lang="pt-PT" sz="1400" b="1" i="1">
                                <a:latin typeface="Cambria Math"/>
                                <a:ea typeface="Cambria Math"/>
                                <a:cs typeface="Arial" panose="020B0604020202020204" pitchFamily="34" charset="0"/>
                              </a:rPr>
                              <m:t>𝟏</m:t>
                            </m:r>
                          </m:e>
                        </m:d>
                      </m:e>
                      <m:sup>
                        <m:r>
                          <a:rPr lang="pt-PT" sz="1400" b="1" i="1">
                            <a:latin typeface="Cambria Math"/>
                            <a:ea typeface="Cambria Math"/>
                            <a:cs typeface="Arial" panose="020B0604020202020204" pitchFamily="34" charset="0"/>
                          </a:rPr>
                          <m:t>𝟒</m:t>
                        </m:r>
                      </m:sup>
                    </m:sSup>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𝟓</m:t>
                        </m:r>
                      </m:num>
                      <m:den>
                        <m:r>
                          <a:rPr lang="pt-PT" sz="1400" b="1" i="1" smtClean="0">
                            <a:latin typeface="Cambria Math"/>
                            <a:ea typeface="Cambria Math"/>
                            <a:cs typeface="Arial" panose="020B0604020202020204" pitchFamily="34" charset="0"/>
                          </a:rPr>
                          <m:t>𝟔</m:t>
                        </m:r>
                      </m:den>
                    </m:f>
                    <m:sSub>
                      <m:sSubPr>
                        <m:ctrlPr>
                          <a:rPr lang="pt-PT" sz="1400" b="1" i="1" smtClean="0">
                            <a:latin typeface="Cambria Math" panose="02040503050406030204" pitchFamily="18" charset="0"/>
                            <a:ea typeface="Cambria Math"/>
                            <a:cs typeface="Arial" panose="020B0604020202020204" pitchFamily="34" charset="0"/>
                          </a:rPr>
                        </m:ctrlPr>
                      </m:sSubPr>
                      <m:e>
                        <m:r>
                          <a:rPr lang="pt-PT" sz="1400" b="1" i="1" smtClean="0">
                            <a:latin typeface="Cambria Math"/>
                            <a:ea typeface="Cambria Math"/>
                            <a:cs typeface="Arial" panose="020B0604020202020204" pitchFamily="34" charset="0"/>
                          </a:rPr>
                          <m:t>𝒈</m:t>
                        </m:r>
                      </m:e>
                      <m:sub>
                        <m:r>
                          <a:rPr lang="pt-PT" sz="1400" b="1" i="1" smtClean="0">
                            <a:latin typeface="Cambria Math"/>
                            <a:ea typeface="Cambria Math"/>
                            <a:cs typeface="Arial" panose="020B0604020202020204" pitchFamily="34" charset="0"/>
                          </a:rPr>
                          <m:t>𝟏</m:t>
                        </m:r>
                      </m:sub>
                    </m:sSub>
                    <m:d>
                      <m:dPr>
                        <m:ctrlPr>
                          <a:rPr lang="pt-PT" sz="1400" b="1" i="1" smtClean="0">
                            <a:latin typeface="Cambria Math" panose="02040503050406030204" pitchFamily="18" charset="0"/>
                            <a:ea typeface="Cambria Math"/>
                            <a:cs typeface="Arial" panose="020B0604020202020204" pitchFamily="34" charset="0"/>
                          </a:rPr>
                        </m:ctrlPr>
                      </m:dPr>
                      <m:e>
                        <m:r>
                          <a:rPr lang="pt-PT" sz="1400" b="1" i="1" smtClean="0">
                            <a:latin typeface="Cambria Math"/>
                            <a:ea typeface="Cambria Math"/>
                            <a:cs typeface="Arial" panose="020B0604020202020204" pitchFamily="34" charset="0"/>
                          </a:rPr>
                          <m:t>𝒙</m:t>
                        </m:r>
                      </m:e>
                    </m:d>
                    <m:r>
                      <a:rPr lang="pt-PT" sz="1400" b="1" i="1" smtClean="0">
                        <a:latin typeface="Cambria Math"/>
                        <a:ea typeface="Cambria Math"/>
                        <a:cs typeface="Arial" panose="020B0604020202020204" pitchFamily="34" charset="0"/>
                      </a:rPr>
                      <m:t>+</m:t>
                    </m:r>
                    <m:f>
                      <m:fPr>
                        <m:ctrlPr>
                          <a:rPr lang="pt-PT" sz="1400" b="1" i="1" smtClean="0">
                            <a:latin typeface="Cambria Math" panose="02040503050406030204" pitchFamily="18" charset="0"/>
                            <a:ea typeface="Cambria Math"/>
                            <a:cs typeface="Arial" panose="020B0604020202020204" pitchFamily="34" charset="0"/>
                          </a:rPr>
                        </m:ctrlPr>
                      </m:fPr>
                      <m:num>
                        <m:r>
                          <a:rPr lang="pt-PT" sz="1400" b="1" i="1" smtClean="0">
                            <a:latin typeface="Cambria Math"/>
                            <a:ea typeface="Cambria Math"/>
                            <a:cs typeface="Arial" panose="020B0604020202020204" pitchFamily="34" charset="0"/>
                          </a:rPr>
                          <m:t>𝟏</m:t>
                        </m:r>
                      </m:num>
                      <m:den>
                        <m:r>
                          <a:rPr lang="pt-PT" sz="1400" b="1" i="1" smtClean="0">
                            <a:latin typeface="Cambria Math"/>
                            <a:ea typeface="Cambria Math"/>
                            <a:cs typeface="Arial" panose="020B0604020202020204" pitchFamily="34" charset="0"/>
                          </a:rPr>
                          <m:t>𝟔</m:t>
                        </m:r>
                      </m:den>
                    </m:f>
                    <m:sSub>
                      <m:sSubPr>
                        <m:ctrlPr>
                          <a:rPr lang="pt-PT" sz="1400" b="1" i="1">
                            <a:latin typeface="Cambria Math" panose="02040503050406030204" pitchFamily="18" charset="0"/>
                            <a:ea typeface="Cambria Math"/>
                            <a:cs typeface="Arial" panose="020B0604020202020204" pitchFamily="34" charset="0"/>
                          </a:rPr>
                        </m:ctrlPr>
                      </m:sSubPr>
                      <m:e>
                        <m:r>
                          <a:rPr lang="pt-PT" sz="1400" b="1" i="1">
                            <a:latin typeface="Cambria Math"/>
                            <a:ea typeface="Cambria Math"/>
                            <a:cs typeface="Arial" panose="020B0604020202020204" pitchFamily="34" charset="0"/>
                          </a:rPr>
                          <m:t>𝒈</m:t>
                        </m:r>
                      </m:e>
                      <m:sub>
                        <m:r>
                          <a:rPr lang="pt-PT" sz="1400" b="1" i="1">
                            <a:latin typeface="Cambria Math"/>
                            <a:ea typeface="Cambria Math"/>
                            <a:cs typeface="Arial" panose="020B0604020202020204" pitchFamily="34" charset="0"/>
                          </a:rPr>
                          <m:t>𝟐</m:t>
                        </m:r>
                      </m:sub>
                    </m:sSub>
                    <m:d>
                      <m:dPr>
                        <m:ctrlPr>
                          <a:rPr lang="pt-PT" sz="1400" b="1" i="1">
                            <a:latin typeface="Cambria Math" panose="02040503050406030204" pitchFamily="18" charset="0"/>
                            <a:ea typeface="Cambria Math"/>
                            <a:cs typeface="Arial" panose="020B0604020202020204" pitchFamily="34" charset="0"/>
                          </a:rPr>
                        </m:ctrlPr>
                      </m:dPr>
                      <m:e>
                        <m:r>
                          <a:rPr lang="pt-PT" sz="1400" b="1" i="1">
                            <a:latin typeface="Cambria Math"/>
                            <a:ea typeface="Cambria Math"/>
                            <a:cs typeface="Arial" panose="020B0604020202020204" pitchFamily="34" charset="0"/>
                          </a:rPr>
                          <m:t>𝒙</m:t>
                        </m:r>
                      </m:e>
                    </m:d>
                  </m:oMath>
                </a14:m>
                <a:endParaRPr lang="pt-PT" sz="1400" b="1"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400" b="1" dirty="0">
                  <a:latin typeface="Arial" panose="020B0604020202020204" pitchFamily="34" charset="0"/>
                  <a:ea typeface="Cambria Math"/>
                  <a:cs typeface="Arial" panose="020B0604020202020204" pitchFamily="34" charset="0"/>
                </a:endParaRPr>
              </a:p>
              <a:p>
                <a:pPr marL="176213" algn="just">
                  <a:tabLst>
                    <a:tab pos="4572000" algn="l"/>
                    <a:tab pos="4756150" algn="l"/>
                  </a:tabLst>
                </a:pPr>
                <a:r>
                  <a:rPr lang="pt-PT" sz="1200" dirty="0" smtClean="0">
                    <a:latin typeface="Arial" panose="020B0604020202020204" pitchFamily="34" charset="0"/>
                    <a:ea typeface="Cambria Math"/>
                    <a:cs typeface="Arial" panose="020B0604020202020204" pitchFamily="34" charset="0"/>
                  </a:rPr>
                  <a:t>Então </a:t>
                </a:r>
              </a:p>
              <a:p>
                <a:pPr marL="176213" algn="just">
                  <a:tabLst>
                    <a:tab pos="4572000" algn="l"/>
                    <a:tab pos="4756150" algn="l"/>
                  </a:tabLst>
                </a:pPr>
                <a14:m>
                  <m:oMathPara xmlns:m="http://schemas.openxmlformats.org/officeDocument/2006/math">
                    <m:oMathParaPr>
                      <m:jc m:val="centerGroup"/>
                    </m:oMathParaPr>
                    <m:oMath xmlns:m="http://schemas.openxmlformats.org/officeDocument/2006/math">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d>
                        <m:dPr>
                          <m:begChr m:val="{"/>
                          <m:endChr m:val=""/>
                          <m:ctrlPr>
                            <a:rPr lang="pt-PT" sz="1200" b="1" i="1">
                              <a:latin typeface="Cambria Math" panose="02040503050406030204" pitchFamily="18" charset="0"/>
                              <a:cs typeface="Arial" panose="020B0604020202020204" pitchFamily="34" charset="0"/>
                            </a:rPr>
                          </m:ctrlPr>
                        </m:dPr>
                        <m:e>
                          <m:eqArr>
                            <m:eqArrPr>
                              <m:ctrlPr>
                                <a:rPr lang="pt-PT" sz="1200" b="1" i="1">
                                  <a:latin typeface="Cambria Math" panose="02040503050406030204" pitchFamily="18" charset="0"/>
                                  <a:cs typeface="Arial" panose="020B0604020202020204" pitchFamily="34" charset="0"/>
                                </a:rPr>
                              </m:ctrlPr>
                            </m:eqArrPr>
                            <m:e>
                              <m:r>
                                <a:rPr lang="pt-PT" sz="1200" b="1" i="1">
                                  <a:latin typeface="Cambria Math" panose="02040503050406030204" pitchFamily="18" charset="0"/>
                                  <a:cs typeface="Arial" panose="020B0604020202020204" pitchFamily="34" charset="0"/>
                                </a:rPr>
                                <m:t>𝟐</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𝟐</m:t>
                                  </m:r>
                                </m:sub>
                              </m:sSub>
                              <m:r>
                                <a:rPr lang="pt-PT" sz="1200" b="1" i="1">
                                  <a:latin typeface="Cambria Math" panose="02040503050406030204" pitchFamily="18" charset="0"/>
                                  <a:cs typeface="Arial" panose="020B0604020202020204" pitchFamily="34" charset="0"/>
                                </a:rPr>
                                <m:t>                          </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cs typeface="Arial" panose="020B0604020202020204" pitchFamily="34" charset="0"/>
                                </a:rPr>
                                <m:t>&lt;</m:t>
                              </m:r>
                              <m:f>
                                <m:fPr>
                                  <m:type m:val="skw"/>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𝟔</m:t>
                                  </m:r>
                                </m:den>
                              </m:f>
                              <m:r>
                                <a:rPr lang="pt-PT" sz="1200" b="1" i="1">
                                  <a:latin typeface="Cambria Math" panose="02040503050406030204" pitchFamily="18" charset="0"/>
                                  <a:cs typeface="Arial" panose="020B0604020202020204" pitchFamily="34" charset="0"/>
                                </a:rPr>
                                <m:t>                                                      (</m:t>
                              </m:r>
                              <m:nary>
                                <m:naryPr>
                                  <m:ctrlPr>
                                    <a:rPr lang="pt-PT" sz="1200" b="1" i="1">
                                      <a:latin typeface="Cambria Math" panose="02040503050406030204" pitchFamily="18" charset="0"/>
                                      <a:cs typeface="Arial" panose="020B0604020202020204" pitchFamily="34" charset="0"/>
                                    </a:rPr>
                                  </m:ctrlPr>
                                </m:naryPr>
                                <m:sub>
                                  <m:r>
                                    <m:rPr>
                                      <m:brk m:alnAt="23"/>
                                    </m:rPr>
                                    <a:rPr lang="pt-PT" sz="1200" b="1" i="1">
                                      <a:latin typeface="Cambria Math" panose="02040503050406030204" pitchFamily="18" charset="0"/>
                                      <a:cs typeface="Arial" panose="020B0604020202020204" pitchFamily="34" charset="0"/>
                                    </a:rPr>
                                    <m:t>𝟎</m:t>
                                  </m:r>
                                </m:sub>
                                <m:sup>
                                  <m:r>
                                    <a:rPr lang="pt-PT" sz="1200" b="1" i="1">
                                      <a:latin typeface="Cambria Math" panose="02040503050406030204" pitchFamily="18" charset="0"/>
                                      <a:cs typeface="Arial" panose="020B0604020202020204" pitchFamily="34" charset="0"/>
                                    </a:rPr>
                                    <m:t>𝒙</m:t>
                                  </m:r>
                                </m:sup>
                                <m:e>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r>
                                    <a:rPr lang="pt-PT" sz="1200" b="1" i="1">
                                      <a:latin typeface="Cambria Math" panose="02040503050406030204" pitchFamily="18" charset="0"/>
                                      <a:cs typeface="Arial" panose="020B0604020202020204" pitchFamily="34" charset="0"/>
                                    </a:rPr>
                                    <m:t>𝒅𝒙</m:t>
                                  </m:r>
                                  <m:r>
                                    <a:rPr lang="pt-PT" sz="1200" b="1" i="1">
                                      <a:latin typeface="Cambria Math" panose="02040503050406030204" pitchFamily="18" charset="0"/>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r>
                                    <a:rPr lang="pt-PT" sz="1200" b="1" i="1">
                                      <a:latin typeface="Cambria Math" panose="02040503050406030204" pitchFamily="18" charset="0"/>
                                      <a:cs typeface="Arial" panose="020B0604020202020204" pitchFamily="34" charset="0"/>
                                    </a:rPr>
                                    <m:t>𝒙</m:t>
                                  </m:r>
                                </m:e>
                              </m:nary>
                              <m:r>
                                <a:rPr lang="pt-PT" sz="1200" b="1" i="1">
                                  <a:latin typeface="Cambria Math" panose="02040503050406030204" pitchFamily="18" charset="0"/>
                                  <a:cs typeface="Arial" panose="020B0604020202020204" pitchFamily="34" charset="0"/>
                                </a:rPr>
                                <m:t>  )</m:t>
                              </m:r>
                            </m:e>
                            <m:e>
                              <m:r>
                                <a:rPr lang="pt-PT" sz="1200" b="1" i="1">
                                  <a:latin typeface="Cambria Math" panose="02040503050406030204" pitchFamily="18" charset="0"/>
                                  <a:cs typeface="Arial" panose="020B0604020202020204" pitchFamily="34" charset="0"/>
                                </a:rPr>
                                <m:t>&amp;</m:t>
                              </m:r>
                              <m:r>
                                <a:rPr lang="pt-PT" sz="1200" b="1" i="1">
                                  <a:latin typeface="Cambria Math" panose="02040503050406030204" pitchFamily="18" charset="0"/>
                                  <a:cs typeface="Arial" panose="020B0604020202020204" pitchFamily="34" charset="0"/>
                                </a:rPr>
                                <m:t>𝟏</m:t>
                              </m:r>
                              <m:r>
                                <a:rPr lang="pt-PT" sz="1200" b="1" i="1">
                                  <a:latin typeface="Cambria Math" panose="02040503050406030204" pitchFamily="18" charset="0"/>
                                  <a:cs typeface="Arial" panose="020B0604020202020204" pitchFamily="34" charset="0"/>
                                </a:rPr>
                                <m:t>+</m:t>
                              </m:r>
                              <m:rad>
                                <m:radPr>
                                  <m:ctrlPr>
                                    <a:rPr lang="pt-PT" sz="1200" b="1" i="1">
                                      <a:latin typeface="Cambria Math" panose="02040503050406030204" pitchFamily="18" charset="0"/>
                                      <a:cs typeface="Arial" panose="020B0604020202020204" pitchFamily="34" charset="0"/>
                                    </a:rPr>
                                  </m:ctrlPr>
                                </m:radPr>
                                <m:deg>
                                  <m:r>
                                    <m:rPr>
                                      <m:brk m:alnAt="7"/>
                                    </m:rPr>
                                    <a:rPr lang="pt-PT" sz="1200" b="1" i="1">
                                      <a:latin typeface="Cambria Math" panose="02040503050406030204" pitchFamily="18" charset="0"/>
                                      <a:cs typeface="Arial" panose="020B0604020202020204" pitchFamily="34" charset="0"/>
                                    </a:rPr>
                                    <m:t>𝟓</m:t>
                                  </m:r>
                                </m:deg>
                                <m:e>
                                  <m:r>
                                    <a:rPr lang="pt-PT" sz="1200" b="1" i="1">
                                      <a:latin typeface="Cambria Math" panose="02040503050406030204" pitchFamily="18" charset="0"/>
                                      <a:cs typeface="Arial" panose="020B0604020202020204" pitchFamily="34" charset="0"/>
                                    </a:rPr>
                                    <m:t>𝟐</m:t>
                                  </m:r>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𝟐</m:t>
                                      </m:r>
                                    </m:sub>
                                  </m:sSub>
                                </m:e>
                              </m:rad>
                              <m:sSub>
                                <m:sSubPr>
                                  <m:ctrlPr>
                                    <a:rPr lang="pt-PT" sz="1200" b="1" i="1">
                                      <a:latin typeface="Cambria Math" panose="02040503050406030204" pitchFamily="18" charset="0"/>
                                      <a:cs typeface="Arial" panose="020B0604020202020204" pitchFamily="34" charset="0"/>
                                    </a:rPr>
                                  </m:ctrlPr>
                                </m:sSubPr>
                                <m:e>
                                  <m:r>
                                    <a:rPr lang="pt-PT" sz="1200" b="1" i="1">
                                      <a:latin typeface="Cambria Math" panose="02040503050406030204" pitchFamily="18" charset="0"/>
                                      <a:cs typeface="Arial" panose="020B0604020202020204" pitchFamily="34" charset="0"/>
                                    </a:rPr>
                                    <m:t>            </m:t>
                                  </m:r>
                                  <m:r>
                                    <a:rPr lang="pt-PT" sz="1200" b="1" i="1">
                                      <a:latin typeface="Cambria Math" panose="02040503050406030204" pitchFamily="18" charset="0"/>
                                      <a:cs typeface="Arial" panose="020B0604020202020204" pitchFamily="34" charset="0"/>
                                    </a:rPr>
                                    <m:t>𝒚</m:t>
                                  </m:r>
                                </m:e>
                                <m:sub>
                                  <m:r>
                                    <a:rPr lang="pt-PT" sz="1200" b="1" i="1">
                                      <a:latin typeface="Cambria Math" panose="02040503050406030204" pitchFamily="18" charset="0"/>
                                      <a:cs typeface="Arial" panose="020B0604020202020204" pitchFamily="34" charset="0"/>
                                    </a:rPr>
                                    <m:t>𝟏</m:t>
                                  </m:r>
                                </m:sub>
                              </m:sSub>
                              <m:r>
                                <a:rPr lang="pt-PT" sz="1200" b="1" i="1">
                                  <a:latin typeface="Cambria Math" panose="02040503050406030204" pitchFamily="18" charset="0"/>
                                  <a:ea typeface="Cambria Math" panose="02040503050406030204" pitchFamily="18" charset="0"/>
                                  <a:cs typeface="Arial" panose="020B0604020202020204" pitchFamily="34" charset="0"/>
                                </a:rPr>
                                <m:t>≥</m:t>
                              </m:r>
                              <m:f>
                                <m:fPr>
                                  <m:type m:val="skw"/>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𝟔</m:t>
                                  </m:r>
                                </m:den>
                              </m:f>
                              <m:r>
                                <a:rPr lang="pt-PT" sz="1200" b="1" i="1">
                                  <a:latin typeface="Cambria Math" panose="02040503050406030204" pitchFamily="18" charset="0"/>
                                  <a:cs typeface="Arial" panose="020B0604020202020204" pitchFamily="34" charset="0"/>
                                </a:rPr>
                                <m:t>                        (</m:t>
                              </m:r>
                              <m:nary>
                                <m:naryPr>
                                  <m:ctrlPr>
                                    <a:rPr lang="pt-PT" sz="1200" b="1" i="1">
                                      <a:latin typeface="Cambria Math" panose="02040503050406030204" pitchFamily="18" charset="0"/>
                                      <a:cs typeface="Arial" panose="020B0604020202020204" pitchFamily="34" charset="0"/>
                                    </a:rPr>
                                  </m:ctrlPr>
                                </m:naryPr>
                                <m:sub>
                                  <m:r>
                                    <m:rPr>
                                      <m:brk m:alnAt="23"/>
                                    </m:rPr>
                                    <a:rPr lang="pt-PT" sz="1200" b="1" i="1">
                                      <a:latin typeface="Cambria Math" panose="02040503050406030204" pitchFamily="18" charset="0"/>
                                      <a:cs typeface="Arial" panose="020B0604020202020204" pitchFamily="34" charset="0"/>
                                    </a:rPr>
                                    <m:t>𝟎</m:t>
                                  </m:r>
                                </m:sub>
                                <m:sup>
                                  <m:r>
                                    <a:rPr lang="pt-PT" sz="1200" b="1" i="1">
                                      <a:latin typeface="Cambria Math" panose="02040503050406030204" pitchFamily="18" charset="0"/>
                                      <a:cs typeface="Arial" panose="020B0604020202020204" pitchFamily="34" charset="0"/>
                                    </a:rPr>
                                    <m:t>𝒙</m:t>
                                  </m:r>
                                </m:sup>
                                <m:e>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𝟓</m:t>
                                      </m:r>
                                    </m:num>
                                    <m:den>
                                      <m:r>
                                        <a:rPr lang="pt-PT" sz="1200" b="1" i="1">
                                          <a:latin typeface="Cambria Math" panose="02040503050406030204" pitchFamily="18" charset="0"/>
                                          <a:cs typeface="Arial" panose="020B0604020202020204" pitchFamily="34" charset="0"/>
                                        </a:rPr>
                                        <m:t>𝟐</m:t>
                                      </m:r>
                                    </m:den>
                                  </m:f>
                                </m:e>
                              </m:nary>
                              <m:sSup>
                                <m:sSupPr>
                                  <m:ctrlPr>
                                    <a:rPr lang="pt-PT" sz="1200" b="1" i="1">
                                      <a:latin typeface="Cambria Math" panose="02040503050406030204" pitchFamily="18" charset="0"/>
                                      <a:cs typeface="Arial" panose="020B0604020202020204" pitchFamily="34" charset="0"/>
                                    </a:rPr>
                                  </m:ctrlPr>
                                </m:sSupPr>
                                <m:e>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e>
                                  </m:d>
                                </m:e>
                                <m:sup>
                                  <m:r>
                                    <a:rPr lang="pt-PT" sz="1200" b="1" i="1">
                                      <a:latin typeface="Cambria Math" panose="02040503050406030204" pitchFamily="18" charset="0"/>
                                      <a:cs typeface="Arial" panose="020B0604020202020204" pitchFamily="34" charset="0"/>
                                    </a:rPr>
                                    <m:t>𝟒</m:t>
                                  </m:r>
                                </m:sup>
                              </m:sSup>
                              <m:r>
                                <a:rPr lang="pt-PT" sz="1200" b="1" i="1">
                                  <a:latin typeface="Cambria Math" panose="02040503050406030204" pitchFamily="18" charset="0"/>
                                  <a:cs typeface="Arial" panose="020B0604020202020204" pitchFamily="34" charset="0"/>
                                </a:rPr>
                                <m:t>𝒅𝒙</m:t>
                              </m:r>
                              <m:r>
                                <a:rPr lang="pt-PT" sz="1200" b="1" i="1">
                                  <a:latin typeface="Cambria Math" panose="02040503050406030204" pitchFamily="18" charset="0"/>
                                  <a:cs typeface="Arial" panose="020B0604020202020204" pitchFamily="34" charset="0"/>
                                </a:rPr>
                                <m:t>=</m:t>
                              </m:r>
                              <m:f>
                                <m:fPr>
                                  <m:ctrlPr>
                                    <a:rPr lang="pt-PT" sz="1200" b="1" i="1">
                                      <a:latin typeface="Cambria Math" panose="02040503050406030204" pitchFamily="18" charset="0"/>
                                      <a:cs typeface="Arial" panose="020B0604020202020204" pitchFamily="34" charset="0"/>
                                    </a:rPr>
                                  </m:ctrlPr>
                                </m:fPr>
                                <m:num>
                                  <m:r>
                                    <a:rPr lang="pt-PT" sz="1200" b="1" i="1">
                                      <a:latin typeface="Cambria Math" panose="02040503050406030204" pitchFamily="18" charset="0"/>
                                      <a:cs typeface="Arial" panose="020B0604020202020204" pitchFamily="34" charset="0"/>
                                    </a:rPr>
                                    <m:t>𝟏</m:t>
                                  </m:r>
                                </m:num>
                                <m:den>
                                  <m:r>
                                    <a:rPr lang="pt-PT" sz="1200" b="1" i="1">
                                      <a:latin typeface="Cambria Math" panose="02040503050406030204" pitchFamily="18" charset="0"/>
                                      <a:cs typeface="Arial" panose="020B0604020202020204" pitchFamily="34" charset="0"/>
                                    </a:rPr>
                                    <m:t>𝟐</m:t>
                                  </m:r>
                                </m:den>
                              </m:f>
                              <m:sSup>
                                <m:sSupPr>
                                  <m:ctrlPr>
                                    <a:rPr lang="pt-PT" sz="1200" b="1" i="1">
                                      <a:latin typeface="Cambria Math" panose="02040503050406030204" pitchFamily="18" charset="0"/>
                                      <a:cs typeface="Arial" panose="020B0604020202020204" pitchFamily="34" charset="0"/>
                                    </a:rPr>
                                  </m:ctrlPr>
                                </m:sSupPr>
                                <m:e>
                                  <m:d>
                                    <m:dPr>
                                      <m:ctrlPr>
                                        <a:rPr lang="pt-PT" sz="1200" b="1" i="1">
                                          <a:latin typeface="Cambria Math" panose="02040503050406030204" pitchFamily="18" charset="0"/>
                                          <a:cs typeface="Arial" panose="020B0604020202020204" pitchFamily="34" charset="0"/>
                                        </a:rPr>
                                      </m:ctrlPr>
                                    </m:dPr>
                                    <m:e>
                                      <m:r>
                                        <a:rPr lang="pt-PT" sz="1200" b="1" i="1">
                                          <a:latin typeface="Cambria Math" panose="02040503050406030204" pitchFamily="18" charset="0"/>
                                          <a:cs typeface="Arial" panose="020B0604020202020204" pitchFamily="34" charset="0"/>
                                        </a:rPr>
                                        <m:t>𝒙</m:t>
                                      </m:r>
                                      <m:r>
                                        <a:rPr lang="pt-PT" sz="1200" b="1" i="1">
                                          <a:latin typeface="Cambria Math" panose="02040503050406030204" pitchFamily="18" charset="0"/>
                                          <a:cs typeface="Arial" panose="020B0604020202020204" pitchFamily="34" charset="0"/>
                                        </a:rPr>
                                        <m:t>−</m:t>
                                      </m:r>
                                      <m:r>
                                        <a:rPr lang="pt-PT" sz="1200" b="1" i="1">
                                          <a:latin typeface="Cambria Math" panose="02040503050406030204" pitchFamily="18" charset="0"/>
                                          <a:cs typeface="Arial" panose="020B0604020202020204" pitchFamily="34" charset="0"/>
                                        </a:rPr>
                                        <m:t>𝟏</m:t>
                                      </m:r>
                                    </m:e>
                                  </m:d>
                                </m:e>
                                <m:sup>
                                  <m:r>
                                    <a:rPr lang="pt-PT" sz="1200" b="1" i="1">
                                      <a:latin typeface="Cambria Math" panose="02040503050406030204" pitchFamily="18" charset="0"/>
                                      <a:cs typeface="Arial" panose="020B0604020202020204" pitchFamily="34" charset="0"/>
                                    </a:rPr>
                                    <m:t>𝟓</m:t>
                                  </m:r>
                                </m:sup>
                              </m:sSup>
                              <m:r>
                                <a:rPr lang="pt-PT" sz="1200" b="1" i="1">
                                  <a:latin typeface="Cambria Math" panose="02040503050406030204" pitchFamily="18" charset="0"/>
                                  <a:cs typeface="Arial" panose="020B0604020202020204" pitchFamily="34" charset="0"/>
                                </a:rPr>
                                <m:t>  )</m:t>
                              </m:r>
                            </m:e>
                          </m:eqArr>
                        </m:e>
                      </m:d>
                    </m:oMath>
                  </m:oMathPara>
                </a14:m>
                <a:endParaRPr lang="pt-PT" sz="1200" b="1" dirty="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tabLst>
                    <a:tab pos="4572000" algn="l"/>
                    <a:tab pos="4756150" algn="l"/>
                  </a:tabLst>
                </a:pPr>
                <a:r>
                  <a:rPr lang="pt-PT" sz="1200" b="1" dirty="0">
                    <a:latin typeface="Arial" panose="020B0604020202020204" pitchFamily="34" charset="0"/>
                    <a:cs typeface="Arial" panose="020B0604020202020204" pitchFamily="34" charset="0"/>
                  </a:rPr>
                  <a:t>Exemplo 11</a:t>
                </a:r>
                <a:r>
                  <a:rPr lang="pt-PT" sz="1400" b="1" dirty="0">
                    <a:latin typeface="Arial" panose="020B0604020202020204" pitchFamily="34" charset="0"/>
                    <a:cs typeface="Arial" panose="020B0604020202020204" pitchFamily="34" charset="0"/>
                  </a:rPr>
                  <a:t>. </a:t>
                </a:r>
                <a:r>
                  <a:rPr lang="pt-PT" sz="1400"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Gerar </a:t>
                </a:r>
                <a:r>
                  <a:rPr lang="pt-PT" sz="1200" dirty="0" smtClean="0">
                    <a:latin typeface="Arial" panose="020B0604020202020204" pitchFamily="34" charset="0"/>
                    <a:cs typeface="Arial" panose="020B0604020202020204" pitchFamily="34" charset="0"/>
                  </a:rPr>
                  <a:t>valores para </a:t>
                </a:r>
                <a:r>
                  <a:rPr lang="pt-PT" sz="1200" dirty="0">
                    <a:latin typeface="Arial" panose="020B0604020202020204" pitchFamily="34" charset="0"/>
                    <a:cs typeface="Arial" panose="020B0604020202020204" pitchFamily="34" charset="0"/>
                  </a:rPr>
                  <a:t>a v. a. com função de densidade </a:t>
                </a:r>
                <a14:m>
                  <m:oMath xmlns:m="http://schemas.openxmlformats.org/officeDocument/2006/math">
                    <m:r>
                      <a:rPr lang="pt-PT" sz="1400" b="1" i="1">
                        <a:latin typeface="Cambria Math" panose="02040503050406030204" pitchFamily="18" charset="0"/>
                        <a:cs typeface="Arial" panose="020B0604020202020204" pitchFamily="34" charset="0"/>
                      </a:rPr>
                      <m:t>𝒇</m:t>
                    </m:r>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𝒙</m:t>
                        </m:r>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nary>
                      <m:naryPr>
                        <m:ctrlPr>
                          <a:rPr lang="pt-PT" sz="1400" b="1" i="1">
                            <a:latin typeface="Cambria Math" panose="02040503050406030204" pitchFamily="18" charset="0"/>
                            <a:cs typeface="Arial" panose="020B0604020202020204" pitchFamily="34" charset="0"/>
                          </a:rPr>
                        </m:ctrlPr>
                      </m:naryPr>
                      <m:sub>
                        <m:r>
                          <m:rPr>
                            <m:brk m:alnAt="23"/>
                          </m:rPr>
                          <a:rPr lang="pt-PT" sz="1400" b="1" i="1">
                            <a:latin typeface="Cambria Math" panose="02040503050406030204" pitchFamily="18" charset="0"/>
                            <a:cs typeface="Arial" panose="020B0604020202020204" pitchFamily="34" charset="0"/>
                          </a:rPr>
                          <m:t>𝟏</m:t>
                        </m:r>
                      </m:sub>
                      <m:sup>
                        <m:r>
                          <a:rPr lang="pt-PT" sz="1400" b="1" i="1">
                            <a:latin typeface="Cambria Math" panose="02040503050406030204" pitchFamily="18" charset="0"/>
                            <a:ea typeface="Cambria Math" panose="02040503050406030204" pitchFamily="18" charset="0"/>
                            <a:cs typeface="Arial" panose="020B0604020202020204" pitchFamily="34" charset="0"/>
                          </a:rPr>
                          <m:t>∞</m:t>
                        </m:r>
                      </m:sup>
                      <m:e>
                        <m:sSup>
                          <m:sSupPr>
                            <m:ctrlPr>
                              <a:rPr lang="pt-PT" sz="1400" b="1" i="1">
                                <a:latin typeface="Cambria Math" panose="02040503050406030204" pitchFamily="18" charset="0"/>
                                <a:cs typeface="Arial" panose="020B0604020202020204" pitchFamily="34" charset="0"/>
                              </a:rPr>
                            </m:ctrlPr>
                          </m:sSupPr>
                          <m:e>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𝒛</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sup>
                            </m:sSup>
                            <m:r>
                              <a:rPr lang="pt-PT" sz="1400" b="1" i="1">
                                <a:latin typeface="Cambria Math" panose="02040503050406030204" pitchFamily="18" charset="0"/>
                                <a:cs typeface="Arial" panose="020B0604020202020204" pitchFamily="34" charset="0"/>
                              </a:rPr>
                              <m:t>𝒆</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𝒏𝒙𝒛</m:t>
                            </m:r>
                          </m:sup>
                        </m:sSup>
                        <m:r>
                          <a:rPr lang="pt-PT" sz="1400" b="1" i="1" dirty="0">
                            <a:latin typeface="Cambria Math" panose="02040503050406030204" pitchFamily="18" charset="0"/>
                            <a:ea typeface="Cambria Math"/>
                            <a:cs typeface="Arial" panose="020B0604020202020204" pitchFamily="34" charset="0"/>
                          </a:rPr>
                          <m:t>𝒅𝒛</m:t>
                        </m:r>
                      </m:e>
                    </m:nary>
                  </m:oMath>
                </a14:m>
                <a:r>
                  <a:rPr lang="pt-PT" sz="1400" b="1" dirty="0">
                    <a:latin typeface="Arial" panose="020B0604020202020204" pitchFamily="34" charset="0"/>
                    <a:cs typeface="Arial" panose="020B0604020202020204" pitchFamily="34" charset="0"/>
                  </a:rPr>
                  <a:t>.</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6511" y="682969"/>
                <a:ext cx="8640960" cy="5470087"/>
              </a:xfrm>
              <a:prstGeom prst="rect">
                <a:avLst/>
              </a:prstGeom>
              <a:blipFill rotWithShape="1">
                <a:blip r:embed="rId2"/>
                <a:stretch>
                  <a:fillRect t="-111" r="-3385" b="-6132"/>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31</a:t>
            </a:fld>
            <a:endParaRPr lang="en-GB" altLang="pt-PT" dirty="0"/>
          </a:p>
        </p:txBody>
      </p:sp>
    </p:spTree>
    <p:extLst>
      <p:ext uri="{BB962C8B-B14F-4D97-AF65-F5344CB8AC3E}">
        <p14:creationId xmlns:p14="http://schemas.microsoft.com/office/powerpoint/2010/main" val="403494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46511" y="682969"/>
                <a:ext cx="8640960" cy="6194324"/>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a:latin typeface="Arial" panose="020B0604020202020204" pitchFamily="34" charset="0"/>
                    <a:cs typeface="Arial" panose="020B0604020202020204" pitchFamily="34" charset="0"/>
                  </a:rPr>
                  <a:t>Seja </a:t>
                </a:r>
                <a14:m>
                  <m:oMath xmlns:m="http://schemas.openxmlformats.org/officeDocument/2006/math">
                    <m:r>
                      <a:rPr lang="pt-PT" sz="1400" b="1" i="1">
                        <a:latin typeface="Cambria Math" panose="02040503050406030204" pitchFamily="18" charset="0"/>
                        <a:cs typeface="Arial" panose="020B0604020202020204" pitchFamily="34" charset="0"/>
                      </a:rPr>
                      <m:t>𝒅𝑯</m:t>
                    </m:r>
                    <m:d>
                      <m:dPr>
                        <m:ctrlPr>
                          <a:rPr lang="pt-PT" sz="1400" b="1" i="1">
                            <a:latin typeface="Cambria Math" panose="02040503050406030204" pitchFamily="18" charset="0"/>
                            <a:cs typeface="Arial" panose="020B0604020202020204" pitchFamily="34" charset="0"/>
                          </a:rPr>
                        </m:ctrlPr>
                      </m:dPr>
                      <m:e>
                        <m:r>
                          <a:rPr lang="pt-PT" sz="1400" b="1" i="1">
                            <a:latin typeface="Cambria Math" panose="02040503050406030204" pitchFamily="18" charset="0"/>
                            <a:cs typeface="Arial" panose="020B0604020202020204" pitchFamily="34" charset="0"/>
                          </a:rPr>
                          <m:t>𝒛</m:t>
                        </m:r>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𝒏</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𝒅𝒛</m:t>
                        </m:r>
                      </m:num>
                      <m:den>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𝒛</m:t>
                            </m:r>
                          </m:e>
                          <m:sup>
                            <m:r>
                              <a:rPr lang="pt-PT" sz="1400" b="1" i="1">
                                <a:latin typeface="Cambria Math" panose="02040503050406030204" pitchFamily="18" charset="0"/>
                                <a:cs typeface="Arial" panose="020B0604020202020204" pitchFamily="34" charset="0"/>
                              </a:rPr>
                              <m:t>𝒏</m:t>
                            </m:r>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𝟏</m:t>
                            </m:r>
                          </m:sup>
                        </m:sSup>
                      </m:den>
                    </m:f>
                  </m:oMath>
                </a14:m>
                <a:r>
                  <a:rPr lang="pt-PT" sz="1200" dirty="0">
                    <a:latin typeface="Arial" panose="020B0604020202020204" pitchFamily="34" charset="0"/>
                    <a:cs typeface="Arial" panose="020B0604020202020204" pitchFamily="34" charset="0"/>
                  </a:rPr>
                  <a:t> ,  e  </a:t>
                </a:r>
                <a14:m>
                  <m:oMath xmlns:m="http://schemas.openxmlformats.org/officeDocument/2006/math">
                    <m:r>
                      <a:rPr lang="pt-PT" sz="1400" b="1" i="1">
                        <a:latin typeface="Cambria Math" panose="02040503050406030204" pitchFamily="18" charset="0"/>
                        <a:cs typeface="Arial" panose="020B0604020202020204" pitchFamily="34" charset="0"/>
                      </a:rPr>
                      <m:t>𝒈</m:t>
                    </m:r>
                    <m:d>
                      <m:dPr>
                        <m:ctrlPr>
                          <a:rPr lang="pt-PT" sz="1400" b="1" i="1">
                            <a:latin typeface="Cambria Math" panose="02040503050406030204" pitchFamily="18" charset="0"/>
                            <a:cs typeface="Arial" panose="020B0604020202020204" pitchFamily="34" charset="0"/>
                          </a:rPr>
                        </m:ctrlPr>
                      </m:dPr>
                      <m:e>
                        <m:f>
                          <m:fPr>
                            <m:type m:val="skw"/>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𝒙</m:t>
                            </m:r>
                          </m:num>
                          <m:den>
                            <m:r>
                              <a:rPr lang="pt-PT" sz="1400" b="1" i="1">
                                <a:latin typeface="Cambria Math" panose="02040503050406030204" pitchFamily="18" charset="0"/>
                                <a:cs typeface="Arial" panose="020B0604020202020204" pitchFamily="34" charset="0"/>
                              </a:rPr>
                              <m:t>𝒛</m:t>
                            </m:r>
                          </m:den>
                        </m:f>
                      </m:e>
                    </m:d>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𝒛</m:t>
                    </m:r>
                    <m:sSup>
                      <m:sSupPr>
                        <m:ctrlPr>
                          <a:rPr lang="pt-PT" sz="1400" b="1" i="1">
                            <a:latin typeface="Cambria Math" panose="02040503050406030204" pitchFamily="18" charset="0"/>
                            <a:cs typeface="Arial" panose="020B0604020202020204" pitchFamily="34" charset="0"/>
                          </a:rPr>
                        </m:ctrlPr>
                      </m:sSupPr>
                      <m:e>
                        <m:r>
                          <a:rPr lang="pt-PT" sz="1400" b="1" i="1">
                            <a:latin typeface="Cambria Math" panose="02040503050406030204" pitchFamily="18" charset="0"/>
                            <a:cs typeface="Arial" panose="020B0604020202020204" pitchFamily="34" charset="0"/>
                          </a:rPr>
                          <m:t>𝒆</m:t>
                        </m:r>
                      </m:e>
                      <m:sup>
                        <m:r>
                          <a:rPr lang="pt-PT" sz="1400" b="1" i="1">
                            <a:latin typeface="Cambria Math" panose="02040503050406030204" pitchFamily="18" charset="0"/>
                            <a:cs typeface="Arial" panose="020B0604020202020204" pitchFamily="34" charset="0"/>
                          </a:rPr>
                          <m:t>−</m:t>
                        </m:r>
                        <m:r>
                          <a:rPr lang="pt-PT" sz="1400" b="1" i="1">
                            <a:latin typeface="Cambria Math" panose="02040503050406030204" pitchFamily="18" charset="0"/>
                            <a:cs typeface="Arial" panose="020B0604020202020204" pitchFamily="34" charset="0"/>
                          </a:rPr>
                          <m:t>𝒛𝒙</m:t>
                        </m:r>
                      </m:sup>
                    </m:sSup>
                  </m:oMath>
                </a14:m>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a:latin typeface="Arial" panose="020B0604020202020204" pitchFamily="34" charset="0"/>
                    <a:cs typeface="Arial" panose="020B0604020202020204" pitchFamily="34" charset="0"/>
                  </a:rPr>
                  <a:t>Gerar o par</a:t>
                </a:r>
                <a:r>
                  <a:rPr lang="pt-PT" sz="1400" b="1" dirty="0">
                    <a:latin typeface="Arial" panose="020B0604020202020204" pitchFamily="34" charset="0"/>
                    <a:cs typeface="Arial" panose="020B0604020202020204" pitchFamily="34" charset="0"/>
                  </a:rPr>
                  <a:t> </a:t>
                </a:r>
                <a14:m>
                  <m:oMath xmlns:m="http://schemas.openxmlformats.org/officeDocument/2006/math">
                    <m:r>
                      <a:rPr lang="pt-PT" sz="1400" b="1" i="1">
                        <a:latin typeface="Cambria Math" panose="02040503050406030204" pitchFamily="18" charset="0"/>
                        <a:cs typeface="Arial" panose="020B0604020202020204" pitchFamily="34" charset="0"/>
                      </a:rPr>
                      <m:t>(</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𝟏</m:t>
                        </m:r>
                      </m:sub>
                    </m:sSub>
                    <m:r>
                      <a:rPr lang="pt-PT" sz="1400" b="1" i="1">
                        <a:latin typeface="Cambria Math" panose="02040503050406030204" pitchFamily="18" charset="0"/>
                        <a:cs typeface="Arial" panose="020B0604020202020204" pitchFamily="34" charset="0"/>
                      </a:rPr>
                      <m:t>, </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𝟐</m:t>
                        </m:r>
                      </m:sub>
                    </m:sSub>
                    <m:r>
                      <a:rPr lang="pt-PT" sz="1400" b="1" i="1">
                        <a:latin typeface="Cambria Math" panose="02040503050406030204" pitchFamily="18" charset="0"/>
                        <a:cs typeface="Arial" panose="020B0604020202020204" pitchFamily="34" charset="0"/>
                      </a:rPr>
                      <m:t>)</m:t>
                    </m:r>
                  </m:oMath>
                </a14:m>
                <a:r>
                  <a:rPr lang="pt-PT" sz="1400" b="1" dirty="0">
                    <a:latin typeface="Arial" panose="020B0604020202020204" pitchFamily="34" charset="0"/>
                    <a:cs typeface="Arial" panose="020B0604020202020204" pitchFamily="34" charset="0"/>
                  </a:rPr>
                  <a:t> </a:t>
                </a:r>
                <a:r>
                  <a:rPr lang="pt-PT" sz="1200" dirty="0">
                    <a:latin typeface="Arial" panose="020B0604020202020204" pitchFamily="34" charset="0"/>
                    <a:cs typeface="Arial" panose="020B0604020202020204" pitchFamily="34" charset="0"/>
                  </a:rPr>
                  <a:t>e calcular </a:t>
                </a:r>
              </a:p>
              <a:p>
                <a:pPr marL="176213" algn="just">
                  <a:tabLst>
                    <a:tab pos="4572000" algn="l"/>
                    <a:tab pos="4756150" algn="l"/>
                  </a:tabLst>
                </a:pPr>
                <a:endParaRPr lang="pt-PT" sz="1200" dirty="0">
                  <a:latin typeface="Arial" panose="020B0604020202020204" pitchFamily="34" charset="0"/>
                  <a:cs typeface="Arial" panose="020B0604020202020204" pitchFamily="34" charset="0"/>
                </a:endParaRPr>
              </a:p>
              <a:p>
                <a:pPr marL="176213" algn="ctr">
                  <a:tabLst>
                    <a:tab pos="4572000" algn="l"/>
                    <a:tab pos="4756150" algn="l"/>
                  </a:tabLst>
                </a:pPr>
                <a:r>
                  <a:rPr lang="pt-PT" sz="1400" b="1" dirty="0">
                    <a:cs typeface="Arial" panose="020B0604020202020204" pitchFamily="34" charset="0"/>
                  </a:rPr>
                  <a:t>z</a:t>
                </a:r>
                <a14:m>
                  <m:oMath xmlns:m="http://schemas.openxmlformats.org/officeDocument/2006/math">
                    <m:r>
                      <a:rPr lang="pt-PT" sz="1400" b="1" i="1">
                        <a:latin typeface="Cambria Math" panose="02040503050406030204" pitchFamily="18" charset="0"/>
                        <a:cs typeface="Arial" panose="020B0604020202020204" pitchFamily="34" charset="0"/>
                      </a:rPr>
                      <m:t>=</m:t>
                    </m:r>
                    <m:sSup>
                      <m:sSupPr>
                        <m:ctrlPr>
                          <a:rPr lang="pt-PT" sz="1400" b="1" i="1">
                            <a:latin typeface="Cambria Math" panose="02040503050406030204" pitchFamily="18" charset="0"/>
                            <a:cs typeface="Arial" panose="020B0604020202020204" pitchFamily="34" charset="0"/>
                          </a:rPr>
                        </m:ctrlPr>
                      </m:sSupPr>
                      <m:e>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𝟏</m:t>
                            </m:r>
                          </m:sub>
                        </m:sSub>
                      </m:e>
                      <m:sup>
                        <m:r>
                          <a:rPr lang="pt-PT" sz="1400" b="1" i="1">
                            <a:latin typeface="Cambria Math" panose="02040503050406030204" pitchFamily="18" charset="0"/>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𝟏</m:t>
                            </m:r>
                          </m:num>
                          <m:den>
                            <m:r>
                              <a:rPr lang="pt-PT" sz="1400" b="1" i="1">
                                <a:latin typeface="Cambria Math" panose="02040503050406030204" pitchFamily="18" charset="0"/>
                                <a:cs typeface="Arial" panose="020B0604020202020204" pitchFamily="34" charset="0"/>
                              </a:rPr>
                              <m:t>𝒏</m:t>
                            </m:r>
                          </m:den>
                        </m:f>
                      </m:sup>
                    </m:sSup>
                  </m:oMath>
                </a14:m>
                <a:r>
                  <a:rPr lang="pt-PT" sz="1400" b="1" dirty="0">
                    <a:latin typeface="Arial" panose="020B0604020202020204" pitchFamily="34" charset="0"/>
                    <a:cs typeface="Arial" panose="020B0604020202020204" pitchFamily="34" charset="0"/>
                  </a:rPr>
                  <a:t>      ( </a:t>
                </a:r>
                <a14:m>
                  <m:oMath xmlns:m="http://schemas.openxmlformats.org/officeDocument/2006/math">
                    <m:r>
                      <a:rPr lang="pt-PT" sz="1400" b="1" i="1" dirty="0">
                        <a:latin typeface="Cambria Math" panose="02040503050406030204" pitchFamily="18" charset="0"/>
                        <a:cs typeface="Arial" panose="020B0604020202020204" pitchFamily="34" charset="0"/>
                      </a:rPr>
                      <m:t>𝑯</m:t>
                    </m:r>
                    <m:d>
                      <m:dPr>
                        <m:ctrlPr>
                          <a:rPr lang="pt-PT" sz="1400" b="1" i="1" dirty="0">
                            <a:latin typeface="Cambria Math" panose="02040503050406030204" pitchFamily="18" charset="0"/>
                            <a:cs typeface="Arial" panose="020B0604020202020204" pitchFamily="34" charset="0"/>
                          </a:rPr>
                        </m:ctrlPr>
                      </m:dPr>
                      <m:e>
                        <m:r>
                          <a:rPr lang="pt-PT" sz="1400" b="1" i="1" dirty="0">
                            <a:latin typeface="Cambria Math" panose="02040503050406030204" pitchFamily="18" charset="0"/>
                            <a:cs typeface="Arial" panose="020B0604020202020204" pitchFamily="34" charset="0"/>
                          </a:rPr>
                          <m:t>𝒛</m:t>
                        </m:r>
                      </m:e>
                    </m:d>
                    <m:r>
                      <a:rPr lang="pt-PT" sz="1400" b="1" i="1" dirty="0">
                        <a:latin typeface="Cambria Math" panose="02040503050406030204" pitchFamily="18" charset="0"/>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𝒛</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𝒏</m:t>
                        </m:r>
                      </m:sup>
                    </m:sSup>
                  </m:oMath>
                </a14:m>
                <a:r>
                  <a:rPr lang="pt-PT" sz="1400" b="1" dirty="0">
                    <a:latin typeface="Arial" panose="020B0604020202020204" pitchFamily="34" charset="0"/>
                    <a:cs typeface="Arial" panose="020B0604020202020204" pitchFamily="34" charset="0"/>
                  </a:rPr>
                  <a:t> )   e   </a:t>
                </a:r>
                <a14:m>
                  <m:oMath xmlns:m="http://schemas.openxmlformats.org/officeDocument/2006/math">
                    <m:r>
                      <a:rPr lang="pt-PT" sz="1400" b="1" i="1">
                        <a:latin typeface="Cambria Math" panose="02040503050406030204" pitchFamily="18" charset="0"/>
                        <a:cs typeface="Arial" panose="020B0604020202020204" pitchFamily="34" charset="0"/>
                      </a:rPr>
                      <m:t>𝒙</m:t>
                    </m:r>
                    <m:r>
                      <a:rPr lang="pt-PT" sz="1400" b="1" i="1">
                        <a:latin typeface="Cambria Math" panose="02040503050406030204" pitchFamily="18" charset="0"/>
                        <a:cs typeface="Arial" panose="020B0604020202020204" pitchFamily="34" charset="0"/>
                      </a:rPr>
                      <m:t>=−</m:t>
                    </m:r>
                    <m:f>
                      <m:fPr>
                        <m:ctrlPr>
                          <a:rPr lang="pt-PT" sz="1400" b="1" i="1">
                            <a:latin typeface="Cambria Math" panose="02040503050406030204" pitchFamily="18" charset="0"/>
                            <a:cs typeface="Arial" panose="020B0604020202020204" pitchFamily="34" charset="0"/>
                          </a:rPr>
                        </m:ctrlPr>
                      </m:fPr>
                      <m:num>
                        <m:r>
                          <a:rPr lang="pt-PT" sz="1400" b="1" i="1">
                            <a:latin typeface="Cambria Math" panose="02040503050406030204" pitchFamily="18" charset="0"/>
                            <a:cs typeface="Arial" panose="020B0604020202020204" pitchFamily="34" charset="0"/>
                          </a:rPr>
                          <m:t>𝟏</m:t>
                        </m:r>
                      </m:num>
                      <m:den>
                        <m:r>
                          <a:rPr lang="pt-PT" sz="1400" b="1" i="1">
                            <a:latin typeface="Cambria Math" panose="02040503050406030204" pitchFamily="18" charset="0"/>
                            <a:cs typeface="Arial" panose="020B0604020202020204" pitchFamily="34" charset="0"/>
                          </a:rPr>
                          <m:t>𝒛</m:t>
                        </m:r>
                      </m:den>
                    </m:f>
                    <m:r>
                      <a:rPr lang="pt-PT" sz="1400" b="1" i="1">
                        <a:latin typeface="Cambria Math" panose="02040503050406030204" pitchFamily="18" charset="0"/>
                        <a:cs typeface="Arial" panose="020B0604020202020204" pitchFamily="34" charset="0"/>
                      </a:rPr>
                      <m:t>𝒍𝒏</m:t>
                    </m:r>
                    <m:sSub>
                      <m:sSubPr>
                        <m:ctrlPr>
                          <a:rPr lang="pt-PT" sz="1400" b="1" i="1">
                            <a:latin typeface="Cambria Math" panose="02040503050406030204" pitchFamily="18" charset="0"/>
                            <a:cs typeface="Arial" panose="020B0604020202020204" pitchFamily="34" charset="0"/>
                          </a:rPr>
                        </m:ctrlPr>
                      </m:sSubPr>
                      <m:e>
                        <m:r>
                          <a:rPr lang="pt-PT" sz="1400" b="1" i="1">
                            <a:latin typeface="Cambria Math" panose="02040503050406030204" pitchFamily="18" charset="0"/>
                            <a:cs typeface="Arial" panose="020B0604020202020204" pitchFamily="34" charset="0"/>
                          </a:rPr>
                          <m:t>𝒚</m:t>
                        </m:r>
                      </m:e>
                      <m:sub>
                        <m:r>
                          <a:rPr lang="pt-PT" sz="1400" b="1" i="1">
                            <a:latin typeface="Cambria Math" panose="02040503050406030204" pitchFamily="18" charset="0"/>
                            <a:cs typeface="Arial" panose="020B0604020202020204" pitchFamily="34" charset="0"/>
                          </a:rPr>
                          <m:t>𝟐</m:t>
                        </m:r>
                      </m:sub>
                    </m:sSub>
                  </m:oMath>
                </a14:m>
                <a:r>
                  <a:rPr lang="pt-PT" sz="1400" b="1" i="1" dirty="0">
                    <a:latin typeface="Arial" panose="020B0604020202020204" pitchFamily="34" charset="0"/>
                    <a:cs typeface="Arial" panose="020B0604020202020204" pitchFamily="34" charset="0"/>
                  </a:rPr>
                  <a:t>     </a:t>
                </a:r>
                <a:r>
                  <a:rPr lang="pt-PT" sz="1400" b="1" dirty="0">
                    <a:latin typeface="Arial" panose="020B0604020202020204" pitchFamily="34" charset="0"/>
                    <a:cs typeface="Arial" panose="020B0604020202020204" pitchFamily="34" charset="0"/>
                  </a:rPr>
                  <a:t>( </a:t>
                </a:r>
                <a14:m>
                  <m:oMath xmlns:m="http://schemas.openxmlformats.org/officeDocument/2006/math">
                    <m:nary>
                      <m:naryPr>
                        <m:ctrlPr>
                          <a:rPr lang="pt-PT" sz="1400" b="1" i="1" dirty="0">
                            <a:latin typeface="Cambria Math" panose="02040503050406030204" pitchFamily="18" charset="0"/>
                            <a:cs typeface="Arial" panose="020B0604020202020204" pitchFamily="34" charset="0"/>
                          </a:rPr>
                        </m:ctrlPr>
                      </m:naryPr>
                      <m:sub>
                        <m:r>
                          <m:rPr>
                            <m:brk m:alnAt="23"/>
                          </m:rPr>
                          <a:rPr lang="pt-PT" sz="1400" b="1" i="1" dirty="0">
                            <a:latin typeface="Cambria Math" panose="02040503050406030204" pitchFamily="18" charset="0"/>
                            <a:cs typeface="Arial" panose="020B0604020202020204" pitchFamily="34" charset="0"/>
                          </a:rPr>
                          <m:t>𝟏</m:t>
                        </m:r>
                      </m:sub>
                      <m:sup>
                        <m:r>
                          <a:rPr lang="pt-PT" sz="1400" b="1" i="1" dirty="0">
                            <a:latin typeface="Cambria Math" panose="02040503050406030204" pitchFamily="18" charset="0"/>
                            <a:cs typeface="Arial" panose="020B0604020202020204" pitchFamily="34" charset="0"/>
                          </a:rPr>
                          <m:t>𝒙</m:t>
                        </m:r>
                      </m:sup>
                      <m:e>
                        <m:r>
                          <a:rPr lang="pt-PT" sz="1400" b="1" i="1" dirty="0">
                            <a:latin typeface="Cambria Math" panose="02040503050406030204" pitchFamily="18" charset="0"/>
                            <a:cs typeface="Arial" panose="020B0604020202020204" pitchFamily="34" charset="0"/>
                          </a:rPr>
                          <m:t>𝒛</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𝒆</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𝒛𝒙</m:t>
                            </m:r>
                          </m:sup>
                        </m:sSup>
                        <m:r>
                          <a:rPr lang="pt-PT" sz="1400" b="1" i="1" dirty="0">
                            <a:latin typeface="Cambria Math" panose="02040503050406030204" pitchFamily="18" charset="0"/>
                            <a:cs typeface="Arial" panose="020B0604020202020204" pitchFamily="34" charset="0"/>
                          </a:rPr>
                          <m:t>𝒅𝒙</m:t>
                        </m:r>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𝟏</m:t>
                        </m:r>
                        <m:r>
                          <a:rPr lang="pt-PT" sz="1400" b="1" i="1" dirty="0">
                            <a:latin typeface="Cambria Math" panose="02040503050406030204" pitchFamily="18" charset="0"/>
                            <a:cs typeface="Arial" panose="020B0604020202020204" pitchFamily="34" charset="0"/>
                          </a:rPr>
                          <m:t>−</m:t>
                        </m:r>
                        <m:sSup>
                          <m:sSupPr>
                            <m:ctrlPr>
                              <a:rPr lang="pt-PT" sz="1400" b="1" i="1" dirty="0">
                                <a:latin typeface="Cambria Math" panose="02040503050406030204" pitchFamily="18" charset="0"/>
                                <a:cs typeface="Arial" panose="020B0604020202020204" pitchFamily="34" charset="0"/>
                              </a:rPr>
                            </m:ctrlPr>
                          </m:sSupPr>
                          <m:e>
                            <m:r>
                              <a:rPr lang="pt-PT" sz="1400" b="1" i="1" dirty="0">
                                <a:latin typeface="Cambria Math" panose="02040503050406030204" pitchFamily="18" charset="0"/>
                                <a:cs typeface="Arial" panose="020B0604020202020204" pitchFamily="34" charset="0"/>
                              </a:rPr>
                              <m:t>𝒆</m:t>
                            </m:r>
                          </m:e>
                          <m:sup>
                            <m:r>
                              <a:rPr lang="pt-PT" sz="1400" b="1" i="1" dirty="0">
                                <a:latin typeface="Cambria Math" panose="02040503050406030204" pitchFamily="18" charset="0"/>
                                <a:cs typeface="Arial" panose="020B0604020202020204" pitchFamily="34" charset="0"/>
                              </a:rPr>
                              <m:t>−</m:t>
                            </m:r>
                            <m:r>
                              <a:rPr lang="pt-PT" sz="1400" b="1" i="1" dirty="0">
                                <a:latin typeface="Cambria Math" panose="02040503050406030204" pitchFamily="18" charset="0"/>
                                <a:cs typeface="Arial" panose="020B0604020202020204" pitchFamily="34" charset="0"/>
                              </a:rPr>
                              <m:t>𝒛𝒙</m:t>
                            </m:r>
                          </m:sup>
                        </m:sSup>
                      </m:e>
                    </m:nary>
                    <m:r>
                      <a:rPr lang="pt-PT" sz="1400" b="1" i="1" dirty="0">
                        <a:latin typeface="Cambria Math" panose="02040503050406030204" pitchFamily="18" charset="0"/>
                        <a:cs typeface="Arial" panose="020B0604020202020204" pitchFamily="34" charset="0"/>
                      </a:rPr>
                      <m:t>  </m:t>
                    </m:r>
                    <m:r>
                      <a:rPr lang="pt-PT" sz="1400" b="1" dirty="0">
                        <a:latin typeface="Cambria Math" panose="02040503050406030204" pitchFamily="18" charset="0"/>
                        <a:cs typeface="Arial" panose="020B0604020202020204" pitchFamily="34" charset="0"/>
                      </a:rPr>
                      <m:t>)</m:t>
                    </m:r>
                    <m:r>
                      <a:rPr lang="pt-PT" sz="1400" b="1" i="0" dirty="0" smtClean="0">
                        <a:latin typeface="Cambria Math"/>
                        <a:cs typeface="Arial" panose="020B0604020202020204" pitchFamily="34" charset="0"/>
                      </a:rPr>
                      <m:t>.</m:t>
                    </m:r>
                  </m:oMath>
                </a14:m>
                <a:endParaRPr lang="pt-PT" sz="1400" b="1" dirty="0" smtClean="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400" b="1" dirty="0" smtClean="0">
                    <a:latin typeface="Arial" panose="020B0604020202020204" pitchFamily="34" charset="0"/>
                    <a:cs typeface="Arial" panose="020B0604020202020204" pitchFamily="34" charset="0"/>
                  </a:rPr>
                  <a:t>4. Modelos de simulação</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lvl="0" algn="just">
                  <a:lnSpc>
                    <a:spcPct val="150000"/>
                  </a:lnSpc>
                </a:pPr>
                <a:r>
                  <a:rPr lang="pt-PT" sz="1200" b="1" dirty="0" smtClean="0"/>
                  <a:t>Exercício 5</a:t>
                </a:r>
                <a:r>
                  <a:rPr lang="pt-PT" sz="1200" dirty="0" smtClean="0"/>
                  <a:t>. O </a:t>
                </a:r>
                <a:r>
                  <a:rPr lang="pt-PT" sz="1200" dirty="0"/>
                  <a:t>intervalo de tempo entre chegadas consecutivas a uma barbearia é uma </a:t>
                </a:r>
                <a:r>
                  <a:rPr lang="pt-PT" sz="1200" dirty="0" err="1"/>
                  <a:t>v.a.</a:t>
                </a:r>
                <a:r>
                  <a:rPr lang="pt-PT" sz="1200" dirty="0"/>
                  <a:t> exponencial de média 15 minutos. Na barbearia está apenas um barbeiro que demora entre 10 e 15 minutos, uniformemente distribuídos, a fazer um corte de cabelo. Os clientes são atendidos por ordem de chegada (FIFO). O objectivo consiste em calcular as seguintes medidas de performance:</a:t>
                </a:r>
              </a:p>
              <a:p>
                <a:pPr marL="176213" algn="just">
                  <a:lnSpc>
                    <a:spcPct val="150000"/>
                  </a:lnSpc>
                </a:pPr>
                <a:r>
                  <a:rPr lang="pt-PT" sz="1200" dirty="0"/>
                  <a:t>1 – Tempo médio de utilização da barbearia;</a:t>
                </a:r>
              </a:p>
              <a:p>
                <a:pPr marL="176213" algn="just">
                  <a:lnSpc>
                    <a:spcPct val="150000"/>
                  </a:lnSpc>
                </a:pPr>
                <a:r>
                  <a:rPr lang="pt-PT" sz="1200" dirty="0"/>
                  <a:t>2 – Nº médio de clientes à espera;</a:t>
                </a:r>
              </a:p>
              <a:p>
                <a:pPr marL="176213" algn="just">
                  <a:lnSpc>
                    <a:spcPct val="150000"/>
                  </a:lnSpc>
                </a:pPr>
                <a:r>
                  <a:rPr lang="pt-PT" sz="1200" dirty="0"/>
                  <a:t>3 – Tempo médio que um cliente espera na fila.</a:t>
                </a:r>
              </a:p>
              <a:p>
                <a:pPr marL="176213" algn="just">
                  <a:lnSpc>
                    <a:spcPct val="150000"/>
                  </a:lnSpc>
                </a:pPr>
                <a:r>
                  <a:rPr lang="pt-PT" sz="1200" i="1" dirty="0"/>
                  <a:t>Simule o comportamento do sistema (barbearia) até à partida (serviço completo) do 5º cliente para determinar as medidas de performance indicadas</a:t>
                </a:r>
                <a:r>
                  <a:rPr lang="pt-PT" sz="1200" i="1" dirty="0" smtClean="0"/>
                  <a:t>.</a:t>
                </a:r>
              </a:p>
              <a:p>
                <a:pPr marL="176213" algn="just">
                  <a:lnSpc>
                    <a:spcPct val="150000"/>
                  </a:lnSpc>
                </a:pPr>
                <a:endParaRPr lang="pt-PT" sz="1200" i="1" dirty="0"/>
              </a:p>
              <a:p>
                <a:pPr marL="176213" algn="just">
                  <a:lnSpc>
                    <a:spcPct val="150000"/>
                  </a:lnSpc>
                </a:pPr>
                <a:r>
                  <a:rPr lang="pt-PT" sz="1400" dirty="0" err="1" smtClean="0">
                    <a:hlinkClick r:id="rId2" action="ppaction://hlinkfile"/>
                  </a:rPr>
                  <a:t>Simulacao</a:t>
                </a:r>
                <a:r>
                  <a:rPr lang="pt-PT" sz="1400" dirty="0" smtClean="0">
                    <a:hlinkClick r:id="rId2" action="ppaction://hlinkfile"/>
                  </a:rPr>
                  <a:t> - </a:t>
                </a:r>
                <a:r>
                  <a:rPr lang="pt-PT" sz="1400" dirty="0" err="1" smtClean="0">
                    <a:hlinkClick r:id="rId2" action="ppaction://hlinkfile"/>
                  </a:rPr>
                  <a:t>Exerc</a:t>
                </a:r>
                <a:r>
                  <a:rPr lang="pt-PT" sz="1400" dirty="0" smtClean="0">
                    <a:hlinkClick r:id="rId2" action="ppaction://hlinkfile"/>
                  </a:rPr>
                  <a:t>. 5.xlsm</a:t>
                </a:r>
                <a:endParaRPr lang="pt-PT" sz="1400" dirty="0"/>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6511" y="682969"/>
                <a:ext cx="8640960" cy="6194324"/>
              </a:xfrm>
              <a:prstGeom prst="rect">
                <a:avLst/>
              </a:prstGeom>
              <a:blipFill rotWithShape="1">
                <a:blip r:embed="rId3"/>
                <a:stretch>
                  <a:fillRect t="-394"/>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32</a:t>
            </a:fld>
            <a:endParaRPr lang="en-GB" altLang="pt-PT" dirty="0"/>
          </a:p>
        </p:txBody>
      </p:sp>
    </p:spTree>
    <p:extLst>
      <p:ext uri="{BB962C8B-B14F-4D97-AF65-F5344CB8AC3E}">
        <p14:creationId xmlns:p14="http://schemas.microsoft.com/office/powerpoint/2010/main" val="2208108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46511" y="682969"/>
            <a:ext cx="8640960" cy="1261884"/>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ctr">
              <a:tabLst>
                <a:tab pos="4572000" algn="l"/>
                <a:tab pos="4756150" algn="l"/>
              </a:tabLst>
            </a:pPr>
            <a:endParaRPr lang="pt-PT" sz="1400" b="1" i="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33</a:t>
            </a:fld>
            <a:endParaRPr lang="en-GB" altLang="pt-PT" dirty="0"/>
          </a:p>
        </p:txBody>
      </p:sp>
      <p:graphicFrame>
        <p:nvGraphicFramePr>
          <p:cNvPr id="9" name="Tabela 8"/>
          <p:cNvGraphicFramePr>
            <a:graphicFrameLocks noGrp="1"/>
          </p:cNvGraphicFramePr>
          <p:nvPr>
            <p:extLst>
              <p:ext uri="{D42A27DB-BD31-4B8C-83A1-F6EECF244321}">
                <p14:modId xmlns:p14="http://schemas.microsoft.com/office/powerpoint/2010/main" val="1581300658"/>
              </p:ext>
            </p:extLst>
          </p:nvPr>
        </p:nvGraphicFramePr>
        <p:xfrm>
          <a:off x="323528" y="760868"/>
          <a:ext cx="4176464" cy="2026920"/>
        </p:xfrm>
        <a:graphic>
          <a:graphicData uri="http://schemas.openxmlformats.org/drawingml/2006/table">
            <a:tbl>
              <a:tblPr/>
              <a:tblGrid>
                <a:gridCol w="655608">
                  <a:extLst>
                    <a:ext uri="{9D8B030D-6E8A-4147-A177-3AD203B41FA5}">
                      <a16:colId xmlns:a16="http://schemas.microsoft.com/office/drawing/2014/main" val="20000"/>
                    </a:ext>
                  </a:extLst>
                </a:gridCol>
                <a:gridCol w="568528">
                  <a:extLst>
                    <a:ext uri="{9D8B030D-6E8A-4147-A177-3AD203B41FA5}">
                      <a16:colId xmlns:a16="http://schemas.microsoft.com/office/drawing/2014/main" val="20001"/>
                    </a:ext>
                  </a:extLst>
                </a:gridCol>
                <a:gridCol w="87080">
                  <a:extLst>
                    <a:ext uri="{9D8B030D-6E8A-4147-A177-3AD203B41FA5}">
                      <a16:colId xmlns:a16="http://schemas.microsoft.com/office/drawing/2014/main" val="20002"/>
                    </a:ext>
                  </a:extLst>
                </a:gridCol>
                <a:gridCol w="1137056">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tblGrid>
              <a:tr h="204376">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gridSpan="4">
                  <a:txBody>
                    <a:bodyPr/>
                    <a:lstStyle/>
                    <a:p>
                      <a:pPr algn="l" fontAlgn="b"/>
                      <a:endParaRPr lang="pt-PT" sz="1400" b="1" i="0" u="none" strike="noStrike" dirty="0">
                        <a:effectLst/>
                        <a:latin typeface="Arial"/>
                      </a:endParaRPr>
                    </a:p>
                  </a:txBody>
                  <a:tcPr marL="9525" marR="9525" marT="9525" marB="0" anchor="b">
                    <a:lnL>
                      <a:noFill/>
                    </a:lnL>
                    <a:lnR>
                      <a:noFill/>
                    </a:lnR>
                    <a:lnT>
                      <a:noFill/>
                    </a:lnT>
                    <a:lnB>
                      <a:noFill/>
                    </a:lnB>
                  </a:tcPr>
                </a:tc>
                <a:tc hMerge="1">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60274">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gridSpan="3">
                  <a:txBody>
                    <a:bodyPr/>
                    <a:lstStyle/>
                    <a:p>
                      <a:endParaRPr lang="pt-PT" dirty="0"/>
                    </a:p>
                  </a:txBody>
                  <a:tcPr marL="9525" marR="9525" marT="9525" marB="0" anchor="b">
                    <a:lnL>
                      <a:noFill/>
                    </a:lnL>
                    <a:lnR>
                      <a:noFill/>
                    </a:lnR>
                    <a:lnT>
                      <a:noFill/>
                    </a:lnT>
                    <a:lnB>
                      <a:noFill/>
                    </a:lnB>
                  </a:tcPr>
                </a:tc>
                <a:tc hMerge="1">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76427">
                <a:tc gridSpan="5">
                  <a:txBody>
                    <a:bodyPr/>
                    <a:lstStyle/>
                    <a:p>
                      <a:pPr algn="l" fontAlgn="b"/>
                      <a:r>
                        <a:rPr lang="pt-PT" sz="1200" b="1" i="0" u="none" strike="noStrike" dirty="0">
                          <a:effectLst/>
                          <a:latin typeface="Arial"/>
                        </a:rPr>
                        <a:t>Tempo Total de Simulação</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dirty="0">
                          <a:effectLst/>
                          <a:latin typeface="Arial"/>
                        </a:rPr>
                        <a:t>92,8</a:t>
                      </a:r>
                    </a:p>
                  </a:txBody>
                  <a:tcPr marL="9525" marR="9525" marT="9525" marB="0" anchor="b">
                    <a:lnL>
                      <a:noFill/>
                    </a:lnL>
                    <a:lnR>
                      <a:noFill/>
                    </a:lnR>
                    <a:lnT>
                      <a:noFill/>
                    </a:lnT>
                    <a:lnB>
                      <a:noFill/>
                    </a:lnB>
                  </a:tcPr>
                </a:tc>
                <a:tc>
                  <a:txBody>
                    <a:bodyPr/>
                    <a:lstStyle/>
                    <a:p>
                      <a:pPr algn="ctr" fontAlgn="b">
                        <a:tabLst/>
                      </a:pPr>
                      <a:r>
                        <a:rPr lang="pt-PT" sz="1200" b="1" i="0" u="none" strike="noStrike" dirty="0">
                          <a:effectLst/>
                          <a:latin typeface="Arial"/>
                        </a:rPr>
                        <a:t>minutos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76427">
                <a:tc gridSpan="5">
                  <a:txBody>
                    <a:bodyPr/>
                    <a:lstStyle/>
                    <a:p>
                      <a:pPr algn="l" fontAlgn="b"/>
                      <a:r>
                        <a:rPr lang="pt-PT" sz="1200" b="1" i="0" u="none" strike="noStrike" dirty="0">
                          <a:effectLst/>
                          <a:latin typeface="Arial"/>
                        </a:rPr>
                        <a:t>Tempo Total de Actividade (Serviço)</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dirty="0">
                          <a:effectLst/>
                          <a:latin typeface="Arial"/>
                        </a:rPr>
                        <a:t>63,7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60274">
                <a:tc gridSpan="4">
                  <a:txBody>
                    <a:bodyPr/>
                    <a:lstStyle/>
                    <a:p>
                      <a:pPr algn="l" fontAlgn="b"/>
                      <a:r>
                        <a:rPr lang="pt-PT" sz="1200" b="1" i="0" u="none" strike="noStrike">
                          <a:effectLst/>
                          <a:latin typeface="Arial"/>
                        </a:rPr>
                        <a:t>Tempo Total na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dirty="0"/>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32,4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60274">
                <a:tc gridSpan="4">
                  <a:txBody>
                    <a:bodyPr/>
                    <a:lstStyle/>
                    <a:p>
                      <a:pPr algn="l" fontAlgn="b"/>
                      <a:r>
                        <a:rPr lang="pt-PT" sz="1200" b="1" i="0" u="none" strike="noStrike">
                          <a:effectLst/>
                          <a:latin typeface="Arial"/>
                        </a:rPr>
                        <a:t>Tempo Total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96,1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60274">
                <a:tc gridSpan="4">
                  <a:txBody>
                    <a:bodyPr/>
                    <a:lstStyle/>
                    <a:p>
                      <a:pPr algn="l" fontAlgn="b"/>
                      <a:r>
                        <a:rPr lang="pt-PT" sz="1200" b="1" i="0" u="none" strike="noStrike" dirty="0">
                          <a:effectLst/>
                          <a:latin typeface="Arial"/>
                        </a:rPr>
                        <a:t>Tempo Total de Inactividade</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29,1</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60274">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gridSpan="2">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13" name="Tabela 12"/>
          <p:cNvGraphicFramePr>
            <a:graphicFrameLocks noGrp="1"/>
          </p:cNvGraphicFramePr>
          <p:nvPr>
            <p:extLst>
              <p:ext uri="{D42A27DB-BD31-4B8C-83A1-F6EECF244321}">
                <p14:modId xmlns:p14="http://schemas.microsoft.com/office/powerpoint/2010/main" val="1104153133"/>
              </p:ext>
            </p:extLst>
          </p:nvPr>
        </p:nvGraphicFramePr>
        <p:xfrm>
          <a:off x="4644008" y="1124744"/>
          <a:ext cx="3816424" cy="191339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87424">
                  <a:extLst>
                    <a:ext uri="{9D8B030D-6E8A-4147-A177-3AD203B41FA5}">
                      <a16:colId xmlns:a16="http://schemas.microsoft.com/office/drawing/2014/main" val="20003"/>
                    </a:ext>
                  </a:extLst>
                </a:gridCol>
                <a:gridCol w="422176">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768424">
                  <a:extLst>
                    <a:ext uri="{9D8B030D-6E8A-4147-A177-3AD203B41FA5}">
                      <a16:colId xmlns:a16="http://schemas.microsoft.com/office/drawing/2014/main" val="20006"/>
                    </a:ext>
                  </a:extLst>
                </a:gridCol>
              </a:tblGrid>
              <a:tr h="301760">
                <a:tc gridSpan="3">
                  <a:txBody>
                    <a:bodyPr/>
                    <a:lstStyle/>
                    <a:p>
                      <a:pPr algn="l" fontAlgn="b"/>
                      <a:r>
                        <a:rPr lang="pt-PT" sz="1200" b="1" i="0" u="none" strike="noStrike" dirty="0" smtClean="0">
                          <a:effectLst/>
                          <a:latin typeface="Arial"/>
                        </a:rPr>
                        <a:t>Comprimento </a:t>
                      </a:r>
                      <a:r>
                        <a:rPr lang="pt-PT" sz="1200" b="1" i="0" u="none" strike="noStrike" dirty="0">
                          <a:effectLst/>
                          <a:latin typeface="Arial"/>
                        </a:rPr>
                        <a:t>médio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gridSpan="2">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1" i="0" u="none" strike="noStrike">
                          <a:effectLst/>
                          <a:latin typeface="Arial"/>
                        </a:rPr>
                        <a:t>0,35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clientes</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gridSpan="5">
                  <a:txBody>
                    <a:bodyPr/>
                    <a:lstStyle/>
                    <a:p>
                      <a:pPr algn="l" fontAlgn="b"/>
                      <a:r>
                        <a:rPr lang="pt-PT" sz="1200" b="1" i="0" u="none" strike="noStrike" dirty="0">
                          <a:effectLst/>
                          <a:latin typeface="Arial"/>
                        </a:rPr>
                        <a:t>Nº médio Clientes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ctr" fontAlgn="b"/>
                      <a:r>
                        <a:rPr lang="pt-PT" sz="1200" b="1" i="0" u="none" strike="noStrike">
                          <a:effectLst/>
                          <a:latin typeface="Arial"/>
                        </a:rPr>
                        <a:t>1,04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gridSpan="4">
                  <a:txBody>
                    <a:bodyPr/>
                    <a:lstStyle/>
                    <a:p>
                      <a:pPr algn="l" fontAlgn="b"/>
                      <a:r>
                        <a:rPr lang="pt-PT" sz="1200" b="1" i="0" u="none" strike="noStrike" dirty="0">
                          <a:effectLst/>
                          <a:latin typeface="Arial"/>
                        </a:rPr>
                        <a:t>Tempo médio na fila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dirty="0"/>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6,47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minutos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gridSpan="4">
                  <a:txBody>
                    <a:bodyPr/>
                    <a:lstStyle/>
                    <a:p>
                      <a:pPr algn="l" fontAlgn="b"/>
                      <a:r>
                        <a:rPr lang="pt-PT" sz="1200" b="1" i="0" u="none" strike="noStrike" dirty="0">
                          <a:effectLst/>
                          <a:latin typeface="Arial"/>
                        </a:rPr>
                        <a:t>Tempo médio no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19,21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2281">
                <a:tc>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gridSpan="2">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gridSpan="4">
                  <a:txBody>
                    <a:bodyPr/>
                    <a:lstStyle/>
                    <a:p>
                      <a:pPr algn="l" fontAlgn="b"/>
                      <a:r>
                        <a:rPr lang="pt-PT" sz="1200" b="1" i="0" u="none" strike="noStrike" dirty="0">
                          <a:effectLst/>
                          <a:latin typeface="Arial"/>
                        </a:rPr>
                        <a:t>%Utilização do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68,65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gridSpan="4">
                  <a:txBody>
                    <a:bodyPr/>
                    <a:lstStyle/>
                    <a:p>
                      <a:pPr algn="l" fontAlgn="b"/>
                      <a:r>
                        <a:rPr lang="pt-PT" sz="1200" b="1" i="0" u="none" strike="noStrike" dirty="0">
                          <a:effectLst/>
                          <a:latin typeface="Arial"/>
                        </a:rPr>
                        <a:t>% Inactividade do Sistema</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pPr algn="l" fontAlgn="b"/>
                      <a:endParaRPr lang="pt-PT" sz="1200" b="0" i="0" u="none" strike="noStrike" dirty="0">
                        <a:effectLst/>
                        <a:latin typeface="Arial"/>
                      </a:endParaRPr>
                    </a:p>
                  </a:txBody>
                  <a:tcPr marL="9525" marR="9525" marT="9525" marB="0" anchor="b">
                    <a:lnL>
                      <a:noFill/>
                    </a:lnL>
                    <a:lnR>
                      <a:noFill/>
                    </a:lnR>
                    <a:lnT>
                      <a:noFill/>
                    </a:lnT>
                    <a:lnB>
                      <a:noFill/>
                    </a:lnB>
                  </a:tcPr>
                </a:tc>
                <a:tc>
                  <a:txBody>
                    <a:bodyPr/>
                    <a:lstStyle/>
                    <a:p>
                      <a:endParaRPr lang="pt-PT"/>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31,35</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bl>
          </a:graphicData>
        </a:graphic>
      </p:graphicFrame>
      <p:cxnSp>
        <p:nvCxnSpPr>
          <p:cNvPr id="15" name="Conexão recta 14"/>
          <p:cNvCxnSpPr/>
          <p:nvPr/>
        </p:nvCxnSpPr>
        <p:spPr>
          <a:xfrm>
            <a:off x="0" y="314096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xão recta 16"/>
          <p:cNvCxnSpPr/>
          <p:nvPr/>
        </p:nvCxnSpPr>
        <p:spPr>
          <a:xfrm>
            <a:off x="0" y="980728"/>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3203848" y="682969"/>
            <a:ext cx="4104456" cy="307777"/>
          </a:xfrm>
          <a:prstGeom prst="rect">
            <a:avLst/>
          </a:prstGeom>
          <a:noFill/>
        </p:spPr>
        <p:txBody>
          <a:bodyPr wrap="square" rtlCol="0">
            <a:spAutoFit/>
          </a:bodyPr>
          <a:lstStyle/>
          <a:p>
            <a:r>
              <a:rPr lang="pt-PT" sz="1400" b="1" dirty="0" smtClean="0"/>
              <a:t>Medidas de Performance - 1 </a:t>
            </a:r>
            <a:r>
              <a:rPr lang="pt-PT" sz="1400" b="1" i="1" dirty="0" err="1" smtClean="0"/>
              <a:t>run</a:t>
            </a:r>
            <a:endParaRPr lang="pt-PT" sz="1400" b="1" i="1" dirty="0"/>
          </a:p>
        </p:txBody>
      </p:sp>
      <p:graphicFrame>
        <p:nvGraphicFramePr>
          <p:cNvPr id="22" name="Tabela 21"/>
          <p:cNvGraphicFramePr>
            <a:graphicFrameLocks noGrp="1"/>
          </p:cNvGraphicFramePr>
          <p:nvPr>
            <p:extLst>
              <p:ext uri="{D42A27DB-BD31-4B8C-83A1-F6EECF244321}">
                <p14:modId xmlns:p14="http://schemas.microsoft.com/office/powerpoint/2010/main" val="3212980504"/>
              </p:ext>
            </p:extLst>
          </p:nvPr>
        </p:nvGraphicFramePr>
        <p:xfrm>
          <a:off x="251520" y="4337650"/>
          <a:ext cx="3600400" cy="1611630"/>
        </p:xfrm>
        <a:graphic>
          <a:graphicData uri="http://schemas.openxmlformats.org/drawingml/2006/table">
            <a:tbl>
              <a:tblPr/>
              <a:tblGrid>
                <a:gridCol w="21602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88032">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tblGrid>
              <a:tr h="161925">
                <a:tc gridSpan="2">
                  <a:txBody>
                    <a:bodyPr/>
                    <a:lstStyle/>
                    <a:p>
                      <a:pPr algn="l" fontAlgn="b"/>
                      <a:r>
                        <a:rPr lang="pt-PT" sz="1200" b="1" i="0" u="none" strike="noStrike" dirty="0">
                          <a:effectLst/>
                          <a:latin typeface="Arial"/>
                        </a:rPr>
                        <a:t>Tempo Total de Actividade (Serviço)</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1" i="0" u="none" strike="noStrike" dirty="0">
                          <a:effectLst/>
                          <a:latin typeface="Arial"/>
                        </a:rPr>
                        <a:t>M1</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1248</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r>
                        <a:rPr lang="pt-PT" sz="1200" b="1" i="0" u="none" strike="noStrike" dirty="0">
                          <a:effectLst/>
                          <a:latin typeface="Arial"/>
                        </a:rPr>
                        <a:t>Tempo Total na Fila</a:t>
                      </a:r>
                    </a:p>
                  </a:txBody>
                  <a:tcPr marL="9525" marR="9525" marT="9525" marB="0" anchor="b">
                    <a:lnL>
                      <a:noFill/>
                    </a:lnL>
                    <a:lnR>
                      <a:noFill/>
                    </a:lnR>
                    <a:lnT>
                      <a:noFill/>
                    </a:lnT>
                    <a:lnB>
                      <a:noFill/>
                    </a:lnB>
                  </a:tcPr>
                </a:tc>
                <a:tc>
                  <a:txBody>
                    <a:bodyPr/>
                    <a:lstStyle/>
                    <a:p>
                      <a:endParaRPr lang="pt-PT" b="1" dirty="0"/>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M2</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2439</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a:txBody>
                    <a:bodyPr/>
                    <a:lstStyle/>
                    <a:p>
                      <a:pPr algn="l" fontAlgn="b"/>
                      <a:r>
                        <a:rPr lang="pt-PT" sz="1200" b="1" i="0" u="none" strike="noStrike" dirty="0">
                          <a:effectLst/>
                          <a:latin typeface="Arial"/>
                        </a:rPr>
                        <a:t>Tempo Total no Sistema</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M3</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3687</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r>
                        <a:rPr lang="pt-PT" sz="1200" b="1" i="0" u="none" strike="noStrike" dirty="0">
                          <a:effectLst/>
                          <a:latin typeface="Arial"/>
                        </a:rPr>
                        <a:t>Tempo Total de Inactividade</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M4</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282</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a:txBody>
                    <a:bodyPr/>
                    <a:lstStyle/>
                    <a:p>
                      <a:pPr algn="l" fontAlgn="b"/>
                      <a:r>
                        <a:rPr lang="pt-PT" sz="1200" b="1" i="0" u="none" strike="noStrike">
                          <a:effectLst/>
                          <a:latin typeface="Arial"/>
                        </a:rPr>
                        <a:t>Tempo Total de Simulação</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M5</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1531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r>
                        <a:rPr lang="pt-PT" sz="1200" b="1" i="0" u="none" strike="noStrike">
                          <a:effectLst/>
                          <a:latin typeface="Arial"/>
                        </a:rPr>
                        <a:t>Nº Clientes</a:t>
                      </a:r>
                    </a:p>
                  </a:txBody>
                  <a:tcPr marL="9525" marR="9525" marT="9525" marB="0" anchor="b">
                    <a:lnL>
                      <a:noFill/>
                    </a:lnL>
                    <a:lnR>
                      <a:noFill/>
                    </a:lnR>
                    <a:lnT>
                      <a:noFill/>
                    </a:lnT>
                    <a:lnB>
                      <a:noFill/>
                    </a:lnB>
                  </a:tcPr>
                </a:tc>
                <a:tc>
                  <a:txBody>
                    <a:bodyPr/>
                    <a:lstStyle/>
                    <a:p>
                      <a:endParaRPr lang="pt-PT" b="1"/>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M6</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100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graphicFrame>
        <p:nvGraphicFramePr>
          <p:cNvPr id="23" name="Tabela 22"/>
          <p:cNvGraphicFramePr>
            <a:graphicFrameLocks noGrp="1"/>
          </p:cNvGraphicFramePr>
          <p:nvPr>
            <p:extLst>
              <p:ext uri="{D42A27DB-BD31-4B8C-83A1-F6EECF244321}">
                <p14:modId xmlns:p14="http://schemas.microsoft.com/office/powerpoint/2010/main" val="224180969"/>
              </p:ext>
            </p:extLst>
          </p:nvPr>
        </p:nvGraphicFramePr>
        <p:xfrm>
          <a:off x="4211960" y="4293096"/>
          <a:ext cx="3456383" cy="1656184"/>
        </p:xfrm>
        <a:graphic>
          <a:graphicData uri="http://schemas.openxmlformats.org/drawingml/2006/table">
            <a:tbl>
              <a:tblPr/>
              <a:tblGrid>
                <a:gridCol w="2177491">
                  <a:extLst>
                    <a:ext uri="{9D8B030D-6E8A-4147-A177-3AD203B41FA5}">
                      <a16:colId xmlns:a16="http://schemas.microsoft.com/office/drawing/2014/main" val="20000"/>
                    </a:ext>
                  </a:extLst>
                </a:gridCol>
                <a:gridCol w="232746">
                  <a:extLst>
                    <a:ext uri="{9D8B030D-6E8A-4147-A177-3AD203B41FA5}">
                      <a16:colId xmlns:a16="http://schemas.microsoft.com/office/drawing/2014/main" val="20001"/>
                    </a:ext>
                  </a:extLst>
                </a:gridCol>
                <a:gridCol w="523073">
                  <a:extLst>
                    <a:ext uri="{9D8B030D-6E8A-4147-A177-3AD203B41FA5}">
                      <a16:colId xmlns:a16="http://schemas.microsoft.com/office/drawing/2014/main" val="20002"/>
                    </a:ext>
                  </a:extLst>
                </a:gridCol>
                <a:gridCol w="523073">
                  <a:extLst>
                    <a:ext uri="{9D8B030D-6E8A-4147-A177-3AD203B41FA5}">
                      <a16:colId xmlns:a16="http://schemas.microsoft.com/office/drawing/2014/main" val="20003"/>
                    </a:ext>
                  </a:extLst>
                </a:gridCol>
              </a:tblGrid>
              <a:tr h="207023">
                <a:tc>
                  <a:txBody>
                    <a:bodyPr/>
                    <a:lstStyle/>
                    <a:p>
                      <a:pPr algn="l" fontAlgn="b"/>
                      <a:r>
                        <a:rPr lang="pt-PT" sz="1200" b="1" i="0" u="none" strike="noStrike" dirty="0">
                          <a:effectLst/>
                          <a:latin typeface="Arial"/>
                        </a:rPr>
                        <a:t>Comprimento médio fila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M7</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1,7</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07023">
                <a:tc>
                  <a:txBody>
                    <a:bodyPr/>
                    <a:lstStyle/>
                    <a:p>
                      <a:pPr algn="l" fontAlgn="b"/>
                      <a:r>
                        <a:rPr lang="pt-PT" sz="1200" b="1" i="0" u="none" strike="noStrike" dirty="0">
                          <a:effectLst/>
                          <a:latin typeface="Arial"/>
                        </a:rPr>
                        <a:t>Nº médio Cl.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M8</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2,5</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7023">
                <a:tc>
                  <a:txBody>
                    <a:bodyPr/>
                    <a:lstStyle/>
                    <a:p>
                      <a:pPr algn="l" fontAlgn="b"/>
                      <a:r>
                        <a:rPr lang="pt-PT" sz="1200" b="1" i="0" u="none" strike="noStrike">
                          <a:effectLst/>
                          <a:latin typeface="Arial"/>
                        </a:rPr>
                        <a:t>Tempo médio na fila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M9</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24,4</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7023">
                <a:tc>
                  <a:txBody>
                    <a:bodyPr/>
                    <a:lstStyle/>
                    <a:p>
                      <a:pPr algn="l" fontAlgn="b"/>
                      <a:r>
                        <a:rPr lang="pt-PT" sz="1200" b="1" i="0" u="none" strike="noStrike">
                          <a:effectLst/>
                          <a:latin typeface="Arial"/>
                        </a:rPr>
                        <a:t>Tempo médio no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M10</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36,9</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7023">
                <a:tc>
                  <a:txBody>
                    <a:bodyPr/>
                    <a:lstStyle/>
                    <a:p>
                      <a:pPr algn="l" fontAlgn="b"/>
                      <a:r>
                        <a:rPr lang="pt-PT" sz="1200" b="1" i="0" u="none" strike="noStrike" dirty="0">
                          <a:effectLst/>
                          <a:latin typeface="Arial"/>
                        </a:rPr>
                        <a:t>Tempo médio no Serviço</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M11</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12,5</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7023">
                <a:tc>
                  <a:txBody>
                    <a:bodyPr/>
                    <a:lstStyle/>
                    <a:p>
                      <a:pPr algn="l" fontAlgn="b"/>
                      <a:endParaRPr lang="pt-PT" sz="12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200" b="1"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7023">
                <a:tc>
                  <a:txBody>
                    <a:bodyPr/>
                    <a:lstStyle/>
                    <a:p>
                      <a:pPr algn="l" fontAlgn="b"/>
                      <a:r>
                        <a:rPr lang="pt-PT" sz="1200" b="1" i="0" u="none" strike="noStrike">
                          <a:effectLst/>
                          <a:latin typeface="Arial"/>
                        </a:rPr>
                        <a:t>% Inactividade do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M12</a:t>
                      </a: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17,7</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7023">
                <a:tc>
                  <a:txBody>
                    <a:bodyPr/>
                    <a:lstStyle/>
                    <a:p>
                      <a:pPr algn="l" fontAlgn="b"/>
                      <a:r>
                        <a:rPr lang="pt-PT" sz="1200" b="1" i="0" u="none" strike="noStrike">
                          <a:effectLst/>
                          <a:latin typeface="Arial"/>
                        </a:rPr>
                        <a:t>%Utilização do Sistema</a:t>
                      </a:r>
                    </a:p>
                  </a:txBody>
                  <a:tcPr marL="9525" marR="9525" marT="9525" marB="0" anchor="b">
                    <a:lnL>
                      <a:noFill/>
                    </a:lnL>
                    <a:lnR>
                      <a:noFill/>
                    </a:lnR>
                    <a:lnT>
                      <a:noFill/>
                    </a:lnT>
                    <a:lnB>
                      <a:noFill/>
                    </a:lnB>
                  </a:tcPr>
                </a:tc>
                <a:tc>
                  <a:txBody>
                    <a:bodyPr/>
                    <a:lstStyle/>
                    <a:p>
                      <a:pPr algn="l" fontAlgn="b"/>
                      <a:endParaRPr lang="pt-PT" sz="1200" b="1"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200" b="1" i="0" u="none" strike="noStrike">
                          <a:effectLst/>
                          <a:latin typeface="Arial"/>
                        </a:rPr>
                        <a:t>M13</a:t>
                      </a:r>
                    </a:p>
                  </a:txBody>
                  <a:tcPr marL="9525" marR="9525" marT="9525" marB="0" anchor="b">
                    <a:lnL>
                      <a:noFill/>
                    </a:lnL>
                    <a:lnR>
                      <a:noFill/>
                    </a:lnR>
                    <a:lnT>
                      <a:noFill/>
                    </a:lnT>
                    <a:lnB>
                      <a:noFill/>
                    </a:lnB>
                  </a:tcPr>
                </a:tc>
                <a:tc>
                  <a:txBody>
                    <a:bodyPr/>
                    <a:lstStyle/>
                    <a:p>
                      <a:pPr algn="ctr" fontAlgn="b"/>
                      <a:r>
                        <a:rPr lang="pt-PT" sz="1200" b="1" i="0" u="none" strike="noStrike" dirty="0">
                          <a:effectLst/>
                          <a:latin typeface="Arial"/>
                        </a:rPr>
                        <a:t>82,3</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bl>
          </a:graphicData>
        </a:graphic>
      </p:graphicFrame>
      <p:cxnSp>
        <p:nvCxnSpPr>
          <p:cNvPr id="24" name="Conexão recta 23"/>
          <p:cNvCxnSpPr/>
          <p:nvPr/>
        </p:nvCxnSpPr>
        <p:spPr>
          <a:xfrm>
            <a:off x="0" y="41490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xão recta 24"/>
          <p:cNvCxnSpPr/>
          <p:nvPr/>
        </p:nvCxnSpPr>
        <p:spPr>
          <a:xfrm>
            <a:off x="0" y="616530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2627784" y="3717032"/>
            <a:ext cx="4392488" cy="307777"/>
          </a:xfrm>
          <a:prstGeom prst="rect">
            <a:avLst/>
          </a:prstGeom>
          <a:noFill/>
        </p:spPr>
        <p:txBody>
          <a:bodyPr wrap="square" rtlCol="0">
            <a:spAutoFit/>
          </a:bodyPr>
          <a:lstStyle/>
          <a:p>
            <a:r>
              <a:rPr lang="pt-PT" sz="1400" b="1" dirty="0" smtClean="0"/>
              <a:t>Medidas de Performance -  médias de 101 </a:t>
            </a:r>
            <a:r>
              <a:rPr lang="pt-PT" sz="1400" b="1" i="1" dirty="0" smtClean="0"/>
              <a:t>runs</a:t>
            </a:r>
            <a:endParaRPr lang="pt-PT" sz="1400" b="1" i="1" dirty="0"/>
          </a:p>
        </p:txBody>
      </p:sp>
    </p:spTree>
    <p:extLst>
      <p:ext uri="{BB962C8B-B14F-4D97-AF65-F5344CB8AC3E}">
        <p14:creationId xmlns:p14="http://schemas.microsoft.com/office/powerpoint/2010/main" val="3678963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5478423"/>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Exercício 6. </a:t>
            </a:r>
            <a:r>
              <a:rPr lang="pt-PT" sz="1200" dirty="0"/>
              <a:t>A lavandaria </a:t>
            </a:r>
            <a:r>
              <a:rPr lang="pt-PT" sz="1200" i="1" dirty="0"/>
              <a:t>Limpinha</a:t>
            </a:r>
            <a:r>
              <a:rPr lang="pt-PT" sz="1200" dirty="0"/>
              <a:t> tem várias máquinas de lavar roupa idênticas, sujeitas a dois </a:t>
            </a:r>
            <a:r>
              <a:rPr lang="pt-PT" sz="1200" dirty="0" smtClean="0"/>
              <a:t>tipos </a:t>
            </a:r>
            <a:r>
              <a:rPr lang="pt-PT" sz="1200" dirty="0"/>
              <a:t>principais de avarias: no motor e no programador. As estatísticas mostram que, para qualquer máquina, após a reparação de uma avaria no motor se segue outra do mesmo tipo em 17% dos casos, ao passo que a seguir à reparação de uma avaria no programador, volta a suceder outra do mesmo tipo em 50% dos casos. </a:t>
            </a:r>
            <a:r>
              <a:rPr lang="pt-PT" sz="1200" dirty="0" smtClean="0"/>
              <a:t>Acaba de se registar uma avaria </a:t>
            </a:r>
            <a:r>
              <a:rPr lang="pt-PT" sz="1200" smtClean="0"/>
              <a:t>no motor.</a:t>
            </a:r>
            <a:endParaRPr lang="pt-PT" sz="1200" dirty="0" smtClean="0"/>
          </a:p>
          <a:p>
            <a:pPr lvl="0" algn="just"/>
            <a:endParaRPr lang="pt-PT" sz="1200" dirty="0"/>
          </a:p>
          <a:p>
            <a:pPr algn="just"/>
            <a:r>
              <a:rPr lang="pt-PT" sz="1200" dirty="0"/>
              <a:t>Para cada máquina, a empresa contratada para a manutenção garante assistência gratuita a todas as avarias que sejam verificadas imediatamente a seguir a avarias do mesmo tipo; quando a avaria é diferente da anterior os custos de manutenção são de 55 </a:t>
            </a:r>
            <a:r>
              <a:rPr lang="pt-PT" sz="1200" dirty="0" err="1"/>
              <a:t>u.m</a:t>
            </a:r>
            <a:r>
              <a:rPr lang="pt-PT" sz="1200" dirty="0"/>
              <a:t>. por avaria no motor e de 20 </a:t>
            </a:r>
            <a:r>
              <a:rPr lang="pt-PT" sz="1200" dirty="0" err="1"/>
              <a:t>u.m</a:t>
            </a:r>
            <a:r>
              <a:rPr lang="pt-PT" sz="1200" dirty="0"/>
              <a:t>. por avaria no </a:t>
            </a:r>
            <a:r>
              <a:rPr lang="pt-PT" sz="1200" dirty="0" smtClean="0"/>
              <a:t>programador, incluindo os custos de deslocação.</a:t>
            </a:r>
            <a:endParaRPr lang="pt-PT" sz="1200" dirty="0">
              <a:hlinkClick r:id="rId2" action="ppaction://hlinkfile"/>
            </a:endParaRPr>
          </a:p>
          <a:p>
            <a:pPr algn="just"/>
            <a:endParaRPr lang="pt-PT" sz="1200" dirty="0" smtClean="0">
              <a:hlinkClick r:id="rId2" action="ppaction://hlinkfile"/>
            </a:endParaRPr>
          </a:p>
          <a:p>
            <a:pPr algn="just"/>
            <a:r>
              <a:rPr lang="pt-PT" sz="1200" dirty="0" err="1">
                <a:hlinkClick r:id="rId2" action="ppaction://hlinkfile"/>
              </a:rPr>
              <a:t>Simulacao</a:t>
            </a:r>
            <a:r>
              <a:rPr lang="pt-PT" sz="1200" dirty="0">
                <a:hlinkClick r:id="rId2" action="ppaction://hlinkfile"/>
              </a:rPr>
              <a:t> - Ex. 6.xlsm</a:t>
            </a: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endParaRPr lang="pt-PT" sz="1200" dirty="0">
              <a:hlinkClick r:id="rId2" action="ppaction://hlinkfile"/>
            </a:endParaRPr>
          </a:p>
          <a:p>
            <a:pPr algn="just"/>
            <a:endParaRPr lang="pt-PT" sz="1200" dirty="0" smtClean="0">
              <a:hlinkClick r:id="rId2" action="ppaction://hlinkfile"/>
            </a:endParaRPr>
          </a:p>
          <a:p>
            <a:pPr algn="just"/>
            <a:r>
              <a:rPr lang="pt-PT" sz="1200" dirty="0" smtClean="0"/>
              <a:t>.</a:t>
            </a:r>
            <a:endParaRPr lang="pt-PT" sz="1200" dirty="0"/>
          </a:p>
          <a:p>
            <a:pPr lvl="0" algn="just"/>
            <a:r>
              <a:rPr lang="pt-PT" sz="1200" b="1" dirty="0" smtClean="0"/>
              <a:t> </a:t>
            </a:r>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588224" y="6381328"/>
            <a:ext cx="2133600" cy="365125"/>
          </a:xfrm>
        </p:spPr>
        <p:txBody>
          <a:bodyPr/>
          <a:lstStyle/>
          <a:p>
            <a:pPr>
              <a:defRPr/>
            </a:pPr>
            <a:fld id="{8BA8F932-C44C-4D51-BBA6-4BE62AF1DBD2}" type="slidenum">
              <a:rPr lang="en-GB" altLang="pt-PT" smtClean="0"/>
              <a:pPr>
                <a:defRPr/>
              </a:pPr>
              <a:t>34</a:t>
            </a:fld>
            <a:endParaRPr lang="en-GB" altLang="pt-PT" dirty="0"/>
          </a:p>
        </p:txBody>
      </p:sp>
      <p:graphicFrame>
        <p:nvGraphicFramePr>
          <p:cNvPr id="11" name="Tabela 10"/>
          <p:cNvGraphicFramePr>
            <a:graphicFrameLocks noGrp="1"/>
          </p:cNvGraphicFramePr>
          <p:nvPr>
            <p:extLst>
              <p:ext uri="{D42A27DB-BD31-4B8C-83A1-F6EECF244321}">
                <p14:modId xmlns:p14="http://schemas.microsoft.com/office/powerpoint/2010/main" val="2352296824"/>
              </p:ext>
            </p:extLst>
          </p:nvPr>
        </p:nvGraphicFramePr>
        <p:xfrm>
          <a:off x="375492" y="2852936"/>
          <a:ext cx="5600701" cy="3743325"/>
        </p:xfrm>
        <a:graphic>
          <a:graphicData uri="http://schemas.openxmlformats.org/drawingml/2006/table">
            <a:tbl>
              <a:tblPr/>
              <a:tblGrid>
                <a:gridCol w="608910">
                  <a:extLst>
                    <a:ext uri="{9D8B030D-6E8A-4147-A177-3AD203B41FA5}">
                      <a16:colId xmlns:a16="http://schemas.microsoft.com/office/drawing/2014/main" val="20000"/>
                    </a:ext>
                  </a:extLst>
                </a:gridCol>
                <a:gridCol w="837251">
                  <a:extLst>
                    <a:ext uri="{9D8B030D-6E8A-4147-A177-3AD203B41FA5}">
                      <a16:colId xmlns:a16="http://schemas.microsoft.com/office/drawing/2014/main" val="20001"/>
                    </a:ext>
                  </a:extLst>
                </a:gridCol>
                <a:gridCol w="637452">
                  <a:extLst>
                    <a:ext uri="{9D8B030D-6E8A-4147-A177-3AD203B41FA5}">
                      <a16:colId xmlns:a16="http://schemas.microsoft.com/office/drawing/2014/main" val="20002"/>
                    </a:ext>
                  </a:extLst>
                </a:gridCol>
                <a:gridCol w="827737">
                  <a:extLst>
                    <a:ext uri="{9D8B030D-6E8A-4147-A177-3AD203B41FA5}">
                      <a16:colId xmlns:a16="http://schemas.microsoft.com/office/drawing/2014/main" val="20003"/>
                    </a:ext>
                  </a:extLst>
                </a:gridCol>
                <a:gridCol w="634281">
                  <a:extLst>
                    <a:ext uri="{9D8B030D-6E8A-4147-A177-3AD203B41FA5}">
                      <a16:colId xmlns:a16="http://schemas.microsoft.com/office/drawing/2014/main" val="20004"/>
                    </a:ext>
                  </a:extLst>
                </a:gridCol>
                <a:gridCol w="675509">
                  <a:extLst>
                    <a:ext uri="{9D8B030D-6E8A-4147-A177-3AD203B41FA5}">
                      <a16:colId xmlns:a16="http://schemas.microsoft.com/office/drawing/2014/main" val="20005"/>
                    </a:ext>
                  </a:extLst>
                </a:gridCol>
                <a:gridCol w="608910">
                  <a:extLst>
                    <a:ext uri="{9D8B030D-6E8A-4147-A177-3AD203B41FA5}">
                      <a16:colId xmlns:a16="http://schemas.microsoft.com/office/drawing/2014/main" val="20006"/>
                    </a:ext>
                  </a:extLst>
                </a:gridCol>
                <a:gridCol w="770651">
                  <a:extLst>
                    <a:ext uri="{9D8B030D-6E8A-4147-A177-3AD203B41FA5}">
                      <a16:colId xmlns:a16="http://schemas.microsoft.com/office/drawing/2014/main" val="20007"/>
                    </a:ext>
                  </a:extLst>
                </a:gridCol>
              </a:tblGrid>
              <a:tr h="161925">
                <a:tc>
                  <a:txBody>
                    <a:bodyPr/>
                    <a:lstStyle/>
                    <a:p>
                      <a:pPr algn="ctr" fontAlgn="b"/>
                      <a:r>
                        <a:rPr lang="pt-PT" sz="1000" b="0" i="0" u="none" strike="noStrike" dirty="0">
                          <a:effectLst/>
                          <a:latin typeface="Arial"/>
                        </a:rPr>
                        <a:t>Nº</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Tipo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Próxima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      Custo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pt-PT" sz="1000" b="0" i="0" u="none" strike="noStrike">
                          <a:effectLst/>
                          <a:latin typeface="Arial"/>
                        </a:rPr>
                        <a:t>Reparação</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fontAlgn="b"/>
                      <a:r>
                        <a:rPr lang="pt-PT" sz="1000" b="0" i="0" u="none" strike="noStrike">
                          <a:effectLst/>
                          <a:latin typeface="Arial"/>
                        </a:rPr>
                        <a:t>        Nº Avarias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extLst>
                  <a:ext uri="{0D108BD9-81ED-4DB2-BD59-A6C34878D82A}">
                    <a16:rowId xmlns:a16="http://schemas.microsoft.com/office/drawing/2014/main" val="10000"/>
                  </a:ext>
                </a:extLst>
              </a:tr>
              <a:tr h="171450">
                <a:tc>
                  <a:txBody>
                    <a:bodyPr/>
                    <a:lstStyle/>
                    <a:p>
                      <a:pPr algn="ctr" fontAlgn="b"/>
                      <a:r>
                        <a:rPr lang="pt-PT" sz="1000" b="0" i="0" u="none" strike="noStrike">
                          <a:effectLst/>
                          <a:latin typeface="Arial"/>
                        </a:rPr>
                        <a:t>Avaria</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Acumulado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Programador</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1925">
                <a:tc>
                  <a:txBody>
                    <a:bodyPr/>
                    <a:lstStyle/>
                    <a:p>
                      <a:pPr algn="ctr" fontAlgn="b"/>
                      <a:r>
                        <a:rPr lang="pt-PT" sz="1000" b="0" i="0" u="none" strike="noStrike">
                          <a:effectLst/>
                          <a:latin typeface="Arial"/>
                        </a:rPr>
                        <a:t>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0,677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0" i="0" u="none" strike="noStrike">
                          <a:effectLst/>
                          <a:latin typeface="Arial"/>
                        </a:rPr>
                        <a:t>0</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61925">
                <a:tc>
                  <a:txBody>
                    <a:bodyPr/>
                    <a:lstStyle/>
                    <a:p>
                      <a:pPr algn="ctr" fontAlgn="b"/>
                      <a:r>
                        <a:rPr lang="pt-PT" sz="1000" b="0" i="0" u="none" strike="noStrike">
                          <a:effectLst/>
                          <a:latin typeface="Arial"/>
                        </a:rPr>
                        <a:t>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0,107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1925">
                <a:tc>
                  <a:txBody>
                    <a:bodyPr/>
                    <a:lstStyle/>
                    <a:p>
                      <a:pPr algn="ctr" fontAlgn="b"/>
                      <a:r>
                        <a:rPr lang="pt-PT" sz="1000" b="0" i="0" u="none" strike="noStrike">
                          <a:effectLst/>
                          <a:latin typeface="Arial"/>
                        </a:rPr>
                        <a:t>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0,158</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1925">
                <a:tc>
                  <a:txBody>
                    <a:bodyPr/>
                    <a:lstStyle/>
                    <a:p>
                      <a:pPr algn="ctr" fontAlgn="b"/>
                      <a:r>
                        <a:rPr lang="pt-PT" sz="1000" b="0" i="0" u="none" strike="noStrike">
                          <a:effectLst/>
                          <a:latin typeface="Arial"/>
                        </a:rPr>
                        <a:t>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0,673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61925">
                <a:tc>
                  <a:txBody>
                    <a:bodyPr/>
                    <a:lstStyle/>
                    <a:p>
                      <a:pPr algn="ctr" fontAlgn="b"/>
                      <a:r>
                        <a:rPr lang="pt-PT" sz="1000" b="0" i="0" u="none" strike="noStrike">
                          <a:effectLst/>
                          <a:latin typeface="Arial"/>
                        </a:rPr>
                        <a:t>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0,626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61925">
                <a:tc>
                  <a:txBody>
                    <a:bodyPr/>
                    <a:lstStyle/>
                    <a:p>
                      <a:pPr algn="ctr" fontAlgn="b"/>
                      <a:r>
                        <a:rPr lang="pt-PT" sz="1000" b="0" i="0" u="none" strike="noStrike">
                          <a:effectLst/>
                          <a:latin typeface="Arial"/>
                        </a:rPr>
                        <a:t>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dirty="0">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0,651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61925">
                <a:tc>
                  <a:txBody>
                    <a:bodyPr/>
                    <a:lstStyle/>
                    <a:p>
                      <a:pPr algn="ctr" fontAlgn="b"/>
                      <a:r>
                        <a:rPr lang="pt-PT" sz="1000" b="0" i="0" u="none" strike="noStrike">
                          <a:effectLst/>
                          <a:latin typeface="Arial"/>
                        </a:rPr>
                        <a:t>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150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1925">
                <a:tc>
                  <a:txBody>
                    <a:bodyPr/>
                    <a:lstStyle/>
                    <a:p>
                      <a:pPr algn="ctr" fontAlgn="b"/>
                      <a:r>
                        <a:rPr lang="pt-PT" sz="1000" b="0" i="0" u="none" strike="noStrike">
                          <a:effectLst/>
                          <a:latin typeface="Arial"/>
                        </a:rPr>
                        <a:t>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0,635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61925">
                <a:tc>
                  <a:txBody>
                    <a:bodyPr/>
                    <a:lstStyle/>
                    <a:p>
                      <a:pPr algn="ctr" fontAlgn="b"/>
                      <a:r>
                        <a:rPr lang="pt-PT" sz="1000" b="0" i="0" u="none" strike="noStrike">
                          <a:effectLst/>
                          <a:latin typeface="Arial"/>
                        </a:rPr>
                        <a:t>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0,570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225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61925">
                <a:tc>
                  <a:txBody>
                    <a:bodyPr/>
                    <a:lstStyle/>
                    <a:p>
                      <a:pPr algn="ctr" fontAlgn="b"/>
                      <a:r>
                        <a:rPr lang="pt-PT" sz="1000" b="0" i="0" u="none" strike="noStrike">
                          <a:effectLst/>
                          <a:latin typeface="Arial"/>
                        </a:rPr>
                        <a:t>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0,351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245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61925">
                <a:tc>
                  <a:txBody>
                    <a:bodyPr/>
                    <a:lstStyle/>
                    <a:p>
                      <a:pPr algn="ctr" fontAlgn="b"/>
                      <a:r>
                        <a:rPr lang="pt-PT" sz="1000" b="0" i="0" u="none" strike="noStrike">
                          <a:effectLst/>
                          <a:latin typeface="Arial"/>
                        </a:rPr>
                        <a:t>10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0,911</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245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61925">
                <a:tc>
                  <a:txBody>
                    <a:bodyPr/>
                    <a:lstStyle/>
                    <a:p>
                      <a:pPr algn="ctr" fontAlgn="b"/>
                      <a:r>
                        <a:rPr lang="pt-PT" sz="1000" b="0" i="0" u="none" strike="noStrike">
                          <a:effectLst/>
                          <a:latin typeface="Arial"/>
                        </a:rPr>
                        <a:t>11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0,614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300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61925">
                <a:tc>
                  <a:txBody>
                    <a:bodyPr/>
                    <a:lstStyle/>
                    <a:p>
                      <a:pPr algn="ctr" fontAlgn="b"/>
                      <a:r>
                        <a:rPr lang="pt-PT" sz="1000" b="0" i="0" u="none" strike="noStrike">
                          <a:effectLst/>
                          <a:latin typeface="Arial"/>
                        </a:rPr>
                        <a:t>12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0,025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8</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61925">
                <a:tc>
                  <a:txBody>
                    <a:bodyPr/>
                    <a:lstStyle/>
                    <a:p>
                      <a:pPr algn="ctr" fontAlgn="b"/>
                      <a:r>
                        <a:rPr lang="pt-PT" sz="1000" b="0" i="0" u="none" strike="noStrike">
                          <a:effectLst/>
                          <a:latin typeface="Arial"/>
                        </a:rPr>
                        <a:t>13</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0,789</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61925">
                <a:tc>
                  <a:txBody>
                    <a:bodyPr/>
                    <a:lstStyle/>
                    <a:p>
                      <a:pPr algn="ctr" fontAlgn="b"/>
                      <a:r>
                        <a:rPr lang="pt-PT" sz="1000" b="0" i="0" u="none" strike="noStrike">
                          <a:effectLst/>
                          <a:latin typeface="Arial"/>
                        </a:rPr>
                        <a:t>14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0,817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dirty="0">
                          <a:effectLst/>
                          <a:latin typeface="Arial"/>
                        </a:rPr>
                        <a:t>375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9</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61925">
                <a:tc>
                  <a:txBody>
                    <a:bodyPr/>
                    <a:lstStyle/>
                    <a:p>
                      <a:pPr algn="ctr" fontAlgn="b"/>
                      <a:r>
                        <a:rPr lang="pt-PT" sz="1000" b="0" i="0" u="none" strike="noStrike">
                          <a:effectLst/>
                          <a:latin typeface="Arial"/>
                        </a:rPr>
                        <a:t>15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0,169</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61925">
                <a:tc>
                  <a:txBody>
                    <a:bodyPr/>
                    <a:lstStyle/>
                    <a:p>
                      <a:pPr algn="ctr" fontAlgn="b"/>
                      <a:r>
                        <a:rPr lang="pt-PT" sz="1000" b="0" i="0" u="none" strike="noStrike">
                          <a:effectLst/>
                          <a:latin typeface="Arial"/>
                        </a:rPr>
                        <a:t>16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0,773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395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61925">
                <a:tc>
                  <a:txBody>
                    <a:bodyPr/>
                    <a:lstStyle/>
                    <a:p>
                      <a:pPr algn="ctr" fontAlgn="b"/>
                      <a:r>
                        <a:rPr lang="pt-PT" sz="1000" b="0" i="0" u="none" strike="noStrike">
                          <a:effectLst/>
                          <a:latin typeface="Arial"/>
                        </a:rPr>
                        <a:t>17</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0,897</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450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61925">
                <a:tc>
                  <a:txBody>
                    <a:bodyPr/>
                    <a:lstStyle/>
                    <a:p>
                      <a:pPr algn="ctr" fontAlgn="b"/>
                      <a:r>
                        <a:rPr lang="pt-PT" sz="1000" b="0" i="0" u="none" strike="noStrike">
                          <a:effectLst/>
                          <a:latin typeface="Arial"/>
                        </a:rPr>
                        <a:t>18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0,140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20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61925">
                <a:tc>
                  <a:txBody>
                    <a:bodyPr/>
                    <a:lstStyle/>
                    <a:p>
                      <a:pPr algn="ctr" fontAlgn="b"/>
                      <a:r>
                        <a:rPr lang="pt-PT" sz="1000" b="0" i="0" u="none" strike="noStrike">
                          <a:effectLst/>
                          <a:latin typeface="Arial"/>
                        </a:rPr>
                        <a:t>19</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0,913</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470</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6</a:t>
                      </a:r>
                    </a:p>
                  </a:txBody>
                  <a:tcPr marL="9525" marR="9525" marT="9525" marB="0" anchor="b">
                    <a:lnL>
                      <a:noFill/>
                    </a:lnL>
                    <a:lnR>
                      <a:noFill/>
                    </a:lnR>
                    <a:lnT>
                      <a:noFill/>
                    </a:lnT>
                    <a:lnB>
                      <a:noFill/>
                    </a:lnB>
                  </a:tcPr>
                </a:tc>
                <a:tc>
                  <a:txBody>
                    <a:bodyPr/>
                    <a:lstStyle/>
                    <a:p>
                      <a:pPr algn="ctr" fontAlgn="b"/>
                      <a:r>
                        <a:rPr lang="pt-PT" sz="1000" b="0" i="0" u="none" strike="noStrike">
                          <a:effectLst/>
                          <a:latin typeface="Arial"/>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71450">
                <a:tc>
                  <a:txBody>
                    <a:bodyPr/>
                    <a:lstStyle/>
                    <a:p>
                      <a:pPr algn="ctr" fontAlgn="b"/>
                      <a:r>
                        <a:rPr lang="pt-PT" sz="1000" b="0" i="0" u="none" strike="noStrike">
                          <a:effectLst/>
                          <a:latin typeface="Arial"/>
                        </a:rPr>
                        <a:t>20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Motor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0,876</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Programador</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55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525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a:effectLst/>
                          <a:latin typeface="Arial"/>
                        </a:rPr>
                        <a:t>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000" b="0" i="0" u="none" strike="noStrike" dirty="0">
                          <a:effectLst/>
                          <a:latin typeface="Arial"/>
                        </a:rPr>
                        <a:t>13</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graphicFrame>
        <p:nvGraphicFramePr>
          <p:cNvPr id="12" name="Tabela 11"/>
          <p:cNvGraphicFramePr>
            <a:graphicFrameLocks noGrp="1"/>
          </p:cNvGraphicFramePr>
          <p:nvPr>
            <p:extLst>
              <p:ext uri="{D42A27DB-BD31-4B8C-83A1-F6EECF244321}">
                <p14:modId xmlns:p14="http://schemas.microsoft.com/office/powerpoint/2010/main" val="2565637665"/>
              </p:ext>
            </p:extLst>
          </p:nvPr>
        </p:nvGraphicFramePr>
        <p:xfrm>
          <a:off x="6156176" y="3835499"/>
          <a:ext cx="2952328" cy="1609725"/>
        </p:xfrm>
        <a:graphic>
          <a:graphicData uri="http://schemas.openxmlformats.org/drawingml/2006/table">
            <a:tbl>
              <a:tblPr/>
              <a:tblGrid>
                <a:gridCol w="837463">
                  <a:extLst>
                    <a:ext uri="{9D8B030D-6E8A-4147-A177-3AD203B41FA5}">
                      <a16:colId xmlns:a16="http://schemas.microsoft.com/office/drawing/2014/main" val="20000"/>
                    </a:ext>
                  </a:extLst>
                </a:gridCol>
                <a:gridCol w="637614">
                  <a:extLst>
                    <a:ext uri="{9D8B030D-6E8A-4147-A177-3AD203B41FA5}">
                      <a16:colId xmlns:a16="http://schemas.microsoft.com/office/drawing/2014/main" val="20001"/>
                    </a:ext>
                  </a:extLst>
                </a:gridCol>
                <a:gridCol w="253115">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161925">
                <a:tc>
                  <a:txBody>
                    <a:bodyPr/>
                    <a:lstStyle/>
                    <a:p>
                      <a:pPr algn="l" fontAlgn="b"/>
                      <a:endParaRPr lang="pt-PT" sz="1000" b="1" i="0" u="none" strike="noStrike" dirty="0">
                        <a:effectLst/>
                        <a:latin typeface="Arial"/>
                      </a:endParaRPr>
                    </a:p>
                  </a:txBody>
                  <a:tcPr marL="9525" marR="9525" marT="9525" marB="0" anchor="b">
                    <a:lnL>
                      <a:noFill/>
                    </a:lnL>
                    <a:lnR>
                      <a:noFill/>
                    </a:lnR>
                    <a:lnT>
                      <a:noFill/>
                    </a:lnT>
                    <a:lnB>
                      <a:noFill/>
                    </a:lnB>
                  </a:tcPr>
                </a:tc>
                <a:tc gridSpan="3">
                  <a:txBody>
                    <a:bodyPr/>
                    <a:lstStyle/>
                    <a:p>
                      <a:pPr algn="l" fontAlgn="b"/>
                      <a:r>
                        <a:rPr lang="pt-PT" sz="1000" b="1" i="0" u="none" strike="noStrike">
                          <a:effectLst/>
                          <a:latin typeface="Arial"/>
                        </a:rPr>
                        <a:t>Medidas de Performance</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61925">
                <a:tc>
                  <a:txBody>
                    <a:bodyPr/>
                    <a:lstStyle/>
                    <a:p>
                      <a:pPr algn="l" fontAlgn="b"/>
                      <a:endParaRPr lang="pt-PT" sz="1000" b="1" i="0" u="none" strike="noStrike" dirty="0">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25">
                <a:tc gridSpan="2">
                  <a:txBody>
                    <a:bodyPr/>
                    <a:lstStyle/>
                    <a:p>
                      <a:pPr algn="l" fontAlgn="b"/>
                      <a:r>
                        <a:rPr lang="pt-PT" sz="1000" b="1" i="0" u="none" strike="noStrike">
                          <a:effectLst/>
                          <a:latin typeface="Arial"/>
                        </a:rPr>
                        <a:t>% Reparações gratuitas</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30,00</a:t>
                      </a:r>
                    </a:p>
                  </a:txBody>
                  <a:tcPr marL="9525" marR="9525" marT="9525" marB="0" anchor="b">
                    <a:lnL>
                      <a:noFill/>
                    </a:lnL>
                    <a:lnR>
                      <a:noFill/>
                    </a:lnR>
                    <a:lnT>
                      <a:noFill/>
                    </a:lnT>
                    <a:lnB>
                      <a:noFill/>
                    </a:lnB>
                  </a:tcPr>
                </a:tc>
                <a:tc>
                  <a:txBody>
                    <a:bodyPr/>
                    <a:lstStyle/>
                    <a:p>
                      <a:pPr algn="ctr" fontAlgn="b"/>
                      <a:r>
                        <a:rPr lang="pt-PT" sz="10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61925">
                <a:tc gridSpan="2">
                  <a:txBody>
                    <a:bodyPr/>
                    <a:lstStyle/>
                    <a:p>
                      <a:pPr algn="l" fontAlgn="b"/>
                      <a:r>
                        <a:rPr lang="pt-PT" sz="1000" b="1" i="0" u="none" strike="noStrike">
                          <a:effectLst/>
                          <a:latin typeface="Arial"/>
                        </a:rPr>
                        <a:t>% Avarias no Motor</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35,00</a:t>
                      </a: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61925">
                <a:tc gridSpan="3">
                  <a:txBody>
                    <a:bodyPr/>
                    <a:lstStyle/>
                    <a:p>
                      <a:pPr algn="l" fontAlgn="b"/>
                      <a:r>
                        <a:rPr lang="pt-PT" sz="1000" b="1" i="0" u="none" strike="noStrike">
                          <a:effectLst/>
                          <a:latin typeface="Arial"/>
                        </a:rPr>
                        <a:t>% Avarias no Programador</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000" b="1" i="0" u="none" strike="noStrike">
                          <a:effectLst/>
                          <a:latin typeface="Arial"/>
                        </a:rPr>
                        <a:t>65,00</a:t>
                      </a: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61925">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dirty="0">
                        <a:effectLst/>
                        <a:latin typeface="Arial"/>
                      </a:endParaRPr>
                    </a:p>
                  </a:txBody>
                  <a:tcPr marL="9525" marR="9525" marT="9525" marB="0" anchor="b">
                    <a:lnL>
                      <a:noFill/>
                    </a:lnL>
                    <a:lnR>
                      <a:noFill/>
                    </a:lnR>
                    <a:lnT>
                      <a:noFill/>
                    </a:lnT>
                    <a:lnB>
                      <a:noFill/>
                    </a:lnB>
                  </a:tcPr>
                </a:tc>
                <a:tc>
                  <a:txBody>
                    <a:bodyPr/>
                    <a:lstStyle/>
                    <a:p>
                      <a:pPr algn="ctr" fontAlgn="b"/>
                      <a:endParaRPr lang="pt-PT" sz="1000" b="1" i="0" u="none" strike="noStrike">
                        <a:effectLst/>
                        <a:latin typeface="Arial"/>
                      </a:endParaRPr>
                    </a:p>
                  </a:txBody>
                  <a:tcPr marL="9525" marR="9525" marT="9525" marB="0" anchor="b">
                    <a:lnL>
                      <a:noFill/>
                    </a:lnL>
                    <a:lnR>
                      <a:noFill/>
                    </a:lnR>
                    <a:lnT>
                      <a:noFill/>
                    </a:lnT>
                    <a:lnB>
                      <a:noFill/>
                    </a:lnB>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61925">
                <a:tc gridSpan="2">
                  <a:txBody>
                    <a:bodyPr/>
                    <a:lstStyle/>
                    <a:p>
                      <a:pPr algn="l" fontAlgn="b"/>
                      <a:r>
                        <a:rPr lang="pt-PT" sz="1000" b="1" i="0" u="none" strike="noStrike">
                          <a:effectLst/>
                          <a:latin typeface="Arial"/>
                        </a:rPr>
                        <a:t>Custo médio por avaria</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000" b="0" i="0" u="none" strike="noStrike">
                        <a:effectLst/>
                        <a:latin typeface="Arial"/>
                      </a:endParaRPr>
                    </a:p>
                  </a:txBody>
                  <a:tcPr marL="9525" marR="9525" marT="9525" marB="0" anchor="b">
                    <a:lnL>
                      <a:noFill/>
                    </a:lnL>
                    <a:lnR>
                      <a:noFill/>
                    </a:lnR>
                    <a:lnT>
                      <a:noFill/>
                    </a:lnT>
                    <a:lnB>
                      <a:noFill/>
                    </a:lnB>
                  </a:tcPr>
                </a:tc>
                <a:tc>
                  <a:txBody>
                    <a:bodyPr/>
                    <a:lstStyle/>
                    <a:p>
                      <a:pPr algn="ctr" fontAlgn="b"/>
                      <a:r>
                        <a:rPr lang="pt-PT" sz="1000" b="1" i="0" u="none" strike="noStrike">
                          <a:effectLst/>
                          <a:latin typeface="Arial"/>
                        </a:rPr>
                        <a:t>26,25</a:t>
                      </a:r>
                    </a:p>
                  </a:txBody>
                  <a:tcPr marL="9525" marR="9525" marT="9525" marB="0" anchor="b">
                    <a:lnL>
                      <a:noFill/>
                    </a:lnL>
                    <a:lnR>
                      <a:noFill/>
                    </a:lnR>
                    <a:lnT>
                      <a:noFill/>
                    </a:lnT>
                    <a:lnB>
                      <a:noFill/>
                    </a:lnB>
                  </a:tcPr>
                </a:tc>
                <a:tc>
                  <a:txBody>
                    <a:bodyPr/>
                    <a:lstStyle/>
                    <a:p>
                      <a:pPr algn="ctr" fontAlgn="b"/>
                      <a:r>
                        <a:rPr lang="pt-PT" sz="1000" b="1" i="0" u="none" strike="noStrike" dirty="0" err="1">
                          <a:effectLst/>
                          <a:latin typeface="Arial"/>
                        </a:rPr>
                        <a:t>u.m</a:t>
                      </a:r>
                      <a:r>
                        <a:rPr lang="pt-PT" sz="1000" b="1" i="0" u="none" strike="noStrike" dirty="0">
                          <a:effectLst/>
                          <a:latin typeface="Arial"/>
                        </a:rPr>
                        <a:t>.</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44111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2893100"/>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Exercício 8</a:t>
            </a:r>
            <a:r>
              <a:rPr lang="pt-PT" sz="1200" dirty="0" smtClean="0"/>
              <a:t>. </a:t>
            </a:r>
            <a:r>
              <a:rPr lang="pt-PT" sz="1200" dirty="0"/>
              <a:t>Na construção de uma ponte ferroviária foi utilizada uma peça cujo tempo de vida pode ser aproximado por uma variável aleatória uniforme, variando entre 2 e 5 meses. Certos acidentes ferroviários, ocorrendo em média um por ano, de acordo com uma distribuição de </a:t>
            </a:r>
            <a:r>
              <a:rPr lang="pt-PT" sz="1200" dirty="0" err="1"/>
              <a:t>Poisson</a:t>
            </a:r>
            <a:r>
              <a:rPr lang="pt-PT" sz="1200" dirty="0"/>
              <a:t>, provocam danos irreparáveis na peça, sendo necessária a sua substituição imediata</a:t>
            </a:r>
            <a:r>
              <a:rPr lang="pt-PT" sz="1200" dirty="0" smtClean="0"/>
              <a:t>.</a:t>
            </a:r>
          </a:p>
          <a:p>
            <a:pPr lvl="0" algn="just"/>
            <a:endParaRPr lang="pt-PT" sz="1200" b="1" dirty="0"/>
          </a:p>
          <a:p>
            <a:pPr algn="just"/>
            <a:r>
              <a:rPr lang="pt-PT" sz="1200" dirty="0"/>
              <a:t>De 3 em 3 meses é feita uma inspecção à ponte, em que se troca a peça nos casos em que esta tenha sido instalada há mais de 1,5 meses. O custo unitário da peça  é de 100 </a:t>
            </a:r>
            <a:r>
              <a:rPr lang="pt-PT" sz="1200" dirty="0" err="1"/>
              <a:t>u.m</a:t>
            </a:r>
            <a:r>
              <a:rPr lang="pt-PT" sz="1200" dirty="0"/>
              <a:t>.; o custo de cada inspecção é de 1 000 </a:t>
            </a:r>
            <a:r>
              <a:rPr lang="pt-PT" sz="1200" dirty="0" err="1"/>
              <a:t>u.m</a:t>
            </a:r>
            <a:r>
              <a:rPr lang="pt-PT" sz="1200" dirty="0"/>
              <a:t>.; o custo associado ao encerramento da ponte por avaria da peça é de 2 000 </a:t>
            </a:r>
            <a:r>
              <a:rPr lang="pt-PT" sz="1200" dirty="0" err="1"/>
              <a:t>u.m</a:t>
            </a:r>
            <a:r>
              <a:rPr lang="pt-PT" sz="1200" dirty="0" smtClean="0"/>
              <a:t>..</a:t>
            </a:r>
            <a:endParaRPr lang="pt-PT" sz="1200" b="1" dirty="0"/>
          </a:p>
          <a:p>
            <a:pPr algn="just"/>
            <a:endParaRPr lang="pt-PT" sz="1200" b="1" dirty="0"/>
          </a:p>
          <a:p>
            <a:pPr algn="just"/>
            <a:r>
              <a:rPr lang="pt-PT" sz="1200" i="1" dirty="0"/>
              <a:t>Simule o funcionamento do sistema durante um ano, avaliando o respectivo custo. Inicie o estudo supondo que acabou de ser feita uma substituição da peça em virtude de um acidente e que a próxima inspecção ocorrerá dentro de três meses.</a:t>
            </a:r>
            <a:endParaRPr lang="pt-PT" sz="1200" b="1" dirty="0"/>
          </a:p>
          <a:p>
            <a:pPr marL="176213" algn="just">
              <a:tabLst>
                <a:tab pos="628650" algn="l"/>
              </a:tabLst>
            </a:pPr>
            <a:r>
              <a:rPr lang="pt-PT" sz="1200" dirty="0" smtClean="0">
                <a:latin typeface="Arial" panose="020B0604020202020204" pitchFamily="34" charset="0"/>
                <a:ea typeface="Cambria Math"/>
                <a:cs typeface="Arial" panose="020B0604020202020204" pitchFamily="34" charset="0"/>
                <a:hlinkClick r:id="rId2" action="ppaction://hlinkfile"/>
              </a:rPr>
              <a:t>Simulação - Ex  8.xlsm</a:t>
            </a:r>
            <a:endParaRPr lang="pt-PT" sz="1200" dirty="0" smtClean="0">
              <a:latin typeface="Arial" panose="020B0604020202020204" pitchFamily="34" charset="0"/>
              <a:ea typeface="Cambria Math"/>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35</a:t>
            </a:fld>
            <a:endParaRPr lang="en-GB" altLang="pt-PT" dirty="0"/>
          </a:p>
        </p:txBody>
      </p:sp>
      <p:graphicFrame>
        <p:nvGraphicFramePr>
          <p:cNvPr id="5" name="Tabela 4"/>
          <p:cNvGraphicFramePr>
            <a:graphicFrameLocks noGrp="1"/>
          </p:cNvGraphicFramePr>
          <p:nvPr>
            <p:extLst>
              <p:ext uri="{D42A27DB-BD31-4B8C-83A1-F6EECF244321}">
                <p14:modId xmlns:p14="http://schemas.microsoft.com/office/powerpoint/2010/main" val="2217774701"/>
              </p:ext>
            </p:extLst>
          </p:nvPr>
        </p:nvGraphicFramePr>
        <p:xfrm>
          <a:off x="395537" y="3068960"/>
          <a:ext cx="8424935" cy="3672406"/>
        </p:xfrm>
        <a:graphic>
          <a:graphicData uri="http://schemas.openxmlformats.org/drawingml/2006/table">
            <a:tbl>
              <a:tblPr/>
              <a:tblGrid>
                <a:gridCol w="685537">
                  <a:extLst>
                    <a:ext uri="{9D8B030D-6E8A-4147-A177-3AD203B41FA5}">
                      <a16:colId xmlns:a16="http://schemas.microsoft.com/office/drawing/2014/main" val="20000"/>
                    </a:ext>
                  </a:extLst>
                </a:gridCol>
                <a:gridCol w="596409">
                  <a:extLst>
                    <a:ext uri="{9D8B030D-6E8A-4147-A177-3AD203B41FA5}">
                      <a16:colId xmlns:a16="http://schemas.microsoft.com/office/drawing/2014/main" val="20001"/>
                    </a:ext>
                  </a:extLst>
                </a:gridCol>
                <a:gridCol w="507582">
                  <a:extLst>
                    <a:ext uri="{9D8B030D-6E8A-4147-A177-3AD203B41FA5}">
                      <a16:colId xmlns:a16="http://schemas.microsoft.com/office/drawing/2014/main" val="20002"/>
                    </a:ext>
                  </a:extLst>
                </a:gridCol>
                <a:gridCol w="466341">
                  <a:extLst>
                    <a:ext uri="{9D8B030D-6E8A-4147-A177-3AD203B41FA5}">
                      <a16:colId xmlns:a16="http://schemas.microsoft.com/office/drawing/2014/main" val="20003"/>
                    </a:ext>
                  </a:extLst>
                </a:gridCol>
                <a:gridCol w="552442">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480248">
                  <a:extLst>
                    <a:ext uri="{9D8B030D-6E8A-4147-A177-3AD203B41FA5}">
                      <a16:colId xmlns:a16="http://schemas.microsoft.com/office/drawing/2014/main" val="20007"/>
                    </a:ext>
                  </a:extLst>
                </a:gridCol>
                <a:gridCol w="507582">
                  <a:extLst>
                    <a:ext uri="{9D8B030D-6E8A-4147-A177-3AD203B41FA5}">
                      <a16:colId xmlns:a16="http://schemas.microsoft.com/office/drawing/2014/main" val="20008"/>
                    </a:ext>
                  </a:extLst>
                </a:gridCol>
                <a:gridCol w="545651">
                  <a:extLst>
                    <a:ext uri="{9D8B030D-6E8A-4147-A177-3AD203B41FA5}">
                      <a16:colId xmlns:a16="http://schemas.microsoft.com/office/drawing/2014/main" val="20009"/>
                    </a:ext>
                  </a:extLst>
                </a:gridCol>
                <a:gridCol w="520271">
                  <a:extLst>
                    <a:ext uri="{9D8B030D-6E8A-4147-A177-3AD203B41FA5}">
                      <a16:colId xmlns:a16="http://schemas.microsoft.com/office/drawing/2014/main" val="20010"/>
                    </a:ext>
                  </a:extLst>
                </a:gridCol>
                <a:gridCol w="609098">
                  <a:extLst>
                    <a:ext uri="{9D8B030D-6E8A-4147-A177-3AD203B41FA5}">
                      <a16:colId xmlns:a16="http://schemas.microsoft.com/office/drawing/2014/main" val="20011"/>
                    </a:ext>
                  </a:extLst>
                </a:gridCol>
                <a:gridCol w="304549">
                  <a:extLst>
                    <a:ext uri="{9D8B030D-6E8A-4147-A177-3AD203B41FA5}">
                      <a16:colId xmlns:a16="http://schemas.microsoft.com/office/drawing/2014/main" val="20012"/>
                    </a:ext>
                  </a:extLst>
                </a:gridCol>
                <a:gridCol w="228412">
                  <a:extLst>
                    <a:ext uri="{9D8B030D-6E8A-4147-A177-3AD203B41FA5}">
                      <a16:colId xmlns:a16="http://schemas.microsoft.com/office/drawing/2014/main" val="20013"/>
                    </a:ext>
                  </a:extLst>
                </a:gridCol>
                <a:gridCol w="256963">
                  <a:extLst>
                    <a:ext uri="{9D8B030D-6E8A-4147-A177-3AD203B41FA5}">
                      <a16:colId xmlns:a16="http://schemas.microsoft.com/office/drawing/2014/main" val="20014"/>
                    </a:ext>
                  </a:extLst>
                </a:gridCol>
                <a:gridCol w="304549">
                  <a:extLst>
                    <a:ext uri="{9D8B030D-6E8A-4147-A177-3AD203B41FA5}">
                      <a16:colId xmlns:a16="http://schemas.microsoft.com/office/drawing/2014/main" val="20015"/>
                    </a:ext>
                  </a:extLst>
                </a:gridCol>
                <a:gridCol w="779181">
                  <a:extLst>
                    <a:ext uri="{9D8B030D-6E8A-4147-A177-3AD203B41FA5}">
                      <a16:colId xmlns:a16="http://schemas.microsoft.com/office/drawing/2014/main" val="20016"/>
                    </a:ext>
                  </a:extLst>
                </a:gridCol>
              </a:tblGrid>
              <a:tr h="400146">
                <a:tc>
                  <a:txBody>
                    <a:bodyPr/>
                    <a:lstStyle/>
                    <a:p>
                      <a:pPr algn="ctr" fontAlgn="b"/>
                      <a:r>
                        <a:rPr lang="pt-PT" sz="1200" b="0" i="0" u="none" strike="noStrike" dirty="0">
                          <a:solidFill>
                            <a:srgbClr val="000000"/>
                          </a:solidFill>
                          <a:effectLst/>
                          <a:latin typeface="Calibri"/>
                        </a:rPr>
                        <a:t>Tempo</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Tipo</a:t>
                      </a:r>
                    </a:p>
                  </a:txBody>
                  <a:tcPr marL="9525" marR="9525" marT="9525" marB="0" anchor="b">
                    <a:lnL>
                      <a:noFill/>
                    </a:lnL>
                    <a:lnR>
                      <a:noFill/>
                    </a:lnR>
                    <a:lnT>
                      <a:noFill/>
                    </a:lnT>
                    <a:lnB>
                      <a:noFill/>
                    </a:lnB>
                  </a:tcPr>
                </a:tc>
                <a:tc>
                  <a:txBody>
                    <a:bodyPr/>
                    <a:lstStyle/>
                    <a:p>
                      <a:pPr algn="ctr" fontAlgn="b"/>
                      <a:r>
                        <a:rPr lang="pt-PT" sz="1200" b="0" i="0" u="none" strike="noStrike" dirty="0" err="1">
                          <a:solidFill>
                            <a:srgbClr val="000000"/>
                          </a:solidFill>
                          <a:effectLst/>
                          <a:latin typeface="Calibri"/>
                        </a:rPr>
                        <a:t>Subst</a:t>
                      </a:r>
                      <a:r>
                        <a:rPr lang="pt-PT" sz="1200" b="0" i="0" u="none" strike="noStrike" dirty="0">
                          <a:solidFill>
                            <a:srgbClr val="000000"/>
                          </a:solidFill>
                          <a:effectLst/>
                          <a:latin typeface="Calibri"/>
                        </a:rPr>
                        <a:t>. </a:t>
                      </a:r>
                    </a:p>
                  </a:txBody>
                  <a:tcPr marL="9525" marR="9525" marT="9525" marB="0" anchor="b">
                    <a:lnL>
                      <a:noFill/>
                    </a:lnL>
                    <a:lnR>
                      <a:noFill/>
                    </a:lnR>
                    <a:lnT>
                      <a:noFill/>
                    </a:lnT>
                    <a:lnB>
                      <a:noFill/>
                    </a:lnB>
                  </a:tcPr>
                </a:tc>
                <a:tc gridSpan="2">
                  <a:txBody>
                    <a:bodyPr/>
                    <a:lstStyle/>
                    <a:p>
                      <a:pPr algn="l" fontAlgn="b"/>
                      <a:r>
                        <a:rPr lang="pt-PT" sz="1200" b="0" i="0" u="none" strike="noStrike" dirty="0" err="1">
                          <a:solidFill>
                            <a:srgbClr val="000000"/>
                          </a:solidFill>
                          <a:effectLst/>
                          <a:latin typeface="Calibri"/>
                        </a:rPr>
                        <a:t>Prox</a:t>
                      </a:r>
                      <a:r>
                        <a:rPr lang="pt-PT" sz="1200" b="0" i="0" u="none" strike="noStrike" dirty="0">
                          <a:solidFill>
                            <a:srgbClr val="000000"/>
                          </a:solidFill>
                          <a:effectLst/>
                          <a:latin typeface="Calibri"/>
                        </a:rPr>
                        <a:t>. </a:t>
                      </a:r>
                      <a:r>
                        <a:rPr lang="pt-PT" sz="1200" b="0" i="0" u="none" strike="noStrike" dirty="0" err="1">
                          <a:solidFill>
                            <a:srgbClr val="000000"/>
                          </a:solidFill>
                          <a:effectLst/>
                          <a:latin typeface="Calibri"/>
                        </a:rPr>
                        <a:t>Inter</a:t>
                      </a:r>
                      <a:r>
                        <a:rPr lang="pt-PT" sz="1200" b="0" i="0" u="none" strike="noStrike" dirty="0">
                          <a:solidFill>
                            <a:srgbClr val="000000"/>
                          </a:solidFill>
                          <a:effectLst/>
                          <a:latin typeface="Calibri"/>
                        </a:rPr>
                        <a:t>. acidentes</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0" i="0" u="none" strike="noStrike" dirty="0" err="1">
                          <a:solidFill>
                            <a:srgbClr val="000000"/>
                          </a:solidFill>
                          <a:effectLst/>
                          <a:latin typeface="Calibri"/>
                        </a:rPr>
                        <a:t>Prox</a:t>
                      </a:r>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l" fontAlgn="b"/>
                      <a:r>
                        <a:rPr lang="pt-PT" sz="1200" b="0" i="0" u="none" strike="noStrike">
                          <a:solidFill>
                            <a:srgbClr val="000000"/>
                          </a:solidFill>
                          <a:effectLst/>
                          <a:latin typeface="Calibri"/>
                        </a:rPr>
                        <a:t>Bom Func. Peça</a:t>
                      </a:r>
                    </a:p>
                  </a:txBody>
                  <a:tcPr marL="9525" marR="9525" marT="9525" marB="0" anchor="b">
                    <a:lnL>
                      <a:noFill/>
                    </a:lnL>
                    <a:lnR>
                      <a:noFill/>
                    </a:lnR>
                    <a:lnT>
                      <a:noFill/>
                    </a:lnT>
                    <a:lnB>
                      <a:noFill/>
                    </a:lnB>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Prox.</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Próx.</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Próximo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Tipo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Nº </a:t>
                      </a:r>
                    </a:p>
                  </a:txBody>
                  <a:tcPr marL="9525" marR="9525" marT="9525" marB="0" anchor="b">
                    <a:lnL>
                      <a:noFill/>
                    </a:lnL>
                    <a:lnR>
                      <a:noFill/>
                    </a:lnR>
                    <a:lnT>
                      <a:noFill/>
                    </a:lnT>
                    <a:lnB>
                      <a:noFill/>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400146">
                <a:tc>
                  <a:txBody>
                    <a:bodyPr/>
                    <a:lstStyle/>
                    <a:p>
                      <a:pPr algn="ctr" fontAlgn="b"/>
                      <a:r>
                        <a:rPr lang="pt-PT" sz="1200" b="0" i="0" u="none" strike="noStrike" dirty="0">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err="1">
                          <a:solidFill>
                            <a:srgbClr val="000000"/>
                          </a:solidFill>
                          <a:effectLst/>
                          <a:latin typeface="Calibri"/>
                        </a:rPr>
                        <a:t>Acontec</a:t>
                      </a:r>
                      <a:r>
                        <a:rPr lang="pt-PT" sz="1200" b="0" i="0" u="none" strike="noStrike" dirty="0">
                          <a:solidFill>
                            <a:srgbClr val="000000"/>
                          </a:solidFill>
                          <a:effectLst/>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Peça?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Meses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Acidente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NPA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Meses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Acontec.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Acontec.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Peças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Ava.</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Ac.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5151">
                <a:tc>
                  <a:txBody>
                    <a:bodyPr/>
                    <a:lstStyle/>
                    <a:p>
                      <a:pPr algn="ctr" fontAlgn="b"/>
                      <a:r>
                        <a:rPr lang="pt-PT" sz="1200" b="0" i="0" u="none" strike="noStrike">
                          <a:solidFill>
                            <a:srgbClr val="000000"/>
                          </a:solidFill>
                          <a:effectLst/>
                          <a:latin typeface="Calibri"/>
                        </a:rPr>
                        <a:t>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dirty="0">
                          <a:solidFill>
                            <a:srgbClr val="000000"/>
                          </a:solidFill>
                          <a:effectLst/>
                          <a:latin typeface="Calibri"/>
                        </a:rPr>
                        <a:t>0,588</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dirty="0">
                          <a:solidFill>
                            <a:srgbClr val="000000"/>
                          </a:solidFill>
                          <a:effectLst/>
                          <a:latin typeface="Calibri"/>
                        </a:rPr>
                        <a:t>0,072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5151">
                <a:tc>
                  <a:txBody>
                    <a:bodyPr/>
                    <a:lstStyle/>
                    <a:p>
                      <a:pPr algn="ctr" fontAlgn="b"/>
                      <a:r>
                        <a:rPr lang="pt-PT" sz="1200" b="0" i="0" u="none" strike="noStrike">
                          <a:solidFill>
                            <a:srgbClr val="000000"/>
                          </a:solidFill>
                          <a:effectLst/>
                          <a:latin typeface="Calibri"/>
                        </a:rPr>
                        <a:t>2,22</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0,029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2,09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05151">
                <a:tc>
                  <a:txBody>
                    <a:bodyPr/>
                    <a:lstStyle/>
                    <a:p>
                      <a:pPr algn="ctr" fontAlgn="b"/>
                      <a:r>
                        <a:rPr lang="pt-PT" sz="1200" b="0" i="0" u="none" strike="noStrike">
                          <a:solidFill>
                            <a:srgbClr val="000000"/>
                          </a:solidFill>
                          <a:effectLst/>
                          <a:latin typeface="Calibri"/>
                        </a:rPr>
                        <a:t>3,00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Não</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05151">
                <a:tc>
                  <a:txBody>
                    <a:bodyPr/>
                    <a:lstStyle/>
                    <a:p>
                      <a:pPr algn="ctr" fontAlgn="b"/>
                      <a:r>
                        <a:rPr lang="pt-PT" sz="1200" b="0" i="0" u="none" strike="noStrike">
                          <a:solidFill>
                            <a:srgbClr val="000000"/>
                          </a:solidFill>
                          <a:effectLst/>
                          <a:latin typeface="Calibri"/>
                        </a:rPr>
                        <a:t>4,30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Avaria</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0,634</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3,90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8,21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05151">
                <a:tc>
                  <a:txBody>
                    <a:bodyPr/>
                    <a:lstStyle/>
                    <a:p>
                      <a:pPr algn="ctr" fontAlgn="b"/>
                      <a:r>
                        <a:rPr lang="pt-PT" sz="1200" b="0" i="0" u="none" strike="noStrike">
                          <a:solidFill>
                            <a:srgbClr val="000000"/>
                          </a:solidFill>
                          <a:effectLst/>
                          <a:latin typeface="Calibri"/>
                        </a:rPr>
                        <a:t>6,00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0,123</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2,37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8,37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05151">
                <a:tc>
                  <a:txBody>
                    <a:bodyPr/>
                    <a:lstStyle/>
                    <a:p>
                      <a:pPr algn="ctr" fontAlgn="b"/>
                      <a:r>
                        <a:rPr lang="pt-PT" sz="1200" b="0" i="0" u="none" strike="noStrike">
                          <a:solidFill>
                            <a:srgbClr val="000000"/>
                          </a:solidFill>
                          <a:effectLst/>
                          <a:latin typeface="Calibri"/>
                        </a:rPr>
                        <a:t>6,37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Acidente</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0,457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9,40</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15,77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0,699</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4,10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10,47</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05151">
                <a:tc>
                  <a:txBody>
                    <a:bodyPr/>
                    <a:lstStyle/>
                    <a:p>
                      <a:pPr algn="ctr" fontAlgn="b"/>
                      <a:r>
                        <a:rPr lang="pt-PT" sz="1200" b="0" i="0" u="none" strike="noStrike">
                          <a:solidFill>
                            <a:srgbClr val="000000"/>
                          </a:solidFill>
                          <a:effectLst/>
                          <a:latin typeface="Calibri"/>
                        </a:rPr>
                        <a:t>9,00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15,77</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0,761</a:t>
                      </a:r>
                    </a:p>
                  </a:txBody>
                  <a:tcPr marL="9525" marR="9525" marT="9525" marB="0" anchor="b">
                    <a:lnL>
                      <a:noFill/>
                    </a:lnL>
                    <a:lnR>
                      <a:noFill/>
                    </a:lnR>
                    <a:lnT>
                      <a:noFill/>
                    </a:lnT>
                    <a:lnB>
                      <a:noFill/>
                    </a:lnB>
                  </a:tcPr>
                </a:tc>
                <a:tc>
                  <a:txBody>
                    <a:bodyPr/>
                    <a:lstStyle/>
                    <a:p>
                      <a:pPr algn="ctr" fontAlgn="b"/>
                      <a:r>
                        <a:rPr lang="pt-PT" sz="1200" b="0" i="0" u="none" strike="noStrike" dirty="0">
                          <a:solidFill>
                            <a:srgbClr val="000000"/>
                          </a:solidFill>
                          <a:effectLst/>
                          <a:latin typeface="Calibri"/>
                        </a:rPr>
                        <a:t>4,28</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13,28</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12,00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05151">
                <a:tc>
                  <a:txBody>
                    <a:bodyPr/>
                    <a:lstStyle/>
                    <a:p>
                      <a:pPr algn="ctr" fontAlgn="b"/>
                      <a:r>
                        <a:rPr lang="pt-PT" sz="1200" b="0" i="0" u="none" strike="noStrike">
                          <a:solidFill>
                            <a:srgbClr val="000000"/>
                          </a:solidFill>
                          <a:effectLst/>
                          <a:latin typeface="Calibri"/>
                        </a:rPr>
                        <a:t>12,00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Sim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15,77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0,717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dirty="0">
                          <a:solidFill>
                            <a:srgbClr val="000000"/>
                          </a:solidFill>
                          <a:effectLst/>
                          <a:latin typeface="Calibri"/>
                        </a:rPr>
                        <a:t>4,15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16,15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15,00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Revisão</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1</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200" b="0" i="0" u="none" strike="noStrike">
                          <a:solidFill>
                            <a:srgbClr val="000000"/>
                          </a:solidFill>
                          <a:effectLst/>
                          <a:latin typeface="Calibri"/>
                        </a:rPr>
                        <a:t>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05151">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200" b="0" i="0" u="none" strike="noStrike">
                          <a:solidFill>
                            <a:srgbClr val="000000"/>
                          </a:solidFill>
                          <a:effectLst/>
                          <a:latin typeface="Calibri"/>
                        </a:rPr>
                        <a:t>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05151">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Total</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Mês</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05151">
                <a:tc gridSpan="2">
                  <a:txBody>
                    <a:bodyPr/>
                    <a:lstStyle/>
                    <a:p>
                      <a:pPr algn="l" fontAlgn="b"/>
                      <a:r>
                        <a:rPr lang="pt-PT" sz="1200" b="1" i="0" u="none" strike="noStrike">
                          <a:solidFill>
                            <a:srgbClr val="000000"/>
                          </a:solidFill>
                          <a:effectLst/>
                          <a:latin typeface="Calibri"/>
                        </a:rPr>
                        <a:t>Custo das peças</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700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58,3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05151">
                <a:tc gridSpan="3">
                  <a:txBody>
                    <a:bodyPr/>
                    <a:lstStyle/>
                    <a:p>
                      <a:pPr algn="l" fontAlgn="b"/>
                      <a:r>
                        <a:rPr lang="pt-PT" sz="1200" b="1" i="0" u="none" strike="noStrike">
                          <a:solidFill>
                            <a:srgbClr val="000000"/>
                          </a:solidFill>
                          <a:effectLst/>
                          <a:latin typeface="Calibri"/>
                        </a:rPr>
                        <a:t>Custo das revisões</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4000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333,3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05151">
                <a:tc gridSpan="3">
                  <a:txBody>
                    <a:bodyPr/>
                    <a:lstStyle/>
                    <a:p>
                      <a:pPr algn="l" fontAlgn="b"/>
                      <a:r>
                        <a:rPr lang="pt-PT" sz="1200" b="1" i="0" u="none" strike="noStrike">
                          <a:solidFill>
                            <a:srgbClr val="000000"/>
                          </a:solidFill>
                          <a:effectLst/>
                          <a:latin typeface="Calibri"/>
                        </a:rPr>
                        <a:t>Custos De paragens</a:t>
                      </a:r>
                    </a:p>
                  </a:txBody>
                  <a:tcPr marL="9525" marR="9525" marT="9525"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200" b="0" i="0" u="none" strike="noStrike">
                          <a:solidFill>
                            <a:srgbClr val="000000"/>
                          </a:solidFill>
                          <a:effectLst/>
                          <a:latin typeface="Calibri"/>
                        </a:rPr>
                        <a:t>8000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666,7</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r h="205151">
                <a:tc gridSpan="2">
                  <a:txBody>
                    <a:bodyPr/>
                    <a:lstStyle/>
                    <a:p>
                      <a:pPr algn="l" fontAlgn="b"/>
                      <a:r>
                        <a:rPr lang="pt-PT" sz="1200" b="1" i="0" u="none" strike="noStrike">
                          <a:solidFill>
                            <a:srgbClr val="000000"/>
                          </a:solidFill>
                          <a:effectLst/>
                          <a:latin typeface="Calibri"/>
                        </a:rPr>
                        <a:t>Custo Total</a:t>
                      </a:r>
                    </a:p>
                  </a:txBody>
                  <a:tcPr marL="9525" marR="9525" marT="9525" marB="0" anchor="b">
                    <a:lnL>
                      <a:noFill/>
                    </a:lnL>
                    <a:lnR>
                      <a:noFill/>
                    </a:lnR>
                    <a:lnT>
                      <a:noFill/>
                    </a:lnT>
                    <a:lnB>
                      <a:noFill/>
                    </a:lnB>
                  </a:tcPr>
                </a:tc>
                <a:tc hMerge="1">
                  <a:txBody>
                    <a:bodyPr/>
                    <a:lstStyle/>
                    <a:p>
                      <a:endParaRPr lang="pt-PT"/>
                    </a:p>
                  </a:txBody>
                  <a:tcPr/>
                </a:tc>
                <a:tc>
                  <a:txBody>
                    <a:bodyPr/>
                    <a:lstStyle/>
                    <a:p>
                      <a:pPr algn="l"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pt-PT" sz="1200" b="1" i="0" u="none" strike="noStrike">
                          <a:solidFill>
                            <a:srgbClr val="000000"/>
                          </a:solidFill>
                          <a:effectLst/>
                          <a:latin typeface="Calibri"/>
                        </a:rPr>
                        <a:t>12700</a:t>
                      </a:r>
                    </a:p>
                  </a:txBody>
                  <a:tcPr marL="9525" marR="9525" marT="9525" marB="0" anchor="b">
                    <a:lnL>
                      <a:noFill/>
                    </a:lnL>
                    <a:lnR>
                      <a:noFill/>
                    </a:lnR>
                    <a:lnT>
                      <a:noFill/>
                    </a:lnT>
                    <a:lnB>
                      <a:noFill/>
                    </a:lnB>
                  </a:tcPr>
                </a:tc>
                <a:tc>
                  <a:txBody>
                    <a:bodyPr/>
                    <a:lstStyle/>
                    <a:p>
                      <a:pPr algn="ctr" fontAlgn="b"/>
                      <a:r>
                        <a:rPr lang="pt-PT" sz="1200" b="0" i="0" u="none" strike="noStrike">
                          <a:solidFill>
                            <a:srgbClr val="000000"/>
                          </a:solidFill>
                          <a:effectLst/>
                          <a:latin typeface="Calibri"/>
                        </a:rPr>
                        <a:t>1058,3</a:t>
                      </a: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endParaRPr lang="pt-PT" sz="1200" b="0" i="0" u="none" strike="noStrike" dirty="0">
                        <a:solidFill>
                          <a:srgbClr val="000000"/>
                        </a:solidFill>
                        <a:effectLst/>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33669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366713" y="548680"/>
            <a:ext cx="8597775" cy="1077218"/>
          </a:xfrm>
          <a:prstGeom prst="rect">
            <a:avLst/>
          </a:prstGeom>
        </p:spPr>
        <p:txBody>
          <a:bodyPr wrap="square">
            <a:spAutoFit/>
          </a:bodyPr>
          <a:lstStyle/>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lvl="0" algn="just"/>
            <a:r>
              <a:rPr lang="pt-PT" sz="1200" b="1" dirty="0" smtClean="0"/>
              <a:t>Resolução de forma automática com 150 runs.</a:t>
            </a:r>
          </a:p>
          <a:p>
            <a:pPr lvl="0" algn="just"/>
            <a:endParaRPr lang="pt-PT" sz="1200" b="1" dirty="0"/>
          </a:p>
          <a:p>
            <a:pPr marL="176213" algn="just">
              <a:tabLst>
                <a:tab pos="628650" algn="l"/>
              </a:tabLst>
            </a:pPr>
            <a:r>
              <a:rPr lang="pt-PT" sz="1400" dirty="0" err="1" smtClean="0">
                <a:latin typeface="Arial" panose="020B0604020202020204" pitchFamily="34" charset="0"/>
                <a:ea typeface="Cambria Math"/>
                <a:cs typeface="Arial" panose="020B0604020202020204" pitchFamily="34" charset="0"/>
                <a:hlinkClick r:id="rId2" action="ppaction://hlinkfile"/>
              </a:rPr>
              <a:t>Simulacao</a:t>
            </a:r>
            <a:r>
              <a:rPr lang="pt-PT" sz="1400" dirty="0" smtClean="0">
                <a:latin typeface="Arial" panose="020B0604020202020204" pitchFamily="34" charset="0"/>
                <a:ea typeface="Cambria Math"/>
                <a:cs typeface="Arial" panose="020B0604020202020204" pitchFamily="34" charset="0"/>
                <a:hlinkClick r:id="rId2" action="ppaction://hlinkfile"/>
              </a:rPr>
              <a:t> - Ex  8 AUT.xlsm</a:t>
            </a:r>
            <a:endParaRPr lang="pt-PT" sz="14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36</a:t>
            </a:fld>
            <a:endParaRPr lang="en-GB" altLang="pt-PT" dirty="0"/>
          </a:p>
        </p:txBody>
      </p:sp>
      <p:graphicFrame>
        <p:nvGraphicFramePr>
          <p:cNvPr id="7" name="Tabela 6"/>
          <p:cNvGraphicFramePr>
            <a:graphicFrameLocks noGrp="1"/>
          </p:cNvGraphicFramePr>
          <p:nvPr>
            <p:extLst>
              <p:ext uri="{D42A27DB-BD31-4B8C-83A1-F6EECF244321}">
                <p14:modId xmlns:p14="http://schemas.microsoft.com/office/powerpoint/2010/main" val="3014180870"/>
              </p:ext>
            </p:extLst>
          </p:nvPr>
        </p:nvGraphicFramePr>
        <p:xfrm>
          <a:off x="755576" y="1700808"/>
          <a:ext cx="7383636" cy="4896544"/>
        </p:xfrm>
        <a:graphic>
          <a:graphicData uri="http://schemas.openxmlformats.org/drawingml/2006/table">
            <a:tbl>
              <a:tblPr/>
              <a:tblGrid>
                <a:gridCol w="448228">
                  <a:extLst>
                    <a:ext uri="{9D8B030D-6E8A-4147-A177-3AD203B41FA5}">
                      <a16:colId xmlns:a16="http://schemas.microsoft.com/office/drawing/2014/main" val="20000"/>
                    </a:ext>
                  </a:extLst>
                </a:gridCol>
                <a:gridCol w="569369">
                  <a:extLst>
                    <a:ext uri="{9D8B030D-6E8A-4147-A177-3AD203B41FA5}">
                      <a16:colId xmlns:a16="http://schemas.microsoft.com/office/drawing/2014/main" val="20001"/>
                    </a:ext>
                  </a:extLst>
                </a:gridCol>
                <a:gridCol w="484570">
                  <a:extLst>
                    <a:ext uri="{9D8B030D-6E8A-4147-A177-3AD203B41FA5}">
                      <a16:colId xmlns:a16="http://schemas.microsoft.com/office/drawing/2014/main" val="20002"/>
                    </a:ext>
                  </a:extLst>
                </a:gridCol>
                <a:gridCol w="581484">
                  <a:extLst>
                    <a:ext uri="{9D8B030D-6E8A-4147-A177-3AD203B41FA5}">
                      <a16:colId xmlns:a16="http://schemas.microsoft.com/office/drawing/2014/main" val="20003"/>
                    </a:ext>
                  </a:extLst>
                </a:gridCol>
                <a:gridCol w="590570">
                  <a:extLst>
                    <a:ext uri="{9D8B030D-6E8A-4147-A177-3AD203B41FA5}">
                      <a16:colId xmlns:a16="http://schemas.microsoft.com/office/drawing/2014/main" val="20004"/>
                    </a:ext>
                  </a:extLst>
                </a:gridCol>
                <a:gridCol w="536056">
                  <a:extLst>
                    <a:ext uri="{9D8B030D-6E8A-4147-A177-3AD203B41FA5}">
                      <a16:colId xmlns:a16="http://schemas.microsoft.com/office/drawing/2014/main" val="20005"/>
                    </a:ext>
                  </a:extLst>
                </a:gridCol>
                <a:gridCol w="499713">
                  <a:extLst>
                    <a:ext uri="{9D8B030D-6E8A-4147-A177-3AD203B41FA5}">
                      <a16:colId xmlns:a16="http://schemas.microsoft.com/office/drawing/2014/main" val="20006"/>
                    </a:ext>
                  </a:extLst>
                </a:gridCol>
                <a:gridCol w="545141">
                  <a:extLst>
                    <a:ext uri="{9D8B030D-6E8A-4147-A177-3AD203B41FA5}">
                      <a16:colId xmlns:a16="http://schemas.microsoft.com/office/drawing/2014/main" val="20007"/>
                    </a:ext>
                  </a:extLst>
                </a:gridCol>
                <a:gridCol w="484570">
                  <a:extLst>
                    <a:ext uri="{9D8B030D-6E8A-4147-A177-3AD203B41FA5}">
                      <a16:colId xmlns:a16="http://schemas.microsoft.com/office/drawing/2014/main" val="20008"/>
                    </a:ext>
                  </a:extLst>
                </a:gridCol>
                <a:gridCol w="228851">
                  <a:extLst>
                    <a:ext uri="{9D8B030D-6E8A-4147-A177-3AD203B41FA5}">
                      <a16:colId xmlns:a16="http://schemas.microsoft.com/office/drawing/2014/main" val="20009"/>
                    </a:ext>
                  </a:extLst>
                </a:gridCol>
                <a:gridCol w="292062">
                  <a:extLst>
                    <a:ext uri="{9D8B030D-6E8A-4147-A177-3AD203B41FA5}">
                      <a16:colId xmlns:a16="http://schemas.microsoft.com/office/drawing/2014/main" val="20010"/>
                    </a:ext>
                  </a:extLst>
                </a:gridCol>
                <a:gridCol w="496684">
                  <a:extLst>
                    <a:ext uri="{9D8B030D-6E8A-4147-A177-3AD203B41FA5}">
                      <a16:colId xmlns:a16="http://schemas.microsoft.com/office/drawing/2014/main" val="20011"/>
                    </a:ext>
                  </a:extLst>
                </a:gridCol>
                <a:gridCol w="581484">
                  <a:extLst>
                    <a:ext uri="{9D8B030D-6E8A-4147-A177-3AD203B41FA5}">
                      <a16:colId xmlns:a16="http://schemas.microsoft.com/office/drawing/2014/main" val="20012"/>
                    </a:ext>
                  </a:extLst>
                </a:gridCol>
                <a:gridCol w="290742">
                  <a:extLst>
                    <a:ext uri="{9D8B030D-6E8A-4147-A177-3AD203B41FA5}">
                      <a16:colId xmlns:a16="http://schemas.microsoft.com/office/drawing/2014/main" val="20013"/>
                    </a:ext>
                  </a:extLst>
                </a:gridCol>
                <a:gridCol w="218056">
                  <a:extLst>
                    <a:ext uri="{9D8B030D-6E8A-4147-A177-3AD203B41FA5}">
                      <a16:colId xmlns:a16="http://schemas.microsoft.com/office/drawing/2014/main" val="20014"/>
                    </a:ext>
                  </a:extLst>
                </a:gridCol>
                <a:gridCol w="245314">
                  <a:extLst>
                    <a:ext uri="{9D8B030D-6E8A-4147-A177-3AD203B41FA5}">
                      <a16:colId xmlns:a16="http://schemas.microsoft.com/office/drawing/2014/main" val="20015"/>
                    </a:ext>
                  </a:extLst>
                </a:gridCol>
                <a:gridCol w="290742">
                  <a:extLst>
                    <a:ext uri="{9D8B030D-6E8A-4147-A177-3AD203B41FA5}">
                      <a16:colId xmlns:a16="http://schemas.microsoft.com/office/drawing/2014/main" val="20016"/>
                    </a:ext>
                  </a:extLst>
                </a:gridCol>
              </a:tblGrid>
              <a:tr h="181863">
                <a:tc>
                  <a:txBody>
                    <a:bodyPr/>
                    <a:lstStyle/>
                    <a:p>
                      <a:pPr algn="ctr" fontAlgn="b"/>
                      <a:r>
                        <a:rPr lang="pt-PT" sz="1100" b="0" i="0" u="none" strike="noStrike" dirty="0">
                          <a:solidFill>
                            <a:srgbClr val="000000"/>
                          </a:solidFill>
                          <a:effectLst/>
                          <a:latin typeface="Calibri"/>
                        </a:rPr>
                        <a:t>Tempo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Tipo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Subst. </a:t>
                      </a:r>
                    </a:p>
                  </a:txBody>
                  <a:tcPr marL="9093" marR="9093" marT="9093" marB="0" anchor="b">
                    <a:lnL>
                      <a:noFill/>
                    </a:lnL>
                    <a:lnR>
                      <a:noFill/>
                    </a:lnR>
                    <a:lnT>
                      <a:noFill/>
                    </a:lnT>
                    <a:lnB>
                      <a:noFill/>
                    </a:lnB>
                  </a:tcPr>
                </a:tc>
                <a:tc gridSpan="2">
                  <a:txBody>
                    <a:bodyPr/>
                    <a:lstStyle/>
                    <a:p>
                      <a:pPr algn="l" fontAlgn="b"/>
                      <a:r>
                        <a:rPr lang="pt-PT" sz="1100" b="0" i="0" u="none" strike="noStrike">
                          <a:solidFill>
                            <a:srgbClr val="000000"/>
                          </a:solidFill>
                          <a:effectLst/>
                          <a:latin typeface="Calibri"/>
                        </a:rPr>
                        <a:t>Prox. Inter. acidentes</a:t>
                      </a:r>
                    </a:p>
                  </a:txBody>
                  <a:tcPr marL="9093" marR="9093" marT="9093" marB="0" anchor="b">
                    <a:lnL>
                      <a:noFill/>
                    </a:lnL>
                    <a:lnR>
                      <a:noFill/>
                    </a:lnR>
                    <a:lnT>
                      <a:noFill/>
                    </a:lnT>
                    <a:lnB>
                      <a:noFill/>
                    </a:lnB>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Prox</a:t>
                      </a:r>
                    </a:p>
                  </a:txBody>
                  <a:tcPr marL="9093" marR="9093" marT="9093" marB="0" anchor="b">
                    <a:lnL>
                      <a:noFill/>
                    </a:lnL>
                    <a:lnR>
                      <a:noFill/>
                    </a:lnR>
                    <a:lnT>
                      <a:noFill/>
                    </a:lnT>
                    <a:lnB>
                      <a:noFill/>
                    </a:lnB>
                  </a:tcPr>
                </a:tc>
                <a:tc gridSpan="2">
                  <a:txBody>
                    <a:bodyPr/>
                    <a:lstStyle/>
                    <a:p>
                      <a:pPr algn="l" fontAlgn="b"/>
                      <a:r>
                        <a:rPr lang="pt-PT" sz="1100" b="0" i="0" u="none" strike="noStrike">
                          <a:solidFill>
                            <a:srgbClr val="000000"/>
                          </a:solidFill>
                          <a:effectLst/>
                          <a:latin typeface="Calibri"/>
                        </a:rPr>
                        <a:t>Bom Func. Peça</a:t>
                      </a:r>
                    </a:p>
                  </a:txBody>
                  <a:tcPr marL="9093" marR="9093" marT="9093" marB="0" anchor="b">
                    <a:lnL>
                      <a:noFill/>
                    </a:lnL>
                    <a:lnR>
                      <a:noFill/>
                    </a:lnR>
                    <a:lnT>
                      <a:noFill/>
                    </a:lnT>
                    <a:lnB>
                      <a:noFill/>
                    </a:lnB>
                  </a:tcPr>
                </a:tc>
                <a:tc hMerge="1">
                  <a:txBody>
                    <a:bodyPr/>
                    <a:lstStyle/>
                    <a:p>
                      <a:endParaRPr lang="pt-PT"/>
                    </a:p>
                  </a:txBody>
                  <a:tcPr/>
                </a:tc>
                <a:tc gridSpan="2">
                  <a:txBody>
                    <a:bodyPr/>
                    <a:lstStyle/>
                    <a:p>
                      <a:pPr algn="ctr" fontAlgn="b"/>
                      <a:r>
                        <a:rPr lang="pt-PT" sz="1100" b="0" i="0" u="none" strike="noStrike">
                          <a:solidFill>
                            <a:srgbClr val="000000"/>
                          </a:solidFill>
                          <a:effectLst/>
                          <a:latin typeface="Calibri"/>
                        </a:rPr>
                        <a:t>Prox.</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dirty="0" err="1">
                          <a:solidFill>
                            <a:srgbClr val="000000"/>
                          </a:solidFill>
                          <a:effectLst/>
                          <a:latin typeface="Calibri"/>
                        </a:rPr>
                        <a:t>Próx</a:t>
                      </a:r>
                      <a:r>
                        <a:rPr lang="pt-PT" sz="1100" b="0" i="0" u="none" strike="noStrike" dirty="0">
                          <a:solidFill>
                            <a:srgbClr val="000000"/>
                          </a:solidFill>
                          <a:effectLst/>
                          <a:latin typeface="Calibri"/>
                        </a:rPr>
                        <a:t>.</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Próximo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Tipo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Nº </a:t>
                      </a:r>
                    </a:p>
                  </a:txBody>
                  <a:tcPr marL="9093" marR="9093" marT="9093" marB="0" anchor="b">
                    <a:lnL>
                      <a:noFill/>
                    </a:lnL>
                    <a:lnR>
                      <a:noFill/>
                    </a:lnR>
                    <a:lnT>
                      <a:noFill/>
                    </a:lnT>
                    <a:lnB>
                      <a:noFill/>
                    </a:lnB>
                  </a:tcPr>
                </a:tc>
                <a:extLst>
                  <a:ext uri="{0D108BD9-81ED-4DB2-BD59-A6C34878D82A}">
                    <a16:rowId xmlns:a16="http://schemas.microsoft.com/office/drawing/2014/main" val="10000"/>
                  </a:ext>
                </a:extLst>
              </a:tr>
              <a:tr h="329172">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Peça?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NPA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Meses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NPA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Meses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Acontec.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Peças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Ava.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Ac.</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195">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0,837</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0,742</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4,23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pt-PT" sz="1100" b="0" i="0" u="none" strike="noStrike">
                          <a:solidFill>
                            <a:srgbClr val="000000"/>
                          </a:solidFill>
                          <a:effectLst/>
                          <a:latin typeface="Calibri"/>
                        </a:rPr>
                        <a:t>4,23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75195">
                <a:tc>
                  <a:txBody>
                    <a:bodyPr/>
                    <a:lstStyle/>
                    <a:p>
                      <a:pPr algn="ctr" fontAlgn="b"/>
                      <a:r>
                        <a:rPr lang="pt-PT" sz="1100" b="0" i="0" u="none" strike="noStrike">
                          <a:solidFill>
                            <a:srgbClr val="000000"/>
                          </a:solidFill>
                          <a:effectLst/>
                          <a:latin typeface="Calibri"/>
                        </a:rPr>
                        <a:t>2,13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0,155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22,38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0,170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2,51</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extLst>
                  <a:ext uri="{0D108BD9-81ED-4DB2-BD59-A6C34878D82A}">
                    <a16:rowId xmlns:a16="http://schemas.microsoft.com/office/drawing/2014/main" val="10003"/>
                  </a:ext>
                </a:extLst>
              </a:tr>
              <a:tr h="175195">
                <a:tc>
                  <a:txBody>
                    <a:bodyPr/>
                    <a:lstStyle/>
                    <a:p>
                      <a:pPr algn="ctr" fontAlgn="b"/>
                      <a:r>
                        <a:rPr lang="pt-PT" sz="1100" b="0" i="0" u="none" strike="noStrike">
                          <a:solidFill>
                            <a:srgbClr val="000000"/>
                          </a:solidFill>
                          <a:effectLst/>
                          <a:latin typeface="Calibri"/>
                        </a:rPr>
                        <a:t>3,00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4"/>
                  </a:ext>
                </a:extLst>
              </a:tr>
              <a:tr h="175195">
                <a:tc>
                  <a:txBody>
                    <a:bodyPr/>
                    <a:lstStyle/>
                    <a:p>
                      <a:pPr algn="ctr" fontAlgn="b"/>
                      <a:r>
                        <a:rPr lang="pt-PT" sz="1100" b="0" i="0" u="none" strike="noStrike">
                          <a:solidFill>
                            <a:srgbClr val="000000"/>
                          </a:solidFill>
                          <a:effectLst/>
                          <a:latin typeface="Calibri"/>
                        </a:rPr>
                        <a:t>4,64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0,917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4,75</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9,39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6,00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5"/>
                  </a:ext>
                </a:extLst>
              </a:tr>
              <a:tr h="175195">
                <a:tc>
                  <a:txBody>
                    <a:bodyPr/>
                    <a:lstStyle/>
                    <a:p>
                      <a:pPr algn="ctr" fontAlgn="b"/>
                      <a:r>
                        <a:rPr lang="pt-PT" sz="1100" b="0" i="0" u="none" strike="noStrike">
                          <a:solidFill>
                            <a:srgbClr val="000000"/>
                          </a:solidFill>
                          <a:effectLst/>
                          <a:latin typeface="Calibri"/>
                        </a:rPr>
                        <a:t>6,00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9,39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9</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9,00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6"/>
                  </a:ext>
                </a:extLst>
              </a:tr>
              <a:tr h="175195">
                <a:tc>
                  <a:txBody>
                    <a:bodyPr/>
                    <a:lstStyle/>
                    <a:p>
                      <a:pPr algn="ctr" fontAlgn="b"/>
                      <a:r>
                        <a:rPr lang="pt-PT" sz="1100" b="0" i="0" u="none" strike="noStrike">
                          <a:solidFill>
                            <a:srgbClr val="000000"/>
                          </a:solidFill>
                          <a:effectLst/>
                          <a:latin typeface="Calibri"/>
                        </a:rPr>
                        <a:t>9,00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0,614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3,84</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12,84</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7"/>
                  </a:ext>
                </a:extLst>
              </a:tr>
              <a:tr h="175195">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0,926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4,78</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16,78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15,00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8"/>
                  </a:ext>
                </a:extLst>
              </a:tr>
              <a:tr h="175195">
                <a:tc>
                  <a:txBody>
                    <a:bodyPr/>
                    <a:lstStyle/>
                    <a:p>
                      <a:pPr algn="ctr" fontAlgn="b"/>
                      <a:r>
                        <a:rPr lang="pt-PT" sz="1100" b="0" i="0" u="none" strike="noStrike">
                          <a:solidFill>
                            <a:srgbClr val="000000"/>
                          </a:solidFill>
                          <a:effectLst/>
                          <a:latin typeface="Calibri"/>
                        </a:rPr>
                        <a:t>15,00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0,365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3,10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18,10</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18,00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09"/>
                  </a:ext>
                </a:extLst>
              </a:tr>
              <a:tr h="175195">
                <a:tc>
                  <a:txBody>
                    <a:bodyPr/>
                    <a:lstStyle/>
                    <a:p>
                      <a:pPr algn="ctr" fontAlgn="b"/>
                      <a:r>
                        <a:rPr lang="pt-PT" sz="1100" b="0" i="0" u="none" strike="noStrike">
                          <a:solidFill>
                            <a:srgbClr val="000000"/>
                          </a:solidFill>
                          <a:effectLst/>
                          <a:latin typeface="Calibri"/>
                        </a:rPr>
                        <a:t>18,00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0,533</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3,60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21,60</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0"/>
                  </a:ext>
                </a:extLst>
              </a:tr>
              <a:tr h="175195">
                <a:tc>
                  <a:txBody>
                    <a:bodyPr/>
                    <a:lstStyle/>
                    <a:p>
                      <a:pPr algn="ctr" fontAlgn="b"/>
                      <a:r>
                        <a:rPr lang="pt-PT" sz="1100" b="0" i="0" u="none" strike="noStrike">
                          <a:solidFill>
                            <a:srgbClr val="000000"/>
                          </a:solidFill>
                          <a:effectLst/>
                          <a:latin typeface="Calibri"/>
                        </a:rPr>
                        <a:t>21,00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0,928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4,78</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25,78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1"/>
                  </a:ext>
                </a:extLst>
              </a:tr>
              <a:tr h="175195">
                <a:tc>
                  <a:txBody>
                    <a:bodyPr/>
                    <a:lstStyle/>
                    <a:p>
                      <a:pPr algn="ctr" fontAlgn="b"/>
                      <a:r>
                        <a:rPr lang="pt-PT" sz="1100" b="0" i="0" u="none" strike="noStrike">
                          <a:solidFill>
                            <a:srgbClr val="000000"/>
                          </a:solidFill>
                          <a:effectLst/>
                          <a:latin typeface="Calibri"/>
                        </a:rPr>
                        <a:t>24,00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0,931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4,79</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28,79</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2"/>
                  </a:ext>
                </a:extLst>
              </a:tr>
              <a:tr h="175195">
                <a:tc>
                  <a:txBody>
                    <a:bodyPr/>
                    <a:lstStyle/>
                    <a:p>
                      <a:pPr algn="ctr" fontAlgn="b"/>
                      <a:r>
                        <a:rPr lang="pt-PT" sz="1100" b="0" i="0" u="none" strike="noStrike">
                          <a:solidFill>
                            <a:srgbClr val="000000"/>
                          </a:solidFill>
                          <a:effectLst/>
                          <a:latin typeface="Calibri"/>
                        </a:rPr>
                        <a:t>24,51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Acidente</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0,332635</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13,21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0,150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2,45</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extLst>
                  <a:ext uri="{0D108BD9-81ED-4DB2-BD59-A6C34878D82A}">
                    <a16:rowId xmlns:a16="http://schemas.microsoft.com/office/drawing/2014/main" val="10013"/>
                  </a:ext>
                </a:extLst>
              </a:tr>
              <a:tr h="175195">
                <a:tc>
                  <a:txBody>
                    <a:bodyPr/>
                    <a:lstStyle/>
                    <a:p>
                      <a:pPr algn="ctr" fontAlgn="b"/>
                      <a:r>
                        <a:rPr lang="pt-PT" sz="1100" b="0" i="0" u="none" strike="noStrike">
                          <a:solidFill>
                            <a:srgbClr val="000000"/>
                          </a:solidFill>
                          <a:effectLst/>
                          <a:latin typeface="Calibri"/>
                        </a:rPr>
                        <a:t>26,96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0,041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2,12</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27,00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4"/>
                  </a:ext>
                </a:extLst>
              </a:tr>
              <a:tr h="175195">
                <a:tc>
                  <a:txBody>
                    <a:bodyPr/>
                    <a:lstStyle/>
                    <a:p>
                      <a:pPr algn="ctr" fontAlgn="b"/>
                      <a:r>
                        <a:rPr lang="pt-PT" sz="1100" b="0" i="0" u="none" strike="noStrike">
                          <a:solidFill>
                            <a:srgbClr val="000000"/>
                          </a:solidFill>
                          <a:effectLst/>
                          <a:latin typeface="Calibri"/>
                        </a:rPr>
                        <a:t>27,00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5"/>
                  </a:ext>
                </a:extLst>
              </a:tr>
              <a:tr h="175195">
                <a:tc>
                  <a:txBody>
                    <a:bodyPr/>
                    <a:lstStyle/>
                    <a:p>
                      <a:pPr algn="ctr" fontAlgn="b"/>
                      <a:r>
                        <a:rPr lang="pt-PT" sz="1100" b="0" i="0" u="none" strike="noStrike">
                          <a:solidFill>
                            <a:srgbClr val="000000"/>
                          </a:solidFill>
                          <a:effectLst/>
                          <a:latin typeface="Calibri"/>
                        </a:rPr>
                        <a:t>29,08</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Sim</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0,046</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2,14</a:t>
                      </a:r>
                    </a:p>
                  </a:txBody>
                  <a:tcPr marL="9093" marR="9093" marT="9093" marB="0" anchor="b">
                    <a:lnL>
                      <a:noFill/>
                    </a:lnL>
                    <a:lnR>
                      <a:noFill/>
                    </a:lnR>
                    <a:lnT>
                      <a:noFill/>
                    </a:lnT>
                    <a:lnB>
                      <a:noFill/>
                    </a:lnB>
                  </a:tcPr>
                </a:tc>
                <a:tc gridSpan="2">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a:noFill/>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a:noFill/>
                    </a:lnB>
                  </a:tcPr>
                </a:tc>
                <a:extLst>
                  <a:ext uri="{0D108BD9-81ED-4DB2-BD59-A6C34878D82A}">
                    <a16:rowId xmlns:a16="http://schemas.microsoft.com/office/drawing/2014/main" val="10016"/>
                  </a:ext>
                </a:extLst>
              </a:tr>
              <a:tr h="181863">
                <a:tc>
                  <a:txBody>
                    <a:bodyPr/>
                    <a:lstStyle/>
                    <a:p>
                      <a:pPr algn="ctr" fontAlgn="b"/>
                      <a:r>
                        <a:rPr lang="pt-PT" sz="1100" b="0" i="0" u="none" strike="noStrike">
                          <a:solidFill>
                            <a:srgbClr val="000000"/>
                          </a:solidFill>
                          <a:effectLst/>
                          <a:latin typeface="Calibri"/>
                        </a:rPr>
                        <a:t>30,00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Revisão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Não</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37,71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0,00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33</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31,21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Avaria</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1</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pt-PT" sz="1100" b="0" i="0" u="none" strike="noStrike">
                          <a:solidFill>
                            <a:srgbClr val="000000"/>
                          </a:solidFill>
                          <a:effectLst/>
                          <a:latin typeface="Calibri"/>
                        </a:rPr>
                        <a:t>0</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0956">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Total</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Mês</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pt-PT"/>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12</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10</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3</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r h="300074">
                <a:tc gridSpan="2">
                  <a:txBody>
                    <a:bodyPr/>
                    <a:lstStyle/>
                    <a:p>
                      <a:pPr algn="l" fontAlgn="b"/>
                      <a:r>
                        <a:rPr lang="pt-PT" sz="1100" b="1" i="0" u="none" strike="noStrike">
                          <a:solidFill>
                            <a:srgbClr val="000000"/>
                          </a:solidFill>
                          <a:effectLst/>
                          <a:latin typeface="Calibri"/>
                        </a:rPr>
                        <a:t>Custo das peças</a:t>
                      </a: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1200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40,0</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l" fontAlgn="b"/>
                      <a:r>
                        <a:rPr lang="pt-PT" sz="1000" b="1" i="0" u="none" strike="noStrike" dirty="0">
                          <a:solidFill>
                            <a:srgbClr val="000000"/>
                          </a:solidFill>
                          <a:effectLst/>
                          <a:latin typeface="Arial"/>
                        </a:rPr>
                        <a:t>     Intervalo de Confiança a </a:t>
                      </a:r>
                    </a:p>
                  </a:txBody>
                  <a:tcPr marL="9093" marR="9093" marT="909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pt-PT"/>
                    </a:p>
                  </a:txBody>
                  <a:tcPr/>
                </a:tc>
                <a:tc hMerge="1">
                  <a:txBody>
                    <a:bodyPr/>
                    <a:lstStyle/>
                    <a:p>
                      <a:endParaRPr lang="pt-PT"/>
                    </a:p>
                  </a:txBody>
                  <a:tcPr/>
                </a:tc>
                <a:tc hMerge="1">
                  <a:txBody>
                    <a:bodyPr/>
                    <a:lstStyle/>
                    <a:p>
                      <a:pPr algn="ctr" fontAlgn="b"/>
                      <a:endParaRPr lang="pt-PT" sz="1000" b="1" i="0" u="none" strike="noStrike" dirty="0">
                        <a:solidFill>
                          <a:srgbClr val="000000"/>
                        </a:solidFill>
                        <a:effectLst/>
                        <a:latin typeface="Arial"/>
                      </a:endParaRP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000" b="1" i="0" u="none" strike="noStrike" dirty="0">
                          <a:solidFill>
                            <a:srgbClr val="000000"/>
                          </a:solidFill>
                          <a:effectLst/>
                          <a:latin typeface="Arial"/>
                        </a:rPr>
                        <a:t>95%</a:t>
                      </a:r>
                    </a:p>
                  </a:txBody>
                  <a:tcPr marL="9093" marR="9093" marT="90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19"/>
                  </a:ext>
                </a:extLst>
              </a:tr>
              <a:tr h="181863">
                <a:tc gridSpan="3">
                  <a:txBody>
                    <a:bodyPr/>
                    <a:lstStyle/>
                    <a:p>
                      <a:pPr algn="l" fontAlgn="b"/>
                      <a:r>
                        <a:rPr lang="pt-PT" sz="1100" b="1" i="0" u="none" strike="noStrike">
                          <a:solidFill>
                            <a:srgbClr val="000000"/>
                          </a:solidFill>
                          <a:effectLst/>
                          <a:latin typeface="Calibri"/>
                        </a:rPr>
                        <a:t>Custo das revisões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10000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333,3</a:t>
                      </a:r>
                    </a:p>
                  </a:txBody>
                  <a:tcPr marL="9093" marR="9093" marT="9093" marB="0" anchor="b">
                    <a:lnL>
                      <a:noFill/>
                    </a:lnL>
                    <a:lnR>
                      <a:noFill/>
                    </a:lnR>
                    <a:lnT>
                      <a:noFill/>
                    </a:lnT>
                    <a:lnB>
                      <a:noFill/>
                    </a:lnB>
                  </a:tcPr>
                </a:tc>
                <a:tc>
                  <a:txBody>
                    <a:bodyPr/>
                    <a:lstStyle/>
                    <a:p>
                      <a:pPr algn="ctr" fontAlgn="b"/>
                      <a:endParaRPr lang="pt-PT" sz="1100" b="0" i="0" u="none" strike="noStrike" dirty="0">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PT" sz="1100" b="0" i="0" u="none" strike="noStrike">
                          <a:solidFill>
                            <a:srgbClr val="000000"/>
                          </a:solidFill>
                          <a:effectLst/>
                          <a:latin typeface="Calibri"/>
                        </a:rPr>
                        <a:t> </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gridSpan="4">
                  <a:txBody>
                    <a:bodyPr/>
                    <a:lstStyle/>
                    <a:p>
                      <a:pPr algn="l" fontAlgn="b"/>
                      <a:r>
                        <a:rPr lang="pt-PT" sz="1100" b="1" i="0" u="none" strike="noStrike">
                          <a:solidFill>
                            <a:srgbClr val="000000"/>
                          </a:solidFill>
                          <a:effectLst/>
                          <a:latin typeface="Calibri"/>
                        </a:rPr>
                        <a:t>Custos Mensais Totais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0"/>
                  </a:ext>
                </a:extLst>
              </a:tr>
              <a:tr h="175195">
                <a:tc gridSpan="3">
                  <a:txBody>
                    <a:bodyPr/>
                    <a:lstStyle/>
                    <a:p>
                      <a:pPr algn="l" fontAlgn="b"/>
                      <a:r>
                        <a:rPr lang="pt-PT" sz="1100" b="1" i="0" u="none" strike="noStrike">
                          <a:solidFill>
                            <a:srgbClr val="000000"/>
                          </a:solidFill>
                          <a:effectLst/>
                          <a:latin typeface="Calibri"/>
                        </a:rPr>
                        <a:t>Custos De paragens</a:t>
                      </a:r>
                    </a:p>
                  </a:txBody>
                  <a:tcPr marL="9093" marR="9093" marT="9093" marB="0" anchor="b">
                    <a:lnL>
                      <a:noFill/>
                    </a:lnL>
                    <a:lnR>
                      <a:noFill/>
                    </a:lnR>
                    <a:lnT>
                      <a:noFill/>
                    </a:lnT>
                    <a:lnB>
                      <a:noFill/>
                    </a:lnB>
                  </a:tcPr>
                </a:tc>
                <a:tc hMerge="1">
                  <a:txBody>
                    <a:bodyPr/>
                    <a:lstStyle/>
                    <a:p>
                      <a:endParaRPr lang="pt-PT"/>
                    </a:p>
                  </a:txBody>
                  <a:tcPr/>
                </a:tc>
                <a:tc hMerge="1">
                  <a:txBody>
                    <a:bodyPr/>
                    <a:lstStyle/>
                    <a:p>
                      <a:endParaRPr lang="pt-PT"/>
                    </a:p>
                  </a:txBody>
                  <a:tcPr/>
                </a:tc>
                <a:tc>
                  <a:txBody>
                    <a:bodyPr/>
                    <a:lstStyle/>
                    <a:p>
                      <a:pPr algn="ctr" fontAlgn="b"/>
                      <a:r>
                        <a:rPr lang="pt-PT" sz="1100" b="0" i="0" u="none" strike="noStrike">
                          <a:solidFill>
                            <a:srgbClr val="000000"/>
                          </a:solidFill>
                          <a:effectLst/>
                          <a:latin typeface="Calibri"/>
                        </a:rPr>
                        <a:t>12000</a:t>
                      </a:r>
                    </a:p>
                  </a:txBody>
                  <a:tcPr marL="9093" marR="9093" marT="9093" marB="0" anchor="b">
                    <a:lnL>
                      <a:noFill/>
                    </a:lnL>
                    <a:lnR>
                      <a:noFill/>
                    </a:lnR>
                    <a:lnT>
                      <a:noFill/>
                    </a:lnT>
                    <a:lnB>
                      <a:noFill/>
                    </a:lnB>
                  </a:tcPr>
                </a:tc>
                <a:tc>
                  <a:txBody>
                    <a:bodyPr/>
                    <a:lstStyle/>
                    <a:p>
                      <a:pPr algn="ctr" fontAlgn="b"/>
                      <a:r>
                        <a:rPr lang="pt-PT" sz="1100" b="0" i="0" u="none" strike="noStrike">
                          <a:solidFill>
                            <a:srgbClr val="000000"/>
                          </a:solidFill>
                          <a:effectLst/>
                          <a:latin typeface="Calibri"/>
                        </a:rPr>
                        <a:t>400,0</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pt-PT" sz="1100" b="0" i="0" u="none" strike="noStrike">
                          <a:solidFill>
                            <a:srgbClr val="000000"/>
                          </a:solidFill>
                          <a:effectLst/>
                          <a:latin typeface="Calibri"/>
                        </a:rPr>
                        <a:t> </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gridSpan="2">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dirty="0">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1"/>
                  </a:ext>
                </a:extLst>
              </a:tr>
              <a:tr h="175195">
                <a:tc gridSpan="2">
                  <a:txBody>
                    <a:bodyPr/>
                    <a:lstStyle/>
                    <a:p>
                      <a:pPr algn="l" fontAlgn="b"/>
                      <a:r>
                        <a:rPr lang="pt-PT" sz="1100" b="1" i="0" u="none" strike="noStrike">
                          <a:solidFill>
                            <a:srgbClr val="000000"/>
                          </a:solidFill>
                          <a:effectLst/>
                          <a:latin typeface="Calibri"/>
                        </a:rPr>
                        <a:t>Custo Total</a:t>
                      </a:r>
                    </a:p>
                  </a:txBody>
                  <a:tcPr marL="9093" marR="9093" marT="9093" marB="0" anchor="b">
                    <a:lnL>
                      <a:noFill/>
                    </a:lnL>
                    <a:lnR>
                      <a:noFill/>
                    </a:lnR>
                    <a:lnT>
                      <a:noFill/>
                    </a:lnT>
                    <a:lnB>
                      <a:noFill/>
                    </a:lnB>
                  </a:tcPr>
                </a:tc>
                <a:tc hMerge="1">
                  <a:txBody>
                    <a:bodyPr/>
                    <a:lstStyle/>
                    <a:p>
                      <a:endParaRPr lang="pt-PT"/>
                    </a:p>
                  </a:txBody>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r>
                        <a:rPr lang="pt-PT" sz="1100" b="1" i="0" u="none" strike="noStrike">
                          <a:solidFill>
                            <a:srgbClr val="000000"/>
                          </a:solidFill>
                          <a:effectLst/>
                          <a:latin typeface="Calibri"/>
                        </a:rPr>
                        <a:t>23200</a:t>
                      </a:r>
                    </a:p>
                  </a:txBody>
                  <a:tcPr marL="9093" marR="9093" marT="9093" marB="0" anchor="b">
                    <a:lnL>
                      <a:noFill/>
                    </a:lnL>
                    <a:lnR>
                      <a:noFill/>
                    </a:lnR>
                    <a:lnT>
                      <a:noFill/>
                    </a:lnT>
                    <a:lnB>
                      <a:noFill/>
                    </a:lnB>
                  </a:tcPr>
                </a:tc>
                <a:tc>
                  <a:txBody>
                    <a:bodyPr/>
                    <a:lstStyle/>
                    <a:p>
                      <a:pPr algn="ctr" fontAlgn="b"/>
                      <a:r>
                        <a:rPr lang="pt-PT" sz="1100" b="1" i="0" u="none" strike="noStrike">
                          <a:solidFill>
                            <a:srgbClr val="000000"/>
                          </a:solidFill>
                          <a:effectLst/>
                          <a:latin typeface="Calibri"/>
                        </a:rPr>
                        <a:t>773,3</a:t>
                      </a: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pt-PT" sz="1000" b="1" i="0" u="none" strike="noStrike">
                          <a:solidFill>
                            <a:srgbClr val="000000"/>
                          </a:solidFill>
                          <a:effectLst/>
                          <a:latin typeface="Arial"/>
                        </a:rPr>
                        <a:t>Limite Inferior</a:t>
                      </a: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pt-PT"/>
                    </a:p>
                  </a:txBody>
                  <a:tcPr/>
                </a:tc>
                <a:tc>
                  <a:txBody>
                    <a:bodyPr/>
                    <a:lstStyle/>
                    <a:p>
                      <a:pPr algn="l" fontAlgn="b"/>
                      <a:endParaRPr lang="pt-PT" sz="1000" b="1" i="0" u="none" strike="noStrike">
                        <a:solidFill>
                          <a:srgbClr val="000000"/>
                        </a:solidFill>
                        <a:effectLst/>
                        <a:latin typeface="Arial"/>
                      </a:endParaRPr>
                    </a:p>
                  </a:txBody>
                  <a:tcPr marL="9093" marR="9093" marT="9093" marB="0" anchor="b">
                    <a:lnL>
                      <a:noFill/>
                    </a:lnL>
                    <a:lnR>
                      <a:noFill/>
                    </a:lnR>
                    <a:lnT>
                      <a:noFill/>
                    </a:lnT>
                    <a:lnB>
                      <a:noFill/>
                    </a:lnB>
                  </a:tcPr>
                </a:tc>
                <a:tc gridSpan="3">
                  <a:txBody>
                    <a:bodyPr/>
                    <a:lstStyle/>
                    <a:p>
                      <a:pPr algn="l" fontAlgn="b"/>
                      <a:r>
                        <a:rPr lang="pt-PT" sz="1000" b="1" i="0" u="none" strike="noStrike">
                          <a:solidFill>
                            <a:srgbClr val="000000"/>
                          </a:solidFill>
                          <a:effectLst/>
                          <a:latin typeface="Arial"/>
                        </a:rPr>
                        <a:t>Limite Superior</a:t>
                      </a: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pt-PT"/>
                    </a:p>
                  </a:txBody>
                  <a:tcPr/>
                </a:tc>
                <a:tc hMerge="1">
                  <a:txBody>
                    <a:bodyPr/>
                    <a:lstStyle/>
                    <a:p>
                      <a:endParaRPr lang="pt-PT"/>
                    </a:p>
                  </a:txBody>
                  <a:tcPr/>
                </a:tc>
                <a:tc>
                  <a:txBody>
                    <a:bodyPr/>
                    <a:lstStyle/>
                    <a:p>
                      <a:pPr algn="ctr" fontAlgn="b"/>
                      <a:endParaRPr lang="pt-PT" sz="1100" b="0" i="0" u="none" strike="noStrike" dirty="0">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2"/>
                  </a:ext>
                </a:extLst>
              </a:tr>
              <a:tr h="256124">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ctr" fontAlgn="b"/>
                      <a:endParaRPr lang="pt-PT" sz="1100" b="0" i="0" u="none" strike="noStrike">
                        <a:solidFill>
                          <a:srgbClr val="000000"/>
                        </a:solidFill>
                        <a:effectLst/>
                        <a:latin typeface="Calibri"/>
                      </a:endParaRPr>
                    </a:p>
                  </a:txBody>
                  <a:tcPr marL="9093" marR="9093" marT="909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pt-PT" sz="1000" b="1" i="0" u="none" strike="noStrike">
                          <a:solidFill>
                            <a:srgbClr val="000000"/>
                          </a:solidFill>
                          <a:effectLst/>
                          <a:latin typeface="Arial"/>
                        </a:rPr>
                        <a:t>836,5</a:t>
                      </a:r>
                    </a:p>
                  </a:txBody>
                  <a:tcPr marL="9093" marR="9093" marT="909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pt-PT" sz="1000" b="1" i="0" u="none" strike="noStrike">
                          <a:solidFill>
                            <a:srgbClr val="000000"/>
                          </a:solidFill>
                          <a:effectLst/>
                          <a:latin typeface="Arial"/>
                        </a:rPr>
                        <a:t>886,2</a:t>
                      </a:r>
                    </a:p>
                  </a:txBody>
                  <a:tcPr marL="9093" marR="9093" marT="909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PT"/>
                    </a:p>
                  </a:txBody>
                  <a:tcPr/>
                </a:tc>
                <a:tc>
                  <a:txBody>
                    <a:bodyPr/>
                    <a:lstStyle/>
                    <a:p>
                      <a:pPr algn="l" fontAlgn="b"/>
                      <a:r>
                        <a:rPr lang="pt-PT" sz="1100" b="0" i="0" u="none" strike="noStrike">
                          <a:solidFill>
                            <a:srgbClr val="000000"/>
                          </a:solidFill>
                          <a:effectLst/>
                          <a:latin typeface="Calibri"/>
                        </a:rPr>
                        <a:t> </a:t>
                      </a:r>
                    </a:p>
                  </a:txBody>
                  <a:tcPr marL="9093" marR="9093" marT="909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endParaRPr lang="pt-PT" sz="1100" b="0" i="0" u="none" strike="noStrike">
                        <a:solidFill>
                          <a:srgbClr val="000000"/>
                        </a:solidFill>
                        <a:effectLst/>
                        <a:latin typeface="Calibri"/>
                      </a:endParaRPr>
                    </a:p>
                  </a:txBody>
                  <a:tcPr marL="9093" marR="9093" marT="909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a:solidFill>
                          <a:srgbClr val="000000"/>
                        </a:solidFill>
                        <a:effectLst/>
                        <a:latin typeface="Calibri"/>
                      </a:endParaRPr>
                    </a:p>
                  </a:txBody>
                  <a:tcPr marL="9093" marR="9093" marT="9093" marB="0" anchor="b">
                    <a:lnL>
                      <a:noFill/>
                    </a:lnL>
                    <a:lnR>
                      <a:noFill/>
                    </a:lnR>
                    <a:lnT>
                      <a:noFill/>
                    </a:lnT>
                    <a:lnB>
                      <a:noFill/>
                    </a:lnB>
                  </a:tcPr>
                </a:tc>
                <a:tc>
                  <a:txBody>
                    <a:bodyPr/>
                    <a:lstStyle/>
                    <a:p>
                      <a:pPr algn="l" fontAlgn="b"/>
                      <a:endParaRPr lang="pt-PT" sz="1100" b="0" i="0" u="none" strike="noStrike" dirty="0">
                        <a:solidFill>
                          <a:srgbClr val="000000"/>
                        </a:solidFill>
                        <a:effectLst/>
                        <a:latin typeface="Calibri"/>
                      </a:endParaRPr>
                    </a:p>
                  </a:txBody>
                  <a:tcPr marL="9093" marR="9093" marT="9093" marB="0" anchor="b">
                    <a:lnL>
                      <a:noFill/>
                    </a:lnL>
                    <a:lnR>
                      <a:noFill/>
                    </a:lnR>
                    <a:lnT>
                      <a:noFill/>
                    </a:lnT>
                    <a:lnB>
                      <a:noFill/>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19250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46511" y="682969"/>
            <a:ext cx="8640960" cy="4062651"/>
          </a:xfrm>
          <a:prstGeom prst="rect">
            <a:avLst/>
          </a:prstGeom>
        </p:spPr>
        <p:txBody>
          <a:bodyPr wrap="square">
            <a:spAutoFit/>
          </a:bodyPr>
          <a:lstStyle/>
          <a:p>
            <a:pPr marL="176213" algn="just">
              <a:tabLst>
                <a:tab pos="4572000" algn="l"/>
                <a:tab pos="4756150" algn="l"/>
              </a:tabLst>
            </a:pPr>
            <a:endParaRPr lang="pt-PT" sz="1400" b="1" dirty="0" smtClean="0">
              <a:latin typeface="Arial" panose="020B0604020202020204" pitchFamily="34" charset="0"/>
              <a:cs typeface="Arial" panose="020B0604020202020204" pitchFamily="34" charset="0"/>
            </a:endParaRPr>
          </a:p>
          <a:p>
            <a:pPr marL="176213" algn="just">
              <a:tabLst>
                <a:tab pos="4572000" algn="l"/>
                <a:tab pos="4756150" algn="l"/>
              </a:tabLst>
            </a:pPr>
            <a:r>
              <a:rPr lang="pt-PT" sz="1400" b="1" dirty="0">
                <a:latin typeface="Arial" panose="020B0604020202020204" pitchFamily="34" charset="0"/>
                <a:cs typeface="Arial" panose="020B0604020202020204" pitchFamily="34" charset="0"/>
              </a:rPr>
              <a:t>5</a:t>
            </a:r>
            <a:r>
              <a:rPr lang="pt-PT" sz="1400" b="1" dirty="0" smtClean="0">
                <a:latin typeface="Arial" panose="020B0604020202020204" pitchFamily="34" charset="0"/>
                <a:cs typeface="Arial" panose="020B0604020202020204" pitchFamily="34" charset="0"/>
              </a:rPr>
              <a:t>. Utilização do Excel</a:t>
            </a:r>
          </a:p>
          <a:p>
            <a:pPr marL="176213" algn="just">
              <a:tabLst>
                <a:tab pos="4572000" algn="l"/>
                <a:tab pos="4756150" algn="l"/>
              </a:tabLst>
            </a:pPr>
            <a:endParaRPr lang="pt-PT" sz="1400" b="1" dirty="0">
              <a:latin typeface="Arial" panose="020B0604020202020204" pitchFamily="34" charset="0"/>
              <a:cs typeface="Arial" panose="020B0604020202020204" pitchFamily="34" charset="0"/>
            </a:endParaRPr>
          </a:p>
          <a:p>
            <a:pPr marL="176213" algn="just">
              <a:tabLst>
                <a:tab pos="4572000" algn="l"/>
                <a:tab pos="4756150" algn="l"/>
              </a:tabLst>
            </a:pPr>
            <a:r>
              <a:rPr lang="pt-PT" sz="1200" dirty="0" smtClean="0">
                <a:latin typeface="Arial" panose="020B0604020202020204" pitchFamily="34" charset="0"/>
                <a:cs typeface="Arial" panose="020B0604020202020204" pitchFamily="34" charset="0"/>
              </a:rPr>
              <a:t>Para aplicações de </a:t>
            </a:r>
            <a:r>
              <a:rPr lang="pt-PT" sz="1200" dirty="0">
                <a:latin typeface="Arial" panose="020B0604020202020204" pitchFamily="34" charset="0"/>
                <a:cs typeface="Arial" panose="020B0604020202020204" pitchFamily="34" charset="0"/>
              </a:rPr>
              <a:t>grande dimensão, ou problemas </a:t>
            </a:r>
            <a:r>
              <a:rPr lang="pt-PT" sz="1200" dirty="0" smtClean="0">
                <a:latin typeface="Arial" panose="020B0604020202020204" pitchFamily="34" charset="0"/>
                <a:cs typeface="Arial" panose="020B0604020202020204" pitchFamily="34" charset="0"/>
              </a:rPr>
              <a:t>mais complexos, o </a:t>
            </a:r>
            <a:r>
              <a:rPr lang="pt-PT" sz="1200" dirty="0">
                <a:latin typeface="Arial" panose="020B0604020202020204" pitchFamily="34" charset="0"/>
                <a:cs typeface="Arial" panose="020B0604020202020204" pitchFamily="34" charset="0"/>
              </a:rPr>
              <a:t>E</a:t>
            </a:r>
            <a:r>
              <a:rPr lang="pt-PT" sz="1200" dirty="0" smtClean="0">
                <a:latin typeface="Arial" panose="020B0604020202020204" pitchFamily="34" charset="0"/>
                <a:cs typeface="Arial" panose="020B0604020202020204" pitchFamily="34" charset="0"/>
              </a:rPr>
              <a:t>xcel não é naturalmente o instrumento mais recomendável para fazer simulação. Para o efeito existem linguagens de simulação que permitem tirar vantagens na resolução de tal tipo de problemas. </a:t>
            </a:r>
            <a:r>
              <a:rPr lang="pt-PT" sz="1200" dirty="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odas as linguagens formais de simulação têm características únicas. </a:t>
            </a:r>
            <a:r>
              <a:rPr lang="pt-PT" sz="1200" dirty="0">
                <a:latin typeface="Arial" panose="020B0604020202020204" pitchFamily="34" charset="0"/>
                <a:cs typeface="Arial" panose="020B0604020202020204" pitchFamily="34" charset="0"/>
              </a:rPr>
              <a:t>A</a:t>
            </a:r>
            <a:r>
              <a:rPr lang="pt-PT" sz="1200" dirty="0" smtClean="0">
                <a:latin typeface="Arial" panose="020B0604020202020204" pitchFamily="34" charset="0"/>
                <a:cs typeface="Arial" panose="020B0604020202020204" pitchFamily="34" charset="0"/>
              </a:rPr>
              <a:t>lgumas são mais adequadas á resolução de certas classes de problemas, enquanto outras vocacionadas para outro tipo. Em particular, a importância relativa e a utilidade de uma linguagem para um utilizador concreto é função dos seus interesses e do tipo de modelação que se pretende. Também, considerações de natureza pedagógica podem também ter influência na escolha. Assim, os interesses de um </a:t>
            </a:r>
            <a:r>
              <a:rPr lang="pt-PT" sz="1200" dirty="0" smtClean="0">
                <a:latin typeface="Arial" panose="020B0604020202020204" pitchFamily="34" charset="0"/>
                <a:cs typeface="Arial" panose="020B0604020202020204" pitchFamily="34" charset="0"/>
              </a:rPr>
              <a:t>iniciante são </a:t>
            </a:r>
            <a:r>
              <a:rPr lang="pt-PT" sz="1200" dirty="0" smtClean="0">
                <a:latin typeface="Arial" panose="020B0604020202020204" pitchFamily="34" charset="0"/>
                <a:cs typeface="Arial" panose="020B0604020202020204" pitchFamily="34" charset="0"/>
              </a:rPr>
              <a:t>naturalmente </a:t>
            </a:r>
            <a:r>
              <a:rPr lang="pt-PT" sz="1200" dirty="0" smtClean="0">
                <a:latin typeface="Arial" panose="020B0604020202020204" pitchFamily="34" charset="0"/>
                <a:cs typeface="Arial" panose="020B0604020202020204" pitchFamily="34" charset="0"/>
              </a:rPr>
              <a:t>diferentes dos </a:t>
            </a:r>
            <a:r>
              <a:rPr lang="pt-PT" sz="1200" dirty="0" smtClean="0">
                <a:latin typeface="Arial" panose="020B0604020202020204" pitchFamily="34" charset="0"/>
                <a:cs typeface="Arial" panose="020B0604020202020204" pitchFamily="34" charset="0"/>
              </a:rPr>
              <a:t>de um especialista, tal como é diferente a perspectiva de um analista de sistemas da um gestor de alta direcção, isto para citar apenas alguns casos. No entanto, segundo </a:t>
            </a:r>
            <a:r>
              <a:rPr lang="pt-PT" sz="1200" dirty="0" err="1" smtClean="0">
                <a:latin typeface="Arial" panose="020B0604020202020204" pitchFamily="34" charset="0"/>
                <a:cs typeface="Arial" panose="020B0604020202020204" pitchFamily="34" charset="0"/>
              </a:rPr>
              <a:t>Emshoff</a:t>
            </a:r>
            <a:r>
              <a:rPr lang="pt-PT" sz="12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e </a:t>
            </a:r>
            <a:r>
              <a:rPr lang="pt-PT" sz="1200" dirty="0" err="1" smtClean="0">
                <a:latin typeface="Arial" panose="020B0604020202020204" pitchFamily="34" charset="0"/>
                <a:cs typeface="Arial" panose="020B0604020202020204" pitchFamily="34" charset="0"/>
              </a:rPr>
              <a:t>Sisson</a:t>
            </a:r>
            <a:r>
              <a:rPr lang="pt-PT" sz="1200"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todos estão em geral </a:t>
            </a:r>
            <a:r>
              <a:rPr lang="pt-PT" sz="1200" dirty="0" smtClean="0">
                <a:latin typeface="Arial" panose="020B0604020202020204" pitchFamily="34" charset="0"/>
                <a:cs typeface="Arial" panose="020B0604020202020204" pitchFamily="34" charset="0"/>
              </a:rPr>
              <a:t>interessados </a:t>
            </a:r>
            <a:r>
              <a:rPr lang="pt-PT" sz="1200" dirty="0" smtClean="0">
                <a:latin typeface="Arial" panose="020B0604020202020204" pitchFamily="34" charset="0"/>
                <a:cs typeface="Arial" panose="020B0604020202020204" pitchFamily="34" charset="0"/>
              </a:rPr>
              <a:t>no seguintes aspectos comuns:</a:t>
            </a:r>
          </a:p>
          <a:p>
            <a:pPr marL="176213" algn="just">
              <a:tabLst>
                <a:tab pos="4572000" algn="l"/>
                <a:tab pos="4756150" algn="l"/>
              </a:tabLst>
            </a:pPr>
            <a:endParaRPr lang="pt-PT" sz="1200" dirty="0" smtClean="0">
              <a:latin typeface="Arial" panose="020B0604020202020204" pitchFamily="34" charset="0"/>
              <a:cs typeface="Arial" panose="020B0604020202020204" pitchFamily="34" charset="0"/>
            </a:endParaRP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facilite a construção e formulação do modelo;</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seja fácil de aprender e utilizar;</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diagnostique e permita resolver facilmente eventuais erros e “bugs” que possam ocorrer;</a:t>
            </a:r>
          </a:p>
          <a:p>
            <a:pPr marL="347663" indent="-171450" algn="just">
              <a:buFont typeface="Arial" panose="020B0604020202020204" pitchFamily="34" charset="0"/>
              <a:buChar char="•"/>
              <a:tabLst>
                <a:tab pos="4572000" algn="l"/>
                <a:tab pos="4756150" algn="l"/>
              </a:tabLst>
            </a:pPr>
            <a:r>
              <a:rPr lang="pt-PT" sz="1200" dirty="0" smtClean="0">
                <a:latin typeface="Arial" panose="020B0604020202020204" pitchFamily="34" charset="0"/>
                <a:cs typeface="Arial" panose="020B0604020202020204" pitchFamily="34" charset="0"/>
              </a:rPr>
              <a:t>Uma linguagem que possa ser utilizada numa classe relativamente ampla de problemas.</a:t>
            </a:r>
            <a:endParaRPr lang="pt-PT" sz="1200" dirty="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smtClean="0">
              <a:latin typeface="Arial" panose="020B0604020202020204" pitchFamily="34" charset="0"/>
              <a:cs typeface="Arial" panose="020B0604020202020204" pitchFamily="34" charset="0"/>
            </a:endParaRPr>
          </a:p>
          <a:p>
            <a:pPr marL="176213" algn="just">
              <a:tabLst>
                <a:tab pos="4572000" algn="l"/>
                <a:tab pos="4756150" algn="l"/>
              </a:tabLst>
            </a:pPr>
            <a:endParaRPr lang="pt-PT" sz="1200" b="1" dirty="0">
              <a:latin typeface="Arial" panose="020B0604020202020204" pitchFamily="34" charset="0"/>
              <a:cs typeface="Arial" panose="020B0604020202020204" pitchFamily="34" charset="0"/>
            </a:endParaRPr>
          </a:p>
          <a:p>
            <a:pPr marL="176213" algn="just">
              <a:tabLst>
                <a:tab pos="628650" algn="l"/>
              </a:tabLst>
            </a:pPr>
            <a:endParaRPr lang="pt-PT" sz="1200" dirty="0">
              <a:latin typeface="Arial" panose="020B0604020202020204" pitchFamily="34" charset="0"/>
              <a:ea typeface="Cambria Math"/>
              <a:cs typeface="Arial" panose="020B0604020202020204" pitchFamily="34" charset="0"/>
            </a:endParaRPr>
          </a:p>
          <a:p>
            <a:pPr marL="176213" algn="just"/>
            <a:endParaRPr lang="pt-PT"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37</a:t>
            </a:fld>
            <a:endParaRPr lang="en-GB" altLang="pt-PT" dirty="0"/>
          </a:p>
        </p:txBody>
      </p:sp>
    </p:spTree>
    <p:extLst>
      <p:ext uri="{BB962C8B-B14F-4D97-AF65-F5344CB8AC3E}">
        <p14:creationId xmlns:p14="http://schemas.microsoft.com/office/powerpoint/2010/main" val="3088444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692696"/>
            <a:ext cx="8784976" cy="6048375"/>
          </a:xfrm>
          <a:ln w="57150">
            <a:noFill/>
          </a:ln>
        </p:spPr>
        <p:style>
          <a:lnRef idx="2">
            <a:schemeClr val="dk1"/>
          </a:lnRef>
          <a:fillRef idx="1">
            <a:schemeClr val="lt1"/>
          </a:fillRef>
          <a:effectRef idx="0">
            <a:schemeClr val="dk1"/>
          </a:effectRef>
          <a:fontRef idx="minor">
            <a:schemeClr val="dk1"/>
          </a:fontRef>
        </p:style>
        <p:txBody>
          <a:bodyPr rtlCol="0">
            <a:normAutofit/>
          </a:bodyPr>
          <a:lstStyle/>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Um sistema é </a:t>
            </a:r>
            <a:r>
              <a:rPr lang="pt-PT" sz="1200" i="1" dirty="0" smtClean="0">
                <a:solidFill>
                  <a:schemeClr val="tx1"/>
                </a:solidFill>
                <a:latin typeface="Arial" pitchFamily="34" charset="0"/>
                <a:cs typeface="Arial" pitchFamily="34" charset="0"/>
              </a:rPr>
              <a:t>Estável </a:t>
            </a:r>
            <a:r>
              <a:rPr lang="pt-PT" sz="1200" dirty="0" smtClean="0">
                <a:solidFill>
                  <a:schemeClr val="tx1"/>
                </a:solidFill>
                <a:latin typeface="Arial" pitchFamily="34" charset="0"/>
                <a:cs typeface="Arial" pitchFamily="34" charset="0"/>
              </a:rPr>
              <a:t>se retorna ao à situação de equilíbrio após um “choque externo”.</a:t>
            </a:r>
          </a:p>
          <a:p>
            <a:pPr marL="171450" indent="-171450" algn="l" eaLnBrk="1" fontAlgn="auto" hangingPunct="1">
              <a:spcAft>
                <a:spcPts val="0"/>
              </a:spcAft>
              <a:buFont typeface="Arial" panose="020B0604020202020204" pitchFamily="34" charset="0"/>
              <a:buChar char="•"/>
              <a:defRPr/>
            </a:pPr>
            <a:endParaRPr lang="pt-PT" sz="1200" i="1" dirty="0" smtClean="0">
              <a:solidFill>
                <a:schemeClr val="tx1"/>
              </a:solidFill>
              <a:latin typeface="Arial" pitchFamily="34" charset="0"/>
              <a:cs typeface="Arial" pitchFamily="34" charset="0"/>
            </a:endParaRPr>
          </a:p>
          <a:p>
            <a:pPr marL="171450"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Podemos classificar os sistemas de várias formas. Por exemplo:</a:t>
            </a:r>
          </a:p>
          <a:p>
            <a:pPr marL="171450"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Naturais e Artificiais;</a:t>
            </a:r>
          </a:p>
          <a:p>
            <a:pPr marL="6286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Adaptativos e Não Adaptativos</a:t>
            </a:r>
          </a:p>
          <a:p>
            <a:pPr marL="6286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indent="182563"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Um sistema adaptativo reage às variações do seu ambiente (exterior).</a:t>
            </a:r>
          </a:p>
          <a:p>
            <a:pPr marL="0" lvl="1" indent="182563"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algn="l" eaLnBrk="1" fontAlgn="auto" hangingPunct="1">
              <a:spcAft>
                <a:spcPts val="0"/>
              </a:spcAft>
              <a:defRPr/>
            </a:pPr>
            <a:r>
              <a:rPr lang="pt-PT" sz="1200" b="1" dirty="0" smtClean="0">
                <a:solidFill>
                  <a:schemeClr val="tx1"/>
                </a:solidFill>
                <a:latin typeface="Arial" pitchFamily="34" charset="0"/>
                <a:cs typeface="Arial" pitchFamily="34" charset="0"/>
              </a:rPr>
              <a:t>Exemplo</a:t>
            </a:r>
            <a:r>
              <a:rPr lang="pt-PT" sz="1200" dirty="0" smtClean="0">
                <a:solidFill>
                  <a:schemeClr val="tx1"/>
                </a:solidFill>
                <a:latin typeface="Arial" pitchFamily="34" charset="0"/>
                <a:cs typeface="Arial" pitchFamily="34" charset="0"/>
              </a:rPr>
              <a:t>. No caso do hospital, suponhamos que o número de doentes aumenta com o tempo. Se o hospital puder aumentar o seu staff, trata-se de um sistema adaptativo.</a:t>
            </a:r>
          </a:p>
          <a:p>
            <a:pPr marL="0" lvl="1" algn="l" eaLnBrk="1" fontAlgn="auto" hangingPunct="1">
              <a:spcAft>
                <a:spcPts val="0"/>
              </a:spcAft>
              <a:defRPr/>
            </a:pPr>
            <a:endParaRPr lang="pt-PT" sz="1200" dirty="0">
              <a:solidFill>
                <a:schemeClr val="tx1"/>
              </a:solidFill>
              <a:latin typeface="Arial" pitchFamily="34" charset="0"/>
              <a:cs typeface="Arial" pitchFamily="34" charset="0"/>
            </a:endParaRPr>
          </a:p>
          <a:p>
            <a:pPr marL="0" lvl="1" algn="l" eaLnBrk="1" fontAlgn="auto" hangingPunct="1">
              <a:spcAft>
                <a:spcPts val="0"/>
              </a:spcAft>
              <a:defRPr/>
            </a:pPr>
            <a:r>
              <a:rPr lang="pt-PT" sz="1400" b="1" dirty="0" smtClean="0">
                <a:solidFill>
                  <a:schemeClr val="tx1"/>
                </a:solidFill>
                <a:latin typeface="Arial" pitchFamily="34" charset="0"/>
                <a:cs typeface="Arial" pitchFamily="34" charset="0"/>
              </a:rPr>
              <a:t>1.2 Modelos</a:t>
            </a:r>
          </a:p>
          <a:p>
            <a:pPr marL="0" lvl="1" algn="l" eaLnBrk="1" fontAlgn="auto" hangingPunct="1">
              <a:spcAft>
                <a:spcPts val="0"/>
              </a:spcAft>
              <a:defRPr/>
            </a:pPr>
            <a:endParaRPr lang="pt-PT" sz="1400" b="1" dirty="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r>
              <a:rPr lang="pt-PT" sz="1200" dirty="0" smtClean="0">
                <a:solidFill>
                  <a:schemeClr val="tx1"/>
                </a:solidFill>
                <a:latin typeface="Arial" pitchFamily="34" charset="0"/>
                <a:cs typeface="Arial" pitchFamily="34" charset="0"/>
              </a:rPr>
              <a:t>O primeiro passo para estudar um sistema consiste em construir um </a:t>
            </a:r>
            <a:r>
              <a:rPr lang="pt-PT" sz="1200" i="1" dirty="0" smtClean="0">
                <a:solidFill>
                  <a:schemeClr val="tx1"/>
                </a:solidFill>
                <a:latin typeface="Arial" pitchFamily="34" charset="0"/>
                <a:cs typeface="Arial" pitchFamily="34" charset="0"/>
              </a:rPr>
              <a:t>Modelo</a:t>
            </a:r>
            <a:r>
              <a:rPr lang="pt-PT" sz="1200" dirty="0" smtClean="0">
                <a:solidFill>
                  <a:schemeClr val="tx1"/>
                </a:solidFill>
                <a:latin typeface="Arial" pitchFamily="34" charset="0"/>
                <a:cs typeface="Arial" pitchFamily="34" charset="0"/>
              </a:rPr>
              <a:t> que o represente.</a:t>
            </a:r>
          </a:p>
          <a:p>
            <a:pPr marL="171450" lvl="1" indent="-171450" algn="l" eaLnBrk="1" fontAlgn="auto" hangingPunct="1">
              <a:spcAft>
                <a:spcPts val="0"/>
              </a:spcAft>
              <a:buFont typeface="Arial" panose="020B0604020202020204" pitchFamily="34" charset="0"/>
              <a:buChar char="•"/>
              <a:defRPr/>
            </a:pPr>
            <a:endParaRPr lang="pt-PT" sz="1200" dirty="0">
              <a:solidFill>
                <a:schemeClr val="tx1"/>
              </a:solidFill>
              <a:latin typeface="Arial" pitchFamily="34" charset="0"/>
              <a:cs typeface="Arial" pitchFamily="34" charset="0"/>
            </a:endParaRPr>
          </a:p>
          <a:p>
            <a:pPr marL="182563" lvl="1" algn="just" eaLnBrk="1" fontAlgn="auto" hangingPunct="1">
              <a:spcAft>
                <a:spcPts val="0"/>
              </a:spcAft>
              <a:tabLst>
                <a:tab pos="182563" algn="l"/>
              </a:tabLst>
              <a:defRPr/>
            </a:pPr>
            <a:r>
              <a:rPr lang="pt-PT" sz="1200" dirty="0" smtClean="0">
                <a:solidFill>
                  <a:schemeClr val="tx1"/>
                </a:solidFill>
                <a:latin typeface="Arial" pitchFamily="34" charset="0"/>
                <a:cs typeface="Arial" pitchFamily="34" charset="0"/>
              </a:rPr>
              <a:t>“</a:t>
            </a:r>
            <a:r>
              <a:rPr lang="pt-PT" sz="1200" i="1" dirty="0" smtClean="0">
                <a:solidFill>
                  <a:schemeClr val="tx1"/>
                </a:solidFill>
                <a:latin typeface="Arial" pitchFamily="34" charset="0"/>
                <a:cs typeface="Arial" pitchFamily="34" charset="0"/>
              </a:rPr>
              <a:t>Nenhuma parte substancial do universo é tão simples que possa ser compreendida e controlada sem abstracção. A abstracção consiste em substituir-se a parte do universo em estudo por um modelo semelhante, mas de estrutura mais simples</a:t>
            </a:r>
            <a:r>
              <a:rPr lang="pt-PT" sz="1200" dirty="0" smtClean="0">
                <a:solidFill>
                  <a:schemeClr val="tx1"/>
                </a:solidFill>
                <a:latin typeface="Arial" pitchFamily="34" charset="0"/>
                <a:cs typeface="Arial" pitchFamily="34" charset="0"/>
              </a:rPr>
              <a:t>” (Norbert Wiener, fundador da Cibernética).</a:t>
            </a:r>
          </a:p>
          <a:p>
            <a:pPr marL="182563" lvl="1" algn="just" eaLnBrk="1" fontAlgn="auto" hangingPunct="1">
              <a:spcAft>
                <a:spcPts val="0"/>
              </a:spcAft>
              <a:tabLst>
                <a:tab pos="182563" algn="l"/>
              </a:tabLst>
              <a:defRPr/>
            </a:pPr>
            <a:endParaRPr lang="pt-PT" sz="1200" dirty="0" smtClean="0">
              <a:solidFill>
                <a:schemeClr val="tx1"/>
              </a:solidFill>
              <a:latin typeface="Arial" pitchFamily="34" charset="0"/>
              <a:cs typeface="Arial" pitchFamily="34" charset="0"/>
            </a:endParaRPr>
          </a:p>
          <a:p>
            <a:pPr marL="630238" lvl="1" indent="-630238" algn="just" eaLnBrk="1" fontAlgn="auto" hangingPunct="1">
              <a:spcAft>
                <a:spcPts val="0"/>
              </a:spcAft>
              <a:tabLst>
                <a:tab pos="92075" algn="l"/>
              </a:tabLst>
              <a:defRPr/>
            </a:pPr>
            <a:r>
              <a:rPr lang="pt-PT" sz="1200" b="1" dirty="0" smtClean="0">
                <a:solidFill>
                  <a:schemeClr val="tx1"/>
                </a:solidFill>
                <a:latin typeface="Arial" pitchFamily="34" charset="0"/>
                <a:cs typeface="Arial" pitchFamily="34" charset="0"/>
              </a:rPr>
              <a:t>Modelo. </a:t>
            </a:r>
            <a:r>
              <a:rPr lang="pt-PT" sz="1200" dirty="0" smtClean="0">
                <a:solidFill>
                  <a:schemeClr val="tx1"/>
                </a:solidFill>
                <a:latin typeface="Arial" pitchFamily="34" charset="0"/>
                <a:cs typeface="Arial" pitchFamily="34" charset="0"/>
              </a:rPr>
              <a:t>Abstracção dum sistema real, que pode ser usado para previsão e controle. A sua finalidade é permitir ao analista determinar em que proporção uma ou mais mudanças em determinados aspectos do sistema poderão afectar o sistema, no todo ou em parte.</a:t>
            </a:r>
          </a:p>
          <a:p>
            <a:pPr marL="630238" lvl="1" indent="-630238" algn="just" eaLnBrk="1" fontAlgn="auto" hangingPunct="1">
              <a:spcAft>
                <a:spcPts val="0"/>
              </a:spcAft>
              <a:tabLst>
                <a:tab pos="92075" algn="l"/>
              </a:tabLst>
              <a:defRPr/>
            </a:pPr>
            <a:endParaRPr lang="pt-PT" sz="1200" dirty="0">
              <a:solidFill>
                <a:schemeClr val="tx1"/>
              </a:solidFill>
              <a:latin typeface="Arial" pitchFamily="34" charset="0"/>
              <a:cs typeface="Arial" pitchFamily="34" charset="0"/>
            </a:endParaRPr>
          </a:p>
          <a:p>
            <a:pPr marL="182563" lvl="1" indent="-182563" algn="just" eaLnBrk="1" fontAlgn="auto" hangingPunct="1">
              <a:spcAft>
                <a:spcPts val="0"/>
              </a:spcAft>
              <a:buFont typeface="Arial" panose="020B0604020202020204" pitchFamily="34" charset="0"/>
              <a:buChar char="•"/>
              <a:tabLst>
                <a:tab pos="92075" algn="l"/>
              </a:tabLst>
              <a:defRPr/>
            </a:pPr>
            <a:r>
              <a:rPr lang="pt-PT" sz="1200" dirty="0" smtClean="0">
                <a:solidFill>
                  <a:schemeClr val="tx1"/>
                </a:solidFill>
                <a:latin typeface="Arial" pitchFamily="34" charset="0"/>
                <a:cs typeface="Arial" pitchFamily="34" charset="0"/>
              </a:rPr>
              <a:t>Tipos de Modelos (Churchman e outros):</a:t>
            </a:r>
          </a:p>
          <a:p>
            <a:pPr marL="182563" lvl="1" indent="-182563" algn="just" eaLnBrk="1" fontAlgn="auto" hangingPunct="1">
              <a:spcAft>
                <a:spcPts val="0"/>
              </a:spcAft>
              <a:buFont typeface="Arial" panose="020B0604020202020204" pitchFamily="34" charset="0"/>
              <a:buChar char="•"/>
              <a:tabLst>
                <a:tab pos="92075" algn="l"/>
              </a:tabLst>
              <a:defRPr/>
            </a:pPr>
            <a:endParaRPr lang="pt-PT" sz="1200" dirty="0">
              <a:solidFill>
                <a:schemeClr val="tx1"/>
              </a:solidFill>
              <a:latin typeface="Arial" pitchFamily="34" charset="0"/>
              <a:cs typeface="Arial" pitchFamily="34" charset="0"/>
            </a:endParaRPr>
          </a:p>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smtClean="0">
                <a:solidFill>
                  <a:schemeClr val="tx1"/>
                </a:solidFill>
                <a:latin typeface="Arial" pitchFamily="34" charset="0"/>
                <a:cs typeface="Arial" pitchFamily="34" charset="0"/>
              </a:rPr>
              <a:t>Modelos</a:t>
            </a:r>
            <a:r>
              <a:rPr lang="pt-PT" sz="1200" dirty="0" smtClean="0">
                <a:solidFill>
                  <a:schemeClr val="tx1"/>
                </a:solidFill>
                <a:latin typeface="Arial" pitchFamily="34" charset="0"/>
                <a:cs typeface="Arial" pitchFamily="34" charset="0"/>
              </a:rPr>
              <a:t> </a:t>
            </a:r>
            <a:r>
              <a:rPr lang="pt-PT" sz="1200" i="1" dirty="0" smtClean="0">
                <a:solidFill>
                  <a:schemeClr val="tx1"/>
                </a:solidFill>
                <a:latin typeface="Arial" pitchFamily="34" charset="0"/>
                <a:cs typeface="Arial" pitchFamily="34" charset="0"/>
              </a:rPr>
              <a:t>Icónicos: </a:t>
            </a:r>
            <a:r>
              <a:rPr lang="pt-PT" sz="1200" dirty="0" smtClean="0">
                <a:solidFill>
                  <a:schemeClr val="tx1"/>
                </a:solidFill>
                <a:latin typeface="Arial" pitchFamily="34" charset="0"/>
                <a:cs typeface="Arial" pitchFamily="34" charset="0"/>
              </a:rPr>
              <a:t> Representação visual ou pictórica do sistema (fotografia, por exemplo);</a:t>
            </a:r>
            <a:endParaRPr lang="pt-PT" sz="1200" i="1" dirty="0" smtClean="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endParaRPr lang="pt-PT" sz="1200" dirty="0">
              <a:solidFill>
                <a:schemeClr val="tx1"/>
              </a:solidFill>
              <a:latin typeface="Arial" pitchFamily="34" charset="0"/>
              <a:cs typeface="Arial" pitchFamily="34" charset="0"/>
            </a:endParaRPr>
          </a:p>
          <a:p>
            <a:pPr marL="171450" lvl="1" indent="-171450" algn="l" eaLnBrk="1" fontAlgn="auto" hangingPunct="1">
              <a:spcAft>
                <a:spcPts val="0"/>
              </a:spcAft>
              <a:buFont typeface="Arial" panose="020B0604020202020204" pitchFamily="34" charset="0"/>
              <a:buChar char="•"/>
              <a:defRPr/>
            </a:pPr>
            <a:endParaRPr lang="pt-PT" sz="1200" dirty="0" smtClean="0">
              <a:solidFill>
                <a:schemeClr val="tx1"/>
              </a:solidFill>
              <a:latin typeface="Arial" pitchFamily="34" charset="0"/>
              <a:cs typeface="Arial" pitchFamily="34" charset="0"/>
            </a:endParaRPr>
          </a:p>
          <a:p>
            <a:pPr marL="0" lvl="1" algn="l" eaLnBrk="1" fontAlgn="auto" hangingPunct="1">
              <a:spcAft>
                <a:spcPts val="0"/>
              </a:spcAft>
              <a:defRPr/>
            </a:pPr>
            <a:endParaRPr lang="pt-PT" sz="1200" dirty="0">
              <a:solidFill>
                <a:schemeClr val="tx1"/>
              </a:solidFill>
              <a:latin typeface="Arial" pitchFamily="34" charset="0"/>
              <a:cs typeface="Arial" pitchFamily="34" charset="0"/>
            </a:endParaRPr>
          </a:p>
          <a:p>
            <a:pPr marL="0" lvl="1" algn="l" eaLnBrk="1" fontAlgn="auto" hangingPunct="1">
              <a:spcAft>
                <a:spcPts val="0"/>
              </a:spcAft>
              <a:defRPr/>
            </a:pPr>
            <a:endParaRPr lang="pt-PT" sz="1200" dirty="0" smtClean="0">
              <a:solidFill>
                <a:schemeClr val="tx1"/>
              </a:solidFill>
              <a:latin typeface="Arial" pitchFamily="34" charset="0"/>
              <a:cs typeface="Arial" pitchFamily="34" charset="0"/>
            </a:endParaRPr>
          </a:p>
          <a:p>
            <a:pPr marL="628650" lvl="1" indent="-171450" algn="l" eaLnBrk="1" fontAlgn="auto" hangingPunct="1">
              <a:spcAft>
                <a:spcPts val="0"/>
              </a:spcAft>
              <a:buFont typeface="Arial" panose="020B0604020202020204" pitchFamily="34" charset="0"/>
              <a:buChar char="•"/>
              <a:defRPr/>
            </a:pPr>
            <a:endParaRPr lang="pt-PT" sz="800" dirty="0" smtClean="0">
              <a:solidFill>
                <a:schemeClr val="tx1"/>
              </a:solidFill>
              <a:latin typeface="Arial" pitchFamily="34" charset="0"/>
              <a:cs typeface="Arial" pitchFamily="34" charset="0"/>
            </a:endParaRPr>
          </a:p>
        </p:txBody>
      </p:sp>
      <p:cxnSp>
        <p:nvCxnSpPr>
          <p:cNvPr id="5" name="Conexão recta 4"/>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4</a:t>
            </a:fld>
            <a:endParaRPr lang="en-GB" altLang="pt-P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07504" y="764704"/>
            <a:ext cx="8856984" cy="1600438"/>
          </a:xfrm>
          <a:prstGeom prst="rect">
            <a:avLst/>
          </a:prstGeom>
        </p:spPr>
        <p:txBody>
          <a:bodyPr wrap="square">
            <a:spAutoFit/>
          </a:bodyPr>
          <a:lstStyle/>
          <a:p>
            <a:endParaRPr lang="pt-PT" sz="1400" b="1" i="1" dirty="0">
              <a:latin typeface="Arial" panose="020B0604020202020204" pitchFamily="34" charset="0"/>
              <a:cs typeface="Arial" panose="020B0604020202020204" pitchFamily="34" charset="0"/>
            </a:endParaRPr>
          </a:p>
          <a:p>
            <a:r>
              <a:rPr lang="pt-PT" sz="1400" b="1" i="1" dirty="0" smtClean="0">
                <a:latin typeface="Arial" panose="020B0604020202020204" pitchFamily="34" charset="0"/>
                <a:cs typeface="Arial" panose="020B0604020202020204" pitchFamily="34" charset="0"/>
              </a:rPr>
              <a:t> </a:t>
            </a:r>
            <a:endParaRPr lang="pt-PT" sz="1400" b="1" i="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r>
              <a:rPr lang="pt-PT" sz="1400" b="1" i="1" dirty="0" smtClean="0">
                <a:latin typeface="Arial" panose="020B0604020202020204" pitchFamily="34" charset="0"/>
                <a:cs typeface="Arial" panose="020B0604020202020204" pitchFamily="34" charset="0"/>
              </a:rPr>
              <a:t>	</a:t>
            </a:r>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5</a:t>
            </a:fld>
            <a:endParaRPr lang="en-GB" altLang="pt-PT" dirty="0"/>
          </a:p>
        </p:txBody>
      </p:sp>
      <p:sp>
        <p:nvSpPr>
          <p:cNvPr id="7" name="Rectângulo 6"/>
          <p:cNvSpPr/>
          <p:nvPr/>
        </p:nvSpPr>
        <p:spPr>
          <a:xfrm>
            <a:off x="-36004" y="764704"/>
            <a:ext cx="9144000" cy="5816977"/>
          </a:xfrm>
          <a:prstGeom prst="rect">
            <a:avLst/>
          </a:prstGeom>
        </p:spPr>
        <p:txBody>
          <a:bodyPr wrap="square">
            <a:spAutoFit/>
          </a:bodyPr>
          <a:lstStyle/>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a:latin typeface="Arial" pitchFamily="34" charset="0"/>
                <a:cs typeface="Arial" pitchFamily="34" charset="0"/>
              </a:rPr>
              <a:t>Modelos </a:t>
            </a:r>
            <a:r>
              <a:rPr lang="pt-PT" sz="1200" i="1" dirty="0" smtClean="0">
                <a:latin typeface="Arial" pitchFamily="34" charset="0"/>
                <a:cs typeface="Arial" pitchFamily="34" charset="0"/>
              </a:rPr>
              <a:t>Analógicos: </a:t>
            </a:r>
            <a:r>
              <a:rPr lang="pt-PT" sz="1200" dirty="0" smtClean="0">
                <a:latin typeface="Arial" pitchFamily="34" charset="0"/>
                <a:cs typeface="Arial" pitchFamily="34" charset="0"/>
              </a:rPr>
              <a:t> Empregam um conjunto de propriedades para representar outro conjunto de propriedades que o sistema possui. Por exemplo, o escoamento de água nos canos pode ser considerado como análogo à corrente eléctrica percorrendo os fios;</a:t>
            </a:r>
          </a:p>
          <a:p>
            <a:pPr marL="639763" lvl="2" indent="-182563"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639763" lvl="2" indent="-182563"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Simbólicos: </a:t>
            </a:r>
            <a:r>
              <a:rPr lang="pt-PT" sz="1200" dirty="0" smtClean="0">
                <a:latin typeface="Arial" pitchFamily="34" charset="0"/>
                <a:cs typeface="Arial" pitchFamily="34" charset="0"/>
              </a:rPr>
              <a:t>comportam símbolos para designar as propriedades do sistema. Por exemplo, equações de um modelo económico.</a:t>
            </a:r>
          </a:p>
          <a:p>
            <a:pPr marL="639763" lvl="2" indent="-182563" algn="just" eaLnBrk="1" fontAlgn="auto" hangingPunct="1">
              <a:spcAft>
                <a:spcPts val="0"/>
              </a:spcAft>
              <a:buFont typeface="Arial" panose="020B0604020202020204" pitchFamily="34" charset="0"/>
              <a:buChar char="•"/>
              <a:tabLst>
                <a:tab pos="92075" algn="l"/>
              </a:tabLst>
              <a:defRPr/>
            </a:pPr>
            <a:endParaRPr lang="pt-PT" sz="1200" i="1" dirty="0" smtClean="0">
              <a:latin typeface="Arial" pitchFamily="34" charset="0"/>
              <a:cs typeface="Arial" pitchFamily="34" charset="0"/>
            </a:endParaRPr>
          </a:p>
          <a:p>
            <a:pPr marL="176213" lvl="2" algn="just" eaLnBrk="1" fontAlgn="auto" hangingPunct="1">
              <a:spcAft>
                <a:spcPts val="0"/>
              </a:spcAft>
              <a:tabLst>
                <a:tab pos="92075" algn="l"/>
              </a:tabLst>
              <a:defRPr/>
            </a:pPr>
            <a:r>
              <a:rPr lang="pt-PT" sz="1200" b="1" dirty="0" smtClean="0">
                <a:latin typeface="Arial" pitchFamily="34" charset="0"/>
                <a:cs typeface="Arial" pitchFamily="34" charset="0"/>
              </a:rPr>
              <a:t>Nota</a:t>
            </a:r>
            <a:r>
              <a:rPr lang="pt-PT" sz="1200" i="1" dirty="0" smtClean="0">
                <a:latin typeface="Arial" pitchFamily="34" charset="0"/>
                <a:cs typeface="Arial" pitchFamily="34" charset="0"/>
              </a:rPr>
              <a:t>. </a:t>
            </a:r>
            <a:r>
              <a:rPr lang="pt-PT" sz="1200" dirty="0" smtClean="0">
                <a:latin typeface="Arial" pitchFamily="34" charset="0"/>
                <a:cs typeface="Arial" pitchFamily="34" charset="0"/>
              </a:rPr>
              <a:t>Os modelos por nós estudados são modelos simbólicos ou matemáticos.</a:t>
            </a:r>
          </a:p>
          <a:p>
            <a:pPr marL="176213" lvl="2" algn="just" eaLnBrk="1" fontAlgn="auto" hangingPunct="1">
              <a:spcAft>
                <a:spcPts val="0"/>
              </a:spcAft>
              <a:tabLst>
                <a:tab pos="92075" algn="l"/>
              </a:tabLst>
              <a:defRPr/>
            </a:pPr>
            <a:endParaRPr lang="pt-PT" sz="1200" dirty="0">
              <a:latin typeface="Arial" pitchFamily="34" charset="0"/>
              <a:cs typeface="Arial" pitchFamily="34" charset="0"/>
            </a:endParaRPr>
          </a:p>
          <a:p>
            <a:pPr marL="347663" lvl="2"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Existem outras formas de classificar os modelos matemáticos. Uma classificação útil em simulação divide os modelos em:</a:t>
            </a:r>
          </a:p>
          <a:p>
            <a:pPr marL="347663" lvl="2"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Determinísticos;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Aleatórios ou Estocásticos;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estáticos;</a:t>
            </a:r>
          </a:p>
          <a:p>
            <a:pPr marL="804863" lvl="3"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Modelos Dinâmicos.</a:t>
            </a:r>
          </a:p>
          <a:p>
            <a:pPr marL="804863" lvl="3" indent="-171450"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347663" lvl="3"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Os Modelos Matemáticos de Sistemas Económicos consistem em quatro elementos:</a:t>
            </a:r>
          </a:p>
          <a:p>
            <a:pPr marL="347663" lvl="3"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Componentes</a:t>
            </a:r>
            <a:r>
              <a:rPr lang="pt-PT" sz="1200" dirty="0" smtClean="0">
                <a:latin typeface="Arial" pitchFamily="34" charset="0"/>
                <a:cs typeface="Arial" pitchFamily="34" charset="0"/>
              </a:rPr>
              <a:t> (por exemplo, sector Público e sector privado num modelo macroeconómico);</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Variáveis;</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Parâmetros;</a:t>
            </a:r>
          </a:p>
          <a:p>
            <a:pPr marL="804863" lvl="4" indent="-171450" algn="just" eaLnBrk="1" fontAlgn="auto" hangingPunct="1">
              <a:spcAft>
                <a:spcPts val="0"/>
              </a:spcAft>
              <a:buFont typeface="Arial" panose="020B0604020202020204" pitchFamily="34" charset="0"/>
              <a:buChar char="•"/>
              <a:tabLst>
                <a:tab pos="92075" algn="l"/>
              </a:tabLst>
              <a:defRPr/>
            </a:pPr>
            <a:r>
              <a:rPr lang="pt-PT" sz="1200" i="1" dirty="0" smtClean="0">
                <a:latin typeface="Arial" pitchFamily="34" charset="0"/>
                <a:cs typeface="Arial" pitchFamily="34" charset="0"/>
              </a:rPr>
              <a:t>Relações funcionais.</a:t>
            </a:r>
            <a:endParaRPr lang="pt-PT" sz="1200" dirty="0" smtClean="0">
              <a:latin typeface="Arial" pitchFamily="34" charset="0"/>
              <a:cs typeface="Arial" pitchFamily="34" charset="0"/>
            </a:endParaRPr>
          </a:p>
          <a:p>
            <a:pPr marL="804863" lvl="4" indent="-171450" algn="just" eaLnBrk="1" fontAlgn="auto" hangingPunct="1">
              <a:spcAft>
                <a:spcPts val="0"/>
              </a:spcAft>
              <a:buFont typeface="Arial" panose="020B0604020202020204" pitchFamily="34" charset="0"/>
              <a:buChar char="•"/>
              <a:tabLst>
                <a:tab pos="92075" algn="l"/>
              </a:tabLst>
              <a:defRPr/>
            </a:pPr>
            <a:endParaRPr lang="pt-PT" sz="1200" i="1" dirty="0">
              <a:latin typeface="Arial" pitchFamily="34" charset="0"/>
              <a:cs typeface="Arial" pitchFamily="34" charset="0"/>
            </a:endParaRPr>
          </a:p>
          <a:p>
            <a:pPr marL="263525" lvl="4" indent="-171450" algn="just" eaLnBrk="1" fontAlgn="auto" hangingPunct="1">
              <a:spcAft>
                <a:spcPts val="0"/>
              </a:spcAft>
              <a:buFont typeface="Arial" panose="020B0604020202020204" pitchFamily="34" charset="0"/>
              <a:buChar char="•"/>
              <a:tabLst>
                <a:tab pos="92075" algn="l"/>
              </a:tabLst>
              <a:defRPr/>
            </a:pPr>
            <a:r>
              <a:rPr lang="pt-PT" sz="1200" dirty="0" smtClean="0">
                <a:latin typeface="Arial" pitchFamily="34" charset="0"/>
                <a:cs typeface="Arial" pitchFamily="34" charset="0"/>
              </a:rPr>
              <a:t>As variáveis podem ser:</a:t>
            </a:r>
          </a:p>
          <a:p>
            <a:pPr marL="263525" lvl="4" indent="-171450" algn="just" eaLnBrk="1" fontAlgn="auto" hangingPunct="1">
              <a:spcAft>
                <a:spcPts val="0"/>
              </a:spcAft>
              <a:buFont typeface="Arial" panose="020B0604020202020204" pitchFamily="34" charset="0"/>
              <a:buChar char="•"/>
              <a:tabLst>
                <a:tab pos="92075" algn="l"/>
              </a:tabLst>
              <a:defRPr/>
            </a:pPr>
            <a:endParaRPr lang="pt-PT" sz="1200" dirty="0">
              <a:latin typeface="Arial" pitchFamily="34" charset="0"/>
              <a:cs typeface="Arial" pitchFamily="34" charset="0"/>
            </a:endParaRP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Exógenas, controláveis </a:t>
            </a:r>
            <a:r>
              <a:rPr lang="pt-PT" sz="1200" dirty="0" smtClean="0">
                <a:latin typeface="Arial" pitchFamily="34" charset="0"/>
                <a:cs typeface="Arial" pitchFamily="34" charset="0"/>
              </a:rPr>
              <a:t>(investimento no período, por exemplo) </a:t>
            </a:r>
            <a:r>
              <a:rPr lang="pt-PT" sz="1200" i="1" dirty="0" smtClean="0">
                <a:latin typeface="Arial" pitchFamily="34" charset="0"/>
                <a:cs typeface="Arial" pitchFamily="34" charset="0"/>
              </a:rPr>
              <a:t>e não controláveis </a:t>
            </a:r>
            <a:r>
              <a:rPr lang="pt-PT" sz="1200" dirty="0" smtClean="0">
                <a:latin typeface="Arial" pitchFamily="34" charset="0"/>
                <a:cs typeface="Arial" pitchFamily="34" charset="0"/>
              </a:rPr>
              <a:t>(preço do petróleo, por exemplo);</a:t>
            </a: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De Estado </a:t>
            </a:r>
            <a:r>
              <a:rPr lang="pt-PT" sz="1200" dirty="0" smtClean="0">
                <a:latin typeface="Arial" pitchFamily="34" charset="0"/>
                <a:cs typeface="Arial" pitchFamily="34" charset="0"/>
              </a:rPr>
              <a:t>(saldo de caixa no fim do período no balanço de uma empresa, por exemplo);</a:t>
            </a:r>
          </a:p>
          <a:p>
            <a:pPr marL="720725" lvl="5" indent="-171450" algn="just">
              <a:buFont typeface="Arial" panose="020B0604020202020204" pitchFamily="34" charset="0"/>
              <a:buChar char="•"/>
              <a:tabLst>
                <a:tab pos="92075" algn="l"/>
              </a:tabLst>
              <a:defRPr/>
            </a:pPr>
            <a:r>
              <a:rPr lang="pt-PT" sz="1200" i="1" dirty="0" smtClean="0">
                <a:latin typeface="Arial" pitchFamily="34" charset="0"/>
                <a:cs typeface="Arial" pitchFamily="34" charset="0"/>
              </a:rPr>
              <a:t>Endógenas </a:t>
            </a:r>
            <a:r>
              <a:rPr lang="pt-PT" sz="1200" dirty="0" smtClean="0">
                <a:latin typeface="Arial" pitchFamily="34" charset="0"/>
                <a:cs typeface="Arial" pitchFamily="34" charset="0"/>
              </a:rPr>
              <a:t>(lucro de uma empresa no período, por exemplo).</a:t>
            </a:r>
          </a:p>
          <a:p>
            <a:pPr marL="633413" lvl="4" algn="just" eaLnBrk="1" fontAlgn="auto" hangingPunct="1">
              <a:spcAft>
                <a:spcPts val="0"/>
              </a:spcAft>
              <a:tabLst>
                <a:tab pos="92075" algn="l"/>
              </a:tabLst>
              <a:defRPr/>
            </a:pPr>
            <a:endParaRPr lang="pt-PT" sz="1200" dirty="0" smtClean="0">
              <a:latin typeface="Arial" pitchFamily="34" charset="0"/>
              <a:cs typeface="Arial" pitchFamily="34" charset="0"/>
            </a:endParaRPr>
          </a:p>
          <a:p>
            <a:pPr marL="804863" lvl="3" indent="-171450" algn="just" eaLnBrk="1" fontAlgn="auto" hangingPunct="1">
              <a:spcAft>
                <a:spcPts val="0"/>
              </a:spcAft>
              <a:buFont typeface="Arial" panose="020B0604020202020204" pitchFamily="34" charset="0"/>
              <a:buChar char="•"/>
              <a:tabLst>
                <a:tab pos="92075" algn="l"/>
              </a:tabLst>
              <a:defRPr/>
            </a:pPr>
            <a:endParaRPr lang="pt-PT" sz="1200" dirty="0" smtClean="0">
              <a:latin typeface="Arial" pitchFamily="34" charset="0"/>
              <a:cs typeface="Arial" pitchFamily="34" charset="0"/>
            </a:endParaRPr>
          </a:p>
          <a:p>
            <a:pPr marL="347663" lvl="2" indent="-171450" algn="just" eaLnBrk="1" fontAlgn="auto" hangingPunct="1">
              <a:spcAft>
                <a:spcPts val="0"/>
              </a:spcAft>
              <a:buFont typeface="Arial" panose="020B0604020202020204" pitchFamily="34" charset="0"/>
              <a:buChar char="•"/>
              <a:tabLst>
                <a:tab pos="92075" algn="l"/>
              </a:tabLst>
              <a:defRPr/>
            </a:pPr>
            <a:endParaRPr lang="pt-PT" sz="1200" dirty="0" smtClean="0">
              <a:latin typeface="Arial" pitchFamily="34" charset="0"/>
              <a:cs typeface="Arial" pitchFamily="34" charset="0"/>
            </a:endParaRPr>
          </a:p>
        </p:txBody>
      </p:sp>
    </p:spTree>
    <p:extLst>
      <p:ext uri="{BB962C8B-B14F-4D97-AF65-F5344CB8AC3E}">
        <p14:creationId xmlns:p14="http://schemas.microsoft.com/office/powerpoint/2010/main" val="3814106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p:sp>
        <p:nvSpPr>
          <p:cNvPr id="3" name="Rectangle 2"/>
          <p:cNvSpPr/>
          <p:nvPr/>
        </p:nvSpPr>
        <p:spPr>
          <a:xfrm>
            <a:off x="107504" y="764704"/>
            <a:ext cx="8856984" cy="6894195"/>
          </a:xfrm>
          <a:prstGeom prst="rect">
            <a:avLst/>
          </a:prstGeom>
        </p:spPr>
        <p:txBody>
          <a:bodyPr wrap="square">
            <a:spAutoFit/>
          </a:bodyPr>
          <a:lstStyle/>
          <a:p>
            <a:pPr algn="just"/>
            <a:r>
              <a:rPr lang="pt-PT" sz="1400" b="1" dirty="0" smtClean="0">
                <a:latin typeface="Arial" panose="020B0604020202020204" pitchFamily="34" charset="0"/>
                <a:cs typeface="Arial" panose="020B0604020202020204" pitchFamily="34" charset="0"/>
              </a:rPr>
              <a:t>1.3 Introdução à Simulação</a:t>
            </a:r>
          </a:p>
          <a:p>
            <a:pPr algn="just"/>
            <a:endParaRPr lang="pt-PT" sz="14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Com a simulação procura “experimentar-se”  o funcionamento de um sistema para estudar o seu comportamento.</a:t>
            </a:r>
          </a:p>
          <a:p>
            <a:pPr marL="285750" indent="-285750"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marL="895350" indent="-895350" algn="just"/>
            <a:r>
              <a:rPr lang="pt-PT" sz="1200" b="1" dirty="0" smtClean="0">
                <a:latin typeface="Arial" panose="020B0604020202020204" pitchFamily="34" charset="0"/>
                <a:cs typeface="Arial" panose="020B0604020202020204" pitchFamily="34" charset="0"/>
              </a:rPr>
              <a:t>Simulação. “</a:t>
            </a:r>
            <a:r>
              <a:rPr lang="pt-PT" sz="1200" i="1" dirty="0" smtClean="0">
                <a:latin typeface="Arial" panose="020B0604020202020204" pitchFamily="34" charset="0"/>
                <a:cs typeface="Arial" panose="020B0604020202020204" pitchFamily="34" charset="0"/>
              </a:rPr>
              <a:t>É  uma técnica numérica para realizar experiências em computador (digital), as quais envolvem certos tipos de modelos lógicos que descrevem o comportamento de um sistema económico ou de negócios, ou um aspecto parcial de um deles, sobre extensos intervalos de tempo</a:t>
            </a:r>
            <a:r>
              <a:rPr lang="pt-PT" sz="1200" dirty="0" smtClean="0">
                <a:latin typeface="Arial" panose="020B0604020202020204" pitchFamily="34" charset="0"/>
                <a:cs typeface="Arial" panose="020B0604020202020204" pitchFamily="34" charset="0"/>
              </a:rPr>
              <a:t>” (Thomas Naylor).</a:t>
            </a:r>
          </a:p>
          <a:p>
            <a:pPr marL="895350" indent="-895350" algn="just"/>
            <a:endParaRPr lang="pt-PT" sz="1200" dirty="0">
              <a:latin typeface="Arial" panose="020B0604020202020204" pitchFamily="34" charset="0"/>
              <a:cs typeface="Arial" panose="020B0604020202020204" pitchFamily="34" charset="0"/>
            </a:endParaRPr>
          </a:p>
          <a:p>
            <a:pPr marL="268288" indent="-268288" algn="just">
              <a:buFont typeface="Arial" panose="020B0604020202020204" pitchFamily="34" charset="0"/>
              <a:buChar char="•"/>
            </a:pPr>
            <a:r>
              <a:rPr lang="pt-PT" sz="1200" dirty="0" smtClean="0">
                <a:latin typeface="Arial" panose="020B0604020202020204" pitchFamily="34" charset="0"/>
                <a:cs typeface="Arial" panose="020B0604020202020204" pitchFamily="34" charset="0"/>
              </a:rPr>
              <a:t>O output da simulação é apresentado, normalmente, em termos de medidas que reflectem a performance do sistema.</a:t>
            </a:r>
          </a:p>
          <a:p>
            <a:pPr marL="268288" indent="-268288" algn="just">
              <a:buFont typeface="Arial" panose="020B0604020202020204" pitchFamily="34" charset="0"/>
              <a:buChar char="•"/>
            </a:pPr>
            <a:endParaRPr lang="pt-PT" sz="1200" dirty="0">
              <a:latin typeface="Arial" panose="020B0604020202020204" pitchFamily="34" charset="0"/>
              <a:cs typeface="Arial" panose="020B0604020202020204" pitchFamily="34" charset="0"/>
            </a:endParaRPr>
          </a:p>
          <a:p>
            <a:pPr algn="just"/>
            <a:r>
              <a:rPr lang="pt-PT" sz="1200" b="1" dirty="0" smtClean="0">
                <a:latin typeface="Arial" panose="020B0604020202020204" pitchFamily="34" charset="0"/>
                <a:cs typeface="Arial" panose="020B0604020202020204" pitchFamily="34" charset="0"/>
              </a:rPr>
              <a:t>Exemplo. </a:t>
            </a:r>
            <a:r>
              <a:rPr lang="pt-PT" sz="1200" dirty="0" smtClean="0">
                <a:latin typeface="Arial" panose="020B0604020202020204" pitchFamily="34" charset="0"/>
                <a:cs typeface="Arial" panose="020B0604020202020204" pitchFamily="34" charset="0"/>
              </a:rPr>
              <a:t>Se considerarmos o serviço de atendimento público de um banco, as medidas de performance podem ser:</a:t>
            </a:r>
          </a:p>
          <a:p>
            <a:pPr algn="just"/>
            <a:endParaRPr lang="pt-PT" sz="1200" b="1" dirty="0">
              <a:latin typeface="Arial" panose="020B0604020202020204" pitchFamily="34" charset="0"/>
              <a:cs typeface="Arial" panose="020B0604020202020204" pitchFamily="34" charset="0"/>
            </a:endParaRP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Tempo médio de espera dos clientes;</a:t>
            </a: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Número médio de clientes à espera;</a:t>
            </a:r>
          </a:p>
          <a:p>
            <a:pPr marL="720725" lvl="2" indent="193675" algn="just">
              <a:buFont typeface="Arial" panose="020B0604020202020204" pitchFamily="34" charset="0"/>
              <a:buChar char="•"/>
            </a:pPr>
            <a:r>
              <a:rPr lang="pt-PT" sz="1200" i="1" dirty="0" smtClean="0">
                <a:latin typeface="Arial" panose="020B0604020202020204" pitchFamily="34" charset="0"/>
                <a:cs typeface="Arial" panose="020B0604020202020204" pitchFamily="34" charset="0"/>
              </a:rPr>
              <a:t>Percentagem de inactividade dos funcionários do banco.</a:t>
            </a:r>
          </a:p>
          <a:p>
            <a:pPr marL="0" lvl="2" algn="just"/>
            <a:endParaRPr lang="pt-PT" sz="1200" i="1" dirty="0" smtClean="0">
              <a:latin typeface="Arial" panose="020B0604020202020204" pitchFamily="34" charset="0"/>
              <a:cs typeface="Arial" panose="020B0604020202020204" pitchFamily="34" charset="0"/>
            </a:endParaRPr>
          </a:p>
          <a:p>
            <a:pPr marL="0" lvl="2" algn="just"/>
            <a:endParaRPr lang="pt-PT" sz="1200" i="1" dirty="0">
              <a:latin typeface="Arial" panose="020B0604020202020204" pitchFamily="34" charset="0"/>
              <a:cs typeface="Arial" panose="020B0604020202020204" pitchFamily="34" charset="0"/>
            </a:endParaRPr>
          </a:p>
          <a:p>
            <a:pPr marL="0" lvl="2" algn="just"/>
            <a:r>
              <a:rPr lang="pt-PT" sz="1200" b="1" dirty="0" smtClean="0">
                <a:latin typeface="Arial" panose="020B0604020202020204" pitchFamily="34" charset="0"/>
                <a:cs typeface="Arial" panose="020B0604020202020204" pitchFamily="34" charset="0"/>
              </a:rPr>
              <a:t>Ilustrações de modelos de simulação</a:t>
            </a:r>
          </a:p>
          <a:p>
            <a:pPr marL="0" lvl="2" algn="just"/>
            <a:endParaRPr lang="pt-PT" sz="1200" b="1" dirty="0">
              <a:latin typeface="Arial" panose="020B0604020202020204" pitchFamily="34" charset="0"/>
              <a:cs typeface="Arial" panose="020B0604020202020204" pitchFamily="34" charset="0"/>
            </a:endParaRPr>
          </a:p>
          <a:p>
            <a:r>
              <a:rPr lang="pt-PT" sz="1200" b="1" dirty="0" smtClean="0">
                <a:latin typeface="Arial" panose="020B0604020202020204" pitchFamily="34" charset="0"/>
                <a:cs typeface="Arial" panose="020B0604020202020204" pitchFamily="34" charset="0"/>
              </a:rPr>
              <a:t>Exemplo1. (Seguros Cosmic). </a:t>
            </a:r>
            <a:r>
              <a:rPr lang="pt-PT" sz="1200" dirty="0"/>
              <a:t>A Companhia de Seguros </a:t>
            </a:r>
            <a:r>
              <a:rPr lang="pt-PT" sz="1200" i="1" dirty="0"/>
              <a:t>Cosmic </a:t>
            </a:r>
            <a:r>
              <a:rPr lang="pt-PT" sz="1200" i="1" dirty="0" smtClean="0"/>
              <a:t> </a:t>
            </a:r>
            <a:r>
              <a:rPr lang="pt-PT" sz="1200" dirty="0" smtClean="0"/>
              <a:t>vende </a:t>
            </a:r>
            <a:r>
              <a:rPr lang="pt-PT" sz="1200" dirty="0"/>
              <a:t>seguros de vida porta a porta, dispondo registos da sua actividade passada. Baseada nas suas actividades passadas, a </a:t>
            </a:r>
            <a:r>
              <a:rPr lang="pt-PT" sz="1200" i="1" dirty="0"/>
              <a:t>Cosmic</a:t>
            </a:r>
            <a:r>
              <a:rPr lang="pt-PT" sz="1200" dirty="0"/>
              <a:t> sabe que há uma chance de 50% para que o vendedor João Silva quando aborda uma família esta não esteja interessada em seguro de vida, nem sequer em discutir o assunto para conhecer os detalhes. Mesmo que ao vendedor seja mostrada receptividade para conhecer os detalhes sobre os seguros, não há a garantia de venda de um seguro, já que 50% das conversas, sobre os detalhes, não resultam em qualquer venda de seguro. No entanto, em 1/3 das vezes conseguem-se seguros no valor (individual) de 10 000 u.m. e nos restantes casos seguros de 20 000u.m..</a:t>
            </a:r>
          </a:p>
          <a:p>
            <a:r>
              <a:rPr lang="pt-PT" sz="1200" dirty="0"/>
              <a:t>Usando uma amostra simulada de 20 visitas, determine:</a:t>
            </a:r>
          </a:p>
          <a:p>
            <a:r>
              <a:rPr lang="pt-PT" sz="1200" dirty="0"/>
              <a:t> </a:t>
            </a:r>
          </a:p>
          <a:p>
            <a:r>
              <a:rPr lang="pt-PT" sz="1200" i="1" dirty="0"/>
              <a:t>(i) a probabilidade de venda de um seguro de vida, </a:t>
            </a:r>
            <a:endParaRPr lang="pt-PT" sz="1200" dirty="0"/>
          </a:p>
          <a:p>
            <a:r>
              <a:rPr lang="pt-PT" sz="1200" i="1" dirty="0"/>
              <a:t>(ii) a probabilidade de havendo a venda de um seguro ele ser de 10 000 u.m.;</a:t>
            </a:r>
            <a:endParaRPr lang="pt-PT" sz="1200" dirty="0"/>
          </a:p>
          <a:p>
            <a:r>
              <a:rPr lang="pt-PT" sz="1200" i="1" dirty="0"/>
              <a:t>(iii) o valor esperado do seguro, nos casos em que ele é conseguido.</a:t>
            </a:r>
            <a:endParaRPr lang="pt-PT" sz="1200" dirty="0"/>
          </a:p>
          <a:p>
            <a:pPr marL="0" lvl="2" algn="just"/>
            <a:endParaRPr lang="pt-PT" sz="1200" b="1" dirty="0" smtClean="0">
              <a:latin typeface="Arial" panose="020B0604020202020204" pitchFamily="34" charset="0"/>
              <a:cs typeface="Arial" panose="020B0604020202020204" pitchFamily="34" charset="0"/>
            </a:endParaRPr>
          </a:p>
          <a:p>
            <a:pPr marL="720725" lvl="2" indent="193675" algn="just">
              <a:buFont typeface="Arial" panose="020B0604020202020204" pitchFamily="34" charset="0"/>
              <a:buChar char="•"/>
            </a:pPr>
            <a:endParaRPr lang="pt-PT" sz="1200" b="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6</a:t>
            </a:fld>
            <a:endParaRPr lang="en-GB" altLang="pt-P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16638" y="776856"/>
            <a:ext cx="8957815" cy="5262979"/>
          </a:xfrm>
          <a:prstGeom prst="rect">
            <a:avLst/>
          </a:prstGeom>
          <a:noFill/>
        </p:spPr>
        <p:txBody>
          <a:bodyPr wrap="square" rtlCol="0">
            <a:spAutoFit/>
          </a:bodyPr>
          <a:lstStyle/>
          <a:p>
            <a:pPr marL="176213"/>
            <a:r>
              <a:rPr lang="pt-PT" sz="1200" b="1" dirty="0" smtClean="0"/>
              <a:t>1ºs Acontecimentos </a:t>
            </a:r>
            <a:r>
              <a:rPr lang="pt-PT" sz="1200" dirty="0" smtClean="0"/>
              <a:t>– A família está, ou não, interessada em conhecer os </a:t>
            </a:r>
            <a:r>
              <a:rPr lang="pt-PT" sz="1200" i="1" dirty="0" smtClean="0"/>
              <a:t>Seguros Cosmic;</a:t>
            </a:r>
          </a:p>
          <a:p>
            <a:endParaRPr lang="pt-PT" sz="1200" i="1" dirty="0"/>
          </a:p>
          <a:p>
            <a:pPr marL="176213"/>
            <a:r>
              <a:rPr lang="pt-PT" sz="1200" b="1" dirty="0" smtClean="0"/>
              <a:t>2ºs Acontecimentos</a:t>
            </a:r>
            <a:r>
              <a:rPr lang="pt-PT" sz="1200" i="1" dirty="0" smtClean="0"/>
              <a:t> -  </a:t>
            </a:r>
            <a:r>
              <a:rPr lang="pt-PT" sz="1200" dirty="0" smtClean="0"/>
              <a:t>Valor do seguro: 0; 10 000; 20 000 unidades monetárias;</a:t>
            </a:r>
          </a:p>
          <a:p>
            <a:endParaRPr lang="pt-PT" sz="1200" i="1" dirty="0"/>
          </a:p>
          <a:p>
            <a:pPr marL="176213"/>
            <a:r>
              <a:rPr lang="pt-PT" sz="1200" b="1" dirty="0" smtClean="0"/>
              <a:t>Geração dos 1ºs acontecimentos –  </a:t>
            </a:r>
            <a:r>
              <a:rPr lang="pt-PT" sz="1200" dirty="0" smtClean="0"/>
              <a:t>Lançamento de uma moeda perfeita: </a:t>
            </a:r>
          </a:p>
          <a:p>
            <a:pPr marL="2776538" indent="-171450">
              <a:buFont typeface="Arial" panose="020B0604020202020204" pitchFamily="34" charset="0"/>
              <a:buChar char="•"/>
            </a:pPr>
            <a:r>
              <a:rPr lang="pt-PT" sz="1200" b="1" dirty="0" smtClean="0"/>
              <a:t>FACE (F)</a:t>
            </a:r>
            <a:r>
              <a:rPr lang="pt-PT" sz="1200" dirty="0" smtClean="0"/>
              <a:t> – </a:t>
            </a:r>
            <a:r>
              <a:rPr lang="pt-PT" sz="1200" b="1" dirty="0" smtClean="0"/>
              <a:t>Interesse</a:t>
            </a:r>
            <a:r>
              <a:rPr lang="pt-PT" sz="1200" dirty="0" smtClean="0"/>
              <a:t> em discutir o seguro (50%)</a:t>
            </a:r>
          </a:p>
          <a:p>
            <a:pPr marL="2776538" indent="-171450">
              <a:buFont typeface="Arial" panose="020B0604020202020204" pitchFamily="34" charset="0"/>
              <a:buChar char="•"/>
            </a:pPr>
            <a:r>
              <a:rPr lang="pt-PT" sz="1200" b="1" dirty="0" smtClean="0"/>
              <a:t>COROA (C) </a:t>
            </a:r>
            <a:r>
              <a:rPr lang="pt-PT" sz="1200" dirty="0"/>
              <a:t>– </a:t>
            </a:r>
            <a:r>
              <a:rPr lang="pt-PT" sz="1200" b="1" dirty="0" smtClean="0"/>
              <a:t>Não Interesse </a:t>
            </a:r>
            <a:r>
              <a:rPr lang="pt-PT" sz="1200" dirty="0"/>
              <a:t>em discutir o seguro (50%)</a:t>
            </a:r>
          </a:p>
          <a:p>
            <a:pPr marL="2776538" indent="-171450">
              <a:buFont typeface="Arial" panose="020B0604020202020204" pitchFamily="34" charset="0"/>
              <a:buChar char="•"/>
            </a:pPr>
            <a:endParaRPr lang="pt-PT" sz="1200" b="1" dirty="0"/>
          </a:p>
          <a:p>
            <a:pPr marL="176213"/>
            <a:r>
              <a:rPr lang="pt-PT" sz="1200" b="1" dirty="0"/>
              <a:t>Geração dos </a:t>
            </a:r>
            <a:r>
              <a:rPr lang="pt-PT" sz="1200" b="1" dirty="0" smtClean="0"/>
              <a:t>2ºs </a:t>
            </a:r>
            <a:r>
              <a:rPr lang="pt-PT" sz="1200" b="1" dirty="0"/>
              <a:t>acontecimentos –  </a:t>
            </a:r>
            <a:r>
              <a:rPr lang="pt-PT" sz="1200" dirty="0"/>
              <a:t>Lançamento de </a:t>
            </a:r>
            <a:r>
              <a:rPr lang="pt-PT" sz="1200" dirty="0" smtClean="0"/>
              <a:t>um dado perfeito: </a:t>
            </a:r>
            <a:endParaRPr lang="pt-PT" sz="1200" dirty="0"/>
          </a:p>
          <a:p>
            <a:pPr marL="3044825" indent="-265113">
              <a:buFont typeface="Arial" panose="020B0604020202020204" pitchFamily="34" charset="0"/>
              <a:buChar char="•"/>
            </a:pPr>
            <a:r>
              <a:rPr lang="pt-PT" sz="1200" b="1" dirty="0" smtClean="0"/>
              <a:t>Faces 1, 2, 3</a:t>
            </a:r>
            <a:r>
              <a:rPr lang="pt-PT" sz="1200" dirty="0" smtClean="0"/>
              <a:t> – </a:t>
            </a:r>
            <a:r>
              <a:rPr lang="pt-PT" sz="1200" b="1" dirty="0" smtClean="0"/>
              <a:t>Não Venda </a:t>
            </a:r>
            <a:r>
              <a:rPr lang="pt-PT" sz="1200" dirty="0" smtClean="0"/>
              <a:t>de seguro </a:t>
            </a:r>
            <a:r>
              <a:rPr lang="pt-PT" sz="1200" dirty="0"/>
              <a:t>seguro </a:t>
            </a:r>
            <a:r>
              <a:rPr lang="pt-PT" sz="1200" dirty="0" smtClean="0"/>
              <a:t>(3/6 de hipóteses)</a:t>
            </a:r>
            <a:endParaRPr lang="pt-PT" sz="1200" dirty="0"/>
          </a:p>
          <a:p>
            <a:pPr marL="3044825" indent="-265113">
              <a:buFont typeface="Arial" panose="020B0604020202020204" pitchFamily="34" charset="0"/>
              <a:buChar char="•"/>
            </a:pPr>
            <a:r>
              <a:rPr lang="pt-PT" sz="1200" b="1" dirty="0" smtClean="0"/>
              <a:t>Faces 4, 5   </a:t>
            </a:r>
            <a:r>
              <a:rPr lang="pt-PT" sz="1200" dirty="0" smtClean="0"/>
              <a:t>– </a:t>
            </a:r>
            <a:r>
              <a:rPr lang="pt-PT" sz="1200" b="1" dirty="0" smtClean="0"/>
              <a:t>Venda</a:t>
            </a:r>
            <a:r>
              <a:rPr lang="pt-PT" sz="1200" dirty="0" smtClean="0"/>
              <a:t> de um seguro de 10 000 u. m. (2/6 hipóteses)</a:t>
            </a:r>
          </a:p>
          <a:p>
            <a:pPr marL="3044825" indent="-265113">
              <a:buFont typeface="Arial" panose="020B0604020202020204" pitchFamily="34" charset="0"/>
              <a:buChar char="•"/>
            </a:pPr>
            <a:r>
              <a:rPr lang="pt-PT" sz="1200" b="1" dirty="0" smtClean="0"/>
              <a:t>Face 6         </a:t>
            </a:r>
            <a:r>
              <a:rPr lang="pt-PT" sz="1200" dirty="0"/>
              <a:t>– </a:t>
            </a:r>
            <a:r>
              <a:rPr lang="pt-PT" sz="1200" b="1" dirty="0"/>
              <a:t>Venda</a:t>
            </a:r>
            <a:r>
              <a:rPr lang="pt-PT" sz="1200" dirty="0"/>
              <a:t> de um seguro de </a:t>
            </a:r>
            <a:r>
              <a:rPr lang="pt-PT" sz="1200" dirty="0" smtClean="0"/>
              <a:t>20 </a:t>
            </a:r>
            <a:r>
              <a:rPr lang="pt-PT" sz="1200" dirty="0"/>
              <a:t>000 u. m. </a:t>
            </a:r>
            <a:r>
              <a:rPr lang="pt-PT" sz="1200" dirty="0" smtClean="0"/>
              <a:t>(1/6 </a:t>
            </a:r>
            <a:r>
              <a:rPr lang="pt-PT" sz="1200" dirty="0"/>
              <a:t>hipóteses</a:t>
            </a:r>
            <a:r>
              <a:rPr lang="pt-PT" sz="1200" dirty="0" smtClean="0"/>
              <a:t>)</a:t>
            </a:r>
          </a:p>
          <a:p>
            <a:pPr marL="3044825" indent="-265113">
              <a:buFont typeface="Arial" panose="020B0604020202020204" pitchFamily="34" charset="0"/>
              <a:buChar char="•"/>
            </a:pPr>
            <a:endParaRPr lang="pt-PT" sz="1200" dirty="0"/>
          </a:p>
          <a:p>
            <a:pPr marL="176213">
              <a:buFont typeface="Arial" panose="020B0604020202020204" pitchFamily="34" charset="0"/>
              <a:buChar char="•"/>
            </a:pPr>
            <a:endParaRPr lang="pt-PT" sz="1200" dirty="0"/>
          </a:p>
          <a:p>
            <a:pPr marL="176213"/>
            <a:r>
              <a:rPr lang="pt-PT" sz="1200" b="1" i="1" dirty="0" smtClean="0"/>
              <a:t>Passos:</a:t>
            </a:r>
          </a:p>
          <a:p>
            <a:pPr marL="176213"/>
            <a:endParaRPr lang="pt-PT" sz="1200" b="1" i="1" dirty="0"/>
          </a:p>
          <a:p>
            <a:pPr marL="404813" indent="-228600">
              <a:buFont typeface="+mj-lt"/>
              <a:buAutoNum type="arabicPeriod"/>
            </a:pPr>
            <a:r>
              <a:rPr lang="pt-PT" sz="1200" i="1" dirty="0" smtClean="0"/>
              <a:t>Cada</a:t>
            </a:r>
            <a:r>
              <a:rPr lang="pt-PT" sz="1200" b="1" i="1" dirty="0" smtClean="0"/>
              <a:t> </a:t>
            </a:r>
            <a:r>
              <a:rPr lang="pt-PT" sz="1200" i="1" dirty="0" smtClean="0"/>
              <a:t>lançamento da moeda corresponde  a uma visita;</a:t>
            </a:r>
          </a:p>
          <a:p>
            <a:pPr marL="176213"/>
            <a:endParaRPr lang="pt-PT" sz="1200" i="1" dirty="0" smtClean="0"/>
          </a:p>
          <a:p>
            <a:pPr marL="404813" indent="-228600">
              <a:buFont typeface="+mj-lt"/>
              <a:buAutoNum type="arabicPeriod"/>
            </a:pPr>
            <a:r>
              <a:rPr lang="pt-PT" sz="1200" i="1" dirty="0" smtClean="0"/>
              <a:t>Se sair COROA, passa-se a novo lançamento, já que a família não está interessada no assunto. Se sair FACE, a família mostra interesse em conversar sobre o assunto e ouvir a exposição. Passar ao passo seguinte;</a:t>
            </a:r>
          </a:p>
          <a:p>
            <a:pPr marL="404813" indent="-228600">
              <a:buFont typeface="+mj-lt"/>
              <a:buAutoNum type="arabicPeriod"/>
            </a:pPr>
            <a:endParaRPr lang="pt-PT" sz="1200" i="1" dirty="0" smtClean="0"/>
          </a:p>
          <a:p>
            <a:pPr marL="404813" indent="-228600">
              <a:buFont typeface="+mj-lt"/>
              <a:buAutoNum type="arabicPeriod"/>
            </a:pPr>
            <a:r>
              <a:rPr lang="pt-PT" sz="1200" i="1" dirty="0" smtClean="0"/>
              <a:t>Lançar o dado. Cada lançamento do dado corresponde a uma exposição sobre o assunto. O resultado do lançamento indica o montante do seguro;</a:t>
            </a:r>
          </a:p>
          <a:p>
            <a:pPr marL="404813" indent="-228600">
              <a:buFont typeface="+mj-lt"/>
              <a:buAutoNum type="arabicPeriod"/>
            </a:pPr>
            <a:endParaRPr lang="pt-PT" sz="1200" i="1" dirty="0" smtClean="0"/>
          </a:p>
          <a:p>
            <a:pPr marL="404813" indent="-228600">
              <a:buFont typeface="+mj-lt"/>
              <a:buAutoNum type="arabicPeriod"/>
            </a:pPr>
            <a:r>
              <a:rPr lang="pt-PT" sz="1200" i="1" dirty="0" smtClean="0"/>
              <a:t>Registar a informação e lançar novamente a moeda, isto é, visitar outra família e assim sucessivamente, até se atingir o tamanho pretendido para a amostra.</a:t>
            </a:r>
          </a:p>
          <a:p>
            <a:endParaRPr lang="pt-PT" sz="1200" b="1" i="1" dirty="0"/>
          </a:p>
          <a:p>
            <a:pPr marL="441325" indent="-228600">
              <a:buFont typeface="+mj-lt"/>
              <a:buAutoNum type="arabicPeriod"/>
            </a:pPr>
            <a:endParaRPr lang="pt-PT" sz="1200" b="1" dirty="0" smtClean="0"/>
          </a:p>
        </p:txBody>
      </p:sp>
      <p:sp>
        <p:nvSpPr>
          <p:cNvPr id="3" name="Rectangle 2"/>
          <p:cNvSpPr/>
          <p:nvPr/>
        </p:nvSpPr>
        <p:spPr>
          <a:xfrm>
            <a:off x="0" y="6093296"/>
            <a:ext cx="8964488" cy="954107"/>
          </a:xfrm>
          <a:prstGeom prst="rect">
            <a:avLst/>
          </a:prstGeom>
        </p:spPr>
        <p:txBody>
          <a:bodyPr wrap="square">
            <a:spAutoFit/>
          </a:bodyPr>
          <a:lstStyle/>
          <a:p>
            <a:pPr marL="176213" lvl="2" algn="just"/>
            <a:r>
              <a:rPr lang="pt-PT" sz="1400" b="1" dirty="0" smtClean="0">
                <a:latin typeface="Arial" panose="020B0604020202020204" pitchFamily="34" charset="0"/>
                <a:cs typeface="Arial" panose="020B0604020202020204" pitchFamily="34" charset="0"/>
                <a:hlinkClick r:id="rId2" action="ppaction://hlinkfile"/>
              </a:rPr>
              <a:t> Simulação de Seguros Cosmic</a:t>
            </a:r>
            <a:endParaRPr lang="pt-PT" sz="1400" b="1" dirty="0">
              <a:latin typeface="Arial" panose="020B0604020202020204" pitchFamily="34" charset="0"/>
              <a:cs typeface="Arial" panose="020B0604020202020204" pitchFamily="34" charset="0"/>
            </a:endParaRPr>
          </a:p>
          <a:p>
            <a:endParaRPr lang="pt-PT" sz="1400" b="1" i="1" dirty="0">
              <a:latin typeface="Arial" panose="020B0604020202020204" pitchFamily="34" charset="0"/>
              <a:cs typeface="Arial" panose="020B0604020202020204" pitchFamily="34" charset="0"/>
            </a:endParaRPr>
          </a:p>
          <a:p>
            <a:endParaRPr lang="pt-PT" sz="1400" b="1" dirty="0" smtClean="0"/>
          </a:p>
          <a:p>
            <a:endParaRPr lang="pt-PT" sz="1400"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7</a:t>
            </a:fld>
            <a:endParaRPr lang="en-GB" altLang="pt-PT" dirty="0"/>
          </a:p>
        </p:txBody>
      </p:sp>
    </p:spTree>
    <p:extLst>
      <p:ext uri="{BB962C8B-B14F-4D97-AF65-F5344CB8AC3E}">
        <p14:creationId xmlns:p14="http://schemas.microsoft.com/office/powerpoint/2010/main" val="370815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0" y="764704"/>
                <a:ext cx="8964488" cy="4955203"/>
              </a:xfrm>
              <a:prstGeom prst="rect">
                <a:avLst/>
              </a:prstGeom>
            </p:spPr>
            <p:txBody>
              <a:bodyPr wrap="square">
                <a:spAutoFit/>
              </a:bodyPr>
              <a:lstStyle/>
              <a:p>
                <a:pPr marL="176213" algn="just"/>
                <a:r>
                  <a:rPr lang="pt-PT" sz="1200" b="1" dirty="0" smtClean="0">
                    <a:latin typeface="Arial" panose="020B0604020202020204" pitchFamily="34" charset="0"/>
                    <a:cs typeface="Arial" panose="020B0604020202020204" pitchFamily="34" charset="0"/>
                  </a:rPr>
                  <a:t>Exemplo. 2 </a:t>
                </a:r>
                <a:r>
                  <a:rPr lang="pt-PT" sz="1200" dirty="0" smtClean="0">
                    <a:latin typeface="Arial" panose="020B0604020202020204" pitchFamily="34" charset="0"/>
                    <a:cs typeface="Arial" panose="020B0604020202020204" pitchFamily="34" charset="0"/>
                  </a:rPr>
                  <a:t>(jogo da moeda, Hillier &amp; Liberman) </a:t>
                </a:r>
                <a:r>
                  <a:rPr lang="pt-PT" sz="1200" dirty="0"/>
                  <a:t>Atiro uma moeda ao ar repetidas vezes e um jogo termina quando a diferença em módulo entre o número de vezes que sair face e o número de vezes que sair coroa for 3. Por cada lançamento da moeda pago 1 </a:t>
                </a:r>
                <a:r>
                  <a:rPr lang="pt-PT" sz="1200" dirty="0" smtClean="0"/>
                  <a:t>€. No </a:t>
                </a:r>
                <a:r>
                  <a:rPr lang="pt-PT" sz="1200" dirty="0"/>
                  <a:t>final de cada jogo recebo 8 €.</a:t>
                </a:r>
                <a:r>
                  <a:rPr lang="pt-PT" sz="1200" i="1" dirty="0"/>
                  <a:t> Será que vale a pena jogar, tendo em conta que não posso desistir a meio de um jogo? Responda utilizando uma tabela de NPA´s ou gerando-os num computador. Indique o número de runs considerado</a:t>
                </a:r>
                <a:r>
                  <a:rPr lang="pt-PT" sz="1200" i="1" dirty="0" smtClean="0"/>
                  <a:t>.</a:t>
                </a:r>
              </a:p>
              <a:p>
                <a:pPr marL="176213" algn="just"/>
                <a:endParaRPr lang="pt-PT" sz="1200" i="1" dirty="0"/>
              </a:p>
              <a:p>
                <a:pPr marL="176213" algn="just"/>
                <a:r>
                  <a:rPr lang="pt-PT" sz="1200" b="1" i="1" dirty="0" smtClean="0"/>
                  <a:t>1º jogo: FCCCC – </a:t>
                </a:r>
                <a:r>
                  <a:rPr lang="pt-PT" sz="1200" dirty="0" smtClean="0"/>
                  <a:t>Resultado</a:t>
                </a:r>
                <a:r>
                  <a:rPr lang="pt-PT" sz="1200" b="1" dirty="0" smtClean="0"/>
                  <a:t>: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i="1" dirty="0" smtClean="0">
                        <a:latin typeface="Cambria Math" panose="02040503050406030204" pitchFamily="18" charset="0"/>
                      </a:rPr>
                      <m:t>;</m:t>
                    </m:r>
                  </m:oMath>
                </a14:m>
                <a:r>
                  <a:rPr lang="pt-PT" sz="1200" dirty="0" smtClean="0"/>
                  <a:t>    </a:t>
                </a:r>
                <a:r>
                  <a:rPr lang="pt-PT" sz="1200" b="1" i="1" dirty="0" smtClean="0"/>
                  <a:t>2º </a:t>
                </a:r>
                <a:r>
                  <a:rPr lang="pt-PT" sz="1200" b="1" i="1" dirty="0"/>
                  <a:t>jogo: </a:t>
                </a:r>
                <a:r>
                  <a:rPr lang="pt-PT" sz="1200" b="1" i="1" dirty="0" smtClean="0"/>
                  <a:t>CCC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oMath>
                </a14:m>
                <a:r>
                  <a:rPr lang="pt-PT" sz="1200" dirty="0" smtClean="0"/>
                  <a:t>;   </a:t>
                </a:r>
                <a:r>
                  <a:rPr lang="pt-PT" sz="1200" b="1" i="1" dirty="0" smtClean="0"/>
                  <a:t>3º </a:t>
                </a:r>
                <a:r>
                  <a:rPr lang="pt-PT" sz="1200" b="1" i="1" dirty="0"/>
                  <a:t>jogo: </a:t>
                </a:r>
                <a:r>
                  <a:rPr lang="pt-PT" sz="1200" b="1" i="1" dirty="0" smtClean="0"/>
                  <a:t>CFCFFFF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𝟕</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m:t>
                    </m:r>
                  </m:oMath>
                </a14:m>
                <a:endParaRPr lang="pt-PT" sz="1200" b="1" dirty="0" smtClean="0"/>
              </a:p>
              <a:p>
                <a:pPr marL="176213" algn="just"/>
                <a:endParaRPr lang="pt-PT" sz="1200" dirty="0"/>
              </a:p>
              <a:p>
                <a:pPr marL="176213" algn="just"/>
                <a:r>
                  <a:rPr lang="pt-PT" sz="1200" b="1" i="1" dirty="0" smtClean="0"/>
                  <a:t>4º </a:t>
                </a:r>
                <a:r>
                  <a:rPr lang="pt-PT" sz="1200" b="1" i="1" dirty="0"/>
                  <a:t>jogo: </a:t>
                </a:r>
                <a:r>
                  <a:rPr lang="pt-PT" sz="1200" b="1" i="1" dirty="0" smtClean="0"/>
                  <a:t>FCFFF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oMath>
                </a14:m>
                <a:r>
                  <a:rPr lang="pt-PT" sz="1200" dirty="0" smtClean="0"/>
                  <a:t>; </a:t>
                </a:r>
                <a:r>
                  <a:rPr lang="pt-PT" sz="1200" b="1" i="1" dirty="0"/>
                  <a:t>5</a:t>
                </a:r>
                <a:r>
                  <a:rPr lang="pt-PT" sz="1200" b="1" i="1" dirty="0" smtClean="0"/>
                  <a:t>º </a:t>
                </a:r>
                <a:r>
                  <a:rPr lang="pt-PT" sz="1200" b="1" i="1" dirty="0"/>
                  <a:t>jogo: </a:t>
                </a:r>
                <a:r>
                  <a:rPr lang="pt-PT" sz="1200" b="1" i="1" dirty="0" smtClean="0"/>
                  <a:t>CCFCFFFFCFCFCCFFF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𝟏𝟕</m:t>
                    </m:r>
                    <m:r>
                      <a:rPr lang="pt-PT" sz="1200" b="1" i="1" dirty="0" smtClean="0">
                        <a:latin typeface="Cambria Math" panose="02040503050406030204" pitchFamily="18" charset="0"/>
                      </a:rPr>
                      <m:t>=−</m:t>
                    </m:r>
                    <m:r>
                      <a:rPr lang="pt-PT" sz="1200" b="1" i="1" dirty="0" smtClean="0">
                        <a:latin typeface="Cambria Math" panose="02040503050406030204" pitchFamily="18" charset="0"/>
                      </a:rPr>
                      <m:t>𝟗</m:t>
                    </m:r>
                  </m:oMath>
                </a14:m>
                <a:r>
                  <a:rPr lang="pt-PT" sz="1200" dirty="0" smtClean="0"/>
                  <a:t>; </a:t>
                </a:r>
                <a:r>
                  <a:rPr lang="pt-PT" sz="1200" b="1" i="1" dirty="0" smtClean="0"/>
                  <a:t>6º </a:t>
                </a:r>
                <a:r>
                  <a:rPr lang="pt-PT" sz="1200" b="1" i="1" dirty="0"/>
                  <a:t>jogo: FFF –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r>
                      <a:rPr lang="pt-PT" sz="1200" b="1" i="1" dirty="0" smtClean="0">
                        <a:latin typeface="Cambria Math" panose="02040503050406030204" pitchFamily="18" charset="0"/>
                      </a:rPr>
                      <m:t>=</m:t>
                    </m:r>
                    <m:r>
                      <a:rPr lang="pt-PT" sz="1200" b="1" i="1" dirty="0" smtClean="0">
                        <a:latin typeface="Cambria Math" panose="02040503050406030204" pitchFamily="18" charset="0"/>
                      </a:rPr>
                      <m:t>𝟓</m:t>
                    </m:r>
                  </m:oMath>
                </a14:m>
                <a:r>
                  <a:rPr lang="pt-PT" sz="1200" b="1" i="1" dirty="0" smtClean="0"/>
                  <a:t>; 7º </a:t>
                </a:r>
                <a:r>
                  <a:rPr lang="pt-PT" sz="1200" b="1" i="1" dirty="0"/>
                  <a:t>jogo: CFFFF – </a:t>
                </a:r>
                <a:r>
                  <a:rPr lang="pt-PT" sz="1200" dirty="0"/>
                  <a:t>Resultado: </a:t>
                </a:r>
                <a:r>
                  <a:rPr lang="pt-PT" sz="1200" dirty="0" smtClean="0"/>
                  <a:t>8-5=3; </a:t>
                </a:r>
                <a:r>
                  <a:rPr lang="pt-PT" sz="1200" b="1" i="1" dirty="0" smtClean="0"/>
                  <a:t>8º jogo: FFCCFFF – </a:t>
                </a:r>
                <a:r>
                  <a:rPr lang="pt-PT" sz="1200" dirty="0" smtClean="0"/>
                  <a:t>Resultado: 8-7=1; </a:t>
                </a:r>
                <a:r>
                  <a:rPr lang="pt-PT" sz="1200" b="1" i="1" dirty="0" smtClean="0"/>
                  <a:t>9º jogo – CFCFCFCFCCC – </a:t>
                </a:r>
                <a:r>
                  <a:rPr lang="pt-PT" sz="1200" dirty="0" smtClean="0"/>
                  <a:t>Resultado: </a:t>
                </a:r>
                <a14:m>
                  <m:oMath xmlns:m="http://schemas.openxmlformats.org/officeDocument/2006/math">
                    <m:r>
                      <a:rPr lang="pt-PT" sz="1200" i="1" dirty="0" smtClean="0">
                        <a:latin typeface="Cambria Math" panose="02040503050406030204" pitchFamily="18" charset="0"/>
                      </a:rPr>
                      <m:t>8−11=−3</m:t>
                    </m:r>
                  </m:oMath>
                </a14:m>
                <a:r>
                  <a:rPr lang="pt-PT" sz="1400" b="1" i="1" dirty="0" smtClean="0">
                    <a:latin typeface="Arial" panose="020B0604020202020204" pitchFamily="34" charset="0"/>
                    <a:cs typeface="Arial" panose="020B0604020202020204" pitchFamily="34" charset="0"/>
                  </a:rPr>
                  <a:t>; </a:t>
                </a:r>
                <a:r>
                  <a:rPr lang="pt-PT" sz="1200" b="1" i="1" dirty="0" smtClean="0"/>
                  <a:t>10º </a:t>
                </a:r>
                <a:r>
                  <a:rPr lang="pt-PT" sz="1200" b="1" i="1" dirty="0"/>
                  <a:t>jogo – </a:t>
                </a:r>
                <a:r>
                  <a:rPr lang="pt-PT" sz="1200" b="1" i="1" dirty="0" smtClean="0"/>
                  <a:t>CFFFCCCFFFF </a:t>
                </a:r>
                <a:r>
                  <a:rPr lang="pt-PT" sz="1200" b="1" i="1" dirty="0"/>
                  <a:t>– </a:t>
                </a:r>
                <a:r>
                  <a:rPr lang="pt-PT" sz="1200" dirty="0"/>
                  <a:t>Resultado: </a:t>
                </a:r>
                <a14:m>
                  <m:oMath xmlns:m="http://schemas.openxmlformats.org/officeDocument/2006/math">
                    <m:r>
                      <a:rPr lang="pt-PT" sz="1200" b="1" i="1" dirty="0" smtClean="0">
                        <a:latin typeface="Cambria Math" panose="02040503050406030204" pitchFamily="18" charset="0"/>
                      </a:rPr>
                      <m:t>𝟖</m:t>
                    </m:r>
                    <m:r>
                      <a:rPr lang="pt-PT" sz="1200" b="1" i="1" dirty="0" smtClean="0">
                        <a:latin typeface="Cambria Math" panose="02040503050406030204" pitchFamily="18" charset="0"/>
                      </a:rPr>
                      <m:t>−</m:t>
                    </m:r>
                    <m:r>
                      <a:rPr lang="pt-PT" sz="1200" b="1" i="1" dirty="0" smtClean="0">
                        <a:latin typeface="Cambria Math" panose="02040503050406030204" pitchFamily="18" charset="0"/>
                      </a:rPr>
                      <m:t>𝟏𝟏</m:t>
                    </m:r>
                    <m:r>
                      <a:rPr lang="pt-PT" sz="1200" b="1" i="1" dirty="0" smtClean="0">
                        <a:latin typeface="Cambria Math" panose="02040503050406030204" pitchFamily="18" charset="0"/>
                      </a:rPr>
                      <m:t>=−</m:t>
                    </m:r>
                    <m:r>
                      <a:rPr lang="pt-PT" sz="1200" b="1" i="1" dirty="0" smtClean="0">
                        <a:latin typeface="Cambria Math" panose="02040503050406030204" pitchFamily="18" charset="0"/>
                      </a:rPr>
                      <m:t>𝟑</m:t>
                    </m:r>
                  </m:oMath>
                </a14:m>
                <a:endParaRPr lang="pt-PT" sz="1200" b="1" dirty="0" smtClean="0"/>
              </a:p>
              <a:p>
                <a:pPr marL="176213"/>
                <a:endParaRPr lang="pt-PT" sz="1200" b="1" i="1" dirty="0">
                  <a:latin typeface="Arial" panose="020B0604020202020204" pitchFamily="34" charset="0"/>
                  <a:cs typeface="Arial" panose="020B0604020202020204" pitchFamily="34" charset="0"/>
                </a:endParaRPr>
              </a:p>
              <a:p>
                <a:pPr marL="176213"/>
                <a:r>
                  <a:rPr lang="pt-PT" sz="1200" dirty="0" smtClean="0">
                    <a:latin typeface="Arial" panose="020B0604020202020204" pitchFamily="34" charset="0"/>
                    <a:cs typeface="Arial" panose="020B0604020202020204" pitchFamily="34" charset="0"/>
                  </a:rPr>
                  <a:t>Resultados obtidos nos 10 jogos:</a:t>
                </a:r>
              </a:p>
              <a:p>
                <a:pPr marL="176213"/>
                <a:endParaRPr lang="pt-PT" sz="1200" dirty="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Receitas:	</a:t>
                </a:r>
                <a14:m>
                  <m:oMath xmlns:m="http://schemas.openxmlformats.org/officeDocument/2006/math">
                    <m:r>
                      <a:rPr lang="pt-PT" sz="1200" i="1" dirty="0" smtClean="0">
                        <a:latin typeface="Cambria Math" panose="02040503050406030204" pitchFamily="18" charset="0"/>
                        <a:cs typeface="Arial" panose="020B0604020202020204" pitchFamily="34" charset="0"/>
                      </a:rPr>
                      <m:t>10∗8</m:t>
                    </m:r>
                    <m:r>
                      <a:rPr lang="pt-PT" sz="1200" b="1" i="1" dirty="0" smtClean="0">
                        <a:latin typeface="Cambria Math" panose="02040503050406030204" pitchFamily="18" charset="0"/>
                        <a:cs typeface="Arial" panose="020B0604020202020204" pitchFamily="34" charset="0"/>
                      </a:rPr>
                      <m:t> = </m:t>
                    </m:r>
                    <m:r>
                      <a:rPr lang="pt-PT" sz="1200" b="1" i="1" dirty="0" smtClean="0">
                        <a:latin typeface="Cambria Math" panose="02040503050406030204" pitchFamily="18" charset="0"/>
                        <a:cs typeface="Arial" panose="020B0604020202020204" pitchFamily="34" charset="0"/>
                      </a:rPr>
                      <m:t>𝟖𝟎</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Custos</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i="1" dirty="0" smtClean="0">
                        <a:latin typeface="Cambria Math" panose="02040503050406030204" pitchFamily="18" charset="0"/>
                        <a:cs typeface="Arial" panose="020B0604020202020204" pitchFamily="34" charset="0"/>
                      </a:rPr>
                      <m:t>(5+3+7+5+17+3+5+7+11+11)∗1 = </m:t>
                    </m:r>
                    <m:r>
                      <a:rPr lang="pt-PT" sz="1200" b="1" i="1" dirty="0" smtClean="0">
                        <a:latin typeface="Cambria Math" panose="02040503050406030204" pitchFamily="18" charset="0"/>
                        <a:cs typeface="Arial" panose="020B0604020202020204" pitchFamily="34" charset="0"/>
                      </a:rPr>
                      <m:t>𝟕𝟒</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Lucro:</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i="1" dirty="0" smtClean="0">
                        <a:latin typeface="Cambria Math" panose="02040503050406030204" pitchFamily="18" charset="0"/>
                        <a:cs typeface="Arial" panose="020B0604020202020204" pitchFamily="34" charset="0"/>
                      </a:rPr>
                      <m:t>89−74=</m:t>
                    </m:r>
                    <m:r>
                      <a:rPr lang="pt-PT" sz="1200" b="1" i="1" dirty="0" smtClean="0">
                        <a:latin typeface="Cambria Math" panose="02040503050406030204" pitchFamily="18" charset="0"/>
                        <a:cs typeface="Arial" panose="020B0604020202020204" pitchFamily="34" charset="0"/>
                      </a:rPr>
                      <m:t>𝟔</m:t>
                    </m:r>
                  </m:oMath>
                </a14:m>
                <a:endParaRPr lang="pt-PT" sz="1200" b="1" dirty="0" smtClean="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Ganho médio  por jogo</a:t>
                </a:r>
                <a:r>
                  <a:rPr lang="pt-PT" sz="1200" dirty="0" smtClean="0">
                    <a:latin typeface="Arial" panose="020B0604020202020204" pitchFamily="34" charset="0"/>
                    <a:cs typeface="Arial" panose="020B0604020202020204" pitchFamily="34" charset="0"/>
                  </a:rPr>
                  <a:t>: </a:t>
                </a:r>
                <a14:m>
                  <m:oMath xmlns:m="http://schemas.openxmlformats.org/officeDocument/2006/math">
                    <m:r>
                      <a:rPr lang="pt-PT" sz="1200" b="1" i="1" dirty="0" smtClean="0">
                        <a:latin typeface="Cambria Math" panose="02040503050406030204" pitchFamily="18" charset="0"/>
                        <a:cs typeface="Arial" panose="020B0604020202020204" pitchFamily="34" charset="0"/>
                      </a:rPr>
                      <m:t>𝟔</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𝟏𝟎</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𝟎</m:t>
                    </m:r>
                    <m:r>
                      <a:rPr lang="pt-PT" sz="1200" b="1" i="1" dirty="0" smtClean="0">
                        <a:latin typeface="Cambria Math" panose="02040503050406030204" pitchFamily="18" charset="0"/>
                        <a:cs typeface="Arial" panose="020B0604020202020204" pitchFamily="34" charset="0"/>
                      </a:rPr>
                      <m:t>,</m:t>
                    </m:r>
                    <m:r>
                      <a:rPr lang="pt-PT" sz="1200" b="1" i="1" dirty="0" smtClean="0">
                        <a:latin typeface="Cambria Math" panose="02040503050406030204" pitchFamily="18" charset="0"/>
                        <a:cs typeface="Arial" panose="020B0604020202020204" pitchFamily="34" charset="0"/>
                      </a:rPr>
                      <m:t>𝟔</m:t>
                    </m:r>
                    <m:r>
                      <a:rPr lang="pt-PT" sz="1200" i="1" dirty="0" smtClean="0">
                        <a:latin typeface="Cambria Math" panose="02040503050406030204" pitchFamily="18" charset="0"/>
                        <a:cs typeface="Arial" panose="020B0604020202020204" pitchFamily="34" charset="0"/>
                      </a:rPr>
                      <m:t> = (3+5+1+3−9+5+3+1−3−3)/10</m:t>
                    </m:r>
                  </m:oMath>
                </a14:m>
                <a:endParaRPr lang="pt-PT" sz="1200" dirty="0" smtClean="0">
                  <a:latin typeface="Arial" panose="020B0604020202020204" pitchFamily="34" charset="0"/>
                  <a:cs typeface="Arial" panose="020B0604020202020204" pitchFamily="34" charset="0"/>
                </a:endParaRPr>
              </a:p>
              <a:p>
                <a:pPr marL="176213"/>
                <a:endParaRPr lang="pt-PT" sz="1200" dirty="0">
                  <a:latin typeface="Arial" panose="020B0604020202020204" pitchFamily="34" charset="0"/>
                  <a:cs typeface="Arial" panose="020B0604020202020204" pitchFamily="34" charset="0"/>
                </a:endParaRPr>
              </a:p>
              <a:p>
                <a:pPr marL="176213"/>
                <a:r>
                  <a:rPr lang="pt-PT" sz="1200" b="1" dirty="0" smtClean="0">
                    <a:latin typeface="Arial" panose="020B0604020202020204" pitchFamily="34" charset="0"/>
                    <a:cs typeface="Arial" panose="020B0604020202020204" pitchFamily="34" charset="0"/>
                  </a:rPr>
                  <a:t>VALE A PENA JOGAR O JOGO?</a:t>
                </a:r>
              </a:p>
              <a:p>
                <a:pPr marL="176213"/>
                <a:endParaRPr lang="pt-PT" sz="1200" b="1" dirty="0">
                  <a:latin typeface="Arial" panose="020B0604020202020204" pitchFamily="34" charset="0"/>
                  <a:cs typeface="Arial" panose="020B0604020202020204" pitchFamily="34" charset="0"/>
                </a:endParaRPr>
              </a:p>
              <a:p>
                <a:pPr marL="176213"/>
                <a:r>
                  <a:rPr lang="pt-PT" sz="1200" dirty="0" smtClean="0">
                    <a:latin typeface="Arial" panose="020B0604020202020204" pitchFamily="34" charset="0"/>
                    <a:cs typeface="Arial" panose="020B0604020202020204" pitchFamily="34" charset="0"/>
                  </a:rPr>
                  <a:t>Em </a:t>
                </a:r>
                <a:r>
                  <a:rPr lang="pt-PT" sz="1200" dirty="0">
                    <a:latin typeface="Arial" panose="020B0604020202020204" pitchFamily="34" charset="0"/>
                    <a:cs typeface="Arial" panose="020B0604020202020204" pitchFamily="34" charset="0"/>
                  </a:rPr>
                  <a:t>média foram necessários 7,4 lançamentos para finalizar o jogo, daí o ganho médio de 0,6.</a:t>
                </a:r>
              </a:p>
              <a:p>
                <a:pPr marL="176213"/>
                <a:endParaRPr lang="pt-PT" sz="1200" dirty="0">
                  <a:latin typeface="Arial" panose="020B0604020202020204" pitchFamily="34" charset="0"/>
                  <a:cs typeface="Arial" panose="020B0604020202020204" pitchFamily="34" charset="0"/>
                </a:endParaRPr>
              </a:p>
              <a:p>
                <a:pPr marL="176213"/>
                <a:r>
                  <a:rPr lang="pt-PT" sz="1200" dirty="0">
                    <a:latin typeface="Arial" panose="020B0604020202020204" pitchFamily="34" charset="0"/>
                    <a:cs typeface="Arial" panose="020B0604020202020204" pitchFamily="34" charset="0"/>
                  </a:rPr>
                  <a:t>Segundo Hillier e Liberman, o resultado teórico indica que o número médio de lançamentos é de 9, o que significa uma perda média teórica de 1€ por jogo.</a:t>
                </a:r>
              </a:p>
              <a:p>
                <a:endParaRPr lang="pt-PT" sz="1400" b="1" i="1"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764704"/>
                <a:ext cx="8964488" cy="4955203"/>
              </a:xfrm>
              <a:prstGeom prst="rect">
                <a:avLst/>
              </a:prstGeom>
              <a:blipFill>
                <a:blip r:embed="rId2"/>
                <a:stretch>
                  <a:fillRect t="-123"/>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8</a:t>
            </a:fld>
            <a:endParaRPr lang="en-GB" altLang="pt-PT" dirty="0"/>
          </a:p>
        </p:txBody>
      </p:sp>
      <p:sp>
        <p:nvSpPr>
          <p:cNvPr id="5" name="CaixaDeTexto 4"/>
          <p:cNvSpPr txBox="1"/>
          <p:nvPr/>
        </p:nvSpPr>
        <p:spPr>
          <a:xfrm>
            <a:off x="335315" y="5857527"/>
            <a:ext cx="3437159" cy="307777"/>
          </a:xfrm>
          <a:prstGeom prst="rect">
            <a:avLst/>
          </a:prstGeom>
          <a:noFill/>
        </p:spPr>
        <p:txBody>
          <a:bodyPr wrap="none" rtlCol="0">
            <a:spAutoFit/>
          </a:bodyPr>
          <a:lstStyle/>
          <a:p>
            <a:r>
              <a:rPr lang="pt-PT" sz="1400" dirty="0" smtClean="0">
                <a:hlinkClick r:id="rId3" action="ppaction://hlinkfile"/>
              </a:rPr>
              <a:t>Simulação em computador</a:t>
            </a:r>
            <a:r>
              <a:rPr lang="pt-PT" sz="1400" dirty="0" smtClean="0"/>
              <a:t>  de 100 jogos</a:t>
            </a:r>
            <a:endParaRPr lang="pt-PT" sz="1400" dirty="0"/>
          </a:p>
        </p:txBody>
      </p:sp>
    </p:spTree>
    <p:extLst>
      <p:ext uri="{BB962C8B-B14F-4D97-AF65-F5344CB8AC3E}">
        <p14:creationId xmlns:p14="http://schemas.microsoft.com/office/powerpoint/2010/main" val="3944669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xão recta 5"/>
          <p:cNvCxnSpPr/>
          <p:nvPr/>
        </p:nvCxnSpPr>
        <p:spPr>
          <a:xfrm>
            <a:off x="0" y="548680"/>
            <a:ext cx="9144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66713" y="5043923"/>
            <a:ext cx="8957815" cy="292388"/>
          </a:xfrm>
          <a:prstGeom prst="rect">
            <a:avLst/>
          </a:prstGeom>
          <a:noFill/>
        </p:spPr>
        <p:txBody>
          <a:bodyPr wrap="square" rtlCol="0">
            <a:spAutoFit/>
          </a:bodyPr>
          <a:lstStyle/>
          <a:p>
            <a:endParaRPr lang="pt-PT" sz="1300" dirty="0"/>
          </a:p>
        </p:txBody>
      </p:sp>
      <mc:AlternateContent xmlns:mc="http://schemas.openxmlformats.org/markup-compatibility/2006" xmlns:a14="http://schemas.microsoft.com/office/drawing/2010/main">
        <mc:Choice Requires="a14">
          <p:sp>
            <p:nvSpPr>
              <p:cNvPr id="3" name="Rectangle 2"/>
              <p:cNvSpPr/>
              <p:nvPr/>
            </p:nvSpPr>
            <p:spPr>
              <a:xfrm>
                <a:off x="107504" y="764704"/>
                <a:ext cx="8856984" cy="5133649"/>
              </a:xfrm>
              <a:prstGeom prst="rect">
                <a:avLst/>
              </a:prstGeom>
            </p:spPr>
            <p:txBody>
              <a:bodyPr wrap="square">
                <a:spAutoFit/>
              </a:bodyPr>
              <a:lstStyle/>
              <a:p>
                <a:pPr algn="just"/>
                <a:r>
                  <a:rPr lang="pt-PT" sz="1200" b="1" dirty="0" smtClean="0">
                    <a:latin typeface="Arial" panose="020B0604020202020204" pitchFamily="34" charset="0"/>
                    <a:cs typeface="Arial" panose="020B0604020202020204" pitchFamily="34" charset="0"/>
                  </a:rPr>
                  <a:t>Notas sobre o modelo anterior (jogo da moeda)</a:t>
                </a:r>
              </a:p>
              <a:p>
                <a:pPr algn="just"/>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Estamos a simular um </a:t>
                </a:r>
                <a:r>
                  <a:rPr lang="pt-PT" sz="1200" i="1" dirty="0" smtClean="0">
                    <a:latin typeface="Arial" panose="020B0604020202020204" pitchFamily="34" charset="0"/>
                    <a:cs typeface="Arial" panose="020B0604020202020204" pitchFamily="34" charset="0"/>
                  </a:rPr>
                  <a:t>Sistema </a:t>
                </a:r>
                <a:r>
                  <a:rPr lang="pt-PT" sz="1200" i="1" dirty="0">
                    <a:latin typeface="Arial" panose="020B0604020202020204" pitchFamily="34" charset="0"/>
                    <a:cs typeface="Arial" panose="020B0604020202020204" pitchFamily="34" charset="0"/>
                  </a:rPr>
                  <a:t>E</a:t>
                </a:r>
                <a:r>
                  <a:rPr lang="pt-PT" sz="1200" i="1" dirty="0" smtClean="0">
                    <a:latin typeface="Arial" panose="020B0604020202020204" pitchFamily="34" charset="0"/>
                    <a:cs typeface="Arial" panose="020B0604020202020204" pitchFamily="34" charset="0"/>
                  </a:rPr>
                  <a:t>stocástico </a:t>
                </a:r>
                <a:r>
                  <a:rPr lang="pt-PT" sz="1200" dirty="0" smtClean="0">
                    <a:latin typeface="Arial" panose="020B0604020202020204" pitchFamily="34" charset="0"/>
                    <a:cs typeface="Arial" panose="020B0604020202020204" pitchFamily="34" charset="0"/>
                  </a:rPr>
                  <a:t>que consiste no lançamento sucessivo de uma moeda para realizar um jogo;</a:t>
                </a:r>
              </a:p>
              <a:p>
                <a:pPr marL="228600" indent="-228600" algn="just">
                  <a:buFont typeface="+mj-lt"/>
                  <a:buAutoNum type="arabicPeriod"/>
                </a:pPr>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O </a:t>
                </a:r>
                <a:r>
                  <a:rPr lang="pt-PT" sz="1200" i="1" dirty="0" smtClean="0">
                    <a:latin typeface="Arial" panose="020B0604020202020204" pitchFamily="34" charset="0"/>
                    <a:cs typeface="Arial" panose="020B0604020202020204" pitchFamily="34" charset="0"/>
                  </a:rPr>
                  <a:t>Relógio</a:t>
                </a:r>
                <a:r>
                  <a:rPr lang="pt-PT" sz="1200" dirty="0" smtClean="0">
                    <a:latin typeface="Arial" panose="020B0604020202020204" pitchFamily="34" charset="0"/>
                    <a:cs typeface="Arial" panose="020B0604020202020204" pitchFamily="34" charset="0"/>
                  </a:rPr>
                  <a:t> (</a:t>
                </a:r>
                <a:r>
                  <a:rPr lang="pt-PT" sz="1200" i="1" dirty="0" smtClean="0">
                    <a:latin typeface="Arial" panose="020B0604020202020204" pitchFamily="34" charset="0"/>
                    <a:cs typeface="Arial" panose="020B0604020202020204" pitchFamily="34" charset="0"/>
                  </a:rPr>
                  <a:t>Clock)</a:t>
                </a:r>
                <a:r>
                  <a:rPr lang="pt-PT" sz="1200" dirty="0" smtClean="0">
                    <a:latin typeface="Arial" panose="020B0604020202020204" pitchFamily="34" charset="0"/>
                    <a:cs typeface="Arial" panose="020B0604020202020204" pitchFamily="34" charset="0"/>
                  </a:rPr>
                  <a:t>, ou tempo de simulação, regista o nº </a:t>
                </a:r>
                <a:r>
                  <a:rPr lang="pt-PT" sz="1200" i="1" dirty="0" smtClean="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 de lançamentos simulados à medida que eles vão ocorrendo;</a:t>
                </a:r>
              </a:p>
              <a:p>
                <a:pPr marL="228600" indent="-228600" algn="just">
                  <a:buFont typeface="+mj-lt"/>
                  <a:buAutoNum type="arabicPeriod"/>
                </a:pPr>
                <a:endParaRPr lang="pt-PT" sz="1200" dirty="0">
                  <a:latin typeface="Arial" panose="020B0604020202020204" pitchFamily="34" charset="0"/>
                  <a:cs typeface="Arial" panose="020B0604020202020204" pitchFamily="34" charset="0"/>
                </a:endParaRPr>
              </a:p>
              <a:p>
                <a:pPr marL="228600" indent="-228600" algn="just">
                  <a:buFont typeface="+mj-lt"/>
                  <a:buAutoNum type="arabicPeriod"/>
                </a:pPr>
                <a:r>
                  <a:rPr lang="pt-PT" sz="1200" dirty="0" smtClean="0">
                    <a:latin typeface="Arial" panose="020B0604020202020204" pitchFamily="34" charset="0"/>
                    <a:cs typeface="Arial" panose="020B0604020202020204" pitchFamily="34" charset="0"/>
                  </a:rPr>
                  <a:t>O </a:t>
                </a:r>
                <a:r>
                  <a:rPr lang="pt-PT" sz="1200" i="1" dirty="0" smtClean="0">
                    <a:latin typeface="Arial" panose="020B0604020202020204" pitchFamily="34" charset="0"/>
                    <a:cs typeface="Arial" panose="020B0604020202020204" pitchFamily="34" charset="0"/>
                  </a:rPr>
                  <a:t>Estado do Sistema </a:t>
                </a:r>
                <a:r>
                  <a:rPr lang="pt-PT" sz="1200" dirty="0" smtClean="0">
                    <a:latin typeface="Arial" panose="020B0604020202020204" pitchFamily="34" charset="0"/>
                    <a:cs typeface="Arial" panose="020B0604020202020204" pitchFamily="34" charset="0"/>
                  </a:rPr>
                  <a:t>é dado por </a:t>
                </a:r>
              </a:p>
              <a:p>
                <a:pPr algn="just"/>
                <a:endParaRPr lang="pt-PT" sz="1200" i="1" dirty="0" smtClean="0">
                  <a:latin typeface="Arial" panose="020B0604020202020204" pitchFamily="34" charset="0"/>
                  <a:cs typeface="Arial" panose="020B0604020202020204" pitchFamily="34" charset="0"/>
                </a:endParaRPr>
              </a:p>
              <a:p>
                <a:pPr lvl="1" algn="ctr"/>
                <a14:m>
                  <m:oMath xmlns:m="http://schemas.openxmlformats.org/officeDocument/2006/math">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e>
                    </m:d>
                    <m:r>
                      <a:rPr lang="pt-PT" sz="1200" b="1" i="1" smtClean="0">
                        <a:latin typeface="Cambria Math"/>
                        <a:cs typeface="Arial" panose="020B0604020202020204" pitchFamily="34" charset="0"/>
                      </a:rPr>
                      <m:t>=</m:t>
                    </m:r>
                  </m:oMath>
                </a14:m>
                <a:r>
                  <a:rPr lang="pt-PT" sz="1200" b="1" i="1" dirty="0" smtClean="0">
                    <a:latin typeface="Arial" panose="020B0604020202020204" pitchFamily="34" charset="0"/>
                    <a:cs typeface="Arial" panose="020B0604020202020204" pitchFamily="34" charset="0"/>
                  </a:rPr>
                  <a:t> </a:t>
                </a:r>
                <a:r>
                  <a:rPr lang="pt-PT" sz="1200" dirty="0" smtClean="0">
                    <a:latin typeface="Arial" panose="020B0604020202020204" pitchFamily="34" charset="0"/>
                    <a:cs typeface="Arial" panose="020B0604020202020204" pitchFamily="34" charset="0"/>
                  </a:rPr>
                  <a:t>nº de faces menos o nº de coroas depois de</a:t>
                </a:r>
                <a:r>
                  <a:rPr lang="pt-PT" sz="1200" i="1" dirty="0" smtClean="0">
                    <a:latin typeface="Arial" panose="020B0604020202020204" pitchFamily="34" charset="0"/>
                    <a:cs typeface="Arial" panose="020B0604020202020204" pitchFamily="34" charset="0"/>
                  </a:rPr>
                  <a:t> t </a:t>
                </a:r>
                <a:r>
                  <a:rPr lang="pt-PT" sz="1200" dirty="0" smtClean="0">
                    <a:latin typeface="Arial" panose="020B0604020202020204" pitchFamily="34" charset="0"/>
                    <a:cs typeface="Arial" panose="020B0604020202020204" pitchFamily="34" charset="0"/>
                  </a:rPr>
                  <a:t>lançamentos</a:t>
                </a:r>
              </a:p>
              <a:p>
                <a:pPr marL="0" lvl="1"/>
                <a:endParaRPr lang="pt-PT" sz="1200" dirty="0" smtClean="0">
                  <a:latin typeface="Arial" panose="020B0604020202020204" pitchFamily="34" charset="0"/>
                  <a:cs typeface="Arial" panose="020B0604020202020204" pitchFamily="34" charset="0"/>
                </a:endParaRPr>
              </a:p>
              <a:p>
                <a:pPr marL="228600" indent="-228600" algn="just">
                  <a:buAutoNum type="arabicPeriod" startAt="4"/>
                  <a:tabLst>
                    <a:tab pos="176213" algn="l"/>
                    <a:tab pos="268288" algn="l"/>
                  </a:tabLst>
                </a:pPr>
                <a:r>
                  <a:rPr lang="pt-PT" sz="1200" dirty="0" smtClean="0">
                    <a:latin typeface="Arial" panose="020B0604020202020204" pitchFamily="34" charset="0"/>
                    <a:cs typeface="Arial" panose="020B0604020202020204" pitchFamily="34" charset="0"/>
                  </a:rPr>
                  <a:t>Os </a:t>
                </a:r>
                <a:r>
                  <a:rPr lang="pt-PT" sz="1200" i="1" dirty="0" smtClean="0">
                    <a:latin typeface="Arial" panose="020B0604020202020204" pitchFamily="34" charset="0"/>
                    <a:cs typeface="Arial" panose="020B0604020202020204" pitchFamily="34" charset="0"/>
                  </a:rPr>
                  <a:t>Acontecimentos</a:t>
                </a:r>
                <a:r>
                  <a:rPr lang="pt-PT" sz="1200" dirty="0" smtClean="0">
                    <a:latin typeface="Arial" panose="020B0604020202020204" pitchFamily="34" charset="0"/>
                    <a:cs typeface="Arial" panose="020B0604020202020204" pitchFamily="34" charset="0"/>
                  </a:rPr>
                  <a:t> são as ocorrências que alteram o estado do sistema. Neste caso são o aparecimento (após lançamento) de uma face ou de uma coroa. A geração de acontecimentos decorre da geração de Números Aleatórios, por exemplo entre 0 e 9 (que representam o lançamento de uma moeda), tal que :</a:t>
                </a:r>
              </a:p>
              <a:p>
                <a:pPr marL="228600" indent="-228600" algn="just">
                  <a:buAutoNum type="arabicPeriod" startAt="4"/>
                  <a:tabLst>
                    <a:tab pos="176213" algn="l"/>
                    <a:tab pos="268288" algn="l"/>
                  </a:tabLst>
                </a:pPr>
                <a:endParaRPr lang="pt-PT" sz="1200" dirty="0">
                  <a:latin typeface="Arial" panose="020B0604020202020204" pitchFamily="34" charset="0"/>
                  <a:cs typeface="Arial" panose="020B0604020202020204" pitchFamily="34" charset="0"/>
                </a:endParaRPr>
              </a:p>
              <a:p>
                <a:pPr lvl="2" algn="ctr">
                  <a:tabLst>
                    <a:tab pos="176213" algn="l"/>
                    <a:tab pos="268288" algn="l"/>
                  </a:tabLst>
                </a:pPr>
                <a:r>
                  <a:rPr lang="pt-PT" sz="1200" dirty="0" smtClean="0">
                    <a:latin typeface="Arial" panose="020B0604020202020204" pitchFamily="34" charset="0"/>
                    <a:cs typeface="Arial" panose="020B0604020202020204" pitchFamily="34" charset="0"/>
                  </a:rPr>
                  <a:t>0 a 4 </a:t>
                </a:r>
                <a:r>
                  <a:rPr lang="pt-PT" sz="1200" dirty="0" smtClean="0">
                    <a:latin typeface="Cambria Math"/>
                    <a:ea typeface="Cambria Math"/>
                    <a:cs typeface="Arial" panose="020B0604020202020204" pitchFamily="34" charset="0"/>
                  </a:rPr>
                  <a:t>⟹ </a:t>
                </a:r>
                <a:r>
                  <a:rPr lang="pt-PT" sz="1200" dirty="0" smtClean="0">
                    <a:latin typeface="Arial" panose="020B0604020202020204" pitchFamily="34" charset="0"/>
                    <a:ea typeface="Cambria Math"/>
                    <a:cs typeface="Arial" panose="020B0604020202020204" pitchFamily="34" charset="0"/>
                  </a:rPr>
                  <a:t>saída de uma face</a:t>
                </a:r>
              </a:p>
              <a:p>
                <a:pPr lvl="2" algn="ctr">
                  <a:tabLst>
                    <a:tab pos="176213" algn="l"/>
                    <a:tab pos="268288" algn="l"/>
                  </a:tabLst>
                </a:pPr>
                <a:r>
                  <a:rPr lang="pt-PT" sz="1200" dirty="0" smtClean="0">
                    <a:latin typeface="Arial" panose="020B0604020202020204" pitchFamily="34" charset="0"/>
                    <a:cs typeface="Arial" panose="020B0604020202020204" pitchFamily="34" charset="0"/>
                  </a:rPr>
                  <a:t>5 </a:t>
                </a:r>
                <a:r>
                  <a:rPr lang="pt-PT" sz="1200" dirty="0">
                    <a:latin typeface="Arial" panose="020B0604020202020204" pitchFamily="34" charset="0"/>
                    <a:cs typeface="Arial" panose="020B0604020202020204" pitchFamily="34" charset="0"/>
                  </a:rPr>
                  <a:t>a </a:t>
                </a:r>
                <a:r>
                  <a:rPr lang="pt-PT" sz="1200" dirty="0" smtClean="0">
                    <a:latin typeface="Arial" panose="020B0604020202020204" pitchFamily="34" charset="0"/>
                    <a:cs typeface="Arial" panose="020B0604020202020204" pitchFamily="34" charset="0"/>
                  </a:rPr>
                  <a:t>9 </a:t>
                </a:r>
                <a:r>
                  <a:rPr lang="pt-PT" sz="1200" dirty="0">
                    <a:latin typeface="Cambria Math"/>
                    <a:ea typeface="Cambria Math"/>
                    <a:cs typeface="Arial" panose="020B0604020202020204" pitchFamily="34" charset="0"/>
                  </a:rPr>
                  <a:t>⟹ </a:t>
                </a:r>
                <a:r>
                  <a:rPr lang="pt-PT" sz="1200" dirty="0">
                    <a:latin typeface="Arial" panose="020B0604020202020204" pitchFamily="34" charset="0"/>
                    <a:ea typeface="Cambria Math"/>
                    <a:cs typeface="Arial" panose="020B0604020202020204" pitchFamily="34" charset="0"/>
                  </a:rPr>
                  <a:t>saída de uma </a:t>
                </a:r>
                <a:r>
                  <a:rPr lang="pt-PT" sz="1200" dirty="0" smtClean="0">
                    <a:latin typeface="Arial" panose="020B0604020202020204" pitchFamily="34" charset="0"/>
                    <a:ea typeface="Cambria Math"/>
                    <a:cs typeface="Arial" panose="020B0604020202020204" pitchFamily="34" charset="0"/>
                  </a:rPr>
                  <a:t>coroa</a:t>
                </a:r>
                <a:endParaRPr lang="pt-PT" sz="1200" dirty="0">
                  <a:latin typeface="Arial" panose="020B0604020202020204" pitchFamily="34" charset="0"/>
                  <a:ea typeface="Cambria Math"/>
                  <a:cs typeface="Arial" panose="020B0604020202020204" pitchFamily="34" charset="0"/>
                </a:endParaRPr>
              </a:p>
              <a:p>
                <a:pPr lvl="2" algn="ctr">
                  <a:tabLst>
                    <a:tab pos="176213" algn="l"/>
                    <a:tab pos="268288" algn="l"/>
                  </a:tabLst>
                </a:pPr>
                <a:endParaRPr lang="pt-PT" sz="1200" dirty="0" smtClean="0">
                  <a:latin typeface="Arial" panose="020B0604020202020204" pitchFamily="34" charset="0"/>
                  <a:ea typeface="Cambria Math"/>
                  <a:cs typeface="Arial" panose="020B0604020202020204" pitchFamily="34" charset="0"/>
                </a:endParaRPr>
              </a:p>
              <a:p>
                <a:pPr marL="228600" lvl="2" indent="-228600" algn="just">
                  <a:buAutoNum type="arabicPeriod" startAt="5"/>
                  <a:tabLst>
                    <a:tab pos="268288" algn="l"/>
                  </a:tabLst>
                </a:pPr>
                <a:r>
                  <a:rPr lang="pt-PT" sz="1200" dirty="0" smtClean="0">
                    <a:latin typeface="Arial" panose="020B0604020202020204" pitchFamily="34" charset="0"/>
                    <a:ea typeface="Cambria Math"/>
                    <a:cs typeface="Arial" panose="020B0604020202020204" pitchFamily="34" charset="0"/>
                  </a:rPr>
                  <a:t>O </a:t>
                </a:r>
                <a:r>
                  <a:rPr lang="pt-PT" sz="1200" i="1" dirty="0" smtClean="0">
                    <a:latin typeface="Arial" panose="020B0604020202020204" pitchFamily="34" charset="0"/>
                    <a:ea typeface="Cambria Math"/>
                    <a:cs typeface="Arial" panose="020B0604020202020204" pitchFamily="34" charset="0"/>
                  </a:rPr>
                  <a:t>Mecanismo de Mudança </a:t>
                </a:r>
                <a:r>
                  <a:rPr lang="pt-PT" sz="1200" dirty="0" smtClean="0">
                    <a:latin typeface="Arial" panose="020B0604020202020204" pitchFamily="34" charset="0"/>
                    <a:ea typeface="Cambria Math"/>
                    <a:cs typeface="Arial" panose="020B0604020202020204" pitchFamily="34" charset="0"/>
                  </a:rPr>
                  <a:t>(transição) de estado é dado por:</a:t>
                </a:r>
              </a:p>
              <a:p>
                <a:pPr marL="228600" lvl="2" indent="-228600" algn="just">
                  <a:buAutoNum type="arabicPeriod" startAt="5"/>
                  <a:tabLst>
                    <a:tab pos="268288" algn="l"/>
                  </a:tabLst>
                </a:pPr>
                <a:endParaRPr lang="pt-PT" sz="1200" dirty="0">
                  <a:latin typeface="Arial" panose="020B0604020202020204" pitchFamily="34" charset="0"/>
                  <a:ea typeface="Cambria Math"/>
                  <a:cs typeface="Arial" panose="020B0604020202020204" pitchFamily="34" charset="0"/>
                </a:endParaRPr>
              </a:p>
              <a:p>
                <a:pPr marL="0" lvl="2" algn="ctr">
                  <a:tabLst>
                    <a:tab pos="268288" algn="l"/>
                  </a:tabLst>
                </a:pPr>
                <a14:m>
                  <m:oMathPara xmlns:m="http://schemas.openxmlformats.org/officeDocument/2006/math">
                    <m:oMathParaPr>
                      <m:jc m:val="centerGroup"/>
                    </m:oMathParaPr>
                    <m:oMath xmlns:m="http://schemas.openxmlformats.org/officeDocument/2006/math">
                      <m:r>
                        <a:rPr lang="pt-PT" sz="1200" b="1" i="1">
                          <a:latin typeface="Cambria Math"/>
                          <a:cs typeface="Arial" panose="020B0604020202020204" pitchFamily="34" charset="0"/>
                        </a:rPr>
                        <m:t>𝑵</m:t>
                      </m:r>
                      <m:d>
                        <m:dPr>
                          <m:ctrlPr>
                            <a:rPr lang="pt-PT" sz="1200" b="1" i="1">
                              <a:latin typeface="Cambria Math" panose="02040503050406030204" pitchFamily="18" charset="0"/>
                              <a:cs typeface="Arial" panose="020B0604020202020204" pitchFamily="34" charset="0"/>
                            </a:rPr>
                          </m:ctrlPr>
                        </m:dPr>
                        <m:e>
                          <m:r>
                            <a:rPr lang="pt-PT" sz="1200" b="1" i="1">
                              <a:latin typeface="Cambria Math"/>
                              <a:cs typeface="Arial" panose="020B0604020202020204" pitchFamily="34" charset="0"/>
                            </a:rPr>
                            <m:t>𝒕</m:t>
                          </m:r>
                        </m:e>
                      </m:d>
                      <m:r>
                        <a:rPr lang="pt-PT" sz="1200" b="1" i="1">
                          <a:latin typeface="Cambria Math"/>
                          <a:cs typeface="Arial" panose="020B0604020202020204" pitchFamily="34" charset="0"/>
                        </a:rPr>
                        <m:t>=</m:t>
                      </m:r>
                      <m:d>
                        <m:dPr>
                          <m:begChr m:val="{"/>
                          <m:endChr m:val=""/>
                          <m:ctrlPr>
                            <a:rPr lang="pt-PT" sz="1200" b="1" i="1" smtClean="0">
                              <a:latin typeface="Cambria Math" panose="02040503050406030204" pitchFamily="18" charset="0"/>
                              <a:cs typeface="Arial" panose="020B0604020202020204" pitchFamily="34" charset="0"/>
                            </a:rPr>
                          </m:ctrlPr>
                        </m:dPr>
                        <m:e>
                          <m:eqArr>
                            <m:eqArrPr>
                              <m:ctrlPr>
                                <a:rPr lang="pt-PT" sz="1200" b="1" i="1" smtClean="0">
                                  <a:latin typeface="Cambria Math" panose="02040503050406030204" pitchFamily="18" charset="0"/>
                                  <a:cs typeface="Arial" panose="020B0604020202020204" pitchFamily="34" charset="0"/>
                                </a:rPr>
                              </m:ctrlPr>
                            </m:eqArrPr>
                            <m:e>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𝒂𝒑𝒂𝒓𝒆𝒄𝒆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𝒇𝒂𝒄𝒆</m:t>
                              </m:r>
                            </m:e>
                            <m:e>
                              <m:r>
                                <a:rPr lang="pt-PT" sz="1200" b="1" i="1" smtClean="0">
                                  <a:latin typeface="Cambria Math"/>
                                  <a:cs typeface="Arial" panose="020B0604020202020204" pitchFamily="34" charset="0"/>
                                </a:rPr>
                                <m:t>𝑵</m:t>
                              </m:r>
                              <m:d>
                                <m:dPr>
                                  <m:ctrlPr>
                                    <a:rPr lang="pt-PT" sz="1200" b="1" i="1" smtClean="0">
                                      <a:latin typeface="Cambria Math" panose="02040503050406030204" pitchFamily="18" charset="0"/>
                                      <a:cs typeface="Arial" panose="020B0604020202020204" pitchFamily="34" charset="0"/>
                                    </a:rPr>
                                  </m:ctrlPr>
                                </m:dPr>
                                <m:e>
                                  <m:r>
                                    <a:rPr lang="pt-PT" sz="1200" b="1" i="1" smtClean="0">
                                      <a:latin typeface="Cambria Math"/>
                                      <a:cs typeface="Arial" panose="020B0604020202020204" pitchFamily="34" charset="0"/>
                                    </a:rPr>
                                    <m:t>𝒕</m:t>
                                  </m:r>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e>
                              </m:d>
                              <m:r>
                                <a:rPr lang="pt-PT" sz="1200" b="1" i="1" smtClean="0">
                                  <a:latin typeface="Cambria Math"/>
                                  <a:cs typeface="Arial" panose="020B0604020202020204" pitchFamily="34" charset="0"/>
                                </a:rPr>
                                <m:t>−</m:t>
                              </m:r>
                              <m:r>
                                <a:rPr lang="pt-PT" sz="1200" b="1" i="1" smtClean="0">
                                  <a:latin typeface="Cambria Math"/>
                                  <a:cs typeface="Arial" panose="020B0604020202020204" pitchFamily="34" charset="0"/>
                                </a:rPr>
                                <m:t>𝟏</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𝒔𝒆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𝒂𝒑𝒂𝒓𝒆𝒄𝒆</m:t>
                              </m:r>
                              <m:r>
                                <a:rPr lang="pt-PT" sz="1200" b="1" i="1" smtClean="0">
                                  <a:latin typeface="Cambria Math"/>
                                  <a:cs typeface="Arial" panose="020B0604020202020204" pitchFamily="34" charset="0"/>
                                </a:rPr>
                                <m:t> </m:t>
                              </m:r>
                              <m:r>
                                <a:rPr lang="pt-PT" sz="1200" b="1" i="1" smtClean="0">
                                  <a:latin typeface="Cambria Math"/>
                                  <a:cs typeface="Arial" panose="020B0604020202020204" pitchFamily="34" charset="0"/>
                                </a:rPr>
                                <m:t>𝒄𝒐𝒓𝒐𝒂</m:t>
                              </m:r>
                            </m:e>
                          </m:eqArr>
                        </m:e>
                      </m:d>
                    </m:oMath>
                  </m:oMathPara>
                </a14:m>
                <a:endParaRPr lang="pt-PT" sz="1200" dirty="0" smtClean="0">
                  <a:latin typeface="Arial" panose="020B0604020202020204" pitchFamily="34" charset="0"/>
                  <a:ea typeface="Cambria Math"/>
                  <a:cs typeface="Arial" panose="020B0604020202020204" pitchFamily="34" charset="0"/>
                </a:endParaRPr>
              </a:p>
              <a:p>
                <a:pPr lvl="2" algn="just">
                  <a:tabLst>
                    <a:tab pos="176213" algn="l"/>
                    <a:tab pos="268288" algn="l"/>
                  </a:tabLst>
                </a:pPr>
                <a:endParaRPr lang="pt-PT" sz="1200" dirty="0">
                  <a:latin typeface="Arial" panose="020B0604020202020204" pitchFamily="34" charset="0"/>
                  <a:cs typeface="Arial" panose="020B0604020202020204" pitchFamily="34" charset="0"/>
                </a:endParaRPr>
              </a:p>
              <a:p>
                <a:pPr algn="just">
                  <a:tabLst>
                    <a:tab pos="268288" algn="l"/>
                  </a:tabLst>
                </a:pPr>
                <a:r>
                  <a:rPr lang="pt-PT" sz="1200" dirty="0" smtClean="0">
                    <a:latin typeface="Arial" panose="020B0604020202020204" pitchFamily="34" charset="0"/>
                    <a:cs typeface="Arial" panose="020B0604020202020204" pitchFamily="34" charset="0"/>
                  </a:rPr>
                  <a:t>6.	O jogo termina logo que surge o valor de </a:t>
                </a:r>
                <a:r>
                  <a:rPr lang="pt-PT" sz="1200" i="1" dirty="0" smtClean="0">
                    <a:latin typeface="Arial" panose="020B0604020202020204" pitchFamily="34" charset="0"/>
                    <a:cs typeface="Arial" panose="020B0604020202020204" pitchFamily="34" charset="0"/>
                  </a:rPr>
                  <a:t>t</a:t>
                </a:r>
                <a:r>
                  <a:rPr lang="pt-PT" sz="1200" dirty="0" smtClean="0">
                    <a:latin typeface="Arial" panose="020B0604020202020204" pitchFamily="34" charset="0"/>
                    <a:cs typeface="Arial" panose="020B0604020202020204" pitchFamily="34" charset="0"/>
                  </a:rPr>
                  <a:t> tal que </a:t>
                </a:r>
                <a14:m>
                  <m:oMath xmlns:m="http://schemas.openxmlformats.org/officeDocument/2006/math">
                    <m:r>
                      <a:rPr lang="pt-PT" sz="1400" b="1" i="1">
                        <a:latin typeface="Cambria Math"/>
                        <a:cs typeface="Arial" panose="020B0604020202020204" pitchFamily="34" charset="0"/>
                      </a:rPr>
                      <m:t>𝑵</m:t>
                    </m:r>
                    <m:d>
                      <m:dPr>
                        <m:ctrlPr>
                          <a:rPr lang="pt-PT" sz="1400" b="1" i="1">
                            <a:latin typeface="Cambria Math" panose="02040503050406030204" pitchFamily="18" charset="0"/>
                            <a:cs typeface="Arial" panose="020B0604020202020204" pitchFamily="34" charset="0"/>
                          </a:rPr>
                        </m:ctrlPr>
                      </m:dPr>
                      <m:e>
                        <m:r>
                          <a:rPr lang="pt-PT" sz="1400" b="1" i="1">
                            <a:latin typeface="Cambria Math"/>
                            <a:cs typeface="Arial" panose="020B0604020202020204" pitchFamily="34" charset="0"/>
                          </a:rPr>
                          <m:t>𝒕</m:t>
                        </m:r>
                      </m:e>
                    </m:d>
                    <m:r>
                      <a:rPr lang="pt-PT" sz="1400" b="1" i="1">
                        <a:latin typeface="Cambria Math"/>
                        <a:cs typeface="Arial" panose="020B0604020202020204" pitchFamily="34" charset="0"/>
                      </a:rPr>
                      <m:t>=</m:t>
                    </m:r>
                    <m:sPre>
                      <m:sPrePr>
                        <m:ctrlPr>
                          <a:rPr lang="pt-PT" sz="1400" i="1" smtClean="0">
                            <a:latin typeface="Cambria Math" panose="02040503050406030204" pitchFamily="18" charset="0"/>
                            <a:cs typeface="Arial" panose="020B0604020202020204" pitchFamily="34" charset="0"/>
                          </a:rPr>
                        </m:ctrlPr>
                      </m:sPrePr>
                      <m:sub>
                        <m:r>
                          <a:rPr lang="pt-PT" sz="1400" b="0" i="1" smtClean="0">
                            <a:latin typeface="Cambria Math"/>
                            <a:cs typeface="Arial" panose="020B0604020202020204" pitchFamily="34" charset="0"/>
                          </a:rPr>
                          <m:t>−</m:t>
                        </m:r>
                      </m:sub>
                      <m:sup>
                        <m:r>
                          <a:rPr lang="pt-PT" sz="1400" b="0" i="1" smtClean="0">
                            <a:latin typeface="Cambria Math"/>
                          </a:rPr>
                          <m:t>+</m:t>
                        </m:r>
                      </m:sup>
                      <m:e>
                        <m:r>
                          <a:rPr lang="pt-PT" sz="1400" b="0" i="1" smtClean="0">
                            <a:latin typeface="Cambria Math"/>
                          </a:rPr>
                          <m:t> 3</m:t>
                        </m:r>
                      </m:e>
                    </m:sPre>
                    <m:r>
                      <a:rPr lang="pt-PT" sz="1400" b="0" i="1" smtClean="0">
                        <a:latin typeface="Cambria Math"/>
                      </a:rPr>
                      <m:t>,</m:t>
                    </m:r>
                  </m:oMath>
                </a14:m>
                <a:r>
                  <a:rPr lang="pt-PT" sz="1200" dirty="0" smtClean="0">
                    <a:latin typeface="Arial" panose="020B0604020202020204" pitchFamily="34" charset="0"/>
                    <a:cs typeface="Arial" panose="020B0604020202020204" pitchFamily="34" charset="0"/>
                  </a:rPr>
                  <a:t> sendo o resultado do jogo, em €, para a experiência simulada, dado por:</a:t>
                </a:r>
              </a:p>
              <a:p>
                <a:pPr algn="just">
                  <a:tabLst>
                    <a:tab pos="268288" algn="l"/>
                  </a:tabLst>
                </a:pPr>
                <a:endParaRPr lang="pt-PT" sz="1200" dirty="0">
                  <a:latin typeface="Arial" panose="020B0604020202020204" pitchFamily="34" charset="0"/>
                  <a:cs typeface="Arial" panose="020B0604020202020204" pitchFamily="34" charset="0"/>
                </a:endParaRPr>
              </a:p>
              <a:p>
                <a:pPr algn="ctr">
                  <a:tabLst>
                    <a:tab pos="268288" algn="l"/>
                  </a:tabLst>
                </a:pPr>
                <a14:m>
                  <m:oMath xmlns:m="http://schemas.openxmlformats.org/officeDocument/2006/math">
                    <m:r>
                      <a:rPr lang="pt-PT" sz="1400" b="1" i="1" smtClean="0">
                        <a:latin typeface="Cambria Math"/>
                        <a:cs typeface="Arial" panose="020B0604020202020204" pitchFamily="34" charset="0"/>
                      </a:rPr>
                      <m:t>𝑹𝒆𝒔𝒖𝒍𝒕𝒂𝒅𝒐</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𝟖</m:t>
                    </m:r>
                    <m:r>
                      <a:rPr lang="pt-PT" sz="1400" b="1" i="1" smtClean="0">
                        <a:latin typeface="Cambria Math"/>
                        <a:cs typeface="Arial" panose="020B0604020202020204" pitchFamily="34" charset="0"/>
                      </a:rPr>
                      <m:t>−</m:t>
                    </m:r>
                    <m:r>
                      <a:rPr lang="pt-PT" sz="1400" b="1" i="1" smtClean="0">
                        <a:latin typeface="Cambria Math"/>
                        <a:cs typeface="Arial" panose="020B0604020202020204" pitchFamily="34" charset="0"/>
                      </a:rPr>
                      <m:t>𝒕</m:t>
                    </m:r>
                    <m:r>
                      <a:rPr lang="pt-PT" sz="1400" b="1" i="1" smtClean="0">
                        <a:latin typeface="Cambria Math"/>
                        <a:cs typeface="Arial" panose="020B0604020202020204" pitchFamily="34" charset="0"/>
                      </a:rPr>
                      <m:t>∗</m:t>
                    </m:r>
                  </m:oMath>
                </a14:m>
                <a:r>
                  <a:rPr lang="pt-PT" sz="1400" b="1" dirty="0" smtClean="0">
                    <a:latin typeface="Arial" panose="020B0604020202020204" pitchFamily="34" charset="0"/>
                    <a:cs typeface="Arial" panose="020B0604020202020204" pitchFamily="34" charset="0"/>
                  </a:rPr>
                  <a:t>1</a:t>
                </a:r>
              </a:p>
              <a:p>
                <a:pPr algn="just"/>
                <a:endParaRPr lang="pt-PT" sz="12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7504" y="764704"/>
                <a:ext cx="8856984" cy="5133649"/>
              </a:xfrm>
              <a:prstGeom prst="rect">
                <a:avLst/>
              </a:prstGeom>
              <a:blipFill rotWithShape="1">
                <a:blip r:embed="rId2"/>
                <a:stretch>
                  <a:fillRect l="-69" t="-119"/>
                </a:stretch>
              </a:blipFill>
            </p:spPr>
            <p:txBody>
              <a:bodyPr/>
              <a:lstStyle/>
              <a:p>
                <a:r>
                  <a:rPr lang="pt-PT">
                    <a:noFill/>
                  </a:rPr>
                  <a:t> </a:t>
                </a:r>
              </a:p>
            </p:txBody>
          </p:sp>
        </mc:Fallback>
      </mc:AlternateContent>
      <p:sp>
        <p:nvSpPr>
          <p:cNvPr id="4" name="Slide Number Placeholder 3"/>
          <p:cNvSpPr>
            <a:spLocks noGrp="1"/>
          </p:cNvSpPr>
          <p:nvPr>
            <p:ph type="sldNum" sz="quarter" idx="12"/>
          </p:nvPr>
        </p:nvSpPr>
        <p:spPr/>
        <p:txBody>
          <a:bodyPr/>
          <a:lstStyle/>
          <a:p>
            <a:pPr>
              <a:defRPr/>
            </a:pPr>
            <a:fld id="{8BA8F932-C44C-4D51-BBA6-4BE62AF1DBD2}" type="slidenum">
              <a:rPr lang="en-GB" altLang="pt-PT" smtClean="0"/>
              <a:pPr>
                <a:defRPr/>
              </a:pPr>
              <a:t>9</a:t>
            </a:fld>
            <a:endParaRPr lang="en-GB" altLang="pt-PT" dirty="0"/>
          </a:p>
        </p:txBody>
      </p:sp>
    </p:spTree>
    <p:extLst>
      <p:ext uri="{BB962C8B-B14F-4D97-AF65-F5344CB8AC3E}">
        <p14:creationId xmlns:p14="http://schemas.microsoft.com/office/powerpoint/2010/main" val="1733773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4577</TotalTime>
  <Words>3660</Words>
  <Application>Microsoft Office PowerPoint</Application>
  <PresentationFormat>Apresentação no Ecrã (4:3)</PresentationFormat>
  <Paragraphs>1803</Paragraphs>
  <Slides>37</Slides>
  <Notes>2</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37</vt:i4>
      </vt:variant>
    </vt:vector>
  </HeadingPairs>
  <TitlesOfParts>
    <vt:vector size="41" baseType="lpstr">
      <vt:lpstr>Arial</vt:lpstr>
      <vt:lpstr>Calibri</vt:lpstr>
      <vt:lpstr>Cambria Math</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ISEG – CURSO DE GESTÃO 2014/15 - INVESTIGAÇÃO OPERACIONAL</dc:title>
  <dc:creator>Particular</dc:creator>
  <cp:lastModifiedBy>laptop</cp:lastModifiedBy>
  <cp:revision>338</cp:revision>
  <cp:lastPrinted>2016-02-17T10:51:31Z</cp:lastPrinted>
  <dcterms:created xsi:type="dcterms:W3CDTF">2014-09-22T16:18:29Z</dcterms:created>
  <dcterms:modified xsi:type="dcterms:W3CDTF">2018-01-11T20:24:34Z</dcterms:modified>
</cp:coreProperties>
</file>