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4"/>
    <p:sldMasterId id="2147483660" r:id="rId5"/>
  </p:sldMasterIdLst>
  <p:notesMasterIdLst>
    <p:notesMasterId r:id="rId46"/>
  </p:notesMasterIdLst>
  <p:handoutMasterIdLst>
    <p:handoutMasterId r:id="rId47"/>
  </p:handoutMasterIdLst>
  <p:sldIdLst>
    <p:sldId id="464" r:id="rId6"/>
    <p:sldId id="465" r:id="rId7"/>
    <p:sldId id="466" r:id="rId8"/>
    <p:sldId id="468" r:id="rId9"/>
    <p:sldId id="510" r:id="rId10"/>
    <p:sldId id="469" r:id="rId11"/>
    <p:sldId id="470" r:id="rId12"/>
    <p:sldId id="471" r:id="rId13"/>
    <p:sldId id="472" r:id="rId14"/>
    <p:sldId id="473" r:id="rId15"/>
    <p:sldId id="476" r:id="rId16"/>
    <p:sldId id="477" r:id="rId17"/>
    <p:sldId id="478" r:id="rId18"/>
    <p:sldId id="479" r:id="rId19"/>
    <p:sldId id="480" r:id="rId20"/>
    <p:sldId id="482" r:id="rId21"/>
    <p:sldId id="508" r:id="rId22"/>
    <p:sldId id="523" r:id="rId23"/>
    <p:sldId id="484" r:id="rId24"/>
    <p:sldId id="511" r:id="rId25"/>
    <p:sldId id="512" r:id="rId26"/>
    <p:sldId id="485" r:id="rId27"/>
    <p:sldId id="486" r:id="rId28"/>
    <p:sldId id="514" r:id="rId29"/>
    <p:sldId id="515" r:id="rId30"/>
    <p:sldId id="516" r:id="rId31"/>
    <p:sldId id="517" r:id="rId32"/>
    <p:sldId id="518" r:id="rId33"/>
    <p:sldId id="520" r:id="rId34"/>
    <p:sldId id="487" r:id="rId35"/>
    <p:sldId id="488" r:id="rId36"/>
    <p:sldId id="522" r:id="rId37"/>
    <p:sldId id="521" r:id="rId38"/>
    <p:sldId id="489" r:id="rId39"/>
    <p:sldId id="490" r:id="rId40"/>
    <p:sldId id="491" r:id="rId41"/>
    <p:sldId id="492" r:id="rId42"/>
    <p:sldId id="493" r:id="rId43"/>
    <p:sldId id="506" r:id="rId44"/>
    <p:sldId id="507" r:id="rId45"/>
  </p:sldIdLst>
  <p:sldSz cx="9144000" cy="6858000" type="screen4x3"/>
  <p:notesSz cx="7099300" cy="10234613"/>
  <p:defaultTextStyle>
    <a:defPPr>
      <a:defRPr lang="en-US"/>
    </a:defPPr>
    <a:lvl1pPr algn="l" rtl="0" eaLnBrk="0" fontAlgn="base" hangingPunct="0">
      <a:spcBef>
        <a:spcPct val="0"/>
      </a:spcBef>
      <a:spcAft>
        <a:spcPct val="0"/>
      </a:spcAft>
      <a:defRPr sz="2400" kern="1200">
        <a:solidFill>
          <a:schemeClr val="tx1"/>
        </a:solidFill>
        <a:latin typeface="Times New Roman" pitchFamily="-65" charset="0"/>
        <a:ea typeface="ＭＳ Ｐゴシック" pitchFamily="-65" charset="-128"/>
        <a:cs typeface="+mn-cs"/>
      </a:defRPr>
    </a:lvl1pPr>
    <a:lvl2pPr marL="457200" algn="l" rtl="0" eaLnBrk="0" fontAlgn="base" hangingPunct="0">
      <a:spcBef>
        <a:spcPct val="0"/>
      </a:spcBef>
      <a:spcAft>
        <a:spcPct val="0"/>
      </a:spcAft>
      <a:defRPr sz="2400" kern="1200">
        <a:solidFill>
          <a:schemeClr val="tx1"/>
        </a:solidFill>
        <a:latin typeface="Times New Roman" pitchFamily="-65" charset="0"/>
        <a:ea typeface="ＭＳ Ｐゴシック" pitchFamily="-65" charset="-128"/>
        <a:cs typeface="+mn-cs"/>
      </a:defRPr>
    </a:lvl2pPr>
    <a:lvl3pPr marL="914400" algn="l" rtl="0" eaLnBrk="0" fontAlgn="base" hangingPunct="0">
      <a:spcBef>
        <a:spcPct val="0"/>
      </a:spcBef>
      <a:spcAft>
        <a:spcPct val="0"/>
      </a:spcAft>
      <a:defRPr sz="2400" kern="1200">
        <a:solidFill>
          <a:schemeClr val="tx1"/>
        </a:solidFill>
        <a:latin typeface="Times New Roman" pitchFamily="-65" charset="0"/>
        <a:ea typeface="ＭＳ Ｐゴシック" pitchFamily="-65" charset="-128"/>
        <a:cs typeface="+mn-cs"/>
      </a:defRPr>
    </a:lvl3pPr>
    <a:lvl4pPr marL="1371600" algn="l" rtl="0" eaLnBrk="0" fontAlgn="base" hangingPunct="0">
      <a:spcBef>
        <a:spcPct val="0"/>
      </a:spcBef>
      <a:spcAft>
        <a:spcPct val="0"/>
      </a:spcAft>
      <a:defRPr sz="2400" kern="1200">
        <a:solidFill>
          <a:schemeClr val="tx1"/>
        </a:solidFill>
        <a:latin typeface="Times New Roman" pitchFamily="-65" charset="0"/>
        <a:ea typeface="ＭＳ Ｐゴシック" pitchFamily="-65" charset="-128"/>
        <a:cs typeface="+mn-cs"/>
      </a:defRPr>
    </a:lvl4pPr>
    <a:lvl5pPr marL="1828800" algn="l" rtl="0" eaLnBrk="0" fontAlgn="base" hangingPunct="0">
      <a:spcBef>
        <a:spcPct val="0"/>
      </a:spcBef>
      <a:spcAft>
        <a:spcPct val="0"/>
      </a:spcAft>
      <a:defRPr sz="2400" kern="1200">
        <a:solidFill>
          <a:schemeClr val="tx1"/>
        </a:solidFill>
        <a:latin typeface="Times New Roman" pitchFamily="-65" charset="0"/>
        <a:ea typeface="ＭＳ Ｐゴシック" pitchFamily="-65" charset="-128"/>
        <a:cs typeface="+mn-cs"/>
      </a:defRPr>
    </a:lvl5pPr>
    <a:lvl6pPr marL="2286000" algn="l" defTabSz="914400" rtl="0" eaLnBrk="1" latinLnBrk="0" hangingPunct="1">
      <a:defRPr sz="2400" kern="1200">
        <a:solidFill>
          <a:schemeClr val="tx1"/>
        </a:solidFill>
        <a:latin typeface="Times New Roman" pitchFamily="-65" charset="0"/>
        <a:ea typeface="ＭＳ Ｐゴシック" pitchFamily="-65" charset="-128"/>
        <a:cs typeface="+mn-cs"/>
      </a:defRPr>
    </a:lvl6pPr>
    <a:lvl7pPr marL="2743200" algn="l" defTabSz="914400" rtl="0" eaLnBrk="1" latinLnBrk="0" hangingPunct="1">
      <a:defRPr sz="2400" kern="1200">
        <a:solidFill>
          <a:schemeClr val="tx1"/>
        </a:solidFill>
        <a:latin typeface="Times New Roman" pitchFamily="-65" charset="0"/>
        <a:ea typeface="ＭＳ Ｐゴシック" pitchFamily="-65" charset="-128"/>
        <a:cs typeface="+mn-cs"/>
      </a:defRPr>
    </a:lvl7pPr>
    <a:lvl8pPr marL="3200400" algn="l" defTabSz="914400" rtl="0" eaLnBrk="1" latinLnBrk="0" hangingPunct="1">
      <a:defRPr sz="2400" kern="1200">
        <a:solidFill>
          <a:schemeClr val="tx1"/>
        </a:solidFill>
        <a:latin typeface="Times New Roman" pitchFamily="-65" charset="0"/>
        <a:ea typeface="ＭＳ Ｐゴシック" pitchFamily="-65" charset="-128"/>
        <a:cs typeface="+mn-cs"/>
      </a:defRPr>
    </a:lvl8pPr>
    <a:lvl9pPr marL="3657600" algn="l" defTabSz="914400" rtl="0" eaLnBrk="1" latinLnBrk="0" hangingPunct="1">
      <a:defRPr sz="2400" kern="1200">
        <a:solidFill>
          <a:schemeClr val="tx1"/>
        </a:solidFill>
        <a:latin typeface="Times New Roman" pitchFamily="-65" charset="0"/>
        <a:ea typeface="ＭＳ Ｐゴシック" pitchFamily="-65"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224">
          <p15:clr>
            <a:srgbClr val="A4A3A4"/>
          </p15:clr>
        </p15:guide>
        <p15:guide id="2" pos="223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A50021"/>
    <a:srgbClr val="0033CC"/>
    <a:srgbClr val="669900"/>
    <a:srgbClr val="FF99FF"/>
    <a:srgbClr val="FF00FF"/>
    <a:srgbClr val="800000"/>
    <a:srgbClr val="DDDDDD"/>
    <a:srgbClr val="C0C0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603" autoAdjust="0"/>
    <p:restoredTop sz="94660"/>
  </p:normalViewPr>
  <p:slideViewPr>
    <p:cSldViewPr>
      <p:cViewPr varScale="1">
        <p:scale>
          <a:sx n="79" d="100"/>
          <a:sy n="79" d="100"/>
        </p:scale>
        <p:origin x="1589" y="62"/>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Lst>
  </p:outlineViewPr>
  <p:notesTextViewPr>
    <p:cViewPr>
      <p:scale>
        <a:sx n="100" d="100"/>
        <a:sy n="100" d="100"/>
      </p:scale>
      <p:origin x="0" y="0"/>
    </p:cViewPr>
  </p:notesTextViewPr>
  <p:sorterViewPr>
    <p:cViewPr>
      <p:scale>
        <a:sx n="100" d="100"/>
        <a:sy n="100" d="100"/>
      </p:scale>
      <p:origin x="0" y="-13938"/>
    </p:cViewPr>
  </p:sorterViewPr>
  <p:notesViewPr>
    <p:cSldViewPr>
      <p:cViewPr>
        <p:scale>
          <a:sx n="75" d="100"/>
          <a:sy n="75" d="100"/>
        </p:scale>
        <p:origin x="-2364" y="216"/>
      </p:cViewPr>
      <p:guideLst>
        <p:guide orient="horz" pos="3224"/>
        <p:guide pos="2236"/>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presProps" Target="presProps.xml"/><Relationship Id="rId8" Type="http://schemas.openxmlformats.org/officeDocument/2006/relationships/slide" Target="slides/slide3.xml"/><Relationship Id="rId51" Type="http://schemas.openxmlformats.org/officeDocument/2006/relationships/tableStyles" Target="tableStyles.xml"/></Relationships>
</file>

<file path=ppt/_rels/viewProps.xml.rels><?xml version="1.0" encoding="UTF-8" standalone="yes"?>
<Relationships xmlns="http://schemas.openxmlformats.org/package/2006/relationships"><Relationship Id="rId3" Type="http://schemas.openxmlformats.org/officeDocument/2006/relationships/slide" Target="slides/slide12.xml"/><Relationship Id="rId2" Type="http://schemas.openxmlformats.org/officeDocument/2006/relationships/slide" Target="slides/slide5.xml"/><Relationship Id="rId1" Type="http://schemas.openxmlformats.org/officeDocument/2006/relationships/slide" Target="slides/slide4.xml"/><Relationship Id="rId4" Type="http://schemas.openxmlformats.org/officeDocument/2006/relationships/slide" Target="slides/slide1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4386" name="Rectangle 2"/>
          <p:cNvSpPr>
            <a:spLocks noGrp="1" noChangeArrowheads="1"/>
          </p:cNvSpPr>
          <p:nvPr>
            <p:ph type="hdr" sz="quarter"/>
          </p:nvPr>
        </p:nvSpPr>
        <p:spPr bwMode="auto">
          <a:xfrm>
            <a:off x="0" y="0"/>
            <a:ext cx="3076575" cy="477838"/>
          </a:xfrm>
          <a:prstGeom prst="rect">
            <a:avLst/>
          </a:prstGeom>
          <a:noFill/>
          <a:ln w="9525">
            <a:noFill/>
            <a:miter lim="800000"/>
            <a:headEnd/>
            <a:tailEnd/>
          </a:ln>
        </p:spPr>
        <p:txBody>
          <a:bodyPr vert="horz" wrap="square" lIns="96359" tIns="48180" rIns="96359" bIns="48180" numCol="1" anchor="t" anchorCtr="0" compatLnSpc="1">
            <a:prstTxWarp prst="textNoShape">
              <a:avLst/>
            </a:prstTxWarp>
          </a:bodyPr>
          <a:lstStyle>
            <a:lvl1pPr defTabSz="944563">
              <a:defRPr sz="1300" smtClean="0"/>
            </a:lvl1pPr>
          </a:lstStyle>
          <a:p>
            <a:pPr>
              <a:defRPr/>
            </a:pPr>
            <a:endParaRPr lang="pt-PT"/>
          </a:p>
        </p:txBody>
      </p:sp>
      <p:sp>
        <p:nvSpPr>
          <p:cNvPr id="144387" name="Rectangle 3"/>
          <p:cNvSpPr>
            <a:spLocks noGrp="1" noChangeArrowheads="1"/>
          </p:cNvSpPr>
          <p:nvPr>
            <p:ph type="dt" sz="quarter" idx="1"/>
          </p:nvPr>
        </p:nvSpPr>
        <p:spPr bwMode="auto">
          <a:xfrm>
            <a:off x="4024313" y="0"/>
            <a:ext cx="3074987" cy="477838"/>
          </a:xfrm>
          <a:prstGeom prst="rect">
            <a:avLst/>
          </a:prstGeom>
          <a:noFill/>
          <a:ln w="9525">
            <a:noFill/>
            <a:miter lim="800000"/>
            <a:headEnd/>
            <a:tailEnd/>
          </a:ln>
        </p:spPr>
        <p:txBody>
          <a:bodyPr vert="horz" wrap="square" lIns="96359" tIns="48180" rIns="96359" bIns="48180" numCol="1" anchor="t" anchorCtr="0" compatLnSpc="1">
            <a:prstTxWarp prst="textNoShape">
              <a:avLst/>
            </a:prstTxWarp>
          </a:bodyPr>
          <a:lstStyle>
            <a:lvl1pPr algn="r" defTabSz="944563">
              <a:defRPr sz="1300" smtClean="0"/>
            </a:lvl1pPr>
          </a:lstStyle>
          <a:p>
            <a:pPr>
              <a:defRPr/>
            </a:pPr>
            <a:endParaRPr lang="pt-PT"/>
          </a:p>
        </p:txBody>
      </p:sp>
      <p:sp>
        <p:nvSpPr>
          <p:cNvPr id="144388" name="Rectangle 4"/>
          <p:cNvSpPr>
            <a:spLocks noGrp="1" noChangeArrowheads="1"/>
          </p:cNvSpPr>
          <p:nvPr>
            <p:ph type="ftr" sz="quarter" idx="2"/>
          </p:nvPr>
        </p:nvSpPr>
        <p:spPr bwMode="auto">
          <a:xfrm>
            <a:off x="0" y="9734550"/>
            <a:ext cx="3076575" cy="479425"/>
          </a:xfrm>
          <a:prstGeom prst="rect">
            <a:avLst/>
          </a:prstGeom>
          <a:noFill/>
          <a:ln w="9525">
            <a:noFill/>
            <a:miter lim="800000"/>
            <a:headEnd/>
            <a:tailEnd/>
          </a:ln>
        </p:spPr>
        <p:txBody>
          <a:bodyPr vert="horz" wrap="square" lIns="96359" tIns="48180" rIns="96359" bIns="48180" numCol="1" anchor="b" anchorCtr="0" compatLnSpc="1">
            <a:prstTxWarp prst="textNoShape">
              <a:avLst/>
            </a:prstTxWarp>
          </a:bodyPr>
          <a:lstStyle>
            <a:lvl1pPr defTabSz="944563">
              <a:defRPr sz="1300" smtClean="0"/>
            </a:lvl1pPr>
          </a:lstStyle>
          <a:p>
            <a:pPr>
              <a:defRPr/>
            </a:pPr>
            <a:endParaRPr lang="pt-PT"/>
          </a:p>
        </p:txBody>
      </p:sp>
      <p:sp>
        <p:nvSpPr>
          <p:cNvPr id="144389" name="Rectangle 5"/>
          <p:cNvSpPr>
            <a:spLocks noGrp="1" noChangeArrowheads="1"/>
          </p:cNvSpPr>
          <p:nvPr>
            <p:ph type="sldNum" sz="quarter" idx="3"/>
          </p:nvPr>
        </p:nvSpPr>
        <p:spPr bwMode="auto">
          <a:xfrm>
            <a:off x="4024313" y="9734550"/>
            <a:ext cx="3074987" cy="479425"/>
          </a:xfrm>
          <a:prstGeom prst="rect">
            <a:avLst/>
          </a:prstGeom>
          <a:noFill/>
          <a:ln w="9525">
            <a:noFill/>
            <a:miter lim="800000"/>
            <a:headEnd/>
            <a:tailEnd/>
          </a:ln>
        </p:spPr>
        <p:txBody>
          <a:bodyPr vert="horz" wrap="square" lIns="96359" tIns="48180" rIns="96359" bIns="48180" numCol="1" anchor="b" anchorCtr="0" compatLnSpc="1">
            <a:prstTxWarp prst="textNoShape">
              <a:avLst/>
            </a:prstTxWarp>
          </a:bodyPr>
          <a:lstStyle>
            <a:lvl1pPr algn="r" defTabSz="944563">
              <a:defRPr sz="1300" smtClean="0"/>
            </a:lvl1pPr>
          </a:lstStyle>
          <a:p>
            <a:pPr>
              <a:defRPr/>
            </a:pPr>
            <a:fld id="{1AB2ACFE-1488-459F-91DC-2BFF0AABF76D}" type="slidenum">
              <a:rPr lang="pt-PT"/>
              <a:pPr>
                <a:defRPr/>
              </a:pPr>
              <a:t>‹#›</a:t>
            </a:fld>
            <a:endParaRPr lang="pt-PT"/>
          </a:p>
        </p:txBody>
      </p:sp>
    </p:spTree>
    <p:extLst>
      <p:ext uri="{BB962C8B-B14F-4D97-AF65-F5344CB8AC3E}">
        <p14:creationId xmlns:p14="http://schemas.microsoft.com/office/powerpoint/2010/main" val="19908246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bwMode="auto">
          <a:xfrm>
            <a:off x="0" y="0"/>
            <a:ext cx="3076575" cy="477838"/>
          </a:xfrm>
          <a:prstGeom prst="rect">
            <a:avLst/>
          </a:prstGeom>
          <a:noFill/>
          <a:ln w="9525">
            <a:noFill/>
            <a:miter lim="800000"/>
            <a:headEnd/>
            <a:tailEnd/>
          </a:ln>
        </p:spPr>
        <p:txBody>
          <a:bodyPr vert="horz" wrap="square" lIns="96359" tIns="48180" rIns="96359" bIns="48180" numCol="1" anchor="t" anchorCtr="0" compatLnSpc="1">
            <a:prstTxWarp prst="textNoShape">
              <a:avLst/>
            </a:prstTxWarp>
          </a:bodyPr>
          <a:lstStyle>
            <a:lvl1pPr defTabSz="944563">
              <a:defRPr sz="1300" smtClean="0"/>
            </a:lvl1pPr>
          </a:lstStyle>
          <a:p>
            <a:pPr>
              <a:defRPr/>
            </a:pPr>
            <a:endParaRPr lang="pt-PT"/>
          </a:p>
        </p:txBody>
      </p:sp>
      <p:sp>
        <p:nvSpPr>
          <p:cNvPr id="12291" name="Rectangle 3"/>
          <p:cNvSpPr>
            <a:spLocks noGrp="1" noChangeArrowheads="1"/>
          </p:cNvSpPr>
          <p:nvPr>
            <p:ph type="dt" idx="1"/>
          </p:nvPr>
        </p:nvSpPr>
        <p:spPr bwMode="auto">
          <a:xfrm>
            <a:off x="4024313" y="0"/>
            <a:ext cx="3074987" cy="477838"/>
          </a:xfrm>
          <a:prstGeom prst="rect">
            <a:avLst/>
          </a:prstGeom>
          <a:noFill/>
          <a:ln w="9525">
            <a:noFill/>
            <a:miter lim="800000"/>
            <a:headEnd/>
            <a:tailEnd/>
          </a:ln>
        </p:spPr>
        <p:txBody>
          <a:bodyPr vert="horz" wrap="square" lIns="96359" tIns="48180" rIns="96359" bIns="48180" numCol="1" anchor="t" anchorCtr="0" compatLnSpc="1">
            <a:prstTxWarp prst="textNoShape">
              <a:avLst/>
            </a:prstTxWarp>
          </a:bodyPr>
          <a:lstStyle>
            <a:lvl1pPr algn="r" defTabSz="944563">
              <a:defRPr sz="1300" smtClean="0"/>
            </a:lvl1pPr>
          </a:lstStyle>
          <a:p>
            <a:pPr>
              <a:defRPr/>
            </a:pPr>
            <a:endParaRPr lang="pt-PT"/>
          </a:p>
        </p:txBody>
      </p:sp>
      <p:sp>
        <p:nvSpPr>
          <p:cNvPr id="41988" name="Rectangle 4"/>
          <p:cNvSpPr>
            <a:spLocks noGrp="1" noRot="1" noChangeAspect="1" noChangeArrowheads="1" noTextEdit="1"/>
          </p:cNvSpPr>
          <p:nvPr>
            <p:ph type="sldImg" idx="2"/>
          </p:nvPr>
        </p:nvSpPr>
        <p:spPr bwMode="auto">
          <a:xfrm>
            <a:off x="998538" y="798513"/>
            <a:ext cx="5103812" cy="38290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3" name="Rectangle 5"/>
          <p:cNvSpPr>
            <a:spLocks noGrp="1" noChangeArrowheads="1"/>
          </p:cNvSpPr>
          <p:nvPr>
            <p:ph type="body" sz="quarter" idx="3"/>
          </p:nvPr>
        </p:nvSpPr>
        <p:spPr bwMode="auto">
          <a:xfrm>
            <a:off x="947738" y="4865688"/>
            <a:ext cx="5203825" cy="4629150"/>
          </a:xfrm>
          <a:prstGeom prst="rect">
            <a:avLst/>
          </a:prstGeom>
          <a:noFill/>
          <a:ln w="9525">
            <a:noFill/>
            <a:miter lim="800000"/>
            <a:headEnd/>
            <a:tailEnd/>
          </a:ln>
        </p:spPr>
        <p:txBody>
          <a:bodyPr vert="horz" wrap="square" lIns="96359" tIns="48180" rIns="96359" bIns="4818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294" name="Rectangle 6"/>
          <p:cNvSpPr>
            <a:spLocks noGrp="1" noChangeArrowheads="1"/>
          </p:cNvSpPr>
          <p:nvPr>
            <p:ph type="ftr" sz="quarter" idx="4"/>
          </p:nvPr>
        </p:nvSpPr>
        <p:spPr bwMode="auto">
          <a:xfrm>
            <a:off x="0" y="9734550"/>
            <a:ext cx="3076575" cy="479425"/>
          </a:xfrm>
          <a:prstGeom prst="rect">
            <a:avLst/>
          </a:prstGeom>
          <a:noFill/>
          <a:ln w="9525">
            <a:noFill/>
            <a:miter lim="800000"/>
            <a:headEnd/>
            <a:tailEnd/>
          </a:ln>
        </p:spPr>
        <p:txBody>
          <a:bodyPr vert="horz" wrap="square" lIns="96359" tIns="48180" rIns="96359" bIns="48180" numCol="1" anchor="b" anchorCtr="0" compatLnSpc="1">
            <a:prstTxWarp prst="textNoShape">
              <a:avLst/>
            </a:prstTxWarp>
          </a:bodyPr>
          <a:lstStyle>
            <a:lvl1pPr defTabSz="944563">
              <a:defRPr sz="1300" smtClean="0"/>
            </a:lvl1pPr>
          </a:lstStyle>
          <a:p>
            <a:pPr>
              <a:defRPr/>
            </a:pPr>
            <a:endParaRPr lang="pt-PT"/>
          </a:p>
        </p:txBody>
      </p:sp>
      <p:sp>
        <p:nvSpPr>
          <p:cNvPr id="12295" name="Rectangle 7"/>
          <p:cNvSpPr>
            <a:spLocks noGrp="1" noChangeArrowheads="1"/>
          </p:cNvSpPr>
          <p:nvPr>
            <p:ph type="sldNum" sz="quarter" idx="5"/>
          </p:nvPr>
        </p:nvSpPr>
        <p:spPr bwMode="auto">
          <a:xfrm>
            <a:off x="4024313" y="9734550"/>
            <a:ext cx="3074987" cy="479425"/>
          </a:xfrm>
          <a:prstGeom prst="rect">
            <a:avLst/>
          </a:prstGeom>
          <a:noFill/>
          <a:ln w="9525">
            <a:noFill/>
            <a:miter lim="800000"/>
            <a:headEnd/>
            <a:tailEnd/>
          </a:ln>
        </p:spPr>
        <p:txBody>
          <a:bodyPr vert="horz" wrap="square" lIns="96359" tIns="48180" rIns="96359" bIns="48180" numCol="1" anchor="b" anchorCtr="0" compatLnSpc="1">
            <a:prstTxWarp prst="textNoShape">
              <a:avLst/>
            </a:prstTxWarp>
          </a:bodyPr>
          <a:lstStyle>
            <a:lvl1pPr algn="r" defTabSz="944563">
              <a:defRPr sz="1300" smtClean="0"/>
            </a:lvl1pPr>
          </a:lstStyle>
          <a:p>
            <a:pPr>
              <a:defRPr/>
            </a:pPr>
            <a:fld id="{6DED76EE-7DA9-4CEC-B6E9-F31DACF6C947}" type="slidenum">
              <a:rPr lang="en-US"/>
              <a:pPr>
                <a:defRPr/>
              </a:pPr>
              <a:t>‹#›</a:t>
            </a:fld>
            <a:endParaRPr lang="en-US"/>
          </a:p>
        </p:txBody>
      </p:sp>
    </p:spTree>
    <p:extLst>
      <p:ext uri="{BB962C8B-B14F-4D97-AF65-F5344CB8AC3E}">
        <p14:creationId xmlns:p14="http://schemas.microsoft.com/office/powerpoint/2010/main" val="305875559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ＭＳ Ｐゴシック" pitchFamily="-65" charset="-128"/>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ＭＳ Ｐゴシック" pitchFamily="-65"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ＭＳ Ｐゴシック" pitchFamily="-65"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ＭＳ Ｐゴシック" pitchFamily="-65"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ＭＳ Ｐゴシック" pitchFamily="-65"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2975">
              <a:defRPr sz="2400">
                <a:solidFill>
                  <a:schemeClr val="tx1"/>
                </a:solidFill>
                <a:latin typeface="Times New Roman" pitchFamily="18" charset="0"/>
                <a:ea typeface="ＭＳ Ｐゴシック" charset="-128"/>
              </a:defRPr>
            </a:lvl1pPr>
            <a:lvl2pPr marL="742950" indent="-285750" defTabSz="942975">
              <a:defRPr sz="2400">
                <a:solidFill>
                  <a:schemeClr val="tx1"/>
                </a:solidFill>
                <a:latin typeface="Times New Roman" pitchFamily="18" charset="0"/>
                <a:ea typeface="ＭＳ Ｐゴシック" charset="-128"/>
              </a:defRPr>
            </a:lvl2pPr>
            <a:lvl3pPr marL="1143000" indent="-228600" defTabSz="942975">
              <a:defRPr sz="2400">
                <a:solidFill>
                  <a:schemeClr val="tx1"/>
                </a:solidFill>
                <a:latin typeface="Times New Roman" pitchFamily="18" charset="0"/>
                <a:ea typeface="ＭＳ Ｐゴシック" charset="-128"/>
              </a:defRPr>
            </a:lvl3pPr>
            <a:lvl4pPr marL="1600200" indent="-228600" defTabSz="942975">
              <a:defRPr sz="2400">
                <a:solidFill>
                  <a:schemeClr val="tx1"/>
                </a:solidFill>
                <a:latin typeface="Times New Roman" pitchFamily="18" charset="0"/>
                <a:ea typeface="ＭＳ Ｐゴシック" charset="-128"/>
              </a:defRPr>
            </a:lvl4pPr>
            <a:lvl5pPr marL="2057400" indent="-228600" defTabSz="942975">
              <a:defRPr sz="2400">
                <a:solidFill>
                  <a:schemeClr val="tx1"/>
                </a:solidFill>
                <a:latin typeface="Times New Roman" pitchFamily="18" charset="0"/>
                <a:ea typeface="ＭＳ Ｐゴシック" charset="-128"/>
              </a:defRPr>
            </a:lvl5pPr>
            <a:lvl6pPr marL="2514600" indent="-228600" defTabSz="942975"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2971800" indent="-228600" defTabSz="942975"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3429000" indent="-228600" defTabSz="942975"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3886200" indent="-228600" defTabSz="942975"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fld id="{D1E4D309-E488-4E4B-9621-C07C40BC12DF}" type="slidenum">
              <a:rPr lang="en-US" sz="1300"/>
              <a:pPr/>
              <a:t>1</a:t>
            </a:fld>
            <a:endParaRPr lang="en-US" sz="1300"/>
          </a:p>
        </p:txBody>
      </p:sp>
      <p:sp>
        <p:nvSpPr>
          <p:cNvPr id="35843" name="Rectangle 1026"/>
          <p:cNvSpPr>
            <a:spLocks noGrp="1" noRot="1" noChangeAspect="1" noChangeArrowheads="1" noTextEdit="1"/>
          </p:cNvSpPr>
          <p:nvPr>
            <p:ph type="sldImg"/>
          </p:nvPr>
        </p:nvSpPr>
        <p:spPr>
          <a:ln/>
        </p:spPr>
      </p:sp>
      <p:sp>
        <p:nvSpPr>
          <p:cNvPr id="35844"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t-PT">
              <a:ea typeface="ＭＳ Ｐゴシック" charset="-128"/>
            </a:endParaRPr>
          </a:p>
        </p:txBody>
      </p:sp>
    </p:spTree>
    <p:extLst>
      <p:ext uri="{BB962C8B-B14F-4D97-AF65-F5344CB8AC3E}">
        <p14:creationId xmlns:p14="http://schemas.microsoft.com/office/powerpoint/2010/main" val="27683223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29" name="Slide Image Placeholder 1"/>
          <p:cNvSpPr>
            <a:spLocks noGrp="1" noRot="1" noChangeAspect="1"/>
          </p:cNvSpPr>
          <p:nvPr>
            <p:ph type="sldImg"/>
          </p:nvPr>
        </p:nvSpPr>
        <p:spPr>
          <a:xfrm>
            <a:off x="992188" y="768350"/>
            <a:ext cx="5114925" cy="3836988"/>
          </a:xfrm>
          <a:ln/>
        </p:spPr>
      </p:sp>
      <p:sp>
        <p:nvSpPr>
          <p:cNvPr id="150530" name="Notes Placeholder 2"/>
          <p:cNvSpPr>
            <a:spLocks noGrp="1"/>
          </p:cNvSpPr>
          <p:nvPr>
            <p:ph type="body" idx="1"/>
          </p:nvPr>
        </p:nvSpPr>
        <p:spPr>
          <a:noFill/>
          <a:ln/>
        </p:spPr>
        <p:txBody>
          <a:bodyPr/>
          <a:lstStyle/>
          <a:p>
            <a:endParaRPr lang="en-US">
              <a:latin typeface="Arial" charset="0"/>
            </a:endParaRPr>
          </a:p>
        </p:txBody>
      </p:sp>
      <p:sp>
        <p:nvSpPr>
          <p:cNvPr id="150531" name="Slide Number Placeholder 3"/>
          <p:cNvSpPr>
            <a:spLocks noGrp="1"/>
          </p:cNvSpPr>
          <p:nvPr>
            <p:ph type="sldNum" sz="quarter" idx="5"/>
          </p:nvPr>
        </p:nvSpPr>
        <p:spPr>
          <a:noFill/>
        </p:spPr>
        <p:txBody>
          <a:bodyPr/>
          <a:lstStyle/>
          <a:p>
            <a:fld id="{501447C7-2E64-46C2-8B56-F804C61BC9B7}" type="slidenum">
              <a:rPr lang="pt-PT" smtClean="0">
                <a:latin typeface="Arial" charset="0"/>
              </a:rPr>
              <a:pPr/>
              <a:t>22</a:t>
            </a:fld>
            <a:endParaRPr lang="pt-PT">
              <a:latin typeface="Arial" charset="0"/>
            </a:endParaRPr>
          </a:p>
        </p:txBody>
      </p:sp>
    </p:spTree>
    <p:extLst>
      <p:ext uri="{BB962C8B-B14F-4D97-AF65-F5344CB8AC3E}">
        <p14:creationId xmlns:p14="http://schemas.microsoft.com/office/powerpoint/2010/main" val="30638674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7" name="Slide Image Placeholder 1"/>
          <p:cNvSpPr>
            <a:spLocks noGrp="1" noRot="1" noChangeAspect="1"/>
          </p:cNvSpPr>
          <p:nvPr>
            <p:ph type="sldImg"/>
          </p:nvPr>
        </p:nvSpPr>
        <p:spPr>
          <a:xfrm>
            <a:off x="992188" y="768350"/>
            <a:ext cx="5114925" cy="3836988"/>
          </a:xfrm>
          <a:ln/>
        </p:spPr>
      </p:sp>
      <p:sp>
        <p:nvSpPr>
          <p:cNvPr id="152578" name="Notes Placeholder 2"/>
          <p:cNvSpPr>
            <a:spLocks noGrp="1"/>
          </p:cNvSpPr>
          <p:nvPr>
            <p:ph type="body" idx="1"/>
          </p:nvPr>
        </p:nvSpPr>
        <p:spPr>
          <a:noFill/>
          <a:ln/>
        </p:spPr>
        <p:txBody>
          <a:bodyPr/>
          <a:lstStyle/>
          <a:p>
            <a:endParaRPr lang="en-US">
              <a:latin typeface="Arial" charset="0"/>
            </a:endParaRPr>
          </a:p>
        </p:txBody>
      </p:sp>
      <p:sp>
        <p:nvSpPr>
          <p:cNvPr id="152579" name="Slide Number Placeholder 3"/>
          <p:cNvSpPr>
            <a:spLocks noGrp="1"/>
          </p:cNvSpPr>
          <p:nvPr>
            <p:ph type="sldNum" sz="quarter" idx="5"/>
          </p:nvPr>
        </p:nvSpPr>
        <p:spPr>
          <a:noFill/>
        </p:spPr>
        <p:txBody>
          <a:bodyPr/>
          <a:lstStyle/>
          <a:p>
            <a:fld id="{568962ED-E70D-4B84-B604-BFBFBCDC8B1A}" type="slidenum">
              <a:rPr lang="pt-PT" smtClean="0">
                <a:latin typeface="Arial" charset="0"/>
              </a:rPr>
              <a:pPr/>
              <a:t>23</a:t>
            </a:fld>
            <a:endParaRPr lang="pt-PT">
              <a:latin typeface="Arial" charset="0"/>
            </a:endParaRPr>
          </a:p>
        </p:txBody>
      </p:sp>
    </p:spTree>
    <p:extLst>
      <p:ext uri="{BB962C8B-B14F-4D97-AF65-F5344CB8AC3E}">
        <p14:creationId xmlns:p14="http://schemas.microsoft.com/office/powerpoint/2010/main" val="24058503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7" name="Slide Image Placeholder 1"/>
          <p:cNvSpPr>
            <a:spLocks noGrp="1" noRot="1" noChangeAspect="1"/>
          </p:cNvSpPr>
          <p:nvPr>
            <p:ph type="sldImg"/>
          </p:nvPr>
        </p:nvSpPr>
        <p:spPr>
          <a:xfrm>
            <a:off x="992188" y="768350"/>
            <a:ext cx="5114925" cy="3836988"/>
          </a:xfrm>
          <a:ln/>
        </p:spPr>
      </p:sp>
      <p:sp>
        <p:nvSpPr>
          <p:cNvPr id="152578" name="Notes Placeholder 2"/>
          <p:cNvSpPr>
            <a:spLocks noGrp="1"/>
          </p:cNvSpPr>
          <p:nvPr>
            <p:ph type="body" idx="1"/>
          </p:nvPr>
        </p:nvSpPr>
        <p:spPr>
          <a:noFill/>
          <a:ln/>
        </p:spPr>
        <p:txBody>
          <a:bodyPr/>
          <a:lstStyle/>
          <a:p>
            <a:endParaRPr lang="en-US">
              <a:latin typeface="Arial" charset="0"/>
            </a:endParaRPr>
          </a:p>
        </p:txBody>
      </p:sp>
      <p:sp>
        <p:nvSpPr>
          <p:cNvPr id="152579" name="Slide Number Placeholder 3"/>
          <p:cNvSpPr>
            <a:spLocks noGrp="1"/>
          </p:cNvSpPr>
          <p:nvPr>
            <p:ph type="sldNum" sz="quarter" idx="5"/>
          </p:nvPr>
        </p:nvSpPr>
        <p:spPr>
          <a:noFill/>
        </p:spPr>
        <p:txBody>
          <a:bodyPr/>
          <a:lstStyle/>
          <a:p>
            <a:fld id="{568962ED-E70D-4B84-B604-BFBFBCDC8B1A}" type="slidenum">
              <a:rPr lang="pt-PT" smtClean="0">
                <a:latin typeface="Arial" charset="0"/>
              </a:rPr>
              <a:pPr/>
              <a:t>24</a:t>
            </a:fld>
            <a:endParaRPr lang="pt-PT">
              <a:latin typeface="Arial" charset="0"/>
            </a:endParaRPr>
          </a:p>
        </p:txBody>
      </p:sp>
    </p:spTree>
    <p:extLst>
      <p:ext uri="{BB962C8B-B14F-4D97-AF65-F5344CB8AC3E}">
        <p14:creationId xmlns:p14="http://schemas.microsoft.com/office/powerpoint/2010/main" val="42779585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7" name="Slide Image Placeholder 1"/>
          <p:cNvSpPr>
            <a:spLocks noGrp="1" noRot="1" noChangeAspect="1"/>
          </p:cNvSpPr>
          <p:nvPr>
            <p:ph type="sldImg"/>
          </p:nvPr>
        </p:nvSpPr>
        <p:spPr>
          <a:xfrm>
            <a:off x="992188" y="768350"/>
            <a:ext cx="5114925" cy="3836988"/>
          </a:xfrm>
          <a:ln/>
        </p:spPr>
      </p:sp>
      <p:sp>
        <p:nvSpPr>
          <p:cNvPr id="152578" name="Notes Placeholder 2"/>
          <p:cNvSpPr>
            <a:spLocks noGrp="1"/>
          </p:cNvSpPr>
          <p:nvPr>
            <p:ph type="body" idx="1"/>
          </p:nvPr>
        </p:nvSpPr>
        <p:spPr>
          <a:noFill/>
          <a:ln/>
        </p:spPr>
        <p:txBody>
          <a:bodyPr/>
          <a:lstStyle/>
          <a:p>
            <a:endParaRPr lang="en-US">
              <a:latin typeface="Arial" charset="0"/>
            </a:endParaRPr>
          </a:p>
        </p:txBody>
      </p:sp>
      <p:sp>
        <p:nvSpPr>
          <p:cNvPr id="152579" name="Slide Number Placeholder 3"/>
          <p:cNvSpPr>
            <a:spLocks noGrp="1"/>
          </p:cNvSpPr>
          <p:nvPr>
            <p:ph type="sldNum" sz="quarter" idx="5"/>
          </p:nvPr>
        </p:nvSpPr>
        <p:spPr>
          <a:noFill/>
        </p:spPr>
        <p:txBody>
          <a:bodyPr/>
          <a:lstStyle/>
          <a:p>
            <a:fld id="{568962ED-E70D-4B84-B604-BFBFBCDC8B1A}" type="slidenum">
              <a:rPr lang="pt-PT" smtClean="0">
                <a:latin typeface="Arial" charset="0"/>
              </a:rPr>
              <a:pPr/>
              <a:t>25</a:t>
            </a:fld>
            <a:endParaRPr lang="pt-PT">
              <a:latin typeface="Arial" charset="0"/>
            </a:endParaRPr>
          </a:p>
        </p:txBody>
      </p:sp>
    </p:spTree>
    <p:extLst>
      <p:ext uri="{BB962C8B-B14F-4D97-AF65-F5344CB8AC3E}">
        <p14:creationId xmlns:p14="http://schemas.microsoft.com/office/powerpoint/2010/main" val="41908572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7" name="Slide Image Placeholder 1"/>
          <p:cNvSpPr>
            <a:spLocks noGrp="1" noRot="1" noChangeAspect="1"/>
          </p:cNvSpPr>
          <p:nvPr>
            <p:ph type="sldImg"/>
          </p:nvPr>
        </p:nvSpPr>
        <p:spPr>
          <a:xfrm>
            <a:off x="992188" y="768350"/>
            <a:ext cx="5114925" cy="3836988"/>
          </a:xfrm>
          <a:ln/>
        </p:spPr>
      </p:sp>
      <p:sp>
        <p:nvSpPr>
          <p:cNvPr id="152578" name="Notes Placeholder 2"/>
          <p:cNvSpPr>
            <a:spLocks noGrp="1"/>
          </p:cNvSpPr>
          <p:nvPr>
            <p:ph type="body" idx="1"/>
          </p:nvPr>
        </p:nvSpPr>
        <p:spPr>
          <a:noFill/>
          <a:ln/>
        </p:spPr>
        <p:txBody>
          <a:bodyPr/>
          <a:lstStyle/>
          <a:p>
            <a:endParaRPr lang="en-US">
              <a:latin typeface="Arial" charset="0"/>
            </a:endParaRPr>
          </a:p>
        </p:txBody>
      </p:sp>
      <p:sp>
        <p:nvSpPr>
          <p:cNvPr id="152579" name="Slide Number Placeholder 3"/>
          <p:cNvSpPr>
            <a:spLocks noGrp="1"/>
          </p:cNvSpPr>
          <p:nvPr>
            <p:ph type="sldNum" sz="quarter" idx="5"/>
          </p:nvPr>
        </p:nvSpPr>
        <p:spPr>
          <a:noFill/>
        </p:spPr>
        <p:txBody>
          <a:bodyPr/>
          <a:lstStyle/>
          <a:p>
            <a:fld id="{568962ED-E70D-4B84-B604-BFBFBCDC8B1A}" type="slidenum">
              <a:rPr lang="pt-PT" smtClean="0">
                <a:latin typeface="Arial" charset="0"/>
              </a:rPr>
              <a:pPr/>
              <a:t>26</a:t>
            </a:fld>
            <a:endParaRPr lang="pt-PT">
              <a:latin typeface="Arial" charset="0"/>
            </a:endParaRPr>
          </a:p>
        </p:txBody>
      </p:sp>
    </p:spTree>
    <p:extLst>
      <p:ext uri="{BB962C8B-B14F-4D97-AF65-F5344CB8AC3E}">
        <p14:creationId xmlns:p14="http://schemas.microsoft.com/office/powerpoint/2010/main" val="25103943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7" name="Slide Image Placeholder 1"/>
          <p:cNvSpPr>
            <a:spLocks noGrp="1" noRot="1" noChangeAspect="1"/>
          </p:cNvSpPr>
          <p:nvPr>
            <p:ph type="sldImg"/>
          </p:nvPr>
        </p:nvSpPr>
        <p:spPr>
          <a:xfrm>
            <a:off x="992188" y="768350"/>
            <a:ext cx="5114925" cy="3836988"/>
          </a:xfrm>
          <a:ln/>
        </p:spPr>
      </p:sp>
      <p:sp>
        <p:nvSpPr>
          <p:cNvPr id="152578" name="Notes Placeholder 2"/>
          <p:cNvSpPr>
            <a:spLocks noGrp="1"/>
          </p:cNvSpPr>
          <p:nvPr>
            <p:ph type="body" idx="1"/>
          </p:nvPr>
        </p:nvSpPr>
        <p:spPr>
          <a:noFill/>
          <a:ln/>
        </p:spPr>
        <p:txBody>
          <a:bodyPr/>
          <a:lstStyle/>
          <a:p>
            <a:endParaRPr lang="en-US">
              <a:latin typeface="Arial" charset="0"/>
            </a:endParaRPr>
          </a:p>
        </p:txBody>
      </p:sp>
      <p:sp>
        <p:nvSpPr>
          <p:cNvPr id="152579" name="Slide Number Placeholder 3"/>
          <p:cNvSpPr>
            <a:spLocks noGrp="1"/>
          </p:cNvSpPr>
          <p:nvPr>
            <p:ph type="sldNum" sz="quarter" idx="5"/>
          </p:nvPr>
        </p:nvSpPr>
        <p:spPr>
          <a:noFill/>
        </p:spPr>
        <p:txBody>
          <a:bodyPr/>
          <a:lstStyle/>
          <a:p>
            <a:fld id="{568962ED-E70D-4B84-B604-BFBFBCDC8B1A}" type="slidenum">
              <a:rPr lang="pt-PT" smtClean="0">
                <a:latin typeface="Arial" charset="0"/>
              </a:rPr>
              <a:pPr/>
              <a:t>27</a:t>
            </a:fld>
            <a:endParaRPr lang="pt-PT">
              <a:latin typeface="Arial" charset="0"/>
            </a:endParaRPr>
          </a:p>
        </p:txBody>
      </p:sp>
    </p:spTree>
    <p:extLst>
      <p:ext uri="{BB962C8B-B14F-4D97-AF65-F5344CB8AC3E}">
        <p14:creationId xmlns:p14="http://schemas.microsoft.com/office/powerpoint/2010/main" val="13468251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7" name="Slide Image Placeholder 1"/>
          <p:cNvSpPr>
            <a:spLocks noGrp="1" noRot="1" noChangeAspect="1"/>
          </p:cNvSpPr>
          <p:nvPr>
            <p:ph type="sldImg"/>
          </p:nvPr>
        </p:nvSpPr>
        <p:spPr>
          <a:xfrm>
            <a:off x="992188" y="768350"/>
            <a:ext cx="5114925" cy="3836988"/>
          </a:xfrm>
          <a:ln/>
        </p:spPr>
      </p:sp>
      <p:sp>
        <p:nvSpPr>
          <p:cNvPr id="152578" name="Notes Placeholder 2"/>
          <p:cNvSpPr>
            <a:spLocks noGrp="1"/>
          </p:cNvSpPr>
          <p:nvPr>
            <p:ph type="body" idx="1"/>
          </p:nvPr>
        </p:nvSpPr>
        <p:spPr>
          <a:noFill/>
          <a:ln/>
        </p:spPr>
        <p:txBody>
          <a:bodyPr/>
          <a:lstStyle/>
          <a:p>
            <a:endParaRPr lang="en-US">
              <a:latin typeface="Arial" charset="0"/>
            </a:endParaRPr>
          </a:p>
        </p:txBody>
      </p:sp>
      <p:sp>
        <p:nvSpPr>
          <p:cNvPr id="152579" name="Slide Number Placeholder 3"/>
          <p:cNvSpPr>
            <a:spLocks noGrp="1"/>
          </p:cNvSpPr>
          <p:nvPr>
            <p:ph type="sldNum" sz="quarter" idx="5"/>
          </p:nvPr>
        </p:nvSpPr>
        <p:spPr>
          <a:noFill/>
        </p:spPr>
        <p:txBody>
          <a:bodyPr/>
          <a:lstStyle/>
          <a:p>
            <a:fld id="{568962ED-E70D-4B84-B604-BFBFBCDC8B1A}" type="slidenum">
              <a:rPr lang="pt-PT" smtClean="0">
                <a:latin typeface="Arial" charset="0"/>
              </a:rPr>
              <a:pPr/>
              <a:t>28</a:t>
            </a:fld>
            <a:endParaRPr lang="pt-PT">
              <a:latin typeface="Arial" charset="0"/>
            </a:endParaRPr>
          </a:p>
        </p:txBody>
      </p:sp>
    </p:spTree>
    <p:extLst>
      <p:ext uri="{BB962C8B-B14F-4D97-AF65-F5344CB8AC3E}">
        <p14:creationId xmlns:p14="http://schemas.microsoft.com/office/powerpoint/2010/main" val="20885679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7" name="Slide Image Placeholder 1"/>
          <p:cNvSpPr>
            <a:spLocks noGrp="1" noRot="1" noChangeAspect="1"/>
          </p:cNvSpPr>
          <p:nvPr>
            <p:ph type="sldImg"/>
          </p:nvPr>
        </p:nvSpPr>
        <p:spPr>
          <a:xfrm>
            <a:off x="992188" y="768350"/>
            <a:ext cx="5114925" cy="3836988"/>
          </a:xfrm>
          <a:ln/>
        </p:spPr>
      </p:sp>
      <p:sp>
        <p:nvSpPr>
          <p:cNvPr id="152578" name="Notes Placeholder 2"/>
          <p:cNvSpPr>
            <a:spLocks noGrp="1"/>
          </p:cNvSpPr>
          <p:nvPr>
            <p:ph type="body" idx="1"/>
          </p:nvPr>
        </p:nvSpPr>
        <p:spPr>
          <a:noFill/>
          <a:ln/>
        </p:spPr>
        <p:txBody>
          <a:bodyPr/>
          <a:lstStyle/>
          <a:p>
            <a:endParaRPr lang="en-US">
              <a:latin typeface="Arial" charset="0"/>
            </a:endParaRPr>
          </a:p>
        </p:txBody>
      </p:sp>
      <p:sp>
        <p:nvSpPr>
          <p:cNvPr id="152579" name="Slide Number Placeholder 3"/>
          <p:cNvSpPr>
            <a:spLocks noGrp="1"/>
          </p:cNvSpPr>
          <p:nvPr>
            <p:ph type="sldNum" sz="quarter" idx="5"/>
          </p:nvPr>
        </p:nvSpPr>
        <p:spPr>
          <a:noFill/>
        </p:spPr>
        <p:txBody>
          <a:bodyPr/>
          <a:lstStyle/>
          <a:p>
            <a:fld id="{568962ED-E70D-4B84-B604-BFBFBCDC8B1A}" type="slidenum">
              <a:rPr lang="pt-PT" smtClean="0">
                <a:latin typeface="Arial" charset="0"/>
              </a:rPr>
              <a:pPr/>
              <a:t>29</a:t>
            </a:fld>
            <a:endParaRPr lang="pt-PT">
              <a:latin typeface="Arial" charset="0"/>
            </a:endParaRPr>
          </a:p>
        </p:txBody>
      </p:sp>
    </p:spTree>
    <p:extLst>
      <p:ext uri="{BB962C8B-B14F-4D97-AF65-F5344CB8AC3E}">
        <p14:creationId xmlns:p14="http://schemas.microsoft.com/office/powerpoint/2010/main" val="916646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5" name="Slide Image Placeholder 1"/>
          <p:cNvSpPr>
            <a:spLocks noGrp="1" noRot="1" noChangeAspect="1"/>
          </p:cNvSpPr>
          <p:nvPr>
            <p:ph type="sldImg"/>
          </p:nvPr>
        </p:nvSpPr>
        <p:spPr>
          <a:xfrm>
            <a:off x="992188" y="768350"/>
            <a:ext cx="5114925" cy="3836988"/>
          </a:xfrm>
          <a:ln/>
        </p:spPr>
      </p:sp>
      <p:sp>
        <p:nvSpPr>
          <p:cNvPr id="154626" name="Notes Placeholder 2"/>
          <p:cNvSpPr>
            <a:spLocks noGrp="1"/>
          </p:cNvSpPr>
          <p:nvPr>
            <p:ph type="body" idx="1"/>
          </p:nvPr>
        </p:nvSpPr>
        <p:spPr>
          <a:noFill/>
          <a:ln/>
        </p:spPr>
        <p:txBody>
          <a:bodyPr/>
          <a:lstStyle/>
          <a:p>
            <a:endParaRPr lang="en-US">
              <a:latin typeface="Arial" charset="0"/>
            </a:endParaRPr>
          </a:p>
        </p:txBody>
      </p:sp>
      <p:sp>
        <p:nvSpPr>
          <p:cNvPr id="154627" name="Slide Number Placeholder 3"/>
          <p:cNvSpPr>
            <a:spLocks noGrp="1"/>
          </p:cNvSpPr>
          <p:nvPr>
            <p:ph type="sldNum" sz="quarter" idx="5"/>
          </p:nvPr>
        </p:nvSpPr>
        <p:spPr>
          <a:noFill/>
        </p:spPr>
        <p:txBody>
          <a:bodyPr/>
          <a:lstStyle/>
          <a:p>
            <a:fld id="{CEFB59F9-965D-48C4-A97E-6DE683AD78F4}" type="slidenum">
              <a:rPr lang="pt-PT" smtClean="0">
                <a:latin typeface="Arial" charset="0"/>
              </a:rPr>
              <a:pPr/>
              <a:t>30</a:t>
            </a:fld>
            <a:endParaRPr lang="pt-PT">
              <a:latin typeface="Arial" charset="0"/>
            </a:endParaRPr>
          </a:p>
        </p:txBody>
      </p:sp>
    </p:spTree>
    <p:extLst>
      <p:ext uri="{BB962C8B-B14F-4D97-AF65-F5344CB8AC3E}">
        <p14:creationId xmlns:p14="http://schemas.microsoft.com/office/powerpoint/2010/main" val="10007026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1" name="Slide Image Placeholder 1"/>
          <p:cNvSpPr>
            <a:spLocks noGrp="1" noRot="1" noChangeAspect="1"/>
          </p:cNvSpPr>
          <p:nvPr>
            <p:ph type="sldImg"/>
          </p:nvPr>
        </p:nvSpPr>
        <p:spPr>
          <a:xfrm>
            <a:off x="992188" y="768350"/>
            <a:ext cx="5114925" cy="3836988"/>
          </a:xfrm>
          <a:ln/>
        </p:spPr>
      </p:sp>
      <p:sp>
        <p:nvSpPr>
          <p:cNvPr id="158722" name="Notes Placeholder 2"/>
          <p:cNvSpPr>
            <a:spLocks noGrp="1"/>
          </p:cNvSpPr>
          <p:nvPr>
            <p:ph type="body" idx="1"/>
          </p:nvPr>
        </p:nvSpPr>
        <p:spPr>
          <a:noFill/>
          <a:ln/>
        </p:spPr>
        <p:txBody>
          <a:bodyPr/>
          <a:lstStyle/>
          <a:p>
            <a:endParaRPr lang="en-US">
              <a:latin typeface="Arial" charset="0"/>
            </a:endParaRPr>
          </a:p>
        </p:txBody>
      </p:sp>
      <p:sp>
        <p:nvSpPr>
          <p:cNvPr id="158723" name="Slide Number Placeholder 3"/>
          <p:cNvSpPr>
            <a:spLocks noGrp="1"/>
          </p:cNvSpPr>
          <p:nvPr>
            <p:ph type="sldNum" sz="quarter" idx="5"/>
          </p:nvPr>
        </p:nvSpPr>
        <p:spPr>
          <a:noFill/>
        </p:spPr>
        <p:txBody>
          <a:bodyPr/>
          <a:lstStyle/>
          <a:p>
            <a:fld id="{77BF4405-57C1-44C7-B80B-B9B02FBC2D3D}" type="slidenum">
              <a:rPr lang="pt-PT" smtClean="0">
                <a:latin typeface="Arial" charset="0"/>
              </a:rPr>
              <a:pPr/>
              <a:t>31</a:t>
            </a:fld>
            <a:endParaRPr lang="pt-PT">
              <a:latin typeface="Arial" charset="0"/>
            </a:endParaRPr>
          </a:p>
        </p:txBody>
      </p:sp>
    </p:spTree>
    <p:extLst>
      <p:ext uri="{BB962C8B-B14F-4D97-AF65-F5344CB8AC3E}">
        <p14:creationId xmlns:p14="http://schemas.microsoft.com/office/powerpoint/2010/main" val="13658284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lvl1pPr defTabSz="990600">
              <a:spcBef>
                <a:spcPct val="30000"/>
              </a:spcBef>
              <a:defRPr sz="1200">
                <a:solidFill>
                  <a:schemeClr val="tx1"/>
                </a:solidFill>
                <a:latin typeface="Arial" panose="020B0604020202020204" pitchFamily="34" charset="0"/>
              </a:defRPr>
            </a:lvl1pPr>
            <a:lvl2pPr marL="742950" indent="-285750" defTabSz="990600">
              <a:spcBef>
                <a:spcPct val="30000"/>
              </a:spcBef>
              <a:defRPr sz="1200">
                <a:solidFill>
                  <a:schemeClr val="tx1"/>
                </a:solidFill>
                <a:latin typeface="Arial" panose="020B0604020202020204" pitchFamily="34" charset="0"/>
              </a:defRPr>
            </a:lvl2pPr>
            <a:lvl3pPr marL="1143000" indent="-228600" defTabSz="990600">
              <a:spcBef>
                <a:spcPct val="30000"/>
              </a:spcBef>
              <a:defRPr sz="1200">
                <a:solidFill>
                  <a:schemeClr val="tx1"/>
                </a:solidFill>
                <a:latin typeface="Arial" panose="020B0604020202020204" pitchFamily="34" charset="0"/>
              </a:defRPr>
            </a:lvl3pPr>
            <a:lvl4pPr marL="1600200" indent="-228600" defTabSz="990600">
              <a:spcBef>
                <a:spcPct val="30000"/>
              </a:spcBef>
              <a:defRPr sz="1200">
                <a:solidFill>
                  <a:schemeClr val="tx1"/>
                </a:solidFill>
                <a:latin typeface="Arial" panose="020B0604020202020204" pitchFamily="34" charset="0"/>
              </a:defRPr>
            </a:lvl4pPr>
            <a:lvl5pPr marL="2057400" indent="-228600" defTabSz="990600">
              <a:spcBef>
                <a:spcPct val="30000"/>
              </a:spcBef>
              <a:defRPr sz="1200">
                <a:solidFill>
                  <a:schemeClr val="tx1"/>
                </a:solidFill>
                <a:latin typeface="Arial" panose="020B0604020202020204" pitchFamily="34" charset="0"/>
              </a:defRPr>
            </a:lvl5pPr>
            <a:lvl6pPr marL="2514600" indent="-228600" defTabSz="990600"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90600"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90600"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90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E0F1CD2-0D75-411A-AEBE-AD0424EC9689}" type="slidenum">
              <a:rPr lang="pt-PT" altLang="pt-PT" sz="1300"/>
              <a:pPr>
                <a:spcBef>
                  <a:spcPct val="0"/>
                </a:spcBef>
              </a:pPr>
              <a:t>3</a:t>
            </a:fld>
            <a:endParaRPr lang="pt-PT" altLang="pt-PT" sz="1300"/>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xfrm>
            <a:off x="946150" y="4860925"/>
            <a:ext cx="5207000" cy="4605338"/>
          </a:xfrm>
          <a:noFill/>
        </p:spPr>
        <p:txBody>
          <a:bodyPr/>
          <a:lstStyle/>
          <a:p>
            <a:pPr eaLnBrk="1" hangingPunct="1"/>
            <a:r>
              <a:rPr lang="pt-PT" altLang="pt-PT"/>
              <a:t>CEAGP, 4 Abril 2005</a:t>
            </a:r>
          </a:p>
        </p:txBody>
      </p:sp>
    </p:spTree>
    <p:extLst>
      <p:ext uri="{BB962C8B-B14F-4D97-AF65-F5344CB8AC3E}">
        <p14:creationId xmlns:p14="http://schemas.microsoft.com/office/powerpoint/2010/main" val="31863295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1" name="Slide Image Placeholder 1"/>
          <p:cNvSpPr>
            <a:spLocks noGrp="1" noRot="1" noChangeAspect="1"/>
          </p:cNvSpPr>
          <p:nvPr>
            <p:ph type="sldImg"/>
          </p:nvPr>
        </p:nvSpPr>
        <p:spPr>
          <a:xfrm>
            <a:off x="992188" y="768350"/>
            <a:ext cx="5114925" cy="3836988"/>
          </a:xfrm>
          <a:ln/>
        </p:spPr>
      </p:sp>
      <p:sp>
        <p:nvSpPr>
          <p:cNvPr id="158722" name="Notes Placeholder 2"/>
          <p:cNvSpPr>
            <a:spLocks noGrp="1"/>
          </p:cNvSpPr>
          <p:nvPr>
            <p:ph type="body" idx="1"/>
          </p:nvPr>
        </p:nvSpPr>
        <p:spPr>
          <a:noFill/>
          <a:ln/>
        </p:spPr>
        <p:txBody>
          <a:bodyPr/>
          <a:lstStyle/>
          <a:p>
            <a:endParaRPr lang="en-US">
              <a:latin typeface="Arial" charset="0"/>
            </a:endParaRPr>
          </a:p>
        </p:txBody>
      </p:sp>
      <p:sp>
        <p:nvSpPr>
          <p:cNvPr id="158723" name="Slide Number Placeholder 3"/>
          <p:cNvSpPr>
            <a:spLocks noGrp="1"/>
          </p:cNvSpPr>
          <p:nvPr>
            <p:ph type="sldNum" sz="quarter" idx="5"/>
          </p:nvPr>
        </p:nvSpPr>
        <p:spPr>
          <a:noFill/>
        </p:spPr>
        <p:txBody>
          <a:bodyPr/>
          <a:lstStyle/>
          <a:p>
            <a:fld id="{77BF4405-57C1-44C7-B80B-B9B02FBC2D3D}" type="slidenum">
              <a:rPr lang="pt-PT" smtClean="0">
                <a:latin typeface="Arial" charset="0"/>
              </a:rPr>
              <a:pPr/>
              <a:t>32</a:t>
            </a:fld>
            <a:endParaRPr lang="pt-PT">
              <a:latin typeface="Arial" charset="0"/>
            </a:endParaRPr>
          </a:p>
        </p:txBody>
      </p:sp>
    </p:spTree>
    <p:extLst>
      <p:ext uri="{BB962C8B-B14F-4D97-AF65-F5344CB8AC3E}">
        <p14:creationId xmlns:p14="http://schemas.microsoft.com/office/powerpoint/2010/main" val="32283681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1" name="Slide Image Placeholder 1"/>
          <p:cNvSpPr>
            <a:spLocks noGrp="1" noRot="1" noChangeAspect="1"/>
          </p:cNvSpPr>
          <p:nvPr>
            <p:ph type="sldImg"/>
          </p:nvPr>
        </p:nvSpPr>
        <p:spPr>
          <a:xfrm>
            <a:off x="992188" y="768350"/>
            <a:ext cx="5114925" cy="3836988"/>
          </a:xfrm>
          <a:ln/>
        </p:spPr>
      </p:sp>
      <p:sp>
        <p:nvSpPr>
          <p:cNvPr id="158722" name="Notes Placeholder 2"/>
          <p:cNvSpPr>
            <a:spLocks noGrp="1"/>
          </p:cNvSpPr>
          <p:nvPr>
            <p:ph type="body" idx="1"/>
          </p:nvPr>
        </p:nvSpPr>
        <p:spPr>
          <a:noFill/>
          <a:ln/>
        </p:spPr>
        <p:txBody>
          <a:bodyPr/>
          <a:lstStyle/>
          <a:p>
            <a:endParaRPr lang="en-US">
              <a:latin typeface="Arial" charset="0"/>
            </a:endParaRPr>
          </a:p>
        </p:txBody>
      </p:sp>
      <p:sp>
        <p:nvSpPr>
          <p:cNvPr id="158723" name="Slide Number Placeholder 3"/>
          <p:cNvSpPr>
            <a:spLocks noGrp="1"/>
          </p:cNvSpPr>
          <p:nvPr>
            <p:ph type="sldNum" sz="quarter" idx="5"/>
          </p:nvPr>
        </p:nvSpPr>
        <p:spPr>
          <a:noFill/>
        </p:spPr>
        <p:txBody>
          <a:bodyPr/>
          <a:lstStyle/>
          <a:p>
            <a:fld id="{77BF4405-57C1-44C7-B80B-B9B02FBC2D3D}" type="slidenum">
              <a:rPr lang="pt-PT" smtClean="0">
                <a:latin typeface="Arial" charset="0"/>
              </a:rPr>
              <a:pPr/>
              <a:t>33</a:t>
            </a:fld>
            <a:endParaRPr lang="pt-PT">
              <a:latin typeface="Arial" charset="0"/>
            </a:endParaRPr>
          </a:p>
        </p:txBody>
      </p:sp>
    </p:spTree>
    <p:extLst>
      <p:ext uri="{BB962C8B-B14F-4D97-AF65-F5344CB8AC3E}">
        <p14:creationId xmlns:p14="http://schemas.microsoft.com/office/powerpoint/2010/main" val="14753127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69" name="Slide Image Placeholder 1"/>
          <p:cNvSpPr>
            <a:spLocks noGrp="1" noRot="1" noChangeAspect="1"/>
          </p:cNvSpPr>
          <p:nvPr>
            <p:ph type="sldImg"/>
          </p:nvPr>
        </p:nvSpPr>
        <p:spPr>
          <a:xfrm>
            <a:off x="992188" y="768350"/>
            <a:ext cx="5114925" cy="3836988"/>
          </a:xfrm>
          <a:ln/>
        </p:spPr>
      </p:sp>
      <p:sp>
        <p:nvSpPr>
          <p:cNvPr id="160770" name="Notes Placeholder 2"/>
          <p:cNvSpPr>
            <a:spLocks noGrp="1"/>
          </p:cNvSpPr>
          <p:nvPr>
            <p:ph type="body" idx="1"/>
          </p:nvPr>
        </p:nvSpPr>
        <p:spPr>
          <a:noFill/>
          <a:ln/>
        </p:spPr>
        <p:txBody>
          <a:bodyPr/>
          <a:lstStyle/>
          <a:p>
            <a:endParaRPr lang="en-US">
              <a:latin typeface="Arial" charset="0"/>
            </a:endParaRPr>
          </a:p>
        </p:txBody>
      </p:sp>
      <p:sp>
        <p:nvSpPr>
          <p:cNvPr id="160771" name="Slide Number Placeholder 3"/>
          <p:cNvSpPr>
            <a:spLocks noGrp="1"/>
          </p:cNvSpPr>
          <p:nvPr>
            <p:ph type="sldNum" sz="quarter" idx="5"/>
          </p:nvPr>
        </p:nvSpPr>
        <p:spPr>
          <a:noFill/>
        </p:spPr>
        <p:txBody>
          <a:bodyPr/>
          <a:lstStyle/>
          <a:p>
            <a:fld id="{3BC45CBF-414E-4F20-83FF-D29EEEA6069E}" type="slidenum">
              <a:rPr lang="pt-PT" smtClean="0">
                <a:latin typeface="Arial" charset="0"/>
              </a:rPr>
              <a:pPr/>
              <a:t>34</a:t>
            </a:fld>
            <a:endParaRPr lang="pt-PT">
              <a:latin typeface="Arial" charset="0"/>
            </a:endParaRPr>
          </a:p>
        </p:txBody>
      </p:sp>
    </p:spTree>
    <p:extLst>
      <p:ext uri="{BB962C8B-B14F-4D97-AF65-F5344CB8AC3E}">
        <p14:creationId xmlns:p14="http://schemas.microsoft.com/office/powerpoint/2010/main" val="194376986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Slide Image Placeholder 1"/>
          <p:cNvSpPr>
            <a:spLocks noGrp="1" noRot="1" noChangeAspect="1"/>
          </p:cNvSpPr>
          <p:nvPr>
            <p:ph type="sldImg"/>
          </p:nvPr>
        </p:nvSpPr>
        <p:spPr>
          <a:xfrm>
            <a:off x="992188" y="768350"/>
            <a:ext cx="5114925" cy="3836988"/>
          </a:xfrm>
          <a:ln/>
        </p:spPr>
      </p:sp>
      <p:sp>
        <p:nvSpPr>
          <p:cNvPr id="162818" name="Notes Placeholder 2"/>
          <p:cNvSpPr>
            <a:spLocks noGrp="1"/>
          </p:cNvSpPr>
          <p:nvPr>
            <p:ph type="body" idx="1"/>
          </p:nvPr>
        </p:nvSpPr>
        <p:spPr>
          <a:noFill/>
          <a:ln/>
        </p:spPr>
        <p:txBody>
          <a:bodyPr/>
          <a:lstStyle/>
          <a:p>
            <a:endParaRPr lang="en-US">
              <a:latin typeface="Arial" charset="0"/>
            </a:endParaRPr>
          </a:p>
        </p:txBody>
      </p:sp>
      <p:sp>
        <p:nvSpPr>
          <p:cNvPr id="162819" name="Slide Number Placeholder 3"/>
          <p:cNvSpPr>
            <a:spLocks noGrp="1"/>
          </p:cNvSpPr>
          <p:nvPr>
            <p:ph type="sldNum" sz="quarter" idx="5"/>
          </p:nvPr>
        </p:nvSpPr>
        <p:spPr>
          <a:noFill/>
        </p:spPr>
        <p:txBody>
          <a:bodyPr/>
          <a:lstStyle/>
          <a:p>
            <a:fld id="{938C474F-4293-4F10-8770-0B0818BE0D58}" type="slidenum">
              <a:rPr lang="pt-PT" smtClean="0">
                <a:latin typeface="Arial" charset="0"/>
              </a:rPr>
              <a:pPr/>
              <a:t>36</a:t>
            </a:fld>
            <a:endParaRPr lang="pt-PT">
              <a:latin typeface="Arial" charset="0"/>
            </a:endParaRPr>
          </a:p>
        </p:txBody>
      </p:sp>
    </p:spTree>
    <p:extLst>
      <p:ext uri="{BB962C8B-B14F-4D97-AF65-F5344CB8AC3E}">
        <p14:creationId xmlns:p14="http://schemas.microsoft.com/office/powerpoint/2010/main" val="104913423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4563">
              <a:defRPr sz="2400">
                <a:solidFill>
                  <a:schemeClr val="tx1"/>
                </a:solidFill>
                <a:latin typeface="Times New Roman" pitchFamily="18" charset="0"/>
                <a:ea typeface="ＭＳ Ｐゴシック" charset="-128"/>
              </a:defRPr>
            </a:lvl1pPr>
            <a:lvl2pPr marL="742950" indent="-285750" defTabSz="944563">
              <a:defRPr sz="2400">
                <a:solidFill>
                  <a:schemeClr val="tx1"/>
                </a:solidFill>
                <a:latin typeface="Times New Roman" pitchFamily="18" charset="0"/>
                <a:ea typeface="ＭＳ Ｐゴシック" charset="-128"/>
              </a:defRPr>
            </a:lvl2pPr>
            <a:lvl3pPr marL="1143000" indent="-228600" defTabSz="944563">
              <a:defRPr sz="2400">
                <a:solidFill>
                  <a:schemeClr val="tx1"/>
                </a:solidFill>
                <a:latin typeface="Times New Roman" pitchFamily="18" charset="0"/>
                <a:ea typeface="ＭＳ Ｐゴシック" charset="-128"/>
              </a:defRPr>
            </a:lvl3pPr>
            <a:lvl4pPr marL="1600200" indent="-228600" defTabSz="944563">
              <a:defRPr sz="2400">
                <a:solidFill>
                  <a:schemeClr val="tx1"/>
                </a:solidFill>
                <a:latin typeface="Times New Roman" pitchFamily="18" charset="0"/>
                <a:ea typeface="ＭＳ Ｐゴシック" charset="-128"/>
              </a:defRPr>
            </a:lvl4pPr>
            <a:lvl5pPr marL="2057400" indent="-228600" defTabSz="944563">
              <a:defRPr sz="2400">
                <a:solidFill>
                  <a:schemeClr val="tx1"/>
                </a:solidFill>
                <a:latin typeface="Times New Roman" pitchFamily="18" charset="0"/>
                <a:ea typeface="ＭＳ Ｐゴシック" charset="-128"/>
              </a:defRPr>
            </a:lvl5pPr>
            <a:lvl6pPr marL="2514600" indent="-228600" defTabSz="944563"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2971800" indent="-228600" defTabSz="944563"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3429000" indent="-228600" defTabSz="944563"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3886200" indent="-228600" defTabSz="944563"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fld id="{9FF33E5E-1775-4F78-8697-91B32E49F4FB}" type="slidenum">
              <a:rPr lang="pt-PT" sz="1300"/>
              <a:pPr/>
              <a:t>37</a:t>
            </a:fld>
            <a:endParaRPr lang="pt-PT" sz="130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t-PT">
              <a:ea typeface="ＭＳ Ｐゴシック" charset="-128"/>
            </a:endParaRPr>
          </a:p>
        </p:txBody>
      </p:sp>
    </p:spTree>
    <p:extLst>
      <p:ext uri="{BB962C8B-B14F-4D97-AF65-F5344CB8AC3E}">
        <p14:creationId xmlns:p14="http://schemas.microsoft.com/office/powerpoint/2010/main" val="204504781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2975">
              <a:defRPr sz="2400">
                <a:solidFill>
                  <a:schemeClr val="tx1"/>
                </a:solidFill>
                <a:latin typeface="Times New Roman" pitchFamily="18" charset="0"/>
                <a:ea typeface="ＭＳ Ｐゴシック" charset="-128"/>
              </a:defRPr>
            </a:lvl1pPr>
            <a:lvl2pPr marL="742950" indent="-285750" defTabSz="942975">
              <a:defRPr sz="2400">
                <a:solidFill>
                  <a:schemeClr val="tx1"/>
                </a:solidFill>
                <a:latin typeface="Times New Roman" pitchFamily="18" charset="0"/>
                <a:ea typeface="ＭＳ Ｐゴシック" charset="-128"/>
              </a:defRPr>
            </a:lvl2pPr>
            <a:lvl3pPr marL="1143000" indent="-228600" defTabSz="942975">
              <a:defRPr sz="2400">
                <a:solidFill>
                  <a:schemeClr val="tx1"/>
                </a:solidFill>
                <a:latin typeface="Times New Roman" pitchFamily="18" charset="0"/>
                <a:ea typeface="ＭＳ Ｐゴシック" charset="-128"/>
              </a:defRPr>
            </a:lvl3pPr>
            <a:lvl4pPr marL="1600200" indent="-228600" defTabSz="942975">
              <a:defRPr sz="2400">
                <a:solidFill>
                  <a:schemeClr val="tx1"/>
                </a:solidFill>
                <a:latin typeface="Times New Roman" pitchFamily="18" charset="0"/>
                <a:ea typeface="ＭＳ Ｐゴシック" charset="-128"/>
              </a:defRPr>
            </a:lvl4pPr>
            <a:lvl5pPr marL="2057400" indent="-228600" defTabSz="942975">
              <a:defRPr sz="2400">
                <a:solidFill>
                  <a:schemeClr val="tx1"/>
                </a:solidFill>
                <a:latin typeface="Times New Roman" pitchFamily="18" charset="0"/>
                <a:ea typeface="ＭＳ Ｐゴシック" charset="-128"/>
              </a:defRPr>
            </a:lvl5pPr>
            <a:lvl6pPr marL="2514600" indent="-228600" defTabSz="942975"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2971800" indent="-228600" defTabSz="942975"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3429000" indent="-228600" defTabSz="942975"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3886200" indent="-228600" defTabSz="942975"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fld id="{9596B437-A088-403F-BF49-682DE9497B62}" type="slidenum">
              <a:rPr lang="en-US" sz="1300"/>
              <a:pPr/>
              <a:t>38</a:t>
            </a:fld>
            <a:endParaRPr lang="en-US" sz="1300"/>
          </a:p>
        </p:txBody>
      </p:sp>
      <p:sp>
        <p:nvSpPr>
          <p:cNvPr id="41987" name="Rectangle 1026"/>
          <p:cNvSpPr>
            <a:spLocks noGrp="1" noRot="1" noChangeAspect="1" noChangeArrowheads="1" noTextEdit="1"/>
          </p:cNvSpPr>
          <p:nvPr>
            <p:ph type="sldImg"/>
          </p:nvPr>
        </p:nvSpPr>
        <p:spPr>
          <a:ln/>
        </p:spPr>
      </p:sp>
      <p:sp>
        <p:nvSpPr>
          <p:cNvPr id="41988"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t-PT">
              <a:ea typeface="ＭＳ Ｐゴシック" charset="-128"/>
            </a:endParaRPr>
          </a:p>
        </p:txBody>
      </p:sp>
    </p:spTree>
    <p:extLst>
      <p:ext uri="{BB962C8B-B14F-4D97-AF65-F5344CB8AC3E}">
        <p14:creationId xmlns:p14="http://schemas.microsoft.com/office/powerpoint/2010/main" val="22235048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4563">
              <a:defRPr sz="2400">
                <a:solidFill>
                  <a:schemeClr val="tx1"/>
                </a:solidFill>
                <a:latin typeface="Times New Roman" pitchFamily="18" charset="0"/>
                <a:ea typeface="ＭＳ Ｐゴシック" charset="-128"/>
              </a:defRPr>
            </a:lvl1pPr>
            <a:lvl2pPr marL="742950" indent="-285750" defTabSz="944563">
              <a:defRPr sz="2400">
                <a:solidFill>
                  <a:schemeClr val="tx1"/>
                </a:solidFill>
                <a:latin typeface="Times New Roman" pitchFamily="18" charset="0"/>
                <a:ea typeface="ＭＳ Ｐゴシック" charset="-128"/>
              </a:defRPr>
            </a:lvl2pPr>
            <a:lvl3pPr marL="1143000" indent="-228600" defTabSz="944563">
              <a:defRPr sz="2400">
                <a:solidFill>
                  <a:schemeClr val="tx1"/>
                </a:solidFill>
                <a:latin typeface="Times New Roman" pitchFamily="18" charset="0"/>
                <a:ea typeface="ＭＳ Ｐゴシック" charset="-128"/>
              </a:defRPr>
            </a:lvl3pPr>
            <a:lvl4pPr marL="1600200" indent="-228600" defTabSz="944563">
              <a:defRPr sz="2400">
                <a:solidFill>
                  <a:schemeClr val="tx1"/>
                </a:solidFill>
                <a:latin typeface="Times New Roman" pitchFamily="18" charset="0"/>
                <a:ea typeface="ＭＳ Ｐゴシック" charset="-128"/>
              </a:defRPr>
            </a:lvl4pPr>
            <a:lvl5pPr marL="2057400" indent="-228600" defTabSz="944563">
              <a:defRPr sz="2400">
                <a:solidFill>
                  <a:schemeClr val="tx1"/>
                </a:solidFill>
                <a:latin typeface="Times New Roman" pitchFamily="18" charset="0"/>
                <a:ea typeface="ＭＳ Ｐゴシック" charset="-128"/>
              </a:defRPr>
            </a:lvl5pPr>
            <a:lvl6pPr marL="2514600" indent="-228600" defTabSz="944563"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2971800" indent="-228600" defTabSz="944563"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3429000" indent="-228600" defTabSz="944563"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3886200" indent="-228600" defTabSz="944563"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fld id="{C1BA4216-6EF3-46C7-9B9F-B81401586B74}" type="slidenum">
              <a:rPr lang="pt-PT" sz="1300"/>
              <a:pPr/>
              <a:t>8</a:t>
            </a:fld>
            <a:endParaRPr lang="pt-PT" sz="130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t-PT">
              <a:ea typeface="ＭＳ Ｐゴシック" charset="-128"/>
            </a:endParaRPr>
          </a:p>
        </p:txBody>
      </p:sp>
    </p:spTree>
    <p:extLst>
      <p:ext uri="{BB962C8B-B14F-4D97-AF65-F5344CB8AC3E}">
        <p14:creationId xmlns:p14="http://schemas.microsoft.com/office/powerpoint/2010/main" val="6797155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4563">
              <a:defRPr sz="2400">
                <a:solidFill>
                  <a:schemeClr val="tx1"/>
                </a:solidFill>
                <a:latin typeface="Times New Roman" pitchFamily="18" charset="0"/>
                <a:ea typeface="ＭＳ Ｐゴシック" charset="-128"/>
              </a:defRPr>
            </a:lvl1pPr>
            <a:lvl2pPr marL="742950" indent="-285750" defTabSz="944563">
              <a:defRPr sz="2400">
                <a:solidFill>
                  <a:schemeClr val="tx1"/>
                </a:solidFill>
                <a:latin typeface="Times New Roman" pitchFamily="18" charset="0"/>
                <a:ea typeface="ＭＳ Ｐゴシック" charset="-128"/>
              </a:defRPr>
            </a:lvl2pPr>
            <a:lvl3pPr marL="1143000" indent="-228600" defTabSz="944563">
              <a:defRPr sz="2400">
                <a:solidFill>
                  <a:schemeClr val="tx1"/>
                </a:solidFill>
                <a:latin typeface="Times New Roman" pitchFamily="18" charset="0"/>
                <a:ea typeface="ＭＳ Ｐゴシック" charset="-128"/>
              </a:defRPr>
            </a:lvl3pPr>
            <a:lvl4pPr marL="1600200" indent="-228600" defTabSz="944563">
              <a:defRPr sz="2400">
                <a:solidFill>
                  <a:schemeClr val="tx1"/>
                </a:solidFill>
                <a:latin typeface="Times New Roman" pitchFamily="18" charset="0"/>
                <a:ea typeface="ＭＳ Ｐゴシック" charset="-128"/>
              </a:defRPr>
            </a:lvl4pPr>
            <a:lvl5pPr marL="2057400" indent="-228600" defTabSz="944563">
              <a:defRPr sz="2400">
                <a:solidFill>
                  <a:schemeClr val="tx1"/>
                </a:solidFill>
                <a:latin typeface="Times New Roman" pitchFamily="18" charset="0"/>
                <a:ea typeface="ＭＳ Ｐゴシック" charset="-128"/>
              </a:defRPr>
            </a:lvl5pPr>
            <a:lvl6pPr marL="2514600" indent="-228600" defTabSz="944563"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2971800" indent="-228600" defTabSz="944563"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3429000" indent="-228600" defTabSz="944563"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3886200" indent="-228600" defTabSz="944563"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fld id="{E3581265-9BD6-4F35-B8BA-A9E3696F5AD7}" type="slidenum">
              <a:rPr lang="pt-PT" sz="1300"/>
              <a:pPr/>
              <a:t>10</a:t>
            </a:fld>
            <a:endParaRPr lang="pt-PT" sz="130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t-PT">
              <a:ea typeface="ＭＳ Ｐゴシック" charset="-128"/>
            </a:endParaRPr>
          </a:p>
        </p:txBody>
      </p:sp>
    </p:spTree>
    <p:extLst>
      <p:ext uri="{BB962C8B-B14F-4D97-AF65-F5344CB8AC3E}">
        <p14:creationId xmlns:p14="http://schemas.microsoft.com/office/powerpoint/2010/main" val="23721820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4563">
              <a:defRPr sz="2400">
                <a:solidFill>
                  <a:schemeClr val="tx1"/>
                </a:solidFill>
                <a:latin typeface="Times New Roman" pitchFamily="18" charset="0"/>
                <a:ea typeface="ＭＳ Ｐゴシック" charset="-128"/>
              </a:defRPr>
            </a:lvl1pPr>
            <a:lvl2pPr marL="742950" indent="-285750" defTabSz="944563">
              <a:defRPr sz="2400">
                <a:solidFill>
                  <a:schemeClr val="tx1"/>
                </a:solidFill>
                <a:latin typeface="Times New Roman" pitchFamily="18" charset="0"/>
                <a:ea typeface="ＭＳ Ｐゴシック" charset="-128"/>
              </a:defRPr>
            </a:lvl2pPr>
            <a:lvl3pPr marL="1143000" indent="-228600" defTabSz="944563">
              <a:defRPr sz="2400">
                <a:solidFill>
                  <a:schemeClr val="tx1"/>
                </a:solidFill>
                <a:latin typeface="Times New Roman" pitchFamily="18" charset="0"/>
                <a:ea typeface="ＭＳ Ｐゴシック" charset="-128"/>
              </a:defRPr>
            </a:lvl3pPr>
            <a:lvl4pPr marL="1600200" indent="-228600" defTabSz="944563">
              <a:defRPr sz="2400">
                <a:solidFill>
                  <a:schemeClr val="tx1"/>
                </a:solidFill>
                <a:latin typeface="Times New Roman" pitchFamily="18" charset="0"/>
                <a:ea typeface="ＭＳ Ｐゴシック" charset="-128"/>
              </a:defRPr>
            </a:lvl4pPr>
            <a:lvl5pPr marL="2057400" indent="-228600" defTabSz="944563">
              <a:defRPr sz="2400">
                <a:solidFill>
                  <a:schemeClr val="tx1"/>
                </a:solidFill>
                <a:latin typeface="Times New Roman" pitchFamily="18" charset="0"/>
                <a:ea typeface="ＭＳ Ｐゴシック" charset="-128"/>
              </a:defRPr>
            </a:lvl5pPr>
            <a:lvl6pPr marL="2514600" indent="-228600" defTabSz="944563"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2971800" indent="-228600" defTabSz="944563"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3429000" indent="-228600" defTabSz="944563"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3886200" indent="-228600" defTabSz="944563"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fld id="{E382350A-440C-47DD-A2F1-09F2F7FB1F2E}" type="slidenum">
              <a:rPr lang="pt-PT" sz="1300"/>
              <a:pPr/>
              <a:t>11</a:t>
            </a:fld>
            <a:endParaRPr lang="pt-PT" sz="1300"/>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t-PT">
              <a:ea typeface="ＭＳ Ｐゴシック" charset="-128"/>
            </a:endParaRPr>
          </a:p>
        </p:txBody>
      </p:sp>
    </p:spTree>
    <p:extLst>
      <p:ext uri="{BB962C8B-B14F-4D97-AF65-F5344CB8AC3E}">
        <p14:creationId xmlns:p14="http://schemas.microsoft.com/office/powerpoint/2010/main" val="24547070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4563">
              <a:defRPr sz="2400">
                <a:solidFill>
                  <a:schemeClr val="tx1"/>
                </a:solidFill>
                <a:latin typeface="Times New Roman" pitchFamily="18" charset="0"/>
                <a:ea typeface="ＭＳ Ｐゴシック" charset="-128"/>
              </a:defRPr>
            </a:lvl1pPr>
            <a:lvl2pPr marL="742950" indent="-285750" defTabSz="944563">
              <a:defRPr sz="2400">
                <a:solidFill>
                  <a:schemeClr val="tx1"/>
                </a:solidFill>
                <a:latin typeface="Times New Roman" pitchFamily="18" charset="0"/>
                <a:ea typeface="ＭＳ Ｐゴシック" charset="-128"/>
              </a:defRPr>
            </a:lvl2pPr>
            <a:lvl3pPr marL="1143000" indent="-228600" defTabSz="944563">
              <a:defRPr sz="2400">
                <a:solidFill>
                  <a:schemeClr val="tx1"/>
                </a:solidFill>
                <a:latin typeface="Times New Roman" pitchFamily="18" charset="0"/>
                <a:ea typeface="ＭＳ Ｐゴシック" charset="-128"/>
              </a:defRPr>
            </a:lvl3pPr>
            <a:lvl4pPr marL="1600200" indent="-228600" defTabSz="944563">
              <a:defRPr sz="2400">
                <a:solidFill>
                  <a:schemeClr val="tx1"/>
                </a:solidFill>
                <a:latin typeface="Times New Roman" pitchFamily="18" charset="0"/>
                <a:ea typeface="ＭＳ Ｐゴシック" charset="-128"/>
              </a:defRPr>
            </a:lvl4pPr>
            <a:lvl5pPr marL="2057400" indent="-228600" defTabSz="944563">
              <a:defRPr sz="2400">
                <a:solidFill>
                  <a:schemeClr val="tx1"/>
                </a:solidFill>
                <a:latin typeface="Times New Roman" pitchFamily="18" charset="0"/>
                <a:ea typeface="ＭＳ Ｐゴシック" charset="-128"/>
              </a:defRPr>
            </a:lvl5pPr>
            <a:lvl6pPr marL="2514600" indent="-228600" defTabSz="944563"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2971800" indent="-228600" defTabSz="944563"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3429000" indent="-228600" defTabSz="944563"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3886200" indent="-228600" defTabSz="944563"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fld id="{95AEEB4D-9F5A-4AD5-AEC4-504EC62C4B08}" type="slidenum">
              <a:rPr lang="pt-PT" sz="1300"/>
              <a:pPr/>
              <a:t>14</a:t>
            </a:fld>
            <a:endParaRPr lang="pt-PT" sz="130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t-PT">
              <a:ea typeface="ＭＳ Ｐゴシック" charset="-128"/>
            </a:endParaRPr>
          </a:p>
        </p:txBody>
      </p:sp>
    </p:spTree>
    <p:extLst>
      <p:ext uri="{BB962C8B-B14F-4D97-AF65-F5344CB8AC3E}">
        <p14:creationId xmlns:p14="http://schemas.microsoft.com/office/powerpoint/2010/main" val="7048690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1" name="Slide Image Placeholder 1"/>
          <p:cNvSpPr>
            <a:spLocks noGrp="1" noRot="1" noChangeAspect="1"/>
          </p:cNvSpPr>
          <p:nvPr>
            <p:ph type="sldImg"/>
          </p:nvPr>
        </p:nvSpPr>
        <p:spPr>
          <a:xfrm>
            <a:off x="992188" y="768350"/>
            <a:ext cx="5114925" cy="3836988"/>
          </a:xfrm>
          <a:ln/>
        </p:spPr>
      </p:sp>
      <p:sp>
        <p:nvSpPr>
          <p:cNvPr id="148482" name="Notes Placeholder 2"/>
          <p:cNvSpPr>
            <a:spLocks noGrp="1"/>
          </p:cNvSpPr>
          <p:nvPr>
            <p:ph type="body" idx="1"/>
          </p:nvPr>
        </p:nvSpPr>
        <p:spPr>
          <a:noFill/>
          <a:ln/>
        </p:spPr>
        <p:txBody>
          <a:bodyPr/>
          <a:lstStyle/>
          <a:p>
            <a:endParaRPr lang="en-US">
              <a:latin typeface="Arial" charset="0"/>
            </a:endParaRPr>
          </a:p>
        </p:txBody>
      </p:sp>
      <p:sp>
        <p:nvSpPr>
          <p:cNvPr id="148483" name="Slide Number Placeholder 3"/>
          <p:cNvSpPr>
            <a:spLocks noGrp="1"/>
          </p:cNvSpPr>
          <p:nvPr>
            <p:ph type="sldNum" sz="quarter" idx="5"/>
          </p:nvPr>
        </p:nvSpPr>
        <p:spPr>
          <a:noFill/>
        </p:spPr>
        <p:txBody>
          <a:bodyPr/>
          <a:lstStyle/>
          <a:p>
            <a:fld id="{C81690CA-FC1A-4C06-B7E8-A206EB20E839}" type="slidenum">
              <a:rPr lang="pt-PT" smtClean="0">
                <a:latin typeface="Arial" charset="0"/>
              </a:rPr>
              <a:pPr/>
              <a:t>19</a:t>
            </a:fld>
            <a:endParaRPr lang="pt-PT">
              <a:latin typeface="Arial" charset="0"/>
            </a:endParaRPr>
          </a:p>
        </p:txBody>
      </p:sp>
    </p:spTree>
    <p:extLst>
      <p:ext uri="{BB962C8B-B14F-4D97-AF65-F5344CB8AC3E}">
        <p14:creationId xmlns:p14="http://schemas.microsoft.com/office/powerpoint/2010/main" val="42767690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1" name="Slide Image Placeholder 1"/>
          <p:cNvSpPr>
            <a:spLocks noGrp="1" noRot="1" noChangeAspect="1"/>
          </p:cNvSpPr>
          <p:nvPr>
            <p:ph type="sldImg"/>
          </p:nvPr>
        </p:nvSpPr>
        <p:spPr>
          <a:xfrm>
            <a:off x="992188" y="768350"/>
            <a:ext cx="5114925" cy="3836988"/>
          </a:xfrm>
          <a:ln/>
        </p:spPr>
      </p:sp>
      <p:sp>
        <p:nvSpPr>
          <p:cNvPr id="148482" name="Notes Placeholder 2"/>
          <p:cNvSpPr>
            <a:spLocks noGrp="1"/>
          </p:cNvSpPr>
          <p:nvPr>
            <p:ph type="body" idx="1"/>
          </p:nvPr>
        </p:nvSpPr>
        <p:spPr>
          <a:noFill/>
          <a:ln/>
        </p:spPr>
        <p:txBody>
          <a:bodyPr/>
          <a:lstStyle/>
          <a:p>
            <a:endParaRPr lang="en-US">
              <a:latin typeface="Arial" charset="0"/>
            </a:endParaRPr>
          </a:p>
        </p:txBody>
      </p:sp>
      <p:sp>
        <p:nvSpPr>
          <p:cNvPr id="148483" name="Slide Number Placeholder 3"/>
          <p:cNvSpPr>
            <a:spLocks noGrp="1"/>
          </p:cNvSpPr>
          <p:nvPr>
            <p:ph type="sldNum" sz="quarter" idx="5"/>
          </p:nvPr>
        </p:nvSpPr>
        <p:spPr>
          <a:noFill/>
        </p:spPr>
        <p:txBody>
          <a:bodyPr/>
          <a:lstStyle/>
          <a:p>
            <a:fld id="{C81690CA-FC1A-4C06-B7E8-A206EB20E839}" type="slidenum">
              <a:rPr lang="pt-PT" smtClean="0">
                <a:latin typeface="Arial" charset="0"/>
              </a:rPr>
              <a:pPr/>
              <a:t>20</a:t>
            </a:fld>
            <a:endParaRPr lang="pt-PT">
              <a:latin typeface="Arial" charset="0"/>
            </a:endParaRPr>
          </a:p>
        </p:txBody>
      </p:sp>
    </p:spTree>
    <p:extLst>
      <p:ext uri="{BB962C8B-B14F-4D97-AF65-F5344CB8AC3E}">
        <p14:creationId xmlns:p14="http://schemas.microsoft.com/office/powerpoint/2010/main" val="10344607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1" name="Slide Image Placeholder 1"/>
          <p:cNvSpPr>
            <a:spLocks noGrp="1" noRot="1" noChangeAspect="1"/>
          </p:cNvSpPr>
          <p:nvPr>
            <p:ph type="sldImg"/>
          </p:nvPr>
        </p:nvSpPr>
        <p:spPr>
          <a:xfrm>
            <a:off x="992188" y="768350"/>
            <a:ext cx="5114925" cy="3836988"/>
          </a:xfrm>
          <a:ln/>
        </p:spPr>
      </p:sp>
      <p:sp>
        <p:nvSpPr>
          <p:cNvPr id="148482" name="Notes Placeholder 2"/>
          <p:cNvSpPr>
            <a:spLocks noGrp="1"/>
          </p:cNvSpPr>
          <p:nvPr>
            <p:ph type="body" idx="1"/>
          </p:nvPr>
        </p:nvSpPr>
        <p:spPr>
          <a:noFill/>
          <a:ln/>
        </p:spPr>
        <p:txBody>
          <a:bodyPr/>
          <a:lstStyle/>
          <a:p>
            <a:endParaRPr lang="en-US">
              <a:latin typeface="Arial" charset="0"/>
            </a:endParaRPr>
          </a:p>
        </p:txBody>
      </p:sp>
      <p:sp>
        <p:nvSpPr>
          <p:cNvPr id="148483" name="Slide Number Placeholder 3"/>
          <p:cNvSpPr>
            <a:spLocks noGrp="1"/>
          </p:cNvSpPr>
          <p:nvPr>
            <p:ph type="sldNum" sz="quarter" idx="5"/>
          </p:nvPr>
        </p:nvSpPr>
        <p:spPr>
          <a:noFill/>
        </p:spPr>
        <p:txBody>
          <a:bodyPr/>
          <a:lstStyle/>
          <a:p>
            <a:fld id="{C81690CA-FC1A-4C06-B7E8-A206EB20E839}" type="slidenum">
              <a:rPr lang="pt-PT" smtClean="0">
                <a:latin typeface="Arial" charset="0"/>
              </a:rPr>
              <a:pPr/>
              <a:t>21</a:t>
            </a:fld>
            <a:endParaRPr lang="pt-PT">
              <a:latin typeface="Arial" charset="0"/>
            </a:endParaRPr>
          </a:p>
        </p:txBody>
      </p:sp>
    </p:spTree>
    <p:extLst>
      <p:ext uri="{BB962C8B-B14F-4D97-AF65-F5344CB8AC3E}">
        <p14:creationId xmlns:p14="http://schemas.microsoft.com/office/powerpoint/2010/main" val="12954937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o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a:prstGeom prst="rect">
            <a:avLst/>
          </a:prstGeom>
        </p:spPr>
        <p:txBody>
          <a:bodyPr/>
          <a:lstStyle/>
          <a:p>
            <a:r>
              <a:rPr lang="pt-PT"/>
              <a:t>Clique para editar o estilo</a:t>
            </a:r>
          </a:p>
        </p:txBody>
      </p:sp>
      <p:sp>
        <p:nvSpPr>
          <p:cNvPr id="3" name="Subtítulo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pt-PT"/>
              <a:t>Faça clique para editar o estilo</a:t>
            </a:r>
          </a:p>
        </p:txBody>
      </p:sp>
    </p:spTree>
    <p:extLst>
      <p:ext uri="{BB962C8B-B14F-4D97-AF65-F5344CB8AC3E}">
        <p14:creationId xmlns:p14="http://schemas.microsoft.com/office/powerpoint/2010/main" val="743039721"/>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a:prstGeom prst="rect">
            <a:avLst/>
          </a:prstGeom>
        </p:spPr>
        <p:txBody>
          <a:bodyPr anchor="b"/>
          <a:lstStyle>
            <a:lvl1pPr algn="l">
              <a:defRPr sz="2000" b="1"/>
            </a:lvl1pPr>
          </a:lstStyle>
          <a:p>
            <a:r>
              <a:rPr lang="pt-PT"/>
              <a:t>Clique para editar o estilo</a:t>
            </a:r>
          </a:p>
        </p:txBody>
      </p:sp>
      <p:sp>
        <p:nvSpPr>
          <p:cNvPr id="3" name="Marcador de Posição de Conteúdo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p>
        </p:txBody>
      </p:sp>
      <p:sp>
        <p:nvSpPr>
          <p:cNvPr id="4" name="Marcador de Posição do Texto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a:t>Clique para editar os estilos</a:t>
            </a:r>
          </a:p>
        </p:txBody>
      </p:sp>
    </p:spTree>
    <p:extLst>
      <p:ext uri="{BB962C8B-B14F-4D97-AF65-F5344CB8AC3E}">
        <p14:creationId xmlns:p14="http://schemas.microsoft.com/office/powerpoint/2010/main" val="2224651098"/>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a:prstGeom prst="rect">
            <a:avLst/>
          </a:prstGeom>
        </p:spPr>
        <p:txBody>
          <a:bodyPr anchor="b"/>
          <a:lstStyle>
            <a:lvl1pPr algn="l">
              <a:defRPr sz="2000" b="1"/>
            </a:lvl1pPr>
          </a:lstStyle>
          <a:p>
            <a:r>
              <a:rPr lang="pt-PT"/>
              <a:t>Clique para editar o estilo</a:t>
            </a:r>
          </a:p>
        </p:txBody>
      </p:sp>
      <p:sp>
        <p:nvSpPr>
          <p:cNvPr id="3" name="Marcador de Posição da Imagem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t-PT" noProof="0"/>
          </a:p>
        </p:txBody>
      </p:sp>
      <p:sp>
        <p:nvSpPr>
          <p:cNvPr id="4" name="Marcador de Posição do Texto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a:t>Clique para editar os estilos</a:t>
            </a:r>
          </a:p>
        </p:txBody>
      </p:sp>
    </p:spTree>
    <p:extLst>
      <p:ext uri="{BB962C8B-B14F-4D97-AF65-F5344CB8AC3E}">
        <p14:creationId xmlns:p14="http://schemas.microsoft.com/office/powerpoint/2010/main" val="1479164926"/>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a:prstGeom prst="rect">
            <a:avLst/>
          </a:prstGeom>
        </p:spPr>
        <p:txBody>
          <a:bodyPr/>
          <a:lstStyle/>
          <a:p>
            <a:r>
              <a:rPr lang="pt-PT"/>
              <a:t>Clique para editar o estilo</a:t>
            </a:r>
          </a:p>
        </p:txBody>
      </p:sp>
      <p:sp>
        <p:nvSpPr>
          <p:cNvPr id="3" name="Marcador de Posição de Texto Vertical 2"/>
          <p:cNvSpPr>
            <a:spLocks noGrp="1"/>
          </p:cNvSpPr>
          <p:nvPr>
            <p:ph type="body" orient="vert" idx="1"/>
          </p:nvPr>
        </p:nvSpPr>
        <p:spPr>
          <a:xfrm>
            <a:off x="457200" y="1600200"/>
            <a:ext cx="8229600" cy="4525963"/>
          </a:xfrm>
          <a:prstGeom prst="rect">
            <a:avLst/>
          </a:prstGeom>
        </p:spPr>
        <p:txBody>
          <a:bodyPr vert="eaVert"/>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p>
        </p:txBody>
      </p:sp>
    </p:spTree>
    <p:extLst>
      <p:ext uri="{BB962C8B-B14F-4D97-AF65-F5344CB8AC3E}">
        <p14:creationId xmlns:p14="http://schemas.microsoft.com/office/powerpoint/2010/main" val="1924509715"/>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Título vertical e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a:prstGeom prst="rect">
            <a:avLst/>
          </a:prstGeom>
        </p:spPr>
        <p:txBody>
          <a:bodyPr vert="eaVert"/>
          <a:lstStyle/>
          <a:p>
            <a:r>
              <a:rPr lang="pt-PT"/>
              <a:t>Clique para editar o estilo</a:t>
            </a:r>
          </a:p>
        </p:txBody>
      </p:sp>
      <p:sp>
        <p:nvSpPr>
          <p:cNvPr id="3" name="Marcador de Posição de Texto Vertical 2"/>
          <p:cNvSpPr>
            <a:spLocks noGrp="1"/>
          </p:cNvSpPr>
          <p:nvPr>
            <p:ph type="body" orient="vert" idx="1"/>
          </p:nvPr>
        </p:nvSpPr>
        <p:spPr>
          <a:xfrm>
            <a:off x="457200" y="274638"/>
            <a:ext cx="6019800" cy="5851525"/>
          </a:xfrm>
          <a:prstGeom prst="rect">
            <a:avLst/>
          </a:prstGeom>
        </p:spPr>
        <p:txBody>
          <a:bodyPr vert="eaVert"/>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p>
        </p:txBody>
      </p:sp>
    </p:spTree>
    <p:extLst>
      <p:ext uri="{BB962C8B-B14F-4D97-AF65-F5344CB8AC3E}">
        <p14:creationId xmlns:p14="http://schemas.microsoft.com/office/powerpoint/2010/main" val="879487917"/>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08250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Em branco">
    <p:spTree>
      <p:nvGrpSpPr>
        <p:cNvPr id="1" name=""/>
        <p:cNvGrpSpPr/>
        <p:nvPr/>
      </p:nvGrpSpPr>
      <p:grpSpPr>
        <a:xfrm>
          <a:off x="0" y="0"/>
          <a:ext cx="0" cy="0"/>
          <a:chOff x="0" y="0"/>
          <a:chExt cx="0" cy="0"/>
        </a:xfrm>
      </p:grpSpPr>
      <p:sp>
        <p:nvSpPr>
          <p:cNvPr id="3" name="Content Placeholder 2"/>
          <p:cNvSpPr>
            <a:spLocks noGrp="1"/>
          </p:cNvSpPr>
          <p:nvPr>
            <p:ph sz="quarter" idx="10"/>
          </p:nvPr>
        </p:nvSpPr>
        <p:spPr>
          <a:xfrm>
            <a:off x="8001000" y="6705600"/>
            <a:ext cx="914400" cy="91440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71440220"/>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Em branco">
    <p:spTree>
      <p:nvGrpSpPr>
        <p:cNvPr id="1" name=""/>
        <p:cNvGrpSpPr/>
        <p:nvPr/>
      </p:nvGrpSpPr>
      <p:grpSpPr>
        <a:xfrm>
          <a:off x="0" y="0"/>
          <a:ext cx="0" cy="0"/>
          <a:chOff x="0" y="0"/>
          <a:chExt cx="0" cy="0"/>
        </a:xfrm>
      </p:grpSpPr>
      <p:sp>
        <p:nvSpPr>
          <p:cNvPr id="3" name="Content Placeholder 2"/>
          <p:cNvSpPr>
            <a:spLocks noGrp="1"/>
          </p:cNvSpPr>
          <p:nvPr>
            <p:ph sz="quarter" idx="10"/>
          </p:nvPr>
        </p:nvSpPr>
        <p:spPr>
          <a:xfrm>
            <a:off x="8001000" y="6705600"/>
            <a:ext cx="914400" cy="91440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36995634"/>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Em branco">
    <p:spTree>
      <p:nvGrpSpPr>
        <p:cNvPr id="1" name=""/>
        <p:cNvGrpSpPr/>
        <p:nvPr/>
      </p:nvGrpSpPr>
      <p:grpSpPr>
        <a:xfrm>
          <a:off x="0" y="0"/>
          <a:ext cx="0" cy="0"/>
          <a:chOff x="0" y="0"/>
          <a:chExt cx="0" cy="0"/>
        </a:xfrm>
      </p:grpSpPr>
      <p:sp>
        <p:nvSpPr>
          <p:cNvPr id="3" name="Content Placeholder 2"/>
          <p:cNvSpPr>
            <a:spLocks noGrp="1"/>
          </p:cNvSpPr>
          <p:nvPr>
            <p:ph sz="quarter" idx="10"/>
          </p:nvPr>
        </p:nvSpPr>
        <p:spPr>
          <a:xfrm>
            <a:off x="8001000" y="6705600"/>
            <a:ext cx="914400" cy="91440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625484"/>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4_Em branco">
    <p:spTree>
      <p:nvGrpSpPr>
        <p:cNvPr id="1" name=""/>
        <p:cNvGrpSpPr/>
        <p:nvPr/>
      </p:nvGrpSpPr>
      <p:grpSpPr>
        <a:xfrm>
          <a:off x="0" y="0"/>
          <a:ext cx="0" cy="0"/>
          <a:chOff x="0" y="0"/>
          <a:chExt cx="0" cy="0"/>
        </a:xfrm>
      </p:grpSpPr>
      <p:sp>
        <p:nvSpPr>
          <p:cNvPr id="3" name="Content Placeholder 2"/>
          <p:cNvSpPr>
            <a:spLocks noGrp="1"/>
          </p:cNvSpPr>
          <p:nvPr>
            <p:ph sz="quarter" idx="10"/>
          </p:nvPr>
        </p:nvSpPr>
        <p:spPr>
          <a:xfrm>
            <a:off x="8001000" y="6705600"/>
            <a:ext cx="914400" cy="91440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67677097"/>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5_Em branco">
    <p:spTree>
      <p:nvGrpSpPr>
        <p:cNvPr id="1" name=""/>
        <p:cNvGrpSpPr/>
        <p:nvPr/>
      </p:nvGrpSpPr>
      <p:grpSpPr>
        <a:xfrm>
          <a:off x="0" y="0"/>
          <a:ext cx="0" cy="0"/>
          <a:chOff x="0" y="0"/>
          <a:chExt cx="0" cy="0"/>
        </a:xfrm>
      </p:grpSpPr>
      <p:sp>
        <p:nvSpPr>
          <p:cNvPr id="3" name="Content Placeholder 2"/>
          <p:cNvSpPr>
            <a:spLocks noGrp="1"/>
          </p:cNvSpPr>
          <p:nvPr>
            <p:ph sz="quarter" idx="10"/>
          </p:nvPr>
        </p:nvSpPr>
        <p:spPr>
          <a:xfrm>
            <a:off x="8001000" y="6705600"/>
            <a:ext cx="914400" cy="91440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25213359"/>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object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a:prstGeom prst="rect">
            <a:avLst/>
          </a:prstGeom>
        </p:spPr>
        <p:txBody>
          <a:bodyPr/>
          <a:lstStyle/>
          <a:p>
            <a:r>
              <a:rPr lang="pt-PT"/>
              <a:t>Clique para editar o estilo</a:t>
            </a:r>
          </a:p>
        </p:txBody>
      </p:sp>
      <p:sp>
        <p:nvSpPr>
          <p:cNvPr id="3" name="Marcador de Posição de Conteúdo 2"/>
          <p:cNvSpPr>
            <a:spLocks noGrp="1"/>
          </p:cNvSpPr>
          <p:nvPr>
            <p:ph idx="1"/>
          </p:nvPr>
        </p:nvSpPr>
        <p:spPr>
          <a:xfrm>
            <a:off x="457200" y="1600200"/>
            <a:ext cx="8229600" cy="4525963"/>
          </a:xfrm>
          <a:prstGeom prst="rect">
            <a:avLst/>
          </a:prstGeom>
        </p:spPr>
        <p:txBody>
          <a:bodyPr/>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p>
        </p:txBody>
      </p:sp>
    </p:spTree>
    <p:extLst>
      <p:ext uri="{BB962C8B-B14F-4D97-AF65-F5344CB8AC3E}">
        <p14:creationId xmlns:p14="http://schemas.microsoft.com/office/powerpoint/2010/main" val="1630060026"/>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A913A28-C989-4EE5-9750-5A1B417AF25B}" type="datetimeFigureOut">
              <a:rPr lang="en-US" smtClean="0"/>
              <a:t>6/3/2018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15DFB1-EA39-4FBF-8DA5-18C8644E4781}" type="slidenum">
              <a:rPr lang="en-US" smtClean="0"/>
              <a:t>‹#›</a:t>
            </a:fld>
            <a:endParaRPr lang="en-US"/>
          </a:p>
        </p:txBody>
      </p:sp>
    </p:spTree>
    <p:extLst>
      <p:ext uri="{BB962C8B-B14F-4D97-AF65-F5344CB8AC3E}">
        <p14:creationId xmlns:p14="http://schemas.microsoft.com/office/powerpoint/2010/main" val="371215975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A913A28-C989-4EE5-9750-5A1B417AF25B}" type="datetimeFigureOut">
              <a:rPr lang="en-US" smtClean="0"/>
              <a:t>6/3/2018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15DFB1-EA39-4FBF-8DA5-18C8644E4781}" type="slidenum">
              <a:rPr lang="en-US" smtClean="0"/>
              <a:t>‹#›</a:t>
            </a:fld>
            <a:endParaRPr lang="en-US"/>
          </a:p>
        </p:txBody>
      </p:sp>
    </p:spTree>
    <p:extLst>
      <p:ext uri="{BB962C8B-B14F-4D97-AF65-F5344CB8AC3E}">
        <p14:creationId xmlns:p14="http://schemas.microsoft.com/office/powerpoint/2010/main" val="8616070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A913A28-C989-4EE5-9750-5A1B417AF25B}" type="datetimeFigureOut">
              <a:rPr lang="en-US" smtClean="0"/>
              <a:t>6/3/2018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15DFB1-EA39-4FBF-8DA5-18C8644E4781}" type="slidenum">
              <a:rPr lang="en-US" smtClean="0"/>
              <a:t>‹#›</a:t>
            </a:fld>
            <a:endParaRPr lang="en-US"/>
          </a:p>
        </p:txBody>
      </p:sp>
    </p:spTree>
    <p:extLst>
      <p:ext uri="{BB962C8B-B14F-4D97-AF65-F5344CB8AC3E}">
        <p14:creationId xmlns:p14="http://schemas.microsoft.com/office/powerpoint/2010/main" val="35797439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A913A28-C989-4EE5-9750-5A1B417AF25B}" type="datetimeFigureOut">
              <a:rPr lang="en-US" smtClean="0"/>
              <a:t>6/3/2018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15DFB1-EA39-4FBF-8DA5-18C8644E4781}" type="slidenum">
              <a:rPr lang="en-US" smtClean="0"/>
              <a:t>‹#›</a:t>
            </a:fld>
            <a:endParaRPr lang="en-US"/>
          </a:p>
        </p:txBody>
      </p:sp>
    </p:spTree>
    <p:extLst>
      <p:ext uri="{BB962C8B-B14F-4D97-AF65-F5344CB8AC3E}">
        <p14:creationId xmlns:p14="http://schemas.microsoft.com/office/powerpoint/2010/main" val="355039857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A913A28-C989-4EE5-9750-5A1B417AF25B}" type="datetimeFigureOut">
              <a:rPr lang="en-US" smtClean="0"/>
              <a:t>6/3/2018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315DFB1-EA39-4FBF-8DA5-18C8644E4781}" type="slidenum">
              <a:rPr lang="en-US" smtClean="0"/>
              <a:t>‹#›</a:t>
            </a:fld>
            <a:endParaRPr lang="en-US"/>
          </a:p>
        </p:txBody>
      </p:sp>
    </p:spTree>
    <p:extLst>
      <p:ext uri="{BB962C8B-B14F-4D97-AF65-F5344CB8AC3E}">
        <p14:creationId xmlns:p14="http://schemas.microsoft.com/office/powerpoint/2010/main" val="149639340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A913A28-C989-4EE5-9750-5A1B417AF25B}" type="datetimeFigureOut">
              <a:rPr lang="en-US" smtClean="0"/>
              <a:t>6/3/2018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315DFB1-EA39-4FBF-8DA5-18C8644E4781}" type="slidenum">
              <a:rPr lang="en-US" smtClean="0"/>
              <a:t>‹#›</a:t>
            </a:fld>
            <a:endParaRPr lang="en-US"/>
          </a:p>
        </p:txBody>
      </p:sp>
    </p:spTree>
    <p:extLst>
      <p:ext uri="{BB962C8B-B14F-4D97-AF65-F5344CB8AC3E}">
        <p14:creationId xmlns:p14="http://schemas.microsoft.com/office/powerpoint/2010/main" val="76314040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913A28-C989-4EE5-9750-5A1B417AF25B}" type="datetimeFigureOut">
              <a:rPr lang="en-US" smtClean="0"/>
              <a:t>6/3/2018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315DFB1-EA39-4FBF-8DA5-18C8644E4781}" type="slidenum">
              <a:rPr lang="en-US" smtClean="0"/>
              <a:t>‹#›</a:t>
            </a:fld>
            <a:endParaRPr lang="en-US"/>
          </a:p>
        </p:txBody>
      </p:sp>
    </p:spTree>
    <p:extLst>
      <p:ext uri="{BB962C8B-B14F-4D97-AF65-F5344CB8AC3E}">
        <p14:creationId xmlns:p14="http://schemas.microsoft.com/office/powerpoint/2010/main" val="346233761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A913A28-C989-4EE5-9750-5A1B417AF25B}" type="datetimeFigureOut">
              <a:rPr lang="en-US" smtClean="0"/>
              <a:t>6/3/2018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15DFB1-EA39-4FBF-8DA5-18C8644E4781}" type="slidenum">
              <a:rPr lang="en-US" smtClean="0"/>
              <a:t>‹#›</a:t>
            </a:fld>
            <a:endParaRPr lang="en-US"/>
          </a:p>
        </p:txBody>
      </p:sp>
    </p:spTree>
    <p:extLst>
      <p:ext uri="{BB962C8B-B14F-4D97-AF65-F5344CB8AC3E}">
        <p14:creationId xmlns:p14="http://schemas.microsoft.com/office/powerpoint/2010/main" val="172488765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A913A28-C989-4EE5-9750-5A1B417AF25B}" type="datetimeFigureOut">
              <a:rPr lang="en-US" smtClean="0"/>
              <a:t>6/3/2018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15DFB1-EA39-4FBF-8DA5-18C8644E4781}" type="slidenum">
              <a:rPr lang="en-US" smtClean="0"/>
              <a:t>‹#›</a:t>
            </a:fld>
            <a:endParaRPr lang="en-US"/>
          </a:p>
        </p:txBody>
      </p:sp>
    </p:spTree>
    <p:extLst>
      <p:ext uri="{BB962C8B-B14F-4D97-AF65-F5344CB8AC3E}">
        <p14:creationId xmlns:p14="http://schemas.microsoft.com/office/powerpoint/2010/main" val="395995990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A913A28-C989-4EE5-9750-5A1B417AF25B}" type="datetimeFigureOut">
              <a:rPr lang="en-US" smtClean="0"/>
              <a:t>6/3/2018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15DFB1-EA39-4FBF-8DA5-18C8644E4781}" type="slidenum">
              <a:rPr lang="en-US" smtClean="0"/>
              <a:t>‹#›</a:t>
            </a:fld>
            <a:endParaRPr lang="en-US"/>
          </a:p>
        </p:txBody>
      </p:sp>
    </p:spTree>
    <p:extLst>
      <p:ext uri="{BB962C8B-B14F-4D97-AF65-F5344CB8AC3E}">
        <p14:creationId xmlns:p14="http://schemas.microsoft.com/office/powerpoint/2010/main" val="24955501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c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pt-PT"/>
              <a:t>Clique para editar o estilo</a:t>
            </a:r>
          </a:p>
        </p:txBody>
      </p:sp>
      <p:sp>
        <p:nvSpPr>
          <p:cNvPr id="3" name="Marcador de Posição do Texto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t-PT"/>
              <a:t>Clique para editar os estilos</a:t>
            </a:r>
          </a:p>
        </p:txBody>
      </p:sp>
    </p:spTree>
    <p:extLst>
      <p:ext uri="{BB962C8B-B14F-4D97-AF65-F5344CB8AC3E}">
        <p14:creationId xmlns:p14="http://schemas.microsoft.com/office/powerpoint/2010/main" val="1419788659"/>
      </p:ext>
    </p:extLst>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A913A28-C989-4EE5-9750-5A1B417AF25B}" type="datetimeFigureOut">
              <a:rPr lang="en-US" smtClean="0"/>
              <a:t>6/3/2018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15DFB1-EA39-4FBF-8DA5-18C8644E4781}" type="slidenum">
              <a:rPr lang="en-US" smtClean="0"/>
              <a:t>‹#›</a:t>
            </a:fld>
            <a:endParaRPr lang="en-US"/>
          </a:p>
        </p:txBody>
      </p:sp>
    </p:spTree>
    <p:extLst>
      <p:ext uri="{BB962C8B-B14F-4D97-AF65-F5344CB8AC3E}">
        <p14:creationId xmlns:p14="http://schemas.microsoft.com/office/powerpoint/2010/main" val="1937505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údo Dup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a:prstGeom prst="rect">
            <a:avLst/>
          </a:prstGeom>
        </p:spPr>
        <p:txBody>
          <a:bodyPr/>
          <a:lstStyle/>
          <a:p>
            <a:r>
              <a:rPr lang="pt-PT"/>
              <a:t>Clique para editar o estilo</a:t>
            </a:r>
          </a:p>
        </p:txBody>
      </p:sp>
      <p:sp>
        <p:nvSpPr>
          <p:cNvPr id="3" name="Marcador de Posição de Conteúdo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p>
        </p:txBody>
      </p:sp>
      <p:sp>
        <p:nvSpPr>
          <p:cNvPr id="4" name="Marcador de Posição de Conteúdo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p>
        </p:txBody>
      </p:sp>
    </p:spTree>
    <p:extLst>
      <p:ext uri="{BB962C8B-B14F-4D97-AF65-F5344CB8AC3E}">
        <p14:creationId xmlns:p14="http://schemas.microsoft.com/office/powerpoint/2010/main" val="4040089357"/>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a:prstGeom prst="rect">
            <a:avLst/>
          </a:prstGeom>
        </p:spPr>
        <p:txBody>
          <a:bodyPr/>
          <a:lstStyle>
            <a:lvl1pPr>
              <a:defRPr/>
            </a:lvl1pPr>
          </a:lstStyle>
          <a:p>
            <a:r>
              <a:rPr lang="pt-PT"/>
              <a:t>Clique para editar o estilo</a:t>
            </a:r>
          </a:p>
        </p:txBody>
      </p:sp>
      <p:sp>
        <p:nvSpPr>
          <p:cNvPr id="3" name="Marcador de Posição do Texto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a:t>Clique para editar os estilos</a:t>
            </a:r>
          </a:p>
        </p:txBody>
      </p:sp>
      <p:sp>
        <p:nvSpPr>
          <p:cNvPr id="4" name="Marcador de Posição de Conteúdo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p>
        </p:txBody>
      </p:sp>
      <p:sp>
        <p:nvSpPr>
          <p:cNvPr id="5" name="Marcador de Posição do Texto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a:t>Clique para editar os estilos</a:t>
            </a:r>
          </a:p>
        </p:txBody>
      </p:sp>
      <p:sp>
        <p:nvSpPr>
          <p:cNvPr id="6" name="Marcador de Posição de Conteúdo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p>
        </p:txBody>
      </p:sp>
    </p:spTree>
    <p:extLst>
      <p:ext uri="{BB962C8B-B14F-4D97-AF65-F5344CB8AC3E}">
        <p14:creationId xmlns:p14="http://schemas.microsoft.com/office/powerpoint/2010/main" val="163987927"/>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381000"/>
            <a:ext cx="8229600" cy="914400"/>
          </a:xfrm>
          <a:prstGeom prst="rect">
            <a:avLst/>
          </a:prstGeom>
        </p:spPr>
        <p:txBody>
          <a:bodyPr/>
          <a:lstStyle>
            <a:lvl1pPr>
              <a:defRPr sz="3200" b="1">
                <a:solidFill>
                  <a:srgbClr val="FF0000"/>
                </a:solidFill>
                <a:latin typeface="Tahoma" panose="020B0604030504040204" pitchFamily="34" charset="0"/>
                <a:ea typeface="Tahoma" panose="020B0604030504040204" pitchFamily="34" charset="0"/>
                <a:cs typeface="Tahoma" panose="020B0604030504040204" pitchFamily="34" charset="0"/>
              </a:defRPr>
            </a:lvl1pPr>
          </a:lstStyle>
          <a:p>
            <a:r>
              <a:rPr lang="pt-PT" dirty="0"/>
              <a:t>Clique para editar o estilo</a:t>
            </a:r>
          </a:p>
        </p:txBody>
      </p:sp>
    </p:spTree>
    <p:extLst>
      <p:ext uri="{BB962C8B-B14F-4D97-AF65-F5344CB8AC3E}">
        <p14:creationId xmlns:p14="http://schemas.microsoft.com/office/powerpoint/2010/main" val="2397734262"/>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Em branco">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72739052"/>
      </p:ext>
    </p:extLst>
  </p:cSld>
  <p:clrMapOvr>
    <a:overrideClrMapping bg1="lt1" tx1="dk1" bg2="lt2" tx2="dk2" accent1="accent1" accent2="accent2" accent3="accent3" accent4="accent4" accent5="accent5" accent6="accent6" hlink="hlink" folHlink="folHlink"/>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1332473455"/>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11430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1369264862"/>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vmlDrawing" Target="../drawings/vmlDrawing1.v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oleObject" Target="../embeddings/oleObject1.bin"/></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7.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theme" Target="../theme/theme2.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6" name="Group 5"/>
          <p:cNvGrpSpPr>
            <a:grpSpLocks/>
          </p:cNvGrpSpPr>
          <p:nvPr userDrawn="1"/>
        </p:nvGrpSpPr>
        <p:grpSpPr bwMode="auto">
          <a:xfrm>
            <a:off x="0" y="990600"/>
            <a:ext cx="9132888" cy="152400"/>
            <a:chOff x="0" y="900"/>
            <a:chExt cx="5753" cy="96"/>
          </a:xfrm>
        </p:grpSpPr>
        <p:sp>
          <p:nvSpPr>
            <p:cNvPr id="7" name="Rectangle 6"/>
            <p:cNvSpPr>
              <a:spLocks noChangeArrowheads="1"/>
            </p:cNvSpPr>
            <p:nvPr/>
          </p:nvSpPr>
          <p:spPr bwMode="auto">
            <a:xfrm>
              <a:off x="0" y="900"/>
              <a:ext cx="5753" cy="47"/>
            </a:xfrm>
            <a:prstGeom prst="rect">
              <a:avLst/>
            </a:prstGeom>
            <a:gradFill rotWithShape="0">
              <a:gsLst>
                <a:gs pos="0">
                  <a:srgbClr val="BCBCBC"/>
                </a:gs>
                <a:gs pos="50000">
                  <a:srgbClr val="EBEBEB"/>
                </a:gs>
                <a:gs pos="100000">
                  <a:srgbClr val="BCBCBC"/>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defRPr/>
              </a:pPr>
              <a:endParaRPr lang="pt-PT"/>
            </a:p>
          </p:txBody>
        </p:sp>
        <p:sp>
          <p:nvSpPr>
            <p:cNvPr id="8" name="Rectangle 7"/>
            <p:cNvSpPr>
              <a:spLocks noChangeArrowheads="1"/>
            </p:cNvSpPr>
            <p:nvPr/>
          </p:nvSpPr>
          <p:spPr bwMode="auto">
            <a:xfrm>
              <a:off x="0" y="972"/>
              <a:ext cx="5753" cy="24"/>
            </a:xfrm>
            <a:prstGeom prst="rect">
              <a:avLst/>
            </a:prstGeom>
            <a:gradFill rotWithShape="0">
              <a:gsLst>
                <a:gs pos="0">
                  <a:srgbClr val="7C7C7C"/>
                </a:gs>
                <a:gs pos="50000">
                  <a:srgbClr val="CECECE"/>
                </a:gs>
                <a:gs pos="100000">
                  <a:srgbClr val="7C7C7C"/>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defRPr/>
              </a:pPr>
              <a:endParaRPr lang="pt-PT"/>
            </a:p>
          </p:txBody>
        </p:sp>
      </p:grpSp>
      <p:sp>
        <p:nvSpPr>
          <p:cNvPr id="9" name="Text Placeholder 8"/>
          <p:cNvSpPr>
            <a:spLocks noGrp="1" noChangeArrowheads="1"/>
          </p:cNvSpPr>
          <p:nvPr>
            <p:ph type="body" idx="1"/>
          </p:nvPr>
        </p:nvSpPr>
        <p:spPr bwMode="auto">
          <a:xfrm>
            <a:off x="228600" y="1371600"/>
            <a:ext cx="84582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GB" altLang="pt-PT"/>
              <a:t>Click to edit Master text styles</a:t>
            </a:r>
          </a:p>
          <a:p>
            <a:pPr lvl="1"/>
            <a:r>
              <a:rPr lang="en-GB" altLang="pt-PT"/>
              <a:t>Second Level</a:t>
            </a:r>
          </a:p>
          <a:p>
            <a:pPr lvl="2"/>
            <a:r>
              <a:rPr lang="en-GB" altLang="pt-PT"/>
              <a:t>Third Level</a:t>
            </a:r>
          </a:p>
          <a:p>
            <a:pPr lvl="3"/>
            <a:r>
              <a:rPr lang="en-GB" altLang="pt-PT"/>
              <a:t>Fourth Level</a:t>
            </a:r>
          </a:p>
          <a:p>
            <a:pPr lvl="4"/>
            <a:r>
              <a:rPr lang="en-GB" altLang="pt-PT"/>
              <a:t>Fifth Level</a:t>
            </a:r>
          </a:p>
        </p:txBody>
      </p:sp>
      <p:sp>
        <p:nvSpPr>
          <p:cNvPr id="10" name="Title Placeholder 9"/>
          <p:cNvSpPr>
            <a:spLocks noGrp="1" noChangeArrowheads="1"/>
          </p:cNvSpPr>
          <p:nvPr>
            <p:ph type="title"/>
          </p:nvPr>
        </p:nvSpPr>
        <p:spPr bwMode="auto">
          <a:xfrm>
            <a:off x="990600" y="152400"/>
            <a:ext cx="8153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b" anchorCtr="0" compatLnSpc="1">
            <a:prstTxWarp prst="textNoShape">
              <a:avLst/>
            </a:prstTxWarp>
          </a:bodyPr>
          <a:lstStyle/>
          <a:p>
            <a:pPr lvl="0"/>
            <a:r>
              <a:rPr lang="pt-PT" altLang="pt-PT"/>
              <a:t>Click to edit Master title style</a:t>
            </a:r>
          </a:p>
        </p:txBody>
      </p:sp>
      <p:sp>
        <p:nvSpPr>
          <p:cNvPr id="11" name="Rectangle 10"/>
          <p:cNvSpPr>
            <a:spLocks noChangeArrowheads="1"/>
          </p:cNvSpPr>
          <p:nvPr userDrawn="1"/>
        </p:nvSpPr>
        <p:spPr bwMode="auto">
          <a:xfrm>
            <a:off x="7898004" y="6483128"/>
            <a:ext cx="1155509" cy="308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lgn="r">
              <a:defRPr/>
            </a:pPr>
            <a:r>
              <a:rPr lang="en-GB" sz="1400" dirty="0">
                <a:latin typeface="Arial" panose="020B0604020202020204" pitchFamily="34" charset="0"/>
              </a:rPr>
              <a:t>  </a:t>
            </a:r>
            <a:r>
              <a:rPr lang="pt-PT" sz="1400" dirty="0">
                <a:latin typeface="Times New Roman" panose="02020603050405020304" pitchFamily="18" charset="0"/>
              </a:rPr>
              <a:t>IS</a:t>
            </a:r>
            <a:r>
              <a:rPr lang="pt-PT" sz="1400" baseline="0" dirty="0">
                <a:latin typeface="Times New Roman" panose="02020603050405020304" pitchFamily="18" charset="0"/>
              </a:rPr>
              <a:t> &amp; EA</a:t>
            </a:r>
            <a:r>
              <a:rPr lang="en-GB" sz="1400" dirty="0"/>
              <a:t> </a:t>
            </a:r>
            <a:fld id="{09923C16-13B3-452B-85AF-E8E209632561}" type="slidenum">
              <a:rPr lang="en-GB" sz="1400" smtClean="0"/>
              <a:pPr algn="r">
                <a:defRPr/>
              </a:pPr>
              <a:t>‹#›</a:t>
            </a:fld>
            <a:endParaRPr lang="en-GB" sz="1400" dirty="0"/>
          </a:p>
        </p:txBody>
      </p:sp>
      <p:grpSp>
        <p:nvGrpSpPr>
          <p:cNvPr id="12" name="Group 13"/>
          <p:cNvGrpSpPr>
            <a:grpSpLocks/>
          </p:cNvGrpSpPr>
          <p:nvPr userDrawn="1"/>
        </p:nvGrpSpPr>
        <p:grpSpPr bwMode="auto">
          <a:xfrm>
            <a:off x="0" y="0"/>
            <a:ext cx="990600" cy="990600"/>
            <a:chOff x="0" y="0"/>
            <a:chExt cx="624" cy="576"/>
          </a:xfrm>
        </p:grpSpPr>
        <p:graphicFrame>
          <p:nvGraphicFramePr>
            <p:cNvPr id="13" name="Object 14"/>
            <p:cNvGraphicFramePr>
              <a:graphicFrameLocks noChangeAspect="1"/>
            </p:cNvGraphicFramePr>
            <p:nvPr/>
          </p:nvGraphicFramePr>
          <p:xfrm>
            <a:off x="0" y="0"/>
            <a:ext cx="553" cy="576"/>
          </p:xfrm>
          <a:graphic>
            <a:graphicData uri="http://schemas.openxmlformats.org/presentationml/2006/ole">
              <mc:AlternateContent xmlns:mc="http://schemas.openxmlformats.org/markup-compatibility/2006">
                <mc:Choice xmlns:v="urn:schemas-microsoft-com:vml" Requires="v">
                  <p:oleObj spid="_x0000_s1038" name="Bitmap Image" r:id="rId22" imgW="1324160" imgH="1647619" progId="Paint.Picture">
                    <p:embed/>
                  </p:oleObj>
                </mc:Choice>
                <mc:Fallback>
                  <p:oleObj name="Bitmap Image" r:id="rId22" imgW="1324160" imgH="1647619" progId="Paint.Picture">
                    <p:embed/>
                    <p:pic>
                      <p:nvPicPr>
                        <p:cNvPr id="0" name=""/>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0" y="0"/>
                          <a:ext cx="553" cy="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4" name="Rectangle 15"/>
            <p:cNvSpPr>
              <a:spLocks noChangeArrowheads="1"/>
            </p:cNvSpPr>
            <p:nvPr/>
          </p:nvSpPr>
          <p:spPr bwMode="auto">
            <a:xfrm rot="16200000" flipH="1">
              <a:off x="264" y="264"/>
              <a:ext cx="576" cy="48"/>
            </a:xfrm>
            <a:prstGeom prst="rect">
              <a:avLst/>
            </a:prstGeom>
            <a:gradFill rotWithShape="0">
              <a:gsLst>
                <a:gs pos="0">
                  <a:srgbClr val="676767"/>
                </a:gs>
                <a:gs pos="50000">
                  <a:srgbClr val="F0F0F0"/>
                </a:gs>
                <a:gs pos="100000">
                  <a:srgbClr val="676767"/>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defRPr/>
              </a:pPr>
              <a:endParaRPr lang="pt-PT"/>
            </a:p>
          </p:txBody>
        </p:sp>
        <p:sp>
          <p:nvSpPr>
            <p:cNvPr id="15" name="Rectangle 16"/>
            <p:cNvSpPr>
              <a:spLocks noChangeArrowheads="1"/>
            </p:cNvSpPr>
            <p:nvPr/>
          </p:nvSpPr>
          <p:spPr bwMode="auto">
            <a:xfrm rot="5400000" flipH="1" flipV="1">
              <a:off x="312" y="264"/>
              <a:ext cx="576" cy="48"/>
            </a:xfrm>
            <a:prstGeom prst="rect">
              <a:avLst/>
            </a:prstGeom>
            <a:gradFill rotWithShape="0">
              <a:gsLst>
                <a:gs pos="0">
                  <a:srgbClr val="000000"/>
                </a:gs>
                <a:gs pos="50000">
                  <a:srgbClr val="676767"/>
                </a:gs>
                <a:gs pos="100000">
                  <a:srgbClr val="0000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defRPr/>
              </a:pPr>
              <a:endParaRPr lang="pt-PT"/>
            </a:p>
          </p:txBody>
        </p:sp>
      </p:gr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73" r:id="rId8"/>
    <p:sldLayoutId id="2147483672" r:id="rId9"/>
    <p:sldLayoutId id="2147483656" r:id="rId10"/>
    <p:sldLayoutId id="2147483657" r:id="rId11"/>
    <p:sldLayoutId id="2147483658" r:id="rId12"/>
    <p:sldLayoutId id="2147483659" r:id="rId13"/>
    <p:sldLayoutId id="2147483674" r:id="rId14"/>
    <p:sldLayoutId id="2147483675" r:id="rId15"/>
    <p:sldLayoutId id="2147483677" r:id="rId16"/>
    <p:sldLayoutId id="2147483678" r:id="rId17"/>
    <p:sldLayoutId id="2147483679" r:id="rId18"/>
    <p:sldLayoutId id="2147483680" r:id="rId19"/>
  </p:sldLayoutIdLst>
  <p:transition/>
  <p:txStyles>
    <p:titleStyle>
      <a:lvl1pPr algn="ctr" rtl="0" eaLnBrk="0" fontAlgn="base" hangingPunct="0">
        <a:spcBef>
          <a:spcPct val="0"/>
        </a:spcBef>
        <a:spcAft>
          <a:spcPct val="0"/>
        </a:spcAft>
        <a:defRPr sz="4400">
          <a:solidFill>
            <a:schemeClr val="tx2"/>
          </a:solidFill>
          <a:latin typeface="+mj-lt"/>
          <a:ea typeface="ＭＳ Ｐゴシック" pitchFamily="-65" charset="-128"/>
          <a:cs typeface="+mj-cs"/>
        </a:defRPr>
      </a:lvl1pPr>
      <a:lvl2pPr algn="ctr" rtl="0" eaLnBrk="0" fontAlgn="base" hangingPunct="0">
        <a:spcBef>
          <a:spcPct val="0"/>
        </a:spcBef>
        <a:spcAft>
          <a:spcPct val="0"/>
        </a:spcAft>
        <a:defRPr sz="4400">
          <a:solidFill>
            <a:schemeClr val="tx2"/>
          </a:solidFill>
          <a:latin typeface="Times New Roman" pitchFamily="18" charset="0"/>
          <a:ea typeface="ＭＳ Ｐゴシック" pitchFamily="-65" charset="-128"/>
        </a:defRPr>
      </a:lvl2pPr>
      <a:lvl3pPr algn="ctr" rtl="0" eaLnBrk="0" fontAlgn="base" hangingPunct="0">
        <a:spcBef>
          <a:spcPct val="0"/>
        </a:spcBef>
        <a:spcAft>
          <a:spcPct val="0"/>
        </a:spcAft>
        <a:defRPr sz="4400">
          <a:solidFill>
            <a:schemeClr val="tx2"/>
          </a:solidFill>
          <a:latin typeface="Times New Roman" pitchFamily="18" charset="0"/>
          <a:ea typeface="ＭＳ Ｐゴシック" pitchFamily="-65" charset="-128"/>
        </a:defRPr>
      </a:lvl3pPr>
      <a:lvl4pPr algn="ctr" rtl="0" eaLnBrk="0" fontAlgn="base" hangingPunct="0">
        <a:spcBef>
          <a:spcPct val="0"/>
        </a:spcBef>
        <a:spcAft>
          <a:spcPct val="0"/>
        </a:spcAft>
        <a:defRPr sz="4400">
          <a:solidFill>
            <a:schemeClr val="tx2"/>
          </a:solidFill>
          <a:latin typeface="Times New Roman" pitchFamily="18" charset="0"/>
          <a:ea typeface="ＭＳ Ｐゴシック" pitchFamily="-65" charset="-128"/>
        </a:defRPr>
      </a:lvl4pPr>
      <a:lvl5pPr algn="ctr" rtl="0" eaLnBrk="0" fontAlgn="base" hangingPunct="0">
        <a:spcBef>
          <a:spcPct val="0"/>
        </a:spcBef>
        <a:spcAft>
          <a:spcPct val="0"/>
        </a:spcAft>
        <a:defRPr sz="4400">
          <a:solidFill>
            <a:schemeClr val="tx2"/>
          </a:solidFill>
          <a:latin typeface="Times New Roman" pitchFamily="18" charset="0"/>
          <a:ea typeface="ＭＳ Ｐゴシック" pitchFamily="-65" charset="-128"/>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65"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6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6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65" charset="-128"/>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A913A28-C989-4EE5-9750-5A1B417AF25B}" type="datetimeFigureOut">
              <a:rPr lang="en-US" smtClean="0"/>
              <a:t>6/3/2018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15DFB1-EA39-4FBF-8DA5-18C8644E4781}" type="slidenum">
              <a:rPr lang="en-US" smtClean="0"/>
              <a:t>‹#›</a:t>
            </a:fld>
            <a:endParaRPr lang="en-US"/>
          </a:p>
        </p:txBody>
      </p:sp>
    </p:spTree>
    <p:extLst>
      <p:ext uri="{BB962C8B-B14F-4D97-AF65-F5344CB8AC3E}">
        <p14:creationId xmlns:p14="http://schemas.microsoft.com/office/powerpoint/2010/main" val="111400451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hyperlink" Target="http://bit.ly/cplsTO" TargetMode="External"/><Relationship Id="rId3" Type="http://schemas.openxmlformats.org/officeDocument/2006/relationships/hyperlink" Target="http://bit.ly/9f2Zs8" TargetMode="External"/><Relationship Id="rId7" Type="http://schemas.openxmlformats.org/officeDocument/2006/relationships/hyperlink" Target="http://www.adempiere.com/" TargetMode="External"/><Relationship Id="rId2" Type="http://schemas.openxmlformats.org/officeDocument/2006/relationships/hyperlink" Target="http://bit.ly/9szMLU" TargetMode="External"/><Relationship Id="rId1" Type="http://schemas.openxmlformats.org/officeDocument/2006/relationships/slideLayout" Target="../slideLayouts/slideLayout2.xml"/><Relationship Id="rId6" Type="http://schemas.openxmlformats.org/officeDocument/2006/relationships/hyperlink" Target="http://bit.ly/c9zOCM" TargetMode="External"/><Relationship Id="rId11" Type="http://schemas.openxmlformats.org/officeDocument/2006/relationships/hyperlink" Target="http://www.weberp.org/" TargetMode="External"/><Relationship Id="rId5" Type="http://schemas.openxmlformats.org/officeDocument/2006/relationships/hyperlink" Target="http://bit.ly/bC91hB" TargetMode="External"/><Relationship Id="rId10" Type="http://schemas.openxmlformats.org/officeDocument/2006/relationships/hyperlink" Target="http://www.xtuple.com/" TargetMode="External"/><Relationship Id="rId4" Type="http://schemas.openxmlformats.org/officeDocument/2006/relationships/hyperlink" Target="http://bit.ly/98D9dO" TargetMode="External"/><Relationship Id="rId9" Type="http://schemas.openxmlformats.org/officeDocument/2006/relationships/hyperlink" Target="http://www.openbravo.com/"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9.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www.gartner.com/technology/reprints.do?id=1-1B4MV8J&amp;ct=120628&amp;st=sg" TargetMode="Externa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 Box 3"/>
          <p:cNvSpPr txBox="1">
            <a:spLocks noChangeArrowheads="1"/>
          </p:cNvSpPr>
          <p:nvPr/>
        </p:nvSpPr>
        <p:spPr bwMode="auto">
          <a:xfrm>
            <a:off x="838200" y="2971800"/>
            <a:ext cx="7723188" cy="1554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charset="-128"/>
              </a:defRPr>
            </a:lvl1pPr>
            <a:lvl2pPr marL="742950" indent="-285750">
              <a:defRPr sz="2400">
                <a:solidFill>
                  <a:schemeClr val="tx1"/>
                </a:solidFill>
                <a:latin typeface="Times New Roman" pitchFamily="18" charset="0"/>
                <a:ea typeface="ＭＳ Ｐゴシック" charset="-128"/>
              </a:defRPr>
            </a:lvl2pPr>
            <a:lvl3pPr marL="1143000" indent="-228600">
              <a:defRPr sz="2400">
                <a:solidFill>
                  <a:schemeClr val="tx1"/>
                </a:solidFill>
                <a:latin typeface="Times New Roman" pitchFamily="18" charset="0"/>
                <a:ea typeface="ＭＳ Ｐゴシック" charset="-128"/>
              </a:defRPr>
            </a:lvl3pPr>
            <a:lvl4pPr marL="1600200" indent="-228600">
              <a:defRPr sz="2400">
                <a:solidFill>
                  <a:schemeClr val="tx1"/>
                </a:solidFill>
                <a:latin typeface="Times New Roman" pitchFamily="18" charset="0"/>
                <a:ea typeface="ＭＳ Ｐゴシック" charset="-128"/>
              </a:defRPr>
            </a:lvl4pPr>
            <a:lvl5pPr marL="2057400" indent="-228600">
              <a:defRPr sz="24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algn="ctr">
              <a:lnSpc>
                <a:spcPct val="125000"/>
              </a:lnSpc>
            </a:pPr>
            <a:r>
              <a:rPr lang="pt-PT" sz="2800" b="1" kern="0" dirty="0" err="1">
                <a:solidFill>
                  <a:srgbClr val="800000"/>
                </a:solidFill>
                <a:latin typeface="Tahoma" pitchFamily="34" charset="0"/>
                <a:cs typeface="Tahoma" pitchFamily="34" charset="0"/>
              </a:rPr>
              <a:t>Enterprise</a:t>
            </a:r>
            <a:r>
              <a:rPr lang="pt-PT" sz="2800" b="1" kern="0" dirty="0">
                <a:solidFill>
                  <a:srgbClr val="800000"/>
                </a:solidFill>
                <a:latin typeface="Tahoma" pitchFamily="34" charset="0"/>
                <a:cs typeface="Tahoma" pitchFamily="34" charset="0"/>
              </a:rPr>
              <a:t> </a:t>
            </a:r>
            <a:r>
              <a:rPr lang="pt-PT" sz="2800" b="1" kern="0" dirty="0" err="1">
                <a:solidFill>
                  <a:srgbClr val="800000"/>
                </a:solidFill>
                <a:latin typeface="Tahoma" pitchFamily="34" charset="0"/>
                <a:cs typeface="Tahoma" pitchFamily="34" charset="0"/>
              </a:rPr>
              <a:t>Applications</a:t>
            </a:r>
            <a:r>
              <a:rPr lang="pt-PT" sz="2800" b="1" kern="0" dirty="0">
                <a:solidFill>
                  <a:srgbClr val="800000"/>
                </a:solidFill>
                <a:latin typeface="Tahoma" pitchFamily="34" charset="0"/>
                <a:cs typeface="Tahoma" pitchFamily="34" charset="0"/>
              </a:rPr>
              <a:t>:</a:t>
            </a:r>
            <a:endParaRPr lang="en-US" sz="2800" b="1" dirty="0">
              <a:solidFill>
                <a:srgbClr val="A50021"/>
              </a:solidFill>
              <a:latin typeface="Tahoma" pitchFamily="34" charset="0"/>
              <a:cs typeface="Tahoma" pitchFamily="34" charset="0"/>
            </a:endParaRPr>
          </a:p>
          <a:p>
            <a:pPr algn="ctr">
              <a:lnSpc>
                <a:spcPct val="125000"/>
              </a:lnSpc>
            </a:pPr>
            <a:r>
              <a:rPr lang="en-US" b="1" dirty="0">
                <a:solidFill>
                  <a:srgbClr val="A50021"/>
                </a:solidFill>
                <a:latin typeface="Tahoma" pitchFamily="34" charset="0"/>
                <a:cs typeface="Tahoma" pitchFamily="34" charset="0"/>
              </a:rPr>
              <a:t>ERP </a:t>
            </a:r>
            <a:r>
              <a:rPr lang="en-US" sz="2000" b="1" dirty="0">
                <a:solidFill>
                  <a:srgbClr val="A50021"/>
                </a:solidFill>
                <a:latin typeface="Tahoma" pitchFamily="34" charset="0"/>
                <a:cs typeface="Tahoma" pitchFamily="34" charset="0"/>
              </a:rPr>
              <a:t>(</a:t>
            </a:r>
            <a:r>
              <a:rPr lang="en-US" sz="2000" b="1" i="1" dirty="0">
                <a:solidFill>
                  <a:srgbClr val="A50021"/>
                </a:solidFill>
                <a:latin typeface="Tahoma" pitchFamily="34" charset="0"/>
                <a:cs typeface="Tahoma" pitchFamily="34" charset="0"/>
              </a:rPr>
              <a:t>Enterprise Resource Planning</a:t>
            </a:r>
            <a:r>
              <a:rPr lang="en-US" sz="2000" b="1" dirty="0">
                <a:solidFill>
                  <a:srgbClr val="A50021"/>
                </a:solidFill>
                <a:latin typeface="Tahoma" pitchFamily="34" charset="0"/>
                <a:cs typeface="Tahoma" pitchFamily="34" charset="0"/>
              </a:rPr>
              <a:t>)</a:t>
            </a:r>
            <a:r>
              <a:rPr lang="en-US" b="1" dirty="0">
                <a:solidFill>
                  <a:srgbClr val="A50021"/>
                </a:solidFill>
                <a:latin typeface="Tahoma" pitchFamily="34" charset="0"/>
                <a:cs typeface="Tahoma" pitchFamily="34" charset="0"/>
              </a:rPr>
              <a:t>, CRM e SCM</a:t>
            </a:r>
          </a:p>
          <a:p>
            <a:pPr algn="ctr">
              <a:lnSpc>
                <a:spcPct val="125000"/>
              </a:lnSpc>
            </a:pPr>
            <a:endParaRPr lang="en-US" b="1" dirty="0">
              <a:solidFill>
                <a:srgbClr val="A50021"/>
              </a:solidFill>
              <a:latin typeface="Tahoma" pitchFamily="34" charset="0"/>
              <a:cs typeface="Tahoma" pitchFamily="34" charset="0"/>
            </a:endParaRPr>
          </a:p>
        </p:txBody>
      </p:sp>
    </p:spTree>
    <p:extLst>
      <p:ext uri="{BB962C8B-B14F-4D97-AF65-F5344CB8AC3E}">
        <p14:creationId xmlns:p14="http://schemas.microsoft.com/office/powerpoint/2010/main" val="1868425527"/>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type="body" idx="1"/>
          </p:nvPr>
        </p:nvSpPr>
        <p:spPr bwMode="auto">
          <a:xfrm>
            <a:off x="457200" y="1524000"/>
            <a:ext cx="8075613" cy="45307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buClr>
                <a:schemeClr val="tx1"/>
              </a:buClr>
            </a:pPr>
            <a:r>
              <a:rPr lang="en-US" sz="2000" dirty="0">
                <a:latin typeface="Tahoma" pitchFamily="34" charset="0"/>
                <a:ea typeface="ＭＳ Ｐゴシック" charset="-128"/>
                <a:cs typeface="Tahoma" pitchFamily="34" charset="0"/>
              </a:rPr>
              <a:t>Business process is a set of steps or procedures that should produce a certain outcome.</a:t>
            </a:r>
          </a:p>
          <a:p>
            <a:pPr>
              <a:buClr>
                <a:schemeClr val="tx1"/>
              </a:buClr>
              <a:buFontTx/>
              <a:buNone/>
            </a:pPr>
            <a:endParaRPr lang="en-US" sz="2000" dirty="0">
              <a:latin typeface="Tahoma" pitchFamily="34" charset="0"/>
              <a:ea typeface="ＭＳ Ｐゴシック" charset="-128"/>
              <a:cs typeface="Tahoma" pitchFamily="34" charset="0"/>
            </a:endParaRPr>
          </a:p>
          <a:p>
            <a:pPr>
              <a:buClr>
                <a:schemeClr val="tx1"/>
              </a:buClr>
            </a:pPr>
            <a:r>
              <a:rPr lang="en-US" sz="2000" dirty="0">
                <a:latin typeface="Tahoma" pitchFamily="34" charset="0"/>
                <a:ea typeface="ＭＳ Ｐゴシック" charset="-128"/>
                <a:cs typeface="Tahoma" pitchFamily="34" charset="0"/>
              </a:rPr>
              <a:t>ERPs support an organization's business processes. </a:t>
            </a:r>
            <a:br>
              <a:rPr lang="en-US" sz="2000" dirty="0">
                <a:latin typeface="Tahoma" pitchFamily="34" charset="0"/>
                <a:ea typeface="ＭＳ Ｐゴシック" charset="-128"/>
                <a:cs typeface="Tahoma" pitchFamily="34" charset="0"/>
              </a:rPr>
            </a:br>
            <a:r>
              <a:rPr lang="en-US" sz="2000" dirty="0">
                <a:latin typeface="Tahoma" pitchFamily="34" charset="0"/>
                <a:ea typeface="ＭＳ Ｐゴシック" charset="-128"/>
                <a:cs typeface="Tahoma" pitchFamily="34" charset="0"/>
              </a:rPr>
              <a:t>Examples :</a:t>
            </a:r>
          </a:p>
          <a:p>
            <a:pPr lvl="1">
              <a:buClr>
                <a:schemeClr val="tx1"/>
              </a:buClr>
            </a:pPr>
            <a:r>
              <a:rPr lang="en-US" sz="1600" dirty="0">
                <a:latin typeface="Tahoma" pitchFamily="34" charset="0"/>
                <a:ea typeface="ＭＳ Ｐゴシック" charset="-128"/>
                <a:cs typeface="Tahoma" pitchFamily="34" charset="0"/>
              </a:rPr>
              <a:t>Accounting and Finance</a:t>
            </a:r>
          </a:p>
          <a:p>
            <a:pPr lvl="1">
              <a:buClr>
                <a:schemeClr val="tx1"/>
              </a:buClr>
            </a:pPr>
            <a:r>
              <a:rPr lang="en-US" sz="1600" dirty="0">
                <a:latin typeface="Tahoma" pitchFamily="34" charset="0"/>
                <a:ea typeface="ＭＳ Ｐゴシック" charset="-128"/>
                <a:cs typeface="Tahoma" pitchFamily="34" charset="0"/>
              </a:rPr>
              <a:t>Sales and Marketing</a:t>
            </a:r>
          </a:p>
          <a:p>
            <a:pPr lvl="1">
              <a:buClr>
                <a:schemeClr val="tx1"/>
              </a:buClr>
            </a:pPr>
            <a:r>
              <a:rPr lang="en-US" sz="1600" dirty="0">
                <a:latin typeface="Tahoma" pitchFamily="34" charset="0"/>
                <a:ea typeface="ＭＳ Ｐゴシック" charset="-128"/>
                <a:cs typeface="Tahoma" pitchFamily="34" charset="0"/>
              </a:rPr>
              <a:t>Production</a:t>
            </a:r>
          </a:p>
          <a:p>
            <a:pPr lvl="1">
              <a:buClr>
                <a:schemeClr val="tx1"/>
              </a:buClr>
            </a:pPr>
            <a:r>
              <a:rPr lang="en-US" sz="1600" dirty="0">
                <a:latin typeface="Tahoma" pitchFamily="34" charset="0"/>
                <a:ea typeface="ＭＳ Ｐゴシック" charset="-128"/>
                <a:cs typeface="Tahoma" pitchFamily="34" charset="0"/>
              </a:rPr>
              <a:t>Human Resources</a:t>
            </a:r>
            <a:endParaRPr lang="en-US" sz="1400" dirty="0">
              <a:latin typeface="Tahoma" pitchFamily="34" charset="0"/>
              <a:ea typeface="ＭＳ Ｐゴシック" charset="-128"/>
              <a:cs typeface="Tahoma" pitchFamily="34" charset="0"/>
            </a:endParaRPr>
          </a:p>
        </p:txBody>
      </p:sp>
      <p:sp>
        <p:nvSpPr>
          <p:cNvPr id="10243" name="Rectangle 10"/>
          <p:cNvSpPr>
            <a:spLocks noGrp="1" noChangeArrowheads="1"/>
          </p:cNvSpPr>
          <p:nvPr>
            <p:ph type="title"/>
          </p:nvPr>
        </p:nvSpPr>
        <p:spPr bwMode="auto">
          <a:xfrm>
            <a:off x="533400" y="381000"/>
            <a:ext cx="8229600" cy="4937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en-US" sz="2400" b="1" dirty="0">
                <a:solidFill>
                  <a:srgbClr val="800000"/>
                </a:solidFill>
                <a:latin typeface="Tahoma" pitchFamily="34" charset="0"/>
                <a:ea typeface="ＭＳ Ｐゴシック" charset="-128"/>
                <a:cs typeface="Tahoma" pitchFamily="34" charset="0"/>
              </a:rPr>
              <a:t>Enterprise Resource Planning</a:t>
            </a:r>
            <a:endParaRPr lang="pt-PT" sz="2400" b="1" dirty="0">
              <a:solidFill>
                <a:srgbClr val="800000"/>
              </a:solidFill>
              <a:latin typeface="Tahoma" pitchFamily="34" charset="0"/>
              <a:ea typeface="ＭＳ Ｐゴシック" charset="-128"/>
              <a:cs typeface="Tahoma" pitchFamily="34" charset="0"/>
            </a:endParaRPr>
          </a:p>
        </p:txBody>
      </p:sp>
    </p:spTree>
    <p:extLst>
      <p:ext uri="{BB962C8B-B14F-4D97-AF65-F5344CB8AC3E}">
        <p14:creationId xmlns:p14="http://schemas.microsoft.com/office/powerpoint/2010/main" val="20116245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3"/>
          <p:cNvSpPr>
            <a:spLocks noGrp="1" noChangeArrowheads="1"/>
          </p:cNvSpPr>
          <p:nvPr>
            <p:ph type="body" idx="1"/>
          </p:nvPr>
        </p:nvSpPr>
        <p:spPr bwMode="auto">
          <a:xfrm>
            <a:off x="457200" y="1524000"/>
            <a:ext cx="8153400" cy="49688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buClr>
                <a:schemeClr val="tx1"/>
              </a:buClr>
              <a:buFontTx/>
              <a:buNone/>
            </a:pPr>
            <a:endParaRPr lang="pt-PT" sz="2000" dirty="0">
              <a:latin typeface="Tahoma" pitchFamily="34" charset="0"/>
              <a:ea typeface="ＭＳ Ｐゴシック" charset="-128"/>
              <a:cs typeface="Tahoma" pitchFamily="34" charset="0"/>
            </a:endParaRPr>
          </a:p>
          <a:p>
            <a:pPr>
              <a:buClr>
                <a:schemeClr val="tx1"/>
              </a:buClr>
            </a:pPr>
            <a:r>
              <a:rPr lang="en-GB" sz="2400" dirty="0">
                <a:latin typeface="Tahoma" pitchFamily="34" charset="0"/>
                <a:ea typeface="ＭＳ Ｐゴシック" charset="-128"/>
                <a:cs typeface="Tahoma" pitchFamily="34" charset="0"/>
              </a:rPr>
              <a:t>An ERP system uses best practices, which are "successful" methods for solving problems related to business objectives.</a:t>
            </a:r>
          </a:p>
          <a:p>
            <a:pPr>
              <a:buClr>
                <a:schemeClr val="tx1"/>
              </a:buClr>
            </a:pPr>
            <a:r>
              <a:rPr lang="en-GB" sz="2400" dirty="0">
                <a:latin typeface="Tahoma" pitchFamily="34" charset="0"/>
                <a:ea typeface="ＭＳ Ｐゴシック" charset="-128"/>
                <a:cs typeface="Tahoma" pitchFamily="34" charset="0"/>
              </a:rPr>
              <a:t>An ERP system can be complex, expensive and time-consuming to implement.</a:t>
            </a:r>
          </a:p>
          <a:p>
            <a:pPr>
              <a:buClr>
                <a:schemeClr val="tx1"/>
              </a:buClr>
            </a:pPr>
            <a:r>
              <a:rPr lang="en-GB" sz="2400" dirty="0">
                <a:latin typeface="Tahoma" pitchFamily="34" charset="0"/>
                <a:ea typeface="ＭＳ Ｐゴシック" charset="-128"/>
                <a:cs typeface="Tahoma" pitchFamily="34" charset="0"/>
              </a:rPr>
              <a:t>ERP imposes accuracy  and organization of business processes, making it more likely to align IT with business goals.</a:t>
            </a:r>
          </a:p>
          <a:p>
            <a:pPr>
              <a:buClr>
                <a:schemeClr val="tx1"/>
              </a:buClr>
            </a:pPr>
            <a:r>
              <a:rPr lang="en-GB" sz="2400" dirty="0">
                <a:latin typeface="Tahoma" pitchFamily="34" charset="0"/>
                <a:ea typeface="ＭＳ Ｐゴシック" charset="-128"/>
                <a:cs typeface="Tahoma" pitchFamily="34" charset="0"/>
              </a:rPr>
              <a:t>The adoption of an ERP usually leads to a redesign of the organization's business processes</a:t>
            </a:r>
            <a:endParaRPr lang="pt-PT" sz="2400" dirty="0">
              <a:latin typeface="Tahoma" pitchFamily="34" charset="0"/>
              <a:ea typeface="ＭＳ Ｐゴシック" charset="-128"/>
              <a:cs typeface="Tahoma" pitchFamily="34" charset="0"/>
            </a:endParaRPr>
          </a:p>
          <a:p>
            <a:pPr>
              <a:lnSpc>
                <a:spcPct val="90000"/>
              </a:lnSpc>
            </a:pPr>
            <a:endParaRPr lang="pt-BR" sz="2100" dirty="0">
              <a:latin typeface="Verdana" pitchFamily="34" charset="0"/>
              <a:ea typeface="ＭＳ Ｐゴシック" charset="-128"/>
            </a:endParaRPr>
          </a:p>
          <a:p>
            <a:pPr>
              <a:lnSpc>
                <a:spcPct val="90000"/>
              </a:lnSpc>
            </a:pPr>
            <a:endParaRPr lang="en-US" sz="2100" dirty="0">
              <a:latin typeface="Verdana" pitchFamily="34" charset="0"/>
              <a:ea typeface="ＭＳ Ｐゴシック" charset="-128"/>
            </a:endParaRPr>
          </a:p>
          <a:p>
            <a:pPr>
              <a:lnSpc>
                <a:spcPct val="90000"/>
              </a:lnSpc>
            </a:pPr>
            <a:endParaRPr lang="en-US" sz="2100" dirty="0">
              <a:latin typeface="Verdana" pitchFamily="34" charset="0"/>
              <a:ea typeface="ＭＳ Ｐゴシック" charset="-128"/>
            </a:endParaRPr>
          </a:p>
        </p:txBody>
      </p:sp>
      <p:sp>
        <p:nvSpPr>
          <p:cNvPr id="12291" name="Rectangle 10"/>
          <p:cNvSpPr>
            <a:spLocks noGrp="1" noChangeArrowheads="1"/>
          </p:cNvSpPr>
          <p:nvPr>
            <p:ph type="title"/>
          </p:nvPr>
        </p:nvSpPr>
        <p:spPr bwMode="auto">
          <a:xfrm>
            <a:off x="519113" y="228600"/>
            <a:ext cx="8229600" cy="1000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en-US" sz="2400" b="1" dirty="0">
                <a:solidFill>
                  <a:srgbClr val="800000"/>
                </a:solidFill>
                <a:latin typeface="Tahoma" pitchFamily="34" charset="0"/>
                <a:ea typeface="ＭＳ Ｐゴシック" charset="-128"/>
                <a:cs typeface="Tahoma" pitchFamily="34" charset="0"/>
              </a:rPr>
              <a:t>Enterprise Resource Planning</a:t>
            </a:r>
            <a:endParaRPr lang="pt-PT" sz="2400" b="1" dirty="0">
              <a:solidFill>
                <a:srgbClr val="800000"/>
              </a:solidFill>
              <a:latin typeface="Tahoma" pitchFamily="34" charset="0"/>
              <a:ea typeface="ＭＳ Ｐゴシック" charset="-128"/>
              <a:cs typeface="Tahoma" pitchFamily="34" charset="0"/>
            </a:endParaRPr>
          </a:p>
        </p:txBody>
      </p:sp>
    </p:spTree>
    <p:extLst>
      <p:ext uri="{BB962C8B-B14F-4D97-AF65-F5344CB8AC3E}">
        <p14:creationId xmlns:p14="http://schemas.microsoft.com/office/powerpoint/2010/main" val="34462100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1" name="Rectangle 2"/>
          <p:cNvSpPr>
            <a:spLocks noGrp="1" noChangeArrowheads="1"/>
          </p:cNvSpPr>
          <p:nvPr>
            <p:ph type="title"/>
          </p:nvPr>
        </p:nvSpPr>
        <p:spPr>
          <a:xfrm>
            <a:off x="1062121" y="1176338"/>
            <a:ext cx="6661150" cy="5762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algn="l"/>
            <a:r>
              <a:rPr lang="pt-PT" sz="2400" b="1" dirty="0">
                <a:solidFill>
                  <a:srgbClr val="800000"/>
                </a:solidFill>
                <a:latin typeface="Tahoma" pitchFamily="34" charset="0"/>
                <a:ea typeface="ＭＳ Ｐゴシック" charset="-128"/>
                <a:cs typeface="Tahoma" pitchFamily="34" charset="0"/>
              </a:rPr>
              <a:t>ERP </a:t>
            </a:r>
            <a:r>
              <a:rPr lang="pt-PT" sz="2400" b="1" dirty="0" err="1">
                <a:solidFill>
                  <a:srgbClr val="800000"/>
                </a:solidFill>
                <a:latin typeface="Tahoma" pitchFamily="34" charset="0"/>
                <a:ea typeface="ＭＳ Ｐゴシック" charset="-128"/>
                <a:cs typeface="Tahoma" pitchFamily="34" charset="0"/>
              </a:rPr>
              <a:t>characteristics</a:t>
            </a:r>
            <a:r>
              <a:rPr lang="pt-PT" sz="2400" b="1" dirty="0">
                <a:solidFill>
                  <a:srgbClr val="800000"/>
                </a:solidFill>
                <a:latin typeface="Tahoma" pitchFamily="34" charset="0"/>
                <a:ea typeface="ＭＳ Ｐゴシック" charset="-128"/>
                <a:cs typeface="Tahoma" pitchFamily="34" charset="0"/>
              </a:rPr>
              <a:t>:</a:t>
            </a:r>
          </a:p>
        </p:txBody>
      </p:sp>
      <p:sp>
        <p:nvSpPr>
          <p:cNvPr id="138242" name="Rectangle 3"/>
          <p:cNvSpPr>
            <a:spLocks noGrp="1" noChangeArrowheads="1"/>
          </p:cNvSpPr>
          <p:nvPr>
            <p:ph type="body" idx="1"/>
          </p:nvPr>
        </p:nvSpPr>
        <p:spPr>
          <a:xfrm>
            <a:off x="1090613" y="1847850"/>
            <a:ext cx="6624637" cy="4552950"/>
          </a:xfrm>
        </p:spPr>
        <p:txBody>
          <a:bodyPr/>
          <a:lstStyle/>
          <a:p>
            <a:r>
              <a:rPr lang="en-US" sz="2400" dirty="0">
                <a:latin typeface="Tahoma" pitchFamily="34" charset="0"/>
                <a:ea typeface="ＭＳ Ｐゴシック" charset="-128"/>
                <a:cs typeface="Tahoma" pitchFamily="34" charset="0"/>
              </a:rPr>
              <a:t>Modularity</a:t>
            </a:r>
          </a:p>
          <a:p>
            <a:r>
              <a:rPr lang="en-US" sz="2400" dirty="0">
                <a:latin typeface="Tahoma" pitchFamily="34" charset="0"/>
                <a:ea typeface="ＭＳ Ｐゴシック" charset="-128"/>
                <a:cs typeface="Tahoma" pitchFamily="34" charset="0"/>
              </a:rPr>
              <a:t>Scope</a:t>
            </a:r>
          </a:p>
          <a:p>
            <a:r>
              <a:rPr lang="en-US" sz="2400" dirty="0">
                <a:latin typeface="Tahoma" pitchFamily="34" charset="0"/>
                <a:ea typeface="ＭＳ Ｐゴシック" charset="-128"/>
                <a:cs typeface="Tahoma" pitchFamily="34" charset="0"/>
              </a:rPr>
              <a:t>Integration</a:t>
            </a:r>
          </a:p>
          <a:p>
            <a:r>
              <a:rPr lang="en-US" sz="2400" dirty="0">
                <a:latin typeface="Tahoma" pitchFamily="34" charset="0"/>
                <a:ea typeface="ＭＳ Ｐゴシック" charset="-128"/>
                <a:cs typeface="Tahoma" pitchFamily="34" charset="0"/>
              </a:rPr>
              <a:t>Uniformity</a:t>
            </a:r>
          </a:p>
          <a:p>
            <a:r>
              <a:rPr lang="en-US" sz="2400" dirty="0">
                <a:latin typeface="Tahoma" pitchFamily="34" charset="0"/>
                <a:ea typeface="ＭＳ Ｐゴシック" charset="-128"/>
                <a:cs typeface="Tahoma" pitchFamily="34" charset="0"/>
              </a:rPr>
              <a:t>Ability to "customize"</a:t>
            </a:r>
          </a:p>
          <a:p>
            <a:r>
              <a:rPr lang="en-US" sz="2400" dirty="0">
                <a:latin typeface="Tahoma" pitchFamily="34" charset="0"/>
                <a:ea typeface="ＭＳ Ｐゴシック" charset="-128"/>
                <a:cs typeface="Tahoma" pitchFamily="34" charset="0"/>
              </a:rPr>
              <a:t>Incorporation of best practice</a:t>
            </a:r>
          </a:p>
          <a:p>
            <a:r>
              <a:rPr lang="en-US" sz="2400" dirty="0">
                <a:latin typeface="Tahoma" pitchFamily="34" charset="0"/>
                <a:ea typeface="ＭＳ Ｐゴシック" charset="-128"/>
                <a:cs typeface="Tahoma" pitchFamily="34" charset="0"/>
              </a:rPr>
              <a:t>Quality of information</a:t>
            </a:r>
          </a:p>
          <a:p>
            <a:r>
              <a:rPr lang="en-US" sz="2400" dirty="0">
                <a:latin typeface="Tahoma" pitchFamily="34" charset="0"/>
                <a:ea typeface="ＭＳ Ｐゴシック" charset="-128"/>
                <a:cs typeface="Tahoma" pitchFamily="34" charset="0"/>
              </a:rPr>
              <a:t>Functional opening</a:t>
            </a:r>
          </a:p>
          <a:p>
            <a:r>
              <a:rPr lang="en-US" sz="2400" dirty="0">
                <a:latin typeface="Tahoma" pitchFamily="34" charset="0"/>
                <a:ea typeface="ＭＳ Ｐゴシック" charset="-128"/>
                <a:cs typeface="Tahoma" pitchFamily="34" charset="0"/>
              </a:rPr>
              <a:t>Solution evolution guarantee</a:t>
            </a:r>
            <a:endParaRPr lang="pt-PT" sz="2400" dirty="0">
              <a:latin typeface="Tahoma" pitchFamily="34" charset="0"/>
              <a:ea typeface="ＭＳ Ｐゴシック" charset="-128"/>
              <a:cs typeface="Tahoma" pitchFamily="34" charset="0"/>
            </a:endParaRPr>
          </a:p>
        </p:txBody>
      </p:sp>
      <p:sp>
        <p:nvSpPr>
          <p:cNvPr id="5" name="Rectangle 10"/>
          <p:cNvSpPr txBox="1">
            <a:spLocks noChangeArrowheads="1"/>
          </p:cNvSpPr>
          <p:nvPr/>
        </p:nvSpPr>
        <p:spPr bwMode="auto">
          <a:xfrm>
            <a:off x="533400" y="142875"/>
            <a:ext cx="8229600" cy="1000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ＭＳ Ｐゴシック" pitchFamily="-65" charset="-128"/>
                <a:cs typeface="ＭＳ Ｐゴシック" pitchFamily="-65" charset="-128"/>
              </a:defRPr>
            </a:lvl1pPr>
            <a:lvl2pPr algn="ctr" rtl="0" eaLnBrk="0" fontAlgn="base" hangingPunct="0">
              <a:spcBef>
                <a:spcPct val="0"/>
              </a:spcBef>
              <a:spcAft>
                <a:spcPct val="0"/>
              </a:spcAft>
              <a:defRPr sz="4400">
                <a:solidFill>
                  <a:schemeClr val="tx2"/>
                </a:solidFill>
                <a:latin typeface="Times New Roman" pitchFamily="18" charset="0"/>
                <a:ea typeface="ＭＳ Ｐゴシック" pitchFamily="-65" charset="-128"/>
                <a:cs typeface="ＭＳ Ｐゴシック" pitchFamily="-65" charset="-128"/>
              </a:defRPr>
            </a:lvl2pPr>
            <a:lvl3pPr algn="ctr" rtl="0" eaLnBrk="0" fontAlgn="base" hangingPunct="0">
              <a:spcBef>
                <a:spcPct val="0"/>
              </a:spcBef>
              <a:spcAft>
                <a:spcPct val="0"/>
              </a:spcAft>
              <a:defRPr sz="4400">
                <a:solidFill>
                  <a:schemeClr val="tx2"/>
                </a:solidFill>
                <a:latin typeface="Times New Roman" pitchFamily="18" charset="0"/>
                <a:ea typeface="ＭＳ Ｐゴシック" pitchFamily="-65" charset="-128"/>
                <a:cs typeface="ＭＳ Ｐゴシック" pitchFamily="-65" charset="-128"/>
              </a:defRPr>
            </a:lvl3pPr>
            <a:lvl4pPr algn="ctr" rtl="0" eaLnBrk="0" fontAlgn="base" hangingPunct="0">
              <a:spcBef>
                <a:spcPct val="0"/>
              </a:spcBef>
              <a:spcAft>
                <a:spcPct val="0"/>
              </a:spcAft>
              <a:defRPr sz="4400">
                <a:solidFill>
                  <a:schemeClr val="tx2"/>
                </a:solidFill>
                <a:latin typeface="Times New Roman" pitchFamily="18" charset="0"/>
                <a:ea typeface="ＭＳ Ｐゴシック" pitchFamily="-65" charset="-128"/>
                <a:cs typeface="ＭＳ Ｐゴシック" pitchFamily="-65" charset="-128"/>
              </a:defRPr>
            </a:lvl4pPr>
            <a:lvl5pPr algn="ctr" rtl="0" eaLnBrk="0" fontAlgn="base" hangingPunct="0">
              <a:spcBef>
                <a:spcPct val="0"/>
              </a:spcBef>
              <a:spcAft>
                <a:spcPct val="0"/>
              </a:spcAft>
              <a:defRPr sz="4400">
                <a:solidFill>
                  <a:schemeClr val="tx2"/>
                </a:solidFill>
                <a:latin typeface="Times New Roman" pitchFamily="18" charset="0"/>
                <a:ea typeface="ＭＳ Ｐゴシック" pitchFamily="-65" charset="-128"/>
                <a:cs typeface="ＭＳ Ｐゴシック" pitchFamily="-65" charset="-128"/>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a:lstStyle>
          <a:p>
            <a:r>
              <a:rPr lang="en-US" sz="2400" b="1" kern="0" dirty="0">
                <a:solidFill>
                  <a:srgbClr val="800000"/>
                </a:solidFill>
                <a:latin typeface="Tahoma" pitchFamily="34" charset="0"/>
                <a:ea typeface="ＭＳ Ｐゴシック" charset="-128"/>
                <a:cs typeface="Tahoma" pitchFamily="34" charset="0"/>
              </a:rPr>
              <a:t>Enterprise Resource Planning</a:t>
            </a:r>
            <a:endParaRPr lang="pt-PT" sz="2400" b="1" kern="0" dirty="0">
              <a:solidFill>
                <a:srgbClr val="800000"/>
              </a:solidFill>
              <a:latin typeface="Tahoma" pitchFamily="34" charset="0"/>
              <a:ea typeface="ＭＳ Ｐゴシック" charset="-128"/>
              <a:cs typeface="Tahoma" pitchFamily="34" charset="0"/>
            </a:endParaRPr>
          </a:p>
        </p:txBody>
      </p:sp>
    </p:spTree>
    <p:extLst>
      <p:ext uri="{BB962C8B-B14F-4D97-AF65-F5344CB8AC3E}">
        <p14:creationId xmlns:p14="http://schemas.microsoft.com/office/powerpoint/2010/main" val="1005526662"/>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idx="4294967295"/>
          </p:nvPr>
        </p:nvSpPr>
        <p:spPr bwMode="auto">
          <a:xfrm>
            <a:off x="1111250" y="228600"/>
            <a:ext cx="6508750" cy="762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pt-PT" sz="2400" b="1" dirty="0">
                <a:solidFill>
                  <a:srgbClr val="800000"/>
                </a:solidFill>
                <a:latin typeface="Tahoma" pitchFamily="34" charset="0"/>
                <a:ea typeface="ＭＳ Ｐゴシック" charset="-128"/>
                <a:cs typeface="Tahoma" pitchFamily="34" charset="0"/>
              </a:rPr>
              <a:t>ERP: </a:t>
            </a:r>
            <a:br>
              <a:rPr lang="pt-PT" sz="2400" b="1" dirty="0">
                <a:solidFill>
                  <a:srgbClr val="800000"/>
                </a:solidFill>
                <a:latin typeface="Tahoma" pitchFamily="34" charset="0"/>
                <a:ea typeface="ＭＳ Ｐゴシック" charset="-128"/>
                <a:cs typeface="Tahoma" pitchFamily="34" charset="0"/>
              </a:rPr>
            </a:br>
            <a:r>
              <a:rPr lang="pt-PT" sz="2400" b="1" dirty="0" err="1">
                <a:solidFill>
                  <a:srgbClr val="800000"/>
                </a:solidFill>
                <a:latin typeface="Tahoma" pitchFamily="34" charset="0"/>
                <a:ea typeface="ＭＳ Ｐゴシック" charset="-128"/>
                <a:cs typeface="Tahoma" pitchFamily="34" charset="0"/>
              </a:rPr>
              <a:t>Key</a:t>
            </a:r>
            <a:r>
              <a:rPr lang="pt-PT" sz="2400" b="1" dirty="0">
                <a:solidFill>
                  <a:srgbClr val="800000"/>
                </a:solidFill>
                <a:latin typeface="Tahoma" pitchFamily="34" charset="0"/>
                <a:ea typeface="ＭＳ Ｐゴシック" charset="-128"/>
                <a:cs typeface="Tahoma" pitchFamily="34" charset="0"/>
              </a:rPr>
              <a:t> </a:t>
            </a:r>
            <a:r>
              <a:rPr lang="pt-PT" sz="2400" b="1" dirty="0" err="1">
                <a:solidFill>
                  <a:srgbClr val="800000"/>
                </a:solidFill>
                <a:latin typeface="Tahoma" pitchFamily="34" charset="0"/>
                <a:ea typeface="ＭＳ Ｐゴシック" charset="-128"/>
                <a:cs typeface="Tahoma" pitchFamily="34" charset="0"/>
              </a:rPr>
              <a:t>Success</a:t>
            </a:r>
            <a:r>
              <a:rPr lang="pt-PT" sz="2400" b="1" dirty="0">
                <a:solidFill>
                  <a:srgbClr val="800000"/>
                </a:solidFill>
                <a:latin typeface="Tahoma" pitchFamily="34" charset="0"/>
                <a:ea typeface="ＭＳ Ｐゴシック" charset="-128"/>
                <a:cs typeface="Tahoma" pitchFamily="34" charset="0"/>
              </a:rPr>
              <a:t> </a:t>
            </a:r>
            <a:r>
              <a:rPr lang="pt-PT" sz="2400" b="1" dirty="0" err="1">
                <a:solidFill>
                  <a:srgbClr val="800000"/>
                </a:solidFill>
                <a:latin typeface="Tahoma" pitchFamily="34" charset="0"/>
                <a:ea typeface="ＭＳ Ｐゴシック" charset="-128"/>
                <a:cs typeface="Tahoma" pitchFamily="34" charset="0"/>
              </a:rPr>
              <a:t>factors</a:t>
            </a:r>
            <a:endParaRPr lang="en-US" sz="2400" b="1" dirty="0">
              <a:solidFill>
                <a:srgbClr val="800000"/>
              </a:solidFill>
              <a:latin typeface="Tahoma" pitchFamily="34" charset="0"/>
              <a:ea typeface="ＭＳ Ｐゴシック" charset="-128"/>
              <a:cs typeface="Tahoma" pitchFamily="34" charset="0"/>
            </a:endParaRPr>
          </a:p>
        </p:txBody>
      </p:sp>
      <p:sp>
        <p:nvSpPr>
          <p:cNvPr id="13315" name="Rectangle 3"/>
          <p:cNvSpPr>
            <a:spLocks noGrp="1" noChangeArrowheads="1"/>
          </p:cNvSpPr>
          <p:nvPr>
            <p:ph idx="4294967295"/>
          </p:nvPr>
        </p:nvSpPr>
        <p:spPr bwMode="auto">
          <a:xfrm>
            <a:off x="609600" y="1828800"/>
            <a:ext cx="8077200" cy="45259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57200" indent="-457200">
              <a:spcAft>
                <a:spcPts val="1200"/>
              </a:spcAft>
              <a:buClr>
                <a:schemeClr val="tx1"/>
              </a:buClr>
              <a:buFont typeface="Times New Roman" pitchFamily="18" charset="0"/>
              <a:buAutoNum type="arabicPeriod"/>
            </a:pPr>
            <a:r>
              <a:rPr lang="en-US" sz="2000" dirty="0">
                <a:latin typeface="Tahoma" pitchFamily="34" charset="0"/>
                <a:ea typeface="ＭＳ Ｐゴシック" charset="-128"/>
                <a:cs typeface="Tahoma" pitchFamily="34" charset="0"/>
              </a:rPr>
              <a:t>Robust and quality software</a:t>
            </a:r>
          </a:p>
          <a:p>
            <a:pPr marL="457200" indent="-457200">
              <a:spcAft>
                <a:spcPts val="1200"/>
              </a:spcAft>
              <a:buClr>
                <a:schemeClr val="tx1"/>
              </a:buClr>
              <a:buFont typeface="Times New Roman" pitchFamily="18" charset="0"/>
              <a:buAutoNum type="arabicPeriod"/>
            </a:pPr>
            <a:r>
              <a:rPr lang="en-US" sz="2000" dirty="0">
                <a:latin typeface="Tahoma" pitchFamily="34" charset="0"/>
                <a:ea typeface="ＭＳ Ｐゴシック" charset="-128"/>
                <a:cs typeface="Tahoma" pitchFamily="34" charset="0"/>
              </a:rPr>
              <a:t>Involvement and support of top management</a:t>
            </a:r>
          </a:p>
          <a:p>
            <a:pPr marL="457200" indent="-457200">
              <a:spcAft>
                <a:spcPts val="1200"/>
              </a:spcAft>
              <a:buClr>
                <a:schemeClr val="tx1"/>
              </a:buClr>
              <a:buFont typeface="Times New Roman" pitchFamily="18" charset="0"/>
              <a:buAutoNum type="arabicPeriod"/>
            </a:pPr>
            <a:r>
              <a:rPr lang="en-US" sz="2000" dirty="0">
                <a:latin typeface="Tahoma" pitchFamily="34" charset="0"/>
                <a:ea typeface="ＭＳ Ｐゴシック" charset="-128"/>
                <a:cs typeface="Tahoma" pitchFamily="34" charset="0"/>
              </a:rPr>
              <a:t>Intensive training</a:t>
            </a:r>
          </a:p>
          <a:p>
            <a:pPr marL="457200" indent="-457200">
              <a:spcAft>
                <a:spcPts val="1200"/>
              </a:spcAft>
              <a:buClr>
                <a:schemeClr val="tx1"/>
              </a:buClr>
              <a:buFont typeface="Times New Roman" pitchFamily="18" charset="0"/>
              <a:buAutoNum type="arabicPeriod"/>
            </a:pPr>
            <a:r>
              <a:rPr lang="en-US" sz="2000" dirty="0">
                <a:latin typeface="Tahoma" pitchFamily="34" charset="0"/>
                <a:ea typeface="ＭＳ Ｐゴシック" charset="-128"/>
                <a:cs typeface="Tahoma" pitchFamily="34" charset="0"/>
              </a:rPr>
              <a:t>Proper management of the implementation process</a:t>
            </a:r>
          </a:p>
          <a:p>
            <a:pPr marL="457200" indent="-457200">
              <a:spcAft>
                <a:spcPts val="1200"/>
              </a:spcAft>
              <a:buClr>
                <a:schemeClr val="tx1"/>
              </a:buClr>
              <a:buFont typeface="Times New Roman" pitchFamily="18" charset="0"/>
              <a:buAutoNum type="arabicPeriod"/>
            </a:pPr>
            <a:r>
              <a:rPr lang="en-US" sz="2000" dirty="0">
                <a:latin typeface="Tahoma" pitchFamily="34" charset="0"/>
                <a:ea typeface="ＭＳ Ｐゴシック" charset="-128"/>
                <a:cs typeface="Tahoma" pitchFamily="34" charset="0"/>
              </a:rPr>
              <a:t>ERP adoption project manager with necessary skills</a:t>
            </a:r>
          </a:p>
          <a:p>
            <a:pPr marL="457200" indent="-457200">
              <a:spcAft>
                <a:spcPts val="1200"/>
              </a:spcAft>
              <a:buClr>
                <a:schemeClr val="tx1"/>
              </a:buClr>
              <a:buFont typeface="Times New Roman" pitchFamily="18" charset="0"/>
              <a:buAutoNum type="arabicPeriod"/>
            </a:pPr>
            <a:r>
              <a:rPr lang="en-US" sz="2000" dirty="0">
                <a:latin typeface="Tahoma" pitchFamily="34" charset="0"/>
                <a:ea typeface="ＭＳ Ｐゴシック" charset="-128"/>
                <a:cs typeface="Tahoma" pitchFamily="34" charset="0"/>
              </a:rPr>
              <a:t>Change in organizational processes</a:t>
            </a:r>
          </a:p>
          <a:p>
            <a:pPr marL="457200" indent="-457200">
              <a:spcAft>
                <a:spcPts val="1200"/>
              </a:spcAft>
              <a:buClr>
                <a:schemeClr val="tx1"/>
              </a:buClr>
              <a:buFont typeface="Times New Roman" pitchFamily="18" charset="0"/>
              <a:buAutoNum type="arabicPeriod"/>
            </a:pPr>
            <a:r>
              <a:rPr lang="en-US" sz="2000" dirty="0">
                <a:latin typeface="Tahoma" pitchFamily="34" charset="0"/>
                <a:ea typeface="ＭＳ Ｐゴシック" charset="-128"/>
                <a:cs typeface="Tahoma" pitchFamily="34" charset="0"/>
              </a:rPr>
              <a:t>Capable and committed users</a:t>
            </a:r>
          </a:p>
        </p:txBody>
      </p:sp>
    </p:spTree>
    <p:extLst>
      <p:ext uri="{BB962C8B-B14F-4D97-AF65-F5344CB8AC3E}">
        <p14:creationId xmlns:p14="http://schemas.microsoft.com/office/powerpoint/2010/main" val="15192561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bwMode="auto">
          <a:xfrm>
            <a:off x="684213" y="152400"/>
            <a:ext cx="74168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sz="2400" b="1" dirty="0">
                <a:solidFill>
                  <a:srgbClr val="800000"/>
                </a:solidFill>
                <a:latin typeface="Tahoma" pitchFamily="34" charset="0"/>
                <a:ea typeface="ＭＳ Ｐゴシック" charset="-128"/>
                <a:cs typeface="Tahoma" pitchFamily="34" charset="0"/>
              </a:rPr>
              <a:t>Strategy for Acquiring an IT Application(</a:t>
            </a:r>
            <a:r>
              <a:rPr lang="en-US" sz="2400" b="1" dirty="0" err="1">
                <a:solidFill>
                  <a:srgbClr val="800000"/>
                </a:solidFill>
                <a:latin typeface="Tahoma" pitchFamily="34" charset="0"/>
                <a:ea typeface="ＭＳ Ｐゴシック" charset="-128"/>
                <a:cs typeface="Tahoma" pitchFamily="34" charset="0"/>
              </a:rPr>
              <a:t>p.e.</a:t>
            </a:r>
            <a:r>
              <a:rPr lang="en-US" sz="2400" b="1" dirty="0">
                <a:solidFill>
                  <a:srgbClr val="800000"/>
                </a:solidFill>
                <a:latin typeface="Tahoma" pitchFamily="34" charset="0"/>
                <a:ea typeface="ＭＳ Ｐゴシック" charset="-128"/>
                <a:cs typeface="Tahoma" pitchFamily="34" charset="0"/>
              </a:rPr>
              <a:t> ERP)</a:t>
            </a:r>
          </a:p>
        </p:txBody>
      </p:sp>
      <p:sp>
        <p:nvSpPr>
          <p:cNvPr id="15363" name="Rectangle 3"/>
          <p:cNvSpPr>
            <a:spLocks noGrp="1" noChangeArrowheads="1"/>
          </p:cNvSpPr>
          <p:nvPr>
            <p:ph type="body" idx="1"/>
          </p:nvPr>
        </p:nvSpPr>
        <p:spPr bwMode="auto">
          <a:xfrm>
            <a:off x="620713" y="2401888"/>
            <a:ext cx="8142287" cy="33131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buClr>
                <a:schemeClr val="tx1"/>
              </a:buClr>
            </a:pPr>
            <a:r>
              <a:rPr lang="en-US" sz="2000" dirty="0">
                <a:latin typeface="Tahoma" pitchFamily="34" charset="0"/>
                <a:ea typeface="ＭＳ Ｐゴシック" charset="-128"/>
                <a:cs typeface="Tahoma" pitchFamily="34" charset="0"/>
              </a:rPr>
              <a:t>Buy Software (package previously developed)</a:t>
            </a:r>
          </a:p>
          <a:p>
            <a:pPr>
              <a:lnSpc>
                <a:spcPct val="90000"/>
              </a:lnSpc>
              <a:buClr>
                <a:schemeClr val="tx1"/>
              </a:buClr>
            </a:pPr>
            <a:endParaRPr lang="en-US" sz="2000" dirty="0">
              <a:latin typeface="Tahoma" pitchFamily="34" charset="0"/>
              <a:ea typeface="ＭＳ Ｐゴシック" charset="-128"/>
              <a:cs typeface="Tahoma" pitchFamily="34" charset="0"/>
            </a:endParaRPr>
          </a:p>
          <a:p>
            <a:pPr>
              <a:lnSpc>
                <a:spcPct val="90000"/>
              </a:lnSpc>
              <a:buClr>
                <a:schemeClr val="tx1"/>
              </a:buClr>
            </a:pPr>
            <a:r>
              <a:rPr lang="en-US" sz="2000" dirty="0">
                <a:latin typeface="Tahoma" pitchFamily="34" charset="0"/>
                <a:ea typeface="ＭＳ Ｐゴシック" charset="-128"/>
                <a:cs typeface="Tahoma" pitchFamily="34" charset="0"/>
              </a:rPr>
              <a:t>ASP (</a:t>
            </a:r>
            <a:r>
              <a:rPr lang="en-US" sz="2000" i="1" dirty="0">
                <a:latin typeface="Tahoma" pitchFamily="34" charset="0"/>
                <a:ea typeface="ＭＳ Ｐゴシック" charset="-128"/>
                <a:cs typeface="Tahoma" pitchFamily="34" charset="0"/>
              </a:rPr>
              <a:t>application service provider</a:t>
            </a:r>
            <a:r>
              <a:rPr lang="en-US" sz="2000" dirty="0">
                <a:latin typeface="Tahoma" pitchFamily="34" charset="0"/>
                <a:ea typeface="ＭＳ Ｐゴシック" charset="-128"/>
                <a:cs typeface="Tahoma" pitchFamily="34" charset="0"/>
              </a:rPr>
              <a:t>)</a:t>
            </a:r>
          </a:p>
          <a:p>
            <a:pPr>
              <a:lnSpc>
                <a:spcPct val="90000"/>
              </a:lnSpc>
              <a:buClr>
                <a:schemeClr val="tx1"/>
              </a:buClr>
            </a:pPr>
            <a:endParaRPr lang="en-US" sz="2000" dirty="0">
              <a:latin typeface="Tahoma" pitchFamily="34" charset="0"/>
              <a:ea typeface="ＭＳ Ｐゴシック" charset="-128"/>
              <a:cs typeface="Tahoma" pitchFamily="34" charset="0"/>
            </a:endParaRPr>
          </a:p>
          <a:p>
            <a:pPr>
              <a:lnSpc>
                <a:spcPct val="90000"/>
              </a:lnSpc>
              <a:buClr>
                <a:schemeClr val="tx1"/>
              </a:buClr>
            </a:pPr>
            <a:r>
              <a:rPr lang="en-US" sz="2000" dirty="0">
                <a:latin typeface="Tahoma" pitchFamily="34" charset="0"/>
                <a:ea typeface="ＭＳ Ｐゴシック" charset="-128"/>
                <a:cs typeface="Tahoma" pitchFamily="34" charset="0"/>
              </a:rPr>
              <a:t>In-house development</a:t>
            </a:r>
          </a:p>
        </p:txBody>
      </p:sp>
      <p:sp>
        <p:nvSpPr>
          <p:cNvPr id="15364" name="Text Box 7"/>
          <p:cNvSpPr txBox="1">
            <a:spLocks noChangeArrowheads="1"/>
          </p:cNvSpPr>
          <p:nvPr/>
        </p:nvSpPr>
        <p:spPr bwMode="auto">
          <a:xfrm>
            <a:off x="5795963" y="5805488"/>
            <a:ext cx="287972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charset="-128"/>
              </a:defRPr>
            </a:lvl1pPr>
            <a:lvl2pPr marL="742950" indent="-285750">
              <a:defRPr sz="2400">
                <a:solidFill>
                  <a:schemeClr val="tx1"/>
                </a:solidFill>
                <a:latin typeface="Times New Roman" pitchFamily="18" charset="0"/>
                <a:ea typeface="ＭＳ Ｐゴシック" charset="-128"/>
              </a:defRPr>
            </a:lvl2pPr>
            <a:lvl3pPr marL="1143000" indent="-228600">
              <a:defRPr sz="2400">
                <a:solidFill>
                  <a:schemeClr val="tx1"/>
                </a:solidFill>
                <a:latin typeface="Times New Roman" pitchFamily="18" charset="0"/>
                <a:ea typeface="ＭＳ Ｐゴシック" charset="-128"/>
              </a:defRPr>
            </a:lvl3pPr>
            <a:lvl4pPr marL="1600200" indent="-228600">
              <a:defRPr sz="2400">
                <a:solidFill>
                  <a:schemeClr val="tx1"/>
                </a:solidFill>
                <a:latin typeface="Times New Roman" pitchFamily="18" charset="0"/>
                <a:ea typeface="ＭＳ Ｐゴシック" charset="-128"/>
              </a:defRPr>
            </a:lvl4pPr>
            <a:lvl5pPr marL="2057400" indent="-228600">
              <a:defRPr sz="24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algn="r">
              <a:spcBef>
                <a:spcPct val="50000"/>
              </a:spcBef>
            </a:pPr>
            <a:r>
              <a:rPr lang="pt-PT" sz="1200">
                <a:latin typeface="Verdana" pitchFamily="34" charset="0"/>
              </a:rPr>
              <a:t>Rainer, Turban e Potter (2007)</a:t>
            </a:r>
          </a:p>
        </p:txBody>
      </p:sp>
    </p:spTree>
    <p:extLst>
      <p:ext uri="{BB962C8B-B14F-4D97-AF65-F5344CB8AC3E}">
        <p14:creationId xmlns:p14="http://schemas.microsoft.com/office/powerpoint/2010/main" val="21776946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bwMode="auto">
          <a:xfrm>
            <a:off x="381000" y="425450"/>
            <a:ext cx="8418513" cy="7937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pt-PT" sz="2400" b="1" dirty="0">
                <a:solidFill>
                  <a:srgbClr val="800000"/>
                </a:solidFill>
                <a:latin typeface="Tahoma" pitchFamily="34" charset="0"/>
                <a:ea typeface="ＭＳ Ｐゴシック" charset="-128"/>
                <a:cs typeface="Tahoma" pitchFamily="34" charset="0"/>
              </a:rPr>
              <a:t>ERP </a:t>
            </a:r>
            <a:r>
              <a:rPr lang="pt-PT" sz="2400" b="1" dirty="0" err="1">
                <a:solidFill>
                  <a:srgbClr val="800000"/>
                </a:solidFill>
                <a:latin typeface="Tahoma" pitchFamily="34" charset="0"/>
                <a:ea typeface="ＭＳ Ｐゴシック" charset="-128"/>
                <a:cs typeface="Tahoma" pitchFamily="34" charset="0"/>
              </a:rPr>
              <a:t>Vendors</a:t>
            </a:r>
            <a:r>
              <a:rPr lang="pt-PT" sz="2400" b="1" dirty="0">
                <a:solidFill>
                  <a:srgbClr val="800000"/>
                </a:solidFill>
                <a:latin typeface="Tahoma" pitchFamily="34" charset="0"/>
                <a:ea typeface="ＭＳ Ｐゴシック" charset="-128"/>
                <a:cs typeface="Tahoma" pitchFamily="34" charset="0"/>
              </a:rPr>
              <a:t> in Portugal</a:t>
            </a:r>
          </a:p>
        </p:txBody>
      </p:sp>
      <p:sp>
        <p:nvSpPr>
          <p:cNvPr id="16387" name="Content Placeholder 2"/>
          <p:cNvSpPr>
            <a:spLocks noGrp="1"/>
          </p:cNvSpPr>
          <p:nvPr>
            <p:ph idx="1"/>
          </p:nvPr>
        </p:nvSpPr>
        <p:spPr bwMode="auto">
          <a:xfrm>
            <a:off x="334963" y="1295400"/>
            <a:ext cx="8413750" cy="5410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buClr>
                <a:schemeClr val="tx1"/>
              </a:buClr>
            </a:pPr>
            <a:r>
              <a:rPr lang="pt-PT" sz="2200" dirty="0" err="1">
                <a:latin typeface="Tahoma" pitchFamily="34" charset="0"/>
                <a:ea typeface="ＭＳ Ｐゴシック" charset="-128"/>
                <a:cs typeface="Tahoma" pitchFamily="34" charset="0"/>
              </a:rPr>
              <a:t>Propietary</a:t>
            </a:r>
            <a:r>
              <a:rPr lang="pt-PT" sz="2200" dirty="0">
                <a:latin typeface="Tahoma" pitchFamily="34" charset="0"/>
                <a:ea typeface="ＭＳ Ｐゴシック" charset="-128"/>
                <a:cs typeface="Tahoma" pitchFamily="34" charset="0"/>
              </a:rPr>
              <a:t> ERP:</a:t>
            </a:r>
          </a:p>
          <a:p>
            <a:pPr marL="342900" lvl="1" indent="-342900">
              <a:lnSpc>
                <a:spcPct val="90000"/>
              </a:lnSpc>
              <a:buClr>
                <a:schemeClr val="tx1"/>
              </a:buClr>
              <a:buFontTx/>
              <a:buChar char="•"/>
            </a:pPr>
            <a:r>
              <a:rPr lang="en-US" sz="2200" dirty="0">
                <a:latin typeface="Tahoma" pitchFamily="34" charset="0"/>
                <a:ea typeface="ＭＳ Ｐゴシック" charset="-128"/>
                <a:cs typeface="Tahoma" pitchFamily="34" charset="0"/>
              </a:rPr>
              <a:t>Microsoft Dynamics NAV - </a:t>
            </a:r>
            <a:r>
              <a:rPr lang="en-US" sz="2200" dirty="0">
                <a:latin typeface="Tahoma" pitchFamily="34" charset="0"/>
                <a:ea typeface="ＭＳ Ｐゴシック" charset="-128"/>
                <a:cs typeface="Tahoma" pitchFamily="34" charset="0"/>
                <a:hlinkClick r:id="rId2"/>
              </a:rPr>
              <a:t>http://bit.ly/9szMLU</a:t>
            </a:r>
            <a:endParaRPr lang="en-US" sz="2200" dirty="0">
              <a:latin typeface="Tahoma" pitchFamily="34" charset="0"/>
              <a:ea typeface="ＭＳ Ｐゴシック" charset="-128"/>
              <a:cs typeface="Tahoma" pitchFamily="34" charset="0"/>
            </a:endParaRPr>
          </a:p>
          <a:p>
            <a:pPr marL="342900" lvl="1" indent="-342900">
              <a:lnSpc>
                <a:spcPct val="90000"/>
              </a:lnSpc>
              <a:buClr>
                <a:schemeClr val="tx1"/>
              </a:buClr>
              <a:buFontTx/>
              <a:buChar char="•"/>
            </a:pPr>
            <a:r>
              <a:rPr lang="pt-PT" sz="2200" dirty="0">
                <a:latin typeface="Tahoma" pitchFamily="34" charset="0"/>
                <a:ea typeface="ＭＳ Ｐゴシック" charset="-128"/>
                <a:cs typeface="Tahoma" pitchFamily="34" charset="0"/>
              </a:rPr>
              <a:t>Oracle - </a:t>
            </a:r>
            <a:r>
              <a:rPr lang="en-US" sz="2200" dirty="0">
                <a:latin typeface="Tahoma" pitchFamily="34" charset="0"/>
                <a:ea typeface="ＭＳ Ｐゴシック" charset="-128"/>
                <a:cs typeface="Tahoma" pitchFamily="34" charset="0"/>
                <a:hlinkClick r:id="rId3"/>
              </a:rPr>
              <a:t>http://bit.ly/9f2Zs8</a:t>
            </a:r>
            <a:r>
              <a:rPr lang="en-US" sz="2200" dirty="0">
                <a:latin typeface="Tahoma" pitchFamily="34" charset="0"/>
                <a:ea typeface="ＭＳ Ｐゴシック" charset="-128"/>
                <a:cs typeface="Tahoma" pitchFamily="34" charset="0"/>
              </a:rPr>
              <a:t> </a:t>
            </a:r>
            <a:endParaRPr lang="pt-PT" sz="2200" dirty="0">
              <a:latin typeface="Tahoma" pitchFamily="34" charset="0"/>
              <a:ea typeface="ＭＳ Ｐゴシック" charset="-128"/>
              <a:cs typeface="Tahoma" pitchFamily="34" charset="0"/>
            </a:endParaRPr>
          </a:p>
          <a:p>
            <a:pPr marL="342900" lvl="1" indent="-342900">
              <a:lnSpc>
                <a:spcPct val="90000"/>
              </a:lnSpc>
              <a:buClr>
                <a:schemeClr val="tx1"/>
              </a:buClr>
              <a:buFontTx/>
              <a:buChar char="•"/>
            </a:pPr>
            <a:r>
              <a:rPr lang="pt-PT" sz="2200" dirty="0">
                <a:latin typeface="Tahoma" pitchFamily="34" charset="0"/>
                <a:ea typeface="ＭＳ Ｐゴシック" charset="-128"/>
                <a:cs typeface="Tahoma" pitchFamily="34" charset="0"/>
              </a:rPr>
              <a:t>Primavera - </a:t>
            </a:r>
            <a:r>
              <a:rPr lang="en-US" sz="2200" dirty="0">
                <a:latin typeface="Tahoma" pitchFamily="34" charset="0"/>
                <a:ea typeface="ＭＳ Ｐゴシック" charset="-128"/>
                <a:cs typeface="Tahoma" pitchFamily="34" charset="0"/>
                <a:hlinkClick r:id="rId4"/>
              </a:rPr>
              <a:t>http://bit.ly/98D9dO</a:t>
            </a:r>
            <a:r>
              <a:rPr lang="en-US" sz="2200" dirty="0">
                <a:latin typeface="Tahoma" pitchFamily="34" charset="0"/>
                <a:ea typeface="ＭＳ Ｐゴシック" charset="-128"/>
                <a:cs typeface="Tahoma" pitchFamily="34" charset="0"/>
              </a:rPr>
              <a:t> </a:t>
            </a:r>
          </a:p>
          <a:p>
            <a:pPr marL="342900" lvl="1" indent="-342900">
              <a:lnSpc>
                <a:spcPct val="90000"/>
              </a:lnSpc>
              <a:buClr>
                <a:schemeClr val="tx1"/>
              </a:buClr>
              <a:buFontTx/>
              <a:buChar char="•"/>
            </a:pPr>
            <a:r>
              <a:rPr lang="pt-PT" sz="2200" dirty="0">
                <a:latin typeface="Tahoma" pitchFamily="34" charset="0"/>
                <a:ea typeface="ＭＳ Ｐゴシック" charset="-128"/>
                <a:cs typeface="Tahoma" pitchFamily="34" charset="0"/>
              </a:rPr>
              <a:t>SAGE - </a:t>
            </a:r>
            <a:r>
              <a:rPr lang="en-US" sz="2200" dirty="0">
                <a:latin typeface="Tahoma" pitchFamily="34" charset="0"/>
                <a:ea typeface="ＭＳ Ｐゴシック" charset="-128"/>
                <a:cs typeface="Tahoma" pitchFamily="34" charset="0"/>
                <a:hlinkClick r:id="rId5"/>
              </a:rPr>
              <a:t>http://bit.ly/bC91hB</a:t>
            </a:r>
            <a:r>
              <a:rPr lang="en-US" sz="2200" dirty="0">
                <a:latin typeface="Tahoma" pitchFamily="34" charset="0"/>
                <a:ea typeface="ＭＳ Ｐゴシック" charset="-128"/>
                <a:cs typeface="Tahoma" pitchFamily="34" charset="0"/>
              </a:rPr>
              <a:t> </a:t>
            </a:r>
          </a:p>
          <a:p>
            <a:pPr marL="342900" lvl="1" indent="-342900">
              <a:lnSpc>
                <a:spcPct val="90000"/>
              </a:lnSpc>
              <a:buClr>
                <a:schemeClr val="tx1"/>
              </a:buClr>
              <a:buFontTx/>
              <a:buChar char="•"/>
            </a:pPr>
            <a:r>
              <a:rPr lang="pt-PT" sz="2200" dirty="0">
                <a:latin typeface="Tahoma" pitchFamily="34" charset="0"/>
                <a:ea typeface="ＭＳ Ｐゴシック" charset="-128"/>
                <a:cs typeface="Tahoma" pitchFamily="34" charset="0"/>
              </a:rPr>
              <a:t>SAP - </a:t>
            </a:r>
            <a:r>
              <a:rPr lang="en-US" sz="2200" dirty="0">
                <a:latin typeface="Tahoma" pitchFamily="34" charset="0"/>
                <a:ea typeface="ＭＳ Ｐゴシック" charset="-128"/>
                <a:cs typeface="Tahoma" pitchFamily="34" charset="0"/>
                <a:hlinkClick r:id="rId6"/>
              </a:rPr>
              <a:t>http://bit.ly/c9zOCM</a:t>
            </a:r>
            <a:endParaRPr lang="en-US" sz="2200" dirty="0">
              <a:latin typeface="Tahoma" pitchFamily="34" charset="0"/>
              <a:ea typeface="ＭＳ Ｐゴシック" charset="-128"/>
              <a:cs typeface="Tahoma" pitchFamily="34" charset="0"/>
            </a:endParaRPr>
          </a:p>
          <a:p>
            <a:pPr marL="342900" lvl="1" indent="-342900">
              <a:lnSpc>
                <a:spcPct val="90000"/>
              </a:lnSpc>
              <a:buClr>
                <a:schemeClr val="tx1"/>
              </a:buClr>
              <a:buFontTx/>
              <a:buChar char="•"/>
            </a:pPr>
            <a:r>
              <a:rPr lang="pt-PT" sz="2400" dirty="0">
                <a:latin typeface="Tahoma" pitchFamily="34" charset="0"/>
                <a:ea typeface="ＭＳ Ｐゴシック" charset="-128"/>
                <a:cs typeface="Tahoma" pitchFamily="34" charset="0"/>
              </a:rPr>
              <a:t>PHC - </a:t>
            </a:r>
            <a:r>
              <a:rPr lang="en-US" sz="2400" dirty="0">
                <a:ea typeface="ＭＳ Ｐゴシック" charset="-128"/>
              </a:rPr>
              <a:t>http://www.phc.pt/portal/programs/cindex.aspx</a:t>
            </a:r>
            <a:endParaRPr lang="en-US" sz="2200" dirty="0">
              <a:latin typeface="Tahoma" pitchFamily="34" charset="0"/>
              <a:ea typeface="ＭＳ Ｐゴシック" charset="-128"/>
              <a:cs typeface="Tahoma" pitchFamily="34" charset="0"/>
            </a:endParaRPr>
          </a:p>
          <a:p>
            <a:pPr>
              <a:lnSpc>
                <a:spcPct val="90000"/>
              </a:lnSpc>
              <a:buClr>
                <a:schemeClr val="tx1"/>
              </a:buClr>
            </a:pPr>
            <a:endParaRPr lang="pt-PT" sz="2200" dirty="0">
              <a:latin typeface="Tahoma" pitchFamily="34" charset="0"/>
              <a:ea typeface="ＭＳ Ｐゴシック" charset="-128"/>
              <a:cs typeface="Tahoma" pitchFamily="34" charset="0"/>
            </a:endParaRPr>
          </a:p>
          <a:p>
            <a:pPr>
              <a:lnSpc>
                <a:spcPct val="90000"/>
              </a:lnSpc>
              <a:buClr>
                <a:schemeClr val="tx1"/>
              </a:buClr>
            </a:pPr>
            <a:r>
              <a:rPr lang="pt-PT" sz="2200" dirty="0">
                <a:latin typeface="Tahoma" pitchFamily="34" charset="0"/>
                <a:ea typeface="ＭＳ Ｐゴシック" charset="-128"/>
                <a:cs typeface="Tahoma" pitchFamily="34" charset="0"/>
              </a:rPr>
              <a:t>ERP Open </a:t>
            </a:r>
            <a:r>
              <a:rPr lang="pt-PT" sz="2200" dirty="0" err="1">
                <a:latin typeface="Tahoma" pitchFamily="34" charset="0"/>
                <a:ea typeface="ＭＳ Ｐゴシック" charset="-128"/>
                <a:cs typeface="Tahoma" pitchFamily="34" charset="0"/>
              </a:rPr>
              <a:t>Source</a:t>
            </a:r>
            <a:r>
              <a:rPr lang="pt-PT" sz="2200" dirty="0">
                <a:latin typeface="Tahoma" pitchFamily="34" charset="0"/>
                <a:ea typeface="ＭＳ Ｐゴシック" charset="-128"/>
                <a:cs typeface="Tahoma" pitchFamily="34" charset="0"/>
              </a:rPr>
              <a:t>:</a:t>
            </a:r>
            <a:endParaRPr lang="en-US" sz="2200" dirty="0">
              <a:latin typeface="Tahoma" pitchFamily="34" charset="0"/>
              <a:ea typeface="ＭＳ Ｐゴシック" charset="-128"/>
              <a:cs typeface="Tahoma" pitchFamily="34" charset="0"/>
            </a:endParaRPr>
          </a:p>
          <a:p>
            <a:pPr marL="342900" lvl="1" indent="-342900">
              <a:lnSpc>
                <a:spcPct val="90000"/>
              </a:lnSpc>
              <a:buClr>
                <a:schemeClr val="tx1"/>
              </a:buClr>
              <a:buFontTx/>
              <a:buChar char="•"/>
            </a:pPr>
            <a:r>
              <a:rPr lang="en-US" sz="2200" dirty="0" err="1">
                <a:latin typeface="Tahoma" pitchFamily="34" charset="0"/>
                <a:ea typeface="ＭＳ Ｐゴシック" charset="-128"/>
                <a:cs typeface="Tahoma" pitchFamily="34" charset="0"/>
              </a:rPr>
              <a:t>Adempiere</a:t>
            </a:r>
            <a:r>
              <a:rPr lang="en-US" sz="2200" dirty="0">
                <a:latin typeface="Tahoma" pitchFamily="34" charset="0"/>
                <a:ea typeface="ＭＳ Ｐゴシック" charset="-128"/>
                <a:cs typeface="Tahoma" pitchFamily="34" charset="0"/>
              </a:rPr>
              <a:t> - </a:t>
            </a:r>
            <a:r>
              <a:rPr lang="en-US" sz="2200" dirty="0">
                <a:latin typeface="Tahoma" pitchFamily="34" charset="0"/>
                <a:ea typeface="ＭＳ Ｐゴシック" charset="-128"/>
                <a:cs typeface="Tahoma" pitchFamily="34" charset="0"/>
                <a:hlinkClick r:id="rId7"/>
              </a:rPr>
              <a:t>http://www.adempiere.com</a:t>
            </a:r>
            <a:r>
              <a:rPr lang="en-US" sz="2200" dirty="0">
                <a:latin typeface="Tahoma" pitchFamily="34" charset="0"/>
                <a:ea typeface="ＭＳ Ｐゴシック" charset="-128"/>
                <a:cs typeface="Tahoma" pitchFamily="34" charset="0"/>
              </a:rPr>
              <a:t> (Spain)</a:t>
            </a:r>
          </a:p>
          <a:p>
            <a:pPr marL="342900" lvl="1" indent="-342900">
              <a:lnSpc>
                <a:spcPct val="90000"/>
              </a:lnSpc>
              <a:buClr>
                <a:schemeClr val="tx1"/>
              </a:buClr>
              <a:buFontTx/>
              <a:buChar char="•"/>
            </a:pPr>
            <a:r>
              <a:rPr lang="en-US" sz="2200" dirty="0" err="1">
                <a:latin typeface="Tahoma" pitchFamily="34" charset="0"/>
                <a:ea typeface="ＭＳ Ｐゴシック" charset="-128"/>
                <a:cs typeface="Tahoma" pitchFamily="34" charset="0"/>
              </a:rPr>
              <a:t>Evaristo</a:t>
            </a:r>
            <a:r>
              <a:rPr lang="en-US" sz="2200" dirty="0">
                <a:latin typeface="Tahoma" pitchFamily="34" charset="0"/>
                <a:ea typeface="ＭＳ Ｐゴシック" charset="-128"/>
                <a:cs typeface="Tahoma" pitchFamily="34" charset="0"/>
              </a:rPr>
              <a:t> - </a:t>
            </a:r>
            <a:r>
              <a:rPr lang="en-US" sz="2200" dirty="0">
                <a:latin typeface="Tahoma" pitchFamily="34" charset="0"/>
                <a:ea typeface="ＭＳ Ｐゴシック" charset="-128"/>
                <a:cs typeface="Tahoma" pitchFamily="34" charset="0"/>
                <a:hlinkClick r:id="rId8"/>
              </a:rPr>
              <a:t>http://bit.ly/cplsTO</a:t>
            </a:r>
            <a:r>
              <a:rPr lang="en-US" sz="2200" dirty="0">
                <a:latin typeface="Tahoma" pitchFamily="34" charset="0"/>
                <a:ea typeface="ＭＳ Ｐゴシック" charset="-128"/>
                <a:cs typeface="Tahoma" pitchFamily="34" charset="0"/>
              </a:rPr>
              <a:t> (Portugal)</a:t>
            </a:r>
          </a:p>
          <a:p>
            <a:pPr marL="342900" lvl="1" indent="-342900">
              <a:lnSpc>
                <a:spcPct val="90000"/>
              </a:lnSpc>
              <a:buClr>
                <a:schemeClr val="tx1"/>
              </a:buClr>
              <a:buFontTx/>
              <a:buChar char="•"/>
            </a:pPr>
            <a:r>
              <a:rPr lang="en-US" sz="2200" dirty="0" err="1">
                <a:latin typeface="Tahoma" pitchFamily="34" charset="0"/>
                <a:ea typeface="ＭＳ Ｐゴシック" charset="-128"/>
                <a:cs typeface="Tahoma" pitchFamily="34" charset="0"/>
              </a:rPr>
              <a:t>Openbravo</a:t>
            </a:r>
            <a:r>
              <a:rPr lang="en-US" sz="2200" dirty="0">
                <a:latin typeface="Tahoma" pitchFamily="34" charset="0"/>
                <a:ea typeface="ＭＳ Ｐゴシック" charset="-128"/>
                <a:cs typeface="Tahoma" pitchFamily="34" charset="0"/>
              </a:rPr>
              <a:t> - </a:t>
            </a:r>
            <a:r>
              <a:rPr lang="en-US" sz="2200" dirty="0">
                <a:latin typeface="Tahoma" pitchFamily="34" charset="0"/>
                <a:ea typeface="ＭＳ Ｐゴシック" charset="-128"/>
                <a:cs typeface="Tahoma" pitchFamily="34" charset="0"/>
                <a:hlinkClick r:id="rId9"/>
              </a:rPr>
              <a:t>http://www.openbravo.com</a:t>
            </a:r>
            <a:r>
              <a:rPr lang="en-US" sz="2200" dirty="0">
                <a:latin typeface="Tahoma" pitchFamily="34" charset="0"/>
                <a:ea typeface="ＭＳ Ｐゴシック" charset="-128"/>
                <a:cs typeface="Tahoma" pitchFamily="34" charset="0"/>
              </a:rPr>
              <a:t> (Spain)</a:t>
            </a:r>
            <a:endParaRPr lang="pt-PT" sz="2200" dirty="0">
              <a:latin typeface="Tahoma" pitchFamily="34" charset="0"/>
              <a:ea typeface="ＭＳ Ｐゴシック" charset="-128"/>
              <a:cs typeface="Tahoma" pitchFamily="34" charset="0"/>
            </a:endParaRPr>
          </a:p>
          <a:p>
            <a:pPr marL="342900" lvl="1" indent="-342900">
              <a:lnSpc>
                <a:spcPct val="90000"/>
              </a:lnSpc>
              <a:buClr>
                <a:schemeClr val="tx1"/>
              </a:buClr>
              <a:buFontTx/>
              <a:buChar char="•"/>
            </a:pPr>
            <a:r>
              <a:rPr lang="en-US" sz="2200" dirty="0">
                <a:latin typeface="Tahoma" pitchFamily="34" charset="0"/>
                <a:ea typeface="ＭＳ Ｐゴシック" charset="-128"/>
                <a:cs typeface="Tahoma" pitchFamily="34" charset="0"/>
              </a:rPr>
              <a:t>xTuple - </a:t>
            </a:r>
            <a:r>
              <a:rPr lang="en-US" sz="2200" dirty="0">
                <a:latin typeface="Tahoma" pitchFamily="34" charset="0"/>
                <a:ea typeface="ＭＳ Ｐゴシック" charset="-128"/>
                <a:cs typeface="Tahoma" pitchFamily="34" charset="0"/>
                <a:hlinkClick r:id="rId10"/>
              </a:rPr>
              <a:t>http://www.xtuple.com</a:t>
            </a:r>
            <a:r>
              <a:rPr lang="en-US" sz="2200" dirty="0">
                <a:latin typeface="Tahoma" pitchFamily="34" charset="0"/>
                <a:ea typeface="ＭＳ Ｐゴシック" charset="-128"/>
                <a:cs typeface="Tahoma" pitchFamily="34" charset="0"/>
              </a:rPr>
              <a:t> </a:t>
            </a:r>
          </a:p>
          <a:p>
            <a:pPr marL="342900" lvl="1" indent="-342900">
              <a:lnSpc>
                <a:spcPct val="90000"/>
              </a:lnSpc>
              <a:buClr>
                <a:schemeClr val="tx1"/>
              </a:buClr>
              <a:buFontTx/>
              <a:buChar char="•"/>
            </a:pPr>
            <a:r>
              <a:rPr lang="en-US" sz="2200" dirty="0" err="1">
                <a:latin typeface="Tahoma" pitchFamily="34" charset="0"/>
                <a:ea typeface="ＭＳ Ｐゴシック" charset="-128"/>
                <a:cs typeface="Tahoma" pitchFamily="34" charset="0"/>
              </a:rPr>
              <a:t>WebERP</a:t>
            </a:r>
            <a:r>
              <a:rPr lang="en-US" sz="2200" dirty="0">
                <a:latin typeface="Tahoma" pitchFamily="34" charset="0"/>
                <a:ea typeface="ＭＳ Ｐゴシック" charset="-128"/>
                <a:cs typeface="Tahoma" pitchFamily="34" charset="0"/>
              </a:rPr>
              <a:t> - </a:t>
            </a:r>
            <a:r>
              <a:rPr lang="en-US" sz="2200" dirty="0">
                <a:latin typeface="Tahoma" pitchFamily="34" charset="0"/>
                <a:ea typeface="ＭＳ Ｐゴシック" charset="-128"/>
                <a:cs typeface="Tahoma" pitchFamily="34" charset="0"/>
                <a:hlinkClick r:id="rId11"/>
              </a:rPr>
              <a:t>http://www.weberp.org</a:t>
            </a:r>
            <a:r>
              <a:rPr lang="en-US" sz="2200" dirty="0">
                <a:latin typeface="Tahoma" pitchFamily="34" charset="0"/>
                <a:ea typeface="ＭＳ Ｐゴシック" charset="-128"/>
                <a:cs typeface="Tahoma" pitchFamily="34" charset="0"/>
              </a:rPr>
              <a:t> </a:t>
            </a:r>
          </a:p>
          <a:p>
            <a:pPr>
              <a:lnSpc>
                <a:spcPct val="90000"/>
              </a:lnSpc>
              <a:buFontTx/>
              <a:buNone/>
            </a:pPr>
            <a:endParaRPr lang="en-US" sz="3000" dirty="0">
              <a:ea typeface="ＭＳ Ｐゴシック" charset="-128"/>
            </a:endParaRPr>
          </a:p>
        </p:txBody>
      </p:sp>
    </p:spTree>
    <p:extLst>
      <p:ext uri="{BB962C8B-B14F-4D97-AF65-F5344CB8AC3E}">
        <p14:creationId xmlns:p14="http://schemas.microsoft.com/office/powerpoint/2010/main" val="30258648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7" name="Oval 2"/>
          <p:cNvSpPr>
            <a:spLocks noChangeArrowheads="1"/>
          </p:cNvSpPr>
          <p:nvPr/>
        </p:nvSpPr>
        <p:spPr bwMode="auto">
          <a:xfrm>
            <a:off x="838200" y="1887538"/>
            <a:ext cx="7218363" cy="3087687"/>
          </a:xfrm>
          <a:prstGeom prst="ellipse">
            <a:avLst/>
          </a:prstGeom>
          <a:solidFill>
            <a:srgbClr val="C0C0C0"/>
          </a:solidFill>
          <a:ln w="12700">
            <a:solidFill>
              <a:srgbClr val="333300"/>
            </a:solidFill>
            <a:round/>
            <a:headEnd/>
            <a:tailEnd/>
          </a:ln>
        </p:spPr>
        <p:txBody>
          <a:bodyPr anchor="ctr"/>
          <a:lstStyle/>
          <a:p>
            <a:pPr algn="r"/>
            <a:r>
              <a:rPr lang="pt-PT" sz="1600" b="1"/>
              <a:t>ERP</a:t>
            </a:r>
          </a:p>
        </p:txBody>
      </p:sp>
      <p:sp>
        <p:nvSpPr>
          <p:cNvPr id="142338" name="Oval 3"/>
          <p:cNvSpPr>
            <a:spLocks noChangeArrowheads="1"/>
          </p:cNvSpPr>
          <p:nvPr/>
        </p:nvSpPr>
        <p:spPr bwMode="auto">
          <a:xfrm>
            <a:off x="838200" y="2298700"/>
            <a:ext cx="5165725" cy="2266950"/>
          </a:xfrm>
          <a:prstGeom prst="ellipse">
            <a:avLst/>
          </a:prstGeom>
          <a:solidFill>
            <a:srgbClr val="AB090D"/>
          </a:solidFill>
          <a:ln w="12700">
            <a:solidFill>
              <a:srgbClr val="000000"/>
            </a:solidFill>
            <a:round/>
            <a:headEnd/>
            <a:tailEnd/>
          </a:ln>
        </p:spPr>
        <p:txBody>
          <a:bodyPr anchor="ctr"/>
          <a:lstStyle/>
          <a:p>
            <a:pPr algn="r"/>
            <a:r>
              <a:rPr lang="pt-PT" sz="1400" b="1">
                <a:solidFill>
                  <a:schemeClr val="bg1"/>
                </a:solidFill>
              </a:rPr>
              <a:t>MRP-II</a:t>
            </a:r>
          </a:p>
        </p:txBody>
      </p:sp>
      <p:sp>
        <p:nvSpPr>
          <p:cNvPr id="142339" name="Oval 4"/>
          <p:cNvSpPr>
            <a:spLocks noChangeArrowheads="1"/>
          </p:cNvSpPr>
          <p:nvPr/>
        </p:nvSpPr>
        <p:spPr bwMode="auto">
          <a:xfrm>
            <a:off x="838200" y="2049463"/>
            <a:ext cx="3805238" cy="1433512"/>
          </a:xfrm>
          <a:prstGeom prst="ellipse">
            <a:avLst/>
          </a:prstGeom>
          <a:solidFill>
            <a:srgbClr val="D30B10"/>
          </a:solidFill>
          <a:ln w="12700">
            <a:solidFill>
              <a:srgbClr val="333300"/>
            </a:solidFill>
            <a:round/>
            <a:headEnd/>
            <a:tailEnd/>
          </a:ln>
        </p:spPr>
        <p:txBody>
          <a:bodyPr anchor="ctr"/>
          <a:lstStyle/>
          <a:p>
            <a:pPr algn="r"/>
            <a:r>
              <a:rPr lang="pt-PT" sz="1400" b="1">
                <a:solidFill>
                  <a:schemeClr val="bg1"/>
                </a:solidFill>
              </a:rPr>
              <a:t>MRP</a:t>
            </a:r>
          </a:p>
        </p:txBody>
      </p:sp>
      <p:sp>
        <p:nvSpPr>
          <p:cNvPr id="142340" name="Oval 5"/>
          <p:cNvSpPr>
            <a:spLocks noChangeArrowheads="1"/>
          </p:cNvSpPr>
          <p:nvPr/>
        </p:nvSpPr>
        <p:spPr bwMode="auto">
          <a:xfrm>
            <a:off x="5187950" y="1552575"/>
            <a:ext cx="1347788" cy="1001713"/>
          </a:xfrm>
          <a:prstGeom prst="ellipse">
            <a:avLst/>
          </a:prstGeom>
          <a:solidFill>
            <a:srgbClr val="7B070A"/>
          </a:solidFill>
          <a:ln w="12700">
            <a:solidFill>
              <a:srgbClr val="000000"/>
            </a:solidFill>
            <a:round/>
            <a:headEnd/>
            <a:tailEnd/>
          </a:ln>
        </p:spPr>
        <p:txBody>
          <a:bodyPr lIns="0" rIns="0" anchor="ctr"/>
          <a:lstStyle/>
          <a:p>
            <a:pPr algn="ctr"/>
            <a:r>
              <a:rPr lang="pt-PT" sz="1400" b="1">
                <a:solidFill>
                  <a:schemeClr val="bg1"/>
                </a:solidFill>
              </a:rPr>
              <a:t>CRM</a:t>
            </a:r>
          </a:p>
        </p:txBody>
      </p:sp>
      <p:sp>
        <p:nvSpPr>
          <p:cNvPr id="142341" name="Oval 6"/>
          <p:cNvSpPr>
            <a:spLocks noChangeArrowheads="1"/>
          </p:cNvSpPr>
          <p:nvPr/>
        </p:nvSpPr>
        <p:spPr bwMode="auto">
          <a:xfrm>
            <a:off x="5551488" y="4164013"/>
            <a:ext cx="1347787" cy="1025525"/>
          </a:xfrm>
          <a:prstGeom prst="ellipse">
            <a:avLst/>
          </a:prstGeom>
          <a:solidFill>
            <a:srgbClr val="7B070A"/>
          </a:solidFill>
          <a:ln w="12700" algn="ctr">
            <a:solidFill>
              <a:srgbClr val="000000"/>
            </a:solidFill>
            <a:round/>
            <a:headEnd/>
            <a:tailEnd/>
          </a:ln>
        </p:spPr>
        <p:txBody>
          <a:bodyPr lIns="0" rIns="0" anchor="ctr"/>
          <a:lstStyle/>
          <a:p>
            <a:pPr algn="ctr"/>
            <a:r>
              <a:rPr lang="pt-PT" sz="1400" b="1">
                <a:solidFill>
                  <a:schemeClr val="bg1"/>
                </a:solidFill>
              </a:rPr>
              <a:t>SCM</a:t>
            </a:r>
          </a:p>
        </p:txBody>
      </p:sp>
      <p:sp>
        <p:nvSpPr>
          <p:cNvPr id="142342" name="Oval 7"/>
          <p:cNvSpPr>
            <a:spLocks noChangeArrowheads="1"/>
          </p:cNvSpPr>
          <p:nvPr/>
        </p:nvSpPr>
        <p:spPr bwMode="auto">
          <a:xfrm>
            <a:off x="7327900" y="3071813"/>
            <a:ext cx="1347788" cy="1057275"/>
          </a:xfrm>
          <a:prstGeom prst="ellipse">
            <a:avLst/>
          </a:prstGeom>
          <a:solidFill>
            <a:srgbClr val="7B070A"/>
          </a:solidFill>
          <a:ln w="12700" algn="ctr">
            <a:solidFill>
              <a:srgbClr val="000000"/>
            </a:solidFill>
            <a:round/>
            <a:headEnd/>
            <a:tailEnd/>
          </a:ln>
        </p:spPr>
        <p:txBody>
          <a:bodyPr lIns="0" rIns="0" anchor="ctr"/>
          <a:lstStyle/>
          <a:p>
            <a:pPr algn="ctr"/>
            <a:r>
              <a:rPr lang="pt-PT" sz="1400" b="1">
                <a:solidFill>
                  <a:schemeClr val="bg1"/>
                </a:solidFill>
              </a:rPr>
              <a:t>eBusiness</a:t>
            </a:r>
          </a:p>
        </p:txBody>
      </p:sp>
      <p:sp>
        <p:nvSpPr>
          <p:cNvPr id="142343" name="Oval 8"/>
          <p:cNvSpPr>
            <a:spLocks noChangeArrowheads="1"/>
          </p:cNvSpPr>
          <p:nvPr/>
        </p:nvSpPr>
        <p:spPr bwMode="auto">
          <a:xfrm>
            <a:off x="838200" y="2076450"/>
            <a:ext cx="1852613" cy="674688"/>
          </a:xfrm>
          <a:prstGeom prst="ellipse">
            <a:avLst/>
          </a:prstGeom>
          <a:solidFill>
            <a:srgbClr val="FFCCCC"/>
          </a:solidFill>
          <a:ln w="12700">
            <a:solidFill>
              <a:srgbClr val="000000"/>
            </a:solidFill>
            <a:round/>
            <a:headEnd/>
            <a:tailEnd/>
          </a:ln>
        </p:spPr>
        <p:txBody>
          <a:bodyPr anchor="ctr"/>
          <a:lstStyle/>
          <a:p>
            <a:pPr algn="r"/>
            <a:r>
              <a:rPr lang="pt-PT" sz="1400" b="1"/>
              <a:t>ROP</a:t>
            </a:r>
          </a:p>
        </p:txBody>
      </p:sp>
      <p:sp>
        <p:nvSpPr>
          <p:cNvPr id="142344" name="Text Box 10"/>
          <p:cNvSpPr txBox="1">
            <a:spLocks noChangeArrowheads="1"/>
          </p:cNvSpPr>
          <p:nvPr/>
        </p:nvSpPr>
        <p:spPr bwMode="auto">
          <a:xfrm>
            <a:off x="323850" y="5153025"/>
            <a:ext cx="4191000" cy="942975"/>
          </a:xfrm>
          <a:prstGeom prst="rect">
            <a:avLst/>
          </a:prstGeom>
          <a:noFill/>
          <a:ln w="9525">
            <a:noFill/>
            <a:miter lim="800000"/>
            <a:headEnd/>
            <a:tailEnd/>
          </a:ln>
        </p:spPr>
        <p:txBody>
          <a:bodyPr>
            <a:spAutoFit/>
          </a:bodyPr>
          <a:lstStyle/>
          <a:p>
            <a:pPr>
              <a:spcBef>
                <a:spcPct val="50000"/>
              </a:spcBef>
              <a:buClr>
                <a:srgbClr val="663300"/>
              </a:buClr>
              <a:buSzPct val="75000"/>
              <a:buFont typeface="Wingdings" pitchFamily="2" charset="2"/>
              <a:buNone/>
            </a:pPr>
            <a:r>
              <a:rPr lang="pt-PT" sz="1400" b="1">
                <a:cs typeface="Times New Roman" pitchFamily="18" charset="0"/>
              </a:rPr>
              <a:t>ROP (</a:t>
            </a:r>
            <a:r>
              <a:rPr lang="pt-PT" sz="1400" b="1" i="1">
                <a:cs typeface="Times New Roman" pitchFamily="18" charset="0"/>
              </a:rPr>
              <a:t>Re-order Point Systems)</a:t>
            </a:r>
          </a:p>
          <a:p>
            <a:pPr>
              <a:spcBef>
                <a:spcPct val="50000"/>
              </a:spcBef>
              <a:buClr>
                <a:srgbClr val="663300"/>
              </a:buClr>
              <a:buSzPct val="75000"/>
              <a:buFont typeface="Wingdings" pitchFamily="2" charset="2"/>
              <a:buNone/>
            </a:pPr>
            <a:r>
              <a:rPr lang="pt-PT" sz="1400" b="1" i="1">
                <a:cs typeface="Times New Roman" pitchFamily="18" charset="0"/>
              </a:rPr>
              <a:t>MRP (Materials Requirements Planning) </a:t>
            </a:r>
          </a:p>
          <a:p>
            <a:pPr>
              <a:spcBef>
                <a:spcPct val="50000"/>
              </a:spcBef>
              <a:buClr>
                <a:srgbClr val="663300"/>
              </a:buClr>
              <a:buSzPct val="75000"/>
              <a:buFont typeface="Wingdings" pitchFamily="2" charset="2"/>
              <a:buNone/>
            </a:pPr>
            <a:r>
              <a:rPr lang="pt-PT" sz="1400" b="1" i="1">
                <a:cs typeface="Times New Roman" pitchFamily="18" charset="0"/>
              </a:rPr>
              <a:t>MRP-II (Manufacturing Resources Planning)</a:t>
            </a:r>
            <a:endParaRPr lang="en-GB" sz="1400" b="1" i="1">
              <a:cs typeface="Times New Roman" pitchFamily="18" charset="0"/>
            </a:endParaRPr>
          </a:p>
        </p:txBody>
      </p:sp>
      <p:sp>
        <p:nvSpPr>
          <p:cNvPr id="142345" name="Text Box 11"/>
          <p:cNvSpPr txBox="1">
            <a:spLocks noChangeArrowheads="1"/>
          </p:cNvSpPr>
          <p:nvPr/>
        </p:nvSpPr>
        <p:spPr bwMode="auto">
          <a:xfrm>
            <a:off x="5003800" y="5297488"/>
            <a:ext cx="3886200" cy="868362"/>
          </a:xfrm>
          <a:prstGeom prst="rect">
            <a:avLst/>
          </a:prstGeom>
          <a:noFill/>
          <a:ln w="9525">
            <a:noFill/>
            <a:miter lim="800000"/>
            <a:headEnd/>
            <a:tailEnd/>
          </a:ln>
        </p:spPr>
        <p:txBody>
          <a:bodyPr>
            <a:spAutoFit/>
          </a:bodyPr>
          <a:lstStyle/>
          <a:p>
            <a:pPr>
              <a:spcBef>
                <a:spcPct val="50000"/>
              </a:spcBef>
              <a:buClr>
                <a:srgbClr val="663300"/>
              </a:buClr>
              <a:buSzPct val="75000"/>
              <a:buFont typeface="Wingdings" pitchFamily="2" charset="2"/>
              <a:buNone/>
            </a:pPr>
            <a:r>
              <a:rPr lang="pt-PT" sz="1400" b="1" i="1">
                <a:cs typeface="Times New Roman" pitchFamily="18" charset="0"/>
              </a:rPr>
              <a:t>SCM (Supply Chain Management)</a:t>
            </a:r>
            <a:r>
              <a:rPr lang="en-GB" sz="3000" b="1"/>
              <a:t> </a:t>
            </a:r>
            <a:endParaRPr lang="pt-PT" sz="3000" b="1"/>
          </a:p>
          <a:p>
            <a:pPr>
              <a:spcBef>
                <a:spcPct val="50000"/>
              </a:spcBef>
              <a:buClr>
                <a:srgbClr val="663300"/>
              </a:buClr>
              <a:buSzPct val="75000"/>
              <a:buFont typeface="Wingdings" pitchFamily="2" charset="2"/>
              <a:buNone/>
            </a:pPr>
            <a:r>
              <a:rPr lang="pt-PT" sz="1400" b="1" i="1">
                <a:cs typeface="Times New Roman" pitchFamily="18" charset="0"/>
              </a:rPr>
              <a:t>CRM (Customer Relationship Management)</a:t>
            </a:r>
            <a:r>
              <a:rPr lang="en-GB" sz="1400" b="1" i="1">
                <a:cs typeface="Times New Roman" pitchFamily="18" charset="0"/>
              </a:rPr>
              <a:t> </a:t>
            </a:r>
          </a:p>
        </p:txBody>
      </p:sp>
      <p:sp>
        <p:nvSpPr>
          <p:cNvPr id="13" name="Rectangle 2"/>
          <p:cNvSpPr txBox="1">
            <a:spLocks noChangeArrowheads="1"/>
          </p:cNvSpPr>
          <p:nvPr/>
        </p:nvSpPr>
        <p:spPr>
          <a:xfrm>
            <a:off x="1762885" y="334962"/>
            <a:ext cx="4897437" cy="576263"/>
          </a:xfrm>
          <a:prstGeom prst="rect">
            <a:avLst/>
          </a:prstGeom>
        </p:spPr>
        <p:txBody>
          <a:bodyPr/>
          <a:lstStyle>
            <a:lvl1pPr algn="ctr" rtl="0" eaLnBrk="0" fontAlgn="base" hangingPunct="0">
              <a:spcBef>
                <a:spcPct val="0"/>
              </a:spcBef>
              <a:spcAft>
                <a:spcPct val="0"/>
              </a:spcAft>
              <a:defRPr sz="4400">
                <a:solidFill>
                  <a:schemeClr val="tx2"/>
                </a:solidFill>
                <a:latin typeface="+mj-lt"/>
                <a:ea typeface="ＭＳ Ｐゴシック" pitchFamily="-65" charset="-128"/>
                <a:cs typeface="ＭＳ Ｐゴシック" pitchFamily="-65" charset="-128"/>
              </a:defRPr>
            </a:lvl1pPr>
            <a:lvl2pPr algn="ctr" rtl="0" eaLnBrk="0" fontAlgn="base" hangingPunct="0">
              <a:spcBef>
                <a:spcPct val="0"/>
              </a:spcBef>
              <a:spcAft>
                <a:spcPct val="0"/>
              </a:spcAft>
              <a:defRPr sz="4400">
                <a:solidFill>
                  <a:schemeClr val="tx2"/>
                </a:solidFill>
                <a:latin typeface="Times New Roman" pitchFamily="18" charset="0"/>
                <a:ea typeface="ＭＳ Ｐゴシック" pitchFamily="-65" charset="-128"/>
                <a:cs typeface="ＭＳ Ｐゴシック" pitchFamily="-65" charset="-128"/>
              </a:defRPr>
            </a:lvl2pPr>
            <a:lvl3pPr algn="ctr" rtl="0" eaLnBrk="0" fontAlgn="base" hangingPunct="0">
              <a:spcBef>
                <a:spcPct val="0"/>
              </a:spcBef>
              <a:spcAft>
                <a:spcPct val="0"/>
              </a:spcAft>
              <a:defRPr sz="4400">
                <a:solidFill>
                  <a:schemeClr val="tx2"/>
                </a:solidFill>
                <a:latin typeface="Times New Roman" pitchFamily="18" charset="0"/>
                <a:ea typeface="ＭＳ Ｐゴシック" pitchFamily="-65" charset="-128"/>
                <a:cs typeface="ＭＳ Ｐゴシック" pitchFamily="-65" charset="-128"/>
              </a:defRPr>
            </a:lvl3pPr>
            <a:lvl4pPr algn="ctr" rtl="0" eaLnBrk="0" fontAlgn="base" hangingPunct="0">
              <a:spcBef>
                <a:spcPct val="0"/>
              </a:spcBef>
              <a:spcAft>
                <a:spcPct val="0"/>
              </a:spcAft>
              <a:defRPr sz="4400">
                <a:solidFill>
                  <a:schemeClr val="tx2"/>
                </a:solidFill>
                <a:latin typeface="Times New Roman" pitchFamily="18" charset="0"/>
                <a:ea typeface="ＭＳ Ｐゴシック" pitchFamily="-65" charset="-128"/>
                <a:cs typeface="ＭＳ Ｐゴシック" pitchFamily="-65" charset="-128"/>
              </a:defRPr>
            </a:lvl4pPr>
            <a:lvl5pPr algn="ctr" rtl="0" eaLnBrk="0" fontAlgn="base" hangingPunct="0">
              <a:spcBef>
                <a:spcPct val="0"/>
              </a:spcBef>
              <a:spcAft>
                <a:spcPct val="0"/>
              </a:spcAft>
              <a:defRPr sz="4400">
                <a:solidFill>
                  <a:schemeClr val="tx2"/>
                </a:solidFill>
                <a:latin typeface="Times New Roman" pitchFamily="18" charset="0"/>
                <a:ea typeface="ＭＳ Ｐゴシック" pitchFamily="-65" charset="-128"/>
                <a:cs typeface="ＭＳ Ｐゴシック" pitchFamily="-65" charset="-128"/>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a:lstStyle>
          <a:p>
            <a:r>
              <a:rPr lang="pt-PT" sz="2400" b="1" kern="0" dirty="0">
                <a:solidFill>
                  <a:srgbClr val="800000"/>
                </a:solidFill>
                <a:latin typeface="Tahoma" pitchFamily="34" charset="0"/>
                <a:ea typeface="ＭＳ Ｐゴシック" charset="-128"/>
                <a:cs typeface="Tahoma" pitchFamily="34" charset="0"/>
              </a:rPr>
              <a:t>ERP </a:t>
            </a:r>
            <a:r>
              <a:rPr lang="pt-PT" sz="2400" b="1" kern="0" dirty="0" err="1">
                <a:solidFill>
                  <a:srgbClr val="800000"/>
                </a:solidFill>
                <a:latin typeface="Tahoma" pitchFamily="34" charset="0"/>
                <a:ea typeface="ＭＳ Ｐゴシック" charset="-128"/>
                <a:cs typeface="Tahoma" pitchFamily="34" charset="0"/>
              </a:rPr>
              <a:t>Evolution</a:t>
            </a:r>
            <a:endParaRPr lang="en-GB" sz="2400" b="1" kern="0" dirty="0">
              <a:solidFill>
                <a:srgbClr val="800000"/>
              </a:solidFill>
              <a:latin typeface="Tahoma" pitchFamily="34" charset="0"/>
              <a:ea typeface="ＭＳ Ｐゴシック" charset="-128"/>
              <a:cs typeface="Tahoma" pitchFamily="34" charset="0"/>
            </a:endParaRPr>
          </a:p>
        </p:txBody>
      </p:sp>
    </p:spTree>
    <p:extLst>
      <p:ext uri="{BB962C8B-B14F-4D97-AF65-F5344CB8AC3E}">
        <p14:creationId xmlns:p14="http://schemas.microsoft.com/office/powerpoint/2010/main" val="2708330781"/>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Material requirement planning (MRP). A planning model that integrates production, purchasing and inventory management of interrelated product.</a:t>
            </a:r>
          </a:p>
          <a:p>
            <a:r>
              <a:rPr lang="en-US" dirty="0"/>
              <a:t>Manufacturing  resource planning (MRP II). An  enhanced planning model that adds labor  requirements and financial planning to MPR.</a:t>
            </a:r>
          </a:p>
          <a:p>
            <a:endParaRPr lang="pt-PT" dirty="0"/>
          </a:p>
        </p:txBody>
      </p:sp>
      <p:sp>
        <p:nvSpPr>
          <p:cNvPr id="4" name="Rectangle 2">
            <a:extLst>
              <a:ext uri="{FF2B5EF4-FFF2-40B4-BE49-F238E27FC236}">
                <a16:creationId xmlns:a16="http://schemas.microsoft.com/office/drawing/2014/main" id="{FD004CBF-E333-488D-96CB-526F9C6FE0EC}"/>
              </a:ext>
            </a:extLst>
          </p:cNvPr>
          <p:cNvSpPr txBox="1">
            <a:spLocks noChangeArrowheads="1"/>
          </p:cNvSpPr>
          <p:nvPr/>
        </p:nvSpPr>
        <p:spPr>
          <a:xfrm>
            <a:off x="1762885" y="334962"/>
            <a:ext cx="4897437" cy="576263"/>
          </a:xfrm>
          <a:prstGeom prst="rect">
            <a:avLst/>
          </a:prstGeom>
        </p:spPr>
        <p:txBody>
          <a:bodyPr/>
          <a:lstStyle>
            <a:lvl1pPr algn="ctr" rtl="0" eaLnBrk="0" fontAlgn="base" hangingPunct="0">
              <a:spcBef>
                <a:spcPct val="0"/>
              </a:spcBef>
              <a:spcAft>
                <a:spcPct val="0"/>
              </a:spcAft>
              <a:defRPr sz="4400">
                <a:solidFill>
                  <a:schemeClr val="tx2"/>
                </a:solidFill>
                <a:latin typeface="+mj-lt"/>
                <a:ea typeface="ＭＳ Ｐゴシック" pitchFamily="-65" charset="-128"/>
                <a:cs typeface="ＭＳ Ｐゴシック" pitchFamily="-65" charset="-128"/>
              </a:defRPr>
            </a:lvl1pPr>
            <a:lvl2pPr algn="ctr" rtl="0" eaLnBrk="0" fontAlgn="base" hangingPunct="0">
              <a:spcBef>
                <a:spcPct val="0"/>
              </a:spcBef>
              <a:spcAft>
                <a:spcPct val="0"/>
              </a:spcAft>
              <a:defRPr sz="4400">
                <a:solidFill>
                  <a:schemeClr val="tx2"/>
                </a:solidFill>
                <a:latin typeface="Times New Roman" pitchFamily="18" charset="0"/>
                <a:ea typeface="ＭＳ Ｐゴシック" pitchFamily="-65" charset="-128"/>
                <a:cs typeface="ＭＳ Ｐゴシック" pitchFamily="-65" charset="-128"/>
              </a:defRPr>
            </a:lvl2pPr>
            <a:lvl3pPr algn="ctr" rtl="0" eaLnBrk="0" fontAlgn="base" hangingPunct="0">
              <a:spcBef>
                <a:spcPct val="0"/>
              </a:spcBef>
              <a:spcAft>
                <a:spcPct val="0"/>
              </a:spcAft>
              <a:defRPr sz="4400">
                <a:solidFill>
                  <a:schemeClr val="tx2"/>
                </a:solidFill>
                <a:latin typeface="Times New Roman" pitchFamily="18" charset="0"/>
                <a:ea typeface="ＭＳ Ｐゴシック" pitchFamily="-65" charset="-128"/>
                <a:cs typeface="ＭＳ Ｐゴシック" pitchFamily="-65" charset="-128"/>
              </a:defRPr>
            </a:lvl3pPr>
            <a:lvl4pPr algn="ctr" rtl="0" eaLnBrk="0" fontAlgn="base" hangingPunct="0">
              <a:spcBef>
                <a:spcPct val="0"/>
              </a:spcBef>
              <a:spcAft>
                <a:spcPct val="0"/>
              </a:spcAft>
              <a:defRPr sz="4400">
                <a:solidFill>
                  <a:schemeClr val="tx2"/>
                </a:solidFill>
                <a:latin typeface="Times New Roman" pitchFamily="18" charset="0"/>
                <a:ea typeface="ＭＳ Ｐゴシック" pitchFamily="-65" charset="-128"/>
                <a:cs typeface="ＭＳ Ｐゴシック" pitchFamily="-65" charset="-128"/>
              </a:defRPr>
            </a:lvl4pPr>
            <a:lvl5pPr algn="ctr" rtl="0" eaLnBrk="0" fontAlgn="base" hangingPunct="0">
              <a:spcBef>
                <a:spcPct val="0"/>
              </a:spcBef>
              <a:spcAft>
                <a:spcPct val="0"/>
              </a:spcAft>
              <a:defRPr sz="4400">
                <a:solidFill>
                  <a:schemeClr val="tx2"/>
                </a:solidFill>
                <a:latin typeface="Times New Roman" pitchFamily="18" charset="0"/>
                <a:ea typeface="ＭＳ Ｐゴシック" pitchFamily="-65" charset="-128"/>
                <a:cs typeface="ＭＳ Ｐゴシック" pitchFamily="-65" charset="-128"/>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a:lstStyle>
          <a:p>
            <a:r>
              <a:rPr lang="pt-PT" sz="2400" b="1" kern="0" dirty="0">
                <a:solidFill>
                  <a:srgbClr val="800000"/>
                </a:solidFill>
                <a:latin typeface="Tahoma" pitchFamily="34" charset="0"/>
                <a:ea typeface="ＭＳ Ｐゴシック" charset="-128"/>
                <a:cs typeface="Tahoma" pitchFamily="34" charset="0"/>
              </a:rPr>
              <a:t>ERP </a:t>
            </a:r>
            <a:r>
              <a:rPr lang="pt-PT" sz="2400" b="1" kern="0" dirty="0" err="1">
                <a:solidFill>
                  <a:srgbClr val="800000"/>
                </a:solidFill>
                <a:latin typeface="Tahoma" pitchFamily="34" charset="0"/>
                <a:ea typeface="ＭＳ Ｐゴシック" charset="-128"/>
                <a:cs typeface="Tahoma" pitchFamily="34" charset="0"/>
              </a:rPr>
              <a:t>Evolution</a:t>
            </a:r>
            <a:endParaRPr lang="en-GB" sz="2400" b="1" kern="0" dirty="0">
              <a:solidFill>
                <a:srgbClr val="800000"/>
              </a:solidFill>
              <a:latin typeface="Tahoma" pitchFamily="34" charset="0"/>
              <a:ea typeface="ＭＳ Ｐゴシック" charset="-128"/>
              <a:cs typeface="Tahoma" pitchFamily="34" charset="0"/>
            </a:endParaRPr>
          </a:p>
        </p:txBody>
      </p:sp>
    </p:spTree>
    <p:extLst>
      <p:ext uri="{BB962C8B-B14F-4D97-AF65-F5344CB8AC3E}">
        <p14:creationId xmlns:p14="http://schemas.microsoft.com/office/powerpoint/2010/main" val="2634143500"/>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1" name="Rectangle 2"/>
          <p:cNvSpPr>
            <a:spLocks noGrp="1" noChangeArrowheads="1"/>
          </p:cNvSpPr>
          <p:nvPr>
            <p:ph type="title"/>
          </p:nvPr>
        </p:nvSpPr>
        <p:spPr>
          <a:xfrm>
            <a:off x="1965325" y="381000"/>
            <a:ext cx="5184775" cy="576263"/>
          </a:xfrm>
        </p:spPr>
        <p:txBody>
          <a:bodyPr/>
          <a:lstStyle/>
          <a:p>
            <a:r>
              <a:rPr lang="pt-PT" sz="2400" b="1" dirty="0" err="1">
                <a:solidFill>
                  <a:srgbClr val="800000"/>
                </a:solidFill>
                <a:latin typeface="Tahoma" pitchFamily="34" charset="0"/>
                <a:ea typeface="ＭＳ Ｐゴシック" charset="-128"/>
                <a:cs typeface="Tahoma" pitchFamily="34" charset="0"/>
              </a:rPr>
              <a:t>ERPs</a:t>
            </a:r>
            <a:r>
              <a:rPr lang="pt-PT" sz="2400" b="1" dirty="0">
                <a:solidFill>
                  <a:srgbClr val="800000"/>
                </a:solidFill>
                <a:latin typeface="Tahoma" pitchFamily="34" charset="0"/>
                <a:ea typeface="ＭＳ Ｐゴシック" charset="-128"/>
                <a:cs typeface="Tahoma" pitchFamily="34" charset="0"/>
              </a:rPr>
              <a:t> </a:t>
            </a:r>
            <a:r>
              <a:rPr lang="pt-PT" sz="2400" b="1" dirty="0" err="1">
                <a:solidFill>
                  <a:srgbClr val="800000"/>
                </a:solidFill>
                <a:latin typeface="Tahoma" pitchFamily="34" charset="0"/>
                <a:ea typeface="ＭＳ Ｐゴシック" charset="-128"/>
                <a:cs typeface="Tahoma" pitchFamily="34" charset="0"/>
              </a:rPr>
              <a:t>Advantages</a:t>
            </a:r>
            <a:endParaRPr lang="pt-PT" sz="2400" b="1" dirty="0">
              <a:solidFill>
                <a:srgbClr val="800000"/>
              </a:solidFill>
              <a:latin typeface="Tahoma" pitchFamily="34" charset="0"/>
              <a:ea typeface="ＭＳ Ｐゴシック" charset="-128"/>
              <a:cs typeface="Tahoma" pitchFamily="34" charset="0"/>
            </a:endParaRPr>
          </a:p>
        </p:txBody>
      </p:sp>
      <p:sp>
        <p:nvSpPr>
          <p:cNvPr id="143362" name="Rectangle 3"/>
          <p:cNvSpPr>
            <a:spLocks noGrp="1" noChangeArrowheads="1"/>
          </p:cNvSpPr>
          <p:nvPr>
            <p:ph type="body" idx="1"/>
          </p:nvPr>
        </p:nvSpPr>
        <p:spPr>
          <a:xfrm>
            <a:off x="442912" y="1371600"/>
            <a:ext cx="8229600" cy="4608512"/>
          </a:xfrm>
        </p:spPr>
        <p:txBody>
          <a:bodyPr/>
          <a:lstStyle/>
          <a:p>
            <a:pPr>
              <a:lnSpc>
                <a:spcPct val="150000"/>
              </a:lnSpc>
            </a:pPr>
            <a:r>
              <a:rPr lang="en-US" sz="2000" dirty="0">
                <a:latin typeface="Tahoma" panose="020B0604030504040204" pitchFamily="34" charset="0"/>
                <a:ea typeface="Tahoma" panose="020B0604030504040204" pitchFamily="34" charset="0"/>
                <a:cs typeface="Tahoma" panose="020B0604030504040204" pitchFamily="34" charset="0"/>
              </a:rPr>
              <a:t>ERPs provide real-time information from all functional areas of the organization;</a:t>
            </a:r>
          </a:p>
          <a:p>
            <a:pPr>
              <a:lnSpc>
                <a:spcPct val="150000"/>
              </a:lnSpc>
            </a:pPr>
            <a:r>
              <a:rPr lang="en-US" sz="2000" dirty="0">
                <a:latin typeface="Tahoma" panose="020B0604030504040204" pitchFamily="34" charset="0"/>
                <a:ea typeface="Tahoma" panose="020B0604030504040204" pitchFamily="34" charset="0"/>
                <a:cs typeface="Tahoma" panose="020B0604030504040204" pitchFamily="34" charset="0"/>
              </a:rPr>
              <a:t>ERPs allows greater rigor and standardization of procedures and data by the organization;</a:t>
            </a:r>
          </a:p>
          <a:p>
            <a:pPr>
              <a:lnSpc>
                <a:spcPct val="150000"/>
              </a:lnSpc>
            </a:pPr>
            <a:r>
              <a:rPr lang="en-US" sz="2000" dirty="0">
                <a:latin typeface="Tahoma" panose="020B0604030504040204" pitchFamily="34" charset="0"/>
                <a:ea typeface="Tahoma" panose="020B0604030504040204" pitchFamily="34" charset="0"/>
                <a:cs typeface="Tahoma" panose="020B0604030504040204" pitchFamily="34" charset="0"/>
              </a:rPr>
              <a:t>ERPs use the best practices  included in the applications;</a:t>
            </a:r>
          </a:p>
          <a:p>
            <a:pPr>
              <a:lnSpc>
                <a:spcPct val="150000"/>
              </a:lnSpc>
            </a:pPr>
            <a:r>
              <a:rPr lang="en-US" sz="2000" dirty="0">
                <a:latin typeface="Tahoma" panose="020B0604030504040204" pitchFamily="34" charset="0"/>
                <a:ea typeface="Tahoma" panose="020B0604030504040204" pitchFamily="34" charset="0"/>
                <a:cs typeface="Tahoma" panose="020B0604030504040204" pitchFamily="34" charset="0"/>
              </a:rPr>
              <a:t>ERPs increase efficiency in the organization;</a:t>
            </a:r>
          </a:p>
          <a:p>
            <a:pPr>
              <a:lnSpc>
                <a:spcPct val="150000"/>
              </a:lnSpc>
            </a:pPr>
            <a:r>
              <a:rPr lang="en-US" sz="2000" dirty="0">
                <a:latin typeface="Tahoma" panose="020B0604030504040204" pitchFamily="34" charset="0"/>
                <a:ea typeface="Tahoma" panose="020B0604030504040204" pitchFamily="34" charset="0"/>
                <a:cs typeface="Tahoma" panose="020B0604030504040204" pitchFamily="34" charset="0"/>
              </a:rPr>
              <a:t>ERPs strengthen the means for planning and control through available reports and analysis of information</a:t>
            </a:r>
            <a:endParaRPr lang="pt-PT" sz="20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655858073"/>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Content Placeholder 5"/>
          <p:cNvSpPr>
            <a:spLocks noGrp="1"/>
          </p:cNvSpPr>
          <p:nvPr>
            <p:ph idx="1"/>
          </p:nvPr>
        </p:nvSpPr>
        <p:spPr>
          <a:xfrm>
            <a:off x="492459" y="1295400"/>
            <a:ext cx="8229600" cy="4525963"/>
          </a:xfrm>
        </p:spPr>
        <p:txBody>
          <a:bodyPr/>
          <a:lstStyle/>
          <a:p>
            <a:pPr marL="0" indent="0">
              <a:spcBef>
                <a:spcPts val="600"/>
              </a:spcBef>
              <a:spcAft>
                <a:spcPts val="600"/>
              </a:spcAft>
              <a:buNone/>
            </a:pPr>
            <a:r>
              <a:rPr lang="pt-PT" sz="2400" b="1" i="1" dirty="0">
                <a:solidFill>
                  <a:srgbClr val="800000"/>
                </a:solidFill>
                <a:latin typeface="Tahoma" pitchFamily="34" charset="0"/>
                <a:ea typeface="ＭＳ Ｐゴシック" charset="-128"/>
                <a:cs typeface="Tahoma" pitchFamily="34" charset="0"/>
              </a:rPr>
              <a:t>SCM – </a:t>
            </a:r>
            <a:r>
              <a:rPr lang="pt-PT" sz="2400" b="1" i="1" dirty="0" err="1">
                <a:solidFill>
                  <a:srgbClr val="800000"/>
                </a:solidFill>
                <a:latin typeface="Tahoma" pitchFamily="34" charset="0"/>
                <a:ea typeface="ＭＳ Ｐゴシック" charset="-128"/>
                <a:cs typeface="Tahoma" pitchFamily="34" charset="0"/>
              </a:rPr>
              <a:t>Supply</a:t>
            </a:r>
            <a:r>
              <a:rPr lang="pt-PT" sz="2400" b="1" i="1" dirty="0">
                <a:solidFill>
                  <a:srgbClr val="800000"/>
                </a:solidFill>
                <a:latin typeface="Tahoma" pitchFamily="34" charset="0"/>
                <a:ea typeface="ＭＳ Ｐゴシック" charset="-128"/>
                <a:cs typeface="Tahoma" pitchFamily="34" charset="0"/>
              </a:rPr>
              <a:t> </a:t>
            </a:r>
            <a:r>
              <a:rPr lang="pt-PT" sz="2400" b="1" i="1" dirty="0" err="1">
                <a:solidFill>
                  <a:srgbClr val="800000"/>
                </a:solidFill>
                <a:latin typeface="Tahoma" pitchFamily="34" charset="0"/>
                <a:ea typeface="ＭＳ Ｐゴシック" charset="-128"/>
                <a:cs typeface="Tahoma" pitchFamily="34" charset="0"/>
              </a:rPr>
              <a:t>Chain</a:t>
            </a:r>
            <a:r>
              <a:rPr lang="pt-PT" sz="2400" b="1" i="1" dirty="0">
                <a:solidFill>
                  <a:srgbClr val="800000"/>
                </a:solidFill>
                <a:latin typeface="Tahoma" pitchFamily="34" charset="0"/>
                <a:ea typeface="ＭＳ Ｐゴシック" charset="-128"/>
                <a:cs typeface="Tahoma" pitchFamily="34" charset="0"/>
              </a:rPr>
              <a:t> Management </a:t>
            </a:r>
            <a:r>
              <a:rPr lang="pt-PT" sz="2400" b="1" i="1" dirty="0" err="1">
                <a:solidFill>
                  <a:srgbClr val="800000"/>
                </a:solidFill>
                <a:latin typeface="Tahoma" pitchFamily="34" charset="0"/>
                <a:ea typeface="ＭＳ Ｐゴシック" charset="-128"/>
                <a:cs typeface="Tahoma" pitchFamily="34" charset="0"/>
              </a:rPr>
              <a:t>Systems</a:t>
            </a:r>
            <a:endParaRPr lang="pt-PT" sz="2400" b="1" i="1" dirty="0">
              <a:solidFill>
                <a:srgbClr val="800000"/>
              </a:solidFill>
              <a:latin typeface="Tahoma" pitchFamily="34" charset="0"/>
              <a:ea typeface="ＭＳ Ｐゴシック" charset="-128"/>
              <a:cs typeface="Tahoma" pitchFamily="34" charset="0"/>
            </a:endParaRPr>
          </a:p>
          <a:p>
            <a:pPr marL="457200" indent="-457200">
              <a:spcBef>
                <a:spcPts val="600"/>
              </a:spcBef>
              <a:spcAft>
                <a:spcPts val="600"/>
              </a:spcAft>
              <a:buFont typeface="Wingdings" pitchFamily="2" charset="2"/>
              <a:buChar char="§"/>
            </a:pPr>
            <a:r>
              <a:rPr lang="en-US" sz="2400" dirty="0">
                <a:latin typeface="Tahoma" panose="020B0604030504040204" pitchFamily="34" charset="0"/>
                <a:ea typeface="Tahoma" panose="020B0604030504040204" pitchFamily="34" charset="0"/>
                <a:cs typeface="Tahoma" panose="020B0604030504040204" pitchFamily="34" charset="0"/>
              </a:rPr>
              <a:t>Supply chain: The flow of materials,  information, money, and services from raw material suppliers, through factories and warehouses to the end customer; includes the organizations and processes involved.</a:t>
            </a:r>
          </a:p>
          <a:p>
            <a:pPr marL="457200" indent="-457200">
              <a:spcBef>
                <a:spcPts val="600"/>
              </a:spcBef>
              <a:spcAft>
                <a:spcPts val="600"/>
              </a:spcAft>
              <a:buFont typeface="Wingdings" pitchFamily="2" charset="2"/>
              <a:buChar char="§"/>
            </a:pPr>
            <a:r>
              <a:rPr lang="en-US" sz="2400" dirty="0">
                <a:latin typeface="Tahoma" panose="020B0604030504040204" pitchFamily="34" charset="0"/>
                <a:ea typeface="Tahoma" panose="020B0604030504040204" pitchFamily="34" charset="0"/>
                <a:cs typeface="Tahoma" panose="020B0604030504040204" pitchFamily="34" charset="0"/>
              </a:rPr>
              <a:t>Supply chain management (SCM): The planning, organizing and coordinating of all supply chain’s activities.</a:t>
            </a:r>
          </a:p>
          <a:p>
            <a:pPr marL="457200" indent="-457200">
              <a:spcBef>
                <a:spcPts val="600"/>
              </a:spcBef>
              <a:spcAft>
                <a:spcPts val="600"/>
              </a:spcAft>
              <a:buFont typeface="Wingdings" pitchFamily="2" charset="2"/>
              <a:buChar char="§"/>
            </a:pPr>
            <a:r>
              <a:rPr lang="en-US" sz="2400" dirty="0">
                <a:latin typeface="Tahoma" panose="020B0604030504040204" pitchFamily="34" charset="0"/>
                <a:ea typeface="Tahoma" panose="020B0604030504040204" pitchFamily="34" charset="0"/>
                <a:cs typeface="Tahoma" panose="020B0604030504040204" pitchFamily="34" charset="0"/>
              </a:rPr>
              <a:t>E-supply chain: A supply chain that is managed electronically usually with Web-based software</a:t>
            </a:r>
            <a:endParaRPr lang="pt-PT" sz="2400" dirty="0">
              <a:latin typeface="Tahoma" panose="020B0604030504040204" pitchFamily="34" charset="0"/>
              <a:ea typeface="Tahoma" panose="020B0604030504040204" pitchFamily="34" charset="0"/>
              <a:cs typeface="Tahoma" panose="020B0604030504040204" pitchFamily="34" charset="0"/>
            </a:endParaRPr>
          </a:p>
        </p:txBody>
      </p:sp>
      <p:sp>
        <p:nvSpPr>
          <p:cNvPr id="147459" name="AutoShape 2" descr="Figure 1. Figure 1. Hype Cycle for Server Technologies, 2010"/>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p>
        </p:txBody>
      </p:sp>
      <p:sp>
        <p:nvSpPr>
          <p:cNvPr id="6" name="Rectangle 2"/>
          <p:cNvSpPr>
            <a:spLocks noGrp="1" noChangeArrowheads="1"/>
          </p:cNvSpPr>
          <p:nvPr>
            <p:ph type="title"/>
          </p:nvPr>
        </p:nvSpPr>
        <p:spPr>
          <a:xfrm>
            <a:off x="1965325" y="304800"/>
            <a:ext cx="5184775" cy="576263"/>
          </a:xfrm>
        </p:spPr>
        <p:txBody>
          <a:bodyPr/>
          <a:lstStyle/>
          <a:p>
            <a:r>
              <a:rPr lang="pt-PT" sz="2400" b="1" dirty="0" err="1">
                <a:solidFill>
                  <a:srgbClr val="800000"/>
                </a:solidFill>
                <a:latin typeface="Tahoma" pitchFamily="34" charset="0"/>
                <a:ea typeface="ＭＳ Ｐゴシック" charset="-128"/>
                <a:cs typeface="Tahoma" pitchFamily="34" charset="0"/>
              </a:rPr>
              <a:t>Enterprise</a:t>
            </a:r>
            <a:r>
              <a:rPr lang="pt-PT" sz="2400" b="1" dirty="0">
                <a:solidFill>
                  <a:srgbClr val="800000"/>
                </a:solidFill>
                <a:latin typeface="Tahoma" pitchFamily="34" charset="0"/>
                <a:ea typeface="ＭＳ Ｐゴシック" charset="-128"/>
                <a:cs typeface="Tahoma" pitchFamily="34" charset="0"/>
              </a:rPr>
              <a:t> </a:t>
            </a:r>
            <a:r>
              <a:rPr lang="pt-PT" sz="2400" b="1" dirty="0" err="1">
                <a:solidFill>
                  <a:srgbClr val="800000"/>
                </a:solidFill>
                <a:latin typeface="Tahoma" pitchFamily="34" charset="0"/>
                <a:ea typeface="ＭＳ Ｐゴシック" charset="-128"/>
                <a:cs typeface="Tahoma" pitchFamily="34" charset="0"/>
              </a:rPr>
              <a:t>Applications</a:t>
            </a:r>
            <a:endParaRPr lang="pt-PT" sz="2400" b="1" dirty="0">
              <a:solidFill>
                <a:srgbClr val="800000"/>
              </a:solidFill>
              <a:latin typeface="Tahoma" pitchFamily="34" charset="0"/>
              <a:ea typeface="ＭＳ Ｐゴシック" charset="-128"/>
              <a:cs typeface="Tahoma" pitchFamily="34" charset="0"/>
            </a:endParaRPr>
          </a:p>
        </p:txBody>
      </p:sp>
    </p:spTree>
    <p:extLst>
      <p:ext uri="{BB962C8B-B14F-4D97-AF65-F5344CB8AC3E}">
        <p14:creationId xmlns:p14="http://schemas.microsoft.com/office/powerpoint/2010/main" val="3704132563"/>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676400"/>
            <a:ext cx="7777163" cy="408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Text Box 4"/>
          <p:cNvSpPr txBox="1">
            <a:spLocks noChangeArrowheads="1"/>
          </p:cNvSpPr>
          <p:nvPr/>
        </p:nvSpPr>
        <p:spPr bwMode="auto">
          <a:xfrm>
            <a:off x="5157787" y="5759450"/>
            <a:ext cx="35290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charset="-128"/>
              </a:defRPr>
            </a:lvl1pPr>
            <a:lvl2pPr marL="742950" indent="-285750">
              <a:defRPr sz="2400">
                <a:solidFill>
                  <a:schemeClr val="tx1"/>
                </a:solidFill>
                <a:latin typeface="Times New Roman" pitchFamily="18" charset="0"/>
                <a:ea typeface="ＭＳ Ｐゴシック" charset="-128"/>
              </a:defRPr>
            </a:lvl2pPr>
            <a:lvl3pPr marL="1143000" indent="-228600">
              <a:defRPr sz="2400">
                <a:solidFill>
                  <a:schemeClr val="tx1"/>
                </a:solidFill>
                <a:latin typeface="Times New Roman" pitchFamily="18" charset="0"/>
                <a:ea typeface="ＭＳ Ｐゴシック" charset="-128"/>
              </a:defRPr>
            </a:lvl3pPr>
            <a:lvl4pPr marL="1600200" indent="-228600">
              <a:defRPr sz="2400">
                <a:solidFill>
                  <a:schemeClr val="tx1"/>
                </a:solidFill>
                <a:latin typeface="Times New Roman" pitchFamily="18" charset="0"/>
                <a:ea typeface="ＭＳ Ｐゴシック" charset="-128"/>
              </a:defRPr>
            </a:lvl4pPr>
            <a:lvl5pPr marL="2057400" indent="-228600">
              <a:defRPr sz="24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algn="r" eaLnBrk="1" hangingPunct="1">
              <a:spcBef>
                <a:spcPct val="50000"/>
              </a:spcBef>
            </a:pPr>
            <a:r>
              <a:rPr lang="pt-PT" sz="1200" dirty="0">
                <a:latin typeface="Tahoma" pitchFamily="34" charset="0"/>
              </a:rPr>
              <a:t>Rainer </a:t>
            </a:r>
            <a:r>
              <a:rPr lang="pt-PT" sz="1200" dirty="0" err="1">
                <a:latin typeface="Tahoma" pitchFamily="34" charset="0"/>
              </a:rPr>
              <a:t>Jr</a:t>
            </a:r>
            <a:r>
              <a:rPr lang="pt-PT" sz="1200" dirty="0">
                <a:latin typeface="Tahoma" pitchFamily="34" charset="0"/>
              </a:rPr>
              <a:t>, </a:t>
            </a:r>
            <a:r>
              <a:rPr lang="pt-PT" sz="1200" dirty="0" err="1">
                <a:latin typeface="Tahoma" pitchFamily="34" charset="0"/>
              </a:rPr>
              <a:t>Turban</a:t>
            </a:r>
            <a:r>
              <a:rPr lang="pt-PT" sz="1200" dirty="0">
                <a:latin typeface="Tahoma" pitchFamily="34" charset="0"/>
              </a:rPr>
              <a:t>, </a:t>
            </a:r>
            <a:r>
              <a:rPr lang="pt-PT" sz="1200" dirty="0" err="1">
                <a:latin typeface="Tahoma" pitchFamily="34" charset="0"/>
              </a:rPr>
              <a:t>Potter</a:t>
            </a:r>
            <a:r>
              <a:rPr lang="pt-PT" sz="1200" dirty="0">
                <a:latin typeface="Tahoma" pitchFamily="34" charset="0"/>
              </a:rPr>
              <a:t> (2007)</a:t>
            </a:r>
          </a:p>
        </p:txBody>
      </p:sp>
      <p:sp>
        <p:nvSpPr>
          <p:cNvPr id="4100" name="Rectangle 2"/>
          <p:cNvSpPr>
            <a:spLocks noGrp="1" noChangeArrowheads="1"/>
          </p:cNvSpPr>
          <p:nvPr>
            <p:ph type="title"/>
          </p:nvPr>
        </p:nvSpPr>
        <p:spPr bwMode="auto">
          <a:xfrm>
            <a:off x="609600" y="152400"/>
            <a:ext cx="8229600" cy="6397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pt-PT" sz="2400" b="1" i="1" dirty="0" err="1">
                <a:solidFill>
                  <a:srgbClr val="800000"/>
                </a:solidFill>
                <a:latin typeface="Tahoma" pitchFamily="34" charset="0"/>
                <a:ea typeface="ＭＳ Ｐゴシック" charset="-128"/>
                <a:cs typeface="Tahoma" pitchFamily="34" charset="0"/>
              </a:rPr>
              <a:t>Enterprise</a:t>
            </a:r>
            <a:r>
              <a:rPr lang="pt-PT" sz="2400" b="1" i="1" dirty="0">
                <a:solidFill>
                  <a:srgbClr val="800000"/>
                </a:solidFill>
                <a:latin typeface="Tahoma" pitchFamily="34" charset="0"/>
                <a:ea typeface="ＭＳ Ｐゴシック" charset="-128"/>
                <a:cs typeface="Tahoma" pitchFamily="34" charset="0"/>
              </a:rPr>
              <a:t> </a:t>
            </a:r>
            <a:r>
              <a:rPr lang="pt-PT" sz="2400" b="1" i="1" dirty="0" err="1">
                <a:solidFill>
                  <a:srgbClr val="800000"/>
                </a:solidFill>
                <a:latin typeface="Tahoma" pitchFamily="34" charset="0"/>
                <a:ea typeface="ＭＳ Ｐゴシック" charset="-128"/>
                <a:cs typeface="Tahoma" pitchFamily="34" charset="0"/>
              </a:rPr>
              <a:t>Applications</a:t>
            </a:r>
            <a:r>
              <a:rPr lang="pt-PT" sz="2400" b="1" i="1" dirty="0">
                <a:solidFill>
                  <a:srgbClr val="800000"/>
                </a:solidFill>
                <a:latin typeface="Tahoma" pitchFamily="34" charset="0"/>
                <a:ea typeface="ＭＳ Ｐゴシック" charset="-128"/>
                <a:cs typeface="Tahoma" pitchFamily="34" charset="0"/>
              </a:rPr>
              <a:t> </a:t>
            </a:r>
            <a:r>
              <a:rPr lang="pt-PT" sz="2400" b="1" dirty="0" err="1">
                <a:solidFill>
                  <a:srgbClr val="800000"/>
                </a:solidFill>
                <a:latin typeface="Tahoma" pitchFamily="34" charset="0"/>
                <a:ea typeface="ＭＳ Ｐゴシック" charset="-128"/>
                <a:cs typeface="Tahoma" pitchFamily="34" charset="0"/>
              </a:rPr>
              <a:t>existing</a:t>
            </a:r>
            <a:r>
              <a:rPr lang="pt-PT" sz="2400" b="1" dirty="0">
                <a:solidFill>
                  <a:srgbClr val="800000"/>
                </a:solidFill>
                <a:latin typeface="Tahoma" pitchFamily="34" charset="0"/>
                <a:ea typeface="ＭＳ Ｐゴシック" charset="-128"/>
                <a:cs typeface="Tahoma" pitchFamily="34" charset="0"/>
              </a:rPr>
              <a:t> in a </a:t>
            </a:r>
            <a:r>
              <a:rPr lang="pt-PT" sz="2400" b="1" dirty="0" err="1">
                <a:solidFill>
                  <a:srgbClr val="800000"/>
                </a:solidFill>
                <a:latin typeface="Tahoma" pitchFamily="34" charset="0"/>
                <a:ea typeface="ＭＳ Ｐゴシック" charset="-128"/>
                <a:cs typeface="Tahoma" pitchFamily="34" charset="0"/>
              </a:rPr>
              <a:t>Arquitectura</a:t>
            </a:r>
            <a:r>
              <a:rPr lang="pt-PT" sz="2400" b="1" dirty="0">
                <a:solidFill>
                  <a:srgbClr val="800000"/>
                </a:solidFill>
                <a:latin typeface="Tahoma" pitchFamily="34" charset="0"/>
                <a:ea typeface="ＭＳ Ｐゴシック" charset="-128"/>
                <a:cs typeface="Tahoma" pitchFamily="34" charset="0"/>
              </a:rPr>
              <a:t> Empresarial</a:t>
            </a:r>
          </a:p>
        </p:txBody>
      </p:sp>
      <p:sp>
        <p:nvSpPr>
          <p:cNvPr id="4101" name="Oval 6"/>
          <p:cNvSpPr>
            <a:spLocks noChangeArrowheads="1"/>
          </p:cNvSpPr>
          <p:nvPr/>
        </p:nvSpPr>
        <p:spPr bwMode="auto">
          <a:xfrm flipV="1">
            <a:off x="4726782" y="2182645"/>
            <a:ext cx="1409700" cy="12954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pt-PT"/>
          </a:p>
        </p:txBody>
      </p:sp>
      <p:sp>
        <p:nvSpPr>
          <p:cNvPr id="6" name="Oval 6"/>
          <p:cNvSpPr>
            <a:spLocks noChangeArrowheads="1"/>
          </p:cNvSpPr>
          <p:nvPr/>
        </p:nvSpPr>
        <p:spPr bwMode="auto">
          <a:xfrm flipV="1">
            <a:off x="2669382" y="1877845"/>
            <a:ext cx="1409700" cy="12954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pt-PT"/>
          </a:p>
        </p:txBody>
      </p:sp>
    </p:spTree>
    <p:extLst>
      <p:ext uri="{BB962C8B-B14F-4D97-AF65-F5344CB8AC3E}">
        <p14:creationId xmlns:p14="http://schemas.microsoft.com/office/powerpoint/2010/main" val="1016242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Content Placeholder 5"/>
          <p:cNvSpPr>
            <a:spLocks noGrp="1"/>
          </p:cNvSpPr>
          <p:nvPr>
            <p:ph idx="1"/>
          </p:nvPr>
        </p:nvSpPr>
        <p:spPr>
          <a:xfrm>
            <a:off x="492459" y="1295400"/>
            <a:ext cx="8229600" cy="4525963"/>
          </a:xfrm>
        </p:spPr>
        <p:txBody>
          <a:bodyPr/>
          <a:lstStyle/>
          <a:p>
            <a:pPr marL="0" indent="0">
              <a:spcBef>
                <a:spcPts val="600"/>
              </a:spcBef>
              <a:spcAft>
                <a:spcPts val="600"/>
              </a:spcAft>
              <a:buNone/>
            </a:pPr>
            <a:r>
              <a:rPr lang="pt-PT" sz="2400" b="1" i="1" dirty="0">
                <a:solidFill>
                  <a:srgbClr val="800000"/>
                </a:solidFill>
                <a:latin typeface="Tahoma" pitchFamily="34" charset="0"/>
                <a:ea typeface="ＭＳ Ｐゴシック" charset="-128"/>
                <a:cs typeface="Tahoma" pitchFamily="34" charset="0"/>
              </a:rPr>
              <a:t>SCM – </a:t>
            </a:r>
            <a:r>
              <a:rPr lang="pt-PT" sz="2400" b="1" i="1" dirty="0" err="1">
                <a:solidFill>
                  <a:srgbClr val="800000"/>
                </a:solidFill>
                <a:latin typeface="Tahoma" pitchFamily="34" charset="0"/>
                <a:ea typeface="ＭＳ Ｐゴシック" charset="-128"/>
                <a:cs typeface="Tahoma" pitchFamily="34" charset="0"/>
              </a:rPr>
              <a:t>Supply</a:t>
            </a:r>
            <a:r>
              <a:rPr lang="pt-PT" sz="2400" b="1" i="1" dirty="0">
                <a:solidFill>
                  <a:srgbClr val="800000"/>
                </a:solidFill>
                <a:latin typeface="Tahoma" pitchFamily="34" charset="0"/>
                <a:ea typeface="ＭＳ Ｐゴシック" charset="-128"/>
                <a:cs typeface="Tahoma" pitchFamily="34" charset="0"/>
              </a:rPr>
              <a:t> </a:t>
            </a:r>
            <a:r>
              <a:rPr lang="pt-PT" sz="2400" b="1" i="1" dirty="0" err="1">
                <a:solidFill>
                  <a:srgbClr val="800000"/>
                </a:solidFill>
                <a:latin typeface="Tahoma" pitchFamily="34" charset="0"/>
                <a:ea typeface="ＭＳ Ｐゴシック" charset="-128"/>
                <a:cs typeface="Tahoma" pitchFamily="34" charset="0"/>
              </a:rPr>
              <a:t>Chain</a:t>
            </a:r>
            <a:r>
              <a:rPr lang="pt-PT" sz="2400" b="1" i="1" dirty="0">
                <a:solidFill>
                  <a:srgbClr val="800000"/>
                </a:solidFill>
                <a:latin typeface="Tahoma" pitchFamily="34" charset="0"/>
                <a:ea typeface="ＭＳ Ｐゴシック" charset="-128"/>
                <a:cs typeface="Tahoma" pitchFamily="34" charset="0"/>
              </a:rPr>
              <a:t> Management </a:t>
            </a:r>
            <a:r>
              <a:rPr lang="pt-PT" sz="2400" b="1" i="1" dirty="0" err="1">
                <a:solidFill>
                  <a:srgbClr val="800000"/>
                </a:solidFill>
                <a:latin typeface="Tahoma" pitchFamily="34" charset="0"/>
                <a:ea typeface="ＭＳ Ｐゴシック" charset="-128"/>
                <a:cs typeface="Tahoma" pitchFamily="34" charset="0"/>
              </a:rPr>
              <a:t>Systems</a:t>
            </a:r>
            <a:endParaRPr lang="pt-PT" sz="2400" b="1" i="1" dirty="0">
              <a:solidFill>
                <a:srgbClr val="800000"/>
              </a:solidFill>
              <a:latin typeface="Tahoma" pitchFamily="34" charset="0"/>
              <a:ea typeface="ＭＳ Ｐゴシック" charset="-128"/>
              <a:cs typeface="Tahoma" pitchFamily="34" charset="0"/>
            </a:endParaRPr>
          </a:p>
          <a:p>
            <a:pPr marL="457200" indent="-457200">
              <a:spcBef>
                <a:spcPts val="600"/>
              </a:spcBef>
              <a:spcAft>
                <a:spcPts val="600"/>
              </a:spcAft>
              <a:buFont typeface="Wingdings" pitchFamily="2" charset="2"/>
              <a:buChar char="§"/>
            </a:pPr>
            <a:r>
              <a:rPr lang="en-US" sz="2400" dirty="0">
                <a:latin typeface="Tahoma" panose="020B0604030504040204" pitchFamily="34" charset="0"/>
                <a:ea typeface="Tahoma" panose="020B0604030504040204" pitchFamily="34" charset="0"/>
                <a:cs typeface="Tahoma" panose="020B0604030504040204" pitchFamily="34" charset="0"/>
              </a:rPr>
              <a:t>Materials flows: These  are all physical products, raw materials, supplies, and so forth, that flow along the chain. The concept of materials flows include reverse flows-returned products, recycled products and disposal of materials or products.</a:t>
            </a:r>
          </a:p>
          <a:p>
            <a:pPr marL="457200" indent="-457200">
              <a:spcBef>
                <a:spcPts val="600"/>
              </a:spcBef>
              <a:spcAft>
                <a:spcPts val="600"/>
              </a:spcAft>
              <a:buFont typeface="Wingdings" pitchFamily="2" charset="2"/>
              <a:buChar char="§"/>
            </a:pPr>
            <a:r>
              <a:rPr lang="en-US" sz="2400" dirty="0">
                <a:latin typeface="Tahoma" panose="020B0604030504040204" pitchFamily="34" charset="0"/>
                <a:ea typeface="Tahoma" panose="020B0604030504040204" pitchFamily="34" charset="0"/>
                <a:cs typeface="Tahoma" panose="020B0604030504040204" pitchFamily="34" charset="0"/>
              </a:rPr>
              <a:t>Information flows: All data related to demand, shipments, orders, returns, and schedules.</a:t>
            </a:r>
          </a:p>
          <a:p>
            <a:pPr marL="457200" indent="-457200">
              <a:spcBef>
                <a:spcPts val="600"/>
              </a:spcBef>
              <a:spcAft>
                <a:spcPts val="600"/>
              </a:spcAft>
              <a:buFont typeface="Wingdings" pitchFamily="2" charset="2"/>
              <a:buChar char="§"/>
            </a:pPr>
            <a:r>
              <a:rPr lang="en-US" sz="2400" dirty="0">
                <a:latin typeface="Tahoma" panose="020B0604030504040204" pitchFamily="34" charset="0"/>
                <a:ea typeface="Tahoma" panose="020B0604030504040204" pitchFamily="34" charset="0"/>
                <a:cs typeface="Tahoma" panose="020B0604030504040204" pitchFamily="34" charset="0"/>
              </a:rPr>
              <a:t>Financial flows: All transfers of money, payments, credit card information and authorization, payment schedules, e-payments and credit related data</a:t>
            </a:r>
            <a:endParaRPr lang="pt-PT" sz="2400" dirty="0">
              <a:latin typeface="Tahoma" panose="020B0604030504040204" pitchFamily="34" charset="0"/>
              <a:ea typeface="Tahoma" panose="020B0604030504040204" pitchFamily="34" charset="0"/>
              <a:cs typeface="Tahoma" panose="020B0604030504040204" pitchFamily="34" charset="0"/>
            </a:endParaRPr>
          </a:p>
        </p:txBody>
      </p:sp>
      <p:sp>
        <p:nvSpPr>
          <p:cNvPr id="147459" name="AutoShape 2" descr="Figure 1. Figure 1. Hype Cycle for Server Technologies, 2010"/>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p>
        </p:txBody>
      </p:sp>
      <p:sp>
        <p:nvSpPr>
          <p:cNvPr id="6" name="Rectangle 2"/>
          <p:cNvSpPr>
            <a:spLocks noGrp="1" noChangeArrowheads="1"/>
          </p:cNvSpPr>
          <p:nvPr>
            <p:ph type="title"/>
          </p:nvPr>
        </p:nvSpPr>
        <p:spPr>
          <a:xfrm>
            <a:off x="1965325" y="304800"/>
            <a:ext cx="5184775" cy="576263"/>
          </a:xfrm>
        </p:spPr>
        <p:txBody>
          <a:bodyPr/>
          <a:lstStyle/>
          <a:p>
            <a:r>
              <a:rPr lang="pt-PT" sz="2400" b="1" dirty="0" err="1">
                <a:solidFill>
                  <a:srgbClr val="800000"/>
                </a:solidFill>
                <a:latin typeface="Tahoma" pitchFamily="34" charset="0"/>
                <a:ea typeface="ＭＳ Ｐゴシック" charset="-128"/>
                <a:cs typeface="Tahoma" pitchFamily="34" charset="0"/>
              </a:rPr>
              <a:t>Enterprise</a:t>
            </a:r>
            <a:r>
              <a:rPr lang="pt-PT" sz="2400" b="1" dirty="0">
                <a:solidFill>
                  <a:srgbClr val="800000"/>
                </a:solidFill>
                <a:latin typeface="Tahoma" pitchFamily="34" charset="0"/>
                <a:ea typeface="ＭＳ Ｐゴシック" charset="-128"/>
                <a:cs typeface="Tahoma" pitchFamily="34" charset="0"/>
              </a:rPr>
              <a:t> </a:t>
            </a:r>
            <a:r>
              <a:rPr lang="pt-PT" sz="2400" b="1" dirty="0" err="1">
                <a:solidFill>
                  <a:srgbClr val="800000"/>
                </a:solidFill>
                <a:latin typeface="Tahoma" pitchFamily="34" charset="0"/>
                <a:ea typeface="ＭＳ Ｐゴシック" charset="-128"/>
                <a:cs typeface="Tahoma" pitchFamily="34" charset="0"/>
              </a:rPr>
              <a:t>Applications</a:t>
            </a:r>
            <a:endParaRPr lang="pt-PT" sz="2400" b="1" dirty="0">
              <a:solidFill>
                <a:srgbClr val="800000"/>
              </a:solidFill>
              <a:latin typeface="Tahoma" pitchFamily="34" charset="0"/>
              <a:ea typeface="ＭＳ Ｐゴシック" charset="-128"/>
              <a:cs typeface="Tahoma" pitchFamily="34" charset="0"/>
            </a:endParaRPr>
          </a:p>
        </p:txBody>
      </p:sp>
    </p:spTree>
    <p:extLst>
      <p:ext uri="{BB962C8B-B14F-4D97-AF65-F5344CB8AC3E}">
        <p14:creationId xmlns:p14="http://schemas.microsoft.com/office/powerpoint/2010/main" val="2708119648"/>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Content Placeholder 5"/>
          <p:cNvSpPr>
            <a:spLocks noGrp="1"/>
          </p:cNvSpPr>
          <p:nvPr>
            <p:ph idx="1"/>
          </p:nvPr>
        </p:nvSpPr>
        <p:spPr>
          <a:xfrm>
            <a:off x="492459" y="1295400"/>
            <a:ext cx="8229600" cy="4525963"/>
          </a:xfrm>
        </p:spPr>
        <p:txBody>
          <a:bodyPr/>
          <a:lstStyle/>
          <a:p>
            <a:pPr marL="0" indent="0">
              <a:spcBef>
                <a:spcPts val="600"/>
              </a:spcBef>
              <a:spcAft>
                <a:spcPts val="600"/>
              </a:spcAft>
              <a:buNone/>
            </a:pPr>
            <a:r>
              <a:rPr lang="pt-PT" sz="2400" b="1" i="1" dirty="0">
                <a:solidFill>
                  <a:srgbClr val="800000"/>
                </a:solidFill>
                <a:latin typeface="Tahoma" pitchFamily="34" charset="0"/>
                <a:ea typeface="ＭＳ Ｐゴシック" charset="-128"/>
                <a:cs typeface="Tahoma" pitchFamily="34" charset="0"/>
              </a:rPr>
              <a:t>SCM – </a:t>
            </a:r>
            <a:r>
              <a:rPr lang="pt-PT" sz="2400" b="1" i="1" dirty="0" err="1">
                <a:solidFill>
                  <a:srgbClr val="800000"/>
                </a:solidFill>
                <a:latin typeface="Tahoma" pitchFamily="34" charset="0"/>
                <a:ea typeface="ＭＳ Ｐゴシック" charset="-128"/>
                <a:cs typeface="Tahoma" pitchFamily="34" charset="0"/>
              </a:rPr>
              <a:t>Supply</a:t>
            </a:r>
            <a:r>
              <a:rPr lang="pt-PT" sz="2400" b="1" i="1" dirty="0">
                <a:solidFill>
                  <a:srgbClr val="800000"/>
                </a:solidFill>
                <a:latin typeface="Tahoma" pitchFamily="34" charset="0"/>
                <a:ea typeface="ＭＳ Ｐゴシック" charset="-128"/>
                <a:cs typeface="Tahoma" pitchFamily="34" charset="0"/>
              </a:rPr>
              <a:t> </a:t>
            </a:r>
            <a:r>
              <a:rPr lang="pt-PT" sz="2400" b="1" i="1" dirty="0" err="1">
                <a:solidFill>
                  <a:srgbClr val="800000"/>
                </a:solidFill>
                <a:latin typeface="Tahoma" pitchFamily="34" charset="0"/>
                <a:ea typeface="ＭＳ Ｐゴシック" charset="-128"/>
                <a:cs typeface="Tahoma" pitchFamily="34" charset="0"/>
              </a:rPr>
              <a:t>Chain</a:t>
            </a:r>
            <a:r>
              <a:rPr lang="pt-PT" sz="2400" b="1" i="1" dirty="0">
                <a:solidFill>
                  <a:srgbClr val="800000"/>
                </a:solidFill>
                <a:latin typeface="Tahoma" pitchFamily="34" charset="0"/>
                <a:ea typeface="ＭＳ Ｐゴシック" charset="-128"/>
                <a:cs typeface="Tahoma" pitchFamily="34" charset="0"/>
              </a:rPr>
              <a:t> Management </a:t>
            </a:r>
            <a:r>
              <a:rPr lang="pt-PT" sz="2400" b="1" i="1" dirty="0" err="1">
                <a:solidFill>
                  <a:srgbClr val="800000"/>
                </a:solidFill>
                <a:latin typeface="Tahoma" pitchFamily="34" charset="0"/>
                <a:ea typeface="ＭＳ Ｐゴシック" charset="-128"/>
                <a:cs typeface="Tahoma" pitchFamily="34" charset="0"/>
              </a:rPr>
              <a:t>Systems</a:t>
            </a:r>
            <a:endParaRPr lang="pt-PT" sz="2400" b="1" i="1" dirty="0">
              <a:solidFill>
                <a:srgbClr val="800000"/>
              </a:solidFill>
              <a:latin typeface="Tahoma" pitchFamily="34" charset="0"/>
              <a:ea typeface="ＭＳ Ｐゴシック" charset="-128"/>
              <a:cs typeface="Tahoma" pitchFamily="34" charset="0"/>
            </a:endParaRPr>
          </a:p>
          <a:p>
            <a:pPr marL="457200" indent="-457200">
              <a:spcBef>
                <a:spcPts val="600"/>
              </a:spcBef>
              <a:spcAft>
                <a:spcPts val="600"/>
              </a:spcAft>
              <a:buFont typeface="Wingdings" pitchFamily="2" charset="2"/>
              <a:buChar char="§"/>
            </a:pPr>
            <a:r>
              <a:rPr lang="en-US" sz="2400" dirty="0">
                <a:latin typeface="Tahoma" panose="020B0604030504040204" pitchFamily="34" charset="0"/>
                <a:ea typeface="Tahoma" panose="020B0604030504040204" pitchFamily="34" charset="0"/>
                <a:cs typeface="Tahoma" panose="020B0604030504040204" pitchFamily="34" charset="0"/>
              </a:rPr>
              <a:t>The supply chain involves three segment:</a:t>
            </a:r>
          </a:p>
          <a:p>
            <a:pPr marL="857250" lvl="1" indent="-457200">
              <a:spcBef>
                <a:spcPts val="600"/>
              </a:spcBef>
              <a:spcAft>
                <a:spcPts val="600"/>
              </a:spcAft>
              <a:buFont typeface="Wingdings" pitchFamily="2" charset="2"/>
              <a:buChar char="§"/>
            </a:pPr>
            <a:r>
              <a:rPr lang="en-US" sz="2000" dirty="0">
                <a:latin typeface="Tahoma" panose="020B0604030504040204" pitchFamily="34" charset="0"/>
                <a:ea typeface="Tahoma" panose="020B0604030504040204" pitchFamily="34" charset="0"/>
                <a:cs typeface="Tahoma" panose="020B0604030504040204" pitchFamily="34" charset="0"/>
              </a:rPr>
              <a:t>Upstream, where sourcing or procurement from external suppliers occur </a:t>
            </a:r>
          </a:p>
          <a:p>
            <a:pPr marL="857250" lvl="1" indent="-457200">
              <a:spcBef>
                <a:spcPts val="600"/>
              </a:spcBef>
              <a:spcAft>
                <a:spcPts val="600"/>
              </a:spcAft>
              <a:buFont typeface="Wingdings" pitchFamily="2" charset="2"/>
              <a:buChar char="§"/>
            </a:pPr>
            <a:r>
              <a:rPr lang="en-US" sz="2000" dirty="0">
                <a:latin typeface="Tahoma" panose="020B0604030504040204" pitchFamily="34" charset="0"/>
                <a:ea typeface="Tahoma" panose="020B0604030504040204" pitchFamily="34" charset="0"/>
                <a:cs typeface="Tahoma" panose="020B0604030504040204" pitchFamily="34" charset="0"/>
              </a:rPr>
              <a:t>Internal, where packaging, assembly, or manufacturing take place</a:t>
            </a:r>
          </a:p>
          <a:p>
            <a:pPr marL="857250" lvl="1" indent="-457200">
              <a:spcBef>
                <a:spcPts val="600"/>
              </a:spcBef>
              <a:spcAft>
                <a:spcPts val="600"/>
              </a:spcAft>
              <a:buFont typeface="Wingdings" pitchFamily="2" charset="2"/>
              <a:buChar char="§"/>
            </a:pPr>
            <a:r>
              <a:rPr lang="en-US" sz="2000" dirty="0">
                <a:latin typeface="Tahoma" panose="020B0604030504040204" pitchFamily="34" charset="0"/>
                <a:ea typeface="Tahoma" panose="020B0604030504040204" pitchFamily="34" charset="0"/>
                <a:cs typeface="Tahoma" panose="020B0604030504040204" pitchFamily="34" charset="0"/>
              </a:rPr>
              <a:t>Downstream, where distribution or dispersal take place, frequently by external distributors</a:t>
            </a:r>
          </a:p>
          <a:p>
            <a:pPr marL="857250" lvl="1" indent="-457200">
              <a:spcBef>
                <a:spcPts val="600"/>
              </a:spcBef>
              <a:spcAft>
                <a:spcPts val="600"/>
              </a:spcAft>
              <a:buFont typeface="Wingdings" pitchFamily="2" charset="2"/>
              <a:buChar char="§"/>
            </a:pPr>
            <a:r>
              <a:rPr lang="en-US" sz="2000" dirty="0">
                <a:latin typeface="Tahoma" panose="020B0604030504040204" pitchFamily="34" charset="0"/>
                <a:ea typeface="Tahoma" panose="020B0604030504040204" pitchFamily="34" charset="0"/>
                <a:cs typeface="Tahoma" panose="020B0604030504040204" pitchFamily="34" charset="0"/>
              </a:rPr>
              <a:t>Supply chain also include the movement of a product or a service and the organizations and individuals involved, are part of the chain as well</a:t>
            </a:r>
            <a:endParaRPr lang="pt-PT" sz="2000" dirty="0">
              <a:latin typeface="Tahoma" panose="020B0604030504040204" pitchFamily="34" charset="0"/>
              <a:ea typeface="Tahoma" panose="020B0604030504040204" pitchFamily="34" charset="0"/>
              <a:cs typeface="Tahoma" panose="020B0604030504040204" pitchFamily="34" charset="0"/>
            </a:endParaRPr>
          </a:p>
        </p:txBody>
      </p:sp>
      <p:sp>
        <p:nvSpPr>
          <p:cNvPr id="147459" name="AutoShape 2" descr="Figure 1. Figure 1. Hype Cycle for Server Technologies, 2010"/>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p>
        </p:txBody>
      </p:sp>
      <p:sp>
        <p:nvSpPr>
          <p:cNvPr id="6" name="Rectangle 2"/>
          <p:cNvSpPr>
            <a:spLocks noGrp="1" noChangeArrowheads="1"/>
          </p:cNvSpPr>
          <p:nvPr>
            <p:ph type="title"/>
          </p:nvPr>
        </p:nvSpPr>
        <p:spPr>
          <a:xfrm>
            <a:off x="1965325" y="304800"/>
            <a:ext cx="5184775" cy="576263"/>
          </a:xfrm>
        </p:spPr>
        <p:txBody>
          <a:bodyPr/>
          <a:lstStyle/>
          <a:p>
            <a:r>
              <a:rPr lang="pt-PT" sz="2400" b="1" dirty="0" err="1">
                <a:solidFill>
                  <a:srgbClr val="800000"/>
                </a:solidFill>
                <a:latin typeface="Tahoma" pitchFamily="34" charset="0"/>
                <a:ea typeface="ＭＳ Ｐゴシック" charset="-128"/>
                <a:cs typeface="Tahoma" pitchFamily="34" charset="0"/>
              </a:rPr>
              <a:t>Enterprise</a:t>
            </a:r>
            <a:r>
              <a:rPr lang="pt-PT" sz="2400" b="1" dirty="0">
                <a:solidFill>
                  <a:srgbClr val="800000"/>
                </a:solidFill>
                <a:latin typeface="Tahoma" pitchFamily="34" charset="0"/>
                <a:ea typeface="ＭＳ Ｐゴシック" charset="-128"/>
                <a:cs typeface="Tahoma" pitchFamily="34" charset="0"/>
              </a:rPr>
              <a:t> </a:t>
            </a:r>
            <a:r>
              <a:rPr lang="pt-PT" sz="2400" b="1" dirty="0" err="1">
                <a:solidFill>
                  <a:srgbClr val="800000"/>
                </a:solidFill>
                <a:latin typeface="Tahoma" pitchFamily="34" charset="0"/>
                <a:ea typeface="ＭＳ Ｐゴシック" charset="-128"/>
                <a:cs typeface="Tahoma" pitchFamily="34" charset="0"/>
              </a:rPr>
              <a:t>Applications</a:t>
            </a:r>
            <a:endParaRPr lang="pt-PT" sz="2400" b="1" dirty="0">
              <a:solidFill>
                <a:srgbClr val="800000"/>
              </a:solidFill>
              <a:latin typeface="Tahoma" pitchFamily="34" charset="0"/>
              <a:ea typeface="ＭＳ Ｐゴシック" charset="-128"/>
              <a:cs typeface="Tahoma" pitchFamily="34" charset="0"/>
            </a:endParaRPr>
          </a:p>
        </p:txBody>
      </p:sp>
    </p:spTree>
    <p:extLst>
      <p:ext uri="{BB962C8B-B14F-4D97-AF65-F5344CB8AC3E}">
        <p14:creationId xmlns:p14="http://schemas.microsoft.com/office/powerpoint/2010/main" val="2816358109"/>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Rectangle 82"/>
          <p:cNvSpPr/>
          <p:nvPr/>
        </p:nvSpPr>
        <p:spPr>
          <a:xfrm>
            <a:off x="250825" y="1844675"/>
            <a:ext cx="3025775" cy="38877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r">
              <a:defRPr/>
            </a:pPr>
            <a:endParaRPr lang="pt-PT" dirty="0"/>
          </a:p>
          <a:p>
            <a:pPr algn="r">
              <a:defRPr/>
            </a:pPr>
            <a:endParaRPr lang="pt-PT" dirty="0"/>
          </a:p>
          <a:p>
            <a:pPr algn="r">
              <a:defRPr/>
            </a:pPr>
            <a:endParaRPr lang="pt-PT" dirty="0"/>
          </a:p>
          <a:p>
            <a:pPr algn="r">
              <a:defRPr/>
            </a:pPr>
            <a:endParaRPr lang="pt-PT" dirty="0"/>
          </a:p>
          <a:p>
            <a:pPr algn="r">
              <a:defRPr/>
            </a:pPr>
            <a:endParaRPr lang="pt-PT" dirty="0"/>
          </a:p>
          <a:p>
            <a:pPr algn="r">
              <a:defRPr/>
            </a:pPr>
            <a:endParaRPr lang="pt-PT" dirty="0"/>
          </a:p>
          <a:p>
            <a:pPr algn="r">
              <a:defRPr/>
            </a:pPr>
            <a:endParaRPr lang="pt-PT" dirty="0"/>
          </a:p>
          <a:p>
            <a:pPr algn="r">
              <a:defRPr/>
            </a:pPr>
            <a:endParaRPr lang="pt-PT" dirty="0"/>
          </a:p>
          <a:p>
            <a:pPr algn="r">
              <a:defRPr/>
            </a:pPr>
            <a:endParaRPr lang="pt-PT" dirty="0"/>
          </a:p>
          <a:p>
            <a:pPr algn="r">
              <a:defRPr/>
            </a:pPr>
            <a:endParaRPr lang="pt-PT" dirty="0"/>
          </a:p>
          <a:p>
            <a:pPr algn="r">
              <a:defRPr/>
            </a:pPr>
            <a:r>
              <a:rPr lang="pt-PT" sz="1400" b="1" dirty="0" err="1">
                <a:solidFill>
                  <a:schemeClr val="tx1"/>
                </a:solidFill>
              </a:rPr>
              <a:t>Upstream</a:t>
            </a:r>
            <a:endParaRPr lang="en-US" b="1" dirty="0">
              <a:solidFill>
                <a:schemeClr val="tx1"/>
              </a:solidFill>
            </a:endParaRPr>
          </a:p>
        </p:txBody>
      </p:sp>
      <p:sp>
        <p:nvSpPr>
          <p:cNvPr id="82" name="Rectangle 81"/>
          <p:cNvSpPr/>
          <p:nvPr/>
        </p:nvSpPr>
        <p:spPr>
          <a:xfrm>
            <a:off x="4829175" y="2924175"/>
            <a:ext cx="4283075" cy="16573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r">
              <a:defRPr/>
            </a:pPr>
            <a:endParaRPr lang="pt-PT" dirty="0"/>
          </a:p>
          <a:p>
            <a:pPr algn="r">
              <a:defRPr/>
            </a:pPr>
            <a:endParaRPr lang="pt-PT" dirty="0"/>
          </a:p>
          <a:p>
            <a:pPr algn="r">
              <a:defRPr/>
            </a:pPr>
            <a:endParaRPr lang="pt-PT" dirty="0"/>
          </a:p>
          <a:p>
            <a:pPr algn="r">
              <a:defRPr/>
            </a:pPr>
            <a:endParaRPr lang="pt-PT" dirty="0"/>
          </a:p>
          <a:p>
            <a:pPr algn="r">
              <a:defRPr/>
            </a:pPr>
            <a:endParaRPr lang="pt-PT" dirty="0"/>
          </a:p>
          <a:p>
            <a:pPr algn="r">
              <a:defRPr/>
            </a:pPr>
            <a:r>
              <a:rPr lang="pt-PT" sz="1400" b="1" dirty="0" err="1">
                <a:solidFill>
                  <a:schemeClr val="tx1"/>
                </a:solidFill>
              </a:rPr>
              <a:t>Downstream</a:t>
            </a:r>
            <a:endParaRPr lang="en-US" b="1" dirty="0">
              <a:solidFill>
                <a:schemeClr val="tx1"/>
              </a:solidFill>
            </a:endParaRPr>
          </a:p>
        </p:txBody>
      </p:sp>
      <p:sp>
        <p:nvSpPr>
          <p:cNvPr id="149508" name="Content Placeholder 5"/>
          <p:cNvSpPr>
            <a:spLocks noGrp="1"/>
          </p:cNvSpPr>
          <p:nvPr>
            <p:ph idx="1"/>
          </p:nvPr>
        </p:nvSpPr>
        <p:spPr>
          <a:xfrm>
            <a:off x="919163" y="457200"/>
            <a:ext cx="8377237" cy="528638"/>
          </a:xfrm>
        </p:spPr>
        <p:txBody>
          <a:bodyPr/>
          <a:lstStyle/>
          <a:p>
            <a:pPr marL="0" indent="0">
              <a:spcBef>
                <a:spcPts val="600"/>
              </a:spcBef>
              <a:spcAft>
                <a:spcPts val="600"/>
              </a:spcAft>
              <a:buNone/>
            </a:pPr>
            <a:r>
              <a:rPr lang="pt-PT" sz="2400" b="1" i="1" dirty="0">
                <a:solidFill>
                  <a:srgbClr val="800000"/>
                </a:solidFill>
                <a:latin typeface="Tahoma" pitchFamily="34" charset="0"/>
                <a:ea typeface="ＭＳ Ｐゴシック" charset="-128"/>
                <a:cs typeface="Tahoma" pitchFamily="34" charset="0"/>
              </a:rPr>
              <a:t>SCM – </a:t>
            </a:r>
            <a:r>
              <a:rPr lang="pt-PT" sz="2400" b="1" i="1" dirty="0" err="1">
                <a:solidFill>
                  <a:srgbClr val="800000"/>
                </a:solidFill>
                <a:latin typeface="Tahoma" pitchFamily="34" charset="0"/>
                <a:ea typeface="ＭＳ Ｐゴシック" charset="-128"/>
                <a:cs typeface="Tahoma" pitchFamily="34" charset="0"/>
              </a:rPr>
              <a:t>Supply</a:t>
            </a:r>
            <a:r>
              <a:rPr lang="pt-PT" sz="2400" b="1" i="1" dirty="0">
                <a:solidFill>
                  <a:srgbClr val="800000"/>
                </a:solidFill>
                <a:latin typeface="Tahoma" pitchFamily="34" charset="0"/>
                <a:ea typeface="ＭＳ Ｐゴシック" charset="-128"/>
                <a:cs typeface="Tahoma" pitchFamily="34" charset="0"/>
              </a:rPr>
              <a:t> </a:t>
            </a:r>
            <a:r>
              <a:rPr lang="pt-PT" sz="2400" b="1" i="1" dirty="0" err="1">
                <a:solidFill>
                  <a:srgbClr val="800000"/>
                </a:solidFill>
                <a:latin typeface="Tahoma" pitchFamily="34" charset="0"/>
                <a:ea typeface="ＭＳ Ｐゴシック" charset="-128"/>
                <a:cs typeface="Tahoma" pitchFamily="34" charset="0"/>
              </a:rPr>
              <a:t>Chain</a:t>
            </a:r>
            <a:r>
              <a:rPr lang="pt-PT" sz="2400" b="1" i="1" dirty="0">
                <a:solidFill>
                  <a:srgbClr val="800000"/>
                </a:solidFill>
                <a:latin typeface="Tahoma" pitchFamily="34" charset="0"/>
                <a:ea typeface="ＭＳ Ｐゴシック" charset="-128"/>
                <a:cs typeface="Tahoma" pitchFamily="34" charset="0"/>
              </a:rPr>
              <a:t> Management </a:t>
            </a:r>
            <a:r>
              <a:rPr lang="pt-PT" sz="2400" b="1" i="1" dirty="0" err="1">
                <a:solidFill>
                  <a:srgbClr val="800000"/>
                </a:solidFill>
                <a:latin typeface="Tahoma" pitchFamily="34" charset="0"/>
                <a:ea typeface="ＭＳ Ｐゴシック" charset="-128"/>
                <a:cs typeface="Tahoma" pitchFamily="34" charset="0"/>
              </a:rPr>
              <a:t>Systems</a:t>
            </a:r>
            <a:r>
              <a:rPr lang="pt-PT" i="1" dirty="0"/>
              <a:t>  (</a:t>
            </a:r>
            <a:r>
              <a:rPr lang="pt-PT" sz="2800" i="1" dirty="0" err="1"/>
              <a:t>ex</a:t>
            </a:r>
            <a:r>
              <a:rPr lang="pt-PT" sz="2800" i="1" dirty="0"/>
              <a:t>: Nike)</a:t>
            </a:r>
          </a:p>
        </p:txBody>
      </p:sp>
      <p:sp>
        <p:nvSpPr>
          <p:cNvPr id="149509" name="AutoShape 2" descr="Figure 1. Figure 1. Hype Cycle for Server Technologies, 2010"/>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p>
        </p:txBody>
      </p:sp>
      <p:sp>
        <p:nvSpPr>
          <p:cNvPr id="5" name="Rectangle 4"/>
          <p:cNvSpPr/>
          <p:nvPr/>
        </p:nvSpPr>
        <p:spPr>
          <a:xfrm>
            <a:off x="395288" y="1916113"/>
            <a:ext cx="215900" cy="217487"/>
          </a:xfrm>
          <a:prstGeom prst="rect">
            <a:avLst/>
          </a:prstGeom>
          <a:solidFill>
            <a:srgbClr val="0066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Rectangle 6"/>
          <p:cNvSpPr/>
          <p:nvPr/>
        </p:nvSpPr>
        <p:spPr>
          <a:xfrm>
            <a:off x="395288" y="2205038"/>
            <a:ext cx="215900" cy="215900"/>
          </a:xfrm>
          <a:prstGeom prst="rect">
            <a:avLst/>
          </a:prstGeom>
          <a:solidFill>
            <a:srgbClr val="0066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Rectangle 7"/>
          <p:cNvSpPr/>
          <p:nvPr/>
        </p:nvSpPr>
        <p:spPr>
          <a:xfrm>
            <a:off x="395288" y="2492375"/>
            <a:ext cx="215900" cy="215900"/>
          </a:xfrm>
          <a:prstGeom prst="rect">
            <a:avLst/>
          </a:prstGeom>
          <a:solidFill>
            <a:srgbClr val="0066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Rectangle 8"/>
          <p:cNvSpPr/>
          <p:nvPr/>
        </p:nvSpPr>
        <p:spPr>
          <a:xfrm>
            <a:off x="1195388" y="2095500"/>
            <a:ext cx="423862" cy="423863"/>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12" name="Straight Connector 11"/>
          <p:cNvCxnSpPr>
            <a:stCxn id="5" idx="3"/>
            <a:endCxn id="9" idx="1"/>
          </p:cNvCxnSpPr>
          <p:nvPr/>
        </p:nvCxnSpPr>
        <p:spPr>
          <a:xfrm>
            <a:off x="611188" y="2024063"/>
            <a:ext cx="584200" cy="2841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a:stCxn id="7" idx="3"/>
            <a:endCxn id="9" idx="1"/>
          </p:cNvCxnSpPr>
          <p:nvPr/>
        </p:nvCxnSpPr>
        <p:spPr>
          <a:xfrm flipV="1">
            <a:off x="611188" y="2308225"/>
            <a:ext cx="584200" cy="47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a:stCxn id="8" idx="3"/>
            <a:endCxn id="9" idx="1"/>
          </p:cNvCxnSpPr>
          <p:nvPr/>
        </p:nvCxnSpPr>
        <p:spPr>
          <a:xfrm flipV="1">
            <a:off x="611188" y="2308225"/>
            <a:ext cx="584200" cy="2921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87350" y="2889250"/>
            <a:ext cx="215900" cy="215900"/>
          </a:xfrm>
          <a:prstGeom prst="rect">
            <a:avLst/>
          </a:prstGeom>
          <a:solidFill>
            <a:srgbClr val="0066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 name="Rectangle 19"/>
          <p:cNvSpPr/>
          <p:nvPr/>
        </p:nvSpPr>
        <p:spPr>
          <a:xfrm>
            <a:off x="387350" y="3178175"/>
            <a:ext cx="215900" cy="215900"/>
          </a:xfrm>
          <a:prstGeom prst="rect">
            <a:avLst/>
          </a:prstGeom>
          <a:solidFill>
            <a:srgbClr val="0066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 name="Rectangle 20"/>
          <p:cNvSpPr/>
          <p:nvPr/>
        </p:nvSpPr>
        <p:spPr>
          <a:xfrm>
            <a:off x="387350" y="3465513"/>
            <a:ext cx="215900" cy="215900"/>
          </a:xfrm>
          <a:prstGeom prst="rect">
            <a:avLst/>
          </a:prstGeom>
          <a:solidFill>
            <a:srgbClr val="0066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2" name="Rectangle 21"/>
          <p:cNvSpPr/>
          <p:nvPr/>
        </p:nvSpPr>
        <p:spPr>
          <a:xfrm>
            <a:off x="1187450" y="3068638"/>
            <a:ext cx="423863" cy="423862"/>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23" name="Straight Connector 22"/>
          <p:cNvCxnSpPr>
            <a:stCxn id="19" idx="3"/>
            <a:endCxn id="22" idx="1"/>
          </p:cNvCxnSpPr>
          <p:nvPr/>
        </p:nvCxnSpPr>
        <p:spPr>
          <a:xfrm>
            <a:off x="603250" y="2997200"/>
            <a:ext cx="584200" cy="2841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a:stCxn id="20" idx="3"/>
            <a:endCxn id="22" idx="1"/>
          </p:cNvCxnSpPr>
          <p:nvPr/>
        </p:nvCxnSpPr>
        <p:spPr>
          <a:xfrm flipV="1">
            <a:off x="603250" y="3281363"/>
            <a:ext cx="584200" cy="47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a:stCxn id="21" idx="3"/>
            <a:endCxn id="22" idx="1"/>
          </p:cNvCxnSpPr>
          <p:nvPr/>
        </p:nvCxnSpPr>
        <p:spPr>
          <a:xfrm flipV="1">
            <a:off x="603250" y="3281363"/>
            <a:ext cx="584200" cy="2921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387350" y="3825875"/>
            <a:ext cx="215900" cy="215900"/>
          </a:xfrm>
          <a:prstGeom prst="rect">
            <a:avLst/>
          </a:prstGeom>
          <a:solidFill>
            <a:srgbClr val="0066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7" name="Rectangle 26"/>
          <p:cNvSpPr/>
          <p:nvPr/>
        </p:nvSpPr>
        <p:spPr>
          <a:xfrm>
            <a:off x="387350" y="4113213"/>
            <a:ext cx="215900" cy="217487"/>
          </a:xfrm>
          <a:prstGeom prst="rect">
            <a:avLst/>
          </a:prstGeom>
          <a:solidFill>
            <a:srgbClr val="0066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8" name="Rectangle 27"/>
          <p:cNvSpPr/>
          <p:nvPr/>
        </p:nvSpPr>
        <p:spPr>
          <a:xfrm>
            <a:off x="387350" y="4402138"/>
            <a:ext cx="215900" cy="215900"/>
          </a:xfrm>
          <a:prstGeom prst="rect">
            <a:avLst/>
          </a:prstGeom>
          <a:solidFill>
            <a:srgbClr val="0066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9" name="Rectangle 28"/>
          <p:cNvSpPr/>
          <p:nvPr/>
        </p:nvSpPr>
        <p:spPr>
          <a:xfrm>
            <a:off x="1187450" y="4005263"/>
            <a:ext cx="423863" cy="423862"/>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30" name="Straight Connector 29"/>
          <p:cNvCxnSpPr>
            <a:stCxn id="26" idx="3"/>
            <a:endCxn id="29" idx="1"/>
          </p:cNvCxnSpPr>
          <p:nvPr/>
        </p:nvCxnSpPr>
        <p:spPr>
          <a:xfrm>
            <a:off x="603250" y="3933825"/>
            <a:ext cx="584200" cy="2825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a:stCxn id="27" idx="3"/>
            <a:endCxn id="29" idx="1"/>
          </p:cNvCxnSpPr>
          <p:nvPr/>
        </p:nvCxnSpPr>
        <p:spPr>
          <a:xfrm flipV="1">
            <a:off x="603250" y="4216400"/>
            <a:ext cx="584200" cy="47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a:stCxn id="28" idx="3"/>
            <a:endCxn id="29" idx="1"/>
          </p:cNvCxnSpPr>
          <p:nvPr/>
        </p:nvCxnSpPr>
        <p:spPr>
          <a:xfrm flipV="1">
            <a:off x="603250" y="4216400"/>
            <a:ext cx="584200" cy="2936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Rectangle 32"/>
          <p:cNvSpPr/>
          <p:nvPr/>
        </p:nvSpPr>
        <p:spPr>
          <a:xfrm>
            <a:off x="387350" y="4762500"/>
            <a:ext cx="215900" cy="215900"/>
          </a:xfrm>
          <a:prstGeom prst="rect">
            <a:avLst/>
          </a:prstGeom>
          <a:solidFill>
            <a:srgbClr val="0066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4" name="Rectangle 33"/>
          <p:cNvSpPr/>
          <p:nvPr/>
        </p:nvSpPr>
        <p:spPr>
          <a:xfrm>
            <a:off x="387350" y="5049838"/>
            <a:ext cx="215900" cy="215900"/>
          </a:xfrm>
          <a:prstGeom prst="rect">
            <a:avLst/>
          </a:prstGeom>
          <a:solidFill>
            <a:srgbClr val="0066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5" name="Rectangle 34"/>
          <p:cNvSpPr/>
          <p:nvPr/>
        </p:nvSpPr>
        <p:spPr>
          <a:xfrm>
            <a:off x="387350" y="5338763"/>
            <a:ext cx="215900" cy="215900"/>
          </a:xfrm>
          <a:prstGeom prst="rect">
            <a:avLst/>
          </a:prstGeom>
          <a:solidFill>
            <a:srgbClr val="0066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6" name="Rectangle 35"/>
          <p:cNvSpPr/>
          <p:nvPr/>
        </p:nvSpPr>
        <p:spPr>
          <a:xfrm>
            <a:off x="1187450" y="4941888"/>
            <a:ext cx="423863" cy="422275"/>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37" name="Straight Connector 36"/>
          <p:cNvCxnSpPr>
            <a:stCxn id="33" idx="3"/>
            <a:endCxn id="36" idx="1"/>
          </p:cNvCxnSpPr>
          <p:nvPr/>
        </p:nvCxnSpPr>
        <p:spPr>
          <a:xfrm>
            <a:off x="603250" y="4870450"/>
            <a:ext cx="584200" cy="2825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a:stCxn id="34" idx="3"/>
            <a:endCxn id="36" idx="1"/>
          </p:cNvCxnSpPr>
          <p:nvPr/>
        </p:nvCxnSpPr>
        <p:spPr>
          <a:xfrm flipV="1">
            <a:off x="603250" y="5153025"/>
            <a:ext cx="584200" cy="47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a:stCxn id="35" idx="3"/>
            <a:endCxn id="36" idx="1"/>
          </p:cNvCxnSpPr>
          <p:nvPr/>
        </p:nvCxnSpPr>
        <p:spPr>
          <a:xfrm flipV="1">
            <a:off x="603250" y="5153025"/>
            <a:ext cx="584200" cy="2936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Rectangle 40"/>
          <p:cNvSpPr/>
          <p:nvPr/>
        </p:nvSpPr>
        <p:spPr>
          <a:xfrm>
            <a:off x="1979613" y="2574925"/>
            <a:ext cx="1079500" cy="423863"/>
          </a:xfrm>
          <a:prstGeom prst="rect">
            <a:avLst/>
          </a:prstGeom>
          <a:solidFill>
            <a:srgbClr val="99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t-PT" sz="1200" dirty="0" err="1"/>
              <a:t>Supplier</a:t>
            </a:r>
            <a:endParaRPr lang="en-US" sz="1200" dirty="0"/>
          </a:p>
        </p:txBody>
      </p:sp>
      <p:sp>
        <p:nvSpPr>
          <p:cNvPr id="42" name="Rectangle 41"/>
          <p:cNvSpPr/>
          <p:nvPr/>
        </p:nvSpPr>
        <p:spPr>
          <a:xfrm>
            <a:off x="1979613" y="4479925"/>
            <a:ext cx="1079500" cy="423863"/>
          </a:xfrm>
          <a:prstGeom prst="rect">
            <a:avLst/>
          </a:prstGeom>
          <a:solidFill>
            <a:srgbClr val="99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t-PT" sz="1200" dirty="0" err="1"/>
              <a:t>Supplier</a:t>
            </a:r>
            <a:endParaRPr lang="en-US" sz="1200" dirty="0"/>
          </a:p>
        </p:txBody>
      </p:sp>
      <p:cxnSp>
        <p:nvCxnSpPr>
          <p:cNvPr id="43" name="Straight Connector 42"/>
          <p:cNvCxnSpPr>
            <a:stCxn id="9" idx="3"/>
            <a:endCxn id="41" idx="1"/>
          </p:cNvCxnSpPr>
          <p:nvPr/>
        </p:nvCxnSpPr>
        <p:spPr>
          <a:xfrm>
            <a:off x="1619250" y="2308225"/>
            <a:ext cx="360363" cy="4778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a:stCxn id="22" idx="3"/>
            <a:endCxn id="41" idx="1"/>
          </p:cNvCxnSpPr>
          <p:nvPr/>
        </p:nvCxnSpPr>
        <p:spPr>
          <a:xfrm flipV="1">
            <a:off x="1611313" y="2786063"/>
            <a:ext cx="368300" cy="4953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a:stCxn id="29" idx="3"/>
            <a:endCxn id="42" idx="1"/>
          </p:cNvCxnSpPr>
          <p:nvPr/>
        </p:nvCxnSpPr>
        <p:spPr>
          <a:xfrm>
            <a:off x="1611313" y="4216400"/>
            <a:ext cx="368300" cy="4746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a:stCxn id="36" idx="3"/>
            <a:endCxn id="42" idx="1"/>
          </p:cNvCxnSpPr>
          <p:nvPr/>
        </p:nvCxnSpPr>
        <p:spPr>
          <a:xfrm flipV="1">
            <a:off x="1611313" y="4691063"/>
            <a:ext cx="368300" cy="4619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5" name="Rectangle 54"/>
          <p:cNvSpPr/>
          <p:nvPr/>
        </p:nvSpPr>
        <p:spPr>
          <a:xfrm>
            <a:off x="3563938" y="3525838"/>
            <a:ext cx="936625" cy="423862"/>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t-PT" sz="1200" dirty="0"/>
              <a:t>NIKE</a:t>
            </a:r>
            <a:endParaRPr lang="en-US" sz="1200" dirty="0"/>
          </a:p>
        </p:txBody>
      </p:sp>
      <p:sp>
        <p:nvSpPr>
          <p:cNvPr id="56" name="Rectangle 55"/>
          <p:cNvSpPr/>
          <p:nvPr/>
        </p:nvSpPr>
        <p:spPr>
          <a:xfrm>
            <a:off x="5003800" y="3525838"/>
            <a:ext cx="1081088" cy="423862"/>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t-PT" sz="1200" dirty="0" err="1"/>
              <a:t>Wholesaler</a:t>
            </a:r>
            <a:endParaRPr lang="en-US" sz="1200" dirty="0"/>
          </a:p>
        </p:txBody>
      </p:sp>
      <p:sp>
        <p:nvSpPr>
          <p:cNvPr id="61" name="Rectangle 60"/>
          <p:cNvSpPr/>
          <p:nvPr/>
        </p:nvSpPr>
        <p:spPr>
          <a:xfrm>
            <a:off x="6516688" y="3525838"/>
            <a:ext cx="1079500" cy="423862"/>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t-PT" sz="1200" dirty="0" err="1"/>
              <a:t>Retailer</a:t>
            </a:r>
            <a:endParaRPr lang="en-US" sz="1200" dirty="0"/>
          </a:p>
        </p:txBody>
      </p:sp>
      <p:sp>
        <p:nvSpPr>
          <p:cNvPr id="62" name="Rectangle 61"/>
          <p:cNvSpPr/>
          <p:nvPr/>
        </p:nvSpPr>
        <p:spPr>
          <a:xfrm>
            <a:off x="7956550" y="3525838"/>
            <a:ext cx="1079500" cy="423862"/>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t-PT" sz="1200" dirty="0" err="1"/>
              <a:t>Client</a:t>
            </a:r>
            <a:endParaRPr lang="en-US" sz="1200" dirty="0"/>
          </a:p>
        </p:txBody>
      </p:sp>
      <p:cxnSp>
        <p:nvCxnSpPr>
          <p:cNvPr id="64" name="Straight Arrow Connector 63"/>
          <p:cNvCxnSpPr>
            <a:stCxn id="41" idx="3"/>
            <a:endCxn id="55" idx="1"/>
          </p:cNvCxnSpPr>
          <p:nvPr/>
        </p:nvCxnSpPr>
        <p:spPr>
          <a:xfrm>
            <a:off x="3059113" y="2786063"/>
            <a:ext cx="504825" cy="95091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a:stCxn id="42" idx="3"/>
            <a:endCxn id="55" idx="1"/>
          </p:cNvCxnSpPr>
          <p:nvPr/>
        </p:nvCxnSpPr>
        <p:spPr>
          <a:xfrm flipV="1">
            <a:off x="3059113" y="3736975"/>
            <a:ext cx="504825" cy="9540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a:stCxn id="55" idx="3"/>
            <a:endCxn id="56" idx="1"/>
          </p:cNvCxnSpPr>
          <p:nvPr/>
        </p:nvCxnSpPr>
        <p:spPr>
          <a:xfrm>
            <a:off x="4500563" y="3736975"/>
            <a:ext cx="503237"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1" name="Straight Arrow Connector 70"/>
          <p:cNvCxnSpPr>
            <a:stCxn id="56" idx="3"/>
            <a:endCxn id="61" idx="1"/>
          </p:cNvCxnSpPr>
          <p:nvPr/>
        </p:nvCxnSpPr>
        <p:spPr>
          <a:xfrm>
            <a:off x="6084888" y="3738563"/>
            <a:ext cx="431800" cy="158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4" name="Straight Arrow Connector 73"/>
          <p:cNvCxnSpPr>
            <a:stCxn id="61" idx="3"/>
            <a:endCxn id="62" idx="1"/>
          </p:cNvCxnSpPr>
          <p:nvPr/>
        </p:nvCxnSpPr>
        <p:spPr>
          <a:xfrm>
            <a:off x="7596188" y="3738563"/>
            <a:ext cx="360362" cy="158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7" name="TextBox 76"/>
          <p:cNvSpPr txBox="1">
            <a:spLocks noChangeArrowheads="1"/>
          </p:cNvSpPr>
          <p:nvPr/>
        </p:nvSpPr>
        <p:spPr bwMode="auto">
          <a:xfrm>
            <a:off x="314563" y="5791200"/>
            <a:ext cx="652743" cy="261610"/>
          </a:xfrm>
          <a:prstGeom prst="rect">
            <a:avLst/>
          </a:prstGeom>
          <a:noFill/>
          <a:ln w="9525">
            <a:noFill/>
            <a:miter lim="800000"/>
            <a:headEnd/>
            <a:tailEnd/>
          </a:ln>
        </p:spPr>
        <p:txBody>
          <a:bodyPr wrap="none">
            <a:spAutoFit/>
          </a:bodyPr>
          <a:lstStyle/>
          <a:p>
            <a:pPr algn="ctr"/>
            <a:r>
              <a:rPr lang="pt-PT" sz="1100" b="1" dirty="0"/>
              <a:t>3ª </a:t>
            </a:r>
            <a:r>
              <a:rPr lang="pt-PT" sz="1100" b="1" dirty="0" err="1"/>
              <a:t>Trier</a:t>
            </a:r>
            <a:endParaRPr lang="en-US" sz="1100" b="1" dirty="0"/>
          </a:p>
        </p:txBody>
      </p:sp>
      <p:sp>
        <p:nvSpPr>
          <p:cNvPr id="78" name="TextBox 77"/>
          <p:cNvSpPr txBox="1">
            <a:spLocks noChangeArrowheads="1"/>
          </p:cNvSpPr>
          <p:nvPr/>
        </p:nvSpPr>
        <p:spPr bwMode="auto">
          <a:xfrm>
            <a:off x="1192073" y="5791200"/>
            <a:ext cx="652743" cy="261610"/>
          </a:xfrm>
          <a:prstGeom prst="rect">
            <a:avLst/>
          </a:prstGeom>
          <a:noFill/>
          <a:ln w="9525">
            <a:noFill/>
            <a:miter lim="800000"/>
            <a:headEnd/>
            <a:tailEnd/>
          </a:ln>
        </p:spPr>
        <p:txBody>
          <a:bodyPr wrap="none">
            <a:spAutoFit/>
          </a:bodyPr>
          <a:lstStyle/>
          <a:p>
            <a:pPr algn="ctr"/>
            <a:r>
              <a:rPr lang="pt-PT" sz="1100" b="1" dirty="0"/>
              <a:t>2ª </a:t>
            </a:r>
            <a:r>
              <a:rPr lang="pt-PT" sz="1100" b="1" dirty="0" err="1"/>
              <a:t>Trier</a:t>
            </a:r>
            <a:endParaRPr lang="en-US" sz="1100" b="1" dirty="0"/>
          </a:p>
        </p:txBody>
      </p:sp>
      <p:sp>
        <p:nvSpPr>
          <p:cNvPr id="80" name="TextBox 79"/>
          <p:cNvSpPr txBox="1">
            <a:spLocks noChangeArrowheads="1"/>
          </p:cNvSpPr>
          <p:nvPr/>
        </p:nvSpPr>
        <p:spPr bwMode="auto">
          <a:xfrm>
            <a:off x="1186815" y="6165850"/>
            <a:ext cx="755336" cy="261610"/>
          </a:xfrm>
          <a:prstGeom prst="rect">
            <a:avLst/>
          </a:prstGeom>
          <a:noFill/>
          <a:ln w="9525">
            <a:noFill/>
            <a:miter lim="800000"/>
            <a:headEnd/>
            <a:tailEnd/>
          </a:ln>
        </p:spPr>
        <p:txBody>
          <a:bodyPr wrap="none">
            <a:spAutoFit/>
          </a:bodyPr>
          <a:lstStyle/>
          <a:p>
            <a:pPr algn="ctr"/>
            <a:r>
              <a:rPr lang="pt-PT" sz="1100" b="1" dirty="0" err="1"/>
              <a:t>Suppliers</a:t>
            </a:r>
            <a:endParaRPr lang="en-US" sz="1100" b="1" dirty="0"/>
          </a:p>
        </p:txBody>
      </p:sp>
      <p:sp>
        <p:nvSpPr>
          <p:cNvPr id="81" name="TextBox 80"/>
          <p:cNvSpPr txBox="1">
            <a:spLocks noChangeArrowheads="1"/>
          </p:cNvSpPr>
          <p:nvPr/>
        </p:nvSpPr>
        <p:spPr bwMode="auto">
          <a:xfrm>
            <a:off x="2345392" y="5791200"/>
            <a:ext cx="652743" cy="261610"/>
          </a:xfrm>
          <a:prstGeom prst="rect">
            <a:avLst/>
          </a:prstGeom>
          <a:noFill/>
          <a:ln w="9525">
            <a:noFill/>
            <a:miter lim="800000"/>
            <a:headEnd/>
            <a:tailEnd/>
          </a:ln>
        </p:spPr>
        <p:txBody>
          <a:bodyPr wrap="none">
            <a:spAutoFit/>
          </a:bodyPr>
          <a:lstStyle/>
          <a:p>
            <a:pPr algn="ctr"/>
            <a:r>
              <a:rPr lang="pt-PT" sz="1100" b="1" dirty="0"/>
              <a:t>1ª </a:t>
            </a:r>
            <a:r>
              <a:rPr lang="pt-PT" sz="1100" b="1" dirty="0" err="1"/>
              <a:t>Trier</a:t>
            </a:r>
            <a:endParaRPr lang="en-US" sz="1100" b="1" dirty="0"/>
          </a:p>
        </p:txBody>
      </p:sp>
      <p:sp>
        <p:nvSpPr>
          <p:cNvPr id="84" name="Line Callout 1 83"/>
          <p:cNvSpPr/>
          <p:nvPr/>
        </p:nvSpPr>
        <p:spPr>
          <a:xfrm>
            <a:off x="2181183" y="1331912"/>
            <a:ext cx="2160587" cy="792163"/>
          </a:xfrm>
          <a:prstGeom prst="borderCallout1">
            <a:avLst/>
          </a:prstGeom>
          <a:solidFill>
            <a:srgbClr val="FFC000"/>
          </a:solidFill>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r>
              <a:rPr lang="pt-PT" sz="1600" dirty="0" err="1">
                <a:solidFill>
                  <a:schemeClr val="tx1"/>
                </a:solidFill>
              </a:rPr>
              <a:t>ex</a:t>
            </a:r>
            <a:r>
              <a:rPr lang="pt-PT" sz="1600" dirty="0">
                <a:solidFill>
                  <a:schemeClr val="tx1"/>
                </a:solidFill>
              </a:rPr>
              <a:t>: </a:t>
            </a:r>
            <a:r>
              <a:rPr lang="pt-PT" sz="1600" dirty="0" err="1">
                <a:solidFill>
                  <a:schemeClr val="tx1"/>
                </a:solidFill>
              </a:rPr>
              <a:t>Plastic</a:t>
            </a:r>
            <a:r>
              <a:rPr lang="pt-PT" sz="1600" dirty="0">
                <a:solidFill>
                  <a:schemeClr val="tx1"/>
                </a:solidFill>
              </a:rPr>
              <a:t> </a:t>
            </a:r>
            <a:r>
              <a:rPr lang="pt-PT" sz="1600" dirty="0" err="1">
                <a:solidFill>
                  <a:schemeClr val="tx1"/>
                </a:solidFill>
              </a:rPr>
              <a:t>Products</a:t>
            </a:r>
            <a:endParaRPr lang="en-US" sz="1600" dirty="0">
              <a:solidFill>
                <a:schemeClr val="tx1"/>
              </a:solidFill>
            </a:endParaRPr>
          </a:p>
        </p:txBody>
      </p:sp>
      <p:sp>
        <p:nvSpPr>
          <p:cNvPr id="85" name="Line Callout 1 84"/>
          <p:cNvSpPr/>
          <p:nvPr/>
        </p:nvSpPr>
        <p:spPr>
          <a:xfrm>
            <a:off x="1790283" y="5132137"/>
            <a:ext cx="2663825" cy="287338"/>
          </a:xfrm>
          <a:prstGeom prst="borderCallout1">
            <a:avLst>
              <a:gd name="adj1" fmla="val 57065"/>
              <a:gd name="adj2" fmla="val -3007"/>
              <a:gd name="adj3" fmla="val -18865"/>
              <a:gd name="adj4" fmla="val -10068"/>
            </a:avLst>
          </a:prstGeom>
          <a:solidFill>
            <a:srgbClr val="FFC000"/>
          </a:solidFill>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r>
              <a:rPr lang="pt-PT" sz="1600" dirty="0" err="1">
                <a:solidFill>
                  <a:schemeClr val="tx1"/>
                </a:solidFill>
              </a:rPr>
              <a:t>ex</a:t>
            </a:r>
            <a:r>
              <a:rPr lang="pt-PT" sz="1600" dirty="0">
                <a:solidFill>
                  <a:schemeClr val="tx1"/>
                </a:solidFill>
              </a:rPr>
              <a:t>: </a:t>
            </a:r>
            <a:r>
              <a:rPr lang="pt-PT" sz="1600" dirty="0" err="1">
                <a:solidFill>
                  <a:schemeClr val="tx1"/>
                </a:solidFill>
              </a:rPr>
              <a:t>Footware</a:t>
            </a:r>
            <a:r>
              <a:rPr lang="pt-PT" sz="1600" dirty="0">
                <a:solidFill>
                  <a:schemeClr val="tx1"/>
                </a:solidFill>
              </a:rPr>
              <a:t> </a:t>
            </a:r>
            <a:r>
              <a:rPr lang="pt-PT" sz="1600" dirty="0" err="1">
                <a:solidFill>
                  <a:schemeClr val="tx1"/>
                </a:solidFill>
              </a:rPr>
              <a:t>producers</a:t>
            </a:r>
            <a:endParaRPr lang="en-US" sz="1600" dirty="0">
              <a:solidFill>
                <a:schemeClr val="tx1"/>
              </a:solidFill>
            </a:endParaRPr>
          </a:p>
        </p:txBody>
      </p:sp>
      <p:sp>
        <p:nvSpPr>
          <p:cNvPr id="86" name="Line Callout 1 85"/>
          <p:cNvSpPr/>
          <p:nvPr/>
        </p:nvSpPr>
        <p:spPr>
          <a:xfrm>
            <a:off x="3635374" y="2287672"/>
            <a:ext cx="2233613" cy="287338"/>
          </a:xfrm>
          <a:prstGeom prst="borderCallout1">
            <a:avLst>
              <a:gd name="adj1" fmla="val 57065"/>
              <a:gd name="adj2" fmla="val -3007"/>
              <a:gd name="adj3" fmla="val 117973"/>
              <a:gd name="adj4" fmla="val -27228"/>
            </a:avLst>
          </a:prstGeom>
          <a:solidFill>
            <a:srgbClr val="FFC000"/>
          </a:solidFill>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r>
              <a:rPr lang="pt-PT" sz="1600" dirty="0" err="1">
                <a:solidFill>
                  <a:schemeClr val="tx1"/>
                </a:solidFill>
              </a:rPr>
              <a:t>ex</a:t>
            </a:r>
            <a:r>
              <a:rPr lang="pt-PT" sz="1600" dirty="0">
                <a:solidFill>
                  <a:schemeClr val="tx1"/>
                </a:solidFill>
              </a:rPr>
              <a:t>: EUA </a:t>
            </a:r>
            <a:r>
              <a:rPr lang="pt-PT" sz="1600" dirty="0" err="1">
                <a:solidFill>
                  <a:schemeClr val="tx1"/>
                </a:solidFill>
              </a:rPr>
              <a:t>Plant</a:t>
            </a:r>
            <a:endParaRPr lang="en-US" sz="1600" dirty="0">
              <a:solidFill>
                <a:schemeClr val="tx1"/>
              </a:solidFill>
            </a:endParaRPr>
          </a:p>
        </p:txBody>
      </p:sp>
      <p:sp>
        <p:nvSpPr>
          <p:cNvPr id="87" name="Rectangle 86"/>
          <p:cNvSpPr/>
          <p:nvPr/>
        </p:nvSpPr>
        <p:spPr>
          <a:xfrm>
            <a:off x="5116764" y="4870450"/>
            <a:ext cx="3455987" cy="1296987"/>
          </a:xfrm>
          <a:prstGeom prst="rect">
            <a:avLst/>
          </a:prstGeom>
          <a:solidFill>
            <a:srgbClr val="FFC000"/>
          </a:solidFill>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r>
              <a:rPr lang="pt-PT" b="1" i="1" dirty="0" err="1">
                <a:solidFill>
                  <a:schemeClr val="tx1"/>
                </a:solidFill>
              </a:rPr>
              <a:t>Bullwhip</a:t>
            </a:r>
            <a:r>
              <a:rPr lang="pt-PT" b="1" i="1" dirty="0">
                <a:solidFill>
                  <a:schemeClr val="tx1"/>
                </a:solidFill>
              </a:rPr>
              <a:t> </a:t>
            </a:r>
            <a:r>
              <a:rPr lang="pt-PT" b="1" i="1" dirty="0" err="1">
                <a:solidFill>
                  <a:schemeClr val="tx1"/>
                </a:solidFill>
              </a:rPr>
              <a:t>Effect</a:t>
            </a:r>
            <a:endParaRPr lang="pt-PT" b="1" i="1" dirty="0">
              <a:solidFill>
                <a:schemeClr val="tx1"/>
              </a:solidFill>
            </a:endParaRPr>
          </a:p>
          <a:p>
            <a:pPr algn="ctr">
              <a:defRPr/>
            </a:pPr>
            <a:endParaRPr lang="pt-PT" sz="800" i="1" dirty="0">
              <a:solidFill>
                <a:schemeClr val="tx1"/>
              </a:solidFill>
            </a:endParaRPr>
          </a:p>
          <a:p>
            <a:pPr algn="ctr">
              <a:defRPr/>
            </a:pPr>
            <a:r>
              <a:rPr lang="pt-PT" dirty="0" err="1">
                <a:solidFill>
                  <a:schemeClr val="tx1"/>
                </a:solidFill>
              </a:rPr>
              <a:t>How</a:t>
            </a:r>
            <a:r>
              <a:rPr lang="pt-PT" dirty="0">
                <a:solidFill>
                  <a:schemeClr val="tx1"/>
                </a:solidFill>
              </a:rPr>
              <a:t> </a:t>
            </a:r>
            <a:r>
              <a:rPr lang="pt-PT" dirty="0" err="1">
                <a:solidFill>
                  <a:schemeClr val="tx1"/>
                </a:solidFill>
              </a:rPr>
              <a:t>Systems</a:t>
            </a:r>
            <a:r>
              <a:rPr lang="pt-PT" dirty="0">
                <a:solidFill>
                  <a:schemeClr val="tx1"/>
                </a:solidFill>
              </a:rPr>
              <a:t> </a:t>
            </a:r>
            <a:r>
              <a:rPr lang="pt-PT" dirty="0" err="1">
                <a:solidFill>
                  <a:schemeClr val="tx1"/>
                </a:solidFill>
              </a:rPr>
              <a:t>may</a:t>
            </a:r>
            <a:r>
              <a:rPr lang="pt-PT" dirty="0">
                <a:solidFill>
                  <a:schemeClr val="tx1"/>
                </a:solidFill>
              </a:rPr>
              <a:t> </a:t>
            </a:r>
            <a:r>
              <a:rPr lang="pt-PT" dirty="0" err="1">
                <a:solidFill>
                  <a:schemeClr val="tx1"/>
                </a:solidFill>
              </a:rPr>
              <a:t>help</a:t>
            </a:r>
            <a:r>
              <a:rPr lang="pt-PT" dirty="0">
                <a:solidFill>
                  <a:schemeClr val="tx1"/>
                </a:solidFill>
              </a:rPr>
              <a:t>?</a:t>
            </a:r>
            <a:endParaRPr lang="en-US" dirty="0">
              <a:solidFill>
                <a:schemeClr val="tx1"/>
              </a:solidFill>
            </a:endParaRPr>
          </a:p>
        </p:txBody>
      </p:sp>
      <p:sp>
        <p:nvSpPr>
          <p:cNvPr id="59" name="Rectangle 2"/>
          <p:cNvSpPr>
            <a:spLocks noGrp="1" noChangeArrowheads="1"/>
          </p:cNvSpPr>
          <p:nvPr>
            <p:ph type="title"/>
          </p:nvPr>
        </p:nvSpPr>
        <p:spPr>
          <a:xfrm>
            <a:off x="2441576" y="0"/>
            <a:ext cx="5184775" cy="576263"/>
          </a:xfrm>
        </p:spPr>
        <p:txBody>
          <a:bodyPr/>
          <a:lstStyle/>
          <a:p>
            <a:r>
              <a:rPr lang="pt-PT" sz="2400" b="1" dirty="0" err="1">
                <a:solidFill>
                  <a:srgbClr val="800000"/>
                </a:solidFill>
                <a:latin typeface="Tahoma" pitchFamily="34" charset="0"/>
                <a:ea typeface="ＭＳ Ｐゴシック" charset="-128"/>
                <a:cs typeface="Tahoma" pitchFamily="34" charset="0"/>
              </a:rPr>
              <a:t>Enterprise</a:t>
            </a:r>
            <a:r>
              <a:rPr lang="pt-PT" sz="2400" b="1" dirty="0">
                <a:solidFill>
                  <a:srgbClr val="800000"/>
                </a:solidFill>
                <a:latin typeface="Tahoma" pitchFamily="34" charset="0"/>
                <a:ea typeface="ＭＳ Ｐゴシック" charset="-128"/>
                <a:cs typeface="Tahoma" pitchFamily="34" charset="0"/>
              </a:rPr>
              <a:t> </a:t>
            </a:r>
            <a:r>
              <a:rPr lang="pt-PT" sz="2400" b="1" dirty="0" err="1">
                <a:solidFill>
                  <a:srgbClr val="800000"/>
                </a:solidFill>
                <a:latin typeface="Tahoma" pitchFamily="34" charset="0"/>
                <a:ea typeface="ＭＳ Ｐゴシック" charset="-128"/>
                <a:cs typeface="Tahoma" pitchFamily="34" charset="0"/>
              </a:rPr>
              <a:t>Applications</a:t>
            </a:r>
            <a:endParaRPr lang="pt-PT" sz="2400" b="1" dirty="0">
              <a:solidFill>
                <a:srgbClr val="800000"/>
              </a:solidFill>
              <a:latin typeface="Tahoma" pitchFamily="34" charset="0"/>
              <a:ea typeface="ＭＳ Ｐゴシック" charset="-128"/>
              <a:cs typeface="Tahoma" pitchFamily="34" charset="0"/>
            </a:endParaRPr>
          </a:p>
        </p:txBody>
      </p:sp>
    </p:spTree>
    <p:extLst>
      <p:ext uri="{BB962C8B-B14F-4D97-AF65-F5344CB8AC3E}">
        <p14:creationId xmlns:p14="http://schemas.microsoft.com/office/powerpoint/2010/main" val="302683914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20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2000"/>
                                        <p:tgtEl>
                                          <p:spTgt spid="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fade">
                                      <p:cBhvr>
                                        <p:cTn id="16" dur="2000"/>
                                        <p:tgtEl>
                                          <p:spTgt spid="19"/>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2000"/>
                                        <p:tgtEl>
                                          <p:spTgt spid="20"/>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2000"/>
                                        <p:tgtEl>
                                          <p:spTgt spid="21"/>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fade">
                                      <p:cBhvr>
                                        <p:cTn id="25" dur="2000"/>
                                        <p:tgtEl>
                                          <p:spTgt spid="26"/>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7"/>
                                        </p:tgtEl>
                                        <p:attrNameLst>
                                          <p:attrName>style.visibility</p:attrName>
                                        </p:attrNameLst>
                                      </p:cBhvr>
                                      <p:to>
                                        <p:strVal val="visible"/>
                                      </p:to>
                                    </p:set>
                                    <p:animEffect transition="in" filter="fade">
                                      <p:cBhvr>
                                        <p:cTn id="28" dur="2000"/>
                                        <p:tgtEl>
                                          <p:spTgt spid="27"/>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fade">
                                      <p:cBhvr>
                                        <p:cTn id="31" dur="2000"/>
                                        <p:tgtEl>
                                          <p:spTgt spid="28"/>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3"/>
                                        </p:tgtEl>
                                        <p:attrNameLst>
                                          <p:attrName>style.visibility</p:attrName>
                                        </p:attrNameLst>
                                      </p:cBhvr>
                                      <p:to>
                                        <p:strVal val="visible"/>
                                      </p:to>
                                    </p:set>
                                    <p:animEffect transition="in" filter="fade">
                                      <p:cBhvr>
                                        <p:cTn id="34" dur="2000"/>
                                        <p:tgtEl>
                                          <p:spTgt spid="33"/>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fade">
                                      <p:cBhvr>
                                        <p:cTn id="37" dur="2000"/>
                                        <p:tgtEl>
                                          <p:spTgt spid="34"/>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35"/>
                                        </p:tgtEl>
                                        <p:attrNameLst>
                                          <p:attrName>style.visibility</p:attrName>
                                        </p:attrNameLst>
                                      </p:cBhvr>
                                      <p:to>
                                        <p:strVal val="visible"/>
                                      </p:to>
                                    </p:set>
                                    <p:animEffect transition="in" filter="fade">
                                      <p:cBhvr>
                                        <p:cTn id="40" dur="2000"/>
                                        <p:tgtEl>
                                          <p:spTgt spid="35"/>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77"/>
                                        </p:tgtEl>
                                        <p:attrNameLst>
                                          <p:attrName>style.visibility</p:attrName>
                                        </p:attrNameLst>
                                      </p:cBhvr>
                                      <p:to>
                                        <p:strVal val="visible"/>
                                      </p:to>
                                    </p:set>
                                    <p:animEffect transition="in" filter="fade">
                                      <p:cBhvr>
                                        <p:cTn id="43" dur="2000"/>
                                        <p:tgtEl>
                                          <p:spTgt spid="77"/>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80"/>
                                        </p:tgtEl>
                                        <p:attrNameLst>
                                          <p:attrName>style.visibility</p:attrName>
                                        </p:attrNameLst>
                                      </p:cBhvr>
                                      <p:to>
                                        <p:strVal val="visible"/>
                                      </p:to>
                                    </p:set>
                                    <p:animEffect transition="in" filter="fade">
                                      <p:cBhvr>
                                        <p:cTn id="46" dur="2000"/>
                                        <p:tgtEl>
                                          <p:spTgt spid="80"/>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84"/>
                                        </p:tgtEl>
                                        <p:attrNameLst>
                                          <p:attrName>style.visibility</p:attrName>
                                        </p:attrNameLst>
                                      </p:cBhvr>
                                      <p:to>
                                        <p:strVal val="visible"/>
                                      </p:to>
                                    </p:set>
                                    <p:animEffect transition="in" filter="fade">
                                      <p:cBhvr>
                                        <p:cTn id="49" dur="2000"/>
                                        <p:tgtEl>
                                          <p:spTgt spid="84"/>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fade">
                                      <p:cBhvr>
                                        <p:cTn id="54" dur="2000"/>
                                        <p:tgtEl>
                                          <p:spTgt spid="12"/>
                                        </p:tgtEl>
                                      </p:cBhvr>
                                    </p:animEffect>
                                  </p:childTnLst>
                                </p:cTn>
                              </p:par>
                              <p:par>
                                <p:cTn id="55" presetID="10" presetClass="entr" presetSubtype="0" fill="hold" nodeType="with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2000"/>
                                        <p:tgtEl>
                                          <p:spTgt spid="13"/>
                                        </p:tgtEl>
                                      </p:cBhvr>
                                    </p:animEffect>
                                  </p:childTnLst>
                                </p:cTn>
                              </p:par>
                              <p:par>
                                <p:cTn id="58" presetID="10" presetClass="entr" presetSubtype="0" fill="hold" nodeType="withEffect">
                                  <p:stCondLst>
                                    <p:cond delay="0"/>
                                  </p:stCondLst>
                                  <p:childTnLst>
                                    <p:set>
                                      <p:cBhvr>
                                        <p:cTn id="59" dur="1" fill="hold">
                                          <p:stCondLst>
                                            <p:cond delay="0"/>
                                          </p:stCondLst>
                                        </p:cTn>
                                        <p:tgtEl>
                                          <p:spTgt spid="16"/>
                                        </p:tgtEl>
                                        <p:attrNameLst>
                                          <p:attrName>style.visibility</p:attrName>
                                        </p:attrNameLst>
                                      </p:cBhvr>
                                      <p:to>
                                        <p:strVal val="visible"/>
                                      </p:to>
                                    </p:set>
                                    <p:animEffect transition="in" filter="fade">
                                      <p:cBhvr>
                                        <p:cTn id="60" dur="2000"/>
                                        <p:tgtEl>
                                          <p:spTgt spid="16"/>
                                        </p:tgtEl>
                                      </p:cBhvr>
                                    </p:animEffect>
                                  </p:childTnLst>
                                </p:cTn>
                              </p:par>
                              <p:par>
                                <p:cTn id="61" presetID="10" presetClass="entr" presetSubtype="0" fill="hold" nodeType="withEffect">
                                  <p:stCondLst>
                                    <p:cond delay="0"/>
                                  </p:stCondLst>
                                  <p:childTnLst>
                                    <p:set>
                                      <p:cBhvr>
                                        <p:cTn id="62" dur="1" fill="hold">
                                          <p:stCondLst>
                                            <p:cond delay="0"/>
                                          </p:stCondLst>
                                        </p:cTn>
                                        <p:tgtEl>
                                          <p:spTgt spid="23"/>
                                        </p:tgtEl>
                                        <p:attrNameLst>
                                          <p:attrName>style.visibility</p:attrName>
                                        </p:attrNameLst>
                                      </p:cBhvr>
                                      <p:to>
                                        <p:strVal val="visible"/>
                                      </p:to>
                                    </p:set>
                                    <p:animEffect transition="in" filter="fade">
                                      <p:cBhvr>
                                        <p:cTn id="63" dur="2000"/>
                                        <p:tgtEl>
                                          <p:spTgt spid="23"/>
                                        </p:tgtEl>
                                      </p:cBhvr>
                                    </p:animEffect>
                                  </p:childTnLst>
                                </p:cTn>
                              </p:par>
                              <p:par>
                                <p:cTn id="64" presetID="10" presetClass="entr" presetSubtype="0" fill="hold" nodeType="withEffect">
                                  <p:stCondLst>
                                    <p:cond delay="0"/>
                                  </p:stCondLst>
                                  <p:childTnLst>
                                    <p:set>
                                      <p:cBhvr>
                                        <p:cTn id="65" dur="1" fill="hold">
                                          <p:stCondLst>
                                            <p:cond delay="0"/>
                                          </p:stCondLst>
                                        </p:cTn>
                                        <p:tgtEl>
                                          <p:spTgt spid="24"/>
                                        </p:tgtEl>
                                        <p:attrNameLst>
                                          <p:attrName>style.visibility</p:attrName>
                                        </p:attrNameLst>
                                      </p:cBhvr>
                                      <p:to>
                                        <p:strVal val="visible"/>
                                      </p:to>
                                    </p:set>
                                    <p:animEffect transition="in" filter="fade">
                                      <p:cBhvr>
                                        <p:cTn id="66" dur="2000"/>
                                        <p:tgtEl>
                                          <p:spTgt spid="24"/>
                                        </p:tgtEl>
                                      </p:cBhvr>
                                    </p:animEffect>
                                  </p:childTnLst>
                                </p:cTn>
                              </p:par>
                              <p:par>
                                <p:cTn id="67" presetID="10" presetClass="entr" presetSubtype="0" fill="hold" nodeType="withEffect">
                                  <p:stCondLst>
                                    <p:cond delay="0"/>
                                  </p:stCondLst>
                                  <p:childTnLst>
                                    <p:set>
                                      <p:cBhvr>
                                        <p:cTn id="68" dur="1" fill="hold">
                                          <p:stCondLst>
                                            <p:cond delay="0"/>
                                          </p:stCondLst>
                                        </p:cTn>
                                        <p:tgtEl>
                                          <p:spTgt spid="25"/>
                                        </p:tgtEl>
                                        <p:attrNameLst>
                                          <p:attrName>style.visibility</p:attrName>
                                        </p:attrNameLst>
                                      </p:cBhvr>
                                      <p:to>
                                        <p:strVal val="visible"/>
                                      </p:to>
                                    </p:set>
                                    <p:animEffect transition="in" filter="fade">
                                      <p:cBhvr>
                                        <p:cTn id="69" dur="2000"/>
                                        <p:tgtEl>
                                          <p:spTgt spid="25"/>
                                        </p:tgtEl>
                                      </p:cBhvr>
                                    </p:animEffect>
                                  </p:childTnLst>
                                </p:cTn>
                              </p:par>
                              <p:par>
                                <p:cTn id="70" presetID="10" presetClass="entr" presetSubtype="0" fill="hold" nodeType="with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2000"/>
                                        <p:tgtEl>
                                          <p:spTgt spid="30"/>
                                        </p:tgtEl>
                                      </p:cBhvr>
                                    </p:animEffect>
                                  </p:childTnLst>
                                </p:cTn>
                              </p:par>
                              <p:par>
                                <p:cTn id="73" presetID="10" presetClass="entr" presetSubtype="0" fill="hold" nodeType="withEffect">
                                  <p:stCondLst>
                                    <p:cond delay="0"/>
                                  </p:stCondLst>
                                  <p:childTnLst>
                                    <p:set>
                                      <p:cBhvr>
                                        <p:cTn id="74" dur="1" fill="hold">
                                          <p:stCondLst>
                                            <p:cond delay="0"/>
                                          </p:stCondLst>
                                        </p:cTn>
                                        <p:tgtEl>
                                          <p:spTgt spid="31"/>
                                        </p:tgtEl>
                                        <p:attrNameLst>
                                          <p:attrName>style.visibility</p:attrName>
                                        </p:attrNameLst>
                                      </p:cBhvr>
                                      <p:to>
                                        <p:strVal val="visible"/>
                                      </p:to>
                                    </p:set>
                                    <p:animEffect transition="in" filter="fade">
                                      <p:cBhvr>
                                        <p:cTn id="75" dur="2000"/>
                                        <p:tgtEl>
                                          <p:spTgt spid="31"/>
                                        </p:tgtEl>
                                      </p:cBhvr>
                                    </p:animEffect>
                                  </p:childTnLst>
                                </p:cTn>
                              </p:par>
                              <p:par>
                                <p:cTn id="76" presetID="10" presetClass="entr" presetSubtype="0" fill="hold" nodeType="withEffect">
                                  <p:stCondLst>
                                    <p:cond delay="0"/>
                                  </p:stCondLst>
                                  <p:childTnLst>
                                    <p:set>
                                      <p:cBhvr>
                                        <p:cTn id="77" dur="1" fill="hold">
                                          <p:stCondLst>
                                            <p:cond delay="0"/>
                                          </p:stCondLst>
                                        </p:cTn>
                                        <p:tgtEl>
                                          <p:spTgt spid="32"/>
                                        </p:tgtEl>
                                        <p:attrNameLst>
                                          <p:attrName>style.visibility</p:attrName>
                                        </p:attrNameLst>
                                      </p:cBhvr>
                                      <p:to>
                                        <p:strVal val="visible"/>
                                      </p:to>
                                    </p:set>
                                    <p:animEffect transition="in" filter="fade">
                                      <p:cBhvr>
                                        <p:cTn id="78" dur="2000"/>
                                        <p:tgtEl>
                                          <p:spTgt spid="32"/>
                                        </p:tgtEl>
                                      </p:cBhvr>
                                    </p:animEffect>
                                  </p:childTnLst>
                                </p:cTn>
                              </p:par>
                              <p:par>
                                <p:cTn id="79" presetID="10" presetClass="entr" presetSubtype="0" fill="hold" nodeType="with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fade">
                                      <p:cBhvr>
                                        <p:cTn id="81" dur="2000"/>
                                        <p:tgtEl>
                                          <p:spTgt spid="37"/>
                                        </p:tgtEl>
                                      </p:cBhvr>
                                    </p:animEffect>
                                  </p:childTnLst>
                                </p:cTn>
                              </p:par>
                              <p:par>
                                <p:cTn id="82" presetID="10" presetClass="entr" presetSubtype="0" fill="hold" nodeType="withEffect">
                                  <p:stCondLst>
                                    <p:cond delay="0"/>
                                  </p:stCondLst>
                                  <p:childTnLst>
                                    <p:set>
                                      <p:cBhvr>
                                        <p:cTn id="83" dur="1" fill="hold">
                                          <p:stCondLst>
                                            <p:cond delay="0"/>
                                          </p:stCondLst>
                                        </p:cTn>
                                        <p:tgtEl>
                                          <p:spTgt spid="38"/>
                                        </p:tgtEl>
                                        <p:attrNameLst>
                                          <p:attrName>style.visibility</p:attrName>
                                        </p:attrNameLst>
                                      </p:cBhvr>
                                      <p:to>
                                        <p:strVal val="visible"/>
                                      </p:to>
                                    </p:set>
                                    <p:animEffect transition="in" filter="fade">
                                      <p:cBhvr>
                                        <p:cTn id="84" dur="2000"/>
                                        <p:tgtEl>
                                          <p:spTgt spid="38"/>
                                        </p:tgtEl>
                                      </p:cBhvr>
                                    </p:animEffect>
                                  </p:childTnLst>
                                </p:cTn>
                              </p:par>
                              <p:par>
                                <p:cTn id="85" presetID="10" presetClass="entr" presetSubtype="0" fill="hold" nodeType="withEffect">
                                  <p:stCondLst>
                                    <p:cond delay="0"/>
                                  </p:stCondLst>
                                  <p:childTnLst>
                                    <p:set>
                                      <p:cBhvr>
                                        <p:cTn id="86" dur="1" fill="hold">
                                          <p:stCondLst>
                                            <p:cond delay="0"/>
                                          </p:stCondLst>
                                        </p:cTn>
                                        <p:tgtEl>
                                          <p:spTgt spid="39"/>
                                        </p:tgtEl>
                                        <p:attrNameLst>
                                          <p:attrName>style.visibility</p:attrName>
                                        </p:attrNameLst>
                                      </p:cBhvr>
                                      <p:to>
                                        <p:strVal val="visible"/>
                                      </p:to>
                                    </p:set>
                                    <p:animEffect transition="in" filter="fade">
                                      <p:cBhvr>
                                        <p:cTn id="87" dur="2000"/>
                                        <p:tgtEl>
                                          <p:spTgt spid="39"/>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fade">
                                      <p:cBhvr>
                                        <p:cTn id="90" dur="2000"/>
                                        <p:tgtEl>
                                          <p:spTgt spid="9"/>
                                        </p:tgtEl>
                                      </p:cBhvr>
                                    </p:animEffect>
                                  </p:childTnLst>
                                </p:cTn>
                              </p:par>
                              <p:par>
                                <p:cTn id="91" presetID="10" presetClass="entr" presetSubtype="0" fill="hold" grpId="0" nodeType="with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2000"/>
                                        <p:tgtEl>
                                          <p:spTgt spid="22"/>
                                        </p:tgtEl>
                                      </p:cBhvr>
                                    </p:animEffect>
                                  </p:childTnLst>
                                </p:cTn>
                              </p:par>
                              <p:par>
                                <p:cTn id="94" presetID="10" presetClass="entr" presetSubtype="0" fill="hold" grpId="0" nodeType="withEffect">
                                  <p:stCondLst>
                                    <p:cond delay="0"/>
                                  </p:stCondLst>
                                  <p:childTnLst>
                                    <p:set>
                                      <p:cBhvr>
                                        <p:cTn id="95" dur="1" fill="hold">
                                          <p:stCondLst>
                                            <p:cond delay="0"/>
                                          </p:stCondLst>
                                        </p:cTn>
                                        <p:tgtEl>
                                          <p:spTgt spid="29"/>
                                        </p:tgtEl>
                                        <p:attrNameLst>
                                          <p:attrName>style.visibility</p:attrName>
                                        </p:attrNameLst>
                                      </p:cBhvr>
                                      <p:to>
                                        <p:strVal val="visible"/>
                                      </p:to>
                                    </p:set>
                                    <p:animEffect transition="in" filter="fade">
                                      <p:cBhvr>
                                        <p:cTn id="96" dur="2000"/>
                                        <p:tgtEl>
                                          <p:spTgt spid="29"/>
                                        </p:tgtEl>
                                      </p:cBhvr>
                                    </p:animEffect>
                                  </p:childTnLst>
                                </p:cTn>
                              </p:par>
                              <p:par>
                                <p:cTn id="97" presetID="10" presetClass="entr" presetSubtype="0" fill="hold" grpId="0" nodeType="withEffect">
                                  <p:stCondLst>
                                    <p:cond delay="0"/>
                                  </p:stCondLst>
                                  <p:childTnLst>
                                    <p:set>
                                      <p:cBhvr>
                                        <p:cTn id="98" dur="1" fill="hold">
                                          <p:stCondLst>
                                            <p:cond delay="0"/>
                                          </p:stCondLst>
                                        </p:cTn>
                                        <p:tgtEl>
                                          <p:spTgt spid="36"/>
                                        </p:tgtEl>
                                        <p:attrNameLst>
                                          <p:attrName>style.visibility</p:attrName>
                                        </p:attrNameLst>
                                      </p:cBhvr>
                                      <p:to>
                                        <p:strVal val="visible"/>
                                      </p:to>
                                    </p:set>
                                    <p:animEffect transition="in" filter="fade">
                                      <p:cBhvr>
                                        <p:cTn id="99" dur="2000"/>
                                        <p:tgtEl>
                                          <p:spTgt spid="36"/>
                                        </p:tgtEl>
                                      </p:cBhvr>
                                    </p:animEffect>
                                  </p:childTnLst>
                                </p:cTn>
                              </p:par>
                              <p:par>
                                <p:cTn id="100" presetID="10" presetClass="entr" presetSubtype="0" fill="hold" grpId="0" nodeType="withEffect">
                                  <p:stCondLst>
                                    <p:cond delay="0"/>
                                  </p:stCondLst>
                                  <p:childTnLst>
                                    <p:set>
                                      <p:cBhvr>
                                        <p:cTn id="101" dur="1" fill="hold">
                                          <p:stCondLst>
                                            <p:cond delay="0"/>
                                          </p:stCondLst>
                                        </p:cTn>
                                        <p:tgtEl>
                                          <p:spTgt spid="78"/>
                                        </p:tgtEl>
                                        <p:attrNameLst>
                                          <p:attrName>style.visibility</p:attrName>
                                        </p:attrNameLst>
                                      </p:cBhvr>
                                      <p:to>
                                        <p:strVal val="visible"/>
                                      </p:to>
                                    </p:set>
                                    <p:animEffect transition="in" filter="fade">
                                      <p:cBhvr>
                                        <p:cTn id="102" dur="2000"/>
                                        <p:tgtEl>
                                          <p:spTgt spid="78"/>
                                        </p:tgtEl>
                                      </p:cBhvr>
                                    </p:animEffect>
                                  </p:childTnLst>
                                </p:cTn>
                              </p:par>
                              <p:par>
                                <p:cTn id="103" presetID="10" presetClass="entr" presetSubtype="0" fill="hold" grpId="0" nodeType="withEffect">
                                  <p:stCondLst>
                                    <p:cond delay="0"/>
                                  </p:stCondLst>
                                  <p:childTnLst>
                                    <p:set>
                                      <p:cBhvr>
                                        <p:cTn id="104" dur="1" fill="hold">
                                          <p:stCondLst>
                                            <p:cond delay="0"/>
                                          </p:stCondLst>
                                        </p:cTn>
                                        <p:tgtEl>
                                          <p:spTgt spid="85"/>
                                        </p:tgtEl>
                                        <p:attrNameLst>
                                          <p:attrName>style.visibility</p:attrName>
                                        </p:attrNameLst>
                                      </p:cBhvr>
                                      <p:to>
                                        <p:strVal val="visible"/>
                                      </p:to>
                                    </p:set>
                                    <p:animEffect transition="in" filter="fade">
                                      <p:cBhvr>
                                        <p:cTn id="105" dur="2000"/>
                                        <p:tgtEl>
                                          <p:spTgt spid="85"/>
                                        </p:tgtEl>
                                      </p:cBhvr>
                                    </p:animEffect>
                                  </p:childTnLst>
                                </p:cTn>
                              </p:par>
                              <p:par>
                                <p:cTn id="106" presetID="10" presetClass="exit" presetSubtype="0" fill="hold" grpId="1" nodeType="withEffect">
                                  <p:stCondLst>
                                    <p:cond delay="0"/>
                                  </p:stCondLst>
                                  <p:childTnLst>
                                    <p:animEffect transition="out" filter="fade">
                                      <p:cBhvr>
                                        <p:cTn id="107" dur="2000"/>
                                        <p:tgtEl>
                                          <p:spTgt spid="84"/>
                                        </p:tgtEl>
                                      </p:cBhvr>
                                    </p:animEffect>
                                    <p:set>
                                      <p:cBhvr>
                                        <p:cTn id="108" dur="1" fill="hold">
                                          <p:stCondLst>
                                            <p:cond delay="1999"/>
                                          </p:stCondLst>
                                        </p:cTn>
                                        <p:tgtEl>
                                          <p:spTgt spid="84"/>
                                        </p:tgtEl>
                                        <p:attrNameLst>
                                          <p:attrName>style.visibility</p:attrName>
                                        </p:attrNameLst>
                                      </p:cBhvr>
                                      <p:to>
                                        <p:strVal val="hidden"/>
                                      </p:to>
                                    </p:set>
                                  </p:childTnLst>
                                </p:cTn>
                              </p:par>
                            </p:childTnLst>
                          </p:cTn>
                        </p:par>
                      </p:childTnLst>
                    </p:cTn>
                  </p:par>
                  <p:par>
                    <p:cTn id="109" fill="hold">
                      <p:stCondLst>
                        <p:cond delay="indefinite"/>
                      </p:stCondLst>
                      <p:childTnLst>
                        <p:par>
                          <p:cTn id="110" fill="hold">
                            <p:stCondLst>
                              <p:cond delay="0"/>
                            </p:stCondLst>
                            <p:childTnLst>
                              <p:par>
                                <p:cTn id="111" presetID="10" presetClass="entr" presetSubtype="0" fill="hold" grpId="0" nodeType="clickEffect">
                                  <p:stCondLst>
                                    <p:cond delay="0"/>
                                  </p:stCondLst>
                                  <p:childTnLst>
                                    <p:set>
                                      <p:cBhvr>
                                        <p:cTn id="112" dur="1" fill="hold">
                                          <p:stCondLst>
                                            <p:cond delay="0"/>
                                          </p:stCondLst>
                                        </p:cTn>
                                        <p:tgtEl>
                                          <p:spTgt spid="41"/>
                                        </p:tgtEl>
                                        <p:attrNameLst>
                                          <p:attrName>style.visibility</p:attrName>
                                        </p:attrNameLst>
                                      </p:cBhvr>
                                      <p:to>
                                        <p:strVal val="visible"/>
                                      </p:to>
                                    </p:set>
                                    <p:animEffect transition="in" filter="fade">
                                      <p:cBhvr>
                                        <p:cTn id="113" dur="2000"/>
                                        <p:tgtEl>
                                          <p:spTgt spid="41"/>
                                        </p:tgtEl>
                                      </p:cBhvr>
                                    </p:animEffect>
                                  </p:childTnLst>
                                </p:cTn>
                              </p:par>
                              <p:par>
                                <p:cTn id="114" presetID="10" presetClass="entr" presetSubtype="0" fill="hold" grpId="0" nodeType="withEffect">
                                  <p:stCondLst>
                                    <p:cond delay="0"/>
                                  </p:stCondLst>
                                  <p:childTnLst>
                                    <p:set>
                                      <p:cBhvr>
                                        <p:cTn id="115" dur="1" fill="hold">
                                          <p:stCondLst>
                                            <p:cond delay="0"/>
                                          </p:stCondLst>
                                        </p:cTn>
                                        <p:tgtEl>
                                          <p:spTgt spid="42"/>
                                        </p:tgtEl>
                                        <p:attrNameLst>
                                          <p:attrName>style.visibility</p:attrName>
                                        </p:attrNameLst>
                                      </p:cBhvr>
                                      <p:to>
                                        <p:strVal val="visible"/>
                                      </p:to>
                                    </p:set>
                                    <p:animEffect transition="in" filter="fade">
                                      <p:cBhvr>
                                        <p:cTn id="116" dur="2000"/>
                                        <p:tgtEl>
                                          <p:spTgt spid="42"/>
                                        </p:tgtEl>
                                      </p:cBhvr>
                                    </p:animEffect>
                                  </p:childTnLst>
                                </p:cTn>
                              </p:par>
                              <p:par>
                                <p:cTn id="117" presetID="10" presetClass="entr" presetSubtype="0" fill="hold" nodeType="withEffect">
                                  <p:stCondLst>
                                    <p:cond delay="0"/>
                                  </p:stCondLst>
                                  <p:childTnLst>
                                    <p:set>
                                      <p:cBhvr>
                                        <p:cTn id="118" dur="1" fill="hold">
                                          <p:stCondLst>
                                            <p:cond delay="0"/>
                                          </p:stCondLst>
                                        </p:cTn>
                                        <p:tgtEl>
                                          <p:spTgt spid="43"/>
                                        </p:tgtEl>
                                        <p:attrNameLst>
                                          <p:attrName>style.visibility</p:attrName>
                                        </p:attrNameLst>
                                      </p:cBhvr>
                                      <p:to>
                                        <p:strVal val="visible"/>
                                      </p:to>
                                    </p:set>
                                    <p:animEffect transition="in" filter="fade">
                                      <p:cBhvr>
                                        <p:cTn id="119" dur="2000"/>
                                        <p:tgtEl>
                                          <p:spTgt spid="43"/>
                                        </p:tgtEl>
                                      </p:cBhvr>
                                    </p:animEffect>
                                  </p:childTnLst>
                                </p:cTn>
                              </p:par>
                              <p:par>
                                <p:cTn id="120" presetID="10" presetClass="entr" presetSubtype="0" fill="hold" nodeType="withEffect">
                                  <p:stCondLst>
                                    <p:cond delay="0"/>
                                  </p:stCondLst>
                                  <p:childTnLst>
                                    <p:set>
                                      <p:cBhvr>
                                        <p:cTn id="121" dur="1" fill="hold">
                                          <p:stCondLst>
                                            <p:cond delay="0"/>
                                          </p:stCondLst>
                                        </p:cTn>
                                        <p:tgtEl>
                                          <p:spTgt spid="46"/>
                                        </p:tgtEl>
                                        <p:attrNameLst>
                                          <p:attrName>style.visibility</p:attrName>
                                        </p:attrNameLst>
                                      </p:cBhvr>
                                      <p:to>
                                        <p:strVal val="visible"/>
                                      </p:to>
                                    </p:set>
                                    <p:animEffect transition="in" filter="fade">
                                      <p:cBhvr>
                                        <p:cTn id="122" dur="2000"/>
                                        <p:tgtEl>
                                          <p:spTgt spid="46"/>
                                        </p:tgtEl>
                                      </p:cBhvr>
                                    </p:animEffect>
                                  </p:childTnLst>
                                </p:cTn>
                              </p:par>
                              <p:par>
                                <p:cTn id="123" presetID="10" presetClass="entr" presetSubtype="0" fill="hold" nodeType="withEffect">
                                  <p:stCondLst>
                                    <p:cond delay="0"/>
                                  </p:stCondLst>
                                  <p:childTnLst>
                                    <p:set>
                                      <p:cBhvr>
                                        <p:cTn id="124" dur="1" fill="hold">
                                          <p:stCondLst>
                                            <p:cond delay="0"/>
                                          </p:stCondLst>
                                        </p:cTn>
                                        <p:tgtEl>
                                          <p:spTgt spid="49"/>
                                        </p:tgtEl>
                                        <p:attrNameLst>
                                          <p:attrName>style.visibility</p:attrName>
                                        </p:attrNameLst>
                                      </p:cBhvr>
                                      <p:to>
                                        <p:strVal val="visible"/>
                                      </p:to>
                                    </p:set>
                                    <p:animEffect transition="in" filter="fade">
                                      <p:cBhvr>
                                        <p:cTn id="125" dur="2000"/>
                                        <p:tgtEl>
                                          <p:spTgt spid="49"/>
                                        </p:tgtEl>
                                      </p:cBhvr>
                                    </p:animEffect>
                                  </p:childTnLst>
                                </p:cTn>
                              </p:par>
                              <p:par>
                                <p:cTn id="126" presetID="10" presetClass="entr" presetSubtype="0" fill="hold" nodeType="withEffect">
                                  <p:stCondLst>
                                    <p:cond delay="0"/>
                                  </p:stCondLst>
                                  <p:childTnLst>
                                    <p:set>
                                      <p:cBhvr>
                                        <p:cTn id="127" dur="1" fill="hold">
                                          <p:stCondLst>
                                            <p:cond delay="0"/>
                                          </p:stCondLst>
                                        </p:cTn>
                                        <p:tgtEl>
                                          <p:spTgt spid="52"/>
                                        </p:tgtEl>
                                        <p:attrNameLst>
                                          <p:attrName>style.visibility</p:attrName>
                                        </p:attrNameLst>
                                      </p:cBhvr>
                                      <p:to>
                                        <p:strVal val="visible"/>
                                      </p:to>
                                    </p:set>
                                    <p:animEffect transition="in" filter="fade">
                                      <p:cBhvr>
                                        <p:cTn id="128" dur="2000"/>
                                        <p:tgtEl>
                                          <p:spTgt spid="52"/>
                                        </p:tgtEl>
                                      </p:cBhvr>
                                    </p:animEffect>
                                  </p:childTnLst>
                                </p:cTn>
                              </p:par>
                              <p:par>
                                <p:cTn id="129" presetID="10" presetClass="entr" presetSubtype="0" fill="hold" grpId="0" nodeType="withEffect">
                                  <p:stCondLst>
                                    <p:cond delay="0"/>
                                  </p:stCondLst>
                                  <p:childTnLst>
                                    <p:set>
                                      <p:cBhvr>
                                        <p:cTn id="130" dur="1" fill="hold">
                                          <p:stCondLst>
                                            <p:cond delay="0"/>
                                          </p:stCondLst>
                                        </p:cTn>
                                        <p:tgtEl>
                                          <p:spTgt spid="81"/>
                                        </p:tgtEl>
                                        <p:attrNameLst>
                                          <p:attrName>style.visibility</p:attrName>
                                        </p:attrNameLst>
                                      </p:cBhvr>
                                      <p:to>
                                        <p:strVal val="visible"/>
                                      </p:to>
                                    </p:set>
                                    <p:animEffect transition="in" filter="fade">
                                      <p:cBhvr>
                                        <p:cTn id="131" dur="2000"/>
                                        <p:tgtEl>
                                          <p:spTgt spid="81"/>
                                        </p:tgtEl>
                                      </p:cBhvr>
                                    </p:animEffect>
                                  </p:childTnLst>
                                </p:cTn>
                              </p:par>
                              <p:par>
                                <p:cTn id="132" presetID="10" presetClass="entr" presetSubtype="0" fill="hold" grpId="0" nodeType="withEffect">
                                  <p:stCondLst>
                                    <p:cond delay="0"/>
                                  </p:stCondLst>
                                  <p:childTnLst>
                                    <p:set>
                                      <p:cBhvr>
                                        <p:cTn id="133" dur="1" fill="hold">
                                          <p:stCondLst>
                                            <p:cond delay="0"/>
                                          </p:stCondLst>
                                        </p:cTn>
                                        <p:tgtEl>
                                          <p:spTgt spid="86"/>
                                        </p:tgtEl>
                                        <p:attrNameLst>
                                          <p:attrName>style.visibility</p:attrName>
                                        </p:attrNameLst>
                                      </p:cBhvr>
                                      <p:to>
                                        <p:strVal val="visible"/>
                                      </p:to>
                                    </p:set>
                                    <p:animEffect transition="in" filter="fade">
                                      <p:cBhvr>
                                        <p:cTn id="134" dur="2000"/>
                                        <p:tgtEl>
                                          <p:spTgt spid="86"/>
                                        </p:tgtEl>
                                      </p:cBhvr>
                                    </p:animEffect>
                                  </p:childTnLst>
                                </p:cTn>
                              </p:par>
                              <p:par>
                                <p:cTn id="135" presetID="10" presetClass="exit" presetSubtype="0" fill="hold" grpId="1" nodeType="withEffect">
                                  <p:stCondLst>
                                    <p:cond delay="0"/>
                                  </p:stCondLst>
                                  <p:childTnLst>
                                    <p:animEffect transition="out" filter="fade">
                                      <p:cBhvr>
                                        <p:cTn id="136" dur="2000"/>
                                        <p:tgtEl>
                                          <p:spTgt spid="85"/>
                                        </p:tgtEl>
                                      </p:cBhvr>
                                    </p:animEffect>
                                    <p:set>
                                      <p:cBhvr>
                                        <p:cTn id="137" dur="1" fill="hold">
                                          <p:stCondLst>
                                            <p:cond delay="1999"/>
                                          </p:stCondLst>
                                        </p:cTn>
                                        <p:tgtEl>
                                          <p:spTgt spid="85"/>
                                        </p:tgtEl>
                                        <p:attrNameLst>
                                          <p:attrName>style.visibility</p:attrName>
                                        </p:attrNameLst>
                                      </p:cBhvr>
                                      <p:to>
                                        <p:strVal val="hidden"/>
                                      </p:to>
                                    </p:set>
                                  </p:childTnLst>
                                </p:cTn>
                              </p:par>
                            </p:childTnLst>
                          </p:cTn>
                        </p:par>
                      </p:childTnLst>
                    </p:cTn>
                  </p:par>
                  <p:par>
                    <p:cTn id="138" fill="hold">
                      <p:stCondLst>
                        <p:cond delay="indefinite"/>
                      </p:stCondLst>
                      <p:childTnLst>
                        <p:par>
                          <p:cTn id="139" fill="hold">
                            <p:stCondLst>
                              <p:cond delay="0"/>
                            </p:stCondLst>
                            <p:childTnLst>
                              <p:par>
                                <p:cTn id="140" presetID="10" presetClass="entr" presetSubtype="0" fill="hold" grpId="0" nodeType="clickEffect">
                                  <p:stCondLst>
                                    <p:cond delay="0"/>
                                  </p:stCondLst>
                                  <p:childTnLst>
                                    <p:set>
                                      <p:cBhvr>
                                        <p:cTn id="141" dur="1" fill="hold">
                                          <p:stCondLst>
                                            <p:cond delay="0"/>
                                          </p:stCondLst>
                                        </p:cTn>
                                        <p:tgtEl>
                                          <p:spTgt spid="83"/>
                                        </p:tgtEl>
                                        <p:attrNameLst>
                                          <p:attrName>style.visibility</p:attrName>
                                        </p:attrNameLst>
                                      </p:cBhvr>
                                      <p:to>
                                        <p:strVal val="visible"/>
                                      </p:to>
                                    </p:set>
                                    <p:animEffect transition="in" filter="fade">
                                      <p:cBhvr>
                                        <p:cTn id="142" dur="2000"/>
                                        <p:tgtEl>
                                          <p:spTgt spid="83"/>
                                        </p:tgtEl>
                                      </p:cBhvr>
                                    </p:animEffect>
                                  </p:childTnLst>
                                </p:cTn>
                              </p:par>
                              <p:par>
                                <p:cTn id="143" presetID="10" presetClass="exit" presetSubtype="0" fill="hold" grpId="1" nodeType="withEffect">
                                  <p:stCondLst>
                                    <p:cond delay="0"/>
                                  </p:stCondLst>
                                  <p:childTnLst>
                                    <p:animEffect transition="out" filter="fade">
                                      <p:cBhvr>
                                        <p:cTn id="144" dur="2000"/>
                                        <p:tgtEl>
                                          <p:spTgt spid="86"/>
                                        </p:tgtEl>
                                      </p:cBhvr>
                                    </p:animEffect>
                                    <p:set>
                                      <p:cBhvr>
                                        <p:cTn id="145" dur="1" fill="hold">
                                          <p:stCondLst>
                                            <p:cond delay="1999"/>
                                          </p:stCondLst>
                                        </p:cTn>
                                        <p:tgtEl>
                                          <p:spTgt spid="86"/>
                                        </p:tgtEl>
                                        <p:attrNameLst>
                                          <p:attrName>style.visibility</p:attrName>
                                        </p:attrNameLst>
                                      </p:cBhvr>
                                      <p:to>
                                        <p:strVal val="hidden"/>
                                      </p:to>
                                    </p:set>
                                  </p:childTnLst>
                                </p:cTn>
                              </p:par>
                            </p:childTnLst>
                          </p:cTn>
                        </p:par>
                      </p:childTnLst>
                    </p:cTn>
                  </p:par>
                  <p:par>
                    <p:cTn id="146" fill="hold">
                      <p:stCondLst>
                        <p:cond delay="indefinite"/>
                      </p:stCondLst>
                      <p:childTnLst>
                        <p:par>
                          <p:cTn id="147" fill="hold">
                            <p:stCondLst>
                              <p:cond delay="0"/>
                            </p:stCondLst>
                            <p:childTnLst>
                              <p:par>
                                <p:cTn id="148" presetID="10" presetClass="entr" presetSubtype="0" fill="hold" grpId="0" nodeType="clickEffect">
                                  <p:stCondLst>
                                    <p:cond delay="0"/>
                                  </p:stCondLst>
                                  <p:childTnLst>
                                    <p:set>
                                      <p:cBhvr>
                                        <p:cTn id="149" dur="1" fill="hold">
                                          <p:stCondLst>
                                            <p:cond delay="0"/>
                                          </p:stCondLst>
                                        </p:cTn>
                                        <p:tgtEl>
                                          <p:spTgt spid="55"/>
                                        </p:tgtEl>
                                        <p:attrNameLst>
                                          <p:attrName>style.visibility</p:attrName>
                                        </p:attrNameLst>
                                      </p:cBhvr>
                                      <p:to>
                                        <p:strVal val="visible"/>
                                      </p:to>
                                    </p:set>
                                    <p:animEffect transition="in" filter="fade">
                                      <p:cBhvr>
                                        <p:cTn id="150" dur="2000"/>
                                        <p:tgtEl>
                                          <p:spTgt spid="55"/>
                                        </p:tgtEl>
                                      </p:cBhvr>
                                    </p:animEffect>
                                  </p:childTnLst>
                                </p:cTn>
                              </p:par>
                              <p:par>
                                <p:cTn id="151" presetID="10" presetClass="entr" presetSubtype="0" fill="hold" nodeType="withEffect">
                                  <p:stCondLst>
                                    <p:cond delay="0"/>
                                  </p:stCondLst>
                                  <p:childTnLst>
                                    <p:set>
                                      <p:cBhvr>
                                        <p:cTn id="152" dur="1" fill="hold">
                                          <p:stCondLst>
                                            <p:cond delay="0"/>
                                          </p:stCondLst>
                                        </p:cTn>
                                        <p:tgtEl>
                                          <p:spTgt spid="64"/>
                                        </p:tgtEl>
                                        <p:attrNameLst>
                                          <p:attrName>style.visibility</p:attrName>
                                        </p:attrNameLst>
                                      </p:cBhvr>
                                      <p:to>
                                        <p:strVal val="visible"/>
                                      </p:to>
                                    </p:set>
                                    <p:animEffect transition="in" filter="fade">
                                      <p:cBhvr>
                                        <p:cTn id="153" dur="2000"/>
                                        <p:tgtEl>
                                          <p:spTgt spid="64"/>
                                        </p:tgtEl>
                                      </p:cBhvr>
                                    </p:animEffect>
                                  </p:childTnLst>
                                </p:cTn>
                              </p:par>
                              <p:par>
                                <p:cTn id="154" presetID="10" presetClass="entr" presetSubtype="0" fill="hold" nodeType="withEffect">
                                  <p:stCondLst>
                                    <p:cond delay="0"/>
                                  </p:stCondLst>
                                  <p:childTnLst>
                                    <p:set>
                                      <p:cBhvr>
                                        <p:cTn id="155" dur="1" fill="hold">
                                          <p:stCondLst>
                                            <p:cond delay="0"/>
                                          </p:stCondLst>
                                        </p:cTn>
                                        <p:tgtEl>
                                          <p:spTgt spid="65"/>
                                        </p:tgtEl>
                                        <p:attrNameLst>
                                          <p:attrName>style.visibility</p:attrName>
                                        </p:attrNameLst>
                                      </p:cBhvr>
                                      <p:to>
                                        <p:strVal val="visible"/>
                                      </p:to>
                                    </p:set>
                                    <p:animEffect transition="in" filter="fade">
                                      <p:cBhvr>
                                        <p:cTn id="156" dur="2000"/>
                                        <p:tgtEl>
                                          <p:spTgt spid="65"/>
                                        </p:tgtEl>
                                      </p:cBhvr>
                                    </p:animEffect>
                                  </p:childTnLst>
                                </p:cTn>
                              </p:par>
                            </p:childTnLst>
                          </p:cTn>
                        </p:par>
                      </p:childTnLst>
                    </p:cTn>
                  </p:par>
                  <p:par>
                    <p:cTn id="157" fill="hold">
                      <p:stCondLst>
                        <p:cond delay="indefinite"/>
                      </p:stCondLst>
                      <p:childTnLst>
                        <p:par>
                          <p:cTn id="158" fill="hold">
                            <p:stCondLst>
                              <p:cond delay="0"/>
                            </p:stCondLst>
                            <p:childTnLst>
                              <p:par>
                                <p:cTn id="159" presetID="10" presetClass="entr" presetSubtype="0" fill="hold" nodeType="clickEffect">
                                  <p:stCondLst>
                                    <p:cond delay="0"/>
                                  </p:stCondLst>
                                  <p:childTnLst>
                                    <p:set>
                                      <p:cBhvr>
                                        <p:cTn id="160" dur="1" fill="hold">
                                          <p:stCondLst>
                                            <p:cond delay="0"/>
                                          </p:stCondLst>
                                        </p:cTn>
                                        <p:tgtEl>
                                          <p:spTgt spid="68"/>
                                        </p:tgtEl>
                                        <p:attrNameLst>
                                          <p:attrName>style.visibility</p:attrName>
                                        </p:attrNameLst>
                                      </p:cBhvr>
                                      <p:to>
                                        <p:strVal val="visible"/>
                                      </p:to>
                                    </p:set>
                                    <p:animEffect transition="in" filter="fade">
                                      <p:cBhvr>
                                        <p:cTn id="161" dur="2000"/>
                                        <p:tgtEl>
                                          <p:spTgt spid="68"/>
                                        </p:tgtEl>
                                      </p:cBhvr>
                                    </p:animEffect>
                                  </p:childTnLst>
                                </p:cTn>
                              </p:par>
                              <p:par>
                                <p:cTn id="162" presetID="10" presetClass="entr" presetSubtype="0" fill="hold" grpId="0" nodeType="withEffect">
                                  <p:stCondLst>
                                    <p:cond delay="0"/>
                                  </p:stCondLst>
                                  <p:childTnLst>
                                    <p:set>
                                      <p:cBhvr>
                                        <p:cTn id="163" dur="1" fill="hold">
                                          <p:stCondLst>
                                            <p:cond delay="0"/>
                                          </p:stCondLst>
                                        </p:cTn>
                                        <p:tgtEl>
                                          <p:spTgt spid="56"/>
                                        </p:tgtEl>
                                        <p:attrNameLst>
                                          <p:attrName>style.visibility</p:attrName>
                                        </p:attrNameLst>
                                      </p:cBhvr>
                                      <p:to>
                                        <p:strVal val="visible"/>
                                      </p:to>
                                    </p:set>
                                    <p:animEffect transition="in" filter="fade">
                                      <p:cBhvr>
                                        <p:cTn id="164" dur="2000"/>
                                        <p:tgtEl>
                                          <p:spTgt spid="56"/>
                                        </p:tgtEl>
                                      </p:cBhvr>
                                    </p:animEffect>
                                  </p:childTnLst>
                                </p:cTn>
                              </p:par>
                              <p:par>
                                <p:cTn id="165" presetID="10" presetClass="entr" presetSubtype="0" fill="hold" nodeType="withEffect">
                                  <p:stCondLst>
                                    <p:cond delay="0"/>
                                  </p:stCondLst>
                                  <p:childTnLst>
                                    <p:set>
                                      <p:cBhvr>
                                        <p:cTn id="166" dur="1" fill="hold">
                                          <p:stCondLst>
                                            <p:cond delay="0"/>
                                          </p:stCondLst>
                                        </p:cTn>
                                        <p:tgtEl>
                                          <p:spTgt spid="71"/>
                                        </p:tgtEl>
                                        <p:attrNameLst>
                                          <p:attrName>style.visibility</p:attrName>
                                        </p:attrNameLst>
                                      </p:cBhvr>
                                      <p:to>
                                        <p:strVal val="visible"/>
                                      </p:to>
                                    </p:set>
                                    <p:animEffect transition="in" filter="fade">
                                      <p:cBhvr>
                                        <p:cTn id="167" dur="2000"/>
                                        <p:tgtEl>
                                          <p:spTgt spid="71"/>
                                        </p:tgtEl>
                                      </p:cBhvr>
                                    </p:animEffect>
                                  </p:childTnLst>
                                </p:cTn>
                              </p:par>
                              <p:par>
                                <p:cTn id="168" presetID="10" presetClass="entr" presetSubtype="0" fill="hold" grpId="0" nodeType="withEffect">
                                  <p:stCondLst>
                                    <p:cond delay="0"/>
                                  </p:stCondLst>
                                  <p:childTnLst>
                                    <p:set>
                                      <p:cBhvr>
                                        <p:cTn id="169" dur="1" fill="hold">
                                          <p:stCondLst>
                                            <p:cond delay="0"/>
                                          </p:stCondLst>
                                        </p:cTn>
                                        <p:tgtEl>
                                          <p:spTgt spid="61"/>
                                        </p:tgtEl>
                                        <p:attrNameLst>
                                          <p:attrName>style.visibility</p:attrName>
                                        </p:attrNameLst>
                                      </p:cBhvr>
                                      <p:to>
                                        <p:strVal val="visible"/>
                                      </p:to>
                                    </p:set>
                                    <p:animEffect transition="in" filter="fade">
                                      <p:cBhvr>
                                        <p:cTn id="170" dur="2000"/>
                                        <p:tgtEl>
                                          <p:spTgt spid="61"/>
                                        </p:tgtEl>
                                      </p:cBhvr>
                                    </p:animEffect>
                                  </p:childTnLst>
                                </p:cTn>
                              </p:par>
                              <p:par>
                                <p:cTn id="171" presetID="10" presetClass="entr" presetSubtype="0" fill="hold" nodeType="withEffect">
                                  <p:stCondLst>
                                    <p:cond delay="0"/>
                                  </p:stCondLst>
                                  <p:childTnLst>
                                    <p:set>
                                      <p:cBhvr>
                                        <p:cTn id="172" dur="1" fill="hold">
                                          <p:stCondLst>
                                            <p:cond delay="0"/>
                                          </p:stCondLst>
                                        </p:cTn>
                                        <p:tgtEl>
                                          <p:spTgt spid="74"/>
                                        </p:tgtEl>
                                        <p:attrNameLst>
                                          <p:attrName>style.visibility</p:attrName>
                                        </p:attrNameLst>
                                      </p:cBhvr>
                                      <p:to>
                                        <p:strVal val="visible"/>
                                      </p:to>
                                    </p:set>
                                    <p:animEffect transition="in" filter="fade">
                                      <p:cBhvr>
                                        <p:cTn id="173" dur="2000"/>
                                        <p:tgtEl>
                                          <p:spTgt spid="74"/>
                                        </p:tgtEl>
                                      </p:cBhvr>
                                    </p:animEffect>
                                  </p:childTnLst>
                                </p:cTn>
                              </p:par>
                              <p:par>
                                <p:cTn id="174" presetID="10" presetClass="entr" presetSubtype="0" fill="hold" grpId="0" nodeType="withEffect">
                                  <p:stCondLst>
                                    <p:cond delay="0"/>
                                  </p:stCondLst>
                                  <p:childTnLst>
                                    <p:set>
                                      <p:cBhvr>
                                        <p:cTn id="175" dur="1" fill="hold">
                                          <p:stCondLst>
                                            <p:cond delay="0"/>
                                          </p:stCondLst>
                                        </p:cTn>
                                        <p:tgtEl>
                                          <p:spTgt spid="62"/>
                                        </p:tgtEl>
                                        <p:attrNameLst>
                                          <p:attrName>style.visibility</p:attrName>
                                        </p:attrNameLst>
                                      </p:cBhvr>
                                      <p:to>
                                        <p:strVal val="visible"/>
                                      </p:to>
                                    </p:set>
                                    <p:animEffect transition="in" filter="fade">
                                      <p:cBhvr>
                                        <p:cTn id="176" dur="2000"/>
                                        <p:tgtEl>
                                          <p:spTgt spid="62"/>
                                        </p:tgtEl>
                                      </p:cBhvr>
                                    </p:animEffect>
                                  </p:childTnLst>
                                </p:cTn>
                              </p:par>
                            </p:childTnLst>
                          </p:cTn>
                        </p:par>
                      </p:childTnLst>
                    </p:cTn>
                  </p:par>
                  <p:par>
                    <p:cTn id="177" fill="hold">
                      <p:stCondLst>
                        <p:cond delay="indefinite"/>
                      </p:stCondLst>
                      <p:childTnLst>
                        <p:par>
                          <p:cTn id="178" fill="hold">
                            <p:stCondLst>
                              <p:cond delay="0"/>
                            </p:stCondLst>
                            <p:childTnLst>
                              <p:par>
                                <p:cTn id="179" presetID="10" presetClass="entr" presetSubtype="0" fill="hold" grpId="0" nodeType="clickEffect">
                                  <p:stCondLst>
                                    <p:cond delay="0"/>
                                  </p:stCondLst>
                                  <p:childTnLst>
                                    <p:set>
                                      <p:cBhvr>
                                        <p:cTn id="180" dur="1" fill="hold">
                                          <p:stCondLst>
                                            <p:cond delay="0"/>
                                          </p:stCondLst>
                                        </p:cTn>
                                        <p:tgtEl>
                                          <p:spTgt spid="82"/>
                                        </p:tgtEl>
                                        <p:attrNameLst>
                                          <p:attrName>style.visibility</p:attrName>
                                        </p:attrNameLst>
                                      </p:cBhvr>
                                      <p:to>
                                        <p:strVal val="visible"/>
                                      </p:to>
                                    </p:set>
                                    <p:animEffect transition="in" filter="fade">
                                      <p:cBhvr>
                                        <p:cTn id="181" dur="2000"/>
                                        <p:tgtEl>
                                          <p:spTgt spid="82"/>
                                        </p:tgtEl>
                                      </p:cBhvr>
                                    </p:animEffect>
                                  </p:childTnLst>
                                </p:cTn>
                              </p:par>
                            </p:childTnLst>
                          </p:cTn>
                        </p:par>
                      </p:childTnLst>
                    </p:cTn>
                  </p:par>
                  <p:par>
                    <p:cTn id="182" fill="hold">
                      <p:stCondLst>
                        <p:cond delay="indefinite"/>
                      </p:stCondLst>
                      <p:childTnLst>
                        <p:par>
                          <p:cTn id="183" fill="hold">
                            <p:stCondLst>
                              <p:cond delay="0"/>
                            </p:stCondLst>
                            <p:childTnLst>
                              <p:par>
                                <p:cTn id="184" presetID="10" presetClass="entr" presetSubtype="0" fill="hold" grpId="0" nodeType="clickEffect">
                                  <p:stCondLst>
                                    <p:cond delay="0"/>
                                  </p:stCondLst>
                                  <p:childTnLst>
                                    <p:set>
                                      <p:cBhvr>
                                        <p:cTn id="185" dur="1" fill="hold">
                                          <p:stCondLst>
                                            <p:cond delay="0"/>
                                          </p:stCondLst>
                                        </p:cTn>
                                        <p:tgtEl>
                                          <p:spTgt spid="87"/>
                                        </p:tgtEl>
                                        <p:attrNameLst>
                                          <p:attrName>style.visibility</p:attrName>
                                        </p:attrNameLst>
                                      </p:cBhvr>
                                      <p:to>
                                        <p:strVal val="visible"/>
                                      </p:to>
                                    </p:set>
                                    <p:animEffect transition="in" filter="fade">
                                      <p:cBhvr>
                                        <p:cTn id="186" dur="20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2" grpId="0" animBg="1"/>
      <p:bldP spid="5" grpId="0" animBg="1"/>
      <p:bldP spid="7" grpId="0" animBg="1"/>
      <p:bldP spid="8" grpId="0" animBg="1"/>
      <p:bldP spid="9" grpId="0" animBg="1"/>
      <p:bldP spid="19" grpId="0" animBg="1"/>
      <p:bldP spid="20" grpId="0" animBg="1"/>
      <p:bldP spid="21" grpId="0" animBg="1"/>
      <p:bldP spid="22" grpId="0" animBg="1"/>
      <p:bldP spid="26" grpId="0" animBg="1"/>
      <p:bldP spid="27" grpId="0" animBg="1"/>
      <p:bldP spid="28" grpId="0" animBg="1"/>
      <p:bldP spid="29" grpId="0" animBg="1"/>
      <p:bldP spid="33" grpId="0" animBg="1"/>
      <p:bldP spid="34" grpId="0" animBg="1"/>
      <p:bldP spid="35" grpId="0" animBg="1"/>
      <p:bldP spid="36" grpId="0" animBg="1"/>
      <p:bldP spid="41" grpId="0" animBg="1"/>
      <p:bldP spid="42" grpId="0" animBg="1"/>
      <p:bldP spid="55" grpId="0" animBg="1"/>
      <p:bldP spid="56" grpId="0" animBg="1"/>
      <p:bldP spid="61" grpId="0" animBg="1"/>
      <p:bldP spid="62" grpId="0" animBg="1"/>
      <p:bldP spid="77" grpId="0"/>
      <p:bldP spid="78" grpId="0"/>
      <p:bldP spid="80" grpId="0"/>
      <p:bldP spid="81" grpId="0"/>
      <p:bldP spid="84" grpId="0" animBg="1"/>
      <p:bldP spid="84" grpId="1" animBg="1"/>
      <p:bldP spid="85" grpId="0" animBg="1"/>
      <p:bldP spid="85" grpId="1" animBg="1"/>
      <p:bldP spid="86" grpId="0" animBg="1"/>
      <p:bldP spid="86" grpId="1" animBg="1"/>
      <p:bldP spid="8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Content Placeholder 5"/>
          <p:cNvSpPr>
            <a:spLocks noGrp="1"/>
          </p:cNvSpPr>
          <p:nvPr>
            <p:ph idx="1"/>
          </p:nvPr>
        </p:nvSpPr>
        <p:spPr>
          <a:xfrm>
            <a:off x="304800" y="1874837"/>
            <a:ext cx="8507162" cy="4525963"/>
          </a:xfrm>
        </p:spPr>
        <p:txBody>
          <a:bodyPr/>
          <a:lstStyle/>
          <a:p>
            <a:pPr marL="457200" indent="-457200">
              <a:spcBef>
                <a:spcPts val="600"/>
              </a:spcBef>
              <a:spcAft>
                <a:spcPts val="600"/>
              </a:spcAft>
              <a:buFont typeface="Wingdings" pitchFamily="2" charset="2"/>
              <a:buChar char="§"/>
            </a:pPr>
            <a:r>
              <a:rPr lang="en-US" sz="2800" dirty="0"/>
              <a:t>Problems along the supply chain from two sources:</a:t>
            </a:r>
          </a:p>
          <a:p>
            <a:pPr marL="857250" lvl="1" indent="-457200">
              <a:spcBef>
                <a:spcPts val="600"/>
              </a:spcBef>
              <a:spcAft>
                <a:spcPts val="600"/>
              </a:spcAft>
              <a:buFont typeface="Wingdings" pitchFamily="2" charset="2"/>
              <a:buChar char="§"/>
            </a:pPr>
            <a:r>
              <a:rPr lang="en-US" sz="2400" dirty="0"/>
              <a:t>Uncertainties </a:t>
            </a:r>
          </a:p>
          <a:p>
            <a:pPr marL="857250" lvl="1" indent="-457200">
              <a:spcBef>
                <a:spcPts val="600"/>
              </a:spcBef>
              <a:spcAft>
                <a:spcPts val="600"/>
              </a:spcAft>
              <a:buFont typeface="Wingdings" pitchFamily="2" charset="2"/>
              <a:buChar char="§"/>
            </a:pPr>
            <a:r>
              <a:rPr lang="en-US" sz="2400" dirty="0"/>
              <a:t>Need to coordinate several activities, internal units and business partners</a:t>
            </a:r>
          </a:p>
          <a:p>
            <a:pPr marL="457200" indent="-457200">
              <a:spcBef>
                <a:spcPts val="600"/>
              </a:spcBef>
              <a:spcAft>
                <a:spcPts val="600"/>
              </a:spcAft>
              <a:buFont typeface="Wingdings" pitchFamily="2" charset="2"/>
              <a:buChar char="§"/>
            </a:pPr>
            <a:r>
              <a:rPr lang="en-US" sz="2800" dirty="0"/>
              <a:t>A major source of supply chain Uncertainties is the demand forecast. The actual demand may be influenced by several activities such as competition, prices, weather conditions, technological developments, customers’ general confidence, delivery times and more.</a:t>
            </a:r>
          </a:p>
        </p:txBody>
      </p:sp>
      <p:sp>
        <p:nvSpPr>
          <p:cNvPr id="151555" name="AutoShape 2" descr="Figure 1. Figure 1. Hype Cycle for Server Technologies, 2010"/>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p>
        </p:txBody>
      </p:sp>
      <p:sp>
        <p:nvSpPr>
          <p:cNvPr id="6" name="Rectangle 2"/>
          <p:cNvSpPr>
            <a:spLocks noGrp="1" noChangeArrowheads="1"/>
          </p:cNvSpPr>
          <p:nvPr>
            <p:ph type="title"/>
          </p:nvPr>
        </p:nvSpPr>
        <p:spPr>
          <a:xfrm>
            <a:off x="1965325" y="304800"/>
            <a:ext cx="5184775" cy="576263"/>
          </a:xfrm>
        </p:spPr>
        <p:txBody>
          <a:bodyPr/>
          <a:lstStyle/>
          <a:p>
            <a:r>
              <a:rPr lang="pt-PT" sz="2400" b="1" dirty="0" err="1">
                <a:solidFill>
                  <a:srgbClr val="800000"/>
                </a:solidFill>
                <a:latin typeface="Tahoma" pitchFamily="34" charset="0"/>
                <a:ea typeface="ＭＳ Ｐゴシック" charset="-128"/>
                <a:cs typeface="Tahoma" pitchFamily="34" charset="0"/>
              </a:rPr>
              <a:t>Enterprise</a:t>
            </a:r>
            <a:r>
              <a:rPr lang="pt-PT" sz="2400" b="1" dirty="0">
                <a:solidFill>
                  <a:srgbClr val="800000"/>
                </a:solidFill>
                <a:latin typeface="Tahoma" pitchFamily="34" charset="0"/>
                <a:ea typeface="ＭＳ Ｐゴシック" charset="-128"/>
                <a:cs typeface="Tahoma" pitchFamily="34" charset="0"/>
              </a:rPr>
              <a:t> </a:t>
            </a:r>
            <a:r>
              <a:rPr lang="pt-PT" sz="2400" b="1" dirty="0" err="1">
                <a:solidFill>
                  <a:srgbClr val="800000"/>
                </a:solidFill>
                <a:latin typeface="Tahoma" pitchFamily="34" charset="0"/>
                <a:ea typeface="ＭＳ Ｐゴシック" charset="-128"/>
                <a:cs typeface="Tahoma" pitchFamily="34" charset="0"/>
              </a:rPr>
              <a:t>Applications</a:t>
            </a:r>
            <a:endParaRPr lang="pt-PT" sz="2400" b="1" dirty="0">
              <a:solidFill>
                <a:srgbClr val="800000"/>
              </a:solidFill>
              <a:latin typeface="Tahoma" pitchFamily="34" charset="0"/>
              <a:ea typeface="ＭＳ Ｐゴシック" charset="-128"/>
              <a:cs typeface="Tahoma" pitchFamily="34" charset="0"/>
            </a:endParaRPr>
          </a:p>
        </p:txBody>
      </p:sp>
      <p:sp>
        <p:nvSpPr>
          <p:cNvPr id="7" name="Content Placeholder 5"/>
          <p:cNvSpPr txBox="1">
            <a:spLocks/>
          </p:cNvSpPr>
          <p:nvPr/>
        </p:nvSpPr>
        <p:spPr>
          <a:xfrm>
            <a:off x="823912" y="1223962"/>
            <a:ext cx="7100888" cy="528638"/>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65" charset="-128"/>
                <a:cs typeface="ＭＳ Ｐゴシック" pitchFamily="-65"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6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6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65" charset="-128"/>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marL="0" indent="0">
              <a:spcBef>
                <a:spcPts val="600"/>
              </a:spcBef>
              <a:spcAft>
                <a:spcPts val="600"/>
              </a:spcAft>
              <a:buFontTx/>
              <a:buNone/>
            </a:pPr>
            <a:r>
              <a:rPr lang="pt-PT" sz="2400" b="1" i="1" kern="0" dirty="0">
                <a:solidFill>
                  <a:srgbClr val="800000"/>
                </a:solidFill>
                <a:latin typeface="Tahoma" pitchFamily="34" charset="0"/>
                <a:ea typeface="ＭＳ Ｐゴシック" charset="-128"/>
                <a:cs typeface="Tahoma" pitchFamily="34" charset="0"/>
              </a:rPr>
              <a:t>SCM – </a:t>
            </a:r>
            <a:r>
              <a:rPr lang="pt-PT" sz="2400" b="1" i="1" kern="0" dirty="0" err="1">
                <a:solidFill>
                  <a:srgbClr val="800000"/>
                </a:solidFill>
                <a:latin typeface="Tahoma" pitchFamily="34" charset="0"/>
                <a:ea typeface="ＭＳ Ｐゴシック" charset="-128"/>
                <a:cs typeface="Tahoma" pitchFamily="34" charset="0"/>
              </a:rPr>
              <a:t>Supply</a:t>
            </a:r>
            <a:r>
              <a:rPr lang="pt-PT" sz="2400" b="1" i="1" kern="0" dirty="0">
                <a:solidFill>
                  <a:srgbClr val="800000"/>
                </a:solidFill>
                <a:latin typeface="Tahoma" pitchFamily="34" charset="0"/>
                <a:ea typeface="ＭＳ Ｐゴシック" charset="-128"/>
                <a:cs typeface="Tahoma" pitchFamily="34" charset="0"/>
              </a:rPr>
              <a:t> </a:t>
            </a:r>
            <a:r>
              <a:rPr lang="pt-PT" sz="2400" b="1" i="1" kern="0" dirty="0" err="1">
                <a:solidFill>
                  <a:srgbClr val="800000"/>
                </a:solidFill>
                <a:latin typeface="Tahoma" pitchFamily="34" charset="0"/>
                <a:ea typeface="ＭＳ Ｐゴシック" charset="-128"/>
                <a:cs typeface="Tahoma" pitchFamily="34" charset="0"/>
              </a:rPr>
              <a:t>Chain</a:t>
            </a:r>
            <a:r>
              <a:rPr lang="pt-PT" sz="2400" b="1" i="1" kern="0" dirty="0">
                <a:solidFill>
                  <a:srgbClr val="800000"/>
                </a:solidFill>
                <a:latin typeface="Tahoma" pitchFamily="34" charset="0"/>
                <a:ea typeface="ＭＳ Ｐゴシック" charset="-128"/>
                <a:cs typeface="Tahoma" pitchFamily="34" charset="0"/>
              </a:rPr>
              <a:t> Management </a:t>
            </a:r>
            <a:r>
              <a:rPr lang="pt-PT" sz="2400" b="1" i="1" kern="0" dirty="0" err="1">
                <a:solidFill>
                  <a:srgbClr val="800000"/>
                </a:solidFill>
                <a:latin typeface="Tahoma" pitchFamily="34" charset="0"/>
                <a:ea typeface="ＭＳ Ｐゴシック" charset="-128"/>
                <a:cs typeface="Tahoma" pitchFamily="34" charset="0"/>
              </a:rPr>
              <a:t>Systems</a:t>
            </a:r>
            <a:endParaRPr lang="pt-PT" sz="2800" i="1" kern="0" dirty="0"/>
          </a:p>
        </p:txBody>
      </p:sp>
      <p:sp>
        <p:nvSpPr>
          <p:cNvPr id="2" name="AutoShape 2" descr="data:image/jpeg;base64,/9j/4AAQSkZJRgABAQAAAQABAAD/2wCEAAkGBxISEhUSEBIVFRUVFRcVFRcTEhAXFRAVFhUYFhUVFhUYHSggGBolHRUVITEhJSkrLi4uFx8zODMtNygtLisBCgoKDg0OGxAQGi0lHyUtLS0tLS0tLS0tLS0tLS0tLSstLSstLS0tLS0tKy0tLS0tLS0tLS0rLS0tLS0tLS0tLf/AABEIAOEA4QMBEQACEQEDEQH/xAAcAAABBQEBAQAAAAAAAAAAAAAAAgMEBQYHAQj/xABJEAABAwIDBAcFBAcFBgcAAAABAAIDBBEFEiEGMUFREzJhcYGRoQciUnKxQrLB0RQjM2KCkuEWQ3Oi8RU0U5OzwhckNVRj0/D/xAAaAQEAAwEBAQAAAAAAAAAAAAAAAQIDBAUG/8QAMREAAgIBAwIDBgYDAQEAAAAAAAECAxEEEjEhQQUTUSIycYHR8EJhkaGxwRQj4RUk/9oADAMBAAIRAxEAPwC29kEVv0mXm5kY/hBcfvhYMk6R0ygkSJUAsSIBWdAAegFiXtU5AoTFMkHol7EyBWcdqEhcc1JB4+Ro3kKCStqsSB91nifyUZBCqTZqA5DtxU3eRyUxIJ/sIwzpKyepI0hiEbfnlNz4hrD/ADq7B3BVJBACAEAIDObf4ZUVNG+ClDS57mZszg33GnMQCeNw1TF9SDAbDbEVkNfFJVQFkceZ+bNG5pcGkNHuk63cD4KzksA7EqEggBACAEAIDmfs39ykB4vke71yj0aFVg01ZibIm5pHWHqTyA4qspKKyzWqmdstsFkz8+2lj+riuOb3WPkAfqud6j0R6kPCXj2pfojyLbh32oR4SH8Qi1P5Ey8IXaf7f9J0O2sJ6zJG+DSPQ39FdaiJzy8KuXDTJ0G01M7dKB8wc37wV1bB9znlodRHmL+XX+CfDiDHdV7XfK4H6K6afBzyhKPvLBIE6kqKE6AWJ0AoTIBiokQFQJPfUAdr3/qyexSDhm1dReR/eVeJB1z2JYb0OGtkIs6okfMflvkj8MrAf4klyDfGygHlu0ISe2Qg8QkEAIAQAgBACAEAIAQHLdlJclLCDpaNpPYSLn6qj5CKjFa4zPLidBo0ch/XeuCc9zyfVaXTqitR79/iQ1Q6QQAgBACAkw4hMzqyvHc91vJWU5LhmMtPVLmK/QnQ7S1Lf7wO+ZrfqACrq6aOeXhunl2x8H9ck+HbGQdeNp+Uub9bq61D7o5peEw/DJ/z9CfDtlGesx7e7K4fUK61ETnl4TavdaZJ/tLTu3SW+Zrh62srq2D7nPLQaiP4f06kdtcxzwWvae5wKumnwc06px96LXyJ9a/9Ue4qxQ4PjodJL0bOs94Y35nOyt9SFpEg+lMIgbBBFCzRscbWN7mtDR9FTJJMMygCelQChIgFiY81OQKEvcmQe9IOSEHuYKQe+IQk9yoQeISCA8c4AXOgQET/AGjHz9CoyDksdVaHK0/u9wG/0+qwvltj8Tv8Op8y7L4XX6EBcR9IKjjLtGgnS+gJsOenBMENpciboSCAEAIAQAgBACAEAIB1lQ8Cwe4DkHOt5KylJcMylTXL3op/IhRUEbZWThgzscHtJLrZhuJbexWivsXc55eHaeX4cfA10G2kw68bHd2Zp+pVlqH3Rzy8Jrfuya/f6E+LbVh68bx8pa762V1qF3RzS8JsXuyT/YmwbVU7vtlvzNcPUaK6ug+5zy8P1Efw5+DRY0+LxP6srD3PbfyV1JPhnNOmyHvRa+RMbOrGY42dAOCZAKEqAUJUAoPUgWJTzTIEyTkf6BMgpq+ocSATpy4KAMXUA5VQg5ATvdr4cFx3y3T+B9J4dT5dKb5fX6D6xO86F7N8PyxvqHaZzlaeTG9Y/wA33V16aOFuPC8VtzNVrt1+b/5/JDm23ie5wlpGSMubOJaXFt9Dlc3fbtVXqE31RrHwycUnGxp/foyZjOz1LNSmpp2dEej6VttA4AZi1zdw04hXnVCUN0TKjV3V3eVY89cfbOerjPdBACAEAIAQAgBACAEAIAQAgBAOw1D2dR7m/K5w+ilSa4ZnKqE/ein8ifBtBUt3Sk9jg131F1dXTXc556DTy/Dj4F5hm19yGztDf323t4tO7vW0L89JHnajwtxW6p5/LuadtR2roPJHGzoBxsykDglQCZZUBS103vBQBvpkBzxeafZjlPC572sYLuc4NHeTYIll4RWUlGLk+EdTxWujw+mjbkzjSINuBnFveJuD2k9675SVcUfN01T1dzecd8mbbj2FuN30Raf3Y4svkHC/ksfMq7xPQel1i4t/d/QY2j2w6eMw08ZYwizi62YtH2Q1ujR4nkosv3LCRbS+HeXPfY8v76mifh9NTULRVMabN96zWl5kfqQwnjckA6WtwW22MK/aOBXXXalup9+nphepmquWkqWNhoqRwnc6wubZGjUuJDiHac+3svg3CaxCPU9GEb6ZOd1nsr7xwSTsXFE0Grq2Rk8AGgX5AuN3eQVvISXtSM//AEpzeKq2/v8AIjYlsY9sfS00rZ2Wv7os6w4tsSHeirKhpZi8mlXiUXLZZHa/v9Co2coOnqYo7XaXZnfI33nedreKzrjukkdWqt8qqUu/9l9t5RQsfHHTwta8gvf0bT1b2aMo03h3Dgtb4xTSiji8NsslGUrJdOFkyBFtDv8Aouc9Un4JhElVIY4y0ENLiXXygCw1IB4kK8IObwjDUaiNEd0hGLYa+nkMUhaXAAnISRru1ICicHF4ZNN0bob48fmQlU2BACAEAIAQAgBAa3ZmuJhyk6scW+G8fW3gu2p5ifNeI1qF7a79S5bULU4R5k6At6WiJF3m3Zx8VOASTQsO+/mVOAQanAI36hzx4g/UJgDH9mx/xT/KPzTAOULyz7Mk4dWuhkbLHbM25GYXGoI3eKmMnF5RnbWrIOEuGS8cx2WrLDLlGQEAMBA1OpsSddB5K07HPky0+lhRnb39SrVDpLPZtsRqYzO9rGNOclxsCW6tHnb1V68blk5tW5+TJQWW+hee0HGGSujiie17GjOS1wLS52g1HIX/AJlrqJqWEjj8M08q1Kclhvp9/fY99mj2CaUG2cxjJzIBu8D/AC+SabG5jxZS8uOOM9f6/sjba0FQ6re4xvc05RGWtc5uUAaC27W+nPvUXRk55waeH21KhLKT7mo2NpHUlK51ScgLjIQ7+7blA1HAm17do4remLhD2jzdfYr7kq+vb4ld7O6MOfPU5bAuLGD4QTncPuDwKpp45bkdHilmIwqz+b/j6kDFdtpxM/oMjWNcWi7LmQNNruPb2Kk9RLd0NqfDK3Wt+cv9i82hp2VVB+kPYGyCJsoI3tJAJbfi08jzC1sSnXufODj005UanyovKzj/AKRvZtRZYpJ3aZ3ZQT8LN58yf5VGmj0bNPFbMzjWu38v7/czIo5sQqZXxC4LiS5xs1jdzLnnYDQa6LDbK2TaPR8yvSUxjP0/V9yzfsG/qipiL7dQgg/Un0V/8d+pzLxWPLg8epnMUw2Wnf0czcp3jiHDm08QsZQcXhnoU3Qtjugxp1JIGh5jeGEXDix2UjnmtZRteM4LKyDe1NZ9MjF1BfAIAQAgBAStnazLI5vxi/iN3oSuql9cHh+JRylI0jalbnkFzs8zpJRfc33j+A8/opQNcrgEAIAQHCl5R9mCAEAIAQAgFRyFpDmkgg3BBIIPMEbkIaTWGaCn20rGC2dr+17AT5i1/FbK+aOGXhunk84x8GV+K47UVGk0hLd4aAGtHgN/jdUlZKXLN6dLVT7i6+vc0OCbXw09M2JsTy9up6uV5LrvN73GhNtOAW0L4xjjBwajw+y61zclh/aFMocJlf03TuYCczonHKATqRqL27j3FNtLec/IO3XQjs2Z/Pkb2v2oZMz9HpgSy4zOsQHBvVY0HW1wPIJdcpLbEnQ6GVcvNt5++rL7F/8AyeG9GNHdGIu98nXPq8rWfsVYOKn/AOjV7u2c/Jcf0GxeWOgD2NzH9Y9wb1nuaT7vfZrQlOFXlDxDM9TtbxwvkZunkw6WUPb+lxyB2fT9Ybg3JNszvFYJ1N565PQktXCG17XHj0+iJO2+JwVTYG07w9+cjQOBbmsACCAdTbyVr5xmkomfh9NlDk7FhYNDtDVx0dI1mRslskbGP6ri0Xu4cQMt/JbWSUIHBpa5ai9vOOW2RdlMQ/To5G1EEWVhaBlZ7rswNxYk2IsNx4qtUvMT3I11tP8AjSi65PL/ADKWWmwuKcwvbNIc+UkOOSMk2yjKQTbdfXcsmqlLb1OtT1s6/MTS6fN/n3/oZ2y2YjpWtlhccrnZC1xvlJBIIPL3TvS6pQWUX0Gtlc3Ca64zkyi5z0xEzrNJ7FK5KyeEVsdZkex/Ii/duPouirk8vWLMGjVCpXSeEb/YuC0Jed7j6cFKDNCrAEAIAQHCxru17l5CkmfaOLQWViDxACAEAIAQAgBACAEAIB6Sqkc0Nc97mg3Ac9xAO64BOm9S22UUIp5SWfgTsFx6elJ6JwynUscLtJ523g9oKtCyUODHUaWu/wB9dfXuXjdvHC5bTRB53uBOveALnzWv+Q/Q4/8Ayovo5vHp9/QqqDGA+sZU1ZuGnMcrd1gcgDRwDrFUjPM90jps0+3TuqpffcmbcY5HUuiELi5jGkk2cPecbWseQaPNWvsUsYMvD9LKlSc11f8ABpNjnMp6AyEgmz5ngEEiwsAeWjR5ranEa8/M8/XbrdTt+CRjNl6Yz1kQdr7/AEjzzy++Se8j1XNUt00etrJqqiWPTC/g0PtNq9YYR+9Ifut/7ltqZcI4fCa/en8vv9jDLlPZI2IPs3vUozn6GSxipI3Gy6qEeZrJdCBs7LLJURxMe8XcL5XuGg36A+Hiu18ZPDa6n1ZgsOSBg7FmgycpAIAQAgPnMvXzuD7rI42pcNzj5qdzQ6Dra13Gx7x+SsrJEbUONrhxb5FWVxGxDralh5jvH5K6tTKuA4HtO5w81feiNrFZVOSMMFJB4gBACAEAIAQAgBACALIMkiirZIXZ4nljrWuLbjvHoFMZOLyillcLFtmso9xCvknfnmdmdYNvYDQbtALcSkpOTyyKqoVR2wWERlBoVuKP1tyCsjGb6mLxmXVdtK6Hi6yWWXvslw/pavNbdot58Hm9z6cY2wA5ABVIFKQNMqGHQPaeGjmnXkgHUAID5o6VeHtPs9woSKu0tuFCRRtJ3Cg9RgncONepSJyKzqcDJ6JORsqk5HBVOH2j46/VN0l3GEONrncQD4KytkNqHG1o4tPgVZXEbBxtSw8SO8fkrK2JXYxxrwdzh5q6mmRtYrKpyVweKQCAEAIAQAgBACAosSk3lXXJzSfRsxWJyXJXo1roeDqJZkdZ9hGGadIRvN1M+TkXB25CACA+aNpaB0FXPHILOErzu6wc4ua7xBB8VquCp1/YLbCjdRwxSTsikijbG5srgy+UWDml2jgQL6blRp5JNF/aah/95T/8+L81XDA1WbI0Et89JFc7y1uRx/iZYqjri+UdENVdHiTM3i3sspngmmkfC7gHEyM8b+96rGWmg+Oh11+J2p+2k/2+/wBDmOOYRPRymKobY72katkb8TTxHqFxWVODwz2KdRC2O6JBEiz2m+4W2RME7hfSpglSPQ9UaLbhWdVwTk9zqME5PekTBO49zqME7j3OowMi2ykbiR3FT1ROR1tY/wCK/fYqVOSIwh1tceIB8wrK1kbUONrW8QR5FWVxGwcbUMP2vMFXVsSNjHGkHcQe4hWUkyu1ntlJGAspBFqakC4Budx7FZLuZzn2RRYq6wKvWss5rniJi6w3NhxNvNelA+ftZ9K+ybDeipWm32VTlmXY3SkgEBQbU7IU1eB0zS2Ros2WMgPaORvo5vYRztZSngg5/W+yGcE9DUxPHDpGvYfHLmVt4wQv/Cav/wCJTf8AMm/+tTvQwdsWZIIDG+1DCBUUosP1jHXYfDVvcbLG6O6J06S7yrM9u5wvNbQ6Eb+xcDifQKQoSJgncSKWN0jgxjS5x3AfXsHaqywllkTujXHdN4RpaXZU2vLJY8mC9v4j+S5nauyPIt8bw8Vx/X6L6j7tlmcJXeIafyUeb+RkvHLe8F+5Fm2XkHUkae8Fv5qVZE6YeOQfvQa+HX6EGbBKlv8Ad5vlc0/1V1KL7nXDxbTS/Fj4pkKWKRnXY5vzNcPUq2E+Dshqa5+7JP5obEqjabbhQlUbSdwoSKNpO4UJFG0ncKEijaTuFdIowTuPc6YJyLExG4nzKLIyMVE7iNXHzK2i2ZTGqF2hHauhcHL3IuOu91a0L2jDVvEDO4RTdLUxs5uv5L0OEfPz6s+sNnKYRQMbyAWaKyLQhWKniEggBACA597MdqK2ufL+kGMxRNHvNjyudI4+6Lg5bWa4nTkrSSRB0FVJM7tPNchnIXPeVjY+wTOJ7ZUHRymRvVedex39VzyWep6+kuzHa+xnukVcHZuOjbK4aIoQ5w9+QBzuYB1a3y9V51090vyR85r9S7bMLhcfUulicIIAQAgBARpqCJ/XjYe9ov5qynJcM1hfbD3ZNfMgzbOU7tzS35XO+h0V1bI64eKamP4s/FIgzbJN+xK4fM0H6WVld6o64eNzXvwT+Dx9SFNsvOOq5jvEg+o/FWVsTrh41S/eTX7kKbCahu+J38NnfRWUovudkPEtNPia+fT+SI8lujgW/MCPqrbTrhbGfutP4dQEqrtL7hXSqNpO4ZlkWkUZykJo5NSt0jnz1GMed7i20/vHPrX7BI9lOHdLW5yNGW/P8l2z4PD/ABH0rTOsAFRFWP51JB50qZIPekHJAe5wpJPbjmgGoKZjL9GxrMxu7I1rcxta5sNTYDVALe6wJO4C6gGIxSozFzjxK5pvLK5MFtPZ7SDxSKyb1WOLyjGYLR9NUshPF3vfI3V3mBbxWdydcHI7rdXGNbafU60vGPngQAgBACAEAIAQAgBACA8c0HQi/epC6EObCIHdaJneGgHzCsrJLudMNZfD3Zv9fqQJtl4D1c7e51/vXV1dI6oeL6iPOH8V9MFdU7HE9Sbwcz8QfwWkdQlyjpj4y370P0ZXf2VqmG9mOH7r/wAHALdais1j4nS31yvl9MlXtBhk4ZrDJ4MLvu3XRp7IbuUW1Oqqsh7MkbD2NYcWRukcLOc47xqAF2zeeDzVxk63HOqlBz9IUgBOgFtmQCxKgPekQEtWBW45UZY7cXaeHFUm8IhmHxOawK5ihgceqt63riXQ57P6G75agjlEz7zz9wea4fErPdrXx+n9mN0uxtV5ZgCAu6TZmZ4u4tZfcHXLvEDcu2vQWSWX0NVU2e1Gy07eqWP7ASD66eqmegsXGGHVIpZYnNJa4EEbwRYhccouLw11MmsCVUAgBACAEAIAQAgBACAEAIAHMb+xWUpLhkptEiOulG57vE3+q2jqrY/iLKyS7j7MXkG/KfAj6LaOvmuUiyuZIjxv4mHwIP1W8fEI90y6uXdEqLGYzvJHeD+F1tHV1PuWVkWToaxrhdrge4grojJSWUy6eR3p1JJdq4Mvj9Td5HBun5rCx9SrMVjVRYFZRWWVOeYxUXJXZFFzoOA0PQU8cfENu75nau9TbwXz19nmWOX3g5JPLyWCxKj9BK1krHO6rXtJ7gVpVJRmm+MkxeGbbFqV1RGOhly/aBBOV4tuJC9q+t3Q9iWP7OqS3LoyhpZqikeDOHmPUGxzNOmliTYG9uS4ISu08v8AZnb+pinKD68DG0eIRTljowbgEOuLG2mXv+0qau6FrTiRZJS4KmONzuq0nuBP0XIot8IzwD2FujgQe0EfVGmuUBKgFtSYBJJEJWuaAbmzrjQG17gdi669HOcN6aNFW2slSuQzBACAEAIAQAgBACAEAIAQAgPWOIN2kg8wrwnKDzF4JTa4JP8AtKX4v8rfyXT/AJ1v5F/Nkb+rmyMc7kPXgvabwdRh6+XeVyyZmzE7QVOhV60SjNYJS9PVxtPVaekd3M1A8TlHip1Vnl0t+vT9SJvETpS+fOUEBo8AweGaLM/NmDiDZ1raAjTxXpaXTV215lzk2rgpIrOnmpZHMa5zbE6HquF9DY6G/Ncu+zTzcU8FMuDwarAsRNTG7pGAWOU/C+410PqO1eppb3dF7l9GbwluXUoI8Ja+rfE3RjTmNuDbA5Qe91lwrTRlqHBcIy2JzwXGL4q2lDYomNva9tzWjcL23k2K679QtOlCCNJz2dEIwjFhVZopo23tfS5aRcA6HcdRxUafUK/MJoiE9/RmexnD+imMbdQbFnOztAPMELz9RT5dm1fIynHDwanF3CCkLB8IjHbfQnyuV6l78qjC9MG8/ZhgzWG4HJOwvYWizstnXF7AbrDtXm06SdsdyMI1uSyiukZlJB4EjTdobaLmksNooxUkD2i7mOAO4lpAPcSpcJLlMnDH8Nw587i2O2guS42AWlNErXiJMYuXB5idF0L+jLg4gAmwNgTw8reaXVeVLbnIlHa8EiHA5nRiVuXKQTq6xAF9ddOC0jpLJQ3rGCVW2slauUoCAEAIAQAgBACAEBttoKjQMHefwX0dj6YO1mOxSSwK5u5mc+x2ouSuqtdC6LHYGjsySc73uyN+Vu8+Ljb+FeZ4jZmah6f39/uY2vrg1a84xBAS8OxGSB2aM794Ood3ram6dTzEtGTjwXrNqWOFpYT4Frh5Osu5eIRa9qP9mvnLuhNVtUMtoY7HgXWs3uaFE/EFjEI/qHd6Ir9n8REcxdIdHghzjwJIOY+I9Vz6W5QtzLuUrliXUuMdwR07hLE5pu0AgnQ23FpC7NVpXa1ODNJ17nlDuCYUKYOkmc25Fr391jd+87ydPJW02n8hOc31/gmENvVlbTyiqrQ8D3Wai/ws3Hxcb+K54yV+pUlwv6/6UT3TyO7aVGscfK7z9G/9yt4jP3Y/P7/cm58Is6Ufo9GDxbGXfxO1t5kBdUP9Onz6LPzLr2YGLo4OkexnxOA8zqV4tcN81H1OZLLwa7a2fLBkH23AeDdfwC9fXT21YXc6LXiJI2ce10LXNjDPscLvy6XJtzur6RqVaaWO36E19UZ/H5qeT3obmVz7O69iLW3HT4dy4NVKmfWHvN/mZWOL45JuKUUlPActQ8tsGZHNaQc2hAPDS/ktr6p01dJvHGC0ouMeTN09O95sxpceTQT/AKLzYQlN4ismKTfBKkwaoAuYneFj6BavS3JZcWW2S9CCRzWBQEAIAQAgBACA0NY8m7jvK96TOtmVxuWwKpHkqc6xmbUrsijQ6Fg1N0UETOTG37yLu9SV85bPfZKXqzjk8vJMWZAIAQAgBACAegqpGdR7m/K5wHkFeNk4+62iU2uDyepe/rvc75nONu66SnKXvNsNt8kvBsU/R3OcGB2YAakggXvp/wDuC10+o8lt4zktCe0ZxWtM8jpLWuAAL3sALb/PzVL7fNm5ESlueTVDEYKmEsfIGFwFwSAWkEHQnQi4Xq+fVfXtk8ZN90ZLDI+CYbAya7ZuleASMoFmjcSSL66238VnpqKo2dJZZEIxT5IW2NReVrPgbc97tfoG+aw8Qnmaj6L+Slz64LyNpho/dGrYr6fE4X+pXdFOrT9OUv3NV7MDJ4FT56iNpG45j3NGb8AvK0sN1sV99DCCzJF3tpP7scY4kuPgLD6ldviMvZjH5mlz4RYZW0dMSBctAv8AvvNhqe8+S6MR01OV2/dl+kImei2mnDruLXN4tygadh3heetfanl8ehkrZZLbaiha+LpmizmgEn4mmwse0XXXraYyh5i5X8F7YprJD2awmOWNzpW396zdXC1hruPb6LHR6eFkG5ruVrgmup4cEpg8tfUAOzGzQW+7ro0k7zu5KP8AFpUnGU+voPLjnDZGxnAHQtztdmZx0s5t9BfmFnqNG6luTyis69vUplxGYIDxAXlQ/Re5I6mY/aGSwKivkhcmC6PpZ44/ikaD3X19LrptnsrlL0TLSeEdSYb6cR6r5WE1nDOQFsAQAgBACAEAIAQAgBACAAbblPAPXvJNySTzJJPmjbfVguKHaSaNoaQ14AsM1wQOAuN67K9dZBYfU0ja0eUONBs755GEl4tZpHu7ue/RoUVapK12SXIjPEssj47iAnkztuGhoaL2vxJ3dpVNVcrZ5XGCJy3M0dLWxVcPRPdleQARuNxqHN56i9l6ELYamvZJ4f31RspKawyFBsmcwzyAsB1DQbuHLsWMfDnu9p9Cqp69R7anFGZDCwgk2zW3MAN7d+g0V9bqI7fLjz3/ACJtmsYRNwgdDSNceDDIfG7h6WW+n/10J/ln+y0OkDEAFxtvLj5kn+q8PDk/zZy8m32mflpnDnlaPMH6Ar29Y9tL/Q6rOkTDLwzlPEAz045q+1gtZJrhezM6mZPaV3ulVq94rHkyuzMearDvga53j1R94p4jPbQ16k2v2TdmRfLTXU5xYqyOR71aNkkBTawcW+R/NaK990MDjahh4kd4/JXV6IFtIO4g+KurIvuBRaeStlA8UgEAIAQAgBACAEAIAQAgBAOGd9rZ3W5ZnW8lbfLjL/UnLGlUguZ9oHviMRY0AtDbtzCwFuBvwFl2S1spVuDS9DR2NrBAw2RrZWOf1WuDjYX3ajTvssKZRjYnLhFYtJ9S42mxWOVjGxOv7xc7RwtYWG/vK7NZqIWRSgzSyaa6GeXnGImR1gTyClLLBQdKujeWLttQvUmjpkUO0r/1ZWdXvma5KDY/fK/mQ3y1P1WPibztj8yLWaXp14biZHhnUbAKEyjYSLEyrtAsSKNoHGTEbiR3FR1RA82sdzv3gKynJDA42s5tHgSFdXSGBxtS08x6q6uRA4HA7nD6LRTTArKVbKB4pAIAQAgBACAEAIAQAgBACAEBHr32Y7yVocgz11csdrqMIp39aFhPMNAPmNV9A4p8nXgo8V2DpJ2lv6yO/wAD72/mBVVVFPKI2oz0PssMLS2Cpzak/rWWOvNzT+C59RpXbLdkpKvLyV9XsTXM3MZJ/hyD6PylcEvD7FxhlHXIpavDamL9pBK3tLHW8wLLCWlsjzEq4tdiG2oWLgVHGzqrgBxs6o4AdbOquAHGzqrgBwTKu0gcbKm0DjZVfBArpeSrIDsdS74j46pBsDn6YeIB9FZ2tAW2rbxBHdYqVf6oYFiZh+15ghXV0QLAvuse4hXU0wBCsAQAgBACAEAIAQFfi7/dA5n6K8e5KKDOr4JO/L6E7AQAgBACAh1mFQS/tYY3/NGwnzsqyhGXKIaTKWr2EoX7o3RnnHI8ehuPRYS0lUuxV1xKaq9mjf7mocOyRgd6tI+iwl4fF8Mq6kU1ZsDWsuWdHKP3X2cfB4A9VzT8PmuMMo62Z2rglhdkmY5juT2kX7RzHaFx2Uyg8SRRprkS2dZOBA42ZRtA82ZNpAvplSUQONlRRwgeiVZSQFiRV2g9EijaSeiRMAdZUuG5x81KbRA62tdxse8fkrK2SGBxtYOLfIq6vfdEYHBUMPEjvH5K6viBbSDuIPirqyL7gUWlWygeKQIlkDRdxsFKWQU1bNnueHBa4x0JKPOtMEnWqr2i0EU8kEr3tdG8sLujLmFw32LbnQ3G7gV721nWWtBtVQzWEVXCSdzTI1rj/A6x9EwwW4N9QoJPUAIAQAgBACAiYnhsVQwxzMDmnnvaebTvB7QqyipLEiGs8nFNpcJdRzuiJu3ex3xNO6/aNxXi30eXLHY55RwysEyw2lR1s6bSBxsyzcQPCZHEChMsdoPenTYD3p02AUJ1GwChOq7ALE6jYBYmVdoFiZRtAsSKNoHGTkbiR4qOqIEyVj/iK1jJgq6qUucMxJ14lddb6Ej8p9w9y17kFBnXRgsVMshcS5xuXEucTxJNyT4r3zpL6XYfEAxr/wBFe5rmhwyFjjZwuAWA5gdd1lG5ArWT1VIQA6enPAXliJ/h0unRg0eE+0rEISM72zt4tlaLkdj22IPab9yhxQOv7L7QxV0ImhuLHK9jrZo32vY8xrcHis2sElwhIIAQAgBAYX2kYX07fd67G3b366eI/Bc+or3opNZRyLpF5e0wFCZNoJuGQSTyNiibme82A+pPIAa37FEa3KWEMZOt4FsHTwtBnHTScc1+jaeTW8e838F6VejhH3urNo1pcmgbhFOBYQRW/wAKP8l0eXD0RfCIVVspRSdanYO1l2H/ACkLOWnqlzFEOEfQpqv2dUzv2cksfZdrm+RF/VYS0FT4yijqRTVXs3nH7KeN/wAzXMPpmWEvDn2ZV1Mp6rZCvj3wFw5xua70vf0WEtDau2SrrkU9RHJFpLG9nzsc36hc0qJR5RVrAhs6zcCBxs6q4AcbOq7AONnVdgEyTKYxBBll1XVBYQJrn+4e5XfJBm+kXZguP7K4c2oq4IXkBjngvzEAZG+84a8wCPFe0+DoPpMLIsImia8Fr2hzTvDgCD3goD5/9otDBBXyx0wDWAMJa3qxvLbua3kNxtwuQtY8FTTew/P01TbqdHHm+bM7J6dIqzJR11UJBACAEAIDN4q7MXHw8Bos5EM4ztfTiKYv3NcdeQd/VcllTb6Ixa6lI2cHcQe4rFwa5K4Ou+xzCLRSVbxq8mOPsY3rkd7tP4F16avC3Gla7nSF1GoIAQAgBACA8cL6HUdqArKvZykl69PGSeIYGnzbYrOVUJcpFXFMpav2eUbuoZI/lfceTwVhLRVPtgq64lNVezR4/Y1LTyEjC3/M0n6Lnl4evwsq6vRlPVbEV8e6Nsg/+N7T6OsfRYS0Fi46lXXIpK6gqIv2sMjO10bwPO1lg9POPKK7WiofMrqJBOE3uHuUuPUgz2dduC4xNuK9Y3Ot+x3qeazkSjqCqSfMeNf7xP8A40v/AFHLVcFTqfsQ/wB3qP8AGb/0wqTJR0lVJBACAEB4UBl6vcs2Qcp9oXUf4feCiHvIp3Oc8Qt58FnwfT3sz/8AS6X5D99yyhwI8GnVywIAQAgBACAEAIAQAgBAB3IDjHtK/bDvK4dSY2Ga+we5cf4kZFIuouf/2Q=="/>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PT"/>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01046" y="364306"/>
            <a:ext cx="1143000" cy="737419"/>
          </a:xfrm>
          <a:prstGeom prst="rect">
            <a:avLst/>
          </a:prstGeom>
        </p:spPr>
      </p:pic>
    </p:spTree>
    <p:extLst>
      <p:ext uri="{BB962C8B-B14F-4D97-AF65-F5344CB8AC3E}">
        <p14:creationId xmlns:p14="http://schemas.microsoft.com/office/powerpoint/2010/main" val="689082404"/>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Content Placeholder 5"/>
          <p:cNvSpPr>
            <a:spLocks noGrp="1"/>
          </p:cNvSpPr>
          <p:nvPr>
            <p:ph idx="1"/>
          </p:nvPr>
        </p:nvSpPr>
        <p:spPr>
          <a:xfrm>
            <a:off x="304800" y="1874837"/>
            <a:ext cx="8507162" cy="4525963"/>
          </a:xfrm>
        </p:spPr>
        <p:txBody>
          <a:bodyPr/>
          <a:lstStyle/>
          <a:p>
            <a:pPr marL="457200" indent="-457200">
              <a:spcBef>
                <a:spcPts val="600"/>
              </a:spcBef>
              <a:spcAft>
                <a:spcPts val="600"/>
              </a:spcAft>
              <a:buFont typeface="Wingdings" pitchFamily="2" charset="2"/>
              <a:buChar char="§"/>
            </a:pPr>
            <a:r>
              <a:rPr lang="en-US" altLang="pt-PT" sz="2800" dirty="0">
                <a:solidFill>
                  <a:srgbClr val="FF6600"/>
                </a:solidFill>
              </a:rPr>
              <a:t>Bullwhip Effect</a:t>
            </a:r>
          </a:p>
          <a:p>
            <a:pPr marL="457200" indent="-457200">
              <a:spcBef>
                <a:spcPts val="600"/>
              </a:spcBef>
              <a:spcAft>
                <a:spcPts val="600"/>
              </a:spcAft>
              <a:buFont typeface="Wingdings" pitchFamily="2" charset="2"/>
              <a:buChar char="§"/>
            </a:pPr>
            <a:r>
              <a:rPr lang="en-US" sz="2800" dirty="0"/>
              <a:t>Erratic shifts in orders up and down the supply chain. It is related to properly setting inventory levels in various parts of the supply chain.</a:t>
            </a:r>
          </a:p>
        </p:txBody>
      </p:sp>
      <p:sp>
        <p:nvSpPr>
          <p:cNvPr id="151555" name="AutoShape 2" descr="Figure 1. Figure 1. Hype Cycle for Server Technologies, 2010"/>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p>
        </p:txBody>
      </p:sp>
      <p:sp>
        <p:nvSpPr>
          <p:cNvPr id="6" name="Rectangle 2"/>
          <p:cNvSpPr>
            <a:spLocks noGrp="1" noChangeArrowheads="1"/>
          </p:cNvSpPr>
          <p:nvPr>
            <p:ph type="title"/>
          </p:nvPr>
        </p:nvSpPr>
        <p:spPr>
          <a:xfrm>
            <a:off x="1965325" y="304800"/>
            <a:ext cx="5184775" cy="576263"/>
          </a:xfrm>
        </p:spPr>
        <p:txBody>
          <a:bodyPr/>
          <a:lstStyle/>
          <a:p>
            <a:r>
              <a:rPr lang="pt-PT" sz="2400" b="1" dirty="0" err="1">
                <a:solidFill>
                  <a:srgbClr val="800000"/>
                </a:solidFill>
                <a:latin typeface="Tahoma" pitchFamily="34" charset="0"/>
                <a:ea typeface="ＭＳ Ｐゴシック" charset="-128"/>
                <a:cs typeface="Tahoma" pitchFamily="34" charset="0"/>
              </a:rPr>
              <a:t>Enterprise</a:t>
            </a:r>
            <a:r>
              <a:rPr lang="pt-PT" sz="2400" b="1" dirty="0">
                <a:solidFill>
                  <a:srgbClr val="800000"/>
                </a:solidFill>
                <a:latin typeface="Tahoma" pitchFamily="34" charset="0"/>
                <a:ea typeface="ＭＳ Ｐゴシック" charset="-128"/>
                <a:cs typeface="Tahoma" pitchFamily="34" charset="0"/>
              </a:rPr>
              <a:t> </a:t>
            </a:r>
            <a:r>
              <a:rPr lang="pt-PT" sz="2400" b="1" dirty="0" err="1">
                <a:solidFill>
                  <a:srgbClr val="800000"/>
                </a:solidFill>
                <a:latin typeface="Tahoma" pitchFamily="34" charset="0"/>
                <a:ea typeface="ＭＳ Ｐゴシック" charset="-128"/>
                <a:cs typeface="Tahoma" pitchFamily="34" charset="0"/>
              </a:rPr>
              <a:t>Applications</a:t>
            </a:r>
            <a:endParaRPr lang="pt-PT" sz="2400" b="1" dirty="0">
              <a:solidFill>
                <a:srgbClr val="800000"/>
              </a:solidFill>
              <a:latin typeface="Tahoma" pitchFamily="34" charset="0"/>
              <a:ea typeface="ＭＳ Ｐゴシック" charset="-128"/>
              <a:cs typeface="Tahoma" pitchFamily="34" charset="0"/>
            </a:endParaRPr>
          </a:p>
        </p:txBody>
      </p:sp>
      <p:sp>
        <p:nvSpPr>
          <p:cNvPr id="7" name="Content Placeholder 5"/>
          <p:cNvSpPr txBox="1">
            <a:spLocks/>
          </p:cNvSpPr>
          <p:nvPr/>
        </p:nvSpPr>
        <p:spPr>
          <a:xfrm>
            <a:off x="823912" y="1223962"/>
            <a:ext cx="7100888" cy="528638"/>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65" charset="-128"/>
                <a:cs typeface="ＭＳ Ｐゴシック" pitchFamily="-65"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6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6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65" charset="-128"/>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marL="0" indent="0">
              <a:spcBef>
                <a:spcPts val="600"/>
              </a:spcBef>
              <a:spcAft>
                <a:spcPts val="600"/>
              </a:spcAft>
              <a:buFontTx/>
              <a:buNone/>
            </a:pPr>
            <a:r>
              <a:rPr lang="pt-PT" sz="2400" b="1" i="1" kern="0" dirty="0">
                <a:solidFill>
                  <a:srgbClr val="800000"/>
                </a:solidFill>
                <a:latin typeface="Tahoma" pitchFamily="34" charset="0"/>
                <a:ea typeface="ＭＳ Ｐゴシック" charset="-128"/>
                <a:cs typeface="Tahoma" pitchFamily="34" charset="0"/>
              </a:rPr>
              <a:t>SCM – </a:t>
            </a:r>
            <a:r>
              <a:rPr lang="pt-PT" sz="2400" b="1" i="1" kern="0" dirty="0" err="1">
                <a:solidFill>
                  <a:srgbClr val="800000"/>
                </a:solidFill>
                <a:latin typeface="Tahoma" pitchFamily="34" charset="0"/>
                <a:ea typeface="ＭＳ Ｐゴシック" charset="-128"/>
                <a:cs typeface="Tahoma" pitchFamily="34" charset="0"/>
              </a:rPr>
              <a:t>Supply</a:t>
            </a:r>
            <a:r>
              <a:rPr lang="pt-PT" sz="2400" b="1" i="1" kern="0" dirty="0">
                <a:solidFill>
                  <a:srgbClr val="800000"/>
                </a:solidFill>
                <a:latin typeface="Tahoma" pitchFamily="34" charset="0"/>
                <a:ea typeface="ＭＳ Ｐゴシック" charset="-128"/>
                <a:cs typeface="Tahoma" pitchFamily="34" charset="0"/>
              </a:rPr>
              <a:t> </a:t>
            </a:r>
            <a:r>
              <a:rPr lang="pt-PT" sz="2400" b="1" i="1" kern="0" dirty="0" err="1">
                <a:solidFill>
                  <a:srgbClr val="800000"/>
                </a:solidFill>
                <a:latin typeface="Tahoma" pitchFamily="34" charset="0"/>
                <a:ea typeface="ＭＳ Ｐゴシック" charset="-128"/>
                <a:cs typeface="Tahoma" pitchFamily="34" charset="0"/>
              </a:rPr>
              <a:t>Chain</a:t>
            </a:r>
            <a:r>
              <a:rPr lang="pt-PT" sz="2400" b="1" i="1" kern="0" dirty="0">
                <a:solidFill>
                  <a:srgbClr val="800000"/>
                </a:solidFill>
                <a:latin typeface="Tahoma" pitchFamily="34" charset="0"/>
                <a:ea typeface="ＭＳ Ｐゴシック" charset="-128"/>
                <a:cs typeface="Tahoma" pitchFamily="34" charset="0"/>
              </a:rPr>
              <a:t> Management </a:t>
            </a:r>
            <a:r>
              <a:rPr lang="pt-PT" sz="2400" b="1" i="1" kern="0" dirty="0" err="1">
                <a:solidFill>
                  <a:srgbClr val="800000"/>
                </a:solidFill>
                <a:latin typeface="Tahoma" pitchFamily="34" charset="0"/>
                <a:ea typeface="ＭＳ Ｐゴシック" charset="-128"/>
                <a:cs typeface="Tahoma" pitchFamily="34" charset="0"/>
              </a:rPr>
              <a:t>Systems</a:t>
            </a:r>
            <a:endParaRPr lang="pt-PT" sz="2800" i="1" kern="0" dirty="0"/>
          </a:p>
        </p:txBody>
      </p:sp>
      <p:sp>
        <p:nvSpPr>
          <p:cNvPr id="2" name="AutoShape 2" descr="data:image/jpeg;base64,/9j/4AAQSkZJRgABAQAAAQABAAD/2wCEAAkGBxISEhUSEBIVFRUVFRcVFRcTEhAXFRAVFhUYFhUVFhUYHSggGBolHRUVITEhJSkrLi4uFx8zODMtNygtLisBCgoKDg0OGxAQGi0lHyUtLS0tLS0tLS0tLS0tLS0tLSstLSstLS0tLS0tKy0tLS0tLS0tLS0rLS0tLS0tLS0tLf/AABEIAOEA4QMBEQACEQEDEQH/xAAcAAABBQEBAQAAAAAAAAAAAAAAAgMEBQYHAQj/xABJEAABAwIDBAcFBAcFBgcAAAABAAIDBBEFEiEGMUFREzJhcYGRoQciUnKxQrLB0RQjM2KCkuEWQ3Oi8RU0U5OzwhckNVRj0/D/xAAaAQEAAwEBAQAAAAAAAAAAAAAAAQIDBAUG/8QAMREAAgIBAwIDBgYDAQEAAAAAAAECAxEEEjEhQQUTUSIycYHR8EJhkaGxwRQj4RUk/9oADAMBAAIRAxEAPwC29kEVv0mXm5kY/hBcfvhYMk6R0ygkSJUAsSIBWdAAegFiXtU5AoTFMkHol7EyBWcdqEhcc1JB4+Ro3kKCStqsSB91nifyUZBCqTZqA5DtxU3eRyUxIJ/sIwzpKyepI0hiEbfnlNz4hrD/ADq7B3BVJBACAEAIDObf4ZUVNG+ClDS57mZszg33GnMQCeNw1TF9SDAbDbEVkNfFJVQFkceZ+bNG5pcGkNHuk63cD4KzksA7EqEggBACAEAIDmfs39ykB4vke71yj0aFVg01ZibIm5pHWHqTyA4qspKKyzWqmdstsFkz8+2lj+riuOb3WPkAfqud6j0R6kPCXj2pfojyLbh32oR4SH8Qi1P5Ey8IXaf7f9J0O2sJ6zJG+DSPQ39FdaiJzy8KuXDTJ0G01M7dKB8wc37wV1bB9znlodRHmL+XX+CfDiDHdV7XfK4H6K6afBzyhKPvLBIE6kqKE6AWJ0AoTIBiokQFQJPfUAdr3/qyexSDhm1dReR/eVeJB1z2JYb0OGtkIs6okfMflvkj8MrAf4klyDfGygHlu0ISe2Qg8QkEAIAQAgBACAEAIAQHLdlJclLCDpaNpPYSLn6qj5CKjFa4zPLidBo0ch/XeuCc9zyfVaXTqitR79/iQ1Q6QQAgBACAkw4hMzqyvHc91vJWU5LhmMtPVLmK/QnQ7S1Lf7wO+ZrfqACrq6aOeXhunl2x8H9ck+HbGQdeNp+Uub9bq61D7o5peEw/DJ/z9CfDtlGesx7e7K4fUK61ETnl4TavdaZJ/tLTu3SW+Zrh62srq2D7nPLQaiP4f06kdtcxzwWvae5wKumnwc06px96LXyJ9a/9Ue4qxQ4PjodJL0bOs94Y35nOyt9SFpEg+lMIgbBBFCzRscbWN7mtDR9FTJJMMygCelQChIgFiY81OQKEvcmQe9IOSEHuYKQe+IQk9yoQeISCA8c4AXOgQET/AGjHz9CoyDksdVaHK0/u9wG/0+qwvltj8Tv8Op8y7L4XX6EBcR9IKjjLtGgnS+gJsOenBMENpciboSCAEAIAQAgBACAEAIB1lQ8Cwe4DkHOt5KylJcMylTXL3op/IhRUEbZWThgzscHtJLrZhuJbexWivsXc55eHaeX4cfA10G2kw68bHd2Zp+pVlqH3Rzy8Jrfuya/f6E+LbVh68bx8pa762V1qF3RzS8JsXuyT/YmwbVU7vtlvzNcPUaK6ug+5zy8P1Efw5+DRY0+LxP6srD3PbfyV1JPhnNOmyHvRa+RMbOrGY42dAOCZAKEqAUJUAoPUgWJTzTIEyTkf6BMgpq+ocSATpy4KAMXUA5VQg5ATvdr4cFx3y3T+B9J4dT5dKb5fX6D6xO86F7N8PyxvqHaZzlaeTG9Y/wA33V16aOFuPC8VtzNVrt1+b/5/JDm23ie5wlpGSMubOJaXFt9Dlc3fbtVXqE31RrHwycUnGxp/foyZjOz1LNSmpp2dEej6VttA4AZi1zdw04hXnVCUN0TKjV3V3eVY89cfbOerjPdBACAEAIAQAgBACAEAIAQAgBAOw1D2dR7m/K5w+ilSa4ZnKqE/ein8ifBtBUt3Sk9jg131F1dXTXc556DTy/Dj4F5hm19yGztDf323t4tO7vW0L89JHnajwtxW6p5/LuadtR2roPJHGzoBxsykDglQCZZUBS103vBQBvpkBzxeafZjlPC572sYLuc4NHeTYIll4RWUlGLk+EdTxWujw+mjbkzjSINuBnFveJuD2k9675SVcUfN01T1dzecd8mbbj2FuN30Raf3Y4svkHC/ksfMq7xPQel1i4t/d/QY2j2w6eMw08ZYwizi62YtH2Q1ujR4nkosv3LCRbS+HeXPfY8v76mifh9NTULRVMabN96zWl5kfqQwnjckA6WtwW22MK/aOBXXXalup9+nphepmquWkqWNhoqRwnc6wubZGjUuJDiHac+3svg3CaxCPU9GEb6ZOd1nsr7xwSTsXFE0Grq2Rk8AGgX5AuN3eQVvISXtSM//AEpzeKq2/v8AIjYlsY9sfS00rZ2Wv7os6w4tsSHeirKhpZi8mlXiUXLZZHa/v9Co2coOnqYo7XaXZnfI33nedreKzrjukkdWqt8qqUu/9l9t5RQsfHHTwta8gvf0bT1b2aMo03h3Dgtb4xTSiji8NsslGUrJdOFkyBFtDv8Aouc9Un4JhElVIY4y0ENLiXXygCw1IB4kK8IObwjDUaiNEd0hGLYa+nkMUhaXAAnISRru1ICicHF4ZNN0bob48fmQlU2BACAEAIAQAgBAa3ZmuJhyk6scW+G8fW3gu2p5ifNeI1qF7a79S5bULU4R5k6At6WiJF3m3Zx8VOASTQsO+/mVOAQanAI36hzx4g/UJgDH9mx/xT/KPzTAOULyz7Mk4dWuhkbLHbM25GYXGoI3eKmMnF5RnbWrIOEuGS8cx2WrLDLlGQEAMBA1OpsSddB5K07HPky0+lhRnb39SrVDpLPZtsRqYzO9rGNOclxsCW6tHnb1V68blk5tW5+TJQWW+hee0HGGSujiie17GjOS1wLS52g1HIX/AJlrqJqWEjj8M08q1Kclhvp9/fY99mj2CaUG2cxjJzIBu8D/AC+SabG5jxZS8uOOM9f6/sjba0FQ6re4xvc05RGWtc5uUAaC27W+nPvUXRk55waeH21KhLKT7mo2NpHUlK51ScgLjIQ7+7blA1HAm17do4remLhD2jzdfYr7kq+vb4ld7O6MOfPU5bAuLGD4QTncPuDwKpp45bkdHilmIwqz+b/j6kDFdtpxM/oMjWNcWi7LmQNNruPb2Kk9RLd0NqfDK3Wt+cv9i82hp2VVB+kPYGyCJsoI3tJAJbfi08jzC1sSnXufODj005UanyovKzj/AKRvZtRZYpJ3aZ3ZQT8LN58yf5VGmj0bNPFbMzjWu38v7/czIo5sQqZXxC4LiS5xs1jdzLnnYDQa6LDbK2TaPR8yvSUxjP0/V9yzfsG/qipiL7dQgg/Un0V/8d+pzLxWPLg8epnMUw2Wnf0czcp3jiHDm08QsZQcXhnoU3Qtjugxp1JIGh5jeGEXDix2UjnmtZRteM4LKyDe1NZ9MjF1BfAIAQAgBAStnazLI5vxi/iN3oSuql9cHh+JRylI0jalbnkFzs8zpJRfc33j+A8/opQNcrgEAIAQHCl5R9mCAEAIAQAgFRyFpDmkgg3BBIIPMEbkIaTWGaCn20rGC2dr+17AT5i1/FbK+aOGXhunk84x8GV+K47UVGk0hLd4aAGtHgN/jdUlZKXLN6dLVT7i6+vc0OCbXw09M2JsTy9up6uV5LrvN73GhNtOAW0L4xjjBwajw+y61zclh/aFMocJlf03TuYCczonHKATqRqL27j3FNtLec/IO3XQjs2Z/Pkb2v2oZMz9HpgSy4zOsQHBvVY0HW1wPIJdcpLbEnQ6GVcvNt5++rL7F/8AyeG9GNHdGIu98nXPq8rWfsVYOKn/AOjV7u2c/Jcf0GxeWOgD2NzH9Y9wb1nuaT7vfZrQlOFXlDxDM9TtbxwvkZunkw6WUPb+lxyB2fT9Ybg3JNszvFYJ1N565PQktXCG17XHj0+iJO2+JwVTYG07w9+cjQOBbmsACCAdTbyVr5xmkomfh9NlDk7FhYNDtDVx0dI1mRslskbGP6ri0Xu4cQMt/JbWSUIHBpa5ai9vOOW2RdlMQ/To5G1EEWVhaBlZ7rswNxYk2IsNx4qtUvMT3I11tP8AjSi65PL/ADKWWmwuKcwvbNIc+UkOOSMk2yjKQTbdfXcsmqlLb1OtT1s6/MTS6fN/n3/oZ2y2YjpWtlhccrnZC1xvlJBIIPL3TvS6pQWUX0Gtlc3Ca64zkyi5z0xEzrNJ7FK5KyeEVsdZkex/Ii/duPouirk8vWLMGjVCpXSeEb/YuC0Jed7j6cFKDNCrAEAIAQHCxru17l5CkmfaOLQWViDxACAEAIAQAgBACAEAIB6Sqkc0Nc97mg3Ac9xAO64BOm9S22UUIp5SWfgTsFx6elJ6JwynUscLtJ523g9oKtCyUODHUaWu/wB9dfXuXjdvHC5bTRB53uBOveALnzWv+Q/Q4/8Ayovo5vHp9/QqqDGA+sZU1ZuGnMcrd1gcgDRwDrFUjPM90jps0+3TuqpffcmbcY5HUuiELi5jGkk2cPecbWseQaPNWvsUsYMvD9LKlSc11f8ABpNjnMp6AyEgmz5ngEEiwsAeWjR5ranEa8/M8/XbrdTt+CRjNl6Yz1kQdr7/AEjzzy++Se8j1XNUt00etrJqqiWPTC/g0PtNq9YYR+9Ifut/7ltqZcI4fCa/en8vv9jDLlPZI2IPs3vUozn6GSxipI3Gy6qEeZrJdCBs7LLJURxMe8XcL5XuGg36A+Hiu18ZPDa6n1ZgsOSBg7FmgycpAIAQAgPnMvXzuD7rI42pcNzj5qdzQ6Dra13Gx7x+SsrJEbUONrhxb5FWVxGxDralh5jvH5K6tTKuA4HtO5w81feiNrFZVOSMMFJB4gBACAEAIAQAgBACALIMkiirZIXZ4nljrWuLbjvHoFMZOLyillcLFtmso9xCvknfnmdmdYNvYDQbtALcSkpOTyyKqoVR2wWERlBoVuKP1tyCsjGb6mLxmXVdtK6Hi6yWWXvslw/pavNbdot58Hm9z6cY2wA5ABVIFKQNMqGHQPaeGjmnXkgHUAID5o6VeHtPs9woSKu0tuFCRRtJ3Cg9RgncONepSJyKzqcDJ6JORsqk5HBVOH2j46/VN0l3GEONrncQD4KytkNqHG1o4tPgVZXEbBxtSw8SO8fkrK2JXYxxrwdzh5q6mmRtYrKpyVweKQCAEAIAQAgBACAosSk3lXXJzSfRsxWJyXJXo1roeDqJZkdZ9hGGadIRvN1M+TkXB25CACA+aNpaB0FXPHILOErzu6wc4ua7xBB8VquCp1/YLbCjdRwxSTsikijbG5srgy+UWDml2jgQL6blRp5JNF/aah/95T/8+L81XDA1WbI0Et89JFc7y1uRx/iZYqjri+UdENVdHiTM3i3sspngmmkfC7gHEyM8b+96rGWmg+Oh11+J2p+2k/2+/wBDmOOYRPRymKobY72katkb8TTxHqFxWVODwz2KdRC2O6JBEiz2m+4W2RME7hfSpglSPQ9UaLbhWdVwTk9zqME5PekTBO49zqME7j3OowMi2ykbiR3FT1ROR1tY/wCK/fYqVOSIwh1tceIB8wrK1kbUONrW8QR5FWVxGwcbUMP2vMFXVsSNjHGkHcQe4hWUkyu1ntlJGAspBFqakC4Budx7FZLuZzn2RRYq6wKvWss5rniJi6w3NhxNvNelA+ftZ9K+ybDeipWm32VTlmXY3SkgEBQbU7IU1eB0zS2Ros2WMgPaORvo5vYRztZSngg5/W+yGcE9DUxPHDpGvYfHLmVt4wQv/Cav/wCJTf8AMm/+tTvQwdsWZIIDG+1DCBUUosP1jHXYfDVvcbLG6O6J06S7yrM9u5wvNbQ6Eb+xcDifQKQoSJgncSKWN0jgxjS5x3AfXsHaqywllkTujXHdN4RpaXZU2vLJY8mC9v4j+S5nauyPIt8bw8Vx/X6L6j7tlmcJXeIafyUeb+RkvHLe8F+5Fm2XkHUkae8Fv5qVZE6YeOQfvQa+HX6EGbBKlv8Ad5vlc0/1V1KL7nXDxbTS/Fj4pkKWKRnXY5vzNcPUq2E+Dshqa5+7JP5obEqjabbhQlUbSdwoSKNpO4UJFG0ncKEijaTuFdIowTuPc6YJyLExG4nzKLIyMVE7iNXHzK2i2ZTGqF2hHauhcHL3IuOu91a0L2jDVvEDO4RTdLUxs5uv5L0OEfPz6s+sNnKYRQMbyAWaKyLQhWKniEggBACA597MdqK2ufL+kGMxRNHvNjyudI4+6Lg5bWa4nTkrSSRB0FVJM7tPNchnIXPeVjY+wTOJ7ZUHRymRvVedex39VzyWep6+kuzHa+xnukVcHZuOjbK4aIoQ5w9+QBzuYB1a3y9V51090vyR85r9S7bMLhcfUulicIIAQAgBARpqCJ/XjYe9ov5qynJcM1hfbD3ZNfMgzbOU7tzS35XO+h0V1bI64eKamP4s/FIgzbJN+xK4fM0H6WVld6o64eNzXvwT+Dx9SFNsvOOq5jvEg+o/FWVsTrh41S/eTX7kKbCahu+J38NnfRWUovudkPEtNPia+fT+SI8lujgW/MCPqrbTrhbGfutP4dQEqrtL7hXSqNpO4ZlkWkUZykJo5NSt0jnz1GMed7i20/vHPrX7BI9lOHdLW5yNGW/P8l2z4PD/ABH0rTOsAFRFWP51JB50qZIPekHJAe5wpJPbjmgGoKZjL9GxrMxu7I1rcxta5sNTYDVALe6wJO4C6gGIxSozFzjxK5pvLK5MFtPZ7SDxSKyb1WOLyjGYLR9NUshPF3vfI3V3mBbxWdydcHI7rdXGNbafU60vGPngQAgBACAEAIAQAgBACA8c0HQi/epC6EObCIHdaJneGgHzCsrJLudMNZfD3Zv9fqQJtl4D1c7e51/vXV1dI6oeL6iPOH8V9MFdU7HE9Sbwcz8QfwWkdQlyjpj4y370P0ZXf2VqmG9mOH7r/wAHALdais1j4nS31yvl9MlXtBhk4ZrDJ4MLvu3XRp7IbuUW1Oqqsh7MkbD2NYcWRukcLOc47xqAF2zeeDzVxk63HOqlBz9IUgBOgFtmQCxKgPekQEtWBW45UZY7cXaeHFUm8IhmHxOawK5ihgceqt63riXQ57P6G75agjlEz7zz9wea4fErPdrXx+n9mN0uxtV5ZgCAu6TZmZ4u4tZfcHXLvEDcu2vQWSWX0NVU2e1Gy07eqWP7ASD66eqmegsXGGHVIpZYnNJa4EEbwRYhccouLw11MmsCVUAgBACAEAIAQAgBACAEAIAHMb+xWUpLhkptEiOulG57vE3+q2jqrY/iLKyS7j7MXkG/KfAj6LaOvmuUiyuZIjxv4mHwIP1W8fEI90y6uXdEqLGYzvJHeD+F1tHV1PuWVkWToaxrhdrge4grojJSWUy6eR3p1JJdq4Mvj9Td5HBun5rCx9SrMVjVRYFZRWWVOeYxUXJXZFFzoOA0PQU8cfENu75nau9TbwXz19nmWOX3g5JPLyWCxKj9BK1krHO6rXtJ7gVpVJRmm+MkxeGbbFqV1RGOhly/aBBOV4tuJC9q+t3Q9iWP7OqS3LoyhpZqikeDOHmPUGxzNOmliTYG9uS4ISu08v8AZnb+pinKD68DG0eIRTljowbgEOuLG2mXv+0qau6FrTiRZJS4KmONzuq0nuBP0XIot8IzwD2FujgQe0EfVGmuUBKgFtSYBJJEJWuaAbmzrjQG17gdi669HOcN6aNFW2slSuQzBACAEAIAQAgBACAEAIAQAgPWOIN2kg8wrwnKDzF4JTa4JP8AtKX4v8rfyXT/AJ1v5F/Nkb+rmyMc7kPXgvabwdRh6+XeVyyZmzE7QVOhV60SjNYJS9PVxtPVaekd3M1A8TlHip1Vnl0t+vT9SJvETpS+fOUEBo8AweGaLM/NmDiDZ1raAjTxXpaXTV215lzk2rgpIrOnmpZHMa5zbE6HquF9DY6G/Ncu+zTzcU8FMuDwarAsRNTG7pGAWOU/C+410PqO1eppb3dF7l9GbwluXUoI8Ja+rfE3RjTmNuDbA5Qe91lwrTRlqHBcIy2JzwXGL4q2lDYomNva9tzWjcL23k2K679QtOlCCNJz2dEIwjFhVZopo23tfS5aRcA6HcdRxUafUK/MJoiE9/RmexnD+imMbdQbFnOztAPMELz9RT5dm1fIynHDwanF3CCkLB8IjHbfQnyuV6l78qjC9MG8/ZhgzWG4HJOwvYWizstnXF7AbrDtXm06SdsdyMI1uSyiukZlJB4EjTdobaLmksNooxUkD2i7mOAO4lpAPcSpcJLlMnDH8Nw587i2O2guS42AWlNErXiJMYuXB5idF0L+jLg4gAmwNgTw8reaXVeVLbnIlHa8EiHA5nRiVuXKQTq6xAF9ddOC0jpLJQ3rGCVW2slauUoCAEAIAQAgBACAEBttoKjQMHefwX0dj6YO1mOxSSwK5u5mc+x2ouSuqtdC6LHYGjsySc73uyN+Vu8+Ljb+FeZ4jZmah6f39/uY2vrg1a84xBAS8OxGSB2aM794Ood3ram6dTzEtGTjwXrNqWOFpYT4Frh5Osu5eIRa9qP9mvnLuhNVtUMtoY7HgXWs3uaFE/EFjEI/qHd6Ir9n8REcxdIdHghzjwJIOY+I9Vz6W5QtzLuUrliXUuMdwR07hLE5pu0AgnQ23FpC7NVpXa1ODNJ17nlDuCYUKYOkmc25Fr391jd+87ydPJW02n8hOc31/gmENvVlbTyiqrQ8D3Wai/ws3Hxcb+K54yV+pUlwv6/6UT3TyO7aVGscfK7z9G/9yt4jP3Y/P7/cm58Is6Ufo9GDxbGXfxO1t5kBdUP9Onz6LPzLr2YGLo4OkexnxOA8zqV4tcN81H1OZLLwa7a2fLBkH23AeDdfwC9fXT21YXc6LXiJI2ce10LXNjDPscLvy6XJtzur6RqVaaWO36E19UZ/H5qeT3obmVz7O69iLW3HT4dy4NVKmfWHvN/mZWOL45JuKUUlPActQ8tsGZHNaQc2hAPDS/ktr6p01dJvHGC0ouMeTN09O95sxpceTQT/AKLzYQlN4ismKTfBKkwaoAuYneFj6BavS3JZcWW2S9CCRzWBQEAIAQAgBACA0NY8m7jvK96TOtmVxuWwKpHkqc6xmbUrsijQ6Fg1N0UETOTG37yLu9SV85bPfZKXqzjk8vJMWZAIAQAgBACAegqpGdR7m/K5wHkFeNk4+62iU2uDyepe/rvc75nONu66SnKXvNsNt8kvBsU/R3OcGB2YAakggXvp/wDuC10+o8lt4zktCe0ZxWtM8jpLWuAAL3sALb/PzVL7fNm5ESlueTVDEYKmEsfIGFwFwSAWkEHQnQi4Xq+fVfXtk8ZN90ZLDI+CYbAya7ZuleASMoFmjcSSL66238VnpqKo2dJZZEIxT5IW2NReVrPgbc97tfoG+aw8Qnmaj6L+Slz64LyNpho/dGrYr6fE4X+pXdFOrT9OUv3NV7MDJ4FT56iNpG45j3NGb8AvK0sN1sV99DCCzJF3tpP7scY4kuPgLD6ldviMvZjH5mlz4RYZW0dMSBctAv8AvvNhqe8+S6MR01OV2/dl+kImei2mnDruLXN4tygadh3heetfanl8ehkrZZLbaiha+LpmizmgEn4mmwse0XXXraYyh5i5X8F7YprJD2awmOWNzpW396zdXC1hruPb6LHR6eFkG5ruVrgmup4cEpg8tfUAOzGzQW+7ro0k7zu5KP8AFpUnGU+voPLjnDZGxnAHQtztdmZx0s5t9BfmFnqNG6luTyis69vUplxGYIDxAXlQ/Re5I6mY/aGSwKivkhcmC6PpZ44/ikaD3X19LrptnsrlL0TLSeEdSYb6cR6r5WE1nDOQFsAQAgBACAEAIAQAgBACAAbblPAPXvJNySTzJJPmjbfVguKHaSaNoaQ14AsM1wQOAuN67K9dZBYfU0ja0eUONBs755GEl4tZpHu7ue/RoUVapK12SXIjPEssj47iAnkztuGhoaL2vxJ3dpVNVcrZ5XGCJy3M0dLWxVcPRPdleQARuNxqHN56i9l6ELYamvZJ4f31RspKawyFBsmcwzyAsB1DQbuHLsWMfDnu9p9Cqp69R7anFGZDCwgk2zW3MAN7d+g0V9bqI7fLjz3/ACJtmsYRNwgdDSNceDDIfG7h6WW+n/10J/ln+y0OkDEAFxtvLj5kn+q8PDk/zZy8m32mflpnDnlaPMH6Ar29Y9tL/Q6rOkTDLwzlPEAz045q+1gtZJrhezM6mZPaV3ulVq94rHkyuzMearDvga53j1R94p4jPbQ16k2v2TdmRfLTXU5xYqyOR71aNkkBTawcW+R/NaK990MDjahh4kd4/JXV6IFtIO4g+KurIvuBRaeStlA8UgEAIAQAgBACAEAIAQAgBAOGd9rZ3W5ZnW8lbfLjL/UnLGlUguZ9oHviMRY0AtDbtzCwFuBvwFl2S1spVuDS9DR2NrBAw2RrZWOf1WuDjYX3ajTvssKZRjYnLhFYtJ9S42mxWOVjGxOv7xc7RwtYWG/vK7NZqIWRSgzSyaa6GeXnGImR1gTyClLLBQdKujeWLttQvUmjpkUO0r/1ZWdXvma5KDY/fK/mQ3y1P1WPibztj8yLWaXp14biZHhnUbAKEyjYSLEyrtAsSKNoHGTEbiR3FR1RA82sdzv3gKynJDA42s5tHgSFdXSGBxtS08x6q6uRA4HA7nD6LRTTArKVbKB4pAIAQAgBACAEAIAQAgBACAEBHr32Y7yVocgz11csdrqMIp39aFhPMNAPmNV9A4p8nXgo8V2DpJ2lv6yO/wAD72/mBVVVFPKI2oz0PssMLS2Cpzak/rWWOvNzT+C59RpXbLdkpKvLyV9XsTXM3MZJ/hyD6PylcEvD7FxhlHXIpavDamL9pBK3tLHW8wLLCWlsjzEq4tdiG2oWLgVHGzqrgBxs6o4AdbOquAHGzqrgBwTKu0gcbKm0DjZVfBArpeSrIDsdS74j46pBsDn6YeIB9FZ2tAW2rbxBHdYqVf6oYFiZh+15ghXV0QLAvuse4hXU0wBCsAQAgBACAEAIAQFfi7/dA5n6K8e5KKDOr4JO/L6E7AQAgBACAh1mFQS/tYY3/NGwnzsqyhGXKIaTKWr2EoX7o3RnnHI8ehuPRYS0lUuxV1xKaq9mjf7mocOyRgd6tI+iwl4fF8Mq6kU1ZsDWsuWdHKP3X2cfB4A9VzT8PmuMMo62Z2rglhdkmY5juT2kX7RzHaFx2Uyg8SRRprkS2dZOBA42ZRtA82ZNpAvplSUQONlRRwgeiVZSQFiRV2g9EijaSeiRMAdZUuG5x81KbRA62tdxse8fkrK2SGBxtYOLfIq6vfdEYHBUMPEjvH5K6viBbSDuIPirqyL7gUWlWygeKQIlkDRdxsFKWQU1bNnueHBa4x0JKPOtMEnWqr2i0EU8kEr3tdG8sLujLmFw32LbnQ3G7gV721nWWtBtVQzWEVXCSdzTI1rj/A6x9EwwW4N9QoJPUAIAQAgBACAiYnhsVQwxzMDmnnvaebTvB7QqyipLEiGs8nFNpcJdRzuiJu3ex3xNO6/aNxXi30eXLHY55RwysEyw2lR1s6bSBxsyzcQPCZHEChMsdoPenTYD3p02AUJ1GwChOq7ALE6jYBYmVdoFiZRtAsSKNoHGTkbiR4qOqIEyVj/iK1jJgq6qUucMxJ14lddb6Ej8p9w9y17kFBnXRgsVMshcS5xuXEucTxJNyT4r3zpL6XYfEAxr/wBFe5rmhwyFjjZwuAWA5gdd1lG5ArWT1VIQA6enPAXliJ/h0unRg0eE+0rEISM72zt4tlaLkdj22IPab9yhxQOv7L7QxV0ImhuLHK9jrZo32vY8xrcHis2sElwhIIAQAgBAYX2kYX07fd67G3b366eI/Bc+or3opNZRyLpF5e0wFCZNoJuGQSTyNiibme82A+pPIAa37FEa3KWEMZOt4FsHTwtBnHTScc1+jaeTW8e838F6VejhH3urNo1pcmgbhFOBYQRW/wAKP8l0eXD0RfCIVVspRSdanYO1l2H/ACkLOWnqlzFEOEfQpqv2dUzv2cksfZdrm+RF/VYS0FT4yijqRTVXs3nH7KeN/wAzXMPpmWEvDn2ZV1Mp6rZCvj3wFw5xua70vf0WEtDau2SrrkU9RHJFpLG9nzsc36hc0qJR5RVrAhs6zcCBxs6q4AcbOq7AONnVdgEyTKYxBBll1XVBYQJrn+4e5XfJBm+kXZguP7K4c2oq4IXkBjngvzEAZG+84a8wCPFe0+DoPpMLIsImia8Fr2hzTvDgCD3goD5/9otDBBXyx0wDWAMJa3qxvLbua3kNxtwuQtY8FTTew/P01TbqdHHm+bM7J6dIqzJR11UJBACAEAIDN4q7MXHw8Bos5EM4ztfTiKYv3NcdeQd/VcllTb6Ixa6lI2cHcQe4rFwa5K4Ou+xzCLRSVbxq8mOPsY3rkd7tP4F16avC3Gla7nSF1GoIAQAgBACA8cL6HUdqArKvZykl69PGSeIYGnzbYrOVUJcpFXFMpav2eUbuoZI/lfceTwVhLRVPtgq64lNVezR4/Y1LTyEjC3/M0n6Lnl4evwsq6vRlPVbEV8e6Nsg/+N7T6OsfRYS0Fi46lXXIpK6gqIv2sMjO10bwPO1lg9POPKK7WiofMrqJBOE3uHuUuPUgz2dduC4xNuK9Y3Ot+x3qeazkSjqCqSfMeNf7xP8A40v/AFHLVcFTqfsQ/wB3qP8AGb/0wqTJR0lVJBACAEB4UBl6vcs2Qcp9oXUf4feCiHvIp3Oc8Qt58FnwfT3sz/8AS6X5D99yyhwI8GnVywIAQAgBACAEAIAQAgBAB3IDjHtK/bDvK4dSY2Ga+we5cf4kZFIuouf/2Q=="/>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PT"/>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5548" y="4648200"/>
            <a:ext cx="1801178" cy="1162050"/>
          </a:xfrm>
          <a:prstGeom prst="rect">
            <a:avLst/>
          </a:prstGeom>
        </p:spPr>
      </p:pic>
    </p:spTree>
    <p:extLst>
      <p:ext uri="{BB962C8B-B14F-4D97-AF65-F5344CB8AC3E}">
        <p14:creationId xmlns:p14="http://schemas.microsoft.com/office/powerpoint/2010/main" val="231492611"/>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Content Placeholder 5"/>
          <p:cNvSpPr>
            <a:spLocks noGrp="1"/>
          </p:cNvSpPr>
          <p:nvPr>
            <p:ph idx="1"/>
          </p:nvPr>
        </p:nvSpPr>
        <p:spPr>
          <a:xfrm>
            <a:off x="304800" y="1874837"/>
            <a:ext cx="8507162" cy="4525963"/>
          </a:xfrm>
        </p:spPr>
        <p:txBody>
          <a:bodyPr/>
          <a:lstStyle/>
          <a:p>
            <a:pPr marL="457200" indent="-457200">
              <a:spcBef>
                <a:spcPts val="600"/>
              </a:spcBef>
              <a:spcAft>
                <a:spcPts val="600"/>
              </a:spcAft>
              <a:buFont typeface="Wingdings" pitchFamily="2" charset="2"/>
              <a:buChar char="§"/>
            </a:pPr>
            <a:r>
              <a:rPr lang="en-US" sz="2800" dirty="0"/>
              <a:t>Vertical integration: the upstream part of the supply chain with  the internal part, typically by purchasing up- steam suppliers, in order to ensure availability  of supplier .</a:t>
            </a:r>
          </a:p>
          <a:p>
            <a:pPr marL="457200" indent="-457200">
              <a:spcBef>
                <a:spcPts val="600"/>
              </a:spcBef>
              <a:spcAft>
                <a:spcPts val="600"/>
              </a:spcAft>
              <a:buFont typeface="Wingdings" pitchFamily="2" charset="2"/>
              <a:buChar char="§"/>
            </a:pPr>
            <a:r>
              <a:rPr lang="en-US" sz="2800" dirty="0"/>
              <a:t>Using inventories: The most common solution used by companies to solve supply  chain problems is building inventories as an  “insurance“ against supply chain uncertainties.</a:t>
            </a:r>
          </a:p>
        </p:txBody>
      </p:sp>
      <p:sp>
        <p:nvSpPr>
          <p:cNvPr id="151555" name="AutoShape 2" descr="Figure 1. Figure 1. Hype Cycle for Server Technologies, 2010"/>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p>
        </p:txBody>
      </p:sp>
      <p:sp>
        <p:nvSpPr>
          <p:cNvPr id="6" name="Rectangle 2"/>
          <p:cNvSpPr>
            <a:spLocks noGrp="1" noChangeArrowheads="1"/>
          </p:cNvSpPr>
          <p:nvPr>
            <p:ph type="title"/>
          </p:nvPr>
        </p:nvSpPr>
        <p:spPr>
          <a:xfrm>
            <a:off x="1965325" y="304800"/>
            <a:ext cx="5184775" cy="576263"/>
          </a:xfrm>
        </p:spPr>
        <p:txBody>
          <a:bodyPr/>
          <a:lstStyle/>
          <a:p>
            <a:r>
              <a:rPr lang="pt-PT" sz="2400" b="1" dirty="0" err="1">
                <a:solidFill>
                  <a:srgbClr val="800000"/>
                </a:solidFill>
                <a:latin typeface="Tahoma" pitchFamily="34" charset="0"/>
                <a:ea typeface="ＭＳ Ｐゴシック" charset="-128"/>
                <a:cs typeface="Tahoma" pitchFamily="34" charset="0"/>
              </a:rPr>
              <a:t>Enterprise</a:t>
            </a:r>
            <a:r>
              <a:rPr lang="pt-PT" sz="2400" b="1" dirty="0">
                <a:solidFill>
                  <a:srgbClr val="800000"/>
                </a:solidFill>
                <a:latin typeface="Tahoma" pitchFamily="34" charset="0"/>
                <a:ea typeface="ＭＳ Ｐゴシック" charset="-128"/>
                <a:cs typeface="Tahoma" pitchFamily="34" charset="0"/>
              </a:rPr>
              <a:t> </a:t>
            </a:r>
            <a:r>
              <a:rPr lang="pt-PT" sz="2400" b="1" dirty="0" err="1">
                <a:solidFill>
                  <a:srgbClr val="800000"/>
                </a:solidFill>
                <a:latin typeface="Tahoma" pitchFamily="34" charset="0"/>
                <a:ea typeface="ＭＳ Ｐゴシック" charset="-128"/>
                <a:cs typeface="Tahoma" pitchFamily="34" charset="0"/>
              </a:rPr>
              <a:t>Applications</a:t>
            </a:r>
            <a:endParaRPr lang="pt-PT" sz="2400" b="1" dirty="0">
              <a:solidFill>
                <a:srgbClr val="800000"/>
              </a:solidFill>
              <a:latin typeface="Tahoma" pitchFamily="34" charset="0"/>
              <a:ea typeface="ＭＳ Ｐゴシック" charset="-128"/>
              <a:cs typeface="Tahoma" pitchFamily="34" charset="0"/>
            </a:endParaRPr>
          </a:p>
        </p:txBody>
      </p:sp>
      <p:sp>
        <p:nvSpPr>
          <p:cNvPr id="7" name="Content Placeholder 5"/>
          <p:cNvSpPr txBox="1">
            <a:spLocks/>
          </p:cNvSpPr>
          <p:nvPr/>
        </p:nvSpPr>
        <p:spPr>
          <a:xfrm>
            <a:off x="823912" y="1223962"/>
            <a:ext cx="7100888" cy="528638"/>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65" charset="-128"/>
                <a:cs typeface="ＭＳ Ｐゴシック" pitchFamily="-65"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6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6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65" charset="-128"/>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marL="0" indent="0">
              <a:spcBef>
                <a:spcPts val="600"/>
              </a:spcBef>
              <a:spcAft>
                <a:spcPts val="600"/>
              </a:spcAft>
              <a:buFontTx/>
              <a:buNone/>
            </a:pPr>
            <a:r>
              <a:rPr lang="pt-PT" sz="2400" b="1" i="1" kern="0" dirty="0">
                <a:solidFill>
                  <a:srgbClr val="800000"/>
                </a:solidFill>
                <a:latin typeface="Tahoma" pitchFamily="34" charset="0"/>
                <a:ea typeface="ＭＳ Ｐゴシック" charset="-128"/>
                <a:cs typeface="Tahoma" pitchFamily="34" charset="0"/>
              </a:rPr>
              <a:t>SCM – </a:t>
            </a:r>
            <a:r>
              <a:rPr lang="pt-PT" sz="2400" b="1" i="1" kern="0" dirty="0" err="1">
                <a:solidFill>
                  <a:srgbClr val="800000"/>
                </a:solidFill>
                <a:latin typeface="Tahoma" pitchFamily="34" charset="0"/>
                <a:ea typeface="ＭＳ Ｐゴシック" charset="-128"/>
                <a:cs typeface="Tahoma" pitchFamily="34" charset="0"/>
              </a:rPr>
              <a:t>Supply</a:t>
            </a:r>
            <a:r>
              <a:rPr lang="pt-PT" sz="2400" b="1" i="1" kern="0" dirty="0">
                <a:solidFill>
                  <a:srgbClr val="800000"/>
                </a:solidFill>
                <a:latin typeface="Tahoma" pitchFamily="34" charset="0"/>
                <a:ea typeface="ＭＳ Ｐゴシック" charset="-128"/>
                <a:cs typeface="Tahoma" pitchFamily="34" charset="0"/>
              </a:rPr>
              <a:t> </a:t>
            </a:r>
            <a:r>
              <a:rPr lang="pt-PT" sz="2400" b="1" i="1" kern="0" dirty="0" err="1">
                <a:solidFill>
                  <a:srgbClr val="800000"/>
                </a:solidFill>
                <a:latin typeface="Tahoma" pitchFamily="34" charset="0"/>
                <a:ea typeface="ＭＳ Ｐゴシック" charset="-128"/>
                <a:cs typeface="Tahoma" pitchFamily="34" charset="0"/>
              </a:rPr>
              <a:t>Chain</a:t>
            </a:r>
            <a:r>
              <a:rPr lang="pt-PT" sz="2400" b="1" i="1" kern="0" dirty="0">
                <a:solidFill>
                  <a:srgbClr val="800000"/>
                </a:solidFill>
                <a:latin typeface="Tahoma" pitchFamily="34" charset="0"/>
                <a:ea typeface="ＭＳ Ｐゴシック" charset="-128"/>
                <a:cs typeface="Tahoma" pitchFamily="34" charset="0"/>
              </a:rPr>
              <a:t> Management </a:t>
            </a:r>
            <a:r>
              <a:rPr lang="pt-PT" sz="2400" b="1" i="1" kern="0" dirty="0" err="1">
                <a:solidFill>
                  <a:srgbClr val="800000"/>
                </a:solidFill>
                <a:latin typeface="Tahoma" pitchFamily="34" charset="0"/>
                <a:ea typeface="ＭＳ Ｐゴシック" charset="-128"/>
                <a:cs typeface="Tahoma" pitchFamily="34" charset="0"/>
              </a:rPr>
              <a:t>Systems</a:t>
            </a:r>
            <a:endParaRPr lang="pt-PT" sz="2800" i="1" kern="0" dirty="0"/>
          </a:p>
        </p:txBody>
      </p:sp>
      <p:sp>
        <p:nvSpPr>
          <p:cNvPr id="2" name="AutoShape 2" descr="data:image/jpeg;base64,/9j/4AAQSkZJRgABAQAAAQABAAD/2wCEAAkGBxISEhUSEBIVFRUVFRcVFRcTEhAXFRAVFhUYFhUVFhUYHSggGBolHRUVITEhJSkrLi4uFx8zODMtNygtLisBCgoKDg0OGxAQGi0lHyUtLS0tLS0tLS0tLS0tLS0tLSstLSstLS0tLS0tKy0tLS0tLS0tLS0rLS0tLS0tLS0tLf/AABEIAOEA4QMBEQACEQEDEQH/xAAcAAABBQEBAQAAAAAAAAAAAAAAAgMEBQYHAQj/xABJEAABAwIDBAcFBAcFBgcAAAABAAIDBBEFEiEGMUFREzJhcYGRoQciUnKxQrLB0RQjM2KCkuEWQ3Oi8RU0U5OzwhckNVRj0/D/xAAaAQEAAwEBAQAAAAAAAAAAAAAAAQIDBAUG/8QAMREAAgIBAwIDBgYDAQEAAAAAAAECAxEEEjEhQQUTUSIycYHR8EJhkaGxwRQj4RUk/9oADAMBAAIRAxEAPwC29kEVv0mXm5kY/hBcfvhYMk6R0ygkSJUAsSIBWdAAegFiXtU5AoTFMkHol7EyBWcdqEhcc1JB4+Ro3kKCStqsSB91nifyUZBCqTZqA5DtxU3eRyUxIJ/sIwzpKyepI0hiEbfnlNz4hrD/ADq7B3BVJBACAEAIDObf4ZUVNG+ClDS57mZszg33GnMQCeNw1TF9SDAbDbEVkNfFJVQFkceZ+bNG5pcGkNHuk63cD4KzksA7EqEggBACAEAIDmfs39ykB4vke71yj0aFVg01ZibIm5pHWHqTyA4qspKKyzWqmdstsFkz8+2lj+riuOb3WPkAfqud6j0R6kPCXj2pfojyLbh32oR4SH8Qi1P5Ey8IXaf7f9J0O2sJ6zJG+DSPQ39FdaiJzy8KuXDTJ0G01M7dKB8wc37wV1bB9znlodRHmL+XX+CfDiDHdV7XfK4H6K6afBzyhKPvLBIE6kqKE6AWJ0AoTIBiokQFQJPfUAdr3/qyexSDhm1dReR/eVeJB1z2JYb0OGtkIs6okfMflvkj8MrAf4klyDfGygHlu0ISe2Qg8QkEAIAQAgBACAEAIAQHLdlJclLCDpaNpPYSLn6qj5CKjFa4zPLidBo0ch/XeuCc9zyfVaXTqitR79/iQ1Q6QQAgBACAkw4hMzqyvHc91vJWU5LhmMtPVLmK/QnQ7S1Lf7wO+ZrfqACrq6aOeXhunl2x8H9ck+HbGQdeNp+Uub9bq61D7o5peEw/DJ/z9CfDtlGesx7e7K4fUK61ETnl4TavdaZJ/tLTu3SW+Zrh62srq2D7nPLQaiP4f06kdtcxzwWvae5wKumnwc06px96LXyJ9a/9Ue4qxQ4PjodJL0bOs94Y35nOyt9SFpEg+lMIgbBBFCzRscbWN7mtDR9FTJJMMygCelQChIgFiY81OQKEvcmQe9IOSEHuYKQe+IQk9yoQeISCA8c4AXOgQET/AGjHz9CoyDksdVaHK0/u9wG/0+qwvltj8Tv8Op8y7L4XX6EBcR9IKjjLtGgnS+gJsOenBMENpciboSCAEAIAQAgBACAEAIB1lQ8Cwe4DkHOt5KylJcMylTXL3op/IhRUEbZWThgzscHtJLrZhuJbexWivsXc55eHaeX4cfA10G2kw68bHd2Zp+pVlqH3Rzy8Jrfuya/f6E+LbVh68bx8pa762V1qF3RzS8JsXuyT/YmwbVU7vtlvzNcPUaK6ug+5zy8P1Efw5+DRY0+LxP6srD3PbfyV1JPhnNOmyHvRa+RMbOrGY42dAOCZAKEqAUJUAoPUgWJTzTIEyTkf6BMgpq+ocSATpy4KAMXUA5VQg5ATvdr4cFx3y3T+B9J4dT5dKb5fX6D6xO86F7N8PyxvqHaZzlaeTG9Y/wA33V16aOFuPC8VtzNVrt1+b/5/JDm23ie5wlpGSMubOJaXFt9Dlc3fbtVXqE31RrHwycUnGxp/foyZjOz1LNSmpp2dEej6VttA4AZi1zdw04hXnVCUN0TKjV3V3eVY89cfbOerjPdBACAEAIAQAgBACAEAIAQAgBAOw1D2dR7m/K5w+ilSa4ZnKqE/ein8ifBtBUt3Sk9jg131F1dXTXc556DTy/Dj4F5hm19yGztDf323t4tO7vW0L89JHnajwtxW6p5/LuadtR2roPJHGzoBxsykDglQCZZUBS103vBQBvpkBzxeafZjlPC572sYLuc4NHeTYIll4RWUlGLk+EdTxWujw+mjbkzjSINuBnFveJuD2k9675SVcUfN01T1dzecd8mbbj2FuN30Raf3Y4svkHC/ksfMq7xPQel1i4t/d/QY2j2w6eMw08ZYwizi62YtH2Q1ujR4nkosv3LCRbS+HeXPfY8v76mifh9NTULRVMabN96zWl5kfqQwnjckA6WtwW22MK/aOBXXXalup9+nphepmquWkqWNhoqRwnc6wubZGjUuJDiHac+3svg3CaxCPU9GEb6ZOd1nsr7xwSTsXFE0Grq2Rk8AGgX5AuN3eQVvISXtSM//AEpzeKq2/v8AIjYlsY9sfS00rZ2Wv7os6w4tsSHeirKhpZi8mlXiUXLZZHa/v9Co2coOnqYo7XaXZnfI33nedreKzrjukkdWqt8qqUu/9l9t5RQsfHHTwta8gvf0bT1b2aMo03h3Dgtb4xTSiji8NsslGUrJdOFkyBFtDv8Aouc9Un4JhElVIY4y0ENLiXXygCw1IB4kK8IObwjDUaiNEd0hGLYa+nkMUhaXAAnISRru1ICicHF4ZNN0bob48fmQlU2BACAEAIAQAgBAa3ZmuJhyk6scW+G8fW3gu2p5ifNeI1qF7a79S5bULU4R5k6At6WiJF3m3Zx8VOASTQsO+/mVOAQanAI36hzx4g/UJgDH9mx/xT/KPzTAOULyz7Mk4dWuhkbLHbM25GYXGoI3eKmMnF5RnbWrIOEuGS8cx2WrLDLlGQEAMBA1OpsSddB5K07HPky0+lhRnb39SrVDpLPZtsRqYzO9rGNOclxsCW6tHnb1V68blk5tW5+TJQWW+hee0HGGSujiie17GjOS1wLS52g1HIX/AJlrqJqWEjj8M08q1Kclhvp9/fY99mj2CaUG2cxjJzIBu8D/AC+SabG5jxZS8uOOM9f6/sjba0FQ6re4xvc05RGWtc5uUAaC27W+nPvUXRk55waeH21KhLKT7mo2NpHUlK51ScgLjIQ7+7blA1HAm17do4remLhD2jzdfYr7kq+vb4ld7O6MOfPU5bAuLGD4QTncPuDwKpp45bkdHilmIwqz+b/j6kDFdtpxM/oMjWNcWi7LmQNNruPb2Kk9RLd0NqfDK3Wt+cv9i82hp2VVB+kPYGyCJsoI3tJAJbfi08jzC1sSnXufODj005UanyovKzj/AKRvZtRZYpJ3aZ3ZQT8LN58yf5VGmj0bNPFbMzjWu38v7/czIo5sQqZXxC4LiS5xs1jdzLnnYDQa6LDbK2TaPR8yvSUxjP0/V9yzfsG/qipiL7dQgg/Un0V/8d+pzLxWPLg8epnMUw2Wnf0czcp3jiHDm08QsZQcXhnoU3Qtjugxp1JIGh5jeGEXDix2UjnmtZRteM4LKyDe1NZ9MjF1BfAIAQAgBAStnazLI5vxi/iN3oSuql9cHh+JRylI0jalbnkFzs8zpJRfc33j+A8/opQNcrgEAIAQHCl5R9mCAEAIAQAgFRyFpDmkgg3BBIIPMEbkIaTWGaCn20rGC2dr+17AT5i1/FbK+aOGXhunk84x8GV+K47UVGk0hLd4aAGtHgN/jdUlZKXLN6dLVT7i6+vc0OCbXw09M2JsTy9up6uV5LrvN73GhNtOAW0L4xjjBwajw+y61zclh/aFMocJlf03TuYCczonHKATqRqL27j3FNtLec/IO3XQjs2Z/Pkb2v2oZMz9HpgSy4zOsQHBvVY0HW1wPIJdcpLbEnQ6GVcvNt5++rL7F/8AyeG9GNHdGIu98nXPq8rWfsVYOKn/AOjV7u2c/Jcf0GxeWOgD2NzH9Y9wb1nuaT7vfZrQlOFXlDxDM9TtbxwvkZunkw6WUPb+lxyB2fT9Ybg3JNszvFYJ1N565PQktXCG17XHj0+iJO2+JwVTYG07w9+cjQOBbmsACCAdTbyVr5xmkomfh9NlDk7FhYNDtDVx0dI1mRslskbGP6ri0Xu4cQMt/JbWSUIHBpa5ai9vOOW2RdlMQ/To5G1EEWVhaBlZ7rswNxYk2IsNx4qtUvMT3I11tP8AjSi65PL/ADKWWmwuKcwvbNIc+UkOOSMk2yjKQTbdfXcsmqlLb1OtT1s6/MTS6fN/n3/oZ2y2YjpWtlhccrnZC1xvlJBIIPL3TvS6pQWUX0Gtlc3Ca64zkyi5z0xEzrNJ7FK5KyeEVsdZkex/Ii/duPouirk8vWLMGjVCpXSeEb/YuC0Jed7j6cFKDNCrAEAIAQHCxru17l5CkmfaOLQWViDxACAEAIAQAgBACAEAIB6Sqkc0Nc97mg3Ac9xAO64BOm9S22UUIp5SWfgTsFx6elJ6JwynUscLtJ523g9oKtCyUODHUaWu/wB9dfXuXjdvHC5bTRB53uBOveALnzWv+Q/Q4/8Ayovo5vHp9/QqqDGA+sZU1ZuGnMcrd1gcgDRwDrFUjPM90jps0+3TuqpffcmbcY5HUuiELi5jGkk2cPecbWseQaPNWvsUsYMvD9LKlSc11f8ABpNjnMp6AyEgmz5ngEEiwsAeWjR5ranEa8/M8/XbrdTt+CRjNl6Yz1kQdr7/AEjzzy++Se8j1XNUt00etrJqqiWPTC/g0PtNq9YYR+9Ifut/7ltqZcI4fCa/en8vv9jDLlPZI2IPs3vUozn6GSxipI3Gy6qEeZrJdCBs7LLJURxMe8XcL5XuGg36A+Hiu18ZPDa6n1ZgsOSBg7FmgycpAIAQAgPnMvXzuD7rI42pcNzj5qdzQ6Dra13Gx7x+SsrJEbUONrhxb5FWVxGxDralh5jvH5K6tTKuA4HtO5w81feiNrFZVOSMMFJB4gBACAEAIAQAgBACALIMkiirZIXZ4nljrWuLbjvHoFMZOLyillcLFtmso9xCvknfnmdmdYNvYDQbtALcSkpOTyyKqoVR2wWERlBoVuKP1tyCsjGb6mLxmXVdtK6Hi6yWWXvslw/pavNbdot58Hm9z6cY2wA5ABVIFKQNMqGHQPaeGjmnXkgHUAID5o6VeHtPs9woSKu0tuFCRRtJ3Cg9RgncONepSJyKzqcDJ6JORsqk5HBVOH2j46/VN0l3GEONrncQD4KytkNqHG1o4tPgVZXEbBxtSw8SO8fkrK2JXYxxrwdzh5q6mmRtYrKpyVweKQCAEAIAQAgBACAosSk3lXXJzSfRsxWJyXJXo1roeDqJZkdZ9hGGadIRvN1M+TkXB25CACA+aNpaB0FXPHILOErzu6wc4ua7xBB8VquCp1/YLbCjdRwxSTsikijbG5srgy+UWDml2jgQL6blRp5JNF/aah/95T/8+L81XDA1WbI0Et89JFc7y1uRx/iZYqjri+UdENVdHiTM3i3sspngmmkfC7gHEyM8b+96rGWmg+Oh11+J2p+2k/2+/wBDmOOYRPRymKobY72katkb8TTxHqFxWVODwz2KdRC2O6JBEiz2m+4W2RME7hfSpglSPQ9UaLbhWdVwTk9zqME5PekTBO49zqME7j3OowMi2ykbiR3FT1ROR1tY/wCK/fYqVOSIwh1tceIB8wrK1kbUONrW8QR5FWVxGwcbUMP2vMFXVsSNjHGkHcQe4hWUkyu1ntlJGAspBFqakC4Budx7FZLuZzn2RRYq6wKvWss5rniJi6w3NhxNvNelA+ftZ9K+ybDeipWm32VTlmXY3SkgEBQbU7IU1eB0zS2Ros2WMgPaORvo5vYRztZSngg5/W+yGcE9DUxPHDpGvYfHLmVt4wQv/Cav/wCJTf8AMm/+tTvQwdsWZIIDG+1DCBUUosP1jHXYfDVvcbLG6O6J06S7yrM9u5wvNbQ6Eb+xcDifQKQoSJgncSKWN0jgxjS5x3AfXsHaqywllkTujXHdN4RpaXZU2vLJY8mC9v4j+S5nauyPIt8bw8Vx/X6L6j7tlmcJXeIafyUeb+RkvHLe8F+5Fm2XkHUkae8Fv5qVZE6YeOQfvQa+HX6EGbBKlv8Ad5vlc0/1V1KL7nXDxbTS/Fj4pkKWKRnXY5vzNcPUq2E+Dshqa5+7JP5obEqjabbhQlUbSdwoSKNpO4UJFG0ncKEijaTuFdIowTuPc6YJyLExG4nzKLIyMVE7iNXHzK2i2ZTGqF2hHauhcHL3IuOu91a0L2jDVvEDO4RTdLUxs5uv5L0OEfPz6s+sNnKYRQMbyAWaKyLQhWKniEggBACA597MdqK2ufL+kGMxRNHvNjyudI4+6Lg5bWa4nTkrSSRB0FVJM7tPNchnIXPeVjY+wTOJ7ZUHRymRvVedex39VzyWep6+kuzHa+xnukVcHZuOjbK4aIoQ5w9+QBzuYB1a3y9V51090vyR85r9S7bMLhcfUulicIIAQAgBARpqCJ/XjYe9ov5qynJcM1hfbD3ZNfMgzbOU7tzS35XO+h0V1bI64eKamP4s/FIgzbJN+xK4fM0H6WVld6o64eNzXvwT+Dx9SFNsvOOq5jvEg+o/FWVsTrh41S/eTX7kKbCahu+J38NnfRWUovudkPEtNPia+fT+SI8lujgW/MCPqrbTrhbGfutP4dQEqrtL7hXSqNpO4ZlkWkUZykJo5NSt0jnz1GMed7i20/vHPrX7BI9lOHdLW5yNGW/P8l2z4PD/ABH0rTOsAFRFWP51JB50qZIPekHJAe5wpJPbjmgGoKZjL9GxrMxu7I1rcxta5sNTYDVALe6wJO4C6gGIxSozFzjxK5pvLK5MFtPZ7SDxSKyb1WOLyjGYLR9NUshPF3vfI3V3mBbxWdydcHI7rdXGNbafU60vGPngQAgBACAEAIAQAgBACA8c0HQi/epC6EObCIHdaJneGgHzCsrJLudMNZfD3Zv9fqQJtl4D1c7e51/vXV1dI6oeL6iPOH8V9MFdU7HE9Sbwcz8QfwWkdQlyjpj4y370P0ZXf2VqmG9mOH7r/wAHALdais1j4nS31yvl9MlXtBhk4ZrDJ4MLvu3XRp7IbuUW1Oqqsh7MkbD2NYcWRukcLOc47xqAF2zeeDzVxk63HOqlBz9IUgBOgFtmQCxKgPekQEtWBW45UZY7cXaeHFUm8IhmHxOawK5ihgceqt63riXQ57P6G75agjlEz7zz9wea4fErPdrXx+n9mN0uxtV5ZgCAu6TZmZ4u4tZfcHXLvEDcu2vQWSWX0NVU2e1Gy07eqWP7ASD66eqmegsXGGHVIpZYnNJa4EEbwRYhccouLw11MmsCVUAgBACAEAIAQAgBACAEAIAHMb+xWUpLhkptEiOulG57vE3+q2jqrY/iLKyS7j7MXkG/KfAj6LaOvmuUiyuZIjxv4mHwIP1W8fEI90y6uXdEqLGYzvJHeD+F1tHV1PuWVkWToaxrhdrge4grojJSWUy6eR3p1JJdq4Mvj9Td5HBun5rCx9SrMVjVRYFZRWWVOeYxUXJXZFFzoOA0PQU8cfENu75nau9TbwXz19nmWOX3g5JPLyWCxKj9BK1krHO6rXtJ7gVpVJRmm+MkxeGbbFqV1RGOhly/aBBOV4tuJC9q+t3Q9iWP7OqS3LoyhpZqikeDOHmPUGxzNOmliTYG9uS4ISu08v8AZnb+pinKD68DG0eIRTljowbgEOuLG2mXv+0qau6FrTiRZJS4KmONzuq0nuBP0XIot8IzwD2FujgQe0EfVGmuUBKgFtSYBJJEJWuaAbmzrjQG17gdi669HOcN6aNFW2slSuQzBACAEAIAQAgBACAEAIAQAgPWOIN2kg8wrwnKDzF4JTa4JP8AtKX4v8rfyXT/AJ1v5F/Nkb+rmyMc7kPXgvabwdRh6+XeVyyZmzE7QVOhV60SjNYJS9PVxtPVaekd3M1A8TlHip1Vnl0t+vT9SJvETpS+fOUEBo8AweGaLM/NmDiDZ1raAjTxXpaXTV215lzk2rgpIrOnmpZHMa5zbE6HquF9DY6G/Ncu+zTzcU8FMuDwarAsRNTG7pGAWOU/C+410PqO1eppb3dF7l9GbwluXUoI8Ja+rfE3RjTmNuDbA5Qe91lwrTRlqHBcIy2JzwXGL4q2lDYomNva9tzWjcL23k2K679QtOlCCNJz2dEIwjFhVZopo23tfS5aRcA6HcdRxUafUK/MJoiE9/RmexnD+imMbdQbFnOztAPMELz9RT5dm1fIynHDwanF3CCkLB8IjHbfQnyuV6l78qjC9MG8/ZhgzWG4HJOwvYWizstnXF7AbrDtXm06SdsdyMI1uSyiukZlJB4EjTdobaLmksNooxUkD2i7mOAO4lpAPcSpcJLlMnDH8Nw587i2O2guS42AWlNErXiJMYuXB5idF0L+jLg4gAmwNgTw8reaXVeVLbnIlHa8EiHA5nRiVuXKQTq6xAF9ddOC0jpLJQ3rGCVW2slauUoCAEAIAQAgBACAEBttoKjQMHefwX0dj6YO1mOxSSwK5u5mc+x2ouSuqtdC6LHYGjsySc73uyN+Vu8+Ljb+FeZ4jZmah6f39/uY2vrg1a84xBAS8OxGSB2aM794Ood3ram6dTzEtGTjwXrNqWOFpYT4Frh5Osu5eIRa9qP9mvnLuhNVtUMtoY7HgXWs3uaFE/EFjEI/qHd6Ir9n8REcxdIdHghzjwJIOY+I9Vz6W5QtzLuUrliXUuMdwR07hLE5pu0AgnQ23FpC7NVpXa1ODNJ17nlDuCYUKYOkmc25Fr391jd+87ydPJW02n8hOc31/gmENvVlbTyiqrQ8D3Wai/ws3Hxcb+K54yV+pUlwv6/6UT3TyO7aVGscfK7z9G/9yt4jP3Y/P7/cm58Is6Ufo9GDxbGXfxO1t5kBdUP9Onz6LPzLr2YGLo4OkexnxOA8zqV4tcN81H1OZLLwa7a2fLBkH23AeDdfwC9fXT21YXc6LXiJI2ce10LXNjDPscLvy6XJtzur6RqVaaWO36E19UZ/H5qeT3obmVz7O69iLW3HT4dy4NVKmfWHvN/mZWOL45JuKUUlPActQ8tsGZHNaQc2hAPDS/ktr6p01dJvHGC0ouMeTN09O95sxpceTQT/AKLzYQlN4ismKTfBKkwaoAuYneFj6BavS3JZcWW2S9CCRzWBQEAIAQAgBACA0NY8m7jvK96TOtmVxuWwKpHkqc6xmbUrsijQ6Fg1N0UETOTG37yLu9SV85bPfZKXqzjk8vJMWZAIAQAgBACAegqpGdR7m/K5wHkFeNk4+62iU2uDyepe/rvc75nONu66SnKXvNsNt8kvBsU/R3OcGB2YAakggXvp/wDuC10+o8lt4zktCe0ZxWtM8jpLWuAAL3sALb/PzVL7fNm5ESlueTVDEYKmEsfIGFwFwSAWkEHQnQi4Xq+fVfXtk8ZN90ZLDI+CYbAya7ZuleASMoFmjcSSL66238VnpqKo2dJZZEIxT5IW2NReVrPgbc97tfoG+aw8Qnmaj6L+Slz64LyNpho/dGrYr6fE4X+pXdFOrT9OUv3NV7MDJ4FT56iNpG45j3NGb8AvK0sN1sV99DCCzJF3tpP7scY4kuPgLD6ldviMvZjH5mlz4RYZW0dMSBctAv8AvvNhqe8+S6MR01OV2/dl+kImei2mnDruLXN4tygadh3heetfanl8ehkrZZLbaiha+LpmizmgEn4mmwse0XXXraYyh5i5X8F7YprJD2awmOWNzpW396zdXC1hruPb6LHR6eFkG5ruVrgmup4cEpg8tfUAOzGzQW+7ro0k7zu5KP8AFpUnGU+voPLjnDZGxnAHQtztdmZx0s5t9BfmFnqNG6luTyis69vUplxGYIDxAXlQ/Re5I6mY/aGSwKivkhcmC6PpZ44/ikaD3X19LrptnsrlL0TLSeEdSYb6cR6r5WE1nDOQFsAQAgBACAEAIAQAgBACAAbblPAPXvJNySTzJJPmjbfVguKHaSaNoaQ14AsM1wQOAuN67K9dZBYfU0ja0eUONBs755GEl4tZpHu7ue/RoUVapK12SXIjPEssj47iAnkztuGhoaL2vxJ3dpVNVcrZ5XGCJy3M0dLWxVcPRPdleQARuNxqHN56i9l6ELYamvZJ4f31RspKawyFBsmcwzyAsB1DQbuHLsWMfDnu9p9Cqp69R7anFGZDCwgk2zW3MAN7d+g0V9bqI7fLjz3/ACJtmsYRNwgdDSNceDDIfG7h6WW+n/10J/ln+y0OkDEAFxtvLj5kn+q8PDk/zZy8m32mflpnDnlaPMH6Ar29Y9tL/Q6rOkTDLwzlPEAz045q+1gtZJrhezM6mZPaV3ulVq94rHkyuzMearDvga53j1R94p4jPbQ16k2v2TdmRfLTXU5xYqyOR71aNkkBTawcW+R/NaK990MDjahh4kd4/JXV6IFtIO4g+KurIvuBRaeStlA8UgEAIAQAgBACAEAIAQAgBAOGd9rZ3W5ZnW8lbfLjL/UnLGlUguZ9oHviMRY0AtDbtzCwFuBvwFl2S1spVuDS9DR2NrBAw2RrZWOf1WuDjYX3ajTvssKZRjYnLhFYtJ9S42mxWOVjGxOv7xc7RwtYWG/vK7NZqIWRSgzSyaa6GeXnGImR1gTyClLLBQdKujeWLttQvUmjpkUO0r/1ZWdXvma5KDY/fK/mQ3y1P1WPibztj8yLWaXp14biZHhnUbAKEyjYSLEyrtAsSKNoHGTEbiR3FR1RA82sdzv3gKynJDA42s5tHgSFdXSGBxtS08x6q6uRA4HA7nD6LRTTArKVbKB4pAIAQAgBACAEAIAQAgBACAEBHr32Y7yVocgz11csdrqMIp39aFhPMNAPmNV9A4p8nXgo8V2DpJ2lv6yO/wAD72/mBVVVFPKI2oz0PssMLS2Cpzak/rWWOvNzT+C59RpXbLdkpKvLyV9XsTXM3MZJ/hyD6PylcEvD7FxhlHXIpavDamL9pBK3tLHW8wLLCWlsjzEq4tdiG2oWLgVHGzqrgBxs6o4AdbOquAHGzqrgBwTKu0gcbKm0DjZVfBArpeSrIDsdS74j46pBsDn6YeIB9FZ2tAW2rbxBHdYqVf6oYFiZh+15ghXV0QLAvuse4hXU0wBCsAQAgBACAEAIAQFfi7/dA5n6K8e5KKDOr4JO/L6E7AQAgBACAh1mFQS/tYY3/NGwnzsqyhGXKIaTKWr2EoX7o3RnnHI8ehuPRYS0lUuxV1xKaq9mjf7mocOyRgd6tI+iwl4fF8Mq6kU1ZsDWsuWdHKP3X2cfB4A9VzT8PmuMMo62Z2rglhdkmY5juT2kX7RzHaFx2Uyg8SRRprkS2dZOBA42ZRtA82ZNpAvplSUQONlRRwgeiVZSQFiRV2g9EijaSeiRMAdZUuG5x81KbRA62tdxse8fkrK2SGBxtYOLfIq6vfdEYHBUMPEjvH5K6viBbSDuIPirqyL7gUWlWygeKQIlkDRdxsFKWQU1bNnueHBa4x0JKPOtMEnWqr2i0EU8kEr3tdG8sLujLmFw32LbnQ3G7gV721nWWtBtVQzWEVXCSdzTI1rj/A6x9EwwW4N9QoJPUAIAQAgBACAiYnhsVQwxzMDmnnvaebTvB7QqyipLEiGs8nFNpcJdRzuiJu3ex3xNO6/aNxXi30eXLHY55RwysEyw2lR1s6bSBxsyzcQPCZHEChMsdoPenTYD3p02AUJ1GwChOq7ALE6jYBYmVdoFiZRtAsSKNoHGTkbiR4qOqIEyVj/iK1jJgq6qUucMxJ14lddb6Ej8p9w9y17kFBnXRgsVMshcS5xuXEucTxJNyT4r3zpL6XYfEAxr/wBFe5rmhwyFjjZwuAWA5gdd1lG5ArWT1VIQA6enPAXliJ/h0unRg0eE+0rEISM72zt4tlaLkdj22IPab9yhxQOv7L7QxV0ImhuLHK9jrZo32vY8xrcHis2sElwhIIAQAgBAYX2kYX07fd67G3b366eI/Bc+or3opNZRyLpF5e0wFCZNoJuGQSTyNiibme82A+pPIAa37FEa3KWEMZOt4FsHTwtBnHTScc1+jaeTW8e838F6VejhH3urNo1pcmgbhFOBYQRW/wAKP8l0eXD0RfCIVVspRSdanYO1l2H/ACkLOWnqlzFEOEfQpqv2dUzv2cksfZdrm+RF/VYS0FT4yijqRTVXs3nH7KeN/wAzXMPpmWEvDn2ZV1Mp6rZCvj3wFw5xua70vf0WEtDau2SrrkU9RHJFpLG9nzsc36hc0qJR5RVrAhs6zcCBxs6q4AcbOq7AONnVdgEyTKYxBBll1XVBYQJrn+4e5XfJBm+kXZguP7K4c2oq4IXkBjngvzEAZG+84a8wCPFe0+DoPpMLIsImia8Fr2hzTvDgCD3goD5/9otDBBXyx0wDWAMJa3qxvLbua3kNxtwuQtY8FTTew/P01TbqdHHm+bM7J6dIqzJR11UJBACAEAIDN4q7MXHw8Bos5EM4ztfTiKYv3NcdeQd/VcllTb6Ixa6lI2cHcQe4rFwa5K4Ou+xzCLRSVbxq8mOPsY3rkd7tP4F16avC3Gla7nSF1GoIAQAgBACA8cL6HUdqArKvZykl69PGSeIYGnzbYrOVUJcpFXFMpav2eUbuoZI/lfceTwVhLRVPtgq64lNVezR4/Y1LTyEjC3/M0n6Lnl4evwsq6vRlPVbEV8e6Nsg/+N7T6OsfRYS0Fi46lXXIpK6gqIv2sMjO10bwPO1lg9POPKK7WiofMrqJBOE3uHuUuPUgz2dduC4xNuK9Y3Ot+x3qeazkSjqCqSfMeNf7xP8A40v/AFHLVcFTqfsQ/wB3qP8AGb/0wqTJR0lVJBACAEB4UBl6vcs2Qcp9oXUf4feCiHvIp3Oc8Qt58FnwfT3sz/8AS6X5D99yyhwI8GnVywIAQAgBACAEAIAQAgBAB3IDjHtK/bDvK4dSY2Ga+we5cf4kZFIuouf/2Q=="/>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PT"/>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8494" y="7937"/>
            <a:ext cx="1725506" cy="1133726"/>
          </a:xfrm>
          <a:prstGeom prst="rect">
            <a:avLst/>
          </a:prstGeom>
        </p:spPr>
      </p:pic>
    </p:spTree>
    <p:extLst>
      <p:ext uri="{BB962C8B-B14F-4D97-AF65-F5344CB8AC3E}">
        <p14:creationId xmlns:p14="http://schemas.microsoft.com/office/powerpoint/2010/main" val="1465579406"/>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Content Placeholder 5"/>
          <p:cNvSpPr>
            <a:spLocks noGrp="1"/>
          </p:cNvSpPr>
          <p:nvPr>
            <p:ph idx="1"/>
          </p:nvPr>
        </p:nvSpPr>
        <p:spPr>
          <a:xfrm>
            <a:off x="304800" y="1874837"/>
            <a:ext cx="8507162" cy="4525963"/>
          </a:xfrm>
        </p:spPr>
        <p:txBody>
          <a:bodyPr/>
          <a:lstStyle/>
          <a:p>
            <a:pPr marL="457200" indent="-457200">
              <a:spcBef>
                <a:spcPts val="600"/>
              </a:spcBef>
              <a:spcAft>
                <a:spcPts val="600"/>
              </a:spcAft>
              <a:buFont typeface="Wingdings" pitchFamily="2" charset="2"/>
              <a:buChar char="§"/>
            </a:pPr>
            <a:r>
              <a:rPr lang="en-US" sz="2800" dirty="0"/>
              <a:t>Information sharing: sharing information along the supply chain can improve demand forecasts. Such sharing can be facilitated by EDI, extranets, and groupware technologies.  </a:t>
            </a:r>
          </a:p>
          <a:p>
            <a:pPr marL="457200" indent="-457200">
              <a:spcBef>
                <a:spcPts val="600"/>
              </a:spcBef>
              <a:spcAft>
                <a:spcPts val="600"/>
              </a:spcAft>
              <a:buFont typeface="Wingdings" pitchFamily="2" charset="2"/>
              <a:buChar char="§"/>
            </a:pPr>
            <a:r>
              <a:rPr lang="en-US" sz="2800" dirty="0"/>
              <a:t>Vendor-managed inventory (VMI): allowing  suppliers to monitor, the inventory levels of their products in the retailors’ stores and to replenish inventory when needed.</a:t>
            </a:r>
          </a:p>
        </p:txBody>
      </p:sp>
      <p:sp>
        <p:nvSpPr>
          <p:cNvPr id="151555" name="AutoShape 2" descr="Figure 1. Figure 1. Hype Cycle for Server Technologies, 2010"/>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p>
        </p:txBody>
      </p:sp>
      <p:sp>
        <p:nvSpPr>
          <p:cNvPr id="6" name="Rectangle 2"/>
          <p:cNvSpPr>
            <a:spLocks noGrp="1" noChangeArrowheads="1"/>
          </p:cNvSpPr>
          <p:nvPr>
            <p:ph type="title"/>
          </p:nvPr>
        </p:nvSpPr>
        <p:spPr>
          <a:xfrm>
            <a:off x="1965325" y="304800"/>
            <a:ext cx="5184775" cy="576263"/>
          </a:xfrm>
        </p:spPr>
        <p:txBody>
          <a:bodyPr/>
          <a:lstStyle/>
          <a:p>
            <a:r>
              <a:rPr lang="pt-PT" sz="2400" b="1" dirty="0" err="1">
                <a:solidFill>
                  <a:srgbClr val="800000"/>
                </a:solidFill>
                <a:latin typeface="Tahoma" pitchFamily="34" charset="0"/>
                <a:ea typeface="ＭＳ Ｐゴシック" charset="-128"/>
                <a:cs typeface="Tahoma" pitchFamily="34" charset="0"/>
              </a:rPr>
              <a:t>Enterprise</a:t>
            </a:r>
            <a:r>
              <a:rPr lang="pt-PT" sz="2400" b="1" dirty="0">
                <a:solidFill>
                  <a:srgbClr val="800000"/>
                </a:solidFill>
                <a:latin typeface="Tahoma" pitchFamily="34" charset="0"/>
                <a:ea typeface="ＭＳ Ｐゴシック" charset="-128"/>
                <a:cs typeface="Tahoma" pitchFamily="34" charset="0"/>
              </a:rPr>
              <a:t> </a:t>
            </a:r>
            <a:r>
              <a:rPr lang="pt-PT" sz="2400" b="1" dirty="0" err="1">
                <a:solidFill>
                  <a:srgbClr val="800000"/>
                </a:solidFill>
                <a:latin typeface="Tahoma" pitchFamily="34" charset="0"/>
                <a:ea typeface="ＭＳ Ｐゴシック" charset="-128"/>
                <a:cs typeface="Tahoma" pitchFamily="34" charset="0"/>
              </a:rPr>
              <a:t>Applications</a:t>
            </a:r>
            <a:endParaRPr lang="pt-PT" sz="2400" b="1" dirty="0">
              <a:solidFill>
                <a:srgbClr val="800000"/>
              </a:solidFill>
              <a:latin typeface="Tahoma" pitchFamily="34" charset="0"/>
              <a:ea typeface="ＭＳ Ｐゴシック" charset="-128"/>
              <a:cs typeface="Tahoma" pitchFamily="34" charset="0"/>
            </a:endParaRPr>
          </a:p>
        </p:txBody>
      </p:sp>
      <p:sp>
        <p:nvSpPr>
          <p:cNvPr id="7" name="Content Placeholder 5"/>
          <p:cNvSpPr txBox="1">
            <a:spLocks/>
          </p:cNvSpPr>
          <p:nvPr/>
        </p:nvSpPr>
        <p:spPr>
          <a:xfrm>
            <a:off x="823912" y="1223962"/>
            <a:ext cx="7100888" cy="528638"/>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65" charset="-128"/>
                <a:cs typeface="ＭＳ Ｐゴシック" pitchFamily="-65"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6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6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65" charset="-128"/>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marL="0" indent="0">
              <a:spcBef>
                <a:spcPts val="600"/>
              </a:spcBef>
              <a:spcAft>
                <a:spcPts val="600"/>
              </a:spcAft>
              <a:buFontTx/>
              <a:buNone/>
            </a:pPr>
            <a:r>
              <a:rPr lang="pt-PT" sz="2400" b="1" i="1" kern="0" dirty="0">
                <a:solidFill>
                  <a:srgbClr val="800000"/>
                </a:solidFill>
                <a:latin typeface="Tahoma" pitchFamily="34" charset="0"/>
                <a:ea typeface="ＭＳ Ｐゴシック" charset="-128"/>
                <a:cs typeface="Tahoma" pitchFamily="34" charset="0"/>
              </a:rPr>
              <a:t>SCM – </a:t>
            </a:r>
            <a:r>
              <a:rPr lang="pt-PT" sz="2400" b="1" i="1" kern="0" dirty="0" err="1">
                <a:solidFill>
                  <a:srgbClr val="800000"/>
                </a:solidFill>
                <a:latin typeface="Tahoma" pitchFamily="34" charset="0"/>
                <a:ea typeface="ＭＳ Ｐゴシック" charset="-128"/>
                <a:cs typeface="Tahoma" pitchFamily="34" charset="0"/>
              </a:rPr>
              <a:t>Supply</a:t>
            </a:r>
            <a:r>
              <a:rPr lang="pt-PT" sz="2400" b="1" i="1" kern="0" dirty="0">
                <a:solidFill>
                  <a:srgbClr val="800000"/>
                </a:solidFill>
                <a:latin typeface="Tahoma" pitchFamily="34" charset="0"/>
                <a:ea typeface="ＭＳ Ｐゴシック" charset="-128"/>
                <a:cs typeface="Tahoma" pitchFamily="34" charset="0"/>
              </a:rPr>
              <a:t> </a:t>
            </a:r>
            <a:r>
              <a:rPr lang="pt-PT" sz="2400" b="1" i="1" kern="0" dirty="0" err="1">
                <a:solidFill>
                  <a:srgbClr val="800000"/>
                </a:solidFill>
                <a:latin typeface="Tahoma" pitchFamily="34" charset="0"/>
                <a:ea typeface="ＭＳ Ｐゴシック" charset="-128"/>
                <a:cs typeface="Tahoma" pitchFamily="34" charset="0"/>
              </a:rPr>
              <a:t>Chain</a:t>
            </a:r>
            <a:r>
              <a:rPr lang="pt-PT" sz="2400" b="1" i="1" kern="0" dirty="0">
                <a:solidFill>
                  <a:srgbClr val="800000"/>
                </a:solidFill>
                <a:latin typeface="Tahoma" pitchFamily="34" charset="0"/>
                <a:ea typeface="ＭＳ Ｐゴシック" charset="-128"/>
                <a:cs typeface="Tahoma" pitchFamily="34" charset="0"/>
              </a:rPr>
              <a:t> Management </a:t>
            </a:r>
            <a:r>
              <a:rPr lang="pt-PT" sz="2400" b="1" i="1" kern="0" dirty="0" err="1">
                <a:solidFill>
                  <a:srgbClr val="800000"/>
                </a:solidFill>
                <a:latin typeface="Tahoma" pitchFamily="34" charset="0"/>
                <a:ea typeface="ＭＳ Ｐゴシック" charset="-128"/>
                <a:cs typeface="Tahoma" pitchFamily="34" charset="0"/>
              </a:rPr>
              <a:t>Systems</a:t>
            </a:r>
            <a:endParaRPr lang="pt-PT" sz="2800" i="1" kern="0" dirty="0"/>
          </a:p>
        </p:txBody>
      </p:sp>
      <p:sp>
        <p:nvSpPr>
          <p:cNvPr id="2" name="AutoShape 2" descr="data:image/jpeg;base64,/9j/4AAQSkZJRgABAQAAAQABAAD/2wCEAAkGBxISEhUSEBIVFRUVFRcVFRcTEhAXFRAVFhUYFhUVFhUYHSggGBolHRUVITEhJSkrLi4uFx8zODMtNygtLisBCgoKDg0OGxAQGi0lHyUtLS0tLS0tLS0tLS0tLS0tLSstLSstLS0tLS0tKy0tLS0tLS0tLS0rLS0tLS0tLS0tLf/AABEIAOEA4QMBEQACEQEDEQH/xAAcAAABBQEBAQAAAAAAAAAAAAAAAgMEBQYHAQj/xABJEAABAwIDBAcFBAcFBgcAAAABAAIDBBEFEiEGMUFREzJhcYGRoQciUnKxQrLB0RQjM2KCkuEWQ3Oi8RU0U5OzwhckNVRj0/D/xAAaAQEAAwEBAQAAAAAAAAAAAAAAAQIDBAUG/8QAMREAAgIBAwIDBgYDAQEAAAAAAAECAxEEEjEhQQUTUSIycYHR8EJhkaGxwRQj4RUk/9oADAMBAAIRAxEAPwC29kEVv0mXm5kY/hBcfvhYMk6R0ygkSJUAsSIBWdAAegFiXtU5AoTFMkHol7EyBWcdqEhcc1JB4+Ro3kKCStqsSB91nifyUZBCqTZqA5DtxU3eRyUxIJ/sIwzpKyepI0hiEbfnlNz4hrD/ADq7B3BVJBACAEAIDObf4ZUVNG+ClDS57mZszg33GnMQCeNw1TF9SDAbDbEVkNfFJVQFkceZ+bNG5pcGkNHuk63cD4KzksA7EqEggBACAEAIDmfs39ykB4vke71yj0aFVg01ZibIm5pHWHqTyA4qspKKyzWqmdstsFkz8+2lj+riuOb3WPkAfqud6j0R6kPCXj2pfojyLbh32oR4SH8Qi1P5Ey8IXaf7f9J0O2sJ6zJG+DSPQ39FdaiJzy8KuXDTJ0G01M7dKB8wc37wV1bB9znlodRHmL+XX+CfDiDHdV7XfK4H6K6afBzyhKPvLBIE6kqKE6AWJ0AoTIBiokQFQJPfUAdr3/qyexSDhm1dReR/eVeJB1z2JYb0OGtkIs6okfMflvkj8MrAf4klyDfGygHlu0ISe2Qg8QkEAIAQAgBACAEAIAQHLdlJclLCDpaNpPYSLn6qj5CKjFa4zPLidBo0ch/XeuCc9zyfVaXTqitR79/iQ1Q6QQAgBACAkw4hMzqyvHc91vJWU5LhmMtPVLmK/QnQ7S1Lf7wO+ZrfqACrq6aOeXhunl2x8H9ck+HbGQdeNp+Uub9bq61D7o5peEw/DJ/z9CfDtlGesx7e7K4fUK61ETnl4TavdaZJ/tLTu3SW+Zrh62srq2D7nPLQaiP4f06kdtcxzwWvae5wKumnwc06px96LXyJ9a/9Ue4qxQ4PjodJL0bOs94Y35nOyt9SFpEg+lMIgbBBFCzRscbWN7mtDR9FTJJMMygCelQChIgFiY81OQKEvcmQe9IOSEHuYKQe+IQk9yoQeISCA8c4AXOgQET/AGjHz9CoyDksdVaHK0/u9wG/0+qwvltj8Tv8Op8y7L4XX6EBcR9IKjjLtGgnS+gJsOenBMENpciboSCAEAIAQAgBACAEAIB1lQ8Cwe4DkHOt5KylJcMylTXL3op/IhRUEbZWThgzscHtJLrZhuJbexWivsXc55eHaeX4cfA10G2kw68bHd2Zp+pVlqH3Rzy8Jrfuya/f6E+LbVh68bx8pa762V1qF3RzS8JsXuyT/YmwbVU7vtlvzNcPUaK6ug+5zy8P1Efw5+DRY0+LxP6srD3PbfyV1JPhnNOmyHvRa+RMbOrGY42dAOCZAKEqAUJUAoPUgWJTzTIEyTkf6BMgpq+ocSATpy4KAMXUA5VQg5ATvdr4cFx3y3T+B9J4dT5dKb5fX6D6xO86F7N8PyxvqHaZzlaeTG9Y/wA33V16aOFuPC8VtzNVrt1+b/5/JDm23ie5wlpGSMubOJaXFt9Dlc3fbtVXqE31RrHwycUnGxp/foyZjOz1LNSmpp2dEej6VttA4AZi1zdw04hXnVCUN0TKjV3V3eVY89cfbOerjPdBACAEAIAQAgBACAEAIAQAgBAOw1D2dR7m/K5w+ilSa4ZnKqE/ein8ifBtBUt3Sk9jg131F1dXTXc556DTy/Dj4F5hm19yGztDf323t4tO7vW0L89JHnajwtxW6p5/LuadtR2roPJHGzoBxsykDglQCZZUBS103vBQBvpkBzxeafZjlPC572sYLuc4NHeTYIll4RWUlGLk+EdTxWujw+mjbkzjSINuBnFveJuD2k9675SVcUfN01T1dzecd8mbbj2FuN30Raf3Y4svkHC/ksfMq7xPQel1i4t/d/QY2j2w6eMw08ZYwizi62YtH2Q1ujR4nkosv3LCRbS+HeXPfY8v76mifh9NTULRVMabN96zWl5kfqQwnjckA6WtwW22MK/aOBXXXalup9+nphepmquWkqWNhoqRwnc6wubZGjUuJDiHac+3svg3CaxCPU9GEb6ZOd1nsr7xwSTsXFE0Grq2Rk8AGgX5AuN3eQVvISXtSM//AEpzeKq2/v8AIjYlsY9sfS00rZ2Wv7os6w4tsSHeirKhpZi8mlXiUXLZZHa/v9Co2coOnqYo7XaXZnfI33nedreKzrjukkdWqt8qqUu/9l9t5RQsfHHTwta8gvf0bT1b2aMo03h3Dgtb4xTSiji8NsslGUrJdOFkyBFtDv8Aouc9Un4JhElVIY4y0ENLiXXygCw1IB4kK8IObwjDUaiNEd0hGLYa+nkMUhaXAAnISRru1ICicHF4ZNN0bob48fmQlU2BACAEAIAQAgBAa3ZmuJhyk6scW+G8fW3gu2p5ifNeI1qF7a79S5bULU4R5k6At6WiJF3m3Zx8VOASTQsO+/mVOAQanAI36hzx4g/UJgDH9mx/xT/KPzTAOULyz7Mk4dWuhkbLHbM25GYXGoI3eKmMnF5RnbWrIOEuGS8cx2WrLDLlGQEAMBA1OpsSddB5K07HPky0+lhRnb39SrVDpLPZtsRqYzO9rGNOclxsCW6tHnb1V68blk5tW5+TJQWW+hee0HGGSujiie17GjOS1wLS52g1HIX/AJlrqJqWEjj8M08q1Kclhvp9/fY99mj2CaUG2cxjJzIBu8D/AC+SabG5jxZS8uOOM9f6/sjba0FQ6re4xvc05RGWtc5uUAaC27W+nPvUXRk55waeH21KhLKT7mo2NpHUlK51ScgLjIQ7+7blA1HAm17do4remLhD2jzdfYr7kq+vb4ld7O6MOfPU5bAuLGD4QTncPuDwKpp45bkdHilmIwqz+b/j6kDFdtpxM/oMjWNcWi7LmQNNruPb2Kk9RLd0NqfDK3Wt+cv9i82hp2VVB+kPYGyCJsoI3tJAJbfi08jzC1sSnXufODj005UanyovKzj/AKRvZtRZYpJ3aZ3ZQT8LN58yf5VGmj0bNPFbMzjWu38v7/czIo5sQqZXxC4LiS5xs1jdzLnnYDQa6LDbK2TaPR8yvSUxjP0/V9yzfsG/qipiL7dQgg/Un0V/8d+pzLxWPLg8epnMUw2Wnf0czcp3jiHDm08QsZQcXhnoU3Qtjugxp1JIGh5jeGEXDix2UjnmtZRteM4LKyDe1NZ9MjF1BfAIAQAgBAStnazLI5vxi/iN3oSuql9cHh+JRylI0jalbnkFzs8zpJRfc33j+A8/opQNcrgEAIAQHCl5R9mCAEAIAQAgFRyFpDmkgg3BBIIPMEbkIaTWGaCn20rGC2dr+17AT5i1/FbK+aOGXhunk84x8GV+K47UVGk0hLd4aAGtHgN/jdUlZKXLN6dLVT7i6+vc0OCbXw09M2JsTy9up6uV5LrvN73GhNtOAW0L4xjjBwajw+y61zclh/aFMocJlf03TuYCczonHKATqRqL27j3FNtLec/IO3XQjs2Z/Pkb2v2oZMz9HpgSy4zOsQHBvVY0HW1wPIJdcpLbEnQ6GVcvNt5++rL7F/8AyeG9GNHdGIu98nXPq8rWfsVYOKn/AOjV7u2c/Jcf0GxeWOgD2NzH9Y9wb1nuaT7vfZrQlOFXlDxDM9TtbxwvkZunkw6WUPb+lxyB2fT9Ybg3JNszvFYJ1N565PQktXCG17XHj0+iJO2+JwVTYG07w9+cjQOBbmsACCAdTbyVr5xmkomfh9NlDk7FhYNDtDVx0dI1mRslskbGP6ri0Xu4cQMt/JbWSUIHBpa5ai9vOOW2RdlMQ/To5G1EEWVhaBlZ7rswNxYk2IsNx4qtUvMT3I11tP8AjSi65PL/ADKWWmwuKcwvbNIc+UkOOSMk2yjKQTbdfXcsmqlLb1OtT1s6/MTS6fN/n3/oZ2y2YjpWtlhccrnZC1xvlJBIIPL3TvS6pQWUX0Gtlc3Ca64zkyi5z0xEzrNJ7FK5KyeEVsdZkex/Ii/duPouirk8vWLMGjVCpXSeEb/YuC0Jed7j6cFKDNCrAEAIAQHCxru17l5CkmfaOLQWViDxACAEAIAQAgBACAEAIB6Sqkc0Nc97mg3Ac9xAO64BOm9S22UUIp5SWfgTsFx6elJ6JwynUscLtJ523g9oKtCyUODHUaWu/wB9dfXuXjdvHC5bTRB53uBOveALnzWv+Q/Q4/8Ayovo5vHp9/QqqDGA+sZU1ZuGnMcrd1gcgDRwDrFUjPM90jps0+3TuqpffcmbcY5HUuiELi5jGkk2cPecbWseQaPNWvsUsYMvD9LKlSc11f8ABpNjnMp6AyEgmz5ngEEiwsAeWjR5ranEa8/M8/XbrdTt+CRjNl6Yz1kQdr7/AEjzzy++Se8j1XNUt00etrJqqiWPTC/g0PtNq9YYR+9Ifut/7ltqZcI4fCa/en8vv9jDLlPZI2IPs3vUozn6GSxipI3Gy6qEeZrJdCBs7LLJURxMe8XcL5XuGg36A+Hiu18ZPDa6n1ZgsOSBg7FmgycpAIAQAgPnMvXzuD7rI42pcNzj5qdzQ6Dra13Gx7x+SsrJEbUONrhxb5FWVxGxDralh5jvH5K6tTKuA4HtO5w81feiNrFZVOSMMFJB4gBACAEAIAQAgBACALIMkiirZIXZ4nljrWuLbjvHoFMZOLyillcLFtmso9xCvknfnmdmdYNvYDQbtALcSkpOTyyKqoVR2wWERlBoVuKP1tyCsjGb6mLxmXVdtK6Hi6yWWXvslw/pavNbdot58Hm9z6cY2wA5ABVIFKQNMqGHQPaeGjmnXkgHUAID5o6VeHtPs9woSKu0tuFCRRtJ3Cg9RgncONepSJyKzqcDJ6JORsqk5HBVOH2j46/VN0l3GEONrncQD4KytkNqHG1o4tPgVZXEbBxtSw8SO8fkrK2JXYxxrwdzh5q6mmRtYrKpyVweKQCAEAIAQAgBACAosSk3lXXJzSfRsxWJyXJXo1roeDqJZkdZ9hGGadIRvN1M+TkXB25CACA+aNpaB0FXPHILOErzu6wc4ua7xBB8VquCp1/YLbCjdRwxSTsikijbG5srgy+UWDml2jgQL6blRp5JNF/aah/95T/8+L81XDA1WbI0Et89JFc7y1uRx/iZYqjri+UdENVdHiTM3i3sspngmmkfC7gHEyM8b+96rGWmg+Oh11+J2p+2k/2+/wBDmOOYRPRymKobY72katkb8TTxHqFxWVODwz2KdRC2O6JBEiz2m+4W2RME7hfSpglSPQ9UaLbhWdVwTk9zqME5PekTBO49zqME7j3OowMi2ykbiR3FT1ROR1tY/wCK/fYqVOSIwh1tceIB8wrK1kbUONrW8QR5FWVxGwcbUMP2vMFXVsSNjHGkHcQe4hWUkyu1ntlJGAspBFqakC4Budx7FZLuZzn2RRYq6wKvWss5rniJi6w3NhxNvNelA+ftZ9K+ybDeipWm32VTlmXY3SkgEBQbU7IU1eB0zS2Ros2WMgPaORvo5vYRztZSngg5/W+yGcE9DUxPHDpGvYfHLmVt4wQv/Cav/wCJTf8AMm/+tTvQwdsWZIIDG+1DCBUUosP1jHXYfDVvcbLG6O6J06S7yrM9u5wvNbQ6Eb+xcDifQKQoSJgncSKWN0jgxjS5x3AfXsHaqywllkTujXHdN4RpaXZU2vLJY8mC9v4j+S5nauyPIt8bw8Vx/X6L6j7tlmcJXeIafyUeb+RkvHLe8F+5Fm2XkHUkae8Fv5qVZE6YeOQfvQa+HX6EGbBKlv8Ad5vlc0/1V1KL7nXDxbTS/Fj4pkKWKRnXY5vzNcPUq2E+Dshqa5+7JP5obEqjabbhQlUbSdwoSKNpO4UJFG0ncKEijaTuFdIowTuPc6YJyLExG4nzKLIyMVE7iNXHzK2i2ZTGqF2hHauhcHL3IuOu91a0L2jDVvEDO4RTdLUxs5uv5L0OEfPz6s+sNnKYRQMbyAWaKyLQhWKniEggBACA597MdqK2ufL+kGMxRNHvNjyudI4+6Lg5bWa4nTkrSSRB0FVJM7tPNchnIXPeVjY+wTOJ7ZUHRymRvVedex39VzyWep6+kuzHa+xnukVcHZuOjbK4aIoQ5w9+QBzuYB1a3y9V51090vyR85r9S7bMLhcfUulicIIAQAgBARpqCJ/XjYe9ov5qynJcM1hfbD3ZNfMgzbOU7tzS35XO+h0V1bI64eKamP4s/FIgzbJN+xK4fM0H6WVld6o64eNzXvwT+Dx9SFNsvOOq5jvEg+o/FWVsTrh41S/eTX7kKbCahu+J38NnfRWUovudkPEtNPia+fT+SI8lujgW/MCPqrbTrhbGfutP4dQEqrtL7hXSqNpO4ZlkWkUZykJo5NSt0jnz1GMed7i20/vHPrX7BI9lOHdLW5yNGW/P8l2z4PD/ABH0rTOsAFRFWP51JB50qZIPekHJAe5wpJPbjmgGoKZjL9GxrMxu7I1rcxta5sNTYDVALe6wJO4C6gGIxSozFzjxK5pvLK5MFtPZ7SDxSKyb1WOLyjGYLR9NUshPF3vfI3V3mBbxWdydcHI7rdXGNbafU60vGPngQAgBACAEAIAQAgBACA8c0HQi/epC6EObCIHdaJneGgHzCsrJLudMNZfD3Zv9fqQJtl4D1c7e51/vXV1dI6oeL6iPOH8V9MFdU7HE9Sbwcz8QfwWkdQlyjpj4y370P0ZXf2VqmG9mOH7r/wAHALdais1j4nS31yvl9MlXtBhk4ZrDJ4MLvu3XRp7IbuUW1Oqqsh7MkbD2NYcWRukcLOc47xqAF2zeeDzVxk63HOqlBz9IUgBOgFtmQCxKgPekQEtWBW45UZY7cXaeHFUm8IhmHxOawK5ihgceqt63riXQ57P6G75agjlEz7zz9wea4fErPdrXx+n9mN0uxtV5ZgCAu6TZmZ4u4tZfcHXLvEDcu2vQWSWX0NVU2e1Gy07eqWP7ASD66eqmegsXGGHVIpZYnNJa4EEbwRYhccouLw11MmsCVUAgBACAEAIAQAgBACAEAIAHMb+xWUpLhkptEiOulG57vE3+q2jqrY/iLKyS7j7MXkG/KfAj6LaOvmuUiyuZIjxv4mHwIP1W8fEI90y6uXdEqLGYzvJHeD+F1tHV1PuWVkWToaxrhdrge4grojJSWUy6eR3p1JJdq4Mvj9Td5HBun5rCx9SrMVjVRYFZRWWVOeYxUXJXZFFzoOA0PQU8cfENu75nau9TbwXz19nmWOX3g5JPLyWCxKj9BK1krHO6rXtJ7gVpVJRmm+MkxeGbbFqV1RGOhly/aBBOV4tuJC9q+t3Q9iWP7OqS3LoyhpZqikeDOHmPUGxzNOmliTYG9uS4ISu08v8AZnb+pinKD68DG0eIRTljowbgEOuLG2mXv+0qau6FrTiRZJS4KmONzuq0nuBP0XIot8IzwD2FujgQe0EfVGmuUBKgFtSYBJJEJWuaAbmzrjQG17gdi669HOcN6aNFW2slSuQzBACAEAIAQAgBACAEAIAQAgPWOIN2kg8wrwnKDzF4JTa4JP8AtKX4v8rfyXT/AJ1v5F/Nkb+rmyMc7kPXgvabwdRh6+XeVyyZmzE7QVOhV60SjNYJS9PVxtPVaekd3M1A8TlHip1Vnl0t+vT9SJvETpS+fOUEBo8AweGaLM/NmDiDZ1raAjTxXpaXTV215lzk2rgpIrOnmpZHMa5zbE6HquF9DY6G/Ncu+zTzcU8FMuDwarAsRNTG7pGAWOU/C+410PqO1eppb3dF7l9GbwluXUoI8Ja+rfE3RjTmNuDbA5Qe91lwrTRlqHBcIy2JzwXGL4q2lDYomNva9tzWjcL23k2K679QtOlCCNJz2dEIwjFhVZopo23tfS5aRcA6HcdRxUafUK/MJoiE9/RmexnD+imMbdQbFnOztAPMELz9RT5dm1fIynHDwanF3CCkLB8IjHbfQnyuV6l78qjC9MG8/ZhgzWG4HJOwvYWizstnXF7AbrDtXm06SdsdyMI1uSyiukZlJB4EjTdobaLmksNooxUkD2i7mOAO4lpAPcSpcJLlMnDH8Nw587i2O2guS42AWlNErXiJMYuXB5idF0L+jLg4gAmwNgTw8reaXVeVLbnIlHa8EiHA5nRiVuXKQTq6xAF9ddOC0jpLJQ3rGCVW2slauUoCAEAIAQAgBACAEBttoKjQMHefwX0dj6YO1mOxSSwK5u5mc+x2ouSuqtdC6LHYGjsySc73uyN+Vu8+Ljb+FeZ4jZmah6f39/uY2vrg1a84xBAS8OxGSB2aM794Ood3ram6dTzEtGTjwXrNqWOFpYT4Frh5Osu5eIRa9qP9mvnLuhNVtUMtoY7HgXWs3uaFE/EFjEI/qHd6Ir9n8REcxdIdHghzjwJIOY+I9Vz6W5QtzLuUrliXUuMdwR07hLE5pu0AgnQ23FpC7NVpXa1ODNJ17nlDuCYUKYOkmc25Fr391jd+87ydPJW02n8hOc31/gmENvVlbTyiqrQ8D3Wai/ws3Hxcb+K54yV+pUlwv6/6UT3TyO7aVGscfK7z9G/9yt4jP3Y/P7/cm58Is6Ufo9GDxbGXfxO1t5kBdUP9Onz6LPzLr2YGLo4OkexnxOA8zqV4tcN81H1OZLLwa7a2fLBkH23AeDdfwC9fXT21YXc6LXiJI2ce10LXNjDPscLvy6XJtzur6RqVaaWO36E19UZ/H5qeT3obmVz7O69iLW3HT4dy4NVKmfWHvN/mZWOL45JuKUUlPActQ8tsGZHNaQc2hAPDS/ktr6p01dJvHGC0ouMeTN09O95sxpceTQT/AKLzYQlN4ismKTfBKkwaoAuYneFj6BavS3JZcWW2S9CCRzWBQEAIAQAgBACA0NY8m7jvK96TOtmVxuWwKpHkqc6xmbUrsijQ6Fg1N0UETOTG37yLu9SV85bPfZKXqzjk8vJMWZAIAQAgBACAegqpGdR7m/K5wHkFeNk4+62iU2uDyepe/rvc75nONu66SnKXvNsNt8kvBsU/R3OcGB2YAakggXvp/wDuC10+o8lt4zktCe0ZxWtM8jpLWuAAL3sALb/PzVL7fNm5ESlueTVDEYKmEsfIGFwFwSAWkEHQnQi4Xq+fVfXtk8ZN90ZLDI+CYbAya7ZuleASMoFmjcSSL66238VnpqKo2dJZZEIxT5IW2NReVrPgbc97tfoG+aw8Qnmaj6L+Slz64LyNpho/dGrYr6fE4X+pXdFOrT9OUv3NV7MDJ4FT56iNpG45j3NGb8AvK0sN1sV99DCCzJF3tpP7scY4kuPgLD6ldviMvZjH5mlz4RYZW0dMSBctAv8AvvNhqe8+S6MR01OV2/dl+kImei2mnDruLXN4tygadh3heetfanl8ehkrZZLbaiha+LpmizmgEn4mmwse0XXXraYyh5i5X8F7YprJD2awmOWNzpW396zdXC1hruPb6LHR6eFkG5ruVrgmup4cEpg8tfUAOzGzQW+7ro0k7zu5KP8AFpUnGU+voPLjnDZGxnAHQtztdmZx0s5t9BfmFnqNG6luTyis69vUplxGYIDxAXlQ/Re5I6mY/aGSwKivkhcmC6PpZ44/ikaD3X19LrptnsrlL0TLSeEdSYb6cR6r5WE1nDOQFsAQAgBACAEAIAQAgBACAAbblPAPXvJNySTzJJPmjbfVguKHaSaNoaQ14AsM1wQOAuN67K9dZBYfU0ja0eUONBs755GEl4tZpHu7ue/RoUVapK12SXIjPEssj47iAnkztuGhoaL2vxJ3dpVNVcrZ5XGCJy3M0dLWxVcPRPdleQARuNxqHN56i9l6ELYamvZJ4f31RspKawyFBsmcwzyAsB1DQbuHLsWMfDnu9p9Cqp69R7anFGZDCwgk2zW3MAN7d+g0V9bqI7fLjz3/ACJtmsYRNwgdDSNceDDIfG7h6WW+n/10J/ln+y0OkDEAFxtvLj5kn+q8PDk/zZy8m32mflpnDnlaPMH6Ar29Y9tL/Q6rOkTDLwzlPEAz045q+1gtZJrhezM6mZPaV3ulVq94rHkyuzMearDvga53j1R94p4jPbQ16k2v2TdmRfLTXU5xYqyOR71aNkkBTawcW+R/NaK990MDjahh4kd4/JXV6IFtIO4g+KurIvuBRaeStlA8UgEAIAQAgBACAEAIAQAgBAOGd9rZ3W5ZnW8lbfLjL/UnLGlUguZ9oHviMRY0AtDbtzCwFuBvwFl2S1spVuDS9DR2NrBAw2RrZWOf1WuDjYX3ajTvssKZRjYnLhFYtJ9S42mxWOVjGxOv7xc7RwtYWG/vK7NZqIWRSgzSyaa6GeXnGImR1gTyClLLBQdKujeWLttQvUmjpkUO0r/1ZWdXvma5KDY/fK/mQ3y1P1WPibztj8yLWaXp14biZHhnUbAKEyjYSLEyrtAsSKNoHGTEbiR3FR1RA82sdzv3gKynJDA42s5tHgSFdXSGBxtS08x6q6uRA4HA7nD6LRTTArKVbKB4pAIAQAgBACAEAIAQAgBACAEBHr32Y7yVocgz11csdrqMIp39aFhPMNAPmNV9A4p8nXgo8V2DpJ2lv6yO/wAD72/mBVVVFPKI2oz0PssMLS2Cpzak/rWWOvNzT+C59RpXbLdkpKvLyV9XsTXM3MZJ/hyD6PylcEvD7FxhlHXIpavDamL9pBK3tLHW8wLLCWlsjzEq4tdiG2oWLgVHGzqrgBxs6o4AdbOquAHGzqrgBwTKu0gcbKm0DjZVfBArpeSrIDsdS74j46pBsDn6YeIB9FZ2tAW2rbxBHdYqVf6oYFiZh+15ghXV0QLAvuse4hXU0wBCsAQAgBACAEAIAQFfi7/dA5n6K8e5KKDOr4JO/L6E7AQAgBACAh1mFQS/tYY3/NGwnzsqyhGXKIaTKWr2EoX7o3RnnHI8ehuPRYS0lUuxV1xKaq9mjf7mocOyRgd6tI+iwl4fF8Mq6kU1ZsDWsuWdHKP3X2cfB4A9VzT8PmuMMo62Z2rglhdkmY5juT2kX7RzHaFx2Uyg8SRRprkS2dZOBA42ZRtA82ZNpAvplSUQONlRRwgeiVZSQFiRV2g9EijaSeiRMAdZUuG5x81KbRA62tdxse8fkrK2SGBxtYOLfIq6vfdEYHBUMPEjvH5K6viBbSDuIPirqyL7gUWlWygeKQIlkDRdxsFKWQU1bNnueHBa4x0JKPOtMEnWqr2i0EU8kEr3tdG8sLujLmFw32LbnQ3G7gV721nWWtBtVQzWEVXCSdzTI1rj/A6x9EwwW4N9QoJPUAIAQAgBACAiYnhsVQwxzMDmnnvaebTvB7QqyipLEiGs8nFNpcJdRzuiJu3ex3xNO6/aNxXi30eXLHY55RwysEyw2lR1s6bSBxsyzcQPCZHEChMsdoPenTYD3p02AUJ1GwChOq7ALE6jYBYmVdoFiZRtAsSKNoHGTkbiR4qOqIEyVj/iK1jJgq6qUucMxJ14lddb6Ej8p9w9y17kFBnXRgsVMshcS5xuXEucTxJNyT4r3zpL6XYfEAxr/wBFe5rmhwyFjjZwuAWA5gdd1lG5ArWT1VIQA6enPAXliJ/h0unRg0eE+0rEISM72zt4tlaLkdj22IPab9yhxQOv7L7QxV0ImhuLHK9jrZo32vY8xrcHis2sElwhIIAQAgBAYX2kYX07fd67G3b366eI/Bc+or3opNZRyLpF5e0wFCZNoJuGQSTyNiibme82A+pPIAa37FEa3KWEMZOt4FsHTwtBnHTScc1+jaeTW8e838F6VejhH3urNo1pcmgbhFOBYQRW/wAKP8l0eXD0RfCIVVspRSdanYO1l2H/ACkLOWnqlzFEOEfQpqv2dUzv2cksfZdrm+RF/VYS0FT4yijqRTVXs3nH7KeN/wAzXMPpmWEvDn2ZV1Mp6rZCvj3wFw5xua70vf0WEtDau2SrrkU9RHJFpLG9nzsc36hc0qJR5RVrAhs6zcCBxs6q4AcbOq7AONnVdgEyTKYxBBll1XVBYQJrn+4e5XfJBm+kXZguP7K4c2oq4IXkBjngvzEAZG+84a8wCPFe0+DoPpMLIsImia8Fr2hzTvDgCD3goD5/9otDBBXyx0wDWAMJa3qxvLbua3kNxtwuQtY8FTTew/P01TbqdHHm+bM7J6dIqzJR11UJBACAEAIDN4q7MXHw8Bos5EM4ztfTiKYv3NcdeQd/VcllTb6Ixa6lI2cHcQe4rFwa5K4Ou+xzCLRSVbxq8mOPsY3rkd7tP4F16avC3Gla7nSF1GoIAQAgBACA8cL6HUdqArKvZykl69PGSeIYGnzbYrOVUJcpFXFMpav2eUbuoZI/lfceTwVhLRVPtgq64lNVezR4/Y1LTyEjC3/M0n6Lnl4evwsq6vRlPVbEV8e6Nsg/+N7T6OsfRYS0Fi46lXXIpK6gqIv2sMjO10bwPO1lg9POPKK7WiofMrqJBOE3uHuUuPUgz2dduC4xNuK9Y3Ot+x3qeazkSjqCqSfMeNf7xP8A40v/AFHLVcFTqfsQ/wB3qP8AGb/0wqTJR0lVJBACAEB4UBl6vcs2Qcp9oXUf4feCiHvIp3Oc8Qt58FnwfT3sz/8AS6X5D99yyhwI8GnVywIAQAgBACAEAIAQAgBAB3IDjHtK/bDvK4dSY2Ga+we5cf4kZFIuouf/2Q=="/>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PT"/>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8494" y="7937"/>
            <a:ext cx="1725506" cy="1133726"/>
          </a:xfrm>
          <a:prstGeom prst="rect">
            <a:avLst/>
          </a:prstGeom>
        </p:spPr>
      </p:pic>
    </p:spTree>
    <p:extLst>
      <p:ext uri="{BB962C8B-B14F-4D97-AF65-F5344CB8AC3E}">
        <p14:creationId xmlns:p14="http://schemas.microsoft.com/office/powerpoint/2010/main" val="1201715122"/>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Content Placeholder 5"/>
          <p:cNvSpPr>
            <a:spLocks noGrp="1"/>
          </p:cNvSpPr>
          <p:nvPr>
            <p:ph idx="1"/>
          </p:nvPr>
        </p:nvSpPr>
        <p:spPr>
          <a:xfrm>
            <a:off x="304800" y="1874837"/>
            <a:ext cx="8507162" cy="4525963"/>
          </a:xfrm>
        </p:spPr>
        <p:txBody>
          <a:bodyPr/>
          <a:lstStyle/>
          <a:p>
            <a:pPr marL="457200" indent="-457200">
              <a:spcBef>
                <a:spcPts val="600"/>
              </a:spcBef>
              <a:spcAft>
                <a:spcPts val="600"/>
              </a:spcAft>
              <a:buFont typeface="Wingdings" pitchFamily="2" charset="2"/>
              <a:buChar char="§"/>
            </a:pPr>
            <a:r>
              <a:rPr lang="en-US" sz="2400" dirty="0"/>
              <a:t>Changing a linear SC to a Hub: In linear supply chains, information is processed in a sequence , which slows down its flow. One solution is to change the linear chain into hub. Each partner in the supply chain can directly access the images in the data bank</a:t>
            </a:r>
          </a:p>
          <a:p>
            <a:pPr marL="457200" indent="-457200">
              <a:spcBef>
                <a:spcPts val="600"/>
              </a:spcBef>
              <a:spcAft>
                <a:spcPts val="600"/>
              </a:spcAft>
              <a:buFont typeface="Wingdings" pitchFamily="2" charset="2"/>
              <a:buChar char="§"/>
            </a:pPr>
            <a:r>
              <a:rPr lang="en-US" sz="2400" dirty="0"/>
              <a:t>Supply chain collaboration:. Proper supply chain and inventory  management requires coordination of all different activities and links of the supply chain. Successful coordination enables goods to move smoothly  and on time from supplier to manufacturers to customers, which enables a firm to keep inventories low and costs down</a:t>
            </a:r>
            <a:r>
              <a:rPr lang="en-US" sz="2800" dirty="0"/>
              <a:t>.</a:t>
            </a:r>
          </a:p>
        </p:txBody>
      </p:sp>
      <p:sp>
        <p:nvSpPr>
          <p:cNvPr id="151555" name="AutoShape 2" descr="Figure 1. Figure 1. Hype Cycle for Server Technologies, 2010"/>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p>
        </p:txBody>
      </p:sp>
      <p:sp>
        <p:nvSpPr>
          <p:cNvPr id="6" name="Rectangle 2"/>
          <p:cNvSpPr>
            <a:spLocks noGrp="1" noChangeArrowheads="1"/>
          </p:cNvSpPr>
          <p:nvPr>
            <p:ph type="title"/>
          </p:nvPr>
        </p:nvSpPr>
        <p:spPr>
          <a:xfrm>
            <a:off x="1965325" y="304800"/>
            <a:ext cx="5184775" cy="576263"/>
          </a:xfrm>
        </p:spPr>
        <p:txBody>
          <a:bodyPr/>
          <a:lstStyle/>
          <a:p>
            <a:r>
              <a:rPr lang="pt-PT" sz="2400" b="1" dirty="0" err="1">
                <a:solidFill>
                  <a:srgbClr val="800000"/>
                </a:solidFill>
                <a:latin typeface="Tahoma" pitchFamily="34" charset="0"/>
                <a:ea typeface="ＭＳ Ｐゴシック" charset="-128"/>
                <a:cs typeface="Tahoma" pitchFamily="34" charset="0"/>
              </a:rPr>
              <a:t>Enterprise</a:t>
            </a:r>
            <a:r>
              <a:rPr lang="pt-PT" sz="2400" b="1" dirty="0">
                <a:solidFill>
                  <a:srgbClr val="800000"/>
                </a:solidFill>
                <a:latin typeface="Tahoma" pitchFamily="34" charset="0"/>
                <a:ea typeface="ＭＳ Ｐゴシック" charset="-128"/>
                <a:cs typeface="Tahoma" pitchFamily="34" charset="0"/>
              </a:rPr>
              <a:t> </a:t>
            </a:r>
            <a:r>
              <a:rPr lang="pt-PT" sz="2400" b="1" dirty="0" err="1">
                <a:solidFill>
                  <a:srgbClr val="800000"/>
                </a:solidFill>
                <a:latin typeface="Tahoma" pitchFamily="34" charset="0"/>
                <a:ea typeface="ＭＳ Ｐゴシック" charset="-128"/>
                <a:cs typeface="Tahoma" pitchFamily="34" charset="0"/>
              </a:rPr>
              <a:t>Applications</a:t>
            </a:r>
            <a:endParaRPr lang="pt-PT" sz="2400" b="1" dirty="0">
              <a:solidFill>
                <a:srgbClr val="800000"/>
              </a:solidFill>
              <a:latin typeface="Tahoma" pitchFamily="34" charset="0"/>
              <a:ea typeface="ＭＳ Ｐゴシック" charset="-128"/>
              <a:cs typeface="Tahoma" pitchFamily="34" charset="0"/>
            </a:endParaRPr>
          </a:p>
        </p:txBody>
      </p:sp>
      <p:sp>
        <p:nvSpPr>
          <p:cNvPr id="7" name="Content Placeholder 5"/>
          <p:cNvSpPr txBox="1">
            <a:spLocks/>
          </p:cNvSpPr>
          <p:nvPr/>
        </p:nvSpPr>
        <p:spPr>
          <a:xfrm>
            <a:off x="823912" y="1223962"/>
            <a:ext cx="7100888" cy="528638"/>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65" charset="-128"/>
                <a:cs typeface="ＭＳ Ｐゴシック" pitchFamily="-65"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6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6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65" charset="-128"/>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marL="0" indent="0">
              <a:spcBef>
                <a:spcPts val="600"/>
              </a:spcBef>
              <a:spcAft>
                <a:spcPts val="600"/>
              </a:spcAft>
              <a:buFontTx/>
              <a:buNone/>
            </a:pPr>
            <a:r>
              <a:rPr lang="pt-PT" sz="2400" b="1" i="1" kern="0" dirty="0">
                <a:solidFill>
                  <a:srgbClr val="800000"/>
                </a:solidFill>
                <a:latin typeface="Tahoma" pitchFamily="34" charset="0"/>
                <a:ea typeface="ＭＳ Ｐゴシック" charset="-128"/>
                <a:cs typeface="Tahoma" pitchFamily="34" charset="0"/>
              </a:rPr>
              <a:t>SCM – </a:t>
            </a:r>
            <a:r>
              <a:rPr lang="pt-PT" sz="2400" b="1" i="1" kern="0" dirty="0" err="1">
                <a:solidFill>
                  <a:srgbClr val="800000"/>
                </a:solidFill>
                <a:latin typeface="Tahoma" pitchFamily="34" charset="0"/>
                <a:ea typeface="ＭＳ Ｐゴシック" charset="-128"/>
                <a:cs typeface="Tahoma" pitchFamily="34" charset="0"/>
              </a:rPr>
              <a:t>Supply</a:t>
            </a:r>
            <a:r>
              <a:rPr lang="pt-PT" sz="2400" b="1" i="1" kern="0" dirty="0">
                <a:solidFill>
                  <a:srgbClr val="800000"/>
                </a:solidFill>
                <a:latin typeface="Tahoma" pitchFamily="34" charset="0"/>
                <a:ea typeface="ＭＳ Ｐゴシック" charset="-128"/>
                <a:cs typeface="Tahoma" pitchFamily="34" charset="0"/>
              </a:rPr>
              <a:t> </a:t>
            </a:r>
            <a:r>
              <a:rPr lang="pt-PT" sz="2400" b="1" i="1" kern="0" dirty="0" err="1">
                <a:solidFill>
                  <a:srgbClr val="800000"/>
                </a:solidFill>
                <a:latin typeface="Tahoma" pitchFamily="34" charset="0"/>
                <a:ea typeface="ＭＳ Ｐゴシック" charset="-128"/>
                <a:cs typeface="Tahoma" pitchFamily="34" charset="0"/>
              </a:rPr>
              <a:t>Chain</a:t>
            </a:r>
            <a:r>
              <a:rPr lang="pt-PT" sz="2400" b="1" i="1" kern="0" dirty="0">
                <a:solidFill>
                  <a:srgbClr val="800000"/>
                </a:solidFill>
                <a:latin typeface="Tahoma" pitchFamily="34" charset="0"/>
                <a:ea typeface="ＭＳ Ｐゴシック" charset="-128"/>
                <a:cs typeface="Tahoma" pitchFamily="34" charset="0"/>
              </a:rPr>
              <a:t> Management </a:t>
            </a:r>
            <a:r>
              <a:rPr lang="pt-PT" sz="2400" b="1" i="1" kern="0" dirty="0" err="1">
                <a:solidFill>
                  <a:srgbClr val="800000"/>
                </a:solidFill>
                <a:latin typeface="Tahoma" pitchFamily="34" charset="0"/>
                <a:ea typeface="ＭＳ Ｐゴシック" charset="-128"/>
                <a:cs typeface="Tahoma" pitchFamily="34" charset="0"/>
              </a:rPr>
              <a:t>Systems</a:t>
            </a:r>
            <a:endParaRPr lang="pt-PT" sz="2800" i="1" kern="0" dirty="0"/>
          </a:p>
        </p:txBody>
      </p:sp>
      <p:sp>
        <p:nvSpPr>
          <p:cNvPr id="2" name="AutoShape 2" descr="data:image/jpeg;base64,/9j/4AAQSkZJRgABAQAAAQABAAD/2wCEAAkGBxISEhUSEBIVFRUVFRcVFRcTEhAXFRAVFhUYFhUVFhUYHSggGBolHRUVITEhJSkrLi4uFx8zODMtNygtLisBCgoKDg0OGxAQGi0lHyUtLS0tLS0tLS0tLS0tLS0tLSstLSstLS0tLS0tKy0tLS0tLS0tLS0rLS0tLS0tLS0tLf/AABEIAOEA4QMBEQACEQEDEQH/xAAcAAABBQEBAQAAAAAAAAAAAAAAAgMEBQYHAQj/xABJEAABAwIDBAcFBAcFBgcAAAABAAIDBBEFEiEGMUFREzJhcYGRoQciUnKxQrLB0RQjM2KCkuEWQ3Oi8RU0U5OzwhckNVRj0/D/xAAaAQEAAwEBAQAAAAAAAAAAAAAAAQIDBAUG/8QAMREAAgIBAwIDBgYDAQEAAAAAAAECAxEEEjEhQQUTUSIycYHR8EJhkaGxwRQj4RUk/9oADAMBAAIRAxEAPwC29kEVv0mXm5kY/hBcfvhYMk6R0ygkSJUAsSIBWdAAegFiXtU5AoTFMkHol7EyBWcdqEhcc1JB4+Ro3kKCStqsSB91nifyUZBCqTZqA5DtxU3eRyUxIJ/sIwzpKyepI0hiEbfnlNz4hrD/ADq7B3BVJBACAEAIDObf4ZUVNG+ClDS57mZszg33GnMQCeNw1TF9SDAbDbEVkNfFJVQFkceZ+bNG5pcGkNHuk63cD4KzksA7EqEggBACAEAIDmfs39ykB4vke71yj0aFVg01ZibIm5pHWHqTyA4qspKKyzWqmdstsFkz8+2lj+riuOb3WPkAfqud6j0R6kPCXj2pfojyLbh32oR4SH8Qi1P5Ey8IXaf7f9J0O2sJ6zJG+DSPQ39FdaiJzy8KuXDTJ0G01M7dKB8wc37wV1bB9znlodRHmL+XX+CfDiDHdV7XfK4H6K6afBzyhKPvLBIE6kqKE6AWJ0AoTIBiokQFQJPfUAdr3/qyexSDhm1dReR/eVeJB1z2JYb0OGtkIs6okfMflvkj8MrAf4klyDfGygHlu0ISe2Qg8QkEAIAQAgBACAEAIAQHLdlJclLCDpaNpPYSLn6qj5CKjFa4zPLidBo0ch/XeuCc9zyfVaXTqitR79/iQ1Q6QQAgBACAkw4hMzqyvHc91vJWU5LhmMtPVLmK/QnQ7S1Lf7wO+ZrfqACrq6aOeXhunl2x8H9ck+HbGQdeNp+Uub9bq61D7o5peEw/DJ/z9CfDtlGesx7e7K4fUK61ETnl4TavdaZJ/tLTu3SW+Zrh62srq2D7nPLQaiP4f06kdtcxzwWvae5wKumnwc06px96LXyJ9a/9Ue4qxQ4PjodJL0bOs94Y35nOyt9SFpEg+lMIgbBBFCzRscbWN7mtDR9FTJJMMygCelQChIgFiY81OQKEvcmQe9IOSEHuYKQe+IQk9yoQeISCA8c4AXOgQET/AGjHz9CoyDksdVaHK0/u9wG/0+qwvltj8Tv8Op8y7L4XX6EBcR9IKjjLtGgnS+gJsOenBMENpciboSCAEAIAQAgBACAEAIB1lQ8Cwe4DkHOt5KylJcMylTXL3op/IhRUEbZWThgzscHtJLrZhuJbexWivsXc55eHaeX4cfA10G2kw68bHd2Zp+pVlqH3Rzy8Jrfuya/f6E+LbVh68bx8pa762V1qF3RzS8JsXuyT/YmwbVU7vtlvzNcPUaK6ug+5zy8P1Efw5+DRY0+LxP6srD3PbfyV1JPhnNOmyHvRa+RMbOrGY42dAOCZAKEqAUJUAoPUgWJTzTIEyTkf6BMgpq+ocSATpy4KAMXUA5VQg5ATvdr4cFx3y3T+B9J4dT5dKb5fX6D6xO86F7N8PyxvqHaZzlaeTG9Y/wA33V16aOFuPC8VtzNVrt1+b/5/JDm23ie5wlpGSMubOJaXFt9Dlc3fbtVXqE31RrHwycUnGxp/foyZjOz1LNSmpp2dEej6VttA4AZi1zdw04hXnVCUN0TKjV3V3eVY89cfbOerjPdBACAEAIAQAgBACAEAIAQAgBAOw1D2dR7m/K5w+ilSa4ZnKqE/ein8ifBtBUt3Sk9jg131F1dXTXc556DTy/Dj4F5hm19yGztDf323t4tO7vW0L89JHnajwtxW6p5/LuadtR2roPJHGzoBxsykDglQCZZUBS103vBQBvpkBzxeafZjlPC572sYLuc4NHeTYIll4RWUlGLk+EdTxWujw+mjbkzjSINuBnFveJuD2k9675SVcUfN01T1dzecd8mbbj2FuN30Raf3Y4svkHC/ksfMq7xPQel1i4t/d/QY2j2w6eMw08ZYwizi62YtH2Q1ujR4nkosv3LCRbS+HeXPfY8v76mifh9NTULRVMabN96zWl5kfqQwnjckA6WtwW22MK/aOBXXXalup9+nphepmquWkqWNhoqRwnc6wubZGjUuJDiHac+3svg3CaxCPU9GEb6ZOd1nsr7xwSTsXFE0Grq2Rk8AGgX5AuN3eQVvISXtSM//AEpzeKq2/v8AIjYlsY9sfS00rZ2Wv7os6w4tsSHeirKhpZi8mlXiUXLZZHa/v9Co2coOnqYo7XaXZnfI33nedreKzrjukkdWqt8qqUu/9l9t5RQsfHHTwta8gvf0bT1b2aMo03h3Dgtb4xTSiji8NsslGUrJdOFkyBFtDv8Aouc9Un4JhElVIY4y0ENLiXXygCw1IB4kK8IObwjDUaiNEd0hGLYa+nkMUhaXAAnISRru1ICicHF4ZNN0bob48fmQlU2BACAEAIAQAgBAa3ZmuJhyk6scW+G8fW3gu2p5ifNeI1qF7a79S5bULU4R5k6At6WiJF3m3Zx8VOASTQsO+/mVOAQanAI36hzx4g/UJgDH9mx/xT/KPzTAOULyz7Mk4dWuhkbLHbM25GYXGoI3eKmMnF5RnbWrIOEuGS8cx2WrLDLlGQEAMBA1OpsSddB5K07HPky0+lhRnb39SrVDpLPZtsRqYzO9rGNOclxsCW6tHnb1V68blk5tW5+TJQWW+hee0HGGSujiie17GjOS1wLS52g1HIX/AJlrqJqWEjj8M08q1Kclhvp9/fY99mj2CaUG2cxjJzIBu8D/AC+SabG5jxZS8uOOM9f6/sjba0FQ6re4xvc05RGWtc5uUAaC27W+nPvUXRk55waeH21KhLKT7mo2NpHUlK51ScgLjIQ7+7blA1HAm17do4remLhD2jzdfYr7kq+vb4ld7O6MOfPU5bAuLGD4QTncPuDwKpp45bkdHilmIwqz+b/j6kDFdtpxM/oMjWNcWi7LmQNNruPb2Kk9RLd0NqfDK3Wt+cv9i82hp2VVB+kPYGyCJsoI3tJAJbfi08jzC1sSnXufODj005UanyovKzj/AKRvZtRZYpJ3aZ3ZQT8LN58yf5VGmj0bNPFbMzjWu38v7/czIo5sQqZXxC4LiS5xs1jdzLnnYDQa6LDbK2TaPR8yvSUxjP0/V9yzfsG/qipiL7dQgg/Un0V/8d+pzLxWPLg8epnMUw2Wnf0czcp3jiHDm08QsZQcXhnoU3Qtjugxp1JIGh5jeGEXDix2UjnmtZRteM4LKyDe1NZ9MjF1BfAIAQAgBAStnazLI5vxi/iN3oSuql9cHh+JRylI0jalbnkFzs8zpJRfc33j+A8/opQNcrgEAIAQHCl5R9mCAEAIAQAgFRyFpDmkgg3BBIIPMEbkIaTWGaCn20rGC2dr+17AT5i1/FbK+aOGXhunk84x8GV+K47UVGk0hLd4aAGtHgN/jdUlZKXLN6dLVT7i6+vc0OCbXw09M2JsTy9up6uV5LrvN73GhNtOAW0L4xjjBwajw+y61zclh/aFMocJlf03TuYCczonHKATqRqL27j3FNtLec/IO3XQjs2Z/Pkb2v2oZMz9HpgSy4zOsQHBvVY0HW1wPIJdcpLbEnQ6GVcvNt5++rL7F/8AyeG9GNHdGIu98nXPq8rWfsVYOKn/AOjV7u2c/Jcf0GxeWOgD2NzH9Y9wb1nuaT7vfZrQlOFXlDxDM9TtbxwvkZunkw6WUPb+lxyB2fT9Ybg3JNszvFYJ1N565PQktXCG17XHj0+iJO2+JwVTYG07w9+cjQOBbmsACCAdTbyVr5xmkomfh9NlDk7FhYNDtDVx0dI1mRslskbGP6ri0Xu4cQMt/JbWSUIHBpa5ai9vOOW2RdlMQ/To5G1EEWVhaBlZ7rswNxYk2IsNx4qtUvMT3I11tP8AjSi65PL/ADKWWmwuKcwvbNIc+UkOOSMk2yjKQTbdfXcsmqlLb1OtT1s6/MTS6fN/n3/oZ2y2YjpWtlhccrnZC1xvlJBIIPL3TvS6pQWUX0Gtlc3Ca64zkyi5z0xEzrNJ7FK5KyeEVsdZkex/Ii/duPouirk8vWLMGjVCpXSeEb/YuC0Jed7j6cFKDNCrAEAIAQHCxru17l5CkmfaOLQWViDxACAEAIAQAgBACAEAIB6Sqkc0Nc97mg3Ac9xAO64BOm9S22UUIp5SWfgTsFx6elJ6JwynUscLtJ523g9oKtCyUODHUaWu/wB9dfXuXjdvHC5bTRB53uBOveALnzWv+Q/Q4/8Ayovo5vHp9/QqqDGA+sZU1ZuGnMcrd1gcgDRwDrFUjPM90jps0+3TuqpffcmbcY5HUuiELi5jGkk2cPecbWseQaPNWvsUsYMvD9LKlSc11f8ABpNjnMp6AyEgmz5ngEEiwsAeWjR5ranEa8/M8/XbrdTt+CRjNl6Yz1kQdr7/AEjzzy++Se8j1XNUt00etrJqqiWPTC/g0PtNq9YYR+9Ifut/7ltqZcI4fCa/en8vv9jDLlPZI2IPs3vUozn6GSxipI3Gy6qEeZrJdCBs7LLJURxMe8XcL5XuGg36A+Hiu18ZPDa6n1ZgsOSBg7FmgycpAIAQAgPnMvXzuD7rI42pcNzj5qdzQ6Dra13Gx7x+SsrJEbUONrhxb5FWVxGxDralh5jvH5K6tTKuA4HtO5w81feiNrFZVOSMMFJB4gBACAEAIAQAgBACALIMkiirZIXZ4nljrWuLbjvHoFMZOLyillcLFtmso9xCvknfnmdmdYNvYDQbtALcSkpOTyyKqoVR2wWERlBoVuKP1tyCsjGb6mLxmXVdtK6Hi6yWWXvslw/pavNbdot58Hm9z6cY2wA5ABVIFKQNMqGHQPaeGjmnXkgHUAID5o6VeHtPs9woSKu0tuFCRRtJ3Cg9RgncONepSJyKzqcDJ6JORsqk5HBVOH2j46/VN0l3GEONrncQD4KytkNqHG1o4tPgVZXEbBxtSw8SO8fkrK2JXYxxrwdzh5q6mmRtYrKpyVweKQCAEAIAQAgBACAosSk3lXXJzSfRsxWJyXJXo1roeDqJZkdZ9hGGadIRvN1M+TkXB25CACA+aNpaB0FXPHILOErzu6wc4ua7xBB8VquCp1/YLbCjdRwxSTsikijbG5srgy+UWDml2jgQL6blRp5JNF/aah/95T/8+L81XDA1WbI0Et89JFc7y1uRx/iZYqjri+UdENVdHiTM3i3sspngmmkfC7gHEyM8b+96rGWmg+Oh11+J2p+2k/2+/wBDmOOYRPRymKobY72katkb8TTxHqFxWVODwz2KdRC2O6JBEiz2m+4W2RME7hfSpglSPQ9UaLbhWdVwTk9zqME5PekTBO49zqME7j3OowMi2ykbiR3FT1ROR1tY/wCK/fYqVOSIwh1tceIB8wrK1kbUONrW8QR5FWVxGwcbUMP2vMFXVsSNjHGkHcQe4hWUkyu1ntlJGAspBFqakC4Budx7FZLuZzn2RRYq6wKvWss5rniJi6w3NhxNvNelA+ftZ9K+ybDeipWm32VTlmXY3SkgEBQbU7IU1eB0zS2Ros2WMgPaORvo5vYRztZSngg5/W+yGcE9DUxPHDpGvYfHLmVt4wQv/Cav/wCJTf8AMm/+tTvQwdsWZIIDG+1DCBUUosP1jHXYfDVvcbLG6O6J06S7yrM9u5wvNbQ6Eb+xcDifQKQoSJgncSKWN0jgxjS5x3AfXsHaqywllkTujXHdN4RpaXZU2vLJY8mC9v4j+S5nauyPIt8bw8Vx/X6L6j7tlmcJXeIafyUeb+RkvHLe8F+5Fm2XkHUkae8Fv5qVZE6YeOQfvQa+HX6EGbBKlv8Ad5vlc0/1V1KL7nXDxbTS/Fj4pkKWKRnXY5vzNcPUq2E+Dshqa5+7JP5obEqjabbhQlUbSdwoSKNpO4UJFG0ncKEijaTuFdIowTuPc6YJyLExG4nzKLIyMVE7iNXHzK2i2ZTGqF2hHauhcHL3IuOu91a0L2jDVvEDO4RTdLUxs5uv5L0OEfPz6s+sNnKYRQMbyAWaKyLQhWKniEggBACA597MdqK2ufL+kGMxRNHvNjyudI4+6Lg5bWa4nTkrSSRB0FVJM7tPNchnIXPeVjY+wTOJ7ZUHRymRvVedex39VzyWep6+kuzHa+xnukVcHZuOjbK4aIoQ5w9+QBzuYB1a3y9V51090vyR85r9S7bMLhcfUulicIIAQAgBARpqCJ/XjYe9ov5qynJcM1hfbD3ZNfMgzbOU7tzS35XO+h0V1bI64eKamP4s/FIgzbJN+xK4fM0H6WVld6o64eNzXvwT+Dx9SFNsvOOq5jvEg+o/FWVsTrh41S/eTX7kKbCahu+J38NnfRWUovudkPEtNPia+fT+SI8lujgW/MCPqrbTrhbGfutP4dQEqrtL7hXSqNpO4ZlkWkUZykJo5NSt0jnz1GMed7i20/vHPrX7BI9lOHdLW5yNGW/P8l2z4PD/ABH0rTOsAFRFWP51JB50qZIPekHJAe5wpJPbjmgGoKZjL9GxrMxu7I1rcxta5sNTYDVALe6wJO4C6gGIxSozFzjxK5pvLK5MFtPZ7SDxSKyb1WOLyjGYLR9NUshPF3vfI3V3mBbxWdydcHI7rdXGNbafU60vGPngQAgBACAEAIAQAgBACA8c0HQi/epC6EObCIHdaJneGgHzCsrJLudMNZfD3Zv9fqQJtl4D1c7e51/vXV1dI6oeL6iPOH8V9MFdU7HE9Sbwcz8QfwWkdQlyjpj4y370P0ZXf2VqmG9mOH7r/wAHALdais1j4nS31yvl9MlXtBhk4ZrDJ4MLvu3XRp7IbuUW1Oqqsh7MkbD2NYcWRukcLOc47xqAF2zeeDzVxk63HOqlBz9IUgBOgFtmQCxKgPekQEtWBW45UZY7cXaeHFUm8IhmHxOawK5ihgceqt63riXQ57P6G75agjlEz7zz9wea4fErPdrXx+n9mN0uxtV5ZgCAu6TZmZ4u4tZfcHXLvEDcu2vQWSWX0NVU2e1Gy07eqWP7ASD66eqmegsXGGHVIpZYnNJa4EEbwRYhccouLw11MmsCVUAgBACAEAIAQAgBACAEAIAHMb+xWUpLhkptEiOulG57vE3+q2jqrY/iLKyS7j7MXkG/KfAj6LaOvmuUiyuZIjxv4mHwIP1W8fEI90y6uXdEqLGYzvJHeD+F1tHV1PuWVkWToaxrhdrge4grojJSWUy6eR3p1JJdq4Mvj9Td5HBun5rCx9SrMVjVRYFZRWWVOeYxUXJXZFFzoOA0PQU8cfENu75nau9TbwXz19nmWOX3g5JPLyWCxKj9BK1krHO6rXtJ7gVpVJRmm+MkxeGbbFqV1RGOhly/aBBOV4tuJC9q+t3Q9iWP7OqS3LoyhpZqikeDOHmPUGxzNOmliTYG9uS4ISu08v8AZnb+pinKD68DG0eIRTljowbgEOuLG2mXv+0qau6FrTiRZJS4KmONzuq0nuBP0XIot8IzwD2FujgQe0EfVGmuUBKgFtSYBJJEJWuaAbmzrjQG17gdi669HOcN6aNFW2slSuQzBACAEAIAQAgBACAEAIAQAgPWOIN2kg8wrwnKDzF4JTa4JP8AtKX4v8rfyXT/AJ1v5F/Nkb+rmyMc7kPXgvabwdRh6+XeVyyZmzE7QVOhV60SjNYJS9PVxtPVaekd3M1A8TlHip1Vnl0t+vT9SJvETpS+fOUEBo8AweGaLM/NmDiDZ1raAjTxXpaXTV215lzk2rgpIrOnmpZHMa5zbE6HquF9DY6G/Ncu+zTzcU8FMuDwarAsRNTG7pGAWOU/C+410PqO1eppb3dF7l9GbwluXUoI8Ja+rfE3RjTmNuDbA5Qe91lwrTRlqHBcIy2JzwXGL4q2lDYomNva9tzWjcL23k2K679QtOlCCNJz2dEIwjFhVZopo23tfS5aRcA6HcdRxUafUK/MJoiE9/RmexnD+imMbdQbFnOztAPMELz9RT5dm1fIynHDwanF3CCkLB8IjHbfQnyuV6l78qjC9MG8/ZhgzWG4HJOwvYWizstnXF7AbrDtXm06SdsdyMI1uSyiukZlJB4EjTdobaLmksNooxUkD2i7mOAO4lpAPcSpcJLlMnDH8Nw587i2O2guS42AWlNErXiJMYuXB5idF0L+jLg4gAmwNgTw8reaXVeVLbnIlHa8EiHA5nRiVuXKQTq6xAF9ddOC0jpLJQ3rGCVW2slauUoCAEAIAQAgBACAEBttoKjQMHefwX0dj6YO1mOxSSwK5u5mc+x2ouSuqtdC6LHYGjsySc73uyN+Vu8+Ljb+FeZ4jZmah6f39/uY2vrg1a84xBAS8OxGSB2aM794Ood3ram6dTzEtGTjwXrNqWOFpYT4Frh5Osu5eIRa9qP9mvnLuhNVtUMtoY7HgXWs3uaFE/EFjEI/qHd6Ir9n8REcxdIdHghzjwJIOY+I9Vz6W5QtzLuUrliXUuMdwR07hLE5pu0AgnQ23FpC7NVpXa1ODNJ17nlDuCYUKYOkmc25Fr391jd+87ydPJW02n8hOc31/gmENvVlbTyiqrQ8D3Wai/ws3Hxcb+K54yV+pUlwv6/6UT3TyO7aVGscfK7z9G/9yt4jP3Y/P7/cm58Is6Ufo9GDxbGXfxO1t5kBdUP9Onz6LPzLr2YGLo4OkexnxOA8zqV4tcN81H1OZLLwa7a2fLBkH23AeDdfwC9fXT21YXc6LXiJI2ce10LXNjDPscLvy6XJtzur6RqVaaWO36E19UZ/H5qeT3obmVz7O69iLW3HT4dy4NVKmfWHvN/mZWOL45JuKUUlPActQ8tsGZHNaQc2hAPDS/ktr6p01dJvHGC0ouMeTN09O95sxpceTQT/AKLzYQlN4ismKTfBKkwaoAuYneFj6BavS3JZcWW2S9CCRzWBQEAIAQAgBACA0NY8m7jvK96TOtmVxuWwKpHkqc6xmbUrsijQ6Fg1N0UETOTG37yLu9SV85bPfZKXqzjk8vJMWZAIAQAgBACAegqpGdR7m/K5wHkFeNk4+62iU2uDyepe/rvc75nONu66SnKXvNsNt8kvBsU/R3OcGB2YAakggXvp/wDuC10+o8lt4zktCe0ZxWtM8jpLWuAAL3sALb/PzVL7fNm5ESlueTVDEYKmEsfIGFwFwSAWkEHQnQi4Xq+fVfXtk8ZN90ZLDI+CYbAya7ZuleASMoFmjcSSL66238VnpqKo2dJZZEIxT5IW2NReVrPgbc97tfoG+aw8Qnmaj6L+Slz64LyNpho/dGrYr6fE4X+pXdFOrT9OUv3NV7MDJ4FT56iNpG45j3NGb8AvK0sN1sV99DCCzJF3tpP7scY4kuPgLD6ldviMvZjH5mlz4RYZW0dMSBctAv8AvvNhqe8+S6MR01OV2/dl+kImei2mnDruLXN4tygadh3heetfanl8ehkrZZLbaiha+LpmizmgEn4mmwse0XXXraYyh5i5X8F7YprJD2awmOWNzpW396zdXC1hruPb6LHR6eFkG5ruVrgmup4cEpg8tfUAOzGzQW+7ro0k7zu5KP8AFpUnGU+voPLjnDZGxnAHQtztdmZx0s5t9BfmFnqNG6luTyis69vUplxGYIDxAXlQ/Re5I6mY/aGSwKivkhcmC6PpZ44/ikaD3X19LrptnsrlL0TLSeEdSYb6cR6r5WE1nDOQFsAQAgBACAEAIAQAgBACAAbblPAPXvJNySTzJJPmjbfVguKHaSaNoaQ14AsM1wQOAuN67K9dZBYfU0ja0eUONBs755GEl4tZpHu7ue/RoUVapK12SXIjPEssj47iAnkztuGhoaL2vxJ3dpVNVcrZ5XGCJy3M0dLWxVcPRPdleQARuNxqHN56i9l6ELYamvZJ4f31RspKawyFBsmcwzyAsB1DQbuHLsWMfDnu9p9Cqp69R7anFGZDCwgk2zW3MAN7d+g0V9bqI7fLjz3/ACJtmsYRNwgdDSNceDDIfG7h6WW+n/10J/ln+y0OkDEAFxtvLj5kn+q8PDk/zZy8m32mflpnDnlaPMH6Ar29Y9tL/Q6rOkTDLwzlPEAz045q+1gtZJrhezM6mZPaV3ulVq94rHkyuzMearDvga53j1R94p4jPbQ16k2v2TdmRfLTXU5xYqyOR71aNkkBTawcW+R/NaK990MDjahh4kd4/JXV6IFtIO4g+KurIvuBRaeStlA8UgEAIAQAgBACAEAIAQAgBAOGd9rZ3W5ZnW8lbfLjL/UnLGlUguZ9oHviMRY0AtDbtzCwFuBvwFl2S1spVuDS9DR2NrBAw2RrZWOf1WuDjYX3ajTvssKZRjYnLhFYtJ9S42mxWOVjGxOv7xc7RwtYWG/vK7NZqIWRSgzSyaa6GeXnGImR1gTyClLLBQdKujeWLttQvUmjpkUO0r/1ZWdXvma5KDY/fK/mQ3y1P1WPibztj8yLWaXp14biZHhnUbAKEyjYSLEyrtAsSKNoHGTEbiR3FR1RA82sdzv3gKynJDA42s5tHgSFdXSGBxtS08x6q6uRA4HA7nD6LRTTArKVbKB4pAIAQAgBACAEAIAQAgBACAEBHr32Y7yVocgz11csdrqMIp39aFhPMNAPmNV9A4p8nXgo8V2DpJ2lv6yO/wAD72/mBVVVFPKI2oz0PssMLS2Cpzak/rWWOvNzT+C59RpXbLdkpKvLyV9XsTXM3MZJ/hyD6PylcEvD7FxhlHXIpavDamL9pBK3tLHW8wLLCWlsjzEq4tdiG2oWLgVHGzqrgBxs6o4AdbOquAHGzqrgBwTKu0gcbKm0DjZVfBArpeSrIDsdS74j46pBsDn6YeIB9FZ2tAW2rbxBHdYqVf6oYFiZh+15ghXV0QLAvuse4hXU0wBCsAQAgBACAEAIAQFfi7/dA5n6K8e5KKDOr4JO/L6E7AQAgBACAh1mFQS/tYY3/NGwnzsqyhGXKIaTKWr2EoX7o3RnnHI8ehuPRYS0lUuxV1xKaq9mjf7mocOyRgd6tI+iwl4fF8Mq6kU1ZsDWsuWdHKP3X2cfB4A9VzT8PmuMMo62Z2rglhdkmY5juT2kX7RzHaFx2Uyg8SRRprkS2dZOBA42ZRtA82ZNpAvplSUQONlRRwgeiVZSQFiRV2g9EijaSeiRMAdZUuG5x81KbRA62tdxse8fkrK2SGBxtYOLfIq6vfdEYHBUMPEjvH5K6viBbSDuIPirqyL7gUWlWygeKQIlkDRdxsFKWQU1bNnueHBa4x0JKPOtMEnWqr2i0EU8kEr3tdG8sLujLmFw32LbnQ3G7gV721nWWtBtVQzWEVXCSdzTI1rj/A6x9EwwW4N9QoJPUAIAQAgBACAiYnhsVQwxzMDmnnvaebTvB7QqyipLEiGs8nFNpcJdRzuiJu3ex3xNO6/aNxXi30eXLHY55RwysEyw2lR1s6bSBxsyzcQPCZHEChMsdoPenTYD3p02AUJ1GwChOq7ALE6jYBYmVdoFiZRtAsSKNoHGTkbiR4qOqIEyVj/iK1jJgq6qUucMxJ14lddb6Ej8p9w9y17kFBnXRgsVMshcS5xuXEucTxJNyT4r3zpL6XYfEAxr/wBFe5rmhwyFjjZwuAWA5gdd1lG5ArWT1VIQA6enPAXliJ/h0unRg0eE+0rEISM72zt4tlaLkdj22IPab9yhxQOv7L7QxV0ImhuLHK9jrZo32vY8xrcHis2sElwhIIAQAgBAYX2kYX07fd67G3b366eI/Bc+or3opNZRyLpF5e0wFCZNoJuGQSTyNiibme82A+pPIAa37FEa3KWEMZOt4FsHTwtBnHTScc1+jaeTW8e838F6VejhH3urNo1pcmgbhFOBYQRW/wAKP8l0eXD0RfCIVVspRSdanYO1l2H/ACkLOWnqlzFEOEfQpqv2dUzv2cksfZdrm+RF/VYS0FT4yijqRTVXs3nH7KeN/wAzXMPpmWEvDn2ZV1Mp6rZCvj3wFw5xua70vf0WEtDau2SrrkU9RHJFpLG9nzsc36hc0qJR5RVrAhs6zcCBxs6q4AcbOq7AONnVdgEyTKYxBBll1XVBYQJrn+4e5XfJBm+kXZguP7K4c2oq4IXkBjngvzEAZG+84a8wCPFe0+DoPpMLIsImia8Fr2hzTvDgCD3goD5/9otDBBXyx0wDWAMJa3qxvLbua3kNxtwuQtY8FTTew/P01TbqdHHm+bM7J6dIqzJR11UJBACAEAIDN4q7MXHw8Bos5EM4ztfTiKYv3NcdeQd/VcllTb6Ixa6lI2cHcQe4rFwa5K4Ou+xzCLRSVbxq8mOPsY3rkd7tP4F16avC3Gla7nSF1GoIAQAgBACA8cL6HUdqArKvZykl69PGSeIYGnzbYrOVUJcpFXFMpav2eUbuoZI/lfceTwVhLRVPtgq64lNVezR4/Y1LTyEjC3/M0n6Lnl4evwsq6vRlPVbEV8e6Nsg/+N7T6OsfRYS0Fi46lXXIpK6gqIv2sMjO10bwPO1lg9POPKK7WiofMrqJBOE3uHuUuPUgz2dduC4xNuK9Y3Ot+x3qeazkSjqCqSfMeNf7xP8A40v/AFHLVcFTqfsQ/wB3qP8AGb/0wqTJR0lVJBACAEB4UBl6vcs2Qcp9oXUf4feCiHvIp3Oc8Qt58FnwfT3sz/8AS6X5D99yyhwI8GnVywIAQAgBACAEAIAQAgBAB3IDjHtK/bDvK4dSY2Ga+we5cf4kZFIuouf/2Q=="/>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PT"/>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8494" y="7937"/>
            <a:ext cx="1725506" cy="1133726"/>
          </a:xfrm>
          <a:prstGeom prst="rect">
            <a:avLst/>
          </a:prstGeom>
        </p:spPr>
      </p:pic>
    </p:spTree>
    <p:extLst>
      <p:ext uri="{BB962C8B-B14F-4D97-AF65-F5344CB8AC3E}">
        <p14:creationId xmlns:p14="http://schemas.microsoft.com/office/powerpoint/2010/main" val="3097355217"/>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Content Placeholder 5"/>
          <p:cNvSpPr>
            <a:spLocks noGrp="1"/>
          </p:cNvSpPr>
          <p:nvPr>
            <p:ph idx="1"/>
          </p:nvPr>
        </p:nvSpPr>
        <p:spPr>
          <a:xfrm>
            <a:off x="304800" y="1874837"/>
            <a:ext cx="8507162" cy="4525963"/>
          </a:xfrm>
        </p:spPr>
        <p:txBody>
          <a:bodyPr/>
          <a:lstStyle/>
          <a:p>
            <a:pPr marL="457200" indent="-457200">
              <a:spcBef>
                <a:spcPts val="600"/>
              </a:spcBef>
              <a:spcAft>
                <a:spcPts val="600"/>
              </a:spcAft>
              <a:buFont typeface="Wingdings" pitchFamily="2" charset="2"/>
              <a:buChar char="§"/>
            </a:pPr>
            <a:r>
              <a:rPr lang="en-US" sz="2400" dirty="0"/>
              <a:t>SC Team: A group of tightly integrated businesses that work together to serve the customer; each task is done by the member of the team who is best capable of doing the task.  </a:t>
            </a:r>
          </a:p>
          <a:p>
            <a:pPr marL="457200" indent="-457200">
              <a:spcBef>
                <a:spcPts val="600"/>
              </a:spcBef>
              <a:spcAft>
                <a:spcPts val="600"/>
              </a:spcAft>
              <a:buFont typeface="Wingdings" pitchFamily="2" charset="2"/>
              <a:buChar char="§"/>
            </a:pPr>
            <a:r>
              <a:rPr lang="en-US" sz="2400" dirty="0"/>
              <a:t>Virtual factory:. Collaborative enterprise application that provides a computerized model of a factory</a:t>
            </a:r>
            <a:endParaRPr lang="en-US" sz="2800" dirty="0"/>
          </a:p>
        </p:txBody>
      </p:sp>
      <p:sp>
        <p:nvSpPr>
          <p:cNvPr id="151555" name="AutoShape 2" descr="Figure 1. Figure 1. Hype Cycle for Server Technologies, 2010"/>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p>
        </p:txBody>
      </p:sp>
      <p:sp>
        <p:nvSpPr>
          <p:cNvPr id="6" name="Rectangle 2"/>
          <p:cNvSpPr>
            <a:spLocks noGrp="1" noChangeArrowheads="1"/>
          </p:cNvSpPr>
          <p:nvPr>
            <p:ph type="title"/>
          </p:nvPr>
        </p:nvSpPr>
        <p:spPr>
          <a:xfrm>
            <a:off x="1965325" y="304800"/>
            <a:ext cx="5184775" cy="576263"/>
          </a:xfrm>
        </p:spPr>
        <p:txBody>
          <a:bodyPr/>
          <a:lstStyle/>
          <a:p>
            <a:r>
              <a:rPr lang="pt-PT" sz="2400" b="1" dirty="0" err="1">
                <a:solidFill>
                  <a:srgbClr val="800000"/>
                </a:solidFill>
                <a:latin typeface="Tahoma" pitchFamily="34" charset="0"/>
                <a:ea typeface="ＭＳ Ｐゴシック" charset="-128"/>
                <a:cs typeface="Tahoma" pitchFamily="34" charset="0"/>
              </a:rPr>
              <a:t>Enterprise</a:t>
            </a:r>
            <a:r>
              <a:rPr lang="pt-PT" sz="2400" b="1" dirty="0">
                <a:solidFill>
                  <a:srgbClr val="800000"/>
                </a:solidFill>
                <a:latin typeface="Tahoma" pitchFamily="34" charset="0"/>
                <a:ea typeface="ＭＳ Ｐゴシック" charset="-128"/>
                <a:cs typeface="Tahoma" pitchFamily="34" charset="0"/>
              </a:rPr>
              <a:t> </a:t>
            </a:r>
            <a:r>
              <a:rPr lang="pt-PT" sz="2400" b="1" dirty="0" err="1">
                <a:solidFill>
                  <a:srgbClr val="800000"/>
                </a:solidFill>
                <a:latin typeface="Tahoma" pitchFamily="34" charset="0"/>
                <a:ea typeface="ＭＳ Ｐゴシック" charset="-128"/>
                <a:cs typeface="Tahoma" pitchFamily="34" charset="0"/>
              </a:rPr>
              <a:t>Applications</a:t>
            </a:r>
            <a:endParaRPr lang="pt-PT" sz="2400" b="1" dirty="0">
              <a:solidFill>
                <a:srgbClr val="800000"/>
              </a:solidFill>
              <a:latin typeface="Tahoma" pitchFamily="34" charset="0"/>
              <a:ea typeface="ＭＳ Ｐゴシック" charset="-128"/>
              <a:cs typeface="Tahoma" pitchFamily="34" charset="0"/>
            </a:endParaRPr>
          </a:p>
        </p:txBody>
      </p:sp>
      <p:sp>
        <p:nvSpPr>
          <p:cNvPr id="7" name="Content Placeholder 5"/>
          <p:cNvSpPr txBox="1">
            <a:spLocks/>
          </p:cNvSpPr>
          <p:nvPr/>
        </p:nvSpPr>
        <p:spPr>
          <a:xfrm>
            <a:off x="823912" y="1223962"/>
            <a:ext cx="7100888" cy="528638"/>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65" charset="-128"/>
                <a:cs typeface="ＭＳ Ｐゴシック" pitchFamily="-65"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6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6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65" charset="-128"/>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marL="0" indent="0">
              <a:spcBef>
                <a:spcPts val="600"/>
              </a:spcBef>
              <a:spcAft>
                <a:spcPts val="600"/>
              </a:spcAft>
              <a:buFontTx/>
              <a:buNone/>
            </a:pPr>
            <a:r>
              <a:rPr lang="pt-PT" sz="2400" b="1" i="1" kern="0" dirty="0">
                <a:solidFill>
                  <a:srgbClr val="800000"/>
                </a:solidFill>
                <a:latin typeface="Tahoma" pitchFamily="34" charset="0"/>
                <a:ea typeface="ＭＳ Ｐゴシック" charset="-128"/>
                <a:cs typeface="Tahoma" pitchFamily="34" charset="0"/>
              </a:rPr>
              <a:t>SCM – </a:t>
            </a:r>
            <a:r>
              <a:rPr lang="pt-PT" sz="2400" b="1" i="1" kern="0" dirty="0" err="1">
                <a:solidFill>
                  <a:srgbClr val="800000"/>
                </a:solidFill>
                <a:latin typeface="Tahoma" pitchFamily="34" charset="0"/>
                <a:ea typeface="ＭＳ Ｐゴシック" charset="-128"/>
                <a:cs typeface="Tahoma" pitchFamily="34" charset="0"/>
              </a:rPr>
              <a:t>Supply</a:t>
            </a:r>
            <a:r>
              <a:rPr lang="pt-PT" sz="2400" b="1" i="1" kern="0" dirty="0">
                <a:solidFill>
                  <a:srgbClr val="800000"/>
                </a:solidFill>
                <a:latin typeface="Tahoma" pitchFamily="34" charset="0"/>
                <a:ea typeface="ＭＳ Ｐゴシック" charset="-128"/>
                <a:cs typeface="Tahoma" pitchFamily="34" charset="0"/>
              </a:rPr>
              <a:t> </a:t>
            </a:r>
            <a:r>
              <a:rPr lang="pt-PT" sz="2400" b="1" i="1" kern="0" dirty="0" err="1">
                <a:solidFill>
                  <a:srgbClr val="800000"/>
                </a:solidFill>
                <a:latin typeface="Tahoma" pitchFamily="34" charset="0"/>
                <a:ea typeface="ＭＳ Ｐゴシック" charset="-128"/>
                <a:cs typeface="Tahoma" pitchFamily="34" charset="0"/>
              </a:rPr>
              <a:t>Chain</a:t>
            </a:r>
            <a:r>
              <a:rPr lang="pt-PT" sz="2400" b="1" i="1" kern="0" dirty="0">
                <a:solidFill>
                  <a:srgbClr val="800000"/>
                </a:solidFill>
                <a:latin typeface="Tahoma" pitchFamily="34" charset="0"/>
                <a:ea typeface="ＭＳ Ｐゴシック" charset="-128"/>
                <a:cs typeface="Tahoma" pitchFamily="34" charset="0"/>
              </a:rPr>
              <a:t> Management </a:t>
            </a:r>
            <a:r>
              <a:rPr lang="pt-PT" sz="2400" b="1" i="1" kern="0" dirty="0" err="1">
                <a:solidFill>
                  <a:srgbClr val="800000"/>
                </a:solidFill>
                <a:latin typeface="Tahoma" pitchFamily="34" charset="0"/>
                <a:ea typeface="ＭＳ Ｐゴシック" charset="-128"/>
                <a:cs typeface="Tahoma" pitchFamily="34" charset="0"/>
              </a:rPr>
              <a:t>Systems</a:t>
            </a:r>
            <a:endParaRPr lang="pt-PT" sz="2800" i="1" kern="0" dirty="0"/>
          </a:p>
        </p:txBody>
      </p:sp>
      <p:sp>
        <p:nvSpPr>
          <p:cNvPr id="2" name="AutoShape 2" descr="data:image/jpeg;base64,/9j/4AAQSkZJRgABAQAAAQABAAD/2wCEAAkGBxISEhUSEBIVFRUVFRcVFRcTEhAXFRAVFhUYFhUVFhUYHSggGBolHRUVITEhJSkrLi4uFx8zODMtNygtLisBCgoKDg0OGxAQGi0lHyUtLS0tLS0tLS0tLS0tLS0tLSstLSstLS0tLS0tKy0tLS0tLS0tLS0rLS0tLS0tLS0tLf/AABEIAOEA4QMBEQACEQEDEQH/xAAcAAABBQEBAQAAAAAAAAAAAAAAAgMEBQYHAQj/xABJEAABAwIDBAcFBAcFBgcAAAABAAIDBBEFEiEGMUFREzJhcYGRoQciUnKxQrLB0RQjM2KCkuEWQ3Oi8RU0U5OzwhckNVRj0/D/xAAaAQEAAwEBAQAAAAAAAAAAAAAAAQIDBAUG/8QAMREAAgIBAwIDBgYDAQEAAAAAAAECAxEEEjEhQQUTUSIycYHR8EJhkaGxwRQj4RUk/9oADAMBAAIRAxEAPwC29kEVv0mXm5kY/hBcfvhYMk6R0ygkSJUAsSIBWdAAegFiXtU5AoTFMkHol7EyBWcdqEhcc1JB4+Ro3kKCStqsSB91nifyUZBCqTZqA5DtxU3eRyUxIJ/sIwzpKyepI0hiEbfnlNz4hrD/ADq7B3BVJBACAEAIDObf4ZUVNG+ClDS57mZszg33GnMQCeNw1TF9SDAbDbEVkNfFJVQFkceZ+bNG5pcGkNHuk63cD4KzksA7EqEggBACAEAIDmfs39ykB4vke71yj0aFVg01ZibIm5pHWHqTyA4qspKKyzWqmdstsFkz8+2lj+riuOb3WPkAfqud6j0R6kPCXj2pfojyLbh32oR4SH8Qi1P5Ey8IXaf7f9J0O2sJ6zJG+DSPQ39FdaiJzy8KuXDTJ0G01M7dKB8wc37wV1bB9znlodRHmL+XX+CfDiDHdV7XfK4H6K6afBzyhKPvLBIE6kqKE6AWJ0AoTIBiokQFQJPfUAdr3/qyexSDhm1dReR/eVeJB1z2JYb0OGtkIs6okfMflvkj8MrAf4klyDfGygHlu0ISe2Qg8QkEAIAQAgBACAEAIAQHLdlJclLCDpaNpPYSLn6qj5CKjFa4zPLidBo0ch/XeuCc9zyfVaXTqitR79/iQ1Q6QQAgBACAkw4hMzqyvHc91vJWU5LhmMtPVLmK/QnQ7S1Lf7wO+ZrfqACrq6aOeXhunl2x8H9ck+HbGQdeNp+Uub9bq61D7o5peEw/DJ/z9CfDtlGesx7e7K4fUK61ETnl4TavdaZJ/tLTu3SW+Zrh62srq2D7nPLQaiP4f06kdtcxzwWvae5wKumnwc06px96LXyJ9a/9Ue4qxQ4PjodJL0bOs94Y35nOyt9SFpEg+lMIgbBBFCzRscbWN7mtDR9FTJJMMygCelQChIgFiY81OQKEvcmQe9IOSEHuYKQe+IQk9yoQeISCA8c4AXOgQET/AGjHz9CoyDksdVaHK0/u9wG/0+qwvltj8Tv8Op8y7L4XX6EBcR9IKjjLtGgnS+gJsOenBMENpciboSCAEAIAQAgBACAEAIB1lQ8Cwe4DkHOt5KylJcMylTXL3op/IhRUEbZWThgzscHtJLrZhuJbexWivsXc55eHaeX4cfA10G2kw68bHd2Zp+pVlqH3Rzy8Jrfuya/f6E+LbVh68bx8pa762V1qF3RzS8JsXuyT/YmwbVU7vtlvzNcPUaK6ug+5zy8P1Efw5+DRY0+LxP6srD3PbfyV1JPhnNOmyHvRa+RMbOrGY42dAOCZAKEqAUJUAoPUgWJTzTIEyTkf6BMgpq+ocSATpy4KAMXUA5VQg5ATvdr4cFx3y3T+B9J4dT5dKb5fX6D6xO86F7N8PyxvqHaZzlaeTG9Y/wA33V16aOFuPC8VtzNVrt1+b/5/JDm23ie5wlpGSMubOJaXFt9Dlc3fbtVXqE31RrHwycUnGxp/foyZjOz1LNSmpp2dEej6VttA4AZi1zdw04hXnVCUN0TKjV3V3eVY89cfbOerjPdBACAEAIAQAgBACAEAIAQAgBAOw1D2dR7m/K5w+ilSa4ZnKqE/ein8ifBtBUt3Sk9jg131F1dXTXc556DTy/Dj4F5hm19yGztDf323t4tO7vW0L89JHnajwtxW6p5/LuadtR2roPJHGzoBxsykDglQCZZUBS103vBQBvpkBzxeafZjlPC572sYLuc4NHeTYIll4RWUlGLk+EdTxWujw+mjbkzjSINuBnFveJuD2k9675SVcUfN01T1dzecd8mbbj2FuN30Raf3Y4svkHC/ksfMq7xPQel1i4t/d/QY2j2w6eMw08ZYwizi62YtH2Q1ujR4nkosv3LCRbS+HeXPfY8v76mifh9NTULRVMabN96zWl5kfqQwnjckA6WtwW22MK/aOBXXXalup9+nphepmquWkqWNhoqRwnc6wubZGjUuJDiHac+3svg3CaxCPU9GEb6ZOd1nsr7xwSTsXFE0Grq2Rk8AGgX5AuN3eQVvISXtSM//AEpzeKq2/v8AIjYlsY9sfS00rZ2Wv7os6w4tsSHeirKhpZi8mlXiUXLZZHa/v9Co2coOnqYo7XaXZnfI33nedreKzrjukkdWqt8qqUu/9l9t5RQsfHHTwta8gvf0bT1b2aMo03h3Dgtb4xTSiji8NsslGUrJdOFkyBFtDv8Aouc9Un4JhElVIY4y0ENLiXXygCw1IB4kK8IObwjDUaiNEd0hGLYa+nkMUhaXAAnISRru1ICicHF4ZNN0bob48fmQlU2BACAEAIAQAgBAa3ZmuJhyk6scW+G8fW3gu2p5ifNeI1qF7a79S5bULU4R5k6At6WiJF3m3Zx8VOASTQsO+/mVOAQanAI36hzx4g/UJgDH9mx/xT/KPzTAOULyz7Mk4dWuhkbLHbM25GYXGoI3eKmMnF5RnbWrIOEuGS8cx2WrLDLlGQEAMBA1OpsSddB5K07HPky0+lhRnb39SrVDpLPZtsRqYzO9rGNOclxsCW6tHnb1V68blk5tW5+TJQWW+hee0HGGSujiie17GjOS1wLS52g1HIX/AJlrqJqWEjj8M08q1Kclhvp9/fY99mj2CaUG2cxjJzIBu8D/AC+SabG5jxZS8uOOM9f6/sjba0FQ6re4xvc05RGWtc5uUAaC27W+nPvUXRk55waeH21KhLKT7mo2NpHUlK51ScgLjIQ7+7blA1HAm17do4remLhD2jzdfYr7kq+vb4ld7O6MOfPU5bAuLGD4QTncPuDwKpp45bkdHilmIwqz+b/j6kDFdtpxM/oMjWNcWi7LmQNNruPb2Kk9RLd0NqfDK3Wt+cv9i82hp2VVB+kPYGyCJsoI3tJAJbfi08jzC1sSnXufODj005UanyovKzj/AKRvZtRZYpJ3aZ3ZQT8LN58yf5VGmj0bNPFbMzjWu38v7/czIo5sQqZXxC4LiS5xs1jdzLnnYDQa6LDbK2TaPR8yvSUxjP0/V9yzfsG/qipiL7dQgg/Un0V/8d+pzLxWPLg8epnMUw2Wnf0czcp3jiHDm08QsZQcXhnoU3Qtjugxp1JIGh5jeGEXDix2UjnmtZRteM4LKyDe1NZ9MjF1BfAIAQAgBAStnazLI5vxi/iN3oSuql9cHh+JRylI0jalbnkFzs8zpJRfc33j+A8/opQNcrgEAIAQHCl5R9mCAEAIAQAgFRyFpDmkgg3BBIIPMEbkIaTWGaCn20rGC2dr+17AT5i1/FbK+aOGXhunk84x8GV+K47UVGk0hLd4aAGtHgN/jdUlZKXLN6dLVT7i6+vc0OCbXw09M2JsTy9up6uV5LrvN73GhNtOAW0L4xjjBwajw+y61zclh/aFMocJlf03TuYCczonHKATqRqL27j3FNtLec/IO3XQjs2Z/Pkb2v2oZMz9HpgSy4zOsQHBvVY0HW1wPIJdcpLbEnQ6GVcvNt5++rL7F/8AyeG9GNHdGIu98nXPq8rWfsVYOKn/AOjV7u2c/Jcf0GxeWOgD2NzH9Y9wb1nuaT7vfZrQlOFXlDxDM9TtbxwvkZunkw6WUPb+lxyB2fT9Ybg3JNszvFYJ1N565PQktXCG17XHj0+iJO2+JwVTYG07w9+cjQOBbmsACCAdTbyVr5xmkomfh9NlDk7FhYNDtDVx0dI1mRslskbGP6ri0Xu4cQMt/JbWSUIHBpa5ai9vOOW2RdlMQ/To5G1EEWVhaBlZ7rswNxYk2IsNx4qtUvMT3I11tP8AjSi65PL/ADKWWmwuKcwvbNIc+UkOOSMk2yjKQTbdfXcsmqlLb1OtT1s6/MTS6fN/n3/oZ2y2YjpWtlhccrnZC1xvlJBIIPL3TvS6pQWUX0Gtlc3Ca64zkyi5z0xEzrNJ7FK5KyeEVsdZkex/Ii/duPouirk8vWLMGjVCpXSeEb/YuC0Jed7j6cFKDNCrAEAIAQHCxru17l5CkmfaOLQWViDxACAEAIAQAgBACAEAIB6Sqkc0Nc97mg3Ac9xAO64BOm9S22UUIp5SWfgTsFx6elJ6JwynUscLtJ523g9oKtCyUODHUaWu/wB9dfXuXjdvHC5bTRB53uBOveALnzWv+Q/Q4/8Ayovo5vHp9/QqqDGA+sZU1ZuGnMcrd1gcgDRwDrFUjPM90jps0+3TuqpffcmbcY5HUuiELi5jGkk2cPecbWseQaPNWvsUsYMvD9LKlSc11f8ABpNjnMp6AyEgmz5ngEEiwsAeWjR5ranEa8/M8/XbrdTt+CRjNl6Yz1kQdr7/AEjzzy++Se8j1XNUt00etrJqqiWPTC/g0PtNq9YYR+9Ifut/7ltqZcI4fCa/en8vv9jDLlPZI2IPs3vUozn6GSxipI3Gy6qEeZrJdCBs7LLJURxMe8XcL5XuGg36A+Hiu18ZPDa6n1ZgsOSBg7FmgycpAIAQAgPnMvXzuD7rI42pcNzj5qdzQ6Dra13Gx7x+SsrJEbUONrhxb5FWVxGxDralh5jvH5K6tTKuA4HtO5w81feiNrFZVOSMMFJB4gBACAEAIAQAgBACALIMkiirZIXZ4nljrWuLbjvHoFMZOLyillcLFtmso9xCvknfnmdmdYNvYDQbtALcSkpOTyyKqoVR2wWERlBoVuKP1tyCsjGb6mLxmXVdtK6Hi6yWWXvslw/pavNbdot58Hm9z6cY2wA5ABVIFKQNMqGHQPaeGjmnXkgHUAID5o6VeHtPs9woSKu0tuFCRRtJ3Cg9RgncONepSJyKzqcDJ6JORsqk5HBVOH2j46/VN0l3GEONrncQD4KytkNqHG1o4tPgVZXEbBxtSw8SO8fkrK2JXYxxrwdzh5q6mmRtYrKpyVweKQCAEAIAQAgBACAosSk3lXXJzSfRsxWJyXJXo1roeDqJZkdZ9hGGadIRvN1M+TkXB25CACA+aNpaB0FXPHILOErzu6wc4ua7xBB8VquCp1/YLbCjdRwxSTsikijbG5srgy+UWDml2jgQL6blRp5JNF/aah/95T/8+L81XDA1WbI0Et89JFc7y1uRx/iZYqjri+UdENVdHiTM3i3sspngmmkfC7gHEyM8b+96rGWmg+Oh11+J2p+2k/2+/wBDmOOYRPRymKobY72katkb8TTxHqFxWVODwz2KdRC2O6JBEiz2m+4W2RME7hfSpglSPQ9UaLbhWdVwTk9zqME5PekTBO49zqME7j3OowMi2ykbiR3FT1ROR1tY/wCK/fYqVOSIwh1tceIB8wrK1kbUONrW8QR5FWVxGwcbUMP2vMFXVsSNjHGkHcQe4hWUkyu1ntlJGAspBFqakC4Budx7FZLuZzn2RRYq6wKvWss5rniJi6w3NhxNvNelA+ftZ9K+ybDeipWm32VTlmXY3SkgEBQbU7IU1eB0zS2Ros2WMgPaORvo5vYRztZSngg5/W+yGcE9DUxPHDpGvYfHLmVt4wQv/Cav/wCJTf8AMm/+tTvQwdsWZIIDG+1DCBUUosP1jHXYfDVvcbLG6O6J06S7yrM9u5wvNbQ6Eb+xcDifQKQoSJgncSKWN0jgxjS5x3AfXsHaqywllkTujXHdN4RpaXZU2vLJY8mC9v4j+S5nauyPIt8bw8Vx/X6L6j7tlmcJXeIafyUeb+RkvHLe8F+5Fm2XkHUkae8Fv5qVZE6YeOQfvQa+HX6EGbBKlv8Ad5vlc0/1V1KL7nXDxbTS/Fj4pkKWKRnXY5vzNcPUq2E+Dshqa5+7JP5obEqjabbhQlUbSdwoSKNpO4UJFG0ncKEijaTuFdIowTuPc6YJyLExG4nzKLIyMVE7iNXHzK2i2ZTGqF2hHauhcHL3IuOu91a0L2jDVvEDO4RTdLUxs5uv5L0OEfPz6s+sNnKYRQMbyAWaKyLQhWKniEggBACA597MdqK2ufL+kGMxRNHvNjyudI4+6Lg5bWa4nTkrSSRB0FVJM7tPNchnIXPeVjY+wTOJ7ZUHRymRvVedex39VzyWep6+kuzHa+xnukVcHZuOjbK4aIoQ5w9+QBzuYB1a3y9V51090vyR85r9S7bMLhcfUulicIIAQAgBARpqCJ/XjYe9ov5qynJcM1hfbD3ZNfMgzbOU7tzS35XO+h0V1bI64eKamP4s/FIgzbJN+xK4fM0H6WVld6o64eNzXvwT+Dx9SFNsvOOq5jvEg+o/FWVsTrh41S/eTX7kKbCahu+J38NnfRWUovudkPEtNPia+fT+SI8lujgW/MCPqrbTrhbGfutP4dQEqrtL7hXSqNpO4ZlkWkUZykJo5NSt0jnz1GMed7i20/vHPrX7BI9lOHdLW5yNGW/P8l2z4PD/ABH0rTOsAFRFWP51JB50qZIPekHJAe5wpJPbjmgGoKZjL9GxrMxu7I1rcxta5sNTYDVALe6wJO4C6gGIxSozFzjxK5pvLK5MFtPZ7SDxSKyb1WOLyjGYLR9NUshPF3vfI3V3mBbxWdydcHI7rdXGNbafU60vGPngQAgBACAEAIAQAgBACA8c0HQi/epC6EObCIHdaJneGgHzCsrJLudMNZfD3Zv9fqQJtl4D1c7e51/vXV1dI6oeL6iPOH8V9MFdU7HE9Sbwcz8QfwWkdQlyjpj4y370P0ZXf2VqmG9mOH7r/wAHALdais1j4nS31yvl9MlXtBhk4ZrDJ4MLvu3XRp7IbuUW1Oqqsh7MkbD2NYcWRukcLOc47xqAF2zeeDzVxk63HOqlBz9IUgBOgFtmQCxKgPekQEtWBW45UZY7cXaeHFUm8IhmHxOawK5ihgceqt63riXQ57P6G75agjlEz7zz9wea4fErPdrXx+n9mN0uxtV5ZgCAu6TZmZ4u4tZfcHXLvEDcu2vQWSWX0NVU2e1Gy07eqWP7ASD66eqmegsXGGHVIpZYnNJa4EEbwRYhccouLw11MmsCVUAgBACAEAIAQAgBACAEAIAHMb+xWUpLhkptEiOulG57vE3+q2jqrY/iLKyS7j7MXkG/KfAj6LaOvmuUiyuZIjxv4mHwIP1W8fEI90y6uXdEqLGYzvJHeD+F1tHV1PuWVkWToaxrhdrge4grojJSWUy6eR3p1JJdq4Mvj9Td5HBun5rCx9SrMVjVRYFZRWWVOeYxUXJXZFFzoOA0PQU8cfENu75nau9TbwXz19nmWOX3g5JPLyWCxKj9BK1krHO6rXtJ7gVpVJRmm+MkxeGbbFqV1RGOhly/aBBOV4tuJC9q+t3Q9iWP7OqS3LoyhpZqikeDOHmPUGxzNOmliTYG9uS4ISu08v8AZnb+pinKD68DG0eIRTljowbgEOuLG2mXv+0qau6FrTiRZJS4KmONzuq0nuBP0XIot8IzwD2FujgQe0EfVGmuUBKgFtSYBJJEJWuaAbmzrjQG17gdi669HOcN6aNFW2slSuQzBACAEAIAQAgBACAEAIAQAgPWOIN2kg8wrwnKDzF4JTa4JP8AtKX4v8rfyXT/AJ1v5F/Nkb+rmyMc7kPXgvabwdRh6+XeVyyZmzE7QVOhV60SjNYJS9PVxtPVaekd3M1A8TlHip1Vnl0t+vT9SJvETpS+fOUEBo8AweGaLM/NmDiDZ1raAjTxXpaXTV215lzk2rgpIrOnmpZHMa5zbE6HquF9DY6G/Ncu+zTzcU8FMuDwarAsRNTG7pGAWOU/C+410PqO1eppb3dF7l9GbwluXUoI8Ja+rfE3RjTmNuDbA5Qe91lwrTRlqHBcIy2JzwXGL4q2lDYomNva9tzWjcL23k2K679QtOlCCNJz2dEIwjFhVZopo23tfS5aRcA6HcdRxUafUK/MJoiE9/RmexnD+imMbdQbFnOztAPMELz9RT5dm1fIynHDwanF3CCkLB8IjHbfQnyuV6l78qjC9MG8/ZhgzWG4HJOwvYWizstnXF7AbrDtXm06SdsdyMI1uSyiukZlJB4EjTdobaLmksNooxUkD2i7mOAO4lpAPcSpcJLlMnDH8Nw587i2O2guS42AWlNErXiJMYuXB5idF0L+jLg4gAmwNgTw8reaXVeVLbnIlHa8EiHA5nRiVuXKQTq6xAF9ddOC0jpLJQ3rGCVW2slauUoCAEAIAQAgBACAEBttoKjQMHefwX0dj6YO1mOxSSwK5u5mc+x2ouSuqtdC6LHYGjsySc73uyN+Vu8+Ljb+FeZ4jZmah6f39/uY2vrg1a84xBAS8OxGSB2aM794Ood3ram6dTzEtGTjwXrNqWOFpYT4Frh5Osu5eIRa9qP9mvnLuhNVtUMtoY7HgXWs3uaFE/EFjEI/qHd6Ir9n8REcxdIdHghzjwJIOY+I9Vz6W5QtzLuUrliXUuMdwR07hLE5pu0AgnQ23FpC7NVpXa1ODNJ17nlDuCYUKYOkmc25Fr391jd+87ydPJW02n8hOc31/gmENvVlbTyiqrQ8D3Wai/ws3Hxcb+K54yV+pUlwv6/6UT3TyO7aVGscfK7z9G/9yt4jP3Y/P7/cm58Is6Ufo9GDxbGXfxO1t5kBdUP9Onz6LPzLr2YGLo4OkexnxOA8zqV4tcN81H1OZLLwa7a2fLBkH23AeDdfwC9fXT21YXc6LXiJI2ce10LXNjDPscLvy6XJtzur6RqVaaWO36E19UZ/H5qeT3obmVz7O69iLW3HT4dy4NVKmfWHvN/mZWOL45JuKUUlPActQ8tsGZHNaQc2hAPDS/ktr6p01dJvHGC0ouMeTN09O95sxpceTQT/AKLzYQlN4ismKTfBKkwaoAuYneFj6BavS3JZcWW2S9CCRzWBQEAIAQAgBACA0NY8m7jvK96TOtmVxuWwKpHkqc6xmbUrsijQ6Fg1N0UETOTG37yLu9SV85bPfZKXqzjk8vJMWZAIAQAgBACAegqpGdR7m/K5wHkFeNk4+62iU2uDyepe/rvc75nONu66SnKXvNsNt8kvBsU/R3OcGB2YAakggXvp/wDuC10+o8lt4zktCe0ZxWtM8jpLWuAAL3sALb/PzVL7fNm5ESlueTVDEYKmEsfIGFwFwSAWkEHQnQi4Xq+fVfXtk8ZN90ZLDI+CYbAya7ZuleASMoFmjcSSL66238VnpqKo2dJZZEIxT5IW2NReVrPgbc97tfoG+aw8Qnmaj6L+Slz64LyNpho/dGrYr6fE4X+pXdFOrT9OUv3NV7MDJ4FT56iNpG45j3NGb8AvK0sN1sV99DCCzJF3tpP7scY4kuPgLD6ldviMvZjH5mlz4RYZW0dMSBctAv8AvvNhqe8+S6MR01OV2/dl+kImei2mnDruLXN4tygadh3heetfanl8ehkrZZLbaiha+LpmizmgEn4mmwse0XXXraYyh5i5X8F7YprJD2awmOWNzpW396zdXC1hruPb6LHR6eFkG5ruVrgmup4cEpg8tfUAOzGzQW+7ro0k7zu5KP8AFpUnGU+voPLjnDZGxnAHQtztdmZx0s5t9BfmFnqNG6luTyis69vUplxGYIDxAXlQ/Re5I6mY/aGSwKivkhcmC6PpZ44/ikaD3X19LrptnsrlL0TLSeEdSYb6cR6r5WE1nDOQFsAQAgBACAEAIAQAgBACAAbblPAPXvJNySTzJJPmjbfVguKHaSaNoaQ14AsM1wQOAuN67K9dZBYfU0ja0eUONBs755GEl4tZpHu7ue/RoUVapK12SXIjPEssj47iAnkztuGhoaL2vxJ3dpVNVcrZ5XGCJy3M0dLWxVcPRPdleQARuNxqHN56i9l6ELYamvZJ4f31RspKawyFBsmcwzyAsB1DQbuHLsWMfDnu9p9Cqp69R7anFGZDCwgk2zW3MAN7d+g0V9bqI7fLjz3/ACJtmsYRNwgdDSNceDDIfG7h6WW+n/10J/ln+y0OkDEAFxtvLj5kn+q8PDk/zZy8m32mflpnDnlaPMH6Ar29Y9tL/Q6rOkTDLwzlPEAz045q+1gtZJrhezM6mZPaV3ulVq94rHkyuzMearDvga53j1R94p4jPbQ16k2v2TdmRfLTXU5xYqyOR71aNkkBTawcW+R/NaK990MDjahh4kd4/JXV6IFtIO4g+KurIvuBRaeStlA8UgEAIAQAgBACAEAIAQAgBAOGd9rZ3W5ZnW8lbfLjL/UnLGlUguZ9oHviMRY0AtDbtzCwFuBvwFl2S1spVuDS9DR2NrBAw2RrZWOf1WuDjYX3ajTvssKZRjYnLhFYtJ9S42mxWOVjGxOv7xc7RwtYWG/vK7NZqIWRSgzSyaa6GeXnGImR1gTyClLLBQdKujeWLttQvUmjpkUO0r/1ZWdXvma5KDY/fK/mQ3y1P1WPibztj8yLWaXp14biZHhnUbAKEyjYSLEyrtAsSKNoHGTEbiR3FR1RA82sdzv3gKynJDA42s5tHgSFdXSGBxtS08x6q6uRA4HA7nD6LRTTArKVbKB4pAIAQAgBACAEAIAQAgBACAEBHr32Y7yVocgz11csdrqMIp39aFhPMNAPmNV9A4p8nXgo8V2DpJ2lv6yO/wAD72/mBVVVFPKI2oz0PssMLS2Cpzak/rWWOvNzT+C59RpXbLdkpKvLyV9XsTXM3MZJ/hyD6PylcEvD7FxhlHXIpavDamL9pBK3tLHW8wLLCWlsjzEq4tdiG2oWLgVHGzqrgBxs6o4AdbOquAHGzqrgBwTKu0gcbKm0DjZVfBArpeSrIDsdS74j46pBsDn6YeIB9FZ2tAW2rbxBHdYqVf6oYFiZh+15ghXV0QLAvuse4hXU0wBCsAQAgBACAEAIAQFfi7/dA5n6K8e5KKDOr4JO/L6E7AQAgBACAh1mFQS/tYY3/NGwnzsqyhGXKIaTKWr2EoX7o3RnnHI8ehuPRYS0lUuxV1xKaq9mjf7mocOyRgd6tI+iwl4fF8Mq6kU1ZsDWsuWdHKP3X2cfB4A9VzT8PmuMMo62Z2rglhdkmY5juT2kX7RzHaFx2Uyg8SRRprkS2dZOBA42ZRtA82ZNpAvplSUQONlRRwgeiVZSQFiRV2g9EijaSeiRMAdZUuG5x81KbRA62tdxse8fkrK2SGBxtYOLfIq6vfdEYHBUMPEjvH5K6viBbSDuIPirqyL7gUWlWygeKQIlkDRdxsFKWQU1bNnueHBa4x0JKPOtMEnWqr2i0EU8kEr3tdG8sLujLmFw32LbnQ3G7gV721nWWtBtVQzWEVXCSdzTI1rj/A6x9EwwW4N9QoJPUAIAQAgBACAiYnhsVQwxzMDmnnvaebTvB7QqyipLEiGs8nFNpcJdRzuiJu3ex3xNO6/aNxXi30eXLHY55RwysEyw2lR1s6bSBxsyzcQPCZHEChMsdoPenTYD3p02AUJ1GwChOq7ALE6jYBYmVdoFiZRtAsSKNoHGTkbiR4qOqIEyVj/iK1jJgq6qUucMxJ14lddb6Ej8p9w9y17kFBnXRgsVMshcS5xuXEucTxJNyT4r3zpL6XYfEAxr/wBFe5rmhwyFjjZwuAWA5gdd1lG5ArWT1VIQA6enPAXliJ/h0unRg0eE+0rEISM72zt4tlaLkdj22IPab9yhxQOv7L7QxV0ImhuLHK9jrZo32vY8xrcHis2sElwhIIAQAgBAYX2kYX07fd67G3b366eI/Bc+or3opNZRyLpF5e0wFCZNoJuGQSTyNiibme82A+pPIAa37FEa3KWEMZOt4FsHTwtBnHTScc1+jaeTW8e838F6VejhH3urNo1pcmgbhFOBYQRW/wAKP8l0eXD0RfCIVVspRSdanYO1l2H/ACkLOWnqlzFEOEfQpqv2dUzv2cksfZdrm+RF/VYS0FT4yijqRTVXs3nH7KeN/wAzXMPpmWEvDn2ZV1Mp6rZCvj3wFw5xua70vf0WEtDau2SrrkU9RHJFpLG9nzsc36hc0qJR5RVrAhs6zcCBxs6q4AcbOq7AONnVdgEyTKYxBBll1XVBYQJrn+4e5XfJBm+kXZguP7K4c2oq4IXkBjngvzEAZG+84a8wCPFe0+DoPpMLIsImia8Fr2hzTvDgCD3goD5/9otDBBXyx0wDWAMJa3qxvLbua3kNxtwuQtY8FTTew/P01TbqdHHm+bM7J6dIqzJR11UJBACAEAIDN4q7MXHw8Bos5EM4ztfTiKYv3NcdeQd/VcllTb6Ixa6lI2cHcQe4rFwa5K4Ou+xzCLRSVbxq8mOPsY3rkd7tP4F16avC3Gla7nSF1GoIAQAgBACA8cL6HUdqArKvZykl69PGSeIYGnzbYrOVUJcpFXFMpav2eUbuoZI/lfceTwVhLRVPtgq64lNVezR4/Y1LTyEjC3/M0n6Lnl4evwsq6vRlPVbEV8e6Nsg/+N7T6OsfRYS0Fi46lXXIpK6gqIv2sMjO10bwPO1lg9POPKK7WiofMrqJBOE3uHuUuPUgz2dduC4xNuK9Y3Ot+x3qeazkSjqCqSfMeNf7xP8A40v/AFHLVcFTqfsQ/wB3qP8AGb/0wqTJR0lVJBACAEB4UBl6vcs2Qcp9oXUf4feCiHvIp3Oc8Qt58FnwfT3sz/8AS6X5D99yyhwI8GnVywIAQAgBACAEAIAQAgBAB3IDjHtK/bDvK4dSY2Ga+we5cf4kZFIuouf/2Q=="/>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PT"/>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8494" y="7937"/>
            <a:ext cx="1725506" cy="1133726"/>
          </a:xfrm>
          <a:prstGeom prst="rect">
            <a:avLst/>
          </a:prstGeom>
        </p:spPr>
      </p:pic>
    </p:spTree>
    <p:extLst>
      <p:ext uri="{BB962C8B-B14F-4D97-AF65-F5344CB8AC3E}">
        <p14:creationId xmlns:p14="http://schemas.microsoft.com/office/powerpoint/2010/main" val="2786022361"/>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5" name="AutoShape 2" descr="Figure 1. Figure 1. Hype Cycle for Server Technologies, 2010"/>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p>
        </p:txBody>
      </p:sp>
      <p:sp>
        <p:nvSpPr>
          <p:cNvPr id="6" name="Rectangle 2"/>
          <p:cNvSpPr>
            <a:spLocks noGrp="1" noChangeArrowheads="1"/>
          </p:cNvSpPr>
          <p:nvPr>
            <p:ph type="title"/>
          </p:nvPr>
        </p:nvSpPr>
        <p:spPr>
          <a:xfrm>
            <a:off x="1965325" y="304800"/>
            <a:ext cx="5184775" cy="576263"/>
          </a:xfrm>
        </p:spPr>
        <p:txBody>
          <a:bodyPr/>
          <a:lstStyle/>
          <a:p>
            <a:r>
              <a:rPr lang="pt-PT" sz="2400" b="1" dirty="0" err="1">
                <a:solidFill>
                  <a:srgbClr val="800000"/>
                </a:solidFill>
                <a:latin typeface="Tahoma" pitchFamily="34" charset="0"/>
                <a:ea typeface="ＭＳ Ｐゴシック" charset="-128"/>
                <a:cs typeface="Tahoma" pitchFamily="34" charset="0"/>
              </a:rPr>
              <a:t>Enterprise</a:t>
            </a:r>
            <a:r>
              <a:rPr lang="pt-PT" sz="2400" b="1" dirty="0">
                <a:solidFill>
                  <a:srgbClr val="800000"/>
                </a:solidFill>
                <a:latin typeface="Tahoma" pitchFamily="34" charset="0"/>
                <a:ea typeface="ＭＳ Ｐゴシック" charset="-128"/>
                <a:cs typeface="Tahoma" pitchFamily="34" charset="0"/>
              </a:rPr>
              <a:t> </a:t>
            </a:r>
            <a:r>
              <a:rPr lang="pt-PT" sz="2400" b="1" dirty="0" err="1">
                <a:solidFill>
                  <a:srgbClr val="800000"/>
                </a:solidFill>
                <a:latin typeface="Tahoma" pitchFamily="34" charset="0"/>
                <a:ea typeface="ＭＳ Ｐゴシック" charset="-128"/>
                <a:cs typeface="Tahoma" pitchFamily="34" charset="0"/>
              </a:rPr>
              <a:t>Applications</a:t>
            </a:r>
            <a:endParaRPr lang="pt-PT" sz="2400" b="1" dirty="0">
              <a:solidFill>
                <a:srgbClr val="800000"/>
              </a:solidFill>
              <a:latin typeface="Tahoma" pitchFamily="34" charset="0"/>
              <a:ea typeface="ＭＳ Ｐゴシック" charset="-128"/>
              <a:cs typeface="Tahoma" pitchFamily="34" charset="0"/>
            </a:endParaRPr>
          </a:p>
        </p:txBody>
      </p:sp>
      <p:sp>
        <p:nvSpPr>
          <p:cNvPr id="7" name="Content Placeholder 5"/>
          <p:cNvSpPr txBox="1">
            <a:spLocks/>
          </p:cNvSpPr>
          <p:nvPr/>
        </p:nvSpPr>
        <p:spPr>
          <a:xfrm>
            <a:off x="823912" y="1223962"/>
            <a:ext cx="7100888" cy="528638"/>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65" charset="-128"/>
                <a:cs typeface="ＭＳ Ｐゴシック" pitchFamily="-65"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6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6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65" charset="-128"/>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marL="0" indent="0">
              <a:spcBef>
                <a:spcPts val="600"/>
              </a:spcBef>
              <a:spcAft>
                <a:spcPts val="600"/>
              </a:spcAft>
              <a:buFontTx/>
              <a:buNone/>
            </a:pPr>
            <a:r>
              <a:rPr lang="pt-PT" sz="2400" b="1" i="1" kern="0" dirty="0">
                <a:solidFill>
                  <a:srgbClr val="800000"/>
                </a:solidFill>
                <a:latin typeface="Tahoma" pitchFamily="34" charset="0"/>
                <a:ea typeface="ＭＳ Ｐゴシック" charset="-128"/>
                <a:cs typeface="Tahoma" pitchFamily="34" charset="0"/>
              </a:rPr>
              <a:t>SCM – </a:t>
            </a:r>
            <a:r>
              <a:rPr lang="pt-PT" sz="2400" b="1" i="1" kern="0" dirty="0" err="1">
                <a:solidFill>
                  <a:srgbClr val="800000"/>
                </a:solidFill>
                <a:latin typeface="Tahoma" pitchFamily="34" charset="0"/>
                <a:ea typeface="ＭＳ Ｐゴシック" charset="-128"/>
                <a:cs typeface="Tahoma" pitchFamily="34" charset="0"/>
              </a:rPr>
              <a:t>Supply</a:t>
            </a:r>
            <a:r>
              <a:rPr lang="pt-PT" sz="2400" b="1" i="1" kern="0" dirty="0">
                <a:solidFill>
                  <a:srgbClr val="800000"/>
                </a:solidFill>
                <a:latin typeface="Tahoma" pitchFamily="34" charset="0"/>
                <a:ea typeface="ＭＳ Ｐゴシック" charset="-128"/>
                <a:cs typeface="Tahoma" pitchFamily="34" charset="0"/>
              </a:rPr>
              <a:t> </a:t>
            </a:r>
            <a:r>
              <a:rPr lang="pt-PT" sz="2400" b="1" i="1" kern="0" dirty="0" err="1">
                <a:solidFill>
                  <a:srgbClr val="800000"/>
                </a:solidFill>
                <a:latin typeface="Tahoma" pitchFamily="34" charset="0"/>
                <a:ea typeface="ＭＳ Ｐゴシック" charset="-128"/>
                <a:cs typeface="Tahoma" pitchFamily="34" charset="0"/>
              </a:rPr>
              <a:t>Chain</a:t>
            </a:r>
            <a:r>
              <a:rPr lang="pt-PT" sz="2400" b="1" i="1" kern="0" dirty="0">
                <a:solidFill>
                  <a:srgbClr val="800000"/>
                </a:solidFill>
                <a:latin typeface="Tahoma" pitchFamily="34" charset="0"/>
                <a:ea typeface="ＭＳ Ｐゴシック" charset="-128"/>
                <a:cs typeface="Tahoma" pitchFamily="34" charset="0"/>
              </a:rPr>
              <a:t> Management </a:t>
            </a:r>
            <a:r>
              <a:rPr lang="pt-PT" sz="2400" b="1" i="1" kern="0" dirty="0" err="1">
                <a:solidFill>
                  <a:srgbClr val="800000"/>
                </a:solidFill>
                <a:latin typeface="Tahoma" pitchFamily="34" charset="0"/>
                <a:ea typeface="ＭＳ Ｐゴシック" charset="-128"/>
                <a:cs typeface="Tahoma" pitchFamily="34" charset="0"/>
              </a:rPr>
              <a:t>Systems</a:t>
            </a:r>
            <a:endParaRPr lang="pt-PT" sz="2800" i="1" kern="0" dirty="0"/>
          </a:p>
        </p:txBody>
      </p:sp>
      <p:sp>
        <p:nvSpPr>
          <p:cNvPr id="2" name="AutoShape 2" descr="data:image/jpeg;base64,/9j/4AAQSkZJRgABAQAAAQABAAD/2wCEAAkGBxISEhUSEBIVFRUVFRcVFRcTEhAXFRAVFhUYFhUVFhUYHSggGBolHRUVITEhJSkrLi4uFx8zODMtNygtLisBCgoKDg0OGxAQGi0lHyUtLS0tLS0tLS0tLS0tLS0tLSstLSstLS0tLS0tKy0tLS0tLS0tLS0rLS0tLS0tLS0tLf/AABEIAOEA4QMBEQACEQEDEQH/xAAcAAABBQEBAQAAAAAAAAAAAAAAAgMEBQYHAQj/xABJEAABAwIDBAcFBAcFBgcAAAABAAIDBBEFEiEGMUFREzJhcYGRoQciUnKxQrLB0RQjM2KCkuEWQ3Oi8RU0U5OzwhckNVRj0/D/xAAaAQEAAwEBAQAAAAAAAAAAAAAAAQIDBAUG/8QAMREAAgIBAwIDBgYDAQEAAAAAAAECAxEEEjEhQQUTUSIycYHR8EJhkaGxwRQj4RUk/9oADAMBAAIRAxEAPwC29kEVv0mXm5kY/hBcfvhYMk6R0ygkSJUAsSIBWdAAegFiXtU5AoTFMkHol7EyBWcdqEhcc1JB4+Ro3kKCStqsSB91nifyUZBCqTZqA5DtxU3eRyUxIJ/sIwzpKyepI0hiEbfnlNz4hrD/ADq7B3BVJBACAEAIDObf4ZUVNG+ClDS57mZszg33GnMQCeNw1TF9SDAbDbEVkNfFJVQFkceZ+bNG5pcGkNHuk63cD4KzksA7EqEggBACAEAIDmfs39ykB4vke71yj0aFVg01ZibIm5pHWHqTyA4qspKKyzWqmdstsFkz8+2lj+riuOb3WPkAfqud6j0R6kPCXj2pfojyLbh32oR4SH8Qi1P5Ey8IXaf7f9J0O2sJ6zJG+DSPQ39FdaiJzy8KuXDTJ0G01M7dKB8wc37wV1bB9znlodRHmL+XX+CfDiDHdV7XfK4H6K6afBzyhKPvLBIE6kqKE6AWJ0AoTIBiokQFQJPfUAdr3/qyexSDhm1dReR/eVeJB1z2JYb0OGtkIs6okfMflvkj8MrAf4klyDfGygHlu0ISe2Qg8QkEAIAQAgBACAEAIAQHLdlJclLCDpaNpPYSLn6qj5CKjFa4zPLidBo0ch/XeuCc9zyfVaXTqitR79/iQ1Q6QQAgBACAkw4hMzqyvHc91vJWU5LhmMtPVLmK/QnQ7S1Lf7wO+ZrfqACrq6aOeXhunl2x8H9ck+HbGQdeNp+Uub9bq61D7o5peEw/DJ/z9CfDtlGesx7e7K4fUK61ETnl4TavdaZJ/tLTu3SW+Zrh62srq2D7nPLQaiP4f06kdtcxzwWvae5wKumnwc06px96LXyJ9a/9Ue4qxQ4PjodJL0bOs94Y35nOyt9SFpEg+lMIgbBBFCzRscbWN7mtDR9FTJJMMygCelQChIgFiY81OQKEvcmQe9IOSEHuYKQe+IQk9yoQeISCA8c4AXOgQET/AGjHz9CoyDksdVaHK0/u9wG/0+qwvltj8Tv8Op8y7L4XX6EBcR9IKjjLtGgnS+gJsOenBMENpciboSCAEAIAQAgBACAEAIB1lQ8Cwe4DkHOt5KylJcMylTXL3op/IhRUEbZWThgzscHtJLrZhuJbexWivsXc55eHaeX4cfA10G2kw68bHd2Zp+pVlqH3Rzy8Jrfuya/f6E+LbVh68bx8pa762V1qF3RzS8JsXuyT/YmwbVU7vtlvzNcPUaK6ug+5zy8P1Efw5+DRY0+LxP6srD3PbfyV1JPhnNOmyHvRa+RMbOrGY42dAOCZAKEqAUJUAoPUgWJTzTIEyTkf6BMgpq+ocSATpy4KAMXUA5VQg5ATvdr4cFx3y3T+B9J4dT5dKb5fX6D6xO86F7N8PyxvqHaZzlaeTG9Y/wA33V16aOFuPC8VtzNVrt1+b/5/JDm23ie5wlpGSMubOJaXFt9Dlc3fbtVXqE31RrHwycUnGxp/foyZjOz1LNSmpp2dEej6VttA4AZi1zdw04hXnVCUN0TKjV3V3eVY89cfbOerjPdBACAEAIAQAgBACAEAIAQAgBAOw1D2dR7m/K5w+ilSa4ZnKqE/ein8ifBtBUt3Sk9jg131F1dXTXc556DTy/Dj4F5hm19yGztDf323t4tO7vW0L89JHnajwtxW6p5/LuadtR2roPJHGzoBxsykDglQCZZUBS103vBQBvpkBzxeafZjlPC572sYLuc4NHeTYIll4RWUlGLk+EdTxWujw+mjbkzjSINuBnFveJuD2k9675SVcUfN01T1dzecd8mbbj2FuN30Raf3Y4svkHC/ksfMq7xPQel1i4t/d/QY2j2w6eMw08ZYwizi62YtH2Q1ujR4nkosv3LCRbS+HeXPfY8v76mifh9NTULRVMabN96zWl5kfqQwnjckA6WtwW22MK/aOBXXXalup9+nphepmquWkqWNhoqRwnc6wubZGjUuJDiHac+3svg3CaxCPU9GEb6ZOd1nsr7xwSTsXFE0Grq2Rk8AGgX5AuN3eQVvISXtSM//AEpzeKq2/v8AIjYlsY9sfS00rZ2Wv7os6w4tsSHeirKhpZi8mlXiUXLZZHa/v9Co2coOnqYo7XaXZnfI33nedreKzrjukkdWqt8qqUu/9l9t5RQsfHHTwta8gvf0bT1b2aMo03h3Dgtb4xTSiji8NsslGUrJdOFkyBFtDv8Aouc9Un4JhElVIY4y0ENLiXXygCw1IB4kK8IObwjDUaiNEd0hGLYa+nkMUhaXAAnISRru1ICicHF4ZNN0bob48fmQlU2BACAEAIAQAgBAa3ZmuJhyk6scW+G8fW3gu2p5ifNeI1qF7a79S5bULU4R5k6At6WiJF3m3Zx8VOASTQsO+/mVOAQanAI36hzx4g/UJgDH9mx/xT/KPzTAOULyz7Mk4dWuhkbLHbM25GYXGoI3eKmMnF5RnbWrIOEuGS8cx2WrLDLlGQEAMBA1OpsSddB5K07HPky0+lhRnb39SrVDpLPZtsRqYzO9rGNOclxsCW6tHnb1V68blk5tW5+TJQWW+hee0HGGSujiie17GjOS1wLS52g1HIX/AJlrqJqWEjj8M08q1Kclhvp9/fY99mj2CaUG2cxjJzIBu8D/AC+SabG5jxZS8uOOM9f6/sjba0FQ6re4xvc05RGWtc5uUAaC27W+nPvUXRk55waeH21KhLKT7mo2NpHUlK51ScgLjIQ7+7blA1HAm17do4remLhD2jzdfYr7kq+vb4ld7O6MOfPU5bAuLGD4QTncPuDwKpp45bkdHilmIwqz+b/j6kDFdtpxM/oMjWNcWi7LmQNNruPb2Kk9RLd0NqfDK3Wt+cv9i82hp2VVB+kPYGyCJsoI3tJAJbfi08jzC1sSnXufODj005UanyovKzj/AKRvZtRZYpJ3aZ3ZQT8LN58yf5VGmj0bNPFbMzjWu38v7/czIo5sQqZXxC4LiS5xs1jdzLnnYDQa6LDbK2TaPR8yvSUxjP0/V9yzfsG/qipiL7dQgg/Un0V/8d+pzLxWPLg8epnMUw2Wnf0czcp3jiHDm08QsZQcXhnoU3Qtjugxp1JIGh5jeGEXDix2UjnmtZRteM4LKyDe1NZ9MjF1BfAIAQAgBAStnazLI5vxi/iN3oSuql9cHh+JRylI0jalbnkFzs8zpJRfc33j+A8/opQNcrgEAIAQHCl5R9mCAEAIAQAgFRyFpDmkgg3BBIIPMEbkIaTWGaCn20rGC2dr+17AT5i1/FbK+aOGXhunk84x8GV+K47UVGk0hLd4aAGtHgN/jdUlZKXLN6dLVT7i6+vc0OCbXw09M2JsTy9up6uV5LrvN73GhNtOAW0L4xjjBwajw+y61zclh/aFMocJlf03TuYCczonHKATqRqL27j3FNtLec/IO3XQjs2Z/Pkb2v2oZMz9HpgSy4zOsQHBvVY0HW1wPIJdcpLbEnQ6GVcvNt5++rL7F/8AyeG9GNHdGIu98nXPq8rWfsVYOKn/AOjV7u2c/Jcf0GxeWOgD2NzH9Y9wb1nuaT7vfZrQlOFXlDxDM9TtbxwvkZunkw6WUPb+lxyB2fT9Ybg3JNszvFYJ1N565PQktXCG17XHj0+iJO2+JwVTYG07w9+cjQOBbmsACCAdTbyVr5xmkomfh9NlDk7FhYNDtDVx0dI1mRslskbGP6ri0Xu4cQMt/JbWSUIHBpa5ai9vOOW2RdlMQ/To5G1EEWVhaBlZ7rswNxYk2IsNx4qtUvMT3I11tP8AjSi65PL/ADKWWmwuKcwvbNIc+UkOOSMk2yjKQTbdfXcsmqlLb1OtT1s6/MTS6fN/n3/oZ2y2YjpWtlhccrnZC1xvlJBIIPL3TvS6pQWUX0Gtlc3Ca64zkyi5z0xEzrNJ7FK5KyeEVsdZkex/Ii/duPouirk8vWLMGjVCpXSeEb/YuC0Jed7j6cFKDNCrAEAIAQHCxru17l5CkmfaOLQWViDxACAEAIAQAgBACAEAIB6Sqkc0Nc97mg3Ac9xAO64BOm9S22UUIp5SWfgTsFx6elJ6JwynUscLtJ523g9oKtCyUODHUaWu/wB9dfXuXjdvHC5bTRB53uBOveALnzWv+Q/Q4/8Ayovo5vHp9/QqqDGA+sZU1ZuGnMcrd1gcgDRwDrFUjPM90jps0+3TuqpffcmbcY5HUuiELi5jGkk2cPecbWseQaPNWvsUsYMvD9LKlSc11f8ABpNjnMp6AyEgmz5ngEEiwsAeWjR5ranEa8/M8/XbrdTt+CRjNl6Yz1kQdr7/AEjzzy++Se8j1XNUt00etrJqqiWPTC/g0PtNq9YYR+9Ifut/7ltqZcI4fCa/en8vv9jDLlPZI2IPs3vUozn6GSxipI3Gy6qEeZrJdCBs7LLJURxMe8XcL5XuGg36A+Hiu18ZPDa6n1ZgsOSBg7FmgycpAIAQAgPnMvXzuD7rI42pcNzj5qdzQ6Dra13Gx7x+SsrJEbUONrhxb5FWVxGxDralh5jvH5K6tTKuA4HtO5w81feiNrFZVOSMMFJB4gBACAEAIAQAgBACALIMkiirZIXZ4nljrWuLbjvHoFMZOLyillcLFtmso9xCvknfnmdmdYNvYDQbtALcSkpOTyyKqoVR2wWERlBoVuKP1tyCsjGb6mLxmXVdtK6Hi6yWWXvslw/pavNbdot58Hm9z6cY2wA5ABVIFKQNMqGHQPaeGjmnXkgHUAID5o6VeHtPs9woSKu0tuFCRRtJ3Cg9RgncONepSJyKzqcDJ6JORsqk5HBVOH2j46/VN0l3GEONrncQD4KytkNqHG1o4tPgVZXEbBxtSw8SO8fkrK2JXYxxrwdzh5q6mmRtYrKpyVweKQCAEAIAQAgBACAosSk3lXXJzSfRsxWJyXJXo1roeDqJZkdZ9hGGadIRvN1M+TkXB25CACA+aNpaB0FXPHILOErzu6wc4ua7xBB8VquCp1/YLbCjdRwxSTsikijbG5srgy+UWDml2jgQL6blRp5JNF/aah/95T/8+L81XDA1WbI0Et89JFc7y1uRx/iZYqjri+UdENVdHiTM3i3sspngmmkfC7gHEyM8b+96rGWmg+Oh11+J2p+2k/2+/wBDmOOYRPRymKobY72katkb8TTxHqFxWVODwz2KdRC2O6JBEiz2m+4W2RME7hfSpglSPQ9UaLbhWdVwTk9zqME5PekTBO49zqME7j3OowMi2ykbiR3FT1ROR1tY/wCK/fYqVOSIwh1tceIB8wrK1kbUONrW8QR5FWVxGwcbUMP2vMFXVsSNjHGkHcQe4hWUkyu1ntlJGAspBFqakC4Budx7FZLuZzn2RRYq6wKvWss5rniJi6w3NhxNvNelA+ftZ9K+ybDeipWm32VTlmXY3SkgEBQbU7IU1eB0zS2Ros2WMgPaORvo5vYRztZSngg5/W+yGcE9DUxPHDpGvYfHLmVt4wQv/Cav/wCJTf8AMm/+tTvQwdsWZIIDG+1DCBUUosP1jHXYfDVvcbLG6O6J06S7yrM9u5wvNbQ6Eb+xcDifQKQoSJgncSKWN0jgxjS5x3AfXsHaqywllkTujXHdN4RpaXZU2vLJY8mC9v4j+S5nauyPIt8bw8Vx/X6L6j7tlmcJXeIafyUeb+RkvHLe8F+5Fm2XkHUkae8Fv5qVZE6YeOQfvQa+HX6EGbBKlv8Ad5vlc0/1V1KL7nXDxbTS/Fj4pkKWKRnXY5vzNcPUq2E+Dshqa5+7JP5obEqjabbhQlUbSdwoSKNpO4UJFG0ncKEijaTuFdIowTuPc6YJyLExG4nzKLIyMVE7iNXHzK2i2ZTGqF2hHauhcHL3IuOu91a0L2jDVvEDO4RTdLUxs5uv5L0OEfPz6s+sNnKYRQMbyAWaKyLQhWKniEggBACA597MdqK2ufL+kGMxRNHvNjyudI4+6Lg5bWa4nTkrSSRB0FVJM7tPNchnIXPeVjY+wTOJ7ZUHRymRvVedex39VzyWep6+kuzHa+xnukVcHZuOjbK4aIoQ5w9+QBzuYB1a3y9V51090vyR85r9S7bMLhcfUulicIIAQAgBARpqCJ/XjYe9ov5qynJcM1hfbD3ZNfMgzbOU7tzS35XO+h0V1bI64eKamP4s/FIgzbJN+xK4fM0H6WVld6o64eNzXvwT+Dx9SFNsvOOq5jvEg+o/FWVsTrh41S/eTX7kKbCahu+J38NnfRWUovudkPEtNPia+fT+SI8lujgW/MCPqrbTrhbGfutP4dQEqrtL7hXSqNpO4ZlkWkUZykJo5NSt0jnz1GMed7i20/vHPrX7BI9lOHdLW5yNGW/P8l2z4PD/ABH0rTOsAFRFWP51JB50qZIPekHJAe5wpJPbjmgGoKZjL9GxrMxu7I1rcxta5sNTYDVALe6wJO4C6gGIxSozFzjxK5pvLK5MFtPZ7SDxSKyb1WOLyjGYLR9NUshPF3vfI3V3mBbxWdydcHI7rdXGNbafU60vGPngQAgBACAEAIAQAgBACA8c0HQi/epC6EObCIHdaJneGgHzCsrJLudMNZfD3Zv9fqQJtl4D1c7e51/vXV1dI6oeL6iPOH8V9MFdU7HE9Sbwcz8QfwWkdQlyjpj4y370P0ZXf2VqmG9mOH7r/wAHALdais1j4nS31yvl9MlXtBhk4ZrDJ4MLvu3XRp7IbuUW1Oqqsh7MkbD2NYcWRukcLOc47xqAF2zeeDzVxk63HOqlBz9IUgBOgFtmQCxKgPekQEtWBW45UZY7cXaeHFUm8IhmHxOawK5ihgceqt63riXQ57P6G75agjlEz7zz9wea4fErPdrXx+n9mN0uxtV5ZgCAu6TZmZ4u4tZfcHXLvEDcu2vQWSWX0NVU2e1Gy07eqWP7ASD66eqmegsXGGHVIpZYnNJa4EEbwRYhccouLw11MmsCVUAgBACAEAIAQAgBACAEAIAHMb+xWUpLhkptEiOulG57vE3+q2jqrY/iLKyS7j7MXkG/KfAj6LaOvmuUiyuZIjxv4mHwIP1W8fEI90y6uXdEqLGYzvJHeD+F1tHV1PuWVkWToaxrhdrge4grojJSWUy6eR3p1JJdq4Mvj9Td5HBun5rCx9SrMVjVRYFZRWWVOeYxUXJXZFFzoOA0PQU8cfENu75nau9TbwXz19nmWOX3g5JPLyWCxKj9BK1krHO6rXtJ7gVpVJRmm+MkxeGbbFqV1RGOhly/aBBOV4tuJC9q+t3Q9iWP7OqS3LoyhpZqikeDOHmPUGxzNOmliTYG9uS4ISu08v8AZnb+pinKD68DG0eIRTljowbgEOuLG2mXv+0qau6FrTiRZJS4KmONzuq0nuBP0XIot8IzwD2FujgQe0EfVGmuUBKgFtSYBJJEJWuaAbmzrjQG17gdi669HOcN6aNFW2slSuQzBACAEAIAQAgBACAEAIAQAgPWOIN2kg8wrwnKDzF4JTa4JP8AtKX4v8rfyXT/AJ1v5F/Nkb+rmyMc7kPXgvabwdRh6+XeVyyZmzE7QVOhV60SjNYJS9PVxtPVaekd3M1A8TlHip1Vnl0t+vT9SJvETpS+fOUEBo8AweGaLM/NmDiDZ1raAjTxXpaXTV215lzk2rgpIrOnmpZHMa5zbE6HquF9DY6G/Ncu+zTzcU8FMuDwarAsRNTG7pGAWOU/C+410PqO1eppb3dF7l9GbwluXUoI8Ja+rfE3RjTmNuDbA5Qe91lwrTRlqHBcIy2JzwXGL4q2lDYomNva9tzWjcL23k2K679QtOlCCNJz2dEIwjFhVZopo23tfS5aRcA6HcdRxUafUK/MJoiE9/RmexnD+imMbdQbFnOztAPMELz9RT5dm1fIynHDwanF3CCkLB8IjHbfQnyuV6l78qjC9MG8/ZhgzWG4HJOwvYWizstnXF7AbrDtXm06SdsdyMI1uSyiukZlJB4EjTdobaLmksNooxUkD2i7mOAO4lpAPcSpcJLlMnDH8Nw587i2O2guS42AWlNErXiJMYuXB5idF0L+jLg4gAmwNgTw8reaXVeVLbnIlHa8EiHA5nRiVuXKQTq6xAF9ddOC0jpLJQ3rGCVW2slauUoCAEAIAQAgBACAEBttoKjQMHefwX0dj6YO1mOxSSwK5u5mc+x2ouSuqtdC6LHYGjsySc73uyN+Vu8+Ljb+FeZ4jZmah6f39/uY2vrg1a84xBAS8OxGSB2aM794Ood3ram6dTzEtGTjwXrNqWOFpYT4Frh5Osu5eIRa9qP9mvnLuhNVtUMtoY7HgXWs3uaFE/EFjEI/qHd6Ir9n8REcxdIdHghzjwJIOY+I9Vz6W5QtzLuUrliXUuMdwR07hLE5pu0AgnQ23FpC7NVpXa1ODNJ17nlDuCYUKYOkmc25Fr391jd+87ydPJW02n8hOc31/gmENvVlbTyiqrQ8D3Wai/ws3Hxcb+K54yV+pUlwv6/6UT3TyO7aVGscfK7z9G/9yt4jP3Y/P7/cm58Is6Ufo9GDxbGXfxO1t5kBdUP9Onz6LPzLr2YGLo4OkexnxOA8zqV4tcN81H1OZLLwa7a2fLBkH23AeDdfwC9fXT21YXc6LXiJI2ce10LXNjDPscLvy6XJtzur6RqVaaWO36E19UZ/H5qeT3obmVz7O69iLW3HT4dy4NVKmfWHvN/mZWOL45JuKUUlPActQ8tsGZHNaQc2hAPDS/ktr6p01dJvHGC0ouMeTN09O95sxpceTQT/AKLzYQlN4ismKTfBKkwaoAuYneFj6BavS3JZcWW2S9CCRzWBQEAIAQAgBACA0NY8m7jvK96TOtmVxuWwKpHkqc6xmbUrsijQ6Fg1N0UETOTG37yLu9SV85bPfZKXqzjk8vJMWZAIAQAgBACAegqpGdR7m/K5wHkFeNk4+62iU2uDyepe/rvc75nONu66SnKXvNsNt8kvBsU/R3OcGB2YAakggXvp/wDuC10+o8lt4zktCe0ZxWtM8jpLWuAAL3sALb/PzVL7fNm5ESlueTVDEYKmEsfIGFwFwSAWkEHQnQi4Xq+fVfXtk8ZN90ZLDI+CYbAya7ZuleASMoFmjcSSL66238VnpqKo2dJZZEIxT5IW2NReVrPgbc97tfoG+aw8Qnmaj6L+Slz64LyNpho/dGrYr6fE4X+pXdFOrT9OUv3NV7MDJ4FT56iNpG45j3NGb8AvK0sN1sV99DCCzJF3tpP7scY4kuPgLD6ldviMvZjH5mlz4RYZW0dMSBctAv8AvvNhqe8+S6MR01OV2/dl+kImei2mnDruLXN4tygadh3heetfanl8ehkrZZLbaiha+LpmizmgEn4mmwse0XXXraYyh5i5X8F7YprJD2awmOWNzpW396zdXC1hruPb6LHR6eFkG5ruVrgmup4cEpg8tfUAOzGzQW+7ro0k7zu5KP8AFpUnGU+voPLjnDZGxnAHQtztdmZx0s5t9BfmFnqNG6luTyis69vUplxGYIDxAXlQ/Re5I6mY/aGSwKivkhcmC6PpZ44/ikaD3X19LrptnsrlL0TLSeEdSYb6cR6r5WE1nDOQFsAQAgBACAEAIAQAgBACAAbblPAPXvJNySTzJJPmjbfVguKHaSaNoaQ14AsM1wQOAuN67K9dZBYfU0ja0eUONBs755GEl4tZpHu7ue/RoUVapK12SXIjPEssj47iAnkztuGhoaL2vxJ3dpVNVcrZ5XGCJy3M0dLWxVcPRPdleQARuNxqHN56i9l6ELYamvZJ4f31RspKawyFBsmcwzyAsB1DQbuHLsWMfDnu9p9Cqp69R7anFGZDCwgk2zW3MAN7d+g0V9bqI7fLjz3/ACJtmsYRNwgdDSNceDDIfG7h6WW+n/10J/ln+y0OkDEAFxtvLj5kn+q8PDk/zZy8m32mflpnDnlaPMH6Ar29Y9tL/Q6rOkTDLwzlPEAz045q+1gtZJrhezM6mZPaV3ulVq94rHkyuzMearDvga53j1R94p4jPbQ16k2v2TdmRfLTXU5xYqyOR71aNkkBTawcW+R/NaK990MDjahh4kd4/JXV6IFtIO4g+KurIvuBRaeStlA8UgEAIAQAgBACAEAIAQAgBAOGd9rZ3W5ZnW8lbfLjL/UnLGlUguZ9oHviMRY0AtDbtzCwFuBvwFl2S1spVuDS9DR2NrBAw2RrZWOf1WuDjYX3ajTvssKZRjYnLhFYtJ9S42mxWOVjGxOv7xc7RwtYWG/vK7NZqIWRSgzSyaa6GeXnGImR1gTyClLLBQdKujeWLttQvUmjpkUO0r/1ZWdXvma5KDY/fK/mQ3y1P1WPibztj8yLWaXp14biZHhnUbAKEyjYSLEyrtAsSKNoHGTEbiR3FR1RA82sdzv3gKynJDA42s5tHgSFdXSGBxtS08x6q6uRA4HA7nD6LRTTArKVbKB4pAIAQAgBACAEAIAQAgBACAEBHr32Y7yVocgz11csdrqMIp39aFhPMNAPmNV9A4p8nXgo8V2DpJ2lv6yO/wAD72/mBVVVFPKI2oz0PssMLS2Cpzak/rWWOvNzT+C59RpXbLdkpKvLyV9XsTXM3MZJ/hyD6PylcEvD7FxhlHXIpavDamL9pBK3tLHW8wLLCWlsjzEq4tdiG2oWLgVHGzqrgBxs6o4AdbOquAHGzqrgBwTKu0gcbKm0DjZVfBArpeSrIDsdS74j46pBsDn6YeIB9FZ2tAW2rbxBHdYqVf6oYFiZh+15ghXV0QLAvuse4hXU0wBCsAQAgBACAEAIAQFfi7/dA5n6K8e5KKDOr4JO/L6E7AQAgBACAh1mFQS/tYY3/NGwnzsqyhGXKIaTKWr2EoX7o3RnnHI8ehuPRYS0lUuxV1xKaq9mjf7mocOyRgd6tI+iwl4fF8Mq6kU1ZsDWsuWdHKP3X2cfB4A9VzT8PmuMMo62Z2rglhdkmY5juT2kX7RzHaFx2Uyg8SRRprkS2dZOBA42ZRtA82ZNpAvplSUQONlRRwgeiVZSQFiRV2g9EijaSeiRMAdZUuG5x81KbRA62tdxse8fkrK2SGBxtYOLfIq6vfdEYHBUMPEjvH5K6viBbSDuIPirqyL7gUWlWygeKQIlkDRdxsFKWQU1bNnueHBa4x0JKPOtMEnWqr2i0EU8kEr3tdG8sLujLmFw32LbnQ3G7gV721nWWtBtVQzWEVXCSdzTI1rj/A6x9EwwW4N9QoJPUAIAQAgBACAiYnhsVQwxzMDmnnvaebTvB7QqyipLEiGs8nFNpcJdRzuiJu3ex3xNO6/aNxXi30eXLHY55RwysEyw2lR1s6bSBxsyzcQPCZHEChMsdoPenTYD3p02AUJ1GwChOq7ALE6jYBYmVdoFiZRtAsSKNoHGTkbiR4qOqIEyVj/iK1jJgq6qUucMxJ14lddb6Ej8p9w9y17kFBnXRgsVMshcS5xuXEucTxJNyT4r3zpL6XYfEAxr/wBFe5rmhwyFjjZwuAWA5gdd1lG5ArWT1VIQA6enPAXliJ/h0unRg0eE+0rEISM72zt4tlaLkdj22IPab9yhxQOv7L7QxV0ImhuLHK9jrZo32vY8xrcHis2sElwhIIAQAgBAYX2kYX07fd67G3b366eI/Bc+or3opNZRyLpF5e0wFCZNoJuGQSTyNiibme82A+pPIAa37FEa3KWEMZOt4FsHTwtBnHTScc1+jaeTW8e838F6VejhH3urNo1pcmgbhFOBYQRW/wAKP8l0eXD0RfCIVVspRSdanYO1l2H/ACkLOWnqlzFEOEfQpqv2dUzv2cksfZdrm+RF/VYS0FT4yijqRTVXs3nH7KeN/wAzXMPpmWEvDn2ZV1Mp6rZCvj3wFw5xua70vf0WEtDau2SrrkU9RHJFpLG9nzsc36hc0qJR5RVrAhs6zcCBxs6q4AcbOq7AONnVdgEyTKYxBBll1XVBYQJrn+4e5XfJBm+kXZguP7K4c2oq4IXkBjngvzEAZG+84a8wCPFe0+DoPpMLIsImia8Fr2hzTvDgCD3goD5/9otDBBXyx0wDWAMJa3qxvLbua3kNxtwuQtY8FTTew/P01TbqdHHm+bM7J6dIqzJR11UJBACAEAIDN4q7MXHw8Bos5EM4ztfTiKYv3NcdeQd/VcllTb6Ixa6lI2cHcQe4rFwa5K4Ou+xzCLRSVbxq8mOPsY3rkd7tP4F16avC3Gla7nSF1GoIAQAgBACA8cL6HUdqArKvZykl69PGSeIYGnzbYrOVUJcpFXFMpav2eUbuoZI/lfceTwVhLRVPtgq64lNVezR4/Y1LTyEjC3/M0n6Lnl4evwsq6vRlPVbEV8e6Nsg/+N7T6OsfRYS0Fi46lXXIpK6gqIv2sMjO10bwPO1lg9POPKK7WiofMrqJBOE3uHuUuPUgz2dduC4xNuK9Y3Ot+x3qeazkSjqCqSfMeNf7xP8A40v/AFHLVcFTqfsQ/wB3qP8AGb/0wqTJR0lVJBACAEB4UBl6vcs2Qcp9oXUf4feCiHvIp3Oc8Qt58FnwfT3sz/8AS6X5D99yyhwI8GnVywIAQAgBACAEAIAQAgBAB3IDjHtK/bDvK4dSY2Ga+we5cf4kZFIuouf/2Q=="/>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PT"/>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8494" y="7937"/>
            <a:ext cx="1725506" cy="1133726"/>
          </a:xfrm>
          <a:prstGeom prst="rect">
            <a:avLst/>
          </a:prstGeom>
        </p:spPr>
      </p:pic>
      <p:graphicFrame>
        <p:nvGraphicFramePr>
          <p:cNvPr id="9" name="Group 81"/>
          <p:cNvGraphicFramePr>
            <a:graphicFrameLocks/>
          </p:cNvGraphicFramePr>
          <p:nvPr>
            <p:extLst>
              <p:ext uri="{D42A27DB-BD31-4B8C-83A1-F6EECF244321}">
                <p14:modId xmlns:p14="http://schemas.microsoft.com/office/powerpoint/2010/main" val="4132074296"/>
              </p:ext>
            </p:extLst>
          </p:nvPr>
        </p:nvGraphicFramePr>
        <p:xfrm>
          <a:off x="671512" y="1858962"/>
          <a:ext cx="7772400" cy="4529773"/>
        </p:xfrm>
        <a:graphic>
          <a:graphicData uri="http://schemas.openxmlformats.org/drawingml/2006/table">
            <a:tbl>
              <a:tblPr/>
              <a:tblGrid>
                <a:gridCol w="2447925">
                  <a:extLst>
                    <a:ext uri="{9D8B030D-6E8A-4147-A177-3AD203B41FA5}">
                      <a16:colId xmlns:a16="http://schemas.microsoft.com/office/drawing/2014/main" val="915971736"/>
                    </a:ext>
                  </a:extLst>
                </a:gridCol>
                <a:gridCol w="5324475">
                  <a:extLst>
                    <a:ext uri="{9D8B030D-6E8A-4147-A177-3AD203B41FA5}">
                      <a16:colId xmlns:a16="http://schemas.microsoft.com/office/drawing/2014/main" val="2255910888"/>
                    </a:ext>
                  </a:extLst>
                </a:gridCol>
              </a:tblGrid>
              <a:tr h="265113">
                <a:tc>
                  <a:txBody>
                    <a:bodyPr/>
                    <a:lstStyle>
                      <a:lvl1pPr algn="l">
                        <a:spcBef>
                          <a:spcPct val="20000"/>
                        </a:spcBef>
                        <a:buClr>
                          <a:schemeClr val="folHlink"/>
                        </a:buClr>
                        <a:buSzPct val="90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1pPr>
                      <a:lvl2pPr algn="l">
                        <a:spcBef>
                          <a:spcPct val="20000"/>
                        </a:spcBef>
                        <a:buClr>
                          <a:schemeClr val="accent1"/>
                        </a:buClr>
                        <a:buSzPct val="75000"/>
                        <a:buFont typeface="Wingdings" panose="05000000000000000000" pitchFamily="2" charset="2"/>
                        <a:defRPr sz="2200">
                          <a:solidFill>
                            <a:schemeClr val="tx1"/>
                          </a:solidFill>
                          <a:latin typeface="Arial" panose="020B0604020202020204" pitchFamily="34" charset="0"/>
                          <a:cs typeface="Arial" panose="020B0604020202020204" pitchFamily="34" charset="0"/>
                        </a:defRPr>
                      </a:lvl2pPr>
                      <a:lvl3pPr algn="l">
                        <a:spcBef>
                          <a:spcPct val="20000"/>
                        </a:spcBef>
                        <a:buClr>
                          <a:schemeClr val="folHlink"/>
                        </a:buClr>
                        <a:buSzPct val="55000"/>
                        <a:buFont typeface="Wingdings" panose="05000000000000000000" pitchFamily="2" charset="2"/>
                        <a:defRPr sz="2100">
                          <a:solidFill>
                            <a:schemeClr val="tx1"/>
                          </a:solidFill>
                          <a:latin typeface="Arial" panose="020B0604020202020204" pitchFamily="34" charset="0"/>
                          <a:cs typeface="Arial" panose="020B0604020202020204" pitchFamily="34" charset="0"/>
                        </a:defRPr>
                      </a:lvl3pPr>
                      <a:lvl4pPr algn="l">
                        <a:spcBef>
                          <a:spcPct val="20000"/>
                        </a:spcBef>
                        <a:buClr>
                          <a:schemeClr val="accent1"/>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algn="l">
                        <a:spcBef>
                          <a:spcPct val="20000"/>
                        </a:spcBef>
                        <a:buClr>
                          <a:schemeClr val="accent1"/>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anose="05000000000000000000" pitchFamily="2" charset="2"/>
                        <a:buNone/>
                        <a:tabLst/>
                      </a:pPr>
                      <a:r>
                        <a:rPr kumimoji="0" lang="en-US" altLang="pt-PT" sz="1200" b="1" i="0" u="none" strike="noStrike" cap="none" normalizeH="0" baseline="0" dirty="0">
                          <a:ln>
                            <a:noFill/>
                          </a:ln>
                          <a:solidFill>
                            <a:schemeClr val="accent2"/>
                          </a:solidFill>
                          <a:effectLst/>
                          <a:latin typeface="Arial" panose="020B0604020202020204" pitchFamily="34" charset="0"/>
                          <a:cs typeface="Arial" panose="020B0604020202020204" pitchFamily="34" charset="0"/>
                        </a:rPr>
                        <a:t>Problem Area</a:t>
                      </a:r>
                    </a:p>
                  </a:txBody>
                  <a:tcP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lvl1pPr algn="l">
                        <a:spcBef>
                          <a:spcPct val="20000"/>
                        </a:spcBef>
                        <a:buClr>
                          <a:schemeClr val="folHlink"/>
                        </a:buClr>
                        <a:buSzPct val="90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1pPr>
                      <a:lvl2pPr algn="l">
                        <a:spcBef>
                          <a:spcPct val="20000"/>
                        </a:spcBef>
                        <a:buClr>
                          <a:schemeClr val="accent1"/>
                        </a:buClr>
                        <a:buSzPct val="75000"/>
                        <a:buFont typeface="Wingdings" panose="05000000000000000000" pitchFamily="2" charset="2"/>
                        <a:defRPr sz="2200">
                          <a:solidFill>
                            <a:schemeClr val="tx1"/>
                          </a:solidFill>
                          <a:latin typeface="Arial" panose="020B0604020202020204" pitchFamily="34" charset="0"/>
                          <a:cs typeface="Arial" panose="020B0604020202020204" pitchFamily="34" charset="0"/>
                        </a:defRPr>
                      </a:lvl2pPr>
                      <a:lvl3pPr algn="l">
                        <a:spcBef>
                          <a:spcPct val="20000"/>
                        </a:spcBef>
                        <a:buClr>
                          <a:schemeClr val="folHlink"/>
                        </a:buClr>
                        <a:buSzPct val="55000"/>
                        <a:buFont typeface="Wingdings" panose="05000000000000000000" pitchFamily="2" charset="2"/>
                        <a:defRPr sz="2100">
                          <a:solidFill>
                            <a:schemeClr val="tx1"/>
                          </a:solidFill>
                          <a:latin typeface="Arial" panose="020B0604020202020204" pitchFamily="34" charset="0"/>
                          <a:cs typeface="Arial" panose="020B0604020202020204" pitchFamily="34" charset="0"/>
                        </a:defRPr>
                      </a:lvl3pPr>
                      <a:lvl4pPr algn="l">
                        <a:spcBef>
                          <a:spcPct val="20000"/>
                        </a:spcBef>
                        <a:buClr>
                          <a:schemeClr val="accent1"/>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algn="l">
                        <a:spcBef>
                          <a:spcPct val="20000"/>
                        </a:spcBef>
                        <a:buClr>
                          <a:schemeClr val="accent1"/>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anose="05000000000000000000" pitchFamily="2" charset="2"/>
                        <a:buNone/>
                        <a:tabLst/>
                      </a:pPr>
                      <a:r>
                        <a:rPr kumimoji="0" lang="en-US" altLang="pt-PT" sz="1200" b="1" i="0" u="none" strike="noStrike" cap="none" normalizeH="0" baseline="0" dirty="0">
                          <a:ln>
                            <a:noFill/>
                          </a:ln>
                          <a:solidFill>
                            <a:schemeClr val="accent2"/>
                          </a:solidFill>
                          <a:effectLst/>
                          <a:latin typeface="Arial" panose="020B0604020202020204" pitchFamily="34" charset="0"/>
                          <a:cs typeface="Arial" panose="020B0604020202020204" pitchFamily="34" charset="0"/>
                        </a:rPr>
                        <a:t>Solution  </a:t>
                      </a:r>
                    </a:p>
                  </a:txBody>
                  <a:tcP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845355210"/>
                  </a:ext>
                </a:extLst>
              </a:tr>
              <a:tr h="444500">
                <a:tc>
                  <a:txBody>
                    <a:bodyPr/>
                    <a:lstStyle>
                      <a:lvl1pPr algn="l">
                        <a:spcBef>
                          <a:spcPct val="20000"/>
                        </a:spcBef>
                        <a:buClr>
                          <a:schemeClr val="folHlink"/>
                        </a:buClr>
                        <a:buSzPct val="90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1pPr>
                      <a:lvl2pPr algn="l">
                        <a:spcBef>
                          <a:spcPct val="20000"/>
                        </a:spcBef>
                        <a:buClr>
                          <a:schemeClr val="accent1"/>
                        </a:buClr>
                        <a:buSzPct val="75000"/>
                        <a:buFont typeface="Wingdings" panose="05000000000000000000" pitchFamily="2" charset="2"/>
                        <a:defRPr sz="2200">
                          <a:solidFill>
                            <a:schemeClr val="tx1"/>
                          </a:solidFill>
                          <a:latin typeface="Arial" panose="020B0604020202020204" pitchFamily="34" charset="0"/>
                          <a:cs typeface="Arial" panose="020B0604020202020204" pitchFamily="34" charset="0"/>
                        </a:defRPr>
                      </a:lvl2pPr>
                      <a:lvl3pPr algn="l">
                        <a:spcBef>
                          <a:spcPct val="20000"/>
                        </a:spcBef>
                        <a:buClr>
                          <a:schemeClr val="folHlink"/>
                        </a:buClr>
                        <a:buSzPct val="55000"/>
                        <a:buFont typeface="Wingdings" panose="05000000000000000000" pitchFamily="2" charset="2"/>
                        <a:defRPr sz="2100">
                          <a:solidFill>
                            <a:schemeClr val="tx1"/>
                          </a:solidFill>
                          <a:latin typeface="Arial" panose="020B0604020202020204" pitchFamily="34" charset="0"/>
                          <a:cs typeface="Arial" panose="020B0604020202020204" pitchFamily="34" charset="0"/>
                        </a:defRPr>
                      </a:lvl3pPr>
                      <a:lvl4pPr algn="l">
                        <a:spcBef>
                          <a:spcPct val="20000"/>
                        </a:spcBef>
                        <a:buClr>
                          <a:schemeClr val="accent1"/>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algn="l">
                        <a:spcBef>
                          <a:spcPct val="20000"/>
                        </a:spcBef>
                        <a:buClr>
                          <a:schemeClr val="accent1"/>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anose="05000000000000000000" pitchFamily="2" charset="2"/>
                        <a:buNone/>
                        <a:tabLst/>
                      </a:pPr>
                      <a:r>
                        <a:rPr kumimoji="0" lang="en-US" altLang="pt-PT" sz="1000" b="0" i="0" u="none" strike="noStrike" cap="none" normalizeH="0" baseline="0">
                          <a:ln>
                            <a:noFill/>
                          </a:ln>
                          <a:solidFill>
                            <a:schemeClr val="tx1"/>
                          </a:solidFill>
                          <a:effectLst/>
                          <a:latin typeface="Arial" panose="020B0604020202020204" pitchFamily="34" charset="0"/>
                          <a:cs typeface="Arial" panose="020B0604020202020204" pitchFamily="34" charset="0"/>
                        </a:rPr>
                        <a:t>Slow communication</a:t>
                      </a:r>
                    </a:p>
                  </a:txBody>
                  <a:tcPr anchor="ct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c>
                  <a:txBody>
                    <a:bodyPr/>
                    <a:lstStyle>
                      <a:lvl1pPr algn="l">
                        <a:spcBef>
                          <a:spcPct val="20000"/>
                        </a:spcBef>
                        <a:buClr>
                          <a:schemeClr val="folHlink"/>
                        </a:buClr>
                        <a:buSzPct val="90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1pPr>
                      <a:lvl2pPr algn="l">
                        <a:spcBef>
                          <a:spcPct val="20000"/>
                        </a:spcBef>
                        <a:buClr>
                          <a:schemeClr val="accent1"/>
                        </a:buClr>
                        <a:buSzPct val="75000"/>
                        <a:buFont typeface="Wingdings" panose="05000000000000000000" pitchFamily="2" charset="2"/>
                        <a:defRPr sz="2200">
                          <a:solidFill>
                            <a:schemeClr val="tx1"/>
                          </a:solidFill>
                          <a:latin typeface="Arial" panose="020B0604020202020204" pitchFamily="34" charset="0"/>
                          <a:cs typeface="Arial" panose="020B0604020202020204" pitchFamily="34" charset="0"/>
                        </a:defRPr>
                      </a:lvl2pPr>
                      <a:lvl3pPr algn="l">
                        <a:spcBef>
                          <a:spcPct val="20000"/>
                        </a:spcBef>
                        <a:buClr>
                          <a:schemeClr val="folHlink"/>
                        </a:buClr>
                        <a:buSzPct val="55000"/>
                        <a:buFont typeface="Wingdings" panose="05000000000000000000" pitchFamily="2" charset="2"/>
                        <a:defRPr sz="2100">
                          <a:solidFill>
                            <a:schemeClr val="tx1"/>
                          </a:solidFill>
                          <a:latin typeface="Arial" panose="020B0604020202020204" pitchFamily="34" charset="0"/>
                          <a:cs typeface="Arial" panose="020B0604020202020204" pitchFamily="34" charset="0"/>
                        </a:defRPr>
                      </a:lvl3pPr>
                      <a:lvl4pPr algn="l">
                        <a:spcBef>
                          <a:spcPct val="20000"/>
                        </a:spcBef>
                        <a:buClr>
                          <a:schemeClr val="accent1"/>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algn="l">
                        <a:spcBef>
                          <a:spcPct val="20000"/>
                        </a:spcBef>
                        <a:buClr>
                          <a:schemeClr val="accent1"/>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anose="05000000000000000000" pitchFamily="2" charset="2"/>
                        <a:buNone/>
                        <a:tabLst/>
                      </a:pPr>
                      <a:r>
                        <a:rPr kumimoji="0" lang="en-US" altLang="pt-PT" sz="1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Use wireless devices to find vehicle locations to expedite salespeople’s contact with  headquarters. Use hub supply chain to enable online access to information</a:t>
                      </a:r>
                    </a:p>
                  </a:txBody>
                  <a:tcPr anchor="ct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238197894"/>
                  </a:ext>
                </a:extLst>
              </a:tr>
              <a:tr h="314325">
                <a:tc>
                  <a:txBody>
                    <a:bodyPr/>
                    <a:lstStyle>
                      <a:lvl1pPr algn="l">
                        <a:spcBef>
                          <a:spcPct val="20000"/>
                        </a:spcBef>
                        <a:buClr>
                          <a:schemeClr val="folHlink"/>
                        </a:buClr>
                        <a:buSzPct val="90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1pPr>
                      <a:lvl2pPr algn="l">
                        <a:spcBef>
                          <a:spcPct val="20000"/>
                        </a:spcBef>
                        <a:buClr>
                          <a:schemeClr val="accent1"/>
                        </a:buClr>
                        <a:buSzPct val="75000"/>
                        <a:buFont typeface="Wingdings" panose="05000000000000000000" pitchFamily="2" charset="2"/>
                        <a:defRPr sz="2200">
                          <a:solidFill>
                            <a:schemeClr val="tx1"/>
                          </a:solidFill>
                          <a:latin typeface="Arial" panose="020B0604020202020204" pitchFamily="34" charset="0"/>
                          <a:cs typeface="Arial" panose="020B0604020202020204" pitchFamily="34" charset="0"/>
                        </a:defRPr>
                      </a:lvl2pPr>
                      <a:lvl3pPr algn="l">
                        <a:spcBef>
                          <a:spcPct val="20000"/>
                        </a:spcBef>
                        <a:buClr>
                          <a:schemeClr val="folHlink"/>
                        </a:buClr>
                        <a:buSzPct val="55000"/>
                        <a:buFont typeface="Wingdings" panose="05000000000000000000" pitchFamily="2" charset="2"/>
                        <a:defRPr sz="2100">
                          <a:solidFill>
                            <a:schemeClr val="tx1"/>
                          </a:solidFill>
                          <a:latin typeface="Arial" panose="020B0604020202020204" pitchFamily="34" charset="0"/>
                          <a:cs typeface="Arial" panose="020B0604020202020204" pitchFamily="34" charset="0"/>
                        </a:defRPr>
                      </a:lvl3pPr>
                      <a:lvl4pPr algn="l">
                        <a:spcBef>
                          <a:spcPct val="20000"/>
                        </a:spcBef>
                        <a:buClr>
                          <a:schemeClr val="accent1"/>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algn="l">
                        <a:spcBef>
                          <a:spcPct val="20000"/>
                        </a:spcBef>
                        <a:buClr>
                          <a:schemeClr val="accent1"/>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anose="05000000000000000000" pitchFamily="2" charset="2"/>
                        <a:buNone/>
                        <a:tabLst/>
                      </a:pPr>
                      <a:r>
                        <a:rPr kumimoji="0" lang="en-US" altLang="pt-PT" sz="1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Difficult product configuration </a:t>
                      </a:r>
                    </a:p>
                  </a:txBody>
                  <a:tcPr anchor="ct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c>
                  <a:txBody>
                    <a:bodyPr/>
                    <a:lstStyle>
                      <a:lvl1pPr algn="l">
                        <a:spcBef>
                          <a:spcPct val="20000"/>
                        </a:spcBef>
                        <a:buClr>
                          <a:schemeClr val="folHlink"/>
                        </a:buClr>
                        <a:buSzPct val="90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1pPr>
                      <a:lvl2pPr algn="l">
                        <a:spcBef>
                          <a:spcPct val="20000"/>
                        </a:spcBef>
                        <a:buClr>
                          <a:schemeClr val="accent1"/>
                        </a:buClr>
                        <a:buSzPct val="75000"/>
                        <a:buFont typeface="Wingdings" panose="05000000000000000000" pitchFamily="2" charset="2"/>
                        <a:defRPr sz="2200">
                          <a:solidFill>
                            <a:schemeClr val="tx1"/>
                          </a:solidFill>
                          <a:latin typeface="Arial" panose="020B0604020202020204" pitchFamily="34" charset="0"/>
                          <a:cs typeface="Arial" panose="020B0604020202020204" pitchFamily="34" charset="0"/>
                        </a:defRPr>
                      </a:lvl2pPr>
                      <a:lvl3pPr algn="l">
                        <a:spcBef>
                          <a:spcPct val="20000"/>
                        </a:spcBef>
                        <a:buClr>
                          <a:schemeClr val="folHlink"/>
                        </a:buClr>
                        <a:buSzPct val="55000"/>
                        <a:buFont typeface="Wingdings" panose="05000000000000000000" pitchFamily="2" charset="2"/>
                        <a:defRPr sz="2100">
                          <a:solidFill>
                            <a:schemeClr val="tx1"/>
                          </a:solidFill>
                          <a:latin typeface="Arial" panose="020B0604020202020204" pitchFamily="34" charset="0"/>
                          <a:cs typeface="Arial" panose="020B0604020202020204" pitchFamily="34" charset="0"/>
                        </a:defRPr>
                      </a:lvl3pPr>
                      <a:lvl4pPr algn="l">
                        <a:spcBef>
                          <a:spcPct val="20000"/>
                        </a:spcBef>
                        <a:buClr>
                          <a:schemeClr val="accent1"/>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algn="l">
                        <a:spcBef>
                          <a:spcPct val="20000"/>
                        </a:spcBef>
                        <a:buClr>
                          <a:schemeClr val="accent1"/>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anose="05000000000000000000" pitchFamily="2" charset="2"/>
                        <a:buNone/>
                        <a:tabLst/>
                      </a:pPr>
                      <a:r>
                        <a:rPr kumimoji="0" lang="en-US" altLang="pt-PT" sz="1000" b="0" i="0" u="none" strike="noStrike" cap="none" normalizeH="0" baseline="0">
                          <a:ln>
                            <a:noFill/>
                          </a:ln>
                          <a:solidFill>
                            <a:schemeClr val="tx1"/>
                          </a:solidFill>
                          <a:effectLst/>
                          <a:latin typeface="Arial" panose="020B0604020202020204" pitchFamily="34" charset="0"/>
                          <a:cs typeface="Arial" panose="020B0604020202020204" pitchFamily="34" charset="0"/>
                        </a:rPr>
                        <a:t>Use DSS and intelligent systems for rapid and accurate analysis</a:t>
                      </a:r>
                    </a:p>
                  </a:txBody>
                  <a:tcPr anchor="ct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290496628"/>
                  </a:ext>
                </a:extLst>
              </a:tr>
              <a:tr h="384175">
                <a:tc>
                  <a:txBody>
                    <a:bodyPr/>
                    <a:lstStyle>
                      <a:lvl1pPr algn="l">
                        <a:spcBef>
                          <a:spcPct val="20000"/>
                        </a:spcBef>
                        <a:buClr>
                          <a:schemeClr val="folHlink"/>
                        </a:buClr>
                        <a:buSzPct val="90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1pPr>
                      <a:lvl2pPr algn="l">
                        <a:spcBef>
                          <a:spcPct val="20000"/>
                        </a:spcBef>
                        <a:buClr>
                          <a:schemeClr val="accent1"/>
                        </a:buClr>
                        <a:buSzPct val="75000"/>
                        <a:buFont typeface="Wingdings" panose="05000000000000000000" pitchFamily="2" charset="2"/>
                        <a:defRPr sz="2200">
                          <a:solidFill>
                            <a:schemeClr val="tx1"/>
                          </a:solidFill>
                          <a:latin typeface="Arial" panose="020B0604020202020204" pitchFamily="34" charset="0"/>
                          <a:cs typeface="Arial" panose="020B0604020202020204" pitchFamily="34" charset="0"/>
                        </a:defRPr>
                      </a:lvl2pPr>
                      <a:lvl3pPr algn="l">
                        <a:spcBef>
                          <a:spcPct val="20000"/>
                        </a:spcBef>
                        <a:buClr>
                          <a:schemeClr val="folHlink"/>
                        </a:buClr>
                        <a:buSzPct val="55000"/>
                        <a:buFont typeface="Wingdings" panose="05000000000000000000" pitchFamily="2" charset="2"/>
                        <a:defRPr sz="2100">
                          <a:solidFill>
                            <a:schemeClr val="tx1"/>
                          </a:solidFill>
                          <a:latin typeface="Arial" panose="020B0604020202020204" pitchFamily="34" charset="0"/>
                          <a:cs typeface="Arial" panose="020B0604020202020204" pitchFamily="34" charset="0"/>
                        </a:defRPr>
                      </a:lvl3pPr>
                      <a:lvl4pPr algn="l">
                        <a:spcBef>
                          <a:spcPct val="20000"/>
                        </a:spcBef>
                        <a:buClr>
                          <a:schemeClr val="accent1"/>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algn="l">
                        <a:spcBef>
                          <a:spcPct val="20000"/>
                        </a:spcBef>
                        <a:buClr>
                          <a:schemeClr val="accent1"/>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anose="05000000000000000000" pitchFamily="2" charset="2"/>
                        <a:buNone/>
                        <a:tabLst/>
                      </a:pPr>
                      <a:r>
                        <a:rPr kumimoji="0" lang="en-US" altLang="pt-PT" sz="1000" b="0" i="0" u="none" strike="noStrike" cap="none" normalizeH="0" baseline="0">
                          <a:ln>
                            <a:noFill/>
                          </a:ln>
                          <a:solidFill>
                            <a:schemeClr val="tx1"/>
                          </a:solidFill>
                          <a:effectLst/>
                          <a:latin typeface="Arial" panose="020B0604020202020204" pitchFamily="34" charset="0"/>
                          <a:cs typeface="Arial" panose="020B0604020202020204" pitchFamily="34" charset="0"/>
                        </a:rPr>
                        <a:t>Select and coordinate suppliers</a:t>
                      </a:r>
                    </a:p>
                  </a:txBody>
                  <a:tcPr anchor="ct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c>
                  <a:txBody>
                    <a:bodyPr/>
                    <a:lstStyle>
                      <a:lvl1pPr algn="l">
                        <a:spcBef>
                          <a:spcPct val="20000"/>
                        </a:spcBef>
                        <a:buClr>
                          <a:schemeClr val="folHlink"/>
                        </a:buClr>
                        <a:buSzPct val="90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1pPr>
                      <a:lvl2pPr algn="l">
                        <a:spcBef>
                          <a:spcPct val="20000"/>
                        </a:spcBef>
                        <a:buClr>
                          <a:schemeClr val="accent1"/>
                        </a:buClr>
                        <a:buSzPct val="75000"/>
                        <a:buFont typeface="Wingdings" panose="05000000000000000000" pitchFamily="2" charset="2"/>
                        <a:defRPr sz="2200">
                          <a:solidFill>
                            <a:schemeClr val="tx1"/>
                          </a:solidFill>
                          <a:latin typeface="Arial" panose="020B0604020202020204" pitchFamily="34" charset="0"/>
                          <a:cs typeface="Arial" panose="020B0604020202020204" pitchFamily="34" charset="0"/>
                        </a:defRPr>
                      </a:lvl2pPr>
                      <a:lvl3pPr algn="l">
                        <a:spcBef>
                          <a:spcPct val="20000"/>
                        </a:spcBef>
                        <a:buClr>
                          <a:schemeClr val="folHlink"/>
                        </a:buClr>
                        <a:buSzPct val="55000"/>
                        <a:buFont typeface="Wingdings" panose="05000000000000000000" pitchFamily="2" charset="2"/>
                        <a:defRPr sz="2100">
                          <a:solidFill>
                            <a:schemeClr val="tx1"/>
                          </a:solidFill>
                          <a:latin typeface="Arial" panose="020B0604020202020204" pitchFamily="34" charset="0"/>
                          <a:cs typeface="Arial" panose="020B0604020202020204" pitchFamily="34" charset="0"/>
                        </a:defRPr>
                      </a:lvl3pPr>
                      <a:lvl4pPr algn="l">
                        <a:spcBef>
                          <a:spcPct val="20000"/>
                        </a:spcBef>
                        <a:buClr>
                          <a:schemeClr val="accent1"/>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algn="l">
                        <a:spcBef>
                          <a:spcPct val="20000"/>
                        </a:spcBef>
                        <a:buClr>
                          <a:schemeClr val="accent1"/>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anose="05000000000000000000" pitchFamily="2" charset="2"/>
                        <a:buNone/>
                        <a:tabLst/>
                      </a:pPr>
                      <a:r>
                        <a:rPr kumimoji="0" lang="en-US" altLang="pt-PT" sz="1000" b="0" i="0" u="none" strike="noStrike" cap="none" normalizeH="0" baseline="0">
                          <a:ln>
                            <a:noFill/>
                          </a:ln>
                          <a:solidFill>
                            <a:schemeClr val="tx1"/>
                          </a:solidFill>
                          <a:effectLst/>
                          <a:latin typeface="Arial" panose="020B0604020202020204" pitchFamily="34" charset="0"/>
                          <a:cs typeface="Arial" panose="020B0604020202020204" pitchFamily="34" charset="0"/>
                        </a:rPr>
                        <a:t>Use DSS to determine which suppliers to use, determine how to create strategic partnerships</a:t>
                      </a:r>
                    </a:p>
                  </a:txBody>
                  <a:tcPr anchor="ct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598559814"/>
                  </a:ext>
                </a:extLst>
              </a:tr>
              <a:tr h="400050">
                <a:tc>
                  <a:txBody>
                    <a:bodyPr/>
                    <a:lstStyle>
                      <a:lvl1pPr algn="l">
                        <a:spcBef>
                          <a:spcPct val="20000"/>
                        </a:spcBef>
                        <a:buClr>
                          <a:schemeClr val="folHlink"/>
                        </a:buClr>
                        <a:buSzPct val="90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1pPr>
                      <a:lvl2pPr algn="l">
                        <a:spcBef>
                          <a:spcPct val="20000"/>
                        </a:spcBef>
                        <a:buClr>
                          <a:schemeClr val="accent1"/>
                        </a:buClr>
                        <a:buSzPct val="75000"/>
                        <a:buFont typeface="Wingdings" panose="05000000000000000000" pitchFamily="2" charset="2"/>
                        <a:defRPr sz="2200">
                          <a:solidFill>
                            <a:schemeClr val="tx1"/>
                          </a:solidFill>
                          <a:latin typeface="Arial" panose="020B0604020202020204" pitchFamily="34" charset="0"/>
                          <a:cs typeface="Arial" panose="020B0604020202020204" pitchFamily="34" charset="0"/>
                        </a:defRPr>
                      </a:lvl2pPr>
                      <a:lvl3pPr algn="l">
                        <a:spcBef>
                          <a:spcPct val="20000"/>
                        </a:spcBef>
                        <a:buClr>
                          <a:schemeClr val="folHlink"/>
                        </a:buClr>
                        <a:buSzPct val="55000"/>
                        <a:buFont typeface="Wingdings" panose="05000000000000000000" pitchFamily="2" charset="2"/>
                        <a:defRPr sz="2100">
                          <a:solidFill>
                            <a:schemeClr val="tx1"/>
                          </a:solidFill>
                          <a:latin typeface="Arial" panose="020B0604020202020204" pitchFamily="34" charset="0"/>
                          <a:cs typeface="Arial" panose="020B0604020202020204" pitchFamily="34" charset="0"/>
                        </a:defRPr>
                      </a:lvl3pPr>
                      <a:lvl4pPr algn="l">
                        <a:spcBef>
                          <a:spcPct val="20000"/>
                        </a:spcBef>
                        <a:buClr>
                          <a:schemeClr val="accent1"/>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algn="l">
                        <a:spcBef>
                          <a:spcPct val="20000"/>
                        </a:spcBef>
                        <a:buClr>
                          <a:schemeClr val="accent1"/>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anose="05000000000000000000" pitchFamily="2" charset="2"/>
                        <a:buNone/>
                        <a:tabLst/>
                      </a:pPr>
                      <a:r>
                        <a:rPr kumimoji="0" lang="en-US" altLang="pt-PT" sz="1000" b="0" i="0" u="none" strike="noStrike" cap="none" normalizeH="0" baseline="0">
                          <a:ln>
                            <a:noFill/>
                          </a:ln>
                          <a:solidFill>
                            <a:schemeClr val="tx1"/>
                          </a:solidFill>
                          <a:effectLst/>
                          <a:latin typeface="Arial" panose="020B0604020202020204" pitchFamily="34" charset="0"/>
                          <a:cs typeface="Arial" panose="020B0604020202020204" pitchFamily="34" charset="0"/>
                        </a:rPr>
                        <a:t>Supplier arrive when needed </a:t>
                      </a:r>
                    </a:p>
                  </a:txBody>
                  <a:tcPr anchor="ct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c>
                  <a:txBody>
                    <a:bodyPr/>
                    <a:lstStyle>
                      <a:lvl1pPr algn="l">
                        <a:spcBef>
                          <a:spcPct val="20000"/>
                        </a:spcBef>
                        <a:buClr>
                          <a:schemeClr val="folHlink"/>
                        </a:buClr>
                        <a:buSzPct val="90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1pPr>
                      <a:lvl2pPr algn="l">
                        <a:spcBef>
                          <a:spcPct val="20000"/>
                        </a:spcBef>
                        <a:buClr>
                          <a:schemeClr val="accent1"/>
                        </a:buClr>
                        <a:buSzPct val="75000"/>
                        <a:buFont typeface="Wingdings" panose="05000000000000000000" pitchFamily="2" charset="2"/>
                        <a:defRPr sz="2200">
                          <a:solidFill>
                            <a:schemeClr val="tx1"/>
                          </a:solidFill>
                          <a:latin typeface="Arial" panose="020B0604020202020204" pitchFamily="34" charset="0"/>
                          <a:cs typeface="Arial" panose="020B0604020202020204" pitchFamily="34" charset="0"/>
                        </a:defRPr>
                      </a:lvl2pPr>
                      <a:lvl3pPr algn="l">
                        <a:spcBef>
                          <a:spcPct val="20000"/>
                        </a:spcBef>
                        <a:buClr>
                          <a:schemeClr val="folHlink"/>
                        </a:buClr>
                        <a:buSzPct val="55000"/>
                        <a:buFont typeface="Wingdings" panose="05000000000000000000" pitchFamily="2" charset="2"/>
                        <a:defRPr sz="2100">
                          <a:solidFill>
                            <a:schemeClr val="tx1"/>
                          </a:solidFill>
                          <a:latin typeface="Arial" panose="020B0604020202020204" pitchFamily="34" charset="0"/>
                          <a:cs typeface="Arial" panose="020B0604020202020204" pitchFamily="34" charset="0"/>
                        </a:defRPr>
                      </a:lvl3pPr>
                      <a:lvl4pPr algn="l">
                        <a:spcBef>
                          <a:spcPct val="20000"/>
                        </a:spcBef>
                        <a:buClr>
                          <a:schemeClr val="accent1"/>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algn="l">
                        <a:spcBef>
                          <a:spcPct val="20000"/>
                        </a:spcBef>
                        <a:buClr>
                          <a:schemeClr val="accent1"/>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anose="05000000000000000000" pitchFamily="2" charset="2"/>
                        <a:buNone/>
                        <a:tabLst/>
                      </a:pPr>
                      <a:r>
                        <a:rPr kumimoji="0" lang="en-US" altLang="pt-PT" sz="1000" b="0" i="0" u="none" strike="noStrike" cap="none" normalizeH="0" baseline="0">
                          <a:ln>
                            <a:noFill/>
                          </a:ln>
                          <a:solidFill>
                            <a:schemeClr val="tx1"/>
                          </a:solidFill>
                          <a:effectLst/>
                          <a:latin typeface="Arial" panose="020B0604020202020204" pitchFamily="34" charset="0"/>
                          <a:cs typeface="Arial" panose="020B0604020202020204" pitchFamily="34" charset="0"/>
                        </a:rPr>
                        <a:t>Use just-in-time approach and collaboration with suppliers.</a:t>
                      </a:r>
                    </a:p>
                  </a:txBody>
                  <a:tcPr anchor="ct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976542154"/>
                  </a:ext>
                </a:extLst>
              </a:tr>
              <a:tr h="400050">
                <a:tc>
                  <a:txBody>
                    <a:bodyPr/>
                    <a:lstStyle>
                      <a:lvl1pPr algn="l">
                        <a:spcBef>
                          <a:spcPct val="20000"/>
                        </a:spcBef>
                        <a:buClr>
                          <a:schemeClr val="folHlink"/>
                        </a:buClr>
                        <a:buSzPct val="90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1pPr>
                      <a:lvl2pPr algn="l">
                        <a:spcBef>
                          <a:spcPct val="20000"/>
                        </a:spcBef>
                        <a:buClr>
                          <a:schemeClr val="accent1"/>
                        </a:buClr>
                        <a:buSzPct val="75000"/>
                        <a:buFont typeface="Wingdings" panose="05000000000000000000" pitchFamily="2" charset="2"/>
                        <a:defRPr sz="2200">
                          <a:solidFill>
                            <a:schemeClr val="tx1"/>
                          </a:solidFill>
                          <a:latin typeface="Arial" panose="020B0604020202020204" pitchFamily="34" charset="0"/>
                          <a:cs typeface="Arial" panose="020B0604020202020204" pitchFamily="34" charset="0"/>
                        </a:defRPr>
                      </a:lvl2pPr>
                      <a:lvl3pPr algn="l">
                        <a:spcBef>
                          <a:spcPct val="20000"/>
                        </a:spcBef>
                        <a:buClr>
                          <a:schemeClr val="folHlink"/>
                        </a:buClr>
                        <a:buSzPct val="55000"/>
                        <a:buFont typeface="Wingdings" panose="05000000000000000000" pitchFamily="2" charset="2"/>
                        <a:defRPr sz="2100">
                          <a:solidFill>
                            <a:schemeClr val="tx1"/>
                          </a:solidFill>
                          <a:latin typeface="Arial" panose="020B0604020202020204" pitchFamily="34" charset="0"/>
                          <a:cs typeface="Arial" panose="020B0604020202020204" pitchFamily="34" charset="0"/>
                        </a:defRPr>
                      </a:lvl3pPr>
                      <a:lvl4pPr algn="l">
                        <a:spcBef>
                          <a:spcPct val="20000"/>
                        </a:spcBef>
                        <a:buClr>
                          <a:schemeClr val="accent1"/>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algn="l">
                        <a:spcBef>
                          <a:spcPct val="20000"/>
                        </a:spcBef>
                        <a:buClr>
                          <a:schemeClr val="accent1"/>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anose="05000000000000000000" pitchFamily="2" charset="2"/>
                        <a:buNone/>
                        <a:tabLst/>
                      </a:pPr>
                      <a:r>
                        <a:rPr kumimoji="0" lang="en-US" altLang="pt-PT" sz="1000" b="0" i="0" u="none" strike="noStrike" cap="none" normalizeH="0" baseline="0">
                          <a:ln>
                            <a:noFill/>
                          </a:ln>
                          <a:solidFill>
                            <a:schemeClr val="tx1"/>
                          </a:solidFill>
                          <a:effectLst/>
                          <a:latin typeface="Arial" panose="020B0604020202020204" pitchFamily="34" charset="0"/>
                          <a:cs typeface="Arial" panose="020B0604020202020204" pitchFamily="34" charset="0"/>
                        </a:rPr>
                        <a:t>Handle peak demands</a:t>
                      </a:r>
                    </a:p>
                  </a:txBody>
                  <a:tcPr anchor="ct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c>
                  <a:txBody>
                    <a:bodyPr/>
                    <a:lstStyle>
                      <a:lvl1pPr algn="l">
                        <a:spcBef>
                          <a:spcPct val="20000"/>
                        </a:spcBef>
                        <a:buClr>
                          <a:schemeClr val="folHlink"/>
                        </a:buClr>
                        <a:buSzPct val="90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1pPr>
                      <a:lvl2pPr algn="l">
                        <a:spcBef>
                          <a:spcPct val="20000"/>
                        </a:spcBef>
                        <a:buClr>
                          <a:schemeClr val="accent1"/>
                        </a:buClr>
                        <a:buSzPct val="75000"/>
                        <a:buFont typeface="Wingdings" panose="05000000000000000000" pitchFamily="2" charset="2"/>
                        <a:defRPr sz="2200">
                          <a:solidFill>
                            <a:schemeClr val="tx1"/>
                          </a:solidFill>
                          <a:latin typeface="Arial" panose="020B0604020202020204" pitchFamily="34" charset="0"/>
                          <a:cs typeface="Arial" panose="020B0604020202020204" pitchFamily="34" charset="0"/>
                        </a:defRPr>
                      </a:lvl2pPr>
                      <a:lvl3pPr algn="l">
                        <a:spcBef>
                          <a:spcPct val="20000"/>
                        </a:spcBef>
                        <a:buClr>
                          <a:schemeClr val="folHlink"/>
                        </a:buClr>
                        <a:buSzPct val="55000"/>
                        <a:buFont typeface="Wingdings" panose="05000000000000000000" pitchFamily="2" charset="2"/>
                        <a:defRPr sz="2100">
                          <a:solidFill>
                            <a:schemeClr val="tx1"/>
                          </a:solidFill>
                          <a:latin typeface="Arial" panose="020B0604020202020204" pitchFamily="34" charset="0"/>
                          <a:cs typeface="Arial" panose="020B0604020202020204" pitchFamily="34" charset="0"/>
                        </a:defRPr>
                      </a:lvl3pPr>
                      <a:lvl4pPr algn="l">
                        <a:spcBef>
                          <a:spcPct val="20000"/>
                        </a:spcBef>
                        <a:buClr>
                          <a:schemeClr val="accent1"/>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algn="l">
                        <a:spcBef>
                          <a:spcPct val="20000"/>
                        </a:spcBef>
                        <a:buClr>
                          <a:schemeClr val="accent1"/>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anose="05000000000000000000" pitchFamily="2" charset="2"/>
                        <a:buNone/>
                        <a:tabLst/>
                      </a:pPr>
                      <a:r>
                        <a:rPr kumimoji="0" lang="en-US" altLang="pt-PT" sz="1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use IT-enable outsource. Use DSS to determine what to outsource and when to buy  and not make</a:t>
                      </a:r>
                    </a:p>
                  </a:txBody>
                  <a:tcPr anchor="ct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92900285"/>
                  </a:ext>
                </a:extLst>
              </a:tr>
              <a:tr h="382588">
                <a:tc>
                  <a:txBody>
                    <a:bodyPr/>
                    <a:lstStyle>
                      <a:lvl1pPr algn="l">
                        <a:spcBef>
                          <a:spcPct val="20000"/>
                        </a:spcBef>
                        <a:buClr>
                          <a:schemeClr val="folHlink"/>
                        </a:buClr>
                        <a:buSzPct val="90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1pPr>
                      <a:lvl2pPr algn="l">
                        <a:spcBef>
                          <a:spcPct val="20000"/>
                        </a:spcBef>
                        <a:buClr>
                          <a:schemeClr val="accent1"/>
                        </a:buClr>
                        <a:buSzPct val="75000"/>
                        <a:buFont typeface="Wingdings" panose="05000000000000000000" pitchFamily="2" charset="2"/>
                        <a:defRPr sz="2200">
                          <a:solidFill>
                            <a:schemeClr val="tx1"/>
                          </a:solidFill>
                          <a:latin typeface="Arial" panose="020B0604020202020204" pitchFamily="34" charset="0"/>
                          <a:cs typeface="Arial" panose="020B0604020202020204" pitchFamily="34" charset="0"/>
                        </a:defRPr>
                      </a:lvl2pPr>
                      <a:lvl3pPr algn="l">
                        <a:spcBef>
                          <a:spcPct val="20000"/>
                        </a:spcBef>
                        <a:buClr>
                          <a:schemeClr val="folHlink"/>
                        </a:buClr>
                        <a:buSzPct val="55000"/>
                        <a:buFont typeface="Wingdings" panose="05000000000000000000" pitchFamily="2" charset="2"/>
                        <a:defRPr sz="2100">
                          <a:solidFill>
                            <a:schemeClr val="tx1"/>
                          </a:solidFill>
                          <a:latin typeface="Arial" panose="020B0604020202020204" pitchFamily="34" charset="0"/>
                          <a:cs typeface="Arial" panose="020B0604020202020204" pitchFamily="34" charset="0"/>
                        </a:defRPr>
                      </a:lvl3pPr>
                      <a:lvl4pPr algn="l">
                        <a:spcBef>
                          <a:spcPct val="20000"/>
                        </a:spcBef>
                        <a:buClr>
                          <a:schemeClr val="accent1"/>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algn="l">
                        <a:spcBef>
                          <a:spcPct val="20000"/>
                        </a:spcBef>
                        <a:buClr>
                          <a:schemeClr val="accent1"/>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anose="05000000000000000000" pitchFamily="2" charset="2"/>
                        <a:buNone/>
                        <a:tabLst/>
                      </a:pPr>
                      <a:r>
                        <a:rPr kumimoji="0" lang="en-US" altLang="pt-PT" sz="1000" b="0" i="0" u="none" strike="noStrike" cap="none" normalizeH="0" baseline="0">
                          <a:ln>
                            <a:noFill/>
                          </a:ln>
                          <a:solidFill>
                            <a:schemeClr val="tx1"/>
                          </a:solidFill>
                          <a:effectLst/>
                          <a:latin typeface="Arial" panose="020B0604020202020204" pitchFamily="34" charset="0"/>
                          <a:cs typeface="Arial" panose="020B0604020202020204" pitchFamily="34" charset="0"/>
                        </a:rPr>
                        <a:t>Expedite lead time for buying and selling </a:t>
                      </a:r>
                    </a:p>
                  </a:txBody>
                  <a:tcPr anchor="ct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c>
                  <a:txBody>
                    <a:bodyPr/>
                    <a:lstStyle>
                      <a:lvl1pPr algn="l">
                        <a:spcBef>
                          <a:spcPct val="20000"/>
                        </a:spcBef>
                        <a:buClr>
                          <a:schemeClr val="folHlink"/>
                        </a:buClr>
                        <a:buSzPct val="90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1pPr>
                      <a:lvl2pPr algn="l">
                        <a:spcBef>
                          <a:spcPct val="20000"/>
                        </a:spcBef>
                        <a:buClr>
                          <a:schemeClr val="accent1"/>
                        </a:buClr>
                        <a:buSzPct val="75000"/>
                        <a:buFont typeface="Wingdings" panose="05000000000000000000" pitchFamily="2" charset="2"/>
                        <a:defRPr sz="2200">
                          <a:solidFill>
                            <a:schemeClr val="tx1"/>
                          </a:solidFill>
                          <a:latin typeface="Arial" panose="020B0604020202020204" pitchFamily="34" charset="0"/>
                          <a:cs typeface="Arial" panose="020B0604020202020204" pitchFamily="34" charset="0"/>
                        </a:defRPr>
                      </a:lvl2pPr>
                      <a:lvl3pPr algn="l">
                        <a:spcBef>
                          <a:spcPct val="20000"/>
                        </a:spcBef>
                        <a:buClr>
                          <a:schemeClr val="folHlink"/>
                        </a:buClr>
                        <a:buSzPct val="55000"/>
                        <a:buFont typeface="Wingdings" panose="05000000000000000000" pitchFamily="2" charset="2"/>
                        <a:defRPr sz="2100">
                          <a:solidFill>
                            <a:schemeClr val="tx1"/>
                          </a:solidFill>
                          <a:latin typeface="Arial" panose="020B0604020202020204" pitchFamily="34" charset="0"/>
                          <a:cs typeface="Arial" panose="020B0604020202020204" pitchFamily="34" charset="0"/>
                        </a:defRPr>
                      </a:lvl3pPr>
                      <a:lvl4pPr algn="l">
                        <a:spcBef>
                          <a:spcPct val="20000"/>
                        </a:spcBef>
                        <a:buClr>
                          <a:schemeClr val="accent1"/>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algn="l">
                        <a:spcBef>
                          <a:spcPct val="20000"/>
                        </a:spcBef>
                        <a:buClr>
                          <a:schemeClr val="accent1"/>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anose="05000000000000000000" pitchFamily="2" charset="2"/>
                        <a:buNone/>
                        <a:tabLst/>
                      </a:pPr>
                      <a:r>
                        <a:rPr kumimoji="0" lang="en-US" altLang="pt-PT" sz="1000" b="0" i="0" u="none" strike="noStrike" cap="none" normalizeH="0" baseline="0">
                          <a:ln>
                            <a:noFill/>
                          </a:ln>
                          <a:solidFill>
                            <a:schemeClr val="tx1"/>
                          </a:solidFill>
                          <a:effectLst/>
                          <a:latin typeface="Arial" panose="020B0604020202020204" pitchFamily="34" charset="0"/>
                          <a:cs typeface="Arial" panose="020B0604020202020204" pitchFamily="34" charset="0"/>
                        </a:rPr>
                        <a:t>Use e-commerce  tools and business intelligence models</a:t>
                      </a:r>
                    </a:p>
                  </a:txBody>
                  <a:tcPr anchor="ct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527945647"/>
                  </a:ext>
                </a:extLst>
              </a:tr>
              <a:tr h="241300">
                <a:tc>
                  <a:txBody>
                    <a:bodyPr/>
                    <a:lstStyle>
                      <a:lvl1pPr algn="l">
                        <a:spcBef>
                          <a:spcPct val="20000"/>
                        </a:spcBef>
                        <a:buClr>
                          <a:schemeClr val="folHlink"/>
                        </a:buClr>
                        <a:buSzPct val="90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1pPr>
                      <a:lvl2pPr algn="l">
                        <a:spcBef>
                          <a:spcPct val="20000"/>
                        </a:spcBef>
                        <a:buClr>
                          <a:schemeClr val="accent1"/>
                        </a:buClr>
                        <a:buSzPct val="75000"/>
                        <a:buFont typeface="Wingdings" panose="05000000000000000000" pitchFamily="2" charset="2"/>
                        <a:defRPr sz="2200">
                          <a:solidFill>
                            <a:schemeClr val="tx1"/>
                          </a:solidFill>
                          <a:latin typeface="Arial" panose="020B0604020202020204" pitchFamily="34" charset="0"/>
                          <a:cs typeface="Arial" panose="020B0604020202020204" pitchFamily="34" charset="0"/>
                        </a:defRPr>
                      </a:lvl2pPr>
                      <a:lvl3pPr algn="l">
                        <a:spcBef>
                          <a:spcPct val="20000"/>
                        </a:spcBef>
                        <a:buClr>
                          <a:schemeClr val="folHlink"/>
                        </a:buClr>
                        <a:buSzPct val="55000"/>
                        <a:buFont typeface="Wingdings" panose="05000000000000000000" pitchFamily="2" charset="2"/>
                        <a:defRPr sz="2100">
                          <a:solidFill>
                            <a:schemeClr val="tx1"/>
                          </a:solidFill>
                          <a:latin typeface="Arial" panose="020B0604020202020204" pitchFamily="34" charset="0"/>
                          <a:cs typeface="Arial" panose="020B0604020202020204" pitchFamily="34" charset="0"/>
                        </a:defRPr>
                      </a:lvl3pPr>
                      <a:lvl4pPr algn="l">
                        <a:spcBef>
                          <a:spcPct val="20000"/>
                        </a:spcBef>
                        <a:buClr>
                          <a:schemeClr val="accent1"/>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algn="l">
                        <a:spcBef>
                          <a:spcPct val="20000"/>
                        </a:spcBef>
                        <a:buClr>
                          <a:schemeClr val="accent1"/>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anose="05000000000000000000" pitchFamily="2" charset="2"/>
                        <a:buNone/>
                        <a:tabLst/>
                      </a:pPr>
                      <a:r>
                        <a:rPr kumimoji="0" lang="en-US" altLang="pt-PT" sz="1000" b="0" i="0" u="none" strike="noStrike" cap="none" normalizeH="0" baseline="0">
                          <a:ln>
                            <a:noFill/>
                          </a:ln>
                          <a:solidFill>
                            <a:schemeClr val="tx1"/>
                          </a:solidFill>
                          <a:effectLst/>
                          <a:latin typeface="Arial" panose="020B0604020202020204" pitchFamily="34" charset="0"/>
                          <a:cs typeface="Arial" panose="020B0604020202020204" pitchFamily="34" charset="0"/>
                        </a:rPr>
                        <a:t>Tool many or too few suppliers</a:t>
                      </a:r>
                    </a:p>
                  </a:txBody>
                  <a:tcPr anchor="ct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c>
                  <a:txBody>
                    <a:bodyPr/>
                    <a:lstStyle>
                      <a:lvl1pPr algn="l">
                        <a:spcBef>
                          <a:spcPct val="20000"/>
                        </a:spcBef>
                        <a:buClr>
                          <a:schemeClr val="folHlink"/>
                        </a:buClr>
                        <a:buSzPct val="90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1pPr>
                      <a:lvl2pPr algn="l">
                        <a:spcBef>
                          <a:spcPct val="20000"/>
                        </a:spcBef>
                        <a:buClr>
                          <a:schemeClr val="accent1"/>
                        </a:buClr>
                        <a:buSzPct val="75000"/>
                        <a:buFont typeface="Wingdings" panose="05000000000000000000" pitchFamily="2" charset="2"/>
                        <a:defRPr sz="2200">
                          <a:solidFill>
                            <a:schemeClr val="tx1"/>
                          </a:solidFill>
                          <a:latin typeface="Arial" panose="020B0604020202020204" pitchFamily="34" charset="0"/>
                          <a:cs typeface="Arial" panose="020B0604020202020204" pitchFamily="34" charset="0"/>
                        </a:defRPr>
                      </a:lvl2pPr>
                      <a:lvl3pPr algn="l">
                        <a:spcBef>
                          <a:spcPct val="20000"/>
                        </a:spcBef>
                        <a:buClr>
                          <a:schemeClr val="folHlink"/>
                        </a:buClr>
                        <a:buSzPct val="55000"/>
                        <a:buFont typeface="Wingdings" panose="05000000000000000000" pitchFamily="2" charset="2"/>
                        <a:defRPr sz="2100">
                          <a:solidFill>
                            <a:schemeClr val="tx1"/>
                          </a:solidFill>
                          <a:latin typeface="Arial" panose="020B0604020202020204" pitchFamily="34" charset="0"/>
                          <a:cs typeface="Arial" panose="020B0604020202020204" pitchFamily="34" charset="0"/>
                        </a:defRPr>
                      </a:lvl3pPr>
                      <a:lvl4pPr algn="l">
                        <a:spcBef>
                          <a:spcPct val="20000"/>
                        </a:spcBef>
                        <a:buClr>
                          <a:schemeClr val="accent1"/>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algn="l">
                        <a:spcBef>
                          <a:spcPct val="20000"/>
                        </a:spcBef>
                        <a:buClr>
                          <a:schemeClr val="accent1"/>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anose="05000000000000000000" pitchFamily="2" charset="2"/>
                        <a:buNone/>
                        <a:tabLst/>
                      </a:pPr>
                      <a:r>
                        <a:rPr kumimoji="0" lang="en-US" altLang="pt-PT" sz="1000" b="0" i="0" u="none" strike="noStrike" cap="none" normalizeH="0" baseline="0">
                          <a:ln>
                            <a:noFill/>
                          </a:ln>
                          <a:solidFill>
                            <a:schemeClr val="tx1"/>
                          </a:solidFill>
                          <a:effectLst/>
                          <a:latin typeface="Arial" panose="020B0604020202020204" pitchFamily="34" charset="0"/>
                          <a:cs typeface="Arial" panose="020B0604020202020204" pitchFamily="34" charset="0"/>
                        </a:rPr>
                        <a:t>Use optimization models  to decide and employ e-procurement</a:t>
                      </a:r>
                    </a:p>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anose="05000000000000000000" pitchFamily="2" charset="2"/>
                        <a:buNone/>
                        <a:tabLst/>
                      </a:pPr>
                      <a:endParaRPr kumimoji="0" lang="en-US" altLang="pt-PT" sz="10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anchor="ct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929372980"/>
                  </a:ext>
                </a:extLst>
              </a:tr>
              <a:tr h="282575">
                <a:tc>
                  <a:txBody>
                    <a:bodyPr/>
                    <a:lstStyle>
                      <a:lvl1pPr algn="l">
                        <a:spcBef>
                          <a:spcPct val="20000"/>
                        </a:spcBef>
                        <a:buClr>
                          <a:schemeClr val="folHlink"/>
                        </a:buClr>
                        <a:buSzPct val="90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1pPr>
                      <a:lvl2pPr algn="l">
                        <a:spcBef>
                          <a:spcPct val="20000"/>
                        </a:spcBef>
                        <a:buClr>
                          <a:schemeClr val="accent1"/>
                        </a:buClr>
                        <a:buSzPct val="75000"/>
                        <a:buFont typeface="Wingdings" panose="05000000000000000000" pitchFamily="2" charset="2"/>
                        <a:defRPr sz="2200">
                          <a:solidFill>
                            <a:schemeClr val="tx1"/>
                          </a:solidFill>
                          <a:latin typeface="Arial" panose="020B0604020202020204" pitchFamily="34" charset="0"/>
                          <a:cs typeface="Arial" panose="020B0604020202020204" pitchFamily="34" charset="0"/>
                        </a:defRPr>
                      </a:lvl2pPr>
                      <a:lvl3pPr algn="l">
                        <a:spcBef>
                          <a:spcPct val="20000"/>
                        </a:spcBef>
                        <a:buClr>
                          <a:schemeClr val="folHlink"/>
                        </a:buClr>
                        <a:buSzPct val="55000"/>
                        <a:buFont typeface="Wingdings" panose="05000000000000000000" pitchFamily="2" charset="2"/>
                        <a:defRPr sz="2100">
                          <a:solidFill>
                            <a:schemeClr val="tx1"/>
                          </a:solidFill>
                          <a:latin typeface="Arial" panose="020B0604020202020204" pitchFamily="34" charset="0"/>
                          <a:cs typeface="Arial" panose="020B0604020202020204" pitchFamily="34" charset="0"/>
                        </a:defRPr>
                      </a:lvl3pPr>
                      <a:lvl4pPr algn="l">
                        <a:spcBef>
                          <a:spcPct val="20000"/>
                        </a:spcBef>
                        <a:buClr>
                          <a:schemeClr val="accent1"/>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algn="l">
                        <a:spcBef>
                          <a:spcPct val="20000"/>
                        </a:spcBef>
                        <a:buClr>
                          <a:schemeClr val="accent1"/>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anose="05000000000000000000" pitchFamily="2" charset="2"/>
                        <a:buNone/>
                        <a:tabLst/>
                      </a:pPr>
                      <a:r>
                        <a:rPr kumimoji="0" lang="en-US" altLang="pt-PT" sz="1000" b="0" i="0" u="none" strike="noStrike" cap="none" normalizeH="0" baseline="0">
                          <a:ln>
                            <a:noFill/>
                          </a:ln>
                          <a:solidFill>
                            <a:schemeClr val="tx1"/>
                          </a:solidFill>
                          <a:effectLst/>
                          <a:latin typeface="Arial" panose="020B0604020202020204" pitchFamily="34" charset="0"/>
                          <a:cs typeface="Arial" panose="020B0604020202020204" pitchFamily="34" charset="0"/>
                        </a:rPr>
                        <a:t>Control inventory levels </a:t>
                      </a:r>
                    </a:p>
                  </a:txBody>
                  <a:tcPr anchor="ct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c>
                  <a:txBody>
                    <a:bodyPr/>
                    <a:lstStyle>
                      <a:lvl1pPr algn="l">
                        <a:spcBef>
                          <a:spcPct val="20000"/>
                        </a:spcBef>
                        <a:buClr>
                          <a:schemeClr val="folHlink"/>
                        </a:buClr>
                        <a:buSzPct val="90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1pPr>
                      <a:lvl2pPr algn="l">
                        <a:spcBef>
                          <a:spcPct val="20000"/>
                        </a:spcBef>
                        <a:buClr>
                          <a:schemeClr val="accent1"/>
                        </a:buClr>
                        <a:buSzPct val="75000"/>
                        <a:buFont typeface="Wingdings" panose="05000000000000000000" pitchFamily="2" charset="2"/>
                        <a:defRPr sz="2200">
                          <a:solidFill>
                            <a:schemeClr val="tx1"/>
                          </a:solidFill>
                          <a:latin typeface="Arial" panose="020B0604020202020204" pitchFamily="34" charset="0"/>
                          <a:cs typeface="Arial" panose="020B0604020202020204" pitchFamily="34" charset="0"/>
                        </a:defRPr>
                      </a:lvl2pPr>
                      <a:lvl3pPr algn="l">
                        <a:spcBef>
                          <a:spcPct val="20000"/>
                        </a:spcBef>
                        <a:buClr>
                          <a:schemeClr val="folHlink"/>
                        </a:buClr>
                        <a:buSzPct val="55000"/>
                        <a:buFont typeface="Wingdings" panose="05000000000000000000" pitchFamily="2" charset="2"/>
                        <a:defRPr sz="2100">
                          <a:solidFill>
                            <a:schemeClr val="tx1"/>
                          </a:solidFill>
                          <a:latin typeface="Arial" panose="020B0604020202020204" pitchFamily="34" charset="0"/>
                          <a:cs typeface="Arial" panose="020B0604020202020204" pitchFamily="34" charset="0"/>
                        </a:defRPr>
                      </a:lvl3pPr>
                      <a:lvl4pPr algn="l">
                        <a:spcBef>
                          <a:spcPct val="20000"/>
                        </a:spcBef>
                        <a:buClr>
                          <a:schemeClr val="accent1"/>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algn="l">
                        <a:spcBef>
                          <a:spcPct val="20000"/>
                        </a:spcBef>
                        <a:buClr>
                          <a:schemeClr val="accent1"/>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anose="05000000000000000000" pitchFamily="2" charset="2"/>
                        <a:buNone/>
                        <a:tabLst/>
                      </a:pPr>
                      <a:r>
                        <a:rPr kumimoji="0" lang="en-US" altLang="pt-PT" sz="1000" b="0" i="0" u="none" strike="noStrike" cap="none" normalizeH="0" baseline="0">
                          <a:ln>
                            <a:noFill/>
                          </a:ln>
                          <a:solidFill>
                            <a:schemeClr val="tx1"/>
                          </a:solidFill>
                          <a:effectLst/>
                          <a:latin typeface="Arial" panose="020B0604020202020204" pitchFamily="34" charset="0"/>
                          <a:cs typeface="Arial" panose="020B0604020202020204" pitchFamily="34" charset="0"/>
                        </a:rPr>
                        <a:t>Manufacture only after order received (online) . Use VMI and web-serviced</a:t>
                      </a:r>
                    </a:p>
                  </a:txBody>
                  <a:tcPr anchor="ct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491161954"/>
                  </a:ext>
                </a:extLst>
              </a:tr>
              <a:tr h="398463">
                <a:tc>
                  <a:txBody>
                    <a:bodyPr/>
                    <a:lstStyle>
                      <a:lvl1pPr algn="l">
                        <a:spcBef>
                          <a:spcPct val="20000"/>
                        </a:spcBef>
                        <a:buClr>
                          <a:schemeClr val="folHlink"/>
                        </a:buClr>
                        <a:buSzPct val="90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1pPr>
                      <a:lvl2pPr algn="l">
                        <a:spcBef>
                          <a:spcPct val="20000"/>
                        </a:spcBef>
                        <a:buClr>
                          <a:schemeClr val="accent1"/>
                        </a:buClr>
                        <a:buSzPct val="75000"/>
                        <a:buFont typeface="Wingdings" panose="05000000000000000000" pitchFamily="2" charset="2"/>
                        <a:defRPr sz="2200">
                          <a:solidFill>
                            <a:schemeClr val="tx1"/>
                          </a:solidFill>
                          <a:latin typeface="Arial" panose="020B0604020202020204" pitchFamily="34" charset="0"/>
                          <a:cs typeface="Arial" panose="020B0604020202020204" pitchFamily="34" charset="0"/>
                        </a:defRPr>
                      </a:lvl2pPr>
                      <a:lvl3pPr algn="l">
                        <a:spcBef>
                          <a:spcPct val="20000"/>
                        </a:spcBef>
                        <a:buClr>
                          <a:schemeClr val="folHlink"/>
                        </a:buClr>
                        <a:buSzPct val="55000"/>
                        <a:buFont typeface="Wingdings" panose="05000000000000000000" pitchFamily="2" charset="2"/>
                        <a:defRPr sz="2100">
                          <a:solidFill>
                            <a:schemeClr val="tx1"/>
                          </a:solidFill>
                          <a:latin typeface="Arial" panose="020B0604020202020204" pitchFamily="34" charset="0"/>
                          <a:cs typeface="Arial" panose="020B0604020202020204" pitchFamily="34" charset="0"/>
                        </a:defRPr>
                      </a:lvl3pPr>
                      <a:lvl4pPr algn="l">
                        <a:spcBef>
                          <a:spcPct val="20000"/>
                        </a:spcBef>
                        <a:buClr>
                          <a:schemeClr val="accent1"/>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algn="l">
                        <a:spcBef>
                          <a:spcPct val="20000"/>
                        </a:spcBef>
                        <a:buClr>
                          <a:schemeClr val="accent1"/>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anose="05000000000000000000" pitchFamily="2" charset="2"/>
                        <a:buNone/>
                        <a:tabLst/>
                      </a:pPr>
                      <a:r>
                        <a:rPr kumimoji="0" lang="en-US" altLang="pt-PT" sz="1000" b="0" i="0" u="none" strike="noStrike" cap="none" normalizeH="0" baseline="0">
                          <a:ln>
                            <a:noFill/>
                          </a:ln>
                          <a:solidFill>
                            <a:schemeClr val="tx1"/>
                          </a:solidFill>
                          <a:effectLst/>
                          <a:latin typeface="Arial" panose="020B0604020202020204" pitchFamily="34" charset="0"/>
                          <a:cs typeface="Arial" panose="020B0604020202020204" pitchFamily="34" charset="0"/>
                        </a:rPr>
                        <a:t>Forecast  fluctuating demand </a:t>
                      </a:r>
                    </a:p>
                  </a:txBody>
                  <a:tcPr anchor="ct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c>
                  <a:txBody>
                    <a:bodyPr/>
                    <a:lstStyle>
                      <a:lvl1pPr algn="l">
                        <a:spcBef>
                          <a:spcPct val="20000"/>
                        </a:spcBef>
                        <a:buClr>
                          <a:schemeClr val="folHlink"/>
                        </a:buClr>
                        <a:buSzPct val="90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1pPr>
                      <a:lvl2pPr algn="l">
                        <a:spcBef>
                          <a:spcPct val="20000"/>
                        </a:spcBef>
                        <a:buClr>
                          <a:schemeClr val="accent1"/>
                        </a:buClr>
                        <a:buSzPct val="75000"/>
                        <a:buFont typeface="Wingdings" panose="05000000000000000000" pitchFamily="2" charset="2"/>
                        <a:defRPr sz="2200">
                          <a:solidFill>
                            <a:schemeClr val="tx1"/>
                          </a:solidFill>
                          <a:latin typeface="Arial" panose="020B0604020202020204" pitchFamily="34" charset="0"/>
                          <a:cs typeface="Arial" panose="020B0604020202020204" pitchFamily="34" charset="0"/>
                        </a:defRPr>
                      </a:lvl2pPr>
                      <a:lvl3pPr algn="l">
                        <a:spcBef>
                          <a:spcPct val="20000"/>
                        </a:spcBef>
                        <a:buClr>
                          <a:schemeClr val="folHlink"/>
                        </a:buClr>
                        <a:buSzPct val="55000"/>
                        <a:buFont typeface="Wingdings" panose="05000000000000000000" pitchFamily="2" charset="2"/>
                        <a:defRPr sz="2100">
                          <a:solidFill>
                            <a:schemeClr val="tx1"/>
                          </a:solidFill>
                          <a:latin typeface="Arial" panose="020B0604020202020204" pitchFamily="34" charset="0"/>
                          <a:cs typeface="Arial" panose="020B0604020202020204" pitchFamily="34" charset="0"/>
                        </a:defRPr>
                      </a:lvl3pPr>
                      <a:lvl4pPr algn="l">
                        <a:spcBef>
                          <a:spcPct val="20000"/>
                        </a:spcBef>
                        <a:buClr>
                          <a:schemeClr val="accent1"/>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algn="l">
                        <a:spcBef>
                          <a:spcPct val="20000"/>
                        </a:spcBef>
                        <a:buClr>
                          <a:schemeClr val="accent1"/>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anose="05000000000000000000" pitchFamily="2" charset="2"/>
                        <a:buNone/>
                        <a:tabLst/>
                      </a:pPr>
                      <a:r>
                        <a:rPr kumimoji="0" lang="en-US" altLang="pt-PT" sz="1000" b="0" i="0" u="none" strike="noStrike" cap="none" normalizeH="0" baseline="0">
                          <a:ln>
                            <a:noFill/>
                          </a:ln>
                          <a:solidFill>
                            <a:schemeClr val="tx1"/>
                          </a:solidFill>
                          <a:effectLst/>
                          <a:latin typeface="Arial" panose="020B0604020202020204" pitchFamily="34" charset="0"/>
                          <a:cs typeface="Arial" panose="020B0604020202020204" pitchFamily="34" charset="0"/>
                        </a:rPr>
                        <a:t>Use collaboration (like CPFR) or intelligent system </a:t>
                      </a:r>
                    </a:p>
                  </a:txBody>
                  <a:tcPr anchor="ct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81658486"/>
                  </a:ext>
                </a:extLst>
              </a:tr>
              <a:tr h="400050">
                <a:tc>
                  <a:txBody>
                    <a:bodyPr/>
                    <a:lstStyle>
                      <a:lvl1pPr algn="l">
                        <a:spcBef>
                          <a:spcPct val="20000"/>
                        </a:spcBef>
                        <a:buClr>
                          <a:schemeClr val="folHlink"/>
                        </a:buClr>
                        <a:buSzPct val="90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1pPr>
                      <a:lvl2pPr algn="l">
                        <a:spcBef>
                          <a:spcPct val="20000"/>
                        </a:spcBef>
                        <a:buClr>
                          <a:schemeClr val="accent1"/>
                        </a:buClr>
                        <a:buSzPct val="75000"/>
                        <a:buFont typeface="Wingdings" panose="05000000000000000000" pitchFamily="2" charset="2"/>
                        <a:defRPr sz="2200">
                          <a:solidFill>
                            <a:schemeClr val="tx1"/>
                          </a:solidFill>
                          <a:latin typeface="Arial" panose="020B0604020202020204" pitchFamily="34" charset="0"/>
                          <a:cs typeface="Arial" panose="020B0604020202020204" pitchFamily="34" charset="0"/>
                        </a:defRPr>
                      </a:lvl2pPr>
                      <a:lvl3pPr algn="l">
                        <a:spcBef>
                          <a:spcPct val="20000"/>
                        </a:spcBef>
                        <a:buClr>
                          <a:schemeClr val="folHlink"/>
                        </a:buClr>
                        <a:buSzPct val="55000"/>
                        <a:buFont typeface="Wingdings" panose="05000000000000000000" pitchFamily="2" charset="2"/>
                        <a:defRPr sz="2100">
                          <a:solidFill>
                            <a:schemeClr val="tx1"/>
                          </a:solidFill>
                          <a:latin typeface="Arial" panose="020B0604020202020204" pitchFamily="34" charset="0"/>
                          <a:cs typeface="Arial" panose="020B0604020202020204" pitchFamily="34" charset="0"/>
                        </a:defRPr>
                      </a:lvl3pPr>
                      <a:lvl4pPr algn="l">
                        <a:spcBef>
                          <a:spcPct val="20000"/>
                        </a:spcBef>
                        <a:buClr>
                          <a:schemeClr val="accent1"/>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algn="l">
                        <a:spcBef>
                          <a:spcPct val="20000"/>
                        </a:spcBef>
                        <a:buClr>
                          <a:schemeClr val="accent1"/>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anose="05000000000000000000" pitchFamily="2" charset="2"/>
                        <a:buNone/>
                        <a:tabLst/>
                      </a:pPr>
                      <a:r>
                        <a:rPr kumimoji="0" lang="en-US" altLang="pt-PT" sz="1000" b="0" i="0" u="none" strike="noStrike" cap="none" normalizeH="0" baseline="0">
                          <a:ln>
                            <a:noFill/>
                          </a:ln>
                          <a:solidFill>
                            <a:schemeClr val="tx1"/>
                          </a:solidFill>
                          <a:effectLst/>
                          <a:latin typeface="Arial" panose="020B0604020202020204" pitchFamily="34" charset="0"/>
                          <a:cs typeface="Arial" panose="020B0604020202020204" pitchFamily="34" charset="0"/>
                        </a:rPr>
                        <a:t>Expedite flows in the chain</a:t>
                      </a:r>
                    </a:p>
                  </a:txBody>
                  <a:tcPr anchor="ct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c>
                  <a:txBody>
                    <a:bodyPr/>
                    <a:lstStyle>
                      <a:lvl1pPr algn="l">
                        <a:spcBef>
                          <a:spcPct val="20000"/>
                        </a:spcBef>
                        <a:buClr>
                          <a:schemeClr val="folHlink"/>
                        </a:buClr>
                        <a:buSzPct val="90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1pPr>
                      <a:lvl2pPr algn="l">
                        <a:spcBef>
                          <a:spcPct val="20000"/>
                        </a:spcBef>
                        <a:buClr>
                          <a:schemeClr val="accent1"/>
                        </a:buClr>
                        <a:buSzPct val="75000"/>
                        <a:buFont typeface="Wingdings" panose="05000000000000000000" pitchFamily="2" charset="2"/>
                        <a:defRPr sz="2200">
                          <a:solidFill>
                            <a:schemeClr val="tx1"/>
                          </a:solidFill>
                          <a:latin typeface="Arial" panose="020B0604020202020204" pitchFamily="34" charset="0"/>
                          <a:cs typeface="Arial" panose="020B0604020202020204" pitchFamily="34" charset="0"/>
                        </a:defRPr>
                      </a:lvl2pPr>
                      <a:lvl3pPr algn="l">
                        <a:spcBef>
                          <a:spcPct val="20000"/>
                        </a:spcBef>
                        <a:buClr>
                          <a:schemeClr val="folHlink"/>
                        </a:buClr>
                        <a:buSzPct val="55000"/>
                        <a:buFont typeface="Wingdings" panose="05000000000000000000" pitchFamily="2" charset="2"/>
                        <a:defRPr sz="2100">
                          <a:solidFill>
                            <a:schemeClr val="tx1"/>
                          </a:solidFill>
                          <a:latin typeface="Arial" panose="020B0604020202020204" pitchFamily="34" charset="0"/>
                          <a:cs typeface="Arial" panose="020B0604020202020204" pitchFamily="34" charset="0"/>
                        </a:defRPr>
                      </a:lvl3pPr>
                      <a:lvl4pPr algn="l">
                        <a:spcBef>
                          <a:spcPct val="20000"/>
                        </a:spcBef>
                        <a:buClr>
                          <a:schemeClr val="accent1"/>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algn="l">
                        <a:spcBef>
                          <a:spcPct val="20000"/>
                        </a:spcBef>
                        <a:buClr>
                          <a:schemeClr val="accent1"/>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anose="05000000000000000000" pitchFamily="2" charset="2"/>
                        <a:buNone/>
                        <a:tabLst/>
                      </a:pPr>
                      <a:r>
                        <a:rPr kumimoji="0" lang="en-US" altLang="pt-PT" sz="1000" b="0" i="0" u="none" strike="noStrike" cap="none" normalizeH="0" baseline="0">
                          <a:ln>
                            <a:noFill/>
                          </a:ln>
                          <a:solidFill>
                            <a:schemeClr val="tx1"/>
                          </a:solidFill>
                          <a:effectLst/>
                          <a:latin typeface="Arial" panose="020B0604020202020204" pitchFamily="34" charset="0"/>
                          <a:cs typeface="Arial" panose="020B0604020202020204" pitchFamily="34" charset="0"/>
                        </a:rPr>
                        <a:t>Automate material , information and money  flows</a:t>
                      </a:r>
                    </a:p>
                  </a:txBody>
                  <a:tcPr anchor="ct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605402911"/>
                  </a:ext>
                </a:extLst>
              </a:tr>
              <a:tr h="276225">
                <a:tc>
                  <a:txBody>
                    <a:bodyPr/>
                    <a:lstStyle>
                      <a:lvl1pPr algn="l">
                        <a:spcBef>
                          <a:spcPct val="20000"/>
                        </a:spcBef>
                        <a:buClr>
                          <a:schemeClr val="folHlink"/>
                        </a:buClr>
                        <a:buSzPct val="90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1pPr>
                      <a:lvl2pPr algn="l">
                        <a:spcBef>
                          <a:spcPct val="20000"/>
                        </a:spcBef>
                        <a:buClr>
                          <a:schemeClr val="accent1"/>
                        </a:buClr>
                        <a:buSzPct val="75000"/>
                        <a:buFont typeface="Wingdings" panose="05000000000000000000" pitchFamily="2" charset="2"/>
                        <a:defRPr sz="2200">
                          <a:solidFill>
                            <a:schemeClr val="tx1"/>
                          </a:solidFill>
                          <a:latin typeface="Arial" panose="020B0604020202020204" pitchFamily="34" charset="0"/>
                          <a:cs typeface="Arial" panose="020B0604020202020204" pitchFamily="34" charset="0"/>
                        </a:defRPr>
                      </a:lvl2pPr>
                      <a:lvl3pPr algn="l">
                        <a:spcBef>
                          <a:spcPct val="20000"/>
                        </a:spcBef>
                        <a:buClr>
                          <a:schemeClr val="folHlink"/>
                        </a:buClr>
                        <a:buSzPct val="55000"/>
                        <a:buFont typeface="Wingdings" panose="05000000000000000000" pitchFamily="2" charset="2"/>
                        <a:defRPr sz="2100">
                          <a:solidFill>
                            <a:schemeClr val="tx1"/>
                          </a:solidFill>
                          <a:latin typeface="Arial" panose="020B0604020202020204" pitchFamily="34" charset="0"/>
                          <a:cs typeface="Arial" panose="020B0604020202020204" pitchFamily="34" charset="0"/>
                        </a:defRPr>
                      </a:lvl3pPr>
                      <a:lvl4pPr algn="l">
                        <a:spcBef>
                          <a:spcPct val="20000"/>
                        </a:spcBef>
                        <a:buClr>
                          <a:schemeClr val="accent1"/>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algn="l">
                        <a:spcBef>
                          <a:spcPct val="20000"/>
                        </a:spcBef>
                        <a:buClr>
                          <a:schemeClr val="accent1"/>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anose="05000000000000000000" pitchFamily="2" charset="2"/>
                        <a:buNone/>
                        <a:tabLst/>
                      </a:pPr>
                      <a:r>
                        <a:rPr kumimoji="0" lang="en-US" altLang="pt-PT" sz="1000" b="0" i="0" u="none" strike="noStrike" cap="none" normalizeH="0" baseline="0">
                          <a:ln>
                            <a:noFill/>
                          </a:ln>
                          <a:solidFill>
                            <a:schemeClr val="tx1"/>
                          </a:solidFill>
                          <a:effectLst/>
                          <a:latin typeface="Arial" panose="020B0604020202020204" pitchFamily="34" charset="0"/>
                          <a:cs typeface="Arial" panose="020B0604020202020204" pitchFamily="34" charset="0"/>
                        </a:rPr>
                        <a:t>suppliers relationships</a:t>
                      </a:r>
                    </a:p>
                  </a:txBody>
                  <a:tcPr anchor="ct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c>
                  <a:txBody>
                    <a:bodyPr/>
                    <a:lstStyle>
                      <a:lvl1pPr algn="l">
                        <a:spcBef>
                          <a:spcPct val="20000"/>
                        </a:spcBef>
                        <a:buClr>
                          <a:schemeClr val="folHlink"/>
                        </a:buClr>
                        <a:buSzPct val="90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1pPr>
                      <a:lvl2pPr algn="l">
                        <a:spcBef>
                          <a:spcPct val="20000"/>
                        </a:spcBef>
                        <a:buClr>
                          <a:schemeClr val="accent1"/>
                        </a:buClr>
                        <a:buSzPct val="75000"/>
                        <a:buFont typeface="Wingdings" panose="05000000000000000000" pitchFamily="2" charset="2"/>
                        <a:defRPr sz="2200">
                          <a:solidFill>
                            <a:schemeClr val="tx1"/>
                          </a:solidFill>
                          <a:latin typeface="Arial" panose="020B0604020202020204" pitchFamily="34" charset="0"/>
                          <a:cs typeface="Arial" panose="020B0604020202020204" pitchFamily="34" charset="0"/>
                        </a:defRPr>
                      </a:lvl2pPr>
                      <a:lvl3pPr algn="l">
                        <a:spcBef>
                          <a:spcPct val="20000"/>
                        </a:spcBef>
                        <a:buClr>
                          <a:schemeClr val="folHlink"/>
                        </a:buClr>
                        <a:buSzPct val="55000"/>
                        <a:buFont typeface="Wingdings" panose="05000000000000000000" pitchFamily="2" charset="2"/>
                        <a:defRPr sz="2100">
                          <a:solidFill>
                            <a:schemeClr val="tx1"/>
                          </a:solidFill>
                          <a:latin typeface="Arial" panose="020B0604020202020204" pitchFamily="34" charset="0"/>
                          <a:cs typeface="Arial" panose="020B0604020202020204" pitchFamily="34" charset="0"/>
                        </a:defRPr>
                      </a:lvl3pPr>
                      <a:lvl4pPr algn="l">
                        <a:spcBef>
                          <a:spcPct val="20000"/>
                        </a:spcBef>
                        <a:buClr>
                          <a:schemeClr val="accent1"/>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algn="l">
                        <a:spcBef>
                          <a:spcPct val="20000"/>
                        </a:spcBef>
                        <a:buClr>
                          <a:schemeClr val="accent1"/>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anose="05000000000000000000" pitchFamily="2" charset="2"/>
                        <a:buNone/>
                        <a:tabLst/>
                      </a:pPr>
                      <a:r>
                        <a:rPr kumimoji="0" lang="en-US" altLang="pt-PT" sz="1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Improve supplier relationship by using portals, web-based call center, and other CRM and PRM tools</a:t>
                      </a:r>
                    </a:p>
                  </a:txBody>
                  <a:tcPr anchor="ct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61054159"/>
                  </a:ext>
                </a:extLst>
              </a:tr>
            </a:tbl>
          </a:graphicData>
        </a:graphic>
      </p:graphicFrame>
    </p:spTree>
    <p:extLst>
      <p:ext uri="{BB962C8B-B14F-4D97-AF65-F5344CB8AC3E}">
        <p14:creationId xmlns:p14="http://schemas.microsoft.com/office/powerpoint/2010/main" val="3207056646"/>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2"/>
          <p:cNvSpPr>
            <a:spLocks noGrp="1" noChangeArrowheads="1"/>
          </p:cNvSpPr>
          <p:nvPr>
            <p:ph type="title"/>
          </p:nvPr>
        </p:nvSpPr>
        <p:spPr bwMode="auto">
          <a:xfrm>
            <a:off x="914400" y="304800"/>
            <a:ext cx="8229600" cy="6397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pt-PT" sz="2400" b="1" i="1" dirty="0" err="1">
                <a:solidFill>
                  <a:srgbClr val="800000"/>
                </a:solidFill>
                <a:latin typeface="Tahoma" pitchFamily="34" charset="0"/>
                <a:ea typeface="ＭＳ Ｐゴシック" charset="-128"/>
                <a:cs typeface="Tahoma" pitchFamily="34" charset="0"/>
              </a:rPr>
              <a:t>Enterprise</a:t>
            </a:r>
            <a:r>
              <a:rPr lang="pt-PT" sz="2400" b="1" i="1" dirty="0">
                <a:solidFill>
                  <a:srgbClr val="800000"/>
                </a:solidFill>
                <a:latin typeface="Tahoma" pitchFamily="34" charset="0"/>
                <a:ea typeface="ＭＳ Ｐゴシック" charset="-128"/>
                <a:cs typeface="Tahoma" pitchFamily="34" charset="0"/>
              </a:rPr>
              <a:t> </a:t>
            </a:r>
            <a:r>
              <a:rPr lang="pt-PT" sz="2400" b="1" i="1" dirty="0" err="1">
                <a:solidFill>
                  <a:srgbClr val="800000"/>
                </a:solidFill>
                <a:latin typeface="Tahoma" pitchFamily="34" charset="0"/>
                <a:ea typeface="ＭＳ Ｐゴシック" charset="-128"/>
                <a:cs typeface="Tahoma" pitchFamily="34" charset="0"/>
              </a:rPr>
              <a:t>Applications</a:t>
            </a:r>
            <a:r>
              <a:rPr lang="pt-PT" sz="2400" b="1" i="1" dirty="0">
                <a:solidFill>
                  <a:srgbClr val="800000"/>
                </a:solidFill>
                <a:latin typeface="Tahoma" pitchFamily="34" charset="0"/>
                <a:ea typeface="ＭＳ Ｐゴシック" charset="-128"/>
                <a:cs typeface="Tahoma" pitchFamily="34" charset="0"/>
              </a:rPr>
              <a:t> </a:t>
            </a:r>
            <a:r>
              <a:rPr lang="pt-PT" sz="2400" b="1" dirty="0" err="1">
                <a:solidFill>
                  <a:srgbClr val="800000"/>
                </a:solidFill>
                <a:latin typeface="Tahoma" pitchFamily="34" charset="0"/>
                <a:ea typeface="ＭＳ Ｐゴシック" charset="-128"/>
                <a:cs typeface="Tahoma" pitchFamily="34" charset="0"/>
              </a:rPr>
              <a:t>supporting</a:t>
            </a:r>
            <a:r>
              <a:rPr lang="pt-PT" sz="2400" b="1" dirty="0">
                <a:solidFill>
                  <a:srgbClr val="800000"/>
                </a:solidFill>
                <a:latin typeface="Tahoma" pitchFamily="34" charset="0"/>
                <a:ea typeface="ＭＳ Ｐゴシック" charset="-128"/>
                <a:cs typeface="Tahoma" pitchFamily="34" charset="0"/>
              </a:rPr>
              <a:t> </a:t>
            </a:r>
            <a:r>
              <a:rPr lang="pt-PT" sz="2400" b="1" dirty="0" err="1">
                <a:solidFill>
                  <a:srgbClr val="800000"/>
                </a:solidFill>
                <a:latin typeface="Tahoma" pitchFamily="34" charset="0"/>
                <a:ea typeface="ＭＳ Ｐゴシック" charset="-128"/>
                <a:cs typeface="Tahoma" pitchFamily="34" charset="0"/>
              </a:rPr>
              <a:t>the</a:t>
            </a:r>
            <a:r>
              <a:rPr lang="pt-PT" sz="2400" b="1" dirty="0">
                <a:solidFill>
                  <a:srgbClr val="800000"/>
                </a:solidFill>
                <a:latin typeface="Tahoma" pitchFamily="34" charset="0"/>
                <a:ea typeface="ＭＳ Ｐゴシック" charset="-128"/>
                <a:cs typeface="Tahoma" pitchFamily="34" charset="0"/>
              </a:rPr>
              <a:t> </a:t>
            </a:r>
            <a:r>
              <a:rPr lang="pt-PT" sz="2400" b="1" dirty="0" err="1">
                <a:solidFill>
                  <a:srgbClr val="800000"/>
                </a:solidFill>
                <a:latin typeface="Tahoma" pitchFamily="34" charset="0"/>
                <a:ea typeface="ＭＳ Ｐゴシック" charset="-128"/>
                <a:cs typeface="Tahoma" pitchFamily="34" charset="0"/>
              </a:rPr>
              <a:t>value</a:t>
            </a:r>
            <a:r>
              <a:rPr lang="pt-PT" sz="2400" b="1" dirty="0">
                <a:solidFill>
                  <a:srgbClr val="800000"/>
                </a:solidFill>
                <a:latin typeface="Tahoma" pitchFamily="34" charset="0"/>
                <a:ea typeface="ＭＳ Ｐゴシック" charset="-128"/>
                <a:cs typeface="Tahoma" pitchFamily="34" charset="0"/>
              </a:rPr>
              <a:t> </a:t>
            </a:r>
            <a:r>
              <a:rPr lang="pt-PT" sz="2400" b="1" dirty="0" err="1">
                <a:solidFill>
                  <a:srgbClr val="800000"/>
                </a:solidFill>
                <a:latin typeface="Tahoma" pitchFamily="34" charset="0"/>
                <a:ea typeface="ＭＳ Ｐゴシック" charset="-128"/>
                <a:cs typeface="Tahoma" pitchFamily="34" charset="0"/>
              </a:rPr>
              <a:t>chain</a:t>
            </a:r>
            <a:endParaRPr lang="pt-PT" sz="2400" b="1" dirty="0">
              <a:solidFill>
                <a:srgbClr val="800000"/>
              </a:solidFill>
              <a:latin typeface="Tahoma" pitchFamily="34" charset="0"/>
              <a:ea typeface="ＭＳ Ｐゴシック" charset="-128"/>
              <a:cs typeface="Tahoma" pitchFamily="34"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 y="1524000"/>
            <a:ext cx="7639050" cy="4838700"/>
          </a:xfrm>
          <a:prstGeom prst="rect">
            <a:avLst/>
          </a:prstGeom>
        </p:spPr>
      </p:pic>
    </p:spTree>
    <p:extLst>
      <p:ext uri="{BB962C8B-B14F-4D97-AF65-F5344CB8AC3E}">
        <p14:creationId xmlns:p14="http://schemas.microsoft.com/office/powerpoint/2010/main" val="1400996854"/>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3" name="AutoShape 2" descr="Figure 1. Figure 1. Hype Cycle for Server Technologies, 2010"/>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p>
        </p:txBody>
      </p:sp>
      <p:sp>
        <p:nvSpPr>
          <p:cNvPr id="153606" name="Rectangle 7"/>
          <p:cNvSpPr>
            <a:spLocks noChangeArrowheads="1"/>
          </p:cNvSpPr>
          <p:nvPr/>
        </p:nvSpPr>
        <p:spPr bwMode="auto">
          <a:xfrm>
            <a:off x="1742908" y="3251994"/>
            <a:ext cx="4810292" cy="707886"/>
          </a:xfrm>
          <a:prstGeom prst="rect">
            <a:avLst/>
          </a:prstGeom>
          <a:noFill/>
          <a:ln w="9525">
            <a:noFill/>
            <a:miter lim="800000"/>
            <a:headEnd/>
            <a:tailEnd/>
          </a:ln>
        </p:spPr>
        <p:txBody>
          <a:bodyPr wrap="square">
            <a:spAutoFit/>
          </a:bodyPr>
          <a:lstStyle/>
          <a:p>
            <a:r>
              <a:rPr lang="pt-PT" b="1" dirty="0"/>
              <a:t>Ford </a:t>
            </a:r>
            <a:r>
              <a:rPr lang="pt-PT" b="1" dirty="0" err="1"/>
              <a:t>Manufacturing</a:t>
            </a:r>
            <a:r>
              <a:rPr lang="pt-PT" b="1" dirty="0"/>
              <a:t> </a:t>
            </a:r>
            <a:r>
              <a:rPr lang="pt-PT" b="1" dirty="0" err="1"/>
              <a:t>Supply</a:t>
            </a:r>
            <a:r>
              <a:rPr lang="pt-PT" b="1" dirty="0"/>
              <a:t> </a:t>
            </a:r>
            <a:r>
              <a:rPr lang="pt-PT" b="1" dirty="0" err="1"/>
              <a:t>Chain</a:t>
            </a:r>
            <a:endParaRPr lang="pt-PT" b="1" dirty="0"/>
          </a:p>
          <a:p>
            <a:r>
              <a:rPr lang="pt-PT" sz="1600" dirty="0">
                <a:latin typeface="Times New Roman" pitchFamily="18" charset="0"/>
              </a:rPr>
              <a:t>http://www.youtube.com/watch?v=qyO9QSo0FjU</a:t>
            </a:r>
          </a:p>
        </p:txBody>
      </p:sp>
      <p:sp>
        <p:nvSpPr>
          <p:cNvPr id="10" name="Rectangle 2"/>
          <p:cNvSpPr>
            <a:spLocks noGrp="1" noChangeArrowheads="1"/>
          </p:cNvSpPr>
          <p:nvPr>
            <p:ph type="title"/>
          </p:nvPr>
        </p:nvSpPr>
        <p:spPr>
          <a:xfrm>
            <a:off x="1965325" y="304800"/>
            <a:ext cx="5184775" cy="576263"/>
          </a:xfrm>
        </p:spPr>
        <p:txBody>
          <a:bodyPr/>
          <a:lstStyle/>
          <a:p>
            <a:r>
              <a:rPr lang="pt-PT" sz="2400" b="1" dirty="0" err="1">
                <a:solidFill>
                  <a:srgbClr val="800000"/>
                </a:solidFill>
                <a:latin typeface="Tahoma" pitchFamily="34" charset="0"/>
                <a:ea typeface="ＭＳ Ｐゴシック" charset="-128"/>
                <a:cs typeface="Tahoma" pitchFamily="34" charset="0"/>
              </a:rPr>
              <a:t>Enterprise</a:t>
            </a:r>
            <a:r>
              <a:rPr lang="pt-PT" sz="2400" b="1" dirty="0">
                <a:solidFill>
                  <a:srgbClr val="800000"/>
                </a:solidFill>
                <a:latin typeface="Tahoma" pitchFamily="34" charset="0"/>
                <a:ea typeface="ＭＳ Ｐゴシック" charset="-128"/>
                <a:cs typeface="Tahoma" pitchFamily="34" charset="0"/>
              </a:rPr>
              <a:t> </a:t>
            </a:r>
            <a:r>
              <a:rPr lang="pt-PT" sz="2400" b="1" dirty="0" err="1">
                <a:solidFill>
                  <a:srgbClr val="800000"/>
                </a:solidFill>
                <a:latin typeface="Tahoma" pitchFamily="34" charset="0"/>
                <a:ea typeface="ＭＳ Ｐゴシック" charset="-128"/>
                <a:cs typeface="Tahoma" pitchFamily="34" charset="0"/>
              </a:rPr>
              <a:t>Applications</a:t>
            </a:r>
            <a:endParaRPr lang="pt-PT" sz="2400" b="1" dirty="0">
              <a:solidFill>
                <a:srgbClr val="800000"/>
              </a:solidFill>
              <a:latin typeface="Tahoma" pitchFamily="34" charset="0"/>
              <a:ea typeface="ＭＳ Ｐゴシック" charset="-128"/>
              <a:cs typeface="Tahoma" pitchFamily="34" charset="0"/>
            </a:endParaRPr>
          </a:p>
        </p:txBody>
      </p:sp>
      <p:sp>
        <p:nvSpPr>
          <p:cNvPr id="11" name="Content Placeholder 5"/>
          <p:cNvSpPr txBox="1">
            <a:spLocks/>
          </p:cNvSpPr>
          <p:nvPr/>
        </p:nvSpPr>
        <p:spPr>
          <a:xfrm>
            <a:off x="762000" y="1437482"/>
            <a:ext cx="7100888" cy="528638"/>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65" charset="-128"/>
                <a:cs typeface="ＭＳ Ｐゴシック" pitchFamily="-65"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6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6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65" charset="-128"/>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marL="0" indent="0">
              <a:spcBef>
                <a:spcPts val="600"/>
              </a:spcBef>
              <a:spcAft>
                <a:spcPts val="600"/>
              </a:spcAft>
              <a:buFontTx/>
              <a:buNone/>
            </a:pPr>
            <a:r>
              <a:rPr lang="pt-PT" sz="2400" b="1" i="1" kern="0" dirty="0">
                <a:solidFill>
                  <a:srgbClr val="800000"/>
                </a:solidFill>
                <a:latin typeface="Tahoma" pitchFamily="34" charset="0"/>
                <a:ea typeface="ＭＳ Ｐゴシック" charset="-128"/>
                <a:cs typeface="Tahoma" pitchFamily="34" charset="0"/>
              </a:rPr>
              <a:t>SCM – </a:t>
            </a:r>
            <a:r>
              <a:rPr lang="pt-PT" sz="2400" b="1" i="1" kern="0" dirty="0" err="1">
                <a:solidFill>
                  <a:srgbClr val="800000"/>
                </a:solidFill>
                <a:latin typeface="Tahoma" pitchFamily="34" charset="0"/>
                <a:ea typeface="ＭＳ Ｐゴシック" charset="-128"/>
                <a:cs typeface="Tahoma" pitchFamily="34" charset="0"/>
              </a:rPr>
              <a:t>Supply</a:t>
            </a:r>
            <a:r>
              <a:rPr lang="pt-PT" sz="2400" b="1" i="1" kern="0" dirty="0">
                <a:solidFill>
                  <a:srgbClr val="800000"/>
                </a:solidFill>
                <a:latin typeface="Tahoma" pitchFamily="34" charset="0"/>
                <a:ea typeface="ＭＳ Ｐゴシック" charset="-128"/>
                <a:cs typeface="Tahoma" pitchFamily="34" charset="0"/>
              </a:rPr>
              <a:t> </a:t>
            </a:r>
            <a:r>
              <a:rPr lang="pt-PT" sz="2400" b="1" i="1" kern="0" dirty="0" err="1">
                <a:solidFill>
                  <a:srgbClr val="800000"/>
                </a:solidFill>
                <a:latin typeface="Tahoma" pitchFamily="34" charset="0"/>
                <a:ea typeface="ＭＳ Ｐゴシック" charset="-128"/>
                <a:cs typeface="Tahoma" pitchFamily="34" charset="0"/>
              </a:rPr>
              <a:t>Chain</a:t>
            </a:r>
            <a:r>
              <a:rPr lang="pt-PT" sz="2400" b="1" i="1" kern="0" dirty="0">
                <a:solidFill>
                  <a:srgbClr val="800000"/>
                </a:solidFill>
                <a:latin typeface="Tahoma" pitchFamily="34" charset="0"/>
                <a:ea typeface="ＭＳ Ｐゴシック" charset="-128"/>
                <a:cs typeface="Tahoma" pitchFamily="34" charset="0"/>
              </a:rPr>
              <a:t> Management </a:t>
            </a:r>
            <a:r>
              <a:rPr lang="pt-PT" sz="2400" b="1" i="1" kern="0" dirty="0" err="1">
                <a:solidFill>
                  <a:srgbClr val="800000"/>
                </a:solidFill>
                <a:latin typeface="Tahoma" pitchFamily="34" charset="0"/>
                <a:ea typeface="ＭＳ Ｐゴシック" charset="-128"/>
                <a:cs typeface="Tahoma" pitchFamily="34" charset="0"/>
              </a:rPr>
              <a:t>Systems</a:t>
            </a:r>
            <a:endParaRPr lang="pt-PT" sz="2800" i="1" kern="0" dirty="0"/>
          </a:p>
        </p:txBody>
      </p:sp>
    </p:spTree>
    <p:extLst>
      <p:ext uri="{BB962C8B-B14F-4D97-AF65-F5344CB8AC3E}">
        <p14:creationId xmlns:p14="http://schemas.microsoft.com/office/powerpoint/2010/main" val="1560123342"/>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60374" y="1350295"/>
            <a:ext cx="8378825" cy="5279105"/>
          </a:xfrm>
        </p:spPr>
        <p:txBody>
          <a:bodyPr/>
          <a:lstStyle/>
          <a:p>
            <a:pPr marL="0" indent="0">
              <a:spcBef>
                <a:spcPts val="600"/>
              </a:spcBef>
              <a:spcAft>
                <a:spcPts val="600"/>
              </a:spcAft>
              <a:buNone/>
            </a:pPr>
            <a:r>
              <a:rPr lang="pt-PT" sz="2400" b="1" i="1" dirty="0">
                <a:solidFill>
                  <a:srgbClr val="800000"/>
                </a:solidFill>
                <a:latin typeface="Tahoma" pitchFamily="34" charset="0"/>
                <a:ea typeface="ＭＳ Ｐゴシック" charset="-128"/>
                <a:cs typeface="Tahoma" pitchFamily="34" charset="0"/>
              </a:rPr>
              <a:t>CRM– </a:t>
            </a:r>
            <a:r>
              <a:rPr lang="pt-PT" sz="2400" b="1" i="1" dirty="0" err="1">
                <a:solidFill>
                  <a:srgbClr val="800000"/>
                </a:solidFill>
                <a:latin typeface="Tahoma" pitchFamily="34" charset="0"/>
                <a:ea typeface="ＭＳ Ｐゴシック" charset="-128"/>
                <a:cs typeface="Tahoma" pitchFamily="34" charset="0"/>
              </a:rPr>
              <a:t>Customer</a:t>
            </a:r>
            <a:r>
              <a:rPr lang="pt-PT" sz="2400" b="1" i="1" dirty="0">
                <a:solidFill>
                  <a:srgbClr val="800000"/>
                </a:solidFill>
                <a:latin typeface="Tahoma" pitchFamily="34" charset="0"/>
                <a:ea typeface="ＭＳ Ｐゴシック" charset="-128"/>
                <a:cs typeface="Tahoma" pitchFamily="34" charset="0"/>
              </a:rPr>
              <a:t> </a:t>
            </a:r>
            <a:r>
              <a:rPr lang="pt-PT" sz="2400" b="1" i="1" dirty="0" err="1">
                <a:solidFill>
                  <a:srgbClr val="800000"/>
                </a:solidFill>
                <a:latin typeface="Tahoma" pitchFamily="34" charset="0"/>
                <a:ea typeface="ＭＳ Ｐゴシック" charset="-128"/>
                <a:cs typeface="Tahoma" pitchFamily="34" charset="0"/>
              </a:rPr>
              <a:t>Relationship</a:t>
            </a:r>
            <a:r>
              <a:rPr lang="pt-PT" sz="2400" b="1" i="1" dirty="0">
                <a:solidFill>
                  <a:srgbClr val="800000"/>
                </a:solidFill>
                <a:latin typeface="Tahoma" pitchFamily="34" charset="0"/>
                <a:ea typeface="ＭＳ Ｐゴシック" charset="-128"/>
                <a:cs typeface="Tahoma" pitchFamily="34" charset="0"/>
              </a:rPr>
              <a:t> Management </a:t>
            </a:r>
            <a:r>
              <a:rPr lang="pt-PT" sz="2400" b="1" i="1" dirty="0" err="1">
                <a:solidFill>
                  <a:srgbClr val="800000"/>
                </a:solidFill>
                <a:latin typeface="Tahoma" pitchFamily="34" charset="0"/>
                <a:ea typeface="ＭＳ Ｐゴシック" charset="-128"/>
                <a:cs typeface="Tahoma" pitchFamily="34" charset="0"/>
              </a:rPr>
              <a:t>Systems</a:t>
            </a:r>
            <a:endParaRPr lang="pt-PT" sz="2400" b="1" i="1" dirty="0">
              <a:solidFill>
                <a:srgbClr val="800000"/>
              </a:solidFill>
              <a:latin typeface="Tahoma" pitchFamily="34" charset="0"/>
              <a:ea typeface="ＭＳ Ｐゴシック" charset="-128"/>
              <a:cs typeface="Tahoma" pitchFamily="34" charset="0"/>
            </a:endParaRPr>
          </a:p>
          <a:p>
            <a:r>
              <a:rPr lang="en-US" altLang="pt-PT" sz="2400" dirty="0"/>
              <a:t>Customer relationship management (CRM): An enterprise wide effort to acquire and retain customers, often supported by IT.</a:t>
            </a:r>
          </a:p>
        </p:txBody>
      </p:sp>
      <p:sp>
        <p:nvSpPr>
          <p:cNvPr id="157699" name="AutoShape 2" descr="Figure 1. Figure 1. Hype Cycle for Server Technologies, 2010"/>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p>
        </p:txBody>
      </p:sp>
      <p:sp>
        <p:nvSpPr>
          <p:cNvPr id="7" name="Rectangle 2"/>
          <p:cNvSpPr>
            <a:spLocks noGrp="1" noChangeArrowheads="1"/>
          </p:cNvSpPr>
          <p:nvPr>
            <p:ph type="title"/>
          </p:nvPr>
        </p:nvSpPr>
        <p:spPr>
          <a:xfrm>
            <a:off x="1965325" y="304800"/>
            <a:ext cx="5184775" cy="576263"/>
          </a:xfrm>
        </p:spPr>
        <p:txBody>
          <a:bodyPr/>
          <a:lstStyle/>
          <a:p>
            <a:r>
              <a:rPr lang="pt-PT" sz="2400" b="1" dirty="0" err="1">
                <a:solidFill>
                  <a:srgbClr val="800000"/>
                </a:solidFill>
                <a:latin typeface="Tahoma" pitchFamily="34" charset="0"/>
                <a:ea typeface="ＭＳ Ｐゴシック" charset="-128"/>
                <a:cs typeface="Tahoma" pitchFamily="34" charset="0"/>
              </a:rPr>
              <a:t>Enterprise</a:t>
            </a:r>
            <a:r>
              <a:rPr lang="pt-PT" sz="2400" b="1" dirty="0">
                <a:solidFill>
                  <a:srgbClr val="800000"/>
                </a:solidFill>
                <a:latin typeface="Tahoma" pitchFamily="34" charset="0"/>
                <a:ea typeface="ＭＳ Ｐゴシック" charset="-128"/>
                <a:cs typeface="Tahoma" pitchFamily="34" charset="0"/>
              </a:rPr>
              <a:t> </a:t>
            </a:r>
            <a:r>
              <a:rPr lang="pt-PT" sz="2400" b="1" dirty="0" err="1">
                <a:solidFill>
                  <a:srgbClr val="800000"/>
                </a:solidFill>
                <a:latin typeface="Tahoma" pitchFamily="34" charset="0"/>
                <a:ea typeface="ＭＳ Ｐゴシック" charset="-128"/>
                <a:cs typeface="Tahoma" pitchFamily="34" charset="0"/>
              </a:rPr>
              <a:t>Applications</a:t>
            </a:r>
            <a:endParaRPr lang="pt-PT" sz="2400" b="1" dirty="0">
              <a:solidFill>
                <a:srgbClr val="800000"/>
              </a:solidFill>
              <a:latin typeface="Tahoma" pitchFamily="34" charset="0"/>
              <a:ea typeface="ＭＳ Ｐゴシック" charset="-128"/>
              <a:cs typeface="Tahoma" pitchFamily="34" charset="0"/>
            </a:endParaRPr>
          </a:p>
        </p:txBody>
      </p:sp>
    </p:spTree>
    <p:extLst>
      <p:ext uri="{BB962C8B-B14F-4D97-AF65-F5344CB8AC3E}">
        <p14:creationId xmlns:p14="http://schemas.microsoft.com/office/powerpoint/2010/main" val="1860523242"/>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60374" y="1350295"/>
            <a:ext cx="8378825" cy="5279105"/>
          </a:xfrm>
        </p:spPr>
        <p:txBody>
          <a:bodyPr/>
          <a:lstStyle/>
          <a:p>
            <a:pPr marL="0" indent="0">
              <a:spcBef>
                <a:spcPts val="600"/>
              </a:spcBef>
              <a:spcAft>
                <a:spcPts val="600"/>
              </a:spcAft>
              <a:buNone/>
            </a:pPr>
            <a:r>
              <a:rPr lang="pt-PT" sz="2400" b="1" i="1" dirty="0">
                <a:solidFill>
                  <a:srgbClr val="800000"/>
                </a:solidFill>
                <a:latin typeface="Tahoma" pitchFamily="34" charset="0"/>
                <a:ea typeface="ＭＳ Ｐゴシック" charset="-128"/>
                <a:cs typeface="Tahoma" pitchFamily="34" charset="0"/>
              </a:rPr>
              <a:t>CRM– </a:t>
            </a:r>
            <a:r>
              <a:rPr lang="pt-PT" sz="2400" b="1" i="1" dirty="0" err="1">
                <a:solidFill>
                  <a:srgbClr val="800000"/>
                </a:solidFill>
                <a:latin typeface="Tahoma" pitchFamily="34" charset="0"/>
                <a:ea typeface="ＭＳ Ｐゴシック" charset="-128"/>
                <a:cs typeface="Tahoma" pitchFamily="34" charset="0"/>
              </a:rPr>
              <a:t>Customer</a:t>
            </a:r>
            <a:r>
              <a:rPr lang="pt-PT" sz="2400" b="1" i="1" dirty="0">
                <a:solidFill>
                  <a:srgbClr val="800000"/>
                </a:solidFill>
                <a:latin typeface="Tahoma" pitchFamily="34" charset="0"/>
                <a:ea typeface="ＭＳ Ｐゴシック" charset="-128"/>
                <a:cs typeface="Tahoma" pitchFamily="34" charset="0"/>
              </a:rPr>
              <a:t> </a:t>
            </a:r>
            <a:r>
              <a:rPr lang="pt-PT" sz="2400" b="1" i="1" dirty="0" err="1">
                <a:solidFill>
                  <a:srgbClr val="800000"/>
                </a:solidFill>
                <a:latin typeface="Tahoma" pitchFamily="34" charset="0"/>
                <a:ea typeface="ＭＳ Ｐゴシック" charset="-128"/>
                <a:cs typeface="Tahoma" pitchFamily="34" charset="0"/>
              </a:rPr>
              <a:t>Relationship</a:t>
            </a:r>
            <a:r>
              <a:rPr lang="pt-PT" sz="2400" b="1" i="1" dirty="0">
                <a:solidFill>
                  <a:srgbClr val="800000"/>
                </a:solidFill>
                <a:latin typeface="Tahoma" pitchFamily="34" charset="0"/>
                <a:ea typeface="ＭＳ Ｐゴシック" charset="-128"/>
                <a:cs typeface="Tahoma" pitchFamily="34" charset="0"/>
              </a:rPr>
              <a:t> Management </a:t>
            </a:r>
            <a:r>
              <a:rPr lang="pt-PT" sz="2400" b="1" i="1" dirty="0" err="1">
                <a:solidFill>
                  <a:srgbClr val="800000"/>
                </a:solidFill>
                <a:latin typeface="Tahoma" pitchFamily="34" charset="0"/>
                <a:ea typeface="ＭＳ Ｐゴシック" charset="-128"/>
                <a:cs typeface="Tahoma" pitchFamily="34" charset="0"/>
              </a:rPr>
              <a:t>Systems</a:t>
            </a:r>
            <a:endParaRPr lang="pt-PT" sz="2400" b="1" i="1" dirty="0">
              <a:solidFill>
                <a:srgbClr val="800000"/>
              </a:solidFill>
              <a:latin typeface="Tahoma" pitchFamily="34" charset="0"/>
              <a:ea typeface="ＭＳ Ｐゴシック" charset="-128"/>
              <a:cs typeface="Tahoma" pitchFamily="34" charset="0"/>
            </a:endParaRPr>
          </a:p>
          <a:p>
            <a:r>
              <a:rPr lang="en-US" altLang="pt-PT" sz="2400" dirty="0"/>
              <a:t>Operational CRM: activities involving customer services, order management, invoice /billing and sale/marketing automation and management . </a:t>
            </a:r>
          </a:p>
          <a:p>
            <a:r>
              <a:rPr lang="en-US" altLang="pt-PT" sz="2400" dirty="0"/>
              <a:t>Analytical CRM: activities that capture, store, extract , process, interpret, and report customer data a corporate. user. </a:t>
            </a:r>
          </a:p>
          <a:p>
            <a:r>
              <a:rPr lang="en-US" altLang="pt-PT" sz="2400" dirty="0"/>
              <a:t>Collaboration CRM: deals with all the necessary communication coordination and collaboration between vendors and customers.</a:t>
            </a:r>
          </a:p>
        </p:txBody>
      </p:sp>
      <p:sp>
        <p:nvSpPr>
          <p:cNvPr id="157699" name="AutoShape 2" descr="Figure 1. Figure 1. Hype Cycle for Server Technologies, 2010"/>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p>
        </p:txBody>
      </p:sp>
      <p:sp>
        <p:nvSpPr>
          <p:cNvPr id="7" name="Rectangle 2"/>
          <p:cNvSpPr>
            <a:spLocks noGrp="1" noChangeArrowheads="1"/>
          </p:cNvSpPr>
          <p:nvPr>
            <p:ph type="title"/>
          </p:nvPr>
        </p:nvSpPr>
        <p:spPr>
          <a:xfrm>
            <a:off x="1965325" y="304800"/>
            <a:ext cx="5184775" cy="576263"/>
          </a:xfrm>
        </p:spPr>
        <p:txBody>
          <a:bodyPr/>
          <a:lstStyle/>
          <a:p>
            <a:r>
              <a:rPr lang="pt-PT" sz="2400" b="1" dirty="0" err="1">
                <a:solidFill>
                  <a:srgbClr val="800000"/>
                </a:solidFill>
                <a:latin typeface="Tahoma" pitchFamily="34" charset="0"/>
                <a:ea typeface="ＭＳ Ｐゴシック" charset="-128"/>
                <a:cs typeface="Tahoma" pitchFamily="34" charset="0"/>
              </a:rPr>
              <a:t>Enterprise</a:t>
            </a:r>
            <a:r>
              <a:rPr lang="pt-PT" sz="2400" b="1" dirty="0">
                <a:solidFill>
                  <a:srgbClr val="800000"/>
                </a:solidFill>
                <a:latin typeface="Tahoma" pitchFamily="34" charset="0"/>
                <a:ea typeface="ＭＳ Ｐゴシック" charset="-128"/>
                <a:cs typeface="Tahoma" pitchFamily="34" charset="0"/>
              </a:rPr>
              <a:t> </a:t>
            </a:r>
            <a:r>
              <a:rPr lang="pt-PT" sz="2400" b="1" dirty="0" err="1">
                <a:solidFill>
                  <a:srgbClr val="800000"/>
                </a:solidFill>
                <a:latin typeface="Tahoma" pitchFamily="34" charset="0"/>
                <a:ea typeface="ＭＳ Ｐゴシック" charset="-128"/>
                <a:cs typeface="Tahoma" pitchFamily="34" charset="0"/>
              </a:rPr>
              <a:t>Applications</a:t>
            </a:r>
            <a:endParaRPr lang="pt-PT" sz="2400" b="1" dirty="0">
              <a:solidFill>
                <a:srgbClr val="800000"/>
              </a:solidFill>
              <a:latin typeface="Tahoma" pitchFamily="34" charset="0"/>
              <a:ea typeface="ＭＳ Ｐゴシック" charset="-128"/>
              <a:cs typeface="Tahoma" pitchFamily="34" charset="0"/>
            </a:endParaRPr>
          </a:p>
        </p:txBody>
      </p:sp>
    </p:spTree>
    <p:extLst>
      <p:ext uri="{BB962C8B-B14F-4D97-AF65-F5344CB8AC3E}">
        <p14:creationId xmlns:p14="http://schemas.microsoft.com/office/powerpoint/2010/main" val="3202491245"/>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60374" y="1350295"/>
            <a:ext cx="8378825" cy="5279105"/>
          </a:xfrm>
        </p:spPr>
        <p:txBody>
          <a:bodyPr/>
          <a:lstStyle/>
          <a:p>
            <a:pPr marL="0" indent="0">
              <a:spcBef>
                <a:spcPts val="600"/>
              </a:spcBef>
              <a:spcAft>
                <a:spcPts val="600"/>
              </a:spcAft>
              <a:buNone/>
            </a:pPr>
            <a:r>
              <a:rPr lang="pt-PT" sz="2400" b="1" i="1" dirty="0">
                <a:solidFill>
                  <a:srgbClr val="800000"/>
                </a:solidFill>
                <a:latin typeface="Tahoma" pitchFamily="34" charset="0"/>
                <a:ea typeface="ＭＳ Ｐゴシック" charset="-128"/>
                <a:cs typeface="Tahoma" pitchFamily="34" charset="0"/>
              </a:rPr>
              <a:t>CRM– </a:t>
            </a:r>
            <a:r>
              <a:rPr lang="pt-PT" sz="2400" b="1" i="1" dirty="0" err="1">
                <a:solidFill>
                  <a:srgbClr val="800000"/>
                </a:solidFill>
                <a:latin typeface="Tahoma" pitchFamily="34" charset="0"/>
                <a:ea typeface="ＭＳ Ｐゴシック" charset="-128"/>
                <a:cs typeface="Tahoma" pitchFamily="34" charset="0"/>
              </a:rPr>
              <a:t>Customer</a:t>
            </a:r>
            <a:r>
              <a:rPr lang="pt-PT" sz="2400" b="1" i="1" dirty="0">
                <a:solidFill>
                  <a:srgbClr val="800000"/>
                </a:solidFill>
                <a:latin typeface="Tahoma" pitchFamily="34" charset="0"/>
                <a:ea typeface="ＭＳ Ｐゴシック" charset="-128"/>
                <a:cs typeface="Tahoma" pitchFamily="34" charset="0"/>
              </a:rPr>
              <a:t> </a:t>
            </a:r>
            <a:r>
              <a:rPr lang="pt-PT" sz="2400" b="1" i="1" dirty="0" err="1">
                <a:solidFill>
                  <a:srgbClr val="800000"/>
                </a:solidFill>
                <a:latin typeface="Tahoma" pitchFamily="34" charset="0"/>
                <a:ea typeface="ＭＳ Ｐゴシック" charset="-128"/>
                <a:cs typeface="Tahoma" pitchFamily="34" charset="0"/>
              </a:rPr>
              <a:t>Relationship</a:t>
            </a:r>
            <a:r>
              <a:rPr lang="pt-PT" sz="2400" b="1" i="1" dirty="0">
                <a:solidFill>
                  <a:srgbClr val="800000"/>
                </a:solidFill>
                <a:latin typeface="Tahoma" pitchFamily="34" charset="0"/>
                <a:ea typeface="ＭＳ Ｐゴシック" charset="-128"/>
                <a:cs typeface="Tahoma" pitchFamily="34" charset="0"/>
              </a:rPr>
              <a:t> Management </a:t>
            </a:r>
            <a:r>
              <a:rPr lang="pt-PT" sz="2400" b="1" i="1" dirty="0" err="1">
                <a:solidFill>
                  <a:srgbClr val="800000"/>
                </a:solidFill>
                <a:latin typeface="Tahoma" pitchFamily="34" charset="0"/>
                <a:ea typeface="ＭＳ Ｐゴシック" charset="-128"/>
                <a:cs typeface="Tahoma" pitchFamily="34" charset="0"/>
              </a:rPr>
              <a:t>Systems</a:t>
            </a:r>
            <a:endParaRPr lang="pt-PT" sz="2400" b="1" i="1" dirty="0">
              <a:solidFill>
                <a:srgbClr val="800000"/>
              </a:solidFill>
              <a:latin typeface="Tahoma" pitchFamily="34" charset="0"/>
              <a:ea typeface="ＭＳ Ｐゴシック" charset="-128"/>
              <a:cs typeface="Tahoma" pitchFamily="34" charset="0"/>
            </a:endParaRPr>
          </a:p>
          <a:p>
            <a:pPr marL="457200" indent="-457200">
              <a:spcBef>
                <a:spcPts val="600"/>
              </a:spcBef>
              <a:spcAft>
                <a:spcPts val="600"/>
              </a:spcAft>
              <a:buFont typeface="Wingdings" pitchFamily="2" charset="2"/>
              <a:buChar char="§"/>
            </a:pPr>
            <a:r>
              <a:rPr lang="en-GB" sz="2400" dirty="0">
                <a:latin typeface="Tahoma" panose="020B0604030504040204" pitchFamily="34" charset="0"/>
                <a:ea typeface="Tahoma" panose="020B0604030504040204" pitchFamily="34" charset="0"/>
                <a:cs typeface="Tahoma" panose="020B0604030504040204" pitchFamily="34" charset="0"/>
              </a:rPr>
              <a:t>Registration and analysis of the relationship with clients</a:t>
            </a:r>
          </a:p>
          <a:p>
            <a:pPr marL="457200" indent="-457200">
              <a:spcBef>
                <a:spcPts val="600"/>
              </a:spcBef>
              <a:spcAft>
                <a:spcPts val="600"/>
              </a:spcAft>
              <a:buFont typeface="Wingdings" pitchFamily="2" charset="2"/>
              <a:buChar char="§"/>
            </a:pPr>
            <a:r>
              <a:rPr lang="en-GB" sz="2400" dirty="0">
                <a:latin typeface="Tahoma" panose="020B0604030504040204" pitchFamily="34" charset="0"/>
                <a:ea typeface="Tahoma" panose="020B0604030504040204" pitchFamily="34" charset="0"/>
                <a:cs typeface="Tahoma" panose="020B0604030504040204" pitchFamily="34" charset="0"/>
              </a:rPr>
              <a:t>Ideally, all the processes in which the client participates should go through the CRM system</a:t>
            </a:r>
          </a:p>
          <a:p>
            <a:pPr marL="457200" indent="-457200">
              <a:spcBef>
                <a:spcPts val="600"/>
              </a:spcBef>
              <a:spcAft>
                <a:spcPts val="600"/>
              </a:spcAft>
              <a:buFont typeface="Wingdings" pitchFamily="2" charset="2"/>
              <a:buChar char="§"/>
            </a:pPr>
            <a:r>
              <a:rPr lang="en-GB" sz="2400" dirty="0">
                <a:latin typeface="Tahoma" panose="020B0604030504040204" pitchFamily="34" charset="0"/>
                <a:ea typeface="Tahoma" panose="020B0604030504040204" pitchFamily="34" charset="0"/>
                <a:cs typeface="Tahoma" panose="020B0604030504040204" pitchFamily="34" charset="0"/>
              </a:rPr>
              <a:t>Consolidate multiple communication channels (telephone, email, web, new relational technologies)</a:t>
            </a:r>
          </a:p>
          <a:p>
            <a:pPr marL="457200" indent="-457200">
              <a:spcBef>
                <a:spcPts val="600"/>
              </a:spcBef>
              <a:spcAft>
                <a:spcPts val="600"/>
              </a:spcAft>
              <a:buFont typeface="Wingdings" pitchFamily="2" charset="2"/>
              <a:buChar char="§"/>
            </a:pPr>
            <a:r>
              <a:rPr lang="en-GB" sz="2400" dirty="0">
                <a:latin typeface="Tahoma" panose="020B0604030504040204" pitchFamily="34" charset="0"/>
                <a:ea typeface="Tahoma" panose="020B0604030504040204" pitchFamily="34" charset="0"/>
                <a:cs typeface="Tahoma" panose="020B0604030504040204" pitchFamily="34" charset="0"/>
              </a:rPr>
              <a:t>Common Topics in CRM:</a:t>
            </a:r>
          </a:p>
          <a:p>
            <a:pPr marL="857250" lvl="1" indent="-457200">
              <a:spcBef>
                <a:spcPts val="600"/>
              </a:spcBef>
              <a:spcAft>
                <a:spcPts val="600"/>
              </a:spcAft>
              <a:buFont typeface="Wingdings" pitchFamily="2" charset="2"/>
              <a:buChar char="§"/>
            </a:pPr>
            <a:r>
              <a:rPr lang="en-GB" sz="2000" dirty="0">
                <a:latin typeface="Tahoma" panose="020B0604030504040204" pitchFamily="34" charset="0"/>
                <a:ea typeface="Tahoma" panose="020B0604030504040204" pitchFamily="34" charset="0"/>
                <a:cs typeface="Tahoma" panose="020B0604030504040204" pitchFamily="34" charset="0"/>
              </a:rPr>
              <a:t>retention</a:t>
            </a:r>
          </a:p>
          <a:p>
            <a:pPr marL="857250" lvl="1" indent="-457200">
              <a:spcBef>
                <a:spcPts val="600"/>
              </a:spcBef>
              <a:spcAft>
                <a:spcPts val="600"/>
              </a:spcAft>
              <a:buFont typeface="Wingdings" pitchFamily="2" charset="2"/>
              <a:buChar char="§"/>
            </a:pPr>
            <a:r>
              <a:rPr lang="en-GB" sz="2000" dirty="0">
                <a:latin typeface="Tahoma" panose="020B0604030504040204" pitchFamily="34" charset="0"/>
                <a:ea typeface="Tahoma" panose="020B0604030504040204" pitchFamily="34" charset="0"/>
                <a:cs typeface="Tahoma" panose="020B0604030504040204" pitchFamily="34" charset="0"/>
              </a:rPr>
              <a:t>satisfaction</a:t>
            </a:r>
          </a:p>
          <a:p>
            <a:pPr marL="857250" lvl="1" indent="-457200">
              <a:spcBef>
                <a:spcPts val="600"/>
              </a:spcBef>
              <a:spcAft>
                <a:spcPts val="600"/>
              </a:spcAft>
              <a:buFont typeface="Wingdings" pitchFamily="2" charset="2"/>
              <a:buChar char="§"/>
            </a:pPr>
            <a:r>
              <a:rPr lang="en-GB" sz="2000" dirty="0">
                <a:latin typeface="Tahoma" panose="020B0604030504040204" pitchFamily="34" charset="0"/>
                <a:ea typeface="Tahoma" panose="020B0604030504040204" pitchFamily="34" charset="0"/>
                <a:cs typeface="Tahoma" panose="020B0604030504040204" pitchFamily="34" charset="0"/>
              </a:rPr>
              <a:t>which products and services provide</a:t>
            </a:r>
            <a:endParaRPr lang="pt-PT" sz="2000" dirty="0">
              <a:latin typeface="Tahoma" panose="020B0604030504040204" pitchFamily="34" charset="0"/>
              <a:ea typeface="Tahoma" panose="020B0604030504040204" pitchFamily="34" charset="0"/>
              <a:cs typeface="Tahoma" panose="020B0604030504040204" pitchFamily="34" charset="0"/>
            </a:endParaRPr>
          </a:p>
        </p:txBody>
      </p:sp>
      <p:sp>
        <p:nvSpPr>
          <p:cNvPr id="157699" name="AutoShape 2" descr="Figure 1. Figure 1. Hype Cycle for Server Technologies, 2010"/>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p>
        </p:txBody>
      </p:sp>
      <p:sp>
        <p:nvSpPr>
          <p:cNvPr id="7" name="Rectangle 2"/>
          <p:cNvSpPr>
            <a:spLocks noGrp="1" noChangeArrowheads="1"/>
          </p:cNvSpPr>
          <p:nvPr>
            <p:ph type="title"/>
          </p:nvPr>
        </p:nvSpPr>
        <p:spPr>
          <a:xfrm>
            <a:off x="1965325" y="304800"/>
            <a:ext cx="5184775" cy="576263"/>
          </a:xfrm>
        </p:spPr>
        <p:txBody>
          <a:bodyPr/>
          <a:lstStyle/>
          <a:p>
            <a:r>
              <a:rPr lang="pt-PT" sz="2400" b="1" dirty="0" err="1">
                <a:solidFill>
                  <a:srgbClr val="800000"/>
                </a:solidFill>
                <a:latin typeface="Tahoma" pitchFamily="34" charset="0"/>
                <a:ea typeface="ＭＳ Ｐゴシック" charset="-128"/>
                <a:cs typeface="Tahoma" pitchFamily="34" charset="0"/>
              </a:rPr>
              <a:t>Enterprise</a:t>
            </a:r>
            <a:r>
              <a:rPr lang="pt-PT" sz="2400" b="1" dirty="0">
                <a:solidFill>
                  <a:srgbClr val="800000"/>
                </a:solidFill>
                <a:latin typeface="Tahoma" pitchFamily="34" charset="0"/>
                <a:ea typeface="ＭＳ Ｐゴシック" charset="-128"/>
                <a:cs typeface="Tahoma" pitchFamily="34" charset="0"/>
              </a:rPr>
              <a:t> </a:t>
            </a:r>
            <a:r>
              <a:rPr lang="pt-PT" sz="2400" b="1" dirty="0" err="1">
                <a:solidFill>
                  <a:srgbClr val="800000"/>
                </a:solidFill>
                <a:latin typeface="Tahoma" pitchFamily="34" charset="0"/>
                <a:ea typeface="ＭＳ Ｐゴシック" charset="-128"/>
                <a:cs typeface="Tahoma" pitchFamily="34" charset="0"/>
              </a:rPr>
              <a:t>Applications</a:t>
            </a:r>
            <a:endParaRPr lang="pt-PT" sz="2400" b="1" dirty="0">
              <a:solidFill>
                <a:srgbClr val="800000"/>
              </a:solidFill>
              <a:latin typeface="Tahoma" pitchFamily="34" charset="0"/>
              <a:ea typeface="ＭＳ Ｐゴシック" charset="-128"/>
              <a:cs typeface="Tahoma" pitchFamily="34" charset="0"/>
            </a:endParaRPr>
          </a:p>
        </p:txBody>
      </p:sp>
    </p:spTree>
    <p:extLst>
      <p:ext uri="{BB962C8B-B14F-4D97-AF65-F5344CB8AC3E}">
        <p14:creationId xmlns:p14="http://schemas.microsoft.com/office/powerpoint/2010/main" val="3055324676"/>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304800" y="1208087"/>
            <a:ext cx="8455025" cy="4525963"/>
          </a:xfrm>
        </p:spPr>
        <p:txBody>
          <a:bodyPr/>
          <a:lstStyle/>
          <a:p>
            <a:pPr marL="0" indent="0">
              <a:spcBef>
                <a:spcPts val="600"/>
              </a:spcBef>
              <a:spcAft>
                <a:spcPts val="600"/>
              </a:spcAft>
              <a:buNone/>
            </a:pPr>
            <a:r>
              <a:rPr lang="pt-PT" sz="2400" b="1" i="1" dirty="0">
                <a:solidFill>
                  <a:srgbClr val="800000"/>
                </a:solidFill>
                <a:latin typeface="Tahoma" pitchFamily="34" charset="0"/>
                <a:ea typeface="ＭＳ Ｐゴシック" charset="-128"/>
                <a:cs typeface="Tahoma" pitchFamily="34" charset="0"/>
              </a:rPr>
              <a:t>CRM - </a:t>
            </a:r>
            <a:r>
              <a:rPr lang="pt-PT" sz="2400" b="1" i="1" dirty="0" err="1">
                <a:solidFill>
                  <a:srgbClr val="800000"/>
                </a:solidFill>
                <a:latin typeface="Tahoma" pitchFamily="34" charset="0"/>
                <a:ea typeface="ＭＳ Ｐゴシック" charset="-128"/>
                <a:cs typeface="Tahoma" pitchFamily="34" charset="0"/>
              </a:rPr>
              <a:t>Customer</a:t>
            </a:r>
            <a:r>
              <a:rPr lang="pt-PT" sz="2400" b="1" i="1" dirty="0">
                <a:solidFill>
                  <a:srgbClr val="800000"/>
                </a:solidFill>
                <a:latin typeface="Tahoma" pitchFamily="34" charset="0"/>
                <a:ea typeface="ＭＳ Ｐゴシック" charset="-128"/>
                <a:cs typeface="Tahoma" pitchFamily="34" charset="0"/>
              </a:rPr>
              <a:t> </a:t>
            </a:r>
            <a:r>
              <a:rPr lang="pt-PT" sz="2400" b="1" i="1" dirty="0" err="1">
                <a:solidFill>
                  <a:srgbClr val="800000"/>
                </a:solidFill>
                <a:latin typeface="Tahoma" pitchFamily="34" charset="0"/>
                <a:ea typeface="ＭＳ Ｐゴシック" charset="-128"/>
                <a:cs typeface="Tahoma" pitchFamily="34" charset="0"/>
              </a:rPr>
              <a:t>Relationship</a:t>
            </a:r>
            <a:r>
              <a:rPr lang="pt-PT" sz="2400" b="1" i="1" dirty="0">
                <a:solidFill>
                  <a:srgbClr val="800000"/>
                </a:solidFill>
                <a:latin typeface="Tahoma" pitchFamily="34" charset="0"/>
                <a:ea typeface="ＭＳ Ｐゴシック" charset="-128"/>
                <a:cs typeface="Tahoma" pitchFamily="34" charset="0"/>
              </a:rPr>
              <a:t> Management </a:t>
            </a:r>
            <a:r>
              <a:rPr lang="pt-PT" sz="2400" b="1" i="1" dirty="0" err="1">
                <a:solidFill>
                  <a:srgbClr val="800000"/>
                </a:solidFill>
                <a:latin typeface="Tahoma" pitchFamily="34" charset="0"/>
                <a:ea typeface="ＭＳ Ｐゴシック" charset="-128"/>
                <a:cs typeface="Tahoma" pitchFamily="34" charset="0"/>
              </a:rPr>
              <a:t>Systems</a:t>
            </a:r>
            <a:endParaRPr lang="pt-PT" sz="2400" b="1" i="1" dirty="0">
              <a:solidFill>
                <a:srgbClr val="800000"/>
              </a:solidFill>
              <a:latin typeface="Tahoma" pitchFamily="34" charset="0"/>
              <a:ea typeface="ＭＳ Ｐゴシック" charset="-128"/>
              <a:cs typeface="Tahoma" pitchFamily="34" charset="0"/>
            </a:endParaRPr>
          </a:p>
          <a:p>
            <a:pPr marL="457200" indent="-457200">
              <a:lnSpc>
                <a:spcPct val="150000"/>
              </a:lnSpc>
              <a:spcBef>
                <a:spcPts val="600"/>
              </a:spcBef>
              <a:spcAft>
                <a:spcPts val="600"/>
              </a:spcAft>
              <a:buFont typeface="Wingdings" pitchFamily="2" charset="2"/>
              <a:buChar char="§"/>
            </a:pPr>
            <a:r>
              <a:rPr lang="pt-PT" sz="2200" b="1" i="1" dirty="0">
                <a:latin typeface="Tahoma" panose="020B0604030504040204" pitchFamily="34" charset="0"/>
                <a:ea typeface="Tahoma" panose="020B0604030504040204" pitchFamily="34" charset="0"/>
                <a:cs typeface="Tahoma" panose="020B0604030504040204" pitchFamily="34" charset="0"/>
              </a:rPr>
              <a:t>Sales Force </a:t>
            </a:r>
            <a:r>
              <a:rPr lang="pt-PT" sz="2200" b="1" i="1" dirty="0" err="1">
                <a:latin typeface="Tahoma" panose="020B0604030504040204" pitchFamily="34" charset="0"/>
                <a:ea typeface="Tahoma" panose="020B0604030504040204" pitchFamily="34" charset="0"/>
                <a:cs typeface="Tahoma" panose="020B0604030504040204" pitchFamily="34" charset="0"/>
              </a:rPr>
              <a:t>Automation</a:t>
            </a:r>
            <a:r>
              <a:rPr lang="pt-PT" sz="2200" b="1" i="1" dirty="0">
                <a:latin typeface="Tahoma" panose="020B0604030504040204" pitchFamily="34" charset="0"/>
                <a:ea typeface="Tahoma" panose="020B0604030504040204" pitchFamily="34" charset="0"/>
                <a:cs typeface="Tahoma" panose="020B0604030504040204" pitchFamily="34" charset="0"/>
              </a:rPr>
              <a:t> </a:t>
            </a:r>
            <a:r>
              <a:rPr lang="pt-PT" sz="2200" b="1" dirty="0">
                <a:latin typeface="Tahoma" panose="020B0604030504040204" pitchFamily="34" charset="0"/>
                <a:ea typeface="Tahoma" panose="020B0604030504040204" pitchFamily="34" charset="0"/>
                <a:cs typeface="Tahoma" panose="020B0604030504040204" pitchFamily="34" charset="0"/>
              </a:rPr>
              <a:t>– </a:t>
            </a:r>
            <a:r>
              <a:rPr lang="pt-PT" sz="2200" dirty="0" err="1">
                <a:latin typeface="Tahoma" panose="020B0604030504040204" pitchFamily="34" charset="0"/>
                <a:ea typeface="Tahoma" panose="020B0604030504040204" pitchFamily="34" charset="0"/>
                <a:cs typeface="Tahoma" panose="020B0604030504040204" pitchFamily="34" charset="0"/>
              </a:rPr>
              <a:t>automate</a:t>
            </a:r>
            <a:r>
              <a:rPr lang="pt-PT" sz="2200" dirty="0">
                <a:latin typeface="Tahoma" panose="020B0604030504040204" pitchFamily="34" charset="0"/>
                <a:ea typeface="Tahoma" panose="020B0604030504040204" pitchFamily="34" charset="0"/>
                <a:cs typeface="Tahoma" panose="020B0604030504040204" pitchFamily="34" charset="0"/>
              </a:rPr>
              <a:t> teams </a:t>
            </a:r>
            <a:r>
              <a:rPr lang="pt-PT" sz="2200" dirty="0" err="1">
                <a:latin typeface="Tahoma" panose="020B0604030504040204" pitchFamily="34" charset="0"/>
                <a:ea typeface="Tahoma" panose="020B0604030504040204" pitchFamily="34" charset="0"/>
                <a:cs typeface="Tahoma" panose="020B0604030504040204" pitchFamily="34" charset="0"/>
              </a:rPr>
              <a:t>and</a:t>
            </a:r>
            <a:r>
              <a:rPr lang="pt-PT" sz="2200" dirty="0">
                <a:latin typeface="Tahoma" panose="020B0604030504040204" pitchFamily="34" charset="0"/>
                <a:ea typeface="Tahoma" panose="020B0604030504040204" pitchFamily="34" charset="0"/>
                <a:cs typeface="Tahoma" panose="020B0604030504040204" pitchFamily="34" charset="0"/>
              </a:rPr>
              <a:t> </a:t>
            </a:r>
            <a:r>
              <a:rPr lang="pt-PT" sz="2200" dirty="0" err="1">
                <a:latin typeface="Tahoma" panose="020B0604030504040204" pitchFamily="34" charset="0"/>
                <a:ea typeface="Tahoma" panose="020B0604030504040204" pitchFamily="34" charset="0"/>
                <a:cs typeface="Tahoma" panose="020B0604030504040204" pitchFamily="34" charset="0"/>
              </a:rPr>
              <a:t>selling</a:t>
            </a:r>
            <a:r>
              <a:rPr lang="pt-PT" sz="2200" dirty="0">
                <a:latin typeface="Tahoma" panose="020B0604030504040204" pitchFamily="34" charset="0"/>
                <a:ea typeface="Tahoma" panose="020B0604030504040204" pitchFamily="34" charset="0"/>
                <a:cs typeface="Tahoma" panose="020B0604030504040204" pitchFamily="34" charset="0"/>
              </a:rPr>
              <a:t> processes </a:t>
            </a:r>
          </a:p>
          <a:p>
            <a:pPr marL="457200" indent="-457200">
              <a:lnSpc>
                <a:spcPct val="150000"/>
              </a:lnSpc>
              <a:spcBef>
                <a:spcPts val="600"/>
              </a:spcBef>
              <a:spcAft>
                <a:spcPts val="600"/>
              </a:spcAft>
              <a:buFont typeface="Wingdings" pitchFamily="2" charset="2"/>
              <a:buChar char="§"/>
            </a:pPr>
            <a:r>
              <a:rPr lang="pt-PT" sz="2200" b="1" i="1" dirty="0">
                <a:latin typeface="Tahoma" panose="020B0604030504040204" pitchFamily="34" charset="0"/>
                <a:ea typeface="Tahoma" panose="020B0604030504040204" pitchFamily="34" charset="0"/>
                <a:cs typeface="Tahoma" panose="020B0604030504040204" pitchFamily="34" charset="0"/>
              </a:rPr>
              <a:t>Marketing</a:t>
            </a:r>
            <a:r>
              <a:rPr lang="pt-PT" sz="2200" b="1" dirty="0">
                <a:latin typeface="Tahoma" panose="020B0604030504040204" pitchFamily="34" charset="0"/>
                <a:ea typeface="Tahoma" panose="020B0604030504040204" pitchFamily="34" charset="0"/>
                <a:cs typeface="Tahoma" panose="020B0604030504040204" pitchFamily="34" charset="0"/>
              </a:rPr>
              <a:t> – </a:t>
            </a:r>
            <a:r>
              <a:rPr lang="pt-PT" sz="2200" b="1" dirty="0" err="1">
                <a:latin typeface="Tahoma" panose="020B0604030504040204" pitchFamily="34" charset="0"/>
                <a:ea typeface="Tahoma" panose="020B0604030504040204" pitchFamily="34" charset="0"/>
                <a:cs typeface="Tahoma" panose="020B0604030504040204" pitchFamily="34" charset="0"/>
              </a:rPr>
              <a:t>generate</a:t>
            </a:r>
            <a:r>
              <a:rPr lang="pt-PT" sz="2200" b="1" dirty="0">
                <a:latin typeface="Tahoma" panose="020B0604030504040204" pitchFamily="34" charset="0"/>
                <a:ea typeface="Tahoma" panose="020B0604030504040204" pitchFamily="34" charset="0"/>
                <a:cs typeface="Tahoma" panose="020B0604030504040204" pitchFamily="34" charset="0"/>
              </a:rPr>
              <a:t> leads, </a:t>
            </a:r>
            <a:r>
              <a:rPr lang="pt-PT" sz="2200" b="1" dirty="0" err="1">
                <a:latin typeface="Tahoma" panose="020B0604030504040204" pitchFamily="34" charset="0"/>
                <a:ea typeface="Tahoma" panose="020B0604030504040204" pitchFamily="34" charset="0"/>
                <a:cs typeface="Tahoma" panose="020B0604030504040204" pitchFamily="34" charset="0"/>
              </a:rPr>
              <a:t>channel</a:t>
            </a:r>
            <a:r>
              <a:rPr lang="pt-PT" sz="2200" b="1" dirty="0">
                <a:latin typeface="Tahoma" panose="020B0604030504040204" pitchFamily="34" charset="0"/>
                <a:ea typeface="Tahoma" panose="020B0604030504040204" pitchFamily="34" charset="0"/>
                <a:cs typeface="Tahoma" panose="020B0604030504040204" pitchFamily="34" charset="0"/>
              </a:rPr>
              <a:t> </a:t>
            </a:r>
            <a:r>
              <a:rPr lang="pt-PT" sz="2200" b="1" dirty="0" err="1">
                <a:latin typeface="Tahoma" panose="020B0604030504040204" pitchFamily="34" charset="0"/>
                <a:ea typeface="Tahoma" panose="020B0604030504040204" pitchFamily="34" charset="0"/>
                <a:cs typeface="Tahoma" panose="020B0604030504040204" pitchFamily="34" charset="0"/>
              </a:rPr>
              <a:t>monitoring</a:t>
            </a:r>
            <a:r>
              <a:rPr lang="pt-PT" sz="2200" b="1" dirty="0">
                <a:latin typeface="Tahoma" panose="020B0604030504040204" pitchFamily="34" charset="0"/>
                <a:ea typeface="Tahoma" panose="020B0604030504040204" pitchFamily="34" charset="0"/>
                <a:cs typeface="Tahoma" panose="020B0604030504040204" pitchFamily="34" charset="0"/>
              </a:rPr>
              <a:t> </a:t>
            </a:r>
          </a:p>
          <a:p>
            <a:pPr marL="457200" indent="-457200">
              <a:lnSpc>
                <a:spcPct val="150000"/>
              </a:lnSpc>
              <a:spcBef>
                <a:spcPts val="600"/>
              </a:spcBef>
              <a:spcAft>
                <a:spcPts val="600"/>
              </a:spcAft>
              <a:buFont typeface="Wingdings" pitchFamily="2" charset="2"/>
              <a:buChar char="§"/>
            </a:pPr>
            <a:r>
              <a:rPr lang="pt-PT" sz="2200" b="1" i="1" dirty="0" err="1">
                <a:latin typeface="Tahoma" panose="020B0604030504040204" pitchFamily="34" charset="0"/>
                <a:ea typeface="Tahoma" panose="020B0604030504040204" pitchFamily="34" charset="0"/>
                <a:cs typeface="Tahoma" panose="020B0604030504040204" pitchFamily="34" charset="0"/>
              </a:rPr>
              <a:t>Customer</a:t>
            </a:r>
            <a:r>
              <a:rPr lang="pt-PT" sz="2200" b="1" i="1" dirty="0">
                <a:latin typeface="Tahoma" panose="020B0604030504040204" pitchFamily="34" charset="0"/>
                <a:ea typeface="Tahoma" panose="020B0604030504040204" pitchFamily="34" charset="0"/>
                <a:cs typeface="Tahoma" panose="020B0604030504040204" pitchFamily="34" charset="0"/>
              </a:rPr>
              <a:t> </a:t>
            </a:r>
            <a:r>
              <a:rPr lang="pt-PT" sz="2200" b="1" i="1" dirty="0" err="1">
                <a:latin typeface="Tahoma" panose="020B0604030504040204" pitchFamily="34" charset="0"/>
                <a:ea typeface="Tahoma" panose="020B0604030504040204" pitchFamily="34" charset="0"/>
                <a:cs typeface="Tahoma" panose="020B0604030504040204" pitchFamily="34" charset="0"/>
              </a:rPr>
              <a:t>Service</a:t>
            </a:r>
            <a:r>
              <a:rPr lang="pt-PT" sz="2200" b="1" i="1" dirty="0">
                <a:latin typeface="Tahoma" panose="020B0604030504040204" pitchFamily="34" charset="0"/>
                <a:ea typeface="Tahoma" panose="020B0604030504040204" pitchFamily="34" charset="0"/>
                <a:cs typeface="Tahoma" panose="020B0604030504040204" pitchFamily="34" charset="0"/>
              </a:rPr>
              <a:t> </a:t>
            </a:r>
            <a:r>
              <a:rPr lang="pt-PT" sz="2200" b="1" i="1" dirty="0" err="1">
                <a:latin typeface="Tahoma" panose="020B0604030504040204" pitchFamily="34" charset="0"/>
                <a:ea typeface="Tahoma" panose="020B0604030504040204" pitchFamily="34" charset="0"/>
                <a:cs typeface="Tahoma" panose="020B0604030504040204" pitchFamily="34" charset="0"/>
              </a:rPr>
              <a:t>and</a:t>
            </a:r>
            <a:r>
              <a:rPr lang="pt-PT" sz="2200" b="1" i="1" dirty="0">
                <a:latin typeface="Tahoma" panose="020B0604030504040204" pitchFamily="34" charset="0"/>
                <a:ea typeface="Tahoma" panose="020B0604030504040204" pitchFamily="34" charset="0"/>
                <a:cs typeface="Tahoma" panose="020B0604030504040204" pitchFamily="34" charset="0"/>
              </a:rPr>
              <a:t> </a:t>
            </a:r>
            <a:r>
              <a:rPr lang="pt-PT" sz="2200" b="1" i="1" dirty="0" err="1">
                <a:latin typeface="Tahoma" panose="020B0604030504040204" pitchFamily="34" charset="0"/>
                <a:ea typeface="Tahoma" panose="020B0604030504040204" pitchFamily="34" charset="0"/>
                <a:cs typeface="Tahoma" panose="020B0604030504040204" pitchFamily="34" charset="0"/>
              </a:rPr>
              <a:t>Support</a:t>
            </a:r>
            <a:r>
              <a:rPr lang="pt-PT" sz="2200" b="1" i="1" dirty="0">
                <a:latin typeface="Tahoma" panose="020B0604030504040204" pitchFamily="34" charset="0"/>
                <a:ea typeface="Tahoma" panose="020B0604030504040204" pitchFamily="34" charset="0"/>
                <a:cs typeface="Tahoma" panose="020B0604030504040204" pitchFamily="34" charset="0"/>
              </a:rPr>
              <a:t> </a:t>
            </a:r>
            <a:r>
              <a:rPr lang="pt-PT" sz="2200" b="1" dirty="0">
                <a:latin typeface="Tahoma" panose="020B0604030504040204" pitchFamily="34" charset="0"/>
                <a:ea typeface="Tahoma" panose="020B0604030504040204" pitchFamily="34" charset="0"/>
                <a:cs typeface="Tahoma" panose="020B0604030504040204" pitchFamily="34" charset="0"/>
              </a:rPr>
              <a:t>– </a:t>
            </a:r>
            <a:r>
              <a:rPr lang="pt-PT" sz="2200" dirty="0" err="1">
                <a:latin typeface="Tahoma" panose="020B0604030504040204" pitchFamily="34" charset="0"/>
                <a:ea typeface="Tahoma" panose="020B0604030504040204" pitchFamily="34" charset="0"/>
                <a:cs typeface="Tahoma" panose="020B0604030504040204" pitchFamily="34" charset="0"/>
              </a:rPr>
              <a:t>example</a:t>
            </a:r>
            <a:r>
              <a:rPr lang="pt-PT" sz="2200" dirty="0">
                <a:latin typeface="Tahoma" panose="020B0604030504040204" pitchFamily="34" charset="0"/>
                <a:ea typeface="Tahoma" panose="020B0604030504040204" pitchFamily="34" charset="0"/>
                <a:cs typeface="Tahoma" panose="020B0604030504040204" pitchFamily="34" charset="0"/>
              </a:rPr>
              <a:t> CTI (</a:t>
            </a:r>
            <a:r>
              <a:rPr lang="pt-PT" sz="2200" dirty="0" err="1">
                <a:latin typeface="Tahoma" panose="020B0604030504040204" pitchFamily="34" charset="0"/>
                <a:ea typeface="Tahoma" panose="020B0604030504040204" pitchFamily="34" charset="0"/>
                <a:cs typeface="Tahoma" panose="020B0604030504040204" pitchFamily="34" charset="0"/>
              </a:rPr>
              <a:t>Computer</a:t>
            </a:r>
            <a:r>
              <a:rPr lang="pt-PT" sz="2200" dirty="0">
                <a:latin typeface="Tahoma" panose="020B0604030504040204" pitchFamily="34" charset="0"/>
                <a:ea typeface="Tahoma" panose="020B0604030504040204" pitchFamily="34" charset="0"/>
                <a:cs typeface="Tahoma" panose="020B0604030504040204" pitchFamily="34" charset="0"/>
              </a:rPr>
              <a:t> </a:t>
            </a:r>
            <a:r>
              <a:rPr lang="pt-PT" sz="2200" dirty="0" err="1">
                <a:latin typeface="Tahoma" panose="020B0604030504040204" pitchFamily="34" charset="0"/>
                <a:ea typeface="Tahoma" panose="020B0604030504040204" pitchFamily="34" charset="0"/>
                <a:cs typeface="Tahoma" panose="020B0604030504040204" pitchFamily="34" charset="0"/>
              </a:rPr>
              <a:t>Telephone</a:t>
            </a:r>
            <a:r>
              <a:rPr lang="pt-PT" sz="2200" dirty="0">
                <a:latin typeface="Tahoma" panose="020B0604030504040204" pitchFamily="34" charset="0"/>
                <a:ea typeface="Tahoma" panose="020B0604030504040204" pitchFamily="34" charset="0"/>
                <a:cs typeface="Tahoma" panose="020B0604030504040204" pitchFamily="34" charset="0"/>
              </a:rPr>
              <a:t> </a:t>
            </a:r>
            <a:r>
              <a:rPr lang="pt-PT" sz="2200" dirty="0" err="1">
                <a:latin typeface="Tahoma" panose="020B0604030504040204" pitchFamily="34" charset="0"/>
                <a:ea typeface="Tahoma" panose="020B0604030504040204" pitchFamily="34" charset="0"/>
                <a:cs typeface="Tahoma" panose="020B0604030504040204" pitchFamily="34" charset="0"/>
              </a:rPr>
              <a:t>Integration</a:t>
            </a:r>
            <a:r>
              <a:rPr lang="pt-PT" sz="2200" dirty="0">
                <a:latin typeface="Tahoma" panose="020B0604030504040204" pitchFamily="34" charset="0"/>
                <a:ea typeface="Tahoma" panose="020B0604030504040204" pitchFamily="34" charset="0"/>
                <a:cs typeface="Tahoma" panose="020B0604030504040204" pitchFamily="34" charset="0"/>
              </a:rPr>
              <a:t>)</a:t>
            </a:r>
          </a:p>
          <a:p>
            <a:pPr marL="457200" indent="-457200">
              <a:lnSpc>
                <a:spcPct val="150000"/>
              </a:lnSpc>
              <a:spcBef>
                <a:spcPts val="600"/>
              </a:spcBef>
              <a:spcAft>
                <a:spcPts val="600"/>
              </a:spcAft>
              <a:buFont typeface="Wingdings" pitchFamily="2" charset="2"/>
              <a:buChar char="§"/>
            </a:pPr>
            <a:r>
              <a:rPr lang="pt-PT" sz="2200" b="1" i="1" dirty="0" err="1">
                <a:latin typeface="Tahoma" panose="020B0604030504040204" pitchFamily="34" charset="0"/>
                <a:ea typeface="Tahoma" panose="020B0604030504040204" pitchFamily="34" charset="0"/>
                <a:cs typeface="Tahoma" panose="020B0604030504040204" pitchFamily="34" charset="0"/>
              </a:rPr>
              <a:t>Analytics</a:t>
            </a:r>
            <a:r>
              <a:rPr lang="pt-PT" sz="2200" b="1" dirty="0">
                <a:latin typeface="Tahoma" panose="020B0604030504040204" pitchFamily="34" charset="0"/>
                <a:ea typeface="Tahoma" panose="020B0604030504040204" pitchFamily="34" charset="0"/>
                <a:cs typeface="Tahoma" panose="020B0604030504040204" pitchFamily="34" charset="0"/>
              </a:rPr>
              <a:t> –  improve </a:t>
            </a:r>
            <a:r>
              <a:rPr lang="pt-PT" sz="2200" b="1" dirty="0" err="1">
                <a:latin typeface="Tahoma" panose="020B0604030504040204" pitchFamily="34" charset="0"/>
                <a:ea typeface="Tahoma" panose="020B0604030504040204" pitchFamily="34" charset="0"/>
                <a:cs typeface="Tahoma" panose="020B0604030504040204" pitchFamily="34" charset="0"/>
              </a:rPr>
              <a:t>segmentationa</a:t>
            </a:r>
            <a:r>
              <a:rPr lang="pt-PT" sz="2200" b="1" dirty="0">
                <a:latin typeface="Tahoma" panose="020B0604030504040204" pitchFamily="34" charset="0"/>
                <a:ea typeface="Tahoma" panose="020B0604030504040204" pitchFamily="34" charset="0"/>
                <a:cs typeface="Tahoma" panose="020B0604030504040204" pitchFamily="34" charset="0"/>
              </a:rPr>
              <a:t> </a:t>
            </a:r>
            <a:r>
              <a:rPr lang="pt-PT" sz="2200" b="1" dirty="0" err="1">
                <a:latin typeface="Tahoma" panose="020B0604030504040204" pitchFamily="34" charset="0"/>
                <a:ea typeface="Tahoma" panose="020B0604030504040204" pitchFamily="34" charset="0"/>
                <a:cs typeface="Tahoma" panose="020B0604030504040204" pitchFamily="34" charset="0"/>
              </a:rPr>
              <a:t>and</a:t>
            </a:r>
            <a:r>
              <a:rPr lang="pt-PT" sz="2200" b="1" dirty="0">
                <a:latin typeface="Tahoma" panose="020B0604030504040204" pitchFamily="34" charset="0"/>
                <a:ea typeface="Tahoma" panose="020B0604030504040204" pitchFamily="34" charset="0"/>
                <a:cs typeface="Tahoma" panose="020B0604030504040204" pitchFamily="34" charset="0"/>
              </a:rPr>
              <a:t> </a:t>
            </a:r>
            <a:r>
              <a:rPr lang="pt-PT" sz="2200" b="1" dirty="0" err="1">
                <a:latin typeface="Tahoma" panose="020B0604030504040204" pitchFamily="34" charset="0"/>
                <a:ea typeface="Tahoma" panose="020B0604030504040204" pitchFamily="34" charset="0"/>
                <a:cs typeface="Tahoma" panose="020B0604030504040204" pitchFamily="34" charset="0"/>
              </a:rPr>
              <a:t>positioning</a:t>
            </a:r>
            <a:endParaRPr lang="pt-PT" sz="2200" dirty="0">
              <a:latin typeface="Tahoma" panose="020B0604030504040204" pitchFamily="34" charset="0"/>
              <a:ea typeface="Tahoma" panose="020B0604030504040204" pitchFamily="34" charset="0"/>
              <a:cs typeface="Tahoma" panose="020B0604030504040204" pitchFamily="34" charset="0"/>
            </a:endParaRPr>
          </a:p>
        </p:txBody>
      </p:sp>
      <p:sp>
        <p:nvSpPr>
          <p:cNvPr id="159747" name="AutoShape 2" descr="Figure 1. Figure 1. Hype Cycle for Server Technologies, 2010"/>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p>
        </p:txBody>
      </p:sp>
      <p:sp>
        <p:nvSpPr>
          <p:cNvPr id="5" name="Rectangular Callout 4"/>
          <p:cNvSpPr>
            <a:spLocks noChangeArrowheads="1"/>
          </p:cNvSpPr>
          <p:nvPr/>
        </p:nvSpPr>
        <p:spPr bwMode="auto">
          <a:xfrm>
            <a:off x="1897062" y="5829300"/>
            <a:ext cx="5113338" cy="647700"/>
          </a:xfrm>
          <a:prstGeom prst="wedgeRectCallout">
            <a:avLst>
              <a:gd name="adj1" fmla="val 8523"/>
              <a:gd name="adj2" fmla="val -13727"/>
            </a:avLst>
          </a:prstGeom>
          <a:solidFill>
            <a:srgbClr val="E78A5C"/>
          </a:solidFill>
          <a:ln w="25400" algn="ctr">
            <a:solidFill>
              <a:srgbClr val="AA6441"/>
            </a:solidFill>
            <a:miter lim="800000"/>
            <a:headEnd/>
            <a:tailEnd/>
          </a:ln>
        </p:spPr>
        <p:txBody>
          <a:bodyPr anchor="ctr"/>
          <a:lstStyle/>
          <a:p>
            <a:pPr algn="ctr"/>
            <a:r>
              <a:rPr lang="pt-PT" sz="1600" b="1" dirty="0" err="1">
                <a:latin typeface="Trebuchet MS" pitchFamily="34" charset="0"/>
              </a:rPr>
              <a:t>Dind</a:t>
            </a:r>
            <a:r>
              <a:rPr lang="pt-PT" sz="1600" b="1" dirty="0">
                <a:latin typeface="Trebuchet MS" pitchFamily="34" charset="0"/>
              </a:rPr>
              <a:t> </a:t>
            </a:r>
            <a:r>
              <a:rPr lang="pt-PT" sz="1600" b="1" dirty="0" err="1">
                <a:latin typeface="Trebuchet MS" pitchFamily="34" charset="0"/>
              </a:rPr>
              <a:t>types</a:t>
            </a:r>
            <a:r>
              <a:rPr lang="pt-PT" sz="1600" b="1" dirty="0">
                <a:latin typeface="Trebuchet MS" pitchFamily="34" charset="0"/>
              </a:rPr>
              <a:t> </a:t>
            </a:r>
            <a:r>
              <a:rPr lang="pt-PT" sz="1600" b="1" dirty="0" err="1">
                <a:latin typeface="Trebuchet MS" pitchFamily="34" charset="0"/>
              </a:rPr>
              <a:t>of</a:t>
            </a:r>
            <a:r>
              <a:rPr lang="pt-PT" sz="1600" b="1" dirty="0">
                <a:latin typeface="Trebuchet MS" pitchFamily="34" charset="0"/>
              </a:rPr>
              <a:t> </a:t>
            </a:r>
            <a:r>
              <a:rPr lang="pt-PT" sz="1600" b="1" dirty="0" err="1">
                <a:latin typeface="Trebuchet MS" pitchFamily="34" charset="0"/>
              </a:rPr>
              <a:t>Information</a:t>
            </a:r>
            <a:r>
              <a:rPr lang="pt-PT" sz="1600" b="1" dirty="0">
                <a:latin typeface="Trebuchet MS" pitchFamily="34" charset="0"/>
              </a:rPr>
              <a:t> </a:t>
            </a:r>
            <a:r>
              <a:rPr lang="pt-PT" sz="1600" b="1" dirty="0" err="1">
                <a:latin typeface="Trebuchet MS" pitchFamily="34" charset="0"/>
              </a:rPr>
              <a:t>System</a:t>
            </a:r>
            <a:r>
              <a:rPr lang="pt-PT" sz="1600" b="1" dirty="0">
                <a:latin typeface="Trebuchet MS" pitchFamily="34" charset="0"/>
              </a:rPr>
              <a:t> to </a:t>
            </a:r>
            <a:r>
              <a:rPr lang="pt-PT" sz="1600" b="1" dirty="0" err="1">
                <a:latin typeface="Trebuchet MS" pitchFamily="34" charset="0"/>
              </a:rPr>
              <a:t>eache</a:t>
            </a:r>
            <a:r>
              <a:rPr lang="pt-PT" sz="1600" b="1" dirty="0">
                <a:latin typeface="Trebuchet MS" pitchFamily="34" charset="0"/>
              </a:rPr>
              <a:t> CRM?</a:t>
            </a:r>
          </a:p>
        </p:txBody>
      </p:sp>
      <p:sp>
        <p:nvSpPr>
          <p:cNvPr id="7" name="Rectangle 2"/>
          <p:cNvSpPr>
            <a:spLocks noGrp="1" noChangeArrowheads="1"/>
          </p:cNvSpPr>
          <p:nvPr>
            <p:ph type="title"/>
          </p:nvPr>
        </p:nvSpPr>
        <p:spPr>
          <a:xfrm>
            <a:off x="1965325" y="304800"/>
            <a:ext cx="5184775" cy="576263"/>
          </a:xfrm>
        </p:spPr>
        <p:txBody>
          <a:bodyPr/>
          <a:lstStyle/>
          <a:p>
            <a:r>
              <a:rPr lang="pt-PT" sz="2400" b="1" dirty="0" err="1">
                <a:solidFill>
                  <a:srgbClr val="800000"/>
                </a:solidFill>
                <a:latin typeface="Tahoma" pitchFamily="34" charset="0"/>
                <a:ea typeface="ＭＳ Ｐゴシック" charset="-128"/>
                <a:cs typeface="Tahoma" pitchFamily="34" charset="0"/>
              </a:rPr>
              <a:t>Enterprise</a:t>
            </a:r>
            <a:r>
              <a:rPr lang="pt-PT" sz="2400" b="1" dirty="0">
                <a:solidFill>
                  <a:srgbClr val="800000"/>
                </a:solidFill>
                <a:latin typeface="Tahoma" pitchFamily="34" charset="0"/>
                <a:ea typeface="ＭＳ Ｐゴシック" charset="-128"/>
                <a:cs typeface="Tahoma" pitchFamily="34" charset="0"/>
              </a:rPr>
              <a:t> </a:t>
            </a:r>
            <a:r>
              <a:rPr lang="pt-PT" sz="2400" b="1" dirty="0" err="1">
                <a:solidFill>
                  <a:srgbClr val="800000"/>
                </a:solidFill>
                <a:latin typeface="Tahoma" pitchFamily="34" charset="0"/>
                <a:ea typeface="ＭＳ Ｐゴシック" charset="-128"/>
                <a:cs typeface="Tahoma" pitchFamily="34" charset="0"/>
              </a:rPr>
              <a:t>Applications</a:t>
            </a:r>
            <a:endParaRPr lang="pt-PT" sz="2400" b="1" dirty="0">
              <a:solidFill>
                <a:srgbClr val="800000"/>
              </a:solidFill>
              <a:latin typeface="Tahoma" pitchFamily="34" charset="0"/>
              <a:ea typeface="ＭＳ Ｐゴシック" charset="-128"/>
              <a:cs typeface="Tahoma" pitchFamily="34" charset="0"/>
            </a:endParaRPr>
          </a:p>
        </p:txBody>
      </p:sp>
    </p:spTree>
    <p:extLst>
      <p:ext uri="{BB962C8B-B14F-4D97-AF65-F5344CB8AC3E}">
        <p14:creationId xmlns:p14="http://schemas.microsoft.com/office/powerpoint/2010/main" val="106194463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Effect transition="in" filter="fade">
                                      <p:cBhvr>
                                        <p:cTn id="7" dur="2000"/>
                                        <p:tgtEl>
                                          <p:spTgt spid="6">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3" end="3"/>
                                            </p:txEl>
                                          </p:spTgt>
                                        </p:tgtEl>
                                        <p:attrNameLst>
                                          <p:attrName>style.visibility</p:attrName>
                                        </p:attrNameLst>
                                      </p:cBhvr>
                                      <p:to>
                                        <p:strVal val="visible"/>
                                      </p:to>
                                    </p:set>
                                    <p:animEffect transition="in" filter="fade">
                                      <p:cBhvr>
                                        <p:cTn id="12" dur="2000"/>
                                        <p:tgtEl>
                                          <p:spTgt spid="6">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animEffect transition="in" filter="fade">
                                      <p:cBhvr>
                                        <p:cTn id="17" dur="2000"/>
                                        <p:tgtEl>
                                          <p:spTgt spid="6">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7"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506538"/>
            <a:ext cx="8839200" cy="4437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8" name="Oval 6"/>
          <p:cNvSpPr>
            <a:spLocks noChangeArrowheads="1"/>
          </p:cNvSpPr>
          <p:nvPr/>
        </p:nvSpPr>
        <p:spPr bwMode="auto">
          <a:xfrm>
            <a:off x="4211638" y="4283075"/>
            <a:ext cx="647700" cy="576263"/>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pt-PT"/>
          </a:p>
        </p:txBody>
      </p:sp>
      <p:sp>
        <p:nvSpPr>
          <p:cNvPr id="11269" name="Oval 7"/>
          <p:cNvSpPr>
            <a:spLocks noChangeArrowheads="1"/>
          </p:cNvSpPr>
          <p:nvPr/>
        </p:nvSpPr>
        <p:spPr bwMode="auto">
          <a:xfrm>
            <a:off x="6704013" y="3430588"/>
            <a:ext cx="647700" cy="576262"/>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pt-PT"/>
          </a:p>
        </p:txBody>
      </p:sp>
      <p:sp>
        <p:nvSpPr>
          <p:cNvPr id="11270" name="Text Box 4"/>
          <p:cNvSpPr txBox="1">
            <a:spLocks noChangeArrowheads="1"/>
          </p:cNvSpPr>
          <p:nvPr/>
        </p:nvSpPr>
        <p:spPr bwMode="auto">
          <a:xfrm>
            <a:off x="5257800" y="6178550"/>
            <a:ext cx="35290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charset="-128"/>
              </a:defRPr>
            </a:lvl1pPr>
            <a:lvl2pPr marL="742950" indent="-285750">
              <a:defRPr sz="2400">
                <a:solidFill>
                  <a:schemeClr val="tx1"/>
                </a:solidFill>
                <a:latin typeface="Times New Roman" pitchFamily="18" charset="0"/>
                <a:ea typeface="ＭＳ Ｐゴシック" charset="-128"/>
              </a:defRPr>
            </a:lvl2pPr>
            <a:lvl3pPr marL="1143000" indent="-228600">
              <a:defRPr sz="2400">
                <a:solidFill>
                  <a:schemeClr val="tx1"/>
                </a:solidFill>
                <a:latin typeface="Times New Roman" pitchFamily="18" charset="0"/>
                <a:ea typeface="ＭＳ Ｐゴシック" charset="-128"/>
              </a:defRPr>
            </a:lvl3pPr>
            <a:lvl4pPr marL="1600200" indent="-228600">
              <a:defRPr sz="2400">
                <a:solidFill>
                  <a:schemeClr val="tx1"/>
                </a:solidFill>
                <a:latin typeface="Times New Roman" pitchFamily="18" charset="0"/>
                <a:ea typeface="ＭＳ Ｐゴシック" charset="-128"/>
              </a:defRPr>
            </a:lvl4pPr>
            <a:lvl5pPr marL="2057400" indent="-228600">
              <a:defRPr sz="24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algn="r" eaLnBrk="1" hangingPunct="1">
              <a:spcBef>
                <a:spcPct val="50000"/>
              </a:spcBef>
            </a:pPr>
            <a:r>
              <a:rPr lang="pt-PT" sz="1200">
                <a:latin typeface="Tahoma" pitchFamily="34" charset="0"/>
              </a:rPr>
              <a:t>Rainer Jr, Turban, Potter (2007)</a:t>
            </a:r>
          </a:p>
        </p:txBody>
      </p:sp>
      <p:sp>
        <p:nvSpPr>
          <p:cNvPr id="7" name="Rectangle 2"/>
          <p:cNvSpPr txBox="1">
            <a:spLocks noChangeArrowheads="1"/>
          </p:cNvSpPr>
          <p:nvPr/>
        </p:nvSpPr>
        <p:spPr>
          <a:xfrm>
            <a:off x="1965325" y="304800"/>
            <a:ext cx="5184775" cy="576263"/>
          </a:xfrm>
          <a:prstGeom prst="rect">
            <a:avLst/>
          </a:prstGeom>
        </p:spPr>
        <p:txBody>
          <a:bodyPr/>
          <a:lstStyle>
            <a:lvl1pPr algn="ctr" rtl="0" eaLnBrk="0" fontAlgn="base" hangingPunct="0">
              <a:spcBef>
                <a:spcPct val="0"/>
              </a:spcBef>
              <a:spcAft>
                <a:spcPct val="0"/>
              </a:spcAft>
              <a:defRPr sz="4400">
                <a:solidFill>
                  <a:schemeClr val="tx2"/>
                </a:solidFill>
                <a:latin typeface="+mj-lt"/>
                <a:ea typeface="ＭＳ Ｐゴシック" pitchFamily="-65" charset="-128"/>
                <a:cs typeface="ＭＳ Ｐゴシック" pitchFamily="-65" charset="-128"/>
              </a:defRPr>
            </a:lvl1pPr>
            <a:lvl2pPr algn="ctr" rtl="0" eaLnBrk="0" fontAlgn="base" hangingPunct="0">
              <a:spcBef>
                <a:spcPct val="0"/>
              </a:spcBef>
              <a:spcAft>
                <a:spcPct val="0"/>
              </a:spcAft>
              <a:defRPr sz="4400">
                <a:solidFill>
                  <a:schemeClr val="tx2"/>
                </a:solidFill>
                <a:latin typeface="Times New Roman" pitchFamily="18" charset="0"/>
                <a:ea typeface="ＭＳ Ｐゴシック" pitchFamily="-65" charset="-128"/>
                <a:cs typeface="ＭＳ Ｐゴシック" pitchFamily="-65" charset="-128"/>
              </a:defRPr>
            </a:lvl2pPr>
            <a:lvl3pPr algn="ctr" rtl="0" eaLnBrk="0" fontAlgn="base" hangingPunct="0">
              <a:spcBef>
                <a:spcPct val="0"/>
              </a:spcBef>
              <a:spcAft>
                <a:spcPct val="0"/>
              </a:spcAft>
              <a:defRPr sz="4400">
                <a:solidFill>
                  <a:schemeClr val="tx2"/>
                </a:solidFill>
                <a:latin typeface="Times New Roman" pitchFamily="18" charset="0"/>
                <a:ea typeface="ＭＳ Ｐゴシック" pitchFamily="-65" charset="-128"/>
                <a:cs typeface="ＭＳ Ｐゴシック" pitchFamily="-65" charset="-128"/>
              </a:defRPr>
            </a:lvl3pPr>
            <a:lvl4pPr algn="ctr" rtl="0" eaLnBrk="0" fontAlgn="base" hangingPunct="0">
              <a:spcBef>
                <a:spcPct val="0"/>
              </a:spcBef>
              <a:spcAft>
                <a:spcPct val="0"/>
              </a:spcAft>
              <a:defRPr sz="4400">
                <a:solidFill>
                  <a:schemeClr val="tx2"/>
                </a:solidFill>
                <a:latin typeface="Times New Roman" pitchFamily="18" charset="0"/>
                <a:ea typeface="ＭＳ Ｐゴシック" pitchFamily="-65" charset="-128"/>
                <a:cs typeface="ＭＳ Ｐゴシック" pitchFamily="-65" charset="-128"/>
              </a:defRPr>
            </a:lvl4pPr>
            <a:lvl5pPr algn="ctr" rtl="0" eaLnBrk="0" fontAlgn="base" hangingPunct="0">
              <a:spcBef>
                <a:spcPct val="0"/>
              </a:spcBef>
              <a:spcAft>
                <a:spcPct val="0"/>
              </a:spcAft>
              <a:defRPr sz="4400">
                <a:solidFill>
                  <a:schemeClr val="tx2"/>
                </a:solidFill>
                <a:latin typeface="Times New Roman" pitchFamily="18" charset="0"/>
                <a:ea typeface="ＭＳ Ｐゴシック" pitchFamily="-65" charset="-128"/>
                <a:cs typeface="ＭＳ Ｐゴシック" pitchFamily="-65" charset="-128"/>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a:lstStyle>
          <a:p>
            <a:r>
              <a:rPr lang="pt-PT" sz="2400" b="1" kern="0" dirty="0" err="1">
                <a:solidFill>
                  <a:srgbClr val="800000"/>
                </a:solidFill>
                <a:latin typeface="Tahoma" pitchFamily="34" charset="0"/>
                <a:ea typeface="ＭＳ Ｐゴシック" charset="-128"/>
                <a:cs typeface="Tahoma" pitchFamily="34" charset="0"/>
              </a:rPr>
              <a:t>Enterprise</a:t>
            </a:r>
            <a:r>
              <a:rPr lang="pt-PT" sz="2400" b="1" kern="0" dirty="0">
                <a:solidFill>
                  <a:srgbClr val="800000"/>
                </a:solidFill>
                <a:latin typeface="Tahoma" pitchFamily="34" charset="0"/>
                <a:ea typeface="ＭＳ Ｐゴシック" charset="-128"/>
                <a:cs typeface="Tahoma" pitchFamily="34" charset="0"/>
              </a:rPr>
              <a:t> </a:t>
            </a:r>
            <a:r>
              <a:rPr lang="pt-PT" sz="2400" b="1" kern="0" dirty="0" err="1">
                <a:solidFill>
                  <a:srgbClr val="800000"/>
                </a:solidFill>
                <a:latin typeface="Tahoma" pitchFamily="34" charset="0"/>
                <a:ea typeface="ＭＳ Ｐゴシック" charset="-128"/>
                <a:cs typeface="Tahoma" pitchFamily="34" charset="0"/>
              </a:rPr>
              <a:t>Applications</a:t>
            </a:r>
            <a:endParaRPr lang="pt-PT" sz="2400" b="1" kern="0" dirty="0">
              <a:solidFill>
                <a:srgbClr val="800000"/>
              </a:solidFill>
              <a:latin typeface="Tahoma" pitchFamily="34" charset="0"/>
              <a:ea typeface="ＭＳ Ｐゴシック" charset="-128"/>
              <a:cs typeface="Tahoma" pitchFamily="34" charset="0"/>
            </a:endParaRPr>
          </a:p>
        </p:txBody>
      </p:sp>
      <p:sp>
        <p:nvSpPr>
          <p:cNvPr id="11266" name="Rectangle 5"/>
          <p:cNvSpPr>
            <a:spLocks noGrp="1" noChangeArrowheads="1"/>
          </p:cNvSpPr>
          <p:nvPr>
            <p:ph type="title" idx="4294967295"/>
          </p:nvPr>
        </p:nvSpPr>
        <p:spPr bwMode="auto">
          <a:xfrm>
            <a:off x="4557712" y="1271588"/>
            <a:ext cx="2716212" cy="6858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pt-PT" sz="2400" b="1" dirty="0">
                <a:solidFill>
                  <a:srgbClr val="800000"/>
                </a:solidFill>
                <a:latin typeface="Tahoma" pitchFamily="34" charset="0"/>
                <a:ea typeface="ＭＳ Ｐゴシック" charset="-128"/>
                <a:cs typeface="Tahoma" pitchFamily="34" charset="0"/>
              </a:rPr>
              <a:t>ERP &amp; CRM</a:t>
            </a:r>
            <a:endParaRPr lang="en-US" sz="2400" b="1" dirty="0">
              <a:solidFill>
                <a:srgbClr val="800000"/>
              </a:solidFill>
              <a:latin typeface="Tahoma" pitchFamily="34" charset="0"/>
              <a:ea typeface="ＭＳ Ｐゴシック" charset="-128"/>
              <a:cs typeface="Tahoma" pitchFamily="34" charset="0"/>
            </a:endParaRPr>
          </a:p>
        </p:txBody>
      </p:sp>
    </p:spTree>
    <p:extLst>
      <p:ext uri="{BB962C8B-B14F-4D97-AF65-F5344CB8AC3E}">
        <p14:creationId xmlns:p14="http://schemas.microsoft.com/office/powerpoint/2010/main" val="1731604253"/>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Content Placeholder 5"/>
          <p:cNvSpPr>
            <a:spLocks noGrp="1"/>
          </p:cNvSpPr>
          <p:nvPr>
            <p:ph idx="1"/>
          </p:nvPr>
        </p:nvSpPr>
        <p:spPr>
          <a:xfrm>
            <a:off x="480428" y="1676400"/>
            <a:ext cx="8229600" cy="673100"/>
          </a:xfrm>
        </p:spPr>
        <p:txBody>
          <a:bodyPr/>
          <a:lstStyle/>
          <a:p>
            <a:pPr marL="0" indent="0">
              <a:spcBef>
                <a:spcPts val="600"/>
              </a:spcBef>
              <a:spcAft>
                <a:spcPts val="600"/>
              </a:spcAft>
              <a:buNone/>
            </a:pPr>
            <a:r>
              <a:rPr lang="pt-PT" sz="2400" b="1" i="1" dirty="0">
                <a:solidFill>
                  <a:srgbClr val="800000"/>
                </a:solidFill>
                <a:latin typeface="Tahoma" pitchFamily="34" charset="0"/>
                <a:ea typeface="ＭＳ Ｐゴシック" charset="-128"/>
                <a:cs typeface="Tahoma" pitchFamily="34" charset="0"/>
              </a:rPr>
              <a:t>CRM - </a:t>
            </a:r>
            <a:r>
              <a:rPr lang="pt-PT" sz="2400" b="1" i="1" dirty="0" err="1">
                <a:solidFill>
                  <a:srgbClr val="800000"/>
                </a:solidFill>
                <a:latin typeface="Tahoma" pitchFamily="34" charset="0"/>
                <a:ea typeface="ＭＳ Ｐゴシック" charset="-128"/>
                <a:cs typeface="Tahoma" pitchFamily="34" charset="0"/>
              </a:rPr>
              <a:t>Customer</a:t>
            </a:r>
            <a:r>
              <a:rPr lang="pt-PT" sz="2400" b="1" i="1" dirty="0">
                <a:solidFill>
                  <a:srgbClr val="800000"/>
                </a:solidFill>
                <a:latin typeface="Tahoma" pitchFamily="34" charset="0"/>
                <a:ea typeface="ＭＳ Ｐゴシック" charset="-128"/>
                <a:cs typeface="Tahoma" pitchFamily="34" charset="0"/>
              </a:rPr>
              <a:t> </a:t>
            </a:r>
            <a:r>
              <a:rPr lang="pt-PT" sz="2400" b="1" i="1" dirty="0" err="1">
                <a:solidFill>
                  <a:srgbClr val="800000"/>
                </a:solidFill>
                <a:latin typeface="Tahoma" pitchFamily="34" charset="0"/>
                <a:ea typeface="ＭＳ Ｐゴシック" charset="-128"/>
                <a:cs typeface="Tahoma" pitchFamily="34" charset="0"/>
              </a:rPr>
              <a:t>Relationship</a:t>
            </a:r>
            <a:r>
              <a:rPr lang="pt-PT" sz="2400" b="1" i="1" dirty="0">
                <a:solidFill>
                  <a:srgbClr val="800000"/>
                </a:solidFill>
                <a:latin typeface="Tahoma" pitchFamily="34" charset="0"/>
                <a:ea typeface="ＭＳ Ｐゴシック" charset="-128"/>
                <a:cs typeface="Tahoma" pitchFamily="34" charset="0"/>
              </a:rPr>
              <a:t> Management </a:t>
            </a:r>
            <a:r>
              <a:rPr lang="pt-PT" sz="2400" b="1" i="1" dirty="0" err="1">
                <a:solidFill>
                  <a:srgbClr val="800000"/>
                </a:solidFill>
                <a:latin typeface="Tahoma" pitchFamily="34" charset="0"/>
                <a:ea typeface="ＭＳ Ｐゴシック" charset="-128"/>
                <a:cs typeface="Tahoma" pitchFamily="34" charset="0"/>
              </a:rPr>
              <a:t>Systems</a:t>
            </a:r>
            <a:endParaRPr lang="pt-PT" sz="2400" b="1" i="1" dirty="0">
              <a:solidFill>
                <a:srgbClr val="800000"/>
              </a:solidFill>
              <a:latin typeface="Tahoma" pitchFamily="34" charset="0"/>
              <a:ea typeface="ＭＳ Ｐゴシック" charset="-128"/>
              <a:cs typeface="Tahoma" pitchFamily="34" charset="0"/>
            </a:endParaRPr>
          </a:p>
        </p:txBody>
      </p:sp>
      <p:sp>
        <p:nvSpPr>
          <p:cNvPr id="161795" name="AutoShape 2" descr="Figure 1. Figure 1. Hype Cycle for Server Technologies, 2010"/>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p>
        </p:txBody>
      </p:sp>
      <p:sp>
        <p:nvSpPr>
          <p:cNvPr id="161798" name="Rectangle 7"/>
          <p:cNvSpPr>
            <a:spLocks noChangeArrowheads="1"/>
          </p:cNvSpPr>
          <p:nvPr/>
        </p:nvSpPr>
        <p:spPr bwMode="auto">
          <a:xfrm>
            <a:off x="1981200" y="3505200"/>
            <a:ext cx="4581525" cy="579438"/>
          </a:xfrm>
          <a:prstGeom prst="rect">
            <a:avLst/>
          </a:prstGeom>
          <a:noFill/>
          <a:ln w="9525">
            <a:noFill/>
            <a:miter lim="800000"/>
            <a:headEnd/>
            <a:tailEnd/>
          </a:ln>
        </p:spPr>
        <p:txBody>
          <a:bodyPr wrap="none">
            <a:spAutoFit/>
          </a:bodyPr>
          <a:lstStyle/>
          <a:p>
            <a:r>
              <a:rPr lang="pt-PT" b="1" dirty="0" err="1"/>
              <a:t>SugarCRM</a:t>
            </a:r>
            <a:r>
              <a:rPr lang="pt-PT" b="1" dirty="0"/>
              <a:t> – conceitos básicos</a:t>
            </a:r>
          </a:p>
          <a:p>
            <a:r>
              <a:rPr lang="pt-PT" sz="1400" dirty="0"/>
              <a:t>http://www.youtube.com/watch?v=BMtv6sbmdLc&amp;NR=1</a:t>
            </a:r>
          </a:p>
        </p:txBody>
      </p:sp>
      <p:sp>
        <p:nvSpPr>
          <p:cNvPr id="9" name="Rectangle 2"/>
          <p:cNvSpPr>
            <a:spLocks noGrp="1" noChangeArrowheads="1"/>
          </p:cNvSpPr>
          <p:nvPr>
            <p:ph type="title"/>
          </p:nvPr>
        </p:nvSpPr>
        <p:spPr>
          <a:xfrm>
            <a:off x="1965325" y="304800"/>
            <a:ext cx="5184775" cy="576263"/>
          </a:xfrm>
        </p:spPr>
        <p:txBody>
          <a:bodyPr/>
          <a:lstStyle/>
          <a:p>
            <a:r>
              <a:rPr lang="pt-PT" sz="2400" b="1" dirty="0" err="1">
                <a:solidFill>
                  <a:srgbClr val="800000"/>
                </a:solidFill>
                <a:latin typeface="Tahoma" pitchFamily="34" charset="0"/>
                <a:ea typeface="ＭＳ Ｐゴシック" charset="-128"/>
                <a:cs typeface="Tahoma" pitchFamily="34" charset="0"/>
              </a:rPr>
              <a:t>Enterprise</a:t>
            </a:r>
            <a:r>
              <a:rPr lang="pt-PT" sz="2400" b="1" dirty="0">
                <a:solidFill>
                  <a:srgbClr val="800000"/>
                </a:solidFill>
                <a:latin typeface="Tahoma" pitchFamily="34" charset="0"/>
                <a:ea typeface="ＭＳ Ｐゴシック" charset="-128"/>
                <a:cs typeface="Tahoma" pitchFamily="34" charset="0"/>
              </a:rPr>
              <a:t> </a:t>
            </a:r>
            <a:r>
              <a:rPr lang="pt-PT" sz="2400" b="1" dirty="0" err="1">
                <a:solidFill>
                  <a:srgbClr val="800000"/>
                </a:solidFill>
                <a:latin typeface="Tahoma" pitchFamily="34" charset="0"/>
                <a:ea typeface="ＭＳ Ｐゴシック" charset="-128"/>
                <a:cs typeface="Tahoma" pitchFamily="34" charset="0"/>
              </a:rPr>
              <a:t>Applications</a:t>
            </a:r>
            <a:endParaRPr lang="pt-PT" sz="2400" b="1" dirty="0">
              <a:solidFill>
                <a:srgbClr val="800000"/>
              </a:solidFill>
              <a:latin typeface="Tahoma" pitchFamily="34" charset="0"/>
              <a:ea typeface="ＭＳ Ｐゴシック" charset="-128"/>
              <a:cs typeface="Tahoma" pitchFamily="34" charset="0"/>
            </a:endParaRPr>
          </a:p>
        </p:txBody>
      </p:sp>
    </p:spTree>
    <p:extLst>
      <p:ext uri="{BB962C8B-B14F-4D97-AF65-F5344CB8AC3E}">
        <p14:creationId xmlns:p14="http://schemas.microsoft.com/office/powerpoint/2010/main" val="46073701"/>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bwMode="auto">
          <a:xfrm>
            <a:off x="468313" y="457200"/>
            <a:ext cx="82296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sz="2400" b="1" dirty="0">
                <a:solidFill>
                  <a:srgbClr val="800000"/>
                </a:solidFill>
                <a:latin typeface="Tahoma" pitchFamily="34" charset="0"/>
                <a:ea typeface="ＭＳ Ｐゴシック" charset="-128"/>
                <a:cs typeface="Tahoma" pitchFamily="34" charset="0"/>
              </a:rPr>
              <a:t>Software </a:t>
            </a:r>
            <a:r>
              <a:rPr lang="en-US" sz="2400" b="1" dirty="0" err="1">
                <a:solidFill>
                  <a:srgbClr val="800000"/>
                </a:solidFill>
                <a:latin typeface="Tahoma" pitchFamily="34" charset="0"/>
                <a:ea typeface="ＭＳ Ｐゴシック" charset="-128"/>
                <a:cs typeface="Tahoma" pitchFamily="34" charset="0"/>
              </a:rPr>
              <a:t>Slection</a:t>
            </a:r>
            <a:endParaRPr lang="en-US" sz="2400" b="1" dirty="0">
              <a:solidFill>
                <a:srgbClr val="800000"/>
              </a:solidFill>
              <a:latin typeface="Tahoma" pitchFamily="34" charset="0"/>
              <a:ea typeface="ＭＳ Ｐゴシック" charset="-128"/>
              <a:cs typeface="Tahoma" pitchFamily="34" charset="0"/>
            </a:endParaRPr>
          </a:p>
        </p:txBody>
      </p:sp>
      <p:sp>
        <p:nvSpPr>
          <p:cNvPr id="257027" name="Rectangle 3"/>
          <p:cNvSpPr>
            <a:spLocks noGrp="1" noChangeArrowheads="1"/>
          </p:cNvSpPr>
          <p:nvPr>
            <p:ph type="body" idx="1"/>
          </p:nvPr>
        </p:nvSpPr>
        <p:spPr>
          <a:xfrm>
            <a:off x="397669" y="1143000"/>
            <a:ext cx="8370887" cy="5181600"/>
          </a:xfrm>
        </p:spPr>
        <p:txBody>
          <a:bodyPr/>
          <a:lstStyle/>
          <a:p>
            <a:pPr>
              <a:spcAft>
                <a:spcPts val="600"/>
              </a:spcAft>
              <a:defRPr/>
            </a:pPr>
            <a:r>
              <a:rPr lang="en-US" sz="1800" b="1" kern="1200" dirty="0">
                <a:latin typeface="Tahoma" pitchFamily="-65" charset="0"/>
                <a:ea typeface="Tahoma" pitchFamily="-65" charset="0"/>
                <a:cs typeface="Tahoma" pitchFamily="-65" charset="0"/>
              </a:rPr>
              <a:t>Identify potential sellers.</a:t>
            </a:r>
          </a:p>
          <a:p>
            <a:pPr>
              <a:spcAft>
                <a:spcPts val="600"/>
              </a:spcAft>
              <a:defRPr/>
            </a:pPr>
            <a:r>
              <a:rPr lang="en-US" sz="1800" b="1" kern="1200" dirty="0">
                <a:latin typeface="Tahoma" pitchFamily="-65" charset="0"/>
                <a:ea typeface="Tahoma" pitchFamily="-65" charset="0"/>
                <a:cs typeface="Tahoma" pitchFamily="-65" charset="0"/>
              </a:rPr>
              <a:t>Determine the evaluation criteria.</a:t>
            </a:r>
          </a:p>
          <a:p>
            <a:pPr lvl="1">
              <a:spcAft>
                <a:spcPts val="600"/>
              </a:spcAft>
              <a:defRPr/>
            </a:pPr>
            <a:r>
              <a:rPr lang="en-US" sz="1400" b="1" kern="1200" dirty="0">
                <a:latin typeface="Tahoma" pitchFamily="-65" charset="0"/>
                <a:ea typeface="Tahoma" pitchFamily="-65" charset="0"/>
                <a:cs typeface="Tahoma" pitchFamily="-65" charset="0"/>
              </a:rPr>
              <a:t>Request For Information (RFI) is a document sent to potential sellers, summarizing the company's objectives and needs, requesting information about its software - features, features, requirements, licensing policies, licensing and maintenance pricing. The response to an RFI is an informational document and does not constitute a contractual commitment.</a:t>
            </a:r>
          </a:p>
          <a:p>
            <a:pPr lvl="1">
              <a:spcAft>
                <a:spcPts val="600"/>
              </a:spcAft>
              <a:defRPr/>
            </a:pPr>
            <a:r>
              <a:rPr lang="en-US" sz="1400" b="1" kern="1200" dirty="0">
                <a:latin typeface="Tahoma" pitchFamily="-65" charset="0"/>
                <a:ea typeface="Tahoma" pitchFamily="-65" charset="0"/>
                <a:cs typeface="Tahoma" pitchFamily="-65" charset="0"/>
              </a:rPr>
              <a:t>Request For Proposal (RFP) is a document sent to potential sellers requesting a proposal to address a concrete need. In the Proposal, the supplier describes its software package, explaining how it responds to the specific needs of the company. Usually the Proposal has contractual value or is an Annex of the Contract to be entered into.</a:t>
            </a:r>
          </a:p>
          <a:p>
            <a:pPr>
              <a:spcAft>
                <a:spcPts val="600"/>
              </a:spcAft>
              <a:defRPr/>
            </a:pPr>
            <a:r>
              <a:rPr lang="en-US" sz="1800" b="1" kern="1200" dirty="0">
                <a:latin typeface="Tahoma" pitchFamily="-65" charset="0"/>
                <a:ea typeface="Tahoma" pitchFamily="-65" charset="0"/>
                <a:cs typeface="Tahoma" pitchFamily="-65" charset="0"/>
              </a:rPr>
              <a:t>Evaluate sellers and their packages.</a:t>
            </a:r>
          </a:p>
          <a:p>
            <a:pPr>
              <a:spcAft>
                <a:spcPts val="600"/>
              </a:spcAft>
              <a:defRPr/>
            </a:pPr>
            <a:r>
              <a:rPr lang="en-US" sz="1800" b="1" kern="1200" dirty="0">
                <a:latin typeface="Tahoma" pitchFamily="-65" charset="0"/>
                <a:ea typeface="Tahoma" pitchFamily="-65" charset="0"/>
                <a:cs typeface="Tahoma" pitchFamily="-65" charset="0"/>
              </a:rPr>
              <a:t>Choose seller and package</a:t>
            </a:r>
          </a:p>
          <a:p>
            <a:pPr>
              <a:spcAft>
                <a:spcPts val="600"/>
              </a:spcAft>
              <a:defRPr/>
            </a:pPr>
            <a:r>
              <a:rPr lang="en-US" sz="1800" b="1" kern="1200" dirty="0">
                <a:latin typeface="Tahoma" pitchFamily="-65" charset="0"/>
                <a:ea typeface="Tahoma" pitchFamily="-65" charset="0"/>
                <a:cs typeface="Tahoma" pitchFamily="-65" charset="0"/>
              </a:rPr>
              <a:t>Negotiate the contract</a:t>
            </a:r>
          </a:p>
          <a:p>
            <a:pPr>
              <a:spcAft>
                <a:spcPts val="600"/>
              </a:spcAft>
              <a:defRPr/>
            </a:pPr>
            <a:r>
              <a:rPr lang="en-US" sz="1800" b="1" kern="1200" dirty="0">
                <a:latin typeface="Tahoma" pitchFamily="-65" charset="0"/>
                <a:ea typeface="Tahoma" pitchFamily="-65" charset="0"/>
                <a:cs typeface="Tahoma" pitchFamily="-65" charset="0"/>
              </a:rPr>
              <a:t>Establish a "Service Level Agreement".</a:t>
            </a:r>
          </a:p>
          <a:p>
            <a:pPr lvl="1">
              <a:spcAft>
                <a:spcPts val="600"/>
              </a:spcAft>
              <a:defRPr/>
            </a:pPr>
            <a:r>
              <a:rPr lang="en-US" sz="1400" b="1" kern="1200" dirty="0">
                <a:latin typeface="Tahoma" pitchFamily="-65" charset="0"/>
                <a:ea typeface="Tahoma" pitchFamily="-65" charset="0"/>
                <a:cs typeface="Tahoma" pitchFamily="-65" charset="0"/>
              </a:rPr>
              <a:t>SLA is a formal / contractual agreement that specifies how the work will be divided between the company and the seller.</a:t>
            </a:r>
            <a:endParaRPr lang="en-US" sz="1400" kern="1200" dirty="0">
              <a:latin typeface="Tahoma" pitchFamily="-65" charset="0"/>
              <a:ea typeface="Tahoma" pitchFamily="-65" charset="0"/>
              <a:cs typeface="Tahoma" pitchFamily="-65" charset="0"/>
            </a:endParaRPr>
          </a:p>
        </p:txBody>
      </p:sp>
      <p:sp>
        <p:nvSpPr>
          <p:cNvPr id="17412" name="Text Box 7"/>
          <p:cNvSpPr txBox="1">
            <a:spLocks noChangeArrowheads="1"/>
          </p:cNvSpPr>
          <p:nvPr/>
        </p:nvSpPr>
        <p:spPr bwMode="auto">
          <a:xfrm>
            <a:off x="5486400" y="6477000"/>
            <a:ext cx="28797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2400">
                <a:solidFill>
                  <a:schemeClr val="tx1"/>
                </a:solidFill>
                <a:latin typeface="Times New Roman" pitchFamily="18" charset="0"/>
                <a:ea typeface="ＭＳ Ｐゴシック" charset="-128"/>
              </a:defRPr>
            </a:lvl1pPr>
            <a:lvl2pPr marL="742950" indent="-285750">
              <a:defRPr sz="2400">
                <a:solidFill>
                  <a:schemeClr val="tx1"/>
                </a:solidFill>
                <a:latin typeface="Times New Roman" pitchFamily="18" charset="0"/>
                <a:ea typeface="ＭＳ Ｐゴシック" charset="-128"/>
              </a:defRPr>
            </a:lvl2pPr>
            <a:lvl3pPr marL="1143000" indent="-228600">
              <a:defRPr sz="2400">
                <a:solidFill>
                  <a:schemeClr val="tx1"/>
                </a:solidFill>
                <a:latin typeface="Times New Roman" pitchFamily="18" charset="0"/>
                <a:ea typeface="ＭＳ Ｐゴシック" charset="-128"/>
              </a:defRPr>
            </a:lvl3pPr>
            <a:lvl4pPr marL="1600200" indent="-228600">
              <a:defRPr sz="2400">
                <a:solidFill>
                  <a:schemeClr val="tx1"/>
                </a:solidFill>
                <a:latin typeface="Times New Roman" pitchFamily="18" charset="0"/>
                <a:ea typeface="ＭＳ Ｐゴシック" charset="-128"/>
              </a:defRPr>
            </a:lvl4pPr>
            <a:lvl5pPr marL="2057400" indent="-228600">
              <a:defRPr sz="24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a:spcBef>
                <a:spcPct val="20000"/>
              </a:spcBef>
            </a:pPr>
            <a:r>
              <a:rPr lang="pt-PT" sz="1400" dirty="0">
                <a:latin typeface="Tahoma" pitchFamily="34" charset="0"/>
                <a:cs typeface="Tahoma" pitchFamily="34" charset="0"/>
              </a:rPr>
              <a:t>Rainer, </a:t>
            </a:r>
            <a:r>
              <a:rPr lang="pt-PT" sz="1400" dirty="0" err="1">
                <a:latin typeface="Tahoma" pitchFamily="34" charset="0"/>
                <a:cs typeface="Tahoma" pitchFamily="34" charset="0"/>
              </a:rPr>
              <a:t>Turban</a:t>
            </a:r>
            <a:r>
              <a:rPr lang="pt-PT" sz="1400" dirty="0">
                <a:latin typeface="Tahoma" pitchFamily="34" charset="0"/>
                <a:cs typeface="Tahoma" pitchFamily="34" charset="0"/>
              </a:rPr>
              <a:t> e </a:t>
            </a:r>
            <a:r>
              <a:rPr lang="pt-PT" sz="1400" dirty="0" err="1">
                <a:latin typeface="Tahoma" pitchFamily="34" charset="0"/>
                <a:cs typeface="Tahoma" pitchFamily="34" charset="0"/>
              </a:rPr>
              <a:t>Potter</a:t>
            </a:r>
            <a:r>
              <a:rPr lang="pt-PT" sz="1400" dirty="0">
                <a:latin typeface="Tahoma" pitchFamily="34" charset="0"/>
                <a:cs typeface="Tahoma" pitchFamily="34" charset="0"/>
              </a:rPr>
              <a:t> (2007)</a:t>
            </a:r>
          </a:p>
        </p:txBody>
      </p:sp>
    </p:spTree>
    <p:extLst>
      <p:ext uri="{BB962C8B-B14F-4D97-AF65-F5344CB8AC3E}">
        <p14:creationId xmlns:p14="http://schemas.microsoft.com/office/powerpoint/2010/main" val="150613452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Text Box 3"/>
          <p:cNvSpPr txBox="1">
            <a:spLocks noChangeArrowheads="1"/>
          </p:cNvSpPr>
          <p:nvPr/>
        </p:nvSpPr>
        <p:spPr bwMode="auto">
          <a:xfrm>
            <a:off x="838200" y="533400"/>
            <a:ext cx="7723188" cy="53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charset="-128"/>
              </a:defRPr>
            </a:lvl1pPr>
            <a:lvl2pPr marL="742950" indent="-285750">
              <a:defRPr sz="2400">
                <a:solidFill>
                  <a:schemeClr val="tx1"/>
                </a:solidFill>
                <a:latin typeface="Times New Roman" pitchFamily="18" charset="0"/>
                <a:ea typeface="ＭＳ Ｐゴシック" charset="-128"/>
              </a:defRPr>
            </a:lvl2pPr>
            <a:lvl3pPr marL="1143000" indent="-228600">
              <a:defRPr sz="2400">
                <a:solidFill>
                  <a:schemeClr val="tx1"/>
                </a:solidFill>
                <a:latin typeface="Times New Roman" pitchFamily="18" charset="0"/>
                <a:ea typeface="ＭＳ Ｐゴシック" charset="-128"/>
              </a:defRPr>
            </a:lvl3pPr>
            <a:lvl4pPr marL="1600200" indent="-228600">
              <a:defRPr sz="2400">
                <a:solidFill>
                  <a:schemeClr val="tx1"/>
                </a:solidFill>
                <a:latin typeface="Times New Roman" pitchFamily="18" charset="0"/>
                <a:ea typeface="ＭＳ Ｐゴシック" charset="-128"/>
              </a:defRPr>
            </a:lvl4pPr>
            <a:lvl5pPr marL="2057400" indent="-228600">
              <a:defRPr sz="24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algn="ctr">
              <a:lnSpc>
                <a:spcPct val="125000"/>
              </a:lnSpc>
            </a:pPr>
            <a:r>
              <a:rPr lang="en-US" b="1" i="1" dirty="0">
                <a:solidFill>
                  <a:srgbClr val="A50021"/>
                </a:solidFill>
                <a:latin typeface="Tahoma" pitchFamily="34" charset="0"/>
                <a:cs typeface="Tahoma" pitchFamily="34" charset="0"/>
              </a:rPr>
              <a:t>Enterprise Resource Planning </a:t>
            </a:r>
            <a:r>
              <a:rPr lang="en-US" b="1" dirty="0">
                <a:solidFill>
                  <a:srgbClr val="A50021"/>
                </a:solidFill>
                <a:latin typeface="Tahoma" pitchFamily="34" charset="0"/>
                <a:cs typeface="Tahoma" pitchFamily="34" charset="0"/>
              </a:rPr>
              <a:t>- ERP</a:t>
            </a:r>
          </a:p>
        </p:txBody>
      </p:sp>
      <p:sp>
        <p:nvSpPr>
          <p:cNvPr id="19460" name="Rectangle 2"/>
          <p:cNvSpPr txBox="1">
            <a:spLocks noChangeArrowheads="1"/>
          </p:cNvSpPr>
          <p:nvPr/>
        </p:nvSpPr>
        <p:spPr bwMode="auto">
          <a:xfrm>
            <a:off x="468313" y="2924175"/>
            <a:ext cx="8218487" cy="80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ea typeface="ＭＳ Ｐゴシック" charset="-128"/>
              </a:defRPr>
            </a:lvl1pPr>
            <a:lvl2pPr marL="742950" indent="-285750">
              <a:defRPr sz="2400">
                <a:solidFill>
                  <a:schemeClr val="tx1"/>
                </a:solidFill>
                <a:latin typeface="Times New Roman" pitchFamily="18" charset="0"/>
                <a:ea typeface="ＭＳ Ｐゴシック" charset="-128"/>
              </a:defRPr>
            </a:lvl2pPr>
            <a:lvl3pPr marL="1143000" indent="-228600">
              <a:defRPr sz="2400">
                <a:solidFill>
                  <a:schemeClr val="tx1"/>
                </a:solidFill>
                <a:latin typeface="Times New Roman" pitchFamily="18" charset="0"/>
                <a:ea typeface="ＭＳ Ｐゴシック" charset="-128"/>
              </a:defRPr>
            </a:lvl3pPr>
            <a:lvl4pPr marL="1600200" indent="-228600">
              <a:defRPr sz="2400">
                <a:solidFill>
                  <a:schemeClr val="tx1"/>
                </a:solidFill>
                <a:latin typeface="Times New Roman" pitchFamily="18" charset="0"/>
                <a:ea typeface="ＭＳ Ｐゴシック" charset="-128"/>
              </a:defRPr>
            </a:lvl4pPr>
            <a:lvl5pPr marL="2057400" indent="-228600">
              <a:defRPr sz="24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algn="ctr"/>
            <a:r>
              <a:rPr lang="pt-PT" b="1" dirty="0" err="1">
                <a:solidFill>
                  <a:srgbClr val="000000"/>
                </a:solidFill>
                <a:latin typeface="Tahoma" pitchFamily="34" charset="0"/>
                <a:cs typeface="Tahoma" pitchFamily="34" charset="0"/>
              </a:rPr>
              <a:t>Example</a:t>
            </a:r>
            <a:r>
              <a:rPr lang="pt-PT" b="1" dirty="0">
                <a:solidFill>
                  <a:srgbClr val="000000"/>
                </a:solidFill>
                <a:latin typeface="Tahoma" pitchFamily="34" charset="0"/>
                <a:cs typeface="Tahoma" pitchFamily="34" charset="0"/>
              </a:rPr>
              <a:t> </a:t>
            </a:r>
            <a:r>
              <a:rPr lang="pt-PT" b="1" dirty="0" err="1">
                <a:solidFill>
                  <a:srgbClr val="000000"/>
                </a:solidFill>
                <a:latin typeface="Tahoma" pitchFamily="34" charset="0"/>
                <a:cs typeface="Tahoma" pitchFamily="34" charset="0"/>
              </a:rPr>
              <a:t>of</a:t>
            </a:r>
            <a:r>
              <a:rPr lang="pt-PT" b="1" dirty="0">
                <a:solidFill>
                  <a:srgbClr val="000000"/>
                </a:solidFill>
                <a:latin typeface="Tahoma" pitchFamily="34" charset="0"/>
                <a:cs typeface="Tahoma" pitchFamily="34" charset="0"/>
              </a:rPr>
              <a:t> ERP </a:t>
            </a:r>
            <a:r>
              <a:rPr lang="pt-PT" b="1" dirty="0" err="1">
                <a:solidFill>
                  <a:srgbClr val="000000"/>
                </a:solidFill>
                <a:latin typeface="Tahoma" pitchFamily="34" charset="0"/>
                <a:cs typeface="Tahoma" pitchFamily="34" charset="0"/>
              </a:rPr>
              <a:t>Usage</a:t>
            </a:r>
            <a:endParaRPr lang="pt-PT" b="1" dirty="0">
              <a:solidFill>
                <a:srgbClr val="000000"/>
              </a:solidFill>
              <a:latin typeface="Tahoma" pitchFamily="34" charset="0"/>
              <a:cs typeface="Tahoma" pitchFamily="34" charset="0"/>
            </a:endParaRPr>
          </a:p>
          <a:p>
            <a:pPr algn="ctr"/>
            <a:endParaRPr lang="pt-PT" b="1" dirty="0">
              <a:solidFill>
                <a:srgbClr val="000000"/>
              </a:solidFill>
              <a:latin typeface="Tahoma" pitchFamily="34" charset="0"/>
              <a:cs typeface="Tahoma" pitchFamily="34" charset="0"/>
            </a:endParaRPr>
          </a:p>
          <a:p>
            <a:pPr algn="ctr"/>
            <a:r>
              <a:rPr lang="pt-PT" b="1" dirty="0" err="1">
                <a:solidFill>
                  <a:srgbClr val="000000"/>
                </a:solidFill>
                <a:latin typeface="Tahoma" pitchFamily="34" charset="0"/>
                <a:cs typeface="Tahoma" pitchFamily="34" charset="0"/>
              </a:rPr>
              <a:t>Simple</a:t>
            </a:r>
            <a:r>
              <a:rPr lang="pt-PT" b="1" dirty="0">
                <a:solidFill>
                  <a:srgbClr val="000000"/>
                </a:solidFill>
                <a:latin typeface="Tahoma" pitchFamily="34" charset="0"/>
                <a:cs typeface="Tahoma" pitchFamily="34" charset="0"/>
              </a:rPr>
              <a:t> ERP exemple: </a:t>
            </a:r>
            <a:r>
              <a:rPr lang="pt-PT" b="1" dirty="0" err="1">
                <a:solidFill>
                  <a:srgbClr val="000000"/>
                </a:solidFill>
                <a:latin typeface="Tahoma" pitchFamily="34" charset="0"/>
                <a:cs typeface="Tahoma" pitchFamily="34" charset="0"/>
              </a:rPr>
              <a:t>FrontAccounting</a:t>
            </a:r>
            <a:endParaRPr lang="pt-PT" b="1" dirty="0">
              <a:solidFill>
                <a:srgbClr val="000000"/>
              </a:solidFill>
              <a:latin typeface="Tahoma" pitchFamily="34" charset="0"/>
              <a:cs typeface="Tahoma" pitchFamily="34" charset="0"/>
            </a:endParaRPr>
          </a:p>
        </p:txBody>
      </p:sp>
      <p:sp>
        <p:nvSpPr>
          <p:cNvPr id="5" name="Rectangle 2"/>
          <p:cNvSpPr txBox="1">
            <a:spLocks noChangeArrowheads="1"/>
          </p:cNvSpPr>
          <p:nvPr/>
        </p:nvSpPr>
        <p:spPr bwMode="auto">
          <a:xfrm>
            <a:off x="500672" y="5410200"/>
            <a:ext cx="5574451" cy="80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ea typeface="ＭＳ Ｐゴシック" charset="-128"/>
              </a:defRPr>
            </a:lvl1pPr>
            <a:lvl2pPr marL="742950" indent="-285750">
              <a:defRPr sz="2400">
                <a:solidFill>
                  <a:schemeClr val="tx1"/>
                </a:solidFill>
                <a:latin typeface="Times New Roman" pitchFamily="18" charset="0"/>
                <a:ea typeface="ＭＳ Ｐゴシック" charset="-128"/>
              </a:defRPr>
            </a:lvl2pPr>
            <a:lvl3pPr marL="1143000" indent="-228600">
              <a:defRPr sz="2400">
                <a:solidFill>
                  <a:schemeClr val="tx1"/>
                </a:solidFill>
                <a:latin typeface="Times New Roman" pitchFamily="18" charset="0"/>
                <a:ea typeface="ＭＳ Ｐゴシック" charset="-128"/>
              </a:defRPr>
            </a:lvl3pPr>
            <a:lvl4pPr marL="1600200" indent="-228600">
              <a:defRPr sz="2400">
                <a:solidFill>
                  <a:schemeClr val="tx1"/>
                </a:solidFill>
                <a:latin typeface="Times New Roman" pitchFamily="18" charset="0"/>
                <a:ea typeface="ＭＳ Ｐゴシック" charset="-128"/>
              </a:defRPr>
            </a:lvl4pPr>
            <a:lvl5pPr marL="2057400" indent="-228600">
              <a:defRPr sz="24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algn="ctr"/>
            <a:endParaRPr lang="pt-PT" sz="2000" i="1" dirty="0">
              <a:solidFill>
                <a:srgbClr val="000000"/>
              </a:solidFill>
              <a:latin typeface="Tahoma" pitchFamily="34" charset="0"/>
              <a:cs typeface="Tahoma" pitchFamily="34" charset="0"/>
            </a:endParaRPr>
          </a:p>
        </p:txBody>
      </p:sp>
    </p:spTree>
    <p:extLst>
      <p:ext uri="{BB962C8B-B14F-4D97-AF65-F5344CB8AC3E}">
        <p14:creationId xmlns:p14="http://schemas.microsoft.com/office/powerpoint/2010/main" val="419366525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bwMode="auto">
          <a:xfrm>
            <a:off x="468313" y="485775"/>
            <a:ext cx="8218487" cy="8096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pt-PT" sz="2400" b="1">
                <a:solidFill>
                  <a:srgbClr val="800000"/>
                </a:solidFill>
                <a:latin typeface="Tahoma" pitchFamily="34" charset="0"/>
                <a:ea typeface="ＭＳ Ｐゴシック" charset="-128"/>
                <a:cs typeface="Tahoma" pitchFamily="34" charset="0"/>
              </a:rPr>
              <a:t>Referências</a:t>
            </a:r>
          </a:p>
        </p:txBody>
      </p:sp>
      <p:sp>
        <p:nvSpPr>
          <p:cNvPr id="18435" name="Rectangle 3"/>
          <p:cNvSpPr>
            <a:spLocks noGrp="1" noChangeArrowheads="1"/>
          </p:cNvSpPr>
          <p:nvPr>
            <p:ph type="body" idx="1"/>
          </p:nvPr>
        </p:nvSpPr>
        <p:spPr bwMode="auto">
          <a:xfrm>
            <a:off x="684213" y="1341438"/>
            <a:ext cx="7991475" cy="48625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sz="2400" dirty="0">
                <a:latin typeface="Arial" charset="0"/>
                <a:ea typeface="ＭＳ Ｐゴシック" charset="-128"/>
                <a:cs typeface="Tahoma" pitchFamily="34" charset="0"/>
              </a:rPr>
              <a:t>Laudon </a:t>
            </a:r>
            <a:r>
              <a:rPr lang="pt-PT" sz="2400" dirty="0">
                <a:latin typeface="Arial" charset="0"/>
                <a:ea typeface="ＭＳ Ｐゴシック" charset="-128"/>
                <a:cs typeface="Tahoma" pitchFamily="34" charset="0"/>
              </a:rPr>
              <a:t>Kenneth P.</a:t>
            </a:r>
            <a:r>
              <a:rPr lang="en-US" sz="2400" dirty="0">
                <a:latin typeface="Arial" charset="0"/>
                <a:ea typeface="ＭＳ Ｐゴシック" charset="-128"/>
                <a:cs typeface="Tahoma" pitchFamily="34" charset="0"/>
              </a:rPr>
              <a:t>; Laudon, Jane P. (2015) </a:t>
            </a:r>
            <a:r>
              <a:rPr lang="en-US" sz="2400" i="1" dirty="0">
                <a:latin typeface="Arial" charset="0"/>
                <a:ea typeface="ＭＳ Ｐゴシック" charset="-128"/>
                <a:cs typeface="Tahoma" pitchFamily="34" charset="0"/>
              </a:rPr>
              <a:t>Management Information Systems – Managing the Digital Firm</a:t>
            </a:r>
            <a:r>
              <a:rPr lang="en-US" sz="2400" dirty="0">
                <a:latin typeface="Arial" charset="0"/>
                <a:ea typeface="ＭＳ Ｐゴシック" charset="-128"/>
                <a:cs typeface="Tahoma" pitchFamily="34" charset="0"/>
              </a:rPr>
              <a:t>. Global Edition. Pearson.</a:t>
            </a:r>
          </a:p>
          <a:p>
            <a:r>
              <a:rPr lang="pt-PT" sz="2400" dirty="0">
                <a:latin typeface="Tahoma" pitchFamily="34" charset="0"/>
                <a:ea typeface="ＭＳ Ｐゴシック" charset="-128"/>
                <a:cs typeface="Tahoma" pitchFamily="34" charset="0"/>
              </a:rPr>
              <a:t>Rainer </a:t>
            </a:r>
            <a:r>
              <a:rPr lang="pt-PT" sz="2400" dirty="0" err="1">
                <a:latin typeface="Tahoma" pitchFamily="34" charset="0"/>
                <a:ea typeface="ＭＳ Ｐゴシック" charset="-128"/>
                <a:cs typeface="Tahoma" pitchFamily="34" charset="0"/>
              </a:rPr>
              <a:t>Jr</a:t>
            </a:r>
            <a:r>
              <a:rPr lang="pt-PT" sz="2400" dirty="0">
                <a:latin typeface="Tahoma" pitchFamily="34" charset="0"/>
                <a:ea typeface="ＭＳ Ｐゴシック" charset="-128"/>
                <a:cs typeface="Tahoma" pitchFamily="34" charset="0"/>
              </a:rPr>
              <a:t>, R.; </a:t>
            </a:r>
            <a:r>
              <a:rPr lang="pt-PT" sz="2400" dirty="0" err="1">
                <a:latin typeface="Tahoma" pitchFamily="34" charset="0"/>
                <a:ea typeface="ＭＳ Ｐゴシック" charset="-128"/>
                <a:cs typeface="Tahoma" pitchFamily="34" charset="0"/>
              </a:rPr>
              <a:t>Turban</a:t>
            </a:r>
            <a:r>
              <a:rPr lang="pt-PT" sz="2400" dirty="0">
                <a:latin typeface="Tahoma" pitchFamily="34" charset="0"/>
                <a:ea typeface="ＭＳ Ｐゴシック" charset="-128"/>
                <a:cs typeface="Tahoma" pitchFamily="34" charset="0"/>
              </a:rPr>
              <a:t>, E.; </a:t>
            </a:r>
            <a:r>
              <a:rPr lang="pt-PT" sz="2400" dirty="0" err="1">
                <a:latin typeface="Tahoma" pitchFamily="34" charset="0"/>
                <a:ea typeface="ＭＳ Ｐゴシック" charset="-128"/>
                <a:cs typeface="Tahoma" pitchFamily="34" charset="0"/>
              </a:rPr>
              <a:t>Potter</a:t>
            </a:r>
            <a:r>
              <a:rPr lang="pt-PT" sz="2400" dirty="0">
                <a:latin typeface="Tahoma" pitchFamily="34" charset="0"/>
                <a:ea typeface="ＭＳ Ｐゴシック" charset="-128"/>
                <a:cs typeface="Tahoma" pitchFamily="34" charset="0"/>
              </a:rPr>
              <a:t>, R. (2007): </a:t>
            </a:r>
            <a:r>
              <a:rPr lang="pt-PT" sz="2400" i="1" dirty="0" err="1">
                <a:latin typeface="Tahoma" pitchFamily="34" charset="0"/>
                <a:ea typeface="ＭＳ Ｐゴシック" charset="-128"/>
                <a:cs typeface="Tahoma" pitchFamily="34" charset="0"/>
              </a:rPr>
              <a:t>Introduction</a:t>
            </a:r>
            <a:r>
              <a:rPr lang="pt-PT" sz="2400" i="1" dirty="0">
                <a:latin typeface="Tahoma" pitchFamily="34" charset="0"/>
                <a:ea typeface="ＭＳ Ｐゴシック" charset="-128"/>
                <a:cs typeface="Tahoma" pitchFamily="34" charset="0"/>
              </a:rPr>
              <a:t> to </a:t>
            </a:r>
            <a:r>
              <a:rPr lang="pt-PT" sz="2400" i="1" dirty="0" err="1">
                <a:latin typeface="Tahoma" pitchFamily="34" charset="0"/>
                <a:ea typeface="ＭＳ Ｐゴシック" charset="-128"/>
                <a:cs typeface="Tahoma" pitchFamily="34" charset="0"/>
              </a:rPr>
              <a:t>Information</a:t>
            </a:r>
            <a:r>
              <a:rPr lang="pt-PT" sz="2400" i="1" dirty="0">
                <a:latin typeface="Tahoma" pitchFamily="34" charset="0"/>
                <a:ea typeface="ＭＳ Ｐゴシック" charset="-128"/>
                <a:cs typeface="Tahoma" pitchFamily="34" charset="0"/>
              </a:rPr>
              <a:t> </a:t>
            </a:r>
            <a:r>
              <a:rPr lang="pt-PT" sz="2400" i="1" dirty="0" err="1">
                <a:latin typeface="Tahoma" pitchFamily="34" charset="0"/>
                <a:ea typeface="ＭＳ Ｐゴシック" charset="-128"/>
                <a:cs typeface="Tahoma" pitchFamily="34" charset="0"/>
              </a:rPr>
              <a:t>Systems</a:t>
            </a:r>
            <a:r>
              <a:rPr lang="pt-PT" sz="2400" i="1" dirty="0">
                <a:latin typeface="Tahoma" pitchFamily="34" charset="0"/>
                <a:ea typeface="ＭＳ Ｐゴシック" charset="-128"/>
                <a:cs typeface="Tahoma" pitchFamily="34" charset="0"/>
              </a:rPr>
              <a:t> – </a:t>
            </a:r>
            <a:r>
              <a:rPr lang="pt-PT" sz="2400" i="1" dirty="0" err="1">
                <a:latin typeface="Tahoma" pitchFamily="34" charset="0"/>
                <a:ea typeface="ＭＳ Ｐゴシック" charset="-128"/>
                <a:cs typeface="Tahoma" pitchFamily="34" charset="0"/>
              </a:rPr>
              <a:t>Supporting</a:t>
            </a:r>
            <a:r>
              <a:rPr lang="pt-PT" sz="2400" i="1" dirty="0">
                <a:latin typeface="Tahoma" pitchFamily="34" charset="0"/>
                <a:ea typeface="ＭＳ Ｐゴシック" charset="-128"/>
                <a:cs typeface="Tahoma" pitchFamily="34" charset="0"/>
              </a:rPr>
              <a:t> </a:t>
            </a:r>
            <a:r>
              <a:rPr lang="pt-PT" sz="2400" i="1" dirty="0" err="1">
                <a:latin typeface="Tahoma" pitchFamily="34" charset="0"/>
                <a:ea typeface="ＭＳ Ｐゴシック" charset="-128"/>
                <a:cs typeface="Tahoma" pitchFamily="34" charset="0"/>
              </a:rPr>
              <a:t>and</a:t>
            </a:r>
            <a:r>
              <a:rPr lang="pt-PT" sz="2400" i="1" dirty="0">
                <a:latin typeface="Tahoma" pitchFamily="34" charset="0"/>
                <a:ea typeface="ＭＳ Ｐゴシック" charset="-128"/>
                <a:cs typeface="Tahoma" pitchFamily="34" charset="0"/>
              </a:rPr>
              <a:t> </a:t>
            </a:r>
            <a:r>
              <a:rPr lang="pt-PT" sz="2400" i="1" dirty="0" err="1">
                <a:latin typeface="Tahoma" pitchFamily="34" charset="0"/>
                <a:ea typeface="ＭＳ Ｐゴシック" charset="-128"/>
                <a:cs typeface="Tahoma" pitchFamily="34" charset="0"/>
              </a:rPr>
              <a:t>Transforming</a:t>
            </a:r>
            <a:r>
              <a:rPr lang="pt-PT" sz="2400" i="1" dirty="0">
                <a:latin typeface="Tahoma" pitchFamily="34" charset="0"/>
                <a:ea typeface="ＭＳ Ｐゴシック" charset="-128"/>
                <a:cs typeface="Tahoma" pitchFamily="34" charset="0"/>
              </a:rPr>
              <a:t> Business</a:t>
            </a:r>
            <a:r>
              <a:rPr lang="pt-PT" sz="2400" dirty="0">
                <a:latin typeface="Tahoma" pitchFamily="34" charset="0"/>
                <a:ea typeface="ＭＳ Ｐゴシック" charset="-128"/>
                <a:cs typeface="Tahoma" pitchFamily="34" charset="0"/>
              </a:rPr>
              <a:t>, </a:t>
            </a:r>
            <a:r>
              <a:rPr lang="pt-PT" sz="2400" dirty="0" err="1">
                <a:latin typeface="Tahoma" pitchFamily="34" charset="0"/>
                <a:ea typeface="ＭＳ Ｐゴシック" charset="-128"/>
                <a:cs typeface="Tahoma" pitchFamily="34" charset="0"/>
              </a:rPr>
              <a:t>Wiley</a:t>
            </a:r>
            <a:r>
              <a:rPr lang="pt-PT" sz="2400" dirty="0">
                <a:ea typeface="ＭＳ Ｐゴシック" charset="-128"/>
              </a:rPr>
              <a:t>. </a:t>
            </a:r>
          </a:p>
        </p:txBody>
      </p:sp>
    </p:spTree>
    <p:extLst>
      <p:ext uri="{BB962C8B-B14F-4D97-AF65-F5344CB8AC3E}">
        <p14:creationId xmlns:p14="http://schemas.microsoft.com/office/powerpoint/2010/main" val="452503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3"/>
          <p:cNvSpPr>
            <a:spLocks noGrp="1" noChangeArrowheads="1"/>
          </p:cNvSpPr>
          <p:nvPr>
            <p:ph type="body" idx="1"/>
          </p:nvPr>
        </p:nvSpPr>
        <p:spPr>
          <a:xfrm>
            <a:off x="553453" y="1828800"/>
            <a:ext cx="8057147" cy="3200400"/>
          </a:xfrm>
        </p:spPr>
        <p:txBody>
          <a:bodyPr/>
          <a:lstStyle/>
          <a:p>
            <a:pPr>
              <a:lnSpc>
                <a:spcPct val="150000"/>
              </a:lnSpc>
            </a:pPr>
            <a:r>
              <a:rPr lang="en-US" sz="2600" dirty="0">
                <a:latin typeface="Tahoma" panose="020B0604030504040204" pitchFamily="34" charset="0"/>
                <a:ea typeface="Tahoma" panose="020B0604030504040204" pitchFamily="34" charset="0"/>
                <a:cs typeface="Tahoma" panose="020B0604030504040204" pitchFamily="34" charset="0"/>
              </a:rPr>
              <a:t>Enterprise resource planning (EPR): Software that integrates the planning, management and use of all resource in the entire enterprise. </a:t>
            </a:r>
          </a:p>
          <a:p>
            <a:pPr>
              <a:lnSpc>
                <a:spcPct val="150000"/>
              </a:lnSpc>
            </a:pPr>
            <a:r>
              <a:rPr lang="en-US" sz="2600" dirty="0">
                <a:latin typeface="Tahoma" panose="020B0604030504040204" pitchFamily="34" charset="0"/>
                <a:ea typeface="Tahoma" panose="020B0604030504040204" pitchFamily="34" charset="0"/>
                <a:cs typeface="Tahoma" panose="020B0604030504040204" pitchFamily="34" charset="0"/>
              </a:rPr>
              <a:t>SAP R/3 the leading EPR software (form SAP AG Crop.): a highly integrated package containing more than 70 business activities modules.</a:t>
            </a:r>
          </a:p>
        </p:txBody>
      </p:sp>
      <p:sp>
        <p:nvSpPr>
          <p:cNvPr id="5" name="Rectangle 2"/>
          <p:cNvSpPr>
            <a:spLocks noGrp="1" noChangeArrowheads="1"/>
          </p:cNvSpPr>
          <p:nvPr>
            <p:ph type="title"/>
          </p:nvPr>
        </p:nvSpPr>
        <p:spPr bwMode="auto">
          <a:xfrm>
            <a:off x="381000" y="457200"/>
            <a:ext cx="8229600" cy="609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sz="2400" b="1" dirty="0">
                <a:solidFill>
                  <a:srgbClr val="800000"/>
                </a:solidFill>
                <a:latin typeface="Tahoma" pitchFamily="34" charset="0"/>
                <a:ea typeface="ＭＳ Ｐゴシック" charset="-128"/>
                <a:cs typeface="Tahoma" pitchFamily="34" charset="0"/>
              </a:rPr>
              <a:t>ERP - </a:t>
            </a:r>
            <a:r>
              <a:rPr lang="en-US" sz="2400" b="1" i="1" dirty="0">
                <a:solidFill>
                  <a:srgbClr val="800000"/>
                </a:solidFill>
                <a:latin typeface="Tahoma" pitchFamily="34" charset="0"/>
                <a:ea typeface="ＭＳ Ｐゴシック" charset="-128"/>
                <a:cs typeface="Tahoma" pitchFamily="34" charset="0"/>
              </a:rPr>
              <a:t>Enterprise Resource Planning </a:t>
            </a:r>
            <a:endParaRPr lang="pt-PT" sz="2400" b="1" dirty="0">
              <a:solidFill>
                <a:srgbClr val="800000"/>
              </a:solidFill>
              <a:latin typeface="Tahoma" pitchFamily="34" charset="0"/>
              <a:ea typeface="ＭＳ Ｐゴシック" charset="-128"/>
              <a:cs typeface="Tahoma" pitchFamily="34" charset="0"/>
            </a:endParaRPr>
          </a:p>
        </p:txBody>
      </p:sp>
    </p:spTree>
    <p:extLst>
      <p:ext uri="{BB962C8B-B14F-4D97-AF65-F5344CB8AC3E}">
        <p14:creationId xmlns:p14="http://schemas.microsoft.com/office/powerpoint/2010/main" val="1702247516"/>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884238"/>
          </a:xfrm>
        </p:spPr>
        <p:txBody>
          <a:bodyPr/>
          <a:lstStyle/>
          <a:p>
            <a:pPr>
              <a:defRPr/>
            </a:pPr>
            <a:r>
              <a:rPr lang="pt-PT" sz="2800" b="1" kern="1200" dirty="0" err="1">
                <a:solidFill>
                  <a:srgbClr val="800000"/>
                </a:solidFill>
                <a:latin typeface="Tahoma" panose="020B0604030504040204" pitchFamily="34" charset="0"/>
                <a:ea typeface="+mn-ea"/>
                <a:cs typeface="Tahoma" panose="020B0604030504040204" pitchFamily="34" charset="0"/>
              </a:rPr>
              <a:t>Contributors</a:t>
            </a:r>
            <a:endParaRPr lang="pt-PT" sz="2800" b="1" kern="1200" dirty="0">
              <a:solidFill>
                <a:srgbClr val="800000"/>
              </a:solidFill>
              <a:latin typeface="Tahoma" panose="020B0604030504040204" pitchFamily="34" charset="0"/>
              <a:ea typeface="+mn-ea"/>
              <a:cs typeface="Tahoma" panose="020B0604030504040204" pitchFamily="34" charset="0"/>
            </a:endParaRPr>
          </a:p>
        </p:txBody>
      </p:sp>
      <p:sp>
        <p:nvSpPr>
          <p:cNvPr id="70659" name="Content Placeholder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pt-PT" altLang="pt-PT" sz="2400" dirty="0"/>
              <a:t>List of authors/contributors to these materials:</a:t>
            </a:r>
          </a:p>
          <a:p>
            <a:pPr lvl="1"/>
            <a:r>
              <a:rPr lang="pt-PT" altLang="pt-PT" sz="2000" dirty="0"/>
              <a:t>Carlos J. Costa (2018)</a:t>
            </a:r>
          </a:p>
          <a:p>
            <a:pPr lvl="1"/>
            <a:r>
              <a:rPr lang="pt-PT" altLang="pt-PT" sz="2000" dirty="0"/>
              <a:t>Cristiane Pedron (2011)</a:t>
            </a:r>
          </a:p>
          <a:p>
            <a:pPr lvl="1"/>
            <a:r>
              <a:rPr lang="pt-PT" altLang="pt-PT" sz="2000" dirty="0"/>
              <a:t>Jesualdo Fernandes (2011)</a:t>
            </a:r>
          </a:p>
          <a:p>
            <a:pPr lvl="1"/>
            <a:r>
              <a:rPr lang="pt-PT" altLang="pt-PT" sz="2000" dirty="0"/>
              <a:t>João Coelho  (2011)</a:t>
            </a:r>
          </a:p>
          <a:p>
            <a:pPr lvl="1"/>
            <a:r>
              <a:rPr lang="pt-PT" altLang="pt-PT" sz="2000" dirty="0"/>
              <a:t>Mário Romão (2014, 2015)</a:t>
            </a:r>
          </a:p>
        </p:txBody>
      </p:sp>
    </p:spTree>
    <p:extLst>
      <p:ext uri="{BB962C8B-B14F-4D97-AF65-F5344CB8AC3E}">
        <p14:creationId xmlns:p14="http://schemas.microsoft.com/office/powerpoint/2010/main" val="4123181376"/>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3"/>
          <p:cNvSpPr>
            <a:spLocks noGrp="1" noChangeArrowheads="1"/>
          </p:cNvSpPr>
          <p:nvPr>
            <p:ph type="body" idx="1"/>
          </p:nvPr>
        </p:nvSpPr>
        <p:spPr>
          <a:xfrm>
            <a:off x="553453" y="1828800"/>
            <a:ext cx="8057147" cy="3200400"/>
          </a:xfrm>
        </p:spPr>
        <p:txBody>
          <a:bodyPr/>
          <a:lstStyle/>
          <a:p>
            <a:pPr>
              <a:lnSpc>
                <a:spcPct val="150000"/>
              </a:lnSpc>
            </a:pPr>
            <a:r>
              <a:rPr lang="en-US" sz="2600" dirty="0">
                <a:latin typeface="Tahoma" panose="020B0604030504040204" pitchFamily="34" charset="0"/>
                <a:ea typeface="Tahoma" panose="020B0604030504040204" pitchFamily="34" charset="0"/>
                <a:cs typeface="Tahoma" panose="020B0604030504040204" pitchFamily="34" charset="0"/>
              </a:rPr>
              <a:t>The first generation of ERP concentrated on activities within the enterprise that were routine and repetitive in nature.</a:t>
            </a:r>
          </a:p>
          <a:p>
            <a:pPr>
              <a:lnSpc>
                <a:spcPct val="150000"/>
              </a:lnSpc>
            </a:pPr>
            <a:r>
              <a:rPr lang="en-US" sz="2600" dirty="0">
                <a:latin typeface="Tahoma" panose="020B0604030504040204" pitchFamily="34" charset="0"/>
                <a:ea typeface="Tahoma" panose="020B0604030504040204" pitchFamily="34" charset="0"/>
                <a:cs typeface="Tahoma" panose="020B0604030504040204" pitchFamily="34" charset="0"/>
              </a:rPr>
              <a:t>The  objective of second –generation EPR is  to leverage existing information systems in  order to increase efficiency in handling, transaction, improve decision making, and transform ways of doing business into e-business. </a:t>
            </a:r>
          </a:p>
        </p:txBody>
      </p:sp>
      <p:sp>
        <p:nvSpPr>
          <p:cNvPr id="5" name="Rectangle 2"/>
          <p:cNvSpPr>
            <a:spLocks noGrp="1" noChangeArrowheads="1"/>
          </p:cNvSpPr>
          <p:nvPr>
            <p:ph type="title"/>
          </p:nvPr>
        </p:nvSpPr>
        <p:spPr bwMode="auto">
          <a:xfrm>
            <a:off x="381000" y="457200"/>
            <a:ext cx="8229600" cy="609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sz="2400" b="1" dirty="0">
                <a:solidFill>
                  <a:srgbClr val="800000"/>
                </a:solidFill>
                <a:latin typeface="Tahoma" pitchFamily="34" charset="0"/>
                <a:ea typeface="ＭＳ Ｐゴシック" charset="-128"/>
                <a:cs typeface="Tahoma" pitchFamily="34" charset="0"/>
              </a:rPr>
              <a:t>ERP - </a:t>
            </a:r>
            <a:r>
              <a:rPr lang="en-US" sz="2400" b="1" i="1" dirty="0">
                <a:solidFill>
                  <a:srgbClr val="800000"/>
                </a:solidFill>
                <a:latin typeface="Tahoma" pitchFamily="34" charset="0"/>
                <a:ea typeface="ＭＳ Ｐゴシック" charset="-128"/>
                <a:cs typeface="Tahoma" pitchFamily="34" charset="0"/>
              </a:rPr>
              <a:t>Enterprise Resource Planning </a:t>
            </a:r>
            <a:endParaRPr lang="pt-PT" sz="2400" b="1" dirty="0">
              <a:solidFill>
                <a:srgbClr val="800000"/>
              </a:solidFill>
              <a:latin typeface="Tahoma" pitchFamily="34" charset="0"/>
              <a:ea typeface="ＭＳ Ｐゴシック" charset="-128"/>
              <a:cs typeface="Tahoma" pitchFamily="34" charset="0"/>
            </a:endParaRPr>
          </a:p>
        </p:txBody>
      </p:sp>
    </p:spTree>
    <p:extLst>
      <p:ext uri="{BB962C8B-B14F-4D97-AF65-F5344CB8AC3E}">
        <p14:creationId xmlns:p14="http://schemas.microsoft.com/office/powerpoint/2010/main" val="803869429"/>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381000" y="457200"/>
            <a:ext cx="8229600" cy="609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sz="2400" b="1" dirty="0">
                <a:solidFill>
                  <a:srgbClr val="800000"/>
                </a:solidFill>
                <a:latin typeface="Tahoma" pitchFamily="34" charset="0"/>
                <a:ea typeface="ＭＳ Ｐゴシック" charset="-128"/>
                <a:cs typeface="Tahoma" pitchFamily="34" charset="0"/>
              </a:rPr>
              <a:t>Enterprise Resource Planning</a:t>
            </a:r>
            <a:endParaRPr lang="pt-PT" sz="2400" b="1" dirty="0">
              <a:solidFill>
                <a:srgbClr val="800000"/>
              </a:solidFill>
              <a:latin typeface="Tahoma" pitchFamily="34" charset="0"/>
              <a:ea typeface="ＭＳ Ｐゴシック" charset="-128"/>
              <a:cs typeface="Tahoma" pitchFamily="34" charset="0"/>
            </a:endParaRPr>
          </a:p>
        </p:txBody>
      </p:sp>
      <p:pic>
        <p:nvPicPr>
          <p:cNvPr id="5123" name="Picture 4" descr="Fig-9-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81138" y="1352550"/>
            <a:ext cx="5899150" cy="489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360367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www.networkdictionary.com/images/erp.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1" y="1357038"/>
            <a:ext cx="6553200" cy="4586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Rectangle 7"/>
          <p:cNvSpPr>
            <a:spLocks noChangeArrowheads="1"/>
          </p:cNvSpPr>
          <p:nvPr/>
        </p:nvSpPr>
        <p:spPr bwMode="auto">
          <a:xfrm>
            <a:off x="1447800" y="5867400"/>
            <a:ext cx="5791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70000"/>
              </a:spcBef>
            </a:pPr>
            <a:r>
              <a:rPr lang="pt-PT" sz="1200" dirty="0" err="1">
                <a:latin typeface="Arial" charset="0"/>
              </a:rPr>
              <a:t>Reiner</a:t>
            </a:r>
            <a:r>
              <a:rPr lang="pt-PT" sz="1200" dirty="0">
                <a:latin typeface="Arial" charset="0"/>
              </a:rPr>
              <a:t>, R.K.; </a:t>
            </a:r>
            <a:r>
              <a:rPr lang="pt-PT" sz="1200" dirty="0" err="1">
                <a:latin typeface="Arial" charset="0"/>
              </a:rPr>
              <a:t>Turban</a:t>
            </a:r>
            <a:r>
              <a:rPr lang="pt-PT" sz="1200" dirty="0">
                <a:latin typeface="Arial" charset="0"/>
              </a:rPr>
              <a:t>, E.; </a:t>
            </a:r>
            <a:r>
              <a:rPr lang="pt-PT" sz="1200" dirty="0" err="1">
                <a:latin typeface="Arial" charset="0"/>
              </a:rPr>
              <a:t>Potter</a:t>
            </a:r>
            <a:r>
              <a:rPr lang="pt-PT" sz="1200" dirty="0">
                <a:latin typeface="Arial" charset="0"/>
              </a:rPr>
              <a:t>, R.E. (2007)</a:t>
            </a:r>
            <a:r>
              <a:rPr lang="pt-PT" sz="1200" i="1" dirty="0">
                <a:latin typeface="Arial" charset="0"/>
              </a:rPr>
              <a:t>. </a:t>
            </a:r>
            <a:r>
              <a:rPr lang="pt-PT" sz="1200" i="1" dirty="0" err="1">
                <a:latin typeface="Arial" charset="0"/>
              </a:rPr>
              <a:t>Introduction</a:t>
            </a:r>
            <a:r>
              <a:rPr lang="pt-PT" sz="1200" i="1" dirty="0">
                <a:latin typeface="Arial" charset="0"/>
              </a:rPr>
              <a:t> to </a:t>
            </a:r>
            <a:r>
              <a:rPr lang="pt-PT" sz="1200" i="1" dirty="0" err="1">
                <a:latin typeface="Arial" charset="0"/>
              </a:rPr>
              <a:t>Information</a:t>
            </a:r>
            <a:r>
              <a:rPr lang="pt-PT" sz="1200" i="1" dirty="0">
                <a:latin typeface="Arial" charset="0"/>
              </a:rPr>
              <a:t> </a:t>
            </a:r>
            <a:r>
              <a:rPr lang="pt-PT" sz="1200" i="1" dirty="0" err="1">
                <a:latin typeface="Arial" charset="0"/>
              </a:rPr>
              <a:t>Systems</a:t>
            </a:r>
            <a:r>
              <a:rPr lang="pt-PT" sz="1200" i="1" dirty="0">
                <a:latin typeface="Arial" charset="0"/>
              </a:rPr>
              <a:t> – </a:t>
            </a:r>
            <a:r>
              <a:rPr lang="pt-PT" sz="1200" i="1" dirty="0" err="1">
                <a:latin typeface="Arial" charset="0"/>
              </a:rPr>
              <a:t>Supporting</a:t>
            </a:r>
            <a:r>
              <a:rPr lang="pt-PT" sz="1200" i="1" dirty="0">
                <a:latin typeface="Arial" charset="0"/>
              </a:rPr>
              <a:t> </a:t>
            </a:r>
            <a:r>
              <a:rPr lang="pt-PT" sz="1200" i="1" dirty="0" err="1">
                <a:latin typeface="Arial" charset="0"/>
              </a:rPr>
              <a:t>and</a:t>
            </a:r>
            <a:r>
              <a:rPr lang="pt-PT" sz="1200" i="1" dirty="0">
                <a:latin typeface="Arial" charset="0"/>
              </a:rPr>
              <a:t> </a:t>
            </a:r>
            <a:r>
              <a:rPr lang="pt-PT" sz="1200" i="1" dirty="0" err="1">
                <a:latin typeface="Arial" charset="0"/>
              </a:rPr>
              <a:t>Transforming</a:t>
            </a:r>
            <a:r>
              <a:rPr lang="pt-PT" sz="1200" i="1" dirty="0">
                <a:latin typeface="Arial" charset="0"/>
              </a:rPr>
              <a:t> Business</a:t>
            </a:r>
            <a:r>
              <a:rPr lang="pt-PT" sz="1200" dirty="0">
                <a:latin typeface="Arial" charset="0"/>
              </a:rPr>
              <a:t>, John </a:t>
            </a:r>
            <a:r>
              <a:rPr lang="pt-PT" sz="1200" dirty="0" err="1">
                <a:latin typeface="Arial" charset="0"/>
              </a:rPr>
              <a:t>Wiley</a:t>
            </a:r>
            <a:r>
              <a:rPr lang="pt-PT" sz="1200" dirty="0">
                <a:latin typeface="Arial" charset="0"/>
              </a:rPr>
              <a:t>.</a:t>
            </a:r>
          </a:p>
        </p:txBody>
      </p:sp>
      <p:sp>
        <p:nvSpPr>
          <p:cNvPr id="4" name="Rectangle 2"/>
          <p:cNvSpPr>
            <a:spLocks noGrp="1" noChangeArrowheads="1"/>
          </p:cNvSpPr>
          <p:nvPr>
            <p:ph type="title"/>
          </p:nvPr>
        </p:nvSpPr>
        <p:spPr bwMode="auto">
          <a:xfrm>
            <a:off x="381000" y="457200"/>
            <a:ext cx="8229600" cy="609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sz="2400" b="1" dirty="0">
                <a:solidFill>
                  <a:srgbClr val="800000"/>
                </a:solidFill>
                <a:latin typeface="Tahoma" pitchFamily="34" charset="0"/>
                <a:ea typeface="ＭＳ Ｐゴシック" charset="-128"/>
                <a:cs typeface="Tahoma" pitchFamily="34" charset="0"/>
              </a:rPr>
              <a:t>Enterprise Resource Planning</a:t>
            </a:r>
            <a:endParaRPr lang="pt-PT" sz="2400" b="1" dirty="0">
              <a:solidFill>
                <a:srgbClr val="800000"/>
              </a:solidFill>
              <a:latin typeface="Tahoma" pitchFamily="34" charset="0"/>
              <a:ea typeface="ＭＳ Ｐゴシック" charset="-128"/>
              <a:cs typeface="Tahoma" pitchFamily="34" charset="0"/>
            </a:endParaRPr>
          </a:p>
        </p:txBody>
      </p:sp>
    </p:spTree>
    <p:extLst>
      <p:ext uri="{BB962C8B-B14F-4D97-AF65-F5344CB8AC3E}">
        <p14:creationId xmlns:p14="http://schemas.microsoft.com/office/powerpoint/2010/main" val="11726682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duotone>
              <a:schemeClr val="bg2">
                <a:shade val="45000"/>
                <a:satMod val="135000"/>
              </a:schemeClr>
              <a:prstClr val="white"/>
            </a:duotone>
          </a:blip>
          <a:stretch>
            <a:fillRect/>
          </a:stretch>
        </p:blipFill>
        <p:spPr>
          <a:xfrm>
            <a:off x="3810000" y="3518529"/>
            <a:ext cx="4953000" cy="2729871"/>
          </a:xfrm>
          <a:prstGeom prst="rect">
            <a:avLst/>
          </a:prstGeom>
        </p:spPr>
      </p:pic>
      <p:sp>
        <p:nvSpPr>
          <p:cNvPr id="8195" name="Rectangle 3"/>
          <p:cNvSpPr>
            <a:spLocks noGrp="1" noChangeArrowheads="1"/>
          </p:cNvSpPr>
          <p:nvPr>
            <p:ph type="body" idx="1"/>
          </p:nvPr>
        </p:nvSpPr>
        <p:spPr bwMode="auto">
          <a:xfrm>
            <a:off x="468313" y="1646238"/>
            <a:ext cx="8064500" cy="23161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sz="2000" dirty="0">
                <a:latin typeface="Tahoma" pitchFamily="34" charset="0"/>
                <a:ea typeface="ＭＳ Ｐゴシック" charset="-128"/>
                <a:cs typeface="Tahoma" pitchFamily="34" charset="0"/>
              </a:rPr>
              <a:t>ERP integrates the planning, management and use of all the resources of an organization.</a:t>
            </a:r>
          </a:p>
          <a:p>
            <a:endParaRPr lang="en-US" sz="2000" dirty="0">
              <a:latin typeface="Tahoma" pitchFamily="34" charset="0"/>
              <a:ea typeface="ＭＳ Ｐゴシック" charset="-128"/>
              <a:cs typeface="Tahoma" pitchFamily="34" charset="0"/>
            </a:endParaRPr>
          </a:p>
          <a:p>
            <a:r>
              <a:rPr lang="en-US" sz="2000" dirty="0">
                <a:latin typeface="Tahoma" pitchFamily="34" charset="0"/>
                <a:ea typeface="ＭＳ Ｐゴシック" charset="-128"/>
                <a:cs typeface="Tahoma" pitchFamily="34" charset="0"/>
              </a:rPr>
              <a:t>The main purpose of ERP is to integrate all the functional areas of a company and allow a flow of information across all areas.</a:t>
            </a:r>
          </a:p>
        </p:txBody>
      </p:sp>
      <p:sp>
        <p:nvSpPr>
          <p:cNvPr id="8196" name="Rectangle 8"/>
          <p:cNvSpPr>
            <a:spLocks noGrp="1" noChangeArrowheads="1"/>
          </p:cNvSpPr>
          <p:nvPr>
            <p:ph type="title"/>
          </p:nvPr>
        </p:nvSpPr>
        <p:spPr bwMode="auto">
          <a:xfrm>
            <a:off x="539750" y="404813"/>
            <a:ext cx="8229600" cy="7921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en-US" sz="2400" b="1" dirty="0">
                <a:solidFill>
                  <a:srgbClr val="800000"/>
                </a:solidFill>
                <a:latin typeface="Tahoma" pitchFamily="34" charset="0"/>
                <a:ea typeface="ＭＳ Ｐゴシック" charset="-128"/>
                <a:cs typeface="Tahoma" pitchFamily="34" charset="0"/>
              </a:rPr>
              <a:t>Enterprise Resource Planning</a:t>
            </a:r>
            <a:endParaRPr lang="pt-PT" sz="2400" b="1" dirty="0">
              <a:solidFill>
                <a:srgbClr val="800000"/>
              </a:solidFill>
              <a:latin typeface="Tahoma" pitchFamily="34" charset="0"/>
              <a:ea typeface="ＭＳ Ｐゴシック" charset="-128"/>
              <a:cs typeface="Tahoma" pitchFamily="34" charset="0"/>
            </a:endParaRPr>
          </a:p>
        </p:txBody>
      </p:sp>
      <p:sp>
        <p:nvSpPr>
          <p:cNvPr id="8197" name="Text Box 9"/>
          <p:cNvSpPr txBox="1">
            <a:spLocks noChangeArrowheads="1"/>
          </p:cNvSpPr>
          <p:nvPr/>
        </p:nvSpPr>
        <p:spPr bwMode="auto">
          <a:xfrm>
            <a:off x="5795963" y="6202363"/>
            <a:ext cx="287972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charset="-128"/>
              </a:defRPr>
            </a:lvl1pPr>
            <a:lvl2pPr marL="742950" indent="-285750">
              <a:defRPr sz="2400">
                <a:solidFill>
                  <a:schemeClr val="tx1"/>
                </a:solidFill>
                <a:latin typeface="Times New Roman" pitchFamily="18" charset="0"/>
                <a:ea typeface="ＭＳ Ｐゴシック" charset="-128"/>
              </a:defRPr>
            </a:lvl2pPr>
            <a:lvl3pPr marL="1143000" indent="-228600">
              <a:defRPr sz="2400">
                <a:solidFill>
                  <a:schemeClr val="tx1"/>
                </a:solidFill>
                <a:latin typeface="Times New Roman" pitchFamily="18" charset="0"/>
                <a:ea typeface="ＭＳ Ｐゴシック" charset="-128"/>
              </a:defRPr>
            </a:lvl3pPr>
            <a:lvl4pPr marL="1600200" indent="-228600">
              <a:defRPr sz="2400">
                <a:solidFill>
                  <a:schemeClr val="tx1"/>
                </a:solidFill>
                <a:latin typeface="Times New Roman" pitchFamily="18" charset="0"/>
                <a:ea typeface="ＭＳ Ｐゴシック" charset="-128"/>
              </a:defRPr>
            </a:lvl4pPr>
            <a:lvl5pPr marL="2057400" indent="-228600">
              <a:defRPr sz="24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algn="r">
              <a:spcBef>
                <a:spcPct val="50000"/>
              </a:spcBef>
            </a:pPr>
            <a:r>
              <a:rPr lang="pt-PT" sz="1200">
                <a:latin typeface="Verdana" pitchFamily="34" charset="0"/>
              </a:rPr>
              <a:t>Rainer, Turban e Potter (2007)</a:t>
            </a:r>
          </a:p>
        </p:txBody>
      </p:sp>
    </p:spTree>
    <p:extLst>
      <p:ext uri="{BB962C8B-B14F-4D97-AF65-F5344CB8AC3E}">
        <p14:creationId xmlns:p14="http://schemas.microsoft.com/office/powerpoint/2010/main" val="42080377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TextBox 3"/>
          <p:cNvSpPr txBox="1">
            <a:spLocks noChangeArrowheads="1"/>
          </p:cNvSpPr>
          <p:nvPr/>
        </p:nvSpPr>
        <p:spPr bwMode="auto">
          <a:xfrm>
            <a:off x="152400" y="6258580"/>
            <a:ext cx="79502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ea typeface="ＭＳ Ｐゴシック" charset="-128"/>
              </a:defRPr>
            </a:lvl1pPr>
            <a:lvl2pPr marL="742950" indent="-285750">
              <a:defRPr sz="2400">
                <a:solidFill>
                  <a:schemeClr val="tx1"/>
                </a:solidFill>
                <a:latin typeface="Times New Roman" pitchFamily="18" charset="0"/>
                <a:ea typeface="ＭＳ Ｐゴシック" charset="-128"/>
              </a:defRPr>
            </a:lvl2pPr>
            <a:lvl3pPr marL="1143000" indent="-228600">
              <a:defRPr sz="2400">
                <a:solidFill>
                  <a:schemeClr val="tx1"/>
                </a:solidFill>
                <a:latin typeface="Times New Roman" pitchFamily="18" charset="0"/>
                <a:ea typeface="ＭＳ Ｐゴシック" charset="-128"/>
              </a:defRPr>
            </a:lvl3pPr>
            <a:lvl4pPr marL="1600200" indent="-228600">
              <a:defRPr sz="2400">
                <a:solidFill>
                  <a:schemeClr val="tx1"/>
                </a:solidFill>
                <a:latin typeface="Times New Roman" pitchFamily="18" charset="0"/>
                <a:ea typeface="ＭＳ Ｐゴシック" charset="-128"/>
              </a:defRPr>
            </a:lvl4pPr>
            <a:lvl5pPr marL="2057400" indent="-228600">
              <a:defRPr sz="24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r>
              <a:rPr lang="en-US" sz="1400" dirty="0"/>
              <a:t>Magic Quadrant for Single-Instance </a:t>
            </a:r>
            <a:r>
              <a:rPr lang="en-US" sz="1400" dirty="0" err="1"/>
              <a:t>ERP</a:t>
            </a:r>
            <a:r>
              <a:rPr lang="en-US" sz="1400" dirty="0"/>
              <a:t> for Product-Centric Midmarket Companies, </a:t>
            </a:r>
            <a:r>
              <a:rPr lang="en-US" sz="1400" b="1" dirty="0"/>
              <a:t>27 June 2012</a:t>
            </a:r>
            <a:r>
              <a:rPr lang="en-US" sz="1400" dirty="0"/>
              <a:t> ID:G00219256, </a:t>
            </a:r>
            <a:r>
              <a:rPr lang="pt-PT" sz="1400" dirty="0">
                <a:hlinkClick r:id="rId2"/>
              </a:rPr>
              <a:t>http://www.gartner.com/technology/reprints.do?id=1-1B4MV8J&amp;ct=120628&amp;st=sg</a:t>
            </a:r>
            <a:endParaRPr lang="en-US" sz="1400" dirty="0"/>
          </a:p>
        </p:txBody>
      </p:sp>
      <p:pic>
        <p:nvPicPr>
          <p:cNvPr id="2" name="Imagem 1"/>
          <p:cNvPicPr>
            <a:picLocks noChangeAspect="1"/>
          </p:cNvPicPr>
          <p:nvPr/>
        </p:nvPicPr>
        <p:blipFill>
          <a:blip r:embed="rId3"/>
          <a:stretch>
            <a:fillRect/>
          </a:stretch>
        </p:blipFill>
        <p:spPr>
          <a:xfrm>
            <a:off x="2286000" y="1239166"/>
            <a:ext cx="4572000" cy="5085434"/>
          </a:xfrm>
          <a:prstGeom prst="rect">
            <a:avLst/>
          </a:prstGeom>
        </p:spPr>
      </p:pic>
      <p:sp>
        <p:nvSpPr>
          <p:cNvPr id="5" name="Rectangle 8"/>
          <p:cNvSpPr txBox="1">
            <a:spLocks noChangeArrowheads="1"/>
          </p:cNvSpPr>
          <p:nvPr/>
        </p:nvSpPr>
        <p:spPr bwMode="auto">
          <a:xfrm>
            <a:off x="518695" y="274638"/>
            <a:ext cx="8229600" cy="79216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ＭＳ Ｐゴシック" pitchFamily="-65" charset="-128"/>
                <a:cs typeface="ＭＳ Ｐゴシック" pitchFamily="-65" charset="-128"/>
              </a:defRPr>
            </a:lvl1pPr>
            <a:lvl2pPr algn="ctr" rtl="0" eaLnBrk="0" fontAlgn="base" hangingPunct="0">
              <a:spcBef>
                <a:spcPct val="0"/>
              </a:spcBef>
              <a:spcAft>
                <a:spcPct val="0"/>
              </a:spcAft>
              <a:defRPr sz="4400">
                <a:solidFill>
                  <a:schemeClr val="tx2"/>
                </a:solidFill>
                <a:latin typeface="Times New Roman" pitchFamily="18" charset="0"/>
                <a:ea typeface="ＭＳ Ｐゴシック" pitchFamily="-65" charset="-128"/>
                <a:cs typeface="ＭＳ Ｐゴシック" pitchFamily="-65" charset="-128"/>
              </a:defRPr>
            </a:lvl2pPr>
            <a:lvl3pPr algn="ctr" rtl="0" eaLnBrk="0" fontAlgn="base" hangingPunct="0">
              <a:spcBef>
                <a:spcPct val="0"/>
              </a:spcBef>
              <a:spcAft>
                <a:spcPct val="0"/>
              </a:spcAft>
              <a:defRPr sz="4400">
                <a:solidFill>
                  <a:schemeClr val="tx2"/>
                </a:solidFill>
                <a:latin typeface="Times New Roman" pitchFamily="18" charset="0"/>
                <a:ea typeface="ＭＳ Ｐゴシック" pitchFamily="-65" charset="-128"/>
                <a:cs typeface="ＭＳ Ｐゴシック" pitchFamily="-65" charset="-128"/>
              </a:defRPr>
            </a:lvl3pPr>
            <a:lvl4pPr algn="ctr" rtl="0" eaLnBrk="0" fontAlgn="base" hangingPunct="0">
              <a:spcBef>
                <a:spcPct val="0"/>
              </a:spcBef>
              <a:spcAft>
                <a:spcPct val="0"/>
              </a:spcAft>
              <a:defRPr sz="4400">
                <a:solidFill>
                  <a:schemeClr val="tx2"/>
                </a:solidFill>
                <a:latin typeface="Times New Roman" pitchFamily="18" charset="0"/>
                <a:ea typeface="ＭＳ Ｐゴシック" pitchFamily="-65" charset="-128"/>
                <a:cs typeface="ＭＳ Ｐゴシック" pitchFamily="-65" charset="-128"/>
              </a:defRPr>
            </a:lvl4pPr>
            <a:lvl5pPr algn="ctr" rtl="0" eaLnBrk="0" fontAlgn="base" hangingPunct="0">
              <a:spcBef>
                <a:spcPct val="0"/>
              </a:spcBef>
              <a:spcAft>
                <a:spcPct val="0"/>
              </a:spcAft>
              <a:defRPr sz="4400">
                <a:solidFill>
                  <a:schemeClr val="tx2"/>
                </a:solidFill>
                <a:latin typeface="Times New Roman" pitchFamily="18" charset="0"/>
                <a:ea typeface="ＭＳ Ｐゴシック" pitchFamily="-65" charset="-128"/>
                <a:cs typeface="ＭＳ Ｐゴシック" pitchFamily="-65" charset="-128"/>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a:lstStyle>
          <a:p>
            <a:r>
              <a:rPr lang="en-US" sz="2400" b="1" kern="0" dirty="0">
                <a:solidFill>
                  <a:srgbClr val="800000"/>
                </a:solidFill>
                <a:latin typeface="Tahoma" pitchFamily="34" charset="0"/>
                <a:ea typeface="ＭＳ Ｐゴシック" charset="-128"/>
                <a:cs typeface="Tahoma" pitchFamily="34" charset="0"/>
              </a:rPr>
              <a:t>Enterprise Resource Planning</a:t>
            </a:r>
            <a:endParaRPr lang="pt-PT" sz="2400" b="1" kern="0" dirty="0">
              <a:solidFill>
                <a:srgbClr val="800000"/>
              </a:solidFill>
              <a:latin typeface="Tahoma" pitchFamily="34" charset="0"/>
              <a:ea typeface="ＭＳ Ｐゴシック" charset="-128"/>
              <a:cs typeface="Tahoma" pitchFamily="34" charset="0"/>
            </a:endParaRPr>
          </a:p>
        </p:txBody>
      </p:sp>
    </p:spTree>
    <p:extLst>
      <p:ext uri="{BB962C8B-B14F-4D97-AF65-F5344CB8AC3E}">
        <p14:creationId xmlns:p14="http://schemas.microsoft.com/office/powerpoint/2010/main" val="356955998"/>
      </p:ext>
    </p:extLst>
  </p:cSld>
  <p:clrMapOvr>
    <a:masterClrMapping/>
  </p:clrMapOvr>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o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ema do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639ECD0E84F0F479C308F83164B8527" ma:contentTypeVersion="2" ma:contentTypeDescription="Create a new document." ma:contentTypeScope="" ma:versionID="21b144e39051b5a2770e95f957450112">
  <xsd:schema xmlns:xsd="http://www.w3.org/2001/XMLSchema" xmlns:xs="http://www.w3.org/2001/XMLSchema" xmlns:p="http://schemas.microsoft.com/office/2006/metadata/properties" xmlns:ns2="9dc7242a-82d4-4683-93e5-19c96280081f" targetNamespace="http://schemas.microsoft.com/office/2006/metadata/properties" ma:root="true" ma:fieldsID="e3613557a405152f8974717c824a636f" ns2:_="">
    <xsd:import namespace="9dc7242a-82d4-4683-93e5-19c96280081f"/>
    <xsd:element name="properties">
      <xsd:complexType>
        <xsd:sequence>
          <xsd:element name="documentManagement">
            <xsd:complexType>
              <xsd:all>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dc7242a-82d4-4683-93e5-19c96280081f"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9B6C676-DED7-499B-A8A7-BC1201BD5527}">
  <ds:schemaRefs>
    <ds:schemaRef ds:uri="http://schemas.microsoft.com/sharepoint/v3/contenttype/forms"/>
  </ds:schemaRefs>
</ds:datastoreItem>
</file>

<file path=customXml/itemProps2.xml><?xml version="1.0" encoding="utf-8"?>
<ds:datastoreItem xmlns:ds="http://schemas.openxmlformats.org/officeDocument/2006/customXml" ds:itemID="{EEBBDB1A-6737-4467-A25F-A4F0F7EB055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dc7242a-82d4-4683-93e5-19c96280081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9495E8D-60EB-4A90-B271-DC1CDC27AB31}">
  <ds:schemaRefs>
    <ds:schemaRef ds:uri="http://purl.org/dc/dcmitype/"/>
    <ds:schemaRef ds:uri="http://schemas.microsoft.com/office/infopath/2007/PartnerControls"/>
    <ds:schemaRef ds:uri="http://purl.org/dc/elements/1.1/"/>
    <ds:schemaRef ds:uri="http://schemas.microsoft.com/office/2006/metadata/properties"/>
    <ds:schemaRef ds:uri="9dc7242a-82d4-4683-93e5-19c96280081f"/>
    <ds:schemaRef ds:uri="http://purl.org/dc/terms/"/>
    <ds:schemaRef ds:uri="http://schemas.openxmlformats.org/package/2006/metadata/core-properties"/>
    <ds:schemaRef ds:uri="http://schemas.microsoft.com/office/2006/documentManagement/typ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C:\Program Files\Microsoft Office\Templates\Blank Presentation.pot</Template>
  <TotalTime>4713</TotalTime>
  <Words>2209</Words>
  <Application>Microsoft Office PowerPoint</Application>
  <PresentationFormat>On-screen Show (4:3)</PresentationFormat>
  <Paragraphs>289</Paragraphs>
  <Slides>40</Slides>
  <Notes>25</Notes>
  <HiddenSlides>0</HiddenSlides>
  <MMClips>0</MMClips>
  <ScaleCrop>false</ScaleCrop>
  <HeadingPairs>
    <vt:vector size="8" baseType="variant">
      <vt:variant>
        <vt:lpstr>Fonts Used</vt:lpstr>
      </vt:variant>
      <vt:variant>
        <vt:i4>8</vt:i4>
      </vt:variant>
      <vt:variant>
        <vt:lpstr>Theme</vt:lpstr>
      </vt:variant>
      <vt:variant>
        <vt:i4>2</vt:i4>
      </vt:variant>
      <vt:variant>
        <vt:lpstr>Embedded OLE Servers</vt:lpstr>
      </vt:variant>
      <vt:variant>
        <vt:i4>1</vt:i4>
      </vt:variant>
      <vt:variant>
        <vt:lpstr>Slide Titles</vt:lpstr>
      </vt:variant>
      <vt:variant>
        <vt:i4>40</vt:i4>
      </vt:variant>
    </vt:vector>
  </HeadingPairs>
  <TitlesOfParts>
    <vt:vector size="51" baseType="lpstr">
      <vt:lpstr>ＭＳ Ｐゴシック</vt:lpstr>
      <vt:lpstr>Arial</vt:lpstr>
      <vt:lpstr>Calibri</vt:lpstr>
      <vt:lpstr>Tahoma</vt:lpstr>
      <vt:lpstr>Times New Roman</vt:lpstr>
      <vt:lpstr>Trebuchet MS</vt:lpstr>
      <vt:lpstr>Verdana</vt:lpstr>
      <vt:lpstr>Wingdings</vt:lpstr>
      <vt:lpstr>Blank Presentation</vt:lpstr>
      <vt:lpstr>Custom Design</vt:lpstr>
      <vt:lpstr>Bitmap Image</vt:lpstr>
      <vt:lpstr>PowerPoint Presentation</vt:lpstr>
      <vt:lpstr>Enterprise Applications existing in a Arquitectura Empresarial</vt:lpstr>
      <vt:lpstr>Enterprise Applications supporting the value chain</vt:lpstr>
      <vt:lpstr>ERP - Enterprise Resource Planning </vt:lpstr>
      <vt:lpstr>ERP - Enterprise Resource Planning </vt:lpstr>
      <vt:lpstr>Enterprise Resource Planning</vt:lpstr>
      <vt:lpstr>Enterprise Resource Planning</vt:lpstr>
      <vt:lpstr>Enterprise Resource Planning</vt:lpstr>
      <vt:lpstr>PowerPoint Presentation</vt:lpstr>
      <vt:lpstr>Enterprise Resource Planning</vt:lpstr>
      <vt:lpstr>Enterprise Resource Planning</vt:lpstr>
      <vt:lpstr>ERP characteristics:</vt:lpstr>
      <vt:lpstr>ERP:  Key Success factors</vt:lpstr>
      <vt:lpstr>Strategy for Acquiring an IT Application(p.e. ERP)</vt:lpstr>
      <vt:lpstr>ERP Vendors in Portugal</vt:lpstr>
      <vt:lpstr>PowerPoint Presentation</vt:lpstr>
      <vt:lpstr>PowerPoint Presentation</vt:lpstr>
      <vt:lpstr>ERPs Advantages</vt:lpstr>
      <vt:lpstr>Enterprise Applications</vt:lpstr>
      <vt:lpstr>Enterprise Applications</vt:lpstr>
      <vt:lpstr>Enterprise Applications</vt:lpstr>
      <vt:lpstr>Enterprise Applications</vt:lpstr>
      <vt:lpstr>Enterprise Applications</vt:lpstr>
      <vt:lpstr>Enterprise Applications</vt:lpstr>
      <vt:lpstr>Enterprise Applications</vt:lpstr>
      <vt:lpstr>Enterprise Applications</vt:lpstr>
      <vt:lpstr>Enterprise Applications</vt:lpstr>
      <vt:lpstr>Enterprise Applications</vt:lpstr>
      <vt:lpstr>Enterprise Applications</vt:lpstr>
      <vt:lpstr>Enterprise Applications</vt:lpstr>
      <vt:lpstr>Enterprise Applications</vt:lpstr>
      <vt:lpstr>Enterprise Applications</vt:lpstr>
      <vt:lpstr>Enterprise Applications</vt:lpstr>
      <vt:lpstr>Enterprise Applications</vt:lpstr>
      <vt:lpstr>ERP &amp; CRM</vt:lpstr>
      <vt:lpstr>Enterprise Applications</vt:lpstr>
      <vt:lpstr>Software Slection</vt:lpstr>
      <vt:lpstr>PowerPoint Presentation</vt:lpstr>
      <vt:lpstr>Referências</vt:lpstr>
      <vt:lpstr>Contributors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MC</dc:creator>
  <cp:lastModifiedBy>Carlos Manuel Jorge da Costa</cp:lastModifiedBy>
  <cp:revision>862</cp:revision>
  <cp:lastPrinted>2000-10-19T14:13:48Z</cp:lastPrinted>
  <dcterms:created xsi:type="dcterms:W3CDTF">2011-10-16T18:08:47Z</dcterms:created>
  <dcterms:modified xsi:type="dcterms:W3CDTF">2018-06-03T22:18:37Z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0x010100F639ECD0E84F0F479C308F83164B8527</vt:lpwstr>
  </property>
</Properties>
</file>