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68"/>
  </p:notesMasterIdLst>
  <p:handoutMasterIdLst>
    <p:handoutMasterId r:id="rId69"/>
  </p:handoutMasterIdLst>
  <p:sldIdLst>
    <p:sldId id="419" r:id="rId2"/>
    <p:sldId id="409" r:id="rId3"/>
    <p:sldId id="410" r:id="rId4"/>
    <p:sldId id="420" r:id="rId5"/>
    <p:sldId id="266" r:id="rId6"/>
    <p:sldId id="421" r:id="rId7"/>
    <p:sldId id="422" r:id="rId8"/>
    <p:sldId id="434" r:id="rId9"/>
    <p:sldId id="424" r:id="rId10"/>
    <p:sldId id="435" r:id="rId11"/>
    <p:sldId id="268" r:id="rId12"/>
    <p:sldId id="270" r:id="rId13"/>
    <p:sldId id="272" r:id="rId14"/>
    <p:sldId id="273" r:id="rId15"/>
    <p:sldId id="274" r:id="rId16"/>
    <p:sldId id="261" r:id="rId17"/>
    <p:sldId id="275" r:id="rId18"/>
    <p:sldId id="276" r:id="rId19"/>
    <p:sldId id="285" r:id="rId20"/>
    <p:sldId id="377" r:id="rId21"/>
    <p:sldId id="277" r:id="rId22"/>
    <p:sldId id="380" r:id="rId23"/>
    <p:sldId id="327" r:id="rId24"/>
    <p:sldId id="328" r:id="rId25"/>
    <p:sldId id="329" r:id="rId26"/>
    <p:sldId id="330" r:id="rId27"/>
    <p:sldId id="331" r:id="rId28"/>
    <p:sldId id="332" r:id="rId29"/>
    <p:sldId id="333" r:id="rId30"/>
    <p:sldId id="334" r:id="rId31"/>
    <p:sldId id="337" r:id="rId32"/>
    <p:sldId id="338" r:id="rId33"/>
    <p:sldId id="339" r:id="rId34"/>
    <p:sldId id="340" r:id="rId35"/>
    <p:sldId id="344" r:id="rId36"/>
    <p:sldId id="346" r:id="rId37"/>
    <p:sldId id="436" r:id="rId38"/>
    <p:sldId id="426" r:id="rId39"/>
    <p:sldId id="425" r:id="rId40"/>
    <p:sldId id="437" r:id="rId41"/>
    <p:sldId id="325" r:id="rId42"/>
    <p:sldId id="364" r:id="rId43"/>
    <p:sldId id="366" r:id="rId44"/>
    <p:sldId id="379" r:id="rId45"/>
    <p:sldId id="369" r:id="rId46"/>
    <p:sldId id="381" r:id="rId47"/>
    <p:sldId id="374" r:id="rId48"/>
    <p:sldId id="375" r:id="rId49"/>
    <p:sldId id="383" r:id="rId50"/>
    <p:sldId id="387" r:id="rId51"/>
    <p:sldId id="397" r:id="rId52"/>
    <p:sldId id="398" r:id="rId53"/>
    <p:sldId id="391" r:id="rId54"/>
    <p:sldId id="394" r:id="rId55"/>
    <p:sldId id="401" r:id="rId56"/>
    <p:sldId id="326" r:id="rId57"/>
    <p:sldId id="402" r:id="rId58"/>
    <p:sldId id="429" r:id="rId59"/>
    <p:sldId id="431" r:id="rId60"/>
    <p:sldId id="427" r:id="rId61"/>
    <p:sldId id="432" r:id="rId62"/>
    <p:sldId id="433" r:id="rId63"/>
    <p:sldId id="430" r:id="rId64"/>
    <p:sldId id="362" r:id="rId65"/>
    <p:sldId id="281" r:id="rId66"/>
    <p:sldId id="282" r:id="rId6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Rounded MT Bold" pitchFamily="34" charset="0"/>
        <a:ea typeface="+mn-ea"/>
        <a:cs typeface="+mn-cs"/>
      </a:defRPr>
    </a:lvl1pPr>
    <a:lvl2pPr marL="457200" algn="l" rtl="0" fontAlgn="base">
      <a:spcBef>
        <a:spcPct val="0"/>
      </a:spcBef>
      <a:spcAft>
        <a:spcPct val="0"/>
      </a:spcAft>
      <a:defRPr kern="1200">
        <a:solidFill>
          <a:schemeClr val="tx1"/>
        </a:solidFill>
        <a:latin typeface="Arial Rounded MT Bold" pitchFamily="34" charset="0"/>
        <a:ea typeface="+mn-ea"/>
        <a:cs typeface="+mn-cs"/>
      </a:defRPr>
    </a:lvl2pPr>
    <a:lvl3pPr marL="914400" algn="l" rtl="0" fontAlgn="base">
      <a:spcBef>
        <a:spcPct val="0"/>
      </a:spcBef>
      <a:spcAft>
        <a:spcPct val="0"/>
      </a:spcAft>
      <a:defRPr kern="1200">
        <a:solidFill>
          <a:schemeClr val="tx1"/>
        </a:solidFill>
        <a:latin typeface="Arial Rounded MT Bold" pitchFamily="34" charset="0"/>
        <a:ea typeface="+mn-ea"/>
        <a:cs typeface="+mn-cs"/>
      </a:defRPr>
    </a:lvl3pPr>
    <a:lvl4pPr marL="1371600" algn="l" rtl="0" fontAlgn="base">
      <a:spcBef>
        <a:spcPct val="0"/>
      </a:spcBef>
      <a:spcAft>
        <a:spcPct val="0"/>
      </a:spcAft>
      <a:defRPr kern="1200">
        <a:solidFill>
          <a:schemeClr val="tx1"/>
        </a:solidFill>
        <a:latin typeface="Arial Rounded MT Bold" pitchFamily="34" charset="0"/>
        <a:ea typeface="+mn-ea"/>
        <a:cs typeface="+mn-cs"/>
      </a:defRPr>
    </a:lvl4pPr>
    <a:lvl5pPr marL="1828800" algn="l" rtl="0" fontAlgn="base">
      <a:spcBef>
        <a:spcPct val="0"/>
      </a:spcBef>
      <a:spcAft>
        <a:spcPct val="0"/>
      </a:spcAft>
      <a:defRPr kern="1200">
        <a:solidFill>
          <a:schemeClr val="tx1"/>
        </a:solidFill>
        <a:latin typeface="Arial Rounded MT Bold" pitchFamily="34" charset="0"/>
        <a:ea typeface="+mn-ea"/>
        <a:cs typeface="+mn-cs"/>
      </a:defRPr>
    </a:lvl5pPr>
    <a:lvl6pPr marL="2286000" algn="l" defTabSz="914400" rtl="0" eaLnBrk="1" latinLnBrk="0" hangingPunct="1">
      <a:defRPr kern="1200">
        <a:solidFill>
          <a:schemeClr val="tx1"/>
        </a:solidFill>
        <a:latin typeface="Arial Rounded MT Bold" pitchFamily="34" charset="0"/>
        <a:ea typeface="+mn-ea"/>
        <a:cs typeface="+mn-cs"/>
      </a:defRPr>
    </a:lvl6pPr>
    <a:lvl7pPr marL="2743200" algn="l" defTabSz="914400" rtl="0" eaLnBrk="1" latinLnBrk="0" hangingPunct="1">
      <a:defRPr kern="1200">
        <a:solidFill>
          <a:schemeClr val="tx1"/>
        </a:solidFill>
        <a:latin typeface="Arial Rounded MT Bold" pitchFamily="34" charset="0"/>
        <a:ea typeface="+mn-ea"/>
        <a:cs typeface="+mn-cs"/>
      </a:defRPr>
    </a:lvl7pPr>
    <a:lvl8pPr marL="3200400" algn="l" defTabSz="914400" rtl="0" eaLnBrk="1" latinLnBrk="0" hangingPunct="1">
      <a:defRPr kern="1200">
        <a:solidFill>
          <a:schemeClr val="tx1"/>
        </a:solidFill>
        <a:latin typeface="Arial Rounded MT Bold" pitchFamily="34" charset="0"/>
        <a:ea typeface="+mn-ea"/>
        <a:cs typeface="+mn-cs"/>
      </a:defRPr>
    </a:lvl8pPr>
    <a:lvl9pPr marL="3657600" algn="l" defTabSz="914400" rtl="0" eaLnBrk="1" latinLnBrk="0" hangingPunct="1">
      <a:defRPr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Barros Luís" initials="JBL" lastIdx="1" clrIdx="0">
    <p:extLst>
      <p:ext uri="{19B8F6BF-5375-455C-9EA6-DF929625EA0E}">
        <p15:presenceInfo xmlns:p15="http://schemas.microsoft.com/office/powerpoint/2012/main" userId="S-1-5-21-1292428093-1229272821-1417001333-21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00"/>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434" autoAdjust="0"/>
  </p:normalViewPr>
  <p:slideViewPr>
    <p:cSldViewPr>
      <p:cViewPr varScale="1">
        <p:scale>
          <a:sx n="71" d="100"/>
          <a:sy n="71" d="100"/>
        </p:scale>
        <p:origin x="1290"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898" y="6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5" Type="http://schemas.openxmlformats.org/officeDocument/2006/relationships/slide" Target="slides/slide10.xml"/><Relationship Id="rId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4"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smtClean="0"/>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smtClean="0"/>
            </a:lvl1pPr>
          </a:lstStyle>
          <a:p>
            <a:pPr>
              <a:defRPr/>
            </a:pPr>
            <a:endParaRPr lang="en-US" dirty="0">
              <a:latin typeface="Calibri" pitchFamily="34" charset="0"/>
            </a:endParaRPr>
          </a:p>
        </p:txBody>
      </p:sp>
      <p:sp>
        <p:nvSpPr>
          <p:cNvPr id="8197"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vl1pPr>
          </a:lstStyle>
          <a:p>
            <a:pPr>
              <a:defRPr/>
            </a:pPr>
            <a:fld id="{322C9A3C-536F-4ED8-BD4E-3B375063982F}" type="slidenum">
              <a:rPr lang="en-US">
                <a:latin typeface="Calibri" pitchFamily="34" charset="0"/>
              </a:rPr>
              <a:pPr>
                <a:defRPr/>
              </a:pPr>
              <a:t>‹#›</a:t>
            </a:fld>
            <a:endParaRPr lang="en-US" dirty="0">
              <a:latin typeface="Calibri" pitchFamily="34" charset="0"/>
            </a:endParaRPr>
          </a:p>
        </p:txBody>
      </p:sp>
      <p:sp>
        <p:nvSpPr>
          <p:cNvPr id="2" name="Footer Placeholder 1"/>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547841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smtClean="0">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smtClean="0">
                <a:latin typeface="Calibri" pitchFamily="34" charset="0"/>
              </a:defRPr>
            </a:lvl1pPr>
          </a:lstStyle>
          <a:p>
            <a:pPr>
              <a:defRPr/>
            </a:pPr>
            <a:endParaRPr lang="en-US" dirty="0"/>
          </a:p>
        </p:txBody>
      </p:sp>
      <p:sp>
        <p:nvSpPr>
          <p:cNvPr id="6349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smtClean="0">
                <a:latin typeface="Calibri" pitchFamily="34" charset="0"/>
              </a:defRPr>
            </a:lvl1pPr>
          </a:lstStyle>
          <a:p>
            <a:pPr>
              <a:defRPr/>
            </a:pPr>
            <a:endParaRPr lang="en-US" dirty="0"/>
          </a:p>
        </p:txBody>
      </p:sp>
      <p:sp>
        <p:nvSpPr>
          <p:cNvPr id="6151"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atin typeface="Calibri" pitchFamily="34" charset="0"/>
              </a:defRPr>
            </a:lvl1pPr>
          </a:lstStyle>
          <a:p>
            <a:pPr>
              <a:defRPr/>
            </a:pPr>
            <a:fld id="{74A54FEC-C10D-46E9-8798-4BDA480ADB07}" type="slidenum">
              <a:rPr lang="en-US" smtClean="0"/>
              <a:pPr>
                <a:defRPr/>
              </a:pPr>
              <a:t>‹#›</a:t>
            </a:fld>
            <a:endParaRPr lang="en-US" dirty="0"/>
          </a:p>
        </p:txBody>
      </p:sp>
    </p:spTree>
    <p:extLst>
      <p:ext uri="{BB962C8B-B14F-4D97-AF65-F5344CB8AC3E}">
        <p14:creationId xmlns:p14="http://schemas.microsoft.com/office/powerpoint/2010/main" val="2405698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4A54FEC-C10D-46E9-8798-4BDA480ADB07}" type="slidenum">
              <a:rPr lang="en-US" smtClean="0"/>
              <a:pPr>
                <a:defRPr/>
              </a:pPr>
              <a:t>2</a:t>
            </a:fld>
            <a:endParaRPr lang="en-US" dirty="0"/>
          </a:p>
        </p:txBody>
      </p:sp>
    </p:spTree>
    <p:extLst>
      <p:ext uri="{BB962C8B-B14F-4D97-AF65-F5344CB8AC3E}">
        <p14:creationId xmlns:p14="http://schemas.microsoft.com/office/powerpoint/2010/main" val="385094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4A54FEC-C10D-46E9-8798-4BDA480ADB07}" type="slidenum">
              <a:rPr lang="en-US" smtClean="0"/>
              <a:pPr>
                <a:defRPr/>
              </a:pPr>
              <a:t>3</a:t>
            </a:fld>
            <a:endParaRPr lang="en-US" dirty="0"/>
          </a:p>
        </p:txBody>
      </p:sp>
    </p:spTree>
    <p:extLst>
      <p:ext uri="{BB962C8B-B14F-4D97-AF65-F5344CB8AC3E}">
        <p14:creationId xmlns:p14="http://schemas.microsoft.com/office/powerpoint/2010/main" val="341520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29" name="Slide Number Placeholder 28"/>
          <p:cNvSpPr>
            <a:spLocks noGrp="1"/>
          </p:cNvSpPr>
          <p:nvPr>
            <p:ph type="sldNum" sz="quarter" idx="12"/>
          </p:nvPr>
        </p:nvSpPr>
        <p:spPr bwMode="auto">
          <a:xfrm>
            <a:off x="1325544" y="4928702"/>
            <a:ext cx="609600" cy="517524"/>
          </a:xfrm>
          <a:prstGeom prst="rect">
            <a:avLst/>
          </a:prstGeo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740000"/>
                </a:solidFill>
                <a:latin typeface="Calibri" pitchFamily="34" charset="0"/>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95270" y="1556792"/>
            <a:ext cx="7467600" cy="4873752"/>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457200" y="1600200"/>
            <a:ext cx="3657600" cy="4572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270248" y="1600200"/>
            <a:ext cx="3657600" cy="45720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atin typeface="Calibri" pitchFamily="34" charset="0"/>
              </a:defRPr>
            </a:lvl1pPr>
          </a:lstStyle>
          <a:p>
            <a:r>
              <a:rPr kumimoji="0" lang="en-US" dirty="0" smtClean="0"/>
              <a:t>Click to edit Master title style</a:t>
            </a:r>
            <a:endParaRPr kumimoji="0" lang="en-US" dirty="0"/>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E6F9B8CD-342D-4579-98EC-A8FD6B7370E1}" type="datetimeFigureOut">
              <a:rPr lang="en-US" smtClean="0"/>
              <a:pPr/>
              <a:t>10/10/2018</a:t>
            </a:fld>
            <a:endParaRPr lang="en-US"/>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8129016" y="5734050"/>
            <a:ext cx="609600" cy="521208"/>
          </a:xfrm>
          <a:prstGeom prst="rect">
            <a:avLst/>
          </a:prstGeom>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371975" y="2362200"/>
            <a:ext cx="3657600" cy="38862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latin typeface="Calibri" pitchFamily="34" charset="0"/>
              </a:defRPr>
            </a:lvl1pPr>
          </a:lstStyle>
          <a:p>
            <a:pPr lvl="0" eaLnBrk="1" latinLnBrk="0" hangingPunct="1"/>
            <a:r>
              <a:rPr kumimoji="0" lang="en-US" dirty="0"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latin typeface="Calibri" pitchFamily="34" charset="0"/>
              </a:defRPr>
            </a:lvl1pPr>
          </a:lstStyle>
          <a:p>
            <a:pPr lvl="0" eaLnBrk="1" latinLnBrk="0" hangingPunct="1"/>
            <a:r>
              <a:rPr kumimoji="0"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kumimoji="0" lang="en-US" dirty="0" smtClean="0"/>
              <a:t>Click to edit Master title style</a:t>
            </a:r>
            <a:endParaRPr kumimoji="0" lang="en-US" dirty="0"/>
          </a:p>
        </p:txBody>
      </p:sp>
      <p:sp>
        <p:nvSpPr>
          <p:cNvPr id="6" name="Date Placeholder 5"/>
          <p:cNvSpPr>
            <a:spLocks noGrp="1"/>
          </p:cNvSpPr>
          <p:nvPr>
            <p:ph type="dt" sz="half" idx="10"/>
          </p:nvPr>
        </p:nvSpPr>
        <p:spPr>
          <a:xfrm rot="5400000">
            <a:off x="7589520" y="1081851"/>
            <a:ext cx="2011680" cy="384048"/>
          </a:xfrm>
          <a:prstGeom prst="rect">
            <a:avLst/>
          </a:prstGeom>
        </p:spPr>
        <p:txBody>
          <a:bodyPr rtlCol="0"/>
          <a:lstStyle/>
          <a:p>
            <a:pPr algn="r" eaLnBrk="1" latinLnBrk="0" hangingPunct="1"/>
            <a:fld id="{E6F9B8CD-342D-4579-98EC-A8FD6B7370E1}" type="datetimeFigureOut">
              <a:rPr lang="en-US" smtClean="0"/>
              <a:pPr algn="r" eaLnBrk="1" latinLnBrk="0" hangingPunct="1"/>
              <a:t>10/10/2018</a:t>
            </a:fld>
            <a:endParaRPr lang="en-US"/>
          </a:p>
        </p:txBody>
      </p:sp>
      <p:sp>
        <p:nvSpPr>
          <p:cNvPr id="7" name="Slide Number Placeholder 6"/>
          <p:cNvSpPr>
            <a:spLocks noGrp="1"/>
          </p:cNvSpPr>
          <p:nvPr>
            <p:ph type="sldNum" sz="quarter" idx="11"/>
          </p:nvPr>
        </p:nvSpPr>
        <p:spPr>
          <a:xfrm>
            <a:off x="8129016" y="5734050"/>
            <a:ext cx="609600" cy="521208"/>
          </a:xfrm>
          <a:prstGeom prst="rect">
            <a:avLst/>
          </a:prstGeom>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a:xfrm rot="5400000">
            <a:off x="6990186" y="3737240"/>
            <a:ext cx="3200400" cy="365760"/>
          </a:xfrm>
          <a:prstGeom prst="rect">
            <a:avLst/>
          </a:prstGeom>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1"/>
            <a:ext cx="2011680" cy="384048"/>
          </a:xfrm>
          <a:prstGeom prst="rect">
            <a:avLst/>
          </a:prstGeom>
        </p:spPr>
        <p:txBody>
          <a:bodyPr/>
          <a:lstStyle/>
          <a:p>
            <a:fld id="{E6F9B8CD-342D-4579-98EC-A8FD6B7370E1}" type="datetimeFigureOut">
              <a:rPr lang="en-US" smtClean="0"/>
              <a:pPr/>
              <a:t>10/10/2018</a:t>
            </a:fld>
            <a:endParaRPr lang="en-US"/>
          </a:p>
        </p:txBody>
      </p:sp>
      <p:sp>
        <p:nvSpPr>
          <p:cNvPr id="3" name="Footer Placeholder 2"/>
          <p:cNvSpPr>
            <a:spLocks noGrp="1"/>
          </p:cNvSpPr>
          <p:nvPr>
            <p:ph type="ftr" sz="quarter" idx="11"/>
          </p:nvPr>
        </p:nvSpPr>
        <p:spPr>
          <a:xfrm rot="5400000">
            <a:off x="6990186" y="3737240"/>
            <a:ext cx="3200400" cy="365760"/>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descr="C:\Documents and Settings\ramaral\Desktop\Templates iseg JPEG\capa mestrados.jpg"/>
          <p:cNvPicPr>
            <a:picLocks noChangeAspect="1" noChangeArrowheads="1"/>
          </p:cNvPicPr>
          <p:nvPr userDrawn="1"/>
        </p:nvPicPr>
        <p:blipFill>
          <a:blip r:embed="rId2" cstate="print"/>
          <a:srcRect/>
          <a:stretch>
            <a:fillRect/>
          </a:stretch>
        </p:blipFill>
        <p:spPr bwMode="auto">
          <a:xfrm>
            <a:off x="-1" y="-1"/>
            <a:ext cx="9144001" cy="6858001"/>
          </a:xfrm>
          <a:prstGeom prst="rect">
            <a:avLst/>
          </a:prstGeom>
          <a:noFill/>
        </p:spPr>
      </p:pic>
      <p:sp>
        <p:nvSpPr>
          <p:cNvPr id="3" name="Subtitle 2"/>
          <p:cNvSpPr>
            <a:spLocks noGrp="1"/>
          </p:cNvSpPr>
          <p:nvPr>
            <p:ph type="subTitle" idx="1" hasCustomPrompt="1"/>
          </p:nvPr>
        </p:nvSpPr>
        <p:spPr>
          <a:xfrm>
            <a:off x="755576" y="3573016"/>
            <a:ext cx="1584176" cy="576064"/>
          </a:xfrm>
        </p:spPr>
        <p:txBody>
          <a:bodyPr>
            <a:normAutofit/>
          </a:bodyPr>
          <a:lstStyle>
            <a:lvl1pPr marL="0" indent="0" algn="ctr">
              <a:buNone/>
              <a:defRPr sz="2200" baseline="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Oct.2016</a:t>
            </a:r>
            <a:endParaRPr lang="pt-PT" dirty="0"/>
          </a:p>
        </p:txBody>
      </p:sp>
      <p:sp>
        <p:nvSpPr>
          <p:cNvPr id="8" name="Title 1"/>
          <p:cNvSpPr>
            <a:spLocks noGrp="1"/>
          </p:cNvSpPr>
          <p:nvPr>
            <p:ph type="ctrTitle"/>
          </p:nvPr>
        </p:nvSpPr>
        <p:spPr>
          <a:xfrm>
            <a:off x="395536" y="1772817"/>
            <a:ext cx="7772400" cy="1080120"/>
          </a:xfrm>
        </p:spPr>
        <p:txBody>
          <a:bodyPr>
            <a:normAutofit/>
          </a:bodyPr>
          <a:lstStyle>
            <a:lvl1pPr algn="l">
              <a:defRPr sz="4000">
                <a:solidFill>
                  <a:schemeClr val="bg1"/>
                </a:solidFill>
                <a:latin typeface="Franklin Gothic Book" pitchFamily="34" charset="0"/>
              </a:defRPr>
            </a:lvl1pPr>
          </a:lstStyle>
          <a:p>
            <a:endParaRPr lang="pt-PT" dirty="0"/>
          </a:p>
        </p:txBody>
      </p:sp>
      <p:sp>
        <p:nvSpPr>
          <p:cNvPr id="7" name="Text Placeholder 6"/>
          <p:cNvSpPr>
            <a:spLocks noGrp="1"/>
          </p:cNvSpPr>
          <p:nvPr>
            <p:ph type="body" sz="quarter" idx="10"/>
          </p:nvPr>
        </p:nvSpPr>
        <p:spPr>
          <a:xfrm>
            <a:off x="755576" y="2924175"/>
            <a:ext cx="4967287" cy="504825"/>
          </a:xfrm>
        </p:spPr>
        <p:txBody>
          <a:bodyPr>
            <a:normAutofit/>
          </a:bodyPr>
          <a:lstStyle>
            <a:lvl1pPr>
              <a:buNone/>
              <a:defRPr sz="2500" baseline="0">
                <a:solidFill>
                  <a:schemeClr val="bg1"/>
                </a:solidFill>
                <a:latin typeface="Franklin Gothic Book" pitchFamily="34" charset="0"/>
              </a:defRPr>
            </a:lvl1pPr>
          </a:lstStyle>
          <a:p>
            <a:pPr lvl="0"/>
            <a:endParaRPr lang="pt-PT" dirty="0"/>
          </a:p>
        </p:txBody>
      </p:sp>
    </p:spTree>
    <p:extLst>
      <p:ext uri="{BB962C8B-B14F-4D97-AF65-F5344CB8AC3E}">
        <p14:creationId xmlns:p14="http://schemas.microsoft.com/office/powerpoint/2010/main" val="36171567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2" y="-24"/>
            <a:ext cx="8258204" cy="114300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58204" cy="487375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9" name="TextBox 18"/>
          <p:cNvSpPr txBox="1"/>
          <p:nvPr userDrawn="1"/>
        </p:nvSpPr>
        <p:spPr>
          <a:xfrm>
            <a:off x="0" y="6581025"/>
            <a:ext cx="9144000" cy="276999"/>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5400000" scaled="1"/>
            <a:tileRect/>
          </a:grad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solidFill>
                  <a:schemeClr val="bg1"/>
                </a:solidFill>
                <a:latin typeface="Calibri" pitchFamily="34" charset="0"/>
              </a:rPr>
              <a:t>Raquel M. Gaspar</a:t>
            </a:r>
            <a:r>
              <a:rPr lang="en-GB" sz="1200" baseline="0" dirty="0" smtClean="0">
                <a:solidFill>
                  <a:schemeClr val="bg1"/>
                </a:solidFill>
                <a:latin typeface="Calibri" pitchFamily="34" charset="0"/>
              </a:rPr>
              <a:t>   |   Interest Rate and Credit Risk Models   					           </a:t>
            </a:r>
            <a:fld id="{2BBB5E19-F10A-4C2F-BF6F-11C513378A2E}" type="slidenum">
              <a:rPr kumimoji="0" lang="en-US" sz="1200" smtClean="0">
                <a:solidFill>
                  <a:schemeClr val="bg1"/>
                </a:solidFill>
                <a:latin typeface="Calibri" pitchFamily="34" charset="0"/>
              </a:rPr>
              <a:pPr marL="0" marR="0" indent="0" algn="l" defTabSz="914400" rtl="0" eaLnBrk="1" fontAlgn="base" latinLnBrk="0" hangingPunct="1">
                <a:lnSpc>
                  <a:spcPct val="100000"/>
                </a:lnSpc>
                <a:spcBef>
                  <a:spcPct val="0"/>
                </a:spcBef>
                <a:spcAft>
                  <a:spcPct val="0"/>
                </a:spcAft>
                <a:buClrTx/>
                <a:buSzTx/>
                <a:buFontTx/>
                <a:buNone/>
                <a:tabLst/>
                <a:defRPr/>
              </a:pPr>
              <a:t>‹#›</a:t>
            </a:fld>
            <a:endParaRPr kumimoji="0" lang="en-US" sz="1200" dirty="0" smtClean="0">
              <a:solidFill>
                <a:schemeClr val="bg1"/>
              </a:solidFill>
              <a:latin typeface="Calibri" pitchFamily="34" charset="0"/>
            </a:endParaRPr>
          </a:p>
        </p:txBody>
      </p:sp>
      <p:sp>
        <p:nvSpPr>
          <p:cNvPr id="14" name="TextBox 13"/>
          <p:cNvSpPr txBox="1"/>
          <p:nvPr userDrawn="1"/>
        </p:nvSpPr>
        <p:spPr>
          <a:xfrm>
            <a:off x="-71470" y="6581025"/>
            <a:ext cx="9358346" cy="276999"/>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effectLst>
            <a:innerShdw blurRad="63500" dist="50800" dir="16200000">
              <a:prstClr val="black">
                <a:alpha val="50000"/>
              </a:prstClr>
            </a:innerShdw>
            <a:softEdge rad="12700"/>
          </a:effectLst>
          <a:scene3d>
            <a:camera prst="orthographicFront"/>
            <a:lightRig rig="threePt" dir="t"/>
          </a:scene3d>
          <a:sp3d>
            <a:bevelT/>
            <a:bevelB/>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PT" sz="1200" b="0" i="0" u="none" strike="noStrike" kern="0" cap="none" spc="0" normalizeH="0" baseline="0" noProof="0" dirty="0" smtClean="0">
                <a:ln>
                  <a:noFill/>
                </a:ln>
                <a:solidFill>
                  <a:srgbClr val="FFFFFF"/>
                </a:solidFill>
                <a:effectLst/>
                <a:uLnTx/>
                <a:uFillTx/>
                <a:latin typeface="Calibri" pitchFamily="34" charset="0"/>
              </a:rPr>
              <a:t>Jorge Barros Luís|   Interest Rate and Credit Risk Models   			  	        	            </a:t>
            </a:r>
            <a:fld id="{E555E745-104C-49C9-B2DD-825B87CBE56C}" type="slidenum">
              <a:rPr kumimoji="0" lang="en-US" sz="1200" b="0" i="0" u="none" strike="noStrike" kern="0" cap="none" spc="0" normalizeH="0" baseline="0" noProof="0" smtClean="0">
                <a:ln>
                  <a:noFill/>
                </a:ln>
                <a:solidFill>
                  <a:srgbClr val="FFFFFF"/>
                </a:solidFill>
                <a:effectLst/>
                <a:uLnTx/>
                <a:uFillTx/>
                <a:latin typeface="Calibri"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r>
              <a:rPr kumimoji="0" lang="pt-PT" sz="1200" b="0" i="0" u="none" strike="noStrike" kern="0" cap="none" spc="0" normalizeH="0" baseline="0" noProof="0" dirty="0" smtClean="0">
                <a:ln>
                  <a:noFill/>
                </a:ln>
                <a:solidFill>
                  <a:srgbClr val="FFFFFF"/>
                </a:solidFill>
                <a:effectLst/>
                <a:uLnTx/>
                <a:uFillTx/>
                <a:latin typeface="Calibri" pitchFamily="34" charset="0"/>
              </a:rPr>
              <a:t>         </a:t>
            </a:r>
            <a:endParaRPr kumimoji="0" lang="en-US" sz="1200" b="0" i="0" u="none" strike="noStrike" kern="0" cap="none" spc="0" normalizeH="0" baseline="0" noProof="0" dirty="0" smtClean="0">
              <a:ln>
                <a:noFill/>
              </a:ln>
              <a:solidFill>
                <a:srgbClr val="FFFFFF"/>
              </a:solidFill>
              <a:effectLst/>
              <a:uLnTx/>
              <a:uFillTx/>
              <a:latin typeface="Calibri" pitchFamily="34" charset="0"/>
            </a:endParaRPr>
          </a:p>
        </p:txBody>
      </p:sp>
      <p:sp>
        <p:nvSpPr>
          <p:cNvPr id="16" name="TextBox 15"/>
          <p:cNvSpPr txBox="1"/>
          <p:nvPr userDrawn="1"/>
        </p:nvSpPr>
        <p:spPr>
          <a:xfrm>
            <a:off x="-71470" y="0"/>
            <a:ext cx="9358378" cy="307753"/>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effectLst>
            <a:innerShdw blurRad="63500" dist="50800" dir="16200000">
              <a:prstClr val="black">
                <a:alpha val="50000"/>
              </a:prstClr>
            </a:innerShdw>
            <a:softEdge rad="12700"/>
          </a:effectLst>
          <a:scene3d>
            <a:camera prst="orthographicFront"/>
            <a:lightRig rig="threePt" dir="t"/>
          </a:scene3d>
          <a:sp3d>
            <a:bevelT/>
            <a:bevelB/>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endParaRPr>
          </a:p>
        </p:txBody>
      </p:sp>
      <p:pic>
        <p:nvPicPr>
          <p:cNvPr id="17" name="Picture 2" descr="logo_iseg7"/>
          <p:cNvPicPr>
            <a:picLocks noChangeAspect="1" noChangeArrowheads="1"/>
          </p:cNvPicPr>
          <p:nvPr userDrawn="1"/>
        </p:nvPicPr>
        <p:blipFill>
          <a:blip r:embed="rId9" cstate="print"/>
          <a:srcRect l="1420" t="-26587" r="81662"/>
          <a:stretch>
            <a:fillRect/>
          </a:stretch>
        </p:blipFill>
        <p:spPr>
          <a:xfrm>
            <a:off x="8643966" y="-119401"/>
            <a:ext cx="257186" cy="405129"/>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61" r:id="rId4"/>
    <p:sldLayoutId id="2147483762" r:id="rId5"/>
    <p:sldLayoutId id="2147483763" r:id="rId6"/>
    <p:sldLayoutId id="2147483768" r:id="rId7"/>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Calibri"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oleObject" Target="../embeddings/oleObject4.bin"/><Relationship Id="rId4" Type="http://schemas.openxmlformats.org/officeDocument/2006/relationships/image" Target="../media/image26.emf"/><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8"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38.emf"/><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0.emf"/><Relationship Id="rId5" Type="http://schemas.openxmlformats.org/officeDocument/2006/relationships/oleObject" Target="../embeddings/oleObject8.bin"/><Relationship Id="rId10" Type="http://schemas.openxmlformats.org/officeDocument/2006/relationships/image" Target="../media/image42.emf"/><Relationship Id="rId4" Type="http://schemas.openxmlformats.org/officeDocument/2006/relationships/image" Target="../media/image39.emf"/><Relationship Id="rId9"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5.emf"/><Relationship Id="rId5" Type="http://schemas.openxmlformats.org/officeDocument/2006/relationships/oleObject" Target="../embeddings/oleObject13.bin"/><Relationship Id="rId4" Type="http://schemas.openxmlformats.org/officeDocument/2006/relationships/image" Target="../media/image44.emf"/></Relationships>
</file>

<file path=ppt/slides/_rels/slide53.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emf"/><Relationship Id="rId5" Type="http://schemas.openxmlformats.org/officeDocument/2006/relationships/oleObject" Target="../embeddings/oleObject15.bin"/><Relationship Id="rId4" Type="http://schemas.openxmlformats.org/officeDocument/2006/relationships/image" Target="../media/image46.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8.emf"/><Relationship Id="rId5" Type="http://schemas.openxmlformats.org/officeDocument/2006/relationships/oleObject" Target="../embeddings/oleObject18.bin"/><Relationship Id="rId4" Type="http://schemas.openxmlformats.org/officeDocument/2006/relationships/image" Target="../media/image49.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55576" y="3501008"/>
            <a:ext cx="1584176" cy="576064"/>
          </a:xfrm>
        </p:spPr>
        <p:txBody>
          <a:bodyPr/>
          <a:lstStyle/>
          <a:p>
            <a:r>
              <a:rPr lang="pt-PT" dirty="0" err="1" smtClean="0"/>
              <a:t>Oct</a:t>
            </a:r>
            <a:r>
              <a:rPr lang="pt-PT" dirty="0" smtClean="0"/>
              <a:t> 2018</a:t>
            </a:r>
            <a:endParaRPr lang="en-GB" dirty="0"/>
          </a:p>
        </p:txBody>
      </p:sp>
      <p:sp>
        <p:nvSpPr>
          <p:cNvPr id="3" name="Title 2"/>
          <p:cNvSpPr>
            <a:spLocks noGrp="1"/>
          </p:cNvSpPr>
          <p:nvPr>
            <p:ph type="ctrTitle"/>
          </p:nvPr>
        </p:nvSpPr>
        <p:spPr/>
        <p:txBody>
          <a:bodyPr>
            <a:normAutofit/>
          </a:bodyPr>
          <a:lstStyle/>
          <a:p>
            <a:r>
              <a:rPr lang="pt-PT" dirty="0" smtClean="0"/>
              <a:t>Interest Rate &amp; Credit Risk Models</a:t>
            </a:r>
            <a:endParaRPr lang="pt-PT" dirty="0"/>
          </a:p>
        </p:txBody>
      </p:sp>
      <p:sp>
        <p:nvSpPr>
          <p:cNvPr id="4" name="Text Placeholder 3"/>
          <p:cNvSpPr>
            <a:spLocks noGrp="1"/>
          </p:cNvSpPr>
          <p:nvPr>
            <p:ph type="body" sz="quarter" idx="10"/>
          </p:nvPr>
        </p:nvSpPr>
        <p:spPr/>
        <p:txBody>
          <a:bodyPr>
            <a:normAutofit lnSpcReduction="10000"/>
          </a:bodyPr>
          <a:lstStyle/>
          <a:p>
            <a:r>
              <a:rPr lang="pt-PT" dirty="0" smtClean="0"/>
              <a:t>Jorge Barros Luís </a:t>
            </a:r>
            <a:r>
              <a:rPr lang="en-US" sz="2800" dirty="0" smtClean="0"/>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5" y="5085184"/>
            <a:ext cx="5025161" cy="1330807"/>
          </a:xfrm>
          <a:prstGeom prst="rect">
            <a:avLst/>
          </a:prstGeom>
          <a:solidFill>
            <a:schemeClr val="bg1"/>
          </a:solidFill>
        </p:spPr>
      </p:pic>
    </p:spTree>
    <p:extLst>
      <p:ext uri="{BB962C8B-B14F-4D97-AF65-F5344CB8AC3E}">
        <p14:creationId xmlns:p14="http://schemas.microsoft.com/office/powerpoint/2010/main" val="3095681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03385" y="580292"/>
            <a:ext cx="7907215" cy="688468"/>
          </a:xfrm>
        </p:spPr>
        <p:txBody>
          <a:bodyPr/>
          <a:lstStyle/>
          <a:p>
            <a:r>
              <a:rPr lang="en-US" dirty="0"/>
              <a:t>Interest Rate Risk in Banks Balance Sheets</a:t>
            </a:r>
            <a:endParaRPr lang="en-US" dirty="0" smtClean="0"/>
          </a:p>
        </p:txBody>
      </p:sp>
      <p:sp>
        <p:nvSpPr>
          <p:cNvPr id="132099" name="Rectangle 4"/>
          <p:cNvSpPr>
            <a:spLocks noGrp="1" noChangeArrowheads="1"/>
          </p:cNvSpPr>
          <p:nvPr>
            <p:ph type="body" idx="1"/>
          </p:nvPr>
        </p:nvSpPr>
        <p:spPr>
          <a:xfrm>
            <a:off x="773723" y="1767276"/>
            <a:ext cx="7985819" cy="4542043"/>
          </a:xfrm>
          <a:noFill/>
        </p:spPr>
        <p:txBody>
          <a:bodyPr>
            <a:noAutofit/>
          </a:bodyPr>
          <a:lstStyle/>
          <a:p>
            <a:pPr marL="241795" lvl="3" indent="-241795" algn="just">
              <a:lnSpc>
                <a:spcPts val="2400"/>
              </a:lnSpc>
              <a:spcBef>
                <a:spcPts val="0"/>
              </a:spcBef>
              <a:spcAft>
                <a:spcPts val="554"/>
              </a:spcAft>
              <a:buFont typeface="Monotype Sorts" pitchFamily="2" charset="2"/>
              <a:buChar char="n"/>
            </a:pPr>
            <a:r>
              <a:rPr lang="en-US" sz="1800" dirty="0" smtClean="0">
                <a:cs typeface="Arial" charset="0"/>
              </a:rPr>
              <a:t>Hedging </a:t>
            </a:r>
            <a:r>
              <a:rPr lang="en-US" sz="1800" dirty="0">
                <a:cs typeface="Arial" charset="0"/>
              </a:rPr>
              <a:t>of gaps is done through the spot market, forward/futures, options or swaps, as well as by changing the pricing structure of balance sheet.</a:t>
            </a:r>
          </a:p>
          <a:p>
            <a:pPr marL="246191" indent="-246191" algn="just">
              <a:lnSpc>
                <a:spcPts val="2400"/>
              </a:lnSpc>
              <a:spcBef>
                <a:spcPts val="0"/>
              </a:spcBef>
              <a:spcAft>
                <a:spcPts val="554"/>
              </a:spcAft>
            </a:pPr>
            <a:r>
              <a:rPr lang="en-US" sz="1800" u="sng" dirty="0">
                <a:cs typeface="Times New Roman" pitchFamily="18" charset="0"/>
              </a:rPr>
              <a:t>Portuguese banks usually have positive interest rate gaps</a:t>
            </a:r>
            <a:r>
              <a:rPr lang="en-US" sz="1800" dirty="0">
                <a:cs typeface="Times New Roman" pitchFamily="18" charset="0"/>
              </a:rPr>
              <a:t>, as credit rates are mostly indexed to money market rates (e.g. </a:t>
            </a:r>
            <a:r>
              <a:rPr lang="en-US" sz="1800" dirty="0" err="1">
                <a:cs typeface="Times New Roman" pitchFamily="18" charset="0"/>
              </a:rPr>
              <a:t>Euribor</a:t>
            </a:r>
            <a:r>
              <a:rPr lang="en-US" sz="1800" dirty="0">
                <a:cs typeface="Times New Roman" pitchFamily="18" charset="0"/>
              </a:rPr>
              <a:t>), while among liabilities only bonds issued are usually indexed, given that term deposits are typically short term liabilities (though may be renewed) and their interest rates are typically fixed by the bank.</a:t>
            </a:r>
          </a:p>
          <a:p>
            <a:pPr marL="246191" indent="-246191" algn="just">
              <a:lnSpc>
                <a:spcPts val="2400"/>
              </a:lnSpc>
              <a:spcBef>
                <a:spcPts val="0"/>
              </a:spcBef>
              <a:spcAft>
                <a:spcPts val="554"/>
              </a:spcAft>
            </a:pPr>
            <a:r>
              <a:rPr lang="en-US" sz="1800" dirty="0">
                <a:cs typeface="Times New Roman" pitchFamily="18" charset="0"/>
              </a:rPr>
              <a:t>Therefore, short term interest rate decreases are, </a:t>
            </a:r>
            <a:r>
              <a:rPr lang="en-US" sz="1800" i="1" dirty="0">
                <a:cs typeface="Times New Roman" pitchFamily="18" charset="0"/>
              </a:rPr>
              <a:t>ceteris paribus</a:t>
            </a:r>
            <a:r>
              <a:rPr lang="en-US" sz="1800" dirty="0">
                <a:cs typeface="Times New Roman" pitchFamily="18" charset="0"/>
              </a:rPr>
              <a:t>, unfavorable to banks (as long as </a:t>
            </a:r>
            <a:r>
              <a:rPr lang="en-US" sz="1800" dirty="0" err="1">
                <a:cs typeface="Times New Roman" pitchFamily="18" charset="0"/>
              </a:rPr>
              <a:t>repricing</a:t>
            </a:r>
            <a:r>
              <a:rPr lang="en-US" sz="1800" dirty="0">
                <a:cs typeface="Times New Roman" pitchFamily="18" charset="0"/>
              </a:rPr>
              <a:t> gaps are shorter for assets than for liabilities).</a:t>
            </a:r>
          </a:p>
          <a:p>
            <a:pPr marL="246191" indent="-246191" algn="just">
              <a:lnSpc>
                <a:spcPts val="2400"/>
              </a:lnSpc>
              <a:spcBef>
                <a:spcPts val="0"/>
              </a:spcBef>
              <a:spcAft>
                <a:spcPts val="554"/>
              </a:spcAft>
            </a:pPr>
            <a:r>
              <a:rPr lang="en-US" sz="1800" dirty="0" smtClean="0">
                <a:cs typeface="Times New Roman" pitchFamily="18" charset="0"/>
              </a:rPr>
              <a:t>However, we must also bear in mind that higher interest rates may reduce credit risk.</a:t>
            </a:r>
            <a:endParaRPr lang="en-US" sz="1800" dirty="0" smtClean="0">
              <a:cs typeface="Arial" charset="0"/>
            </a:endParaRPr>
          </a:p>
          <a:p>
            <a:pPr marL="246191" indent="-246191" algn="just">
              <a:lnSpc>
                <a:spcPts val="2400"/>
              </a:lnSpc>
              <a:spcBef>
                <a:spcPts val="0"/>
              </a:spcBef>
              <a:spcAft>
                <a:spcPts val="554"/>
              </a:spcAft>
            </a:pPr>
            <a:endParaRPr lang="en-US" sz="1800" dirty="0">
              <a:cs typeface="Times New Roman" pitchFamily="18" charset="0"/>
            </a:endParaRPr>
          </a:p>
          <a:p>
            <a:pPr marL="246191" indent="-246191" algn="just">
              <a:lnSpc>
                <a:spcPts val="2400"/>
              </a:lnSpc>
              <a:spcBef>
                <a:spcPts val="0"/>
              </a:spcBef>
              <a:spcAft>
                <a:spcPts val="554"/>
              </a:spcAft>
            </a:pPr>
            <a:endParaRPr lang="en-US" sz="1800" dirty="0">
              <a:cs typeface="Times New Roman" pitchFamily="18" charset="0"/>
            </a:endParaRPr>
          </a:p>
          <a:p>
            <a:pPr marL="246191" indent="-246191" algn="just">
              <a:lnSpc>
                <a:spcPts val="2400"/>
              </a:lnSpc>
              <a:spcBef>
                <a:spcPts val="0"/>
              </a:spcBef>
              <a:spcAft>
                <a:spcPts val="554"/>
              </a:spcAft>
            </a:pPr>
            <a:endParaRPr lang="en-US" sz="1800" dirty="0">
              <a:cs typeface="Times New Roman" pitchFamily="18" charset="0"/>
            </a:endParaRPr>
          </a:p>
        </p:txBody>
      </p:sp>
    </p:spTree>
    <p:extLst>
      <p:ext uri="{BB962C8B-B14F-4D97-AF65-F5344CB8AC3E}">
        <p14:creationId xmlns:p14="http://schemas.microsoft.com/office/powerpoint/2010/main" val="77146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sz="quarter" idx="1"/>
          </p:nvPr>
        </p:nvSpPr>
        <p:spPr>
          <a:xfrm>
            <a:off x="214282" y="1772816"/>
            <a:ext cx="8643998" cy="4297688"/>
          </a:xfrm>
        </p:spPr>
        <p:txBody>
          <a:bodyPr>
            <a:normAutofit/>
          </a:bodyPr>
          <a:lstStyle/>
          <a:p>
            <a:pPr algn="just" eaLnBrk="1" hangingPunct="1">
              <a:lnSpc>
                <a:spcPts val="2700"/>
              </a:lnSpc>
              <a:spcAft>
                <a:spcPts val="600"/>
              </a:spcAft>
            </a:pPr>
            <a:r>
              <a:rPr lang="en-US" b="1" dirty="0" smtClean="0">
                <a:solidFill>
                  <a:srgbClr val="CC9900"/>
                </a:solidFill>
              </a:rPr>
              <a:t>Interest rate risk</a:t>
            </a:r>
            <a:r>
              <a:rPr lang="en-US" dirty="0" smtClean="0"/>
              <a:t> management in FIs creates a demand for mathematical models:</a:t>
            </a:r>
          </a:p>
          <a:p>
            <a:pPr algn="just" eaLnBrk="1" hangingPunct="1">
              <a:lnSpc>
                <a:spcPts val="2700"/>
              </a:lnSpc>
              <a:spcAft>
                <a:spcPts val="600"/>
              </a:spcAft>
            </a:pPr>
            <a:endParaRPr lang="en-US" dirty="0" smtClean="0"/>
          </a:p>
          <a:p>
            <a:pPr lvl="1" algn="just">
              <a:lnSpc>
                <a:spcPts val="2700"/>
              </a:lnSpc>
              <a:spcBef>
                <a:spcPts val="600"/>
              </a:spcBef>
              <a:spcAft>
                <a:spcPts val="600"/>
              </a:spcAft>
            </a:pPr>
            <a:r>
              <a:rPr lang="en-US" dirty="0" smtClean="0"/>
              <a:t>Calculation of durations/modified durations for bonds</a:t>
            </a:r>
          </a:p>
          <a:p>
            <a:pPr lvl="1" algn="just">
              <a:lnSpc>
                <a:spcPts val="2700"/>
              </a:lnSpc>
              <a:spcBef>
                <a:spcPts val="600"/>
              </a:spcBef>
              <a:spcAft>
                <a:spcPts val="600"/>
              </a:spcAft>
            </a:pPr>
            <a:r>
              <a:rPr lang="en-US" dirty="0" smtClean="0"/>
              <a:t>Pricing of exotic options</a:t>
            </a:r>
          </a:p>
          <a:p>
            <a:pPr lvl="1" algn="just">
              <a:lnSpc>
                <a:spcPts val="2700"/>
              </a:lnSpc>
              <a:spcBef>
                <a:spcPts val="600"/>
              </a:spcBef>
              <a:spcAft>
                <a:spcPts val="600"/>
              </a:spcAft>
            </a:pPr>
            <a:r>
              <a:rPr lang="en-US" dirty="0" smtClean="0"/>
              <a:t>Prepayment models for loans and deposits in banks</a:t>
            </a:r>
          </a:p>
          <a:p>
            <a:pPr lvl="1" algn="just">
              <a:lnSpc>
                <a:spcPts val="2700"/>
              </a:lnSpc>
              <a:spcBef>
                <a:spcPts val="600"/>
              </a:spcBef>
              <a:spcAft>
                <a:spcPts val="600"/>
              </a:spcAft>
            </a:pPr>
            <a:r>
              <a:rPr lang="en-US" dirty="0" smtClean="0"/>
              <a:t>Behavior models for key balance sheet items, namely as a function of interest rates</a:t>
            </a:r>
          </a:p>
          <a:p>
            <a:pPr lvl="1" algn="just">
              <a:lnSpc>
                <a:spcPts val="2700"/>
              </a:lnSpc>
              <a:spcBef>
                <a:spcPts val="600"/>
              </a:spcBef>
              <a:spcAft>
                <a:spcPts val="600"/>
              </a:spcAft>
            </a:pPr>
            <a:r>
              <a:rPr lang="en-US" dirty="0" smtClean="0"/>
              <a:t>Estimation of the Term Structure of Interest Rates</a:t>
            </a:r>
          </a:p>
          <a:p>
            <a:pPr algn="just" eaLnBrk="1" hangingPunct="1">
              <a:lnSpc>
                <a:spcPts val="2700"/>
              </a:lnSpc>
              <a:spcAft>
                <a:spcPts val="600"/>
              </a:spcAft>
              <a:buFontTx/>
              <a:buNone/>
            </a:pPr>
            <a:endParaRPr lang="en-US" dirty="0" smtClean="0"/>
          </a:p>
        </p:txBody>
      </p:sp>
      <p:sp>
        <p:nvSpPr>
          <p:cNvPr id="3" name="Rectangle 2"/>
          <p:cNvSpPr>
            <a:spLocks noGrp="1" noChangeArrowheads="1"/>
          </p:cNvSpPr>
          <p:nvPr>
            <p:ph type="title"/>
          </p:nvPr>
        </p:nvSpPr>
        <p:spPr>
          <a:xfrm>
            <a:off x="703385" y="580292"/>
            <a:ext cx="7907215" cy="688468"/>
          </a:xfrm>
        </p:spPr>
        <p:txBody>
          <a:bodyPr/>
          <a:lstStyle/>
          <a:p>
            <a:r>
              <a:rPr lang="en-US" dirty="0"/>
              <a:t>Interest Rate Risk in Banks Balance Sheets</a:t>
            </a:r>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sz="quarter" idx="1"/>
          </p:nvPr>
        </p:nvSpPr>
        <p:spPr>
          <a:xfrm>
            <a:off x="214282" y="1412776"/>
            <a:ext cx="8643998" cy="5061176"/>
          </a:xfrm>
        </p:spPr>
        <p:txBody>
          <a:bodyPr>
            <a:normAutofit lnSpcReduction="10000"/>
          </a:bodyPr>
          <a:lstStyle/>
          <a:p>
            <a:pPr algn="just" eaLnBrk="1" hangingPunct="1"/>
            <a:r>
              <a:rPr lang="en-US" sz="2400" b="1" dirty="0" smtClean="0"/>
              <a:t>Definition of </a:t>
            </a:r>
            <a:r>
              <a:rPr lang="en-US" sz="2400" dirty="0" smtClean="0"/>
              <a:t>a </a:t>
            </a:r>
            <a:r>
              <a:rPr lang="en-US" sz="2400" b="1" dirty="0" smtClean="0">
                <a:solidFill>
                  <a:srgbClr val="CC9900"/>
                </a:solidFill>
              </a:rPr>
              <a:t>zero-coupon (or discount) bond </a:t>
            </a:r>
            <a:r>
              <a:rPr lang="en-US" sz="2400" dirty="0" smtClean="0"/>
              <a:t>of maturity </a:t>
            </a:r>
            <a:r>
              <a:rPr lang="en-US" sz="2400" i="1" dirty="0" smtClean="0"/>
              <a:t>T:</a:t>
            </a:r>
          </a:p>
          <a:p>
            <a:pPr algn="just" eaLnBrk="1" hangingPunct="1"/>
            <a:endParaRPr lang="en-US" sz="2400" i="1" dirty="0" smtClean="0"/>
          </a:p>
          <a:p>
            <a:pPr lvl="1" algn="just"/>
            <a:r>
              <a:rPr lang="en-US" sz="2400" dirty="0" smtClean="0"/>
              <a:t>financial security paying </a:t>
            </a:r>
            <a:r>
              <a:rPr lang="en-US" sz="2400" dirty="0"/>
              <a:t>the </a:t>
            </a:r>
            <a:r>
              <a:rPr lang="en-US" sz="2400" dirty="0" smtClean="0"/>
              <a:t>holder the principal </a:t>
            </a:r>
            <a:r>
              <a:rPr lang="en-US" sz="2400" dirty="0"/>
              <a:t>(aka face or nominal value) </a:t>
            </a:r>
            <a:r>
              <a:rPr lang="en-US" sz="2400" dirty="0" smtClean="0"/>
              <a:t>at a single pre-specified date </a:t>
            </a:r>
            <a:r>
              <a:rPr lang="en-US" sz="2400" i="1" dirty="0" smtClean="0"/>
              <a:t>T </a:t>
            </a:r>
            <a:r>
              <a:rPr lang="en-US" sz="2400" dirty="0" smtClean="0"/>
              <a:t>in the future, i.e., with no intermediary cash-flows (coupons).</a:t>
            </a:r>
          </a:p>
          <a:p>
            <a:pPr lvl="1" algn="just"/>
            <a:endParaRPr lang="en-US" sz="2400" dirty="0" smtClean="0"/>
          </a:p>
          <a:p>
            <a:pPr lvl="1" algn="just"/>
            <a:r>
              <a:rPr lang="en-US" sz="2400" dirty="0" smtClean="0"/>
              <a:t>Assuming </a:t>
            </a:r>
            <a:r>
              <a:rPr lang="en-US" sz="2400" dirty="0" smtClean="0"/>
              <a:t>that the principal is 1 </a:t>
            </a:r>
            <a:r>
              <a:rPr lang="en-US" sz="2400" dirty="0"/>
              <a:t>unit of </a:t>
            </a:r>
            <a:r>
              <a:rPr lang="en-US" sz="2400" dirty="0" smtClean="0"/>
              <a:t>cash:</a:t>
            </a:r>
          </a:p>
          <a:p>
            <a:pPr algn="just" eaLnBrk="1" hangingPunct="1"/>
            <a:endParaRPr lang="en-US" sz="2400" dirty="0" smtClean="0"/>
          </a:p>
          <a:p>
            <a:pPr algn="just" eaLnBrk="1" hangingPunct="1"/>
            <a:endParaRPr lang="en-US" sz="2400" dirty="0" smtClean="0"/>
          </a:p>
          <a:p>
            <a:pPr marL="0" indent="0" algn="just" eaLnBrk="1" hangingPunct="1">
              <a:buNone/>
            </a:pPr>
            <a:endParaRPr lang="en-US" sz="2400" dirty="0" smtClean="0"/>
          </a:p>
          <a:p>
            <a:pPr algn="just" eaLnBrk="1" hangingPunct="1"/>
            <a:r>
              <a:rPr lang="en-US" sz="2400" dirty="0" smtClean="0"/>
              <a:t>The price of the bond will tend to 1 along time (pull-to-par) and at the maturity date it will be 1.</a:t>
            </a:r>
          </a:p>
        </p:txBody>
      </p:sp>
      <p:pic>
        <p:nvPicPr>
          <p:cNvPr id="21510" name="Picture 5"/>
          <p:cNvPicPr>
            <a:picLocks noChangeAspect="1" noChangeArrowheads="1"/>
          </p:cNvPicPr>
          <p:nvPr/>
        </p:nvPicPr>
        <p:blipFill>
          <a:blip r:embed="rId2" cstate="print"/>
          <a:srcRect t="67303" b="3816"/>
          <a:stretch>
            <a:fillRect/>
          </a:stretch>
        </p:blipFill>
        <p:spPr bwMode="auto">
          <a:xfrm>
            <a:off x="1043608" y="4077072"/>
            <a:ext cx="6589524" cy="918829"/>
          </a:xfrm>
          <a:prstGeom prst="rect">
            <a:avLst/>
          </a:prstGeom>
          <a:noFill/>
          <a:ln w="9525">
            <a:noFill/>
            <a:miter lim="800000"/>
            <a:headEnd/>
            <a:tailEnd/>
          </a:ln>
        </p:spPr>
      </p:pic>
      <p:sp>
        <p:nvSpPr>
          <p:cNvPr id="2" name="Down Arrow 1"/>
          <p:cNvSpPr/>
          <p:nvPr/>
        </p:nvSpPr>
        <p:spPr>
          <a:xfrm>
            <a:off x="4428269" y="4744362"/>
            <a:ext cx="216023" cy="521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2"/>
          <p:cNvSpPr txBox="1">
            <a:spLocks noChangeArrowheads="1"/>
          </p:cNvSpPr>
          <p:nvPr/>
        </p:nvSpPr>
        <p:spPr>
          <a:xfrm>
            <a:off x="-32" y="520442"/>
            <a:ext cx="8258204" cy="622534"/>
          </a:xfrm>
          <a:prstGeom prst="rect">
            <a:avLst/>
          </a:prstGeom>
        </p:spPr>
        <p:txBody>
          <a:bodyPr vert="horz" anchor="b">
            <a:normAutofit/>
          </a:bodyPr>
          <a:lstStyle>
            <a:lvl1pPr algn="l" rtl="0" eaLnBrk="1" latinLnBrk="0" hangingPunct="1">
              <a:spcBef>
                <a:spcPct val="0"/>
              </a:spcBef>
              <a:buNone/>
              <a:defRPr kumimoji="0" sz="3200" b="1" kern="1200" cap="small" baseline="0">
                <a:solidFill>
                  <a:srgbClr val="740000"/>
                </a:solidFill>
                <a:latin typeface="Calibri" pitchFamily="34" charset="0"/>
                <a:ea typeface="+mj-ea"/>
                <a:cs typeface="+mj-cs"/>
              </a:defRPr>
            </a:lvl1pPr>
          </a:lstStyle>
          <a:p>
            <a:pPr fontAlgn="auto">
              <a:spcAft>
                <a:spcPts val="0"/>
              </a:spcAft>
            </a:pPr>
            <a:r>
              <a:rPr lang="en-US" dirty="0" smtClean="0"/>
              <a:t>1.2. From Bonds to Interest Rates</a:t>
            </a:r>
          </a:p>
        </p:txBody>
      </p:sp>
      <p:cxnSp>
        <p:nvCxnSpPr>
          <p:cNvPr id="10" name="Straight Connector 9"/>
          <p:cNvCxnSpPr/>
          <p:nvPr/>
        </p:nvCxnSpPr>
        <p:spPr>
          <a:xfrm>
            <a:off x="0" y="1142984"/>
            <a:ext cx="600076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6"/>
          <p:cNvPicPr>
            <a:picLocks noChangeAspect="1" noChangeArrowheads="1"/>
          </p:cNvPicPr>
          <p:nvPr/>
        </p:nvPicPr>
        <p:blipFill>
          <a:blip r:embed="rId2" cstate="print"/>
          <a:srcRect t="21056"/>
          <a:stretch>
            <a:fillRect/>
          </a:stretch>
        </p:blipFill>
        <p:spPr bwMode="auto">
          <a:xfrm>
            <a:off x="827089" y="1558477"/>
            <a:ext cx="5257080" cy="2524328"/>
          </a:xfrm>
          <a:prstGeom prst="rect">
            <a:avLst/>
          </a:prstGeom>
          <a:noFill/>
          <a:ln w="9525">
            <a:noFill/>
            <a:miter lim="800000"/>
            <a:headEnd/>
            <a:tailEnd/>
          </a:ln>
        </p:spPr>
      </p:pic>
      <p:pic>
        <p:nvPicPr>
          <p:cNvPr id="22534" name="Picture 7"/>
          <p:cNvPicPr>
            <a:picLocks noChangeAspect="1" noChangeArrowheads="1"/>
          </p:cNvPicPr>
          <p:nvPr/>
        </p:nvPicPr>
        <p:blipFill>
          <a:blip r:embed="rId3" cstate="print"/>
          <a:srcRect/>
          <a:stretch>
            <a:fillRect/>
          </a:stretch>
        </p:blipFill>
        <p:spPr bwMode="auto">
          <a:xfrm>
            <a:off x="827088" y="4776805"/>
            <a:ext cx="2024346" cy="979524"/>
          </a:xfrm>
          <a:prstGeom prst="rect">
            <a:avLst/>
          </a:prstGeom>
          <a:noFill/>
          <a:ln w="9525">
            <a:noFill/>
            <a:miter lim="800000"/>
            <a:headEnd/>
            <a:tailEnd/>
          </a:ln>
        </p:spPr>
      </p:pic>
      <p:pic>
        <p:nvPicPr>
          <p:cNvPr id="22535" name="Picture 8"/>
          <p:cNvPicPr>
            <a:picLocks noChangeAspect="1" noChangeArrowheads="1"/>
          </p:cNvPicPr>
          <p:nvPr/>
        </p:nvPicPr>
        <p:blipFill>
          <a:blip r:embed="rId4" cstate="print"/>
          <a:srcRect/>
          <a:stretch>
            <a:fillRect/>
          </a:stretch>
        </p:blipFill>
        <p:spPr bwMode="auto">
          <a:xfrm>
            <a:off x="3673475" y="4786322"/>
            <a:ext cx="4008203" cy="1052660"/>
          </a:xfrm>
          <a:prstGeom prst="rect">
            <a:avLst/>
          </a:prstGeom>
          <a:noFill/>
          <a:ln w="9525">
            <a:noFill/>
            <a:miter lim="800000"/>
            <a:headEnd/>
            <a:tailEnd/>
          </a:ln>
        </p:spPr>
      </p:pic>
      <p:sp>
        <p:nvSpPr>
          <p:cNvPr id="7" name="Rectangle 3"/>
          <p:cNvSpPr>
            <a:spLocks noGrp="1" noChangeArrowheads="1"/>
          </p:cNvSpPr>
          <p:nvPr>
            <p:ph sz="quarter" idx="1"/>
          </p:nvPr>
        </p:nvSpPr>
        <p:spPr>
          <a:xfrm>
            <a:off x="790346" y="5661248"/>
            <a:ext cx="2413502" cy="717623"/>
          </a:xfrm>
        </p:spPr>
        <p:txBody>
          <a:bodyPr>
            <a:normAutofit fontScale="62500" lnSpcReduction="20000"/>
          </a:bodyPr>
          <a:lstStyle/>
          <a:p>
            <a:pPr marL="0" indent="0" algn="just" eaLnBrk="1" hangingPunct="1">
              <a:buNone/>
            </a:pPr>
            <a:r>
              <a:rPr lang="en-US" sz="2400" b="1" dirty="0" smtClean="0"/>
              <a:t>(the principal of the bond issued</a:t>
            </a:r>
            <a:r>
              <a:rPr lang="en-US" sz="2400" b="1" dirty="0" smtClean="0">
                <a:solidFill>
                  <a:srgbClr val="FF0000"/>
                </a:solidFill>
              </a:rPr>
              <a:t>, may be funded again by the bond markets</a:t>
            </a:r>
            <a:r>
              <a:rPr lang="en-US" sz="2400" b="1" dirty="0" smtClean="0"/>
              <a:t>)</a:t>
            </a:r>
            <a:endParaRPr lang="en-US" sz="2400" dirty="0" smtClean="0"/>
          </a:p>
        </p:txBody>
      </p:sp>
      <p:sp>
        <p:nvSpPr>
          <p:cNvPr id="2" name="TextBox 1"/>
          <p:cNvSpPr txBox="1"/>
          <p:nvPr/>
        </p:nvSpPr>
        <p:spPr>
          <a:xfrm>
            <a:off x="5687158" y="3202623"/>
            <a:ext cx="3337824" cy="1323439"/>
          </a:xfrm>
          <a:prstGeom prst="rect">
            <a:avLst/>
          </a:prstGeom>
          <a:noFill/>
        </p:spPr>
        <p:txBody>
          <a:bodyPr wrap="square" rtlCol="0">
            <a:spAutoFit/>
          </a:bodyPr>
          <a:lstStyle/>
          <a:p>
            <a:pPr algn="just"/>
            <a:r>
              <a:rPr lang="en-US" sz="1600" dirty="0" smtClean="0"/>
              <a:t>The amount raised is equal to the amount invested: </a:t>
            </a:r>
            <a:endParaRPr lang="en-US" sz="1600" dirty="0" smtClean="0"/>
          </a:p>
          <a:p>
            <a:pPr algn="just"/>
            <a:r>
              <a:rPr lang="en-US" sz="1600" dirty="0" smtClean="0"/>
              <a:t>Q(S</a:t>
            </a:r>
            <a:r>
              <a:rPr lang="en-US" sz="1600" dirty="0" smtClean="0"/>
              <a:t>)*P(S</a:t>
            </a:r>
            <a:r>
              <a:rPr lang="en-US" sz="1600" dirty="0" smtClean="0"/>
              <a:t>) = Q(T</a:t>
            </a:r>
            <a:r>
              <a:rPr lang="en-US" sz="1600" dirty="0" smtClean="0"/>
              <a:t>)*P(T)</a:t>
            </a:r>
          </a:p>
          <a:p>
            <a:pPr algn="just"/>
            <a:r>
              <a:rPr lang="en-US" sz="1600" dirty="0" smtClean="0"/>
              <a:t>1*p(</a:t>
            </a:r>
            <a:r>
              <a:rPr lang="en-US" sz="1600" dirty="0" err="1" smtClean="0"/>
              <a:t>t,S</a:t>
            </a:r>
            <a:r>
              <a:rPr lang="en-US" sz="1600" dirty="0" smtClean="0"/>
              <a:t>) = [</a:t>
            </a:r>
            <a:r>
              <a:rPr lang="en-US" sz="1600" dirty="0" smtClean="0"/>
              <a:t>p(</a:t>
            </a:r>
            <a:r>
              <a:rPr lang="en-US" sz="1600" dirty="0" err="1" smtClean="0"/>
              <a:t>t,S</a:t>
            </a:r>
            <a:r>
              <a:rPr lang="en-US" sz="1600" dirty="0" smtClean="0"/>
              <a:t>)/p(</a:t>
            </a:r>
            <a:r>
              <a:rPr lang="en-US" sz="1600" dirty="0" err="1" smtClean="0"/>
              <a:t>t,T</a:t>
            </a:r>
            <a:r>
              <a:rPr lang="en-US" sz="1600" dirty="0" smtClean="0"/>
              <a:t>)]*p(</a:t>
            </a:r>
            <a:r>
              <a:rPr lang="en-US" sz="1600" dirty="0" err="1" smtClean="0"/>
              <a:t>t,T</a:t>
            </a:r>
            <a:r>
              <a:rPr lang="en-US" sz="1600" dirty="0" smtClean="0"/>
              <a:t>)</a:t>
            </a:r>
          </a:p>
          <a:p>
            <a:pPr algn="just"/>
            <a:r>
              <a:rPr lang="en-US" sz="1600" dirty="0" smtClean="0"/>
              <a:t>p(</a:t>
            </a:r>
            <a:r>
              <a:rPr lang="en-US" sz="1600" dirty="0" err="1" smtClean="0"/>
              <a:t>t,S</a:t>
            </a:r>
            <a:r>
              <a:rPr lang="en-US" sz="1600" dirty="0" smtClean="0"/>
              <a:t>) = p(</a:t>
            </a:r>
            <a:r>
              <a:rPr lang="en-US" sz="1600" dirty="0" err="1" smtClean="0"/>
              <a:t>t,S</a:t>
            </a:r>
            <a:r>
              <a:rPr lang="en-US" sz="1600" dirty="0" smtClean="0"/>
              <a:t>) </a:t>
            </a:r>
            <a:endParaRPr lang="en-US" sz="1600" dirty="0"/>
          </a:p>
        </p:txBody>
      </p:sp>
      <p:sp>
        <p:nvSpPr>
          <p:cNvPr id="9" name="TextBox 8"/>
          <p:cNvSpPr txBox="1"/>
          <p:nvPr/>
        </p:nvSpPr>
        <p:spPr>
          <a:xfrm>
            <a:off x="887275" y="949971"/>
            <a:ext cx="3625856" cy="369332"/>
          </a:xfrm>
          <a:prstGeom prst="rect">
            <a:avLst/>
          </a:prstGeom>
          <a:noFill/>
        </p:spPr>
        <p:txBody>
          <a:bodyPr wrap="square" rtlCol="0">
            <a:spAutoFit/>
          </a:bodyPr>
          <a:lstStyle/>
          <a:p>
            <a:r>
              <a:rPr lang="en-US" dirty="0" smtClean="0"/>
              <a:t>Being t (current time) &lt; S &lt; T</a:t>
            </a:r>
            <a:endParaRPr lang="en-US" dirty="0"/>
          </a:p>
        </p:txBody>
      </p:sp>
      <p:cxnSp>
        <p:nvCxnSpPr>
          <p:cNvPr id="4" name="Straight Arrow Connector 3"/>
          <p:cNvCxnSpPr/>
          <p:nvPr/>
        </p:nvCxnSpPr>
        <p:spPr>
          <a:xfrm flipV="1">
            <a:off x="2869463" y="1721185"/>
            <a:ext cx="493646" cy="392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08684" y="1514190"/>
            <a:ext cx="2268500" cy="521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err="1" smtClean="0">
                <a:ln w="0"/>
                <a:solidFill>
                  <a:schemeClr val="tx1"/>
                </a:solidFill>
              </a:rPr>
              <a:t>Issue</a:t>
            </a:r>
            <a:r>
              <a:rPr lang="pt-PT" sz="1600" dirty="0" smtClean="0">
                <a:ln w="0"/>
                <a:solidFill>
                  <a:schemeClr val="tx1"/>
                </a:solidFill>
              </a:rPr>
              <a:t> 1 S-</a:t>
            </a:r>
            <a:r>
              <a:rPr lang="pt-PT" sz="1600" dirty="0" err="1" smtClean="0">
                <a:ln w="0"/>
                <a:solidFill>
                  <a:schemeClr val="tx1"/>
                </a:solidFill>
              </a:rPr>
              <a:t>bond</a:t>
            </a:r>
            <a:r>
              <a:rPr lang="pt-PT" sz="1600" dirty="0" smtClean="0">
                <a:ln w="0"/>
                <a:solidFill>
                  <a:schemeClr val="tx1"/>
                </a:solidFill>
              </a:rPr>
              <a:t>, </a:t>
            </a:r>
            <a:r>
              <a:rPr lang="pt-PT" sz="1600" dirty="0" err="1" smtClean="0">
                <a:ln w="0"/>
                <a:solidFill>
                  <a:schemeClr val="tx1"/>
                </a:solidFill>
              </a:rPr>
              <a:t>receiving</a:t>
            </a:r>
            <a:r>
              <a:rPr lang="pt-PT" sz="1600" dirty="0" smtClean="0">
                <a:ln w="0"/>
                <a:solidFill>
                  <a:schemeClr val="tx1"/>
                </a:solidFill>
              </a:rPr>
              <a:t> </a:t>
            </a:r>
            <a:r>
              <a:rPr lang="pt-PT" sz="1600" i="1" dirty="0" smtClean="0">
                <a:ln w="0"/>
                <a:solidFill>
                  <a:schemeClr val="tx1"/>
                </a:solidFill>
              </a:rPr>
              <a:t>p(</a:t>
            </a:r>
            <a:r>
              <a:rPr lang="pt-PT" sz="1600" i="1" dirty="0" err="1" smtClean="0">
                <a:ln w="0"/>
                <a:solidFill>
                  <a:schemeClr val="tx1"/>
                </a:solidFill>
              </a:rPr>
              <a:t>t,S</a:t>
            </a:r>
            <a:r>
              <a:rPr lang="pt-PT" sz="1600" i="1" dirty="0" smtClean="0">
                <a:ln w="0"/>
                <a:solidFill>
                  <a:schemeClr val="tx1"/>
                </a:solidFill>
              </a:rPr>
              <a:t>)</a:t>
            </a:r>
            <a:endParaRPr lang="en-GB" sz="1600" i="1" dirty="0"/>
          </a:p>
        </p:txBody>
      </p:sp>
      <p:cxnSp>
        <p:nvCxnSpPr>
          <p:cNvPr id="8" name="Straight Connector 7"/>
          <p:cNvCxnSpPr/>
          <p:nvPr/>
        </p:nvCxnSpPr>
        <p:spPr>
          <a:xfrm>
            <a:off x="2555776" y="2919395"/>
            <a:ext cx="144016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63109" y="2354613"/>
            <a:ext cx="792088" cy="28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n w="0"/>
                <a:solidFill>
                  <a:schemeClr val="tx1"/>
                </a:solidFill>
              </a:rPr>
              <a:t>Q(T)</a:t>
            </a:r>
            <a:endParaRPr lang="en-GB" dirty="0"/>
          </a:p>
        </p:txBody>
      </p:sp>
      <p:cxnSp>
        <p:nvCxnSpPr>
          <p:cNvPr id="14" name="Straight Arrow Connector 13"/>
          <p:cNvCxnSpPr/>
          <p:nvPr/>
        </p:nvCxnSpPr>
        <p:spPr>
          <a:xfrm flipH="1">
            <a:off x="3363109" y="2619241"/>
            <a:ext cx="261780" cy="284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55776" y="2907384"/>
            <a:ext cx="0" cy="149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95936" y="2924944"/>
            <a:ext cx="0" cy="149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155197" y="3645024"/>
            <a:ext cx="1451042" cy="176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
          <p:cNvSpPr txBox="1">
            <a:spLocks noChangeArrowheads="1"/>
          </p:cNvSpPr>
          <p:nvPr/>
        </p:nvSpPr>
        <p:spPr>
          <a:xfrm>
            <a:off x="3995936" y="5589240"/>
            <a:ext cx="5148064" cy="71762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fontAlgn="auto">
              <a:spcAft>
                <a:spcPts val="0"/>
              </a:spcAft>
              <a:buFont typeface="Wingdings"/>
              <a:buNone/>
            </a:pPr>
            <a:r>
              <a:rPr lang="en-US" sz="1800" b="1" dirty="0" smtClean="0"/>
              <a:t>(assuming it is a zero coupon bond, it only pays the </a:t>
            </a:r>
            <a:r>
              <a:rPr lang="en-US" sz="1800" b="1" dirty="0" smtClean="0"/>
              <a:t>principal)</a:t>
            </a:r>
            <a:endParaRPr lang="en-US" sz="1800" dirty="0" smtClean="0"/>
          </a:p>
        </p:txBody>
      </p:sp>
      <p:sp>
        <p:nvSpPr>
          <p:cNvPr id="18" name="Rectangle 17"/>
          <p:cNvSpPr/>
          <p:nvPr/>
        </p:nvSpPr>
        <p:spPr>
          <a:xfrm>
            <a:off x="6120172" y="4653136"/>
            <a:ext cx="792088" cy="28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n w="0"/>
                <a:solidFill>
                  <a:schemeClr val="tx1"/>
                </a:solidFill>
              </a:rPr>
              <a:t>Q(T)</a:t>
            </a:r>
            <a:endParaRPr lang="en-GB" dirty="0"/>
          </a:p>
        </p:txBody>
      </p:sp>
      <p:cxnSp>
        <p:nvCxnSpPr>
          <p:cNvPr id="6" name="Straight Arrow Connector 5"/>
          <p:cNvCxnSpPr/>
          <p:nvPr/>
        </p:nvCxnSpPr>
        <p:spPr>
          <a:xfrm flipH="1">
            <a:off x="6084169" y="5013176"/>
            <a:ext cx="432047"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53499" y="5229200"/>
            <a:ext cx="14401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9"/>
          <p:cNvPicPr>
            <a:picLocks noChangeAspect="1" noChangeArrowheads="1"/>
          </p:cNvPicPr>
          <p:nvPr/>
        </p:nvPicPr>
        <p:blipFill>
          <a:blip r:embed="rId2" cstate="print"/>
          <a:srcRect/>
          <a:stretch>
            <a:fillRect/>
          </a:stretch>
        </p:blipFill>
        <p:spPr bwMode="auto">
          <a:xfrm>
            <a:off x="1138238" y="3329674"/>
            <a:ext cx="4509048" cy="1376555"/>
          </a:xfrm>
          <a:prstGeom prst="rect">
            <a:avLst/>
          </a:prstGeom>
          <a:noFill/>
          <a:ln w="9525">
            <a:noFill/>
            <a:miter lim="800000"/>
            <a:headEnd/>
            <a:tailEnd/>
          </a:ln>
        </p:spPr>
      </p:pic>
      <p:pic>
        <p:nvPicPr>
          <p:cNvPr id="23556" name="Picture 10"/>
          <p:cNvPicPr>
            <a:picLocks noChangeAspect="1" noChangeArrowheads="1"/>
          </p:cNvPicPr>
          <p:nvPr/>
        </p:nvPicPr>
        <p:blipFill>
          <a:blip r:embed="rId3" cstate="print"/>
          <a:srcRect/>
          <a:stretch>
            <a:fillRect/>
          </a:stretch>
        </p:blipFill>
        <p:spPr bwMode="auto">
          <a:xfrm>
            <a:off x="1331913" y="4868863"/>
            <a:ext cx="4890818" cy="1254762"/>
          </a:xfrm>
          <a:prstGeom prst="rect">
            <a:avLst/>
          </a:prstGeom>
          <a:noFill/>
          <a:ln w="9525">
            <a:noFill/>
            <a:miter lim="800000"/>
            <a:headEnd/>
            <a:tailEnd/>
          </a:ln>
        </p:spPr>
      </p:pic>
      <p:pic>
        <p:nvPicPr>
          <p:cNvPr id="23557" name="Picture 11"/>
          <p:cNvPicPr>
            <a:picLocks noChangeAspect="1" noChangeArrowheads="1"/>
          </p:cNvPicPr>
          <p:nvPr/>
        </p:nvPicPr>
        <p:blipFill>
          <a:blip r:embed="rId4" cstate="print"/>
          <a:srcRect/>
          <a:stretch>
            <a:fillRect/>
          </a:stretch>
        </p:blipFill>
        <p:spPr bwMode="auto">
          <a:xfrm>
            <a:off x="2156848" y="333375"/>
            <a:ext cx="4129664" cy="623333"/>
          </a:xfrm>
          <a:prstGeom prst="rect">
            <a:avLst/>
          </a:prstGeom>
          <a:noFill/>
          <a:ln w="9525">
            <a:noFill/>
            <a:miter lim="800000"/>
            <a:headEnd/>
            <a:tailEnd/>
          </a:ln>
        </p:spPr>
      </p:pic>
      <p:pic>
        <p:nvPicPr>
          <p:cNvPr id="23558" name="Picture 12"/>
          <p:cNvPicPr>
            <a:picLocks noChangeAspect="1" noChangeArrowheads="1"/>
          </p:cNvPicPr>
          <p:nvPr/>
        </p:nvPicPr>
        <p:blipFill>
          <a:blip r:embed="rId5" cstate="print"/>
          <a:srcRect/>
          <a:stretch>
            <a:fillRect/>
          </a:stretch>
        </p:blipFill>
        <p:spPr bwMode="auto">
          <a:xfrm>
            <a:off x="2196108" y="1096412"/>
            <a:ext cx="6162106" cy="760952"/>
          </a:xfrm>
          <a:prstGeom prst="rect">
            <a:avLst/>
          </a:prstGeom>
          <a:noFill/>
          <a:ln w="9525">
            <a:noFill/>
            <a:miter lim="800000"/>
            <a:headEnd/>
            <a:tailEnd/>
          </a:ln>
        </p:spPr>
      </p:pic>
      <p:pic>
        <p:nvPicPr>
          <p:cNvPr id="23559" name="Picture 13"/>
          <p:cNvPicPr>
            <a:picLocks noChangeAspect="1" noChangeArrowheads="1"/>
          </p:cNvPicPr>
          <p:nvPr/>
        </p:nvPicPr>
        <p:blipFill>
          <a:blip r:embed="rId6" cstate="print"/>
          <a:srcRect/>
          <a:stretch>
            <a:fillRect/>
          </a:stretch>
        </p:blipFill>
        <p:spPr bwMode="auto">
          <a:xfrm>
            <a:off x="2163717" y="2060575"/>
            <a:ext cx="6194497" cy="680180"/>
          </a:xfrm>
          <a:prstGeom prst="rect">
            <a:avLst/>
          </a:prstGeom>
          <a:noFill/>
          <a:ln w="9525">
            <a:noFill/>
            <a:miter lim="800000"/>
            <a:headEnd/>
            <a:tailEnd/>
          </a:ln>
        </p:spPr>
      </p:pic>
      <p:sp>
        <p:nvSpPr>
          <p:cNvPr id="23560" name="Text Box 14"/>
          <p:cNvSpPr txBox="1">
            <a:spLocks noChangeArrowheads="1"/>
          </p:cNvSpPr>
          <p:nvPr/>
        </p:nvSpPr>
        <p:spPr bwMode="auto">
          <a:xfrm>
            <a:off x="0" y="1395699"/>
            <a:ext cx="1928794" cy="461665"/>
          </a:xfrm>
          <a:prstGeom prst="rect">
            <a:avLst/>
          </a:prstGeom>
          <a:noFill/>
          <a:ln w="9525">
            <a:noFill/>
            <a:miter lim="800000"/>
            <a:headEnd/>
            <a:tailEnd/>
          </a:ln>
        </p:spPr>
        <p:txBody>
          <a:bodyPr wrap="square">
            <a:spAutoFit/>
          </a:bodyPr>
          <a:lstStyle/>
          <a:p>
            <a:pPr>
              <a:spcBef>
                <a:spcPct val="50000"/>
              </a:spcBef>
            </a:pPr>
            <a:r>
              <a:rPr lang="en-US" sz="2400" dirty="0" smtClean="0">
                <a:latin typeface="Calibri" pitchFamily="34" charset="0"/>
              </a:rPr>
              <a:t>Net Outcome</a:t>
            </a:r>
            <a:endParaRPr lang="en-US" sz="2400" dirty="0">
              <a:latin typeface="Calibri" pitchFamily="34" charset="0"/>
            </a:endParaRPr>
          </a:p>
        </p:txBody>
      </p:sp>
      <p:sp>
        <p:nvSpPr>
          <p:cNvPr id="23561" name="AutoShape 15"/>
          <p:cNvSpPr>
            <a:spLocks/>
          </p:cNvSpPr>
          <p:nvPr/>
        </p:nvSpPr>
        <p:spPr bwMode="auto">
          <a:xfrm>
            <a:off x="1928794" y="549275"/>
            <a:ext cx="215900" cy="2159000"/>
          </a:xfrm>
          <a:prstGeom prst="leftBrace">
            <a:avLst>
              <a:gd name="adj1" fmla="val 83333"/>
              <a:gd name="adj2" fmla="val 50000"/>
            </a:avLst>
          </a:prstGeom>
          <a:noFill/>
          <a:ln w="38100">
            <a:solidFill>
              <a:srgbClr val="CC9900"/>
            </a:solidFill>
            <a:round/>
            <a:headEnd/>
            <a:tailEnd/>
          </a:ln>
        </p:spPr>
        <p:txBody>
          <a:bodyPr wrap="none" anchor="ctr"/>
          <a:lstStyle/>
          <a:p>
            <a:endParaRPr lang="pt-PT" dirty="0">
              <a:latin typeface="Calibri" pitchFamily="34" charset="0"/>
            </a:endParaRPr>
          </a:p>
        </p:txBody>
      </p:sp>
      <p:sp>
        <p:nvSpPr>
          <p:cNvPr id="10" name="Rectangle 3"/>
          <p:cNvSpPr>
            <a:spLocks noGrp="1" noChangeArrowheads="1"/>
          </p:cNvSpPr>
          <p:nvPr>
            <p:ph sz="quarter" idx="1"/>
          </p:nvPr>
        </p:nvSpPr>
        <p:spPr>
          <a:xfrm>
            <a:off x="6222731" y="4005064"/>
            <a:ext cx="2833492" cy="1375667"/>
          </a:xfrm>
        </p:spPr>
        <p:txBody>
          <a:bodyPr>
            <a:normAutofit fontScale="70000" lnSpcReduction="20000"/>
          </a:bodyPr>
          <a:lstStyle/>
          <a:p>
            <a:pPr marL="0" indent="0" algn="just" eaLnBrk="1" hangingPunct="1">
              <a:buNone/>
            </a:pPr>
            <a:r>
              <a:rPr lang="en-US" sz="2400" b="1" dirty="0" smtClean="0"/>
              <a:t>The investment of 1 at time S (the amount that was paid at S) will allow to obtain the return p(</a:t>
            </a:r>
            <a:r>
              <a:rPr lang="en-US" sz="2400" b="1" dirty="0" err="1" smtClean="0"/>
              <a:t>t,S</a:t>
            </a:r>
            <a:r>
              <a:rPr lang="en-US" sz="2400" b="1" dirty="0" smtClean="0"/>
              <a:t>)/p(</a:t>
            </a:r>
            <a:r>
              <a:rPr lang="en-US" sz="2400" b="1" dirty="0" err="1" smtClean="0"/>
              <a:t>t,T</a:t>
            </a:r>
            <a:r>
              <a:rPr lang="en-US" sz="2400" b="1" dirty="0" smtClean="0"/>
              <a:t>), i.e. the return at time T (from the previous slide).</a:t>
            </a:r>
            <a:endParaRPr lang="en-US" sz="2400" dirty="0" smtClean="0"/>
          </a:p>
        </p:txBody>
      </p:sp>
      <p:pic>
        <p:nvPicPr>
          <p:cNvPr id="11" name="Picture 10"/>
          <p:cNvPicPr>
            <a:picLocks noChangeAspect="1" noChangeArrowheads="1"/>
          </p:cNvPicPr>
          <p:nvPr/>
        </p:nvPicPr>
        <p:blipFill>
          <a:blip r:embed="rId3" cstate="print"/>
          <a:srcRect/>
          <a:stretch>
            <a:fillRect/>
          </a:stretch>
        </p:blipFill>
        <p:spPr bwMode="auto">
          <a:xfrm>
            <a:off x="1381184" y="4869160"/>
            <a:ext cx="4890818" cy="1254762"/>
          </a:xfrm>
          <a:prstGeom prst="rect">
            <a:avLst/>
          </a:prstGeom>
          <a:noFill/>
          <a:ln w="9525">
            <a:noFill/>
            <a:miter lim="800000"/>
            <a:headEnd/>
            <a:tailEnd/>
          </a:ln>
        </p:spPr>
      </p:pic>
      <p:cxnSp>
        <p:nvCxnSpPr>
          <p:cNvPr id="3" name="Straight Arrow Connector 2"/>
          <p:cNvCxnSpPr/>
          <p:nvPr/>
        </p:nvCxnSpPr>
        <p:spPr>
          <a:xfrm flipH="1">
            <a:off x="3392762" y="3468053"/>
            <a:ext cx="675182" cy="444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39952" y="3084816"/>
            <a:ext cx="2082779" cy="632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Continuously compounded return</a:t>
            </a:r>
            <a:endParaRPr lang="en-US" sz="1600"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7"/>
          <p:cNvPicPr>
            <a:picLocks noChangeAspect="1" noChangeArrowheads="1"/>
          </p:cNvPicPr>
          <p:nvPr/>
        </p:nvPicPr>
        <p:blipFill>
          <a:blip r:embed="rId2" cstate="print"/>
          <a:srcRect/>
          <a:stretch>
            <a:fillRect/>
          </a:stretch>
        </p:blipFill>
        <p:spPr bwMode="auto">
          <a:xfrm>
            <a:off x="611560" y="2204864"/>
            <a:ext cx="8269399" cy="2088232"/>
          </a:xfrm>
          <a:prstGeom prst="rect">
            <a:avLst/>
          </a:prstGeom>
          <a:noFill/>
          <a:ln w="9525">
            <a:noFill/>
            <a:miter lim="800000"/>
            <a:headEnd/>
            <a:tailEnd/>
          </a:ln>
        </p:spPr>
      </p:pic>
      <p:pic>
        <p:nvPicPr>
          <p:cNvPr id="24582" name="Picture 8"/>
          <p:cNvPicPr>
            <a:picLocks noChangeAspect="1" noChangeArrowheads="1"/>
          </p:cNvPicPr>
          <p:nvPr/>
        </p:nvPicPr>
        <p:blipFill>
          <a:blip r:embed="rId3" cstate="print"/>
          <a:srcRect/>
          <a:stretch>
            <a:fillRect/>
          </a:stretch>
        </p:blipFill>
        <p:spPr bwMode="auto">
          <a:xfrm>
            <a:off x="648256" y="4509120"/>
            <a:ext cx="7713107" cy="1872208"/>
          </a:xfrm>
          <a:prstGeom prst="rect">
            <a:avLst/>
          </a:prstGeom>
          <a:noFill/>
          <a:ln w="9525">
            <a:noFill/>
            <a:miter lim="800000"/>
            <a:headEnd/>
            <a:tailEnd/>
          </a:ln>
        </p:spPr>
      </p:pic>
      <p:sp>
        <p:nvSpPr>
          <p:cNvPr id="7" name="Rectangle 3"/>
          <p:cNvSpPr>
            <a:spLocks noGrp="1" noChangeArrowheads="1"/>
          </p:cNvSpPr>
          <p:nvPr>
            <p:ph sz="quarter" idx="1"/>
          </p:nvPr>
        </p:nvSpPr>
        <p:spPr>
          <a:xfrm>
            <a:off x="205551" y="620688"/>
            <a:ext cx="8643998" cy="1006744"/>
          </a:xfrm>
        </p:spPr>
        <p:txBody>
          <a:bodyPr>
            <a:noAutofit/>
          </a:bodyPr>
          <a:lstStyle/>
          <a:p>
            <a:pPr algn="just" eaLnBrk="1" hangingPunct="1">
              <a:lnSpc>
                <a:spcPts val="2700"/>
              </a:lnSpc>
              <a:spcAft>
                <a:spcPts val="600"/>
              </a:spcAft>
            </a:pPr>
            <a:r>
              <a:rPr lang="en-US" b="1" dirty="0" smtClean="0"/>
              <a:t>However, as we are at </a:t>
            </a:r>
            <a:r>
              <a:rPr lang="en-US" b="1" i="1" dirty="0" smtClean="0"/>
              <a:t>t</a:t>
            </a:r>
            <a:r>
              <a:rPr lang="en-US" b="1" dirty="0" smtClean="0"/>
              <a:t> and </a:t>
            </a:r>
            <a:r>
              <a:rPr lang="en-US" b="1" i="1" dirty="0" smtClean="0"/>
              <a:t>S</a:t>
            </a:r>
            <a:r>
              <a:rPr lang="en-US" b="1" dirty="0" smtClean="0"/>
              <a:t> is a future moment (</a:t>
            </a:r>
            <a:r>
              <a:rPr lang="en-US" b="1" i="1" dirty="0" smtClean="0"/>
              <a:t>S&gt;t</a:t>
            </a:r>
            <a:r>
              <a:rPr lang="en-US" b="1" dirty="0" smtClean="0"/>
              <a:t>), </a:t>
            </a:r>
            <a:r>
              <a:rPr lang="en-US" b="1" i="1" dirty="0" smtClean="0"/>
              <a:t>R </a:t>
            </a:r>
            <a:r>
              <a:rPr lang="en-US" b="1" dirty="0" smtClean="0"/>
              <a:t>is not a spot, but a forward rate, obtained solving the continuous rate formula in the previous slide, in order to </a:t>
            </a:r>
            <a:r>
              <a:rPr lang="en-US" b="1" i="1" dirty="0" smtClean="0"/>
              <a:t>R</a:t>
            </a:r>
            <a:r>
              <a:rPr lang="en-US" b="1" dirty="0" smtClean="0"/>
              <a:t>:</a:t>
            </a:r>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2" cstate="print"/>
          <a:srcRect/>
          <a:stretch>
            <a:fillRect/>
          </a:stretch>
        </p:blipFill>
        <p:spPr bwMode="auto">
          <a:xfrm>
            <a:off x="788992" y="986667"/>
            <a:ext cx="7561905" cy="1848108"/>
          </a:xfrm>
          <a:prstGeom prst="rect">
            <a:avLst/>
          </a:prstGeom>
          <a:noFill/>
          <a:ln w="9525">
            <a:noFill/>
            <a:miter lim="800000"/>
            <a:headEnd/>
            <a:tailEnd/>
          </a:ln>
        </p:spPr>
      </p:pic>
      <p:pic>
        <p:nvPicPr>
          <p:cNvPr id="25604" name="Picture 3"/>
          <p:cNvPicPr>
            <a:picLocks noChangeAspect="1" noChangeArrowheads="1"/>
          </p:cNvPicPr>
          <p:nvPr/>
        </p:nvPicPr>
        <p:blipFill>
          <a:blip r:embed="rId3" cstate="print"/>
          <a:srcRect/>
          <a:stretch>
            <a:fillRect/>
          </a:stretch>
        </p:blipFill>
        <p:spPr bwMode="auto">
          <a:xfrm>
            <a:off x="827088" y="4737476"/>
            <a:ext cx="7485715" cy="1571844"/>
          </a:xfrm>
          <a:prstGeom prst="rect">
            <a:avLst/>
          </a:prstGeom>
          <a:noFill/>
          <a:ln w="9525">
            <a:noFill/>
            <a:miter lim="800000"/>
            <a:headEnd/>
            <a:tailEnd/>
          </a:ln>
        </p:spPr>
      </p:pic>
      <p:sp>
        <p:nvSpPr>
          <p:cNvPr id="5" name="Rectangle 3"/>
          <p:cNvSpPr>
            <a:spLocks noGrp="1" noChangeArrowheads="1"/>
          </p:cNvSpPr>
          <p:nvPr>
            <p:ph sz="quarter" idx="1"/>
          </p:nvPr>
        </p:nvSpPr>
        <p:spPr>
          <a:xfrm>
            <a:off x="236658" y="825397"/>
            <a:ext cx="8643998" cy="1007206"/>
          </a:xfrm>
          <a:solidFill>
            <a:schemeClr val="bg1"/>
          </a:solidFill>
        </p:spPr>
        <p:txBody>
          <a:bodyPr>
            <a:noAutofit/>
          </a:bodyPr>
          <a:lstStyle/>
          <a:p>
            <a:pPr marL="533400" indent="-533400" algn="just" eaLnBrk="1" hangingPunct="1">
              <a:buNone/>
            </a:pPr>
            <a:r>
              <a:rPr lang="en-US" b="1" dirty="0" smtClean="0"/>
              <a:t>3.	The instantaneous forward rate is the forward for a very short time to maturity, obtained by calculating the limit of the continuous rate formula in the previous slide, when S is very close to T:</a:t>
            </a:r>
            <a:endParaRPr lang="en-US" dirty="0" smtClean="0"/>
          </a:p>
        </p:txBody>
      </p:sp>
      <p:sp>
        <p:nvSpPr>
          <p:cNvPr id="7" name="Rectangle 3"/>
          <p:cNvSpPr txBox="1">
            <a:spLocks noChangeArrowheads="1"/>
          </p:cNvSpPr>
          <p:nvPr/>
        </p:nvSpPr>
        <p:spPr>
          <a:xfrm>
            <a:off x="247946" y="4642274"/>
            <a:ext cx="8643998" cy="1007206"/>
          </a:xfrm>
          <a:prstGeom prst="rect">
            <a:avLst/>
          </a:prstGeom>
          <a:solidFill>
            <a:schemeClr val="bg1"/>
          </a:solidFill>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33400" indent="-533400" algn="just" fontAlgn="auto">
              <a:spcAft>
                <a:spcPts val="0"/>
              </a:spcAft>
              <a:buFont typeface="Wingdings"/>
              <a:buNone/>
            </a:pPr>
            <a:r>
              <a:rPr lang="en-US" b="1" dirty="0" smtClean="0"/>
              <a:t>4.	The instantaneous short rate at t corresponds to the instantaneous forward when T is very close to t, i.e. when the maturity of the instantaneous forward </a:t>
            </a:r>
            <a:r>
              <a:rPr lang="en-US" b="1" dirty="0" smtClean="0"/>
              <a:t>(the time to settlement) is </a:t>
            </a:r>
            <a:r>
              <a:rPr lang="en-US" b="1" dirty="0" smtClean="0"/>
              <a:t>close to zero.</a:t>
            </a:r>
            <a:endParaRPr lang="en-US" dirty="0" smtClean="0"/>
          </a:p>
        </p:txBody>
      </p:sp>
      <p:cxnSp>
        <p:nvCxnSpPr>
          <p:cNvPr id="3" name="Straight Arrow Connector 2"/>
          <p:cNvCxnSpPr/>
          <p:nvPr/>
        </p:nvCxnSpPr>
        <p:spPr>
          <a:xfrm flipH="1">
            <a:off x="3203848" y="2738304"/>
            <a:ext cx="576064" cy="266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3004952"/>
            <a:ext cx="3491880" cy="856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The forward rate equation in the previous slide corresponds to the symmetric of the first derivative, when S is very close to T</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2" y="332656"/>
            <a:ext cx="8258204" cy="594296"/>
          </a:xfrm>
        </p:spPr>
        <p:txBody>
          <a:bodyPr>
            <a:normAutofit/>
          </a:bodyPr>
          <a:lstStyle/>
          <a:p>
            <a:pPr algn="l" eaLnBrk="1" hangingPunct="1"/>
            <a:r>
              <a:rPr lang="en-US" sz="3200" b="1" dirty="0" smtClean="0">
                <a:solidFill>
                  <a:srgbClr val="740000"/>
                </a:solidFill>
              </a:rPr>
              <a:t>Continuous and Simple Interest Rates</a:t>
            </a:r>
          </a:p>
        </p:txBody>
      </p:sp>
      <p:pic>
        <p:nvPicPr>
          <p:cNvPr id="27653" name="Picture 6"/>
          <p:cNvPicPr>
            <a:picLocks noChangeAspect="1" noChangeArrowheads="1"/>
          </p:cNvPicPr>
          <p:nvPr/>
        </p:nvPicPr>
        <p:blipFill>
          <a:blip r:embed="rId2" cstate="print"/>
          <a:srcRect/>
          <a:stretch>
            <a:fillRect/>
          </a:stretch>
        </p:blipFill>
        <p:spPr bwMode="auto">
          <a:xfrm>
            <a:off x="1127323" y="1616075"/>
            <a:ext cx="7477125" cy="2676525"/>
          </a:xfrm>
          <a:prstGeom prst="rect">
            <a:avLst/>
          </a:prstGeom>
          <a:noFill/>
          <a:ln w="9525">
            <a:noFill/>
            <a:miter lim="800000"/>
            <a:headEnd/>
            <a:tailEnd/>
          </a:ln>
        </p:spPr>
      </p:pic>
      <p:pic>
        <p:nvPicPr>
          <p:cNvPr id="27654" name="Picture 7"/>
          <p:cNvPicPr>
            <a:picLocks noChangeAspect="1" noChangeArrowheads="1"/>
          </p:cNvPicPr>
          <p:nvPr/>
        </p:nvPicPr>
        <p:blipFill>
          <a:blip r:embed="rId3" cstate="print"/>
          <a:srcRect/>
          <a:stretch>
            <a:fillRect/>
          </a:stretch>
        </p:blipFill>
        <p:spPr bwMode="auto">
          <a:xfrm>
            <a:off x="1104081" y="4152900"/>
            <a:ext cx="7572375" cy="2228850"/>
          </a:xfrm>
          <a:prstGeom prst="rect">
            <a:avLst/>
          </a:prstGeom>
          <a:noFill/>
          <a:ln w="9525">
            <a:noFill/>
            <a:miter lim="800000"/>
            <a:headEnd/>
            <a:tailEnd/>
          </a:ln>
        </p:spPr>
      </p:pic>
      <p:cxnSp>
        <p:nvCxnSpPr>
          <p:cNvPr id="10" name="Straight Connector 9"/>
          <p:cNvCxnSpPr/>
          <p:nvPr/>
        </p:nvCxnSpPr>
        <p:spPr>
          <a:xfrm flipV="1">
            <a:off x="0" y="836712"/>
            <a:ext cx="6228184" cy="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3"/>
          <p:cNvSpPr>
            <a:spLocks noGrp="1" noChangeArrowheads="1"/>
          </p:cNvSpPr>
          <p:nvPr>
            <p:ph sz="quarter" idx="1"/>
          </p:nvPr>
        </p:nvSpPr>
        <p:spPr>
          <a:xfrm>
            <a:off x="107502" y="2998948"/>
            <a:ext cx="2016226" cy="464829"/>
          </a:xfrm>
          <a:solidFill>
            <a:schemeClr val="bg1"/>
          </a:solidFill>
        </p:spPr>
        <p:txBody>
          <a:bodyPr>
            <a:noAutofit/>
          </a:bodyPr>
          <a:lstStyle/>
          <a:p>
            <a:pPr marL="0" indent="0" algn="just" eaLnBrk="1" hangingPunct="1">
              <a:buNone/>
            </a:pPr>
            <a:r>
              <a:rPr lang="en-US" sz="1400" b="1" dirty="0" smtClean="0">
                <a:solidFill>
                  <a:srgbClr val="FF0000"/>
                </a:solidFill>
              </a:rPr>
              <a:t>Solving the last equation of slide 14 in order to R </a:t>
            </a:r>
            <a:endParaRPr lang="en-US" sz="1400" dirty="0" smtClean="0">
              <a:solidFill>
                <a:srgbClr val="FF0000"/>
              </a:solidFill>
            </a:endParaRPr>
          </a:p>
        </p:txBody>
      </p:sp>
      <p:sp>
        <p:nvSpPr>
          <p:cNvPr id="8" name="Rectangle 3"/>
          <p:cNvSpPr txBox="1">
            <a:spLocks noChangeArrowheads="1"/>
          </p:cNvSpPr>
          <p:nvPr/>
        </p:nvSpPr>
        <p:spPr>
          <a:xfrm>
            <a:off x="6084168" y="4764597"/>
            <a:ext cx="1198287" cy="502728"/>
          </a:xfrm>
          <a:prstGeom prst="rect">
            <a:avLst/>
          </a:prstGeom>
          <a:solidFill>
            <a:schemeClr val="bg1"/>
          </a:solidFill>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fontAlgn="auto">
              <a:spcAft>
                <a:spcPts val="0"/>
              </a:spcAft>
              <a:buFont typeface="Wingdings"/>
              <a:buNone/>
            </a:pPr>
            <a:r>
              <a:rPr lang="en-US" sz="1400" b="1" dirty="0" smtClean="0">
                <a:solidFill>
                  <a:srgbClr val="FF0000"/>
                </a:solidFill>
              </a:rPr>
              <a:t>Given that p(S,S) =1</a:t>
            </a:r>
            <a:endParaRPr lang="en-US" sz="1400" dirty="0" smtClean="0">
              <a:solidFill>
                <a:srgbClr val="FF0000"/>
              </a:solidFill>
            </a:endParaRPr>
          </a:p>
        </p:txBody>
      </p:sp>
      <p:pic>
        <p:nvPicPr>
          <p:cNvPr id="9" name="Picture 8"/>
          <p:cNvPicPr>
            <a:picLocks noChangeAspect="1" noChangeArrowheads="1"/>
          </p:cNvPicPr>
          <p:nvPr/>
        </p:nvPicPr>
        <p:blipFill>
          <a:blip r:embed="rId4" cstate="print"/>
          <a:srcRect/>
          <a:stretch>
            <a:fillRect/>
          </a:stretch>
        </p:blipFill>
        <p:spPr bwMode="auto">
          <a:xfrm>
            <a:off x="156669" y="3695572"/>
            <a:ext cx="2327099" cy="597028"/>
          </a:xfrm>
          <a:prstGeom prst="rect">
            <a:avLst/>
          </a:prstGeom>
          <a:noFill/>
          <a:ln w="9525">
            <a:noFill/>
            <a:miter lim="800000"/>
            <a:headEnd/>
            <a:tailEnd/>
          </a:ln>
        </p:spPr>
      </p:pic>
      <p:cxnSp>
        <p:nvCxnSpPr>
          <p:cNvPr id="4" name="Straight Arrow Connector 3"/>
          <p:cNvCxnSpPr>
            <a:stCxn id="7" idx="2"/>
          </p:cNvCxnSpPr>
          <p:nvPr/>
        </p:nvCxnSpPr>
        <p:spPr>
          <a:xfrm>
            <a:off x="1115615" y="3463777"/>
            <a:ext cx="1" cy="325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8" idx="1"/>
          </p:cNvCxnSpPr>
          <p:nvPr/>
        </p:nvCxnSpPr>
        <p:spPr>
          <a:xfrm flipV="1">
            <a:off x="5868144" y="5015961"/>
            <a:ext cx="216024" cy="357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6"/>
          <p:cNvPicPr>
            <a:picLocks noChangeAspect="1" noChangeArrowheads="1"/>
          </p:cNvPicPr>
          <p:nvPr/>
        </p:nvPicPr>
        <p:blipFill>
          <a:blip r:embed="rId2" cstate="print"/>
          <a:srcRect b="59396"/>
          <a:stretch>
            <a:fillRect/>
          </a:stretch>
        </p:blipFill>
        <p:spPr bwMode="auto">
          <a:xfrm>
            <a:off x="395288" y="1844675"/>
            <a:ext cx="7924800" cy="1152525"/>
          </a:xfrm>
          <a:prstGeom prst="rect">
            <a:avLst/>
          </a:prstGeom>
          <a:noFill/>
          <a:ln w="9525">
            <a:noFill/>
            <a:miter lim="800000"/>
            <a:headEnd/>
            <a:tailEnd/>
          </a:ln>
        </p:spPr>
      </p:pic>
      <p:pic>
        <p:nvPicPr>
          <p:cNvPr id="28678" name="Picture 7"/>
          <p:cNvPicPr>
            <a:picLocks noChangeAspect="1" noChangeArrowheads="1"/>
          </p:cNvPicPr>
          <p:nvPr/>
        </p:nvPicPr>
        <p:blipFill>
          <a:blip r:embed="rId3" cstate="print"/>
          <a:srcRect/>
          <a:stretch>
            <a:fillRect/>
          </a:stretch>
        </p:blipFill>
        <p:spPr bwMode="auto">
          <a:xfrm>
            <a:off x="2195736" y="2982918"/>
            <a:ext cx="2371725" cy="1485900"/>
          </a:xfrm>
          <a:prstGeom prst="rect">
            <a:avLst/>
          </a:prstGeom>
          <a:noFill/>
          <a:ln w="9525">
            <a:noFill/>
            <a:miter lim="800000"/>
            <a:headEnd/>
            <a:tailEnd/>
          </a:ln>
        </p:spPr>
      </p:pic>
      <p:cxnSp>
        <p:nvCxnSpPr>
          <p:cNvPr id="7" name="Straight Connector 6"/>
          <p:cNvCxnSpPr/>
          <p:nvPr/>
        </p:nvCxnSpPr>
        <p:spPr>
          <a:xfrm flipV="1">
            <a:off x="0" y="1142975"/>
            <a:ext cx="6156176" cy="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tangle 2"/>
          <p:cNvSpPr>
            <a:spLocks noGrp="1" noChangeArrowheads="1"/>
          </p:cNvSpPr>
          <p:nvPr>
            <p:ph type="title"/>
          </p:nvPr>
        </p:nvSpPr>
        <p:spPr>
          <a:xfrm>
            <a:off x="-32" y="373056"/>
            <a:ext cx="8258204" cy="769919"/>
          </a:xfrm>
        </p:spPr>
        <p:txBody>
          <a:bodyPr>
            <a:normAutofit/>
          </a:bodyPr>
          <a:lstStyle/>
          <a:p>
            <a:pPr algn="l" eaLnBrk="1" hangingPunct="1"/>
            <a:r>
              <a:rPr lang="en-US" sz="3200" b="1" dirty="0" smtClean="0">
                <a:solidFill>
                  <a:srgbClr val="740000"/>
                </a:solidFill>
              </a:rPr>
              <a:t>Continuous and Simple Interest Rates</a:t>
            </a:r>
          </a:p>
        </p:txBody>
      </p:sp>
      <p:sp>
        <p:nvSpPr>
          <p:cNvPr id="14" name="Rectangle 3"/>
          <p:cNvSpPr>
            <a:spLocks noGrp="1" noChangeArrowheads="1"/>
          </p:cNvSpPr>
          <p:nvPr>
            <p:ph sz="quarter" idx="1"/>
          </p:nvPr>
        </p:nvSpPr>
        <p:spPr>
          <a:xfrm>
            <a:off x="6084168" y="3164461"/>
            <a:ext cx="3059832" cy="1007206"/>
          </a:xfrm>
          <a:solidFill>
            <a:schemeClr val="bg1"/>
          </a:solidFill>
        </p:spPr>
        <p:txBody>
          <a:bodyPr>
            <a:noAutofit/>
          </a:bodyPr>
          <a:lstStyle/>
          <a:p>
            <a:pPr marL="0" indent="0" algn="just">
              <a:buNone/>
            </a:pPr>
            <a:r>
              <a:rPr lang="en-US" sz="1800" b="1" dirty="0" smtClean="0">
                <a:solidFill>
                  <a:srgbClr val="FF0000"/>
                </a:solidFill>
              </a:rPr>
              <a:t>As T-S in the last equation now becomes </a:t>
            </a:r>
            <a:r>
              <a:rPr lang="en-US" sz="1800" b="1" i="1" dirty="0" smtClean="0">
                <a:solidFill>
                  <a:srgbClr val="FF0000"/>
                </a:solidFill>
                <a:latin typeface="Symbol" panose="05050102010706020507" pitchFamily="18" charset="2"/>
              </a:rPr>
              <a:t>d</a:t>
            </a:r>
            <a:r>
              <a:rPr lang="en-US" sz="1800" b="1" dirty="0" smtClean="0">
                <a:solidFill>
                  <a:srgbClr val="FF0000"/>
                </a:solidFill>
                <a:latin typeface="Symbol" panose="05050102010706020507" pitchFamily="18" charset="2"/>
              </a:rPr>
              <a:t> </a:t>
            </a:r>
            <a:r>
              <a:rPr lang="en-US" sz="1800" b="1" dirty="0" smtClean="0">
                <a:solidFill>
                  <a:srgbClr val="FF0000"/>
                </a:solidFill>
              </a:rPr>
              <a:t>and </a:t>
            </a:r>
            <a:r>
              <a:rPr lang="en-US" sz="1800" b="1" i="1" dirty="0" smtClean="0">
                <a:solidFill>
                  <a:srgbClr val="FF0000"/>
                </a:solidFill>
              </a:rPr>
              <a:t>p(S,T)</a:t>
            </a:r>
            <a:r>
              <a:rPr lang="en-US" sz="1800" b="1" dirty="0" smtClean="0">
                <a:solidFill>
                  <a:srgbClr val="FF0000"/>
                </a:solidFill>
              </a:rPr>
              <a:t> becomes </a:t>
            </a:r>
            <a:r>
              <a:rPr lang="en-US" sz="1800" b="1" i="1" dirty="0" smtClean="0">
                <a:solidFill>
                  <a:srgbClr val="FF0000"/>
                </a:solidFill>
              </a:rPr>
              <a:t>p</a:t>
            </a:r>
            <a:endParaRPr lang="en-US" sz="1800" i="1" dirty="0" smtClean="0">
              <a:solidFill>
                <a:srgbClr val="FF0000"/>
              </a:solidFill>
              <a:latin typeface="Symbol" panose="05050102010706020507" pitchFamily="18" charset="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2" y="-24"/>
            <a:ext cx="8258204" cy="1143000"/>
          </a:xfrm>
        </p:spPr>
        <p:txBody>
          <a:bodyPr>
            <a:normAutofit/>
          </a:bodyPr>
          <a:lstStyle/>
          <a:p>
            <a:pPr algn="l" eaLnBrk="1" hangingPunct="1"/>
            <a:r>
              <a:rPr lang="en-US" sz="3200" b="1" dirty="0" smtClean="0">
                <a:solidFill>
                  <a:srgbClr val="740000"/>
                </a:solidFill>
              </a:rPr>
              <a:t>Coupon-bearing Bonds</a:t>
            </a:r>
          </a:p>
        </p:txBody>
      </p:sp>
      <p:sp>
        <p:nvSpPr>
          <p:cNvPr id="1031" name="Rectangle 6"/>
          <p:cNvSpPr>
            <a:spLocks noChangeArrowheads="1"/>
          </p:cNvSpPr>
          <p:nvPr/>
        </p:nvSpPr>
        <p:spPr bwMode="auto">
          <a:xfrm>
            <a:off x="750888" y="2095500"/>
            <a:ext cx="7696200" cy="4224338"/>
          </a:xfrm>
          <a:prstGeom prst="rect">
            <a:avLst/>
          </a:prstGeom>
          <a:noFill/>
          <a:ln w="12700">
            <a:noFill/>
            <a:miter lim="800000"/>
            <a:headEnd/>
            <a:tailEnd/>
          </a:ln>
        </p:spPr>
        <p:txBody>
          <a:bodyPr lIns="90488" tIns="44450" rIns="90488" bIns="44450"/>
          <a:lstStyle/>
          <a:p>
            <a:pPr marL="342900" indent="-342900">
              <a:spcBef>
                <a:spcPct val="20000"/>
              </a:spcBef>
              <a:buFontTx/>
              <a:buChar char="•"/>
            </a:pPr>
            <a:endParaRPr lang="en-US" sz="2000">
              <a:latin typeface="Arial" charset="0"/>
            </a:endParaRPr>
          </a:p>
          <a:p>
            <a:pPr marL="342900" indent="-342900">
              <a:spcBef>
                <a:spcPct val="20000"/>
              </a:spcBef>
              <a:buFontTx/>
              <a:buChar char="•"/>
            </a:pPr>
            <a:endParaRPr lang="en-US" sz="2000">
              <a:latin typeface="Arial" charset="0"/>
            </a:endParaRPr>
          </a:p>
          <a:p>
            <a:pPr marL="342900" indent="-342900">
              <a:spcBef>
                <a:spcPct val="20000"/>
              </a:spcBef>
              <a:buFontTx/>
              <a:buChar char="•"/>
            </a:pPr>
            <a:endParaRPr lang="en-US" sz="2000">
              <a:latin typeface="Arial" charset="0"/>
            </a:endParaRPr>
          </a:p>
          <a:p>
            <a:pPr marL="342900" indent="-342900">
              <a:spcBef>
                <a:spcPct val="20000"/>
              </a:spcBef>
              <a:buFontTx/>
              <a:buChar char="•"/>
            </a:pPr>
            <a:endParaRPr lang="en-US" sz="2000">
              <a:latin typeface="Arial" charset="0"/>
            </a:endParaRPr>
          </a:p>
          <a:p>
            <a:pPr marL="342900" indent="-342900">
              <a:spcBef>
                <a:spcPct val="20000"/>
              </a:spcBef>
              <a:buFontTx/>
              <a:buChar char="•"/>
            </a:pPr>
            <a:endParaRPr lang="en-US" sz="2000">
              <a:latin typeface="Arial" charset="0"/>
            </a:endParaRPr>
          </a:p>
          <a:p>
            <a:pPr marL="342900" indent="-342900">
              <a:spcBef>
                <a:spcPct val="20000"/>
              </a:spcBef>
              <a:buFontTx/>
              <a:buChar char="•"/>
            </a:pPr>
            <a:endParaRPr lang="en-US" sz="2000">
              <a:latin typeface="Arial" charset="0"/>
            </a:endParaRPr>
          </a:p>
          <a:p>
            <a:pPr marL="342900" indent="-342900">
              <a:spcBef>
                <a:spcPct val="20000"/>
              </a:spcBef>
              <a:buFontTx/>
              <a:buChar char="•"/>
            </a:pPr>
            <a:endParaRPr lang="en-US" sz="2000">
              <a:latin typeface="Arial" charset="0"/>
            </a:endParaRPr>
          </a:p>
          <a:p>
            <a:pPr marL="342900" indent="-342900">
              <a:spcBef>
                <a:spcPct val="20000"/>
              </a:spcBef>
              <a:buFontTx/>
              <a:buChar char="•"/>
            </a:pPr>
            <a:endParaRPr lang="en-US" sz="2000">
              <a:latin typeface="Arial" charset="0"/>
            </a:endParaRPr>
          </a:p>
        </p:txBody>
      </p:sp>
      <p:sp>
        <p:nvSpPr>
          <p:cNvPr id="6" name="Rectangle 3"/>
          <p:cNvSpPr txBox="1">
            <a:spLocks noChangeArrowheads="1"/>
          </p:cNvSpPr>
          <p:nvPr/>
        </p:nvSpPr>
        <p:spPr bwMode="auto">
          <a:xfrm>
            <a:off x="742950" y="1524000"/>
            <a:ext cx="7696200" cy="2976563"/>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defRPr/>
            </a:pPr>
            <a:r>
              <a:rPr lang="en-US" sz="2400" kern="0" dirty="0">
                <a:latin typeface="Calibri" pitchFamily="34" charset="0"/>
              </a:rPr>
              <a:t>Coupon rate is the stated interest rate on a security</a:t>
            </a:r>
          </a:p>
          <a:p>
            <a:pPr marL="742950" lvl="1" indent="-285750">
              <a:spcBef>
                <a:spcPct val="20000"/>
              </a:spcBef>
              <a:buFontTx/>
              <a:buChar char="–"/>
              <a:defRPr/>
            </a:pPr>
            <a:r>
              <a:rPr lang="en-US" sz="2000" kern="0" dirty="0">
                <a:latin typeface="Calibri" pitchFamily="34" charset="0"/>
              </a:rPr>
              <a:t>It is called the coupon rate because </a:t>
            </a:r>
            <a:r>
              <a:rPr lang="en-US" sz="2000" kern="0" dirty="0" smtClean="0">
                <a:latin typeface="Calibri" pitchFamily="34" charset="0"/>
              </a:rPr>
              <a:t>in the past bondholders kept coupons that had to be presented at the payment agents for </a:t>
            </a:r>
            <a:r>
              <a:rPr lang="en-US" sz="2000" kern="0" dirty="0">
                <a:latin typeface="Calibri" pitchFamily="34" charset="0"/>
              </a:rPr>
              <a:t>interest payments </a:t>
            </a:r>
          </a:p>
          <a:p>
            <a:pPr marL="742950" lvl="1" indent="-285750">
              <a:spcBef>
                <a:spcPct val="20000"/>
              </a:spcBef>
              <a:buFontTx/>
              <a:buChar char="–"/>
              <a:defRPr/>
            </a:pPr>
            <a:r>
              <a:rPr lang="en-US" sz="2000" kern="0" dirty="0" smtClean="0">
                <a:latin typeface="Calibri" pitchFamily="34" charset="0"/>
              </a:rPr>
              <a:t>It </a:t>
            </a:r>
            <a:r>
              <a:rPr lang="en-US" sz="2000" kern="0" dirty="0">
                <a:latin typeface="Calibri" pitchFamily="34" charset="0"/>
              </a:rPr>
              <a:t>is referred to as an annual percentage of face value</a:t>
            </a:r>
          </a:p>
          <a:p>
            <a:pPr marL="742950" lvl="1" indent="-285750">
              <a:spcBef>
                <a:spcPct val="20000"/>
              </a:spcBef>
              <a:buFontTx/>
              <a:buChar char="–"/>
              <a:defRPr/>
            </a:pPr>
            <a:r>
              <a:rPr lang="en-US" sz="2000" kern="0" dirty="0">
                <a:latin typeface="Calibri" pitchFamily="34" charset="0"/>
              </a:rPr>
              <a:t>It is </a:t>
            </a:r>
            <a:r>
              <a:rPr lang="en-US" sz="2000" kern="0" dirty="0" smtClean="0">
                <a:latin typeface="Calibri" pitchFamily="34" charset="0"/>
              </a:rPr>
              <a:t>often paid </a:t>
            </a:r>
            <a:r>
              <a:rPr lang="en-US" sz="2000" kern="0" dirty="0">
                <a:latin typeface="Calibri" pitchFamily="34" charset="0"/>
              </a:rPr>
              <a:t>twice a year </a:t>
            </a:r>
          </a:p>
          <a:p>
            <a:pPr marL="342900" indent="-342900">
              <a:spcBef>
                <a:spcPct val="20000"/>
              </a:spcBef>
              <a:buFontTx/>
              <a:buChar char="•"/>
              <a:defRPr/>
            </a:pPr>
            <a:r>
              <a:rPr lang="en-US" sz="2400" kern="0" dirty="0" smtClean="0">
                <a:latin typeface="Calibri" pitchFamily="34" charset="0"/>
              </a:rPr>
              <a:t>The </a:t>
            </a:r>
            <a:r>
              <a:rPr lang="en-US" sz="2400" b="1" kern="0" dirty="0" smtClean="0">
                <a:solidFill>
                  <a:srgbClr val="CC9900"/>
                </a:solidFill>
                <a:latin typeface="Calibri" pitchFamily="34" charset="0"/>
              </a:rPr>
              <a:t>current </a:t>
            </a:r>
            <a:r>
              <a:rPr lang="en-US" sz="2400" b="1" kern="0" dirty="0">
                <a:solidFill>
                  <a:srgbClr val="CC9900"/>
                </a:solidFill>
                <a:latin typeface="Calibri" pitchFamily="34" charset="0"/>
              </a:rPr>
              <a:t>yield</a:t>
            </a:r>
            <a:r>
              <a:rPr lang="en-US" sz="2400" b="1" kern="0" dirty="0">
                <a:latin typeface="Calibri" pitchFamily="34" charset="0"/>
              </a:rPr>
              <a:t> </a:t>
            </a:r>
            <a:r>
              <a:rPr lang="en-US" sz="2400" kern="0" dirty="0">
                <a:latin typeface="Calibri" pitchFamily="34" charset="0"/>
              </a:rPr>
              <a:t>gives you a first idea of the return on a bond</a:t>
            </a:r>
          </a:p>
          <a:p>
            <a:pPr marL="342900" indent="-342900">
              <a:spcBef>
                <a:spcPct val="20000"/>
              </a:spcBef>
              <a:buFontTx/>
              <a:buChar char="•"/>
              <a:defRPr/>
            </a:pPr>
            <a:endParaRPr lang="en-US" sz="1600" dirty="0">
              <a:latin typeface="Calibri" pitchFamily="34" charset="0"/>
            </a:endParaRPr>
          </a:p>
          <a:p>
            <a:pPr marL="342900" indent="-342900">
              <a:spcBef>
                <a:spcPct val="20000"/>
              </a:spcBef>
              <a:buFontTx/>
              <a:buChar char="•"/>
              <a:defRPr/>
            </a:pPr>
            <a:r>
              <a:rPr lang="en-US" sz="2400" dirty="0" smtClean="0">
                <a:latin typeface="Calibri" pitchFamily="34" charset="0"/>
              </a:rPr>
              <a:t>Example</a:t>
            </a:r>
            <a:endParaRPr lang="en-US" sz="2400" dirty="0">
              <a:latin typeface="Calibri" pitchFamily="34" charset="0"/>
            </a:endParaRPr>
          </a:p>
          <a:p>
            <a:pPr marL="742950" lvl="1" indent="-285750">
              <a:spcBef>
                <a:spcPct val="20000"/>
              </a:spcBef>
              <a:buFontTx/>
              <a:buChar char="–"/>
              <a:defRPr/>
            </a:pPr>
            <a:r>
              <a:rPr lang="en-US" sz="2000" dirty="0">
                <a:latin typeface="Calibri" pitchFamily="34" charset="0"/>
              </a:rPr>
              <a:t>A $1,000 bond has a coupon rate of 7 percent</a:t>
            </a:r>
          </a:p>
          <a:p>
            <a:pPr marL="742950" lvl="1" indent="-285750">
              <a:spcBef>
                <a:spcPct val="20000"/>
              </a:spcBef>
              <a:buFontTx/>
              <a:buChar char="–"/>
              <a:defRPr/>
            </a:pPr>
            <a:r>
              <a:rPr lang="en-US" sz="2000" dirty="0">
                <a:latin typeface="Calibri" pitchFamily="34" charset="0"/>
              </a:rPr>
              <a:t>If you buy the bond for $900, your actual current yield is</a:t>
            </a:r>
          </a:p>
          <a:p>
            <a:pPr marL="342900" indent="-342900">
              <a:spcBef>
                <a:spcPct val="20000"/>
              </a:spcBef>
              <a:buFontTx/>
              <a:buChar char="•"/>
              <a:defRPr/>
            </a:pPr>
            <a:endParaRPr lang="en-US" sz="2400" kern="0" dirty="0">
              <a:latin typeface="Calibri" pitchFamily="34" charset="0"/>
            </a:endParaRPr>
          </a:p>
        </p:txBody>
      </p:sp>
      <p:graphicFrame>
        <p:nvGraphicFramePr>
          <p:cNvPr id="38916" name="Object 4"/>
          <p:cNvGraphicFramePr>
            <a:graphicFrameLocks noChangeAspect="1"/>
          </p:cNvGraphicFramePr>
          <p:nvPr>
            <p:extLst>
              <p:ext uri="{D42A27DB-BD31-4B8C-83A1-F6EECF244321}">
                <p14:modId xmlns:p14="http://schemas.microsoft.com/office/powerpoint/2010/main" val="3973726597"/>
              </p:ext>
            </p:extLst>
          </p:nvPr>
        </p:nvGraphicFramePr>
        <p:xfrm>
          <a:off x="4157663" y="4086225"/>
          <a:ext cx="998537" cy="798513"/>
        </p:xfrm>
        <a:graphic>
          <a:graphicData uri="http://schemas.openxmlformats.org/presentationml/2006/ole">
            <mc:AlternateContent xmlns:mc="http://schemas.openxmlformats.org/markup-compatibility/2006">
              <mc:Choice xmlns:v="urn:schemas-microsoft-com:vml" Requires="v">
                <p:oleObj spid="_x0000_s1195" name="Equation" r:id="rId3" imgW="444500" imgH="355600" progId="Equation.DSMT4">
                  <p:embed/>
                </p:oleObj>
              </mc:Choice>
              <mc:Fallback>
                <p:oleObj name="Equation" r:id="rId3" imgW="444500" imgH="355600" progId="Equation.DSMT4">
                  <p:embed/>
                  <p:pic>
                    <p:nvPicPr>
                      <p:cNvPr id="0" name="Object 4"/>
                      <p:cNvPicPr>
                        <a:picLocks noChangeAspect="1" noChangeArrowheads="1"/>
                      </p:cNvPicPr>
                      <p:nvPr/>
                    </p:nvPicPr>
                    <p:blipFill>
                      <a:blip r:embed="rId4"/>
                      <a:srcRect/>
                      <a:stretch>
                        <a:fillRect/>
                      </a:stretch>
                    </p:blipFill>
                    <p:spPr bwMode="auto">
                      <a:xfrm>
                        <a:off x="4157663" y="4086225"/>
                        <a:ext cx="998537"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5"/>
          <p:cNvGraphicFramePr>
            <a:graphicFrameLocks noChangeAspect="1"/>
          </p:cNvGraphicFramePr>
          <p:nvPr>
            <p:extLst>
              <p:ext uri="{D42A27DB-BD31-4B8C-83A1-F6EECF244321}">
                <p14:modId xmlns:p14="http://schemas.microsoft.com/office/powerpoint/2010/main" val="3053451998"/>
              </p:ext>
            </p:extLst>
          </p:nvPr>
        </p:nvGraphicFramePr>
        <p:xfrm>
          <a:off x="6597650" y="4868863"/>
          <a:ext cx="2081213" cy="711200"/>
        </p:xfrm>
        <a:graphic>
          <a:graphicData uri="http://schemas.openxmlformats.org/presentationml/2006/ole">
            <mc:AlternateContent xmlns:mc="http://schemas.openxmlformats.org/markup-compatibility/2006">
              <mc:Choice xmlns:v="urn:schemas-microsoft-com:vml" Requires="v">
                <p:oleObj spid="_x0000_s1196" name="Equation" r:id="rId5" imgW="1041400" imgH="355600" progId="Equation.DSMT4">
                  <p:embed/>
                </p:oleObj>
              </mc:Choice>
              <mc:Fallback>
                <p:oleObj name="Equation" r:id="rId5" imgW="1041400" imgH="355600" progId="Equation.DSMT4">
                  <p:embed/>
                  <p:pic>
                    <p:nvPicPr>
                      <p:cNvPr id="0" name="Object 5"/>
                      <p:cNvPicPr>
                        <a:picLocks noChangeAspect="1" noChangeArrowheads="1"/>
                      </p:cNvPicPr>
                      <p:nvPr/>
                    </p:nvPicPr>
                    <p:blipFill>
                      <a:blip r:embed="rId6"/>
                      <a:srcRect/>
                      <a:stretch>
                        <a:fillRect/>
                      </a:stretch>
                    </p:blipFill>
                    <p:spPr bwMode="auto">
                      <a:xfrm>
                        <a:off x="6597650" y="4868863"/>
                        <a:ext cx="208121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urved Up Arrow 9"/>
          <p:cNvSpPr/>
          <p:nvPr/>
        </p:nvSpPr>
        <p:spPr>
          <a:xfrm rot="19533921">
            <a:off x="7401440" y="5588843"/>
            <a:ext cx="928694" cy="456183"/>
          </a:xfrm>
          <a:prstGeom prst="curvedUpArrow">
            <a:avLst/>
          </a:prstGeom>
          <a:solidFill>
            <a:srgbClr val="CC9900"/>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tx1"/>
              </a:solidFill>
              <a:latin typeface="Calibri" pitchFamily="34" charset="0"/>
            </a:endParaRPr>
          </a:p>
        </p:txBody>
      </p:sp>
      <p:cxnSp>
        <p:nvCxnSpPr>
          <p:cNvPr id="13" name="Straight Connector 12"/>
          <p:cNvCxnSpPr/>
          <p:nvPr/>
        </p:nvCxnSpPr>
        <p:spPr>
          <a:xfrm flipV="1">
            <a:off x="0" y="1142976"/>
            <a:ext cx="3851920" cy="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2" y="-24"/>
            <a:ext cx="8258204" cy="1143000"/>
          </a:xfrm>
        </p:spPr>
        <p:txBody>
          <a:bodyPr>
            <a:normAutofit/>
          </a:bodyPr>
          <a:lstStyle/>
          <a:p>
            <a:pPr algn="l" eaLnBrk="1" hangingPunct="1"/>
            <a:r>
              <a:rPr lang="en-US" sz="3600" dirty="0" smtClean="0"/>
              <a:t>Objectives</a:t>
            </a:r>
            <a:endParaRPr lang="en-US" sz="3600" b="1" dirty="0" smtClean="0">
              <a:solidFill>
                <a:srgbClr val="740000"/>
              </a:solidFill>
            </a:endParaRPr>
          </a:p>
        </p:txBody>
      </p:sp>
      <p:sp>
        <p:nvSpPr>
          <p:cNvPr id="17412" name="Rectangle 3"/>
          <p:cNvSpPr>
            <a:spLocks noGrp="1" noChangeArrowheads="1"/>
          </p:cNvSpPr>
          <p:nvPr>
            <p:ph sz="quarter" idx="1"/>
          </p:nvPr>
        </p:nvSpPr>
        <p:spPr>
          <a:xfrm>
            <a:off x="285720" y="1428736"/>
            <a:ext cx="8606760" cy="4873752"/>
          </a:xfrm>
        </p:spPr>
        <p:txBody>
          <a:bodyPr>
            <a:normAutofit/>
          </a:bodyPr>
          <a:lstStyle/>
          <a:p>
            <a:pPr marL="0" lvl="0" indent="0" algn="just">
              <a:buNone/>
            </a:pPr>
            <a:r>
              <a:rPr lang="en-US" sz="2400" b="1" dirty="0" smtClean="0">
                <a:solidFill>
                  <a:srgbClr val="FF9900"/>
                </a:solidFill>
              </a:rPr>
              <a:t>Main Goal</a:t>
            </a:r>
            <a:endParaRPr lang="en-US" sz="2400" b="1" dirty="0">
              <a:solidFill>
                <a:srgbClr val="FF9900"/>
              </a:solidFill>
            </a:endParaRPr>
          </a:p>
          <a:p>
            <a:pPr algn="just"/>
            <a:r>
              <a:rPr lang="en-US" dirty="0" smtClean="0"/>
              <a:t>Be able to evaluate and manage credit and interest rate risk in increasingly complex debt markets. </a:t>
            </a:r>
            <a:endParaRPr lang="en-GB" dirty="0"/>
          </a:p>
          <a:p>
            <a:pPr algn="just" eaLnBrk="1" hangingPunct="1"/>
            <a:endParaRPr lang="en-US" dirty="0" smtClean="0"/>
          </a:p>
          <a:p>
            <a:pPr lvl="0" algn="just">
              <a:buNone/>
            </a:pPr>
            <a:r>
              <a:rPr lang="en-US" sz="2400" b="1" dirty="0" smtClean="0">
                <a:solidFill>
                  <a:srgbClr val="FF9900"/>
                </a:solidFill>
              </a:rPr>
              <a:t>Interest Rate Theory</a:t>
            </a:r>
          </a:p>
          <a:p>
            <a:pPr lvl="0" algn="just"/>
            <a:r>
              <a:rPr lang="en-US" dirty="0" smtClean="0"/>
              <a:t>Understand the distinction between different interest rates in the market: spot rates, forward rates, yield-to-maturity, etc.</a:t>
            </a:r>
            <a:endParaRPr lang="pt-PT" dirty="0" smtClean="0"/>
          </a:p>
          <a:p>
            <a:pPr lvl="0" algn="just"/>
            <a:r>
              <a:rPr lang="en-US" dirty="0" smtClean="0"/>
              <a:t>Identify under which conditions a stochastic interest rate model is needed and when a deterministic interest rate models is sufficient.</a:t>
            </a:r>
          </a:p>
          <a:p>
            <a:pPr lvl="0" algn="just"/>
            <a:r>
              <a:rPr lang="en-US" dirty="0" smtClean="0"/>
              <a:t>Identify and apply the stochastic spot rate models, deriving the basic term structure properties from the spot rate.</a:t>
            </a:r>
            <a:endParaRPr lang="pt-PT" dirty="0" smtClean="0"/>
          </a:p>
          <a:p>
            <a:pPr lvl="0" algn="just"/>
            <a:r>
              <a:rPr lang="en-US" dirty="0" smtClean="0"/>
              <a:t>Handle forward rate models and understanding the fundamental difference the spot and the forward rate modeling approach.</a:t>
            </a:r>
            <a:endParaRPr lang="pt-PT" dirty="0" smtClean="0"/>
          </a:p>
          <a:p>
            <a:pPr algn="just" eaLnBrk="1" hangingPunct="1"/>
            <a:endParaRPr lang="en-US" dirty="0" smtClean="0"/>
          </a:p>
        </p:txBody>
      </p:sp>
      <p:cxnSp>
        <p:nvCxnSpPr>
          <p:cNvPr id="4" name="Straight Connector 3"/>
          <p:cNvCxnSpPr/>
          <p:nvPr/>
        </p:nvCxnSpPr>
        <p:spPr>
          <a:xfrm>
            <a:off x="0" y="1142984"/>
            <a:ext cx="207167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2" y="-24"/>
            <a:ext cx="8258204" cy="1143000"/>
          </a:xfrm>
        </p:spPr>
        <p:txBody>
          <a:bodyPr>
            <a:normAutofit/>
          </a:bodyPr>
          <a:lstStyle/>
          <a:p>
            <a:pPr algn="l" eaLnBrk="1" hangingPunct="1"/>
            <a:r>
              <a:rPr lang="en-US" sz="3200" b="1" dirty="0" smtClean="0">
                <a:solidFill>
                  <a:srgbClr val="740000"/>
                </a:solidFill>
              </a:rPr>
              <a:t>1.3. Yield-to-maturity</a:t>
            </a:r>
          </a:p>
        </p:txBody>
      </p:sp>
      <p:sp>
        <p:nvSpPr>
          <p:cNvPr id="5" name="Rectangle 3"/>
          <p:cNvSpPr txBox="1">
            <a:spLocks noChangeArrowheads="1"/>
          </p:cNvSpPr>
          <p:nvPr/>
        </p:nvSpPr>
        <p:spPr bwMode="auto">
          <a:xfrm>
            <a:off x="500092" y="1412776"/>
            <a:ext cx="8286750" cy="1014611"/>
          </a:xfrm>
          <a:prstGeom prst="rect">
            <a:avLst/>
          </a:prstGeom>
          <a:noFill/>
          <a:ln w="9525">
            <a:noFill/>
            <a:miter lim="800000"/>
            <a:headEnd/>
            <a:tailEnd/>
          </a:ln>
          <a:effectLst/>
        </p:spPr>
        <p:txBody>
          <a:bodyPr lIns="90488" tIns="44450" rIns="90488" bIns="44450"/>
          <a:lstStyle/>
          <a:p>
            <a:pPr marL="342900" indent="-342900" algn="just">
              <a:spcBef>
                <a:spcPct val="20000"/>
              </a:spcBef>
              <a:buFontTx/>
              <a:buChar char="•"/>
              <a:defRPr/>
            </a:pPr>
            <a:r>
              <a:rPr lang="en-US" sz="2400" kern="0" dirty="0" smtClean="0">
                <a:latin typeface="Calibri" pitchFamily="34" charset="0"/>
              </a:rPr>
              <a:t>The </a:t>
            </a:r>
            <a:r>
              <a:rPr lang="en-US" sz="2400" b="1" kern="0" dirty="0" smtClean="0">
                <a:solidFill>
                  <a:srgbClr val="CC9900"/>
                </a:solidFill>
                <a:latin typeface="Calibri" pitchFamily="34" charset="0"/>
              </a:rPr>
              <a:t>yield-to-maturity</a:t>
            </a:r>
            <a:r>
              <a:rPr lang="en-US" sz="2400" kern="0" dirty="0" smtClean="0">
                <a:latin typeface="Calibri" pitchFamily="34" charset="0"/>
              </a:rPr>
              <a:t> (</a:t>
            </a:r>
            <a:r>
              <a:rPr lang="en-US" sz="2400" b="1" kern="0" dirty="0" smtClean="0">
                <a:solidFill>
                  <a:srgbClr val="CC9900"/>
                </a:solidFill>
                <a:latin typeface="Calibri" pitchFamily="34" charset="0"/>
              </a:rPr>
              <a:t>YTM</a:t>
            </a:r>
            <a:r>
              <a:rPr lang="en-US" sz="2400" kern="0" dirty="0" smtClean="0">
                <a:latin typeface="Calibri" pitchFamily="34" charset="0"/>
              </a:rPr>
              <a:t>) is </a:t>
            </a:r>
            <a:r>
              <a:rPr lang="en-US" sz="2400" kern="0" dirty="0">
                <a:latin typeface="Calibri" pitchFamily="34" charset="0"/>
              </a:rPr>
              <a:t>the interest rate that makes the present value of the bond’s </a:t>
            </a:r>
            <a:r>
              <a:rPr lang="en-US" sz="2400" kern="0" dirty="0" smtClean="0">
                <a:latin typeface="Calibri" pitchFamily="34" charset="0"/>
              </a:rPr>
              <a:t>payments </a:t>
            </a:r>
            <a:r>
              <a:rPr lang="en-US" sz="2400" kern="0" dirty="0">
                <a:latin typeface="Calibri" pitchFamily="34" charset="0"/>
              </a:rPr>
              <a:t>equal to its </a:t>
            </a:r>
            <a:r>
              <a:rPr lang="en-US" sz="2400" kern="0" dirty="0" smtClean="0">
                <a:latin typeface="Calibri" pitchFamily="34" charset="0"/>
              </a:rPr>
              <a:t>price.</a:t>
            </a:r>
            <a:endParaRPr lang="en-US" sz="2400" kern="0" dirty="0">
              <a:latin typeface="Calibri" pitchFamily="34" charset="0"/>
            </a:endParaRPr>
          </a:p>
          <a:p>
            <a:pPr marL="342900" indent="-342900">
              <a:spcBef>
                <a:spcPct val="20000"/>
              </a:spcBef>
              <a:buFontTx/>
              <a:buChar char="•"/>
              <a:defRPr/>
            </a:pPr>
            <a:endParaRPr lang="en-US" sz="2400" kern="0" dirty="0" smtClean="0">
              <a:latin typeface="Calibri" pitchFamily="34" charset="0"/>
            </a:endParaRPr>
          </a:p>
          <a:p>
            <a:pPr marL="342900" indent="-342900">
              <a:spcBef>
                <a:spcPct val="20000"/>
              </a:spcBef>
              <a:defRPr/>
            </a:pPr>
            <a:endParaRPr lang="en-US" sz="2400" kern="0" dirty="0">
              <a:latin typeface="Calibri" pitchFamily="34" charset="0"/>
            </a:endParaRPr>
          </a:p>
        </p:txBody>
      </p:sp>
      <p:sp>
        <p:nvSpPr>
          <p:cNvPr id="7" name="Rectangle 5"/>
          <p:cNvSpPr>
            <a:spLocks noChangeArrowheads="1"/>
          </p:cNvSpPr>
          <p:nvPr/>
        </p:nvSpPr>
        <p:spPr bwMode="auto">
          <a:xfrm>
            <a:off x="500062" y="2348880"/>
            <a:ext cx="8392417" cy="4032448"/>
          </a:xfrm>
          <a:prstGeom prst="rect">
            <a:avLst/>
          </a:prstGeom>
          <a:noFill/>
          <a:ln w="12700">
            <a:noFill/>
            <a:miter lim="800000"/>
            <a:headEnd/>
            <a:tailEnd/>
          </a:ln>
          <a:effectLst/>
        </p:spPr>
        <p:txBody>
          <a:bodyPr lIns="90488" tIns="44450" rIns="90488" bIns="44450"/>
          <a:lstStyle/>
          <a:p>
            <a:pPr marL="342900" indent="-342900" algn="just">
              <a:spcBef>
                <a:spcPct val="20000"/>
              </a:spcBef>
              <a:buFontTx/>
              <a:buChar char="•"/>
              <a:defRPr/>
            </a:pPr>
            <a:r>
              <a:rPr lang="en-US" sz="2400" dirty="0" smtClean="0">
                <a:latin typeface="Calibri" pitchFamily="34" charset="0"/>
              </a:rPr>
              <a:t>YTM </a:t>
            </a:r>
            <a:r>
              <a:rPr lang="en-US" sz="2400" dirty="0">
                <a:latin typeface="Calibri" pitchFamily="34" charset="0"/>
              </a:rPr>
              <a:t>is the IRR of </a:t>
            </a:r>
            <a:r>
              <a:rPr lang="en-US" sz="2400" dirty="0" smtClean="0">
                <a:latin typeface="Calibri" pitchFamily="34" charset="0"/>
              </a:rPr>
              <a:t>the cash-flows </a:t>
            </a:r>
            <a:r>
              <a:rPr lang="en-US" sz="2400" dirty="0">
                <a:latin typeface="Calibri" pitchFamily="34" charset="0"/>
              </a:rPr>
              <a:t>delivered by </a:t>
            </a:r>
            <a:r>
              <a:rPr lang="en-US" sz="2400" dirty="0" smtClean="0">
                <a:latin typeface="Calibri" pitchFamily="34" charset="0"/>
              </a:rPr>
              <a:t>the bonds:</a:t>
            </a:r>
            <a:endParaRPr lang="en-US" sz="2400" dirty="0">
              <a:latin typeface="Calibri" pitchFamily="34" charset="0"/>
            </a:endParaRPr>
          </a:p>
          <a:p>
            <a:pPr marL="631825" lvl="1" indent="-268288" algn="just">
              <a:spcBef>
                <a:spcPct val="20000"/>
              </a:spcBef>
              <a:buFontTx/>
              <a:buChar char="–"/>
              <a:defRPr/>
            </a:pPr>
            <a:r>
              <a:rPr lang="en-US" sz="2000" dirty="0" smtClean="0">
                <a:latin typeface="Calibri" pitchFamily="34" charset="0"/>
              </a:rPr>
              <a:t>There is no closed formula to compute the YTM, given that it usually involves equations of order higher than 2.</a:t>
            </a:r>
          </a:p>
          <a:p>
            <a:pPr marL="631825" lvl="1" indent="-268288" algn="just">
              <a:spcBef>
                <a:spcPct val="20000"/>
              </a:spcBef>
              <a:buFontTx/>
              <a:buChar char="–"/>
              <a:defRPr/>
            </a:pPr>
            <a:r>
              <a:rPr lang="en-US" sz="2000" dirty="0" smtClean="0">
                <a:latin typeface="Calibri" pitchFamily="34" charset="0"/>
              </a:rPr>
              <a:t>However, YTM </a:t>
            </a:r>
            <a:r>
              <a:rPr lang="en-US" sz="2000" dirty="0">
                <a:latin typeface="Calibri" pitchFamily="34" charset="0"/>
              </a:rPr>
              <a:t>may be easily computed by </a:t>
            </a:r>
            <a:r>
              <a:rPr lang="en-US" sz="2000" dirty="0" smtClean="0">
                <a:latin typeface="Calibri" pitchFamily="34" charset="0"/>
              </a:rPr>
              <a:t>iterative (trial-and-error) methodologies.</a:t>
            </a:r>
            <a:endParaRPr lang="en-US" sz="2000" dirty="0">
              <a:latin typeface="Calibri" pitchFamily="34" charset="0"/>
            </a:endParaRPr>
          </a:p>
          <a:p>
            <a:pPr marL="631825" lvl="1" indent="-268288" algn="just">
              <a:spcBef>
                <a:spcPct val="20000"/>
              </a:spcBef>
              <a:buFontTx/>
              <a:buChar char="–"/>
              <a:defRPr/>
            </a:pPr>
            <a:r>
              <a:rPr lang="en-US" sz="2000" u="sng" dirty="0" smtClean="0">
                <a:latin typeface="Calibri" pitchFamily="34" charset="0"/>
              </a:rPr>
              <a:t>One of the conceptual problems of YTM is that each </a:t>
            </a:r>
            <a:r>
              <a:rPr lang="en-US" sz="2000" u="sng" dirty="0">
                <a:latin typeface="Calibri" pitchFamily="34" charset="0"/>
              </a:rPr>
              <a:t>cash-flow is discounted using the same </a:t>
            </a:r>
            <a:r>
              <a:rPr lang="en-US" sz="2000" u="sng" dirty="0" smtClean="0">
                <a:latin typeface="Calibri" pitchFamily="34" charset="0"/>
              </a:rPr>
              <a:t>rate, implicitly assuming </a:t>
            </a:r>
            <a:r>
              <a:rPr lang="en-US" sz="2000" u="sng" dirty="0">
                <a:latin typeface="Calibri" pitchFamily="34" charset="0"/>
              </a:rPr>
              <a:t>that the yield curve is </a:t>
            </a:r>
            <a:r>
              <a:rPr lang="en-US" sz="2000" u="sng" dirty="0" smtClean="0">
                <a:latin typeface="Calibri" pitchFamily="34" charset="0"/>
              </a:rPr>
              <a:t>flat.</a:t>
            </a:r>
          </a:p>
          <a:p>
            <a:pPr marL="631825" lvl="1" indent="-268288" algn="just">
              <a:spcBef>
                <a:spcPct val="20000"/>
              </a:spcBef>
              <a:buFontTx/>
              <a:buChar char="–"/>
              <a:defRPr/>
            </a:pPr>
            <a:r>
              <a:rPr lang="en-US" sz="2000" dirty="0" smtClean="0">
                <a:latin typeface="Calibri" pitchFamily="34" charset="0"/>
              </a:rPr>
              <a:t>Conversely, </a:t>
            </a:r>
            <a:r>
              <a:rPr lang="en-US" sz="2000" u="sng" dirty="0" smtClean="0">
                <a:latin typeface="Calibri" pitchFamily="34" charset="0"/>
              </a:rPr>
              <a:t>we may be discounting cash-flows of different bonds occurring at the same dates with different discount rates (yields).</a:t>
            </a:r>
          </a:p>
          <a:p>
            <a:pPr marL="631825" lvl="1" indent="-268288" algn="just">
              <a:spcBef>
                <a:spcPct val="20000"/>
              </a:spcBef>
              <a:buFontTx/>
              <a:buChar char="–"/>
              <a:defRPr/>
            </a:pPr>
            <a:r>
              <a:rPr lang="en-US" sz="2000" dirty="0" smtClean="0">
                <a:latin typeface="Calibri" pitchFamily="34" charset="0"/>
              </a:rPr>
              <a:t>The yield is equal to the coupon rate whenever the bond price corresponds to the redemption value.</a:t>
            </a:r>
            <a:endParaRPr lang="en-US" sz="2000" dirty="0">
              <a:latin typeface="Calibri" pitchFamily="34" charset="0"/>
            </a:endParaRPr>
          </a:p>
        </p:txBody>
      </p:sp>
      <p:cxnSp>
        <p:nvCxnSpPr>
          <p:cNvPr id="11" name="Straight Connector 10"/>
          <p:cNvCxnSpPr/>
          <p:nvPr/>
        </p:nvCxnSpPr>
        <p:spPr>
          <a:xfrm>
            <a:off x="0" y="1142984"/>
            <a:ext cx="3929058"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71472" y="1838325"/>
            <a:ext cx="8286750" cy="1590675"/>
          </a:xfrm>
          <a:prstGeom prst="rect">
            <a:avLst/>
          </a:prstGeom>
          <a:noFill/>
          <a:ln w="9525">
            <a:noFill/>
            <a:miter lim="800000"/>
            <a:headEnd/>
            <a:tailEnd/>
          </a:ln>
          <a:effectLst/>
        </p:spPr>
        <p:txBody>
          <a:bodyPr lIns="90488" tIns="44450" rIns="90488" bIns="44450"/>
          <a:lstStyle/>
          <a:p>
            <a:pPr marL="342900" indent="-342900">
              <a:spcBef>
                <a:spcPct val="20000"/>
              </a:spcBef>
              <a:buFontTx/>
              <a:buChar char="•"/>
              <a:defRPr/>
            </a:pPr>
            <a:r>
              <a:rPr lang="en-US" sz="2400" kern="0" dirty="0" smtClean="0">
                <a:latin typeface="Calibri" pitchFamily="34" charset="0"/>
              </a:rPr>
              <a:t>It </a:t>
            </a:r>
            <a:r>
              <a:rPr lang="en-US" sz="2400" kern="0" dirty="0">
                <a:latin typeface="Calibri" pitchFamily="34" charset="0"/>
              </a:rPr>
              <a:t>is the solution </a:t>
            </a:r>
            <a:r>
              <a:rPr lang="en-US" sz="2400" kern="0" dirty="0" smtClean="0">
                <a:latin typeface="Calibri" pitchFamily="34" charset="0"/>
              </a:rPr>
              <a:t>to:</a:t>
            </a:r>
          </a:p>
          <a:p>
            <a:pPr marL="800100" lvl="1" indent="-342900">
              <a:spcBef>
                <a:spcPct val="20000"/>
              </a:spcBef>
              <a:buFontTx/>
              <a:buChar char="-"/>
              <a:defRPr/>
            </a:pPr>
            <a:r>
              <a:rPr lang="en-US" sz="2000" kern="0" dirty="0" smtClean="0">
                <a:latin typeface="Calibri" pitchFamily="34" charset="0"/>
              </a:rPr>
              <a:t>Simple YTM</a:t>
            </a:r>
          </a:p>
          <a:p>
            <a:pPr marL="800100" lvl="1" indent="-342900">
              <a:spcBef>
                <a:spcPct val="20000"/>
              </a:spcBef>
              <a:defRPr/>
            </a:pPr>
            <a:r>
              <a:rPr lang="en-US" sz="2000" kern="0" dirty="0" smtClean="0">
                <a:latin typeface="Calibri" pitchFamily="34" charset="0"/>
              </a:rPr>
              <a:t>			(annual)</a:t>
            </a:r>
          </a:p>
          <a:p>
            <a:pPr marL="800100" lvl="1" indent="-342900">
              <a:spcBef>
                <a:spcPct val="20000"/>
              </a:spcBef>
              <a:defRPr/>
            </a:pPr>
            <a:endParaRPr lang="en-US" sz="2000" kern="0" dirty="0" smtClean="0">
              <a:latin typeface="Calibri" pitchFamily="34" charset="0"/>
            </a:endParaRPr>
          </a:p>
          <a:p>
            <a:pPr marL="800100" lvl="1" indent="-342900">
              <a:spcBef>
                <a:spcPct val="20000"/>
              </a:spcBef>
              <a:defRPr/>
            </a:pPr>
            <a:r>
              <a:rPr lang="en-US" sz="2000" kern="0" dirty="0" smtClean="0">
                <a:latin typeface="Calibri" pitchFamily="34" charset="0"/>
              </a:rPr>
              <a:t>			(other)</a:t>
            </a:r>
          </a:p>
          <a:p>
            <a:pPr marL="800100" lvl="1" indent="-342900">
              <a:spcBef>
                <a:spcPct val="20000"/>
              </a:spcBef>
              <a:buFontTx/>
              <a:buChar char="-"/>
              <a:defRPr/>
            </a:pPr>
            <a:endParaRPr lang="en-US" sz="2000" kern="0" dirty="0" smtClean="0">
              <a:latin typeface="Calibri" pitchFamily="34" charset="0"/>
            </a:endParaRPr>
          </a:p>
          <a:p>
            <a:pPr marL="800100" lvl="1" indent="-342900">
              <a:spcBef>
                <a:spcPct val="20000"/>
              </a:spcBef>
              <a:defRPr/>
            </a:pPr>
            <a:endParaRPr lang="en-US" sz="2000" kern="0" dirty="0" smtClean="0">
              <a:latin typeface="Calibri" pitchFamily="34" charset="0"/>
            </a:endParaRPr>
          </a:p>
          <a:p>
            <a:pPr marL="800100" lvl="1" indent="-342900">
              <a:spcBef>
                <a:spcPct val="20000"/>
              </a:spcBef>
              <a:buFontTx/>
              <a:buChar char="-"/>
              <a:defRPr/>
            </a:pPr>
            <a:endParaRPr lang="en-US" sz="2000" kern="0" dirty="0" smtClean="0">
              <a:latin typeface="Calibri" pitchFamily="34" charset="0"/>
            </a:endParaRPr>
          </a:p>
          <a:p>
            <a:pPr marL="800100" lvl="1" indent="-342900">
              <a:spcBef>
                <a:spcPct val="20000"/>
              </a:spcBef>
              <a:buFontTx/>
              <a:buChar char="-"/>
              <a:defRPr/>
            </a:pPr>
            <a:r>
              <a:rPr lang="en-US" sz="2000" kern="0" dirty="0" smtClean="0">
                <a:latin typeface="Calibri" pitchFamily="34" charset="0"/>
              </a:rPr>
              <a:t>Continuous Time YTM</a:t>
            </a:r>
          </a:p>
          <a:p>
            <a:pPr lvl="1">
              <a:spcBef>
                <a:spcPct val="20000"/>
              </a:spcBef>
              <a:defRPr/>
            </a:pPr>
            <a:r>
              <a:rPr lang="en-US" sz="2000" kern="0" dirty="0" smtClean="0">
                <a:latin typeface="Calibri" pitchFamily="34" charset="0"/>
              </a:rPr>
              <a:t>		(annual)</a:t>
            </a:r>
            <a:endParaRPr lang="en-US" sz="2000" kern="0" dirty="0">
              <a:latin typeface="Calibri" pitchFamily="34" charset="0"/>
            </a:endParaRPr>
          </a:p>
          <a:p>
            <a:pPr marL="800100" lvl="1" indent="-342900">
              <a:spcBef>
                <a:spcPct val="20000"/>
              </a:spcBef>
              <a:buFontTx/>
              <a:buChar char="-"/>
              <a:defRPr/>
            </a:pPr>
            <a:endParaRPr lang="en-US" sz="2000" kern="0" dirty="0" smtClean="0">
              <a:latin typeface="Calibri" pitchFamily="34" charset="0"/>
            </a:endParaRPr>
          </a:p>
          <a:p>
            <a:pPr lvl="1">
              <a:spcBef>
                <a:spcPct val="20000"/>
              </a:spcBef>
              <a:defRPr/>
            </a:pPr>
            <a:r>
              <a:rPr lang="en-US" sz="2000" kern="0" dirty="0" smtClean="0">
                <a:latin typeface="Calibri" pitchFamily="34" charset="0"/>
              </a:rPr>
              <a:t>		(</a:t>
            </a:r>
            <a:r>
              <a:rPr lang="en-US" sz="2000" kern="0" dirty="0">
                <a:latin typeface="Calibri" pitchFamily="34" charset="0"/>
              </a:rPr>
              <a:t>other)</a:t>
            </a:r>
          </a:p>
          <a:p>
            <a:pPr marL="800100" lvl="1" indent="-342900">
              <a:spcBef>
                <a:spcPct val="20000"/>
              </a:spcBef>
              <a:buFontTx/>
              <a:buChar char="-"/>
              <a:defRPr/>
            </a:pPr>
            <a:endParaRPr lang="en-US" sz="2000" kern="0" dirty="0" smtClean="0">
              <a:latin typeface="Calibri" pitchFamily="34" charset="0"/>
            </a:endParaRPr>
          </a:p>
          <a:p>
            <a:pPr marL="342900" indent="-342900">
              <a:spcBef>
                <a:spcPct val="20000"/>
              </a:spcBef>
              <a:buFontTx/>
              <a:buChar char="•"/>
              <a:defRPr/>
            </a:pPr>
            <a:endParaRPr lang="en-US" sz="2400" kern="0" dirty="0">
              <a:latin typeface="Calibri" pitchFamily="34" charset="0"/>
            </a:endParaRPr>
          </a:p>
          <a:p>
            <a:pPr marL="342900" indent="-342900">
              <a:spcBef>
                <a:spcPct val="20000"/>
              </a:spcBef>
              <a:defRPr/>
            </a:pPr>
            <a:endParaRPr lang="en-US" sz="2400" kern="0" dirty="0">
              <a:latin typeface="Calibri" pitchFamily="34" charset="0"/>
            </a:endParaRPr>
          </a:p>
        </p:txBody>
      </p:sp>
      <p:sp>
        <p:nvSpPr>
          <p:cNvPr id="11" name="Line 12"/>
          <p:cNvSpPr>
            <a:spLocks noChangeShapeType="1"/>
          </p:cNvSpPr>
          <p:nvPr/>
        </p:nvSpPr>
        <p:spPr bwMode="auto">
          <a:xfrm>
            <a:off x="3419475" y="1363643"/>
            <a:ext cx="4681538" cy="0"/>
          </a:xfrm>
          <a:prstGeom prst="line">
            <a:avLst/>
          </a:prstGeom>
          <a:noFill/>
          <a:ln w="25400">
            <a:solidFill>
              <a:schemeClr val="tx1"/>
            </a:solidFill>
            <a:round/>
            <a:headEnd/>
            <a:tailEnd/>
          </a:ln>
        </p:spPr>
        <p:txBody>
          <a:bodyPr/>
          <a:lstStyle/>
          <a:p>
            <a:endParaRPr lang="pt-PT"/>
          </a:p>
        </p:txBody>
      </p:sp>
      <p:sp>
        <p:nvSpPr>
          <p:cNvPr id="12" name="Line 13"/>
          <p:cNvSpPr>
            <a:spLocks noChangeShapeType="1"/>
          </p:cNvSpPr>
          <p:nvPr/>
        </p:nvSpPr>
        <p:spPr bwMode="auto">
          <a:xfrm flipV="1">
            <a:off x="3924300" y="1003281"/>
            <a:ext cx="0" cy="360362"/>
          </a:xfrm>
          <a:prstGeom prst="line">
            <a:avLst/>
          </a:prstGeom>
          <a:noFill/>
          <a:ln w="9525">
            <a:solidFill>
              <a:schemeClr val="tx1"/>
            </a:solidFill>
            <a:round/>
            <a:headEnd/>
            <a:tailEnd type="triangle" w="med" len="med"/>
          </a:ln>
        </p:spPr>
        <p:txBody>
          <a:bodyPr/>
          <a:lstStyle/>
          <a:p>
            <a:endParaRPr lang="pt-PT"/>
          </a:p>
        </p:txBody>
      </p:sp>
      <p:sp>
        <p:nvSpPr>
          <p:cNvPr id="13" name="Line 14"/>
          <p:cNvSpPr>
            <a:spLocks noChangeShapeType="1"/>
          </p:cNvSpPr>
          <p:nvPr/>
        </p:nvSpPr>
        <p:spPr bwMode="auto">
          <a:xfrm flipV="1">
            <a:off x="4859338" y="1003281"/>
            <a:ext cx="0" cy="360362"/>
          </a:xfrm>
          <a:prstGeom prst="line">
            <a:avLst/>
          </a:prstGeom>
          <a:noFill/>
          <a:ln w="9525">
            <a:solidFill>
              <a:schemeClr val="tx1"/>
            </a:solidFill>
            <a:round/>
            <a:headEnd/>
            <a:tailEnd type="triangle" w="med" len="med"/>
          </a:ln>
        </p:spPr>
        <p:txBody>
          <a:bodyPr/>
          <a:lstStyle/>
          <a:p>
            <a:endParaRPr lang="pt-PT"/>
          </a:p>
        </p:txBody>
      </p:sp>
      <p:sp>
        <p:nvSpPr>
          <p:cNvPr id="14" name="Line 15"/>
          <p:cNvSpPr>
            <a:spLocks noChangeShapeType="1"/>
          </p:cNvSpPr>
          <p:nvPr/>
        </p:nvSpPr>
        <p:spPr bwMode="auto">
          <a:xfrm flipV="1">
            <a:off x="4356100" y="1003281"/>
            <a:ext cx="0" cy="360362"/>
          </a:xfrm>
          <a:prstGeom prst="line">
            <a:avLst/>
          </a:prstGeom>
          <a:noFill/>
          <a:ln w="9525">
            <a:solidFill>
              <a:schemeClr val="tx1"/>
            </a:solidFill>
            <a:round/>
            <a:headEnd/>
            <a:tailEnd type="triangle" w="med" len="med"/>
          </a:ln>
        </p:spPr>
        <p:txBody>
          <a:bodyPr/>
          <a:lstStyle/>
          <a:p>
            <a:endParaRPr lang="pt-PT"/>
          </a:p>
        </p:txBody>
      </p:sp>
      <p:sp>
        <p:nvSpPr>
          <p:cNvPr id="16" name="Line 17"/>
          <p:cNvSpPr>
            <a:spLocks noChangeShapeType="1"/>
          </p:cNvSpPr>
          <p:nvPr/>
        </p:nvSpPr>
        <p:spPr bwMode="auto">
          <a:xfrm flipV="1">
            <a:off x="7667625" y="1003281"/>
            <a:ext cx="0" cy="360362"/>
          </a:xfrm>
          <a:prstGeom prst="line">
            <a:avLst/>
          </a:prstGeom>
          <a:noFill/>
          <a:ln w="9525">
            <a:solidFill>
              <a:schemeClr val="tx1"/>
            </a:solidFill>
            <a:round/>
            <a:headEnd/>
            <a:tailEnd type="triangle" w="med" len="med"/>
          </a:ln>
        </p:spPr>
        <p:txBody>
          <a:bodyPr/>
          <a:lstStyle/>
          <a:p>
            <a:endParaRPr lang="pt-PT"/>
          </a:p>
        </p:txBody>
      </p:sp>
      <p:sp>
        <p:nvSpPr>
          <p:cNvPr id="17" name="Line 18"/>
          <p:cNvSpPr>
            <a:spLocks noChangeShapeType="1"/>
          </p:cNvSpPr>
          <p:nvPr/>
        </p:nvSpPr>
        <p:spPr bwMode="auto">
          <a:xfrm flipV="1">
            <a:off x="5292725" y="1003281"/>
            <a:ext cx="0" cy="360362"/>
          </a:xfrm>
          <a:prstGeom prst="line">
            <a:avLst/>
          </a:prstGeom>
          <a:noFill/>
          <a:ln w="9525">
            <a:solidFill>
              <a:schemeClr val="tx1"/>
            </a:solidFill>
            <a:round/>
            <a:headEnd/>
            <a:tailEnd type="triangle" w="med" len="med"/>
          </a:ln>
        </p:spPr>
        <p:txBody>
          <a:bodyPr/>
          <a:lstStyle/>
          <a:p>
            <a:endParaRPr lang="pt-PT"/>
          </a:p>
        </p:txBody>
      </p:sp>
      <p:sp>
        <p:nvSpPr>
          <p:cNvPr id="18" name="Line 19"/>
          <p:cNvSpPr>
            <a:spLocks noChangeShapeType="1"/>
          </p:cNvSpPr>
          <p:nvPr/>
        </p:nvSpPr>
        <p:spPr bwMode="auto">
          <a:xfrm flipV="1">
            <a:off x="5724525" y="1003281"/>
            <a:ext cx="0" cy="360362"/>
          </a:xfrm>
          <a:prstGeom prst="line">
            <a:avLst/>
          </a:prstGeom>
          <a:noFill/>
          <a:ln w="9525">
            <a:solidFill>
              <a:schemeClr val="tx1"/>
            </a:solidFill>
            <a:round/>
            <a:headEnd/>
            <a:tailEnd type="triangle" w="med" len="med"/>
          </a:ln>
        </p:spPr>
        <p:txBody>
          <a:bodyPr/>
          <a:lstStyle/>
          <a:p>
            <a:endParaRPr lang="pt-PT"/>
          </a:p>
        </p:txBody>
      </p:sp>
      <p:sp>
        <p:nvSpPr>
          <p:cNvPr id="19" name="Line 20"/>
          <p:cNvSpPr>
            <a:spLocks noChangeShapeType="1"/>
          </p:cNvSpPr>
          <p:nvPr/>
        </p:nvSpPr>
        <p:spPr bwMode="auto">
          <a:xfrm flipV="1">
            <a:off x="6228184" y="1003281"/>
            <a:ext cx="0" cy="360362"/>
          </a:xfrm>
          <a:prstGeom prst="line">
            <a:avLst/>
          </a:prstGeom>
          <a:noFill/>
          <a:ln w="9525">
            <a:solidFill>
              <a:schemeClr val="tx1"/>
            </a:solidFill>
            <a:round/>
            <a:headEnd/>
            <a:tailEnd type="triangle" w="med" len="med"/>
          </a:ln>
        </p:spPr>
        <p:txBody>
          <a:bodyPr/>
          <a:lstStyle/>
          <a:p>
            <a:endParaRPr lang="pt-PT"/>
          </a:p>
        </p:txBody>
      </p:sp>
      <p:sp>
        <p:nvSpPr>
          <p:cNvPr id="20" name="Text Box 21"/>
          <p:cNvSpPr txBox="1">
            <a:spLocks noChangeArrowheads="1"/>
          </p:cNvSpPr>
          <p:nvPr/>
        </p:nvSpPr>
        <p:spPr bwMode="auto">
          <a:xfrm>
            <a:off x="3779838" y="715943"/>
            <a:ext cx="863600" cy="304800"/>
          </a:xfrm>
          <a:prstGeom prst="rect">
            <a:avLst/>
          </a:prstGeom>
          <a:noFill/>
          <a:ln w="9525">
            <a:noFill/>
            <a:miter lim="800000"/>
            <a:headEnd/>
            <a:tailEnd/>
          </a:ln>
        </p:spPr>
        <p:txBody>
          <a:bodyPr>
            <a:spAutoFit/>
          </a:bodyPr>
          <a:lstStyle/>
          <a:p>
            <a:pPr eaLnBrk="0" hangingPunct="0">
              <a:spcBef>
                <a:spcPct val="50000"/>
              </a:spcBef>
            </a:pPr>
            <a:r>
              <a:rPr lang="pt-PT" sz="1400" b="1"/>
              <a:t>c</a:t>
            </a:r>
          </a:p>
        </p:txBody>
      </p:sp>
      <p:sp>
        <p:nvSpPr>
          <p:cNvPr id="21" name="Text Box 22"/>
          <p:cNvSpPr txBox="1">
            <a:spLocks noChangeArrowheads="1"/>
          </p:cNvSpPr>
          <p:nvPr/>
        </p:nvSpPr>
        <p:spPr bwMode="auto">
          <a:xfrm>
            <a:off x="4211638" y="698481"/>
            <a:ext cx="863600" cy="304800"/>
          </a:xfrm>
          <a:prstGeom prst="rect">
            <a:avLst/>
          </a:prstGeom>
          <a:noFill/>
          <a:ln w="9525">
            <a:noFill/>
            <a:miter lim="800000"/>
            <a:headEnd/>
            <a:tailEnd/>
          </a:ln>
        </p:spPr>
        <p:txBody>
          <a:bodyPr>
            <a:spAutoFit/>
          </a:bodyPr>
          <a:lstStyle/>
          <a:p>
            <a:pPr eaLnBrk="0" hangingPunct="0">
              <a:spcBef>
                <a:spcPct val="50000"/>
              </a:spcBef>
            </a:pPr>
            <a:r>
              <a:rPr lang="pt-PT" sz="1400" b="1"/>
              <a:t>c</a:t>
            </a:r>
          </a:p>
        </p:txBody>
      </p:sp>
      <p:sp>
        <p:nvSpPr>
          <p:cNvPr id="22" name="Text Box 23"/>
          <p:cNvSpPr txBox="1">
            <a:spLocks noChangeArrowheads="1"/>
          </p:cNvSpPr>
          <p:nvPr/>
        </p:nvSpPr>
        <p:spPr bwMode="auto">
          <a:xfrm>
            <a:off x="6084888" y="698481"/>
            <a:ext cx="863600" cy="304800"/>
          </a:xfrm>
          <a:prstGeom prst="rect">
            <a:avLst/>
          </a:prstGeom>
          <a:noFill/>
          <a:ln w="9525">
            <a:noFill/>
            <a:miter lim="800000"/>
            <a:headEnd/>
            <a:tailEnd/>
          </a:ln>
        </p:spPr>
        <p:txBody>
          <a:bodyPr>
            <a:spAutoFit/>
          </a:bodyPr>
          <a:lstStyle/>
          <a:p>
            <a:pPr eaLnBrk="0" hangingPunct="0">
              <a:spcBef>
                <a:spcPct val="50000"/>
              </a:spcBef>
            </a:pPr>
            <a:r>
              <a:rPr lang="pt-PT" sz="1400" b="1"/>
              <a:t>c</a:t>
            </a:r>
          </a:p>
        </p:txBody>
      </p:sp>
      <p:sp>
        <p:nvSpPr>
          <p:cNvPr id="23" name="Text Box 24"/>
          <p:cNvSpPr txBox="1">
            <a:spLocks noChangeArrowheads="1"/>
          </p:cNvSpPr>
          <p:nvPr/>
        </p:nvSpPr>
        <p:spPr bwMode="auto">
          <a:xfrm>
            <a:off x="4716463" y="698481"/>
            <a:ext cx="863600" cy="304800"/>
          </a:xfrm>
          <a:prstGeom prst="rect">
            <a:avLst/>
          </a:prstGeom>
          <a:noFill/>
          <a:ln w="9525">
            <a:noFill/>
            <a:miter lim="800000"/>
            <a:headEnd/>
            <a:tailEnd/>
          </a:ln>
        </p:spPr>
        <p:txBody>
          <a:bodyPr>
            <a:spAutoFit/>
          </a:bodyPr>
          <a:lstStyle/>
          <a:p>
            <a:pPr eaLnBrk="0" hangingPunct="0">
              <a:spcBef>
                <a:spcPct val="50000"/>
              </a:spcBef>
            </a:pPr>
            <a:r>
              <a:rPr lang="pt-PT" sz="1400" b="1"/>
              <a:t>c</a:t>
            </a:r>
          </a:p>
        </p:txBody>
      </p:sp>
      <p:sp>
        <p:nvSpPr>
          <p:cNvPr id="24" name="Text Box 25"/>
          <p:cNvSpPr txBox="1">
            <a:spLocks noChangeArrowheads="1"/>
          </p:cNvSpPr>
          <p:nvPr/>
        </p:nvSpPr>
        <p:spPr bwMode="auto">
          <a:xfrm>
            <a:off x="5148263" y="698481"/>
            <a:ext cx="863600" cy="304800"/>
          </a:xfrm>
          <a:prstGeom prst="rect">
            <a:avLst/>
          </a:prstGeom>
          <a:noFill/>
          <a:ln w="9525">
            <a:noFill/>
            <a:miter lim="800000"/>
            <a:headEnd/>
            <a:tailEnd/>
          </a:ln>
        </p:spPr>
        <p:txBody>
          <a:bodyPr>
            <a:spAutoFit/>
          </a:bodyPr>
          <a:lstStyle/>
          <a:p>
            <a:pPr eaLnBrk="0" hangingPunct="0">
              <a:spcBef>
                <a:spcPct val="50000"/>
              </a:spcBef>
            </a:pPr>
            <a:r>
              <a:rPr lang="pt-PT" sz="1400" b="1"/>
              <a:t>c</a:t>
            </a:r>
          </a:p>
        </p:txBody>
      </p:sp>
      <p:sp>
        <p:nvSpPr>
          <p:cNvPr id="25" name="Text Box 26"/>
          <p:cNvSpPr txBox="1">
            <a:spLocks noChangeArrowheads="1"/>
          </p:cNvSpPr>
          <p:nvPr/>
        </p:nvSpPr>
        <p:spPr bwMode="auto">
          <a:xfrm>
            <a:off x="5580063" y="698481"/>
            <a:ext cx="863600" cy="304800"/>
          </a:xfrm>
          <a:prstGeom prst="rect">
            <a:avLst/>
          </a:prstGeom>
          <a:noFill/>
          <a:ln w="9525">
            <a:noFill/>
            <a:miter lim="800000"/>
            <a:headEnd/>
            <a:tailEnd/>
          </a:ln>
        </p:spPr>
        <p:txBody>
          <a:bodyPr>
            <a:spAutoFit/>
          </a:bodyPr>
          <a:lstStyle/>
          <a:p>
            <a:pPr eaLnBrk="0" hangingPunct="0">
              <a:spcBef>
                <a:spcPct val="50000"/>
              </a:spcBef>
            </a:pPr>
            <a:r>
              <a:rPr lang="pt-PT" sz="1400" b="1"/>
              <a:t>c</a:t>
            </a:r>
          </a:p>
        </p:txBody>
      </p:sp>
      <p:sp>
        <p:nvSpPr>
          <p:cNvPr id="26" name="Text Box 27"/>
          <p:cNvSpPr txBox="1">
            <a:spLocks noChangeArrowheads="1"/>
          </p:cNvSpPr>
          <p:nvPr/>
        </p:nvSpPr>
        <p:spPr bwMode="auto">
          <a:xfrm>
            <a:off x="7524750" y="698481"/>
            <a:ext cx="863600" cy="523875"/>
          </a:xfrm>
          <a:prstGeom prst="rect">
            <a:avLst/>
          </a:prstGeom>
          <a:noFill/>
          <a:ln w="9525">
            <a:noFill/>
            <a:miter lim="800000"/>
            <a:headEnd/>
            <a:tailEnd/>
          </a:ln>
        </p:spPr>
        <p:txBody>
          <a:bodyPr>
            <a:spAutoFit/>
          </a:bodyPr>
          <a:lstStyle/>
          <a:p>
            <a:pPr eaLnBrk="0" hangingPunct="0">
              <a:spcBef>
                <a:spcPct val="50000"/>
              </a:spcBef>
            </a:pPr>
            <a:r>
              <a:rPr lang="pt-PT" sz="1400" b="1" dirty="0"/>
              <a:t>c	</a:t>
            </a:r>
          </a:p>
        </p:txBody>
      </p:sp>
      <p:sp>
        <p:nvSpPr>
          <p:cNvPr id="27" name="Text Box 28"/>
          <p:cNvSpPr txBox="1">
            <a:spLocks noChangeArrowheads="1"/>
          </p:cNvSpPr>
          <p:nvPr/>
        </p:nvSpPr>
        <p:spPr bwMode="auto">
          <a:xfrm>
            <a:off x="7956550" y="642918"/>
            <a:ext cx="863600" cy="304800"/>
          </a:xfrm>
          <a:prstGeom prst="rect">
            <a:avLst/>
          </a:prstGeom>
          <a:noFill/>
          <a:ln w="9525">
            <a:noFill/>
            <a:miter lim="800000"/>
            <a:headEnd/>
            <a:tailEnd/>
          </a:ln>
        </p:spPr>
        <p:txBody>
          <a:bodyPr>
            <a:spAutoFit/>
          </a:bodyPr>
          <a:lstStyle/>
          <a:p>
            <a:pPr eaLnBrk="0" hangingPunct="0">
              <a:spcBef>
                <a:spcPct val="50000"/>
              </a:spcBef>
            </a:pPr>
            <a:r>
              <a:rPr lang="pt-PT" sz="1400" b="1" dirty="0" smtClean="0"/>
              <a:t>c+FV</a:t>
            </a:r>
            <a:endParaRPr lang="pt-PT" sz="1400" b="1" dirty="0"/>
          </a:p>
        </p:txBody>
      </p:sp>
      <p:graphicFrame>
        <p:nvGraphicFramePr>
          <p:cNvPr id="28" name="Object 29"/>
          <p:cNvGraphicFramePr>
            <a:graphicFrameLocks noChangeAspect="1"/>
          </p:cNvGraphicFramePr>
          <p:nvPr>
            <p:extLst>
              <p:ext uri="{D42A27DB-BD31-4B8C-83A1-F6EECF244321}">
                <p14:modId xmlns:p14="http://schemas.microsoft.com/office/powerpoint/2010/main" val="3976137927"/>
              </p:ext>
            </p:extLst>
          </p:nvPr>
        </p:nvGraphicFramePr>
        <p:xfrm>
          <a:off x="4467225" y="2155825"/>
          <a:ext cx="3298825" cy="863600"/>
        </p:xfrm>
        <a:graphic>
          <a:graphicData uri="http://schemas.openxmlformats.org/presentationml/2006/ole">
            <mc:AlternateContent xmlns:mc="http://schemas.openxmlformats.org/markup-compatibility/2006">
              <mc:Choice xmlns:v="urn:schemas-microsoft-com:vml" Requires="v">
                <p:oleObj spid="_x0000_s2310" name="Equation" r:id="rId3" imgW="1651000" imgH="431800" progId="Equation.DSMT4">
                  <p:embed/>
                </p:oleObj>
              </mc:Choice>
              <mc:Fallback>
                <p:oleObj name="Equation" r:id="rId3" imgW="1651000" imgH="431800" progId="Equation.DSMT4">
                  <p:embed/>
                  <p:pic>
                    <p:nvPicPr>
                      <p:cNvPr id="0" name="Object 29"/>
                      <p:cNvPicPr>
                        <a:picLocks noChangeAspect="1" noChangeArrowheads="1"/>
                      </p:cNvPicPr>
                      <p:nvPr/>
                    </p:nvPicPr>
                    <p:blipFill>
                      <a:blip r:embed="rId4"/>
                      <a:srcRect/>
                      <a:stretch>
                        <a:fillRect/>
                      </a:stretch>
                    </p:blipFill>
                    <p:spPr bwMode="auto">
                      <a:xfrm>
                        <a:off x="4467225" y="2155825"/>
                        <a:ext cx="329882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2"/>
          <p:cNvGraphicFramePr>
            <a:graphicFrameLocks noChangeAspect="1"/>
          </p:cNvGraphicFramePr>
          <p:nvPr>
            <p:extLst>
              <p:ext uri="{D42A27DB-BD31-4B8C-83A1-F6EECF244321}">
                <p14:modId xmlns:p14="http://schemas.microsoft.com/office/powerpoint/2010/main" val="1086128501"/>
              </p:ext>
            </p:extLst>
          </p:nvPr>
        </p:nvGraphicFramePr>
        <p:xfrm>
          <a:off x="4452938" y="3168650"/>
          <a:ext cx="3805237" cy="1270000"/>
        </p:xfrm>
        <a:graphic>
          <a:graphicData uri="http://schemas.openxmlformats.org/presentationml/2006/ole">
            <mc:AlternateContent xmlns:mc="http://schemas.openxmlformats.org/markup-compatibility/2006">
              <mc:Choice xmlns:v="urn:schemas-microsoft-com:vml" Requires="v">
                <p:oleObj spid="_x0000_s2311" name="Equation" r:id="rId5" imgW="1905000" imgH="635000" progId="Equation.DSMT4">
                  <p:embed/>
                </p:oleObj>
              </mc:Choice>
              <mc:Fallback>
                <p:oleObj name="Equation" r:id="rId5" imgW="1905000" imgH="635000" progId="Equation.DSMT4">
                  <p:embed/>
                  <p:pic>
                    <p:nvPicPr>
                      <p:cNvPr id="0" name="Object 12"/>
                      <p:cNvPicPr>
                        <a:picLocks noChangeAspect="1" noChangeArrowheads="1"/>
                      </p:cNvPicPr>
                      <p:nvPr/>
                    </p:nvPicPr>
                    <p:blipFill>
                      <a:blip r:embed="rId6"/>
                      <a:srcRect/>
                      <a:stretch>
                        <a:fillRect/>
                      </a:stretch>
                    </p:blipFill>
                    <p:spPr bwMode="auto">
                      <a:xfrm>
                        <a:off x="4452938" y="3168650"/>
                        <a:ext cx="3805237"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6"/>
          <p:cNvGraphicFramePr>
            <a:graphicFrameLocks noChangeAspect="1"/>
          </p:cNvGraphicFramePr>
          <p:nvPr>
            <p:extLst>
              <p:ext uri="{D42A27DB-BD31-4B8C-83A1-F6EECF244321}">
                <p14:modId xmlns:p14="http://schemas.microsoft.com/office/powerpoint/2010/main" val="3061632712"/>
              </p:ext>
            </p:extLst>
          </p:nvPr>
        </p:nvGraphicFramePr>
        <p:xfrm>
          <a:off x="4564063" y="5748172"/>
          <a:ext cx="2744241" cy="802075"/>
        </p:xfrm>
        <a:graphic>
          <a:graphicData uri="http://schemas.openxmlformats.org/presentationml/2006/ole">
            <mc:AlternateContent xmlns:mc="http://schemas.openxmlformats.org/markup-compatibility/2006">
              <mc:Choice xmlns:v="urn:schemas-microsoft-com:vml" Requires="v">
                <p:oleObj spid="_x0000_s2312" name="Equation" r:id="rId7" imgW="1524000" imgH="444500" progId="Equation.DSMT4">
                  <p:embed/>
                </p:oleObj>
              </mc:Choice>
              <mc:Fallback>
                <p:oleObj name="Equation" r:id="rId7" imgW="1524000" imgH="444500" progId="Equation.DSMT4">
                  <p:embed/>
                  <p:pic>
                    <p:nvPicPr>
                      <p:cNvPr id="0" name="Object 16"/>
                      <p:cNvPicPr>
                        <a:picLocks noChangeAspect="1" noChangeArrowheads="1"/>
                      </p:cNvPicPr>
                      <p:nvPr/>
                    </p:nvPicPr>
                    <p:blipFill>
                      <a:blip r:embed="rId8"/>
                      <a:srcRect/>
                      <a:stretch>
                        <a:fillRect/>
                      </a:stretch>
                    </p:blipFill>
                    <p:spPr bwMode="auto">
                      <a:xfrm>
                        <a:off x="4564063" y="5748172"/>
                        <a:ext cx="2744241" cy="802075"/>
                      </a:xfrm>
                      <a:prstGeom prst="rect">
                        <a:avLst/>
                      </a:prstGeom>
                      <a:noFill/>
                      <a:extLst/>
                    </p:spPr>
                  </p:pic>
                </p:oleObj>
              </mc:Fallback>
            </mc:AlternateContent>
          </a:graphicData>
        </a:graphic>
      </p:graphicFrame>
      <p:sp>
        <p:nvSpPr>
          <p:cNvPr id="29" name="Line 20"/>
          <p:cNvSpPr>
            <a:spLocks noChangeShapeType="1"/>
          </p:cNvSpPr>
          <p:nvPr/>
        </p:nvSpPr>
        <p:spPr bwMode="auto">
          <a:xfrm flipV="1">
            <a:off x="8100392" y="980406"/>
            <a:ext cx="0" cy="360362"/>
          </a:xfrm>
          <a:prstGeom prst="line">
            <a:avLst/>
          </a:prstGeom>
          <a:noFill/>
          <a:ln w="9525">
            <a:solidFill>
              <a:schemeClr val="tx1"/>
            </a:solidFill>
            <a:round/>
            <a:headEnd/>
            <a:tailEnd type="triangle" w="med" len="med"/>
          </a:ln>
        </p:spPr>
        <p:txBody>
          <a:bodyPr/>
          <a:lstStyle/>
          <a:p>
            <a:endParaRPr lang="pt-PT"/>
          </a:p>
        </p:txBody>
      </p:sp>
      <p:sp>
        <p:nvSpPr>
          <p:cNvPr id="30" name="Rectangle 29"/>
          <p:cNvSpPr/>
          <p:nvPr/>
        </p:nvSpPr>
        <p:spPr>
          <a:xfrm>
            <a:off x="3904274" y="1730508"/>
            <a:ext cx="49158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alibri" panose="020F0502020204030204" pitchFamily="34" charset="0"/>
              </a:rPr>
              <a:t>Price of a constant coupon paying bond (as the coupon is constant, c doesn’t have a subscript)</a:t>
            </a:r>
            <a:endParaRPr lang="en-US" sz="1200" dirty="0">
              <a:solidFill>
                <a:schemeClr val="tx1"/>
              </a:solidFill>
              <a:latin typeface="Calibri" panose="020F0502020204030204" pitchFamily="34" charset="0"/>
            </a:endParaRPr>
          </a:p>
        </p:txBody>
      </p:sp>
      <p:cxnSp>
        <p:nvCxnSpPr>
          <p:cNvPr id="6" name="Straight Arrow Connector 5"/>
          <p:cNvCxnSpPr/>
          <p:nvPr/>
        </p:nvCxnSpPr>
        <p:spPr>
          <a:xfrm flipV="1">
            <a:off x="4643438" y="2155826"/>
            <a:ext cx="1" cy="285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4366692" y="5013176"/>
                <a:ext cx="2787109" cy="871201"/>
              </a:xfrm>
              <a:prstGeom prst="rect">
                <a:avLst/>
              </a:prstGeom>
            </p:spPr>
            <p:txBody>
              <a:bodyPr wrap="none">
                <a:spAutoFit/>
              </a:bodyPr>
              <a:lstStyle/>
              <a:p>
                <a:pPr marL="0" indent="0" algn="just">
                  <a:buClr>
                    <a:srgbClr val="FF9900"/>
                  </a:buClr>
                  <a:buNone/>
                </a:pPr>
                <a14:m>
                  <m:oMathPara xmlns:m="http://schemas.openxmlformats.org/officeDocument/2006/math">
                    <m:oMathParaPr>
                      <m:jc m:val="centerGroup"/>
                    </m:oMathParaPr>
                    <m:oMath xmlns:m="http://schemas.openxmlformats.org/officeDocument/2006/math">
                      <m:sSup>
                        <m:sSupPr>
                          <m:ctrlPr>
                            <a:rPr lang="en-US" i="1" kern="0" smtClean="0">
                              <a:latin typeface="Cambria Math" panose="02040503050406030204" pitchFamily="18" charset="0"/>
                            </a:rPr>
                          </m:ctrlPr>
                        </m:sSupPr>
                        <m:e>
                          <m:r>
                            <a:rPr lang="pt-PT" i="1" kern="0">
                              <a:latin typeface="Cambria Math" panose="02040503050406030204" pitchFamily="18" charset="0"/>
                            </a:rPr>
                            <m:t>𝑃</m:t>
                          </m:r>
                        </m:e>
                        <m:sup>
                          <m:r>
                            <a:rPr lang="pt-PT" i="1" kern="0">
                              <a:latin typeface="Cambria Math" panose="02040503050406030204" pitchFamily="18" charset="0"/>
                            </a:rPr>
                            <m:t>𝑐</m:t>
                          </m:r>
                        </m:sup>
                      </m:sSup>
                      <m:r>
                        <a:rPr lang="pt-PT" i="1">
                          <a:latin typeface="Cambria Math" panose="02040503050406030204" pitchFamily="18" charset="0"/>
                        </a:rPr>
                        <m:t>=</m:t>
                      </m:r>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b="0" i="1" smtClean="0">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366692" y="5013176"/>
                <a:ext cx="2787109" cy="871201"/>
              </a:xfrm>
              <a:prstGeom prst="rect">
                <a:avLst/>
              </a:prstGeom>
              <a:blipFill rotWithShape="0">
                <a:blip r:embed="rId9"/>
                <a:stretch>
                  <a:fillRect/>
                </a:stretch>
              </a:blipFill>
            </p:spPr>
            <p:txBody>
              <a:bodyPr/>
              <a:lstStyle/>
              <a:p>
                <a:r>
                  <a:rPr lang="en-GB">
                    <a:noFill/>
                  </a:rPr>
                  <a:t> </a:t>
                </a:r>
              </a:p>
            </p:txBody>
          </p:sp>
        </mc:Fallback>
      </mc:AlternateContent>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5"/>
          <p:cNvPicPr>
            <a:picLocks noChangeArrowheads="1"/>
          </p:cNvPicPr>
          <p:nvPr/>
        </p:nvPicPr>
        <p:blipFill>
          <a:blip r:embed="rId2" cstate="print"/>
          <a:srcRect/>
          <a:stretch>
            <a:fillRect/>
          </a:stretch>
        </p:blipFill>
        <p:spPr bwMode="auto">
          <a:xfrm>
            <a:off x="424642" y="2708920"/>
            <a:ext cx="4003342" cy="3456930"/>
          </a:xfrm>
          <a:prstGeom prst="rect">
            <a:avLst/>
          </a:prstGeom>
          <a:noFill/>
          <a:ln w="9525">
            <a:noFill/>
            <a:miter lim="800000"/>
            <a:headEnd/>
            <a:tailEnd/>
          </a:ln>
        </p:spPr>
      </p:pic>
      <p:pic>
        <p:nvPicPr>
          <p:cNvPr id="30" name="Picture 16"/>
          <p:cNvPicPr>
            <a:picLocks noChangeArrowheads="1"/>
          </p:cNvPicPr>
          <p:nvPr/>
        </p:nvPicPr>
        <p:blipFill>
          <a:blip r:embed="rId3" cstate="print"/>
          <a:srcRect l="4706" t="6789"/>
          <a:stretch>
            <a:fillRect/>
          </a:stretch>
        </p:blipFill>
        <p:spPr bwMode="auto">
          <a:xfrm>
            <a:off x="4859462" y="2708920"/>
            <a:ext cx="3744986" cy="3456930"/>
          </a:xfrm>
          <a:prstGeom prst="rect">
            <a:avLst/>
          </a:prstGeom>
          <a:noFill/>
          <a:ln w="9525">
            <a:noFill/>
            <a:miter lim="800000"/>
            <a:headEnd/>
            <a:tailEnd/>
          </a:ln>
        </p:spPr>
      </p:pic>
      <p:sp>
        <p:nvSpPr>
          <p:cNvPr id="31" name="Rectangle 5"/>
          <p:cNvSpPr>
            <a:spLocks noChangeArrowheads="1"/>
          </p:cNvSpPr>
          <p:nvPr/>
        </p:nvSpPr>
        <p:spPr bwMode="auto">
          <a:xfrm>
            <a:off x="424643" y="404664"/>
            <a:ext cx="8590770" cy="2137440"/>
          </a:xfrm>
          <a:prstGeom prst="rect">
            <a:avLst/>
          </a:prstGeom>
          <a:noFill/>
          <a:ln w="12700">
            <a:noFill/>
            <a:miter lim="800000"/>
            <a:headEnd/>
            <a:tailEnd/>
          </a:ln>
          <a:effectLst/>
        </p:spPr>
        <p:txBody>
          <a:bodyPr lIns="90488" tIns="44450" rIns="90488" bIns="44450"/>
          <a:lstStyle/>
          <a:p>
            <a:pPr marL="342900" indent="-342900" algn="just">
              <a:spcBef>
                <a:spcPct val="20000"/>
              </a:spcBef>
              <a:buFontTx/>
              <a:buChar char="•"/>
              <a:defRPr/>
            </a:pPr>
            <a:r>
              <a:rPr lang="en-US" sz="2000" dirty="0" smtClean="0">
                <a:latin typeface="Calibri" pitchFamily="34" charset="0"/>
              </a:rPr>
              <a:t>Therefore, the YTM depends on:</a:t>
            </a:r>
            <a:endParaRPr lang="en-US" sz="2000" dirty="0">
              <a:latin typeface="Calibri" pitchFamily="34" charset="0"/>
            </a:endParaRPr>
          </a:p>
          <a:p>
            <a:pPr marL="742950" lvl="1" indent="-285750" algn="just">
              <a:spcBef>
                <a:spcPct val="20000"/>
              </a:spcBef>
              <a:buFontTx/>
              <a:buChar char="–"/>
              <a:defRPr/>
            </a:pPr>
            <a:r>
              <a:rPr lang="en-US" sz="2000" dirty="0" smtClean="0">
                <a:latin typeface="Calibri" pitchFamily="34" charset="0"/>
              </a:rPr>
              <a:t>The bond’s maturity</a:t>
            </a:r>
            <a:endParaRPr lang="en-US" sz="2000" dirty="0">
              <a:latin typeface="Calibri" pitchFamily="34" charset="0"/>
            </a:endParaRPr>
          </a:p>
          <a:p>
            <a:pPr marL="742950" lvl="1" indent="-285750" algn="just">
              <a:spcBef>
                <a:spcPct val="20000"/>
              </a:spcBef>
              <a:buFontTx/>
              <a:buChar char="–"/>
              <a:defRPr/>
            </a:pPr>
            <a:r>
              <a:rPr lang="en-US" sz="2000" dirty="0" smtClean="0">
                <a:latin typeface="Calibri" pitchFamily="34" charset="0"/>
              </a:rPr>
              <a:t>The bond’s coupon rate</a:t>
            </a:r>
          </a:p>
          <a:p>
            <a:pPr marL="342900" indent="-342900" algn="just">
              <a:spcBef>
                <a:spcPct val="20000"/>
              </a:spcBef>
              <a:buFontTx/>
              <a:buChar char="•"/>
              <a:defRPr/>
            </a:pPr>
            <a:r>
              <a:rPr lang="en-US" sz="2000" dirty="0" smtClean="0">
                <a:latin typeface="Calibri" pitchFamily="34" charset="0"/>
              </a:rPr>
              <a:t>Actually, the yield curve has a less pronounced </a:t>
            </a:r>
            <a:r>
              <a:rPr lang="en-US" sz="2000" dirty="0" smtClean="0">
                <a:latin typeface="Calibri" pitchFamily="34" charset="0"/>
              </a:rPr>
              <a:t>slope </a:t>
            </a:r>
            <a:r>
              <a:rPr lang="en-US" sz="2000" dirty="0" smtClean="0">
                <a:latin typeface="Calibri" pitchFamily="34" charset="0"/>
              </a:rPr>
              <a:t>and curvature when the coupons are higher, as the higher weight of intermediate cash-flows reduces the effect of higher maturities in the discount process</a:t>
            </a:r>
            <a:r>
              <a:rPr lang="en-US" sz="2000" dirty="0">
                <a:latin typeface="Calibri" pitchFamily="34" charset="0"/>
              </a:rPr>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2" y="-24"/>
            <a:ext cx="8258204" cy="1143000"/>
          </a:xfrm>
        </p:spPr>
        <p:txBody>
          <a:bodyPr>
            <a:normAutofit/>
          </a:bodyPr>
          <a:lstStyle/>
          <a:p>
            <a:pPr algn="l" eaLnBrk="1" hangingPunct="1"/>
            <a:r>
              <a:rPr lang="en-US" sz="3600" b="1" dirty="0" smtClean="0">
                <a:solidFill>
                  <a:srgbClr val="740000"/>
                </a:solidFill>
              </a:rPr>
              <a:t>2 - Term Structures (TS)</a:t>
            </a:r>
          </a:p>
        </p:txBody>
      </p:sp>
      <p:sp>
        <p:nvSpPr>
          <p:cNvPr id="39940" name="Rectangle 3"/>
          <p:cNvSpPr>
            <a:spLocks noGrp="1" noChangeArrowheads="1"/>
          </p:cNvSpPr>
          <p:nvPr>
            <p:ph sz="quarter" idx="1"/>
          </p:nvPr>
        </p:nvSpPr>
        <p:spPr>
          <a:xfrm>
            <a:off x="457200" y="2071688"/>
            <a:ext cx="8229600" cy="4525962"/>
          </a:xfrm>
        </p:spPr>
        <p:txBody>
          <a:bodyPr>
            <a:normAutofit/>
          </a:bodyPr>
          <a:lstStyle/>
          <a:p>
            <a:pPr algn="ctr" eaLnBrk="1" hangingPunct="1">
              <a:buFontTx/>
              <a:buNone/>
            </a:pPr>
            <a:r>
              <a:rPr lang="en-US" sz="2400" b="1" dirty="0" smtClean="0">
                <a:solidFill>
                  <a:srgbClr val="FF9900"/>
                </a:solidFill>
              </a:rPr>
              <a:t>Empirical Evidence and Classical Theories</a:t>
            </a:r>
          </a:p>
          <a:p>
            <a:pPr algn="ctr" eaLnBrk="1" hangingPunct="1">
              <a:buFontTx/>
              <a:buNone/>
            </a:pPr>
            <a:endParaRPr lang="en-US" sz="2000" dirty="0" smtClean="0"/>
          </a:p>
          <a:p>
            <a:pPr marL="0" indent="0" eaLnBrk="1" hangingPunct="1">
              <a:buNone/>
            </a:pPr>
            <a:r>
              <a:rPr lang="en-US" sz="2000" dirty="0" smtClean="0"/>
              <a:t>2.1.	Types of TS</a:t>
            </a:r>
          </a:p>
          <a:p>
            <a:pPr marL="0" indent="0" eaLnBrk="1" hangingPunct="1">
              <a:buNone/>
            </a:pPr>
            <a:r>
              <a:rPr lang="en-US" sz="2000" dirty="0" smtClean="0"/>
              <a:t>2.2.	Dynamics of the TS</a:t>
            </a:r>
          </a:p>
          <a:p>
            <a:pPr marL="0" indent="0" eaLnBrk="1" hangingPunct="1">
              <a:buNone/>
            </a:pPr>
            <a:r>
              <a:rPr lang="en-US" sz="2000" dirty="0" smtClean="0"/>
              <a:t>2.3.	Stylized Facts</a:t>
            </a:r>
          </a:p>
          <a:p>
            <a:pPr marL="0" indent="0" eaLnBrk="1" hangingPunct="1">
              <a:buNone/>
            </a:pPr>
            <a:r>
              <a:rPr lang="en-US" sz="2000" dirty="0" smtClean="0"/>
              <a:t>2.4.	Theories of the TS</a:t>
            </a:r>
          </a:p>
          <a:p>
            <a:pPr algn="ctr" eaLnBrk="1" hangingPunct="1">
              <a:buFontTx/>
              <a:buNone/>
            </a:pPr>
            <a:endParaRPr lang="en-US" sz="2000" dirty="0" smtClean="0"/>
          </a:p>
          <a:p>
            <a:pPr algn="just" eaLnBrk="1" hangingPunct="1">
              <a:buFontTx/>
              <a:buNone/>
            </a:pPr>
            <a:endParaRPr lang="en-US" sz="2000" dirty="0" smtClean="0"/>
          </a:p>
        </p:txBody>
      </p:sp>
      <p:cxnSp>
        <p:nvCxnSpPr>
          <p:cNvPr id="9" name="Straight Connector 8"/>
          <p:cNvCxnSpPr/>
          <p:nvPr/>
        </p:nvCxnSpPr>
        <p:spPr>
          <a:xfrm>
            <a:off x="0" y="1142984"/>
            <a:ext cx="457200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2" y="285728"/>
            <a:ext cx="8229600" cy="838200"/>
          </a:xfrm>
          <a:noFill/>
        </p:spPr>
        <p:txBody>
          <a:bodyPr lIns="90488" tIns="44450" rIns="90488" bIns="44450" anchor="b">
            <a:normAutofit/>
          </a:bodyPr>
          <a:lstStyle/>
          <a:p>
            <a:pPr algn="l" eaLnBrk="1" hangingPunct="1"/>
            <a:r>
              <a:rPr lang="en-US" dirty="0" smtClean="0"/>
              <a:t>2.1. - Types of TS</a:t>
            </a:r>
          </a:p>
        </p:txBody>
      </p:sp>
      <p:sp>
        <p:nvSpPr>
          <p:cNvPr id="41987" name="Rectangle 3"/>
          <p:cNvSpPr>
            <a:spLocks noGrp="1" noChangeArrowheads="1"/>
          </p:cNvSpPr>
          <p:nvPr>
            <p:ph sz="quarter" idx="1"/>
          </p:nvPr>
        </p:nvSpPr>
        <p:spPr>
          <a:xfrm>
            <a:off x="457200" y="1268760"/>
            <a:ext cx="8229600" cy="5184576"/>
          </a:xfrm>
          <a:noFill/>
        </p:spPr>
        <p:txBody>
          <a:bodyPr lIns="90488" tIns="44450" rIns="90488" bIns="44450">
            <a:noAutofit/>
          </a:bodyPr>
          <a:lstStyle/>
          <a:p>
            <a:pPr algn="just" eaLnBrk="1" hangingPunct="1">
              <a:spcBef>
                <a:spcPts val="0"/>
              </a:spcBef>
            </a:pPr>
            <a:r>
              <a:rPr lang="en-US" sz="2200" dirty="0" smtClean="0"/>
              <a:t>The </a:t>
            </a:r>
            <a:r>
              <a:rPr lang="en-US" sz="2200" b="1" dirty="0" smtClean="0">
                <a:solidFill>
                  <a:schemeClr val="accent1"/>
                </a:solidFill>
              </a:rPr>
              <a:t>term structure of interest rates (TSIR) </a:t>
            </a:r>
            <a:r>
              <a:rPr lang="en-US" sz="2200" dirty="0" smtClean="0"/>
              <a:t>is the relationship between “risk-free” interest rates and maturities at a given time.</a:t>
            </a:r>
          </a:p>
          <a:p>
            <a:pPr algn="just" eaLnBrk="1" hangingPunct="1">
              <a:spcBef>
                <a:spcPts val="0"/>
              </a:spcBef>
              <a:buNone/>
            </a:pPr>
            <a:endParaRPr lang="en-US" sz="2200" dirty="0" smtClean="0"/>
          </a:p>
          <a:p>
            <a:pPr algn="just" eaLnBrk="1" hangingPunct="1">
              <a:spcBef>
                <a:spcPts val="0"/>
              </a:spcBef>
            </a:pPr>
            <a:r>
              <a:rPr lang="en-US" sz="2200" dirty="0" smtClean="0"/>
              <a:t>The </a:t>
            </a:r>
            <a:r>
              <a:rPr lang="en-US" sz="2200" dirty="0" smtClean="0">
                <a:solidFill>
                  <a:schemeClr val="accent1"/>
                </a:solidFill>
              </a:rPr>
              <a:t>TSIR may be represented in 3 ways</a:t>
            </a:r>
            <a:r>
              <a:rPr lang="en-US" sz="2200" dirty="0" smtClean="0"/>
              <a:t>:</a:t>
            </a:r>
          </a:p>
          <a:p>
            <a:pPr lvl="1" algn="just">
              <a:spcBef>
                <a:spcPts val="0"/>
              </a:spcBef>
            </a:pPr>
            <a:r>
              <a:rPr lang="en-US" sz="2200" dirty="0" smtClean="0"/>
              <a:t>The spot (or zero-coupon) </a:t>
            </a:r>
            <a:r>
              <a:rPr lang="en-US" sz="2200" dirty="0"/>
              <a:t>curve</a:t>
            </a:r>
            <a:endParaRPr lang="en-US" sz="2200" dirty="0" smtClean="0"/>
          </a:p>
          <a:p>
            <a:pPr lvl="1" algn="just" eaLnBrk="1" hangingPunct="1">
              <a:spcBef>
                <a:spcPts val="0"/>
              </a:spcBef>
            </a:pPr>
            <a:r>
              <a:rPr lang="en-US" sz="2200" dirty="0" smtClean="0"/>
              <a:t>The forward curve</a:t>
            </a:r>
          </a:p>
          <a:p>
            <a:pPr lvl="1" algn="just" eaLnBrk="1" hangingPunct="1">
              <a:spcBef>
                <a:spcPts val="0"/>
              </a:spcBef>
            </a:pPr>
            <a:r>
              <a:rPr lang="en-US" sz="2200" dirty="0" smtClean="0"/>
              <a:t>The discount factor curve</a:t>
            </a:r>
          </a:p>
          <a:p>
            <a:pPr algn="just" eaLnBrk="1" hangingPunct="1">
              <a:spcBef>
                <a:spcPts val="0"/>
              </a:spcBef>
              <a:buNone/>
            </a:pPr>
            <a:endParaRPr lang="en-US" sz="2200" dirty="0" smtClean="0"/>
          </a:p>
          <a:p>
            <a:pPr algn="just">
              <a:spcBef>
                <a:spcPts val="0"/>
              </a:spcBef>
            </a:pPr>
            <a:r>
              <a:rPr lang="en-US" sz="2200" dirty="0" smtClean="0">
                <a:solidFill>
                  <a:schemeClr val="accent1"/>
                </a:solidFill>
              </a:rPr>
              <a:t>The TSIR is most commonly illustrated by </a:t>
            </a:r>
            <a:r>
              <a:rPr lang="en-US" sz="2200" dirty="0">
                <a:solidFill>
                  <a:schemeClr val="accent1"/>
                </a:solidFill>
              </a:rPr>
              <a:t>the yield curve</a:t>
            </a:r>
            <a:r>
              <a:rPr lang="en-US" sz="2200" dirty="0"/>
              <a:t> </a:t>
            </a:r>
            <a:r>
              <a:rPr lang="en-US" sz="2200" dirty="0" smtClean="0"/>
              <a:t>(graphical representation of the spot curve) and </a:t>
            </a:r>
            <a:r>
              <a:rPr lang="en-US" sz="2200" dirty="0"/>
              <a:t>may </a:t>
            </a:r>
            <a:r>
              <a:rPr lang="en-US" sz="2200" dirty="0" smtClean="0"/>
              <a:t>assume different monotonic or non-monotonic shapes:</a:t>
            </a:r>
          </a:p>
          <a:p>
            <a:pPr lvl="1" algn="just" eaLnBrk="1" hangingPunct="1">
              <a:spcBef>
                <a:spcPts val="0"/>
              </a:spcBef>
            </a:pPr>
            <a:r>
              <a:rPr lang="en-US" sz="2200" dirty="0" smtClean="0"/>
              <a:t>Quasi-flat </a:t>
            </a:r>
          </a:p>
          <a:p>
            <a:pPr lvl="1" algn="just" eaLnBrk="1" hangingPunct="1">
              <a:spcBef>
                <a:spcPts val="0"/>
              </a:spcBef>
            </a:pPr>
            <a:r>
              <a:rPr lang="en-US" sz="2200" dirty="0" smtClean="0"/>
              <a:t>Increasing</a:t>
            </a:r>
          </a:p>
          <a:p>
            <a:pPr lvl="1" algn="just" eaLnBrk="1" hangingPunct="1">
              <a:spcBef>
                <a:spcPts val="0"/>
              </a:spcBef>
            </a:pPr>
            <a:r>
              <a:rPr lang="en-US" sz="2200" dirty="0" smtClean="0"/>
              <a:t>Decreasing</a:t>
            </a:r>
          </a:p>
          <a:p>
            <a:pPr lvl="1" algn="just" eaLnBrk="1" hangingPunct="1">
              <a:spcBef>
                <a:spcPts val="0"/>
              </a:spcBef>
            </a:pPr>
            <a:r>
              <a:rPr lang="en-US" sz="2200" dirty="0" smtClean="0"/>
              <a:t>Humped</a:t>
            </a:r>
          </a:p>
        </p:txBody>
      </p:sp>
      <p:cxnSp>
        <p:nvCxnSpPr>
          <p:cNvPr id="8" name="Straight Connector 7"/>
          <p:cNvCxnSpPr/>
          <p:nvPr/>
        </p:nvCxnSpPr>
        <p:spPr>
          <a:xfrm>
            <a:off x="0" y="1142984"/>
            <a:ext cx="2714612"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normAutofit/>
          </a:bodyPr>
          <a:lstStyle/>
          <a:p>
            <a:pPr algn="l" eaLnBrk="1" hangingPunct="1"/>
            <a:r>
              <a:rPr lang="fr-FR" sz="2400" dirty="0" smtClean="0"/>
              <a:t>Illustration:  </a:t>
            </a:r>
            <a:r>
              <a:rPr lang="fr-FR" sz="2400" dirty="0" smtClean="0">
                <a:solidFill>
                  <a:srgbClr val="CC9900"/>
                </a:solidFill>
              </a:rPr>
              <a:t>Quasi-Flat</a:t>
            </a:r>
          </a:p>
        </p:txBody>
      </p:sp>
      <p:graphicFrame>
        <p:nvGraphicFramePr>
          <p:cNvPr id="3074" name="Object 3"/>
          <p:cNvGraphicFramePr>
            <a:graphicFrameLocks noChangeAspect="1"/>
          </p:cNvGraphicFramePr>
          <p:nvPr/>
        </p:nvGraphicFramePr>
        <p:xfrm>
          <a:off x="1524000" y="1676400"/>
          <a:ext cx="6096000" cy="3733800"/>
        </p:xfrm>
        <a:graphic>
          <a:graphicData uri="http://schemas.openxmlformats.org/presentationml/2006/ole">
            <mc:AlternateContent xmlns:mc="http://schemas.openxmlformats.org/markup-compatibility/2006">
              <mc:Choice xmlns:v="urn:schemas-microsoft-com:vml" Requires="v">
                <p:oleObj spid="_x0000_s59477" name="Worksheet" r:id="rId3" imgW="10980000" imgH="6738840" progId="Excel.Sheet.8">
                  <p:embed/>
                </p:oleObj>
              </mc:Choice>
              <mc:Fallback>
                <p:oleObj name="Worksheet" r:id="rId3" imgW="10980000" imgH="673884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6096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2" name="Comment 4"/>
          <p:cNvSpPr>
            <a:spLocks noChangeArrowheads="1"/>
          </p:cNvSpPr>
          <p:nvPr/>
        </p:nvSpPr>
        <p:spPr bwMode="auto">
          <a:xfrm>
            <a:off x="3494088" y="5410200"/>
            <a:ext cx="21336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fr-FR" sz="1600" b="1">
                <a:solidFill>
                  <a:srgbClr val="000000"/>
                </a:solidFill>
                <a:latin typeface="Arial" charset="0"/>
              </a:rPr>
              <a:t>Quasi-Flat</a:t>
            </a:r>
            <a:endParaRPr lang="fr-FR" sz="160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pPr algn="l" eaLnBrk="1" hangingPunct="1"/>
            <a:r>
              <a:rPr lang="fr-FR" sz="2400" dirty="0" smtClean="0"/>
              <a:t>Illustration: </a:t>
            </a:r>
            <a:r>
              <a:rPr lang="fr-FR" sz="2400" dirty="0" err="1" smtClean="0">
                <a:solidFill>
                  <a:srgbClr val="CC9900"/>
                </a:solidFill>
              </a:rPr>
              <a:t>Increasing</a:t>
            </a:r>
            <a:endParaRPr lang="fr-FR" sz="2400" dirty="0" smtClean="0">
              <a:solidFill>
                <a:srgbClr val="CC9900"/>
              </a:solidFill>
            </a:endParaRPr>
          </a:p>
        </p:txBody>
      </p:sp>
      <p:sp>
        <p:nvSpPr>
          <p:cNvPr id="44035" name="Comment 3"/>
          <p:cNvSpPr>
            <a:spLocks noChangeArrowheads="1"/>
          </p:cNvSpPr>
          <p:nvPr/>
        </p:nvSpPr>
        <p:spPr bwMode="auto">
          <a:xfrm>
            <a:off x="3657600" y="5410200"/>
            <a:ext cx="2133600"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fr-FR" sz="1600" b="1">
                <a:solidFill>
                  <a:srgbClr val="000000"/>
                </a:solidFill>
                <a:latin typeface="Arial" charset="0"/>
              </a:rPr>
              <a:t>Increasing</a:t>
            </a:r>
            <a:endParaRPr lang="fr-FR" sz="1600">
              <a:solidFill>
                <a:srgbClr val="000000"/>
              </a:solidFill>
              <a:latin typeface="Arial" charset="0"/>
            </a:endParaRPr>
          </a:p>
        </p:txBody>
      </p:sp>
      <p:graphicFrame>
        <p:nvGraphicFramePr>
          <p:cNvPr id="4098" name="Object 4"/>
          <p:cNvGraphicFramePr>
            <a:graphicFrameLocks noChangeAspect="1"/>
          </p:cNvGraphicFramePr>
          <p:nvPr/>
        </p:nvGraphicFramePr>
        <p:xfrm>
          <a:off x="1524000" y="1676400"/>
          <a:ext cx="6096000" cy="3735388"/>
        </p:xfrm>
        <a:graphic>
          <a:graphicData uri="http://schemas.openxmlformats.org/presentationml/2006/ole">
            <mc:AlternateContent xmlns:mc="http://schemas.openxmlformats.org/markup-compatibility/2006">
              <mc:Choice xmlns:v="urn:schemas-microsoft-com:vml" Requires="v">
                <p:oleObj spid="_x0000_s60501" name="Worksheet" r:id="rId3" imgW="10980000" imgH="6738840" progId="Excel.Sheet.8">
                  <p:embed/>
                </p:oleObj>
              </mc:Choice>
              <mc:Fallback>
                <p:oleObj name="Worksheet" r:id="rId3" imgW="10980000" imgH="673884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60960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Grp="1" noChangeArrowheads="1"/>
          </p:cNvSpPr>
          <p:nvPr>
            <p:ph type="title"/>
          </p:nvPr>
        </p:nvSpPr>
        <p:spPr>
          <a:noFill/>
        </p:spPr>
        <p:txBody>
          <a:bodyPr>
            <a:normAutofit/>
          </a:bodyPr>
          <a:lstStyle/>
          <a:p>
            <a:pPr algn="l" eaLnBrk="1" hangingPunct="1"/>
            <a:r>
              <a:rPr lang="fr-FR" sz="2400" dirty="0" smtClean="0"/>
              <a:t>Illustration: </a:t>
            </a:r>
            <a:r>
              <a:rPr lang="fr-FR" sz="2400" dirty="0" err="1" smtClean="0">
                <a:solidFill>
                  <a:srgbClr val="CC9900"/>
                </a:solidFill>
              </a:rPr>
              <a:t>Decreasing</a:t>
            </a:r>
            <a:endParaRPr lang="fr-FR" sz="2400" dirty="0" smtClean="0">
              <a:solidFill>
                <a:srgbClr val="CC9900"/>
              </a:solidFill>
            </a:endParaRPr>
          </a:p>
        </p:txBody>
      </p:sp>
      <p:sp>
        <p:nvSpPr>
          <p:cNvPr id="45059" name="Comment 3"/>
          <p:cNvSpPr>
            <a:spLocks noChangeArrowheads="1"/>
          </p:cNvSpPr>
          <p:nvPr/>
        </p:nvSpPr>
        <p:spPr bwMode="auto">
          <a:xfrm>
            <a:off x="3492500" y="5410200"/>
            <a:ext cx="2879725" cy="3460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fr-FR" sz="1600" b="1">
                <a:solidFill>
                  <a:srgbClr val="000000"/>
                </a:solidFill>
                <a:latin typeface="Arial" charset="0"/>
              </a:rPr>
              <a:t>Decreasing (or inverted)</a:t>
            </a:r>
            <a:endParaRPr lang="fr-FR" sz="1600">
              <a:solidFill>
                <a:srgbClr val="000000"/>
              </a:solidFill>
              <a:latin typeface="Arial" charset="0"/>
            </a:endParaRPr>
          </a:p>
        </p:txBody>
      </p:sp>
      <p:graphicFrame>
        <p:nvGraphicFramePr>
          <p:cNvPr id="5122" name="Object 4"/>
          <p:cNvGraphicFramePr>
            <a:graphicFrameLocks noChangeAspect="1"/>
          </p:cNvGraphicFramePr>
          <p:nvPr/>
        </p:nvGraphicFramePr>
        <p:xfrm>
          <a:off x="1758950" y="1524000"/>
          <a:ext cx="5624513" cy="3810000"/>
        </p:xfrm>
        <a:graphic>
          <a:graphicData uri="http://schemas.openxmlformats.org/presentationml/2006/ole">
            <mc:AlternateContent xmlns:mc="http://schemas.openxmlformats.org/markup-compatibility/2006">
              <mc:Choice xmlns:v="urn:schemas-microsoft-com:vml" Requires="v">
                <p:oleObj spid="_x0000_s61525" name="Worksheet" r:id="rId3" imgW="11801160" imgH="8403840" progId="Excel.Sheet.8">
                  <p:embed/>
                </p:oleObj>
              </mc:Choice>
              <mc:Fallback>
                <p:oleObj name="Worksheet" r:id="rId3" imgW="11801160" imgH="840384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0" y="1524000"/>
                        <a:ext cx="56245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pPr algn="l" eaLnBrk="1" hangingPunct="1"/>
            <a:r>
              <a:rPr lang="fr-FR" sz="2400" dirty="0" smtClean="0"/>
              <a:t>Illustration: </a:t>
            </a:r>
            <a:r>
              <a:rPr lang="fr-FR" sz="2400" dirty="0" err="1" smtClean="0">
                <a:solidFill>
                  <a:srgbClr val="CC9900"/>
                </a:solidFill>
              </a:rPr>
              <a:t>Humped</a:t>
            </a:r>
            <a:r>
              <a:rPr lang="fr-FR" sz="2400" dirty="0" smtClean="0">
                <a:solidFill>
                  <a:srgbClr val="CC9900"/>
                </a:solidFill>
              </a:rPr>
              <a:t> (1)</a:t>
            </a:r>
          </a:p>
        </p:txBody>
      </p:sp>
      <p:sp>
        <p:nvSpPr>
          <p:cNvPr id="46083" name="Comment 3"/>
          <p:cNvSpPr>
            <a:spLocks noChangeArrowheads="1"/>
          </p:cNvSpPr>
          <p:nvPr/>
        </p:nvSpPr>
        <p:spPr bwMode="auto">
          <a:xfrm>
            <a:off x="3059113" y="5486400"/>
            <a:ext cx="3241675" cy="712788"/>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fr-FR" sz="1600" b="1">
                <a:solidFill>
                  <a:srgbClr val="000000"/>
                </a:solidFill>
                <a:latin typeface="Arial" charset="0"/>
              </a:rPr>
              <a:t>Humped </a:t>
            </a:r>
          </a:p>
          <a:p>
            <a:pPr algn="ctr" eaLnBrk="0" hangingPunct="0">
              <a:spcBef>
                <a:spcPct val="50000"/>
              </a:spcBef>
              <a:defRPr/>
            </a:pPr>
            <a:r>
              <a:rPr lang="fr-FR" sz="1600" b="1">
                <a:solidFill>
                  <a:srgbClr val="000000"/>
                </a:solidFill>
                <a:latin typeface="Arial" charset="0"/>
              </a:rPr>
              <a:t>(decreasing then increasing)</a:t>
            </a:r>
            <a:endParaRPr lang="fr-FR" sz="1600">
              <a:solidFill>
                <a:srgbClr val="000000"/>
              </a:solidFill>
              <a:latin typeface="Arial" charset="0"/>
            </a:endParaRPr>
          </a:p>
        </p:txBody>
      </p:sp>
      <p:graphicFrame>
        <p:nvGraphicFramePr>
          <p:cNvPr id="6146" name="Object 4"/>
          <p:cNvGraphicFramePr>
            <a:graphicFrameLocks noChangeAspect="1"/>
          </p:cNvGraphicFramePr>
          <p:nvPr/>
        </p:nvGraphicFramePr>
        <p:xfrm>
          <a:off x="1524000" y="1676400"/>
          <a:ext cx="6096000" cy="3733800"/>
        </p:xfrm>
        <a:graphic>
          <a:graphicData uri="http://schemas.openxmlformats.org/presentationml/2006/ole">
            <mc:AlternateContent xmlns:mc="http://schemas.openxmlformats.org/markup-compatibility/2006">
              <mc:Choice xmlns:v="urn:schemas-microsoft-com:vml" Requires="v">
                <p:oleObj spid="_x0000_s62549" name="Worksheet" r:id="rId3" imgW="10980000" imgH="6738840" progId="Excel.Sheet.8">
                  <p:embed/>
                </p:oleObj>
              </mc:Choice>
              <mc:Fallback>
                <p:oleObj name="Worksheet" r:id="rId3" imgW="10980000" imgH="673884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6096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normAutofit/>
          </a:bodyPr>
          <a:lstStyle/>
          <a:p>
            <a:pPr algn="l" eaLnBrk="1" hangingPunct="1"/>
            <a:r>
              <a:rPr lang="fr-FR" sz="2400" dirty="0" smtClean="0"/>
              <a:t>Illustration: </a:t>
            </a:r>
            <a:r>
              <a:rPr lang="fr-FR" sz="2400" dirty="0" err="1" smtClean="0">
                <a:solidFill>
                  <a:srgbClr val="CC9900"/>
                </a:solidFill>
              </a:rPr>
              <a:t>Humped</a:t>
            </a:r>
            <a:r>
              <a:rPr lang="fr-FR" sz="2400" dirty="0" smtClean="0">
                <a:solidFill>
                  <a:srgbClr val="CC9900"/>
                </a:solidFill>
              </a:rPr>
              <a:t> (2)</a:t>
            </a:r>
          </a:p>
        </p:txBody>
      </p:sp>
      <p:sp>
        <p:nvSpPr>
          <p:cNvPr id="47107" name="Comment 3"/>
          <p:cNvSpPr>
            <a:spLocks noChangeArrowheads="1"/>
          </p:cNvSpPr>
          <p:nvPr/>
        </p:nvSpPr>
        <p:spPr bwMode="auto">
          <a:xfrm>
            <a:off x="2987675" y="5410200"/>
            <a:ext cx="3313113" cy="712788"/>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fr-FR" sz="1600" b="1">
                <a:solidFill>
                  <a:srgbClr val="000000"/>
                </a:solidFill>
                <a:latin typeface="Arial" charset="0"/>
              </a:rPr>
              <a:t>Humped </a:t>
            </a:r>
          </a:p>
          <a:p>
            <a:pPr algn="ctr" eaLnBrk="0" hangingPunct="0">
              <a:spcBef>
                <a:spcPct val="50000"/>
              </a:spcBef>
              <a:defRPr/>
            </a:pPr>
            <a:r>
              <a:rPr lang="fr-FR" sz="1600" b="1">
                <a:solidFill>
                  <a:srgbClr val="000000"/>
                </a:solidFill>
                <a:latin typeface="Arial" charset="0"/>
              </a:rPr>
              <a:t>(increasing then decreasing)</a:t>
            </a:r>
            <a:endParaRPr lang="fr-FR" sz="1600">
              <a:solidFill>
                <a:srgbClr val="000000"/>
              </a:solidFill>
              <a:latin typeface="Arial" charset="0"/>
            </a:endParaRPr>
          </a:p>
        </p:txBody>
      </p:sp>
      <p:graphicFrame>
        <p:nvGraphicFramePr>
          <p:cNvPr id="7170" name="Object 4"/>
          <p:cNvGraphicFramePr>
            <a:graphicFrameLocks noChangeAspect="1"/>
          </p:cNvGraphicFramePr>
          <p:nvPr/>
        </p:nvGraphicFramePr>
        <p:xfrm>
          <a:off x="1758950" y="1600200"/>
          <a:ext cx="5624513" cy="3733800"/>
        </p:xfrm>
        <a:graphic>
          <a:graphicData uri="http://schemas.openxmlformats.org/presentationml/2006/ole">
            <mc:AlternateContent xmlns:mc="http://schemas.openxmlformats.org/markup-compatibility/2006">
              <mc:Choice xmlns:v="urn:schemas-microsoft-com:vml" Requires="v">
                <p:oleObj spid="_x0000_s63573" name="Worksheet" r:id="rId3" imgW="11801160" imgH="8403840" progId="Excel.Sheet.8">
                  <p:embed/>
                </p:oleObj>
              </mc:Choice>
              <mc:Fallback>
                <p:oleObj name="Worksheet" r:id="rId3" imgW="11801160" imgH="840384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0" y="1600200"/>
                        <a:ext cx="562451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2" y="-24"/>
            <a:ext cx="8258204" cy="1143000"/>
          </a:xfrm>
        </p:spPr>
        <p:txBody>
          <a:bodyPr>
            <a:normAutofit/>
          </a:bodyPr>
          <a:lstStyle/>
          <a:p>
            <a:pPr algn="l" eaLnBrk="1" hangingPunct="1"/>
            <a:r>
              <a:rPr lang="en-US" sz="3600" dirty="0" smtClean="0"/>
              <a:t>Objectives</a:t>
            </a:r>
            <a:endParaRPr lang="en-US" sz="3600" b="1" dirty="0" smtClean="0">
              <a:solidFill>
                <a:srgbClr val="740000"/>
              </a:solidFill>
            </a:endParaRPr>
          </a:p>
        </p:txBody>
      </p:sp>
      <p:sp>
        <p:nvSpPr>
          <p:cNvPr id="17412" name="Rectangle 3"/>
          <p:cNvSpPr>
            <a:spLocks noGrp="1" noChangeArrowheads="1"/>
          </p:cNvSpPr>
          <p:nvPr>
            <p:ph sz="quarter" idx="1"/>
          </p:nvPr>
        </p:nvSpPr>
        <p:spPr>
          <a:xfrm>
            <a:off x="285720" y="1428736"/>
            <a:ext cx="8606760" cy="4873752"/>
          </a:xfrm>
        </p:spPr>
        <p:txBody>
          <a:bodyPr>
            <a:normAutofit/>
          </a:bodyPr>
          <a:lstStyle/>
          <a:p>
            <a:pPr algn="just" eaLnBrk="1" hangingPunct="1"/>
            <a:endParaRPr lang="en-US" dirty="0" smtClean="0"/>
          </a:p>
          <a:p>
            <a:pPr lvl="0" algn="just">
              <a:buNone/>
            </a:pPr>
            <a:r>
              <a:rPr lang="en-US" sz="2400" b="1" dirty="0" smtClean="0">
                <a:solidFill>
                  <a:srgbClr val="FF9900"/>
                </a:solidFill>
              </a:rPr>
              <a:t>Credit Risk Theory</a:t>
            </a:r>
          </a:p>
          <a:p>
            <a:pPr lvl="0" algn="just">
              <a:buNone/>
            </a:pPr>
            <a:endParaRPr lang="en-US" sz="2400" b="1" dirty="0" smtClean="0">
              <a:solidFill>
                <a:srgbClr val="FF9900"/>
              </a:solidFill>
            </a:endParaRPr>
          </a:p>
          <a:p>
            <a:pPr algn="just"/>
            <a:r>
              <a:rPr lang="en-US" dirty="0" smtClean="0"/>
              <a:t>Understand the approach of the structural models, in particular the Merton Model.</a:t>
            </a:r>
          </a:p>
          <a:p>
            <a:pPr algn="just"/>
            <a:r>
              <a:rPr lang="en-US" dirty="0" smtClean="0"/>
              <a:t>Be familiar with main reduced form models.</a:t>
            </a:r>
          </a:p>
          <a:p>
            <a:pPr algn="just"/>
            <a:r>
              <a:rPr lang="en-US" dirty="0" smtClean="0"/>
              <a:t>Understand the limitations of structural and reduced form models when used to model portfolio credit derivatives.</a:t>
            </a:r>
          </a:p>
          <a:p>
            <a:pPr algn="just"/>
            <a:r>
              <a:rPr lang="en-US" dirty="0" smtClean="0"/>
              <a:t>Be able to incorporate correlated defaults.</a:t>
            </a:r>
          </a:p>
        </p:txBody>
      </p:sp>
      <p:cxnSp>
        <p:nvCxnSpPr>
          <p:cNvPr id="4" name="Straight Connector 3"/>
          <p:cNvCxnSpPr/>
          <p:nvPr/>
        </p:nvCxnSpPr>
        <p:spPr>
          <a:xfrm>
            <a:off x="0" y="1142984"/>
            <a:ext cx="207167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2" y="274638"/>
            <a:ext cx="8435975" cy="838200"/>
          </a:xfrm>
          <a:noFill/>
        </p:spPr>
        <p:txBody>
          <a:bodyPr lIns="90488" tIns="44450" rIns="90488" bIns="44450" anchor="b">
            <a:normAutofit/>
          </a:bodyPr>
          <a:lstStyle/>
          <a:p>
            <a:pPr algn="l" eaLnBrk="1" hangingPunct="1"/>
            <a:r>
              <a:rPr lang="en-US" dirty="0" smtClean="0"/>
              <a:t>2.2 - Dynamics of the TS</a:t>
            </a:r>
          </a:p>
        </p:txBody>
      </p:sp>
      <p:sp>
        <p:nvSpPr>
          <p:cNvPr id="48131" name="Rectangle 3"/>
          <p:cNvSpPr>
            <a:spLocks noGrp="1" noChangeArrowheads="1"/>
          </p:cNvSpPr>
          <p:nvPr>
            <p:ph sz="quarter" idx="1"/>
          </p:nvPr>
        </p:nvSpPr>
        <p:spPr>
          <a:xfrm>
            <a:off x="457200" y="1816100"/>
            <a:ext cx="8229600" cy="4238625"/>
          </a:xfrm>
          <a:noFill/>
        </p:spPr>
        <p:txBody>
          <a:bodyPr lIns="90488" tIns="44450" rIns="90488" bIns="44450"/>
          <a:lstStyle/>
          <a:p>
            <a:pPr algn="just" eaLnBrk="1" hangingPunct="1"/>
            <a:r>
              <a:rPr lang="en-US" sz="2400" dirty="0" smtClean="0"/>
              <a:t>The term structure of interest rates changes in response to </a:t>
            </a:r>
          </a:p>
          <a:p>
            <a:pPr lvl="1" algn="just" eaLnBrk="1" hangingPunct="1"/>
            <a:r>
              <a:rPr lang="en-US" sz="2000" dirty="0" smtClean="0"/>
              <a:t>Economic shocks </a:t>
            </a:r>
          </a:p>
          <a:p>
            <a:pPr lvl="1" algn="just" eaLnBrk="1" hangingPunct="1"/>
            <a:r>
              <a:rPr lang="en-US" sz="2000" dirty="0" smtClean="0"/>
              <a:t>Market-specific events</a:t>
            </a:r>
          </a:p>
          <a:p>
            <a:pPr lvl="1" algn="just" eaLnBrk="1" hangingPunct="1"/>
            <a:r>
              <a:rPr lang="en-US" dirty="0" smtClean="0"/>
              <a:t>Policy decisions</a:t>
            </a:r>
            <a:endParaRPr lang="en-US" sz="2000" dirty="0" smtClean="0"/>
          </a:p>
          <a:p>
            <a:pPr lvl="1" algn="just" eaLnBrk="1" hangingPunct="1">
              <a:buFontTx/>
              <a:buNone/>
            </a:pPr>
            <a:endParaRPr lang="en-US" sz="2000" dirty="0" smtClean="0"/>
          </a:p>
          <a:p>
            <a:pPr algn="just" eaLnBrk="1" hangingPunct="1"/>
            <a:r>
              <a:rPr lang="en-US" sz="2400" dirty="0" smtClean="0"/>
              <a:t>Example</a:t>
            </a:r>
          </a:p>
          <a:p>
            <a:pPr lvl="1" algn="just" eaLnBrk="1" hangingPunct="1"/>
            <a:r>
              <a:rPr lang="en-US" sz="2000" dirty="0" smtClean="0"/>
              <a:t>The recent announcement by the Italian Government that next year’s budget will involve a higher deficit =&gt; sell-off Italian Govt. bonds =&gt; increase in Italian yield and also some contagion on Spanish and Portuguese Govt. bonds.</a:t>
            </a:r>
          </a:p>
          <a:p>
            <a:pPr algn="just" eaLnBrk="1" hangingPunct="1"/>
            <a:endParaRPr lang="en-US" sz="2000" dirty="0" smtClean="0"/>
          </a:p>
        </p:txBody>
      </p:sp>
      <p:cxnSp>
        <p:nvCxnSpPr>
          <p:cNvPr id="8" name="Straight Connector 7"/>
          <p:cNvCxnSpPr/>
          <p:nvPr/>
        </p:nvCxnSpPr>
        <p:spPr>
          <a:xfrm flipV="1">
            <a:off x="0" y="1112838"/>
            <a:ext cx="4067944" cy="30146"/>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2" y="274638"/>
            <a:ext cx="8435975" cy="838200"/>
          </a:xfrm>
          <a:noFill/>
        </p:spPr>
        <p:txBody>
          <a:bodyPr lIns="90488" tIns="44450" rIns="90488" bIns="44450" anchor="b">
            <a:normAutofit/>
          </a:bodyPr>
          <a:lstStyle/>
          <a:p>
            <a:pPr algn="l" eaLnBrk="1" hangingPunct="1"/>
            <a:r>
              <a:rPr lang="en-US" dirty="0" smtClean="0"/>
              <a:t>2.3 - Stylized Facts</a:t>
            </a:r>
          </a:p>
        </p:txBody>
      </p:sp>
      <p:sp>
        <p:nvSpPr>
          <p:cNvPr id="74755" name="Rectangle 3"/>
          <p:cNvSpPr>
            <a:spLocks noGrp="1" noChangeArrowheads="1"/>
          </p:cNvSpPr>
          <p:nvPr>
            <p:ph sz="quarter" idx="1"/>
          </p:nvPr>
        </p:nvSpPr>
        <p:spPr>
          <a:xfrm>
            <a:off x="457200" y="1500174"/>
            <a:ext cx="8229600" cy="4238625"/>
          </a:xfrm>
          <a:noFill/>
        </p:spPr>
        <p:txBody>
          <a:bodyPr lIns="90488" tIns="44450" rIns="90488" bIns="44450"/>
          <a:lstStyle/>
          <a:p>
            <a:pPr algn="just" eaLnBrk="1" hangingPunct="1"/>
            <a:endParaRPr lang="en-US" sz="2400" dirty="0" smtClean="0"/>
          </a:p>
          <a:p>
            <a:pPr algn="just" eaLnBrk="1" hangingPunct="1"/>
            <a:r>
              <a:rPr lang="en-US" sz="2400" dirty="0" smtClean="0"/>
              <a:t>Volatility</a:t>
            </a:r>
          </a:p>
          <a:p>
            <a:pPr algn="just" eaLnBrk="1" hangingPunct="1"/>
            <a:endParaRPr lang="en-US" sz="2400" dirty="0" smtClean="0"/>
          </a:p>
          <a:p>
            <a:pPr algn="just" eaLnBrk="1" hangingPunct="1"/>
            <a:r>
              <a:rPr lang="en-US" sz="2400" dirty="0" smtClean="0"/>
              <a:t>Correlation</a:t>
            </a:r>
          </a:p>
          <a:p>
            <a:pPr algn="just" eaLnBrk="1" hangingPunct="1"/>
            <a:endParaRPr lang="en-US" sz="2400" dirty="0" smtClean="0"/>
          </a:p>
          <a:p>
            <a:pPr algn="just" eaLnBrk="1" hangingPunct="1"/>
            <a:r>
              <a:rPr lang="en-US" sz="2400" dirty="0" smtClean="0"/>
              <a:t>Standard Movements</a:t>
            </a:r>
          </a:p>
          <a:p>
            <a:pPr lvl="1" algn="just" eaLnBrk="1" hangingPunct="1"/>
            <a:r>
              <a:rPr lang="en-US" sz="2000" dirty="0" smtClean="0"/>
              <a:t>Shift Movements</a:t>
            </a:r>
          </a:p>
          <a:p>
            <a:pPr lvl="1" algn="just" eaLnBrk="1" hangingPunct="1"/>
            <a:r>
              <a:rPr lang="en-US" sz="2000" dirty="0" smtClean="0"/>
              <a:t>Twist Movements</a:t>
            </a:r>
          </a:p>
          <a:p>
            <a:pPr lvl="1" algn="just" eaLnBrk="1" hangingPunct="1"/>
            <a:r>
              <a:rPr lang="en-US" sz="2000" dirty="0" smtClean="0"/>
              <a:t>Butterfly Movements</a:t>
            </a:r>
          </a:p>
        </p:txBody>
      </p:sp>
      <p:cxnSp>
        <p:nvCxnSpPr>
          <p:cNvPr id="8" name="Straight Connector 7"/>
          <p:cNvCxnSpPr/>
          <p:nvPr/>
        </p:nvCxnSpPr>
        <p:spPr>
          <a:xfrm flipV="1">
            <a:off x="0" y="1112838"/>
            <a:ext cx="3203848" cy="30146"/>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32" y="274638"/>
            <a:ext cx="8229600" cy="838200"/>
          </a:xfrm>
          <a:noFill/>
        </p:spPr>
        <p:txBody>
          <a:bodyPr lIns="90488" tIns="44450" rIns="90488" bIns="44450" anchor="b">
            <a:normAutofit/>
          </a:bodyPr>
          <a:lstStyle/>
          <a:p>
            <a:pPr algn="l" eaLnBrk="1" hangingPunct="1"/>
            <a:r>
              <a:rPr lang="en-US" sz="2800" dirty="0" smtClean="0"/>
              <a:t>Stylized Facts (1) : </a:t>
            </a:r>
            <a:r>
              <a:rPr lang="en-US" sz="2800" dirty="0" smtClean="0">
                <a:solidFill>
                  <a:srgbClr val="FF9900"/>
                </a:solidFill>
              </a:rPr>
              <a:t>Volatility</a:t>
            </a:r>
          </a:p>
        </p:txBody>
      </p:sp>
      <p:sp>
        <p:nvSpPr>
          <p:cNvPr id="50179" name="Rectangle 3"/>
          <p:cNvSpPr>
            <a:spLocks noGrp="1" noChangeArrowheads="1"/>
          </p:cNvSpPr>
          <p:nvPr>
            <p:ph sz="quarter" idx="1"/>
          </p:nvPr>
        </p:nvSpPr>
        <p:spPr>
          <a:xfrm>
            <a:off x="457200" y="1333515"/>
            <a:ext cx="8229600" cy="4975805"/>
          </a:xfrm>
          <a:noFill/>
        </p:spPr>
        <p:txBody>
          <a:bodyPr lIns="90488" tIns="44450" rIns="90488" bIns="44450">
            <a:normAutofit/>
          </a:bodyPr>
          <a:lstStyle/>
          <a:p>
            <a:pPr algn="just" eaLnBrk="1" hangingPunct="1">
              <a:lnSpc>
                <a:spcPts val="2700"/>
              </a:lnSpc>
              <a:spcAft>
                <a:spcPts val="600"/>
              </a:spcAft>
            </a:pPr>
            <a:r>
              <a:rPr lang="en-US" dirty="0" smtClean="0"/>
              <a:t>Yields and bond prices are typically much less volatile than prices in other asset classes.</a:t>
            </a:r>
          </a:p>
          <a:p>
            <a:pPr algn="just" eaLnBrk="1" hangingPunct="1">
              <a:lnSpc>
                <a:spcPts val="2700"/>
              </a:lnSpc>
              <a:spcAft>
                <a:spcPts val="600"/>
              </a:spcAft>
            </a:pPr>
            <a:r>
              <a:rPr lang="en-US" dirty="0" smtClean="0"/>
              <a:t>In countries where the credibility of monetary policy is lower, or, correspondingly, the currency is weaker, the volatility of short term interest rates is usually higher than long term interest rates.</a:t>
            </a:r>
          </a:p>
          <a:p>
            <a:pPr algn="just" eaLnBrk="1" hangingPunct="1">
              <a:lnSpc>
                <a:spcPts val="2700"/>
              </a:lnSpc>
              <a:spcAft>
                <a:spcPts val="600"/>
              </a:spcAft>
            </a:pPr>
            <a:r>
              <a:rPr lang="en-US" dirty="0" smtClean="0"/>
              <a:t>In countries where credit risk issues arise, long term interest rates typically become more volatile.</a:t>
            </a:r>
          </a:p>
          <a:p>
            <a:pPr algn="just" eaLnBrk="1" hangingPunct="1">
              <a:lnSpc>
                <a:spcPts val="2700"/>
              </a:lnSpc>
              <a:spcAft>
                <a:spcPts val="600"/>
              </a:spcAft>
            </a:pPr>
            <a:r>
              <a:rPr lang="en-US" dirty="0" smtClean="0"/>
              <a:t>Even though volatility of </a:t>
            </a:r>
            <a:r>
              <a:rPr lang="en-US" dirty="0" smtClean="0"/>
              <a:t>long-term </a:t>
            </a:r>
            <a:r>
              <a:rPr lang="en-US" dirty="0" smtClean="0"/>
              <a:t>rates is usually </a:t>
            </a:r>
            <a:r>
              <a:rPr lang="en-US" dirty="0" smtClean="0"/>
              <a:t>lower than short-term rates, </a:t>
            </a:r>
            <a:r>
              <a:rPr lang="en-US" dirty="0" smtClean="0"/>
              <a:t>volatility of bond prices in longer maturities may be higher, due to the higher impact of interest rate shifts on bond prices in higher maturities (durations).</a:t>
            </a:r>
          </a:p>
          <a:p>
            <a:pPr algn="just" eaLnBrk="1" hangingPunct="1">
              <a:lnSpc>
                <a:spcPts val="2700"/>
              </a:lnSpc>
              <a:spcAft>
                <a:spcPts val="600"/>
              </a:spcAft>
            </a:pPr>
            <a:endParaRPr lang="en-US" dirty="0" smtClean="0"/>
          </a:p>
          <a:p>
            <a:pPr algn="just" eaLnBrk="1" hangingPunct="1">
              <a:lnSpc>
                <a:spcPts val="2700"/>
              </a:lnSpc>
              <a:spcAft>
                <a:spcPts val="600"/>
              </a:spcAft>
            </a:pPr>
            <a:endParaRPr lang="en-US" dirty="0" smtClean="0"/>
          </a:p>
          <a:p>
            <a:pPr algn="just" eaLnBrk="1" hangingPunct="1">
              <a:lnSpc>
                <a:spcPts val="2700"/>
              </a:lnSpc>
              <a:spcAft>
                <a:spcPts val="600"/>
              </a:spcAft>
              <a:buFontTx/>
              <a:buNone/>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32" y="274638"/>
            <a:ext cx="8229600" cy="838200"/>
          </a:xfrm>
          <a:noFill/>
        </p:spPr>
        <p:txBody>
          <a:bodyPr lIns="90488" tIns="44450" rIns="90488" bIns="44450" anchor="b">
            <a:normAutofit/>
          </a:bodyPr>
          <a:lstStyle/>
          <a:p>
            <a:pPr algn="l" eaLnBrk="1" hangingPunct="1"/>
            <a:r>
              <a:rPr lang="en-US" sz="2800" dirty="0" smtClean="0"/>
              <a:t>Stylized Facts (2) : </a:t>
            </a:r>
            <a:r>
              <a:rPr lang="en-US" sz="2800" dirty="0" smtClean="0">
                <a:solidFill>
                  <a:srgbClr val="FF9900"/>
                </a:solidFill>
              </a:rPr>
              <a:t>Correlation</a:t>
            </a:r>
          </a:p>
        </p:txBody>
      </p:sp>
      <p:sp>
        <p:nvSpPr>
          <p:cNvPr id="51203" name="Rectangle 3"/>
          <p:cNvSpPr>
            <a:spLocks noGrp="1" noChangeArrowheads="1"/>
          </p:cNvSpPr>
          <p:nvPr>
            <p:ph sz="quarter" idx="1"/>
          </p:nvPr>
        </p:nvSpPr>
        <p:spPr>
          <a:xfrm>
            <a:off x="457200" y="1628775"/>
            <a:ext cx="8229600" cy="4708529"/>
          </a:xfrm>
          <a:noFill/>
        </p:spPr>
        <p:txBody>
          <a:bodyPr lIns="90488" tIns="44450" rIns="90488" bIns="44450"/>
          <a:lstStyle/>
          <a:p>
            <a:pPr eaLnBrk="1" hangingPunct="1"/>
            <a:r>
              <a:rPr lang="en-US" sz="2400" dirty="0" smtClean="0"/>
              <a:t>Rates with different maturities are </a:t>
            </a:r>
          </a:p>
          <a:p>
            <a:pPr lvl="1" eaLnBrk="1" hangingPunct="1"/>
            <a:r>
              <a:rPr lang="en-US" sz="2000" dirty="0" smtClean="0"/>
              <a:t>Positively but not perfectly correlated, meaning that there is more than one factor behind the yield curve dynamics</a:t>
            </a:r>
          </a:p>
          <a:p>
            <a:pPr lvl="1" eaLnBrk="1" hangingPunct="1"/>
            <a:r>
              <a:rPr lang="en-US" sz="2000" dirty="0" smtClean="0"/>
              <a:t>Correlation decreases with differences in maturity</a:t>
            </a:r>
          </a:p>
          <a:p>
            <a:pPr eaLnBrk="1" hangingPunct="1"/>
            <a:endParaRPr lang="en-US" sz="2000" dirty="0" smtClean="0"/>
          </a:p>
          <a:p>
            <a:pPr eaLnBrk="1" hangingPunct="1"/>
            <a:r>
              <a:rPr lang="en-US" sz="2400" dirty="0" smtClean="0"/>
              <a:t> </a:t>
            </a:r>
            <a:r>
              <a:rPr lang="en-US" sz="2400" dirty="0" smtClean="0">
                <a:solidFill>
                  <a:srgbClr val="CC9900"/>
                </a:solidFill>
              </a:rPr>
              <a:t>Example</a:t>
            </a:r>
            <a:r>
              <a:rPr lang="en-US" sz="2400" dirty="0" smtClean="0"/>
              <a:t>:</a:t>
            </a:r>
          </a:p>
          <a:p>
            <a:pPr eaLnBrk="1" hangingPunct="1"/>
            <a:endParaRPr lang="en-US" sz="2400" dirty="0" smtClean="0"/>
          </a:p>
          <a:p>
            <a:pPr eaLnBrk="1" hangingPunct="1">
              <a:buFontTx/>
              <a:buNone/>
            </a:pPr>
            <a:endParaRPr lang="en-US" sz="2400" dirty="0" smtClean="0"/>
          </a:p>
        </p:txBody>
      </p:sp>
      <p:graphicFrame>
        <p:nvGraphicFramePr>
          <p:cNvPr id="51204" name="Object 4"/>
          <p:cNvGraphicFramePr>
            <a:graphicFrameLocks noChangeAspect="1"/>
          </p:cNvGraphicFramePr>
          <p:nvPr>
            <p:extLst>
              <p:ext uri="{D42A27DB-BD31-4B8C-83A1-F6EECF244321}">
                <p14:modId xmlns:p14="http://schemas.microsoft.com/office/powerpoint/2010/main" val="1852731854"/>
              </p:ext>
            </p:extLst>
          </p:nvPr>
        </p:nvGraphicFramePr>
        <p:xfrm>
          <a:off x="1631950" y="4071942"/>
          <a:ext cx="5676900" cy="2265362"/>
        </p:xfrm>
        <a:graphic>
          <a:graphicData uri="http://schemas.openxmlformats.org/presentationml/2006/ole">
            <mc:AlternateContent xmlns:mc="http://schemas.openxmlformats.org/markup-compatibility/2006">
              <mc:Choice xmlns:v="urn:schemas-microsoft-com:vml" Requires="v">
                <p:oleObj spid="_x0000_s66647" name="Picture" r:id="rId3" imgW="4104720" imgH="1865520" progId="Word.Picture.8">
                  <p:embed/>
                </p:oleObj>
              </mc:Choice>
              <mc:Fallback>
                <p:oleObj name="Picture" r:id="rId3" imgW="4104720" imgH="1865520" progId="Word.Picture.8">
                  <p:embed/>
                  <p:pic>
                    <p:nvPicPr>
                      <p:cNvPr id="0" name="Object 4"/>
                      <p:cNvPicPr>
                        <a:picLocks noChangeAspect="1" noChangeArrowheads="1"/>
                      </p:cNvPicPr>
                      <p:nvPr/>
                    </p:nvPicPr>
                    <p:blipFill>
                      <a:blip r:embed="rId4"/>
                      <a:srcRect/>
                      <a:stretch>
                        <a:fillRect/>
                      </a:stretch>
                    </p:blipFill>
                    <p:spPr bwMode="auto">
                      <a:xfrm>
                        <a:off x="1631950" y="4071942"/>
                        <a:ext cx="5676900" cy="226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2" y="274638"/>
            <a:ext cx="8229600" cy="838200"/>
          </a:xfrm>
          <a:noFill/>
        </p:spPr>
        <p:txBody>
          <a:bodyPr lIns="90488" tIns="44450" rIns="90488" bIns="44450" anchor="b">
            <a:normAutofit/>
          </a:bodyPr>
          <a:lstStyle/>
          <a:p>
            <a:pPr algn="l" eaLnBrk="1" hangingPunct="1"/>
            <a:r>
              <a:rPr lang="en-US" sz="2800" dirty="0" smtClean="0"/>
              <a:t>Stylized Facts (3): </a:t>
            </a:r>
            <a:r>
              <a:rPr lang="en-US" sz="2800" dirty="0" smtClean="0">
                <a:solidFill>
                  <a:srgbClr val="FF9900"/>
                </a:solidFill>
              </a:rPr>
              <a:t>standard movements</a:t>
            </a:r>
          </a:p>
        </p:txBody>
      </p:sp>
      <p:sp>
        <p:nvSpPr>
          <p:cNvPr id="52227" name="Rectangle 3"/>
          <p:cNvSpPr>
            <a:spLocks noGrp="1" noChangeArrowheads="1"/>
          </p:cNvSpPr>
          <p:nvPr>
            <p:ph sz="quarter" idx="1"/>
          </p:nvPr>
        </p:nvSpPr>
        <p:spPr>
          <a:xfrm>
            <a:off x="457200" y="1557338"/>
            <a:ext cx="8435280" cy="4751982"/>
          </a:xfrm>
          <a:noFill/>
        </p:spPr>
        <p:txBody>
          <a:bodyPr lIns="90488" tIns="44450" rIns="90488" bIns="44450">
            <a:noAutofit/>
          </a:bodyPr>
          <a:lstStyle/>
          <a:p>
            <a:pPr algn="just" eaLnBrk="1" hangingPunct="1"/>
            <a:r>
              <a:rPr lang="en-US" sz="2400" dirty="0" smtClean="0"/>
              <a:t>The evolution of the interest rate curve can be split into 3 standard movements, regardless the time period or the market:</a:t>
            </a:r>
          </a:p>
          <a:p>
            <a:pPr algn="just" eaLnBrk="1" hangingPunct="1"/>
            <a:endParaRPr lang="en-US" sz="2400" dirty="0" smtClean="0"/>
          </a:p>
          <a:p>
            <a:pPr lvl="1" algn="just" eaLnBrk="1" hangingPunct="1"/>
            <a:r>
              <a:rPr lang="en-US" b="1" dirty="0" smtClean="0">
                <a:solidFill>
                  <a:srgbClr val="CC9900"/>
                </a:solidFill>
              </a:rPr>
              <a:t>Shift movements</a:t>
            </a:r>
            <a:r>
              <a:rPr lang="en-US" dirty="0" smtClean="0"/>
              <a:t> (changes in level), which account for 70 to 80% of observed movements on average.</a:t>
            </a:r>
          </a:p>
          <a:p>
            <a:pPr lvl="1" algn="just" eaLnBrk="1" hangingPunct="1"/>
            <a:r>
              <a:rPr lang="en-US" b="1" dirty="0" smtClean="0">
                <a:solidFill>
                  <a:srgbClr val="CC9900"/>
                </a:solidFill>
              </a:rPr>
              <a:t>Twist movements</a:t>
            </a:r>
            <a:r>
              <a:rPr lang="en-US" dirty="0" smtClean="0"/>
              <a:t> (changes in slope), which accounts for 15 to 30% of observed movements on average.</a:t>
            </a:r>
          </a:p>
          <a:p>
            <a:pPr lvl="1" algn="just" eaLnBrk="1" hangingPunct="1"/>
            <a:r>
              <a:rPr lang="en-US" b="1" dirty="0" smtClean="0">
                <a:solidFill>
                  <a:srgbClr val="CC9900"/>
                </a:solidFill>
              </a:rPr>
              <a:t>Butterfly movements</a:t>
            </a:r>
            <a:r>
              <a:rPr lang="en-US" dirty="0" smtClean="0"/>
              <a:t> (changes in curvature), which accounts for 1 to 5% of observed movements on average.</a:t>
            </a:r>
          </a:p>
          <a:p>
            <a:pPr lvl="1" algn="just" eaLnBrk="1" hangingPunct="1"/>
            <a:endParaRPr lang="en-US" dirty="0"/>
          </a:p>
          <a:p>
            <a:pPr marL="365760" lvl="1" indent="0" algn="just" eaLnBrk="1" hangingPunct="1">
              <a:buNone/>
            </a:pPr>
            <a:r>
              <a:rPr lang="en-US" dirty="0" smtClean="0"/>
              <a:t>=&gt; 1 or 2-factor models tend to be enough to explain the behavior of the yield curve in most occasions.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2" y="274638"/>
            <a:ext cx="8229600" cy="838200"/>
          </a:xfrm>
          <a:noFill/>
        </p:spPr>
        <p:txBody>
          <a:bodyPr lIns="90488" tIns="44450" rIns="90488" bIns="44450" anchor="b">
            <a:normAutofit/>
          </a:bodyPr>
          <a:lstStyle/>
          <a:p>
            <a:pPr algn="l" eaLnBrk="1" hangingPunct="1"/>
            <a:r>
              <a:rPr lang="en-US" dirty="0" smtClean="0"/>
              <a:t>2.4 - Theories of the TS</a:t>
            </a:r>
          </a:p>
        </p:txBody>
      </p:sp>
      <p:sp>
        <p:nvSpPr>
          <p:cNvPr id="56323" name="Rectangle 3"/>
          <p:cNvSpPr>
            <a:spLocks noGrp="1" noChangeArrowheads="1"/>
          </p:cNvSpPr>
          <p:nvPr>
            <p:ph sz="quarter" idx="1"/>
          </p:nvPr>
        </p:nvSpPr>
        <p:spPr>
          <a:xfrm>
            <a:off x="457200" y="1484784"/>
            <a:ext cx="8229600" cy="4824535"/>
          </a:xfrm>
          <a:noFill/>
        </p:spPr>
        <p:txBody>
          <a:bodyPr lIns="90488" tIns="44450" rIns="90488" bIns="44450">
            <a:normAutofit fontScale="92500" lnSpcReduction="20000"/>
          </a:bodyPr>
          <a:lstStyle/>
          <a:p>
            <a:pPr algn="just" eaLnBrk="1" hangingPunct="1">
              <a:lnSpc>
                <a:spcPct val="110000"/>
              </a:lnSpc>
              <a:spcAft>
                <a:spcPts val="600"/>
              </a:spcAft>
            </a:pPr>
            <a:r>
              <a:rPr lang="en-US" sz="2400" dirty="0" smtClean="0"/>
              <a:t>Explanatory theories of the TSIR depend mostly on:</a:t>
            </a:r>
          </a:p>
          <a:p>
            <a:pPr lvl="1" algn="just">
              <a:lnSpc>
                <a:spcPct val="110000"/>
              </a:lnSpc>
              <a:spcBef>
                <a:spcPts val="600"/>
              </a:spcBef>
              <a:spcAft>
                <a:spcPts val="600"/>
              </a:spcAft>
            </a:pPr>
            <a:r>
              <a:rPr lang="en-US" sz="2400" dirty="0" smtClean="0"/>
              <a:t>the preferences of market participants for maturities, i.e. their credit and liquidity risk aversion.</a:t>
            </a:r>
          </a:p>
          <a:p>
            <a:pPr lvl="1" algn="just">
              <a:lnSpc>
                <a:spcPct val="110000"/>
              </a:lnSpc>
              <a:spcBef>
                <a:spcPts val="600"/>
              </a:spcBef>
              <a:spcAft>
                <a:spcPts val="600"/>
              </a:spcAft>
            </a:pPr>
            <a:r>
              <a:rPr lang="en-US" sz="2400" dirty="0" smtClean="0"/>
              <a:t>the expectations on the future behavior of short-term interest rates, i.e. monetary policy.</a:t>
            </a:r>
            <a:endParaRPr lang="en-US" sz="2400" dirty="0"/>
          </a:p>
          <a:p>
            <a:pPr algn="just">
              <a:lnSpc>
                <a:spcPct val="110000"/>
              </a:lnSpc>
              <a:spcAft>
                <a:spcPts val="600"/>
              </a:spcAft>
            </a:pPr>
            <a:r>
              <a:rPr lang="en-US" sz="2400" dirty="0"/>
              <a:t>Term structure theories attempt to </a:t>
            </a:r>
            <a:r>
              <a:rPr lang="en-US" sz="2400" dirty="0" smtClean="0"/>
              <a:t>explain the </a:t>
            </a:r>
            <a:r>
              <a:rPr lang="en-US" sz="2400" dirty="0"/>
              <a:t>relationship between interest rates and their residual </a:t>
            </a:r>
            <a:r>
              <a:rPr lang="en-US" sz="2400" dirty="0" smtClean="0"/>
              <a:t>maturity.</a:t>
            </a:r>
            <a:endParaRPr lang="en-US" sz="2400" dirty="0"/>
          </a:p>
          <a:p>
            <a:pPr algn="just">
              <a:lnSpc>
                <a:spcPct val="110000"/>
              </a:lnSpc>
              <a:spcAft>
                <a:spcPts val="600"/>
              </a:spcAft>
            </a:pPr>
            <a:r>
              <a:rPr lang="en-US" sz="2400" dirty="0" smtClean="0"/>
              <a:t>Explanatory theories:</a:t>
            </a:r>
          </a:p>
          <a:p>
            <a:pPr lvl="1" algn="just">
              <a:lnSpc>
                <a:spcPct val="110000"/>
              </a:lnSpc>
              <a:spcBef>
                <a:spcPts val="600"/>
              </a:spcBef>
              <a:spcAft>
                <a:spcPts val="600"/>
              </a:spcAft>
            </a:pPr>
            <a:r>
              <a:rPr lang="en-US" dirty="0" smtClean="0"/>
              <a:t>Expectations</a:t>
            </a:r>
          </a:p>
          <a:p>
            <a:pPr lvl="1" algn="just">
              <a:lnSpc>
                <a:spcPct val="110000"/>
              </a:lnSpc>
              <a:spcBef>
                <a:spcPts val="600"/>
              </a:spcBef>
              <a:spcAft>
                <a:spcPts val="600"/>
              </a:spcAft>
            </a:pPr>
            <a:r>
              <a:rPr lang="en-US" dirty="0" smtClean="0"/>
              <a:t>Preferred habitat</a:t>
            </a:r>
          </a:p>
          <a:p>
            <a:pPr lvl="1" algn="just">
              <a:lnSpc>
                <a:spcPct val="110000"/>
              </a:lnSpc>
              <a:spcBef>
                <a:spcPts val="600"/>
              </a:spcBef>
              <a:spcAft>
                <a:spcPts val="600"/>
              </a:spcAft>
            </a:pPr>
            <a:r>
              <a:rPr lang="en-US" sz="2000" dirty="0" smtClean="0"/>
              <a:t>Liquidity </a:t>
            </a:r>
            <a:r>
              <a:rPr lang="en-US" sz="2000" dirty="0"/>
              <a:t>premium </a:t>
            </a:r>
            <a:endParaRPr lang="en-US" sz="2000" dirty="0" smtClean="0"/>
          </a:p>
          <a:p>
            <a:pPr lvl="1" algn="just">
              <a:lnSpc>
                <a:spcPct val="110000"/>
              </a:lnSpc>
              <a:spcBef>
                <a:spcPts val="600"/>
              </a:spcBef>
              <a:spcAft>
                <a:spcPts val="600"/>
              </a:spcAft>
            </a:pPr>
            <a:r>
              <a:rPr lang="en-US" sz="2000" dirty="0" smtClean="0"/>
              <a:t>Market </a:t>
            </a:r>
            <a:r>
              <a:rPr lang="en-US" sz="2000" dirty="0"/>
              <a:t>segmentation</a:t>
            </a:r>
            <a:r>
              <a:rPr lang="en-US" sz="1800" dirty="0"/>
              <a:t>	</a:t>
            </a:r>
          </a:p>
        </p:txBody>
      </p:sp>
      <p:cxnSp>
        <p:nvCxnSpPr>
          <p:cNvPr id="8" name="Straight Connector 7"/>
          <p:cNvCxnSpPr/>
          <p:nvPr/>
        </p:nvCxnSpPr>
        <p:spPr>
          <a:xfrm>
            <a:off x="0" y="1142984"/>
            <a:ext cx="3929058"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sz="quarter" idx="1"/>
          </p:nvPr>
        </p:nvSpPr>
        <p:spPr>
          <a:xfrm>
            <a:off x="467544" y="404664"/>
            <a:ext cx="8229600" cy="6120680"/>
          </a:xfrm>
          <a:noFill/>
        </p:spPr>
        <p:txBody>
          <a:bodyPr lIns="90488" tIns="44450" rIns="90488" bIns="44450">
            <a:noAutofit/>
          </a:bodyPr>
          <a:lstStyle/>
          <a:p>
            <a:pPr algn="just" eaLnBrk="1" hangingPunct="1">
              <a:spcAft>
                <a:spcPts val="600"/>
              </a:spcAft>
            </a:pPr>
            <a:r>
              <a:rPr lang="en-US" sz="2400" dirty="0" smtClean="0"/>
              <a:t>The </a:t>
            </a:r>
            <a:r>
              <a:rPr lang="en-US" sz="2400" b="1" dirty="0" smtClean="0">
                <a:solidFill>
                  <a:srgbClr val="CC9900"/>
                </a:solidFill>
              </a:rPr>
              <a:t>expectations</a:t>
            </a:r>
            <a:r>
              <a:rPr lang="en-US" sz="2400" b="1" dirty="0" smtClean="0"/>
              <a:t> </a:t>
            </a:r>
            <a:r>
              <a:rPr lang="en-US" sz="2400" b="1" dirty="0" smtClean="0">
                <a:solidFill>
                  <a:srgbClr val="CC9900"/>
                </a:solidFill>
              </a:rPr>
              <a:t>theory</a:t>
            </a:r>
            <a:r>
              <a:rPr lang="en-US" sz="2400" b="1" dirty="0" smtClean="0"/>
              <a:t> </a:t>
            </a:r>
            <a:r>
              <a:rPr lang="en-US" sz="2400" dirty="0" smtClean="0"/>
              <a:t>postulates that long term rates depend on the current short term rates and the expectations on their future path.</a:t>
            </a:r>
          </a:p>
          <a:p>
            <a:pPr algn="just" eaLnBrk="1" hangingPunct="1">
              <a:spcAft>
                <a:spcPts val="600"/>
              </a:spcAft>
            </a:pPr>
            <a:endParaRPr lang="en-US" sz="2400" dirty="0" smtClean="0"/>
          </a:p>
          <a:p>
            <a:pPr algn="just" eaLnBrk="1" hangingPunct="1">
              <a:spcAft>
                <a:spcPts val="600"/>
              </a:spcAft>
            </a:pPr>
            <a:r>
              <a:rPr lang="en-US" sz="2400" dirty="0" smtClean="0"/>
              <a:t>Let us assume that an investor has 2 investment alternatives:</a:t>
            </a:r>
          </a:p>
          <a:p>
            <a:pPr lvl="1" algn="just">
              <a:spcAft>
                <a:spcPts val="600"/>
              </a:spcAft>
            </a:pPr>
            <a:r>
              <a:rPr lang="en-US" sz="2400" dirty="0" smtClean="0"/>
              <a:t>A long term bond (</a:t>
            </a:r>
            <a:r>
              <a:rPr lang="en-US" sz="2400" i="1" dirty="0" smtClean="0"/>
              <a:t>T</a:t>
            </a:r>
            <a:r>
              <a:rPr lang="en-US" sz="2400" dirty="0" smtClean="0"/>
              <a:t> maturity)</a:t>
            </a:r>
          </a:p>
          <a:p>
            <a:pPr lvl="1" algn="just">
              <a:spcAft>
                <a:spcPts val="600"/>
              </a:spcAft>
            </a:pPr>
            <a:r>
              <a:rPr lang="en-US" sz="2400" dirty="0" smtClean="0"/>
              <a:t>A set of bonds with short term maturities (maturity = 1, being T&gt;1) </a:t>
            </a:r>
          </a:p>
          <a:p>
            <a:pPr lvl="1" algn="just">
              <a:spcAft>
                <a:spcPts val="600"/>
              </a:spcAft>
            </a:pPr>
            <a:endParaRPr lang="en-US" sz="2400" dirty="0" smtClean="0"/>
          </a:p>
          <a:p>
            <a:pPr algn="just">
              <a:spcAft>
                <a:spcPts val="600"/>
              </a:spcAft>
            </a:pPr>
            <a:r>
              <a:rPr lang="en-US" sz="2400" dirty="0" smtClean="0"/>
              <a:t>The expected returns for these 2 alternatives must be equal </a:t>
            </a:r>
            <a:r>
              <a:rPr lang="en-US" sz="2400" dirty="0"/>
              <a:t>(being r(</a:t>
            </a:r>
            <a:r>
              <a:rPr lang="en-US" sz="2400" dirty="0" err="1"/>
              <a:t>t,T</a:t>
            </a:r>
            <a:r>
              <a:rPr lang="en-US" sz="2400" dirty="0" smtClean="0"/>
              <a:t>) the yield in time = t of a bond maturing at a later period T):</a:t>
            </a:r>
          </a:p>
          <a:p>
            <a:pPr lvl="1" algn="just">
              <a:spcAft>
                <a:spcPts val="600"/>
              </a:spcAft>
            </a:pPr>
            <a:r>
              <a:rPr lang="en-US" sz="1600" dirty="0" smtClean="0"/>
              <a:t>[1+r(</a:t>
            </a:r>
            <a:r>
              <a:rPr lang="en-US" sz="1600" dirty="0" err="1" smtClean="0"/>
              <a:t>t,T</a:t>
            </a:r>
            <a:r>
              <a:rPr lang="en-US" sz="1600" dirty="0" smtClean="0"/>
              <a:t>)]</a:t>
            </a:r>
            <a:r>
              <a:rPr lang="en-US" sz="1600" baseline="30000" dirty="0" smtClean="0"/>
              <a:t>n</a:t>
            </a:r>
            <a:r>
              <a:rPr lang="en-US" sz="1600" dirty="0" smtClean="0"/>
              <a:t> = (1+r(t,1)) x (1+E(t) (r(t+1),1)) x (1+E(t) (r(t+2),1)) x … x (1+E(t) (r(T-1),1))</a:t>
            </a:r>
          </a:p>
          <a:p>
            <a:pPr lvl="1" algn="just">
              <a:spcAft>
                <a:spcPts val="600"/>
              </a:spcAft>
            </a:pPr>
            <a:r>
              <a:rPr lang="en-US" sz="1600" dirty="0" smtClean="0"/>
              <a:t>r(</a:t>
            </a:r>
            <a:r>
              <a:rPr lang="en-US" sz="1600" dirty="0" err="1" smtClean="0"/>
              <a:t>t,T</a:t>
            </a:r>
            <a:r>
              <a:rPr lang="en-US" sz="1600" dirty="0" smtClean="0"/>
              <a:t>)=[(1+r(t,1)) x (1+E(t) (r(t+1),1)) x (1+E(t) (r(t+2),1)) x … x (1+E(t) (r(T-1),1))]</a:t>
            </a:r>
            <a:r>
              <a:rPr lang="en-US" sz="1600" baseline="30000" dirty="0" smtClean="0"/>
              <a:t>1/n</a:t>
            </a:r>
            <a:r>
              <a:rPr lang="en-US" sz="1600" dirty="0" smtClean="0"/>
              <a:t>-1</a:t>
            </a:r>
            <a:endParaRPr lang="en-US" sz="1600" baseline="300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8371" name="Rectangle 3"/>
              <p:cNvSpPr>
                <a:spLocks noGrp="1" noChangeArrowheads="1"/>
              </p:cNvSpPr>
              <p:nvPr>
                <p:ph sz="quarter" idx="1"/>
              </p:nvPr>
            </p:nvSpPr>
            <p:spPr>
              <a:xfrm>
                <a:off x="467544" y="404664"/>
                <a:ext cx="8229600" cy="6120680"/>
              </a:xfrm>
              <a:noFill/>
            </p:spPr>
            <p:txBody>
              <a:bodyPr lIns="90488" tIns="44450" rIns="90488" bIns="44450">
                <a:noAutofit/>
              </a:bodyPr>
              <a:lstStyle/>
              <a:p>
                <a:pPr algn="just" eaLnBrk="1" hangingPunct="1">
                  <a:spcAft>
                    <a:spcPts val="600"/>
                  </a:spcAft>
                </a:pPr>
                <a:r>
                  <a:rPr lang="en-US" sz="2400" dirty="0" smtClean="0"/>
                  <a:t>If one assumes that there is no risk premium (i.e. investors are risk-neutral regarding investing in short or in long term interest rates), expected interest rates are equal to forward rates.</a:t>
                </a:r>
              </a:p>
              <a:p>
                <a:pPr algn="just" eaLnBrk="1" hangingPunct="1">
                  <a:spcAft>
                    <a:spcPts val="600"/>
                  </a:spcAft>
                </a:pPr>
                <a:r>
                  <a:rPr lang="en-US" sz="2400" dirty="0" smtClean="0"/>
                  <a:t>According to this theory, the yield curve may assume different shapes and positively (negatively) sloped curves correspond to expectations of short tem interest rate increases (decreases).</a:t>
                </a:r>
              </a:p>
              <a:p>
                <a:pPr algn="just" eaLnBrk="1" hangingPunct="1">
                  <a:spcAft>
                    <a:spcPts val="600"/>
                  </a:spcAft>
                </a:pPr>
                <a:r>
                  <a:rPr lang="en-US" sz="2400" dirty="0" smtClean="0"/>
                  <a:t>Therefore, changes in yield curves are interpreted as changes in market expectations.</a:t>
                </a:r>
              </a:p>
              <a:p>
                <a:pPr algn="just" eaLnBrk="1" hangingPunct="1">
                  <a:spcAft>
                    <a:spcPts val="600"/>
                  </a:spcAft>
                </a:pPr>
                <a:r>
                  <a:rPr lang="en-US" sz="2400" dirty="0" smtClean="0">
                    <a:solidFill>
                      <a:schemeClr val="accent1"/>
                    </a:solidFill>
                  </a:rPr>
                  <a:t>2 versions of the expectations theory</a:t>
                </a:r>
                <a:r>
                  <a:rPr lang="en-US" sz="2400" dirty="0" smtClean="0"/>
                  <a:t>:</a:t>
                </a:r>
              </a:p>
              <a:p>
                <a:pPr marL="514350" indent="-514350" algn="just" eaLnBrk="1" hangingPunct="1">
                  <a:spcAft>
                    <a:spcPts val="600"/>
                  </a:spcAft>
                  <a:buAutoNum type="romanLcParenBoth"/>
                </a:pPr>
                <a:r>
                  <a:rPr lang="en-US" dirty="0" smtClean="0">
                    <a:solidFill>
                      <a:schemeClr val="accent1"/>
                    </a:solidFill>
                  </a:rPr>
                  <a:t>pure</a:t>
                </a:r>
                <a:r>
                  <a:rPr lang="en-US" dirty="0" smtClean="0"/>
                  <a:t> – there is no risk premium =&gt; forward rates correspond to the expected future interest rates =&gt; </a:t>
                </a:r>
                <a14:m>
                  <m:oMath xmlns:m="http://schemas.openxmlformats.org/officeDocument/2006/math">
                    <m:sSubSup>
                      <m:sSubSupPr>
                        <m:ctrlPr>
                          <a:rPr lang="pt-PT" b="0" i="1" smtClean="0">
                            <a:latin typeface="Cambria Math" panose="02040503050406030204" pitchFamily="18" charset="0"/>
                          </a:rPr>
                        </m:ctrlPr>
                      </m:sSubSupPr>
                      <m:e>
                        <m:r>
                          <a:rPr lang="pt-PT" b="0" i="1" smtClean="0">
                            <a:latin typeface="Cambria Math" panose="02040503050406030204" pitchFamily="18" charset="0"/>
                          </a:rPr>
                          <m:t>𝑓</m:t>
                        </m:r>
                      </m:e>
                      <m:sub>
                        <m:r>
                          <a:rPr lang="pt-PT" b="0" i="1" smtClean="0">
                            <a:latin typeface="Cambria Math" panose="02040503050406030204" pitchFamily="18" charset="0"/>
                          </a:rPr>
                          <m:t>𝑡</m:t>
                        </m:r>
                      </m:sub>
                      <m:sup>
                        <m:r>
                          <a:rPr lang="pt-PT" b="0" i="1" smtClean="0">
                            <a:latin typeface="Cambria Math" panose="02040503050406030204" pitchFamily="18" charset="0"/>
                          </a:rPr>
                          <m:t>𝑗</m:t>
                        </m:r>
                      </m:sup>
                    </m:sSubSup>
                    <m:r>
                      <a:rPr lang="pt-PT" b="0" i="1" smtClean="0">
                        <a:latin typeface="Cambria Math" panose="02040503050406030204" pitchFamily="18" charset="0"/>
                      </a:rPr>
                      <m:t>=</m:t>
                    </m:r>
                    <m:sSub>
                      <m:sSubPr>
                        <m:ctrlPr>
                          <a:rPr lang="pt-PT" b="0" i="1" smtClean="0">
                            <a:latin typeface="Cambria Math" panose="02040503050406030204" pitchFamily="18" charset="0"/>
                          </a:rPr>
                        </m:ctrlPr>
                      </m:sSubPr>
                      <m:e>
                        <m:r>
                          <a:rPr lang="pt-PT" b="0" i="1" smtClean="0">
                            <a:latin typeface="Cambria Math" panose="02040503050406030204" pitchFamily="18" charset="0"/>
                          </a:rPr>
                          <m:t>𝐸</m:t>
                        </m:r>
                      </m:e>
                      <m:sub>
                        <m:r>
                          <a:rPr lang="pt-PT" b="0" i="1" smtClean="0">
                            <a:latin typeface="Cambria Math" panose="02040503050406030204" pitchFamily="18" charset="0"/>
                          </a:rPr>
                          <m:t>𝑡</m:t>
                        </m:r>
                      </m:sub>
                    </m:sSub>
                    <m:d>
                      <m:dPr>
                        <m:ctrlPr>
                          <a:rPr lang="pt-PT" b="0" i="1" smtClean="0">
                            <a:latin typeface="Cambria Math" panose="02040503050406030204" pitchFamily="18" charset="0"/>
                          </a:rPr>
                        </m:ctrlPr>
                      </m:dPr>
                      <m:e>
                        <m:sSub>
                          <m:sSubPr>
                            <m:ctrlPr>
                              <a:rPr lang="pt-PT" b="0" i="1" smtClean="0">
                                <a:latin typeface="Cambria Math" panose="02040503050406030204" pitchFamily="18" charset="0"/>
                              </a:rPr>
                            </m:ctrlPr>
                          </m:sSubPr>
                          <m:e>
                            <m:r>
                              <a:rPr lang="pt-PT" b="0" i="1" smtClean="0">
                                <a:latin typeface="Cambria Math" panose="02040503050406030204" pitchFamily="18" charset="0"/>
                              </a:rPr>
                              <m:t>𝑟</m:t>
                            </m:r>
                          </m:e>
                          <m:sub>
                            <m:r>
                              <a:rPr lang="pt-PT" b="0" i="1" smtClean="0">
                                <a:latin typeface="Cambria Math" panose="02040503050406030204" pitchFamily="18" charset="0"/>
                              </a:rPr>
                              <m:t>𝑡</m:t>
                            </m:r>
                            <m:r>
                              <a:rPr lang="pt-PT" b="0" i="1" smtClean="0">
                                <a:latin typeface="Cambria Math" panose="02040503050406030204" pitchFamily="18" charset="0"/>
                              </a:rPr>
                              <m:t>+</m:t>
                            </m:r>
                            <m:r>
                              <a:rPr lang="pt-PT" b="0" i="1" smtClean="0">
                                <a:latin typeface="Cambria Math" panose="02040503050406030204" pitchFamily="18" charset="0"/>
                              </a:rPr>
                              <m:t>𝑗</m:t>
                            </m:r>
                          </m:sub>
                        </m:sSub>
                      </m:e>
                    </m:d>
                  </m:oMath>
                </a14:m>
                <a:endParaRPr lang="en-US" dirty="0" smtClean="0"/>
              </a:p>
              <a:p>
                <a:pPr marL="514350" indent="-514350" algn="just" eaLnBrk="1" hangingPunct="1">
                  <a:spcAft>
                    <a:spcPts val="600"/>
                  </a:spcAft>
                  <a:buAutoNum type="romanLcParenBoth"/>
                </a:pPr>
                <a:r>
                  <a:rPr lang="en-US" dirty="0" smtClean="0">
                    <a:solidFill>
                      <a:schemeClr val="accent1"/>
                    </a:solidFill>
                  </a:rPr>
                  <a:t>non-pure</a:t>
                </a:r>
                <a:r>
                  <a:rPr lang="en-US" dirty="0" smtClean="0"/>
                  <a:t> – there is risk premium, but it’s constant along time =&gt; forward rates do not correspond to expected future interest rates, but changes in forward rates correspond to </a:t>
                </a:r>
                <a:r>
                  <a:rPr lang="en-US" dirty="0" err="1" smtClean="0"/>
                  <a:t>chamges</a:t>
                </a:r>
                <a:r>
                  <a:rPr lang="en-US" dirty="0" smtClean="0"/>
                  <a:t> in expectations about future interest rates.</a:t>
                </a:r>
              </a:p>
              <a:p>
                <a:pPr marL="514350" indent="-514350" algn="just" eaLnBrk="1" hangingPunct="1">
                  <a:spcAft>
                    <a:spcPts val="600"/>
                  </a:spcAft>
                  <a:buAutoNum type="romanLcParenBoth"/>
                </a:pPr>
                <a:endParaRPr lang="en-US" sz="2400" dirty="0" smtClean="0"/>
              </a:p>
            </p:txBody>
          </p:sp>
        </mc:Choice>
        <mc:Fallback xmlns="">
          <p:sp>
            <p:nvSpPr>
              <p:cNvPr id="58371" name="Rectangle 3"/>
              <p:cNvSpPr>
                <a:spLocks noGrp="1" noRot="1" noChangeAspect="1" noMove="1" noResize="1" noEditPoints="1" noAdjustHandles="1" noChangeArrowheads="1" noChangeShapeType="1" noTextEdit="1"/>
              </p:cNvSpPr>
              <p:nvPr>
                <p:ph sz="quarter" idx="1"/>
              </p:nvPr>
            </p:nvSpPr>
            <p:spPr>
              <a:xfrm>
                <a:off x="467544" y="404664"/>
                <a:ext cx="8229600" cy="6120680"/>
              </a:xfrm>
              <a:blipFill rotWithShape="0">
                <a:blip r:embed="rId2"/>
                <a:stretch>
                  <a:fillRect l="-370" t="-797" r="-1111" b="-697"/>
                </a:stretch>
              </a:blipFill>
            </p:spPr>
            <p:txBody>
              <a:bodyPr/>
              <a:lstStyle/>
              <a:p>
                <a:r>
                  <a:rPr lang="en-GB">
                    <a:noFill/>
                  </a:rPr>
                  <a:t> </a:t>
                </a:r>
              </a:p>
            </p:txBody>
          </p:sp>
        </mc:Fallback>
      </mc:AlternateContent>
    </p:spTree>
    <p:extLst>
      <p:ext uri="{BB962C8B-B14F-4D97-AF65-F5344CB8AC3E}">
        <p14:creationId xmlns:p14="http://schemas.microsoft.com/office/powerpoint/2010/main" val="98928153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sz="quarter" idx="1"/>
          </p:nvPr>
        </p:nvSpPr>
        <p:spPr>
          <a:xfrm>
            <a:off x="467544" y="620688"/>
            <a:ext cx="8424936" cy="5832648"/>
          </a:xfrm>
          <a:noFill/>
        </p:spPr>
        <p:txBody>
          <a:bodyPr lIns="90488" tIns="44450" rIns="90488" bIns="44450">
            <a:noAutofit/>
          </a:bodyPr>
          <a:lstStyle/>
          <a:p>
            <a:pPr algn="just" eaLnBrk="1" hangingPunct="1">
              <a:lnSpc>
                <a:spcPct val="120000"/>
              </a:lnSpc>
              <a:spcAft>
                <a:spcPts val="600"/>
              </a:spcAft>
            </a:pPr>
            <a:r>
              <a:rPr lang="en-US" dirty="0" smtClean="0"/>
              <a:t>The </a:t>
            </a:r>
            <a:r>
              <a:rPr lang="en-US" b="1" dirty="0" smtClean="0">
                <a:solidFill>
                  <a:schemeClr val="accent1"/>
                </a:solidFill>
              </a:rPr>
              <a:t>preferred habitat theory </a:t>
            </a:r>
            <a:r>
              <a:rPr lang="en-US" dirty="0" smtClean="0"/>
              <a:t>sustains that investors have preferred maturities, but they accept to invest in different maturities if they are compensated for that.</a:t>
            </a:r>
          </a:p>
          <a:p>
            <a:pPr algn="just" eaLnBrk="1" hangingPunct="1">
              <a:lnSpc>
                <a:spcPct val="120000"/>
              </a:lnSpc>
              <a:spcAft>
                <a:spcPts val="600"/>
              </a:spcAft>
            </a:pPr>
            <a:r>
              <a:rPr lang="en-US" dirty="0" smtClean="0"/>
              <a:t>Therefore, this theory may be seen as a smoothed version of the previous one, with premiums paid to attract investors to maturities different from those preferred, but not necessarily increasing with the maturity.</a:t>
            </a:r>
          </a:p>
          <a:p>
            <a:pPr algn="just" eaLnBrk="1" hangingPunct="1">
              <a:lnSpc>
                <a:spcPct val="120000"/>
              </a:lnSpc>
              <a:spcAft>
                <a:spcPts val="600"/>
              </a:spcAft>
            </a:pPr>
            <a:r>
              <a:rPr lang="en-US" dirty="0" smtClean="0"/>
              <a:t>Consequently, under this theory, </a:t>
            </a:r>
            <a:r>
              <a:rPr lang="en-US" dirty="0" smtClean="0">
                <a:solidFill>
                  <a:schemeClr val="accent1"/>
                </a:solidFill>
              </a:rPr>
              <a:t>moves in the yield curve do not correspond necessarily to changes in investors’ expectations </a:t>
            </a:r>
            <a:r>
              <a:rPr lang="en-US" dirty="0" smtClean="0"/>
              <a:t>about the future path of short-term interest rates and the yield curve may have different shapes.</a:t>
            </a:r>
          </a:p>
          <a:p>
            <a:pPr algn="just" eaLnBrk="1" hangingPunct="1">
              <a:lnSpc>
                <a:spcPct val="120000"/>
              </a:lnSpc>
              <a:spcAft>
                <a:spcPts val="600"/>
              </a:spcAft>
            </a:pPr>
            <a:endParaRPr lang="en-US" dirty="0"/>
          </a:p>
          <a:p>
            <a:pPr algn="just" eaLnBrk="1" hangingPunct="1">
              <a:lnSpc>
                <a:spcPct val="120000"/>
              </a:lnSpc>
              <a:spcAft>
                <a:spcPts val="600"/>
              </a:spcAft>
            </a:pPr>
            <a:r>
              <a:rPr lang="en-US" dirty="0" smtClean="0">
                <a:solidFill>
                  <a:schemeClr val="accent1"/>
                </a:solidFill>
              </a:rPr>
              <a:t>Forward rates (or their changes) cannot be used to gauge expectations about future interest rates.</a:t>
            </a:r>
          </a:p>
        </p:txBody>
      </p:sp>
      <p:sp>
        <p:nvSpPr>
          <p:cNvPr id="2" name="Down Arrow 1"/>
          <p:cNvSpPr/>
          <p:nvPr/>
        </p:nvSpPr>
        <p:spPr>
          <a:xfrm>
            <a:off x="4572000" y="429309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89256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sz="quarter" idx="1"/>
          </p:nvPr>
        </p:nvSpPr>
        <p:spPr>
          <a:xfrm>
            <a:off x="467544" y="476672"/>
            <a:ext cx="8496944" cy="5832648"/>
          </a:xfrm>
          <a:noFill/>
        </p:spPr>
        <p:txBody>
          <a:bodyPr lIns="90488" tIns="44450" rIns="90488" bIns="44450">
            <a:noAutofit/>
          </a:bodyPr>
          <a:lstStyle/>
          <a:p>
            <a:pPr algn="just">
              <a:lnSpc>
                <a:spcPts val="2700"/>
              </a:lnSpc>
              <a:spcBef>
                <a:spcPts val="0"/>
              </a:spcBef>
              <a:spcAft>
                <a:spcPts val="600"/>
              </a:spcAft>
            </a:pPr>
            <a:r>
              <a:rPr lang="en-US" dirty="0" smtClean="0">
                <a:solidFill>
                  <a:schemeClr val="accent1"/>
                </a:solidFill>
              </a:rPr>
              <a:t>L</a:t>
            </a:r>
            <a:r>
              <a:rPr lang="en-US" b="1" dirty="0" smtClean="0">
                <a:solidFill>
                  <a:schemeClr val="accent1"/>
                </a:solidFill>
              </a:rPr>
              <a:t>iquidity </a:t>
            </a:r>
            <a:r>
              <a:rPr lang="en-US" b="1" dirty="0">
                <a:solidFill>
                  <a:schemeClr val="accent1"/>
                </a:solidFill>
              </a:rPr>
              <a:t>premium </a:t>
            </a:r>
            <a:r>
              <a:rPr lang="en-US" b="1" dirty="0" smtClean="0">
                <a:solidFill>
                  <a:schemeClr val="accent1"/>
                </a:solidFill>
              </a:rPr>
              <a:t>theory</a:t>
            </a:r>
            <a:r>
              <a:rPr lang="en-US" dirty="0"/>
              <a:t> </a:t>
            </a:r>
            <a:r>
              <a:rPr lang="en-US" dirty="0" smtClean="0"/>
              <a:t>is a </a:t>
            </a:r>
            <a:r>
              <a:rPr lang="en-US" dirty="0"/>
              <a:t>particular case of the preferred habitat </a:t>
            </a:r>
            <a:r>
              <a:rPr lang="en-US" dirty="0" smtClean="0"/>
              <a:t>theory</a:t>
            </a:r>
          </a:p>
          <a:p>
            <a:pPr algn="just">
              <a:lnSpc>
                <a:spcPts val="2700"/>
              </a:lnSpc>
              <a:spcBef>
                <a:spcPts val="0"/>
              </a:spcBef>
              <a:spcAft>
                <a:spcPts val="600"/>
              </a:spcAft>
            </a:pPr>
            <a:endParaRPr lang="en-US" dirty="0" smtClean="0"/>
          </a:p>
          <a:p>
            <a:pPr algn="just">
              <a:lnSpc>
                <a:spcPts val="2700"/>
              </a:lnSpc>
              <a:spcBef>
                <a:spcPts val="0"/>
              </a:spcBef>
              <a:spcAft>
                <a:spcPts val="600"/>
              </a:spcAft>
            </a:pPr>
            <a:r>
              <a:rPr lang="en-US" dirty="0" smtClean="0"/>
              <a:t>Investors </a:t>
            </a:r>
            <a:r>
              <a:rPr lang="en-US" dirty="0"/>
              <a:t>always prefer</a:t>
            </a:r>
            <a:r>
              <a:rPr lang="en-US" dirty="0">
                <a:solidFill>
                  <a:srgbClr val="CC9900"/>
                </a:solidFill>
              </a:rPr>
              <a:t> </a:t>
            </a:r>
            <a:r>
              <a:rPr lang="en-US" dirty="0" smtClean="0"/>
              <a:t>short </a:t>
            </a:r>
            <a:r>
              <a:rPr lang="en-US" dirty="0"/>
              <a:t>to long </a:t>
            </a:r>
            <a:r>
              <a:rPr lang="en-US" dirty="0" smtClean="0"/>
              <a:t>maturities</a:t>
            </a:r>
            <a:endParaRPr lang="en-US" dirty="0"/>
          </a:p>
          <a:p>
            <a:pPr algn="just">
              <a:lnSpc>
                <a:spcPts val="2700"/>
              </a:lnSpc>
              <a:spcBef>
                <a:spcPts val="0"/>
              </a:spcBef>
              <a:spcAft>
                <a:spcPts val="600"/>
              </a:spcAft>
            </a:pPr>
            <a:endParaRPr lang="en-US" dirty="0" smtClean="0"/>
          </a:p>
          <a:p>
            <a:pPr algn="just">
              <a:lnSpc>
                <a:spcPts val="2700"/>
              </a:lnSpc>
              <a:spcBef>
                <a:spcPts val="0"/>
              </a:spcBef>
              <a:spcAft>
                <a:spcPts val="600"/>
              </a:spcAft>
            </a:pPr>
            <a:r>
              <a:rPr lang="en-US" dirty="0" smtClean="0"/>
              <a:t>Investors always demand a premium to invest in longer maturities</a:t>
            </a:r>
          </a:p>
          <a:p>
            <a:pPr algn="just">
              <a:lnSpc>
                <a:spcPts val="2700"/>
              </a:lnSpc>
              <a:spcBef>
                <a:spcPts val="0"/>
              </a:spcBef>
              <a:spcAft>
                <a:spcPts val="600"/>
              </a:spcAft>
            </a:pPr>
            <a:endParaRPr lang="en-US" dirty="0" smtClean="0"/>
          </a:p>
          <a:p>
            <a:pPr algn="just">
              <a:lnSpc>
                <a:spcPts val="2700"/>
              </a:lnSpc>
              <a:spcBef>
                <a:spcPts val="0"/>
              </a:spcBef>
              <a:spcAft>
                <a:spcPts val="600"/>
              </a:spcAft>
            </a:pPr>
            <a:r>
              <a:rPr lang="en-US" dirty="0" smtClean="0"/>
              <a:t>Long </a:t>
            </a:r>
            <a:r>
              <a:rPr lang="en-US" dirty="0"/>
              <a:t>term interest rates </a:t>
            </a:r>
            <a:r>
              <a:rPr lang="en-US" dirty="0" smtClean="0"/>
              <a:t>&gt; short </a:t>
            </a:r>
            <a:r>
              <a:rPr lang="en-US" dirty="0"/>
              <a:t>term interest </a:t>
            </a:r>
            <a:r>
              <a:rPr lang="en-US" dirty="0" smtClean="0"/>
              <a:t>rates</a:t>
            </a:r>
          </a:p>
          <a:p>
            <a:pPr algn="just">
              <a:lnSpc>
                <a:spcPts val="2700"/>
              </a:lnSpc>
              <a:spcBef>
                <a:spcPts val="0"/>
              </a:spcBef>
              <a:spcAft>
                <a:spcPts val="600"/>
              </a:spcAft>
            </a:pPr>
            <a:endParaRPr lang="en-US" dirty="0" smtClean="0"/>
          </a:p>
          <a:p>
            <a:pPr algn="just">
              <a:lnSpc>
                <a:spcPts val="2700"/>
              </a:lnSpc>
              <a:spcBef>
                <a:spcPts val="0"/>
              </a:spcBef>
              <a:spcAft>
                <a:spcPts val="600"/>
              </a:spcAft>
            </a:pPr>
            <a:r>
              <a:rPr lang="en-US" dirty="0" smtClean="0"/>
              <a:t>The </a:t>
            </a:r>
            <a:r>
              <a:rPr lang="en-US" dirty="0"/>
              <a:t>yield curve will always be positively </a:t>
            </a:r>
            <a:r>
              <a:rPr lang="en-US" dirty="0" smtClean="0"/>
              <a:t>sloped</a:t>
            </a:r>
          </a:p>
          <a:p>
            <a:pPr algn="just">
              <a:lnSpc>
                <a:spcPts val="2700"/>
              </a:lnSpc>
              <a:spcBef>
                <a:spcPts val="0"/>
              </a:spcBef>
              <a:spcAft>
                <a:spcPts val="600"/>
              </a:spcAft>
            </a:pPr>
            <a:endParaRPr lang="en-US" dirty="0"/>
          </a:p>
          <a:p>
            <a:pPr algn="just">
              <a:lnSpc>
                <a:spcPts val="2700"/>
              </a:lnSpc>
              <a:spcBef>
                <a:spcPts val="0"/>
              </a:spcBef>
              <a:spcAft>
                <a:spcPts val="600"/>
              </a:spcAft>
            </a:pPr>
            <a:r>
              <a:rPr lang="en-US" dirty="0" smtClean="0"/>
              <a:t>A positively sloped curve is usually considered as a regular curve, given that investors tend to be risk-averse =&gt; premium to invest in longer maturities due to the uncertainty on the future path of interest rates.</a:t>
            </a:r>
            <a:endParaRPr lang="en-US" dirty="0"/>
          </a:p>
        </p:txBody>
      </p:sp>
      <p:sp>
        <p:nvSpPr>
          <p:cNvPr id="2" name="Down Arrow 1"/>
          <p:cNvSpPr/>
          <p:nvPr/>
        </p:nvSpPr>
        <p:spPr>
          <a:xfrm>
            <a:off x="4644008" y="908720"/>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4644008" y="177281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4644008" y="256490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4644008" y="3429000"/>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4644008" y="4221088"/>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2161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41582" y="2924944"/>
            <a:ext cx="7074833" cy="136815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0" normalizeH="0" baseline="0" noProof="0" dirty="0" smtClean="0">
                <a:ln>
                  <a:noFill/>
                </a:ln>
                <a:solidFill>
                  <a:srgbClr val="740000"/>
                </a:solidFill>
                <a:effectLst/>
                <a:uLnTx/>
                <a:uFillTx/>
                <a:latin typeface="Calibri" panose="020F0502020204030204" pitchFamily="34" charset="0"/>
                <a:ea typeface="+mj-ea"/>
                <a:cs typeface="+mj-cs"/>
              </a:rPr>
              <a:t/>
            </a:r>
            <a:br>
              <a:rPr kumimoji="0" lang="en-US" sz="4400" b="1" i="0" u="none" strike="noStrike" kern="1200" cap="small" spc="0" normalizeH="0" baseline="0" noProof="0" dirty="0" smtClean="0">
                <a:ln>
                  <a:noFill/>
                </a:ln>
                <a:solidFill>
                  <a:srgbClr val="740000"/>
                </a:solidFill>
                <a:effectLst/>
                <a:uLnTx/>
                <a:uFillTx/>
                <a:latin typeface="Calibri" panose="020F0502020204030204" pitchFamily="34" charset="0"/>
                <a:ea typeface="+mj-ea"/>
                <a:cs typeface="+mj-cs"/>
              </a:rPr>
            </a:br>
            <a:r>
              <a:rPr kumimoji="0" lang="en-US" sz="4400" b="1" i="0" u="none" strike="noStrike" kern="1200" cap="small" spc="0" normalizeH="0" baseline="0" noProof="0" dirty="0" smtClean="0">
                <a:ln>
                  <a:noFill/>
                </a:ln>
                <a:solidFill>
                  <a:srgbClr val="740000"/>
                </a:solidFill>
                <a:effectLst/>
                <a:uLnTx/>
                <a:uFillTx/>
                <a:latin typeface="Calibri" panose="020F0502020204030204" pitchFamily="34" charset="0"/>
                <a:ea typeface="+mj-ea"/>
                <a:cs typeface="+mj-cs"/>
              </a:rPr>
              <a:t>Fixed Income Markets and</a:t>
            </a:r>
            <a:r>
              <a:rPr kumimoji="0" lang="en-US" sz="4400" b="1" i="0" u="none" strike="noStrike" kern="1200" cap="small" spc="0" normalizeH="0" noProof="0" dirty="0" smtClean="0">
                <a:ln>
                  <a:noFill/>
                </a:ln>
                <a:solidFill>
                  <a:srgbClr val="740000"/>
                </a:solidFill>
                <a:effectLst/>
                <a:uLnTx/>
                <a:uFillTx/>
                <a:latin typeface="Calibri" pitchFamily="34" charset="0"/>
                <a:ea typeface="+mj-ea"/>
                <a:cs typeface="+mj-cs"/>
              </a:rPr>
              <a:t> Interest Rate Risk</a:t>
            </a:r>
            <a:endParaRPr kumimoji="0" lang="en-US" sz="4400" b="1" i="0" u="none" strike="noStrike" kern="1200" cap="small" spc="0" normalizeH="0" baseline="0" noProof="0" dirty="0" smtClean="0">
              <a:ln>
                <a:noFill/>
              </a:ln>
              <a:solidFill>
                <a:schemeClr val="tx2"/>
              </a:solidFill>
              <a:effectLst/>
              <a:uLnTx/>
              <a:uFillTx/>
              <a:latin typeface="Calibri" pitchFamily="34" charset="0"/>
              <a:ea typeface="+mj-ea"/>
              <a:cs typeface="+mj-cs"/>
            </a:endParaRPr>
          </a:p>
        </p:txBody>
      </p:sp>
      <p:sp>
        <p:nvSpPr>
          <p:cNvPr id="8" name="TextBox 7"/>
          <p:cNvSpPr txBox="1"/>
          <p:nvPr/>
        </p:nvSpPr>
        <p:spPr>
          <a:xfrm>
            <a:off x="3707904" y="1628800"/>
            <a:ext cx="1660744" cy="769441"/>
          </a:xfrm>
          <a:prstGeom prst="rect">
            <a:avLst/>
          </a:prstGeom>
          <a:noFill/>
        </p:spPr>
        <p:txBody>
          <a:bodyPr wrap="square" rtlCol="0">
            <a:spAutoFit/>
          </a:bodyPr>
          <a:lstStyle/>
          <a:p>
            <a:r>
              <a:rPr lang="en-US" sz="4400" b="1" dirty="0" smtClean="0">
                <a:solidFill>
                  <a:srgbClr val="740000"/>
                </a:solidFill>
                <a:latin typeface="Calibri" pitchFamily="34" charset="0"/>
              </a:rPr>
              <a:t>PART I</a:t>
            </a:r>
            <a:endParaRPr lang="pt-PT" sz="4400" dirty="0">
              <a:latin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sz="quarter" idx="1"/>
          </p:nvPr>
        </p:nvSpPr>
        <p:spPr>
          <a:xfrm>
            <a:off x="395536" y="548680"/>
            <a:ext cx="8496944" cy="5760640"/>
          </a:xfrm>
          <a:noFill/>
        </p:spPr>
        <p:txBody>
          <a:bodyPr lIns="90488" tIns="44450" rIns="90488" bIns="44450">
            <a:noAutofit/>
          </a:bodyPr>
          <a:lstStyle/>
          <a:p>
            <a:pPr algn="just">
              <a:lnSpc>
                <a:spcPct val="120000"/>
              </a:lnSpc>
              <a:spcAft>
                <a:spcPts val="600"/>
              </a:spcAft>
            </a:pPr>
            <a:r>
              <a:rPr lang="en-US" dirty="0" smtClean="0"/>
              <a:t>The </a:t>
            </a:r>
            <a:r>
              <a:rPr lang="en-US" b="1" dirty="0">
                <a:solidFill>
                  <a:schemeClr val="accent1"/>
                </a:solidFill>
              </a:rPr>
              <a:t>market segmentation theory </a:t>
            </a:r>
            <a:r>
              <a:rPr lang="en-US" dirty="0"/>
              <a:t>postulates that interest rates in each maturity stem only from the supply and demand in that maturity.</a:t>
            </a:r>
          </a:p>
          <a:p>
            <a:pPr algn="just">
              <a:lnSpc>
                <a:spcPct val="120000"/>
              </a:lnSpc>
              <a:spcAft>
                <a:spcPts val="600"/>
              </a:spcAft>
            </a:pPr>
            <a:r>
              <a:rPr lang="en-US" dirty="0"/>
              <a:t>As a consequence, there is no relationship between interest rates in </a:t>
            </a:r>
            <a:r>
              <a:rPr lang="en-US" dirty="0" smtClean="0"/>
              <a:t>different maturities </a:t>
            </a:r>
            <a:r>
              <a:rPr lang="en-US" dirty="0"/>
              <a:t>and the yield curve may have very irregular shapes</a:t>
            </a:r>
            <a:r>
              <a:rPr lang="en-US" dirty="0" smtClean="0"/>
              <a:t>.</a:t>
            </a:r>
          </a:p>
          <a:p>
            <a:pPr algn="just">
              <a:lnSpc>
                <a:spcPct val="120000"/>
              </a:lnSpc>
              <a:spcAft>
                <a:spcPts val="600"/>
              </a:spcAft>
            </a:pPr>
            <a:r>
              <a:rPr lang="en-US" b="1" dirty="0" smtClean="0">
                <a:solidFill>
                  <a:schemeClr val="accent1"/>
                </a:solidFill>
              </a:rPr>
              <a:t>Main conclusions:</a:t>
            </a:r>
          </a:p>
          <a:p>
            <a:pPr marL="514350" indent="-514350" algn="just">
              <a:lnSpc>
                <a:spcPct val="120000"/>
              </a:lnSpc>
              <a:spcAft>
                <a:spcPts val="600"/>
              </a:spcAft>
              <a:buAutoNum type="romanLcParenBoth"/>
            </a:pPr>
            <a:r>
              <a:rPr lang="en-US" dirty="0" smtClean="0"/>
              <a:t>the </a:t>
            </a:r>
            <a:r>
              <a:rPr lang="en-US" dirty="0"/>
              <a:t>yield curve shape is explained by a mix of all these theories, even though market participants usually consider that a normal yield curve is a positively sloped </a:t>
            </a:r>
            <a:r>
              <a:rPr lang="en-US" dirty="0" smtClean="0"/>
              <a:t>one.</a:t>
            </a:r>
          </a:p>
          <a:p>
            <a:pPr marL="514350" indent="-514350" algn="just">
              <a:lnSpc>
                <a:spcPct val="120000"/>
              </a:lnSpc>
              <a:spcAft>
                <a:spcPts val="600"/>
              </a:spcAft>
              <a:buAutoNum type="romanLcParenBoth"/>
            </a:pPr>
            <a:r>
              <a:rPr lang="en-US" dirty="0" smtClean="0"/>
              <a:t>the </a:t>
            </a:r>
            <a:r>
              <a:rPr lang="en-US" dirty="0"/>
              <a:t>risk premium is usually considered as increasing with </a:t>
            </a:r>
            <a:r>
              <a:rPr lang="en-US" dirty="0" smtClean="0"/>
              <a:t>maturities.</a:t>
            </a:r>
          </a:p>
          <a:p>
            <a:pPr marL="514350" indent="-514350" algn="just">
              <a:lnSpc>
                <a:spcPct val="120000"/>
              </a:lnSpc>
              <a:spcAft>
                <a:spcPts val="600"/>
              </a:spcAft>
              <a:buAutoNum type="romanLcParenBoth"/>
            </a:pPr>
            <a:r>
              <a:rPr lang="en-US" dirty="0" smtClean="0"/>
              <a:t>even </a:t>
            </a:r>
            <a:r>
              <a:rPr lang="en-US" dirty="0"/>
              <a:t>though the risk premium is not nil, changes in long-term interest rates may be considered as changes in expectations on future short-term interest rates’ behavior if one assumes that risk premium is constant along </a:t>
            </a:r>
            <a:r>
              <a:rPr lang="en-US" dirty="0" smtClean="0"/>
              <a:t>time, which tends to happen, at least, in short periods of time.</a:t>
            </a:r>
            <a:endParaRPr lang="en-US" dirty="0"/>
          </a:p>
          <a:p>
            <a:pPr algn="just">
              <a:lnSpc>
                <a:spcPct val="120000"/>
              </a:lnSpc>
              <a:spcAft>
                <a:spcPts val="600"/>
              </a:spcAft>
            </a:pPr>
            <a:endParaRPr lang="en-US" dirty="0"/>
          </a:p>
          <a:p>
            <a:pPr algn="just" eaLnBrk="1" hangingPunct="1">
              <a:lnSpc>
                <a:spcPct val="120000"/>
              </a:lnSpc>
              <a:spcAft>
                <a:spcPts val="600"/>
              </a:spcAft>
            </a:pPr>
            <a:endParaRPr lang="en-US" dirty="0"/>
          </a:p>
          <a:p>
            <a:pPr algn="just" eaLnBrk="1" hangingPunct="1">
              <a:lnSpc>
                <a:spcPct val="120000"/>
              </a:lnSpc>
              <a:spcAft>
                <a:spcPts val="600"/>
              </a:spcAft>
            </a:pPr>
            <a:endParaRPr lang="en-US" dirty="0" smtClean="0"/>
          </a:p>
        </p:txBody>
      </p:sp>
    </p:spTree>
    <p:extLst>
      <p:ext uri="{BB962C8B-B14F-4D97-AF65-F5344CB8AC3E}">
        <p14:creationId xmlns:p14="http://schemas.microsoft.com/office/powerpoint/2010/main" val="24480882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a:bodyPr>
          <a:lstStyle/>
          <a:p>
            <a:pPr algn="l" eaLnBrk="1" hangingPunct="1"/>
            <a:r>
              <a:rPr lang="en-US" sz="3600" dirty="0" smtClean="0"/>
              <a:t>3 – Hedging Interest Rate Risk</a:t>
            </a:r>
          </a:p>
        </p:txBody>
      </p:sp>
      <p:sp>
        <p:nvSpPr>
          <p:cNvPr id="10" name="Rectangle 2"/>
          <p:cNvSpPr txBox="1">
            <a:spLocks noChangeArrowheads="1"/>
          </p:cNvSpPr>
          <p:nvPr/>
        </p:nvSpPr>
        <p:spPr bwMode="auto">
          <a:xfrm>
            <a:off x="428596" y="1412776"/>
            <a:ext cx="8429684" cy="5112568"/>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Basic principle: attempt to reduce as much as possible the dimensionality of the problem,</a:t>
            </a:r>
            <a:r>
              <a:rPr kumimoji="0" lang="en-US" sz="2400" b="0" i="0" u="none" strike="noStrike" kern="0" cap="none" spc="0" normalizeH="0" noProof="0" dirty="0" smtClean="0">
                <a:ln>
                  <a:noFill/>
                </a:ln>
                <a:solidFill>
                  <a:schemeClr val="tx1"/>
                </a:solidFill>
                <a:effectLst/>
                <a:uLnTx/>
                <a:uFillTx/>
                <a:latin typeface="Calibri" pitchFamily="34" charset="0"/>
                <a:ea typeface="+mn-ea"/>
                <a:cs typeface="+mn-cs"/>
              </a:rPr>
              <a:t> i.e. to hedge risk with as few factors as possible.</a:t>
            </a:r>
            <a:endPar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First step: </a:t>
            </a:r>
            <a:r>
              <a:rPr kumimoji="0" lang="en-US" sz="2400" b="1" i="0" u="none" strike="noStrike" kern="0" cap="none" spc="0" normalizeH="0" baseline="0" noProof="0" dirty="0" smtClean="0">
                <a:ln>
                  <a:noFill/>
                </a:ln>
                <a:solidFill>
                  <a:srgbClr val="CC9900"/>
                </a:solidFill>
                <a:effectLst/>
                <a:uLnTx/>
                <a:uFillTx/>
                <a:latin typeface="Calibri" pitchFamily="34" charset="0"/>
                <a:ea typeface="+mn-ea"/>
                <a:cs typeface="+mn-cs"/>
              </a:rPr>
              <a:t>duration hedging</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Consider only one risk factor</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Assume only small changes in the risk factor</a:t>
            </a: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indent="-342900" algn="just" eaLnBrk="0" hangingPunct="0">
              <a:spcBef>
                <a:spcPct val="20000"/>
              </a:spcBef>
              <a:buClr>
                <a:schemeClr val="tx1"/>
              </a:buClr>
              <a:buFontTx/>
              <a:buChar char="•"/>
              <a:defRPr/>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Beyond duration: </a:t>
            </a:r>
            <a:r>
              <a:rPr lang="en-US" sz="2400" b="1" kern="0" dirty="0">
                <a:solidFill>
                  <a:srgbClr val="CC9900"/>
                </a:solidFill>
                <a:latin typeface="Calibri" pitchFamily="34" charset="0"/>
              </a:rPr>
              <a:t>convexity hedging</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Relax the assumption of small interest rate changes</a:t>
            </a:r>
            <a:endParaRPr kumimoji="0" lang="en-US" sz="2000" b="1" i="0" u="none" strike="noStrike" kern="0" cap="none" spc="0" normalizeH="0" baseline="0" noProof="0" dirty="0" smtClean="0">
              <a:ln>
                <a:noFill/>
              </a:ln>
              <a:solidFill>
                <a:srgbClr val="CC9900"/>
              </a:solidFill>
              <a:effectLst/>
              <a:uLnTx/>
              <a:uFillTx/>
              <a:latin typeface="Calibri" pitchFamily="34" charset="0"/>
            </a:endParaRPr>
          </a:p>
        </p:txBody>
      </p:sp>
      <p:cxnSp>
        <p:nvCxnSpPr>
          <p:cNvPr id="7" name="Straight Connector 6"/>
          <p:cNvCxnSpPr/>
          <p:nvPr/>
        </p:nvCxnSpPr>
        <p:spPr>
          <a:xfrm flipV="1">
            <a:off x="0" y="1142976"/>
            <a:ext cx="5652120" cy="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9381" name="Rectangle 5"/>
          <p:cNvSpPr>
            <a:spLocks noGrp="1" noChangeArrowheads="1"/>
          </p:cNvSpPr>
          <p:nvPr>
            <p:ph type="title"/>
          </p:nvPr>
        </p:nvSpPr>
        <p:spPr>
          <a:noFill/>
          <a:ln/>
        </p:spPr>
        <p:txBody>
          <a:bodyPr>
            <a:normAutofit/>
          </a:bodyPr>
          <a:lstStyle/>
          <a:p>
            <a:pPr algn="l"/>
            <a:r>
              <a:rPr lang="en-US" dirty="0" smtClean="0"/>
              <a:t>3.1 - Duration</a:t>
            </a:r>
            <a:endParaRPr lang="en-US" dirty="0"/>
          </a:p>
        </p:txBody>
      </p:sp>
      <p:sp>
        <p:nvSpPr>
          <p:cNvPr id="869379" name="Rectangle 3"/>
          <p:cNvSpPr>
            <a:spLocks noGrp="1" noChangeArrowheads="1"/>
          </p:cNvSpPr>
          <p:nvPr>
            <p:ph sz="quarter" idx="1"/>
          </p:nvPr>
        </p:nvSpPr>
        <p:spPr>
          <a:xfrm>
            <a:off x="179512" y="1600200"/>
            <a:ext cx="4535365" cy="4873752"/>
          </a:xfrm>
          <a:noFill/>
          <a:ln/>
        </p:spPr>
        <p:txBody>
          <a:bodyPr>
            <a:normAutofit/>
          </a:bodyPr>
          <a:lstStyle/>
          <a:p>
            <a:pPr algn="just"/>
            <a:r>
              <a:rPr lang="en-US" dirty="0" smtClean="0"/>
              <a:t>We </a:t>
            </a:r>
            <a:r>
              <a:rPr lang="en-US" dirty="0"/>
              <a:t>will study the sensitivity of the </a:t>
            </a:r>
            <a:r>
              <a:rPr lang="en-US" dirty="0" smtClean="0"/>
              <a:t>bond price to </a:t>
            </a:r>
            <a:r>
              <a:rPr lang="en-US" dirty="0"/>
              <a:t>changes in </a:t>
            </a:r>
            <a:r>
              <a:rPr lang="en-US" dirty="0" smtClean="0"/>
              <a:t>yield - Interest </a:t>
            </a:r>
            <a:r>
              <a:rPr lang="en-US" dirty="0"/>
              <a:t>rate </a:t>
            </a:r>
            <a:r>
              <a:rPr lang="en-US" dirty="0" smtClean="0"/>
              <a:t>risk:</a:t>
            </a:r>
            <a:endParaRPr lang="en-US" dirty="0"/>
          </a:p>
          <a:p>
            <a:pPr marL="742950" lvl="1" indent="-285750" algn="just">
              <a:buClr>
                <a:srgbClr val="C00000"/>
              </a:buClr>
              <a:buFont typeface="Wingdings" pitchFamily="2" charset="2"/>
              <a:buChar char="§"/>
            </a:pPr>
            <a:r>
              <a:rPr lang="en-US" dirty="0"/>
              <a:t>Rates change from </a:t>
            </a:r>
            <a:r>
              <a:rPr lang="en-US" i="1" dirty="0"/>
              <a:t>y</a:t>
            </a:r>
            <a:r>
              <a:rPr lang="en-US" dirty="0"/>
              <a:t> to </a:t>
            </a:r>
            <a:r>
              <a:rPr lang="en-US" i="1" dirty="0" err="1"/>
              <a:t>y+dy</a:t>
            </a:r>
            <a:endParaRPr lang="en-US" i="1" dirty="0"/>
          </a:p>
          <a:p>
            <a:pPr marL="742950" lvl="1" indent="-285750" algn="just">
              <a:buClr>
                <a:srgbClr val="C00000"/>
              </a:buClr>
              <a:buFont typeface="Wingdings" pitchFamily="2" charset="2"/>
              <a:buChar char="§"/>
            </a:pPr>
            <a:r>
              <a:rPr lang="en-US" i="1" dirty="0" err="1"/>
              <a:t>dy</a:t>
            </a:r>
            <a:r>
              <a:rPr lang="en-US" i="1" dirty="0"/>
              <a:t> </a:t>
            </a:r>
            <a:r>
              <a:rPr lang="en-US" i="1" dirty="0" smtClean="0"/>
              <a:t>- </a:t>
            </a:r>
            <a:r>
              <a:rPr lang="en-US" dirty="0" smtClean="0"/>
              <a:t>small variation in yields, e.g. 1 </a:t>
            </a:r>
            <a:r>
              <a:rPr lang="en-US" dirty="0" err="1" smtClean="0"/>
              <a:t>bp</a:t>
            </a:r>
            <a:r>
              <a:rPr lang="en-US" dirty="0" smtClean="0"/>
              <a:t> (e.g</a:t>
            </a:r>
            <a:r>
              <a:rPr lang="en-US" dirty="0"/>
              <a:t>., from 5% to 5.01</a:t>
            </a:r>
            <a:r>
              <a:rPr lang="en-US" dirty="0" smtClean="0"/>
              <a:t>%)</a:t>
            </a:r>
          </a:p>
          <a:p>
            <a:pPr marL="742950" lvl="1" indent="-285750" algn="just">
              <a:buClr>
                <a:srgbClr val="C00000"/>
              </a:buClr>
              <a:buFont typeface="Wingdings" pitchFamily="2" charset="2"/>
              <a:buChar char="§"/>
            </a:pPr>
            <a:r>
              <a:rPr lang="en-US" i="1" dirty="0" err="1" smtClean="0"/>
              <a:t>dP</a:t>
            </a:r>
            <a:r>
              <a:rPr lang="en-US" i="1" dirty="0" smtClean="0"/>
              <a:t> </a:t>
            </a:r>
            <a:r>
              <a:rPr lang="en-US" i="1" dirty="0"/>
              <a:t>- </a:t>
            </a:r>
            <a:r>
              <a:rPr lang="en-US" dirty="0" smtClean="0"/>
              <a:t>variation </a:t>
            </a:r>
            <a:r>
              <a:rPr lang="en-US" dirty="0"/>
              <a:t>in </a:t>
            </a:r>
            <a:r>
              <a:rPr lang="en-US" dirty="0" smtClean="0"/>
              <a:t>bond price due to </a:t>
            </a:r>
            <a:r>
              <a:rPr lang="en-US" i="1" dirty="0" err="1" smtClean="0"/>
              <a:t>dy</a:t>
            </a:r>
            <a:endParaRPr lang="en-US" i="1" dirty="0" smtClean="0"/>
          </a:p>
          <a:p>
            <a:pPr marL="342900" indent="-342900" algn="just">
              <a:spcBef>
                <a:spcPct val="20000"/>
              </a:spcBef>
              <a:buClr>
                <a:srgbClr val="C00000"/>
              </a:buClr>
              <a:buFont typeface="Wingdings" pitchFamily="2" charset="2"/>
              <a:buChar char="§"/>
            </a:pPr>
            <a:r>
              <a:rPr lang="en-US" dirty="0" smtClean="0"/>
              <a:t>The relationship between the bond prices and the yields is not linear.</a:t>
            </a:r>
          </a:p>
          <a:p>
            <a:pPr marL="342900" indent="-342900" algn="just">
              <a:spcBef>
                <a:spcPct val="20000"/>
              </a:spcBef>
              <a:buClr>
                <a:srgbClr val="C00000"/>
              </a:buClr>
              <a:buFont typeface="Wingdings" pitchFamily="2" charset="2"/>
              <a:buChar char="§"/>
            </a:pPr>
            <a:r>
              <a:rPr lang="en-US" dirty="0" smtClean="0"/>
              <a:t>However, for small changes in yields, a good proxy for </a:t>
            </a:r>
            <a:r>
              <a:rPr lang="en-US" i="1" dirty="0" err="1" smtClean="0"/>
              <a:t>dP</a:t>
            </a:r>
            <a:r>
              <a:rPr lang="en-US" dirty="0" smtClean="0"/>
              <a:t> is the first derivative of the bond price in order to </a:t>
            </a:r>
            <a:r>
              <a:rPr lang="en-US" i="1" dirty="0" smtClean="0"/>
              <a:t>y</a:t>
            </a:r>
            <a:r>
              <a:rPr lang="en-US" dirty="0" smtClean="0"/>
              <a:t>.</a:t>
            </a:r>
            <a:endParaRPr lang="en-US" i="1" dirty="0"/>
          </a:p>
          <a:p>
            <a:pPr algn="just"/>
            <a:endParaRPr lang="en-US" dirty="0"/>
          </a:p>
          <a:p>
            <a:pPr algn="just"/>
            <a:endParaRPr lang="en-US" dirty="0" smtClean="0"/>
          </a:p>
          <a:p>
            <a:pPr algn="just"/>
            <a:endParaRPr lang="fr-FR" dirty="0"/>
          </a:p>
          <a:p>
            <a:pPr algn="just"/>
            <a:endParaRPr lang="fr-FR" dirty="0"/>
          </a:p>
        </p:txBody>
      </p:sp>
      <p:cxnSp>
        <p:nvCxnSpPr>
          <p:cNvPr id="10" name="Straight Connector 9"/>
          <p:cNvCxnSpPr/>
          <p:nvPr/>
        </p:nvCxnSpPr>
        <p:spPr>
          <a:xfrm flipV="1">
            <a:off x="0" y="1142976"/>
            <a:ext cx="2411760" cy="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Picture 28"/>
          <p:cNvPicPr>
            <a:picLocks noChangeAspect="1" noChangeArrowheads="1"/>
          </p:cNvPicPr>
          <p:nvPr/>
        </p:nvPicPr>
        <p:blipFill>
          <a:blip r:embed="rId2" cstate="print"/>
          <a:srcRect/>
          <a:stretch>
            <a:fillRect/>
          </a:stretch>
        </p:blipFill>
        <p:spPr bwMode="auto">
          <a:xfrm>
            <a:off x="4714876" y="4056782"/>
            <a:ext cx="4573588" cy="2468562"/>
          </a:xfrm>
          <a:prstGeom prst="rect">
            <a:avLst/>
          </a:prstGeom>
          <a:noFill/>
          <a:ln w="9525">
            <a:noFill/>
            <a:miter lim="800000"/>
            <a:headEnd/>
            <a:tailEnd/>
          </a:ln>
        </p:spPr>
      </p:pic>
      <p:sp>
        <p:nvSpPr>
          <p:cNvPr id="6" name="Line 29"/>
          <p:cNvSpPr>
            <a:spLocks noChangeShapeType="1"/>
          </p:cNvSpPr>
          <p:nvPr/>
        </p:nvSpPr>
        <p:spPr bwMode="auto">
          <a:xfrm>
            <a:off x="5143504" y="3789387"/>
            <a:ext cx="0" cy="2447925"/>
          </a:xfrm>
          <a:prstGeom prst="line">
            <a:avLst/>
          </a:prstGeom>
          <a:noFill/>
          <a:ln w="9525">
            <a:solidFill>
              <a:schemeClr val="tx1"/>
            </a:solidFill>
            <a:round/>
            <a:headEnd/>
            <a:tailEnd/>
          </a:ln>
        </p:spPr>
        <p:txBody>
          <a:bodyPr/>
          <a:lstStyle/>
          <a:p>
            <a:endParaRPr lang="pt-PT"/>
          </a:p>
        </p:txBody>
      </p:sp>
      <p:sp>
        <p:nvSpPr>
          <p:cNvPr id="7" name="Line 30"/>
          <p:cNvSpPr>
            <a:spLocks noChangeShapeType="1"/>
          </p:cNvSpPr>
          <p:nvPr/>
        </p:nvSpPr>
        <p:spPr bwMode="auto">
          <a:xfrm>
            <a:off x="5143504" y="6237312"/>
            <a:ext cx="3600450" cy="0"/>
          </a:xfrm>
          <a:prstGeom prst="line">
            <a:avLst/>
          </a:prstGeom>
          <a:noFill/>
          <a:ln w="9525">
            <a:solidFill>
              <a:schemeClr val="tx1"/>
            </a:solidFill>
            <a:round/>
            <a:headEnd/>
            <a:tailEnd/>
          </a:ln>
        </p:spPr>
        <p:txBody>
          <a:bodyPr/>
          <a:lstStyle/>
          <a:p>
            <a:endParaRPr lang="pt-PT"/>
          </a:p>
        </p:txBody>
      </p:sp>
      <p:sp>
        <p:nvSpPr>
          <p:cNvPr id="8" name="Text Box 31"/>
          <p:cNvSpPr txBox="1">
            <a:spLocks noChangeArrowheads="1"/>
          </p:cNvSpPr>
          <p:nvPr/>
        </p:nvSpPr>
        <p:spPr bwMode="auto">
          <a:xfrm>
            <a:off x="4714876" y="4594522"/>
            <a:ext cx="576262" cy="274638"/>
          </a:xfrm>
          <a:prstGeom prst="rect">
            <a:avLst/>
          </a:prstGeom>
          <a:noFill/>
          <a:ln w="9525">
            <a:noFill/>
            <a:miter lim="800000"/>
            <a:headEnd/>
            <a:tailEnd/>
          </a:ln>
        </p:spPr>
        <p:txBody>
          <a:bodyPr>
            <a:spAutoFit/>
          </a:bodyPr>
          <a:lstStyle/>
          <a:p>
            <a:pPr eaLnBrk="0" hangingPunct="0">
              <a:spcBef>
                <a:spcPct val="50000"/>
              </a:spcBef>
            </a:pPr>
            <a:r>
              <a:rPr lang="pt-PT" sz="1200" b="1" dirty="0"/>
              <a:t>P</a:t>
            </a:r>
          </a:p>
        </p:txBody>
      </p:sp>
      <p:sp>
        <p:nvSpPr>
          <p:cNvPr id="9" name="Text Box 31"/>
          <p:cNvSpPr txBox="1">
            <a:spLocks noChangeArrowheads="1"/>
          </p:cNvSpPr>
          <p:nvPr/>
        </p:nvSpPr>
        <p:spPr bwMode="auto">
          <a:xfrm>
            <a:off x="7020272" y="6237312"/>
            <a:ext cx="576262" cy="274638"/>
          </a:xfrm>
          <a:prstGeom prst="rect">
            <a:avLst/>
          </a:prstGeom>
          <a:noFill/>
          <a:ln w="9525">
            <a:noFill/>
            <a:miter lim="800000"/>
            <a:headEnd/>
            <a:tailEnd/>
          </a:ln>
        </p:spPr>
        <p:txBody>
          <a:bodyPr>
            <a:spAutoFit/>
          </a:bodyPr>
          <a:lstStyle/>
          <a:p>
            <a:pPr eaLnBrk="0" hangingPunct="0">
              <a:spcBef>
                <a:spcPct val="50000"/>
              </a:spcBef>
            </a:pPr>
            <a:r>
              <a:rPr lang="pt-PT" sz="1200" b="1" dirty="0" smtClean="0"/>
              <a:t>y</a:t>
            </a:r>
            <a:endParaRPr lang="pt-PT" sz="1200" b="1"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1426" name="Rectangle 2"/>
          <p:cNvSpPr>
            <a:spLocks noGrp="1" noChangeArrowheads="1"/>
          </p:cNvSpPr>
          <p:nvPr>
            <p:ph sz="quarter" idx="1"/>
          </p:nvPr>
        </p:nvSpPr>
        <p:spPr>
          <a:xfrm>
            <a:off x="323527" y="2543753"/>
            <a:ext cx="8712969" cy="1591995"/>
          </a:xfrm>
          <a:noFill/>
          <a:ln/>
        </p:spPr>
        <p:txBody>
          <a:bodyPr lIns="90488" tIns="44450" rIns="90488" bIns="44450">
            <a:noAutofit/>
          </a:bodyPr>
          <a:lstStyle/>
          <a:p>
            <a:pPr>
              <a:lnSpc>
                <a:spcPts val="2100"/>
              </a:lnSpc>
              <a:spcBef>
                <a:spcPts val="0"/>
              </a:spcBef>
              <a:spcAft>
                <a:spcPts val="600"/>
              </a:spcAft>
              <a:buClr>
                <a:srgbClr val="FF9900"/>
              </a:buClr>
            </a:pPr>
            <a:r>
              <a:rPr lang="en-US" sz="1600" b="1" dirty="0" smtClean="0">
                <a:solidFill>
                  <a:srgbClr val="FF0000"/>
                </a:solidFill>
              </a:rPr>
              <a:t>Macaulay Duration (Frederick Macaulay, 1938) –</a:t>
            </a:r>
            <a:r>
              <a:rPr lang="en-US" sz="1600" b="1" dirty="0" smtClean="0">
                <a:solidFill>
                  <a:srgbClr val="CC9900"/>
                </a:solidFill>
              </a:rPr>
              <a:t> </a:t>
            </a:r>
            <a:r>
              <a:rPr lang="en-US" sz="1600" dirty="0" smtClean="0"/>
              <a:t>aka effective maturity: </a:t>
            </a:r>
            <a:r>
              <a:rPr lang="en-US" sz="1600" b="1" dirty="0">
                <a:solidFill>
                  <a:srgbClr val="FF0000"/>
                </a:solidFill>
              </a:rPr>
              <a:t>Average maturity (measured in years) of all cash-flows weighted by the relevance of their NPV on the bond price </a:t>
            </a:r>
            <a:r>
              <a:rPr lang="en-US" sz="1600" dirty="0"/>
              <a:t>(while residual maturity is just the maturity of the final cash-flow)</a:t>
            </a:r>
          </a:p>
          <a:p>
            <a:pPr>
              <a:lnSpc>
                <a:spcPts val="2100"/>
              </a:lnSpc>
              <a:spcBef>
                <a:spcPts val="0"/>
              </a:spcBef>
              <a:spcAft>
                <a:spcPts val="600"/>
              </a:spcAft>
              <a:buClr>
                <a:srgbClr val="FF9900"/>
              </a:buClr>
            </a:pPr>
            <a:r>
              <a:rPr lang="en-US" sz="1600" dirty="0" smtClean="0"/>
              <a:t>Calculated </a:t>
            </a:r>
            <a:r>
              <a:rPr lang="en-US" sz="1600" dirty="0"/>
              <a:t>as (the absolute </a:t>
            </a:r>
            <a:r>
              <a:rPr lang="en-US" sz="1600" dirty="0" smtClean="0"/>
              <a:t>value of) the partial </a:t>
            </a:r>
            <a:r>
              <a:rPr lang="en-US" sz="1600" dirty="0"/>
              <a:t>derivative of the bond price with respect to yield, divided by the bond </a:t>
            </a:r>
            <a:r>
              <a:rPr lang="en-US" sz="1600" dirty="0" smtClean="0"/>
              <a:t>price:</a:t>
            </a:r>
          </a:p>
        </p:txBody>
      </p:sp>
      <mc:AlternateContent xmlns:mc="http://schemas.openxmlformats.org/markup-compatibility/2006" xmlns:a14="http://schemas.microsoft.com/office/drawing/2010/main">
        <mc:Choice Requires="a14">
          <p:sp>
            <p:nvSpPr>
              <p:cNvPr id="871430" name="Rectangle 6"/>
              <p:cNvSpPr>
                <a:spLocks noChangeArrowheads="1"/>
              </p:cNvSpPr>
              <p:nvPr/>
            </p:nvSpPr>
            <p:spPr bwMode="auto">
              <a:xfrm>
                <a:off x="796888" y="5669854"/>
                <a:ext cx="3661792" cy="567458"/>
              </a:xfrm>
              <a:prstGeom prst="rect">
                <a:avLst/>
              </a:prstGeom>
              <a:noFill/>
              <a:ln w="12700">
                <a:noFill/>
                <a:miter lim="800000"/>
                <a:headEnd/>
                <a:tailEnd/>
              </a:ln>
              <a:effectLst/>
            </p:spPr>
            <p:txBody>
              <a:bodyPr lIns="90488" tIns="44450" rIns="90488" bIns="44450"/>
              <a:lstStyle/>
              <a:p>
                <a:pPr>
                  <a:spcBef>
                    <a:spcPct val="20000"/>
                  </a:spcBef>
                  <a:buClr>
                    <a:schemeClr val="tx1"/>
                  </a:buClr>
                </a:pPr>
                <a14:m>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pt-PT" sz="2000" i="1">
                                <a:latin typeface="Cambria Math" panose="02040503050406030204" pitchFamily="18" charset="0"/>
                                <a:ea typeface="Cambria Math" panose="02040503050406030204" pitchFamily="18" charset="0"/>
                              </a:rPr>
                              <m:t>𝑃</m:t>
                            </m:r>
                          </m:e>
                          <m:sup>
                            <m:r>
                              <a:rPr lang="pt-PT" sz="2000" i="1">
                                <a:latin typeface="Cambria Math" panose="02040503050406030204" pitchFamily="18" charset="0"/>
                                <a:ea typeface="Cambria Math" panose="02040503050406030204" pitchFamily="18" charset="0"/>
                              </a:rPr>
                              <m:t>𝑐</m:t>
                            </m:r>
                          </m:sup>
                        </m:sSup>
                      </m:num>
                      <m:den>
                        <m:r>
                          <a:rPr lang="en-US" sz="2000" i="1">
                            <a:latin typeface="Cambria Math" panose="02040503050406030204" pitchFamily="18" charset="0"/>
                            <a:ea typeface="Cambria Math" panose="02040503050406030204" pitchFamily="18" charset="0"/>
                          </a:rPr>
                          <m:t>𝜕</m:t>
                        </m:r>
                        <m:r>
                          <a:rPr lang="pt-PT" sz="2000" i="1">
                            <a:latin typeface="Cambria Math" panose="02040503050406030204" pitchFamily="18" charset="0"/>
                            <a:ea typeface="Cambria Math" panose="02040503050406030204" pitchFamily="18" charset="0"/>
                          </a:rPr>
                          <m:t>𝑦</m:t>
                        </m:r>
                      </m:den>
                    </m:f>
                    <m:r>
                      <a:rPr lang="pt-PT" sz="2000" b="0" i="1" smtClean="0">
                        <a:latin typeface="Cambria Math" panose="02040503050406030204" pitchFamily="18" charset="0"/>
                        <a:ea typeface="Cambria Math" panose="02040503050406030204" pitchFamily="18" charset="0"/>
                      </a:rPr>
                      <m:t>=−</m:t>
                    </m:r>
                    <m:r>
                      <a:rPr lang="pt-PT" sz="2000" b="0" i="1" smtClean="0">
                        <a:latin typeface="Cambria Math" panose="02040503050406030204" pitchFamily="18" charset="0"/>
                        <a:ea typeface="Cambria Math" panose="02040503050406030204" pitchFamily="18" charset="0"/>
                      </a:rPr>
                      <m:t>𝐷</m:t>
                    </m:r>
                    <m:sSup>
                      <m:sSupPr>
                        <m:ctrlPr>
                          <a:rPr lang="en-US" sz="2000" i="1">
                            <a:latin typeface="Cambria Math" panose="02040503050406030204" pitchFamily="18" charset="0"/>
                            <a:ea typeface="Cambria Math" panose="02040503050406030204" pitchFamily="18" charset="0"/>
                          </a:rPr>
                        </m:ctrlPr>
                      </m:sSupPr>
                      <m:e>
                        <m:r>
                          <a:rPr lang="pt-PT" sz="2000" i="1">
                            <a:latin typeface="Cambria Math" panose="02040503050406030204" pitchFamily="18" charset="0"/>
                            <a:ea typeface="Cambria Math" panose="02040503050406030204" pitchFamily="18" charset="0"/>
                          </a:rPr>
                          <m:t>𝑃</m:t>
                        </m:r>
                      </m:e>
                      <m:sup>
                        <m:r>
                          <a:rPr lang="pt-PT" sz="2000" i="1">
                            <a:latin typeface="Cambria Math" panose="02040503050406030204" pitchFamily="18" charset="0"/>
                            <a:ea typeface="Cambria Math" panose="02040503050406030204" pitchFamily="18" charset="0"/>
                          </a:rPr>
                          <m:t>𝑐</m:t>
                        </m:r>
                      </m:sup>
                    </m:sSup>
                    <m:r>
                      <a:rPr lang="pt-PT" sz="2000" b="0" i="1" smtClean="0">
                        <a:latin typeface="Cambria Math" panose="02040503050406030204" pitchFamily="18" charset="0"/>
                        <a:ea typeface="Cambria Math" panose="02040503050406030204" pitchFamily="18" charset="0"/>
                      </a:rPr>
                      <m:t>⇒ </m:t>
                    </m:r>
                  </m:oMath>
                </a14:m>
                <a:r>
                  <a:rPr lang="en-US" sz="2000" dirty="0" smtClean="0">
                    <a:latin typeface="Calibri" pitchFamily="34" charset="0"/>
                  </a:rPr>
                  <a:t> </a:t>
                </a:r>
                <a14:m>
                  <m:oMath xmlns:m="http://schemas.openxmlformats.org/officeDocument/2006/math">
                    <m:f>
                      <m:fPr>
                        <m:ctrlPr>
                          <a:rPr lang="en-US" sz="2000" i="1">
                            <a:latin typeface="Cambria Math" panose="02040503050406030204" pitchFamily="18" charset="0"/>
                          </a:rPr>
                        </m:ctrlPr>
                      </m:fPr>
                      <m:num>
                        <m:r>
                          <a:rPr lang="pt-PT" sz="2000" b="0" i="1" smtClean="0">
                            <a:latin typeface="Cambria Math" panose="02040503050406030204" pitchFamily="18" charset="0"/>
                          </a:rPr>
                          <m:t>𝑑</m:t>
                        </m:r>
                        <m:sSup>
                          <m:sSupPr>
                            <m:ctrlPr>
                              <a:rPr lang="en-US" sz="2000" i="1">
                                <a:latin typeface="Cambria Math" panose="02040503050406030204" pitchFamily="18" charset="0"/>
                                <a:ea typeface="Cambria Math" panose="02040503050406030204" pitchFamily="18" charset="0"/>
                              </a:rPr>
                            </m:ctrlPr>
                          </m:sSupPr>
                          <m:e>
                            <m:r>
                              <a:rPr lang="pt-PT" sz="2000" i="1">
                                <a:latin typeface="Cambria Math" panose="02040503050406030204" pitchFamily="18" charset="0"/>
                                <a:ea typeface="Cambria Math" panose="02040503050406030204" pitchFamily="18" charset="0"/>
                              </a:rPr>
                              <m:t>𝑃</m:t>
                            </m:r>
                          </m:e>
                          <m:sup>
                            <m:r>
                              <a:rPr lang="pt-PT" sz="2000" i="1">
                                <a:latin typeface="Cambria Math" panose="02040503050406030204" pitchFamily="18" charset="0"/>
                                <a:ea typeface="Cambria Math" panose="02040503050406030204" pitchFamily="18" charset="0"/>
                              </a:rPr>
                              <m:t>𝑐</m:t>
                            </m:r>
                          </m:sup>
                        </m:sSup>
                      </m:num>
                      <m:den>
                        <m:sSup>
                          <m:sSupPr>
                            <m:ctrlPr>
                              <a:rPr lang="en-US" sz="2000" i="1">
                                <a:latin typeface="Cambria Math" panose="02040503050406030204" pitchFamily="18" charset="0"/>
                                <a:ea typeface="Cambria Math" panose="02040503050406030204" pitchFamily="18" charset="0"/>
                              </a:rPr>
                            </m:ctrlPr>
                          </m:sSupPr>
                          <m:e>
                            <m:r>
                              <a:rPr lang="pt-PT" sz="2000" i="1">
                                <a:latin typeface="Cambria Math" panose="02040503050406030204" pitchFamily="18" charset="0"/>
                                <a:ea typeface="Cambria Math" panose="02040503050406030204" pitchFamily="18" charset="0"/>
                              </a:rPr>
                              <m:t>𝑃</m:t>
                            </m:r>
                          </m:e>
                          <m:sup>
                            <m:r>
                              <a:rPr lang="pt-PT" sz="2000" i="1">
                                <a:latin typeface="Cambria Math" panose="02040503050406030204" pitchFamily="18" charset="0"/>
                                <a:ea typeface="Cambria Math" panose="02040503050406030204" pitchFamily="18" charset="0"/>
                              </a:rPr>
                              <m:t>𝑐</m:t>
                            </m:r>
                          </m:sup>
                        </m:sSup>
                      </m:den>
                    </m:f>
                    <m:r>
                      <a:rPr lang="pt-PT" sz="2000" i="1">
                        <a:latin typeface="Cambria Math" panose="02040503050406030204" pitchFamily="18" charset="0"/>
                        <a:ea typeface="Cambria Math" panose="02040503050406030204" pitchFamily="18" charset="0"/>
                      </a:rPr>
                      <m:t>=−</m:t>
                    </m:r>
                    <m:r>
                      <a:rPr lang="pt-PT" sz="2000" i="1">
                        <a:latin typeface="Cambria Math" panose="02040503050406030204" pitchFamily="18" charset="0"/>
                        <a:ea typeface="Cambria Math" panose="02040503050406030204" pitchFamily="18" charset="0"/>
                      </a:rPr>
                      <m:t>𝐷𝑑𝑦</m:t>
                    </m:r>
                  </m:oMath>
                </a14:m>
                <a:r>
                  <a:rPr lang="en-US" sz="2000" dirty="0" smtClean="0">
                    <a:latin typeface="Calibri" pitchFamily="34" charset="0"/>
                  </a:rPr>
                  <a:t>        </a:t>
                </a:r>
              </a:p>
            </p:txBody>
          </p:sp>
        </mc:Choice>
        <mc:Fallback xmlns="">
          <p:sp>
            <p:nvSpPr>
              <p:cNvPr id="871430" name="Rectangle 6"/>
              <p:cNvSpPr>
                <a:spLocks noRot="1" noChangeAspect="1" noMove="1" noResize="1" noEditPoints="1" noAdjustHandles="1" noChangeArrowheads="1" noChangeShapeType="1" noTextEdit="1"/>
              </p:cNvSpPr>
              <p:nvPr/>
            </p:nvSpPr>
            <p:spPr bwMode="auto">
              <a:xfrm>
                <a:off x="796888" y="5669854"/>
                <a:ext cx="3661792" cy="567458"/>
              </a:xfrm>
              <a:prstGeom prst="rect">
                <a:avLst/>
              </a:prstGeom>
              <a:blipFill rotWithShape="0">
                <a:blip r:embed="rId2"/>
                <a:stretch>
                  <a:fillRect/>
                </a:stretch>
              </a:blipFill>
              <a:ln w="12700">
                <a:noFill/>
                <a:miter lim="800000"/>
                <a:headEnd/>
                <a:tailEnd/>
              </a:ln>
              <a:effectLst/>
            </p:spPr>
            <p:txBody>
              <a:bodyPr/>
              <a:lstStyle/>
              <a:p>
                <a:r>
                  <a:rPr lang="en-GB">
                    <a:noFill/>
                  </a:rPr>
                  <a:t> </a:t>
                </a:r>
              </a:p>
            </p:txBody>
          </p:sp>
        </mc:Fallback>
      </mc:AlternateContent>
      <p:sp>
        <p:nvSpPr>
          <p:cNvPr id="9" name="Rectangle 2"/>
          <p:cNvSpPr txBox="1">
            <a:spLocks noChangeArrowheads="1"/>
          </p:cNvSpPr>
          <p:nvPr/>
        </p:nvSpPr>
        <p:spPr>
          <a:xfrm>
            <a:off x="323527" y="404665"/>
            <a:ext cx="8304005" cy="432048"/>
          </a:xfrm>
          <a:prstGeom prst="rect">
            <a:avLst/>
          </a:prstGeom>
          <a:noFill/>
          <a:ln/>
        </p:spPr>
        <p:txBody>
          <a:bodyPr vert="horz" lIns="90488" tIns="44450" rIns="90488" bIns="44450">
            <a:norm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Aft>
                <a:spcPts val="0"/>
              </a:spcAft>
              <a:buClr>
                <a:srgbClr val="FF9900"/>
              </a:buClr>
            </a:pPr>
            <a:r>
              <a:rPr lang="en-US" dirty="0" smtClean="0"/>
              <a:t>With continuously compounded interest rates, we have:</a:t>
            </a:r>
          </a:p>
        </p:txBody>
      </p:sp>
      <mc:AlternateContent xmlns:mc="http://schemas.openxmlformats.org/markup-compatibility/2006" xmlns:a14="http://schemas.microsoft.com/office/drawing/2010/main">
        <mc:Choice Requires="a14">
          <p:sp>
            <p:nvSpPr>
              <p:cNvPr id="18" name="Rectangle 17"/>
              <p:cNvSpPr/>
              <p:nvPr/>
            </p:nvSpPr>
            <p:spPr>
              <a:xfrm>
                <a:off x="681640" y="758276"/>
                <a:ext cx="7945892" cy="1650067"/>
              </a:xfrm>
              <a:prstGeom prst="rect">
                <a:avLst/>
              </a:prstGeom>
            </p:spPr>
            <p:txBody>
              <a:bodyPr wrap="square">
                <a:spAutoFit/>
              </a:bodyPr>
              <a:lstStyle/>
              <a:p>
                <a:pPr marL="0" indent="0" algn="just">
                  <a:buClr>
                    <a:srgbClr val="FF9900"/>
                  </a:buClr>
                  <a:buNone/>
                </a:pPr>
                <a14:m>
                  <m:oMathPara xmlns:m="http://schemas.openxmlformats.org/officeDocument/2006/math">
                    <m:oMathParaPr>
                      <m:jc m:val="centerGroup"/>
                    </m:oMathParaPr>
                    <m:oMath xmlns:m="http://schemas.openxmlformats.org/officeDocument/2006/math">
                      <m:sSup>
                        <m:sSupPr>
                          <m:ctrlPr>
                            <a:rPr lang="en-US" i="1" kern="0" smtClean="0">
                              <a:latin typeface="Cambria Math" panose="02040503050406030204" pitchFamily="18" charset="0"/>
                            </a:rPr>
                          </m:ctrlPr>
                        </m:sSupPr>
                        <m:e>
                          <m:r>
                            <a:rPr lang="pt-PT" i="1" kern="0">
                              <a:latin typeface="Cambria Math" panose="02040503050406030204" pitchFamily="18" charset="0"/>
                            </a:rPr>
                            <m:t>𝑃</m:t>
                          </m:r>
                        </m:e>
                        <m:sup>
                          <m:r>
                            <a:rPr lang="pt-PT" i="1" kern="0">
                              <a:latin typeface="Cambria Math" panose="02040503050406030204" pitchFamily="18" charset="0"/>
                            </a:rPr>
                            <m:t>𝑐</m:t>
                          </m:r>
                        </m:sup>
                      </m:sSup>
                      <m:r>
                        <a:rPr lang="pt-PT" i="1">
                          <a:latin typeface="Cambria Math" panose="02040503050406030204" pitchFamily="18" charset="0"/>
                        </a:rPr>
                        <m:t>=</m:t>
                      </m:r>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b="0" i="1" smtClean="0">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oMath>
                  </m:oMathPara>
                </a14:m>
                <a:endParaRPr lang="pt-PT" dirty="0" smtClean="0"/>
              </a:p>
              <a:p>
                <a:pPr marL="0" indent="0" algn="just">
                  <a:buClr>
                    <a:srgbClr val="FF9900"/>
                  </a:buClr>
                  <a:buNone/>
                </a:pPr>
                <a14:m>
                  <m:oMathPara xmlns:m="http://schemas.openxmlformats.org/officeDocument/2006/math">
                    <m:oMathParaPr>
                      <m:jc m:val="centerGroup"/>
                    </m:oMathParaPr>
                    <m:oMath xmlns:m="http://schemas.openxmlformats.org/officeDocument/2006/math">
                      <m:f>
                        <m:fPr>
                          <m:ctrlPr>
                            <a:rPr lang="en-US" i="1" kern="0">
                              <a:latin typeface="Cambria Math" panose="02040503050406030204" pitchFamily="18" charset="0"/>
                            </a:rPr>
                          </m:ctrlPr>
                        </m:fPr>
                        <m:num>
                          <m:r>
                            <a:rPr lang="en-US" i="1" kern="0">
                              <a:latin typeface="Cambria Math" panose="02040503050406030204" pitchFamily="18" charset="0"/>
                              <a:ea typeface="Cambria Math" panose="02040503050406030204" pitchFamily="18" charset="0"/>
                            </a:rPr>
                            <m:t>𝜕</m:t>
                          </m:r>
                          <m:sSup>
                            <m:sSupPr>
                              <m:ctrlPr>
                                <a:rPr lang="en-US" i="1" kern="0">
                                  <a:latin typeface="Cambria Math" panose="02040503050406030204" pitchFamily="18" charset="0"/>
                                </a:rPr>
                              </m:ctrlPr>
                            </m:sSupPr>
                            <m:e>
                              <m:r>
                                <a:rPr lang="pt-PT" i="1" kern="0">
                                  <a:latin typeface="Cambria Math" panose="02040503050406030204" pitchFamily="18" charset="0"/>
                                </a:rPr>
                                <m:t>𝑃</m:t>
                              </m:r>
                            </m:e>
                            <m:sup>
                              <m:r>
                                <a:rPr lang="pt-PT" i="1" kern="0">
                                  <a:latin typeface="Cambria Math" panose="02040503050406030204" pitchFamily="18" charset="0"/>
                                </a:rPr>
                                <m:t>𝑐</m:t>
                              </m:r>
                            </m:sup>
                          </m:sSup>
                        </m:num>
                        <m:den>
                          <m:r>
                            <a:rPr lang="en-US"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rPr>
                            <m:t>𝑦</m:t>
                          </m:r>
                        </m:den>
                      </m:f>
                      <m:r>
                        <a:rPr lang="pt-PT" i="1">
                          <a:latin typeface="Cambria Math" panose="02040503050406030204" pitchFamily="18" charset="0"/>
                        </a:rPr>
                        <m:t>=</m:t>
                      </m:r>
                      <m:f>
                        <m:fPr>
                          <m:ctrlPr>
                            <a:rPr lang="en-US" i="1" kern="0">
                              <a:latin typeface="Cambria Math" panose="02040503050406030204" pitchFamily="18" charset="0"/>
                            </a:rPr>
                          </m:ctrlPr>
                        </m:fPr>
                        <m:num>
                          <m:r>
                            <a:rPr lang="en-US" i="1" kern="0">
                              <a:latin typeface="Cambria Math" panose="02040503050406030204" pitchFamily="18" charset="0"/>
                              <a:ea typeface="Cambria Math" panose="02040503050406030204" pitchFamily="18" charset="0"/>
                            </a:rPr>
                            <m:t>𝜕</m:t>
                          </m:r>
                          <m:d>
                            <m:dPr>
                              <m:begChr m:val="["/>
                              <m:endChr m:val="]"/>
                              <m:ctrlPr>
                                <a:rPr lang="en-US" i="1" kern="0" smtClean="0">
                                  <a:latin typeface="Cambria Math" panose="02040503050406030204" pitchFamily="18" charset="0"/>
                                  <a:ea typeface="Cambria Math" panose="02040503050406030204" pitchFamily="18" charset="0"/>
                                </a:rPr>
                              </m:ctrlPr>
                            </m:dPr>
                            <m:e>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e>
                          </m:d>
                        </m:num>
                        <m:den>
                          <m:r>
                            <a:rPr lang="en-US"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rPr>
                            <m:t>𝑦</m:t>
                          </m:r>
                        </m:den>
                      </m:f>
                      <m:r>
                        <a:rPr lang="pt-PT" b="0" i="0" kern="0" smtClean="0">
                          <a:latin typeface="Cambria Math" panose="02040503050406030204" pitchFamily="18" charset="0"/>
                        </a:rPr>
                        <m:t>=</m:t>
                      </m:r>
                      <m:r>
                        <a:rPr lang="pt-PT">
                          <a:latin typeface="Cambria Math" panose="02040503050406030204" pitchFamily="18" charset="0"/>
                        </a:rPr>
                        <m:t>−</m:t>
                      </m:r>
                      <m:r>
                        <a:rPr lang="pt-PT" i="1">
                          <a:latin typeface="Cambria Math" panose="02040503050406030204" pitchFamily="18" charset="0"/>
                        </a:rPr>
                        <m:t>𝑇</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r>
                                <a:rPr lang="pt-PT" i="1">
                                  <a:latin typeface="Cambria Math" panose="02040503050406030204" pitchFamily="18" charset="0"/>
                                </a:rPr>
                                <m:t>𝑛</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681640" y="758276"/>
                <a:ext cx="7945892" cy="165006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0" y="4135748"/>
                <a:ext cx="9108504" cy="14816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𝐷</m:t>
                      </m:r>
                      <m:r>
                        <a:rPr lang="pt-PT" b="0" i="1" smtClean="0">
                          <a:latin typeface="Cambria Math" panose="02040503050406030204" pitchFamily="18" charset="0"/>
                        </a:rPr>
                        <m:t>=</m:t>
                      </m:r>
                      <m:f>
                        <m:fPr>
                          <m:ctrlPr>
                            <a:rPr lang="pt-PT" b="0" i="1" smtClean="0">
                              <a:latin typeface="Cambria Math" panose="02040503050406030204" pitchFamily="18" charset="0"/>
                            </a:rPr>
                          </m:ctrlPr>
                        </m:fPr>
                        <m:num>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r>
                                    <a:rPr lang="pt-PT" i="1">
                                      <a:latin typeface="Cambria Math" panose="02040503050406030204" pitchFamily="18" charset="0"/>
                                    </a:rPr>
                                    <m:t>𝑛</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r>
                            <a:rPr lang="pt-PT">
                              <a:latin typeface="Cambria Math" panose="02040503050406030204" pitchFamily="18" charset="0"/>
                            </a:rPr>
                            <m:t>+</m:t>
                          </m:r>
                          <m:r>
                            <a:rPr lang="pt-PT" i="1">
                              <a:latin typeface="Cambria Math" panose="02040503050406030204" pitchFamily="18" charset="0"/>
                            </a:rPr>
                            <m:t>𝑇</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m:rPr>
                              <m:nor/>
                            </m:rPr>
                            <a:rPr lang="en-GB" dirty="0"/>
                            <m:t> </m:t>
                          </m:r>
                        </m:num>
                        <m:den>
                          <m:sSup>
                            <m:sSupPr>
                              <m:ctrlPr>
                                <a:rPr lang="pt-PT" b="0" i="1" smtClean="0">
                                  <a:latin typeface="Cambria Math" panose="02040503050406030204" pitchFamily="18" charset="0"/>
                                </a:rPr>
                              </m:ctrlPr>
                            </m:sSupPr>
                            <m:e>
                              <m:r>
                                <a:rPr lang="pt-PT" b="0" i="1" smtClean="0">
                                  <a:latin typeface="Cambria Math" panose="02040503050406030204" pitchFamily="18" charset="0"/>
                                </a:rPr>
                                <m:t>𝑃</m:t>
                              </m:r>
                            </m:e>
                            <m:sup>
                              <m:r>
                                <a:rPr lang="pt-PT" b="0" i="1" smtClean="0">
                                  <a:latin typeface="Cambria Math" panose="02040503050406030204" pitchFamily="18" charset="0"/>
                                </a:rPr>
                                <m:t>𝑐</m:t>
                              </m:r>
                            </m:sup>
                          </m:sSup>
                        </m:den>
                      </m:f>
                      <m:r>
                        <a:rPr lang="pt-PT" b="0" i="1" smtClean="0">
                          <a:latin typeface="Cambria Math" panose="02040503050406030204" pitchFamily="18" charset="0"/>
                        </a:rPr>
                        <m:t>=</m:t>
                      </m:r>
                      <m:r>
                        <a:rPr lang="pt-PT" i="1">
                          <a:latin typeface="Cambria Math" panose="02040503050406030204" pitchFamily="18" charset="0"/>
                        </a:rPr>
                        <m:t>1</m:t>
                      </m:r>
                      <m:r>
                        <a:rPr lang="pt-PT" i="1">
                          <a:latin typeface="Cambria Math" panose="02040503050406030204" pitchFamily="18" charset="0"/>
                          <a:ea typeface="Cambria Math" panose="02040503050406030204" pitchFamily="18" charset="0"/>
                        </a:rPr>
                        <m:t>∙</m:t>
                      </m:r>
                      <m:f>
                        <m:fPr>
                          <m:ctrlPr>
                            <a:rPr lang="pt-PT" i="1">
                              <a:latin typeface="Cambria Math" panose="02040503050406030204" pitchFamily="18" charset="0"/>
                              <a:ea typeface="Cambria Math" panose="02040503050406030204" pitchFamily="18" charset="0"/>
                            </a:rPr>
                          </m:ctrlPr>
                        </m:fPr>
                        <m:num>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𝑐𝑒</m:t>
                              </m:r>
                            </m:e>
                            <m: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𝑦</m:t>
                              </m:r>
                            </m:sup>
                          </m:sSup>
                        </m:num>
                        <m:den>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den>
                      </m:f>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2</m:t>
                      </m:r>
                      <m:r>
                        <a:rPr lang="pt-PT" i="1">
                          <a:latin typeface="Cambria Math" panose="02040503050406030204" pitchFamily="18" charset="0"/>
                          <a:ea typeface="Cambria Math" panose="02040503050406030204" pitchFamily="18" charset="0"/>
                        </a:rPr>
                        <m:t>∙</m:t>
                      </m:r>
                      <m:f>
                        <m:fPr>
                          <m:ctrlPr>
                            <a:rPr lang="pt-PT" i="1">
                              <a:latin typeface="Cambria Math" panose="02040503050406030204" pitchFamily="18" charset="0"/>
                              <a:ea typeface="Cambria Math" panose="02040503050406030204" pitchFamily="18" charset="0"/>
                            </a:rPr>
                          </m:ctrlPr>
                        </m:fPr>
                        <m:num>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𝑐𝑒</m:t>
                              </m:r>
                            </m:e>
                            <m:sup>
                              <m:r>
                                <a:rPr lang="pt-PT" i="1">
                                  <a:latin typeface="Cambria Math" panose="02040503050406030204" pitchFamily="18" charset="0"/>
                                  <a:ea typeface="Cambria Math" panose="02040503050406030204" pitchFamily="18" charset="0"/>
                                </a:rPr>
                                <m:t>−2</m:t>
                              </m:r>
                              <m:r>
                                <a:rPr lang="pt-PT" i="1">
                                  <a:latin typeface="Cambria Math" panose="02040503050406030204" pitchFamily="18" charset="0"/>
                                  <a:ea typeface="Cambria Math" panose="02040503050406030204" pitchFamily="18" charset="0"/>
                                </a:rPr>
                                <m:t>𝑦</m:t>
                              </m:r>
                            </m:sup>
                          </m:sSup>
                        </m:num>
                        <m:den>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den>
                      </m:f>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3</m:t>
                      </m:r>
                      <m:r>
                        <a:rPr lang="pt-PT" i="1">
                          <a:latin typeface="Cambria Math" panose="02040503050406030204" pitchFamily="18" charset="0"/>
                          <a:ea typeface="Cambria Math" panose="02040503050406030204" pitchFamily="18" charset="0"/>
                        </a:rPr>
                        <m:t>∙</m:t>
                      </m:r>
                      <m:f>
                        <m:fPr>
                          <m:ctrlPr>
                            <a:rPr lang="pt-PT" i="1">
                              <a:latin typeface="Cambria Math" panose="02040503050406030204" pitchFamily="18" charset="0"/>
                              <a:ea typeface="Cambria Math" panose="02040503050406030204" pitchFamily="18" charset="0"/>
                            </a:rPr>
                          </m:ctrlPr>
                        </m:fPr>
                        <m:num>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𝑐𝑒</m:t>
                              </m:r>
                            </m:e>
                            <m:sup>
                              <m:r>
                                <a:rPr lang="pt-PT" i="1">
                                  <a:latin typeface="Cambria Math" panose="02040503050406030204" pitchFamily="18" charset="0"/>
                                  <a:ea typeface="Cambria Math" panose="02040503050406030204" pitchFamily="18" charset="0"/>
                                </a:rPr>
                                <m:t>−3</m:t>
                              </m:r>
                              <m:r>
                                <a:rPr lang="pt-PT" i="1">
                                  <a:latin typeface="Cambria Math" panose="02040503050406030204" pitchFamily="18" charset="0"/>
                                  <a:ea typeface="Cambria Math" panose="02040503050406030204" pitchFamily="18" charset="0"/>
                                </a:rPr>
                                <m:t>𝑦</m:t>
                              </m:r>
                            </m:sup>
                          </m:sSup>
                        </m:num>
                        <m:den>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den>
                      </m:f>
                      <m:r>
                        <a:rPr lang="pt-PT" i="1">
                          <a:latin typeface="Cambria Math" panose="02040503050406030204" pitchFamily="18" charset="0"/>
                          <a:ea typeface="Cambria Math" panose="02040503050406030204" pitchFamily="18" charset="0"/>
                        </a:rPr>
                        <m:t>+…+</m:t>
                      </m:r>
                      <m:r>
                        <a:rPr lang="pt-PT" b="0" i="1" smtClean="0">
                          <a:latin typeface="Cambria Math" panose="02040503050406030204" pitchFamily="18" charset="0"/>
                        </a:rPr>
                        <m:t>𝑇</m:t>
                      </m:r>
                      <m:r>
                        <a:rPr lang="pt-PT" i="1">
                          <a:latin typeface="Cambria Math" panose="02040503050406030204" pitchFamily="18" charset="0"/>
                          <a:ea typeface="Cambria Math" panose="02040503050406030204" pitchFamily="18" charset="0"/>
                        </a:rPr>
                        <m:t>∙</m:t>
                      </m:r>
                      <m:f>
                        <m:fPr>
                          <m:ctrlPr>
                            <a:rPr lang="pt-PT" i="1">
                              <a:latin typeface="Cambria Math" panose="02040503050406030204" pitchFamily="18" charset="0"/>
                              <a:ea typeface="Cambria Math" panose="02040503050406030204" pitchFamily="18" charset="0"/>
                            </a:rPr>
                          </m:ctrlPr>
                        </m:fPr>
                        <m:num>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𝑐𝑒</m:t>
                              </m:r>
                            </m:e>
                            <m: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𝑦𝑇</m:t>
                              </m:r>
                            </m:sup>
                          </m:sSup>
                        </m:num>
                        <m:den>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den>
                      </m:f>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𝑇</m:t>
                      </m:r>
                      <m:r>
                        <a:rPr lang="pt-PT" i="1">
                          <a:latin typeface="Cambria Math" panose="02040503050406030204" pitchFamily="18" charset="0"/>
                          <a:ea typeface="Cambria Math" panose="02040503050406030204" pitchFamily="18" charset="0"/>
                        </a:rPr>
                        <m:t>∙</m:t>
                      </m:r>
                      <m:f>
                        <m:fPr>
                          <m:ctrlPr>
                            <a:rPr lang="pt-PT" i="1">
                              <a:latin typeface="Cambria Math" panose="02040503050406030204" pitchFamily="18" charset="0"/>
                              <a:ea typeface="Cambria Math" panose="02040503050406030204" pitchFamily="18" charset="0"/>
                            </a:rPr>
                          </m:ctrlPr>
                        </m:fPr>
                        <m:num>
                          <m:sSup>
                            <m:sSupPr>
                              <m:ctrlPr>
                                <a:rPr lang="pt-PT" i="1">
                                  <a:latin typeface="Cambria Math" panose="02040503050406030204" pitchFamily="18" charset="0"/>
                                  <a:ea typeface="Cambria Math" panose="02040503050406030204" pitchFamily="18" charset="0"/>
                                </a:rPr>
                              </m:ctrlPr>
                            </m:sSupPr>
                            <m:e>
                              <m:r>
                                <a:rPr lang="pt-PT" b="0" i="1" smtClean="0">
                                  <a:latin typeface="Cambria Math" panose="02040503050406030204" pitchFamily="18" charset="0"/>
                                  <a:ea typeface="Cambria Math" panose="02040503050406030204" pitchFamily="18" charset="0"/>
                                </a:rPr>
                                <m:t>𝐹𝑉</m:t>
                              </m:r>
                              <m:r>
                                <a:rPr lang="pt-PT" i="1" smtClean="0">
                                  <a:latin typeface="Cambria Math" panose="02040503050406030204" pitchFamily="18" charset="0"/>
                                  <a:ea typeface="Cambria Math" panose="02040503050406030204" pitchFamily="18" charset="0"/>
                                </a:rPr>
                                <m:t>𝑒</m:t>
                              </m:r>
                            </m:e>
                            <m: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𝑦𝑇</m:t>
                              </m:r>
                            </m:sup>
                          </m:sSup>
                        </m:num>
                        <m:den>
                          <m:sSup>
                            <m:sSupPr>
                              <m:ctrlPr>
                                <a:rPr lang="pt-PT"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den>
                      </m:f>
                    </m:oMath>
                  </m:oMathPara>
                </a14:m>
                <a:endParaRPr lang="en-GB" dirty="0"/>
              </a:p>
              <a:p>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0" y="4135748"/>
                <a:ext cx="9108504" cy="1481624"/>
              </a:xfrm>
              <a:prstGeom prst="rect">
                <a:avLst/>
              </a:prstGeom>
              <a:blipFill rotWithShape="0">
                <a:blip r:embed="rId4"/>
                <a:stretch>
                  <a:fillRect/>
                </a:stretch>
              </a:blipFill>
            </p:spPr>
            <p:txBody>
              <a:bodyPr/>
              <a:lstStyle/>
              <a:p>
                <a:r>
                  <a:rPr lang="en-GB">
                    <a:noFill/>
                  </a:rPr>
                  <a:t> </a:t>
                </a:r>
              </a:p>
            </p:txBody>
          </p:sp>
        </mc:Fallback>
      </mc:AlternateContent>
      <p:sp>
        <p:nvSpPr>
          <p:cNvPr id="16" name="Down Arrow 15"/>
          <p:cNvSpPr/>
          <p:nvPr/>
        </p:nvSpPr>
        <p:spPr>
          <a:xfrm>
            <a:off x="2411280" y="5301208"/>
            <a:ext cx="216504" cy="366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ight Arrow 1"/>
          <p:cNvSpPr/>
          <p:nvPr/>
        </p:nvSpPr>
        <p:spPr>
          <a:xfrm>
            <a:off x="4094198" y="580526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tx1"/>
              </a:buClr>
            </a:pPr>
            <a:endParaRPr lang="en-US" dirty="0">
              <a:latin typeface="Calibri" pitchFamily="34" charset="0"/>
            </a:endParaRPr>
          </a:p>
        </p:txBody>
      </p:sp>
      <p:sp>
        <p:nvSpPr>
          <p:cNvPr id="3" name="Rectangle 2"/>
          <p:cNvSpPr/>
          <p:nvPr/>
        </p:nvSpPr>
        <p:spPr>
          <a:xfrm>
            <a:off x="4597636" y="5590981"/>
            <a:ext cx="4438860" cy="646331"/>
          </a:xfrm>
          <a:prstGeom prst="rect">
            <a:avLst/>
          </a:prstGeom>
        </p:spPr>
        <p:txBody>
          <a:bodyPr wrap="square">
            <a:spAutoFit/>
          </a:bodyPr>
          <a:lstStyle/>
          <a:p>
            <a:pPr algn="just">
              <a:spcBef>
                <a:spcPct val="20000"/>
              </a:spcBef>
              <a:buClr>
                <a:schemeClr val="tx1"/>
              </a:buClr>
            </a:pPr>
            <a:r>
              <a:rPr lang="en-US" dirty="0">
                <a:latin typeface="Calibri" pitchFamily="34" charset="0"/>
              </a:rPr>
              <a:t>it tells how much relative change in price follows a given small change in yield impact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71426" name="Rectangle 2"/>
              <p:cNvSpPr>
                <a:spLocks noGrp="1" noChangeArrowheads="1"/>
              </p:cNvSpPr>
              <p:nvPr>
                <p:ph sz="quarter" idx="1"/>
              </p:nvPr>
            </p:nvSpPr>
            <p:spPr>
              <a:xfrm>
                <a:off x="685800" y="476673"/>
                <a:ext cx="7283886" cy="3260578"/>
              </a:xfrm>
              <a:noFill/>
              <a:ln/>
            </p:spPr>
            <p:txBody>
              <a:bodyPr lIns="90488" tIns="44450" rIns="90488" bIns="44450">
                <a:normAutofit fontScale="62500" lnSpcReduction="20000"/>
              </a:bodyPr>
              <a:lstStyle/>
              <a:p>
                <a:pPr algn="just">
                  <a:buClr>
                    <a:srgbClr val="FF9900"/>
                  </a:buClr>
                </a:pPr>
                <a:r>
                  <a:rPr lang="en-US" sz="2900" dirty="0" smtClean="0"/>
                  <a:t>With discrete compounding interest rates:</a:t>
                </a:r>
              </a:p>
              <a:p>
                <a:pPr marL="0" indent="0" algn="just">
                  <a:buClr>
                    <a:srgbClr val="FF9900"/>
                  </a:buClr>
                  <a:buNone/>
                </a:pPr>
                <a14:m>
                  <m:oMathPara xmlns:m="http://schemas.openxmlformats.org/officeDocument/2006/math">
                    <m:oMathParaPr>
                      <m:jc m:val="centerGroup"/>
                    </m:oMathParaPr>
                    <m:oMath xmlns:m="http://schemas.openxmlformats.org/officeDocument/2006/math">
                      <m:sSup>
                        <m:sSupPr>
                          <m:ctrlPr>
                            <a:rPr lang="en-US" i="1" kern="0">
                              <a:latin typeface="Cambria Math" panose="02040503050406030204" pitchFamily="18" charset="0"/>
                            </a:rPr>
                          </m:ctrlPr>
                        </m:sSupPr>
                        <m:e>
                          <m:r>
                            <a:rPr lang="pt-PT" i="1" kern="0">
                              <a:latin typeface="Cambria Math" panose="02040503050406030204" pitchFamily="18" charset="0"/>
                            </a:rPr>
                            <m:t>𝑃</m:t>
                          </m:r>
                        </m:e>
                        <m:sup>
                          <m:r>
                            <a:rPr lang="pt-PT" i="1" kern="0">
                              <a:latin typeface="Cambria Math" panose="02040503050406030204" pitchFamily="18" charset="0"/>
                            </a:rPr>
                            <m:t>𝑐</m:t>
                          </m:r>
                        </m:sup>
                      </m:sSup>
                      <m:r>
                        <a:rPr lang="pt-PT" i="1">
                          <a:latin typeface="Cambria Math" panose="02040503050406030204" pitchFamily="18" charset="0"/>
                        </a:rPr>
                        <m:t>=</m:t>
                      </m:r>
                      <m:f>
                        <m:fPr>
                          <m:ctrlPr>
                            <a:rPr lang="pt-PT" i="1" smtClean="0">
                              <a:latin typeface="Cambria Math" panose="02040503050406030204" pitchFamily="18" charset="0"/>
                            </a:rPr>
                          </m:ctrlPr>
                        </m:fPr>
                        <m:num>
                          <m:r>
                            <a:rPr lang="pt-PT" b="0" i="1" smtClean="0">
                              <a:latin typeface="Cambria Math" panose="02040503050406030204" pitchFamily="18" charset="0"/>
                            </a:rPr>
                            <m:t>𝐹𝑉</m:t>
                          </m:r>
                        </m:num>
                        <m:den>
                          <m:sSup>
                            <m:sSupPr>
                              <m:ctrlPr>
                                <a:rPr lang="pt-PT" i="1" smtClean="0">
                                  <a:latin typeface="Cambria Math" panose="02040503050406030204" pitchFamily="18" charset="0"/>
                                </a:rPr>
                              </m:ctrlPr>
                            </m:sSupPr>
                            <m:e>
                              <m:d>
                                <m:dPr>
                                  <m:ctrlPr>
                                    <a:rPr lang="pt-PT" i="1" smtClean="0">
                                      <a:latin typeface="Cambria Math" panose="02040503050406030204" pitchFamily="18" charset="0"/>
                                    </a:rPr>
                                  </m:ctrlPr>
                                </m:dPr>
                                <m:e>
                                  <m:r>
                                    <a:rPr lang="pt-PT" b="0" i="1" smtClean="0">
                                      <a:latin typeface="Cambria Math" panose="02040503050406030204" pitchFamily="18" charset="0"/>
                                    </a:rPr>
                                    <m:t>1+</m:t>
                                  </m:r>
                                  <m:r>
                                    <a:rPr lang="pt-PT" b="0" i="1" smtClean="0">
                                      <a:latin typeface="Cambria Math" panose="02040503050406030204" pitchFamily="18" charset="0"/>
                                    </a:rPr>
                                    <m:t>𝑦</m:t>
                                  </m:r>
                                </m:e>
                              </m:d>
                            </m:e>
                            <m:sup>
                              <m:r>
                                <a:rPr lang="pt-PT" b="0" i="1" smtClean="0">
                                  <a:latin typeface="Cambria Math" panose="02040503050406030204" pitchFamily="18" charset="0"/>
                                </a:rPr>
                                <m:t>𝑇</m:t>
                              </m:r>
                            </m:sup>
                          </m:sSup>
                        </m:den>
                      </m:f>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f>
                            <m:fPr>
                              <m:ctrlPr>
                                <a:rPr lang="pt-PT" i="1">
                                  <a:latin typeface="Cambria Math" panose="02040503050406030204" pitchFamily="18" charset="0"/>
                                </a:rPr>
                              </m:ctrlPr>
                            </m:fPr>
                            <m:num>
                              <m:r>
                                <a:rPr lang="pt-PT" b="0" i="1" smtClean="0">
                                  <a:latin typeface="Cambria Math" panose="02040503050406030204" pitchFamily="18" charset="0"/>
                                </a:rPr>
                                <m:t>𝑐</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b="0" i="1" smtClean="0">
                                      <a:latin typeface="Cambria Math" panose="02040503050406030204" pitchFamily="18" charset="0"/>
                                    </a:rPr>
                                    <m:t>𝑛</m:t>
                                  </m:r>
                                </m:sup>
                              </m:sSup>
                            </m:den>
                          </m:f>
                        </m:e>
                      </m:nary>
                    </m:oMath>
                  </m:oMathPara>
                </a14:m>
                <a:endParaRPr lang="pt-PT" i="1" dirty="0" smtClean="0">
                  <a:latin typeface="Cambria Math" panose="02040503050406030204" pitchFamily="18" charset="0"/>
                </a:endParaRPr>
              </a:p>
              <a:p>
                <a:pPr marL="0" indent="0" algn="just">
                  <a:buClr>
                    <a:srgbClr val="FF9900"/>
                  </a:buClr>
                  <a:buNone/>
                </a:pPr>
                <a14:m>
                  <m:oMathPara xmlns:m="http://schemas.openxmlformats.org/officeDocument/2006/math">
                    <m:oMathParaPr>
                      <m:jc m:val="centerGroup"/>
                    </m:oMathParaPr>
                    <m:oMath xmlns:m="http://schemas.openxmlformats.org/officeDocument/2006/math">
                      <m:f>
                        <m:fPr>
                          <m:ctrlPr>
                            <a:rPr lang="en-US" i="1" kern="0">
                              <a:latin typeface="Cambria Math" panose="02040503050406030204" pitchFamily="18" charset="0"/>
                            </a:rPr>
                          </m:ctrlPr>
                        </m:fPr>
                        <m:num>
                          <m:r>
                            <a:rPr lang="en-US" i="1" kern="0">
                              <a:latin typeface="Cambria Math" panose="02040503050406030204" pitchFamily="18" charset="0"/>
                              <a:ea typeface="Cambria Math" panose="02040503050406030204" pitchFamily="18" charset="0"/>
                            </a:rPr>
                            <m:t>𝜕</m:t>
                          </m:r>
                          <m:sSup>
                            <m:sSupPr>
                              <m:ctrlPr>
                                <a:rPr lang="en-US" i="1" kern="0">
                                  <a:latin typeface="Cambria Math" panose="02040503050406030204" pitchFamily="18" charset="0"/>
                                </a:rPr>
                              </m:ctrlPr>
                            </m:sSupPr>
                            <m:e>
                              <m:r>
                                <a:rPr lang="pt-PT" i="1" kern="0">
                                  <a:latin typeface="Cambria Math" panose="02040503050406030204" pitchFamily="18" charset="0"/>
                                </a:rPr>
                                <m:t>𝑃</m:t>
                              </m:r>
                            </m:e>
                            <m:sup>
                              <m:r>
                                <a:rPr lang="pt-PT" i="1" kern="0">
                                  <a:latin typeface="Cambria Math" panose="02040503050406030204" pitchFamily="18" charset="0"/>
                                </a:rPr>
                                <m:t>𝑐</m:t>
                              </m:r>
                            </m:sup>
                          </m:sSup>
                        </m:num>
                        <m:den>
                          <m:r>
                            <a:rPr lang="en-US"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rPr>
                            <m:t>𝑦</m:t>
                          </m:r>
                        </m:den>
                      </m:f>
                      <m:r>
                        <a:rPr lang="pt-PT" i="1">
                          <a:latin typeface="Cambria Math" panose="02040503050406030204" pitchFamily="18" charset="0"/>
                        </a:rPr>
                        <m:t>=</m:t>
                      </m:r>
                      <m:f>
                        <m:fPr>
                          <m:ctrlPr>
                            <a:rPr lang="en-US" i="1" kern="0">
                              <a:latin typeface="Cambria Math" panose="02040503050406030204" pitchFamily="18" charset="0"/>
                            </a:rPr>
                          </m:ctrlPr>
                        </m:fPr>
                        <m:num>
                          <m:r>
                            <a:rPr lang="en-US" i="1" kern="0">
                              <a:latin typeface="Cambria Math" panose="02040503050406030204" pitchFamily="18" charset="0"/>
                              <a:ea typeface="Cambria Math" panose="02040503050406030204" pitchFamily="18" charset="0"/>
                            </a:rPr>
                            <m:t>𝜕</m:t>
                          </m:r>
                          <m:d>
                            <m:dPr>
                              <m:begChr m:val="["/>
                              <m:endChr m:val="]"/>
                              <m:ctrlPr>
                                <a:rPr lang="en-US" i="1" kern="0">
                                  <a:latin typeface="Cambria Math" panose="02040503050406030204" pitchFamily="18" charset="0"/>
                                  <a:ea typeface="Cambria Math" panose="02040503050406030204" pitchFamily="18" charset="0"/>
                                </a:rPr>
                              </m:ctrlPr>
                            </m:dPr>
                            <m:e>
                              <m:f>
                                <m:fPr>
                                  <m:ctrlPr>
                                    <a:rPr lang="pt-PT" i="1">
                                      <a:latin typeface="Cambria Math" panose="02040503050406030204" pitchFamily="18" charset="0"/>
                                    </a:rPr>
                                  </m:ctrlPr>
                                </m:fPr>
                                <m:num>
                                  <m:r>
                                    <a:rPr lang="pt-PT" i="1">
                                      <a:latin typeface="Cambria Math" panose="02040503050406030204" pitchFamily="18" charset="0"/>
                                    </a:rPr>
                                    <m:t>𝐹𝑉</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𝑇</m:t>
                                      </m:r>
                                    </m:sup>
                                  </m:sSup>
                                </m:den>
                              </m:f>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f>
                                    <m:fPr>
                                      <m:ctrlPr>
                                        <a:rPr lang="pt-PT" i="1">
                                          <a:latin typeface="Cambria Math" panose="02040503050406030204" pitchFamily="18" charset="0"/>
                                        </a:rPr>
                                      </m:ctrlPr>
                                    </m:fPr>
                                    <m:num>
                                      <m:r>
                                        <a:rPr lang="pt-PT" i="1">
                                          <a:latin typeface="Cambria Math" panose="02040503050406030204" pitchFamily="18" charset="0"/>
                                        </a:rPr>
                                        <m:t>𝑐</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𝑛</m:t>
                                          </m:r>
                                        </m:sup>
                                      </m:sSup>
                                    </m:den>
                                  </m:f>
                                </m:e>
                              </m:nary>
                            </m:e>
                          </m:d>
                        </m:num>
                        <m:den>
                          <m:r>
                            <a:rPr lang="en-US"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rPr>
                            <m:t>𝑦</m:t>
                          </m:r>
                        </m:den>
                      </m:f>
                    </m:oMath>
                  </m:oMathPara>
                </a14:m>
                <a:endParaRPr lang="pt-PT" i="1" kern="0" dirty="0" smtClean="0">
                  <a:latin typeface="Cambria Math" panose="02040503050406030204" pitchFamily="18" charset="0"/>
                </a:endParaRPr>
              </a:p>
              <a:p>
                <a:pPr marL="0" indent="0" algn="just">
                  <a:buClr>
                    <a:srgbClr val="FF9900"/>
                  </a:buClr>
                  <a:buNone/>
                </a:pPr>
                <a14:m>
                  <m:oMathPara xmlns:m="http://schemas.openxmlformats.org/officeDocument/2006/math">
                    <m:oMathParaPr>
                      <m:jc m:val="centerGroup"/>
                    </m:oMathParaPr>
                    <m:oMath xmlns:m="http://schemas.openxmlformats.org/officeDocument/2006/math">
                      <m:r>
                        <a:rPr lang="pt-PT" b="0" i="1" kern="0" smtClean="0">
                          <a:latin typeface="Cambria Math" panose="02040503050406030204" pitchFamily="18" charset="0"/>
                        </a:rPr>
                        <m:t>=−</m:t>
                      </m:r>
                      <m:f>
                        <m:fPr>
                          <m:ctrlPr>
                            <a:rPr lang="pt-PT" i="1">
                              <a:latin typeface="Cambria Math" panose="02040503050406030204" pitchFamily="18" charset="0"/>
                            </a:rPr>
                          </m:ctrlPr>
                        </m:fPr>
                        <m:num>
                          <m:r>
                            <a:rPr lang="pt-PT" b="0" i="1" smtClean="0">
                              <a:latin typeface="Cambria Math" panose="02040503050406030204" pitchFamily="18" charset="0"/>
                            </a:rPr>
                            <m:t>𝑇</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𝐹𝑉</m:t>
                          </m:r>
                          <m:sSup>
                            <m:sSupPr>
                              <m:ctrlPr>
                                <a:rPr lang="pt-PT" b="0" i="1" smtClean="0">
                                  <a:latin typeface="Cambria Math" panose="02040503050406030204" pitchFamily="18" charset="0"/>
                                </a:rPr>
                              </m:ctrlPr>
                            </m:sSupPr>
                            <m:e>
                              <m:d>
                                <m:dPr>
                                  <m:ctrlPr>
                                    <a:rPr lang="pt-PT" b="0" i="1" smtClean="0">
                                      <a:latin typeface="Cambria Math" panose="02040503050406030204" pitchFamily="18" charset="0"/>
                                    </a:rPr>
                                  </m:ctrlPr>
                                </m:dPr>
                                <m:e>
                                  <m:r>
                                    <a:rPr lang="pt-PT" b="0" i="1" smtClean="0">
                                      <a:latin typeface="Cambria Math" panose="02040503050406030204" pitchFamily="18" charset="0"/>
                                    </a:rPr>
                                    <m:t>1+</m:t>
                                  </m:r>
                                  <m:r>
                                    <a:rPr lang="pt-PT" b="0" i="1" smtClean="0">
                                      <a:latin typeface="Cambria Math" panose="02040503050406030204" pitchFamily="18" charset="0"/>
                                    </a:rPr>
                                    <m:t>𝑦</m:t>
                                  </m:r>
                                </m:e>
                              </m:d>
                            </m:e>
                            <m:sup>
                              <m:r>
                                <a:rPr lang="pt-PT" b="0" i="1" smtClean="0">
                                  <a:latin typeface="Cambria Math" panose="02040503050406030204" pitchFamily="18" charset="0"/>
                                </a:rPr>
                                <m:t>𝑇</m:t>
                              </m:r>
                              <m:r>
                                <a:rPr lang="pt-PT" b="0" i="1" smtClean="0">
                                  <a:latin typeface="Cambria Math" panose="02040503050406030204" pitchFamily="18" charset="0"/>
                                </a:rPr>
                                <m:t>−1</m:t>
                              </m:r>
                            </m:sup>
                          </m:sSup>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b="0" i="1" smtClean="0">
                                  <a:latin typeface="Cambria Math" panose="02040503050406030204" pitchFamily="18" charset="0"/>
                                </a:rPr>
                                <m:t>2</m:t>
                              </m:r>
                              <m:r>
                                <a:rPr lang="pt-PT" i="1">
                                  <a:latin typeface="Cambria Math" panose="02040503050406030204" pitchFamily="18" charset="0"/>
                                </a:rPr>
                                <m:t>𝑇</m:t>
                              </m:r>
                            </m:sup>
                          </m:sSup>
                        </m:den>
                      </m:f>
                      <m:r>
                        <a:rPr lang="pt-PT" b="0" i="1" smtClean="0">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f>
                            <m:fPr>
                              <m:ctrlPr>
                                <a:rPr lang="pt-PT" i="1">
                                  <a:latin typeface="Cambria Math" panose="02040503050406030204" pitchFamily="18" charset="0"/>
                                </a:rPr>
                              </m:ctrlPr>
                            </m:fPr>
                            <m:num>
                              <m:r>
                                <a:rPr lang="pt-PT" i="1">
                                  <a:latin typeface="Cambria Math" panose="02040503050406030204" pitchFamily="18" charset="0"/>
                                </a:rPr>
                                <m:t>𝑐</m:t>
                              </m:r>
                              <m:r>
                                <a:rPr lang="pt-PT"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𝑛</m:t>
                              </m:r>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𝑛</m:t>
                                  </m:r>
                                  <m:r>
                                    <a:rPr lang="pt-PT" b="0" i="1" smtClean="0">
                                      <a:latin typeface="Cambria Math" panose="02040503050406030204" pitchFamily="18" charset="0"/>
                                    </a:rPr>
                                    <m:t>−1</m:t>
                                  </m:r>
                                </m:sup>
                              </m:sSup>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b="0" i="1" smtClean="0">
                                      <a:latin typeface="Cambria Math" panose="02040503050406030204" pitchFamily="18" charset="0"/>
                                    </a:rPr>
                                    <m:t>2</m:t>
                                  </m:r>
                                  <m:r>
                                    <a:rPr lang="pt-PT" i="1">
                                      <a:latin typeface="Cambria Math" panose="02040503050406030204" pitchFamily="18" charset="0"/>
                                    </a:rPr>
                                    <m:t>𝑛</m:t>
                                  </m:r>
                                </m:sup>
                              </m:sSup>
                            </m:den>
                          </m:f>
                        </m:e>
                      </m:nary>
                    </m:oMath>
                  </m:oMathPara>
                </a14:m>
                <a:endParaRPr lang="pt-PT" i="1" dirty="0" smtClean="0">
                  <a:latin typeface="Cambria Math" panose="02040503050406030204" pitchFamily="18" charset="0"/>
                </a:endParaRPr>
              </a:p>
              <a:p>
                <a:pPr marL="0" indent="0" algn="just">
                  <a:buClr>
                    <a:srgbClr val="FF9900"/>
                  </a:buClr>
                  <a:buNone/>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m:t>
                      </m:r>
                      <m:f>
                        <m:fPr>
                          <m:ctrlPr>
                            <a:rPr lang="pt-PT" i="1">
                              <a:latin typeface="Cambria Math" panose="02040503050406030204" pitchFamily="18" charset="0"/>
                            </a:rPr>
                          </m:ctrlPr>
                        </m:fPr>
                        <m:num>
                          <m:r>
                            <a:rPr lang="pt-PT" i="1">
                              <a:latin typeface="Cambria Math" panose="02040503050406030204" pitchFamily="18" charset="0"/>
                            </a:rPr>
                            <m:t>𝑇</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𝑇</m:t>
                              </m:r>
                              <m:r>
                                <a:rPr lang="pt-PT" i="1">
                                  <a:latin typeface="Cambria Math" panose="02040503050406030204" pitchFamily="18" charset="0"/>
                                </a:rPr>
                                <m:t>+1</m:t>
                              </m:r>
                            </m:sup>
                          </m:sSup>
                        </m:den>
                      </m:f>
                      <m:r>
                        <a:rPr lang="pt-PT" b="0" i="1" smtClean="0">
                          <a:latin typeface="Cambria Math" panose="02040503050406030204" pitchFamily="18" charset="0"/>
                        </a:rPr>
                        <m:t>−</m:t>
                      </m:r>
                      <m:nary>
                        <m:naryPr>
                          <m:chr m:val="∑"/>
                          <m:ctrlPr>
                            <a:rPr lang="pt-PT" i="1">
                              <a:latin typeface="Cambria Math" panose="02040503050406030204" pitchFamily="18" charset="0"/>
                            </a:rPr>
                          </m:ctrlPr>
                        </m:naryPr>
                        <m:sub>
                          <m:r>
                            <a:rPr lang="pt-PT" b="0" i="1" smtClean="0">
                              <a:latin typeface="Cambria Math" panose="02040503050406030204" pitchFamily="18" charset="0"/>
                            </a:rPr>
                            <m:t>𝑛</m:t>
                          </m:r>
                          <m:r>
                            <a:rPr lang="pt-PT" i="1">
                              <a:latin typeface="Cambria Math" panose="02040503050406030204" pitchFamily="18" charset="0"/>
                            </a:rPr>
                            <m:t>=1</m:t>
                          </m:r>
                        </m:sub>
                        <m:sup>
                          <m:r>
                            <a:rPr lang="pt-PT" b="0" i="1" smtClean="0">
                              <a:latin typeface="Cambria Math" panose="02040503050406030204" pitchFamily="18" charset="0"/>
                            </a:rPr>
                            <m:t>𝑇</m:t>
                          </m:r>
                        </m:sup>
                        <m:e>
                          <m:f>
                            <m:fPr>
                              <m:ctrlPr>
                                <a:rPr lang="pt-PT" i="1">
                                  <a:latin typeface="Cambria Math" panose="02040503050406030204" pitchFamily="18" charset="0"/>
                                </a:rPr>
                              </m:ctrlPr>
                            </m:fPr>
                            <m:num>
                              <m:r>
                                <a:rPr lang="pt-PT" i="1">
                                  <a:latin typeface="Cambria Math" panose="02040503050406030204" pitchFamily="18" charset="0"/>
                                </a:rPr>
                                <m:t>𝑐</m:t>
                              </m:r>
                              <m:r>
                                <a:rPr lang="pt-PT"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𝑛</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𝑛</m:t>
                                  </m:r>
                                  <m:r>
                                    <a:rPr lang="pt-PT" i="1">
                                      <a:latin typeface="Cambria Math" panose="02040503050406030204" pitchFamily="18" charset="0"/>
                                    </a:rPr>
                                    <m:t>+1</m:t>
                                  </m:r>
                                </m:sup>
                              </m:sSup>
                            </m:den>
                          </m:f>
                        </m:e>
                      </m:nary>
                    </m:oMath>
                  </m:oMathPara>
                </a14:m>
                <a:endParaRPr lang="pt-PT" i="1" dirty="0" smtClean="0">
                  <a:latin typeface="Cambria Math" panose="02040503050406030204" pitchFamily="18" charset="0"/>
                </a:endParaRPr>
              </a:p>
              <a:p>
                <a:pPr marL="0" indent="0" algn="just">
                  <a:buClr>
                    <a:srgbClr val="FF9900"/>
                  </a:buClr>
                  <a:buNone/>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m:t>
                      </m:r>
                      <m:f>
                        <m:fPr>
                          <m:ctrlPr>
                            <a:rPr lang="pt-PT" i="1">
                              <a:latin typeface="Cambria Math" panose="02040503050406030204" pitchFamily="18" charset="0"/>
                            </a:rPr>
                          </m:ctrlPr>
                        </m:fPr>
                        <m:num>
                          <m:r>
                            <a:rPr lang="pt-PT" i="1">
                              <a:latin typeface="Cambria Math" panose="02040503050406030204" pitchFamily="18" charset="0"/>
                            </a:rPr>
                            <m:t>1</m:t>
                          </m:r>
                        </m:num>
                        <m:den>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den>
                      </m:f>
                      <m:d>
                        <m:dPr>
                          <m:begChr m:val="["/>
                          <m:endChr m:val="]"/>
                          <m:ctrlPr>
                            <a:rPr lang="pt-PT" i="1" smtClean="0">
                              <a:latin typeface="Cambria Math" panose="02040503050406030204" pitchFamily="18" charset="0"/>
                            </a:rPr>
                          </m:ctrlPr>
                        </m:dPr>
                        <m:e>
                          <m:f>
                            <m:fPr>
                              <m:ctrlPr>
                                <a:rPr lang="pt-PT" i="1">
                                  <a:latin typeface="Cambria Math" panose="02040503050406030204" pitchFamily="18" charset="0"/>
                                </a:rPr>
                              </m:ctrlPr>
                            </m:fPr>
                            <m:num>
                              <m:r>
                                <a:rPr lang="pt-PT" i="1">
                                  <a:latin typeface="Cambria Math" panose="02040503050406030204" pitchFamily="18" charset="0"/>
                                </a:rPr>
                                <m:t>𝑇</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𝑇</m:t>
                                  </m:r>
                                </m:sup>
                              </m:sSup>
                            </m:den>
                          </m:f>
                          <m:r>
                            <a:rPr lang="pt-PT" b="0" i="1" smtClean="0">
                              <a:latin typeface="Cambria Math" panose="02040503050406030204" pitchFamily="18" charset="0"/>
                            </a:rPr>
                            <m:t>+</m:t>
                          </m:r>
                          <m:nary>
                            <m:naryPr>
                              <m:chr m:val="∑"/>
                              <m:ctrlPr>
                                <a:rPr lang="pt-PT" i="1">
                                  <a:latin typeface="Cambria Math" panose="02040503050406030204" pitchFamily="18" charset="0"/>
                                </a:rPr>
                              </m:ctrlPr>
                            </m:naryPr>
                            <m:sub>
                              <m:r>
                                <a:rPr lang="pt-PT" b="0" i="1" smtClean="0">
                                  <a:latin typeface="Cambria Math" panose="02040503050406030204" pitchFamily="18" charset="0"/>
                                </a:rPr>
                                <m:t>𝑛</m:t>
                              </m:r>
                              <m:r>
                                <a:rPr lang="pt-PT" i="1">
                                  <a:latin typeface="Cambria Math" panose="02040503050406030204" pitchFamily="18" charset="0"/>
                                </a:rPr>
                                <m:t>=1</m:t>
                              </m:r>
                            </m:sub>
                            <m:sup>
                              <m:r>
                                <a:rPr lang="pt-PT" b="0" i="1" smtClean="0">
                                  <a:latin typeface="Cambria Math" panose="02040503050406030204" pitchFamily="18" charset="0"/>
                                </a:rPr>
                                <m:t>𝑇</m:t>
                              </m:r>
                            </m:sup>
                            <m:e>
                              <m:f>
                                <m:fPr>
                                  <m:ctrlPr>
                                    <a:rPr lang="pt-PT" i="1">
                                      <a:latin typeface="Cambria Math" panose="02040503050406030204" pitchFamily="18" charset="0"/>
                                    </a:rPr>
                                  </m:ctrlPr>
                                </m:fPr>
                                <m:num>
                                  <m:r>
                                    <a:rPr lang="pt-PT" i="1">
                                      <a:latin typeface="Cambria Math" panose="02040503050406030204" pitchFamily="18" charset="0"/>
                                    </a:rPr>
                                    <m:t>𝑐</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rPr>
                                    <m:t>𝑛</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𝑛</m:t>
                                      </m:r>
                                    </m:sup>
                                  </m:sSup>
                                </m:den>
                              </m:f>
                            </m:e>
                          </m:nary>
                        </m:e>
                      </m:d>
                    </m:oMath>
                  </m:oMathPara>
                </a14:m>
                <a:endParaRPr lang="pt-PT" i="1" dirty="0" smtClean="0">
                  <a:latin typeface="Cambria Math" panose="02040503050406030204" pitchFamily="18" charset="0"/>
                </a:endParaRPr>
              </a:p>
              <a:p>
                <a:pPr marL="0" indent="0" algn="just">
                  <a:buClr>
                    <a:srgbClr val="FF9900"/>
                  </a:buClr>
                  <a:buNone/>
                </a:pPr>
                <a:endParaRPr lang="pt-PT" i="1" dirty="0" smtClean="0">
                  <a:latin typeface="Cambria Math" panose="02040503050406030204" pitchFamily="18" charset="0"/>
                </a:endParaRPr>
              </a:p>
            </p:txBody>
          </p:sp>
        </mc:Choice>
        <mc:Fallback xmlns="">
          <p:sp>
            <p:nvSpPr>
              <p:cNvPr id="871426" name="Rectangle 2"/>
              <p:cNvSpPr>
                <a:spLocks noGrp="1" noRot="1" noChangeAspect="1" noMove="1" noResize="1" noEditPoints="1" noAdjustHandles="1" noChangeArrowheads="1" noChangeShapeType="1" noTextEdit="1"/>
              </p:cNvSpPr>
              <p:nvPr>
                <p:ph sz="quarter" idx="1"/>
              </p:nvPr>
            </p:nvSpPr>
            <p:spPr>
              <a:xfrm>
                <a:off x="685800" y="476673"/>
                <a:ext cx="7283886" cy="3260578"/>
              </a:xfrm>
              <a:blipFill rotWithShape="0">
                <a:blip r:embed="rId2"/>
                <a:stretch>
                  <a:fillRect t="-2617"/>
                </a:stretch>
              </a:blipFill>
              <a:ln/>
            </p:spPr>
            <p:txBody>
              <a:bodyPr/>
              <a:lstStyle/>
              <a:p>
                <a:r>
                  <a:rPr lang="en-GB">
                    <a:noFill/>
                  </a:rPr>
                  <a:t> </a:t>
                </a:r>
              </a:p>
            </p:txBody>
          </p:sp>
        </mc:Fallback>
      </mc:AlternateContent>
      <p:sp>
        <p:nvSpPr>
          <p:cNvPr id="7" name="Rectangle 6"/>
          <p:cNvSpPr>
            <a:spLocks noChangeArrowheads="1"/>
          </p:cNvSpPr>
          <p:nvPr/>
        </p:nvSpPr>
        <p:spPr bwMode="auto">
          <a:xfrm>
            <a:off x="2064905" y="5869820"/>
            <a:ext cx="6952286" cy="655524"/>
          </a:xfrm>
          <a:prstGeom prst="rect">
            <a:avLst/>
          </a:prstGeom>
          <a:noFill/>
          <a:ln w="12700">
            <a:noFill/>
            <a:miter lim="800000"/>
            <a:headEnd/>
            <a:tailEnd/>
          </a:ln>
          <a:effectLst/>
        </p:spPr>
        <p:txBody>
          <a:bodyPr lIns="90488" tIns="44450" rIns="90488" bIns="44450"/>
          <a:lstStyle/>
          <a:p>
            <a:pPr>
              <a:spcBef>
                <a:spcPct val="20000"/>
              </a:spcBef>
              <a:buClr>
                <a:schemeClr val="tx1"/>
              </a:buClr>
            </a:pPr>
            <a:r>
              <a:rPr lang="en-US" sz="2000" b="1" dirty="0" smtClean="0">
                <a:solidFill>
                  <a:srgbClr val="FF0000"/>
                </a:solidFill>
                <a:latin typeface="Calibri" pitchFamily="34" charset="0"/>
              </a:rPr>
              <a:t>modified duration </a:t>
            </a:r>
            <a:r>
              <a:rPr lang="en-US" sz="2000" dirty="0" smtClean="0">
                <a:latin typeface="Calibri" pitchFamily="34" charset="0"/>
              </a:rPr>
              <a:t>– percentage impact (%) on bond price of a given change (percentage points) in the yield</a:t>
            </a:r>
          </a:p>
        </p:txBody>
      </p:sp>
      <mc:AlternateContent xmlns:mc="http://schemas.openxmlformats.org/markup-compatibility/2006" xmlns:a14="http://schemas.microsoft.com/office/drawing/2010/main">
        <mc:Choice Requires="a14">
          <p:sp>
            <p:nvSpPr>
              <p:cNvPr id="4" name="Rectangle 3"/>
              <p:cNvSpPr/>
              <p:nvPr/>
            </p:nvSpPr>
            <p:spPr>
              <a:xfrm>
                <a:off x="3168219" y="4972201"/>
                <a:ext cx="4745658" cy="6728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num>
                        <m:den>
                          <m:r>
                            <a:rPr lang="en-US"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𝑦</m:t>
                          </m:r>
                        </m:den>
                      </m:f>
                      <m:r>
                        <a:rPr lang="pt-PT" i="1">
                          <a:latin typeface="Cambria Math" panose="02040503050406030204" pitchFamily="18" charset="0"/>
                          <a:ea typeface="Cambria Math" panose="02040503050406030204" pitchFamily="18" charset="0"/>
                        </a:rPr>
                        <m:t>=−</m:t>
                      </m:r>
                      <m:f>
                        <m:fPr>
                          <m:ctrlPr>
                            <a:rPr lang="pt-PT" i="1">
                              <a:latin typeface="Cambria Math" panose="02040503050406030204" pitchFamily="18" charset="0"/>
                            </a:rPr>
                          </m:ctrlPr>
                        </m:fPr>
                        <m:num>
                          <m:r>
                            <a:rPr lang="pt-PT" i="1">
                              <a:latin typeface="Cambria Math" panose="02040503050406030204" pitchFamily="18" charset="0"/>
                            </a:rPr>
                            <m:t>1</m:t>
                          </m:r>
                        </m:num>
                        <m:den>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den>
                      </m:f>
                      <m:r>
                        <a:rPr lang="pt-PT" i="1">
                          <a:latin typeface="Cambria Math" panose="02040503050406030204" pitchFamily="18" charset="0"/>
                          <a:ea typeface="Cambria Math" panose="02040503050406030204" pitchFamily="18" charset="0"/>
                        </a:rPr>
                        <m:t>𝐷</m:t>
                      </m:r>
                      <m:sSup>
                        <m:sSupPr>
                          <m:ctrlPr>
                            <a:rPr lang="en-US"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r>
                        <a:rPr lang="pt-PT"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pt-PT" b="0" i="1" smtClean="0">
                              <a:latin typeface="Cambria Math" panose="02040503050406030204" pitchFamily="18" charset="0"/>
                              <a:ea typeface="Cambria Math" panose="02040503050406030204" pitchFamily="18" charset="0"/>
                            </a:rPr>
                            <m:t>𝑑</m:t>
                          </m:r>
                          <m:sSup>
                            <m:sSupPr>
                              <m:ctrlPr>
                                <a:rPr lang="en-US"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num>
                        <m:den>
                          <m:sSup>
                            <m:sSupPr>
                              <m:ctrlPr>
                                <a:rPr lang="en-US" i="1">
                                  <a:latin typeface="Cambria Math" panose="02040503050406030204" pitchFamily="18" charset="0"/>
                                  <a:ea typeface="Cambria Math" panose="02040503050406030204" pitchFamily="18" charset="0"/>
                                </a:rPr>
                              </m:ctrlPr>
                            </m:sSupPr>
                            <m:e>
                              <m:r>
                                <a:rPr lang="pt-PT" i="1">
                                  <a:latin typeface="Cambria Math" panose="02040503050406030204" pitchFamily="18" charset="0"/>
                                  <a:ea typeface="Cambria Math" panose="02040503050406030204" pitchFamily="18" charset="0"/>
                                </a:rPr>
                                <m:t>𝑃</m:t>
                              </m:r>
                            </m:e>
                            <m:sup>
                              <m:r>
                                <a:rPr lang="pt-PT" i="1">
                                  <a:latin typeface="Cambria Math" panose="02040503050406030204" pitchFamily="18" charset="0"/>
                                  <a:ea typeface="Cambria Math" panose="02040503050406030204" pitchFamily="18" charset="0"/>
                                </a:rPr>
                                <m:t>𝑐</m:t>
                              </m:r>
                            </m:sup>
                          </m:sSup>
                        </m:den>
                      </m:f>
                      <m:r>
                        <a:rPr lang="pt-PT" i="1">
                          <a:latin typeface="Cambria Math" panose="02040503050406030204" pitchFamily="18" charset="0"/>
                          <a:ea typeface="Cambria Math" panose="02040503050406030204" pitchFamily="18" charset="0"/>
                        </a:rPr>
                        <m:t>=−</m:t>
                      </m:r>
                      <m:f>
                        <m:fPr>
                          <m:ctrlPr>
                            <a:rPr lang="pt-PT" i="1">
                              <a:latin typeface="Cambria Math" panose="02040503050406030204" pitchFamily="18" charset="0"/>
                            </a:rPr>
                          </m:ctrlPr>
                        </m:fPr>
                        <m:num>
                          <m:r>
                            <a:rPr lang="pt-PT" i="1">
                              <a:latin typeface="Cambria Math" panose="02040503050406030204" pitchFamily="18" charset="0"/>
                            </a:rPr>
                            <m:t>1</m:t>
                          </m:r>
                        </m:num>
                        <m:den>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den>
                      </m:f>
                      <m:r>
                        <a:rPr lang="pt-PT" i="1">
                          <a:latin typeface="Cambria Math" panose="02040503050406030204" pitchFamily="18" charset="0"/>
                          <a:ea typeface="Cambria Math" panose="02040503050406030204" pitchFamily="18" charset="0"/>
                        </a:rPr>
                        <m:t>𝐷</m:t>
                      </m:r>
                      <m:r>
                        <a:rPr lang="pt-PT" b="0" i="1" smtClean="0">
                          <a:latin typeface="Cambria Math" panose="02040503050406030204" pitchFamily="18" charset="0"/>
                          <a:ea typeface="Cambria Math" panose="02040503050406030204" pitchFamily="18" charset="0"/>
                        </a:rPr>
                        <m:t>𝑑𝑦</m:t>
                      </m:r>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3168219" y="4972201"/>
                <a:ext cx="4745658" cy="672877"/>
              </a:xfrm>
              <a:prstGeom prst="rect">
                <a:avLst/>
              </a:prstGeom>
              <a:blipFill rotWithShape="0">
                <a:blip r:embed="rId6"/>
                <a:stretch>
                  <a:fillRect/>
                </a:stretch>
              </a:blipFill>
            </p:spPr>
            <p:txBody>
              <a:bodyPr/>
              <a:lstStyle/>
              <a:p>
                <a:r>
                  <a:rPr lang="en-GB">
                    <a:noFill/>
                  </a:rPr>
                  <a:t> </a:t>
                </a:r>
              </a:p>
            </p:txBody>
          </p:sp>
        </mc:Fallback>
      </mc:AlternateContent>
      <p:sp>
        <p:nvSpPr>
          <p:cNvPr id="5" name="Down Arrow 4"/>
          <p:cNvSpPr/>
          <p:nvPr/>
        </p:nvSpPr>
        <p:spPr>
          <a:xfrm>
            <a:off x="4860032" y="3973000"/>
            <a:ext cx="144016" cy="392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1767644" y="6093296"/>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rot="16200000">
            <a:off x="4650191" y="2913518"/>
            <a:ext cx="275668" cy="1872209"/>
          </a:xfrm>
          <a:prstGeom prst="leftBrace">
            <a:avLst/>
          </a:prstGeom>
          <a:ln w="25400">
            <a:solidFill>
              <a:srgbClr val="74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dirty="0">
              <a:latin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7116" y="5755818"/>
                <a:ext cx="1842812" cy="660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PT" i="1" smtClean="0">
                              <a:latin typeface="Cambria Math" panose="02040503050406030204" pitchFamily="18" charset="0"/>
                            </a:rPr>
                          </m:ctrlPr>
                        </m:fPr>
                        <m:num>
                          <m:r>
                            <a:rPr lang="pt-PT" i="1">
                              <a:latin typeface="Cambria Math" panose="02040503050406030204" pitchFamily="18" charset="0"/>
                            </a:rPr>
                            <m:t>1</m:t>
                          </m:r>
                        </m:num>
                        <m:den>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den>
                      </m:f>
                      <m:r>
                        <a:rPr lang="pt-PT" i="1">
                          <a:latin typeface="Cambria Math" panose="02040503050406030204" pitchFamily="18" charset="0"/>
                          <a:ea typeface="Cambria Math" panose="02040503050406030204" pitchFamily="18" charset="0"/>
                        </a:rPr>
                        <m:t>𝐷</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𝑀𝐷</m:t>
                      </m:r>
                    </m:oMath>
                  </m:oMathPara>
                </a14:m>
                <a:endParaRPr lang="en-GB" dirty="0"/>
              </a:p>
            </p:txBody>
          </p:sp>
        </mc:Choice>
        <mc:Fallback xmlns="">
          <p:sp>
            <p:nvSpPr>
              <p:cNvPr id="9" name="Rectangle 8"/>
              <p:cNvSpPr>
                <a:spLocks noRot="1" noChangeAspect="1" noMove="1" noResize="1" noEditPoints="1" noAdjustHandles="1" noChangeArrowheads="1" noChangeShapeType="1" noTextEdit="1"/>
              </p:cNvSpPr>
              <p:nvPr/>
            </p:nvSpPr>
            <p:spPr>
              <a:xfrm>
                <a:off x="-7116" y="5755818"/>
                <a:ext cx="1842812" cy="660052"/>
              </a:xfrm>
              <a:prstGeom prst="rect">
                <a:avLst/>
              </a:prstGeom>
              <a:blipFill rotWithShape="0">
                <a:blip r:embed="rId7"/>
                <a:stretch>
                  <a:fillRect/>
                </a:stretch>
              </a:blipFill>
            </p:spPr>
            <p:txBody>
              <a:bodyPr/>
              <a:lstStyle/>
              <a:p>
                <a:r>
                  <a:rPr lang="en-GB">
                    <a:noFill/>
                  </a:rPr>
                  <a:t> </a:t>
                </a:r>
              </a:p>
            </p:txBody>
          </p:sp>
        </mc:Fallback>
      </mc:AlternateContent>
      <p:sp>
        <p:nvSpPr>
          <p:cNvPr id="2" name="Rectangle 1"/>
          <p:cNvSpPr/>
          <p:nvPr/>
        </p:nvSpPr>
        <p:spPr>
          <a:xfrm>
            <a:off x="179513" y="4176172"/>
            <a:ext cx="2593404" cy="954107"/>
          </a:xfrm>
          <a:prstGeom prst="rect">
            <a:avLst/>
          </a:prstGeom>
        </p:spPr>
        <p:txBody>
          <a:bodyPr wrap="square">
            <a:spAutoFit/>
          </a:bodyPr>
          <a:lstStyle/>
          <a:p>
            <a:pPr algn="just">
              <a:spcBef>
                <a:spcPts val="0"/>
              </a:spcBef>
              <a:spcAft>
                <a:spcPts val="0"/>
              </a:spcAft>
              <a:buClr>
                <a:srgbClr val="FF9900"/>
              </a:buClr>
            </a:pPr>
            <a:r>
              <a:rPr lang="en-US" sz="1400" dirty="0" smtClean="0">
                <a:solidFill>
                  <a:srgbClr val="FF0000"/>
                </a:solidFill>
                <a:latin typeface="Calibri" panose="020F0502020204030204" pitchFamily="34" charset="0"/>
              </a:rPr>
              <a:t>Weighted-average </a:t>
            </a:r>
            <a:r>
              <a:rPr lang="en-US" sz="1400" dirty="0">
                <a:solidFill>
                  <a:srgbClr val="FF0000"/>
                </a:solidFill>
                <a:latin typeface="Calibri" panose="020F0502020204030204" pitchFamily="34" charset="0"/>
              </a:rPr>
              <a:t>maturity </a:t>
            </a:r>
            <a:r>
              <a:rPr lang="en-US" sz="1400" dirty="0" smtClean="0">
                <a:solidFill>
                  <a:srgbClr val="FF0000"/>
                </a:solidFill>
                <a:latin typeface="Calibri" panose="020F0502020204030204" pitchFamily="34" charset="0"/>
              </a:rPr>
              <a:t>of all </a:t>
            </a:r>
            <a:r>
              <a:rPr lang="en-US" sz="1400" dirty="0">
                <a:solidFill>
                  <a:srgbClr val="FF0000"/>
                </a:solidFill>
                <a:latin typeface="Calibri" panose="020F0502020204030204" pitchFamily="34" charset="0"/>
              </a:rPr>
              <a:t>cash-flows </a:t>
            </a:r>
            <a:r>
              <a:rPr lang="en-US" sz="1400" dirty="0" smtClean="0">
                <a:solidFill>
                  <a:srgbClr val="FF0000"/>
                </a:solidFill>
                <a:latin typeface="Calibri" panose="020F0502020204030204" pitchFamily="34" charset="0"/>
              </a:rPr>
              <a:t>(weighted </a:t>
            </a:r>
            <a:r>
              <a:rPr lang="en-US" sz="1400" dirty="0">
                <a:solidFill>
                  <a:srgbClr val="FF0000"/>
                </a:solidFill>
                <a:latin typeface="Calibri" panose="020F0502020204030204" pitchFamily="34" charset="0"/>
              </a:rPr>
              <a:t>by the </a:t>
            </a:r>
            <a:r>
              <a:rPr lang="en-US" sz="1400" dirty="0" smtClean="0">
                <a:solidFill>
                  <a:srgbClr val="FF0000"/>
                </a:solidFill>
                <a:latin typeface="Calibri" panose="020F0502020204030204" pitchFamily="34" charset="0"/>
              </a:rPr>
              <a:t>relative weight of </a:t>
            </a:r>
            <a:r>
              <a:rPr lang="en-US" sz="1400" dirty="0">
                <a:solidFill>
                  <a:srgbClr val="FF0000"/>
                </a:solidFill>
                <a:latin typeface="Calibri" panose="020F0502020204030204" pitchFamily="34" charset="0"/>
              </a:rPr>
              <a:t>their NPV on the bond </a:t>
            </a:r>
            <a:r>
              <a:rPr lang="en-US" sz="1400" dirty="0" smtClean="0">
                <a:solidFill>
                  <a:srgbClr val="FF0000"/>
                </a:solidFill>
                <a:latin typeface="Calibri" panose="020F0502020204030204" pitchFamily="34" charset="0"/>
              </a:rPr>
              <a:t>price)</a:t>
            </a:r>
            <a:endParaRPr lang="en-US" sz="1400" dirty="0">
              <a:latin typeface="Calibri" panose="020F0502020204030204" pitchFamily="34" charset="0"/>
            </a:endParaRPr>
          </a:p>
        </p:txBody>
      </p:sp>
      <p:cxnSp>
        <p:nvCxnSpPr>
          <p:cNvPr id="6" name="Straight Arrow Connector 5"/>
          <p:cNvCxnSpPr/>
          <p:nvPr/>
        </p:nvCxnSpPr>
        <p:spPr>
          <a:xfrm flipH="1">
            <a:off x="2915816" y="4736451"/>
            <a:ext cx="4799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270847" y="4355610"/>
                <a:ext cx="2597297" cy="5924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PT" sz="1400" i="1">
                          <a:latin typeface="Cambria Math" panose="02040503050406030204" pitchFamily="18" charset="0"/>
                        </a:rPr>
                        <m:t>𝐷</m:t>
                      </m:r>
                      <m:r>
                        <a:rPr lang="pt-PT" sz="1400" i="1">
                          <a:latin typeface="Cambria Math" panose="02040503050406030204" pitchFamily="18" charset="0"/>
                        </a:rPr>
                        <m:t>=</m:t>
                      </m:r>
                      <m:f>
                        <m:fPr>
                          <m:ctrlPr>
                            <a:rPr lang="pt-PT" sz="1400" i="1">
                              <a:latin typeface="Cambria Math" panose="02040503050406030204" pitchFamily="18" charset="0"/>
                            </a:rPr>
                          </m:ctrlPr>
                        </m:fPr>
                        <m:num>
                          <m:f>
                            <m:fPr>
                              <m:ctrlPr>
                                <a:rPr lang="pt-PT" sz="1400" i="1">
                                  <a:latin typeface="Cambria Math" panose="02040503050406030204" pitchFamily="18" charset="0"/>
                                </a:rPr>
                              </m:ctrlPr>
                            </m:fPr>
                            <m:num>
                              <m:r>
                                <a:rPr lang="pt-PT" sz="1400" i="1">
                                  <a:latin typeface="Cambria Math" panose="02040503050406030204" pitchFamily="18" charset="0"/>
                                </a:rPr>
                                <m:t>𝑇</m:t>
                              </m:r>
                              <m:r>
                                <a:rPr lang="pt-PT" sz="1400" i="1">
                                  <a:latin typeface="Cambria Math" panose="02040503050406030204" pitchFamily="18" charset="0"/>
                                  <a:ea typeface="Cambria Math" panose="02040503050406030204" pitchFamily="18" charset="0"/>
                                </a:rPr>
                                <m:t>∙</m:t>
                              </m:r>
                              <m:r>
                                <a:rPr lang="pt-PT" sz="1400" i="1">
                                  <a:latin typeface="Cambria Math" panose="02040503050406030204" pitchFamily="18" charset="0"/>
                                </a:rPr>
                                <m:t>𝐹𝑉</m:t>
                              </m:r>
                            </m:num>
                            <m:den>
                              <m:sSup>
                                <m:sSupPr>
                                  <m:ctrlPr>
                                    <a:rPr lang="pt-PT" sz="1400" i="1">
                                      <a:latin typeface="Cambria Math" panose="02040503050406030204" pitchFamily="18" charset="0"/>
                                    </a:rPr>
                                  </m:ctrlPr>
                                </m:sSupPr>
                                <m:e>
                                  <m:d>
                                    <m:dPr>
                                      <m:ctrlPr>
                                        <a:rPr lang="pt-PT" sz="1400" i="1">
                                          <a:latin typeface="Cambria Math" panose="02040503050406030204" pitchFamily="18" charset="0"/>
                                        </a:rPr>
                                      </m:ctrlPr>
                                    </m:dPr>
                                    <m:e>
                                      <m:r>
                                        <a:rPr lang="pt-PT" sz="1400" i="1">
                                          <a:latin typeface="Cambria Math" panose="02040503050406030204" pitchFamily="18" charset="0"/>
                                        </a:rPr>
                                        <m:t>1+</m:t>
                                      </m:r>
                                      <m:r>
                                        <a:rPr lang="pt-PT" sz="1400" i="1">
                                          <a:latin typeface="Cambria Math" panose="02040503050406030204" pitchFamily="18" charset="0"/>
                                        </a:rPr>
                                        <m:t>𝑦</m:t>
                                      </m:r>
                                    </m:e>
                                  </m:d>
                                </m:e>
                                <m:sup>
                                  <m:r>
                                    <a:rPr lang="pt-PT" sz="1400" i="1">
                                      <a:latin typeface="Cambria Math" panose="02040503050406030204" pitchFamily="18" charset="0"/>
                                    </a:rPr>
                                    <m:t>𝑇</m:t>
                                  </m:r>
                                </m:sup>
                              </m:sSup>
                            </m:den>
                          </m:f>
                          <m:r>
                            <a:rPr lang="pt-PT" sz="1400" i="1">
                              <a:latin typeface="Cambria Math" panose="02040503050406030204" pitchFamily="18" charset="0"/>
                            </a:rPr>
                            <m:t>+</m:t>
                          </m:r>
                          <m:nary>
                            <m:naryPr>
                              <m:chr m:val="∑"/>
                              <m:ctrlPr>
                                <a:rPr lang="pt-PT" sz="1400" i="1">
                                  <a:latin typeface="Cambria Math" panose="02040503050406030204" pitchFamily="18" charset="0"/>
                                </a:rPr>
                              </m:ctrlPr>
                            </m:naryPr>
                            <m:sub>
                              <m:r>
                                <a:rPr lang="pt-PT" sz="1400" i="1">
                                  <a:latin typeface="Cambria Math" panose="02040503050406030204" pitchFamily="18" charset="0"/>
                                </a:rPr>
                                <m:t>𝑛</m:t>
                              </m:r>
                              <m:r>
                                <a:rPr lang="pt-PT" sz="1400" i="1">
                                  <a:latin typeface="Cambria Math" panose="02040503050406030204" pitchFamily="18" charset="0"/>
                                </a:rPr>
                                <m:t>=1</m:t>
                              </m:r>
                            </m:sub>
                            <m:sup>
                              <m:r>
                                <a:rPr lang="pt-PT" sz="1400" i="1">
                                  <a:latin typeface="Cambria Math" panose="02040503050406030204" pitchFamily="18" charset="0"/>
                                </a:rPr>
                                <m:t>𝑇</m:t>
                              </m:r>
                            </m:sup>
                            <m:e>
                              <m:f>
                                <m:fPr>
                                  <m:ctrlPr>
                                    <a:rPr lang="pt-PT" sz="1400" i="1">
                                      <a:latin typeface="Cambria Math" panose="02040503050406030204" pitchFamily="18" charset="0"/>
                                    </a:rPr>
                                  </m:ctrlPr>
                                </m:fPr>
                                <m:num>
                                  <m:r>
                                    <a:rPr lang="pt-PT" sz="1400" i="1">
                                      <a:latin typeface="Cambria Math" panose="02040503050406030204" pitchFamily="18" charset="0"/>
                                    </a:rPr>
                                    <m:t>𝑐</m:t>
                                  </m:r>
                                  <m:r>
                                    <a:rPr lang="pt-PT" sz="1400" i="1">
                                      <a:latin typeface="Cambria Math" panose="02040503050406030204" pitchFamily="18" charset="0"/>
                                      <a:ea typeface="Cambria Math" panose="02040503050406030204" pitchFamily="18" charset="0"/>
                                    </a:rPr>
                                    <m:t>∙</m:t>
                                  </m:r>
                                  <m:r>
                                    <a:rPr lang="pt-PT" sz="1400" i="1">
                                      <a:latin typeface="Cambria Math" panose="02040503050406030204" pitchFamily="18" charset="0"/>
                                    </a:rPr>
                                    <m:t>𝑛</m:t>
                                  </m:r>
                                </m:num>
                                <m:den>
                                  <m:sSup>
                                    <m:sSupPr>
                                      <m:ctrlPr>
                                        <a:rPr lang="pt-PT" sz="1400" i="1">
                                          <a:latin typeface="Cambria Math" panose="02040503050406030204" pitchFamily="18" charset="0"/>
                                        </a:rPr>
                                      </m:ctrlPr>
                                    </m:sSupPr>
                                    <m:e>
                                      <m:d>
                                        <m:dPr>
                                          <m:ctrlPr>
                                            <a:rPr lang="pt-PT" sz="1400" i="1">
                                              <a:latin typeface="Cambria Math" panose="02040503050406030204" pitchFamily="18" charset="0"/>
                                            </a:rPr>
                                          </m:ctrlPr>
                                        </m:dPr>
                                        <m:e>
                                          <m:r>
                                            <a:rPr lang="pt-PT" sz="1400" i="1">
                                              <a:latin typeface="Cambria Math" panose="02040503050406030204" pitchFamily="18" charset="0"/>
                                            </a:rPr>
                                            <m:t>1+</m:t>
                                          </m:r>
                                          <m:r>
                                            <a:rPr lang="pt-PT" sz="1400" i="1">
                                              <a:latin typeface="Cambria Math" panose="02040503050406030204" pitchFamily="18" charset="0"/>
                                            </a:rPr>
                                            <m:t>𝑦</m:t>
                                          </m:r>
                                        </m:e>
                                      </m:d>
                                    </m:e>
                                    <m:sup>
                                      <m:r>
                                        <a:rPr lang="pt-PT" sz="1400" i="1">
                                          <a:latin typeface="Cambria Math" panose="02040503050406030204" pitchFamily="18" charset="0"/>
                                        </a:rPr>
                                        <m:t>𝑛</m:t>
                                      </m:r>
                                    </m:sup>
                                  </m:sSup>
                                </m:den>
                              </m:f>
                            </m:e>
                          </m:nary>
                        </m:num>
                        <m:den>
                          <m:sSup>
                            <m:sSupPr>
                              <m:ctrlPr>
                                <a:rPr lang="pt-PT" sz="1400" i="1">
                                  <a:latin typeface="Cambria Math" panose="02040503050406030204" pitchFamily="18" charset="0"/>
                                </a:rPr>
                              </m:ctrlPr>
                            </m:sSupPr>
                            <m:e>
                              <m:r>
                                <a:rPr lang="pt-PT" sz="1400" i="1">
                                  <a:latin typeface="Cambria Math" panose="02040503050406030204" pitchFamily="18" charset="0"/>
                                </a:rPr>
                                <m:t>𝑃</m:t>
                              </m:r>
                            </m:e>
                            <m:sup>
                              <m:r>
                                <a:rPr lang="pt-PT" sz="1400" i="1">
                                  <a:latin typeface="Cambria Math" panose="02040503050406030204" pitchFamily="18" charset="0"/>
                                </a:rPr>
                                <m:t>𝑐</m:t>
                              </m:r>
                            </m:sup>
                          </m:sSup>
                        </m:den>
                      </m:f>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70847" y="4355610"/>
                <a:ext cx="2597297" cy="592470"/>
              </a:xfrm>
              <a:prstGeom prst="rect">
                <a:avLst/>
              </a:prstGeom>
              <a:blipFill rotWithShape="0">
                <a:blip r:embed="rId8"/>
                <a:stretch>
                  <a:fillRect/>
                </a:stretch>
              </a:blipFill>
            </p:spPr>
            <p:txBody>
              <a:bodyPr/>
              <a:lstStyle/>
              <a:p>
                <a:r>
                  <a:rPr lang="en-GB">
                    <a:noFill/>
                  </a:rPr>
                  <a:t> </a:t>
                </a:r>
              </a:p>
            </p:txBody>
          </p:sp>
        </mc:Fallback>
      </mc:AlternateContent>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502" name="Rectangle 6"/>
          <p:cNvSpPr>
            <a:spLocks noChangeArrowheads="1"/>
          </p:cNvSpPr>
          <p:nvPr/>
        </p:nvSpPr>
        <p:spPr bwMode="auto">
          <a:xfrm>
            <a:off x="252967" y="1536120"/>
            <a:ext cx="3096344" cy="305780"/>
          </a:xfrm>
          <a:prstGeom prst="rect">
            <a:avLst/>
          </a:prstGeom>
          <a:noFill/>
          <a:ln w="9525">
            <a:noFill/>
            <a:miter lim="800000"/>
            <a:headEnd/>
            <a:tailEnd/>
          </a:ln>
          <a:effectLst/>
        </p:spPr>
        <p:txBody>
          <a:bodyPr anchor="ctr"/>
          <a:lstStyle/>
          <a:p>
            <a:pPr algn="ctr"/>
            <a:r>
              <a:rPr lang="en-US" sz="1600" dirty="0" smtClean="0">
                <a:latin typeface="Calibri" pitchFamily="34" charset="0"/>
              </a:rPr>
              <a:t>T </a:t>
            </a:r>
            <a:r>
              <a:rPr lang="en-US" sz="1600" dirty="0">
                <a:latin typeface="Calibri" pitchFamily="34" charset="0"/>
              </a:rPr>
              <a:t>= 10, </a:t>
            </a:r>
            <a:r>
              <a:rPr lang="en-US" sz="1600" i="1" dirty="0">
                <a:latin typeface="Calibri" pitchFamily="34" charset="0"/>
              </a:rPr>
              <a:t>c</a:t>
            </a:r>
            <a:r>
              <a:rPr lang="en-US" sz="1600" dirty="0">
                <a:latin typeface="Calibri" pitchFamily="34" charset="0"/>
              </a:rPr>
              <a:t> = </a:t>
            </a:r>
            <a:r>
              <a:rPr lang="en-US" sz="1600" dirty="0" smtClean="0">
                <a:latin typeface="Calibri" pitchFamily="34" charset="0"/>
              </a:rPr>
              <a:t>5%, </a:t>
            </a:r>
            <a:r>
              <a:rPr lang="en-US" sz="1600" i="1" dirty="0">
                <a:latin typeface="Calibri" pitchFamily="34" charset="0"/>
              </a:rPr>
              <a:t>y</a:t>
            </a:r>
            <a:r>
              <a:rPr lang="en-US" sz="1600" dirty="0">
                <a:latin typeface="Calibri" pitchFamily="34" charset="0"/>
              </a:rPr>
              <a:t> = </a:t>
            </a:r>
            <a:r>
              <a:rPr lang="en-US" sz="1600" dirty="0" smtClean="0">
                <a:latin typeface="Calibri" pitchFamily="34" charset="0"/>
              </a:rPr>
              <a:t>5% (bond at par)</a:t>
            </a:r>
            <a:endParaRPr lang="en-US" sz="1600" dirty="0">
              <a:latin typeface="Calibri" pitchFamily="34" charset="0"/>
            </a:endParaRPr>
          </a:p>
        </p:txBody>
      </p:sp>
      <p:sp>
        <p:nvSpPr>
          <p:cNvPr id="874504" name="Rectangle 8"/>
          <p:cNvSpPr>
            <a:spLocks noGrp="1" noChangeArrowheads="1"/>
          </p:cNvSpPr>
          <p:nvPr>
            <p:ph type="title"/>
          </p:nvPr>
        </p:nvSpPr>
        <p:spPr>
          <a:xfrm>
            <a:off x="0" y="0"/>
            <a:ext cx="8229600" cy="1143000"/>
          </a:xfrm>
          <a:noFill/>
          <a:ln/>
        </p:spPr>
        <p:txBody>
          <a:bodyPr/>
          <a:lstStyle/>
          <a:p>
            <a:pPr algn="l"/>
            <a:r>
              <a:rPr lang="en-US" sz="2400" b="1" dirty="0" smtClean="0">
                <a:solidFill>
                  <a:srgbClr val="CC9900"/>
                </a:solidFill>
              </a:rPr>
              <a:t>Example</a:t>
            </a:r>
            <a:r>
              <a:rPr lang="en-US" sz="2400" b="1" dirty="0" smtClean="0">
                <a:solidFill>
                  <a:srgbClr val="C00000"/>
                </a:solidFill>
              </a:rPr>
              <a:t> (see calculation in spreadsheet)</a:t>
            </a:r>
            <a:endParaRPr lang="en-US" sz="2400" b="1" dirty="0">
              <a:solidFill>
                <a:srgbClr val="CC9900"/>
              </a:solidFill>
            </a:endParaRPr>
          </a:p>
        </p:txBody>
      </p:sp>
      <p:cxnSp>
        <p:nvCxnSpPr>
          <p:cNvPr id="3" name="Straight Arrow Connector 2"/>
          <p:cNvCxnSpPr/>
          <p:nvPr/>
        </p:nvCxnSpPr>
        <p:spPr>
          <a:xfrm flipV="1">
            <a:off x="3820630" y="5085184"/>
            <a:ext cx="732634" cy="459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4644008" y="1772815"/>
                <a:ext cx="4392489" cy="4624465"/>
              </a:xfrm>
              <a:prstGeom prst="rect">
                <a:avLst/>
              </a:prstGeom>
              <a:noFill/>
              <a:ln w="9525">
                <a:noFill/>
                <a:miter lim="800000"/>
                <a:headEnd/>
                <a:tailEnd/>
              </a:ln>
              <a:effectLst/>
            </p:spPr>
            <p:txBody>
              <a:bodyPr anchor="ctr"/>
              <a:lstStyle/>
              <a:p>
                <a:pPr marL="271463" lvl="1" indent="-271463" algn="just">
                  <a:lnSpc>
                    <a:spcPts val="2700"/>
                  </a:lnSpc>
                  <a:spcBef>
                    <a:spcPts val="600"/>
                  </a:spcBef>
                  <a:spcAft>
                    <a:spcPts val="600"/>
                  </a:spcAft>
                  <a:buClr>
                    <a:srgbClr val="C00000"/>
                  </a:buClr>
                  <a:buFont typeface="Wingdings" pitchFamily="2" charset="2"/>
                  <a:buChar char="§"/>
                </a:pPr>
                <a:r>
                  <a:rPr lang="en-US" sz="1600" dirty="0" smtClean="0">
                    <a:latin typeface="Calibri" panose="020F0502020204030204" pitchFamily="34" charset="0"/>
                  </a:rPr>
                  <a:t>The lower the coupon rate, the higher (and closer to residual maturity) the duration will be, as the relative weight of the final cash-flow will be higher =&gt; </a:t>
                </a:r>
                <a:r>
                  <a:rPr lang="en-US" sz="1600" dirty="0" smtClean="0">
                    <a:solidFill>
                      <a:schemeClr val="accent1"/>
                    </a:solidFill>
                    <a:latin typeface="Calibri" pitchFamily="34" charset="0"/>
                  </a:rPr>
                  <a:t>zero-coupon bonds have duration equal to residual maturity.</a:t>
                </a:r>
              </a:p>
              <a:p>
                <a:pPr marL="271463" lvl="1" indent="-271463" algn="just">
                  <a:lnSpc>
                    <a:spcPts val="2700"/>
                  </a:lnSpc>
                  <a:spcBef>
                    <a:spcPts val="600"/>
                  </a:spcBef>
                  <a:spcAft>
                    <a:spcPts val="600"/>
                  </a:spcAft>
                  <a:buClr>
                    <a:srgbClr val="C00000"/>
                  </a:buClr>
                  <a:buFont typeface="Wingdings" pitchFamily="2" charset="2"/>
                  <a:buChar char="§"/>
                </a:pPr>
                <a:r>
                  <a:rPr lang="en-US" sz="1600" dirty="0" smtClean="0">
                    <a:latin typeface="Calibri" panose="020F0502020204030204" pitchFamily="34" charset="0"/>
                  </a:rPr>
                  <a:t>For </a:t>
                </a:r>
                <a:r>
                  <a:rPr lang="en-US" sz="1600" dirty="0">
                    <a:latin typeface="Calibri" panose="020F0502020204030204" pitchFamily="34" charset="0"/>
                  </a:rPr>
                  <a:t>a given coupon rate and yield, </a:t>
                </a:r>
                <a:r>
                  <a:rPr lang="en-US" sz="1600" dirty="0">
                    <a:solidFill>
                      <a:schemeClr val="accent1"/>
                    </a:solidFill>
                    <a:latin typeface="Calibri" panose="020F0502020204030204" pitchFamily="34" charset="0"/>
                  </a:rPr>
                  <a:t>duration increases as maturity </a:t>
                </a:r>
                <a:r>
                  <a:rPr lang="en-US" sz="1600" dirty="0" smtClean="0">
                    <a:solidFill>
                      <a:schemeClr val="accent1"/>
                    </a:solidFill>
                    <a:latin typeface="Calibri" panose="020F0502020204030204" pitchFamily="34" charset="0"/>
                  </a:rPr>
                  <a:t>increases: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r>
                          <a:rPr lang="pt-PT" sz="1600" i="1">
                            <a:latin typeface="Cambria Math" panose="02040503050406030204" pitchFamily="18" charset="0"/>
                            <a:ea typeface="Cambria Math" panose="02040503050406030204" pitchFamily="18" charset="0"/>
                          </a:rPr>
                          <m:t>𝐷</m:t>
                        </m:r>
                      </m:num>
                      <m:den>
                        <m:r>
                          <a:rPr lang="en-US" sz="1600" i="1">
                            <a:latin typeface="Cambria Math" panose="02040503050406030204" pitchFamily="18" charset="0"/>
                            <a:ea typeface="Cambria Math" panose="02040503050406030204" pitchFamily="18" charset="0"/>
                          </a:rPr>
                          <m:t>𝜕</m:t>
                        </m:r>
                        <m:r>
                          <a:rPr lang="pt-PT" sz="1600" b="0" i="1" smtClean="0">
                            <a:latin typeface="Cambria Math" panose="02040503050406030204" pitchFamily="18" charset="0"/>
                            <a:ea typeface="Cambria Math" panose="02040503050406030204" pitchFamily="18" charset="0"/>
                          </a:rPr>
                          <m:t>𝑛</m:t>
                        </m:r>
                      </m:den>
                    </m:f>
                    <m:r>
                      <a:rPr lang="pt-PT" sz="1600" i="1" smtClean="0">
                        <a:latin typeface="Cambria Math" panose="02040503050406030204" pitchFamily="18" charset="0"/>
                        <a:ea typeface="Cambria Math" panose="02040503050406030204" pitchFamily="18" charset="0"/>
                      </a:rPr>
                      <m:t>≥</m:t>
                    </m:r>
                    <m:r>
                      <a:rPr lang="pt-PT" sz="1600" i="1">
                        <a:latin typeface="Cambria Math" panose="02040503050406030204" pitchFamily="18" charset="0"/>
                        <a:ea typeface="Cambria Math" panose="02040503050406030204" pitchFamily="18" charset="0"/>
                      </a:rPr>
                      <m:t>0</m:t>
                    </m:r>
                  </m:oMath>
                </a14:m>
                <a:endParaRPr lang="en-US" sz="1600" dirty="0" smtClean="0">
                  <a:solidFill>
                    <a:schemeClr val="accent1"/>
                  </a:solidFill>
                  <a:latin typeface="Calibri" panose="020F0502020204030204" pitchFamily="34" charset="0"/>
                </a:endParaRPr>
              </a:p>
              <a:p>
                <a:pPr marL="271463" lvl="1" indent="-271463" algn="just">
                  <a:lnSpc>
                    <a:spcPts val="2700"/>
                  </a:lnSpc>
                  <a:spcBef>
                    <a:spcPts val="600"/>
                  </a:spcBef>
                  <a:spcAft>
                    <a:spcPts val="600"/>
                  </a:spcAft>
                  <a:buClr>
                    <a:srgbClr val="C00000"/>
                  </a:buClr>
                  <a:buFont typeface="Wingdings" pitchFamily="2" charset="2"/>
                  <a:buChar char="§"/>
                </a:pPr>
                <a:r>
                  <a:rPr lang="en-US" sz="1600" dirty="0" smtClean="0">
                    <a:latin typeface="Calibri" panose="020F0502020204030204" pitchFamily="34" charset="0"/>
                  </a:rPr>
                  <a:t>For </a:t>
                </a:r>
                <a:r>
                  <a:rPr lang="en-US" sz="1600" dirty="0">
                    <a:latin typeface="Calibri" panose="020F0502020204030204" pitchFamily="34" charset="0"/>
                  </a:rPr>
                  <a:t>a given maturity and coupon rate, </a:t>
                </a:r>
                <a:r>
                  <a:rPr lang="en-US" sz="1600" dirty="0">
                    <a:solidFill>
                      <a:schemeClr val="accent1"/>
                    </a:solidFill>
                    <a:latin typeface="Calibri" panose="020F0502020204030204" pitchFamily="34" charset="0"/>
                  </a:rPr>
                  <a:t>duration increases as the yield decreases</a:t>
                </a:r>
                <a:r>
                  <a:rPr lang="en-US" sz="1600" dirty="0">
                    <a:latin typeface="Calibri" panose="020F0502020204030204" pitchFamily="34" charset="0"/>
                  </a:rPr>
                  <a:t>, as the net present value of the cash-flows increase more in longer than in shorter </a:t>
                </a:r>
                <a:r>
                  <a:rPr lang="en-US" sz="1600" dirty="0" smtClean="0">
                    <a:latin typeface="Calibri" panose="020F0502020204030204" pitchFamily="34" charset="0"/>
                  </a:rPr>
                  <a:t>maturities: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r>
                          <a:rPr lang="pt-PT" sz="1600" b="0" i="1" smtClean="0">
                            <a:latin typeface="Cambria Math" panose="02040503050406030204" pitchFamily="18" charset="0"/>
                            <a:ea typeface="Cambria Math" panose="02040503050406030204" pitchFamily="18" charset="0"/>
                          </a:rPr>
                          <m:t>𝐷</m:t>
                        </m:r>
                      </m:num>
                      <m:den>
                        <m:r>
                          <a:rPr lang="en-US" sz="1600" i="1">
                            <a:latin typeface="Cambria Math" panose="02040503050406030204" pitchFamily="18" charset="0"/>
                            <a:ea typeface="Cambria Math" panose="02040503050406030204" pitchFamily="18" charset="0"/>
                          </a:rPr>
                          <m:t>𝜕</m:t>
                        </m:r>
                        <m:r>
                          <a:rPr lang="pt-PT" sz="1600" i="1">
                            <a:latin typeface="Cambria Math" panose="02040503050406030204" pitchFamily="18" charset="0"/>
                            <a:ea typeface="Cambria Math" panose="02040503050406030204" pitchFamily="18" charset="0"/>
                          </a:rPr>
                          <m:t>𝑦</m:t>
                        </m:r>
                      </m:den>
                    </m:f>
                    <m:r>
                      <a:rPr lang="pt-PT" sz="1600" i="1" smtClean="0">
                        <a:latin typeface="Cambria Math" panose="02040503050406030204" pitchFamily="18" charset="0"/>
                        <a:ea typeface="Cambria Math" panose="02040503050406030204" pitchFamily="18" charset="0"/>
                      </a:rPr>
                      <m:t>≤</m:t>
                    </m:r>
                    <m:r>
                      <a:rPr lang="pt-PT" sz="1600" b="0" i="1" smtClean="0">
                        <a:latin typeface="Cambria Math" panose="02040503050406030204" pitchFamily="18" charset="0"/>
                        <a:ea typeface="Cambria Math" panose="02040503050406030204" pitchFamily="18" charset="0"/>
                      </a:rPr>
                      <m:t>0</m:t>
                    </m:r>
                  </m:oMath>
                </a14:m>
                <a:endParaRPr lang="en-US" sz="1600" dirty="0" smtClean="0">
                  <a:solidFill>
                    <a:schemeClr val="accent1"/>
                  </a:solidFill>
                  <a:latin typeface="Calibri" pitchFamily="34" charset="0"/>
                </a:endParaRPr>
              </a:p>
            </p:txBody>
          </p:sp>
        </mc:Choice>
        <mc:Fallback xmlns="">
          <p:sp>
            <p:nvSpPr>
              <p:cNvPr id="9" name="Rectangle 6"/>
              <p:cNvSpPr>
                <a:spLocks noRot="1" noChangeAspect="1" noMove="1" noResize="1" noEditPoints="1" noAdjustHandles="1" noChangeArrowheads="1" noChangeShapeType="1" noTextEdit="1"/>
              </p:cNvSpPr>
              <p:nvPr/>
            </p:nvSpPr>
            <p:spPr bwMode="auto">
              <a:xfrm>
                <a:off x="4644008" y="1772815"/>
                <a:ext cx="4392489" cy="4624465"/>
              </a:xfrm>
              <a:prstGeom prst="rect">
                <a:avLst/>
              </a:prstGeom>
              <a:blipFill rotWithShape="0">
                <a:blip r:embed="rId3"/>
                <a:stretch>
                  <a:fillRect l="-556" r="-694"/>
                </a:stretch>
              </a:blipFill>
              <a:ln w="9525">
                <a:noFill/>
                <a:miter lim="800000"/>
                <a:headEnd/>
                <a:tailEnd/>
              </a:ln>
              <a:effectLst/>
            </p:spPr>
            <p:txBody>
              <a:bodyPr/>
              <a:lstStyle/>
              <a:p>
                <a:r>
                  <a:rPr lang="en-GB">
                    <a:noFill/>
                  </a:rPr>
                  <a:t> </a:t>
                </a:r>
              </a:p>
            </p:txBody>
          </p:sp>
        </mc:Fallback>
      </mc:AlternateContent>
      <p:sp>
        <p:nvSpPr>
          <p:cNvPr id="5" name="Down Arrow 4"/>
          <p:cNvSpPr/>
          <p:nvPr/>
        </p:nvSpPr>
        <p:spPr>
          <a:xfrm>
            <a:off x="2371511" y="5034356"/>
            <a:ext cx="216024" cy="384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Rectangle 1"/>
              <p:cNvSpPr/>
              <p:nvPr/>
            </p:nvSpPr>
            <p:spPr>
              <a:xfrm>
                <a:off x="763221" y="5544587"/>
                <a:ext cx="3648628" cy="854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i="1" smtClean="0">
                          <a:latin typeface="Cambria Math" panose="02040503050406030204" pitchFamily="18" charset="0"/>
                        </a:rPr>
                        <m:t>𝐷</m:t>
                      </m:r>
                      <m:r>
                        <a:rPr lang="pt-PT" i="1" smtClean="0">
                          <a:latin typeface="Cambria Math" panose="02040503050406030204" pitchFamily="18" charset="0"/>
                        </a:rPr>
                        <m:t>=</m:t>
                      </m:r>
                      <m:f>
                        <m:fPr>
                          <m:ctrlPr>
                            <a:rPr lang="pt-PT" i="1">
                              <a:latin typeface="Cambria Math" panose="02040503050406030204" pitchFamily="18" charset="0"/>
                            </a:rPr>
                          </m:ctrlPr>
                        </m:fPr>
                        <m:num>
                          <m:f>
                            <m:fPr>
                              <m:ctrlPr>
                                <a:rPr lang="pt-PT" i="1">
                                  <a:latin typeface="Cambria Math" panose="02040503050406030204" pitchFamily="18" charset="0"/>
                                </a:rPr>
                              </m:ctrlPr>
                            </m:fPr>
                            <m:num>
                              <m:r>
                                <a:rPr lang="pt-PT" i="1">
                                  <a:latin typeface="Cambria Math" panose="02040503050406030204" pitchFamily="18" charset="0"/>
                                </a:rPr>
                                <m:t>𝑇</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𝑇</m:t>
                                  </m:r>
                                </m:sup>
                              </m:sSup>
                            </m:den>
                          </m:f>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f>
                                <m:fPr>
                                  <m:ctrlPr>
                                    <a:rPr lang="pt-PT" i="1">
                                      <a:latin typeface="Cambria Math" panose="02040503050406030204" pitchFamily="18" charset="0"/>
                                    </a:rPr>
                                  </m:ctrlPr>
                                </m:fPr>
                                <m:num>
                                  <m:r>
                                    <a:rPr lang="pt-PT" i="1">
                                      <a:latin typeface="Cambria Math" panose="02040503050406030204" pitchFamily="18" charset="0"/>
                                    </a:rPr>
                                    <m:t>𝑐</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𝑛</m:t>
                                  </m:r>
                                </m:num>
                                <m:den>
                                  <m:sSup>
                                    <m:sSupPr>
                                      <m:ctrlPr>
                                        <a:rPr lang="pt-PT" i="1">
                                          <a:latin typeface="Cambria Math" panose="02040503050406030204" pitchFamily="18" charset="0"/>
                                        </a:rPr>
                                      </m:ctrlPr>
                                    </m:sSupPr>
                                    <m:e>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e>
                                    <m:sup>
                                      <m:r>
                                        <a:rPr lang="pt-PT" i="1">
                                          <a:latin typeface="Cambria Math" panose="02040503050406030204" pitchFamily="18" charset="0"/>
                                        </a:rPr>
                                        <m:t>𝑛</m:t>
                                      </m:r>
                                    </m:sup>
                                  </m:sSup>
                                </m:den>
                              </m:f>
                            </m:e>
                          </m:nary>
                        </m:num>
                        <m:den>
                          <m:sSup>
                            <m:sSupPr>
                              <m:ctrlPr>
                                <a:rPr lang="pt-PT" i="1">
                                  <a:latin typeface="Cambria Math" panose="02040503050406030204" pitchFamily="18" charset="0"/>
                                </a:rPr>
                              </m:ctrlPr>
                            </m:sSupPr>
                            <m:e>
                              <m:r>
                                <a:rPr lang="pt-PT" i="1">
                                  <a:latin typeface="Cambria Math" panose="02040503050406030204" pitchFamily="18" charset="0"/>
                                </a:rPr>
                                <m:t>𝑃</m:t>
                              </m:r>
                            </m:e>
                            <m:sup>
                              <m:r>
                                <a:rPr lang="pt-PT" i="1">
                                  <a:latin typeface="Cambria Math" panose="02040503050406030204" pitchFamily="18" charset="0"/>
                                </a:rPr>
                                <m:t>𝑐</m:t>
                              </m:r>
                            </m:sup>
                          </m:sSup>
                        </m:den>
                      </m:f>
                      <m:r>
                        <a:rPr lang="pt-PT"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8</m:t>
                      </m:r>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763221" y="5544587"/>
                <a:ext cx="3648628" cy="854016"/>
              </a:xfrm>
              <a:prstGeom prst="rect">
                <a:avLst/>
              </a:prstGeom>
              <a:blipFill rotWithShape="0">
                <a:blip r:embed="rId4"/>
                <a:stretch>
                  <a:fillRect/>
                </a:stretch>
              </a:blipFill>
            </p:spPr>
            <p:txBody>
              <a:bodyPr/>
              <a:lstStyle/>
              <a:p>
                <a:r>
                  <a:rPr lang="en-GB">
                    <a:noFill/>
                  </a:rPr>
                  <a:t> </a:t>
                </a:r>
              </a:p>
            </p:txBody>
          </p:sp>
        </mc:Fallback>
      </mc:AlternateContent>
      <p:pic>
        <p:nvPicPr>
          <p:cNvPr id="10" name="Picture 9"/>
          <p:cNvPicPr>
            <a:picLocks noChangeAspect="1"/>
          </p:cNvPicPr>
          <p:nvPr/>
        </p:nvPicPr>
        <p:blipFill>
          <a:blip r:embed="rId5"/>
          <a:stretch>
            <a:fillRect/>
          </a:stretch>
        </p:blipFill>
        <p:spPr>
          <a:xfrm>
            <a:off x="325382" y="2093928"/>
            <a:ext cx="4227882" cy="268840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32" y="-16"/>
            <a:ext cx="8258204" cy="1143000"/>
          </a:xfrm>
          <a:noFill/>
          <a:ln/>
        </p:spPr>
        <p:txBody>
          <a:bodyPr>
            <a:normAutofit/>
          </a:bodyPr>
          <a:lstStyle/>
          <a:p>
            <a:pPr algn="l"/>
            <a:r>
              <a:rPr lang="en-US" sz="2800" dirty="0">
                <a:solidFill>
                  <a:srgbClr val="FF0000"/>
                </a:solidFill>
              </a:rPr>
              <a:t>Duration </a:t>
            </a:r>
            <a:r>
              <a:rPr lang="en-US" sz="2800" dirty="0" smtClean="0">
                <a:solidFill>
                  <a:srgbClr val="FF0000"/>
                </a:solidFill>
              </a:rPr>
              <a:t>Hedging</a:t>
            </a:r>
            <a:endParaRPr lang="en-US" sz="2000" dirty="0">
              <a:solidFill>
                <a:srgbClr val="FF0000"/>
              </a:solidFill>
            </a:endParaRPr>
          </a:p>
        </p:txBody>
      </p:sp>
      <p:sp>
        <p:nvSpPr>
          <p:cNvPr id="10" name="Rectangle 2"/>
          <p:cNvSpPr txBox="1">
            <a:spLocks noChangeArrowheads="1"/>
          </p:cNvSpPr>
          <p:nvPr/>
        </p:nvSpPr>
        <p:spPr bwMode="auto">
          <a:xfrm>
            <a:off x="179512" y="1357298"/>
            <a:ext cx="8784976" cy="4700587"/>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Principle: immunize the value of a bond portfolio with respect to changes in yield:</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P = value of the portfolio</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H = value of the hedging instrument</a:t>
            </a: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Hedging instrument may be:</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Bonds</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Swaps</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Futures </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Options</a:t>
            </a:r>
          </a:p>
          <a:p>
            <a:pPr marL="742950" marR="0" lvl="1" indent="-285750" algn="just" defTabSz="914400" rtl="0" eaLnBrk="0" fontAlgn="base" latinLnBrk="0" hangingPunct="0">
              <a:lnSpc>
                <a:spcPct val="100000"/>
              </a:lnSpc>
              <a:spcBef>
                <a:spcPct val="20000"/>
              </a:spcBef>
              <a:spcAft>
                <a:spcPct val="0"/>
              </a:spcAft>
              <a:buClr>
                <a:schemeClr val="tx1"/>
              </a:buClr>
              <a:buSzTx/>
              <a:buFontTx/>
              <a:buChar char="–"/>
              <a:tabLst/>
              <a:defRPr/>
            </a:pPr>
            <a:r>
              <a:rPr lang="en-US" sz="2000" kern="0" dirty="0" smtClean="0">
                <a:latin typeface="Calibri" pitchFamily="34" charset="0"/>
              </a:rPr>
              <a:t>FRAs</a:t>
            </a:r>
            <a:endPar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lvl="0" indent="-342900" algn="just" eaLnBrk="0" hangingPunct="0">
              <a:spcBef>
                <a:spcPct val="20000"/>
              </a:spcBef>
              <a:buClr>
                <a:schemeClr val="tx1"/>
              </a:buClr>
              <a:buFontTx/>
              <a:buChar char="•"/>
              <a:defRPr/>
            </a:pPr>
            <a:r>
              <a:rPr lang="en-US" sz="2400" kern="0" dirty="0">
                <a:latin typeface="Calibri" pitchFamily="34" charset="0"/>
              </a:rPr>
              <a:t>Duration hedging is </a:t>
            </a:r>
            <a:r>
              <a:rPr lang="en-US" sz="2400" kern="0" dirty="0" smtClean="0">
                <a:latin typeface="Calibri" pitchFamily="34" charset="0"/>
              </a:rPr>
              <a:t>very </a:t>
            </a:r>
            <a:r>
              <a:rPr lang="en-US" sz="2400" kern="0" dirty="0">
                <a:latin typeface="Calibri" pitchFamily="34" charset="0"/>
              </a:rPr>
              <a:t>simple to </a:t>
            </a:r>
            <a:r>
              <a:rPr lang="en-US" sz="2400" kern="0" dirty="0" smtClean="0">
                <a:latin typeface="Calibri" pitchFamily="34" charset="0"/>
              </a:rPr>
              <a:t>do, </a:t>
            </a:r>
            <a:r>
              <a:rPr lang="en-US" sz="2400" kern="0" dirty="0">
                <a:latin typeface="Calibri" pitchFamily="34" charset="0"/>
              </a:rPr>
              <a:t>but </a:t>
            </a:r>
            <a:r>
              <a:rPr lang="en-US" sz="2400" kern="0" dirty="0" smtClean="0">
                <a:latin typeface="Calibri" pitchFamily="34" charset="0"/>
              </a:rPr>
              <a:t>it is </a:t>
            </a:r>
            <a:r>
              <a:rPr lang="en-US" sz="2400" kern="0" dirty="0">
                <a:latin typeface="Calibri" pitchFamily="34" charset="0"/>
              </a:rPr>
              <a:t>only valid for small changes and </a:t>
            </a:r>
            <a:r>
              <a:rPr lang="en-US" sz="2400" kern="0" dirty="0" smtClean="0">
                <a:latin typeface="Calibri" pitchFamily="34" charset="0"/>
              </a:rPr>
              <a:t>parallel </a:t>
            </a:r>
            <a:r>
              <a:rPr lang="en-US" sz="2400" kern="0" dirty="0">
                <a:latin typeface="Calibri" pitchFamily="34" charset="0"/>
              </a:rPr>
              <a:t>shifts of the yield </a:t>
            </a:r>
            <a:r>
              <a:rPr lang="en-US" sz="2400" kern="0" dirty="0" smtClean="0">
                <a:latin typeface="Calibri" pitchFamily="34" charset="0"/>
              </a:rPr>
              <a:t>curve.</a:t>
            </a:r>
            <a:endParaRPr lang="en-US" sz="2400" kern="0" dirty="0">
              <a:latin typeface="Calibri" pitchFamily="34" charset="0"/>
            </a:endParaRPr>
          </a:p>
        </p:txBody>
      </p:sp>
      <p:cxnSp>
        <p:nvCxnSpPr>
          <p:cNvPr id="11" name="Straight Connector 10"/>
          <p:cNvCxnSpPr/>
          <p:nvPr/>
        </p:nvCxnSpPr>
        <p:spPr>
          <a:xfrm>
            <a:off x="0" y="1142984"/>
            <a:ext cx="2699792"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9618" name="Rectangle 2"/>
          <p:cNvSpPr>
            <a:spLocks noGrp="1" noChangeArrowheads="1"/>
          </p:cNvSpPr>
          <p:nvPr>
            <p:ph sz="quarter" idx="1"/>
          </p:nvPr>
        </p:nvSpPr>
        <p:spPr>
          <a:xfrm>
            <a:off x="714348" y="500042"/>
            <a:ext cx="7772400" cy="846155"/>
          </a:xfrm>
          <a:noFill/>
          <a:ln/>
        </p:spPr>
        <p:txBody>
          <a:bodyPr lIns="90488" tIns="44450" rIns="90488" bIns="44450">
            <a:normAutofit/>
          </a:bodyPr>
          <a:lstStyle/>
          <a:p>
            <a:pPr algn="just">
              <a:buClr>
                <a:srgbClr val="FF9900"/>
              </a:buClr>
            </a:pPr>
            <a:r>
              <a:rPr lang="en-US" sz="2400" dirty="0"/>
              <a:t>Changes in value</a:t>
            </a:r>
          </a:p>
          <a:p>
            <a:pPr lvl="1" algn="just">
              <a:buClr>
                <a:srgbClr val="FF9900"/>
              </a:buClr>
            </a:pPr>
            <a:r>
              <a:rPr lang="en-US" sz="2000" dirty="0" smtClean="0"/>
              <a:t>Portfolio</a:t>
            </a:r>
            <a:endParaRPr lang="en-US" sz="2000" dirty="0"/>
          </a:p>
        </p:txBody>
      </p:sp>
      <p:graphicFrame>
        <p:nvGraphicFramePr>
          <p:cNvPr id="914432" name="Object 1024"/>
          <p:cNvGraphicFramePr>
            <a:graphicFrameLocks noChangeAspect="1"/>
          </p:cNvGraphicFramePr>
          <p:nvPr>
            <p:extLst>
              <p:ext uri="{D42A27DB-BD31-4B8C-83A1-F6EECF244321}">
                <p14:modId xmlns:p14="http://schemas.microsoft.com/office/powerpoint/2010/main" val="1736852234"/>
              </p:ext>
            </p:extLst>
          </p:nvPr>
        </p:nvGraphicFramePr>
        <p:xfrm>
          <a:off x="2141538" y="3000375"/>
          <a:ext cx="4578350" cy="481013"/>
        </p:xfrm>
        <a:graphic>
          <a:graphicData uri="http://schemas.openxmlformats.org/presentationml/2006/ole">
            <mc:AlternateContent xmlns:mc="http://schemas.openxmlformats.org/markup-compatibility/2006">
              <mc:Choice xmlns:v="urn:schemas-microsoft-com:vml" Requires="v">
                <p:oleObj spid="_x0000_s78167" name="Equation" r:id="rId3" imgW="2044700" imgH="215900" progId="Equation.DSMT4">
                  <p:embed/>
                </p:oleObj>
              </mc:Choice>
              <mc:Fallback>
                <p:oleObj name="Equation" r:id="rId3" imgW="2044700" imgH="215900" progId="Equation.DSMT4">
                  <p:embed/>
                  <p:pic>
                    <p:nvPicPr>
                      <p:cNvPr id="0" name="Picture 2"/>
                      <p:cNvPicPr>
                        <a:picLocks noChangeAspect="1" noChangeArrowheads="1"/>
                      </p:cNvPicPr>
                      <p:nvPr/>
                    </p:nvPicPr>
                    <p:blipFill>
                      <a:blip r:embed="rId4"/>
                      <a:srcRect/>
                      <a:stretch>
                        <a:fillRect/>
                      </a:stretch>
                    </p:blipFill>
                    <p:spPr bwMode="auto">
                      <a:xfrm>
                        <a:off x="2141538" y="3000375"/>
                        <a:ext cx="457835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4433" name="Object 1025"/>
          <p:cNvGraphicFramePr>
            <a:graphicFrameLocks noChangeAspect="1"/>
          </p:cNvGraphicFramePr>
          <p:nvPr>
            <p:extLst>
              <p:ext uri="{D42A27DB-BD31-4B8C-83A1-F6EECF244321}">
                <p14:modId xmlns:p14="http://schemas.microsoft.com/office/powerpoint/2010/main" val="409633469"/>
              </p:ext>
            </p:extLst>
          </p:nvPr>
        </p:nvGraphicFramePr>
        <p:xfrm>
          <a:off x="2909888" y="3871069"/>
          <a:ext cx="2947987" cy="854075"/>
        </p:xfrm>
        <a:graphic>
          <a:graphicData uri="http://schemas.openxmlformats.org/presentationml/2006/ole">
            <mc:AlternateContent xmlns:mc="http://schemas.openxmlformats.org/markup-compatibility/2006">
              <mc:Choice xmlns:v="urn:schemas-microsoft-com:vml" Requires="v">
                <p:oleObj spid="_x0000_s78168" name="Equation" r:id="rId5" imgW="1409700" imgH="393700" progId="Equation.DSMT4">
                  <p:embed/>
                </p:oleObj>
              </mc:Choice>
              <mc:Fallback>
                <p:oleObj name="Equation" r:id="rId5" imgW="1409700" imgH="393700" progId="Equation.DSMT4">
                  <p:embed/>
                  <p:pic>
                    <p:nvPicPr>
                      <p:cNvPr id="0" name="Picture 3"/>
                      <p:cNvPicPr>
                        <a:picLocks noChangeAspect="1" noChangeArrowheads="1"/>
                      </p:cNvPicPr>
                      <p:nvPr/>
                    </p:nvPicPr>
                    <p:blipFill>
                      <a:blip r:embed="rId6"/>
                      <a:srcRect/>
                      <a:stretch>
                        <a:fillRect/>
                      </a:stretch>
                    </p:blipFill>
                    <p:spPr bwMode="auto">
                      <a:xfrm>
                        <a:off x="2909888" y="3871069"/>
                        <a:ext cx="2947987"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4434" name="Object 1026"/>
          <p:cNvGraphicFramePr>
            <a:graphicFrameLocks noChangeAspect="1"/>
          </p:cNvGraphicFramePr>
          <p:nvPr>
            <p:extLst>
              <p:ext uri="{D42A27DB-BD31-4B8C-83A1-F6EECF244321}">
                <p14:modId xmlns:p14="http://schemas.microsoft.com/office/powerpoint/2010/main" val="1223900298"/>
              </p:ext>
            </p:extLst>
          </p:nvPr>
        </p:nvGraphicFramePr>
        <p:xfrm>
          <a:off x="4087812" y="1046150"/>
          <a:ext cx="2176463" cy="433388"/>
        </p:xfrm>
        <a:graphic>
          <a:graphicData uri="http://schemas.openxmlformats.org/presentationml/2006/ole">
            <mc:AlternateContent xmlns:mc="http://schemas.openxmlformats.org/markup-compatibility/2006">
              <mc:Choice xmlns:v="urn:schemas-microsoft-com:vml" Requires="v">
                <p:oleObj spid="_x0000_s78169" name="Equation" r:id="rId7" imgW="787400" imgH="190500" progId="Equation.DSMT4">
                  <p:embed/>
                </p:oleObj>
              </mc:Choice>
              <mc:Fallback>
                <p:oleObj name="Equation" r:id="rId7" imgW="787400" imgH="190500" progId="Equation.DSMT4">
                  <p:embed/>
                  <p:pic>
                    <p:nvPicPr>
                      <p:cNvPr id="0" name="Picture 4"/>
                      <p:cNvPicPr>
                        <a:picLocks noChangeAspect="1" noChangeArrowheads="1"/>
                      </p:cNvPicPr>
                      <p:nvPr/>
                    </p:nvPicPr>
                    <p:blipFill>
                      <a:blip r:embed="rId8"/>
                      <a:srcRect/>
                      <a:stretch>
                        <a:fillRect/>
                      </a:stretch>
                    </p:blipFill>
                    <p:spPr bwMode="auto">
                      <a:xfrm>
                        <a:off x="4087812" y="1046150"/>
                        <a:ext cx="217646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4435" name="Object 1027"/>
          <p:cNvGraphicFramePr>
            <a:graphicFrameLocks noChangeAspect="1"/>
          </p:cNvGraphicFramePr>
          <p:nvPr>
            <p:extLst>
              <p:ext uri="{D42A27DB-BD31-4B8C-83A1-F6EECF244321}">
                <p14:modId xmlns:p14="http://schemas.microsoft.com/office/powerpoint/2010/main" val="3956062899"/>
              </p:ext>
            </p:extLst>
          </p:nvPr>
        </p:nvGraphicFramePr>
        <p:xfrm>
          <a:off x="4087812" y="1668342"/>
          <a:ext cx="2017712" cy="438150"/>
        </p:xfrm>
        <a:graphic>
          <a:graphicData uri="http://schemas.openxmlformats.org/presentationml/2006/ole">
            <mc:AlternateContent xmlns:mc="http://schemas.openxmlformats.org/markup-compatibility/2006">
              <mc:Choice xmlns:v="urn:schemas-microsoft-com:vml" Requires="v">
                <p:oleObj spid="_x0000_s78170" name="Equation" r:id="rId9" imgW="812800" imgH="190500" progId="Equation.DSMT4">
                  <p:embed/>
                </p:oleObj>
              </mc:Choice>
              <mc:Fallback>
                <p:oleObj name="Equation" r:id="rId9" imgW="812800" imgH="190500" progId="Equation.DSMT4">
                  <p:embed/>
                  <p:pic>
                    <p:nvPicPr>
                      <p:cNvPr id="0" name="Picture 5"/>
                      <p:cNvPicPr>
                        <a:picLocks noChangeAspect="1" noChangeArrowheads="1"/>
                      </p:cNvPicPr>
                      <p:nvPr/>
                    </p:nvPicPr>
                    <p:blipFill>
                      <a:blip r:embed="rId10"/>
                      <a:srcRect/>
                      <a:stretch>
                        <a:fillRect/>
                      </a:stretch>
                    </p:blipFill>
                    <p:spPr bwMode="auto">
                      <a:xfrm>
                        <a:off x="4087812" y="1668342"/>
                        <a:ext cx="2017712"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9629" name="Rectangle 13"/>
          <p:cNvSpPr>
            <a:spLocks noChangeArrowheads="1"/>
          </p:cNvSpPr>
          <p:nvPr/>
        </p:nvSpPr>
        <p:spPr bwMode="auto">
          <a:xfrm>
            <a:off x="693738" y="1571612"/>
            <a:ext cx="7772400" cy="1725613"/>
          </a:xfrm>
          <a:prstGeom prst="rect">
            <a:avLst/>
          </a:prstGeom>
          <a:noFill/>
          <a:ln w="12700">
            <a:noFill/>
            <a:miter lim="800000"/>
            <a:headEnd/>
            <a:tailEnd/>
          </a:ln>
          <a:effectLst/>
        </p:spPr>
        <p:txBody>
          <a:bodyPr lIns="90488" tIns="44450" rIns="90488" bIns="44450"/>
          <a:lstStyle/>
          <a:p>
            <a:pPr marL="742950" lvl="1" indent="-285750">
              <a:spcBef>
                <a:spcPct val="20000"/>
              </a:spcBef>
              <a:buClr>
                <a:schemeClr val="tx1"/>
              </a:buClr>
              <a:buFontTx/>
              <a:buChar char="–"/>
            </a:pPr>
            <a:r>
              <a:rPr lang="en-US" sz="2000" dirty="0" smtClean="0">
                <a:latin typeface="Calibri" pitchFamily="34" charset="0"/>
              </a:rPr>
              <a:t>Hedging </a:t>
            </a:r>
            <a:r>
              <a:rPr lang="en-US" sz="2000" dirty="0">
                <a:latin typeface="Calibri" pitchFamily="34" charset="0"/>
              </a:rPr>
              <a:t>instrument</a:t>
            </a:r>
          </a:p>
          <a:p>
            <a:pPr marL="742950" lvl="1" indent="-285750">
              <a:spcBef>
                <a:spcPct val="20000"/>
              </a:spcBef>
              <a:buClr>
                <a:schemeClr val="tx1"/>
              </a:buClr>
              <a:buFontTx/>
              <a:buChar char="–"/>
            </a:pPr>
            <a:endParaRPr lang="en-US" sz="2000" dirty="0">
              <a:latin typeface="Calibri" pitchFamily="34" charset="0"/>
            </a:endParaRPr>
          </a:p>
        </p:txBody>
      </p:sp>
      <p:sp>
        <p:nvSpPr>
          <p:cNvPr id="879630" name="Rectangle 14"/>
          <p:cNvSpPr>
            <a:spLocks noChangeArrowheads="1"/>
          </p:cNvSpPr>
          <p:nvPr/>
        </p:nvSpPr>
        <p:spPr bwMode="auto">
          <a:xfrm>
            <a:off x="657252" y="1857365"/>
            <a:ext cx="7772400" cy="1214446"/>
          </a:xfrm>
          <a:prstGeom prst="rect">
            <a:avLst/>
          </a:prstGeom>
          <a:noFill/>
          <a:ln w="12700">
            <a:noFill/>
            <a:miter lim="800000"/>
            <a:headEnd/>
            <a:tailEnd/>
          </a:ln>
          <a:effectLst/>
        </p:spPr>
        <p:txBody>
          <a:bodyPr lIns="90488" tIns="44450" rIns="90488" bIns="44450"/>
          <a:lstStyle/>
          <a:p>
            <a:pPr marL="742950" lvl="1" indent="-285750">
              <a:spcBef>
                <a:spcPct val="20000"/>
              </a:spcBef>
              <a:buClr>
                <a:srgbClr val="FF9900"/>
              </a:buClr>
              <a:buFontTx/>
              <a:buChar char="–"/>
            </a:pPr>
            <a:endParaRPr lang="en-US" sz="2400" dirty="0">
              <a:latin typeface="Calibri" pitchFamily="34" charset="0"/>
            </a:endParaRPr>
          </a:p>
          <a:p>
            <a:pPr marL="342900" indent="-342900">
              <a:spcBef>
                <a:spcPct val="20000"/>
              </a:spcBef>
              <a:buClr>
                <a:srgbClr val="FF9900"/>
              </a:buClr>
              <a:buFontTx/>
              <a:buChar char="•"/>
            </a:pPr>
            <a:r>
              <a:rPr lang="en-US" sz="2400" dirty="0">
                <a:latin typeface="Calibri" pitchFamily="34" charset="0"/>
              </a:rPr>
              <a:t>Strategy: hold </a:t>
            </a:r>
            <a:r>
              <a:rPr lang="en-US" sz="2400" i="1" dirty="0">
                <a:latin typeface="Calibri" pitchFamily="34" charset="0"/>
              </a:rPr>
              <a:t>q</a:t>
            </a:r>
            <a:r>
              <a:rPr lang="en-US" sz="2400" dirty="0">
                <a:latin typeface="Calibri" pitchFamily="34" charset="0"/>
              </a:rPr>
              <a:t> units of the hedging instrument so that</a:t>
            </a:r>
          </a:p>
          <a:p>
            <a:pPr marL="342900" indent="-342900">
              <a:spcBef>
                <a:spcPct val="20000"/>
              </a:spcBef>
              <a:buClr>
                <a:srgbClr val="FF9900"/>
              </a:buClr>
            </a:pPr>
            <a:endParaRPr lang="en-US" sz="2400" dirty="0">
              <a:latin typeface="Calibri" pitchFamily="34" charset="0"/>
            </a:endParaRPr>
          </a:p>
        </p:txBody>
      </p:sp>
      <p:sp>
        <p:nvSpPr>
          <p:cNvPr id="879631" name="Rectangle 15"/>
          <p:cNvSpPr>
            <a:spLocks noChangeArrowheads="1"/>
          </p:cNvSpPr>
          <p:nvPr/>
        </p:nvSpPr>
        <p:spPr bwMode="auto">
          <a:xfrm>
            <a:off x="725488" y="3429001"/>
            <a:ext cx="1686272" cy="485762"/>
          </a:xfrm>
          <a:prstGeom prst="rect">
            <a:avLst/>
          </a:prstGeom>
          <a:noFill/>
          <a:ln w="12700">
            <a:noFill/>
            <a:miter lim="800000"/>
            <a:headEnd/>
            <a:tailEnd/>
          </a:ln>
          <a:effectLst/>
        </p:spPr>
        <p:txBody>
          <a:bodyPr lIns="90488" tIns="44450" rIns="90488" bIns="44450"/>
          <a:lstStyle/>
          <a:p>
            <a:pPr marL="342900" indent="-342900">
              <a:spcBef>
                <a:spcPct val="20000"/>
              </a:spcBef>
              <a:buClr>
                <a:srgbClr val="FF9900"/>
              </a:buClr>
              <a:buFont typeface="Arial" pitchFamily="34" charset="0"/>
              <a:buChar char="•"/>
            </a:pPr>
            <a:r>
              <a:rPr lang="en-US" sz="2400" dirty="0" smtClean="0">
                <a:latin typeface="Calibri" pitchFamily="34" charset="0"/>
              </a:rPr>
              <a:t>Solution</a:t>
            </a:r>
            <a:endParaRPr lang="en-US" sz="2400" dirty="0">
              <a:latin typeface="Calibri" pitchFamily="34" charset="0"/>
            </a:endParaRPr>
          </a:p>
          <a:p>
            <a:pPr marL="342900" indent="-342900">
              <a:spcBef>
                <a:spcPct val="20000"/>
              </a:spcBef>
              <a:buClr>
                <a:srgbClr val="FF9900"/>
              </a:buClr>
              <a:buFontTx/>
              <a:buChar char="•"/>
            </a:pPr>
            <a:endParaRPr lang="en-US" sz="2400" dirty="0">
              <a:latin typeface="Calibri" pitchFamily="34" charset="0"/>
            </a:endParaRPr>
          </a:p>
          <a:p>
            <a:pPr marL="342900" indent="-342900">
              <a:spcBef>
                <a:spcPct val="20000"/>
              </a:spcBef>
              <a:buClr>
                <a:srgbClr val="FF9900"/>
              </a:buClr>
              <a:buFontTx/>
              <a:buChar char="•"/>
            </a:pPr>
            <a:endParaRPr lang="en-US" sz="2400" dirty="0">
              <a:latin typeface="Calibri" pitchFamily="34" charset="0"/>
            </a:endParaRPr>
          </a:p>
          <a:p>
            <a:pPr marL="342900" indent="-342900">
              <a:spcBef>
                <a:spcPct val="20000"/>
              </a:spcBef>
              <a:buClr>
                <a:srgbClr val="FF9900"/>
              </a:buClr>
              <a:buFontTx/>
              <a:buChar char="•"/>
            </a:pPr>
            <a:endParaRPr lang="fr-FR" sz="2400" dirty="0">
              <a:latin typeface="Calibri" pitchFamily="34" charset="0"/>
            </a:endParaRPr>
          </a:p>
        </p:txBody>
      </p:sp>
      <p:sp>
        <p:nvSpPr>
          <p:cNvPr id="10" name="Rectangle 14"/>
          <p:cNvSpPr>
            <a:spLocks noChangeArrowheads="1"/>
          </p:cNvSpPr>
          <p:nvPr/>
        </p:nvSpPr>
        <p:spPr bwMode="auto">
          <a:xfrm>
            <a:off x="683568" y="4953000"/>
            <a:ext cx="7992888" cy="996280"/>
          </a:xfrm>
          <a:prstGeom prst="rect">
            <a:avLst/>
          </a:prstGeom>
          <a:noFill/>
          <a:ln w="12700">
            <a:noFill/>
            <a:miter lim="800000"/>
            <a:headEnd/>
            <a:tailEnd/>
          </a:ln>
          <a:effectLst/>
        </p:spPr>
        <p:txBody>
          <a:bodyPr lIns="90488" tIns="44450" rIns="90488" bIns="44450"/>
          <a:lstStyle/>
          <a:p>
            <a:pPr lvl="1">
              <a:spcBef>
                <a:spcPct val="20000"/>
              </a:spcBef>
              <a:buClr>
                <a:srgbClr val="FF9900"/>
              </a:buClr>
            </a:pPr>
            <a:r>
              <a:rPr lang="en-US" sz="2400" dirty="0" smtClean="0">
                <a:latin typeface="Calibri" pitchFamily="34" charset="0"/>
              </a:rPr>
              <a:t>given that P’(y)=</a:t>
            </a:r>
            <a:r>
              <a:rPr lang="en-US" sz="2400" dirty="0" err="1" smtClean="0">
                <a:latin typeface="Calibri" pitchFamily="34" charset="0"/>
              </a:rPr>
              <a:t>dP</a:t>
            </a:r>
            <a:r>
              <a:rPr lang="en-US" sz="2400" dirty="0" smtClean="0">
                <a:latin typeface="Calibri" pitchFamily="34" charset="0"/>
              </a:rPr>
              <a:t>/</a:t>
            </a:r>
            <a:r>
              <a:rPr lang="en-US" sz="2400" dirty="0" err="1" smtClean="0">
                <a:latin typeface="Calibri" pitchFamily="34" charset="0"/>
              </a:rPr>
              <a:t>dY</a:t>
            </a:r>
            <a:r>
              <a:rPr lang="en-US" sz="2400" dirty="0" smtClean="0">
                <a:latin typeface="Calibri" pitchFamily="34" charset="0"/>
              </a:rPr>
              <a:t> and </a:t>
            </a:r>
            <a:r>
              <a:rPr lang="en-US" sz="2400" dirty="0" err="1" smtClean="0">
                <a:latin typeface="Calibri" pitchFamily="34" charset="0"/>
              </a:rPr>
              <a:t>dP</a:t>
            </a:r>
            <a:r>
              <a:rPr lang="en-US" sz="2400" dirty="0" smtClean="0">
                <a:latin typeface="Calibri" pitchFamily="34" charset="0"/>
              </a:rPr>
              <a:t>/P = -D x </a:t>
            </a:r>
            <a:r>
              <a:rPr lang="en-US" sz="2400" dirty="0" err="1" smtClean="0">
                <a:latin typeface="Calibri" pitchFamily="34" charset="0"/>
              </a:rPr>
              <a:t>dy</a:t>
            </a:r>
            <a:r>
              <a:rPr lang="en-US" sz="2400" dirty="0" smtClean="0">
                <a:latin typeface="Calibri" pitchFamily="34" charset="0"/>
              </a:rPr>
              <a:t> (with </a:t>
            </a:r>
            <a:r>
              <a:rPr lang="en-US" sz="2400" dirty="0" err="1" smtClean="0">
                <a:latin typeface="Calibri" pitchFamily="34" charset="0"/>
              </a:rPr>
              <a:t>countinuously</a:t>
            </a:r>
            <a:r>
              <a:rPr lang="en-US" sz="2400" dirty="0" smtClean="0">
                <a:latin typeface="Calibri" pitchFamily="34" charset="0"/>
              </a:rPr>
              <a:t> compounded interest rates) </a:t>
            </a:r>
            <a:r>
              <a:rPr lang="en-US" sz="2400" dirty="0" smtClean="0">
                <a:latin typeface="Calibri" pitchFamily="34" charset="0"/>
                <a:sym typeface="Wingdings" panose="05000000000000000000" pitchFamily="2" charset="2"/>
              </a:rPr>
              <a:t></a:t>
            </a:r>
            <a:r>
              <a:rPr lang="en-US" sz="2400" dirty="0" err="1" smtClean="0">
                <a:latin typeface="Calibri" pitchFamily="34" charset="0"/>
                <a:sym typeface="Wingdings" panose="05000000000000000000" pitchFamily="2" charset="2"/>
              </a:rPr>
              <a:t>dP</a:t>
            </a:r>
            <a:r>
              <a:rPr lang="en-US" sz="2400" dirty="0" smtClean="0">
                <a:latin typeface="Calibri" pitchFamily="34" charset="0"/>
                <a:sym typeface="Wingdings" panose="05000000000000000000" pitchFamily="2" charset="2"/>
              </a:rPr>
              <a:t>/</a:t>
            </a:r>
            <a:r>
              <a:rPr lang="en-US" sz="2400" dirty="0" err="1" smtClean="0">
                <a:latin typeface="Calibri" pitchFamily="34" charset="0"/>
                <a:sym typeface="Wingdings" panose="05000000000000000000" pitchFamily="2" charset="2"/>
              </a:rPr>
              <a:t>dy</a:t>
            </a:r>
            <a:r>
              <a:rPr lang="en-US" sz="2400" dirty="0" smtClean="0">
                <a:latin typeface="Calibri" pitchFamily="34" charset="0"/>
                <a:sym typeface="Wingdings" panose="05000000000000000000" pitchFamily="2" charset="2"/>
              </a:rPr>
              <a:t> = -P x D</a:t>
            </a:r>
            <a:endParaRPr lang="en-US" sz="2400" dirty="0">
              <a:latin typeface="Calibri"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42" name="Rectangle 2"/>
          <p:cNvSpPr>
            <a:spLocks noGrp="1" noChangeArrowheads="1"/>
          </p:cNvSpPr>
          <p:nvPr>
            <p:ph sz="quarter" idx="1"/>
          </p:nvPr>
        </p:nvSpPr>
        <p:spPr>
          <a:xfrm>
            <a:off x="642910" y="428604"/>
            <a:ext cx="8072494" cy="5880716"/>
          </a:xfrm>
          <a:noFill/>
          <a:ln/>
        </p:spPr>
        <p:txBody>
          <a:bodyPr lIns="90488" tIns="44450" rIns="90488" bIns="44450">
            <a:noAutofit/>
          </a:bodyPr>
          <a:lstStyle/>
          <a:p>
            <a:pPr algn="just">
              <a:buClr>
                <a:srgbClr val="FF9900"/>
              </a:buClr>
              <a:buNone/>
            </a:pPr>
            <a:r>
              <a:rPr lang="en-US" b="1" dirty="0">
                <a:solidFill>
                  <a:srgbClr val="CC9900"/>
                </a:solidFill>
              </a:rPr>
              <a:t>Example</a:t>
            </a:r>
            <a:r>
              <a:rPr lang="en-US" dirty="0">
                <a:solidFill>
                  <a:srgbClr val="CC9900"/>
                </a:solidFill>
              </a:rPr>
              <a:t>: </a:t>
            </a:r>
          </a:p>
          <a:p>
            <a:pPr algn="just">
              <a:buClr>
                <a:srgbClr val="FF9900"/>
              </a:buClr>
            </a:pPr>
            <a:endParaRPr lang="en-US" dirty="0" smtClean="0"/>
          </a:p>
          <a:p>
            <a:pPr algn="just">
              <a:spcBef>
                <a:spcPts val="1200"/>
              </a:spcBef>
              <a:buClr>
                <a:srgbClr val="FF9900"/>
              </a:buClr>
            </a:pPr>
            <a:r>
              <a:rPr lang="en-US" dirty="0" smtClean="0"/>
              <a:t>At </a:t>
            </a:r>
            <a:r>
              <a:rPr lang="en-US" dirty="0"/>
              <a:t>date t, a portfolio P has a price </a:t>
            </a:r>
            <a:r>
              <a:rPr lang="en-US" dirty="0" smtClean="0"/>
              <a:t>of $328635</a:t>
            </a:r>
            <a:r>
              <a:rPr lang="en-US" dirty="0"/>
              <a:t>, a 5.143% yield and a 7.108 </a:t>
            </a:r>
            <a:r>
              <a:rPr lang="en-US" dirty="0" smtClean="0"/>
              <a:t>duration.</a:t>
            </a:r>
          </a:p>
          <a:p>
            <a:pPr algn="just">
              <a:spcBef>
                <a:spcPts val="1200"/>
              </a:spcBef>
              <a:buClr>
                <a:srgbClr val="FF9900"/>
              </a:buClr>
              <a:buNone/>
            </a:pPr>
            <a:endParaRPr lang="en-US" dirty="0"/>
          </a:p>
          <a:p>
            <a:pPr algn="just">
              <a:spcBef>
                <a:spcPts val="1200"/>
              </a:spcBef>
              <a:buClr>
                <a:srgbClr val="FF9900"/>
              </a:buClr>
            </a:pPr>
            <a:r>
              <a:rPr lang="en-US" dirty="0" smtClean="0"/>
              <a:t>Hedging instrument – bond with price = $</a:t>
            </a:r>
            <a:r>
              <a:rPr lang="en-US" dirty="0"/>
              <a:t>118.786, </a:t>
            </a:r>
            <a:r>
              <a:rPr lang="en-US" dirty="0" smtClean="0"/>
              <a:t>yield = 4.779</a:t>
            </a:r>
            <a:r>
              <a:rPr lang="en-US" dirty="0"/>
              <a:t>% </a:t>
            </a:r>
            <a:r>
              <a:rPr lang="en-US" dirty="0" smtClean="0"/>
              <a:t>and duration = 5.748.</a:t>
            </a:r>
          </a:p>
          <a:p>
            <a:pPr algn="just">
              <a:spcBef>
                <a:spcPts val="1200"/>
              </a:spcBef>
              <a:buClr>
                <a:srgbClr val="FF9900"/>
              </a:buClr>
              <a:buNone/>
            </a:pPr>
            <a:endParaRPr lang="en-US" dirty="0"/>
          </a:p>
          <a:p>
            <a:pPr algn="just">
              <a:spcBef>
                <a:spcPts val="1200"/>
              </a:spcBef>
              <a:buClr>
                <a:srgbClr val="FF9900"/>
              </a:buClr>
            </a:pPr>
            <a:r>
              <a:rPr lang="en-US" dirty="0" smtClean="0"/>
              <a:t>Hedging </a:t>
            </a:r>
            <a:r>
              <a:rPr lang="en-US" dirty="0"/>
              <a:t>strategy involves </a:t>
            </a:r>
            <a:r>
              <a:rPr lang="en-US" dirty="0" smtClean="0"/>
              <a:t>taking a short position (i.e. selling futures contracts) as follows:</a:t>
            </a:r>
          </a:p>
          <a:p>
            <a:pPr algn="just">
              <a:spcBef>
                <a:spcPts val="1200"/>
              </a:spcBef>
              <a:buClr>
                <a:srgbClr val="FF9900"/>
              </a:buClr>
            </a:pPr>
            <a:endParaRPr lang="en-US" dirty="0" smtClean="0"/>
          </a:p>
          <a:p>
            <a:pPr lvl="1" algn="just">
              <a:spcBef>
                <a:spcPts val="1200"/>
              </a:spcBef>
              <a:buClr>
                <a:srgbClr val="FF9900"/>
              </a:buClr>
              <a:buFontTx/>
              <a:buNone/>
            </a:pPr>
            <a:r>
              <a:rPr lang="en-US" dirty="0" smtClean="0"/>
              <a:t>		q = -(328635x7.108)/(118.786x5.748) = - 3421</a:t>
            </a:r>
          </a:p>
          <a:p>
            <a:pPr algn="just">
              <a:spcBef>
                <a:spcPts val="1200"/>
              </a:spcBef>
              <a:buClr>
                <a:srgbClr val="FF9900"/>
              </a:buClr>
            </a:pPr>
            <a:endParaRPr lang="en-US" dirty="0" smtClean="0"/>
          </a:p>
          <a:p>
            <a:pPr algn="just">
              <a:spcBef>
                <a:spcPts val="1200"/>
              </a:spcBef>
              <a:buClr>
                <a:srgbClr val="FF9900"/>
              </a:buClr>
            </a:pPr>
            <a:r>
              <a:rPr lang="en-US" dirty="0" smtClean="0"/>
              <a:t>Therefore, 3421 </a:t>
            </a:r>
            <a:r>
              <a:rPr lang="en-US" dirty="0"/>
              <a:t>units of </a:t>
            </a:r>
            <a:r>
              <a:rPr lang="en-US" dirty="0" smtClean="0"/>
              <a:t>the hedging bond should be sold.</a:t>
            </a:r>
            <a:endParaRPr lang="en-US" dirty="0"/>
          </a:p>
          <a:p>
            <a:pPr algn="just">
              <a:buClr>
                <a:srgbClr val="FF9900"/>
              </a:buClr>
              <a:buNone/>
            </a:pPr>
            <a:endParaRPr lang="en-US" dirty="0"/>
          </a:p>
        </p:txBody>
      </p:sp>
      <p:graphicFrame>
        <p:nvGraphicFramePr>
          <p:cNvPr id="3" name="Object 1025"/>
          <p:cNvGraphicFramePr>
            <a:graphicFrameLocks noChangeAspect="1"/>
          </p:cNvGraphicFramePr>
          <p:nvPr>
            <p:extLst>
              <p:ext uri="{D42A27DB-BD31-4B8C-83A1-F6EECF244321}">
                <p14:modId xmlns:p14="http://schemas.microsoft.com/office/powerpoint/2010/main" val="2625874771"/>
              </p:ext>
            </p:extLst>
          </p:nvPr>
        </p:nvGraphicFramePr>
        <p:xfrm>
          <a:off x="3851920" y="4149080"/>
          <a:ext cx="2526208" cy="731879"/>
        </p:xfrm>
        <a:graphic>
          <a:graphicData uri="http://schemas.openxmlformats.org/presentationml/2006/ole">
            <mc:AlternateContent xmlns:mc="http://schemas.openxmlformats.org/markup-compatibility/2006">
              <mc:Choice xmlns:v="urn:schemas-microsoft-com:vml" Requires="v">
                <p:oleObj spid="_x0000_s99355" name="Equation" r:id="rId3" imgW="1409700" imgH="393700" progId="Equation.DSMT4">
                  <p:embed/>
                </p:oleObj>
              </mc:Choice>
              <mc:Fallback>
                <p:oleObj name="Equation" r:id="rId3" imgW="1409700" imgH="393700" progId="Equation.DSMT4">
                  <p:embed/>
                  <p:pic>
                    <p:nvPicPr>
                      <p:cNvPr id="0" name=""/>
                      <p:cNvPicPr>
                        <a:picLocks noChangeAspect="1" noChangeArrowheads="1"/>
                      </p:cNvPicPr>
                      <p:nvPr/>
                    </p:nvPicPr>
                    <p:blipFill>
                      <a:blip r:embed="rId4"/>
                      <a:srcRect/>
                      <a:stretch>
                        <a:fillRect/>
                      </a:stretch>
                    </p:blipFill>
                    <p:spPr bwMode="auto">
                      <a:xfrm>
                        <a:off x="3851920" y="4149080"/>
                        <a:ext cx="2526208" cy="731879"/>
                      </a:xfrm>
                      <a:prstGeom prst="rect">
                        <a:avLst/>
                      </a:prstGeom>
                      <a:noFill/>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9381" name="Rectangle 5"/>
          <p:cNvSpPr>
            <a:spLocks noGrp="1" noChangeArrowheads="1"/>
          </p:cNvSpPr>
          <p:nvPr>
            <p:ph type="title"/>
          </p:nvPr>
        </p:nvSpPr>
        <p:spPr>
          <a:noFill/>
          <a:ln/>
        </p:spPr>
        <p:txBody>
          <a:bodyPr>
            <a:normAutofit/>
          </a:bodyPr>
          <a:lstStyle/>
          <a:p>
            <a:pPr algn="l"/>
            <a:r>
              <a:rPr lang="en-US" dirty="0" smtClean="0">
                <a:solidFill>
                  <a:srgbClr val="FF0000"/>
                </a:solidFill>
              </a:rPr>
              <a:t>3.2. Convexity</a:t>
            </a:r>
            <a:endParaRPr lang="en-US" dirty="0">
              <a:solidFill>
                <a:srgbClr val="FF0000"/>
              </a:solidFill>
            </a:endParaRPr>
          </a:p>
        </p:txBody>
      </p:sp>
      <p:sp>
        <p:nvSpPr>
          <p:cNvPr id="869379" name="Rectangle 3"/>
          <p:cNvSpPr>
            <a:spLocks noGrp="1" noChangeArrowheads="1"/>
          </p:cNvSpPr>
          <p:nvPr>
            <p:ph sz="quarter" idx="1"/>
          </p:nvPr>
        </p:nvSpPr>
        <p:spPr>
          <a:xfrm>
            <a:off x="611560" y="1463911"/>
            <a:ext cx="8029604" cy="572976"/>
          </a:xfrm>
          <a:noFill/>
          <a:ln/>
        </p:spPr>
        <p:txBody>
          <a:bodyPr/>
          <a:lstStyle/>
          <a:p>
            <a:pPr algn="just"/>
            <a:r>
              <a:rPr lang="en-US" sz="2400" dirty="0" smtClean="0"/>
              <a:t>Considering a second order Taylor approximation:</a:t>
            </a:r>
            <a:endParaRPr lang="fr-FR" sz="2400" dirty="0"/>
          </a:p>
        </p:txBody>
      </p:sp>
      <p:sp>
        <p:nvSpPr>
          <p:cNvPr id="15" name="AutoShape 25"/>
          <p:cNvSpPr>
            <a:spLocks/>
          </p:cNvSpPr>
          <p:nvPr/>
        </p:nvSpPr>
        <p:spPr bwMode="auto">
          <a:xfrm rot="16200000">
            <a:off x="1809758" y="2538270"/>
            <a:ext cx="287338" cy="628640"/>
          </a:xfrm>
          <a:prstGeom prst="leftBrace">
            <a:avLst>
              <a:gd name="adj1" fmla="val 20948"/>
              <a:gd name="adj2" fmla="val 50000"/>
            </a:avLst>
          </a:prstGeom>
          <a:noFill/>
          <a:ln w="25400">
            <a:solidFill>
              <a:srgbClr val="740000"/>
            </a:solidFill>
            <a:round/>
            <a:headEnd/>
            <a:tailEnd/>
          </a:ln>
        </p:spPr>
        <p:txBody>
          <a:bodyPr wrap="none" anchor="ctr"/>
          <a:lstStyle/>
          <a:p>
            <a:pPr eaLnBrk="0" hangingPunct="0"/>
            <a:endParaRPr lang="pt-PT"/>
          </a:p>
        </p:txBody>
      </p:sp>
      <p:sp>
        <p:nvSpPr>
          <p:cNvPr id="16" name="AutoShape 25"/>
          <p:cNvSpPr>
            <a:spLocks/>
          </p:cNvSpPr>
          <p:nvPr/>
        </p:nvSpPr>
        <p:spPr bwMode="auto">
          <a:xfrm rot="16200000">
            <a:off x="3242990" y="2597773"/>
            <a:ext cx="287338" cy="509634"/>
          </a:xfrm>
          <a:prstGeom prst="leftBrace">
            <a:avLst>
              <a:gd name="adj1" fmla="val 20948"/>
              <a:gd name="adj2" fmla="val 50000"/>
            </a:avLst>
          </a:prstGeom>
          <a:noFill/>
          <a:ln w="25400">
            <a:solidFill>
              <a:srgbClr val="740000"/>
            </a:solidFill>
            <a:round/>
            <a:headEnd/>
            <a:tailEnd/>
          </a:ln>
        </p:spPr>
        <p:txBody>
          <a:bodyPr wrap="none" anchor="ctr"/>
          <a:lstStyle/>
          <a:p>
            <a:pPr eaLnBrk="0" hangingPunct="0"/>
            <a:endParaRPr lang="pt-PT"/>
          </a:p>
        </p:txBody>
      </p:sp>
      <p:cxnSp>
        <p:nvCxnSpPr>
          <p:cNvPr id="17" name="Straight Connector 16"/>
          <p:cNvCxnSpPr/>
          <p:nvPr/>
        </p:nvCxnSpPr>
        <p:spPr>
          <a:xfrm flipV="1">
            <a:off x="0" y="1142976"/>
            <a:ext cx="2477505" cy="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Rectangle 3"/>
          <p:cNvSpPr txBox="1">
            <a:spLocks noChangeArrowheads="1"/>
          </p:cNvSpPr>
          <p:nvPr/>
        </p:nvSpPr>
        <p:spPr>
          <a:xfrm>
            <a:off x="611560" y="3576104"/>
            <a:ext cx="8029604" cy="572976"/>
          </a:xfrm>
          <a:prstGeom prst="rect">
            <a:avLst/>
          </a:prstGeom>
          <a:no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Aft>
                <a:spcPts val="0"/>
              </a:spcAft>
            </a:pPr>
            <a:r>
              <a:rPr lang="en-US" sz="2400" dirty="0" smtClean="0">
                <a:solidFill>
                  <a:srgbClr val="FF0000"/>
                </a:solidFill>
              </a:rPr>
              <a:t>With continuous compounding:</a:t>
            </a:r>
            <a:endParaRPr lang="en-US" sz="2400" dirty="0">
              <a:solidFill>
                <a:srgbClr val="FF0000"/>
              </a:solidFill>
            </a:endParaRPr>
          </a:p>
        </p:txBody>
      </p:sp>
      <p:sp>
        <p:nvSpPr>
          <p:cNvPr id="23" name="Rectangle 3"/>
          <p:cNvSpPr txBox="1">
            <a:spLocks noChangeArrowheads="1"/>
          </p:cNvSpPr>
          <p:nvPr/>
        </p:nvSpPr>
        <p:spPr>
          <a:xfrm>
            <a:off x="2477505" y="4038090"/>
            <a:ext cx="101154" cy="461287"/>
          </a:xfrm>
          <a:prstGeom prst="rect">
            <a:avLst/>
          </a:prstGeom>
          <a:solidFill>
            <a:schemeClr val="bg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fontAlgn="auto">
              <a:spcAft>
                <a:spcPts val="0"/>
              </a:spcAft>
              <a:buNone/>
            </a:pPr>
            <a:endParaRPr lang="en-US" i="1" dirty="0"/>
          </a:p>
        </p:txBody>
      </p:sp>
      <p:sp>
        <p:nvSpPr>
          <p:cNvPr id="14" name="Rectangle 3"/>
          <p:cNvSpPr txBox="1">
            <a:spLocks noChangeArrowheads="1"/>
          </p:cNvSpPr>
          <p:nvPr/>
        </p:nvSpPr>
        <p:spPr>
          <a:xfrm>
            <a:off x="4754770" y="4609721"/>
            <a:ext cx="426547" cy="572976"/>
          </a:xfrm>
          <a:prstGeom prst="rect">
            <a:avLst/>
          </a:prstGeom>
          <a:noFill/>
          <a:ln/>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fontAlgn="auto">
              <a:spcAft>
                <a:spcPts val="0"/>
              </a:spcAft>
              <a:buNone/>
            </a:pPr>
            <a:r>
              <a:rPr lang="en-US" sz="2400" dirty="0" smtClean="0"/>
              <a:t>as</a:t>
            </a:r>
            <a:endParaRPr lang="en-US" sz="2400" dirty="0"/>
          </a:p>
        </p:txBody>
      </p:sp>
      <p:sp>
        <p:nvSpPr>
          <p:cNvPr id="24" name="Rectangle 3"/>
          <p:cNvSpPr txBox="1">
            <a:spLocks noChangeArrowheads="1"/>
          </p:cNvSpPr>
          <p:nvPr/>
        </p:nvSpPr>
        <p:spPr>
          <a:xfrm>
            <a:off x="2361419" y="4609721"/>
            <a:ext cx="116086" cy="428961"/>
          </a:xfrm>
          <a:prstGeom prst="rect">
            <a:avLst/>
          </a:prstGeom>
          <a:solidFill>
            <a:schemeClr val="bg1"/>
          </a:solidFill>
          <a:ln/>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fontAlgn="auto">
              <a:spcAft>
                <a:spcPts val="0"/>
              </a:spcAft>
              <a:buNone/>
            </a:pPr>
            <a:endParaRPr lang="en-US" sz="1800" i="1" dirty="0"/>
          </a:p>
        </p:txBody>
      </p:sp>
      <mc:AlternateContent xmlns:mc="http://schemas.openxmlformats.org/markup-compatibility/2006" xmlns:a14="http://schemas.microsoft.com/office/drawing/2010/main">
        <mc:Choice Requires="a14">
          <p:sp>
            <p:nvSpPr>
              <p:cNvPr id="2" name="Rectangle 1"/>
              <p:cNvSpPr/>
              <p:nvPr/>
            </p:nvSpPr>
            <p:spPr>
              <a:xfrm>
                <a:off x="854625" y="4368184"/>
                <a:ext cx="3861391" cy="871201"/>
              </a:xfrm>
              <a:prstGeom prst="rect">
                <a:avLst/>
              </a:prstGeom>
            </p:spPr>
            <p:txBody>
              <a:bodyPr wrap="square">
                <a:spAutoFit/>
              </a:bodyPr>
              <a:lstStyle/>
              <a:p>
                <a:pPr marL="0" indent="0" algn="ctr">
                  <a:buClr>
                    <a:srgbClr val="FF9900"/>
                  </a:buClr>
                  <a:buNone/>
                </a:pPr>
                <a14:m>
                  <m:oMathPara xmlns:m="http://schemas.openxmlformats.org/officeDocument/2006/math">
                    <m:oMathParaPr>
                      <m:jc m:val="centerGroup"/>
                    </m:oMathParaPr>
                    <m:oMath xmlns:m="http://schemas.openxmlformats.org/officeDocument/2006/math">
                      <m:f>
                        <m:fPr>
                          <m:ctrlPr>
                            <a:rPr lang="en-US" i="1" kern="0" smtClean="0">
                              <a:latin typeface="Cambria Math" panose="02040503050406030204" pitchFamily="18" charset="0"/>
                            </a:rPr>
                          </m:ctrlPr>
                        </m:fPr>
                        <m:num>
                          <m:sSup>
                            <m:sSupPr>
                              <m:ctrlPr>
                                <a:rPr lang="en-US" i="1" kern="0" smtClean="0">
                                  <a:latin typeface="Cambria Math" panose="02040503050406030204" pitchFamily="18" charset="0"/>
                                  <a:ea typeface="Cambria Math" panose="02040503050406030204" pitchFamily="18" charset="0"/>
                                </a:rPr>
                              </m:ctrlPr>
                            </m:sSupPr>
                            <m:e>
                              <m:r>
                                <a:rPr lang="en-US" i="1" kern="0" smtClean="0">
                                  <a:latin typeface="Cambria Math" panose="02040503050406030204" pitchFamily="18" charset="0"/>
                                  <a:ea typeface="Cambria Math" panose="02040503050406030204" pitchFamily="18" charset="0"/>
                                </a:rPr>
                                <m:t>𝜕</m:t>
                              </m:r>
                            </m:e>
                            <m:sup>
                              <m:r>
                                <a:rPr lang="pt-PT" b="0" i="1" kern="0" smtClean="0">
                                  <a:latin typeface="Cambria Math" panose="02040503050406030204" pitchFamily="18" charset="0"/>
                                  <a:ea typeface="Cambria Math" panose="02040503050406030204" pitchFamily="18" charset="0"/>
                                </a:rPr>
                                <m:t>2</m:t>
                              </m:r>
                            </m:sup>
                          </m:sSup>
                          <m:r>
                            <a:rPr lang="pt-PT" b="0" i="1" kern="0" smtClean="0">
                              <a:latin typeface="Cambria Math" panose="02040503050406030204" pitchFamily="18" charset="0"/>
                              <a:ea typeface="Cambria Math" panose="02040503050406030204" pitchFamily="18" charset="0"/>
                            </a:rPr>
                            <m:t>𝑃</m:t>
                          </m:r>
                        </m:num>
                        <m:den>
                          <m:r>
                            <a:rPr lang="en-US" i="1" kern="0">
                              <a:latin typeface="Cambria Math" panose="02040503050406030204" pitchFamily="18" charset="0"/>
                              <a:ea typeface="Cambria Math" panose="02040503050406030204" pitchFamily="18" charset="0"/>
                            </a:rPr>
                            <m:t>𝜕</m:t>
                          </m:r>
                          <m:sSup>
                            <m:sSupPr>
                              <m:ctrlPr>
                                <a:rPr lang="en-US" i="1" kern="0" smtClean="0">
                                  <a:latin typeface="Cambria Math" panose="02040503050406030204" pitchFamily="18" charset="0"/>
                                  <a:ea typeface="Cambria Math" panose="02040503050406030204" pitchFamily="18" charset="0"/>
                                </a:rPr>
                              </m:ctrlPr>
                            </m:sSupPr>
                            <m:e>
                              <m:r>
                                <a:rPr lang="pt-PT" b="0" i="1" kern="0" smtClean="0">
                                  <a:latin typeface="Cambria Math" panose="02040503050406030204" pitchFamily="18" charset="0"/>
                                  <a:ea typeface="Cambria Math" panose="02040503050406030204" pitchFamily="18" charset="0"/>
                                </a:rPr>
                                <m:t>𝑦</m:t>
                              </m:r>
                            </m:e>
                            <m:sup>
                              <m:r>
                                <a:rPr lang="pt-PT" b="0" i="1" kern="0" smtClean="0">
                                  <a:latin typeface="Cambria Math" panose="02040503050406030204" pitchFamily="18" charset="0"/>
                                  <a:ea typeface="Cambria Math" panose="02040503050406030204" pitchFamily="18" charset="0"/>
                                </a:rPr>
                                <m:t>2</m:t>
                              </m:r>
                            </m:sup>
                          </m:sSup>
                        </m:den>
                      </m:f>
                      <m:r>
                        <a:rPr lang="pt-PT" i="1">
                          <a:latin typeface="Cambria Math" panose="02040503050406030204" pitchFamily="18" charset="0"/>
                        </a:rPr>
                        <m:t>=</m:t>
                      </m:r>
                      <m:sSup>
                        <m:sSupPr>
                          <m:ctrlPr>
                            <a:rPr lang="pt-PT" i="1" smtClean="0">
                              <a:latin typeface="Cambria Math" panose="02040503050406030204" pitchFamily="18" charset="0"/>
                            </a:rPr>
                          </m:ctrlPr>
                        </m:sSupPr>
                        <m:e>
                          <m:r>
                            <a:rPr lang="pt-PT" b="0" i="1" smtClean="0">
                              <a:latin typeface="Cambria Math" panose="02040503050406030204" pitchFamily="18" charset="0"/>
                            </a:rPr>
                            <m:t>𝑇</m:t>
                          </m:r>
                        </m:e>
                        <m:sup>
                          <m:r>
                            <a:rPr lang="pt-PT" b="0" i="1" smtClean="0">
                              <a:latin typeface="Cambria Math" panose="02040503050406030204" pitchFamily="18" charset="0"/>
                            </a:rPr>
                            <m:t>2</m:t>
                          </m:r>
                        </m:sup>
                      </m:s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a:rPr lang="pt-PT" b="0" i="1" smtClean="0">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sSup>
                                <m:sSupPr>
                                  <m:ctrlPr>
                                    <a:rPr lang="pt-PT" i="1" smtClean="0">
                                      <a:latin typeface="Cambria Math" panose="02040503050406030204" pitchFamily="18" charset="0"/>
                                    </a:rPr>
                                  </m:ctrlPr>
                                </m:sSupPr>
                                <m:e>
                                  <m:r>
                                    <a:rPr lang="pt-PT" b="0" i="1" smtClean="0">
                                      <a:latin typeface="Cambria Math" panose="02040503050406030204" pitchFamily="18" charset="0"/>
                                    </a:rPr>
                                    <m:t>𝑛</m:t>
                                  </m:r>
                                </m:e>
                                <m:sup>
                                  <m:r>
                                    <a:rPr lang="pt-PT" b="0" i="1" smtClean="0">
                                      <a:latin typeface="Cambria Math" panose="02040503050406030204" pitchFamily="18" charset="0"/>
                                    </a:rPr>
                                    <m:t>2</m:t>
                                  </m:r>
                                </m:sup>
                              </m:s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854625" y="4368184"/>
                <a:ext cx="3861391" cy="87120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220072" y="4368185"/>
                <a:ext cx="3900618" cy="871201"/>
              </a:xfrm>
              <a:prstGeom prst="rect">
                <a:avLst/>
              </a:prstGeom>
            </p:spPr>
            <p:txBody>
              <a:bodyPr wrap="square">
                <a:spAutoFit/>
              </a:bodyPr>
              <a:lstStyle/>
              <a:p>
                <a:pPr marL="0" indent="0" algn="ctr">
                  <a:buClr>
                    <a:srgbClr val="FF9900"/>
                  </a:buClr>
                  <a:buNone/>
                </a:pPr>
                <a14:m>
                  <m:oMathPara xmlns:m="http://schemas.openxmlformats.org/officeDocument/2006/math">
                    <m:oMathParaPr>
                      <m:jc m:val="centerGroup"/>
                    </m:oMathParaPr>
                    <m:oMath xmlns:m="http://schemas.openxmlformats.org/officeDocument/2006/math">
                      <m:f>
                        <m:fPr>
                          <m:ctrlPr>
                            <a:rPr lang="en-US" i="1" kern="0" smtClean="0">
                              <a:latin typeface="Cambria Math" panose="02040503050406030204" pitchFamily="18" charset="0"/>
                            </a:rPr>
                          </m:ctrlPr>
                        </m:fPr>
                        <m:num>
                          <m:r>
                            <a:rPr lang="en-US" i="1" kern="0">
                              <a:latin typeface="Cambria Math" panose="02040503050406030204" pitchFamily="18" charset="0"/>
                              <a:ea typeface="Cambria Math" panose="02040503050406030204" pitchFamily="18" charset="0"/>
                            </a:rPr>
                            <m:t>𝜕</m:t>
                          </m:r>
                          <m:r>
                            <a:rPr lang="pt-PT" b="0" i="1" kern="0" smtClean="0">
                              <a:latin typeface="Cambria Math" panose="02040503050406030204" pitchFamily="18" charset="0"/>
                            </a:rPr>
                            <m:t>𝑃</m:t>
                          </m:r>
                        </m:num>
                        <m:den>
                          <m:r>
                            <a:rPr lang="en-US"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rPr>
                            <m:t>𝑦</m:t>
                          </m:r>
                        </m:den>
                      </m:f>
                      <m:r>
                        <a:rPr lang="pt-PT" b="0" i="0" kern="0" smtClean="0">
                          <a:latin typeface="Cambria Math" panose="02040503050406030204" pitchFamily="18" charset="0"/>
                        </a:rPr>
                        <m:t>=</m:t>
                      </m:r>
                      <m:r>
                        <a:rPr lang="pt-PT" smtClean="0">
                          <a:latin typeface="Cambria Math" panose="02040503050406030204" pitchFamily="18" charset="0"/>
                        </a:rPr>
                        <m:t>−</m:t>
                      </m:r>
                      <m:r>
                        <a:rPr lang="pt-PT" i="1">
                          <a:latin typeface="Cambria Math" panose="02040503050406030204" pitchFamily="18" charset="0"/>
                        </a:rPr>
                        <m:t>𝑇</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r>
                                <a:rPr lang="pt-PT" i="1">
                                  <a:latin typeface="Cambria Math" panose="02040503050406030204" pitchFamily="18" charset="0"/>
                                </a:rPr>
                                <m:t>𝑛</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220072" y="4368185"/>
                <a:ext cx="3900618" cy="871201"/>
              </a:xfrm>
              <a:prstGeom prst="rect">
                <a:avLst/>
              </a:prstGeom>
              <a:blipFill rotWithShape="0">
                <a:blip r:embed="rId3"/>
                <a:stretch>
                  <a:fillRect/>
                </a:stretch>
              </a:blipFill>
            </p:spPr>
            <p:txBody>
              <a:bodyPr/>
              <a:lstStyle/>
              <a:p>
                <a:r>
                  <a:rPr lang="en-GB">
                    <a:noFill/>
                  </a:rPr>
                  <a:t> </a:t>
                </a:r>
              </a:p>
            </p:txBody>
          </p:sp>
        </mc:Fallback>
      </mc:AlternateContent>
      <p:sp>
        <p:nvSpPr>
          <p:cNvPr id="4" name="Down Arrow 3"/>
          <p:cNvSpPr/>
          <p:nvPr/>
        </p:nvSpPr>
        <p:spPr>
          <a:xfrm>
            <a:off x="2981561" y="5254529"/>
            <a:ext cx="401926" cy="550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Rectangle 24"/>
              <p:cNvSpPr/>
              <p:nvPr/>
            </p:nvSpPr>
            <p:spPr>
              <a:xfrm>
                <a:off x="396758" y="5790120"/>
                <a:ext cx="5227072" cy="699615"/>
              </a:xfrm>
              <a:prstGeom prst="rect">
                <a:avLst/>
              </a:prstGeom>
            </p:spPr>
            <p:txBody>
              <a:bodyPr wrap="none">
                <a:spAutoFit/>
              </a:bodyPr>
              <a:lstStyle/>
              <a:p>
                <a:pPr marL="0" indent="0" algn="ctr">
                  <a:buClr>
                    <a:srgbClr val="FF9900"/>
                  </a:buClr>
                  <a:buNone/>
                </a:pPr>
                <a14:m>
                  <m:oMathPara xmlns:m="http://schemas.openxmlformats.org/officeDocument/2006/math">
                    <m:oMathParaPr>
                      <m:jc m:val="centerGroup"/>
                    </m:oMathParaPr>
                    <m:oMath xmlns:m="http://schemas.openxmlformats.org/officeDocument/2006/math">
                      <m:r>
                        <a:rPr lang="pt-PT" b="0" i="1" kern="0" smtClean="0">
                          <a:latin typeface="Cambria Math" panose="02040503050406030204" pitchFamily="18" charset="0"/>
                        </a:rPr>
                        <m:t>𝐶</m:t>
                      </m:r>
                      <m:r>
                        <a:rPr lang="pt-PT" b="0" i="1" kern="0" smtClean="0">
                          <a:latin typeface="Cambria Math" panose="02040503050406030204" pitchFamily="18" charset="0"/>
                        </a:rPr>
                        <m:t>=</m:t>
                      </m:r>
                      <m:f>
                        <m:fPr>
                          <m:ctrlPr>
                            <a:rPr lang="pt-PT" b="0" i="1" kern="0" smtClean="0">
                              <a:latin typeface="Cambria Math" panose="02040503050406030204" pitchFamily="18" charset="0"/>
                            </a:rPr>
                          </m:ctrlPr>
                        </m:fPr>
                        <m:num>
                          <m:sSup>
                            <m:sSupPr>
                              <m:ctrlPr>
                                <a:rPr lang="pt-PT" b="0" i="1" kern="0" smtClean="0">
                                  <a:latin typeface="Cambria Math" panose="02040503050406030204" pitchFamily="18" charset="0"/>
                                </a:rPr>
                              </m:ctrlPr>
                            </m:sSupPr>
                            <m:e>
                              <m:r>
                                <a:rPr lang="pt-PT" b="0" i="1" kern="0" smtClean="0">
                                  <a:latin typeface="Cambria Math" panose="02040503050406030204" pitchFamily="18" charset="0"/>
                                  <a:ea typeface="Cambria Math" panose="02040503050406030204" pitchFamily="18" charset="0"/>
                                </a:rPr>
                                <m:t>𝜕</m:t>
                              </m:r>
                            </m:e>
                            <m:sup>
                              <m:r>
                                <a:rPr lang="pt-PT" b="0" i="1" kern="0" smtClean="0">
                                  <a:latin typeface="Cambria Math" panose="02040503050406030204" pitchFamily="18" charset="0"/>
                                </a:rPr>
                                <m:t>2</m:t>
                              </m:r>
                            </m:sup>
                          </m:sSup>
                          <m:r>
                            <a:rPr lang="pt-PT" b="0" i="1" kern="0" smtClean="0">
                              <a:latin typeface="Cambria Math" panose="02040503050406030204" pitchFamily="18" charset="0"/>
                            </a:rPr>
                            <m:t>𝑃</m:t>
                          </m:r>
                        </m:num>
                        <m:den>
                          <m:r>
                            <a:rPr lang="pt-PT" b="0" i="1" kern="0" smtClean="0">
                              <a:latin typeface="Cambria Math" panose="02040503050406030204" pitchFamily="18" charset="0"/>
                              <a:ea typeface="Cambria Math" panose="02040503050406030204" pitchFamily="18" charset="0"/>
                            </a:rPr>
                            <m:t>𝜕</m:t>
                          </m:r>
                          <m:sSup>
                            <m:sSupPr>
                              <m:ctrlPr>
                                <a:rPr lang="pt-PT" b="0" i="1" kern="0" smtClean="0">
                                  <a:latin typeface="Cambria Math" panose="02040503050406030204" pitchFamily="18" charset="0"/>
                                  <a:ea typeface="Cambria Math" panose="02040503050406030204" pitchFamily="18" charset="0"/>
                                </a:rPr>
                              </m:ctrlPr>
                            </m:sSupPr>
                            <m:e>
                              <m:r>
                                <a:rPr lang="pt-PT" b="0" i="1" kern="0" smtClean="0">
                                  <a:latin typeface="Cambria Math" panose="02040503050406030204" pitchFamily="18" charset="0"/>
                                  <a:ea typeface="Cambria Math" panose="02040503050406030204" pitchFamily="18" charset="0"/>
                                </a:rPr>
                                <m:t>𝑦</m:t>
                              </m:r>
                            </m:e>
                            <m:sup>
                              <m:r>
                                <a:rPr lang="pt-PT" b="0" i="1" kern="0" smtClean="0">
                                  <a:latin typeface="Cambria Math" panose="02040503050406030204" pitchFamily="18" charset="0"/>
                                  <a:ea typeface="Cambria Math" panose="02040503050406030204" pitchFamily="18" charset="0"/>
                                </a:rPr>
                                <m:t>2</m:t>
                              </m:r>
                            </m:sup>
                          </m:sSup>
                        </m:den>
                      </m:f>
                      <m:r>
                        <a:rPr lang="pt-PT" b="0" i="1" kern="0" smtClean="0">
                          <a:latin typeface="Cambria Math" panose="02040503050406030204" pitchFamily="18" charset="0"/>
                          <a:ea typeface="Cambria Math" panose="02040503050406030204" pitchFamily="18" charset="0"/>
                        </a:rPr>
                        <m:t>∙</m:t>
                      </m:r>
                      <m:f>
                        <m:fPr>
                          <m:ctrlPr>
                            <a:rPr lang="pt-PT" b="0" i="1" kern="0" smtClean="0">
                              <a:latin typeface="Cambria Math" panose="02040503050406030204" pitchFamily="18" charset="0"/>
                              <a:ea typeface="Cambria Math" panose="02040503050406030204" pitchFamily="18" charset="0"/>
                            </a:rPr>
                          </m:ctrlPr>
                        </m:fPr>
                        <m:num>
                          <m:r>
                            <a:rPr lang="pt-PT" b="0" i="1" kern="0" smtClean="0">
                              <a:latin typeface="Cambria Math" panose="02040503050406030204" pitchFamily="18" charset="0"/>
                              <a:ea typeface="Cambria Math" panose="02040503050406030204" pitchFamily="18" charset="0"/>
                            </a:rPr>
                            <m:t>1</m:t>
                          </m:r>
                        </m:num>
                        <m:den>
                          <m:r>
                            <a:rPr lang="pt-PT" b="0" i="1" kern="0" smtClean="0">
                              <a:latin typeface="Cambria Math" panose="02040503050406030204" pitchFamily="18" charset="0"/>
                              <a:ea typeface="Cambria Math" panose="02040503050406030204" pitchFamily="18" charset="0"/>
                            </a:rPr>
                            <m:t>𝑃</m:t>
                          </m:r>
                        </m:den>
                      </m:f>
                      <m:r>
                        <a:rPr lang="pt-PT" b="0" i="1" kern="0" smtClean="0">
                          <a:latin typeface="Cambria Math" panose="02040503050406030204" pitchFamily="18" charset="0"/>
                          <a:ea typeface="Cambria Math" panose="02040503050406030204" pitchFamily="18" charset="0"/>
                        </a:rPr>
                        <m:t>=</m:t>
                      </m:r>
                      <m:f>
                        <m:fPr>
                          <m:ctrlPr>
                            <a:rPr lang="pt-PT" b="0" i="1" kern="0" smtClean="0">
                              <a:latin typeface="Cambria Math" panose="02040503050406030204" pitchFamily="18" charset="0"/>
                              <a:ea typeface="Cambria Math" panose="02040503050406030204" pitchFamily="18" charset="0"/>
                            </a:rPr>
                          </m:ctrlPr>
                        </m:fPr>
                        <m:num>
                          <m:sSup>
                            <m:sSupPr>
                              <m:ctrlPr>
                                <a:rPr lang="pt-PT" i="1">
                                  <a:latin typeface="Cambria Math" panose="02040503050406030204" pitchFamily="18" charset="0"/>
                                </a:rPr>
                              </m:ctrlPr>
                            </m:sSupPr>
                            <m:e>
                              <m:r>
                                <a:rPr lang="pt-PT" i="1">
                                  <a:latin typeface="Cambria Math" panose="02040503050406030204" pitchFamily="18" charset="0"/>
                                </a:rPr>
                                <m:t>𝑇</m:t>
                              </m:r>
                            </m:e>
                            <m:sup>
                              <m:r>
                                <a:rPr lang="pt-PT" i="1">
                                  <a:latin typeface="Cambria Math" panose="02040503050406030204" pitchFamily="18" charset="0"/>
                                </a:rPr>
                                <m:t>2</m:t>
                              </m:r>
                            </m:sup>
                          </m:s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sSup>
                                    <m:sSupPr>
                                      <m:ctrlPr>
                                        <a:rPr lang="pt-PT" i="1">
                                          <a:latin typeface="Cambria Math" panose="02040503050406030204" pitchFamily="18" charset="0"/>
                                        </a:rPr>
                                      </m:ctrlPr>
                                    </m:sSupPr>
                                    <m:e>
                                      <m:r>
                                        <a:rPr lang="pt-PT" i="1">
                                          <a:latin typeface="Cambria Math" panose="02040503050406030204" pitchFamily="18" charset="0"/>
                                        </a:rPr>
                                        <m:t>𝑛</m:t>
                                      </m:r>
                                    </m:e>
                                    <m:sup>
                                      <m:r>
                                        <a:rPr lang="pt-PT" i="1">
                                          <a:latin typeface="Cambria Math" panose="02040503050406030204" pitchFamily="18" charset="0"/>
                                        </a:rPr>
                                        <m:t>2</m:t>
                                      </m:r>
                                    </m:sup>
                                  </m:s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r>
                            <m:rPr>
                              <m:nor/>
                            </m:rPr>
                            <a:rPr lang="en-US" dirty="0"/>
                            <m:t> </m:t>
                          </m:r>
                        </m:num>
                        <m:den>
                          <m:r>
                            <a:rPr lang="pt-PT" b="0" i="1" kern="0" smtClean="0">
                              <a:latin typeface="Cambria Math" panose="02040503050406030204" pitchFamily="18" charset="0"/>
                              <a:ea typeface="Cambria Math" panose="02040503050406030204" pitchFamily="18" charset="0"/>
                            </a:rPr>
                            <m:t>𝑃</m:t>
                          </m:r>
                        </m:den>
                      </m:f>
                      <m:r>
                        <a:rPr lang="pt-PT" b="0" i="1" kern="0"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396758" y="5790120"/>
                <a:ext cx="5227072" cy="69961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964063" y="2088569"/>
                <a:ext cx="3565108" cy="695447"/>
              </a:xfrm>
              <a:prstGeom prst="rect">
                <a:avLst/>
              </a:prstGeom>
            </p:spPr>
            <p:txBody>
              <a:bodyPr wrap="square">
                <a:spAutoFit/>
              </a:bodyPr>
              <a:lstStyle/>
              <a:p>
                <a:pPr marL="0" indent="0" algn="ctr">
                  <a:buClr>
                    <a:srgbClr val="FF9900"/>
                  </a:buClr>
                  <a:buNone/>
                </a:pPr>
                <a14:m>
                  <m:oMathPara xmlns:m="http://schemas.openxmlformats.org/officeDocument/2006/math">
                    <m:oMathParaPr>
                      <m:jc m:val="centerGroup"/>
                    </m:oMathParaPr>
                    <m:oMath xmlns:m="http://schemas.openxmlformats.org/officeDocument/2006/math">
                      <m:f>
                        <m:fPr>
                          <m:ctrlPr>
                            <a:rPr lang="en-US" i="1" kern="0" smtClean="0">
                              <a:latin typeface="Cambria Math" panose="02040503050406030204" pitchFamily="18" charset="0"/>
                            </a:rPr>
                          </m:ctrlPr>
                        </m:fPr>
                        <m:num>
                          <m:r>
                            <a:rPr lang="pt-PT" b="0" i="1" kern="0" smtClean="0">
                              <a:latin typeface="Cambria Math" panose="02040503050406030204" pitchFamily="18" charset="0"/>
                              <a:ea typeface="Cambria Math" panose="02040503050406030204" pitchFamily="18" charset="0"/>
                            </a:rPr>
                            <m:t>𝑑𝑃</m:t>
                          </m:r>
                        </m:num>
                        <m:den>
                          <m:r>
                            <a:rPr lang="pt-PT" i="1" kern="0" smtClean="0">
                              <a:latin typeface="Cambria Math" panose="02040503050406030204" pitchFamily="18" charset="0"/>
                              <a:ea typeface="Cambria Math" panose="02040503050406030204" pitchFamily="18" charset="0"/>
                            </a:rPr>
                            <m:t>𝑃</m:t>
                          </m:r>
                        </m:den>
                      </m:f>
                      <m:r>
                        <a:rPr lang="pt-PT" i="1">
                          <a:latin typeface="Cambria Math" panose="02040503050406030204" pitchFamily="18" charset="0"/>
                        </a:rPr>
                        <m:t>=</m:t>
                      </m:r>
                      <m:f>
                        <m:fPr>
                          <m:ctrlPr>
                            <a:rPr lang="en-US" i="1" kern="0">
                              <a:latin typeface="Cambria Math" panose="02040503050406030204" pitchFamily="18" charset="0"/>
                            </a:rPr>
                          </m:ctrlPr>
                        </m:fPr>
                        <m:num>
                          <m:r>
                            <a:rPr lang="pt-PT" b="0" i="1" kern="0" smtClean="0">
                              <a:latin typeface="Cambria Math" panose="02040503050406030204" pitchFamily="18" charset="0"/>
                              <a:ea typeface="Cambria Math" panose="02040503050406030204" pitchFamily="18" charset="0"/>
                            </a:rPr>
                            <m:t>𝑑</m:t>
                          </m:r>
                          <m:r>
                            <a:rPr lang="pt-PT" i="1" kern="0">
                              <a:latin typeface="Cambria Math" panose="02040503050406030204" pitchFamily="18" charset="0"/>
                              <a:ea typeface="Cambria Math" panose="02040503050406030204" pitchFamily="18" charset="0"/>
                            </a:rPr>
                            <m:t>𝑃</m:t>
                          </m:r>
                        </m:num>
                        <m:den>
                          <m:r>
                            <a:rPr lang="pt-PT" b="0" i="1" kern="0" smtClean="0">
                              <a:latin typeface="Cambria Math" panose="02040503050406030204" pitchFamily="18" charset="0"/>
                              <a:ea typeface="Cambria Math" panose="02040503050406030204" pitchFamily="18" charset="0"/>
                            </a:rPr>
                            <m:t>𝑑𝑦</m:t>
                          </m:r>
                        </m:den>
                      </m:f>
                      <m:f>
                        <m:fPr>
                          <m:ctrlPr>
                            <a:rPr lang="pt-PT" i="1" kern="0" smtClean="0">
                              <a:latin typeface="Cambria Math" panose="02040503050406030204" pitchFamily="18" charset="0"/>
                              <a:ea typeface="Cambria Math" panose="02040503050406030204" pitchFamily="18" charset="0"/>
                            </a:rPr>
                          </m:ctrlPr>
                        </m:fPr>
                        <m:num>
                          <m:r>
                            <a:rPr lang="pt-PT" b="0" i="1" kern="0" smtClean="0">
                              <a:latin typeface="Cambria Math" panose="02040503050406030204" pitchFamily="18" charset="0"/>
                              <a:ea typeface="Cambria Math" panose="02040503050406030204" pitchFamily="18" charset="0"/>
                            </a:rPr>
                            <m:t>1</m:t>
                          </m:r>
                        </m:num>
                        <m:den>
                          <m:r>
                            <a:rPr lang="pt-PT" b="0" i="1" kern="0" smtClean="0">
                              <a:latin typeface="Cambria Math" panose="02040503050406030204" pitchFamily="18" charset="0"/>
                              <a:ea typeface="Cambria Math" panose="02040503050406030204" pitchFamily="18" charset="0"/>
                            </a:rPr>
                            <m:t>𝑃</m:t>
                          </m:r>
                        </m:den>
                      </m:f>
                      <m:d>
                        <m:dPr>
                          <m:ctrlPr>
                            <a:rPr lang="pt-PT" i="1" kern="0" smtClean="0">
                              <a:latin typeface="Cambria Math" panose="02040503050406030204" pitchFamily="18" charset="0"/>
                              <a:ea typeface="Cambria Math" panose="02040503050406030204" pitchFamily="18" charset="0"/>
                            </a:rPr>
                          </m:ctrlPr>
                        </m:dPr>
                        <m:e>
                          <m:r>
                            <a:rPr lang="pt-PT" b="0" i="1" kern="0" smtClean="0">
                              <a:latin typeface="Cambria Math" panose="02040503050406030204" pitchFamily="18" charset="0"/>
                              <a:ea typeface="Cambria Math" panose="02040503050406030204" pitchFamily="18" charset="0"/>
                            </a:rPr>
                            <m:t>𝑑𝑦</m:t>
                          </m:r>
                        </m:e>
                      </m:d>
                      <m:r>
                        <a:rPr lang="pt-PT" b="0" i="1" kern="0" smtClean="0">
                          <a:latin typeface="Cambria Math" panose="02040503050406030204" pitchFamily="18" charset="0"/>
                          <a:ea typeface="Cambria Math" panose="02040503050406030204" pitchFamily="18" charset="0"/>
                        </a:rPr>
                        <m:t>+</m:t>
                      </m:r>
                      <m:f>
                        <m:fPr>
                          <m:ctrlPr>
                            <a:rPr lang="pt-PT" i="1" kern="0">
                              <a:latin typeface="Cambria Math" panose="02040503050406030204" pitchFamily="18" charset="0"/>
                              <a:ea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1</m:t>
                          </m:r>
                        </m:num>
                        <m:den>
                          <m:r>
                            <a:rPr lang="pt-PT" b="0" i="1" kern="0" smtClean="0">
                              <a:latin typeface="Cambria Math" panose="02040503050406030204" pitchFamily="18" charset="0"/>
                              <a:ea typeface="Cambria Math" panose="02040503050406030204" pitchFamily="18" charset="0"/>
                            </a:rPr>
                            <m:t>2</m:t>
                          </m:r>
                        </m:den>
                      </m:f>
                      <m:f>
                        <m:fPr>
                          <m:ctrlPr>
                            <a:rPr lang="en-US" i="1" kern="0">
                              <a:latin typeface="Cambria Math" panose="02040503050406030204" pitchFamily="18" charset="0"/>
                            </a:rPr>
                          </m:ctrlPr>
                        </m:fPr>
                        <m:num>
                          <m:sSup>
                            <m:sSupPr>
                              <m:ctrlPr>
                                <a:rPr lang="pt-PT" i="1" kern="0" smtClean="0">
                                  <a:latin typeface="Cambria Math" panose="02040503050406030204" pitchFamily="18" charset="0"/>
                                  <a:ea typeface="Cambria Math" panose="02040503050406030204" pitchFamily="18" charset="0"/>
                                </a:rPr>
                              </m:ctrlPr>
                            </m:sSupPr>
                            <m:e>
                              <m:r>
                                <a:rPr lang="pt-PT" b="0" i="1" kern="0" smtClean="0">
                                  <a:latin typeface="Cambria Math" panose="02040503050406030204" pitchFamily="18" charset="0"/>
                                  <a:ea typeface="Cambria Math" panose="02040503050406030204" pitchFamily="18" charset="0"/>
                                </a:rPr>
                                <m:t>𝑑</m:t>
                              </m:r>
                            </m:e>
                            <m:sup>
                              <m:r>
                                <a:rPr lang="pt-PT" b="0" i="1" kern="0" smtClean="0">
                                  <a:latin typeface="Cambria Math" panose="02040503050406030204" pitchFamily="18" charset="0"/>
                                  <a:ea typeface="Cambria Math" panose="02040503050406030204" pitchFamily="18" charset="0"/>
                                </a:rPr>
                                <m:t>2</m:t>
                              </m:r>
                            </m:sup>
                          </m:sSup>
                          <m:r>
                            <a:rPr lang="pt-PT" i="1" kern="0">
                              <a:latin typeface="Cambria Math" panose="02040503050406030204" pitchFamily="18" charset="0"/>
                              <a:ea typeface="Cambria Math" panose="02040503050406030204" pitchFamily="18" charset="0"/>
                            </a:rPr>
                            <m:t>𝑃</m:t>
                          </m:r>
                        </m:num>
                        <m:den>
                          <m:sSup>
                            <m:sSupPr>
                              <m:ctrlPr>
                                <a:rPr lang="pt-PT" i="1" kern="0">
                                  <a:latin typeface="Cambria Math" panose="02040503050406030204" pitchFamily="18" charset="0"/>
                                  <a:ea typeface="Cambria Math" panose="02040503050406030204" pitchFamily="18" charset="0"/>
                                </a:rPr>
                              </m:ctrlPr>
                            </m:sSupPr>
                            <m:e>
                              <m:r>
                                <a:rPr lang="pt-PT" b="0" i="1" kern="0" smtClean="0">
                                  <a:latin typeface="Cambria Math" panose="02040503050406030204" pitchFamily="18" charset="0"/>
                                  <a:ea typeface="Cambria Math" panose="02040503050406030204" pitchFamily="18" charset="0"/>
                                </a:rPr>
                                <m:t>𝑑𝑦</m:t>
                              </m:r>
                            </m:e>
                            <m:sup>
                              <m:r>
                                <a:rPr lang="pt-PT" i="1" kern="0">
                                  <a:latin typeface="Cambria Math" panose="02040503050406030204" pitchFamily="18" charset="0"/>
                                  <a:ea typeface="Cambria Math" panose="02040503050406030204" pitchFamily="18" charset="0"/>
                                </a:rPr>
                                <m:t>2</m:t>
                              </m:r>
                            </m:sup>
                          </m:sSup>
                        </m:den>
                      </m:f>
                      <m:f>
                        <m:fPr>
                          <m:ctrlPr>
                            <a:rPr lang="pt-PT" i="1" kern="0" smtClean="0">
                              <a:latin typeface="Cambria Math" panose="02040503050406030204" pitchFamily="18" charset="0"/>
                              <a:ea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1</m:t>
                          </m:r>
                        </m:num>
                        <m:den>
                          <m:r>
                            <a:rPr lang="pt-PT" i="1" kern="0">
                              <a:latin typeface="Cambria Math" panose="02040503050406030204" pitchFamily="18" charset="0"/>
                              <a:ea typeface="Cambria Math" panose="02040503050406030204" pitchFamily="18" charset="0"/>
                            </a:rPr>
                            <m:t>𝑃</m:t>
                          </m:r>
                        </m:den>
                      </m:f>
                      <m:sSup>
                        <m:sSupPr>
                          <m:ctrlPr>
                            <a:rPr lang="pt-PT" i="1" kern="0" smtClean="0">
                              <a:latin typeface="Cambria Math" panose="02040503050406030204" pitchFamily="18" charset="0"/>
                              <a:ea typeface="Cambria Math" panose="02040503050406030204" pitchFamily="18" charset="0"/>
                            </a:rPr>
                          </m:ctrlPr>
                        </m:sSupPr>
                        <m:e>
                          <m:d>
                            <m:dPr>
                              <m:ctrlPr>
                                <a:rPr lang="pt-PT" i="1" kern="0">
                                  <a:latin typeface="Cambria Math" panose="02040503050406030204" pitchFamily="18" charset="0"/>
                                  <a:ea typeface="Cambria Math" panose="02040503050406030204" pitchFamily="18" charset="0"/>
                                </a:rPr>
                              </m:ctrlPr>
                            </m:dPr>
                            <m:e>
                              <m:r>
                                <a:rPr lang="pt-PT" i="1" kern="0">
                                  <a:latin typeface="Cambria Math" panose="02040503050406030204" pitchFamily="18" charset="0"/>
                                  <a:ea typeface="Cambria Math" panose="02040503050406030204" pitchFamily="18" charset="0"/>
                                </a:rPr>
                                <m:t>𝑑𝑦</m:t>
                              </m:r>
                            </m:e>
                          </m:d>
                        </m:e>
                        <m:sup>
                          <m:r>
                            <a:rPr lang="pt-PT" b="0" i="1" kern="0"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964063" y="2088569"/>
                <a:ext cx="3565108" cy="695447"/>
              </a:xfrm>
              <a:prstGeom prst="rect">
                <a:avLst/>
              </a:prstGeom>
              <a:blipFill rotWithShape="0">
                <a:blip r:embed="rId5"/>
                <a:stretch>
                  <a:fillRect/>
                </a:stretch>
              </a:blipFill>
            </p:spPr>
            <p:txBody>
              <a:bodyPr/>
              <a:lstStyle/>
              <a:p>
                <a:r>
                  <a:rPr lang="en-GB">
                    <a:noFill/>
                  </a:rPr>
                  <a:t> </a:t>
                </a:r>
              </a:p>
            </p:txBody>
          </p:sp>
        </mc:Fallback>
      </mc:AlternateContent>
      <p:sp>
        <p:nvSpPr>
          <p:cNvPr id="8" name="TextBox 7"/>
          <p:cNvSpPr txBox="1"/>
          <p:nvPr/>
        </p:nvSpPr>
        <p:spPr>
          <a:xfrm>
            <a:off x="1725928" y="2987667"/>
            <a:ext cx="454997" cy="369332"/>
          </a:xfrm>
          <a:prstGeom prst="rect">
            <a:avLst/>
          </a:prstGeom>
          <a:noFill/>
        </p:spPr>
        <p:txBody>
          <a:bodyPr wrap="square" rtlCol="0">
            <a:spAutoFit/>
          </a:bodyPr>
          <a:lstStyle/>
          <a:p>
            <a:r>
              <a:rPr lang="pt-PT" dirty="0" smtClean="0">
                <a:latin typeface="Calibri" panose="020F0502020204030204" pitchFamily="34" charset="0"/>
              </a:rPr>
              <a:t>-D</a:t>
            </a:r>
            <a:endParaRPr lang="en-GB" dirty="0">
              <a:latin typeface="Calibri" panose="020F0502020204030204" pitchFamily="34" charset="0"/>
            </a:endParaRPr>
          </a:p>
        </p:txBody>
      </p:sp>
      <p:sp>
        <p:nvSpPr>
          <p:cNvPr id="28" name="TextBox 27"/>
          <p:cNvSpPr txBox="1"/>
          <p:nvPr/>
        </p:nvSpPr>
        <p:spPr>
          <a:xfrm>
            <a:off x="3275856" y="2924944"/>
            <a:ext cx="365620" cy="369332"/>
          </a:xfrm>
          <a:prstGeom prst="rect">
            <a:avLst/>
          </a:prstGeom>
          <a:noFill/>
        </p:spPr>
        <p:txBody>
          <a:bodyPr wrap="square" rtlCol="0">
            <a:spAutoFit/>
          </a:bodyPr>
          <a:lstStyle/>
          <a:p>
            <a:r>
              <a:rPr lang="pt-PT" dirty="0" smtClean="0">
                <a:latin typeface="Calibri" panose="020F0502020204030204" pitchFamily="34" charset="0"/>
              </a:rPr>
              <a:t>C</a:t>
            </a:r>
            <a:endParaRPr lang="en-GB"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2" y="-24"/>
            <a:ext cx="8258204" cy="1143000"/>
          </a:xfrm>
        </p:spPr>
        <p:txBody>
          <a:bodyPr>
            <a:normAutofit/>
          </a:bodyPr>
          <a:lstStyle/>
          <a:p>
            <a:r>
              <a:rPr lang="en-US" sz="3600" dirty="0" smtClean="0"/>
              <a:t>1.1. Definitions</a:t>
            </a:r>
            <a:endParaRPr lang="en-US" sz="3600" b="1" dirty="0" smtClean="0">
              <a:solidFill>
                <a:srgbClr val="740000"/>
              </a:solidFill>
            </a:endParaRPr>
          </a:p>
        </p:txBody>
      </p:sp>
      <p:sp>
        <p:nvSpPr>
          <p:cNvPr id="17412" name="Rectangle 3"/>
          <p:cNvSpPr>
            <a:spLocks noGrp="1" noChangeArrowheads="1"/>
          </p:cNvSpPr>
          <p:nvPr>
            <p:ph sz="quarter" idx="1"/>
          </p:nvPr>
        </p:nvSpPr>
        <p:spPr>
          <a:xfrm>
            <a:off x="285720" y="1700808"/>
            <a:ext cx="8678768" cy="4601680"/>
          </a:xfrm>
        </p:spPr>
        <p:txBody>
          <a:bodyPr>
            <a:normAutofit/>
          </a:bodyPr>
          <a:lstStyle/>
          <a:p>
            <a:pPr algn="just" eaLnBrk="1" hangingPunct="1"/>
            <a:r>
              <a:rPr lang="en-US" dirty="0" smtClean="0">
                <a:solidFill>
                  <a:srgbClr val="FF0000"/>
                </a:solidFill>
              </a:rPr>
              <a:t>Fixed-income </a:t>
            </a:r>
            <a:r>
              <a:rPr lang="en-US" dirty="0" smtClean="0">
                <a:solidFill>
                  <a:srgbClr val="FF0000"/>
                </a:solidFill>
              </a:rPr>
              <a:t>market </a:t>
            </a:r>
            <a:r>
              <a:rPr lang="en-US" dirty="0" smtClean="0"/>
              <a:t>- the global financial market on which various </a:t>
            </a:r>
            <a:r>
              <a:rPr lang="en-US" u="sng" dirty="0" smtClean="0"/>
              <a:t>medium to long term fixed interest rate instruments</a:t>
            </a:r>
            <a:r>
              <a:rPr lang="en-US" dirty="0" smtClean="0"/>
              <a:t>, such as bonds, swaps, FRAs, </a:t>
            </a:r>
            <a:r>
              <a:rPr lang="en-US" dirty="0" err="1" smtClean="0"/>
              <a:t>swaptions</a:t>
            </a:r>
            <a:r>
              <a:rPr lang="en-US" dirty="0" smtClean="0"/>
              <a:t> and caps are traded.</a:t>
            </a:r>
          </a:p>
          <a:p>
            <a:pPr eaLnBrk="1" hangingPunct="1"/>
            <a:endParaRPr lang="en-US" dirty="0" smtClean="0"/>
          </a:p>
          <a:p>
            <a:pPr eaLnBrk="1" hangingPunct="1"/>
            <a:r>
              <a:rPr lang="en-US" dirty="0" smtClean="0"/>
              <a:t>Several fixed-income markets operate =&gt; many concepts of interest rates have been developed.</a:t>
            </a:r>
          </a:p>
          <a:p>
            <a:pPr marL="0" indent="0" eaLnBrk="1" hangingPunct="1">
              <a:buNone/>
            </a:pPr>
            <a:endParaRPr lang="en-US" dirty="0" smtClean="0"/>
          </a:p>
          <a:p>
            <a:pPr algn="just"/>
            <a:r>
              <a:rPr lang="en-US" dirty="0">
                <a:solidFill>
                  <a:srgbClr val="FF0000"/>
                </a:solidFill>
              </a:rPr>
              <a:t>Interest Rate </a:t>
            </a:r>
            <a:r>
              <a:rPr lang="en-US" dirty="0" smtClean="0">
                <a:solidFill>
                  <a:srgbClr val="FF0000"/>
                </a:solidFill>
              </a:rPr>
              <a:t>Risk</a:t>
            </a:r>
            <a:r>
              <a:rPr lang="en-US" dirty="0">
                <a:solidFill>
                  <a:srgbClr val="FF0000"/>
                </a:solidFill>
              </a:rPr>
              <a:t> </a:t>
            </a:r>
            <a:r>
              <a:rPr lang="en-US" dirty="0" smtClean="0"/>
              <a:t>- changes </a:t>
            </a:r>
            <a:r>
              <a:rPr lang="en-US" dirty="0"/>
              <a:t>in </a:t>
            </a:r>
            <a:r>
              <a:rPr lang="en-US" dirty="0" smtClean="0"/>
              <a:t>the net present value (the price) of </a:t>
            </a:r>
            <a:r>
              <a:rPr lang="en-US" dirty="0"/>
              <a:t>a stream of future cash flows resulting from changes in interest rates.</a:t>
            </a:r>
          </a:p>
          <a:p>
            <a:pPr algn="just"/>
            <a:endParaRPr lang="en-US" dirty="0">
              <a:solidFill>
                <a:srgbClr val="CC9900"/>
              </a:solidFill>
            </a:endParaRPr>
          </a:p>
          <a:p>
            <a:pPr algn="just"/>
            <a:r>
              <a:rPr lang="en-US" dirty="0" smtClean="0">
                <a:solidFill>
                  <a:srgbClr val="FF0000"/>
                </a:solidFill>
              </a:rPr>
              <a:t>Management of interest </a:t>
            </a:r>
            <a:r>
              <a:rPr lang="en-US" dirty="0">
                <a:solidFill>
                  <a:srgbClr val="FF0000"/>
                </a:solidFill>
              </a:rPr>
              <a:t>rate </a:t>
            </a:r>
            <a:r>
              <a:rPr lang="en-US" dirty="0" smtClean="0">
                <a:solidFill>
                  <a:srgbClr val="FF0000"/>
                </a:solidFill>
              </a:rPr>
              <a:t>risk</a:t>
            </a:r>
            <a:r>
              <a:rPr lang="en-US" dirty="0">
                <a:solidFill>
                  <a:srgbClr val="FF0000"/>
                </a:solidFill>
              </a:rPr>
              <a:t> </a:t>
            </a:r>
            <a:r>
              <a:rPr lang="en-US" dirty="0" smtClean="0"/>
              <a:t>- pricing </a:t>
            </a:r>
            <a:r>
              <a:rPr lang="en-US" dirty="0"/>
              <a:t>and hedging of interest rate </a:t>
            </a:r>
            <a:r>
              <a:rPr lang="en-US" dirty="0" smtClean="0"/>
              <a:t>products and balance sheets.</a:t>
            </a:r>
            <a:endParaRPr lang="en-US" dirty="0"/>
          </a:p>
          <a:p>
            <a:pPr eaLnBrk="1" hangingPunct="1"/>
            <a:endParaRPr lang="en-US" dirty="0" smtClean="0"/>
          </a:p>
          <a:p>
            <a:pPr eaLnBrk="1" hangingPunct="1"/>
            <a:endParaRPr lang="en-US" dirty="0" smtClean="0"/>
          </a:p>
        </p:txBody>
      </p:sp>
      <p:cxnSp>
        <p:nvCxnSpPr>
          <p:cNvPr id="8" name="Straight Connector 7"/>
          <p:cNvCxnSpPr/>
          <p:nvPr/>
        </p:nvCxnSpPr>
        <p:spPr>
          <a:xfrm flipV="1">
            <a:off x="0" y="1142976"/>
            <a:ext cx="3059832" cy="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3"/>
          <p:cNvSpPr txBox="1">
            <a:spLocks noChangeArrowheads="1"/>
          </p:cNvSpPr>
          <p:nvPr/>
        </p:nvSpPr>
        <p:spPr>
          <a:xfrm>
            <a:off x="6242922" y="3449604"/>
            <a:ext cx="410381" cy="203730"/>
          </a:xfrm>
          <a:prstGeom prst="rect">
            <a:avLst/>
          </a:prstGeom>
          <a:solidFill>
            <a:schemeClr val="bg1"/>
          </a:solidFill>
          <a:ln/>
        </p:spPr>
        <p:txBody>
          <a:bodyPr vert="horz">
            <a:normAutofit fontScale="47500" lnSpcReduction="20000"/>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fontAlgn="auto">
              <a:spcAft>
                <a:spcPts val="0"/>
              </a:spcAft>
              <a:buNone/>
            </a:pPr>
            <a:endParaRPr lang="en-US" sz="1800" i="1" dirty="0"/>
          </a:p>
        </p:txBody>
      </p:sp>
      <p:sp>
        <p:nvSpPr>
          <p:cNvPr id="20" name="Rectangle 3"/>
          <p:cNvSpPr txBox="1">
            <a:spLocks noChangeArrowheads="1"/>
          </p:cNvSpPr>
          <p:nvPr/>
        </p:nvSpPr>
        <p:spPr>
          <a:xfrm>
            <a:off x="641557" y="499112"/>
            <a:ext cx="8029604" cy="811776"/>
          </a:xfrm>
          <a:prstGeom prst="rect">
            <a:avLst/>
          </a:prstGeom>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Aft>
                <a:spcPts val="0"/>
              </a:spcAft>
            </a:pPr>
            <a:r>
              <a:rPr lang="en-US" sz="2400" dirty="0" smtClean="0">
                <a:solidFill>
                  <a:srgbClr val="FF0000"/>
                </a:solidFill>
              </a:rPr>
              <a:t>With discrete compounding</a:t>
            </a:r>
            <a:r>
              <a:rPr lang="en-US" sz="2400" dirty="0" smtClean="0"/>
              <a:t>, convexity may be written as a function of MD and its first derivative in order to the yield:</a:t>
            </a:r>
            <a:endParaRPr lang="en-US" sz="2400" dirty="0"/>
          </a:p>
        </p:txBody>
      </p:sp>
      <mc:AlternateContent xmlns:mc="http://schemas.openxmlformats.org/markup-compatibility/2006" xmlns:a14="http://schemas.microsoft.com/office/drawing/2010/main">
        <mc:Choice Requires="a14">
          <p:sp>
            <p:nvSpPr>
              <p:cNvPr id="21" name="Rectangle 20"/>
              <p:cNvSpPr/>
              <p:nvPr/>
            </p:nvSpPr>
            <p:spPr>
              <a:xfrm>
                <a:off x="778475" y="3120038"/>
                <a:ext cx="6694077" cy="24692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𝑃</m:t>
                          </m:r>
                        </m:num>
                        <m:den>
                          <m:r>
                            <a:rPr lang="en-US"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𝑦</m:t>
                          </m:r>
                        </m:den>
                      </m:f>
                      <m:r>
                        <a:rPr lang="pt-PT" i="1">
                          <a:latin typeface="Cambria Math" panose="02040503050406030204" pitchFamily="18" charset="0"/>
                          <a:ea typeface="Cambria Math" panose="02040503050406030204" pitchFamily="18" charset="0"/>
                        </a:rPr>
                        <m:t>=−</m:t>
                      </m:r>
                      <m:r>
                        <a:rPr lang="pt-PT" b="0" i="1" smtClean="0">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r>
                        <a:rPr lang="pt-PT"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𝑃</m:t>
                      </m:r>
                      <m:r>
                        <a:rPr lang="pt-PT" b="0" i="1" smtClean="0">
                          <a:latin typeface="Cambria Math" panose="02040503050406030204" pitchFamily="18" charset="0"/>
                          <a:ea typeface="Cambria Math" panose="02040503050406030204" pitchFamily="18" charset="0"/>
                        </a:rPr>
                        <m:t>⇒</m:t>
                      </m:r>
                      <m:r>
                        <a:rPr lang="pt-PT" i="1" kern="0">
                          <a:latin typeface="Cambria Math" panose="02040503050406030204" pitchFamily="18" charset="0"/>
                        </a:rPr>
                        <m:t>𝐶𝑃</m:t>
                      </m:r>
                      <m:r>
                        <a:rPr lang="pt-PT" i="1" kern="0">
                          <a:latin typeface="Cambria Math" panose="02040503050406030204" pitchFamily="18" charset="0"/>
                        </a:rPr>
                        <m:t>=</m:t>
                      </m:r>
                      <m:f>
                        <m:fPr>
                          <m:ctrlPr>
                            <a:rPr lang="pt-PT" i="1" kern="0">
                              <a:latin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m:t>
                          </m:r>
                          <m:d>
                            <m:dPr>
                              <m:ctrlPr>
                                <a:rPr lang="pt-PT" i="1" kern="0" smtClean="0">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𝑃</m:t>
                              </m:r>
                            </m:e>
                          </m:d>
                        </m:num>
                        <m:den>
                          <m:r>
                            <a:rPr lang="pt-PT" i="1" kern="0">
                              <a:latin typeface="Cambria Math" panose="02040503050406030204" pitchFamily="18" charset="0"/>
                              <a:ea typeface="Cambria Math" panose="02040503050406030204" pitchFamily="18" charset="0"/>
                            </a:rPr>
                            <m:t>𝜕</m:t>
                          </m:r>
                          <m:r>
                            <a:rPr lang="pt-PT" b="0" i="1" kern="0" smtClean="0">
                              <a:latin typeface="Cambria Math" panose="02040503050406030204" pitchFamily="18" charset="0"/>
                              <a:ea typeface="Cambria Math" panose="02040503050406030204" pitchFamily="18" charset="0"/>
                            </a:rPr>
                            <m:t>𝑦</m:t>
                          </m:r>
                        </m:den>
                      </m:f>
                      <m:r>
                        <a:rPr lang="pt-PT" b="0" i="1" kern="0" smtClean="0">
                          <a:latin typeface="Cambria Math" panose="02040503050406030204" pitchFamily="18" charset="0"/>
                          <a:ea typeface="Cambria Math" panose="02040503050406030204" pitchFamily="18" charset="0"/>
                        </a:rPr>
                        <m:t>=</m:t>
                      </m:r>
                      <m:f>
                        <m:fPr>
                          <m:ctrlPr>
                            <a:rPr lang="pt-PT" i="1" kern="0">
                              <a:latin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m:t>
                          </m:r>
                          <m:d>
                            <m:dPr>
                              <m:ctrlPr>
                                <a:rPr lang="pt-PT" i="1" kern="0">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e>
                          </m:d>
                        </m:num>
                        <m:den>
                          <m:r>
                            <a:rPr lang="pt-PT"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ea typeface="Cambria Math" panose="02040503050406030204" pitchFamily="18" charset="0"/>
                            </a:rPr>
                            <m:t>𝑦</m:t>
                          </m:r>
                        </m:den>
                      </m:f>
                      <m:r>
                        <a:rPr lang="pt-PT" i="1" kern="0" smtClean="0">
                          <a:latin typeface="Cambria Math" panose="02040503050406030204" pitchFamily="18" charset="0"/>
                          <a:ea typeface="Cambria Math" panose="02040503050406030204" pitchFamily="18" charset="0"/>
                        </a:rPr>
                        <m:t>∙</m:t>
                      </m:r>
                      <m:r>
                        <a:rPr lang="pt-PT" b="0" i="1" kern="0" smtClean="0">
                          <a:latin typeface="Cambria Math" panose="02040503050406030204" pitchFamily="18" charset="0"/>
                          <a:ea typeface="Cambria Math" panose="02040503050406030204" pitchFamily="18" charset="0"/>
                        </a:rPr>
                        <m:t>𝑃</m:t>
                      </m:r>
                      <m:r>
                        <a:rPr lang="pt-PT" b="0" i="1" kern="0" smtClean="0">
                          <a:latin typeface="Cambria Math" panose="02040503050406030204" pitchFamily="18" charset="0"/>
                          <a:ea typeface="Cambria Math" panose="02040503050406030204" pitchFamily="18" charset="0"/>
                        </a:rPr>
                        <m:t>+</m:t>
                      </m:r>
                      <m:f>
                        <m:fPr>
                          <m:ctrlPr>
                            <a:rPr lang="pt-PT" i="1" kern="0">
                              <a:latin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m:t>
                          </m:r>
                          <m:r>
                            <a:rPr lang="pt-PT" b="0" i="1" kern="0" smtClean="0">
                              <a:latin typeface="Cambria Math" panose="02040503050406030204" pitchFamily="18" charset="0"/>
                              <a:ea typeface="Cambria Math" panose="02040503050406030204" pitchFamily="18" charset="0"/>
                            </a:rPr>
                            <m:t>𝑃</m:t>
                          </m:r>
                        </m:num>
                        <m:den>
                          <m:r>
                            <a:rPr lang="pt-PT"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ea typeface="Cambria Math" panose="02040503050406030204" pitchFamily="18" charset="0"/>
                            </a:rPr>
                            <m:t>𝑦</m:t>
                          </m:r>
                        </m:den>
                      </m:f>
                      <m:r>
                        <a:rPr lang="pt-PT" i="1" kern="0" smtClean="0">
                          <a:latin typeface="Cambria Math" panose="02040503050406030204" pitchFamily="18" charset="0"/>
                          <a:ea typeface="Cambria Math" panose="02040503050406030204" pitchFamily="18" charset="0"/>
                        </a:rPr>
                        <m:t>∙</m:t>
                      </m:r>
                      <m:d>
                        <m:dPr>
                          <m:ctrlPr>
                            <a:rPr lang="pt-PT" i="1" kern="0" smtClean="0">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e>
                      </m:d>
                    </m:oMath>
                  </m:oMathPara>
                </a14:m>
                <a:endParaRPr lang="pt-PT" i="1" kern="0"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PT" b="0" i="1" kern="0" smtClean="0">
                          <a:latin typeface="Cambria Math" panose="02040503050406030204" pitchFamily="18" charset="0"/>
                          <a:ea typeface="Cambria Math" panose="02040503050406030204" pitchFamily="18" charset="0"/>
                        </a:rPr>
                        <m:t>=</m:t>
                      </m:r>
                      <m:f>
                        <m:fPr>
                          <m:ctrlPr>
                            <a:rPr lang="pt-PT" i="1" kern="0">
                              <a:latin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m:t>
                          </m:r>
                          <m:d>
                            <m:dPr>
                              <m:ctrlPr>
                                <a:rPr lang="pt-PT" i="1" kern="0">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e>
                          </m:d>
                        </m:num>
                        <m:den>
                          <m:r>
                            <a:rPr lang="pt-PT"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ea typeface="Cambria Math" panose="02040503050406030204" pitchFamily="18" charset="0"/>
                            </a:rPr>
                            <m:t>𝑦</m:t>
                          </m:r>
                        </m:den>
                      </m:f>
                      <m:r>
                        <a:rPr lang="pt-PT"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ea typeface="Cambria Math" panose="02040503050406030204" pitchFamily="18" charset="0"/>
                        </a:rPr>
                        <m:t>𝑃</m:t>
                      </m:r>
                      <m:r>
                        <a:rPr lang="pt-PT" i="1" kern="0">
                          <a:latin typeface="Cambria Math" panose="02040503050406030204" pitchFamily="18" charset="0"/>
                          <a:ea typeface="Cambria Math" panose="02040503050406030204" pitchFamily="18" charset="0"/>
                        </a:rPr>
                        <m:t>+</m:t>
                      </m:r>
                      <m:d>
                        <m:dPr>
                          <m:ctrlPr>
                            <a:rPr lang="pt-PT" i="1" kern="0" smtClean="0">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f>
                            <m:fPr>
                              <m:ctrlPr>
                                <a:rPr lang="pt-PT" i="1">
                                  <a:latin typeface="Cambria Math" panose="02040503050406030204" pitchFamily="18" charset="0"/>
                                </a:rPr>
                              </m:ctrlPr>
                            </m:fPr>
                            <m:num>
                              <m:r>
                                <a:rPr lang="pt-PT" i="1">
                                  <a:latin typeface="Cambria Math" panose="02040503050406030204" pitchFamily="18" charset="0"/>
                                </a:rPr>
                                <m:t>1</m:t>
                              </m:r>
                            </m:num>
                            <m:den>
                              <m:d>
                                <m:dPr>
                                  <m:ctrlPr>
                                    <a:rPr lang="pt-PT" i="1">
                                      <a:latin typeface="Cambria Math" panose="02040503050406030204" pitchFamily="18" charset="0"/>
                                    </a:rPr>
                                  </m:ctrlPr>
                                </m:dPr>
                                <m:e>
                                  <m:r>
                                    <a:rPr lang="pt-PT" i="1">
                                      <a:latin typeface="Cambria Math" panose="02040503050406030204" pitchFamily="18" charset="0"/>
                                    </a:rPr>
                                    <m:t>1+</m:t>
                                  </m:r>
                                  <m:r>
                                    <a:rPr lang="pt-PT" i="1">
                                      <a:latin typeface="Cambria Math" panose="02040503050406030204" pitchFamily="18" charset="0"/>
                                    </a:rPr>
                                    <m:t>𝑦</m:t>
                                  </m:r>
                                </m:e>
                              </m:d>
                            </m:den>
                          </m:f>
                          <m:r>
                            <a:rPr lang="pt-PT" i="1">
                              <a:latin typeface="Cambria Math" panose="02040503050406030204" pitchFamily="18" charset="0"/>
                              <a:ea typeface="Cambria Math" panose="02040503050406030204" pitchFamily="18" charset="0"/>
                            </a:rPr>
                            <m:t>𝐷𝑃</m:t>
                          </m:r>
                          <m:r>
                            <m:rPr>
                              <m:nor/>
                            </m:rPr>
                            <a:rPr lang="en-GB" dirty="0"/>
                            <m:t> </m:t>
                          </m:r>
                        </m:e>
                      </m:d>
                      <m:r>
                        <a:rPr lang="pt-PT" i="1" kern="0">
                          <a:latin typeface="Cambria Math" panose="02040503050406030204" pitchFamily="18" charset="0"/>
                          <a:ea typeface="Cambria Math" panose="02040503050406030204" pitchFamily="18" charset="0"/>
                        </a:rPr>
                        <m:t>∙</m:t>
                      </m:r>
                      <m:d>
                        <m:dPr>
                          <m:ctrlPr>
                            <a:rPr lang="pt-PT" i="1" kern="0">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e>
                      </m:d>
                    </m:oMath>
                  </m:oMathPara>
                </a14:m>
                <a:endParaRPr lang="pt-PT"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ea typeface="Cambria Math" panose="02040503050406030204" pitchFamily="18" charset="0"/>
                        </a:rPr>
                        <m:t>=−</m:t>
                      </m:r>
                      <m:f>
                        <m:fPr>
                          <m:ctrlPr>
                            <a:rPr lang="pt-PT" i="1" kern="0">
                              <a:latin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m:t>
                          </m:r>
                          <m:d>
                            <m:dPr>
                              <m:ctrlPr>
                                <a:rPr lang="pt-PT" i="1" kern="0">
                                  <a:latin typeface="Cambria Math" panose="02040503050406030204" pitchFamily="18" charset="0"/>
                                  <a:ea typeface="Cambria Math" panose="02040503050406030204" pitchFamily="18" charset="0"/>
                                </a:rPr>
                              </m:ctrlPr>
                            </m:dPr>
                            <m:e>
                              <m:r>
                                <a:rPr lang="pt-PT" i="1">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e>
                          </m:d>
                        </m:num>
                        <m:den>
                          <m:r>
                            <a:rPr lang="pt-PT"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ea typeface="Cambria Math" panose="02040503050406030204" pitchFamily="18" charset="0"/>
                            </a:rPr>
                            <m:t>𝑦</m:t>
                          </m:r>
                        </m:den>
                      </m:f>
                      <m:r>
                        <a:rPr lang="pt-PT"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ea typeface="Cambria Math" panose="02040503050406030204" pitchFamily="18" charset="0"/>
                        </a:rPr>
                        <m:t>𝑃</m:t>
                      </m:r>
                      <m:r>
                        <a:rPr lang="pt-PT" i="1" kern="0">
                          <a:latin typeface="Cambria Math" panose="02040503050406030204" pitchFamily="18" charset="0"/>
                          <a:ea typeface="Cambria Math" panose="02040503050406030204" pitchFamily="18" charset="0"/>
                        </a:rPr>
                        <m:t>+</m:t>
                      </m:r>
                      <m:d>
                        <m:dPr>
                          <m:ctrlPr>
                            <a:rPr lang="pt-PT" i="1" kern="0">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b="0" i="1" smtClean="0">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r>
                            <a:rPr lang="pt-PT" i="1" smtClean="0">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𝑃</m:t>
                          </m:r>
                          <m:r>
                            <m:rPr>
                              <m:nor/>
                            </m:rPr>
                            <a:rPr lang="en-GB" dirty="0"/>
                            <m:t> </m:t>
                          </m:r>
                        </m:e>
                      </m:d>
                      <m:r>
                        <a:rPr lang="pt-PT" i="1" kern="0">
                          <a:latin typeface="Cambria Math" panose="02040503050406030204" pitchFamily="18" charset="0"/>
                          <a:ea typeface="Cambria Math" panose="02040503050406030204" pitchFamily="18" charset="0"/>
                        </a:rPr>
                        <m:t>∙</m:t>
                      </m:r>
                      <m:d>
                        <m:dPr>
                          <m:ctrlPr>
                            <a:rPr lang="pt-PT" i="1" kern="0">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e>
                      </m:d>
                      <m:r>
                        <a:rPr lang="pt-PT" i="1" smtClean="0">
                          <a:latin typeface="Cambria Math" panose="02040503050406030204" pitchFamily="18" charset="0"/>
                          <a:ea typeface="Cambria Math" panose="02040503050406030204" pitchFamily="18" charset="0"/>
                        </a:rPr>
                        <m:t>↔</m:t>
                      </m:r>
                    </m:oMath>
                  </m:oMathPara>
                </a14:m>
                <a:endParaRPr lang="pt-PT"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PT"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𝐶</m:t>
                      </m:r>
                      <m:r>
                        <a:rPr lang="pt-PT" b="0" i="1" smtClean="0">
                          <a:latin typeface="Cambria Math" panose="02040503050406030204" pitchFamily="18" charset="0"/>
                          <a:ea typeface="Cambria Math" panose="02040503050406030204" pitchFamily="18" charset="0"/>
                        </a:rPr>
                        <m:t>=−</m:t>
                      </m:r>
                      <m:f>
                        <m:fPr>
                          <m:ctrlPr>
                            <a:rPr lang="pt-PT" i="1" kern="0">
                              <a:latin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m:t>
                          </m:r>
                          <m:d>
                            <m:dPr>
                              <m:ctrlPr>
                                <a:rPr lang="pt-PT" i="1" kern="0">
                                  <a:latin typeface="Cambria Math" panose="02040503050406030204" pitchFamily="18" charset="0"/>
                                  <a:ea typeface="Cambria Math" panose="02040503050406030204" pitchFamily="18" charset="0"/>
                                </a:rPr>
                              </m:ctrlPr>
                            </m:dPr>
                            <m:e>
                              <m:r>
                                <a:rPr lang="pt-PT" i="1">
                                  <a:latin typeface="Cambria Math" panose="02040503050406030204" pitchFamily="18" charset="0"/>
                                </a:rPr>
                                <m:t>𝑀</m:t>
                              </m:r>
                              <m:r>
                                <a:rPr lang="pt-PT" i="1">
                                  <a:latin typeface="Cambria Math" panose="02040503050406030204" pitchFamily="18" charset="0"/>
                                  <a:ea typeface="Cambria Math" panose="02040503050406030204" pitchFamily="18" charset="0"/>
                                </a:rPr>
                                <m:t>𝐷</m:t>
                              </m:r>
                            </m:e>
                          </m:d>
                        </m:num>
                        <m:den>
                          <m:r>
                            <a:rPr lang="pt-PT" i="1" kern="0">
                              <a:latin typeface="Cambria Math" panose="02040503050406030204" pitchFamily="18" charset="0"/>
                              <a:ea typeface="Cambria Math" panose="02040503050406030204" pitchFamily="18" charset="0"/>
                            </a:rPr>
                            <m:t>𝜕</m:t>
                          </m:r>
                          <m:r>
                            <a:rPr lang="pt-PT" i="1" kern="0">
                              <a:latin typeface="Cambria Math" panose="02040503050406030204" pitchFamily="18" charset="0"/>
                              <a:ea typeface="Cambria Math" panose="02040503050406030204" pitchFamily="18" charset="0"/>
                            </a:rPr>
                            <m:t>𝑦</m:t>
                          </m:r>
                        </m:den>
                      </m:f>
                      <m:r>
                        <a:rPr lang="pt-PT" i="1" kern="0">
                          <a:latin typeface="Cambria Math" panose="02040503050406030204" pitchFamily="18" charset="0"/>
                          <a:ea typeface="Cambria Math" panose="02040503050406030204" pitchFamily="18" charset="0"/>
                        </a:rPr>
                        <m:t>+</m:t>
                      </m:r>
                      <m:sSup>
                        <m:sSupPr>
                          <m:ctrlPr>
                            <a:rPr lang="pt-PT" i="1" kern="0" smtClean="0">
                              <a:latin typeface="Cambria Math" panose="02040503050406030204" pitchFamily="18" charset="0"/>
                              <a:ea typeface="Cambria Math" panose="02040503050406030204" pitchFamily="18" charset="0"/>
                            </a:rPr>
                          </m:ctrlPr>
                        </m:sSupPr>
                        <m:e>
                          <m:r>
                            <a:rPr lang="pt-PT" b="0" i="1" kern="0" smtClean="0">
                              <a:latin typeface="Cambria Math" panose="02040503050406030204" pitchFamily="18" charset="0"/>
                              <a:ea typeface="Cambria Math" panose="02040503050406030204" pitchFamily="18" charset="0"/>
                            </a:rPr>
                            <m:t>𝑀𝐷</m:t>
                          </m:r>
                        </m:e>
                        <m:sup>
                          <m:r>
                            <a:rPr lang="pt-PT" b="0" i="1" kern="0" smtClean="0">
                              <a:latin typeface="Cambria Math" panose="02040503050406030204" pitchFamily="18" charset="0"/>
                              <a:ea typeface="Cambria Math" panose="02040503050406030204" pitchFamily="18" charset="0"/>
                            </a:rPr>
                            <m:t>2</m:t>
                          </m:r>
                        </m:sup>
                      </m:sSup>
                    </m:oMath>
                  </m:oMathPara>
                </a14:m>
                <a:endParaRPr lang="pt-PT" dirty="0" smtClean="0">
                  <a:ea typeface="Cambria Math" panose="020405030504060302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78475" y="3120038"/>
                <a:ext cx="6694077" cy="246920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27584" y="2013473"/>
                <a:ext cx="2725746"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i="1" kern="0">
                          <a:latin typeface="Cambria Math" panose="02040503050406030204" pitchFamily="18" charset="0"/>
                        </a:rPr>
                        <m:t>𝐶</m:t>
                      </m:r>
                      <m:r>
                        <a:rPr lang="pt-PT" i="1" kern="0">
                          <a:latin typeface="Cambria Math" panose="02040503050406030204" pitchFamily="18" charset="0"/>
                        </a:rPr>
                        <m:t>=</m:t>
                      </m:r>
                      <m:f>
                        <m:fPr>
                          <m:ctrlPr>
                            <a:rPr lang="pt-PT" i="1" kern="0">
                              <a:latin typeface="Cambria Math" panose="02040503050406030204" pitchFamily="18" charset="0"/>
                            </a:rPr>
                          </m:ctrlPr>
                        </m:fPr>
                        <m:num>
                          <m:sSup>
                            <m:sSupPr>
                              <m:ctrlPr>
                                <a:rPr lang="pt-PT" i="1" kern="0">
                                  <a:latin typeface="Cambria Math" panose="02040503050406030204" pitchFamily="18" charset="0"/>
                                </a:rPr>
                              </m:ctrlPr>
                            </m:sSupPr>
                            <m:e>
                              <m:r>
                                <a:rPr lang="pt-PT" i="1" kern="0">
                                  <a:latin typeface="Cambria Math" panose="02040503050406030204" pitchFamily="18" charset="0"/>
                                  <a:ea typeface="Cambria Math" panose="02040503050406030204" pitchFamily="18" charset="0"/>
                                </a:rPr>
                                <m:t>𝜕</m:t>
                              </m:r>
                            </m:e>
                            <m:sup>
                              <m:r>
                                <a:rPr lang="pt-PT" i="1" kern="0">
                                  <a:latin typeface="Cambria Math" panose="02040503050406030204" pitchFamily="18" charset="0"/>
                                </a:rPr>
                                <m:t>2</m:t>
                              </m:r>
                            </m:sup>
                          </m:sSup>
                          <m:r>
                            <a:rPr lang="pt-PT" i="1" kern="0">
                              <a:latin typeface="Cambria Math" panose="02040503050406030204" pitchFamily="18" charset="0"/>
                            </a:rPr>
                            <m:t>𝑃</m:t>
                          </m:r>
                        </m:num>
                        <m:den>
                          <m:r>
                            <a:rPr lang="pt-PT" i="1" kern="0">
                              <a:latin typeface="Cambria Math" panose="02040503050406030204" pitchFamily="18" charset="0"/>
                              <a:ea typeface="Cambria Math" panose="02040503050406030204" pitchFamily="18" charset="0"/>
                            </a:rPr>
                            <m:t>𝜕</m:t>
                          </m:r>
                          <m:sSup>
                            <m:sSupPr>
                              <m:ctrlPr>
                                <a:rPr lang="pt-PT" i="1" kern="0">
                                  <a:latin typeface="Cambria Math" panose="02040503050406030204" pitchFamily="18" charset="0"/>
                                  <a:ea typeface="Cambria Math" panose="02040503050406030204" pitchFamily="18" charset="0"/>
                                </a:rPr>
                              </m:ctrlPr>
                            </m:sSupPr>
                            <m:e>
                              <m:r>
                                <a:rPr lang="pt-PT" i="1" kern="0">
                                  <a:latin typeface="Cambria Math" panose="02040503050406030204" pitchFamily="18" charset="0"/>
                                  <a:ea typeface="Cambria Math" panose="02040503050406030204" pitchFamily="18" charset="0"/>
                                </a:rPr>
                                <m:t>𝑦</m:t>
                              </m:r>
                            </m:e>
                            <m:sup>
                              <m:r>
                                <a:rPr lang="pt-PT" i="1" kern="0">
                                  <a:latin typeface="Cambria Math" panose="02040503050406030204" pitchFamily="18" charset="0"/>
                                  <a:ea typeface="Cambria Math" panose="02040503050406030204" pitchFamily="18" charset="0"/>
                                </a:rPr>
                                <m:t>2</m:t>
                              </m:r>
                            </m:sup>
                          </m:sSup>
                        </m:den>
                      </m:f>
                      <m:r>
                        <a:rPr lang="pt-PT" i="1" kern="0">
                          <a:latin typeface="Cambria Math" panose="02040503050406030204" pitchFamily="18" charset="0"/>
                          <a:ea typeface="Cambria Math" panose="02040503050406030204" pitchFamily="18" charset="0"/>
                        </a:rPr>
                        <m:t>∙</m:t>
                      </m:r>
                      <m:f>
                        <m:fPr>
                          <m:ctrlPr>
                            <a:rPr lang="pt-PT" i="1" kern="0">
                              <a:latin typeface="Cambria Math" panose="02040503050406030204" pitchFamily="18" charset="0"/>
                              <a:ea typeface="Cambria Math" panose="02040503050406030204" pitchFamily="18" charset="0"/>
                            </a:rPr>
                          </m:ctrlPr>
                        </m:fPr>
                        <m:num>
                          <m:r>
                            <a:rPr lang="pt-PT" i="1" kern="0">
                              <a:latin typeface="Cambria Math" panose="02040503050406030204" pitchFamily="18" charset="0"/>
                              <a:ea typeface="Cambria Math" panose="02040503050406030204" pitchFamily="18" charset="0"/>
                            </a:rPr>
                            <m:t>1</m:t>
                          </m:r>
                        </m:num>
                        <m:den>
                          <m:r>
                            <a:rPr lang="pt-PT" i="1" kern="0">
                              <a:latin typeface="Cambria Math" panose="02040503050406030204" pitchFamily="18" charset="0"/>
                              <a:ea typeface="Cambria Math" panose="02040503050406030204" pitchFamily="18" charset="0"/>
                            </a:rPr>
                            <m:t>𝑃</m:t>
                          </m:r>
                        </m:den>
                      </m:f>
                      <m:r>
                        <a:rPr lang="pt-PT" i="1" smtClean="0">
                          <a:latin typeface="Cambria Math" panose="02040503050406030204" pitchFamily="18" charset="0"/>
                          <a:ea typeface="Cambria Math" panose="02040503050406030204" pitchFamily="18" charset="0"/>
                        </a:rPr>
                        <m:t>↔</m:t>
                      </m:r>
                      <m:r>
                        <a:rPr lang="pt-PT" i="1" kern="0">
                          <a:latin typeface="Cambria Math" panose="02040503050406030204" pitchFamily="18" charset="0"/>
                        </a:rPr>
                        <m:t>𝐶𝑃</m:t>
                      </m:r>
                      <m:r>
                        <a:rPr lang="pt-PT" i="1" kern="0">
                          <a:latin typeface="Cambria Math" panose="02040503050406030204" pitchFamily="18" charset="0"/>
                        </a:rPr>
                        <m:t>=</m:t>
                      </m:r>
                      <m:f>
                        <m:fPr>
                          <m:ctrlPr>
                            <a:rPr lang="pt-PT" i="1" kern="0">
                              <a:latin typeface="Cambria Math" panose="02040503050406030204" pitchFamily="18" charset="0"/>
                            </a:rPr>
                          </m:ctrlPr>
                        </m:fPr>
                        <m:num>
                          <m:sSup>
                            <m:sSupPr>
                              <m:ctrlPr>
                                <a:rPr lang="pt-PT" i="1" kern="0">
                                  <a:latin typeface="Cambria Math" panose="02040503050406030204" pitchFamily="18" charset="0"/>
                                </a:rPr>
                              </m:ctrlPr>
                            </m:sSupPr>
                            <m:e>
                              <m:r>
                                <a:rPr lang="pt-PT" i="1" kern="0">
                                  <a:latin typeface="Cambria Math" panose="02040503050406030204" pitchFamily="18" charset="0"/>
                                  <a:ea typeface="Cambria Math" panose="02040503050406030204" pitchFamily="18" charset="0"/>
                                </a:rPr>
                                <m:t>𝜕</m:t>
                              </m:r>
                            </m:e>
                            <m:sup>
                              <m:r>
                                <a:rPr lang="pt-PT" i="1" kern="0">
                                  <a:latin typeface="Cambria Math" panose="02040503050406030204" pitchFamily="18" charset="0"/>
                                </a:rPr>
                                <m:t>2</m:t>
                              </m:r>
                            </m:sup>
                          </m:sSup>
                          <m:r>
                            <a:rPr lang="pt-PT" i="1" kern="0">
                              <a:latin typeface="Cambria Math" panose="02040503050406030204" pitchFamily="18" charset="0"/>
                            </a:rPr>
                            <m:t>𝑃</m:t>
                          </m:r>
                        </m:num>
                        <m:den>
                          <m:r>
                            <a:rPr lang="pt-PT" i="1" kern="0">
                              <a:latin typeface="Cambria Math" panose="02040503050406030204" pitchFamily="18" charset="0"/>
                              <a:ea typeface="Cambria Math" panose="02040503050406030204" pitchFamily="18" charset="0"/>
                            </a:rPr>
                            <m:t>𝜕</m:t>
                          </m:r>
                          <m:sSup>
                            <m:sSupPr>
                              <m:ctrlPr>
                                <a:rPr lang="pt-PT" i="1" kern="0">
                                  <a:latin typeface="Cambria Math" panose="02040503050406030204" pitchFamily="18" charset="0"/>
                                  <a:ea typeface="Cambria Math" panose="02040503050406030204" pitchFamily="18" charset="0"/>
                                </a:rPr>
                              </m:ctrlPr>
                            </m:sSupPr>
                            <m:e>
                              <m:r>
                                <a:rPr lang="pt-PT" i="1" kern="0">
                                  <a:latin typeface="Cambria Math" panose="02040503050406030204" pitchFamily="18" charset="0"/>
                                  <a:ea typeface="Cambria Math" panose="02040503050406030204" pitchFamily="18" charset="0"/>
                                </a:rPr>
                                <m:t>𝑦</m:t>
                              </m:r>
                            </m:e>
                            <m:sup>
                              <m:r>
                                <a:rPr lang="pt-PT" i="1" kern="0">
                                  <a:latin typeface="Cambria Math" panose="02040503050406030204" pitchFamily="18" charset="0"/>
                                  <a:ea typeface="Cambria Math" panose="02040503050406030204" pitchFamily="18" charset="0"/>
                                </a:rPr>
                                <m:t>2</m:t>
                              </m:r>
                            </m:sup>
                          </m:sSup>
                        </m:den>
                      </m:f>
                    </m:oMath>
                  </m:oMathPara>
                </a14:m>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827584" y="2013473"/>
                <a:ext cx="2725746" cy="695447"/>
              </a:xfrm>
              <a:prstGeom prst="rect">
                <a:avLst/>
              </a:prstGeom>
              <a:blipFill rotWithShape="0">
                <a:blip r:embed="rId3"/>
                <a:stretch>
                  <a:fillRect/>
                </a:stretch>
              </a:blipFill>
            </p:spPr>
            <p:txBody>
              <a:bodyPr/>
              <a:lstStyle/>
              <a:p>
                <a:r>
                  <a:rPr lang="en-GB">
                    <a:noFill/>
                  </a:rPr>
                  <a:t> </a:t>
                </a:r>
              </a:p>
            </p:txBody>
          </p:sp>
        </mc:Fallback>
      </mc:AlternateContent>
      <p:sp>
        <p:nvSpPr>
          <p:cNvPr id="29" name="Left Brace 28"/>
          <p:cNvSpPr/>
          <p:nvPr/>
        </p:nvSpPr>
        <p:spPr>
          <a:xfrm rot="16200000">
            <a:off x="4400250" y="3937899"/>
            <a:ext cx="214315" cy="928126"/>
          </a:xfrm>
          <a:prstGeom prst="leftBrace">
            <a:avLst/>
          </a:prstGeom>
          <a:ln w="25400">
            <a:solidFill>
              <a:srgbClr val="74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dirty="0">
              <a:latin typeface="Calibri" pitchFamily="34" charset="0"/>
            </a:endParaRPr>
          </a:p>
        </p:txBody>
      </p:sp>
      <p:cxnSp>
        <p:nvCxnSpPr>
          <p:cNvPr id="24" name="Straight Arrow Connector 23"/>
          <p:cNvCxnSpPr/>
          <p:nvPr/>
        </p:nvCxnSpPr>
        <p:spPr>
          <a:xfrm>
            <a:off x="4355976" y="4424705"/>
            <a:ext cx="0" cy="156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Left Brace 31"/>
          <p:cNvSpPr/>
          <p:nvPr/>
        </p:nvSpPr>
        <p:spPr>
          <a:xfrm rot="16200000" flipH="1">
            <a:off x="4399265" y="3112249"/>
            <a:ext cx="216285" cy="1281312"/>
          </a:xfrm>
          <a:prstGeom prst="leftBrace">
            <a:avLst>
              <a:gd name="adj1" fmla="val 8333"/>
              <a:gd name="adj2" fmla="val 50846"/>
            </a:avLst>
          </a:prstGeom>
          <a:ln w="25400">
            <a:solidFill>
              <a:srgbClr val="74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dirty="0">
              <a:latin typeface="Calibri" pitchFamily="34" charset="0"/>
            </a:endParaRPr>
          </a:p>
        </p:txBody>
      </p:sp>
      <p:cxnSp>
        <p:nvCxnSpPr>
          <p:cNvPr id="26" name="Straight Arrow Connector 25"/>
          <p:cNvCxnSpPr/>
          <p:nvPr/>
        </p:nvCxnSpPr>
        <p:spPr>
          <a:xfrm flipH="1">
            <a:off x="5153203" y="3642381"/>
            <a:ext cx="1002973" cy="146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0337" name="Straight Arrow Connector 910336"/>
          <p:cNvCxnSpPr/>
          <p:nvPr/>
        </p:nvCxnSpPr>
        <p:spPr>
          <a:xfrm>
            <a:off x="3923928" y="5409220"/>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
          <p:cNvSpPr txBox="1">
            <a:spLocks noChangeArrowheads="1"/>
          </p:cNvSpPr>
          <p:nvPr/>
        </p:nvSpPr>
        <p:spPr>
          <a:xfrm>
            <a:off x="830123" y="5651404"/>
            <a:ext cx="4749989" cy="811776"/>
          </a:xfrm>
          <a:prstGeom prst="rect">
            <a:avLst/>
          </a:prstGeom>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000" kern="1200">
                <a:solidFill>
                  <a:schemeClr val="tx1"/>
                </a:solidFill>
                <a:latin typeface="Calibri"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000" kern="1200">
                <a:solidFill>
                  <a:schemeClr val="tx1"/>
                </a:solidFill>
                <a:latin typeface="Calibri"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600" kern="1200">
                <a:solidFill>
                  <a:schemeClr val="tx1"/>
                </a:solidFill>
                <a:latin typeface="Calibri"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600" kern="1200">
                <a:solidFill>
                  <a:schemeClr val="tx1"/>
                </a:solidFill>
                <a:latin typeface="Calibri"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4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Aft>
                <a:spcPts val="0"/>
              </a:spcAft>
            </a:pPr>
            <a:r>
              <a:rPr lang="en-US" sz="2400" dirty="0" smtClean="0"/>
              <a:t>As MD decreases with the yield =&gt; </a:t>
            </a:r>
            <a:endParaRPr lang="en-US" sz="2400" dirty="0"/>
          </a:p>
        </p:txBody>
      </p:sp>
      <mc:AlternateContent xmlns:mc="http://schemas.openxmlformats.org/markup-compatibility/2006" xmlns:a14="http://schemas.microsoft.com/office/drawing/2010/main">
        <mc:Choice Requires="a14">
          <p:sp>
            <p:nvSpPr>
              <p:cNvPr id="42" name="Rectangle 41"/>
              <p:cNvSpPr/>
              <p:nvPr/>
            </p:nvSpPr>
            <p:spPr>
              <a:xfrm>
                <a:off x="5436096" y="5723964"/>
                <a:ext cx="1509630" cy="369332"/>
              </a:xfrm>
              <a:prstGeom prst="rect">
                <a:avLst/>
              </a:prstGeom>
            </p:spPr>
            <p:txBody>
              <a:bodyPr wrap="square">
                <a:spAutoFit/>
              </a:bodyPr>
              <a:lstStyle/>
              <a:p>
                <a:pPr marL="0" indent="0" algn="ctr">
                  <a:buClr>
                    <a:srgbClr val="FF9900"/>
                  </a:buClr>
                  <a:buNone/>
                </a:pPr>
                <a14:m>
                  <m:oMathPara xmlns:m="http://schemas.openxmlformats.org/officeDocument/2006/math">
                    <m:oMathParaPr>
                      <m:jc m:val="centerGroup"/>
                    </m:oMathParaPr>
                    <m:oMath xmlns:m="http://schemas.openxmlformats.org/officeDocument/2006/math">
                      <m:r>
                        <a:rPr lang="pt-PT" b="0" i="1" kern="0" smtClean="0">
                          <a:latin typeface="Cambria Math" panose="02040503050406030204" pitchFamily="18" charset="0"/>
                        </a:rPr>
                        <m:t>𝐶</m:t>
                      </m:r>
                      <m:r>
                        <a:rPr lang="pt-PT" b="0" i="1" kern="0"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5436096" y="5723964"/>
                <a:ext cx="1509630" cy="369332"/>
              </a:xfrm>
              <a:prstGeom prst="rect">
                <a:avLst/>
              </a:prstGeom>
              <a:blipFill rotWithShape="0">
                <a:blip r:embed="rId4"/>
                <a:stretch>
                  <a:fillRect/>
                </a:stretch>
              </a:blipFill>
            </p:spPr>
            <p:txBody>
              <a:bodyPr/>
              <a:lstStyle/>
              <a:p>
                <a:r>
                  <a:rPr lang="en-GB">
                    <a:noFill/>
                  </a:rPr>
                  <a:t> </a:t>
                </a:r>
              </a:p>
            </p:txBody>
          </p:sp>
        </mc:Fallback>
      </mc:AlternateContent>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32" y="524244"/>
            <a:ext cx="3419904" cy="618732"/>
          </a:xfrm>
          <a:noFill/>
          <a:ln/>
        </p:spPr>
        <p:txBody>
          <a:bodyPr>
            <a:normAutofit/>
          </a:bodyPr>
          <a:lstStyle/>
          <a:p>
            <a:pPr algn="l"/>
            <a:r>
              <a:rPr lang="en-US" sz="2800" dirty="0" smtClean="0">
                <a:solidFill>
                  <a:srgbClr val="FF0000"/>
                </a:solidFill>
              </a:rPr>
              <a:t>Convexity- properties</a:t>
            </a:r>
            <a:endParaRPr lang="en-US" sz="2000" dirty="0">
              <a:solidFill>
                <a:srgbClr val="FF0000"/>
              </a:solidFill>
            </a:endParaRPr>
          </a:p>
        </p:txBody>
      </p:sp>
      <p:sp>
        <p:nvSpPr>
          <p:cNvPr id="10" name="Rectangle 2"/>
          <p:cNvSpPr txBox="1">
            <a:spLocks noChangeArrowheads="1"/>
          </p:cNvSpPr>
          <p:nvPr/>
        </p:nvSpPr>
        <p:spPr bwMode="auto">
          <a:xfrm>
            <a:off x="0" y="1268760"/>
            <a:ext cx="9144000" cy="216024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271463" marR="0" lvl="0" indent="-271463" algn="just" defTabSz="914400" rtl="0" eaLnBrk="0" fontAlgn="base" latinLnBrk="0" hangingPunct="0">
              <a:lnSpc>
                <a:spcPts val="2300"/>
              </a:lnSpc>
              <a:spcBef>
                <a:spcPts val="0"/>
              </a:spcBef>
              <a:spcAft>
                <a:spcPts val="0"/>
              </a:spcAft>
              <a:buClr>
                <a:schemeClr val="tx1"/>
              </a:buClr>
              <a:buSzTx/>
              <a:buFontTx/>
              <a:buChar char="•"/>
              <a:tabLst/>
              <a:defRPr/>
            </a:pPr>
            <a:r>
              <a:rPr kumimoji="0" lang="en-US" sz="1600" b="0" i="0" u="none" strike="noStrike" kern="0" cap="none" spc="0" normalizeH="0" baseline="0" noProof="0" dirty="0" smtClean="0">
                <a:ln>
                  <a:noFill/>
                </a:ln>
                <a:solidFill>
                  <a:schemeClr val="tx1"/>
                </a:solidFill>
                <a:effectLst/>
                <a:uLnTx/>
                <a:uFillTx/>
                <a:latin typeface="Calibri" pitchFamily="34" charset="0"/>
              </a:rPr>
              <a:t>For a given maturity and yield, convexity increases when the bond</a:t>
            </a:r>
            <a:r>
              <a:rPr kumimoji="0" lang="en-US" sz="1600" b="0" i="0" u="none" strike="noStrike" kern="0" cap="none" spc="0" normalizeH="0" noProof="0" dirty="0" smtClean="0">
                <a:ln>
                  <a:noFill/>
                </a:ln>
                <a:solidFill>
                  <a:schemeClr val="tx1"/>
                </a:solidFill>
                <a:effectLst/>
                <a:uLnTx/>
                <a:uFillTx/>
                <a:latin typeface="Calibri" pitchFamily="34" charset="0"/>
              </a:rPr>
              <a:t> provides regular payments along time =&gt; </a:t>
            </a:r>
            <a:r>
              <a:rPr kumimoji="0" lang="en-US" sz="1600" b="0" i="0" u="none" strike="noStrike" kern="0" cap="none" spc="0" normalizeH="0" noProof="0" dirty="0" smtClean="0">
                <a:ln>
                  <a:noFill/>
                </a:ln>
                <a:solidFill>
                  <a:srgbClr val="FF0000"/>
                </a:solidFill>
                <a:effectLst/>
                <a:uLnTx/>
                <a:uFillTx/>
                <a:latin typeface="Calibri" pitchFamily="34" charset="0"/>
              </a:rPr>
              <a:t>convexity increases with the coupon rate</a:t>
            </a:r>
            <a:r>
              <a:rPr kumimoji="0" lang="en-US" sz="1600" b="0" i="0" u="none" strike="noStrike" kern="0" cap="none" spc="0" normalizeH="0" noProof="0" dirty="0" smtClean="0">
                <a:ln>
                  <a:noFill/>
                </a:ln>
                <a:solidFill>
                  <a:schemeClr val="tx1"/>
                </a:solidFill>
                <a:effectLst/>
                <a:uLnTx/>
                <a:uFillTx/>
                <a:latin typeface="Calibri" pitchFamily="34" charset="0"/>
              </a:rPr>
              <a:t>.</a:t>
            </a:r>
          </a:p>
          <a:p>
            <a:pPr marL="271463" marR="0" lvl="0" indent="-271463" algn="just" defTabSz="914400" rtl="0" eaLnBrk="0" fontAlgn="base" latinLnBrk="0" hangingPunct="0">
              <a:lnSpc>
                <a:spcPts val="2300"/>
              </a:lnSpc>
              <a:spcBef>
                <a:spcPts val="0"/>
              </a:spcBef>
              <a:spcAft>
                <a:spcPts val="0"/>
              </a:spcAft>
              <a:buClr>
                <a:schemeClr val="tx1"/>
              </a:buClr>
              <a:buSzTx/>
              <a:buFontTx/>
              <a:buChar char="•"/>
              <a:tabLst/>
              <a:defRPr/>
            </a:pPr>
            <a:r>
              <a:rPr lang="en-US" sz="1600" kern="0" baseline="0" dirty="0" smtClean="0">
                <a:latin typeface="Calibri" pitchFamily="34" charset="0"/>
              </a:rPr>
              <a:t>But if</a:t>
            </a:r>
            <a:r>
              <a:rPr lang="en-US" sz="1600" kern="0" dirty="0" smtClean="0">
                <a:latin typeface="Calibri" pitchFamily="34" charset="0"/>
              </a:rPr>
              <a:t> the coupon rate increases, the yield will also increase, bring convexity (and duration) down.</a:t>
            </a:r>
            <a:endParaRPr kumimoji="0" lang="en-US" sz="1600" b="1" i="0" u="none" strike="noStrike" kern="0" cap="none" spc="0" normalizeH="0" baseline="0" noProof="0" dirty="0" smtClean="0">
              <a:ln>
                <a:noFill/>
              </a:ln>
              <a:solidFill>
                <a:srgbClr val="CC9900"/>
              </a:solidFill>
              <a:effectLst/>
              <a:uLnTx/>
              <a:uFillTx/>
              <a:latin typeface="Calibri" pitchFamily="34" charset="0"/>
            </a:endParaRPr>
          </a:p>
          <a:p>
            <a:pPr marL="271463" marR="0" lvl="0" indent="-271463" algn="just" defTabSz="914400" rtl="0" eaLnBrk="0" fontAlgn="base" latinLnBrk="0" hangingPunct="0">
              <a:lnSpc>
                <a:spcPts val="2300"/>
              </a:lnSpc>
              <a:spcBef>
                <a:spcPts val="0"/>
              </a:spcBef>
              <a:spcAft>
                <a:spcPts val="0"/>
              </a:spcAft>
              <a:buClr>
                <a:schemeClr val="tx1"/>
              </a:buClr>
              <a:buSzTx/>
              <a:buFontTx/>
              <a:buChar char="•"/>
              <a:tabLst/>
              <a:defRPr/>
            </a:pPr>
            <a:r>
              <a:rPr kumimoji="0" lang="en-US" sz="1600" i="0" u="none" strike="noStrike" kern="0" cap="none" spc="0" normalizeH="0" baseline="0" noProof="0" dirty="0" smtClean="0">
                <a:ln>
                  <a:noFill/>
                </a:ln>
                <a:effectLst/>
                <a:uLnTx/>
                <a:uFillTx/>
                <a:latin typeface="Calibri" pitchFamily="34" charset="0"/>
              </a:rPr>
              <a:t>For a given maturity and coupon rate, </a:t>
            </a:r>
            <a:r>
              <a:rPr kumimoji="0" lang="en-US" sz="1600" i="0" u="none" strike="noStrike" kern="0" cap="none" spc="0" normalizeH="0" baseline="0" noProof="0" dirty="0" smtClean="0">
                <a:ln>
                  <a:noFill/>
                </a:ln>
                <a:solidFill>
                  <a:srgbClr val="FF0000"/>
                </a:solidFill>
                <a:effectLst/>
                <a:uLnTx/>
                <a:uFillTx/>
                <a:latin typeface="Calibri" pitchFamily="34" charset="0"/>
              </a:rPr>
              <a:t>convexity increases when the yield decreases</a:t>
            </a:r>
            <a:r>
              <a:rPr kumimoji="0" lang="en-US" sz="1600" i="0" u="none" strike="noStrike" kern="0" cap="none" spc="0" normalizeH="0" baseline="0" noProof="0" dirty="0" smtClean="0">
                <a:ln>
                  <a:noFill/>
                </a:ln>
                <a:effectLst/>
                <a:uLnTx/>
                <a:uFillTx/>
                <a:latin typeface="Calibri" pitchFamily="34" charset="0"/>
              </a:rPr>
              <a:t>.</a:t>
            </a:r>
          </a:p>
          <a:p>
            <a:pPr marL="271463" indent="-271463" algn="just" eaLnBrk="0" hangingPunct="0">
              <a:lnSpc>
                <a:spcPts val="2300"/>
              </a:lnSpc>
              <a:spcBef>
                <a:spcPts val="0"/>
              </a:spcBef>
              <a:spcAft>
                <a:spcPts val="0"/>
              </a:spcAft>
              <a:buClr>
                <a:schemeClr val="tx1"/>
              </a:buClr>
              <a:buFontTx/>
              <a:buChar char="•"/>
              <a:defRPr/>
            </a:pPr>
            <a:r>
              <a:rPr lang="en-US" sz="1600" kern="0" dirty="0">
                <a:latin typeface="Calibri" pitchFamily="34" charset="0"/>
              </a:rPr>
              <a:t>For a given coupon rate and yield, </a:t>
            </a:r>
            <a:r>
              <a:rPr lang="en-US" sz="1600" kern="0" dirty="0">
                <a:solidFill>
                  <a:srgbClr val="FF0000"/>
                </a:solidFill>
                <a:latin typeface="Calibri" pitchFamily="34" charset="0"/>
              </a:rPr>
              <a:t>convexity increases when maturity increases</a:t>
            </a:r>
            <a:r>
              <a:rPr lang="en-US" sz="1600" kern="0" dirty="0">
                <a:latin typeface="Calibri" pitchFamily="34" charset="0"/>
              </a:rPr>
              <a:t>.</a:t>
            </a:r>
          </a:p>
          <a:p>
            <a:pPr marL="271463" marR="0" lvl="0" indent="-271463" algn="just" defTabSz="914400" rtl="0" eaLnBrk="0" fontAlgn="base" latinLnBrk="0" hangingPunct="0">
              <a:lnSpc>
                <a:spcPts val="2300"/>
              </a:lnSpc>
              <a:spcBef>
                <a:spcPts val="0"/>
              </a:spcBef>
              <a:spcAft>
                <a:spcPts val="0"/>
              </a:spcAft>
              <a:buClr>
                <a:schemeClr val="tx1"/>
              </a:buClr>
              <a:buSzTx/>
              <a:buFontTx/>
              <a:buChar char="•"/>
              <a:tabLst/>
              <a:defRPr/>
            </a:pPr>
            <a:r>
              <a:rPr lang="en-US" sz="1600" kern="0" dirty="0" smtClean="0">
                <a:solidFill>
                  <a:srgbClr val="FF0000"/>
                </a:solidFill>
                <a:latin typeface="Calibri" pitchFamily="34" charset="0"/>
              </a:rPr>
              <a:t>A bond with higher convexity is always preferred</a:t>
            </a:r>
            <a:r>
              <a:rPr lang="en-US" sz="1600" kern="0" dirty="0" smtClean="0">
                <a:latin typeface="Calibri" pitchFamily="34" charset="0"/>
              </a:rPr>
              <a:t>, as its price benefits more from yield decreases and its less impacted by yield increases =&gt; </a:t>
            </a:r>
            <a:r>
              <a:rPr lang="en-US" sz="1600" kern="0" dirty="0" smtClean="0">
                <a:solidFill>
                  <a:srgbClr val="FF0000"/>
                </a:solidFill>
                <a:latin typeface="Calibri" pitchFamily="34" charset="0"/>
              </a:rPr>
              <a:t>bonds with low coupon rates</a:t>
            </a:r>
            <a:r>
              <a:rPr lang="en-US" sz="1600" kern="0" dirty="0" smtClean="0">
                <a:latin typeface="Calibri" pitchFamily="34" charset="0"/>
              </a:rPr>
              <a:t>.</a:t>
            </a:r>
            <a:endParaRPr kumimoji="0" lang="en-US" sz="1600" b="0" i="0" u="none" strike="noStrike" kern="0" cap="none" spc="0" normalizeH="0" baseline="0" noProof="0" dirty="0">
              <a:ln>
                <a:noFill/>
              </a:ln>
              <a:effectLst/>
              <a:uLnTx/>
              <a:uFillTx/>
              <a:latin typeface="Calibri" pitchFamily="34" charset="0"/>
            </a:endParaRPr>
          </a:p>
        </p:txBody>
      </p:sp>
      <p:cxnSp>
        <p:nvCxnSpPr>
          <p:cNvPr id="9" name="Straight Connector 8"/>
          <p:cNvCxnSpPr/>
          <p:nvPr/>
        </p:nvCxnSpPr>
        <p:spPr>
          <a:xfrm flipV="1">
            <a:off x="0" y="1142976"/>
            <a:ext cx="3203848" cy="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3737416" y="524244"/>
                <a:ext cx="5227072" cy="699615"/>
              </a:xfrm>
              <a:prstGeom prst="rect">
                <a:avLst/>
              </a:prstGeom>
            </p:spPr>
            <p:txBody>
              <a:bodyPr wrap="none">
                <a:spAutoFit/>
              </a:bodyPr>
              <a:lstStyle/>
              <a:p>
                <a:pPr marL="0" indent="0" algn="ctr">
                  <a:buClr>
                    <a:srgbClr val="FF9900"/>
                  </a:buClr>
                  <a:buNone/>
                </a:pPr>
                <a14:m>
                  <m:oMathPara xmlns:m="http://schemas.openxmlformats.org/officeDocument/2006/math">
                    <m:oMathParaPr>
                      <m:jc m:val="centerGroup"/>
                    </m:oMathParaPr>
                    <m:oMath xmlns:m="http://schemas.openxmlformats.org/officeDocument/2006/math">
                      <m:r>
                        <a:rPr lang="pt-PT" b="0" i="1" kern="0" smtClean="0">
                          <a:latin typeface="Cambria Math" panose="02040503050406030204" pitchFamily="18" charset="0"/>
                        </a:rPr>
                        <m:t>𝐶</m:t>
                      </m:r>
                      <m:r>
                        <a:rPr lang="pt-PT" b="0" i="1" kern="0" smtClean="0">
                          <a:latin typeface="Cambria Math" panose="02040503050406030204" pitchFamily="18" charset="0"/>
                        </a:rPr>
                        <m:t>=</m:t>
                      </m:r>
                      <m:f>
                        <m:fPr>
                          <m:ctrlPr>
                            <a:rPr lang="pt-PT" b="0" i="1" kern="0" smtClean="0">
                              <a:latin typeface="Cambria Math" panose="02040503050406030204" pitchFamily="18" charset="0"/>
                            </a:rPr>
                          </m:ctrlPr>
                        </m:fPr>
                        <m:num>
                          <m:sSup>
                            <m:sSupPr>
                              <m:ctrlPr>
                                <a:rPr lang="pt-PT" b="0" i="1" kern="0" smtClean="0">
                                  <a:latin typeface="Cambria Math" panose="02040503050406030204" pitchFamily="18" charset="0"/>
                                </a:rPr>
                              </m:ctrlPr>
                            </m:sSupPr>
                            <m:e>
                              <m:r>
                                <a:rPr lang="pt-PT" b="0" i="1" kern="0" smtClean="0">
                                  <a:latin typeface="Cambria Math" panose="02040503050406030204" pitchFamily="18" charset="0"/>
                                  <a:ea typeface="Cambria Math" panose="02040503050406030204" pitchFamily="18" charset="0"/>
                                </a:rPr>
                                <m:t>𝜕</m:t>
                              </m:r>
                            </m:e>
                            <m:sup>
                              <m:r>
                                <a:rPr lang="pt-PT" b="0" i="1" kern="0" smtClean="0">
                                  <a:latin typeface="Cambria Math" panose="02040503050406030204" pitchFamily="18" charset="0"/>
                                </a:rPr>
                                <m:t>2</m:t>
                              </m:r>
                            </m:sup>
                          </m:sSup>
                          <m:r>
                            <a:rPr lang="pt-PT" b="0" i="1" kern="0" smtClean="0">
                              <a:latin typeface="Cambria Math" panose="02040503050406030204" pitchFamily="18" charset="0"/>
                            </a:rPr>
                            <m:t>𝑃</m:t>
                          </m:r>
                        </m:num>
                        <m:den>
                          <m:r>
                            <a:rPr lang="pt-PT" b="0" i="1" kern="0" smtClean="0">
                              <a:latin typeface="Cambria Math" panose="02040503050406030204" pitchFamily="18" charset="0"/>
                              <a:ea typeface="Cambria Math" panose="02040503050406030204" pitchFamily="18" charset="0"/>
                            </a:rPr>
                            <m:t>𝜕</m:t>
                          </m:r>
                          <m:sSup>
                            <m:sSupPr>
                              <m:ctrlPr>
                                <a:rPr lang="pt-PT" b="0" i="1" kern="0" smtClean="0">
                                  <a:latin typeface="Cambria Math" panose="02040503050406030204" pitchFamily="18" charset="0"/>
                                  <a:ea typeface="Cambria Math" panose="02040503050406030204" pitchFamily="18" charset="0"/>
                                </a:rPr>
                              </m:ctrlPr>
                            </m:sSupPr>
                            <m:e>
                              <m:r>
                                <a:rPr lang="pt-PT" b="0" i="1" kern="0" smtClean="0">
                                  <a:latin typeface="Cambria Math" panose="02040503050406030204" pitchFamily="18" charset="0"/>
                                  <a:ea typeface="Cambria Math" panose="02040503050406030204" pitchFamily="18" charset="0"/>
                                </a:rPr>
                                <m:t>𝑦</m:t>
                              </m:r>
                            </m:e>
                            <m:sup>
                              <m:r>
                                <a:rPr lang="pt-PT" b="0" i="1" kern="0" smtClean="0">
                                  <a:latin typeface="Cambria Math" panose="02040503050406030204" pitchFamily="18" charset="0"/>
                                  <a:ea typeface="Cambria Math" panose="02040503050406030204" pitchFamily="18" charset="0"/>
                                </a:rPr>
                                <m:t>2</m:t>
                              </m:r>
                            </m:sup>
                          </m:sSup>
                        </m:den>
                      </m:f>
                      <m:r>
                        <a:rPr lang="pt-PT" b="0" i="1" kern="0" smtClean="0">
                          <a:latin typeface="Cambria Math" panose="02040503050406030204" pitchFamily="18" charset="0"/>
                          <a:ea typeface="Cambria Math" panose="02040503050406030204" pitchFamily="18" charset="0"/>
                        </a:rPr>
                        <m:t>∙</m:t>
                      </m:r>
                      <m:f>
                        <m:fPr>
                          <m:ctrlPr>
                            <a:rPr lang="pt-PT" b="0" i="1" kern="0" smtClean="0">
                              <a:latin typeface="Cambria Math" panose="02040503050406030204" pitchFamily="18" charset="0"/>
                              <a:ea typeface="Cambria Math" panose="02040503050406030204" pitchFamily="18" charset="0"/>
                            </a:rPr>
                          </m:ctrlPr>
                        </m:fPr>
                        <m:num>
                          <m:r>
                            <a:rPr lang="pt-PT" b="0" i="1" kern="0" smtClean="0">
                              <a:latin typeface="Cambria Math" panose="02040503050406030204" pitchFamily="18" charset="0"/>
                              <a:ea typeface="Cambria Math" panose="02040503050406030204" pitchFamily="18" charset="0"/>
                            </a:rPr>
                            <m:t>1</m:t>
                          </m:r>
                        </m:num>
                        <m:den>
                          <m:r>
                            <a:rPr lang="pt-PT" b="0" i="1" kern="0" smtClean="0">
                              <a:latin typeface="Cambria Math" panose="02040503050406030204" pitchFamily="18" charset="0"/>
                              <a:ea typeface="Cambria Math" panose="02040503050406030204" pitchFamily="18" charset="0"/>
                            </a:rPr>
                            <m:t>𝑃</m:t>
                          </m:r>
                        </m:den>
                      </m:f>
                      <m:r>
                        <a:rPr lang="pt-PT" b="0" i="1" kern="0" smtClean="0">
                          <a:latin typeface="Cambria Math" panose="02040503050406030204" pitchFamily="18" charset="0"/>
                          <a:ea typeface="Cambria Math" panose="02040503050406030204" pitchFamily="18" charset="0"/>
                        </a:rPr>
                        <m:t>=</m:t>
                      </m:r>
                      <m:f>
                        <m:fPr>
                          <m:ctrlPr>
                            <a:rPr lang="pt-PT" b="0" i="1" kern="0" smtClean="0">
                              <a:latin typeface="Cambria Math" panose="02040503050406030204" pitchFamily="18" charset="0"/>
                              <a:ea typeface="Cambria Math" panose="02040503050406030204" pitchFamily="18" charset="0"/>
                            </a:rPr>
                          </m:ctrlPr>
                        </m:fPr>
                        <m:num>
                          <m:sSup>
                            <m:sSupPr>
                              <m:ctrlPr>
                                <a:rPr lang="pt-PT" i="1">
                                  <a:latin typeface="Cambria Math" panose="02040503050406030204" pitchFamily="18" charset="0"/>
                                </a:rPr>
                              </m:ctrlPr>
                            </m:sSupPr>
                            <m:e>
                              <m:r>
                                <a:rPr lang="pt-PT" i="1">
                                  <a:latin typeface="Cambria Math" panose="02040503050406030204" pitchFamily="18" charset="0"/>
                                </a:rPr>
                                <m:t>𝑇</m:t>
                              </m:r>
                            </m:e>
                            <m:sup>
                              <m:r>
                                <a:rPr lang="pt-PT" i="1">
                                  <a:latin typeface="Cambria Math" panose="02040503050406030204" pitchFamily="18" charset="0"/>
                                </a:rPr>
                                <m:t>2</m:t>
                              </m:r>
                            </m:sup>
                          </m:s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𝐹𝑉</m:t>
                          </m:r>
                          <m:sSup>
                            <m:sSupPr>
                              <m:ctrlPr>
                                <a:rPr lang="pt-PT" i="1">
                                  <a:latin typeface="Cambria Math" panose="02040503050406030204" pitchFamily="18" charset="0"/>
                                </a:rPr>
                              </m:ctrlPr>
                            </m:sSupPr>
                            <m:e>
                              <m:r>
                                <a:rPr lang="pt-PT" i="1">
                                  <a:latin typeface="Cambria Math" panose="02040503050406030204" pitchFamily="18" charset="0"/>
                                </a:rPr>
                                <m:t>𝑒</m:t>
                              </m:r>
                            </m:e>
                            <m:sup>
                              <m:r>
                                <a:rPr lang="pt-PT" i="1">
                                  <a:latin typeface="Cambria Math" panose="02040503050406030204" pitchFamily="18" charset="0"/>
                                </a:rPr>
                                <m:t>−</m:t>
                              </m:r>
                              <m:r>
                                <a:rPr lang="pt-PT" i="1">
                                  <a:latin typeface="Cambria Math" panose="02040503050406030204" pitchFamily="18" charset="0"/>
                                </a:rPr>
                                <m:t>𝑦𝑇</m:t>
                              </m:r>
                            </m:sup>
                          </m:sSup>
                          <m:r>
                            <a:rPr lang="pt-PT" i="1">
                              <a:latin typeface="Cambria Math" panose="02040503050406030204" pitchFamily="18" charset="0"/>
                            </a:rPr>
                            <m:t>+</m:t>
                          </m:r>
                          <m:nary>
                            <m:naryPr>
                              <m:chr m:val="∑"/>
                              <m:ctrlPr>
                                <a:rPr lang="pt-PT" i="1">
                                  <a:latin typeface="Cambria Math" panose="02040503050406030204" pitchFamily="18" charset="0"/>
                                </a:rPr>
                              </m:ctrlPr>
                            </m:naryPr>
                            <m:sub>
                              <m:r>
                                <a:rPr lang="pt-PT" i="1">
                                  <a:latin typeface="Cambria Math" panose="02040503050406030204" pitchFamily="18" charset="0"/>
                                </a:rPr>
                                <m:t>𝑛</m:t>
                              </m:r>
                              <m:r>
                                <a:rPr lang="pt-PT" i="1">
                                  <a:latin typeface="Cambria Math" panose="02040503050406030204" pitchFamily="18" charset="0"/>
                                </a:rPr>
                                <m:t>=1</m:t>
                              </m:r>
                            </m:sub>
                            <m:sup>
                              <m:r>
                                <a:rPr lang="pt-PT" i="1">
                                  <a:latin typeface="Cambria Math" panose="02040503050406030204" pitchFamily="18" charset="0"/>
                                </a:rPr>
                                <m:t>𝑇</m:t>
                              </m:r>
                            </m:sup>
                            <m:e>
                              <m:sSup>
                                <m:sSupPr>
                                  <m:ctrlPr>
                                    <a:rPr lang="pt-PT" i="1">
                                      <a:latin typeface="Cambria Math" panose="02040503050406030204" pitchFamily="18" charset="0"/>
                                    </a:rPr>
                                  </m:ctrlPr>
                                </m:sSupPr>
                                <m:e>
                                  <m:sSup>
                                    <m:sSupPr>
                                      <m:ctrlPr>
                                        <a:rPr lang="pt-PT" i="1">
                                          <a:latin typeface="Cambria Math" panose="02040503050406030204" pitchFamily="18" charset="0"/>
                                        </a:rPr>
                                      </m:ctrlPr>
                                    </m:sSupPr>
                                    <m:e>
                                      <m:r>
                                        <a:rPr lang="pt-PT" i="1">
                                          <a:latin typeface="Cambria Math" panose="02040503050406030204" pitchFamily="18" charset="0"/>
                                        </a:rPr>
                                        <m:t>𝑛</m:t>
                                      </m:r>
                                    </m:e>
                                    <m:sup>
                                      <m:r>
                                        <a:rPr lang="pt-PT" i="1">
                                          <a:latin typeface="Cambria Math" panose="02040503050406030204" pitchFamily="18" charset="0"/>
                                        </a:rPr>
                                        <m:t>2</m:t>
                                      </m:r>
                                    </m:sup>
                                  </m:sSup>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rPr>
                                    <m:t>𝑐𝑒</m:t>
                                  </m:r>
                                </m:e>
                                <m:sup>
                                  <m:r>
                                    <a:rPr lang="pt-PT" i="1">
                                      <a:latin typeface="Cambria Math" panose="02040503050406030204" pitchFamily="18" charset="0"/>
                                    </a:rPr>
                                    <m:t>−</m:t>
                                  </m:r>
                                  <m:r>
                                    <a:rPr lang="pt-PT" i="1">
                                      <a:latin typeface="Cambria Math" panose="02040503050406030204" pitchFamily="18" charset="0"/>
                                    </a:rPr>
                                    <m:t>𝑦𝑛</m:t>
                                  </m:r>
                                </m:sup>
                              </m:sSup>
                            </m:e>
                          </m:nary>
                          <m:r>
                            <m:rPr>
                              <m:nor/>
                            </m:rPr>
                            <a:rPr lang="en-US" dirty="0"/>
                            <m:t> </m:t>
                          </m:r>
                        </m:num>
                        <m:den>
                          <m:r>
                            <a:rPr lang="pt-PT" b="0" i="1" kern="0" smtClean="0">
                              <a:latin typeface="Cambria Math" panose="02040503050406030204" pitchFamily="18" charset="0"/>
                              <a:ea typeface="Cambria Math" panose="02040503050406030204" pitchFamily="18" charset="0"/>
                            </a:rPr>
                            <m:t>𝑃</m:t>
                          </m:r>
                        </m:den>
                      </m:f>
                      <m:r>
                        <a:rPr lang="pt-PT" b="0" i="1" kern="0"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737416" y="524244"/>
                <a:ext cx="5227072" cy="699615"/>
              </a:xfrm>
              <a:prstGeom prst="rect">
                <a:avLst/>
              </a:prstGeom>
              <a:blipFill rotWithShape="0">
                <a:blip r:embed="rId2"/>
                <a:stretch>
                  <a:fillRect/>
                </a:stretch>
              </a:blipFill>
            </p:spPr>
            <p:txBody>
              <a:bodyPr/>
              <a:lstStyle/>
              <a:p>
                <a:r>
                  <a:rPr lang="en-GB">
                    <a:noFill/>
                  </a:rPr>
                  <a:t> </a:t>
                </a:r>
              </a:p>
            </p:txBody>
          </p:sp>
        </mc:Fallback>
      </mc:AlternateContent>
      <p:pic>
        <p:nvPicPr>
          <p:cNvPr id="13" name="Picture 12"/>
          <p:cNvPicPr>
            <a:picLocks noChangeAspect="1"/>
          </p:cNvPicPr>
          <p:nvPr/>
        </p:nvPicPr>
        <p:blipFill>
          <a:blip r:embed="rId3"/>
          <a:stretch>
            <a:fillRect/>
          </a:stretch>
        </p:blipFill>
        <p:spPr>
          <a:xfrm>
            <a:off x="1619672" y="3529624"/>
            <a:ext cx="5706380" cy="2974665"/>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noFill/>
          <a:ln/>
        </p:spPr>
        <p:txBody>
          <a:bodyPr>
            <a:normAutofit/>
          </a:bodyPr>
          <a:lstStyle/>
          <a:p>
            <a:pPr algn="l"/>
            <a:r>
              <a:rPr lang="en-US" sz="2800" dirty="0" smtClean="0"/>
              <a:t>Duration + Convexity Hedging - </a:t>
            </a:r>
            <a:r>
              <a:rPr lang="en-US" sz="2800" dirty="0" smtClean="0">
                <a:solidFill>
                  <a:srgbClr val="FF9900"/>
                </a:solidFill>
              </a:rPr>
              <a:t>principle</a:t>
            </a:r>
            <a:endParaRPr lang="en-US" sz="2000" dirty="0">
              <a:solidFill>
                <a:srgbClr val="FF9900"/>
              </a:solidFill>
            </a:endParaRPr>
          </a:p>
        </p:txBody>
      </p:sp>
      <p:sp>
        <p:nvSpPr>
          <p:cNvPr id="9" name="Rectangle 3"/>
          <p:cNvSpPr txBox="1">
            <a:spLocks noChangeArrowheads="1"/>
          </p:cNvSpPr>
          <p:nvPr/>
        </p:nvSpPr>
        <p:spPr bwMode="auto">
          <a:xfrm>
            <a:off x="500034" y="1428736"/>
            <a:ext cx="8248430" cy="2864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rgbClr val="FF9900"/>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Principle: immunize the value of a bond portfolio with respect to changes in yield:</a:t>
            </a:r>
          </a:p>
          <a:p>
            <a:pPr marL="742950" marR="0" lvl="1" indent="-285750" algn="just" defTabSz="914400" rtl="0" eaLnBrk="0" fontAlgn="base" latinLnBrk="0" hangingPunct="0">
              <a:lnSpc>
                <a:spcPct val="100000"/>
              </a:lnSpc>
              <a:spcBef>
                <a:spcPct val="20000"/>
              </a:spcBef>
              <a:spcAft>
                <a:spcPct val="0"/>
              </a:spcAft>
              <a:buClr>
                <a:srgbClr val="FF9900"/>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Denote by </a:t>
            </a:r>
            <a:r>
              <a:rPr kumimoji="0" lang="en-US" sz="2000" b="0" i="1" u="none" strike="noStrike" kern="0" cap="none" spc="0" normalizeH="0" baseline="0" noProof="0" dirty="0" smtClean="0">
                <a:ln>
                  <a:noFill/>
                </a:ln>
                <a:solidFill>
                  <a:schemeClr val="tx1"/>
                </a:solidFill>
                <a:effectLst/>
                <a:uLnTx/>
                <a:uFillTx/>
                <a:latin typeface="Calibri" pitchFamily="34" charset="0"/>
              </a:rPr>
              <a:t>P</a:t>
            </a:r>
            <a:r>
              <a:rPr kumimoji="0" lang="en-US" sz="2000" b="0" i="0" u="none" strike="noStrike" kern="0" cap="none" spc="0" normalizeH="0" baseline="0" noProof="0" dirty="0" smtClean="0">
                <a:ln>
                  <a:noFill/>
                </a:ln>
                <a:solidFill>
                  <a:schemeClr val="tx1"/>
                </a:solidFill>
                <a:effectLst/>
                <a:uLnTx/>
                <a:uFillTx/>
                <a:latin typeface="Calibri" pitchFamily="34" charset="0"/>
              </a:rPr>
              <a:t> the value of the portfolio</a:t>
            </a:r>
          </a:p>
          <a:p>
            <a:pPr marL="742950" lvl="1" indent="-285750" algn="just" eaLnBrk="0" hangingPunct="0">
              <a:spcBef>
                <a:spcPct val="20000"/>
              </a:spcBef>
              <a:buClr>
                <a:srgbClr val="FF9900"/>
              </a:buClr>
              <a:buFontTx/>
              <a:buChar char="–"/>
              <a:defRPr/>
            </a:pPr>
            <a:r>
              <a:rPr kumimoji="0" lang="en-US" sz="2000" b="0" i="0" u="none" strike="noStrike" kern="0" cap="none" spc="0" normalizeH="0" baseline="0" noProof="0" dirty="0" smtClean="0">
                <a:ln>
                  <a:noFill/>
                </a:ln>
                <a:solidFill>
                  <a:schemeClr val="tx1"/>
                </a:solidFill>
                <a:effectLst/>
                <a:uLnTx/>
                <a:uFillTx/>
                <a:latin typeface="Calibri" pitchFamily="34" charset="0"/>
              </a:rPr>
              <a:t>Two hedging instruments, whose value is </a:t>
            </a:r>
            <a:r>
              <a:rPr lang="en-US" sz="2000" i="1" kern="0" dirty="0">
                <a:latin typeface="Calibri" pitchFamily="34" charset="0"/>
              </a:rPr>
              <a:t>H</a:t>
            </a:r>
            <a:r>
              <a:rPr lang="en-US" sz="2000" i="1" kern="0" baseline="-25000" dirty="0">
                <a:latin typeface="Calibri" pitchFamily="34" charset="0"/>
              </a:rPr>
              <a:t>1</a:t>
            </a:r>
            <a:r>
              <a:rPr lang="en-US" sz="2000" kern="0" dirty="0">
                <a:latin typeface="Calibri" pitchFamily="34" charset="0"/>
              </a:rPr>
              <a:t> and </a:t>
            </a:r>
            <a:r>
              <a:rPr lang="en-US" sz="2000" i="1" kern="0" dirty="0" smtClean="0">
                <a:latin typeface="Calibri" pitchFamily="34" charset="0"/>
              </a:rPr>
              <a:t>H</a:t>
            </a:r>
            <a:r>
              <a:rPr lang="en-US" sz="2000" i="1" kern="0" baseline="-25000" dirty="0" smtClean="0">
                <a:latin typeface="Calibri" pitchFamily="34" charset="0"/>
              </a:rPr>
              <a:t>2</a:t>
            </a:r>
            <a:r>
              <a:rPr lang="en-US" sz="2000" kern="0" dirty="0" smtClean="0">
                <a:latin typeface="Calibri" pitchFamily="34" charset="0"/>
              </a:rPr>
              <a:t>, because one </a:t>
            </a:r>
            <a:r>
              <a:rPr kumimoji="0" lang="en-US" sz="2000" b="0" i="0" u="none" strike="noStrike" kern="0" cap="none" spc="0" normalizeH="0" baseline="0" noProof="0" dirty="0" smtClean="0">
                <a:ln>
                  <a:noFill/>
                </a:ln>
                <a:solidFill>
                  <a:schemeClr val="tx1"/>
                </a:solidFill>
                <a:effectLst/>
                <a:uLnTx/>
                <a:uFillTx/>
                <a:latin typeface="Calibri" pitchFamily="34" charset="0"/>
              </a:rPr>
              <a:t>wants to hedge one risk factor (parallel shifts in the yield curve) but also the second order effect:</a:t>
            </a:r>
          </a:p>
          <a:p>
            <a:pPr marR="0" lvl="1" algn="just" defTabSz="914400" rtl="0" eaLnBrk="0" fontAlgn="base" latinLnBrk="0" hangingPunct="0">
              <a:lnSpc>
                <a:spcPct val="100000"/>
              </a:lnSpc>
              <a:spcBef>
                <a:spcPct val="20000"/>
              </a:spcBef>
              <a:spcAft>
                <a:spcPct val="0"/>
              </a:spcAft>
              <a:buClr>
                <a:srgbClr val="FF9900"/>
              </a:buClr>
              <a:buSzTx/>
              <a:tabLst/>
              <a:defRPr/>
            </a:pPr>
            <a:endParaRPr kumimoji="0" lang="en-US" sz="1400" b="0" i="0" u="none" strike="noStrike" kern="0" cap="none" spc="0" normalizeH="0" baseline="0" noProof="0" dirty="0" smtClean="0">
              <a:ln>
                <a:noFill/>
              </a:ln>
              <a:solidFill>
                <a:schemeClr val="tx1"/>
              </a:solidFill>
              <a:effectLst/>
              <a:uLnTx/>
              <a:uFillTx/>
              <a:latin typeface="Calibri" pitchFamily="34" charset="0"/>
            </a:endParaRPr>
          </a:p>
          <a:p>
            <a:pPr marR="0" lvl="1" algn="just" defTabSz="914400" rtl="0" eaLnBrk="0" fontAlgn="base" latinLnBrk="0" hangingPunct="0">
              <a:lnSpc>
                <a:spcPct val="100000"/>
              </a:lnSpc>
              <a:spcBef>
                <a:spcPct val="20000"/>
              </a:spcBef>
              <a:spcAft>
                <a:spcPct val="0"/>
              </a:spcAft>
              <a:buClr>
                <a:srgbClr val="FF9900"/>
              </a:buClr>
              <a:buSzTx/>
              <a:tabLst/>
              <a:defRPr/>
            </a:pPr>
            <a:endParaRPr lang="en-US" sz="1400" kern="0" dirty="0">
              <a:latin typeface="Calibri" pitchFamily="34" charset="0"/>
            </a:endParaRPr>
          </a:p>
          <a:p>
            <a:pPr marR="0" lvl="1" algn="just" defTabSz="914400" rtl="0" eaLnBrk="0" fontAlgn="base" latinLnBrk="0" hangingPunct="0">
              <a:lnSpc>
                <a:spcPct val="100000"/>
              </a:lnSpc>
              <a:spcBef>
                <a:spcPct val="20000"/>
              </a:spcBef>
              <a:spcAft>
                <a:spcPct val="0"/>
              </a:spcAft>
              <a:buClr>
                <a:srgbClr val="FF9900"/>
              </a:buClr>
              <a:buSzTx/>
              <a:tabLst/>
              <a:defRPr/>
            </a:pPr>
            <a:endParaRPr kumimoji="0" lang="en-US" sz="1400" b="0" i="0" u="none" strike="noStrike" kern="0" cap="none" spc="0" normalizeH="0" baseline="0" noProof="0" dirty="0" smtClean="0">
              <a:ln>
                <a:noFill/>
              </a:ln>
              <a:solidFill>
                <a:schemeClr val="tx1"/>
              </a:solidFill>
              <a:effectLst/>
              <a:uLnTx/>
              <a:uFillTx/>
              <a:latin typeface="Calibri" pitchFamily="34" charset="0"/>
            </a:endParaRPr>
          </a:p>
          <a:p>
            <a:pPr marL="742950" marR="0" lvl="1" indent="-285750" algn="just" defTabSz="914400" rtl="0" eaLnBrk="0" fontAlgn="base" latinLnBrk="0" hangingPunct="0">
              <a:lnSpc>
                <a:spcPct val="100000"/>
              </a:lnSpc>
              <a:spcBef>
                <a:spcPct val="20000"/>
              </a:spcBef>
              <a:spcAft>
                <a:spcPct val="0"/>
              </a:spcAft>
              <a:buClr>
                <a:srgbClr val="FF9900"/>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Portfolio</a:t>
            </a:r>
          </a:p>
          <a:p>
            <a:pPr marL="742950" marR="0" lvl="1" indent="-285750" algn="just" defTabSz="914400" rtl="0" eaLnBrk="0" fontAlgn="base" latinLnBrk="0" hangingPunct="0">
              <a:lnSpc>
                <a:spcPct val="100000"/>
              </a:lnSpc>
              <a:spcBef>
                <a:spcPct val="20000"/>
              </a:spcBef>
              <a:spcAft>
                <a:spcPct val="0"/>
              </a:spcAft>
              <a:buClr>
                <a:srgbClr val="FF9900"/>
              </a:buClr>
              <a:buSzTx/>
              <a:buFontTx/>
              <a:buChar char="–"/>
              <a:tabLst/>
              <a:defRPr/>
            </a:pPr>
            <a:endParaRPr lang="en-US" sz="2400" kern="0" dirty="0" smtClean="0">
              <a:latin typeface="Calibri" pitchFamily="34" charset="0"/>
            </a:endParaRPr>
          </a:p>
          <a:p>
            <a:pPr marL="742950" marR="0" lvl="1" indent="-285750" algn="just" defTabSz="914400" rtl="0" eaLnBrk="0" fontAlgn="base" latinLnBrk="0" hangingPunct="0">
              <a:lnSpc>
                <a:spcPct val="100000"/>
              </a:lnSpc>
              <a:spcBef>
                <a:spcPct val="20000"/>
              </a:spcBef>
              <a:spcAft>
                <a:spcPct val="0"/>
              </a:spcAft>
              <a:buClr>
                <a:srgbClr val="FF9900"/>
              </a:buClr>
              <a:buSzTx/>
              <a:buFontTx/>
              <a:buChar char="–"/>
              <a:tabLst/>
              <a:defRPr/>
            </a:pPr>
            <a:endParaRPr lang="en-US" sz="2400" kern="0" dirty="0" smtClean="0">
              <a:latin typeface="Calibri" pitchFamily="34" charset="0"/>
            </a:endParaRPr>
          </a:p>
          <a:p>
            <a:pPr marL="742950" marR="0" lvl="1" indent="-285750" algn="just" defTabSz="914400" rtl="0" eaLnBrk="0" fontAlgn="base" latinLnBrk="0" hangingPunct="0">
              <a:lnSpc>
                <a:spcPct val="100000"/>
              </a:lnSpc>
              <a:spcBef>
                <a:spcPct val="20000"/>
              </a:spcBef>
              <a:spcAft>
                <a:spcPct val="0"/>
              </a:spcAft>
              <a:buClr>
                <a:srgbClr val="FF9900"/>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Hedging</a:t>
            </a:r>
            <a:r>
              <a:rPr kumimoji="0" lang="en-US" sz="2000" b="0" i="0" u="none" strike="noStrike" kern="0" cap="none" spc="0" normalizeH="0" noProof="0" dirty="0" smtClean="0">
                <a:ln>
                  <a:noFill/>
                </a:ln>
                <a:solidFill>
                  <a:schemeClr val="tx1"/>
                </a:solidFill>
                <a:effectLst/>
                <a:uLnTx/>
                <a:uFillTx/>
                <a:latin typeface="Calibri" pitchFamily="34" charset="0"/>
              </a:rPr>
              <a:t> instruments</a:t>
            </a:r>
            <a:endParaRPr kumimoji="0" lang="en-US" sz="2000" b="0" i="0" u="none" strike="noStrike" kern="0" cap="none" spc="0" normalizeH="0" baseline="0" noProof="0" dirty="0" smtClean="0">
              <a:ln>
                <a:noFill/>
              </a:ln>
              <a:solidFill>
                <a:schemeClr val="tx1"/>
              </a:solidFill>
              <a:effectLst/>
              <a:uLnTx/>
              <a:uFillTx/>
              <a:latin typeface="Calibri" pitchFamily="34" charset="0"/>
            </a:endParaRPr>
          </a:p>
          <a:p>
            <a:pPr marL="742950" marR="0" lvl="1" indent="-285750" algn="just" defTabSz="914400" rtl="0" eaLnBrk="0" fontAlgn="base" latinLnBrk="0" hangingPunct="0">
              <a:lnSpc>
                <a:spcPct val="100000"/>
              </a:lnSpc>
              <a:spcBef>
                <a:spcPct val="20000"/>
              </a:spcBef>
              <a:spcAft>
                <a:spcPct val="0"/>
              </a:spcAft>
              <a:buClr>
                <a:srgbClr val="FF9900"/>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742950" marR="0" lvl="1" indent="-285750" algn="just" defTabSz="914400" rtl="0" eaLnBrk="0" fontAlgn="base" latinLnBrk="0" hangingPunct="0">
              <a:lnSpc>
                <a:spcPct val="100000"/>
              </a:lnSpc>
              <a:spcBef>
                <a:spcPct val="20000"/>
              </a:spcBef>
              <a:spcAft>
                <a:spcPct val="0"/>
              </a:spcAft>
              <a:buClr>
                <a:srgbClr val="FF9900"/>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742950" marR="0" lvl="1" indent="-285750" algn="just" defTabSz="914400" rtl="0" eaLnBrk="0" fontAlgn="base" latinLnBrk="0" hangingPunct="0">
              <a:lnSpc>
                <a:spcPct val="100000"/>
              </a:lnSpc>
              <a:spcBef>
                <a:spcPct val="20000"/>
              </a:spcBef>
              <a:spcAft>
                <a:spcPct val="0"/>
              </a:spcAft>
              <a:buClr>
                <a:srgbClr val="FF9900"/>
              </a:buClr>
              <a:buSzTx/>
              <a:buFontTx/>
              <a:buChar char="–"/>
              <a:tabLst/>
              <a:defRPr/>
            </a:pPr>
            <a:endParaRPr kumimoji="0" lang="en-US" sz="2400" b="0" i="0" u="none" strike="noStrike" kern="0" cap="none" spc="0" normalizeH="0" baseline="0" noProof="0" dirty="0">
              <a:ln>
                <a:noFill/>
              </a:ln>
              <a:solidFill>
                <a:schemeClr val="tx1"/>
              </a:solidFill>
              <a:effectLst/>
              <a:uLnTx/>
              <a:uFillTx/>
              <a:latin typeface="Calibri" pitchFamily="34" charset="0"/>
            </a:endParaRPr>
          </a:p>
        </p:txBody>
      </p:sp>
      <p:graphicFrame>
        <p:nvGraphicFramePr>
          <p:cNvPr id="95234" name="Object 2"/>
          <p:cNvGraphicFramePr>
            <a:graphicFrameLocks noChangeAspect="1"/>
          </p:cNvGraphicFramePr>
          <p:nvPr>
            <p:extLst>
              <p:ext uri="{D42A27DB-BD31-4B8C-83A1-F6EECF244321}">
                <p14:modId xmlns:p14="http://schemas.microsoft.com/office/powerpoint/2010/main" val="2933824536"/>
              </p:ext>
            </p:extLst>
          </p:nvPr>
        </p:nvGraphicFramePr>
        <p:xfrm>
          <a:off x="4354537" y="4221088"/>
          <a:ext cx="3025775" cy="649288"/>
        </p:xfrm>
        <a:graphic>
          <a:graphicData uri="http://schemas.openxmlformats.org/presentationml/2006/ole">
            <mc:AlternateContent xmlns:mc="http://schemas.openxmlformats.org/markup-compatibility/2006">
              <mc:Choice xmlns:v="urn:schemas-microsoft-com:vml" Requires="v">
                <p:oleObj spid="_x0000_s95405" name="Equation" r:id="rId3" imgW="1447800" imgH="355600" progId="Equation.DSMT4">
                  <p:embed/>
                </p:oleObj>
              </mc:Choice>
              <mc:Fallback>
                <p:oleObj name="Equation" r:id="rId3" imgW="1447800" imgH="355600" progId="Equation.DSMT4">
                  <p:embed/>
                  <p:pic>
                    <p:nvPicPr>
                      <p:cNvPr id="0" name="Picture 2"/>
                      <p:cNvPicPr>
                        <a:picLocks noChangeAspect="1" noChangeArrowheads="1"/>
                      </p:cNvPicPr>
                      <p:nvPr/>
                    </p:nvPicPr>
                    <p:blipFill>
                      <a:blip r:embed="rId4"/>
                      <a:srcRect/>
                      <a:stretch>
                        <a:fillRect/>
                      </a:stretch>
                    </p:blipFill>
                    <p:spPr bwMode="auto">
                      <a:xfrm>
                        <a:off x="4354537" y="4221088"/>
                        <a:ext cx="3025775"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5" name="Object 3"/>
          <p:cNvGraphicFramePr>
            <a:graphicFrameLocks noChangeAspect="1"/>
          </p:cNvGraphicFramePr>
          <p:nvPr>
            <p:extLst>
              <p:ext uri="{D42A27DB-BD31-4B8C-83A1-F6EECF244321}">
                <p14:modId xmlns:p14="http://schemas.microsoft.com/office/powerpoint/2010/main" val="3750859602"/>
              </p:ext>
            </p:extLst>
          </p:nvPr>
        </p:nvGraphicFramePr>
        <p:xfrm>
          <a:off x="4151313" y="5143500"/>
          <a:ext cx="3636962" cy="1376363"/>
        </p:xfrm>
        <a:graphic>
          <a:graphicData uri="http://schemas.openxmlformats.org/presentationml/2006/ole">
            <mc:AlternateContent xmlns:mc="http://schemas.openxmlformats.org/markup-compatibility/2006">
              <mc:Choice xmlns:v="urn:schemas-microsoft-com:vml" Requires="v">
                <p:oleObj spid="_x0000_s95406" name="Equation" r:id="rId5" imgW="1905000" imgH="774700" progId="Equation.DSMT4">
                  <p:embed/>
                </p:oleObj>
              </mc:Choice>
              <mc:Fallback>
                <p:oleObj name="Equation" r:id="rId5" imgW="1905000" imgH="774700" progId="Equation.DSMT4">
                  <p:embed/>
                  <p:pic>
                    <p:nvPicPr>
                      <p:cNvPr id="0" name="Picture 3"/>
                      <p:cNvPicPr>
                        <a:picLocks noChangeAspect="1" noChangeArrowheads="1"/>
                      </p:cNvPicPr>
                      <p:nvPr/>
                    </p:nvPicPr>
                    <p:blipFill>
                      <a:blip r:embed="rId6"/>
                      <a:srcRect/>
                      <a:stretch>
                        <a:fillRect/>
                      </a:stretch>
                    </p:blipFill>
                    <p:spPr bwMode="auto">
                      <a:xfrm>
                        <a:off x="4151313" y="5143500"/>
                        <a:ext cx="3636962"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p:nvCxnSpPr>
        <p:spPr>
          <a:xfrm>
            <a:off x="0" y="1142984"/>
            <a:ext cx="5929322"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4435" name="Rectangle 3"/>
          <p:cNvSpPr>
            <a:spLocks noGrp="1" noChangeArrowheads="1"/>
          </p:cNvSpPr>
          <p:nvPr>
            <p:ph sz="quarter" idx="1"/>
          </p:nvPr>
        </p:nvSpPr>
        <p:spPr>
          <a:xfrm>
            <a:off x="571472" y="357166"/>
            <a:ext cx="8072494" cy="911594"/>
          </a:xfrm>
          <a:noFill/>
          <a:ln/>
        </p:spPr>
        <p:txBody>
          <a:bodyPr/>
          <a:lstStyle/>
          <a:p>
            <a:pPr algn="just">
              <a:buClr>
                <a:srgbClr val="FF9900"/>
              </a:buClr>
            </a:pPr>
            <a:r>
              <a:rPr lang="en-US" sz="2400" dirty="0"/>
              <a:t>Strategy: hold </a:t>
            </a:r>
            <a:r>
              <a:rPr lang="en-US" sz="2400" i="1" dirty="0" smtClean="0"/>
              <a:t>q</a:t>
            </a:r>
            <a:r>
              <a:rPr lang="en-US" sz="2400" i="1" baseline="-25000" dirty="0" smtClean="0"/>
              <a:t>1</a:t>
            </a:r>
            <a:r>
              <a:rPr lang="en-US" sz="2400" dirty="0"/>
              <a:t> </a:t>
            </a:r>
            <a:r>
              <a:rPr lang="en-US" sz="2400" dirty="0" smtClean="0"/>
              <a:t>and </a:t>
            </a:r>
            <a:r>
              <a:rPr lang="en-US" sz="2400" i="1" dirty="0" smtClean="0"/>
              <a:t>q</a:t>
            </a:r>
            <a:r>
              <a:rPr lang="en-US" sz="2400" i="1" baseline="-25000" dirty="0" smtClean="0"/>
              <a:t>2</a:t>
            </a:r>
            <a:r>
              <a:rPr lang="en-US" sz="2400" dirty="0" smtClean="0"/>
              <a:t> </a:t>
            </a:r>
            <a:r>
              <a:rPr lang="en-US" sz="2400" dirty="0"/>
              <a:t>units of the </a:t>
            </a:r>
            <a:r>
              <a:rPr lang="en-US" sz="2400" dirty="0" smtClean="0"/>
              <a:t>first and second </a:t>
            </a:r>
            <a:r>
              <a:rPr lang="en-US" sz="2400" dirty="0"/>
              <a:t>hedging </a:t>
            </a:r>
            <a:r>
              <a:rPr lang="en-US" sz="2400" dirty="0" smtClean="0"/>
              <a:t>instruments </a:t>
            </a:r>
            <a:r>
              <a:rPr lang="en-US" sz="2400" dirty="0"/>
              <a:t>so that</a:t>
            </a:r>
          </a:p>
          <a:p>
            <a:pPr algn="just">
              <a:buClr>
                <a:srgbClr val="FF9900"/>
              </a:buClr>
            </a:pPr>
            <a:endParaRPr lang="en-US" sz="2400" dirty="0"/>
          </a:p>
        </p:txBody>
      </p:sp>
      <p:graphicFrame>
        <p:nvGraphicFramePr>
          <p:cNvPr id="914436" name="Object 4"/>
          <p:cNvGraphicFramePr>
            <a:graphicFrameLocks noChangeAspect="1"/>
          </p:cNvGraphicFramePr>
          <p:nvPr>
            <p:extLst>
              <p:ext uri="{D42A27DB-BD31-4B8C-83A1-F6EECF244321}">
                <p14:modId xmlns:p14="http://schemas.microsoft.com/office/powerpoint/2010/main" val="2518469207"/>
              </p:ext>
            </p:extLst>
          </p:nvPr>
        </p:nvGraphicFramePr>
        <p:xfrm>
          <a:off x="3089275" y="1600200"/>
          <a:ext cx="3836988" cy="469900"/>
        </p:xfrm>
        <a:graphic>
          <a:graphicData uri="http://schemas.openxmlformats.org/presentationml/2006/ole">
            <mc:AlternateContent xmlns:mc="http://schemas.openxmlformats.org/markup-compatibility/2006">
              <mc:Choice xmlns:v="urn:schemas-microsoft-com:vml" Requires="v">
                <p:oleObj spid="_x0000_s89346" name="Equation" r:id="rId3" imgW="1651000" imgH="203200" progId="Equation.DSMT4">
                  <p:embed/>
                </p:oleObj>
              </mc:Choice>
              <mc:Fallback>
                <p:oleObj name="Equation" r:id="rId3" imgW="1651000" imgH="203200" progId="Equation.DSMT4">
                  <p:embed/>
                  <p:pic>
                    <p:nvPicPr>
                      <p:cNvPr id="0" name="Picture 2"/>
                      <p:cNvPicPr>
                        <a:picLocks noChangeAspect="1" noChangeArrowheads="1"/>
                      </p:cNvPicPr>
                      <p:nvPr/>
                    </p:nvPicPr>
                    <p:blipFill>
                      <a:blip r:embed="rId4"/>
                      <a:srcRect/>
                      <a:stretch>
                        <a:fillRect/>
                      </a:stretch>
                    </p:blipFill>
                    <p:spPr bwMode="auto">
                      <a:xfrm>
                        <a:off x="3089275" y="1600200"/>
                        <a:ext cx="3836988"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4437" name="Object 5"/>
          <p:cNvGraphicFramePr>
            <a:graphicFrameLocks noChangeAspect="1"/>
          </p:cNvGraphicFramePr>
          <p:nvPr>
            <p:extLst>
              <p:ext uri="{D42A27DB-BD31-4B8C-83A1-F6EECF244321}">
                <p14:modId xmlns:p14="http://schemas.microsoft.com/office/powerpoint/2010/main" val="3025464643"/>
              </p:ext>
            </p:extLst>
          </p:nvPr>
        </p:nvGraphicFramePr>
        <p:xfrm>
          <a:off x="2593975" y="3140968"/>
          <a:ext cx="3992563" cy="977900"/>
        </p:xfrm>
        <a:graphic>
          <a:graphicData uri="http://schemas.openxmlformats.org/presentationml/2006/ole">
            <mc:AlternateContent xmlns:mc="http://schemas.openxmlformats.org/markup-compatibility/2006">
              <mc:Choice xmlns:v="urn:schemas-microsoft-com:vml" Requires="v">
                <p:oleObj spid="_x0000_s89347" name="Equation" r:id="rId5" imgW="2019300" imgH="495300" progId="Equation.DSMT4">
                  <p:embed/>
                </p:oleObj>
              </mc:Choice>
              <mc:Fallback>
                <p:oleObj name="Equation" r:id="rId5" imgW="2019300" imgH="495300" progId="Equation.DSMT4">
                  <p:embed/>
                  <p:pic>
                    <p:nvPicPr>
                      <p:cNvPr id="0" name="Picture 3"/>
                      <p:cNvPicPr>
                        <a:picLocks noChangeAspect="1" noChangeArrowheads="1"/>
                      </p:cNvPicPr>
                      <p:nvPr/>
                    </p:nvPicPr>
                    <p:blipFill>
                      <a:blip r:embed="rId6"/>
                      <a:srcRect/>
                      <a:stretch>
                        <a:fillRect/>
                      </a:stretch>
                    </p:blipFill>
                    <p:spPr bwMode="auto">
                      <a:xfrm>
                        <a:off x="2593975" y="3140968"/>
                        <a:ext cx="3992563"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4438" name="Rectangle 6"/>
          <p:cNvSpPr>
            <a:spLocks noChangeArrowheads="1"/>
          </p:cNvSpPr>
          <p:nvPr/>
        </p:nvSpPr>
        <p:spPr bwMode="auto">
          <a:xfrm>
            <a:off x="571472" y="4219588"/>
            <a:ext cx="7843838" cy="1066800"/>
          </a:xfrm>
          <a:prstGeom prst="rect">
            <a:avLst/>
          </a:prstGeom>
          <a:noFill/>
          <a:ln w="9525">
            <a:noFill/>
            <a:miter lim="800000"/>
            <a:headEnd/>
            <a:tailEnd/>
          </a:ln>
          <a:effectLst/>
        </p:spPr>
        <p:txBody>
          <a:bodyPr/>
          <a:lstStyle/>
          <a:p>
            <a:pPr lvl="1" algn="just">
              <a:spcBef>
                <a:spcPct val="20000"/>
              </a:spcBef>
            </a:pPr>
            <a:r>
              <a:rPr lang="en-US" dirty="0" smtClean="0">
                <a:latin typeface="Calibri" pitchFamily="34" charset="0"/>
              </a:rPr>
              <a:t>- Or under </a:t>
            </a:r>
            <a:r>
              <a:rPr lang="en-US" dirty="0">
                <a:latin typeface="Calibri" pitchFamily="34" charset="0"/>
              </a:rPr>
              <a:t>the assumption of a unique </a:t>
            </a:r>
            <a:r>
              <a:rPr lang="en-US" i="1" dirty="0">
                <a:latin typeface="Calibri" pitchFamily="34" charset="0"/>
              </a:rPr>
              <a:t>y </a:t>
            </a:r>
            <a:r>
              <a:rPr lang="en-US" dirty="0">
                <a:latin typeface="Calibri" pitchFamily="34" charset="0"/>
              </a:rPr>
              <a:t>– flat yield </a:t>
            </a:r>
            <a:r>
              <a:rPr lang="en-US" dirty="0" smtClean="0">
                <a:latin typeface="Calibri" pitchFamily="34" charset="0"/>
              </a:rPr>
              <a:t>curve (in this case, the change in the hedging instruments’ and bond prices will result straight from the duration and convexity):</a:t>
            </a:r>
          </a:p>
          <a:p>
            <a:pPr lvl="1" algn="just">
              <a:spcBef>
                <a:spcPct val="20000"/>
              </a:spcBef>
            </a:pPr>
            <a:endParaRPr lang="en-US" dirty="0">
              <a:latin typeface="Calibri" pitchFamily="34" charset="0"/>
            </a:endParaRPr>
          </a:p>
        </p:txBody>
      </p:sp>
      <p:graphicFrame>
        <p:nvGraphicFramePr>
          <p:cNvPr id="914439" name="Object 7"/>
          <p:cNvGraphicFramePr>
            <a:graphicFrameLocks noChangeAspect="1"/>
          </p:cNvGraphicFramePr>
          <p:nvPr>
            <p:extLst>
              <p:ext uri="{D42A27DB-BD31-4B8C-83A1-F6EECF244321}">
                <p14:modId xmlns:p14="http://schemas.microsoft.com/office/powerpoint/2010/main" val="125063750"/>
              </p:ext>
            </p:extLst>
          </p:nvPr>
        </p:nvGraphicFramePr>
        <p:xfrm>
          <a:off x="1547664" y="5286388"/>
          <a:ext cx="4273550" cy="1081088"/>
        </p:xfrm>
        <a:graphic>
          <a:graphicData uri="http://schemas.openxmlformats.org/presentationml/2006/ole">
            <mc:AlternateContent xmlns:mc="http://schemas.openxmlformats.org/markup-compatibility/2006">
              <mc:Choice xmlns:v="urn:schemas-microsoft-com:vml" Requires="v">
                <p:oleObj spid="_x0000_s89348" name="Equation" r:id="rId7" imgW="2120900" imgH="520700" progId="Equation.DSMT4">
                  <p:embed/>
                </p:oleObj>
              </mc:Choice>
              <mc:Fallback>
                <p:oleObj name="Equation" r:id="rId7" imgW="2120900" imgH="520700" progId="Equation.DSMT4">
                  <p:embed/>
                  <p:pic>
                    <p:nvPicPr>
                      <p:cNvPr id="0" name="Picture 4"/>
                      <p:cNvPicPr>
                        <a:picLocks noChangeAspect="1" noChangeArrowheads="1"/>
                      </p:cNvPicPr>
                      <p:nvPr/>
                    </p:nvPicPr>
                    <p:blipFill>
                      <a:blip r:embed="rId8"/>
                      <a:srcRect/>
                      <a:stretch>
                        <a:fillRect/>
                      </a:stretch>
                    </p:blipFill>
                    <p:spPr bwMode="auto">
                      <a:xfrm>
                        <a:off x="1547664" y="5286388"/>
                        <a:ext cx="4273550" cy="108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4440" name="Rectangle 8"/>
          <p:cNvSpPr>
            <a:spLocks noChangeArrowheads="1"/>
          </p:cNvSpPr>
          <p:nvPr/>
        </p:nvSpPr>
        <p:spPr bwMode="auto">
          <a:xfrm>
            <a:off x="642910" y="2132856"/>
            <a:ext cx="8177562" cy="1000132"/>
          </a:xfrm>
          <a:prstGeom prst="rect">
            <a:avLst/>
          </a:prstGeom>
          <a:noFill/>
          <a:ln w="9525">
            <a:noFill/>
            <a:miter lim="800000"/>
            <a:headEnd/>
            <a:tailEnd/>
          </a:ln>
          <a:effectLst/>
        </p:spPr>
        <p:txBody>
          <a:bodyPr/>
          <a:lstStyle/>
          <a:p>
            <a:pPr marL="342900" indent="-342900" algn="just">
              <a:spcBef>
                <a:spcPts val="0"/>
              </a:spcBef>
              <a:buClr>
                <a:srgbClr val="740000"/>
              </a:buClr>
              <a:buFont typeface="Arial" pitchFamily="34" charset="0"/>
              <a:buChar char="•"/>
            </a:pPr>
            <a:r>
              <a:rPr lang="en-US" sz="2400" dirty="0" smtClean="0">
                <a:latin typeface="Calibri" pitchFamily="34" charset="0"/>
              </a:rPr>
              <a:t>Solution</a:t>
            </a:r>
          </a:p>
          <a:p>
            <a:pPr marL="342900" indent="-342900" algn="just">
              <a:spcBef>
                <a:spcPts val="0"/>
              </a:spcBef>
              <a:buClr>
                <a:srgbClr val="740000"/>
              </a:buClr>
            </a:pPr>
            <a:r>
              <a:rPr lang="en-US" sz="2400" dirty="0" smtClean="0">
                <a:latin typeface="Calibri" pitchFamily="34" charset="0"/>
              </a:rPr>
              <a:t>	</a:t>
            </a:r>
            <a:r>
              <a:rPr lang="en-US" dirty="0" smtClean="0">
                <a:latin typeface="Calibri" pitchFamily="34" charset="0"/>
              </a:rPr>
              <a:t>- Under </a:t>
            </a:r>
            <a:r>
              <a:rPr lang="en-US" dirty="0">
                <a:latin typeface="Calibri" pitchFamily="34" charset="0"/>
              </a:rPr>
              <a:t>the assumption of unique </a:t>
            </a:r>
            <a:r>
              <a:rPr lang="en-US" i="1" dirty="0" err="1">
                <a:latin typeface="Calibri" pitchFamily="34" charset="0"/>
              </a:rPr>
              <a:t>dy</a:t>
            </a:r>
            <a:r>
              <a:rPr lang="en-US" i="1" dirty="0">
                <a:latin typeface="Calibri" pitchFamily="34" charset="0"/>
              </a:rPr>
              <a:t> </a:t>
            </a:r>
            <a:r>
              <a:rPr lang="en-US" dirty="0">
                <a:latin typeface="Calibri" pitchFamily="34" charset="0"/>
              </a:rPr>
              <a:t>– parallel </a:t>
            </a:r>
            <a:r>
              <a:rPr lang="en-US" dirty="0" smtClean="0">
                <a:latin typeface="Calibri" pitchFamily="34" charset="0"/>
              </a:rPr>
              <a:t>shifts (impacting simultaneously on the price of the portfolio and the hedging instruments):</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noFill/>
          <a:ln/>
        </p:spPr>
        <p:txBody>
          <a:bodyPr/>
          <a:lstStyle/>
          <a:p>
            <a:pPr algn="l"/>
            <a:r>
              <a:rPr lang="en-US" sz="2400" b="1" dirty="0" smtClean="0">
                <a:solidFill>
                  <a:srgbClr val="CC9900"/>
                </a:solidFill>
              </a:rPr>
              <a:t>Example</a:t>
            </a:r>
            <a:r>
              <a:rPr lang="en-US" sz="2400" dirty="0" smtClean="0">
                <a:solidFill>
                  <a:srgbClr val="CC9900"/>
                </a:solidFill>
              </a:rPr>
              <a:t>:</a:t>
            </a:r>
            <a:endParaRPr lang="en-US" sz="2400" dirty="0">
              <a:solidFill>
                <a:srgbClr val="CC9900"/>
              </a:solidFill>
            </a:endParaRPr>
          </a:p>
        </p:txBody>
      </p:sp>
      <p:sp>
        <p:nvSpPr>
          <p:cNvPr id="917507" name="Rectangle 3"/>
          <p:cNvSpPr>
            <a:spLocks noGrp="1" noChangeArrowheads="1"/>
          </p:cNvSpPr>
          <p:nvPr>
            <p:ph sz="quarter" idx="1"/>
          </p:nvPr>
        </p:nvSpPr>
        <p:spPr>
          <a:xfrm>
            <a:off x="357158" y="1214422"/>
            <a:ext cx="3929090" cy="5214974"/>
          </a:xfrm>
          <a:noFill/>
          <a:ln/>
        </p:spPr>
        <p:txBody>
          <a:bodyPr>
            <a:normAutofit fontScale="92500" lnSpcReduction="10000"/>
          </a:bodyPr>
          <a:lstStyle/>
          <a:p>
            <a:pPr>
              <a:lnSpc>
                <a:spcPct val="90000"/>
              </a:lnSpc>
              <a:buClr>
                <a:srgbClr val="FF9900"/>
              </a:buClr>
            </a:pPr>
            <a:r>
              <a:rPr lang="en-US" sz="2400" dirty="0"/>
              <a:t>Portfolio at date t</a:t>
            </a:r>
          </a:p>
          <a:p>
            <a:pPr lvl="1">
              <a:lnSpc>
                <a:spcPct val="90000"/>
              </a:lnSpc>
              <a:buClr>
                <a:srgbClr val="FF9900"/>
              </a:buClr>
            </a:pPr>
            <a:r>
              <a:rPr lang="en-US" sz="1800" dirty="0"/>
              <a:t>Price P = $ 32863.5 </a:t>
            </a:r>
          </a:p>
          <a:p>
            <a:pPr lvl="1">
              <a:lnSpc>
                <a:spcPct val="90000"/>
              </a:lnSpc>
              <a:buClr>
                <a:srgbClr val="FF9900"/>
              </a:buClr>
            </a:pPr>
            <a:r>
              <a:rPr lang="en-US" sz="1800" dirty="0"/>
              <a:t>Yield y = 5.143% </a:t>
            </a:r>
          </a:p>
          <a:p>
            <a:pPr lvl="1">
              <a:lnSpc>
                <a:spcPct val="90000"/>
              </a:lnSpc>
              <a:buClr>
                <a:srgbClr val="FF9900"/>
              </a:buClr>
            </a:pPr>
            <a:r>
              <a:rPr lang="en-US" sz="1800" dirty="0"/>
              <a:t>Modified duration </a:t>
            </a:r>
            <a:r>
              <a:rPr lang="en-US" sz="1800" dirty="0" smtClean="0"/>
              <a:t>= </a:t>
            </a:r>
            <a:r>
              <a:rPr lang="en-US" sz="1800" dirty="0"/>
              <a:t>6.76 </a:t>
            </a:r>
          </a:p>
          <a:p>
            <a:pPr lvl="1">
              <a:lnSpc>
                <a:spcPct val="90000"/>
              </a:lnSpc>
              <a:buClr>
                <a:srgbClr val="FF9900"/>
              </a:buClr>
            </a:pPr>
            <a:r>
              <a:rPr lang="en-US" sz="1800" dirty="0"/>
              <a:t>Convexity Conv </a:t>
            </a:r>
            <a:r>
              <a:rPr lang="en-US" sz="1800" dirty="0" smtClean="0"/>
              <a:t>= 85.329</a:t>
            </a:r>
            <a:r>
              <a:rPr lang="en-US" sz="2400" dirty="0" smtClean="0"/>
              <a:t> </a:t>
            </a:r>
            <a:endParaRPr lang="en-US" sz="2400" dirty="0"/>
          </a:p>
          <a:p>
            <a:pPr>
              <a:lnSpc>
                <a:spcPct val="90000"/>
              </a:lnSpc>
              <a:buClr>
                <a:srgbClr val="FF9900"/>
              </a:buClr>
            </a:pPr>
            <a:endParaRPr lang="en-US" sz="2400" dirty="0" smtClean="0"/>
          </a:p>
          <a:p>
            <a:pPr>
              <a:lnSpc>
                <a:spcPct val="90000"/>
              </a:lnSpc>
              <a:buClr>
                <a:srgbClr val="FF9900"/>
              </a:buClr>
            </a:pPr>
            <a:r>
              <a:rPr lang="en-US" sz="2400" dirty="0" smtClean="0"/>
              <a:t>Hedging </a:t>
            </a:r>
            <a:r>
              <a:rPr lang="en-US" sz="2400" dirty="0"/>
              <a:t>instrument 1</a:t>
            </a:r>
          </a:p>
          <a:p>
            <a:pPr lvl="1">
              <a:lnSpc>
                <a:spcPct val="90000"/>
              </a:lnSpc>
              <a:buClr>
                <a:srgbClr val="FF9900"/>
              </a:buClr>
            </a:pPr>
            <a:r>
              <a:rPr lang="en-US" sz="1800" dirty="0"/>
              <a:t>Price </a:t>
            </a:r>
            <a:r>
              <a:rPr lang="en-US" sz="1800" i="1" dirty="0"/>
              <a:t>H</a:t>
            </a:r>
            <a:r>
              <a:rPr lang="en-US" sz="1800" i="1" baseline="-25000" dirty="0"/>
              <a:t>1</a:t>
            </a:r>
            <a:r>
              <a:rPr lang="en-US" sz="1800" dirty="0"/>
              <a:t> = $ 97.962   </a:t>
            </a:r>
          </a:p>
          <a:p>
            <a:pPr lvl="1">
              <a:lnSpc>
                <a:spcPct val="90000"/>
              </a:lnSpc>
              <a:buClr>
                <a:srgbClr val="FF9900"/>
              </a:buClr>
            </a:pPr>
            <a:r>
              <a:rPr lang="en-US" sz="1800" dirty="0"/>
              <a:t>Yield </a:t>
            </a:r>
            <a:r>
              <a:rPr lang="en-US" sz="1800" i="1" dirty="0"/>
              <a:t>y</a:t>
            </a:r>
            <a:r>
              <a:rPr lang="en-US" sz="1800" i="1" baseline="-25000" dirty="0"/>
              <a:t>1</a:t>
            </a:r>
            <a:r>
              <a:rPr lang="en-US" sz="1800" dirty="0"/>
              <a:t> = 5.232 %</a:t>
            </a:r>
          </a:p>
          <a:p>
            <a:pPr lvl="1">
              <a:lnSpc>
                <a:spcPct val="90000"/>
              </a:lnSpc>
              <a:buClr>
                <a:srgbClr val="FF9900"/>
              </a:buClr>
            </a:pPr>
            <a:r>
              <a:rPr lang="en-US" sz="1800" dirty="0"/>
              <a:t>Modified duration </a:t>
            </a:r>
            <a:r>
              <a:rPr lang="en-US" sz="1800" dirty="0" smtClean="0"/>
              <a:t>= </a:t>
            </a:r>
            <a:r>
              <a:rPr lang="en-US" sz="1800" dirty="0"/>
              <a:t>8.813 </a:t>
            </a:r>
          </a:p>
          <a:p>
            <a:pPr lvl="1">
              <a:lnSpc>
                <a:spcPct val="90000"/>
              </a:lnSpc>
              <a:buClr>
                <a:srgbClr val="FF9900"/>
              </a:buClr>
            </a:pPr>
            <a:r>
              <a:rPr lang="en-US" sz="1800" dirty="0"/>
              <a:t>Convexity Conv</a:t>
            </a:r>
            <a:r>
              <a:rPr lang="en-US" sz="1800" i="1" baseline="-25000" dirty="0"/>
              <a:t>1</a:t>
            </a:r>
            <a:r>
              <a:rPr lang="en-US" sz="1800" dirty="0"/>
              <a:t> = 99.081 </a:t>
            </a:r>
          </a:p>
          <a:p>
            <a:pPr>
              <a:lnSpc>
                <a:spcPct val="90000"/>
              </a:lnSpc>
              <a:buClr>
                <a:srgbClr val="FF9900"/>
              </a:buClr>
            </a:pPr>
            <a:endParaRPr lang="en-US" sz="2400" dirty="0" smtClean="0"/>
          </a:p>
          <a:p>
            <a:pPr>
              <a:lnSpc>
                <a:spcPct val="90000"/>
              </a:lnSpc>
              <a:buClr>
                <a:srgbClr val="FF9900"/>
              </a:buClr>
            </a:pPr>
            <a:r>
              <a:rPr lang="en-US" sz="2400" dirty="0" smtClean="0"/>
              <a:t>Hedging </a:t>
            </a:r>
            <a:r>
              <a:rPr lang="en-US" sz="2400" dirty="0"/>
              <a:t>instrument 2:</a:t>
            </a:r>
          </a:p>
          <a:p>
            <a:pPr lvl="1">
              <a:lnSpc>
                <a:spcPct val="90000"/>
              </a:lnSpc>
              <a:buClr>
                <a:srgbClr val="FF9900"/>
              </a:buClr>
            </a:pPr>
            <a:r>
              <a:rPr lang="en-US" sz="1800" dirty="0"/>
              <a:t>Price </a:t>
            </a:r>
            <a:r>
              <a:rPr lang="en-US" sz="1800" i="1" dirty="0"/>
              <a:t>H</a:t>
            </a:r>
            <a:r>
              <a:rPr lang="en-US" sz="1800" i="1" baseline="-25000" dirty="0"/>
              <a:t>2</a:t>
            </a:r>
            <a:r>
              <a:rPr lang="en-US" sz="1800" dirty="0"/>
              <a:t> = $ 108.039  </a:t>
            </a:r>
          </a:p>
          <a:p>
            <a:pPr lvl="1">
              <a:lnSpc>
                <a:spcPct val="90000"/>
              </a:lnSpc>
              <a:buClr>
                <a:srgbClr val="FF9900"/>
              </a:buClr>
            </a:pPr>
            <a:r>
              <a:rPr lang="en-US" sz="1800" dirty="0"/>
              <a:t>Yield </a:t>
            </a:r>
            <a:r>
              <a:rPr lang="en-US" sz="1800" i="1" dirty="0"/>
              <a:t>y</a:t>
            </a:r>
            <a:r>
              <a:rPr lang="en-US" sz="1800" i="1" baseline="-25000" dirty="0"/>
              <a:t>2</a:t>
            </a:r>
            <a:r>
              <a:rPr lang="en-US" sz="1800" dirty="0"/>
              <a:t> = 4.097%</a:t>
            </a:r>
          </a:p>
          <a:p>
            <a:pPr lvl="1">
              <a:lnSpc>
                <a:spcPct val="90000"/>
              </a:lnSpc>
              <a:buClr>
                <a:srgbClr val="FF9900"/>
              </a:buClr>
            </a:pPr>
            <a:r>
              <a:rPr lang="en-US" sz="1800" dirty="0"/>
              <a:t>Modified duration </a:t>
            </a:r>
            <a:r>
              <a:rPr lang="en-US" sz="1800" dirty="0" smtClean="0"/>
              <a:t>= </a:t>
            </a:r>
            <a:r>
              <a:rPr lang="en-US" sz="1800" dirty="0"/>
              <a:t>2.704  </a:t>
            </a:r>
          </a:p>
          <a:p>
            <a:pPr lvl="1">
              <a:lnSpc>
                <a:spcPct val="90000"/>
              </a:lnSpc>
              <a:buClr>
                <a:srgbClr val="FF9900"/>
              </a:buClr>
            </a:pPr>
            <a:r>
              <a:rPr lang="en-US" sz="1800" dirty="0"/>
              <a:t>Convexity Conv</a:t>
            </a:r>
            <a:r>
              <a:rPr lang="en-US" sz="1800" i="1" baseline="-25000" dirty="0"/>
              <a:t>2</a:t>
            </a:r>
            <a:r>
              <a:rPr lang="en-US" sz="1800" dirty="0"/>
              <a:t> = 10.168 </a:t>
            </a:r>
          </a:p>
        </p:txBody>
      </p:sp>
      <p:sp>
        <p:nvSpPr>
          <p:cNvPr id="4" name="Rectangle 3"/>
          <p:cNvSpPr txBox="1">
            <a:spLocks noChangeArrowheads="1"/>
          </p:cNvSpPr>
          <p:nvPr/>
        </p:nvSpPr>
        <p:spPr bwMode="auto">
          <a:xfrm>
            <a:off x="4429124" y="1071546"/>
            <a:ext cx="4703764" cy="4572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Tx/>
              <a:buFontTx/>
              <a:buChar char="•"/>
              <a:tabLst/>
              <a:defRPr/>
            </a:pPr>
            <a:r>
              <a:rPr kumimoji="0" lang="en-US" sz="2000" b="0" i="0" u="none" strike="noStrike" kern="0" cap="none" spc="0" normalizeH="0" baseline="0" dirty="0" smtClean="0">
                <a:ln>
                  <a:noFill/>
                </a:ln>
                <a:solidFill>
                  <a:schemeClr val="tx1"/>
                </a:solidFill>
                <a:effectLst/>
                <a:uLnTx/>
                <a:uFillTx/>
                <a:latin typeface="Calibri" pitchFamily="34" charset="0"/>
                <a:ea typeface="+mn-ea"/>
                <a:cs typeface="+mn-cs"/>
              </a:rPr>
              <a:t>Optimal quantities </a:t>
            </a:r>
            <a:r>
              <a:rPr kumimoji="0" lang="en-US" sz="2000" b="0" i="1" u="none" strike="noStrike" kern="0" cap="none" spc="0" normalizeH="0" baseline="0" dirty="0" smtClean="0">
                <a:ln>
                  <a:noFill/>
                </a:ln>
                <a:solidFill>
                  <a:schemeClr val="tx1"/>
                </a:solidFill>
                <a:effectLst/>
                <a:uLnTx/>
                <a:uFillTx/>
                <a:latin typeface="Calibri" pitchFamily="34" charset="0"/>
                <a:ea typeface="+mn-ea"/>
                <a:cs typeface="+mn-cs"/>
              </a:rPr>
              <a:t>q</a:t>
            </a:r>
            <a:r>
              <a:rPr kumimoji="0" lang="en-US" sz="2000" b="0" i="1" u="none" strike="noStrike" kern="0" cap="none" spc="0" normalizeH="0" baseline="-25000" dirty="0" smtClean="0">
                <a:ln>
                  <a:noFill/>
                </a:ln>
                <a:solidFill>
                  <a:schemeClr val="tx1"/>
                </a:solidFill>
                <a:effectLst/>
                <a:uLnTx/>
                <a:uFillTx/>
                <a:latin typeface="Calibri" pitchFamily="34" charset="0"/>
                <a:ea typeface="+mn-ea"/>
                <a:cs typeface="+mn-cs"/>
              </a:rPr>
              <a:t>1</a:t>
            </a:r>
            <a:r>
              <a:rPr kumimoji="0" lang="en-US" sz="2000" b="0" i="0" u="none" strike="noStrike" kern="0" cap="none" spc="0" normalizeH="0" baseline="0" dirty="0" smtClean="0">
                <a:ln>
                  <a:noFill/>
                </a:ln>
                <a:solidFill>
                  <a:schemeClr val="tx1"/>
                </a:solidFill>
                <a:effectLst/>
                <a:uLnTx/>
                <a:uFillTx/>
                <a:latin typeface="Calibri" pitchFamily="34" charset="0"/>
                <a:ea typeface="+mn-ea"/>
                <a:cs typeface="+mn-cs"/>
              </a:rPr>
              <a:t> and </a:t>
            </a:r>
            <a:r>
              <a:rPr kumimoji="0" lang="en-US" sz="2000" b="0" i="1" u="none" strike="noStrike" kern="0" cap="none" spc="0" normalizeH="0" baseline="0" dirty="0" smtClean="0">
                <a:ln>
                  <a:noFill/>
                </a:ln>
                <a:solidFill>
                  <a:schemeClr val="tx1"/>
                </a:solidFill>
                <a:effectLst/>
                <a:uLnTx/>
                <a:uFillTx/>
                <a:latin typeface="Calibri" pitchFamily="34" charset="0"/>
                <a:ea typeface="+mn-ea"/>
                <a:cs typeface="+mn-cs"/>
              </a:rPr>
              <a:t>q</a:t>
            </a:r>
            <a:r>
              <a:rPr kumimoji="0" lang="en-US" sz="2000" b="0" i="1" u="none" strike="noStrike" kern="0" cap="none" spc="0" normalizeH="0" baseline="-25000" dirty="0" smtClean="0">
                <a:ln>
                  <a:noFill/>
                </a:ln>
                <a:solidFill>
                  <a:schemeClr val="tx1"/>
                </a:solidFill>
                <a:effectLst/>
                <a:uLnTx/>
                <a:uFillTx/>
                <a:latin typeface="Calibri" pitchFamily="34" charset="0"/>
                <a:ea typeface="+mn-ea"/>
                <a:cs typeface="+mn-cs"/>
              </a:rPr>
              <a:t>2</a:t>
            </a:r>
            <a:r>
              <a:rPr kumimoji="0" lang="en-US" sz="2000" b="0" i="0" u="none" strike="noStrike" kern="0" cap="none" spc="0" normalizeH="0" baseline="0" dirty="0" smtClean="0">
                <a:ln>
                  <a:noFill/>
                </a:ln>
                <a:solidFill>
                  <a:schemeClr val="tx1"/>
                </a:solidFill>
                <a:effectLst/>
                <a:uLnTx/>
                <a:uFillTx/>
                <a:latin typeface="Calibri" pitchFamily="34" charset="0"/>
                <a:ea typeface="+mn-ea"/>
                <a:cs typeface="+mn-cs"/>
              </a:rPr>
              <a:t> of each hedging instrument are given by</a:t>
            </a:r>
          </a:p>
          <a:p>
            <a:pPr marL="342900" marR="0" lvl="0" indent="-342900" algn="l" defTabSz="914400" rtl="0" eaLnBrk="0" fontAlgn="base" latinLnBrk="0" hangingPunct="0">
              <a:lnSpc>
                <a:spcPct val="100000"/>
              </a:lnSpc>
              <a:spcBef>
                <a:spcPct val="20000"/>
              </a:spcBef>
              <a:spcAft>
                <a:spcPct val="0"/>
              </a:spcAft>
              <a:buClr>
                <a:srgbClr val="FF9900"/>
              </a:buClr>
              <a:buSzTx/>
              <a:buFontTx/>
              <a:buChar char="•"/>
              <a:tabLst/>
              <a:defRPr/>
            </a:pPr>
            <a:endParaRPr kumimoji="0" lang="en-US" sz="2400" b="0" i="0" u="none" strike="noStrike" kern="0" cap="none" spc="0" normalizeH="0" baseline="0" dirty="0">
              <a:ln>
                <a:noFill/>
              </a:ln>
              <a:solidFill>
                <a:schemeClr val="tx1"/>
              </a:solidFill>
              <a:effectLst/>
              <a:uLnTx/>
              <a:uFillTx/>
              <a:latin typeface="Calibri" pitchFamily="34" charset="0"/>
              <a:ea typeface="+mn-ea"/>
              <a:cs typeface="+mn-cs"/>
            </a:endParaRPr>
          </a:p>
        </p:txBody>
      </p:sp>
      <p:graphicFrame>
        <p:nvGraphicFramePr>
          <p:cNvPr id="98306" name="Object 2"/>
          <p:cNvGraphicFramePr>
            <a:graphicFrameLocks noChangeAspect="1"/>
          </p:cNvGraphicFramePr>
          <p:nvPr>
            <p:extLst>
              <p:ext uri="{D42A27DB-BD31-4B8C-83A1-F6EECF244321}">
                <p14:modId xmlns:p14="http://schemas.microsoft.com/office/powerpoint/2010/main" val="3401714967"/>
              </p:ext>
            </p:extLst>
          </p:nvPr>
        </p:nvGraphicFramePr>
        <p:xfrm>
          <a:off x="4578350" y="2935014"/>
          <a:ext cx="4554538" cy="1862138"/>
        </p:xfrm>
        <a:graphic>
          <a:graphicData uri="http://schemas.openxmlformats.org/presentationml/2006/ole">
            <mc:AlternateContent xmlns:mc="http://schemas.openxmlformats.org/markup-compatibility/2006">
              <mc:Choice xmlns:v="urn:schemas-microsoft-com:vml" Requires="v">
                <p:oleObj spid="_x0000_s98445" name="Equation" r:id="rId3" imgW="2641600" imgH="1079500" progId="Equation.DSMT4">
                  <p:embed/>
                </p:oleObj>
              </mc:Choice>
              <mc:Fallback>
                <p:oleObj name="Equation" r:id="rId3" imgW="2641600" imgH="1079500" progId="Equation.DSMT4">
                  <p:embed/>
                  <p:pic>
                    <p:nvPicPr>
                      <p:cNvPr id="0" name="Picture 2"/>
                      <p:cNvPicPr>
                        <a:picLocks noChangeAspect="1" noChangeArrowheads="1"/>
                      </p:cNvPicPr>
                      <p:nvPr/>
                    </p:nvPicPr>
                    <p:blipFill>
                      <a:blip r:embed="rId4"/>
                      <a:srcRect/>
                      <a:stretch>
                        <a:fillRect/>
                      </a:stretch>
                    </p:blipFill>
                    <p:spPr bwMode="auto">
                      <a:xfrm>
                        <a:off x="4578350" y="2935014"/>
                        <a:ext cx="4554538" cy="186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4572000" y="5013176"/>
            <a:ext cx="4357718" cy="1152127"/>
          </a:xfrm>
          <a:prstGeom prst="rect">
            <a:avLst/>
          </a:prstGeom>
          <a:noFill/>
          <a:ln w="9525">
            <a:noFill/>
            <a:miter lim="800000"/>
            <a:headEnd/>
            <a:tailEnd/>
          </a:ln>
          <a:effectLst/>
        </p:spPr>
        <p:txBody>
          <a:bodyPr/>
          <a:lstStyle/>
          <a:p>
            <a:pPr marL="342900" indent="-342900">
              <a:spcBef>
                <a:spcPct val="20000"/>
              </a:spcBef>
              <a:buClr>
                <a:srgbClr val="FF9900"/>
              </a:buClr>
              <a:buFontTx/>
              <a:buChar char="•"/>
            </a:pPr>
            <a:r>
              <a:rPr lang="en-US" sz="2000" dirty="0" smtClean="0">
                <a:latin typeface="Calibri" pitchFamily="34" charset="0"/>
              </a:rPr>
              <a:t>Solving in order to </a:t>
            </a:r>
            <a:r>
              <a:rPr lang="en-US" sz="2000" i="1" dirty="0" smtClean="0">
                <a:latin typeface="Calibri" pitchFamily="34" charset="0"/>
              </a:rPr>
              <a:t>q</a:t>
            </a:r>
            <a:r>
              <a:rPr lang="en-US" sz="1600" dirty="0" smtClean="0">
                <a:latin typeface="Calibri" pitchFamily="34" charset="0"/>
              </a:rPr>
              <a:t>1</a:t>
            </a:r>
            <a:r>
              <a:rPr lang="en-US" sz="2000" dirty="0" smtClean="0">
                <a:latin typeface="Calibri" pitchFamily="34" charset="0"/>
              </a:rPr>
              <a:t> and </a:t>
            </a:r>
            <a:r>
              <a:rPr lang="en-US" sz="2000" i="1" dirty="0" smtClean="0">
                <a:latin typeface="Calibri" pitchFamily="34" charset="0"/>
              </a:rPr>
              <a:t>q</a:t>
            </a:r>
            <a:r>
              <a:rPr lang="en-US" dirty="0" smtClean="0">
                <a:latin typeface="Calibri" pitchFamily="34" charset="0"/>
              </a:rPr>
              <a:t>2</a:t>
            </a:r>
            <a:r>
              <a:rPr lang="en-US" sz="2000" dirty="0" smtClean="0">
                <a:latin typeface="Calibri" pitchFamily="34" charset="0"/>
              </a:rPr>
              <a:t>, you should sell 305 units of H</a:t>
            </a:r>
            <a:r>
              <a:rPr lang="en-US" sz="2000" baseline="-25000" dirty="0" smtClean="0">
                <a:latin typeface="Calibri" pitchFamily="34" charset="0"/>
              </a:rPr>
              <a:t>1</a:t>
            </a:r>
            <a:r>
              <a:rPr lang="en-US" sz="2000" dirty="0" smtClean="0">
                <a:latin typeface="Calibri" pitchFamily="34" charset="0"/>
              </a:rPr>
              <a:t> and buy 140 units of H</a:t>
            </a:r>
            <a:r>
              <a:rPr lang="en-US" sz="2000" baseline="-25000" dirty="0" smtClean="0">
                <a:latin typeface="Calibri" pitchFamily="34" charset="0"/>
              </a:rPr>
              <a:t>2</a:t>
            </a:r>
            <a:r>
              <a:rPr lang="en-US" sz="2000" dirty="0" smtClean="0">
                <a:latin typeface="Calibri" pitchFamily="34" charset="0"/>
              </a:rPr>
              <a:t>.</a:t>
            </a:r>
            <a:endParaRPr lang="en-US" sz="2000" dirty="0">
              <a:latin typeface="Calibri" pitchFamily="34" charset="0"/>
            </a:endParaRPr>
          </a:p>
        </p:txBody>
      </p:sp>
      <p:cxnSp>
        <p:nvCxnSpPr>
          <p:cNvPr id="8" name="Straight Connector 7"/>
          <p:cNvCxnSpPr/>
          <p:nvPr/>
        </p:nvCxnSpPr>
        <p:spPr>
          <a:xfrm rot="5400000">
            <a:off x="1571604" y="3785396"/>
            <a:ext cx="5429288" cy="1588"/>
          </a:xfrm>
          <a:prstGeom prst="line">
            <a:avLst/>
          </a:prstGeom>
          <a:ln w="25400">
            <a:solidFill>
              <a:srgbClr val="CC9900"/>
            </a:solidFill>
          </a:ln>
        </p:spPr>
        <p:style>
          <a:lnRef idx="1">
            <a:schemeClr val="accent1"/>
          </a:lnRef>
          <a:fillRef idx="0">
            <a:schemeClr val="accent1"/>
          </a:fillRef>
          <a:effectRef idx="0">
            <a:schemeClr val="accent1"/>
          </a:effectRef>
          <a:fontRef idx="minor">
            <a:schemeClr val="tx1"/>
          </a:fontRef>
        </p:style>
      </p:cxnSp>
      <p:graphicFrame>
        <p:nvGraphicFramePr>
          <p:cNvPr id="10" name="Object 7"/>
          <p:cNvGraphicFramePr>
            <a:graphicFrameLocks noChangeAspect="1"/>
          </p:cNvGraphicFramePr>
          <p:nvPr>
            <p:extLst>
              <p:ext uri="{D42A27DB-BD31-4B8C-83A1-F6EECF244321}">
                <p14:modId xmlns:p14="http://schemas.microsoft.com/office/powerpoint/2010/main" val="3740015931"/>
              </p:ext>
            </p:extLst>
          </p:nvPr>
        </p:nvGraphicFramePr>
        <p:xfrm>
          <a:off x="4614084" y="1787521"/>
          <a:ext cx="4273550" cy="1081088"/>
        </p:xfrm>
        <a:graphic>
          <a:graphicData uri="http://schemas.openxmlformats.org/presentationml/2006/ole">
            <mc:AlternateContent xmlns:mc="http://schemas.openxmlformats.org/markup-compatibility/2006">
              <mc:Choice xmlns:v="urn:schemas-microsoft-com:vml" Requires="v">
                <p:oleObj spid="_x0000_s98446" name="Equation" r:id="rId5" imgW="2120900" imgH="520700" progId="Equation.DSMT4">
                  <p:embed/>
                </p:oleObj>
              </mc:Choice>
              <mc:Fallback>
                <p:oleObj name="Equation" r:id="rId5" imgW="2120900" imgH="520700" progId="Equation.DSMT4">
                  <p:embed/>
                  <p:pic>
                    <p:nvPicPr>
                      <p:cNvPr id="0" name=""/>
                      <p:cNvPicPr>
                        <a:picLocks noChangeAspect="1" noChangeArrowheads="1"/>
                      </p:cNvPicPr>
                      <p:nvPr/>
                    </p:nvPicPr>
                    <p:blipFill>
                      <a:blip r:embed="rId6"/>
                      <a:srcRect/>
                      <a:stretch>
                        <a:fillRect/>
                      </a:stretch>
                    </p:blipFill>
                    <p:spPr bwMode="auto">
                      <a:xfrm>
                        <a:off x="4614084" y="1787521"/>
                        <a:ext cx="4273550" cy="108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noFill/>
          <a:ln/>
        </p:spPr>
        <p:txBody>
          <a:bodyPr>
            <a:normAutofit/>
          </a:bodyPr>
          <a:lstStyle/>
          <a:p>
            <a:pPr algn="l"/>
            <a:r>
              <a:rPr lang="en-US" sz="2800" dirty="0" smtClean="0"/>
              <a:t>Duration + Convexity Hedging - </a:t>
            </a:r>
            <a:r>
              <a:rPr lang="en-US" sz="2800" dirty="0" smtClean="0">
                <a:solidFill>
                  <a:srgbClr val="FF9900"/>
                </a:solidFill>
              </a:rPr>
              <a:t>limitations</a:t>
            </a:r>
            <a:endParaRPr lang="en-US" sz="2000" dirty="0">
              <a:solidFill>
                <a:srgbClr val="FF9900"/>
              </a:solidFill>
            </a:endParaRPr>
          </a:p>
        </p:txBody>
      </p:sp>
      <p:sp>
        <p:nvSpPr>
          <p:cNvPr id="10" name="Rectangle 3"/>
          <p:cNvSpPr txBox="1">
            <a:spLocks noChangeArrowheads="1"/>
          </p:cNvSpPr>
          <p:nvPr/>
        </p:nvSpPr>
        <p:spPr bwMode="auto">
          <a:xfrm>
            <a:off x="642910" y="1455752"/>
            <a:ext cx="7696200" cy="4116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ts val="2700"/>
              </a:lnSpc>
              <a:spcBef>
                <a:spcPts val="600"/>
              </a:spcBef>
              <a:spcAft>
                <a:spcPts val="60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Actually, the yield curve is not flat</a:t>
            </a:r>
            <a:r>
              <a:rPr kumimoji="0" lang="en-US" sz="2400" b="0" i="0" u="none" strike="noStrike" kern="0" cap="none" spc="0" normalizeH="0" noProof="0" dirty="0" smtClean="0">
                <a:ln>
                  <a:noFill/>
                </a:ln>
                <a:solidFill>
                  <a:schemeClr val="tx1"/>
                </a:solidFill>
                <a:effectLst/>
                <a:uLnTx/>
                <a:uFillTx/>
                <a:latin typeface="Calibri" pitchFamily="34" charset="0"/>
                <a:ea typeface="+mn-ea"/>
                <a:cs typeface="+mn-cs"/>
              </a:rPr>
              <a:t> =&gt; more complex calculations.</a:t>
            </a:r>
            <a:endPar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just" defTabSz="914400" rtl="0" eaLnBrk="0" fontAlgn="base" latinLnBrk="0" hangingPunct="0">
              <a:lnSpc>
                <a:spcPts val="2700"/>
              </a:lnSpc>
              <a:spcBef>
                <a:spcPts val="600"/>
              </a:spcBef>
              <a:spcAft>
                <a:spcPts val="600"/>
              </a:spcAft>
              <a:buClr>
                <a:schemeClr val="tx1"/>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lvl="0" indent="-342900" algn="just" eaLnBrk="0" hangingPunct="0">
              <a:lnSpc>
                <a:spcPts val="2700"/>
              </a:lnSpc>
              <a:spcBef>
                <a:spcPts val="600"/>
              </a:spcBef>
              <a:spcAft>
                <a:spcPts val="600"/>
              </a:spcAft>
              <a:buClr>
                <a:schemeClr val="tx1"/>
              </a:buClr>
              <a:buFontTx/>
              <a:buChar char="•"/>
              <a:defRPr/>
            </a:pPr>
            <a:r>
              <a:rPr lang="en-US" sz="2400" kern="0" dirty="0" smtClean="0">
                <a:latin typeface="Calibri" pitchFamily="34" charset="0"/>
              </a:rPr>
              <a:t>Furthermore, yield curve shifts are not only parallel, but its shape also changes </a:t>
            </a:r>
            <a:r>
              <a:rPr lang="en-US" sz="2400" kern="0" dirty="0">
                <a:latin typeface="Calibri" pitchFamily="34" charset="0"/>
              </a:rPr>
              <a:t>=&gt; more complex calculations.</a:t>
            </a:r>
            <a:endParaRPr lang="en-US" sz="2400" kern="0" dirty="0" smtClean="0">
              <a:latin typeface="Calibri" pitchFamily="34" charset="0"/>
            </a:endParaRPr>
          </a:p>
          <a:p>
            <a:pPr marL="342900" marR="0" lvl="0" indent="-342900" algn="just" defTabSz="914400" rtl="0" eaLnBrk="0" fontAlgn="base" latinLnBrk="0" hangingPunct="0">
              <a:lnSpc>
                <a:spcPts val="2700"/>
              </a:lnSpc>
              <a:spcBef>
                <a:spcPts val="600"/>
              </a:spcBef>
              <a:spcAft>
                <a:spcPts val="600"/>
              </a:spcAft>
              <a:buClr>
                <a:schemeClr val="tx1"/>
              </a:buClr>
              <a:buSzTx/>
              <a:buFontTx/>
              <a:buChar char="•"/>
              <a:tabLst/>
              <a:defRPr/>
            </a:pPr>
            <a:endParaRPr lang="en-US" sz="2400" kern="0" dirty="0" smtClean="0">
              <a:latin typeface="Calibri" pitchFamily="34" charset="0"/>
            </a:endParaRPr>
          </a:p>
          <a:p>
            <a:pPr marL="342900" marR="0" lvl="0" indent="-342900" algn="just" defTabSz="914400" rtl="0" eaLnBrk="0" fontAlgn="base" latinLnBrk="0" hangingPunct="0">
              <a:lnSpc>
                <a:spcPts val="2700"/>
              </a:lnSpc>
              <a:spcBef>
                <a:spcPts val="600"/>
              </a:spcBef>
              <a:spcAft>
                <a:spcPts val="600"/>
              </a:spcAft>
              <a:buClr>
                <a:schemeClr val="tx1"/>
              </a:buClr>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Therefore, the yield curve dynamics</a:t>
            </a:r>
            <a:r>
              <a:rPr kumimoji="0" lang="en-US" sz="2400" b="0" i="0" u="none" strike="noStrike" kern="0" cap="none" spc="0" normalizeH="0" noProof="0" dirty="0" smtClean="0">
                <a:ln>
                  <a:noFill/>
                </a:ln>
                <a:solidFill>
                  <a:schemeClr val="tx1"/>
                </a:solidFill>
                <a:effectLst/>
                <a:uLnTx/>
                <a:uFillTx/>
                <a:latin typeface="Calibri" pitchFamily="34" charset="0"/>
                <a:ea typeface="+mn-ea"/>
                <a:cs typeface="+mn-cs"/>
              </a:rPr>
              <a:t> is not fully explained by one factor models =&gt; multifactor models are needed.</a:t>
            </a:r>
            <a:endParaRPr kumimoji="0" lang="en-US" sz="2400" b="0" i="0" u="none" strike="noStrike" kern="0" cap="none" spc="0" normalizeH="0" baseline="0" noProof="0" dirty="0">
              <a:ln>
                <a:noFill/>
              </a:ln>
              <a:solidFill>
                <a:schemeClr val="tx1"/>
              </a:solidFill>
              <a:effectLst/>
              <a:uLnTx/>
              <a:uFillTx/>
              <a:latin typeface="Calibri" pitchFamily="34" charset="0"/>
              <a:ea typeface="+mn-ea"/>
              <a:cs typeface="+mn-cs"/>
            </a:endParaRPr>
          </a:p>
        </p:txBody>
      </p:sp>
      <p:cxnSp>
        <p:nvCxnSpPr>
          <p:cNvPr id="9" name="Straight Connector 8"/>
          <p:cNvCxnSpPr/>
          <p:nvPr/>
        </p:nvCxnSpPr>
        <p:spPr>
          <a:xfrm>
            <a:off x="0" y="1142984"/>
            <a:ext cx="635795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l" eaLnBrk="1" hangingPunct="1"/>
            <a:r>
              <a:rPr lang="en-US" dirty="0" smtClean="0"/>
              <a:t>4 –</a:t>
            </a:r>
            <a:r>
              <a:rPr lang="en-US" dirty="0" smtClean="0">
                <a:solidFill>
                  <a:srgbClr val="740000"/>
                </a:solidFill>
              </a:rPr>
              <a:t>IR </a:t>
            </a:r>
            <a:r>
              <a:rPr lang="en-US" sz="3600" dirty="0" smtClean="0">
                <a:solidFill>
                  <a:srgbClr val="740000"/>
                </a:solidFill>
              </a:rPr>
              <a:t>D</a:t>
            </a:r>
            <a:r>
              <a:rPr lang="en-US" sz="3600" dirty="0" smtClean="0"/>
              <a:t>erivatives</a:t>
            </a:r>
            <a:r>
              <a:rPr lang="en-US" dirty="0" smtClean="0"/>
              <a:t> </a:t>
            </a:r>
          </a:p>
        </p:txBody>
      </p:sp>
      <p:sp>
        <p:nvSpPr>
          <p:cNvPr id="7" name="TextBox 6"/>
          <p:cNvSpPr txBox="1"/>
          <p:nvPr/>
        </p:nvSpPr>
        <p:spPr>
          <a:xfrm>
            <a:off x="714348" y="1928802"/>
            <a:ext cx="8034116" cy="4893647"/>
          </a:xfrm>
          <a:prstGeom prst="rect">
            <a:avLst/>
          </a:prstGeom>
          <a:noFill/>
        </p:spPr>
        <p:txBody>
          <a:bodyPr wrap="square" rtlCol="0">
            <a:spAutoFit/>
          </a:bodyPr>
          <a:lstStyle/>
          <a:p>
            <a:pPr>
              <a:buFont typeface="Arial" pitchFamily="34" charset="0"/>
              <a:buChar char="•"/>
            </a:pPr>
            <a:r>
              <a:rPr lang="en-US" sz="2400" dirty="0" smtClean="0">
                <a:latin typeface="Calibri" pitchFamily="34" charset="0"/>
              </a:rPr>
              <a:t> Forward Rate Agreements (</a:t>
            </a:r>
            <a:r>
              <a:rPr lang="en-US" sz="2400" b="1" dirty="0" smtClean="0">
                <a:solidFill>
                  <a:srgbClr val="CC9900"/>
                </a:solidFill>
                <a:latin typeface="Calibri" pitchFamily="34" charset="0"/>
              </a:rPr>
              <a:t>FRAs</a:t>
            </a:r>
            <a:r>
              <a:rPr lang="en-US" sz="2400" dirty="0" smtClean="0">
                <a:latin typeface="Calibri" pitchFamily="34" charset="0"/>
              </a:rPr>
              <a:t>)</a:t>
            </a:r>
          </a:p>
          <a:p>
            <a:endParaRPr lang="en-US" sz="2400" dirty="0" smtClean="0">
              <a:latin typeface="Calibri" pitchFamily="34" charset="0"/>
            </a:endParaRPr>
          </a:p>
          <a:p>
            <a:pPr>
              <a:buFont typeface="Arial" pitchFamily="34" charset="0"/>
              <a:buChar char="•"/>
            </a:pPr>
            <a:r>
              <a:rPr lang="en-US" sz="2400" dirty="0" smtClean="0">
                <a:latin typeface="Calibri" pitchFamily="34" charset="0"/>
              </a:rPr>
              <a:t> Interest rate futures</a:t>
            </a:r>
          </a:p>
          <a:p>
            <a:pPr>
              <a:buFont typeface="Arial" pitchFamily="34" charset="0"/>
              <a:buChar char="•"/>
            </a:pPr>
            <a:endParaRPr lang="en-US" sz="2400" dirty="0" smtClean="0">
              <a:latin typeface="Calibri" pitchFamily="34" charset="0"/>
            </a:endParaRPr>
          </a:p>
          <a:p>
            <a:pPr>
              <a:buFont typeface="Arial" pitchFamily="34" charset="0"/>
              <a:buChar char="•"/>
            </a:pPr>
            <a:r>
              <a:rPr lang="en-US" sz="2400" dirty="0" smtClean="0">
                <a:latin typeface="Calibri" pitchFamily="34" charset="0"/>
              </a:rPr>
              <a:t> Interest sate swaps (</a:t>
            </a:r>
            <a:r>
              <a:rPr lang="en-US" sz="2400" b="1" dirty="0" smtClean="0">
                <a:solidFill>
                  <a:srgbClr val="CC9900"/>
                </a:solidFill>
                <a:latin typeface="Calibri" pitchFamily="34" charset="0"/>
              </a:rPr>
              <a:t>IRS</a:t>
            </a:r>
            <a:r>
              <a:rPr lang="en-US" sz="2400" dirty="0" smtClean="0">
                <a:latin typeface="Calibri" pitchFamily="34" charset="0"/>
              </a:rPr>
              <a:t>)</a:t>
            </a:r>
          </a:p>
          <a:p>
            <a:pPr>
              <a:buFont typeface="Arial" pitchFamily="34" charset="0"/>
              <a:buChar char="•"/>
            </a:pPr>
            <a:endParaRPr lang="en-US" sz="2400" dirty="0" smtClean="0">
              <a:latin typeface="Calibri" pitchFamily="34" charset="0"/>
            </a:endParaRPr>
          </a:p>
          <a:p>
            <a:pPr>
              <a:buFont typeface="Arial" pitchFamily="34" charset="0"/>
              <a:buChar char="•"/>
            </a:pPr>
            <a:r>
              <a:rPr lang="en-US" sz="2400" dirty="0" smtClean="0">
                <a:latin typeface="Calibri" pitchFamily="34" charset="0"/>
              </a:rPr>
              <a:t> Interest rate </a:t>
            </a:r>
            <a:r>
              <a:rPr lang="en-US" sz="2400" b="1" dirty="0" smtClean="0">
                <a:solidFill>
                  <a:srgbClr val="CC9900"/>
                </a:solidFill>
                <a:latin typeface="Calibri" pitchFamily="34" charset="0"/>
              </a:rPr>
              <a:t>Options:</a:t>
            </a:r>
          </a:p>
          <a:p>
            <a:pPr>
              <a:buFont typeface="Arial" pitchFamily="34" charset="0"/>
              <a:buChar char="•"/>
            </a:pPr>
            <a:endParaRPr lang="en-US" sz="2400" dirty="0" smtClean="0">
              <a:latin typeface="Calibri" pitchFamily="34" charset="0"/>
            </a:endParaRPr>
          </a:p>
          <a:p>
            <a:pPr lvl="1">
              <a:buFont typeface="Arial" pitchFamily="34" charset="0"/>
              <a:buChar char="•"/>
            </a:pPr>
            <a:r>
              <a:rPr lang="en-US" sz="2400" dirty="0" smtClean="0">
                <a:latin typeface="Calibri" pitchFamily="34" charset="0"/>
              </a:rPr>
              <a:t> Plain vanilla Bond or short-term futures </a:t>
            </a:r>
            <a:r>
              <a:rPr lang="en-US" sz="2400" b="1" dirty="0" smtClean="0">
                <a:solidFill>
                  <a:srgbClr val="CC9900"/>
                </a:solidFill>
                <a:latin typeface="Calibri" pitchFamily="34" charset="0"/>
              </a:rPr>
              <a:t>Options</a:t>
            </a:r>
            <a:r>
              <a:rPr lang="en-US" sz="2400" b="1" dirty="0" smtClean="0">
                <a:latin typeface="Calibri" pitchFamily="34" charset="0"/>
              </a:rPr>
              <a:t> </a:t>
            </a:r>
          </a:p>
          <a:p>
            <a:pPr lvl="1">
              <a:buFont typeface="Arial" pitchFamily="34" charset="0"/>
              <a:buChar char="•"/>
            </a:pPr>
            <a:r>
              <a:rPr lang="en-US" sz="2400" b="1" dirty="0" smtClean="0">
                <a:latin typeface="Calibri" pitchFamily="34" charset="0"/>
              </a:rPr>
              <a:t> </a:t>
            </a:r>
            <a:r>
              <a:rPr lang="en-US" sz="2400" dirty="0" smtClean="0">
                <a:latin typeface="Calibri" pitchFamily="34" charset="0"/>
              </a:rPr>
              <a:t>Interest rate </a:t>
            </a:r>
            <a:r>
              <a:rPr lang="en-US" sz="2400" b="1" dirty="0" smtClean="0">
                <a:solidFill>
                  <a:srgbClr val="CC9900"/>
                </a:solidFill>
                <a:latin typeface="Calibri" pitchFamily="34" charset="0"/>
              </a:rPr>
              <a:t>CAPS</a:t>
            </a:r>
          </a:p>
          <a:p>
            <a:pPr lvl="1">
              <a:buFont typeface="Arial" pitchFamily="34" charset="0"/>
              <a:buChar char="•"/>
            </a:pPr>
            <a:r>
              <a:rPr lang="en-US" sz="2400" dirty="0" smtClean="0">
                <a:latin typeface="Calibri" pitchFamily="34" charset="0"/>
              </a:rPr>
              <a:t> </a:t>
            </a:r>
            <a:r>
              <a:rPr lang="en-US" sz="2400" b="1" dirty="0" err="1" smtClean="0">
                <a:solidFill>
                  <a:srgbClr val="CC9900"/>
                </a:solidFill>
                <a:latin typeface="Calibri" pitchFamily="34" charset="0"/>
              </a:rPr>
              <a:t>Swaptions</a:t>
            </a:r>
            <a:endParaRPr lang="en-US" sz="2400" b="1" dirty="0" smtClean="0">
              <a:solidFill>
                <a:srgbClr val="CC9900"/>
              </a:solidFill>
              <a:latin typeface="Calibri" pitchFamily="34" charset="0"/>
            </a:endParaRPr>
          </a:p>
          <a:p>
            <a:pPr>
              <a:buFont typeface="Arial" pitchFamily="34" charset="0"/>
              <a:buChar char="•"/>
            </a:pPr>
            <a:endParaRPr lang="en-US" sz="2400" dirty="0" smtClean="0">
              <a:latin typeface="Calibri" pitchFamily="34" charset="0"/>
            </a:endParaRPr>
          </a:p>
          <a:p>
            <a:pPr>
              <a:buFont typeface="Arial" pitchFamily="34" charset="0"/>
              <a:buChar char="•"/>
            </a:pPr>
            <a:endParaRPr lang="en-US" sz="2400" dirty="0">
              <a:latin typeface="Calibri" pitchFamily="34" charset="0"/>
            </a:endParaRPr>
          </a:p>
        </p:txBody>
      </p:sp>
      <p:cxnSp>
        <p:nvCxnSpPr>
          <p:cNvPr id="8" name="Straight Connector 7"/>
          <p:cNvCxnSpPr/>
          <p:nvPr/>
        </p:nvCxnSpPr>
        <p:spPr>
          <a:xfrm flipV="1">
            <a:off x="0" y="1142976"/>
            <a:ext cx="3131840" cy="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l" eaLnBrk="1" hangingPunct="1"/>
            <a:r>
              <a:rPr lang="en-US" sz="3200" dirty="0" smtClean="0"/>
              <a:t>FRAs</a:t>
            </a:r>
          </a:p>
        </p:txBody>
      </p:sp>
      <p:pic>
        <p:nvPicPr>
          <p:cNvPr id="100357" name="Picture 5"/>
          <p:cNvPicPr>
            <a:picLocks noChangeAspect="1" noChangeArrowheads="1"/>
          </p:cNvPicPr>
          <p:nvPr/>
        </p:nvPicPr>
        <p:blipFill>
          <a:blip r:embed="rId2" cstate="print"/>
          <a:srcRect/>
          <a:stretch>
            <a:fillRect/>
          </a:stretch>
        </p:blipFill>
        <p:spPr bwMode="auto">
          <a:xfrm>
            <a:off x="619153" y="1268760"/>
            <a:ext cx="8058150" cy="2324100"/>
          </a:xfrm>
          <a:prstGeom prst="rect">
            <a:avLst/>
          </a:prstGeom>
          <a:noFill/>
          <a:ln w="9525">
            <a:noFill/>
            <a:miter lim="800000"/>
            <a:headEnd/>
            <a:tailEnd/>
          </a:ln>
          <a:effectLst/>
        </p:spPr>
      </p:pic>
      <p:sp>
        <p:nvSpPr>
          <p:cNvPr id="15" name="TextBox 14"/>
          <p:cNvSpPr txBox="1"/>
          <p:nvPr/>
        </p:nvSpPr>
        <p:spPr>
          <a:xfrm>
            <a:off x="714348" y="1268760"/>
            <a:ext cx="401268" cy="461665"/>
          </a:xfrm>
          <a:prstGeom prst="rect">
            <a:avLst/>
          </a:prstGeom>
          <a:noFill/>
        </p:spPr>
        <p:txBody>
          <a:bodyPr wrap="square" rtlCol="0">
            <a:spAutoFit/>
          </a:bodyPr>
          <a:lstStyle/>
          <a:p>
            <a:pPr>
              <a:buFont typeface="Arial" pitchFamily="34" charset="0"/>
              <a:buChar char="•"/>
            </a:pPr>
            <a:r>
              <a:rPr lang="pt-PT" sz="2400" dirty="0" smtClean="0"/>
              <a:t> </a:t>
            </a:r>
            <a:r>
              <a:rPr lang="pt-PT" sz="2400" dirty="0" smtClean="0">
                <a:latin typeface="Calibri" pitchFamily="34" charset="0"/>
              </a:rPr>
              <a:t> </a:t>
            </a:r>
            <a:endParaRPr lang="pt-PT" sz="2400" dirty="0"/>
          </a:p>
        </p:txBody>
      </p:sp>
      <p:pic>
        <p:nvPicPr>
          <p:cNvPr id="100358" name="Picture 6"/>
          <p:cNvPicPr>
            <a:picLocks noChangeAspect="1" noChangeArrowheads="1"/>
          </p:cNvPicPr>
          <p:nvPr/>
        </p:nvPicPr>
        <p:blipFill>
          <a:blip r:embed="rId3" cstate="print"/>
          <a:srcRect/>
          <a:stretch>
            <a:fillRect/>
          </a:stretch>
        </p:blipFill>
        <p:spPr bwMode="auto">
          <a:xfrm>
            <a:off x="652491" y="3501008"/>
            <a:ext cx="7991475" cy="866775"/>
          </a:xfrm>
          <a:prstGeom prst="rect">
            <a:avLst/>
          </a:prstGeom>
          <a:noFill/>
          <a:ln w="9525">
            <a:noFill/>
            <a:miter lim="800000"/>
            <a:headEnd/>
            <a:tailEnd/>
          </a:ln>
          <a:effectLst/>
        </p:spPr>
      </p:pic>
      <p:sp>
        <p:nvSpPr>
          <p:cNvPr id="18" name="TextBox 17"/>
          <p:cNvSpPr txBox="1"/>
          <p:nvPr/>
        </p:nvSpPr>
        <p:spPr>
          <a:xfrm>
            <a:off x="755576" y="3501008"/>
            <a:ext cx="785818" cy="461665"/>
          </a:xfrm>
          <a:prstGeom prst="rect">
            <a:avLst/>
          </a:prstGeom>
          <a:noFill/>
        </p:spPr>
        <p:txBody>
          <a:bodyPr wrap="square" rtlCol="0">
            <a:spAutoFit/>
          </a:bodyPr>
          <a:lstStyle/>
          <a:p>
            <a:pPr>
              <a:buFont typeface="Arial" pitchFamily="34" charset="0"/>
              <a:buChar char="•"/>
            </a:pPr>
            <a:r>
              <a:rPr lang="pt-PT" sz="2400" dirty="0" smtClean="0"/>
              <a:t> </a:t>
            </a:r>
            <a:r>
              <a:rPr lang="pt-PT" sz="2400" dirty="0" smtClean="0">
                <a:latin typeface="Calibri" pitchFamily="34" charset="0"/>
              </a:rPr>
              <a:t> </a:t>
            </a:r>
            <a:endParaRPr lang="pt-PT" sz="2400" dirty="0"/>
          </a:p>
        </p:txBody>
      </p:sp>
      <p:cxnSp>
        <p:nvCxnSpPr>
          <p:cNvPr id="10" name="Straight Connector 9"/>
          <p:cNvCxnSpPr/>
          <p:nvPr/>
        </p:nvCxnSpPr>
        <p:spPr>
          <a:xfrm>
            <a:off x="0" y="1142984"/>
            <a:ext cx="928662"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4348" y="4288259"/>
            <a:ext cx="7908528" cy="2015936"/>
          </a:xfrm>
          <a:prstGeom prst="rect">
            <a:avLst/>
          </a:prstGeom>
          <a:noFill/>
        </p:spPr>
        <p:txBody>
          <a:bodyPr wrap="square" rtlCol="0">
            <a:spAutoFit/>
          </a:bodyPr>
          <a:lstStyle/>
          <a:p>
            <a:pPr algn="just">
              <a:spcAft>
                <a:spcPts val="600"/>
              </a:spcAft>
              <a:buFont typeface="Arial" pitchFamily="34" charset="0"/>
              <a:buChar char="•"/>
            </a:pPr>
            <a:r>
              <a:rPr lang="en-US" sz="2400" dirty="0" smtClean="0">
                <a:solidFill>
                  <a:schemeClr val="tx1">
                    <a:lumMod val="75000"/>
                    <a:lumOff val="25000"/>
                  </a:schemeClr>
                </a:solidFill>
                <a:latin typeface="Calibri" pitchFamily="34" charset="0"/>
              </a:rPr>
              <a:t> </a:t>
            </a:r>
            <a:r>
              <a:rPr lang="en-US" sz="2400" i="1" dirty="0" smtClean="0">
                <a:solidFill>
                  <a:schemeClr val="tx1">
                    <a:lumMod val="75000"/>
                    <a:lumOff val="25000"/>
                  </a:schemeClr>
                </a:solidFill>
                <a:latin typeface="Calibri" pitchFamily="34" charset="0"/>
              </a:rPr>
              <a:t>T</a:t>
            </a:r>
            <a:r>
              <a:rPr lang="en-US" sz="2400" dirty="0" smtClean="0">
                <a:solidFill>
                  <a:schemeClr val="tx1">
                    <a:lumMod val="75000"/>
                    <a:lumOff val="25000"/>
                  </a:schemeClr>
                </a:solidFill>
                <a:latin typeface="Calibri" pitchFamily="34" charset="0"/>
              </a:rPr>
              <a:t> is also usually known as the settlement date and the difference between </a:t>
            </a:r>
            <a:r>
              <a:rPr lang="en-US" sz="2400" i="1" dirty="0" smtClean="0">
                <a:solidFill>
                  <a:schemeClr val="tx1">
                    <a:lumMod val="75000"/>
                    <a:lumOff val="25000"/>
                  </a:schemeClr>
                </a:solidFill>
                <a:latin typeface="Calibri" pitchFamily="34" charset="0"/>
              </a:rPr>
              <a:t>t</a:t>
            </a:r>
            <a:r>
              <a:rPr lang="en-US" sz="2400" dirty="0" smtClean="0">
                <a:solidFill>
                  <a:schemeClr val="tx1">
                    <a:lumMod val="75000"/>
                    <a:lumOff val="25000"/>
                  </a:schemeClr>
                </a:solidFill>
                <a:latin typeface="Calibri" pitchFamily="34" charset="0"/>
              </a:rPr>
              <a:t> and </a:t>
            </a:r>
            <a:r>
              <a:rPr lang="en-US" sz="2400" i="1" dirty="0" smtClean="0">
                <a:solidFill>
                  <a:schemeClr val="tx1">
                    <a:lumMod val="75000"/>
                    <a:lumOff val="25000"/>
                  </a:schemeClr>
                </a:solidFill>
                <a:latin typeface="Calibri" pitchFamily="34" charset="0"/>
              </a:rPr>
              <a:t>T</a:t>
            </a:r>
            <a:r>
              <a:rPr lang="en-US" sz="2400" dirty="0" smtClean="0">
                <a:solidFill>
                  <a:schemeClr val="tx1">
                    <a:lumMod val="75000"/>
                    <a:lumOff val="25000"/>
                  </a:schemeClr>
                </a:solidFill>
                <a:latin typeface="Calibri" pitchFamily="34" charset="0"/>
              </a:rPr>
              <a:t> as the time to settlement.</a:t>
            </a:r>
            <a:endParaRPr lang="en-US" sz="2400" dirty="0">
              <a:solidFill>
                <a:schemeClr val="tx1">
                  <a:lumMod val="75000"/>
                  <a:lumOff val="25000"/>
                </a:schemeClr>
              </a:solidFill>
              <a:latin typeface="Calibri" pitchFamily="34" charset="0"/>
            </a:endParaRPr>
          </a:p>
          <a:p>
            <a:pPr algn="just">
              <a:spcAft>
                <a:spcPts val="600"/>
              </a:spcAft>
              <a:buFont typeface="Arial" pitchFamily="34" charset="0"/>
              <a:buChar char="•"/>
            </a:pPr>
            <a:r>
              <a:rPr lang="en-US" sz="2400" dirty="0" smtClean="0">
                <a:solidFill>
                  <a:schemeClr val="tx1">
                    <a:lumMod val="75000"/>
                    <a:lumOff val="25000"/>
                  </a:schemeClr>
                </a:solidFill>
                <a:latin typeface="Calibri" pitchFamily="34" charset="0"/>
              </a:rPr>
              <a:t> If one assumes that investor are risk-neutral, the FRA’s interest rate corresponds to the expected interest rate for time </a:t>
            </a:r>
            <a:r>
              <a:rPr lang="en-US" sz="2400" i="1" dirty="0" smtClean="0">
                <a:solidFill>
                  <a:schemeClr val="tx1">
                    <a:lumMod val="75000"/>
                    <a:lumOff val="25000"/>
                  </a:schemeClr>
                </a:solidFill>
                <a:latin typeface="Calibri" pitchFamily="34" charset="0"/>
              </a:rPr>
              <a:t>T</a:t>
            </a:r>
            <a:r>
              <a:rPr lang="en-US" sz="2400" dirty="0" smtClean="0">
                <a:solidFill>
                  <a:schemeClr val="tx1">
                    <a:lumMod val="75000"/>
                    <a:lumOff val="25000"/>
                  </a:schemeClr>
                </a:solidFill>
                <a:latin typeface="Calibri" pitchFamily="34" charset="0"/>
              </a:rPr>
              <a:t> and term </a:t>
            </a:r>
            <a:r>
              <a:rPr lang="en-US" sz="2400" i="1" dirty="0" smtClean="0">
                <a:solidFill>
                  <a:schemeClr val="tx1">
                    <a:lumMod val="75000"/>
                    <a:lumOff val="25000"/>
                  </a:schemeClr>
                </a:solidFill>
                <a:latin typeface="Calibri" pitchFamily="34" charset="0"/>
              </a:rPr>
              <a:t>S-T</a:t>
            </a:r>
            <a:r>
              <a:rPr lang="en-US" sz="2400" dirty="0" smtClean="0">
                <a:solidFill>
                  <a:schemeClr val="tx1">
                    <a:lumMod val="75000"/>
                    <a:lumOff val="25000"/>
                  </a:schemeClr>
                </a:solidFill>
                <a:latin typeface="Calibri" pitchFamily="34" charset="0"/>
              </a:rPr>
              <a:t>.</a:t>
            </a:r>
            <a:endParaRPr lang="en-US" sz="2400" dirty="0">
              <a:solidFill>
                <a:schemeClr val="tx1">
                  <a:lumMod val="75000"/>
                  <a:lumOff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l" eaLnBrk="1" hangingPunct="1"/>
            <a:r>
              <a:rPr lang="en-US" sz="3200" dirty="0" smtClean="0"/>
              <a:t>FRAs</a:t>
            </a:r>
          </a:p>
        </p:txBody>
      </p:sp>
      <p:cxnSp>
        <p:nvCxnSpPr>
          <p:cNvPr id="10" name="Straight Connector 9"/>
          <p:cNvCxnSpPr/>
          <p:nvPr/>
        </p:nvCxnSpPr>
        <p:spPr>
          <a:xfrm>
            <a:off x="0" y="1142984"/>
            <a:ext cx="928662"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12" y="1412776"/>
            <a:ext cx="8856984" cy="5093702"/>
          </a:xfrm>
          <a:prstGeom prst="rect">
            <a:avLst/>
          </a:prstGeom>
          <a:noFill/>
        </p:spPr>
        <p:txBody>
          <a:bodyPr wrap="square" rtlCol="0">
            <a:spAutoFit/>
          </a:bodyPr>
          <a:lstStyle/>
          <a:p>
            <a:pPr algn="just">
              <a:lnSpc>
                <a:spcPts val="3000"/>
              </a:lnSpc>
              <a:spcBef>
                <a:spcPts val="600"/>
              </a:spcBef>
              <a:spcAft>
                <a:spcPts val="600"/>
              </a:spcAft>
              <a:buFont typeface="Arial" pitchFamily="34" charset="0"/>
              <a:buChar char="•"/>
            </a:pPr>
            <a:r>
              <a:rPr lang="en-US" dirty="0" smtClean="0">
                <a:solidFill>
                  <a:schemeClr val="tx1">
                    <a:lumMod val="75000"/>
                    <a:lumOff val="25000"/>
                  </a:schemeClr>
                </a:solidFill>
                <a:latin typeface="Calibri" pitchFamily="34" charset="0"/>
              </a:rPr>
              <a:t> FRAs are quoted by financial institutions in over-the-counter market.</a:t>
            </a:r>
          </a:p>
          <a:p>
            <a:pPr algn="just">
              <a:lnSpc>
                <a:spcPts val="3000"/>
              </a:lnSpc>
              <a:spcBef>
                <a:spcPts val="600"/>
              </a:spcBef>
              <a:spcAft>
                <a:spcPts val="600"/>
              </a:spcAft>
              <a:buFont typeface="Arial" pitchFamily="34" charset="0"/>
              <a:buChar char="•"/>
            </a:pPr>
            <a:r>
              <a:rPr lang="en-US" dirty="0" smtClean="0">
                <a:solidFill>
                  <a:schemeClr val="tx1">
                    <a:lumMod val="75000"/>
                    <a:lumOff val="25000"/>
                  </a:schemeClr>
                </a:solidFill>
                <a:latin typeface="Calibri" pitchFamily="34" charset="0"/>
              </a:rPr>
              <a:t> Therefore, they are not listed in exchange markets.</a:t>
            </a:r>
          </a:p>
          <a:p>
            <a:pPr algn="just">
              <a:lnSpc>
                <a:spcPts val="3000"/>
              </a:lnSpc>
              <a:spcBef>
                <a:spcPts val="600"/>
              </a:spcBef>
              <a:spcAft>
                <a:spcPts val="600"/>
              </a:spcAft>
              <a:buFont typeface="Arial" pitchFamily="34" charset="0"/>
              <a:buChar char="•"/>
            </a:pPr>
            <a:r>
              <a:rPr lang="en-US" dirty="0" smtClean="0">
                <a:solidFill>
                  <a:schemeClr val="tx1">
                    <a:lumMod val="75000"/>
                    <a:lumOff val="25000"/>
                  </a:schemeClr>
                </a:solidFill>
                <a:latin typeface="Calibri" pitchFamily="34" charset="0"/>
              </a:rPr>
              <a:t> Additionally, they are quoted for fixed times to settlement and maturities, e.g. 3 x 9 (6-month interest rate forward, with a time to settlement of three months).</a:t>
            </a:r>
          </a:p>
          <a:p>
            <a:pPr algn="just">
              <a:lnSpc>
                <a:spcPts val="3000"/>
              </a:lnSpc>
              <a:spcBef>
                <a:spcPts val="600"/>
              </a:spcBef>
              <a:spcAft>
                <a:spcPts val="600"/>
              </a:spcAft>
              <a:buFont typeface="Arial" pitchFamily="34" charset="0"/>
              <a:buChar char="•"/>
            </a:pPr>
            <a:r>
              <a:rPr lang="en-US" dirty="0" smtClean="0">
                <a:solidFill>
                  <a:schemeClr val="tx1">
                    <a:lumMod val="75000"/>
                    <a:lumOff val="25000"/>
                  </a:schemeClr>
                </a:solidFill>
                <a:latin typeface="Calibri" pitchFamily="34" charset="0"/>
              </a:rPr>
              <a:t> Quotes are in percentage points, as usual interest rates (e.g. 2%, 4%).</a:t>
            </a:r>
          </a:p>
          <a:p>
            <a:pPr algn="just">
              <a:lnSpc>
                <a:spcPts val="3000"/>
              </a:lnSpc>
              <a:spcBef>
                <a:spcPts val="600"/>
              </a:spcBef>
              <a:spcAft>
                <a:spcPts val="600"/>
              </a:spcAft>
              <a:buFont typeface="Arial" pitchFamily="34" charset="0"/>
              <a:buChar char="•"/>
            </a:pPr>
            <a:r>
              <a:rPr lang="en-US" dirty="0">
                <a:solidFill>
                  <a:schemeClr val="tx1">
                    <a:lumMod val="75000"/>
                    <a:lumOff val="25000"/>
                  </a:schemeClr>
                </a:solidFill>
                <a:latin typeface="Calibri" pitchFamily="34" charset="0"/>
              </a:rPr>
              <a:t> </a:t>
            </a:r>
            <a:r>
              <a:rPr lang="en-US" dirty="0" smtClean="0">
                <a:solidFill>
                  <a:schemeClr val="tx1">
                    <a:lumMod val="75000"/>
                    <a:lumOff val="25000"/>
                  </a:schemeClr>
                </a:solidFill>
                <a:latin typeface="Calibri" pitchFamily="34" charset="0"/>
              </a:rPr>
              <a:t>In order to cancel an exposure to a FRA, one cannot sell the contract, but can take a short exposure on a futures contract, for a time to settlement and an interest rate maturity as close as possible.</a:t>
            </a:r>
          </a:p>
          <a:p>
            <a:pPr algn="just">
              <a:lnSpc>
                <a:spcPts val="3000"/>
              </a:lnSpc>
              <a:spcBef>
                <a:spcPts val="600"/>
              </a:spcBef>
              <a:spcAft>
                <a:spcPts val="600"/>
              </a:spcAft>
              <a:buFont typeface="Arial" pitchFamily="34" charset="0"/>
              <a:buChar char="•"/>
            </a:pPr>
            <a:r>
              <a:rPr lang="en-US" dirty="0" smtClean="0">
                <a:solidFill>
                  <a:schemeClr val="tx1">
                    <a:lumMod val="75000"/>
                    <a:lumOff val="25000"/>
                  </a:schemeClr>
                </a:solidFill>
                <a:latin typeface="Calibri" pitchFamily="34" charset="0"/>
              </a:rPr>
              <a:t> Just like for a bond, the value of a FRA contract is an inverse function of the interest rate: an increase in spot rates reduces the value of a FRA contract =&gt; </a:t>
            </a:r>
            <a:r>
              <a:rPr lang="en-US" dirty="0">
                <a:solidFill>
                  <a:schemeClr val="tx1">
                    <a:lumMod val="75000"/>
                    <a:lumOff val="25000"/>
                  </a:schemeClr>
                </a:solidFill>
                <a:latin typeface="Calibri" pitchFamily="34" charset="0"/>
              </a:rPr>
              <a:t>f</a:t>
            </a:r>
            <a:r>
              <a:rPr lang="en-US" dirty="0" smtClean="0">
                <a:solidFill>
                  <a:schemeClr val="tx1">
                    <a:lumMod val="75000"/>
                    <a:lumOff val="25000"/>
                  </a:schemeClr>
                </a:solidFill>
                <a:latin typeface="Calibri" pitchFamily="34" charset="0"/>
              </a:rPr>
              <a:t>or </a:t>
            </a:r>
            <a:r>
              <a:rPr lang="en-US" dirty="0">
                <a:solidFill>
                  <a:schemeClr val="tx1">
                    <a:lumMod val="75000"/>
                    <a:lumOff val="25000"/>
                  </a:schemeClr>
                </a:solidFill>
                <a:latin typeface="Calibri" pitchFamily="34" charset="0"/>
              </a:rPr>
              <a:t>the buyer/holder of a long position in a FRA</a:t>
            </a:r>
            <a:r>
              <a:rPr lang="en-US" dirty="0" smtClean="0">
                <a:solidFill>
                  <a:schemeClr val="tx1">
                    <a:lumMod val="75000"/>
                    <a:lumOff val="25000"/>
                  </a:schemeClr>
                </a:solidFill>
                <a:latin typeface="Calibri" pitchFamily="34" charset="0"/>
              </a:rPr>
              <a:t>, interest rate increases are unfavorable.</a:t>
            </a:r>
            <a:endParaRPr lang="en-US"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270688010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2" y="-24"/>
            <a:ext cx="8258204" cy="922106"/>
          </a:xfrm>
        </p:spPr>
        <p:txBody>
          <a:bodyPr/>
          <a:lstStyle/>
          <a:p>
            <a:pPr algn="l" eaLnBrk="1" hangingPunct="1"/>
            <a:r>
              <a:rPr lang="en-US" sz="3200" dirty="0" smtClean="0"/>
              <a:t>FRAs</a:t>
            </a:r>
          </a:p>
        </p:txBody>
      </p:sp>
      <p:cxnSp>
        <p:nvCxnSpPr>
          <p:cNvPr id="10" name="Straight Connector 9"/>
          <p:cNvCxnSpPr/>
          <p:nvPr/>
        </p:nvCxnSpPr>
        <p:spPr>
          <a:xfrm>
            <a:off x="27277" y="836712"/>
            <a:ext cx="928662"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520" y="5904274"/>
            <a:ext cx="8712968" cy="477054"/>
          </a:xfrm>
          <a:prstGeom prst="rect">
            <a:avLst/>
          </a:prstGeom>
          <a:noFill/>
        </p:spPr>
        <p:txBody>
          <a:bodyPr wrap="square" rtlCol="0">
            <a:spAutoFit/>
          </a:bodyPr>
          <a:lstStyle/>
          <a:p>
            <a:pPr algn="just">
              <a:lnSpc>
                <a:spcPts val="3000"/>
              </a:lnSpc>
              <a:spcBef>
                <a:spcPts val="600"/>
              </a:spcBef>
              <a:spcAft>
                <a:spcPts val="600"/>
              </a:spcAft>
            </a:pPr>
            <a:r>
              <a:rPr lang="en-US" sz="1400" dirty="0" smtClean="0">
                <a:solidFill>
                  <a:schemeClr val="tx1">
                    <a:lumMod val="75000"/>
                    <a:lumOff val="25000"/>
                  </a:schemeClr>
                </a:solidFill>
                <a:latin typeface="Calibri" pitchFamily="34" charset="0"/>
              </a:rPr>
              <a:t>Source: Hull, John (2009), “Options, Futures and Other Derivatives”, Pearson </a:t>
            </a:r>
            <a:r>
              <a:rPr lang="en-US" sz="1400" dirty="0" err="1" smtClean="0">
                <a:solidFill>
                  <a:schemeClr val="tx1">
                    <a:lumMod val="75000"/>
                    <a:lumOff val="25000"/>
                  </a:schemeClr>
                </a:solidFill>
                <a:latin typeface="Calibri" pitchFamily="34" charset="0"/>
              </a:rPr>
              <a:t>Prenctice</a:t>
            </a:r>
            <a:r>
              <a:rPr lang="en-US" sz="1400" dirty="0" smtClean="0">
                <a:solidFill>
                  <a:schemeClr val="tx1">
                    <a:lumMod val="75000"/>
                    <a:lumOff val="25000"/>
                  </a:schemeClr>
                </a:solidFill>
                <a:latin typeface="Calibri" pitchFamily="34" charset="0"/>
              </a:rPr>
              <a:t> Hall, 7</a:t>
            </a:r>
            <a:r>
              <a:rPr lang="en-US" sz="1400" baseline="30000" dirty="0" smtClean="0">
                <a:solidFill>
                  <a:schemeClr val="tx1">
                    <a:lumMod val="75000"/>
                    <a:lumOff val="25000"/>
                  </a:schemeClr>
                </a:solidFill>
                <a:latin typeface="Calibri" pitchFamily="34" charset="0"/>
              </a:rPr>
              <a:t>th</a:t>
            </a:r>
            <a:r>
              <a:rPr lang="en-US" sz="1400" dirty="0" smtClean="0">
                <a:solidFill>
                  <a:schemeClr val="tx1">
                    <a:lumMod val="75000"/>
                    <a:lumOff val="25000"/>
                  </a:schemeClr>
                </a:solidFill>
                <a:latin typeface="Calibri" pitchFamily="34" charset="0"/>
              </a:rPr>
              <a:t> Edition</a:t>
            </a:r>
            <a:endParaRPr lang="en-US" sz="1400" dirty="0">
              <a:solidFill>
                <a:schemeClr val="tx1">
                  <a:lumMod val="75000"/>
                  <a:lumOff val="25000"/>
                </a:schemeClr>
              </a:solidFill>
              <a:latin typeface="Calibri" pitchFamily="34" charset="0"/>
            </a:endParaRPr>
          </a:p>
        </p:txBody>
      </p:sp>
      <p:pic>
        <p:nvPicPr>
          <p:cNvPr id="2" name="Picture 1"/>
          <p:cNvPicPr>
            <a:picLocks noChangeAspect="1"/>
          </p:cNvPicPr>
          <p:nvPr/>
        </p:nvPicPr>
        <p:blipFill>
          <a:blip r:embed="rId2"/>
          <a:stretch>
            <a:fillRect/>
          </a:stretch>
        </p:blipFill>
        <p:spPr>
          <a:xfrm>
            <a:off x="1439652" y="1945598"/>
            <a:ext cx="5508612" cy="3753120"/>
          </a:xfrm>
          <a:prstGeom prst="rect">
            <a:avLst/>
          </a:prstGeom>
        </p:spPr>
      </p:pic>
      <p:sp>
        <p:nvSpPr>
          <p:cNvPr id="6" name="TextBox 5"/>
          <p:cNvSpPr txBox="1"/>
          <p:nvPr/>
        </p:nvSpPr>
        <p:spPr>
          <a:xfrm>
            <a:off x="491608" y="943080"/>
            <a:ext cx="8256856" cy="861774"/>
          </a:xfrm>
          <a:prstGeom prst="rect">
            <a:avLst/>
          </a:prstGeom>
          <a:noFill/>
        </p:spPr>
        <p:txBody>
          <a:bodyPr wrap="square" rtlCol="0">
            <a:spAutoFit/>
          </a:bodyPr>
          <a:lstStyle/>
          <a:p>
            <a:pPr algn="just">
              <a:lnSpc>
                <a:spcPts val="3000"/>
              </a:lnSpc>
              <a:spcBef>
                <a:spcPts val="600"/>
              </a:spcBef>
              <a:spcAft>
                <a:spcPts val="600"/>
              </a:spcAft>
              <a:buFont typeface="Arial" pitchFamily="34" charset="0"/>
              <a:buChar char="•"/>
            </a:pPr>
            <a:r>
              <a:rPr lang="en-US" dirty="0" smtClean="0">
                <a:solidFill>
                  <a:schemeClr val="tx1">
                    <a:lumMod val="75000"/>
                    <a:lumOff val="25000"/>
                  </a:schemeClr>
                </a:solidFill>
                <a:latin typeface="Calibri" pitchFamily="34" charset="0"/>
              </a:rPr>
              <a:t> Being S the FRA contract value, there is a positive pay-off to the long (short) position holder when interest rates decrease (increase).</a:t>
            </a:r>
            <a:endParaRPr lang="en-US"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23599182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03385" y="580292"/>
            <a:ext cx="7907215" cy="616460"/>
          </a:xfrm>
        </p:spPr>
        <p:txBody>
          <a:bodyPr/>
          <a:lstStyle/>
          <a:p>
            <a:r>
              <a:rPr lang="en-US" dirty="0" smtClean="0"/>
              <a:t>Interest Rate Risk in Banks Balance Sheets</a:t>
            </a:r>
          </a:p>
        </p:txBody>
      </p:sp>
      <p:sp>
        <p:nvSpPr>
          <p:cNvPr id="132099" name="Rectangle 4"/>
          <p:cNvSpPr>
            <a:spLocks noGrp="1" noChangeArrowheads="1"/>
          </p:cNvSpPr>
          <p:nvPr>
            <p:ph type="body" idx="1"/>
          </p:nvPr>
        </p:nvSpPr>
        <p:spPr>
          <a:xfrm>
            <a:off x="323528" y="1340768"/>
            <a:ext cx="8568951" cy="5112568"/>
          </a:xfrm>
          <a:noFill/>
        </p:spPr>
        <p:txBody>
          <a:bodyPr>
            <a:noAutofit/>
          </a:bodyPr>
          <a:lstStyle/>
          <a:p>
            <a:pPr marL="241795" lvl="3" indent="-241795" algn="just">
              <a:lnSpc>
                <a:spcPts val="2400"/>
              </a:lnSpc>
              <a:spcAft>
                <a:spcPts val="554"/>
              </a:spcAft>
              <a:buFont typeface="Monotype Sorts" pitchFamily="2" charset="2"/>
              <a:buChar char="n"/>
            </a:pPr>
            <a:r>
              <a:rPr lang="en-US" sz="1800" dirty="0" smtClean="0">
                <a:cs typeface="Times New Roman" pitchFamily="18" charset="0"/>
              </a:rPr>
              <a:t>In banks, the </a:t>
            </a:r>
            <a:r>
              <a:rPr lang="en-US" sz="1800" dirty="0">
                <a:cs typeface="Times New Roman" pitchFamily="18" charset="0"/>
              </a:rPr>
              <a:t>goal </a:t>
            </a:r>
            <a:r>
              <a:rPr lang="en-US" sz="1800" dirty="0" smtClean="0">
                <a:cs typeface="Times New Roman" pitchFamily="18" charset="0"/>
              </a:rPr>
              <a:t>is </a:t>
            </a:r>
            <a:r>
              <a:rPr lang="en-US" sz="1800" dirty="0">
                <a:cs typeface="Times New Roman" pitchFamily="18" charset="0"/>
              </a:rPr>
              <a:t>to measure the sensitivity of the balance sheet and the P&amp;L to interest rate shifts. </a:t>
            </a:r>
            <a:endParaRPr lang="en-US" sz="1800" dirty="0">
              <a:cs typeface="Arial" charset="0"/>
            </a:endParaRPr>
          </a:p>
          <a:p>
            <a:pPr marL="241795" lvl="3" indent="-241795" algn="just">
              <a:lnSpc>
                <a:spcPts val="2400"/>
              </a:lnSpc>
              <a:spcAft>
                <a:spcPts val="554"/>
              </a:spcAft>
              <a:buFont typeface="Monotype Sorts" pitchFamily="2" charset="2"/>
              <a:buChar char="n"/>
            </a:pPr>
            <a:r>
              <a:rPr lang="en-US" sz="1800" u="sng" dirty="0" smtClean="0">
                <a:cs typeface="Arial" charset="0"/>
              </a:rPr>
              <a:t>2 types of interest rate risk</a:t>
            </a:r>
            <a:r>
              <a:rPr lang="en-US" sz="1800" dirty="0" smtClean="0">
                <a:cs typeface="Arial" charset="0"/>
              </a:rPr>
              <a:t>:</a:t>
            </a:r>
          </a:p>
          <a:p>
            <a:pPr marL="561256" lvl="4" indent="-316531" algn="just">
              <a:lnSpc>
                <a:spcPts val="2400"/>
              </a:lnSpc>
              <a:spcAft>
                <a:spcPts val="554"/>
              </a:spcAft>
              <a:buFontTx/>
              <a:buChar char="-"/>
            </a:pPr>
            <a:r>
              <a:rPr lang="en-US" sz="1800" dirty="0" smtClean="0">
                <a:cs typeface="Arial" charset="0"/>
              </a:rPr>
              <a:t>Risk of Net Interest Income fluctuation</a:t>
            </a:r>
          </a:p>
          <a:p>
            <a:pPr marL="561256" lvl="4" indent="-316531" algn="just">
              <a:lnSpc>
                <a:spcPts val="2400"/>
              </a:lnSpc>
              <a:spcAft>
                <a:spcPts val="554"/>
              </a:spcAft>
              <a:buFontTx/>
              <a:buChar char="-"/>
            </a:pPr>
            <a:r>
              <a:rPr lang="en-US" sz="1800" dirty="0" smtClean="0">
                <a:cs typeface="Arial" charset="0"/>
              </a:rPr>
              <a:t>Risk of optionality embedded in assets and liabilities, e.g. prepayment of loans and early redemption of deposits, impacting on cash-flows.</a:t>
            </a:r>
          </a:p>
          <a:p>
            <a:pPr marL="241795" lvl="3" indent="-241795" algn="just">
              <a:lnSpc>
                <a:spcPts val="2400"/>
              </a:lnSpc>
              <a:spcAft>
                <a:spcPts val="554"/>
              </a:spcAft>
              <a:buFont typeface="Monotype Sorts" pitchFamily="2" charset="2"/>
              <a:buChar char="n"/>
            </a:pPr>
            <a:r>
              <a:rPr lang="en-US" sz="1800" u="sng" dirty="0" smtClean="0">
                <a:cs typeface="Arial" charset="0"/>
              </a:rPr>
              <a:t>Target variables</a:t>
            </a:r>
            <a:r>
              <a:rPr lang="en-US" sz="1800" dirty="0" smtClean="0">
                <a:cs typeface="Arial" charset="0"/>
              </a:rPr>
              <a:t>:</a:t>
            </a:r>
          </a:p>
          <a:p>
            <a:pPr marL="577376" lvl="3" indent="-332651" algn="just">
              <a:lnSpc>
                <a:spcPts val="2400"/>
              </a:lnSpc>
              <a:spcAft>
                <a:spcPts val="554"/>
              </a:spcAft>
            </a:pPr>
            <a:r>
              <a:rPr lang="en-US" sz="1800" dirty="0" smtClean="0">
                <a:cs typeface="Arial" charset="0"/>
              </a:rPr>
              <a:t>Net Interest Income: captures cash-flows in a given period (e.g. 1 year)</a:t>
            </a:r>
          </a:p>
          <a:p>
            <a:pPr marL="577376" lvl="3" indent="-332651" algn="just">
              <a:lnSpc>
                <a:spcPts val="2400"/>
              </a:lnSpc>
              <a:spcAft>
                <a:spcPts val="554"/>
              </a:spcAft>
              <a:buFontTx/>
              <a:buChar char="-"/>
            </a:pPr>
            <a:r>
              <a:rPr lang="en-US" sz="1800" dirty="0" smtClean="0">
                <a:cs typeface="Arial" charset="0"/>
              </a:rPr>
              <a:t>NPV of assets minus liabilities: allows to capture all balance sheet cash-flows, usually through duration.</a:t>
            </a:r>
          </a:p>
          <a:p>
            <a:pPr marL="241795" lvl="3" indent="-241795" algn="just">
              <a:lnSpc>
                <a:spcPts val="2400"/>
              </a:lnSpc>
              <a:spcAft>
                <a:spcPts val="554"/>
              </a:spcAft>
              <a:buFont typeface="Monotype Sorts" pitchFamily="2" charset="2"/>
              <a:buChar char="n"/>
            </a:pPr>
            <a:r>
              <a:rPr lang="en-US" sz="1800" u="sng" dirty="0" smtClean="0">
                <a:cs typeface="Arial" charset="0"/>
              </a:rPr>
              <a:t>Earnings-at-risk (</a:t>
            </a:r>
            <a:r>
              <a:rPr lang="en-US" sz="1800" u="sng" dirty="0" err="1" smtClean="0">
                <a:cs typeface="Arial" charset="0"/>
              </a:rPr>
              <a:t>EaR</a:t>
            </a:r>
            <a:r>
              <a:rPr lang="en-US" sz="1800" u="sng" dirty="0" smtClean="0">
                <a:cs typeface="Arial" charset="0"/>
              </a:rPr>
              <a:t>)</a:t>
            </a:r>
            <a:r>
              <a:rPr lang="en-US" sz="1800" dirty="0" smtClean="0">
                <a:cs typeface="Arial" charset="0"/>
              </a:rPr>
              <a:t>:</a:t>
            </a:r>
          </a:p>
          <a:p>
            <a:pPr marL="577376" lvl="3" indent="-332651" algn="just">
              <a:lnSpc>
                <a:spcPts val="2400"/>
              </a:lnSpc>
              <a:spcAft>
                <a:spcPts val="554"/>
              </a:spcAft>
            </a:pPr>
            <a:r>
              <a:rPr lang="en-US" sz="1800" dirty="0" smtClean="0">
                <a:cs typeface="Arial" charset="0"/>
              </a:rPr>
              <a:t>Impact </a:t>
            </a:r>
            <a:r>
              <a:rPr lang="en-US" sz="1800" dirty="0">
                <a:cs typeface="Arial" charset="0"/>
              </a:rPr>
              <a:t>on earnings (NI or EV) from several very unfavorable scenarios for interest rates</a:t>
            </a:r>
            <a:r>
              <a:rPr lang="en-US" sz="1800" dirty="0" smtClean="0">
                <a:cs typeface="Arial" charset="0"/>
              </a:rPr>
              <a:t>.</a:t>
            </a:r>
            <a:endParaRPr lang="en-US" sz="1800" dirty="0">
              <a:cs typeface="Arial" charset="0"/>
            </a:endParaRPr>
          </a:p>
          <a:p>
            <a:pPr marL="577376" lvl="3" indent="-332651" algn="just">
              <a:lnSpc>
                <a:spcPts val="2400"/>
              </a:lnSpc>
              <a:spcAft>
                <a:spcPts val="554"/>
              </a:spcAft>
            </a:pPr>
            <a:endParaRPr lang="en-US" sz="1800" dirty="0" smtClean="0">
              <a:cs typeface="Arial" charset="0"/>
            </a:endParaRPr>
          </a:p>
          <a:p>
            <a:pPr marL="244725" lvl="3" algn="just">
              <a:lnSpc>
                <a:spcPts val="2400"/>
              </a:lnSpc>
              <a:spcAft>
                <a:spcPts val="554"/>
              </a:spcAft>
            </a:pPr>
            <a:endParaRPr lang="en-US" sz="1800" dirty="0" smtClean="0">
              <a:cs typeface="Arial" charset="0"/>
            </a:endParaRPr>
          </a:p>
          <a:p>
            <a:pPr marL="244725" lvl="3" indent="0" algn="just">
              <a:lnSpc>
                <a:spcPts val="2400"/>
              </a:lnSpc>
              <a:spcAft>
                <a:spcPts val="554"/>
              </a:spcAft>
              <a:buNone/>
            </a:pPr>
            <a:endParaRPr lang="en-US" sz="1800" dirty="0" smtClean="0">
              <a:cs typeface="Arial" charset="0"/>
            </a:endParaRPr>
          </a:p>
        </p:txBody>
      </p:sp>
    </p:spTree>
    <p:extLst>
      <p:ext uri="{BB962C8B-B14F-4D97-AF65-F5344CB8AC3E}">
        <p14:creationId xmlns:p14="http://schemas.microsoft.com/office/powerpoint/2010/main" val="409095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l" eaLnBrk="1" hangingPunct="1"/>
            <a:r>
              <a:rPr lang="en-US" sz="3200" dirty="0" smtClean="0"/>
              <a:t>Interest Rate Futures</a:t>
            </a:r>
          </a:p>
        </p:txBody>
      </p:sp>
      <p:cxnSp>
        <p:nvCxnSpPr>
          <p:cNvPr id="10" name="Straight Connector 9"/>
          <p:cNvCxnSpPr/>
          <p:nvPr/>
        </p:nvCxnSpPr>
        <p:spPr>
          <a:xfrm flipV="1">
            <a:off x="0" y="1142976"/>
            <a:ext cx="3635896" cy="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12" y="1340768"/>
            <a:ext cx="8784976" cy="4375942"/>
          </a:xfrm>
          <a:prstGeom prst="rect">
            <a:avLst/>
          </a:prstGeom>
          <a:noFill/>
        </p:spPr>
        <p:txBody>
          <a:bodyPr wrap="square" rtlCol="0">
            <a:spAutoFit/>
          </a:bodyPr>
          <a:lstStyle/>
          <a:p>
            <a:pPr algn="just">
              <a:lnSpc>
                <a:spcPts val="25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Futures contracts are traded in exchange markets, for fixed settlement dates (and consequently different times to settlement and maturity), e.g. the 3-month </a:t>
            </a:r>
            <a:r>
              <a:rPr lang="en-US" sz="2000" dirty="0" err="1" smtClean="0">
                <a:solidFill>
                  <a:schemeClr val="tx1">
                    <a:lumMod val="75000"/>
                    <a:lumOff val="25000"/>
                  </a:schemeClr>
                </a:solidFill>
                <a:latin typeface="Calibri" pitchFamily="34" charset="0"/>
              </a:rPr>
              <a:t>Euribor</a:t>
            </a:r>
            <a:r>
              <a:rPr lang="en-US" sz="2000" dirty="0" smtClean="0">
                <a:solidFill>
                  <a:schemeClr val="tx1">
                    <a:lumMod val="75000"/>
                    <a:lumOff val="25000"/>
                  </a:schemeClr>
                </a:solidFill>
                <a:latin typeface="Calibri" pitchFamily="34" charset="0"/>
              </a:rPr>
              <a:t> futures for Dec.2016 settlement).</a:t>
            </a:r>
          </a:p>
          <a:p>
            <a:pPr algn="just">
              <a:lnSpc>
                <a:spcPts val="25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Conversely, FRAs are traded for variable settlement dates and fixed times to settlement and maturity.</a:t>
            </a:r>
          </a:p>
          <a:p>
            <a:pPr algn="just">
              <a:lnSpc>
                <a:spcPts val="25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Therefore, in order to cancel a long position in such a contract, an investor can take a short position in (sell) the same contract.</a:t>
            </a:r>
          </a:p>
          <a:p>
            <a:pPr algn="just">
              <a:lnSpc>
                <a:spcPts val="25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Usually, one can find futures contracts for short and long term interest rates.</a:t>
            </a:r>
          </a:p>
          <a:p>
            <a:pPr algn="just">
              <a:lnSpc>
                <a:spcPts val="2500"/>
              </a:lnSpc>
              <a:spcBef>
                <a:spcPts val="600"/>
              </a:spcBef>
              <a:spcAft>
                <a:spcPts val="600"/>
              </a:spcAft>
              <a:buFont typeface="Arial" pitchFamily="34" charset="0"/>
              <a:buChar char="•"/>
            </a:pPr>
            <a:r>
              <a:rPr lang="en-US" sz="2000" dirty="0">
                <a:solidFill>
                  <a:schemeClr val="tx1">
                    <a:lumMod val="75000"/>
                    <a:lumOff val="25000"/>
                  </a:schemeClr>
                </a:solidFill>
                <a:latin typeface="Calibri" pitchFamily="34" charset="0"/>
              </a:rPr>
              <a:t> </a:t>
            </a:r>
            <a:r>
              <a:rPr lang="en-US" sz="2000" dirty="0" smtClean="0">
                <a:solidFill>
                  <a:schemeClr val="tx1">
                    <a:lumMod val="75000"/>
                    <a:lumOff val="25000"/>
                  </a:schemeClr>
                </a:solidFill>
                <a:latin typeface="Calibri" pitchFamily="34" charset="0"/>
              </a:rPr>
              <a:t>Short-term futures contracts are quoted as 100 minus the implied interest rates.</a:t>
            </a:r>
          </a:p>
          <a:p>
            <a:pPr algn="just">
              <a:lnSpc>
                <a:spcPts val="2500"/>
              </a:lnSpc>
              <a:spcBef>
                <a:spcPts val="600"/>
              </a:spcBef>
              <a:spcAft>
                <a:spcPts val="600"/>
              </a:spcAft>
              <a:buFont typeface="Arial" pitchFamily="34" charset="0"/>
              <a:buChar char="•"/>
            </a:pPr>
            <a:r>
              <a:rPr lang="en-US" sz="2000" dirty="0">
                <a:solidFill>
                  <a:schemeClr val="tx1">
                    <a:lumMod val="75000"/>
                    <a:lumOff val="25000"/>
                  </a:schemeClr>
                </a:solidFill>
                <a:latin typeface="Calibri" pitchFamily="34" charset="0"/>
              </a:rPr>
              <a:t> </a:t>
            </a:r>
            <a:r>
              <a:rPr lang="en-US" sz="2000" dirty="0" smtClean="0">
                <a:solidFill>
                  <a:schemeClr val="tx1">
                    <a:lumMod val="75000"/>
                    <a:lumOff val="25000"/>
                  </a:schemeClr>
                </a:solidFill>
                <a:latin typeface="Calibri" pitchFamily="34" charset="0"/>
              </a:rPr>
              <a:t>Long-term futures contracts are priced as a % of the nominal value of the theoretical bond embedded in the futures contract, just like the true bonds.</a:t>
            </a:r>
            <a:endParaRPr lang="en-US" sz="2000"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38988321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l" eaLnBrk="1" hangingPunct="1"/>
            <a:r>
              <a:rPr lang="en-US" sz="3200" dirty="0" smtClean="0"/>
              <a:t>Interest Rate Futures</a:t>
            </a:r>
          </a:p>
        </p:txBody>
      </p:sp>
      <p:cxnSp>
        <p:nvCxnSpPr>
          <p:cNvPr id="10" name="Straight Connector 9"/>
          <p:cNvCxnSpPr/>
          <p:nvPr/>
        </p:nvCxnSpPr>
        <p:spPr>
          <a:xfrm flipV="1">
            <a:off x="0" y="1142976"/>
            <a:ext cx="3635896" cy="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12" y="1340768"/>
            <a:ext cx="8712968" cy="4068165"/>
          </a:xfrm>
          <a:prstGeom prst="rect">
            <a:avLst/>
          </a:prstGeom>
          <a:noFill/>
        </p:spPr>
        <p:txBody>
          <a:bodyPr wrap="square" rtlCol="0">
            <a:spAutoFit/>
          </a:bodyPr>
          <a:lstStyle/>
          <a:p>
            <a:pPr algn="just">
              <a:lnSpc>
                <a:spcPts val="25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a:t>
            </a:r>
            <a:r>
              <a:rPr lang="en-US" sz="2000" dirty="0">
                <a:solidFill>
                  <a:schemeClr val="tx1">
                    <a:lumMod val="75000"/>
                    <a:lumOff val="25000"/>
                  </a:schemeClr>
                </a:solidFill>
                <a:latin typeface="Calibri" pitchFamily="34" charset="0"/>
              </a:rPr>
              <a:t>Therefore, an increase in both types of futures contracts means that the implied interest rate is decreasing.</a:t>
            </a:r>
          </a:p>
          <a:p>
            <a:pPr algn="just">
              <a:lnSpc>
                <a:spcPts val="25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Short-term </a:t>
            </a:r>
            <a:r>
              <a:rPr lang="en-US" sz="2000" dirty="0">
                <a:solidFill>
                  <a:schemeClr val="tx1">
                    <a:lumMod val="75000"/>
                    <a:lumOff val="25000"/>
                  </a:schemeClr>
                </a:solidFill>
                <a:latin typeface="Calibri" pitchFamily="34" charset="0"/>
              </a:rPr>
              <a:t>interest rate futures have financial settlement, while long-term interest rate futures usually have physical settlement, through the cheapest-to-deliver </a:t>
            </a:r>
            <a:r>
              <a:rPr lang="en-US" sz="2000" dirty="0" smtClean="0">
                <a:solidFill>
                  <a:schemeClr val="tx1">
                    <a:lumMod val="75000"/>
                    <a:lumOff val="25000"/>
                  </a:schemeClr>
                </a:solidFill>
                <a:latin typeface="Calibri" pitchFamily="34" charset="0"/>
              </a:rPr>
              <a:t>bond (among the bonds considered as deliverable, i.e. proxies for the theoretical underlying bond).</a:t>
            </a:r>
            <a:endParaRPr lang="en-US" sz="2000" dirty="0">
              <a:solidFill>
                <a:schemeClr val="tx1">
                  <a:lumMod val="75000"/>
                  <a:lumOff val="25000"/>
                </a:schemeClr>
              </a:solidFill>
              <a:latin typeface="Calibri" pitchFamily="34" charset="0"/>
            </a:endParaRPr>
          </a:p>
          <a:p>
            <a:pPr algn="just">
              <a:lnSpc>
                <a:spcPts val="25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Short and long term interest rate futures are usually available for quarterly settlement dates (pre-specified days in March, June, September and December).</a:t>
            </a:r>
          </a:p>
          <a:p>
            <a:pPr algn="just">
              <a:lnSpc>
                <a:spcPts val="2500"/>
              </a:lnSpc>
              <a:spcBef>
                <a:spcPts val="600"/>
              </a:spcBef>
              <a:spcAft>
                <a:spcPts val="600"/>
              </a:spcAft>
              <a:buFont typeface="Arial" pitchFamily="34" charset="0"/>
              <a:buChar char="•"/>
            </a:pPr>
            <a:r>
              <a:rPr lang="en-US" sz="2000" dirty="0">
                <a:solidFill>
                  <a:schemeClr val="tx1">
                    <a:lumMod val="75000"/>
                    <a:lumOff val="25000"/>
                  </a:schemeClr>
                </a:solidFill>
                <a:latin typeface="Calibri" pitchFamily="34" charset="0"/>
              </a:rPr>
              <a:t> </a:t>
            </a:r>
            <a:r>
              <a:rPr lang="en-US" sz="2000" dirty="0" smtClean="0">
                <a:solidFill>
                  <a:schemeClr val="tx1">
                    <a:lumMod val="75000"/>
                    <a:lumOff val="25000"/>
                  </a:schemeClr>
                </a:solidFill>
                <a:latin typeface="Calibri" pitchFamily="34" charset="0"/>
              </a:rPr>
              <a:t>However, short term futures are available for a longer set of settlement dates (comparing to long term interest rate futures and also FRAs), even though the most liquid contracts are those with shorter times to settlement.</a:t>
            </a:r>
          </a:p>
        </p:txBody>
      </p:sp>
    </p:spTree>
    <p:extLst>
      <p:ext uri="{BB962C8B-B14F-4D97-AF65-F5344CB8AC3E}">
        <p14:creationId xmlns:p14="http://schemas.microsoft.com/office/powerpoint/2010/main" val="289206381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l" eaLnBrk="1" hangingPunct="1"/>
            <a:r>
              <a:rPr lang="en-US" sz="3200" dirty="0" smtClean="0"/>
              <a:t>Interest Rate Futures</a:t>
            </a:r>
          </a:p>
        </p:txBody>
      </p:sp>
      <p:cxnSp>
        <p:nvCxnSpPr>
          <p:cNvPr id="10" name="Straight Connector 9"/>
          <p:cNvCxnSpPr/>
          <p:nvPr/>
        </p:nvCxnSpPr>
        <p:spPr>
          <a:xfrm flipV="1">
            <a:off x="0" y="1142976"/>
            <a:ext cx="3635896" cy="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520" y="5904274"/>
            <a:ext cx="8712968" cy="477054"/>
          </a:xfrm>
          <a:prstGeom prst="rect">
            <a:avLst/>
          </a:prstGeom>
          <a:noFill/>
        </p:spPr>
        <p:txBody>
          <a:bodyPr wrap="square" rtlCol="0">
            <a:spAutoFit/>
          </a:bodyPr>
          <a:lstStyle/>
          <a:p>
            <a:pPr algn="just">
              <a:lnSpc>
                <a:spcPts val="3000"/>
              </a:lnSpc>
              <a:spcBef>
                <a:spcPts val="600"/>
              </a:spcBef>
              <a:spcAft>
                <a:spcPts val="600"/>
              </a:spcAft>
            </a:pPr>
            <a:r>
              <a:rPr lang="en-US" sz="1400" dirty="0" smtClean="0">
                <a:solidFill>
                  <a:schemeClr val="tx1">
                    <a:lumMod val="75000"/>
                    <a:lumOff val="25000"/>
                  </a:schemeClr>
                </a:solidFill>
                <a:latin typeface="Calibri" pitchFamily="34" charset="0"/>
              </a:rPr>
              <a:t>Source: Hull, John (2009), “Options, Futures and Other Derivatives”, Pearson </a:t>
            </a:r>
            <a:r>
              <a:rPr lang="en-US" sz="1400" dirty="0" err="1" smtClean="0">
                <a:solidFill>
                  <a:schemeClr val="tx1">
                    <a:lumMod val="75000"/>
                    <a:lumOff val="25000"/>
                  </a:schemeClr>
                </a:solidFill>
                <a:latin typeface="Calibri" pitchFamily="34" charset="0"/>
              </a:rPr>
              <a:t>Prenctice</a:t>
            </a:r>
            <a:r>
              <a:rPr lang="en-US" sz="1400" dirty="0" smtClean="0">
                <a:solidFill>
                  <a:schemeClr val="tx1">
                    <a:lumMod val="75000"/>
                    <a:lumOff val="25000"/>
                  </a:schemeClr>
                </a:solidFill>
                <a:latin typeface="Calibri" pitchFamily="34" charset="0"/>
              </a:rPr>
              <a:t> Hall, 7</a:t>
            </a:r>
            <a:r>
              <a:rPr lang="en-US" sz="1400" baseline="30000" dirty="0" smtClean="0">
                <a:solidFill>
                  <a:schemeClr val="tx1">
                    <a:lumMod val="75000"/>
                    <a:lumOff val="25000"/>
                  </a:schemeClr>
                </a:solidFill>
                <a:latin typeface="Calibri" pitchFamily="34" charset="0"/>
              </a:rPr>
              <a:t>th</a:t>
            </a:r>
            <a:r>
              <a:rPr lang="en-US" sz="1400" dirty="0" smtClean="0">
                <a:solidFill>
                  <a:schemeClr val="tx1">
                    <a:lumMod val="75000"/>
                    <a:lumOff val="25000"/>
                  </a:schemeClr>
                </a:solidFill>
                <a:latin typeface="Calibri" pitchFamily="34" charset="0"/>
              </a:rPr>
              <a:t> Edition</a:t>
            </a:r>
            <a:endParaRPr lang="en-US" sz="1400" dirty="0">
              <a:solidFill>
                <a:schemeClr val="tx1">
                  <a:lumMod val="75000"/>
                  <a:lumOff val="25000"/>
                </a:schemeClr>
              </a:solidFill>
              <a:latin typeface="Calibri" pitchFamily="34" charset="0"/>
            </a:endParaRPr>
          </a:p>
        </p:txBody>
      </p:sp>
      <p:pic>
        <p:nvPicPr>
          <p:cNvPr id="7" name="Picture 6"/>
          <p:cNvPicPr>
            <a:picLocks noChangeAspect="1"/>
          </p:cNvPicPr>
          <p:nvPr/>
        </p:nvPicPr>
        <p:blipFill>
          <a:blip r:embed="rId2"/>
          <a:stretch>
            <a:fillRect/>
          </a:stretch>
        </p:blipFill>
        <p:spPr>
          <a:xfrm>
            <a:off x="1763688" y="2407844"/>
            <a:ext cx="5285306" cy="3473438"/>
          </a:xfrm>
          <a:prstGeom prst="rect">
            <a:avLst/>
          </a:prstGeom>
        </p:spPr>
      </p:pic>
      <p:sp>
        <p:nvSpPr>
          <p:cNvPr id="9" name="TextBox 8"/>
          <p:cNvSpPr txBox="1"/>
          <p:nvPr/>
        </p:nvSpPr>
        <p:spPr>
          <a:xfrm>
            <a:off x="179512" y="1340768"/>
            <a:ext cx="8712968" cy="830997"/>
          </a:xfrm>
          <a:prstGeom prst="rect">
            <a:avLst/>
          </a:prstGeom>
          <a:noFill/>
        </p:spPr>
        <p:txBody>
          <a:bodyPr wrap="square" rtlCol="0">
            <a:spAutoFit/>
          </a:bodyPr>
          <a:lstStyle/>
          <a:p>
            <a:pPr algn="just">
              <a:spcAft>
                <a:spcPts val="600"/>
              </a:spcAft>
              <a:buFont typeface="Arial" pitchFamily="34" charset="0"/>
              <a:buChar char="•"/>
            </a:pPr>
            <a:r>
              <a:rPr lang="en-US" sz="2400" dirty="0" smtClean="0">
                <a:solidFill>
                  <a:schemeClr val="tx1">
                    <a:lumMod val="75000"/>
                    <a:lumOff val="25000"/>
                  </a:schemeClr>
                </a:solidFill>
                <a:latin typeface="Calibri" pitchFamily="34" charset="0"/>
              </a:rPr>
              <a:t>Futures prices converge to the spot value when the settlement date is approaching.</a:t>
            </a:r>
            <a:endParaRPr lang="en-US" sz="2400"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56399756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l" eaLnBrk="1" hangingPunct="1"/>
            <a:r>
              <a:rPr lang="en-US" sz="3200" dirty="0" smtClean="0"/>
              <a:t>IRS</a:t>
            </a:r>
          </a:p>
        </p:txBody>
      </p:sp>
      <p:cxnSp>
        <p:nvCxnSpPr>
          <p:cNvPr id="10" name="Straight Connector 9"/>
          <p:cNvCxnSpPr/>
          <p:nvPr/>
        </p:nvCxnSpPr>
        <p:spPr>
          <a:xfrm>
            <a:off x="0" y="1142984"/>
            <a:ext cx="928662"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12" y="1340768"/>
            <a:ext cx="8712968" cy="5850319"/>
          </a:xfrm>
          <a:prstGeom prst="rect">
            <a:avLst/>
          </a:prstGeom>
          <a:noFill/>
        </p:spPr>
        <p:txBody>
          <a:bodyPr wrap="square" rtlCol="0">
            <a:spAutoFit/>
          </a:bodyPr>
          <a:lstStyle/>
          <a:p>
            <a:pPr algn="just">
              <a:lnSpc>
                <a:spcPts val="29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IRS are contracts that settle the exchange of fixed for variable interest rates at pre-specified dates.</a:t>
            </a:r>
          </a:p>
          <a:p>
            <a:pPr algn="just">
              <a:lnSpc>
                <a:spcPts val="2900"/>
              </a:lnSpc>
              <a:spcBef>
                <a:spcPts val="600"/>
              </a:spcBef>
              <a:spcAft>
                <a:spcPts val="600"/>
              </a:spcAft>
              <a:buFont typeface="Arial" pitchFamily="34" charset="0"/>
              <a:buChar char="•"/>
            </a:pPr>
            <a:r>
              <a:rPr lang="en-US" sz="2000" dirty="0">
                <a:solidFill>
                  <a:schemeClr val="tx1">
                    <a:lumMod val="75000"/>
                    <a:lumOff val="25000"/>
                  </a:schemeClr>
                </a:solidFill>
                <a:latin typeface="Calibri" pitchFamily="34" charset="0"/>
              </a:rPr>
              <a:t> </a:t>
            </a:r>
            <a:r>
              <a:rPr lang="en-US" sz="2000" dirty="0" smtClean="0">
                <a:solidFill>
                  <a:schemeClr val="tx1">
                    <a:lumMod val="75000"/>
                    <a:lumOff val="25000"/>
                  </a:schemeClr>
                </a:solidFill>
                <a:latin typeface="Calibri" pitchFamily="34" charset="0"/>
              </a:rPr>
              <a:t>Therefore, they may be seen as a long (short) position in a fixed rate bond or a set of FRAs, on one hand, and a short (long) position in a variable interest rate bond, on the other hand.</a:t>
            </a:r>
          </a:p>
          <a:p>
            <a:pPr algn="just">
              <a:lnSpc>
                <a:spcPts val="29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The swap value or price corresponds to its replacement cost, i.e. the amount of money that should be paid to one counterparty to the other to cancel the contract, reflecting the dynamics of short and long term interest rates since the initial date or the last payment date.</a:t>
            </a:r>
          </a:p>
          <a:p>
            <a:pPr algn="just">
              <a:lnSpc>
                <a:spcPts val="2900"/>
              </a:lnSpc>
              <a:spcBef>
                <a:spcPts val="600"/>
              </a:spcBef>
              <a:spcAft>
                <a:spcPts val="600"/>
              </a:spcAft>
              <a:buFont typeface="Arial" pitchFamily="34" charset="0"/>
              <a:buChar char="•"/>
            </a:pPr>
            <a:r>
              <a:rPr lang="en-US" sz="2000" dirty="0">
                <a:solidFill>
                  <a:schemeClr val="tx1">
                    <a:lumMod val="75000"/>
                    <a:lumOff val="25000"/>
                  </a:schemeClr>
                </a:solidFill>
                <a:latin typeface="Calibri" pitchFamily="34" charset="0"/>
              </a:rPr>
              <a:t> </a:t>
            </a:r>
            <a:r>
              <a:rPr lang="en-US" sz="2000" dirty="0" smtClean="0">
                <a:solidFill>
                  <a:schemeClr val="tx1">
                    <a:lumMod val="75000"/>
                    <a:lumOff val="25000"/>
                  </a:schemeClr>
                </a:solidFill>
                <a:latin typeface="Calibri" pitchFamily="34" charset="0"/>
              </a:rPr>
              <a:t>This also corresponds to the difference between a fixed and a floating rate bond:</a:t>
            </a:r>
          </a:p>
          <a:p>
            <a:pPr algn="just">
              <a:lnSpc>
                <a:spcPts val="2900"/>
              </a:lnSpc>
              <a:spcBef>
                <a:spcPts val="600"/>
              </a:spcBef>
              <a:spcAft>
                <a:spcPts val="600"/>
              </a:spcAft>
            </a:pPr>
            <a:r>
              <a:rPr lang="en-US" sz="2000" dirty="0" smtClean="0">
                <a:solidFill>
                  <a:schemeClr val="tx1">
                    <a:lumMod val="75000"/>
                    <a:lumOff val="25000"/>
                  </a:schemeClr>
                </a:solidFill>
                <a:latin typeface="Calibri" pitchFamily="34" charset="0"/>
              </a:rPr>
              <a:t>(from the floating rate payer’s point of view)</a:t>
            </a:r>
          </a:p>
          <a:p>
            <a:pPr algn="just">
              <a:lnSpc>
                <a:spcPts val="2900"/>
              </a:lnSpc>
              <a:spcBef>
                <a:spcPts val="600"/>
              </a:spcBef>
              <a:spcAft>
                <a:spcPts val="600"/>
              </a:spcAft>
              <a:buFont typeface="Arial" pitchFamily="34" charset="0"/>
              <a:buChar char="•"/>
            </a:pPr>
            <a:r>
              <a:rPr lang="en-US" sz="2000" dirty="0" smtClean="0">
                <a:solidFill>
                  <a:schemeClr val="tx1">
                    <a:lumMod val="75000"/>
                    <a:lumOff val="25000"/>
                  </a:schemeClr>
                </a:solidFill>
                <a:latin typeface="Calibri" pitchFamily="34" charset="0"/>
              </a:rPr>
              <a:t> Consequently, at the initial and all payment dates, the swap value returns to 0.</a:t>
            </a:r>
          </a:p>
          <a:p>
            <a:pPr algn="just">
              <a:lnSpc>
                <a:spcPts val="2900"/>
              </a:lnSpc>
              <a:spcBef>
                <a:spcPts val="600"/>
              </a:spcBef>
              <a:spcAft>
                <a:spcPts val="600"/>
              </a:spcAft>
              <a:buFont typeface="Arial" pitchFamily="34" charset="0"/>
              <a:buChar char="•"/>
            </a:pPr>
            <a:endParaRPr lang="en-US" sz="2000" dirty="0">
              <a:solidFill>
                <a:schemeClr val="tx1">
                  <a:lumMod val="75000"/>
                  <a:lumOff val="25000"/>
                </a:schemeClr>
              </a:solidFill>
              <a:latin typeface="Calibri" pitchFamily="34" charset="0"/>
            </a:endParaRPr>
          </a:p>
        </p:txBody>
      </p:sp>
      <p:pic>
        <p:nvPicPr>
          <p:cNvPr id="2" name="Picture 1"/>
          <p:cNvPicPr>
            <a:picLocks noChangeAspect="1"/>
          </p:cNvPicPr>
          <p:nvPr/>
        </p:nvPicPr>
        <p:blipFill>
          <a:blip r:embed="rId2"/>
          <a:stretch>
            <a:fillRect/>
          </a:stretch>
        </p:blipFill>
        <p:spPr>
          <a:xfrm>
            <a:off x="5076056" y="5589240"/>
            <a:ext cx="1916969" cy="576064"/>
          </a:xfrm>
          <a:prstGeom prst="rect">
            <a:avLst/>
          </a:prstGeom>
        </p:spPr>
      </p:pic>
    </p:spTree>
    <p:extLst>
      <p:ext uri="{BB962C8B-B14F-4D97-AF65-F5344CB8AC3E}">
        <p14:creationId xmlns:p14="http://schemas.microsoft.com/office/powerpoint/2010/main" val="319992684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2" y="-24"/>
            <a:ext cx="8786874" cy="1143000"/>
          </a:xfrm>
        </p:spPr>
        <p:txBody>
          <a:bodyPr>
            <a:normAutofit/>
          </a:bodyPr>
          <a:lstStyle/>
          <a:p>
            <a:pPr algn="l" eaLnBrk="1" hangingPunct="1"/>
            <a:r>
              <a:rPr lang="en-US" dirty="0" smtClean="0"/>
              <a:t>Interest Rate Options</a:t>
            </a:r>
          </a:p>
        </p:txBody>
      </p:sp>
      <p:sp>
        <p:nvSpPr>
          <p:cNvPr id="7" name="TextBox 6"/>
          <p:cNvSpPr txBox="1"/>
          <p:nvPr/>
        </p:nvSpPr>
        <p:spPr>
          <a:xfrm>
            <a:off x="107504" y="1412776"/>
            <a:ext cx="8928992" cy="4606389"/>
          </a:xfrm>
          <a:prstGeom prst="rect">
            <a:avLst/>
          </a:prstGeom>
          <a:noFill/>
        </p:spPr>
        <p:txBody>
          <a:bodyPr wrap="square" rtlCol="0">
            <a:spAutoFit/>
          </a:bodyPr>
          <a:lstStyle/>
          <a:p>
            <a:pPr algn="just">
              <a:lnSpc>
                <a:spcPts val="2800"/>
              </a:lnSpc>
              <a:spcBef>
                <a:spcPts val="600"/>
              </a:spcBef>
              <a:spcAft>
                <a:spcPts val="600"/>
              </a:spcAft>
              <a:buFont typeface="Arial" pitchFamily="34" charset="0"/>
              <a:buChar char="•"/>
            </a:pPr>
            <a:r>
              <a:rPr lang="en-US" sz="2000" dirty="0" smtClean="0">
                <a:latin typeface="Calibri" pitchFamily="34" charset="0"/>
              </a:rPr>
              <a:t> Interest rate volatilities have to be estimated.</a:t>
            </a:r>
          </a:p>
          <a:p>
            <a:pPr algn="just">
              <a:lnSpc>
                <a:spcPts val="2800"/>
              </a:lnSpc>
              <a:spcBef>
                <a:spcPts val="600"/>
              </a:spcBef>
              <a:spcAft>
                <a:spcPts val="600"/>
              </a:spcAft>
              <a:buFont typeface="Arial" pitchFamily="34" charset="0"/>
              <a:buChar char="•"/>
            </a:pPr>
            <a:r>
              <a:rPr lang="en-US" sz="2000" dirty="0" smtClean="0">
                <a:latin typeface="Calibri" pitchFamily="34" charset="0"/>
              </a:rPr>
              <a:t> Consequently, the Dynamics of the yield curve must be assessed =&gt; Stochastic Interest Rate Models.</a:t>
            </a:r>
          </a:p>
          <a:p>
            <a:pPr algn="just">
              <a:lnSpc>
                <a:spcPts val="2800"/>
              </a:lnSpc>
              <a:spcBef>
                <a:spcPts val="600"/>
              </a:spcBef>
              <a:spcAft>
                <a:spcPts val="600"/>
              </a:spcAft>
              <a:buFont typeface="Arial" pitchFamily="34" charset="0"/>
              <a:buChar char="•"/>
            </a:pPr>
            <a:r>
              <a:rPr lang="en-US" sz="2000" dirty="0" smtClean="0">
                <a:latin typeface="Calibri" pitchFamily="34" charset="0"/>
              </a:rPr>
              <a:t> </a:t>
            </a:r>
            <a:r>
              <a:rPr lang="en-US" sz="2000" b="1" dirty="0" smtClean="0">
                <a:latin typeface="Calibri" pitchFamily="34" charset="0"/>
              </a:rPr>
              <a:t>Cap</a:t>
            </a:r>
            <a:r>
              <a:rPr lang="en-US" sz="2000" dirty="0" smtClean="0">
                <a:latin typeface="Calibri" pitchFamily="34" charset="0"/>
              </a:rPr>
              <a:t> - set of put options on the several interest rates to be paid in the future.</a:t>
            </a:r>
          </a:p>
          <a:p>
            <a:pPr algn="just">
              <a:lnSpc>
                <a:spcPts val="2800"/>
              </a:lnSpc>
              <a:spcBef>
                <a:spcPts val="600"/>
              </a:spcBef>
              <a:spcAft>
                <a:spcPts val="600"/>
              </a:spcAft>
              <a:buFont typeface="Arial" pitchFamily="34" charset="0"/>
              <a:buChar char="•"/>
            </a:pPr>
            <a:r>
              <a:rPr lang="en-US" sz="2000" dirty="0" smtClean="0">
                <a:latin typeface="Calibri" pitchFamily="34" charset="0"/>
              </a:rPr>
              <a:t> Each of these options is a </a:t>
            </a:r>
            <a:r>
              <a:rPr lang="en-US" sz="2000" b="1" dirty="0" smtClean="0">
                <a:latin typeface="Calibri" pitchFamily="34" charset="0"/>
              </a:rPr>
              <a:t>caplet</a:t>
            </a:r>
            <a:r>
              <a:rPr lang="en-US" sz="2000" dirty="0" smtClean="0">
                <a:latin typeface="Calibri" pitchFamily="34" charset="0"/>
              </a:rPr>
              <a:t> and can be traded individually.</a:t>
            </a:r>
          </a:p>
          <a:p>
            <a:pPr algn="just">
              <a:lnSpc>
                <a:spcPts val="2800"/>
              </a:lnSpc>
              <a:spcBef>
                <a:spcPts val="600"/>
              </a:spcBef>
              <a:spcAft>
                <a:spcPts val="600"/>
              </a:spcAft>
              <a:buFont typeface="Arial" pitchFamily="34" charset="0"/>
              <a:buChar char="•"/>
            </a:pPr>
            <a:r>
              <a:rPr lang="en-US" sz="2000" dirty="0" smtClean="0">
                <a:latin typeface="Calibri" pitchFamily="34" charset="0"/>
              </a:rPr>
              <a:t> </a:t>
            </a:r>
            <a:r>
              <a:rPr lang="en-US" sz="2000" dirty="0" err="1" smtClean="0">
                <a:latin typeface="Calibri" pitchFamily="34" charset="0"/>
              </a:rPr>
              <a:t>S</a:t>
            </a:r>
            <a:r>
              <a:rPr lang="en-US" sz="2000" b="1" dirty="0" err="1" smtClean="0">
                <a:latin typeface="Calibri" pitchFamily="34" charset="0"/>
              </a:rPr>
              <a:t>waption</a:t>
            </a:r>
            <a:r>
              <a:rPr lang="en-US" sz="2000" dirty="0" smtClean="0">
                <a:latin typeface="Calibri" pitchFamily="34" charset="0"/>
              </a:rPr>
              <a:t>-option giving the right to enter into a swap at a future pre-specified rate.</a:t>
            </a:r>
            <a:endParaRPr lang="en-US" sz="2000" dirty="0">
              <a:latin typeface="Calibri" pitchFamily="34" charset="0"/>
            </a:endParaRPr>
          </a:p>
          <a:p>
            <a:pPr algn="just">
              <a:lnSpc>
                <a:spcPts val="2800"/>
              </a:lnSpc>
              <a:spcBef>
                <a:spcPts val="600"/>
              </a:spcBef>
              <a:spcAft>
                <a:spcPts val="600"/>
              </a:spcAft>
              <a:buFont typeface="Arial" pitchFamily="34" charset="0"/>
              <a:buChar char="•"/>
            </a:pPr>
            <a:r>
              <a:rPr lang="en-US" sz="2000" dirty="0" smtClean="0">
                <a:latin typeface="Calibri" pitchFamily="34" charset="0"/>
              </a:rPr>
              <a:t> Therefore, the option will be exercised only if the IRS has a positive value.</a:t>
            </a:r>
          </a:p>
          <a:p>
            <a:pPr algn="just">
              <a:lnSpc>
                <a:spcPts val="2800"/>
              </a:lnSpc>
              <a:spcBef>
                <a:spcPts val="600"/>
              </a:spcBef>
              <a:spcAft>
                <a:spcPts val="600"/>
              </a:spcAft>
              <a:buFont typeface="Arial" pitchFamily="34" charset="0"/>
              <a:buChar char="•"/>
            </a:pPr>
            <a:r>
              <a:rPr lang="en-US" sz="2000" dirty="0">
                <a:latin typeface="Calibri" pitchFamily="34" charset="0"/>
              </a:rPr>
              <a:t> </a:t>
            </a:r>
            <a:r>
              <a:rPr lang="en-US" sz="2000" dirty="0" smtClean="0">
                <a:latin typeface="Calibri" pitchFamily="34" charset="0"/>
              </a:rPr>
              <a:t>Contrary to the caps, the several cash-flows of the </a:t>
            </a:r>
            <a:r>
              <a:rPr lang="en-US" sz="2000" dirty="0" err="1" smtClean="0">
                <a:latin typeface="Calibri" pitchFamily="34" charset="0"/>
              </a:rPr>
              <a:t>swaption</a:t>
            </a:r>
            <a:r>
              <a:rPr lang="en-US" sz="2000" dirty="0" smtClean="0">
                <a:latin typeface="Calibri" pitchFamily="34" charset="0"/>
              </a:rPr>
              <a:t> cannot be traded separately and the whole yield curve has to be modelled, including the correlation between the several interest rates.</a:t>
            </a:r>
          </a:p>
        </p:txBody>
      </p:sp>
      <p:cxnSp>
        <p:nvCxnSpPr>
          <p:cNvPr id="10" name="Straight Connector 9"/>
          <p:cNvCxnSpPr/>
          <p:nvPr/>
        </p:nvCxnSpPr>
        <p:spPr>
          <a:xfrm flipV="1">
            <a:off x="0" y="1142976"/>
            <a:ext cx="3635896" cy="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6"/>
          <p:cNvPicPr>
            <a:picLocks noChangeAspect="1" noChangeArrowheads="1"/>
          </p:cNvPicPr>
          <p:nvPr/>
        </p:nvPicPr>
        <p:blipFill>
          <a:blip r:embed="rId2" cstate="print"/>
          <a:srcRect/>
          <a:stretch>
            <a:fillRect/>
          </a:stretch>
        </p:blipFill>
        <p:spPr bwMode="auto">
          <a:xfrm>
            <a:off x="1353791" y="2409417"/>
            <a:ext cx="6480075" cy="3395847"/>
          </a:xfrm>
          <a:prstGeom prst="rect">
            <a:avLst/>
          </a:prstGeom>
          <a:noFill/>
          <a:ln w="9525">
            <a:noFill/>
            <a:miter lim="800000"/>
            <a:headEnd/>
            <a:tailEnd/>
          </a:ln>
        </p:spPr>
      </p:pic>
      <p:pic>
        <p:nvPicPr>
          <p:cNvPr id="36868" name="Picture 7"/>
          <p:cNvPicPr>
            <a:picLocks noChangeAspect="1" noChangeArrowheads="1"/>
          </p:cNvPicPr>
          <p:nvPr/>
        </p:nvPicPr>
        <p:blipFill>
          <a:blip r:embed="rId3" cstate="print"/>
          <a:srcRect/>
          <a:stretch>
            <a:fillRect/>
          </a:stretch>
        </p:blipFill>
        <p:spPr bwMode="auto">
          <a:xfrm>
            <a:off x="3059832" y="5691336"/>
            <a:ext cx="3381375" cy="762000"/>
          </a:xfrm>
          <a:prstGeom prst="rect">
            <a:avLst/>
          </a:prstGeom>
          <a:noFill/>
          <a:ln w="9525">
            <a:noFill/>
            <a:miter lim="800000"/>
            <a:headEnd/>
            <a:tailEnd/>
          </a:ln>
        </p:spPr>
      </p:pic>
      <p:pic>
        <p:nvPicPr>
          <p:cNvPr id="4" name="Picture 7"/>
          <p:cNvPicPr>
            <a:picLocks noChangeAspect="1" noChangeArrowheads="1"/>
          </p:cNvPicPr>
          <p:nvPr/>
        </p:nvPicPr>
        <p:blipFill>
          <a:blip r:embed="rId4" cstate="print"/>
          <a:srcRect/>
          <a:stretch>
            <a:fillRect/>
          </a:stretch>
        </p:blipFill>
        <p:spPr bwMode="auto">
          <a:xfrm>
            <a:off x="611560" y="332656"/>
            <a:ext cx="7677150" cy="2009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p:cNvPicPr>
            <a:picLocks noChangeAspect="1" noChangeArrowheads="1"/>
          </p:cNvPicPr>
          <p:nvPr/>
        </p:nvPicPr>
        <p:blipFill>
          <a:blip r:embed="rId2" cstate="print"/>
          <a:srcRect/>
          <a:stretch>
            <a:fillRect/>
          </a:stretch>
        </p:blipFill>
        <p:spPr bwMode="auto">
          <a:xfrm>
            <a:off x="755650" y="476250"/>
            <a:ext cx="7353300" cy="533400"/>
          </a:xfrm>
          <a:prstGeom prst="rect">
            <a:avLst/>
          </a:prstGeom>
          <a:noFill/>
          <a:ln w="9525">
            <a:noFill/>
            <a:miter lim="800000"/>
            <a:headEnd/>
            <a:tailEnd/>
          </a:ln>
        </p:spPr>
      </p:pic>
      <p:pic>
        <p:nvPicPr>
          <p:cNvPr id="37892" name="Picture 5"/>
          <p:cNvPicPr>
            <a:picLocks noChangeAspect="1" noChangeArrowheads="1"/>
          </p:cNvPicPr>
          <p:nvPr/>
        </p:nvPicPr>
        <p:blipFill>
          <a:blip r:embed="rId3" cstate="print"/>
          <a:srcRect/>
          <a:stretch>
            <a:fillRect/>
          </a:stretch>
        </p:blipFill>
        <p:spPr bwMode="auto">
          <a:xfrm>
            <a:off x="755650" y="1196975"/>
            <a:ext cx="7562850" cy="2228850"/>
          </a:xfrm>
          <a:prstGeom prst="rect">
            <a:avLst/>
          </a:prstGeom>
          <a:noFill/>
          <a:ln w="9525">
            <a:noFill/>
            <a:miter lim="800000"/>
            <a:headEnd/>
            <a:tailEnd/>
          </a:ln>
        </p:spPr>
      </p:pic>
      <p:pic>
        <p:nvPicPr>
          <p:cNvPr id="37893" name="Picture 6"/>
          <p:cNvPicPr>
            <a:picLocks noChangeAspect="1" noChangeArrowheads="1"/>
          </p:cNvPicPr>
          <p:nvPr/>
        </p:nvPicPr>
        <p:blipFill>
          <a:blip r:embed="rId4" cstate="print"/>
          <a:srcRect/>
          <a:stretch>
            <a:fillRect/>
          </a:stretch>
        </p:blipFill>
        <p:spPr bwMode="auto">
          <a:xfrm>
            <a:off x="755650" y="3500438"/>
            <a:ext cx="7419975" cy="2324100"/>
          </a:xfrm>
          <a:prstGeom prst="rect">
            <a:avLst/>
          </a:prstGeom>
          <a:noFill/>
          <a:ln w="9525">
            <a:noFill/>
            <a:miter lim="800000"/>
            <a:headEnd/>
            <a:tailEnd/>
          </a:ln>
        </p:spPr>
      </p:pic>
      <p:sp>
        <p:nvSpPr>
          <p:cNvPr id="5" name="TextBox 4"/>
          <p:cNvSpPr txBox="1"/>
          <p:nvPr/>
        </p:nvSpPr>
        <p:spPr>
          <a:xfrm>
            <a:off x="899592" y="5733256"/>
            <a:ext cx="7560840" cy="830997"/>
          </a:xfrm>
          <a:prstGeom prst="rect">
            <a:avLst/>
          </a:prstGeom>
          <a:noFill/>
        </p:spPr>
        <p:txBody>
          <a:bodyPr wrap="square" rtlCol="0">
            <a:spAutoFit/>
          </a:bodyPr>
          <a:lstStyle/>
          <a:p>
            <a:pPr marL="174625" indent="-174625" algn="just">
              <a:spcAft>
                <a:spcPts val="600"/>
              </a:spcAft>
              <a:buFont typeface="Arial" pitchFamily="34" charset="0"/>
              <a:buChar char="•"/>
            </a:pPr>
            <a:r>
              <a:rPr lang="en-US" sz="2400" dirty="0" smtClean="0">
                <a:solidFill>
                  <a:schemeClr val="tx1">
                    <a:lumMod val="75000"/>
                    <a:lumOff val="25000"/>
                  </a:schemeClr>
                </a:solidFill>
                <a:latin typeface="Calibri" pitchFamily="34" charset="0"/>
              </a:rPr>
              <a:t> Therefore, one needs to estimate a model for bond prices or interest rates. </a:t>
            </a:r>
            <a:endParaRPr lang="en-US" sz="2400" dirty="0">
              <a:solidFill>
                <a:schemeClr val="tx1">
                  <a:lumMod val="75000"/>
                  <a:lumOff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03385" y="580292"/>
            <a:ext cx="7907215" cy="544452"/>
          </a:xfrm>
        </p:spPr>
        <p:txBody>
          <a:bodyPr>
            <a:noAutofit/>
          </a:bodyPr>
          <a:lstStyle/>
          <a:p>
            <a:r>
              <a:rPr lang="en-US" dirty="0"/>
              <a:t>Interest Rate Risk in Banks Balance Sheets</a:t>
            </a:r>
            <a:endParaRPr lang="en-US" dirty="0" smtClean="0"/>
          </a:p>
        </p:txBody>
      </p:sp>
      <p:sp>
        <p:nvSpPr>
          <p:cNvPr id="132099" name="Rectangle 4"/>
          <p:cNvSpPr>
            <a:spLocks noGrp="1" noChangeArrowheads="1"/>
          </p:cNvSpPr>
          <p:nvPr>
            <p:ph type="body" idx="1"/>
          </p:nvPr>
        </p:nvSpPr>
        <p:spPr>
          <a:xfrm>
            <a:off x="773723" y="1268760"/>
            <a:ext cx="7786412" cy="5256584"/>
          </a:xfrm>
          <a:noFill/>
        </p:spPr>
        <p:txBody>
          <a:bodyPr>
            <a:noAutofit/>
          </a:bodyPr>
          <a:lstStyle/>
          <a:p>
            <a:pPr marL="241795" lvl="3" indent="-241795" algn="just">
              <a:lnSpc>
                <a:spcPts val="2700"/>
              </a:lnSpc>
              <a:spcBef>
                <a:spcPts val="0"/>
              </a:spcBef>
              <a:spcAft>
                <a:spcPts val="600"/>
              </a:spcAft>
              <a:buFont typeface="Monotype Sorts" pitchFamily="2" charset="2"/>
              <a:buChar char="n"/>
            </a:pPr>
            <a:r>
              <a:rPr lang="en-US" sz="1800" u="sng" dirty="0">
                <a:cs typeface="Arial" charset="0"/>
              </a:rPr>
              <a:t>Sources of interest rate risk</a:t>
            </a:r>
            <a:r>
              <a:rPr lang="en-US" sz="1800" dirty="0">
                <a:cs typeface="Arial" charset="0"/>
              </a:rPr>
              <a:t>:</a:t>
            </a:r>
          </a:p>
          <a:p>
            <a:pPr marL="577376" lvl="3" indent="-332651" algn="just">
              <a:lnSpc>
                <a:spcPts val="2700"/>
              </a:lnSpc>
              <a:spcBef>
                <a:spcPts val="0"/>
              </a:spcBef>
              <a:spcAft>
                <a:spcPts val="600"/>
              </a:spcAft>
              <a:buFontTx/>
              <a:buChar char="-"/>
            </a:pPr>
            <a:r>
              <a:rPr lang="en-US" sz="1800" dirty="0">
                <a:cs typeface="Arial" charset="0"/>
              </a:rPr>
              <a:t>liquidity flows:</a:t>
            </a:r>
          </a:p>
          <a:p>
            <a:pPr marL="1053523" lvl="4" indent="-332651" algn="just">
              <a:lnSpc>
                <a:spcPts val="2700"/>
              </a:lnSpc>
              <a:spcBef>
                <a:spcPts val="0"/>
              </a:spcBef>
              <a:spcAft>
                <a:spcPts val="600"/>
              </a:spcAft>
              <a:buFontTx/>
              <a:buChar char="-"/>
            </a:pPr>
            <a:r>
              <a:rPr lang="en-US" sz="1800" dirty="0">
                <a:cs typeface="Arial" charset="0"/>
              </a:rPr>
              <a:t>Direct – new loans, issued debt or deposits received</a:t>
            </a:r>
          </a:p>
          <a:p>
            <a:pPr marL="1053523" lvl="4" indent="-332651" algn="just">
              <a:lnSpc>
                <a:spcPts val="2700"/>
              </a:lnSpc>
              <a:spcBef>
                <a:spcPts val="0"/>
              </a:spcBef>
              <a:spcAft>
                <a:spcPts val="600"/>
              </a:spcAft>
              <a:buFontTx/>
              <a:buChar char="-"/>
            </a:pPr>
            <a:r>
              <a:rPr lang="en-US" sz="1800" dirty="0">
                <a:cs typeface="Arial" charset="0"/>
              </a:rPr>
              <a:t>Indirect - prepayments, early redemptions</a:t>
            </a:r>
          </a:p>
          <a:p>
            <a:pPr marL="577376" lvl="3" indent="-332651" algn="just">
              <a:lnSpc>
                <a:spcPts val="2700"/>
              </a:lnSpc>
              <a:spcBef>
                <a:spcPts val="0"/>
              </a:spcBef>
              <a:spcAft>
                <a:spcPts val="600"/>
              </a:spcAft>
              <a:buFontTx/>
              <a:buChar char="-"/>
            </a:pPr>
            <a:r>
              <a:rPr lang="en-US" sz="1800" dirty="0" err="1">
                <a:cs typeface="Arial" charset="0"/>
              </a:rPr>
              <a:t>repricing</a:t>
            </a:r>
            <a:r>
              <a:rPr lang="en-US" sz="1800" dirty="0">
                <a:cs typeface="Arial" charset="0"/>
              </a:rPr>
              <a:t> of existing assets and liabilities</a:t>
            </a:r>
          </a:p>
          <a:p>
            <a:pPr marL="241795" lvl="3" indent="-241795" algn="just">
              <a:lnSpc>
                <a:spcPts val="2700"/>
              </a:lnSpc>
              <a:spcBef>
                <a:spcPts val="0"/>
              </a:spcBef>
              <a:spcAft>
                <a:spcPts val="600"/>
              </a:spcAft>
              <a:buFont typeface="Monotype Sorts" pitchFamily="2" charset="2"/>
              <a:buChar char="n"/>
            </a:pPr>
            <a:r>
              <a:rPr lang="en-US" sz="1800" u="sng" dirty="0">
                <a:cs typeface="Arial" charset="0"/>
              </a:rPr>
              <a:t>Measurement</a:t>
            </a:r>
            <a:r>
              <a:rPr lang="en-US" sz="1800" dirty="0">
                <a:cs typeface="Arial" charset="0"/>
              </a:rPr>
              <a:t>:</a:t>
            </a:r>
          </a:p>
          <a:p>
            <a:pPr marL="250587" lvl="3" indent="-250587" algn="just">
              <a:lnSpc>
                <a:spcPts val="2700"/>
              </a:lnSpc>
              <a:spcBef>
                <a:spcPts val="0"/>
              </a:spcBef>
              <a:spcAft>
                <a:spcPts val="600"/>
              </a:spcAft>
            </a:pPr>
            <a:r>
              <a:rPr lang="en-US" sz="1800" u="sng" dirty="0">
                <a:cs typeface="Arial" charset="0"/>
              </a:rPr>
              <a:t>interest rate or </a:t>
            </a:r>
            <a:r>
              <a:rPr lang="en-US" sz="1800" u="sng" dirty="0" err="1">
                <a:cs typeface="Arial" charset="0"/>
              </a:rPr>
              <a:t>repricing</a:t>
            </a:r>
            <a:r>
              <a:rPr lang="en-US" sz="1800" u="sng" dirty="0">
                <a:cs typeface="Arial" charset="0"/>
              </a:rPr>
              <a:t> gaps </a:t>
            </a:r>
            <a:r>
              <a:rPr lang="en-US" sz="1800" dirty="0">
                <a:cs typeface="Arial" charset="0"/>
              </a:rPr>
              <a:t>- </a:t>
            </a:r>
            <a:r>
              <a:rPr lang="en-US" sz="1800" dirty="0">
                <a:cs typeface="Times New Roman" pitchFamily="18" charset="0"/>
              </a:rPr>
              <a:t>corresponding to the differences between the assets and the liabilities to be </a:t>
            </a:r>
            <a:r>
              <a:rPr lang="en-US" sz="1800" dirty="0" err="1">
                <a:cs typeface="Times New Roman" pitchFamily="18" charset="0"/>
              </a:rPr>
              <a:t>repriced</a:t>
            </a:r>
            <a:r>
              <a:rPr lang="en-US" sz="1800" dirty="0">
                <a:cs typeface="Times New Roman" pitchFamily="18" charset="0"/>
              </a:rPr>
              <a:t> in different time buckets </a:t>
            </a:r>
            <a:r>
              <a:rPr lang="en-US" sz="1800" dirty="0">
                <a:cs typeface="Arial" charset="0"/>
              </a:rPr>
              <a:t>(usually up to 1 year), excluding non-interest rate bearing balance sheet items (e.g. fixed assets and capital, even though capital may be considered as a fixed rate liability).</a:t>
            </a:r>
            <a:r>
              <a:rPr lang="en-US" sz="1800" dirty="0">
                <a:cs typeface="Times New Roman" pitchFamily="18" charset="0"/>
              </a:rPr>
              <a:t> As in liquidity risk, these gaps may be static or dynamic.</a:t>
            </a:r>
            <a:endParaRPr lang="en-US" sz="1800" dirty="0">
              <a:cs typeface="Arial" charset="0"/>
            </a:endParaRPr>
          </a:p>
          <a:p>
            <a:pPr marL="250587" lvl="3" indent="-250587" algn="just">
              <a:lnSpc>
                <a:spcPts val="2700"/>
              </a:lnSpc>
              <a:spcBef>
                <a:spcPts val="0"/>
              </a:spcBef>
              <a:spcAft>
                <a:spcPts val="600"/>
              </a:spcAft>
            </a:pPr>
            <a:r>
              <a:rPr lang="en-US" sz="1800" u="sng" dirty="0">
                <a:cs typeface="Arial" charset="0"/>
              </a:rPr>
              <a:t>difference between average </a:t>
            </a:r>
            <a:r>
              <a:rPr lang="en-US" sz="1800" u="sng" dirty="0" err="1">
                <a:cs typeface="Arial" charset="0"/>
              </a:rPr>
              <a:t>repricing</a:t>
            </a:r>
            <a:r>
              <a:rPr lang="en-US" sz="1800" u="sng" dirty="0">
                <a:cs typeface="Arial" charset="0"/>
              </a:rPr>
              <a:t> term of assets and liabilities </a:t>
            </a:r>
            <a:r>
              <a:rPr lang="en-US" sz="1800" dirty="0">
                <a:cs typeface="Arial" charset="0"/>
              </a:rPr>
              <a:t>(with fixed rates, corresponds to the differences between residual maturities).</a:t>
            </a:r>
            <a:endParaRPr lang="en-US" sz="1800" dirty="0">
              <a:cs typeface="Times New Roman" pitchFamily="18" charset="0"/>
            </a:endParaRPr>
          </a:p>
        </p:txBody>
      </p:sp>
    </p:spTree>
    <p:extLst>
      <p:ext uri="{BB962C8B-B14F-4D97-AF65-F5344CB8AC3E}">
        <p14:creationId xmlns:p14="http://schemas.microsoft.com/office/powerpoint/2010/main" val="6684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03385" y="580292"/>
            <a:ext cx="7907215" cy="544452"/>
          </a:xfrm>
        </p:spPr>
        <p:txBody>
          <a:bodyPr>
            <a:noAutofit/>
          </a:bodyPr>
          <a:lstStyle/>
          <a:p>
            <a:r>
              <a:rPr lang="en-US" dirty="0"/>
              <a:t>Interest Rate Risk in Banks Balance Sheets</a:t>
            </a:r>
            <a:endParaRPr lang="en-US" dirty="0" smtClean="0"/>
          </a:p>
        </p:txBody>
      </p:sp>
      <p:sp>
        <p:nvSpPr>
          <p:cNvPr id="132099" name="Rectangle 4"/>
          <p:cNvSpPr>
            <a:spLocks noGrp="1" noChangeArrowheads="1"/>
          </p:cNvSpPr>
          <p:nvPr>
            <p:ph type="body" idx="1"/>
          </p:nvPr>
        </p:nvSpPr>
        <p:spPr>
          <a:xfrm>
            <a:off x="251520" y="1268760"/>
            <a:ext cx="8640959" cy="4968552"/>
          </a:xfrm>
          <a:noFill/>
        </p:spPr>
        <p:txBody>
          <a:bodyPr>
            <a:noAutofit/>
          </a:bodyPr>
          <a:lstStyle/>
          <a:p>
            <a:pPr marL="241795" lvl="3" indent="-241795" algn="just">
              <a:lnSpc>
                <a:spcPts val="2400"/>
              </a:lnSpc>
              <a:spcBef>
                <a:spcPts val="0"/>
              </a:spcBef>
              <a:spcAft>
                <a:spcPts val="600"/>
              </a:spcAft>
              <a:buFont typeface="Monotype Sorts" pitchFamily="2" charset="2"/>
              <a:buChar char="n"/>
            </a:pPr>
            <a:r>
              <a:rPr lang="en-US" sz="1800" dirty="0" smtClean="0">
                <a:solidFill>
                  <a:srgbClr val="FF0000"/>
                </a:solidFill>
              </a:rPr>
              <a:t>EBA guidelines:</a:t>
            </a:r>
          </a:p>
          <a:p>
            <a:pPr marL="263776" lvl="3" indent="-263776" algn="just">
              <a:lnSpc>
                <a:spcPts val="2400"/>
              </a:lnSpc>
              <a:spcBef>
                <a:spcPts val="0"/>
              </a:spcBef>
              <a:spcAft>
                <a:spcPts val="600"/>
              </a:spcAft>
              <a:buFontTx/>
              <a:buChar char="-"/>
            </a:pPr>
            <a:r>
              <a:rPr lang="en-GB" sz="1800" u="sng" dirty="0"/>
              <a:t>FIs must measure their exposure to IRR in the banking book, in terms of both potential changes to economic value (EV), and changes to expected NII or earnings, </a:t>
            </a:r>
            <a:r>
              <a:rPr lang="en-GB" sz="1800" dirty="0"/>
              <a:t>considering:</a:t>
            </a:r>
          </a:p>
          <a:p>
            <a:pPr marL="499709" lvl="4" indent="-249122" algn="just">
              <a:lnSpc>
                <a:spcPts val="2400"/>
              </a:lnSpc>
              <a:spcBef>
                <a:spcPts val="0"/>
              </a:spcBef>
              <a:spcAft>
                <a:spcPts val="600"/>
              </a:spcAft>
              <a:buFontTx/>
              <a:buChar char="-"/>
            </a:pPr>
            <a:r>
              <a:rPr lang="en-GB" sz="1600" dirty="0"/>
              <a:t>different scenarios for potential changes in the level and shape of the yield curve, and to changes in the relationship between different market rates (i.e. basis risk);</a:t>
            </a:r>
          </a:p>
          <a:p>
            <a:pPr marL="499709" lvl="4" indent="-249122" algn="just">
              <a:lnSpc>
                <a:spcPts val="2400"/>
              </a:lnSpc>
              <a:spcBef>
                <a:spcPts val="0"/>
              </a:spcBef>
              <a:spcAft>
                <a:spcPts val="600"/>
              </a:spcAft>
              <a:buFontTx/>
              <a:buChar char="-"/>
            </a:pPr>
            <a:r>
              <a:rPr lang="en-GB" sz="1600" dirty="0"/>
              <a:t>assumptions made on non-interest bearing assets and liabilities of the banking book (including capital and reserves); </a:t>
            </a:r>
          </a:p>
          <a:p>
            <a:pPr marL="499709" lvl="4" indent="-249122" algn="just">
              <a:lnSpc>
                <a:spcPts val="2400"/>
              </a:lnSpc>
              <a:spcBef>
                <a:spcPts val="0"/>
              </a:spcBef>
              <a:spcAft>
                <a:spcPts val="600"/>
              </a:spcAft>
              <a:buFontTx/>
              <a:buChar char="-"/>
            </a:pPr>
            <a:r>
              <a:rPr lang="en-GB" sz="1600" dirty="0"/>
              <a:t>assumptions made on customer behaviour for ‘non-maturity deposits’ (i.e. the maturity assumed for liabilities with short contractual maturity but long behavioural maturity);</a:t>
            </a:r>
          </a:p>
          <a:p>
            <a:pPr marL="499709" lvl="4" indent="-249122" algn="just">
              <a:lnSpc>
                <a:spcPts val="2400"/>
              </a:lnSpc>
              <a:spcBef>
                <a:spcPts val="0"/>
              </a:spcBef>
              <a:spcAft>
                <a:spcPts val="600"/>
              </a:spcAft>
              <a:buFontTx/>
              <a:buChar char="-"/>
            </a:pPr>
            <a:r>
              <a:rPr lang="en-GB" sz="1600" dirty="0"/>
              <a:t>behavioural and automatic optionality embedded in assets or liabilities, considering:</a:t>
            </a:r>
          </a:p>
          <a:p>
            <a:pPr marL="827963" lvl="5" indent="-328254" algn="just">
              <a:lnSpc>
                <a:spcPts val="2400"/>
              </a:lnSpc>
              <a:spcBef>
                <a:spcPts val="0"/>
              </a:spcBef>
              <a:spcAft>
                <a:spcPts val="600"/>
              </a:spcAft>
              <a:buAutoNum type="alphaLcParenBoth"/>
            </a:pPr>
            <a:r>
              <a:rPr lang="en-GB" dirty="0">
                <a:solidFill>
                  <a:schemeClr val="tx1"/>
                </a:solidFill>
                <a:latin typeface="Calibri" panose="020F0502020204030204" pitchFamily="34" charset="0"/>
              </a:rPr>
              <a:t>impacts on current and future loan prepayment speeds from the underlying economic environment, interest rates and competitor activity;</a:t>
            </a:r>
          </a:p>
          <a:p>
            <a:pPr marL="827963" lvl="5" indent="-328254" algn="just">
              <a:lnSpc>
                <a:spcPts val="2400"/>
              </a:lnSpc>
              <a:spcBef>
                <a:spcPts val="0"/>
              </a:spcBef>
              <a:spcAft>
                <a:spcPts val="600"/>
              </a:spcAft>
              <a:buAutoNum type="alphaLcParenBoth"/>
            </a:pPr>
            <a:r>
              <a:rPr lang="en-GB" dirty="0">
                <a:solidFill>
                  <a:schemeClr val="tx1"/>
                </a:solidFill>
                <a:latin typeface="Calibri" panose="020F0502020204030204" pitchFamily="34" charset="0"/>
              </a:rPr>
              <a:t>the speed/elasticity of adjustment of product rates to changes in market interest rates; and </a:t>
            </a:r>
          </a:p>
          <a:p>
            <a:pPr marL="827963" lvl="5" indent="-328254" algn="just">
              <a:lnSpc>
                <a:spcPts val="2400"/>
              </a:lnSpc>
              <a:spcBef>
                <a:spcPts val="0"/>
              </a:spcBef>
              <a:spcAft>
                <a:spcPts val="600"/>
              </a:spcAft>
              <a:buAutoNum type="alphaLcParenBoth"/>
            </a:pPr>
            <a:r>
              <a:rPr lang="en-GB" dirty="0">
                <a:solidFill>
                  <a:schemeClr val="tx1"/>
                </a:solidFill>
                <a:latin typeface="Calibri" panose="020F0502020204030204" pitchFamily="34" charset="0"/>
              </a:rPr>
              <a:t>the migration of balances between product types, due to changes in their features.</a:t>
            </a:r>
          </a:p>
        </p:txBody>
      </p:sp>
    </p:spTree>
    <p:extLst>
      <p:ext uri="{BB962C8B-B14F-4D97-AF65-F5344CB8AC3E}">
        <p14:creationId xmlns:p14="http://schemas.microsoft.com/office/powerpoint/2010/main" val="12542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03385" y="580292"/>
            <a:ext cx="7907215" cy="544452"/>
          </a:xfrm>
        </p:spPr>
        <p:txBody>
          <a:bodyPr>
            <a:noAutofit/>
          </a:bodyPr>
          <a:lstStyle/>
          <a:p>
            <a:r>
              <a:rPr lang="en-US" dirty="0"/>
              <a:t>Interest Rate Risk in Banks Balance Sheets</a:t>
            </a:r>
            <a:endParaRPr lang="en-US" dirty="0" smtClean="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059" y="1767277"/>
            <a:ext cx="2482314" cy="388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5685417" y="5713869"/>
            <a:ext cx="3074125" cy="451406"/>
          </a:xfrm>
          <a:prstGeom prst="rect">
            <a:avLst/>
          </a:prstGeom>
          <a:noFill/>
          <a:ln w="12700" cap="sq">
            <a:noFill/>
            <a:miter lim="800000"/>
            <a:headEnd/>
            <a:tailEnd/>
          </a:ln>
        </p:spPr>
        <p:txBody>
          <a:bodyPr wrap="square">
            <a:spAutoFit/>
          </a:bodyPr>
          <a:lstStyle/>
          <a:p>
            <a:pPr>
              <a:lnSpc>
                <a:spcPts val="1385"/>
              </a:lnSpc>
              <a:spcBef>
                <a:spcPts val="0"/>
              </a:spcBef>
            </a:pPr>
            <a:r>
              <a:rPr lang="en-US" sz="1108" dirty="0"/>
              <a:t>Source: European Central Bank (2012), “Financial Stability Review”, June.</a:t>
            </a:r>
          </a:p>
        </p:txBody>
      </p:sp>
      <p:pic>
        <p:nvPicPr>
          <p:cNvPr id="2" name="Picture 1"/>
          <p:cNvPicPr>
            <a:picLocks noChangeAspect="1"/>
          </p:cNvPicPr>
          <p:nvPr/>
        </p:nvPicPr>
        <p:blipFill>
          <a:blip r:embed="rId3"/>
          <a:stretch>
            <a:fillRect/>
          </a:stretch>
        </p:blipFill>
        <p:spPr>
          <a:xfrm>
            <a:off x="698905" y="1966684"/>
            <a:ext cx="5165230" cy="2259943"/>
          </a:xfrm>
          <a:prstGeom prst="rect">
            <a:avLst/>
          </a:prstGeom>
        </p:spPr>
      </p:pic>
      <p:sp>
        <p:nvSpPr>
          <p:cNvPr id="8" name="Rectangle 7"/>
          <p:cNvSpPr/>
          <p:nvPr/>
        </p:nvSpPr>
        <p:spPr>
          <a:xfrm>
            <a:off x="730472" y="4337420"/>
            <a:ext cx="4630806" cy="433324"/>
          </a:xfrm>
          <a:prstGeom prst="rect">
            <a:avLst/>
          </a:prstGeom>
        </p:spPr>
        <p:txBody>
          <a:bodyPr wrap="square">
            <a:spAutoFit/>
          </a:bodyPr>
          <a:lstStyle/>
          <a:p>
            <a:pPr algn="l">
              <a:spcBef>
                <a:spcPct val="50000"/>
              </a:spcBef>
              <a:buNone/>
            </a:pPr>
            <a:r>
              <a:rPr lang="en-US" sz="1108" dirty="0"/>
              <a:t>Source: Fitch (2016), 2016 Fitch Credit Outlook Conference, Lisbon, 28 Jan.</a:t>
            </a:r>
          </a:p>
        </p:txBody>
      </p:sp>
      <p:cxnSp>
        <p:nvCxnSpPr>
          <p:cNvPr id="6" name="Straight Arrow Connector 5"/>
          <p:cNvCxnSpPr/>
          <p:nvPr/>
        </p:nvCxnSpPr>
        <p:spPr bwMode="auto">
          <a:xfrm flipH="1">
            <a:off x="5436096" y="1966683"/>
            <a:ext cx="249321" cy="398814"/>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cxnSp>
        <p:nvCxnSpPr>
          <p:cNvPr id="9" name="Straight Arrow Connector 8"/>
          <p:cNvCxnSpPr/>
          <p:nvPr/>
        </p:nvCxnSpPr>
        <p:spPr bwMode="auto">
          <a:xfrm flipH="1">
            <a:off x="6898412" y="2697842"/>
            <a:ext cx="132938" cy="199407"/>
          </a:xfrm>
          <a:prstGeom prst="straightConnector1">
            <a:avLst/>
          </a:prstGeom>
          <a:solidFill>
            <a:schemeClr val="accent1"/>
          </a:solidFill>
          <a:ln w="127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5789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2">
      <a:dk1>
        <a:sysClr val="windowText" lastClr="000000"/>
      </a:dk1>
      <a:lt1>
        <a:sysClr val="window" lastClr="FFFFFF"/>
      </a:lt1>
      <a:dk2>
        <a:srgbClr val="575F6D"/>
      </a:dk2>
      <a:lt2>
        <a:srgbClr val="FFF39D"/>
      </a:lt2>
      <a:accent1>
        <a:srgbClr val="C0000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38434</TotalTime>
  <Words>4715</Words>
  <Application>Microsoft Office PowerPoint</Application>
  <PresentationFormat>On-screen Show (4:3)</PresentationFormat>
  <Paragraphs>480</Paragraphs>
  <Slides>66</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81" baseType="lpstr">
      <vt:lpstr>Arial</vt:lpstr>
      <vt:lpstr>Arial Rounded MT Bold</vt:lpstr>
      <vt:lpstr>Calibri</vt:lpstr>
      <vt:lpstr>Cambria Math</vt:lpstr>
      <vt:lpstr>Century Schoolbook</vt:lpstr>
      <vt:lpstr>Franklin Gothic Book</vt:lpstr>
      <vt:lpstr>Monotype Sorts</vt:lpstr>
      <vt:lpstr>Symbol</vt:lpstr>
      <vt:lpstr>Times New Roman</vt:lpstr>
      <vt:lpstr>Wingdings</vt:lpstr>
      <vt:lpstr>Wingdings 2</vt:lpstr>
      <vt:lpstr>Oriel</vt:lpstr>
      <vt:lpstr>Equation</vt:lpstr>
      <vt:lpstr>Worksheet</vt:lpstr>
      <vt:lpstr>Picture</vt:lpstr>
      <vt:lpstr>Interest Rate &amp; Credit Risk Models</vt:lpstr>
      <vt:lpstr>Objectives</vt:lpstr>
      <vt:lpstr>Objectives</vt:lpstr>
      <vt:lpstr>PowerPoint Presentation</vt:lpstr>
      <vt:lpstr>1.1. Definitions</vt:lpstr>
      <vt:lpstr>Interest Rate Risk in Banks Balance Sheets</vt:lpstr>
      <vt:lpstr>Interest Rate Risk in Banks Balance Sheets</vt:lpstr>
      <vt:lpstr>Interest Rate Risk in Banks Balance Sheets</vt:lpstr>
      <vt:lpstr>Interest Rate Risk in Banks Balance Sheets</vt:lpstr>
      <vt:lpstr>Interest Rate Risk in Banks Balance Sheets</vt:lpstr>
      <vt:lpstr>Interest Rate Risk in Banks Balance Sheets</vt:lpstr>
      <vt:lpstr>PowerPoint Presentation</vt:lpstr>
      <vt:lpstr>PowerPoint Presentation</vt:lpstr>
      <vt:lpstr>PowerPoint Presentation</vt:lpstr>
      <vt:lpstr>PowerPoint Presentation</vt:lpstr>
      <vt:lpstr>PowerPoint Presentation</vt:lpstr>
      <vt:lpstr>Continuous and Simple Interest Rates</vt:lpstr>
      <vt:lpstr>Continuous and Simple Interest Rates</vt:lpstr>
      <vt:lpstr>Coupon-bearing Bonds</vt:lpstr>
      <vt:lpstr>1.3. Yield-to-maturity</vt:lpstr>
      <vt:lpstr>PowerPoint Presentation</vt:lpstr>
      <vt:lpstr>PowerPoint Presentation</vt:lpstr>
      <vt:lpstr>2 - Term Structures (TS)</vt:lpstr>
      <vt:lpstr>2.1. - Types of TS</vt:lpstr>
      <vt:lpstr>Illustration:  Quasi-Flat</vt:lpstr>
      <vt:lpstr>Illustration: Increasing</vt:lpstr>
      <vt:lpstr>Illustration: Decreasing</vt:lpstr>
      <vt:lpstr>Illustration: Humped (1)</vt:lpstr>
      <vt:lpstr>Illustration: Humped (2)</vt:lpstr>
      <vt:lpstr>2.2 - Dynamics of the TS</vt:lpstr>
      <vt:lpstr>2.3 - Stylized Facts</vt:lpstr>
      <vt:lpstr>Stylized Facts (1) : Volatility</vt:lpstr>
      <vt:lpstr>Stylized Facts (2) : Correlation</vt:lpstr>
      <vt:lpstr>Stylized Facts (3): standard movements</vt:lpstr>
      <vt:lpstr>2.4 - Theories of the TS</vt:lpstr>
      <vt:lpstr>PowerPoint Presentation</vt:lpstr>
      <vt:lpstr>PowerPoint Presentation</vt:lpstr>
      <vt:lpstr>PowerPoint Presentation</vt:lpstr>
      <vt:lpstr>PowerPoint Presentation</vt:lpstr>
      <vt:lpstr>PowerPoint Presentation</vt:lpstr>
      <vt:lpstr>3 – Hedging Interest Rate Risk</vt:lpstr>
      <vt:lpstr>3.1 - Duration</vt:lpstr>
      <vt:lpstr>PowerPoint Presentation</vt:lpstr>
      <vt:lpstr>PowerPoint Presentation</vt:lpstr>
      <vt:lpstr>Example (see calculation in spreadsheet)</vt:lpstr>
      <vt:lpstr>Duration Hedging</vt:lpstr>
      <vt:lpstr>PowerPoint Presentation</vt:lpstr>
      <vt:lpstr>PowerPoint Presentation</vt:lpstr>
      <vt:lpstr>3.2. Convexity</vt:lpstr>
      <vt:lpstr>PowerPoint Presentation</vt:lpstr>
      <vt:lpstr>Convexity- properties</vt:lpstr>
      <vt:lpstr>Duration + Convexity Hedging - principle</vt:lpstr>
      <vt:lpstr>PowerPoint Presentation</vt:lpstr>
      <vt:lpstr>Example:</vt:lpstr>
      <vt:lpstr>Duration + Convexity Hedging - limitations</vt:lpstr>
      <vt:lpstr>4 –IR Derivatives </vt:lpstr>
      <vt:lpstr>FRAs</vt:lpstr>
      <vt:lpstr>FRAs</vt:lpstr>
      <vt:lpstr>FRAs</vt:lpstr>
      <vt:lpstr>Interest Rate Futures</vt:lpstr>
      <vt:lpstr>Interest Rate Futures</vt:lpstr>
      <vt:lpstr>Interest Rate Futures</vt:lpstr>
      <vt:lpstr>IRS</vt:lpstr>
      <vt:lpstr>Interest Rate Options</vt:lpstr>
      <vt:lpstr>PowerPoint Presentation</vt:lpstr>
      <vt:lpstr>PowerPoint Presentation</vt:lpstr>
    </vt:vector>
  </TitlesOfParts>
  <Company>ISEG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 Rate Models</dc:title>
  <dc:creator>JJLuis@montepio.pt</dc:creator>
  <cp:lastModifiedBy>Jorge Barros Luís</cp:lastModifiedBy>
  <cp:revision>301</cp:revision>
  <cp:lastPrinted>2018-10-01T15:43:51Z</cp:lastPrinted>
  <dcterms:created xsi:type="dcterms:W3CDTF">2008-01-24T10:10:28Z</dcterms:created>
  <dcterms:modified xsi:type="dcterms:W3CDTF">2018-10-10T00:26:07Z</dcterms:modified>
</cp:coreProperties>
</file>