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09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11" r:id="rId2"/>
    <p:sldId id="331" r:id="rId3"/>
    <p:sldId id="419" r:id="rId4"/>
    <p:sldId id="418" r:id="rId5"/>
    <p:sldId id="460" r:id="rId6"/>
    <p:sldId id="327" r:id="rId7"/>
    <p:sldId id="421" r:id="rId8"/>
    <p:sldId id="461" r:id="rId9"/>
    <p:sldId id="422" r:id="rId10"/>
    <p:sldId id="424" r:id="rId11"/>
    <p:sldId id="425" r:id="rId12"/>
    <p:sldId id="426" r:id="rId13"/>
    <p:sldId id="427" r:id="rId14"/>
    <p:sldId id="462" r:id="rId15"/>
    <p:sldId id="436" r:id="rId16"/>
    <p:sldId id="437" r:id="rId17"/>
    <p:sldId id="442" r:id="rId18"/>
    <p:sldId id="447" r:id="rId19"/>
    <p:sldId id="448" r:id="rId20"/>
    <p:sldId id="449" r:id="rId2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0" autoAdjust="0"/>
    <p:restoredTop sz="94434" autoAdjust="0"/>
  </p:normalViewPr>
  <p:slideViewPr>
    <p:cSldViewPr>
      <p:cViewPr varScale="1">
        <p:scale>
          <a:sx n="71" d="100"/>
          <a:sy n="71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89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DFBDCA5-93CE-4AB5-AC19-28DCD357C0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414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650D520-E125-48FE-8F6A-0BC56D5E79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538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059878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3798100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2482595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641403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518697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579181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41808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08546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303300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825657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3488963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988837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3252484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61514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pt-P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24134-1D41-4B50-9834-55474911A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F7ACD-B6F8-4B63-8FA9-6D902E39A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18EF2-56FA-4C9D-AA6B-4CA0F4979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Jorge Barros Luís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Jorge Barros Luís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7A723-3E5D-4630-825E-966CEFEBBA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 smtClean="0"/>
              <a:t>Jorge Barros Luís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41052-D811-42D7-83C3-2643303087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 smtClean="0"/>
              <a:t>Jorge Barros Luís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64215-C70D-4A6E-BBCA-013CD99B20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Jorge Barros Luís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Jorge Barros Luís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7A723-3E5D-4630-825E-966CEFEBBA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 smtClean="0"/>
              <a:t>Jorge Barros Luís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1C233-79DE-49CA-9DFB-0BBE2008A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2E0B3-708D-4B92-9493-863A8F7EDF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D51FE-26BD-4E37-86FA-0944B76B1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FD1BD-C951-444A-95E0-675151E07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Jorge Barros Luís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447A723-3E5D-4630-825E-966CEFEBBA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71470" y="0"/>
            <a:ext cx="9358378" cy="307753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1" name="Picture 2" descr="logo_iseg7"/>
          <p:cNvPicPr>
            <a:picLocks noChangeAspect="1" noChangeArrowheads="1"/>
          </p:cNvPicPr>
          <p:nvPr userDrawn="1"/>
        </p:nvPicPr>
        <p:blipFill>
          <a:blip r:embed="rId13" cstate="print"/>
          <a:srcRect l="1420" t="-26587" r="81662"/>
          <a:stretch>
            <a:fillRect/>
          </a:stretch>
        </p:blipFill>
        <p:spPr>
          <a:xfrm>
            <a:off x="8643966" y="-119401"/>
            <a:ext cx="257186" cy="40512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-71470" y="6581025"/>
            <a:ext cx="9358346" cy="276999"/>
          </a:xfrm>
          <a:prstGeom prst="rect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innerShdw blurRad="63500" dist="50800" dir="162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Jorge Barros Luís   |   Interest Rate and Credit Risk Models   			  	        	            </a:t>
            </a:r>
            <a:fld id="{E555E745-104C-49C9-B2DD-825B87CBE56C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pt-P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        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23.emf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4.emf"/><Relationship Id="rId9" Type="http://schemas.openxmlformats.org/officeDocument/2006/relationships/image" Target="../media/image2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oleObject" Target="../embeddings/oleObject8.bin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wmf"/><Relationship Id="rId9" Type="http://schemas.openxmlformats.org/officeDocument/2006/relationships/image" Target="../media/image2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511425"/>
            <a:ext cx="8715435" cy="1143000"/>
          </a:xfrm>
        </p:spPr>
        <p:txBody>
          <a:bodyPr/>
          <a:lstStyle/>
          <a:p>
            <a:pPr eaLnBrk="1" hangingPunct="1"/>
            <a:r>
              <a:rPr lang="en-US" b="1" cap="small" dirty="0" smtClean="0">
                <a:solidFill>
                  <a:srgbClr val="740000"/>
                </a:solidFill>
              </a:rPr>
              <a:t>2</a:t>
            </a:r>
            <a:r>
              <a:rPr lang="en-US" b="1" cap="small" dirty="0" smtClean="0">
                <a:solidFill>
                  <a:srgbClr val="740000"/>
                </a:solidFill>
                <a:latin typeface="Calibri" pitchFamily="34" charset="0"/>
              </a:rPr>
              <a:t/>
            </a:r>
            <a:br>
              <a:rPr lang="en-US" b="1" cap="small" dirty="0" smtClean="0">
                <a:solidFill>
                  <a:srgbClr val="740000"/>
                </a:solidFill>
                <a:latin typeface="Calibri" pitchFamily="34" charset="0"/>
              </a:rPr>
            </a:br>
            <a:r>
              <a:rPr lang="en-US" b="1" cap="small" dirty="0" smtClean="0">
                <a:solidFill>
                  <a:srgbClr val="740000"/>
                </a:solidFill>
                <a:latin typeface="Calibri" pitchFamily="34" charset="0"/>
              </a:rPr>
              <a:t>Stochastic Interest Rate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4" y="332656"/>
            <a:ext cx="9058276" cy="50405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en-US" sz="2800" b="1" cap="small" dirty="0" err="1" smtClean="0">
                <a:solidFill>
                  <a:schemeClr val="accent3">
                    <a:lumMod val="75000"/>
                  </a:schemeClr>
                </a:solidFill>
              </a:rPr>
              <a:t>Itô</a:t>
            </a:r>
            <a:r>
              <a:rPr lang="en-US" sz="2800" b="1" cap="small" dirty="0" smtClean="0">
                <a:solidFill>
                  <a:schemeClr val="accent3">
                    <a:lumMod val="75000"/>
                  </a:schemeClr>
                </a:solidFill>
              </a:rPr>
              <a:t> Process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93563" y="960127"/>
            <a:ext cx="8604448" cy="55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en-US" sz="2400" kern="0" dirty="0" smtClean="0"/>
              <a:t>Definition: </a:t>
            </a:r>
            <a:r>
              <a:rPr lang="en-US" sz="2400" kern="0" dirty="0" smtClean="0">
                <a:solidFill>
                  <a:srgbClr val="FF0000"/>
                </a:solidFill>
              </a:rPr>
              <a:t>Generalized Wiener process with average and standard-deviation as functions of the underlying variable and time</a:t>
            </a:r>
            <a:r>
              <a:rPr lang="en-US" sz="2400" kern="0" dirty="0" smtClean="0"/>
              <a:t> (instead of constant along time):</a:t>
            </a:r>
          </a:p>
          <a:p>
            <a:pPr algn="just" eaLnBrk="1" hangingPunct="1"/>
            <a:endParaRPr lang="en-US" sz="2400" kern="0" dirty="0"/>
          </a:p>
          <a:p>
            <a:pPr algn="just" eaLnBrk="1" hangingPunct="1"/>
            <a:endParaRPr lang="en-US" sz="2400" kern="0" dirty="0" smtClean="0"/>
          </a:p>
          <a:p>
            <a:pPr algn="just" eaLnBrk="1" hangingPunct="1"/>
            <a:r>
              <a:rPr lang="en-US" sz="2400" kern="0" dirty="0" smtClean="0"/>
              <a:t>For small time intervals, we may assume that the </a:t>
            </a:r>
            <a:r>
              <a:rPr lang="en-US" sz="2400" kern="0" dirty="0"/>
              <a:t>average </a:t>
            </a:r>
            <a:r>
              <a:rPr lang="en-US" sz="2400" kern="0" dirty="0" smtClean="0"/>
              <a:t>and the </a:t>
            </a:r>
            <a:r>
              <a:rPr lang="en-US" sz="2400" kern="0" dirty="0"/>
              <a:t>standard-deviation </a:t>
            </a:r>
            <a:r>
              <a:rPr lang="en-US" sz="2400" kern="0" dirty="0" smtClean="0"/>
              <a:t>don’t change (we’re assuming that the drift and the variance rate don’t change between </a:t>
            </a:r>
            <a:r>
              <a:rPr lang="en-US" sz="2400" i="1" kern="0" dirty="0" smtClean="0"/>
              <a:t>t</a:t>
            </a:r>
            <a:r>
              <a:rPr lang="en-US" sz="2400" kern="0" dirty="0" smtClean="0"/>
              <a:t> an </a:t>
            </a:r>
            <a:r>
              <a:rPr lang="en-US" sz="2400" i="1" kern="0" dirty="0" err="1" smtClean="0"/>
              <a:t>t+</a:t>
            </a:r>
            <a:r>
              <a:rPr lang="en-US" sz="2400" i="1" kern="0" dirty="0" err="1" smtClean="0">
                <a:latin typeface="Symbol" panose="05050102010706020507" pitchFamily="18" charset="2"/>
              </a:rPr>
              <a:t>D</a:t>
            </a:r>
            <a:r>
              <a:rPr lang="en-US" sz="2400" i="1" kern="0" dirty="0" err="1" smtClean="0"/>
              <a:t>t</a:t>
            </a:r>
            <a:r>
              <a:rPr lang="en-US" sz="2400" kern="0" dirty="0" smtClean="0"/>
              <a:t>):</a:t>
            </a:r>
          </a:p>
          <a:p>
            <a:pPr algn="just" eaLnBrk="1" hangingPunct="1"/>
            <a:endParaRPr lang="en-US" sz="2400" kern="0" dirty="0"/>
          </a:p>
          <a:p>
            <a:pPr algn="just" eaLnBrk="1" hangingPunct="1"/>
            <a:endParaRPr lang="en-US" sz="2400" kern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276872"/>
            <a:ext cx="2909564" cy="5083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4581128"/>
            <a:ext cx="2915411" cy="41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6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4" y="332656"/>
            <a:ext cx="9058276" cy="50405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en-US" sz="2800" b="1" cap="small" dirty="0" err="1">
                <a:solidFill>
                  <a:schemeClr val="accent3">
                    <a:lumMod val="75000"/>
                  </a:schemeClr>
                </a:solidFill>
              </a:rPr>
              <a:t>Itô</a:t>
            </a:r>
            <a:r>
              <a:rPr lang="en-US" sz="2800" b="1" cap="small" dirty="0">
                <a:solidFill>
                  <a:schemeClr val="accent3">
                    <a:lumMod val="75000"/>
                  </a:schemeClr>
                </a:solidFill>
              </a:rPr>
              <a:t> Process</a:t>
            </a:r>
            <a:endParaRPr lang="en-US" sz="2800" b="1" cap="small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93562" y="1124743"/>
            <a:ext cx="8770925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0" dirty="0" smtClean="0"/>
              <a:t>It may be tempting to assume that </a:t>
            </a:r>
            <a:r>
              <a:rPr lang="en-US" sz="2400" kern="0" dirty="0"/>
              <a:t>a stock </a:t>
            </a:r>
            <a:r>
              <a:rPr lang="en-US" sz="2400" kern="0" dirty="0" smtClean="0"/>
              <a:t>price</a:t>
            </a:r>
            <a:r>
              <a:rPr lang="en-US" sz="2400" kern="0" dirty="0"/>
              <a:t> </a:t>
            </a:r>
            <a:r>
              <a:rPr lang="en-US" sz="2400" kern="0" dirty="0" smtClean="0"/>
              <a:t>follows a generalized Wiener process (constant drift and variance).</a:t>
            </a:r>
          </a:p>
          <a:p>
            <a:pPr algn="just" eaLnBrk="1" hangingPunct="1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0" dirty="0" smtClean="0"/>
              <a:t>However, this assumption is not valid, having in mind that </a:t>
            </a:r>
            <a:r>
              <a:rPr lang="en-US" sz="2400" kern="0" dirty="0" smtClean="0">
                <a:solidFill>
                  <a:srgbClr val="FF0000"/>
                </a:solidFill>
              </a:rPr>
              <a:t>investors require or expect a given level of returns (as a % variation) regardless the price level, i.e. for higher prices, expected changes will also be higher.</a:t>
            </a:r>
          </a:p>
          <a:p>
            <a:pPr algn="just" eaLnBrk="1" hangingPunct="1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0" dirty="0" smtClean="0"/>
              <a:t>One </a:t>
            </a:r>
            <a:r>
              <a:rPr lang="en-US" sz="2400" kern="0" dirty="0" smtClean="0">
                <a:solidFill>
                  <a:srgbClr val="FF0000"/>
                </a:solidFill>
              </a:rPr>
              <a:t>can replace the assumption of constant expected drift by the assumption of constant expected returns </a:t>
            </a:r>
            <a:r>
              <a:rPr lang="en-US" sz="2400" kern="0" dirty="0" smtClean="0"/>
              <a:t>(i.e. constant expected drift divided by the stock price </a:t>
            </a:r>
            <a:r>
              <a:rPr lang="en-US" sz="2400" kern="0" dirty="0" smtClean="0">
                <a:sym typeface="Wingdings" panose="05000000000000000000" pitchFamily="2" charset="2"/>
              </a:rPr>
              <a:t> variable drift along time</a:t>
            </a:r>
            <a:r>
              <a:rPr lang="en-US" sz="2400" kern="0" dirty="0" smtClean="0"/>
              <a:t>).</a:t>
            </a:r>
          </a:p>
        </p:txBody>
      </p:sp>
      <p:sp>
        <p:nvSpPr>
          <p:cNvPr id="2" name="Down Arrow 1"/>
          <p:cNvSpPr/>
          <p:nvPr/>
        </p:nvSpPr>
        <p:spPr>
          <a:xfrm>
            <a:off x="4499992" y="3933056"/>
            <a:ext cx="72008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4" y="332656"/>
            <a:ext cx="9058276" cy="50405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en-US" sz="2800" b="1" cap="small" dirty="0" err="1" smtClean="0">
                <a:solidFill>
                  <a:schemeClr val="accent3">
                    <a:lumMod val="75000"/>
                  </a:schemeClr>
                </a:solidFill>
              </a:rPr>
              <a:t>Itô</a:t>
            </a:r>
            <a:r>
              <a:rPr lang="en-US" sz="2800" b="1" cap="small" dirty="0" smtClean="0">
                <a:solidFill>
                  <a:schemeClr val="accent3">
                    <a:lumMod val="75000"/>
                  </a:schemeClr>
                </a:solidFill>
              </a:rPr>
              <a:t> Process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6024" y="836713"/>
            <a:ext cx="86044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0" dirty="0"/>
              <a:t>If </a:t>
            </a:r>
            <a:r>
              <a:rPr lang="en-US" sz="2400" i="1" kern="0" dirty="0"/>
              <a:t>S </a:t>
            </a:r>
            <a:r>
              <a:rPr lang="en-US" sz="2400" kern="0" dirty="0"/>
              <a:t>is the stock price at time </a:t>
            </a:r>
            <a:r>
              <a:rPr lang="en-US" sz="2400" i="1" kern="0" dirty="0"/>
              <a:t>t</a:t>
            </a:r>
            <a:r>
              <a:rPr lang="en-US" sz="2400" kern="0" dirty="0"/>
              <a:t> =&gt; expected drift rate in </a:t>
            </a:r>
            <a:r>
              <a:rPr lang="en-US" sz="2400" i="1" kern="0" dirty="0"/>
              <a:t>S </a:t>
            </a:r>
            <a:r>
              <a:rPr lang="en-US" sz="2400" kern="0" dirty="0"/>
              <a:t>must be </a:t>
            </a:r>
            <a:r>
              <a:rPr lang="en-US" sz="2400" i="1" kern="0" dirty="0" err="1">
                <a:latin typeface="Symbol" panose="05050102010706020507" pitchFamily="18" charset="2"/>
              </a:rPr>
              <a:t>m</a:t>
            </a:r>
            <a:r>
              <a:rPr lang="en-US" sz="2400" i="1" kern="0" dirty="0" err="1"/>
              <a:t>S</a:t>
            </a:r>
            <a:r>
              <a:rPr lang="en-US" sz="2400" kern="0" dirty="0"/>
              <a:t> (being </a:t>
            </a:r>
            <a:r>
              <a:rPr lang="en-US" sz="2400" i="1" kern="0" dirty="0">
                <a:latin typeface="Symbol" panose="05050102010706020507" pitchFamily="18" charset="2"/>
              </a:rPr>
              <a:t>m</a:t>
            </a:r>
            <a:r>
              <a:rPr lang="en-US" sz="2400" kern="0" dirty="0"/>
              <a:t> constant, corresponding to the expected rate of return on the stock, expressed in decimal form).</a:t>
            </a:r>
          </a:p>
          <a:p>
            <a:pPr algn="just" eaLnBrk="1" hangingPunct="1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0" dirty="0"/>
              <a:t>In a short interval of time </a:t>
            </a:r>
            <a:r>
              <a:rPr lang="en-US" sz="2400" kern="0" dirty="0" smtClean="0">
                <a:latin typeface="Symbol" panose="05050102010706020507" pitchFamily="18" charset="2"/>
              </a:rPr>
              <a:t>D</a:t>
            </a:r>
            <a:r>
              <a:rPr lang="en-US" sz="2400" kern="0" dirty="0" smtClean="0">
                <a:latin typeface="+mn-lt"/>
              </a:rPr>
              <a:t>t</a:t>
            </a:r>
            <a:r>
              <a:rPr lang="en-US" sz="2400" kern="0" dirty="0" smtClean="0"/>
              <a:t>, </a:t>
            </a:r>
            <a:r>
              <a:rPr lang="en-US" sz="2400" kern="0" dirty="0"/>
              <a:t>the expected increase in </a:t>
            </a:r>
            <a:r>
              <a:rPr lang="en-US" sz="2400" i="1" kern="0" dirty="0"/>
              <a:t>S </a:t>
            </a:r>
            <a:r>
              <a:rPr lang="en-US" sz="2400" kern="0" dirty="0"/>
              <a:t>is </a:t>
            </a:r>
            <a:r>
              <a:rPr lang="en-US" sz="2400" i="1" kern="0" dirty="0" err="1" smtClean="0">
                <a:latin typeface="Symbol" panose="05050102010706020507" pitchFamily="18" charset="2"/>
              </a:rPr>
              <a:t>m</a:t>
            </a:r>
            <a:r>
              <a:rPr lang="en-US" sz="2400" i="1" kern="0" dirty="0" err="1" smtClean="0"/>
              <a:t>S</a:t>
            </a:r>
            <a:r>
              <a:rPr lang="en-US" sz="2400" kern="0" dirty="0" err="1" smtClean="0">
                <a:latin typeface="Symbol" panose="05050102010706020507" pitchFamily="18" charset="2"/>
              </a:rPr>
              <a:t>D</a:t>
            </a:r>
            <a:r>
              <a:rPr lang="en-US" sz="2400" kern="0" dirty="0" err="1" smtClean="0"/>
              <a:t>t</a:t>
            </a:r>
            <a:r>
              <a:rPr lang="en-US" sz="2400" kern="0" dirty="0" smtClean="0"/>
              <a:t>, </a:t>
            </a:r>
            <a:r>
              <a:rPr lang="en-US" sz="2400" kern="0" dirty="0" err="1"/>
              <a:t>i.e</a:t>
            </a:r>
            <a:r>
              <a:rPr lang="en-US" sz="2400" kern="0" dirty="0"/>
              <a:t> the expected rate of return on the stock, times the stock price, times the time </a:t>
            </a:r>
            <a:r>
              <a:rPr lang="en-US" sz="2400" kern="0" dirty="0" smtClean="0"/>
              <a:t>interval:</a:t>
            </a:r>
          </a:p>
          <a:p>
            <a:pPr algn="just" eaLnBrk="1" hangingPunct="1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1" kern="0" dirty="0">
              <a:latin typeface="Symbol" panose="05050102010706020507" pitchFamily="18" charset="2"/>
            </a:endParaRP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If </a:t>
            </a:r>
            <a:r>
              <a:rPr lang="en-US" sz="2400" b="1" kern="0" dirty="0" smtClean="0">
                <a:latin typeface="Symbol" panose="05050102010706020507" pitchFamily="18" charset="2"/>
              </a:rPr>
              <a:t>D</a:t>
            </a:r>
            <a:r>
              <a:rPr lang="en-US" sz="2400" b="1" kern="0" dirty="0" smtClean="0"/>
              <a:t>t </a:t>
            </a:r>
            <a:r>
              <a:rPr lang="en-US" sz="2400" b="1" kern="0" dirty="0"/>
              <a:t>-&gt; </a:t>
            </a:r>
            <a:r>
              <a:rPr lang="en-US" sz="2400" b="1" kern="0" dirty="0" smtClean="0"/>
              <a:t>0 =&gt;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b="1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b="1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This corresponds to the </a:t>
            </a:r>
            <a:r>
              <a:rPr lang="en-US" sz="2400" kern="0" dirty="0" smtClean="0">
                <a:solidFill>
                  <a:srgbClr val="FF0000"/>
                </a:solidFill>
              </a:rPr>
              <a:t>price of an asset following a continuously compounding process </a:t>
            </a:r>
            <a:r>
              <a:rPr lang="en-US" sz="2400" kern="0" dirty="0" smtClean="0"/>
              <a:t>(under no uncertainty, being </a:t>
            </a:r>
            <a:r>
              <a:rPr lang="en-US" sz="2400" i="1" kern="0" dirty="0" smtClean="0">
                <a:latin typeface="Symbol" panose="05050102010706020507" pitchFamily="18" charset="2"/>
              </a:rPr>
              <a:t>m </a:t>
            </a:r>
            <a:r>
              <a:rPr lang="en-US" sz="2400" kern="0" dirty="0" smtClean="0"/>
              <a:t>= risk-free rate in a risk-neutral world):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233569"/>
              </p:ext>
            </p:extLst>
          </p:nvPr>
        </p:nvGraphicFramePr>
        <p:xfrm>
          <a:off x="611560" y="3507582"/>
          <a:ext cx="1656183" cy="481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9" name="Equation" r:id="rId4" imgW="698400" imgH="203040" progId="Equation.3">
                  <p:embed/>
                </p:oleObj>
              </mc:Choice>
              <mc:Fallback>
                <p:oleObj name="Equation" r:id="rId4" imgW="698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3507582"/>
                        <a:ext cx="1656183" cy="481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433814"/>
              </p:ext>
            </p:extLst>
          </p:nvPr>
        </p:nvGraphicFramePr>
        <p:xfrm>
          <a:off x="651769" y="4427027"/>
          <a:ext cx="3231949" cy="874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0" name="Equation" r:id="rId6" imgW="1447560" imgH="393480" progId="Equation.3">
                  <p:embed/>
                </p:oleObj>
              </mc:Choice>
              <mc:Fallback>
                <p:oleObj name="Equation" r:id="rId6" imgW="1447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1769" y="4427027"/>
                        <a:ext cx="3231949" cy="874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851284"/>
              </p:ext>
            </p:extLst>
          </p:nvPr>
        </p:nvGraphicFramePr>
        <p:xfrm>
          <a:off x="5940152" y="5942706"/>
          <a:ext cx="1656184" cy="582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1" name="Equation" r:id="rId8" imgW="685800" imgH="241200" progId="Equation.3">
                  <p:embed/>
                </p:oleObj>
              </mc:Choice>
              <mc:Fallback>
                <p:oleObj name="Equation" r:id="rId8" imgW="6858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40152" y="5942706"/>
                        <a:ext cx="1656184" cy="582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4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4" y="332656"/>
            <a:ext cx="9058276" cy="50405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en-US" sz="2800" b="1" cap="small" dirty="0" smtClean="0">
                <a:solidFill>
                  <a:schemeClr val="accent3">
                    <a:lumMod val="75000"/>
                  </a:schemeClr>
                </a:solidFill>
              </a:rPr>
              <a:t>Geometric Brownian Motion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6024" y="836713"/>
            <a:ext cx="86044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Given that in practice there is uncertainty, </a:t>
            </a:r>
            <a:r>
              <a:rPr lang="en-US" sz="2400" kern="0" dirty="0" smtClean="0">
                <a:solidFill>
                  <a:srgbClr val="FF0000"/>
                </a:solidFill>
              </a:rPr>
              <a:t>a reasonable assumption is that the variability of the percentage return (</a:t>
            </a:r>
            <a:r>
              <a:rPr lang="en-US" sz="2400" i="1" kern="0" dirty="0" smtClean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en-US" sz="2400" kern="0" dirty="0" smtClean="0">
                <a:solidFill>
                  <a:srgbClr val="FF0000"/>
                </a:solidFill>
              </a:rPr>
              <a:t>) in a short period of time </a:t>
            </a:r>
            <a:r>
              <a:rPr lang="en-US" sz="2400" i="1" kern="0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en-US" sz="2400" i="1" kern="0" dirty="0">
                <a:solidFill>
                  <a:srgbClr val="FF0000"/>
                </a:solidFill>
              </a:rPr>
              <a:t>t</a:t>
            </a:r>
            <a:r>
              <a:rPr lang="en-US" sz="2400" kern="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kern="0" dirty="0" smtClean="0">
                <a:solidFill>
                  <a:srgbClr val="FF0000"/>
                </a:solidFill>
              </a:rPr>
              <a:t>is the same regardless the stock price</a:t>
            </a:r>
            <a:r>
              <a:rPr lang="en-US" sz="2400" kern="0" dirty="0" smtClean="0"/>
              <a:t>.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An investor is as uncertain about his return when the stock price is high or low.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Accordingly, the standard deviation of the change in a short period of time must be proportional to the stock price, as the standard deviation for the percentage change is constant – </a:t>
            </a:r>
            <a:r>
              <a:rPr lang="en-US" sz="2400" b="1" kern="0" dirty="0" smtClean="0">
                <a:solidFill>
                  <a:srgbClr val="FF0000"/>
                </a:solidFill>
              </a:rPr>
              <a:t>Geometric Brownian Motion</a:t>
            </a:r>
            <a:r>
              <a:rPr lang="en-US" sz="2400" kern="0" dirty="0" smtClean="0"/>
              <a:t>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818909"/>
              </p:ext>
            </p:extLst>
          </p:nvPr>
        </p:nvGraphicFramePr>
        <p:xfrm>
          <a:off x="2719685" y="4797152"/>
          <a:ext cx="3272581" cy="15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Equation" r:id="rId4" imgW="1295280" imgH="609480" progId="Equation.3">
                  <p:embed/>
                </p:oleObj>
              </mc:Choice>
              <mc:Fallback>
                <p:oleObj name="Equation" r:id="rId4" imgW="129528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9685" y="4797152"/>
                        <a:ext cx="3272581" cy="153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own Arrow 1"/>
          <p:cNvSpPr/>
          <p:nvPr/>
        </p:nvSpPr>
        <p:spPr>
          <a:xfrm>
            <a:off x="4355976" y="1916832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4" y="332656"/>
            <a:ext cx="9058276" cy="50405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en-US" sz="2800" b="1" cap="small" dirty="0" smtClean="0">
                <a:solidFill>
                  <a:schemeClr val="accent3">
                    <a:lumMod val="75000"/>
                  </a:schemeClr>
                </a:solidFill>
              </a:rPr>
              <a:t>Geometric Brownian Motion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6024" y="836713"/>
            <a:ext cx="86044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Example: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628800"/>
            <a:ext cx="7069203" cy="41044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6048290"/>
            <a:ext cx="87129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Source: Hull, John (2015), “Options, Futures and Other Derivatives”, Pearson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Prenctice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Hall, 9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Edition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332656"/>
            <a:ext cx="8786844" cy="64134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pt-PT" sz="3200" b="1" cap="small" dirty="0" err="1" smtClean="0">
                <a:solidFill>
                  <a:schemeClr val="accent3">
                    <a:lumMod val="75000"/>
                  </a:schemeClr>
                </a:solidFill>
              </a:rPr>
              <a:t>Itô’s</a:t>
            </a:r>
            <a:r>
              <a:rPr lang="pt-PT" sz="3200" b="1" cap="smal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3200" b="1" cap="small" dirty="0" err="1" smtClean="0">
                <a:solidFill>
                  <a:schemeClr val="accent3">
                    <a:lumMod val="75000"/>
                  </a:schemeClr>
                </a:solidFill>
              </a:rPr>
              <a:t>Lemma</a:t>
            </a:r>
            <a:endParaRPr lang="en-US" sz="3200" b="1" cap="small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80728"/>
            <a:ext cx="38576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91166" y="1133972"/>
            <a:ext cx="86044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An option price is a function of the underlying asset’s price and time.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Therefore, it is important to understand the behavior of functions of stochastic variables.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An important result was discovered by K. </a:t>
            </a:r>
            <a:r>
              <a:rPr lang="en-US" sz="2400" kern="0" dirty="0" err="1" smtClean="0"/>
              <a:t>Itô</a:t>
            </a:r>
            <a:r>
              <a:rPr lang="en-US" sz="2400" kern="0" dirty="0" smtClean="0"/>
              <a:t> in 1951 and is known as </a:t>
            </a:r>
            <a:r>
              <a:rPr lang="en-US" sz="2400" b="1" kern="0" dirty="0" err="1" smtClean="0"/>
              <a:t>Itô’s</a:t>
            </a:r>
            <a:r>
              <a:rPr lang="en-US" sz="2400" b="1" kern="0" dirty="0" smtClean="0"/>
              <a:t> lemma</a:t>
            </a:r>
            <a:r>
              <a:rPr lang="en-US" sz="2400" kern="0" dirty="0" smtClean="0"/>
              <a:t>.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Assuming that a variable x follows a </a:t>
            </a:r>
            <a:r>
              <a:rPr lang="en-US" sz="2400" kern="0" dirty="0" err="1" smtClean="0"/>
              <a:t>Itô</a:t>
            </a:r>
            <a:r>
              <a:rPr lang="en-US" sz="2400" kern="0" dirty="0" smtClean="0"/>
              <a:t> process: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929544"/>
            <a:ext cx="3562472" cy="614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33" y="4525459"/>
            <a:ext cx="8928992" cy="11577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2462" y="5589240"/>
            <a:ext cx="4816183" cy="96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1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332656"/>
            <a:ext cx="8786844" cy="536781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pt-PT" sz="3200" b="1" cap="small" dirty="0" err="1" smtClean="0">
                <a:solidFill>
                  <a:schemeClr val="accent3">
                    <a:lumMod val="75000"/>
                  </a:schemeClr>
                </a:solidFill>
              </a:rPr>
              <a:t>Itô’s</a:t>
            </a:r>
            <a:r>
              <a:rPr lang="pt-PT" sz="3200" b="1" cap="smal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3200" b="1" cap="small" dirty="0" err="1" smtClean="0">
                <a:solidFill>
                  <a:schemeClr val="accent3">
                    <a:lumMod val="75000"/>
                  </a:schemeClr>
                </a:solidFill>
              </a:rPr>
              <a:t>Lemma</a:t>
            </a:r>
            <a:endParaRPr lang="en-US" sz="3200" b="1" cap="small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36712"/>
            <a:ext cx="38576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91166" y="869437"/>
            <a:ext cx="8604448" cy="5953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Thus, G (the derivatives price) also follows an </a:t>
            </a:r>
            <a:r>
              <a:rPr lang="en-US" sz="2400" u="sng" kern="0" dirty="0" err="1" smtClean="0"/>
              <a:t>Itô</a:t>
            </a:r>
            <a:r>
              <a:rPr lang="en-US" sz="2400" u="sng" kern="0" dirty="0" smtClean="0"/>
              <a:t> process </a:t>
            </a:r>
            <a:r>
              <a:rPr lang="en-US" sz="2400" kern="0" dirty="0" smtClean="0"/>
              <a:t>with a drift rate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Assuming that the stock price follows a Geometric Brownian Motion, with constant </a:t>
            </a:r>
            <a:r>
              <a:rPr lang="en-US" sz="2400" i="1" kern="0" dirty="0" smtClean="0">
                <a:latin typeface="Symbol" panose="05050102010706020507" pitchFamily="18" charset="2"/>
              </a:rPr>
              <a:t>m</a:t>
            </a:r>
            <a:r>
              <a:rPr lang="en-US" sz="2400" kern="0" dirty="0" smtClean="0"/>
              <a:t> and </a:t>
            </a:r>
            <a:r>
              <a:rPr lang="en-US" sz="2400" i="1" kern="0" dirty="0" smtClean="0">
                <a:latin typeface="Symbol" panose="05050102010706020507" pitchFamily="18" charset="2"/>
              </a:rPr>
              <a:t>s:</a:t>
            </a:r>
          </a:p>
          <a:p>
            <a:pPr marL="0" indent="0"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i="1" kern="0" dirty="0" smtClean="0">
              <a:latin typeface="Symbol" panose="05050102010706020507" pitchFamily="18" charset="2"/>
            </a:endParaRP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From Ito’s Lemma 	it follows that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marL="0" indent="0"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kern="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671" y="1229766"/>
            <a:ext cx="2585493" cy="8718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661" y="2101603"/>
            <a:ext cx="3685771" cy="97894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922780"/>
              </p:ext>
            </p:extLst>
          </p:nvPr>
        </p:nvGraphicFramePr>
        <p:xfrm>
          <a:off x="5478860" y="3828254"/>
          <a:ext cx="2533644" cy="470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5" imgW="1091880" imgH="203040" progId="Equation.3">
                  <p:embed/>
                </p:oleObj>
              </mc:Choice>
              <mc:Fallback>
                <p:oleObj name="Equation" r:id="rId5" imgW="1091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8860" y="3828254"/>
                        <a:ext cx="2533644" cy="470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8980" y="5415242"/>
            <a:ext cx="3582474" cy="71682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7092280" y="1315424"/>
            <a:ext cx="0" cy="473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78860" y="1916832"/>
            <a:ext cx="2909564" cy="508341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4226432" y="2101603"/>
            <a:ext cx="2217776" cy="2326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95936" y="2924944"/>
            <a:ext cx="4104456" cy="1503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88024" y="4432597"/>
            <a:ext cx="4341296" cy="76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3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332656"/>
            <a:ext cx="8786844" cy="64134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pt-PT" sz="3200" b="1" cap="small" dirty="0" err="1" smtClean="0">
                <a:solidFill>
                  <a:schemeClr val="accent3">
                    <a:lumMod val="75000"/>
                  </a:schemeClr>
                </a:solidFill>
              </a:rPr>
              <a:t>Itô’s</a:t>
            </a:r>
            <a:r>
              <a:rPr lang="pt-PT" sz="3200" b="1" cap="smal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3200" b="1" cap="small" dirty="0" err="1" smtClean="0">
                <a:solidFill>
                  <a:schemeClr val="accent3">
                    <a:lumMod val="75000"/>
                  </a:schemeClr>
                </a:solidFill>
              </a:rPr>
              <a:t>Lemma</a:t>
            </a:r>
            <a:endParaRPr lang="en-US" sz="3200" b="1" cap="small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80728"/>
            <a:ext cx="38576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91166" y="1133972"/>
            <a:ext cx="894533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Therefore, both </a:t>
            </a:r>
            <a:r>
              <a:rPr lang="en-US" sz="2400" i="1" kern="0" dirty="0" smtClean="0"/>
              <a:t>S</a:t>
            </a:r>
            <a:r>
              <a:rPr lang="en-US" sz="2400" kern="0" dirty="0" smtClean="0"/>
              <a:t> and </a:t>
            </a:r>
            <a:r>
              <a:rPr lang="en-US" sz="2400" i="1" kern="0" dirty="0" smtClean="0"/>
              <a:t>G</a:t>
            </a:r>
            <a:r>
              <a:rPr lang="en-US" sz="2400" kern="0" dirty="0" smtClean="0"/>
              <a:t> are affected by the same volatility source – </a:t>
            </a:r>
            <a:r>
              <a:rPr lang="en-US" sz="2400" i="1" kern="0" dirty="0" smtClean="0"/>
              <a:t>dz</a:t>
            </a:r>
            <a:r>
              <a:rPr lang="en-US" sz="2400" kern="0" dirty="0" smtClean="0"/>
              <a:t>.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This is in line with the Black-Scholes option pricing formula, as G (the option price) is determined by the instantaneous volatility of the returns of the underlying asset price.</a:t>
            </a:r>
            <a:endParaRPr lang="en-US" sz="2400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marL="0" indent="0"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390202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332656"/>
            <a:ext cx="8786844" cy="64134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pt-PT" sz="3200" b="1" cap="small" dirty="0" err="1">
                <a:solidFill>
                  <a:schemeClr val="accent3">
                    <a:lumMod val="75000"/>
                  </a:schemeClr>
                </a:solidFill>
              </a:rPr>
              <a:t>Probability</a:t>
            </a:r>
            <a:r>
              <a:rPr lang="pt-PT" sz="3200" b="1" cap="smal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3200" b="1" cap="small" dirty="0" err="1">
                <a:solidFill>
                  <a:schemeClr val="accent3">
                    <a:lumMod val="75000"/>
                  </a:schemeClr>
                </a:solidFill>
              </a:rPr>
              <a:t>Distribution</a:t>
            </a:r>
            <a:endParaRPr lang="en-US" sz="3200" b="1" cap="small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80728"/>
            <a:ext cx="38576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91166" y="1133972"/>
            <a:ext cx="905283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From the stochastic process of the rate of returns, 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Its distribution gets 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Being	      , since				        , it follows from the </a:t>
            </a:r>
            <a:r>
              <a:rPr lang="en-US" sz="2400" u="sng" kern="0" dirty="0" err="1" smtClean="0"/>
              <a:t>Itô’s</a:t>
            </a:r>
            <a:r>
              <a:rPr lang="en-US" sz="2400" u="sng" kern="0" dirty="0" smtClean="0"/>
              <a:t> lemma </a:t>
            </a:r>
            <a:r>
              <a:rPr lang="en-US" sz="2400" kern="0" dirty="0" smtClean="0"/>
              <a:t>that</a:t>
            </a:r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marL="0" indent="0"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kern="0" dirty="0"/>
          </a:p>
          <a:p>
            <a:pPr marL="0" indent="0"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kern="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950194"/>
              </p:ext>
            </p:extLst>
          </p:nvPr>
        </p:nvGraphicFramePr>
        <p:xfrm>
          <a:off x="521778" y="1679633"/>
          <a:ext cx="2106064" cy="857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3" imgW="965160" imgH="393480" progId="Equation.3">
                  <p:embed/>
                </p:oleObj>
              </mc:Choice>
              <mc:Fallback>
                <p:oleObj name="Equation" r:id="rId3" imgW="965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1778" y="1679633"/>
                        <a:ext cx="2106064" cy="857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747" y="3356992"/>
            <a:ext cx="2109095" cy="7545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8755" y="4193836"/>
            <a:ext cx="1152027" cy="4275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85748" y="4034983"/>
            <a:ext cx="3679966" cy="7452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93220" y="4780279"/>
            <a:ext cx="2982228" cy="96019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342193" y="5232912"/>
            <a:ext cx="0" cy="336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57620" y="5013176"/>
            <a:ext cx="735600" cy="219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6791" y="5613826"/>
            <a:ext cx="4955356" cy="87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9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332656"/>
            <a:ext cx="8786844" cy="64134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pt-PT" sz="3200" b="1" cap="small" dirty="0" err="1" smtClean="0">
                <a:solidFill>
                  <a:schemeClr val="accent3">
                    <a:lumMod val="75000"/>
                  </a:schemeClr>
                </a:solidFill>
              </a:rPr>
              <a:t>Probability</a:t>
            </a:r>
            <a:r>
              <a:rPr lang="pt-PT" sz="3200" b="1" cap="smal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3200" b="1" cap="small" dirty="0" err="1" smtClean="0">
                <a:solidFill>
                  <a:schemeClr val="accent3">
                    <a:lumMod val="75000"/>
                  </a:schemeClr>
                </a:solidFill>
              </a:rPr>
              <a:t>Distribution</a:t>
            </a:r>
            <a:endParaRPr lang="en-US" sz="3200" b="1" cap="small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80728"/>
            <a:ext cx="38576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91166" y="1133972"/>
            <a:ext cx="893720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0" dirty="0" smtClean="0"/>
              <a:t>This equation shows that </a:t>
            </a:r>
            <a:r>
              <a:rPr lang="en-US" sz="2400" kern="0" dirty="0" smtClean="0">
                <a:solidFill>
                  <a:srgbClr val="FF0000"/>
                </a:solidFill>
              </a:rPr>
              <a:t>ln </a:t>
            </a:r>
            <a:r>
              <a:rPr lang="en-US" sz="2400" i="1" kern="0" dirty="0" smtClean="0">
                <a:solidFill>
                  <a:srgbClr val="FF0000"/>
                </a:solidFill>
              </a:rPr>
              <a:t>S</a:t>
            </a:r>
            <a:r>
              <a:rPr lang="en-US" sz="2400" i="1" kern="0" baseline="-25000" dirty="0" smtClean="0">
                <a:solidFill>
                  <a:srgbClr val="FF0000"/>
                </a:solidFill>
              </a:rPr>
              <a:t>T</a:t>
            </a:r>
            <a:r>
              <a:rPr lang="en-US" sz="2400" kern="0" dirty="0" smtClean="0">
                <a:solidFill>
                  <a:srgbClr val="FF0000"/>
                </a:solidFill>
              </a:rPr>
              <a:t> is normally distributed </a:t>
            </a:r>
            <a:r>
              <a:rPr lang="en-US" sz="2400" kern="0" dirty="0">
                <a:solidFill>
                  <a:srgbClr val="FF0000"/>
                </a:solidFill>
              </a:rPr>
              <a:t>(and S</a:t>
            </a:r>
            <a:r>
              <a:rPr lang="en-US" sz="2400" kern="0" baseline="-25000" dirty="0">
                <a:solidFill>
                  <a:srgbClr val="FF0000"/>
                </a:solidFill>
              </a:rPr>
              <a:t>T</a:t>
            </a:r>
            <a:r>
              <a:rPr lang="en-US" sz="2400" kern="0" dirty="0">
                <a:solidFill>
                  <a:srgbClr val="FF0000"/>
                </a:solidFill>
              </a:rPr>
              <a:t> has a log normal distribution</a:t>
            </a:r>
            <a:r>
              <a:rPr lang="en-US" sz="2400" kern="0" dirty="0" smtClean="0">
                <a:solidFill>
                  <a:srgbClr val="FF0000"/>
                </a:solidFill>
              </a:rPr>
              <a:t>)</a:t>
            </a:r>
            <a:r>
              <a:rPr lang="en-US" sz="2400" kern="0" dirty="0" smtClean="0"/>
              <a:t>, with a standard deviation 	 that is proportional to the square root of time.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 smtClean="0"/>
          </a:p>
          <a:p>
            <a:pPr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0" dirty="0"/>
          </a:p>
          <a:p>
            <a:pPr marL="0" indent="0" algn="just"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kern="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56495"/>
            <a:ext cx="8632836" cy="14375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544517"/>
            <a:ext cx="5760640" cy="16241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4740113"/>
            <a:ext cx="642413" cy="45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5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-24"/>
            <a:ext cx="7772400" cy="1143000"/>
          </a:xfrm>
          <a:noFill/>
        </p:spPr>
        <p:txBody>
          <a:bodyPr lIns="90488" tIns="44450" rIns="90488" bIns="44450" anchor="b"/>
          <a:lstStyle/>
          <a:p>
            <a:pPr algn="l" eaLnBrk="1" hangingPunct="1"/>
            <a:r>
              <a:rPr lang="en-US" sz="3200" b="1" cap="small" dirty="0" smtClean="0">
                <a:solidFill>
                  <a:srgbClr val="740000"/>
                </a:solidFill>
              </a:rPr>
              <a:t>2.1. </a:t>
            </a:r>
            <a:r>
              <a:rPr lang="en-US" sz="3200" b="1" u="sng" cap="small" dirty="0" smtClean="0">
                <a:solidFill>
                  <a:srgbClr val="740000"/>
                </a:solidFill>
              </a:rPr>
              <a:t>Continuous Time Finance Recap</a:t>
            </a:r>
            <a:endParaRPr lang="en-US" sz="3200" b="1" u="sng" cap="small" dirty="0" smtClean="0">
              <a:solidFill>
                <a:srgbClr val="74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1196752"/>
            <a:ext cx="889248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b="1" kern="0" dirty="0" smtClean="0"/>
              <a:t>Stochastic process </a:t>
            </a:r>
            <a:r>
              <a:rPr lang="en-US" sz="2400" kern="0" dirty="0" smtClean="0"/>
              <a:t>– any variable whose value changes over time in an uncertain way =&gt; different random trajectories for the variable.</a:t>
            </a:r>
          </a:p>
          <a:p>
            <a:pPr eaLnBrk="1" hangingPunct="1"/>
            <a:endParaRPr lang="en-US" sz="2400" kern="0" dirty="0" smtClean="0"/>
          </a:p>
          <a:p>
            <a:pPr eaLnBrk="1" hangingPunct="1"/>
            <a:r>
              <a:rPr lang="en-US" sz="2400" kern="0" dirty="0" smtClean="0"/>
              <a:t>Discrete vs continuous time stochastic processes:</a:t>
            </a:r>
          </a:p>
          <a:p>
            <a:pPr lvl="1" eaLnBrk="1" hangingPunct="1"/>
            <a:r>
              <a:rPr lang="en-US" sz="2000" kern="0" dirty="0" smtClean="0"/>
              <a:t>Discrete – the variable value can change only at certain fixed points in time</a:t>
            </a:r>
          </a:p>
          <a:p>
            <a:pPr lvl="1" eaLnBrk="1" hangingPunct="1"/>
            <a:r>
              <a:rPr lang="en-US" sz="2000" kern="0" dirty="0" smtClean="0"/>
              <a:t>Continuous – changes can take place at any time</a:t>
            </a:r>
          </a:p>
          <a:p>
            <a:pPr lvl="1" eaLnBrk="1" hangingPunct="1"/>
            <a:endParaRPr lang="en-US" sz="2000" kern="0" dirty="0"/>
          </a:p>
          <a:p>
            <a:pPr eaLnBrk="1" hangingPunct="1"/>
            <a:r>
              <a:rPr lang="en-US" sz="2400" kern="0" dirty="0" smtClean="0"/>
              <a:t>Continuous vs discrete variables:</a:t>
            </a:r>
            <a:endParaRPr lang="en-US" sz="2400" kern="0" dirty="0"/>
          </a:p>
          <a:p>
            <a:pPr lvl="1" eaLnBrk="1" hangingPunct="1"/>
            <a:r>
              <a:rPr lang="en-US" sz="2000" kern="0" dirty="0"/>
              <a:t>Discrete – </a:t>
            </a:r>
            <a:r>
              <a:rPr lang="en-US" sz="2000" kern="0" dirty="0" smtClean="0"/>
              <a:t>only certain values are possible</a:t>
            </a:r>
            <a:endParaRPr lang="en-US" sz="2000" kern="0" dirty="0"/>
          </a:p>
          <a:p>
            <a:pPr lvl="1" eaLnBrk="1" hangingPunct="1"/>
            <a:r>
              <a:rPr lang="en-US" sz="2000" kern="0" dirty="0"/>
              <a:t>Continuous – </a:t>
            </a:r>
            <a:r>
              <a:rPr lang="en-US" sz="2000" kern="0" dirty="0" smtClean="0"/>
              <a:t>can take any value within a certain range</a:t>
            </a:r>
          </a:p>
          <a:p>
            <a:pPr lvl="1" eaLnBrk="1" hangingPunct="1"/>
            <a:endParaRPr lang="en-US" sz="2000" kern="0" dirty="0" smtClean="0"/>
          </a:p>
          <a:p>
            <a:pPr eaLnBrk="1" hangingPunct="1"/>
            <a:r>
              <a:rPr lang="en-US" sz="2400" kern="0" dirty="0" smtClean="0"/>
              <a:t>Continuous-variable, continuous-time – variables can assume any value and changes can occur at any time.</a:t>
            </a:r>
            <a:endParaRPr lang="en-US" sz="2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332656"/>
            <a:ext cx="8786844" cy="64134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pt-PT" sz="3200" b="1" cap="small" dirty="0" err="1">
                <a:solidFill>
                  <a:schemeClr val="accent3">
                    <a:lumMod val="75000"/>
                  </a:schemeClr>
                </a:solidFill>
              </a:rPr>
              <a:t>Probability</a:t>
            </a:r>
            <a:r>
              <a:rPr lang="pt-PT" sz="3200" b="1" cap="smal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3200" b="1" cap="small" dirty="0" err="1">
                <a:solidFill>
                  <a:schemeClr val="accent3">
                    <a:lumMod val="75000"/>
                  </a:schemeClr>
                </a:solidFill>
              </a:rPr>
              <a:t>Distribution</a:t>
            </a:r>
            <a:endParaRPr lang="en-US" sz="3200" b="1" cap="small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0" y="974002"/>
            <a:ext cx="4067944" cy="67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663" y="1340768"/>
            <a:ext cx="7049657" cy="45428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520" y="6048290"/>
            <a:ext cx="87129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Source: Hull, John (2009), “Options, Futures and Other Derivatives”, Pearson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Prenctice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Hall, 7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Edition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-24"/>
            <a:ext cx="7772400" cy="1143000"/>
          </a:xfrm>
          <a:noFill/>
        </p:spPr>
        <p:txBody>
          <a:bodyPr lIns="90488" tIns="44450" rIns="90488" bIns="44450" anchor="b"/>
          <a:lstStyle/>
          <a:p>
            <a:pPr algn="l" eaLnBrk="1" hangingPunct="1"/>
            <a:r>
              <a:rPr lang="en-US" sz="3200" b="1" cap="small" dirty="0" smtClean="0">
                <a:solidFill>
                  <a:srgbClr val="740000"/>
                </a:solidFill>
              </a:rPr>
              <a:t>Stochastic Processes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1268760"/>
            <a:ext cx="889248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en-US" sz="2400" b="1" kern="0" dirty="0" smtClean="0"/>
              <a:t>Continuous-variable, continuous-time stochastic processes are key to understanding the pricing of options and other derivatives.</a:t>
            </a:r>
          </a:p>
          <a:p>
            <a:pPr algn="just" eaLnBrk="1" hangingPunct="1"/>
            <a:endParaRPr lang="en-US" sz="2400" kern="0" dirty="0" smtClean="0"/>
          </a:p>
          <a:p>
            <a:pPr algn="just" eaLnBrk="1" hangingPunct="1"/>
            <a:r>
              <a:rPr lang="en-US" sz="2400" kern="0" dirty="0" smtClean="0"/>
              <a:t>However, </a:t>
            </a:r>
            <a:r>
              <a:rPr lang="en-US" sz="2400" b="1" kern="0" dirty="0" smtClean="0"/>
              <a:t>in practice, most asset prices do not follow continuous-variable</a:t>
            </a:r>
            <a:r>
              <a:rPr lang="en-US" sz="2400" b="1" kern="0" dirty="0"/>
              <a:t>, continuous-time stochastic </a:t>
            </a:r>
            <a:r>
              <a:rPr lang="en-US" sz="2400" b="1" kern="0" dirty="0" smtClean="0"/>
              <a:t>processes.</a:t>
            </a:r>
          </a:p>
          <a:p>
            <a:pPr algn="just" eaLnBrk="1" hangingPunct="1"/>
            <a:endParaRPr lang="en-US" sz="2400" kern="0" dirty="0" smtClean="0"/>
          </a:p>
          <a:p>
            <a:pPr algn="just" eaLnBrk="1" hangingPunct="1"/>
            <a:r>
              <a:rPr lang="en-US" sz="2400" kern="0" dirty="0" smtClean="0"/>
              <a:t>For instance, stock prices are restricted to discrete values (e.g. multiples of a cent) and changes can be observed only when the markets are open.</a:t>
            </a:r>
          </a:p>
          <a:p>
            <a:pPr algn="just" eaLnBrk="1" hangingPunct="1"/>
            <a:endParaRPr lang="en-US" sz="2400" kern="0" dirty="0" smtClean="0"/>
          </a:p>
          <a:p>
            <a:pPr algn="just" eaLnBrk="1" hangingPunct="1"/>
            <a:r>
              <a:rPr lang="en-US" sz="2400" kern="0" dirty="0" smtClean="0"/>
              <a:t>Nonetheless, continuous-variable</a:t>
            </a:r>
            <a:r>
              <a:rPr lang="en-US" sz="2400" kern="0" dirty="0"/>
              <a:t>, continuous-time stochastic processes </a:t>
            </a:r>
            <a:r>
              <a:rPr lang="en-US" sz="2400" kern="0" dirty="0" smtClean="0"/>
              <a:t>are useful for many valuation purposes.</a:t>
            </a:r>
            <a:endParaRPr lang="en-US" sz="2400" kern="0" dirty="0"/>
          </a:p>
          <a:p>
            <a:pPr lvl="1" algn="just" eaLnBrk="1" hangingPunct="1"/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6895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-24"/>
            <a:ext cx="7772400" cy="1143000"/>
          </a:xfrm>
          <a:noFill/>
        </p:spPr>
        <p:txBody>
          <a:bodyPr lIns="90488" tIns="44450" rIns="90488" bIns="44450" anchor="b"/>
          <a:lstStyle/>
          <a:p>
            <a:pPr algn="l" eaLnBrk="1" hangingPunct="1"/>
            <a:r>
              <a:rPr lang="en-US" sz="3200" b="1" cap="small" dirty="0" smtClean="0">
                <a:solidFill>
                  <a:srgbClr val="740000"/>
                </a:solidFill>
              </a:rPr>
              <a:t>Stochastic Processes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12" y="1340768"/>
            <a:ext cx="889248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en-US" sz="2400" b="1" kern="0" dirty="0" smtClean="0"/>
              <a:t>Markov Stochastic Process </a:t>
            </a:r>
            <a:r>
              <a:rPr lang="en-US" sz="2400" kern="0" dirty="0" smtClean="0"/>
              <a:t>– stochastic process where </a:t>
            </a:r>
            <a:r>
              <a:rPr lang="en-US" sz="2400" kern="0" dirty="0" smtClean="0">
                <a:solidFill>
                  <a:srgbClr val="FF0000"/>
                </a:solidFill>
              </a:rPr>
              <a:t>only the current value of a variable is relevant for predicting the future</a:t>
            </a:r>
            <a:r>
              <a:rPr lang="en-US" sz="2400" kern="0" dirty="0" smtClean="0"/>
              <a:t> =&gt; all past information is irrelevant, as it is already incorporated into today’s stock price (</a:t>
            </a:r>
            <a:r>
              <a:rPr lang="en-US" sz="2400" kern="0" dirty="0">
                <a:solidFill>
                  <a:srgbClr val="FF0000"/>
                </a:solidFill>
              </a:rPr>
              <a:t>weak form </a:t>
            </a:r>
            <a:r>
              <a:rPr lang="en-US" sz="2400" kern="0" dirty="0" smtClean="0">
                <a:solidFill>
                  <a:srgbClr val="FF0000"/>
                </a:solidFill>
              </a:rPr>
              <a:t>of market efficiency, while the strong form states that all relevant information is incorporated in current prices</a:t>
            </a:r>
            <a:r>
              <a:rPr lang="en-US" sz="2400" kern="0" dirty="0" smtClean="0"/>
              <a:t>).</a:t>
            </a:r>
          </a:p>
          <a:p>
            <a:pPr algn="just" eaLnBrk="1" hangingPunct="1"/>
            <a:endParaRPr lang="en-US" sz="2400" kern="0" dirty="0" smtClean="0"/>
          </a:p>
          <a:p>
            <a:pPr algn="just" eaLnBrk="1" hangingPunct="1"/>
            <a:endParaRPr lang="en-US" sz="2400" kern="0" dirty="0" smtClean="0"/>
          </a:p>
          <a:p>
            <a:pPr algn="just" eaLnBrk="1" hangingPunct="1"/>
            <a:r>
              <a:rPr lang="en-US" sz="2400" kern="0" dirty="0" smtClean="0">
                <a:solidFill>
                  <a:srgbClr val="FF0000"/>
                </a:solidFill>
              </a:rPr>
              <a:t>The probability distribution at any particular future time is independent from the path followed by the variable in the past</a:t>
            </a:r>
            <a:r>
              <a:rPr lang="en-US" sz="2400" kern="0" dirty="0" smtClean="0"/>
              <a:t>.</a:t>
            </a:r>
          </a:p>
          <a:p>
            <a:pPr algn="just" eaLnBrk="1" hangingPunct="1"/>
            <a:r>
              <a:rPr lang="en-US" sz="2400" kern="0" dirty="0"/>
              <a:t>If the weak form of market efficiency were not true, market </a:t>
            </a:r>
            <a:r>
              <a:rPr lang="en-US" sz="2400" kern="0" dirty="0" smtClean="0"/>
              <a:t>participants </a:t>
            </a:r>
            <a:r>
              <a:rPr lang="en-US" sz="2400" kern="0" dirty="0"/>
              <a:t>could make above-average returns by interpreting the past behavior of asset prices</a:t>
            </a:r>
            <a:r>
              <a:rPr lang="en-US" sz="2400" kern="0" dirty="0" smtClean="0"/>
              <a:t>.</a:t>
            </a:r>
            <a:endParaRPr lang="en-US" sz="2400" kern="0" dirty="0"/>
          </a:p>
          <a:p>
            <a:pPr algn="just" eaLnBrk="1" hangingPunct="1"/>
            <a:endParaRPr lang="en-US" sz="2400" kern="0" dirty="0" smtClean="0"/>
          </a:p>
        </p:txBody>
      </p:sp>
      <p:sp>
        <p:nvSpPr>
          <p:cNvPr id="3" name="Down Arrow 2"/>
          <p:cNvSpPr/>
          <p:nvPr/>
        </p:nvSpPr>
        <p:spPr>
          <a:xfrm>
            <a:off x="4337720" y="342900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5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-24"/>
            <a:ext cx="7772400" cy="1143000"/>
          </a:xfrm>
          <a:noFill/>
        </p:spPr>
        <p:txBody>
          <a:bodyPr lIns="90488" tIns="44450" rIns="90488" bIns="44450" anchor="b"/>
          <a:lstStyle/>
          <a:p>
            <a:pPr algn="l" eaLnBrk="1" hangingPunct="1"/>
            <a:r>
              <a:rPr lang="en-US" sz="3200" b="1" cap="small" dirty="0" smtClean="0">
                <a:solidFill>
                  <a:srgbClr val="740000"/>
                </a:solidFill>
              </a:rPr>
              <a:t>Stochastic Processes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12" y="1340768"/>
            <a:ext cx="889248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en-US" sz="2400" kern="0" dirty="0" smtClean="0"/>
              <a:t>Assuming a Markov process X(t), the 1-year change ~ </a:t>
            </a:r>
            <a:r>
              <a:rPr lang="en-US" sz="2400" i="1" kern="0" dirty="0" smtClean="0">
                <a:latin typeface="Symbol" panose="05050102010706020507" pitchFamily="18" charset="2"/>
              </a:rPr>
              <a:t>N</a:t>
            </a:r>
            <a:r>
              <a:rPr lang="en-US" sz="2400" kern="0" dirty="0" smtClean="0"/>
              <a:t>(0,1).</a:t>
            </a:r>
          </a:p>
          <a:p>
            <a:pPr algn="just" eaLnBrk="1" hangingPunct="1"/>
            <a:endParaRPr lang="en-US" sz="2400" kern="0" dirty="0" smtClean="0"/>
          </a:p>
          <a:p>
            <a:pPr algn="just" eaLnBrk="1" hangingPunct="1"/>
            <a:endParaRPr lang="en-US" sz="2400" kern="0" dirty="0"/>
          </a:p>
          <a:p>
            <a:pPr algn="just" eaLnBrk="1" hangingPunct="1"/>
            <a:endParaRPr lang="en-US" sz="2400" kern="0" dirty="0"/>
          </a:p>
          <a:p>
            <a:pPr algn="just" eaLnBrk="1" hangingPunct="1"/>
            <a:r>
              <a:rPr lang="en-US" sz="2400" kern="0" dirty="0" smtClean="0"/>
              <a:t>2-year change = </a:t>
            </a:r>
            <a:r>
              <a:rPr lang="en-US" sz="2400" i="1" kern="0" dirty="0">
                <a:latin typeface="Symbol" panose="05050102010706020507" pitchFamily="18" charset="2"/>
              </a:rPr>
              <a:t>N</a:t>
            </a:r>
            <a:r>
              <a:rPr lang="en-US" sz="2400" kern="0" dirty="0"/>
              <a:t>(0,1</a:t>
            </a:r>
            <a:r>
              <a:rPr lang="en-US" sz="2400" kern="0" dirty="0" smtClean="0"/>
              <a:t>) + </a:t>
            </a:r>
            <a:r>
              <a:rPr lang="en-US" sz="2400" i="1" kern="0" dirty="0">
                <a:latin typeface="Symbol" panose="05050102010706020507" pitchFamily="18" charset="2"/>
              </a:rPr>
              <a:t>N</a:t>
            </a:r>
            <a:r>
              <a:rPr lang="en-US" sz="2400" kern="0" dirty="0"/>
              <a:t>(0,1</a:t>
            </a:r>
            <a:r>
              <a:rPr lang="en-US" sz="2400" kern="0" dirty="0" smtClean="0"/>
              <a:t>) = </a:t>
            </a:r>
            <a:r>
              <a:rPr lang="en-US" sz="2400" i="1" kern="0" dirty="0" smtClean="0">
                <a:latin typeface="Symbol" panose="05050102010706020507" pitchFamily="18" charset="2"/>
              </a:rPr>
              <a:t>N</a:t>
            </a:r>
            <a:r>
              <a:rPr lang="en-US" sz="2400" kern="0" dirty="0" smtClean="0"/>
              <a:t>(0,2), as both distributions are independent - given that this is a Markov process, the second distribution does not depend on the first.</a:t>
            </a:r>
          </a:p>
          <a:p>
            <a:pPr algn="just" eaLnBrk="1" hangingPunct="1"/>
            <a:endParaRPr lang="en-US" sz="2400" kern="0" dirty="0" smtClean="0">
              <a:latin typeface="Symbol" panose="05050102010706020507" pitchFamily="18" charset="2"/>
            </a:endParaRPr>
          </a:p>
          <a:p>
            <a:pPr algn="just" eaLnBrk="1" hangingPunct="1"/>
            <a:endParaRPr lang="en-US" sz="2400" kern="0" dirty="0">
              <a:latin typeface="Symbol" panose="05050102010706020507" pitchFamily="18" charset="2"/>
            </a:endParaRPr>
          </a:p>
          <a:p>
            <a:pPr algn="just" eaLnBrk="1" hangingPunct="1"/>
            <a:endParaRPr lang="en-US" sz="2400" kern="0" dirty="0">
              <a:latin typeface="Symbol" panose="05050102010706020507" pitchFamily="18" charset="2"/>
            </a:endParaRPr>
          </a:p>
          <a:p>
            <a:pPr marL="0" indent="0" algn="just" eaLnBrk="1" hangingPunct="1">
              <a:buNone/>
            </a:pPr>
            <a:r>
              <a:rPr lang="en-US" sz="2400" kern="0" dirty="0" smtClean="0">
                <a:latin typeface="Symbol" panose="05050102010706020507" pitchFamily="18" charset="2"/>
              </a:rPr>
              <a:t>		D</a:t>
            </a:r>
            <a:r>
              <a:rPr lang="en-US" sz="2400" kern="0" dirty="0" smtClean="0"/>
              <a:t>t (very small period of time) change ~ </a:t>
            </a:r>
            <a:r>
              <a:rPr lang="en-US" sz="2400" i="1" kern="0" dirty="0">
                <a:latin typeface="Symbol" panose="05050102010706020507" pitchFamily="18" charset="2"/>
              </a:rPr>
              <a:t>N</a:t>
            </a:r>
            <a:r>
              <a:rPr lang="en-US" sz="2400" kern="0" dirty="0"/>
              <a:t>(0</a:t>
            </a:r>
            <a:r>
              <a:rPr lang="en-US" sz="2400" kern="0" dirty="0" smtClean="0"/>
              <a:t>,</a:t>
            </a:r>
            <a:r>
              <a:rPr lang="en-US" sz="2400" kern="0" dirty="0">
                <a:latin typeface="Symbol" panose="05050102010706020507" pitchFamily="18" charset="2"/>
              </a:rPr>
              <a:t> </a:t>
            </a:r>
            <a:r>
              <a:rPr lang="en-US" sz="2400" kern="0" dirty="0" smtClean="0">
                <a:latin typeface="Symbol" panose="05050102010706020507" pitchFamily="18" charset="2"/>
              </a:rPr>
              <a:t>D</a:t>
            </a:r>
            <a:r>
              <a:rPr lang="en-US" sz="2400" kern="0" dirty="0" smtClean="0"/>
              <a:t>t)</a:t>
            </a:r>
          </a:p>
        </p:txBody>
      </p:sp>
      <p:sp>
        <p:nvSpPr>
          <p:cNvPr id="4" name="Down Arrow 3"/>
          <p:cNvSpPr/>
          <p:nvPr/>
        </p:nvSpPr>
        <p:spPr>
          <a:xfrm>
            <a:off x="4625752" y="1844824"/>
            <a:ext cx="95436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Down Arrow 8"/>
          <p:cNvSpPr/>
          <p:nvPr/>
        </p:nvSpPr>
        <p:spPr>
          <a:xfrm>
            <a:off x="4644008" y="4365104"/>
            <a:ext cx="95436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2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4" y="332656"/>
            <a:ext cx="8772555" cy="59429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en-US" sz="3200" b="1" cap="small" dirty="0" smtClean="0">
                <a:solidFill>
                  <a:schemeClr val="accent3">
                    <a:lumMod val="75000"/>
                  </a:schemeClr>
                </a:solidFill>
              </a:rPr>
              <a:t>Wiener Process</a:t>
            </a:r>
            <a:endParaRPr lang="en-US" sz="2800" cap="small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90872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A stochastic process z follows a </a:t>
            </a:r>
            <a:r>
              <a:rPr lang="en-US" sz="2000" b="1" dirty="0" smtClean="0">
                <a:solidFill>
                  <a:schemeClr val="accent4"/>
                </a:solidFill>
                <a:latin typeface="Calibri"/>
              </a:rPr>
              <a:t>Wiener process (or the continuous random walk)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if it has the following properties:</a:t>
            </a:r>
            <a:endParaRPr lang="pt-PT" sz="20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3917" y="2236799"/>
            <a:ext cx="648072" cy="5040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266620" y="3793124"/>
            <a:ext cx="28097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Source: Hull, John (2015), “Options, Futures and Other Derivatives”, Pearson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Prenctice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Hall, 9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Edition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6156" y="2208619"/>
            <a:ext cx="612068" cy="5101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5724" y="4895254"/>
            <a:ext cx="9058276" cy="170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74625" indent="-174625" algn="just" eaLnBrk="1" hangingPunct="1"/>
            <a:r>
              <a:rPr lang="en-US" sz="2000" kern="0" dirty="0" smtClean="0"/>
              <a:t>Therefore </a:t>
            </a:r>
            <a:r>
              <a:rPr lang="en-US" sz="2000" kern="0" dirty="0"/>
              <a:t>, </a:t>
            </a:r>
            <a:r>
              <a:rPr lang="en-US" sz="2000" kern="0" dirty="0" smtClean="0"/>
              <a:t>a Wiener process is a Markov process with its </a:t>
            </a:r>
            <a:r>
              <a:rPr lang="en-US" sz="2000" kern="0" dirty="0"/>
              <a:t>change </a:t>
            </a:r>
            <a:r>
              <a:rPr lang="en-US" sz="2000" kern="0" dirty="0" smtClean="0"/>
              <a:t>having:</a:t>
            </a:r>
          </a:p>
          <a:p>
            <a:pPr marL="363538" lvl="1" indent="-188913" algn="just" eaLnBrk="1" hangingPunct="1"/>
            <a:r>
              <a:rPr lang="en-US" sz="1800" b="1" kern="0" dirty="0" smtClean="0"/>
              <a:t>mean (drift) = 0 </a:t>
            </a:r>
            <a:r>
              <a:rPr lang="en-US" sz="1800" kern="0" dirty="0"/>
              <a:t>=&gt; the expected value of any future outcome is equal to the current </a:t>
            </a:r>
            <a:r>
              <a:rPr lang="en-US" sz="1800" kern="0" dirty="0" smtClean="0"/>
              <a:t>value (</a:t>
            </a:r>
            <a:r>
              <a:rPr lang="en-US" sz="1800" kern="0" dirty="0" smtClean="0">
                <a:solidFill>
                  <a:srgbClr val="FF0000"/>
                </a:solidFill>
              </a:rPr>
              <a:t>Martingale</a:t>
            </a:r>
            <a:r>
              <a:rPr lang="en-US" sz="1800" kern="0" dirty="0" smtClean="0"/>
              <a:t>): z=25 </a:t>
            </a:r>
            <a:r>
              <a:rPr lang="en-US" sz="1800" kern="0" dirty="0"/>
              <a:t>=&gt; 1 year after,   z ~ </a:t>
            </a:r>
            <a:r>
              <a:rPr lang="en-US" sz="1800" kern="0" dirty="0" smtClean="0"/>
              <a:t>N(25,1); 5 </a:t>
            </a:r>
            <a:r>
              <a:rPr lang="en-US" sz="1800" kern="0" dirty="0"/>
              <a:t>years after, z ~ N(25,5)</a:t>
            </a:r>
          </a:p>
          <a:p>
            <a:pPr marL="363538" lvl="1" indent="-188913" algn="just" eaLnBrk="1" hangingPunct="1"/>
            <a:r>
              <a:rPr lang="en-US" sz="1800" b="1" kern="0" dirty="0" smtClean="0"/>
              <a:t>variance (variance rate) = 1 </a:t>
            </a:r>
            <a:r>
              <a:rPr lang="en-US" sz="1800" kern="0" dirty="0" smtClean="0"/>
              <a:t>=&gt; </a:t>
            </a:r>
            <a:r>
              <a:rPr lang="en-US" sz="1800" kern="0" dirty="0" smtClean="0">
                <a:solidFill>
                  <a:srgbClr val="FF0000"/>
                </a:solidFill>
              </a:rPr>
              <a:t>uncertainty (standard-deviation) is proportional to the square root of time.</a:t>
            </a:r>
            <a:endParaRPr lang="en-US" sz="1800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43" y="1657227"/>
            <a:ext cx="5997310" cy="27891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1692" y="1103246"/>
            <a:ext cx="5108380" cy="4485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buNone/>
            </a:pPr>
            <a:r>
              <a:rPr lang="en-US" sz="2400" b="1" kern="0" dirty="0" smtClean="0"/>
              <a:t>Wiener processes for different magnitudes of change in time:</a:t>
            </a:r>
          </a:p>
          <a:p>
            <a:pPr marL="0" indent="0" algn="just" eaLnBrk="1" hangingPunct="1">
              <a:buNone/>
            </a:pPr>
            <a:endParaRPr lang="en-US" sz="2400" b="1" kern="0" dirty="0"/>
          </a:p>
          <a:p>
            <a:pPr marL="0" indent="0" algn="just" eaLnBrk="1" hangingPunct="1">
              <a:buNone/>
            </a:pPr>
            <a:endParaRPr lang="en-US" sz="2400" b="1" kern="0" dirty="0" smtClean="0"/>
          </a:p>
          <a:p>
            <a:pPr marL="0" indent="0" algn="just" eaLnBrk="1" hangingPunct="1">
              <a:buNone/>
            </a:pPr>
            <a:r>
              <a:rPr lang="en-US" sz="2400" b="1" kern="0" dirty="0" smtClean="0"/>
              <a:t>When </a:t>
            </a:r>
            <a:r>
              <a:rPr lang="en-US" sz="2400" b="1" kern="0" dirty="0" smtClean="0">
                <a:latin typeface="Symbol" panose="05050102010706020507" pitchFamily="18" charset="2"/>
              </a:rPr>
              <a:t>D</a:t>
            </a:r>
            <a:r>
              <a:rPr lang="en-US" sz="2400" b="1" kern="0" dirty="0" smtClean="0"/>
              <a:t>t -&gt; 0, the path becomes much more irregular, as the size of the movement in the variable in time </a:t>
            </a:r>
            <a:r>
              <a:rPr lang="en-US" sz="2400" b="1" kern="0" dirty="0" smtClean="0">
                <a:latin typeface="Symbol" panose="05050102010706020507" pitchFamily="18" charset="2"/>
              </a:rPr>
              <a:t>D</a:t>
            </a:r>
            <a:r>
              <a:rPr lang="en-US" sz="2400" b="1" kern="0" dirty="0" smtClean="0"/>
              <a:t>t is proportional to the      . When </a:t>
            </a:r>
            <a:r>
              <a:rPr lang="en-US" sz="2400" b="1" kern="0" dirty="0" smtClean="0">
                <a:latin typeface="Symbol" panose="05050102010706020507" pitchFamily="18" charset="2"/>
              </a:rPr>
              <a:t>D</a:t>
            </a:r>
            <a:r>
              <a:rPr lang="en-US" sz="2400" b="1" kern="0" dirty="0" smtClean="0"/>
              <a:t>t is small,             is much larger than </a:t>
            </a:r>
            <a:r>
              <a:rPr lang="en-US" sz="2400" b="1" kern="0" dirty="0" smtClean="0">
                <a:latin typeface="Symbol" panose="05050102010706020507" pitchFamily="18" charset="2"/>
              </a:rPr>
              <a:t>D</a:t>
            </a:r>
            <a:r>
              <a:rPr lang="en-US" sz="2400" b="1" kern="0" dirty="0" smtClean="0"/>
              <a:t>t.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93764"/>
              </p:ext>
            </p:extLst>
          </p:nvPr>
        </p:nvGraphicFramePr>
        <p:xfrm>
          <a:off x="2835424" y="3861048"/>
          <a:ext cx="656456" cy="492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4" imgW="304560" imgH="228600" progId="Equation.3">
                  <p:embed/>
                </p:oleObj>
              </mc:Choice>
              <mc:Fallback>
                <p:oleObj name="Equation" r:id="rId4" imgW="304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5424" y="3861048"/>
                        <a:ext cx="656456" cy="492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810375"/>
              </p:ext>
            </p:extLst>
          </p:nvPr>
        </p:nvGraphicFramePr>
        <p:xfrm>
          <a:off x="1043608" y="4221088"/>
          <a:ext cx="656456" cy="492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6" imgW="304560" imgH="228600" progId="Equation.3">
                  <p:embed/>
                </p:oleObj>
              </mc:Choice>
              <mc:Fallback>
                <p:oleObj name="Equation" r:id="rId6" imgW="304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43608" y="4221088"/>
                        <a:ext cx="656456" cy="492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" y="332656"/>
            <a:ext cx="3766196" cy="59429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en-US" sz="3200" b="1" cap="small" dirty="0" smtClean="0">
                <a:solidFill>
                  <a:schemeClr val="accent3">
                    <a:lumMod val="75000"/>
                  </a:schemeClr>
                </a:solidFill>
              </a:rPr>
              <a:t>Wiener Process</a:t>
            </a:r>
            <a:endParaRPr lang="en-US" sz="2800" cap="small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6002124"/>
            <a:ext cx="4160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Source: Hull, John (2015), “Options, Futures and Other Derivatives”, Pearson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Prenctice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Hall, 9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Edition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6815" y="629804"/>
            <a:ext cx="3705736" cy="589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2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4" y="332656"/>
            <a:ext cx="9058276" cy="50405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en-US" sz="2800" b="1" cap="small" dirty="0" smtClean="0">
                <a:solidFill>
                  <a:schemeClr val="accent3">
                    <a:lumMod val="75000"/>
                  </a:schemeClr>
                </a:solidFill>
              </a:rPr>
              <a:t>Generalized Wiener Process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49396" y="5677600"/>
            <a:ext cx="8894603" cy="92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kern="0" dirty="0" smtClean="0"/>
              <a:t>The average increases are proportional to time (if there is no drift, the mean doesn’t change and is equal to 0).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502" y="2132856"/>
            <a:ext cx="1800200" cy="4958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2737" y="2235357"/>
            <a:ext cx="3224109" cy="3295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4792" y="2984002"/>
            <a:ext cx="1979924" cy="371865"/>
          </a:xfrm>
          <a:prstGeom prst="rect">
            <a:avLst/>
          </a:prstGeom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19513" y="2955436"/>
            <a:ext cx="3818547" cy="14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kern="0" dirty="0" smtClean="0"/>
              <a:t>For very small time changes </a:t>
            </a:r>
            <a:r>
              <a:rPr lang="en-US" sz="2000" kern="0" dirty="0" smtClean="0">
                <a:latin typeface="Symbol" panose="05050102010706020507" pitchFamily="18" charset="2"/>
              </a:rPr>
              <a:t>D</a:t>
            </a:r>
            <a:r>
              <a:rPr lang="en-US" sz="2000" kern="0" dirty="0" smtClean="0"/>
              <a:t>t:</a:t>
            </a:r>
          </a:p>
          <a:p>
            <a:pPr eaLnBrk="1" hangingPunct="1"/>
            <a:endParaRPr lang="en-US" sz="2000" kern="0" dirty="0" smtClean="0"/>
          </a:p>
          <a:p>
            <a:pPr eaLnBrk="1" hangingPunct="1"/>
            <a:endParaRPr lang="en-US" sz="2000" kern="0" dirty="0" smtClean="0"/>
          </a:p>
          <a:p>
            <a:pPr marL="0" indent="0" eaLnBrk="1" hangingPunct="1">
              <a:buNone/>
            </a:pPr>
            <a:r>
              <a:rPr lang="en-US" sz="2000" kern="0" dirty="0" smtClean="0">
                <a:latin typeface="Symbol" panose="05050102010706020507" pitchFamily="18" charset="2"/>
              </a:rPr>
              <a:t>	</a:t>
            </a:r>
            <a:r>
              <a:rPr lang="en-US" sz="2000" kern="0" dirty="0" err="1" smtClean="0">
                <a:latin typeface="Symbol" panose="05050102010706020507" pitchFamily="18" charset="2"/>
              </a:rPr>
              <a:t>D</a:t>
            </a:r>
            <a:r>
              <a:rPr lang="en-US" sz="2000" kern="0" dirty="0" err="1" smtClean="0"/>
              <a:t>x</a:t>
            </a:r>
            <a:r>
              <a:rPr lang="en-US" sz="2000" kern="0" dirty="0" smtClean="0"/>
              <a:t> ~ N, with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0788" y="4007728"/>
            <a:ext cx="3388148" cy="1351800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9396" y="874486"/>
            <a:ext cx="8568952" cy="97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kern="0" dirty="0" smtClean="0"/>
              <a:t>Instead of a drift = 0 and a variance rate =1 as in the Wiener process, we may have a generalized wiener process, where the drift can assume any value </a:t>
            </a:r>
            <a:r>
              <a:rPr lang="en-US" sz="2000" b="1" i="1" kern="0" dirty="0" smtClean="0"/>
              <a:t>a </a:t>
            </a:r>
            <a:r>
              <a:rPr lang="en-US" sz="2000" kern="0" dirty="0" smtClean="0"/>
              <a:t>and the variance rate can be </a:t>
            </a:r>
            <a:r>
              <a:rPr lang="en-US" sz="2000" b="1" i="1" kern="0" dirty="0" smtClean="0"/>
              <a:t>b</a:t>
            </a:r>
            <a:r>
              <a:rPr lang="en-US" sz="2000" b="1" i="1" kern="0" baseline="30000" dirty="0" smtClean="0"/>
              <a:t>2</a:t>
            </a:r>
            <a:r>
              <a:rPr lang="en-US" sz="2000" kern="0" dirty="0"/>
              <a:t> </a:t>
            </a:r>
            <a:r>
              <a:rPr lang="en-US" sz="2000" kern="0" dirty="0" smtClean="0"/>
              <a:t>=&gt; </a:t>
            </a:r>
            <a:r>
              <a:rPr lang="en-US" sz="2000" b="1" kern="0" dirty="0" smtClean="0">
                <a:solidFill>
                  <a:srgbClr val="FF0000"/>
                </a:solidFill>
              </a:rPr>
              <a:t>Generalized Wiener Process</a:t>
            </a:r>
            <a:r>
              <a:rPr lang="en-US" sz="2000" kern="0" dirty="0" smtClean="0"/>
              <a:t>.</a:t>
            </a:r>
            <a:endParaRPr lang="en-US" sz="2000" kern="0" baseline="30000" dirty="0" smtClean="0"/>
          </a:p>
        </p:txBody>
      </p:sp>
      <p:sp>
        <p:nvSpPr>
          <p:cNvPr id="2" name="Down Arrow 1"/>
          <p:cNvSpPr/>
          <p:nvPr/>
        </p:nvSpPr>
        <p:spPr>
          <a:xfrm>
            <a:off x="1691680" y="3342549"/>
            <a:ext cx="360040" cy="7851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6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4" y="332656"/>
            <a:ext cx="9058276" cy="504056"/>
          </a:xfrm>
        </p:spPr>
        <p:txBody>
          <a:bodyPr lIns="90488" tIns="44450" rIns="90488" bIns="44450" anchor="b"/>
          <a:lstStyle/>
          <a:p>
            <a:pPr algn="l" eaLnBrk="1" hangingPunct="1"/>
            <a:r>
              <a:rPr lang="en-US" sz="2800" b="1" cap="small" dirty="0" smtClean="0">
                <a:solidFill>
                  <a:schemeClr val="accent3">
                    <a:lumMod val="75000"/>
                  </a:schemeClr>
                </a:solidFill>
              </a:rPr>
              <a:t>Generalized Wiener Process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4077072"/>
            <a:ext cx="3419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51520" y="6048290"/>
            <a:ext cx="87129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Source: Hull, John (2015), “Options, Futures and Other Derivatives”, Pearson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Prenctice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Hall, 9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Edition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980728"/>
            <a:ext cx="7471705" cy="48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6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ISEG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C00000"/>
      </a:accent1>
      <a:accent2>
        <a:srgbClr val="7598D9"/>
      </a:accent2>
      <a:accent3>
        <a:srgbClr val="B32C16"/>
      </a:accent3>
      <a:accent4>
        <a:srgbClr val="002060"/>
      </a:accent4>
      <a:accent5>
        <a:srgbClr val="AEBAD5"/>
      </a:accent5>
      <a:accent6>
        <a:srgbClr val="777C84"/>
      </a:accent6>
      <a:hlink>
        <a:srgbClr val="C00000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20968</TotalTime>
  <Words>1239</Words>
  <Application>Microsoft Office PowerPoint</Application>
  <PresentationFormat>On-screen Show (4:3)</PresentationFormat>
  <Paragraphs>128</Paragraphs>
  <Slides>20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Rounded MT Bold</vt:lpstr>
      <vt:lpstr>Calibri</vt:lpstr>
      <vt:lpstr>Symbol</vt:lpstr>
      <vt:lpstr>Wingdings</vt:lpstr>
      <vt:lpstr>Default Design</vt:lpstr>
      <vt:lpstr>Equation</vt:lpstr>
      <vt:lpstr>2 Stochastic Interest Rate Models</vt:lpstr>
      <vt:lpstr>2.1. Continuous Time Finance Recap</vt:lpstr>
      <vt:lpstr>Stochastic Processes</vt:lpstr>
      <vt:lpstr>Stochastic Processes</vt:lpstr>
      <vt:lpstr>Stochastic Processes</vt:lpstr>
      <vt:lpstr>Wiener Process</vt:lpstr>
      <vt:lpstr>Wiener Process</vt:lpstr>
      <vt:lpstr>Generalized Wiener Process</vt:lpstr>
      <vt:lpstr>Generalized Wiener Process</vt:lpstr>
      <vt:lpstr>Itô Process</vt:lpstr>
      <vt:lpstr>Itô Process</vt:lpstr>
      <vt:lpstr>Itô Process</vt:lpstr>
      <vt:lpstr>Geometric Brownian Motion</vt:lpstr>
      <vt:lpstr>Geometric Brownian Motion</vt:lpstr>
      <vt:lpstr>Itô’s Lemma</vt:lpstr>
      <vt:lpstr>Itô’s Lemma</vt:lpstr>
      <vt:lpstr>Itô’s Lemma</vt:lpstr>
      <vt:lpstr>Probability Distribution</vt:lpstr>
      <vt:lpstr>Probability Distribution</vt:lpstr>
      <vt:lpstr>Probability Distribution</vt:lpstr>
    </vt:vector>
  </TitlesOfParts>
  <Company>ISEG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Rate Models</dc:title>
  <dc:creator>Raquel Gaspar</dc:creator>
  <cp:lastModifiedBy>Jorge Barros Luís</cp:lastModifiedBy>
  <cp:revision>256</cp:revision>
  <cp:lastPrinted>2016-11-09T01:12:10Z</cp:lastPrinted>
  <dcterms:created xsi:type="dcterms:W3CDTF">2008-01-24T10:10:28Z</dcterms:created>
  <dcterms:modified xsi:type="dcterms:W3CDTF">2018-11-02T01:42:22Z</dcterms:modified>
</cp:coreProperties>
</file>