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69" saveSubsetFonts="1" bookmarkIdSeed="2">
  <p:sldMasterIdLst>
    <p:sldMasterId id="2147483648" r:id="rId1"/>
  </p:sldMasterIdLst>
  <p:notesMasterIdLst>
    <p:notesMasterId r:id="rId42"/>
  </p:notesMasterIdLst>
  <p:handoutMasterIdLst>
    <p:handoutMasterId r:id="rId43"/>
  </p:handoutMasterIdLst>
  <p:sldIdLst>
    <p:sldId id="484" r:id="rId2"/>
    <p:sldId id="408" r:id="rId3"/>
    <p:sldId id="426" r:id="rId4"/>
    <p:sldId id="428" r:id="rId5"/>
    <p:sldId id="430" r:id="rId6"/>
    <p:sldId id="431" r:id="rId7"/>
    <p:sldId id="433" r:id="rId8"/>
    <p:sldId id="435" r:id="rId9"/>
    <p:sldId id="505" r:id="rId10"/>
    <p:sldId id="438" r:id="rId11"/>
    <p:sldId id="504" r:id="rId12"/>
    <p:sldId id="485" r:id="rId13"/>
    <p:sldId id="506" r:id="rId14"/>
    <p:sldId id="507" r:id="rId15"/>
    <p:sldId id="486" r:id="rId16"/>
    <p:sldId id="441" r:id="rId17"/>
    <p:sldId id="442" r:id="rId18"/>
    <p:sldId id="443" r:id="rId19"/>
    <p:sldId id="487" r:id="rId20"/>
    <p:sldId id="490" r:id="rId21"/>
    <p:sldId id="496" r:id="rId22"/>
    <p:sldId id="497" r:id="rId23"/>
    <p:sldId id="499" r:id="rId24"/>
    <p:sldId id="498" r:id="rId25"/>
    <p:sldId id="444" r:id="rId26"/>
    <p:sldId id="493" r:id="rId27"/>
    <p:sldId id="454" r:id="rId28"/>
    <p:sldId id="455" r:id="rId29"/>
    <p:sldId id="456" r:id="rId30"/>
    <p:sldId id="466" r:id="rId31"/>
    <p:sldId id="467" r:id="rId32"/>
    <p:sldId id="502" r:id="rId33"/>
    <p:sldId id="468" r:id="rId34"/>
    <p:sldId id="470" r:id="rId35"/>
    <p:sldId id="473" r:id="rId36"/>
    <p:sldId id="501" r:id="rId37"/>
    <p:sldId id="494" r:id="rId38"/>
    <p:sldId id="477" r:id="rId39"/>
    <p:sldId id="479" r:id="rId40"/>
    <p:sldId id="508" r:id="rId41"/>
  </p:sldIdLst>
  <p:sldSz cx="9144000" cy="6858000" type="screen4x3"/>
  <p:notesSz cx="7099300" cy="10234613"/>
  <p:defaultTextStyle>
    <a:defPPr>
      <a:defRPr lang="en-US"/>
    </a:defPPr>
    <a:lvl1pPr algn="l" rtl="0" fontAlgn="base">
      <a:spcBef>
        <a:spcPct val="0"/>
      </a:spcBef>
      <a:spcAft>
        <a:spcPct val="0"/>
      </a:spcAft>
      <a:defRPr kern="1200">
        <a:solidFill>
          <a:schemeClr val="tx1"/>
        </a:solidFill>
        <a:latin typeface="Arial Rounded MT Bold" pitchFamily="34" charset="0"/>
        <a:ea typeface="+mn-ea"/>
        <a:cs typeface="+mn-cs"/>
      </a:defRPr>
    </a:lvl1pPr>
    <a:lvl2pPr marL="457200" algn="l" rtl="0" fontAlgn="base">
      <a:spcBef>
        <a:spcPct val="0"/>
      </a:spcBef>
      <a:spcAft>
        <a:spcPct val="0"/>
      </a:spcAft>
      <a:defRPr kern="1200">
        <a:solidFill>
          <a:schemeClr val="tx1"/>
        </a:solidFill>
        <a:latin typeface="Arial Rounded MT Bold" pitchFamily="34" charset="0"/>
        <a:ea typeface="+mn-ea"/>
        <a:cs typeface="+mn-cs"/>
      </a:defRPr>
    </a:lvl2pPr>
    <a:lvl3pPr marL="914400" algn="l" rtl="0" fontAlgn="base">
      <a:spcBef>
        <a:spcPct val="0"/>
      </a:spcBef>
      <a:spcAft>
        <a:spcPct val="0"/>
      </a:spcAft>
      <a:defRPr kern="1200">
        <a:solidFill>
          <a:schemeClr val="tx1"/>
        </a:solidFill>
        <a:latin typeface="Arial Rounded MT Bold" pitchFamily="34" charset="0"/>
        <a:ea typeface="+mn-ea"/>
        <a:cs typeface="+mn-cs"/>
      </a:defRPr>
    </a:lvl3pPr>
    <a:lvl4pPr marL="1371600" algn="l" rtl="0" fontAlgn="base">
      <a:spcBef>
        <a:spcPct val="0"/>
      </a:spcBef>
      <a:spcAft>
        <a:spcPct val="0"/>
      </a:spcAft>
      <a:defRPr kern="1200">
        <a:solidFill>
          <a:schemeClr val="tx1"/>
        </a:solidFill>
        <a:latin typeface="Arial Rounded MT Bold" pitchFamily="34" charset="0"/>
        <a:ea typeface="+mn-ea"/>
        <a:cs typeface="+mn-cs"/>
      </a:defRPr>
    </a:lvl4pPr>
    <a:lvl5pPr marL="1828800" algn="l" rtl="0" fontAlgn="base">
      <a:spcBef>
        <a:spcPct val="0"/>
      </a:spcBef>
      <a:spcAft>
        <a:spcPct val="0"/>
      </a:spcAft>
      <a:defRPr kern="1200">
        <a:solidFill>
          <a:schemeClr val="tx1"/>
        </a:solidFill>
        <a:latin typeface="Arial Rounded MT Bold" pitchFamily="34" charset="0"/>
        <a:ea typeface="+mn-ea"/>
        <a:cs typeface="+mn-cs"/>
      </a:defRPr>
    </a:lvl5pPr>
    <a:lvl6pPr marL="2286000" algn="l" defTabSz="914400" rtl="0" eaLnBrk="1" latinLnBrk="0" hangingPunct="1">
      <a:defRPr kern="1200">
        <a:solidFill>
          <a:schemeClr val="tx1"/>
        </a:solidFill>
        <a:latin typeface="Arial Rounded MT Bold" pitchFamily="34" charset="0"/>
        <a:ea typeface="+mn-ea"/>
        <a:cs typeface="+mn-cs"/>
      </a:defRPr>
    </a:lvl6pPr>
    <a:lvl7pPr marL="2743200" algn="l" defTabSz="914400" rtl="0" eaLnBrk="1" latinLnBrk="0" hangingPunct="1">
      <a:defRPr kern="1200">
        <a:solidFill>
          <a:schemeClr val="tx1"/>
        </a:solidFill>
        <a:latin typeface="Arial Rounded MT Bold" pitchFamily="34" charset="0"/>
        <a:ea typeface="+mn-ea"/>
        <a:cs typeface="+mn-cs"/>
      </a:defRPr>
    </a:lvl7pPr>
    <a:lvl8pPr marL="3200400" algn="l" defTabSz="914400" rtl="0" eaLnBrk="1" latinLnBrk="0" hangingPunct="1">
      <a:defRPr kern="1200">
        <a:solidFill>
          <a:schemeClr val="tx1"/>
        </a:solidFill>
        <a:latin typeface="Arial Rounded MT Bold" pitchFamily="34" charset="0"/>
        <a:ea typeface="+mn-ea"/>
        <a:cs typeface="+mn-cs"/>
      </a:defRPr>
    </a:lvl8pPr>
    <a:lvl9pPr marL="3657600" algn="l" defTabSz="914400" rtl="0" eaLnBrk="1" latinLnBrk="0" hangingPunct="1">
      <a:defRPr kern="1200">
        <a:solidFill>
          <a:schemeClr val="tx1"/>
        </a:solidFill>
        <a:latin typeface="Arial Rounded MT Bold"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40000"/>
    <a:srgbClr val="FF9900"/>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015" autoAdjust="0"/>
    <p:restoredTop sz="94746" autoAdjust="0"/>
  </p:normalViewPr>
  <p:slideViewPr>
    <p:cSldViewPr>
      <p:cViewPr varScale="1">
        <p:scale>
          <a:sx n="71" d="100"/>
          <a:sy n="71" d="100"/>
        </p:scale>
        <p:origin x="972" y="108"/>
      </p:cViewPr>
      <p:guideLst>
        <p:guide orient="horz" pos="2160"/>
        <p:guide pos="2880"/>
      </p:guideLst>
    </p:cSldViewPr>
  </p:slideViewPr>
  <p:outlineViewPr>
    <p:cViewPr>
      <p:scale>
        <a:sx n="33" d="100"/>
        <a:sy n="33" d="100"/>
      </p:scale>
      <p:origin x="0" y="1356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2754" y="-108"/>
      </p:cViewPr>
      <p:guideLst>
        <p:guide orient="horz" pos="3224"/>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2.e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 Id="rId5" Type="http://schemas.openxmlformats.org/officeDocument/2006/relationships/image" Target="../media/image27.wmf"/><Relationship Id="rId4" Type="http://schemas.openxmlformats.org/officeDocument/2006/relationships/image" Target="../media/image26.wmf"/></Relationships>
</file>

<file path=ppt/drawings/_rels/vmlDrawing14.vml.rels><?xml version="1.0" encoding="UTF-8" standalone="yes"?>
<Relationships xmlns="http://schemas.openxmlformats.org/package/2006/relationships"><Relationship Id="rId8" Type="http://schemas.openxmlformats.org/officeDocument/2006/relationships/image" Target="../media/image34.wmf"/><Relationship Id="rId13" Type="http://schemas.openxmlformats.org/officeDocument/2006/relationships/image" Target="../media/image39.wmf"/><Relationship Id="rId3" Type="http://schemas.openxmlformats.org/officeDocument/2006/relationships/image" Target="../media/image29.wmf"/><Relationship Id="rId7" Type="http://schemas.openxmlformats.org/officeDocument/2006/relationships/image" Target="../media/image33.wmf"/><Relationship Id="rId12" Type="http://schemas.openxmlformats.org/officeDocument/2006/relationships/image" Target="../media/image38.wmf"/><Relationship Id="rId2" Type="http://schemas.openxmlformats.org/officeDocument/2006/relationships/image" Target="../media/image23.wmf"/><Relationship Id="rId1" Type="http://schemas.openxmlformats.org/officeDocument/2006/relationships/image" Target="../media/image28.wmf"/><Relationship Id="rId6" Type="http://schemas.openxmlformats.org/officeDocument/2006/relationships/image" Target="../media/image32.wmf"/><Relationship Id="rId11" Type="http://schemas.openxmlformats.org/officeDocument/2006/relationships/image" Target="../media/image37.wmf"/><Relationship Id="rId5" Type="http://schemas.openxmlformats.org/officeDocument/2006/relationships/image" Target="../media/image31.wmf"/><Relationship Id="rId10" Type="http://schemas.openxmlformats.org/officeDocument/2006/relationships/image" Target="../media/image36.wmf"/><Relationship Id="rId4" Type="http://schemas.openxmlformats.org/officeDocument/2006/relationships/image" Target="../media/image30.wmf"/><Relationship Id="rId9" Type="http://schemas.openxmlformats.org/officeDocument/2006/relationships/image" Target="../media/image35.wmf"/><Relationship Id="rId14" Type="http://schemas.openxmlformats.org/officeDocument/2006/relationships/image" Target="../media/image40.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42.emf"/><Relationship Id="rId1" Type="http://schemas.openxmlformats.org/officeDocument/2006/relationships/image" Target="../media/image41.e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45.wmf"/><Relationship Id="rId2" Type="http://schemas.openxmlformats.org/officeDocument/2006/relationships/image" Target="../media/image44.wmf"/><Relationship Id="rId1" Type="http://schemas.openxmlformats.org/officeDocument/2006/relationships/image" Target="../media/image43.wmf"/><Relationship Id="rId5" Type="http://schemas.openxmlformats.org/officeDocument/2006/relationships/image" Target="../media/image47.wmf"/><Relationship Id="rId4" Type="http://schemas.openxmlformats.org/officeDocument/2006/relationships/image" Target="../media/image46.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50.wmf"/><Relationship Id="rId2" Type="http://schemas.openxmlformats.org/officeDocument/2006/relationships/image" Target="../media/image49.wmf"/><Relationship Id="rId1" Type="http://schemas.openxmlformats.org/officeDocument/2006/relationships/image" Target="../media/image48.wmf"/></Relationships>
</file>

<file path=ppt/drawings/_rels/vmlDrawing18.vml.rels><?xml version="1.0" encoding="UTF-8" standalone="yes"?>
<Relationships xmlns="http://schemas.openxmlformats.org/package/2006/relationships"><Relationship Id="rId2" Type="http://schemas.openxmlformats.org/officeDocument/2006/relationships/image" Target="../media/image52.wmf"/><Relationship Id="rId1" Type="http://schemas.openxmlformats.org/officeDocument/2006/relationships/image" Target="../media/image51.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6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63.wmf"/><Relationship Id="rId1" Type="http://schemas.openxmlformats.org/officeDocument/2006/relationships/image" Target="../media/image62.wmf"/></Relationships>
</file>

<file path=ppt/drawings/_rels/vmlDrawing21.vml.rels><?xml version="1.0" encoding="UTF-8" standalone="yes"?>
<Relationships xmlns="http://schemas.openxmlformats.org/package/2006/relationships"><Relationship Id="rId2" Type="http://schemas.openxmlformats.org/officeDocument/2006/relationships/image" Target="../media/image66.wmf"/><Relationship Id="rId1" Type="http://schemas.openxmlformats.org/officeDocument/2006/relationships/image" Target="../media/image6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1" y="0"/>
            <a:ext cx="3076363" cy="511731"/>
          </a:xfrm>
          <a:prstGeom prst="rect">
            <a:avLst/>
          </a:prstGeom>
          <a:noFill/>
          <a:ln w="9525">
            <a:noFill/>
            <a:miter lim="800000"/>
            <a:headEnd/>
            <a:tailEnd/>
          </a:ln>
          <a:effectLst/>
        </p:spPr>
        <p:txBody>
          <a:bodyPr vert="horz" wrap="square" lIns="99032" tIns="49516" rIns="99032" bIns="49516" numCol="1" anchor="t" anchorCtr="0" compatLnSpc="1">
            <a:prstTxWarp prst="textNoShape">
              <a:avLst/>
            </a:prstTxWarp>
          </a:bodyPr>
          <a:lstStyle>
            <a:lvl1pPr>
              <a:defRPr sz="1300" smtClean="0"/>
            </a:lvl1pPr>
          </a:lstStyle>
          <a:p>
            <a:pPr>
              <a:defRPr/>
            </a:pPr>
            <a:endParaRPr lang="en-US" dirty="0">
              <a:latin typeface="Calibri" pitchFamily="34" charset="0"/>
            </a:endParaRPr>
          </a:p>
        </p:txBody>
      </p:sp>
      <p:sp>
        <p:nvSpPr>
          <p:cNvPr id="8195" name="Rectangle 3"/>
          <p:cNvSpPr>
            <a:spLocks noGrp="1" noChangeArrowheads="1"/>
          </p:cNvSpPr>
          <p:nvPr>
            <p:ph type="dt" sz="quarter" idx="1"/>
          </p:nvPr>
        </p:nvSpPr>
        <p:spPr bwMode="auto">
          <a:xfrm>
            <a:off x="4021294" y="0"/>
            <a:ext cx="3076363" cy="511731"/>
          </a:xfrm>
          <a:prstGeom prst="rect">
            <a:avLst/>
          </a:prstGeom>
          <a:noFill/>
          <a:ln w="9525">
            <a:noFill/>
            <a:miter lim="800000"/>
            <a:headEnd/>
            <a:tailEnd/>
          </a:ln>
          <a:effectLst/>
        </p:spPr>
        <p:txBody>
          <a:bodyPr vert="horz" wrap="square" lIns="99032" tIns="49516" rIns="99032" bIns="49516" numCol="1" anchor="t" anchorCtr="0" compatLnSpc="1">
            <a:prstTxWarp prst="textNoShape">
              <a:avLst/>
            </a:prstTxWarp>
          </a:bodyPr>
          <a:lstStyle>
            <a:lvl1pPr algn="r">
              <a:defRPr sz="1300" smtClean="0"/>
            </a:lvl1pPr>
          </a:lstStyle>
          <a:p>
            <a:pPr>
              <a:defRPr/>
            </a:pPr>
            <a:endParaRPr lang="en-US" dirty="0">
              <a:latin typeface="Calibri" pitchFamily="34" charset="0"/>
            </a:endParaRPr>
          </a:p>
        </p:txBody>
      </p:sp>
      <p:sp>
        <p:nvSpPr>
          <p:cNvPr id="8196" name="Rectangle 4"/>
          <p:cNvSpPr>
            <a:spLocks noGrp="1" noChangeArrowheads="1"/>
          </p:cNvSpPr>
          <p:nvPr>
            <p:ph type="ftr" sz="quarter" idx="2"/>
          </p:nvPr>
        </p:nvSpPr>
        <p:spPr bwMode="auto">
          <a:xfrm>
            <a:off x="1" y="9721106"/>
            <a:ext cx="3076363" cy="511731"/>
          </a:xfrm>
          <a:prstGeom prst="rect">
            <a:avLst/>
          </a:prstGeom>
          <a:noFill/>
          <a:ln w="9525">
            <a:noFill/>
            <a:miter lim="800000"/>
            <a:headEnd/>
            <a:tailEnd/>
          </a:ln>
          <a:effectLst/>
        </p:spPr>
        <p:txBody>
          <a:bodyPr vert="horz" wrap="square" lIns="99032" tIns="49516" rIns="99032" bIns="49516" numCol="1" anchor="b" anchorCtr="0" compatLnSpc="1">
            <a:prstTxWarp prst="textNoShape">
              <a:avLst/>
            </a:prstTxWarp>
          </a:bodyPr>
          <a:lstStyle>
            <a:lvl1pPr>
              <a:defRPr sz="1300" smtClean="0"/>
            </a:lvl1pPr>
          </a:lstStyle>
          <a:p>
            <a:pPr>
              <a:defRPr/>
            </a:pPr>
            <a:endParaRPr lang="en-US" dirty="0">
              <a:latin typeface="Calibri" pitchFamily="34" charset="0"/>
            </a:endParaRPr>
          </a:p>
        </p:txBody>
      </p:sp>
      <p:sp>
        <p:nvSpPr>
          <p:cNvPr id="8197" name="Rectangle 5"/>
          <p:cNvSpPr>
            <a:spLocks noGrp="1" noChangeArrowheads="1"/>
          </p:cNvSpPr>
          <p:nvPr>
            <p:ph type="sldNum" sz="quarter" idx="3"/>
          </p:nvPr>
        </p:nvSpPr>
        <p:spPr bwMode="auto">
          <a:xfrm>
            <a:off x="4021294" y="9721106"/>
            <a:ext cx="3076363" cy="511731"/>
          </a:xfrm>
          <a:prstGeom prst="rect">
            <a:avLst/>
          </a:prstGeom>
          <a:noFill/>
          <a:ln w="9525">
            <a:noFill/>
            <a:miter lim="800000"/>
            <a:headEnd/>
            <a:tailEnd/>
          </a:ln>
          <a:effectLst/>
        </p:spPr>
        <p:txBody>
          <a:bodyPr vert="horz" wrap="square" lIns="99032" tIns="49516" rIns="99032" bIns="49516" numCol="1" anchor="b" anchorCtr="0" compatLnSpc="1">
            <a:prstTxWarp prst="textNoShape">
              <a:avLst/>
            </a:prstTxWarp>
          </a:bodyPr>
          <a:lstStyle>
            <a:lvl1pPr algn="r">
              <a:defRPr sz="1300" smtClean="0"/>
            </a:lvl1pPr>
          </a:lstStyle>
          <a:p>
            <a:pPr>
              <a:defRPr/>
            </a:pPr>
            <a:fld id="{322C9A3C-536F-4ED8-BD4E-3B375063982F}" type="slidenum">
              <a:rPr lang="en-US">
                <a:latin typeface="Calibri" pitchFamily="34" charset="0"/>
              </a:rPr>
              <a:pPr>
                <a:defRPr/>
              </a:pPr>
              <a:t>‹#›</a:t>
            </a:fld>
            <a:endParaRPr lang="en-US" dirty="0">
              <a:latin typeface="Calibri" pitchFamily="34" charset="0"/>
            </a:endParaRPr>
          </a:p>
        </p:txBody>
      </p:sp>
    </p:spTree>
    <p:extLst>
      <p:ext uri="{BB962C8B-B14F-4D97-AF65-F5344CB8AC3E}">
        <p14:creationId xmlns:p14="http://schemas.microsoft.com/office/powerpoint/2010/main" val="208918797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1" y="0"/>
            <a:ext cx="3076363" cy="511731"/>
          </a:xfrm>
          <a:prstGeom prst="rect">
            <a:avLst/>
          </a:prstGeom>
          <a:noFill/>
          <a:ln w="9525">
            <a:noFill/>
            <a:miter lim="800000"/>
            <a:headEnd/>
            <a:tailEnd/>
          </a:ln>
          <a:effectLst/>
        </p:spPr>
        <p:txBody>
          <a:bodyPr vert="horz" wrap="square" lIns="99032" tIns="49516" rIns="99032" bIns="49516" numCol="1" anchor="t" anchorCtr="0" compatLnSpc="1">
            <a:prstTxWarp prst="textNoShape">
              <a:avLst/>
            </a:prstTxWarp>
          </a:bodyPr>
          <a:lstStyle>
            <a:lvl1pPr>
              <a:defRPr sz="1300" smtClean="0">
                <a:latin typeface="Calibri" pitchFamily="34" charset="0"/>
              </a:defRPr>
            </a:lvl1pPr>
          </a:lstStyle>
          <a:p>
            <a:pPr>
              <a:defRPr/>
            </a:pPr>
            <a:endParaRPr lang="en-US" dirty="0"/>
          </a:p>
        </p:txBody>
      </p:sp>
      <p:sp>
        <p:nvSpPr>
          <p:cNvPr id="6147" name="Rectangle 3"/>
          <p:cNvSpPr>
            <a:spLocks noGrp="1" noChangeArrowheads="1"/>
          </p:cNvSpPr>
          <p:nvPr>
            <p:ph type="dt" idx="1"/>
          </p:nvPr>
        </p:nvSpPr>
        <p:spPr bwMode="auto">
          <a:xfrm>
            <a:off x="4021294" y="0"/>
            <a:ext cx="3076363" cy="511731"/>
          </a:xfrm>
          <a:prstGeom prst="rect">
            <a:avLst/>
          </a:prstGeom>
          <a:noFill/>
          <a:ln w="9525">
            <a:noFill/>
            <a:miter lim="800000"/>
            <a:headEnd/>
            <a:tailEnd/>
          </a:ln>
          <a:effectLst/>
        </p:spPr>
        <p:txBody>
          <a:bodyPr vert="horz" wrap="square" lIns="99032" tIns="49516" rIns="99032" bIns="49516" numCol="1" anchor="t" anchorCtr="0" compatLnSpc="1">
            <a:prstTxWarp prst="textNoShape">
              <a:avLst/>
            </a:prstTxWarp>
          </a:bodyPr>
          <a:lstStyle>
            <a:lvl1pPr algn="r">
              <a:defRPr sz="1300" smtClean="0">
                <a:latin typeface="Calibri" pitchFamily="34" charset="0"/>
              </a:defRPr>
            </a:lvl1pPr>
          </a:lstStyle>
          <a:p>
            <a:pPr>
              <a:defRPr/>
            </a:pPr>
            <a:endParaRPr lang="en-US" dirty="0"/>
          </a:p>
        </p:txBody>
      </p:sp>
      <p:sp>
        <p:nvSpPr>
          <p:cNvPr id="63492"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709931" y="4861442"/>
            <a:ext cx="5679440" cy="4605576"/>
          </a:xfrm>
          <a:prstGeom prst="rect">
            <a:avLst/>
          </a:prstGeom>
          <a:noFill/>
          <a:ln w="9525">
            <a:noFill/>
            <a:miter lim="800000"/>
            <a:headEnd/>
            <a:tailEnd/>
          </a:ln>
          <a:effectLst/>
        </p:spPr>
        <p:txBody>
          <a:bodyPr vert="horz" wrap="square" lIns="99032" tIns="49516" rIns="99032" bIns="49516"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6150" name="Rectangle 6"/>
          <p:cNvSpPr>
            <a:spLocks noGrp="1" noChangeArrowheads="1"/>
          </p:cNvSpPr>
          <p:nvPr>
            <p:ph type="ftr" sz="quarter" idx="4"/>
          </p:nvPr>
        </p:nvSpPr>
        <p:spPr bwMode="auto">
          <a:xfrm>
            <a:off x="1" y="9721106"/>
            <a:ext cx="3076363" cy="511731"/>
          </a:xfrm>
          <a:prstGeom prst="rect">
            <a:avLst/>
          </a:prstGeom>
          <a:noFill/>
          <a:ln w="9525">
            <a:noFill/>
            <a:miter lim="800000"/>
            <a:headEnd/>
            <a:tailEnd/>
          </a:ln>
          <a:effectLst/>
        </p:spPr>
        <p:txBody>
          <a:bodyPr vert="horz" wrap="square" lIns="99032" tIns="49516" rIns="99032" bIns="49516" numCol="1" anchor="b" anchorCtr="0" compatLnSpc="1">
            <a:prstTxWarp prst="textNoShape">
              <a:avLst/>
            </a:prstTxWarp>
          </a:bodyPr>
          <a:lstStyle>
            <a:lvl1pPr>
              <a:defRPr sz="1300" smtClean="0">
                <a:latin typeface="Calibri" pitchFamily="34" charset="0"/>
              </a:defRPr>
            </a:lvl1pPr>
          </a:lstStyle>
          <a:p>
            <a:pPr>
              <a:defRPr/>
            </a:pPr>
            <a:endParaRPr lang="en-US" dirty="0"/>
          </a:p>
        </p:txBody>
      </p:sp>
      <p:sp>
        <p:nvSpPr>
          <p:cNvPr id="6151" name="Rectangle 7"/>
          <p:cNvSpPr>
            <a:spLocks noGrp="1" noChangeArrowheads="1"/>
          </p:cNvSpPr>
          <p:nvPr>
            <p:ph type="sldNum" sz="quarter" idx="5"/>
          </p:nvPr>
        </p:nvSpPr>
        <p:spPr bwMode="auto">
          <a:xfrm>
            <a:off x="4021294" y="9721106"/>
            <a:ext cx="3076363" cy="511731"/>
          </a:xfrm>
          <a:prstGeom prst="rect">
            <a:avLst/>
          </a:prstGeom>
          <a:noFill/>
          <a:ln w="9525">
            <a:noFill/>
            <a:miter lim="800000"/>
            <a:headEnd/>
            <a:tailEnd/>
          </a:ln>
          <a:effectLst/>
        </p:spPr>
        <p:txBody>
          <a:bodyPr vert="horz" wrap="square" lIns="99032" tIns="49516" rIns="99032" bIns="49516" numCol="1" anchor="b" anchorCtr="0" compatLnSpc="1">
            <a:prstTxWarp prst="textNoShape">
              <a:avLst/>
            </a:prstTxWarp>
          </a:bodyPr>
          <a:lstStyle>
            <a:lvl1pPr algn="r">
              <a:defRPr sz="1300" smtClean="0">
                <a:latin typeface="Calibri" pitchFamily="34" charset="0"/>
              </a:defRPr>
            </a:lvl1pPr>
          </a:lstStyle>
          <a:p>
            <a:pPr>
              <a:defRPr/>
            </a:pPr>
            <a:fld id="{74A54FEC-C10D-46E9-8798-4BDA480ADB07}" type="slidenum">
              <a:rPr lang="en-US" smtClean="0"/>
              <a:pPr>
                <a:defRPr/>
              </a:pPr>
              <a:t>‹#›</a:t>
            </a:fld>
            <a:endParaRPr lang="en-US" dirty="0"/>
          </a:p>
        </p:txBody>
      </p:sp>
    </p:spTree>
    <p:extLst>
      <p:ext uri="{BB962C8B-B14F-4D97-AF65-F5344CB8AC3E}">
        <p14:creationId xmlns:p14="http://schemas.microsoft.com/office/powerpoint/2010/main" val="345852729"/>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normAutofit/>
          </a:bodyPr>
          <a:lstStyle/>
          <a:p>
            <a:endParaRPr lang="pt-PT" dirty="0"/>
          </a:p>
        </p:txBody>
      </p:sp>
    </p:spTree>
    <p:extLst>
      <p:ext uri="{BB962C8B-B14F-4D97-AF65-F5344CB8AC3E}">
        <p14:creationId xmlns:p14="http://schemas.microsoft.com/office/powerpoint/2010/main" val="4483505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p:spPr>
        <p:txBody>
          <a:bodyPr/>
          <a:lstStyle/>
          <a:p>
            <a:pPr eaLnBrk="1" hangingPunct="1"/>
            <a:endParaRPr lang="pt-PT" smtClean="0"/>
          </a:p>
        </p:txBody>
      </p:sp>
    </p:spTree>
    <p:extLst>
      <p:ext uri="{BB962C8B-B14F-4D97-AF65-F5344CB8AC3E}">
        <p14:creationId xmlns:p14="http://schemas.microsoft.com/office/powerpoint/2010/main" val="16774684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40348565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pt-PT"/>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47BD4BC-1B34-4EC4-A570-9A4233BA8345}"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667C721-2DEC-4A7C-A1B8-F7C903D8E3D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pt-PT"/>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48904F65-ED41-4AA1-9645-05940870570D}"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latin typeface="Calibri"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smtClean="0"/>
              <a:t>Click to edit Master subtitle style</a:t>
            </a:r>
            <a:endParaRPr kumimoji="0" lang="en-US" dirty="0"/>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Calibri" pitchFamily="34" charset="0"/>
            </a:endParaRPr>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Calibri" pitchFamily="34" charset="0"/>
            </a:endParaRPr>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Calibri" pitchFamily="34" charset="0"/>
            </a:endParaRPr>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Calibri" pitchFamily="34" charset="0"/>
            </a:endParaRPr>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Calibri" pitchFamily="34" charset="0"/>
            </a:endParaRPr>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Calibri" pitchFamily="34" charset="0"/>
            </a:endParaRPr>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Calibri" pitchFamily="34" charset="0"/>
            </a:endParaRPr>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Calibri" pitchFamily="34" charset="0"/>
            </a:endParaRPr>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Calibri" pitchFamily="34" charset="0"/>
            </a:endParaRPr>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Calibri" pitchFamily="34" charset="0"/>
            </a:endParaRPr>
          </a:p>
        </p:txBody>
      </p:sp>
      <p:sp>
        <p:nvSpPr>
          <p:cNvPr id="29" name="Slide Number Placeholder 28"/>
          <p:cNvSpPr>
            <a:spLocks noGrp="1"/>
          </p:cNvSpPr>
          <p:nvPr>
            <p:ph type="sldNum" sz="quarter" idx="12"/>
          </p:nvPr>
        </p:nvSpPr>
        <p:spPr bwMode="auto">
          <a:xfrm>
            <a:off x="1325544" y="4928702"/>
            <a:ext cx="609600" cy="517524"/>
          </a:xfrm>
          <a:prstGeom prst="rect">
            <a:avLst/>
          </a:prstGeom>
        </p:spPr>
        <p:txBody>
          <a:bodyPr/>
          <a:lstStyle/>
          <a:p>
            <a:fld id="{2BBB5E19-F10A-4C2F-BF6F-11C513378A2E}" type="slidenum">
              <a:rPr kumimoji="0" lang="en-US" smtClean="0"/>
              <a:pPr/>
              <a:t>‹#›</a:t>
            </a:fld>
            <a:endParaRPr kumimoji="0" lang="en-US" dirty="0"/>
          </a:p>
        </p:txBody>
      </p:sp>
      <p:sp>
        <p:nvSpPr>
          <p:cNvPr id="28" name="TextBox 27"/>
          <p:cNvSpPr txBox="1"/>
          <p:nvPr userDrawn="1"/>
        </p:nvSpPr>
        <p:spPr>
          <a:xfrm>
            <a:off x="-71470" y="0"/>
            <a:ext cx="9358378" cy="307753"/>
          </a:xfrm>
          <a:prstGeom prst="rect">
            <a:avLst/>
          </a:prstGeom>
          <a:gradFill flip="none" rotWithShape="1">
            <a:gsLst>
              <a:gs pos="0">
                <a:srgbClr val="CC0000">
                  <a:shade val="30000"/>
                  <a:satMod val="115000"/>
                </a:srgbClr>
              </a:gs>
              <a:gs pos="50000">
                <a:srgbClr val="CC0000">
                  <a:shade val="67500"/>
                  <a:satMod val="115000"/>
                </a:srgbClr>
              </a:gs>
              <a:gs pos="100000">
                <a:srgbClr val="CC0000">
                  <a:shade val="100000"/>
                  <a:satMod val="115000"/>
                </a:srgbClr>
              </a:gs>
            </a:gsLst>
            <a:lin ang="5400000" scaled="1"/>
            <a:tileRect/>
          </a:gradFill>
          <a:effectLst>
            <a:innerShdw blurRad="63500" dist="50800" dir="16200000">
              <a:prstClr val="black">
                <a:alpha val="50000"/>
              </a:prstClr>
            </a:innerShdw>
            <a:softEdge rad="12700"/>
          </a:effectLst>
          <a:scene3d>
            <a:camera prst="orthographicFront"/>
            <a:lightRig rig="threePt" dir="t"/>
          </a:scene3d>
          <a:sp3d>
            <a:bevelT/>
            <a:bevelB/>
          </a:sp3d>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400" b="0" i="0" u="none" strike="noStrike" kern="0" cap="none" spc="0" normalizeH="0" baseline="0" noProof="0" dirty="0" smtClean="0">
              <a:ln>
                <a:noFill/>
              </a:ln>
              <a:solidFill>
                <a:srgbClr val="FFFFFF"/>
              </a:solidFill>
              <a:effectLst/>
              <a:uLnTx/>
              <a:uFillTx/>
            </a:endParaRPr>
          </a:p>
        </p:txBody>
      </p:sp>
      <p:pic>
        <p:nvPicPr>
          <p:cNvPr id="30" name="Picture 2" descr="logo_iseg7"/>
          <p:cNvPicPr>
            <a:picLocks noChangeAspect="1" noChangeArrowheads="1"/>
          </p:cNvPicPr>
          <p:nvPr userDrawn="1"/>
        </p:nvPicPr>
        <p:blipFill>
          <a:blip r:embed="rId2" cstate="print"/>
          <a:srcRect l="1420" t="-26587" r="81662"/>
          <a:stretch>
            <a:fillRect/>
          </a:stretch>
        </p:blipFill>
        <p:spPr>
          <a:xfrm>
            <a:off x="8643966" y="-119401"/>
            <a:ext cx="257186" cy="405129"/>
          </a:xfrm>
          <a:prstGeom prst="rect">
            <a:avLst/>
          </a:prstGeom>
        </p:spPr>
      </p:pic>
      <p:sp>
        <p:nvSpPr>
          <p:cNvPr id="31" name="TextBox 30"/>
          <p:cNvSpPr txBox="1"/>
          <p:nvPr userDrawn="1"/>
        </p:nvSpPr>
        <p:spPr>
          <a:xfrm>
            <a:off x="-71470" y="6581025"/>
            <a:ext cx="9358346" cy="276999"/>
          </a:xfrm>
          <a:prstGeom prst="rect">
            <a:avLst/>
          </a:prstGeom>
          <a:gradFill flip="none" rotWithShape="1">
            <a:gsLst>
              <a:gs pos="0">
                <a:srgbClr val="CC0000">
                  <a:shade val="30000"/>
                  <a:satMod val="115000"/>
                </a:srgbClr>
              </a:gs>
              <a:gs pos="50000">
                <a:srgbClr val="CC0000">
                  <a:shade val="67500"/>
                  <a:satMod val="115000"/>
                </a:srgbClr>
              </a:gs>
              <a:gs pos="100000">
                <a:srgbClr val="CC0000">
                  <a:shade val="100000"/>
                  <a:satMod val="115000"/>
                </a:srgbClr>
              </a:gs>
            </a:gsLst>
            <a:lin ang="5400000" scaled="1"/>
            <a:tileRect/>
          </a:gradFill>
          <a:effectLst>
            <a:innerShdw blurRad="63500" dist="50800" dir="16200000">
              <a:prstClr val="black">
                <a:alpha val="50000"/>
              </a:prstClr>
            </a:innerShdw>
            <a:softEdge rad="12700"/>
          </a:effectLst>
          <a:scene3d>
            <a:camera prst="orthographicFront"/>
            <a:lightRig rig="threePt" dir="t"/>
          </a:scene3d>
          <a:sp3d>
            <a:bevelT/>
            <a:bevelB/>
          </a:sp3d>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 typeface="+mj-lt"/>
              <a:buNone/>
              <a:tabLst/>
              <a:defRPr/>
            </a:pPr>
            <a:r>
              <a:rPr kumimoji="0" lang="pt-PT" sz="1200" b="0" i="0" u="none" strike="noStrike" kern="0" cap="none" spc="0" normalizeH="0" baseline="0" noProof="0" dirty="0" smtClean="0">
                <a:ln>
                  <a:noFill/>
                </a:ln>
                <a:solidFill>
                  <a:srgbClr val="FFFFFF"/>
                </a:solidFill>
                <a:effectLst/>
                <a:uLnTx/>
                <a:uFillTx/>
                <a:latin typeface="Calibri" pitchFamily="34" charset="0"/>
              </a:rPr>
              <a:t>Jorge Barros Luís |  Interest Rate and Credit Risk Models   			  	        	                            </a:t>
            </a:r>
            <a:fld id="{E555E745-104C-49C9-B2DD-825B87CBE56C}" type="slidenum">
              <a:rPr kumimoji="0" lang="en-US" sz="1200" b="0" i="0" u="none" strike="noStrike" kern="0" cap="none" spc="0" normalizeH="0" baseline="0" noProof="0" smtClean="0">
                <a:ln>
                  <a:noFill/>
                </a:ln>
                <a:solidFill>
                  <a:srgbClr val="FFFFFF"/>
                </a:solidFill>
                <a:effectLst/>
                <a:uLnTx/>
                <a:uFillTx/>
                <a:latin typeface="Calibri" pitchFamily="34" charset="0"/>
              </a:rPr>
              <a:pPr marL="0" marR="0" lvl="0" indent="0" algn="l" defTabSz="914400" rtl="0" eaLnBrk="0" fontAlgn="base" latinLnBrk="0" hangingPunct="0">
                <a:lnSpc>
                  <a:spcPct val="100000"/>
                </a:lnSpc>
                <a:spcBef>
                  <a:spcPct val="0"/>
                </a:spcBef>
                <a:spcAft>
                  <a:spcPct val="0"/>
                </a:spcAft>
                <a:buClrTx/>
                <a:buSzTx/>
                <a:buFont typeface="+mj-lt"/>
                <a:buNone/>
                <a:tabLst/>
                <a:defRPr/>
              </a:pPr>
              <a:t>‹#›</a:t>
            </a:fld>
            <a:r>
              <a:rPr kumimoji="0" lang="pt-PT" sz="1200" b="0" i="0" u="none" strike="noStrike" kern="0" cap="none" spc="0" normalizeH="0" baseline="0" noProof="0" dirty="0" smtClean="0">
                <a:ln>
                  <a:noFill/>
                </a:ln>
                <a:solidFill>
                  <a:srgbClr val="FFFFFF"/>
                </a:solidFill>
                <a:effectLst/>
                <a:uLnTx/>
                <a:uFillTx/>
                <a:latin typeface="Calibri" pitchFamily="34" charset="0"/>
              </a:rPr>
              <a:t>         </a:t>
            </a:r>
            <a:endParaRPr kumimoji="0" lang="en-US" sz="1200" b="0" i="0" u="none" strike="noStrike" kern="0" cap="none" spc="0" normalizeH="0" baseline="0" noProof="0" dirty="0" smtClean="0">
              <a:ln>
                <a:noFill/>
              </a:ln>
              <a:solidFill>
                <a:srgbClr val="FFFFFF"/>
              </a:solidFill>
              <a:effectLst/>
              <a:uLnTx/>
              <a:uFillTx/>
              <a:latin typeface="Calibri" pitchFamily="34"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marL="342900" indent="-342900">
              <a:buFont typeface="+mj-lt"/>
              <a:buAutoNum type="arabicPeriod"/>
              <a:defRPr/>
            </a:lvl1pPr>
          </a:lstStyle>
          <a:p>
            <a:pPr>
              <a:defRPr/>
            </a:pPr>
            <a:fld id="{6B165163-E7BA-4D73-A571-B1C0CA412245}" type="slidenum">
              <a:rPr lang="en-US" smtClean="0"/>
              <a:pPr>
                <a:defRPr/>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pt-PT"/>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xfrm>
            <a:off x="6516216" y="6245225"/>
            <a:ext cx="2133600" cy="476250"/>
          </a:xfrm>
          <a:ln/>
        </p:spPr>
        <p:txBody>
          <a:bodyPr/>
          <a:lstStyle>
            <a:lvl1pPr>
              <a:defRPr/>
            </a:lvl1pPr>
          </a:lstStyle>
          <a:p>
            <a:pPr>
              <a:defRPr/>
            </a:pPr>
            <a:fld id="{8F36B3A2-8646-4B82-AF3C-2A849740029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078076C1-1FE7-48F1-A834-15449FD87EC8}"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pt-PT"/>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10609677-8976-45CC-82FE-CB51CF12784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978EB451-57EB-465A-A3D5-8A332CA267B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3F96C2C7-A173-40CA-AABF-C33B2920228E}"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pt-PT"/>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3B173801-9646-4B93-A784-6D9667BDEB3F}"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pt-PT"/>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PT"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4B8A1469-0781-4144-91DD-97D567892D3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4339"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atin typeface="Calibri" pitchFamily="34" charset="0"/>
              </a:defRPr>
            </a:lvl1pPr>
          </a:lstStyle>
          <a:p>
            <a:pPr>
              <a:defRPr/>
            </a:pPr>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atin typeface="Calibri" pitchFamily="34" charset="0"/>
              </a:defRPr>
            </a:lvl1pPr>
          </a:lstStyle>
          <a:p>
            <a:pPr>
              <a:defRPr/>
            </a:pPr>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0" indent="0" algn="r">
              <a:buFont typeface="+mj-lt"/>
              <a:buNone/>
              <a:defRPr sz="1400" smtClean="0">
                <a:latin typeface="Calibri" pitchFamily="34" charset="0"/>
              </a:defRPr>
            </a:lvl1pPr>
          </a:lstStyle>
          <a:p>
            <a:pPr>
              <a:defRPr/>
            </a:pPr>
            <a:fld id="{30D5B455-F860-4BD6-9117-709714FBC9E0}" type="slidenum">
              <a:rPr lang="en-US" smtClean="0"/>
              <a:pPr>
                <a:defRPr/>
              </a:pPr>
              <a:t>‹#›</a:t>
            </a:fld>
            <a:endParaRPr lang="en-US" dirty="0"/>
          </a:p>
        </p:txBody>
      </p:sp>
      <p:pic>
        <p:nvPicPr>
          <p:cNvPr id="10" name="Picture 39" descr="logo_iseg7"/>
          <p:cNvPicPr>
            <a:picLocks noChangeAspect="1" noChangeArrowheads="1"/>
          </p:cNvPicPr>
          <p:nvPr userDrawn="1"/>
        </p:nvPicPr>
        <p:blipFill>
          <a:blip r:embed="rId14" cstate="print"/>
          <a:srcRect r="80855"/>
          <a:stretch>
            <a:fillRect/>
          </a:stretch>
        </p:blipFill>
        <p:spPr bwMode="auto">
          <a:xfrm>
            <a:off x="8858280" y="1"/>
            <a:ext cx="285720" cy="285728"/>
          </a:xfrm>
          <a:prstGeom prst="rect">
            <a:avLst/>
          </a:prstGeom>
          <a:noFill/>
          <a:ln w="9525">
            <a:noFill/>
            <a:miter lim="800000"/>
            <a:headEnd/>
            <a:tailEnd/>
          </a:ln>
        </p:spPr>
      </p:pic>
      <p:sp>
        <p:nvSpPr>
          <p:cNvPr id="11" name="TextBox 10"/>
          <p:cNvSpPr txBox="1"/>
          <p:nvPr userDrawn="1"/>
        </p:nvSpPr>
        <p:spPr>
          <a:xfrm>
            <a:off x="-71470" y="0"/>
            <a:ext cx="9358378" cy="307753"/>
          </a:xfrm>
          <a:prstGeom prst="rect">
            <a:avLst/>
          </a:prstGeom>
          <a:gradFill flip="none" rotWithShape="1">
            <a:gsLst>
              <a:gs pos="0">
                <a:srgbClr val="CC0000">
                  <a:shade val="30000"/>
                  <a:satMod val="115000"/>
                </a:srgbClr>
              </a:gs>
              <a:gs pos="50000">
                <a:srgbClr val="CC0000">
                  <a:shade val="67500"/>
                  <a:satMod val="115000"/>
                </a:srgbClr>
              </a:gs>
              <a:gs pos="100000">
                <a:srgbClr val="CC0000">
                  <a:shade val="100000"/>
                  <a:satMod val="115000"/>
                </a:srgbClr>
              </a:gs>
            </a:gsLst>
            <a:lin ang="5400000" scaled="1"/>
            <a:tileRect/>
          </a:gradFill>
          <a:effectLst>
            <a:innerShdw blurRad="63500" dist="50800" dir="16200000">
              <a:prstClr val="black">
                <a:alpha val="50000"/>
              </a:prstClr>
            </a:innerShdw>
            <a:softEdge rad="12700"/>
          </a:effectLst>
          <a:scene3d>
            <a:camera prst="orthographicFront"/>
            <a:lightRig rig="threePt" dir="t"/>
          </a:scene3d>
          <a:sp3d>
            <a:bevelT/>
            <a:bevelB/>
          </a:sp3d>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400" b="0" i="0" u="none" strike="noStrike" kern="0" cap="none" spc="0" normalizeH="0" baseline="0" noProof="0" dirty="0" smtClean="0">
              <a:ln>
                <a:noFill/>
              </a:ln>
              <a:solidFill>
                <a:srgbClr val="FFFFFF"/>
              </a:solidFill>
              <a:effectLst/>
              <a:uLnTx/>
              <a:uFillTx/>
            </a:endParaRPr>
          </a:p>
        </p:txBody>
      </p:sp>
      <p:sp>
        <p:nvSpPr>
          <p:cNvPr id="12" name="TextBox 11"/>
          <p:cNvSpPr txBox="1"/>
          <p:nvPr userDrawn="1"/>
        </p:nvSpPr>
        <p:spPr>
          <a:xfrm>
            <a:off x="-71470" y="6581025"/>
            <a:ext cx="9358346" cy="276999"/>
          </a:xfrm>
          <a:prstGeom prst="rect">
            <a:avLst/>
          </a:prstGeom>
          <a:gradFill flip="none" rotWithShape="1">
            <a:gsLst>
              <a:gs pos="0">
                <a:srgbClr val="CC0000">
                  <a:shade val="30000"/>
                  <a:satMod val="115000"/>
                </a:srgbClr>
              </a:gs>
              <a:gs pos="50000">
                <a:srgbClr val="CC0000">
                  <a:shade val="67500"/>
                  <a:satMod val="115000"/>
                </a:srgbClr>
              </a:gs>
              <a:gs pos="100000">
                <a:srgbClr val="CC0000">
                  <a:shade val="100000"/>
                  <a:satMod val="115000"/>
                </a:srgbClr>
              </a:gs>
            </a:gsLst>
            <a:lin ang="5400000" scaled="1"/>
            <a:tileRect/>
          </a:gradFill>
          <a:effectLst>
            <a:innerShdw blurRad="63500" dist="50800" dir="16200000">
              <a:prstClr val="black">
                <a:alpha val="50000"/>
              </a:prstClr>
            </a:innerShdw>
            <a:softEdge rad="12700"/>
          </a:effectLst>
          <a:scene3d>
            <a:camera prst="orthographicFront"/>
            <a:lightRig rig="threePt" dir="t"/>
          </a:scene3d>
          <a:sp3d>
            <a:bevelT/>
            <a:bevelB/>
          </a:sp3d>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PT" sz="1200" b="0" i="0" u="none" strike="noStrike" kern="0" cap="none" spc="0" normalizeH="0" baseline="0" noProof="0" dirty="0" smtClean="0">
                <a:ln>
                  <a:noFill/>
                </a:ln>
                <a:solidFill>
                  <a:srgbClr val="FFFFFF"/>
                </a:solidFill>
                <a:effectLst/>
                <a:uLnTx/>
                <a:uFillTx/>
                <a:latin typeface="Calibri" pitchFamily="34" charset="0"/>
              </a:rPr>
              <a:t>Jorge Barros Luís |   Interest Rate and Credit Risk Models   			  	        	            </a:t>
            </a:r>
            <a:fld id="{E555E745-104C-49C9-B2DD-825B87CBE56C}" type="slidenum">
              <a:rPr kumimoji="0" lang="en-US" sz="1200" b="0" i="0" u="none" strike="noStrike" kern="0" cap="none" spc="0" normalizeH="0" baseline="0" noProof="0" smtClean="0">
                <a:ln>
                  <a:noFill/>
                </a:ln>
                <a:solidFill>
                  <a:srgbClr val="FFFFFF"/>
                </a:solidFill>
                <a:effectLst/>
                <a:uLnTx/>
                <a:uFillTx/>
                <a:latin typeface="Calibri" pitchFamily="34" charset="0"/>
              </a:rPr>
              <a:pPr marL="0" marR="0" lvl="0" indent="0" algn="l" defTabSz="914400" rtl="0" eaLnBrk="0" fontAlgn="base" latinLnBrk="0" hangingPunct="0">
                <a:lnSpc>
                  <a:spcPct val="100000"/>
                </a:lnSpc>
                <a:spcBef>
                  <a:spcPct val="0"/>
                </a:spcBef>
                <a:spcAft>
                  <a:spcPct val="0"/>
                </a:spcAft>
                <a:buClrTx/>
                <a:buSzTx/>
                <a:buFontTx/>
                <a:buNone/>
                <a:tabLst/>
                <a:defRPr/>
              </a:pPr>
              <a:t>‹#›</a:t>
            </a:fld>
            <a:r>
              <a:rPr kumimoji="0" lang="pt-PT" sz="1200" b="0" i="0" u="none" strike="noStrike" kern="0" cap="none" spc="0" normalizeH="0" baseline="0" noProof="0" dirty="0" smtClean="0">
                <a:ln>
                  <a:noFill/>
                </a:ln>
                <a:solidFill>
                  <a:srgbClr val="FFFFFF"/>
                </a:solidFill>
                <a:effectLst/>
                <a:uLnTx/>
                <a:uFillTx/>
                <a:latin typeface="Calibri" pitchFamily="34" charset="0"/>
              </a:rPr>
              <a:t>         </a:t>
            </a:r>
            <a:endParaRPr kumimoji="0" lang="en-US" sz="1200" b="0" i="0" u="none" strike="noStrike" kern="0" cap="none" spc="0" normalizeH="0" baseline="0" noProof="0" dirty="0" smtClean="0">
              <a:ln>
                <a:noFill/>
              </a:ln>
              <a:solidFill>
                <a:srgbClr val="FFFFFF"/>
              </a:solidFill>
              <a:effectLst/>
              <a:uLnTx/>
              <a:uFillTx/>
              <a:latin typeface="Calibri" pitchFamily="34" charset="0"/>
            </a:endParaRPr>
          </a:p>
        </p:txBody>
      </p:sp>
      <p:pic>
        <p:nvPicPr>
          <p:cNvPr id="13" name="Picture 2" descr="logo_iseg7"/>
          <p:cNvPicPr>
            <a:picLocks noChangeAspect="1" noChangeArrowheads="1"/>
          </p:cNvPicPr>
          <p:nvPr userDrawn="1"/>
        </p:nvPicPr>
        <p:blipFill>
          <a:blip r:embed="rId15" cstate="print"/>
          <a:srcRect l="1420" t="-26587" r="81662"/>
          <a:stretch>
            <a:fillRect/>
          </a:stretch>
        </p:blipFill>
        <p:spPr>
          <a:xfrm>
            <a:off x="8643966" y="-119401"/>
            <a:ext cx="257186" cy="40512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timing>
    <p:tnLst>
      <p:par>
        <p:cTn id="1" dur="indefinite" restart="never" nodeType="tmRoot"/>
      </p:par>
    </p:tnLst>
  </p:timing>
  <p:hf sldNum="0" hdr="0" ftr="0" dt="0"/>
  <p:txStyles>
    <p:titleStyle>
      <a:lvl1pPr algn="ctr" rtl="0" eaLnBrk="0" fontAlgn="base" hangingPunct="0">
        <a:spcBef>
          <a:spcPct val="0"/>
        </a:spcBef>
        <a:spcAft>
          <a:spcPct val="0"/>
        </a:spcAft>
        <a:defRPr sz="4400">
          <a:solidFill>
            <a:schemeClr val="tx2"/>
          </a:solidFill>
          <a:latin typeface="Calibri" pitchFamily="34" charset="0"/>
          <a:ea typeface="+mj-ea"/>
          <a:cs typeface="+mj-cs"/>
        </a:defRPr>
      </a:lvl1pPr>
      <a:lvl2pPr algn="ctr" rtl="0" eaLnBrk="0" fontAlgn="base" hangingPunct="0">
        <a:spcBef>
          <a:spcPct val="0"/>
        </a:spcBef>
        <a:spcAft>
          <a:spcPct val="0"/>
        </a:spcAft>
        <a:defRPr sz="4400">
          <a:solidFill>
            <a:schemeClr val="tx2"/>
          </a:solidFill>
          <a:latin typeface="Arial Rounded MT Bold" pitchFamily="34" charset="0"/>
        </a:defRPr>
      </a:lvl2pPr>
      <a:lvl3pPr algn="ctr" rtl="0" eaLnBrk="0" fontAlgn="base" hangingPunct="0">
        <a:spcBef>
          <a:spcPct val="0"/>
        </a:spcBef>
        <a:spcAft>
          <a:spcPct val="0"/>
        </a:spcAft>
        <a:defRPr sz="4400">
          <a:solidFill>
            <a:schemeClr val="tx2"/>
          </a:solidFill>
          <a:latin typeface="Arial Rounded MT Bold" pitchFamily="34" charset="0"/>
        </a:defRPr>
      </a:lvl3pPr>
      <a:lvl4pPr algn="ctr" rtl="0" eaLnBrk="0" fontAlgn="base" hangingPunct="0">
        <a:spcBef>
          <a:spcPct val="0"/>
        </a:spcBef>
        <a:spcAft>
          <a:spcPct val="0"/>
        </a:spcAft>
        <a:defRPr sz="4400">
          <a:solidFill>
            <a:schemeClr val="tx2"/>
          </a:solidFill>
          <a:latin typeface="Arial Rounded MT Bold" pitchFamily="34" charset="0"/>
        </a:defRPr>
      </a:lvl4pPr>
      <a:lvl5pPr algn="ctr" rtl="0" eaLnBrk="0" fontAlgn="base" hangingPunct="0">
        <a:spcBef>
          <a:spcPct val="0"/>
        </a:spcBef>
        <a:spcAft>
          <a:spcPct val="0"/>
        </a:spcAft>
        <a:defRPr sz="4400">
          <a:solidFill>
            <a:schemeClr val="tx2"/>
          </a:solidFill>
          <a:latin typeface="Arial Rounded MT Bold" pitchFamily="34" charset="0"/>
        </a:defRPr>
      </a:lvl5pPr>
      <a:lvl6pPr marL="457200" algn="ctr" rtl="0" fontAlgn="base">
        <a:spcBef>
          <a:spcPct val="0"/>
        </a:spcBef>
        <a:spcAft>
          <a:spcPct val="0"/>
        </a:spcAft>
        <a:defRPr sz="4400">
          <a:solidFill>
            <a:schemeClr val="tx2"/>
          </a:solidFill>
          <a:latin typeface="Arial Rounded MT Bold" pitchFamily="34" charset="0"/>
        </a:defRPr>
      </a:lvl6pPr>
      <a:lvl7pPr marL="914400" algn="ctr" rtl="0" fontAlgn="base">
        <a:spcBef>
          <a:spcPct val="0"/>
        </a:spcBef>
        <a:spcAft>
          <a:spcPct val="0"/>
        </a:spcAft>
        <a:defRPr sz="4400">
          <a:solidFill>
            <a:schemeClr val="tx2"/>
          </a:solidFill>
          <a:latin typeface="Arial Rounded MT Bold" pitchFamily="34" charset="0"/>
        </a:defRPr>
      </a:lvl7pPr>
      <a:lvl8pPr marL="1371600" algn="ctr" rtl="0" fontAlgn="base">
        <a:spcBef>
          <a:spcPct val="0"/>
        </a:spcBef>
        <a:spcAft>
          <a:spcPct val="0"/>
        </a:spcAft>
        <a:defRPr sz="4400">
          <a:solidFill>
            <a:schemeClr val="tx2"/>
          </a:solidFill>
          <a:latin typeface="Arial Rounded MT Bold" pitchFamily="34" charset="0"/>
        </a:defRPr>
      </a:lvl8pPr>
      <a:lvl9pPr marL="1828800" algn="ctr" rtl="0" fontAlgn="base">
        <a:spcBef>
          <a:spcPct val="0"/>
        </a:spcBef>
        <a:spcAft>
          <a:spcPct val="0"/>
        </a:spcAft>
        <a:defRPr sz="4400">
          <a:solidFill>
            <a:schemeClr val="tx2"/>
          </a:solidFill>
          <a:latin typeface="Arial Rounded MT Bold"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Calibri" pitchFamily="34"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Calibri" pitchFamily="34" charset="0"/>
        </a:defRPr>
      </a:lvl2pPr>
      <a:lvl3pPr marL="1143000" indent="-228600" algn="l" rtl="0" eaLnBrk="0" fontAlgn="base" hangingPunct="0">
        <a:spcBef>
          <a:spcPct val="20000"/>
        </a:spcBef>
        <a:spcAft>
          <a:spcPct val="0"/>
        </a:spcAft>
        <a:buChar char="•"/>
        <a:defRPr sz="2400">
          <a:solidFill>
            <a:schemeClr val="tx1"/>
          </a:solidFill>
          <a:latin typeface="Calibri" pitchFamily="34" charset="0"/>
        </a:defRPr>
      </a:lvl3pPr>
      <a:lvl4pPr marL="1600200" indent="-228600" algn="l" rtl="0" eaLnBrk="0" fontAlgn="base" hangingPunct="0">
        <a:spcBef>
          <a:spcPct val="20000"/>
        </a:spcBef>
        <a:spcAft>
          <a:spcPct val="0"/>
        </a:spcAft>
        <a:buChar char="–"/>
        <a:defRPr sz="2000">
          <a:solidFill>
            <a:schemeClr val="tx1"/>
          </a:solidFill>
          <a:latin typeface="Calibri" pitchFamily="34" charset="0"/>
        </a:defRPr>
      </a:lvl4pPr>
      <a:lvl5pPr marL="2057400" indent="-228600" algn="l" rtl="0" eaLnBrk="0" fontAlgn="base" hangingPunct="0">
        <a:spcBef>
          <a:spcPct val="20000"/>
        </a:spcBef>
        <a:spcAft>
          <a:spcPct val="0"/>
        </a:spcAft>
        <a:buChar char="»"/>
        <a:defRPr sz="2000">
          <a:solidFill>
            <a:schemeClr val="tx1"/>
          </a:solidFill>
          <a:latin typeface="Calibri"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oleObject" Target="../embeddings/oleObject7.bin"/><Relationship Id="rId4" Type="http://schemas.openxmlformats.org/officeDocument/2006/relationships/image" Target="../media/image8.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0.emf"/><Relationship Id="rId5" Type="http://schemas.openxmlformats.org/officeDocument/2006/relationships/oleObject" Target="../embeddings/oleObject9.bin"/><Relationship Id="rId4" Type="http://schemas.openxmlformats.org/officeDocument/2006/relationships/image" Target="../media/image9.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oleObject" Target="../embeddings/oleObject11.bin"/><Relationship Id="rId4" Type="http://schemas.openxmlformats.org/officeDocument/2006/relationships/image" Target="../media/image8.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11.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12.e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4.bin"/><Relationship Id="rId7" Type="http://schemas.openxmlformats.org/officeDocument/2006/relationships/image" Target="../media/image16.png"/><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e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5.bin"/><Relationship Id="rId7" Type="http://schemas.openxmlformats.org/officeDocument/2006/relationships/image" Target="../media/image18.wmf"/><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oleObject" Target="../embeddings/oleObject16.bin"/><Relationship Id="rId5" Type="http://schemas.openxmlformats.org/officeDocument/2006/relationships/image" Target="../media/image19.png"/><Relationship Id="rId4" Type="http://schemas.openxmlformats.org/officeDocument/2006/relationships/image" Target="../media/image17.emf"/></Relationships>
</file>

<file path=ppt/slides/_rels/slide18.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12.vml"/><Relationship Id="rId5" Type="http://schemas.openxmlformats.org/officeDocument/2006/relationships/image" Target="../media/image17.png"/><Relationship Id="rId4" Type="http://schemas.openxmlformats.org/officeDocument/2006/relationships/image" Target="../media/image22.emf"/></Relationships>
</file>

<file path=ppt/slides/_rels/slide21.xml.rels><?xml version="1.0" encoding="UTF-8" standalone="yes"?>
<Relationships xmlns="http://schemas.openxmlformats.org/package/2006/relationships"><Relationship Id="rId8" Type="http://schemas.openxmlformats.org/officeDocument/2006/relationships/image" Target="../media/image25.wmf"/><Relationship Id="rId3" Type="http://schemas.openxmlformats.org/officeDocument/2006/relationships/oleObject" Target="../embeddings/oleObject18.bin"/><Relationship Id="rId7" Type="http://schemas.openxmlformats.org/officeDocument/2006/relationships/oleObject" Target="../embeddings/oleObject20.bin"/><Relationship Id="rId12" Type="http://schemas.openxmlformats.org/officeDocument/2006/relationships/image" Target="../media/image27.wmf"/><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image" Target="../media/image24.wmf"/><Relationship Id="rId11" Type="http://schemas.openxmlformats.org/officeDocument/2006/relationships/oleObject" Target="../embeddings/oleObject22.bin"/><Relationship Id="rId5" Type="http://schemas.openxmlformats.org/officeDocument/2006/relationships/oleObject" Target="../embeddings/oleObject19.bin"/><Relationship Id="rId10" Type="http://schemas.openxmlformats.org/officeDocument/2006/relationships/image" Target="../media/image26.wmf"/><Relationship Id="rId4" Type="http://schemas.openxmlformats.org/officeDocument/2006/relationships/image" Target="../media/image23.wmf"/><Relationship Id="rId9" Type="http://schemas.openxmlformats.org/officeDocument/2006/relationships/oleObject" Target="../embeddings/oleObject21.bin"/></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image" Target="../media/image29.wmf"/><Relationship Id="rId13" Type="http://schemas.openxmlformats.org/officeDocument/2006/relationships/oleObject" Target="../embeddings/oleObject28.bin"/><Relationship Id="rId18" Type="http://schemas.openxmlformats.org/officeDocument/2006/relationships/image" Target="../media/image34.wmf"/><Relationship Id="rId26" Type="http://schemas.openxmlformats.org/officeDocument/2006/relationships/image" Target="../media/image38.wmf"/><Relationship Id="rId3" Type="http://schemas.openxmlformats.org/officeDocument/2006/relationships/oleObject" Target="../embeddings/oleObject23.bin"/><Relationship Id="rId21" Type="http://schemas.openxmlformats.org/officeDocument/2006/relationships/oleObject" Target="../embeddings/oleObject32.bin"/><Relationship Id="rId7" Type="http://schemas.openxmlformats.org/officeDocument/2006/relationships/oleObject" Target="../embeddings/oleObject25.bin"/><Relationship Id="rId12" Type="http://schemas.openxmlformats.org/officeDocument/2006/relationships/image" Target="../media/image31.wmf"/><Relationship Id="rId17" Type="http://schemas.openxmlformats.org/officeDocument/2006/relationships/oleObject" Target="../embeddings/oleObject30.bin"/><Relationship Id="rId25" Type="http://schemas.openxmlformats.org/officeDocument/2006/relationships/oleObject" Target="../embeddings/oleObject34.bin"/><Relationship Id="rId2" Type="http://schemas.openxmlformats.org/officeDocument/2006/relationships/slideLayout" Target="../slideLayouts/slideLayout2.xml"/><Relationship Id="rId16" Type="http://schemas.openxmlformats.org/officeDocument/2006/relationships/image" Target="../media/image33.wmf"/><Relationship Id="rId20" Type="http://schemas.openxmlformats.org/officeDocument/2006/relationships/image" Target="../media/image35.wmf"/><Relationship Id="rId29" Type="http://schemas.openxmlformats.org/officeDocument/2006/relationships/oleObject" Target="../embeddings/oleObject36.bin"/><Relationship Id="rId1" Type="http://schemas.openxmlformats.org/officeDocument/2006/relationships/vmlDrawing" Target="../drawings/vmlDrawing14.vml"/><Relationship Id="rId6" Type="http://schemas.openxmlformats.org/officeDocument/2006/relationships/image" Target="../media/image23.wmf"/><Relationship Id="rId11" Type="http://schemas.openxmlformats.org/officeDocument/2006/relationships/oleObject" Target="../embeddings/oleObject27.bin"/><Relationship Id="rId24" Type="http://schemas.openxmlformats.org/officeDocument/2006/relationships/image" Target="../media/image37.wmf"/><Relationship Id="rId5" Type="http://schemas.openxmlformats.org/officeDocument/2006/relationships/oleObject" Target="../embeddings/oleObject24.bin"/><Relationship Id="rId15" Type="http://schemas.openxmlformats.org/officeDocument/2006/relationships/oleObject" Target="../embeddings/oleObject29.bin"/><Relationship Id="rId23" Type="http://schemas.openxmlformats.org/officeDocument/2006/relationships/oleObject" Target="../embeddings/oleObject33.bin"/><Relationship Id="rId28" Type="http://schemas.openxmlformats.org/officeDocument/2006/relationships/image" Target="../media/image39.wmf"/><Relationship Id="rId10" Type="http://schemas.openxmlformats.org/officeDocument/2006/relationships/image" Target="../media/image30.wmf"/><Relationship Id="rId19" Type="http://schemas.openxmlformats.org/officeDocument/2006/relationships/oleObject" Target="../embeddings/oleObject31.bin"/><Relationship Id="rId4" Type="http://schemas.openxmlformats.org/officeDocument/2006/relationships/image" Target="../media/image28.wmf"/><Relationship Id="rId9" Type="http://schemas.openxmlformats.org/officeDocument/2006/relationships/oleObject" Target="../embeddings/oleObject26.bin"/><Relationship Id="rId14" Type="http://schemas.openxmlformats.org/officeDocument/2006/relationships/image" Target="../media/image32.wmf"/><Relationship Id="rId22" Type="http://schemas.openxmlformats.org/officeDocument/2006/relationships/image" Target="../media/image36.wmf"/><Relationship Id="rId27" Type="http://schemas.openxmlformats.org/officeDocument/2006/relationships/oleObject" Target="../embeddings/oleObject35.bin"/><Relationship Id="rId30" Type="http://schemas.openxmlformats.org/officeDocument/2006/relationships/image" Target="../media/image40.w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37.bin"/><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image" Target="../media/image42.emf"/><Relationship Id="rId5" Type="http://schemas.openxmlformats.org/officeDocument/2006/relationships/oleObject" Target="../embeddings/oleObject38.bin"/><Relationship Id="rId4" Type="http://schemas.openxmlformats.org/officeDocument/2006/relationships/image" Target="../media/image41.e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image" Target="../media/image45.wmf"/><Relationship Id="rId3" Type="http://schemas.openxmlformats.org/officeDocument/2006/relationships/oleObject" Target="../embeddings/oleObject39.bin"/><Relationship Id="rId7" Type="http://schemas.openxmlformats.org/officeDocument/2006/relationships/oleObject" Target="../embeddings/oleObject41.bin"/><Relationship Id="rId12" Type="http://schemas.openxmlformats.org/officeDocument/2006/relationships/image" Target="../media/image47.wmf"/><Relationship Id="rId2" Type="http://schemas.openxmlformats.org/officeDocument/2006/relationships/slideLayout" Target="../slideLayouts/slideLayout2.xml"/><Relationship Id="rId1" Type="http://schemas.openxmlformats.org/officeDocument/2006/relationships/vmlDrawing" Target="../drawings/vmlDrawing16.vml"/><Relationship Id="rId6" Type="http://schemas.openxmlformats.org/officeDocument/2006/relationships/image" Target="../media/image44.wmf"/><Relationship Id="rId11" Type="http://schemas.openxmlformats.org/officeDocument/2006/relationships/oleObject" Target="../embeddings/oleObject43.bin"/><Relationship Id="rId5" Type="http://schemas.openxmlformats.org/officeDocument/2006/relationships/oleObject" Target="../embeddings/oleObject40.bin"/><Relationship Id="rId10" Type="http://schemas.openxmlformats.org/officeDocument/2006/relationships/image" Target="../media/image46.wmf"/><Relationship Id="rId4" Type="http://schemas.openxmlformats.org/officeDocument/2006/relationships/image" Target="../media/image43.wmf"/><Relationship Id="rId9" Type="http://schemas.openxmlformats.org/officeDocument/2006/relationships/oleObject" Target="../embeddings/oleObject42.bin"/></Relationships>
</file>

<file path=ppt/slides/_rels/slide28.xml.rels><?xml version="1.0" encoding="UTF-8" standalone="yes"?>
<Relationships xmlns="http://schemas.openxmlformats.org/package/2006/relationships"><Relationship Id="rId8" Type="http://schemas.openxmlformats.org/officeDocument/2006/relationships/image" Target="../media/image50.wmf"/><Relationship Id="rId3" Type="http://schemas.openxmlformats.org/officeDocument/2006/relationships/oleObject" Target="../embeddings/oleObject44.bin"/><Relationship Id="rId7" Type="http://schemas.openxmlformats.org/officeDocument/2006/relationships/oleObject" Target="../embeddings/oleObject46.bin"/><Relationship Id="rId2" Type="http://schemas.openxmlformats.org/officeDocument/2006/relationships/slideLayout" Target="../slideLayouts/slideLayout2.xml"/><Relationship Id="rId1" Type="http://schemas.openxmlformats.org/officeDocument/2006/relationships/vmlDrawing" Target="../drawings/vmlDrawing17.vml"/><Relationship Id="rId6" Type="http://schemas.openxmlformats.org/officeDocument/2006/relationships/image" Target="../media/image49.wmf"/><Relationship Id="rId5" Type="http://schemas.openxmlformats.org/officeDocument/2006/relationships/oleObject" Target="../embeddings/oleObject45.bin"/><Relationship Id="rId4" Type="http://schemas.openxmlformats.org/officeDocument/2006/relationships/image" Target="../media/image48.wmf"/></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47.bin"/><Relationship Id="rId2" Type="http://schemas.openxmlformats.org/officeDocument/2006/relationships/slideLayout" Target="../slideLayouts/slideLayout2.xml"/><Relationship Id="rId1" Type="http://schemas.openxmlformats.org/officeDocument/2006/relationships/vmlDrawing" Target="../drawings/vmlDrawing18.vml"/><Relationship Id="rId6" Type="http://schemas.openxmlformats.org/officeDocument/2006/relationships/image" Target="../media/image52.wmf"/><Relationship Id="rId5" Type="http://schemas.openxmlformats.org/officeDocument/2006/relationships/oleObject" Target="../embeddings/oleObject48.bin"/><Relationship Id="rId4" Type="http://schemas.openxmlformats.org/officeDocument/2006/relationships/image" Target="../media/image51.w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55.png"/><Relationship Id="rId2" Type="http://schemas.openxmlformats.org/officeDocument/2006/relationships/image" Target="../media/image54.png"/><Relationship Id="rId1" Type="http://schemas.openxmlformats.org/officeDocument/2006/relationships/slideLayout" Target="../slideLayouts/slideLayout2.xml"/><Relationship Id="rId4" Type="http://schemas.openxmlformats.org/officeDocument/2006/relationships/image" Target="../media/image56.png"/></Relationships>
</file>

<file path=ppt/slides/_rels/slide34.xml.rels><?xml version="1.0" encoding="UTF-8" standalone="yes"?>
<Relationships xmlns="http://schemas.openxmlformats.org/package/2006/relationships"><Relationship Id="rId3" Type="http://schemas.openxmlformats.org/officeDocument/2006/relationships/image" Target="../media/image58.png"/><Relationship Id="rId2" Type="http://schemas.openxmlformats.org/officeDocument/2006/relationships/image" Target="../media/image57.png"/><Relationship Id="rId1" Type="http://schemas.openxmlformats.org/officeDocument/2006/relationships/slideLayout" Target="../slideLayouts/slideLayout2.xml"/><Relationship Id="rId5" Type="http://schemas.openxmlformats.org/officeDocument/2006/relationships/image" Target="../media/image60.png"/><Relationship Id="rId4" Type="http://schemas.openxmlformats.org/officeDocument/2006/relationships/image" Target="../media/image59.png"/></Relationships>
</file>

<file path=ppt/slides/_rels/slide35.xml.rels><?xml version="1.0" encoding="UTF-8" standalone="yes"?>
<Relationships xmlns="http://schemas.openxmlformats.org/package/2006/relationships"><Relationship Id="rId3" Type="http://schemas.openxmlformats.org/officeDocument/2006/relationships/image" Target="../media/image570.png"/><Relationship Id="rId2" Type="http://schemas.openxmlformats.org/officeDocument/2006/relationships/slideLayout" Target="../slideLayouts/slideLayout2.xml"/><Relationship Id="rId1" Type="http://schemas.openxmlformats.org/officeDocument/2006/relationships/vmlDrawing" Target="../drawings/vmlDrawing19.vml"/><Relationship Id="rId5" Type="http://schemas.openxmlformats.org/officeDocument/2006/relationships/image" Target="../media/image61.wmf"/><Relationship Id="rId4" Type="http://schemas.openxmlformats.org/officeDocument/2006/relationships/oleObject" Target="../embeddings/oleObject49.bin"/></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64.png"/><Relationship Id="rId7" Type="http://schemas.openxmlformats.org/officeDocument/2006/relationships/image" Target="../media/image63.wmf"/><Relationship Id="rId2" Type="http://schemas.openxmlformats.org/officeDocument/2006/relationships/slideLayout" Target="../slideLayouts/slideLayout2.xml"/><Relationship Id="rId1" Type="http://schemas.openxmlformats.org/officeDocument/2006/relationships/vmlDrawing" Target="../drawings/vmlDrawing20.vml"/><Relationship Id="rId6" Type="http://schemas.openxmlformats.org/officeDocument/2006/relationships/oleObject" Target="../embeddings/oleObject51.bin"/><Relationship Id="rId5" Type="http://schemas.openxmlformats.org/officeDocument/2006/relationships/image" Target="../media/image62.wmf"/><Relationship Id="rId4" Type="http://schemas.openxmlformats.org/officeDocument/2006/relationships/oleObject" Target="../embeddings/oleObject50.bin"/></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52.bin"/><Relationship Id="rId2" Type="http://schemas.openxmlformats.org/officeDocument/2006/relationships/slideLayout" Target="../slideLayouts/slideLayout2.xml"/><Relationship Id="rId1" Type="http://schemas.openxmlformats.org/officeDocument/2006/relationships/vmlDrawing" Target="../drawings/vmlDrawing21.vml"/><Relationship Id="rId6" Type="http://schemas.openxmlformats.org/officeDocument/2006/relationships/image" Target="../media/image66.wmf"/><Relationship Id="rId5" Type="http://schemas.openxmlformats.org/officeDocument/2006/relationships/oleObject" Target="../embeddings/oleObject53.bin"/><Relationship Id="rId4" Type="http://schemas.openxmlformats.org/officeDocument/2006/relationships/image" Target="../media/image65.wmf"/></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4.e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5.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7.emf"/><Relationship Id="rId5" Type="http://schemas.openxmlformats.org/officeDocument/2006/relationships/oleObject" Target="../embeddings/oleObject5.bin"/><Relationship Id="rId4" Type="http://schemas.openxmlformats.org/officeDocument/2006/relationships/image" Target="../media/image6.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p:txBody>
          <a:bodyPr/>
          <a:lstStyle/>
          <a:p>
            <a:endParaRPr lang="en-GB"/>
          </a:p>
        </p:txBody>
      </p:sp>
      <p:sp>
        <p:nvSpPr>
          <p:cNvPr id="15362" name="Rectangle 2"/>
          <p:cNvSpPr>
            <a:spLocks noGrp="1" noChangeArrowheads="1"/>
          </p:cNvSpPr>
          <p:nvPr>
            <p:ph type="ctrTitle" idx="4294967295"/>
          </p:nvPr>
        </p:nvSpPr>
        <p:spPr>
          <a:xfrm>
            <a:off x="2357438" y="3429000"/>
            <a:ext cx="6786562" cy="1893888"/>
          </a:xfrm>
        </p:spPr>
        <p:txBody>
          <a:bodyPr>
            <a:noAutofit/>
          </a:bodyPr>
          <a:lstStyle/>
          <a:p>
            <a:pPr eaLnBrk="1" hangingPunct="1"/>
            <a:r>
              <a:rPr lang="en-US" sz="4400" b="1" cap="small" dirty="0" smtClean="0">
                <a:solidFill>
                  <a:srgbClr val="740000"/>
                </a:solidFill>
              </a:rPr>
              <a:t/>
            </a:r>
            <a:br>
              <a:rPr lang="en-US" sz="4400" b="1" cap="small" dirty="0" smtClean="0">
                <a:solidFill>
                  <a:srgbClr val="740000"/>
                </a:solidFill>
              </a:rPr>
            </a:br>
            <a:r>
              <a:rPr lang="en-US" sz="4400" b="1" cap="small" dirty="0" smtClean="0">
                <a:solidFill>
                  <a:srgbClr val="740000"/>
                </a:solidFill>
              </a:rPr>
              <a:t>Interest Rate Models</a:t>
            </a:r>
            <a:r>
              <a:rPr lang="en-US" sz="2800" cap="small" dirty="0" smtClean="0"/>
              <a:t/>
            </a:r>
            <a:br>
              <a:rPr lang="en-US" sz="2800" cap="small" dirty="0" smtClean="0"/>
            </a:br>
            <a:endParaRPr lang="en-US" sz="2800" cap="small" dirty="0" smtClean="0"/>
          </a:p>
        </p:txBody>
      </p:sp>
      <p:sp>
        <p:nvSpPr>
          <p:cNvPr id="6" name="TextBox 5"/>
          <p:cNvSpPr txBox="1"/>
          <p:nvPr/>
        </p:nvSpPr>
        <p:spPr>
          <a:xfrm>
            <a:off x="642910" y="3834474"/>
            <a:ext cx="1285884" cy="523220"/>
          </a:xfrm>
          <a:prstGeom prst="rect">
            <a:avLst/>
          </a:prstGeom>
          <a:noFill/>
        </p:spPr>
        <p:txBody>
          <a:bodyPr wrap="square" rtlCol="0">
            <a:spAutoFit/>
          </a:bodyPr>
          <a:lstStyle/>
          <a:p>
            <a:r>
              <a:rPr lang="en-US" sz="2800" b="1" dirty="0" smtClean="0">
                <a:solidFill>
                  <a:schemeClr val="bg1"/>
                </a:solidFill>
                <a:latin typeface="Calibri" pitchFamily="34" charset="0"/>
              </a:rPr>
              <a:t>PART II</a:t>
            </a:r>
            <a:endParaRPr lang="pt-PT" sz="2800" dirty="0">
              <a:solidFill>
                <a:schemeClr val="bg1"/>
              </a:solidFill>
              <a:latin typeface="Calibri"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2" name="Rectangle 4"/>
          <p:cNvSpPr>
            <a:spLocks noChangeArrowheads="1"/>
          </p:cNvSpPr>
          <p:nvPr/>
        </p:nvSpPr>
        <p:spPr bwMode="auto">
          <a:xfrm>
            <a:off x="820738" y="5029200"/>
            <a:ext cx="7772400" cy="609600"/>
          </a:xfrm>
          <a:prstGeom prst="rect">
            <a:avLst/>
          </a:prstGeom>
          <a:noFill/>
          <a:ln w="9525">
            <a:noFill/>
            <a:miter lim="800000"/>
            <a:headEnd/>
            <a:tailEnd/>
          </a:ln>
        </p:spPr>
        <p:txBody>
          <a:bodyPr/>
          <a:lstStyle/>
          <a:p>
            <a:pPr marL="342900" indent="-342900">
              <a:spcBef>
                <a:spcPct val="20000"/>
              </a:spcBef>
              <a:buFontTx/>
              <a:buChar char="•"/>
            </a:pPr>
            <a:endParaRPr lang="pt-PT" sz="2800"/>
          </a:p>
        </p:txBody>
      </p:sp>
      <p:grpSp>
        <p:nvGrpSpPr>
          <p:cNvPr id="2" name="Group 5"/>
          <p:cNvGrpSpPr>
            <a:grpSpLocks/>
          </p:cNvGrpSpPr>
          <p:nvPr/>
        </p:nvGrpSpPr>
        <p:grpSpPr bwMode="auto">
          <a:xfrm>
            <a:off x="719137" y="1586982"/>
            <a:ext cx="4822825" cy="1420546"/>
            <a:chOff x="1275" y="1590"/>
            <a:chExt cx="2929" cy="945"/>
          </a:xfrm>
        </p:grpSpPr>
        <p:sp>
          <p:nvSpPr>
            <p:cNvPr id="10249" name="Rectangle 6"/>
            <p:cNvSpPr>
              <a:spLocks noChangeArrowheads="1"/>
            </p:cNvSpPr>
            <p:nvPr/>
          </p:nvSpPr>
          <p:spPr bwMode="auto">
            <a:xfrm>
              <a:off x="1275" y="1599"/>
              <a:ext cx="2929" cy="912"/>
            </a:xfrm>
            <a:prstGeom prst="rect">
              <a:avLst/>
            </a:prstGeom>
            <a:solidFill>
              <a:srgbClr val="FFFFFF"/>
            </a:solidFill>
            <a:ln w="9525">
              <a:noFill/>
              <a:miter lim="800000"/>
              <a:headEnd/>
              <a:tailEnd/>
            </a:ln>
          </p:spPr>
          <p:txBody>
            <a:bodyPr/>
            <a:lstStyle/>
            <a:p>
              <a:endParaRPr lang="pt-PT" sz="2000">
                <a:latin typeface="+mn-lt"/>
              </a:endParaRPr>
            </a:p>
          </p:txBody>
        </p:sp>
        <p:sp>
          <p:nvSpPr>
            <p:cNvPr id="10250" name="Rectangle 7"/>
            <p:cNvSpPr>
              <a:spLocks noChangeArrowheads="1"/>
            </p:cNvSpPr>
            <p:nvPr/>
          </p:nvSpPr>
          <p:spPr bwMode="auto">
            <a:xfrm>
              <a:off x="1829" y="1600"/>
              <a:ext cx="492" cy="205"/>
            </a:xfrm>
            <a:prstGeom prst="rect">
              <a:avLst/>
            </a:prstGeom>
            <a:noFill/>
            <a:ln w="9525">
              <a:noFill/>
              <a:miter lim="800000"/>
              <a:headEnd/>
              <a:tailEnd/>
            </a:ln>
          </p:spPr>
          <p:txBody>
            <a:bodyPr wrap="none" lIns="0" tIns="0" rIns="0" bIns="0">
              <a:spAutoFit/>
            </a:bodyPr>
            <a:lstStyle/>
            <a:p>
              <a:pPr eaLnBrk="0" hangingPunct="0"/>
              <a:r>
                <a:rPr lang="en-US" sz="2000">
                  <a:solidFill>
                    <a:srgbClr val="000000"/>
                  </a:solidFill>
                  <a:latin typeface="+mn-lt"/>
                </a:rPr>
                <a:t>Coupon</a:t>
              </a:r>
              <a:endParaRPr lang="en-US" sz="2400">
                <a:latin typeface="+mn-lt"/>
              </a:endParaRPr>
            </a:p>
          </p:txBody>
        </p:sp>
        <p:sp>
          <p:nvSpPr>
            <p:cNvPr id="10251" name="Rectangle 8"/>
            <p:cNvSpPr>
              <a:spLocks noChangeArrowheads="1"/>
            </p:cNvSpPr>
            <p:nvPr/>
          </p:nvSpPr>
          <p:spPr bwMode="auto">
            <a:xfrm>
              <a:off x="2437" y="1600"/>
              <a:ext cx="1031" cy="205"/>
            </a:xfrm>
            <a:prstGeom prst="rect">
              <a:avLst/>
            </a:prstGeom>
            <a:noFill/>
            <a:ln w="9525">
              <a:noFill/>
              <a:miter lim="800000"/>
              <a:headEnd/>
              <a:tailEnd/>
            </a:ln>
          </p:spPr>
          <p:txBody>
            <a:bodyPr wrap="none" lIns="0" tIns="0" rIns="0" bIns="0">
              <a:spAutoFit/>
            </a:bodyPr>
            <a:lstStyle/>
            <a:p>
              <a:pPr eaLnBrk="0" hangingPunct="0"/>
              <a:r>
                <a:rPr lang="en-US" sz="2000">
                  <a:solidFill>
                    <a:srgbClr val="000000"/>
                  </a:solidFill>
                  <a:latin typeface="+mn-lt"/>
                </a:rPr>
                <a:t>  Maturity (year)</a:t>
              </a:r>
              <a:endParaRPr lang="en-US" sz="2400">
                <a:latin typeface="+mn-lt"/>
              </a:endParaRPr>
            </a:p>
          </p:txBody>
        </p:sp>
        <p:sp>
          <p:nvSpPr>
            <p:cNvPr id="10252" name="Rectangle 9"/>
            <p:cNvSpPr>
              <a:spLocks noChangeArrowheads="1"/>
            </p:cNvSpPr>
            <p:nvPr/>
          </p:nvSpPr>
          <p:spPr bwMode="auto">
            <a:xfrm>
              <a:off x="3793" y="1600"/>
              <a:ext cx="315" cy="205"/>
            </a:xfrm>
            <a:prstGeom prst="rect">
              <a:avLst/>
            </a:prstGeom>
            <a:noFill/>
            <a:ln w="9525">
              <a:noFill/>
              <a:miter lim="800000"/>
              <a:headEnd/>
              <a:tailEnd/>
            </a:ln>
          </p:spPr>
          <p:txBody>
            <a:bodyPr wrap="none" lIns="0" tIns="0" rIns="0" bIns="0">
              <a:spAutoFit/>
            </a:bodyPr>
            <a:lstStyle/>
            <a:p>
              <a:pPr eaLnBrk="0" hangingPunct="0"/>
              <a:r>
                <a:rPr lang="en-US" sz="2000">
                  <a:solidFill>
                    <a:srgbClr val="000000"/>
                  </a:solidFill>
                  <a:latin typeface="+mn-lt"/>
                </a:rPr>
                <a:t>Price</a:t>
              </a:r>
              <a:endParaRPr lang="en-US" sz="2400">
                <a:latin typeface="+mn-lt"/>
              </a:endParaRPr>
            </a:p>
          </p:txBody>
        </p:sp>
        <p:sp>
          <p:nvSpPr>
            <p:cNvPr id="10253" name="Rectangle 10"/>
            <p:cNvSpPr>
              <a:spLocks noChangeArrowheads="1"/>
            </p:cNvSpPr>
            <p:nvPr/>
          </p:nvSpPr>
          <p:spPr bwMode="auto">
            <a:xfrm>
              <a:off x="1299" y="1792"/>
              <a:ext cx="444" cy="205"/>
            </a:xfrm>
            <a:prstGeom prst="rect">
              <a:avLst/>
            </a:prstGeom>
            <a:noFill/>
            <a:ln w="9525">
              <a:noFill/>
              <a:miter lim="800000"/>
              <a:headEnd/>
              <a:tailEnd/>
            </a:ln>
          </p:spPr>
          <p:txBody>
            <a:bodyPr wrap="none" lIns="0" tIns="0" rIns="0" bIns="0">
              <a:spAutoFit/>
            </a:bodyPr>
            <a:lstStyle/>
            <a:p>
              <a:pPr eaLnBrk="0" hangingPunct="0"/>
              <a:r>
                <a:rPr lang="en-US" sz="2000" dirty="0">
                  <a:solidFill>
                    <a:srgbClr val="000000"/>
                  </a:solidFill>
                  <a:latin typeface="+mn-lt"/>
                </a:rPr>
                <a:t>Bond 1</a:t>
              </a:r>
              <a:endParaRPr lang="en-US" sz="2400" dirty="0">
                <a:latin typeface="+mn-lt"/>
              </a:endParaRPr>
            </a:p>
          </p:txBody>
        </p:sp>
        <p:sp>
          <p:nvSpPr>
            <p:cNvPr id="10254" name="Rectangle 11"/>
            <p:cNvSpPr>
              <a:spLocks noChangeArrowheads="1"/>
            </p:cNvSpPr>
            <p:nvPr/>
          </p:nvSpPr>
          <p:spPr bwMode="auto">
            <a:xfrm>
              <a:off x="2040" y="1792"/>
              <a:ext cx="79" cy="205"/>
            </a:xfrm>
            <a:prstGeom prst="rect">
              <a:avLst/>
            </a:prstGeom>
            <a:noFill/>
            <a:ln w="9525">
              <a:noFill/>
              <a:miter lim="800000"/>
              <a:headEnd/>
              <a:tailEnd/>
            </a:ln>
          </p:spPr>
          <p:txBody>
            <a:bodyPr wrap="none" lIns="0" tIns="0" rIns="0" bIns="0">
              <a:spAutoFit/>
            </a:bodyPr>
            <a:lstStyle/>
            <a:p>
              <a:pPr eaLnBrk="0" hangingPunct="0"/>
              <a:r>
                <a:rPr lang="en-US" sz="2000">
                  <a:solidFill>
                    <a:srgbClr val="000000"/>
                  </a:solidFill>
                  <a:latin typeface="+mn-lt"/>
                </a:rPr>
                <a:t>5</a:t>
              </a:r>
              <a:endParaRPr lang="en-US" sz="2400">
                <a:latin typeface="+mn-lt"/>
              </a:endParaRPr>
            </a:p>
          </p:txBody>
        </p:sp>
        <p:sp>
          <p:nvSpPr>
            <p:cNvPr id="10255" name="Rectangle 12"/>
            <p:cNvSpPr>
              <a:spLocks noChangeArrowheads="1"/>
            </p:cNvSpPr>
            <p:nvPr/>
          </p:nvSpPr>
          <p:spPr bwMode="auto">
            <a:xfrm>
              <a:off x="2962" y="1792"/>
              <a:ext cx="79" cy="205"/>
            </a:xfrm>
            <a:prstGeom prst="rect">
              <a:avLst/>
            </a:prstGeom>
            <a:noFill/>
            <a:ln w="9525">
              <a:noFill/>
              <a:miter lim="800000"/>
              <a:headEnd/>
              <a:tailEnd/>
            </a:ln>
          </p:spPr>
          <p:txBody>
            <a:bodyPr wrap="none" lIns="0" tIns="0" rIns="0" bIns="0">
              <a:spAutoFit/>
            </a:bodyPr>
            <a:lstStyle/>
            <a:p>
              <a:pPr eaLnBrk="0" hangingPunct="0"/>
              <a:r>
                <a:rPr lang="en-US" sz="2000">
                  <a:solidFill>
                    <a:srgbClr val="000000"/>
                  </a:solidFill>
                  <a:latin typeface="+mn-lt"/>
                </a:rPr>
                <a:t>1</a:t>
              </a:r>
              <a:endParaRPr lang="en-US" sz="2400">
                <a:latin typeface="+mn-lt"/>
              </a:endParaRPr>
            </a:p>
          </p:txBody>
        </p:sp>
        <p:sp>
          <p:nvSpPr>
            <p:cNvPr id="10256" name="Rectangle 13"/>
            <p:cNvSpPr>
              <a:spLocks noChangeArrowheads="1"/>
            </p:cNvSpPr>
            <p:nvPr/>
          </p:nvSpPr>
          <p:spPr bwMode="auto">
            <a:xfrm>
              <a:off x="3797" y="1792"/>
              <a:ext cx="237" cy="205"/>
            </a:xfrm>
            <a:prstGeom prst="rect">
              <a:avLst/>
            </a:prstGeom>
            <a:noFill/>
            <a:ln w="9525">
              <a:noFill/>
              <a:miter lim="800000"/>
              <a:headEnd/>
              <a:tailEnd/>
            </a:ln>
          </p:spPr>
          <p:txBody>
            <a:bodyPr wrap="none" lIns="0" tIns="0" rIns="0" bIns="0">
              <a:spAutoFit/>
            </a:bodyPr>
            <a:lstStyle/>
            <a:p>
              <a:pPr eaLnBrk="0" hangingPunct="0"/>
              <a:r>
                <a:rPr lang="en-US" sz="2000">
                  <a:solidFill>
                    <a:srgbClr val="000000"/>
                  </a:solidFill>
                  <a:latin typeface="+mn-lt"/>
                </a:rPr>
                <a:t>101</a:t>
              </a:r>
              <a:endParaRPr lang="en-US" sz="2400">
                <a:latin typeface="+mn-lt"/>
              </a:endParaRPr>
            </a:p>
          </p:txBody>
        </p:sp>
        <p:sp>
          <p:nvSpPr>
            <p:cNvPr id="10257" name="Rectangle 14"/>
            <p:cNvSpPr>
              <a:spLocks noChangeArrowheads="1"/>
            </p:cNvSpPr>
            <p:nvPr/>
          </p:nvSpPr>
          <p:spPr bwMode="auto">
            <a:xfrm>
              <a:off x="1299" y="1971"/>
              <a:ext cx="444" cy="205"/>
            </a:xfrm>
            <a:prstGeom prst="rect">
              <a:avLst/>
            </a:prstGeom>
            <a:noFill/>
            <a:ln w="9525">
              <a:noFill/>
              <a:miter lim="800000"/>
              <a:headEnd/>
              <a:tailEnd/>
            </a:ln>
          </p:spPr>
          <p:txBody>
            <a:bodyPr wrap="none" lIns="0" tIns="0" rIns="0" bIns="0">
              <a:spAutoFit/>
            </a:bodyPr>
            <a:lstStyle/>
            <a:p>
              <a:pPr eaLnBrk="0" hangingPunct="0"/>
              <a:r>
                <a:rPr lang="en-US" sz="2000" dirty="0">
                  <a:solidFill>
                    <a:srgbClr val="000000"/>
                  </a:solidFill>
                  <a:latin typeface="+mn-lt"/>
                </a:rPr>
                <a:t>Bond 2</a:t>
              </a:r>
              <a:endParaRPr lang="en-US" sz="2400" dirty="0">
                <a:latin typeface="+mn-lt"/>
              </a:endParaRPr>
            </a:p>
          </p:txBody>
        </p:sp>
        <p:sp>
          <p:nvSpPr>
            <p:cNvPr id="10258" name="Rectangle 15"/>
            <p:cNvSpPr>
              <a:spLocks noChangeArrowheads="1"/>
            </p:cNvSpPr>
            <p:nvPr/>
          </p:nvSpPr>
          <p:spPr bwMode="auto">
            <a:xfrm>
              <a:off x="1981" y="1971"/>
              <a:ext cx="197" cy="205"/>
            </a:xfrm>
            <a:prstGeom prst="rect">
              <a:avLst/>
            </a:prstGeom>
            <a:noFill/>
            <a:ln w="9525">
              <a:noFill/>
              <a:miter lim="800000"/>
              <a:headEnd/>
              <a:tailEnd/>
            </a:ln>
          </p:spPr>
          <p:txBody>
            <a:bodyPr wrap="none" lIns="0" tIns="0" rIns="0" bIns="0">
              <a:spAutoFit/>
            </a:bodyPr>
            <a:lstStyle/>
            <a:p>
              <a:pPr eaLnBrk="0" hangingPunct="0"/>
              <a:r>
                <a:rPr lang="en-US" sz="2000">
                  <a:solidFill>
                    <a:srgbClr val="000000"/>
                  </a:solidFill>
                  <a:latin typeface="+mn-lt"/>
                </a:rPr>
                <a:t>5.5</a:t>
              </a:r>
              <a:endParaRPr lang="en-US" sz="2400">
                <a:latin typeface="+mn-lt"/>
              </a:endParaRPr>
            </a:p>
          </p:txBody>
        </p:sp>
        <p:sp>
          <p:nvSpPr>
            <p:cNvPr id="10259" name="Rectangle 16"/>
            <p:cNvSpPr>
              <a:spLocks noChangeArrowheads="1"/>
            </p:cNvSpPr>
            <p:nvPr/>
          </p:nvSpPr>
          <p:spPr bwMode="auto">
            <a:xfrm>
              <a:off x="2962" y="1971"/>
              <a:ext cx="79" cy="205"/>
            </a:xfrm>
            <a:prstGeom prst="rect">
              <a:avLst/>
            </a:prstGeom>
            <a:noFill/>
            <a:ln w="9525">
              <a:noFill/>
              <a:miter lim="800000"/>
              <a:headEnd/>
              <a:tailEnd/>
            </a:ln>
          </p:spPr>
          <p:txBody>
            <a:bodyPr wrap="none" lIns="0" tIns="0" rIns="0" bIns="0">
              <a:spAutoFit/>
            </a:bodyPr>
            <a:lstStyle/>
            <a:p>
              <a:pPr eaLnBrk="0" hangingPunct="0"/>
              <a:r>
                <a:rPr lang="en-US" sz="2000">
                  <a:solidFill>
                    <a:srgbClr val="000000"/>
                  </a:solidFill>
                  <a:latin typeface="+mn-lt"/>
                </a:rPr>
                <a:t>2</a:t>
              </a:r>
              <a:endParaRPr lang="en-US" sz="2400">
                <a:latin typeface="+mn-lt"/>
              </a:endParaRPr>
            </a:p>
          </p:txBody>
        </p:sp>
        <p:sp>
          <p:nvSpPr>
            <p:cNvPr id="10260" name="Rectangle 17"/>
            <p:cNvSpPr>
              <a:spLocks noChangeArrowheads="1"/>
            </p:cNvSpPr>
            <p:nvPr/>
          </p:nvSpPr>
          <p:spPr bwMode="auto">
            <a:xfrm>
              <a:off x="3737" y="1971"/>
              <a:ext cx="354" cy="205"/>
            </a:xfrm>
            <a:prstGeom prst="rect">
              <a:avLst/>
            </a:prstGeom>
            <a:noFill/>
            <a:ln w="9525">
              <a:noFill/>
              <a:miter lim="800000"/>
              <a:headEnd/>
              <a:tailEnd/>
            </a:ln>
          </p:spPr>
          <p:txBody>
            <a:bodyPr wrap="none" lIns="0" tIns="0" rIns="0" bIns="0">
              <a:spAutoFit/>
            </a:bodyPr>
            <a:lstStyle/>
            <a:p>
              <a:pPr eaLnBrk="0" hangingPunct="0"/>
              <a:r>
                <a:rPr lang="en-US" sz="2000" dirty="0">
                  <a:solidFill>
                    <a:srgbClr val="000000"/>
                  </a:solidFill>
                  <a:latin typeface="+mn-lt"/>
                </a:rPr>
                <a:t>101.5</a:t>
              </a:r>
              <a:endParaRPr lang="en-US" sz="2400" dirty="0">
                <a:latin typeface="+mn-lt"/>
              </a:endParaRPr>
            </a:p>
          </p:txBody>
        </p:sp>
        <p:sp>
          <p:nvSpPr>
            <p:cNvPr id="10261" name="Rectangle 18"/>
            <p:cNvSpPr>
              <a:spLocks noChangeArrowheads="1"/>
            </p:cNvSpPr>
            <p:nvPr/>
          </p:nvSpPr>
          <p:spPr bwMode="auto">
            <a:xfrm>
              <a:off x="1299" y="2151"/>
              <a:ext cx="444" cy="205"/>
            </a:xfrm>
            <a:prstGeom prst="rect">
              <a:avLst/>
            </a:prstGeom>
            <a:noFill/>
            <a:ln w="9525">
              <a:noFill/>
              <a:miter lim="800000"/>
              <a:headEnd/>
              <a:tailEnd/>
            </a:ln>
          </p:spPr>
          <p:txBody>
            <a:bodyPr wrap="none" lIns="0" tIns="0" rIns="0" bIns="0">
              <a:spAutoFit/>
            </a:bodyPr>
            <a:lstStyle/>
            <a:p>
              <a:pPr eaLnBrk="0" hangingPunct="0"/>
              <a:r>
                <a:rPr lang="en-US" sz="2000" dirty="0">
                  <a:solidFill>
                    <a:srgbClr val="000000"/>
                  </a:solidFill>
                  <a:latin typeface="+mn-lt"/>
                </a:rPr>
                <a:t>Bond 3</a:t>
              </a:r>
              <a:endParaRPr lang="en-US" sz="2400" dirty="0">
                <a:latin typeface="+mn-lt"/>
              </a:endParaRPr>
            </a:p>
          </p:txBody>
        </p:sp>
        <p:sp>
          <p:nvSpPr>
            <p:cNvPr id="10262" name="Rectangle 19"/>
            <p:cNvSpPr>
              <a:spLocks noChangeArrowheads="1"/>
            </p:cNvSpPr>
            <p:nvPr/>
          </p:nvSpPr>
          <p:spPr bwMode="auto">
            <a:xfrm>
              <a:off x="2040" y="2151"/>
              <a:ext cx="79" cy="205"/>
            </a:xfrm>
            <a:prstGeom prst="rect">
              <a:avLst/>
            </a:prstGeom>
            <a:noFill/>
            <a:ln w="9525">
              <a:noFill/>
              <a:miter lim="800000"/>
              <a:headEnd/>
              <a:tailEnd/>
            </a:ln>
          </p:spPr>
          <p:txBody>
            <a:bodyPr wrap="none" lIns="0" tIns="0" rIns="0" bIns="0">
              <a:spAutoFit/>
            </a:bodyPr>
            <a:lstStyle/>
            <a:p>
              <a:pPr eaLnBrk="0" hangingPunct="0"/>
              <a:r>
                <a:rPr lang="en-US" sz="2000">
                  <a:solidFill>
                    <a:srgbClr val="000000"/>
                  </a:solidFill>
                  <a:latin typeface="+mn-lt"/>
                </a:rPr>
                <a:t>5</a:t>
              </a:r>
              <a:endParaRPr lang="en-US" sz="2400">
                <a:latin typeface="+mn-lt"/>
              </a:endParaRPr>
            </a:p>
          </p:txBody>
        </p:sp>
        <p:sp>
          <p:nvSpPr>
            <p:cNvPr id="10263" name="Rectangle 20"/>
            <p:cNvSpPr>
              <a:spLocks noChangeArrowheads="1"/>
            </p:cNvSpPr>
            <p:nvPr/>
          </p:nvSpPr>
          <p:spPr bwMode="auto">
            <a:xfrm>
              <a:off x="2962" y="2151"/>
              <a:ext cx="79" cy="205"/>
            </a:xfrm>
            <a:prstGeom prst="rect">
              <a:avLst/>
            </a:prstGeom>
            <a:noFill/>
            <a:ln w="9525">
              <a:noFill/>
              <a:miter lim="800000"/>
              <a:headEnd/>
              <a:tailEnd/>
            </a:ln>
          </p:spPr>
          <p:txBody>
            <a:bodyPr wrap="none" lIns="0" tIns="0" rIns="0" bIns="0">
              <a:spAutoFit/>
            </a:bodyPr>
            <a:lstStyle/>
            <a:p>
              <a:pPr eaLnBrk="0" hangingPunct="0"/>
              <a:r>
                <a:rPr lang="en-US" sz="2000">
                  <a:solidFill>
                    <a:srgbClr val="000000"/>
                  </a:solidFill>
                  <a:latin typeface="+mn-lt"/>
                </a:rPr>
                <a:t>3</a:t>
              </a:r>
              <a:endParaRPr lang="en-US" sz="2400">
                <a:latin typeface="+mn-lt"/>
              </a:endParaRPr>
            </a:p>
          </p:txBody>
        </p:sp>
        <p:sp>
          <p:nvSpPr>
            <p:cNvPr id="10264" name="Rectangle 21"/>
            <p:cNvSpPr>
              <a:spLocks noChangeArrowheads="1"/>
            </p:cNvSpPr>
            <p:nvPr/>
          </p:nvSpPr>
          <p:spPr bwMode="auto">
            <a:xfrm>
              <a:off x="3797" y="2151"/>
              <a:ext cx="158" cy="205"/>
            </a:xfrm>
            <a:prstGeom prst="rect">
              <a:avLst/>
            </a:prstGeom>
            <a:noFill/>
            <a:ln w="9525">
              <a:noFill/>
              <a:miter lim="800000"/>
              <a:headEnd/>
              <a:tailEnd/>
            </a:ln>
          </p:spPr>
          <p:txBody>
            <a:bodyPr wrap="none" lIns="0" tIns="0" rIns="0" bIns="0">
              <a:spAutoFit/>
            </a:bodyPr>
            <a:lstStyle/>
            <a:p>
              <a:pPr eaLnBrk="0" hangingPunct="0"/>
              <a:r>
                <a:rPr lang="en-US" sz="2000">
                  <a:solidFill>
                    <a:srgbClr val="000000"/>
                  </a:solidFill>
                  <a:latin typeface="+mn-lt"/>
                </a:rPr>
                <a:t>99</a:t>
              </a:r>
              <a:endParaRPr lang="en-US" sz="2400">
                <a:latin typeface="+mn-lt"/>
              </a:endParaRPr>
            </a:p>
          </p:txBody>
        </p:sp>
        <p:sp>
          <p:nvSpPr>
            <p:cNvPr id="10265" name="Rectangle 22"/>
            <p:cNvSpPr>
              <a:spLocks noChangeArrowheads="1"/>
            </p:cNvSpPr>
            <p:nvPr/>
          </p:nvSpPr>
          <p:spPr bwMode="auto">
            <a:xfrm>
              <a:off x="1299" y="2330"/>
              <a:ext cx="444" cy="205"/>
            </a:xfrm>
            <a:prstGeom prst="rect">
              <a:avLst/>
            </a:prstGeom>
            <a:noFill/>
            <a:ln w="9525">
              <a:noFill/>
              <a:miter lim="800000"/>
              <a:headEnd/>
              <a:tailEnd/>
            </a:ln>
          </p:spPr>
          <p:txBody>
            <a:bodyPr wrap="none" lIns="0" tIns="0" rIns="0" bIns="0">
              <a:spAutoFit/>
            </a:bodyPr>
            <a:lstStyle/>
            <a:p>
              <a:pPr eaLnBrk="0" hangingPunct="0"/>
              <a:r>
                <a:rPr lang="en-US" sz="2000">
                  <a:solidFill>
                    <a:srgbClr val="000000"/>
                  </a:solidFill>
                  <a:latin typeface="+mn-lt"/>
                </a:rPr>
                <a:t>Bond 4</a:t>
              </a:r>
              <a:endParaRPr lang="en-US" sz="2400">
                <a:latin typeface="+mn-lt"/>
              </a:endParaRPr>
            </a:p>
          </p:txBody>
        </p:sp>
        <p:sp>
          <p:nvSpPr>
            <p:cNvPr id="10266" name="Rectangle 23"/>
            <p:cNvSpPr>
              <a:spLocks noChangeArrowheads="1"/>
            </p:cNvSpPr>
            <p:nvPr/>
          </p:nvSpPr>
          <p:spPr bwMode="auto">
            <a:xfrm>
              <a:off x="2040" y="2330"/>
              <a:ext cx="79" cy="205"/>
            </a:xfrm>
            <a:prstGeom prst="rect">
              <a:avLst/>
            </a:prstGeom>
            <a:noFill/>
            <a:ln w="9525">
              <a:noFill/>
              <a:miter lim="800000"/>
              <a:headEnd/>
              <a:tailEnd/>
            </a:ln>
          </p:spPr>
          <p:txBody>
            <a:bodyPr wrap="none" lIns="0" tIns="0" rIns="0" bIns="0">
              <a:spAutoFit/>
            </a:bodyPr>
            <a:lstStyle/>
            <a:p>
              <a:pPr eaLnBrk="0" hangingPunct="0"/>
              <a:r>
                <a:rPr lang="en-US" sz="2000">
                  <a:solidFill>
                    <a:srgbClr val="000000"/>
                  </a:solidFill>
                  <a:latin typeface="+mn-lt"/>
                </a:rPr>
                <a:t>6</a:t>
              </a:r>
              <a:endParaRPr lang="en-US" sz="2400">
                <a:latin typeface="+mn-lt"/>
              </a:endParaRPr>
            </a:p>
          </p:txBody>
        </p:sp>
        <p:sp>
          <p:nvSpPr>
            <p:cNvPr id="10267" name="Rectangle 24"/>
            <p:cNvSpPr>
              <a:spLocks noChangeArrowheads="1"/>
            </p:cNvSpPr>
            <p:nvPr/>
          </p:nvSpPr>
          <p:spPr bwMode="auto">
            <a:xfrm>
              <a:off x="2962" y="2330"/>
              <a:ext cx="79" cy="205"/>
            </a:xfrm>
            <a:prstGeom prst="rect">
              <a:avLst/>
            </a:prstGeom>
            <a:noFill/>
            <a:ln w="9525">
              <a:noFill/>
              <a:miter lim="800000"/>
              <a:headEnd/>
              <a:tailEnd/>
            </a:ln>
          </p:spPr>
          <p:txBody>
            <a:bodyPr wrap="none" lIns="0" tIns="0" rIns="0" bIns="0">
              <a:spAutoFit/>
            </a:bodyPr>
            <a:lstStyle/>
            <a:p>
              <a:pPr eaLnBrk="0" hangingPunct="0"/>
              <a:r>
                <a:rPr lang="en-US" sz="2000">
                  <a:solidFill>
                    <a:srgbClr val="000000"/>
                  </a:solidFill>
                  <a:latin typeface="+mn-lt"/>
                </a:rPr>
                <a:t>4</a:t>
              </a:r>
              <a:endParaRPr lang="en-US" sz="2400">
                <a:latin typeface="+mn-lt"/>
              </a:endParaRPr>
            </a:p>
          </p:txBody>
        </p:sp>
        <p:sp>
          <p:nvSpPr>
            <p:cNvPr id="10268" name="Rectangle 25"/>
            <p:cNvSpPr>
              <a:spLocks noChangeArrowheads="1"/>
            </p:cNvSpPr>
            <p:nvPr/>
          </p:nvSpPr>
          <p:spPr bwMode="auto">
            <a:xfrm>
              <a:off x="3797" y="2330"/>
              <a:ext cx="237" cy="205"/>
            </a:xfrm>
            <a:prstGeom prst="rect">
              <a:avLst/>
            </a:prstGeom>
            <a:noFill/>
            <a:ln w="9525">
              <a:noFill/>
              <a:miter lim="800000"/>
              <a:headEnd/>
              <a:tailEnd/>
            </a:ln>
          </p:spPr>
          <p:txBody>
            <a:bodyPr wrap="none" lIns="0" tIns="0" rIns="0" bIns="0">
              <a:spAutoFit/>
            </a:bodyPr>
            <a:lstStyle/>
            <a:p>
              <a:pPr eaLnBrk="0" hangingPunct="0"/>
              <a:r>
                <a:rPr lang="en-US" sz="2000">
                  <a:solidFill>
                    <a:srgbClr val="000000"/>
                  </a:solidFill>
                  <a:latin typeface="+mn-lt"/>
                </a:rPr>
                <a:t>100</a:t>
              </a:r>
              <a:endParaRPr lang="en-US" sz="2400">
                <a:latin typeface="+mn-lt"/>
              </a:endParaRPr>
            </a:p>
          </p:txBody>
        </p:sp>
        <p:sp>
          <p:nvSpPr>
            <p:cNvPr id="10269" name="Rectangle 26"/>
            <p:cNvSpPr>
              <a:spLocks noChangeArrowheads="1"/>
            </p:cNvSpPr>
            <p:nvPr/>
          </p:nvSpPr>
          <p:spPr bwMode="auto">
            <a:xfrm>
              <a:off x="1768" y="1780"/>
              <a:ext cx="8" cy="8"/>
            </a:xfrm>
            <a:prstGeom prst="rect">
              <a:avLst/>
            </a:prstGeom>
            <a:solidFill>
              <a:srgbClr val="000000"/>
            </a:solidFill>
            <a:ln w="9525">
              <a:noFill/>
              <a:miter lim="800000"/>
              <a:headEnd/>
              <a:tailEnd/>
            </a:ln>
          </p:spPr>
          <p:txBody>
            <a:bodyPr/>
            <a:lstStyle/>
            <a:p>
              <a:endParaRPr lang="pt-PT" sz="2000">
                <a:latin typeface="+mn-lt"/>
              </a:endParaRPr>
            </a:p>
          </p:txBody>
        </p:sp>
        <p:sp>
          <p:nvSpPr>
            <p:cNvPr id="10270" name="Rectangle 27"/>
            <p:cNvSpPr>
              <a:spLocks noChangeArrowheads="1"/>
            </p:cNvSpPr>
            <p:nvPr/>
          </p:nvSpPr>
          <p:spPr bwMode="auto">
            <a:xfrm>
              <a:off x="1768" y="1765"/>
              <a:ext cx="8" cy="7"/>
            </a:xfrm>
            <a:prstGeom prst="rect">
              <a:avLst/>
            </a:prstGeom>
            <a:solidFill>
              <a:srgbClr val="000000"/>
            </a:solidFill>
            <a:ln w="9525">
              <a:noFill/>
              <a:miter lim="800000"/>
              <a:headEnd/>
              <a:tailEnd/>
            </a:ln>
          </p:spPr>
          <p:txBody>
            <a:bodyPr/>
            <a:lstStyle/>
            <a:p>
              <a:endParaRPr lang="pt-PT" sz="2000">
                <a:latin typeface="+mn-lt"/>
              </a:endParaRPr>
            </a:p>
          </p:txBody>
        </p:sp>
        <p:sp>
          <p:nvSpPr>
            <p:cNvPr id="10271" name="Rectangle 28"/>
            <p:cNvSpPr>
              <a:spLocks noChangeArrowheads="1"/>
            </p:cNvSpPr>
            <p:nvPr/>
          </p:nvSpPr>
          <p:spPr bwMode="auto">
            <a:xfrm>
              <a:off x="1784" y="1765"/>
              <a:ext cx="7" cy="7"/>
            </a:xfrm>
            <a:prstGeom prst="rect">
              <a:avLst/>
            </a:prstGeom>
            <a:solidFill>
              <a:srgbClr val="000000"/>
            </a:solidFill>
            <a:ln w="9525">
              <a:noFill/>
              <a:miter lim="800000"/>
              <a:headEnd/>
              <a:tailEnd/>
            </a:ln>
          </p:spPr>
          <p:txBody>
            <a:bodyPr/>
            <a:lstStyle/>
            <a:p>
              <a:endParaRPr lang="pt-PT" sz="2000">
                <a:latin typeface="+mn-lt"/>
              </a:endParaRPr>
            </a:p>
          </p:txBody>
        </p:sp>
        <p:sp>
          <p:nvSpPr>
            <p:cNvPr id="10272" name="Rectangle 29"/>
            <p:cNvSpPr>
              <a:spLocks noChangeArrowheads="1"/>
            </p:cNvSpPr>
            <p:nvPr/>
          </p:nvSpPr>
          <p:spPr bwMode="auto">
            <a:xfrm>
              <a:off x="1768" y="1765"/>
              <a:ext cx="8" cy="7"/>
            </a:xfrm>
            <a:prstGeom prst="rect">
              <a:avLst/>
            </a:prstGeom>
            <a:solidFill>
              <a:srgbClr val="000000"/>
            </a:solidFill>
            <a:ln w="9525">
              <a:noFill/>
              <a:miter lim="800000"/>
              <a:headEnd/>
              <a:tailEnd/>
            </a:ln>
          </p:spPr>
          <p:txBody>
            <a:bodyPr/>
            <a:lstStyle/>
            <a:p>
              <a:endParaRPr lang="pt-PT" sz="2000">
                <a:latin typeface="+mn-lt"/>
              </a:endParaRPr>
            </a:p>
          </p:txBody>
        </p:sp>
        <p:sp>
          <p:nvSpPr>
            <p:cNvPr id="10273" name="Rectangle 30"/>
            <p:cNvSpPr>
              <a:spLocks noChangeArrowheads="1"/>
            </p:cNvSpPr>
            <p:nvPr/>
          </p:nvSpPr>
          <p:spPr bwMode="auto">
            <a:xfrm>
              <a:off x="1275" y="1765"/>
              <a:ext cx="493" cy="7"/>
            </a:xfrm>
            <a:prstGeom prst="rect">
              <a:avLst/>
            </a:prstGeom>
            <a:solidFill>
              <a:srgbClr val="000000"/>
            </a:solidFill>
            <a:ln w="9525">
              <a:noFill/>
              <a:miter lim="800000"/>
              <a:headEnd/>
              <a:tailEnd/>
            </a:ln>
          </p:spPr>
          <p:txBody>
            <a:bodyPr/>
            <a:lstStyle/>
            <a:p>
              <a:endParaRPr lang="pt-PT" sz="2000">
                <a:latin typeface="+mn-lt"/>
              </a:endParaRPr>
            </a:p>
          </p:txBody>
        </p:sp>
        <p:sp>
          <p:nvSpPr>
            <p:cNvPr id="10274" name="Rectangle 31"/>
            <p:cNvSpPr>
              <a:spLocks noChangeArrowheads="1"/>
            </p:cNvSpPr>
            <p:nvPr/>
          </p:nvSpPr>
          <p:spPr bwMode="auto">
            <a:xfrm>
              <a:off x="1275" y="1780"/>
              <a:ext cx="493" cy="8"/>
            </a:xfrm>
            <a:prstGeom prst="rect">
              <a:avLst/>
            </a:prstGeom>
            <a:solidFill>
              <a:srgbClr val="000000"/>
            </a:solidFill>
            <a:ln w="9525">
              <a:noFill/>
              <a:miter lim="800000"/>
              <a:headEnd/>
              <a:tailEnd/>
            </a:ln>
          </p:spPr>
          <p:txBody>
            <a:bodyPr/>
            <a:lstStyle/>
            <a:p>
              <a:endParaRPr lang="pt-PT" sz="2000">
                <a:latin typeface="+mn-lt"/>
              </a:endParaRPr>
            </a:p>
          </p:txBody>
        </p:sp>
        <p:sp>
          <p:nvSpPr>
            <p:cNvPr id="10275" name="Rectangle 32"/>
            <p:cNvSpPr>
              <a:spLocks noChangeArrowheads="1"/>
            </p:cNvSpPr>
            <p:nvPr/>
          </p:nvSpPr>
          <p:spPr bwMode="auto">
            <a:xfrm>
              <a:off x="1768" y="1590"/>
              <a:ext cx="8" cy="175"/>
            </a:xfrm>
            <a:prstGeom prst="rect">
              <a:avLst/>
            </a:prstGeom>
            <a:solidFill>
              <a:srgbClr val="000000"/>
            </a:solidFill>
            <a:ln w="9525">
              <a:noFill/>
              <a:miter lim="800000"/>
              <a:headEnd/>
              <a:tailEnd/>
            </a:ln>
          </p:spPr>
          <p:txBody>
            <a:bodyPr/>
            <a:lstStyle/>
            <a:p>
              <a:endParaRPr lang="pt-PT" sz="2000">
                <a:latin typeface="+mn-lt"/>
              </a:endParaRPr>
            </a:p>
          </p:txBody>
        </p:sp>
        <p:sp>
          <p:nvSpPr>
            <p:cNvPr id="10276" name="Rectangle 33"/>
            <p:cNvSpPr>
              <a:spLocks noChangeArrowheads="1"/>
            </p:cNvSpPr>
            <p:nvPr/>
          </p:nvSpPr>
          <p:spPr bwMode="auto">
            <a:xfrm>
              <a:off x="1784" y="1590"/>
              <a:ext cx="7" cy="175"/>
            </a:xfrm>
            <a:prstGeom prst="rect">
              <a:avLst/>
            </a:prstGeom>
            <a:solidFill>
              <a:srgbClr val="000000"/>
            </a:solidFill>
            <a:ln w="9525">
              <a:noFill/>
              <a:miter lim="800000"/>
              <a:headEnd/>
              <a:tailEnd/>
            </a:ln>
          </p:spPr>
          <p:txBody>
            <a:bodyPr/>
            <a:lstStyle/>
            <a:p>
              <a:endParaRPr lang="pt-PT" sz="2000">
                <a:latin typeface="+mn-lt"/>
              </a:endParaRPr>
            </a:p>
          </p:txBody>
        </p:sp>
        <p:sp>
          <p:nvSpPr>
            <p:cNvPr id="10277" name="Rectangle 34"/>
            <p:cNvSpPr>
              <a:spLocks noChangeArrowheads="1"/>
            </p:cNvSpPr>
            <p:nvPr/>
          </p:nvSpPr>
          <p:spPr bwMode="auto">
            <a:xfrm>
              <a:off x="1768" y="1788"/>
              <a:ext cx="8" cy="714"/>
            </a:xfrm>
            <a:prstGeom prst="rect">
              <a:avLst/>
            </a:prstGeom>
            <a:solidFill>
              <a:srgbClr val="000000"/>
            </a:solidFill>
            <a:ln w="9525">
              <a:noFill/>
              <a:miter lim="800000"/>
              <a:headEnd/>
              <a:tailEnd/>
            </a:ln>
          </p:spPr>
          <p:txBody>
            <a:bodyPr/>
            <a:lstStyle/>
            <a:p>
              <a:endParaRPr lang="pt-PT" sz="2000">
                <a:latin typeface="+mn-lt"/>
              </a:endParaRPr>
            </a:p>
          </p:txBody>
        </p:sp>
        <p:sp>
          <p:nvSpPr>
            <p:cNvPr id="10278" name="Rectangle 35"/>
            <p:cNvSpPr>
              <a:spLocks noChangeArrowheads="1"/>
            </p:cNvSpPr>
            <p:nvPr/>
          </p:nvSpPr>
          <p:spPr bwMode="auto">
            <a:xfrm>
              <a:off x="1784" y="1788"/>
              <a:ext cx="7" cy="714"/>
            </a:xfrm>
            <a:prstGeom prst="rect">
              <a:avLst/>
            </a:prstGeom>
            <a:solidFill>
              <a:srgbClr val="000000"/>
            </a:solidFill>
            <a:ln w="9525">
              <a:noFill/>
              <a:miter lim="800000"/>
              <a:headEnd/>
              <a:tailEnd/>
            </a:ln>
          </p:spPr>
          <p:txBody>
            <a:bodyPr/>
            <a:lstStyle/>
            <a:p>
              <a:endParaRPr lang="pt-PT" sz="2000">
                <a:latin typeface="+mn-lt"/>
              </a:endParaRPr>
            </a:p>
          </p:txBody>
        </p:sp>
        <p:sp>
          <p:nvSpPr>
            <p:cNvPr id="10279" name="Rectangle 36"/>
            <p:cNvSpPr>
              <a:spLocks noChangeArrowheads="1"/>
            </p:cNvSpPr>
            <p:nvPr/>
          </p:nvSpPr>
          <p:spPr bwMode="auto">
            <a:xfrm>
              <a:off x="1768" y="1780"/>
              <a:ext cx="8" cy="8"/>
            </a:xfrm>
            <a:prstGeom prst="rect">
              <a:avLst/>
            </a:prstGeom>
            <a:solidFill>
              <a:srgbClr val="000000"/>
            </a:solidFill>
            <a:ln w="9525">
              <a:noFill/>
              <a:miter lim="800000"/>
              <a:headEnd/>
              <a:tailEnd/>
            </a:ln>
          </p:spPr>
          <p:txBody>
            <a:bodyPr/>
            <a:lstStyle/>
            <a:p>
              <a:endParaRPr lang="pt-PT" sz="2000">
                <a:latin typeface="+mn-lt"/>
              </a:endParaRPr>
            </a:p>
          </p:txBody>
        </p:sp>
        <p:sp>
          <p:nvSpPr>
            <p:cNvPr id="10280" name="Rectangle 37"/>
            <p:cNvSpPr>
              <a:spLocks noChangeArrowheads="1"/>
            </p:cNvSpPr>
            <p:nvPr/>
          </p:nvSpPr>
          <p:spPr bwMode="auto">
            <a:xfrm>
              <a:off x="1784" y="1780"/>
              <a:ext cx="7" cy="8"/>
            </a:xfrm>
            <a:prstGeom prst="rect">
              <a:avLst/>
            </a:prstGeom>
            <a:solidFill>
              <a:srgbClr val="000000"/>
            </a:solidFill>
            <a:ln w="9525">
              <a:noFill/>
              <a:miter lim="800000"/>
              <a:headEnd/>
              <a:tailEnd/>
            </a:ln>
          </p:spPr>
          <p:txBody>
            <a:bodyPr/>
            <a:lstStyle/>
            <a:p>
              <a:endParaRPr lang="pt-PT" sz="2000">
                <a:latin typeface="+mn-lt"/>
              </a:endParaRPr>
            </a:p>
          </p:txBody>
        </p:sp>
        <p:sp>
          <p:nvSpPr>
            <p:cNvPr id="10281" name="Line 38"/>
            <p:cNvSpPr>
              <a:spLocks noChangeShapeType="1"/>
            </p:cNvSpPr>
            <p:nvPr/>
          </p:nvSpPr>
          <p:spPr bwMode="auto">
            <a:xfrm>
              <a:off x="2369" y="1788"/>
              <a:ext cx="1" cy="714"/>
            </a:xfrm>
            <a:prstGeom prst="line">
              <a:avLst/>
            </a:prstGeom>
            <a:noFill/>
            <a:ln w="0">
              <a:solidFill>
                <a:srgbClr val="000000"/>
              </a:solidFill>
              <a:round/>
              <a:headEnd/>
              <a:tailEnd/>
            </a:ln>
          </p:spPr>
          <p:txBody>
            <a:bodyPr/>
            <a:lstStyle/>
            <a:p>
              <a:endParaRPr lang="pt-PT" sz="2000">
                <a:latin typeface="+mn-lt"/>
              </a:endParaRPr>
            </a:p>
          </p:txBody>
        </p:sp>
        <p:sp>
          <p:nvSpPr>
            <p:cNvPr id="10282" name="Rectangle 39"/>
            <p:cNvSpPr>
              <a:spLocks noChangeArrowheads="1"/>
            </p:cNvSpPr>
            <p:nvPr/>
          </p:nvSpPr>
          <p:spPr bwMode="auto">
            <a:xfrm>
              <a:off x="2369" y="1788"/>
              <a:ext cx="8" cy="714"/>
            </a:xfrm>
            <a:prstGeom prst="rect">
              <a:avLst/>
            </a:prstGeom>
            <a:solidFill>
              <a:srgbClr val="000000"/>
            </a:solidFill>
            <a:ln w="9525">
              <a:noFill/>
              <a:miter lim="800000"/>
              <a:headEnd/>
              <a:tailEnd/>
            </a:ln>
          </p:spPr>
          <p:txBody>
            <a:bodyPr/>
            <a:lstStyle/>
            <a:p>
              <a:endParaRPr lang="pt-PT" sz="2000">
                <a:latin typeface="+mn-lt"/>
              </a:endParaRPr>
            </a:p>
          </p:txBody>
        </p:sp>
        <p:sp>
          <p:nvSpPr>
            <p:cNvPr id="10283" name="Line 40"/>
            <p:cNvSpPr>
              <a:spLocks noChangeShapeType="1"/>
            </p:cNvSpPr>
            <p:nvPr/>
          </p:nvSpPr>
          <p:spPr bwMode="auto">
            <a:xfrm>
              <a:off x="3618" y="1788"/>
              <a:ext cx="1" cy="714"/>
            </a:xfrm>
            <a:prstGeom prst="line">
              <a:avLst/>
            </a:prstGeom>
            <a:noFill/>
            <a:ln w="0">
              <a:solidFill>
                <a:srgbClr val="000000"/>
              </a:solidFill>
              <a:round/>
              <a:headEnd/>
              <a:tailEnd/>
            </a:ln>
          </p:spPr>
          <p:txBody>
            <a:bodyPr/>
            <a:lstStyle/>
            <a:p>
              <a:endParaRPr lang="pt-PT" sz="2000">
                <a:latin typeface="+mn-lt"/>
              </a:endParaRPr>
            </a:p>
          </p:txBody>
        </p:sp>
        <p:sp>
          <p:nvSpPr>
            <p:cNvPr id="10284" name="Rectangle 41"/>
            <p:cNvSpPr>
              <a:spLocks noChangeArrowheads="1"/>
            </p:cNvSpPr>
            <p:nvPr/>
          </p:nvSpPr>
          <p:spPr bwMode="auto">
            <a:xfrm>
              <a:off x="3618" y="1788"/>
              <a:ext cx="8" cy="714"/>
            </a:xfrm>
            <a:prstGeom prst="rect">
              <a:avLst/>
            </a:prstGeom>
            <a:solidFill>
              <a:srgbClr val="000000"/>
            </a:solidFill>
            <a:ln w="9525">
              <a:noFill/>
              <a:miter lim="800000"/>
              <a:headEnd/>
              <a:tailEnd/>
            </a:ln>
          </p:spPr>
          <p:txBody>
            <a:bodyPr/>
            <a:lstStyle/>
            <a:p>
              <a:endParaRPr lang="pt-PT" sz="2000">
                <a:latin typeface="+mn-lt"/>
              </a:endParaRPr>
            </a:p>
          </p:txBody>
        </p:sp>
        <p:sp>
          <p:nvSpPr>
            <p:cNvPr id="10285" name="Rectangle 42"/>
            <p:cNvSpPr>
              <a:spLocks noChangeArrowheads="1"/>
            </p:cNvSpPr>
            <p:nvPr/>
          </p:nvSpPr>
          <p:spPr bwMode="auto">
            <a:xfrm>
              <a:off x="1791" y="1765"/>
              <a:ext cx="2413" cy="7"/>
            </a:xfrm>
            <a:prstGeom prst="rect">
              <a:avLst/>
            </a:prstGeom>
            <a:solidFill>
              <a:srgbClr val="000000"/>
            </a:solidFill>
            <a:ln w="9525">
              <a:noFill/>
              <a:miter lim="800000"/>
              <a:headEnd/>
              <a:tailEnd/>
            </a:ln>
          </p:spPr>
          <p:txBody>
            <a:bodyPr/>
            <a:lstStyle/>
            <a:p>
              <a:endParaRPr lang="pt-PT" sz="2000">
                <a:latin typeface="+mn-lt"/>
              </a:endParaRPr>
            </a:p>
          </p:txBody>
        </p:sp>
        <p:sp>
          <p:nvSpPr>
            <p:cNvPr id="10286" name="Rectangle 43"/>
            <p:cNvSpPr>
              <a:spLocks noChangeArrowheads="1"/>
            </p:cNvSpPr>
            <p:nvPr/>
          </p:nvSpPr>
          <p:spPr bwMode="auto">
            <a:xfrm>
              <a:off x="1791" y="1780"/>
              <a:ext cx="2413" cy="8"/>
            </a:xfrm>
            <a:prstGeom prst="rect">
              <a:avLst/>
            </a:prstGeom>
            <a:solidFill>
              <a:srgbClr val="000000"/>
            </a:solidFill>
            <a:ln w="9525">
              <a:noFill/>
              <a:miter lim="800000"/>
              <a:headEnd/>
              <a:tailEnd/>
            </a:ln>
          </p:spPr>
          <p:txBody>
            <a:bodyPr/>
            <a:lstStyle/>
            <a:p>
              <a:endParaRPr lang="pt-PT" sz="2000">
                <a:latin typeface="+mn-lt"/>
              </a:endParaRPr>
            </a:p>
          </p:txBody>
        </p:sp>
        <p:sp>
          <p:nvSpPr>
            <p:cNvPr id="10287" name="Rectangle 44"/>
            <p:cNvSpPr>
              <a:spLocks noChangeArrowheads="1"/>
            </p:cNvSpPr>
            <p:nvPr/>
          </p:nvSpPr>
          <p:spPr bwMode="auto">
            <a:xfrm>
              <a:off x="1784" y="1765"/>
              <a:ext cx="7" cy="7"/>
            </a:xfrm>
            <a:prstGeom prst="rect">
              <a:avLst/>
            </a:prstGeom>
            <a:solidFill>
              <a:srgbClr val="000000"/>
            </a:solidFill>
            <a:ln w="9525">
              <a:noFill/>
              <a:miter lim="800000"/>
              <a:headEnd/>
              <a:tailEnd/>
            </a:ln>
          </p:spPr>
          <p:txBody>
            <a:bodyPr/>
            <a:lstStyle/>
            <a:p>
              <a:endParaRPr lang="pt-PT" sz="2000">
                <a:latin typeface="+mn-lt"/>
              </a:endParaRPr>
            </a:p>
          </p:txBody>
        </p:sp>
        <p:sp>
          <p:nvSpPr>
            <p:cNvPr id="10288" name="Rectangle 45"/>
            <p:cNvSpPr>
              <a:spLocks noChangeArrowheads="1"/>
            </p:cNvSpPr>
            <p:nvPr/>
          </p:nvSpPr>
          <p:spPr bwMode="auto">
            <a:xfrm>
              <a:off x="1784" y="1780"/>
              <a:ext cx="7" cy="8"/>
            </a:xfrm>
            <a:prstGeom prst="rect">
              <a:avLst/>
            </a:prstGeom>
            <a:solidFill>
              <a:srgbClr val="000000"/>
            </a:solidFill>
            <a:ln w="9525">
              <a:noFill/>
              <a:miter lim="800000"/>
              <a:headEnd/>
              <a:tailEnd/>
            </a:ln>
          </p:spPr>
          <p:txBody>
            <a:bodyPr/>
            <a:lstStyle/>
            <a:p>
              <a:endParaRPr lang="pt-PT" sz="2000">
                <a:latin typeface="+mn-lt"/>
              </a:endParaRPr>
            </a:p>
          </p:txBody>
        </p:sp>
      </p:grpSp>
      <p:sp>
        <p:nvSpPr>
          <p:cNvPr id="48174" name="Rectangle 46"/>
          <p:cNvSpPr>
            <a:spLocks noChangeArrowheads="1"/>
          </p:cNvSpPr>
          <p:nvPr/>
        </p:nvSpPr>
        <p:spPr bwMode="auto">
          <a:xfrm>
            <a:off x="214282" y="3284984"/>
            <a:ext cx="8609039" cy="3096344"/>
          </a:xfrm>
          <a:prstGeom prst="rect">
            <a:avLst/>
          </a:prstGeom>
          <a:noFill/>
          <a:ln w="9525">
            <a:noFill/>
            <a:miter lim="800000"/>
            <a:headEnd/>
            <a:tailEnd/>
          </a:ln>
        </p:spPr>
        <p:txBody>
          <a:bodyPr/>
          <a:lstStyle/>
          <a:p>
            <a:pPr marL="342900" indent="-342900" eaLnBrk="0" hangingPunct="0">
              <a:spcBef>
                <a:spcPct val="20000"/>
              </a:spcBef>
              <a:buClr>
                <a:srgbClr val="002060"/>
              </a:buClr>
              <a:buFont typeface="Courier New" pitchFamily="49" charset="0"/>
              <a:buChar char="o"/>
            </a:pPr>
            <a:r>
              <a:rPr lang="en-US" sz="2200" dirty="0" smtClean="0">
                <a:latin typeface="Calibri" pitchFamily="34" charset="0"/>
              </a:rPr>
              <a:t>Solve </a:t>
            </a:r>
            <a:r>
              <a:rPr lang="en-US" sz="2200" dirty="0">
                <a:latin typeface="Calibri" pitchFamily="34" charset="0"/>
              </a:rPr>
              <a:t>the following </a:t>
            </a:r>
            <a:r>
              <a:rPr lang="en-US" sz="2200" dirty="0" smtClean="0">
                <a:latin typeface="Calibri" pitchFamily="34" charset="0"/>
              </a:rPr>
              <a:t>system:</a:t>
            </a:r>
            <a:endParaRPr lang="en-US" sz="2200" dirty="0">
              <a:latin typeface="Calibri" pitchFamily="34" charset="0"/>
            </a:endParaRPr>
          </a:p>
          <a:p>
            <a:pPr marL="1143000" lvl="2" indent="-228600" eaLnBrk="0" hangingPunct="0">
              <a:lnSpc>
                <a:spcPct val="80000"/>
              </a:lnSpc>
              <a:spcBef>
                <a:spcPct val="20000"/>
              </a:spcBef>
              <a:buClr>
                <a:srgbClr val="FF9900"/>
              </a:buClr>
              <a:buSzPct val="120000"/>
            </a:pPr>
            <a:r>
              <a:rPr lang="fr-FR" sz="2000" dirty="0">
                <a:latin typeface="Calibri" pitchFamily="34" charset="0"/>
              </a:rPr>
              <a:t>101 = 105 p(0,1)</a:t>
            </a:r>
          </a:p>
          <a:p>
            <a:pPr marL="1143000" lvl="2" indent="-228600" eaLnBrk="0" hangingPunct="0">
              <a:lnSpc>
                <a:spcPct val="80000"/>
              </a:lnSpc>
              <a:spcBef>
                <a:spcPct val="20000"/>
              </a:spcBef>
              <a:buClr>
                <a:srgbClr val="FF9900"/>
              </a:buClr>
              <a:buSzPct val="120000"/>
            </a:pPr>
            <a:r>
              <a:rPr lang="fr-FR" sz="2000" dirty="0">
                <a:latin typeface="Calibri" pitchFamily="34" charset="0"/>
              </a:rPr>
              <a:t>101.5 = 5.5 p(0,1) + 105.5 p(0,2)</a:t>
            </a:r>
          </a:p>
          <a:p>
            <a:pPr marL="1143000" lvl="2" indent="-228600" eaLnBrk="0" hangingPunct="0">
              <a:lnSpc>
                <a:spcPct val="80000"/>
              </a:lnSpc>
              <a:spcBef>
                <a:spcPct val="20000"/>
              </a:spcBef>
              <a:buClr>
                <a:srgbClr val="FF9900"/>
              </a:buClr>
              <a:buSzPct val="120000"/>
            </a:pPr>
            <a:r>
              <a:rPr lang="fr-FR" sz="2000" dirty="0">
                <a:latin typeface="Calibri" pitchFamily="34" charset="0"/>
              </a:rPr>
              <a:t> 99 = 5 p(0,1) + 5 p(0,2) + 105 p(0,3)</a:t>
            </a:r>
          </a:p>
          <a:p>
            <a:pPr marL="1143000" lvl="2" indent="-228600" eaLnBrk="0" hangingPunct="0">
              <a:lnSpc>
                <a:spcPct val="80000"/>
              </a:lnSpc>
              <a:spcBef>
                <a:spcPct val="20000"/>
              </a:spcBef>
              <a:buClr>
                <a:srgbClr val="FF9900"/>
              </a:buClr>
              <a:buSzPct val="120000"/>
            </a:pPr>
            <a:r>
              <a:rPr lang="fr-FR" sz="2000" dirty="0">
                <a:latin typeface="Calibri" pitchFamily="34" charset="0"/>
              </a:rPr>
              <a:t>100 = 6 p(0,1) + 6 p(0,2) + 6 p(0,3) + 106 p(0,4</a:t>
            </a:r>
            <a:r>
              <a:rPr lang="fr-FR" sz="2000" dirty="0" smtClean="0">
                <a:latin typeface="Calibri" pitchFamily="34" charset="0"/>
              </a:rPr>
              <a:t>)</a:t>
            </a:r>
            <a:endParaRPr lang="fr-FR" sz="2200" dirty="0">
              <a:latin typeface="Calibri" pitchFamily="34" charset="0"/>
            </a:endParaRPr>
          </a:p>
          <a:p>
            <a:pPr marL="342900" indent="-342900" algn="just" eaLnBrk="0" hangingPunct="0">
              <a:lnSpc>
                <a:spcPct val="80000"/>
              </a:lnSpc>
              <a:spcBef>
                <a:spcPct val="20000"/>
              </a:spcBef>
              <a:buClr>
                <a:srgbClr val="002060"/>
              </a:buClr>
              <a:buSzPct val="120000"/>
              <a:buFont typeface="Courier New" pitchFamily="49" charset="0"/>
              <a:buChar char="o"/>
            </a:pPr>
            <a:endParaRPr lang="fr-FR" sz="2200" dirty="0" smtClean="0">
              <a:latin typeface="Calibri" pitchFamily="34" charset="0"/>
            </a:endParaRPr>
          </a:p>
          <a:p>
            <a:pPr marL="342900" indent="-342900" algn="just" eaLnBrk="0" hangingPunct="0">
              <a:lnSpc>
                <a:spcPct val="80000"/>
              </a:lnSpc>
              <a:spcBef>
                <a:spcPct val="20000"/>
              </a:spcBef>
              <a:buClr>
                <a:srgbClr val="002060"/>
              </a:buClr>
              <a:buSzPct val="120000"/>
              <a:buFont typeface="Courier New" pitchFamily="49" charset="0"/>
              <a:buChar char="o"/>
            </a:pPr>
            <a:r>
              <a:rPr lang="fr-FR" sz="2200" dirty="0" smtClean="0">
                <a:latin typeface="Calibri" pitchFamily="34" charset="0"/>
              </a:rPr>
              <a:t>and </a:t>
            </a:r>
            <a:r>
              <a:rPr lang="en-US" sz="2200" dirty="0" smtClean="0">
                <a:latin typeface="Calibri" pitchFamily="34" charset="0"/>
              </a:rPr>
              <a:t>obtain</a:t>
            </a:r>
            <a:r>
              <a:rPr lang="fr-FR" sz="2200" dirty="0" smtClean="0">
                <a:latin typeface="Calibri" pitchFamily="34" charset="0"/>
              </a:rPr>
              <a:t> </a:t>
            </a:r>
            <a:endParaRPr lang="fr-FR" sz="2200" dirty="0">
              <a:latin typeface="Calibri" pitchFamily="34" charset="0"/>
            </a:endParaRPr>
          </a:p>
          <a:p>
            <a:pPr marL="342900" indent="-342900" algn="ctr" eaLnBrk="0" hangingPunct="0">
              <a:lnSpc>
                <a:spcPct val="80000"/>
              </a:lnSpc>
              <a:spcBef>
                <a:spcPct val="20000"/>
              </a:spcBef>
              <a:buClr>
                <a:srgbClr val="FF9900"/>
              </a:buClr>
              <a:buSzPct val="120000"/>
            </a:pPr>
            <a:r>
              <a:rPr lang="fr-FR" sz="2200" dirty="0" smtClean="0">
                <a:latin typeface="Calibri" pitchFamily="34" charset="0"/>
              </a:rPr>
              <a:t>  </a:t>
            </a:r>
            <a:r>
              <a:rPr lang="fr-FR" sz="2000" dirty="0" smtClean="0">
                <a:latin typeface="Calibri" pitchFamily="34" charset="0"/>
              </a:rPr>
              <a:t>p(0,1</a:t>
            </a:r>
            <a:r>
              <a:rPr lang="fr-FR" sz="2000" dirty="0">
                <a:latin typeface="Calibri" pitchFamily="34" charset="0"/>
              </a:rPr>
              <a:t>)=0.9619, </a:t>
            </a:r>
            <a:r>
              <a:rPr lang="fr-FR" sz="2000" dirty="0" smtClean="0">
                <a:latin typeface="Calibri" pitchFamily="34" charset="0"/>
              </a:rPr>
              <a:t>p(0,2</a:t>
            </a:r>
            <a:r>
              <a:rPr lang="fr-FR" sz="2000" dirty="0">
                <a:latin typeface="Calibri" pitchFamily="34" charset="0"/>
              </a:rPr>
              <a:t>)=0.9114, </a:t>
            </a:r>
            <a:r>
              <a:rPr lang="fr-FR" sz="2000" dirty="0" smtClean="0">
                <a:latin typeface="Calibri" pitchFamily="34" charset="0"/>
              </a:rPr>
              <a:t>p(0,3</a:t>
            </a:r>
            <a:r>
              <a:rPr lang="fr-FR" sz="2000" dirty="0">
                <a:latin typeface="Calibri" pitchFamily="34" charset="0"/>
              </a:rPr>
              <a:t>)=0.85363, </a:t>
            </a:r>
            <a:r>
              <a:rPr lang="fr-FR" sz="2000" dirty="0" smtClean="0">
                <a:latin typeface="Calibri" pitchFamily="34" charset="0"/>
              </a:rPr>
              <a:t>p(0,4</a:t>
            </a:r>
            <a:r>
              <a:rPr lang="fr-FR" sz="2000" dirty="0">
                <a:latin typeface="Calibri" pitchFamily="34" charset="0"/>
              </a:rPr>
              <a:t>)= 0.7890</a:t>
            </a:r>
          </a:p>
          <a:p>
            <a:pPr marL="342900" indent="-342900" algn="ctr" eaLnBrk="0" hangingPunct="0">
              <a:lnSpc>
                <a:spcPct val="80000"/>
              </a:lnSpc>
              <a:spcBef>
                <a:spcPct val="20000"/>
              </a:spcBef>
              <a:buClr>
                <a:srgbClr val="FF9900"/>
              </a:buClr>
              <a:buSzPct val="120000"/>
            </a:pPr>
            <a:r>
              <a:rPr lang="fr-FR" sz="2000" dirty="0">
                <a:latin typeface="Calibri" pitchFamily="34" charset="0"/>
              </a:rPr>
              <a:t>R(0,1)=3.96%, R(0,2)=4.717%, R(0,3)=5.417%, R(0,4)=6.103%</a:t>
            </a:r>
            <a:endParaRPr lang="en-US" sz="2000" dirty="0">
              <a:latin typeface="Calibri" pitchFamily="34" charset="0"/>
            </a:endParaRPr>
          </a:p>
        </p:txBody>
      </p:sp>
      <p:graphicFrame>
        <p:nvGraphicFramePr>
          <p:cNvPr id="10242" name="Object 48"/>
          <p:cNvGraphicFramePr>
            <a:graphicFrameLocks noChangeAspect="1"/>
          </p:cNvGraphicFramePr>
          <p:nvPr/>
        </p:nvGraphicFramePr>
        <p:xfrm>
          <a:off x="3676650" y="1965325"/>
          <a:ext cx="114300" cy="177800"/>
        </p:xfrm>
        <a:graphic>
          <a:graphicData uri="http://schemas.openxmlformats.org/presentationml/2006/ole">
            <mc:AlternateContent xmlns:mc="http://schemas.openxmlformats.org/markup-compatibility/2006">
              <mc:Choice xmlns:v="urn:schemas-microsoft-com:vml" Requires="v">
                <p:oleObj spid="_x0000_s129184" name="Equation" r:id="rId3" imgW="114102" imgH="177492" progId="Equation.DSMT4">
                  <p:embed/>
                </p:oleObj>
              </mc:Choice>
              <mc:Fallback>
                <p:oleObj name="Equation" r:id="rId3" imgW="114102" imgH="177492" progId="Equation.DSMT4">
                  <p:embed/>
                  <p:pic>
                    <p:nvPicPr>
                      <p:cNvPr id="0" name="Picture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76650" y="1965325"/>
                        <a:ext cx="114300" cy="1778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0243" name="Object 49"/>
          <p:cNvGraphicFramePr>
            <a:graphicFrameLocks noChangeAspect="1"/>
          </p:cNvGraphicFramePr>
          <p:nvPr/>
        </p:nvGraphicFramePr>
        <p:xfrm>
          <a:off x="3016250" y="1965325"/>
          <a:ext cx="114300" cy="177800"/>
        </p:xfrm>
        <a:graphic>
          <a:graphicData uri="http://schemas.openxmlformats.org/presentationml/2006/ole">
            <mc:AlternateContent xmlns:mc="http://schemas.openxmlformats.org/markup-compatibility/2006">
              <mc:Choice xmlns:v="urn:schemas-microsoft-com:vml" Requires="v">
                <p:oleObj spid="_x0000_s129185" name="Equation" r:id="rId5" imgW="114102" imgH="177492" progId="Equation.DSMT4">
                  <p:embed/>
                </p:oleObj>
              </mc:Choice>
              <mc:Fallback>
                <p:oleObj name="Equation" r:id="rId5" imgW="114102" imgH="177492" progId="Equation.DSMT4">
                  <p:embed/>
                  <p:pic>
                    <p:nvPicPr>
                      <p:cNvPr id="0" name="Picture 1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16250" y="1965325"/>
                        <a:ext cx="114300" cy="1778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50" name="Rectangle 46"/>
          <p:cNvSpPr>
            <a:spLocks noChangeArrowheads="1"/>
          </p:cNvSpPr>
          <p:nvPr/>
        </p:nvSpPr>
        <p:spPr bwMode="auto">
          <a:xfrm>
            <a:off x="366682" y="539235"/>
            <a:ext cx="8609039" cy="770291"/>
          </a:xfrm>
          <a:prstGeom prst="rect">
            <a:avLst/>
          </a:prstGeom>
          <a:noFill/>
          <a:ln w="9525">
            <a:noFill/>
            <a:miter lim="800000"/>
            <a:headEnd/>
            <a:tailEnd/>
          </a:ln>
        </p:spPr>
        <p:txBody>
          <a:bodyPr/>
          <a:lstStyle/>
          <a:p>
            <a:pPr marL="342900" indent="-342900" algn="just" eaLnBrk="0" hangingPunct="0">
              <a:spcBef>
                <a:spcPct val="20000"/>
              </a:spcBef>
              <a:buClr>
                <a:srgbClr val="002060"/>
              </a:buClr>
              <a:buFont typeface="Courier New" pitchFamily="49" charset="0"/>
              <a:buChar char="o"/>
            </a:pPr>
            <a:r>
              <a:rPr lang="en-US" sz="2200" u="sng" dirty="0" smtClean="0">
                <a:latin typeface="Calibri" pitchFamily="34" charset="0"/>
              </a:rPr>
              <a:t>The same type of reasoning can be developed for any number of bonds, e.g. 4 bonds</a:t>
            </a:r>
            <a:r>
              <a:rPr lang="en-US" sz="2200" dirty="0" smtClean="0">
                <a:latin typeface="Calibri" pitchFamily="34" charset="0"/>
              </a:rPr>
              <a:t>:</a:t>
            </a:r>
            <a:endParaRPr lang="en-US" sz="2000" dirty="0">
              <a:latin typeface="Calibri"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1" name="Rectangle 2"/>
          <p:cNvSpPr>
            <a:spLocks noGrp="1" noChangeArrowheads="1"/>
          </p:cNvSpPr>
          <p:nvPr>
            <p:ph type="body" idx="1"/>
          </p:nvPr>
        </p:nvSpPr>
        <p:spPr>
          <a:xfrm>
            <a:off x="684213" y="1978406"/>
            <a:ext cx="7696200" cy="4587493"/>
          </a:xfrm>
          <a:noFill/>
        </p:spPr>
        <p:txBody>
          <a:bodyPr/>
          <a:lstStyle/>
          <a:p>
            <a:pPr marL="0" indent="0" algn="just" defTabSz="387350" eaLnBrk="1" hangingPunct="1">
              <a:lnSpc>
                <a:spcPct val="80000"/>
              </a:lnSpc>
              <a:buClr>
                <a:schemeClr val="tx1"/>
              </a:buClr>
            </a:pPr>
            <a:endParaRPr lang="fr-FR" sz="2000" dirty="0" smtClean="0"/>
          </a:p>
          <a:p>
            <a:pPr marL="0" indent="0" algn="just" defTabSz="387350" eaLnBrk="1" hangingPunct="1">
              <a:lnSpc>
                <a:spcPct val="80000"/>
              </a:lnSpc>
              <a:buClr>
                <a:schemeClr val="tx1"/>
              </a:buClr>
            </a:pPr>
            <a:endParaRPr lang="fr-FR" sz="2000" dirty="0" smtClean="0"/>
          </a:p>
          <a:p>
            <a:pPr marL="0" indent="0" algn="just" defTabSz="387350" eaLnBrk="1" hangingPunct="1">
              <a:lnSpc>
                <a:spcPct val="80000"/>
              </a:lnSpc>
              <a:buClr>
                <a:schemeClr val="tx1"/>
              </a:buClr>
            </a:pPr>
            <a:endParaRPr lang="fr-FR" sz="2000" dirty="0" smtClean="0"/>
          </a:p>
          <a:p>
            <a:pPr marL="0" indent="0" algn="just" defTabSz="387350" eaLnBrk="1" hangingPunct="1">
              <a:lnSpc>
                <a:spcPct val="80000"/>
              </a:lnSpc>
              <a:buClr>
                <a:schemeClr val="tx1"/>
              </a:buClr>
            </a:pPr>
            <a:endParaRPr lang="fr-FR" sz="2000" dirty="0" smtClean="0"/>
          </a:p>
          <a:p>
            <a:pPr marL="0" indent="0" algn="just" defTabSz="387350" eaLnBrk="1" hangingPunct="1">
              <a:lnSpc>
                <a:spcPct val="80000"/>
              </a:lnSpc>
              <a:buClr>
                <a:schemeClr val="tx1"/>
              </a:buClr>
            </a:pPr>
            <a:endParaRPr lang="fr-FR" sz="2000" dirty="0" smtClean="0"/>
          </a:p>
          <a:p>
            <a:pPr marL="0" indent="0" algn="just" defTabSz="387350" eaLnBrk="1" hangingPunct="1">
              <a:lnSpc>
                <a:spcPct val="80000"/>
              </a:lnSpc>
              <a:buClr>
                <a:schemeClr val="tx1"/>
              </a:buClr>
            </a:pPr>
            <a:endParaRPr lang="fr-FR" sz="2000" dirty="0" smtClean="0"/>
          </a:p>
          <a:p>
            <a:pPr marL="0" indent="0" algn="just" defTabSz="387350" eaLnBrk="1" hangingPunct="1">
              <a:lnSpc>
                <a:spcPct val="80000"/>
              </a:lnSpc>
              <a:buClr>
                <a:schemeClr val="tx1"/>
              </a:buClr>
            </a:pPr>
            <a:endParaRPr lang="fr-FR" sz="2000" dirty="0" smtClean="0"/>
          </a:p>
          <a:p>
            <a:pPr marL="0" indent="0" algn="just" defTabSz="387350" eaLnBrk="1" hangingPunct="1">
              <a:lnSpc>
                <a:spcPct val="80000"/>
              </a:lnSpc>
              <a:buClr>
                <a:schemeClr val="tx1"/>
              </a:buClr>
            </a:pPr>
            <a:endParaRPr lang="fr-FR" sz="2000" dirty="0" smtClean="0"/>
          </a:p>
          <a:p>
            <a:pPr marL="0" indent="0" algn="just" defTabSz="387350" eaLnBrk="1" hangingPunct="1">
              <a:lnSpc>
                <a:spcPct val="80000"/>
              </a:lnSpc>
              <a:buClr>
                <a:schemeClr val="tx1"/>
              </a:buClr>
            </a:pPr>
            <a:endParaRPr lang="fr-FR" sz="2000" dirty="0" smtClean="0"/>
          </a:p>
          <a:p>
            <a:pPr marL="0" indent="0" algn="just" defTabSz="387350" eaLnBrk="1" hangingPunct="1">
              <a:lnSpc>
                <a:spcPct val="80000"/>
              </a:lnSpc>
              <a:buClr>
                <a:schemeClr val="tx1"/>
              </a:buClr>
              <a:buFontTx/>
              <a:buNone/>
            </a:pPr>
            <a:r>
              <a:rPr lang="fr-FR" sz="2000" dirty="0" smtClean="0"/>
              <a:t> </a:t>
            </a:r>
          </a:p>
          <a:p>
            <a:pPr marL="273050" indent="-273050" algn="just" defTabSz="387350" eaLnBrk="1" hangingPunct="1">
              <a:lnSpc>
                <a:spcPct val="80000"/>
              </a:lnSpc>
              <a:buClr>
                <a:schemeClr val="tx1"/>
              </a:buClr>
            </a:pPr>
            <a:r>
              <a:rPr lang="fr-FR" sz="2000" dirty="0" smtClean="0"/>
              <a:t>1 </a:t>
            </a:r>
            <a:r>
              <a:rPr lang="fr-FR" sz="2000" dirty="0" err="1" smtClean="0"/>
              <a:t>year</a:t>
            </a:r>
            <a:r>
              <a:rPr lang="fr-FR" sz="2000" dirty="0" smtClean="0"/>
              <a:t> and 2 </a:t>
            </a:r>
            <a:r>
              <a:rPr lang="fr-FR" sz="2000" dirty="0" err="1" smtClean="0"/>
              <a:t>months</a:t>
            </a:r>
            <a:r>
              <a:rPr lang="fr-FR" sz="2000" dirty="0" smtClean="0"/>
              <a:t> rate</a:t>
            </a:r>
          </a:p>
          <a:p>
            <a:pPr marL="0" indent="0" algn="just" defTabSz="387350" eaLnBrk="1" hangingPunct="1">
              <a:lnSpc>
                <a:spcPct val="80000"/>
              </a:lnSpc>
              <a:buClr>
                <a:schemeClr val="tx1"/>
              </a:buClr>
              <a:buFont typeface="TECHMath" pitchFamily="2" charset="2"/>
              <a:buNone/>
            </a:pPr>
            <a:r>
              <a:rPr lang="fr-FR" sz="2000" dirty="0" smtClean="0"/>
              <a:t>		x=5.41%</a:t>
            </a:r>
          </a:p>
          <a:p>
            <a:pPr marL="0" indent="0" algn="just" defTabSz="387350" eaLnBrk="1" hangingPunct="1">
              <a:lnSpc>
                <a:spcPct val="80000"/>
              </a:lnSpc>
              <a:buClr>
                <a:schemeClr val="tx1"/>
              </a:buClr>
              <a:buNone/>
            </a:pPr>
            <a:endParaRPr lang="fr-FR" sz="2000" baseline="30000" dirty="0" smtClean="0"/>
          </a:p>
        </p:txBody>
      </p:sp>
      <p:grpSp>
        <p:nvGrpSpPr>
          <p:cNvPr id="2" name="Group 4"/>
          <p:cNvGrpSpPr>
            <a:grpSpLocks/>
          </p:cNvGrpSpPr>
          <p:nvPr/>
        </p:nvGrpSpPr>
        <p:grpSpPr bwMode="auto">
          <a:xfrm>
            <a:off x="911225" y="2115913"/>
            <a:ext cx="7242175" cy="3489325"/>
            <a:chOff x="556" y="1204"/>
            <a:chExt cx="4562" cy="2198"/>
          </a:xfrm>
        </p:grpSpPr>
        <p:grpSp>
          <p:nvGrpSpPr>
            <p:cNvPr id="3" name="Group 5"/>
            <p:cNvGrpSpPr>
              <a:grpSpLocks/>
            </p:cNvGrpSpPr>
            <p:nvPr/>
          </p:nvGrpSpPr>
          <p:grpSpPr bwMode="auto">
            <a:xfrm>
              <a:off x="556" y="1204"/>
              <a:ext cx="4562" cy="1525"/>
              <a:chOff x="682" y="1204"/>
              <a:chExt cx="4562" cy="1525"/>
            </a:xfrm>
          </p:grpSpPr>
          <p:graphicFrame>
            <p:nvGraphicFramePr>
              <p:cNvPr id="11269" name="Object 6"/>
              <p:cNvGraphicFramePr>
                <a:graphicFrameLocks noChangeAspect="1"/>
              </p:cNvGraphicFramePr>
              <p:nvPr/>
            </p:nvGraphicFramePr>
            <p:xfrm>
              <a:off x="2466" y="2096"/>
              <a:ext cx="71" cy="127"/>
            </p:xfrm>
            <a:graphic>
              <a:graphicData uri="http://schemas.openxmlformats.org/presentationml/2006/ole">
                <mc:AlternateContent xmlns:mc="http://schemas.openxmlformats.org/markup-compatibility/2006">
                  <mc:Choice xmlns:v="urn:schemas-microsoft-com:vml" Requires="v">
                    <p:oleObj spid="_x0000_s158750" name="Équation" r:id="rId3" imgW="114201" imgH="203024" progId="Equation.3">
                      <p:embed/>
                    </p:oleObj>
                  </mc:Choice>
                  <mc:Fallback>
                    <p:oleObj name="Équation" r:id="rId3" imgW="114201" imgH="203024"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66" y="2096"/>
                            <a:ext cx="71" cy="12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1276" name="Rectangle 7"/>
              <p:cNvSpPr>
                <a:spLocks noChangeArrowheads="1"/>
              </p:cNvSpPr>
              <p:nvPr/>
            </p:nvSpPr>
            <p:spPr bwMode="auto">
              <a:xfrm>
                <a:off x="682" y="1204"/>
                <a:ext cx="1274" cy="1524"/>
              </a:xfrm>
              <a:prstGeom prst="rect">
                <a:avLst/>
              </a:prstGeom>
              <a:solidFill>
                <a:srgbClr val="FFFFFF"/>
              </a:solidFill>
              <a:ln w="9525">
                <a:noFill/>
                <a:miter lim="800000"/>
                <a:headEnd/>
                <a:tailEnd/>
              </a:ln>
            </p:spPr>
            <p:txBody>
              <a:bodyPr/>
              <a:lstStyle/>
              <a:p>
                <a:endParaRPr lang="pt-PT"/>
              </a:p>
            </p:txBody>
          </p:sp>
          <p:sp>
            <p:nvSpPr>
              <p:cNvPr id="11277" name="Rectangle 8"/>
              <p:cNvSpPr>
                <a:spLocks noChangeArrowheads="1"/>
              </p:cNvSpPr>
              <p:nvPr/>
            </p:nvSpPr>
            <p:spPr bwMode="auto">
              <a:xfrm>
                <a:off x="707" y="1212"/>
                <a:ext cx="542" cy="182"/>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latin typeface="Arial" charset="0"/>
                  </a:rPr>
                  <a:t>Maturity</a:t>
                </a:r>
                <a:endParaRPr lang="en-US" sz="2200">
                  <a:latin typeface="Times New Roman" pitchFamily="18" charset="0"/>
                </a:endParaRPr>
              </a:p>
            </p:txBody>
          </p:sp>
          <p:sp>
            <p:nvSpPr>
              <p:cNvPr id="11278" name="Rectangle 9"/>
              <p:cNvSpPr>
                <a:spLocks noChangeArrowheads="1"/>
              </p:cNvSpPr>
              <p:nvPr/>
            </p:nvSpPr>
            <p:spPr bwMode="auto">
              <a:xfrm>
                <a:off x="1593" y="1212"/>
                <a:ext cx="203" cy="182"/>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latin typeface="Arial" charset="0"/>
                  </a:rPr>
                  <a:t>ZC</a:t>
                </a:r>
                <a:endParaRPr lang="en-US" sz="2200">
                  <a:latin typeface="Times New Roman" pitchFamily="18" charset="0"/>
                </a:endParaRPr>
              </a:p>
            </p:txBody>
          </p:sp>
          <p:sp>
            <p:nvSpPr>
              <p:cNvPr id="11279" name="Rectangle 10"/>
              <p:cNvSpPr>
                <a:spLocks noChangeArrowheads="1"/>
              </p:cNvSpPr>
              <p:nvPr/>
            </p:nvSpPr>
            <p:spPr bwMode="auto">
              <a:xfrm>
                <a:off x="707" y="1416"/>
                <a:ext cx="661" cy="182"/>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latin typeface="Arial" charset="0"/>
                  </a:rPr>
                  <a:t>Overnight</a:t>
                </a:r>
                <a:endParaRPr lang="en-US" sz="2200">
                  <a:latin typeface="Times New Roman" pitchFamily="18" charset="0"/>
                </a:endParaRPr>
              </a:p>
            </p:txBody>
          </p:sp>
          <p:sp>
            <p:nvSpPr>
              <p:cNvPr id="11280" name="Rectangle 11"/>
              <p:cNvSpPr>
                <a:spLocks noChangeArrowheads="1"/>
              </p:cNvSpPr>
              <p:nvPr/>
            </p:nvSpPr>
            <p:spPr bwMode="auto">
              <a:xfrm>
                <a:off x="1480" y="1416"/>
                <a:ext cx="432" cy="182"/>
              </a:xfrm>
              <a:prstGeom prst="rect">
                <a:avLst/>
              </a:prstGeom>
              <a:noFill/>
              <a:ln w="9525">
                <a:noFill/>
                <a:miter lim="800000"/>
                <a:headEnd/>
                <a:tailEnd/>
              </a:ln>
            </p:spPr>
            <p:txBody>
              <a:bodyPr wrap="none" lIns="0" tIns="0" rIns="0" bIns="0">
                <a:spAutoFit/>
              </a:bodyPr>
              <a:lstStyle/>
              <a:p>
                <a:pPr eaLnBrk="0" hangingPunct="0"/>
                <a:r>
                  <a:rPr lang="en-US" sz="1900" dirty="0">
                    <a:solidFill>
                      <a:srgbClr val="000000"/>
                    </a:solidFill>
                    <a:latin typeface="Arial" charset="0"/>
                  </a:rPr>
                  <a:t>4.40%</a:t>
                </a:r>
                <a:endParaRPr lang="en-US" sz="2200" dirty="0">
                  <a:latin typeface="Times New Roman" pitchFamily="18" charset="0"/>
                </a:endParaRPr>
              </a:p>
            </p:txBody>
          </p:sp>
          <p:sp>
            <p:nvSpPr>
              <p:cNvPr id="11281" name="Rectangle 12"/>
              <p:cNvSpPr>
                <a:spLocks noChangeArrowheads="1"/>
              </p:cNvSpPr>
              <p:nvPr/>
            </p:nvSpPr>
            <p:spPr bwMode="auto">
              <a:xfrm>
                <a:off x="707" y="1604"/>
                <a:ext cx="551" cy="182"/>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latin typeface="Arial" charset="0"/>
                  </a:rPr>
                  <a:t>1 month</a:t>
                </a:r>
                <a:endParaRPr lang="en-US" sz="2200">
                  <a:latin typeface="Times New Roman" pitchFamily="18" charset="0"/>
                </a:endParaRPr>
              </a:p>
            </p:txBody>
          </p:sp>
          <p:sp>
            <p:nvSpPr>
              <p:cNvPr id="11282" name="Rectangle 13"/>
              <p:cNvSpPr>
                <a:spLocks noChangeArrowheads="1"/>
              </p:cNvSpPr>
              <p:nvPr/>
            </p:nvSpPr>
            <p:spPr bwMode="auto">
              <a:xfrm>
                <a:off x="1480" y="1604"/>
                <a:ext cx="432" cy="182"/>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latin typeface="Arial" charset="0"/>
                  </a:rPr>
                  <a:t>4.50%</a:t>
                </a:r>
                <a:endParaRPr lang="en-US" sz="2200">
                  <a:latin typeface="Times New Roman" pitchFamily="18" charset="0"/>
                </a:endParaRPr>
              </a:p>
            </p:txBody>
          </p:sp>
          <p:sp>
            <p:nvSpPr>
              <p:cNvPr id="11283" name="Rectangle 14"/>
              <p:cNvSpPr>
                <a:spLocks noChangeArrowheads="1"/>
              </p:cNvSpPr>
              <p:nvPr/>
            </p:nvSpPr>
            <p:spPr bwMode="auto">
              <a:xfrm>
                <a:off x="707" y="1793"/>
                <a:ext cx="627" cy="182"/>
              </a:xfrm>
              <a:prstGeom prst="rect">
                <a:avLst/>
              </a:prstGeom>
              <a:noFill/>
              <a:ln w="9525">
                <a:noFill/>
                <a:miter lim="800000"/>
                <a:headEnd/>
                <a:tailEnd/>
              </a:ln>
            </p:spPr>
            <p:txBody>
              <a:bodyPr wrap="none" lIns="0" tIns="0" rIns="0" bIns="0">
                <a:spAutoFit/>
              </a:bodyPr>
              <a:lstStyle/>
              <a:p>
                <a:pPr eaLnBrk="0" hangingPunct="0"/>
                <a:r>
                  <a:rPr lang="en-US" sz="1900" dirty="0">
                    <a:solidFill>
                      <a:srgbClr val="000000"/>
                    </a:solidFill>
                    <a:latin typeface="Arial" charset="0"/>
                  </a:rPr>
                  <a:t>2 months</a:t>
                </a:r>
                <a:endParaRPr lang="en-US" sz="2200" dirty="0">
                  <a:latin typeface="Times New Roman" pitchFamily="18" charset="0"/>
                </a:endParaRPr>
              </a:p>
            </p:txBody>
          </p:sp>
          <p:sp>
            <p:nvSpPr>
              <p:cNvPr id="11284" name="Rectangle 15"/>
              <p:cNvSpPr>
                <a:spLocks noChangeArrowheads="1"/>
              </p:cNvSpPr>
              <p:nvPr/>
            </p:nvSpPr>
            <p:spPr bwMode="auto">
              <a:xfrm>
                <a:off x="1480" y="1793"/>
                <a:ext cx="432" cy="182"/>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latin typeface="Arial" charset="0"/>
                  </a:rPr>
                  <a:t>4.60%</a:t>
                </a:r>
                <a:endParaRPr lang="en-US" sz="2200">
                  <a:latin typeface="Times New Roman" pitchFamily="18" charset="0"/>
                </a:endParaRPr>
              </a:p>
            </p:txBody>
          </p:sp>
          <p:sp>
            <p:nvSpPr>
              <p:cNvPr id="11285" name="Rectangle 16"/>
              <p:cNvSpPr>
                <a:spLocks noChangeArrowheads="1"/>
              </p:cNvSpPr>
              <p:nvPr/>
            </p:nvSpPr>
            <p:spPr bwMode="auto">
              <a:xfrm>
                <a:off x="707" y="1982"/>
                <a:ext cx="627" cy="182"/>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latin typeface="Arial" charset="0"/>
                  </a:rPr>
                  <a:t>3 months</a:t>
                </a:r>
                <a:endParaRPr lang="en-US" sz="2200">
                  <a:latin typeface="Times New Roman" pitchFamily="18" charset="0"/>
                </a:endParaRPr>
              </a:p>
            </p:txBody>
          </p:sp>
          <p:sp>
            <p:nvSpPr>
              <p:cNvPr id="11286" name="Rectangle 17"/>
              <p:cNvSpPr>
                <a:spLocks noChangeArrowheads="1"/>
              </p:cNvSpPr>
              <p:nvPr/>
            </p:nvSpPr>
            <p:spPr bwMode="auto">
              <a:xfrm>
                <a:off x="1480" y="1982"/>
                <a:ext cx="432" cy="182"/>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latin typeface="Arial" charset="0"/>
                  </a:rPr>
                  <a:t>4.70%</a:t>
                </a:r>
                <a:endParaRPr lang="en-US" sz="2200">
                  <a:latin typeface="Times New Roman" pitchFamily="18" charset="0"/>
                </a:endParaRPr>
              </a:p>
            </p:txBody>
          </p:sp>
          <p:sp>
            <p:nvSpPr>
              <p:cNvPr id="11287" name="Rectangle 18"/>
              <p:cNvSpPr>
                <a:spLocks noChangeArrowheads="1"/>
              </p:cNvSpPr>
              <p:nvPr/>
            </p:nvSpPr>
            <p:spPr bwMode="auto">
              <a:xfrm>
                <a:off x="707" y="2170"/>
                <a:ext cx="627" cy="182"/>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latin typeface="Arial" charset="0"/>
                  </a:rPr>
                  <a:t>6 months</a:t>
                </a:r>
                <a:endParaRPr lang="en-US" sz="2200">
                  <a:latin typeface="Times New Roman" pitchFamily="18" charset="0"/>
                </a:endParaRPr>
              </a:p>
            </p:txBody>
          </p:sp>
          <p:sp>
            <p:nvSpPr>
              <p:cNvPr id="11288" name="Rectangle 19"/>
              <p:cNvSpPr>
                <a:spLocks noChangeArrowheads="1"/>
              </p:cNvSpPr>
              <p:nvPr/>
            </p:nvSpPr>
            <p:spPr bwMode="auto">
              <a:xfrm>
                <a:off x="1480" y="2170"/>
                <a:ext cx="432" cy="182"/>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latin typeface="Arial" charset="0"/>
                  </a:rPr>
                  <a:t>4.90%</a:t>
                </a:r>
                <a:endParaRPr lang="en-US" sz="2200">
                  <a:latin typeface="Times New Roman" pitchFamily="18" charset="0"/>
                </a:endParaRPr>
              </a:p>
            </p:txBody>
          </p:sp>
          <p:sp>
            <p:nvSpPr>
              <p:cNvPr id="11289" name="Rectangle 20"/>
              <p:cNvSpPr>
                <a:spLocks noChangeArrowheads="1"/>
              </p:cNvSpPr>
              <p:nvPr/>
            </p:nvSpPr>
            <p:spPr bwMode="auto">
              <a:xfrm>
                <a:off x="707" y="2359"/>
                <a:ext cx="627" cy="182"/>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latin typeface="Arial" charset="0"/>
                  </a:rPr>
                  <a:t>9 months</a:t>
                </a:r>
                <a:endParaRPr lang="en-US" sz="2200">
                  <a:latin typeface="Times New Roman" pitchFamily="18" charset="0"/>
                </a:endParaRPr>
              </a:p>
            </p:txBody>
          </p:sp>
          <p:sp>
            <p:nvSpPr>
              <p:cNvPr id="11290" name="Rectangle 21"/>
              <p:cNvSpPr>
                <a:spLocks noChangeArrowheads="1"/>
              </p:cNvSpPr>
              <p:nvPr/>
            </p:nvSpPr>
            <p:spPr bwMode="auto">
              <a:xfrm>
                <a:off x="1480" y="2359"/>
                <a:ext cx="432" cy="182"/>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latin typeface="Arial" charset="0"/>
                  </a:rPr>
                  <a:t>5.00%</a:t>
                </a:r>
                <a:endParaRPr lang="en-US" sz="2200">
                  <a:latin typeface="Times New Roman" pitchFamily="18" charset="0"/>
                </a:endParaRPr>
              </a:p>
            </p:txBody>
          </p:sp>
          <p:sp>
            <p:nvSpPr>
              <p:cNvPr id="11291" name="Rectangle 22"/>
              <p:cNvSpPr>
                <a:spLocks noChangeArrowheads="1"/>
              </p:cNvSpPr>
              <p:nvPr/>
            </p:nvSpPr>
            <p:spPr bwMode="auto">
              <a:xfrm>
                <a:off x="707" y="2547"/>
                <a:ext cx="424" cy="182"/>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latin typeface="Arial" charset="0"/>
                  </a:rPr>
                  <a:t>1 year</a:t>
                </a:r>
                <a:endParaRPr lang="en-US" sz="2200">
                  <a:latin typeface="Times New Roman" pitchFamily="18" charset="0"/>
                </a:endParaRPr>
              </a:p>
            </p:txBody>
          </p:sp>
          <p:sp>
            <p:nvSpPr>
              <p:cNvPr id="11292" name="Rectangle 23"/>
              <p:cNvSpPr>
                <a:spLocks noChangeArrowheads="1"/>
              </p:cNvSpPr>
              <p:nvPr/>
            </p:nvSpPr>
            <p:spPr bwMode="auto">
              <a:xfrm>
                <a:off x="1480" y="2547"/>
                <a:ext cx="432" cy="182"/>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latin typeface="Arial" charset="0"/>
                  </a:rPr>
                  <a:t>5.10%</a:t>
                </a:r>
                <a:endParaRPr lang="en-US" sz="2200">
                  <a:latin typeface="Times New Roman" pitchFamily="18" charset="0"/>
                </a:endParaRPr>
              </a:p>
            </p:txBody>
          </p:sp>
          <p:sp>
            <p:nvSpPr>
              <p:cNvPr id="11293" name="Rectangle 24"/>
              <p:cNvSpPr>
                <a:spLocks noChangeArrowheads="1"/>
              </p:cNvSpPr>
              <p:nvPr/>
            </p:nvSpPr>
            <p:spPr bwMode="auto">
              <a:xfrm>
                <a:off x="1412" y="1388"/>
                <a:ext cx="8" cy="8"/>
              </a:xfrm>
              <a:prstGeom prst="rect">
                <a:avLst/>
              </a:prstGeom>
              <a:solidFill>
                <a:srgbClr val="000000"/>
              </a:solidFill>
              <a:ln w="9525">
                <a:noFill/>
                <a:miter lim="800000"/>
                <a:headEnd/>
                <a:tailEnd/>
              </a:ln>
            </p:spPr>
            <p:txBody>
              <a:bodyPr/>
              <a:lstStyle/>
              <a:p>
                <a:endParaRPr lang="pt-PT"/>
              </a:p>
            </p:txBody>
          </p:sp>
          <p:sp>
            <p:nvSpPr>
              <p:cNvPr id="11294" name="Rectangle 25"/>
              <p:cNvSpPr>
                <a:spLocks noChangeArrowheads="1"/>
              </p:cNvSpPr>
              <p:nvPr/>
            </p:nvSpPr>
            <p:spPr bwMode="auto">
              <a:xfrm>
                <a:off x="682" y="1388"/>
                <a:ext cx="730" cy="8"/>
              </a:xfrm>
              <a:prstGeom prst="rect">
                <a:avLst/>
              </a:prstGeom>
              <a:solidFill>
                <a:srgbClr val="000000"/>
              </a:solidFill>
              <a:ln w="9525">
                <a:noFill/>
                <a:miter lim="800000"/>
                <a:headEnd/>
                <a:tailEnd/>
              </a:ln>
            </p:spPr>
            <p:txBody>
              <a:bodyPr/>
              <a:lstStyle/>
              <a:p>
                <a:endParaRPr lang="pt-PT"/>
              </a:p>
            </p:txBody>
          </p:sp>
          <p:sp>
            <p:nvSpPr>
              <p:cNvPr id="11295" name="Rectangle 26"/>
              <p:cNvSpPr>
                <a:spLocks noChangeArrowheads="1"/>
              </p:cNvSpPr>
              <p:nvPr/>
            </p:nvSpPr>
            <p:spPr bwMode="auto">
              <a:xfrm>
                <a:off x="682" y="1404"/>
                <a:ext cx="730" cy="8"/>
              </a:xfrm>
              <a:prstGeom prst="rect">
                <a:avLst/>
              </a:prstGeom>
              <a:solidFill>
                <a:srgbClr val="000000"/>
              </a:solidFill>
              <a:ln w="9525">
                <a:noFill/>
                <a:miter lim="800000"/>
                <a:headEnd/>
                <a:tailEnd/>
              </a:ln>
            </p:spPr>
            <p:txBody>
              <a:bodyPr/>
              <a:lstStyle/>
              <a:p>
                <a:endParaRPr lang="pt-PT"/>
              </a:p>
            </p:txBody>
          </p:sp>
          <p:sp>
            <p:nvSpPr>
              <p:cNvPr id="11296" name="Rectangle 27"/>
              <p:cNvSpPr>
                <a:spLocks noChangeArrowheads="1"/>
              </p:cNvSpPr>
              <p:nvPr/>
            </p:nvSpPr>
            <p:spPr bwMode="auto">
              <a:xfrm>
                <a:off x="1428" y="1388"/>
                <a:ext cx="9" cy="8"/>
              </a:xfrm>
              <a:prstGeom prst="rect">
                <a:avLst/>
              </a:prstGeom>
              <a:solidFill>
                <a:srgbClr val="000000"/>
              </a:solidFill>
              <a:ln w="9525">
                <a:noFill/>
                <a:miter lim="800000"/>
                <a:headEnd/>
                <a:tailEnd/>
              </a:ln>
            </p:spPr>
            <p:txBody>
              <a:bodyPr/>
              <a:lstStyle/>
              <a:p>
                <a:endParaRPr lang="pt-PT"/>
              </a:p>
            </p:txBody>
          </p:sp>
          <p:sp>
            <p:nvSpPr>
              <p:cNvPr id="11297" name="Rectangle 28"/>
              <p:cNvSpPr>
                <a:spLocks noChangeArrowheads="1"/>
              </p:cNvSpPr>
              <p:nvPr/>
            </p:nvSpPr>
            <p:spPr bwMode="auto">
              <a:xfrm>
                <a:off x="1412" y="1404"/>
                <a:ext cx="25" cy="8"/>
              </a:xfrm>
              <a:prstGeom prst="rect">
                <a:avLst/>
              </a:prstGeom>
              <a:solidFill>
                <a:srgbClr val="000000"/>
              </a:solidFill>
              <a:ln w="9525">
                <a:noFill/>
                <a:miter lim="800000"/>
                <a:headEnd/>
                <a:tailEnd/>
              </a:ln>
            </p:spPr>
            <p:txBody>
              <a:bodyPr/>
              <a:lstStyle/>
              <a:p>
                <a:endParaRPr lang="pt-PT"/>
              </a:p>
            </p:txBody>
          </p:sp>
          <p:sp>
            <p:nvSpPr>
              <p:cNvPr id="11298" name="Rectangle 29"/>
              <p:cNvSpPr>
                <a:spLocks noChangeArrowheads="1"/>
              </p:cNvSpPr>
              <p:nvPr/>
            </p:nvSpPr>
            <p:spPr bwMode="auto">
              <a:xfrm>
                <a:off x="1412" y="1204"/>
                <a:ext cx="8" cy="184"/>
              </a:xfrm>
              <a:prstGeom prst="rect">
                <a:avLst/>
              </a:prstGeom>
              <a:solidFill>
                <a:srgbClr val="000000"/>
              </a:solidFill>
              <a:ln w="9525">
                <a:noFill/>
                <a:miter lim="800000"/>
                <a:headEnd/>
                <a:tailEnd/>
              </a:ln>
            </p:spPr>
            <p:txBody>
              <a:bodyPr/>
              <a:lstStyle/>
              <a:p>
                <a:endParaRPr lang="pt-PT"/>
              </a:p>
            </p:txBody>
          </p:sp>
          <p:sp>
            <p:nvSpPr>
              <p:cNvPr id="11299" name="Rectangle 30"/>
              <p:cNvSpPr>
                <a:spLocks noChangeArrowheads="1"/>
              </p:cNvSpPr>
              <p:nvPr/>
            </p:nvSpPr>
            <p:spPr bwMode="auto">
              <a:xfrm>
                <a:off x="1428" y="1204"/>
                <a:ext cx="9" cy="184"/>
              </a:xfrm>
              <a:prstGeom prst="rect">
                <a:avLst/>
              </a:prstGeom>
              <a:solidFill>
                <a:srgbClr val="000000"/>
              </a:solidFill>
              <a:ln w="9525">
                <a:noFill/>
                <a:miter lim="800000"/>
                <a:headEnd/>
                <a:tailEnd/>
              </a:ln>
            </p:spPr>
            <p:txBody>
              <a:bodyPr/>
              <a:lstStyle/>
              <a:p>
                <a:endParaRPr lang="pt-PT"/>
              </a:p>
            </p:txBody>
          </p:sp>
          <p:sp>
            <p:nvSpPr>
              <p:cNvPr id="11300" name="Line 31"/>
              <p:cNvSpPr>
                <a:spLocks noChangeShapeType="1"/>
              </p:cNvSpPr>
              <p:nvPr/>
            </p:nvSpPr>
            <p:spPr bwMode="auto">
              <a:xfrm>
                <a:off x="1420" y="1412"/>
                <a:ext cx="1" cy="1316"/>
              </a:xfrm>
              <a:prstGeom prst="line">
                <a:avLst/>
              </a:prstGeom>
              <a:noFill/>
              <a:ln w="0">
                <a:solidFill>
                  <a:srgbClr val="000000"/>
                </a:solidFill>
                <a:round/>
                <a:headEnd/>
                <a:tailEnd/>
              </a:ln>
            </p:spPr>
            <p:txBody>
              <a:bodyPr/>
              <a:lstStyle/>
              <a:p>
                <a:endParaRPr lang="pt-PT"/>
              </a:p>
            </p:txBody>
          </p:sp>
          <p:sp>
            <p:nvSpPr>
              <p:cNvPr id="11301" name="Rectangle 32"/>
              <p:cNvSpPr>
                <a:spLocks noChangeArrowheads="1"/>
              </p:cNvSpPr>
              <p:nvPr/>
            </p:nvSpPr>
            <p:spPr bwMode="auto">
              <a:xfrm>
                <a:off x="1420" y="1412"/>
                <a:ext cx="8" cy="1316"/>
              </a:xfrm>
              <a:prstGeom prst="rect">
                <a:avLst/>
              </a:prstGeom>
              <a:solidFill>
                <a:srgbClr val="000000"/>
              </a:solidFill>
              <a:ln w="9525">
                <a:noFill/>
                <a:miter lim="800000"/>
                <a:headEnd/>
                <a:tailEnd/>
              </a:ln>
            </p:spPr>
            <p:txBody>
              <a:bodyPr/>
              <a:lstStyle/>
              <a:p>
                <a:endParaRPr lang="pt-PT"/>
              </a:p>
            </p:txBody>
          </p:sp>
          <p:sp>
            <p:nvSpPr>
              <p:cNvPr id="11302" name="Rectangle 33"/>
              <p:cNvSpPr>
                <a:spLocks noChangeArrowheads="1"/>
              </p:cNvSpPr>
              <p:nvPr/>
            </p:nvSpPr>
            <p:spPr bwMode="auto">
              <a:xfrm>
                <a:off x="1943" y="1204"/>
                <a:ext cx="8" cy="184"/>
              </a:xfrm>
              <a:prstGeom prst="rect">
                <a:avLst/>
              </a:prstGeom>
              <a:solidFill>
                <a:srgbClr val="000000"/>
              </a:solidFill>
              <a:ln w="9525">
                <a:noFill/>
                <a:miter lim="800000"/>
                <a:headEnd/>
                <a:tailEnd/>
              </a:ln>
            </p:spPr>
            <p:txBody>
              <a:bodyPr/>
              <a:lstStyle/>
              <a:p>
                <a:endParaRPr lang="pt-PT"/>
              </a:p>
            </p:txBody>
          </p:sp>
          <p:sp>
            <p:nvSpPr>
              <p:cNvPr id="11303" name="Rectangle 34"/>
              <p:cNvSpPr>
                <a:spLocks noChangeArrowheads="1"/>
              </p:cNvSpPr>
              <p:nvPr/>
            </p:nvSpPr>
            <p:spPr bwMode="auto">
              <a:xfrm>
                <a:off x="1959" y="1204"/>
                <a:ext cx="8" cy="184"/>
              </a:xfrm>
              <a:prstGeom prst="rect">
                <a:avLst/>
              </a:prstGeom>
              <a:solidFill>
                <a:srgbClr val="000000"/>
              </a:solidFill>
              <a:ln w="9525">
                <a:noFill/>
                <a:miter lim="800000"/>
                <a:headEnd/>
                <a:tailEnd/>
              </a:ln>
            </p:spPr>
            <p:txBody>
              <a:bodyPr/>
              <a:lstStyle/>
              <a:p>
                <a:endParaRPr lang="pt-PT"/>
              </a:p>
            </p:txBody>
          </p:sp>
          <p:sp>
            <p:nvSpPr>
              <p:cNvPr id="11304" name="Rectangle 35"/>
              <p:cNvSpPr>
                <a:spLocks noChangeArrowheads="1"/>
              </p:cNvSpPr>
              <p:nvPr/>
            </p:nvSpPr>
            <p:spPr bwMode="auto">
              <a:xfrm>
                <a:off x="1412" y="1388"/>
                <a:ext cx="8" cy="8"/>
              </a:xfrm>
              <a:prstGeom prst="rect">
                <a:avLst/>
              </a:prstGeom>
              <a:solidFill>
                <a:srgbClr val="000000"/>
              </a:solidFill>
              <a:ln w="9525">
                <a:noFill/>
                <a:miter lim="800000"/>
                <a:headEnd/>
                <a:tailEnd/>
              </a:ln>
            </p:spPr>
            <p:txBody>
              <a:bodyPr/>
              <a:lstStyle/>
              <a:p>
                <a:endParaRPr lang="pt-PT"/>
              </a:p>
            </p:txBody>
          </p:sp>
          <p:sp>
            <p:nvSpPr>
              <p:cNvPr id="11305" name="Rectangle 36"/>
              <p:cNvSpPr>
                <a:spLocks noChangeArrowheads="1"/>
              </p:cNvSpPr>
              <p:nvPr/>
            </p:nvSpPr>
            <p:spPr bwMode="auto">
              <a:xfrm>
                <a:off x="1428" y="1388"/>
                <a:ext cx="9" cy="8"/>
              </a:xfrm>
              <a:prstGeom prst="rect">
                <a:avLst/>
              </a:prstGeom>
              <a:solidFill>
                <a:srgbClr val="000000"/>
              </a:solidFill>
              <a:ln w="9525">
                <a:noFill/>
                <a:miter lim="800000"/>
                <a:headEnd/>
                <a:tailEnd/>
              </a:ln>
            </p:spPr>
            <p:txBody>
              <a:bodyPr/>
              <a:lstStyle/>
              <a:p>
                <a:endParaRPr lang="pt-PT"/>
              </a:p>
            </p:txBody>
          </p:sp>
          <p:sp>
            <p:nvSpPr>
              <p:cNvPr id="11306" name="Rectangle 37"/>
              <p:cNvSpPr>
                <a:spLocks noChangeArrowheads="1"/>
              </p:cNvSpPr>
              <p:nvPr/>
            </p:nvSpPr>
            <p:spPr bwMode="auto">
              <a:xfrm>
                <a:off x="1943" y="1388"/>
                <a:ext cx="8" cy="8"/>
              </a:xfrm>
              <a:prstGeom prst="rect">
                <a:avLst/>
              </a:prstGeom>
              <a:solidFill>
                <a:srgbClr val="000000"/>
              </a:solidFill>
              <a:ln w="9525">
                <a:noFill/>
                <a:miter lim="800000"/>
                <a:headEnd/>
                <a:tailEnd/>
              </a:ln>
            </p:spPr>
            <p:txBody>
              <a:bodyPr/>
              <a:lstStyle/>
              <a:p>
                <a:endParaRPr lang="pt-PT"/>
              </a:p>
            </p:txBody>
          </p:sp>
          <p:sp>
            <p:nvSpPr>
              <p:cNvPr id="11307" name="Rectangle 38"/>
              <p:cNvSpPr>
                <a:spLocks noChangeArrowheads="1"/>
              </p:cNvSpPr>
              <p:nvPr/>
            </p:nvSpPr>
            <p:spPr bwMode="auto">
              <a:xfrm>
                <a:off x="1959" y="1388"/>
                <a:ext cx="8" cy="24"/>
              </a:xfrm>
              <a:prstGeom prst="rect">
                <a:avLst/>
              </a:prstGeom>
              <a:solidFill>
                <a:srgbClr val="000000"/>
              </a:solidFill>
              <a:ln w="9525">
                <a:noFill/>
                <a:miter lim="800000"/>
                <a:headEnd/>
                <a:tailEnd/>
              </a:ln>
            </p:spPr>
            <p:txBody>
              <a:bodyPr/>
              <a:lstStyle/>
              <a:p>
                <a:endParaRPr lang="pt-PT"/>
              </a:p>
            </p:txBody>
          </p:sp>
          <p:sp>
            <p:nvSpPr>
              <p:cNvPr id="11308" name="Rectangle 39"/>
              <p:cNvSpPr>
                <a:spLocks noChangeArrowheads="1"/>
              </p:cNvSpPr>
              <p:nvPr/>
            </p:nvSpPr>
            <p:spPr bwMode="auto">
              <a:xfrm>
                <a:off x="1437" y="1388"/>
                <a:ext cx="506" cy="8"/>
              </a:xfrm>
              <a:prstGeom prst="rect">
                <a:avLst/>
              </a:prstGeom>
              <a:solidFill>
                <a:srgbClr val="000000"/>
              </a:solidFill>
              <a:ln w="9525">
                <a:noFill/>
                <a:miter lim="800000"/>
                <a:headEnd/>
                <a:tailEnd/>
              </a:ln>
            </p:spPr>
            <p:txBody>
              <a:bodyPr/>
              <a:lstStyle/>
              <a:p>
                <a:endParaRPr lang="pt-PT"/>
              </a:p>
            </p:txBody>
          </p:sp>
          <p:sp>
            <p:nvSpPr>
              <p:cNvPr id="11309" name="Rectangle 40"/>
              <p:cNvSpPr>
                <a:spLocks noChangeArrowheads="1"/>
              </p:cNvSpPr>
              <p:nvPr/>
            </p:nvSpPr>
            <p:spPr bwMode="auto">
              <a:xfrm>
                <a:off x="1437" y="1404"/>
                <a:ext cx="506" cy="8"/>
              </a:xfrm>
              <a:prstGeom prst="rect">
                <a:avLst/>
              </a:prstGeom>
              <a:solidFill>
                <a:srgbClr val="000000"/>
              </a:solidFill>
              <a:ln w="9525">
                <a:noFill/>
                <a:miter lim="800000"/>
                <a:headEnd/>
                <a:tailEnd/>
              </a:ln>
            </p:spPr>
            <p:txBody>
              <a:bodyPr/>
              <a:lstStyle/>
              <a:p>
                <a:endParaRPr lang="pt-PT"/>
              </a:p>
            </p:txBody>
          </p:sp>
          <p:sp>
            <p:nvSpPr>
              <p:cNvPr id="11310" name="Rectangle 41"/>
              <p:cNvSpPr>
                <a:spLocks noChangeArrowheads="1"/>
              </p:cNvSpPr>
              <p:nvPr/>
            </p:nvSpPr>
            <p:spPr bwMode="auto">
              <a:xfrm>
                <a:off x="1943" y="1388"/>
                <a:ext cx="8" cy="8"/>
              </a:xfrm>
              <a:prstGeom prst="rect">
                <a:avLst/>
              </a:prstGeom>
              <a:solidFill>
                <a:srgbClr val="000000"/>
              </a:solidFill>
              <a:ln w="9525">
                <a:noFill/>
                <a:miter lim="800000"/>
                <a:headEnd/>
                <a:tailEnd/>
              </a:ln>
            </p:spPr>
            <p:txBody>
              <a:bodyPr/>
              <a:lstStyle/>
              <a:p>
                <a:endParaRPr lang="pt-PT"/>
              </a:p>
            </p:txBody>
          </p:sp>
          <p:sp>
            <p:nvSpPr>
              <p:cNvPr id="11311" name="Rectangle 42"/>
              <p:cNvSpPr>
                <a:spLocks noChangeArrowheads="1"/>
              </p:cNvSpPr>
              <p:nvPr/>
            </p:nvSpPr>
            <p:spPr bwMode="auto">
              <a:xfrm>
                <a:off x="1943" y="1404"/>
                <a:ext cx="24" cy="8"/>
              </a:xfrm>
              <a:prstGeom prst="rect">
                <a:avLst/>
              </a:prstGeom>
              <a:solidFill>
                <a:srgbClr val="000000"/>
              </a:solidFill>
              <a:ln w="9525">
                <a:noFill/>
                <a:miter lim="800000"/>
                <a:headEnd/>
                <a:tailEnd/>
              </a:ln>
            </p:spPr>
            <p:txBody>
              <a:bodyPr/>
              <a:lstStyle/>
              <a:p>
                <a:endParaRPr lang="pt-PT"/>
              </a:p>
            </p:txBody>
          </p:sp>
          <p:sp>
            <p:nvSpPr>
              <p:cNvPr id="11312" name="Rectangle 43"/>
              <p:cNvSpPr>
                <a:spLocks noChangeArrowheads="1"/>
              </p:cNvSpPr>
              <p:nvPr/>
            </p:nvSpPr>
            <p:spPr bwMode="auto">
              <a:xfrm>
                <a:off x="2170" y="1348"/>
                <a:ext cx="3074" cy="769"/>
              </a:xfrm>
              <a:prstGeom prst="rect">
                <a:avLst/>
              </a:prstGeom>
              <a:solidFill>
                <a:srgbClr val="FFFFFF"/>
              </a:solidFill>
              <a:ln w="9525">
                <a:noFill/>
                <a:miter lim="800000"/>
                <a:headEnd/>
                <a:tailEnd/>
              </a:ln>
            </p:spPr>
            <p:txBody>
              <a:bodyPr/>
              <a:lstStyle/>
              <a:p>
                <a:endParaRPr lang="pt-PT"/>
              </a:p>
            </p:txBody>
          </p:sp>
          <p:sp>
            <p:nvSpPr>
              <p:cNvPr id="11313" name="Rectangle 44"/>
              <p:cNvSpPr>
                <a:spLocks noChangeArrowheads="1"/>
              </p:cNvSpPr>
              <p:nvPr/>
            </p:nvSpPr>
            <p:spPr bwMode="auto">
              <a:xfrm>
                <a:off x="2751" y="1356"/>
                <a:ext cx="535" cy="182"/>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latin typeface="Arial" charset="0"/>
                  </a:rPr>
                  <a:t>Coupon</a:t>
                </a:r>
                <a:endParaRPr lang="en-US" sz="2200">
                  <a:latin typeface="Times New Roman" pitchFamily="18" charset="0"/>
                </a:endParaRPr>
              </a:p>
            </p:txBody>
          </p:sp>
          <p:sp>
            <p:nvSpPr>
              <p:cNvPr id="11314" name="Rectangle 45"/>
              <p:cNvSpPr>
                <a:spLocks noChangeArrowheads="1"/>
              </p:cNvSpPr>
              <p:nvPr/>
            </p:nvSpPr>
            <p:spPr bwMode="auto">
              <a:xfrm>
                <a:off x="3391" y="1356"/>
                <a:ext cx="1059" cy="182"/>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latin typeface="Arial" charset="0"/>
                  </a:rPr>
                  <a:t>Maturity (years)</a:t>
                </a:r>
                <a:endParaRPr lang="en-US" sz="2200">
                  <a:latin typeface="Times New Roman" pitchFamily="18" charset="0"/>
                </a:endParaRPr>
              </a:p>
            </p:txBody>
          </p:sp>
          <p:sp>
            <p:nvSpPr>
              <p:cNvPr id="11315" name="Rectangle 46"/>
              <p:cNvSpPr>
                <a:spLocks noChangeArrowheads="1"/>
              </p:cNvSpPr>
              <p:nvPr/>
            </p:nvSpPr>
            <p:spPr bwMode="auto">
              <a:xfrm>
                <a:off x="4813" y="1356"/>
                <a:ext cx="347" cy="182"/>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latin typeface="Arial" charset="0"/>
                  </a:rPr>
                  <a:t>Price</a:t>
                </a:r>
                <a:endParaRPr lang="en-US" sz="2200">
                  <a:latin typeface="Times New Roman" pitchFamily="18" charset="0"/>
                </a:endParaRPr>
              </a:p>
            </p:txBody>
          </p:sp>
          <p:sp>
            <p:nvSpPr>
              <p:cNvPr id="11316" name="Rectangle 47"/>
              <p:cNvSpPr>
                <a:spLocks noChangeArrowheads="1"/>
              </p:cNvSpPr>
              <p:nvPr/>
            </p:nvSpPr>
            <p:spPr bwMode="auto">
              <a:xfrm>
                <a:off x="2195" y="1560"/>
                <a:ext cx="483" cy="182"/>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latin typeface="Arial" charset="0"/>
                  </a:rPr>
                  <a:t>Bond 1</a:t>
                </a:r>
                <a:endParaRPr lang="en-US" sz="2200">
                  <a:latin typeface="Times New Roman" pitchFamily="18" charset="0"/>
                </a:endParaRPr>
              </a:p>
            </p:txBody>
          </p:sp>
          <p:sp>
            <p:nvSpPr>
              <p:cNvPr id="11317" name="Rectangle 48"/>
              <p:cNvSpPr>
                <a:spLocks noChangeArrowheads="1"/>
              </p:cNvSpPr>
              <p:nvPr/>
            </p:nvSpPr>
            <p:spPr bwMode="auto">
              <a:xfrm>
                <a:off x="2907" y="1560"/>
                <a:ext cx="220" cy="182"/>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latin typeface="Arial" charset="0"/>
                  </a:rPr>
                  <a:t>5%</a:t>
                </a:r>
                <a:endParaRPr lang="en-US" sz="2200">
                  <a:latin typeface="Times New Roman" pitchFamily="18" charset="0"/>
                </a:endParaRPr>
              </a:p>
            </p:txBody>
          </p:sp>
          <p:sp>
            <p:nvSpPr>
              <p:cNvPr id="11318" name="Rectangle 49"/>
              <p:cNvSpPr>
                <a:spLocks noChangeArrowheads="1"/>
              </p:cNvSpPr>
              <p:nvPr/>
            </p:nvSpPr>
            <p:spPr bwMode="auto">
              <a:xfrm>
                <a:off x="3499" y="1560"/>
                <a:ext cx="796" cy="182"/>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latin typeface="Arial" charset="0"/>
                  </a:rPr>
                  <a:t>1 y and 2 m</a:t>
                </a:r>
                <a:endParaRPr lang="en-US" sz="2200">
                  <a:latin typeface="Times New Roman" pitchFamily="18" charset="0"/>
                </a:endParaRPr>
              </a:p>
            </p:txBody>
          </p:sp>
          <p:sp>
            <p:nvSpPr>
              <p:cNvPr id="11319" name="Rectangle 50"/>
              <p:cNvSpPr>
                <a:spLocks noChangeArrowheads="1"/>
              </p:cNvSpPr>
              <p:nvPr/>
            </p:nvSpPr>
            <p:spPr bwMode="auto">
              <a:xfrm>
                <a:off x="4753" y="1560"/>
                <a:ext cx="382" cy="182"/>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latin typeface="Arial" charset="0"/>
                  </a:rPr>
                  <a:t>103.7</a:t>
                </a:r>
                <a:endParaRPr lang="en-US" sz="2200">
                  <a:latin typeface="Times New Roman" pitchFamily="18" charset="0"/>
                </a:endParaRPr>
              </a:p>
            </p:txBody>
          </p:sp>
          <p:sp>
            <p:nvSpPr>
              <p:cNvPr id="11320" name="Rectangle 51"/>
              <p:cNvSpPr>
                <a:spLocks noChangeArrowheads="1"/>
              </p:cNvSpPr>
              <p:nvPr/>
            </p:nvSpPr>
            <p:spPr bwMode="auto">
              <a:xfrm>
                <a:off x="2195" y="1748"/>
                <a:ext cx="483" cy="182"/>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latin typeface="Arial" charset="0"/>
                  </a:rPr>
                  <a:t>Bond 2</a:t>
                </a:r>
                <a:endParaRPr lang="en-US" sz="2200">
                  <a:latin typeface="Times New Roman" pitchFamily="18" charset="0"/>
                </a:endParaRPr>
              </a:p>
            </p:txBody>
          </p:sp>
          <p:sp>
            <p:nvSpPr>
              <p:cNvPr id="11321" name="Rectangle 52"/>
              <p:cNvSpPr>
                <a:spLocks noChangeArrowheads="1"/>
              </p:cNvSpPr>
              <p:nvPr/>
            </p:nvSpPr>
            <p:spPr bwMode="auto">
              <a:xfrm>
                <a:off x="2907" y="1748"/>
                <a:ext cx="220" cy="182"/>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latin typeface="Arial" charset="0"/>
                  </a:rPr>
                  <a:t>6%</a:t>
                </a:r>
                <a:endParaRPr lang="en-US" sz="2200">
                  <a:latin typeface="Times New Roman" pitchFamily="18" charset="0"/>
                </a:endParaRPr>
              </a:p>
            </p:txBody>
          </p:sp>
          <p:sp>
            <p:nvSpPr>
              <p:cNvPr id="11322" name="Rectangle 53"/>
              <p:cNvSpPr>
                <a:spLocks noChangeArrowheads="1"/>
              </p:cNvSpPr>
              <p:nvPr/>
            </p:nvSpPr>
            <p:spPr bwMode="auto">
              <a:xfrm>
                <a:off x="3508" y="1748"/>
                <a:ext cx="796" cy="182"/>
              </a:xfrm>
              <a:prstGeom prst="rect">
                <a:avLst/>
              </a:prstGeom>
              <a:noFill/>
              <a:ln w="9525">
                <a:noFill/>
                <a:miter lim="800000"/>
                <a:headEnd/>
                <a:tailEnd/>
              </a:ln>
            </p:spPr>
            <p:txBody>
              <a:bodyPr wrap="none" lIns="0" tIns="0" rIns="0" bIns="0">
                <a:spAutoFit/>
              </a:bodyPr>
              <a:lstStyle/>
              <a:p>
                <a:pPr eaLnBrk="0" hangingPunct="0"/>
                <a:r>
                  <a:rPr lang="en-US" sz="1900" dirty="0">
                    <a:solidFill>
                      <a:srgbClr val="000000"/>
                    </a:solidFill>
                    <a:latin typeface="Arial" charset="0"/>
                  </a:rPr>
                  <a:t>1 y and 9 m</a:t>
                </a:r>
                <a:endParaRPr lang="en-US" sz="2200" dirty="0">
                  <a:latin typeface="Times New Roman" pitchFamily="18" charset="0"/>
                </a:endParaRPr>
              </a:p>
            </p:txBody>
          </p:sp>
          <p:sp>
            <p:nvSpPr>
              <p:cNvPr id="11323" name="Rectangle 54"/>
              <p:cNvSpPr>
                <a:spLocks noChangeArrowheads="1"/>
              </p:cNvSpPr>
              <p:nvPr/>
            </p:nvSpPr>
            <p:spPr bwMode="auto">
              <a:xfrm>
                <a:off x="4817" y="1748"/>
                <a:ext cx="255" cy="182"/>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latin typeface="Arial" charset="0"/>
                  </a:rPr>
                  <a:t>102</a:t>
                </a:r>
                <a:endParaRPr lang="en-US" sz="2200">
                  <a:latin typeface="Times New Roman" pitchFamily="18" charset="0"/>
                </a:endParaRPr>
              </a:p>
            </p:txBody>
          </p:sp>
          <p:sp>
            <p:nvSpPr>
              <p:cNvPr id="11324" name="Rectangle 55"/>
              <p:cNvSpPr>
                <a:spLocks noChangeArrowheads="1"/>
              </p:cNvSpPr>
              <p:nvPr/>
            </p:nvSpPr>
            <p:spPr bwMode="auto">
              <a:xfrm>
                <a:off x="2195" y="1937"/>
                <a:ext cx="483" cy="182"/>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latin typeface="Arial" charset="0"/>
                  </a:rPr>
                  <a:t>Bond 3</a:t>
                </a:r>
                <a:endParaRPr lang="en-US" sz="2200">
                  <a:latin typeface="Times New Roman" pitchFamily="18" charset="0"/>
                </a:endParaRPr>
              </a:p>
            </p:txBody>
          </p:sp>
          <p:sp>
            <p:nvSpPr>
              <p:cNvPr id="11325" name="Rectangle 56"/>
              <p:cNvSpPr>
                <a:spLocks noChangeArrowheads="1"/>
              </p:cNvSpPr>
              <p:nvPr/>
            </p:nvSpPr>
            <p:spPr bwMode="auto">
              <a:xfrm>
                <a:off x="2802" y="1937"/>
                <a:ext cx="432" cy="182"/>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latin typeface="Arial" charset="0"/>
                  </a:rPr>
                  <a:t>5.50%</a:t>
                </a:r>
                <a:endParaRPr lang="en-US" sz="2200">
                  <a:latin typeface="Times New Roman" pitchFamily="18" charset="0"/>
                </a:endParaRPr>
              </a:p>
            </p:txBody>
          </p:sp>
          <p:sp>
            <p:nvSpPr>
              <p:cNvPr id="11326" name="Rectangle 57"/>
              <p:cNvSpPr>
                <a:spLocks noChangeArrowheads="1"/>
              </p:cNvSpPr>
              <p:nvPr/>
            </p:nvSpPr>
            <p:spPr bwMode="auto">
              <a:xfrm>
                <a:off x="3797" y="1937"/>
                <a:ext cx="203" cy="182"/>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latin typeface="Arial" charset="0"/>
                  </a:rPr>
                  <a:t>2 y</a:t>
                </a:r>
                <a:endParaRPr lang="en-US" sz="2200">
                  <a:latin typeface="Times New Roman" pitchFamily="18" charset="0"/>
                </a:endParaRPr>
              </a:p>
            </p:txBody>
          </p:sp>
          <p:sp>
            <p:nvSpPr>
              <p:cNvPr id="11327" name="Rectangle 58"/>
              <p:cNvSpPr>
                <a:spLocks noChangeArrowheads="1"/>
              </p:cNvSpPr>
              <p:nvPr/>
            </p:nvSpPr>
            <p:spPr bwMode="auto">
              <a:xfrm>
                <a:off x="4796" y="1937"/>
                <a:ext cx="297" cy="182"/>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latin typeface="Arial" charset="0"/>
                  </a:rPr>
                  <a:t>99.5</a:t>
                </a:r>
                <a:endParaRPr lang="en-US" sz="2200">
                  <a:latin typeface="Times New Roman" pitchFamily="18" charset="0"/>
                </a:endParaRPr>
              </a:p>
            </p:txBody>
          </p:sp>
          <p:sp>
            <p:nvSpPr>
              <p:cNvPr id="11328" name="Rectangle 59"/>
              <p:cNvSpPr>
                <a:spLocks noChangeArrowheads="1"/>
              </p:cNvSpPr>
              <p:nvPr/>
            </p:nvSpPr>
            <p:spPr bwMode="auto">
              <a:xfrm>
                <a:off x="2688" y="1548"/>
                <a:ext cx="8" cy="8"/>
              </a:xfrm>
              <a:prstGeom prst="rect">
                <a:avLst/>
              </a:prstGeom>
              <a:solidFill>
                <a:srgbClr val="000000"/>
              </a:solidFill>
              <a:ln w="9525">
                <a:noFill/>
                <a:miter lim="800000"/>
                <a:headEnd/>
                <a:tailEnd/>
              </a:ln>
            </p:spPr>
            <p:txBody>
              <a:bodyPr/>
              <a:lstStyle/>
              <a:p>
                <a:endParaRPr lang="pt-PT"/>
              </a:p>
            </p:txBody>
          </p:sp>
          <p:sp>
            <p:nvSpPr>
              <p:cNvPr id="11329" name="Rectangle 60"/>
              <p:cNvSpPr>
                <a:spLocks noChangeArrowheads="1"/>
              </p:cNvSpPr>
              <p:nvPr/>
            </p:nvSpPr>
            <p:spPr bwMode="auto">
              <a:xfrm>
                <a:off x="2688" y="1531"/>
                <a:ext cx="8" cy="9"/>
              </a:xfrm>
              <a:prstGeom prst="rect">
                <a:avLst/>
              </a:prstGeom>
              <a:solidFill>
                <a:srgbClr val="000000"/>
              </a:solidFill>
              <a:ln w="9525">
                <a:noFill/>
                <a:miter lim="800000"/>
                <a:headEnd/>
                <a:tailEnd/>
              </a:ln>
            </p:spPr>
            <p:txBody>
              <a:bodyPr/>
              <a:lstStyle/>
              <a:p>
                <a:endParaRPr lang="pt-PT"/>
              </a:p>
            </p:txBody>
          </p:sp>
          <p:sp>
            <p:nvSpPr>
              <p:cNvPr id="11330" name="Rectangle 61"/>
              <p:cNvSpPr>
                <a:spLocks noChangeArrowheads="1"/>
              </p:cNvSpPr>
              <p:nvPr/>
            </p:nvSpPr>
            <p:spPr bwMode="auto">
              <a:xfrm>
                <a:off x="2704" y="1531"/>
                <a:ext cx="8" cy="9"/>
              </a:xfrm>
              <a:prstGeom prst="rect">
                <a:avLst/>
              </a:prstGeom>
              <a:solidFill>
                <a:srgbClr val="000000"/>
              </a:solidFill>
              <a:ln w="9525">
                <a:noFill/>
                <a:miter lim="800000"/>
                <a:headEnd/>
                <a:tailEnd/>
              </a:ln>
            </p:spPr>
            <p:txBody>
              <a:bodyPr/>
              <a:lstStyle/>
              <a:p>
                <a:endParaRPr lang="pt-PT"/>
              </a:p>
            </p:txBody>
          </p:sp>
          <p:sp>
            <p:nvSpPr>
              <p:cNvPr id="11331" name="Rectangle 62"/>
              <p:cNvSpPr>
                <a:spLocks noChangeArrowheads="1"/>
              </p:cNvSpPr>
              <p:nvPr/>
            </p:nvSpPr>
            <p:spPr bwMode="auto">
              <a:xfrm>
                <a:off x="2688" y="1531"/>
                <a:ext cx="8" cy="9"/>
              </a:xfrm>
              <a:prstGeom prst="rect">
                <a:avLst/>
              </a:prstGeom>
              <a:solidFill>
                <a:srgbClr val="000000"/>
              </a:solidFill>
              <a:ln w="9525">
                <a:noFill/>
                <a:miter lim="800000"/>
                <a:headEnd/>
                <a:tailEnd/>
              </a:ln>
            </p:spPr>
            <p:txBody>
              <a:bodyPr/>
              <a:lstStyle/>
              <a:p>
                <a:endParaRPr lang="pt-PT"/>
              </a:p>
            </p:txBody>
          </p:sp>
          <p:sp>
            <p:nvSpPr>
              <p:cNvPr id="11332" name="Rectangle 63"/>
              <p:cNvSpPr>
                <a:spLocks noChangeArrowheads="1"/>
              </p:cNvSpPr>
              <p:nvPr/>
            </p:nvSpPr>
            <p:spPr bwMode="auto">
              <a:xfrm>
                <a:off x="2170" y="1531"/>
                <a:ext cx="518" cy="9"/>
              </a:xfrm>
              <a:prstGeom prst="rect">
                <a:avLst/>
              </a:prstGeom>
              <a:solidFill>
                <a:srgbClr val="000000"/>
              </a:solidFill>
              <a:ln w="9525">
                <a:noFill/>
                <a:miter lim="800000"/>
                <a:headEnd/>
                <a:tailEnd/>
              </a:ln>
            </p:spPr>
            <p:txBody>
              <a:bodyPr/>
              <a:lstStyle/>
              <a:p>
                <a:endParaRPr lang="pt-PT"/>
              </a:p>
            </p:txBody>
          </p:sp>
          <p:sp>
            <p:nvSpPr>
              <p:cNvPr id="11333" name="Rectangle 64"/>
              <p:cNvSpPr>
                <a:spLocks noChangeArrowheads="1"/>
              </p:cNvSpPr>
              <p:nvPr/>
            </p:nvSpPr>
            <p:spPr bwMode="auto">
              <a:xfrm>
                <a:off x="2170" y="1548"/>
                <a:ext cx="518" cy="8"/>
              </a:xfrm>
              <a:prstGeom prst="rect">
                <a:avLst/>
              </a:prstGeom>
              <a:solidFill>
                <a:srgbClr val="000000"/>
              </a:solidFill>
              <a:ln w="9525">
                <a:noFill/>
                <a:miter lim="800000"/>
                <a:headEnd/>
                <a:tailEnd/>
              </a:ln>
            </p:spPr>
            <p:txBody>
              <a:bodyPr/>
              <a:lstStyle/>
              <a:p>
                <a:endParaRPr lang="pt-PT"/>
              </a:p>
            </p:txBody>
          </p:sp>
          <p:sp>
            <p:nvSpPr>
              <p:cNvPr id="11334" name="Rectangle 65"/>
              <p:cNvSpPr>
                <a:spLocks noChangeArrowheads="1"/>
              </p:cNvSpPr>
              <p:nvPr/>
            </p:nvSpPr>
            <p:spPr bwMode="auto">
              <a:xfrm>
                <a:off x="2688" y="1348"/>
                <a:ext cx="8" cy="183"/>
              </a:xfrm>
              <a:prstGeom prst="rect">
                <a:avLst/>
              </a:prstGeom>
              <a:solidFill>
                <a:srgbClr val="000000"/>
              </a:solidFill>
              <a:ln w="9525">
                <a:noFill/>
                <a:miter lim="800000"/>
                <a:headEnd/>
                <a:tailEnd/>
              </a:ln>
            </p:spPr>
            <p:txBody>
              <a:bodyPr/>
              <a:lstStyle/>
              <a:p>
                <a:endParaRPr lang="pt-PT"/>
              </a:p>
            </p:txBody>
          </p:sp>
          <p:sp>
            <p:nvSpPr>
              <p:cNvPr id="11335" name="Rectangle 66"/>
              <p:cNvSpPr>
                <a:spLocks noChangeArrowheads="1"/>
              </p:cNvSpPr>
              <p:nvPr/>
            </p:nvSpPr>
            <p:spPr bwMode="auto">
              <a:xfrm>
                <a:off x="2704" y="1348"/>
                <a:ext cx="8" cy="183"/>
              </a:xfrm>
              <a:prstGeom prst="rect">
                <a:avLst/>
              </a:prstGeom>
              <a:solidFill>
                <a:srgbClr val="000000"/>
              </a:solidFill>
              <a:ln w="9525">
                <a:noFill/>
                <a:miter lim="800000"/>
                <a:headEnd/>
                <a:tailEnd/>
              </a:ln>
            </p:spPr>
            <p:txBody>
              <a:bodyPr/>
              <a:lstStyle/>
              <a:p>
                <a:endParaRPr lang="pt-PT"/>
              </a:p>
            </p:txBody>
          </p:sp>
          <p:sp>
            <p:nvSpPr>
              <p:cNvPr id="11336" name="Rectangle 67"/>
              <p:cNvSpPr>
                <a:spLocks noChangeArrowheads="1"/>
              </p:cNvSpPr>
              <p:nvPr/>
            </p:nvSpPr>
            <p:spPr bwMode="auto">
              <a:xfrm>
                <a:off x="2688" y="1556"/>
                <a:ext cx="8" cy="561"/>
              </a:xfrm>
              <a:prstGeom prst="rect">
                <a:avLst/>
              </a:prstGeom>
              <a:solidFill>
                <a:srgbClr val="000000"/>
              </a:solidFill>
              <a:ln w="9525">
                <a:noFill/>
                <a:miter lim="800000"/>
                <a:headEnd/>
                <a:tailEnd/>
              </a:ln>
            </p:spPr>
            <p:txBody>
              <a:bodyPr/>
              <a:lstStyle/>
              <a:p>
                <a:endParaRPr lang="pt-PT"/>
              </a:p>
            </p:txBody>
          </p:sp>
          <p:sp>
            <p:nvSpPr>
              <p:cNvPr id="11337" name="Rectangle 68"/>
              <p:cNvSpPr>
                <a:spLocks noChangeArrowheads="1"/>
              </p:cNvSpPr>
              <p:nvPr/>
            </p:nvSpPr>
            <p:spPr bwMode="auto">
              <a:xfrm>
                <a:off x="2704" y="1556"/>
                <a:ext cx="8" cy="561"/>
              </a:xfrm>
              <a:prstGeom prst="rect">
                <a:avLst/>
              </a:prstGeom>
              <a:solidFill>
                <a:srgbClr val="000000"/>
              </a:solidFill>
              <a:ln w="9525">
                <a:noFill/>
                <a:miter lim="800000"/>
                <a:headEnd/>
                <a:tailEnd/>
              </a:ln>
            </p:spPr>
            <p:txBody>
              <a:bodyPr/>
              <a:lstStyle/>
              <a:p>
                <a:endParaRPr lang="pt-PT"/>
              </a:p>
            </p:txBody>
          </p:sp>
          <p:sp>
            <p:nvSpPr>
              <p:cNvPr id="11338" name="Rectangle 69"/>
              <p:cNvSpPr>
                <a:spLocks noChangeArrowheads="1"/>
              </p:cNvSpPr>
              <p:nvPr/>
            </p:nvSpPr>
            <p:spPr bwMode="auto">
              <a:xfrm>
                <a:off x="2688" y="1548"/>
                <a:ext cx="8" cy="8"/>
              </a:xfrm>
              <a:prstGeom prst="rect">
                <a:avLst/>
              </a:prstGeom>
              <a:solidFill>
                <a:srgbClr val="000000"/>
              </a:solidFill>
              <a:ln w="9525">
                <a:noFill/>
                <a:miter lim="800000"/>
                <a:headEnd/>
                <a:tailEnd/>
              </a:ln>
            </p:spPr>
            <p:txBody>
              <a:bodyPr/>
              <a:lstStyle/>
              <a:p>
                <a:endParaRPr lang="pt-PT"/>
              </a:p>
            </p:txBody>
          </p:sp>
          <p:sp>
            <p:nvSpPr>
              <p:cNvPr id="11339" name="Rectangle 70"/>
              <p:cNvSpPr>
                <a:spLocks noChangeArrowheads="1"/>
              </p:cNvSpPr>
              <p:nvPr/>
            </p:nvSpPr>
            <p:spPr bwMode="auto">
              <a:xfrm>
                <a:off x="2704" y="1548"/>
                <a:ext cx="8" cy="8"/>
              </a:xfrm>
              <a:prstGeom prst="rect">
                <a:avLst/>
              </a:prstGeom>
              <a:solidFill>
                <a:srgbClr val="000000"/>
              </a:solidFill>
              <a:ln w="9525">
                <a:noFill/>
                <a:miter lim="800000"/>
                <a:headEnd/>
                <a:tailEnd/>
              </a:ln>
            </p:spPr>
            <p:txBody>
              <a:bodyPr/>
              <a:lstStyle/>
              <a:p>
                <a:endParaRPr lang="pt-PT"/>
              </a:p>
            </p:txBody>
          </p:sp>
          <p:sp>
            <p:nvSpPr>
              <p:cNvPr id="11340" name="Line 71"/>
              <p:cNvSpPr>
                <a:spLocks noChangeShapeType="1"/>
              </p:cNvSpPr>
              <p:nvPr/>
            </p:nvSpPr>
            <p:spPr bwMode="auto">
              <a:xfrm>
                <a:off x="3319" y="1556"/>
                <a:ext cx="1" cy="561"/>
              </a:xfrm>
              <a:prstGeom prst="line">
                <a:avLst/>
              </a:prstGeom>
              <a:noFill/>
              <a:ln w="0">
                <a:solidFill>
                  <a:srgbClr val="000000"/>
                </a:solidFill>
                <a:round/>
                <a:headEnd/>
                <a:tailEnd/>
              </a:ln>
            </p:spPr>
            <p:txBody>
              <a:bodyPr/>
              <a:lstStyle/>
              <a:p>
                <a:endParaRPr lang="pt-PT"/>
              </a:p>
            </p:txBody>
          </p:sp>
          <p:sp>
            <p:nvSpPr>
              <p:cNvPr id="11341" name="Rectangle 72"/>
              <p:cNvSpPr>
                <a:spLocks noChangeArrowheads="1"/>
              </p:cNvSpPr>
              <p:nvPr/>
            </p:nvSpPr>
            <p:spPr bwMode="auto">
              <a:xfrm>
                <a:off x="3319" y="1556"/>
                <a:ext cx="8" cy="561"/>
              </a:xfrm>
              <a:prstGeom prst="rect">
                <a:avLst/>
              </a:prstGeom>
              <a:solidFill>
                <a:srgbClr val="000000"/>
              </a:solidFill>
              <a:ln w="9525">
                <a:noFill/>
                <a:miter lim="800000"/>
                <a:headEnd/>
                <a:tailEnd/>
              </a:ln>
            </p:spPr>
            <p:txBody>
              <a:bodyPr/>
              <a:lstStyle/>
              <a:p>
                <a:endParaRPr lang="pt-PT"/>
              </a:p>
            </p:txBody>
          </p:sp>
          <p:sp>
            <p:nvSpPr>
              <p:cNvPr id="11342" name="Line 73"/>
              <p:cNvSpPr>
                <a:spLocks noChangeShapeType="1"/>
              </p:cNvSpPr>
              <p:nvPr/>
            </p:nvSpPr>
            <p:spPr bwMode="auto">
              <a:xfrm>
                <a:off x="4629" y="1556"/>
                <a:ext cx="1" cy="561"/>
              </a:xfrm>
              <a:prstGeom prst="line">
                <a:avLst/>
              </a:prstGeom>
              <a:noFill/>
              <a:ln w="0">
                <a:solidFill>
                  <a:srgbClr val="000000"/>
                </a:solidFill>
                <a:round/>
                <a:headEnd/>
                <a:tailEnd/>
              </a:ln>
            </p:spPr>
            <p:txBody>
              <a:bodyPr/>
              <a:lstStyle/>
              <a:p>
                <a:endParaRPr lang="pt-PT"/>
              </a:p>
            </p:txBody>
          </p:sp>
          <p:sp>
            <p:nvSpPr>
              <p:cNvPr id="11343" name="Rectangle 74"/>
              <p:cNvSpPr>
                <a:spLocks noChangeArrowheads="1"/>
              </p:cNvSpPr>
              <p:nvPr/>
            </p:nvSpPr>
            <p:spPr bwMode="auto">
              <a:xfrm>
                <a:off x="4629" y="1556"/>
                <a:ext cx="8" cy="561"/>
              </a:xfrm>
              <a:prstGeom prst="rect">
                <a:avLst/>
              </a:prstGeom>
              <a:solidFill>
                <a:srgbClr val="000000"/>
              </a:solidFill>
              <a:ln w="9525">
                <a:noFill/>
                <a:miter lim="800000"/>
                <a:headEnd/>
                <a:tailEnd/>
              </a:ln>
            </p:spPr>
            <p:txBody>
              <a:bodyPr/>
              <a:lstStyle/>
              <a:p>
                <a:endParaRPr lang="pt-PT"/>
              </a:p>
            </p:txBody>
          </p:sp>
          <p:sp>
            <p:nvSpPr>
              <p:cNvPr id="11344" name="Rectangle 75"/>
              <p:cNvSpPr>
                <a:spLocks noChangeArrowheads="1"/>
              </p:cNvSpPr>
              <p:nvPr/>
            </p:nvSpPr>
            <p:spPr bwMode="auto">
              <a:xfrm>
                <a:off x="2712" y="1531"/>
                <a:ext cx="2532" cy="9"/>
              </a:xfrm>
              <a:prstGeom prst="rect">
                <a:avLst/>
              </a:prstGeom>
              <a:solidFill>
                <a:srgbClr val="000000"/>
              </a:solidFill>
              <a:ln w="9525">
                <a:noFill/>
                <a:miter lim="800000"/>
                <a:headEnd/>
                <a:tailEnd/>
              </a:ln>
            </p:spPr>
            <p:txBody>
              <a:bodyPr/>
              <a:lstStyle/>
              <a:p>
                <a:endParaRPr lang="pt-PT"/>
              </a:p>
            </p:txBody>
          </p:sp>
          <p:sp>
            <p:nvSpPr>
              <p:cNvPr id="11345" name="Rectangle 76"/>
              <p:cNvSpPr>
                <a:spLocks noChangeArrowheads="1"/>
              </p:cNvSpPr>
              <p:nvPr/>
            </p:nvSpPr>
            <p:spPr bwMode="auto">
              <a:xfrm>
                <a:off x="2712" y="1548"/>
                <a:ext cx="2532" cy="8"/>
              </a:xfrm>
              <a:prstGeom prst="rect">
                <a:avLst/>
              </a:prstGeom>
              <a:solidFill>
                <a:srgbClr val="000000"/>
              </a:solidFill>
              <a:ln w="9525">
                <a:noFill/>
                <a:miter lim="800000"/>
                <a:headEnd/>
                <a:tailEnd/>
              </a:ln>
            </p:spPr>
            <p:txBody>
              <a:bodyPr/>
              <a:lstStyle/>
              <a:p>
                <a:endParaRPr lang="pt-PT"/>
              </a:p>
            </p:txBody>
          </p:sp>
          <p:sp>
            <p:nvSpPr>
              <p:cNvPr id="11346" name="Rectangle 77"/>
              <p:cNvSpPr>
                <a:spLocks noChangeArrowheads="1"/>
              </p:cNvSpPr>
              <p:nvPr/>
            </p:nvSpPr>
            <p:spPr bwMode="auto">
              <a:xfrm>
                <a:off x="2704" y="1531"/>
                <a:ext cx="8" cy="9"/>
              </a:xfrm>
              <a:prstGeom prst="rect">
                <a:avLst/>
              </a:prstGeom>
              <a:solidFill>
                <a:srgbClr val="000000"/>
              </a:solidFill>
              <a:ln w="9525">
                <a:noFill/>
                <a:miter lim="800000"/>
                <a:headEnd/>
                <a:tailEnd/>
              </a:ln>
            </p:spPr>
            <p:txBody>
              <a:bodyPr/>
              <a:lstStyle/>
              <a:p>
                <a:endParaRPr lang="pt-PT"/>
              </a:p>
            </p:txBody>
          </p:sp>
          <p:sp>
            <p:nvSpPr>
              <p:cNvPr id="11347" name="Rectangle 78"/>
              <p:cNvSpPr>
                <a:spLocks noChangeArrowheads="1"/>
              </p:cNvSpPr>
              <p:nvPr/>
            </p:nvSpPr>
            <p:spPr bwMode="auto">
              <a:xfrm>
                <a:off x="2704" y="1548"/>
                <a:ext cx="8" cy="8"/>
              </a:xfrm>
              <a:prstGeom prst="rect">
                <a:avLst/>
              </a:prstGeom>
              <a:solidFill>
                <a:srgbClr val="000000"/>
              </a:solidFill>
              <a:ln w="9525">
                <a:noFill/>
                <a:miter lim="800000"/>
                <a:headEnd/>
                <a:tailEnd/>
              </a:ln>
            </p:spPr>
            <p:txBody>
              <a:bodyPr/>
              <a:lstStyle/>
              <a:p>
                <a:endParaRPr lang="pt-PT"/>
              </a:p>
            </p:txBody>
          </p:sp>
        </p:grpSp>
        <p:graphicFrame>
          <p:nvGraphicFramePr>
            <p:cNvPr id="11266" name="Object 79"/>
            <p:cNvGraphicFramePr>
              <a:graphicFrameLocks noChangeAspect="1"/>
            </p:cNvGraphicFramePr>
            <p:nvPr>
              <p:extLst>
                <p:ext uri="{D42A27DB-BD31-4B8C-83A1-F6EECF244321}">
                  <p14:modId xmlns:p14="http://schemas.microsoft.com/office/powerpoint/2010/main" val="3245056394"/>
                </p:ext>
              </p:extLst>
            </p:nvPr>
          </p:nvGraphicFramePr>
          <p:xfrm>
            <a:off x="2503" y="2938"/>
            <a:ext cx="2464" cy="464"/>
          </p:xfrm>
          <a:graphic>
            <a:graphicData uri="http://schemas.openxmlformats.org/presentationml/2006/ole">
              <mc:AlternateContent xmlns:mc="http://schemas.openxmlformats.org/markup-compatibility/2006">
                <mc:Choice xmlns:v="urn:schemas-microsoft-com:vml" Requires="v">
                  <p:oleObj spid="_x0000_s158751" name="Equation" r:id="rId5" imgW="3911600" imgH="736600" progId="Equation.DSMT4">
                    <p:embed/>
                  </p:oleObj>
                </mc:Choice>
                <mc:Fallback>
                  <p:oleObj name="Equation" r:id="rId5" imgW="3911600" imgH="736600" progId="Equation.DSMT4">
                    <p:embed/>
                    <p:pic>
                      <p:nvPicPr>
                        <p:cNvPr id="0" name=""/>
                        <p:cNvPicPr>
                          <a:picLocks noChangeAspect="1" noChangeArrowheads="1"/>
                        </p:cNvPicPr>
                        <p:nvPr/>
                      </p:nvPicPr>
                      <p:blipFill>
                        <a:blip r:embed="rId6"/>
                        <a:srcRect/>
                        <a:stretch>
                          <a:fillRect/>
                        </a:stretch>
                      </p:blipFill>
                      <p:spPr bwMode="auto">
                        <a:xfrm>
                          <a:off x="2503" y="2938"/>
                          <a:ext cx="2464" cy="464"/>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pSp>
      <p:sp>
        <p:nvSpPr>
          <p:cNvPr id="84" name="Rectangle 46"/>
          <p:cNvSpPr>
            <a:spLocks noChangeArrowheads="1"/>
          </p:cNvSpPr>
          <p:nvPr/>
        </p:nvSpPr>
        <p:spPr bwMode="auto">
          <a:xfrm>
            <a:off x="0" y="646555"/>
            <a:ext cx="9086070" cy="770291"/>
          </a:xfrm>
          <a:prstGeom prst="rect">
            <a:avLst/>
          </a:prstGeom>
          <a:noFill/>
          <a:ln w="9525">
            <a:noFill/>
            <a:miter lim="800000"/>
            <a:headEnd/>
            <a:tailEnd/>
          </a:ln>
        </p:spPr>
        <p:txBody>
          <a:bodyPr/>
          <a:lstStyle/>
          <a:p>
            <a:pPr marL="355600" indent="-355600" algn="just" eaLnBrk="1" hangingPunct="1">
              <a:lnSpc>
                <a:spcPts val="2900"/>
              </a:lnSpc>
              <a:spcBef>
                <a:spcPts val="600"/>
              </a:spcBef>
              <a:spcAft>
                <a:spcPts val="600"/>
              </a:spcAft>
              <a:buClr>
                <a:srgbClr val="002060"/>
              </a:buClr>
              <a:buFont typeface="Courier New" pitchFamily="49" charset="0"/>
              <a:buChar char="o"/>
            </a:pPr>
            <a:r>
              <a:rPr lang="en-US" sz="2000" kern="0" dirty="0" smtClean="0">
                <a:latin typeface="+mn-lt"/>
              </a:rPr>
              <a:t> A </a:t>
            </a:r>
            <a:r>
              <a:rPr lang="en-US" sz="2000" kern="0" dirty="0">
                <a:latin typeface="+mn-lt"/>
              </a:rPr>
              <a:t>usual practical way to estimate the yield curve involves the employment of interbank money market rates for several </a:t>
            </a:r>
            <a:r>
              <a:rPr lang="en-US" sz="2000" kern="0" dirty="0" smtClean="0">
                <a:latin typeface="+mn-lt"/>
              </a:rPr>
              <a:t>maturities:</a:t>
            </a:r>
          </a:p>
        </p:txBody>
      </p:sp>
    </p:spTree>
    <p:extLst>
      <p:ext uri="{BB962C8B-B14F-4D97-AF65-F5344CB8AC3E}">
        <p14:creationId xmlns:p14="http://schemas.microsoft.com/office/powerpoint/2010/main" val="7424148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1" name="Rectangle 3"/>
          <p:cNvSpPr>
            <a:spLocks noGrp="1" noChangeArrowheads="1"/>
          </p:cNvSpPr>
          <p:nvPr>
            <p:ph type="body" idx="1"/>
          </p:nvPr>
        </p:nvSpPr>
        <p:spPr>
          <a:xfrm>
            <a:off x="214282" y="428604"/>
            <a:ext cx="7772400" cy="605832"/>
          </a:xfrm>
          <a:noFill/>
        </p:spPr>
        <p:txBody>
          <a:bodyPr/>
          <a:lstStyle/>
          <a:p>
            <a:pPr algn="just" eaLnBrk="1" hangingPunct="1">
              <a:buFontTx/>
              <a:buNone/>
            </a:pPr>
            <a:r>
              <a:rPr lang="en-US" sz="2800" b="1" cap="small" dirty="0" smtClean="0">
                <a:solidFill>
                  <a:srgbClr val="740000"/>
                </a:solidFill>
              </a:rPr>
              <a:t>Conclusions</a:t>
            </a:r>
            <a:endParaRPr lang="en-US" sz="2400" b="1" cap="small" dirty="0" smtClean="0">
              <a:solidFill>
                <a:srgbClr val="740000"/>
              </a:solidFill>
            </a:endParaRPr>
          </a:p>
        </p:txBody>
      </p:sp>
      <p:sp>
        <p:nvSpPr>
          <p:cNvPr id="48132" name="Rectangle 4"/>
          <p:cNvSpPr>
            <a:spLocks noChangeArrowheads="1"/>
          </p:cNvSpPr>
          <p:nvPr/>
        </p:nvSpPr>
        <p:spPr bwMode="auto">
          <a:xfrm>
            <a:off x="820738" y="5029200"/>
            <a:ext cx="7772400" cy="609600"/>
          </a:xfrm>
          <a:prstGeom prst="rect">
            <a:avLst/>
          </a:prstGeom>
          <a:noFill/>
          <a:ln w="9525">
            <a:noFill/>
            <a:miter lim="800000"/>
            <a:headEnd/>
            <a:tailEnd/>
          </a:ln>
        </p:spPr>
        <p:txBody>
          <a:bodyPr/>
          <a:lstStyle/>
          <a:p>
            <a:pPr marL="342900" indent="-342900">
              <a:spcBef>
                <a:spcPct val="20000"/>
              </a:spcBef>
              <a:buFontTx/>
              <a:buChar char="•"/>
            </a:pPr>
            <a:endParaRPr lang="pt-PT" sz="2800"/>
          </a:p>
        </p:txBody>
      </p:sp>
      <p:graphicFrame>
        <p:nvGraphicFramePr>
          <p:cNvPr id="10242" name="Object 48"/>
          <p:cNvGraphicFramePr>
            <a:graphicFrameLocks noChangeAspect="1"/>
          </p:cNvGraphicFramePr>
          <p:nvPr/>
        </p:nvGraphicFramePr>
        <p:xfrm>
          <a:off x="3676650" y="1965325"/>
          <a:ext cx="114300" cy="177800"/>
        </p:xfrm>
        <a:graphic>
          <a:graphicData uri="http://schemas.openxmlformats.org/presentationml/2006/ole">
            <mc:AlternateContent xmlns:mc="http://schemas.openxmlformats.org/markup-compatibility/2006">
              <mc:Choice xmlns:v="urn:schemas-microsoft-com:vml" Requires="v">
                <p:oleObj spid="_x0000_s138362" name="Equation" r:id="rId3" imgW="114102" imgH="177492" progId="Equation.DSMT4">
                  <p:embed/>
                </p:oleObj>
              </mc:Choice>
              <mc:Fallback>
                <p:oleObj name="Equation" r:id="rId3" imgW="114102" imgH="177492"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76650" y="1965325"/>
                        <a:ext cx="114300" cy="1778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0243" name="Object 49"/>
          <p:cNvGraphicFramePr>
            <a:graphicFrameLocks noChangeAspect="1"/>
          </p:cNvGraphicFramePr>
          <p:nvPr/>
        </p:nvGraphicFramePr>
        <p:xfrm>
          <a:off x="3016250" y="1965325"/>
          <a:ext cx="114300" cy="177800"/>
        </p:xfrm>
        <a:graphic>
          <a:graphicData uri="http://schemas.openxmlformats.org/presentationml/2006/ole">
            <mc:AlternateContent xmlns:mc="http://schemas.openxmlformats.org/markup-compatibility/2006">
              <mc:Choice xmlns:v="urn:schemas-microsoft-com:vml" Requires="v">
                <p:oleObj spid="_x0000_s138363" name="Equation" r:id="rId5" imgW="114102" imgH="177492" progId="Equation.DSMT4">
                  <p:embed/>
                </p:oleObj>
              </mc:Choice>
              <mc:Fallback>
                <p:oleObj name="Equation" r:id="rId5" imgW="114102" imgH="177492"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16250" y="1965325"/>
                        <a:ext cx="114300" cy="1778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48" name="Rectangle 3"/>
          <p:cNvSpPr txBox="1">
            <a:spLocks noChangeArrowheads="1"/>
          </p:cNvSpPr>
          <p:nvPr/>
        </p:nvSpPr>
        <p:spPr bwMode="auto">
          <a:xfrm>
            <a:off x="164056" y="1340768"/>
            <a:ext cx="8728423" cy="50405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Calibri" pitchFamily="34"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Calibri" pitchFamily="34" charset="0"/>
              </a:defRPr>
            </a:lvl2pPr>
            <a:lvl3pPr marL="1143000" indent="-228600" algn="l" rtl="0" eaLnBrk="0" fontAlgn="base" hangingPunct="0">
              <a:spcBef>
                <a:spcPct val="20000"/>
              </a:spcBef>
              <a:spcAft>
                <a:spcPct val="0"/>
              </a:spcAft>
              <a:buChar char="•"/>
              <a:defRPr sz="2400">
                <a:solidFill>
                  <a:schemeClr val="tx1"/>
                </a:solidFill>
                <a:latin typeface="Calibri" pitchFamily="34" charset="0"/>
              </a:defRPr>
            </a:lvl3pPr>
            <a:lvl4pPr marL="1600200" indent="-228600" algn="l" rtl="0" eaLnBrk="0" fontAlgn="base" hangingPunct="0">
              <a:spcBef>
                <a:spcPct val="20000"/>
              </a:spcBef>
              <a:spcAft>
                <a:spcPct val="0"/>
              </a:spcAft>
              <a:buChar char="–"/>
              <a:defRPr sz="2000">
                <a:solidFill>
                  <a:schemeClr val="tx1"/>
                </a:solidFill>
                <a:latin typeface="Calibri" pitchFamily="34" charset="0"/>
              </a:defRPr>
            </a:lvl4pPr>
            <a:lvl5pPr marL="2057400" indent="-228600" algn="l" rtl="0" eaLnBrk="0" fontAlgn="base" hangingPunct="0">
              <a:spcBef>
                <a:spcPct val="20000"/>
              </a:spcBef>
              <a:spcAft>
                <a:spcPct val="0"/>
              </a:spcAft>
              <a:buChar char="»"/>
              <a:defRPr sz="2000">
                <a:solidFill>
                  <a:schemeClr val="tx1"/>
                </a:solidFill>
                <a:latin typeface="Calibri"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lgn="just" eaLnBrk="1" hangingPunct="1">
              <a:lnSpc>
                <a:spcPts val="2900"/>
              </a:lnSpc>
              <a:spcBef>
                <a:spcPts val="600"/>
              </a:spcBef>
              <a:spcAft>
                <a:spcPts val="600"/>
              </a:spcAft>
              <a:buClr>
                <a:srgbClr val="002060"/>
              </a:buClr>
              <a:buFont typeface="Courier New" pitchFamily="49" charset="0"/>
              <a:buChar char="o"/>
            </a:pPr>
            <a:r>
              <a:rPr lang="en-US" sz="2400" kern="0" dirty="0" smtClean="0"/>
              <a:t>If one can find different bonds with coincident cash-flow dates and one of them only has one remaining cash-flow date, then one can get the spot </a:t>
            </a:r>
            <a:r>
              <a:rPr lang="en-US" sz="2400" kern="0" dirty="0"/>
              <a:t>rates </a:t>
            </a:r>
            <a:r>
              <a:rPr lang="en-US" sz="2400" kern="0" dirty="0" smtClean="0"/>
              <a:t>directly.</a:t>
            </a:r>
          </a:p>
          <a:p>
            <a:pPr algn="just" eaLnBrk="1" hangingPunct="1">
              <a:lnSpc>
                <a:spcPts val="2900"/>
              </a:lnSpc>
              <a:spcBef>
                <a:spcPts val="600"/>
              </a:spcBef>
              <a:spcAft>
                <a:spcPts val="600"/>
              </a:spcAft>
              <a:buClr>
                <a:srgbClr val="002060"/>
              </a:buClr>
              <a:buFont typeface="Courier New" pitchFamily="49" charset="0"/>
              <a:buChar char="o"/>
            </a:pPr>
            <a:endParaRPr lang="en-US" sz="2400" u="sng" kern="0" dirty="0"/>
          </a:p>
          <a:p>
            <a:pPr algn="just" eaLnBrk="1" hangingPunct="1">
              <a:lnSpc>
                <a:spcPts val="2900"/>
              </a:lnSpc>
              <a:spcBef>
                <a:spcPts val="600"/>
              </a:spcBef>
              <a:spcAft>
                <a:spcPts val="600"/>
              </a:spcAft>
              <a:buClr>
                <a:srgbClr val="002060"/>
              </a:buClr>
              <a:buFont typeface="Courier New" pitchFamily="49" charset="0"/>
              <a:buChar char="o"/>
            </a:pPr>
            <a:r>
              <a:rPr lang="en-US" sz="2400" u="sng" kern="0" dirty="0" smtClean="0"/>
              <a:t>These rates are not yields (except for the shortest bond) and consequently they do not face their consistency problems.</a:t>
            </a:r>
          </a:p>
          <a:p>
            <a:pPr algn="just" eaLnBrk="1" hangingPunct="1">
              <a:lnSpc>
                <a:spcPts val="2900"/>
              </a:lnSpc>
              <a:spcBef>
                <a:spcPts val="600"/>
              </a:spcBef>
              <a:spcAft>
                <a:spcPts val="600"/>
              </a:spcAft>
              <a:buClr>
                <a:srgbClr val="002060"/>
              </a:buClr>
              <a:buFont typeface="Courier New" pitchFamily="49" charset="0"/>
              <a:buChar char="o"/>
            </a:pPr>
            <a:endParaRPr lang="en-US" sz="2400" u="sng" kern="0" dirty="0" smtClean="0"/>
          </a:p>
          <a:p>
            <a:pPr algn="just" eaLnBrk="1" hangingPunct="1">
              <a:lnSpc>
                <a:spcPts val="2900"/>
              </a:lnSpc>
              <a:spcBef>
                <a:spcPts val="600"/>
              </a:spcBef>
              <a:spcAft>
                <a:spcPts val="600"/>
              </a:spcAft>
              <a:buClr>
                <a:srgbClr val="002060"/>
              </a:buClr>
              <a:buFont typeface="Courier New" pitchFamily="49" charset="0"/>
              <a:buChar char="o"/>
            </a:pPr>
            <a:r>
              <a:rPr lang="en-US" sz="2400" kern="0" dirty="0" smtClean="0"/>
              <a:t>Therefore, we have a single spot rate for each maturity and the yield curve may have any shape.</a:t>
            </a:r>
          </a:p>
          <a:p>
            <a:pPr algn="just" eaLnBrk="1" hangingPunct="1">
              <a:lnSpc>
                <a:spcPts val="2900"/>
              </a:lnSpc>
              <a:spcBef>
                <a:spcPts val="600"/>
              </a:spcBef>
              <a:spcAft>
                <a:spcPts val="600"/>
              </a:spcAft>
              <a:buClr>
                <a:srgbClr val="002060"/>
              </a:buClr>
              <a:buFont typeface="Courier New" pitchFamily="49" charset="0"/>
              <a:buChar char="o"/>
            </a:pPr>
            <a:endParaRPr lang="en-US" sz="2400" kern="0" dirty="0"/>
          </a:p>
          <a:p>
            <a:pPr algn="just" eaLnBrk="1" hangingPunct="1">
              <a:lnSpc>
                <a:spcPts val="2900"/>
              </a:lnSpc>
              <a:spcBef>
                <a:spcPts val="600"/>
              </a:spcBef>
              <a:spcAft>
                <a:spcPts val="600"/>
              </a:spcAft>
              <a:buClr>
                <a:srgbClr val="002060"/>
              </a:buClr>
              <a:buFont typeface="Courier New" pitchFamily="49" charset="0"/>
              <a:buChar char="o"/>
            </a:pPr>
            <a:r>
              <a:rPr lang="en-US" sz="2400" kern="0" dirty="0" smtClean="0"/>
              <a:t>One can also calculate spot rates by using money market rates.</a:t>
            </a:r>
          </a:p>
        </p:txBody>
      </p:sp>
    </p:spTree>
    <p:extLst>
      <p:ext uri="{BB962C8B-B14F-4D97-AF65-F5344CB8AC3E}">
        <p14:creationId xmlns:p14="http://schemas.microsoft.com/office/powerpoint/2010/main" val="6897929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3" name="Rectangle 2"/>
          <p:cNvSpPr>
            <a:spLocks noGrp="1" noChangeArrowheads="1"/>
          </p:cNvSpPr>
          <p:nvPr>
            <p:ph type="title"/>
          </p:nvPr>
        </p:nvSpPr>
        <p:spPr>
          <a:xfrm>
            <a:off x="-32" y="285736"/>
            <a:ext cx="7772400" cy="1143000"/>
          </a:xfrm>
          <a:noFill/>
        </p:spPr>
        <p:txBody>
          <a:bodyPr/>
          <a:lstStyle/>
          <a:p>
            <a:pPr algn="l" eaLnBrk="1" hangingPunct="1"/>
            <a:r>
              <a:rPr lang="en-US" sz="3200" b="1" cap="small" dirty="0" smtClean="0">
                <a:solidFill>
                  <a:srgbClr val="740000"/>
                </a:solidFill>
              </a:rPr>
              <a:t>Carlton and Cooper (1976)</a:t>
            </a:r>
          </a:p>
        </p:txBody>
      </p:sp>
      <p:sp>
        <p:nvSpPr>
          <p:cNvPr id="78851" name="Rectangle 3"/>
          <p:cNvSpPr>
            <a:spLocks noGrp="1" noChangeArrowheads="1"/>
          </p:cNvSpPr>
          <p:nvPr>
            <p:ph type="body" idx="1"/>
          </p:nvPr>
        </p:nvSpPr>
        <p:spPr>
          <a:xfrm>
            <a:off x="107504" y="1437222"/>
            <a:ext cx="8892480" cy="4656073"/>
          </a:xfrm>
          <a:noFill/>
        </p:spPr>
        <p:txBody>
          <a:bodyPr/>
          <a:lstStyle/>
          <a:p>
            <a:pPr algn="just" eaLnBrk="1" hangingPunct="1"/>
            <a:r>
              <a:rPr lang="en-US" sz="2400" dirty="0" smtClean="0"/>
              <a:t>Estimation of the discount factors by </a:t>
            </a:r>
            <a:r>
              <a:rPr lang="en-GB" sz="2400" dirty="0" smtClean="0"/>
              <a:t>OLS </a:t>
            </a:r>
            <a:r>
              <a:rPr lang="en-GB" sz="2400" dirty="0"/>
              <a:t>method if the number of </a:t>
            </a:r>
            <a:r>
              <a:rPr lang="en-GB" sz="2400" dirty="0" smtClean="0"/>
              <a:t>bonds is </a:t>
            </a:r>
            <a:r>
              <a:rPr lang="en-GB" sz="2400" dirty="0"/>
              <a:t>larger than the number of discount factors to be estimated</a:t>
            </a:r>
            <a:r>
              <a:rPr lang="en-GB" sz="2400" dirty="0" smtClean="0"/>
              <a:t>.</a:t>
            </a:r>
          </a:p>
          <a:p>
            <a:pPr algn="just" eaLnBrk="1" hangingPunct="1"/>
            <a:endParaRPr lang="pt-PT" sz="2400" dirty="0"/>
          </a:p>
          <a:p>
            <a:pPr algn="just" eaLnBrk="1" hangingPunct="1"/>
            <a:endParaRPr lang="pt-PT" sz="2400" dirty="0" smtClean="0"/>
          </a:p>
          <a:p>
            <a:pPr algn="just" eaLnBrk="1" hangingPunct="1"/>
            <a:endParaRPr lang="pt-PT" sz="2400" dirty="0"/>
          </a:p>
          <a:p>
            <a:pPr marL="0" indent="0" algn="just" eaLnBrk="1" hangingPunct="1">
              <a:buNone/>
            </a:pPr>
            <a:r>
              <a:rPr lang="en-GB" sz="1800" dirty="0" smtClean="0"/>
              <a:t>Where</a:t>
            </a:r>
          </a:p>
          <a:p>
            <a:pPr marL="0" indent="0" algn="just" eaLnBrk="1" hangingPunct="1">
              <a:buNone/>
            </a:pPr>
            <a:r>
              <a:rPr lang="en-GB" sz="1800" i="1" dirty="0" err="1" smtClean="0"/>
              <a:t>i</a:t>
            </a:r>
            <a:r>
              <a:rPr lang="en-GB" sz="1800" dirty="0" smtClean="0"/>
              <a:t> </a:t>
            </a:r>
            <a:r>
              <a:rPr lang="en-GB" sz="1800" dirty="0"/>
              <a:t>= 1, …, </a:t>
            </a:r>
            <a:r>
              <a:rPr lang="en-GB" sz="1800" i="1" dirty="0"/>
              <a:t>k</a:t>
            </a:r>
            <a:r>
              <a:rPr lang="en-GB" sz="1800" dirty="0"/>
              <a:t>  </a:t>
            </a:r>
            <a:r>
              <a:rPr lang="en-GB" sz="1800" dirty="0" smtClean="0"/>
              <a:t>- riskless </a:t>
            </a:r>
            <a:r>
              <a:rPr lang="en-GB" sz="1800" dirty="0"/>
              <a:t>government bonds considered </a:t>
            </a:r>
            <a:endParaRPr lang="en-GB" sz="1800" dirty="0" smtClean="0"/>
          </a:p>
          <a:p>
            <a:pPr marL="0" indent="0" algn="just" eaLnBrk="1" hangingPunct="1">
              <a:buNone/>
            </a:pPr>
            <a:r>
              <a:rPr lang="en-GB" sz="1800" i="1" dirty="0" smtClean="0"/>
              <a:t>t </a:t>
            </a:r>
            <a:r>
              <a:rPr lang="en-GB" sz="1800" dirty="0" smtClean="0"/>
              <a:t>= 1,…, </a:t>
            </a:r>
            <a:r>
              <a:rPr lang="en-GB" sz="1800" i="1" dirty="0" smtClean="0"/>
              <a:t>n</a:t>
            </a:r>
            <a:r>
              <a:rPr lang="en-GB" sz="1800" dirty="0" smtClean="0"/>
              <a:t> - the cash-flows </a:t>
            </a:r>
            <a:r>
              <a:rPr lang="en-GB" sz="1800" dirty="0"/>
              <a:t>for which the discount factors are to be calculated</a:t>
            </a:r>
            <a:r>
              <a:rPr lang="en-GB" sz="1800" dirty="0" smtClean="0"/>
              <a:t>.</a:t>
            </a:r>
          </a:p>
          <a:p>
            <a:pPr marL="0" indent="0">
              <a:buNone/>
            </a:pPr>
            <a:r>
              <a:rPr lang="en-GB" sz="1800" dirty="0"/>
              <a:t>P = vector of the prices of the </a:t>
            </a:r>
            <a:r>
              <a:rPr lang="en-GB" sz="1800" i="1" dirty="0" err="1"/>
              <a:t>i</a:t>
            </a:r>
            <a:r>
              <a:rPr lang="en-GB" sz="1800" dirty="0"/>
              <a:t> bonds (a column vector with </a:t>
            </a:r>
            <a:r>
              <a:rPr lang="en-GB" sz="1800" i="1" dirty="0" err="1"/>
              <a:t>i</a:t>
            </a:r>
            <a:r>
              <a:rPr lang="en-GB" sz="1800" dirty="0"/>
              <a:t> </a:t>
            </a:r>
            <a:r>
              <a:rPr lang="en-GB" sz="1800" dirty="0" smtClean="0"/>
              <a:t>rows);</a:t>
            </a:r>
            <a:endParaRPr lang="en-GB" sz="1800" dirty="0"/>
          </a:p>
          <a:p>
            <a:pPr marL="0" indent="0">
              <a:buNone/>
            </a:pPr>
            <a:r>
              <a:rPr lang="en-GB" sz="1800" dirty="0"/>
              <a:t>CF = matrix of the cash-flows of the </a:t>
            </a:r>
            <a:r>
              <a:rPr lang="en-GB" sz="1800" i="1" dirty="0" err="1"/>
              <a:t>i</a:t>
            </a:r>
            <a:r>
              <a:rPr lang="en-GB" sz="1800" dirty="0"/>
              <a:t> bonds for the </a:t>
            </a:r>
            <a:r>
              <a:rPr lang="en-GB" sz="1800" i="1" dirty="0"/>
              <a:t>t</a:t>
            </a:r>
            <a:r>
              <a:rPr lang="en-GB" sz="1800" dirty="0"/>
              <a:t> </a:t>
            </a:r>
            <a:r>
              <a:rPr lang="en-GB" sz="1800" dirty="0" smtClean="0"/>
              <a:t>cash-flows (</a:t>
            </a:r>
            <a:r>
              <a:rPr lang="en-GB" sz="1800" i="1" dirty="0" err="1" smtClean="0"/>
              <a:t>i</a:t>
            </a:r>
            <a:r>
              <a:rPr lang="en-GB" sz="1800" dirty="0" smtClean="0"/>
              <a:t> rows and </a:t>
            </a:r>
            <a:r>
              <a:rPr lang="en-GB" sz="1800" i="1" dirty="0"/>
              <a:t>t</a:t>
            </a:r>
            <a:r>
              <a:rPr lang="en-GB" sz="1800" dirty="0"/>
              <a:t> columns);</a:t>
            </a:r>
          </a:p>
          <a:p>
            <a:pPr marL="0" indent="0">
              <a:buNone/>
            </a:pPr>
            <a:r>
              <a:rPr lang="en-GB" sz="1800" dirty="0"/>
              <a:t>d = vector of the discount factors for the </a:t>
            </a:r>
            <a:r>
              <a:rPr lang="en-GB" sz="1800" i="1" dirty="0"/>
              <a:t>t</a:t>
            </a:r>
            <a:r>
              <a:rPr lang="en-GB" sz="1800" dirty="0"/>
              <a:t> </a:t>
            </a:r>
            <a:r>
              <a:rPr lang="en-GB" sz="1800" dirty="0" smtClean="0"/>
              <a:t>cash-flows </a:t>
            </a:r>
            <a:r>
              <a:rPr lang="en-GB" sz="1800" dirty="0"/>
              <a:t>(a column vector with </a:t>
            </a:r>
            <a:r>
              <a:rPr lang="en-GB" sz="1800" i="1" dirty="0"/>
              <a:t>t</a:t>
            </a:r>
            <a:r>
              <a:rPr lang="en-GB" sz="1800" dirty="0"/>
              <a:t> </a:t>
            </a:r>
            <a:r>
              <a:rPr lang="en-GB" sz="1800" dirty="0" smtClean="0"/>
              <a:t>cash-flows).</a:t>
            </a:r>
            <a:endParaRPr lang="en-US" sz="1800" dirty="0" smtClean="0"/>
          </a:p>
        </p:txBody>
      </p:sp>
      <p:cxnSp>
        <p:nvCxnSpPr>
          <p:cNvPr id="8" name="Straight Connector 7"/>
          <p:cNvCxnSpPr/>
          <p:nvPr/>
        </p:nvCxnSpPr>
        <p:spPr>
          <a:xfrm flipV="1">
            <a:off x="0" y="1124744"/>
            <a:ext cx="4716016" cy="1824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8" name="Rectangle 2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29" name="Object 28"/>
          <p:cNvGraphicFramePr>
            <a:graphicFrameLocks noChangeAspect="1"/>
          </p:cNvGraphicFramePr>
          <p:nvPr/>
        </p:nvGraphicFramePr>
        <p:xfrm>
          <a:off x="755576" y="2996952"/>
          <a:ext cx="2408909" cy="659280"/>
        </p:xfrm>
        <a:graphic>
          <a:graphicData uri="http://schemas.openxmlformats.org/presentationml/2006/ole">
            <mc:AlternateContent xmlns:mc="http://schemas.openxmlformats.org/markup-compatibility/2006">
              <mc:Choice xmlns:v="urn:schemas-microsoft-com:vml" Requires="v">
                <p:oleObj spid="_x0000_s160782" r:id="rId3" imgW="825500" imgH="279400" progId="Unknown">
                  <p:embed/>
                </p:oleObj>
              </mc:Choice>
              <mc:Fallback>
                <p:oleObj r:id="rId3" imgW="825500" imgH="279400" progId="Unknown">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576" y="2996952"/>
                        <a:ext cx="2408909" cy="659280"/>
                      </a:xfrm>
                      <a:prstGeom prst="rect">
                        <a:avLst/>
                      </a:prstGeom>
                      <a:noFill/>
                    </p:spPr>
                  </p:pic>
                </p:oleObj>
              </mc:Fallback>
            </mc:AlternateContent>
          </a:graphicData>
        </a:graphic>
      </p:graphicFrame>
      <p:sp>
        <p:nvSpPr>
          <p:cNvPr id="30" name="Rectangle 26"/>
          <p:cNvSpPr>
            <a:spLocks noChangeArrowheads="1"/>
          </p:cNvSpPr>
          <p:nvPr/>
        </p:nvSpPr>
        <p:spPr bwMode="auto">
          <a:xfrm>
            <a:off x="0" y="2476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19948729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3" name="Rectangle 2"/>
          <p:cNvSpPr>
            <a:spLocks noGrp="1" noChangeArrowheads="1"/>
          </p:cNvSpPr>
          <p:nvPr>
            <p:ph type="title"/>
          </p:nvPr>
        </p:nvSpPr>
        <p:spPr>
          <a:xfrm>
            <a:off x="-32" y="285736"/>
            <a:ext cx="7772400" cy="1143000"/>
          </a:xfrm>
          <a:noFill/>
        </p:spPr>
        <p:txBody>
          <a:bodyPr/>
          <a:lstStyle/>
          <a:p>
            <a:pPr algn="l" eaLnBrk="1" hangingPunct="1"/>
            <a:r>
              <a:rPr lang="en-US" sz="3200" b="1" cap="small" dirty="0" smtClean="0">
                <a:solidFill>
                  <a:srgbClr val="740000"/>
                </a:solidFill>
              </a:rPr>
              <a:t>Carlton and Cooper (1976)</a:t>
            </a:r>
          </a:p>
        </p:txBody>
      </p:sp>
      <p:sp>
        <p:nvSpPr>
          <p:cNvPr id="78851" name="Rectangle 3"/>
          <p:cNvSpPr>
            <a:spLocks noGrp="1" noChangeArrowheads="1"/>
          </p:cNvSpPr>
          <p:nvPr>
            <p:ph type="body" idx="1"/>
          </p:nvPr>
        </p:nvSpPr>
        <p:spPr>
          <a:xfrm>
            <a:off x="107504" y="1437222"/>
            <a:ext cx="8892480" cy="4656073"/>
          </a:xfrm>
          <a:noFill/>
        </p:spPr>
        <p:txBody>
          <a:bodyPr/>
          <a:lstStyle/>
          <a:p>
            <a:pPr algn="just" eaLnBrk="1" hangingPunct="1">
              <a:lnSpc>
                <a:spcPts val="2700"/>
              </a:lnSpc>
              <a:spcBef>
                <a:spcPts val="600"/>
              </a:spcBef>
              <a:spcAft>
                <a:spcPts val="600"/>
              </a:spcAft>
            </a:pPr>
            <a:r>
              <a:rPr lang="en-GB" sz="2400" dirty="0" smtClean="0"/>
              <a:t>This </a:t>
            </a:r>
            <a:r>
              <a:rPr lang="en-GB" sz="2400" dirty="0"/>
              <a:t>method has </a:t>
            </a:r>
            <a:r>
              <a:rPr lang="en-GB" sz="2400" dirty="0" smtClean="0"/>
              <a:t>several drawbacks:</a:t>
            </a:r>
          </a:p>
          <a:p>
            <a:pPr marL="0" indent="0" algn="just" eaLnBrk="1" hangingPunct="1">
              <a:lnSpc>
                <a:spcPts val="2700"/>
              </a:lnSpc>
              <a:spcBef>
                <a:spcPts val="600"/>
              </a:spcBef>
              <a:spcAft>
                <a:spcPts val="600"/>
              </a:spcAft>
              <a:buNone/>
            </a:pPr>
            <a:endParaRPr lang="en-GB" sz="2400" dirty="0"/>
          </a:p>
          <a:p>
            <a:pPr marL="514350" indent="-514350" algn="just" eaLnBrk="1" hangingPunct="1">
              <a:lnSpc>
                <a:spcPts val="2700"/>
              </a:lnSpc>
              <a:spcBef>
                <a:spcPts val="600"/>
              </a:spcBef>
              <a:spcAft>
                <a:spcPts val="600"/>
              </a:spcAft>
              <a:buAutoNum type="romanLcParenBoth"/>
            </a:pPr>
            <a:r>
              <a:rPr lang="en-GB" sz="2400" dirty="0" smtClean="0"/>
              <a:t>it </a:t>
            </a:r>
            <a:r>
              <a:rPr lang="en-GB" sz="2400" dirty="0"/>
              <a:t>only allows the estimation of some points of the discount </a:t>
            </a:r>
            <a:r>
              <a:rPr lang="en-GB" sz="2400" dirty="0" smtClean="0"/>
              <a:t>function (for the maturities of the cash-flows considered);</a:t>
            </a:r>
          </a:p>
          <a:p>
            <a:pPr marL="514350" indent="-514350" algn="just" eaLnBrk="1" hangingPunct="1">
              <a:lnSpc>
                <a:spcPts val="2700"/>
              </a:lnSpc>
              <a:spcBef>
                <a:spcPts val="600"/>
              </a:spcBef>
              <a:spcAft>
                <a:spcPts val="600"/>
              </a:spcAft>
              <a:buAutoNum type="romanLcParenBoth"/>
            </a:pPr>
            <a:r>
              <a:rPr lang="en-GB" sz="2400" dirty="0" smtClean="0"/>
              <a:t>it </a:t>
            </a:r>
            <a:r>
              <a:rPr lang="en-GB" sz="2400" dirty="0"/>
              <a:t>does not impose any smoothness on the discount </a:t>
            </a:r>
            <a:r>
              <a:rPr lang="en-GB" sz="2400" dirty="0" smtClean="0"/>
              <a:t>function, allowing meaningless shapes (non-monotonically decreasing and convex); and</a:t>
            </a:r>
          </a:p>
          <a:p>
            <a:pPr marL="514350" indent="-514350" algn="just" eaLnBrk="1" hangingPunct="1">
              <a:lnSpc>
                <a:spcPts val="2700"/>
              </a:lnSpc>
              <a:spcBef>
                <a:spcPts val="600"/>
              </a:spcBef>
              <a:spcAft>
                <a:spcPts val="600"/>
              </a:spcAft>
              <a:buAutoNum type="romanLcParenBoth"/>
            </a:pPr>
            <a:r>
              <a:rPr lang="en-GB" sz="2400" dirty="0" smtClean="0"/>
              <a:t>It faces </a:t>
            </a:r>
            <a:r>
              <a:rPr lang="en-GB" sz="2400" dirty="0" err="1" smtClean="0"/>
              <a:t>multicolinearity</a:t>
            </a:r>
            <a:r>
              <a:rPr lang="en-GB" sz="2400" dirty="0" smtClean="0"/>
              <a:t> </a:t>
            </a:r>
            <a:r>
              <a:rPr lang="en-GB" sz="2400" dirty="0"/>
              <a:t>problems resulting from the linear dependence between the cash-flows of, at least, some of the securities taken into </a:t>
            </a:r>
            <a:r>
              <a:rPr lang="en-GB" sz="2400" dirty="0" smtClean="0"/>
              <a:t>consideration.</a:t>
            </a:r>
            <a:endParaRPr lang="en-US" sz="2400" dirty="0" smtClean="0"/>
          </a:p>
        </p:txBody>
      </p:sp>
      <p:cxnSp>
        <p:nvCxnSpPr>
          <p:cNvPr id="8" name="Straight Connector 7"/>
          <p:cNvCxnSpPr/>
          <p:nvPr/>
        </p:nvCxnSpPr>
        <p:spPr>
          <a:xfrm flipV="1">
            <a:off x="0" y="1124744"/>
            <a:ext cx="4716016" cy="1824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8" name="Rectangle 2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30" name="Rectangle 26"/>
          <p:cNvSpPr>
            <a:spLocks noChangeArrowheads="1"/>
          </p:cNvSpPr>
          <p:nvPr/>
        </p:nvSpPr>
        <p:spPr bwMode="auto">
          <a:xfrm>
            <a:off x="0" y="2476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13155273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3" name="Rectangle 2"/>
          <p:cNvSpPr>
            <a:spLocks noGrp="1" noChangeArrowheads="1"/>
          </p:cNvSpPr>
          <p:nvPr>
            <p:ph type="title"/>
          </p:nvPr>
        </p:nvSpPr>
        <p:spPr>
          <a:xfrm>
            <a:off x="-32" y="285736"/>
            <a:ext cx="7772400" cy="1143000"/>
          </a:xfrm>
          <a:noFill/>
        </p:spPr>
        <p:txBody>
          <a:bodyPr/>
          <a:lstStyle/>
          <a:p>
            <a:pPr algn="l" eaLnBrk="1" hangingPunct="1"/>
            <a:r>
              <a:rPr lang="en-US" sz="3200" b="1" cap="small" dirty="0" smtClean="0">
                <a:solidFill>
                  <a:srgbClr val="C00000"/>
                </a:solidFill>
              </a:rPr>
              <a:t>Interpolation - Linear</a:t>
            </a:r>
          </a:p>
        </p:txBody>
      </p:sp>
      <p:sp>
        <p:nvSpPr>
          <p:cNvPr id="50179" name="Rectangle 3"/>
          <p:cNvSpPr>
            <a:spLocks noGrp="1" noChangeArrowheads="1"/>
          </p:cNvSpPr>
          <p:nvPr>
            <p:ph type="body" idx="1"/>
          </p:nvPr>
        </p:nvSpPr>
        <p:spPr>
          <a:xfrm>
            <a:off x="107504" y="1268760"/>
            <a:ext cx="8856985" cy="5112568"/>
          </a:xfrm>
          <a:noFill/>
        </p:spPr>
        <p:txBody>
          <a:bodyPr/>
          <a:lstStyle/>
          <a:p>
            <a:pPr algn="just" eaLnBrk="1" hangingPunct="1">
              <a:lnSpc>
                <a:spcPts val="2700"/>
              </a:lnSpc>
              <a:spcBef>
                <a:spcPts val="0"/>
              </a:spcBef>
              <a:spcAft>
                <a:spcPts val="600"/>
              </a:spcAft>
            </a:pPr>
            <a:r>
              <a:rPr lang="en-US" sz="2000" dirty="0" smtClean="0"/>
              <a:t>Interpolations may be useful if we don’t have all market information required to get spot rates for the same maturities, being interest rates calculated as functions of maturities, with linear interpolations as the simplest approach.</a:t>
            </a:r>
          </a:p>
          <a:p>
            <a:pPr algn="just" eaLnBrk="1" hangingPunct="1">
              <a:lnSpc>
                <a:spcPts val="2700"/>
              </a:lnSpc>
              <a:spcBef>
                <a:spcPts val="0"/>
              </a:spcBef>
              <a:spcAft>
                <a:spcPts val="600"/>
              </a:spcAft>
            </a:pPr>
            <a:r>
              <a:rPr lang="en-US" sz="2000" dirty="0" smtClean="0"/>
              <a:t>Assuming that we know discount rates for maturities </a:t>
            </a:r>
            <a:r>
              <a:rPr lang="en-US" sz="2000" i="1" dirty="0" smtClean="0"/>
              <a:t>t</a:t>
            </a:r>
            <a:r>
              <a:rPr lang="en-US" sz="2000" i="1" baseline="-25000" dirty="0" smtClean="0"/>
              <a:t>1</a:t>
            </a:r>
            <a:r>
              <a:rPr lang="en-US" sz="2000" i="1" dirty="0" smtClean="0"/>
              <a:t> </a:t>
            </a:r>
            <a:r>
              <a:rPr lang="en-US" sz="2000" dirty="0" smtClean="0"/>
              <a:t>and </a:t>
            </a:r>
            <a:r>
              <a:rPr lang="en-US" sz="2000" i="1" dirty="0" smtClean="0"/>
              <a:t>t</a:t>
            </a:r>
            <a:r>
              <a:rPr lang="en-US" sz="2000" i="1" baseline="-25000" dirty="0" smtClean="0"/>
              <a:t>2</a:t>
            </a:r>
            <a:r>
              <a:rPr lang="en-US" sz="2000" baseline="-25000" dirty="0" smtClean="0"/>
              <a:t>,</a:t>
            </a:r>
            <a:r>
              <a:rPr lang="en-US" sz="2000" dirty="0" smtClean="0"/>
              <a:t> the rate for maturity </a:t>
            </a:r>
            <a:r>
              <a:rPr lang="en-US" sz="2000" i="1" dirty="0" smtClean="0"/>
              <a:t>t</a:t>
            </a:r>
            <a:r>
              <a:rPr lang="en-US" sz="2000" dirty="0" smtClean="0"/>
              <a:t>, being </a:t>
            </a:r>
            <a:r>
              <a:rPr lang="en-US" sz="2000" i="1" dirty="0" smtClean="0"/>
              <a:t>t</a:t>
            </a:r>
            <a:r>
              <a:rPr lang="en-US" sz="2000" i="1" baseline="-25000" dirty="0" smtClean="0"/>
              <a:t>1</a:t>
            </a:r>
            <a:r>
              <a:rPr lang="en-US" sz="2000" i="1" dirty="0" smtClean="0"/>
              <a:t>&lt; t &lt;t</a:t>
            </a:r>
            <a:r>
              <a:rPr lang="en-US" sz="2000" i="1" baseline="-25000" dirty="0" smtClean="0"/>
              <a:t>2</a:t>
            </a:r>
            <a:r>
              <a:rPr lang="en-US" sz="2000" dirty="0" smtClean="0"/>
              <a:t>, corresponds to the weighted average of the adjacent rates, being the weights higher for the maturity closer to </a:t>
            </a:r>
            <a:r>
              <a:rPr lang="en-US" sz="2000" i="1" dirty="0" smtClean="0"/>
              <a:t>t</a:t>
            </a:r>
            <a:r>
              <a:rPr lang="en-US" sz="2000" dirty="0" smtClean="0"/>
              <a:t> (e.g. </a:t>
            </a:r>
            <a:r>
              <a:rPr lang="en-US" sz="2000" dirty="0"/>
              <a:t>if </a:t>
            </a:r>
            <a:r>
              <a:rPr lang="en-US" sz="2000" i="1" dirty="0" smtClean="0"/>
              <a:t>t=t</a:t>
            </a:r>
            <a:r>
              <a:rPr lang="en-US" sz="2000" i="1" baseline="-25000" dirty="0" smtClean="0"/>
              <a:t>2</a:t>
            </a:r>
            <a:r>
              <a:rPr lang="en-US" sz="2000" dirty="0" smtClean="0"/>
              <a:t>, </a:t>
            </a:r>
            <a:r>
              <a:rPr lang="en-US" sz="2000" i="1" dirty="0" smtClean="0"/>
              <a:t>t</a:t>
            </a:r>
            <a:r>
              <a:rPr lang="en-US" sz="2000" i="1" baseline="-25000" dirty="0" smtClean="0"/>
              <a:t>1</a:t>
            </a:r>
            <a:r>
              <a:rPr lang="en-US" sz="2000" i="1" dirty="0"/>
              <a:t> </a:t>
            </a:r>
            <a:r>
              <a:rPr lang="en-US" sz="2000" dirty="0" smtClean="0"/>
              <a:t>will not have any relevance to calculate </a:t>
            </a:r>
            <a:r>
              <a:rPr lang="en-US" sz="2000" i="1" dirty="0" smtClean="0"/>
              <a:t>t</a:t>
            </a:r>
            <a:r>
              <a:rPr lang="en-US" sz="2000" dirty="0" smtClean="0"/>
              <a:t>):</a:t>
            </a:r>
          </a:p>
          <a:p>
            <a:pPr algn="just" eaLnBrk="1" hangingPunct="1">
              <a:lnSpc>
                <a:spcPts val="2700"/>
              </a:lnSpc>
              <a:spcBef>
                <a:spcPts val="0"/>
              </a:spcBef>
              <a:spcAft>
                <a:spcPts val="600"/>
              </a:spcAft>
            </a:pPr>
            <a:endParaRPr lang="en-US" sz="2000" dirty="0" smtClean="0"/>
          </a:p>
          <a:p>
            <a:pPr algn="just" eaLnBrk="1" hangingPunct="1">
              <a:lnSpc>
                <a:spcPts val="2700"/>
              </a:lnSpc>
              <a:spcBef>
                <a:spcPts val="0"/>
              </a:spcBef>
              <a:spcAft>
                <a:spcPts val="600"/>
              </a:spcAft>
            </a:pPr>
            <a:endParaRPr lang="en-US" sz="2000" dirty="0"/>
          </a:p>
          <a:p>
            <a:pPr algn="just" eaLnBrk="1" hangingPunct="1">
              <a:lnSpc>
                <a:spcPts val="2700"/>
              </a:lnSpc>
              <a:spcBef>
                <a:spcPts val="0"/>
              </a:spcBef>
              <a:spcAft>
                <a:spcPts val="600"/>
              </a:spcAft>
            </a:pPr>
            <a:r>
              <a:rPr lang="en-US" sz="2000" dirty="0" smtClean="0"/>
              <a:t>Linear interpolations provide good proxies for near maturities.</a:t>
            </a:r>
          </a:p>
          <a:p>
            <a:pPr algn="just" eaLnBrk="1" hangingPunct="1">
              <a:lnSpc>
                <a:spcPts val="2700"/>
              </a:lnSpc>
              <a:spcBef>
                <a:spcPts val="0"/>
              </a:spcBef>
              <a:spcAft>
                <a:spcPts val="600"/>
              </a:spcAft>
            </a:pPr>
            <a:r>
              <a:rPr lang="en-US" sz="2000" dirty="0" smtClean="0"/>
              <a:t>However, for distant maturities, the shape of the resulting yield curve tends to be kinked.</a:t>
            </a:r>
          </a:p>
          <a:p>
            <a:pPr algn="just" eaLnBrk="1" hangingPunct="1">
              <a:lnSpc>
                <a:spcPts val="2700"/>
              </a:lnSpc>
              <a:spcBef>
                <a:spcPts val="0"/>
              </a:spcBef>
              <a:spcAft>
                <a:spcPts val="600"/>
              </a:spcAft>
            </a:pPr>
            <a:r>
              <a:rPr lang="en-US" sz="2000" dirty="0" smtClean="0"/>
              <a:t>By definition, linear interpolation doesn’t allow to get estimates for maturities longer than those observed.</a:t>
            </a:r>
          </a:p>
        </p:txBody>
      </p:sp>
      <p:graphicFrame>
        <p:nvGraphicFramePr>
          <p:cNvPr id="50180" name="Object 4"/>
          <p:cNvGraphicFramePr>
            <a:graphicFrameLocks noChangeAspect="1"/>
          </p:cNvGraphicFramePr>
          <p:nvPr>
            <p:extLst>
              <p:ext uri="{D42A27DB-BD31-4B8C-83A1-F6EECF244321}">
                <p14:modId xmlns:p14="http://schemas.microsoft.com/office/powerpoint/2010/main" val="3821905763"/>
              </p:ext>
            </p:extLst>
          </p:nvPr>
        </p:nvGraphicFramePr>
        <p:xfrm>
          <a:off x="467544" y="3858609"/>
          <a:ext cx="4176464" cy="777667"/>
        </p:xfrm>
        <a:graphic>
          <a:graphicData uri="http://schemas.openxmlformats.org/presentationml/2006/ole">
            <mc:AlternateContent xmlns:mc="http://schemas.openxmlformats.org/markup-compatibility/2006">
              <mc:Choice xmlns:v="urn:schemas-microsoft-com:vml" Requires="v">
                <p:oleObj spid="_x0000_s139328" name="Equation" r:id="rId3" imgW="2184400" imgH="393700" progId="Equation.DSMT4">
                  <p:embed/>
                </p:oleObj>
              </mc:Choice>
              <mc:Fallback>
                <p:oleObj name="Equation" r:id="rId3" imgW="2184400" imgH="393700" progId="Equation.DSMT4">
                  <p:embed/>
                  <p:pic>
                    <p:nvPicPr>
                      <p:cNvPr id="0" name=""/>
                      <p:cNvPicPr>
                        <a:picLocks noChangeAspect="1" noChangeArrowheads="1"/>
                      </p:cNvPicPr>
                      <p:nvPr/>
                    </p:nvPicPr>
                    <p:blipFill>
                      <a:blip r:embed="rId4"/>
                      <a:srcRect/>
                      <a:stretch>
                        <a:fillRect/>
                      </a:stretch>
                    </p:blipFill>
                    <p:spPr bwMode="auto">
                      <a:xfrm>
                        <a:off x="467544" y="3858609"/>
                        <a:ext cx="4176464" cy="777667"/>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cxnSp>
        <p:nvCxnSpPr>
          <p:cNvPr id="7" name="Straight Connector 6"/>
          <p:cNvCxnSpPr/>
          <p:nvPr/>
        </p:nvCxnSpPr>
        <p:spPr>
          <a:xfrm>
            <a:off x="0" y="1142984"/>
            <a:ext cx="3714744" cy="1588"/>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60038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7" name="Rectangle 2"/>
          <p:cNvSpPr>
            <a:spLocks noGrp="1" noChangeArrowheads="1"/>
          </p:cNvSpPr>
          <p:nvPr>
            <p:ph type="title"/>
          </p:nvPr>
        </p:nvSpPr>
        <p:spPr>
          <a:xfrm>
            <a:off x="14310" y="285728"/>
            <a:ext cx="7772400" cy="1143000"/>
          </a:xfrm>
          <a:noFill/>
        </p:spPr>
        <p:txBody>
          <a:bodyPr/>
          <a:lstStyle/>
          <a:p>
            <a:pPr algn="l" eaLnBrk="1" hangingPunct="1"/>
            <a:r>
              <a:rPr lang="en-US" sz="3200" b="1" cap="small" dirty="0" smtClean="0">
                <a:solidFill>
                  <a:srgbClr val="C00000"/>
                </a:solidFill>
              </a:rPr>
              <a:t>Interpolation – Polynomial</a:t>
            </a:r>
          </a:p>
        </p:txBody>
      </p:sp>
      <p:sp>
        <p:nvSpPr>
          <p:cNvPr id="51203" name="Rectangle 3"/>
          <p:cNvSpPr>
            <a:spLocks noGrp="1" noChangeArrowheads="1"/>
          </p:cNvSpPr>
          <p:nvPr>
            <p:ph type="body" idx="1"/>
          </p:nvPr>
        </p:nvSpPr>
        <p:spPr>
          <a:xfrm>
            <a:off x="179512" y="1268760"/>
            <a:ext cx="8892158" cy="5184576"/>
          </a:xfrm>
          <a:noFill/>
        </p:spPr>
        <p:txBody>
          <a:bodyPr/>
          <a:lstStyle/>
          <a:p>
            <a:pPr algn="just" eaLnBrk="1" hangingPunct="1"/>
            <a:r>
              <a:rPr lang="en-US" sz="2000" b="1" dirty="0" smtClean="0">
                <a:solidFill>
                  <a:srgbClr val="002060"/>
                </a:solidFill>
              </a:rPr>
              <a:t>Polynomial interpolations of the interest rates </a:t>
            </a:r>
            <a:r>
              <a:rPr lang="en-US" sz="2000" dirty="0" smtClean="0"/>
              <a:t>allow to obtain smoother yield curves, with interest rates </a:t>
            </a:r>
            <a:r>
              <a:rPr lang="en-US" sz="2000" dirty="0" smtClean="0"/>
              <a:t>as polynomial </a:t>
            </a:r>
            <a:r>
              <a:rPr lang="en-US" sz="2000" dirty="0" smtClean="0"/>
              <a:t>functions of maturities.</a:t>
            </a:r>
          </a:p>
          <a:p>
            <a:pPr algn="just" eaLnBrk="1" hangingPunct="1"/>
            <a:r>
              <a:rPr lang="en-US" sz="2000" dirty="0" smtClean="0">
                <a:solidFill>
                  <a:srgbClr val="FF0000"/>
                </a:solidFill>
              </a:rPr>
              <a:t>A very common polynomial interpolation is the cubic </a:t>
            </a:r>
            <a:r>
              <a:rPr lang="en-US" sz="2000" dirty="0" smtClean="0"/>
              <a:t>=&gt; one can estimate the full term structure just by knowing the spot rates for 4 maturities.</a:t>
            </a:r>
          </a:p>
          <a:p>
            <a:pPr algn="just" eaLnBrk="1" hangingPunct="1"/>
            <a:r>
              <a:rPr lang="en-US" sz="2000" dirty="0" smtClean="0"/>
              <a:t>Therefore, if </a:t>
            </a:r>
            <a:r>
              <a:rPr lang="en-US" sz="2000" i="1" dirty="0" smtClean="0"/>
              <a:t>R(0, t</a:t>
            </a:r>
            <a:r>
              <a:rPr lang="en-US" sz="2000" i="1" baseline="-25000" dirty="0" smtClean="0"/>
              <a:t>1</a:t>
            </a:r>
            <a:r>
              <a:rPr lang="en-US" sz="2000" i="1" dirty="0" smtClean="0"/>
              <a:t>), R(0, t</a:t>
            </a:r>
            <a:r>
              <a:rPr lang="en-US" sz="2000" i="1" baseline="-25000" dirty="0" smtClean="0"/>
              <a:t>2</a:t>
            </a:r>
            <a:r>
              <a:rPr lang="en-US" sz="2000" i="1" dirty="0" smtClean="0"/>
              <a:t>), R(0, t</a:t>
            </a:r>
            <a:r>
              <a:rPr lang="en-US" sz="2000" i="1" baseline="-25000" dirty="0" smtClean="0"/>
              <a:t>3</a:t>
            </a:r>
            <a:r>
              <a:rPr lang="en-US" sz="2000" i="1" dirty="0" smtClean="0"/>
              <a:t>) </a:t>
            </a:r>
            <a:r>
              <a:rPr lang="en-US" sz="2000" dirty="0" smtClean="0"/>
              <a:t>and </a:t>
            </a:r>
            <a:r>
              <a:rPr lang="en-US" sz="2000" i="1" dirty="0" smtClean="0"/>
              <a:t>R(0, t</a:t>
            </a:r>
            <a:r>
              <a:rPr lang="en-US" sz="2000" i="1" baseline="-25000" dirty="0" smtClean="0"/>
              <a:t>4</a:t>
            </a:r>
            <a:r>
              <a:rPr lang="en-US" sz="2000" i="1" dirty="0" smtClean="0"/>
              <a:t>) </a:t>
            </a:r>
            <a:r>
              <a:rPr lang="en-US" sz="2000" dirty="0" smtClean="0"/>
              <a:t>are known, one can solve the following system in order to the four coefficients of the 3</a:t>
            </a:r>
            <a:r>
              <a:rPr lang="en-US" sz="2000" baseline="30000" dirty="0" smtClean="0"/>
              <a:t>rd</a:t>
            </a:r>
            <a:r>
              <a:rPr lang="en-US" sz="2000" dirty="0" smtClean="0"/>
              <a:t> order </a:t>
            </a:r>
            <a:r>
              <a:rPr lang="en-US" sz="2000" dirty="0" smtClean="0"/>
              <a:t>polynomial.</a:t>
            </a:r>
          </a:p>
          <a:p>
            <a:pPr marL="0" indent="0" algn="just" eaLnBrk="1" hangingPunct="1">
              <a:buNone/>
            </a:pPr>
            <a:endParaRPr lang="en-US" sz="2000" dirty="0" smtClean="0"/>
          </a:p>
          <a:p>
            <a:pPr marL="0" indent="0" algn="just" eaLnBrk="1" hangingPunct="1">
              <a:buNone/>
            </a:pPr>
            <a:r>
              <a:rPr lang="en-US" sz="2000" dirty="0"/>
              <a:t>	</a:t>
            </a:r>
            <a:r>
              <a:rPr lang="en-US" sz="2000" dirty="0" smtClean="0"/>
              <a:t>				         , being</a:t>
            </a:r>
          </a:p>
          <a:p>
            <a:pPr algn="just" eaLnBrk="1" hangingPunct="1"/>
            <a:endParaRPr lang="en-US" sz="2000" dirty="0"/>
          </a:p>
          <a:p>
            <a:pPr algn="just" eaLnBrk="1" hangingPunct="1"/>
            <a:endParaRPr lang="en-US" sz="2000" dirty="0" smtClean="0"/>
          </a:p>
          <a:p>
            <a:pPr algn="just" eaLnBrk="1" hangingPunct="1"/>
            <a:endParaRPr lang="en-US" sz="2000" dirty="0"/>
          </a:p>
          <a:p>
            <a:pPr algn="just" eaLnBrk="1" hangingPunct="1"/>
            <a:r>
              <a:rPr lang="en-US" sz="2000" dirty="0" smtClean="0"/>
              <a:t>If </a:t>
            </a:r>
            <a:r>
              <a:rPr lang="en-US" sz="2000" dirty="0"/>
              <a:t>one uses more than 4 spot rates, these coefficients are estimated by econometric techniques (as we will have degrees of freedom), e.g. ordinary least squares (as the functions are linear in the coefficients).</a:t>
            </a:r>
          </a:p>
          <a:p>
            <a:pPr algn="just" eaLnBrk="1" hangingPunct="1"/>
            <a:r>
              <a:rPr lang="en-US" sz="2000" dirty="0"/>
              <a:t>Otherwise, </a:t>
            </a:r>
          </a:p>
          <a:p>
            <a:pPr algn="just" eaLnBrk="1" hangingPunct="1"/>
            <a:endParaRPr lang="en-US" sz="2000" dirty="0" smtClean="0"/>
          </a:p>
          <a:p>
            <a:pPr algn="just" eaLnBrk="1" hangingPunct="1"/>
            <a:endParaRPr lang="en-US" sz="2000" dirty="0"/>
          </a:p>
          <a:p>
            <a:pPr algn="just" eaLnBrk="1" hangingPunct="1"/>
            <a:endParaRPr lang="en-US" sz="2000" dirty="0" smtClean="0"/>
          </a:p>
          <a:p>
            <a:pPr marL="0" indent="0" algn="just" eaLnBrk="1" hangingPunct="1">
              <a:buNone/>
            </a:pPr>
            <a:r>
              <a:rPr lang="en-US" sz="2000" dirty="0" smtClean="0"/>
              <a:t>				      	        , being</a:t>
            </a:r>
            <a:endParaRPr lang="en-US" sz="2000" dirty="0"/>
          </a:p>
          <a:p>
            <a:pPr algn="just" eaLnBrk="1" hangingPunct="1"/>
            <a:endParaRPr lang="en-US" sz="2000" dirty="0" smtClean="0"/>
          </a:p>
          <a:p>
            <a:pPr algn="just" eaLnBrk="1" hangingPunct="1"/>
            <a:endParaRPr lang="en-US" sz="2000" dirty="0"/>
          </a:p>
          <a:p>
            <a:pPr algn="just" eaLnBrk="1" hangingPunct="1"/>
            <a:endParaRPr lang="en-US" sz="2000" dirty="0" smtClean="0"/>
          </a:p>
          <a:p>
            <a:pPr algn="just" eaLnBrk="1" hangingPunct="1">
              <a:spcBef>
                <a:spcPts val="0"/>
              </a:spcBef>
            </a:pPr>
            <a:endParaRPr lang="en-US" sz="2000" dirty="0" smtClean="0"/>
          </a:p>
          <a:p>
            <a:pPr marL="0" indent="0" algn="just" eaLnBrk="1" hangingPunct="1">
              <a:buNone/>
            </a:pPr>
            <a:endParaRPr lang="en-US" sz="2000" dirty="0"/>
          </a:p>
          <a:p>
            <a:pPr algn="just" eaLnBrk="1" hangingPunct="1"/>
            <a:endParaRPr lang="en-US" sz="2000" dirty="0" smtClean="0"/>
          </a:p>
          <a:p>
            <a:pPr algn="just" eaLnBrk="1" hangingPunct="1"/>
            <a:endParaRPr lang="en-US" sz="2000" dirty="0"/>
          </a:p>
          <a:p>
            <a:pPr algn="just" eaLnBrk="1" hangingPunct="1"/>
            <a:endParaRPr lang="en-US" sz="2000" dirty="0" smtClean="0"/>
          </a:p>
          <a:p>
            <a:pPr algn="just" eaLnBrk="1" hangingPunct="1"/>
            <a:endParaRPr lang="en-US" sz="2000" dirty="0"/>
          </a:p>
          <a:p>
            <a:pPr algn="just" eaLnBrk="1" hangingPunct="1"/>
            <a:endParaRPr lang="en-US" sz="2000" dirty="0" smtClean="0"/>
          </a:p>
        </p:txBody>
      </p:sp>
      <p:graphicFrame>
        <p:nvGraphicFramePr>
          <p:cNvPr id="51205" name="Object 5"/>
          <p:cNvGraphicFramePr>
            <a:graphicFrameLocks noChangeAspect="1"/>
          </p:cNvGraphicFramePr>
          <p:nvPr>
            <p:extLst>
              <p:ext uri="{D42A27DB-BD31-4B8C-83A1-F6EECF244321}">
                <p14:modId xmlns:p14="http://schemas.microsoft.com/office/powerpoint/2010/main" val="2680455896"/>
              </p:ext>
            </p:extLst>
          </p:nvPr>
        </p:nvGraphicFramePr>
        <p:xfrm>
          <a:off x="676450" y="3429000"/>
          <a:ext cx="2791486" cy="1484833"/>
        </p:xfrm>
        <a:graphic>
          <a:graphicData uri="http://schemas.openxmlformats.org/presentationml/2006/ole">
            <mc:AlternateContent xmlns:mc="http://schemas.openxmlformats.org/markup-compatibility/2006">
              <mc:Choice xmlns:v="urn:schemas-microsoft-com:vml" Requires="v">
                <p:oleObj spid="_x0000_s132245" name="Equation" r:id="rId3" imgW="3581400" imgH="1905000" progId="Equation.DSMT4">
                  <p:embed/>
                </p:oleObj>
              </mc:Choice>
              <mc:Fallback>
                <p:oleObj name="Equation" r:id="rId3" imgW="3581400" imgH="1905000" progId="Equation.DSMT4">
                  <p:embed/>
                  <p:pic>
                    <p:nvPicPr>
                      <p:cNvPr id="0" name="Picture 19"/>
                      <p:cNvPicPr>
                        <a:picLocks noChangeAspect="1" noChangeArrowheads="1"/>
                      </p:cNvPicPr>
                      <p:nvPr/>
                    </p:nvPicPr>
                    <p:blipFill>
                      <a:blip r:embed="rId4"/>
                      <a:srcRect/>
                      <a:stretch>
                        <a:fillRect/>
                      </a:stretch>
                    </p:blipFill>
                    <p:spPr bwMode="auto">
                      <a:xfrm>
                        <a:off x="676450" y="3429000"/>
                        <a:ext cx="2791486" cy="1484833"/>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cxnSp>
        <p:nvCxnSpPr>
          <p:cNvPr id="7" name="Straight Connector 6"/>
          <p:cNvCxnSpPr/>
          <p:nvPr/>
        </p:nvCxnSpPr>
        <p:spPr>
          <a:xfrm>
            <a:off x="0" y="1142984"/>
            <a:ext cx="6143636" cy="1588"/>
          </a:xfrm>
          <a:prstGeom prst="line">
            <a:avLst/>
          </a:prstGeom>
          <a:ln w="25400"/>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8" name="Rectangle 7"/>
              <p:cNvSpPr/>
              <p:nvPr/>
            </p:nvSpPr>
            <p:spPr>
              <a:xfrm>
                <a:off x="3238990" y="3933056"/>
                <a:ext cx="5077426" cy="1201611"/>
              </a:xfrm>
              <a:prstGeom prst="rect">
                <a:avLst/>
              </a:prstGeom>
            </p:spPr>
            <p:txBody>
              <a:bodyPr wrap="square">
                <a:spAutoFit/>
              </a:bodyPr>
              <a:lstStyle/>
              <a:p>
                <a14:m>
                  <m:oMathPara xmlns:m="http://schemas.openxmlformats.org/officeDocument/2006/math">
                    <m:oMathParaPr>
                      <m:jc m:val="centerGroup"/>
                    </m:oMathParaPr>
                    <m:oMath xmlns:m="http://schemas.openxmlformats.org/officeDocument/2006/math">
                      <m:r>
                        <a:rPr lang="pt-PT" sz="1600" b="0" i="1" smtClean="0">
                          <a:latin typeface="Cambria Math" panose="02040503050406030204" pitchFamily="18" charset="0"/>
                        </a:rPr>
                        <m:t>𝑅</m:t>
                      </m:r>
                      <m:r>
                        <a:rPr lang="pt-PT" sz="1600" b="0" i="1" smtClean="0">
                          <a:latin typeface="Cambria Math" panose="02040503050406030204" pitchFamily="18" charset="0"/>
                        </a:rPr>
                        <m:t>=</m:t>
                      </m:r>
                      <m:d>
                        <m:dPr>
                          <m:begChr m:val="["/>
                          <m:endChr m:val="]"/>
                          <m:ctrlPr>
                            <a:rPr lang="pt-PT" sz="1600" b="0" i="1" smtClean="0">
                              <a:latin typeface="Cambria Math" panose="02040503050406030204" pitchFamily="18" charset="0"/>
                            </a:rPr>
                          </m:ctrlPr>
                        </m:dPr>
                        <m:e>
                          <m:eqArr>
                            <m:eqArrPr>
                              <m:ctrlPr>
                                <a:rPr lang="pt-PT" sz="1600" b="0" i="1" smtClean="0">
                                  <a:latin typeface="Cambria Math" panose="02040503050406030204" pitchFamily="18" charset="0"/>
                                </a:rPr>
                              </m:ctrlPr>
                            </m:eqArrPr>
                            <m:e>
                              <m:r>
                                <a:rPr lang="pt-PT" sz="1600" b="0" i="1" smtClean="0">
                                  <a:latin typeface="Cambria Math" panose="02040503050406030204" pitchFamily="18" charset="0"/>
                                </a:rPr>
                                <m:t>𝑅</m:t>
                              </m:r>
                              <m:r>
                                <a:rPr lang="pt-PT" sz="1600" b="0" i="1" smtClean="0">
                                  <a:latin typeface="Cambria Math" panose="02040503050406030204" pitchFamily="18" charset="0"/>
                                </a:rPr>
                                <m:t>(0,1)</m:t>
                              </m:r>
                            </m:e>
                            <m:e>
                              <m:r>
                                <a:rPr lang="pt-PT" sz="1600" i="1">
                                  <a:latin typeface="Cambria Math" panose="02040503050406030204" pitchFamily="18" charset="0"/>
                                </a:rPr>
                                <m:t>𝑅</m:t>
                              </m:r>
                              <m:r>
                                <a:rPr lang="pt-PT" sz="1600" i="1">
                                  <a:latin typeface="Cambria Math" panose="02040503050406030204" pitchFamily="18" charset="0"/>
                                </a:rPr>
                                <m:t>(0,2)</m:t>
                              </m:r>
                            </m:e>
                            <m:e>
                              <m:r>
                                <a:rPr lang="pt-PT" sz="1600" i="1">
                                  <a:latin typeface="Cambria Math" panose="02040503050406030204" pitchFamily="18" charset="0"/>
                                </a:rPr>
                                <m:t>𝑅</m:t>
                              </m:r>
                              <m:r>
                                <a:rPr lang="pt-PT" sz="1600" i="1">
                                  <a:latin typeface="Cambria Math" panose="02040503050406030204" pitchFamily="18" charset="0"/>
                                </a:rPr>
                                <m:t>(0,3)</m:t>
                              </m:r>
                            </m:e>
                            <m:e>
                              <m:r>
                                <a:rPr lang="pt-PT" sz="1600" i="1">
                                  <a:latin typeface="Cambria Math" panose="02040503050406030204" pitchFamily="18" charset="0"/>
                                </a:rPr>
                                <m:t>𝑅</m:t>
                              </m:r>
                              <m:r>
                                <a:rPr lang="pt-PT" sz="1600" i="1">
                                  <a:latin typeface="Cambria Math" panose="02040503050406030204" pitchFamily="18" charset="0"/>
                                </a:rPr>
                                <m:t>(0,4)</m:t>
                              </m:r>
                            </m:e>
                          </m:eqArr>
                        </m:e>
                      </m:d>
                      <m:r>
                        <a:rPr lang="pt-PT" sz="1600" b="0" i="1" smtClean="0">
                          <a:latin typeface="Cambria Math" panose="02040503050406030204" pitchFamily="18" charset="0"/>
                        </a:rPr>
                        <m:t>, </m:t>
                      </m:r>
                      <m:r>
                        <a:rPr lang="pt-PT" sz="1600" b="0" i="1" smtClean="0">
                          <a:latin typeface="Cambria Math" panose="02040503050406030204" pitchFamily="18" charset="0"/>
                        </a:rPr>
                        <m:t>𝑇</m:t>
                      </m:r>
                      <m:r>
                        <a:rPr lang="pt-PT" sz="1600" b="0" i="1" smtClean="0">
                          <a:latin typeface="Cambria Math" panose="02040503050406030204" pitchFamily="18" charset="0"/>
                        </a:rPr>
                        <m:t>=</m:t>
                      </m:r>
                      <m:d>
                        <m:dPr>
                          <m:begChr m:val="["/>
                          <m:endChr m:val="]"/>
                          <m:ctrlPr>
                            <a:rPr lang="pt-PT" sz="1600" b="0" i="1" smtClean="0">
                              <a:latin typeface="Cambria Math" panose="02040503050406030204" pitchFamily="18" charset="0"/>
                            </a:rPr>
                          </m:ctrlPr>
                        </m:dPr>
                        <m:e>
                          <m:m>
                            <m:mPr>
                              <m:mcs>
                                <m:mc>
                                  <m:mcPr>
                                    <m:count m:val="4"/>
                                    <m:mcJc m:val="center"/>
                                  </m:mcPr>
                                </m:mc>
                              </m:mcs>
                              <m:ctrlPr>
                                <a:rPr lang="pt-PT" sz="1600" b="0" i="1" smtClean="0">
                                  <a:latin typeface="Cambria Math" panose="02040503050406030204" pitchFamily="18" charset="0"/>
                                </a:rPr>
                              </m:ctrlPr>
                            </m:mPr>
                            <m:mr>
                              <m:e>
                                <m:sSubSup>
                                  <m:sSubSupPr>
                                    <m:ctrlPr>
                                      <a:rPr lang="pt-PT" sz="1600" b="0" i="1" smtClean="0">
                                        <a:latin typeface="Cambria Math" panose="02040503050406030204" pitchFamily="18" charset="0"/>
                                      </a:rPr>
                                    </m:ctrlPr>
                                  </m:sSubSupPr>
                                  <m:e>
                                    <m:r>
                                      <a:rPr lang="pt-PT" sz="1600" b="0" i="1" smtClean="0">
                                        <a:latin typeface="Cambria Math" panose="02040503050406030204" pitchFamily="18" charset="0"/>
                                      </a:rPr>
                                      <m:t>𝑡</m:t>
                                    </m:r>
                                  </m:e>
                                  <m:sub>
                                    <m:r>
                                      <a:rPr lang="pt-PT" sz="1600" b="0" i="1" smtClean="0">
                                        <a:latin typeface="Cambria Math" panose="02040503050406030204" pitchFamily="18" charset="0"/>
                                      </a:rPr>
                                      <m:t>1</m:t>
                                    </m:r>
                                  </m:sub>
                                  <m:sup>
                                    <m:r>
                                      <a:rPr lang="pt-PT" sz="1600" b="0" i="1" smtClean="0">
                                        <a:latin typeface="Cambria Math" panose="02040503050406030204" pitchFamily="18" charset="0"/>
                                      </a:rPr>
                                      <m:t>3</m:t>
                                    </m:r>
                                  </m:sup>
                                </m:sSubSup>
                              </m:e>
                              <m:e>
                                <m:sSubSup>
                                  <m:sSubSupPr>
                                    <m:ctrlPr>
                                      <a:rPr lang="pt-PT" sz="1600" i="1">
                                        <a:latin typeface="Cambria Math" panose="02040503050406030204" pitchFamily="18" charset="0"/>
                                      </a:rPr>
                                    </m:ctrlPr>
                                  </m:sSubSupPr>
                                  <m:e>
                                    <m:r>
                                      <a:rPr lang="pt-PT" sz="1600" i="1">
                                        <a:latin typeface="Cambria Math" panose="02040503050406030204" pitchFamily="18" charset="0"/>
                                      </a:rPr>
                                      <m:t>𝑡</m:t>
                                    </m:r>
                                  </m:e>
                                  <m:sub>
                                    <m:r>
                                      <a:rPr lang="pt-PT" sz="1600" i="1">
                                        <a:latin typeface="Cambria Math" panose="02040503050406030204" pitchFamily="18" charset="0"/>
                                      </a:rPr>
                                      <m:t>1</m:t>
                                    </m:r>
                                  </m:sub>
                                  <m:sup>
                                    <m:r>
                                      <a:rPr lang="pt-PT" sz="1600" b="0" i="1" smtClean="0">
                                        <a:latin typeface="Cambria Math" panose="02040503050406030204" pitchFamily="18" charset="0"/>
                                      </a:rPr>
                                      <m:t>2</m:t>
                                    </m:r>
                                  </m:sup>
                                </m:sSubSup>
                              </m:e>
                              <m:e>
                                <m:sSub>
                                  <m:sSubPr>
                                    <m:ctrlPr>
                                      <a:rPr lang="pt-PT" sz="1600" b="0" i="1" smtClean="0">
                                        <a:latin typeface="Cambria Math" panose="02040503050406030204" pitchFamily="18" charset="0"/>
                                      </a:rPr>
                                    </m:ctrlPr>
                                  </m:sSubPr>
                                  <m:e>
                                    <m:r>
                                      <a:rPr lang="pt-PT" sz="1600" b="0" i="1" smtClean="0">
                                        <a:latin typeface="Cambria Math" panose="02040503050406030204" pitchFamily="18" charset="0"/>
                                      </a:rPr>
                                      <m:t>𝑡</m:t>
                                    </m:r>
                                  </m:e>
                                  <m:sub>
                                    <m:r>
                                      <a:rPr lang="pt-PT" sz="1600" b="0" i="1" smtClean="0">
                                        <a:latin typeface="Cambria Math" panose="02040503050406030204" pitchFamily="18" charset="0"/>
                                      </a:rPr>
                                      <m:t>1</m:t>
                                    </m:r>
                                  </m:sub>
                                </m:sSub>
                              </m:e>
                              <m:e>
                                <m:r>
                                  <a:rPr lang="pt-PT" sz="1600" b="0" i="1" smtClean="0">
                                    <a:latin typeface="Cambria Math" panose="02040503050406030204" pitchFamily="18" charset="0"/>
                                  </a:rPr>
                                  <m:t>1</m:t>
                                </m:r>
                              </m:e>
                            </m:mr>
                            <m:mr>
                              <m:e>
                                <m:sSubSup>
                                  <m:sSubSupPr>
                                    <m:ctrlPr>
                                      <a:rPr lang="pt-PT" sz="1600" i="1">
                                        <a:latin typeface="Cambria Math" panose="02040503050406030204" pitchFamily="18" charset="0"/>
                                      </a:rPr>
                                    </m:ctrlPr>
                                  </m:sSubSupPr>
                                  <m:e>
                                    <m:r>
                                      <a:rPr lang="pt-PT" sz="1600" i="1">
                                        <a:latin typeface="Cambria Math" panose="02040503050406030204" pitchFamily="18" charset="0"/>
                                      </a:rPr>
                                      <m:t>𝑡</m:t>
                                    </m:r>
                                  </m:e>
                                  <m:sub>
                                    <m:r>
                                      <a:rPr lang="pt-PT" sz="1600" b="0" i="1" smtClean="0">
                                        <a:latin typeface="Cambria Math" panose="02040503050406030204" pitchFamily="18" charset="0"/>
                                      </a:rPr>
                                      <m:t>2</m:t>
                                    </m:r>
                                  </m:sub>
                                  <m:sup>
                                    <m:r>
                                      <a:rPr lang="pt-PT" sz="1600" i="1">
                                        <a:latin typeface="Cambria Math" panose="02040503050406030204" pitchFamily="18" charset="0"/>
                                      </a:rPr>
                                      <m:t>3</m:t>
                                    </m:r>
                                  </m:sup>
                                </m:sSubSup>
                              </m:e>
                              <m:e>
                                <m:sSubSup>
                                  <m:sSubSupPr>
                                    <m:ctrlPr>
                                      <a:rPr lang="pt-PT" sz="1600" i="1">
                                        <a:latin typeface="Cambria Math" panose="02040503050406030204" pitchFamily="18" charset="0"/>
                                      </a:rPr>
                                    </m:ctrlPr>
                                  </m:sSubSupPr>
                                  <m:e>
                                    <m:r>
                                      <a:rPr lang="pt-PT" sz="1600" i="1">
                                        <a:latin typeface="Cambria Math" panose="02040503050406030204" pitchFamily="18" charset="0"/>
                                      </a:rPr>
                                      <m:t>𝑡</m:t>
                                    </m:r>
                                  </m:e>
                                  <m:sub>
                                    <m:r>
                                      <a:rPr lang="pt-PT" sz="1600" b="0" i="1" smtClean="0">
                                        <a:latin typeface="Cambria Math" panose="02040503050406030204" pitchFamily="18" charset="0"/>
                                      </a:rPr>
                                      <m:t>2</m:t>
                                    </m:r>
                                  </m:sub>
                                  <m:sup>
                                    <m:r>
                                      <a:rPr lang="pt-PT" sz="1600" i="1">
                                        <a:latin typeface="Cambria Math" panose="02040503050406030204" pitchFamily="18" charset="0"/>
                                      </a:rPr>
                                      <m:t>2</m:t>
                                    </m:r>
                                  </m:sup>
                                </m:sSubSup>
                              </m:e>
                              <m:e>
                                <m:sSub>
                                  <m:sSubPr>
                                    <m:ctrlPr>
                                      <a:rPr lang="pt-PT" sz="1600" i="1">
                                        <a:latin typeface="Cambria Math" panose="02040503050406030204" pitchFamily="18" charset="0"/>
                                      </a:rPr>
                                    </m:ctrlPr>
                                  </m:sSubPr>
                                  <m:e>
                                    <m:r>
                                      <a:rPr lang="pt-PT" sz="1600" i="1">
                                        <a:latin typeface="Cambria Math" panose="02040503050406030204" pitchFamily="18" charset="0"/>
                                      </a:rPr>
                                      <m:t>𝑡</m:t>
                                    </m:r>
                                  </m:e>
                                  <m:sub>
                                    <m:r>
                                      <a:rPr lang="pt-PT" sz="1600" b="0" i="1" smtClean="0">
                                        <a:latin typeface="Cambria Math" panose="02040503050406030204" pitchFamily="18" charset="0"/>
                                      </a:rPr>
                                      <m:t>2</m:t>
                                    </m:r>
                                  </m:sub>
                                </m:sSub>
                              </m:e>
                              <m:e>
                                <m:r>
                                  <a:rPr lang="pt-PT" sz="1600" b="0" i="1" smtClean="0">
                                    <a:latin typeface="Cambria Math" panose="02040503050406030204" pitchFamily="18" charset="0"/>
                                  </a:rPr>
                                  <m:t>1</m:t>
                                </m:r>
                              </m:e>
                            </m:mr>
                            <m:mr>
                              <m:e>
                                <m:sSubSup>
                                  <m:sSubSupPr>
                                    <m:ctrlPr>
                                      <a:rPr lang="pt-PT" sz="1600" i="1">
                                        <a:latin typeface="Cambria Math" panose="02040503050406030204" pitchFamily="18" charset="0"/>
                                      </a:rPr>
                                    </m:ctrlPr>
                                  </m:sSubSupPr>
                                  <m:e>
                                    <m:r>
                                      <a:rPr lang="pt-PT" sz="1600" i="1">
                                        <a:latin typeface="Cambria Math" panose="02040503050406030204" pitchFamily="18" charset="0"/>
                                      </a:rPr>
                                      <m:t>𝑡</m:t>
                                    </m:r>
                                  </m:e>
                                  <m:sub>
                                    <m:r>
                                      <a:rPr lang="pt-PT" sz="1600" b="0" i="1" smtClean="0">
                                        <a:latin typeface="Cambria Math" panose="02040503050406030204" pitchFamily="18" charset="0"/>
                                      </a:rPr>
                                      <m:t>3</m:t>
                                    </m:r>
                                  </m:sub>
                                  <m:sup>
                                    <m:r>
                                      <a:rPr lang="pt-PT" sz="1600" i="1">
                                        <a:latin typeface="Cambria Math" panose="02040503050406030204" pitchFamily="18" charset="0"/>
                                      </a:rPr>
                                      <m:t>3</m:t>
                                    </m:r>
                                  </m:sup>
                                </m:sSubSup>
                              </m:e>
                              <m:e>
                                <m:sSubSup>
                                  <m:sSubSupPr>
                                    <m:ctrlPr>
                                      <a:rPr lang="pt-PT" sz="1600" i="1">
                                        <a:latin typeface="Cambria Math" panose="02040503050406030204" pitchFamily="18" charset="0"/>
                                      </a:rPr>
                                    </m:ctrlPr>
                                  </m:sSubSupPr>
                                  <m:e>
                                    <m:r>
                                      <a:rPr lang="pt-PT" sz="1600" i="1">
                                        <a:latin typeface="Cambria Math" panose="02040503050406030204" pitchFamily="18" charset="0"/>
                                      </a:rPr>
                                      <m:t>𝑡</m:t>
                                    </m:r>
                                  </m:e>
                                  <m:sub>
                                    <m:r>
                                      <a:rPr lang="pt-PT" sz="1600" b="0" i="1" smtClean="0">
                                        <a:latin typeface="Cambria Math" panose="02040503050406030204" pitchFamily="18" charset="0"/>
                                      </a:rPr>
                                      <m:t>3</m:t>
                                    </m:r>
                                  </m:sub>
                                  <m:sup>
                                    <m:r>
                                      <a:rPr lang="pt-PT" sz="1600" b="0" i="1" smtClean="0">
                                        <a:latin typeface="Cambria Math" panose="02040503050406030204" pitchFamily="18" charset="0"/>
                                      </a:rPr>
                                      <m:t>2</m:t>
                                    </m:r>
                                  </m:sup>
                                </m:sSubSup>
                              </m:e>
                              <m:e>
                                <m:sSub>
                                  <m:sSubPr>
                                    <m:ctrlPr>
                                      <a:rPr lang="pt-PT" sz="1600" i="1">
                                        <a:latin typeface="Cambria Math" panose="02040503050406030204" pitchFamily="18" charset="0"/>
                                      </a:rPr>
                                    </m:ctrlPr>
                                  </m:sSubPr>
                                  <m:e>
                                    <m:r>
                                      <a:rPr lang="pt-PT" sz="1600" i="1">
                                        <a:latin typeface="Cambria Math" panose="02040503050406030204" pitchFamily="18" charset="0"/>
                                      </a:rPr>
                                      <m:t>𝑡</m:t>
                                    </m:r>
                                  </m:e>
                                  <m:sub>
                                    <m:r>
                                      <a:rPr lang="pt-PT" sz="1600" i="1">
                                        <a:latin typeface="Cambria Math" panose="02040503050406030204" pitchFamily="18" charset="0"/>
                                      </a:rPr>
                                      <m:t>3</m:t>
                                    </m:r>
                                  </m:sub>
                                </m:sSub>
                              </m:e>
                              <m:e>
                                <m:r>
                                  <a:rPr lang="pt-PT" sz="1600" b="0" i="1" smtClean="0">
                                    <a:latin typeface="Cambria Math" panose="02040503050406030204" pitchFamily="18" charset="0"/>
                                  </a:rPr>
                                  <m:t>1</m:t>
                                </m:r>
                              </m:e>
                            </m:mr>
                            <m:mr>
                              <m:e>
                                <m:sSubSup>
                                  <m:sSubSupPr>
                                    <m:ctrlPr>
                                      <a:rPr lang="pt-PT" sz="1600" i="1">
                                        <a:latin typeface="Cambria Math" panose="02040503050406030204" pitchFamily="18" charset="0"/>
                                      </a:rPr>
                                    </m:ctrlPr>
                                  </m:sSubSupPr>
                                  <m:e>
                                    <m:r>
                                      <a:rPr lang="pt-PT" sz="1600" i="1">
                                        <a:latin typeface="Cambria Math" panose="02040503050406030204" pitchFamily="18" charset="0"/>
                                      </a:rPr>
                                      <m:t>𝑡</m:t>
                                    </m:r>
                                  </m:e>
                                  <m:sub>
                                    <m:r>
                                      <a:rPr lang="pt-PT" sz="1600" b="0" i="1" smtClean="0">
                                        <a:latin typeface="Cambria Math" panose="02040503050406030204" pitchFamily="18" charset="0"/>
                                      </a:rPr>
                                      <m:t>4</m:t>
                                    </m:r>
                                  </m:sub>
                                  <m:sup>
                                    <m:r>
                                      <a:rPr lang="pt-PT" sz="1600" i="1">
                                        <a:latin typeface="Cambria Math" panose="02040503050406030204" pitchFamily="18" charset="0"/>
                                      </a:rPr>
                                      <m:t>3</m:t>
                                    </m:r>
                                  </m:sup>
                                </m:sSubSup>
                              </m:e>
                              <m:e>
                                <m:sSubSup>
                                  <m:sSubSupPr>
                                    <m:ctrlPr>
                                      <a:rPr lang="pt-PT" sz="1600" i="1">
                                        <a:latin typeface="Cambria Math" panose="02040503050406030204" pitchFamily="18" charset="0"/>
                                      </a:rPr>
                                    </m:ctrlPr>
                                  </m:sSubSupPr>
                                  <m:e>
                                    <m:r>
                                      <a:rPr lang="pt-PT" sz="1600" i="1">
                                        <a:latin typeface="Cambria Math" panose="02040503050406030204" pitchFamily="18" charset="0"/>
                                      </a:rPr>
                                      <m:t>𝑡</m:t>
                                    </m:r>
                                  </m:e>
                                  <m:sub>
                                    <m:r>
                                      <a:rPr lang="pt-PT" sz="1600" i="1">
                                        <a:latin typeface="Cambria Math" panose="02040503050406030204" pitchFamily="18" charset="0"/>
                                      </a:rPr>
                                      <m:t>4</m:t>
                                    </m:r>
                                  </m:sub>
                                  <m:sup>
                                    <m:r>
                                      <a:rPr lang="pt-PT" sz="1600" b="0" i="1" smtClean="0">
                                        <a:latin typeface="Cambria Math" panose="02040503050406030204" pitchFamily="18" charset="0"/>
                                      </a:rPr>
                                      <m:t>2</m:t>
                                    </m:r>
                                  </m:sup>
                                </m:sSubSup>
                              </m:e>
                              <m:e>
                                <m:sSub>
                                  <m:sSubPr>
                                    <m:ctrlPr>
                                      <a:rPr lang="pt-PT" sz="1600" i="1">
                                        <a:latin typeface="Cambria Math" panose="02040503050406030204" pitchFamily="18" charset="0"/>
                                      </a:rPr>
                                    </m:ctrlPr>
                                  </m:sSubPr>
                                  <m:e>
                                    <m:r>
                                      <a:rPr lang="pt-PT" sz="1600" i="1">
                                        <a:latin typeface="Cambria Math" panose="02040503050406030204" pitchFamily="18" charset="0"/>
                                      </a:rPr>
                                      <m:t>𝑡</m:t>
                                    </m:r>
                                  </m:e>
                                  <m:sub>
                                    <m:r>
                                      <a:rPr lang="pt-PT" sz="1600" b="0" i="1" smtClean="0">
                                        <a:latin typeface="Cambria Math" panose="02040503050406030204" pitchFamily="18" charset="0"/>
                                      </a:rPr>
                                      <m:t>4</m:t>
                                    </m:r>
                                  </m:sub>
                                </m:sSub>
                              </m:e>
                              <m:e>
                                <m:r>
                                  <a:rPr lang="pt-PT" sz="1600" b="0" i="1" smtClean="0">
                                    <a:latin typeface="Cambria Math" panose="02040503050406030204" pitchFamily="18" charset="0"/>
                                  </a:rPr>
                                  <m:t>1</m:t>
                                </m:r>
                              </m:e>
                            </m:mr>
                          </m:m>
                        </m:e>
                      </m:d>
                      <m:r>
                        <a:rPr lang="pt-PT" sz="1600" b="0" i="1" smtClean="0">
                          <a:latin typeface="Cambria Math" panose="02040503050406030204" pitchFamily="18" charset="0"/>
                        </a:rPr>
                        <m:t>, </m:t>
                      </m:r>
                      <m:r>
                        <a:rPr lang="pt-PT" sz="1600" b="0" i="1" smtClean="0">
                          <a:latin typeface="Cambria Math" panose="02040503050406030204" pitchFamily="18" charset="0"/>
                        </a:rPr>
                        <m:t>𝐴</m:t>
                      </m:r>
                      <m:r>
                        <a:rPr lang="pt-PT" sz="1600" b="0" i="1" smtClean="0">
                          <a:latin typeface="Cambria Math" panose="02040503050406030204" pitchFamily="18" charset="0"/>
                        </a:rPr>
                        <m:t>=</m:t>
                      </m:r>
                      <m:d>
                        <m:dPr>
                          <m:begChr m:val="["/>
                          <m:endChr m:val="]"/>
                          <m:ctrlPr>
                            <a:rPr lang="pt-PT" sz="1600" i="1">
                              <a:latin typeface="Cambria Math" panose="02040503050406030204" pitchFamily="18" charset="0"/>
                            </a:rPr>
                          </m:ctrlPr>
                        </m:dPr>
                        <m:e>
                          <m:eqArr>
                            <m:eqArrPr>
                              <m:ctrlPr>
                                <a:rPr lang="pt-PT" sz="1600" i="1">
                                  <a:latin typeface="Cambria Math" panose="02040503050406030204" pitchFamily="18" charset="0"/>
                                </a:rPr>
                              </m:ctrlPr>
                            </m:eqArrPr>
                            <m:e>
                              <m:r>
                                <a:rPr lang="pt-PT" sz="1600" b="0" i="1" smtClean="0">
                                  <a:latin typeface="Cambria Math" panose="02040503050406030204" pitchFamily="18" charset="0"/>
                                </a:rPr>
                                <m:t>𝑎</m:t>
                              </m:r>
                            </m:e>
                            <m:e>
                              <m:r>
                                <a:rPr lang="pt-PT" sz="1600" b="0" i="1" smtClean="0">
                                  <a:latin typeface="Cambria Math" panose="02040503050406030204" pitchFamily="18" charset="0"/>
                                </a:rPr>
                                <m:t>𝑏</m:t>
                              </m:r>
                            </m:e>
                            <m:e>
                              <m:r>
                                <a:rPr lang="pt-PT" sz="1600" b="0" i="1" smtClean="0">
                                  <a:latin typeface="Cambria Math" panose="02040503050406030204" pitchFamily="18" charset="0"/>
                                </a:rPr>
                                <m:t>𝑐</m:t>
                              </m:r>
                            </m:e>
                            <m:e>
                              <m:r>
                                <a:rPr lang="pt-PT" sz="1600" b="0" i="1" smtClean="0">
                                  <a:latin typeface="Cambria Math" panose="02040503050406030204" pitchFamily="18" charset="0"/>
                                </a:rPr>
                                <m:t>𝑑</m:t>
                              </m:r>
                            </m:e>
                          </m:eqArr>
                        </m:e>
                      </m:d>
                    </m:oMath>
                  </m:oMathPara>
                </a14:m>
                <a:endParaRPr lang="en-GB" sz="1600" dirty="0"/>
              </a:p>
            </p:txBody>
          </p:sp>
        </mc:Choice>
        <mc:Fallback>
          <p:sp>
            <p:nvSpPr>
              <p:cNvPr id="8" name="Rectangle 7"/>
              <p:cNvSpPr>
                <a:spLocks noRot="1" noChangeAspect="1" noMove="1" noResize="1" noEditPoints="1" noAdjustHandles="1" noChangeArrowheads="1" noChangeShapeType="1" noTextEdit="1"/>
              </p:cNvSpPr>
              <p:nvPr/>
            </p:nvSpPr>
            <p:spPr>
              <a:xfrm>
                <a:off x="3238990" y="3933056"/>
                <a:ext cx="5077426" cy="1201611"/>
              </a:xfrm>
              <a:prstGeom prst="rect">
                <a:avLst/>
              </a:prstGeom>
              <a:blipFill rotWithShape="0">
                <a:blip r:embed="rId5"/>
                <a:stretch>
                  <a:fillRect/>
                </a:stretch>
              </a:blipFill>
            </p:spPr>
            <p:txBody>
              <a:bodyPr/>
              <a:lstStyle/>
              <a:p>
                <a:r>
                  <a:rPr lang="en-GB">
                    <a:noFill/>
                  </a:rPr>
                  <a:t> </a:t>
                </a:r>
              </a:p>
            </p:txBody>
          </p:sp>
        </mc:Fallback>
      </mc:AlternateContent>
      <p:sp>
        <p:nvSpPr>
          <p:cNvPr id="6" name="Right Arrow 5"/>
          <p:cNvSpPr/>
          <p:nvPr/>
        </p:nvSpPr>
        <p:spPr>
          <a:xfrm>
            <a:off x="3563888" y="3645024"/>
            <a:ext cx="648072"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mc:Choice xmlns:a14="http://schemas.microsoft.com/office/drawing/2010/main" Requires="a14">
          <p:sp>
            <p:nvSpPr>
              <p:cNvPr id="13" name="Rectangle 12"/>
              <p:cNvSpPr/>
              <p:nvPr/>
            </p:nvSpPr>
            <p:spPr>
              <a:xfrm>
                <a:off x="4211763" y="3645024"/>
                <a:ext cx="1157305" cy="369332"/>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r>
                        <a:rPr lang="pt-PT" b="0" i="1" smtClean="0">
                          <a:latin typeface="Cambria Math" panose="02040503050406030204" pitchFamily="18" charset="0"/>
                        </a:rPr>
                        <m:t>𝑅</m:t>
                      </m:r>
                      <m:r>
                        <a:rPr lang="pt-PT" b="0" i="1" smtClean="0">
                          <a:latin typeface="Cambria Math" panose="02040503050406030204" pitchFamily="18" charset="0"/>
                        </a:rPr>
                        <m:t>=</m:t>
                      </m:r>
                      <m:r>
                        <a:rPr lang="pt-PT" b="0" i="1" smtClean="0">
                          <a:latin typeface="Cambria Math" panose="02040503050406030204" pitchFamily="18" charset="0"/>
                        </a:rPr>
                        <m:t>𝑇</m:t>
                      </m:r>
                      <m:r>
                        <a:rPr lang="pt-PT" b="0" i="1" smtClean="0">
                          <a:latin typeface="Cambria Math" panose="02040503050406030204" pitchFamily="18" charset="0"/>
                          <a:ea typeface="Cambria Math" panose="02040503050406030204" pitchFamily="18" charset="0"/>
                        </a:rPr>
                        <m:t>∙</m:t>
                      </m:r>
                      <m:r>
                        <a:rPr lang="pt-PT" b="0" i="1" smtClean="0">
                          <a:latin typeface="Cambria Math" panose="02040503050406030204" pitchFamily="18" charset="0"/>
                          <a:ea typeface="Cambria Math" panose="02040503050406030204" pitchFamily="18" charset="0"/>
                        </a:rPr>
                        <m:t>𝐴</m:t>
                      </m:r>
                    </m:oMath>
                  </m:oMathPara>
                </a14:m>
                <a:endParaRPr lang="en-GB" dirty="0"/>
              </a:p>
            </p:txBody>
          </p:sp>
        </mc:Choice>
        <mc:Fallback>
          <p:sp>
            <p:nvSpPr>
              <p:cNvPr id="13" name="Rectangle 12"/>
              <p:cNvSpPr>
                <a:spLocks noRot="1" noChangeAspect="1" noMove="1" noResize="1" noEditPoints="1" noAdjustHandles="1" noChangeArrowheads="1" noChangeShapeType="1" noTextEdit="1"/>
              </p:cNvSpPr>
              <p:nvPr/>
            </p:nvSpPr>
            <p:spPr>
              <a:xfrm>
                <a:off x="4211763" y="3645024"/>
                <a:ext cx="1157305" cy="369332"/>
              </a:xfrm>
              <a:prstGeom prst="rect">
                <a:avLst/>
              </a:prstGeom>
              <a:blipFill rotWithShape="0">
                <a:blip r:embed="rId6"/>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14" name="Rectangle 13"/>
              <p:cNvSpPr/>
              <p:nvPr/>
            </p:nvSpPr>
            <p:spPr>
              <a:xfrm>
                <a:off x="1717088" y="6109283"/>
                <a:ext cx="2709460" cy="369332"/>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r>
                        <a:rPr lang="pt-PT" b="0" i="1" smtClean="0">
                          <a:latin typeface="Cambria Math" panose="02040503050406030204" pitchFamily="18" charset="0"/>
                        </a:rPr>
                        <m:t>𝑅</m:t>
                      </m:r>
                      <m:r>
                        <a:rPr lang="pt-PT" b="0" i="1" smtClean="0">
                          <a:latin typeface="Cambria Math" panose="02040503050406030204" pitchFamily="18" charset="0"/>
                        </a:rPr>
                        <m:t>=</m:t>
                      </m:r>
                      <m:r>
                        <a:rPr lang="pt-PT" b="0" i="1" smtClean="0">
                          <a:latin typeface="Cambria Math" panose="02040503050406030204" pitchFamily="18" charset="0"/>
                        </a:rPr>
                        <m:t>𝑇</m:t>
                      </m:r>
                      <m:r>
                        <a:rPr lang="pt-PT" b="0" i="1" smtClean="0">
                          <a:latin typeface="Cambria Math" panose="02040503050406030204" pitchFamily="18" charset="0"/>
                          <a:ea typeface="Cambria Math" panose="02040503050406030204" pitchFamily="18" charset="0"/>
                        </a:rPr>
                        <m:t>∙</m:t>
                      </m:r>
                      <m:r>
                        <a:rPr lang="pt-PT" b="0" i="1" smtClean="0">
                          <a:latin typeface="Cambria Math" panose="02040503050406030204" pitchFamily="18" charset="0"/>
                          <a:ea typeface="Cambria Math" panose="02040503050406030204" pitchFamily="18" charset="0"/>
                        </a:rPr>
                        <m:t>𝐴</m:t>
                      </m:r>
                      <m:r>
                        <a:rPr lang="pt-PT" b="0" i="1" smtClean="0">
                          <a:latin typeface="Cambria Math" panose="02040503050406030204" pitchFamily="18" charset="0"/>
                          <a:ea typeface="Cambria Math" panose="02040503050406030204" pitchFamily="18" charset="0"/>
                        </a:rPr>
                        <m:t>⟺</m:t>
                      </m:r>
                      <m:r>
                        <a:rPr lang="pt-PT" b="0" i="1" smtClean="0">
                          <a:latin typeface="Cambria Math" panose="02040503050406030204" pitchFamily="18" charset="0"/>
                          <a:ea typeface="Cambria Math" panose="02040503050406030204" pitchFamily="18" charset="0"/>
                        </a:rPr>
                        <m:t>𝐴</m:t>
                      </m:r>
                      <m:r>
                        <a:rPr lang="pt-PT" b="0" i="1" smtClean="0">
                          <a:latin typeface="Cambria Math" panose="02040503050406030204" pitchFamily="18" charset="0"/>
                          <a:ea typeface="Cambria Math" panose="02040503050406030204" pitchFamily="18" charset="0"/>
                        </a:rPr>
                        <m:t>=</m:t>
                      </m:r>
                      <m:sSup>
                        <m:sSupPr>
                          <m:ctrlPr>
                            <a:rPr lang="pt-PT" b="0" i="1" smtClean="0">
                              <a:latin typeface="Cambria Math" panose="02040503050406030204" pitchFamily="18" charset="0"/>
                              <a:ea typeface="Cambria Math" panose="02040503050406030204" pitchFamily="18" charset="0"/>
                            </a:rPr>
                          </m:ctrlPr>
                        </m:sSupPr>
                        <m:e>
                          <m:r>
                            <a:rPr lang="pt-PT" b="0" i="1" smtClean="0">
                              <a:latin typeface="Cambria Math" panose="02040503050406030204" pitchFamily="18" charset="0"/>
                              <a:ea typeface="Cambria Math" panose="02040503050406030204" pitchFamily="18" charset="0"/>
                            </a:rPr>
                            <m:t>𝑇</m:t>
                          </m:r>
                        </m:e>
                        <m:sup>
                          <m:r>
                            <a:rPr lang="pt-PT" b="0" i="1" smtClean="0">
                              <a:latin typeface="Cambria Math" panose="02040503050406030204" pitchFamily="18" charset="0"/>
                              <a:ea typeface="Cambria Math" panose="02040503050406030204" pitchFamily="18" charset="0"/>
                            </a:rPr>
                            <m:t>−1</m:t>
                          </m:r>
                        </m:sup>
                      </m:sSup>
                      <m:r>
                        <a:rPr lang="pt-PT" i="1">
                          <a:latin typeface="Cambria Math" panose="02040503050406030204" pitchFamily="18" charset="0"/>
                          <a:ea typeface="Cambria Math" panose="02040503050406030204" pitchFamily="18" charset="0"/>
                        </a:rPr>
                        <m:t>∙</m:t>
                      </m:r>
                      <m:r>
                        <a:rPr lang="pt-PT" b="0" i="1" smtClean="0">
                          <a:latin typeface="Cambria Math" panose="02040503050406030204" pitchFamily="18" charset="0"/>
                          <a:ea typeface="Cambria Math" panose="02040503050406030204" pitchFamily="18" charset="0"/>
                        </a:rPr>
                        <m:t>𝑅</m:t>
                      </m:r>
                    </m:oMath>
                  </m:oMathPara>
                </a14:m>
                <a:endParaRPr lang="en-GB" dirty="0"/>
              </a:p>
            </p:txBody>
          </p:sp>
        </mc:Choice>
        <mc:Fallback>
          <p:sp>
            <p:nvSpPr>
              <p:cNvPr id="14" name="Rectangle 13"/>
              <p:cNvSpPr>
                <a:spLocks noRot="1" noChangeAspect="1" noMove="1" noResize="1" noEditPoints="1" noAdjustHandles="1" noChangeArrowheads="1" noChangeShapeType="1" noTextEdit="1"/>
              </p:cNvSpPr>
              <p:nvPr/>
            </p:nvSpPr>
            <p:spPr>
              <a:xfrm>
                <a:off x="1717088" y="6109283"/>
                <a:ext cx="2709460" cy="369332"/>
              </a:xfrm>
              <a:prstGeom prst="rect">
                <a:avLst/>
              </a:prstGeom>
              <a:blipFill rotWithShape="0">
                <a:blip r:embed="rId7"/>
                <a:stretch>
                  <a:fillRect/>
                </a:stretch>
              </a:blipFill>
            </p:spPr>
            <p:txBody>
              <a:bodyPr/>
              <a:lstStyle/>
              <a:p>
                <a:r>
                  <a:rPr lang="en-GB">
                    <a:noFill/>
                  </a:rPr>
                  <a:t> </a:t>
                </a:r>
              </a:p>
            </p:txBody>
          </p:sp>
        </mc:Fallback>
      </mc:AlternateContent>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40" name="Rectangle 2"/>
          <p:cNvSpPr>
            <a:spLocks noGrp="1" noChangeArrowheads="1"/>
          </p:cNvSpPr>
          <p:nvPr>
            <p:ph type="title"/>
          </p:nvPr>
        </p:nvSpPr>
        <p:spPr>
          <a:xfrm>
            <a:off x="157186" y="214298"/>
            <a:ext cx="7772400" cy="934832"/>
          </a:xfrm>
          <a:noFill/>
        </p:spPr>
        <p:txBody>
          <a:bodyPr/>
          <a:lstStyle/>
          <a:p>
            <a:pPr algn="l" eaLnBrk="1" hangingPunct="1"/>
            <a:r>
              <a:rPr lang="en-US" sz="2800" b="1" cap="small" dirty="0" smtClean="0">
                <a:solidFill>
                  <a:srgbClr val="740000"/>
                </a:solidFill>
              </a:rPr>
              <a:t>Example</a:t>
            </a:r>
          </a:p>
        </p:txBody>
      </p:sp>
      <p:sp>
        <p:nvSpPr>
          <p:cNvPr id="52227" name="Rectangle 3"/>
          <p:cNvSpPr>
            <a:spLocks noGrp="1" noChangeArrowheads="1"/>
          </p:cNvSpPr>
          <p:nvPr>
            <p:ph type="body" idx="1"/>
          </p:nvPr>
        </p:nvSpPr>
        <p:spPr>
          <a:xfrm>
            <a:off x="157186" y="908720"/>
            <a:ext cx="8735294" cy="3888432"/>
          </a:xfrm>
          <a:noFill/>
        </p:spPr>
        <p:txBody>
          <a:bodyPr/>
          <a:lstStyle/>
          <a:p>
            <a:pPr algn="just" eaLnBrk="1" hangingPunct="1"/>
            <a:r>
              <a:rPr lang="en-US" sz="2200" dirty="0" smtClean="0"/>
              <a:t>The calculation of </a:t>
            </a:r>
            <a:r>
              <a:rPr lang="en-US" sz="2200" i="1" dirty="0"/>
              <a:t>a</a:t>
            </a:r>
            <a:r>
              <a:rPr lang="en-US" sz="2200" dirty="0"/>
              <a:t>, </a:t>
            </a:r>
            <a:r>
              <a:rPr lang="en-US" sz="2200" i="1" dirty="0"/>
              <a:t>b</a:t>
            </a:r>
            <a:r>
              <a:rPr lang="en-US" sz="2200" dirty="0"/>
              <a:t>, </a:t>
            </a:r>
            <a:r>
              <a:rPr lang="en-US" sz="2200" i="1" dirty="0"/>
              <a:t>c</a:t>
            </a:r>
            <a:r>
              <a:rPr lang="en-US" sz="2200" dirty="0"/>
              <a:t> and </a:t>
            </a:r>
            <a:r>
              <a:rPr lang="en-US" sz="2200" i="1" dirty="0"/>
              <a:t>d</a:t>
            </a:r>
            <a:r>
              <a:rPr lang="en-US" sz="2200" dirty="0"/>
              <a:t> allows to obtain the spot rate for any maturity </a:t>
            </a:r>
            <a:r>
              <a:rPr lang="en-US" sz="2200" i="1" dirty="0"/>
              <a:t>t</a:t>
            </a:r>
            <a:r>
              <a:rPr lang="en-US" sz="2200" dirty="0"/>
              <a:t>:</a:t>
            </a:r>
          </a:p>
          <a:p>
            <a:pPr algn="just" eaLnBrk="1" hangingPunct="1"/>
            <a:r>
              <a:rPr lang="en-US" sz="2200" dirty="0" smtClean="0"/>
              <a:t>Assuming the following rates are known</a:t>
            </a:r>
            <a:r>
              <a:rPr lang="en-US" sz="2200" dirty="0" smtClean="0"/>
              <a:t>:</a:t>
            </a:r>
          </a:p>
          <a:p>
            <a:pPr lvl="1" eaLnBrk="1" hangingPunct="1"/>
            <a:r>
              <a:rPr lang="en-US" sz="2200" dirty="0" smtClean="0"/>
              <a:t>R(0,1</a:t>
            </a:r>
            <a:r>
              <a:rPr lang="en-US" sz="2200" dirty="0"/>
              <a:t>) = </a:t>
            </a:r>
            <a:r>
              <a:rPr lang="en-US" sz="2200" dirty="0" smtClean="0"/>
              <a:t>3%</a:t>
            </a:r>
          </a:p>
          <a:p>
            <a:pPr lvl="1" eaLnBrk="1" hangingPunct="1"/>
            <a:r>
              <a:rPr lang="en-US" sz="2200" dirty="0" smtClean="0"/>
              <a:t>R(0,2</a:t>
            </a:r>
            <a:r>
              <a:rPr lang="en-US" sz="2200" dirty="0"/>
              <a:t>) = 5</a:t>
            </a:r>
            <a:r>
              <a:rPr lang="en-US" sz="2200" dirty="0" smtClean="0"/>
              <a:t>%		</a:t>
            </a:r>
            <a:endParaRPr lang="en-US" sz="2200" dirty="0"/>
          </a:p>
          <a:p>
            <a:pPr lvl="1" eaLnBrk="1" hangingPunct="1"/>
            <a:r>
              <a:rPr lang="en-US" sz="2200" dirty="0"/>
              <a:t>R(0,3) = 5.5%</a:t>
            </a:r>
          </a:p>
          <a:p>
            <a:pPr lvl="1" eaLnBrk="1" hangingPunct="1"/>
            <a:r>
              <a:rPr lang="en-US" sz="2200" dirty="0"/>
              <a:t>R(0,4) = 6%</a:t>
            </a:r>
          </a:p>
          <a:p>
            <a:pPr eaLnBrk="1" hangingPunct="1"/>
            <a:endParaRPr lang="en-US" sz="2200" dirty="0" smtClean="0"/>
          </a:p>
          <a:p>
            <a:pPr eaLnBrk="1" hangingPunct="1"/>
            <a:endParaRPr lang="en-US" sz="2200" dirty="0" smtClean="0"/>
          </a:p>
          <a:p>
            <a:pPr eaLnBrk="1" hangingPunct="1"/>
            <a:endParaRPr lang="en-US" sz="2200" dirty="0"/>
          </a:p>
          <a:p>
            <a:pPr eaLnBrk="1" hangingPunct="1"/>
            <a:endParaRPr lang="en-US" sz="2200" dirty="0" smtClean="0"/>
          </a:p>
          <a:p>
            <a:pPr eaLnBrk="1" hangingPunct="1"/>
            <a:endParaRPr lang="en-US" sz="2200" dirty="0"/>
          </a:p>
          <a:p>
            <a:pPr eaLnBrk="1" hangingPunct="1"/>
            <a:r>
              <a:rPr lang="en-US" sz="2200" dirty="0" smtClean="0"/>
              <a:t>Goal </a:t>
            </a:r>
            <a:r>
              <a:rPr lang="en-US" sz="2200" dirty="0"/>
              <a:t>- Compute the 2.5 year rate:</a:t>
            </a:r>
          </a:p>
          <a:p>
            <a:pPr marL="0" indent="0" eaLnBrk="1" hangingPunct="1">
              <a:buNone/>
            </a:pPr>
            <a:r>
              <a:rPr lang="en-US" sz="2200" dirty="0"/>
              <a:t>R(0,2.5) = a x 2.5</a:t>
            </a:r>
            <a:r>
              <a:rPr lang="en-US" sz="2200" baseline="30000" dirty="0"/>
              <a:t>3</a:t>
            </a:r>
            <a:r>
              <a:rPr lang="en-US" sz="2200" dirty="0"/>
              <a:t> + b x 2.5</a:t>
            </a:r>
            <a:r>
              <a:rPr lang="en-US" sz="2200" baseline="30000" dirty="0"/>
              <a:t>2 </a:t>
            </a:r>
            <a:r>
              <a:rPr lang="en-US" sz="2200" dirty="0"/>
              <a:t>+ c x 2.5</a:t>
            </a:r>
            <a:r>
              <a:rPr lang="en-US" sz="2200" baseline="30000" dirty="0"/>
              <a:t>1 </a:t>
            </a:r>
            <a:r>
              <a:rPr lang="en-US" sz="2200" dirty="0"/>
              <a:t>+ d = 5.34375%</a:t>
            </a:r>
          </a:p>
          <a:p>
            <a:pPr algn="just" eaLnBrk="1" hangingPunct="1"/>
            <a:endParaRPr lang="pt-PT" sz="2200" b="0" dirty="0" smtClean="0"/>
          </a:p>
        </p:txBody>
      </p:sp>
      <p:graphicFrame>
        <p:nvGraphicFramePr>
          <p:cNvPr id="5" name="Object 4"/>
          <p:cNvGraphicFramePr>
            <a:graphicFrameLocks noChangeAspect="1"/>
          </p:cNvGraphicFramePr>
          <p:nvPr>
            <p:extLst>
              <p:ext uri="{D42A27DB-BD31-4B8C-83A1-F6EECF244321}">
                <p14:modId xmlns:p14="http://schemas.microsoft.com/office/powerpoint/2010/main" val="2704414467"/>
              </p:ext>
            </p:extLst>
          </p:nvPr>
        </p:nvGraphicFramePr>
        <p:xfrm>
          <a:off x="2087724" y="1210086"/>
          <a:ext cx="3096344" cy="466273"/>
        </p:xfrm>
        <a:graphic>
          <a:graphicData uri="http://schemas.openxmlformats.org/presentationml/2006/ole">
            <mc:AlternateContent xmlns:mc="http://schemas.openxmlformats.org/markup-compatibility/2006">
              <mc:Choice xmlns:v="urn:schemas-microsoft-com:vml" Requires="v">
                <p:oleObj spid="_x0000_s133240" name="Equation" r:id="rId3" imgW="1511300" imgH="228600" progId="Equation.DSMT4">
                  <p:embed/>
                </p:oleObj>
              </mc:Choice>
              <mc:Fallback>
                <p:oleObj name="Equation" r:id="rId3" imgW="1511300" imgH="228600" progId="Equation.DSMT4">
                  <p:embed/>
                  <p:pic>
                    <p:nvPicPr>
                      <p:cNvPr id="0" name=""/>
                      <p:cNvPicPr>
                        <a:picLocks noChangeAspect="1" noChangeArrowheads="1"/>
                      </p:cNvPicPr>
                      <p:nvPr/>
                    </p:nvPicPr>
                    <p:blipFill>
                      <a:blip r:embed="rId4"/>
                      <a:srcRect/>
                      <a:stretch>
                        <a:fillRect/>
                      </a:stretch>
                    </p:blipFill>
                    <p:spPr bwMode="auto">
                      <a:xfrm>
                        <a:off x="2087724" y="1210086"/>
                        <a:ext cx="3096344" cy="466273"/>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3" name="Right Arrow 2"/>
          <p:cNvSpPr/>
          <p:nvPr/>
        </p:nvSpPr>
        <p:spPr>
          <a:xfrm>
            <a:off x="2555776" y="2588683"/>
            <a:ext cx="684076"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mc:Choice xmlns:a14="http://schemas.microsoft.com/office/drawing/2010/main" Requires="a14">
          <p:sp>
            <p:nvSpPr>
              <p:cNvPr id="4" name="Rectangle 3"/>
              <p:cNvSpPr/>
              <p:nvPr/>
            </p:nvSpPr>
            <p:spPr>
              <a:xfrm>
                <a:off x="3353738" y="2109848"/>
                <a:ext cx="5256584" cy="1486176"/>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d>
                        <m:dPr>
                          <m:begChr m:val="{"/>
                          <m:endChr m:val=""/>
                          <m:ctrlPr>
                            <a:rPr lang="en-US" sz="2000" i="1">
                              <a:latin typeface="Cambria Math" panose="02040503050406030204" pitchFamily="18" charset="0"/>
                            </a:rPr>
                          </m:ctrlPr>
                        </m:dPr>
                        <m:e>
                          <m:eqArr>
                            <m:eqArrPr>
                              <m:ctrlPr>
                                <a:rPr lang="pt-PT" sz="2000" i="1">
                                  <a:latin typeface="Cambria Math" panose="02040503050406030204" pitchFamily="18" charset="0"/>
                                </a:rPr>
                              </m:ctrlPr>
                            </m:eqArrPr>
                            <m:e>
                              <m:r>
                                <a:rPr lang="pt-PT" sz="2000" i="1">
                                  <a:latin typeface="Cambria Math" panose="02040503050406030204" pitchFamily="18" charset="0"/>
                                </a:rPr>
                                <m:t>𝑅</m:t>
                              </m:r>
                              <m:d>
                                <m:dPr>
                                  <m:ctrlPr>
                                    <a:rPr lang="pt-PT" sz="2000" i="1">
                                      <a:latin typeface="Cambria Math" panose="02040503050406030204" pitchFamily="18" charset="0"/>
                                    </a:rPr>
                                  </m:ctrlPr>
                                </m:dPr>
                                <m:e>
                                  <m:r>
                                    <a:rPr lang="pt-PT" sz="2000" i="1">
                                      <a:latin typeface="Cambria Math" panose="02040503050406030204" pitchFamily="18" charset="0"/>
                                    </a:rPr>
                                    <m:t>0,1</m:t>
                                  </m:r>
                                </m:e>
                              </m:d>
                              <m:r>
                                <a:rPr lang="pt-PT" sz="2000" i="1">
                                  <a:latin typeface="Cambria Math" panose="02040503050406030204" pitchFamily="18" charset="0"/>
                                </a:rPr>
                                <m:t>=</m:t>
                              </m:r>
                              <m:r>
                                <a:rPr lang="pt-PT" sz="2000" i="1">
                                  <a:latin typeface="Cambria Math" panose="02040503050406030204" pitchFamily="18" charset="0"/>
                                </a:rPr>
                                <m:t>𝑎</m:t>
                              </m:r>
                              <m:r>
                                <a:rPr lang="pt-PT" sz="2000" i="1">
                                  <a:latin typeface="Cambria Math" panose="02040503050406030204" pitchFamily="18" charset="0"/>
                                  <a:ea typeface="Cambria Math" panose="02040503050406030204" pitchFamily="18" charset="0"/>
                                </a:rPr>
                                <m:t>∙</m:t>
                              </m:r>
                              <m:sSup>
                                <m:sSupPr>
                                  <m:ctrlPr>
                                    <a:rPr lang="pt-PT" sz="2000" i="1">
                                      <a:latin typeface="Cambria Math" panose="02040503050406030204" pitchFamily="18" charset="0"/>
                                      <a:ea typeface="Cambria Math" panose="02040503050406030204" pitchFamily="18" charset="0"/>
                                    </a:rPr>
                                  </m:ctrlPr>
                                </m:sSupPr>
                                <m:e>
                                  <m:r>
                                    <a:rPr lang="pt-PT" sz="2000" i="1">
                                      <a:latin typeface="Cambria Math" panose="02040503050406030204" pitchFamily="18" charset="0"/>
                                      <a:ea typeface="Cambria Math" panose="02040503050406030204" pitchFamily="18" charset="0"/>
                                    </a:rPr>
                                    <m:t>1</m:t>
                                  </m:r>
                                </m:e>
                                <m:sup>
                                  <m:r>
                                    <a:rPr lang="pt-PT" sz="2000" i="1">
                                      <a:latin typeface="Cambria Math" panose="02040503050406030204" pitchFamily="18" charset="0"/>
                                      <a:ea typeface="Cambria Math" panose="02040503050406030204" pitchFamily="18" charset="0"/>
                                    </a:rPr>
                                    <m:t>3</m:t>
                                  </m:r>
                                </m:sup>
                              </m:sSup>
                              <m:r>
                                <a:rPr lang="pt-PT" sz="2000" i="1">
                                  <a:latin typeface="Cambria Math" panose="02040503050406030204" pitchFamily="18" charset="0"/>
                                  <a:ea typeface="Cambria Math" panose="02040503050406030204" pitchFamily="18" charset="0"/>
                                </a:rPr>
                                <m:t>+</m:t>
                              </m:r>
                              <m:r>
                                <a:rPr lang="pt-PT" sz="2000" i="1">
                                  <a:latin typeface="Cambria Math" panose="02040503050406030204" pitchFamily="18" charset="0"/>
                                </a:rPr>
                                <m:t>𝑏</m:t>
                              </m:r>
                              <m:r>
                                <a:rPr lang="pt-PT" sz="2000" i="1">
                                  <a:latin typeface="Cambria Math" panose="02040503050406030204" pitchFamily="18" charset="0"/>
                                  <a:ea typeface="Cambria Math" panose="02040503050406030204" pitchFamily="18" charset="0"/>
                                </a:rPr>
                                <m:t>∙</m:t>
                              </m:r>
                              <m:sSup>
                                <m:sSupPr>
                                  <m:ctrlPr>
                                    <a:rPr lang="pt-PT" sz="2000" i="1">
                                      <a:latin typeface="Cambria Math" panose="02040503050406030204" pitchFamily="18" charset="0"/>
                                      <a:ea typeface="Cambria Math" panose="02040503050406030204" pitchFamily="18" charset="0"/>
                                    </a:rPr>
                                  </m:ctrlPr>
                                </m:sSupPr>
                                <m:e>
                                  <m:r>
                                    <a:rPr lang="pt-PT" sz="2000" i="1">
                                      <a:latin typeface="Cambria Math" panose="02040503050406030204" pitchFamily="18" charset="0"/>
                                      <a:ea typeface="Cambria Math" panose="02040503050406030204" pitchFamily="18" charset="0"/>
                                    </a:rPr>
                                    <m:t>1</m:t>
                                  </m:r>
                                </m:e>
                                <m:sup>
                                  <m:r>
                                    <a:rPr lang="pt-PT" sz="2000" i="1">
                                      <a:latin typeface="Cambria Math" panose="02040503050406030204" pitchFamily="18" charset="0"/>
                                      <a:ea typeface="Cambria Math" panose="02040503050406030204" pitchFamily="18" charset="0"/>
                                    </a:rPr>
                                    <m:t>2</m:t>
                                  </m:r>
                                </m:sup>
                              </m:sSup>
                              <m:r>
                                <a:rPr lang="pt-PT" sz="2000" i="1">
                                  <a:latin typeface="Cambria Math" panose="02040503050406030204" pitchFamily="18" charset="0"/>
                                  <a:ea typeface="Cambria Math" panose="02040503050406030204" pitchFamily="18" charset="0"/>
                                </a:rPr>
                                <m:t>+</m:t>
                              </m:r>
                              <m:r>
                                <a:rPr lang="pt-PT" sz="2000" i="1">
                                  <a:latin typeface="Cambria Math" panose="02040503050406030204" pitchFamily="18" charset="0"/>
                                </a:rPr>
                                <m:t>𝑐</m:t>
                              </m:r>
                              <m:r>
                                <a:rPr lang="pt-PT" sz="2000" i="1">
                                  <a:latin typeface="Cambria Math" panose="02040503050406030204" pitchFamily="18" charset="0"/>
                                  <a:ea typeface="Cambria Math" panose="02040503050406030204" pitchFamily="18" charset="0"/>
                                </a:rPr>
                                <m:t>∙1+</m:t>
                              </m:r>
                              <m:r>
                                <a:rPr lang="pt-PT" sz="2000" i="1">
                                  <a:latin typeface="Cambria Math" panose="02040503050406030204" pitchFamily="18" charset="0"/>
                                  <a:ea typeface="Cambria Math" panose="02040503050406030204" pitchFamily="18" charset="0"/>
                                </a:rPr>
                                <m:t>𝑑</m:t>
                              </m:r>
                            </m:e>
                            <m:e>
                              <m:r>
                                <a:rPr lang="pt-PT" sz="2000" i="1">
                                  <a:latin typeface="Cambria Math" panose="02040503050406030204" pitchFamily="18" charset="0"/>
                                </a:rPr>
                                <m:t>𝑅</m:t>
                              </m:r>
                              <m:d>
                                <m:dPr>
                                  <m:ctrlPr>
                                    <a:rPr lang="pt-PT" sz="2000" i="1">
                                      <a:latin typeface="Cambria Math" panose="02040503050406030204" pitchFamily="18" charset="0"/>
                                    </a:rPr>
                                  </m:ctrlPr>
                                </m:dPr>
                                <m:e>
                                  <m:r>
                                    <a:rPr lang="pt-PT" sz="2000" i="1">
                                      <a:latin typeface="Cambria Math" panose="02040503050406030204" pitchFamily="18" charset="0"/>
                                    </a:rPr>
                                    <m:t>0,2</m:t>
                                  </m:r>
                                </m:e>
                              </m:d>
                              <m:r>
                                <a:rPr lang="pt-PT" sz="2000" i="1">
                                  <a:latin typeface="Cambria Math" panose="02040503050406030204" pitchFamily="18" charset="0"/>
                                </a:rPr>
                                <m:t>=</m:t>
                              </m:r>
                              <m:r>
                                <a:rPr lang="pt-PT" sz="2000" i="1">
                                  <a:latin typeface="Cambria Math" panose="02040503050406030204" pitchFamily="18" charset="0"/>
                                </a:rPr>
                                <m:t>𝑎</m:t>
                              </m:r>
                              <m:r>
                                <a:rPr lang="pt-PT" sz="2000" i="1">
                                  <a:latin typeface="Cambria Math" panose="02040503050406030204" pitchFamily="18" charset="0"/>
                                  <a:ea typeface="Cambria Math" panose="02040503050406030204" pitchFamily="18" charset="0"/>
                                </a:rPr>
                                <m:t>∙</m:t>
                              </m:r>
                              <m:sSup>
                                <m:sSupPr>
                                  <m:ctrlPr>
                                    <a:rPr lang="pt-PT" sz="2000" i="1">
                                      <a:latin typeface="Cambria Math" panose="02040503050406030204" pitchFamily="18" charset="0"/>
                                      <a:ea typeface="Cambria Math" panose="02040503050406030204" pitchFamily="18" charset="0"/>
                                    </a:rPr>
                                  </m:ctrlPr>
                                </m:sSupPr>
                                <m:e>
                                  <m:r>
                                    <a:rPr lang="pt-PT" sz="2000" i="1">
                                      <a:latin typeface="Cambria Math" panose="02040503050406030204" pitchFamily="18" charset="0"/>
                                      <a:ea typeface="Cambria Math" panose="02040503050406030204" pitchFamily="18" charset="0"/>
                                    </a:rPr>
                                    <m:t>2</m:t>
                                  </m:r>
                                </m:e>
                                <m:sup>
                                  <m:r>
                                    <a:rPr lang="pt-PT" sz="2000" i="1">
                                      <a:latin typeface="Cambria Math" panose="02040503050406030204" pitchFamily="18" charset="0"/>
                                      <a:ea typeface="Cambria Math" panose="02040503050406030204" pitchFamily="18" charset="0"/>
                                    </a:rPr>
                                    <m:t>3</m:t>
                                  </m:r>
                                </m:sup>
                              </m:sSup>
                              <m:r>
                                <a:rPr lang="pt-PT" sz="2000" i="1">
                                  <a:latin typeface="Cambria Math" panose="02040503050406030204" pitchFamily="18" charset="0"/>
                                  <a:ea typeface="Cambria Math" panose="02040503050406030204" pitchFamily="18" charset="0"/>
                                </a:rPr>
                                <m:t>+</m:t>
                              </m:r>
                              <m:r>
                                <a:rPr lang="pt-PT" sz="2000" i="1">
                                  <a:latin typeface="Cambria Math" panose="02040503050406030204" pitchFamily="18" charset="0"/>
                                </a:rPr>
                                <m:t>𝑏</m:t>
                              </m:r>
                              <m:r>
                                <a:rPr lang="pt-PT" sz="2000" i="1">
                                  <a:latin typeface="Cambria Math" panose="02040503050406030204" pitchFamily="18" charset="0"/>
                                  <a:ea typeface="Cambria Math" panose="02040503050406030204" pitchFamily="18" charset="0"/>
                                </a:rPr>
                                <m:t>∙</m:t>
                              </m:r>
                              <m:sSup>
                                <m:sSupPr>
                                  <m:ctrlPr>
                                    <a:rPr lang="pt-PT" sz="2000" i="1">
                                      <a:latin typeface="Cambria Math" panose="02040503050406030204" pitchFamily="18" charset="0"/>
                                      <a:ea typeface="Cambria Math" panose="02040503050406030204" pitchFamily="18" charset="0"/>
                                    </a:rPr>
                                  </m:ctrlPr>
                                </m:sSupPr>
                                <m:e>
                                  <m:r>
                                    <a:rPr lang="pt-PT" sz="2000" i="1">
                                      <a:latin typeface="Cambria Math" panose="02040503050406030204" pitchFamily="18" charset="0"/>
                                      <a:ea typeface="Cambria Math" panose="02040503050406030204" pitchFamily="18" charset="0"/>
                                    </a:rPr>
                                    <m:t>2</m:t>
                                  </m:r>
                                </m:e>
                                <m:sup>
                                  <m:r>
                                    <a:rPr lang="pt-PT" sz="2000" i="1">
                                      <a:latin typeface="Cambria Math" panose="02040503050406030204" pitchFamily="18" charset="0"/>
                                      <a:ea typeface="Cambria Math" panose="02040503050406030204" pitchFamily="18" charset="0"/>
                                    </a:rPr>
                                    <m:t>2</m:t>
                                  </m:r>
                                </m:sup>
                              </m:sSup>
                              <m:r>
                                <a:rPr lang="pt-PT" sz="2000" i="1">
                                  <a:latin typeface="Cambria Math" panose="02040503050406030204" pitchFamily="18" charset="0"/>
                                  <a:ea typeface="Cambria Math" panose="02040503050406030204" pitchFamily="18" charset="0"/>
                                </a:rPr>
                                <m:t>+</m:t>
                              </m:r>
                              <m:r>
                                <a:rPr lang="pt-PT" sz="2000" i="1">
                                  <a:latin typeface="Cambria Math" panose="02040503050406030204" pitchFamily="18" charset="0"/>
                                </a:rPr>
                                <m:t>𝑐</m:t>
                              </m:r>
                              <m:r>
                                <a:rPr lang="pt-PT" sz="2000" i="1">
                                  <a:latin typeface="Cambria Math" panose="02040503050406030204" pitchFamily="18" charset="0"/>
                                  <a:ea typeface="Cambria Math" panose="02040503050406030204" pitchFamily="18" charset="0"/>
                                </a:rPr>
                                <m:t>∙2+</m:t>
                              </m:r>
                              <m:r>
                                <a:rPr lang="pt-PT" sz="2000" i="1">
                                  <a:latin typeface="Cambria Math" panose="02040503050406030204" pitchFamily="18" charset="0"/>
                                  <a:ea typeface="Cambria Math" panose="02040503050406030204" pitchFamily="18" charset="0"/>
                                </a:rPr>
                                <m:t>𝑑</m:t>
                              </m:r>
                            </m:e>
                            <m:e>
                              <m:r>
                                <a:rPr lang="pt-PT" sz="2000" i="1">
                                  <a:latin typeface="Cambria Math" panose="02040503050406030204" pitchFamily="18" charset="0"/>
                                </a:rPr>
                                <m:t>𝑅</m:t>
                              </m:r>
                              <m:d>
                                <m:dPr>
                                  <m:ctrlPr>
                                    <a:rPr lang="pt-PT" sz="2000" i="1">
                                      <a:latin typeface="Cambria Math" panose="02040503050406030204" pitchFamily="18" charset="0"/>
                                    </a:rPr>
                                  </m:ctrlPr>
                                </m:dPr>
                                <m:e>
                                  <m:r>
                                    <a:rPr lang="pt-PT" sz="2000" i="1">
                                      <a:latin typeface="Cambria Math" panose="02040503050406030204" pitchFamily="18" charset="0"/>
                                    </a:rPr>
                                    <m:t>0,3</m:t>
                                  </m:r>
                                </m:e>
                              </m:d>
                              <m:r>
                                <a:rPr lang="pt-PT" sz="2000" i="1">
                                  <a:latin typeface="Cambria Math" panose="02040503050406030204" pitchFamily="18" charset="0"/>
                                </a:rPr>
                                <m:t>=</m:t>
                              </m:r>
                              <m:r>
                                <a:rPr lang="pt-PT" sz="2000" i="1">
                                  <a:latin typeface="Cambria Math" panose="02040503050406030204" pitchFamily="18" charset="0"/>
                                </a:rPr>
                                <m:t>𝑎</m:t>
                              </m:r>
                              <m:r>
                                <a:rPr lang="pt-PT" sz="2000" i="1">
                                  <a:latin typeface="Cambria Math" panose="02040503050406030204" pitchFamily="18" charset="0"/>
                                  <a:ea typeface="Cambria Math" panose="02040503050406030204" pitchFamily="18" charset="0"/>
                                </a:rPr>
                                <m:t>∙</m:t>
                              </m:r>
                              <m:sSup>
                                <m:sSupPr>
                                  <m:ctrlPr>
                                    <a:rPr lang="pt-PT" sz="2000" i="1">
                                      <a:latin typeface="Cambria Math" panose="02040503050406030204" pitchFamily="18" charset="0"/>
                                      <a:ea typeface="Cambria Math" panose="02040503050406030204" pitchFamily="18" charset="0"/>
                                    </a:rPr>
                                  </m:ctrlPr>
                                </m:sSupPr>
                                <m:e>
                                  <m:r>
                                    <a:rPr lang="pt-PT" sz="2000" i="1">
                                      <a:latin typeface="Cambria Math" panose="02040503050406030204" pitchFamily="18" charset="0"/>
                                      <a:ea typeface="Cambria Math" panose="02040503050406030204" pitchFamily="18" charset="0"/>
                                    </a:rPr>
                                    <m:t>3</m:t>
                                  </m:r>
                                </m:e>
                                <m:sup>
                                  <m:r>
                                    <a:rPr lang="pt-PT" sz="2000" i="1">
                                      <a:latin typeface="Cambria Math" panose="02040503050406030204" pitchFamily="18" charset="0"/>
                                      <a:ea typeface="Cambria Math" panose="02040503050406030204" pitchFamily="18" charset="0"/>
                                    </a:rPr>
                                    <m:t>3</m:t>
                                  </m:r>
                                </m:sup>
                              </m:sSup>
                              <m:r>
                                <a:rPr lang="pt-PT" sz="2000" i="1">
                                  <a:latin typeface="Cambria Math" panose="02040503050406030204" pitchFamily="18" charset="0"/>
                                  <a:ea typeface="Cambria Math" panose="02040503050406030204" pitchFamily="18" charset="0"/>
                                </a:rPr>
                                <m:t>+</m:t>
                              </m:r>
                              <m:r>
                                <a:rPr lang="pt-PT" sz="2000" i="1">
                                  <a:latin typeface="Cambria Math" panose="02040503050406030204" pitchFamily="18" charset="0"/>
                                </a:rPr>
                                <m:t>𝑏</m:t>
                              </m:r>
                              <m:r>
                                <a:rPr lang="pt-PT" sz="2000" i="1">
                                  <a:latin typeface="Cambria Math" panose="02040503050406030204" pitchFamily="18" charset="0"/>
                                  <a:ea typeface="Cambria Math" panose="02040503050406030204" pitchFamily="18" charset="0"/>
                                </a:rPr>
                                <m:t>∙</m:t>
                              </m:r>
                              <m:sSup>
                                <m:sSupPr>
                                  <m:ctrlPr>
                                    <a:rPr lang="pt-PT" sz="2000" i="1">
                                      <a:latin typeface="Cambria Math" panose="02040503050406030204" pitchFamily="18" charset="0"/>
                                      <a:ea typeface="Cambria Math" panose="02040503050406030204" pitchFamily="18" charset="0"/>
                                    </a:rPr>
                                  </m:ctrlPr>
                                </m:sSupPr>
                                <m:e>
                                  <m:r>
                                    <a:rPr lang="pt-PT" sz="2000" i="1">
                                      <a:latin typeface="Cambria Math" panose="02040503050406030204" pitchFamily="18" charset="0"/>
                                      <a:ea typeface="Cambria Math" panose="02040503050406030204" pitchFamily="18" charset="0"/>
                                    </a:rPr>
                                    <m:t>3</m:t>
                                  </m:r>
                                </m:e>
                                <m:sup>
                                  <m:r>
                                    <a:rPr lang="pt-PT" sz="2000" i="1">
                                      <a:latin typeface="Cambria Math" panose="02040503050406030204" pitchFamily="18" charset="0"/>
                                      <a:ea typeface="Cambria Math" panose="02040503050406030204" pitchFamily="18" charset="0"/>
                                    </a:rPr>
                                    <m:t>2</m:t>
                                  </m:r>
                                </m:sup>
                              </m:sSup>
                              <m:r>
                                <a:rPr lang="pt-PT" sz="2000" i="1">
                                  <a:latin typeface="Cambria Math" panose="02040503050406030204" pitchFamily="18" charset="0"/>
                                  <a:ea typeface="Cambria Math" panose="02040503050406030204" pitchFamily="18" charset="0"/>
                                </a:rPr>
                                <m:t>+</m:t>
                              </m:r>
                              <m:r>
                                <a:rPr lang="pt-PT" sz="2000" i="1">
                                  <a:latin typeface="Cambria Math" panose="02040503050406030204" pitchFamily="18" charset="0"/>
                                </a:rPr>
                                <m:t>𝑐</m:t>
                              </m:r>
                              <m:r>
                                <a:rPr lang="pt-PT" sz="2000" i="1">
                                  <a:latin typeface="Cambria Math" panose="02040503050406030204" pitchFamily="18" charset="0"/>
                                  <a:ea typeface="Cambria Math" panose="02040503050406030204" pitchFamily="18" charset="0"/>
                                </a:rPr>
                                <m:t>∙3+</m:t>
                              </m:r>
                              <m:r>
                                <a:rPr lang="pt-PT" sz="2000" i="1">
                                  <a:latin typeface="Cambria Math" panose="02040503050406030204" pitchFamily="18" charset="0"/>
                                  <a:ea typeface="Cambria Math" panose="02040503050406030204" pitchFamily="18" charset="0"/>
                                </a:rPr>
                                <m:t>𝑑</m:t>
                              </m:r>
                            </m:e>
                            <m:e>
                              <m:r>
                                <a:rPr lang="pt-PT" sz="2000" i="1">
                                  <a:latin typeface="Cambria Math" panose="02040503050406030204" pitchFamily="18" charset="0"/>
                                </a:rPr>
                                <m:t>𝑅</m:t>
                              </m:r>
                              <m:d>
                                <m:dPr>
                                  <m:ctrlPr>
                                    <a:rPr lang="pt-PT" sz="2000" i="1">
                                      <a:latin typeface="Cambria Math" panose="02040503050406030204" pitchFamily="18" charset="0"/>
                                    </a:rPr>
                                  </m:ctrlPr>
                                </m:dPr>
                                <m:e>
                                  <m:r>
                                    <a:rPr lang="pt-PT" sz="2000" i="1">
                                      <a:latin typeface="Cambria Math" panose="02040503050406030204" pitchFamily="18" charset="0"/>
                                    </a:rPr>
                                    <m:t>0,4</m:t>
                                  </m:r>
                                </m:e>
                              </m:d>
                              <m:r>
                                <a:rPr lang="pt-PT" sz="2000" i="1">
                                  <a:latin typeface="Cambria Math" panose="02040503050406030204" pitchFamily="18" charset="0"/>
                                </a:rPr>
                                <m:t>=</m:t>
                              </m:r>
                              <m:r>
                                <a:rPr lang="pt-PT" sz="2000" i="1">
                                  <a:latin typeface="Cambria Math" panose="02040503050406030204" pitchFamily="18" charset="0"/>
                                </a:rPr>
                                <m:t>𝑎</m:t>
                              </m:r>
                              <m:r>
                                <a:rPr lang="pt-PT" sz="2000" i="1">
                                  <a:latin typeface="Cambria Math" panose="02040503050406030204" pitchFamily="18" charset="0"/>
                                  <a:ea typeface="Cambria Math" panose="02040503050406030204" pitchFamily="18" charset="0"/>
                                </a:rPr>
                                <m:t>∙</m:t>
                              </m:r>
                              <m:sSup>
                                <m:sSupPr>
                                  <m:ctrlPr>
                                    <a:rPr lang="pt-PT" sz="2000" i="1">
                                      <a:latin typeface="Cambria Math" panose="02040503050406030204" pitchFamily="18" charset="0"/>
                                      <a:ea typeface="Cambria Math" panose="02040503050406030204" pitchFamily="18" charset="0"/>
                                    </a:rPr>
                                  </m:ctrlPr>
                                </m:sSupPr>
                                <m:e>
                                  <m:r>
                                    <a:rPr lang="pt-PT" sz="2000" i="1">
                                      <a:latin typeface="Cambria Math" panose="02040503050406030204" pitchFamily="18" charset="0"/>
                                      <a:ea typeface="Cambria Math" panose="02040503050406030204" pitchFamily="18" charset="0"/>
                                    </a:rPr>
                                    <m:t>4</m:t>
                                  </m:r>
                                </m:e>
                                <m:sup>
                                  <m:r>
                                    <a:rPr lang="pt-PT" sz="2000" i="1">
                                      <a:latin typeface="Cambria Math" panose="02040503050406030204" pitchFamily="18" charset="0"/>
                                      <a:ea typeface="Cambria Math" panose="02040503050406030204" pitchFamily="18" charset="0"/>
                                    </a:rPr>
                                    <m:t>3</m:t>
                                  </m:r>
                                </m:sup>
                              </m:sSup>
                              <m:r>
                                <a:rPr lang="pt-PT" sz="2000" i="1">
                                  <a:latin typeface="Cambria Math" panose="02040503050406030204" pitchFamily="18" charset="0"/>
                                  <a:ea typeface="Cambria Math" panose="02040503050406030204" pitchFamily="18" charset="0"/>
                                </a:rPr>
                                <m:t>+</m:t>
                              </m:r>
                              <m:r>
                                <a:rPr lang="pt-PT" sz="2000" i="1">
                                  <a:latin typeface="Cambria Math" panose="02040503050406030204" pitchFamily="18" charset="0"/>
                                </a:rPr>
                                <m:t>𝑏</m:t>
                              </m:r>
                              <m:r>
                                <a:rPr lang="pt-PT" sz="2000" i="1">
                                  <a:latin typeface="Cambria Math" panose="02040503050406030204" pitchFamily="18" charset="0"/>
                                  <a:ea typeface="Cambria Math" panose="02040503050406030204" pitchFamily="18" charset="0"/>
                                </a:rPr>
                                <m:t>∙</m:t>
                              </m:r>
                              <m:sSup>
                                <m:sSupPr>
                                  <m:ctrlPr>
                                    <a:rPr lang="pt-PT" sz="2000" i="1">
                                      <a:latin typeface="Cambria Math" panose="02040503050406030204" pitchFamily="18" charset="0"/>
                                      <a:ea typeface="Cambria Math" panose="02040503050406030204" pitchFamily="18" charset="0"/>
                                    </a:rPr>
                                  </m:ctrlPr>
                                </m:sSupPr>
                                <m:e>
                                  <m:r>
                                    <a:rPr lang="pt-PT" sz="2000" i="1">
                                      <a:latin typeface="Cambria Math" panose="02040503050406030204" pitchFamily="18" charset="0"/>
                                      <a:ea typeface="Cambria Math" panose="02040503050406030204" pitchFamily="18" charset="0"/>
                                    </a:rPr>
                                    <m:t>4</m:t>
                                  </m:r>
                                </m:e>
                                <m:sup>
                                  <m:r>
                                    <a:rPr lang="pt-PT" sz="2000" i="1">
                                      <a:latin typeface="Cambria Math" panose="02040503050406030204" pitchFamily="18" charset="0"/>
                                      <a:ea typeface="Cambria Math" panose="02040503050406030204" pitchFamily="18" charset="0"/>
                                    </a:rPr>
                                    <m:t>2</m:t>
                                  </m:r>
                                </m:sup>
                              </m:sSup>
                              <m:r>
                                <a:rPr lang="pt-PT" sz="2000" i="1">
                                  <a:latin typeface="Cambria Math" panose="02040503050406030204" pitchFamily="18" charset="0"/>
                                  <a:ea typeface="Cambria Math" panose="02040503050406030204" pitchFamily="18" charset="0"/>
                                </a:rPr>
                                <m:t>+</m:t>
                              </m:r>
                              <m:r>
                                <a:rPr lang="pt-PT" sz="2000" i="1">
                                  <a:latin typeface="Cambria Math" panose="02040503050406030204" pitchFamily="18" charset="0"/>
                                </a:rPr>
                                <m:t>𝑐</m:t>
                              </m:r>
                              <m:r>
                                <a:rPr lang="pt-PT" sz="2000" i="1">
                                  <a:latin typeface="Cambria Math" panose="02040503050406030204" pitchFamily="18" charset="0"/>
                                  <a:ea typeface="Cambria Math" panose="02040503050406030204" pitchFamily="18" charset="0"/>
                                </a:rPr>
                                <m:t>∙4+</m:t>
                              </m:r>
                              <m:r>
                                <a:rPr lang="pt-PT" sz="2000" i="1">
                                  <a:latin typeface="Cambria Math" panose="02040503050406030204" pitchFamily="18" charset="0"/>
                                  <a:ea typeface="Cambria Math" panose="02040503050406030204" pitchFamily="18" charset="0"/>
                                </a:rPr>
                                <m:t>𝑑</m:t>
                              </m:r>
                            </m:e>
                          </m:eqArr>
                        </m:e>
                      </m:d>
                    </m:oMath>
                  </m:oMathPara>
                </a14:m>
                <a:endParaRPr lang="en-GB" sz="2000" dirty="0"/>
              </a:p>
            </p:txBody>
          </p:sp>
        </mc:Choice>
        <mc:Fallback>
          <p:sp>
            <p:nvSpPr>
              <p:cNvPr id="4" name="Rectangle 3"/>
              <p:cNvSpPr>
                <a:spLocks noRot="1" noChangeAspect="1" noMove="1" noResize="1" noEditPoints="1" noAdjustHandles="1" noChangeArrowheads="1" noChangeShapeType="1" noTextEdit="1"/>
              </p:cNvSpPr>
              <p:nvPr/>
            </p:nvSpPr>
            <p:spPr>
              <a:xfrm>
                <a:off x="3353738" y="2109848"/>
                <a:ext cx="5256584" cy="1486176"/>
              </a:xfrm>
              <a:prstGeom prst="rect">
                <a:avLst/>
              </a:prstGeom>
              <a:blipFill rotWithShape="0">
                <a:blip r:embed="rId5"/>
                <a:stretch>
                  <a:fillRect/>
                </a:stretch>
              </a:blipFill>
            </p:spPr>
            <p:txBody>
              <a:bodyPr/>
              <a:lstStyle/>
              <a:p>
                <a:r>
                  <a:rPr lang="en-GB">
                    <a:noFill/>
                  </a:rPr>
                  <a:t> </a:t>
                </a:r>
              </a:p>
            </p:txBody>
          </p:sp>
        </mc:Fallback>
      </mc:AlternateContent>
      <p:graphicFrame>
        <p:nvGraphicFramePr>
          <p:cNvPr id="12" name="Object 4"/>
          <p:cNvGraphicFramePr>
            <a:graphicFrameLocks noChangeAspect="1"/>
          </p:cNvGraphicFramePr>
          <p:nvPr>
            <p:extLst>
              <p:ext uri="{D42A27DB-BD31-4B8C-83A1-F6EECF244321}">
                <p14:modId xmlns:p14="http://schemas.microsoft.com/office/powerpoint/2010/main" val="3271612609"/>
              </p:ext>
            </p:extLst>
          </p:nvPr>
        </p:nvGraphicFramePr>
        <p:xfrm>
          <a:off x="3503430" y="3841573"/>
          <a:ext cx="4464050" cy="1430338"/>
        </p:xfrm>
        <a:graphic>
          <a:graphicData uri="http://schemas.openxmlformats.org/presentationml/2006/ole">
            <mc:AlternateContent xmlns:mc="http://schemas.openxmlformats.org/markup-compatibility/2006">
              <mc:Choice xmlns:v="urn:schemas-microsoft-com:vml" Requires="v">
                <p:oleObj spid="_x0000_s133241" name="Equation" r:id="rId6" imgW="2794000" imgH="952500" progId="Equation.DSMT4">
                  <p:embed/>
                </p:oleObj>
              </mc:Choice>
              <mc:Fallback>
                <p:oleObj name="Equation" r:id="rId6" imgW="2794000" imgH="9525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03430" y="3841573"/>
                        <a:ext cx="4464050" cy="1430338"/>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8" name="Down Arrow 7"/>
          <p:cNvSpPr/>
          <p:nvPr/>
        </p:nvSpPr>
        <p:spPr>
          <a:xfrm>
            <a:off x="5652120" y="3481419"/>
            <a:ext cx="329910" cy="37962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Grp="1" noChangeArrowheads="1"/>
          </p:cNvSpPr>
          <p:nvPr>
            <p:ph type="title"/>
          </p:nvPr>
        </p:nvSpPr>
        <p:spPr>
          <a:xfrm>
            <a:off x="-32" y="214290"/>
            <a:ext cx="7772400" cy="1143000"/>
          </a:xfrm>
          <a:noFill/>
        </p:spPr>
        <p:txBody>
          <a:bodyPr/>
          <a:lstStyle/>
          <a:p>
            <a:pPr algn="l" eaLnBrk="1" hangingPunct="1"/>
            <a:r>
              <a:rPr lang="en-US" sz="2800" b="1" cap="small" dirty="0" smtClean="0">
                <a:solidFill>
                  <a:srgbClr val="740000"/>
                </a:solidFill>
              </a:rPr>
              <a:t>Illustration: </a:t>
            </a:r>
            <a:r>
              <a:rPr lang="en-US" sz="2800" b="1" cap="small" dirty="0" smtClean="0">
                <a:solidFill>
                  <a:srgbClr val="002060"/>
                </a:solidFill>
              </a:rPr>
              <a:t>Polynomial versus Linear</a:t>
            </a:r>
          </a:p>
        </p:txBody>
      </p:sp>
      <p:pic>
        <p:nvPicPr>
          <p:cNvPr id="6" name="Picture 5"/>
          <p:cNvPicPr>
            <a:picLocks noChangeAspect="1"/>
          </p:cNvPicPr>
          <p:nvPr/>
        </p:nvPicPr>
        <p:blipFill>
          <a:blip r:embed="rId2"/>
          <a:stretch>
            <a:fillRect/>
          </a:stretch>
        </p:blipFill>
        <p:spPr>
          <a:xfrm>
            <a:off x="107504" y="1124743"/>
            <a:ext cx="8928992" cy="5265497"/>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40" name="Rectangle 2"/>
          <p:cNvSpPr>
            <a:spLocks noGrp="1" noChangeArrowheads="1"/>
          </p:cNvSpPr>
          <p:nvPr>
            <p:ph type="title"/>
          </p:nvPr>
        </p:nvSpPr>
        <p:spPr>
          <a:xfrm>
            <a:off x="157186" y="214299"/>
            <a:ext cx="7772400" cy="622414"/>
          </a:xfrm>
          <a:noFill/>
        </p:spPr>
        <p:txBody>
          <a:bodyPr/>
          <a:lstStyle/>
          <a:p>
            <a:pPr algn="l" eaLnBrk="1" hangingPunct="1"/>
            <a:r>
              <a:rPr lang="en-US" sz="2800" b="1" cap="small" dirty="0" smtClean="0">
                <a:solidFill>
                  <a:srgbClr val="740000"/>
                </a:solidFill>
              </a:rPr>
              <a:t>Conclusions</a:t>
            </a:r>
          </a:p>
        </p:txBody>
      </p:sp>
      <p:sp>
        <p:nvSpPr>
          <p:cNvPr id="52227" name="Rectangle 3"/>
          <p:cNvSpPr>
            <a:spLocks noGrp="1" noChangeArrowheads="1"/>
          </p:cNvSpPr>
          <p:nvPr>
            <p:ph type="body" idx="1"/>
          </p:nvPr>
        </p:nvSpPr>
        <p:spPr>
          <a:xfrm>
            <a:off x="157186" y="836713"/>
            <a:ext cx="8807302" cy="5544615"/>
          </a:xfrm>
          <a:noFill/>
        </p:spPr>
        <p:txBody>
          <a:bodyPr/>
          <a:lstStyle/>
          <a:p>
            <a:pPr algn="just" eaLnBrk="1" hangingPunct="1"/>
            <a:r>
              <a:rPr lang="en-US" sz="2400" dirty="0"/>
              <a:t>The resulting spot curve </a:t>
            </a:r>
            <a:r>
              <a:rPr lang="en-US" sz="2400" dirty="0" smtClean="0"/>
              <a:t>using 3</a:t>
            </a:r>
            <a:r>
              <a:rPr lang="en-US" sz="2400" baseline="30000" dirty="0" smtClean="0"/>
              <a:t>rd</a:t>
            </a:r>
            <a:r>
              <a:rPr lang="en-US" sz="2400" dirty="0" smtClean="0"/>
              <a:t> order polynomial methods tends to be </a:t>
            </a:r>
            <a:r>
              <a:rPr lang="en-US" sz="2400" dirty="0"/>
              <a:t>too </a:t>
            </a:r>
            <a:r>
              <a:rPr lang="en-US" sz="2400" dirty="0" smtClean="0"/>
              <a:t>irregular, namely when:</a:t>
            </a:r>
          </a:p>
          <a:p>
            <a:pPr lvl="1" algn="just" eaLnBrk="1" hangingPunct="1"/>
            <a:r>
              <a:rPr lang="en-US" sz="2000" dirty="0" smtClean="0"/>
              <a:t>one </a:t>
            </a:r>
            <a:r>
              <a:rPr lang="en-US" sz="2000" dirty="0"/>
              <a:t>uses it to estimate a rate for a maturity much higher than the maximum maturity used to calculate the polynomial </a:t>
            </a:r>
            <a:r>
              <a:rPr lang="en-US" sz="2000" dirty="0" smtClean="0"/>
              <a:t>coefficients (e.g. in the previous example the 10-year would be 93%!)</a:t>
            </a:r>
            <a:endParaRPr lang="en-US" sz="2000" dirty="0"/>
          </a:p>
          <a:p>
            <a:pPr lvl="1" algn="just" eaLnBrk="1" hangingPunct="1"/>
            <a:r>
              <a:rPr lang="en-US" sz="2000" dirty="0" smtClean="0"/>
              <a:t>the difference between two consecutive maturities is too large.</a:t>
            </a:r>
          </a:p>
          <a:p>
            <a:pPr algn="just" eaLnBrk="1" hangingPunct="1"/>
            <a:endParaRPr lang="en-US" sz="2400" dirty="0" smtClean="0"/>
          </a:p>
          <a:p>
            <a:pPr algn="just" eaLnBrk="1" hangingPunct="1"/>
            <a:endParaRPr lang="en-US" sz="2400" b="1" dirty="0" smtClean="0"/>
          </a:p>
          <a:p>
            <a:pPr algn="just" eaLnBrk="1" hangingPunct="1"/>
            <a:endParaRPr lang="en-US" sz="2400" b="1" dirty="0" smtClean="0"/>
          </a:p>
          <a:p>
            <a:pPr algn="just" eaLnBrk="1" hangingPunct="1"/>
            <a:endParaRPr lang="en-US" sz="2400" b="1" dirty="0"/>
          </a:p>
          <a:p>
            <a:pPr algn="just" eaLnBrk="1" hangingPunct="1"/>
            <a:endParaRPr lang="en-US" sz="2400" b="1" dirty="0" smtClean="0"/>
          </a:p>
          <a:p>
            <a:pPr algn="just" eaLnBrk="1" hangingPunct="1"/>
            <a:r>
              <a:rPr lang="en-US" sz="2400" b="1" dirty="0" smtClean="0"/>
              <a:t>Polynomial </a:t>
            </a:r>
            <a:r>
              <a:rPr lang="en-US" sz="2400" b="1" dirty="0"/>
              <a:t>splines </a:t>
            </a:r>
            <a:r>
              <a:rPr lang="en-US" sz="2400" dirty="0" smtClean="0"/>
              <a:t>improve the adjustment, by allowing different specifications for the polynomials in different maturity buckets.</a:t>
            </a:r>
          </a:p>
          <a:p>
            <a:pPr algn="just" eaLnBrk="1" hangingPunct="1"/>
            <a:r>
              <a:rPr lang="en-US" sz="2400" dirty="0" smtClean="0"/>
              <a:t>Nonetheless, </a:t>
            </a:r>
            <a:r>
              <a:rPr lang="en-US" sz="2400" dirty="0" smtClean="0"/>
              <a:t>the explosive behavior of the resulting curves is kept.</a:t>
            </a:r>
            <a:endParaRPr lang="en-US" sz="2400" dirty="0"/>
          </a:p>
        </p:txBody>
      </p:sp>
      <p:pic>
        <p:nvPicPr>
          <p:cNvPr id="3" name="Picture 2"/>
          <p:cNvPicPr>
            <a:picLocks noChangeAspect="1"/>
          </p:cNvPicPr>
          <p:nvPr/>
        </p:nvPicPr>
        <p:blipFill>
          <a:blip r:embed="rId2"/>
          <a:stretch>
            <a:fillRect/>
          </a:stretch>
        </p:blipFill>
        <p:spPr>
          <a:xfrm>
            <a:off x="683568" y="3068960"/>
            <a:ext cx="3541129" cy="2088232"/>
          </a:xfrm>
          <a:prstGeom prst="rect">
            <a:avLst/>
          </a:prstGeom>
        </p:spPr>
      </p:pic>
    </p:spTree>
    <p:extLst>
      <p:ext uri="{BB962C8B-B14F-4D97-AF65-F5344CB8AC3E}">
        <p14:creationId xmlns:p14="http://schemas.microsoft.com/office/powerpoint/2010/main" val="10740747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a:xfrm>
            <a:off x="214282" y="2511425"/>
            <a:ext cx="8715435" cy="1143000"/>
          </a:xfrm>
        </p:spPr>
        <p:txBody>
          <a:bodyPr/>
          <a:lstStyle/>
          <a:p>
            <a:pPr eaLnBrk="1" hangingPunct="1"/>
            <a:r>
              <a:rPr lang="en-US" b="1" cap="small" dirty="0" smtClean="0">
                <a:solidFill>
                  <a:srgbClr val="740000"/>
                </a:solidFill>
                <a:latin typeface="Calibri" pitchFamily="34" charset="0"/>
              </a:rPr>
              <a:t>1</a:t>
            </a:r>
            <a:br>
              <a:rPr lang="en-US" b="1" cap="small" dirty="0" smtClean="0">
                <a:solidFill>
                  <a:srgbClr val="740000"/>
                </a:solidFill>
                <a:latin typeface="Calibri" pitchFamily="34" charset="0"/>
              </a:rPr>
            </a:br>
            <a:r>
              <a:rPr lang="en-US" b="1" cap="small" dirty="0" smtClean="0">
                <a:solidFill>
                  <a:srgbClr val="740000"/>
                </a:solidFill>
                <a:latin typeface="Calibri" pitchFamily="34" charset="0"/>
              </a:rPr>
              <a:t>Static Interest Rate Models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6" name="Rectangle 2"/>
          <p:cNvSpPr>
            <a:spLocks noGrp="1" noChangeArrowheads="1"/>
          </p:cNvSpPr>
          <p:nvPr>
            <p:ph type="body" idx="1"/>
          </p:nvPr>
        </p:nvSpPr>
        <p:spPr>
          <a:xfrm>
            <a:off x="179512" y="1400161"/>
            <a:ext cx="8784976" cy="793746"/>
          </a:xfrm>
          <a:noFill/>
        </p:spPr>
        <p:txBody>
          <a:bodyPr/>
          <a:lstStyle/>
          <a:p>
            <a:pPr eaLnBrk="1" hangingPunct="1">
              <a:buClr>
                <a:srgbClr val="002060"/>
              </a:buClr>
              <a:buFont typeface="Wingdings" pitchFamily="2" charset="2"/>
              <a:buChar char="Ø"/>
            </a:pPr>
            <a:r>
              <a:rPr lang="en-US" sz="2400" dirty="0" smtClean="0"/>
              <a:t>Discount factors (</a:t>
            </a:r>
            <a:r>
              <a:rPr lang="en-US" sz="2400" i="1" dirty="0" smtClean="0"/>
              <a:t>p</a:t>
            </a:r>
            <a:r>
              <a:rPr lang="en-US" sz="2400" dirty="0" smtClean="0"/>
              <a:t>) as polynomial functions of the maturity (</a:t>
            </a:r>
            <a:r>
              <a:rPr lang="en-US" sz="2400" i="1" dirty="0" smtClean="0"/>
              <a:t>s</a:t>
            </a:r>
            <a:r>
              <a:rPr lang="en-US" sz="2400" dirty="0" smtClean="0"/>
              <a:t>), with all coefficients differing in the different maturity buckets:</a:t>
            </a:r>
            <a:endParaRPr lang="en-US" sz="2400" dirty="0" smtClean="0"/>
          </a:p>
          <a:p>
            <a:pPr eaLnBrk="1" hangingPunct="1">
              <a:buClr>
                <a:srgbClr val="FF9900"/>
              </a:buClr>
              <a:buFont typeface="Courier New" pitchFamily="49" charset="0"/>
              <a:buChar char="o"/>
            </a:pPr>
            <a:endParaRPr lang="en-US" sz="2400" dirty="0" smtClean="0"/>
          </a:p>
          <a:p>
            <a:pPr eaLnBrk="1" hangingPunct="1">
              <a:buClr>
                <a:srgbClr val="FF9900"/>
              </a:buClr>
              <a:buFont typeface="Courier New" pitchFamily="49" charset="0"/>
              <a:buChar char="o"/>
            </a:pPr>
            <a:endParaRPr lang="en-US" dirty="0" smtClean="0"/>
          </a:p>
          <a:p>
            <a:pPr eaLnBrk="1" hangingPunct="1">
              <a:buClr>
                <a:srgbClr val="FF9900"/>
              </a:buClr>
              <a:buFont typeface="Courier New" pitchFamily="49" charset="0"/>
              <a:buChar char="o"/>
            </a:pPr>
            <a:endParaRPr lang="en-US" dirty="0" smtClean="0"/>
          </a:p>
          <a:p>
            <a:pPr marL="0" indent="0" eaLnBrk="1" hangingPunct="1">
              <a:buClr>
                <a:srgbClr val="FF9900"/>
              </a:buClr>
              <a:buNone/>
            </a:pPr>
            <a:endParaRPr lang="en-US" dirty="0"/>
          </a:p>
        </p:txBody>
      </p:sp>
      <p:sp>
        <p:nvSpPr>
          <p:cNvPr id="67587" name="Rectangle 3"/>
          <p:cNvSpPr>
            <a:spLocks noGrp="1" noChangeArrowheads="1"/>
          </p:cNvSpPr>
          <p:nvPr>
            <p:ph type="title"/>
          </p:nvPr>
        </p:nvSpPr>
        <p:spPr>
          <a:xfrm>
            <a:off x="-32" y="994246"/>
            <a:ext cx="7772400" cy="434482"/>
          </a:xfrm>
        </p:spPr>
        <p:txBody>
          <a:bodyPr/>
          <a:lstStyle/>
          <a:p>
            <a:pPr algn="l" eaLnBrk="1" hangingPunct="1">
              <a:defRPr/>
            </a:pPr>
            <a:r>
              <a:rPr lang="en-US" sz="3200" b="1" cap="small" dirty="0" smtClean="0">
                <a:solidFill>
                  <a:srgbClr val="740000"/>
                </a:solidFill>
              </a:rPr>
              <a:t>Polynomial Functions</a:t>
            </a:r>
            <a:endParaRPr lang="en-US" sz="3200" b="1" u="sng" cap="small" dirty="0" smtClean="0">
              <a:solidFill>
                <a:srgbClr val="740000"/>
              </a:solidFill>
              <a:effectLst>
                <a:outerShdw blurRad="38100" dist="38100" dir="2700000" algn="tl">
                  <a:srgbClr val="C0C0C0"/>
                </a:outerShdw>
              </a:effectLst>
            </a:endParaRPr>
          </a:p>
        </p:txBody>
      </p:sp>
      <p:graphicFrame>
        <p:nvGraphicFramePr>
          <p:cNvPr id="67588" name="Object 4"/>
          <p:cNvGraphicFramePr>
            <a:graphicFrameLocks noChangeAspect="1"/>
          </p:cNvGraphicFramePr>
          <p:nvPr>
            <p:extLst>
              <p:ext uri="{D42A27DB-BD31-4B8C-83A1-F6EECF244321}">
                <p14:modId xmlns:p14="http://schemas.microsoft.com/office/powerpoint/2010/main" val="2869600522"/>
              </p:ext>
            </p:extLst>
          </p:nvPr>
        </p:nvGraphicFramePr>
        <p:xfrm>
          <a:off x="1521743" y="2060848"/>
          <a:ext cx="6496050" cy="1771650"/>
        </p:xfrm>
        <a:graphic>
          <a:graphicData uri="http://schemas.openxmlformats.org/presentationml/2006/ole">
            <mc:AlternateContent xmlns:mc="http://schemas.openxmlformats.org/markup-compatibility/2006">
              <mc:Choice xmlns:v="urn:schemas-microsoft-com:vml" Requires="v">
                <p:oleObj spid="_x0000_s142454" name="Equation" r:id="rId3" imgW="2882900" imgH="787400" progId="Equation.DSMT4">
                  <p:embed/>
                </p:oleObj>
              </mc:Choice>
              <mc:Fallback>
                <p:oleObj name="Equation" r:id="rId3" imgW="2882900" imgH="787400" progId="Equation.DSMT4">
                  <p:embed/>
                  <p:pic>
                    <p:nvPicPr>
                      <p:cNvPr id="0" name=""/>
                      <p:cNvPicPr>
                        <a:picLocks noChangeAspect="1" noChangeArrowheads="1"/>
                      </p:cNvPicPr>
                      <p:nvPr/>
                    </p:nvPicPr>
                    <p:blipFill>
                      <a:blip r:embed="rId4"/>
                      <a:srcRect/>
                      <a:stretch>
                        <a:fillRect/>
                      </a:stretch>
                    </p:blipFill>
                    <p:spPr bwMode="auto">
                      <a:xfrm>
                        <a:off x="1521743" y="2060848"/>
                        <a:ext cx="6496050" cy="17716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67591" name="Rectangle 7"/>
          <p:cNvSpPr>
            <a:spLocks noChangeArrowheads="1"/>
          </p:cNvSpPr>
          <p:nvPr/>
        </p:nvSpPr>
        <p:spPr bwMode="auto">
          <a:xfrm>
            <a:off x="179512" y="3933056"/>
            <a:ext cx="8964488" cy="1080120"/>
          </a:xfrm>
          <a:prstGeom prst="rect">
            <a:avLst/>
          </a:prstGeom>
          <a:noFill/>
          <a:ln w="9525">
            <a:noFill/>
            <a:miter lim="800000"/>
            <a:headEnd/>
            <a:tailEnd/>
          </a:ln>
        </p:spPr>
        <p:txBody>
          <a:bodyPr/>
          <a:lstStyle/>
          <a:p>
            <a:pPr marL="342900" indent="-342900" algn="just" eaLnBrk="0" hangingPunct="0">
              <a:lnSpc>
                <a:spcPct val="90000"/>
              </a:lnSpc>
              <a:spcBef>
                <a:spcPct val="20000"/>
              </a:spcBef>
              <a:buClr>
                <a:srgbClr val="002060"/>
              </a:buClr>
              <a:buFont typeface="Wingdings" pitchFamily="2" charset="2"/>
              <a:buChar char="Ø"/>
            </a:pPr>
            <a:r>
              <a:rPr lang="en-US" sz="2400" dirty="0" smtClean="0">
                <a:latin typeface="Calibri" pitchFamily="34" charset="0"/>
              </a:rPr>
              <a:t>Imposing continuity constraints and given the fact that the discount factor for zero maturity is 1, the </a:t>
            </a:r>
            <a:r>
              <a:rPr lang="en-US" sz="2400" dirty="0" smtClean="0">
                <a:solidFill>
                  <a:srgbClr val="FFC000"/>
                </a:solidFill>
                <a:latin typeface="Calibri" pitchFamily="34" charset="0"/>
              </a:rPr>
              <a:t>number of parameters is reduced:</a:t>
            </a:r>
          </a:p>
          <a:p>
            <a:pPr marL="342900" indent="-342900" algn="just" eaLnBrk="0" hangingPunct="0">
              <a:lnSpc>
                <a:spcPct val="90000"/>
              </a:lnSpc>
              <a:spcBef>
                <a:spcPct val="20000"/>
              </a:spcBef>
              <a:buClr>
                <a:srgbClr val="002060"/>
              </a:buClr>
              <a:buFont typeface="Wingdings" pitchFamily="2" charset="2"/>
              <a:buChar char="Ø"/>
            </a:pPr>
            <a:endParaRPr lang="en-US" sz="2400" dirty="0">
              <a:solidFill>
                <a:srgbClr val="FFC000"/>
              </a:solidFill>
              <a:latin typeface="Calibri" pitchFamily="34" charset="0"/>
            </a:endParaRPr>
          </a:p>
          <a:p>
            <a:pPr marL="342900" indent="-342900" algn="just" eaLnBrk="0" hangingPunct="0">
              <a:lnSpc>
                <a:spcPct val="90000"/>
              </a:lnSpc>
              <a:spcBef>
                <a:spcPct val="20000"/>
              </a:spcBef>
              <a:buClr>
                <a:srgbClr val="002060"/>
              </a:buClr>
              <a:buFont typeface="Wingdings" pitchFamily="2" charset="2"/>
              <a:buChar char="Ø"/>
            </a:pPr>
            <a:endParaRPr lang="en-US" sz="2400" dirty="0" smtClean="0">
              <a:solidFill>
                <a:srgbClr val="FFC000"/>
              </a:solidFill>
              <a:latin typeface="Calibri" pitchFamily="34" charset="0"/>
            </a:endParaRPr>
          </a:p>
          <a:p>
            <a:pPr marL="342900" indent="-342900" algn="just" eaLnBrk="0" hangingPunct="0">
              <a:lnSpc>
                <a:spcPct val="90000"/>
              </a:lnSpc>
              <a:spcBef>
                <a:spcPct val="20000"/>
              </a:spcBef>
              <a:buClr>
                <a:srgbClr val="002060"/>
              </a:buClr>
              <a:buFont typeface="Wingdings" pitchFamily="2" charset="2"/>
              <a:buChar char="Ø"/>
            </a:pPr>
            <a:r>
              <a:rPr lang="en-US" sz="2400" dirty="0" smtClean="0">
                <a:latin typeface="Calibri" pitchFamily="34" charset="0"/>
              </a:rPr>
              <a:t>The number of parameters may be even further reduced if it is assumed that only one of the parameters is different in the several maturity buckets =&gt; </a:t>
            </a:r>
            <a:r>
              <a:rPr lang="en-US" sz="2400" dirty="0" smtClean="0">
                <a:solidFill>
                  <a:srgbClr val="FF0000"/>
                </a:solidFill>
                <a:latin typeface="Calibri" pitchFamily="34" charset="0"/>
              </a:rPr>
              <a:t>McCulloch </a:t>
            </a:r>
            <a:r>
              <a:rPr lang="en-US" sz="2400" dirty="0" smtClean="0">
                <a:solidFill>
                  <a:srgbClr val="FF0000"/>
                </a:solidFill>
                <a:latin typeface="Calibri" pitchFamily="34" charset="0"/>
              </a:rPr>
              <a:t>(1971, 1975) splines</a:t>
            </a:r>
            <a:r>
              <a:rPr lang="en-US" sz="2400" dirty="0" smtClean="0">
                <a:latin typeface="Calibri" pitchFamily="34" charset="0"/>
              </a:rPr>
              <a:t>.</a:t>
            </a:r>
            <a:endParaRPr lang="en-US" sz="2400" dirty="0">
              <a:latin typeface="Calibri" pitchFamily="34" charset="0"/>
            </a:endParaRPr>
          </a:p>
        </p:txBody>
      </p:sp>
      <p:sp>
        <p:nvSpPr>
          <p:cNvPr id="8" name="Rectangle 3"/>
          <p:cNvSpPr txBox="1">
            <a:spLocks noChangeArrowheads="1"/>
          </p:cNvSpPr>
          <p:nvPr/>
        </p:nvSpPr>
        <p:spPr bwMode="auto">
          <a:xfrm>
            <a:off x="-32" y="285728"/>
            <a:ext cx="7772400" cy="62299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Calibri" pitchFamily="34" charset="0"/>
                <a:ea typeface="+mj-ea"/>
                <a:cs typeface="+mj-cs"/>
              </a:defRPr>
            </a:lvl1pPr>
            <a:lvl2pPr algn="ctr" rtl="0" eaLnBrk="0" fontAlgn="base" hangingPunct="0">
              <a:spcBef>
                <a:spcPct val="0"/>
              </a:spcBef>
              <a:spcAft>
                <a:spcPct val="0"/>
              </a:spcAft>
              <a:defRPr sz="4400">
                <a:solidFill>
                  <a:schemeClr val="tx2"/>
                </a:solidFill>
                <a:latin typeface="Arial Rounded MT Bold" pitchFamily="34" charset="0"/>
              </a:defRPr>
            </a:lvl2pPr>
            <a:lvl3pPr algn="ctr" rtl="0" eaLnBrk="0" fontAlgn="base" hangingPunct="0">
              <a:spcBef>
                <a:spcPct val="0"/>
              </a:spcBef>
              <a:spcAft>
                <a:spcPct val="0"/>
              </a:spcAft>
              <a:defRPr sz="4400">
                <a:solidFill>
                  <a:schemeClr val="tx2"/>
                </a:solidFill>
                <a:latin typeface="Arial Rounded MT Bold" pitchFamily="34" charset="0"/>
              </a:defRPr>
            </a:lvl3pPr>
            <a:lvl4pPr algn="ctr" rtl="0" eaLnBrk="0" fontAlgn="base" hangingPunct="0">
              <a:spcBef>
                <a:spcPct val="0"/>
              </a:spcBef>
              <a:spcAft>
                <a:spcPct val="0"/>
              </a:spcAft>
              <a:defRPr sz="4400">
                <a:solidFill>
                  <a:schemeClr val="tx2"/>
                </a:solidFill>
                <a:latin typeface="Arial Rounded MT Bold" pitchFamily="34" charset="0"/>
              </a:defRPr>
            </a:lvl4pPr>
            <a:lvl5pPr algn="ctr" rtl="0" eaLnBrk="0" fontAlgn="base" hangingPunct="0">
              <a:spcBef>
                <a:spcPct val="0"/>
              </a:spcBef>
              <a:spcAft>
                <a:spcPct val="0"/>
              </a:spcAft>
              <a:defRPr sz="4400">
                <a:solidFill>
                  <a:schemeClr val="tx2"/>
                </a:solidFill>
                <a:latin typeface="Arial Rounded MT Bold" pitchFamily="34" charset="0"/>
              </a:defRPr>
            </a:lvl5pPr>
            <a:lvl6pPr marL="457200" algn="ctr" rtl="0" fontAlgn="base">
              <a:spcBef>
                <a:spcPct val="0"/>
              </a:spcBef>
              <a:spcAft>
                <a:spcPct val="0"/>
              </a:spcAft>
              <a:defRPr sz="4400">
                <a:solidFill>
                  <a:schemeClr val="tx2"/>
                </a:solidFill>
                <a:latin typeface="Arial Rounded MT Bold" pitchFamily="34" charset="0"/>
              </a:defRPr>
            </a:lvl6pPr>
            <a:lvl7pPr marL="914400" algn="ctr" rtl="0" fontAlgn="base">
              <a:spcBef>
                <a:spcPct val="0"/>
              </a:spcBef>
              <a:spcAft>
                <a:spcPct val="0"/>
              </a:spcAft>
              <a:defRPr sz="4400">
                <a:solidFill>
                  <a:schemeClr val="tx2"/>
                </a:solidFill>
                <a:latin typeface="Arial Rounded MT Bold" pitchFamily="34" charset="0"/>
              </a:defRPr>
            </a:lvl7pPr>
            <a:lvl8pPr marL="1371600" algn="ctr" rtl="0" fontAlgn="base">
              <a:spcBef>
                <a:spcPct val="0"/>
              </a:spcBef>
              <a:spcAft>
                <a:spcPct val="0"/>
              </a:spcAft>
              <a:defRPr sz="4400">
                <a:solidFill>
                  <a:schemeClr val="tx2"/>
                </a:solidFill>
                <a:latin typeface="Arial Rounded MT Bold" pitchFamily="34" charset="0"/>
              </a:defRPr>
            </a:lvl8pPr>
            <a:lvl9pPr marL="1828800" algn="ctr" rtl="0" fontAlgn="base">
              <a:spcBef>
                <a:spcPct val="0"/>
              </a:spcBef>
              <a:spcAft>
                <a:spcPct val="0"/>
              </a:spcAft>
              <a:defRPr sz="4400">
                <a:solidFill>
                  <a:schemeClr val="tx2"/>
                </a:solidFill>
                <a:latin typeface="Arial Rounded MT Bold" pitchFamily="34" charset="0"/>
              </a:defRPr>
            </a:lvl9pPr>
          </a:lstStyle>
          <a:p>
            <a:pPr algn="l" eaLnBrk="1" hangingPunct="1"/>
            <a:r>
              <a:rPr lang="en-US" sz="3200" b="1" kern="0" cap="small" smtClean="0">
                <a:solidFill>
                  <a:srgbClr val="740000"/>
                </a:solidFill>
              </a:rPr>
              <a:t>1.1.2 - Spline Methods</a:t>
            </a:r>
            <a:endParaRPr lang="en-US" sz="3200" b="1" kern="0" cap="small" dirty="0" smtClean="0">
              <a:solidFill>
                <a:srgbClr val="740000"/>
              </a:solidFill>
            </a:endParaRPr>
          </a:p>
        </p:txBody>
      </p:sp>
      <p:cxnSp>
        <p:nvCxnSpPr>
          <p:cNvPr id="9" name="Straight Connector 8"/>
          <p:cNvCxnSpPr/>
          <p:nvPr/>
        </p:nvCxnSpPr>
        <p:spPr>
          <a:xfrm>
            <a:off x="65168" y="836712"/>
            <a:ext cx="3714744" cy="1588"/>
          </a:xfrm>
          <a:prstGeom prst="line">
            <a:avLst/>
          </a:prstGeom>
          <a:ln w="25400"/>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 name="TextBox 3"/>
              <p:cNvSpPr txBox="1"/>
              <p:nvPr/>
            </p:nvSpPr>
            <p:spPr>
              <a:xfrm>
                <a:off x="1799692" y="4698235"/>
                <a:ext cx="3960440" cy="830997"/>
              </a:xfrm>
              <a:prstGeom prst="rect">
                <a:avLst/>
              </a:prstGeom>
              <a:noFill/>
            </p:spPr>
            <p:txBody>
              <a:bodyPr wrap="square" lIns="0" tIns="0" rIns="0" bIns="0" rtlCol="0">
                <a:spAutoFit/>
              </a:bodyPr>
              <a:lstStyle/>
              <a:p>
                <a:pPr algn="ctr"/>
                <a14:m>
                  <m:oMathPara xmlns:m="http://schemas.openxmlformats.org/officeDocument/2006/math">
                    <m:oMathParaPr>
                      <m:jc m:val="centerGroup"/>
                    </m:oMathParaPr>
                    <m:oMath xmlns:m="http://schemas.openxmlformats.org/officeDocument/2006/math">
                      <m:sSub>
                        <m:sSubPr>
                          <m:ctrlPr>
                            <a:rPr lang="pt-PT" b="0" i="1" smtClean="0">
                              <a:latin typeface="Cambria Math" panose="02040503050406030204" pitchFamily="18" charset="0"/>
                            </a:rPr>
                          </m:ctrlPr>
                        </m:sSubPr>
                        <m:e>
                          <m:r>
                            <a:rPr lang="pt-PT" b="0" i="1" smtClean="0">
                              <a:latin typeface="Cambria Math" panose="02040503050406030204" pitchFamily="18" charset="0"/>
                            </a:rPr>
                            <m:t>𝑝</m:t>
                          </m:r>
                        </m:e>
                        <m:sub>
                          <m:r>
                            <a:rPr lang="pt-PT" b="0" i="1" smtClean="0">
                              <a:latin typeface="Cambria Math" panose="02040503050406030204" pitchFamily="18" charset="0"/>
                            </a:rPr>
                            <m:t>0</m:t>
                          </m:r>
                        </m:sub>
                      </m:sSub>
                      <m:d>
                        <m:dPr>
                          <m:ctrlPr>
                            <a:rPr lang="pt-PT" b="0" i="1" smtClean="0">
                              <a:latin typeface="Cambria Math" panose="02040503050406030204" pitchFamily="18" charset="0"/>
                            </a:rPr>
                          </m:ctrlPr>
                        </m:dPr>
                        <m:e>
                          <m:r>
                            <a:rPr lang="pt-PT" b="0" i="1" smtClean="0">
                              <a:latin typeface="Cambria Math" panose="02040503050406030204" pitchFamily="18" charset="0"/>
                            </a:rPr>
                            <m:t>5</m:t>
                          </m:r>
                        </m:e>
                      </m:d>
                      <m:r>
                        <a:rPr lang="pt-PT" b="0" i="1" smtClean="0">
                          <a:latin typeface="Cambria Math" panose="02040503050406030204" pitchFamily="18" charset="0"/>
                        </a:rPr>
                        <m:t>=</m:t>
                      </m:r>
                      <m:sSub>
                        <m:sSubPr>
                          <m:ctrlPr>
                            <a:rPr lang="pt-PT" i="1">
                              <a:latin typeface="Cambria Math" panose="02040503050406030204" pitchFamily="18" charset="0"/>
                            </a:rPr>
                          </m:ctrlPr>
                        </m:sSubPr>
                        <m:e>
                          <m:r>
                            <a:rPr lang="pt-PT" i="1">
                              <a:latin typeface="Cambria Math" panose="02040503050406030204" pitchFamily="18" charset="0"/>
                            </a:rPr>
                            <m:t>𝑝</m:t>
                          </m:r>
                        </m:e>
                        <m:sub>
                          <m:r>
                            <a:rPr lang="pt-PT" b="0" i="1" smtClean="0">
                              <a:latin typeface="Cambria Math" panose="02040503050406030204" pitchFamily="18" charset="0"/>
                            </a:rPr>
                            <m:t>5</m:t>
                          </m:r>
                        </m:sub>
                      </m:sSub>
                      <m:d>
                        <m:dPr>
                          <m:ctrlPr>
                            <a:rPr lang="pt-PT" i="1">
                              <a:latin typeface="Cambria Math" panose="02040503050406030204" pitchFamily="18" charset="0"/>
                            </a:rPr>
                          </m:ctrlPr>
                        </m:dPr>
                        <m:e>
                          <m:r>
                            <a:rPr lang="pt-PT" i="1">
                              <a:latin typeface="Cambria Math" panose="02040503050406030204" pitchFamily="18" charset="0"/>
                            </a:rPr>
                            <m:t>5</m:t>
                          </m:r>
                        </m:e>
                      </m:d>
                    </m:oMath>
                  </m:oMathPara>
                </a14:m>
                <a:endParaRPr lang="en-GB" dirty="0" smtClean="0"/>
              </a:p>
              <a:p>
                <a:pPr algn="ctr"/>
                <a14:m>
                  <m:oMathPara xmlns:m="http://schemas.openxmlformats.org/officeDocument/2006/math">
                    <m:oMathParaPr>
                      <m:jc m:val="centerGroup"/>
                    </m:oMathParaPr>
                    <m:oMath xmlns:m="http://schemas.openxmlformats.org/officeDocument/2006/math">
                      <m:sSub>
                        <m:sSubPr>
                          <m:ctrlPr>
                            <a:rPr lang="pt-PT" i="1">
                              <a:latin typeface="Cambria Math" panose="02040503050406030204" pitchFamily="18" charset="0"/>
                            </a:rPr>
                          </m:ctrlPr>
                        </m:sSubPr>
                        <m:e>
                          <m:r>
                            <a:rPr lang="pt-PT" i="1">
                              <a:latin typeface="Cambria Math" panose="02040503050406030204" pitchFamily="18" charset="0"/>
                            </a:rPr>
                            <m:t>𝑝</m:t>
                          </m:r>
                        </m:e>
                        <m:sub>
                          <m:r>
                            <a:rPr lang="pt-PT" b="0" i="1" smtClean="0">
                              <a:latin typeface="Cambria Math" panose="02040503050406030204" pitchFamily="18" charset="0"/>
                            </a:rPr>
                            <m:t>5</m:t>
                          </m:r>
                        </m:sub>
                      </m:sSub>
                      <m:d>
                        <m:dPr>
                          <m:ctrlPr>
                            <a:rPr lang="pt-PT" i="1">
                              <a:latin typeface="Cambria Math" panose="02040503050406030204" pitchFamily="18" charset="0"/>
                            </a:rPr>
                          </m:ctrlPr>
                        </m:dPr>
                        <m:e>
                          <m:r>
                            <a:rPr lang="pt-PT" b="0" i="1" smtClean="0">
                              <a:latin typeface="Cambria Math" panose="02040503050406030204" pitchFamily="18" charset="0"/>
                            </a:rPr>
                            <m:t>10</m:t>
                          </m:r>
                        </m:e>
                      </m:d>
                      <m:r>
                        <a:rPr lang="pt-PT" i="1">
                          <a:latin typeface="Cambria Math" panose="02040503050406030204" pitchFamily="18" charset="0"/>
                        </a:rPr>
                        <m:t>=</m:t>
                      </m:r>
                      <m:sSub>
                        <m:sSubPr>
                          <m:ctrlPr>
                            <a:rPr lang="pt-PT" i="1">
                              <a:latin typeface="Cambria Math" panose="02040503050406030204" pitchFamily="18" charset="0"/>
                            </a:rPr>
                          </m:ctrlPr>
                        </m:sSubPr>
                        <m:e>
                          <m:r>
                            <a:rPr lang="pt-PT" i="1">
                              <a:latin typeface="Cambria Math" panose="02040503050406030204" pitchFamily="18" charset="0"/>
                            </a:rPr>
                            <m:t>𝑝</m:t>
                          </m:r>
                        </m:e>
                        <m:sub>
                          <m:r>
                            <a:rPr lang="pt-PT" b="0" i="1" smtClean="0">
                              <a:latin typeface="Cambria Math" panose="02040503050406030204" pitchFamily="18" charset="0"/>
                            </a:rPr>
                            <m:t>10</m:t>
                          </m:r>
                        </m:sub>
                      </m:sSub>
                      <m:d>
                        <m:dPr>
                          <m:ctrlPr>
                            <a:rPr lang="pt-PT" i="1">
                              <a:latin typeface="Cambria Math" panose="02040503050406030204" pitchFamily="18" charset="0"/>
                            </a:rPr>
                          </m:ctrlPr>
                        </m:dPr>
                        <m:e>
                          <m:r>
                            <a:rPr lang="pt-PT" b="0" i="1" smtClean="0">
                              <a:latin typeface="Cambria Math" panose="02040503050406030204" pitchFamily="18" charset="0"/>
                            </a:rPr>
                            <m:t>10</m:t>
                          </m:r>
                        </m:e>
                      </m:d>
                    </m:oMath>
                  </m:oMathPara>
                </a14:m>
                <a:endParaRPr lang="en-GB" dirty="0" smtClean="0"/>
              </a:p>
              <a:p>
                <a:pPr algn="ctr"/>
                <a14:m>
                  <m:oMathPara xmlns:m="http://schemas.openxmlformats.org/officeDocument/2006/math">
                    <m:oMathParaPr>
                      <m:jc m:val="centerGroup"/>
                    </m:oMathParaPr>
                    <m:oMath xmlns:m="http://schemas.openxmlformats.org/officeDocument/2006/math">
                      <m:sSub>
                        <m:sSubPr>
                          <m:ctrlPr>
                            <a:rPr lang="pt-PT" i="1">
                              <a:latin typeface="Cambria Math" panose="02040503050406030204" pitchFamily="18" charset="0"/>
                            </a:rPr>
                          </m:ctrlPr>
                        </m:sSubPr>
                        <m:e>
                          <m:r>
                            <a:rPr lang="pt-PT" i="1">
                              <a:latin typeface="Cambria Math" panose="02040503050406030204" pitchFamily="18" charset="0"/>
                            </a:rPr>
                            <m:t>𝑝</m:t>
                          </m:r>
                        </m:e>
                        <m:sub>
                          <m:r>
                            <a:rPr lang="pt-PT" i="1">
                              <a:latin typeface="Cambria Math" panose="02040503050406030204" pitchFamily="18" charset="0"/>
                            </a:rPr>
                            <m:t>0</m:t>
                          </m:r>
                        </m:sub>
                      </m:sSub>
                      <m:d>
                        <m:dPr>
                          <m:ctrlPr>
                            <a:rPr lang="pt-PT" i="1">
                              <a:latin typeface="Cambria Math" panose="02040503050406030204" pitchFamily="18" charset="0"/>
                            </a:rPr>
                          </m:ctrlPr>
                        </m:dPr>
                        <m:e>
                          <m:r>
                            <a:rPr lang="pt-PT" b="0" i="1" smtClean="0">
                              <a:latin typeface="Cambria Math" panose="02040503050406030204" pitchFamily="18" charset="0"/>
                            </a:rPr>
                            <m:t>0</m:t>
                          </m:r>
                        </m:e>
                      </m:d>
                      <m:r>
                        <a:rPr lang="pt-PT" i="1">
                          <a:latin typeface="Cambria Math" panose="02040503050406030204" pitchFamily="18" charset="0"/>
                        </a:rPr>
                        <m:t>=</m:t>
                      </m:r>
                      <m:r>
                        <a:rPr lang="pt-PT" b="0" i="1" smtClean="0">
                          <a:latin typeface="Cambria Math" panose="02040503050406030204" pitchFamily="18" charset="0"/>
                        </a:rPr>
                        <m:t>1</m:t>
                      </m:r>
                    </m:oMath>
                  </m:oMathPara>
                </a14:m>
                <a:endParaRPr lang="en-GB" dirty="0"/>
              </a:p>
            </p:txBody>
          </p:sp>
        </mc:Choice>
        <mc:Fallback xmlns="">
          <p:sp>
            <p:nvSpPr>
              <p:cNvPr id="4" name="TextBox 3"/>
              <p:cNvSpPr txBox="1">
                <a:spLocks noRot="1" noChangeAspect="1" noMove="1" noResize="1" noEditPoints="1" noAdjustHandles="1" noChangeArrowheads="1" noChangeShapeType="1" noTextEdit="1"/>
              </p:cNvSpPr>
              <p:nvPr/>
            </p:nvSpPr>
            <p:spPr>
              <a:xfrm>
                <a:off x="1799692" y="4698235"/>
                <a:ext cx="3960440" cy="830997"/>
              </a:xfrm>
              <a:prstGeom prst="rect">
                <a:avLst/>
              </a:prstGeom>
              <a:blipFill rotWithShape="0">
                <a:blip r:embed="rId5"/>
                <a:stretch>
                  <a:fillRect b="-9559"/>
                </a:stretch>
              </a:blipFill>
            </p:spPr>
            <p:txBody>
              <a:bodyPr/>
              <a:lstStyle/>
              <a:p>
                <a:r>
                  <a:rPr lang="en-GB">
                    <a:noFill/>
                  </a:rPr>
                  <a:t> </a:t>
                </a:r>
              </a:p>
            </p:txBody>
          </p:sp>
        </mc:Fallback>
      </mc:AlternateContent>
    </p:spTree>
    <p:extLst>
      <p:ext uri="{BB962C8B-B14F-4D97-AF65-F5344CB8AC3E}">
        <p14:creationId xmlns:p14="http://schemas.microsoft.com/office/powerpoint/2010/main" val="38363993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2"/>
          <p:cNvSpPr>
            <a:spLocks noGrp="1" noChangeArrowheads="1"/>
          </p:cNvSpPr>
          <p:nvPr>
            <p:ph type="body" idx="1"/>
          </p:nvPr>
        </p:nvSpPr>
        <p:spPr>
          <a:xfrm>
            <a:off x="152400" y="1124744"/>
            <a:ext cx="8777318" cy="5328592"/>
          </a:xfrm>
          <a:noFill/>
        </p:spPr>
        <p:txBody>
          <a:bodyPr/>
          <a:lstStyle/>
          <a:p>
            <a:pPr algn="just"/>
            <a:r>
              <a:rPr lang="en-GB" sz="2400" dirty="0" smtClean="0"/>
              <a:t>Dividing the </a:t>
            </a:r>
            <a:r>
              <a:rPr lang="en-GB" sz="2400" dirty="0"/>
              <a:t>maturity spectrum is divided in </a:t>
            </a:r>
            <a:r>
              <a:rPr lang="en-GB" sz="2400" i="1" dirty="0"/>
              <a:t>k-2</a:t>
            </a:r>
            <a:r>
              <a:rPr lang="en-GB" sz="2400" dirty="0"/>
              <a:t> intervals, with </a:t>
            </a:r>
            <a:r>
              <a:rPr lang="en-GB" sz="2400" i="1" dirty="0"/>
              <a:t>k-3 </a:t>
            </a:r>
            <a:r>
              <a:rPr lang="en-GB" sz="2400" dirty="0"/>
              <a:t>vertices, </a:t>
            </a:r>
            <a:r>
              <a:rPr lang="en-GB" sz="2400" dirty="0" smtClean="0"/>
              <a:t>the </a:t>
            </a:r>
            <a:r>
              <a:rPr lang="en-GB" sz="2400" dirty="0"/>
              <a:t>discount function can be defined by a cubic function, adding a factor (spline) to the 3</a:t>
            </a:r>
            <a:r>
              <a:rPr lang="en-GB" sz="2400" baseline="30000" dirty="0"/>
              <a:t>rd</a:t>
            </a:r>
            <a:r>
              <a:rPr lang="en-GB" sz="2400" dirty="0"/>
              <a:t> order component in </a:t>
            </a:r>
            <a:r>
              <a:rPr lang="en-GB" sz="2400" i="1" dirty="0"/>
              <a:t>k-3</a:t>
            </a:r>
            <a:r>
              <a:rPr lang="en-GB" sz="2400" dirty="0"/>
              <a:t> intervals (the polynomial in the 1</a:t>
            </a:r>
            <a:r>
              <a:rPr lang="en-GB" sz="2400" baseline="30000" dirty="0"/>
              <a:t>st</a:t>
            </a:r>
            <a:r>
              <a:rPr lang="en-GB" sz="2400" dirty="0"/>
              <a:t> interval will not have this additional factor, being the discount function given </a:t>
            </a:r>
            <a:r>
              <a:rPr lang="en-GB" sz="2400" dirty="0" smtClean="0"/>
              <a:t>straight by </a:t>
            </a:r>
            <a:r>
              <a:rPr lang="en-GB" sz="2400" dirty="0"/>
              <a:t>the 3</a:t>
            </a:r>
            <a:r>
              <a:rPr lang="en-GB" sz="2400" baseline="30000" dirty="0"/>
              <a:t>rd</a:t>
            </a:r>
            <a:r>
              <a:rPr lang="en-GB" sz="2400" dirty="0"/>
              <a:t> order </a:t>
            </a:r>
            <a:r>
              <a:rPr lang="en-GB" sz="2400" dirty="0" smtClean="0"/>
              <a:t>polynomial), being </a:t>
            </a:r>
            <a:r>
              <a:rPr lang="en-US" sz="2400" dirty="0" smtClean="0"/>
              <a:t>No</a:t>
            </a:r>
            <a:r>
              <a:rPr lang="en-US" sz="2400" dirty="0"/>
              <a:t>. of parameters = </a:t>
            </a:r>
            <a:r>
              <a:rPr lang="en-US" sz="2400" dirty="0" smtClean="0"/>
              <a:t>k:</a:t>
            </a:r>
          </a:p>
          <a:p>
            <a:pPr algn="just"/>
            <a:endParaRPr lang="en-US" sz="2400" dirty="0"/>
          </a:p>
          <a:p>
            <a:pPr marL="0" indent="0" algn="just">
              <a:buNone/>
            </a:pPr>
            <a:endParaRPr lang="en-GB" sz="2400" dirty="0"/>
          </a:p>
          <a:p>
            <a:pPr marL="363538" indent="0" algn="just">
              <a:buNone/>
            </a:pPr>
            <a:r>
              <a:rPr lang="en-GB" sz="2400" dirty="0" smtClean="0"/>
              <a:t>where </a:t>
            </a:r>
            <a:r>
              <a:rPr lang="en-GB" sz="2400" i="1" dirty="0"/>
              <a:t>D</a:t>
            </a:r>
            <a:r>
              <a:rPr lang="en-GB" sz="1600" dirty="0"/>
              <a:t>h</a:t>
            </a:r>
            <a:r>
              <a:rPr lang="en-GB" sz="2400" dirty="0"/>
              <a:t>(t) for </a:t>
            </a:r>
            <a:r>
              <a:rPr lang="en-GB" sz="2400" i="1" dirty="0"/>
              <a:t>h</a:t>
            </a:r>
            <a:r>
              <a:rPr lang="en-GB" sz="2400" dirty="0"/>
              <a:t>=1,2,…, </a:t>
            </a:r>
            <a:r>
              <a:rPr lang="en-GB" sz="2400" i="1" dirty="0"/>
              <a:t>k</a:t>
            </a:r>
            <a:r>
              <a:rPr lang="en-GB" sz="2400" dirty="0"/>
              <a:t>-3 are functions defined on the basis of the vertices of the intervals, as follows</a:t>
            </a:r>
            <a:r>
              <a:rPr lang="en-GB" sz="2400" dirty="0" smtClean="0"/>
              <a:t>:</a:t>
            </a:r>
          </a:p>
          <a:p>
            <a:pPr marL="363538" indent="0" algn="just">
              <a:buNone/>
            </a:pPr>
            <a:r>
              <a:rPr lang="pt-PT" sz="2400" dirty="0" smtClean="0"/>
              <a:t>	  </a:t>
            </a:r>
            <a:r>
              <a:rPr lang="pt-PT" sz="2400" dirty="0" smtClean="0"/>
              <a:t> =0</a:t>
            </a:r>
            <a:r>
              <a:rPr lang="pt-PT" sz="2400" dirty="0"/>
              <a:t>, </a:t>
            </a:r>
            <a:r>
              <a:rPr lang="pt-PT" sz="2400" dirty="0" err="1"/>
              <a:t>if</a:t>
            </a:r>
            <a:r>
              <a:rPr lang="pt-PT" sz="2400" dirty="0"/>
              <a:t> </a:t>
            </a:r>
            <a:r>
              <a:rPr lang="pt-PT" sz="2400" i="1" dirty="0"/>
              <a:t>t&lt;</a:t>
            </a:r>
            <a:r>
              <a:rPr lang="pt-PT" sz="2400" i="1" dirty="0" err="1"/>
              <a:t>t</a:t>
            </a:r>
            <a:r>
              <a:rPr lang="pt-PT" sz="2400" i="1" baseline="-25000" dirty="0" err="1"/>
              <a:t>h</a:t>
            </a:r>
            <a:r>
              <a:rPr lang="pt-PT" sz="2400" dirty="0"/>
              <a:t>, </a:t>
            </a:r>
            <a:r>
              <a:rPr lang="pt-PT" sz="2400" dirty="0" smtClean="0"/>
              <a:t>	      =</a:t>
            </a:r>
            <a:r>
              <a:rPr lang="pt-PT" sz="2400" dirty="0"/>
              <a:t>1, </a:t>
            </a:r>
            <a:r>
              <a:rPr lang="pt-PT" sz="2400" dirty="0" err="1"/>
              <a:t>if</a:t>
            </a:r>
            <a:r>
              <a:rPr lang="pt-PT" sz="2400" dirty="0"/>
              <a:t> </a:t>
            </a:r>
            <a:r>
              <a:rPr lang="pt-PT" sz="2400" dirty="0" smtClean="0"/>
              <a:t>	 , </a:t>
            </a:r>
            <a:r>
              <a:rPr lang="pt-PT" sz="2400" dirty="0"/>
              <a:t>for h=1,….,k-3.</a:t>
            </a:r>
            <a:endParaRPr lang="en-GB" sz="2400" dirty="0"/>
          </a:p>
          <a:p>
            <a:pPr algn="just"/>
            <a:r>
              <a:rPr lang="en-GB" sz="2400" dirty="0" smtClean="0"/>
              <a:t>The </a:t>
            </a:r>
            <a:r>
              <a:rPr lang="en-GB" sz="2400" dirty="0"/>
              <a:t>discount function is </a:t>
            </a:r>
            <a:r>
              <a:rPr lang="en-GB" sz="2400" dirty="0" smtClean="0"/>
              <a:t>continuous </a:t>
            </a:r>
            <a:r>
              <a:rPr lang="en-GB" sz="2400" dirty="0" smtClean="0">
                <a:sym typeface="Wingdings" panose="05000000000000000000" pitchFamily="2" charset="2"/>
              </a:rPr>
              <a:t> </a:t>
            </a:r>
            <a:r>
              <a:rPr lang="en-GB" sz="2400" dirty="0">
                <a:sym typeface="Wingdings" panose="05000000000000000000" pitchFamily="2" charset="2"/>
              </a:rPr>
              <a:t>for all </a:t>
            </a:r>
            <a:r>
              <a:rPr lang="en-GB" sz="2400" dirty="0" smtClean="0">
                <a:sym typeface="Wingdings" panose="05000000000000000000" pitchFamily="2" charset="2"/>
              </a:rPr>
              <a:t>vertices, the values for the discount function are given as</a:t>
            </a:r>
            <a:r>
              <a:rPr lang="en-GB" sz="2400" dirty="0" smtClean="0"/>
              <a:t>:</a:t>
            </a:r>
          </a:p>
          <a:p>
            <a:pPr algn="just"/>
            <a:endParaRPr lang="en-GB" sz="3600" dirty="0"/>
          </a:p>
          <a:p>
            <a:pPr algn="just"/>
            <a:endParaRPr lang="pt-PT" sz="3600" dirty="0">
              <a:solidFill>
                <a:srgbClr val="FFC000"/>
              </a:solidFill>
            </a:endParaRPr>
          </a:p>
          <a:p>
            <a:pPr marL="363538" indent="0">
              <a:buNone/>
            </a:pPr>
            <a:endParaRPr lang="en-GB" sz="3600" dirty="0"/>
          </a:p>
          <a:p>
            <a:pPr marL="363538" indent="0" algn="just">
              <a:buNone/>
            </a:pPr>
            <a:r>
              <a:rPr lang="en-GB" sz="2400" dirty="0">
                <a:latin typeface="Times New Roman" panose="02020603050405020304" pitchFamily="18" charset="0"/>
                <a:cs typeface="Times New Roman" panose="02020603050405020304" pitchFamily="18" charset="0"/>
              </a:rPr>
              <a:t>where </a:t>
            </a:r>
            <a:r>
              <a:rPr lang="en-GB" sz="2400" dirty="0" err="1">
                <a:latin typeface="Times New Roman" panose="02020603050405020304" pitchFamily="18" charset="0"/>
                <a:cs typeface="Times New Roman" panose="02020603050405020304" pitchFamily="18" charset="0"/>
              </a:rPr>
              <a:t>g</a:t>
            </a:r>
            <a:r>
              <a:rPr lang="en-GB" sz="1600" dirty="0" err="1">
                <a:latin typeface="Times New Roman" panose="02020603050405020304" pitchFamily="18" charset="0"/>
                <a:cs typeface="Times New Roman" panose="02020603050405020304" pitchFamily="18" charset="0"/>
              </a:rPr>
              <a:t>h</a:t>
            </a:r>
            <a:r>
              <a:rPr lang="en-GB" sz="2400" dirty="0">
                <a:latin typeface="Times New Roman" panose="02020603050405020304" pitchFamily="18" charset="0"/>
                <a:cs typeface="Times New Roman" panose="02020603050405020304" pitchFamily="18" charset="0"/>
              </a:rPr>
              <a:t>(t) are the polynomial functions of third degree. To have </a:t>
            </a:r>
            <a:r>
              <a:rPr lang="en-GB" sz="2400" i="1" dirty="0">
                <a:latin typeface="Times New Roman" panose="02020603050405020304" pitchFamily="18" charset="0"/>
                <a:cs typeface="Times New Roman" panose="02020603050405020304" pitchFamily="18" charset="0"/>
              </a:rPr>
              <a:t>d</a:t>
            </a:r>
            <a:r>
              <a:rPr lang="en-GB" sz="2400" dirty="0">
                <a:latin typeface="Times New Roman" panose="02020603050405020304" pitchFamily="18" charset="0"/>
                <a:cs typeface="Times New Roman" panose="02020603050405020304" pitchFamily="18" charset="0"/>
              </a:rPr>
              <a:t>(0)=1, we assume that a</a:t>
            </a:r>
            <a:r>
              <a:rPr lang="en-GB" sz="1600" dirty="0">
                <a:latin typeface="Times New Roman" panose="02020603050405020304" pitchFamily="18" charset="0"/>
                <a:cs typeface="Times New Roman" panose="02020603050405020304" pitchFamily="18" charset="0"/>
              </a:rPr>
              <a:t>0</a:t>
            </a:r>
            <a:r>
              <a:rPr lang="en-GB" sz="2400" dirty="0">
                <a:latin typeface="Times New Roman" panose="02020603050405020304" pitchFamily="18" charset="0"/>
                <a:cs typeface="Times New Roman" panose="02020603050405020304" pitchFamily="18" charset="0"/>
              </a:rPr>
              <a:t>=1 and </a:t>
            </a:r>
            <a:r>
              <a:rPr lang="en-GB" sz="2400" dirty="0" err="1">
                <a:latin typeface="Times New Roman" panose="02020603050405020304" pitchFamily="18" charset="0"/>
                <a:cs typeface="Times New Roman" panose="02020603050405020304" pitchFamily="18" charset="0"/>
              </a:rPr>
              <a:t>g</a:t>
            </a:r>
            <a:r>
              <a:rPr lang="en-GB" sz="1600" dirty="0" err="1">
                <a:latin typeface="Times New Roman" panose="02020603050405020304" pitchFamily="18" charset="0"/>
                <a:cs typeface="Times New Roman" panose="02020603050405020304" pitchFamily="18" charset="0"/>
              </a:rPr>
              <a:t>h</a:t>
            </a:r>
            <a:r>
              <a:rPr lang="en-GB" sz="2400" dirty="0">
                <a:latin typeface="Times New Roman" panose="02020603050405020304" pitchFamily="18" charset="0"/>
                <a:cs typeface="Times New Roman" panose="02020603050405020304" pitchFamily="18" charset="0"/>
              </a:rPr>
              <a:t>(0)=0. Thus, the number of parameters to be estimated (a</a:t>
            </a:r>
            <a:r>
              <a:rPr lang="en-GB" sz="1600" dirty="0">
                <a:latin typeface="Times New Roman" panose="02020603050405020304" pitchFamily="18" charset="0"/>
                <a:cs typeface="Times New Roman" panose="02020603050405020304" pitchFamily="18" charset="0"/>
              </a:rPr>
              <a:t>1</a:t>
            </a:r>
            <a:r>
              <a:rPr lang="en-GB" sz="2400" dirty="0">
                <a:latin typeface="Times New Roman" panose="02020603050405020304" pitchFamily="18" charset="0"/>
                <a:cs typeface="Times New Roman" panose="02020603050405020304" pitchFamily="18" charset="0"/>
              </a:rPr>
              <a:t> to </a:t>
            </a:r>
            <a:r>
              <a:rPr lang="en-GB" sz="2400" dirty="0" err="1">
                <a:latin typeface="Times New Roman" panose="02020603050405020304" pitchFamily="18" charset="0"/>
                <a:cs typeface="Times New Roman" panose="02020603050405020304" pitchFamily="18" charset="0"/>
              </a:rPr>
              <a:t>a</a:t>
            </a:r>
            <a:r>
              <a:rPr lang="en-GB" sz="1600" dirty="0" err="1">
                <a:latin typeface="Times New Roman" panose="02020603050405020304" pitchFamily="18" charset="0"/>
                <a:cs typeface="Times New Roman" panose="02020603050405020304" pitchFamily="18" charset="0"/>
              </a:rPr>
              <a:t>k</a:t>
            </a:r>
            <a:r>
              <a:rPr lang="en-GB" sz="2400" dirty="0">
                <a:latin typeface="Times New Roman" panose="02020603050405020304" pitchFamily="18" charset="0"/>
                <a:cs typeface="Times New Roman" panose="02020603050405020304" pitchFamily="18" charset="0"/>
              </a:rPr>
              <a:t>) will be </a:t>
            </a:r>
            <a:r>
              <a:rPr lang="en-GB" sz="2400" i="1" dirty="0">
                <a:latin typeface="Times New Roman" panose="02020603050405020304" pitchFamily="18" charset="0"/>
                <a:cs typeface="Times New Roman" panose="02020603050405020304" pitchFamily="18" charset="0"/>
              </a:rPr>
              <a:t>k</a:t>
            </a:r>
            <a:r>
              <a:rPr lang="en-GB" sz="2400" dirty="0">
                <a:latin typeface="Times New Roman" panose="02020603050405020304" pitchFamily="18" charset="0"/>
                <a:cs typeface="Times New Roman" panose="02020603050405020304" pitchFamily="18" charset="0"/>
              </a:rPr>
              <a:t>, i.e., equal to the number of intervals defined plus two.</a:t>
            </a:r>
          </a:p>
          <a:p>
            <a:pPr algn="just"/>
            <a:endParaRPr lang="en-GB" sz="2400" dirty="0" smtClean="0"/>
          </a:p>
          <a:p>
            <a:pPr algn="just"/>
            <a:r>
              <a:rPr lang="en-GB" sz="2400" dirty="0" smtClean="0"/>
              <a:t>The </a:t>
            </a:r>
            <a:r>
              <a:rPr lang="en-GB" sz="2400" dirty="0"/>
              <a:t>number of intervals must be defined taking into account that a number of intervals too low approximates this method to the simple polynomial adjustment and a number of intervals too high imposes an excessive  number of parameters and does not allow for enough </a:t>
            </a:r>
            <a:r>
              <a:rPr lang="en-GB" sz="2400" dirty="0" smtClean="0"/>
              <a:t>smoothness.</a:t>
            </a:r>
            <a:endParaRPr lang="fr-FR" sz="2400" dirty="0" smtClean="0">
              <a:solidFill>
                <a:srgbClr val="FFC000"/>
              </a:solidFill>
            </a:endParaRPr>
          </a:p>
        </p:txBody>
      </p:sp>
      <p:sp>
        <p:nvSpPr>
          <p:cNvPr id="68611" name="Rectangle 3"/>
          <p:cNvSpPr>
            <a:spLocks noGrp="1" noChangeArrowheads="1"/>
          </p:cNvSpPr>
          <p:nvPr>
            <p:ph type="title"/>
          </p:nvPr>
        </p:nvSpPr>
        <p:spPr>
          <a:xfrm>
            <a:off x="0" y="309524"/>
            <a:ext cx="7772400" cy="932267"/>
          </a:xfrm>
        </p:spPr>
        <p:txBody>
          <a:bodyPr/>
          <a:lstStyle/>
          <a:p>
            <a:pPr algn="l" eaLnBrk="1" hangingPunct="1">
              <a:defRPr/>
            </a:pPr>
            <a:r>
              <a:rPr lang="en-US" sz="3200" b="1" cap="small" dirty="0">
                <a:solidFill>
                  <a:srgbClr val="740000"/>
                </a:solidFill>
              </a:rPr>
              <a:t>Polynomial Splines</a:t>
            </a:r>
            <a:r>
              <a:rPr lang="en-US" sz="3200" b="1" u="sng" cap="small" dirty="0">
                <a:solidFill>
                  <a:srgbClr val="740000"/>
                </a:solidFill>
                <a:effectLst>
                  <a:outerShdw blurRad="38100" dist="38100" dir="2700000" algn="tl">
                    <a:srgbClr val="C0C0C0"/>
                  </a:outerShdw>
                </a:effectLst>
              </a:rPr>
              <a:t> </a:t>
            </a:r>
            <a:endParaRPr lang="en-US" sz="3200" b="1" u="sng" cap="small" dirty="0" smtClean="0">
              <a:solidFill>
                <a:srgbClr val="740000"/>
              </a:solidFill>
              <a:effectLst>
                <a:outerShdw blurRad="38100" dist="38100" dir="2700000" algn="tl">
                  <a:srgbClr val="C0C0C0"/>
                </a:outerShdw>
              </a:effectLst>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4" name="Rectangle 3"/>
          <p:cNvSpPr>
            <a:spLocks noChangeArrowheads="1"/>
          </p:cNvSpPr>
          <p:nvPr/>
        </p:nvSpPr>
        <p:spPr bwMode="auto">
          <a:xfrm>
            <a:off x="0" y="4286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5" name="Rectangle 2"/>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6" name="Object 5"/>
          <p:cNvGraphicFramePr>
            <a:graphicFrameLocks noChangeAspect="1"/>
          </p:cNvGraphicFramePr>
          <p:nvPr>
            <p:extLst>
              <p:ext uri="{D42A27DB-BD31-4B8C-83A1-F6EECF244321}">
                <p14:modId xmlns:p14="http://schemas.microsoft.com/office/powerpoint/2010/main" val="170393887"/>
              </p:ext>
            </p:extLst>
          </p:nvPr>
        </p:nvGraphicFramePr>
        <p:xfrm>
          <a:off x="539552" y="3384897"/>
          <a:ext cx="6191250" cy="822325"/>
        </p:xfrm>
        <a:graphic>
          <a:graphicData uri="http://schemas.openxmlformats.org/presentationml/2006/ole">
            <mc:AlternateContent xmlns:mc="http://schemas.openxmlformats.org/markup-compatibility/2006">
              <mc:Choice xmlns:v="urn:schemas-microsoft-com:vml" Requires="v">
                <p:oleObj spid="_x0000_s155878" name="Equation" r:id="rId3" imgW="3225600" imgH="431640" progId="Equation.3">
                  <p:embed/>
                </p:oleObj>
              </mc:Choice>
              <mc:Fallback>
                <p:oleObj name="Equation" r:id="rId3" imgW="3225600" imgH="431640" progId="Equation.3">
                  <p:embed/>
                  <p:pic>
                    <p:nvPicPr>
                      <p:cNvPr id="0" name="Object 1"/>
                      <p:cNvPicPr>
                        <a:picLocks noChangeAspect="1" noChangeArrowheads="1"/>
                      </p:cNvPicPr>
                      <p:nvPr/>
                    </p:nvPicPr>
                    <p:blipFill>
                      <a:blip r:embed="rId4"/>
                      <a:srcRect/>
                      <a:stretch>
                        <a:fillRect/>
                      </a:stretch>
                    </p:blipFill>
                    <p:spPr bwMode="auto">
                      <a:xfrm>
                        <a:off x="539552" y="3384897"/>
                        <a:ext cx="6191250" cy="822325"/>
                      </a:xfrm>
                      <a:prstGeom prst="rect">
                        <a:avLst/>
                      </a:prstGeom>
                      <a:noFill/>
                    </p:spPr>
                  </p:pic>
                </p:oleObj>
              </mc:Fallback>
            </mc:AlternateContent>
          </a:graphicData>
        </a:graphic>
      </p:graphicFrame>
      <p:sp>
        <p:nvSpPr>
          <p:cNvPr id="7" name="Rectangle 3"/>
          <p:cNvSpPr>
            <a:spLocks noChangeArrowheads="1"/>
          </p:cNvSpPr>
          <p:nvPr/>
        </p:nvSpPr>
        <p:spPr bwMode="auto">
          <a:xfrm>
            <a:off x="152400" y="5810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15"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16" name="Object 15"/>
          <p:cNvGraphicFramePr>
            <a:graphicFrameLocks noChangeAspect="1"/>
          </p:cNvGraphicFramePr>
          <p:nvPr>
            <p:extLst>
              <p:ext uri="{D42A27DB-BD31-4B8C-83A1-F6EECF244321}">
                <p14:modId xmlns:p14="http://schemas.microsoft.com/office/powerpoint/2010/main" val="4221163438"/>
              </p:ext>
            </p:extLst>
          </p:nvPr>
        </p:nvGraphicFramePr>
        <p:xfrm>
          <a:off x="505303" y="5086650"/>
          <a:ext cx="822948" cy="432048"/>
        </p:xfrm>
        <a:graphic>
          <a:graphicData uri="http://schemas.openxmlformats.org/presentationml/2006/ole">
            <mc:AlternateContent xmlns:mc="http://schemas.openxmlformats.org/markup-compatibility/2006">
              <mc:Choice xmlns:v="urn:schemas-microsoft-com:vml" Requires="v">
                <p:oleObj spid="_x0000_s155879" name="Equation" r:id="rId5" imgW="380835" imgH="203112" progId="Equation.3">
                  <p:embed/>
                </p:oleObj>
              </mc:Choice>
              <mc:Fallback>
                <p:oleObj name="Equation" r:id="rId5" imgW="380835" imgH="203112" progId="Equation.3">
                  <p:embed/>
                  <p:pic>
                    <p:nvPicPr>
                      <p:cNvPr id="0" name="Object 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5303" y="5086650"/>
                        <a:ext cx="822948" cy="432048"/>
                      </a:xfrm>
                      <a:prstGeom prst="rect">
                        <a:avLst/>
                      </a:prstGeom>
                      <a:noFill/>
                    </p:spPr>
                  </p:pic>
                </p:oleObj>
              </mc:Fallback>
            </mc:AlternateContent>
          </a:graphicData>
        </a:graphic>
      </p:graphicFrame>
      <p:sp>
        <p:nvSpPr>
          <p:cNvPr id="17" name="Rectangle 13"/>
          <p:cNvSpPr>
            <a:spLocks noChangeArrowheads="1"/>
          </p:cNvSpPr>
          <p:nvPr/>
        </p:nvSpPr>
        <p:spPr bwMode="auto">
          <a:xfrm>
            <a:off x="0" y="2000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18" name="Rectangle 15"/>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19" name="Object 18"/>
          <p:cNvGraphicFramePr>
            <a:graphicFrameLocks noChangeAspect="1"/>
          </p:cNvGraphicFramePr>
          <p:nvPr>
            <p:extLst>
              <p:ext uri="{D42A27DB-BD31-4B8C-83A1-F6EECF244321}">
                <p14:modId xmlns:p14="http://schemas.microsoft.com/office/powerpoint/2010/main" val="3644940602"/>
              </p:ext>
            </p:extLst>
          </p:nvPr>
        </p:nvGraphicFramePr>
        <p:xfrm>
          <a:off x="2627784" y="5155713"/>
          <a:ext cx="739133" cy="388045"/>
        </p:xfrm>
        <a:graphic>
          <a:graphicData uri="http://schemas.openxmlformats.org/presentationml/2006/ole">
            <mc:AlternateContent xmlns:mc="http://schemas.openxmlformats.org/markup-compatibility/2006">
              <mc:Choice xmlns:v="urn:schemas-microsoft-com:vml" Requires="v">
                <p:oleObj spid="_x0000_s155880" name="Equation" r:id="rId7" imgW="380835" imgH="203112" progId="Equation.3">
                  <p:embed/>
                </p:oleObj>
              </mc:Choice>
              <mc:Fallback>
                <p:oleObj name="Equation" r:id="rId7" imgW="380835" imgH="203112" progId="Equation.3">
                  <p:embed/>
                  <p:pic>
                    <p:nvPicPr>
                      <p:cNvPr id="0" name="Object 1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27784" y="5155713"/>
                        <a:ext cx="739133" cy="388045"/>
                      </a:xfrm>
                      <a:prstGeom prst="rect">
                        <a:avLst/>
                      </a:prstGeom>
                      <a:noFill/>
                    </p:spPr>
                  </p:pic>
                </p:oleObj>
              </mc:Fallback>
            </mc:AlternateContent>
          </a:graphicData>
        </a:graphic>
      </p:graphicFrame>
      <p:sp>
        <p:nvSpPr>
          <p:cNvPr id="20" name="Rectangle 16"/>
          <p:cNvSpPr>
            <a:spLocks noChangeArrowheads="1"/>
          </p:cNvSpPr>
          <p:nvPr/>
        </p:nvSpPr>
        <p:spPr bwMode="auto">
          <a:xfrm>
            <a:off x="152400" y="3524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24" name="Rectangle 2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25" name="Object 24"/>
          <p:cNvGraphicFramePr>
            <a:graphicFrameLocks noChangeAspect="1"/>
          </p:cNvGraphicFramePr>
          <p:nvPr>
            <p:extLst>
              <p:ext uri="{D42A27DB-BD31-4B8C-83A1-F6EECF244321}">
                <p14:modId xmlns:p14="http://schemas.microsoft.com/office/powerpoint/2010/main" val="496413691"/>
              </p:ext>
            </p:extLst>
          </p:nvPr>
        </p:nvGraphicFramePr>
        <p:xfrm>
          <a:off x="4175989" y="5142533"/>
          <a:ext cx="730140" cy="414404"/>
        </p:xfrm>
        <a:graphic>
          <a:graphicData uri="http://schemas.openxmlformats.org/presentationml/2006/ole">
            <mc:AlternateContent xmlns:mc="http://schemas.openxmlformats.org/markup-compatibility/2006">
              <mc:Choice xmlns:v="urn:schemas-microsoft-com:vml" Requires="v">
                <p:oleObj spid="_x0000_s155881" name="Equation" r:id="rId9" imgW="355292" imgH="203024" progId="Equation.3">
                  <p:embed/>
                </p:oleObj>
              </mc:Choice>
              <mc:Fallback>
                <p:oleObj name="Equation" r:id="rId9" imgW="355292" imgH="203024" progId="Equation.3">
                  <p:embed/>
                  <p:pic>
                    <p:nvPicPr>
                      <p:cNvPr id="0" name="Object 2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175989" y="5142533"/>
                        <a:ext cx="730140" cy="414404"/>
                      </a:xfrm>
                      <a:prstGeom prst="rect">
                        <a:avLst/>
                      </a:prstGeom>
                      <a:noFill/>
                    </p:spPr>
                  </p:pic>
                </p:oleObj>
              </mc:Fallback>
            </mc:AlternateContent>
          </a:graphicData>
        </a:graphic>
      </p:graphicFrame>
      <p:sp>
        <p:nvSpPr>
          <p:cNvPr id="26" name="Rectangle 22"/>
          <p:cNvSpPr>
            <a:spLocks noChangeArrowheads="1"/>
          </p:cNvSpPr>
          <p:nvPr/>
        </p:nvSpPr>
        <p:spPr bwMode="auto">
          <a:xfrm>
            <a:off x="0" y="6572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21" name="Object 20"/>
          <p:cNvGraphicFramePr>
            <a:graphicFrameLocks noChangeAspect="1"/>
          </p:cNvGraphicFramePr>
          <p:nvPr>
            <p:extLst>
              <p:ext uri="{D42A27DB-BD31-4B8C-83A1-F6EECF244321}">
                <p14:modId xmlns:p14="http://schemas.microsoft.com/office/powerpoint/2010/main" val="1161093830"/>
              </p:ext>
            </p:extLst>
          </p:nvPr>
        </p:nvGraphicFramePr>
        <p:xfrm>
          <a:off x="5469800" y="5751072"/>
          <a:ext cx="2522004" cy="788126"/>
        </p:xfrm>
        <a:graphic>
          <a:graphicData uri="http://schemas.openxmlformats.org/presentationml/2006/ole">
            <mc:AlternateContent xmlns:mc="http://schemas.openxmlformats.org/markup-compatibility/2006">
              <mc:Choice xmlns:v="urn:schemas-microsoft-com:vml" Requires="v">
                <p:oleObj spid="_x0000_s155882" name="Equation" r:id="rId11" imgW="1371600" imgH="431800" progId="Equation.3">
                  <p:embed/>
                </p:oleObj>
              </mc:Choice>
              <mc:Fallback>
                <p:oleObj name="Equation" r:id="rId11" imgW="1371600" imgH="4318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469800" y="5751072"/>
                        <a:ext cx="2522004" cy="788126"/>
                      </a:xfrm>
                      <a:prstGeom prst="rect">
                        <a:avLst/>
                      </a:prstGeom>
                      <a:noFill/>
                    </p:spPr>
                  </p:pic>
                </p:oleObj>
              </mc:Fallback>
            </mc:AlternateContent>
          </a:graphicData>
        </a:graphic>
      </p:graphicFrame>
    </p:spTree>
    <p:extLst>
      <p:ext uri="{BB962C8B-B14F-4D97-AF65-F5344CB8AC3E}">
        <p14:creationId xmlns:p14="http://schemas.microsoft.com/office/powerpoint/2010/main" val="32116227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2"/>
          <p:cNvSpPr>
            <a:spLocks noGrp="1" noChangeArrowheads="1"/>
          </p:cNvSpPr>
          <p:nvPr>
            <p:ph type="body" idx="1"/>
          </p:nvPr>
        </p:nvSpPr>
        <p:spPr>
          <a:xfrm>
            <a:off x="323528" y="1039627"/>
            <a:ext cx="8606190" cy="5341701"/>
          </a:xfrm>
          <a:noFill/>
        </p:spPr>
        <p:txBody>
          <a:bodyPr/>
          <a:lstStyle/>
          <a:p>
            <a:pPr algn="just">
              <a:lnSpc>
                <a:spcPts val="2600"/>
              </a:lnSpc>
              <a:spcBef>
                <a:spcPts val="600"/>
              </a:spcBef>
              <a:spcAft>
                <a:spcPts val="600"/>
              </a:spcAft>
            </a:pPr>
            <a:r>
              <a:rPr lang="pt-PT" sz="2400" b="1" dirty="0" err="1" smtClean="0"/>
              <a:t>How</a:t>
            </a:r>
            <a:r>
              <a:rPr lang="pt-PT" sz="2400" b="1" dirty="0" smtClean="0"/>
              <a:t> to </a:t>
            </a:r>
            <a:r>
              <a:rPr lang="pt-PT" sz="2400" b="1" dirty="0" err="1" smtClean="0"/>
              <a:t>choose</a:t>
            </a:r>
            <a:r>
              <a:rPr lang="pt-PT" sz="2400" b="1" dirty="0" smtClean="0"/>
              <a:t> </a:t>
            </a:r>
            <a:r>
              <a:rPr lang="pt-PT" sz="2400" b="1" dirty="0" err="1" smtClean="0"/>
              <a:t>the</a:t>
            </a:r>
            <a:r>
              <a:rPr lang="pt-PT" sz="2400" b="1" dirty="0" smtClean="0"/>
              <a:t> </a:t>
            </a:r>
            <a:r>
              <a:rPr lang="pt-PT" sz="2400" b="1" dirty="0" err="1" smtClean="0"/>
              <a:t>number</a:t>
            </a:r>
            <a:r>
              <a:rPr lang="pt-PT" sz="2400" b="1" dirty="0" smtClean="0"/>
              <a:t> </a:t>
            </a:r>
            <a:r>
              <a:rPr lang="pt-PT" sz="2400" b="1" dirty="0" err="1" smtClean="0"/>
              <a:t>of</a:t>
            </a:r>
            <a:r>
              <a:rPr lang="pt-PT" sz="2400" b="1" dirty="0" smtClean="0"/>
              <a:t> </a:t>
            </a:r>
            <a:r>
              <a:rPr lang="pt-PT" sz="2400" b="1" dirty="0" err="1" smtClean="0"/>
              <a:t>parameters</a:t>
            </a:r>
            <a:r>
              <a:rPr lang="pt-PT" sz="2400" b="1" dirty="0" smtClean="0"/>
              <a:t>/</a:t>
            </a:r>
            <a:r>
              <a:rPr lang="pt-PT" sz="2400" b="1" dirty="0" err="1" smtClean="0"/>
              <a:t>intervals</a:t>
            </a:r>
            <a:r>
              <a:rPr lang="pt-PT" sz="2400" b="1" dirty="0" smtClean="0"/>
              <a:t> </a:t>
            </a:r>
            <a:r>
              <a:rPr lang="pt-PT" sz="2400" b="1" dirty="0" err="1" smtClean="0"/>
              <a:t>and</a:t>
            </a:r>
            <a:r>
              <a:rPr lang="pt-PT" sz="2400" b="1" dirty="0" smtClean="0"/>
              <a:t> </a:t>
            </a:r>
            <a:r>
              <a:rPr lang="pt-PT" sz="2400" b="1" dirty="0" err="1" smtClean="0"/>
              <a:t>the</a:t>
            </a:r>
            <a:r>
              <a:rPr lang="pt-PT" sz="2400" b="1" dirty="0" smtClean="0"/>
              <a:t> </a:t>
            </a:r>
            <a:r>
              <a:rPr lang="pt-PT" sz="2400" b="1" dirty="0" err="1" smtClean="0"/>
              <a:t>vertices</a:t>
            </a:r>
            <a:r>
              <a:rPr lang="pt-PT" sz="2400" b="1" dirty="0" smtClean="0"/>
              <a:t>:</a:t>
            </a:r>
          </a:p>
          <a:p>
            <a:pPr algn="just">
              <a:lnSpc>
                <a:spcPts val="2600"/>
              </a:lnSpc>
              <a:spcBef>
                <a:spcPts val="600"/>
              </a:spcBef>
              <a:spcAft>
                <a:spcPts val="600"/>
              </a:spcAft>
            </a:pPr>
            <a:endParaRPr lang="en-GB" sz="2400" b="1" dirty="0" smtClean="0"/>
          </a:p>
          <a:p>
            <a:pPr marL="363538" lvl="1" indent="-363538" algn="just">
              <a:lnSpc>
                <a:spcPts val="2600"/>
              </a:lnSpc>
              <a:spcBef>
                <a:spcPts val="600"/>
              </a:spcBef>
              <a:spcAft>
                <a:spcPts val="600"/>
              </a:spcAft>
            </a:pPr>
            <a:r>
              <a:rPr lang="en-GB" sz="2200" dirty="0" smtClean="0"/>
              <a:t>McCulloch </a:t>
            </a:r>
            <a:r>
              <a:rPr lang="en-GB" sz="2200" dirty="0"/>
              <a:t>proposes </a:t>
            </a:r>
            <a:r>
              <a:rPr lang="en-GB" sz="2200" i="1" dirty="0" smtClean="0"/>
              <a:t>k</a:t>
            </a:r>
            <a:r>
              <a:rPr lang="en-GB" sz="2200" dirty="0" smtClean="0"/>
              <a:t> = square </a:t>
            </a:r>
            <a:r>
              <a:rPr lang="en-GB" sz="2200" dirty="0"/>
              <a:t>root of the number of observations (bonds), rounded to the nearest </a:t>
            </a:r>
            <a:r>
              <a:rPr lang="en-GB" sz="2200" dirty="0" smtClean="0"/>
              <a:t>integer, with the vertices chosen to ensure all intervals have </a:t>
            </a:r>
            <a:r>
              <a:rPr lang="en-GB" sz="2200" dirty="0"/>
              <a:t>the same </a:t>
            </a:r>
            <a:r>
              <a:rPr lang="en-GB" sz="2200" dirty="0" smtClean="0"/>
              <a:t>No. observations </a:t>
            </a:r>
            <a:r>
              <a:rPr lang="en-GB" sz="2200" dirty="0"/>
              <a:t>(or </a:t>
            </a:r>
            <a:r>
              <a:rPr lang="en-GB" sz="2200" dirty="0" smtClean="0"/>
              <a:t>the </a:t>
            </a:r>
            <a:r>
              <a:rPr lang="en-GB" sz="2200" dirty="0"/>
              <a:t>difference between the </a:t>
            </a:r>
            <a:r>
              <a:rPr lang="en-GB" sz="2200" dirty="0" smtClean="0"/>
              <a:t>No. observations </a:t>
            </a:r>
            <a:r>
              <a:rPr lang="en-GB" sz="2200" dirty="0"/>
              <a:t>in each interval is not higher than </a:t>
            </a:r>
            <a:r>
              <a:rPr lang="en-GB" sz="2200" dirty="0" smtClean="0"/>
              <a:t>1).</a:t>
            </a:r>
          </a:p>
          <a:p>
            <a:pPr marL="363538" lvl="1" indent="-363538" algn="just">
              <a:lnSpc>
                <a:spcPts val="2600"/>
              </a:lnSpc>
              <a:spcBef>
                <a:spcPts val="600"/>
              </a:spcBef>
              <a:spcAft>
                <a:spcPts val="600"/>
              </a:spcAft>
            </a:pPr>
            <a:endParaRPr lang="en-GB" sz="2200" dirty="0"/>
          </a:p>
          <a:p>
            <a:pPr marL="363538" lvl="1" indent="-363538" algn="just">
              <a:lnSpc>
                <a:spcPts val="2600"/>
              </a:lnSpc>
              <a:spcBef>
                <a:spcPts val="600"/>
              </a:spcBef>
              <a:spcAft>
                <a:spcPts val="600"/>
              </a:spcAft>
            </a:pPr>
            <a:r>
              <a:rPr lang="en-GB" sz="2200" dirty="0" smtClean="0"/>
              <a:t>Alternative methodology - fixing </a:t>
            </a:r>
            <a:r>
              <a:rPr lang="en-GB" sz="2200" dirty="0"/>
              <a:t>the vertices of the intervals in maturity dates corresponding to the maturities in which the market is traditionally “divided”: 1, 3, 5 and 10 </a:t>
            </a:r>
            <a:r>
              <a:rPr lang="en-GB" sz="2200" dirty="0" smtClean="0"/>
              <a:t>years.</a:t>
            </a:r>
          </a:p>
          <a:p>
            <a:pPr algn="just">
              <a:lnSpc>
                <a:spcPts val="2600"/>
              </a:lnSpc>
              <a:spcBef>
                <a:spcPts val="600"/>
              </a:spcBef>
              <a:spcAft>
                <a:spcPts val="600"/>
              </a:spcAft>
            </a:pPr>
            <a:endParaRPr lang="fr-FR" sz="2200" dirty="0" smtClean="0">
              <a:solidFill>
                <a:srgbClr val="FFC000"/>
              </a:solidFill>
            </a:endParaRPr>
          </a:p>
        </p:txBody>
      </p:sp>
      <p:sp>
        <p:nvSpPr>
          <p:cNvPr id="68611" name="Rectangle 3"/>
          <p:cNvSpPr>
            <a:spLocks noGrp="1" noChangeArrowheads="1"/>
          </p:cNvSpPr>
          <p:nvPr>
            <p:ph type="title"/>
          </p:nvPr>
        </p:nvSpPr>
        <p:spPr>
          <a:xfrm>
            <a:off x="0" y="309524"/>
            <a:ext cx="7772400" cy="687202"/>
          </a:xfrm>
        </p:spPr>
        <p:txBody>
          <a:bodyPr/>
          <a:lstStyle/>
          <a:p>
            <a:pPr algn="l" eaLnBrk="1" hangingPunct="1">
              <a:defRPr/>
            </a:pPr>
            <a:r>
              <a:rPr lang="en-US" sz="3200" b="1" cap="small" dirty="0">
                <a:solidFill>
                  <a:srgbClr val="740000"/>
                </a:solidFill>
              </a:rPr>
              <a:t>Polynomial Splines</a:t>
            </a:r>
            <a:r>
              <a:rPr lang="en-US" sz="3200" b="1" u="sng" cap="small" dirty="0">
                <a:solidFill>
                  <a:srgbClr val="740000"/>
                </a:solidFill>
                <a:effectLst>
                  <a:outerShdw blurRad="38100" dist="38100" dir="2700000" algn="tl">
                    <a:srgbClr val="C0C0C0"/>
                  </a:outerShdw>
                </a:effectLst>
              </a:rPr>
              <a:t> </a:t>
            </a:r>
            <a:endParaRPr lang="en-US" sz="3200" b="1" u="sng" cap="small" dirty="0" smtClean="0">
              <a:solidFill>
                <a:srgbClr val="740000"/>
              </a:solidFill>
              <a:effectLst>
                <a:outerShdw blurRad="38100" dist="38100" dir="2700000" algn="tl">
                  <a:srgbClr val="C0C0C0"/>
                </a:outerShdw>
              </a:effectLst>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4" name="Rectangle 3"/>
          <p:cNvSpPr>
            <a:spLocks noChangeArrowheads="1"/>
          </p:cNvSpPr>
          <p:nvPr/>
        </p:nvSpPr>
        <p:spPr bwMode="auto">
          <a:xfrm>
            <a:off x="0" y="4286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5" name="Rectangle 2"/>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7" name="Rectangle 3"/>
          <p:cNvSpPr>
            <a:spLocks noChangeArrowheads="1"/>
          </p:cNvSpPr>
          <p:nvPr/>
        </p:nvSpPr>
        <p:spPr bwMode="auto">
          <a:xfrm>
            <a:off x="152400" y="5810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15"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17" name="Rectangle 13"/>
          <p:cNvSpPr>
            <a:spLocks noChangeArrowheads="1"/>
          </p:cNvSpPr>
          <p:nvPr/>
        </p:nvSpPr>
        <p:spPr bwMode="auto">
          <a:xfrm>
            <a:off x="0" y="2000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18" name="Rectangle 15"/>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20" name="Rectangle 16"/>
          <p:cNvSpPr>
            <a:spLocks noChangeArrowheads="1"/>
          </p:cNvSpPr>
          <p:nvPr/>
        </p:nvSpPr>
        <p:spPr bwMode="auto">
          <a:xfrm>
            <a:off x="152400" y="3524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24" name="Rectangle 2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26" name="Rectangle 22"/>
          <p:cNvSpPr>
            <a:spLocks noChangeArrowheads="1"/>
          </p:cNvSpPr>
          <p:nvPr/>
        </p:nvSpPr>
        <p:spPr bwMode="auto">
          <a:xfrm>
            <a:off x="0" y="6572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40810991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2"/>
          <p:cNvSpPr>
            <a:spLocks noGrp="1" noChangeArrowheads="1"/>
          </p:cNvSpPr>
          <p:nvPr>
            <p:ph type="body" idx="1"/>
          </p:nvPr>
        </p:nvSpPr>
        <p:spPr>
          <a:xfrm>
            <a:off x="179512" y="1268760"/>
            <a:ext cx="8750206" cy="5040560"/>
          </a:xfrm>
          <a:noFill/>
        </p:spPr>
        <p:txBody>
          <a:bodyPr/>
          <a:lstStyle/>
          <a:p>
            <a:pPr algn="just"/>
            <a:r>
              <a:rPr lang="en-GB" sz="2400" dirty="0" smtClean="0"/>
              <a:t>If the vertices </a:t>
            </a:r>
            <a:r>
              <a:rPr lang="en-GB" sz="2400" dirty="0"/>
              <a:t>of the intervals </a:t>
            </a:r>
            <a:r>
              <a:rPr lang="en-GB" sz="2400" dirty="0" smtClean="0"/>
              <a:t>correspond </a:t>
            </a:r>
            <a:r>
              <a:rPr lang="en-GB" sz="2400" dirty="0"/>
              <a:t>to the maturities in which the market is traditionally “divided</a:t>
            </a:r>
            <a:r>
              <a:rPr lang="en-GB" sz="2400" dirty="0" smtClean="0"/>
              <a:t>” - </a:t>
            </a:r>
            <a:r>
              <a:rPr lang="en-GB" sz="2400" dirty="0"/>
              <a:t>1, 3, 5 and 10 </a:t>
            </a:r>
            <a:r>
              <a:rPr lang="en-GB" sz="2400" dirty="0" smtClean="0"/>
              <a:t>years – we have:</a:t>
            </a:r>
            <a:endParaRPr lang="pt-PT" sz="2400" dirty="0"/>
          </a:p>
          <a:p>
            <a:pPr lvl="1" algn="just"/>
            <a:r>
              <a:rPr lang="en-US" sz="2000" dirty="0" smtClean="0"/>
              <a:t>No. Intervals: k-2 = 5 </a:t>
            </a:r>
            <a:r>
              <a:rPr lang="en-US" sz="2000" dirty="0" smtClean="0"/>
              <a:t>(0-1, 1-3, 3-5, 5-10 and &gt; </a:t>
            </a:r>
            <a:r>
              <a:rPr lang="en-US" sz="2000" dirty="0" smtClean="0"/>
              <a:t>10y)</a:t>
            </a:r>
          </a:p>
          <a:p>
            <a:pPr lvl="1" algn="just"/>
            <a:r>
              <a:rPr lang="en-US" sz="2000" dirty="0" smtClean="0"/>
              <a:t>No. Vertices: k-3 = </a:t>
            </a:r>
            <a:r>
              <a:rPr lang="en-US" sz="2000" dirty="0" smtClean="0"/>
              <a:t>4 (1, 3, 5 and 10)</a:t>
            </a:r>
            <a:endParaRPr lang="en-US" sz="2000" dirty="0" smtClean="0"/>
          </a:p>
          <a:p>
            <a:pPr algn="just"/>
            <a:endParaRPr lang="en-GB" sz="2400" dirty="0"/>
          </a:p>
          <a:p>
            <a:pPr algn="just"/>
            <a:endParaRPr lang="pt-PT" sz="2400" dirty="0" smtClean="0"/>
          </a:p>
          <a:p>
            <a:pPr algn="just"/>
            <a:endParaRPr lang="pt-PT" sz="2400" dirty="0"/>
          </a:p>
          <a:p>
            <a:pPr algn="just"/>
            <a:endParaRPr lang="pt-PT" sz="2400" dirty="0" smtClean="0"/>
          </a:p>
          <a:p>
            <a:pPr algn="just"/>
            <a:endParaRPr lang="pt-PT" sz="2400" dirty="0"/>
          </a:p>
          <a:p>
            <a:pPr marL="363538" indent="0" algn="just">
              <a:buNone/>
            </a:pPr>
            <a:r>
              <a:rPr lang="pt-PT" sz="2400" dirty="0" smtClean="0"/>
              <a:t>	    , </a:t>
            </a:r>
            <a:r>
              <a:rPr lang="pt-PT" sz="2400" dirty="0" err="1"/>
              <a:t>if</a:t>
            </a:r>
            <a:r>
              <a:rPr lang="pt-PT" sz="2400" dirty="0"/>
              <a:t> </a:t>
            </a:r>
            <a:r>
              <a:rPr lang="pt-PT" sz="2400" i="1" dirty="0" smtClean="0"/>
              <a:t>t&lt;1</a:t>
            </a:r>
            <a:r>
              <a:rPr lang="pt-PT" sz="2400" dirty="0" smtClean="0"/>
              <a:t>, </a:t>
            </a:r>
            <a:r>
              <a:rPr lang="pt-PT" sz="2400" dirty="0"/>
              <a:t>	 </a:t>
            </a:r>
            <a:r>
              <a:rPr lang="pt-PT" sz="2400" dirty="0" smtClean="0"/>
              <a:t>        , </a:t>
            </a:r>
            <a:r>
              <a:rPr lang="pt-PT" sz="2400" dirty="0" err="1"/>
              <a:t>if</a:t>
            </a:r>
            <a:r>
              <a:rPr lang="pt-PT" sz="2400" dirty="0"/>
              <a:t> </a:t>
            </a:r>
            <a:r>
              <a:rPr lang="pt-PT" sz="2400" dirty="0" smtClean="0"/>
              <a:t>		     , </a:t>
            </a:r>
            <a:r>
              <a:rPr lang="pt-PT" sz="2400" dirty="0" err="1"/>
              <a:t>if</a:t>
            </a:r>
            <a:r>
              <a:rPr lang="pt-PT" sz="2400" dirty="0"/>
              <a:t> </a:t>
            </a:r>
            <a:r>
              <a:rPr lang="pt-PT" sz="2400" i="1" dirty="0" smtClean="0"/>
              <a:t>t&lt;3</a:t>
            </a:r>
            <a:r>
              <a:rPr lang="pt-PT" sz="2400" dirty="0" smtClean="0"/>
              <a:t>, 	         ,</a:t>
            </a:r>
            <a:r>
              <a:rPr lang="pt-PT" sz="2400" dirty="0" err="1" smtClean="0"/>
              <a:t>if</a:t>
            </a:r>
            <a:r>
              <a:rPr lang="pt-PT" sz="2400" dirty="0" smtClean="0"/>
              <a:t> 	    , </a:t>
            </a:r>
            <a:r>
              <a:rPr lang="pt-PT" sz="2400" dirty="0" err="1"/>
              <a:t>if</a:t>
            </a:r>
            <a:r>
              <a:rPr lang="pt-PT" sz="2400" dirty="0"/>
              <a:t> </a:t>
            </a:r>
            <a:r>
              <a:rPr lang="pt-PT" sz="2400" i="1" dirty="0" smtClean="0"/>
              <a:t>t&lt;5</a:t>
            </a:r>
            <a:r>
              <a:rPr lang="pt-PT" sz="2400" dirty="0" smtClean="0"/>
              <a:t>, 	        </a:t>
            </a:r>
            <a:r>
              <a:rPr lang="pt-PT" sz="2400" dirty="0"/>
              <a:t>, </a:t>
            </a:r>
            <a:r>
              <a:rPr lang="pt-PT" sz="2400" dirty="0" err="1"/>
              <a:t>if</a:t>
            </a:r>
            <a:r>
              <a:rPr lang="pt-PT" sz="2400" dirty="0"/>
              <a:t> 	</a:t>
            </a:r>
            <a:r>
              <a:rPr lang="pt-PT" sz="2400" dirty="0" smtClean="0"/>
              <a:t>	     , </a:t>
            </a:r>
            <a:r>
              <a:rPr lang="pt-PT" sz="2400" dirty="0" err="1"/>
              <a:t>if</a:t>
            </a:r>
            <a:r>
              <a:rPr lang="pt-PT" sz="2400" dirty="0"/>
              <a:t> </a:t>
            </a:r>
            <a:r>
              <a:rPr lang="pt-PT" sz="2400" i="1" dirty="0" smtClean="0"/>
              <a:t>t&lt;10</a:t>
            </a:r>
            <a:r>
              <a:rPr lang="pt-PT" sz="2400" dirty="0" smtClean="0"/>
              <a:t>, 	            , </a:t>
            </a:r>
            <a:endParaRPr lang="pt-PT" sz="2400" dirty="0" smtClean="0"/>
          </a:p>
          <a:p>
            <a:pPr marL="0" indent="0" algn="just">
              <a:buNone/>
            </a:pPr>
            <a:r>
              <a:rPr lang="pt-PT" sz="2400" dirty="0" err="1" smtClean="0"/>
              <a:t>if</a:t>
            </a:r>
            <a:r>
              <a:rPr lang="pt-PT" sz="2400" dirty="0" smtClean="0"/>
              <a:t> </a:t>
            </a:r>
            <a:endParaRPr lang="en-GB" sz="2400" dirty="0" smtClean="0"/>
          </a:p>
        </p:txBody>
      </p:sp>
      <p:sp>
        <p:nvSpPr>
          <p:cNvPr id="68611" name="Rectangle 3"/>
          <p:cNvSpPr>
            <a:spLocks noGrp="1" noChangeArrowheads="1"/>
          </p:cNvSpPr>
          <p:nvPr>
            <p:ph type="title"/>
          </p:nvPr>
        </p:nvSpPr>
        <p:spPr>
          <a:xfrm>
            <a:off x="-32" y="285728"/>
            <a:ext cx="7772400" cy="1143000"/>
          </a:xfrm>
        </p:spPr>
        <p:txBody>
          <a:bodyPr/>
          <a:lstStyle/>
          <a:p>
            <a:pPr algn="l" eaLnBrk="1" hangingPunct="1">
              <a:defRPr/>
            </a:pPr>
            <a:r>
              <a:rPr lang="en-US" sz="3200" b="1" cap="small" dirty="0">
                <a:solidFill>
                  <a:srgbClr val="740000"/>
                </a:solidFill>
              </a:rPr>
              <a:t>Polynomial Splines</a:t>
            </a:r>
            <a:r>
              <a:rPr lang="en-US" sz="3200" b="1" u="sng" cap="small" dirty="0">
                <a:solidFill>
                  <a:srgbClr val="740000"/>
                </a:solidFill>
                <a:effectLst>
                  <a:outerShdw blurRad="38100" dist="38100" dir="2700000" algn="tl">
                    <a:srgbClr val="C0C0C0"/>
                  </a:outerShdw>
                </a:effectLst>
              </a:rPr>
              <a:t> </a:t>
            </a:r>
            <a:endParaRPr lang="en-US" sz="3200" b="1" u="sng" cap="small" dirty="0" smtClean="0">
              <a:solidFill>
                <a:srgbClr val="740000"/>
              </a:solidFill>
              <a:effectLst>
                <a:outerShdw blurRad="38100" dist="38100" dir="2700000" algn="tl">
                  <a:srgbClr val="C0C0C0"/>
                </a:outerShdw>
              </a:effectLst>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4" name="Rectangle 3"/>
          <p:cNvSpPr>
            <a:spLocks noChangeArrowheads="1"/>
          </p:cNvSpPr>
          <p:nvPr/>
        </p:nvSpPr>
        <p:spPr bwMode="auto">
          <a:xfrm>
            <a:off x="0" y="4286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9" name="Object 8"/>
          <p:cNvGraphicFramePr>
            <a:graphicFrameLocks noChangeAspect="1"/>
          </p:cNvGraphicFramePr>
          <p:nvPr>
            <p:extLst>
              <p:ext uri="{D42A27DB-BD31-4B8C-83A1-F6EECF244321}">
                <p14:modId xmlns:p14="http://schemas.microsoft.com/office/powerpoint/2010/main" val="976675630"/>
              </p:ext>
            </p:extLst>
          </p:nvPr>
        </p:nvGraphicFramePr>
        <p:xfrm>
          <a:off x="611560" y="4220550"/>
          <a:ext cx="7751762" cy="965200"/>
        </p:xfrm>
        <a:graphic>
          <a:graphicData uri="http://schemas.openxmlformats.org/presentationml/2006/ole">
            <mc:AlternateContent xmlns:mc="http://schemas.openxmlformats.org/markup-compatibility/2006">
              <mc:Choice xmlns:v="urn:schemas-microsoft-com:vml" Requires="v">
                <p:oleObj spid="_x0000_s157132" name="Equation" r:id="rId3" imgW="4038480" imgH="507960" progId="Equation.3">
                  <p:embed/>
                </p:oleObj>
              </mc:Choice>
              <mc:Fallback>
                <p:oleObj name="Equation" r:id="rId3" imgW="4038480" imgH="507960" progId="Equation.3">
                  <p:embed/>
                  <p:pic>
                    <p:nvPicPr>
                      <p:cNvPr id="0" name=""/>
                      <p:cNvPicPr>
                        <a:picLocks noChangeAspect="1" noChangeArrowheads="1"/>
                      </p:cNvPicPr>
                      <p:nvPr/>
                    </p:nvPicPr>
                    <p:blipFill>
                      <a:blip r:embed="rId4"/>
                      <a:srcRect/>
                      <a:stretch>
                        <a:fillRect/>
                      </a:stretch>
                    </p:blipFill>
                    <p:spPr bwMode="auto">
                      <a:xfrm>
                        <a:off x="611560" y="4220550"/>
                        <a:ext cx="7751762" cy="965200"/>
                      </a:xfrm>
                      <a:prstGeom prst="rect">
                        <a:avLst/>
                      </a:prstGeom>
                      <a:noFill/>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3179056289"/>
              </p:ext>
            </p:extLst>
          </p:nvPr>
        </p:nvGraphicFramePr>
        <p:xfrm>
          <a:off x="611560" y="3239855"/>
          <a:ext cx="6191250" cy="822325"/>
        </p:xfrm>
        <a:graphic>
          <a:graphicData uri="http://schemas.openxmlformats.org/presentationml/2006/ole">
            <mc:AlternateContent xmlns:mc="http://schemas.openxmlformats.org/markup-compatibility/2006">
              <mc:Choice xmlns:v="urn:schemas-microsoft-com:vml" Requires="v">
                <p:oleObj spid="_x0000_s157133" name="Equation" r:id="rId5" imgW="3225600" imgH="431640" progId="Equation.3">
                  <p:embed/>
                </p:oleObj>
              </mc:Choice>
              <mc:Fallback>
                <p:oleObj name="Equation" r:id="rId5" imgW="3225600" imgH="431640" progId="Equation.3">
                  <p:embed/>
                  <p:pic>
                    <p:nvPicPr>
                      <p:cNvPr id="0" name=""/>
                      <p:cNvPicPr>
                        <a:picLocks noChangeAspect="1" noChangeArrowheads="1"/>
                      </p:cNvPicPr>
                      <p:nvPr/>
                    </p:nvPicPr>
                    <p:blipFill>
                      <a:blip r:embed="rId6"/>
                      <a:srcRect/>
                      <a:stretch>
                        <a:fillRect/>
                      </a:stretch>
                    </p:blipFill>
                    <p:spPr bwMode="auto">
                      <a:xfrm>
                        <a:off x="611560" y="3239855"/>
                        <a:ext cx="6191250" cy="822325"/>
                      </a:xfrm>
                      <a:prstGeom prst="rect">
                        <a:avLst/>
                      </a:prstGeom>
                      <a:noFill/>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385365707"/>
              </p:ext>
            </p:extLst>
          </p:nvPr>
        </p:nvGraphicFramePr>
        <p:xfrm>
          <a:off x="179512" y="5394325"/>
          <a:ext cx="1262063" cy="458788"/>
        </p:xfrm>
        <a:graphic>
          <a:graphicData uri="http://schemas.openxmlformats.org/presentationml/2006/ole">
            <mc:AlternateContent xmlns:mc="http://schemas.openxmlformats.org/markup-compatibility/2006">
              <mc:Choice xmlns:v="urn:schemas-microsoft-com:vml" Requires="v">
                <p:oleObj spid="_x0000_s157134" name="Equation" r:id="rId7" imgW="583920" imgH="215640" progId="Equation.3">
                  <p:embed/>
                </p:oleObj>
              </mc:Choice>
              <mc:Fallback>
                <p:oleObj name="Equation" r:id="rId7" imgW="583920" imgH="215640" progId="Equation.3">
                  <p:embed/>
                  <p:pic>
                    <p:nvPicPr>
                      <p:cNvPr id="0" name=""/>
                      <p:cNvPicPr>
                        <a:picLocks noChangeAspect="1" noChangeArrowheads="1"/>
                      </p:cNvPicPr>
                      <p:nvPr/>
                    </p:nvPicPr>
                    <p:blipFill>
                      <a:blip r:embed="rId8"/>
                      <a:srcRect/>
                      <a:stretch>
                        <a:fillRect/>
                      </a:stretch>
                    </p:blipFill>
                    <p:spPr bwMode="auto">
                      <a:xfrm>
                        <a:off x="179512" y="5394325"/>
                        <a:ext cx="1262063" cy="458788"/>
                      </a:xfrm>
                      <a:prstGeom prst="rect">
                        <a:avLst/>
                      </a:prstGeom>
                      <a:noFill/>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238947145"/>
              </p:ext>
            </p:extLst>
          </p:nvPr>
        </p:nvGraphicFramePr>
        <p:xfrm>
          <a:off x="2369484" y="5373216"/>
          <a:ext cx="1206500" cy="458787"/>
        </p:xfrm>
        <a:graphic>
          <a:graphicData uri="http://schemas.openxmlformats.org/presentationml/2006/ole">
            <mc:AlternateContent xmlns:mc="http://schemas.openxmlformats.org/markup-compatibility/2006">
              <mc:Choice xmlns:v="urn:schemas-microsoft-com:vml" Requires="v">
                <p:oleObj spid="_x0000_s157135" name="Equation" r:id="rId9" imgW="558720" imgH="215640" progId="Equation.3">
                  <p:embed/>
                </p:oleObj>
              </mc:Choice>
              <mc:Fallback>
                <p:oleObj name="Equation" r:id="rId9" imgW="558720" imgH="215640" progId="Equation.3">
                  <p:embed/>
                  <p:pic>
                    <p:nvPicPr>
                      <p:cNvPr id="0" name=""/>
                      <p:cNvPicPr>
                        <a:picLocks noChangeAspect="1" noChangeArrowheads="1"/>
                      </p:cNvPicPr>
                      <p:nvPr/>
                    </p:nvPicPr>
                    <p:blipFill>
                      <a:blip r:embed="rId10"/>
                      <a:srcRect/>
                      <a:stretch>
                        <a:fillRect/>
                      </a:stretch>
                    </p:blipFill>
                    <p:spPr bwMode="auto">
                      <a:xfrm>
                        <a:off x="2369484" y="5373216"/>
                        <a:ext cx="1206500" cy="458787"/>
                      </a:xfrm>
                      <a:prstGeom prst="rect">
                        <a:avLst/>
                      </a:prstGeom>
                      <a:noFill/>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608421127"/>
              </p:ext>
            </p:extLst>
          </p:nvPr>
        </p:nvGraphicFramePr>
        <p:xfrm>
          <a:off x="4032934" y="5383997"/>
          <a:ext cx="598487" cy="363537"/>
        </p:xfrm>
        <a:graphic>
          <a:graphicData uri="http://schemas.openxmlformats.org/presentationml/2006/ole">
            <mc:AlternateContent xmlns:mc="http://schemas.openxmlformats.org/markup-compatibility/2006">
              <mc:Choice xmlns:v="urn:schemas-microsoft-com:vml" Requires="v">
                <p:oleObj spid="_x0000_s157136" name="Equation" r:id="rId11" imgW="291960" imgH="177480" progId="Equation.3">
                  <p:embed/>
                </p:oleObj>
              </mc:Choice>
              <mc:Fallback>
                <p:oleObj name="Equation" r:id="rId11" imgW="291960" imgH="177480" progId="Equation.3">
                  <p:embed/>
                  <p:pic>
                    <p:nvPicPr>
                      <p:cNvPr id="0" name=""/>
                      <p:cNvPicPr>
                        <a:picLocks noChangeAspect="1" noChangeArrowheads="1"/>
                      </p:cNvPicPr>
                      <p:nvPr/>
                    </p:nvPicPr>
                    <p:blipFill>
                      <a:blip r:embed="rId12"/>
                      <a:srcRect/>
                      <a:stretch>
                        <a:fillRect/>
                      </a:stretch>
                    </p:blipFill>
                    <p:spPr bwMode="auto">
                      <a:xfrm>
                        <a:off x="4032934" y="5383997"/>
                        <a:ext cx="598487" cy="363537"/>
                      </a:xfrm>
                      <a:prstGeom prst="rect">
                        <a:avLst/>
                      </a:prstGeom>
                      <a:noFill/>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1919779931"/>
              </p:ext>
            </p:extLst>
          </p:nvPr>
        </p:nvGraphicFramePr>
        <p:xfrm>
          <a:off x="4795118" y="5373216"/>
          <a:ext cx="1289050" cy="458788"/>
        </p:xfrm>
        <a:graphic>
          <a:graphicData uri="http://schemas.openxmlformats.org/presentationml/2006/ole">
            <mc:AlternateContent xmlns:mc="http://schemas.openxmlformats.org/markup-compatibility/2006">
              <mc:Choice xmlns:v="urn:schemas-microsoft-com:vml" Requires="v">
                <p:oleObj spid="_x0000_s157137" name="Equation" r:id="rId13" imgW="596880" imgH="215640" progId="Equation.3">
                  <p:embed/>
                </p:oleObj>
              </mc:Choice>
              <mc:Fallback>
                <p:oleObj name="Equation" r:id="rId13" imgW="596880" imgH="215640" progId="Equation.3">
                  <p:embed/>
                  <p:pic>
                    <p:nvPicPr>
                      <p:cNvPr id="0" name=""/>
                      <p:cNvPicPr>
                        <a:picLocks noChangeAspect="1" noChangeArrowheads="1"/>
                      </p:cNvPicPr>
                      <p:nvPr/>
                    </p:nvPicPr>
                    <p:blipFill>
                      <a:blip r:embed="rId14"/>
                      <a:srcRect/>
                      <a:stretch>
                        <a:fillRect/>
                      </a:stretch>
                    </p:blipFill>
                    <p:spPr bwMode="auto">
                      <a:xfrm>
                        <a:off x="4795118" y="5373216"/>
                        <a:ext cx="1289050" cy="458788"/>
                      </a:xfrm>
                      <a:prstGeom prst="rect">
                        <a:avLst/>
                      </a:prstGeom>
                      <a:noFill/>
                    </p:spPr>
                  </p:pic>
                </p:oleObj>
              </mc:Fallback>
            </mc:AlternateContent>
          </a:graphicData>
        </a:graphic>
      </p:graphicFrame>
      <p:graphicFrame>
        <p:nvGraphicFramePr>
          <p:cNvPr id="15" name="Object 14"/>
          <p:cNvGraphicFramePr>
            <a:graphicFrameLocks noChangeAspect="1"/>
          </p:cNvGraphicFramePr>
          <p:nvPr>
            <p:extLst>
              <p:ext uri="{D42A27DB-BD31-4B8C-83A1-F6EECF244321}">
                <p14:modId xmlns:p14="http://schemas.microsoft.com/office/powerpoint/2010/main" val="939829018"/>
              </p:ext>
            </p:extLst>
          </p:nvPr>
        </p:nvGraphicFramePr>
        <p:xfrm>
          <a:off x="7010920" y="5373688"/>
          <a:ext cx="1233488" cy="458787"/>
        </p:xfrm>
        <a:graphic>
          <a:graphicData uri="http://schemas.openxmlformats.org/presentationml/2006/ole">
            <mc:AlternateContent xmlns:mc="http://schemas.openxmlformats.org/markup-compatibility/2006">
              <mc:Choice xmlns:v="urn:schemas-microsoft-com:vml" Requires="v">
                <p:oleObj spid="_x0000_s157138" name="Equation" r:id="rId15" imgW="571320" imgH="215640" progId="Equation.3">
                  <p:embed/>
                </p:oleObj>
              </mc:Choice>
              <mc:Fallback>
                <p:oleObj name="Equation" r:id="rId15" imgW="571320" imgH="215640" progId="Equation.3">
                  <p:embed/>
                  <p:pic>
                    <p:nvPicPr>
                      <p:cNvPr id="0" name=""/>
                      <p:cNvPicPr>
                        <a:picLocks noChangeAspect="1" noChangeArrowheads="1"/>
                      </p:cNvPicPr>
                      <p:nvPr/>
                    </p:nvPicPr>
                    <p:blipFill>
                      <a:blip r:embed="rId16"/>
                      <a:srcRect/>
                      <a:stretch>
                        <a:fillRect/>
                      </a:stretch>
                    </p:blipFill>
                    <p:spPr bwMode="auto">
                      <a:xfrm>
                        <a:off x="7010920" y="5373688"/>
                        <a:ext cx="1233488" cy="458787"/>
                      </a:xfrm>
                      <a:prstGeom prst="rect">
                        <a:avLst/>
                      </a:prstGeom>
                      <a:noFill/>
                    </p:spPr>
                  </p:pic>
                </p:oleObj>
              </mc:Fallback>
            </mc:AlternateContent>
          </a:graphicData>
        </a:graphic>
      </p:graphicFrame>
      <p:graphicFrame>
        <p:nvGraphicFramePr>
          <p:cNvPr id="16" name="Object 15"/>
          <p:cNvGraphicFramePr>
            <a:graphicFrameLocks noChangeAspect="1"/>
          </p:cNvGraphicFramePr>
          <p:nvPr>
            <p:extLst>
              <p:ext uri="{D42A27DB-BD31-4B8C-83A1-F6EECF244321}">
                <p14:modId xmlns:p14="http://schemas.microsoft.com/office/powerpoint/2010/main" val="804926925"/>
              </p:ext>
            </p:extLst>
          </p:nvPr>
        </p:nvGraphicFramePr>
        <p:xfrm>
          <a:off x="8507318" y="5421312"/>
          <a:ext cx="650875" cy="363537"/>
        </p:xfrm>
        <a:graphic>
          <a:graphicData uri="http://schemas.openxmlformats.org/presentationml/2006/ole">
            <mc:AlternateContent xmlns:mc="http://schemas.openxmlformats.org/markup-compatibility/2006">
              <mc:Choice xmlns:v="urn:schemas-microsoft-com:vml" Requires="v">
                <p:oleObj spid="_x0000_s157139" name="Equation" r:id="rId17" imgW="317160" imgH="177480" progId="Equation.3">
                  <p:embed/>
                </p:oleObj>
              </mc:Choice>
              <mc:Fallback>
                <p:oleObj name="Equation" r:id="rId17" imgW="317160" imgH="177480" progId="Equation.3">
                  <p:embed/>
                  <p:pic>
                    <p:nvPicPr>
                      <p:cNvPr id="0" name=""/>
                      <p:cNvPicPr>
                        <a:picLocks noChangeAspect="1" noChangeArrowheads="1"/>
                      </p:cNvPicPr>
                      <p:nvPr/>
                    </p:nvPicPr>
                    <p:blipFill>
                      <a:blip r:embed="rId18"/>
                      <a:srcRect/>
                      <a:stretch>
                        <a:fillRect/>
                      </a:stretch>
                    </p:blipFill>
                    <p:spPr bwMode="auto">
                      <a:xfrm>
                        <a:off x="8507318" y="5421312"/>
                        <a:ext cx="650875" cy="363537"/>
                      </a:xfrm>
                      <a:prstGeom prst="rect">
                        <a:avLst/>
                      </a:prstGeom>
                      <a:noFill/>
                    </p:spPr>
                  </p:pic>
                </p:oleObj>
              </mc:Fallback>
            </mc:AlternateContent>
          </a:graphicData>
        </a:graphic>
      </p:graphicFrame>
      <p:graphicFrame>
        <p:nvGraphicFramePr>
          <p:cNvPr id="17" name="Object 16"/>
          <p:cNvGraphicFramePr>
            <a:graphicFrameLocks noChangeAspect="1"/>
          </p:cNvGraphicFramePr>
          <p:nvPr>
            <p:extLst>
              <p:ext uri="{D42A27DB-BD31-4B8C-83A1-F6EECF244321}">
                <p14:modId xmlns:p14="http://schemas.microsoft.com/office/powerpoint/2010/main" val="2010717025"/>
              </p:ext>
            </p:extLst>
          </p:nvPr>
        </p:nvGraphicFramePr>
        <p:xfrm>
          <a:off x="128588" y="5751537"/>
          <a:ext cx="1289050" cy="485775"/>
        </p:xfrm>
        <a:graphic>
          <a:graphicData uri="http://schemas.openxmlformats.org/presentationml/2006/ole">
            <mc:AlternateContent xmlns:mc="http://schemas.openxmlformats.org/markup-compatibility/2006">
              <mc:Choice xmlns:v="urn:schemas-microsoft-com:vml" Requires="v">
                <p:oleObj spid="_x0000_s157140" name="Equation" r:id="rId19" imgW="596880" imgH="228600" progId="Equation.3">
                  <p:embed/>
                </p:oleObj>
              </mc:Choice>
              <mc:Fallback>
                <p:oleObj name="Equation" r:id="rId19" imgW="596880" imgH="228600" progId="Equation.3">
                  <p:embed/>
                  <p:pic>
                    <p:nvPicPr>
                      <p:cNvPr id="0" name=""/>
                      <p:cNvPicPr>
                        <a:picLocks noChangeAspect="1" noChangeArrowheads="1"/>
                      </p:cNvPicPr>
                      <p:nvPr/>
                    </p:nvPicPr>
                    <p:blipFill>
                      <a:blip r:embed="rId20"/>
                      <a:srcRect/>
                      <a:stretch>
                        <a:fillRect/>
                      </a:stretch>
                    </p:blipFill>
                    <p:spPr bwMode="auto">
                      <a:xfrm>
                        <a:off x="128588" y="5751537"/>
                        <a:ext cx="1289050" cy="485775"/>
                      </a:xfrm>
                      <a:prstGeom prst="rect">
                        <a:avLst/>
                      </a:prstGeom>
                      <a:noFill/>
                    </p:spPr>
                  </p:pic>
                </p:oleObj>
              </mc:Fallback>
            </mc:AlternateContent>
          </a:graphicData>
        </a:graphic>
      </p:graphicFrame>
      <p:graphicFrame>
        <p:nvGraphicFramePr>
          <p:cNvPr id="18" name="Object 17"/>
          <p:cNvGraphicFramePr>
            <a:graphicFrameLocks noChangeAspect="1"/>
          </p:cNvGraphicFramePr>
          <p:nvPr>
            <p:extLst>
              <p:ext uri="{D42A27DB-BD31-4B8C-83A1-F6EECF244321}">
                <p14:modId xmlns:p14="http://schemas.microsoft.com/office/powerpoint/2010/main" val="3689951209"/>
              </p:ext>
            </p:extLst>
          </p:nvPr>
        </p:nvGraphicFramePr>
        <p:xfrm>
          <a:off x="2357438" y="5751537"/>
          <a:ext cx="1233487" cy="485775"/>
        </p:xfrm>
        <a:graphic>
          <a:graphicData uri="http://schemas.openxmlformats.org/presentationml/2006/ole">
            <mc:AlternateContent xmlns:mc="http://schemas.openxmlformats.org/markup-compatibility/2006">
              <mc:Choice xmlns:v="urn:schemas-microsoft-com:vml" Requires="v">
                <p:oleObj spid="_x0000_s157141" name="Equation" r:id="rId21" imgW="571320" imgH="228600" progId="Equation.3">
                  <p:embed/>
                </p:oleObj>
              </mc:Choice>
              <mc:Fallback>
                <p:oleObj name="Equation" r:id="rId21" imgW="571320" imgH="228600" progId="Equation.3">
                  <p:embed/>
                  <p:pic>
                    <p:nvPicPr>
                      <p:cNvPr id="0" name=""/>
                      <p:cNvPicPr>
                        <a:picLocks noChangeAspect="1" noChangeArrowheads="1"/>
                      </p:cNvPicPr>
                      <p:nvPr/>
                    </p:nvPicPr>
                    <p:blipFill>
                      <a:blip r:embed="rId22"/>
                      <a:srcRect/>
                      <a:stretch>
                        <a:fillRect/>
                      </a:stretch>
                    </p:blipFill>
                    <p:spPr bwMode="auto">
                      <a:xfrm>
                        <a:off x="2357438" y="5751537"/>
                        <a:ext cx="1233487" cy="485775"/>
                      </a:xfrm>
                      <a:prstGeom prst="rect">
                        <a:avLst/>
                      </a:prstGeom>
                      <a:noFill/>
                    </p:spPr>
                  </p:pic>
                </p:oleObj>
              </mc:Fallback>
            </mc:AlternateContent>
          </a:graphicData>
        </a:graphic>
      </p:graphicFrame>
      <p:graphicFrame>
        <p:nvGraphicFramePr>
          <p:cNvPr id="19" name="Object 18"/>
          <p:cNvGraphicFramePr>
            <a:graphicFrameLocks noChangeAspect="1"/>
          </p:cNvGraphicFramePr>
          <p:nvPr>
            <p:extLst>
              <p:ext uri="{D42A27DB-BD31-4B8C-83A1-F6EECF244321}">
                <p14:modId xmlns:p14="http://schemas.microsoft.com/office/powerpoint/2010/main" val="370752026"/>
              </p:ext>
            </p:extLst>
          </p:nvPr>
        </p:nvGraphicFramePr>
        <p:xfrm>
          <a:off x="3970338" y="5801767"/>
          <a:ext cx="650875" cy="363537"/>
        </p:xfrm>
        <a:graphic>
          <a:graphicData uri="http://schemas.openxmlformats.org/presentationml/2006/ole">
            <mc:AlternateContent xmlns:mc="http://schemas.openxmlformats.org/markup-compatibility/2006">
              <mc:Choice xmlns:v="urn:schemas-microsoft-com:vml" Requires="v">
                <p:oleObj spid="_x0000_s157142" name="Equation" r:id="rId23" imgW="317160" imgH="177480" progId="Equation.3">
                  <p:embed/>
                </p:oleObj>
              </mc:Choice>
              <mc:Fallback>
                <p:oleObj name="Equation" r:id="rId23" imgW="317160" imgH="177480" progId="Equation.3">
                  <p:embed/>
                  <p:pic>
                    <p:nvPicPr>
                      <p:cNvPr id="0" name=""/>
                      <p:cNvPicPr>
                        <a:picLocks noChangeAspect="1" noChangeArrowheads="1"/>
                      </p:cNvPicPr>
                      <p:nvPr/>
                    </p:nvPicPr>
                    <p:blipFill>
                      <a:blip r:embed="rId24"/>
                      <a:srcRect/>
                      <a:stretch>
                        <a:fillRect/>
                      </a:stretch>
                    </p:blipFill>
                    <p:spPr bwMode="auto">
                      <a:xfrm>
                        <a:off x="3970338" y="5801767"/>
                        <a:ext cx="650875" cy="363537"/>
                      </a:xfrm>
                      <a:prstGeom prst="rect">
                        <a:avLst/>
                      </a:prstGeom>
                      <a:noFill/>
                    </p:spPr>
                  </p:pic>
                </p:oleObj>
              </mc:Fallback>
            </mc:AlternateContent>
          </a:graphicData>
        </a:graphic>
      </p:graphicFrame>
      <p:graphicFrame>
        <p:nvGraphicFramePr>
          <p:cNvPr id="20" name="Object 19"/>
          <p:cNvGraphicFramePr>
            <a:graphicFrameLocks noChangeAspect="1"/>
          </p:cNvGraphicFramePr>
          <p:nvPr>
            <p:extLst>
              <p:ext uri="{D42A27DB-BD31-4B8C-83A1-F6EECF244321}">
                <p14:modId xmlns:p14="http://schemas.microsoft.com/office/powerpoint/2010/main" val="1593902808"/>
              </p:ext>
            </p:extLst>
          </p:nvPr>
        </p:nvGraphicFramePr>
        <p:xfrm>
          <a:off x="4795118" y="5765030"/>
          <a:ext cx="1289050" cy="458788"/>
        </p:xfrm>
        <a:graphic>
          <a:graphicData uri="http://schemas.openxmlformats.org/presentationml/2006/ole">
            <mc:AlternateContent xmlns:mc="http://schemas.openxmlformats.org/markup-compatibility/2006">
              <mc:Choice xmlns:v="urn:schemas-microsoft-com:vml" Requires="v">
                <p:oleObj spid="_x0000_s157143" name="Equation" r:id="rId25" imgW="596880" imgH="215640" progId="Equation.3">
                  <p:embed/>
                </p:oleObj>
              </mc:Choice>
              <mc:Fallback>
                <p:oleObj name="Equation" r:id="rId25" imgW="596880" imgH="215640" progId="Equation.3">
                  <p:embed/>
                  <p:pic>
                    <p:nvPicPr>
                      <p:cNvPr id="0" name=""/>
                      <p:cNvPicPr>
                        <a:picLocks noChangeAspect="1" noChangeArrowheads="1"/>
                      </p:cNvPicPr>
                      <p:nvPr/>
                    </p:nvPicPr>
                    <p:blipFill>
                      <a:blip r:embed="rId26"/>
                      <a:srcRect/>
                      <a:stretch>
                        <a:fillRect/>
                      </a:stretch>
                    </p:blipFill>
                    <p:spPr bwMode="auto">
                      <a:xfrm>
                        <a:off x="4795118" y="5765030"/>
                        <a:ext cx="1289050" cy="458788"/>
                      </a:xfrm>
                      <a:prstGeom prst="rect">
                        <a:avLst/>
                      </a:prstGeom>
                      <a:noFill/>
                    </p:spPr>
                  </p:pic>
                </p:oleObj>
              </mc:Fallback>
            </mc:AlternateContent>
          </a:graphicData>
        </a:graphic>
      </p:graphicFrame>
      <p:graphicFrame>
        <p:nvGraphicFramePr>
          <p:cNvPr id="21" name="Object 20"/>
          <p:cNvGraphicFramePr>
            <a:graphicFrameLocks noChangeAspect="1"/>
          </p:cNvGraphicFramePr>
          <p:nvPr>
            <p:extLst>
              <p:ext uri="{D42A27DB-BD31-4B8C-83A1-F6EECF244321}">
                <p14:modId xmlns:p14="http://schemas.microsoft.com/office/powerpoint/2010/main" val="2504909169"/>
              </p:ext>
            </p:extLst>
          </p:nvPr>
        </p:nvGraphicFramePr>
        <p:xfrm>
          <a:off x="7197725" y="5732463"/>
          <a:ext cx="1233488" cy="460375"/>
        </p:xfrm>
        <a:graphic>
          <a:graphicData uri="http://schemas.openxmlformats.org/presentationml/2006/ole">
            <mc:AlternateContent xmlns:mc="http://schemas.openxmlformats.org/markup-compatibility/2006">
              <mc:Choice xmlns:v="urn:schemas-microsoft-com:vml" Requires="v">
                <p:oleObj spid="_x0000_s157144" name="Equation" r:id="rId27" imgW="571320" imgH="215640" progId="Equation.3">
                  <p:embed/>
                </p:oleObj>
              </mc:Choice>
              <mc:Fallback>
                <p:oleObj name="Equation" r:id="rId27" imgW="571320" imgH="215640" progId="Equation.3">
                  <p:embed/>
                  <p:pic>
                    <p:nvPicPr>
                      <p:cNvPr id="0" name=""/>
                      <p:cNvPicPr>
                        <a:picLocks noChangeAspect="1" noChangeArrowheads="1"/>
                      </p:cNvPicPr>
                      <p:nvPr/>
                    </p:nvPicPr>
                    <p:blipFill>
                      <a:blip r:embed="rId28"/>
                      <a:srcRect/>
                      <a:stretch>
                        <a:fillRect/>
                      </a:stretch>
                    </p:blipFill>
                    <p:spPr bwMode="auto">
                      <a:xfrm>
                        <a:off x="7197725" y="5732463"/>
                        <a:ext cx="1233488" cy="460375"/>
                      </a:xfrm>
                      <a:prstGeom prst="rect">
                        <a:avLst/>
                      </a:prstGeom>
                      <a:noFill/>
                    </p:spPr>
                  </p:pic>
                </p:oleObj>
              </mc:Fallback>
            </mc:AlternateContent>
          </a:graphicData>
        </a:graphic>
      </p:graphicFrame>
      <p:graphicFrame>
        <p:nvGraphicFramePr>
          <p:cNvPr id="22" name="Object 21"/>
          <p:cNvGraphicFramePr>
            <a:graphicFrameLocks noChangeAspect="1"/>
          </p:cNvGraphicFramePr>
          <p:nvPr>
            <p:extLst>
              <p:ext uri="{D42A27DB-BD31-4B8C-83A1-F6EECF244321}">
                <p14:modId xmlns:p14="http://schemas.microsoft.com/office/powerpoint/2010/main" val="4015443116"/>
              </p:ext>
            </p:extLst>
          </p:nvPr>
        </p:nvGraphicFramePr>
        <p:xfrm>
          <a:off x="556780" y="6175750"/>
          <a:ext cx="781050" cy="363538"/>
        </p:xfrm>
        <a:graphic>
          <a:graphicData uri="http://schemas.openxmlformats.org/presentationml/2006/ole">
            <mc:AlternateContent xmlns:mc="http://schemas.openxmlformats.org/markup-compatibility/2006">
              <mc:Choice xmlns:v="urn:schemas-microsoft-com:vml" Requires="v">
                <p:oleObj spid="_x0000_s157145" name="Equation" r:id="rId29" imgW="380880" imgH="177480" progId="Equation.3">
                  <p:embed/>
                </p:oleObj>
              </mc:Choice>
              <mc:Fallback>
                <p:oleObj name="Equation" r:id="rId29" imgW="380880" imgH="177480" progId="Equation.3">
                  <p:embed/>
                  <p:pic>
                    <p:nvPicPr>
                      <p:cNvPr id="0" name=""/>
                      <p:cNvPicPr>
                        <a:picLocks noChangeAspect="1" noChangeArrowheads="1"/>
                      </p:cNvPicPr>
                      <p:nvPr/>
                    </p:nvPicPr>
                    <p:blipFill>
                      <a:blip r:embed="rId30"/>
                      <a:srcRect/>
                      <a:stretch>
                        <a:fillRect/>
                      </a:stretch>
                    </p:blipFill>
                    <p:spPr bwMode="auto">
                      <a:xfrm>
                        <a:off x="556780" y="6175750"/>
                        <a:ext cx="781050" cy="363538"/>
                      </a:xfrm>
                      <a:prstGeom prst="rect">
                        <a:avLst/>
                      </a:prstGeom>
                      <a:noFill/>
                    </p:spPr>
                  </p:pic>
                </p:oleObj>
              </mc:Fallback>
            </mc:AlternateContent>
          </a:graphicData>
        </a:graphic>
      </p:graphicFrame>
    </p:spTree>
    <p:extLst>
      <p:ext uri="{BB962C8B-B14F-4D97-AF65-F5344CB8AC3E}">
        <p14:creationId xmlns:p14="http://schemas.microsoft.com/office/powerpoint/2010/main" val="364705228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2"/>
          <p:cNvSpPr>
            <a:spLocks noGrp="1" noChangeArrowheads="1"/>
          </p:cNvSpPr>
          <p:nvPr>
            <p:ph type="body" idx="1"/>
          </p:nvPr>
        </p:nvSpPr>
        <p:spPr>
          <a:xfrm>
            <a:off x="152400" y="1039627"/>
            <a:ext cx="8777318" cy="5341701"/>
          </a:xfrm>
          <a:noFill/>
        </p:spPr>
        <p:txBody>
          <a:bodyPr/>
          <a:lstStyle/>
          <a:p>
            <a:pPr marL="268288" indent="-268288" algn="just">
              <a:lnSpc>
                <a:spcPts val="2700"/>
              </a:lnSpc>
              <a:spcBef>
                <a:spcPts val="600"/>
              </a:spcBef>
              <a:spcAft>
                <a:spcPts val="600"/>
              </a:spcAft>
            </a:pPr>
            <a:r>
              <a:rPr lang="en-GB" sz="2200" dirty="0" smtClean="0">
                <a:solidFill>
                  <a:srgbClr val="FF0000"/>
                </a:solidFill>
              </a:rPr>
              <a:t>The </a:t>
            </a:r>
            <a:r>
              <a:rPr lang="en-GB" sz="2200" dirty="0">
                <a:solidFill>
                  <a:srgbClr val="FF0000"/>
                </a:solidFill>
              </a:rPr>
              <a:t>method of </a:t>
            </a:r>
            <a:r>
              <a:rPr lang="en-GB" sz="2200" dirty="0" smtClean="0">
                <a:solidFill>
                  <a:srgbClr val="FF0000"/>
                </a:solidFill>
              </a:rPr>
              <a:t>polynomial </a:t>
            </a:r>
            <a:r>
              <a:rPr lang="en-GB" sz="2200" dirty="0">
                <a:solidFill>
                  <a:srgbClr val="FF0000"/>
                </a:solidFill>
              </a:rPr>
              <a:t>splines </a:t>
            </a:r>
            <a:r>
              <a:rPr lang="en-GB" sz="2200" dirty="0" smtClean="0">
                <a:solidFill>
                  <a:srgbClr val="FF0000"/>
                </a:solidFill>
              </a:rPr>
              <a:t>provides us better estimates in sample, </a:t>
            </a:r>
            <a:r>
              <a:rPr lang="en-GB" sz="2200" dirty="0" smtClean="0"/>
              <a:t>i.e. up to the longest observed maturity, comparing to polynomial functions.</a:t>
            </a:r>
          </a:p>
          <a:p>
            <a:pPr marL="268288" indent="-268288" algn="just">
              <a:lnSpc>
                <a:spcPts val="2700"/>
              </a:lnSpc>
              <a:spcBef>
                <a:spcPts val="600"/>
              </a:spcBef>
              <a:spcAft>
                <a:spcPts val="600"/>
              </a:spcAft>
            </a:pPr>
            <a:r>
              <a:rPr lang="en-GB" sz="2200" dirty="0" smtClean="0">
                <a:solidFill>
                  <a:srgbClr val="FF0000"/>
                </a:solidFill>
              </a:rPr>
              <a:t>However</a:t>
            </a:r>
            <a:r>
              <a:rPr lang="en-GB" sz="2200" dirty="0">
                <a:solidFill>
                  <a:srgbClr val="FF0000"/>
                </a:solidFill>
              </a:rPr>
              <a:t>, </a:t>
            </a:r>
            <a:r>
              <a:rPr lang="en-GB" sz="2200" dirty="0" smtClean="0">
                <a:solidFill>
                  <a:srgbClr val="FF0000"/>
                </a:solidFill>
              </a:rPr>
              <a:t>the </a:t>
            </a:r>
            <a:r>
              <a:rPr lang="en-GB" sz="2200" dirty="0">
                <a:solidFill>
                  <a:srgbClr val="FF0000"/>
                </a:solidFill>
              </a:rPr>
              <a:t>estimation problems outside the </a:t>
            </a:r>
            <a:r>
              <a:rPr lang="en-GB" sz="2200" dirty="0" smtClean="0">
                <a:solidFill>
                  <a:srgbClr val="FF0000"/>
                </a:solidFill>
              </a:rPr>
              <a:t>sample remain, </a:t>
            </a:r>
            <a:r>
              <a:rPr lang="en-GB" sz="2200" dirty="0" smtClean="0"/>
              <a:t>as the discount </a:t>
            </a:r>
            <a:r>
              <a:rPr lang="en-GB" sz="2200" dirty="0"/>
              <a:t>function </a:t>
            </a:r>
            <a:r>
              <a:rPr lang="en-GB" sz="2200" dirty="0" smtClean="0"/>
              <a:t>tends to assume irregular shapes from </a:t>
            </a:r>
            <a:r>
              <a:rPr lang="en-GB" sz="2200" dirty="0"/>
              <a:t>the longest maturity onwards, and it may even </a:t>
            </a:r>
            <a:r>
              <a:rPr lang="en-GB" sz="2200" dirty="0" smtClean="0"/>
              <a:t>become negative.</a:t>
            </a:r>
          </a:p>
          <a:p>
            <a:pPr marL="268288" indent="-268288" algn="just">
              <a:lnSpc>
                <a:spcPts val="2700"/>
              </a:lnSpc>
              <a:spcBef>
                <a:spcPts val="600"/>
              </a:spcBef>
              <a:spcAft>
                <a:spcPts val="600"/>
              </a:spcAft>
            </a:pPr>
            <a:r>
              <a:rPr lang="en-GB" sz="2200" dirty="0"/>
              <a:t>Whenever the yield curve assumes complex shapes, the use of a high number of parameters leads the estimated curve to adjust excessively to </a:t>
            </a:r>
            <a:r>
              <a:rPr lang="en-GB" sz="2200" dirty="0" smtClean="0"/>
              <a:t>outliers =&gt; </a:t>
            </a:r>
            <a:r>
              <a:rPr lang="en-GB" sz="2200" dirty="0" smtClean="0">
                <a:solidFill>
                  <a:srgbClr val="FF0000"/>
                </a:solidFill>
              </a:rPr>
              <a:t>yield curve becomes even more irregular.</a:t>
            </a:r>
            <a:endParaRPr lang="en-GB" sz="2200" dirty="0">
              <a:solidFill>
                <a:srgbClr val="FF0000"/>
              </a:solidFill>
            </a:endParaRPr>
          </a:p>
          <a:p>
            <a:pPr marL="268288" indent="-268288" algn="just">
              <a:lnSpc>
                <a:spcPts val="2700"/>
              </a:lnSpc>
              <a:spcBef>
                <a:spcPts val="600"/>
              </a:spcBef>
              <a:spcAft>
                <a:spcPts val="600"/>
              </a:spcAft>
            </a:pPr>
            <a:r>
              <a:rPr lang="en-GB" sz="2200" dirty="0" smtClean="0"/>
              <a:t>This </a:t>
            </a:r>
            <a:r>
              <a:rPr lang="en-GB" sz="2200" dirty="0"/>
              <a:t>is particularly inconvenient if the objective is, as it </a:t>
            </a:r>
            <a:r>
              <a:rPr lang="en-GB" sz="2200" dirty="0" smtClean="0"/>
              <a:t>usually happens</a:t>
            </a:r>
            <a:r>
              <a:rPr lang="en-GB" sz="2200" dirty="0"/>
              <a:t>, the estimation of the term structure of interest rates for a fixed or standardised range of </a:t>
            </a:r>
            <a:r>
              <a:rPr lang="en-GB" sz="2200" dirty="0" smtClean="0"/>
              <a:t>maturities, or to calculate forward </a:t>
            </a:r>
            <a:r>
              <a:rPr lang="en-GB" sz="2200" dirty="0" smtClean="0"/>
              <a:t>rates.</a:t>
            </a:r>
          </a:p>
          <a:p>
            <a:pPr marL="268288" indent="-268288" algn="just">
              <a:lnSpc>
                <a:spcPts val="2700"/>
              </a:lnSpc>
              <a:spcBef>
                <a:spcPts val="600"/>
              </a:spcBef>
              <a:spcAft>
                <a:spcPts val="600"/>
              </a:spcAft>
            </a:pPr>
            <a:r>
              <a:rPr lang="en-US" sz="2200" dirty="0" smtClean="0"/>
              <a:t>Therefore</a:t>
            </a:r>
            <a:r>
              <a:rPr lang="en-US" sz="2200" dirty="0"/>
              <a:t>, </a:t>
            </a:r>
            <a:r>
              <a:rPr lang="en-US" sz="2200" dirty="0">
                <a:solidFill>
                  <a:srgbClr val="FF0000"/>
                </a:solidFill>
              </a:rPr>
              <a:t>more complex specifications will be required</a:t>
            </a:r>
            <a:r>
              <a:rPr lang="en-US" sz="2200" dirty="0"/>
              <a:t>.</a:t>
            </a:r>
          </a:p>
          <a:p>
            <a:pPr marL="268288" indent="-268288" algn="just">
              <a:lnSpc>
                <a:spcPts val="2700"/>
              </a:lnSpc>
              <a:spcBef>
                <a:spcPts val="600"/>
              </a:spcBef>
              <a:spcAft>
                <a:spcPts val="600"/>
              </a:spcAft>
            </a:pPr>
            <a:endParaRPr lang="en-GB" sz="2200" dirty="0"/>
          </a:p>
          <a:p>
            <a:pPr marL="268288" indent="-268288" algn="just">
              <a:lnSpc>
                <a:spcPts val="2700"/>
              </a:lnSpc>
              <a:spcBef>
                <a:spcPts val="600"/>
              </a:spcBef>
              <a:spcAft>
                <a:spcPts val="600"/>
              </a:spcAft>
              <a:buNone/>
            </a:pPr>
            <a:endParaRPr lang="en-GB" sz="2200" dirty="0"/>
          </a:p>
          <a:p>
            <a:pPr marL="268288" indent="-268288" algn="just">
              <a:lnSpc>
                <a:spcPts val="2700"/>
              </a:lnSpc>
              <a:spcBef>
                <a:spcPts val="600"/>
              </a:spcBef>
              <a:spcAft>
                <a:spcPts val="600"/>
              </a:spcAft>
            </a:pPr>
            <a:endParaRPr lang="fr-FR" sz="2200" dirty="0" smtClean="0">
              <a:solidFill>
                <a:srgbClr val="FFC000"/>
              </a:solidFill>
            </a:endParaRPr>
          </a:p>
        </p:txBody>
      </p:sp>
      <p:sp>
        <p:nvSpPr>
          <p:cNvPr id="68611" name="Rectangle 3"/>
          <p:cNvSpPr>
            <a:spLocks noGrp="1" noChangeArrowheads="1"/>
          </p:cNvSpPr>
          <p:nvPr>
            <p:ph type="title"/>
          </p:nvPr>
        </p:nvSpPr>
        <p:spPr>
          <a:xfrm>
            <a:off x="0" y="309524"/>
            <a:ext cx="7772400" cy="687202"/>
          </a:xfrm>
        </p:spPr>
        <p:txBody>
          <a:bodyPr/>
          <a:lstStyle/>
          <a:p>
            <a:pPr algn="l" eaLnBrk="1" hangingPunct="1">
              <a:defRPr/>
            </a:pPr>
            <a:r>
              <a:rPr lang="en-US" sz="3200" b="1" cap="small" dirty="0">
                <a:solidFill>
                  <a:srgbClr val="740000"/>
                </a:solidFill>
              </a:rPr>
              <a:t>Polynomial Splines</a:t>
            </a:r>
            <a:r>
              <a:rPr lang="en-US" sz="3200" b="1" u="sng" cap="small" dirty="0">
                <a:solidFill>
                  <a:srgbClr val="740000"/>
                </a:solidFill>
                <a:effectLst>
                  <a:outerShdw blurRad="38100" dist="38100" dir="2700000" algn="tl">
                    <a:srgbClr val="C0C0C0"/>
                  </a:outerShdw>
                </a:effectLst>
              </a:rPr>
              <a:t> </a:t>
            </a:r>
            <a:endParaRPr lang="en-US" sz="3200" b="1" u="sng" cap="small" dirty="0" smtClean="0">
              <a:solidFill>
                <a:srgbClr val="740000"/>
              </a:solidFill>
              <a:effectLst>
                <a:outerShdw blurRad="38100" dist="38100" dir="2700000" algn="tl">
                  <a:srgbClr val="C0C0C0"/>
                </a:outerShdw>
              </a:effectLst>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4" name="Rectangle 3"/>
          <p:cNvSpPr>
            <a:spLocks noChangeArrowheads="1"/>
          </p:cNvSpPr>
          <p:nvPr/>
        </p:nvSpPr>
        <p:spPr bwMode="auto">
          <a:xfrm>
            <a:off x="0" y="4286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5" name="Rectangle 2"/>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7" name="Rectangle 3"/>
          <p:cNvSpPr>
            <a:spLocks noChangeArrowheads="1"/>
          </p:cNvSpPr>
          <p:nvPr/>
        </p:nvSpPr>
        <p:spPr bwMode="auto">
          <a:xfrm>
            <a:off x="152400" y="5810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15"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17" name="Rectangle 13"/>
          <p:cNvSpPr>
            <a:spLocks noChangeArrowheads="1"/>
          </p:cNvSpPr>
          <p:nvPr/>
        </p:nvSpPr>
        <p:spPr bwMode="auto">
          <a:xfrm>
            <a:off x="0" y="2000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18" name="Rectangle 15"/>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20" name="Rectangle 16"/>
          <p:cNvSpPr>
            <a:spLocks noChangeArrowheads="1"/>
          </p:cNvSpPr>
          <p:nvPr/>
        </p:nvSpPr>
        <p:spPr bwMode="auto">
          <a:xfrm>
            <a:off x="152400" y="3524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24" name="Rectangle 2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26" name="Rectangle 22"/>
          <p:cNvSpPr>
            <a:spLocks noChangeArrowheads="1"/>
          </p:cNvSpPr>
          <p:nvPr/>
        </p:nvSpPr>
        <p:spPr bwMode="auto">
          <a:xfrm>
            <a:off x="0" y="6572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45565275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2"/>
          <p:cNvSpPr>
            <a:spLocks noGrp="1" noChangeArrowheads="1"/>
          </p:cNvSpPr>
          <p:nvPr>
            <p:ph type="body" idx="1"/>
          </p:nvPr>
        </p:nvSpPr>
        <p:spPr>
          <a:xfrm>
            <a:off x="395536" y="1340768"/>
            <a:ext cx="8568952" cy="4258369"/>
          </a:xfrm>
          <a:noFill/>
        </p:spPr>
        <p:txBody>
          <a:bodyPr/>
          <a:lstStyle/>
          <a:p>
            <a:pPr algn="just" eaLnBrk="1" hangingPunct="1">
              <a:lnSpc>
                <a:spcPts val="2700"/>
              </a:lnSpc>
              <a:spcBef>
                <a:spcPts val="0"/>
              </a:spcBef>
              <a:spcAft>
                <a:spcPts val="600"/>
              </a:spcAft>
            </a:pPr>
            <a:r>
              <a:rPr lang="en-US" sz="2000" dirty="0" smtClean="0">
                <a:solidFill>
                  <a:srgbClr val="FF0000"/>
                </a:solidFill>
              </a:rPr>
              <a:t>3 steps:</a:t>
            </a:r>
          </a:p>
          <a:p>
            <a:pPr marL="819150" lvl="1" algn="just" eaLnBrk="1" hangingPunct="1">
              <a:lnSpc>
                <a:spcPts val="2700"/>
              </a:lnSpc>
              <a:spcBef>
                <a:spcPts val="0"/>
              </a:spcBef>
              <a:spcAft>
                <a:spcPts val="600"/>
              </a:spcAft>
            </a:pPr>
            <a:endParaRPr lang="en-US" sz="2000" dirty="0" smtClean="0">
              <a:solidFill>
                <a:srgbClr val="CC9900"/>
              </a:solidFill>
            </a:endParaRPr>
          </a:p>
          <a:p>
            <a:pPr marL="819150" lvl="1" algn="just" eaLnBrk="1" hangingPunct="1">
              <a:lnSpc>
                <a:spcPts val="2700"/>
              </a:lnSpc>
              <a:spcBef>
                <a:spcPts val="0"/>
              </a:spcBef>
              <a:spcAft>
                <a:spcPts val="600"/>
              </a:spcAft>
            </a:pPr>
            <a:r>
              <a:rPr lang="en-US" sz="2000" b="1" dirty="0" smtClean="0">
                <a:solidFill>
                  <a:srgbClr val="002060"/>
                </a:solidFill>
              </a:rPr>
              <a:t>Step 1</a:t>
            </a:r>
            <a:r>
              <a:rPr lang="en-US" sz="2000" dirty="0" smtClean="0"/>
              <a:t>: select a set of </a:t>
            </a:r>
            <a:r>
              <a:rPr lang="en-US" sz="2000" i="1" dirty="0" smtClean="0"/>
              <a:t>K</a:t>
            </a:r>
            <a:r>
              <a:rPr lang="en-US" sz="2000" dirty="0" smtClean="0"/>
              <a:t> bonds with prices </a:t>
            </a:r>
            <a:r>
              <a:rPr lang="en-US" sz="2000" i="1" dirty="0" err="1" smtClean="0"/>
              <a:t>P</a:t>
            </a:r>
            <a:r>
              <a:rPr lang="en-US" sz="2000" i="1" baseline="30000" dirty="0" err="1" smtClean="0"/>
              <a:t>j</a:t>
            </a:r>
            <a:r>
              <a:rPr lang="en-US" sz="2000" dirty="0" smtClean="0"/>
              <a:t> paying cash-flows </a:t>
            </a:r>
            <a:r>
              <a:rPr lang="en-US" sz="2000" i="1" dirty="0" smtClean="0"/>
              <a:t>F</a:t>
            </a:r>
            <a:r>
              <a:rPr lang="en-US" sz="2000" i="1" baseline="30000" dirty="0" smtClean="0"/>
              <a:t>j</a:t>
            </a:r>
            <a:r>
              <a:rPr lang="en-US" sz="2000" i="1" dirty="0" smtClean="0"/>
              <a:t>(</a:t>
            </a:r>
            <a:r>
              <a:rPr lang="en-US" sz="2000" i="1" dirty="0" err="1" smtClean="0"/>
              <a:t>t</a:t>
            </a:r>
            <a:r>
              <a:rPr lang="en-US" sz="2000" i="1" baseline="-25000" dirty="0" err="1" smtClean="0"/>
              <a:t>i</a:t>
            </a:r>
            <a:r>
              <a:rPr lang="en-US" sz="2000" i="1" dirty="0" smtClean="0"/>
              <a:t>)</a:t>
            </a:r>
            <a:r>
              <a:rPr lang="en-US" sz="2000" dirty="0" smtClean="0"/>
              <a:t> at dates </a:t>
            </a:r>
            <a:r>
              <a:rPr lang="en-US" sz="2000" i="1" dirty="0" err="1" smtClean="0"/>
              <a:t>t</a:t>
            </a:r>
            <a:r>
              <a:rPr lang="en-US" sz="2000" i="1" baseline="-25000" dirty="0" err="1" smtClean="0"/>
              <a:t>i</a:t>
            </a:r>
            <a:r>
              <a:rPr lang="en-US" sz="2000" i="1" dirty="0" smtClean="0"/>
              <a:t>&gt;t</a:t>
            </a:r>
          </a:p>
          <a:p>
            <a:pPr marL="819150" lvl="1" algn="just" eaLnBrk="1" hangingPunct="1">
              <a:lnSpc>
                <a:spcPts val="2700"/>
              </a:lnSpc>
              <a:spcBef>
                <a:spcPts val="0"/>
              </a:spcBef>
              <a:spcAft>
                <a:spcPts val="600"/>
              </a:spcAft>
            </a:pPr>
            <a:r>
              <a:rPr lang="en-US" sz="2000" b="1" dirty="0" smtClean="0">
                <a:solidFill>
                  <a:srgbClr val="002060"/>
                </a:solidFill>
              </a:rPr>
              <a:t>Step 2</a:t>
            </a:r>
            <a:r>
              <a:rPr lang="en-US" sz="2000" dirty="0" smtClean="0"/>
              <a:t>: select a </a:t>
            </a:r>
            <a:r>
              <a:rPr lang="en-US" sz="2000" dirty="0" smtClean="0">
                <a:solidFill>
                  <a:srgbClr val="740000"/>
                </a:solidFill>
              </a:rPr>
              <a:t>deterministic interest rate model </a:t>
            </a:r>
            <a:r>
              <a:rPr lang="en-US" sz="2000" dirty="0" smtClean="0"/>
              <a:t>for the functional form of the discount factors </a:t>
            </a:r>
            <a:r>
              <a:rPr lang="en-US" sz="2000" i="1" dirty="0" smtClean="0"/>
              <a:t>p(</a:t>
            </a:r>
            <a:r>
              <a:rPr lang="en-US" sz="2000" i="1" dirty="0" err="1" smtClean="0"/>
              <a:t>t,t</a:t>
            </a:r>
            <a:r>
              <a:rPr lang="en-US" sz="2000" i="1" baseline="-25000" dirty="0" err="1" smtClean="0"/>
              <a:t>i</a:t>
            </a:r>
            <a:r>
              <a:rPr lang="en-US" sz="2000" i="1" dirty="0" err="1" smtClean="0"/>
              <a:t>;ß</a:t>
            </a:r>
            <a:r>
              <a:rPr lang="en-US" sz="2000" i="1" dirty="0" smtClean="0"/>
              <a:t>)</a:t>
            </a:r>
            <a:r>
              <a:rPr lang="en-US" sz="2000" dirty="0" smtClean="0"/>
              <a:t>, or the discount rates </a:t>
            </a:r>
            <a:r>
              <a:rPr lang="en-US" sz="2000" i="1" dirty="0" smtClean="0"/>
              <a:t>R(</a:t>
            </a:r>
            <a:r>
              <a:rPr lang="en-US" sz="2000" i="1" dirty="0" err="1" smtClean="0"/>
              <a:t>t,t</a:t>
            </a:r>
            <a:r>
              <a:rPr lang="en-US" sz="2000" i="1" baseline="-25000" dirty="0" err="1" smtClean="0"/>
              <a:t>i</a:t>
            </a:r>
            <a:r>
              <a:rPr lang="en-US" sz="2000" i="1" dirty="0" err="1" smtClean="0"/>
              <a:t>;ß</a:t>
            </a:r>
            <a:r>
              <a:rPr lang="en-US" sz="2000" i="1" dirty="0" smtClean="0"/>
              <a:t>)</a:t>
            </a:r>
            <a:r>
              <a:rPr lang="en-US" sz="2000" dirty="0" smtClean="0"/>
              <a:t>, where </a:t>
            </a:r>
            <a:r>
              <a:rPr lang="en-US" sz="2000" i="1" dirty="0" smtClean="0"/>
              <a:t>ß</a:t>
            </a:r>
            <a:r>
              <a:rPr lang="en-US" sz="2000" dirty="0" smtClean="0"/>
              <a:t> is a vector of unknown parameters, and generate prices.</a:t>
            </a:r>
          </a:p>
          <a:p>
            <a:pPr marL="819150" lvl="1" algn="just" eaLnBrk="1" hangingPunct="1">
              <a:lnSpc>
                <a:spcPts val="2700"/>
              </a:lnSpc>
              <a:spcBef>
                <a:spcPts val="0"/>
              </a:spcBef>
              <a:spcAft>
                <a:spcPts val="600"/>
              </a:spcAft>
            </a:pPr>
            <a:endParaRPr lang="en-US" sz="2000" b="1" dirty="0" smtClean="0">
              <a:solidFill>
                <a:srgbClr val="002060"/>
              </a:solidFill>
            </a:endParaRPr>
          </a:p>
          <a:p>
            <a:pPr marL="819150" lvl="1" algn="just" eaLnBrk="1" hangingPunct="1">
              <a:lnSpc>
                <a:spcPts val="2700"/>
              </a:lnSpc>
              <a:spcBef>
                <a:spcPts val="0"/>
              </a:spcBef>
              <a:spcAft>
                <a:spcPts val="600"/>
              </a:spcAft>
            </a:pPr>
            <a:endParaRPr lang="en-US" sz="2000" b="1" dirty="0" smtClean="0">
              <a:solidFill>
                <a:srgbClr val="002060"/>
              </a:solidFill>
            </a:endParaRPr>
          </a:p>
          <a:p>
            <a:pPr marL="819150" lvl="1" algn="just" eaLnBrk="1" hangingPunct="1">
              <a:lnSpc>
                <a:spcPts val="2700"/>
              </a:lnSpc>
              <a:spcBef>
                <a:spcPts val="0"/>
              </a:spcBef>
              <a:spcAft>
                <a:spcPts val="600"/>
              </a:spcAft>
            </a:pPr>
            <a:r>
              <a:rPr lang="en-US" sz="2000" b="1" dirty="0" smtClean="0">
                <a:solidFill>
                  <a:srgbClr val="002060"/>
                </a:solidFill>
              </a:rPr>
              <a:t>Step 3</a:t>
            </a:r>
            <a:r>
              <a:rPr lang="en-US" sz="2000" dirty="0" smtClean="0"/>
              <a:t>: estimate the parameters </a:t>
            </a:r>
            <a:r>
              <a:rPr lang="en-US" sz="2000" i="1" dirty="0" smtClean="0"/>
              <a:t>ß</a:t>
            </a:r>
            <a:r>
              <a:rPr lang="en-US" sz="2000" dirty="0" smtClean="0"/>
              <a:t> as the ones making the theoretical prices as close as possible to market prices:</a:t>
            </a:r>
          </a:p>
          <a:p>
            <a:pPr marL="819150" lvl="1" algn="just" eaLnBrk="1" hangingPunct="1">
              <a:lnSpc>
                <a:spcPts val="2700"/>
              </a:lnSpc>
              <a:spcBef>
                <a:spcPts val="0"/>
              </a:spcBef>
              <a:spcAft>
                <a:spcPts val="600"/>
              </a:spcAft>
              <a:buFontTx/>
              <a:buNone/>
            </a:pPr>
            <a:endParaRPr lang="en-US" sz="2000" dirty="0" smtClean="0"/>
          </a:p>
        </p:txBody>
      </p:sp>
      <p:sp>
        <p:nvSpPr>
          <p:cNvPr id="44036" name="Rectangle 3"/>
          <p:cNvSpPr>
            <a:spLocks noGrp="1" noChangeArrowheads="1"/>
          </p:cNvSpPr>
          <p:nvPr>
            <p:ph type="title"/>
          </p:nvPr>
        </p:nvSpPr>
        <p:spPr>
          <a:xfrm>
            <a:off x="-32" y="285728"/>
            <a:ext cx="7772400" cy="857256"/>
          </a:xfrm>
          <a:noFill/>
        </p:spPr>
        <p:txBody>
          <a:bodyPr/>
          <a:lstStyle/>
          <a:p>
            <a:pPr algn="l" eaLnBrk="1" hangingPunct="1"/>
            <a:r>
              <a:rPr lang="en-US" sz="3200" b="1" cap="small" dirty="0" smtClean="0">
                <a:solidFill>
                  <a:srgbClr val="740000"/>
                </a:solidFill>
              </a:rPr>
              <a:t>1.1.3 - Deterministic Methods</a:t>
            </a:r>
          </a:p>
        </p:txBody>
      </p:sp>
      <p:cxnSp>
        <p:nvCxnSpPr>
          <p:cNvPr id="5" name="Straight Connector 4"/>
          <p:cNvCxnSpPr/>
          <p:nvPr/>
        </p:nvCxnSpPr>
        <p:spPr>
          <a:xfrm>
            <a:off x="0" y="1142984"/>
            <a:ext cx="5076056" cy="0"/>
          </a:xfrm>
          <a:prstGeom prst="line">
            <a:avLst/>
          </a:prstGeom>
          <a:ln w="25400"/>
        </p:spPr>
        <p:style>
          <a:lnRef idx="1">
            <a:schemeClr val="accent1"/>
          </a:lnRef>
          <a:fillRef idx="0">
            <a:schemeClr val="accent1"/>
          </a:fillRef>
          <a:effectRef idx="0">
            <a:schemeClr val="accent1"/>
          </a:effectRef>
          <a:fontRef idx="minor">
            <a:schemeClr val="tx1"/>
          </a:fontRef>
        </p:style>
      </p:cxnSp>
      <p:graphicFrame>
        <p:nvGraphicFramePr>
          <p:cNvPr id="7" name="Object 4">
            <a:hlinkClick r:id="" action="ppaction://ole?verb=0"/>
          </p:cNvPr>
          <p:cNvGraphicFramePr>
            <a:graphicFrameLocks noChangeAspect="1"/>
          </p:cNvGraphicFramePr>
          <p:nvPr>
            <p:extLst>
              <p:ext uri="{D42A27DB-BD31-4B8C-83A1-F6EECF244321}">
                <p14:modId xmlns:p14="http://schemas.microsoft.com/office/powerpoint/2010/main" val="1978984373"/>
              </p:ext>
            </p:extLst>
          </p:nvPr>
        </p:nvGraphicFramePr>
        <p:xfrm>
          <a:off x="1379599" y="4077072"/>
          <a:ext cx="5928705" cy="846958"/>
        </p:xfrm>
        <a:graphic>
          <a:graphicData uri="http://schemas.openxmlformats.org/presentationml/2006/ole">
            <mc:AlternateContent xmlns:mc="http://schemas.openxmlformats.org/markup-compatibility/2006">
              <mc:Choice xmlns:v="urn:schemas-microsoft-com:vml" Requires="v">
                <p:oleObj spid="_x0000_s141434" name="Equation" r:id="rId3" imgW="2933700" imgH="419100" progId="Equation.DSMT4">
                  <p:embed/>
                </p:oleObj>
              </mc:Choice>
              <mc:Fallback>
                <p:oleObj name="Equation" r:id="rId3" imgW="2933700" imgH="419100" progId="Equation.DSMT4">
                  <p:embed/>
                  <p:pic>
                    <p:nvPicPr>
                      <p:cNvPr id="0" name=""/>
                      <p:cNvPicPr>
                        <a:picLocks noChangeArrowheads="1"/>
                      </p:cNvPicPr>
                      <p:nvPr/>
                    </p:nvPicPr>
                    <p:blipFill>
                      <a:blip r:embed="rId4"/>
                      <a:srcRect/>
                      <a:stretch>
                        <a:fillRect/>
                      </a:stretch>
                    </p:blipFill>
                    <p:spPr bwMode="auto">
                      <a:xfrm>
                        <a:off x="1379599" y="4077072"/>
                        <a:ext cx="5928705" cy="84695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oleObj>
              </mc:Fallback>
            </mc:AlternateContent>
          </a:graphicData>
        </a:graphic>
      </p:graphicFrame>
      <p:graphicFrame>
        <p:nvGraphicFramePr>
          <p:cNvPr id="8" name="Object 5">
            <a:hlinkClick r:id="" action="ppaction://ole?verb=0"/>
          </p:cNvPr>
          <p:cNvGraphicFramePr>
            <a:graphicFrameLocks noChangeAspect="1"/>
          </p:cNvGraphicFramePr>
          <p:nvPr>
            <p:extLst>
              <p:ext uri="{D42A27DB-BD31-4B8C-83A1-F6EECF244321}">
                <p14:modId xmlns:p14="http://schemas.microsoft.com/office/powerpoint/2010/main" val="1267131520"/>
              </p:ext>
            </p:extLst>
          </p:nvPr>
        </p:nvGraphicFramePr>
        <p:xfrm>
          <a:off x="1371377" y="5599137"/>
          <a:ext cx="3102091" cy="854199"/>
        </p:xfrm>
        <a:graphic>
          <a:graphicData uri="http://schemas.openxmlformats.org/presentationml/2006/ole">
            <mc:AlternateContent xmlns:mc="http://schemas.openxmlformats.org/markup-compatibility/2006">
              <mc:Choice xmlns:v="urn:schemas-microsoft-com:vml" Requires="v">
                <p:oleObj spid="_x0000_s141435" name="Equation" r:id="rId5" imgW="1752600" imgH="482600" progId="Equation.DSMT4">
                  <p:embed/>
                </p:oleObj>
              </mc:Choice>
              <mc:Fallback>
                <p:oleObj name="Equation" r:id="rId5" imgW="1752600" imgH="482600" progId="Equation.DSMT4">
                  <p:embed/>
                  <p:pic>
                    <p:nvPicPr>
                      <p:cNvPr id="0" name=""/>
                      <p:cNvPicPr>
                        <a:picLocks noChangeArrowheads="1"/>
                      </p:cNvPicPr>
                      <p:nvPr/>
                    </p:nvPicPr>
                    <p:blipFill>
                      <a:blip r:embed="rId6"/>
                      <a:srcRect/>
                      <a:stretch>
                        <a:fillRect/>
                      </a:stretch>
                    </p:blipFill>
                    <p:spPr bwMode="auto">
                      <a:xfrm>
                        <a:off x="1371377" y="5599137"/>
                        <a:ext cx="3102091" cy="8541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3"/>
          <p:cNvSpPr>
            <a:spLocks noGrp="1" noChangeArrowheads="1"/>
          </p:cNvSpPr>
          <p:nvPr>
            <p:ph type="body" idx="1"/>
          </p:nvPr>
        </p:nvSpPr>
        <p:spPr>
          <a:xfrm>
            <a:off x="179512" y="836712"/>
            <a:ext cx="8856984" cy="5688632"/>
          </a:xfrm>
          <a:noFill/>
        </p:spPr>
        <p:txBody>
          <a:bodyPr lIns="90488" tIns="44450" rIns="90488" bIns="44450"/>
          <a:lstStyle/>
          <a:p>
            <a:pPr algn="just" eaLnBrk="1" hangingPunct="1">
              <a:lnSpc>
                <a:spcPts val="2800"/>
              </a:lnSpc>
              <a:spcBef>
                <a:spcPts val="600"/>
              </a:spcBef>
              <a:spcAft>
                <a:spcPts val="600"/>
              </a:spcAft>
            </a:pPr>
            <a:r>
              <a:rPr lang="en-US" sz="2400" dirty="0" smtClean="0"/>
              <a:t>Key advantages:</a:t>
            </a:r>
          </a:p>
          <a:p>
            <a:pPr marL="0" indent="0" algn="just" eaLnBrk="1" hangingPunct="1">
              <a:lnSpc>
                <a:spcPts val="2800"/>
              </a:lnSpc>
              <a:spcBef>
                <a:spcPts val="600"/>
              </a:spcBef>
              <a:spcAft>
                <a:spcPts val="600"/>
              </a:spcAft>
              <a:buNone/>
            </a:pPr>
            <a:endParaRPr lang="en-US" sz="2400" dirty="0" smtClean="0"/>
          </a:p>
          <a:p>
            <a:pPr lvl="1" algn="just" eaLnBrk="1" hangingPunct="1">
              <a:lnSpc>
                <a:spcPts val="2800"/>
              </a:lnSpc>
              <a:spcBef>
                <a:spcPts val="600"/>
              </a:spcBef>
              <a:spcAft>
                <a:spcPts val="600"/>
              </a:spcAft>
            </a:pPr>
            <a:r>
              <a:rPr lang="en-US" sz="2400" dirty="0" smtClean="0"/>
              <a:t>Parsimonious models, i.e. do not involve many parameters</a:t>
            </a:r>
          </a:p>
          <a:p>
            <a:pPr lvl="1" algn="just" eaLnBrk="1" hangingPunct="1">
              <a:lnSpc>
                <a:spcPts val="2800"/>
              </a:lnSpc>
              <a:spcBef>
                <a:spcPts val="600"/>
              </a:spcBef>
              <a:spcAft>
                <a:spcPts val="600"/>
              </a:spcAft>
            </a:pPr>
            <a:endParaRPr lang="en-US" sz="2400" dirty="0" smtClean="0"/>
          </a:p>
          <a:p>
            <a:pPr lvl="1" algn="just" eaLnBrk="1" hangingPunct="1">
              <a:lnSpc>
                <a:spcPts val="2800"/>
              </a:lnSpc>
              <a:spcBef>
                <a:spcPts val="600"/>
              </a:spcBef>
              <a:spcAft>
                <a:spcPts val="600"/>
              </a:spcAft>
            </a:pPr>
            <a:r>
              <a:rPr lang="en-US" sz="2400" dirty="0" smtClean="0"/>
              <a:t>Ensure stable functions</a:t>
            </a:r>
          </a:p>
          <a:p>
            <a:pPr lvl="1" algn="just" eaLnBrk="1" hangingPunct="1">
              <a:lnSpc>
                <a:spcPts val="2800"/>
              </a:lnSpc>
              <a:spcBef>
                <a:spcPts val="600"/>
              </a:spcBef>
              <a:spcAft>
                <a:spcPts val="600"/>
              </a:spcAft>
            </a:pPr>
            <a:endParaRPr lang="en-US" sz="2400" dirty="0" smtClean="0"/>
          </a:p>
          <a:p>
            <a:pPr lvl="1" algn="just" eaLnBrk="1" hangingPunct="1">
              <a:lnSpc>
                <a:spcPts val="2800"/>
              </a:lnSpc>
              <a:spcBef>
                <a:spcPts val="600"/>
              </a:spcBef>
              <a:spcAft>
                <a:spcPts val="600"/>
              </a:spcAft>
            </a:pPr>
            <a:r>
              <a:rPr lang="en-US" sz="2400" dirty="0" smtClean="0"/>
              <a:t>Adjust to many possible shapes of the TS</a:t>
            </a:r>
          </a:p>
          <a:p>
            <a:pPr lvl="1" algn="just" eaLnBrk="1" hangingPunct="1">
              <a:lnSpc>
                <a:spcPts val="2800"/>
              </a:lnSpc>
              <a:spcBef>
                <a:spcPts val="600"/>
              </a:spcBef>
              <a:spcAft>
                <a:spcPts val="600"/>
              </a:spcAft>
            </a:pPr>
            <a:endParaRPr lang="en-US" sz="2400" dirty="0" smtClean="0"/>
          </a:p>
          <a:p>
            <a:pPr lvl="1" algn="just" eaLnBrk="1" hangingPunct="1">
              <a:lnSpc>
                <a:spcPts val="2800"/>
              </a:lnSpc>
              <a:spcBef>
                <a:spcPts val="600"/>
              </a:spcBef>
              <a:spcAft>
                <a:spcPts val="600"/>
              </a:spcAft>
            </a:pPr>
            <a:r>
              <a:rPr lang="en-US" sz="2400" dirty="0" smtClean="0"/>
              <a:t>Some parameters have economic interpretation</a:t>
            </a:r>
          </a:p>
          <a:p>
            <a:pPr algn="just" eaLnBrk="1" hangingPunct="1">
              <a:lnSpc>
                <a:spcPts val="2800"/>
              </a:lnSpc>
              <a:spcBef>
                <a:spcPts val="600"/>
              </a:spcBef>
              <a:spcAft>
                <a:spcPts val="600"/>
              </a:spcAft>
            </a:pPr>
            <a:endParaRPr lang="en-US" sz="2400" dirty="0" smtClean="0"/>
          </a:p>
          <a:p>
            <a:pPr algn="just" eaLnBrk="1" hangingPunct="1">
              <a:lnSpc>
                <a:spcPts val="2800"/>
              </a:lnSpc>
              <a:spcBef>
                <a:spcPts val="600"/>
              </a:spcBef>
              <a:spcAft>
                <a:spcPts val="600"/>
              </a:spcAft>
            </a:pPr>
            <a:endParaRPr lang="en-US" sz="2400" dirty="0" smtClean="0"/>
          </a:p>
        </p:txBody>
      </p:sp>
    </p:spTree>
    <p:extLst>
      <p:ext uri="{BB962C8B-B14F-4D97-AF65-F5344CB8AC3E}">
        <p14:creationId xmlns:p14="http://schemas.microsoft.com/office/powerpoint/2010/main" val="534244254"/>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2"/>
          <p:cNvSpPr>
            <a:spLocks noGrp="1" noChangeArrowheads="1"/>
          </p:cNvSpPr>
          <p:nvPr>
            <p:ph type="title"/>
          </p:nvPr>
        </p:nvSpPr>
        <p:spPr>
          <a:xfrm>
            <a:off x="-32" y="285736"/>
            <a:ext cx="8229600" cy="1143000"/>
          </a:xfrm>
        </p:spPr>
        <p:txBody>
          <a:bodyPr/>
          <a:lstStyle/>
          <a:p>
            <a:pPr algn="l" eaLnBrk="1" hangingPunct="1"/>
            <a:r>
              <a:rPr lang="en-US" sz="3200" b="1" cap="small" dirty="0" smtClean="0">
                <a:solidFill>
                  <a:srgbClr val="740000"/>
                </a:solidFill>
              </a:rPr>
              <a:t>Recap and Notation</a:t>
            </a:r>
          </a:p>
        </p:txBody>
      </p:sp>
      <p:sp>
        <p:nvSpPr>
          <p:cNvPr id="10" name="Rectangle 9"/>
          <p:cNvSpPr/>
          <p:nvPr/>
        </p:nvSpPr>
        <p:spPr>
          <a:xfrm>
            <a:off x="214282" y="1196752"/>
            <a:ext cx="8678198" cy="707886"/>
          </a:xfrm>
          <a:prstGeom prst="rect">
            <a:avLst/>
          </a:prstGeom>
        </p:spPr>
        <p:txBody>
          <a:bodyPr wrap="square">
            <a:spAutoFit/>
          </a:bodyPr>
          <a:lstStyle/>
          <a:p>
            <a:pPr algn="just"/>
            <a:r>
              <a:rPr lang="en-US" sz="2000" dirty="0" smtClean="0">
                <a:latin typeface="Calibri" pitchFamily="34" charset="0"/>
              </a:rPr>
              <a:t>Spot rate curve as a function of maturity (</a:t>
            </a:r>
            <a:r>
              <a:rPr lang="en-US" sz="2000" dirty="0" err="1" smtClean="0">
                <a:latin typeface="Calibri" pitchFamily="34" charset="0"/>
              </a:rPr>
              <a:t>s</a:t>
            </a:r>
            <a:r>
              <a:rPr lang="en-US" sz="1400" dirty="0" err="1" smtClean="0">
                <a:latin typeface="Calibri" pitchFamily="34" charset="0"/>
              </a:rPr>
              <a:t>m</a:t>
            </a:r>
            <a:r>
              <a:rPr lang="en-US" sz="2000" dirty="0" smtClean="0">
                <a:latin typeface="Calibri" pitchFamily="34" charset="0"/>
              </a:rPr>
              <a:t>) = simple average </a:t>
            </a:r>
            <a:r>
              <a:rPr lang="pt-PT" sz="2000" dirty="0" err="1" smtClean="0">
                <a:latin typeface="Calibri" pitchFamily="34" charset="0"/>
              </a:rPr>
              <a:t>of</a:t>
            </a:r>
            <a:r>
              <a:rPr lang="pt-PT" sz="2000" dirty="0" smtClean="0">
                <a:latin typeface="Calibri" pitchFamily="34" charset="0"/>
              </a:rPr>
              <a:t> </a:t>
            </a:r>
            <a:r>
              <a:rPr lang="en-US" sz="2000" dirty="0">
                <a:latin typeface="Calibri" pitchFamily="34" charset="0"/>
              </a:rPr>
              <a:t>instantaneous </a:t>
            </a:r>
            <a:r>
              <a:rPr lang="pt-PT" sz="2000" dirty="0" err="1" smtClean="0">
                <a:latin typeface="Calibri" pitchFamily="34" charset="0"/>
              </a:rPr>
              <a:t>forward</a:t>
            </a:r>
            <a:r>
              <a:rPr lang="pt-PT" sz="2000" dirty="0" smtClean="0">
                <a:latin typeface="Calibri" pitchFamily="34" charset="0"/>
              </a:rPr>
              <a:t> rates:</a:t>
            </a:r>
          </a:p>
        </p:txBody>
      </p:sp>
      <p:sp>
        <p:nvSpPr>
          <p:cNvPr id="16" name="Rectangle 15"/>
          <p:cNvSpPr/>
          <p:nvPr/>
        </p:nvSpPr>
        <p:spPr>
          <a:xfrm>
            <a:off x="285720" y="2564904"/>
            <a:ext cx="8606760" cy="3477875"/>
          </a:xfrm>
          <a:prstGeom prst="rect">
            <a:avLst/>
          </a:prstGeom>
        </p:spPr>
        <p:txBody>
          <a:bodyPr wrap="square">
            <a:spAutoFit/>
          </a:bodyPr>
          <a:lstStyle/>
          <a:p>
            <a:pPr algn="just"/>
            <a:r>
              <a:rPr lang="en-US" sz="2000" dirty="0" smtClean="0">
                <a:latin typeface="+mn-lt"/>
              </a:rPr>
              <a:t>Discount curve</a:t>
            </a:r>
            <a:r>
              <a:rPr lang="pt-PT" sz="2000" dirty="0" smtClean="0">
                <a:latin typeface="+mn-lt"/>
              </a:rPr>
              <a:t>:</a:t>
            </a:r>
          </a:p>
          <a:p>
            <a:pPr algn="just"/>
            <a:endParaRPr lang="pt-PT" sz="2000" dirty="0" smtClean="0">
              <a:latin typeface="+mn-lt"/>
            </a:endParaRPr>
          </a:p>
          <a:p>
            <a:pPr algn="just"/>
            <a:endParaRPr lang="pt-PT" sz="2000" dirty="0" smtClean="0">
              <a:latin typeface="+mn-lt"/>
            </a:endParaRPr>
          </a:p>
          <a:p>
            <a:pPr algn="just" hangingPunct="0"/>
            <a:r>
              <a:rPr lang="en-GB" sz="2000" dirty="0" smtClean="0">
                <a:latin typeface="+mn-lt"/>
              </a:rPr>
              <a:t>Forward </a:t>
            </a:r>
            <a:r>
              <a:rPr lang="en-GB" sz="2000" dirty="0">
                <a:latin typeface="+mn-lt"/>
              </a:rPr>
              <a:t>rate for </a:t>
            </a:r>
            <a:r>
              <a:rPr lang="en-GB" sz="2000" dirty="0" smtClean="0">
                <a:latin typeface="+mn-lt"/>
              </a:rPr>
              <a:t>time to settlement </a:t>
            </a:r>
            <a:r>
              <a:rPr lang="en-GB" sz="2000" i="1" dirty="0" smtClean="0">
                <a:latin typeface="+mn-lt"/>
              </a:rPr>
              <a:t>m</a:t>
            </a:r>
            <a:r>
              <a:rPr lang="en-GB" sz="2000" dirty="0" smtClean="0">
                <a:latin typeface="+mn-lt"/>
              </a:rPr>
              <a:t> </a:t>
            </a:r>
            <a:r>
              <a:rPr lang="en-GB" sz="2000" dirty="0">
                <a:latin typeface="+mn-lt"/>
              </a:rPr>
              <a:t>and for maturity </a:t>
            </a:r>
            <a:r>
              <a:rPr lang="en-GB" sz="2000" i="1" dirty="0">
                <a:latin typeface="+mn-lt"/>
              </a:rPr>
              <a:t>n</a:t>
            </a:r>
            <a:r>
              <a:rPr lang="en-GB" sz="2000" dirty="0">
                <a:latin typeface="+mn-lt"/>
              </a:rPr>
              <a:t> </a:t>
            </a:r>
            <a:r>
              <a:rPr lang="en-GB" sz="2000" dirty="0" smtClean="0">
                <a:latin typeface="+mn-lt"/>
              </a:rPr>
              <a:t>(with </a:t>
            </a:r>
            <a:r>
              <a:rPr lang="en-GB" sz="2000" dirty="0">
                <a:latin typeface="+mn-lt"/>
              </a:rPr>
              <a:t>discrete </a:t>
            </a:r>
            <a:r>
              <a:rPr lang="en-GB" sz="2000" dirty="0" smtClean="0">
                <a:latin typeface="+mn-lt"/>
              </a:rPr>
              <a:t>compounding</a:t>
            </a:r>
            <a:r>
              <a:rPr lang="en-GB" sz="2000" dirty="0">
                <a:latin typeface="+mn-lt"/>
              </a:rPr>
              <a:t>)</a:t>
            </a:r>
            <a:r>
              <a:rPr lang="en-GB" sz="2000" dirty="0" smtClean="0">
                <a:latin typeface="+mn-lt"/>
              </a:rPr>
              <a:t>:</a:t>
            </a:r>
          </a:p>
          <a:p>
            <a:pPr algn="just" hangingPunct="0"/>
            <a:endParaRPr lang="pt-PT" sz="2000" dirty="0">
              <a:latin typeface="+mn-lt"/>
            </a:endParaRPr>
          </a:p>
          <a:p>
            <a:pPr algn="just" hangingPunct="0"/>
            <a:endParaRPr lang="pt-PT" sz="2000" dirty="0" smtClean="0">
              <a:latin typeface="+mn-lt"/>
            </a:endParaRPr>
          </a:p>
          <a:p>
            <a:pPr algn="just" hangingPunct="0"/>
            <a:endParaRPr lang="pt-PT" sz="2000" dirty="0">
              <a:latin typeface="+mn-lt"/>
            </a:endParaRPr>
          </a:p>
          <a:p>
            <a:pPr algn="just" hangingPunct="0"/>
            <a:r>
              <a:rPr lang="pt-PT" sz="2000" dirty="0" err="1" smtClean="0">
                <a:latin typeface="+mn-lt"/>
              </a:rPr>
              <a:t>Given</a:t>
            </a:r>
            <a:r>
              <a:rPr lang="pt-PT" sz="2000" dirty="0" smtClean="0">
                <a:latin typeface="+mn-lt"/>
              </a:rPr>
              <a:t> </a:t>
            </a:r>
            <a:r>
              <a:rPr lang="pt-PT" sz="2000" dirty="0" err="1" smtClean="0">
                <a:latin typeface="+mn-lt"/>
              </a:rPr>
              <a:t>that</a:t>
            </a:r>
            <a:r>
              <a:rPr lang="pt-PT" sz="2000" dirty="0" smtClean="0">
                <a:latin typeface="+mn-lt"/>
              </a:rPr>
              <a:t> </a:t>
            </a:r>
            <a:r>
              <a:rPr lang="en-GB" sz="2000" dirty="0" smtClean="0">
                <a:latin typeface="+mn-lt"/>
              </a:rPr>
              <a:t>the </a:t>
            </a:r>
            <a:r>
              <a:rPr lang="en-GB" sz="2000" dirty="0">
                <a:latin typeface="+mn-lt"/>
              </a:rPr>
              <a:t>spot rate can be </a:t>
            </a:r>
            <a:r>
              <a:rPr lang="en-GB" sz="2000" dirty="0" smtClean="0">
                <a:latin typeface="+mn-lt"/>
              </a:rPr>
              <a:t>obtained from the </a:t>
            </a:r>
            <a:r>
              <a:rPr lang="en-GB" sz="2000" dirty="0">
                <a:latin typeface="+mn-lt"/>
              </a:rPr>
              <a:t>discount </a:t>
            </a:r>
            <a:r>
              <a:rPr lang="en-GB" sz="2000" dirty="0" smtClean="0">
                <a:latin typeface="+mn-lt"/>
              </a:rPr>
              <a:t>function</a:t>
            </a:r>
          </a:p>
          <a:p>
            <a:pPr algn="just" hangingPunct="0"/>
            <a:endParaRPr lang="en-GB" sz="2000" dirty="0">
              <a:latin typeface="+mn-lt"/>
            </a:endParaRPr>
          </a:p>
          <a:p>
            <a:pPr algn="just" hangingPunct="0"/>
            <a:r>
              <a:rPr lang="en-GB" sz="2000" dirty="0" smtClean="0">
                <a:latin typeface="+mn-lt"/>
              </a:rPr>
              <a:t>We obtain  </a:t>
            </a:r>
            <a:endParaRPr lang="en-GB" sz="2000" dirty="0">
              <a:latin typeface="+mn-lt"/>
            </a:endParaRPr>
          </a:p>
        </p:txBody>
      </p:sp>
      <p:cxnSp>
        <p:nvCxnSpPr>
          <p:cNvPr id="14" name="Straight Connector 13"/>
          <p:cNvCxnSpPr/>
          <p:nvPr/>
        </p:nvCxnSpPr>
        <p:spPr>
          <a:xfrm>
            <a:off x="0" y="1142984"/>
            <a:ext cx="3500430" cy="1588"/>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 name="Rectangle 2"/>
          <p:cNvSpPr>
            <a:spLocks noChangeArrowheads="1"/>
          </p:cNvSpPr>
          <p:nvPr/>
        </p:nvSpPr>
        <p:spPr bwMode="auto">
          <a:xfrm>
            <a:off x="6582377" y="244301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3" name="Object 2"/>
          <p:cNvGraphicFramePr>
            <a:graphicFrameLocks noChangeAspect="1"/>
          </p:cNvGraphicFramePr>
          <p:nvPr>
            <p:extLst>
              <p:ext uri="{D42A27DB-BD31-4B8C-83A1-F6EECF244321}">
                <p14:modId xmlns:p14="http://schemas.microsoft.com/office/powerpoint/2010/main" val="1956818920"/>
              </p:ext>
            </p:extLst>
          </p:nvPr>
        </p:nvGraphicFramePr>
        <p:xfrm>
          <a:off x="3412953" y="1933182"/>
          <a:ext cx="1403630" cy="662825"/>
        </p:xfrm>
        <a:graphic>
          <a:graphicData uri="http://schemas.openxmlformats.org/presentationml/2006/ole">
            <mc:AlternateContent xmlns:mc="http://schemas.openxmlformats.org/markup-compatibility/2006">
              <mc:Choice xmlns:v="urn:schemas-microsoft-com:vml" Requires="v">
                <p:oleObj spid="_x0000_s146706" name="Equation" r:id="rId3" imgW="1028254" imgH="482391" progId="Equation.3">
                  <p:embed/>
                </p:oleObj>
              </mc:Choice>
              <mc:Fallback>
                <p:oleObj name="Equation" r:id="rId3" imgW="1028254" imgH="482391"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12953" y="1933182"/>
                        <a:ext cx="1403630" cy="662825"/>
                      </a:xfrm>
                      <a:prstGeom prst="rect">
                        <a:avLst/>
                      </a:prstGeom>
                      <a:noFill/>
                    </p:spPr>
                  </p:pic>
                </p:oleObj>
              </mc:Fallback>
            </mc:AlternateContent>
          </a:graphicData>
        </a:graphic>
      </p:graphicFrame>
      <p:sp>
        <p:nvSpPr>
          <p:cNvPr id="4" name="Rectangle 3"/>
          <p:cNvSpPr>
            <a:spLocks noChangeArrowheads="1"/>
          </p:cNvSpPr>
          <p:nvPr/>
        </p:nvSpPr>
        <p:spPr bwMode="auto">
          <a:xfrm>
            <a:off x="6582377" y="292879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5" name="Rectangle 5"/>
          <p:cNvSpPr>
            <a:spLocks noChangeArrowheads="1"/>
          </p:cNvSpPr>
          <p:nvPr/>
        </p:nvSpPr>
        <p:spPr bwMode="auto">
          <a:xfrm>
            <a:off x="0" y="3204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6" name="Object 5"/>
          <p:cNvGraphicFramePr>
            <a:graphicFrameLocks noChangeAspect="1"/>
          </p:cNvGraphicFramePr>
          <p:nvPr>
            <p:extLst>
              <p:ext uri="{D42A27DB-BD31-4B8C-83A1-F6EECF244321}">
                <p14:modId xmlns:p14="http://schemas.microsoft.com/office/powerpoint/2010/main" val="188033388"/>
              </p:ext>
            </p:extLst>
          </p:nvPr>
        </p:nvGraphicFramePr>
        <p:xfrm>
          <a:off x="3419872" y="2708920"/>
          <a:ext cx="1023027" cy="360040"/>
        </p:xfrm>
        <a:graphic>
          <a:graphicData uri="http://schemas.openxmlformats.org/presentationml/2006/ole">
            <mc:AlternateContent xmlns:mc="http://schemas.openxmlformats.org/markup-compatibility/2006">
              <mc:Choice xmlns:v="urn:schemas-microsoft-com:vml" Requires="v">
                <p:oleObj spid="_x0000_s146707" name="Equation" r:id="rId5" imgW="685800" imgH="241200" progId="Equation.3">
                  <p:embed/>
                </p:oleObj>
              </mc:Choice>
              <mc:Fallback>
                <p:oleObj name="Equation" r:id="rId5" imgW="685800" imgH="241200" progId="Equation.3">
                  <p:embed/>
                  <p:pic>
                    <p:nvPicPr>
                      <p:cNvPr id="0" name="Object 4"/>
                      <p:cNvPicPr>
                        <a:picLocks noChangeAspect="1" noChangeArrowheads="1"/>
                      </p:cNvPicPr>
                      <p:nvPr/>
                    </p:nvPicPr>
                    <p:blipFill>
                      <a:blip r:embed="rId6"/>
                      <a:srcRect/>
                      <a:stretch>
                        <a:fillRect/>
                      </a:stretch>
                    </p:blipFill>
                    <p:spPr bwMode="auto">
                      <a:xfrm>
                        <a:off x="3419872" y="2708920"/>
                        <a:ext cx="1023027" cy="360040"/>
                      </a:xfrm>
                      <a:prstGeom prst="rect">
                        <a:avLst/>
                      </a:prstGeom>
                      <a:noFill/>
                    </p:spPr>
                  </p:pic>
                </p:oleObj>
              </mc:Fallback>
            </mc:AlternateContent>
          </a:graphicData>
        </a:graphic>
      </p:graphicFrame>
      <p:sp>
        <p:nvSpPr>
          <p:cNvPr id="7" name="Rectangle 6"/>
          <p:cNvSpPr>
            <a:spLocks noChangeArrowheads="1"/>
          </p:cNvSpPr>
          <p:nvPr/>
        </p:nvSpPr>
        <p:spPr bwMode="auto">
          <a:xfrm>
            <a:off x="0" y="26064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17" name="Rectangle 1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18" name="Object 17"/>
          <p:cNvGraphicFramePr>
            <a:graphicFrameLocks noChangeAspect="1"/>
          </p:cNvGraphicFramePr>
          <p:nvPr>
            <p:extLst>
              <p:ext uri="{D42A27DB-BD31-4B8C-83A1-F6EECF244321}">
                <p14:modId xmlns:p14="http://schemas.microsoft.com/office/powerpoint/2010/main" val="2814769941"/>
              </p:ext>
            </p:extLst>
          </p:nvPr>
        </p:nvGraphicFramePr>
        <p:xfrm>
          <a:off x="2477616" y="3910889"/>
          <a:ext cx="1870673" cy="785904"/>
        </p:xfrm>
        <a:graphic>
          <a:graphicData uri="http://schemas.openxmlformats.org/presentationml/2006/ole">
            <mc:AlternateContent xmlns:mc="http://schemas.openxmlformats.org/markup-compatibility/2006">
              <mc:Choice xmlns:v="urn:schemas-microsoft-com:vml" Requires="v">
                <p:oleObj spid="_x0000_s146708" name="Equation" r:id="rId7" imgW="1612900" imgH="673100" progId="Equation.3">
                  <p:embed/>
                </p:oleObj>
              </mc:Choice>
              <mc:Fallback>
                <p:oleObj name="Equation" r:id="rId7" imgW="1612900" imgH="673100" progId="Equation.3">
                  <p:embed/>
                  <p:pic>
                    <p:nvPicPr>
                      <p:cNvPr id="0" name="Object 1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77616" y="3910889"/>
                        <a:ext cx="1870673" cy="785904"/>
                      </a:xfrm>
                      <a:prstGeom prst="rect">
                        <a:avLst/>
                      </a:prstGeom>
                      <a:noFill/>
                    </p:spPr>
                  </p:pic>
                </p:oleObj>
              </mc:Fallback>
            </mc:AlternateContent>
          </a:graphicData>
        </a:graphic>
      </p:graphicFrame>
      <p:sp>
        <p:nvSpPr>
          <p:cNvPr id="19" name="Rectangle 17"/>
          <p:cNvSpPr>
            <a:spLocks noChangeArrowheads="1"/>
          </p:cNvSpPr>
          <p:nvPr/>
        </p:nvSpPr>
        <p:spPr bwMode="auto">
          <a:xfrm>
            <a:off x="0" y="6762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20" name="Rectangle 1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21" name="Object 20"/>
          <p:cNvGraphicFramePr>
            <a:graphicFrameLocks noChangeAspect="1"/>
          </p:cNvGraphicFramePr>
          <p:nvPr>
            <p:extLst>
              <p:ext uri="{D42A27DB-BD31-4B8C-83A1-F6EECF244321}">
                <p14:modId xmlns:p14="http://schemas.microsoft.com/office/powerpoint/2010/main" val="1566659590"/>
              </p:ext>
            </p:extLst>
          </p:nvPr>
        </p:nvGraphicFramePr>
        <p:xfrm>
          <a:off x="7485009" y="4805116"/>
          <a:ext cx="1479479" cy="784124"/>
        </p:xfrm>
        <a:graphic>
          <a:graphicData uri="http://schemas.openxmlformats.org/presentationml/2006/ole">
            <mc:AlternateContent xmlns:mc="http://schemas.openxmlformats.org/markup-compatibility/2006">
              <mc:Choice xmlns:v="urn:schemas-microsoft-com:vml" Requires="v">
                <p:oleObj spid="_x0000_s146709" name="Equation" r:id="rId9" imgW="952087" imgH="507780" progId="Equation.3">
                  <p:embed/>
                </p:oleObj>
              </mc:Choice>
              <mc:Fallback>
                <p:oleObj name="Equation" r:id="rId9" imgW="952087" imgH="507780" progId="Equation.3">
                  <p:embed/>
                  <p:pic>
                    <p:nvPicPr>
                      <p:cNvPr id="0" name="Object 1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485009" y="4805116"/>
                        <a:ext cx="1479479" cy="784124"/>
                      </a:xfrm>
                      <a:prstGeom prst="rect">
                        <a:avLst/>
                      </a:prstGeom>
                      <a:noFill/>
                    </p:spPr>
                  </p:pic>
                </p:oleObj>
              </mc:Fallback>
            </mc:AlternateContent>
          </a:graphicData>
        </a:graphic>
      </p:graphicFrame>
      <p:sp>
        <p:nvSpPr>
          <p:cNvPr id="22" name="Rectangle 20"/>
          <p:cNvSpPr>
            <a:spLocks noChangeArrowheads="1"/>
          </p:cNvSpPr>
          <p:nvPr/>
        </p:nvSpPr>
        <p:spPr bwMode="auto">
          <a:xfrm>
            <a:off x="0" y="504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23" name="Rectangle 2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24" name="Object 23"/>
          <p:cNvGraphicFramePr>
            <a:graphicFrameLocks noChangeAspect="1"/>
          </p:cNvGraphicFramePr>
          <p:nvPr>
            <p:extLst>
              <p:ext uri="{D42A27DB-BD31-4B8C-83A1-F6EECF244321}">
                <p14:modId xmlns:p14="http://schemas.microsoft.com/office/powerpoint/2010/main" val="1491944714"/>
              </p:ext>
            </p:extLst>
          </p:nvPr>
        </p:nvGraphicFramePr>
        <p:xfrm>
          <a:off x="1817291" y="5466616"/>
          <a:ext cx="1663595" cy="838787"/>
        </p:xfrm>
        <a:graphic>
          <a:graphicData uri="http://schemas.openxmlformats.org/presentationml/2006/ole">
            <mc:AlternateContent xmlns:mc="http://schemas.openxmlformats.org/markup-compatibility/2006">
              <mc:Choice xmlns:v="urn:schemas-microsoft-com:vml" Requires="v">
                <p:oleObj spid="_x0000_s146710" name="Equation" r:id="rId11" imgW="1129810" imgH="571252" progId="Equation.3">
                  <p:embed/>
                </p:oleObj>
              </mc:Choice>
              <mc:Fallback>
                <p:oleObj name="Equation" r:id="rId11" imgW="1129810" imgH="571252" progId="Equation.3">
                  <p:embed/>
                  <p:pic>
                    <p:nvPicPr>
                      <p:cNvPr id="0" name="Object 2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817291" y="5466616"/>
                        <a:ext cx="1663595" cy="838787"/>
                      </a:xfrm>
                      <a:prstGeom prst="rect">
                        <a:avLst/>
                      </a:prstGeom>
                      <a:noFill/>
                    </p:spPr>
                  </p:pic>
                </p:oleObj>
              </mc:Fallback>
            </mc:AlternateContent>
          </a:graphicData>
        </a:graphic>
      </p:graphicFrame>
      <p:sp>
        <p:nvSpPr>
          <p:cNvPr id="25" name="Rectangle 23"/>
          <p:cNvSpPr>
            <a:spLocks noChangeArrowheads="1"/>
          </p:cNvSpPr>
          <p:nvPr/>
        </p:nvSpPr>
        <p:spPr bwMode="auto">
          <a:xfrm>
            <a:off x="0" y="5715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2"/>
          <p:cNvSpPr>
            <a:spLocks noGrp="1" noChangeArrowheads="1"/>
          </p:cNvSpPr>
          <p:nvPr>
            <p:ph type="body" idx="1"/>
          </p:nvPr>
        </p:nvSpPr>
        <p:spPr>
          <a:xfrm>
            <a:off x="251520" y="1288588"/>
            <a:ext cx="8678198" cy="3095991"/>
          </a:xfrm>
          <a:noFill/>
        </p:spPr>
        <p:txBody>
          <a:bodyPr/>
          <a:lstStyle/>
          <a:p>
            <a:pPr algn="just" eaLnBrk="1" hangingPunct="1">
              <a:spcBef>
                <a:spcPts val="0"/>
              </a:spcBef>
              <a:spcAft>
                <a:spcPts val="600"/>
              </a:spcAft>
              <a:buClr>
                <a:srgbClr val="002060"/>
              </a:buClr>
              <a:buFont typeface="Wingdings" pitchFamily="2" charset="2"/>
              <a:buChar char="Ø"/>
            </a:pPr>
            <a:r>
              <a:rPr lang="en-US" sz="2200" dirty="0" smtClean="0"/>
              <a:t>Nelson and Siegel (1987) proposed to fit the term structure using a flexible, smooth parametric function. </a:t>
            </a:r>
          </a:p>
          <a:p>
            <a:pPr algn="just" eaLnBrk="1" hangingPunct="1">
              <a:spcBef>
                <a:spcPts val="0"/>
              </a:spcBef>
              <a:spcAft>
                <a:spcPts val="600"/>
              </a:spcAft>
              <a:buClr>
                <a:srgbClr val="002060"/>
              </a:buClr>
              <a:buFont typeface="Wingdings" pitchFamily="2" charset="2"/>
              <a:buChar char="Ø"/>
            </a:pPr>
            <a:r>
              <a:rPr lang="en-US" sz="2200" dirty="0" smtClean="0"/>
              <a:t>They demonstrated that the proposed model is capable of capturing many of the typically observed shapes that the yield curve assumes over time.</a:t>
            </a:r>
          </a:p>
          <a:p>
            <a:pPr algn="just">
              <a:spcBef>
                <a:spcPts val="0"/>
              </a:spcBef>
              <a:spcAft>
                <a:spcPts val="600"/>
              </a:spcAft>
              <a:buClr>
                <a:srgbClr val="002060"/>
              </a:buClr>
              <a:buFont typeface="Wingdings" pitchFamily="2" charset="2"/>
              <a:buChar char="Ø"/>
            </a:pPr>
            <a:r>
              <a:rPr lang="en-US" sz="2200" dirty="0" smtClean="0"/>
              <a:t>The resulting Nelson-Siegel forward curve can be assumed to correspond to a 3 unobserved factor model (as pointed out in Diebold and Li (2005)):</a:t>
            </a:r>
          </a:p>
          <a:p>
            <a:pPr algn="just">
              <a:spcBef>
                <a:spcPts val="0"/>
              </a:spcBef>
              <a:spcAft>
                <a:spcPts val="600"/>
              </a:spcAft>
              <a:buClr>
                <a:srgbClr val="FF9900"/>
              </a:buClr>
              <a:buFont typeface="Courier New" pitchFamily="49" charset="0"/>
              <a:buChar char="o"/>
            </a:pPr>
            <a:endParaRPr lang="en-US" sz="2200" dirty="0" smtClean="0"/>
          </a:p>
          <a:p>
            <a:pPr algn="just">
              <a:spcBef>
                <a:spcPts val="0"/>
              </a:spcBef>
              <a:spcAft>
                <a:spcPts val="600"/>
              </a:spcAft>
              <a:buClr>
                <a:srgbClr val="FF9900"/>
              </a:buClr>
              <a:buFont typeface="Courier New" pitchFamily="49" charset="0"/>
              <a:buChar char="o"/>
            </a:pPr>
            <a:endParaRPr lang="en-US" sz="2200" dirty="0" smtClean="0"/>
          </a:p>
          <a:p>
            <a:pPr algn="just">
              <a:spcBef>
                <a:spcPts val="0"/>
              </a:spcBef>
              <a:spcAft>
                <a:spcPts val="600"/>
              </a:spcAft>
              <a:buClr>
                <a:srgbClr val="FF9900"/>
              </a:buClr>
              <a:buFont typeface="Courier New" pitchFamily="49" charset="0"/>
              <a:buChar char="o"/>
            </a:pPr>
            <a:endParaRPr lang="en-US" sz="2200" dirty="0" smtClean="0"/>
          </a:p>
        </p:txBody>
      </p:sp>
      <p:sp>
        <p:nvSpPr>
          <p:cNvPr id="23556" name="Rectangle 3"/>
          <p:cNvSpPr>
            <a:spLocks noGrp="1" noChangeArrowheads="1"/>
          </p:cNvSpPr>
          <p:nvPr>
            <p:ph type="title"/>
          </p:nvPr>
        </p:nvSpPr>
        <p:spPr>
          <a:xfrm>
            <a:off x="-32" y="285728"/>
            <a:ext cx="7772400" cy="1143000"/>
          </a:xfrm>
          <a:noFill/>
        </p:spPr>
        <p:txBody>
          <a:bodyPr/>
          <a:lstStyle/>
          <a:p>
            <a:pPr algn="l" eaLnBrk="1" hangingPunct="1"/>
            <a:r>
              <a:rPr lang="en-US" sz="3200" b="1" cap="small" dirty="0" smtClean="0">
                <a:solidFill>
                  <a:srgbClr val="740000"/>
                </a:solidFill>
              </a:rPr>
              <a:t>Nelson and Siegel</a:t>
            </a:r>
          </a:p>
        </p:txBody>
      </p:sp>
      <p:cxnSp>
        <p:nvCxnSpPr>
          <p:cNvPr id="7" name="Straight Connector 6"/>
          <p:cNvCxnSpPr/>
          <p:nvPr/>
        </p:nvCxnSpPr>
        <p:spPr>
          <a:xfrm flipV="1">
            <a:off x="0" y="1124744"/>
            <a:ext cx="3059832" cy="1824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4"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5" name="Object 4"/>
          <p:cNvGraphicFramePr>
            <a:graphicFrameLocks noChangeAspect="1"/>
          </p:cNvGraphicFramePr>
          <p:nvPr>
            <p:extLst>
              <p:ext uri="{D42A27DB-BD31-4B8C-83A1-F6EECF244321}">
                <p14:modId xmlns:p14="http://schemas.microsoft.com/office/powerpoint/2010/main" val="3619871076"/>
              </p:ext>
            </p:extLst>
          </p:nvPr>
        </p:nvGraphicFramePr>
        <p:xfrm>
          <a:off x="874556" y="4581128"/>
          <a:ext cx="4914546" cy="504056"/>
        </p:xfrm>
        <a:graphic>
          <a:graphicData uri="http://schemas.openxmlformats.org/presentationml/2006/ole">
            <mc:AlternateContent xmlns:mc="http://schemas.openxmlformats.org/markup-compatibility/2006">
              <mc:Choice xmlns:v="urn:schemas-microsoft-com:vml" Requires="v">
                <p:oleObj spid="_x0000_s145606" name="Equation" r:id="rId3" imgW="2602370" imgH="266584" progId="Equation.3">
                  <p:embed/>
                </p:oleObj>
              </mc:Choice>
              <mc:Fallback>
                <p:oleObj name="Equation" r:id="rId3" imgW="2602370" imgH="266584"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4556" y="4581128"/>
                        <a:ext cx="4914546" cy="504056"/>
                      </a:xfrm>
                      <a:prstGeom prst="rect">
                        <a:avLst/>
                      </a:prstGeom>
                      <a:noFill/>
                    </p:spPr>
                  </p:pic>
                </p:oleObj>
              </mc:Fallback>
            </mc:AlternateContent>
          </a:graphicData>
        </a:graphic>
      </p:graphicFrame>
      <p:sp>
        <p:nvSpPr>
          <p:cNvPr id="6" name="Rectangle 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9" name="Rectangle 8"/>
          <p:cNvSpPr>
            <a:spLocks noChangeArrowheads="1"/>
          </p:cNvSpPr>
          <p:nvPr/>
        </p:nvSpPr>
        <p:spPr bwMode="auto">
          <a:xfrm>
            <a:off x="0" y="2571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14" name="Object 13"/>
          <p:cNvGraphicFramePr>
            <a:graphicFrameLocks noChangeAspect="1"/>
          </p:cNvGraphicFramePr>
          <p:nvPr>
            <p:extLst>
              <p:ext uri="{D42A27DB-BD31-4B8C-83A1-F6EECF244321}">
                <p14:modId xmlns:p14="http://schemas.microsoft.com/office/powerpoint/2010/main" val="1521098216"/>
              </p:ext>
            </p:extLst>
          </p:nvPr>
        </p:nvGraphicFramePr>
        <p:xfrm>
          <a:off x="874556" y="5157192"/>
          <a:ext cx="6177448" cy="494929"/>
        </p:xfrm>
        <a:graphic>
          <a:graphicData uri="http://schemas.openxmlformats.org/presentationml/2006/ole">
            <mc:AlternateContent xmlns:mc="http://schemas.openxmlformats.org/markup-compatibility/2006">
              <mc:Choice xmlns:v="urn:schemas-microsoft-com:vml" Requires="v">
                <p:oleObj spid="_x0000_s145607" name="Equation" r:id="rId5" imgW="3213100" imgH="254000" progId="Equation.3">
                  <p:embed/>
                </p:oleObj>
              </mc:Choice>
              <mc:Fallback>
                <p:oleObj name="Equation" r:id="rId5" imgW="3213100" imgH="254000" progId="Equation.3">
                  <p:embed/>
                  <p:pic>
                    <p:nvPicPr>
                      <p:cNvPr id="0" name="Object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74556" y="5157192"/>
                        <a:ext cx="6177448" cy="494929"/>
                      </a:xfrm>
                      <a:prstGeom prst="rect">
                        <a:avLst/>
                      </a:prstGeom>
                      <a:noFill/>
                    </p:spPr>
                  </p:pic>
                </p:oleObj>
              </mc:Fallback>
            </mc:AlternateContent>
          </a:graphicData>
        </a:graphic>
      </p:graphicFrame>
      <p:sp>
        <p:nvSpPr>
          <p:cNvPr id="16" name="Rectangle 16"/>
          <p:cNvSpPr>
            <a:spLocks noChangeArrowheads="1"/>
          </p:cNvSpPr>
          <p:nvPr/>
        </p:nvSpPr>
        <p:spPr bwMode="auto">
          <a:xfrm>
            <a:off x="885569" y="584867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17" name="Object 16"/>
          <p:cNvGraphicFramePr>
            <a:graphicFrameLocks noChangeAspect="1"/>
          </p:cNvGraphicFramePr>
          <p:nvPr>
            <p:extLst>
              <p:ext uri="{D42A27DB-BD31-4B8C-83A1-F6EECF244321}">
                <p14:modId xmlns:p14="http://schemas.microsoft.com/office/powerpoint/2010/main" val="1906277061"/>
              </p:ext>
            </p:extLst>
          </p:nvPr>
        </p:nvGraphicFramePr>
        <p:xfrm>
          <a:off x="885568" y="5733254"/>
          <a:ext cx="3082756" cy="712524"/>
        </p:xfrm>
        <a:graphic>
          <a:graphicData uri="http://schemas.openxmlformats.org/presentationml/2006/ole">
            <mc:AlternateContent xmlns:mc="http://schemas.openxmlformats.org/markup-compatibility/2006">
              <mc:Choice xmlns:v="urn:schemas-microsoft-com:vml" Requires="v">
                <p:oleObj spid="_x0000_s145608" name="Equation" r:id="rId7" imgW="2019300" imgH="469900" progId="Equation.3">
                  <p:embed/>
                </p:oleObj>
              </mc:Choice>
              <mc:Fallback>
                <p:oleObj name="Equation" r:id="rId7" imgW="2019300" imgH="469900" progId="Equation.3">
                  <p:embed/>
                  <p:pic>
                    <p:nvPicPr>
                      <p:cNvPr id="0" name="Object 1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85568" y="5733254"/>
                        <a:ext cx="3082756" cy="712524"/>
                      </a:xfrm>
                      <a:prstGeom prst="rect">
                        <a:avLst/>
                      </a:prstGeom>
                      <a:noFill/>
                    </p:spPr>
                  </p:pic>
                </p:oleObj>
              </mc:Fallback>
            </mc:AlternateContent>
          </a:graphicData>
        </a:graphic>
      </p:graphicFrame>
      <p:sp>
        <p:nvSpPr>
          <p:cNvPr id="18" name="Rectangle 17"/>
          <p:cNvSpPr>
            <a:spLocks noChangeArrowheads="1"/>
          </p:cNvSpPr>
          <p:nvPr/>
        </p:nvSpPr>
        <p:spPr bwMode="auto">
          <a:xfrm>
            <a:off x="885569" y="631539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301" name="Rectangle 5"/>
          <p:cNvSpPr>
            <a:spLocks noChangeArrowheads="1"/>
          </p:cNvSpPr>
          <p:nvPr/>
        </p:nvSpPr>
        <p:spPr bwMode="auto">
          <a:xfrm>
            <a:off x="467544" y="764704"/>
            <a:ext cx="8352928" cy="6063198"/>
          </a:xfrm>
          <a:prstGeom prst="rect">
            <a:avLst/>
          </a:prstGeom>
          <a:noFill/>
          <a:ln w="9525">
            <a:noFill/>
            <a:miter lim="800000"/>
            <a:headEnd/>
            <a:tailEnd/>
          </a:ln>
        </p:spPr>
        <p:txBody>
          <a:bodyPr wrap="square">
            <a:spAutoFit/>
          </a:bodyPr>
          <a:lstStyle/>
          <a:p>
            <a:pPr eaLnBrk="0" hangingPunct="0">
              <a:spcBef>
                <a:spcPct val="50000"/>
              </a:spcBef>
              <a:buClr>
                <a:srgbClr val="CC3300"/>
              </a:buClr>
              <a:buSzPct val="120000"/>
              <a:buFont typeface="Symbol" pitchFamily="18" charset="2"/>
              <a:buNone/>
            </a:pPr>
            <a:r>
              <a:rPr lang="en-US" sz="2000" dirty="0" smtClean="0">
                <a:latin typeface="Symbol" panose="05050102010706020507" pitchFamily="18" charset="2"/>
              </a:rPr>
              <a:t>b</a:t>
            </a:r>
            <a:r>
              <a:rPr lang="en-US" baseline="-25000" dirty="0" smtClean="0">
                <a:latin typeface="+mn-lt"/>
              </a:rPr>
              <a:t>0</a:t>
            </a:r>
            <a:r>
              <a:rPr lang="en-US" sz="2000" dirty="0" smtClean="0">
                <a:latin typeface="+mn-lt"/>
              </a:rPr>
              <a:t> : level parameter - the long-term rate</a:t>
            </a:r>
          </a:p>
          <a:p>
            <a:pPr eaLnBrk="0" hangingPunct="0">
              <a:spcBef>
                <a:spcPct val="50000"/>
              </a:spcBef>
              <a:buClr>
                <a:srgbClr val="CC3300"/>
              </a:buClr>
              <a:buSzPct val="120000"/>
              <a:buFont typeface="Symbol" pitchFamily="18" charset="2"/>
              <a:buNone/>
            </a:pPr>
            <a:r>
              <a:rPr lang="en-US" sz="2000" dirty="0" smtClean="0">
                <a:latin typeface="Symbol" panose="05050102010706020507" pitchFamily="18" charset="2"/>
              </a:rPr>
              <a:t>b</a:t>
            </a:r>
            <a:r>
              <a:rPr lang="en-US" baseline="-25000" dirty="0" smtClean="0">
                <a:latin typeface="+mn-lt"/>
              </a:rPr>
              <a:t>0</a:t>
            </a:r>
            <a:r>
              <a:rPr lang="en-US" sz="2000" dirty="0" smtClean="0">
                <a:latin typeface="+mn-lt"/>
              </a:rPr>
              <a:t> + </a:t>
            </a:r>
            <a:r>
              <a:rPr lang="en-US" sz="2000" dirty="0" smtClean="0">
                <a:latin typeface="Symbol" panose="05050102010706020507" pitchFamily="18" charset="2"/>
              </a:rPr>
              <a:t>b</a:t>
            </a:r>
            <a:r>
              <a:rPr lang="en-US" sz="2000" baseline="-25000" dirty="0" smtClean="0">
                <a:latin typeface="+mn-lt"/>
              </a:rPr>
              <a:t>1</a:t>
            </a:r>
            <a:r>
              <a:rPr lang="en-US" sz="2000" dirty="0" smtClean="0">
                <a:latin typeface="+mn-lt"/>
              </a:rPr>
              <a:t>: short-term rate</a:t>
            </a:r>
          </a:p>
          <a:p>
            <a:pPr eaLnBrk="0" hangingPunct="0">
              <a:spcBef>
                <a:spcPct val="50000"/>
              </a:spcBef>
              <a:buClr>
                <a:srgbClr val="CC3300"/>
              </a:buClr>
              <a:buSzPct val="120000"/>
              <a:buFont typeface="Symbol" pitchFamily="18" charset="2"/>
              <a:buNone/>
            </a:pPr>
            <a:r>
              <a:rPr lang="en-US" sz="2400" dirty="0" smtClean="0">
                <a:latin typeface="Symbol" panose="05050102010706020507" pitchFamily="18" charset="2"/>
              </a:rPr>
              <a:t>b</a:t>
            </a:r>
            <a:r>
              <a:rPr lang="en-US" sz="2000" baseline="-25000" dirty="0" smtClean="0">
                <a:latin typeface="+mn-lt"/>
              </a:rPr>
              <a:t>1</a:t>
            </a:r>
            <a:r>
              <a:rPr lang="en-US" sz="2400" dirty="0" smtClean="0">
                <a:latin typeface="+mn-lt"/>
              </a:rPr>
              <a:t> </a:t>
            </a:r>
            <a:r>
              <a:rPr lang="en-US" sz="2000" dirty="0" smtClean="0">
                <a:latin typeface="+mn-lt"/>
              </a:rPr>
              <a:t>: (-) slope parameter </a:t>
            </a:r>
          </a:p>
          <a:p>
            <a:pPr eaLnBrk="0" hangingPunct="0">
              <a:spcBef>
                <a:spcPct val="50000"/>
              </a:spcBef>
              <a:buClr>
                <a:srgbClr val="CC3300"/>
              </a:buClr>
              <a:buSzPct val="120000"/>
            </a:pPr>
            <a:r>
              <a:rPr lang="en-US" sz="2400" dirty="0" smtClean="0">
                <a:latin typeface="Symbol" panose="05050102010706020507" pitchFamily="18" charset="2"/>
              </a:rPr>
              <a:t>b</a:t>
            </a:r>
            <a:r>
              <a:rPr lang="en-US" sz="1600" baseline="-25000" dirty="0" smtClean="0">
                <a:latin typeface="+mn-lt"/>
              </a:rPr>
              <a:t>2</a:t>
            </a:r>
            <a:r>
              <a:rPr lang="en-US" sz="2000" dirty="0" smtClean="0">
                <a:latin typeface="+mn-lt"/>
              </a:rPr>
              <a:t>: curvature parameter</a:t>
            </a:r>
          </a:p>
          <a:p>
            <a:pPr eaLnBrk="0" hangingPunct="0">
              <a:spcBef>
                <a:spcPct val="50000"/>
              </a:spcBef>
              <a:buClr>
                <a:srgbClr val="CC3300"/>
              </a:buClr>
              <a:buSzPct val="120000"/>
            </a:pPr>
            <a:r>
              <a:rPr lang="fr-FR" sz="2400" dirty="0" smtClean="0">
                <a:latin typeface="Symbol" panose="05050102010706020507" pitchFamily="18" charset="2"/>
              </a:rPr>
              <a:t>t</a:t>
            </a:r>
            <a:r>
              <a:rPr lang="fr-FR" sz="2000" dirty="0" smtClean="0">
                <a:latin typeface="+mn-lt"/>
              </a:rPr>
              <a:t> </a:t>
            </a:r>
            <a:r>
              <a:rPr lang="fr-FR" sz="2000" dirty="0">
                <a:latin typeface="+mn-lt"/>
              </a:rPr>
              <a:t>: </a:t>
            </a:r>
            <a:r>
              <a:rPr lang="en-GB" sz="2000" dirty="0" smtClean="0">
                <a:latin typeface="+mn-lt"/>
              </a:rPr>
              <a:t>influences </a:t>
            </a:r>
            <a:r>
              <a:rPr lang="en-GB" sz="2000" dirty="0">
                <a:latin typeface="+mn-lt"/>
              </a:rPr>
              <a:t>the speed of convergence of the curve towards the asymptotic value</a:t>
            </a:r>
            <a:r>
              <a:rPr lang="en-GB" sz="2000" dirty="0" smtClean="0">
                <a:latin typeface="+mn-lt"/>
              </a:rPr>
              <a:t>.</a:t>
            </a:r>
          </a:p>
          <a:p>
            <a:pPr eaLnBrk="0" hangingPunct="0">
              <a:spcBef>
                <a:spcPct val="50000"/>
              </a:spcBef>
              <a:buClr>
                <a:srgbClr val="CC3300"/>
              </a:buClr>
              <a:buSzPct val="120000"/>
            </a:pPr>
            <a:endParaRPr lang="en-GB" sz="2000" dirty="0">
              <a:latin typeface="+mn-lt"/>
            </a:endParaRPr>
          </a:p>
          <a:p>
            <a:pPr marL="1074738" indent="-1074738" eaLnBrk="0" hangingPunct="0">
              <a:spcBef>
                <a:spcPct val="50000"/>
              </a:spcBef>
              <a:buClr>
                <a:srgbClr val="CC3300"/>
              </a:buClr>
              <a:buSzPct val="120000"/>
            </a:pPr>
            <a:r>
              <a:rPr lang="en-GB" sz="2000" dirty="0" smtClean="0">
                <a:latin typeface="+mn-lt"/>
              </a:rPr>
              <a:t>	: point </a:t>
            </a:r>
            <a:r>
              <a:rPr lang="en-GB" sz="2000" dirty="0">
                <a:latin typeface="+mn-lt"/>
              </a:rPr>
              <a:t>of inflection of the slope </a:t>
            </a:r>
            <a:r>
              <a:rPr lang="en-GB" sz="2000" dirty="0" smtClean="0">
                <a:latin typeface="+mn-lt"/>
              </a:rPr>
              <a:t>of </a:t>
            </a:r>
            <a:r>
              <a:rPr lang="en-GB" sz="2000" dirty="0">
                <a:latin typeface="+mn-lt"/>
              </a:rPr>
              <a:t>the forward </a:t>
            </a:r>
            <a:r>
              <a:rPr lang="en-GB" sz="2000" dirty="0" smtClean="0">
                <a:latin typeface="+mn-lt"/>
              </a:rPr>
              <a:t>curve</a:t>
            </a:r>
          </a:p>
          <a:p>
            <a:pPr marL="1074738" indent="-1074738" eaLnBrk="0" hangingPunct="0">
              <a:spcBef>
                <a:spcPct val="50000"/>
              </a:spcBef>
              <a:buClr>
                <a:srgbClr val="CC3300"/>
              </a:buClr>
              <a:buSzPct val="120000"/>
            </a:pPr>
            <a:endParaRPr lang="en-GB" sz="2000" dirty="0" smtClean="0">
              <a:latin typeface="+mn-lt"/>
            </a:endParaRPr>
          </a:p>
          <a:p>
            <a:pPr marL="1074738" indent="-1074738" eaLnBrk="0" hangingPunct="0">
              <a:spcBef>
                <a:spcPct val="50000"/>
              </a:spcBef>
              <a:buClr>
                <a:srgbClr val="CC3300"/>
              </a:buClr>
              <a:buSzPct val="120000"/>
            </a:pPr>
            <a:r>
              <a:rPr lang="en-GB" sz="2000" dirty="0" smtClean="0"/>
              <a:t>	</a:t>
            </a:r>
            <a:r>
              <a:rPr lang="en-GB" sz="2000" dirty="0" smtClean="0">
                <a:latin typeface="+mn-lt"/>
              </a:rPr>
              <a:t>: </a:t>
            </a:r>
            <a:r>
              <a:rPr lang="en-GB" sz="2000" dirty="0">
                <a:latin typeface="+mn-lt"/>
              </a:rPr>
              <a:t>point of inflection of the </a:t>
            </a:r>
            <a:r>
              <a:rPr lang="en-GB" sz="2000" dirty="0" smtClean="0">
                <a:latin typeface="+mn-lt"/>
              </a:rPr>
              <a:t>concavity </a:t>
            </a:r>
            <a:r>
              <a:rPr lang="en-GB" sz="2000" dirty="0">
                <a:latin typeface="+mn-lt"/>
              </a:rPr>
              <a:t>of the forward </a:t>
            </a:r>
            <a:r>
              <a:rPr lang="en-GB" sz="2000" dirty="0" smtClean="0">
                <a:latin typeface="+mn-lt"/>
              </a:rPr>
              <a:t>curve</a:t>
            </a:r>
            <a:endParaRPr lang="pt-PT" sz="2000" dirty="0">
              <a:latin typeface="+mn-lt"/>
            </a:endParaRPr>
          </a:p>
          <a:p>
            <a:pPr marL="1074738" indent="-1074738" eaLnBrk="0" hangingPunct="0">
              <a:spcBef>
                <a:spcPct val="50000"/>
              </a:spcBef>
              <a:buClr>
                <a:srgbClr val="CC3300"/>
              </a:buClr>
              <a:buSzPct val="120000"/>
            </a:pPr>
            <a:endParaRPr lang="pt-PT" sz="2000" dirty="0" smtClean="0">
              <a:latin typeface="+mn-lt"/>
            </a:endParaRPr>
          </a:p>
          <a:p>
            <a:pPr eaLnBrk="0" hangingPunct="0">
              <a:spcBef>
                <a:spcPct val="50000"/>
              </a:spcBef>
              <a:buClr>
                <a:srgbClr val="CC3300"/>
              </a:buClr>
              <a:buSzPct val="120000"/>
            </a:pPr>
            <a:endParaRPr lang="en-GB" sz="2000" dirty="0">
              <a:latin typeface="+mn-lt"/>
            </a:endParaRPr>
          </a:p>
          <a:p>
            <a:pPr eaLnBrk="0" hangingPunct="0">
              <a:spcBef>
                <a:spcPct val="50000"/>
              </a:spcBef>
              <a:buClr>
                <a:srgbClr val="CC3300"/>
              </a:buClr>
              <a:buSzPct val="120000"/>
              <a:buFont typeface="Symbol" pitchFamily="18" charset="2"/>
              <a:buNone/>
            </a:pPr>
            <a:endParaRPr lang="fr-FR" sz="2000" dirty="0">
              <a:latin typeface="+mn-lt"/>
            </a:endParaRPr>
          </a:p>
        </p:txBody>
      </p:sp>
      <p:sp>
        <p:nvSpPr>
          <p:cNvPr id="18" name="Rectangle 1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19" name="Object 18"/>
          <p:cNvGraphicFramePr>
            <a:graphicFrameLocks noChangeAspect="1"/>
          </p:cNvGraphicFramePr>
          <p:nvPr>
            <p:extLst>
              <p:ext uri="{D42A27DB-BD31-4B8C-83A1-F6EECF244321}">
                <p14:modId xmlns:p14="http://schemas.microsoft.com/office/powerpoint/2010/main" val="3315982673"/>
              </p:ext>
            </p:extLst>
          </p:nvPr>
        </p:nvGraphicFramePr>
        <p:xfrm>
          <a:off x="467544" y="3826543"/>
          <a:ext cx="1165752" cy="898601"/>
        </p:xfrm>
        <a:graphic>
          <a:graphicData uri="http://schemas.openxmlformats.org/presentationml/2006/ole">
            <mc:AlternateContent xmlns:mc="http://schemas.openxmlformats.org/markup-compatibility/2006">
              <mc:Choice xmlns:v="urn:schemas-microsoft-com:vml" Requires="v">
                <p:oleObj spid="_x0000_s147578" name="Equation" r:id="rId3" imgW="457002" imgH="355446" progId="Equation.3">
                  <p:embed/>
                </p:oleObj>
              </mc:Choice>
              <mc:Fallback>
                <p:oleObj name="Equation" r:id="rId3" imgW="457002" imgH="355446" progId="Equation.3">
                  <p:embed/>
                  <p:pic>
                    <p:nvPicPr>
                      <p:cNvPr id="0" name="Object 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544" y="3826543"/>
                        <a:ext cx="1165752" cy="898601"/>
                      </a:xfrm>
                      <a:prstGeom prst="rect">
                        <a:avLst/>
                      </a:prstGeom>
                      <a:noFill/>
                    </p:spPr>
                  </p:pic>
                </p:oleObj>
              </mc:Fallback>
            </mc:AlternateContent>
          </a:graphicData>
        </a:graphic>
      </p:graphicFrame>
      <p:sp>
        <p:nvSpPr>
          <p:cNvPr id="20" name="Rectangle 1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21" name="Object 20"/>
          <p:cNvGraphicFramePr>
            <a:graphicFrameLocks noChangeAspect="1"/>
          </p:cNvGraphicFramePr>
          <p:nvPr>
            <p:extLst>
              <p:ext uri="{D42A27DB-BD31-4B8C-83A1-F6EECF244321}">
                <p14:modId xmlns:p14="http://schemas.microsoft.com/office/powerpoint/2010/main" val="3716194370"/>
              </p:ext>
            </p:extLst>
          </p:nvPr>
        </p:nvGraphicFramePr>
        <p:xfrm>
          <a:off x="454424" y="4797152"/>
          <a:ext cx="1093240" cy="785689"/>
        </p:xfrm>
        <a:graphic>
          <a:graphicData uri="http://schemas.openxmlformats.org/presentationml/2006/ole">
            <mc:AlternateContent xmlns:mc="http://schemas.openxmlformats.org/markup-compatibility/2006">
              <mc:Choice xmlns:v="urn:schemas-microsoft-com:vml" Requires="v">
                <p:oleObj spid="_x0000_s147579" name="Equation" r:id="rId5" imgW="660240" imgH="482400" progId="Equation.3">
                  <p:embed/>
                </p:oleObj>
              </mc:Choice>
              <mc:Fallback>
                <p:oleObj name="Equation" r:id="rId5" imgW="660240" imgH="482400" progId="Equation.3">
                  <p:embed/>
                  <p:pic>
                    <p:nvPicPr>
                      <p:cNvPr id="0" name="Object 18"/>
                      <p:cNvPicPr>
                        <a:picLocks noChangeAspect="1" noChangeArrowheads="1"/>
                      </p:cNvPicPr>
                      <p:nvPr/>
                    </p:nvPicPr>
                    <p:blipFill>
                      <a:blip r:embed="rId6"/>
                      <a:srcRect/>
                      <a:stretch>
                        <a:fillRect/>
                      </a:stretch>
                    </p:blipFill>
                    <p:spPr bwMode="auto">
                      <a:xfrm>
                        <a:off x="454424" y="4797152"/>
                        <a:ext cx="1093240" cy="785689"/>
                      </a:xfrm>
                      <a:prstGeom prst="rect">
                        <a:avLst/>
                      </a:prstGeom>
                      <a:noFill/>
                    </p:spPr>
                  </p:pic>
                </p:oleObj>
              </mc:Fallback>
            </mc:AlternateContent>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type="title"/>
          </p:nvPr>
        </p:nvSpPr>
        <p:spPr>
          <a:xfrm>
            <a:off x="-32" y="304784"/>
            <a:ext cx="8507413" cy="838200"/>
          </a:xfrm>
          <a:noFill/>
        </p:spPr>
        <p:txBody>
          <a:bodyPr lIns="90488" tIns="44450" rIns="90488" bIns="44450" anchor="b"/>
          <a:lstStyle/>
          <a:p>
            <a:pPr algn="l" eaLnBrk="1" hangingPunct="1">
              <a:buClr>
                <a:srgbClr val="FF9900"/>
              </a:buClr>
            </a:pPr>
            <a:r>
              <a:rPr lang="en-US" sz="3600" b="1" cap="small" dirty="0" smtClean="0">
                <a:solidFill>
                  <a:srgbClr val="740000"/>
                </a:solidFill>
              </a:rPr>
              <a:t>1.1 - Fitting the TS of Interest Rates</a:t>
            </a:r>
          </a:p>
        </p:txBody>
      </p:sp>
      <p:sp>
        <p:nvSpPr>
          <p:cNvPr id="37892" name="Rectangle 3"/>
          <p:cNvSpPr>
            <a:spLocks noGrp="1" noChangeArrowheads="1"/>
          </p:cNvSpPr>
          <p:nvPr>
            <p:ph type="body" idx="1"/>
          </p:nvPr>
        </p:nvSpPr>
        <p:spPr>
          <a:xfrm>
            <a:off x="357158" y="1928802"/>
            <a:ext cx="8229600" cy="3732446"/>
          </a:xfrm>
          <a:noFill/>
        </p:spPr>
        <p:txBody>
          <a:bodyPr lIns="90488" tIns="44450" rIns="90488" bIns="44450"/>
          <a:lstStyle/>
          <a:p>
            <a:pPr eaLnBrk="1" hangingPunct="1">
              <a:lnSpc>
                <a:spcPct val="150000"/>
              </a:lnSpc>
              <a:spcBef>
                <a:spcPts val="600"/>
              </a:spcBef>
              <a:buClr>
                <a:srgbClr val="C00000"/>
              </a:buClr>
              <a:buFont typeface="Courier New" pitchFamily="49" charset="0"/>
              <a:buChar char="o"/>
            </a:pPr>
            <a:r>
              <a:rPr lang="en-US" sz="2400" dirty="0" smtClean="0"/>
              <a:t>Fundamental Asset Pricing Formula</a:t>
            </a:r>
          </a:p>
          <a:p>
            <a:pPr eaLnBrk="1" hangingPunct="1">
              <a:lnSpc>
                <a:spcPct val="150000"/>
              </a:lnSpc>
              <a:spcBef>
                <a:spcPts val="600"/>
              </a:spcBef>
              <a:buClr>
                <a:srgbClr val="C00000"/>
              </a:buClr>
              <a:buFont typeface="Courier New" pitchFamily="49" charset="0"/>
              <a:buChar char="o"/>
            </a:pPr>
            <a:r>
              <a:rPr lang="en-US" sz="2400" dirty="0" smtClean="0"/>
              <a:t>Spot Rates</a:t>
            </a:r>
          </a:p>
          <a:p>
            <a:pPr eaLnBrk="1" hangingPunct="1">
              <a:lnSpc>
                <a:spcPct val="150000"/>
              </a:lnSpc>
              <a:spcBef>
                <a:spcPts val="600"/>
              </a:spcBef>
              <a:buClr>
                <a:srgbClr val="C00000"/>
              </a:buClr>
              <a:buFont typeface="Courier New" pitchFamily="49" charset="0"/>
              <a:buChar char="o"/>
            </a:pPr>
            <a:r>
              <a:rPr lang="en-US" sz="2400" dirty="0" smtClean="0"/>
              <a:t>Recovering the Term Structure</a:t>
            </a:r>
          </a:p>
          <a:p>
            <a:pPr eaLnBrk="1" hangingPunct="1">
              <a:lnSpc>
                <a:spcPct val="150000"/>
              </a:lnSpc>
              <a:spcBef>
                <a:spcPts val="600"/>
              </a:spcBef>
              <a:buClr>
                <a:srgbClr val="C00000"/>
              </a:buClr>
              <a:buFont typeface="Courier New" pitchFamily="49" charset="0"/>
              <a:buChar char="o"/>
            </a:pPr>
            <a:r>
              <a:rPr lang="en-US" sz="2400" dirty="0" smtClean="0"/>
              <a:t>Direct Methods: </a:t>
            </a:r>
            <a:r>
              <a:rPr lang="en-US" sz="2400" b="1" dirty="0" err="1" smtClean="0"/>
              <a:t>Bootstraping</a:t>
            </a:r>
            <a:r>
              <a:rPr lang="en-US" sz="2400" dirty="0" smtClean="0"/>
              <a:t> and </a:t>
            </a:r>
            <a:r>
              <a:rPr lang="en-US" sz="2400" b="1" dirty="0" smtClean="0"/>
              <a:t>Interpolation</a:t>
            </a:r>
          </a:p>
          <a:p>
            <a:pPr eaLnBrk="1" hangingPunct="1">
              <a:lnSpc>
                <a:spcPct val="150000"/>
              </a:lnSpc>
              <a:spcBef>
                <a:spcPts val="600"/>
              </a:spcBef>
              <a:buClr>
                <a:srgbClr val="C00000"/>
              </a:buClr>
              <a:buFont typeface="Courier New" pitchFamily="49" charset="0"/>
              <a:buChar char="o"/>
            </a:pPr>
            <a:r>
              <a:rPr lang="en-US" sz="2400" dirty="0" smtClean="0"/>
              <a:t>Indirect Methods: </a:t>
            </a:r>
            <a:r>
              <a:rPr lang="en-US" sz="2400" b="1" dirty="0" smtClean="0"/>
              <a:t>Deterministic interest rate models</a:t>
            </a:r>
          </a:p>
          <a:p>
            <a:pPr eaLnBrk="1" hangingPunct="1">
              <a:lnSpc>
                <a:spcPct val="150000"/>
              </a:lnSpc>
              <a:spcBef>
                <a:spcPts val="600"/>
              </a:spcBef>
              <a:buClr>
                <a:srgbClr val="C00000"/>
              </a:buClr>
              <a:buFont typeface="Courier New" pitchFamily="49" charset="0"/>
              <a:buChar char="o"/>
            </a:pPr>
            <a:r>
              <a:rPr lang="en-US" sz="2400" dirty="0" err="1" smtClean="0"/>
              <a:t>Spline</a:t>
            </a:r>
            <a:r>
              <a:rPr lang="en-US" sz="2400" dirty="0" smtClean="0"/>
              <a:t> Methods</a:t>
            </a:r>
          </a:p>
        </p:txBody>
      </p:sp>
      <p:cxnSp>
        <p:nvCxnSpPr>
          <p:cNvPr id="5" name="Straight Connector 4"/>
          <p:cNvCxnSpPr/>
          <p:nvPr/>
        </p:nvCxnSpPr>
        <p:spPr>
          <a:xfrm>
            <a:off x="0" y="1142984"/>
            <a:ext cx="6732240" cy="0"/>
          </a:xfrm>
          <a:prstGeom prst="line">
            <a:avLst/>
          </a:prstGeom>
          <a:ln w="25400"/>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7" name="Rectangle 3"/>
          <p:cNvSpPr>
            <a:spLocks noGrp="1" noChangeArrowheads="1"/>
          </p:cNvSpPr>
          <p:nvPr>
            <p:ph type="title"/>
          </p:nvPr>
        </p:nvSpPr>
        <p:spPr>
          <a:xfrm>
            <a:off x="-32" y="285728"/>
            <a:ext cx="8534430" cy="1143000"/>
          </a:xfrm>
          <a:noFill/>
        </p:spPr>
        <p:txBody>
          <a:bodyPr/>
          <a:lstStyle/>
          <a:p>
            <a:pPr algn="l" eaLnBrk="1" hangingPunct="1"/>
            <a:r>
              <a:rPr lang="en-US" sz="3200" b="1" cap="small" dirty="0" smtClean="0">
                <a:solidFill>
                  <a:srgbClr val="740000"/>
                </a:solidFill>
              </a:rPr>
              <a:t>Diebold, </a:t>
            </a:r>
            <a:r>
              <a:rPr lang="en-US" sz="3200" b="1" cap="small" dirty="0" err="1" smtClean="0">
                <a:solidFill>
                  <a:srgbClr val="740000"/>
                </a:solidFill>
              </a:rPr>
              <a:t>Piazzesi</a:t>
            </a:r>
            <a:r>
              <a:rPr lang="en-US" sz="3200" b="1" cap="small" dirty="0" smtClean="0">
                <a:solidFill>
                  <a:srgbClr val="740000"/>
                </a:solidFill>
              </a:rPr>
              <a:t> and Rudebusch </a:t>
            </a:r>
          </a:p>
        </p:txBody>
      </p:sp>
      <p:sp>
        <p:nvSpPr>
          <p:cNvPr id="5" name="Rectangle 4"/>
          <p:cNvSpPr/>
          <p:nvPr/>
        </p:nvSpPr>
        <p:spPr>
          <a:xfrm>
            <a:off x="214282" y="1196752"/>
            <a:ext cx="8643998" cy="5186035"/>
          </a:xfrm>
          <a:prstGeom prst="rect">
            <a:avLst/>
          </a:prstGeom>
        </p:spPr>
        <p:txBody>
          <a:bodyPr wrap="square">
            <a:spAutoFit/>
          </a:bodyPr>
          <a:lstStyle/>
          <a:p>
            <a:pPr marL="342900" indent="-342900" algn="just">
              <a:spcBef>
                <a:spcPts val="0"/>
              </a:spcBef>
              <a:spcAft>
                <a:spcPts val="600"/>
              </a:spcAft>
              <a:buClr>
                <a:schemeClr val="accent4"/>
              </a:buClr>
              <a:buFont typeface="Wingdings" pitchFamily="2" charset="2"/>
              <a:buChar char="Ø"/>
            </a:pPr>
            <a:r>
              <a:rPr lang="en-US" sz="2200" dirty="0" smtClean="0">
                <a:latin typeface="Calibri" pitchFamily="34" charset="0"/>
              </a:rPr>
              <a:t>Some authors argue that the NS model has to many parameters to be estimated. </a:t>
            </a:r>
          </a:p>
          <a:p>
            <a:pPr marL="342900" indent="-342900" algn="just">
              <a:spcBef>
                <a:spcPts val="0"/>
              </a:spcBef>
              <a:spcAft>
                <a:spcPts val="600"/>
              </a:spcAft>
              <a:buClr>
                <a:schemeClr val="accent4"/>
              </a:buClr>
              <a:buFont typeface="Wingdings" pitchFamily="2" charset="2"/>
              <a:buChar char="Ø"/>
            </a:pPr>
            <a:r>
              <a:rPr lang="en-US" sz="2200" dirty="0" err="1" smtClean="0">
                <a:latin typeface="Calibri" pitchFamily="34" charset="0"/>
              </a:rPr>
              <a:t>Litterman</a:t>
            </a:r>
            <a:r>
              <a:rPr lang="en-US" sz="2200" dirty="0" smtClean="0">
                <a:latin typeface="Calibri" pitchFamily="34" charset="0"/>
              </a:rPr>
              <a:t> and </a:t>
            </a:r>
            <a:r>
              <a:rPr lang="en-US" sz="2200" dirty="0" err="1" smtClean="0">
                <a:latin typeface="Calibri" pitchFamily="34" charset="0"/>
              </a:rPr>
              <a:t>Scheinkman</a:t>
            </a:r>
            <a:r>
              <a:rPr lang="en-US" sz="2200" dirty="0" smtClean="0">
                <a:latin typeface="Calibri" pitchFamily="34" charset="0"/>
              </a:rPr>
              <a:t> (1991)* show that the variation in interest rates can be explained by a small number of underlying common factors, typically up to </a:t>
            </a:r>
            <a:r>
              <a:rPr lang="en-US" sz="2200" b="1" dirty="0" smtClean="0">
                <a:solidFill>
                  <a:srgbClr val="002060"/>
                </a:solidFill>
                <a:latin typeface="Calibri" pitchFamily="34" charset="0"/>
              </a:rPr>
              <a:t>three</a:t>
            </a:r>
            <a:r>
              <a:rPr lang="en-US" sz="2200" dirty="0" smtClean="0">
                <a:latin typeface="Calibri" pitchFamily="34" charset="0"/>
              </a:rPr>
              <a:t>, interpreted as level, slope and curvature.</a:t>
            </a:r>
          </a:p>
          <a:p>
            <a:pPr marL="342900" indent="-342900" algn="just">
              <a:spcBef>
                <a:spcPts val="0"/>
              </a:spcBef>
              <a:spcAft>
                <a:spcPts val="600"/>
              </a:spcAft>
              <a:buClr>
                <a:schemeClr val="accent4"/>
              </a:buClr>
              <a:buFont typeface="Wingdings" pitchFamily="2" charset="2"/>
              <a:buChar char="Ø"/>
            </a:pPr>
            <a:r>
              <a:rPr lang="en-US" sz="2200" dirty="0" smtClean="0">
                <a:latin typeface="Calibri" pitchFamily="34" charset="0"/>
              </a:rPr>
              <a:t>The 1</a:t>
            </a:r>
            <a:r>
              <a:rPr lang="en-US" sz="2200" baseline="30000" dirty="0" smtClean="0">
                <a:latin typeface="Calibri" pitchFamily="34" charset="0"/>
              </a:rPr>
              <a:t>st</a:t>
            </a:r>
            <a:r>
              <a:rPr lang="en-US" sz="2200" dirty="0" smtClean="0">
                <a:latin typeface="Calibri" pitchFamily="34" charset="0"/>
              </a:rPr>
              <a:t> factor explains 89,5% of the total variance of returns, the 2</a:t>
            </a:r>
            <a:r>
              <a:rPr lang="en-US" sz="2200" baseline="30000" dirty="0" smtClean="0">
                <a:latin typeface="Calibri" pitchFamily="34" charset="0"/>
              </a:rPr>
              <a:t>nd</a:t>
            </a:r>
            <a:r>
              <a:rPr lang="en-US" sz="2200" dirty="0" smtClean="0">
                <a:latin typeface="Calibri" pitchFamily="34" charset="0"/>
              </a:rPr>
              <a:t> factor for 8,5% and the 3</a:t>
            </a:r>
            <a:r>
              <a:rPr lang="en-US" sz="2200" baseline="30000" dirty="0" smtClean="0">
                <a:latin typeface="Calibri" pitchFamily="34" charset="0"/>
              </a:rPr>
              <a:t>rd</a:t>
            </a:r>
            <a:r>
              <a:rPr lang="en-US" sz="2200" dirty="0" smtClean="0">
                <a:latin typeface="Calibri" pitchFamily="34" charset="0"/>
              </a:rPr>
              <a:t> for the remaining 2%.</a:t>
            </a:r>
          </a:p>
          <a:p>
            <a:pPr marL="342900" indent="-342900" algn="just">
              <a:spcBef>
                <a:spcPts val="0"/>
              </a:spcBef>
              <a:spcAft>
                <a:spcPts val="600"/>
              </a:spcAft>
              <a:buClr>
                <a:schemeClr val="accent4"/>
              </a:buClr>
              <a:buFont typeface="Wingdings" pitchFamily="2" charset="2"/>
              <a:buChar char="Ø"/>
            </a:pPr>
            <a:r>
              <a:rPr lang="en-US" sz="2200" dirty="0" smtClean="0">
                <a:latin typeface="Calibri" pitchFamily="34" charset="0"/>
              </a:rPr>
              <a:t>For this reason,  Diebold, </a:t>
            </a:r>
            <a:r>
              <a:rPr lang="en-US" sz="2200" dirty="0" err="1" smtClean="0">
                <a:latin typeface="Calibri" pitchFamily="34" charset="0"/>
              </a:rPr>
              <a:t>Piazzesi</a:t>
            </a:r>
            <a:r>
              <a:rPr lang="en-US" sz="2200" dirty="0" smtClean="0">
                <a:latin typeface="Calibri" pitchFamily="34" charset="0"/>
              </a:rPr>
              <a:t>, and Rudebusch (2005)*</a:t>
            </a:r>
            <a:r>
              <a:rPr lang="en-US" sz="2200" baseline="30000" dirty="0" smtClean="0">
                <a:latin typeface="Calibri" pitchFamily="34" charset="0"/>
              </a:rPr>
              <a:t>2</a:t>
            </a:r>
            <a:r>
              <a:rPr lang="en-US" sz="2200" dirty="0" smtClean="0">
                <a:latin typeface="Calibri" pitchFamily="34" charset="0"/>
              </a:rPr>
              <a:t> examine a </a:t>
            </a:r>
            <a:r>
              <a:rPr lang="en-US" sz="2200" b="1" dirty="0" smtClean="0">
                <a:solidFill>
                  <a:srgbClr val="002060"/>
                </a:solidFill>
                <a:latin typeface="Calibri" pitchFamily="34" charset="0"/>
              </a:rPr>
              <a:t>2-factor Nelson-Siegel model</a:t>
            </a:r>
            <a:r>
              <a:rPr lang="en-US" sz="2200" dirty="0" smtClean="0">
                <a:latin typeface="Calibri" pitchFamily="34" charset="0"/>
              </a:rPr>
              <a:t>, even though they recognize that more than 2 factors will “be needed in order to obtain a close fit to the entire yield curve at any point in time”, e.g. for pricing derivatives.</a:t>
            </a:r>
          </a:p>
          <a:p>
            <a:pPr algn="just">
              <a:spcBef>
                <a:spcPts val="0"/>
              </a:spcBef>
              <a:spcAft>
                <a:spcPts val="600"/>
              </a:spcAft>
              <a:buClr>
                <a:schemeClr val="accent4"/>
              </a:buClr>
            </a:pPr>
            <a:r>
              <a:rPr lang="en-US" sz="1600" dirty="0" smtClean="0">
                <a:latin typeface="Calibri" pitchFamily="34" charset="0"/>
              </a:rPr>
              <a:t>* </a:t>
            </a:r>
            <a:r>
              <a:rPr lang="en-US" sz="1600" dirty="0" err="1" smtClean="0">
                <a:latin typeface="+mn-lt"/>
              </a:rPr>
              <a:t>Litterman</a:t>
            </a:r>
            <a:r>
              <a:rPr lang="en-US" sz="1600" dirty="0" smtClean="0">
                <a:latin typeface="+mn-lt"/>
              </a:rPr>
              <a:t>, Robert and José </a:t>
            </a:r>
            <a:r>
              <a:rPr lang="en-US" sz="1600" dirty="0" err="1" smtClean="0">
                <a:latin typeface="+mn-lt"/>
              </a:rPr>
              <a:t>Scheinkman</a:t>
            </a:r>
            <a:r>
              <a:rPr lang="en-US" sz="1600" dirty="0" smtClean="0">
                <a:latin typeface="+mn-lt"/>
              </a:rPr>
              <a:t> (1991), “Common Factors Affecting Bond Returns”, Journal of Fixed Income.</a:t>
            </a:r>
          </a:p>
          <a:p>
            <a:pPr algn="just">
              <a:spcBef>
                <a:spcPts val="0"/>
              </a:spcBef>
              <a:spcAft>
                <a:spcPts val="600"/>
              </a:spcAft>
            </a:pPr>
            <a:r>
              <a:rPr lang="en-US" sz="1600" dirty="0" smtClean="0">
                <a:latin typeface="+mn-lt"/>
              </a:rPr>
              <a:t>*</a:t>
            </a:r>
            <a:r>
              <a:rPr lang="en-US" sz="1600" baseline="30000" dirty="0" smtClean="0">
                <a:latin typeface="+mn-lt"/>
              </a:rPr>
              <a:t>2</a:t>
            </a:r>
            <a:r>
              <a:rPr lang="en-US" sz="1600" dirty="0" smtClean="0">
                <a:latin typeface="+mn-lt"/>
              </a:rPr>
              <a:t> </a:t>
            </a:r>
            <a:r>
              <a:rPr lang="en-GB" sz="1600" dirty="0">
                <a:latin typeface="+mn-lt"/>
              </a:rPr>
              <a:t>Diebold, </a:t>
            </a:r>
            <a:r>
              <a:rPr lang="en-GB" sz="1600" dirty="0" smtClean="0">
                <a:latin typeface="+mn-lt"/>
              </a:rPr>
              <a:t>Francis X</a:t>
            </a:r>
            <a:r>
              <a:rPr lang="en-GB" sz="1600" dirty="0">
                <a:latin typeface="+mn-lt"/>
              </a:rPr>
              <a:t>., </a:t>
            </a:r>
            <a:r>
              <a:rPr lang="en-GB" sz="1600" dirty="0" smtClean="0">
                <a:latin typeface="+mn-lt"/>
              </a:rPr>
              <a:t>Monika </a:t>
            </a:r>
            <a:r>
              <a:rPr lang="en-GB" sz="1600" dirty="0" err="1" smtClean="0">
                <a:latin typeface="+mn-lt"/>
              </a:rPr>
              <a:t>Piazzesi</a:t>
            </a:r>
            <a:r>
              <a:rPr lang="en-GB" sz="1600" dirty="0" smtClean="0">
                <a:latin typeface="+mn-lt"/>
              </a:rPr>
              <a:t> and </a:t>
            </a:r>
            <a:r>
              <a:rPr lang="en-GB" sz="1600" dirty="0">
                <a:latin typeface="+mn-lt"/>
              </a:rPr>
              <a:t>Glenn D. </a:t>
            </a:r>
            <a:r>
              <a:rPr lang="en-GB" sz="1600" dirty="0" smtClean="0">
                <a:latin typeface="+mn-lt"/>
              </a:rPr>
              <a:t>Rudebusch (</a:t>
            </a:r>
            <a:r>
              <a:rPr lang="en-GB" sz="1600" dirty="0">
                <a:latin typeface="+mn-lt"/>
              </a:rPr>
              <a:t>2005</a:t>
            </a:r>
            <a:r>
              <a:rPr lang="en-GB" sz="1600" dirty="0" smtClean="0">
                <a:latin typeface="+mn-lt"/>
              </a:rPr>
              <a:t>), "</a:t>
            </a:r>
            <a:r>
              <a:rPr lang="en-GB" sz="1600" dirty="0" err="1">
                <a:latin typeface="+mn-lt"/>
              </a:rPr>
              <a:t>Modeling</a:t>
            </a:r>
            <a:r>
              <a:rPr lang="en-GB" sz="1600" dirty="0">
                <a:latin typeface="+mn-lt"/>
              </a:rPr>
              <a:t> </a:t>
            </a:r>
            <a:r>
              <a:rPr lang="en-GB" sz="1600" dirty="0" smtClean="0">
                <a:latin typeface="+mn-lt"/>
              </a:rPr>
              <a:t>Bond </a:t>
            </a:r>
            <a:r>
              <a:rPr lang="en-GB" sz="1600" dirty="0">
                <a:latin typeface="+mn-lt"/>
              </a:rPr>
              <a:t>Yields in Finance and </a:t>
            </a:r>
            <a:r>
              <a:rPr lang="en-GB" sz="1600" dirty="0" smtClean="0">
                <a:latin typeface="+mn-lt"/>
              </a:rPr>
              <a:t>Macroeconomics“, American </a:t>
            </a:r>
            <a:r>
              <a:rPr lang="en-GB" sz="1600" dirty="0">
                <a:latin typeface="+mn-lt"/>
              </a:rPr>
              <a:t>Economic Review, 95</a:t>
            </a:r>
            <a:r>
              <a:rPr lang="en-GB" sz="1600" dirty="0" smtClean="0">
                <a:latin typeface="+mn-lt"/>
              </a:rPr>
              <a:t>, pp. 415-420.</a:t>
            </a:r>
            <a:endParaRPr lang="pt-PT" sz="1600" dirty="0">
              <a:latin typeface="+mn-lt"/>
            </a:endParaRPr>
          </a:p>
        </p:txBody>
      </p:sp>
      <p:cxnSp>
        <p:nvCxnSpPr>
          <p:cNvPr id="7" name="Straight Connector 6"/>
          <p:cNvCxnSpPr/>
          <p:nvPr/>
        </p:nvCxnSpPr>
        <p:spPr>
          <a:xfrm flipV="1">
            <a:off x="0" y="1124744"/>
            <a:ext cx="5292080" cy="18240"/>
          </a:xfrm>
          <a:prstGeom prst="line">
            <a:avLst/>
          </a:prstGeom>
          <a:ln w="25400"/>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 name="Rectangle 2"/>
          <p:cNvSpPr>
            <a:spLocks noGrp="1" noChangeArrowheads="1"/>
          </p:cNvSpPr>
          <p:nvPr>
            <p:ph type="title"/>
          </p:nvPr>
        </p:nvSpPr>
        <p:spPr>
          <a:xfrm>
            <a:off x="-32" y="214290"/>
            <a:ext cx="7772400" cy="1143000"/>
          </a:xfrm>
          <a:noFill/>
        </p:spPr>
        <p:txBody>
          <a:bodyPr/>
          <a:lstStyle/>
          <a:p>
            <a:pPr algn="l" eaLnBrk="1" hangingPunct="1"/>
            <a:r>
              <a:rPr lang="en-US" sz="2800" b="1" cap="small" dirty="0" smtClean="0">
                <a:solidFill>
                  <a:srgbClr val="740000"/>
                </a:solidFill>
              </a:rPr>
              <a:t>DPR (2005) Two-factor model</a:t>
            </a:r>
          </a:p>
        </p:txBody>
      </p:sp>
      <p:sp>
        <p:nvSpPr>
          <p:cNvPr id="9" name="Rectangle 8"/>
          <p:cNvSpPr/>
          <p:nvPr/>
        </p:nvSpPr>
        <p:spPr>
          <a:xfrm>
            <a:off x="285720" y="1500174"/>
            <a:ext cx="8572560" cy="1200329"/>
          </a:xfrm>
          <a:prstGeom prst="rect">
            <a:avLst/>
          </a:prstGeom>
        </p:spPr>
        <p:txBody>
          <a:bodyPr wrap="square">
            <a:spAutoFit/>
          </a:bodyPr>
          <a:lstStyle/>
          <a:p>
            <a:pPr marL="342900" indent="-342900" algn="just">
              <a:buClr>
                <a:srgbClr val="002060"/>
              </a:buClr>
              <a:buFont typeface="Wingdings" pitchFamily="2" charset="2"/>
              <a:buChar char="Ø"/>
            </a:pPr>
            <a:r>
              <a:rPr lang="en-US" sz="2400" dirty="0" smtClean="0">
                <a:latin typeface="Calibri" pitchFamily="34" charset="0"/>
              </a:rPr>
              <a:t> </a:t>
            </a:r>
            <a:r>
              <a:rPr lang="pt-PT" sz="2400" dirty="0" smtClean="0">
                <a:latin typeface="Calibri" pitchFamily="34" charset="0"/>
              </a:rPr>
              <a:t>Compared to </a:t>
            </a:r>
            <a:r>
              <a:rPr lang="pt-PT" sz="2400" dirty="0" err="1" smtClean="0">
                <a:latin typeface="Calibri" pitchFamily="34" charset="0"/>
              </a:rPr>
              <a:t>the</a:t>
            </a:r>
            <a:r>
              <a:rPr lang="pt-PT" sz="2400" dirty="0" smtClean="0">
                <a:latin typeface="Calibri" pitchFamily="34" charset="0"/>
              </a:rPr>
              <a:t> 3-factor </a:t>
            </a:r>
            <a:r>
              <a:rPr lang="en-US" sz="2400" dirty="0" smtClean="0">
                <a:latin typeface="Calibri" pitchFamily="34" charset="0"/>
              </a:rPr>
              <a:t>Nelson-Siegel model, the 2-factor model only contains the level and slope factor =&gt; only 3 parameters have to be estimated:</a:t>
            </a:r>
          </a:p>
        </p:txBody>
      </p:sp>
      <mc:AlternateContent xmlns:mc="http://schemas.openxmlformats.org/markup-compatibility/2006">
        <mc:Choice xmlns:a14="http://schemas.microsoft.com/office/drawing/2010/main" Requires="a14">
          <p:sp>
            <p:nvSpPr>
              <p:cNvPr id="4" name="TextBox 3"/>
              <p:cNvSpPr txBox="1"/>
              <p:nvPr/>
            </p:nvSpPr>
            <p:spPr>
              <a:xfrm>
                <a:off x="1187624" y="3212976"/>
                <a:ext cx="5112568" cy="317844"/>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GB" i="1" smtClean="0">
                              <a:latin typeface="Cambria Math" panose="02040503050406030204" pitchFamily="18" charset="0"/>
                            </a:rPr>
                          </m:ctrlPr>
                        </m:sSubPr>
                        <m:e>
                          <m:r>
                            <a:rPr lang="pt-PT" b="0" i="1" smtClean="0">
                              <a:latin typeface="Cambria Math" panose="02040503050406030204" pitchFamily="18" charset="0"/>
                            </a:rPr>
                            <m:t>𝑠</m:t>
                          </m:r>
                        </m:e>
                        <m:sub>
                          <m:r>
                            <a:rPr lang="pt-PT" b="0" i="1" smtClean="0">
                              <a:latin typeface="Cambria Math" panose="02040503050406030204" pitchFamily="18" charset="0"/>
                            </a:rPr>
                            <m:t>𝑚</m:t>
                          </m:r>
                        </m:sub>
                      </m:sSub>
                      <m:r>
                        <a:rPr lang="pt-PT" b="0" i="1" smtClean="0">
                          <a:latin typeface="Cambria Math" panose="02040503050406030204" pitchFamily="18" charset="0"/>
                        </a:rPr>
                        <m:t>=</m:t>
                      </m:r>
                      <m:sSub>
                        <m:sSubPr>
                          <m:ctrlPr>
                            <a:rPr lang="en-GB" i="1">
                              <a:latin typeface="Cambria Math" panose="02040503050406030204" pitchFamily="18" charset="0"/>
                            </a:rPr>
                          </m:ctrlPr>
                        </m:sSubPr>
                        <m:e>
                          <m:r>
                            <a:rPr lang="pt-PT" i="1" smtClean="0">
                              <a:latin typeface="Cambria Math" panose="02040503050406030204" pitchFamily="18" charset="0"/>
                              <a:ea typeface="Cambria Math" panose="02040503050406030204" pitchFamily="18" charset="0"/>
                            </a:rPr>
                            <m:t>𝛽</m:t>
                          </m:r>
                        </m:e>
                        <m:sub>
                          <m:r>
                            <a:rPr lang="pt-PT" b="0" i="1" smtClean="0">
                              <a:latin typeface="Cambria Math" panose="02040503050406030204" pitchFamily="18" charset="0"/>
                            </a:rPr>
                            <m:t>0</m:t>
                          </m:r>
                        </m:sub>
                      </m:sSub>
                      <m:r>
                        <a:rPr lang="pt-PT" b="0" i="1" smtClean="0">
                          <a:latin typeface="Cambria Math" panose="02040503050406030204" pitchFamily="18" charset="0"/>
                        </a:rPr>
                        <m:t>+</m:t>
                      </m:r>
                      <m:sSub>
                        <m:sSubPr>
                          <m:ctrlPr>
                            <a:rPr lang="en-GB" i="1">
                              <a:latin typeface="Cambria Math" panose="02040503050406030204" pitchFamily="18" charset="0"/>
                            </a:rPr>
                          </m:ctrlPr>
                        </m:sSubPr>
                        <m:e>
                          <m:r>
                            <a:rPr lang="pt-PT" i="1">
                              <a:latin typeface="Cambria Math" panose="02040503050406030204" pitchFamily="18" charset="0"/>
                              <a:ea typeface="Cambria Math" panose="02040503050406030204" pitchFamily="18" charset="0"/>
                            </a:rPr>
                            <m:t>𝛽</m:t>
                          </m:r>
                        </m:e>
                        <m:sub>
                          <m:r>
                            <a:rPr lang="pt-PT" b="0" i="1" smtClean="0">
                              <a:latin typeface="Cambria Math" panose="02040503050406030204" pitchFamily="18" charset="0"/>
                            </a:rPr>
                            <m:t>1</m:t>
                          </m:r>
                        </m:sub>
                      </m:sSub>
                      <m:r>
                        <a:rPr lang="pt-PT" i="1">
                          <a:latin typeface="Cambria Math" panose="02040503050406030204" pitchFamily="18" charset="0"/>
                          <a:ea typeface="Cambria Math" panose="02040503050406030204" pitchFamily="18" charset="0"/>
                        </a:rPr>
                        <m:t>∙</m:t>
                      </m:r>
                      <m:f>
                        <m:fPr>
                          <m:type m:val="lin"/>
                          <m:ctrlPr>
                            <a:rPr lang="pt-PT" i="1" smtClean="0">
                              <a:latin typeface="Cambria Math" panose="02040503050406030204" pitchFamily="18" charset="0"/>
                              <a:ea typeface="Cambria Math" panose="02040503050406030204" pitchFamily="18" charset="0"/>
                            </a:rPr>
                          </m:ctrlPr>
                        </m:fPr>
                        <m:num>
                          <m:d>
                            <m:dPr>
                              <m:begChr m:val="["/>
                              <m:endChr m:val="]"/>
                              <m:ctrlPr>
                                <a:rPr lang="pt-PT" i="1" smtClean="0">
                                  <a:latin typeface="Cambria Math" panose="02040503050406030204" pitchFamily="18" charset="0"/>
                                  <a:ea typeface="Cambria Math" panose="02040503050406030204" pitchFamily="18" charset="0"/>
                                </a:rPr>
                              </m:ctrlPr>
                            </m:dPr>
                            <m:e>
                              <m:r>
                                <a:rPr lang="pt-PT" b="0" i="1" smtClean="0">
                                  <a:latin typeface="Cambria Math" panose="02040503050406030204" pitchFamily="18" charset="0"/>
                                  <a:ea typeface="Cambria Math" panose="02040503050406030204" pitchFamily="18" charset="0"/>
                                </a:rPr>
                                <m:t>1−</m:t>
                              </m:r>
                              <m:sSup>
                                <m:sSupPr>
                                  <m:ctrlPr>
                                    <a:rPr lang="pt-PT" b="0" i="1" smtClean="0">
                                      <a:latin typeface="Cambria Math" panose="02040503050406030204" pitchFamily="18" charset="0"/>
                                      <a:ea typeface="Cambria Math" panose="02040503050406030204" pitchFamily="18" charset="0"/>
                                    </a:rPr>
                                  </m:ctrlPr>
                                </m:sSupPr>
                                <m:e>
                                  <m:r>
                                    <a:rPr lang="pt-PT" b="0" i="1" smtClean="0">
                                      <a:latin typeface="Cambria Math" panose="02040503050406030204" pitchFamily="18" charset="0"/>
                                      <a:ea typeface="Cambria Math" panose="02040503050406030204" pitchFamily="18" charset="0"/>
                                    </a:rPr>
                                    <m:t>𝑒</m:t>
                                  </m:r>
                                </m:e>
                                <m:sup>
                                  <m:d>
                                    <m:dPr>
                                      <m:ctrlPr>
                                        <a:rPr lang="pt-PT" b="0" i="1" smtClean="0">
                                          <a:latin typeface="Cambria Math" panose="02040503050406030204" pitchFamily="18" charset="0"/>
                                          <a:ea typeface="Cambria Math" panose="02040503050406030204" pitchFamily="18" charset="0"/>
                                        </a:rPr>
                                      </m:ctrlPr>
                                    </m:dPr>
                                    <m:e>
                                      <m:f>
                                        <m:fPr>
                                          <m:type m:val="lin"/>
                                          <m:ctrlPr>
                                            <a:rPr lang="pt-PT" b="0" i="1" smtClean="0">
                                              <a:latin typeface="Cambria Math" panose="02040503050406030204" pitchFamily="18" charset="0"/>
                                              <a:ea typeface="Cambria Math" panose="02040503050406030204" pitchFamily="18" charset="0"/>
                                            </a:rPr>
                                          </m:ctrlPr>
                                        </m:fPr>
                                        <m:num>
                                          <m:r>
                                            <a:rPr lang="pt-PT" b="0" i="1" smtClean="0">
                                              <a:latin typeface="Cambria Math" panose="02040503050406030204" pitchFamily="18" charset="0"/>
                                              <a:ea typeface="Cambria Math" panose="02040503050406030204" pitchFamily="18" charset="0"/>
                                            </a:rPr>
                                            <m:t>−</m:t>
                                          </m:r>
                                          <m:r>
                                            <a:rPr lang="pt-PT" b="0" i="1" smtClean="0">
                                              <a:latin typeface="Cambria Math" panose="02040503050406030204" pitchFamily="18" charset="0"/>
                                              <a:ea typeface="Cambria Math" panose="02040503050406030204" pitchFamily="18" charset="0"/>
                                            </a:rPr>
                                            <m:t>𝑚</m:t>
                                          </m:r>
                                        </m:num>
                                        <m:den>
                                          <m:r>
                                            <a:rPr lang="pt-PT" b="0" i="1" smtClean="0">
                                              <a:latin typeface="Cambria Math" panose="02040503050406030204" pitchFamily="18" charset="0"/>
                                              <a:ea typeface="Cambria Math" panose="02040503050406030204" pitchFamily="18" charset="0"/>
                                            </a:rPr>
                                            <m:t>𝜏</m:t>
                                          </m:r>
                                        </m:den>
                                      </m:f>
                                    </m:e>
                                  </m:d>
                                </m:sup>
                              </m:sSup>
                            </m:e>
                          </m:d>
                        </m:num>
                        <m:den>
                          <m:d>
                            <m:dPr>
                              <m:ctrlPr>
                                <a:rPr lang="pt-PT" i="1">
                                  <a:latin typeface="Cambria Math" panose="02040503050406030204" pitchFamily="18" charset="0"/>
                                  <a:ea typeface="Cambria Math" panose="02040503050406030204" pitchFamily="18" charset="0"/>
                                </a:rPr>
                              </m:ctrlPr>
                            </m:dPr>
                            <m:e>
                              <m:f>
                                <m:fPr>
                                  <m:type m:val="lin"/>
                                  <m:ctrlPr>
                                    <a:rPr lang="pt-PT" i="1">
                                      <a:latin typeface="Cambria Math" panose="02040503050406030204" pitchFamily="18" charset="0"/>
                                      <a:ea typeface="Cambria Math" panose="02040503050406030204" pitchFamily="18" charset="0"/>
                                    </a:rPr>
                                  </m:ctrlPr>
                                </m:fPr>
                                <m:num>
                                  <m:r>
                                    <a:rPr lang="pt-PT" i="1">
                                      <a:latin typeface="Cambria Math" panose="02040503050406030204" pitchFamily="18" charset="0"/>
                                      <a:ea typeface="Cambria Math" panose="02040503050406030204" pitchFamily="18" charset="0"/>
                                    </a:rPr>
                                    <m:t>𝑚</m:t>
                                  </m:r>
                                </m:num>
                                <m:den>
                                  <m:r>
                                    <a:rPr lang="pt-PT" i="1">
                                      <a:latin typeface="Cambria Math" panose="02040503050406030204" pitchFamily="18" charset="0"/>
                                      <a:ea typeface="Cambria Math" panose="02040503050406030204" pitchFamily="18" charset="0"/>
                                    </a:rPr>
                                    <m:t>𝜏</m:t>
                                  </m:r>
                                </m:den>
                              </m:f>
                            </m:e>
                          </m:d>
                        </m:den>
                      </m:f>
                    </m:oMath>
                  </m:oMathPara>
                </a14:m>
                <a:endParaRPr lang="en-GB" dirty="0"/>
              </a:p>
            </p:txBody>
          </p:sp>
        </mc:Choice>
        <mc:Fallback>
          <p:sp>
            <p:nvSpPr>
              <p:cNvPr id="4" name="TextBox 3"/>
              <p:cNvSpPr txBox="1">
                <a:spLocks noRot="1" noChangeAspect="1" noMove="1" noResize="1" noEditPoints="1" noAdjustHandles="1" noChangeArrowheads="1" noChangeShapeType="1" noTextEdit="1"/>
              </p:cNvSpPr>
              <p:nvPr/>
            </p:nvSpPr>
            <p:spPr>
              <a:xfrm>
                <a:off x="1187624" y="3212976"/>
                <a:ext cx="5112568" cy="317844"/>
              </a:xfrm>
              <a:prstGeom prst="rect">
                <a:avLst/>
              </a:prstGeom>
              <a:blipFill rotWithShape="0">
                <a:blip r:embed="rId2"/>
                <a:stretch>
                  <a:fillRect t="-140385" b="-219231"/>
                </a:stretch>
              </a:blipFill>
            </p:spPr>
            <p:txBody>
              <a:bodyPr/>
              <a:lstStyle/>
              <a:p>
                <a:r>
                  <a:rPr lang="en-GB">
                    <a:noFill/>
                  </a:rPr>
                  <a:t> </a:t>
                </a:r>
              </a:p>
            </p:txBody>
          </p:sp>
        </mc:Fallback>
      </mc:AlternateContent>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5"/>
          <p:cNvSpPr/>
          <p:nvPr/>
        </p:nvSpPr>
        <p:spPr>
          <a:xfrm>
            <a:off x="285720" y="1643050"/>
            <a:ext cx="8678768" cy="5542543"/>
          </a:xfrm>
          <a:prstGeom prst="rect">
            <a:avLst/>
          </a:prstGeom>
        </p:spPr>
        <p:txBody>
          <a:bodyPr wrap="square">
            <a:spAutoFit/>
          </a:bodyPr>
          <a:lstStyle/>
          <a:p>
            <a:pPr marL="342900" indent="-342900" algn="just">
              <a:lnSpc>
                <a:spcPts val="2700"/>
              </a:lnSpc>
              <a:spcBef>
                <a:spcPts val="600"/>
              </a:spcBef>
              <a:spcAft>
                <a:spcPts val="600"/>
              </a:spcAft>
              <a:buClr>
                <a:srgbClr val="002060"/>
              </a:buClr>
              <a:buFont typeface="Wingdings" pitchFamily="2" charset="2"/>
              <a:buChar char="Ø"/>
            </a:pPr>
            <a:r>
              <a:rPr lang="en-US" sz="2400" dirty="0">
                <a:latin typeface="Calibri" pitchFamily="34" charset="0"/>
              </a:rPr>
              <a:t>Although </a:t>
            </a:r>
            <a:r>
              <a:rPr lang="en-US" sz="2400" dirty="0" smtClean="0">
                <a:latin typeface="Calibri" pitchFamily="34" charset="0"/>
              </a:rPr>
              <a:t>NS model can </a:t>
            </a:r>
            <a:r>
              <a:rPr lang="en-US" sz="2400" dirty="0">
                <a:latin typeface="Calibri" pitchFamily="34" charset="0"/>
              </a:rPr>
              <a:t>capture a wide range of shapes, it cannot handle all </a:t>
            </a:r>
            <a:r>
              <a:rPr lang="en-US" sz="2400" dirty="0" smtClean="0">
                <a:latin typeface="Calibri" pitchFamily="34" charset="0"/>
              </a:rPr>
              <a:t>shapes </a:t>
            </a:r>
            <a:r>
              <a:rPr lang="en-US" sz="2400" dirty="0">
                <a:latin typeface="Calibri" pitchFamily="34" charset="0"/>
              </a:rPr>
              <a:t>that the term structure assumes over time</a:t>
            </a:r>
            <a:r>
              <a:rPr lang="en-US" sz="2400" dirty="0" smtClean="0">
                <a:latin typeface="Calibri" pitchFamily="34" charset="0"/>
              </a:rPr>
              <a:t>.</a:t>
            </a:r>
          </a:p>
          <a:p>
            <a:pPr marL="342900" indent="-342900" algn="just">
              <a:lnSpc>
                <a:spcPts val="2700"/>
              </a:lnSpc>
              <a:spcBef>
                <a:spcPts val="600"/>
              </a:spcBef>
              <a:spcAft>
                <a:spcPts val="600"/>
              </a:spcAft>
              <a:buClr>
                <a:srgbClr val="002060"/>
              </a:buClr>
              <a:buFont typeface="Wingdings" pitchFamily="2" charset="2"/>
              <a:buChar char="Ø"/>
            </a:pPr>
            <a:endParaRPr lang="en-US" sz="2400" dirty="0">
              <a:latin typeface="Calibri" pitchFamily="34" charset="0"/>
            </a:endParaRPr>
          </a:p>
          <a:p>
            <a:pPr marL="342900" indent="-342900" algn="just">
              <a:lnSpc>
                <a:spcPts val="2700"/>
              </a:lnSpc>
              <a:spcBef>
                <a:spcPts val="600"/>
              </a:spcBef>
              <a:spcAft>
                <a:spcPts val="600"/>
              </a:spcAft>
              <a:buClr>
                <a:srgbClr val="002060"/>
              </a:buClr>
              <a:buFont typeface="Wingdings" pitchFamily="2" charset="2"/>
              <a:buChar char="Ø"/>
            </a:pPr>
            <a:r>
              <a:rPr lang="en-US" sz="2400" dirty="0" smtClean="0">
                <a:latin typeface="Calibri" pitchFamily="34" charset="0"/>
              </a:rPr>
              <a:t>Several </a:t>
            </a:r>
            <a:r>
              <a:rPr lang="en-US" sz="2400" dirty="0">
                <a:latin typeface="Calibri" pitchFamily="34" charset="0"/>
              </a:rPr>
              <a:t>more flexible </a:t>
            </a:r>
            <a:r>
              <a:rPr lang="en-US" sz="2400" dirty="0" smtClean="0">
                <a:latin typeface="Calibri" pitchFamily="34" charset="0"/>
              </a:rPr>
              <a:t>NS specifications </a:t>
            </a:r>
            <a:r>
              <a:rPr lang="en-US" sz="2400" dirty="0">
                <a:latin typeface="Calibri" pitchFamily="34" charset="0"/>
              </a:rPr>
              <a:t>have been proposed in the literature to improve the fit to more complex shapes, namely with multiple inflection </a:t>
            </a:r>
            <a:r>
              <a:rPr lang="en-US" sz="2400" dirty="0" smtClean="0">
                <a:latin typeface="Calibri" pitchFamily="34" charset="0"/>
              </a:rPr>
              <a:t>points, introducing </a:t>
            </a:r>
            <a:r>
              <a:rPr lang="en-US" sz="2400" dirty="0">
                <a:latin typeface="Calibri" pitchFamily="34" charset="0"/>
              </a:rPr>
              <a:t>additional factors and </a:t>
            </a:r>
            <a:r>
              <a:rPr lang="en-US" sz="2400" dirty="0" smtClean="0">
                <a:latin typeface="Calibri" pitchFamily="34" charset="0"/>
              </a:rPr>
              <a:t>parameters.</a:t>
            </a:r>
          </a:p>
          <a:p>
            <a:pPr marL="342900" indent="-342900" algn="just">
              <a:lnSpc>
                <a:spcPts val="2700"/>
              </a:lnSpc>
              <a:spcBef>
                <a:spcPts val="600"/>
              </a:spcBef>
              <a:spcAft>
                <a:spcPts val="600"/>
              </a:spcAft>
              <a:buClr>
                <a:srgbClr val="002060"/>
              </a:buClr>
              <a:buFont typeface="Wingdings" pitchFamily="2" charset="2"/>
              <a:buChar char="Ø"/>
            </a:pPr>
            <a:endParaRPr lang="en-US" sz="2400" dirty="0">
              <a:latin typeface="Calibri" pitchFamily="34" charset="0"/>
            </a:endParaRPr>
          </a:p>
          <a:p>
            <a:pPr marL="342900" indent="-342900" algn="just">
              <a:lnSpc>
                <a:spcPts val="2700"/>
              </a:lnSpc>
              <a:spcBef>
                <a:spcPts val="600"/>
              </a:spcBef>
              <a:spcAft>
                <a:spcPts val="600"/>
              </a:spcAft>
              <a:buClr>
                <a:srgbClr val="002060"/>
              </a:buClr>
              <a:buFont typeface="Wingdings" pitchFamily="2" charset="2"/>
              <a:buChar char="Ø"/>
            </a:pPr>
            <a:r>
              <a:rPr lang="en-US" sz="2400" dirty="0" smtClean="0">
                <a:latin typeface="+mn-lt"/>
              </a:rPr>
              <a:t>One of those models was developed by </a:t>
            </a:r>
            <a:r>
              <a:rPr lang="en-GB" sz="2400" dirty="0" smtClean="0">
                <a:latin typeface="+mn-lt"/>
              </a:rPr>
              <a:t>Bjork</a:t>
            </a:r>
            <a:r>
              <a:rPr lang="en-GB" sz="2400" dirty="0">
                <a:latin typeface="+mn-lt"/>
              </a:rPr>
              <a:t>, T. and Christensen B.J. (1999): ”Interest rate dynamics and consistent forward rate curves</a:t>
            </a:r>
            <a:r>
              <a:rPr lang="en-GB" sz="2400" dirty="0" smtClean="0">
                <a:latin typeface="+mn-lt"/>
              </a:rPr>
              <a:t>”, </a:t>
            </a:r>
            <a:r>
              <a:rPr lang="en-GB" sz="2400" dirty="0">
                <a:latin typeface="+mn-lt"/>
              </a:rPr>
              <a:t>Mathematical Finance</a:t>
            </a:r>
            <a:r>
              <a:rPr lang="en-US" sz="2400" dirty="0">
                <a:latin typeface="+mn-lt"/>
              </a:rPr>
              <a:t>.</a:t>
            </a:r>
          </a:p>
          <a:p>
            <a:pPr algn="just" eaLnBrk="1" hangingPunct="1">
              <a:lnSpc>
                <a:spcPts val="2900"/>
              </a:lnSpc>
              <a:spcBef>
                <a:spcPts val="600"/>
              </a:spcBef>
              <a:spcAft>
                <a:spcPts val="600"/>
              </a:spcAft>
            </a:pPr>
            <a:endParaRPr lang="en-US" sz="2400" dirty="0"/>
          </a:p>
          <a:p>
            <a:pPr marL="342900" indent="-342900" algn="just">
              <a:lnSpc>
                <a:spcPts val="2700"/>
              </a:lnSpc>
              <a:spcBef>
                <a:spcPts val="600"/>
              </a:spcBef>
              <a:spcAft>
                <a:spcPts val="600"/>
              </a:spcAft>
              <a:buClr>
                <a:srgbClr val="002060"/>
              </a:buClr>
              <a:buFont typeface="Wingdings" pitchFamily="2" charset="2"/>
              <a:buChar char="Ø"/>
            </a:pPr>
            <a:endParaRPr lang="pt-PT" sz="2400" dirty="0">
              <a:latin typeface="+mn-lt"/>
            </a:endParaRPr>
          </a:p>
        </p:txBody>
      </p:sp>
      <p:cxnSp>
        <p:nvCxnSpPr>
          <p:cNvPr id="7" name="Straight Connector 6"/>
          <p:cNvCxnSpPr/>
          <p:nvPr/>
        </p:nvCxnSpPr>
        <p:spPr>
          <a:xfrm flipV="1">
            <a:off x="0" y="1052736"/>
            <a:ext cx="3995936" cy="1824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9" name="Rectangle 3"/>
          <p:cNvSpPr>
            <a:spLocks noGrp="1" noChangeArrowheads="1"/>
          </p:cNvSpPr>
          <p:nvPr>
            <p:ph type="title"/>
          </p:nvPr>
        </p:nvSpPr>
        <p:spPr>
          <a:xfrm>
            <a:off x="-32" y="285728"/>
            <a:ext cx="7772400" cy="1127048"/>
          </a:xfrm>
          <a:noFill/>
        </p:spPr>
        <p:txBody>
          <a:bodyPr/>
          <a:lstStyle/>
          <a:p>
            <a:pPr algn="l" eaLnBrk="1" hangingPunct="1"/>
            <a:r>
              <a:rPr lang="en-US" sz="3200" b="1" cap="small" dirty="0" err="1" smtClean="0">
                <a:solidFill>
                  <a:srgbClr val="740000"/>
                </a:solidFill>
              </a:rPr>
              <a:t>Björk</a:t>
            </a:r>
            <a:r>
              <a:rPr lang="en-US" sz="3200" b="1" cap="small" dirty="0" smtClean="0">
                <a:solidFill>
                  <a:srgbClr val="740000"/>
                </a:solidFill>
              </a:rPr>
              <a:t> and Christensen </a:t>
            </a:r>
          </a:p>
        </p:txBody>
      </p:sp>
      <p:sp>
        <p:nvSpPr>
          <p:cNvPr id="4" name="Down Arrow 3"/>
          <p:cNvSpPr/>
          <p:nvPr/>
        </p:nvSpPr>
        <p:spPr>
          <a:xfrm>
            <a:off x="4355976" y="2420888"/>
            <a:ext cx="360040"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5971339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0" name="Rectangle 2"/>
          <p:cNvSpPr>
            <a:spLocks noGrp="1" noChangeArrowheads="1"/>
          </p:cNvSpPr>
          <p:nvPr>
            <p:ph type="body" idx="1"/>
          </p:nvPr>
        </p:nvSpPr>
        <p:spPr>
          <a:xfrm>
            <a:off x="269206" y="548895"/>
            <a:ext cx="8572560" cy="935889"/>
          </a:xfrm>
          <a:noFill/>
        </p:spPr>
        <p:txBody>
          <a:bodyPr/>
          <a:lstStyle/>
          <a:p>
            <a:pPr>
              <a:buClr>
                <a:srgbClr val="002060"/>
              </a:buClr>
              <a:buFont typeface="Wingdings" pitchFamily="2" charset="2"/>
              <a:buChar char="Ø"/>
            </a:pPr>
            <a:r>
              <a:rPr lang="en-US" sz="2400" dirty="0" smtClean="0"/>
              <a:t>Björk and Christensen (1999) proposed to add a fourth factor to the approximating </a:t>
            </a:r>
            <a:r>
              <a:rPr lang="pt-PT" sz="2400" dirty="0" smtClean="0"/>
              <a:t>forward curve</a:t>
            </a:r>
            <a:endParaRPr lang="fr-FR" sz="2400" dirty="0" smtClean="0"/>
          </a:p>
        </p:txBody>
      </p:sp>
      <p:pic>
        <p:nvPicPr>
          <p:cNvPr id="120835" name="Picture 3"/>
          <p:cNvPicPr>
            <a:picLocks noChangeAspect="1" noChangeArrowheads="1"/>
          </p:cNvPicPr>
          <p:nvPr/>
        </p:nvPicPr>
        <p:blipFill>
          <a:blip r:embed="rId2" cstate="print"/>
          <a:srcRect/>
          <a:stretch>
            <a:fillRect/>
          </a:stretch>
        </p:blipFill>
        <p:spPr bwMode="auto">
          <a:xfrm>
            <a:off x="490537" y="1729354"/>
            <a:ext cx="8162925" cy="790575"/>
          </a:xfrm>
          <a:prstGeom prst="rect">
            <a:avLst/>
          </a:prstGeom>
          <a:noFill/>
          <a:ln w="9525">
            <a:noFill/>
            <a:miter lim="800000"/>
            <a:headEnd/>
            <a:tailEnd/>
          </a:ln>
          <a:effectLst/>
        </p:spPr>
      </p:pic>
      <p:pic>
        <p:nvPicPr>
          <p:cNvPr id="120836" name="Picture 4"/>
          <p:cNvPicPr>
            <a:picLocks noChangeAspect="1" noChangeArrowheads="1"/>
          </p:cNvPicPr>
          <p:nvPr/>
        </p:nvPicPr>
        <p:blipFill>
          <a:blip r:embed="rId3" cstate="print"/>
          <a:srcRect r="24721"/>
          <a:stretch>
            <a:fillRect/>
          </a:stretch>
        </p:blipFill>
        <p:spPr bwMode="auto">
          <a:xfrm>
            <a:off x="607191" y="2536344"/>
            <a:ext cx="7715304" cy="1190625"/>
          </a:xfrm>
          <a:prstGeom prst="rect">
            <a:avLst/>
          </a:prstGeom>
          <a:noFill/>
          <a:ln w="9525">
            <a:noFill/>
            <a:miter lim="800000"/>
            <a:headEnd/>
            <a:tailEnd/>
          </a:ln>
          <a:effectLst/>
        </p:spPr>
      </p:pic>
      <p:pic>
        <p:nvPicPr>
          <p:cNvPr id="120837" name="Picture 5"/>
          <p:cNvPicPr>
            <a:picLocks noChangeAspect="1" noChangeArrowheads="1"/>
          </p:cNvPicPr>
          <p:nvPr/>
        </p:nvPicPr>
        <p:blipFill>
          <a:blip r:embed="rId4" cstate="print"/>
          <a:srcRect/>
          <a:stretch>
            <a:fillRect/>
          </a:stretch>
        </p:blipFill>
        <p:spPr bwMode="auto">
          <a:xfrm>
            <a:off x="1547664" y="3694970"/>
            <a:ext cx="2495550" cy="1257300"/>
          </a:xfrm>
          <a:prstGeom prst="rect">
            <a:avLst/>
          </a:prstGeom>
          <a:noFill/>
          <a:ln w="9525">
            <a:noFill/>
            <a:miter lim="800000"/>
            <a:headEnd/>
            <a:tailEnd/>
          </a:ln>
          <a:effectLst/>
        </p:spPr>
      </p:pic>
      <p:sp>
        <p:nvSpPr>
          <p:cNvPr id="14" name="TextBox 13"/>
          <p:cNvSpPr txBox="1"/>
          <p:nvPr/>
        </p:nvSpPr>
        <p:spPr>
          <a:xfrm>
            <a:off x="4698362" y="4005452"/>
            <a:ext cx="4143404" cy="1631216"/>
          </a:xfrm>
          <a:prstGeom prst="rect">
            <a:avLst/>
          </a:prstGeom>
          <a:noFill/>
        </p:spPr>
        <p:txBody>
          <a:bodyPr wrap="square" rtlCol="0">
            <a:spAutoFit/>
          </a:bodyPr>
          <a:lstStyle/>
          <a:p>
            <a:r>
              <a:rPr lang="pt-PT" sz="2000" dirty="0" smtClean="0">
                <a:latin typeface="Calibri" pitchFamily="34" charset="0"/>
              </a:rPr>
              <a:t>The fourth component, </a:t>
            </a:r>
            <a:r>
              <a:rPr lang="en-US" sz="2000" dirty="0" smtClean="0">
                <a:latin typeface="Calibri" pitchFamily="34" charset="0"/>
              </a:rPr>
              <a:t>resembles the second component, as it also mainly affects short-term maturities. </a:t>
            </a:r>
          </a:p>
          <a:p>
            <a:r>
              <a:rPr lang="en-US" sz="2000" dirty="0" smtClean="0">
                <a:latin typeface="Calibri" pitchFamily="34" charset="0"/>
              </a:rPr>
              <a:t>The difference is that it decays to zero at a faster rate.</a:t>
            </a:r>
            <a:endParaRPr lang="pt-PT" sz="2000" dirty="0">
              <a:latin typeface="Calibri" pitchFamily="34" charset="0"/>
            </a:endParaRPr>
          </a:p>
        </p:txBody>
      </p:sp>
      <p:sp>
        <p:nvSpPr>
          <p:cNvPr id="15" name="Right Brace 14"/>
          <p:cNvSpPr/>
          <p:nvPr/>
        </p:nvSpPr>
        <p:spPr>
          <a:xfrm>
            <a:off x="4357686" y="3843694"/>
            <a:ext cx="214314" cy="1285884"/>
          </a:xfrm>
          <a:prstGeom prst="rightBrace">
            <a:avLst/>
          </a:prstGeom>
          <a:ln w="25400">
            <a:solidFill>
              <a:srgbClr val="74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PT"/>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 name="Rectangle 2"/>
          <p:cNvSpPr>
            <a:spLocks noGrp="1" noChangeArrowheads="1"/>
          </p:cNvSpPr>
          <p:nvPr>
            <p:ph type="title"/>
          </p:nvPr>
        </p:nvSpPr>
        <p:spPr>
          <a:xfrm>
            <a:off x="-32" y="214290"/>
            <a:ext cx="7772400" cy="1143000"/>
          </a:xfrm>
          <a:noFill/>
        </p:spPr>
        <p:txBody>
          <a:bodyPr/>
          <a:lstStyle/>
          <a:p>
            <a:pPr algn="l" eaLnBrk="1" hangingPunct="1"/>
            <a:r>
              <a:rPr lang="en-US" sz="2800" b="1" cap="small" dirty="0" smtClean="0">
                <a:solidFill>
                  <a:srgbClr val="740000"/>
                </a:solidFill>
              </a:rPr>
              <a:t>BC (1999) four-factor - </a:t>
            </a:r>
            <a:r>
              <a:rPr lang="en-US" sz="2800" b="1" cap="small" dirty="0" smtClean="0">
                <a:solidFill>
                  <a:srgbClr val="002060"/>
                </a:solidFill>
              </a:rPr>
              <a:t>properties</a:t>
            </a:r>
          </a:p>
        </p:txBody>
      </p:sp>
      <p:sp>
        <p:nvSpPr>
          <p:cNvPr id="8" name="Rectangle 7"/>
          <p:cNvSpPr/>
          <p:nvPr/>
        </p:nvSpPr>
        <p:spPr>
          <a:xfrm>
            <a:off x="285720" y="1714488"/>
            <a:ext cx="8286808" cy="2677656"/>
          </a:xfrm>
          <a:prstGeom prst="rect">
            <a:avLst/>
          </a:prstGeom>
        </p:spPr>
        <p:txBody>
          <a:bodyPr wrap="square">
            <a:spAutoFit/>
          </a:bodyPr>
          <a:lstStyle/>
          <a:p>
            <a:pPr marL="342900" indent="-342900" algn="just">
              <a:buClr>
                <a:srgbClr val="002060"/>
              </a:buClr>
              <a:buFont typeface="Wingdings" pitchFamily="2" charset="2"/>
              <a:buChar char="Ø"/>
            </a:pPr>
            <a:r>
              <a:rPr lang="en-US" sz="2400" dirty="0" smtClean="0">
                <a:latin typeface="Calibri" pitchFamily="34" charset="0"/>
              </a:rPr>
              <a:t>The factor        can be interpreted as a second slope factor. </a:t>
            </a:r>
          </a:p>
          <a:p>
            <a:pPr marL="342900" indent="-342900" algn="just">
              <a:buClr>
                <a:srgbClr val="002060"/>
              </a:buClr>
              <a:buFont typeface="Wingdings" pitchFamily="2" charset="2"/>
              <a:buChar char="Ø"/>
            </a:pPr>
            <a:endParaRPr lang="en-US" sz="2400" dirty="0" smtClean="0">
              <a:latin typeface="Calibri" pitchFamily="34" charset="0"/>
            </a:endParaRPr>
          </a:p>
          <a:p>
            <a:pPr marL="342900" indent="-342900" algn="just">
              <a:buClr>
                <a:srgbClr val="002060"/>
              </a:buClr>
              <a:buFont typeface="Wingdings" pitchFamily="2" charset="2"/>
              <a:buChar char="Ø"/>
            </a:pPr>
            <a:r>
              <a:rPr lang="en-US" sz="2400" dirty="0" smtClean="0">
                <a:latin typeface="Calibri" pitchFamily="34" charset="0"/>
              </a:rPr>
              <a:t>As a result, the </a:t>
            </a:r>
            <a:r>
              <a:rPr lang="en-US" sz="2400" dirty="0" err="1" smtClean="0">
                <a:latin typeface="Calibri" pitchFamily="34" charset="0"/>
              </a:rPr>
              <a:t>Björk</a:t>
            </a:r>
            <a:r>
              <a:rPr lang="en-US" sz="2400" dirty="0" smtClean="0">
                <a:latin typeface="Calibri" pitchFamily="34" charset="0"/>
              </a:rPr>
              <a:t> </a:t>
            </a:r>
            <a:r>
              <a:rPr lang="en-US" sz="2400" dirty="0" smtClean="0">
                <a:latin typeface="Calibri" pitchFamily="34" charset="0"/>
              </a:rPr>
              <a:t>and </a:t>
            </a:r>
            <a:r>
              <a:rPr lang="en-US" sz="2400" dirty="0" smtClean="0">
                <a:latin typeface="Calibri" pitchFamily="34" charset="0"/>
              </a:rPr>
              <a:t>Christensen model captures the slope of the term structure by the (weighted) sum of       and                     	.</a:t>
            </a:r>
          </a:p>
          <a:p>
            <a:pPr marL="342900" indent="-342900" algn="just">
              <a:buClr>
                <a:srgbClr val="002060"/>
              </a:buClr>
              <a:buFont typeface="Wingdings" pitchFamily="2" charset="2"/>
              <a:buChar char="Ø"/>
            </a:pPr>
            <a:endParaRPr lang="en-US" sz="2400" dirty="0" smtClean="0">
              <a:latin typeface="Calibri" pitchFamily="34" charset="0"/>
            </a:endParaRPr>
          </a:p>
          <a:p>
            <a:pPr marL="342900" indent="-342900" algn="just">
              <a:buClr>
                <a:srgbClr val="002060"/>
              </a:buClr>
              <a:buFont typeface="Wingdings" pitchFamily="2" charset="2"/>
              <a:buChar char="Ø"/>
            </a:pPr>
            <a:r>
              <a:rPr lang="en-US" sz="2400" dirty="0" smtClean="0">
                <a:latin typeface="Calibri" pitchFamily="34" charset="0"/>
              </a:rPr>
              <a:t>The instantaneous short rate in this case is given by </a:t>
            </a:r>
            <a:endParaRPr lang="en-US" sz="2400" dirty="0">
              <a:latin typeface="Calibri" pitchFamily="34" charset="0"/>
            </a:endParaRPr>
          </a:p>
        </p:txBody>
      </p:sp>
      <p:pic>
        <p:nvPicPr>
          <p:cNvPr id="142340" name="Picture 4"/>
          <p:cNvPicPr>
            <a:picLocks noChangeAspect="1" noChangeArrowheads="1"/>
          </p:cNvPicPr>
          <p:nvPr/>
        </p:nvPicPr>
        <p:blipFill>
          <a:blip r:embed="rId2" cstate="print"/>
          <a:srcRect/>
          <a:stretch>
            <a:fillRect/>
          </a:stretch>
        </p:blipFill>
        <p:spPr bwMode="auto">
          <a:xfrm>
            <a:off x="1979712" y="1700039"/>
            <a:ext cx="514350" cy="504825"/>
          </a:xfrm>
          <a:prstGeom prst="rect">
            <a:avLst/>
          </a:prstGeom>
          <a:noFill/>
          <a:ln w="9525">
            <a:noFill/>
            <a:miter lim="800000"/>
            <a:headEnd/>
            <a:tailEnd/>
          </a:ln>
          <a:effectLst/>
        </p:spPr>
      </p:pic>
      <p:pic>
        <p:nvPicPr>
          <p:cNvPr id="142341" name="Picture 5"/>
          <p:cNvPicPr>
            <a:picLocks noChangeAspect="1" noChangeArrowheads="1"/>
          </p:cNvPicPr>
          <p:nvPr/>
        </p:nvPicPr>
        <p:blipFill>
          <a:blip r:embed="rId3" cstate="print"/>
          <a:srcRect/>
          <a:stretch>
            <a:fillRect/>
          </a:stretch>
        </p:blipFill>
        <p:spPr bwMode="auto">
          <a:xfrm>
            <a:off x="7508701" y="2834241"/>
            <a:ext cx="447675" cy="428625"/>
          </a:xfrm>
          <a:prstGeom prst="rect">
            <a:avLst/>
          </a:prstGeom>
          <a:noFill/>
          <a:ln w="9525">
            <a:noFill/>
            <a:miter lim="800000"/>
            <a:headEnd/>
            <a:tailEnd/>
          </a:ln>
          <a:effectLst/>
        </p:spPr>
      </p:pic>
      <p:pic>
        <p:nvPicPr>
          <p:cNvPr id="142342" name="Picture 6"/>
          <p:cNvPicPr>
            <a:picLocks noChangeAspect="1" noChangeArrowheads="1"/>
          </p:cNvPicPr>
          <p:nvPr/>
        </p:nvPicPr>
        <p:blipFill>
          <a:blip r:embed="rId4" cstate="print"/>
          <a:srcRect/>
          <a:stretch>
            <a:fillRect/>
          </a:stretch>
        </p:blipFill>
        <p:spPr bwMode="auto">
          <a:xfrm>
            <a:off x="683568" y="3262866"/>
            <a:ext cx="485775" cy="419100"/>
          </a:xfrm>
          <a:prstGeom prst="rect">
            <a:avLst/>
          </a:prstGeom>
          <a:noFill/>
          <a:ln w="9525">
            <a:noFill/>
            <a:miter lim="800000"/>
            <a:headEnd/>
            <a:tailEnd/>
          </a:ln>
          <a:effectLst/>
        </p:spPr>
      </p:pic>
      <p:pic>
        <p:nvPicPr>
          <p:cNvPr id="142343" name="Picture 7"/>
          <p:cNvPicPr>
            <a:picLocks noChangeAspect="1" noChangeArrowheads="1"/>
          </p:cNvPicPr>
          <p:nvPr/>
        </p:nvPicPr>
        <p:blipFill>
          <a:blip r:embed="rId5" cstate="print"/>
          <a:srcRect/>
          <a:stretch>
            <a:fillRect/>
          </a:stretch>
        </p:blipFill>
        <p:spPr bwMode="auto">
          <a:xfrm>
            <a:off x="3112740" y="4350833"/>
            <a:ext cx="3171825" cy="5143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7" name="Rectangle 3"/>
          <p:cNvSpPr>
            <a:spLocks noGrp="1" noChangeArrowheads="1"/>
          </p:cNvSpPr>
          <p:nvPr>
            <p:ph type="title"/>
          </p:nvPr>
        </p:nvSpPr>
        <p:spPr>
          <a:xfrm>
            <a:off x="-32" y="285728"/>
            <a:ext cx="7772400" cy="1143000"/>
          </a:xfrm>
          <a:noFill/>
        </p:spPr>
        <p:txBody>
          <a:bodyPr/>
          <a:lstStyle/>
          <a:p>
            <a:pPr algn="l" eaLnBrk="1" hangingPunct="1"/>
            <a:r>
              <a:rPr lang="en-US" sz="3200" b="1" cap="small" dirty="0" smtClean="0">
                <a:solidFill>
                  <a:srgbClr val="740000"/>
                </a:solidFill>
              </a:rPr>
              <a:t>Bliss (1997)</a:t>
            </a:r>
          </a:p>
        </p:txBody>
      </p:sp>
      <p:sp>
        <p:nvSpPr>
          <p:cNvPr id="6" name="Rectangle 5"/>
          <p:cNvSpPr/>
          <p:nvPr/>
        </p:nvSpPr>
        <p:spPr>
          <a:xfrm>
            <a:off x="179512" y="1428728"/>
            <a:ext cx="8712968" cy="3416320"/>
          </a:xfrm>
          <a:prstGeom prst="rect">
            <a:avLst/>
          </a:prstGeom>
        </p:spPr>
        <p:txBody>
          <a:bodyPr wrap="square">
            <a:spAutoFit/>
          </a:bodyPr>
          <a:lstStyle/>
          <a:p>
            <a:pPr marL="342900" indent="-342900" algn="just">
              <a:buClr>
                <a:srgbClr val="002060"/>
              </a:buClr>
              <a:buFont typeface="Wingdings" pitchFamily="2" charset="2"/>
              <a:buChar char="Ø"/>
            </a:pPr>
            <a:r>
              <a:rPr lang="en-US" sz="2400" dirty="0" smtClean="0">
                <a:latin typeface="Calibri" pitchFamily="34" charset="0"/>
              </a:rPr>
              <a:t>A second option to make the Nelson-Siegel more flexible is through relaxing the restriction that the slope and curvature component should be governed by the same decay parameter </a:t>
            </a:r>
            <a:r>
              <a:rPr lang="en-US" sz="2400" dirty="0" smtClean="0">
                <a:latin typeface="Symbol" panose="05050102010706020507" pitchFamily="18" charset="2"/>
              </a:rPr>
              <a:t>t</a:t>
            </a:r>
            <a:r>
              <a:rPr lang="en-US" sz="2400" dirty="0" smtClean="0">
                <a:latin typeface="Calibri" pitchFamily="34" charset="0"/>
              </a:rPr>
              <a:t>.</a:t>
            </a:r>
          </a:p>
          <a:p>
            <a:pPr marL="342900" indent="-342900" algn="just">
              <a:buClr>
                <a:srgbClr val="002060"/>
              </a:buClr>
              <a:buFont typeface="Wingdings" pitchFamily="2" charset="2"/>
              <a:buChar char="Ø"/>
            </a:pPr>
            <a:endParaRPr lang="en-US" sz="2400" dirty="0" smtClean="0">
              <a:latin typeface="Calibri" pitchFamily="34" charset="0"/>
            </a:endParaRPr>
          </a:p>
          <a:p>
            <a:pPr marL="342900" indent="-342900" algn="just">
              <a:buClr>
                <a:srgbClr val="002060"/>
              </a:buClr>
              <a:buFont typeface="Wingdings" pitchFamily="2" charset="2"/>
              <a:buChar char="Ø"/>
            </a:pPr>
            <a:r>
              <a:rPr lang="en-US" sz="2400" dirty="0" smtClean="0">
                <a:latin typeface="Calibri" pitchFamily="34" charset="0"/>
              </a:rPr>
              <a:t>Bliss (1997) estimates the term structure of interest rates with the 3-factor model that allows for 2 different decay parameters </a:t>
            </a:r>
            <a:r>
              <a:rPr lang="en-US" sz="2400" dirty="0" smtClean="0">
                <a:latin typeface="Symbol" panose="05050102010706020507" pitchFamily="18" charset="2"/>
              </a:rPr>
              <a:t>t</a:t>
            </a:r>
            <a:r>
              <a:rPr lang="en-US" baseline="-25000" dirty="0" smtClean="0">
                <a:latin typeface="Symbol" panose="05050102010706020507" pitchFamily="18" charset="2"/>
              </a:rPr>
              <a:t>1</a:t>
            </a:r>
            <a:r>
              <a:rPr lang="en-US" sz="2400" dirty="0" smtClean="0">
                <a:latin typeface="Calibri" pitchFamily="34" charset="0"/>
              </a:rPr>
              <a:t> and </a:t>
            </a:r>
            <a:r>
              <a:rPr lang="en-US" sz="2400" dirty="0" smtClean="0">
                <a:latin typeface="Symbol" panose="05050102010706020507" pitchFamily="18" charset="2"/>
              </a:rPr>
              <a:t>t</a:t>
            </a:r>
            <a:r>
              <a:rPr lang="en-US" sz="2000" baseline="-25000" dirty="0" smtClean="0">
                <a:latin typeface="Symbol" panose="05050102010706020507" pitchFamily="18" charset="2"/>
              </a:rPr>
              <a:t>2</a:t>
            </a:r>
            <a:r>
              <a:rPr lang="en-US" sz="2400" dirty="0" smtClean="0">
                <a:latin typeface="Calibri" pitchFamily="34" charset="0"/>
              </a:rPr>
              <a:t>.</a:t>
            </a:r>
          </a:p>
          <a:p>
            <a:pPr marL="342900" indent="-342900" algn="just">
              <a:buClr>
                <a:srgbClr val="002060"/>
              </a:buClr>
              <a:buFont typeface="Wingdings" pitchFamily="2" charset="2"/>
              <a:buChar char="Ø"/>
            </a:pPr>
            <a:endParaRPr lang="en-US" sz="2400" dirty="0" smtClean="0">
              <a:latin typeface="Calibri" pitchFamily="34" charset="0"/>
            </a:endParaRPr>
          </a:p>
          <a:p>
            <a:pPr marL="342900" indent="-342900" algn="just">
              <a:buClr>
                <a:srgbClr val="002060"/>
              </a:buClr>
              <a:buFont typeface="Wingdings" pitchFamily="2" charset="2"/>
              <a:buChar char="Ø"/>
            </a:pPr>
            <a:r>
              <a:rPr lang="en-US" sz="2400" dirty="0" smtClean="0">
                <a:latin typeface="Calibri" pitchFamily="34" charset="0"/>
              </a:rPr>
              <a:t> </a:t>
            </a:r>
            <a:r>
              <a:rPr lang="pt-PT" sz="2400" dirty="0" smtClean="0">
                <a:latin typeface="Calibri" pitchFamily="34" charset="0"/>
              </a:rPr>
              <a:t>The </a:t>
            </a:r>
            <a:r>
              <a:rPr lang="pt-PT" sz="2400" dirty="0" err="1" smtClean="0">
                <a:latin typeface="Calibri" pitchFamily="34" charset="0"/>
              </a:rPr>
              <a:t>forward</a:t>
            </a:r>
            <a:r>
              <a:rPr lang="pt-PT" sz="2400" dirty="0" smtClean="0">
                <a:latin typeface="Calibri" pitchFamily="34" charset="0"/>
              </a:rPr>
              <a:t> </a:t>
            </a:r>
            <a:r>
              <a:rPr lang="pt-PT" sz="2400" dirty="0" err="1" smtClean="0">
                <a:latin typeface="Calibri" pitchFamily="34" charset="0"/>
              </a:rPr>
              <a:t>and</a:t>
            </a:r>
            <a:r>
              <a:rPr lang="pt-PT" sz="2400" dirty="0" smtClean="0">
                <a:latin typeface="Calibri" pitchFamily="34" charset="0"/>
              </a:rPr>
              <a:t> spot curves are</a:t>
            </a:r>
            <a:r>
              <a:rPr lang="en-US" sz="2400" dirty="0" smtClean="0">
                <a:latin typeface="Calibri" pitchFamily="34" charset="0"/>
              </a:rPr>
              <a:t> then given by </a:t>
            </a:r>
            <a:endParaRPr lang="en-US" sz="2400" dirty="0">
              <a:latin typeface="Calibri" pitchFamily="34" charset="0"/>
            </a:endParaRPr>
          </a:p>
        </p:txBody>
      </p:sp>
      <p:cxnSp>
        <p:nvCxnSpPr>
          <p:cNvPr id="9" name="Straight Connector 8"/>
          <p:cNvCxnSpPr/>
          <p:nvPr/>
        </p:nvCxnSpPr>
        <p:spPr>
          <a:xfrm flipV="1">
            <a:off x="0" y="1124744"/>
            <a:ext cx="2123728" cy="18240"/>
          </a:xfrm>
          <a:prstGeom prst="line">
            <a:avLst/>
          </a:prstGeom>
          <a:ln w="25400"/>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0" name="TextBox 9"/>
              <p:cNvSpPr txBox="1"/>
              <p:nvPr/>
            </p:nvSpPr>
            <p:spPr>
              <a:xfrm>
                <a:off x="1061864" y="5229200"/>
                <a:ext cx="6710504" cy="317844"/>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GB" i="1" smtClean="0">
                              <a:latin typeface="Cambria Math" panose="02040503050406030204" pitchFamily="18" charset="0"/>
                            </a:rPr>
                          </m:ctrlPr>
                        </m:sSubPr>
                        <m:e>
                          <m:sSub>
                            <m:sSubPr>
                              <m:ctrlPr>
                                <a:rPr lang="en-GB" i="1" smtClean="0">
                                  <a:latin typeface="Cambria Math" panose="02040503050406030204" pitchFamily="18" charset="0"/>
                                </a:rPr>
                              </m:ctrlPr>
                            </m:sSubPr>
                            <m:e/>
                            <m:sub>
                              <m:r>
                                <a:rPr lang="pt-PT" b="0" i="1" smtClean="0">
                                  <a:latin typeface="Cambria Math" panose="02040503050406030204" pitchFamily="18" charset="0"/>
                                </a:rPr>
                                <m:t>𝑚</m:t>
                              </m:r>
                            </m:sub>
                          </m:sSub>
                          <m:r>
                            <a:rPr lang="pt-PT" b="0" i="1" smtClean="0">
                              <a:latin typeface="Cambria Math" panose="02040503050406030204" pitchFamily="18" charset="0"/>
                            </a:rPr>
                            <m:t>𝑓</m:t>
                          </m:r>
                        </m:e>
                        <m:sub>
                          <m:r>
                            <a:rPr lang="pt-PT" b="0" i="1" smtClean="0">
                              <a:latin typeface="Cambria Math" panose="02040503050406030204" pitchFamily="18" charset="0"/>
                            </a:rPr>
                            <m:t>0</m:t>
                          </m:r>
                        </m:sub>
                      </m:sSub>
                      <m:r>
                        <a:rPr lang="pt-PT" b="0" i="1" smtClean="0">
                          <a:latin typeface="Cambria Math" panose="02040503050406030204" pitchFamily="18" charset="0"/>
                        </a:rPr>
                        <m:t>=</m:t>
                      </m:r>
                      <m:sSub>
                        <m:sSubPr>
                          <m:ctrlPr>
                            <a:rPr lang="en-GB" i="1">
                              <a:latin typeface="Cambria Math" panose="02040503050406030204" pitchFamily="18" charset="0"/>
                            </a:rPr>
                          </m:ctrlPr>
                        </m:sSubPr>
                        <m:e>
                          <m:r>
                            <a:rPr lang="pt-PT" i="1" smtClean="0">
                              <a:latin typeface="Cambria Math" panose="02040503050406030204" pitchFamily="18" charset="0"/>
                              <a:ea typeface="Cambria Math" panose="02040503050406030204" pitchFamily="18" charset="0"/>
                            </a:rPr>
                            <m:t>𝛽</m:t>
                          </m:r>
                        </m:e>
                        <m:sub>
                          <m:r>
                            <a:rPr lang="pt-PT" b="0" i="1" smtClean="0">
                              <a:latin typeface="Cambria Math" panose="02040503050406030204" pitchFamily="18" charset="0"/>
                            </a:rPr>
                            <m:t>0</m:t>
                          </m:r>
                        </m:sub>
                      </m:sSub>
                      <m:r>
                        <a:rPr lang="pt-PT" b="0" i="1" smtClean="0">
                          <a:latin typeface="Cambria Math" panose="02040503050406030204" pitchFamily="18" charset="0"/>
                        </a:rPr>
                        <m:t>+</m:t>
                      </m:r>
                      <m:sSub>
                        <m:sSubPr>
                          <m:ctrlPr>
                            <a:rPr lang="en-GB" i="1">
                              <a:latin typeface="Cambria Math" panose="02040503050406030204" pitchFamily="18" charset="0"/>
                            </a:rPr>
                          </m:ctrlPr>
                        </m:sSubPr>
                        <m:e>
                          <m:r>
                            <a:rPr lang="pt-PT" i="1">
                              <a:latin typeface="Cambria Math" panose="02040503050406030204" pitchFamily="18" charset="0"/>
                              <a:ea typeface="Cambria Math" panose="02040503050406030204" pitchFamily="18" charset="0"/>
                            </a:rPr>
                            <m:t>𝛽</m:t>
                          </m:r>
                        </m:e>
                        <m:sub>
                          <m:r>
                            <a:rPr lang="pt-PT" b="0" i="1" smtClean="0">
                              <a:latin typeface="Cambria Math" panose="02040503050406030204" pitchFamily="18" charset="0"/>
                            </a:rPr>
                            <m:t>1</m:t>
                          </m:r>
                        </m:sub>
                      </m:sSub>
                      <m:r>
                        <a:rPr lang="pt-PT" i="1">
                          <a:latin typeface="Cambria Math" panose="02040503050406030204" pitchFamily="18" charset="0"/>
                          <a:ea typeface="Cambria Math" panose="02040503050406030204" pitchFamily="18" charset="0"/>
                        </a:rPr>
                        <m:t>∙</m:t>
                      </m:r>
                      <m:sSup>
                        <m:sSupPr>
                          <m:ctrlPr>
                            <a:rPr lang="pt-PT" i="1">
                              <a:latin typeface="Cambria Math" panose="02040503050406030204" pitchFamily="18" charset="0"/>
                              <a:ea typeface="Cambria Math" panose="02040503050406030204" pitchFamily="18" charset="0"/>
                            </a:rPr>
                          </m:ctrlPr>
                        </m:sSupPr>
                        <m:e>
                          <m:r>
                            <a:rPr lang="pt-PT" i="1">
                              <a:latin typeface="Cambria Math" panose="02040503050406030204" pitchFamily="18" charset="0"/>
                              <a:ea typeface="Cambria Math" panose="02040503050406030204" pitchFamily="18" charset="0"/>
                            </a:rPr>
                            <m:t>𝑒</m:t>
                          </m:r>
                        </m:e>
                        <m:sup>
                          <m:d>
                            <m:dPr>
                              <m:ctrlPr>
                                <a:rPr lang="pt-PT" i="1">
                                  <a:latin typeface="Cambria Math" panose="02040503050406030204" pitchFamily="18" charset="0"/>
                                  <a:ea typeface="Cambria Math" panose="02040503050406030204" pitchFamily="18" charset="0"/>
                                </a:rPr>
                              </m:ctrlPr>
                            </m:dPr>
                            <m:e>
                              <m:f>
                                <m:fPr>
                                  <m:type m:val="lin"/>
                                  <m:ctrlPr>
                                    <a:rPr lang="pt-PT" i="1">
                                      <a:latin typeface="Cambria Math" panose="02040503050406030204" pitchFamily="18" charset="0"/>
                                      <a:ea typeface="Cambria Math" panose="02040503050406030204" pitchFamily="18" charset="0"/>
                                    </a:rPr>
                                  </m:ctrlPr>
                                </m:fPr>
                                <m:num>
                                  <m:r>
                                    <a:rPr lang="pt-PT" i="1">
                                      <a:latin typeface="Cambria Math" panose="02040503050406030204" pitchFamily="18" charset="0"/>
                                      <a:ea typeface="Cambria Math" panose="02040503050406030204" pitchFamily="18" charset="0"/>
                                    </a:rPr>
                                    <m:t>−</m:t>
                                  </m:r>
                                  <m:r>
                                    <a:rPr lang="pt-PT" i="1">
                                      <a:latin typeface="Cambria Math" panose="02040503050406030204" pitchFamily="18" charset="0"/>
                                      <a:ea typeface="Cambria Math" panose="02040503050406030204" pitchFamily="18" charset="0"/>
                                    </a:rPr>
                                    <m:t>𝑚</m:t>
                                  </m:r>
                                </m:num>
                                <m:den>
                                  <m:sSub>
                                    <m:sSubPr>
                                      <m:ctrlPr>
                                        <a:rPr lang="pt-PT" i="1" smtClean="0">
                                          <a:latin typeface="Cambria Math" panose="02040503050406030204" pitchFamily="18" charset="0"/>
                                          <a:ea typeface="Cambria Math" panose="02040503050406030204" pitchFamily="18" charset="0"/>
                                        </a:rPr>
                                      </m:ctrlPr>
                                    </m:sSubPr>
                                    <m:e>
                                      <m:r>
                                        <a:rPr lang="pt-PT" i="1" smtClean="0">
                                          <a:latin typeface="Cambria Math" panose="02040503050406030204" pitchFamily="18" charset="0"/>
                                          <a:ea typeface="Cambria Math" panose="02040503050406030204" pitchFamily="18" charset="0"/>
                                        </a:rPr>
                                        <m:t>𝜏</m:t>
                                      </m:r>
                                    </m:e>
                                    <m:sub>
                                      <m:r>
                                        <a:rPr lang="pt-PT" b="0" i="1" smtClean="0">
                                          <a:latin typeface="Cambria Math" panose="02040503050406030204" pitchFamily="18" charset="0"/>
                                          <a:ea typeface="Cambria Math" panose="02040503050406030204" pitchFamily="18" charset="0"/>
                                        </a:rPr>
                                        <m:t>1</m:t>
                                      </m:r>
                                    </m:sub>
                                  </m:sSub>
                                </m:den>
                              </m:f>
                            </m:e>
                          </m:d>
                        </m:sup>
                      </m:sSup>
                      <m:r>
                        <a:rPr lang="pt-PT" b="0" i="1" smtClean="0">
                          <a:latin typeface="Cambria Math" panose="02040503050406030204" pitchFamily="18" charset="0"/>
                          <a:ea typeface="Cambria Math" panose="02040503050406030204" pitchFamily="18" charset="0"/>
                        </a:rPr>
                        <m:t>+</m:t>
                      </m:r>
                      <m:sSub>
                        <m:sSubPr>
                          <m:ctrlPr>
                            <a:rPr lang="en-GB" i="1">
                              <a:latin typeface="Cambria Math" panose="02040503050406030204" pitchFamily="18" charset="0"/>
                            </a:rPr>
                          </m:ctrlPr>
                        </m:sSubPr>
                        <m:e>
                          <m:r>
                            <a:rPr lang="pt-PT" i="1">
                              <a:latin typeface="Cambria Math" panose="02040503050406030204" pitchFamily="18" charset="0"/>
                              <a:ea typeface="Cambria Math" panose="02040503050406030204" pitchFamily="18" charset="0"/>
                            </a:rPr>
                            <m:t>𝛽</m:t>
                          </m:r>
                        </m:e>
                        <m:sub>
                          <m:r>
                            <a:rPr lang="pt-PT" i="1">
                              <a:latin typeface="Cambria Math" panose="02040503050406030204" pitchFamily="18" charset="0"/>
                            </a:rPr>
                            <m:t>2</m:t>
                          </m:r>
                        </m:sub>
                      </m:sSub>
                      <m:r>
                        <a:rPr lang="pt-PT" i="1">
                          <a:latin typeface="Cambria Math" panose="02040503050406030204" pitchFamily="18" charset="0"/>
                          <a:ea typeface="Cambria Math" panose="02040503050406030204" pitchFamily="18" charset="0"/>
                        </a:rPr>
                        <m:t>∙</m:t>
                      </m:r>
                      <m:d>
                        <m:dPr>
                          <m:begChr m:val="["/>
                          <m:endChr m:val="]"/>
                          <m:ctrlPr>
                            <a:rPr lang="pt-PT" i="1">
                              <a:latin typeface="Cambria Math" panose="02040503050406030204" pitchFamily="18" charset="0"/>
                              <a:ea typeface="Cambria Math" panose="02040503050406030204" pitchFamily="18" charset="0"/>
                            </a:rPr>
                          </m:ctrlPr>
                        </m:dPr>
                        <m:e>
                          <m:d>
                            <m:dPr>
                              <m:ctrlPr>
                                <a:rPr lang="pt-PT" i="1">
                                  <a:latin typeface="Cambria Math" panose="02040503050406030204" pitchFamily="18" charset="0"/>
                                  <a:ea typeface="Cambria Math" panose="02040503050406030204" pitchFamily="18" charset="0"/>
                                </a:rPr>
                              </m:ctrlPr>
                            </m:dPr>
                            <m:e>
                              <m:f>
                                <m:fPr>
                                  <m:type m:val="lin"/>
                                  <m:ctrlPr>
                                    <a:rPr lang="pt-PT" i="1">
                                      <a:latin typeface="Cambria Math" panose="02040503050406030204" pitchFamily="18" charset="0"/>
                                      <a:ea typeface="Cambria Math" panose="02040503050406030204" pitchFamily="18" charset="0"/>
                                    </a:rPr>
                                  </m:ctrlPr>
                                </m:fPr>
                                <m:num>
                                  <m:r>
                                    <a:rPr lang="pt-PT" i="1">
                                      <a:latin typeface="Cambria Math" panose="02040503050406030204" pitchFamily="18" charset="0"/>
                                      <a:ea typeface="Cambria Math" panose="02040503050406030204" pitchFamily="18" charset="0"/>
                                    </a:rPr>
                                    <m:t>𝑚</m:t>
                                  </m:r>
                                </m:num>
                                <m:den>
                                  <m:r>
                                    <a:rPr lang="pt-PT" i="1">
                                      <a:latin typeface="Cambria Math" panose="02040503050406030204" pitchFamily="18" charset="0"/>
                                      <a:ea typeface="Cambria Math" panose="02040503050406030204" pitchFamily="18" charset="0"/>
                                    </a:rPr>
                                    <m:t>𝜏</m:t>
                                  </m:r>
                                </m:den>
                              </m:f>
                            </m:e>
                          </m:d>
                          <m:r>
                            <a:rPr lang="pt-PT" i="1">
                              <a:latin typeface="Cambria Math" panose="02040503050406030204" pitchFamily="18" charset="0"/>
                              <a:ea typeface="Cambria Math" panose="02040503050406030204" pitchFamily="18" charset="0"/>
                            </a:rPr>
                            <m:t>∙</m:t>
                          </m:r>
                          <m:sSup>
                            <m:sSupPr>
                              <m:ctrlPr>
                                <a:rPr lang="pt-PT" i="1">
                                  <a:latin typeface="Cambria Math" panose="02040503050406030204" pitchFamily="18" charset="0"/>
                                  <a:ea typeface="Cambria Math" panose="02040503050406030204" pitchFamily="18" charset="0"/>
                                </a:rPr>
                              </m:ctrlPr>
                            </m:sSupPr>
                            <m:e>
                              <m:r>
                                <a:rPr lang="pt-PT" i="1">
                                  <a:latin typeface="Cambria Math" panose="02040503050406030204" pitchFamily="18" charset="0"/>
                                  <a:ea typeface="Cambria Math" panose="02040503050406030204" pitchFamily="18" charset="0"/>
                                </a:rPr>
                                <m:t>𝑒</m:t>
                              </m:r>
                            </m:e>
                            <m:sup>
                              <m:d>
                                <m:dPr>
                                  <m:ctrlPr>
                                    <a:rPr lang="pt-PT" i="1">
                                      <a:latin typeface="Cambria Math" panose="02040503050406030204" pitchFamily="18" charset="0"/>
                                      <a:ea typeface="Cambria Math" panose="02040503050406030204" pitchFamily="18" charset="0"/>
                                    </a:rPr>
                                  </m:ctrlPr>
                                </m:dPr>
                                <m:e>
                                  <m:f>
                                    <m:fPr>
                                      <m:type m:val="lin"/>
                                      <m:ctrlPr>
                                        <a:rPr lang="pt-PT" i="1">
                                          <a:latin typeface="Cambria Math" panose="02040503050406030204" pitchFamily="18" charset="0"/>
                                          <a:ea typeface="Cambria Math" panose="02040503050406030204" pitchFamily="18" charset="0"/>
                                        </a:rPr>
                                      </m:ctrlPr>
                                    </m:fPr>
                                    <m:num>
                                      <m:r>
                                        <a:rPr lang="pt-PT" i="1">
                                          <a:latin typeface="Cambria Math" panose="02040503050406030204" pitchFamily="18" charset="0"/>
                                          <a:ea typeface="Cambria Math" panose="02040503050406030204" pitchFamily="18" charset="0"/>
                                        </a:rPr>
                                        <m:t>−</m:t>
                                      </m:r>
                                      <m:r>
                                        <a:rPr lang="pt-PT" i="1">
                                          <a:latin typeface="Cambria Math" panose="02040503050406030204" pitchFamily="18" charset="0"/>
                                          <a:ea typeface="Cambria Math" panose="02040503050406030204" pitchFamily="18" charset="0"/>
                                        </a:rPr>
                                        <m:t>𝑚</m:t>
                                      </m:r>
                                    </m:num>
                                    <m:den>
                                      <m:sSub>
                                        <m:sSubPr>
                                          <m:ctrlPr>
                                            <a:rPr lang="pt-PT" i="1">
                                              <a:latin typeface="Cambria Math" panose="02040503050406030204" pitchFamily="18" charset="0"/>
                                              <a:ea typeface="Cambria Math" panose="02040503050406030204" pitchFamily="18" charset="0"/>
                                            </a:rPr>
                                          </m:ctrlPr>
                                        </m:sSubPr>
                                        <m:e>
                                          <m:r>
                                            <a:rPr lang="pt-PT" i="1">
                                              <a:latin typeface="Cambria Math" panose="02040503050406030204" pitchFamily="18" charset="0"/>
                                              <a:ea typeface="Cambria Math" panose="02040503050406030204" pitchFamily="18" charset="0"/>
                                            </a:rPr>
                                            <m:t>𝜏</m:t>
                                          </m:r>
                                        </m:e>
                                        <m:sub>
                                          <m:r>
                                            <a:rPr lang="pt-PT" i="1">
                                              <a:latin typeface="Cambria Math" panose="02040503050406030204" pitchFamily="18" charset="0"/>
                                              <a:ea typeface="Cambria Math" panose="02040503050406030204" pitchFamily="18" charset="0"/>
                                            </a:rPr>
                                            <m:t>2</m:t>
                                          </m:r>
                                        </m:sub>
                                      </m:sSub>
                                    </m:den>
                                  </m:f>
                                </m:e>
                              </m:d>
                            </m:sup>
                          </m:sSup>
                        </m:e>
                      </m:d>
                    </m:oMath>
                  </m:oMathPara>
                </a14:m>
                <a:endParaRPr lang="en-GB" dirty="0"/>
              </a:p>
            </p:txBody>
          </p:sp>
        </mc:Choice>
        <mc:Fallback xmlns="">
          <p:sp>
            <p:nvSpPr>
              <p:cNvPr id="10" name="TextBox 9"/>
              <p:cNvSpPr txBox="1">
                <a:spLocks noRot="1" noChangeAspect="1" noMove="1" noResize="1" noEditPoints="1" noAdjustHandles="1" noChangeArrowheads="1" noChangeShapeType="1" noTextEdit="1"/>
              </p:cNvSpPr>
              <p:nvPr/>
            </p:nvSpPr>
            <p:spPr>
              <a:xfrm>
                <a:off x="1061864" y="5229200"/>
                <a:ext cx="6710504" cy="317844"/>
              </a:xfrm>
              <a:prstGeom prst="rect">
                <a:avLst/>
              </a:prstGeom>
              <a:blipFill rotWithShape="0">
                <a:blip r:embed="rId3"/>
                <a:stretch>
                  <a:fillRect t="-142308" b="-217308"/>
                </a:stretch>
              </a:blipFill>
            </p:spPr>
            <p:txBody>
              <a:bodyPr/>
              <a:lstStyle/>
              <a:p>
                <a:r>
                  <a:rPr lang="en-GB">
                    <a:noFill/>
                  </a:rPr>
                  <a:t> </a:t>
                </a:r>
              </a:p>
            </p:txBody>
          </p:sp>
        </mc:Fallback>
      </mc:AlternateContent>
      <p:graphicFrame>
        <p:nvGraphicFramePr>
          <p:cNvPr id="12" name="Object 11"/>
          <p:cNvGraphicFramePr>
            <a:graphicFrameLocks noChangeAspect="1"/>
          </p:cNvGraphicFramePr>
          <p:nvPr>
            <p:extLst>
              <p:ext uri="{D42A27DB-BD31-4B8C-83A1-F6EECF244321}">
                <p14:modId xmlns:p14="http://schemas.microsoft.com/office/powerpoint/2010/main" val="704767096"/>
              </p:ext>
            </p:extLst>
          </p:nvPr>
        </p:nvGraphicFramePr>
        <p:xfrm>
          <a:off x="1691680" y="5837833"/>
          <a:ext cx="6728392" cy="394927"/>
        </p:xfrm>
        <a:graphic>
          <a:graphicData uri="http://schemas.openxmlformats.org/presentationml/2006/ole">
            <mc:AlternateContent xmlns:mc="http://schemas.openxmlformats.org/markup-compatibility/2006">
              <mc:Choice xmlns:v="urn:schemas-microsoft-com:vml" Requires="v">
                <p:oleObj spid="_x0000_s148533" name="Equation" r:id="rId4" imgW="4178160" imgH="241200" progId="Equation.3">
                  <p:embed/>
                </p:oleObj>
              </mc:Choice>
              <mc:Fallback>
                <p:oleObj name="Equation" r:id="rId4" imgW="4178160" imgH="241200" progId="Equation.3">
                  <p:embed/>
                  <p:pic>
                    <p:nvPicPr>
                      <p:cNvPr id="0" name=""/>
                      <p:cNvPicPr>
                        <a:picLocks noChangeAspect="1" noChangeArrowheads="1"/>
                      </p:cNvPicPr>
                      <p:nvPr/>
                    </p:nvPicPr>
                    <p:blipFill>
                      <a:blip r:embed="rId5"/>
                      <a:srcRect/>
                      <a:stretch>
                        <a:fillRect/>
                      </a:stretch>
                    </p:blipFill>
                    <p:spPr bwMode="auto">
                      <a:xfrm>
                        <a:off x="1691680" y="5837833"/>
                        <a:ext cx="6728392" cy="394927"/>
                      </a:xfrm>
                      <a:prstGeom prst="rect">
                        <a:avLst/>
                      </a:prstGeom>
                      <a:noFill/>
                    </p:spPr>
                  </p:pic>
                </p:oleObj>
              </mc:Fallback>
            </mc:AlternateContent>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5"/>
          <p:cNvSpPr/>
          <p:nvPr/>
        </p:nvSpPr>
        <p:spPr>
          <a:xfrm>
            <a:off x="107504" y="1470114"/>
            <a:ext cx="8856984" cy="4708981"/>
          </a:xfrm>
          <a:prstGeom prst="rect">
            <a:avLst/>
          </a:prstGeom>
        </p:spPr>
        <p:txBody>
          <a:bodyPr wrap="square">
            <a:spAutoFit/>
          </a:bodyPr>
          <a:lstStyle/>
          <a:p>
            <a:pPr marL="342900" indent="-342900" algn="just">
              <a:lnSpc>
                <a:spcPts val="2700"/>
              </a:lnSpc>
              <a:spcBef>
                <a:spcPts val="600"/>
              </a:spcBef>
              <a:spcAft>
                <a:spcPts val="600"/>
              </a:spcAft>
              <a:buClr>
                <a:srgbClr val="002060"/>
              </a:buClr>
              <a:buFont typeface="Wingdings" pitchFamily="2" charset="2"/>
              <a:buChar char="Ø"/>
            </a:pPr>
            <a:r>
              <a:rPr lang="en-US" sz="2400" dirty="0">
                <a:latin typeface="+mn-lt"/>
              </a:rPr>
              <a:t>A popular term-structure estimation method among central banks (see BIS, 2005) is the </a:t>
            </a:r>
            <a:r>
              <a:rPr lang="en-US" sz="2400" dirty="0" smtClean="0">
                <a:latin typeface="+mn-lt"/>
              </a:rPr>
              <a:t>4-factor </a:t>
            </a:r>
            <a:r>
              <a:rPr lang="en-US" sz="2400" dirty="0" err="1">
                <a:latin typeface="+mn-lt"/>
              </a:rPr>
              <a:t>Svensson</a:t>
            </a:r>
            <a:r>
              <a:rPr lang="en-US" sz="2400" dirty="0">
                <a:latin typeface="+mn-lt"/>
              </a:rPr>
              <a:t> (1994) model.</a:t>
            </a:r>
            <a:endParaRPr lang="pt-PT" sz="2400" dirty="0">
              <a:latin typeface="+mn-lt"/>
            </a:endParaRPr>
          </a:p>
          <a:p>
            <a:pPr marL="342900" indent="-342900" algn="just">
              <a:lnSpc>
                <a:spcPts val="2700"/>
              </a:lnSpc>
              <a:spcBef>
                <a:spcPts val="600"/>
              </a:spcBef>
              <a:spcAft>
                <a:spcPts val="600"/>
              </a:spcAft>
              <a:buClr>
                <a:srgbClr val="002060"/>
              </a:buClr>
              <a:buFont typeface="Wingdings" pitchFamily="2" charset="2"/>
              <a:buChar char="Ø"/>
            </a:pPr>
            <a:r>
              <a:rPr lang="en-US" sz="2400" dirty="0" err="1" smtClean="0">
                <a:latin typeface="+mn-lt"/>
              </a:rPr>
              <a:t>Svensson</a:t>
            </a:r>
            <a:r>
              <a:rPr lang="en-US" sz="2400" dirty="0" smtClean="0">
                <a:latin typeface="+mn-lt"/>
              </a:rPr>
              <a:t> (1994) proposes to increase the flexibility and fit of the NS model by adding a second hump-shape factor with a separate decay parameter. </a:t>
            </a:r>
          </a:p>
          <a:p>
            <a:pPr marL="342900" indent="-342900" algn="just">
              <a:lnSpc>
                <a:spcPts val="2700"/>
              </a:lnSpc>
              <a:spcBef>
                <a:spcPts val="600"/>
              </a:spcBef>
              <a:spcAft>
                <a:spcPts val="600"/>
              </a:spcAft>
              <a:buClr>
                <a:srgbClr val="002060"/>
              </a:buClr>
              <a:buFont typeface="Wingdings" pitchFamily="2" charset="2"/>
              <a:buChar char="Ø"/>
            </a:pPr>
            <a:r>
              <a:rPr lang="en-GB" sz="2400" b="1" dirty="0" smtClean="0">
                <a:latin typeface="+mn-lt"/>
              </a:rPr>
              <a:t>This feature is specially relevant when fitting the short </a:t>
            </a:r>
            <a:r>
              <a:rPr lang="en-GB" sz="2400" b="1" dirty="0">
                <a:latin typeface="+mn-lt"/>
              </a:rPr>
              <a:t>segment of the yield </a:t>
            </a:r>
            <a:r>
              <a:rPr lang="en-GB" sz="2400" b="1" dirty="0" smtClean="0">
                <a:latin typeface="+mn-lt"/>
              </a:rPr>
              <a:t>curves</a:t>
            </a:r>
            <a:r>
              <a:rPr lang="en-GB" sz="2400" dirty="0" smtClean="0">
                <a:latin typeface="+mn-lt"/>
              </a:rPr>
              <a:t>, following disturbances </a:t>
            </a:r>
            <a:r>
              <a:rPr lang="en-GB" sz="2400" dirty="0">
                <a:latin typeface="+mn-lt"/>
              </a:rPr>
              <a:t>in the money markets that </a:t>
            </a:r>
            <a:r>
              <a:rPr lang="en-GB" sz="2400" dirty="0" smtClean="0">
                <a:latin typeface="+mn-lt"/>
              </a:rPr>
              <a:t>lead </a:t>
            </a:r>
            <a:r>
              <a:rPr lang="en-GB" sz="2400" dirty="0">
                <a:latin typeface="+mn-lt"/>
              </a:rPr>
              <a:t>to curves with </a:t>
            </a:r>
            <a:r>
              <a:rPr lang="en-GB" sz="2400" dirty="0" smtClean="0">
                <a:latin typeface="+mn-lt"/>
              </a:rPr>
              <a:t>2 </a:t>
            </a:r>
            <a:r>
              <a:rPr lang="en-GB" sz="2400" dirty="0">
                <a:latin typeface="+mn-lt"/>
              </a:rPr>
              <a:t>local optima </a:t>
            </a:r>
            <a:r>
              <a:rPr lang="en-GB" sz="2400" dirty="0" smtClean="0">
                <a:latin typeface="+mn-lt"/>
              </a:rPr>
              <a:t>(2 </a:t>
            </a:r>
            <a:r>
              <a:rPr lang="en-GB" sz="2400" dirty="0">
                <a:latin typeface="+mn-lt"/>
              </a:rPr>
              <a:t>points of inflection of the slope) or with </a:t>
            </a:r>
            <a:r>
              <a:rPr lang="en-GB" sz="2400" dirty="0" smtClean="0">
                <a:latin typeface="+mn-lt"/>
              </a:rPr>
              <a:t>2 </a:t>
            </a:r>
            <a:r>
              <a:rPr lang="en-GB" sz="2400" dirty="0">
                <a:latin typeface="+mn-lt"/>
              </a:rPr>
              <a:t>points of inflection of the </a:t>
            </a:r>
            <a:r>
              <a:rPr lang="en-GB" sz="2400" dirty="0" smtClean="0">
                <a:latin typeface="+mn-lt"/>
              </a:rPr>
              <a:t>concavity.</a:t>
            </a:r>
          </a:p>
          <a:p>
            <a:pPr marL="342900" indent="-342900" algn="just">
              <a:lnSpc>
                <a:spcPts val="2700"/>
              </a:lnSpc>
              <a:spcBef>
                <a:spcPts val="600"/>
              </a:spcBef>
              <a:spcAft>
                <a:spcPts val="600"/>
              </a:spcAft>
              <a:buClr>
                <a:srgbClr val="002060"/>
              </a:buClr>
              <a:buFont typeface="Wingdings" pitchFamily="2" charset="2"/>
              <a:buChar char="Ø"/>
            </a:pPr>
            <a:r>
              <a:rPr lang="en-GB" sz="2400" dirty="0" smtClean="0">
                <a:latin typeface="+mn-lt"/>
              </a:rPr>
              <a:t>As </a:t>
            </a:r>
            <a:r>
              <a:rPr lang="en-GB" sz="2400" dirty="0">
                <a:latin typeface="+mn-lt"/>
              </a:rPr>
              <a:t>the NS method admits the existence of only </a:t>
            </a:r>
            <a:r>
              <a:rPr lang="en-GB" sz="2400" dirty="0" smtClean="0">
                <a:latin typeface="+mn-lt"/>
              </a:rPr>
              <a:t>1 point </a:t>
            </a:r>
            <a:r>
              <a:rPr lang="en-GB" sz="2400" dirty="0">
                <a:latin typeface="+mn-lt"/>
              </a:rPr>
              <a:t>of inflection in the </a:t>
            </a:r>
            <a:r>
              <a:rPr lang="en-GB" sz="2400" dirty="0" smtClean="0">
                <a:latin typeface="+mn-lt"/>
              </a:rPr>
              <a:t>slope and concavity</a:t>
            </a:r>
            <a:r>
              <a:rPr lang="en-GB" sz="2400" dirty="0">
                <a:latin typeface="+mn-lt"/>
              </a:rPr>
              <a:t>, the fit in the short segment of the yield curve turns out to be very poor under such </a:t>
            </a:r>
            <a:r>
              <a:rPr lang="en-GB" sz="2400" dirty="0" smtClean="0">
                <a:latin typeface="+mn-lt"/>
              </a:rPr>
              <a:t>circumstances</a:t>
            </a:r>
            <a:r>
              <a:rPr lang="en-US" sz="2400" dirty="0" smtClean="0">
                <a:latin typeface="+mn-lt"/>
              </a:rPr>
              <a:t>.</a:t>
            </a:r>
            <a:endParaRPr lang="pt-PT" sz="2400" dirty="0">
              <a:latin typeface="+mn-lt"/>
            </a:endParaRPr>
          </a:p>
        </p:txBody>
      </p:sp>
      <p:sp>
        <p:nvSpPr>
          <p:cNvPr id="8" name="Rectangle 3"/>
          <p:cNvSpPr>
            <a:spLocks noGrp="1" noChangeArrowheads="1"/>
          </p:cNvSpPr>
          <p:nvPr>
            <p:ph type="title"/>
          </p:nvPr>
        </p:nvSpPr>
        <p:spPr>
          <a:xfrm>
            <a:off x="-32" y="285728"/>
            <a:ext cx="7772400" cy="1143000"/>
          </a:xfrm>
          <a:noFill/>
        </p:spPr>
        <p:txBody>
          <a:bodyPr/>
          <a:lstStyle/>
          <a:p>
            <a:pPr algn="l" eaLnBrk="1" hangingPunct="1"/>
            <a:r>
              <a:rPr lang="en-US" sz="3200" b="1" cap="small" dirty="0" err="1" smtClean="0">
                <a:solidFill>
                  <a:srgbClr val="740000"/>
                </a:solidFill>
              </a:rPr>
              <a:t>Svensson</a:t>
            </a:r>
            <a:r>
              <a:rPr lang="en-US" sz="3200" b="1" cap="small" dirty="0" smtClean="0">
                <a:solidFill>
                  <a:srgbClr val="740000"/>
                </a:solidFill>
              </a:rPr>
              <a:t> (1994)</a:t>
            </a:r>
          </a:p>
        </p:txBody>
      </p:sp>
      <p:cxnSp>
        <p:nvCxnSpPr>
          <p:cNvPr id="9" name="Straight Connector 8"/>
          <p:cNvCxnSpPr/>
          <p:nvPr/>
        </p:nvCxnSpPr>
        <p:spPr>
          <a:xfrm flipV="1">
            <a:off x="0" y="1124744"/>
            <a:ext cx="2843808" cy="1824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45624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5"/>
          <p:cNvSpPr/>
          <p:nvPr/>
        </p:nvSpPr>
        <p:spPr>
          <a:xfrm>
            <a:off x="276592" y="733971"/>
            <a:ext cx="8358246" cy="461665"/>
          </a:xfrm>
          <a:prstGeom prst="rect">
            <a:avLst/>
          </a:prstGeom>
        </p:spPr>
        <p:txBody>
          <a:bodyPr wrap="square">
            <a:spAutoFit/>
          </a:bodyPr>
          <a:lstStyle/>
          <a:p>
            <a:pPr marL="342900" indent="-342900" algn="just">
              <a:buClr>
                <a:srgbClr val="002060"/>
              </a:buClr>
              <a:buFont typeface="Wingdings" pitchFamily="2" charset="2"/>
              <a:buChar char="Ø"/>
            </a:pPr>
            <a:r>
              <a:rPr lang="en-US" sz="2400" dirty="0" smtClean="0">
                <a:latin typeface="+mn-lt"/>
              </a:rPr>
              <a:t>The resulting 4-factor forward curve is given by:</a:t>
            </a:r>
            <a:endParaRPr lang="pt-PT" sz="2400" dirty="0">
              <a:latin typeface="+mn-lt"/>
            </a:endParaRPr>
          </a:p>
        </p:txBody>
      </p:sp>
      <p:pic>
        <p:nvPicPr>
          <p:cNvPr id="146435" name="Picture 3"/>
          <p:cNvPicPr>
            <a:picLocks noChangeAspect="1" noChangeArrowheads="1"/>
          </p:cNvPicPr>
          <p:nvPr/>
        </p:nvPicPr>
        <p:blipFill>
          <a:blip r:embed="rId3" cstate="print"/>
          <a:srcRect/>
          <a:stretch>
            <a:fillRect/>
          </a:stretch>
        </p:blipFill>
        <p:spPr bwMode="auto">
          <a:xfrm>
            <a:off x="2843808" y="6881950"/>
            <a:ext cx="3409950" cy="990600"/>
          </a:xfrm>
          <a:prstGeom prst="rect">
            <a:avLst/>
          </a:prstGeom>
          <a:noFill/>
          <a:ln w="9525">
            <a:noFill/>
            <a:miter lim="800000"/>
            <a:headEnd/>
            <a:tailEnd/>
          </a:ln>
          <a:effectLst/>
        </p:spPr>
      </p:pic>
      <p:sp>
        <p:nvSpPr>
          <p:cNvPr id="8" name="Rectangle 7"/>
          <p:cNvSpPr/>
          <p:nvPr/>
        </p:nvSpPr>
        <p:spPr>
          <a:xfrm>
            <a:off x="285720" y="2852936"/>
            <a:ext cx="8358246" cy="461665"/>
          </a:xfrm>
          <a:prstGeom prst="rect">
            <a:avLst/>
          </a:prstGeom>
        </p:spPr>
        <p:txBody>
          <a:bodyPr wrap="square">
            <a:spAutoFit/>
          </a:bodyPr>
          <a:lstStyle/>
          <a:p>
            <a:pPr marL="342900" indent="-342900" algn="just">
              <a:buClr>
                <a:srgbClr val="002060"/>
              </a:buClr>
              <a:buFont typeface="Wingdings" pitchFamily="2" charset="2"/>
              <a:buChar char="Ø"/>
            </a:pPr>
            <a:r>
              <a:rPr lang="en-GB" sz="2400" dirty="0" smtClean="0">
                <a:latin typeface="+mn-lt"/>
              </a:rPr>
              <a:t>Thus</a:t>
            </a:r>
            <a:r>
              <a:rPr lang="en-GB" sz="2400" dirty="0">
                <a:latin typeface="+mn-lt"/>
              </a:rPr>
              <a:t>, the spot rate will be given by the following expression</a:t>
            </a:r>
            <a:r>
              <a:rPr lang="en-GB" sz="2400" dirty="0" smtClean="0">
                <a:latin typeface="+mn-lt"/>
              </a:rPr>
              <a:t>:</a:t>
            </a:r>
            <a:endParaRPr lang="pt-PT" sz="2400" dirty="0">
              <a:latin typeface="+mn-lt"/>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4"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5" name="Object 4"/>
          <p:cNvGraphicFramePr>
            <a:graphicFrameLocks noChangeAspect="1"/>
          </p:cNvGraphicFramePr>
          <p:nvPr>
            <p:extLst>
              <p:ext uri="{D42A27DB-BD31-4B8C-83A1-F6EECF244321}">
                <p14:modId xmlns:p14="http://schemas.microsoft.com/office/powerpoint/2010/main" val="3252571180"/>
              </p:ext>
            </p:extLst>
          </p:nvPr>
        </p:nvGraphicFramePr>
        <p:xfrm>
          <a:off x="107503" y="3687416"/>
          <a:ext cx="5305973" cy="2324408"/>
        </p:xfrm>
        <a:graphic>
          <a:graphicData uri="http://schemas.openxmlformats.org/presentationml/2006/ole">
            <mc:AlternateContent xmlns:mc="http://schemas.openxmlformats.org/markup-compatibility/2006">
              <mc:Choice xmlns:v="urn:schemas-microsoft-com:vml" Requires="v">
                <p:oleObj spid="_x0000_s151649" name="Equation" r:id="rId4" imgW="2425680" imgH="1549080" progId="Equation.3">
                  <p:embed/>
                </p:oleObj>
              </mc:Choice>
              <mc:Fallback>
                <p:oleObj name="Equation" r:id="rId4" imgW="2425680" imgH="1549080" progId="Equation.3">
                  <p:embed/>
                  <p:pic>
                    <p:nvPicPr>
                      <p:cNvPr id="0" name="Object 3"/>
                      <p:cNvPicPr>
                        <a:picLocks noChangeAspect="1" noChangeArrowheads="1"/>
                      </p:cNvPicPr>
                      <p:nvPr/>
                    </p:nvPicPr>
                    <p:blipFill>
                      <a:blip r:embed="rId5"/>
                      <a:srcRect/>
                      <a:stretch>
                        <a:fillRect/>
                      </a:stretch>
                    </p:blipFill>
                    <p:spPr bwMode="auto">
                      <a:xfrm>
                        <a:off x="107503" y="3687416"/>
                        <a:ext cx="5305973" cy="2324408"/>
                      </a:xfrm>
                      <a:prstGeom prst="rect">
                        <a:avLst/>
                      </a:prstGeom>
                      <a:noFill/>
                    </p:spPr>
                  </p:pic>
                </p:oleObj>
              </mc:Fallback>
            </mc:AlternateContent>
          </a:graphicData>
        </a:graphic>
      </p:graphicFrame>
      <p:sp>
        <p:nvSpPr>
          <p:cNvPr id="9"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10" name="Object 9"/>
          <p:cNvGraphicFramePr>
            <a:graphicFrameLocks noChangeAspect="1"/>
          </p:cNvGraphicFramePr>
          <p:nvPr>
            <p:extLst>
              <p:ext uri="{D42A27DB-BD31-4B8C-83A1-F6EECF244321}">
                <p14:modId xmlns:p14="http://schemas.microsoft.com/office/powerpoint/2010/main" val="326788596"/>
              </p:ext>
            </p:extLst>
          </p:nvPr>
        </p:nvGraphicFramePr>
        <p:xfrm>
          <a:off x="507865" y="1560460"/>
          <a:ext cx="8152996" cy="586692"/>
        </p:xfrm>
        <a:graphic>
          <a:graphicData uri="http://schemas.openxmlformats.org/presentationml/2006/ole">
            <mc:AlternateContent xmlns:mc="http://schemas.openxmlformats.org/markup-compatibility/2006">
              <mc:Choice xmlns:v="urn:schemas-microsoft-com:vml" Requires="v">
                <p:oleObj spid="_x0000_s151650" name="Equation" r:id="rId6" imgW="3835400" imgH="279400" progId="Equation.3">
                  <p:embed/>
                </p:oleObj>
              </mc:Choice>
              <mc:Fallback>
                <p:oleObj name="Equation" r:id="rId6" imgW="3835400" imgH="279400"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7865" y="1560460"/>
                        <a:ext cx="8152996" cy="586692"/>
                      </a:xfrm>
                      <a:prstGeom prst="rect">
                        <a:avLst/>
                      </a:prstGeom>
                      <a:noFill/>
                    </p:spPr>
                  </p:pic>
                </p:oleObj>
              </mc:Fallback>
            </mc:AlternateContent>
          </a:graphicData>
        </a:graphic>
      </p:graphicFrame>
      <p:sp>
        <p:nvSpPr>
          <p:cNvPr id="14" name="Rectangle 5"/>
          <p:cNvSpPr>
            <a:spLocks noChangeArrowheads="1"/>
          </p:cNvSpPr>
          <p:nvPr/>
        </p:nvSpPr>
        <p:spPr bwMode="auto">
          <a:xfrm>
            <a:off x="5436096" y="3356992"/>
            <a:ext cx="3707903" cy="3046988"/>
          </a:xfrm>
          <a:prstGeom prst="rect">
            <a:avLst/>
          </a:prstGeom>
          <a:noFill/>
          <a:ln w="9525">
            <a:noFill/>
            <a:miter lim="800000"/>
            <a:headEnd/>
            <a:tailEnd/>
          </a:ln>
        </p:spPr>
        <p:txBody>
          <a:bodyPr wrap="square">
            <a:spAutoFit/>
          </a:bodyPr>
          <a:lstStyle/>
          <a:p>
            <a:pPr algn="just" eaLnBrk="0" hangingPunct="0">
              <a:spcBef>
                <a:spcPts val="0"/>
              </a:spcBef>
              <a:buClr>
                <a:srgbClr val="CC3300"/>
              </a:buClr>
              <a:buSzPct val="120000"/>
              <a:buFont typeface="Symbol" pitchFamily="18" charset="2"/>
              <a:buNone/>
            </a:pPr>
            <a:r>
              <a:rPr lang="en-US" sz="2000" dirty="0" smtClean="0">
                <a:latin typeface="Symbol" panose="05050102010706020507" pitchFamily="18" charset="2"/>
              </a:rPr>
              <a:t>b</a:t>
            </a:r>
            <a:r>
              <a:rPr lang="en-US" sz="2000" baseline="-25000" dirty="0" smtClean="0"/>
              <a:t>0</a:t>
            </a:r>
            <a:r>
              <a:rPr lang="en-US" sz="2000" dirty="0" smtClean="0"/>
              <a:t> : level parameter - the long-term rate</a:t>
            </a:r>
          </a:p>
          <a:p>
            <a:pPr algn="just" eaLnBrk="0" hangingPunct="0">
              <a:spcBef>
                <a:spcPts val="0"/>
              </a:spcBef>
              <a:buClr>
                <a:srgbClr val="CC3300"/>
              </a:buClr>
              <a:buSzPct val="120000"/>
              <a:buFont typeface="Symbol" pitchFamily="18" charset="2"/>
              <a:buNone/>
            </a:pPr>
            <a:r>
              <a:rPr lang="en-US" sz="2000" dirty="0" smtClean="0">
                <a:latin typeface="Symbol" panose="05050102010706020507" pitchFamily="18" charset="2"/>
              </a:rPr>
              <a:t>b</a:t>
            </a:r>
            <a:r>
              <a:rPr lang="en-US" sz="2000" baseline="-25000" dirty="0" smtClean="0"/>
              <a:t>0</a:t>
            </a:r>
            <a:r>
              <a:rPr lang="en-US" sz="2000" dirty="0" smtClean="0"/>
              <a:t> + </a:t>
            </a:r>
            <a:r>
              <a:rPr lang="en-US" sz="2000" dirty="0" smtClean="0">
                <a:latin typeface="Symbol" panose="05050102010706020507" pitchFamily="18" charset="2"/>
              </a:rPr>
              <a:t>b</a:t>
            </a:r>
            <a:r>
              <a:rPr lang="en-US" sz="2000" baseline="-25000" dirty="0" smtClean="0"/>
              <a:t>1</a:t>
            </a:r>
            <a:r>
              <a:rPr lang="en-US" sz="2000" dirty="0" smtClean="0"/>
              <a:t>: short-term rate</a:t>
            </a:r>
          </a:p>
          <a:p>
            <a:pPr algn="just" eaLnBrk="0" hangingPunct="0">
              <a:spcBef>
                <a:spcPts val="0"/>
              </a:spcBef>
              <a:buClr>
                <a:srgbClr val="CC3300"/>
              </a:buClr>
              <a:buSzPct val="120000"/>
              <a:buFont typeface="Symbol" pitchFamily="18" charset="2"/>
              <a:buNone/>
            </a:pPr>
            <a:r>
              <a:rPr lang="en-US" sz="2400" dirty="0" smtClean="0">
                <a:latin typeface="Symbol" panose="05050102010706020507" pitchFamily="18" charset="2"/>
              </a:rPr>
              <a:t>b</a:t>
            </a:r>
            <a:r>
              <a:rPr lang="en-US" sz="2000" baseline="-25000" dirty="0" smtClean="0"/>
              <a:t>1</a:t>
            </a:r>
            <a:r>
              <a:rPr lang="en-US" sz="2400" dirty="0" smtClean="0"/>
              <a:t> </a:t>
            </a:r>
            <a:r>
              <a:rPr lang="en-US" sz="2000" dirty="0" smtClean="0"/>
              <a:t>: (-) slope parameter </a:t>
            </a:r>
          </a:p>
          <a:p>
            <a:pPr algn="just" eaLnBrk="0" hangingPunct="0">
              <a:spcBef>
                <a:spcPts val="0"/>
              </a:spcBef>
              <a:buClr>
                <a:srgbClr val="CC3300"/>
              </a:buClr>
              <a:buSzPct val="120000"/>
            </a:pPr>
            <a:r>
              <a:rPr lang="en-US" sz="2400" dirty="0" smtClean="0">
                <a:latin typeface="Symbol" panose="05050102010706020507" pitchFamily="18" charset="2"/>
              </a:rPr>
              <a:t>b</a:t>
            </a:r>
            <a:r>
              <a:rPr lang="en-US" sz="1600" baseline="-25000" dirty="0" smtClean="0"/>
              <a:t>2,</a:t>
            </a:r>
            <a:r>
              <a:rPr lang="en-US" sz="2000" dirty="0" smtClean="0">
                <a:latin typeface="Symbol" panose="05050102010706020507" pitchFamily="18" charset="2"/>
              </a:rPr>
              <a:t> </a:t>
            </a:r>
            <a:r>
              <a:rPr lang="en-US" sz="2400" dirty="0" smtClean="0">
                <a:latin typeface="Symbol" panose="05050102010706020507" pitchFamily="18" charset="2"/>
              </a:rPr>
              <a:t>b</a:t>
            </a:r>
            <a:r>
              <a:rPr lang="en-US" sz="1600" baseline="-25000" dirty="0" smtClean="0"/>
              <a:t>3</a:t>
            </a:r>
            <a:r>
              <a:rPr lang="en-US" sz="2000" dirty="0" smtClean="0"/>
              <a:t>: curvature parameters</a:t>
            </a:r>
          </a:p>
          <a:p>
            <a:pPr algn="just" eaLnBrk="0" hangingPunct="0">
              <a:spcBef>
                <a:spcPts val="0"/>
              </a:spcBef>
              <a:buClr>
                <a:srgbClr val="CC3300"/>
              </a:buClr>
              <a:buSzPct val="120000"/>
            </a:pPr>
            <a:r>
              <a:rPr lang="en-US" sz="2400" dirty="0" smtClean="0">
                <a:latin typeface="Symbol" panose="05050102010706020507" pitchFamily="18" charset="2"/>
              </a:rPr>
              <a:t>t</a:t>
            </a:r>
            <a:r>
              <a:rPr lang="en-US" sz="2400" baseline="-25000" dirty="0" smtClean="0">
                <a:latin typeface="Symbol" panose="05050102010706020507" pitchFamily="18" charset="2"/>
              </a:rPr>
              <a:t>1</a:t>
            </a:r>
            <a:r>
              <a:rPr lang="en-US" sz="2000" dirty="0" smtClean="0">
                <a:latin typeface="Symbol" panose="05050102010706020507" pitchFamily="18" charset="2"/>
              </a:rPr>
              <a:t>, </a:t>
            </a:r>
            <a:r>
              <a:rPr lang="en-US" sz="2400" dirty="0" smtClean="0">
                <a:latin typeface="Symbol" panose="05050102010706020507" pitchFamily="18" charset="2"/>
              </a:rPr>
              <a:t>t</a:t>
            </a:r>
            <a:r>
              <a:rPr lang="en-US" sz="2000" baseline="-25000" dirty="0" smtClean="0">
                <a:latin typeface="Symbol" panose="05050102010706020507" pitchFamily="18" charset="2"/>
              </a:rPr>
              <a:t>2</a:t>
            </a:r>
            <a:r>
              <a:rPr lang="en-US" sz="2000" dirty="0" smtClean="0"/>
              <a:t> : influences the speed of convergence of the curve towards the asymptotic value.</a:t>
            </a:r>
            <a:endParaRPr lang="en-US" sz="2000" dirty="0"/>
          </a:p>
        </p:txBody>
      </p:sp>
    </p:spTree>
    <p:extLst>
      <p:ext uri="{BB962C8B-B14F-4D97-AF65-F5344CB8AC3E}">
        <p14:creationId xmlns:p14="http://schemas.microsoft.com/office/powerpoint/2010/main" val="355094595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 name="Rectangle 2"/>
          <p:cNvSpPr>
            <a:spLocks noGrp="1" noChangeArrowheads="1"/>
          </p:cNvSpPr>
          <p:nvPr>
            <p:ph type="title"/>
          </p:nvPr>
        </p:nvSpPr>
        <p:spPr>
          <a:xfrm>
            <a:off x="-32" y="214290"/>
            <a:ext cx="7772400" cy="1143000"/>
          </a:xfrm>
          <a:noFill/>
        </p:spPr>
        <p:txBody>
          <a:bodyPr/>
          <a:lstStyle/>
          <a:p>
            <a:pPr algn="l" eaLnBrk="1" hangingPunct="1"/>
            <a:r>
              <a:rPr lang="en-US" sz="2800" b="1" cap="small" dirty="0" smtClean="0">
                <a:solidFill>
                  <a:srgbClr val="C00000"/>
                </a:solidFill>
              </a:rPr>
              <a:t>Properties</a:t>
            </a:r>
          </a:p>
        </p:txBody>
      </p:sp>
      <p:sp>
        <p:nvSpPr>
          <p:cNvPr id="10" name="Rectangle 9"/>
          <p:cNvSpPr/>
          <p:nvPr/>
        </p:nvSpPr>
        <p:spPr>
          <a:xfrm>
            <a:off x="152400" y="1094055"/>
            <a:ext cx="8750206" cy="4801314"/>
          </a:xfrm>
          <a:prstGeom prst="rect">
            <a:avLst/>
          </a:prstGeom>
        </p:spPr>
        <p:txBody>
          <a:bodyPr wrap="square">
            <a:spAutoFit/>
          </a:bodyPr>
          <a:lstStyle/>
          <a:p>
            <a:pPr marL="342900" indent="-342900" algn="just">
              <a:buClr>
                <a:srgbClr val="002060"/>
              </a:buClr>
              <a:buFont typeface="Wingdings" pitchFamily="2" charset="2"/>
              <a:buChar char="Ø"/>
            </a:pPr>
            <a:r>
              <a:rPr lang="en-GB" sz="2400" dirty="0" smtClean="0">
                <a:latin typeface="+mn-lt"/>
              </a:rPr>
              <a:t>Even though the </a:t>
            </a:r>
            <a:r>
              <a:rPr lang="en-GB" sz="2400" dirty="0" err="1">
                <a:latin typeface="+mn-lt"/>
              </a:rPr>
              <a:t>Svensson</a:t>
            </a:r>
            <a:r>
              <a:rPr lang="en-GB" sz="2400" dirty="0">
                <a:latin typeface="+mn-lt"/>
              </a:rPr>
              <a:t> method </a:t>
            </a:r>
            <a:r>
              <a:rPr lang="en-GB" sz="2400" dirty="0" smtClean="0">
                <a:latin typeface="+mn-lt"/>
              </a:rPr>
              <a:t>is more </a:t>
            </a:r>
            <a:r>
              <a:rPr lang="en-GB" sz="2400" dirty="0">
                <a:latin typeface="+mn-lt"/>
              </a:rPr>
              <a:t>adequate to estimate the term structure of interest rates for monetary policy purposes, given its higher adjustment capacity in the segment of the shorter </a:t>
            </a:r>
            <a:r>
              <a:rPr lang="en-GB" sz="2400" dirty="0" smtClean="0">
                <a:latin typeface="+mn-lt"/>
              </a:rPr>
              <a:t>maturities, </a:t>
            </a:r>
            <a:r>
              <a:rPr lang="en-GB" sz="2400" b="1" dirty="0" smtClean="0">
                <a:latin typeface="+mn-lt"/>
              </a:rPr>
              <a:t>when </a:t>
            </a:r>
            <a:r>
              <a:rPr lang="en-GB" sz="2400" b="1" dirty="0">
                <a:latin typeface="+mn-lt"/>
              </a:rPr>
              <a:t>the yield curve assumes </a:t>
            </a:r>
            <a:r>
              <a:rPr lang="en-GB" sz="2400" b="1" dirty="0" smtClean="0">
                <a:latin typeface="+mn-lt"/>
              </a:rPr>
              <a:t>simple </a:t>
            </a:r>
            <a:r>
              <a:rPr lang="en-GB" sz="2400" b="1" dirty="0">
                <a:latin typeface="+mn-lt"/>
              </a:rPr>
              <a:t>shapes in the short </a:t>
            </a:r>
            <a:r>
              <a:rPr lang="en-GB" sz="2400" b="1" dirty="0" smtClean="0">
                <a:latin typeface="+mn-lt"/>
              </a:rPr>
              <a:t>segment, the </a:t>
            </a:r>
            <a:r>
              <a:rPr lang="en-GB" sz="2400" b="1" dirty="0">
                <a:latin typeface="+mn-lt"/>
              </a:rPr>
              <a:t>estimation by the NS method seems preferable since it is more parsimonious</a:t>
            </a:r>
            <a:r>
              <a:rPr lang="en-GB" sz="2400" b="1" dirty="0" smtClean="0">
                <a:latin typeface="+mn-lt"/>
              </a:rPr>
              <a:t>.</a:t>
            </a:r>
          </a:p>
          <a:p>
            <a:pPr marL="342900" indent="-342900" algn="just">
              <a:buClr>
                <a:srgbClr val="002060"/>
              </a:buClr>
              <a:buFont typeface="Wingdings" pitchFamily="2" charset="2"/>
              <a:buChar char="Ø"/>
            </a:pPr>
            <a:r>
              <a:rPr lang="en-GB" sz="2400" dirty="0">
                <a:latin typeface="+mn-lt"/>
              </a:rPr>
              <a:t>In fact, the NS model </a:t>
            </a:r>
            <a:r>
              <a:rPr lang="en-GB" sz="2400" dirty="0" smtClean="0">
                <a:latin typeface="+mn-lt"/>
              </a:rPr>
              <a:t>is </a:t>
            </a:r>
            <a:r>
              <a:rPr lang="en-GB" sz="2400" dirty="0">
                <a:latin typeface="+mn-lt"/>
              </a:rPr>
              <a:t>a restricted version of the </a:t>
            </a:r>
            <a:r>
              <a:rPr lang="en-GB" sz="2400" dirty="0" err="1">
                <a:latin typeface="+mn-lt"/>
              </a:rPr>
              <a:t>Svensson</a:t>
            </a:r>
            <a:r>
              <a:rPr lang="en-GB" sz="2400" dirty="0">
                <a:latin typeface="+mn-lt"/>
              </a:rPr>
              <a:t> model with the restriction </a:t>
            </a:r>
            <a:r>
              <a:rPr lang="en-US" sz="2400" dirty="0">
                <a:latin typeface="Symbol" panose="05050102010706020507" pitchFamily="18" charset="2"/>
              </a:rPr>
              <a:t>b</a:t>
            </a:r>
            <a:r>
              <a:rPr lang="en-US" sz="1600" baseline="-25000" dirty="0"/>
              <a:t>3</a:t>
            </a:r>
            <a:r>
              <a:rPr lang="en-GB" sz="2400" dirty="0" smtClean="0">
                <a:latin typeface="+mn-lt"/>
              </a:rPr>
              <a:t> </a:t>
            </a:r>
            <a:r>
              <a:rPr lang="en-GB" sz="2400" dirty="0">
                <a:latin typeface="+mn-lt"/>
              </a:rPr>
              <a:t>= 0 and/or </a:t>
            </a:r>
            <a:r>
              <a:rPr lang="en-US" sz="2400" dirty="0" smtClean="0">
                <a:latin typeface="Symbol" panose="05050102010706020507" pitchFamily="18" charset="2"/>
              </a:rPr>
              <a:t>t</a:t>
            </a:r>
            <a:r>
              <a:rPr lang="en-US" sz="2000" baseline="-25000" dirty="0" smtClean="0">
                <a:latin typeface="Symbol" panose="05050102010706020507" pitchFamily="18" charset="2"/>
              </a:rPr>
              <a:t>2</a:t>
            </a:r>
            <a:r>
              <a:rPr lang="en-GB" sz="2400" dirty="0" smtClean="0">
                <a:latin typeface="+mn-lt"/>
                <a:sym typeface="Symbol" panose="05050102010706020507" pitchFamily="18" charset="2"/>
              </a:rPr>
              <a:t></a:t>
            </a:r>
            <a:r>
              <a:rPr lang="en-GB" sz="2400" dirty="0" smtClean="0">
                <a:latin typeface="+mn-lt"/>
              </a:rPr>
              <a:t> </a:t>
            </a:r>
            <a:r>
              <a:rPr lang="en-GB" sz="2400" dirty="0">
                <a:latin typeface="+mn-lt"/>
              </a:rPr>
              <a:t>0. Thus, using a likelihood ratio test we can test the null hypothesis corresponding to those </a:t>
            </a:r>
            <a:r>
              <a:rPr lang="en-GB" sz="2400" dirty="0" smtClean="0">
                <a:latin typeface="+mn-lt"/>
              </a:rPr>
              <a:t>restrictions:</a:t>
            </a:r>
          </a:p>
          <a:p>
            <a:pPr lvl="1" algn="just">
              <a:buClr>
                <a:srgbClr val="002060"/>
              </a:buClr>
            </a:pPr>
            <a:r>
              <a:rPr lang="pt-PT" sz="2400" i="1" dirty="0" smtClean="0">
                <a:latin typeface="+mn-lt"/>
              </a:rPr>
              <a:t>H</a:t>
            </a:r>
            <a:r>
              <a:rPr lang="pt-PT" sz="2400" i="1" baseline="-25000" dirty="0" smtClean="0">
                <a:latin typeface="+mn-lt"/>
              </a:rPr>
              <a:t>0 </a:t>
            </a:r>
            <a:r>
              <a:rPr lang="en-GB" sz="2400" dirty="0" smtClean="0">
                <a:latin typeface="+mn-lt"/>
              </a:rPr>
              <a:t>:</a:t>
            </a:r>
          </a:p>
          <a:p>
            <a:pPr marL="360363" hangingPunct="0"/>
            <a:r>
              <a:rPr lang="en-GB" dirty="0" smtClean="0">
                <a:latin typeface="+mn-lt"/>
              </a:rPr>
              <a:t>where: </a:t>
            </a:r>
            <a:r>
              <a:rPr lang="en-GB" i="1" dirty="0" smtClean="0">
                <a:latin typeface="+mn-lt"/>
              </a:rPr>
              <a:t>v</a:t>
            </a:r>
            <a:r>
              <a:rPr lang="en-GB" dirty="0" smtClean="0">
                <a:latin typeface="+mn-lt"/>
              </a:rPr>
              <a:t>  </a:t>
            </a:r>
            <a:r>
              <a:rPr lang="en-GB" dirty="0">
                <a:latin typeface="+mn-lt"/>
              </a:rPr>
              <a:t>= likelihood function of the adjustment with </a:t>
            </a:r>
            <a:r>
              <a:rPr lang="en-GB" dirty="0" smtClean="0">
                <a:latin typeface="+mn-lt"/>
              </a:rPr>
              <a:t>restrictions; </a:t>
            </a:r>
            <a:r>
              <a:rPr lang="en-GB" i="1" dirty="0" smtClean="0">
                <a:latin typeface="+mn-lt"/>
              </a:rPr>
              <a:t>v</a:t>
            </a:r>
            <a:r>
              <a:rPr lang="en-GB" sz="1050" i="1" dirty="0">
                <a:latin typeface="+mn-lt"/>
              </a:rPr>
              <a:t>*</a:t>
            </a:r>
            <a:r>
              <a:rPr lang="en-GB" dirty="0">
                <a:latin typeface="+mn-lt"/>
              </a:rPr>
              <a:t> = likelihood function of the adjustment without restrictions</a:t>
            </a:r>
            <a:r>
              <a:rPr lang="en-GB" dirty="0" smtClean="0">
                <a:latin typeface="+mn-lt"/>
              </a:rPr>
              <a:t>; </a:t>
            </a:r>
            <a:r>
              <a:rPr lang="en-GB" i="1" dirty="0" smtClean="0">
                <a:latin typeface="+mn-lt"/>
              </a:rPr>
              <a:t>q</a:t>
            </a:r>
            <a:r>
              <a:rPr lang="en-GB" dirty="0" smtClean="0">
                <a:latin typeface="+mn-lt"/>
              </a:rPr>
              <a:t>  </a:t>
            </a:r>
            <a:r>
              <a:rPr lang="en-GB" dirty="0">
                <a:latin typeface="+mn-lt"/>
              </a:rPr>
              <a:t>= number of restrictions</a:t>
            </a:r>
            <a:r>
              <a:rPr lang="en-GB" dirty="0" smtClean="0">
                <a:latin typeface="+mn-lt"/>
              </a:rPr>
              <a:t>.</a:t>
            </a:r>
            <a:endParaRPr lang="pt-PT" sz="2400" dirty="0">
              <a:latin typeface="+mn-lt"/>
            </a:endParaRPr>
          </a:p>
        </p:txBody>
      </p:sp>
      <p:sp>
        <p:nvSpPr>
          <p:cNvPr id="9" name="Rectangle 9"/>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PT" altLang="en-US" sz="1200" b="0" i="1" u="none" strike="noStrike" cap="none" normalizeH="0" baseline="0" smtClean="0">
                <a:ln>
                  <a:noFill/>
                </a:ln>
                <a:solidFill>
                  <a:schemeClr val="tx1"/>
                </a:solidFill>
                <a:effectLst/>
                <a:latin typeface="CG Times (W1)"/>
                <a:ea typeface="Times New Roman" panose="02020603050405020304" pitchFamily="18" charset="0"/>
                <a:cs typeface="Times New Roman" panose="02020603050405020304" pitchFamily="18" charset="0"/>
              </a:rPr>
              <a:t>H</a:t>
            </a:r>
            <a:r>
              <a:rPr kumimoji="0" lang="pt-PT" altLang="en-US" sz="1200" b="0" i="1" u="none" strike="noStrike" cap="none" normalizeH="0" baseline="-30000" smtClean="0">
                <a:ln>
                  <a:noFill/>
                </a:ln>
                <a:solidFill>
                  <a:schemeClr val="tx1"/>
                </a:solidFill>
                <a:effectLst/>
                <a:latin typeface="CG Times (W1)"/>
                <a:ea typeface="Times New Roman" panose="02020603050405020304" pitchFamily="18" charset="0"/>
                <a:cs typeface="Times New Roman" panose="02020603050405020304" pitchFamily="18" charset="0"/>
              </a:rPr>
              <a:t>0</a:t>
            </a:r>
            <a:r>
              <a:rPr kumimoji="0" lang="pt-PT" altLang="en-US" sz="1200" b="0" i="1" u="none" strike="noStrike" cap="none" normalizeH="0" baseline="0" smtClean="0">
                <a:ln>
                  <a:noFill/>
                </a:ln>
                <a:solidFill>
                  <a:schemeClr val="tx1"/>
                </a:solidFill>
                <a:effectLst/>
                <a:latin typeface="CG Times (W1)"/>
                <a:ea typeface="Times New Roman" panose="02020603050405020304" pitchFamily="18" charset="0"/>
                <a:cs typeface="Times New Roman" panose="02020603050405020304" pitchFamily="18" charset="0"/>
              </a:rPr>
              <a:t>:</a:t>
            </a:r>
            <a:r>
              <a:rPr kumimoji="0" lang="pt-PT" altLang="en-US" sz="1200" b="0" i="0" u="none" strike="noStrike" cap="none" normalizeH="0" baseline="0" smtClean="0">
                <a:ln>
                  <a:noFill/>
                </a:ln>
                <a:solidFill>
                  <a:schemeClr val="tx1"/>
                </a:solidFill>
                <a:effectLst/>
                <a:latin typeface="CG Times (W1)"/>
                <a:ea typeface="Times New Roman" panose="02020603050405020304" pitchFamily="18" charset="0"/>
                <a:cs typeface="Times New Roman" panose="02020603050405020304" pitchFamily="18" charset="0"/>
              </a:rPr>
              <a:t>	</a:t>
            </a:r>
            <a:endParaRPr kumimoji="0" lang="pt-PT" altLang="en-US" sz="1800" b="0" i="0" u="none" strike="noStrike" cap="none" normalizeH="0" baseline="0" smtClean="0">
              <a:ln>
                <a:noFill/>
              </a:ln>
              <a:solidFill>
                <a:schemeClr val="tx1"/>
              </a:solidFill>
              <a:effectLst/>
              <a:latin typeface="Arial" panose="020B0604020202020204" pitchFamily="34" charset="0"/>
            </a:endParaRPr>
          </a:p>
        </p:txBody>
      </p:sp>
      <p:graphicFrame>
        <p:nvGraphicFramePr>
          <p:cNvPr id="11" name="Object 10"/>
          <p:cNvGraphicFramePr>
            <a:graphicFrameLocks noChangeAspect="1"/>
          </p:cNvGraphicFramePr>
          <p:nvPr>
            <p:extLst>
              <p:ext uri="{D42A27DB-BD31-4B8C-83A1-F6EECF244321}">
                <p14:modId xmlns:p14="http://schemas.microsoft.com/office/powerpoint/2010/main" val="980065345"/>
              </p:ext>
            </p:extLst>
          </p:nvPr>
        </p:nvGraphicFramePr>
        <p:xfrm>
          <a:off x="1259632" y="4738645"/>
          <a:ext cx="2232248" cy="418547"/>
        </p:xfrm>
        <a:graphic>
          <a:graphicData uri="http://schemas.openxmlformats.org/presentationml/2006/ole">
            <mc:AlternateContent xmlns:mc="http://schemas.openxmlformats.org/markup-compatibility/2006">
              <mc:Choice xmlns:v="urn:schemas-microsoft-com:vml" Requires="v">
                <p:oleObj spid="_x0000_s152680" name="Equation" r:id="rId3" imgW="1219200" imgH="228600" progId="Equation.3">
                  <p:embed/>
                </p:oleObj>
              </mc:Choice>
              <mc:Fallback>
                <p:oleObj name="Equation" r:id="rId3" imgW="1219200" imgH="228600" progId="Equation.3">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59632" y="4738645"/>
                        <a:ext cx="2232248" cy="418547"/>
                      </a:xfrm>
                      <a:prstGeom prst="rect">
                        <a:avLst/>
                      </a:prstGeom>
                      <a:noFill/>
                    </p:spPr>
                  </p:pic>
                </p:oleObj>
              </mc:Fallback>
            </mc:AlternateContent>
          </a:graphicData>
        </a:graphic>
      </p:graphicFrame>
      <p:sp>
        <p:nvSpPr>
          <p:cNvPr id="13" name="Rectangle 10"/>
          <p:cNvSpPr>
            <a:spLocks noChangeArrowheads="1"/>
          </p:cNvSpPr>
          <p:nvPr/>
        </p:nvSpPr>
        <p:spPr bwMode="auto">
          <a:xfrm>
            <a:off x="0" y="685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chemeClr val="tx1"/>
                </a:solidFill>
                <a:effectLst/>
              </a:rPr>
              <a:t> </a:t>
            </a:r>
            <a:endParaRPr kumimoji="0" lang="en-GB" altLang="en-US" sz="1800" b="0" i="0" u="none" strike="noStrike" cap="none" normalizeH="0" baseline="0" smtClean="0">
              <a:ln>
                <a:noFill/>
              </a:ln>
              <a:solidFill>
                <a:schemeClr val="tx1"/>
              </a:solidFill>
              <a:effectLst/>
              <a:latin typeface="Arial" panose="020B0604020202020204" pitchFamily="34" charset="0"/>
            </a:endParaRPr>
          </a:p>
        </p:txBody>
      </p:sp>
      <p:sp>
        <p:nvSpPr>
          <p:cNvPr id="14" name="Rectangle 12"/>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15" name="Object 14"/>
          <p:cNvGraphicFramePr>
            <a:graphicFrameLocks noChangeAspect="1"/>
          </p:cNvGraphicFramePr>
          <p:nvPr>
            <p:extLst>
              <p:ext uri="{D42A27DB-BD31-4B8C-83A1-F6EECF244321}">
                <p14:modId xmlns:p14="http://schemas.microsoft.com/office/powerpoint/2010/main" val="2385084299"/>
              </p:ext>
            </p:extLst>
          </p:nvPr>
        </p:nvGraphicFramePr>
        <p:xfrm>
          <a:off x="3923928" y="4725144"/>
          <a:ext cx="4032448" cy="504056"/>
        </p:xfrm>
        <a:graphic>
          <a:graphicData uri="http://schemas.openxmlformats.org/presentationml/2006/ole">
            <mc:AlternateContent xmlns:mc="http://schemas.openxmlformats.org/markup-compatibility/2006">
              <mc:Choice xmlns:v="urn:schemas-microsoft-com:vml" Requires="v">
                <p:oleObj spid="_x0000_s152681" name="Equation" r:id="rId5" imgW="1828800" imgH="228600" progId="Equation.3">
                  <p:embed/>
                </p:oleObj>
              </mc:Choice>
              <mc:Fallback>
                <p:oleObj name="Equation" r:id="rId5" imgW="1828800" imgH="228600" progId="Equation.3">
                  <p:embed/>
                  <p:pic>
                    <p:nvPicPr>
                      <p:cNvPr id="0" name="Object 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23928" y="4725144"/>
                        <a:ext cx="4032448" cy="504056"/>
                      </a:xfrm>
                      <a:prstGeom prst="rect">
                        <a:avLst/>
                      </a:prstGeom>
                      <a:noFill/>
                    </p:spPr>
                  </p:pic>
                </p:oleObj>
              </mc:Fallback>
            </mc:AlternateContent>
          </a:graphicData>
        </a:graphic>
      </p:graphicFrame>
      <p:sp>
        <p:nvSpPr>
          <p:cNvPr id="16" name="Rectangle 13"/>
          <p:cNvSpPr>
            <a:spLocks noChangeArrowheads="1"/>
          </p:cNvSpPr>
          <p:nvPr/>
        </p:nvSpPr>
        <p:spPr bwMode="auto">
          <a:xfrm>
            <a:off x="152400" y="838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5"/>
          <p:cNvSpPr/>
          <p:nvPr/>
        </p:nvSpPr>
        <p:spPr>
          <a:xfrm>
            <a:off x="107504" y="1285860"/>
            <a:ext cx="8893652" cy="4952638"/>
          </a:xfrm>
          <a:prstGeom prst="rect">
            <a:avLst/>
          </a:prstGeom>
        </p:spPr>
        <p:txBody>
          <a:bodyPr wrap="square">
            <a:spAutoFit/>
          </a:bodyPr>
          <a:lstStyle/>
          <a:p>
            <a:pPr marL="342900" indent="-342900" algn="just">
              <a:lnSpc>
                <a:spcPts val="2900"/>
              </a:lnSpc>
              <a:spcBef>
                <a:spcPts val="600"/>
              </a:spcBef>
              <a:spcAft>
                <a:spcPts val="600"/>
              </a:spcAft>
              <a:buClr>
                <a:srgbClr val="002060"/>
              </a:buClr>
              <a:buFont typeface="Wingdings" pitchFamily="2" charset="2"/>
              <a:buChar char="Ø"/>
            </a:pPr>
            <a:r>
              <a:rPr lang="en-US" sz="2400" dirty="0" smtClean="0">
                <a:latin typeface="+mn-lt"/>
              </a:rPr>
              <a:t> </a:t>
            </a:r>
            <a:r>
              <a:rPr lang="en-GB" sz="2400" dirty="0">
                <a:latin typeface="+mn-lt"/>
              </a:rPr>
              <a:t>In this case, </a:t>
            </a:r>
            <a:r>
              <a:rPr lang="en-GB" sz="2400" i="1" dirty="0">
                <a:latin typeface="+mn-lt"/>
              </a:rPr>
              <a:t>v</a:t>
            </a:r>
            <a:r>
              <a:rPr lang="en-GB" sz="2400" dirty="0">
                <a:latin typeface="+mn-lt"/>
              </a:rPr>
              <a:t> corresponds to the likelihood function of the NS model, while </a:t>
            </a:r>
            <a:r>
              <a:rPr lang="en-GB" sz="2400" i="1" dirty="0">
                <a:latin typeface="+mn-lt"/>
              </a:rPr>
              <a:t>v*</a:t>
            </a:r>
            <a:r>
              <a:rPr lang="en-GB" sz="2400" dirty="0">
                <a:latin typeface="+mn-lt"/>
              </a:rPr>
              <a:t> is the likelihood function of the </a:t>
            </a:r>
            <a:r>
              <a:rPr lang="en-GB" sz="2400" dirty="0" err="1">
                <a:latin typeface="+mn-lt"/>
              </a:rPr>
              <a:t>Svensson</a:t>
            </a:r>
            <a:r>
              <a:rPr lang="en-GB" sz="2400" dirty="0">
                <a:latin typeface="+mn-lt"/>
              </a:rPr>
              <a:t> </a:t>
            </a:r>
            <a:r>
              <a:rPr lang="en-GB" sz="2400" dirty="0" smtClean="0">
                <a:latin typeface="+mn-lt"/>
              </a:rPr>
              <a:t>model.</a:t>
            </a:r>
          </a:p>
          <a:p>
            <a:pPr marL="342900" indent="-342900" algn="just">
              <a:lnSpc>
                <a:spcPts val="2900"/>
              </a:lnSpc>
              <a:spcBef>
                <a:spcPts val="600"/>
              </a:spcBef>
              <a:spcAft>
                <a:spcPts val="600"/>
              </a:spcAft>
              <a:buClr>
                <a:srgbClr val="002060"/>
              </a:buClr>
              <a:buFont typeface="Wingdings" pitchFamily="2" charset="2"/>
              <a:buChar char="Ø"/>
            </a:pPr>
            <a:endParaRPr lang="en-GB" sz="2400" dirty="0" smtClean="0">
              <a:latin typeface="+mn-lt"/>
            </a:endParaRPr>
          </a:p>
          <a:p>
            <a:pPr marL="342900" indent="-342900" algn="just">
              <a:lnSpc>
                <a:spcPts val="2900"/>
              </a:lnSpc>
              <a:spcBef>
                <a:spcPts val="600"/>
              </a:spcBef>
              <a:spcAft>
                <a:spcPts val="600"/>
              </a:spcAft>
              <a:buClr>
                <a:srgbClr val="002060"/>
              </a:buClr>
              <a:buFont typeface="Wingdings" pitchFamily="2" charset="2"/>
              <a:buChar char="Ø"/>
            </a:pPr>
            <a:r>
              <a:rPr lang="en-GB" sz="2400" dirty="0" smtClean="0">
                <a:latin typeface="+mn-lt"/>
              </a:rPr>
              <a:t>Thus</a:t>
            </a:r>
            <a:r>
              <a:rPr lang="en-GB" sz="2400" dirty="0">
                <a:latin typeface="+mn-lt"/>
              </a:rPr>
              <a:t>, if the logarithm of the likelihood function of the </a:t>
            </a:r>
            <a:r>
              <a:rPr lang="en-GB" sz="2400" dirty="0" err="1">
                <a:latin typeface="+mn-lt"/>
              </a:rPr>
              <a:t>Svensson</a:t>
            </a:r>
            <a:r>
              <a:rPr lang="en-GB" sz="2400" dirty="0">
                <a:latin typeface="+mn-lt"/>
              </a:rPr>
              <a:t> model is large enough (i.e., is statistically above that of the NS </a:t>
            </a:r>
            <a:r>
              <a:rPr lang="en-GB" sz="2400" dirty="0" smtClean="0">
                <a:latin typeface="+mn-lt"/>
              </a:rPr>
              <a:t>model), the </a:t>
            </a:r>
            <a:r>
              <a:rPr lang="en-GB" sz="2400" dirty="0" err="1">
                <a:latin typeface="+mn-lt"/>
              </a:rPr>
              <a:t>Svensson</a:t>
            </a:r>
            <a:r>
              <a:rPr lang="en-GB" sz="2400" dirty="0">
                <a:latin typeface="+mn-lt"/>
              </a:rPr>
              <a:t> model will be </a:t>
            </a:r>
            <a:r>
              <a:rPr lang="en-GB" sz="2400" dirty="0" smtClean="0">
                <a:latin typeface="+mn-lt"/>
              </a:rPr>
              <a:t>selected.</a:t>
            </a:r>
          </a:p>
          <a:p>
            <a:pPr marL="342900" indent="-342900" algn="just">
              <a:lnSpc>
                <a:spcPts val="2900"/>
              </a:lnSpc>
              <a:spcBef>
                <a:spcPts val="600"/>
              </a:spcBef>
              <a:spcAft>
                <a:spcPts val="600"/>
              </a:spcAft>
              <a:buClr>
                <a:srgbClr val="002060"/>
              </a:buClr>
              <a:buFont typeface="Wingdings" pitchFamily="2" charset="2"/>
              <a:buChar char="Ø"/>
            </a:pPr>
            <a:endParaRPr lang="en-GB" sz="2400" dirty="0" smtClean="0">
              <a:latin typeface="+mn-lt"/>
            </a:endParaRPr>
          </a:p>
          <a:p>
            <a:pPr marL="342900" indent="-342900" algn="just">
              <a:lnSpc>
                <a:spcPts val="2900"/>
              </a:lnSpc>
              <a:spcBef>
                <a:spcPts val="600"/>
              </a:spcBef>
              <a:spcAft>
                <a:spcPts val="600"/>
              </a:spcAft>
              <a:buClr>
                <a:srgbClr val="002060"/>
              </a:buClr>
              <a:buFont typeface="Wingdings" pitchFamily="2" charset="2"/>
              <a:buChar char="Ø"/>
            </a:pPr>
            <a:r>
              <a:rPr lang="en-US" sz="2400" dirty="0" smtClean="0">
                <a:latin typeface="Calibri" pitchFamily="34" charset="0"/>
              </a:rPr>
              <a:t>A potential problem with the Svensson model is that it is highly non-linear, which can make the estimation of the model difficult (see Bolder and </a:t>
            </a:r>
            <a:r>
              <a:rPr lang="en-US" sz="2400" dirty="0" err="1" smtClean="0">
                <a:latin typeface="Calibri" pitchFamily="34" charset="0"/>
              </a:rPr>
              <a:t>Stréliski</a:t>
            </a:r>
            <a:r>
              <a:rPr lang="en-US" sz="2400" dirty="0" smtClean="0">
                <a:latin typeface="Calibri" pitchFamily="34" charset="0"/>
              </a:rPr>
              <a:t> (1999) for a discussion).</a:t>
            </a:r>
          </a:p>
          <a:p>
            <a:pPr marL="342900" indent="-342900" algn="just">
              <a:lnSpc>
                <a:spcPts val="2900"/>
              </a:lnSpc>
              <a:spcBef>
                <a:spcPts val="600"/>
              </a:spcBef>
              <a:spcAft>
                <a:spcPts val="600"/>
              </a:spcAft>
              <a:buClr>
                <a:srgbClr val="002060"/>
              </a:buClr>
              <a:buFont typeface="Wingdings" pitchFamily="2" charset="2"/>
              <a:buChar char="Ø"/>
            </a:pPr>
            <a:r>
              <a:rPr lang="en-US" sz="2400" dirty="0" smtClean="0">
                <a:latin typeface="Calibri" pitchFamily="34" charset="0"/>
              </a:rPr>
              <a:t>Nonetheless, one can implement it even in a spreadsheet!</a:t>
            </a:r>
            <a:endParaRPr lang="pt-PT" sz="2400" dirty="0">
              <a:latin typeface="Calibri" pitchFamily="34" charset="0"/>
            </a:endParaRPr>
          </a:p>
        </p:txBody>
      </p:sp>
      <p:sp>
        <p:nvSpPr>
          <p:cNvPr id="7" name="Rectangle 2"/>
          <p:cNvSpPr>
            <a:spLocks noGrp="1" noChangeArrowheads="1"/>
          </p:cNvSpPr>
          <p:nvPr>
            <p:ph type="title"/>
          </p:nvPr>
        </p:nvSpPr>
        <p:spPr>
          <a:xfrm>
            <a:off x="-32" y="214290"/>
            <a:ext cx="7772400" cy="1143000"/>
          </a:xfrm>
          <a:noFill/>
        </p:spPr>
        <p:txBody>
          <a:bodyPr/>
          <a:lstStyle/>
          <a:p>
            <a:pPr algn="l" eaLnBrk="1" hangingPunct="1"/>
            <a:r>
              <a:rPr lang="en-US" sz="2800" b="1" cap="small" dirty="0" smtClean="0">
                <a:solidFill>
                  <a:srgbClr val="C00000"/>
                </a:solidFill>
              </a:rPr>
              <a:t>Properties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32" y="274638"/>
            <a:ext cx="8229600" cy="838200"/>
          </a:xfrm>
          <a:noFill/>
        </p:spPr>
        <p:txBody>
          <a:bodyPr lIns="90488" tIns="44450" rIns="90488" bIns="44450" anchor="b"/>
          <a:lstStyle/>
          <a:p>
            <a:pPr algn="l" eaLnBrk="1" hangingPunct="1"/>
            <a:r>
              <a:rPr lang="en-US" sz="3200" b="1" cap="small" dirty="0" smtClean="0">
                <a:solidFill>
                  <a:srgbClr val="740000"/>
                </a:solidFill>
              </a:rPr>
              <a:t>Fundamental Asset Pricing Formula</a:t>
            </a:r>
          </a:p>
        </p:txBody>
      </p:sp>
      <p:sp>
        <p:nvSpPr>
          <p:cNvPr id="4101" name="Rectangle 3"/>
          <p:cNvSpPr>
            <a:spLocks noGrp="1" noChangeArrowheads="1"/>
          </p:cNvSpPr>
          <p:nvPr>
            <p:ph type="body" idx="1"/>
          </p:nvPr>
        </p:nvSpPr>
        <p:spPr>
          <a:xfrm>
            <a:off x="457200" y="1709738"/>
            <a:ext cx="8229600" cy="1431925"/>
          </a:xfrm>
          <a:noFill/>
        </p:spPr>
        <p:txBody>
          <a:bodyPr lIns="90488" tIns="44450" rIns="90488" bIns="44450"/>
          <a:lstStyle/>
          <a:p>
            <a:pPr eaLnBrk="1" hangingPunct="1">
              <a:buFontTx/>
              <a:buNone/>
            </a:pPr>
            <a:endParaRPr lang="en-US" smtClean="0"/>
          </a:p>
          <a:p>
            <a:pPr eaLnBrk="1" hangingPunct="1"/>
            <a:endParaRPr lang="en-US" smtClean="0"/>
          </a:p>
        </p:txBody>
      </p:sp>
      <p:graphicFrame>
        <p:nvGraphicFramePr>
          <p:cNvPr id="40964" name="Object 4">
            <a:hlinkClick r:id="" action="ppaction://ole?verb=0"/>
          </p:cNvPr>
          <p:cNvGraphicFramePr>
            <a:graphicFrameLocks/>
          </p:cNvGraphicFramePr>
          <p:nvPr>
            <p:extLst>
              <p:ext uri="{D42A27DB-BD31-4B8C-83A1-F6EECF244321}">
                <p14:modId xmlns:p14="http://schemas.microsoft.com/office/powerpoint/2010/main" val="4036324268"/>
              </p:ext>
            </p:extLst>
          </p:nvPr>
        </p:nvGraphicFramePr>
        <p:xfrm>
          <a:off x="2647950" y="1484784"/>
          <a:ext cx="3848100" cy="850900"/>
        </p:xfrm>
        <a:graphic>
          <a:graphicData uri="http://schemas.openxmlformats.org/presentationml/2006/ole">
            <mc:AlternateContent xmlns:mc="http://schemas.openxmlformats.org/markup-compatibility/2006">
              <mc:Choice xmlns:v="urn:schemas-microsoft-com:vml" Requires="v">
                <p:oleObj spid="_x0000_s122963" name="Equation" r:id="rId3" imgW="3848100" imgH="850900" progId="Equation.DSMT4">
                  <p:embed/>
                </p:oleObj>
              </mc:Choice>
              <mc:Fallback>
                <p:oleObj name="Equation" r:id="rId3" imgW="3848100" imgH="850900" progId="Equation.DSMT4">
                  <p:embed/>
                  <p:pic>
                    <p:nvPicPr>
                      <p:cNvPr id="0" name="Picture 10"/>
                      <p:cNvPicPr>
                        <a:picLocks noChangeArrowheads="1"/>
                      </p:cNvPicPr>
                      <p:nvPr/>
                    </p:nvPicPr>
                    <p:blipFill>
                      <a:blip r:embed="rId4"/>
                      <a:srcRect/>
                      <a:stretch>
                        <a:fillRect/>
                      </a:stretch>
                    </p:blipFill>
                    <p:spPr bwMode="auto">
                      <a:xfrm>
                        <a:off x="2647950" y="1484784"/>
                        <a:ext cx="3848100" cy="850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oleObj>
              </mc:Fallback>
            </mc:AlternateContent>
          </a:graphicData>
        </a:graphic>
      </p:graphicFrame>
      <p:sp>
        <p:nvSpPr>
          <p:cNvPr id="40965" name="Rectangle 5"/>
          <p:cNvSpPr>
            <a:spLocks noChangeArrowheads="1"/>
          </p:cNvSpPr>
          <p:nvPr/>
        </p:nvSpPr>
        <p:spPr bwMode="auto">
          <a:xfrm>
            <a:off x="457200" y="2492896"/>
            <a:ext cx="8466216" cy="3888432"/>
          </a:xfrm>
          <a:prstGeom prst="rect">
            <a:avLst/>
          </a:prstGeom>
          <a:noFill/>
          <a:ln w="12700">
            <a:noFill/>
            <a:miter lim="800000"/>
            <a:headEnd/>
            <a:tailEnd/>
          </a:ln>
        </p:spPr>
        <p:txBody>
          <a:bodyPr lIns="90488" tIns="44450" rIns="90488" bIns="44450"/>
          <a:lstStyle/>
          <a:p>
            <a:pPr marL="742950" lvl="1" indent="-285750" eaLnBrk="0" hangingPunct="0">
              <a:spcBef>
                <a:spcPct val="20000"/>
              </a:spcBef>
              <a:buFontTx/>
              <a:buChar char="–"/>
            </a:pPr>
            <a:r>
              <a:rPr lang="en-US" sz="2000" i="1" dirty="0">
                <a:latin typeface="Calibri" pitchFamily="34" charset="0"/>
              </a:rPr>
              <a:t>R</a:t>
            </a:r>
            <a:r>
              <a:rPr lang="en-US" sz="2000" i="1" dirty="0" smtClean="0">
                <a:latin typeface="Calibri" pitchFamily="34" charset="0"/>
              </a:rPr>
              <a:t>(0,t</a:t>
            </a:r>
            <a:r>
              <a:rPr lang="en-US" sz="2000" i="1" dirty="0">
                <a:latin typeface="Calibri" pitchFamily="34" charset="0"/>
              </a:rPr>
              <a:t>)</a:t>
            </a:r>
            <a:r>
              <a:rPr lang="en-US" sz="2000" dirty="0">
                <a:latin typeface="Calibri" pitchFamily="34" charset="0"/>
              </a:rPr>
              <a:t> is the discount </a:t>
            </a:r>
            <a:r>
              <a:rPr lang="en-US" sz="2000" dirty="0" smtClean="0">
                <a:latin typeface="Calibri" pitchFamily="34" charset="0"/>
              </a:rPr>
              <a:t>rate (the yield in the case of a bond)</a:t>
            </a:r>
            <a:endParaRPr lang="en-US" sz="2000" dirty="0">
              <a:latin typeface="Calibri" pitchFamily="34" charset="0"/>
            </a:endParaRPr>
          </a:p>
          <a:p>
            <a:pPr marL="742950" lvl="1" indent="-285750" eaLnBrk="0" hangingPunct="0">
              <a:spcBef>
                <a:spcPct val="20000"/>
              </a:spcBef>
              <a:buFontTx/>
              <a:buChar char="–"/>
            </a:pPr>
            <a:r>
              <a:rPr lang="en-US" sz="2000" i="1" dirty="0">
                <a:latin typeface="Calibri" pitchFamily="34" charset="0"/>
              </a:rPr>
              <a:t>p(0,t)</a:t>
            </a:r>
            <a:r>
              <a:rPr lang="en-US" sz="2000" dirty="0">
                <a:latin typeface="Calibri" pitchFamily="34" charset="0"/>
              </a:rPr>
              <a:t> is the discount factor </a:t>
            </a:r>
            <a:r>
              <a:rPr lang="en-US" sz="2000" dirty="0" smtClean="0">
                <a:latin typeface="Calibri" pitchFamily="34" charset="0"/>
              </a:rPr>
              <a:t>(equal to 1 if cash-flows are received at t=0)</a:t>
            </a:r>
          </a:p>
          <a:p>
            <a:pPr marL="742950" lvl="1" indent="-285750" eaLnBrk="0" hangingPunct="0">
              <a:spcBef>
                <a:spcPct val="20000"/>
              </a:spcBef>
              <a:buFontTx/>
              <a:buChar char="–"/>
            </a:pPr>
            <a:endParaRPr lang="en-US" sz="2000" dirty="0" smtClean="0">
              <a:latin typeface="Calibri" pitchFamily="34" charset="0"/>
            </a:endParaRPr>
          </a:p>
          <a:p>
            <a:pPr lvl="1" eaLnBrk="0" hangingPunct="0">
              <a:spcBef>
                <a:spcPct val="20000"/>
              </a:spcBef>
            </a:pPr>
            <a:r>
              <a:rPr lang="en-US" sz="2000" dirty="0" smtClean="0">
                <a:latin typeface="Calibri" pitchFamily="34" charset="0"/>
              </a:rPr>
              <a:t>Two main questions:</a:t>
            </a:r>
          </a:p>
          <a:p>
            <a:pPr lvl="1" eaLnBrk="0" hangingPunct="0">
              <a:spcBef>
                <a:spcPct val="20000"/>
              </a:spcBef>
            </a:pPr>
            <a:endParaRPr lang="en-US" sz="2000" dirty="0">
              <a:latin typeface="Calibri" pitchFamily="34" charset="0"/>
            </a:endParaRPr>
          </a:p>
          <a:p>
            <a:pPr marL="742950" lvl="1" indent="-285750" eaLnBrk="0" hangingPunct="0">
              <a:spcBef>
                <a:spcPct val="20000"/>
              </a:spcBef>
              <a:buFontTx/>
              <a:buChar char="–"/>
            </a:pPr>
            <a:r>
              <a:rPr lang="en-US" sz="2000" b="1" dirty="0" smtClean="0">
                <a:solidFill>
                  <a:srgbClr val="740000"/>
                </a:solidFill>
                <a:latin typeface="Calibri" pitchFamily="34" charset="0"/>
              </a:rPr>
              <a:t>Q1</a:t>
            </a:r>
            <a:r>
              <a:rPr lang="en-US" sz="2000" b="1" dirty="0">
                <a:solidFill>
                  <a:srgbClr val="740000"/>
                </a:solidFill>
                <a:latin typeface="Calibri" pitchFamily="34" charset="0"/>
              </a:rPr>
              <a:t>:</a:t>
            </a:r>
            <a:r>
              <a:rPr lang="en-US" sz="2000" dirty="0">
                <a:solidFill>
                  <a:srgbClr val="740000"/>
                </a:solidFill>
                <a:latin typeface="Calibri" pitchFamily="34" charset="0"/>
              </a:rPr>
              <a:t> </a:t>
            </a:r>
            <a:r>
              <a:rPr lang="en-US" sz="2000" dirty="0">
                <a:latin typeface="Calibri" pitchFamily="34" charset="0"/>
              </a:rPr>
              <a:t>Where do we get the </a:t>
            </a:r>
            <a:r>
              <a:rPr lang="en-US" sz="2000" i="1" dirty="0">
                <a:latin typeface="Calibri" pitchFamily="34" charset="0"/>
              </a:rPr>
              <a:t>p(0,t)</a:t>
            </a:r>
            <a:r>
              <a:rPr lang="en-US" sz="2000" dirty="0">
                <a:latin typeface="Calibri" pitchFamily="34" charset="0"/>
              </a:rPr>
              <a:t> or </a:t>
            </a:r>
            <a:r>
              <a:rPr lang="en-US" sz="2000" i="1" dirty="0">
                <a:latin typeface="Calibri" pitchFamily="34" charset="0"/>
              </a:rPr>
              <a:t>R(0,t)</a:t>
            </a:r>
            <a:r>
              <a:rPr lang="en-US" sz="2000" dirty="0">
                <a:latin typeface="Calibri" pitchFamily="34" charset="0"/>
              </a:rPr>
              <a:t> from?	</a:t>
            </a:r>
          </a:p>
          <a:p>
            <a:pPr marL="742950" lvl="1" indent="-285750" eaLnBrk="0" hangingPunct="0">
              <a:spcBef>
                <a:spcPct val="20000"/>
              </a:spcBef>
              <a:buFontTx/>
              <a:buChar char="–"/>
            </a:pPr>
            <a:r>
              <a:rPr lang="en-US" sz="2000" b="1" dirty="0" smtClean="0">
                <a:solidFill>
                  <a:srgbClr val="740000"/>
                </a:solidFill>
                <a:latin typeface="Calibri" pitchFamily="34" charset="0"/>
              </a:rPr>
              <a:t>Q2</a:t>
            </a:r>
            <a:r>
              <a:rPr lang="en-US" sz="2000" b="1" dirty="0">
                <a:solidFill>
                  <a:srgbClr val="740000"/>
                </a:solidFill>
                <a:latin typeface="Calibri" pitchFamily="34" charset="0"/>
              </a:rPr>
              <a:t>:</a:t>
            </a:r>
            <a:r>
              <a:rPr lang="en-US" sz="2000" dirty="0">
                <a:solidFill>
                  <a:srgbClr val="740000"/>
                </a:solidFill>
                <a:latin typeface="Calibri" pitchFamily="34" charset="0"/>
              </a:rPr>
              <a:t> </a:t>
            </a:r>
            <a:r>
              <a:rPr lang="en-US" sz="2000" dirty="0">
                <a:latin typeface="Calibri" pitchFamily="34" charset="0"/>
              </a:rPr>
              <a:t>Do we use the equation to obtain bond prices or implied discount factors/discount rates</a:t>
            </a:r>
            <a:r>
              <a:rPr lang="en-US" sz="2000" dirty="0" smtClean="0">
                <a:latin typeface="Calibri" pitchFamily="34" charset="0"/>
              </a:rPr>
              <a:t>?</a:t>
            </a:r>
            <a:endParaRPr lang="en-US" sz="2000" dirty="0">
              <a:latin typeface="Calibri" pitchFamily="34" charset="0"/>
            </a:endParaRPr>
          </a:p>
        </p:txBody>
      </p:sp>
      <p:cxnSp>
        <p:nvCxnSpPr>
          <p:cNvPr id="7" name="Straight Connector 6"/>
          <p:cNvCxnSpPr/>
          <p:nvPr/>
        </p:nvCxnSpPr>
        <p:spPr>
          <a:xfrm flipV="1">
            <a:off x="0" y="1112838"/>
            <a:ext cx="6084168" cy="30146"/>
          </a:xfrm>
          <a:prstGeom prst="line">
            <a:avLst/>
          </a:prstGeom>
          <a:ln w="25400"/>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3"/>
          <p:cNvSpPr>
            <a:spLocks noGrp="1" noChangeArrowheads="1"/>
          </p:cNvSpPr>
          <p:nvPr>
            <p:ph type="body" idx="1"/>
          </p:nvPr>
        </p:nvSpPr>
        <p:spPr>
          <a:xfrm>
            <a:off x="179512" y="836712"/>
            <a:ext cx="8856984" cy="5688631"/>
          </a:xfrm>
          <a:noFill/>
        </p:spPr>
        <p:txBody>
          <a:bodyPr lIns="90488" tIns="44450" rIns="90488" bIns="44450"/>
          <a:lstStyle/>
          <a:p>
            <a:pPr algn="just">
              <a:lnSpc>
                <a:spcPts val="2900"/>
              </a:lnSpc>
              <a:spcBef>
                <a:spcPts val="600"/>
              </a:spcBef>
              <a:spcAft>
                <a:spcPts val="600"/>
              </a:spcAft>
            </a:pPr>
            <a:r>
              <a:rPr lang="en-US" sz="2200" dirty="0" smtClean="0"/>
              <a:t>Despite the drawback that </a:t>
            </a:r>
            <a:r>
              <a:rPr lang="en-US" sz="2200" dirty="0" smtClean="0">
                <a:solidFill>
                  <a:srgbClr val="FF0000"/>
                </a:solidFill>
              </a:rPr>
              <a:t>they </a:t>
            </a:r>
            <a:r>
              <a:rPr lang="en-US" sz="2200" b="1" dirty="0" smtClean="0">
                <a:solidFill>
                  <a:srgbClr val="FF0000"/>
                </a:solidFill>
              </a:rPr>
              <a:t>lack theoretical underpinnings</a:t>
            </a:r>
            <a:r>
              <a:rPr lang="en-US" sz="2200" dirty="0" smtClean="0"/>
              <a:t>, the </a:t>
            </a:r>
            <a:r>
              <a:rPr lang="en-US" sz="2200" dirty="0"/>
              <a:t>BIS reported that 9 out of 13 central banks which report their curve estimation methods to the BIS use deterministic Interest Rate </a:t>
            </a:r>
            <a:r>
              <a:rPr lang="en-US" sz="2200" dirty="0" smtClean="0"/>
              <a:t>Models</a:t>
            </a:r>
            <a:r>
              <a:rPr lang="en-US" sz="2200" dirty="0"/>
              <a:t> </a:t>
            </a:r>
            <a:r>
              <a:rPr lang="en-US" sz="2200" dirty="0" smtClean="0"/>
              <a:t>(BIS (2005), “</a:t>
            </a:r>
            <a:r>
              <a:rPr lang="en-GB" sz="2200" dirty="0" smtClean="0"/>
              <a:t>Zero-coupon </a:t>
            </a:r>
            <a:r>
              <a:rPr lang="en-GB" sz="2200" dirty="0"/>
              <a:t>yield curves</a:t>
            </a:r>
            <a:r>
              <a:rPr lang="en-GB" sz="2200" dirty="0" smtClean="0"/>
              <a:t>: technical documentation”, BIS Papers, No 25, Monetary </a:t>
            </a:r>
            <a:r>
              <a:rPr lang="en-GB" sz="2200" dirty="0"/>
              <a:t>and Economic </a:t>
            </a:r>
            <a:r>
              <a:rPr lang="en-GB" sz="2200" dirty="0" smtClean="0"/>
              <a:t>Department, October 2005).</a:t>
            </a:r>
          </a:p>
          <a:p>
            <a:pPr algn="just">
              <a:lnSpc>
                <a:spcPts val="2900"/>
              </a:lnSpc>
              <a:spcBef>
                <a:spcPts val="600"/>
              </a:spcBef>
              <a:spcAft>
                <a:spcPts val="600"/>
              </a:spcAft>
            </a:pPr>
            <a:r>
              <a:rPr lang="en-GB" sz="2200" dirty="0" smtClean="0"/>
              <a:t>According to this study, </a:t>
            </a:r>
            <a:r>
              <a:rPr lang="en-GB" sz="2200" dirty="0" smtClean="0">
                <a:solidFill>
                  <a:srgbClr val="FF0000"/>
                </a:solidFill>
              </a:rPr>
              <a:t>most </a:t>
            </a:r>
            <a:r>
              <a:rPr lang="en-GB" sz="2200" dirty="0">
                <a:solidFill>
                  <a:srgbClr val="FF0000"/>
                </a:solidFill>
              </a:rPr>
              <a:t>central banks reporting data have adopted </a:t>
            </a:r>
            <a:r>
              <a:rPr lang="en-GB" sz="2200" dirty="0" smtClean="0">
                <a:solidFill>
                  <a:srgbClr val="FF0000"/>
                </a:solidFill>
              </a:rPr>
              <a:t>either the </a:t>
            </a:r>
            <a:r>
              <a:rPr lang="en-GB" sz="2200" dirty="0">
                <a:solidFill>
                  <a:srgbClr val="FF0000"/>
                </a:solidFill>
              </a:rPr>
              <a:t>Nelson and </a:t>
            </a:r>
            <a:r>
              <a:rPr lang="en-GB" sz="2200" dirty="0" smtClean="0">
                <a:solidFill>
                  <a:srgbClr val="FF0000"/>
                </a:solidFill>
              </a:rPr>
              <a:t>Siegel (1987) model </a:t>
            </a:r>
            <a:r>
              <a:rPr lang="en-GB" sz="2200" dirty="0">
                <a:solidFill>
                  <a:srgbClr val="FF0000"/>
                </a:solidFill>
              </a:rPr>
              <a:t>or the extended version suggested by </a:t>
            </a:r>
            <a:r>
              <a:rPr lang="en-GB" sz="2200" dirty="0" err="1" smtClean="0">
                <a:solidFill>
                  <a:srgbClr val="FF0000"/>
                </a:solidFill>
              </a:rPr>
              <a:t>Svensson</a:t>
            </a:r>
            <a:r>
              <a:rPr lang="en-GB" sz="2200" dirty="0" smtClean="0">
                <a:solidFill>
                  <a:srgbClr val="FF0000"/>
                </a:solidFill>
              </a:rPr>
              <a:t> (1994)</a:t>
            </a:r>
            <a:r>
              <a:rPr lang="en-GB" sz="2200" dirty="0" smtClean="0"/>
              <a:t>. </a:t>
            </a:r>
            <a:r>
              <a:rPr lang="en-GB" sz="2200" dirty="0"/>
              <a:t>Exceptions are Canada</a:t>
            </a:r>
            <a:r>
              <a:rPr lang="en-GB" sz="2200" dirty="0" smtClean="0"/>
              <a:t>, Japan</a:t>
            </a:r>
            <a:r>
              <a:rPr lang="en-GB" sz="2200" dirty="0"/>
              <a:t>, </a:t>
            </a:r>
            <a:r>
              <a:rPr lang="en-GB" sz="2200" dirty="0" smtClean="0"/>
              <a:t>Sweden, UK and </a:t>
            </a:r>
            <a:r>
              <a:rPr lang="en-GB" sz="2200" dirty="0"/>
              <a:t>the </a:t>
            </a:r>
            <a:r>
              <a:rPr lang="en-GB" sz="2200" dirty="0" smtClean="0"/>
              <a:t>US, which </a:t>
            </a:r>
            <a:r>
              <a:rPr lang="en-GB" sz="2200" dirty="0"/>
              <a:t>all apply variants of </a:t>
            </a:r>
            <a:r>
              <a:rPr lang="en-GB" sz="2200" dirty="0" smtClean="0"/>
              <a:t>the “</a:t>
            </a:r>
            <a:r>
              <a:rPr lang="en-GB" sz="2200" dirty="0"/>
              <a:t>smoothing splines” method</a:t>
            </a:r>
            <a:r>
              <a:rPr lang="en-GB" sz="2200" dirty="0" smtClean="0"/>
              <a:t>.</a:t>
            </a:r>
          </a:p>
          <a:p>
            <a:pPr algn="just" eaLnBrk="1" hangingPunct="1">
              <a:lnSpc>
                <a:spcPts val="2900"/>
              </a:lnSpc>
              <a:spcBef>
                <a:spcPts val="600"/>
              </a:spcBef>
              <a:spcAft>
                <a:spcPts val="600"/>
              </a:spcAft>
            </a:pPr>
            <a:r>
              <a:rPr lang="en-US" sz="2200" dirty="0" smtClean="0"/>
              <a:t>Deterministic interest rate models are also widely used among market practitioners.</a:t>
            </a:r>
          </a:p>
          <a:p>
            <a:pPr algn="just" eaLnBrk="1" hangingPunct="1">
              <a:lnSpc>
                <a:spcPts val="2900"/>
              </a:lnSpc>
              <a:spcBef>
                <a:spcPts val="600"/>
              </a:spcBef>
              <a:spcAft>
                <a:spcPts val="600"/>
              </a:spcAft>
            </a:pPr>
            <a:r>
              <a:rPr lang="en-US" sz="2200" dirty="0" smtClean="0"/>
              <a:t>Given that these models are usually non-linear in the parameters, </a:t>
            </a:r>
            <a:r>
              <a:rPr lang="en-US" sz="2200" dirty="0" smtClean="0">
                <a:solidFill>
                  <a:srgbClr val="FF0000"/>
                </a:solidFill>
              </a:rPr>
              <a:t>attention has to be paid to their starting values</a:t>
            </a:r>
            <a:r>
              <a:rPr lang="en-US" sz="2200" dirty="0" smtClean="0"/>
              <a:t>.</a:t>
            </a:r>
          </a:p>
        </p:txBody>
      </p:sp>
      <p:sp>
        <p:nvSpPr>
          <p:cNvPr id="3" name="Rectangle 2"/>
          <p:cNvSpPr>
            <a:spLocks noGrp="1" noChangeArrowheads="1"/>
          </p:cNvSpPr>
          <p:nvPr>
            <p:ph type="title"/>
          </p:nvPr>
        </p:nvSpPr>
        <p:spPr>
          <a:xfrm>
            <a:off x="157186" y="214299"/>
            <a:ext cx="7772400" cy="622414"/>
          </a:xfrm>
          <a:noFill/>
        </p:spPr>
        <p:txBody>
          <a:bodyPr/>
          <a:lstStyle/>
          <a:p>
            <a:pPr algn="l" eaLnBrk="1" hangingPunct="1"/>
            <a:r>
              <a:rPr lang="en-US" sz="2800" b="1" cap="small" dirty="0" smtClean="0">
                <a:solidFill>
                  <a:srgbClr val="740000"/>
                </a:solidFill>
              </a:rPr>
              <a:t>Conclusions</a:t>
            </a:r>
          </a:p>
        </p:txBody>
      </p:sp>
    </p:spTree>
    <p:extLst>
      <p:ext uri="{BB962C8B-B14F-4D97-AF65-F5344CB8AC3E}">
        <p14:creationId xmlns:p14="http://schemas.microsoft.com/office/powerpoint/2010/main" val="102295358"/>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4" name="Rectangle 2"/>
          <p:cNvSpPr>
            <a:spLocks noGrp="1" noChangeArrowheads="1"/>
          </p:cNvSpPr>
          <p:nvPr>
            <p:ph type="title"/>
          </p:nvPr>
        </p:nvSpPr>
        <p:spPr>
          <a:xfrm>
            <a:off x="200052" y="357174"/>
            <a:ext cx="8229600" cy="1143000"/>
          </a:xfrm>
          <a:noFill/>
        </p:spPr>
        <p:txBody>
          <a:bodyPr/>
          <a:lstStyle/>
          <a:p>
            <a:pPr algn="l" eaLnBrk="1" hangingPunct="1"/>
            <a:r>
              <a:rPr lang="en-US" sz="3200" b="1" dirty="0" smtClean="0">
                <a:solidFill>
                  <a:srgbClr val="002060"/>
                </a:solidFill>
              </a:rPr>
              <a:t>Answers:</a:t>
            </a:r>
          </a:p>
        </p:txBody>
      </p:sp>
      <p:sp>
        <p:nvSpPr>
          <p:cNvPr id="41987" name="Rectangle 3"/>
          <p:cNvSpPr>
            <a:spLocks noGrp="1" noChangeArrowheads="1"/>
          </p:cNvSpPr>
          <p:nvPr>
            <p:ph type="body" idx="1"/>
          </p:nvPr>
        </p:nvSpPr>
        <p:spPr>
          <a:xfrm>
            <a:off x="457200" y="1787524"/>
            <a:ext cx="8229600" cy="3657700"/>
          </a:xfrm>
          <a:noFill/>
        </p:spPr>
        <p:txBody>
          <a:bodyPr/>
          <a:lstStyle/>
          <a:p>
            <a:pPr algn="just" eaLnBrk="1" hangingPunct="1"/>
            <a:r>
              <a:rPr lang="en-US" sz="2400" b="1" dirty="0" smtClean="0"/>
              <a:t> Q1: </a:t>
            </a:r>
            <a:r>
              <a:rPr lang="en-US" sz="2400" dirty="0" smtClean="0"/>
              <a:t>Where do we get the </a:t>
            </a:r>
            <a:r>
              <a:rPr lang="en-US" sz="2400" i="1" dirty="0" smtClean="0"/>
              <a:t>p(0,t)</a:t>
            </a:r>
            <a:r>
              <a:rPr lang="en-US" sz="2400" dirty="0" smtClean="0"/>
              <a:t> or </a:t>
            </a:r>
            <a:r>
              <a:rPr lang="en-US" sz="2400" i="1" dirty="0" smtClean="0"/>
              <a:t>R(0,t)</a:t>
            </a:r>
            <a:r>
              <a:rPr lang="en-US" sz="2400" dirty="0" smtClean="0"/>
              <a:t> from? </a:t>
            </a:r>
          </a:p>
          <a:p>
            <a:pPr lvl="1" algn="just" eaLnBrk="1" hangingPunct="1">
              <a:buFontTx/>
              <a:buNone/>
            </a:pPr>
            <a:r>
              <a:rPr lang="en-US" sz="2400" dirty="0" smtClean="0"/>
              <a:t>	</a:t>
            </a:r>
          </a:p>
          <a:p>
            <a:pPr marL="444500" lvl="1" indent="12700" algn="just" eaLnBrk="1" hangingPunct="1">
              <a:buFontTx/>
              <a:buNone/>
            </a:pPr>
            <a:r>
              <a:rPr lang="en-US" sz="2400" dirty="0" smtClean="0"/>
              <a:t>Any relevant information concerning how to price a financial asset must be primarily obtained from </a:t>
            </a:r>
            <a:r>
              <a:rPr lang="en-US" sz="2400" b="1" dirty="0" smtClean="0"/>
              <a:t>market sources</a:t>
            </a:r>
          </a:p>
          <a:p>
            <a:pPr lvl="1" algn="just" eaLnBrk="1" hangingPunct="1">
              <a:buFontTx/>
              <a:buNone/>
            </a:pPr>
            <a:endParaRPr lang="en-US" sz="2000" i="1" dirty="0" smtClean="0"/>
          </a:p>
          <a:p>
            <a:pPr lvl="1" algn="just" eaLnBrk="1" hangingPunct="1"/>
            <a:r>
              <a:rPr lang="en-US" sz="2200" dirty="0" smtClean="0"/>
              <a:t>Discount factor </a:t>
            </a:r>
            <a:r>
              <a:rPr lang="en-US" sz="2200" i="1" dirty="0" smtClean="0"/>
              <a:t>p(0,t)</a:t>
            </a:r>
            <a:r>
              <a:rPr lang="en-US" sz="2200" dirty="0" smtClean="0"/>
              <a:t> is the price of a t-Bond with unitary face value and maturity </a:t>
            </a:r>
            <a:r>
              <a:rPr lang="en-US" sz="2200" i="1" dirty="0" smtClean="0"/>
              <a:t>t</a:t>
            </a:r>
            <a:r>
              <a:rPr lang="en-US" sz="2200" dirty="0" smtClean="0"/>
              <a:t> </a:t>
            </a:r>
          </a:p>
          <a:p>
            <a:pPr lvl="1" algn="just" eaLnBrk="1" hangingPunct="1"/>
            <a:endParaRPr lang="en-US" sz="2200" dirty="0" smtClean="0"/>
          </a:p>
          <a:p>
            <a:pPr lvl="1" algn="just" eaLnBrk="1" hangingPunct="1"/>
            <a:r>
              <a:rPr lang="en-US" sz="2200" dirty="0" smtClean="0"/>
              <a:t>Spot rate </a:t>
            </a:r>
            <a:r>
              <a:rPr lang="en-US" sz="2200" i="1" dirty="0" smtClean="0"/>
              <a:t>R</a:t>
            </a:r>
            <a:r>
              <a:rPr lang="en-US" sz="2200" i="1" baseline="-25000" dirty="0" smtClean="0"/>
              <a:t>0,t</a:t>
            </a:r>
            <a:r>
              <a:rPr lang="en-US" sz="2200" dirty="0" smtClean="0"/>
              <a:t> is the annualized rate of a pure discount bond:</a:t>
            </a:r>
          </a:p>
          <a:p>
            <a:pPr algn="just" eaLnBrk="1" hangingPunct="1"/>
            <a:endParaRPr lang="en-US" sz="2400" dirty="0" smtClean="0"/>
          </a:p>
        </p:txBody>
      </p:sp>
      <p:graphicFrame>
        <p:nvGraphicFramePr>
          <p:cNvPr id="41988" name="Object 4">
            <a:hlinkClick r:id="" action="ppaction://ole?verb=0"/>
          </p:cNvPr>
          <p:cNvGraphicFramePr>
            <a:graphicFrameLocks noChangeAspect="1"/>
          </p:cNvGraphicFramePr>
          <p:nvPr>
            <p:extLst>
              <p:ext uri="{D42A27DB-BD31-4B8C-83A1-F6EECF244321}">
                <p14:modId xmlns:p14="http://schemas.microsoft.com/office/powerpoint/2010/main" val="3544631135"/>
              </p:ext>
            </p:extLst>
          </p:nvPr>
        </p:nvGraphicFramePr>
        <p:xfrm>
          <a:off x="3552428" y="5593928"/>
          <a:ext cx="2171700" cy="787400"/>
        </p:xfrm>
        <a:graphic>
          <a:graphicData uri="http://schemas.openxmlformats.org/presentationml/2006/ole">
            <mc:AlternateContent xmlns:mc="http://schemas.openxmlformats.org/markup-compatibility/2006">
              <mc:Choice xmlns:v="urn:schemas-microsoft-com:vml" Requires="v">
                <p:oleObj spid="_x0000_s123985" name="Equation" r:id="rId3" imgW="2171700" imgH="787400" progId="Equation.DSMT4">
                  <p:embed/>
                </p:oleObj>
              </mc:Choice>
              <mc:Fallback>
                <p:oleObj name="Equation" r:id="rId3" imgW="2171700" imgH="787400" progId="Equation.DSMT4">
                  <p:embed/>
                  <p:pic>
                    <p:nvPicPr>
                      <p:cNvPr id="0" name="Picture 10"/>
                      <p:cNvPicPr>
                        <a:picLocks noChangeArrowheads="1"/>
                      </p:cNvPicPr>
                      <p:nvPr/>
                    </p:nvPicPr>
                    <p:blipFill>
                      <a:blip r:embed="rId4"/>
                      <a:srcRect/>
                      <a:stretch>
                        <a:fillRect/>
                      </a:stretch>
                    </p:blipFill>
                    <p:spPr bwMode="auto">
                      <a:xfrm>
                        <a:off x="3552428" y="5593928"/>
                        <a:ext cx="2171700" cy="787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826" name="Rectangle 2"/>
          <p:cNvSpPr>
            <a:spLocks noGrp="1" noChangeArrowheads="1"/>
          </p:cNvSpPr>
          <p:nvPr>
            <p:ph type="body" idx="1"/>
          </p:nvPr>
        </p:nvSpPr>
        <p:spPr>
          <a:xfrm>
            <a:off x="611188" y="765175"/>
            <a:ext cx="7772400" cy="2133600"/>
          </a:xfrm>
          <a:noFill/>
        </p:spPr>
        <p:txBody>
          <a:bodyPr/>
          <a:lstStyle/>
          <a:p>
            <a:pPr algn="just" eaLnBrk="1" hangingPunct="1"/>
            <a:r>
              <a:rPr lang="en-US" sz="2400" dirty="0" smtClean="0"/>
              <a:t> </a:t>
            </a:r>
            <a:r>
              <a:rPr lang="en-US" sz="2400" b="1" dirty="0" smtClean="0">
                <a:solidFill>
                  <a:srgbClr val="002060"/>
                </a:solidFill>
              </a:rPr>
              <a:t>Example</a:t>
            </a:r>
            <a:r>
              <a:rPr lang="en-US" sz="2400" dirty="0" smtClean="0"/>
              <a:t>: Getting Spot rates from Bond Prices:</a:t>
            </a:r>
          </a:p>
          <a:p>
            <a:pPr algn="just" eaLnBrk="1" hangingPunct="1"/>
            <a:endParaRPr lang="en-US" sz="2400" dirty="0" smtClean="0"/>
          </a:p>
          <a:p>
            <a:pPr lvl="1" algn="just" eaLnBrk="1" hangingPunct="1"/>
            <a:r>
              <a:rPr lang="en-US" sz="2400" dirty="0" smtClean="0"/>
              <a:t>Consider a 2-year pure discount bond that trades at 92€.</a:t>
            </a:r>
          </a:p>
          <a:p>
            <a:pPr lvl="1" algn="just" eaLnBrk="1" hangingPunct="1"/>
            <a:r>
              <a:rPr lang="en-US" sz="2400" dirty="0" smtClean="0"/>
              <a:t>The 2-year spot rate </a:t>
            </a:r>
            <a:r>
              <a:rPr lang="en-US" sz="2400" i="1" dirty="0" smtClean="0">
                <a:sym typeface="TECHMath" pitchFamily="2" charset="2"/>
              </a:rPr>
              <a:t>R</a:t>
            </a:r>
            <a:r>
              <a:rPr lang="en-US" sz="2400" i="1" baseline="-25000" dirty="0" smtClean="0">
                <a:sym typeface="TECHMath" pitchFamily="2" charset="2"/>
              </a:rPr>
              <a:t>0,2</a:t>
            </a:r>
            <a:r>
              <a:rPr lang="en-US" sz="2400" dirty="0" smtClean="0"/>
              <a:t>  is:</a:t>
            </a:r>
          </a:p>
        </p:txBody>
      </p:sp>
      <p:graphicFrame>
        <p:nvGraphicFramePr>
          <p:cNvPr id="77828" name="Object 4">
            <a:hlinkClick r:id="" action="ppaction://ole?verb=0"/>
          </p:cNvPr>
          <p:cNvGraphicFramePr>
            <a:graphicFrameLocks noChangeAspect="1"/>
          </p:cNvGraphicFramePr>
          <p:nvPr>
            <p:extLst>
              <p:ext uri="{D42A27DB-BD31-4B8C-83A1-F6EECF244321}">
                <p14:modId xmlns:p14="http://schemas.microsoft.com/office/powerpoint/2010/main" val="2266815757"/>
              </p:ext>
            </p:extLst>
          </p:nvPr>
        </p:nvGraphicFramePr>
        <p:xfrm>
          <a:off x="2981300" y="3183756"/>
          <a:ext cx="3390900" cy="749300"/>
        </p:xfrm>
        <a:graphic>
          <a:graphicData uri="http://schemas.openxmlformats.org/presentationml/2006/ole">
            <mc:AlternateContent xmlns:mc="http://schemas.openxmlformats.org/markup-compatibility/2006">
              <mc:Choice xmlns:v="urn:schemas-microsoft-com:vml" Requires="v">
                <p:oleObj spid="_x0000_s125009" name="Equation" r:id="rId3" imgW="3390900" imgH="749300" progId="Equation.DSMT4">
                  <p:embed/>
                </p:oleObj>
              </mc:Choice>
              <mc:Fallback>
                <p:oleObj name="Equation" r:id="rId3" imgW="3390900" imgH="749300" progId="Equation.DSMT4">
                  <p:embed/>
                  <p:pic>
                    <p:nvPicPr>
                      <p:cNvPr id="0" name="Picture 10"/>
                      <p:cNvPicPr>
                        <a:picLocks noChangeArrowheads="1"/>
                      </p:cNvPicPr>
                      <p:nvPr/>
                    </p:nvPicPr>
                    <p:blipFill>
                      <a:blip r:embed="rId4"/>
                      <a:srcRect/>
                      <a:stretch>
                        <a:fillRect/>
                      </a:stretch>
                    </p:blipFill>
                    <p:spPr bwMode="auto">
                      <a:xfrm>
                        <a:off x="2981300" y="3183756"/>
                        <a:ext cx="3390900" cy="7493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oleObj>
              </mc:Fallback>
            </mc:AlternateContent>
          </a:graphicData>
        </a:graphic>
      </p:graphicFrame>
      <p:sp>
        <p:nvSpPr>
          <p:cNvPr id="5" name="Rectangle 3"/>
          <p:cNvSpPr txBox="1">
            <a:spLocks noChangeArrowheads="1"/>
          </p:cNvSpPr>
          <p:nvPr/>
        </p:nvSpPr>
        <p:spPr bwMode="auto">
          <a:xfrm>
            <a:off x="755576" y="4218037"/>
            <a:ext cx="7628012" cy="20192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Calibri" pitchFamily="34"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Calibri" pitchFamily="34" charset="0"/>
              </a:defRPr>
            </a:lvl2pPr>
            <a:lvl3pPr marL="1143000" indent="-228600" algn="l" rtl="0" eaLnBrk="0" fontAlgn="base" hangingPunct="0">
              <a:spcBef>
                <a:spcPct val="20000"/>
              </a:spcBef>
              <a:spcAft>
                <a:spcPct val="0"/>
              </a:spcAft>
              <a:buChar char="•"/>
              <a:defRPr sz="2400">
                <a:solidFill>
                  <a:schemeClr val="tx1"/>
                </a:solidFill>
                <a:latin typeface="Calibri" pitchFamily="34" charset="0"/>
              </a:defRPr>
            </a:lvl3pPr>
            <a:lvl4pPr marL="1600200" indent="-228600" algn="l" rtl="0" eaLnBrk="0" fontAlgn="base" hangingPunct="0">
              <a:spcBef>
                <a:spcPct val="20000"/>
              </a:spcBef>
              <a:spcAft>
                <a:spcPct val="0"/>
              </a:spcAft>
              <a:buChar char="–"/>
              <a:defRPr sz="2000">
                <a:solidFill>
                  <a:schemeClr val="tx1"/>
                </a:solidFill>
                <a:latin typeface="Calibri" pitchFamily="34" charset="0"/>
              </a:defRPr>
            </a:lvl4pPr>
            <a:lvl5pPr marL="2057400" indent="-228600" algn="l" rtl="0" eaLnBrk="0" fontAlgn="base" hangingPunct="0">
              <a:spcBef>
                <a:spcPct val="20000"/>
              </a:spcBef>
              <a:spcAft>
                <a:spcPct val="0"/>
              </a:spcAft>
              <a:buChar char="»"/>
              <a:defRPr sz="2000">
                <a:solidFill>
                  <a:schemeClr val="tx1"/>
                </a:solidFill>
                <a:latin typeface="Calibri"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lgn="just">
              <a:spcBef>
                <a:spcPct val="60000"/>
              </a:spcBef>
            </a:pPr>
            <a:r>
              <a:rPr lang="en-US" sz="2400" dirty="0" smtClean="0"/>
              <a:t>In </a:t>
            </a:r>
            <a:r>
              <a:rPr lang="en-US" sz="2400" dirty="0"/>
              <a:t>the real </a:t>
            </a:r>
            <a:r>
              <a:rPr lang="en-US" sz="2400" dirty="0" smtClean="0"/>
              <a:t>world, zero-coupon </a:t>
            </a:r>
            <a:r>
              <a:rPr lang="en-US" sz="2400" dirty="0"/>
              <a:t>bonds </a:t>
            </a:r>
            <a:r>
              <a:rPr lang="en-US" sz="2400" dirty="0" smtClean="0"/>
              <a:t>are not abundant.</a:t>
            </a:r>
          </a:p>
          <a:p>
            <a:pPr algn="just">
              <a:spcBef>
                <a:spcPct val="60000"/>
              </a:spcBef>
            </a:pPr>
            <a:r>
              <a:rPr lang="en-US" sz="2400" dirty="0"/>
              <a:t>However, </a:t>
            </a:r>
            <a:r>
              <a:rPr lang="en-US" sz="2400" dirty="0" smtClean="0"/>
              <a:t>we are still able </a:t>
            </a:r>
            <a:r>
              <a:rPr lang="en-US" sz="2400" dirty="0"/>
              <a:t>to compute </a:t>
            </a:r>
            <a:r>
              <a:rPr lang="en-US" sz="2400" dirty="0" smtClean="0"/>
              <a:t>spot rates from market information.</a:t>
            </a:r>
            <a:endParaRPr lang="en-US" sz="2400" kern="0" dirty="0" smtClean="0">
              <a:solidFill>
                <a:srgbClr val="CC99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1" name="Rectangle 3"/>
          <p:cNvSpPr>
            <a:spLocks noGrp="1" noChangeArrowheads="1"/>
          </p:cNvSpPr>
          <p:nvPr>
            <p:ph type="body" idx="1"/>
          </p:nvPr>
        </p:nvSpPr>
        <p:spPr>
          <a:xfrm>
            <a:off x="684213" y="476250"/>
            <a:ext cx="7775575" cy="5184998"/>
          </a:xfrm>
          <a:noFill/>
        </p:spPr>
        <p:txBody>
          <a:bodyPr lIns="90488" tIns="44450" rIns="90488" bIns="44450"/>
          <a:lstStyle/>
          <a:p>
            <a:pPr algn="just" eaLnBrk="1" hangingPunct="1"/>
            <a:r>
              <a:rPr lang="en-US" sz="2400" b="1" dirty="0" smtClean="0">
                <a:solidFill>
                  <a:srgbClr val="740000"/>
                </a:solidFill>
              </a:rPr>
              <a:t> Q2:  </a:t>
            </a:r>
            <a:r>
              <a:rPr lang="en-US" sz="2400" dirty="0" smtClean="0"/>
              <a:t>Do we use the equation to obtain bond prices or implied discount factors/discount rates?</a:t>
            </a:r>
          </a:p>
          <a:p>
            <a:pPr algn="just" eaLnBrk="1" hangingPunct="1">
              <a:buFontTx/>
              <a:buNone/>
            </a:pPr>
            <a:endParaRPr lang="en-US" sz="2400" dirty="0" smtClean="0"/>
          </a:p>
          <a:p>
            <a:pPr lvl="1" algn="just" eaLnBrk="1" hangingPunct="1">
              <a:buFontTx/>
              <a:buNone/>
            </a:pPr>
            <a:r>
              <a:rPr lang="en-US" sz="2400" b="1" dirty="0" smtClean="0">
                <a:solidFill>
                  <a:srgbClr val="002060"/>
                </a:solidFill>
              </a:rPr>
              <a:t>It depends on the situation!</a:t>
            </a:r>
          </a:p>
          <a:p>
            <a:pPr lvl="1" algn="just" eaLnBrk="1" hangingPunct="1">
              <a:buFontTx/>
              <a:buNone/>
            </a:pPr>
            <a:endParaRPr lang="en-US" sz="2400" dirty="0" smtClean="0"/>
          </a:p>
          <a:p>
            <a:pPr lvl="1" algn="just" eaLnBrk="1" hangingPunct="1"/>
            <a:r>
              <a:rPr lang="en-US" sz="2400" dirty="0" smtClean="0"/>
              <a:t>One would like to use the price of existing securities as given, and derive implied discount factors or discount rates from them.</a:t>
            </a:r>
          </a:p>
          <a:p>
            <a:pPr lvl="1" algn="just" eaLnBrk="1" hangingPunct="1"/>
            <a:r>
              <a:rPr lang="en-US" sz="2400" dirty="0" smtClean="0"/>
              <a:t>Then, one could use that information (more specifically the term structure of interest rates, represented by the discount rates) to price any other security.</a:t>
            </a:r>
          </a:p>
          <a:p>
            <a:pPr lvl="1" algn="just" eaLnBrk="1" hangingPunct="1"/>
            <a:r>
              <a:rPr lang="en-US" sz="2400" dirty="0" smtClean="0"/>
              <a:t>This is known as relative pricing.</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3" name="Rectangle 2"/>
          <p:cNvSpPr>
            <a:spLocks noGrp="1" noChangeArrowheads="1"/>
          </p:cNvSpPr>
          <p:nvPr>
            <p:ph type="title"/>
          </p:nvPr>
        </p:nvSpPr>
        <p:spPr>
          <a:xfrm>
            <a:off x="-32" y="285736"/>
            <a:ext cx="7772400" cy="1143000"/>
          </a:xfrm>
          <a:noFill/>
        </p:spPr>
        <p:txBody>
          <a:bodyPr/>
          <a:lstStyle/>
          <a:p>
            <a:pPr algn="l" eaLnBrk="1" hangingPunct="1"/>
            <a:r>
              <a:rPr lang="en-US" sz="3200" b="1" cap="small" dirty="0" smtClean="0">
                <a:solidFill>
                  <a:srgbClr val="740000"/>
                </a:solidFill>
              </a:rPr>
              <a:t>1.1.1 - Direct Methods</a:t>
            </a:r>
          </a:p>
        </p:txBody>
      </p:sp>
      <p:sp>
        <p:nvSpPr>
          <p:cNvPr id="78851" name="Rectangle 3"/>
          <p:cNvSpPr>
            <a:spLocks noGrp="1" noChangeArrowheads="1"/>
          </p:cNvSpPr>
          <p:nvPr>
            <p:ph type="body" idx="1"/>
          </p:nvPr>
        </p:nvSpPr>
        <p:spPr>
          <a:xfrm>
            <a:off x="227083" y="1437222"/>
            <a:ext cx="8892480" cy="3071898"/>
          </a:xfrm>
          <a:noFill/>
        </p:spPr>
        <p:txBody>
          <a:bodyPr/>
          <a:lstStyle/>
          <a:p>
            <a:pPr eaLnBrk="1" hangingPunct="1"/>
            <a:r>
              <a:rPr lang="en-US" sz="2400" dirty="0" smtClean="0"/>
              <a:t>Bootstrapping method</a:t>
            </a:r>
          </a:p>
          <a:p>
            <a:pPr eaLnBrk="1" hangingPunct="1"/>
            <a:endParaRPr lang="en-US" sz="2400" dirty="0" smtClean="0"/>
          </a:p>
          <a:p>
            <a:pPr eaLnBrk="1" hangingPunct="1"/>
            <a:r>
              <a:rPr lang="en-GB" sz="2400" dirty="0"/>
              <a:t>Carleton and Cooper (1976)</a:t>
            </a:r>
            <a:endParaRPr lang="en-US" sz="2400" dirty="0"/>
          </a:p>
          <a:p>
            <a:pPr eaLnBrk="1" hangingPunct="1"/>
            <a:endParaRPr lang="en-US" sz="2400" dirty="0"/>
          </a:p>
          <a:p>
            <a:pPr eaLnBrk="1" hangingPunct="1"/>
            <a:r>
              <a:rPr lang="en-US" sz="2400" dirty="0" smtClean="0"/>
              <a:t>Interpolation methods:</a:t>
            </a:r>
          </a:p>
          <a:p>
            <a:pPr lvl="1" eaLnBrk="1" hangingPunct="1"/>
            <a:r>
              <a:rPr lang="en-US" sz="2000" dirty="0" smtClean="0"/>
              <a:t>Linear</a:t>
            </a:r>
          </a:p>
          <a:p>
            <a:pPr lvl="1" eaLnBrk="1" hangingPunct="1"/>
            <a:r>
              <a:rPr lang="en-US" sz="2000" dirty="0" smtClean="0"/>
              <a:t>polynomial</a:t>
            </a:r>
            <a:endParaRPr lang="en-US" sz="2400" dirty="0" smtClean="0"/>
          </a:p>
        </p:txBody>
      </p:sp>
      <p:cxnSp>
        <p:nvCxnSpPr>
          <p:cNvPr id="8" name="Straight Connector 7"/>
          <p:cNvCxnSpPr/>
          <p:nvPr/>
        </p:nvCxnSpPr>
        <p:spPr>
          <a:xfrm>
            <a:off x="0" y="1142984"/>
            <a:ext cx="3857620" cy="1588"/>
          </a:xfrm>
          <a:prstGeom prst="line">
            <a:avLst/>
          </a:prstGeom>
          <a:ln w="25400"/>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3" name="Rectangle 2"/>
          <p:cNvSpPr>
            <a:spLocks noGrp="1" noChangeArrowheads="1"/>
          </p:cNvSpPr>
          <p:nvPr>
            <p:ph type="title"/>
          </p:nvPr>
        </p:nvSpPr>
        <p:spPr>
          <a:xfrm>
            <a:off x="-32" y="285736"/>
            <a:ext cx="7772400" cy="1143000"/>
          </a:xfrm>
          <a:noFill/>
        </p:spPr>
        <p:txBody>
          <a:bodyPr/>
          <a:lstStyle/>
          <a:p>
            <a:pPr algn="l" eaLnBrk="1" hangingPunct="1"/>
            <a:r>
              <a:rPr lang="en-US" sz="3200" b="1" cap="small" dirty="0" smtClean="0">
                <a:solidFill>
                  <a:srgbClr val="740000"/>
                </a:solidFill>
              </a:rPr>
              <a:t>Bootstrapping</a:t>
            </a:r>
          </a:p>
        </p:txBody>
      </p:sp>
      <p:sp>
        <p:nvSpPr>
          <p:cNvPr id="78851" name="Rectangle 3"/>
          <p:cNvSpPr>
            <a:spLocks noGrp="1" noChangeArrowheads="1"/>
          </p:cNvSpPr>
          <p:nvPr>
            <p:ph type="body" idx="1"/>
          </p:nvPr>
        </p:nvSpPr>
        <p:spPr>
          <a:xfrm>
            <a:off x="227083" y="1437223"/>
            <a:ext cx="8892480" cy="1415714"/>
          </a:xfrm>
          <a:noFill/>
        </p:spPr>
        <p:txBody>
          <a:bodyPr/>
          <a:lstStyle/>
          <a:p>
            <a:pPr eaLnBrk="1" hangingPunct="1"/>
            <a:r>
              <a:rPr lang="en-US" sz="2400" dirty="0" smtClean="0"/>
              <a:t>Consider 2 securities (nominal value = 100€):</a:t>
            </a:r>
          </a:p>
          <a:p>
            <a:pPr lvl="1" eaLnBrk="1" hangingPunct="1"/>
            <a:r>
              <a:rPr lang="en-US" sz="2400" dirty="0" smtClean="0"/>
              <a:t>1-year pure discount bond selling at 95€.</a:t>
            </a:r>
          </a:p>
          <a:p>
            <a:pPr lvl="1" eaLnBrk="1" hangingPunct="1"/>
            <a:r>
              <a:rPr lang="en-US" sz="2400" dirty="0" smtClean="0"/>
              <a:t>2-year 8% bond selling at 99€, with annual coupon payments.</a:t>
            </a:r>
          </a:p>
          <a:p>
            <a:pPr lvl="1" eaLnBrk="1" hangingPunct="1"/>
            <a:endParaRPr lang="en-US" sz="2400" dirty="0" smtClean="0"/>
          </a:p>
          <a:p>
            <a:pPr eaLnBrk="1" hangingPunct="1"/>
            <a:r>
              <a:rPr lang="en-US" sz="2400" dirty="0" smtClean="0"/>
              <a:t>1-year spot rate:</a:t>
            </a:r>
          </a:p>
        </p:txBody>
      </p:sp>
      <p:sp>
        <p:nvSpPr>
          <p:cNvPr id="78852" name="Rectangle 4"/>
          <p:cNvSpPr>
            <a:spLocks noChangeArrowheads="1"/>
          </p:cNvSpPr>
          <p:nvPr/>
        </p:nvSpPr>
        <p:spPr bwMode="auto">
          <a:xfrm>
            <a:off x="251520" y="4572000"/>
            <a:ext cx="8060630" cy="533400"/>
          </a:xfrm>
          <a:prstGeom prst="rect">
            <a:avLst/>
          </a:prstGeom>
          <a:noFill/>
          <a:ln w="9525">
            <a:noFill/>
            <a:miter lim="800000"/>
            <a:headEnd/>
            <a:tailEnd/>
          </a:ln>
        </p:spPr>
        <p:txBody>
          <a:bodyPr/>
          <a:lstStyle/>
          <a:p>
            <a:pPr marL="342900" indent="-342900">
              <a:spcBef>
                <a:spcPct val="20000"/>
              </a:spcBef>
              <a:buFontTx/>
              <a:buChar char="•"/>
            </a:pPr>
            <a:r>
              <a:rPr lang="en-US" sz="2400" dirty="0">
                <a:latin typeface="Calibri" pitchFamily="34" charset="0"/>
              </a:rPr>
              <a:t>2</a:t>
            </a:r>
            <a:r>
              <a:rPr lang="en-US" sz="2400" dirty="0" smtClean="0">
                <a:latin typeface="Calibri" pitchFamily="34" charset="0"/>
              </a:rPr>
              <a:t>-year </a:t>
            </a:r>
            <a:r>
              <a:rPr lang="en-US" sz="2400" dirty="0">
                <a:latin typeface="Calibri" pitchFamily="34" charset="0"/>
              </a:rPr>
              <a:t>spot rate:</a:t>
            </a:r>
          </a:p>
        </p:txBody>
      </p:sp>
      <p:graphicFrame>
        <p:nvGraphicFramePr>
          <p:cNvPr id="78853" name="Object 5">
            <a:hlinkClick r:id="" action="ppaction://ole?verb=0"/>
          </p:cNvPr>
          <p:cNvGraphicFramePr>
            <a:graphicFrameLocks noChangeAspect="1"/>
          </p:cNvGraphicFramePr>
          <p:nvPr>
            <p:extLst/>
          </p:nvPr>
        </p:nvGraphicFramePr>
        <p:xfrm>
          <a:off x="3347864" y="3759820"/>
          <a:ext cx="3238500" cy="749300"/>
        </p:xfrm>
        <a:graphic>
          <a:graphicData uri="http://schemas.openxmlformats.org/presentationml/2006/ole">
            <mc:AlternateContent xmlns:mc="http://schemas.openxmlformats.org/markup-compatibility/2006">
              <mc:Choice xmlns:v="urn:schemas-microsoft-com:vml" Requires="v">
                <p:oleObj spid="_x0000_s159769" name="Equation" r:id="rId3" imgW="3238500" imgH="749300" progId="Equation.DSMT4">
                  <p:embed/>
                </p:oleObj>
              </mc:Choice>
              <mc:Fallback>
                <p:oleObj name="Equation" r:id="rId3" imgW="3238500" imgH="749300" progId="Equation.DSMT4">
                  <p:embed/>
                  <p:pic>
                    <p:nvPicPr>
                      <p:cNvPr id="0" name=""/>
                      <p:cNvPicPr>
                        <a:picLocks noChangeArrowheads="1"/>
                      </p:cNvPicPr>
                      <p:nvPr/>
                    </p:nvPicPr>
                    <p:blipFill>
                      <a:blip r:embed="rId4"/>
                      <a:srcRect/>
                      <a:stretch>
                        <a:fillRect/>
                      </a:stretch>
                    </p:blipFill>
                    <p:spPr bwMode="auto">
                      <a:xfrm>
                        <a:off x="3347864" y="3759820"/>
                        <a:ext cx="3238500" cy="7493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oleObj>
              </mc:Fallback>
            </mc:AlternateContent>
          </a:graphicData>
        </a:graphic>
      </p:graphicFrame>
      <p:graphicFrame>
        <p:nvGraphicFramePr>
          <p:cNvPr id="78854" name="Object 6">
            <a:hlinkClick r:id="" action="ppaction://ole?verb=0"/>
          </p:cNvPr>
          <p:cNvGraphicFramePr>
            <a:graphicFrameLocks noChangeAspect="1"/>
          </p:cNvGraphicFramePr>
          <p:nvPr>
            <p:extLst/>
          </p:nvPr>
        </p:nvGraphicFramePr>
        <p:xfrm>
          <a:off x="2089150" y="5014913"/>
          <a:ext cx="5664200" cy="1219200"/>
        </p:xfrm>
        <a:graphic>
          <a:graphicData uri="http://schemas.openxmlformats.org/presentationml/2006/ole">
            <mc:AlternateContent xmlns:mc="http://schemas.openxmlformats.org/markup-compatibility/2006">
              <mc:Choice xmlns:v="urn:schemas-microsoft-com:vml" Requires="v">
                <p:oleObj spid="_x0000_s159770" name="Equation" r:id="rId5" imgW="5664200" imgH="1219200" progId="Equation.DSMT4">
                  <p:embed/>
                </p:oleObj>
              </mc:Choice>
              <mc:Fallback>
                <p:oleObj name="Equation" r:id="rId5" imgW="5664200" imgH="1219200" progId="Equation.DSMT4">
                  <p:embed/>
                  <p:pic>
                    <p:nvPicPr>
                      <p:cNvPr id="0" name=""/>
                      <p:cNvPicPr>
                        <a:picLocks noChangeArrowheads="1"/>
                      </p:cNvPicPr>
                      <p:nvPr/>
                    </p:nvPicPr>
                    <p:blipFill>
                      <a:blip r:embed="rId6"/>
                      <a:srcRect/>
                      <a:stretch>
                        <a:fillRect/>
                      </a:stretch>
                    </p:blipFill>
                    <p:spPr bwMode="auto">
                      <a:xfrm>
                        <a:off x="2089150" y="5014913"/>
                        <a:ext cx="5664200" cy="1219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oleObj>
              </mc:Fallback>
            </mc:AlternateContent>
          </a:graphicData>
        </a:graphic>
      </p:graphicFrame>
      <p:cxnSp>
        <p:nvCxnSpPr>
          <p:cNvPr id="8" name="Straight Connector 7"/>
          <p:cNvCxnSpPr/>
          <p:nvPr/>
        </p:nvCxnSpPr>
        <p:spPr>
          <a:xfrm flipV="1">
            <a:off x="0" y="1124744"/>
            <a:ext cx="2483768" cy="1824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458144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ISEG">
      <a:dk1>
        <a:sysClr val="windowText" lastClr="000000"/>
      </a:dk1>
      <a:lt1>
        <a:sysClr val="window" lastClr="FFFFFF"/>
      </a:lt1>
      <a:dk2>
        <a:srgbClr val="575F6D"/>
      </a:dk2>
      <a:lt2>
        <a:srgbClr val="FFF39D"/>
      </a:lt2>
      <a:accent1>
        <a:srgbClr val="C00000"/>
      </a:accent1>
      <a:accent2>
        <a:srgbClr val="7598D9"/>
      </a:accent2>
      <a:accent3>
        <a:srgbClr val="B32C16"/>
      </a:accent3>
      <a:accent4>
        <a:srgbClr val="002060"/>
      </a:accent4>
      <a:accent5>
        <a:srgbClr val="AEBAD5"/>
      </a:accent5>
      <a:accent6>
        <a:srgbClr val="777C84"/>
      </a:accent6>
      <a:hlink>
        <a:srgbClr val="C00000"/>
      </a:hlink>
      <a:folHlink>
        <a:srgbClr val="3B435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45166</TotalTime>
  <Words>3065</Words>
  <Application>Microsoft Office PowerPoint</Application>
  <PresentationFormat>On-screen Show (4:3)</PresentationFormat>
  <Paragraphs>369</Paragraphs>
  <Slides>40</Slides>
  <Notes>3</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3</vt:i4>
      </vt:variant>
      <vt:variant>
        <vt:lpstr>Slide Titles</vt:lpstr>
      </vt:variant>
      <vt:variant>
        <vt:i4>40</vt:i4>
      </vt:variant>
    </vt:vector>
  </HeadingPairs>
  <TitlesOfParts>
    <vt:vector size="54" baseType="lpstr">
      <vt:lpstr>Arial</vt:lpstr>
      <vt:lpstr>Arial Rounded MT Bold</vt:lpstr>
      <vt:lpstr>Calibri</vt:lpstr>
      <vt:lpstr>Cambria Math</vt:lpstr>
      <vt:lpstr>CG Times (W1)</vt:lpstr>
      <vt:lpstr>Courier New</vt:lpstr>
      <vt:lpstr>Symbol</vt:lpstr>
      <vt:lpstr>TECHMath</vt:lpstr>
      <vt:lpstr>Times New Roman</vt:lpstr>
      <vt:lpstr>Wingdings</vt:lpstr>
      <vt:lpstr>Default Design</vt:lpstr>
      <vt:lpstr>Equation</vt:lpstr>
      <vt:lpstr>Équation</vt:lpstr>
      <vt:lpstr>Unknown</vt:lpstr>
      <vt:lpstr> Interest Rate Models </vt:lpstr>
      <vt:lpstr>1 Static Interest Rate Models</vt:lpstr>
      <vt:lpstr>1.1 - Fitting the TS of Interest Rates</vt:lpstr>
      <vt:lpstr>Fundamental Asset Pricing Formula</vt:lpstr>
      <vt:lpstr>Answers:</vt:lpstr>
      <vt:lpstr>PowerPoint Presentation</vt:lpstr>
      <vt:lpstr>PowerPoint Presentation</vt:lpstr>
      <vt:lpstr>1.1.1 - Direct Methods</vt:lpstr>
      <vt:lpstr>Bootstrapping</vt:lpstr>
      <vt:lpstr>PowerPoint Presentation</vt:lpstr>
      <vt:lpstr>PowerPoint Presentation</vt:lpstr>
      <vt:lpstr>PowerPoint Presentation</vt:lpstr>
      <vt:lpstr>Carlton and Cooper (1976)</vt:lpstr>
      <vt:lpstr>Carlton and Cooper (1976)</vt:lpstr>
      <vt:lpstr>Interpolation - Linear</vt:lpstr>
      <vt:lpstr>Interpolation – Polynomial</vt:lpstr>
      <vt:lpstr>Example</vt:lpstr>
      <vt:lpstr>Illustration: Polynomial versus Linear</vt:lpstr>
      <vt:lpstr>Conclusions</vt:lpstr>
      <vt:lpstr>Polynomial Functions</vt:lpstr>
      <vt:lpstr>Polynomial Splines </vt:lpstr>
      <vt:lpstr>Polynomial Splines </vt:lpstr>
      <vt:lpstr>Polynomial Splines </vt:lpstr>
      <vt:lpstr>Polynomial Splines </vt:lpstr>
      <vt:lpstr>1.1.3 - Deterministic Methods</vt:lpstr>
      <vt:lpstr>PowerPoint Presentation</vt:lpstr>
      <vt:lpstr>Recap and Notation</vt:lpstr>
      <vt:lpstr>Nelson and Siegel</vt:lpstr>
      <vt:lpstr>PowerPoint Presentation</vt:lpstr>
      <vt:lpstr>Diebold, Piazzesi and Rudebusch </vt:lpstr>
      <vt:lpstr>DPR (2005) Two-factor model</vt:lpstr>
      <vt:lpstr>Björk and Christensen </vt:lpstr>
      <vt:lpstr>PowerPoint Presentation</vt:lpstr>
      <vt:lpstr>BC (1999) four-factor - properties</vt:lpstr>
      <vt:lpstr>Bliss (1997)</vt:lpstr>
      <vt:lpstr>Svensson (1994)</vt:lpstr>
      <vt:lpstr>PowerPoint Presentation</vt:lpstr>
      <vt:lpstr>Properties</vt:lpstr>
      <vt:lpstr>Properties</vt:lpstr>
      <vt:lpstr>Conclusions</vt:lpstr>
    </vt:vector>
  </TitlesOfParts>
  <Company>ISEG</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Interest Rate Models</dc:title>
  <dc:creator>Raquel Gaspar</dc:creator>
  <cp:lastModifiedBy>Jorge Barros Luís</cp:lastModifiedBy>
  <cp:revision>265</cp:revision>
  <cp:lastPrinted>2018-11-02T00:21:59Z</cp:lastPrinted>
  <dcterms:created xsi:type="dcterms:W3CDTF">2008-01-24T10:10:28Z</dcterms:created>
  <dcterms:modified xsi:type="dcterms:W3CDTF">2018-11-02T00:23:41Z</dcterms:modified>
</cp:coreProperties>
</file>