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57" r:id="rId3"/>
    <p:sldId id="258" r:id="rId4"/>
    <p:sldId id="259" r:id="rId5"/>
    <p:sldId id="260" r:id="rId6"/>
    <p:sldId id="261" r:id="rId7"/>
    <p:sldId id="265" r:id="rId8"/>
    <p:sldId id="266" r:id="rId9"/>
    <p:sldId id="262" r:id="rId10"/>
    <p:sldId id="263" r:id="rId11"/>
    <p:sldId id="267" r:id="rId12"/>
    <p:sldId id="268" r:id="rId13"/>
    <p:sldId id="269" r:id="rId14"/>
    <p:sldId id="270" r:id="rId15"/>
    <p:sldId id="271" r:id="rId16"/>
    <p:sldId id="272" r:id="rId17"/>
    <p:sldId id="264" r:id="rId18"/>
    <p:sldId id="274" r:id="rId19"/>
    <p:sldId id="273" r:id="rId20"/>
    <p:sldId id="277" r:id="rId21"/>
    <p:sldId id="275" r:id="rId22"/>
    <p:sldId id="276" r:id="rId23"/>
    <p:sldId id="279" r:id="rId24"/>
    <p:sldId id="278" r:id="rId2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p:scale>
          <a:sx n="81" d="100"/>
          <a:sy n="81" d="100"/>
        </p:scale>
        <p:origin x="-25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69B6641B-DBC6-4F9B-922D-5F3B64AC856E}" type="datetimeFigureOut">
              <a:rPr lang="pt-PT" smtClean="0"/>
              <a:t>19-11-2018</a:t>
            </a:fld>
            <a:endParaRPr lang="pt-PT"/>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pt-PT"/>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614D975-045D-4B38-AD0C-D77DDA6BDC7C}" type="slidenum">
              <a:rPr lang="pt-PT" smtClean="0"/>
              <a:t>‹#›</a:t>
            </a:fld>
            <a:endParaRPr lang="pt-PT"/>
          </a:p>
        </p:txBody>
      </p:sp>
    </p:spTree>
    <p:extLst>
      <p:ext uri="{BB962C8B-B14F-4D97-AF65-F5344CB8AC3E}">
        <p14:creationId xmlns:p14="http://schemas.microsoft.com/office/powerpoint/2010/main" val="14082731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smtClean="0"/>
              <a:t>Clique para editar o estilo</a:t>
            </a:r>
            <a:endParaRPr lang="en-GB"/>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Faça clique para editar o estilo</a:t>
            </a:r>
            <a:endParaRPr lang="en-GB"/>
          </a:p>
        </p:txBody>
      </p:sp>
      <p:sp>
        <p:nvSpPr>
          <p:cNvPr id="4" name="Marcador de Posição da Data 3"/>
          <p:cNvSpPr>
            <a:spLocks noGrp="1"/>
          </p:cNvSpPr>
          <p:nvPr>
            <p:ph type="dt" sz="half" idx="10"/>
          </p:nvPr>
        </p:nvSpPr>
        <p:spPr/>
        <p:txBody>
          <a:bodyPr/>
          <a:lstStyle/>
          <a:p>
            <a:fld id="{3C5F55F1-4A51-4E52-8242-3AE2CCADE8C5}" type="datetimeFigureOut">
              <a:rPr lang="en-GB" smtClean="0"/>
              <a:t>19/11/2018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4054117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3C5F55F1-4A51-4E52-8242-3AE2CCADE8C5}" type="datetimeFigureOut">
              <a:rPr lang="en-GB" smtClean="0"/>
              <a:t>19/11/2018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2182845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smtClean="0"/>
              <a:t>Clique para editar o estilo</a:t>
            </a:r>
            <a:endParaRPr lang="en-GB"/>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3C5F55F1-4A51-4E52-8242-3AE2CCADE8C5}" type="datetimeFigureOut">
              <a:rPr lang="en-GB" smtClean="0"/>
              <a:t>19/11/2018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83759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10"/>
          </p:nvPr>
        </p:nvSpPr>
        <p:spPr/>
        <p:txBody>
          <a:bodyPr/>
          <a:lstStyle/>
          <a:p>
            <a:fld id="{3C5F55F1-4A51-4E52-8242-3AE2CCADE8C5}" type="datetimeFigureOut">
              <a:rPr lang="en-GB" smtClean="0"/>
              <a:t>19/11/2018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963272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smtClean="0"/>
              <a:t>Clique para editar o estilo</a:t>
            </a:r>
            <a:endParaRPr lang="en-GB"/>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3C5F55F1-4A51-4E52-8242-3AE2CCADE8C5}" type="datetimeFigureOut">
              <a:rPr lang="en-GB" smtClean="0"/>
              <a:t>19/11/2018</a:t>
            </a:fld>
            <a:endParaRPr lang="en-GB"/>
          </a:p>
        </p:txBody>
      </p:sp>
      <p:sp>
        <p:nvSpPr>
          <p:cNvPr id="5" name="Marcador de Posição do Rodapé 4"/>
          <p:cNvSpPr>
            <a:spLocks noGrp="1"/>
          </p:cNvSpPr>
          <p:nvPr>
            <p:ph type="ftr" sz="quarter" idx="11"/>
          </p:nvPr>
        </p:nvSpPr>
        <p:spPr/>
        <p:txBody>
          <a:bodyPr/>
          <a:lstStyle/>
          <a:p>
            <a:endParaRPr lang="en-GB"/>
          </a:p>
        </p:txBody>
      </p:sp>
      <p:sp>
        <p:nvSpPr>
          <p:cNvPr id="6" name="Marcador de Posição do Número do Diapositivo 5"/>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3589517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e Conteúdo 2"/>
          <p:cNvSpPr>
            <a:spLocks noGrp="1"/>
          </p:cNvSpPr>
          <p:nvPr>
            <p:ph sz="half" idx="1"/>
          </p:nvPr>
        </p:nvSpPr>
        <p:spPr>
          <a:xfrm>
            <a:off x="838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e Conteúdo 3"/>
          <p:cNvSpPr>
            <a:spLocks noGrp="1"/>
          </p:cNvSpPr>
          <p:nvPr>
            <p:ph sz="half" idx="2"/>
          </p:nvPr>
        </p:nvSpPr>
        <p:spPr>
          <a:xfrm>
            <a:off x="6172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a Data 4"/>
          <p:cNvSpPr>
            <a:spLocks noGrp="1"/>
          </p:cNvSpPr>
          <p:nvPr>
            <p:ph type="dt" sz="half" idx="10"/>
          </p:nvPr>
        </p:nvSpPr>
        <p:spPr/>
        <p:txBody>
          <a:bodyPr/>
          <a:lstStyle/>
          <a:p>
            <a:fld id="{3C5F55F1-4A51-4E52-8242-3AE2CCADE8C5}" type="datetimeFigureOut">
              <a:rPr lang="en-GB" smtClean="0"/>
              <a:t>19/11/2018</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236694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smtClean="0"/>
              <a:t>Clique para editar o estilo</a:t>
            </a:r>
            <a:endParaRPr lang="en-GB"/>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7" name="Marcador de Posição da Data 6"/>
          <p:cNvSpPr>
            <a:spLocks noGrp="1"/>
          </p:cNvSpPr>
          <p:nvPr>
            <p:ph type="dt" sz="half" idx="10"/>
          </p:nvPr>
        </p:nvSpPr>
        <p:spPr/>
        <p:txBody>
          <a:bodyPr/>
          <a:lstStyle/>
          <a:p>
            <a:fld id="{3C5F55F1-4A51-4E52-8242-3AE2CCADE8C5}" type="datetimeFigureOut">
              <a:rPr lang="en-GB" smtClean="0"/>
              <a:t>19/11/2018</a:t>
            </a:fld>
            <a:endParaRPr lang="en-GB"/>
          </a:p>
        </p:txBody>
      </p:sp>
      <p:sp>
        <p:nvSpPr>
          <p:cNvPr id="8" name="Marcador de Posição do Rodapé 7"/>
          <p:cNvSpPr>
            <a:spLocks noGrp="1"/>
          </p:cNvSpPr>
          <p:nvPr>
            <p:ph type="ftr" sz="quarter" idx="11"/>
          </p:nvPr>
        </p:nvSpPr>
        <p:spPr/>
        <p:txBody>
          <a:bodyPr/>
          <a:lstStyle/>
          <a:p>
            <a:endParaRPr lang="en-GB"/>
          </a:p>
        </p:txBody>
      </p:sp>
      <p:sp>
        <p:nvSpPr>
          <p:cNvPr id="9" name="Marcador de Posição do Número do Diapositivo 8"/>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2342250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en-GB"/>
          </a:p>
        </p:txBody>
      </p:sp>
      <p:sp>
        <p:nvSpPr>
          <p:cNvPr id="3" name="Marcador de Posição da Data 2"/>
          <p:cNvSpPr>
            <a:spLocks noGrp="1"/>
          </p:cNvSpPr>
          <p:nvPr>
            <p:ph type="dt" sz="half" idx="10"/>
          </p:nvPr>
        </p:nvSpPr>
        <p:spPr/>
        <p:txBody>
          <a:bodyPr/>
          <a:lstStyle/>
          <a:p>
            <a:fld id="{3C5F55F1-4A51-4E52-8242-3AE2CCADE8C5}" type="datetimeFigureOut">
              <a:rPr lang="en-GB" smtClean="0"/>
              <a:t>19/11/2018</a:t>
            </a:fld>
            <a:endParaRPr lang="en-GB"/>
          </a:p>
        </p:txBody>
      </p:sp>
      <p:sp>
        <p:nvSpPr>
          <p:cNvPr id="4" name="Marcador de Posição do Rodapé 3"/>
          <p:cNvSpPr>
            <a:spLocks noGrp="1"/>
          </p:cNvSpPr>
          <p:nvPr>
            <p:ph type="ftr" sz="quarter" idx="11"/>
          </p:nvPr>
        </p:nvSpPr>
        <p:spPr/>
        <p:txBody>
          <a:bodyPr/>
          <a:lstStyle/>
          <a:p>
            <a:endParaRPr lang="en-GB"/>
          </a:p>
        </p:txBody>
      </p:sp>
      <p:sp>
        <p:nvSpPr>
          <p:cNvPr id="5" name="Marcador de Posição do Número do Diapositivo 4"/>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596595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3C5F55F1-4A51-4E52-8242-3AE2CCADE8C5}" type="datetimeFigureOut">
              <a:rPr lang="en-GB" smtClean="0"/>
              <a:t>19/11/2018</a:t>
            </a:fld>
            <a:endParaRPr lang="en-GB"/>
          </a:p>
        </p:txBody>
      </p:sp>
      <p:sp>
        <p:nvSpPr>
          <p:cNvPr id="3" name="Marcador de Posição do Rodapé 2"/>
          <p:cNvSpPr>
            <a:spLocks noGrp="1"/>
          </p:cNvSpPr>
          <p:nvPr>
            <p:ph type="ftr" sz="quarter" idx="11"/>
          </p:nvPr>
        </p:nvSpPr>
        <p:spPr/>
        <p:txBody>
          <a:bodyPr/>
          <a:lstStyle/>
          <a:p>
            <a:endParaRPr lang="en-GB"/>
          </a:p>
        </p:txBody>
      </p:sp>
      <p:sp>
        <p:nvSpPr>
          <p:cNvPr id="4" name="Marcador de Posição do Número do Diapositivo 3"/>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1026116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3C5F55F1-4A51-4E52-8242-3AE2CCADE8C5}" type="datetimeFigureOut">
              <a:rPr lang="en-GB" smtClean="0"/>
              <a:t>19/11/2018</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550009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en-GB"/>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3C5F55F1-4A51-4E52-8242-3AE2CCADE8C5}" type="datetimeFigureOut">
              <a:rPr lang="en-GB" smtClean="0"/>
              <a:t>19/11/2018</a:t>
            </a:fld>
            <a:endParaRPr lang="en-GB"/>
          </a:p>
        </p:txBody>
      </p:sp>
      <p:sp>
        <p:nvSpPr>
          <p:cNvPr id="6" name="Marcador de Posição do Rodapé 5"/>
          <p:cNvSpPr>
            <a:spLocks noGrp="1"/>
          </p:cNvSpPr>
          <p:nvPr>
            <p:ph type="ftr" sz="quarter" idx="11"/>
          </p:nvPr>
        </p:nvSpPr>
        <p:spPr/>
        <p:txBody>
          <a:bodyPr/>
          <a:lstStyle/>
          <a:p>
            <a:endParaRPr lang="en-GB"/>
          </a:p>
        </p:txBody>
      </p:sp>
      <p:sp>
        <p:nvSpPr>
          <p:cNvPr id="7" name="Marcador de Posição do Número do Diapositivo 6"/>
          <p:cNvSpPr>
            <a:spLocks noGrp="1"/>
          </p:cNvSpPr>
          <p:nvPr>
            <p:ph type="sldNum" sz="quarter" idx="12"/>
          </p:nvPr>
        </p:nvSpPr>
        <p:spPr/>
        <p:txBody>
          <a:bodyPr/>
          <a:lstStyle/>
          <a:p>
            <a:fld id="{1570DB6D-7587-4FEB-9662-5A07C33BD37C}" type="slidenum">
              <a:rPr lang="en-GB" smtClean="0"/>
              <a:t>‹#›</a:t>
            </a:fld>
            <a:endParaRPr lang="en-GB"/>
          </a:p>
        </p:txBody>
      </p:sp>
    </p:spTree>
    <p:extLst>
      <p:ext uri="{BB962C8B-B14F-4D97-AF65-F5344CB8AC3E}">
        <p14:creationId xmlns:p14="http://schemas.microsoft.com/office/powerpoint/2010/main" val="1163037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smtClean="0"/>
              <a:t>Clique para editar o estilo</a:t>
            </a:r>
            <a:endParaRPr lang="en-GB"/>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GB"/>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F55F1-4A51-4E52-8242-3AE2CCADE8C5}" type="datetimeFigureOut">
              <a:rPr lang="en-GB" smtClean="0"/>
              <a:t>19/11/2018</a:t>
            </a:fld>
            <a:endParaRPr lang="en-GB"/>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0DB6D-7587-4FEB-9662-5A07C33BD37C}" type="slidenum">
              <a:rPr lang="en-GB" smtClean="0"/>
              <a:t>‹#›</a:t>
            </a:fld>
            <a:endParaRPr lang="en-GB"/>
          </a:p>
        </p:txBody>
      </p:sp>
    </p:spTree>
    <p:extLst>
      <p:ext uri="{BB962C8B-B14F-4D97-AF65-F5344CB8AC3E}">
        <p14:creationId xmlns:p14="http://schemas.microsoft.com/office/powerpoint/2010/main" val="3787952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PT" dirty="0" smtClean="0"/>
              <a:t>Princípios de organização textual</a:t>
            </a:r>
            <a:endParaRPr lang="en-GB" dirty="0"/>
          </a:p>
        </p:txBody>
      </p:sp>
      <p:sp>
        <p:nvSpPr>
          <p:cNvPr id="3" name="Subtítulo 2"/>
          <p:cNvSpPr>
            <a:spLocks noGrp="1"/>
          </p:cNvSpPr>
          <p:nvPr>
            <p:ph type="subTitle" idx="1"/>
          </p:nvPr>
        </p:nvSpPr>
        <p:spPr/>
        <p:txBody>
          <a:bodyPr/>
          <a:lstStyle/>
          <a:p>
            <a:r>
              <a:rPr lang="pt-PT" dirty="0" smtClean="0"/>
              <a:t>Correção de exercício </a:t>
            </a:r>
            <a:r>
              <a:rPr lang="pt-PT" dirty="0" smtClean="0"/>
              <a:t>4.10</a:t>
            </a:r>
            <a:endParaRPr lang="en-GB" dirty="0"/>
          </a:p>
        </p:txBody>
      </p:sp>
    </p:spTree>
    <p:extLst>
      <p:ext uri="{BB962C8B-B14F-4D97-AF65-F5344CB8AC3E}">
        <p14:creationId xmlns:p14="http://schemas.microsoft.com/office/powerpoint/2010/main" val="3661035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a:t>
            </a:r>
            <a:r>
              <a:rPr lang="pt-PT" sz="3600" dirty="0"/>
              <a:t>4.10b.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4059285657"/>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a:t>
                      </a:r>
                      <a:r>
                        <a:rPr lang="en-GB" sz="2000" dirty="0" smtClean="0"/>
                        <a:t>70.32% </a:t>
                      </a:r>
                      <a:r>
                        <a:rPr lang="en-GB" sz="2000" dirty="0" smtClean="0"/>
                        <a:t>and 91% respectively.</a:t>
                      </a:r>
                      <a:endParaRPr lang="en-GB" sz="2000" dirty="0"/>
                    </a:p>
                  </a:txBody>
                  <a:tcPr/>
                </a:tc>
              </a:tr>
              <a:tr h="370840">
                <a:tc>
                  <a:txBody>
                    <a:bodyPr/>
                    <a:lstStyle/>
                    <a:p>
                      <a:r>
                        <a:rPr lang="en-GB" sz="2000" b="0" dirty="0" smtClean="0">
                          <a:solidFill>
                            <a:schemeClr val="tx1"/>
                          </a:solidFill>
                        </a:rPr>
                        <a:t>China’s strong presence in this sector</a:t>
                      </a:r>
                      <a:endParaRPr lang="en-GB" sz="2000" b="0" dirty="0">
                        <a:solidFill>
                          <a:schemeClr val="tx1"/>
                        </a:solidFill>
                      </a:endParaRPr>
                    </a:p>
                  </a:txBody>
                  <a:tcPr/>
                </a:tc>
                <a:tc>
                  <a:txBody>
                    <a:bodyPr/>
                    <a:lstStyle/>
                    <a:p>
                      <a:r>
                        <a:rPr lang="en-GB" sz="2000" b="0" dirty="0" smtClean="0">
                          <a:solidFill>
                            <a:schemeClr val="tx1"/>
                          </a:solidFill>
                        </a:rPr>
                        <a:t> is clearly visible in the Chinese shops all around Portugal and other countries.</a:t>
                      </a:r>
                      <a:endParaRPr lang="en-GB" sz="2000" b="0" dirty="0">
                        <a:solidFill>
                          <a:schemeClr val="tx1"/>
                        </a:solidFill>
                      </a:endParaRPr>
                    </a:p>
                  </a:txBody>
                  <a:tcPr/>
                </a:tc>
              </a:tr>
              <a:tr h="370840">
                <a:tc>
                  <a:txBody>
                    <a:bodyPr/>
                    <a:lstStyle/>
                    <a:p>
                      <a:r>
                        <a:rPr lang="en-GB" sz="2000" dirty="0" smtClean="0">
                          <a:solidFill>
                            <a:schemeClr val="tx1"/>
                          </a:solidFill>
                        </a:rPr>
                        <a:t>By contrast, Russia </a:t>
                      </a:r>
                      <a:endParaRPr lang="en-GB" sz="2000" dirty="0">
                        <a:solidFill>
                          <a:schemeClr val="tx1"/>
                        </a:solidFill>
                      </a:endParaRPr>
                    </a:p>
                  </a:txBody>
                  <a:tcPr/>
                </a:tc>
                <a:tc>
                  <a:txBody>
                    <a:bodyPr/>
                    <a:lstStyle/>
                    <a:p>
                      <a:r>
                        <a:rPr lang="en-GB" sz="2000" dirty="0" smtClean="0"/>
                        <a:t>is not a big manufacture exporter</a:t>
                      </a:r>
                      <a:r>
                        <a:rPr lang="en-GB" sz="2000" dirty="0" smtClean="0">
                          <a:solidFill>
                            <a:srgbClr val="FF0000"/>
                          </a:solidFill>
                        </a:rPr>
                        <a:t>.</a:t>
                      </a:r>
                      <a:endParaRPr lang="en-GB" sz="2000" dirty="0">
                        <a:solidFill>
                          <a:srgbClr val="FF0000"/>
                        </a:solidFill>
                      </a:endParaRPr>
                    </a:p>
                  </a:txBody>
                  <a:tcPr/>
                </a:tc>
              </a:tr>
              <a:tr h="370840">
                <a:tc>
                  <a:txBody>
                    <a:bodyPr/>
                    <a:lstStyle/>
                    <a:p>
                      <a:r>
                        <a:rPr lang="en-GB" sz="2000" dirty="0" smtClean="0">
                          <a:solidFill>
                            <a:schemeClr val="tx1"/>
                          </a:solidFill>
                        </a:rPr>
                        <a:t>Their main export </a:t>
                      </a:r>
                      <a:endParaRPr lang="en-GB" sz="2000" dirty="0">
                        <a:solidFill>
                          <a:schemeClr val="tx1"/>
                        </a:solidFill>
                      </a:endParaRPr>
                    </a:p>
                  </a:txBody>
                  <a:tcPr/>
                </a:tc>
                <a:tc>
                  <a:txBody>
                    <a:bodyPr/>
                    <a:lstStyle/>
                    <a:p>
                      <a:r>
                        <a:rPr lang="en-GB" sz="2000" dirty="0" smtClean="0"/>
                        <a:t> is </a:t>
                      </a:r>
                      <a:r>
                        <a:rPr lang="en-GB" sz="2000" strike="sngStrike" baseline="0" dirty="0" smtClean="0">
                          <a:solidFill>
                            <a:schemeClr val="tx1"/>
                          </a:solidFill>
                        </a:rPr>
                        <a:t>the</a:t>
                      </a:r>
                      <a:r>
                        <a:rPr lang="en-GB" sz="2000" dirty="0" smtClean="0">
                          <a:solidFill>
                            <a:schemeClr val="tx1"/>
                          </a:solidFill>
                        </a:rPr>
                        <a:t> </a:t>
                      </a:r>
                      <a:r>
                        <a:rPr lang="en-GB" sz="2000" dirty="0" smtClean="0"/>
                        <a:t>fuel, which reaches 49%.</a:t>
                      </a:r>
                      <a:endParaRPr lang="en-GB" sz="2000" dirty="0"/>
                    </a:p>
                  </a:txBody>
                  <a:tcPr/>
                </a:tc>
              </a:tr>
              <a:tr h="370840">
                <a:tc>
                  <a:txBody>
                    <a:bodyPr/>
                    <a:lstStyle/>
                    <a:p>
                      <a:r>
                        <a:rPr lang="en-GB" sz="2000" dirty="0" smtClean="0">
                          <a:solidFill>
                            <a:schemeClr val="tx1"/>
                          </a:solidFill>
                        </a:rPr>
                        <a:t>In addition to manufactured products,</a:t>
                      </a:r>
                      <a:endParaRPr lang="en-GB" sz="2000" dirty="0">
                        <a:solidFill>
                          <a:schemeClr val="tx1"/>
                        </a:solidFill>
                      </a:endParaRPr>
                    </a:p>
                  </a:txBody>
                  <a:tcPr/>
                </a:tc>
                <a:tc>
                  <a:txBody>
                    <a:bodyPr/>
                    <a:lstStyle/>
                    <a:p>
                      <a:r>
                        <a:rPr lang="en-GB" sz="2000" dirty="0" smtClean="0"/>
                        <a:t>Brazil exports food (26%).</a:t>
                      </a:r>
                      <a:endParaRPr lang="en-GB" sz="2000" dirty="0"/>
                    </a:p>
                  </a:txBody>
                  <a:tcPr/>
                </a:tc>
              </a:tr>
              <a:tr h="370840">
                <a:tc>
                  <a:txBody>
                    <a:bodyPr/>
                    <a:lstStyle/>
                    <a:p>
                      <a:r>
                        <a:rPr lang="en-GB" sz="2000" dirty="0" smtClean="0">
                          <a:solidFill>
                            <a:schemeClr val="tx1"/>
                          </a:solidFill>
                        </a:rPr>
                        <a:t>Their weather,</a:t>
                      </a:r>
                      <a:endParaRPr lang="en-GB" sz="2000" dirty="0">
                        <a:solidFill>
                          <a:schemeClr val="tx1"/>
                        </a:solidFill>
                      </a:endParaRPr>
                    </a:p>
                  </a:txBody>
                  <a:tcPr/>
                </a:tc>
                <a:tc>
                  <a:txBody>
                    <a:bodyPr/>
                    <a:lstStyle/>
                    <a:p>
                      <a:r>
                        <a:rPr lang="en-GB" sz="2000" dirty="0" smtClean="0"/>
                        <a:t>is suitable for planting many types of food like fruits, which are the most well known.</a:t>
                      </a:r>
                      <a:endParaRPr lang="en-GB" sz="2000" dirty="0"/>
                    </a:p>
                  </a:txBody>
                  <a:tcPr/>
                </a:tc>
              </a:tr>
              <a:tr h="370840">
                <a:tc>
                  <a:txBody>
                    <a:bodyPr/>
                    <a:lstStyle/>
                    <a:p>
                      <a:r>
                        <a:rPr lang="en-GB" sz="2000" dirty="0" smtClean="0">
                          <a:solidFill>
                            <a:schemeClr val="tx1"/>
                          </a:solidFill>
                        </a:rPr>
                        <a:t>In contrast with the other sectors, </a:t>
                      </a:r>
                      <a:r>
                        <a:rPr lang="en-GB" sz="2000" dirty="0" smtClean="0"/>
                        <a:t>the agricultural sector </a:t>
                      </a:r>
                      <a:r>
                        <a:rPr lang="en-GB" sz="2000" dirty="0" smtClean="0">
                          <a:solidFill>
                            <a:schemeClr val="tx1"/>
                          </a:solidFill>
                        </a:rPr>
                        <a:t> </a:t>
                      </a:r>
                      <a:endParaRPr lang="en-GB" sz="2000" dirty="0">
                        <a:solidFill>
                          <a:schemeClr val="tx1"/>
                        </a:solidFill>
                      </a:endParaRPr>
                    </a:p>
                  </a:txBody>
                  <a:tcPr/>
                </a:tc>
                <a:tc>
                  <a:txBody>
                    <a:bodyPr/>
                    <a:lstStyle/>
                    <a:p>
                      <a:r>
                        <a:rPr lang="en-GB" sz="2000" dirty="0" smtClean="0"/>
                        <a:t>has lost importance over the years, </a:t>
                      </a:r>
                      <a:endParaRPr lang="en-GB" sz="2000" dirty="0"/>
                    </a:p>
                  </a:txBody>
                  <a:tcPr/>
                </a:tc>
              </a:tr>
              <a:tr h="370840">
                <a:tc>
                  <a:txBody>
                    <a:bodyPr/>
                    <a:lstStyle/>
                    <a:p>
                      <a:r>
                        <a:rPr lang="en-GB" sz="2000" dirty="0" smtClean="0">
                          <a:solidFill>
                            <a:schemeClr val="tx1"/>
                          </a:solidFill>
                        </a:rPr>
                        <a:t>and it</a:t>
                      </a:r>
                      <a:endParaRPr lang="en-GB" sz="2000" dirty="0">
                        <a:solidFill>
                          <a:schemeClr val="tx1"/>
                        </a:solidFill>
                      </a:endParaRPr>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dirty="0" smtClean="0">
                          <a:solidFill>
                            <a:schemeClr val="tx1"/>
                          </a:solidFill>
                        </a:rPr>
                        <a:t>The biggest exporter</a:t>
                      </a:r>
                      <a:endParaRPr lang="en-GB" sz="2000" dirty="0">
                        <a:solidFill>
                          <a:schemeClr val="tx1"/>
                        </a:solidFill>
                      </a:endParaRPr>
                    </a:p>
                  </a:txBody>
                  <a:tcPr/>
                </a:tc>
                <a:tc>
                  <a:txBody>
                    <a:bodyPr/>
                    <a:lstStyle/>
                    <a:p>
                      <a:r>
                        <a:rPr lang="en-GB" sz="2000" dirty="0" smtClean="0"/>
                        <a:t> is Brazil with only 3.9%.</a:t>
                      </a:r>
                      <a:endParaRPr lang="en-GB" sz="2000" dirty="0"/>
                    </a:p>
                  </a:txBody>
                  <a:tcPr/>
                </a:tc>
              </a:tr>
              <a:tr h="370840">
                <a:tc>
                  <a:txBody>
                    <a:bodyPr/>
                    <a:lstStyle/>
                    <a:p>
                      <a:r>
                        <a:rPr lang="en-GB" sz="2000" dirty="0" smtClean="0">
                          <a:solidFill>
                            <a:schemeClr val="tx1"/>
                          </a:solidFill>
                        </a:rPr>
                        <a:t>Similarly, ores and metals</a:t>
                      </a:r>
                      <a:endParaRPr lang="en-GB" sz="2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4648200" y="1469924"/>
            <a:ext cx="5270500" cy="1815882"/>
          </a:xfrm>
          <a:prstGeom prst="rect">
            <a:avLst/>
          </a:prstGeom>
          <a:solidFill>
            <a:srgbClr val="FFFF00"/>
          </a:solidFill>
        </p:spPr>
        <p:txBody>
          <a:bodyPr wrap="square" rtlCol="0">
            <a:spAutoFit/>
          </a:bodyPr>
          <a:lstStyle/>
          <a:p>
            <a:r>
              <a:rPr lang="pt-PT" sz="2800" dirty="0" smtClean="0"/>
              <a:t>2nd </a:t>
            </a:r>
            <a:r>
              <a:rPr lang="pt-PT" sz="2800" dirty="0" err="1" smtClean="0"/>
              <a:t>sentence</a:t>
            </a:r>
            <a:r>
              <a:rPr lang="pt-PT" sz="2800" dirty="0" smtClean="0"/>
              <a:t> </a:t>
            </a:r>
            <a:r>
              <a:rPr lang="pt-PT" sz="2800" dirty="0" err="1" smtClean="0"/>
              <a:t>reformulated</a:t>
            </a:r>
            <a:r>
              <a:rPr lang="pt-PT" sz="2800" dirty="0" smtClean="0"/>
              <a:t> as </a:t>
            </a:r>
            <a:r>
              <a:rPr lang="pt-PT" sz="2800" dirty="0" err="1" smtClean="0"/>
              <a:t>relative</a:t>
            </a:r>
            <a:r>
              <a:rPr lang="pt-PT" sz="2800" dirty="0" smtClean="0"/>
              <a:t> </a:t>
            </a:r>
            <a:r>
              <a:rPr lang="pt-PT" sz="2800" dirty="0" err="1" smtClean="0"/>
              <a:t>clause</a:t>
            </a:r>
            <a:r>
              <a:rPr lang="pt-PT" sz="2800" dirty="0" smtClean="0"/>
              <a:t>, </a:t>
            </a:r>
            <a:r>
              <a:rPr lang="pt-PT" sz="2800" dirty="0" err="1" smtClean="0"/>
              <a:t>expanded</a:t>
            </a:r>
            <a:r>
              <a:rPr lang="pt-PT" sz="2800" dirty="0" smtClean="0"/>
              <a:t> to </a:t>
            </a:r>
            <a:r>
              <a:rPr lang="pt-PT" sz="2800" dirty="0" err="1" smtClean="0"/>
              <a:t>centralise</a:t>
            </a:r>
            <a:r>
              <a:rPr lang="pt-PT" sz="2800" dirty="0" smtClean="0"/>
              <a:t> </a:t>
            </a:r>
            <a:r>
              <a:rPr lang="pt-PT" sz="2800" dirty="0" err="1" smtClean="0"/>
              <a:t>information</a:t>
            </a:r>
            <a:r>
              <a:rPr lang="pt-PT" sz="2800" dirty="0" smtClean="0"/>
              <a:t> </a:t>
            </a:r>
            <a:r>
              <a:rPr lang="pt-PT" sz="2800" dirty="0" err="1" smtClean="0"/>
              <a:t>dispersed</a:t>
            </a:r>
            <a:r>
              <a:rPr lang="pt-PT" sz="2800" dirty="0" smtClean="0"/>
              <a:t> in original §</a:t>
            </a:r>
            <a:endParaRPr lang="en-GB" sz="2800" dirty="0"/>
          </a:p>
        </p:txBody>
      </p:sp>
    </p:spTree>
    <p:extLst>
      <p:ext uri="{BB962C8B-B14F-4D97-AF65-F5344CB8AC3E}">
        <p14:creationId xmlns:p14="http://schemas.microsoft.com/office/powerpoint/2010/main" val="208104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a:t>
            </a:r>
            <a:r>
              <a:rPr lang="pt-PT" sz="3600" dirty="0"/>
              <a:t>4.10b.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803957438"/>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70% and 91% respectively.</a:t>
                      </a:r>
                      <a:endParaRPr lang="en-GB" sz="2000" dirty="0"/>
                    </a:p>
                  </a:txBody>
                  <a:tcPr/>
                </a:tc>
              </a:tr>
              <a:tr h="370840">
                <a:tc>
                  <a:txBody>
                    <a:bodyPr/>
                    <a:lstStyle/>
                    <a:p>
                      <a:r>
                        <a:rPr lang="en-GB" sz="2000" b="1" dirty="0" smtClean="0">
                          <a:solidFill>
                            <a:srgbClr val="FF0000"/>
                          </a:solidFill>
                        </a:rPr>
                        <a:t>China’s strong presence in this sector</a:t>
                      </a:r>
                      <a:endParaRPr lang="en-GB" sz="2000" b="1" dirty="0">
                        <a:solidFill>
                          <a:srgbClr val="FF0000"/>
                        </a:solidFill>
                      </a:endParaRPr>
                    </a:p>
                  </a:txBody>
                  <a:tcPr/>
                </a:tc>
                <a:tc>
                  <a:txBody>
                    <a:bodyPr/>
                    <a:lstStyle/>
                    <a:p>
                      <a:r>
                        <a:rPr lang="en-GB" sz="2000" dirty="0" smtClean="0"/>
                        <a:t> </a:t>
                      </a:r>
                      <a:r>
                        <a:rPr lang="en-GB" sz="2000" b="1" dirty="0" smtClean="0">
                          <a:solidFill>
                            <a:srgbClr val="FF0000"/>
                          </a:solidFill>
                        </a:rPr>
                        <a:t>is clearly visible</a:t>
                      </a:r>
                      <a:r>
                        <a:rPr lang="en-GB" sz="2000" dirty="0" smtClean="0">
                          <a:solidFill>
                            <a:srgbClr val="FF0000"/>
                          </a:solidFill>
                        </a:rPr>
                        <a:t> </a:t>
                      </a:r>
                      <a:r>
                        <a:rPr lang="en-GB" sz="2000" dirty="0" smtClean="0"/>
                        <a:t>in the Chinese shops all around Portugal and other countries.</a:t>
                      </a:r>
                      <a:endParaRPr lang="en-GB" sz="2000" dirty="0"/>
                    </a:p>
                  </a:txBody>
                  <a:tcPr/>
                </a:tc>
              </a:tr>
              <a:tr h="370840">
                <a:tc>
                  <a:txBody>
                    <a:bodyPr/>
                    <a:lstStyle/>
                    <a:p>
                      <a:r>
                        <a:rPr lang="en-GB" sz="2000" dirty="0" smtClean="0">
                          <a:solidFill>
                            <a:schemeClr val="tx1"/>
                          </a:solidFill>
                        </a:rPr>
                        <a:t>By contrast, Russia </a:t>
                      </a:r>
                      <a:endParaRPr lang="en-GB" sz="2000" dirty="0">
                        <a:solidFill>
                          <a:schemeClr val="tx1"/>
                        </a:solidFill>
                      </a:endParaRPr>
                    </a:p>
                  </a:txBody>
                  <a:tcPr/>
                </a:tc>
                <a:tc>
                  <a:txBody>
                    <a:bodyPr/>
                    <a:lstStyle/>
                    <a:p>
                      <a:r>
                        <a:rPr lang="en-GB" sz="2000" dirty="0" smtClean="0"/>
                        <a:t>is not a big manufacture exporter</a:t>
                      </a:r>
                      <a:r>
                        <a:rPr lang="en-GB" sz="2000" dirty="0" smtClean="0">
                          <a:solidFill>
                            <a:srgbClr val="FF0000"/>
                          </a:solidFill>
                        </a:rPr>
                        <a:t>.</a:t>
                      </a:r>
                      <a:endParaRPr lang="en-GB" sz="2000" dirty="0">
                        <a:solidFill>
                          <a:srgbClr val="FF0000"/>
                        </a:solidFill>
                      </a:endParaRPr>
                    </a:p>
                  </a:txBody>
                  <a:tcPr/>
                </a:tc>
              </a:tr>
              <a:tr h="370840">
                <a:tc>
                  <a:txBody>
                    <a:bodyPr/>
                    <a:lstStyle/>
                    <a:p>
                      <a:r>
                        <a:rPr lang="en-GB" sz="2000" dirty="0" smtClean="0">
                          <a:solidFill>
                            <a:schemeClr val="tx1"/>
                          </a:solidFill>
                        </a:rPr>
                        <a:t>Their main export </a:t>
                      </a:r>
                      <a:endParaRPr lang="en-GB" sz="2000" dirty="0">
                        <a:solidFill>
                          <a:schemeClr val="tx1"/>
                        </a:solidFill>
                      </a:endParaRPr>
                    </a:p>
                  </a:txBody>
                  <a:tcPr/>
                </a:tc>
                <a:tc>
                  <a:txBody>
                    <a:bodyPr/>
                    <a:lstStyle/>
                    <a:p>
                      <a:r>
                        <a:rPr lang="en-GB" sz="2000" dirty="0" smtClean="0"/>
                        <a:t> is fuel, which reaches 49%.</a:t>
                      </a:r>
                      <a:endParaRPr lang="en-GB" sz="2000" dirty="0"/>
                    </a:p>
                  </a:txBody>
                  <a:tcPr/>
                </a:tc>
              </a:tr>
              <a:tr h="370840">
                <a:tc>
                  <a:txBody>
                    <a:bodyPr/>
                    <a:lstStyle/>
                    <a:p>
                      <a:r>
                        <a:rPr lang="en-GB" sz="2000" dirty="0" smtClean="0">
                          <a:solidFill>
                            <a:schemeClr val="tx1"/>
                          </a:solidFill>
                        </a:rPr>
                        <a:t>In addition to manufactured products,</a:t>
                      </a:r>
                      <a:endParaRPr lang="en-GB" sz="2000" dirty="0">
                        <a:solidFill>
                          <a:schemeClr val="tx1"/>
                        </a:solidFill>
                      </a:endParaRPr>
                    </a:p>
                  </a:txBody>
                  <a:tcPr/>
                </a:tc>
                <a:tc>
                  <a:txBody>
                    <a:bodyPr/>
                    <a:lstStyle/>
                    <a:p>
                      <a:r>
                        <a:rPr lang="en-GB" sz="2000" dirty="0" smtClean="0"/>
                        <a:t>Brazil exports food (26%).</a:t>
                      </a:r>
                      <a:endParaRPr lang="en-GB" sz="2000" dirty="0"/>
                    </a:p>
                  </a:txBody>
                  <a:tcPr/>
                </a:tc>
              </a:tr>
              <a:tr h="370840">
                <a:tc>
                  <a:txBody>
                    <a:bodyPr/>
                    <a:lstStyle/>
                    <a:p>
                      <a:r>
                        <a:rPr lang="en-GB" sz="2000" dirty="0" smtClean="0">
                          <a:solidFill>
                            <a:schemeClr val="tx1"/>
                          </a:solidFill>
                        </a:rPr>
                        <a:t>Their weather,</a:t>
                      </a:r>
                      <a:endParaRPr lang="en-GB" sz="2000" dirty="0">
                        <a:solidFill>
                          <a:schemeClr val="tx1"/>
                        </a:solidFill>
                      </a:endParaRPr>
                    </a:p>
                  </a:txBody>
                  <a:tcPr/>
                </a:tc>
                <a:tc>
                  <a:txBody>
                    <a:bodyPr/>
                    <a:lstStyle/>
                    <a:p>
                      <a:r>
                        <a:rPr lang="en-GB" sz="2000" dirty="0" smtClean="0"/>
                        <a:t>is suitable for planting many types of food like fruits, which are the most well known.</a:t>
                      </a:r>
                      <a:endParaRPr lang="en-GB" sz="2000" dirty="0"/>
                    </a:p>
                  </a:txBody>
                  <a:tcPr/>
                </a:tc>
              </a:tr>
              <a:tr h="370840">
                <a:tc>
                  <a:txBody>
                    <a:bodyPr/>
                    <a:lstStyle/>
                    <a:p>
                      <a:r>
                        <a:rPr lang="en-GB" sz="2000" dirty="0" smtClean="0">
                          <a:solidFill>
                            <a:schemeClr val="tx1"/>
                          </a:solidFill>
                        </a:rPr>
                        <a:t>In contrast with the other sectors, </a:t>
                      </a:r>
                      <a:r>
                        <a:rPr lang="en-GB" sz="2000" dirty="0" smtClean="0"/>
                        <a:t>the agricultural sector</a:t>
                      </a:r>
                      <a:endParaRPr lang="en-GB" sz="2000" dirty="0">
                        <a:solidFill>
                          <a:schemeClr val="tx1"/>
                        </a:solidFill>
                      </a:endParaRPr>
                    </a:p>
                  </a:txBody>
                  <a:tcPr/>
                </a:tc>
                <a:tc>
                  <a:txBody>
                    <a:bodyPr/>
                    <a:lstStyle/>
                    <a:p>
                      <a:r>
                        <a:rPr lang="en-GB" sz="2000" dirty="0" smtClean="0"/>
                        <a:t>has lost importance over the years, </a:t>
                      </a:r>
                      <a:endParaRPr lang="en-GB" sz="2000" dirty="0"/>
                    </a:p>
                  </a:txBody>
                  <a:tcPr/>
                </a:tc>
              </a:tr>
              <a:tr h="370840">
                <a:tc>
                  <a:txBody>
                    <a:bodyPr/>
                    <a:lstStyle/>
                    <a:p>
                      <a:r>
                        <a:rPr lang="en-GB" sz="2000" dirty="0" smtClean="0">
                          <a:solidFill>
                            <a:schemeClr val="tx1"/>
                          </a:solidFill>
                        </a:rPr>
                        <a:t>and it</a:t>
                      </a:r>
                      <a:endParaRPr lang="en-GB" sz="2000" dirty="0">
                        <a:solidFill>
                          <a:schemeClr val="tx1"/>
                        </a:solidFill>
                      </a:endParaRPr>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dirty="0" smtClean="0">
                          <a:solidFill>
                            <a:schemeClr val="tx1"/>
                          </a:solidFill>
                        </a:rPr>
                        <a:t>The biggest exporter</a:t>
                      </a:r>
                      <a:endParaRPr lang="en-GB" sz="2000" dirty="0">
                        <a:solidFill>
                          <a:schemeClr val="tx1"/>
                        </a:solidFill>
                      </a:endParaRPr>
                    </a:p>
                  </a:txBody>
                  <a:tcPr/>
                </a:tc>
                <a:tc>
                  <a:txBody>
                    <a:bodyPr/>
                    <a:lstStyle/>
                    <a:p>
                      <a:r>
                        <a:rPr lang="en-GB" sz="2000" dirty="0" smtClean="0"/>
                        <a:t> is Brazil with only 3.9%.</a:t>
                      </a:r>
                      <a:endParaRPr lang="en-GB" sz="2000" dirty="0"/>
                    </a:p>
                  </a:txBody>
                  <a:tcPr/>
                </a:tc>
              </a:tr>
              <a:tr h="370840">
                <a:tc>
                  <a:txBody>
                    <a:bodyPr/>
                    <a:lstStyle/>
                    <a:p>
                      <a:r>
                        <a:rPr lang="en-GB" sz="2000" dirty="0" smtClean="0">
                          <a:solidFill>
                            <a:schemeClr val="tx1"/>
                          </a:solidFill>
                        </a:rPr>
                        <a:t>Similarly, ores and metals</a:t>
                      </a:r>
                      <a:endParaRPr lang="en-GB" sz="2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3276600" y="2095945"/>
            <a:ext cx="5270500" cy="1384995"/>
          </a:xfrm>
          <a:prstGeom prst="rect">
            <a:avLst/>
          </a:prstGeom>
          <a:solidFill>
            <a:srgbClr val="FFFF00"/>
          </a:solidFill>
        </p:spPr>
        <p:txBody>
          <a:bodyPr wrap="square" rtlCol="0">
            <a:spAutoFit/>
          </a:bodyPr>
          <a:lstStyle/>
          <a:p>
            <a:r>
              <a:rPr lang="pt-PT" sz="2800" dirty="0" err="1" smtClean="0"/>
              <a:t>Nominalisation</a:t>
            </a:r>
            <a:r>
              <a:rPr lang="pt-PT" sz="2800" dirty="0" smtClean="0"/>
              <a:t> </a:t>
            </a:r>
            <a:r>
              <a:rPr lang="pt-PT" sz="2800" dirty="0" err="1" smtClean="0"/>
              <a:t>of</a:t>
            </a:r>
            <a:r>
              <a:rPr lang="pt-PT" sz="2800" dirty="0" smtClean="0"/>
              <a:t> </a:t>
            </a:r>
            <a:r>
              <a:rPr lang="pt-PT" sz="2800" dirty="0" err="1" smtClean="0"/>
              <a:t>info</a:t>
            </a:r>
            <a:r>
              <a:rPr lang="pt-PT" sz="2800" dirty="0" smtClean="0"/>
              <a:t>. </a:t>
            </a:r>
            <a:r>
              <a:rPr lang="pt-PT" sz="2800" dirty="0" err="1"/>
              <a:t>f</a:t>
            </a:r>
            <a:r>
              <a:rPr lang="pt-PT" sz="2800" dirty="0" err="1" smtClean="0"/>
              <a:t>rom</a:t>
            </a:r>
            <a:r>
              <a:rPr lang="pt-PT" sz="2800" dirty="0" smtClean="0"/>
              <a:t> </a:t>
            </a:r>
            <a:r>
              <a:rPr lang="pt-PT" sz="2800" dirty="0" err="1" smtClean="0"/>
              <a:t>previous</a:t>
            </a:r>
            <a:r>
              <a:rPr lang="pt-PT" sz="2800" dirty="0" smtClean="0"/>
              <a:t> </a:t>
            </a:r>
            <a:r>
              <a:rPr lang="pt-PT" sz="2800" dirty="0" err="1" smtClean="0"/>
              <a:t>sentence</a:t>
            </a:r>
            <a:r>
              <a:rPr lang="pt-PT" sz="2800" dirty="0" smtClean="0"/>
              <a:t> to composse </a:t>
            </a:r>
            <a:r>
              <a:rPr lang="pt-PT" sz="2800" dirty="0" err="1" smtClean="0"/>
              <a:t>theme</a:t>
            </a:r>
            <a:r>
              <a:rPr lang="pt-PT" sz="2800" dirty="0" smtClean="0"/>
              <a:t> (</a:t>
            </a:r>
            <a:r>
              <a:rPr lang="pt-PT" sz="2800" dirty="0" err="1" smtClean="0"/>
              <a:t>zig</a:t>
            </a:r>
            <a:r>
              <a:rPr lang="pt-PT" sz="2800" dirty="0" smtClean="0"/>
              <a:t> </a:t>
            </a:r>
            <a:r>
              <a:rPr lang="pt-PT" sz="2800" dirty="0" err="1" smtClean="0"/>
              <a:t>zag</a:t>
            </a:r>
            <a:r>
              <a:rPr lang="pt-PT" sz="2800" dirty="0" smtClean="0"/>
              <a:t> </a:t>
            </a:r>
            <a:r>
              <a:rPr lang="pt-PT" sz="2800" dirty="0" err="1" smtClean="0"/>
              <a:t>pattern</a:t>
            </a:r>
            <a:r>
              <a:rPr lang="pt-PT" sz="2800" dirty="0" smtClean="0"/>
              <a:t>)</a:t>
            </a:r>
            <a:endParaRPr lang="en-GB" sz="2800" dirty="0"/>
          </a:p>
        </p:txBody>
      </p:sp>
    </p:spTree>
    <p:extLst>
      <p:ext uri="{BB962C8B-B14F-4D97-AF65-F5344CB8AC3E}">
        <p14:creationId xmlns:p14="http://schemas.microsoft.com/office/powerpoint/2010/main" val="410988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a:t>
            </a:r>
            <a:r>
              <a:rPr lang="pt-PT" sz="3600" dirty="0"/>
              <a:t>4.10b.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3834265150"/>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…5 and 91% respectively.</a:t>
                      </a:r>
                      <a:endParaRPr lang="en-GB" sz="2000" dirty="0"/>
                    </a:p>
                  </a:txBody>
                  <a:tcPr/>
                </a:tc>
              </a:tr>
              <a:tr h="370840">
                <a:tc>
                  <a:txBody>
                    <a:bodyPr/>
                    <a:lstStyle/>
                    <a:p>
                      <a:r>
                        <a:rPr lang="en-GB" sz="2000" dirty="0" smtClean="0">
                          <a:solidFill>
                            <a:schemeClr val="tx1"/>
                          </a:solidFill>
                        </a:rPr>
                        <a:t>China’s strong presence </a:t>
                      </a:r>
                      <a:r>
                        <a:rPr lang="en-GB" sz="2000" b="0" dirty="0" smtClean="0">
                          <a:solidFill>
                            <a:schemeClr val="tx1"/>
                          </a:solidFill>
                        </a:rPr>
                        <a:t>in this sector</a:t>
                      </a:r>
                      <a:endParaRPr lang="en-GB" sz="2000" dirty="0">
                        <a:solidFill>
                          <a:schemeClr val="tx1"/>
                        </a:solidFill>
                      </a:endParaRPr>
                    </a:p>
                  </a:txBody>
                  <a:tcPr/>
                </a:tc>
                <a:tc>
                  <a:txBody>
                    <a:bodyPr/>
                    <a:lstStyle/>
                    <a:p>
                      <a:r>
                        <a:rPr lang="en-GB" sz="2000" dirty="0" smtClean="0">
                          <a:solidFill>
                            <a:schemeClr val="tx1"/>
                          </a:solidFill>
                        </a:rPr>
                        <a:t> is clearly visible in the Chinese shops all around Portugal and other countries.</a:t>
                      </a:r>
                      <a:endParaRPr lang="en-GB" sz="2000" dirty="0">
                        <a:solidFill>
                          <a:schemeClr val="tx1"/>
                        </a:solidFill>
                      </a:endParaRPr>
                    </a:p>
                  </a:txBody>
                  <a:tcPr/>
                </a:tc>
              </a:tr>
              <a:tr h="370840">
                <a:tc>
                  <a:txBody>
                    <a:bodyPr/>
                    <a:lstStyle/>
                    <a:p>
                      <a:r>
                        <a:rPr lang="en-GB" sz="2000" b="1" dirty="0" smtClean="0">
                          <a:solidFill>
                            <a:srgbClr val="FF0000"/>
                          </a:solidFill>
                        </a:rPr>
                        <a:t>By contrast</a:t>
                      </a:r>
                      <a:r>
                        <a:rPr lang="en-GB" sz="2000" dirty="0" smtClean="0">
                          <a:solidFill>
                            <a:srgbClr val="FF0000"/>
                          </a:solidFill>
                        </a:rPr>
                        <a:t>, </a:t>
                      </a:r>
                      <a:r>
                        <a:rPr lang="en-GB" sz="2000" b="1" dirty="0" smtClean="0">
                          <a:solidFill>
                            <a:srgbClr val="FF0000"/>
                          </a:solidFill>
                        </a:rPr>
                        <a:t>Russia</a:t>
                      </a:r>
                      <a:r>
                        <a:rPr lang="en-GB" sz="2000" dirty="0" smtClean="0"/>
                        <a:t> </a:t>
                      </a:r>
                      <a:endParaRPr lang="en-GB" sz="2000" dirty="0">
                        <a:solidFill>
                          <a:srgbClr val="FF0000"/>
                        </a:solidFill>
                      </a:endParaRPr>
                    </a:p>
                  </a:txBody>
                  <a:tcPr/>
                </a:tc>
                <a:tc>
                  <a:txBody>
                    <a:bodyPr/>
                    <a:lstStyle/>
                    <a:p>
                      <a:r>
                        <a:rPr lang="en-GB" sz="2000" dirty="0" smtClean="0"/>
                        <a:t>is not a big manufacture exporter</a:t>
                      </a:r>
                      <a:r>
                        <a:rPr lang="en-GB" sz="2000" dirty="0" smtClean="0">
                          <a:solidFill>
                            <a:srgbClr val="FF0000"/>
                          </a:solidFill>
                        </a:rPr>
                        <a:t>.</a:t>
                      </a:r>
                      <a:endParaRPr lang="en-GB" sz="2000" dirty="0">
                        <a:solidFill>
                          <a:srgbClr val="FF0000"/>
                        </a:solidFill>
                      </a:endParaRPr>
                    </a:p>
                  </a:txBody>
                  <a:tcPr/>
                </a:tc>
              </a:tr>
              <a:tr h="370840">
                <a:tc>
                  <a:txBody>
                    <a:bodyPr/>
                    <a:lstStyle/>
                    <a:p>
                      <a:r>
                        <a:rPr lang="en-GB" sz="2000" b="1" dirty="0" smtClean="0">
                          <a:solidFill>
                            <a:srgbClr val="FF0000"/>
                          </a:solidFill>
                        </a:rPr>
                        <a:t>Their</a:t>
                      </a:r>
                      <a:r>
                        <a:rPr lang="en-GB" sz="2000" dirty="0" smtClean="0">
                          <a:solidFill>
                            <a:schemeClr val="tx1"/>
                          </a:solidFill>
                        </a:rPr>
                        <a:t> main export </a:t>
                      </a:r>
                      <a:endParaRPr lang="en-GB" sz="2000" dirty="0">
                        <a:solidFill>
                          <a:schemeClr val="tx1"/>
                        </a:solidFill>
                      </a:endParaRPr>
                    </a:p>
                  </a:txBody>
                  <a:tcPr/>
                </a:tc>
                <a:tc>
                  <a:txBody>
                    <a:bodyPr/>
                    <a:lstStyle/>
                    <a:p>
                      <a:r>
                        <a:rPr lang="en-GB" sz="2000" dirty="0" smtClean="0"/>
                        <a:t> is fuel, which reaches 49%.</a:t>
                      </a:r>
                      <a:endParaRPr lang="en-GB" sz="2000" dirty="0"/>
                    </a:p>
                  </a:txBody>
                  <a:tcPr/>
                </a:tc>
              </a:tr>
              <a:tr h="370840">
                <a:tc>
                  <a:txBody>
                    <a:bodyPr/>
                    <a:lstStyle/>
                    <a:p>
                      <a:r>
                        <a:rPr lang="en-GB" sz="2000" dirty="0" smtClean="0">
                          <a:solidFill>
                            <a:schemeClr val="tx1"/>
                          </a:solidFill>
                        </a:rPr>
                        <a:t>In addition to manufactured products,</a:t>
                      </a:r>
                      <a:endParaRPr lang="en-GB" sz="2000" dirty="0">
                        <a:solidFill>
                          <a:schemeClr val="tx1"/>
                        </a:solidFill>
                      </a:endParaRPr>
                    </a:p>
                  </a:txBody>
                  <a:tcPr/>
                </a:tc>
                <a:tc>
                  <a:txBody>
                    <a:bodyPr/>
                    <a:lstStyle/>
                    <a:p>
                      <a:r>
                        <a:rPr lang="en-GB" sz="2000" dirty="0" smtClean="0"/>
                        <a:t>Brazil exports food (26%).</a:t>
                      </a:r>
                      <a:endParaRPr lang="en-GB" sz="2000" dirty="0"/>
                    </a:p>
                  </a:txBody>
                  <a:tcPr/>
                </a:tc>
              </a:tr>
              <a:tr h="370840">
                <a:tc>
                  <a:txBody>
                    <a:bodyPr/>
                    <a:lstStyle/>
                    <a:p>
                      <a:r>
                        <a:rPr lang="en-GB" sz="2000" dirty="0" smtClean="0">
                          <a:solidFill>
                            <a:schemeClr val="tx1"/>
                          </a:solidFill>
                        </a:rPr>
                        <a:t>Their weather,</a:t>
                      </a:r>
                      <a:endParaRPr lang="en-GB" sz="2000" dirty="0">
                        <a:solidFill>
                          <a:schemeClr val="tx1"/>
                        </a:solidFill>
                      </a:endParaRPr>
                    </a:p>
                  </a:txBody>
                  <a:tcPr/>
                </a:tc>
                <a:tc>
                  <a:txBody>
                    <a:bodyPr/>
                    <a:lstStyle/>
                    <a:p>
                      <a:r>
                        <a:rPr lang="en-GB" sz="2000" dirty="0" smtClean="0"/>
                        <a:t>is suitable for planting many types of food like fruits, which are the most well known.</a:t>
                      </a:r>
                      <a:endParaRPr lang="en-GB" sz="2000" dirty="0"/>
                    </a:p>
                  </a:txBody>
                  <a:tcPr/>
                </a:tc>
              </a:tr>
              <a:tr h="370840">
                <a:tc>
                  <a:txBody>
                    <a:bodyPr/>
                    <a:lstStyle/>
                    <a:p>
                      <a:r>
                        <a:rPr lang="en-GB" sz="2000" dirty="0" smtClean="0">
                          <a:solidFill>
                            <a:schemeClr val="tx1"/>
                          </a:solidFill>
                        </a:rPr>
                        <a:t>In contrast with the other sectors, </a:t>
                      </a:r>
                      <a:r>
                        <a:rPr lang="en-GB" sz="2000" dirty="0" smtClean="0"/>
                        <a:t>the agricultural sector</a:t>
                      </a:r>
                      <a:endParaRPr lang="en-GB" sz="2000" dirty="0">
                        <a:solidFill>
                          <a:schemeClr val="tx1"/>
                        </a:solidFill>
                      </a:endParaRPr>
                    </a:p>
                  </a:txBody>
                  <a:tcPr/>
                </a:tc>
                <a:tc>
                  <a:txBody>
                    <a:bodyPr/>
                    <a:lstStyle/>
                    <a:p>
                      <a:r>
                        <a:rPr lang="en-GB" sz="2000" dirty="0" smtClean="0"/>
                        <a:t>has lost importance over the years, </a:t>
                      </a:r>
                      <a:endParaRPr lang="en-GB" sz="2000" dirty="0"/>
                    </a:p>
                  </a:txBody>
                  <a:tcPr/>
                </a:tc>
              </a:tr>
              <a:tr h="370840">
                <a:tc>
                  <a:txBody>
                    <a:bodyPr/>
                    <a:lstStyle/>
                    <a:p>
                      <a:r>
                        <a:rPr lang="en-GB" sz="2000" dirty="0" smtClean="0">
                          <a:solidFill>
                            <a:schemeClr val="tx1"/>
                          </a:solidFill>
                        </a:rPr>
                        <a:t>and it</a:t>
                      </a:r>
                      <a:endParaRPr lang="en-GB" sz="2000" dirty="0">
                        <a:solidFill>
                          <a:schemeClr val="tx1"/>
                        </a:solidFill>
                      </a:endParaRPr>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dirty="0" smtClean="0">
                          <a:solidFill>
                            <a:schemeClr val="tx1"/>
                          </a:solidFill>
                        </a:rPr>
                        <a:t>The biggest exporter</a:t>
                      </a:r>
                      <a:endParaRPr lang="en-GB" sz="2000" dirty="0">
                        <a:solidFill>
                          <a:schemeClr val="tx1"/>
                        </a:solidFill>
                      </a:endParaRPr>
                    </a:p>
                  </a:txBody>
                  <a:tcPr/>
                </a:tc>
                <a:tc>
                  <a:txBody>
                    <a:bodyPr/>
                    <a:lstStyle/>
                    <a:p>
                      <a:r>
                        <a:rPr lang="en-GB" sz="2000" dirty="0" smtClean="0"/>
                        <a:t> is Brazil with only 3.9%.</a:t>
                      </a:r>
                      <a:endParaRPr lang="en-GB" sz="2000" dirty="0"/>
                    </a:p>
                  </a:txBody>
                  <a:tcPr/>
                </a:tc>
              </a:tr>
              <a:tr h="370840">
                <a:tc>
                  <a:txBody>
                    <a:bodyPr/>
                    <a:lstStyle/>
                    <a:p>
                      <a:r>
                        <a:rPr lang="en-GB" sz="2000" dirty="0" smtClean="0">
                          <a:solidFill>
                            <a:schemeClr val="tx1"/>
                          </a:solidFill>
                        </a:rPr>
                        <a:t>Similarly, ores and metals</a:t>
                      </a:r>
                      <a:endParaRPr lang="en-GB" sz="20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5651500" y="1295400"/>
            <a:ext cx="5270500" cy="954107"/>
          </a:xfrm>
          <a:prstGeom prst="rect">
            <a:avLst/>
          </a:prstGeom>
          <a:solidFill>
            <a:srgbClr val="FFFF00"/>
          </a:solidFill>
        </p:spPr>
        <p:txBody>
          <a:bodyPr wrap="square" rtlCol="0">
            <a:spAutoFit/>
          </a:bodyPr>
          <a:lstStyle/>
          <a:p>
            <a:r>
              <a:rPr lang="pt-PT" sz="2800" dirty="0" err="1" smtClean="0"/>
              <a:t>Multiple</a:t>
            </a:r>
            <a:r>
              <a:rPr lang="pt-PT" sz="2800" dirty="0" smtClean="0"/>
              <a:t> </a:t>
            </a:r>
            <a:r>
              <a:rPr lang="pt-PT" sz="2800" dirty="0" err="1" smtClean="0"/>
              <a:t>theme</a:t>
            </a:r>
            <a:r>
              <a:rPr lang="pt-PT" sz="2800" dirty="0" smtClean="0"/>
              <a:t> </a:t>
            </a:r>
            <a:r>
              <a:rPr lang="pt-PT" sz="2800" dirty="0" err="1" smtClean="0"/>
              <a:t>makes</a:t>
            </a:r>
            <a:r>
              <a:rPr lang="pt-PT" sz="2800" dirty="0" smtClean="0"/>
              <a:t> logical </a:t>
            </a:r>
            <a:r>
              <a:rPr lang="pt-PT" sz="2800" dirty="0" err="1" smtClean="0"/>
              <a:t>relation</a:t>
            </a:r>
            <a:r>
              <a:rPr lang="pt-PT" sz="2800" dirty="0" smtClean="0"/>
              <a:t> clear</a:t>
            </a:r>
            <a:endParaRPr lang="en-GB" sz="2800" dirty="0"/>
          </a:p>
        </p:txBody>
      </p:sp>
      <p:sp>
        <p:nvSpPr>
          <p:cNvPr id="5" name="CaixaDeTexto 2"/>
          <p:cNvSpPr txBox="1"/>
          <p:nvPr/>
        </p:nvSpPr>
        <p:spPr>
          <a:xfrm>
            <a:off x="3834423" y="2502877"/>
            <a:ext cx="5270500" cy="523220"/>
          </a:xfrm>
          <a:prstGeom prst="rect">
            <a:avLst/>
          </a:prstGeom>
          <a:solidFill>
            <a:srgbClr val="FFFF00"/>
          </a:solidFill>
        </p:spPr>
        <p:txBody>
          <a:bodyPr wrap="square" rtlCol="0">
            <a:spAutoFit/>
          </a:bodyPr>
          <a:lstStyle/>
          <a:p>
            <a:r>
              <a:rPr lang="pt-PT" sz="2800" dirty="0" err="1" smtClean="0"/>
              <a:t>Reference</a:t>
            </a:r>
            <a:r>
              <a:rPr lang="pt-PT" sz="2800" dirty="0" smtClean="0"/>
              <a:t> </a:t>
            </a:r>
            <a:r>
              <a:rPr lang="pt-PT" sz="2800" dirty="0" err="1" smtClean="0"/>
              <a:t>creates</a:t>
            </a:r>
            <a:r>
              <a:rPr lang="pt-PT" sz="2800" dirty="0" smtClean="0"/>
              <a:t> </a:t>
            </a:r>
            <a:r>
              <a:rPr lang="pt-PT" sz="2800" dirty="0" err="1" smtClean="0"/>
              <a:t>cohesion</a:t>
            </a:r>
            <a:endParaRPr lang="en-GB" sz="2800" dirty="0"/>
          </a:p>
        </p:txBody>
      </p:sp>
    </p:spTree>
    <p:extLst>
      <p:ext uri="{BB962C8B-B14F-4D97-AF65-F5344CB8AC3E}">
        <p14:creationId xmlns:p14="http://schemas.microsoft.com/office/powerpoint/2010/main" val="280235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a:t>
            </a:r>
            <a:r>
              <a:rPr lang="pt-PT" sz="3600" dirty="0"/>
              <a:t>4.10b.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2963199580"/>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…5 and 91% respectively.</a:t>
                      </a:r>
                      <a:endParaRPr lang="en-GB" sz="2000" dirty="0"/>
                    </a:p>
                  </a:txBody>
                  <a:tcPr/>
                </a:tc>
              </a:tr>
              <a:tr h="370840">
                <a:tc>
                  <a:txBody>
                    <a:bodyPr/>
                    <a:lstStyle/>
                    <a:p>
                      <a:r>
                        <a:rPr lang="en-GB" sz="2000" dirty="0" smtClean="0">
                          <a:solidFill>
                            <a:schemeClr val="tx1"/>
                          </a:solidFill>
                        </a:rPr>
                        <a:t>China’s strong presence </a:t>
                      </a:r>
                      <a:r>
                        <a:rPr lang="en-GB" sz="2000" b="0" dirty="0" smtClean="0">
                          <a:solidFill>
                            <a:schemeClr val="tx1"/>
                          </a:solidFill>
                        </a:rPr>
                        <a:t>in this sector</a:t>
                      </a:r>
                      <a:endParaRPr lang="en-GB" sz="2000" dirty="0">
                        <a:solidFill>
                          <a:schemeClr val="tx1"/>
                        </a:solidFill>
                      </a:endParaRPr>
                    </a:p>
                  </a:txBody>
                  <a:tcPr/>
                </a:tc>
                <a:tc>
                  <a:txBody>
                    <a:bodyPr/>
                    <a:lstStyle/>
                    <a:p>
                      <a:r>
                        <a:rPr lang="en-GB" sz="2000" dirty="0" smtClean="0">
                          <a:solidFill>
                            <a:schemeClr val="tx1"/>
                          </a:solidFill>
                        </a:rPr>
                        <a:t> is clearly visible in the Chinese shops all around Portugal and other countries.</a:t>
                      </a:r>
                      <a:endParaRPr lang="en-GB" sz="2000" dirty="0">
                        <a:solidFill>
                          <a:schemeClr val="tx1"/>
                        </a:solidFill>
                      </a:endParaRPr>
                    </a:p>
                  </a:txBody>
                  <a:tcPr/>
                </a:tc>
              </a:tr>
              <a:tr h="370840">
                <a:tc>
                  <a:txBody>
                    <a:bodyPr/>
                    <a:lstStyle/>
                    <a:p>
                      <a:r>
                        <a:rPr lang="en-GB" sz="2000" dirty="0" smtClean="0">
                          <a:solidFill>
                            <a:schemeClr val="tx1"/>
                          </a:solidFill>
                        </a:rPr>
                        <a:t>By contrast, Russia </a:t>
                      </a:r>
                      <a:endParaRPr lang="en-GB" sz="2000" dirty="0">
                        <a:solidFill>
                          <a:schemeClr val="tx1"/>
                        </a:solidFill>
                      </a:endParaRPr>
                    </a:p>
                  </a:txBody>
                  <a:tcPr/>
                </a:tc>
                <a:tc>
                  <a:txBody>
                    <a:bodyPr/>
                    <a:lstStyle/>
                    <a:p>
                      <a:r>
                        <a:rPr lang="en-GB" sz="2000" dirty="0" smtClean="0">
                          <a:solidFill>
                            <a:schemeClr val="tx1"/>
                          </a:solidFill>
                        </a:rPr>
                        <a:t>is not a big manufacture exporter.</a:t>
                      </a:r>
                      <a:endParaRPr lang="en-GB" sz="2000" dirty="0">
                        <a:solidFill>
                          <a:schemeClr val="tx1"/>
                        </a:solidFill>
                      </a:endParaRPr>
                    </a:p>
                  </a:txBody>
                  <a:tcPr/>
                </a:tc>
              </a:tr>
              <a:tr h="370840">
                <a:tc>
                  <a:txBody>
                    <a:bodyPr/>
                    <a:lstStyle/>
                    <a:p>
                      <a:r>
                        <a:rPr lang="en-GB" sz="2000" dirty="0" smtClean="0">
                          <a:solidFill>
                            <a:schemeClr val="tx1"/>
                          </a:solidFill>
                        </a:rPr>
                        <a:t>Their main export </a:t>
                      </a:r>
                      <a:endParaRPr lang="en-GB" sz="2000" dirty="0">
                        <a:solidFill>
                          <a:schemeClr val="tx1"/>
                        </a:solidFill>
                      </a:endParaRPr>
                    </a:p>
                  </a:txBody>
                  <a:tcPr/>
                </a:tc>
                <a:tc>
                  <a:txBody>
                    <a:bodyPr/>
                    <a:lstStyle/>
                    <a:p>
                      <a:r>
                        <a:rPr lang="en-GB" sz="2000" dirty="0" smtClean="0">
                          <a:solidFill>
                            <a:schemeClr val="tx1"/>
                          </a:solidFill>
                        </a:rPr>
                        <a:t> is </a:t>
                      </a:r>
                      <a:r>
                        <a:rPr lang="en-GB" sz="2000" strike="sngStrike" baseline="0" dirty="0" smtClean="0">
                          <a:solidFill>
                            <a:schemeClr val="tx1"/>
                          </a:solidFill>
                        </a:rPr>
                        <a:t>the</a:t>
                      </a:r>
                      <a:r>
                        <a:rPr lang="en-GB" sz="2000" dirty="0" smtClean="0">
                          <a:solidFill>
                            <a:schemeClr val="tx1"/>
                          </a:solidFill>
                        </a:rPr>
                        <a:t> fuel, which reaches 49%.</a:t>
                      </a:r>
                      <a:endParaRPr lang="en-GB" sz="2000" dirty="0">
                        <a:solidFill>
                          <a:schemeClr val="tx1"/>
                        </a:solidFill>
                      </a:endParaRPr>
                    </a:p>
                  </a:txBody>
                  <a:tcPr/>
                </a:tc>
              </a:tr>
              <a:tr h="370840">
                <a:tc>
                  <a:txBody>
                    <a:bodyPr/>
                    <a:lstStyle/>
                    <a:p>
                      <a:r>
                        <a:rPr lang="en-GB" sz="2000" b="1" dirty="0" smtClean="0">
                          <a:solidFill>
                            <a:srgbClr val="FF0000"/>
                          </a:solidFill>
                        </a:rPr>
                        <a:t>In addition to manufactured products</a:t>
                      </a:r>
                      <a:r>
                        <a:rPr lang="en-GB" sz="2000" b="1" dirty="0" smtClean="0"/>
                        <a:t>,</a:t>
                      </a:r>
                      <a:endParaRPr lang="en-GB" sz="2000" b="1" dirty="0"/>
                    </a:p>
                  </a:txBody>
                  <a:tcPr/>
                </a:tc>
                <a:tc>
                  <a:txBody>
                    <a:bodyPr/>
                    <a:lstStyle/>
                    <a:p>
                      <a:r>
                        <a:rPr lang="en-GB" sz="2000" dirty="0" smtClean="0"/>
                        <a:t>Brazil exports food (26%).</a:t>
                      </a:r>
                      <a:endParaRPr lang="en-GB" sz="2000" dirty="0"/>
                    </a:p>
                  </a:txBody>
                  <a:tcPr/>
                </a:tc>
              </a:tr>
              <a:tr h="370840">
                <a:tc>
                  <a:txBody>
                    <a:bodyPr/>
                    <a:lstStyle/>
                    <a:p>
                      <a:r>
                        <a:rPr lang="en-GB" sz="2000" dirty="0" smtClean="0"/>
                        <a:t>Their weather,</a:t>
                      </a:r>
                      <a:endParaRPr lang="en-GB" sz="2000" dirty="0"/>
                    </a:p>
                  </a:txBody>
                  <a:tcPr/>
                </a:tc>
                <a:tc>
                  <a:txBody>
                    <a:bodyPr/>
                    <a:lstStyle/>
                    <a:p>
                      <a:r>
                        <a:rPr lang="en-GB" sz="2000" dirty="0" smtClean="0"/>
                        <a:t>is suitable for planting many types of food like fruits, which are the most well known.</a:t>
                      </a:r>
                      <a:endParaRPr lang="en-GB" sz="2000" dirty="0"/>
                    </a:p>
                  </a:txBody>
                  <a:tcPr/>
                </a:tc>
              </a:tr>
              <a:tr h="370840">
                <a:tc>
                  <a:txBody>
                    <a:bodyPr/>
                    <a:lstStyle/>
                    <a:p>
                      <a:r>
                        <a:rPr lang="en-GB" sz="2000" dirty="0" smtClean="0"/>
                        <a:t>In contrast with the other sectors, the agricultural sector</a:t>
                      </a:r>
                      <a:endParaRPr lang="en-GB" sz="2000" dirty="0"/>
                    </a:p>
                  </a:txBody>
                  <a:tcPr/>
                </a:tc>
                <a:tc>
                  <a:txBody>
                    <a:bodyPr/>
                    <a:lstStyle/>
                    <a:p>
                      <a:r>
                        <a:rPr lang="en-GB" sz="2000" dirty="0" smtClean="0"/>
                        <a:t>has lost importance over the years, </a:t>
                      </a:r>
                      <a:endParaRPr lang="en-GB" sz="2000" dirty="0"/>
                    </a:p>
                  </a:txBody>
                  <a:tcPr/>
                </a:tc>
              </a:tr>
              <a:tr h="370840">
                <a:tc>
                  <a:txBody>
                    <a:bodyPr/>
                    <a:lstStyle/>
                    <a:p>
                      <a:r>
                        <a:rPr lang="en-GB" sz="2000" dirty="0" smtClean="0"/>
                        <a:t>and it</a:t>
                      </a:r>
                      <a:endParaRPr lang="en-GB" sz="2000" dirty="0"/>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dirty="0" smtClean="0"/>
                        <a:t>The biggest exporter</a:t>
                      </a:r>
                      <a:endParaRPr lang="en-GB" sz="2000" dirty="0"/>
                    </a:p>
                  </a:txBody>
                  <a:tcPr/>
                </a:tc>
                <a:tc>
                  <a:txBody>
                    <a:bodyPr/>
                    <a:lstStyle/>
                    <a:p>
                      <a:r>
                        <a:rPr lang="en-GB" sz="2000" dirty="0" smtClean="0"/>
                        <a:t> is Brazil with only 3.9%.</a:t>
                      </a:r>
                      <a:endParaRPr lang="en-GB" sz="2000" dirty="0"/>
                    </a:p>
                  </a:txBody>
                  <a:tcPr/>
                </a:tc>
              </a:tr>
              <a:tr h="370840">
                <a:tc>
                  <a:txBody>
                    <a:bodyPr/>
                    <a:lstStyle/>
                    <a:p>
                      <a:r>
                        <a:rPr lang="en-GB" sz="2000" dirty="0" smtClean="0">
                          <a:solidFill>
                            <a:schemeClr val="tx1"/>
                          </a:solidFill>
                        </a:rPr>
                        <a:t>Similarly</a:t>
                      </a:r>
                      <a:r>
                        <a:rPr lang="en-GB" sz="2000" dirty="0" smtClean="0"/>
                        <a:t>, ores and metals</a:t>
                      </a:r>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3886200" y="1511300"/>
            <a:ext cx="5270500" cy="1815882"/>
          </a:xfrm>
          <a:prstGeom prst="rect">
            <a:avLst/>
          </a:prstGeom>
          <a:solidFill>
            <a:srgbClr val="FFFF00"/>
          </a:solidFill>
        </p:spPr>
        <p:txBody>
          <a:bodyPr wrap="square" rtlCol="0">
            <a:spAutoFit/>
          </a:bodyPr>
          <a:lstStyle/>
          <a:p>
            <a:r>
              <a:rPr lang="pt-PT" sz="2800" dirty="0" err="1" smtClean="0"/>
              <a:t>Prepositional</a:t>
            </a:r>
            <a:r>
              <a:rPr lang="pt-PT" sz="2800" dirty="0" smtClean="0"/>
              <a:t> </a:t>
            </a:r>
            <a:r>
              <a:rPr lang="pt-PT" sz="2800" dirty="0" err="1" smtClean="0"/>
              <a:t>phrase</a:t>
            </a:r>
            <a:r>
              <a:rPr lang="pt-PT" sz="2800" dirty="0" smtClean="0"/>
              <a:t> as </a:t>
            </a:r>
            <a:r>
              <a:rPr lang="pt-PT" sz="2800" dirty="0" err="1" smtClean="0"/>
              <a:t>theme</a:t>
            </a:r>
            <a:r>
              <a:rPr lang="pt-PT" sz="2800" dirty="0" smtClean="0"/>
              <a:t> </a:t>
            </a:r>
            <a:r>
              <a:rPr lang="pt-PT" sz="2800" dirty="0" err="1" smtClean="0"/>
              <a:t>makes</a:t>
            </a:r>
            <a:r>
              <a:rPr lang="pt-PT" sz="2800" dirty="0" smtClean="0"/>
              <a:t> logical </a:t>
            </a:r>
            <a:r>
              <a:rPr lang="pt-PT" sz="2800" dirty="0" err="1" smtClean="0"/>
              <a:t>relation</a:t>
            </a:r>
            <a:r>
              <a:rPr lang="pt-PT" sz="2800" dirty="0" smtClean="0"/>
              <a:t> clear; </a:t>
            </a:r>
            <a:r>
              <a:rPr lang="pt-PT" sz="2800" dirty="0" err="1" smtClean="0"/>
              <a:t>thematic</a:t>
            </a:r>
            <a:r>
              <a:rPr lang="pt-PT" sz="2800" dirty="0" smtClean="0"/>
              <a:t> </a:t>
            </a:r>
            <a:r>
              <a:rPr lang="pt-PT" sz="2800" dirty="0" err="1" smtClean="0"/>
              <a:t>development</a:t>
            </a:r>
            <a:r>
              <a:rPr lang="pt-PT" sz="2800" dirty="0" smtClean="0"/>
              <a:t> </a:t>
            </a:r>
            <a:r>
              <a:rPr lang="pt-PT" sz="2800" dirty="0" err="1" smtClean="0"/>
              <a:t>returns</a:t>
            </a:r>
            <a:r>
              <a:rPr lang="pt-PT" sz="2800" dirty="0" smtClean="0"/>
              <a:t> to </a:t>
            </a:r>
            <a:r>
              <a:rPr lang="pt-PT" sz="2800" dirty="0" err="1" smtClean="0"/>
              <a:t>export</a:t>
            </a:r>
            <a:r>
              <a:rPr lang="pt-PT" sz="2800" dirty="0" smtClean="0"/>
              <a:t> sector</a:t>
            </a:r>
            <a:endParaRPr lang="en-GB" sz="2800" dirty="0"/>
          </a:p>
        </p:txBody>
      </p:sp>
    </p:spTree>
    <p:extLst>
      <p:ext uri="{BB962C8B-B14F-4D97-AF65-F5344CB8AC3E}">
        <p14:creationId xmlns:p14="http://schemas.microsoft.com/office/powerpoint/2010/main" val="91296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a:t>
            </a:r>
            <a:r>
              <a:rPr lang="pt-PT" sz="3600" dirty="0"/>
              <a:t>4.10b.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951716670"/>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…5 and 91% respectively.</a:t>
                      </a:r>
                      <a:endParaRPr lang="en-GB" sz="2000" dirty="0"/>
                    </a:p>
                  </a:txBody>
                  <a:tcPr/>
                </a:tc>
              </a:tr>
              <a:tr h="370840">
                <a:tc>
                  <a:txBody>
                    <a:bodyPr/>
                    <a:lstStyle/>
                    <a:p>
                      <a:r>
                        <a:rPr lang="en-GB" sz="2000" dirty="0" smtClean="0">
                          <a:solidFill>
                            <a:schemeClr val="tx1"/>
                          </a:solidFill>
                        </a:rPr>
                        <a:t>China’s strong presence </a:t>
                      </a:r>
                      <a:r>
                        <a:rPr lang="en-GB" sz="2000" b="0" dirty="0" smtClean="0">
                          <a:solidFill>
                            <a:schemeClr val="tx1"/>
                          </a:solidFill>
                        </a:rPr>
                        <a:t>in this sector</a:t>
                      </a:r>
                      <a:endParaRPr lang="en-GB" sz="2000" dirty="0">
                        <a:solidFill>
                          <a:schemeClr val="tx1"/>
                        </a:solidFill>
                      </a:endParaRPr>
                    </a:p>
                  </a:txBody>
                  <a:tcPr/>
                </a:tc>
                <a:tc>
                  <a:txBody>
                    <a:bodyPr/>
                    <a:lstStyle/>
                    <a:p>
                      <a:r>
                        <a:rPr lang="en-GB" sz="2000" dirty="0" smtClean="0">
                          <a:solidFill>
                            <a:schemeClr val="tx1"/>
                          </a:solidFill>
                        </a:rPr>
                        <a:t> is clearly visible in the Chinese shops all around Portugal and other countries.</a:t>
                      </a:r>
                      <a:endParaRPr lang="en-GB" sz="2000" dirty="0">
                        <a:solidFill>
                          <a:schemeClr val="tx1"/>
                        </a:solidFill>
                      </a:endParaRPr>
                    </a:p>
                  </a:txBody>
                  <a:tcPr/>
                </a:tc>
              </a:tr>
              <a:tr h="370840">
                <a:tc>
                  <a:txBody>
                    <a:bodyPr/>
                    <a:lstStyle/>
                    <a:p>
                      <a:r>
                        <a:rPr lang="en-GB" sz="2000" dirty="0" smtClean="0">
                          <a:solidFill>
                            <a:schemeClr val="tx1"/>
                          </a:solidFill>
                        </a:rPr>
                        <a:t>By contrast, Russia </a:t>
                      </a:r>
                      <a:endParaRPr lang="en-GB" sz="2000" dirty="0">
                        <a:solidFill>
                          <a:schemeClr val="tx1"/>
                        </a:solidFill>
                      </a:endParaRPr>
                    </a:p>
                  </a:txBody>
                  <a:tcPr/>
                </a:tc>
                <a:tc>
                  <a:txBody>
                    <a:bodyPr/>
                    <a:lstStyle/>
                    <a:p>
                      <a:r>
                        <a:rPr lang="en-GB" sz="2000" dirty="0" smtClean="0">
                          <a:solidFill>
                            <a:schemeClr val="tx1"/>
                          </a:solidFill>
                        </a:rPr>
                        <a:t>is not a big manufacture exporter.</a:t>
                      </a:r>
                      <a:endParaRPr lang="en-GB" sz="2000" dirty="0">
                        <a:solidFill>
                          <a:schemeClr val="tx1"/>
                        </a:solidFill>
                      </a:endParaRPr>
                    </a:p>
                  </a:txBody>
                  <a:tcPr/>
                </a:tc>
              </a:tr>
              <a:tr h="370840">
                <a:tc>
                  <a:txBody>
                    <a:bodyPr/>
                    <a:lstStyle/>
                    <a:p>
                      <a:r>
                        <a:rPr lang="en-GB" sz="2000" dirty="0" smtClean="0">
                          <a:solidFill>
                            <a:schemeClr val="tx1"/>
                          </a:solidFill>
                        </a:rPr>
                        <a:t>Their main export </a:t>
                      </a:r>
                      <a:endParaRPr lang="en-GB" sz="2000" dirty="0">
                        <a:solidFill>
                          <a:schemeClr val="tx1"/>
                        </a:solidFill>
                      </a:endParaRPr>
                    </a:p>
                  </a:txBody>
                  <a:tcPr/>
                </a:tc>
                <a:tc>
                  <a:txBody>
                    <a:bodyPr/>
                    <a:lstStyle/>
                    <a:p>
                      <a:r>
                        <a:rPr lang="en-GB" sz="2000" dirty="0" smtClean="0">
                          <a:solidFill>
                            <a:schemeClr val="tx1"/>
                          </a:solidFill>
                        </a:rPr>
                        <a:t> is </a:t>
                      </a:r>
                      <a:r>
                        <a:rPr lang="en-GB" sz="2000" strike="sngStrike" baseline="0" dirty="0" smtClean="0">
                          <a:solidFill>
                            <a:schemeClr val="tx1"/>
                          </a:solidFill>
                        </a:rPr>
                        <a:t>the</a:t>
                      </a:r>
                      <a:r>
                        <a:rPr lang="en-GB" sz="2000" dirty="0" smtClean="0">
                          <a:solidFill>
                            <a:schemeClr val="tx1"/>
                          </a:solidFill>
                        </a:rPr>
                        <a:t> fuel, which reaches 49%.</a:t>
                      </a:r>
                      <a:endParaRPr lang="en-GB" sz="2000" dirty="0">
                        <a:solidFill>
                          <a:schemeClr val="tx1"/>
                        </a:solidFill>
                      </a:endParaRPr>
                    </a:p>
                  </a:txBody>
                  <a:tcPr/>
                </a:tc>
              </a:tr>
              <a:tr h="370840">
                <a:tc>
                  <a:txBody>
                    <a:bodyPr/>
                    <a:lstStyle/>
                    <a:p>
                      <a:r>
                        <a:rPr lang="en-GB" sz="2000" dirty="0" smtClean="0">
                          <a:solidFill>
                            <a:schemeClr val="tx1"/>
                          </a:solidFill>
                        </a:rPr>
                        <a:t>In addition to manufactured products,</a:t>
                      </a:r>
                      <a:endParaRPr lang="en-GB" sz="2000" dirty="0">
                        <a:solidFill>
                          <a:schemeClr val="tx1"/>
                        </a:solidFill>
                      </a:endParaRPr>
                    </a:p>
                  </a:txBody>
                  <a:tcPr/>
                </a:tc>
                <a:tc>
                  <a:txBody>
                    <a:bodyPr/>
                    <a:lstStyle/>
                    <a:p>
                      <a:r>
                        <a:rPr lang="en-GB" sz="2000" dirty="0" smtClean="0"/>
                        <a:t>Brazil exports food (26%).</a:t>
                      </a:r>
                      <a:endParaRPr lang="en-GB" sz="2000" dirty="0"/>
                    </a:p>
                  </a:txBody>
                  <a:tcPr/>
                </a:tc>
              </a:tr>
              <a:tr h="370840">
                <a:tc>
                  <a:txBody>
                    <a:bodyPr/>
                    <a:lstStyle/>
                    <a:p>
                      <a:r>
                        <a:rPr lang="en-GB" sz="2000" b="1" dirty="0" smtClean="0">
                          <a:solidFill>
                            <a:srgbClr val="FF0000"/>
                          </a:solidFill>
                        </a:rPr>
                        <a:t>Their weather,</a:t>
                      </a:r>
                      <a:endParaRPr lang="en-GB" sz="2000" b="1" dirty="0">
                        <a:solidFill>
                          <a:srgbClr val="FF0000"/>
                        </a:solidFill>
                      </a:endParaRPr>
                    </a:p>
                  </a:txBody>
                  <a:tcPr/>
                </a:tc>
                <a:tc>
                  <a:txBody>
                    <a:bodyPr/>
                    <a:lstStyle/>
                    <a:p>
                      <a:r>
                        <a:rPr lang="en-GB" sz="2000" b="1" dirty="0" smtClean="0">
                          <a:solidFill>
                            <a:srgbClr val="FF0000"/>
                          </a:solidFill>
                        </a:rPr>
                        <a:t>is suitable for planting many types of food like fruits, which are the most well known.</a:t>
                      </a:r>
                      <a:endParaRPr lang="en-GB" sz="2000" b="1" dirty="0">
                        <a:solidFill>
                          <a:srgbClr val="FF0000"/>
                        </a:solidFill>
                      </a:endParaRPr>
                    </a:p>
                  </a:txBody>
                  <a:tcPr/>
                </a:tc>
              </a:tr>
              <a:tr h="370840">
                <a:tc>
                  <a:txBody>
                    <a:bodyPr/>
                    <a:lstStyle/>
                    <a:p>
                      <a:r>
                        <a:rPr lang="en-GB" sz="2000" dirty="0" smtClean="0"/>
                        <a:t>In contrast with the other sectors, the agricultural sector</a:t>
                      </a:r>
                      <a:endParaRPr lang="en-GB" sz="2000" dirty="0"/>
                    </a:p>
                  </a:txBody>
                  <a:tcPr/>
                </a:tc>
                <a:tc>
                  <a:txBody>
                    <a:bodyPr/>
                    <a:lstStyle/>
                    <a:p>
                      <a:r>
                        <a:rPr lang="en-GB" sz="2000" dirty="0" smtClean="0"/>
                        <a:t>has lost importance over the years, </a:t>
                      </a:r>
                      <a:endParaRPr lang="en-GB" sz="2000" dirty="0"/>
                    </a:p>
                  </a:txBody>
                  <a:tcPr/>
                </a:tc>
              </a:tr>
              <a:tr h="370840">
                <a:tc>
                  <a:txBody>
                    <a:bodyPr/>
                    <a:lstStyle/>
                    <a:p>
                      <a:r>
                        <a:rPr lang="en-GB" sz="2000" dirty="0" smtClean="0"/>
                        <a:t>and it</a:t>
                      </a:r>
                      <a:endParaRPr lang="en-GB" sz="2000" dirty="0"/>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dirty="0" smtClean="0"/>
                        <a:t>The biggest exporter</a:t>
                      </a:r>
                      <a:endParaRPr lang="en-GB" sz="2000" dirty="0"/>
                    </a:p>
                  </a:txBody>
                  <a:tcPr/>
                </a:tc>
                <a:tc>
                  <a:txBody>
                    <a:bodyPr/>
                    <a:lstStyle/>
                    <a:p>
                      <a:r>
                        <a:rPr lang="en-GB" sz="2000" dirty="0" smtClean="0"/>
                        <a:t> is Brazil with only 3.9%.</a:t>
                      </a:r>
                      <a:endParaRPr lang="en-GB" sz="2000" dirty="0"/>
                    </a:p>
                  </a:txBody>
                  <a:tcPr/>
                </a:tc>
              </a:tr>
              <a:tr h="370840">
                <a:tc>
                  <a:txBody>
                    <a:bodyPr/>
                    <a:lstStyle/>
                    <a:p>
                      <a:r>
                        <a:rPr lang="en-GB" sz="2000" dirty="0" smtClean="0">
                          <a:solidFill>
                            <a:schemeClr val="tx1"/>
                          </a:solidFill>
                        </a:rPr>
                        <a:t>Similarly</a:t>
                      </a:r>
                      <a:r>
                        <a:rPr lang="en-GB" sz="2000" dirty="0" smtClean="0"/>
                        <a:t>, ores and metals</a:t>
                      </a:r>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3886200" y="1511300"/>
            <a:ext cx="5270500" cy="1384995"/>
          </a:xfrm>
          <a:prstGeom prst="rect">
            <a:avLst/>
          </a:prstGeom>
          <a:solidFill>
            <a:srgbClr val="FFFF00"/>
          </a:solidFill>
        </p:spPr>
        <p:txBody>
          <a:bodyPr wrap="square" rtlCol="0">
            <a:spAutoFit/>
          </a:bodyPr>
          <a:lstStyle/>
          <a:p>
            <a:r>
              <a:rPr lang="pt-PT" sz="2800" dirty="0" err="1" smtClean="0"/>
              <a:t>Idea</a:t>
            </a:r>
            <a:r>
              <a:rPr lang="pt-PT" sz="2800" dirty="0" smtClean="0"/>
              <a:t> </a:t>
            </a:r>
            <a:r>
              <a:rPr lang="pt-PT" sz="2800" dirty="0" err="1" smtClean="0"/>
              <a:t>realised</a:t>
            </a:r>
            <a:r>
              <a:rPr lang="pt-PT" sz="2800" dirty="0" smtClean="0"/>
              <a:t> as </a:t>
            </a:r>
            <a:r>
              <a:rPr lang="pt-PT" sz="2800" dirty="0" err="1" smtClean="0"/>
              <a:t>prepositional</a:t>
            </a:r>
            <a:r>
              <a:rPr lang="pt-PT" sz="2800" dirty="0" smtClean="0"/>
              <a:t> </a:t>
            </a:r>
            <a:r>
              <a:rPr lang="pt-PT" sz="2800" dirty="0" err="1" smtClean="0"/>
              <a:t>phrase</a:t>
            </a:r>
            <a:r>
              <a:rPr lang="pt-PT" sz="2800" dirty="0" smtClean="0"/>
              <a:t> </a:t>
            </a:r>
            <a:r>
              <a:rPr lang="pt-PT" sz="2800" dirty="0" err="1" smtClean="0"/>
              <a:t>and</a:t>
            </a:r>
            <a:r>
              <a:rPr lang="pt-PT" sz="2800" dirty="0" smtClean="0"/>
              <a:t> </a:t>
            </a:r>
            <a:r>
              <a:rPr lang="pt-PT" sz="2800" dirty="0" err="1" smtClean="0"/>
              <a:t>relative</a:t>
            </a:r>
            <a:r>
              <a:rPr lang="pt-PT" sz="2800" dirty="0" smtClean="0"/>
              <a:t> </a:t>
            </a:r>
            <a:r>
              <a:rPr lang="pt-PT" sz="2800" dirty="0" err="1" smtClean="0"/>
              <a:t>clause</a:t>
            </a:r>
            <a:r>
              <a:rPr lang="pt-PT" sz="2800" dirty="0" smtClean="0"/>
              <a:t> in original </a:t>
            </a:r>
            <a:r>
              <a:rPr lang="pt-PT" sz="2800" dirty="0" err="1" smtClean="0"/>
              <a:t>expanded</a:t>
            </a:r>
            <a:r>
              <a:rPr lang="pt-PT" sz="2800" dirty="0" smtClean="0"/>
              <a:t> as </a:t>
            </a:r>
            <a:r>
              <a:rPr lang="pt-PT" sz="2800" dirty="0" err="1" smtClean="0"/>
              <a:t>clause</a:t>
            </a:r>
            <a:r>
              <a:rPr lang="pt-PT" sz="2800" dirty="0" smtClean="0"/>
              <a:t>.</a:t>
            </a:r>
            <a:endParaRPr lang="en-GB" sz="2800" dirty="0"/>
          </a:p>
        </p:txBody>
      </p:sp>
      <p:sp>
        <p:nvSpPr>
          <p:cNvPr id="5" name="CaixaDeTexto 4"/>
          <p:cNvSpPr txBox="1"/>
          <p:nvPr/>
        </p:nvSpPr>
        <p:spPr>
          <a:xfrm>
            <a:off x="749300" y="4064000"/>
            <a:ext cx="2870200" cy="1815882"/>
          </a:xfrm>
          <a:prstGeom prst="rect">
            <a:avLst/>
          </a:prstGeom>
          <a:solidFill>
            <a:srgbClr val="FFFF00"/>
          </a:solidFill>
        </p:spPr>
        <p:txBody>
          <a:bodyPr wrap="square" rtlCol="0">
            <a:spAutoFit/>
          </a:bodyPr>
          <a:lstStyle/>
          <a:p>
            <a:r>
              <a:rPr lang="pt-PT" sz="2800" dirty="0" err="1" smtClean="0"/>
              <a:t>Possessive</a:t>
            </a:r>
            <a:r>
              <a:rPr lang="pt-PT" sz="2800" dirty="0" smtClean="0"/>
              <a:t> </a:t>
            </a:r>
            <a:r>
              <a:rPr lang="pt-PT" sz="2800" dirty="0" err="1" smtClean="0"/>
              <a:t>reference</a:t>
            </a:r>
            <a:r>
              <a:rPr lang="pt-PT" sz="2800" dirty="0" smtClean="0"/>
              <a:t> in </a:t>
            </a:r>
            <a:r>
              <a:rPr lang="pt-PT" sz="2800" dirty="0" err="1" smtClean="0"/>
              <a:t>theme</a:t>
            </a:r>
            <a:r>
              <a:rPr lang="pt-PT" sz="2800" dirty="0" smtClean="0"/>
              <a:t> </a:t>
            </a:r>
            <a:r>
              <a:rPr lang="pt-PT" sz="2800" dirty="0" err="1" smtClean="0"/>
              <a:t>creates</a:t>
            </a:r>
            <a:r>
              <a:rPr lang="pt-PT" sz="2800" dirty="0" smtClean="0"/>
              <a:t> </a:t>
            </a:r>
            <a:r>
              <a:rPr lang="pt-PT" sz="2800" dirty="0" err="1" smtClean="0"/>
              <a:t>cohesion</a:t>
            </a:r>
            <a:endParaRPr lang="en-GB" sz="2800" dirty="0"/>
          </a:p>
        </p:txBody>
      </p:sp>
    </p:spTree>
    <p:extLst>
      <p:ext uri="{BB962C8B-B14F-4D97-AF65-F5344CB8AC3E}">
        <p14:creationId xmlns:p14="http://schemas.microsoft.com/office/powerpoint/2010/main" val="6925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a:t>
            </a:r>
            <a:r>
              <a:rPr lang="pt-PT" sz="3600" dirty="0"/>
              <a:t>4.10b.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1220577317"/>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…5 and 91% respectively.</a:t>
                      </a:r>
                      <a:endParaRPr lang="en-GB" sz="2000" dirty="0"/>
                    </a:p>
                  </a:txBody>
                  <a:tcPr/>
                </a:tc>
              </a:tr>
              <a:tr h="370840">
                <a:tc>
                  <a:txBody>
                    <a:bodyPr/>
                    <a:lstStyle/>
                    <a:p>
                      <a:r>
                        <a:rPr lang="en-GB" sz="2000" dirty="0" smtClean="0">
                          <a:solidFill>
                            <a:schemeClr val="tx1"/>
                          </a:solidFill>
                        </a:rPr>
                        <a:t>China’s strong presence </a:t>
                      </a:r>
                      <a:r>
                        <a:rPr lang="en-GB" sz="2000" b="0" dirty="0" smtClean="0">
                          <a:solidFill>
                            <a:schemeClr val="tx1"/>
                          </a:solidFill>
                        </a:rPr>
                        <a:t>in this sector</a:t>
                      </a:r>
                      <a:endParaRPr lang="en-GB" sz="2000" dirty="0">
                        <a:solidFill>
                          <a:schemeClr val="tx1"/>
                        </a:solidFill>
                      </a:endParaRPr>
                    </a:p>
                  </a:txBody>
                  <a:tcPr/>
                </a:tc>
                <a:tc>
                  <a:txBody>
                    <a:bodyPr/>
                    <a:lstStyle/>
                    <a:p>
                      <a:r>
                        <a:rPr lang="en-GB" sz="2000" dirty="0" smtClean="0">
                          <a:solidFill>
                            <a:schemeClr val="tx1"/>
                          </a:solidFill>
                        </a:rPr>
                        <a:t> is clearly visible in the Chinese shops all around Portugal and other countries.</a:t>
                      </a:r>
                      <a:endParaRPr lang="en-GB" sz="2000" dirty="0">
                        <a:solidFill>
                          <a:schemeClr val="tx1"/>
                        </a:solidFill>
                      </a:endParaRPr>
                    </a:p>
                  </a:txBody>
                  <a:tcPr/>
                </a:tc>
              </a:tr>
              <a:tr h="370840">
                <a:tc>
                  <a:txBody>
                    <a:bodyPr/>
                    <a:lstStyle/>
                    <a:p>
                      <a:r>
                        <a:rPr lang="en-GB" sz="2000" dirty="0" smtClean="0">
                          <a:solidFill>
                            <a:schemeClr val="tx1"/>
                          </a:solidFill>
                        </a:rPr>
                        <a:t>By contrast, Russia </a:t>
                      </a:r>
                      <a:endParaRPr lang="en-GB" sz="2000" dirty="0">
                        <a:solidFill>
                          <a:schemeClr val="tx1"/>
                        </a:solidFill>
                      </a:endParaRPr>
                    </a:p>
                  </a:txBody>
                  <a:tcPr/>
                </a:tc>
                <a:tc>
                  <a:txBody>
                    <a:bodyPr/>
                    <a:lstStyle/>
                    <a:p>
                      <a:r>
                        <a:rPr lang="en-GB" sz="2000" dirty="0" smtClean="0">
                          <a:solidFill>
                            <a:schemeClr val="tx1"/>
                          </a:solidFill>
                        </a:rPr>
                        <a:t>is not a big manufacture exporter.</a:t>
                      </a:r>
                      <a:endParaRPr lang="en-GB" sz="2000" dirty="0">
                        <a:solidFill>
                          <a:schemeClr val="tx1"/>
                        </a:solidFill>
                      </a:endParaRPr>
                    </a:p>
                  </a:txBody>
                  <a:tcPr/>
                </a:tc>
              </a:tr>
              <a:tr h="370840">
                <a:tc>
                  <a:txBody>
                    <a:bodyPr/>
                    <a:lstStyle/>
                    <a:p>
                      <a:r>
                        <a:rPr lang="en-GB" sz="2000" dirty="0" smtClean="0">
                          <a:solidFill>
                            <a:schemeClr val="tx1"/>
                          </a:solidFill>
                        </a:rPr>
                        <a:t>Their main export </a:t>
                      </a:r>
                      <a:endParaRPr lang="en-GB" sz="2000" dirty="0">
                        <a:solidFill>
                          <a:schemeClr val="tx1"/>
                        </a:solidFill>
                      </a:endParaRPr>
                    </a:p>
                  </a:txBody>
                  <a:tcPr/>
                </a:tc>
                <a:tc>
                  <a:txBody>
                    <a:bodyPr/>
                    <a:lstStyle/>
                    <a:p>
                      <a:r>
                        <a:rPr lang="en-GB" sz="2000" dirty="0" smtClean="0">
                          <a:solidFill>
                            <a:schemeClr val="tx1"/>
                          </a:solidFill>
                        </a:rPr>
                        <a:t> is </a:t>
                      </a:r>
                      <a:r>
                        <a:rPr lang="en-GB" sz="2000" strike="sngStrike" baseline="0" dirty="0" smtClean="0">
                          <a:solidFill>
                            <a:schemeClr val="tx1"/>
                          </a:solidFill>
                        </a:rPr>
                        <a:t>the</a:t>
                      </a:r>
                      <a:r>
                        <a:rPr lang="en-GB" sz="2000" dirty="0" smtClean="0">
                          <a:solidFill>
                            <a:schemeClr val="tx1"/>
                          </a:solidFill>
                        </a:rPr>
                        <a:t> fuel, which reaches 49%.</a:t>
                      </a:r>
                      <a:endParaRPr lang="en-GB" sz="2000" dirty="0">
                        <a:solidFill>
                          <a:schemeClr val="tx1"/>
                        </a:solidFill>
                      </a:endParaRPr>
                    </a:p>
                  </a:txBody>
                  <a:tcPr/>
                </a:tc>
              </a:tr>
              <a:tr h="370840">
                <a:tc>
                  <a:txBody>
                    <a:bodyPr/>
                    <a:lstStyle/>
                    <a:p>
                      <a:r>
                        <a:rPr lang="en-GB" sz="2000" dirty="0" smtClean="0">
                          <a:solidFill>
                            <a:schemeClr val="tx1"/>
                          </a:solidFill>
                        </a:rPr>
                        <a:t>In addition to manufactured products,</a:t>
                      </a:r>
                      <a:endParaRPr lang="en-GB" sz="2000" dirty="0">
                        <a:solidFill>
                          <a:schemeClr val="tx1"/>
                        </a:solidFill>
                      </a:endParaRPr>
                    </a:p>
                  </a:txBody>
                  <a:tcPr/>
                </a:tc>
                <a:tc>
                  <a:txBody>
                    <a:bodyPr/>
                    <a:lstStyle/>
                    <a:p>
                      <a:r>
                        <a:rPr lang="en-GB" sz="2000" dirty="0" smtClean="0"/>
                        <a:t>Brazil exports food (26%).</a:t>
                      </a:r>
                      <a:endParaRPr lang="en-GB" sz="2000" dirty="0"/>
                    </a:p>
                  </a:txBody>
                  <a:tcPr/>
                </a:tc>
              </a:tr>
              <a:tr h="370840">
                <a:tc>
                  <a:txBody>
                    <a:bodyPr/>
                    <a:lstStyle/>
                    <a:p>
                      <a:r>
                        <a:rPr lang="en-GB" sz="2000" dirty="0" smtClean="0"/>
                        <a:t>Their weather,</a:t>
                      </a:r>
                      <a:endParaRPr lang="en-GB" sz="2000" dirty="0"/>
                    </a:p>
                  </a:txBody>
                  <a:tcPr/>
                </a:tc>
                <a:tc>
                  <a:txBody>
                    <a:bodyPr/>
                    <a:lstStyle/>
                    <a:p>
                      <a:r>
                        <a:rPr lang="en-GB" sz="2000" dirty="0" smtClean="0"/>
                        <a:t>is suitable for planting many types of food like fruits, which are the most well known.</a:t>
                      </a:r>
                      <a:endParaRPr lang="en-GB" sz="2000" dirty="0"/>
                    </a:p>
                  </a:txBody>
                  <a:tcPr/>
                </a:tc>
              </a:tr>
              <a:tr h="370840">
                <a:tc>
                  <a:txBody>
                    <a:bodyPr/>
                    <a:lstStyle/>
                    <a:p>
                      <a:r>
                        <a:rPr lang="en-GB" sz="2000" b="1" dirty="0" smtClean="0">
                          <a:solidFill>
                            <a:srgbClr val="FF0000"/>
                          </a:solidFill>
                        </a:rPr>
                        <a:t>In contrast with the other sectors, the agricultural sector</a:t>
                      </a:r>
                      <a:endParaRPr lang="en-GB" sz="2000" b="1" dirty="0">
                        <a:solidFill>
                          <a:srgbClr val="FF0000"/>
                        </a:solidFill>
                      </a:endParaRPr>
                    </a:p>
                  </a:txBody>
                  <a:tcPr/>
                </a:tc>
                <a:tc>
                  <a:txBody>
                    <a:bodyPr/>
                    <a:lstStyle/>
                    <a:p>
                      <a:r>
                        <a:rPr lang="en-GB" sz="2000" dirty="0" smtClean="0"/>
                        <a:t>has lost importance over the years, </a:t>
                      </a:r>
                      <a:endParaRPr lang="en-GB" sz="2000" dirty="0"/>
                    </a:p>
                  </a:txBody>
                  <a:tcPr/>
                </a:tc>
              </a:tr>
              <a:tr h="370840">
                <a:tc>
                  <a:txBody>
                    <a:bodyPr/>
                    <a:lstStyle/>
                    <a:p>
                      <a:r>
                        <a:rPr lang="en-GB" sz="2000" b="1" dirty="0" smtClean="0">
                          <a:solidFill>
                            <a:srgbClr val="FF0000"/>
                          </a:solidFill>
                        </a:rPr>
                        <a:t>and it</a:t>
                      </a:r>
                      <a:endParaRPr lang="en-GB" sz="2000" b="1" dirty="0">
                        <a:solidFill>
                          <a:srgbClr val="FF0000"/>
                        </a:solidFill>
                      </a:endParaRPr>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b="1" dirty="0" smtClean="0">
                          <a:solidFill>
                            <a:srgbClr val="FF0000"/>
                          </a:solidFill>
                        </a:rPr>
                        <a:t>The biggest exporter</a:t>
                      </a:r>
                      <a:endParaRPr lang="en-GB" sz="2000" b="1" dirty="0">
                        <a:solidFill>
                          <a:srgbClr val="FF0000"/>
                        </a:solidFill>
                      </a:endParaRPr>
                    </a:p>
                  </a:txBody>
                  <a:tcPr/>
                </a:tc>
                <a:tc>
                  <a:txBody>
                    <a:bodyPr/>
                    <a:lstStyle/>
                    <a:p>
                      <a:r>
                        <a:rPr lang="en-GB" sz="2000" dirty="0" smtClean="0"/>
                        <a:t> is Brazil with only 3.9%.</a:t>
                      </a:r>
                      <a:endParaRPr lang="en-GB" sz="2000" dirty="0"/>
                    </a:p>
                  </a:txBody>
                  <a:tcPr/>
                </a:tc>
              </a:tr>
              <a:tr h="370840">
                <a:tc>
                  <a:txBody>
                    <a:bodyPr/>
                    <a:lstStyle/>
                    <a:p>
                      <a:r>
                        <a:rPr lang="en-GB" sz="2000" dirty="0" smtClean="0">
                          <a:solidFill>
                            <a:schemeClr val="tx1"/>
                          </a:solidFill>
                        </a:rPr>
                        <a:t>Similarly</a:t>
                      </a:r>
                      <a:r>
                        <a:rPr lang="en-GB" sz="2000" dirty="0" smtClean="0"/>
                        <a:t>, ores and metals</a:t>
                      </a:r>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2209800" y="1863624"/>
            <a:ext cx="5270500" cy="1815882"/>
          </a:xfrm>
          <a:prstGeom prst="rect">
            <a:avLst/>
          </a:prstGeom>
          <a:solidFill>
            <a:srgbClr val="FFFF00"/>
          </a:solidFill>
        </p:spPr>
        <p:txBody>
          <a:bodyPr wrap="square" rtlCol="0">
            <a:spAutoFit/>
          </a:bodyPr>
          <a:lstStyle/>
          <a:p>
            <a:r>
              <a:rPr lang="pt-PT" sz="2800" dirty="0" err="1" smtClean="0"/>
              <a:t>Multiple</a:t>
            </a:r>
            <a:r>
              <a:rPr lang="pt-PT" sz="2800" dirty="0" smtClean="0"/>
              <a:t> </a:t>
            </a:r>
            <a:r>
              <a:rPr lang="pt-PT" sz="2800" dirty="0" err="1" smtClean="0"/>
              <a:t>theme</a:t>
            </a:r>
            <a:r>
              <a:rPr lang="pt-PT" sz="2800" dirty="0" smtClean="0"/>
              <a:t> </a:t>
            </a:r>
            <a:r>
              <a:rPr lang="pt-PT" sz="2800" dirty="0" err="1" smtClean="0"/>
              <a:t>makes</a:t>
            </a:r>
            <a:r>
              <a:rPr lang="pt-PT" sz="2800" dirty="0" smtClean="0"/>
              <a:t> logical </a:t>
            </a:r>
            <a:r>
              <a:rPr lang="pt-PT" sz="2800" dirty="0" err="1" smtClean="0"/>
              <a:t>relation</a:t>
            </a:r>
            <a:r>
              <a:rPr lang="pt-PT" sz="2800" dirty="0" smtClean="0"/>
              <a:t> clear as </a:t>
            </a:r>
            <a:r>
              <a:rPr lang="pt-PT" sz="2800" dirty="0" err="1" smtClean="0"/>
              <a:t>thematic</a:t>
            </a:r>
            <a:r>
              <a:rPr lang="pt-PT" sz="2800" dirty="0" smtClean="0"/>
              <a:t> </a:t>
            </a:r>
            <a:r>
              <a:rPr lang="pt-PT" sz="2800" dirty="0" err="1" smtClean="0"/>
              <a:t>development</a:t>
            </a:r>
            <a:r>
              <a:rPr lang="pt-PT" sz="2800" dirty="0" smtClean="0"/>
              <a:t> </a:t>
            </a:r>
            <a:r>
              <a:rPr lang="pt-PT" sz="2800" dirty="0" err="1" smtClean="0"/>
              <a:t>returns</a:t>
            </a:r>
            <a:r>
              <a:rPr lang="pt-PT" sz="2800" dirty="0" smtClean="0"/>
              <a:t> to </a:t>
            </a:r>
            <a:r>
              <a:rPr lang="pt-PT" sz="2800" dirty="0" err="1" smtClean="0"/>
              <a:t>export</a:t>
            </a:r>
            <a:r>
              <a:rPr lang="pt-PT" sz="2800" dirty="0" smtClean="0"/>
              <a:t> sector</a:t>
            </a:r>
            <a:endParaRPr lang="en-GB" sz="2800" dirty="0"/>
          </a:p>
        </p:txBody>
      </p:sp>
      <p:sp>
        <p:nvSpPr>
          <p:cNvPr id="5" name="CaixaDeTexto 4"/>
          <p:cNvSpPr txBox="1"/>
          <p:nvPr/>
        </p:nvSpPr>
        <p:spPr>
          <a:xfrm>
            <a:off x="4094284" y="4347721"/>
            <a:ext cx="3848100" cy="1815882"/>
          </a:xfrm>
          <a:prstGeom prst="rect">
            <a:avLst/>
          </a:prstGeom>
          <a:solidFill>
            <a:srgbClr val="FFFF00"/>
          </a:solidFill>
        </p:spPr>
        <p:txBody>
          <a:bodyPr wrap="square" rtlCol="0">
            <a:spAutoFit/>
          </a:bodyPr>
          <a:lstStyle/>
          <a:p>
            <a:r>
              <a:rPr lang="pt-PT" sz="2800" dirty="0" err="1" smtClean="0"/>
              <a:t>Parallel</a:t>
            </a:r>
            <a:r>
              <a:rPr lang="pt-PT" sz="2800" dirty="0" smtClean="0"/>
              <a:t> </a:t>
            </a:r>
            <a:r>
              <a:rPr lang="pt-PT" sz="2800" dirty="0" err="1" smtClean="0"/>
              <a:t>multiple</a:t>
            </a:r>
            <a:r>
              <a:rPr lang="pt-PT" sz="2800" dirty="0" smtClean="0"/>
              <a:t> </a:t>
            </a:r>
            <a:r>
              <a:rPr lang="pt-PT" sz="2800" dirty="0" err="1" smtClean="0"/>
              <a:t>theme</a:t>
            </a:r>
            <a:r>
              <a:rPr lang="pt-PT" sz="2800" dirty="0" smtClean="0"/>
              <a:t> </a:t>
            </a:r>
            <a:r>
              <a:rPr lang="pt-PT" sz="2800" dirty="0" err="1" smtClean="0"/>
              <a:t>with</a:t>
            </a:r>
            <a:r>
              <a:rPr lang="pt-PT" sz="2800" dirty="0" smtClean="0"/>
              <a:t> </a:t>
            </a:r>
            <a:r>
              <a:rPr lang="pt-PT" sz="2800" dirty="0" err="1" smtClean="0"/>
              <a:t>reference</a:t>
            </a:r>
            <a:r>
              <a:rPr lang="pt-PT" sz="2800" dirty="0" smtClean="0"/>
              <a:t> to </a:t>
            </a:r>
            <a:r>
              <a:rPr lang="pt-PT" sz="2800" dirty="0" err="1" smtClean="0"/>
              <a:t>create</a:t>
            </a:r>
            <a:r>
              <a:rPr lang="pt-PT" sz="2800" dirty="0" smtClean="0"/>
              <a:t> </a:t>
            </a:r>
            <a:r>
              <a:rPr lang="pt-PT" sz="2800" dirty="0" err="1" smtClean="0"/>
              <a:t>coherence</a:t>
            </a:r>
            <a:r>
              <a:rPr lang="pt-PT" sz="2800" dirty="0" smtClean="0"/>
              <a:t> &amp; </a:t>
            </a:r>
            <a:r>
              <a:rPr lang="pt-PT" sz="2800" dirty="0" err="1" smtClean="0"/>
              <a:t>make</a:t>
            </a:r>
            <a:r>
              <a:rPr lang="pt-PT" sz="2800" dirty="0" smtClean="0"/>
              <a:t> logical </a:t>
            </a:r>
            <a:r>
              <a:rPr lang="pt-PT" sz="2800" dirty="0" err="1" smtClean="0"/>
              <a:t>relation</a:t>
            </a:r>
            <a:r>
              <a:rPr lang="pt-PT" sz="2800" dirty="0" smtClean="0"/>
              <a:t> clear</a:t>
            </a:r>
            <a:endParaRPr lang="en-GB" sz="2800" dirty="0"/>
          </a:p>
        </p:txBody>
      </p:sp>
    </p:spTree>
    <p:extLst>
      <p:ext uri="{BB962C8B-B14F-4D97-AF65-F5344CB8AC3E}">
        <p14:creationId xmlns:p14="http://schemas.microsoft.com/office/powerpoint/2010/main" val="12340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a:t>
            </a:r>
            <a:r>
              <a:rPr lang="pt-PT" sz="3600" dirty="0"/>
              <a:t>4.10b.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1608886679"/>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Manufactured goods</a:t>
                      </a:r>
                      <a:endParaRPr lang="en-GB" sz="2000" dirty="0"/>
                    </a:p>
                  </a:txBody>
                  <a:tcPr/>
                </a:tc>
                <a:tc>
                  <a:txBody>
                    <a:bodyPr/>
                    <a:lstStyle/>
                    <a:p>
                      <a:r>
                        <a:rPr lang="en-GB" sz="2000" dirty="0" smtClean="0"/>
                        <a:t>account for the greatest share of exports  in Brazil, India and China, where they reach 53%, …5 and 91% respectively.</a:t>
                      </a:r>
                      <a:endParaRPr lang="en-GB" sz="2000" dirty="0"/>
                    </a:p>
                  </a:txBody>
                  <a:tcPr/>
                </a:tc>
              </a:tr>
              <a:tr h="370840">
                <a:tc>
                  <a:txBody>
                    <a:bodyPr/>
                    <a:lstStyle/>
                    <a:p>
                      <a:r>
                        <a:rPr lang="en-GB" sz="2000" dirty="0" smtClean="0">
                          <a:solidFill>
                            <a:schemeClr val="tx1"/>
                          </a:solidFill>
                        </a:rPr>
                        <a:t>China’s strong presence </a:t>
                      </a:r>
                      <a:r>
                        <a:rPr lang="en-GB" sz="2000" b="0" dirty="0" smtClean="0">
                          <a:solidFill>
                            <a:schemeClr val="tx1"/>
                          </a:solidFill>
                        </a:rPr>
                        <a:t>in this sector</a:t>
                      </a:r>
                      <a:endParaRPr lang="en-GB" sz="2000" dirty="0">
                        <a:solidFill>
                          <a:schemeClr val="tx1"/>
                        </a:solidFill>
                      </a:endParaRPr>
                    </a:p>
                  </a:txBody>
                  <a:tcPr/>
                </a:tc>
                <a:tc>
                  <a:txBody>
                    <a:bodyPr/>
                    <a:lstStyle/>
                    <a:p>
                      <a:r>
                        <a:rPr lang="en-GB" sz="2000" dirty="0" smtClean="0">
                          <a:solidFill>
                            <a:schemeClr val="tx1"/>
                          </a:solidFill>
                        </a:rPr>
                        <a:t> is clearly visible in the Chinese shops all around Portugal and other countries.</a:t>
                      </a:r>
                      <a:endParaRPr lang="en-GB" sz="2000" dirty="0">
                        <a:solidFill>
                          <a:schemeClr val="tx1"/>
                        </a:solidFill>
                      </a:endParaRPr>
                    </a:p>
                  </a:txBody>
                  <a:tcPr/>
                </a:tc>
              </a:tr>
              <a:tr h="370840">
                <a:tc>
                  <a:txBody>
                    <a:bodyPr/>
                    <a:lstStyle/>
                    <a:p>
                      <a:r>
                        <a:rPr lang="en-GB" sz="2000" dirty="0" smtClean="0">
                          <a:solidFill>
                            <a:schemeClr val="tx1"/>
                          </a:solidFill>
                        </a:rPr>
                        <a:t>By contrast, Russia </a:t>
                      </a:r>
                      <a:endParaRPr lang="en-GB" sz="2000" dirty="0">
                        <a:solidFill>
                          <a:schemeClr val="tx1"/>
                        </a:solidFill>
                      </a:endParaRPr>
                    </a:p>
                  </a:txBody>
                  <a:tcPr/>
                </a:tc>
                <a:tc>
                  <a:txBody>
                    <a:bodyPr/>
                    <a:lstStyle/>
                    <a:p>
                      <a:r>
                        <a:rPr lang="en-GB" sz="2000" dirty="0" smtClean="0">
                          <a:solidFill>
                            <a:schemeClr val="tx1"/>
                          </a:solidFill>
                        </a:rPr>
                        <a:t>is not a big manufacture exporter.</a:t>
                      </a:r>
                      <a:endParaRPr lang="en-GB" sz="2000" dirty="0">
                        <a:solidFill>
                          <a:schemeClr val="tx1"/>
                        </a:solidFill>
                      </a:endParaRPr>
                    </a:p>
                  </a:txBody>
                  <a:tcPr/>
                </a:tc>
              </a:tr>
              <a:tr h="370840">
                <a:tc>
                  <a:txBody>
                    <a:bodyPr/>
                    <a:lstStyle/>
                    <a:p>
                      <a:r>
                        <a:rPr lang="en-GB" sz="2000" dirty="0" smtClean="0">
                          <a:solidFill>
                            <a:schemeClr val="tx1"/>
                          </a:solidFill>
                        </a:rPr>
                        <a:t>Their main export </a:t>
                      </a:r>
                      <a:endParaRPr lang="en-GB" sz="2000" dirty="0">
                        <a:solidFill>
                          <a:schemeClr val="tx1"/>
                        </a:solidFill>
                      </a:endParaRPr>
                    </a:p>
                  </a:txBody>
                  <a:tcPr/>
                </a:tc>
                <a:tc>
                  <a:txBody>
                    <a:bodyPr/>
                    <a:lstStyle/>
                    <a:p>
                      <a:r>
                        <a:rPr lang="en-GB" sz="2000" dirty="0" smtClean="0">
                          <a:solidFill>
                            <a:schemeClr val="tx1"/>
                          </a:solidFill>
                        </a:rPr>
                        <a:t> is </a:t>
                      </a:r>
                      <a:r>
                        <a:rPr lang="en-GB" sz="2000" strike="sngStrike" baseline="0" dirty="0" smtClean="0">
                          <a:solidFill>
                            <a:schemeClr val="tx1"/>
                          </a:solidFill>
                        </a:rPr>
                        <a:t>the</a:t>
                      </a:r>
                      <a:r>
                        <a:rPr lang="en-GB" sz="2000" dirty="0" smtClean="0">
                          <a:solidFill>
                            <a:schemeClr val="tx1"/>
                          </a:solidFill>
                        </a:rPr>
                        <a:t> fuel, which reaches 49%.</a:t>
                      </a:r>
                      <a:endParaRPr lang="en-GB" sz="2000" dirty="0">
                        <a:solidFill>
                          <a:schemeClr val="tx1"/>
                        </a:solidFill>
                      </a:endParaRPr>
                    </a:p>
                  </a:txBody>
                  <a:tcPr/>
                </a:tc>
              </a:tr>
              <a:tr h="370840">
                <a:tc>
                  <a:txBody>
                    <a:bodyPr/>
                    <a:lstStyle/>
                    <a:p>
                      <a:r>
                        <a:rPr lang="en-GB" sz="2000" dirty="0" smtClean="0">
                          <a:solidFill>
                            <a:schemeClr val="tx1"/>
                          </a:solidFill>
                        </a:rPr>
                        <a:t>In addition to manufactured products,</a:t>
                      </a:r>
                      <a:endParaRPr lang="en-GB" sz="2000" dirty="0">
                        <a:solidFill>
                          <a:schemeClr val="tx1"/>
                        </a:solidFill>
                      </a:endParaRPr>
                    </a:p>
                  </a:txBody>
                  <a:tcPr/>
                </a:tc>
                <a:tc>
                  <a:txBody>
                    <a:bodyPr/>
                    <a:lstStyle/>
                    <a:p>
                      <a:r>
                        <a:rPr lang="en-GB" sz="2000" dirty="0" smtClean="0"/>
                        <a:t>Brazil exports food (26%).</a:t>
                      </a:r>
                      <a:endParaRPr lang="en-GB" sz="2000" dirty="0"/>
                    </a:p>
                  </a:txBody>
                  <a:tcPr/>
                </a:tc>
              </a:tr>
              <a:tr h="370840">
                <a:tc>
                  <a:txBody>
                    <a:bodyPr/>
                    <a:lstStyle/>
                    <a:p>
                      <a:r>
                        <a:rPr lang="en-GB" sz="2000" dirty="0" smtClean="0"/>
                        <a:t>Their weather,</a:t>
                      </a:r>
                      <a:endParaRPr lang="en-GB" sz="2000" dirty="0"/>
                    </a:p>
                  </a:txBody>
                  <a:tcPr/>
                </a:tc>
                <a:tc>
                  <a:txBody>
                    <a:bodyPr/>
                    <a:lstStyle/>
                    <a:p>
                      <a:r>
                        <a:rPr lang="en-GB" sz="2000" dirty="0" smtClean="0"/>
                        <a:t>is suitable for planting many types of food like fruits, which are the most well known.</a:t>
                      </a:r>
                      <a:endParaRPr lang="en-GB" sz="2000" dirty="0"/>
                    </a:p>
                  </a:txBody>
                  <a:tcPr/>
                </a:tc>
              </a:tr>
              <a:tr h="370840">
                <a:tc>
                  <a:txBody>
                    <a:bodyPr/>
                    <a:lstStyle/>
                    <a:p>
                      <a:r>
                        <a:rPr lang="en-GB" sz="2000" dirty="0" smtClean="0"/>
                        <a:t>In contrast with the other sectors, the agricultural sector </a:t>
                      </a:r>
                      <a:endParaRPr lang="en-GB" sz="2000" dirty="0"/>
                    </a:p>
                  </a:txBody>
                  <a:tcPr/>
                </a:tc>
                <a:tc>
                  <a:txBody>
                    <a:bodyPr/>
                    <a:lstStyle/>
                    <a:p>
                      <a:r>
                        <a:rPr lang="en-GB" sz="2000" dirty="0" smtClean="0"/>
                        <a:t>has lost importance over the years, </a:t>
                      </a:r>
                      <a:endParaRPr lang="en-GB" sz="2000" dirty="0"/>
                    </a:p>
                  </a:txBody>
                  <a:tcPr/>
                </a:tc>
              </a:tr>
              <a:tr h="370840">
                <a:tc>
                  <a:txBody>
                    <a:bodyPr/>
                    <a:lstStyle/>
                    <a:p>
                      <a:r>
                        <a:rPr lang="en-GB" sz="2000" dirty="0" smtClean="0"/>
                        <a:t>and it</a:t>
                      </a:r>
                      <a:endParaRPr lang="en-GB" sz="2000" dirty="0"/>
                    </a:p>
                  </a:txBody>
                  <a:tcPr/>
                </a:tc>
                <a:tc>
                  <a:txBody>
                    <a:bodyPr/>
                    <a:lstStyle/>
                    <a:p>
                      <a:r>
                        <a:rPr lang="en-GB" sz="2000" dirty="0" smtClean="0"/>
                        <a:t>makes up the lowest relative share of the exports.</a:t>
                      </a:r>
                      <a:endParaRPr lang="en-GB" sz="2000" dirty="0"/>
                    </a:p>
                  </a:txBody>
                  <a:tcPr/>
                </a:tc>
              </a:tr>
              <a:tr h="370840">
                <a:tc>
                  <a:txBody>
                    <a:bodyPr/>
                    <a:lstStyle/>
                    <a:p>
                      <a:r>
                        <a:rPr lang="en-GB" sz="2000" dirty="0" smtClean="0"/>
                        <a:t>The biggest exporter</a:t>
                      </a:r>
                      <a:endParaRPr lang="en-GB" sz="2000" dirty="0"/>
                    </a:p>
                  </a:txBody>
                  <a:tcPr/>
                </a:tc>
                <a:tc>
                  <a:txBody>
                    <a:bodyPr/>
                    <a:lstStyle/>
                    <a:p>
                      <a:r>
                        <a:rPr lang="en-GB" sz="2000" dirty="0" smtClean="0"/>
                        <a:t> is Brazil with only 3.9%.</a:t>
                      </a:r>
                      <a:endParaRPr lang="en-GB" sz="2000" dirty="0"/>
                    </a:p>
                  </a:txBody>
                  <a:tcPr/>
                </a:tc>
              </a:tr>
              <a:tr h="370840">
                <a:tc>
                  <a:txBody>
                    <a:bodyPr/>
                    <a:lstStyle/>
                    <a:p>
                      <a:r>
                        <a:rPr lang="en-GB" sz="2000" b="1" dirty="0" smtClean="0">
                          <a:solidFill>
                            <a:srgbClr val="FF0000"/>
                          </a:solidFill>
                        </a:rPr>
                        <a:t>Similarly, ores and metals</a:t>
                      </a:r>
                      <a:endParaRPr lang="en-GB" sz="2000" b="1" dirty="0">
                        <a:solidFill>
                          <a:srgbClr val="FF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don’t have much significance in</a:t>
                      </a:r>
                      <a:r>
                        <a:rPr lang="en-GB" sz="2000" baseline="0" dirty="0" smtClean="0"/>
                        <a:t> the total exports</a:t>
                      </a:r>
                      <a:r>
                        <a:rPr lang="en-GB" sz="2000" dirty="0" smtClean="0"/>
                        <a:t>. </a:t>
                      </a:r>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least.</a:t>
                      </a:r>
                      <a:endParaRPr lang="en-GB" sz="2000" dirty="0"/>
                    </a:p>
                  </a:txBody>
                  <a:tcPr/>
                </a:tc>
              </a:tr>
            </a:tbl>
          </a:graphicData>
        </a:graphic>
      </p:graphicFrame>
      <p:sp>
        <p:nvSpPr>
          <p:cNvPr id="3" name="CaixaDeTexto 2"/>
          <p:cNvSpPr txBox="1"/>
          <p:nvPr/>
        </p:nvSpPr>
        <p:spPr>
          <a:xfrm>
            <a:off x="3172069" y="4387643"/>
            <a:ext cx="5270500" cy="1384995"/>
          </a:xfrm>
          <a:prstGeom prst="rect">
            <a:avLst/>
          </a:prstGeom>
          <a:solidFill>
            <a:srgbClr val="FFFF00"/>
          </a:solidFill>
        </p:spPr>
        <p:txBody>
          <a:bodyPr wrap="square" rtlCol="0">
            <a:spAutoFit/>
          </a:bodyPr>
          <a:lstStyle/>
          <a:p>
            <a:r>
              <a:rPr lang="pt-PT" sz="2800" dirty="0" err="1" smtClean="0"/>
              <a:t>Multiple</a:t>
            </a:r>
            <a:r>
              <a:rPr lang="pt-PT" sz="2800" dirty="0" smtClean="0"/>
              <a:t> </a:t>
            </a:r>
            <a:r>
              <a:rPr lang="pt-PT" sz="2800" dirty="0" err="1" smtClean="0"/>
              <a:t>theme</a:t>
            </a:r>
            <a:r>
              <a:rPr lang="pt-PT" sz="2800" dirty="0" smtClean="0"/>
              <a:t> </a:t>
            </a:r>
            <a:r>
              <a:rPr lang="pt-PT" sz="2800" dirty="0" err="1" smtClean="0"/>
              <a:t>makes</a:t>
            </a:r>
            <a:r>
              <a:rPr lang="pt-PT" sz="2800" dirty="0" smtClean="0"/>
              <a:t> logical </a:t>
            </a:r>
            <a:r>
              <a:rPr lang="pt-PT" sz="2800" dirty="0" err="1" smtClean="0"/>
              <a:t>relation</a:t>
            </a:r>
            <a:r>
              <a:rPr lang="pt-PT" sz="2800" dirty="0" smtClean="0"/>
              <a:t> clear as </a:t>
            </a:r>
            <a:r>
              <a:rPr lang="pt-PT" sz="2800" dirty="0" err="1" smtClean="0"/>
              <a:t>theme</a:t>
            </a:r>
            <a:r>
              <a:rPr lang="pt-PT" sz="2800" dirty="0" smtClean="0"/>
              <a:t> </a:t>
            </a:r>
            <a:r>
              <a:rPr lang="pt-PT" sz="2800" dirty="0" err="1" smtClean="0"/>
              <a:t>returns</a:t>
            </a:r>
            <a:r>
              <a:rPr lang="pt-PT" sz="2800" dirty="0" smtClean="0"/>
              <a:t> to </a:t>
            </a:r>
            <a:r>
              <a:rPr lang="pt-PT" sz="2800" dirty="0" err="1" smtClean="0"/>
              <a:t>export</a:t>
            </a:r>
            <a:r>
              <a:rPr lang="pt-PT" sz="2800" dirty="0" smtClean="0"/>
              <a:t> sector</a:t>
            </a:r>
            <a:endParaRPr lang="en-GB" sz="2800" dirty="0"/>
          </a:p>
        </p:txBody>
      </p:sp>
    </p:spTree>
    <p:extLst>
      <p:ext uri="{BB962C8B-B14F-4D97-AF65-F5344CB8AC3E}">
        <p14:creationId xmlns:p14="http://schemas.microsoft.com/office/powerpoint/2010/main" val="314341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a:t>
            </a:r>
            <a:r>
              <a:rPr lang="pt-PT" sz="3600" dirty="0"/>
              <a:t>4.10b. </a:t>
            </a:r>
            <a:r>
              <a:rPr lang="pt-PT" sz="3600" dirty="0" err="1" smtClean="0"/>
              <a:t>Orginal</a:t>
            </a:r>
            <a:r>
              <a:rPr lang="pt-PT" sz="3600" dirty="0" smtClean="0"/>
              <a:t> </a:t>
            </a:r>
            <a:r>
              <a:rPr lang="pt-PT" sz="3600" dirty="0" err="1" smtClean="0"/>
              <a:t>vs</a:t>
            </a:r>
            <a:r>
              <a:rPr lang="pt-PT" sz="3600" dirty="0" smtClean="0"/>
              <a:t> </a:t>
            </a:r>
            <a:r>
              <a:rPr lang="pt-PT" sz="3600" dirty="0" err="1" smtClean="0"/>
              <a:t>Revised</a:t>
            </a:r>
            <a:r>
              <a:rPr lang="pt-PT" sz="3600" dirty="0" smtClean="0"/>
              <a:t>: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2296826215"/>
              </p:ext>
            </p:extLst>
          </p:nvPr>
        </p:nvGraphicFramePr>
        <p:xfrm>
          <a:off x="127000" y="585786"/>
          <a:ext cx="11760200" cy="5760720"/>
        </p:xfrm>
        <a:graphic>
          <a:graphicData uri="http://schemas.openxmlformats.org/drawingml/2006/table">
            <a:tbl>
              <a:tblPr firstRow="1" bandRow="1">
                <a:tableStyleId>{5C22544A-7EE6-4342-B048-85BDC9FD1C3A}</a:tableStyleId>
              </a:tblPr>
              <a:tblGrid>
                <a:gridCol w="4953000"/>
                <a:gridCol w="6807200"/>
              </a:tblGrid>
              <a:tr h="370840">
                <a:tc>
                  <a:txBody>
                    <a:bodyPr/>
                    <a:lstStyle/>
                    <a:p>
                      <a:r>
                        <a:rPr lang="en-GB" sz="2000" dirty="0" smtClean="0"/>
                        <a:t>Looking to the figure, the main thing that we can see</a:t>
                      </a:r>
                      <a:endParaRPr lang="en-GB" sz="2000" dirty="0"/>
                    </a:p>
                  </a:txBody>
                  <a:tcPr/>
                </a:tc>
                <a:tc>
                  <a:txBody>
                    <a:bodyPr/>
                    <a:lstStyle/>
                    <a:p>
                      <a:r>
                        <a:rPr lang="en-GB" sz="2000" dirty="0" smtClean="0"/>
                        <a:t>Manufactured goods</a:t>
                      </a:r>
                      <a:endParaRPr lang="en-GB" sz="2000" dirty="0"/>
                    </a:p>
                  </a:txBody>
                  <a:tcPr/>
                </a:tc>
              </a:tr>
              <a:tr h="370840">
                <a:tc>
                  <a:txBody>
                    <a:bodyPr/>
                    <a:lstStyle/>
                    <a:p>
                      <a:r>
                        <a:rPr lang="en-GB" sz="2000" dirty="0" smtClean="0"/>
                        <a:t>China </a:t>
                      </a:r>
                      <a:endParaRPr lang="en-GB" sz="2000" dirty="0"/>
                    </a:p>
                  </a:txBody>
                  <a:tcPr/>
                </a:tc>
                <a:tc>
                  <a:txBody>
                    <a:bodyPr/>
                    <a:lstStyle/>
                    <a:p>
                      <a:endParaRPr lang="en-GB" sz="2000" dirty="0">
                        <a:solidFill>
                          <a:srgbClr val="FF0000"/>
                        </a:solidFill>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and that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rgbClr val="FF0000"/>
                          </a:solidFill>
                        </a:rPr>
                        <a:t>China’s strong presence </a:t>
                      </a:r>
                      <a:r>
                        <a:rPr lang="en-GB" sz="2000" b="0" dirty="0" smtClean="0">
                          <a:solidFill>
                            <a:schemeClr val="tx1"/>
                          </a:solidFill>
                        </a:rPr>
                        <a:t>in this sector</a:t>
                      </a:r>
                      <a:endParaRPr lang="en-GB" sz="2000" dirty="0" smtClean="0">
                        <a:solidFill>
                          <a:srgbClr val="FF0000"/>
                        </a:solidFill>
                      </a:endParaRPr>
                    </a:p>
                  </a:txBody>
                  <a:tcPr/>
                </a:tc>
              </a:tr>
              <a:tr h="370840">
                <a:tc>
                  <a:txBody>
                    <a:bodyPr/>
                    <a:lstStyle/>
                    <a:p>
                      <a:r>
                        <a:rPr lang="en-GB" sz="2000" dirty="0" smtClean="0"/>
                        <a:t>As we can also see ,</a:t>
                      </a:r>
                      <a:endParaRPr lang="en-GB" sz="2000" dirty="0"/>
                    </a:p>
                  </a:txBody>
                  <a:tcPr/>
                </a:tc>
                <a:tc>
                  <a:txBody>
                    <a:bodyPr/>
                    <a:lstStyle/>
                    <a:p>
                      <a:r>
                        <a:rPr lang="en-GB" sz="2000" dirty="0" smtClean="0">
                          <a:solidFill>
                            <a:srgbClr val="FF0000"/>
                          </a:solidFill>
                        </a:rPr>
                        <a:t>By contrast, </a:t>
                      </a:r>
                      <a:r>
                        <a:rPr lang="en-GB" sz="2000" dirty="0" smtClean="0"/>
                        <a:t>Russia </a:t>
                      </a:r>
                      <a:endParaRPr lang="en-GB" sz="2000" dirty="0">
                        <a:solidFill>
                          <a:srgbClr val="FF0000"/>
                        </a:solidFill>
                      </a:endParaRPr>
                    </a:p>
                  </a:txBody>
                  <a:tcPr/>
                </a:tc>
              </a:tr>
              <a:tr h="370840">
                <a:tc>
                  <a:txBody>
                    <a:bodyPr/>
                    <a:lstStyle/>
                    <a:p>
                      <a:r>
                        <a:rPr lang="en-GB" sz="2000" dirty="0" smtClean="0"/>
                        <a:t>their main export </a:t>
                      </a:r>
                      <a:endParaRPr lang="en-GB" sz="2000" dirty="0"/>
                    </a:p>
                  </a:txBody>
                  <a:tcPr/>
                </a:tc>
                <a:tc>
                  <a:txBody>
                    <a:bodyPr/>
                    <a:lstStyle/>
                    <a:p>
                      <a:r>
                        <a:rPr lang="en-GB" sz="2000" dirty="0" smtClean="0">
                          <a:solidFill>
                            <a:srgbClr val="FF0000"/>
                          </a:solidFill>
                        </a:rPr>
                        <a:t>T</a:t>
                      </a:r>
                      <a:r>
                        <a:rPr lang="en-GB" sz="2000" dirty="0" smtClean="0"/>
                        <a:t>heir main export </a:t>
                      </a:r>
                      <a:endParaRPr lang="en-GB" sz="2000"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t>About Brazil,</a:t>
                      </a:r>
                    </a:p>
                  </a:txBody>
                  <a:tcPr/>
                </a:tc>
                <a:tc>
                  <a:txBody>
                    <a:bodyPr/>
                    <a:lstStyle/>
                    <a:p>
                      <a:r>
                        <a:rPr lang="en-GB" sz="2000" dirty="0" smtClean="0">
                          <a:solidFill>
                            <a:srgbClr val="FF0000"/>
                          </a:solidFill>
                        </a:rPr>
                        <a:t>In addition to manufactured products</a:t>
                      </a:r>
                      <a:r>
                        <a:rPr lang="en-GB" sz="2000" dirty="0" smtClean="0"/>
                        <a:t>,</a:t>
                      </a:r>
                      <a:endParaRPr lang="en-GB" sz="2000" dirty="0"/>
                    </a:p>
                  </a:txBody>
                  <a:tcPr/>
                </a:tc>
              </a:tr>
              <a:tr h="370840">
                <a:tc>
                  <a:txBody>
                    <a:bodyPr/>
                    <a:lstStyle/>
                    <a:p>
                      <a:endParaRPr lang="en-GB" sz="2000" dirty="0"/>
                    </a:p>
                  </a:txBody>
                  <a:tcPr/>
                </a:tc>
                <a:tc>
                  <a:txBody>
                    <a:bodyPr/>
                    <a:lstStyle/>
                    <a:p>
                      <a:r>
                        <a:rPr lang="en-GB" sz="2000" dirty="0" smtClean="0"/>
                        <a:t>Their weather,</a:t>
                      </a:r>
                      <a:endParaRPr lang="en-GB" sz="2000" dirty="0"/>
                    </a:p>
                  </a:txBody>
                  <a:tcPr/>
                </a:tc>
              </a:tr>
              <a:tr h="370840">
                <a:tc>
                  <a:txBody>
                    <a:bodyPr/>
                    <a:lstStyle/>
                    <a:p>
                      <a:r>
                        <a:rPr lang="en-GB" sz="2000" dirty="0" smtClean="0"/>
                        <a:t>A sector that has during the years lost importance </a:t>
                      </a:r>
                      <a:endParaRPr lang="en-GB" sz="2000" dirty="0"/>
                    </a:p>
                  </a:txBody>
                  <a:tcPr/>
                </a:tc>
                <a:tc>
                  <a:txBody>
                    <a:bodyPr/>
                    <a:lstStyle/>
                    <a:p>
                      <a:r>
                        <a:rPr lang="en-GB" sz="2000" dirty="0" smtClean="0">
                          <a:solidFill>
                            <a:srgbClr val="FF0000"/>
                          </a:solidFill>
                        </a:rPr>
                        <a:t>In contrast with the other sectors</a:t>
                      </a:r>
                      <a:r>
                        <a:rPr lang="en-GB" sz="2000" dirty="0" smtClean="0"/>
                        <a:t>, the agricultural</a:t>
                      </a:r>
                      <a:r>
                        <a:rPr lang="en-GB" sz="2000" baseline="0" dirty="0" smtClean="0"/>
                        <a:t> sector</a:t>
                      </a:r>
                      <a:endParaRPr lang="en-GB" sz="2000" dirty="0"/>
                    </a:p>
                  </a:txBody>
                  <a:tcPr/>
                </a:tc>
              </a:tr>
              <a:tr h="370840">
                <a:tc>
                  <a:txBody>
                    <a:bodyPr/>
                    <a:lstStyle/>
                    <a:p>
                      <a:endParaRPr lang="en-GB" sz="2000" dirty="0"/>
                    </a:p>
                  </a:txBody>
                  <a:tcPr/>
                </a:tc>
                <a:tc>
                  <a:txBody>
                    <a:bodyPr/>
                    <a:lstStyle/>
                    <a:p>
                      <a:r>
                        <a:rPr lang="en-GB" sz="2000" dirty="0" smtClean="0"/>
                        <a:t>and it</a:t>
                      </a:r>
                      <a:endParaRPr lang="en-GB" sz="2000" dirty="0"/>
                    </a:p>
                  </a:txBody>
                  <a:tcPr/>
                </a:tc>
              </a:tr>
              <a:tr h="370840">
                <a:tc>
                  <a:txBody>
                    <a:bodyPr/>
                    <a:lstStyle/>
                    <a:p>
                      <a:r>
                        <a:rPr lang="en-GB" sz="2000" dirty="0" smtClean="0"/>
                        <a:t>The biggest exporter</a:t>
                      </a:r>
                      <a:endParaRPr lang="en-GB"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t>The biggest exporter</a:t>
                      </a:r>
                    </a:p>
                  </a:txBody>
                  <a:tcPr/>
                </a:tc>
              </a:tr>
              <a:tr h="370840">
                <a:tc>
                  <a:txBody>
                    <a:bodyPr/>
                    <a:lstStyle/>
                    <a:p>
                      <a:r>
                        <a:rPr lang="en-GB" sz="2000" dirty="0" smtClean="0"/>
                        <a:t>Ores and metals</a:t>
                      </a:r>
                      <a:endParaRPr lang="en-GB" sz="2000" dirty="0"/>
                    </a:p>
                  </a:txBody>
                  <a:tcPr/>
                </a:tc>
                <a:tc>
                  <a:txBody>
                    <a:bodyPr/>
                    <a:lstStyle/>
                    <a:p>
                      <a:r>
                        <a:rPr lang="en-GB" sz="2000" dirty="0" smtClean="0">
                          <a:solidFill>
                            <a:srgbClr val="FF0000"/>
                          </a:solidFill>
                        </a:rPr>
                        <a:t>Similarly</a:t>
                      </a:r>
                      <a:r>
                        <a:rPr lang="en-GB" sz="2000" dirty="0" smtClean="0"/>
                        <a:t>, ores and metals</a:t>
                      </a:r>
                      <a:endParaRPr lang="en-GB" sz="2000" dirty="0"/>
                    </a:p>
                  </a:txBody>
                  <a:tcPr/>
                </a:tc>
              </a:tr>
              <a:tr h="370840">
                <a:tc>
                  <a:txBody>
                    <a:bodyPr/>
                    <a:lstStyle/>
                    <a:p>
                      <a:r>
                        <a:rPr lang="en-GB" sz="2000" dirty="0" smtClean="0"/>
                        <a:t> but they</a:t>
                      </a:r>
                      <a:endParaRPr lang="en-GB" sz="2000" dirty="0"/>
                    </a:p>
                  </a:txBody>
                  <a:tcPr/>
                </a:tc>
                <a:tc>
                  <a:txBody>
                    <a:bodyPr/>
                    <a:lstStyle/>
                    <a:p>
                      <a:endParaRPr lang="en-GB" dirty="0"/>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The main ores and metal exporter</a:t>
                      </a:r>
                      <a:endParaRPr lang="en-GB" sz="2000" dirty="0"/>
                    </a:p>
                  </a:txBody>
                  <a:tcPr/>
                </a:tc>
              </a:tr>
            </a:tbl>
          </a:graphicData>
        </a:graphic>
      </p:graphicFrame>
      <p:sp>
        <p:nvSpPr>
          <p:cNvPr id="3" name="TextBox 2"/>
          <p:cNvSpPr txBox="1"/>
          <p:nvPr/>
        </p:nvSpPr>
        <p:spPr>
          <a:xfrm>
            <a:off x="1101969" y="1090246"/>
            <a:ext cx="3974123" cy="2246769"/>
          </a:xfrm>
          <a:prstGeom prst="rect">
            <a:avLst/>
          </a:prstGeom>
          <a:solidFill>
            <a:srgbClr val="FFFF00"/>
          </a:solidFill>
        </p:spPr>
        <p:txBody>
          <a:bodyPr wrap="square" rtlCol="0">
            <a:spAutoFit/>
          </a:bodyPr>
          <a:lstStyle/>
          <a:p>
            <a:r>
              <a:rPr lang="pt-PT" sz="2800" dirty="0" err="1" smtClean="0"/>
              <a:t>Reader</a:t>
            </a:r>
            <a:r>
              <a:rPr lang="pt-PT" sz="2800" dirty="0" smtClean="0"/>
              <a:t> </a:t>
            </a:r>
            <a:r>
              <a:rPr lang="pt-PT" sz="2800" dirty="0" err="1" smtClean="0"/>
              <a:t>guided</a:t>
            </a:r>
            <a:r>
              <a:rPr lang="pt-PT" sz="2800" dirty="0" smtClean="0"/>
              <a:t> </a:t>
            </a:r>
            <a:r>
              <a:rPr lang="pt-PT" sz="2800" dirty="0" err="1" smtClean="0"/>
              <a:t>through</a:t>
            </a:r>
            <a:r>
              <a:rPr lang="pt-PT" sz="2800" dirty="0" smtClean="0"/>
              <a:t> </a:t>
            </a:r>
            <a:r>
              <a:rPr lang="pt-PT" sz="2800" dirty="0" err="1" smtClean="0"/>
              <a:t>changes</a:t>
            </a:r>
            <a:r>
              <a:rPr lang="pt-PT" sz="2800" dirty="0" smtClean="0"/>
              <a:t> </a:t>
            </a:r>
            <a:r>
              <a:rPr lang="pt-PT" sz="2800" dirty="0" err="1" smtClean="0"/>
              <a:t>by</a:t>
            </a:r>
            <a:r>
              <a:rPr lang="pt-PT" sz="2800" dirty="0" smtClean="0"/>
              <a:t> </a:t>
            </a:r>
            <a:r>
              <a:rPr lang="pt-PT" sz="2800" dirty="0" err="1" smtClean="0"/>
              <a:t>means</a:t>
            </a:r>
            <a:r>
              <a:rPr lang="pt-PT" sz="2800" dirty="0" smtClean="0"/>
              <a:t> </a:t>
            </a:r>
            <a:r>
              <a:rPr lang="pt-PT" sz="2800" dirty="0" err="1" smtClean="0"/>
              <a:t>of</a:t>
            </a:r>
            <a:r>
              <a:rPr lang="pt-PT" sz="2800" dirty="0" smtClean="0"/>
              <a:t> </a:t>
            </a:r>
            <a:r>
              <a:rPr lang="pt-PT" sz="2800" dirty="0" err="1"/>
              <a:t>p</a:t>
            </a:r>
            <a:r>
              <a:rPr lang="pt-PT" sz="2800" dirty="0" err="1" smtClean="0"/>
              <a:t>repositional</a:t>
            </a:r>
            <a:r>
              <a:rPr lang="pt-PT" sz="2800" dirty="0" smtClean="0"/>
              <a:t> </a:t>
            </a:r>
            <a:r>
              <a:rPr lang="pt-PT" sz="2800" dirty="0" err="1" smtClean="0"/>
              <a:t>phrases</a:t>
            </a:r>
            <a:r>
              <a:rPr lang="pt-PT" sz="2800" dirty="0" smtClean="0"/>
              <a:t> as </a:t>
            </a:r>
            <a:r>
              <a:rPr lang="pt-PT" sz="2800" dirty="0" err="1" smtClean="0"/>
              <a:t>theme</a:t>
            </a:r>
            <a:r>
              <a:rPr lang="pt-PT" sz="2800" dirty="0" smtClean="0"/>
              <a:t>, </a:t>
            </a:r>
            <a:r>
              <a:rPr lang="pt-PT" sz="2800" dirty="0" err="1" smtClean="0"/>
              <a:t>and</a:t>
            </a:r>
            <a:r>
              <a:rPr lang="pt-PT" sz="2800" dirty="0" smtClean="0"/>
              <a:t> </a:t>
            </a:r>
            <a:r>
              <a:rPr lang="pt-PT" sz="2800" dirty="0" err="1" smtClean="0"/>
              <a:t>multiple</a:t>
            </a:r>
            <a:r>
              <a:rPr lang="pt-PT" sz="2800" dirty="0" smtClean="0"/>
              <a:t> </a:t>
            </a:r>
            <a:r>
              <a:rPr lang="pt-PT" sz="2800" dirty="0" err="1" smtClean="0"/>
              <a:t>themes</a:t>
            </a:r>
            <a:r>
              <a:rPr lang="pt-PT" sz="2800" dirty="0" smtClean="0"/>
              <a:t> </a:t>
            </a:r>
            <a:r>
              <a:rPr lang="pt-PT" sz="2800" dirty="0" err="1" smtClean="0"/>
              <a:t>with</a:t>
            </a:r>
            <a:r>
              <a:rPr lang="pt-PT" sz="2800" dirty="0" smtClean="0"/>
              <a:t> </a:t>
            </a:r>
            <a:r>
              <a:rPr lang="pt-PT" sz="2800" b="1" dirty="0" err="1" smtClean="0"/>
              <a:t>conjunctions</a:t>
            </a:r>
            <a:endParaRPr lang="pt-PT" sz="2800" b="1" dirty="0"/>
          </a:p>
        </p:txBody>
      </p:sp>
      <p:sp>
        <p:nvSpPr>
          <p:cNvPr id="5" name="TextBox 4"/>
          <p:cNvSpPr txBox="1"/>
          <p:nvPr/>
        </p:nvSpPr>
        <p:spPr>
          <a:xfrm>
            <a:off x="1101969" y="3563814"/>
            <a:ext cx="3974123" cy="954107"/>
          </a:xfrm>
          <a:prstGeom prst="rect">
            <a:avLst/>
          </a:prstGeom>
          <a:solidFill>
            <a:srgbClr val="FFFF00"/>
          </a:solidFill>
        </p:spPr>
        <p:txBody>
          <a:bodyPr wrap="square" rtlCol="0">
            <a:spAutoFit/>
          </a:bodyPr>
          <a:lstStyle/>
          <a:p>
            <a:r>
              <a:rPr lang="pt-PT" sz="2800" b="1" dirty="0" err="1" smtClean="0"/>
              <a:t>Reference</a:t>
            </a:r>
            <a:r>
              <a:rPr lang="pt-PT" sz="2800" dirty="0" smtClean="0"/>
              <a:t> in </a:t>
            </a:r>
            <a:r>
              <a:rPr lang="pt-PT" sz="2800" dirty="0" err="1" smtClean="0"/>
              <a:t>themes</a:t>
            </a:r>
            <a:r>
              <a:rPr lang="pt-PT" sz="2800" dirty="0" smtClean="0"/>
              <a:t> </a:t>
            </a:r>
            <a:r>
              <a:rPr lang="pt-PT" sz="2800" dirty="0" err="1" smtClean="0"/>
              <a:t>ensures</a:t>
            </a:r>
            <a:r>
              <a:rPr lang="pt-PT" sz="2800" dirty="0" smtClean="0"/>
              <a:t> </a:t>
            </a:r>
            <a:r>
              <a:rPr lang="pt-PT" sz="2800" dirty="0" err="1" smtClean="0"/>
              <a:t>coherence</a:t>
            </a:r>
            <a:endParaRPr lang="pt-PT" sz="2800" b="1" dirty="0"/>
          </a:p>
        </p:txBody>
      </p:sp>
    </p:spTree>
    <p:extLst>
      <p:ext uri="{BB962C8B-B14F-4D97-AF65-F5344CB8AC3E}">
        <p14:creationId xmlns:p14="http://schemas.microsoft.com/office/powerpoint/2010/main" val="74097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4416" y="165832"/>
            <a:ext cx="10515600" cy="752475"/>
          </a:xfrm>
        </p:spPr>
        <p:txBody>
          <a:bodyPr>
            <a:normAutofit/>
          </a:bodyPr>
          <a:lstStyle/>
          <a:p>
            <a:pPr algn="ctr"/>
            <a:r>
              <a:rPr lang="pt-PT" sz="2800" dirty="0" smtClean="0"/>
              <a:t>Ex </a:t>
            </a:r>
            <a:r>
              <a:rPr lang="pt-PT" sz="2800" dirty="0" smtClean="0"/>
              <a:t>4.10c. </a:t>
            </a:r>
            <a:r>
              <a:rPr lang="pt-PT" sz="2800" dirty="0" smtClean="0"/>
              <a:t>original</a:t>
            </a:r>
            <a:endParaRPr lang="en-GB" sz="2800" dirty="0"/>
          </a:p>
        </p:txBody>
      </p:sp>
      <p:sp>
        <p:nvSpPr>
          <p:cNvPr id="3" name="Marcador de Posição de Conteúdo 2"/>
          <p:cNvSpPr>
            <a:spLocks noGrp="1"/>
          </p:cNvSpPr>
          <p:nvPr>
            <p:ph idx="1"/>
          </p:nvPr>
        </p:nvSpPr>
        <p:spPr>
          <a:xfrm>
            <a:off x="838200" y="879231"/>
            <a:ext cx="10515600" cy="5791200"/>
          </a:xfrm>
          <a:solidFill>
            <a:schemeClr val="accent4">
              <a:lumMod val="20000"/>
              <a:lumOff val="80000"/>
            </a:schemeClr>
          </a:solidFill>
        </p:spPr>
        <p:txBody>
          <a:bodyPr>
            <a:normAutofit fontScale="92500" lnSpcReduction="20000"/>
          </a:bodyPr>
          <a:lstStyle/>
          <a:p>
            <a:pPr marL="0" indent="0">
              <a:buNone/>
            </a:pPr>
            <a:endParaRPr lang="en-US" dirty="0" smtClean="0"/>
          </a:p>
          <a:p>
            <a:r>
              <a:rPr lang="en-US" dirty="0"/>
              <a:t>The graph below presents the variation in crude oil prices, in prices of 2010 and in current prices, showing the major price fluctuations between 2004 and December 2007. OPEC, natural disasters, and production costs are some of the main influences on oil prices. In April of 2004, oil prices rose by $4 after OPEC decided to cut production (as it led to a decrease in the supply of oil). Natural disasters are another factor that can cause oil prices to fluctuate. Gulf Hurricane Ivan, in September 2004, is an example of that. Affecting oil supply, it caused the price of oil to rise by $6, leading to the highest peak of $52. In August 2005, when Hurricane Katrina entered the Gulf of Mexico and caused massive damage to oil production facilities and refineries, oil prices also increased. Production costs can also cause oil prices to rise or fall. When in November of 2004 OPEC increased production by 1 million, the price of oil decreased by $14, to reach $38. OPEC abandoned its price band mechanism ($22-$28) in 2005, elevating the price of crude oil. By the time Angola joined OPEC, the price of this commodity dramatically increased. In conclusion, oil is a commodity, and as such, it tends to see larger fluctuations in price. If supply decreases, the price of crude oil must increase towards the equilibrium level.</a:t>
            </a:r>
            <a:endParaRPr lang="pt-PT" dirty="0"/>
          </a:p>
          <a:p>
            <a:pPr marL="0" indent="0">
              <a:buNone/>
            </a:pPr>
            <a:endParaRPr lang="en-GB" dirty="0"/>
          </a:p>
        </p:txBody>
      </p:sp>
    </p:spTree>
    <p:extLst>
      <p:ext uri="{BB962C8B-B14F-4D97-AF65-F5344CB8AC3E}">
        <p14:creationId xmlns:p14="http://schemas.microsoft.com/office/powerpoint/2010/main" val="156838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369" y="130665"/>
            <a:ext cx="10515600" cy="537552"/>
          </a:xfrm>
        </p:spPr>
        <p:txBody>
          <a:bodyPr>
            <a:normAutofit/>
          </a:bodyPr>
          <a:lstStyle/>
          <a:p>
            <a:pPr algn="ctr"/>
            <a:r>
              <a:rPr lang="pt-PT" sz="2000" dirty="0" smtClean="0"/>
              <a:t>Ex 4.10 c Original </a:t>
            </a:r>
            <a:endParaRPr lang="pt-PT"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9311289"/>
              </p:ext>
            </p:extLst>
          </p:nvPr>
        </p:nvGraphicFramePr>
        <p:xfrm>
          <a:off x="363415" y="703382"/>
          <a:ext cx="11828585" cy="5622158"/>
        </p:xfrm>
        <a:graphic>
          <a:graphicData uri="http://schemas.openxmlformats.org/drawingml/2006/table">
            <a:tbl>
              <a:tblPr firstRow="1" bandRow="1">
                <a:tableStyleId>{5C22544A-7EE6-4342-B048-85BDC9FD1C3A}</a:tableStyleId>
              </a:tblPr>
              <a:tblGrid>
                <a:gridCol w="2749455"/>
                <a:gridCol w="9079130"/>
              </a:tblGrid>
              <a:tr h="652538">
                <a:tc>
                  <a:txBody>
                    <a:bodyPr/>
                    <a:lstStyle/>
                    <a:p>
                      <a:r>
                        <a:rPr lang="en-US" dirty="0" smtClean="0"/>
                        <a:t>The graph below </a:t>
                      </a:r>
                      <a:endParaRPr lang="pt-PT" dirty="0"/>
                    </a:p>
                  </a:txBody>
                  <a:tcPr/>
                </a:tc>
                <a:tc>
                  <a:txBody>
                    <a:bodyPr/>
                    <a:lstStyle/>
                    <a:p>
                      <a:r>
                        <a:rPr lang="en-US" dirty="0" smtClean="0"/>
                        <a:t>presents the variation in crude oil prices, in prices of 2010 and in current prices, showing the major price fluctuations between 2004 and December 2007. </a:t>
                      </a:r>
                      <a:endParaRPr lang="pt-PT" dirty="0"/>
                    </a:p>
                  </a:txBody>
                  <a:tcPr/>
                </a:tc>
              </a:tr>
              <a:tr h="652538">
                <a:tc>
                  <a:txBody>
                    <a:bodyPr/>
                    <a:lstStyle/>
                    <a:p>
                      <a:r>
                        <a:rPr lang="en-US" dirty="0" smtClean="0"/>
                        <a:t>OPEC, natural disasters, and production costs </a:t>
                      </a:r>
                      <a:endParaRPr lang="pt-PT" dirty="0"/>
                    </a:p>
                  </a:txBody>
                  <a:tcPr/>
                </a:tc>
                <a:tc>
                  <a:txBody>
                    <a:bodyPr/>
                    <a:lstStyle/>
                    <a:p>
                      <a:r>
                        <a:rPr lang="en-US" dirty="0" smtClean="0"/>
                        <a:t>are some of the main influences on oil prices.</a:t>
                      </a:r>
                      <a:endParaRPr lang="pt-PT" dirty="0"/>
                    </a:p>
                  </a:txBody>
                  <a:tcPr/>
                </a:tc>
              </a:tr>
              <a:tr h="378058">
                <a:tc>
                  <a:txBody>
                    <a:bodyPr/>
                    <a:lstStyle/>
                    <a:p>
                      <a:r>
                        <a:rPr lang="en-US" dirty="0" smtClean="0"/>
                        <a:t>In April of 2004, </a:t>
                      </a:r>
                      <a:endParaRPr lang="pt-PT" dirty="0"/>
                    </a:p>
                  </a:txBody>
                  <a:tcPr/>
                </a:tc>
                <a:tc>
                  <a:txBody>
                    <a:bodyPr/>
                    <a:lstStyle/>
                    <a:p>
                      <a:r>
                        <a:rPr lang="en-US" dirty="0" smtClean="0"/>
                        <a:t>oil prices rose by $4</a:t>
                      </a:r>
                      <a:endParaRPr lang="pt-PT" dirty="0"/>
                    </a:p>
                  </a:txBody>
                  <a:tcPr/>
                </a:tc>
              </a:tr>
              <a:tr h="378058">
                <a:tc>
                  <a:txBody>
                    <a:bodyPr/>
                    <a:lstStyle/>
                    <a:p>
                      <a:r>
                        <a:rPr lang="en-US" dirty="0" smtClean="0"/>
                        <a:t>after OPEC </a:t>
                      </a:r>
                      <a:endParaRPr lang="pt-PT" dirty="0"/>
                    </a:p>
                  </a:txBody>
                  <a:tcPr/>
                </a:tc>
                <a:tc>
                  <a:txBody>
                    <a:bodyPr/>
                    <a:lstStyle/>
                    <a:p>
                      <a:r>
                        <a:rPr lang="en-US" dirty="0" smtClean="0"/>
                        <a:t>decided to cut production </a:t>
                      </a:r>
                      <a:endParaRPr lang="pt-PT" dirty="0"/>
                    </a:p>
                  </a:txBody>
                  <a:tcPr/>
                </a:tc>
              </a:tr>
              <a:tr h="378058">
                <a:tc>
                  <a:txBody>
                    <a:bodyPr/>
                    <a:lstStyle/>
                    <a:p>
                      <a:r>
                        <a:rPr lang="en-US" dirty="0" smtClean="0"/>
                        <a:t>(as it </a:t>
                      </a:r>
                      <a:endParaRPr lang="pt-PT" dirty="0"/>
                    </a:p>
                  </a:txBody>
                  <a:tcPr/>
                </a:tc>
                <a:tc>
                  <a:txBody>
                    <a:bodyPr/>
                    <a:lstStyle/>
                    <a:p>
                      <a:r>
                        <a:rPr lang="en-US" dirty="0" smtClean="0"/>
                        <a:t>led to a decrease in the supply of oil).</a:t>
                      </a:r>
                      <a:endParaRPr lang="pt-PT" dirty="0"/>
                    </a:p>
                  </a:txBody>
                  <a:tcPr/>
                </a:tc>
              </a:tr>
              <a:tr h="378058">
                <a:tc>
                  <a:txBody>
                    <a:bodyPr/>
                    <a:lstStyle/>
                    <a:p>
                      <a:r>
                        <a:rPr lang="en-US" dirty="0" smtClean="0"/>
                        <a:t>Natural disasters </a:t>
                      </a:r>
                      <a:endParaRPr lang="pt-PT" dirty="0"/>
                    </a:p>
                  </a:txBody>
                  <a:tcPr/>
                </a:tc>
                <a:tc>
                  <a:txBody>
                    <a:bodyPr/>
                    <a:lstStyle/>
                    <a:p>
                      <a:r>
                        <a:rPr lang="en-US" dirty="0" smtClean="0"/>
                        <a:t>are another factor that can cause oil prices to fluctuate.</a:t>
                      </a:r>
                      <a:endParaRPr lang="pt-PT" dirty="0"/>
                    </a:p>
                  </a:txBody>
                  <a:tcPr/>
                </a:tc>
              </a:tr>
              <a:tr h="378058">
                <a:tc>
                  <a:txBody>
                    <a:bodyPr/>
                    <a:lstStyle/>
                    <a:p>
                      <a:r>
                        <a:rPr lang="en-US" dirty="0" smtClean="0"/>
                        <a:t>Gulf Hurricane Ivan, </a:t>
                      </a:r>
                      <a:endParaRPr lang="pt-PT" dirty="0"/>
                    </a:p>
                  </a:txBody>
                  <a:tcPr/>
                </a:tc>
                <a:tc>
                  <a:txBody>
                    <a:bodyPr/>
                    <a:lstStyle/>
                    <a:p>
                      <a:r>
                        <a:rPr lang="en-US" dirty="0" smtClean="0"/>
                        <a:t>in September 2004, is an example of that. </a:t>
                      </a:r>
                      <a:endParaRPr lang="pt-PT" dirty="0"/>
                    </a:p>
                  </a:txBody>
                  <a:tcPr/>
                </a:tc>
              </a:tr>
              <a:tr h="378058">
                <a:tc>
                  <a:txBody>
                    <a:bodyPr/>
                    <a:lstStyle/>
                    <a:p>
                      <a:r>
                        <a:rPr lang="en-US" dirty="0" smtClean="0"/>
                        <a:t>Affecting oil supply, it </a:t>
                      </a:r>
                      <a:endParaRPr lang="pt-PT" dirty="0"/>
                    </a:p>
                  </a:txBody>
                  <a:tcPr/>
                </a:tc>
                <a:tc>
                  <a:txBody>
                    <a:bodyPr/>
                    <a:lstStyle/>
                    <a:p>
                      <a:r>
                        <a:rPr lang="en-US" dirty="0" smtClean="0"/>
                        <a:t>caused the price of oil to rise by $6, leading to the highest peak of $52. </a:t>
                      </a:r>
                      <a:endParaRPr lang="pt-PT" dirty="0"/>
                    </a:p>
                  </a:txBody>
                  <a:tcPr/>
                </a:tc>
              </a:tr>
              <a:tr h="652538">
                <a:tc>
                  <a:txBody>
                    <a:bodyPr/>
                    <a:lstStyle/>
                    <a:p>
                      <a:r>
                        <a:rPr lang="en-US" dirty="0" smtClean="0"/>
                        <a:t>In August 2005, </a:t>
                      </a:r>
                      <a:endParaRPr lang="pt-PT" dirty="0"/>
                    </a:p>
                  </a:txBody>
                  <a:tcPr/>
                </a:tc>
                <a:tc>
                  <a:txBody>
                    <a:bodyPr/>
                    <a:lstStyle/>
                    <a:p>
                      <a:r>
                        <a:rPr lang="en-US" dirty="0" smtClean="0"/>
                        <a:t>when Hurricane Katrina entered the Gulf of Mexico and caused massive damage to oil production facilities and refineries, oil prices also increased. </a:t>
                      </a:r>
                      <a:endParaRPr lang="pt-PT" dirty="0"/>
                    </a:p>
                  </a:txBody>
                  <a:tcPr/>
                </a:tc>
              </a:tr>
              <a:tr h="378058">
                <a:tc>
                  <a:txBody>
                    <a:bodyPr/>
                    <a:lstStyle/>
                    <a:p>
                      <a:r>
                        <a:rPr lang="en-US" dirty="0" smtClean="0"/>
                        <a:t>Production costs </a:t>
                      </a:r>
                      <a:endParaRPr lang="pt-PT" dirty="0"/>
                    </a:p>
                  </a:txBody>
                  <a:tcPr/>
                </a:tc>
                <a:tc>
                  <a:txBody>
                    <a:bodyPr/>
                    <a:lstStyle/>
                    <a:p>
                      <a:r>
                        <a:rPr lang="en-US" dirty="0" smtClean="0"/>
                        <a:t>can also cause oil prices to rise or fall. </a:t>
                      </a:r>
                      <a:endParaRPr lang="pt-PT" dirty="0"/>
                    </a:p>
                  </a:txBody>
                  <a:tcPr/>
                </a:tc>
              </a:tr>
              <a:tr h="378058">
                <a:tc>
                  <a:txBody>
                    <a:bodyPr/>
                    <a:lstStyle/>
                    <a:p>
                      <a:r>
                        <a:rPr lang="en-US" dirty="0" smtClean="0"/>
                        <a:t>When in November of 2004 OPEC </a:t>
                      </a:r>
                      <a:endParaRPr lang="pt-PT" dirty="0"/>
                    </a:p>
                  </a:txBody>
                  <a:tcPr/>
                </a:tc>
                <a:tc>
                  <a:txBody>
                    <a:bodyPr/>
                    <a:lstStyle/>
                    <a:p>
                      <a:r>
                        <a:rPr lang="en-US" dirty="0" smtClean="0"/>
                        <a:t>increased production by 1 million, </a:t>
                      </a:r>
                      <a:endParaRPr lang="pt-PT" dirty="0"/>
                    </a:p>
                  </a:txBody>
                  <a:tcPr/>
                </a:tc>
              </a:tr>
              <a:tr h="378058">
                <a:tc>
                  <a:txBody>
                    <a:bodyPr/>
                    <a:lstStyle/>
                    <a:p>
                      <a:r>
                        <a:rPr lang="en-US" dirty="0" smtClean="0"/>
                        <a:t>the price of oil </a:t>
                      </a:r>
                      <a:endParaRPr lang="pt-PT" dirty="0"/>
                    </a:p>
                  </a:txBody>
                  <a:tcPr/>
                </a:tc>
                <a:tc>
                  <a:txBody>
                    <a:bodyPr/>
                    <a:lstStyle/>
                    <a:p>
                      <a:r>
                        <a:rPr lang="en-US" dirty="0" smtClean="0"/>
                        <a:t>decreased by $14, to reach $38. </a:t>
                      </a:r>
                      <a:endParaRPr lang="pt-PT" dirty="0"/>
                    </a:p>
                  </a:txBody>
                  <a:tcPr/>
                </a:tc>
              </a:tr>
            </a:tbl>
          </a:graphicData>
        </a:graphic>
      </p:graphicFrame>
      <p:sp>
        <p:nvSpPr>
          <p:cNvPr id="5" name="TextBox 4"/>
          <p:cNvSpPr txBox="1"/>
          <p:nvPr/>
        </p:nvSpPr>
        <p:spPr>
          <a:xfrm>
            <a:off x="7584831" y="1430215"/>
            <a:ext cx="3974123" cy="1815882"/>
          </a:xfrm>
          <a:prstGeom prst="rect">
            <a:avLst/>
          </a:prstGeom>
          <a:solidFill>
            <a:srgbClr val="FFFF00"/>
          </a:solidFill>
        </p:spPr>
        <p:txBody>
          <a:bodyPr wrap="square" rtlCol="0">
            <a:spAutoFit/>
          </a:bodyPr>
          <a:lstStyle/>
          <a:p>
            <a:r>
              <a:rPr lang="pt-PT" sz="2800" dirty="0" err="1" smtClean="0"/>
              <a:t>Good</a:t>
            </a:r>
            <a:r>
              <a:rPr lang="pt-PT" sz="2800" dirty="0" smtClean="0"/>
              <a:t> </a:t>
            </a:r>
            <a:r>
              <a:rPr lang="pt-PT" sz="2800" dirty="0" err="1" smtClean="0"/>
              <a:t>topic</a:t>
            </a:r>
            <a:r>
              <a:rPr lang="pt-PT" sz="2800" dirty="0" smtClean="0"/>
              <a:t> </a:t>
            </a:r>
            <a:r>
              <a:rPr lang="pt-PT" sz="2800" dirty="0" err="1" smtClean="0"/>
              <a:t>sentence</a:t>
            </a:r>
            <a:r>
              <a:rPr lang="pt-PT" sz="2800" dirty="0" smtClean="0"/>
              <a:t>. </a:t>
            </a:r>
            <a:r>
              <a:rPr lang="pt-PT" sz="2800" dirty="0" err="1" smtClean="0"/>
              <a:t>Predicts</a:t>
            </a:r>
            <a:r>
              <a:rPr lang="pt-PT" sz="2800" dirty="0" smtClean="0"/>
              <a:t> </a:t>
            </a:r>
            <a:r>
              <a:rPr lang="pt-PT" sz="2800" dirty="0" err="1" smtClean="0"/>
              <a:t>development</a:t>
            </a:r>
            <a:r>
              <a:rPr lang="pt-PT" sz="2800" dirty="0" smtClean="0"/>
              <a:t> </a:t>
            </a:r>
            <a:r>
              <a:rPr lang="pt-PT" sz="2800" dirty="0" err="1" smtClean="0"/>
              <a:t>through</a:t>
            </a:r>
            <a:r>
              <a:rPr lang="pt-PT" sz="2800" dirty="0" smtClean="0"/>
              <a:t> </a:t>
            </a:r>
            <a:r>
              <a:rPr lang="pt-PT" sz="2800" dirty="0" err="1" smtClean="0"/>
              <a:t>change</a:t>
            </a:r>
            <a:r>
              <a:rPr lang="pt-PT" sz="2800" dirty="0" smtClean="0"/>
              <a:t> </a:t>
            </a:r>
            <a:r>
              <a:rPr lang="pt-PT" sz="2800" dirty="0" err="1" smtClean="0"/>
              <a:t>over</a:t>
            </a:r>
            <a:r>
              <a:rPr lang="pt-PT" sz="2800" dirty="0" smtClean="0"/>
              <a:t> time.</a:t>
            </a:r>
            <a:endParaRPr lang="pt-PT" sz="2800" b="1" dirty="0"/>
          </a:p>
        </p:txBody>
      </p:sp>
      <p:sp>
        <p:nvSpPr>
          <p:cNvPr id="6" name="TextBox 5"/>
          <p:cNvSpPr txBox="1"/>
          <p:nvPr/>
        </p:nvSpPr>
        <p:spPr>
          <a:xfrm>
            <a:off x="3094893" y="1447202"/>
            <a:ext cx="2520461" cy="954107"/>
          </a:xfrm>
          <a:prstGeom prst="rect">
            <a:avLst/>
          </a:prstGeom>
          <a:solidFill>
            <a:srgbClr val="FFFF00"/>
          </a:solidFill>
        </p:spPr>
        <p:txBody>
          <a:bodyPr wrap="square" rtlCol="0">
            <a:spAutoFit/>
          </a:bodyPr>
          <a:lstStyle/>
          <a:p>
            <a:r>
              <a:rPr lang="pt-PT" sz="2800" dirty="0" err="1" smtClean="0"/>
              <a:t>Theme</a:t>
            </a:r>
            <a:r>
              <a:rPr lang="pt-PT" sz="2800" dirty="0" smtClean="0"/>
              <a:t> </a:t>
            </a:r>
            <a:r>
              <a:rPr lang="pt-PT" sz="2800" dirty="0" err="1" smtClean="0"/>
              <a:t>parachutes</a:t>
            </a:r>
            <a:r>
              <a:rPr lang="pt-PT" sz="2800" dirty="0" smtClean="0"/>
              <a:t> in</a:t>
            </a:r>
            <a:endParaRPr lang="pt-PT" sz="2800" b="1" dirty="0"/>
          </a:p>
        </p:txBody>
      </p:sp>
      <p:sp>
        <p:nvSpPr>
          <p:cNvPr id="7" name="Bent-Up Arrow 6"/>
          <p:cNvSpPr/>
          <p:nvPr/>
        </p:nvSpPr>
        <p:spPr>
          <a:xfrm rot="5400000">
            <a:off x="152400" y="1312983"/>
            <a:ext cx="398585" cy="550985"/>
          </a:xfrm>
          <a:prstGeom prst="ben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8" name="TextBox 7"/>
          <p:cNvSpPr txBox="1"/>
          <p:nvPr/>
        </p:nvSpPr>
        <p:spPr>
          <a:xfrm>
            <a:off x="3552091" y="3740138"/>
            <a:ext cx="3974123" cy="1384995"/>
          </a:xfrm>
          <a:prstGeom prst="rect">
            <a:avLst/>
          </a:prstGeom>
          <a:solidFill>
            <a:srgbClr val="FFFF00"/>
          </a:solidFill>
        </p:spPr>
        <p:txBody>
          <a:bodyPr wrap="square" rtlCol="0">
            <a:spAutoFit/>
          </a:bodyPr>
          <a:lstStyle/>
          <a:p>
            <a:r>
              <a:rPr lang="pt-PT" sz="2800" dirty="0" err="1" smtClean="0"/>
              <a:t>Themes</a:t>
            </a:r>
            <a:r>
              <a:rPr lang="pt-PT" sz="2800" dirty="0" smtClean="0"/>
              <a:t> </a:t>
            </a:r>
            <a:r>
              <a:rPr lang="pt-PT" sz="2800" dirty="0" err="1" smtClean="0"/>
              <a:t>mixed</a:t>
            </a:r>
            <a:r>
              <a:rPr lang="pt-PT" sz="2800" dirty="0" smtClean="0"/>
              <a:t> </a:t>
            </a:r>
            <a:r>
              <a:rPr lang="pt-PT" sz="2800" dirty="0" err="1" smtClean="0"/>
              <a:t>between</a:t>
            </a:r>
            <a:r>
              <a:rPr lang="pt-PT" sz="2800" dirty="0" smtClean="0"/>
              <a:t> </a:t>
            </a:r>
            <a:r>
              <a:rPr lang="pt-PT" sz="2800" dirty="0" err="1" smtClean="0"/>
              <a:t>influences</a:t>
            </a:r>
            <a:r>
              <a:rPr lang="pt-PT" sz="2800" dirty="0" smtClean="0"/>
              <a:t> </a:t>
            </a:r>
            <a:r>
              <a:rPr lang="pt-PT" sz="2800" dirty="0" err="1" smtClean="0"/>
              <a:t>and</a:t>
            </a:r>
            <a:r>
              <a:rPr lang="pt-PT" sz="2800" dirty="0" smtClean="0"/>
              <a:t> time </a:t>
            </a:r>
            <a:r>
              <a:rPr lang="pt-PT" sz="2800" dirty="0" err="1" smtClean="0"/>
              <a:t>expressions</a:t>
            </a:r>
            <a:endParaRPr lang="pt-PT" sz="2800" b="1" dirty="0"/>
          </a:p>
        </p:txBody>
      </p:sp>
    </p:spTree>
    <p:extLst>
      <p:ext uri="{BB962C8B-B14F-4D97-AF65-F5344CB8AC3E}">
        <p14:creationId xmlns:p14="http://schemas.microsoft.com/office/powerpoint/2010/main" val="3735981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52475"/>
          </a:xfrm>
        </p:spPr>
        <p:txBody>
          <a:bodyPr>
            <a:normAutofit/>
          </a:bodyPr>
          <a:lstStyle/>
          <a:p>
            <a:pPr algn="ctr"/>
            <a:r>
              <a:rPr lang="pt-PT" sz="3600" dirty="0" smtClean="0"/>
              <a:t>Ex </a:t>
            </a:r>
            <a:r>
              <a:rPr lang="pt-PT" sz="3600" dirty="0" smtClean="0"/>
              <a:t>4.10a. </a:t>
            </a:r>
            <a:r>
              <a:rPr lang="pt-PT" sz="3600" dirty="0" smtClean="0"/>
              <a:t>original</a:t>
            </a:r>
            <a:endParaRPr lang="en-GB" sz="3600" dirty="0"/>
          </a:p>
        </p:txBody>
      </p:sp>
      <p:sp>
        <p:nvSpPr>
          <p:cNvPr id="3" name="Marcador de Posição de Conteúdo 2"/>
          <p:cNvSpPr>
            <a:spLocks noGrp="1"/>
          </p:cNvSpPr>
          <p:nvPr>
            <p:ph idx="1"/>
          </p:nvPr>
        </p:nvSpPr>
        <p:spPr>
          <a:solidFill>
            <a:schemeClr val="accent4">
              <a:lumMod val="20000"/>
              <a:lumOff val="80000"/>
            </a:schemeClr>
          </a:solidFill>
        </p:spPr>
        <p:txBody>
          <a:bodyPr/>
          <a:lstStyle/>
          <a:p>
            <a:pPr marL="0" indent="0">
              <a:buNone/>
            </a:pPr>
            <a:endParaRPr lang="en-US" dirty="0" smtClean="0"/>
          </a:p>
          <a:p>
            <a:pPr marL="0" indent="0">
              <a:buNone/>
            </a:pPr>
            <a:r>
              <a:rPr lang="en-US" dirty="0" smtClean="0"/>
              <a:t>Energy </a:t>
            </a:r>
            <a:r>
              <a:rPr lang="en-US" dirty="0"/>
              <a:t>is important to do work and is required for life processes. An energy resource is something that can produce heat, power life, move objects, or produce electricity. Our earth gets most of its energy </a:t>
            </a:r>
            <a:r>
              <a:rPr lang="en-GB" dirty="0"/>
              <a:t> </a:t>
            </a:r>
            <a:r>
              <a:rPr lang="en-US" dirty="0"/>
              <a:t>from the sun. Fossil fuels rely on the sun’s energy, because the energy in fossil fuels comes from plants and algae as they performed photosynthesis. Humans exploit the fossil fuels and the first oil was drilled in 1859</a:t>
            </a:r>
            <a:r>
              <a:rPr lang="en-US" dirty="0" smtClean="0"/>
              <a:t>.</a:t>
            </a:r>
            <a:endParaRPr lang="en-GB" dirty="0"/>
          </a:p>
          <a:p>
            <a:pPr marL="0" indent="0">
              <a:buNone/>
            </a:pPr>
            <a:endParaRPr lang="en-GB" dirty="0"/>
          </a:p>
        </p:txBody>
      </p:sp>
    </p:spTree>
    <p:extLst>
      <p:ext uri="{BB962C8B-B14F-4D97-AF65-F5344CB8AC3E}">
        <p14:creationId xmlns:p14="http://schemas.microsoft.com/office/powerpoint/2010/main" val="1587925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369" y="130665"/>
            <a:ext cx="10515600" cy="537552"/>
          </a:xfrm>
        </p:spPr>
        <p:txBody>
          <a:bodyPr>
            <a:normAutofit/>
          </a:bodyPr>
          <a:lstStyle/>
          <a:p>
            <a:pPr algn="ctr"/>
            <a:r>
              <a:rPr lang="pt-PT" sz="2000" dirty="0" smtClean="0"/>
              <a:t>Ex 4.10 c </a:t>
            </a:r>
            <a:r>
              <a:rPr lang="pt-PT" sz="2000" dirty="0"/>
              <a:t>Original</a:t>
            </a:r>
            <a:r>
              <a:rPr lang="pt-PT" sz="2000" dirty="0" smtClean="0"/>
              <a:t> </a:t>
            </a:r>
            <a:endParaRPr lang="pt-PT"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26717264"/>
              </p:ext>
            </p:extLst>
          </p:nvPr>
        </p:nvGraphicFramePr>
        <p:xfrm>
          <a:off x="363415" y="703382"/>
          <a:ext cx="11828585" cy="6038537"/>
        </p:xfrm>
        <a:graphic>
          <a:graphicData uri="http://schemas.openxmlformats.org/drawingml/2006/table">
            <a:tbl>
              <a:tblPr firstRow="1" bandRow="1">
                <a:tableStyleId>{5C22544A-7EE6-4342-B048-85BDC9FD1C3A}</a:tableStyleId>
              </a:tblPr>
              <a:tblGrid>
                <a:gridCol w="2749455"/>
                <a:gridCol w="9079130"/>
              </a:tblGrid>
              <a:tr h="652538">
                <a:tc>
                  <a:txBody>
                    <a:bodyPr/>
                    <a:lstStyle/>
                    <a:p>
                      <a:r>
                        <a:rPr lang="en-US" dirty="0" smtClean="0"/>
                        <a:t>The graph below </a:t>
                      </a:r>
                      <a:endParaRPr lang="pt-PT" dirty="0"/>
                    </a:p>
                  </a:txBody>
                  <a:tcPr/>
                </a:tc>
                <a:tc>
                  <a:txBody>
                    <a:bodyPr/>
                    <a:lstStyle/>
                    <a:p>
                      <a:r>
                        <a:rPr lang="en-US" dirty="0" smtClean="0"/>
                        <a:t>presents the variation in crude oil prices, in prices of 2010 and in current prices, showing the major price fluctuations between 2004 and December 2007. </a:t>
                      </a:r>
                      <a:endParaRPr lang="pt-PT" dirty="0"/>
                    </a:p>
                  </a:txBody>
                  <a:tcPr/>
                </a:tc>
              </a:tr>
              <a:tr h="652538">
                <a:tc>
                  <a:txBody>
                    <a:bodyPr/>
                    <a:lstStyle/>
                    <a:p>
                      <a:r>
                        <a:rPr lang="en-US" dirty="0" smtClean="0"/>
                        <a:t>OPEC, natural disasters, and production costs </a:t>
                      </a:r>
                      <a:endParaRPr lang="pt-PT" dirty="0"/>
                    </a:p>
                  </a:txBody>
                  <a:tcPr/>
                </a:tc>
                <a:tc>
                  <a:txBody>
                    <a:bodyPr/>
                    <a:lstStyle/>
                    <a:p>
                      <a:r>
                        <a:rPr lang="en-US" dirty="0" smtClean="0"/>
                        <a:t>are some of the main influences on oil prices.</a:t>
                      </a:r>
                      <a:endParaRPr lang="pt-PT" dirty="0"/>
                    </a:p>
                  </a:txBody>
                  <a:tcPr/>
                </a:tc>
              </a:tr>
              <a:tr h="378058">
                <a:tc>
                  <a:txBody>
                    <a:bodyPr/>
                    <a:lstStyle/>
                    <a:p>
                      <a:r>
                        <a:rPr lang="en-US" dirty="0" smtClean="0"/>
                        <a:t>In April of 2004, </a:t>
                      </a:r>
                      <a:endParaRPr lang="pt-PT" dirty="0"/>
                    </a:p>
                  </a:txBody>
                  <a:tcPr/>
                </a:tc>
                <a:tc>
                  <a:txBody>
                    <a:bodyPr/>
                    <a:lstStyle/>
                    <a:p>
                      <a:r>
                        <a:rPr lang="en-US" dirty="0" smtClean="0"/>
                        <a:t>oil prices rose by $4</a:t>
                      </a:r>
                      <a:endParaRPr lang="pt-PT" dirty="0"/>
                    </a:p>
                  </a:txBody>
                  <a:tcPr/>
                </a:tc>
              </a:tr>
              <a:tr h="378058">
                <a:tc>
                  <a:txBody>
                    <a:bodyPr/>
                    <a:lstStyle/>
                    <a:p>
                      <a:r>
                        <a:rPr lang="en-US" dirty="0" smtClean="0"/>
                        <a:t>after OPEC </a:t>
                      </a:r>
                      <a:endParaRPr lang="pt-PT" dirty="0"/>
                    </a:p>
                  </a:txBody>
                  <a:tcPr/>
                </a:tc>
                <a:tc>
                  <a:txBody>
                    <a:bodyPr/>
                    <a:lstStyle/>
                    <a:p>
                      <a:r>
                        <a:rPr lang="en-US" dirty="0" smtClean="0"/>
                        <a:t>decided to cut production </a:t>
                      </a:r>
                      <a:endParaRPr lang="pt-PT" dirty="0"/>
                    </a:p>
                  </a:txBody>
                  <a:tcPr/>
                </a:tc>
              </a:tr>
              <a:tr h="378058">
                <a:tc>
                  <a:txBody>
                    <a:bodyPr/>
                    <a:lstStyle/>
                    <a:p>
                      <a:r>
                        <a:rPr lang="en-US" dirty="0" smtClean="0"/>
                        <a:t>(as it </a:t>
                      </a:r>
                      <a:endParaRPr lang="pt-PT" dirty="0"/>
                    </a:p>
                  </a:txBody>
                  <a:tcPr/>
                </a:tc>
                <a:tc>
                  <a:txBody>
                    <a:bodyPr/>
                    <a:lstStyle/>
                    <a:p>
                      <a:r>
                        <a:rPr lang="en-US" dirty="0" smtClean="0"/>
                        <a:t>led to a decrease in the supply of oil).</a:t>
                      </a:r>
                      <a:endParaRPr lang="pt-PT" dirty="0"/>
                    </a:p>
                  </a:txBody>
                  <a:tcPr/>
                </a:tc>
              </a:tr>
              <a:tr h="378058">
                <a:tc>
                  <a:txBody>
                    <a:bodyPr/>
                    <a:lstStyle/>
                    <a:p>
                      <a:r>
                        <a:rPr lang="en-US" dirty="0" smtClean="0"/>
                        <a:t>Natural disasters </a:t>
                      </a:r>
                      <a:endParaRPr lang="pt-PT" dirty="0"/>
                    </a:p>
                  </a:txBody>
                  <a:tcPr/>
                </a:tc>
                <a:tc>
                  <a:txBody>
                    <a:bodyPr/>
                    <a:lstStyle/>
                    <a:p>
                      <a:r>
                        <a:rPr lang="en-US" dirty="0" smtClean="0"/>
                        <a:t>are </a:t>
                      </a:r>
                      <a:r>
                        <a:rPr lang="en-US" b="1" dirty="0" smtClean="0">
                          <a:solidFill>
                            <a:srgbClr val="FF0000"/>
                          </a:solidFill>
                        </a:rPr>
                        <a:t>another factor that can cause oil prices to fluctuate.</a:t>
                      </a:r>
                      <a:endParaRPr lang="pt-PT" b="1" dirty="0">
                        <a:solidFill>
                          <a:srgbClr val="FF0000"/>
                        </a:solidFill>
                      </a:endParaRPr>
                    </a:p>
                  </a:txBody>
                  <a:tcPr/>
                </a:tc>
              </a:tr>
              <a:tr h="378058">
                <a:tc>
                  <a:txBody>
                    <a:bodyPr/>
                    <a:lstStyle/>
                    <a:p>
                      <a:r>
                        <a:rPr lang="en-US" dirty="0" smtClean="0"/>
                        <a:t>Gulf Hurricane Ivan, </a:t>
                      </a:r>
                      <a:endParaRPr lang="pt-PT" dirty="0"/>
                    </a:p>
                  </a:txBody>
                  <a:tcPr/>
                </a:tc>
                <a:tc>
                  <a:txBody>
                    <a:bodyPr/>
                    <a:lstStyle/>
                    <a:p>
                      <a:r>
                        <a:rPr lang="en-US" dirty="0" smtClean="0"/>
                        <a:t>in September 2004, is an example of that. </a:t>
                      </a:r>
                      <a:endParaRPr lang="pt-PT" dirty="0"/>
                    </a:p>
                  </a:txBody>
                  <a:tcPr/>
                </a:tc>
              </a:tr>
              <a:tr h="378058">
                <a:tc>
                  <a:txBody>
                    <a:bodyPr/>
                    <a:lstStyle/>
                    <a:p>
                      <a:r>
                        <a:rPr lang="en-US" dirty="0" smtClean="0"/>
                        <a:t>Affecting oil supply, it </a:t>
                      </a:r>
                      <a:endParaRPr lang="pt-PT" dirty="0"/>
                    </a:p>
                  </a:txBody>
                  <a:tcPr/>
                </a:tc>
                <a:tc>
                  <a:txBody>
                    <a:bodyPr/>
                    <a:lstStyle/>
                    <a:p>
                      <a:r>
                        <a:rPr lang="en-US" dirty="0" smtClean="0"/>
                        <a:t>caused the price of oil to rise by $6, leading to the highest peak of $52. </a:t>
                      </a:r>
                      <a:endParaRPr lang="pt-PT" dirty="0"/>
                    </a:p>
                  </a:txBody>
                  <a:tcPr/>
                </a:tc>
              </a:tr>
              <a:tr h="652538">
                <a:tc>
                  <a:txBody>
                    <a:bodyPr/>
                    <a:lstStyle/>
                    <a:p>
                      <a:r>
                        <a:rPr lang="en-US" dirty="0" smtClean="0"/>
                        <a:t>In August 2005, </a:t>
                      </a:r>
                      <a:endParaRPr lang="pt-PT" dirty="0"/>
                    </a:p>
                  </a:txBody>
                  <a:tcPr/>
                </a:tc>
                <a:tc>
                  <a:txBody>
                    <a:bodyPr/>
                    <a:lstStyle/>
                    <a:p>
                      <a:r>
                        <a:rPr lang="en-US" dirty="0" smtClean="0"/>
                        <a:t>when Hurricane Katrina entered the Gulf of Mexico and caused massive damage to oil production facilities and refineries, </a:t>
                      </a:r>
                      <a:endParaRPr lang="pt-PT" dirty="0"/>
                    </a:p>
                  </a:txBody>
                  <a:tcPr/>
                </a:tc>
              </a:tr>
              <a:tr h="416379">
                <a:tc>
                  <a:txBody>
                    <a:bodyPr/>
                    <a:lstStyle/>
                    <a:p>
                      <a:r>
                        <a:rPr lang="en-US" dirty="0" smtClean="0"/>
                        <a:t>oil prices </a:t>
                      </a:r>
                      <a:endParaRPr lang="pt-PT" dirty="0"/>
                    </a:p>
                  </a:txBody>
                  <a:tcPr/>
                </a:tc>
                <a:tc>
                  <a:txBody>
                    <a:bodyPr/>
                    <a:lstStyle/>
                    <a:p>
                      <a:r>
                        <a:rPr lang="en-US" dirty="0" smtClean="0"/>
                        <a:t>also increased. </a:t>
                      </a:r>
                      <a:endParaRPr lang="pt-PT" dirty="0"/>
                    </a:p>
                  </a:txBody>
                  <a:tcPr/>
                </a:tc>
              </a:tr>
              <a:tr h="378058">
                <a:tc>
                  <a:txBody>
                    <a:bodyPr/>
                    <a:lstStyle/>
                    <a:p>
                      <a:r>
                        <a:rPr lang="en-US" dirty="0" smtClean="0"/>
                        <a:t>Production costs </a:t>
                      </a:r>
                      <a:endParaRPr lang="pt-PT" dirty="0"/>
                    </a:p>
                  </a:txBody>
                  <a:tcPr/>
                </a:tc>
                <a:tc>
                  <a:txBody>
                    <a:bodyPr/>
                    <a:lstStyle/>
                    <a:p>
                      <a:r>
                        <a:rPr lang="en-US" b="1" dirty="0" smtClean="0">
                          <a:solidFill>
                            <a:srgbClr val="FF0000"/>
                          </a:solidFill>
                        </a:rPr>
                        <a:t>can also cause oil prices to rise or fall. </a:t>
                      </a:r>
                      <a:endParaRPr lang="pt-PT" b="1" dirty="0">
                        <a:solidFill>
                          <a:srgbClr val="FF0000"/>
                        </a:solidFill>
                      </a:endParaRPr>
                    </a:p>
                  </a:txBody>
                  <a:tcPr/>
                </a:tc>
              </a:tr>
              <a:tr h="378058">
                <a:tc>
                  <a:txBody>
                    <a:bodyPr/>
                    <a:lstStyle/>
                    <a:p>
                      <a:r>
                        <a:rPr lang="en-US" dirty="0" smtClean="0"/>
                        <a:t>When in November of 2004 OPEC </a:t>
                      </a:r>
                      <a:endParaRPr lang="pt-PT" dirty="0"/>
                    </a:p>
                  </a:txBody>
                  <a:tcPr/>
                </a:tc>
                <a:tc>
                  <a:txBody>
                    <a:bodyPr/>
                    <a:lstStyle/>
                    <a:p>
                      <a:r>
                        <a:rPr lang="en-US" dirty="0" smtClean="0"/>
                        <a:t>increased production by 1 million, </a:t>
                      </a:r>
                      <a:endParaRPr lang="pt-PT" dirty="0"/>
                    </a:p>
                  </a:txBody>
                  <a:tcPr/>
                </a:tc>
              </a:tr>
              <a:tr h="378058">
                <a:tc>
                  <a:txBody>
                    <a:bodyPr/>
                    <a:lstStyle/>
                    <a:p>
                      <a:r>
                        <a:rPr lang="en-US" dirty="0" smtClean="0"/>
                        <a:t>the price of oil </a:t>
                      </a:r>
                      <a:endParaRPr lang="pt-PT" dirty="0"/>
                    </a:p>
                  </a:txBody>
                  <a:tcPr/>
                </a:tc>
                <a:tc>
                  <a:txBody>
                    <a:bodyPr/>
                    <a:lstStyle/>
                    <a:p>
                      <a:r>
                        <a:rPr lang="en-US" dirty="0" smtClean="0"/>
                        <a:t>decreased by $14, to reach $38. </a:t>
                      </a:r>
                      <a:endParaRPr lang="pt-PT" dirty="0"/>
                    </a:p>
                  </a:txBody>
                  <a:tcPr/>
                </a:tc>
              </a:tr>
            </a:tbl>
          </a:graphicData>
        </a:graphic>
      </p:graphicFrame>
      <p:sp>
        <p:nvSpPr>
          <p:cNvPr id="8" name="TextBox 7"/>
          <p:cNvSpPr txBox="1"/>
          <p:nvPr/>
        </p:nvSpPr>
        <p:spPr>
          <a:xfrm>
            <a:off x="6518030" y="2368537"/>
            <a:ext cx="3974123" cy="523220"/>
          </a:xfrm>
          <a:prstGeom prst="rect">
            <a:avLst/>
          </a:prstGeom>
          <a:solidFill>
            <a:srgbClr val="FFFF00"/>
          </a:solidFill>
        </p:spPr>
        <p:txBody>
          <a:bodyPr wrap="square" rtlCol="0">
            <a:spAutoFit/>
          </a:bodyPr>
          <a:lstStyle/>
          <a:p>
            <a:r>
              <a:rPr lang="pt-PT" sz="2800" dirty="0" err="1" smtClean="0"/>
              <a:t>Redundant</a:t>
            </a:r>
            <a:r>
              <a:rPr lang="pt-PT" sz="2800" dirty="0" smtClean="0"/>
              <a:t> </a:t>
            </a:r>
            <a:r>
              <a:rPr lang="pt-PT" sz="2800" dirty="0" err="1" smtClean="0"/>
              <a:t>information</a:t>
            </a:r>
            <a:endParaRPr lang="pt-PT" sz="2800" b="1" dirty="0"/>
          </a:p>
        </p:txBody>
      </p:sp>
      <p:sp>
        <p:nvSpPr>
          <p:cNvPr id="3" name="Oval 2"/>
          <p:cNvSpPr/>
          <p:nvPr/>
        </p:nvSpPr>
        <p:spPr>
          <a:xfrm>
            <a:off x="2930769" y="1383323"/>
            <a:ext cx="4689231" cy="38686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1177085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369" y="130665"/>
            <a:ext cx="10515600" cy="537552"/>
          </a:xfrm>
        </p:spPr>
        <p:txBody>
          <a:bodyPr>
            <a:normAutofit/>
          </a:bodyPr>
          <a:lstStyle/>
          <a:p>
            <a:pPr algn="ctr"/>
            <a:r>
              <a:rPr lang="pt-PT" sz="2000" dirty="0" smtClean="0"/>
              <a:t>Ex 4.10 c </a:t>
            </a:r>
            <a:r>
              <a:rPr lang="pt-PT" sz="2000" dirty="0"/>
              <a:t>Original</a:t>
            </a:r>
            <a:r>
              <a:rPr lang="pt-PT" sz="2000" dirty="0" smtClean="0"/>
              <a:t> </a:t>
            </a:r>
            <a:endParaRPr lang="pt-PT"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6806595"/>
              </p:ext>
            </p:extLst>
          </p:nvPr>
        </p:nvGraphicFramePr>
        <p:xfrm>
          <a:off x="363415" y="703382"/>
          <a:ext cx="11828585" cy="3457388"/>
        </p:xfrm>
        <a:graphic>
          <a:graphicData uri="http://schemas.openxmlformats.org/drawingml/2006/table">
            <a:tbl>
              <a:tblPr firstRow="1" bandRow="1">
                <a:tableStyleId>{5C22544A-7EE6-4342-B048-85BDC9FD1C3A}</a:tableStyleId>
              </a:tblPr>
              <a:tblGrid>
                <a:gridCol w="2749455"/>
                <a:gridCol w="9079130"/>
              </a:tblGrid>
              <a:tr h="652538">
                <a:tc>
                  <a:txBody>
                    <a:bodyPr/>
                    <a:lstStyle/>
                    <a:p>
                      <a:endParaRPr lang="pt-PT" dirty="0"/>
                    </a:p>
                  </a:txBody>
                  <a:tcPr/>
                </a:tc>
                <a:tc>
                  <a:txBody>
                    <a:bodyPr/>
                    <a:lstStyle/>
                    <a:p>
                      <a:endParaRPr lang="pt-PT" dirty="0"/>
                    </a:p>
                  </a:txBody>
                  <a:tcPr/>
                </a:tc>
              </a:tr>
              <a:tr h="652538">
                <a:tc>
                  <a:txBody>
                    <a:bodyPr/>
                    <a:lstStyle/>
                    <a:p>
                      <a:r>
                        <a:rPr lang="en-US" dirty="0" smtClean="0"/>
                        <a:t>OPEC </a:t>
                      </a:r>
                      <a:endParaRPr lang="pt-PT" dirty="0"/>
                    </a:p>
                  </a:txBody>
                  <a:tcPr/>
                </a:tc>
                <a:tc>
                  <a:txBody>
                    <a:bodyPr/>
                    <a:lstStyle/>
                    <a:p>
                      <a:r>
                        <a:rPr lang="en-US" dirty="0" smtClean="0"/>
                        <a:t>abandoned its price band mechanism ($22-$28) in 2005, elevating the price of crude oil.</a:t>
                      </a:r>
                      <a:endParaRPr lang="pt-PT" dirty="0"/>
                    </a:p>
                  </a:txBody>
                  <a:tcPr/>
                </a:tc>
              </a:tr>
              <a:tr h="378058">
                <a:tc>
                  <a:txBody>
                    <a:bodyPr/>
                    <a:lstStyle/>
                    <a:p>
                      <a:r>
                        <a:rPr lang="en-US" dirty="0" smtClean="0"/>
                        <a:t>By the time Angola joined OPEC, </a:t>
                      </a:r>
                      <a:endParaRPr lang="pt-PT" dirty="0"/>
                    </a:p>
                  </a:txBody>
                  <a:tcPr/>
                </a:tc>
                <a:tc>
                  <a:txBody>
                    <a:bodyPr/>
                    <a:lstStyle/>
                    <a:p>
                      <a:r>
                        <a:rPr lang="en-US" dirty="0" smtClean="0"/>
                        <a:t>the price of this commodity dramatically increased.</a:t>
                      </a:r>
                      <a:endParaRPr lang="pt-PT" dirty="0"/>
                    </a:p>
                  </a:txBody>
                  <a:tcPr/>
                </a:tc>
              </a:tr>
              <a:tr h="378058">
                <a:tc>
                  <a:txBody>
                    <a:bodyPr/>
                    <a:lstStyle/>
                    <a:p>
                      <a:r>
                        <a:rPr lang="en-US" b="1" dirty="0" smtClean="0">
                          <a:solidFill>
                            <a:srgbClr val="FF0000"/>
                          </a:solidFill>
                        </a:rPr>
                        <a:t>In conclusion, oil</a:t>
                      </a:r>
                      <a:endParaRPr lang="pt-PT" b="1" dirty="0">
                        <a:solidFill>
                          <a:srgbClr val="FF0000"/>
                        </a:solidFill>
                      </a:endParaRPr>
                    </a:p>
                  </a:txBody>
                  <a:tcPr/>
                </a:tc>
                <a:tc>
                  <a:txBody>
                    <a:bodyPr/>
                    <a:lstStyle/>
                    <a:p>
                      <a:r>
                        <a:rPr lang="en-US" dirty="0" smtClean="0"/>
                        <a:t>is a commodity, </a:t>
                      </a:r>
                      <a:endParaRPr lang="pt-PT" dirty="0"/>
                    </a:p>
                  </a:txBody>
                  <a:tcPr/>
                </a:tc>
              </a:tr>
              <a:tr h="378058">
                <a:tc>
                  <a:txBody>
                    <a:bodyPr/>
                    <a:lstStyle/>
                    <a:p>
                      <a:r>
                        <a:rPr lang="en-US" dirty="0" smtClean="0"/>
                        <a:t>and as such, it</a:t>
                      </a:r>
                      <a:endParaRPr lang="pt-PT" dirty="0"/>
                    </a:p>
                  </a:txBody>
                  <a:tcPr/>
                </a:tc>
                <a:tc>
                  <a:txBody>
                    <a:bodyPr/>
                    <a:lstStyle/>
                    <a:p>
                      <a:r>
                        <a:rPr lang="en-US" dirty="0" smtClean="0"/>
                        <a:t>tends to see larger fluctuations in price. </a:t>
                      </a:r>
                      <a:endParaRPr lang="pt-PT" dirty="0"/>
                    </a:p>
                  </a:txBody>
                  <a:tcPr/>
                </a:tc>
              </a:tr>
              <a:tr h="378058">
                <a:tc>
                  <a:txBody>
                    <a:bodyPr/>
                    <a:lstStyle/>
                    <a:p>
                      <a:r>
                        <a:rPr lang="en-US" dirty="0" smtClean="0"/>
                        <a:t>If supply </a:t>
                      </a:r>
                      <a:endParaRPr lang="pt-PT" dirty="0"/>
                    </a:p>
                  </a:txBody>
                  <a:tcPr/>
                </a:tc>
                <a:tc>
                  <a:txBody>
                    <a:bodyPr/>
                    <a:lstStyle/>
                    <a:p>
                      <a:r>
                        <a:rPr lang="en-US" dirty="0" smtClean="0"/>
                        <a:t>decreases,</a:t>
                      </a:r>
                      <a:endParaRPr lang="pt-PT" dirty="0"/>
                    </a:p>
                  </a:txBody>
                  <a:tcPr/>
                </a:tc>
              </a:tr>
              <a:tr h="378058">
                <a:tc>
                  <a:txBody>
                    <a:bodyPr/>
                    <a:lstStyle/>
                    <a:p>
                      <a:r>
                        <a:rPr lang="en-US" dirty="0" smtClean="0"/>
                        <a:t>the price of crude oil </a:t>
                      </a:r>
                      <a:endParaRPr lang="pt-PT" dirty="0"/>
                    </a:p>
                  </a:txBody>
                  <a:tcPr/>
                </a:tc>
                <a:tc>
                  <a:txBody>
                    <a:bodyPr/>
                    <a:lstStyle/>
                    <a:p>
                      <a:r>
                        <a:rPr lang="en-US" dirty="0" smtClean="0"/>
                        <a:t>must increase towards the equilibrium level.</a:t>
                      </a:r>
                      <a:endParaRPr lang="pt-PT" dirty="0"/>
                    </a:p>
                  </a:txBody>
                  <a:tcPr/>
                </a:tc>
              </a:tr>
            </a:tbl>
          </a:graphicData>
        </a:graphic>
      </p:graphicFrame>
      <p:sp>
        <p:nvSpPr>
          <p:cNvPr id="5" name="TextBox 4"/>
          <p:cNvSpPr txBox="1"/>
          <p:nvPr/>
        </p:nvSpPr>
        <p:spPr>
          <a:xfrm>
            <a:off x="7584830" y="2133600"/>
            <a:ext cx="3974123" cy="2246769"/>
          </a:xfrm>
          <a:prstGeom prst="rect">
            <a:avLst/>
          </a:prstGeom>
          <a:solidFill>
            <a:srgbClr val="FFFF00"/>
          </a:solidFill>
        </p:spPr>
        <p:txBody>
          <a:bodyPr wrap="square" rtlCol="0">
            <a:spAutoFit/>
          </a:bodyPr>
          <a:lstStyle/>
          <a:p>
            <a:r>
              <a:rPr lang="pt-PT" sz="2800" dirty="0" err="1" smtClean="0"/>
              <a:t>Good</a:t>
            </a:r>
            <a:r>
              <a:rPr lang="pt-PT" sz="2800" dirty="0" smtClean="0"/>
              <a:t> use </a:t>
            </a:r>
            <a:r>
              <a:rPr lang="pt-PT" sz="2800" dirty="0" err="1" smtClean="0"/>
              <a:t>of</a:t>
            </a:r>
            <a:r>
              <a:rPr lang="pt-PT" sz="2800" dirty="0" smtClean="0"/>
              <a:t> </a:t>
            </a:r>
            <a:r>
              <a:rPr lang="pt-PT" sz="2800" dirty="0" err="1" smtClean="0"/>
              <a:t>multiple</a:t>
            </a:r>
            <a:r>
              <a:rPr lang="pt-PT" sz="2800" dirty="0" smtClean="0"/>
              <a:t> </a:t>
            </a:r>
            <a:r>
              <a:rPr lang="pt-PT" sz="2800" dirty="0" err="1" smtClean="0"/>
              <a:t>theme</a:t>
            </a:r>
            <a:r>
              <a:rPr lang="pt-PT" sz="2800" dirty="0" smtClean="0"/>
              <a:t> to </a:t>
            </a:r>
            <a:r>
              <a:rPr lang="pt-PT" sz="2800" dirty="0" err="1" smtClean="0"/>
              <a:t>mark</a:t>
            </a:r>
            <a:r>
              <a:rPr lang="pt-PT" sz="2800" dirty="0" smtClean="0"/>
              <a:t> </a:t>
            </a:r>
            <a:r>
              <a:rPr lang="pt-PT" sz="2800" dirty="0" err="1" smtClean="0"/>
              <a:t>change</a:t>
            </a:r>
            <a:r>
              <a:rPr lang="pt-PT" sz="2800" dirty="0" smtClean="0"/>
              <a:t> in </a:t>
            </a:r>
            <a:r>
              <a:rPr lang="pt-PT" sz="2800" dirty="0" err="1" smtClean="0"/>
              <a:t>phase</a:t>
            </a:r>
            <a:r>
              <a:rPr lang="pt-PT" sz="2800" dirty="0" smtClean="0"/>
              <a:t> </a:t>
            </a:r>
            <a:r>
              <a:rPr lang="pt-PT" sz="2800" dirty="0" err="1" smtClean="0"/>
              <a:t>from</a:t>
            </a:r>
            <a:r>
              <a:rPr lang="pt-PT" sz="2800" dirty="0" smtClean="0"/>
              <a:t> </a:t>
            </a:r>
            <a:r>
              <a:rPr lang="pt-PT" sz="2800" dirty="0" err="1" smtClean="0"/>
              <a:t>description</a:t>
            </a:r>
            <a:r>
              <a:rPr lang="pt-PT" sz="2800" dirty="0" smtClean="0"/>
              <a:t>/</a:t>
            </a:r>
            <a:r>
              <a:rPr lang="pt-PT" sz="2800" dirty="0" err="1" smtClean="0"/>
              <a:t>explanation</a:t>
            </a:r>
            <a:r>
              <a:rPr lang="pt-PT" sz="2800" dirty="0" smtClean="0"/>
              <a:t> to </a:t>
            </a:r>
            <a:r>
              <a:rPr lang="pt-PT" sz="2800" dirty="0" err="1" smtClean="0"/>
              <a:t>conclusion</a:t>
            </a:r>
            <a:endParaRPr lang="pt-PT" sz="2800" b="1" dirty="0"/>
          </a:p>
        </p:txBody>
      </p:sp>
    </p:spTree>
    <p:extLst>
      <p:ext uri="{BB962C8B-B14F-4D97-AF65-F5344CB8AC3E}">
        <p14:creationId xmlns:p14="http://schemas.microsoft.com/office/powerpoint/2010/main" val="1363299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369" y="130665"/>
            <a:ext cx="10515600" cy="537552"/>
          </a:xfrm>
        </p:spPr>
        <p:txBody>
          <a:bodyPr>
            <a:normAutofit/>
          </a:bodyPr>
          <a:lstStyle/>
          <a:p>
            <a:pPr algn="ctr"/>
            <a:r>
              <a:rPr lang="pt-PT" sz="2000" dirty="0" smtClean="0"/>
              <a:t>Ex 4.10 c </a:t>
            </a:r>
            <a:r>
              <a:rPr lang="pt-PT" sz="2000" dirty="0" err="1" smtClean="0"/>
              <a:t>Revised</a:t>
            </a:r>
            <a:r>
              <a:rPr lang="pt-PT" sz="2000" dirty="0" smtClean="0"/>
              <a:t> </a:t>
            </a:r>
            <a:endParaRPr lang="pt-PT"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01408981"/>
              </p:ext>
            </p:extLst>
          </p:nvPr>
        </p:nvGraphicFramePr>
        <p:xfrm>
          <a:off x="363415" y="703382"/>
          <a:ext cx="11828585" cy="6670246"/>
        </p:xfrm>
        <a:graphic>
          <a:graphicData uri="http://schemas.openxmlformats.org/drawingml/2006/table">
            <a:tbl>
              <a:tblPr firstRow="1" bandRow="1">
                <a:tableStyleId>{5C22544A-7EE6-4342-B048-85BDC9FD1C3A}</a:tableStyleId>
              </a:tblPr>
              <a:tblGrid>
                <a:gridCol w="2749455"/>
                <a:gridCol w="9079130"/>
              </a:tblGrid>
              <a:tr h="652538">
                <a:tc>
                  <a:txBody>
                    <a:bodyPr/>
                    <a:lstStyle/>
                    <a:p>
                      <a:r>
                        <a:rPr lang="en-US" dirty="0" smtClean="0"/>
                        <a:t>The graph below </a:t>
                      </a:r>
                      <a:endParaRPr lang="pt-PT" dirty="0"/>
                    </a:p>
                  </a:txBody>
                  <a:tcPr/>
                </a:tc>
                <a:tc>
                  <a:txBody>
                    <a:bodyPr/>
                    <a:lstStyle/>
                    <a:p>
                      <a:r>
                        <a:rPr lang="en-US" dirty="0" smtClean="0"/>
                        <a:t>presents the variation in crude oil prices, in prices of 2010 and in current prices, showing the major price fluctuations between 2004 and December 2007. </a:t>
                      </a:r>
                      <a:endParaRPr lang="pt-PT" dirty="0"/>
                    </a:p>
                  </a:txBody>
                  <a:tcPr/>
                </a:tc>
              </a:tr>
              <a:tr h="652538">
                <a:tc>
                  <a:txBody>
                    <a:bodyPr/>
                    <a:lstStyle/>
                    <a:p>
                      <a:r>
                        <a:rPr lang="en-US" b="1" dirty="0" smtClean="0">
                          <a:solidFill>
                            <a:srgbClr val="FF0000"/>
                          </a:solidFill>
                        </a:rPr>
                        <a:t>Some of the main influences on oil prices</a:t>
                      </a:r>
                      <a:endParaRPr lang="pt-PT" b="1" dirty="0">
                        <a:solidFill>
                          <a:srgbClr val="FF0000"/>
                        </a:solidFill>
                      </a:endParaRPr>
                    </a:p>
                  </a:txBody>
                  <a:tcPr/>
                </a:tc>
                <a:tc>
                  <a:txBody>
                    <a:bodyPr/>
                    <a:lstStyle/>
                    <a:p>
                      <a:r>
                        <a:rPr lang="en-US" dirty="0" smtClean="0"/>
                        <a:t>are OPEC, natural disasters, and production costs .</a:t>
                      </a:r>
                      <a:endParaRPr lang="pt-PT" dirty="0"/>
                    </a:p>
                  </a:txBody>
                  <a:tcPr/>
                </a:tc>
              </a:tr>
              <a:tr h="378058">
                <a:tc>
                  <a:txBody>
                    <a:bodyPr/>
                    <a:lstStyle/>
                    <a:p>
                      <a:r>
                        <a:rPr lang="en-US" dirty="0" smtClean="0"/>
                        <a:t>In April of 2004,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OPEC</a:t>
                      </a:r>
                      <a:r>
                        <a:rPr lang="en-US" b="1" baseline="0" dirty="0" smtClean="0">
                          <a:solidFill>
                            <a:srgbClr val="FF0000"/>
                          </a:solidFill>
                        </a:rPr>
                        <a:t> </a:t>
                      </a:r>
                      <a:r>
                        <a:rPr lang="en-US" b="1" dirty="0" smtClean="0">
                          <a:solidFill>
                            <a:srgbClr val="FF0000"/>
                          </a:solidFill>
                        </a:rPr>
                        <a:t>decided to cut production </a:t>
                      </a:r>
                      <a:r>
                        <a:rPr lang="en-US" dirty="0" smtClean="0"/>
                        <a:t>.</a:t>
                      </a:r>
                      <a:endParaRPr lang="pt-PT" dirty="0" smtClean="0"/>
                    </a:p>
                    <a:p>
                      <a:endParaRPr lang="pt-PT" dirty="0"/>
                    </a:p>
                  </a:txBody>
                  <a:tcPr/>
                </a:tc>
              </a:tr>
              <a:tr h="378058">
                <a:tc>
                  <a:txBody>
                    <a:bodyPr/>
                    <a:lstStyle/>
                    <a:p>
                      <a:r>
                        <a:rPr lang="en-US" b="1" dirty="0" smtClean="0">
                          <a:solidFill>
                            <a:srgbClr val="FF0000"/>
                          </a:solidFill>
                        </a:rPr>
                        <a:t>As a result</a:t>
                      </a:r>
                      <a:r>
                        <a:rPr lang="en-US" b="1" baseline="0" dirty="0" smtClean="0">
                          <a:solidFill>
                            <a:srgbClr val="FF0000"/>
                          </a:solidFill>
                        </a:rPr>
                        <a:t>, oil prices</a:t>
                      </a:r>
                      <a:endParaRPr lang="pt-PT" b="1"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rose by $4 due to </a:t>
                      </a:r>
                      <a:r>
                        <a:rPr lang="en-US" b="1" dirty="0" smtClean="0">
                          <a:solidFill>
                            <a:srgbClr val="FF0000"/>
                          </a:solidFill>
                        </a:rPr>
                        <a:t>the</a:t>
                      </a:r>
                      <a:r>
                        <a:rPr lang="en-US" dirty="0" smtClean="0"/>
                        <a:t> decrease in the supply.</a:t>
                      </a:r>
                      <a:endParaRPr lang="pt-PT" dirty="0" smtClean="0"/>
                    </a:p>
                    <a:p>
                      <a:endParaRPr lang="pt-PT" dirty="0"/>
                    </a:p>
                  </a:txBody>
                  <a:tcPr/>
                </a:tc>
              </a:tr>
              <a:tr h="378058">
                <a:tc>
                  <a:txBody>
                    <a:bodyPr/>
                    <a:lstStyle/>
                    <a:p>
                      <a:r>
                        <a:rPr lang="en-US" dirty="0" smtClean="0"/>
                        <a:t>In September 2004,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Gulf Hurricane Ivan caused the price of oil to rise by $6, leading to the highest peak of $52. </a:t>
                      </a:r>
                      <a:endParaRPr lang="pt-PT" dirty="0" smtClean="0"/>
                    </a:p>
                  </a:txBody>
                  <a:tcPr/>
                </a:tc>
              </a:tr>
              <a:tr h="378058">
                <a:tc>
                  <a:txBody>
                    <a:bodyPr/>
                    <a:lstStyle/>
                    <a:p>
                      <a:r>
                        <a:rPr lang="pt-PT" dirty="0" err="1" smtClean="0"/>
                        <a:t>Similarly</a:t>
                      </a:r>
                      <a:r>
                        <a:rPr lang="pt-PT" dirty="0" smtClean="0"/>
                        <a:t>, </a:t>
                      </a:r>
                      <a:r>
                        <a:rPr lang="en-US" dirty="0" smtClean="0"/>
                        <a:t>when Hurricane Katrina </a:t>
                      </a:r>
                      <a:endParaRPr lang="pt-PT" dirty="0"/>
                    </a:p>
                  </a:txBody>
                  <a:tcPr/>
                </a:tc>
                <a:tc>
                  <a:txBody>
                    <a:bodyPr/>
                    <a:lstStyle/>
                    <a:p>
                      <a:r>
                        <a:rPr lang="en-US" dirty="0" smtClean="0"/>
                        <a:t>entered the Gulf of Mexico  </a:t>
                      </a:r>
                      <a:r>
                        <a:rPr lang="en-US" b="0" dirty="0" smtClean="0">
                          <a:solidFill>
                            <a:schemeClr val="tx1"/>
                          </a:solidFill>
                        </a:rPr>
                        <a:t>in</a:t>
                      </a:r>
                      <a:r>
                        <a:rPr lang="en-US" b="1" dirty="0" smtClean="0">
                          <a:solidFill>
                            <a:schemeClr val="tx1"/>
                          </a:solidFill>
                        </a:rPr>
                        <a:t> </a:t>
                      </a:r>
                      <a:r>
                        <a:rPr lang="en-US" b="0" dirty="0" smtClean="0">
                          <a:solidFill>
                            <a:schemeClr val="tx1"/>
                          </a:solidFill>
                        </a:rPr>
                        <a:t>August 2005 </a:t>
                      </a:r>
                      <a:r>
                        <a:rPr lang="en-US" dirty="0" smtClean="0"/>
                        <a:t>and caused massive damage to oil production facilities and refineries,</a:t>
                      </a:r>
                      <a:endParaRPr lang="pt-PT" dirty="0"/>
                    </a:p>
                  </a:txBody>
                  <a:tcPr/>
                </a:tc>
              </a:tr>
              <a:tr h="378058">
                <a:tc>
                  <a:txBody>
                    <a:bodyPr/>
                    <a:lstStyle/>
                    <a:p>
                      <a:r>
                        <a:rPr lang="en-US" dirty="0" smtClean="0"/>
                        <a:t>oil prices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also increased. </a:t>
                      </a:r>
                      <a:endParaRPr lang="pt-PT" dirty="0" smtClean="0"/>
                    </a:p>
                  </a:txBody>
                  <a:tcPr/>
                </a:tc>
              </a:tr>
              <a:tr h="378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In November of 2004</a:t>
                      </a:r>
                      <a:endParaRPr lang="pt-PT" b="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OPEC  increased production by 1 million, </a:t>
                      </a:r>
                      <a:endParaRPr lang="pt-PT" dirty="0" smtClean="0"/>
                    </a:p>
                  </a:txBody>
                  <a:tcPr/>
                </a:tc>
              </a:tr>
              <a:tr h="652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b="0" dirty="0" err="1" smtClean="0">
                          <a:solidFill>
                            <a:schemeClr val="tx1"/>
                          </a:solidFill>
                        </a:rPr>
                        <a:t>and</a:t>
                      </a:r>
                      <a:r>
                        <a:rPr lang="pt-PT" b="0" dirty="0" smtClean="0">
                          <a:solidFill>
                            <a:schemeClr val="tx1"/>
                          </a:solidFill>
                        </a:rPr>
                        <a:t> </a:t>
                      </a:r>
                      <a:r>
                        <a:rPr lang="en-US" b="0" dirty="0" smtClean="0">
                          <a:solidFill>
                            <a:schemeClr val="tx1"/>
                          </a:solidFill>
                        </a:rPr>
                        <a:t>the price of oil </a:t>
                      </a:r>
                      <a:endParaRPr lang="pt-PT" b="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decreased by $14, to reach $38. </a:t>
                      </a:r>
                      <a:endParaRPr lang="pt-PT" dirty="0" smtClean="0"/>
                    </a:p>
                  </a:txBody>
                  <a:tcPr/>
                </a:tc>
              </a:tr>
              <a:tr h="378058">
                <a:tc>
                  <a:txBody>
                    <a:bodyPr/>
                    <a:lstStyle/>
                    <a:p>
                      <a:r>
                        <a:rPr lang="pt-PT" dirty="0" smtClean="0"/>
                        <a:t>In 2005</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OPEC abandoned its price band mechanism ($22-$28) , thus raising the price of crude oil.</a:t>
                      </a:r>
                      <a:endParaRPr lang="pt-PT" b="0" dirty="0" smtClean="0">
                        <a:solidFill>
                          <a:schemeClr val="tx1"/>
                        </a:solidFill>
                      </a:endParaRPr>
                    </a:p>
                    <a:p>
                      <a:endParaRPr lang="pt-PT" dirty="0"/>
                    </a:p>
                  </a:txBody>
                  <a:tcPr/>
                </a:tc>
              </a:tr>
              <a:tr h="378058">
                <a:tc>
                  <a:txBody>
                    <a:bodyPr/>
                    <a:lstStyle/>
                    <a:p>
                      <a:r>
                        <a:rPr lang="en-US" dirty="0" smtClean="0"/>
                        <a:t>By the time Angola joined OPEC, </a:t>
                      </a:r>
                      <a:endParaRPr lang="pt-PT" dirty="0"/>
                    </a:p>
                  </a:txBody>
                  <a:tcPr/>
                </a:tc>
                <a:tc>
                  <a:txBody>
                    <a:bodyPr/>
                    <a:lstStyle/>
                    <a:p>
                      <a:r>
                        <a:rPr lang="en-US" dirty="0" smtClean="0"/>
                        <a:t>the price of this commodity </a:t>
                      </a:r>
                      <a:r>
                        <a:rPr lang="en-US" b="0" dirty="0" smtClean="0">
                          <a:solidFill>
                            <a:schemeClr val="tx1"/>
                          </a:solidFill>
                        </a:rPr>
                        <a:t>had</a:t>
                      </a:r>
                      <a:r>
                        <a:rPr lang="en-US" dirty="0" smtClean="0">
                          <a:solidFill>
                            <a:schemeClr val="tx1"/>
                          </a:solidFill>
                        </a:rPr>
                        <a:t> </a:t>
                      </a:r>
                      <a:r>
                        <a:rPr lang="en-US" dirty="0" smtClean="0"/>
                        <a:t>dramatically </a:t>
                      </a:r>
                      <a:r>
                        <a:rPr lang="en-US" dirty="0" smtClean="0"/>
                        <a:t>increased.</a:t>
                      </a:r>
                      <a:endParaRPr lang="pt-PT" dirty="0"/>
                    </a:p>
                  </a:txBody>
                  <a:tcPr/>
                </a:tc>
              </a:tr>
              <a:tr h="378058">
                <a:tc>
                  <a:txBody>
                    <a:bodyPr/>
                    <a:lstStyle/>
                    <a:p>
                      <a:r>
                        <a:rPr lang="en-US" b="0" dirty="0" smtClean="0">
                          <a:solidFill>
                            <a:schemeClr val="tx1"/>
                          </a:solidFill>
                        </a:rPr>
                        <a:t>In conclusion, oil</a:t>
                      </a:r>
                      <a:endParaRPr lang="pt-PT" b="0" dirty="0">
                        <a:solidFill>
                          <a:schemeClr val="tx1"/>
                        </a:solidFill>
                      </a:endParaRPr>
                    </a:p>
                  </a:txBody>
                  <a:tcPr/>
                </a:tc>
                <a:tc>
                  <a:txBody>
                    <a:bodyPr/>
                    <a:lstStyle/>
                    <a:p>
                      <a:r>
                        <a:rPr lang="en-US" dirty="0" smtClean="0"/>
                        <a:t>is a commodity, </a:t>
                      </a:r>
                      <a:endParaRPr lang="pt-PT" dirty="0"/>
                    </a:p>
                  </a:txBody>
                  <a:tcPr/>
                </a:tc>
              </a:tr>
            </a:tbl>
          </a:graphicData>
        </a:graphic>
      </p:graphicFrame>
      <p:sp>
        <p:nvSpPr>
          <p:cNvPr id="6" name="TextBox 5"/>
          <p:cNvSpPr txBox="1"/>
          <p:nvPr/>
        </p:nvSpPr>
        <p:spPr>
          <a:xfrm>
            <a:off x="7373816" y="879827"/>
            <a:ext cx="2520461" cy="1815882"/>
          </a:xfrm>
          <a:prstGeom prst="rect">
            <a:avLst/>
          </a:prstGeom>
          <a:solidFill>
            <a:srgbClr val="FFFF00"/>
          </a:solidFill>
        </p:spPr>
        <p:txBody>
          <a:bodyPr wrap="square" rtlCol="0">
            <a:spAutoFit/>
          </a:bodyPr>
          <a:lstStyle/>
          <a:p>
            <a:r>
              <a:rPr lang="pt-PT" sz="2800" dirty="0" err="1" smtClean="0"/>
              <a:t>Improved</a:t>
            </a:r>
            <a:r>
              <a:rPr lang="pt-PT" sz="2800" dirty="0" smtClean="0"/>
              <a:t> </a:t>
            </a:r>
            <a:r>
              <a:rPr lang="pt-PT" sz="2800" dirty="0" err="1" smtClean="0"/>
              <a:t>coherence</a:t>
            </a:r>
            <a:r>
              <a:rPr lang="pt-PT" sz="2800" dirty="0" smtClean="0"/>
              <a:t> </a:t>
            </a:r>
            <a:r>
              <a:rPr lang="pt-PT" sz="2800" dirty="0" err="1" smtClean="0"/>
              <a:t>due</a:t>
            </a:r>
            <a:r>
              <a:rPr lang="pt-PT" sz="2800" dirty="0" smtClean="0"/>
              <a:t> to </a:t>
            </a:r>
            <a:r>
              <a:rPr lang="pt-PT" sz="2800" dirty="0" err="1" smtClean="0"/>
              <a:t>including</a:t>
            </a:r>
            <a:r>
              <a:rPr lang="pt-PT" sz="2800" dirty="0" smtClean="0"/>
              <a:t> ‘</a:t>
            </a:r>
            <a:r>
              <a:rPr lang="pt-PT" sz="2800" dirty="0" err="1" smtClean="0"/>
              <a:t>oil</a:t>
            </a:r>
            <a:r>
              <a:rPr lang="pt-PT" sz="2800" dirty="0" smtClean="0"/>
              <a:t> </a:t>
            </a:r>
            <a:r>
              <a:rPr lang="pt-PT" sz="2800" dirty="0" err="1" smtClean="0"/>
              <a:t>prices</a:t>
            </a:r>
            <a:r>
              <a:rPr lang="pt-PT" sz="2800" dirty="0" smtClean="0"/>
              <a:t>’ in </a:t>
            </a:r>
            <a:r>
              <a:rPr lang="pt-PT" sz="2800" dirty="0" err="1" smtClean="0"/>
              <a:t>theme</a:t>
            </a:r>
            <a:endParaRPr lang="pt-PT" sz="2800" b="1" dirty="0"/>
          </a:p>
        </p:txBody>
      </p:sp>
      <p:sp>
        <p:nvSpPr>
          <p:cNvPr id="7" name="Bent-Up Arrow 6"/>
          <p:cNvSpPr/>
          <p:nvPr/>
        </p:nvSpPr>
        <p:spPr>
          <a:xfrm rot="5400000">
            <a:off x="152400" y="1312983"/>
            <a:ext cx="398585" cy="550985"/>
          </a:xfrm>
          <a:prstGeom prst="ben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pt-PT"/>
          </a:p>
        </p:txBody>
      </p:sp>
      <p:sp>
        <p:nvSpPr>
          <p:cNvPr id="8" name="TextBox 7"/>
          <p:cNvSpPr txBox="1"/>
          <p:nvPr/>
        </p:nvSpPr>
        <p:spPr>
          <a:xfrm>
            <a:off x="1336429" y="3069056"/>
            <a:ext cx="3974123" cy="3108543"/>
          </a:xfrm>
          <a:prstGeom prst="rect">
            <a:avLst/>
          </a:prstGeom>
          <a:solidFill>
            <a:srgbClr val="FFFF00"/>
          </a:solidFill>
        </p:spPr>
        <p:txBody>
          <a:bodyPr wrap="square" rtlCol="0">
            <a:spAutoFit/>
          </a:bodyPr>
          <a:lstStyle/>
          <a:p>
            <a:r>
              <a:rPr lang="pt-PT" sz="2800" dirty="0" err="1" smtClean="0"/>
              <a:t>information</a:t>
            </a:r>
            <a:r>
              <a:rPr lang="pt-PT" sz="2800" dirty="0" smtClean="0"/>
              <a:t> </a:t>
            </a:r>
            <a:r>
              <a:rPr lang="pt-PT" sz="2800" dirty="0" err="1" smtClean="0"/>
              <a:t>from</a:t>
            </a:r>
            <a:r>
              <a:rPr lang="pt-PT" sz="2800" dirty="0" smtClean="0"/>
              <a:t> 2 </a:t>
            </a:r>
            <a:r>
              <a:rPr lang="pt-PT" sz="2800" dirty="0" err="1" smtClean="0"/>
              <a:t>clauses</a:t>
            </a:r>
            <a:r>
              <a:rPr lang="pt-PT" sz="2800" dirty="0" smtClean="0"/>
              <a:t> </a:t>
            </a:r>
            <a:r>
              <a:rPr lang="pt-PT" sz="2800" dirty="0" err="1" smtClean="0"/>
              <a:t>combined</a:t>
            </a:r>
            <a:r>
              <a:rPr lang="pt-PT" sz="2800" dirty="0" smtClean="0"/>
              <a:t>. </a:t>
            </a:r>
            <a:r>
              <a:rPr lang="pt-PT" sz="2800" dirty="0" err="1" smtClean="0"/>
              <a:t>Coherence</a:t>
            </a:r>
            <a:r>
              <a:rPr lang="pt-PT" sz="2800" dirty="0" smtClean="0"/>
              <a:t> </a:t>
            </a:r>
            <a:r>
              <a:rPr lang="pt-PT" sz="2800" dirty="0" err="1" smtClean="0"/>
              <a:t>obtained</a:t>
            </a:r>
            <a:r>
              <a:rPr lang="pt-PT" sz="2800" dirty="0" smtClean="0"/>
              <a:t> </a:t>
            </a:r>
            <a:r>
              <a:rPr lang="pt-PT" sz="2800" dirty="0" err="1" smtClean="0"/>
              <a:t>through</a:t>
            </a:r>
            <a:r>
              <a:rPr lang="pt-PT" sz="2800" dirty="0" smtClean="0"/>
              <a:t> </a:t>
            </a:r>
            <a:r>
              <a:rPr lang="pt-PT" sz="2800" dirty="0" err="1" smtClean="0"/>
              <a:t>multiple</a:t>
            </a:r>
            <a:r>
              <a:rPr lang="pt-PT" sz="2800" dirty="0" smtClean="0"/>
              <a:t> </a:t>
            </a:r>
            <a:r>
              <a:rPr lang="pt-PT" sz="2800" dirty="0" err="1" smtClean="0"/>
              <a:t>theme</a:t>
            </a:r>
            <a:r>
              <a:rPr lang="pt-PT" sz="2800" dirty="0" smtClean="0"/>
              <a:t> </a:t>
            </a:r>
            <a:r>
              <a:rPr lang="pt-PT" sz="2800" dirty="0" err="1" smtClean="0"/>
              <a:t>that</a:t>
            </a:r>
            <a:r>
              <a:rPr lang="pt-PT" sz="2800" dirty="0" smtClean="0"/>
              <a:t> </a:t>
            </a:r>
            <a:r>
              <a:rPr lang="pt-PT" sz="2800" dirty="0" err="1" smtClean="0"/>
              <a:t>explicates</a:t>
            </a:r>
            <a:r>
              <a:rPr lang="pt-PT" sz="2800" dirty="0" smtClean="0"/>
              <a:t> logical </a:t>
            </a:r>
            <a:r>
              <a:rPr lang="pt-PT" sz="2800" dirty="0" err="1" smtClean="0"/>
              <a:t>relation</a:t>
            </a:r>
            <a:r>
              <a:rPr lang="pt-PT" sz="2800" dirty="0" smtClean="0"/>
              <a:t> </a:t>
            </a:r>
            <a:r>
              <a:rPr lang="pt-PT" sz="2800" dirty="0" err="1" smtClean="0"/>
              <a:t>and</a:t>
            </a:r>
            <a:r>
              <a:rPr lang="pt-PT" sz="2800" dirty="0" smtClean="0"/>
              <a:t> </a:t>
            </a:r>
            <a:r>
              <a:rPr lang="pt-PT" sz="2800" dirty="0" err="1" smtClean="0"/>
              <a:t>presumed</a:t>
            </a:r>
            <a:r>
              <a:rPr lang="pt-PT" sz="2800" dirty="0" smtClean="0"/>
              <a:t> </a:t>
            </a:r>
            <a:r>
              <a:rPr lang="pt-PT" sz="2800" dirty="0" err="1" smtClean="0"/>
              <a:t>reference</a:t>
            </a:r>
            <a:r>
              <a:rPr lang="pt-PT" sz="2800" dirty="0" smtClean="0"/>
              <a:t> (</a:t>
            </a:r>
            <a:r>
              <a:rPr lang="pt-PT" sz="2800" dirty="0" err="1" smtClean="0"/>
              <a:t>the</a:t>
            </a:r>
            <a:r>
              <a:rPr lang="pt-PT" sz="2800" dirty="0" smtClean="0"/>
              <a:t>)</a:t>
            </a:r>
            <a:endParaRPr lang="pt-PT" sz="2800" b="1" dirty="0"/>
          </a:p>
        </p:txBody>
      </p:sp>
      <p:sp>
        <p:nvSpPr>
          <p:cNvPr id="10" name="TextBox 9"/>
          <p:cNvSpPr txBox="1"/>
          <p:nvPr/>
        </p:nvSpPr>
        <p:spPr>
          <a:xfrm>
            <a:off x="3282463" y="879827"/>
            <a:ext cx="2520461" cy="1815882"/>
          </a:xfrm>
          <a:prstGeom prst="rect">
            <a:avLst/>
          </a:prstGeom>
          <a:solidFill>
            <a:srgbClr val="FFFF00"/>
          </a:solidFill>
        </p:spPr>
        <p:txBody>
          <a:bodyPr wrap="square" rtlCol="0">
            <a:spAutoFit/>
          </a:bodyPr>
          <a:lstStyle/>
          <a:p>
            <a:r>
              <a:rPr lang="pt-PT" sz="2800" dirty="0" smtClean="0"/>
              <a:t>Time </a:t>
            </a:r>
            <a:r>
              <a:rPr lang="pt-PT" sz="2800" dirty="0" err="1" smtClean="0"/>
              <a:t>expression</a:t>
            </a:r>
            <a:r>
              <a:rPr lang="pt-PT" sz="2800" dirty="0" smtClean="0"/>
              <a:t> as </a:t>
            </a:r>
            <a:r>
              <a:rPr lang="pt-PT" sz="2800" dirty="0" err="1" smtClean="0"/>
              <a:t>Theme</a:t>
            </a:r>
            <a:r>
              <a:rPr lang="pt-PT" sz="2800" dirty="0" smtClean="0"/>
              <a:t> </a:t>
            </a:r>
            <a:r>
              <a:rPr lang="pt-PT" sz="2800" dirty="0" err="1" smtClean="0"/>
              <a:t>fulfills</a:t>
            </a:r>
            <a:r>
              <a:rPr lang="pt-PT" sz="2800" dirty="0" smtClean="0"/>
              <a:t> </a:t>
            </a:r>
            <a:r>
              <a:rPr lang="pt-PT" sz="2800" dirty="0" err="1" smtClean="0"/>
              <a:t>expectations</a:t>
            </a:r>
            <a:endParaRPr lang="pt-PT" sz="2800" b="1" dirty="0"/>
          </a:p>
        </p:txBody>
      </p:sp>
      <p:sp>
        <p:nvSpPr>
          <p:cNvPr id="12" name="Oval 11"/>
          <p:cNvSpPr/>
          <p:nvPr/>
        </p:nvSpPr>
        <p:spPr>
          <a:xfrm>
            <a:off x="351691" y="1969476"/>
            <a:ext cx="1969477" cy="41030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4167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0"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369" y="130665"/>
            <a:ext cx="10515600" cy="537552"/>
          </a:xfrm>
        </p:spPr>
        <p:txBody>
          <a:bodyPr>
            <a:normAutofit/>
          </a:bodyPr>
          <a:lstStyle/>
          <a:p>
            <a:pPr algn="ctr"/>
            <a:r>
              <a:rPr lang="pt-PT" sz="2000" dirty="0" smtClean="0"/>
              <a:t>Ex 4.10 c </a:t>
            </a:r>
            <a:r>
              <a:rPr lang="pt-PT" sz="2000" dirty="0" err="1"/>
              <a:t>Revised</a:t>
            </a:r>
            <a:r>
              <a:rPr lang="pt-PT" sz="2000" dirty="0" smtClean="0"/>
              <a:t> </a:t>
            </a:r>
            <a:endParaRPr lang="pt-PT"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5039360"/>
              </p:ext>
            </p:extLst>
          </p:nvPr>
        </p:nvGraphicFramePr>
        <p:xfrm>
          <a:off x="363415" y="703382"/>
          <a:ext cx="11828585" cy="6670246"/>
        </p:xfrm>
        <a:graphic>
          <a:graphicData uri="http://schemas.openxmlformats.org/drawingml/2006/table">
            <a:tbl>
              <a:tblPr firstRow="1" bandRow="1">
                <a:tableStyleId>{5C22544A-7EE6-4342-B048-85BDC9FD1C3A}</a:tableStyleId>
              </a:tblPr>
              <a:tblGrid>
                <a:gridCol w="2749455"/>
                <a:gridCol w="9079130"/>
              </a:tblGrid>
              <a:tr h="652538">
                <a:tc>
                  <a:txBody>
                    <a:bodyPr/>
                    <a:lstStyle/>
                    <a:p>
                      <a:r>
                        <a:rPr lang="en-US" dirty="0" smtClean="0"/>
                        <a:t>The graph below </a:t>
                      </a:r>
                      <a:endParaRPr lang="pt-PT" dirty="0"/>
                    </a:p>
                  </a:txBody>
                  <a:tcPr/>
                </a:tc>
                <a:tc>
                  <a:txBody>
                    <a:bodyPr/>
                    <a:lstStyle/>
                    <a:p>
                      <a:r>
                        <a:rPr lang="en-US" dirty="0" smtClean="0"/>
                        <a:t>presents the variation in crude oil prices, in prices of 2010 and in current prices, showing the major price fluctuations between 2004 and December 2007. </a:t>
                      </a:r>
                      <a:endParaRPr lang="pt-PT" dirty="0"/>
                    </a:p>
                  </a:txBody>
                  <a:tcPr/>
                </a:tc>
              </a:tr>
              <a:tr h="652538">
                <a:tc>
                  <a:txBody>
                    <a:bodyPr/>
                    <a:lstStyle/>
                    <a:p>
                      <a:r>
                        <a:rPr lang="en-US" b="1" dirty="0" smtClean="0">
                          <a:solidFill>
                            <a:schemeClr val="tx1"/>
                          </a:solidFill>
                        </a:rPr>
                        <a:t>Some of the main influences on oil prices</a:t>
                      </a:r>
                      <a:endParaRPr lang="pt-PT" b="1" dirty="0">
                        <a:solidFill>
                          <a:schemeClr val="tx1"/>
                        </a:solidFill>
                      </a:endParaRPr>
                    </a:p>
                  </a:txBody>
                  <a:tcPr/>
                </a:tc>
                <a:tc>
                  <a:txBody>
                    <a:bodyPr/>
                    <a:lstStyle/>
                    <a:p>
                      <a:r>
                        <a:rPr lang="en-US" dirty="0" smtClean="0"/>
                        <a:t>are OPEC, natural disasters, and production costs .</a:t>
                      </a:r>
                      <a:endParaRPr lang="pt-PT" dirty="0"/>
                    </a:p>
                  </a:txBody>
                  <a:tcPr/>
                </a:tc>
              </a:tr>
              <a:tr h="378058">
                <a:tc>
                  <a:txBody>
                    <a:bodyPr/>
                    <a:lstStyle/>
                    <a:p>
                      <a:r>
                        <a:rPr lang="en-US" dirty="0" smtClean="0"/>
                        <a:t>In April of 2004,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OPEC</a:t>
                      </a:r>
                      <a:r>
                        <a:rPr lang="en-US" b="1" baseline="0" dirty="0" smtClean="0">
                          <a:solidFill>
                            <a:schemeClr val="tx1"/>
                          </a:solidFill>
                        </a:rPr>
                        <a:t> </a:t>
                      </a:r>
                      <a:r>
                        <a:rPr lang="en-US" b="1" dirty="0" smtClean="0">
                          <a:solidFill>
                            <a:schemeClr val="tx1"/>
                          </a:solidFill>
                        </a:rPr>
                        <a:t>decided to cut production </a:t>
                      </a:r>
                      <a:r>
                        <a:rPr lang="en-US" dirty="0" smtClean="0">
                          <a:solidFill>
                            <a:schemeClr val="tx1"/>
                          </a:solidFill>
                        </a:rPr>
                        <a:t>.</a:t>
                      </a:r>
                      <a:endParaRPr lang="pt-PT" dirty="0" smtClean="0">
                        <a:solidFill>
                          <a:schemeClr val="tx1"/>
                        </a:solidFill>
                      </a:endParaRPr>
                    </a:p>
                    <a:p>
                      <a:endParaRPr lang="pt-PT" dirty="0"/>
                    </a:p>
                  </a:txBody>
                  <a:tcPr/>
                </a:tc>
              </a:tr>
              <a:tr h="378058">
                <a:tc>
                  <a:txBody>
                    <a:bodyPr/>
                    <a:lstStyle/>
                    <a:p>
                      <a:r>
                        <a:rPr lang="en-US" b="1" dirty="0" smtClean="0">
                          <a:solidFill>
                            <a:schemeClr val="tx1"/>
                          </a:solidFill>
                        </a:rPr>
                        <a:t>As a result</a:t>
                      </a:r>
                      <a:r>
                        <a:rPr lang="en-US" b="1" baseline="0" dirty="0" smtClean="0">
                          <a:solidFill>
                            <a:schemeClr val="tx1"/>
                          </a:solidFill>
                        </a:rPr>
                        <a:t>, oil prices</a:t>
                      </a:r>
                      <a:endParaRPr lang="pt-PT"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rose by $4 due to </a:t>
                      </a:r>
                      <a:r>
                        <a:rPr lang="en-US" b="1" dirty="0" smtClean="0">
                          <a:solidFill>
                            <a:schemeClr val="tx1"/>
                          </a:solidFill>
                        </a:rPr>
                        <a:t>the</a:t>
                      </a:r>
                      <a:r>
                        <a:rPr lang="en-US" dirty="0" smtClean="0">
                          <a:solidFill>
                            <a:schemeClr val="tx1"/>
                          </a:solidFill>
                        </a:rPr>
                        <a:t> </a:t>
                      </a:r>
                      <a:r>
                        <a:rPr lang="en-US" dirty="0" smtClean="0"/>
                        <a:t>decrease in the supply.</a:t>
                      </a:r>
                      <a:endParaRPr lang="pt-PT" dirty="0" smtClean="0"/>
                    </a:p>
                    <a:p>
                      <a:endParaRPr lang="pt-PT" dirty="0"/>
                    </a:p>
                  </a:txBody>
                  <a:tcPr/>
                </a:tc>
              </a:tr>
              <a:tr h="378058">
                <a:tc>
                  <a:txBody>
                    <a:bodyPr/>
                    <a:lstStyle/>
                    <a:p>
                      <a:r>
                        <a:rPr lang="en-US" dirty="0" smtClean="0"/>
                        <a:t>In September 2004,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Gulf Hurricane Ivan caused the price of oil to rise by $6, leading to the highest peak of $52. </a:t>
                      </a:r>
                      <a:endParaRPr lang="pt-PT" dirty="0" smtClean="0"/>
                    </a:p>
                  </a:txBody>
                  <a:tcPr/>
                </a:tc>
              </a:tr>
              <a:tr h="378058">
                <a:tc>
                  <a:txBody>
                    <a:bodyPr/>
                    <a:lstStyle/>
                    <a:p>
                      <a:r>
                        <a:rPr lang="pt-PT" b="1" dirty="0" err="1" smtClean="0">
                          <a:solidFill>
                            <a:srgbClr val="FF0000"/>
                          </a:solidFill>
                        </a:rPr>
                        <a:t>Similarly</a:t>
                      </a:r>
                      <a:r>
                        <a:rPr lang="pt-PT" b="1" dirty="0" smtClean="0">
                          <a:solidFill>
                            <a:srgbClr val="FF0000"/>
                          </a:solidFill>
                        </a:rPr>
                        <a:t>, </a:t>
                      </a:r>
                      <a:r>
                        <a:rPr lang="en-US" b="1" dirty="0" smtClean="0">
                          <a:solidFill>
                            <a:srgbClr val="FF0000"/>
                          </a:solidFill>
                        </a:rPr>
                        <a:t>when Hurricane Katrina </a:t>
                      </a:r>
                      <a:endParaRPr lang="pt-PT" b="1" dirty="0">
                        <a:solidFill>
                          <a:srgbClr val="FF0000"/>
                        </a:solidFill>
                      </a:endParaRPr>
                    </a:p>
                  </a:txBody>
                  <a:tcPr/>
                </a:tc>
                <a:tc>
                  <a:txBody>
                    <a:bodyPr/>
                    <a:lstStyle/>
                    <a:p>
                      <a:r>
                        <a:rPr lang="en-US" dirty="0" smtClean="0"/>
                        <a:t>entered the Gulf of Mexico  </a:t>
                      </a:r>
                      <a:r>
                        <a:rPr lang="en-US" b="1" dirty="0" smtClean="0">
                          <a:solidFill>
                            <a:srgbClr val="FF0000"/>
                          </a:solidFill>
                        </a:rPr>
                        <a:t>in August 2005</a:t>
                      </a:r>
                      <a:r>
                        <a:rPr lang="en-US" dirty="0" smtClean="0"/>
                        <a:t> and caused massive damage to oil production facilities and refineries,</a:t>
                      </a:r>
                      <a:endParaRPr lang="pt-PT" dirty="0"/>
                    </a:p>
                  </a:txBody>
                  <a:tcPr/>
                </a:tc>
              </a:tr>
              <a:tr h="378058">
                <a:tc>
                  <a:txBody>
                    <a:bodyPr/>
                    <a:lstStyle/>
                    <a:p>
                      <a:r>
                        <a:rPr lang="en-US" b="0" dirty="0" smtClean="0">
                          <a:solidFill>
                            <a:schemeClr val="tx1"/>
                          </a:solidFill>
                        </a:rPr>
                        <a:t>oil prices </a:t>
                      </a:r>
                      <a:endParaRPr lang="pt-PT"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also increased. </a:t>
                      </a:r>
                      <a:endParaRPr lang="pt-PT" dirty="0" smtClean="0"/>
                    </a:p>
                  </a:txBody>
                  <a:tcPr/>
                </a:tc>
              </a:tr>
              <a:tr h="378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In November of 2004</a:t>
                      </a:r>
                      <a:endParaRPr lang="pt-PT" b="1"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OPEC  increased production by 1 million, </a:t>
                      </a:r>
                      <a:endParaRPr lang="pt-PT" dirty="0" smtClean="0"/>
                    </a:p>
                  </a:txBody>
                  <a:tcPr/>
                </a:tc>
              </a:tr>
              <a:tr h="652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b="1" dirty="0" err="1" smtClean="0">
                          <a:solidFill>
                            <a:srgbClr val="FF0000"/>
                          </a:solidFill>
                        </a:rPr>
                        <a:t>and</a:t>
                      </a:r>
                      <a:r>
                        <a:rPr lang="pt-PT" dirty="0" smtClean="0">
                          <a:solidFill>
                            <a:srgbClr val="FF0000"/>
                          </a:solidFill>
                        </a:rPr>
                        <a:t> </a:t>
                      </a:r>
                      <a:r>
                        <a:rPr lang="en-US" dirty="0" smtClean="0"/>
                        <a:t>the price of oil </a:t>
                      </a:r>
                      <a:endParaRPr lang="pt-PT"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decreased by $14, to reach $38. </a:t>
                      </a:r>
                      <a:endParaRPr lang="pt-PT" dirty="0" smtClean="0"/>
                    </a:p>
                  </a:txBody>
                  <a:tcPr/>
                </a:tc>
              </a:tr>
              <a:tr h="378058">
                <a:tc>
                  <a:txBody>
                    <a:bodyPr/>
                    <a:lstStyle/>
                    <a:p>
                      <a:r>
                        <a:rPr lang="pt-PT" dirty="0" smtClean="0"/>
                        <a:t>In 2005</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OPEC abandoned its price band mechanism ($22-$28) , </a:t>
                      </a:r>
                      <a:r>
                        <a:rPr lang="en-US" b="1" dirty="0" smtClean="0">
                          <a:solidFill>
                            <a:srgbClr val="FF0000"/>
                          </a:solidFill>
                        </a:rPr>
                        <a:t>thus raising </a:t>
                      </a:r>
                      <a:r>
                        <a:rPr lang="en-US" dirty="0" smtClean="0"/>
                        <a:t>the price of crude oil.</a:t>
                      </a:r>
                      <a:endParaRPr lang="pt-PT" dirty="0" smtClean="0"/>
                    </a:p>
                    <a:p>
                      <a:endParaRPr lang="pt-PT" dirty="0"/>
                    </a:p>
                  </a:txBody>
                  <a:tcPr/>
                </a:tc>
              </a:tr>
              <a:tr h="378058">
                <a:tc>
                  <a:txBody>
                    <a:bodyPr/>
                    <a:lstStyle/>
                    <a:p>
                      <a:r>
                        <a:rPr lang="en-US" dirty="0" smtClean="0"/>
                        <a:t>By the time Angola joined OPEC, </a:t>
                      </a:r>
                      <a:endParaRPr lang="pt-PT" dirty="0"/>
                    </a:p>
                  </a:txBody>
                  <a:tcPr/>
                </a:tc>
                <a:tc>
                  <a:txBody>
                    <a:bodyPr/>
                    <a:lstStyle/>
                    <a:p>
                      <a:r>
                        <a:rPr lang="en-US" dirty="0" smtClean="0"/>
                        <a:t>the price of this commodity </a:t>
                      </a:r>
                      <a:r>
                        <a:rPr lang="en-US" b="1" dirty="0" smtClean="0">
                          <a:solidFill>
                            <a:srgbClr val="FF0000"/>
                          </a:solidFill>
                        </a:rPr>
                        <a:t>had</a:t>
                      </a:r>
                      <a:r>
                        <a:rPr lang="en-US" dirty="0" smtClean="0">
                          <a:solidFill>
                            <a:srgbClr val="FF0000"/>
                          </a:solidFill>
                        </a:rPr>
                        <a:t> </a:t>
                      </a:r>
                      <a:r>
                        <a:rPr lang="en-US" dirty="0" smtClean="0"/>
                        <a:t>dramatically </a:t>
                      </a:r>
                      <a:r>
                        <a:rPr lang="en-US" dirty="0" smtClean="0"/>
                        <a:t>increased.</a:t>
                      </a:r>
                      <a:endParaRPr lang="pt-PT" dirty="0"/>
                    </a:p>
                  </a:txBody>
                  <a:tcPr/>
                </a:tc>
              </a:tr>
              <a:tr h="378058">
                <a:tc>
                  <a:txBody>
                    <a:bodyPr/>
                    <a:lstStyle/>
                    <a:p>
                      <a:r>
                        <a:rPr lang="en-US" b="0" dirty="0" smtClean="0">
                          <a:solidFill>
                            <a:schemeClr val="tx1"/>
                          </a:solidFill>
                        </a:rPr>
                        <a:t>In conclusion, oil</a:t>
                      </a:r>
                      <a:endParaRPr lang="pt-PT" b="0" dirty="0">
                        <a:solidFill>
                          <a:schemeClr val="tx1"/>
                        </a:solidFill>
                      </a:endParaRPr>
                    </a:p>
                  </a:txBody>
                  <a:tcPr/>
                </a:tc>
                <a:tc>
                  <a:txBody>
                    <a:bodyPr/>
                    <a:lstStyle/>
                    <a:p>
                      <a:r>
                        <a:rPr lang="en-US" dirty="0" smtClean="0"/>
                        <a:t>is a commodity, </a:t>
                      </a:r>
                      <a:endParaRPr lang="pt-PT" dirty="0"/>
                    </a:p>
                  </a:txBody>
                  <a:tcPr/>
                </a:tc>
              </a:tr>
            </a:tbl>
          </a:graphicData>
        </a:graphic>
      </p:graphicFrame>
      <p:sp>
        <p:nvSpPr>
          <p:cNvPr id="8" name="TextBox 7"/>
          <p:cNvSpPr txBox="1"/>
          <p:nvPr/>
        </p:nvSpPr>
        <p:spPr>
          <a:xfrm>
            <a:off x="4888521" y="1074460"/>
            <a:ext cx="3974123" cy="2246769"/>
          </a:xfrm>
          <a:prstGeom prst="rect">
            <a:avLst/>
          </a:prstGeom>
          <a:solidFill>
            <a:srgbClr val="FFFF00"/>
          </a:solidFill>
        </p:spPr>
        <p:txBody>
          <a:bodyPr wrap="square" rtlCol="0">
            <a:spAutoFit/>
          </a:bodyPr>
          <a:lstStyle/>
          <a:p>
            <a:r>
              <a:rPr lang="pt-PT" sz="2800" dirty="0" err="1" smtClean="0"/>
              <a:t>Multiple</a:t>
            </a:r>
            <a:r>
              <a:rPr lang="pt-PT" sz="2800" dirty="0" smtClean="0"/>
              <a:t> </a:t>
            </a:r>
            <a:r>
              <a:rPr lang="pt-PT" sz="2800" dirty="0" err="1" smtClean="0"/>
              <a:t>theme</a:t>
            </a:r>
            <a:r>
              <a:rPr lang="pt-PT" sz="2800" dirty="0" smtClean="0"/>
              <a:t> </a:t>
            </a:r>
            <a:r>
              <a:rPr lang="pt-PT" sz="2800" dirty="0" err="1" smtClean="0"/>
              <a:t>explicates</a:t>
            </a:r>
            <a:r>
              <a:rPr lang="pt-PT" sz="2800" dirty="0" smtClean="0"/>
              <a:t> logical </a:t>
            </a:r>
            <a:r>
              <a:rPr lang="pt-PT" sz="2800" dirty="0" err="1" smtClean="0"/>
              <a:t>relation</a:t>
            </a:r>
            <a:r>
              <a:rPr lang="pt-PT" sz="2800" dirty="0" smtClean="0"/>
              <a:t> (</a:t>
            </a:r>
            <a:r>
              <a:rPr lang="pt-PT" sz="2800" b="1" i="1" dirty="0" err="1" smtClean="0"/>
              <a:t>Similarly</a:t>
            </a:r>
            <a:r>
              <a:rPr lang="pt-PT" sz="2800" dirty="0" smtClean="0"/>
              <a:t>) </a:t>
            </a:r>
            <a:r>
              <a:rPr lang="pt-PT" sz="2800" dirty="0" err="1" smtClean="0"/>
              <a:t>but</a:t>
            </a:r>
            <a:r>
              <a:rPr lang="pt-PT" sz="2800" dirty="0" smtClean="0"/>
              <a:t> </a:t>
            </a:r>
            <a:r>
              <a:rPr lang="pt-PT" sz="2800" dirty="0" err="1" smtClean="0"/>
              <a:t>also</a:t>
            </a:r>
            <a:r>
              <a:rPr lang="pt-PT" sz="2800" dirty="0" smtClean="0"/>
              <a:t> continues </a:t>
            </a:r>
            <a:r>
              <a:rPr lang="pt-PT" sz="2800" dirty="0" err="1" smtClean="0"/>
              <a:t>development</a:t>
            </a:r>
            <a:r>
              <a:rPr lang="pt-PT" sz="2800" dirty="0" smtClean="0"/>
              <a:t> </a:t>
            </a:r>
            <a:r>
              <a:rPr lang="pt-PT" sz="2800" dirty="0" err="1" smtClean="0"/>
              <a:t>by</a:t>
            </a:r>
            <a:r>
              <a:rPr lang="pt-PT" sz="2800" dirty="0" smtClean="0"/>
              <a:t> </a:t>
            </a:r>
            <a:r>
              <a:rPr lang="pt-PT" sz="2800" dirty="0" err="1" smtClean="0"/>
              <a:t>change</a:t>
            </a:r>
            <a:r>
              <a:rPr lang="pt-PT" sz="2800" dirty="0" smtClean="0"/>
              <a:t> </a:t>
            </a:r>
            <a:r>
              <a:rPr lang="pt-PT" sz="2800" dirty="0" err="1" smtClean="0"/>
              <a:t>over</a:t>
            </a:r>
            <a:r>
              <a:rPr lang="pt-PT" sz="2800" dirty="0" smtClean="0"/>
              <a:t> time</a:t>
            </a:r>
            <a:endParaRPr lang="pt-PT" sz="2800" b="1" dirty="0"/>
          </a:p>
        </p:txBody>
      </p:sp>
      <p:sp>
        <p:nvSpPr>
          <p:cNvPr id="9" name="TextBox 8"/>
          <p:cNvSpPr txBox="1"/>
          <p:nvPr/>
        </p:nvSpPr>
        <p:spPr>
          <a:xfrm>
            <a:off x="703386" y="1266824"/>
            <a:ext cx="3974123" cy="1815882"/>
          </a:xfrm>
          <a:prstGeom prst="rect">
            <a:avLst/>
          </a:prstGeom>
          <a:solidFill>
            <a:srgbClr val="FFFF00"/>
          </a:solidFill>
        </p:spPr>
        <p:txBody>
          <a:bodyPr wrap="square" rtlCol="0">
            <a:spAutoFit/>
          </a:bodyPr>
          <a:lstStyle/>
          <a:p>
            <a:r>
              <a:rPr lang="pt-PT" sz="2800" dirty="0" err="1" smtClean="0"/>
              <a:t>Redundant</a:t>
            </a:r>
            <a:r>
              <a:rPr lang="pt-PT" sz="2800" dirty="0" smtClean="0"/>
              <a:t> </a:t>
            </a:r>
            <a:r>
              <a:rPr lang="pt-PT" sz="2800" dirty="0" err="1" smtClean="0"/>
              <a:t>information</a:t>
            </a:r>
            <a:r>
              <a:rPr lang="pt-PT" sz="2800" dirty="0" smtClean="0"/>
              <a:t> </a:t>
            </a:r>
            <a:r>
              <a:rPr lang="pt-PT" sz="2800" dirty="0" err="1" smtClean="0"/>
              <a:t>deleted</a:t>
            </a:r>
            <a:r>
              <a:rPr lang="pt-PT" sz="2800" dirty="0" smtClean="0"/>
              <a:t>. </a:t>
            </a:r>
            <a:r>
              <a:rPr lang="pt-PT" sz="2800" dirty="0" err="1" smtClean="0"/>
              <a:t>Thematic</a:t>
            </a:r>
            <a:r>
              <a:rPr lang="pt-PT" sz="2800" dirty="0" smtClean="0"/>
              <a:t> </a:t>
            </a:r>
            <a:r>
              <a:rPr lang="pt-PT" sz="2800" dirty="0" err="1" smtClean="0"/>
              <a:t>progression</a:t>
            </a:r>
            <a:r>
              <a:rPr lang="pt-PT" sz="2800" dirty="0" smtClean="0"/>
              <a:t> </a:t>
            </a:r>
            <a:r>
              <a:rPr lang="pt-PT" sz="2800" dirty="0" err="1" smtClean="0"/>
              <a:t>returns</a:t>
            </a:r>
            <a:r>
              <a:rPr lang="pt-PT" sz="2800" dirty="0" smtClean="0"/>
              <a:t> to </a:t>
            </a:r>
            <a:r>
              <a:rPr lang="pt-PT" sz="2800" dirty="0" err="1" smtClean="0"/>
              <a:t>change</a:t>
            </a:r>
            <a:r>
              <a:rPr lang="pt-PT" sz="2800" dirty="0" smtClean="0"/>
              <a:t> </a:t>
            </a:r>
            <a:r>
              <a:rPr lang="pt-PT" sz="2800" dirty="0" err="1" smtClean="0"/>
              <a:t>over</a:t>
            </a:r>
            <a:r>
              <a:rPr lang="pt-PT" sz="2800" dirty="0" smtClean="0"/>
              <a:t> time.</a:t>
            </a:r>
            <a:endParaRPr lang="pt-PT" sz="2800" b="1" dirty="0"/>
          </a:p>
        </p:txBody>
      </p:sp>
      <p:sp>
        <p:nvSpPr>
          <p:cNvPr id="11" name="TextBox 10"/>
          <p:cNvSpPr txBox="1"/>
          <p:nvPr/>
        </p:nvSpPr>
        <p:spPr>
          <a:xfrm>
            <a:off x="2608387" y="4995612"/>
            <a:ext cx="2520461" cy="1384995"/>
          </a:xfrm>
          <a:prstGeom prst="rect">
            <a:avLst/>
          </a:prstGeom>
          <a:solidFill>
            <a:srgbClr val="FFFF00"/>
          </a:solidFill>
        </p:spPr>
        <p:txBody>
          <a:bodyPr wrap="square" rtlCol="0">
            <a:spAutoFit/>
          </a:bodyPr>
          <a:lstStyle/>
          <a:p>
            <a:r>
              <a:rPr lang="pt-PT" sz="2800" dirty="0" err="1" smtClean="0"/>
              <a:t>Theme</a:t>
            </a:r>
            <a:r>
              <a:rPr lang="pt-PT" sz="2800" dirty="0" smtClean="0"/>
              <a:t> </a:t>
            </a:r>
            <a:r>
              <a:rPr lang="pt-PT" sz="2800" dirty="0" err="1" smtClean="0"/>
              <a:t>returns</a:t>
            </a:r>
            <a:r>
              <a:rPr lang="pt-PT" sz="2800" dirty="0" smtClean="0"/>
              <a:t> to time </a:t>
            </a:r>
            <a:r>
              <a:rPr lang="pt-PT" sz="2800" dirty="0" err="1" smtClean="0"/>
              <a:t>expression</a:t>
            </a:r>
            <a:endParaRPr lang="pt-PT" sz="2800" b="1" dirty="0"/>
          </a:p>
        </p:txBody>
      </p:sp>
      <p:sp>
        <p:nvSpPr>
          <p:cNvPr id="3" name="Oval 2"/>
          <p:cNvSpPr/>
          <p:nvPr/>
        </p:nvSpPr>
        <p:spPr>
          <a:xfrm>
            <a:off x="234462" y="3247665"/>
            <a:ext cx="2455985" cy="48027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2" name="Oval 11"/>
          <p:cNvSpPr/>
          <p:nvPr/>
        </p:nvSpPr>
        <p:spPr>
          <a:xfrm>
            <a:off x="386861" y="4669037"/>
            <a:ext cx="2455985" cy="48027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78993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3" grpId="0" animBg="1"/>
      <p:bldP spid="1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3369" y="130665"/>
            <a:ext cx="10515600" cy="537552"/>
          </a:xfrm>
        </p:spPr>
        <p:txBody>
          <a:bodyPr>
            <a:normAutofit/>
          </a:bodyPr>
          <a:lstStyle/>
          <a:p>
            <a:pPr algn="ctr"/>
            <a:r>
              <a:rPr lang="pt-PT" sz="2000" dirty="0" smtClean="0"/>
              <a:t>Ex 4.10 c </a:t>
            </a:r>
            <a:r>
              <a:rPr lang="pt-PT" sz="2000" dirty="0" err="1"/>
              <a:t>Revised</a:t>
            </a:r>
            <a:r>
              <a:rPr lang="pt-PT" sz="2000" dirty="0" smtClean="0"/>
              <a:t> </a:t>
            </a:r>
            <a:endParaRPr lang="pt-PT"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3671485"/>
              </p:ext>
            </p:extLst>
          </p:nvPr>
        </p:nvGraphicFramePr>
        <p:xfrm>
          <a:off x="363415" y="703382"/>
          <a:ext cx="11828585" cy="5219184"/>
        </p:xfrm>
        <a:graphic>
          <a:graphicData uri="http://schemas.openxmlformats.org/drawingml/2006/table">
            <a:tbl>
              <a:tblPr firstRow="1" bandRow="1">
                <a:tableStyleId>{5C22544A-7EE6-4342-B048-85BDC9FD1C3A}</a:tableStyleId>
              </a:tblPr>
              <a:tblGrid>
                <a:gridCol w="2749455"/>
                <a:gridCol w="9079130"/>
              </a:tblGrid>
              <a:tr h="378058">
                <a:tc>
                  <a:txBody>
                    <a:bodyPr/>
                    <a:lstStyle/>
                    <a:p>
                      <a:endParaRPr lang="pt-PT" b="0" dirty="0"/>
                    </a:p>
                  </a:txBody>
                  <a:tcPr/>
                </a:tc>
                <a:tc>
                  <a:txBody>
                    <a:bodyPr/>
                    <a:lstStyle/>
                    <a:p>
                      <a:endParaRPr lang="pt-PT" dirty="0"/>
                    </a:p>
                  </a:txBody>
                  <a:tcPr/>
                </a:tc>
              </a:tr>
              <a:tr h="378058">
                <a:tc>
                  <a:txBody>
                    <a:bodyPr/>
                    <a:lstStyle/>
                    <a:p>
                      <a:r>
                        <a:rPr lang="pt-PT" b="0" dirty="0" err="1" smtClean="0"/>
                        <a:t>Similarly</a:t>
                      </a:r>
                      <a:r>
                        <a:rPr lang="pt-PT" b="0" dirty="0" smtClean="0"/>
                        <a:t>, </a:t>
                      </a:r>
                      <a:r>
                        <a:rPr lang="en-US" b="0" dirty="0" smtClean="0"/>
                        <a:t>when Hurricane Katrina </a:t>
                      </a:r>
                      <a:endParaRPr lang="pt-PT" b="0" dirty="0"/>
                    </a:p>
                  </a:txBody>
                  <a:tcPr/>
                </a:tc>
                <a:tc>
                  <a:txBody>
                    <a:bodyPr/>
                    <a:lstStyle/>
                    <a:p>
                      <a:r>
                        <a:rPr lang="en-US" dirty="0" smtClean="0"/>
                        <a:t>entered the Gulf of Mexico  </a:t>
                      </a:r>
                      <a:r>
                        <a:rPr lang="en-US" b="1" dirty="0" smtClean="0">
                          <a:solidFill>
                            <a:schemeClr val="tx1"/>
                          </a:solidFill>
                        </a:rPr>
                        <a:t>in August 2005</a:t>
                      </a:r>
                      <a:r>
                        <a:rPr lang="en-US" dirty="0" smtClean="0"/>
                        <a:t> and caused massive damage to oil production facilities and refineries,</a:t>
                      </a:r>
                      <a:endParaRPr lang="pt-PT" dirty="0"/>
                    </a:p>
                  </a:txBody>
                  <a:tcPr/>
                </a:tc>
              </a:tr>
              <a:tr h="378058">
                <a:tc>
                  <a:txBody>
                    <a:bodyPr/>
                    <a:lstStyle/>
                    <a:p>
                      <a:r>
                        <a:rPr lang="en-US" dirty="0" smtClean="0"/>
                        <a:t>oil prices </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also increased. </a:t>
                      </a:r>
                      <a:endParaRPr lang="pt-PT" dirty="0" smtClean="0"/>
                    </a:p>
                  </a:txBody>
                  <a:tcPr/>
                </a:tc>
              </a:tr>
              <a:tr h="3780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In November of 2004</a:t>
                      </a:r>
                      <a:endParaRPr lang="pt-PT" b="1"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OPEC  increased production by 1 million, </a:t>
                      </a:r>
                      <a:endParaRPr lang="pt-PT" dirty="0" smtClean="0"/>
                    </a:p>
                  </a:txBody>
                  <a:tcPr/>
                </a:tc>
              </a:tr>
              <a:tr h="6525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PT" b="1" dirty="0" err="1" smtClean="0">
                          <a:solidFill>
                            <a:schemeClr val="tx1"/>
                          </a:solidFill>
                        </a:rPr>
                        <a:t>and</a:t>
                      </a:r>
                      <a:r>
                        <a:rPr lang="pt-PT" dirty="0" smtClean="0">
                          <a:solidFill>
                            <a:schemeClr val="tx1"/>
                          </a:solidFill>
                        </a:rPr>
                        <a:t> </a:t>
                      </a:r>
                      <a:r>
                        <a:rPr lang="en-US" dirty="0" smtClean="0"/>
                        <a:t>the price of oil </a:t>
                      </a:r>
                      <a:endParaRPr lang="pt-PT"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decreased by $14, to reach $38. </a:t>
                      </a:r>
                      <a:endParaRPr lang="pt-PT" dirty="0" smtClean="0"/>
                    </a:p>
                  </a:txBody>
                  <a:tcPr/>
                </a:tc>
              </a:tr>
              <a:tr h="378058">
                <a:tc>
                  <a:txBody>
                    <a:bodyPr/>
                    <a:lstStyle/>
                    <a:p>
                      <a:r>
                        <a:rPr lang="pt-PT" dirty="0" smtClean="0"/>
                        <a:t>In 2005</a:t>
                      </a:r>
                      <a:endParaRPr lang="pt-PT"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OPEC abandoned its price band mechanism ($22-$28) , </a:t>
                      </a:r>
                      <a:r>
                        <a:rPr lang="en-US" b="1" dirty="0" smtClean="0">
                          <a:solidFill>
                            <a:srgbClr val="FF0000"/>
                          </a:solidFill>
                        </a:rPr>
                        <a:t>thus raising </a:t>
                      </a:r>
                      <a:r>
                        <a:rPr lang="en-US" dirty="0" smtClean="0"/>
                        <a:t>the price of crude oil.</a:t>
                      </a:r>
                      <a:endParaRPr lang="pt-PT" dirty="0" smtClean="0"/>
                    </a:p>
                    <a:p>
                      <a:endParaRPr lang="pt-PT" dirty="0"/>
                    </a:p>
                  </a:txBody>
                  <a:tcPr/>
                </a:tc>
              </a:tr>
              <a:tr h="378058">
                <a:tc>
                  <a:txBody>
                    <a:bodyPr/>
                    <a:lstStyle/>
                    <a:p>
                      <a:r>
                        <a:rPr lang="en-US" dirty="0" smtClean="0"/>
                        <a:t>By the time Angola joined OPEC, </a:t>
                      </a:r>
                      <a:endParaRPr lang="pt-PT" dirty="0"/>
                    </a:p>
                  </a:txBody>
                  <a:tcPr/>
                </a:tc>
                <a:tc>
                  <a:txBody>
                    <a:bodyPr/>
                    <a:lstStyle/>
                    <a:p>
                      <a:r>
                        <a:rPr lang="en-US" dirty="0" smtClean="0"/>
                        <a:t>the price of this commodity </a:t>
                      </a:r>
                      <a:r>
                        <a:rPr lang="en-US" b="1" dirty="0" smtClean="0">
                          <a:solidFill>
                            <a:srgbClr val="FF0000"/>
                          </a:solidFill>
                        </a:rPr>
                        <a:t>had</a:t>
                      </a:r>
                      <a:r>
                        <a:rPr lang="en-US" dirty="0" smtClean="0">
                          <a:solidFill>
                            <a:srgbClr val="FF0000"/>
                          </a:solidFill>
                        </a:rPr>
                        <a:t> </a:t>
                      </a:r>
                      <a:r>
                        <a:rPr lang="en-US" dirty="0" smtClean="0"/>
                        <a:t>dramatically </a:t>
                      </a:r>
                      <a:r>
                        <a:rPr lang="en-US" dirty="0" smtClean="0"/>
                        <a:t>increased.</a:t>
                      </a:r>
                      <a:endParaRPr lang="pt-PT" dirty="0"/>
                    </a:p>
                  </a:txBody>
                  <a:tcPr/>
                </a:tc>
              </a:tr>
              <a:tr h="378058">
                <a:tc>
                  <a:txBody>
                    <a:bodyPr/>
                    <a:lstStyle/>
                    <a:p>
                      <a:r>
                        <a:rPr lang="en-US" b="0" dirty="0" smtClean="0">
                          <a:solidFill>
                            <a:schemeClr val="tx1"/>
                          </a:solidFill>
                        </a:rPr>
                        <a:t>In conclusion, oil</a:t>
                      </a:r>
                      <a:endParaRPr lang="pt-PT" b="0" dirty="0">
                        <a:solidFill>
                          <a:schemeClr val="tx1"/>
                        </a:solidFill>
                      </a:endParaRPr>
                    </a:p>
                  </a:txBody>
                  <a:tcPr/>
                </a:tc>
                <a:tc>
                  <a:txBody>
                    <a:bodyPr/>
                    <a:lstStyle/>
                    <a:p>
                      <a:r>
                        <a:rPr lang="en-US" dirty="0" smtClean="0"/>
                        <a:t>is a commodity, </a:t>
                      </a:r>
                      <a:endParaRPr lang="pt-PT" dirty="0"/>
                    </a:p>
                  </a:txBody>
                  <a:tcPr/>
                </a:tc>
              </a:tr>
              <a:tr h="378058">
                <a:tc>
                  <a:txBody>
                    <a:bodyPr/>
                    <a:lstStyle/>
                    <a:p>
                      <a:r>
                        <a:rPr lang="en-US" dirty="0" smtClean="0"/>
                        <a:t>and as such, it</a:t>
                      </a:r>
                      <a:endParaRPr lang="pt-PT" dirty="0"/>
                    </a:p>
                  </a:txBody>
                  <a:tcPr/>
                </a:tc>
                <a:tc>
                  <a:txBody>
                    <a:bodyPr/>
                    <a:lstStyle/>
                    <a:p>
                      <a:r>
                        <a:rPr lang="en-US" dirty="0" smtClean="0"/>
                        <a:t>tends to see larger fluctuations in price. </a:t>
                      </a:r>
                      <a:endParaRPr lang="pt-PT" dirty="0"/>
                    </a:p>
                  </a:txBody>
                  <a:tcPr/>
                </a:tc>
              </a:tr>
              <a:tr h="378058">
                <a:tc>
                  <a:txBody>
                    <a:bodyPr/>
                    <a:lstStyle/>
                    <a:p>
                      <a:r>
                        <a:rPr lang="en-US" dirty="0" smtClean="0"/>
                        <a:t>If supply </a:t>
                      </a:r>
                      <a:endParaRPr lang="pt-PT" dirty="0"/>
                    </a:p>
                  </a:txBody>
                  <a:tcPr/>
                </a:tc>
                <a:tc>
                  <a:txBody>
                    <a:bodyPr/>
                    <a:lstStyle/>
                    <a:p>
                      <a:r>
                        <a:rPr lang="en-US" dirty="0" smtClean="0"/>
                        <a:t>decreases,</a:t>
                      </a:r>
                      <a:endParaRPr lang="pt-PT" dirty="0"/>
                    </a:p>
                  </a:txBody>
                  <a:tcPr/>
                </a:tc>
              </a:tr>
              <a:tr h="378058">
                <a:tc>
                  <a:txBody>
                    <a:bodyPr/>
                    <a:lstStyle/>
                    <a:p>
                      <a:r>
                        <a:rPr lang="en-US" dirty="0" smtClean="0"/>
                        <a:t>the price of crude oil </a:t>
                      </a:r>
                      <a:endParaRPr lang="pt-PT" dirty="0"/>
                    </a:p>
                  </a:txBody>
                  <a:tcPr/>
                </a:tc>
                <a:tc>
                  <a:txBody>
                    <a:bodyPr/>
                    <a:lstStyle/>
                    <a:p>
                      <a:r>
                        <a:rPr lang="en-US" dirty="0" smtClean="0"/>
                        <a:t>must increase towards the equilibrium level.</a:t>
                      </a:r>
                      <a:endParaRPr lang="pt-PT" dirty="0"/>
                    </a:p>
                  </a:txBody>
                  <a:tcPr/>
                </a:tc>
              </a:tr>
            </a:tbl>
          </a:graphicData>
        </a:graphic>
      </p:graphicFrame>
      <p:sp>
        <p:nvSpPr>
          <p:cNvPr id="6" name="TextBox 5"/>
          <p:cNvSpPr txBox="1"/>
          <p:nvPr/>
        </p:nvSpPr>
        <p:spPr>
          <a:xfrm>
            <a:off x="6471138" y="1286020"/>
            <a:ext cx="3739661" cy="1815882"/>
          </a:xfrm>
          <a:prstGeom prst="rect">
            <a:avLst/>
          </a:prstGeom>
          <a:solidFill>
            <a:srgbClr val="FFFF00"/>
          </a:solidFill>
        </p:spPr>
        <p:txBody>
          <a:bodyPr wrap="square" rtlCol="0">
            <a:spAutoFit/>
          </a:bodyPr>
          <a:lstStyle/>
          <a:p>
            <a:r>
              <a:rPr lang="pt-PT" sz="2800" dirty="0" err="1" smtClean="0"/>
              <a:t>Explicating</a:t>
            </a:r>
            <a:r>
              <a:rPr lang="pt-PT" sz="2800" dirty="0" smtClean="0"/>
              <a:t> logical </a:t>
            </a:r>
            <a:r>
              <a:rPr lang="pt-PT" sz="2800" dirty="0" err="1" smtClean="0"/>
              <a:t>relation</a:t>
            </a:r>
            <a:r>
              <a:rPr lang="pt-PT" sz="2800" dirty="0" smtClean="0"/>
              <a:t> </a:t>
            </a:r>
            <a:r>
              <a:rPr lang="pt-PT" sz="2800" dirty="0" err="1" smtClean="0"/>
              <a:t>with</a:t>
            </a:r>
            <a:r>
              <a:rPr lang="pt-PT" sz="2800" dirty="0" smtClean="0"/>
              <a:t> </a:t>
            </a:r>
            <a:r>
              <a:rPr lang="pt-PT" sz="2800" dirty="0" err="1" smtClean="0"/>
              <a:t>conjunction</a:t>
            </a:r>
            <a:r>
              <a:rPr lang="pt-PT" sz="2800" dirty="0" smtClean="0"/>
              <a:t> (</a:t>
            </a:r>
            <a:r>
              <a:rPr lang="pt-PT" sz="2800" i="1" dirty="0" err="1" smtClean="0"/>
              <a:t>thus</a:t>
            </a:r>
            <a:r>
              <a:rPr lang="pt-PT" sz="2800" i="1" dirty="0" smtClean="0"/>
              <a:t>) </a:t>
            </a:r>
            <a:r>
              <a:rPr lang="pt-PT" sz="2800" dirty="0" smtClean="0"/>
              <a:t>improves </a:t>
            </a:r>
            <a:r>
              <a:rPr lang="pt-PT" sz="2800" dirty="0" err="1" smtClean="0"/>
              <a:t>coherence</a:t>
            </a:r>
            <a:endParaRPr lang="pt-PT" sz="2800" b="1" dirty="0"/>
          </a:p>
        </p:txBody>
      </p:sp>
      <p:sp>
        <p:nvSpPr>
          <p:cNvPr id="9" name="TextBox 8"/>
          <p:cNvSpPr txBox="1"/>
          <p:nvPr/>
        </p:nvSpPr>
        <p:spPr>
          <a:xfrm>
            <a:off x="1359876" y="913800"/>
            <a:ext cx="3974123" cy="1815882"/>
          </a:xfrm>
          <a:prstGeom prst="rect">
            <a:avLst/>
          </a:prstGeom>
          <a:solidFill>
            <a:srgbClr val="FFFF00"/>
          </a:solidFill>
        </p:spPr>
        <p:txBody>
          <a:bodyPr wrap="square" rtlCol="0">
            <a:spAutoFit/>
          </a:bodyPr>
          <a:lstStyle/>
          <a:p>
            <a:r>
              <a:rPr lang="pt-PT" sz="2800" dirty="0" err="1" smtClean="0"/>
              <a:t>Redundant</a:t>
            </a:r>
            <a:r>
              <a:rPr lang="pt-PT" sz="2800" dirty="0" smtClean="0"/>
              <a:t> </a:t>
            </a:r>
            <a:r>
              <a:rPr lang="pt-PT" sz="2800" dirty="0" err="1" smtClean="0"/>
              <a:t>information</a:t>
            </a:r>
            <a:r>
              <a:rPr lang="pt-PT" sz="2800" dirty="0" smtClean="0"/>
              <a:t> </a:t>
            </a:r>
            <a:r>
              <a:rPr lang="pt-PT" sz="2800" dirty="0" err="1" smtClean="0"/>
              <a:t>deleted</a:t>
            </a:r>
            <a:r>
              <a:rPr lang="pt-PT" sz="2800" dirty="0" smtClean="0"/>
              <a:t>. </a:t>
            </a:r>
            <a:r>
              <a:rPr lang="pt-PT" sz="2800" dirty="0" err="1" smtClean="0"/>
              <a:t>Thematic</a:t>
            </a:r>
            <a:r>
              <a:rPr lang="pt-PT" sz="2800" dirty="0" smtClean="0"/>
              <a:t> </a:t>
            </a:r>
            <a:r>
              <a:rPr lang="pt-PT" sz="2800" dirty="0" err="1" smtClean="0"/>
              <a:t>progression</a:t>
            </a:r>
            <a:r>
              <a:rPr lang="pt-PT" sz="2800" dirty="0" smtClean="0"/>
              <a:t> </a:t>
            </a:r>
            <a:r>
              <a:rPr lang="pt-PT" sz="2800" dirty="0" err="1" smtClean="0"/>
              <a:t>returns</a:t>
            </a:r>
            <a:r>
              <a:rPr lang="pt-PT" sz="2800" dirty="0" smtClean="0"/>
              <a:t> to </a:t>
            </a:r>
            <a:r>
              <a:rPr lang="pt-PT" sz="2800" dirty="0" err="1" smtClean="0"/>
              <a:t>change</a:t>
            </a:r>
            <a:r>
              <a:rPr lang="pt-PT" sz="2800" dirty="0" smtClean="0"/>
              <a:t> </a:t>
            </a:r>
            <a:r>
              <a:rPr lang="pt-PT" sz="2800" dirty="0" err="1" smtClean="0"/>
              <a:t>over</a:t>
            </a:r>
            <a:r>
              <a:rPr lang="pt-PT" sz="2800" dirty="0" smtClean="0"/>
              <a:t> time.</a:t>
            </a:r>
            <a:endParaRPr lang="pt-PT" sz="2800" b="1" dirty="0"/>
          </a:p>
        </p:txBody>
      </p:sp>
      <p:sp>
        <p:nvSpPr>
          <p:cNvPr id="10" name="Oval 9"/>
          <p:cNvSpPr/>
          <p:nvPr/>
        </p:nvSpPr>
        <p:spPr>
          <a:xfrm>
            <a:off x="131884" y="3101902"/>
            <a:ext cx="2455985" cy="48027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
        <p:nvSpPr>
          <p:cNvPr id="11" name="Oval 10"/>
          <p:cNvSpPr/>
          <p:nvPr/>
        </p:nvSpPr>
        <p:spPr>
          <a:xfrm>
            <a:off x="310660" y="3734574"/>
            <a:ext cx="2737340" cy="75536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92669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03275"/>
          </a:xfrm>
        </p:spPr>
        <p:txBody>
          <a:bodyPr>
            <a:normAutofit/>
          </a:bodyPr>
          <a:lstStyle/>
          <a:p>
            <a:pPr algn="ctr"/>
            <a:r>
              <a:rPr lang="pt-PT" sz="3600" dirty="0" smtClean="0"/>
              <a:t>Ex </a:t>
            </a:r>
            <a:r>
              <a:rPr lang="pt-PT" sz="3600" dirty="0" smtClean="0"/>
              <a:t>4.10a. </a:t>
            </a:r>
            <a:r>
              <a:rPr lang="pt-PT" sz="3600" dirty="0" smtClean="0"/>
              <a:t>Original: </a:t>
            </a:r>
            <a:r>
              <a:rPr lang="pt-PT" sz="3600" dirty="0" err="1" smtClean="0"/>
              <a:t>Thematic</a:t>
            </a:r>
            <a:r>
              <a:rPr lang="pt-PT" sz="3600" dirty="0" smtClean="0"/>
              <a:t> </a:t>
            </a:r>
            <a:r>
              <a:rPr lang="pt-PT" sz="3600" dirty="0" err="1" smtClean="0"/>
              <a:t>analysis</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3380074369"/>
              </p:ext>
            </p:extLst>
          </p:nvPr>
        </p:nvGraphicFramePr>
        <p:xfrm>
          <a:off x="838200" y="1825625"/>
          <a:ext cx="10515600" cy="4297680"/>
        </p:xfrm>
        <a:graphic>
          <a:graphicData uri="http://schemas.openxmlformats.org/drawingml/2006/table">
            <a:tbl>
              <a:tblPr firstRow="1" bandRow="1">
                <a:tableStyleId>{5C22544A-7EE6-4342-B048-85BDC9FD1C3A}</a:tableStyleId>
              </a:tblPr>
              <a:tblGrid>
                <a:gridCol w="3721100"/>
                <a:gridCol w="6794500"/>
              </a:tblGrid>
              <a:tr h="370840">
                <a:tc>
                  <a:txBody>
                    <a:bodyPr/>
                    <a:lstStyle/>
                    <a:p>
                      <a:r>
                        <a:rPr lang="en-US" sz="2400" dirty="0" smtClean="0"/>
                        <a:t>Energy </a:t>
                      </a:r>
                      <a:endParaRPr lang="en-GB" sz="2400" dirty="0"/>
                    </a:p>
                  </a:txBody>
                  <a:tcPr/>
                </a:tc>
                <a:tc>
                  <a:txBody>
                    <a:bodyPr/>
                    <a:lstStyle/>
                    <a:p>
                      <a:r>
                        <a:rPr lang="en-US" sz="2400" dirty="0" smtClean="0"/>
                        <a:t>is important to do work and is required for life processes.</a:t>
                      </a:r>
                    </a:p>
                  </a:txBody>
                  <a:tcPr/>
                </a:tc>
              </a:tr>
              <a:tr h="370840">
                <a:tc>
                  <a:txBody>
                    <a:bodyPr/>
                    <a:lstStyle/>
                    <a:p>
                      <a:r>
                        <a:rPr lang="en-US" sz="2400" dirty="0" smtClean="0"/>
                        <a:t> An energy resource</a:t>
                      </a:r>
                      <a:endParaRPr lang="en-GB" sz="2400" dirty="0"/>
                    </a:p>
                  </a:txBody>
                  <a:tcPr/>
                </a:tc>
                <a:tc>
                  <a:txBody>
                    <a:bodyPr/>
                    <a:lstStyle/>
                    <a:p>
                      <a:r>
                        <a:rPr lang="en-US" sz="2400" dirty="0" smtClean="0"/>
                        <a:t>is something that can produce heat, power life, move objects, or produce electricity.</a:t>
                      </a:r>
                      <a:endParaRPr lang="en-GB" sz="2400" dirty="0"/>
                    </a:p>
                  </a:txBody>
                  <a:tcPr/>
                </a:tc>
              </a:tr>
              <a:tr h="370840">
                <a:tc>
                  <a:txBody>
                    <a:bodyPr/>
                    <a:lstStyle/>
                    <a:p>
                      <a:r>
                        <a:rPr lang="en-US" sz="2400" dirty="0" smtClean="0"/>
                        <a:t>Our earth</a:t>
                      </a:r>
                      <a:endParaRPr lang="en-GB" sz="2400" dirty="0"/>
                    </a:p>
                  </a:txBody>
                  <a:tcPr/>
                </a:tc>
                <a:tc>
                  <a:txBody>
                    <a:bodyPr/>
                    <a:lstStyle/>
                    <a:p>
                      <a:r>
                        <a:rPr lang="en-US" sz="2400" dirty="0" smtClean="0"/>
                        <a:t>gets most of its energy </a:t>
                      </a:r>
                      <a:r>
                        <a:rPr lang="en-GB" sz="2400" dirty="0" smtClean="0"/>
                        <a:t> </a:t>
                      </a:r>
                      <a:r>
                        <a:rPr lang="en-US" sz="2400" dirty="0" smtClean="0"/>
                        <a:t>from the sun.</a:t>
                      </a:r>
                      <a:endParaRPr lang="en-GB" sz="2400" dirty="0"/>
                    </a:p>
                  </a:txBody>
                  <a:tcPr/>
                </a:tc>
              </a:tr>
              <a:tr h="370840">
                <a:tc>
                  <a:txBody>
                    <a:bodyPr/>
                    <a:lstStyle/>
                    <a:p>
                      <a:r>
                        <a:rPr lang="en-US" sz="2400" dirty="0" smtClean="0"/>
                        <a:t>Fossil fuels</a:t>
                      </a:r>
                      <a:endParaRPr lang="en-GB" sz="2400" dirty="0"/>
                    </a:p>
                  </a:txBody>
                  <a:tcPr/>
                </a:tc>
                <a:tc>
                  <a:txBody>
                    <a:bodyPr/>
                    <a:lstStyle/>
                    <a:p>
                      <a:r>
                        <a:rPr lang="en-US" sz="2400" dirty="0" smtClean="0"/>
                        <a:t>rely on the sun’s energy,</a:t>
                      </a:r>
                      <a:endParaRPr lang="en-GB" sz="2400" dirty="0"/>
                    </a:p>
                  </a:txBody>
                  <a:tcPr/>
                </a:tc>
              </a:tr>
              <a:tr h="370840">
                <a:tc>
                  <a:txBody>
                    <a:bodyPr/>
                    <a:lstStyle/>
                    <a:p>
                      <a:r>
                        <a:rPr lang="en-US" sz="2400" dirty="0" smtClean="0"/>
                        <a:t>because the energy in fossil fuels</a:t>
                      </a:r>
                      <a:endParaRPr lang="en-GB" sz="2400" dirty="0"/>
                    </a:p>
                  </a:txBody>
                  <a:tcPr/>
                </a:tc>
                <a:tc>
                  <a:txBody>
                    <a:bodyPr/>
                    <a:lstStyle/>
                    <a:p>
                      <a:r>
                        <a:rPr lang="en-US" sz="2400" dirty="0" smtClean="0"/>
                        <a:t>comes from plants and algae as they performed photosynthesis.</a:t>
                      </a:r>
                      <a:endParaRPr lang="en-GB" sz="2400" dirty="0"/>
                    </a:p>
                  </a:txBody>
                  <a:tcPr/>
                </a:tc>
              </a:tr>
              <a:tr h="370840">
                <a:tc>
                  <a:txBody>
                    <a:bodyPr/>
                    <a:lstStyle/>
                    <a:p>
                      <a:r>
                        <a:rPr lang="en-US" sz="2400" dirty="0" smtClean="0"/>
                        <a:t>Humans </a:t>
                      </a:r>
                      <a:endParaRPr lang="en-GB" sz="2400" dirty="0"/>
                    </a:p>
                  </a:txBody>
                  <a:tcPr/>
                </a:tc>
                <a:tc>
                  <a:txBody>
                    <a:bodyPr/>
                    <a:lstStyle/>
                    <a:p>
                      <a:r>
                        <a:rPr lang="en-US" sz="2400" dirty="0" smtClean="0"/>
                        <a:t>exploit the fossil fuels</a:t>
                      </a:r>
                      <a:endParaRPr lang="en-GB" sz="2400" dirty="0"/>
                    </a:p>
                  </a:txBody>
                  <a:tcPr/>
                </a:tc>
              </a:tr>
              <a:tr h="370840">
                <a:tc>
                  <a:txBody>
                    <a:bodyPr/>
                    <a:lstStyle/>
                    <a:p>
                      <a:r>
                        <a:rPr lang="en-US" sz="2400" dirty="0" smtClean="0"/>
                        <a:t>and the first oil</a:t>
                      </a:r>
                      <a:endParaRPr lang="en-GB" sz="2400" dirty="0"/>
                    </a:p>
                  </a:txBody>
                  <a:tcPr/>
                </a:tc>
                <a:tc>
                  <a:txBody>
                    <a:bodyPr/>
                    <a:lstStyle/>
                    <a:p>
                      <a:r>
                        <a:rPr lang="en-US" sz="2400" dirty="0" smtClean="0"/>
                        <a:t>was drilled in 1859.</a:t>
                      </a:r>
                      <a:endParaRPr lang="en-GB" sz="2400" dirty="0"/>
                    </a:p>
                  </a:txBody>
                  <a:tcPr/>
                </a:tc>
              </a:tr>
            </a:tbl>
          </a:graphicData>
        </a:graphic>
      </p:graphicFrame>
      <p:cxnSp>
        <p:nvCxnSpPr>
          <p:cNvPr id="7" name="Conexão reta unidirecional 6"/>
          <p:cNvCxnSpPr/>
          <p:nvPr/>
        </p:nvCxnSpPr>
        <p:spPr>
          <a:xfrm>
            <a:off x="4051300" y="2413000"/>
            <a:ext cx="12700" cy="54610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cxnSp>
        <p:nvCxnSpPr>
          <p:cNvPr id="10" name="Conexão reta unidirecional 9"/>
          <p:cNvCxnSpPr/>
          <p:nvPr/>
        </p:nvCxnSpPr>
        <p:spPr>
          <a:xfrm flipH="1">
            <a:off x="3098800" y="5549900"/>
            <a:ext cx="3263900" cy="337502"/>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4" name="Conexão em ângulos retos 13"/>
          <p:cNvCxnSpPr/>
          <p:nvPr/>
        </p:nvCxnSpPr>
        <p:spPr>
          <a:xfrm>
            <a:off x="368300" y="3302000"/>
            <a:ext cx="469900" cy="406400"/>
          </a:xfrm>
          <a:prstGeom prst="bentConnector3">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5" name="Conexão em ângulos retos 14"/>
          <p:cNvCxnSpPr/>
          <p:nvPr/>
        </p:nvCxnSpPr>
        <p:spPr>
          <a:xfrm>
            <a:off x="241300" y="3771265"/>
            <a:ext cx="469900" cy="406400"/>
          </a:xfrm>
          <a:prstGeom prst="bentConnector3">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6" name="Conexão em ângulos retos 15"/>
          <p:cNvCxnSpPr/>
          <p:nvPr/>
        </p:nvCxnSpPr>
        <p:spPr>
          <a:xfrm>
            <a:off x="241300" y="5034121"/>
            <a:ext cx="469900" cy="406400"/>
          </a:xfrm>
          <a:prstGeom prst="bentConnector3">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17" name="Conexão reta unidirecional 16"/>
          <p:cNvCxnSpPr/>
          <p:nvPr/>
        </p:nvCxnSpPr>
        <p:spPr>
          <a:xfrm>
            <a:off x="3873500" y="4292600"/>
            <a:ext cx="12700" cy="546100"/>
          </a:xfrm>
          <a:prstGeom prst="straightConnector1">
            <a:avLst/>
          </a:prstGeom>
          <a:ln w="57150">
            <a:tailEnd type="triangle"/>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88231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03275"/>
          </a:xfrm>
        </p:spPr>
        <p:txBody>
          <a:bodyPr>
            <a:normAutofit/>
          </a:bodyPr>
          <a:lstStyle/>
          <a:p>
            <a:pPr algn="ctr"/>
            <a:r>
              <a:rPr lang="pt-PT" sz="3600" dirty="0" smtClean="0"/>
              <a:t>Ex </a:t>
            </a:r>
            <a:r>
              <a:rPr lang="pt-PT" sz="3600" dirty="0"/>
              <a:t>4.10a. </a:t>
            </a:r>
            <a:r>
              <a:rPr lang="pt-PT" sz="3600" dirty="0" err="1" smtClean="0"/>
              <a:t>Thematic</a:t>
            </a:r>
            <a:r>
              <a:rPr lang="pt-PT" sz="3600" dirty="0" smtClean="0"/>
              <a:t> </a:t>
            </a:r>
            <a:r>
              <a:rPr lang="pt-PT" sz="3600" dirty="0" err="1" smtClean="0"/>
              <a:t>revision</a:t>
            </a:r>
            <a:endParaRPr lang="en-GB" sz="3600" dirty="0"/>
          </a:p>
        </p:txBody>
      </p:sp>
      <p:graphicFrame>
        <p:nvGraphicFramePr>
          <p:cNvPr id="4" name="Marcador de Posição de Conteúdo 3"/>
          <p:cNvGraphicFramePr>
            <a:graphicFrameLocks noGrp="1"/>
          </p:cNvGraphicFramePr>
          <p:nvPr>
            <p:ph idx="1"/>
            <p:extLst>
              <p:ext uri="{D42A27DB-BD31-4B8C-83A1-F6EECF244321}">
                <p14:modId xmlns:p14="http://schemas.microsoft.com/office/powerpoint/2010/main" val="1860317494"/>
              </p:ext>
            </p:extLst>
          </p:nvPr>
        </p:nvGraphicFramePr>
        <p:xfrm>
          <a:off x="838200" y="1825625"/>
          <a:ext cx="10515600" cy="4297680"/>
        </p:xfrm>
        <a:graphic>
          <a:graphicData uri="http://schemas.openxmlformats.org/drawingml/2006/table">
            <a:tbl>
              <a:tblPr firstRow="1" bandRow="1">
                <a:tableStyleId>{5C22544A-7EE6-4342-B048-85BDC9FD1C3A}</a:tableStyleId>
              </a:tblPr>
              <a:tblGrid>
                <a:gridCol w="3721100"/>
                <a:gridCol w="6794500"/>
              </a:tblGrid>
              <a:tr h="370840">
                <a:tc>
                  <a:txBody>
                    <a:bodyPr/>
                    <a:lstStyle/>
                    <a:p>
                      <a:r>
                        <a:rPr lang="en-US" sz="2400" dirty="0" smtClean="0"/>
                        <a:t>Energy </a:t>
                      </a:r>
                      <a:endParaRPr lang="en-GB" sz="2400" dirty="0"/>
                    </a:p>
                  </a:txBody>
                  <a:tcPr/>
                </a:tc>
                <a:tc>
                  <a:txBody>
                    <a:bodyPr/>
                    <a:lstStyle/>
                    <a:p>
                      <a:r>
                        <a:rPr lang="en-US" sz="2400" dirty="0" smtClean="0"/>
                        <a:t>is important to do work and is required for life processes.</a:t>
                      </a:r>
                    </a:p>
                  </a:txBody>
                  <a:tcPr/>
                </a:tc>
              </a:tr>
              <a:tr h="370840">
                <a:tc>
                  <a:txBody>
                    <a:bodyPr/>
                    <a:lstStyle/>
                    <a:p>
                      <a:r>
                        <a:rPr lang="en-US" sz="2400" dirty="0" smtClean="0"/>
                        <a:t> An energy resource</a:t>
                      </a:r>
                      <a:endParaRPr lang="en-GB" sz="2400" dirty="0"/>
                    </a:p>
                  </a:txBody>
                  <a:tcPr/>
                </a:tc>
                <a:tc>
                  <a:txBody>
                    <a:bodyPr/>
                    <a:lstStyle/>
                    <a:p>
                      <a:r>
                        <a:rPr lang="en-US" sz="2400" dirty="0" smtClean="0"/>
                        <a:t>is something that can produce heat, power life, move objects, or produce electricity.</a:t>
                      </a:r>
                      <a:endParaRPr lang="en-GB" sz="2400" dirty="0"/>
                    </a:p>
                  </a:txBody>
                  <a:tcPr/>
                </a:tc>
              </a:tr>
              <a:tr h="370840">
                <a:tc>
                  <a:txBody>
                    <a:bodyPr/>
                    <a:lstStyle/>
                    <a:p>
                      <a:r>
                        <a:rPr lang="en-US" sz="2400" b="1" dirty="0" smtClean="0">
                          <a:solidFill>
                            <a:srgbClr val="FF0000"/>
                          </a:solidFill>
                        </a:rPr>
                        <a:t>Most of the earth’s energy</a:t>
                      </a:r>
                      <a:endParaRPr lang="en-GB" sz="2400" b="1" dirty="0">
                        <a:solidFill>
                          <a:srgbClr val="FF0000"/>
                        </a:solidFill>
                      </a:endParaRPr>
                    </a:p>
                  </a:txBody>
                  <a:tcPr/>
                </a:tc>
                <a:tc>
                  <a:txBody>
                    <a:bodyPr/>
                    <a:lstStyle/>
                    <a:p>
                      <a:r>
                        <a:rPr lang="en-US" sz="2400" b="1" dirty="0" smtClean="0">
                          <a:solidFill>
                            <a:srgbClr val="FF0000"/>
                          </a:solidFill>
                        </a:rPr>
                        <a:t>comes</a:t>
                      </a:r>
                      <a:r>
                        <a:rPr lang="en-US" sz="2400" dirty="0" smtClean="0">
                          <a:solidFill>
                            <a:srgbClr val="FF0000"/>
                          </a:solidFill>
                        </a:rPr>
                        <a:t> </a:t>
                      </a:r>
                      <a:r>
                        <a:rPr lang="en-GB" sz="2400" dirty="0" smtClean="0"/>
                        <a:t> </a:t>
                      </a:r>
                      <a:r>
                        <a:rPr lang="en-US" sz="2400" dirty="0" smtClean="0"/>
                        <a:t>from the sun.</a:t>
                      </a:r>
                      <a:endParaRPr lang="en-GB" sz="2400" dirty="0"/>
                    </a:p>
                  </a:txBody>
                  <a:tcPr/>
                </a:tc>
              </a:tr>
              <a:tr h="370840">
                <a:tc>
                  <a:txBody>
                    <a:bodyPr/>
                    <a:lstStyle/>
                    <a:p>
                      <a:r>
                        <a:rPr lang="en-US" sz="2400" b="1" dirty="0" smtClean="0">
                          <a:solidFill>
                            <a:srgbClr val="FF0000"/>
                          </a:solidFill>
                        </a:rPr>
                        <a:t>For example,</a:t>
                      </a:r>
                      <a:r>
                        <a:rPr lang="en-US" sz="2400" dirty="0" smtClean="0"/>
                        <a:t> fossil fuels</a:t>
                      </a:r>
                      <a:endParaRPr lang="en-GB" sz="2400" dirty="0"/>
                    </a:p>
                  </a:txBody>
                  <a:tcPr/>
                </a:tc>
                <a:tc>
                  <a:txBody>
                    <a:bodyPr/>
                    <a:lstStyle/>
                    <a:p>
                      <a:r>
                        <a:rPr lang="en-US" sz="2400" dirty="0" smtClean="0"/>
                        <a:t>rely on the sun’s energy,</a:t>
                      </a:r>
                      <a:endParaRPr lang="en-GB" sz="2400" dirty="0"/>
                    </a:p>
                  </a:txBody>
                  <a:tcPr/>
                </a:tc>
              </a:tr>
              <a:tr h="370840">
                <a:tc>
                  <a:txBody>
                    <a:bodyPr/>
                    <a:lstStyle/>
                    <a:p>
                      <a:r>
                        <a:rPr lang="en-US" sz="2400" dirty="0" smtClean="0"/>
                        <a:t>because </a:t>
                      </a:r>
                      <a:r>
                        <a:rPr lang="en-US" sz="2400" b="1" dirty="0" smtClean="0">
                          <a:solidFill>
                            <a:srgbClr val="FF0000"/>
                          </a:solidFill>
                        </a:rPr>
                        <a:t>their</a:t>
                      </a:r>
                      <a:r>
                        <a:rPr lang="en-US" sz="2400" dirty="0" smtClean="0"/>
                        <a:t> energy </a:t>
                      </a:r>
                      <a:endParaRPr lang="en-GB" sz="2400" dirty="0"/>
                    </a:p>
                  </a:txBody>
                  <a:tcPr/>
                </a:tc>
                <a:tc>
                  <a:txBody>
                    <a:bodyPr/>
                    <a:lstStyle/>
                    <a:p>
                      <a:r>
                        <a:rPr lang="en-US" sz="2400" dirty="0" smtClean="0"/>
                        <a:t>comes from plants and algae as they performed photosynthesis.</a:t>
                      </a:r>
                      <a:endParaRPr lang="en-GB" sz="2400" dirty="0"/>
                    </a:p>
                  </a:txBody>
                  <a:tcPr/>
                </a:tc>
              </a:tr>
              <a:tr h="370840">
                <a:tc>
                  <a:txBody>
                    <a:bodyPr/>
                    <a:lstStyle/>
                    <a:p>
                      <a:r>
                        <a:rPr lang="en-US" sz="2400" dirty="0" smtClean="0"/>
                        <a:t>Fossil</a:t>
                      </a:r>
                      <a:r>
                        <a:rPr lang="en-US" sz="2400" baseline="0" dirty="0" smtClean="0"/>
                        <a:t> fuels </a:t>
                      </a:r>
                      <a:endParaRPr lang="en-GB" sz="2400" dirty="0"/>
                    </a:p>
                  </a:txBody>
                  <a:tcPr/>
                </a:tc>
                <a:tc>
                  <a:txBody>
                    <a:bodyPr/>
                    <a:lstStyle/>
                    <a:p>
                      <a:r>
                        <a:rPr lang="pt-PT" sz="2400" dirty="0" smtClean="0"/>
                        <a:t>can </a:t>
                      </a:r>
                      <a:r>
                        <a:rPr lang="pt-PT" sz="2400" dirty="0" err="1" smtClean="0"/>
                        <a:t>be</a:t>
                      </a:r>
                      <a:r>
                        <a:rPr lang="pt-PT" sz="2400" dirty="0" smtClean="0"/>
                        <a:t> </a:t>
                      </a:r>
                      <a:r>
                        <a:rPr lang="pt-PT" sz="2400" dirty="0" err="1" smtClean="0"/>
                        <a:t>exploited</a:t>
                      </a:r>
                      <a:endParaRPr lang="en-GB" sz="2400" dirty="0"/>
                    </a:p>
                  </a:txBody>
                  <a:tcPr/>
                </a:tc>
              </a:tr>
              <a:tr h="370840">
                <a:tc>
                  <a:txBody>
                    <a:bodyPr/>
                    <a:lstStyle/>
                    <a:p>
                      <a:r>
                        <a:rPr lang="en-US" sz="2400" dirty="0" smtClean="0"/>
                        <a:t>and the first oil</a:t>
                      </a:r>
                      <a:endParaRPr lang="en-GB" sz="2400" dirty="0"/>
                    </a:p>
                  </a:txBody>
                  <a:tcPr/>
                </a:tc>
                <a:tc>
                  <a:txBody>
                    <a:bodyPr/>
                    <a:lstStyle/>
                    <a:p>
                      <a:r>
                        <a:rPr lang="en-US" sz="2400" dirty="0" smtClean="0"/>
                        <a:t>was drilled in 1859.</a:t>
                      </a:r>
                      <a:endParaRPr lang="en-GB" sz="2400" dirty="0"/>
                    </a:p>
                  </a:txBody>
                  <a:tcPr/>
                </a:tc>
              </a:tr>
            </a:tbl>
          </a:graphicData>
        </a:graphic>
      </p:graphicFrame>
      <p:sp>
        <p:nvSpPr>
          <p:cNvPr id="3" name="CaixaDeTexto 2"/>
          <p:cNvSpPr txBox="1"/>
          <p:nvPr/>
        </p:nvSpPr>
        <p:spPr>
          <a:xfrm>
            <a:off x="965200" y="2493070"/>
            <a:ext cx="2260600" cy="1384995"/>
          </a:xfrm>
          <a:prstGeom prst="rect">
            <a:avLst/>
          </a:prstGeom>
          <a:solidFill>
            <a:srgbClr val="FFFF00"/>
          </a:solidFill>
        </p:spPr>
        <p:txBody>
          <a:bodyPr wrap="square" rtlCol="0">
            <a:spAutoFit/>
          </a:bodyPr>
          <a:lstStyle/>
          <a:p>
            <a:r>
              <a:rPr lang="pt-PT" sz="2800" dirty="0" err="1" smtClean="0"/>
              <a:t>Multiple</a:t>
            </a:r>
            <a:r>
              <a:rPr lang="pt-PT" sz="2800" dirty="0" smtClean="0"/>
              <a:t> </a:t>
            </a:r>
            <a:r>
              <a:rPr lang="pt-PT" sz="2800" dirty="0" err="1" smtClean="0"/>
              <a:t>theme</a:t>
            </a:r>
            <a:r>
              <a:rPr lang="pt-PT" sz="2800" dirty="0" smtClean="0"/>
              <a:t> </a:t>
            </a:r>
            <a:r>
              <a:rPr lang="pt-PT" sz="2800" dirty="0" err="1" smtClean="0"/>
              <a:t>marks</a:t>
            </a:r>
            <a:r>
              <a:rPr lang="pt-PT" sz="2800" dirty="0" smtClean="0"/>
              <a:t> </a:t>
            </a:r>
            <a:r>
              <a:rPr lang="pt-PT" sz="2800" dirty="0" err="1" smtClean="0"/>
              <a:t>change</a:t>
            </a:r>
            <a:endParaRPr lang="en-GB" sz="2800" dirty="0"/>
          </a:p>
        </p:txBody>
      </p:sp>
      <p:sp>
        <p:nvSpPr>
          <p:cNvPr id="12" name="CaixaDeTexto 11"/>
          <p:cNvSpPr txBox="1"/>
          <p:nvPr/>
        </p:nvSpPr>
        <p:spPr>
          <a:xfrm>
            <a:off x="4572489" y="3968402"/>
            <a:ext cx="3371850" cy="1384995"/>
          </a:xfrm>
          <a:prstGeom prst="rect">
            <a:avLst/>
          </a:prstGeom>
          <a:solidFill>
            <a:srgbClr val="FFFF00"/>
          </a:solidFill>
        </p:spPr>
        <p:txBody>
          <a:bodyPr wrap="square" rtlCol="0">
            <a:spAutoFit/>
          </a:bodyPr>
          <a:lstStyle/>
          <a:p>
            <a:r>
              <a:rPr lang="pt-PT" sz="2800" dirty="0" err="1" smtClean="0"/>
              <a:t>Reference</a:t>
            </a:r>
            <a:r>
              <a:rPr lang="pt-PT" sz="2800" dirty="0" smtClean="0"/>
              <a:t> </a:t>
            </a:r>
            <a:r>
              <a:rPr lang="pt-PT" sz="2800" dirty="0" err="1" smtClean="0"/>
              <a:t>creates</a:t>
            </a:r>
            <a:r>
              <a:rPr lang="pt-PT" sz="2800" dirty="0" smtClean="0"/>
              <a:t> </a:t>
            </a:r>
            <a:r>
              <a:rPr lang="pt-PT" sz="2800" dirty="0" err="1" smtClean="0"/>
              <a:t>cohesion</a:t>
            </a:r>
            <a:r>
              <a:rPr lang="pt-PT" sz="2800" dirty="0" smtClean="0"/>
              <a:t> </a:t>
            </a:r>
          </a:p>
          <a:p>
            <a:r>
              <a:rPr lang="pt-PT" sz="2800" dirty="0" smtClean="0"/>
              <a:t>(</a:t>
            </a:r>
            <a:r>
              <a:rPr lang="pt-PT" sz="2800" dirty="0" err="1" smtClean="0"/>
              <a:t>their</a:t>
            </a:r>
            <a:r>
              <a:rPr lang="pt-PT" sz="2800" dirty="0" smtClean="0"/>
              <a:t> = </a:t>
            </a:r>
            <a:r>
              <a:rPr lang="pt-PT" sz="2800" dirty="0" err="1" smtClean="0"/>
              <a:t>fossil</a:t>
            </a:r>
            <a:r>
              <a:rPr lang="pt-PT" sz="2800" dirty="0" smtClean="0"/>
              <a:t> </a:t>
            </a:r>
            <a:r>
              <a:rPr lang="pt-PT" sz="2800" dirty="0" err="1" smtClean="0"/>
              <a:t>fuels</a:t>
            </a:r>
            <a:r>
              <a:rPr lang="pt-PT" sz="2800" dirty="0" smtClean="0"/>
              <a:t>’)</a:t>
            </a:r>
            <a:endParaRPr lang="en-GB" sz="2800" dirty="0"/>
          </a:p>
        </p:txBody>
      </p:sp>
      <p:cxnSp>
        <p:nvCxnSpPr>
          <p:cNvPr id="20" name="Conexão em ângulos retos 19"/>
          <p:cNvCxnSpPr/>
          <p:nvPr/>
        </p:nvCxnSpPr>
        <p:spPr>
          <a:xfrm>
            <a:off x="241300" y="3771265"/>
            <a:ext cx="469900" cy="406400"/>
          </a:xfrm>
          <a:prstGeom prst="bentConnector3">
            <a:avLst/>
          </a:prstGeom>
          <a:ln w="5715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55371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98475"/>
          </a:xfrm>
        </p:spPr>
        <p:txBody>
          <a:bodyPr>
            <a:normAutofit fontScale="90000"/>
          </a:bodyPr>
          <a:lstStyle/>
          <a:p>
            <a:pPr algn="ctr"/>
            <a:r>
              <a:rPr lang="pt-PT" sz="3600" dirty="0" smtClean="0"/>
              <a:t>Ex </a:t>
            </a:r>
            <a:r>
              <a:rPr lang="pt-PT" sz="3600" dirty="0" smtClean="0"/>
              <a:t>4.10b. </a:t>
            </a:r>
            <a:r>
              <a:rPr lang="pt-PT" sz="3600" dirty="0"/>
              <a:t>O</a:t>
            </a:r>
            <a:r>
              <a:rPr lang="pt-PT" sz="3600" dirty="0" smtClean="0"/>
              <a:t>riginal</a:t>
            </a:r>
            <a:endParaRPr lang="en-GB" sz="3600" dirty="0"/>
          </a:p>
        </p:txBody>
      </p:sp>
      <p:sp>
        <p:nvSpPr>
          <p:cNvPr id="3" name="Marcador de Posição de Conteúdo 2"/>
          <p:cNvSpPr>
            <a:spLocks noGrp="1"/>
          </p:cNvSpPr>
          <p:nvPr>
            <p:ph idx="1"/>
          </p:nvPr>
        </p:nvSpPr>
        <p:spPr>
          <a:xfrm>
            <a:off x="0" y="1231900"/>
            <a:ext cx="11976100" cy="5359400"/>
          </a:xfrm>
          <a:solidFill>
            <a:schemeClr val="accent4">
              <a:lumMod val="20000"/>
              <a:lumOff val="80000"/>
            </a:schemeClr>
          </a:solidFill>
        </p:spPr>
        <p:txBody>
          <a:bodyPr>
            <a:normAutofit/>
          </a:bodyPr>
          <a:lstStyle/>
          <a:p>
            <a:pPr marL="0" indent="0">
              <a:buNone/>
            </a:pPr>
            <a:r>
              <a:rPr lang="en-GB" dirty="0" smtClean="0"/>
              <a:t>Looking </a:t>
            </a:r>
            <a:r>
              <a:rPr lang="en-GB" dirty="0"/>
              <a:t>to the figure, the main thing that we can see  is the highest manufactures exports of Brazil, India and China. China is the biggest manufactures exporter, reaching 91% and that is easy to predict because of all the Chinese shops that we can see all around Portugal and other countries . As we can also see , Russia is not a big manufacture exporter, their main export is the fuel, which reaches 49%. About Brazil, we can see that they export  mainly manufactured products (53%) but also food (26%) because of their weather, which is suitable for planting many types of food like fruits, which are the most known. A sector that has during the years lost importance is the agriculture sector, which is the less exporter sector of the BRIC countries.  The biggest exporter is Brazil with only 3.9%. Ores and metals are goods exported by BRICs too but they don’t have much significance like agriculture. The main ores and metal exporter is Brazil with 9.8%, </a:t>
            </a:r>
            <a:r>
              <a:rPr lang="en-GB" dirty="0" smtClean="0"/>
              <a:t>which </a:t>
            </a:r>
            <a:r>
              <a:rPr lang="en-GB" dirty="0"/>
              <a:t>is just a little bit more than China, with 2%, which is the country that exports less</a:t>
            </a:r>
            <a:r>
              <a:rPr lang="en-GB" dirty="0" smtClean="0"/>
              <a:t>.</a:t>
            </a:r>
          </a:p>
          <a:p>
            <a:endParaRPr lang="en-GB" dirty="0"/>
          </a:p>
        </p:txBody>
      </p:sp>
      <p:sp>
        <p:nvSpPr>
          <p:cNvPr id="4" name="CaixaDeTexto 3"/>
          <p:cNvSpPr txBox="1"/>
          <p:nvPr/>
        </p:nvSpPr>
        <p:spPr>
          <a:xfrm>
            <a:off x="838200" y="1917700"/>
            <a:ext cx="2755900" cy="954107"/>
          </a:xfrm>
          <a:prstGeom prst="rect">
            <a:avLst/>
          </a:prstGeom>
          <a:solidFill>
            <a:srgbClr val="FFFF00"/>
          </a:solidFill>
        </p:spPr>
        <p:txBody>
          <a:bodyPr wrap="square" rtlCol="0">
            <a:spAutoFit/>
          </a:bodyPr>
          <a:lstStyle/>
          <a:p>
            <a:r>
              <a:rPr lang="pt-PT" sz="2800" dirty="0" smtClean="0"/>
              <a:t>No </a:t>
            </a:r>
            <a:r>
              <a:rPr lang="pt-PT" sz="2800" dirty="0" err="1" smtClean="0"/>
              <a:t>topic</a:t>
            </a:r>
            <a:r>
              <a:rPr lang="pt-PT" sz="2800" dirty="0" smtClean="0"/>
              <a:t> </a:t>
            </a:r>
            <a:r>
              <a:rPr lang="pt-PT" sz="2800" dirty="0" err="1" smtClean="0"/>
              <a:t>sentence</a:t>
            </a:r>
            <a:r>
              <a:rPr lang="pt-PT" sz="2800" dirty="0" smtClean="0"/>
              <a:t> </a:t>
            </a:r>
            <a:endParaRPr lang="en-GB" sz="2800" dirty="0"/>
          </a:p>
        </p:txBody>
      </p:sp>
    </p:spTree>
    <p:extLst>
      <p:ext uri="{BB962C8B-B14F-4D97-AF65-F5344CB8AC3E}">
        <p14:creationId xmlns:p14="http://schemas.microsoft.com/office/powerpoint/2010/main" val="168895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a:t>
            </a:r>
            <a:r>
              <a:rPr lang="pt-PT" sz="3600" dirty="0"/>
              <a:t>4.10b. </a:t>
            </a:r>
            <a:r>
              <a:rPr lang="pt-PT" sz="3600" dirty="0" smtClean="0"/>
              <a:t>Original: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3936972551"/>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Looking to the figure, the main thing that we can see</a:t>
                      </a:r>
                      <a:endParaRPr lang="en-GB" sz="2000" dirty="0"/>
                    </a:p>
                  </a:txBody>
                  <a:tcPr/>
                </a:tc>
                <a:tc>
                  <a:txBody>
                    <a:bodyPr/>
                    <a:lstStyle/>
                    <a:p>
                      <a:r>
                        <a:rPr lang="en-GB" sz="2000" dirty="0" smtClean="0"/>
                        <a:t>is the highest manufactures exports of Brazil, India and China.</a:t>
                      </a:r>
                      <a:endParaRPr lang="en-GB" sz="2000" dirty="0"/>
                    </a:p>
                  </a:txBody>
                  <a:tcPr/>
                </a:tc>
              </a:tr>
              <a:tr h="370840">
                <a:tc>
                  <a:txBody>
                    <a:bodyPr/>
                    <a:lstStyle/>
                    <a:p>
                      <a:r>
                        <a:rPr lang="en-GB" sz="2000" dirty="0" smtClean="0"/>
                        <a:t>China </a:t>
                      </a:r>
                      <a:endParaRPr lang="en-GB" sz="2000" dirty="0"/>
                    </a:p>
                  </a:txBody>
                  <a:tcPr/>
                </a:tc>
                <a:tc>
                  <a:txBody>
                    <a:bodyPr/>
                    <a:lstStyle/>
                    <a:p>
                      <a:r>
                        <a:rPr lang="en-GB" sz="2000" dirty="0" smtClean="0"/>
                        <a:t>is the biggest manufactures exporter, reaching 91% </a:t>
                      </a:r>
                      <a:endParaRPr lang="en-GB" sz="2000" dirty="0"/>
                    </a:p>
                  </a:txBody>
                  <a:tcPr/>
                </a:tc>
              </a:tr>
              <a:tr h="370840">
                <a:tc>
                  <a:txBody>
                    <a:bodyPr/>
                    <a:lstStyle/>
                    <a:p>
                      <a:r>
                        <a:rPr lang="en-GB" sz="2000" dirty="0" smtClean="0"/>
                        <a:t>and that</a:t>
                      </a:r>
                      <a:endParaRPr lang="en-GB" sz="2000" dirty="0"/>
                    </a:p>
                  </a:txBody>
                  <a:tcPr/>
                </a:tc>
                <a:tc>
                  <a:txBody>
                    <a:bodyPr/>
                    <a:lstStyle/>
                    <a:p>
                      <a:r>
                        <a:rPr lang="en-GB" sz="2000" dirty="0" smtClean="0"/>
                        <a:t> is easy to predict because of all the Chinese shops that we can see all around Portugal and other countries.</a:t>
                      </a:r>
                      <a:endParaRPr lang="en-GB" sz="2000" dirty="0"/>
                    </a:p>
                  </a:txBody>
                  <a:tcPr/>
                </a:tc>
              </a:tr>
              <a:tr h="370840">
                <a:tc>
                  <a:txBody>
                    <a:bodyPr/>
                    <a:lstStyle/>
                    <a:p>
                      <a:r>
                        <a:rPr lang="en-GB" sz="2000" dirty="0" smtClean="0"/>
                        <a:t>As we can also see ,</a:t>
                      </a:r>
                      <a:endParaRPr lang="en-GB" sz="2000" dirty="0"/>
                    </a:p>
                  </a:txBody>
                  <a:tcPr/>
                </a:tc>
                <a:tc>
                  <a:txBody>
                    <a:bodyPr/>
                    <a:lstStyle/>
                    <a:p>
                      <a:r>
                        <a:rPr lang="en-GB" sz="2000" dirty="0" smtClean="0"/>
                        <a:t> Russia is not a big manufacture exporter,</a:t>
                      </a:r>
                      <a:endParaRPr lang="en-GB" sz="2000" dirty="0"/>
                    </a:p>
                  </a:txBody>
                  <a:tcPr/>
                </a:tc>
              </a:tr>
              <a:tr h="370840">
                <a:tc>
                  <a:txBody>
                    <a:bodyPr/>
                    <a:lstStyle/>
                    <a:p>
                      <a:r>
                        <a:rPr lang="en-GB" sz="2000" dirty="0" smtClean="0"/>
                        <a:t>their main export </a:t>
                      </a:r>
                      <a:endParaRPr lang="en-GB" sz="2000" dirty="0"/>
                    </a:p>
                  </a:txBody>
                  <a:tcPr/>
                </a:tc>
                <a:tc>
                  <a:txBody>
                    <a:bodyPr/>
                    <a:lstStyle/>
                    <a:p>
                      <a:r>
                        <a:rPr lang="en-GB" sz="2000" dirty="0" smtClean="0"/>
                        <a:t> is the fuel, which reaches 49%.</a:t>
                      </a:r>
                      <a:endParaRPr lang="en-GB" sz="2000" dirty="0"/>
                    </a:p>
                  </a:txBody>
                  <a:tcPr/>
                </a:tc>
              </a:tr>
              <a:tr h="370840">
                <a:tc>
                  <a:txBody>
                    <a:bodyPr/>
                    <a:lstStyle/>
                    <a:p>
                      <a:r>
                        <a:rPr lang="en-GB" sz="2000" dirty="0" smtClean="0"/>
                        <a:t>About Brazil,</a:t>
                      </a:r>
                      <a:endParaRPr lang="en-GB" sz="2000" dirty="0"/>
                    </a:p>
                  </a:txBody>
                  <a:tcPr/>
                </a:tc>
                <a:tc>
                  <a:txBody>
                    <a:bodyPr/>
                    <a:lstStyle/>
                    <a:p>
                      <a:r>
                        <a:rPr lang="en-GB" sz="2000" dirty="0" smtClean="0"/>
                        <a:t>we can see that they export  mainly manufactured products (53%) but also food (26%) because of their weather, which is suitable for planting many types of food like fruits, which are the most known.</a:t>
                      </a:r>
                      <a:endParaRPr lang="en-GB" sz="2000" dirty="0"/>
                    </a:p>
                  </a:txBody>
                  <a:tcPr/>
                </a:tc>
              </a:tr>
              <a:tr h="370840">
                <a:tc>
                  <a:txBody>
                    <a:bodyPr/>
                    <a:lstStyle/>
                    <a:p>
                      <a:r>
                        <a:rPr lang="en-GB" sz="2000" dirty="0" smtClean="0"/>
                        <a:t>A sector that has during the years lost importance </a:t>
                      </a:r>
                      <a:endParaRPr lang="en-GB" sz="2000" dirty="0"/>
                    </a:p>
                  </a:txBody>
                  <a:tcPr/>
                </a:tc>
                <a:tc>
                  <a:txBody>
                    <a:bodyPr/>
                    <a:lstStyle/>
                    <a:p>
                      <a:r>
                        <a:rPr lang="en-GB" sz="2000" dirty="0" smtClean="0"/>
                        <a:t>is the agriculture sector, which is the less exporter sector of the BRIC countries.</a:t>
                      </a:r>
                      <a:endParaRPr lang="en-GB" sz="2000" dirty="0"/>
                    </a:p>
                  </a:txBody>
                  <a:tcPr/>
                </a:tc>
              </a:tr>
              <a:tr h="370840">
                <a:tc>
                  <a:txBody>
                    <a:bodyPr/>
                    <a:lstStyle/>
                    <a:p>
                      <a:r>
                        <a:rPr lang="en-GB" sz="2000" dirty="0" smtClean="0"/>
                        <a:t>The biggest exporter</a:t>
                      </a:r>
                      <a:endParaRPr lang="en-GB" sz="2000" dirty="0"/>
                    </a:p>
                  </a:txBody>
                  <a:tcPr/>
                </a:tc>
                <a:tc>
                  <a:txBody>
                    <a:bodyPr/>
                    <a:lstStyle/>
                    <a:p>
                      <a:r>
                        <a:rPr lang="en-GB" sz="2000" dirty="0" smtClean="0"/>
                        <a:t> is Brazil with only 3.9%.</a:t>
                      </a:r>
                      <a:endParaRPr lang="en-GB" sz="2000" dirty="0"/>
                    </a:p>
                  </a:txBody>
                  <a:tcPr/>
                </a:tc>
              </a:tr>
              <a:tr h="370840">
                <a:tc>
                  <a:txBody>
                    <a:bodyPr/>
                    <a:lstStyle/>
                    <a:p>
                      <a:r>
                        <a:rPr lang="en-GB" sz="2000" dirty="0" smtClean="0"/>
                        <a:t>Ores and metals</a:t>
                      </a:r>
                      <a:endParaRPr lang="en-GB" sz="2000" dirty="0"/>
                    </a:p>
                  </a:txBody>
                  <a:tcPr/>
                </a:tc>
                <a:tc>
                  <a:txBody>
                    <a:bodyPr/>
                    <a:lstStyle/>
                    <a:p>
                      <a:r>
                        <a:rPr lang="en-GB" sz="2000" dirty="0" smtClean="0"/>
                        <a:t>are goods exported by BRICs too</a:t>
                      </a:r>
                      <a:endParaRPr lang="en-GB" sz="2000" dirty="0"/>
                    </a:p>
                  </a:txBody>
                  <a:tcPr/>
                </a:tc>
              </a:tr>
              <a:tr h="370840">
                <a:tc>
                  <a:txBody>
                    <a:bodyPr/>
                    <a:lstStyle/>
                    <a:p>
                      <a:r>
                        <a:rPr lang="en-GB" sz="2000" dirty="0" smtClean="0"/>
                        <a:t> but they</a:t>
                      </a:r>
                      <a:endParaRPr lang="en-GB" sz="2000" dirty="0"/>
                    </a:p>
                  </a:txBody>
                  <a:tcPr/>
                </a:tc>
                <a:tc>
                  <a:txBody>
                    <a:bodyPr/>
                    <a:lstStyle/>
                    <a:p>
                      <a:r>
                        <a:rPr lang="en-GB" sz="2000" dirty="0" smtClean="0"/>
                        <a:t>don’t have much significance like agriculture. </a:t>
                      </a:r>
                      <a:endParaRPr lang="en-GB" sz="2000" dirty="0"/>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less.</a:t>
                      </a:r>
                      <a:endParaRPr lang="en-GB" sz="2000" dirty="0"/>
                    </a:p>
                  </a:txBody>
                  <a:tcPr/>
                </a:tc>
              </a:tr>
            </a:tbl>
          </a:graphicData>
        </a:graphic>
      </p:graphicFrame>
      <p:sp>
        <p:nvSpPr>
          <p:cNvPr id="6" name="CaixaDeTexto 5"/>
          <p:cNvSpPr txBox="1"/>
          <p:nvPr/>
        </p:nvSpPr>
        <p:spPr>
          <a:xfrm>
            <a:off x="5588000" y="317500"/>
            <a:ext cx="3937000" cy="1200329"/>
          </a:xfrm>
          <a:prstGeom prst="rect">
            <a:avLst/>
          </a:prstGeom>
          <a:solidFill>
            <a:srgbClr val="FFFF00"/>
          </a:solidFill>
        </p:spPr>
        <p:txBody>
          <a:bodyPr wrap="square" rtlCol="0">
            <a:spAutoFit/>
          </a:bodyPr>
          <a:lstStyle/>
          <a:p>
            <a:r>
              <a:rPr lang="pt-PT" sz="2400" dirty="0" err="1" smtClean="0"/>
              <a:t>Unclear</a:t>
            </a:r>
            <a:r>
              <a:rPr lang="pt-PT" sz="2400" dirty="0" smtClean="0"/>
              <a:t> </a:t>
            </a:r>
            <a:r>
              <a:rPr lang="pt-PT" sz="2400" dirty="0" err="1" smtClean="0"/>
              <a:t>whether</a:t>
            </a:r>
            <a:r>
              <a:rPr lang="pt-PT" sz="2400" dirty="0" smtClean="0"/>
              <a:t> </a:t>
            </a:r>
            <a:r>
              <a:rPr lang="pt-PT" sz="2400" dirty="0" err="1" smtClean="0"/>
              <a:t>organisation</a:t>
            </a:r>
            <a:r>
              <a:rPr lang="pt-PT" sz="2400" dirty="0" smtClean="0"/>
              <a:t> </a:t>
            </a:r>
            <a:r>
              <a:rPr lang="pt-PT" sz="2400" dirty="0" err="1" smtClean="0"/>
              <a:t>is</a:t>
            </a:r>
            <a:r>
              <a:rPr lang="pt-PT" sz="2400" dirty="0" smtClean="0"/>
              <a:t> </a:t>
            </a:r>
            <a:r>
              <a:rPr lang="pt-PT" sz="2400" dirty="0" err="1" smtClean="0"/>
              <a:t>by</a:t>
            </a:r>
            <a:r>
              <a:rPr lang="pt-PT" sz="2400" dirty="0" smtClean="0"/>
              <a:t> country </a:t>
            </a:r>
            <a:r>
              <a:rPr lang="pt-PT" sz="2400" dirty="0" err="1" smtClean="0"/>
              <a:t>or</a:t>
            </a:r>
            <a:r>
              <a:rPr lang="pt-PT" sz="2400" dirty="0" smtClean="0"/>
              <a:t> </a:t>
            </a:r>
            <a:r>
              <a:rPr lang="pt-PT" sz="2400" dirty="0" err="1" smtClean="0"/>
              <a:t>by</a:t>
            </a:r>
            <a:r>
              <a:rPr lang="pt-PT" sz="2400" dirty="0" smtClean="0"/>
              <a:t> </a:t>
            </a:r>
            <a:r>
              <a:rPr lang="pt-PT" sz="2400" dirty="0" err="1" smtClean="0"/>
              <a:t>export</a:t>
            </a:r>
            <a:r>
              <a:rPr lang="pt-PT" sz="2400" dirty="0" smtClean="0"/>
              <a:t> </a:t>
            </a:r>
            <a:r>
              <a:rPr lang="pt-PT" sz="2400" dirty="0" err="1" smtClean="0"/>
              <a:t>goods</a:t>
            </a:r>
            <a:endParaRPr lang="en-GB" sz="2400" dirty="0"/>
          </a:p>
        </p:txBody>
      </p:sp>
      <p:sp>
        <p:nvSpPr>
          <p:cNvPr id="7" name="CaixaDeTexto 6"/>
          <p:cNvSpPr txBox="1"/>
          <p:nvPr/>
        </p:nvSpPr>
        <p:spPr>
          <a:xfrm>
            <a:off x="4838700" y="2476500"/>
            <a:ext cx="5044394" cy="523220"/>
          </a:xfrm>
          <a:prstGeom prst="rect">
            <a:avLst/>
          </a:prstGeom>
          <a:solidFill>
            <a:srgbClr val="FFFF00"/>
          </a:solidFill>
        </p:spPr>
        <p:txBody>
          <a:bodyPr wrap="none" rtlCol="0">
            <a:spAutoFit/>
          </a:bodyPr>
          <a:lstStyle/>
          <a:p>
            <a:r>
              <a:rPr lang="pt-PT" sz="2800" dirty="0" err="1" smtClean="0"/>
              <a:t>Few</a:t>
            </a:r>
            <a:r>
              <a:rPr lang="pt-PT" sz="2800" dirty="0" smtClean="0"/>
              <a:t> </a:t>
            </a:r>
            <a:r>
              <a:rPr lang="pt-PT" sz="2800" dirty="0" err="1" smtClean="0"/>
              <a:t>conjunctions</a:t>
            </a:r>
            <a:r>
              <a:rPr lang="pt-PT" sz="2800" dirty="0" smtClean="0"/>
              <a:t> </a:t>
            </a:r>
            <a:r>
              <a:rPr lang="pt-PT" sz="2800" dirty="0" smtClean="0"/>
              <a:t>to </a:t>
            </a:r>
            <a:r>
              <a:rPr lang="pt-PT" sz="2800" dirty="0" err="1" smtClean="0"/>
              <a:t>guide</a:t>
            </a:r>
            <a:r>
              <a:rPr lang="pt-PT" sz="2800" dirty="0" smtClean="0"/>
              <a:t> </a:t>
            </a:r>
            <a:r>
              <a:rPr lang="pt-PT" sz="2800" dirty="0" err="1" smtClean="0"/>
              <a:t>reader</a:t>
            </a:r>
            <a:endParaRPr lang="en-GB" sz="2800" dirty="0"/>
          </a:p>
        </p:txBody>
      </p:sp>
    </p:spTree>
    <p:extLst>
      <p:ext uri="{BB962C8B-B14F-4D97-AF65-F5344CB8AC3E}">
        <p14:creationId xmlns:p14="http://schemas.microsoft.com/office/powerpoint/2010/main" val="53438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a:t>
            </a:r>
            <a:r>
              <a:rPr lang="pt-PT" sz="3600" dirty="0"/>
              <a:t>4.10b. </a:t>
            </a:r>
            <a:r>
              <a:rPr lang="pt-PT" sz="3600" dirty="0" smtClean="0"/>
              <a:t>Original: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873823936"/>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Looking to the figure, the main thing that we can see</a:t>
                      </a:r>
                      <a:endParaRPr lang="en-GB" sz="2000" dirty="0"/>
                    </a:p>
                  </a:txBody>
                  <a:tcPr/>
                </a:tc>
                <a:tc>
                  <a:txBody>
                    <a:bodyPr/>
                    <a:lstStyle/>
                    <a:p>
                      <a:r>
                        <a:rPr lang="en-GB" sz="2000" dirty="0" smtClean="0"/>
                        <a:t>is the highest manufactures exports of Brazil, India and China.</a:t>
                      </a:r>
                      <a:endParaRPr lang="en-GB" sz="2000" dirty="0"/>
                    </a:p>
                  </a:txBody>
                  <a:tcPr/>
                </a:tc>
              </a:tr>
              <a:tr h="370840">
                <a:tc>
                  <a:txBody>
                    <a:bodyPr/>
                    <a:lstStyle/>
                    <a:p>
                      <a:r>
                        <a:rPr lang="en-GB" sz="2000" dirty="0" smtClean="0"/>
                        <a:t>China </a:t>
                      </a:r>
                      <a:endParaRPr lang="en-GB" sz="2000" dirty="0"/>
                    </a:p>
                  </a:txBody>
                  <a:tcPr/>
                </a:tc>
                <a:tc>
                  <a:txBody>
                    <a:bodyPr/>
                    <a:lstStyle/>
                    <a:p>
                      <a:r>
                        <a:rPr lang="en-GB" sz="2000" dirty="0" smtClean="0"/>
                        <a:t>is the biggest manufactures exporter, reaching 91% </a:t>
                      </a:r>
                      <a:endParaRPr lang="en-GB" sz="2000" dirty="0"/>
                    </a:p>
                  </a:txBody>
                  <a:tcPr/>
                </a:tc>
              </a:tr>
              <a:tr h="370840">
                <a:tc>
                  <a:txBody>
                    <a:bodyPr/>
                    <a:lstStyle/>
                    <a:p>
                      <a:r>
                        <a:rPr lang="en-GB" sz="2000" dirty="0" smtClean="0"/>
                        <a:t>and that</a:t>
                      </a:r>
                      <a:endParaRPr lang="en-GB" sz="2000" dirty="0"/>
                    </a:p>
                  </a:txBody>
                  <a:tcPr/>
                </a:tc>
                <a:tc>
                  <a:txBody>
                    <a:bodyPr/>
                    <a:lstStyle/>
                    <a:p>
                      <a:r>
                        <a:rPr lang="en-GB" sz="2000" dirty="0" smtClean="0"/>
                        <a:t> is easy to predict because of all the Chinese shops that we can see all around Portugal and other countries.</a:t>
                      </a:r>
                      <a:endParaRPr lang="en-GB" sz="2000" dirty="0"/>
                    </a:p>
                  </a:txBody>
                  <a:tcPr/>
                </a:tc>
              </a:tr>
              <a:tr h="370840">
                <a:tc>
                  <a:txBody>
                    <a:bodyPr/>
                    <a:lstStyle/>
                    <a:p>
                      <a:r>
                        <a:rPr lang="en-GB" sz="2000" b="1" dirty="0" smtClean="0">
                          <a:solidFill>
                            <a:srgbClr val="FF0000"/>
                          </a:solidFill>
                        </a:rPr>
                        <a:t>As we can also see </a:t>
                      </a:r>
                      <a:r>
                        <a:rPr lang="en-GB" sz="2000" dirty="0" smtClean="0"/>
                        <a:t>,</a:t>
                      </a:r>
                      <a:endParaRPr lang="en-GB" sz="2000" dirty="0"/>
                    </a:p>
                  </a:txBody>
                  <a:tcPr/>
                </a:tc>
                <a:tc>
                  <a:txBody>
                    <a:bodyPr/>
                    <a:lstStyle/>
                    <a:p>
                      <a:r>
                        <a:rPr lang="en-GB" sz="2000" dirty="0" smtClean="0"/>
                        <a:t> Russia is not a big manufacture exporter,</a:t>
                      </a:r>
                      <a:endParaRPr lang="en-GB" sz="2000" dirty="0"/>
                    </a:p>
                  </a:txBody>
                  <a:tcPr/>
                </a:tc>
              </a:tr>
              <a:tr h="370840">
                <a:tc>
                  <a:txBody>
                    <a:bodyPr/>
                    <a:lstStyle/>
                    <a:p>
                      <a:r>
                        <a:rPr lang="en-GB" sz="2000" dirty="0" smtClean="0"/>
                        <a:t>their main export </a:t>
                      </a:r>
                      <a:endParaRPr lang="en-GB" sz="2000" dirty="0"/>
                    </a:p>
                  </a:txBody>
                  <a:tcPr/>
                </a:tc>
                <a:tc>
                  <a:txBody>
                    <a:bodyPr/>
                    <a:lstStyle/>
                    <a:p>
                      <a:r>
                        <a:rPr lang="en-GB" sz="2000" dirty="0" smtClean="0"/>
                        <a:t> is the fuel, which reaches 49%.</a:t>
                      </a:r>
                      <a:endParaRPr lang="en-GB" sz="2000" dirty="0"/>
                    </a:p>
                  </a:txBody>
                  <a:tcPr/>
                </a:tc>
              </a:tr>
              <a:tr h="370840">
                <a:tc>
                  <a:txBody>
                    <a:bodyPr/>
                    <a:lstStyle/>
                    <a:p>
                      <a:r>
                        <a:rPr lang="en-GB" sz="2000" dirty="0" smtClean="0"/>
                        <a:t>About Brazil,</a:t>
                      </a:r>
                      <a:endParaRPr lang="en-GB" sz="2000" dirty="0"/>
                    </a:p>
                  </a:txBody>
                  <a:tcPr/>
                </a:tc>
                <a:tc>
                  <a:txBody>
                    <a:bodyPr/>
                    <a:lstStyle/>
                    <a:p>
                      <a:r>
                        <a:rPr lang="en-GB" sz="2000" dirty="0" smtClean="0"/>
                        <a:t>we can see that they export  mainly manufactured products (53%) but also food (26%) because of their weather, which is suitable for planting many types of food like fruits, which are the most known.</a:t>
                      </a:r>
                      <a:endParaRPr lang="en-GB" sz="2000" dirty="0"/>
                    </a:p>
                  </a:txBody>
                  <a:tcPr/>
                </a:tc>
              </a:tr>
              <a:tr h="370840">
                <a:tc>
                  <a:txBody>
                    <a:bodyPr/>
                    <a:lstStyle/>
                    <a:p>
                      <a:r>
                        <a:rPr lang="en-GB" sz="2000" dirty="0" smtClean="0"/>
                        <a:t>A sector that has during the years lost importance </a:t>
                      </a:r>
                      <a:endParaRPr lang="en-GB" sz="2000" dirty="0"/>
                    </a:p>
                  </a:txBody>
                  <a:tcPr/>
                </a:tc>
                <a:tc>
                  <a:txBody>
                    <a:bodyPr/>
                    <a:lstStyle/>
                    <a:p>
                      <a:r>
                        <a:rPr lang="en-GB" sz="2000" dirty="0" smtClean="0"/>
                        <a:t>is the agriculture sector, which is the less exporter sector of the BRIC countries.</a:t>
                      </a:r>
                      <a:endParaRPr lang="en-GB" sz="2000" dirty="0"/>
                    </a:p>
                  </a:txBody>
                  <a:tcPr/>
                </a:tc>
              </a:tr>
              <a:tr h="370840">
                <a:tc>
                  <a:txBody>
                    <a:bodyPr/>
                    <a:lstStyle/>
                    <a:p>
                      <a:r>
                        <a:rPr lang="en-GB" sz="2000" dirty="0" smtClean="0"/>
                        <a:t>The biggest exporter</a:t>
                      </a:r>
                      <a:endParaRPr lang="en-GB" sz="2000" dirty="0"/>
                    </a:p>
                  </a:txBody>
                  <a:tcPr/>
                </a:tc>
                <a:tc>
                  <a:txBody>
                    <a:bodyPr/>
                    <a:lstStyle/>
                    <a:p>
                      <a:r>
                        <a:rPr lang="en-GB" sz="2000" dirty="0" smtClean="0"/>
                        <a:t> is Brazil with only 3.9%.</a:t>
                      </a:r>
                      <a:endParaRPr lang="en-GB" sz="2000" dirty="0"/>
                    </a:p>
                  </a:txBody>
                  <a:tcPr/>
                </a:tc>
              </a:tr>
              <a:tr h="370840">
                <a:tc>
                  <a:txBody>
                    <a:bodyPr/>
                    <a:lstStyle/>
                    <a:p>
                      <a:r>
                        <a:rPr lang="en-GB" sz="2000" dirty="0" smtClean="0"/>
                        <a:t>Ores and metals</a:t>
                      </a:r>
                      <a:endParaRPr lang="en-GB" sz="2000" dirty="0"/>
                    </a:p>
                  </a:txBody>
                  <a:tcPr/>
                </a:tc>
                <a:tc>
                  <a:txBody>
                    <a:bodyPr/>
                    <a:lstStyle/>
                    <a:p>
                      <a:r>
                        <a:rPr lang="en-GB" sz="2000" dirty="0" smtClean="0"/>
                        <a:t>are goods exported by BRICs too</a:t>
                      </a:r>
                      <a:endParaRPr lang="en-GB" sz="2000" dirty="0"/>
                    </a:p>
                  </a:txBody>
                  <a:tcPr/>
                </a:tc>
              </a:tr>
              <a:tr h="370840">
                <a:tc>
                  <a:txBody>
                    <a:bodyPr/>
                    <a:lstStyle/>
                    <a:p>
                      <a:r>
                        <a:rPr lang="en-GB" sz="2000" dirty="0" smtClean="0"/>
                        <a:t> but they</a:t>
                      </a:r>
                      <a:endParaRPr lang="en-GB" sz="2000" dirty="0"/>
                    </a:p>
                  </a:txBody>
                  <a:tcPr/>
                </a:tc>
                <a:tc>
                  <a:txBody>
                    <a:bodyPr/>
                    <a:lstStyle/>
                    <a:p>
                      <a:r>
                        <a:rPr lang="en-GB" sz="2000" dirty="0" smtClean="0"/>
                        <a:t>don’t have much significance like agriculture. </a:t>
                      </a:r>
                      <a:endParaRPr lang="en-GB" sz="2000" dirty="0"/>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less.</a:t>
                      </a:r>
                      <a:endParaRPr lang="en-GB" sz="2000" dirty="0"/>
                    </a:p>
                  </a:txBody>
                  <a:tcPr/>
                </a:tc>
              </a:tr>
            </a:tbl>
          </a:graphicData>
        </a:graphic>
      </p:graphicFrame>
      <p:sp>
        <p:nvSpPr>
          <p:cNvPr id="6" name="CaixaDeTexto 5"/>
          <p:cNvSpPr txBox="1"/>
          <p:nvPr/>
        </p:nvSpPr>
        <p:spPr>
          <a:xfrm>
            <a:off x="2552700" y="1485900"/>
            <a:ext cx="3937000" cy="830997"/>
          </a:xfrm>
          <a:prstGeom prst="rect">
            <a:avLst/>
          </a:prstGeom>
          <a:solidFill>
            <a:srgbClr val="FFFF00"/>
          </a:solidFill>
        </p:spPr>
        <p:txBody>
          <a:bodyPr wrap="square" rtlCol="0">
            <a:spAutoFit/>
          </a:bodyPr>
          <a:lstStyle/>
          <a:p>
            <a:r>
              <a:rPr lang="pt-PT" sz="2400" dirty="0" err="1" smtClean="0"/>
              <a:t>Interpersonal</a:t>
            </a:r>
            <a:r>
              <a:rPr lang="pt-PT" sz="2400" dirty="0" smtClean="0"/>
              <a:t> </a:t>
            </a:r>
            <a:r>
              <a:rPr lang="pt-PT" sz="2400" dirty="0" err="1" smtClean="0"/>
              <a:t>relations</a:t>
            </a:r>
            <a:r>
              <a:rPr lang="pt-PT" sz="2400" dirty="0" smtClean="0"/>
              <a:t> </a:t>
            </a:r>
            <a:r>
              <a:rPr lang="pt-PT" sz="2400" dirty="0" err="1" smtClean="0"/>
              <a:t>foregrounded</a:t>
            </a:r>
            <a:r>
              <a:rPr lang="pt-PT" sz="2400" dirty="0" smtClean="0"/>
              <a:t> in </a:t>
            </a:r>
            <a:r>
              <a:rPr lang="pt-PT" sz="2400" dirty="0" err="1" smtClean="0"/>
              <a:t>theme</a:t>
            </a:r>
            <a:endParaRPr lang="en-GB" sz="2400" dirty="0"/>
          </a:p>
        </p:txBody>
      </p:sp>
    </p:spTree>
    <p:extLst>
      <p:ext uri="{BB962C8B-B14F-4D97-AF65-F5344CB8AC3E}">
        <p14:creationId xmlns:p14="http://schemas.microsoft.com/office/powerpoint/2010/main" val="171718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9300" y="87311"/>
            <a:ext cx="10515600" cy="498475"/>
          </a:xfrm>
        </p:spPr>
        <p:txBody>
          <a:bodyPr>
            <a:normAutofit fontScale="90000"/>
          </a:bodyPr>
          <a:lstStyle/>
          <a:p>
            <a:pPr algn="ctr"/>
            <a:r>
              <a:rPr lang="pt-PT" sz="3600" dirty="0" smtClean="0"/>
              <a:t>Ex </a:t>
            </a:r>
            <a:r>
              <a:rPr lang="pt-PT" sz="3600" dirty="0"/>
              <a:t>4.10b. </a:t>
            </a:r>
            <a:r>
              <a:rPr lang="pt-PT" sz="3600" dirty="0" smtClean="0"/>
              <a:t>Original: </a:t>
            </a:r>
            <a:r>
              <a:rPr lang="pt-PT" sz="3600" dirty="0" err="1"/>
              <a:t>T</a:t>
            </a:r>
            <a:r>
              <a:rPr lang="pt-PT" sz="3600" dirty="0" err="1" smtClean="0"/>
              <a:t>hematic</a:t>
            </a:r>
            <a:r>
              <a:rPr lang="pt-PT" sz="3600" dirty="0" smtClean="0"/>
              <a:t> </a:t>
            </a:r>
            <a:r>
              <a:rPr lang="pt-PT" sz="3600" dirty="0" err="1" smtClean="0"/>
              <a:t>analysis</a:t>
            </a:r>
            <a:endParaRPr lang="en-GB" sz="3600" dirty="0"/>
          </a:p>
        </p:txBody>
      </p:sp>
      <p:graphicFrame>
        <p:nvGraphicFramePr>
          <p:cNvPr id="4" name="Tabela 3"/>
          <p:cNvGraphicFramePr>
            <a:graphicFrameLocks noGrp="1"/>
          </p:cNvGraphicFramePr>
          <p:nvPr>
            <p:extLst>
              <p:ext uri="{D42A27DB-BD31-4B8C-83A1-F6EECF244321}">
                <p14:modId xmlns:p14="http://schemas.microsoft.com/office/powerpoint/2010/main" val="365848992"/>
              </p:ext>
            </p:extLst>
          </p:nvPr>
        </p:nvGraphicFramePr>
        <p:xfrm>
          <a:off x="127000" y="585786"/>
          <a:ext cx="11760200" cy="6187440"/>
        </p:xfrm>
        <a:graphic>
          <a:graphicData uri="http://schemas.openxmlformats.org/drawingml/2006/table">
            <a:tbl>
              <a:tblPr firstRow="1" bandRow="1">
                <a:tableStyleId>{5C22544A-7EE6-4342-B048-85BDC9FD1C3A}</a:tableStyleId>
              </a:tblPr>
              <a:tblGrid>
                <a:gridCol w="3708400"/>
                <a:gridCol w="8051800"/>
              </a:tblGrid>
              <a:tr h="370840">
                <a:tc>
                  <a:txBody>
                    <a:bodyPr/>
                    <a:lstStyle/>
                    <a:p>
                      <a:r>
                        <a:rPr lang="en-GB" sz="2000" dirty="0" smtClean="0"/>
                        <a:t>Looking to the figure, the main thing that we can see</a:t>
                      </a:r>
                      <a:endParaRPr lang="en-GB" sz="2000" dirty="0"/>
                    </a:p>
                  </a:txBody>
                  <a:tcPr/>
                </a:tc>
                <a:tc>
                  <a:txBody>
                    <a:bodyPr/>
                    <a:lstStyle/>
                    <a:p>
                      <a:r>
                        <a:rPr lang="en-GB" sz="2000" dirty="0" smtClean="0"/>
                        <a:t>is the highest manufactures exports of Brazil, India and China.</a:t>
                      </a:r>
                      <a:endParaRPr lang="en-GB" sz="2000" dirty="0"/>
                    </a:p>
                  </a:txBody>
                  <a:tcPr/>
                </a:tc>
              </a:tr>
              <a:tr h="370840">
                <a:tc>
                  <a:txBody>
                    <a:bodyPr/>
                    <a:lstStyle/>
                    <a:p>
                      <a:r>
                        <a:rPr lang="en-GB" sz="2000" dirty="0" smtClean="0"/>
                        <a:t>China </a:t>
                      </a:r>
                      <a:endParaRPr lang="en-GB" sz="2000" dirty="0"/>
                    </a:p>
                  </a:txBody>
                  <a:tcPr/>
                </a:tc>
                <a:tc>
                  <a:txBody>
                    <a:bodyPr/>
                    <a:lstStyle/>
                    <a:p>
                      <a:r>
                        <a:rPr lang="en-GB" sz="2000" dirty="0" smtClean="0"/>
                        <a:t>is the biggest manufactures exporter, reaching 91% </a:t>
                      </a:r>
                      <a:endParaRPr lang="en-GB" sz="2000" dirty="0"/>
                    </a:p>
                  </a:txBody>
                  <a:tcPr/>
                </a:tc>
              </a:tr>
              <a:tr h="370840">
                <a:tc>
                  <a:txBody>
                    <a:bodyPr/>
                    <a:lstStyle/>
                    <a:p>
                      <a:r>
                        <a:rPr lang="en-GB" sz="2000" dirty="0" smtClean="0"/>
                        <a:t>and that</a:t>
                      </a:r>
                      <a:endParaRPr lang="en-GB" sz="2000" dirty="0"/>
                    </a:p>
                  </a:txBody>
                  <a:tcPr/>
                </a:tc>
                <a:tc>
                  <a:txBody>
                    <a:bodyPr/>
                    <a:lstStyle/>
                    <a:p>
                      <a:r>
                        <a:rPr lang="en-GB" sz="2000" dirty="0" smtClean="0"/>
                        <a:t> is easy to predict because of all the Chinese shops that we can see all around Portugal and other countries.</a:t>
                      </a:r>
                      <a:endParaRPr lang="en-GB" sz="2000" dirty="0"/>
                    </a:p>
                  </a:txBody>
                  <a:tcPr/>
                </a:tc>
              </a:tr>
              <a:tr h="370840">
                <a:tc>
                  <a:txBody>
                    <a:bodyPr/>
                    <a:lstStyle/>
                    <a:p>
                      <a:r>
                        <a:rPr lang="en-GB" sz="2000" b="0" dirty="0" smtClean="0">
                          <a:solidFill>
                            <a:schemeClr val="tx1"/>
                          </a:solidFill>
                        </a:rPr>
                        <a:t>As we can also see</a:t>
                      </a:r>
                      <a:r>
                        <a:rPr lang="en-GB" sz="2000" b="1" dirty="0" smtClean="0">
                          <a:solidFill>
                            <a:srgbClr val="FF0000"/>
                          </a:solidFill>
                        </a:rPr>
                        <a:t> </a:t>
                      </a:r>
                      <a:r>
                        <a:rPr lang="en-GB" sz="2000" dirty="0" smtClean="0"/>
                        <a:t>,</a:t>
                      </a:r>
                      <a:endParaRPr lang="en-GB" sz="2000" dirty="0"/>
                    </a:p>
                  </a:txBody>
                  <a:tcPr/>
                </a:tc>
                <a:tc>
                  <a:txBody>
                    <a:bodyPr/>
                    <a:lstStyle/>
                    <a:p>
                      <a:r>
                        <a:rPr lang="en-GB" sz="2000" dirty="0" smtClean="0"/>
                        <a:t> Russia is not a big manufacture exporter,</a:t>
                      </a:r>
                      <a:endParaRPr lang="en-GB" sz="2000" dirty="0"/>
                    </a:p>
                  </a:txBody>
                  <a:tcPr/>
                </a:tc>
              </a:tr>
              <a:tr h="370840">
                <a:tc>
                  <a:txBody>
                    <a:bodyPr/>
                    <a:lstStyle/>
                    <a:p>
                      <a:r>
                        <a:rPr lang="en-GB" sz="2000" dirty="0" smtClean="0"/>
                        <a:t>their main export </a:t>
                      </a:r>
                      <a:endParaRPr lang="en-GB" sz="2000" dirty="0"/>
                    </a:p>
                  </a:txBody>
                  <a:tcPr/>
                </a:tc>
                <a:tc>
                  <a:txBody>
                    <a:bodyPr/>
                    <a:lstStyle/>
                    <a:p>
                      <a:r>
                        <a:rPr lang="en-GB" sz="2000" dirty="0" smtClean="0"/>
                        <a:t> is the fuel, which reaches 49%.</a:t>
                      </a:r>
                      <a:endParaRPr lang="en-GB" sz="2000" dirty="0"/>
                    </a:p>
                  </a:txBody>
                  <a:tcPr/>
                </a:tc>
              </a:tr>
              <a:tr h="370840">
                <a:tc>
                  <a:txBody>
                    <a:bodyPr/>
                    <a:lstStyle/>
                    <a:p>
                      <a:r>
                        <a:rPr lang="en-GB" sz="2000" dirty="0" smtClean="0"/>
                        <a:t>About Brazil,</a:t>
                      </a:r>
                      <a:endParaRPr lang="en-GB" sz="2000" dirty="0"/>
                    </a:p>
                  </a:txBody>
                  <a:tcPr/>
                </a:tc>
                <a:tc>
                  <a:txBody>
                    <a:bodyPr/>
                    <a:lstStyle/>
                    <a:p>
                      <a:r>
                        <a:rPr lang="en-GB" sz="2000" dirty="0" smtClean="0"/>
                        <a:t>we can see that they export  mainly manufactured products (53%) but also food (26%) because of their weather, which is suitable for planting many types of food like fruits, which are the most known.</a:t>
                      </a:r>
                      <a:endParaRPr lang="en-GB" sz="2000" dirty="0"/>
                    </a:p>
                  </a:txBody>
                  <a:tcPr/>
                </a:tc>
              </a:tr>
              <a:tr h="370840">
                <a:tc>
                  <a:txBody>
                    <a:bodyPr/>
                    <a:lstStyle/>
                    <a:p>
                      <a:r>
                        <a:rPr lang="en-GB" sz="2000" dirty="0" smtClean="0"/>
                        <a:t>A sector that has during the years lost importance </a:t>
                      </a:r>
                      <a:endParaRPr lang="en-GB" sz="2000" dirty="0"/>
                    </a:p>
                  </a:txBody>
                  <a:tcPr/>
                </a:tc>
                <a:tc>
                  <a:txBody>
                    <a:bodyPr/>
                    <a:lstStyle/>
                    <a:p>
                      <a:r>
                        <a:rPr lang="en-GB" sz="2000" dirty="0" smtClean="0"/>
                        <a:t>is the agriculture sector, which is the less exporter sector of the BRIC countries.</a:t>
                      </a:r>
                      <a:endParaRPr lang="en-GB" sz="2000" dirty="0"/>
                    </a:p>
                  </a:txBody>
                  <a:tcPr/>
                </a:tc>
              </a:tr>
              <a:tr h="370840">
                <a:tc>
                  <a:txBody>
                    <a:bodyPr/>
                    <a:lstStyle/>
                    <a:p>
                      <a:r>
                        <a:rPr lang="en-GB" sz="2000" dirty="0" smtClean="0"/>
                        <a:t>The biggest exporter</a:t>
                      </a:r>
                      <a:endParaRPr lang="en-GB" sz="2000" dirty="0"/>
                    </a:p>
                  </a:txBody>
                  <a:tcPr/>
                </a:tc>
                <a:tc>
                  <a:txBody>
                    <a:bodyPr/>
                    <a:lstStyle/>
                    <a:p>
                      <a:r>
                        <a:rPr lang="en-GB" sz="2000" dirty="0" smtClean="0"/>
                        <a:t> is Brazil with only 3.9%.</a:t>
                      </a:r>
                      <a:endParaRPr lang="en-GB" sz="2000" dirty="0"/>
                    </a:p>
                  </a:txBody>
                  <a:tcPr/>
                </a:tc>
              </a:tr>
              <a:tr h="370840">
                <a:tc>
                  <a:txBody>
                    <a:bodyPr/>
                    <a:lstStyle/>
                    <a:p>
                      <a:r>
                        <a:rPr lang="en-GB" sz="2000" dirty="0" smtClean="0"/>
                        <a:t>Ores and metals</a:t>
                      </a:r>
                      <a:endParaRPr lang="en-GB" sz="2000" dirty="0"/>
                    </a:p>
                  </a:txBody>
                  <a:tcPr/>
                </a:tc>
                <a:tc>
                  <a:txBody>
                    <a:bodyPr/>
                    <a:lstStyle/>
                    <a:p>
                      <a:r>
                        <a:rPr lang="en-GB" sz="2000" b="1" dirty="0" smtClean="0">
                          <a:solidFill>
                            <a:srgbClr val="FF0000"/>
                          </a:solidFill>
                        </a:rPr>
                        <a:t>are goods exported by BRICs too</a:t>
                      </a:r>
                      <a:endParaRPr lang="en-GB" sz="2000" b="1" dirty="0">
                        <a:solidFill>
                          <a:srgbClr val="FF0000"/>
                        </a:solidFill>
                      </a:endParaRPr>
                    </a:p>
                  </a:txBody>
                  <a:tcPr/>
                </a:tc>
              </a:tr>
              <a:tr h="370840">
                <a:tc>
                  <a:txBody>
                    <a:bodyPr/>
                    <a:lstStyle/>
                    <a:p>
                      <a:r>
                        <a:rPr lang="en-GB" sz="2000" dirty="0" smtClean="0"/>
                        <a:t> but they</a:t>
                      </a:r>
                      <a:endParaRPr lang="en-GB" sz="2000" dirty="0"/>
                    </a:p>
                  </a:txBody>
                  <a:tcPr/>
                </a:tc>
                <a:tc>
                  <a:txBody>
                    <a:bodyPr/>
                    <a:lstStyle/>
                    <a:p>
                      <a:r>
                        <a:rPr lang="en-GB" sz="2000" dirty="0" smtClean="0"/>
                        <a:t>don’t have much significance like agriculture. </a:t>
                      </a:r>
                      <a:endParaRPr lang="en-GB" sz="2000" dirty="0"/>
                    </a:p>
                  </a:txBody>
                  <a:tcPr/>
                </a:tc>
              </a:tr>
              <a:tr h="370840">
                <a:tc>
                  <a:txBody>
                    <a:bodyPr/>
                    <a:lstStyle/>
                    <a:p>
                      <a:r>
                        <a:rPr lang="en-GB" sz="2000" dirty="0" smtClean="0"/>
                        <a:t>The main ores and metal exporter</a:t>
                      </a:r>
                      <a:endParaRPr lang="en-GB" sz="2000" dirty="0"/>
                    </a:p>
                  </a:txBody>
                  <a:tcPr/>
                </a:tc>
                <a:tc>
                  <a:txBody>
                    <a:bodyPr/>
                    <a:lstStyle/>
                    <a:p>
                      <a:r>
                        <a:rPr lang="en-GB" sz="2000" dirty="0" smtClean="0"/>
                        <a:t>is Brazil with 9.8%, which is just a little bit more than China, with 2%, which is the country that exports less.</a:t>
                      </a:r>
                      <a:endParaRPr lang="en-GB" sz="2000" dirty="0"/>
                    </a:p>
                  </a:txBody>
                  <a:tcPr/>
                </a:tc>
              </a:tr>
            </a:tbl>
          </a:graphicData>
        </a:graphic>
      </p:graphicFrame>
      <p:sp>
        <p:nvSpPr>
          <p:cNvPr id="8" name="CaixaDeTexto 7"/>
          <p:cNvSpPr txBox="1"/>
          <p:nvPr/>
        </p:nvSpPr>
        <p:spPr>
          <a:xfrm>
            <a:off x="4241800" y="4373432"/>
            <a:ext cx="3937000" cy="830997"/>
          </a:xfrm>
          <a:prstGeom prst="rect">
            <a:avLst/>
          </a:prstGeom>
          <a:solidFill>
            <a:srgbClr val="FFFF00"/>
          </a:solidFill>
        </p:spPr>
        <p:txBody>
          <a:bodyPr wrap="square" rtlCol="0">
            <a:spAutoFit/>
          </a:bodyPr>
          <a:lstStyle/>
          <a:p>
            <a:r>
              <a:rPr lang="pt-PT" sz="2400" dirty="0" err="1" smtClean="0"/>
              <a:t>Redundant</a:t>
            </a:r>
            <a:r>
              <a:rPr lang="pt-PT" sz="2400" dirty="0" smtClean="0"/>
              <a:t> </a:t>
            </a:r>
            <a:r>
              <a:rPr lang="pt-PT" sz="2400" dirty="0" err="1" smtClean="0"/>
              <a:t>information</a:t>
            </a:r>
            <a:r>
              <a:rPr lang="pt-PT" sz="2400" dirty="0" smtClean="0"/>
              <a:t> in </a:t>
            </a:r>
            <a:r>
              <a:rPr lang="pt-PT" sz="2400" dirty="0" err="1" smtClean="0"/>
              <a:t>rheme</a:t>
            </a:r>
            <a:endParaRPr lang="en-GB" sz="2400" dirty="0"/>
          </a:p>
        </p:txBody>
      </p:sp>
    </p:spTree>
    <p:extLst>
      <p:ext uri="{BB962C8B-B14F-4D97-AF65-F5344CB8AC3E}">
        <p14:creationId xmlns:p14="http://schemas.microsoft.com/office/powerpoint/2010/main" val="3597109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5500" y="123825"/>
            <a:ext cx="10515600" cy="498475"/>
          </a:xfrm>
        </p:spPr>
        <p:txBody>
          <a:bodyPr>
            <a:normAutofit fontScale="90000"/>
          </a:bodyPr>
          <a:lstStyle/>
          <a:p>
            <a:pPr algn="ctr"/>
            <a:r>
              <a:rPr lang="pt-PT" sz="3600" dirty="0" smtClean="0"/>
              <a:t>Ex </a:t>
            </a:r>
            <a:r>
              <a:rPr lang="pt-PT" sz="3600" dirty="0"/>
              <a:t>4.10b. </a:t>
            </a:r>
            <a:r>
              <a:rPr lang="pt-PT" sz="3600" dirty="0" err="1" smtClean="0"/>
              <a:t>Revised</a:t>
            </a:r>
            <a:endParaRPr lang="en-GB" sz="3600" dirty="0"/>
          </a:p>
        </p:txBody>
      </p:sp>
      <p:sp>
        <p:nvSpPr>
          <p:cNvPr id="3" name="Marcador de Posição de Conteúdo 2"/>
          <p:cNvSpPr>
            <a:spLocks noGrp="1"/>
          </p:cNvSpPr>
          <p:nvPr>
            <p:ph idx="1"/>
          </p:nvPr>
        </p:nvSpPr>
        <p:spPr>
          <a:xfrm>
            <a:off x="95250" y="2654300"/>
            <a:ext cx="11976100" cy="1676400"/>
          </a:xfrm>
          <a:solidFill>
            <a:schemeClr val="accent4">
              <a:lumMod val="20000"/>
              <a:lumOff val="80000"/>
            </a:schemeClr>
          </a:solidFill>
        </p:spPr>
        <p:txBody>
          <a:bodyPr>
            <a:normAutofit/>
          </a:bodyPr>
          <a:lstStyle/>
          <a:p>
            <a:pPr marL="0" indent="0">
              <a:buNone/>
            </a:pPr>
            <a:r>
              <a:rPr lang="en-GB" dirty="0"/>
              <a:t>The </a:t>
            </a:r>
            <a:r>
              <a:rPr lang="en-GB" dirty="0" smtClean="0"/>
              <a:t>figure </a:t>
            </a:r>
            <a:r>
              <a:rPr lang="en-GB" dirty="0"/>
              <a:t>presents the different </a:t>
            </a:r>
            <a:r>
              <a:rPr lang="en-GB" dirty="0" smtClean="0"/>
              <a:t>exports </a:t>
            </a:r>
            <a:r>
              <a:rPr lang="en-GB" dirty="0"/>
              <a:t>of </a:t>
            </a:r>
            <a:r>
              <a:rPr lang="en-GB" dirty="0" smtClean="0"/>
              <a:t>the BRIC </a:t>
            </a:r>
            <a:r>
              <a:rPr lang="en-GB" dirty="0"/>
              <a:t>countries, </a:t>
            </a:r>
            <a:r>
              <a:rPr lang="en-GB" dirty="0" smtClean="0"/>
              <a:t>which include </a:t>
            </a:r>
            <a:r>
              <a:rPr lang="en-GB" dirty="0"/>
              <a:t>Brazil, Russia, India, China. The </a:t>
            </a:r>
            <a:r>
              <a:rPr lang="en-GB" dirty="0" smtClean="0"/>
              <a:t>exports are broken down into manufactured goods, </a:t>
            </a:r>
            <a:r>
              <a:rPr lang="en-GB" dirty="0"/>
              <a:t>fuel, </a:t>
            </a:r>
            <a:r>
              <a:rPr lang="en-GB" dirty="0" smtClean="0"/>
              <a:t>food, agricultural </a:t>
            </a:r>
            <a:r>
              <a:rPr lang="en-GB" dirty="0"/>
              <a:t>raw </a:t>
            </a:r>
            <a:r>
              <a:rPr lang="en-GB" dirty="0" smtClean="0"/>
              <a:t>materials, </a:t>
            </a:r>
            <a:r>
              <a:rPr lang="en-GB" dirty="0"/>
              <a:t>and </a:t>
            </a:r>
            <a:r>
              <a:rPr lang="en-GB" dirty="0" smtClean="0"/>
              <a:t>ores and metals. </a:t>
            </a:r>
            <a:endParaRPr lang="en-GB" dirty="0"/>
          </a:p>
          <a:p>
            <a:pPr marL="0" indent="0">
              <a:buNone/>
            </a:pPr>
            <a:endParaRPr lang="en-GB" dirty="0"/>
          </a:p>
        </p:txBody>
      </p:sp>
      <p:sp>
        <p:nvSpPr>
          <p:cNvPr id="4" name="CaixaDeTexto 3"/>
          <p:cNvSpPr txBox="1"/>
          <p:nvPr/>
        </p:nvSpPr>
        <p:spPr>
          <a:xfrm>
            <a:off x="4419600" y="1149002"/>
            <a:ext cx="2552700" cy="1384995"/>
          </a:xfrm>
          <a:prstGeom prst="rect">
            <a:avLst/>
          </a:prstGeom>
          <a:solidFill>
            <a:srgbClr val="FFFF00"/>
          </a:solidFill>
        </p:spPr>
        <p:txBody>
          <a:bodyPr wrap="square" rtlCol="0">
            <a:spAutoFit/>
          </a:bodyPr>
          <a:lstStyle/>
          <a:p>
            <a:r>
              <a:rPr lang="pt-PT" sz="2800" dirty="0" err="1" smtClean="0"/>
              <a:t>Topic</a:t>
            </a:r>
            <a:r>
              <a:rPr lang="pt-PT" sz="2800" dirty="0" smtClean="0"/>
              <a:t> </a:t>
            </a:r>
            <a:r>
              <a:rPr lang="pt-PT" sz="2800" dirty="0" err="1" smtClean="0"/>
              <a:t>sentence</a:t>
            </a:r>
            <a:r>
              <a:rPr lang="pt-PT" sz="2800" dirty="0" smtClean="0"/>
              <a:t> </a:t>
            </a:r>
            <a:r>
              <a:rPr lang="pt-PT" sz="2800" dirty="0" err="1" smtClean="0"/>
              <a:t>identifies</a:t>
            </a:r>
            <a:r>
              <a:rPr lang="pt-PT" sz="2800" dirty="0" smtClean="0"/>
              <a:t> </a:t>
            </a:r>
            <a:r>
              <a:rPr lang="pt-PT" sz="2800" dirty="0" err="1" smtClean="0"/>
              <a:t>topic</a:t>
            </a:r>
            <a:r>
              <a:rPr lang="pt-PT" sz="2800" dirty="0" smtClean="0"/>
              <a:t> </a:t>
            </a:r>
            <a:r>
              <a:rPr lang="pt-PT" sz="2800" dirty="0" err="1" smtClean="0"/>
              <a:t>of</a:t>
            </a:r>
            <a:r>
              <a:rPr lang="pt-PT" sz="2800" dirty="0" smtClean="0"/>
              <a:t> </a:t>
            </a:r>
            <a:r>
              <a:rPr lang="pt-PT" sz="2800" dirty="0" err="1" smtClean="0"/>
              <a:t>paragraph</a:t>
            </a:r>
            <a:endParaRPr lang="en-GB" sz="2800" dirty="0"/>
          </a:p>
        </p:txBody>
      </p:sp>
      <p:sp>
        <p:nvSpPr>
          <p:cNvPr id="5" name="CaixaDeTexto 4"/>
          <p:cNvSpPr txBox="1"/>
          <p:nvPr/>
        </p:nvSpPr>
        <p:spPr>
          <a:xfrm>
            <a:off x="4959088" y="4088943"/>
            <a:ext cx="4026423" cy="954107"/>
          </a:xfrm>
          <a:prstGeom prst="rect">
            <a:avLst/>
          </a:prstGeom>
          <a:solidFill>
            <a:srgbClr val="FFFF00"/>
          </a:solidFill>
        </p:spPr>
        <p:txBody>
          <a:bodyPr wrap="none" rtlCol="0">
            <a:spAutoFit/>
          </a:bodyPr>
          <a:lstStyle/>
          <a:p>
            <a:r>
              <a:rPr lang="pt-PT" sz="2800" dirty="0" err="1" smtClean="0"/>
              <a:t>Second</a:t>
            </a:r>
            <a:r>
              <a:rPr lang="pt-PT" sz="2800" dirty="0" smtClean="0"/>
              <a:t> </a:t>
            </a:r>
            <a:r>
              <a:rPr lang="pt-PT" sz="2800" dirty="0" err="1" smtClean="0"/>
              <a:t>sentence</a:t>
            </a:r>
            <a:r>
              <a:rPr lang="pt-PT" sz="2800" dirty="0" smtClean="0"/>
              <a:t> </a:t>
            </a:r>
            <a:r>
              <a:rPr lang="pt-PT" sz="2800" dirty="0" err="1" smtClean="0"/>
              <a:t>previews</a:t>
            </a:r>
            <a:endParaRPr lang="pt-PT" sz="2800" dirty="0" smtClean="0"/>
          </a:p>
          <a:p>
            <a:r>
              <a:rPr lang="pt-PT" sz="2800" dirty="0" err="1" smtClean="0"/>
              <a:t>organisation</a:t>
            </a:r>
            <a:r>
              <a:rPr lang="pt-PT" sz="2800" dirty="0" smtClean="0"/>
              <a:t> </a:t>
            </a:r>
            <a:r>
              <a:rPr lang="pt-PT" sz="2800" dirty="0" err="1" smtClean="0"/>
              <a:t>of</a:t>
            </a:r>
            <a:r>
              <a:rPr lang="pt-PT" sz="2800" dirty="0" smtClean="0"/>
              <a:t> </a:t>
            </a:r>
            <a:r>
              <a:rPr lang="pt-PT" sz="2800" dirty="0" err="1" smtClean="0"/>
              <a:t>paragraph</a:t>
            </a:r>
            <a:endParaRPr lang="en-GB" sz="2800" dirty="0"/>
          </a:p>
        </p:txBody>
      </p:sp>
      <p:cxnSp>
        <p:nvCxnSpPr>
          <p:cNvPr id="7" name="Straight Connector 6"/>
          <p:cNvCxnSpPr/>
          <p:nvPr/>
        </p:nvCxnSpPr>
        <p:spPr>
          <a:xfrm>
            <a:off x="6435969" y="3434862"/>
            <a:ext cx="466578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222738" y="3856892"/>
            <a:ext cx="9319847" cy="46893"/>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245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3951</Words>
  <Application>Microsoft Office PowerPoint</Application>
  <PresentationFormat>Custom</PresentationFormat>
  <Paragraphs>467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Tema do Office</vt:lpstr>
      <vt:lpstr>Princípios de organização textual</vt:lpstr>
      <vt:lpstr>Ex 4.10a. original</vt:lpstr>
      <vt:lpstr>Ex 4.10a. Original: Thematic analysis</vt:lpstr>
      <vt:lpstr>Ex 4.10a. Thematic revision</vt:lpstr>
      <vt:lpstr>Ex 4.10b. Original</vt:lpstr>
      <vt:lpstr>Ex 4.10b. Original: Thematic analysis</vt:lpstr>
      <vt:lpstr>Ex 4.10b. Original: Thematic analysis</vt:lpstr>
      <vt:lpstr>Ex 4.10b. Original: Thematic analysis</vt:lpstr>
      <vt:lpstr>Ex 4.10b. Revised</vt:lpstr>
      <vt:lpstr>Ex 4.10b. Revised: Thematic analysis</vt:lpstr>
      <vt:lpstr>Ex 4.10b. Revised: Thematic analysis</vt:lpstr>
      <vt:lpstr>Ex 4.10b. Revised: Thematic analysis</vt:lpstr>
      <vt:lpstr>Ex 4.10b. Revised: Thematic analysis</vt:lpstr>
      <vt:lpstr>Ex 4.10b. Revised: Thematic analysis</vt:lpstr>
      <vt:lpstr>Ex 4.10b. Revised: Thematic analysis</vt:lpstr>
      <vt:lpstr>Ex 4.10b. Revised: Thematic analysis</vt:lpstr>
      <vt:lpstr>Ex 4.10b. Orginal vs Revised: Thematic analysis</vt:lpstr>
      <vt:lpstr>Ex 4.10c. original</vt:lpstr>
      <vt:lpstr>Ex 4.10 c Original </vt:lpstr>
      <vt:lpstr>Ex 4.10 c Original </vt:lpstr>
      <vt:lpstr>Ex 4.10 c Original </vt:lpstr>
      <vt:lpstr>Ex 4.10 c Revised </vt:lpstr>
      <vt:lpstr>Ex 4.10 c Revised </vt:lpstr>
      <vt:lpstr>Ex 4.10 c Revised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Organização textual</dc:title>
  <dc:creator>AnnHenshall</dc:creator>
  <cp:lastModifiedBy>ANN HENSHALL</cp:lastModifiedBy>
  <cp:revision>41</cp:revision>
  <cp:lastPrinted>2017-11-20T09:03:14Z</cp:lastPrinted>
  <dcterms:created xsi:type="dcterms:W3CDTF">2017-11-19T10:48:23Z</dcterms:created>
  <dcterms:modified xsi:type="dcterms:W3CDTF">2018-11-19T11:26:43Z</dcterms:modified>
</cp:coreProperties>
</file>