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29" showSpecialPlsOnTitleSld="0" saveSubsetFonts="1" bookmarkIdSeed="2">
  <p:sldMasterIdLst>
    <p:sldMasterId id="2147483648" r:id="rId1"/>
  </p:sldMasterIdLst>
  <p:notesMasterIdLst>
    <p:notesMasterId r:id="rId95"/>
  </p:notesMasterIdLst>
  <p:handoutMasterIdLst>
    <p:handoutMasterId r:id="rId96"/>
  </p:handoutMasterIdLst>
  <p:sldIdLst>
    <p:sldId id="287" r:id="rId2"/>
    <p:sldId id="294" r:id="rId3"/>
    <p:sldId id="270" r:id="rId4"/>
    <p:sldId id="271" r:id="rId5"/>
    <p:sldId id="296" r:id="rId6"/>
    <p:sldId id="297" r:id="rId7"/>
    <p:sldId id="298" r:id="rId8"/>
    <p:sldId id="299" r:id="rId9"/>
    <p:sldId id="384" r:id="rId10"/>
    <p:sldId id="300" r:id="rId11"/>
    <p:sldId id="279" r:id="rId12"/>
    <p:sldId id="280" r:id="rId13"/>
    <p:sldId id="281" r:id="rId14"/>
    <p:sldId id="282" r:id="rId15"/>
    <p:sldId id="393" r:id="rId16"/>
    <p:sldId id="307" r:id="rId17"/>
    <p:sldId id="309" r:id="rId18"/>
    <p:sldId id="313" r:id="rId19"/>
    <p:sldId id="291" r:id="rId20"/>
    <p:sldId id="385" r:id="rId21"/>
    <p:sldId id="386" r:id="rId22"/>
    <p:sldId id="387" r:id="rId23"/>
    <p:sldId id="388" r:id="rId24"/>
    <p:sldId id="389" r:id="rId25"/>
    <p:sldId id="390" r:id="rId26"/>
    <p:sldId id="391" r:id="rId27"/>
    <p:sldId id="392" r:id="rId28"/>
    <p:sldId id="284" r:id="rId29"/>
    <p:sldId id="292" r:id="rId30"/>
    <p:sldId id="358" r:id="rId31"/>
    <p:sldId id="359" r:id="rId32"/>
    <p:sldId id="360" r:id="rId33"/>
    <p:sldId id="361" r:id="rId34"/>
    <p:sldId id="363" r:id="rId35"/>
    <p:sldId id="362" r:id="rId36"/>
    <p:sldId id="365" r:id="rId37"/>
    <p:sldId id="366" r:id="rId38"/>
    <p:sldId id="367" r:id="rId39"/>
    <p:sldId id="368" r:id="rId40"/>
    <p:sldId id="369" r:id="rId41"/>
    <p:sldId id="370" r:id="rId42"/>
    <p:sldId id="371" r:id="rId43"/>
    <p:sldId id="395" r:id="rId44"/>
    <p:sldId id="399" r:id="rId45"/>
    <p:sldId id="396" r:id="rId46"/>
    <p:sldId id="400" r:id="rId47"/>
    <p:sldId id="401" r:id="rId48"/>
    <p:sldId id="372" r:id="rId49"/>
    <p:sldId id="402" r:id="rId50"/>
    <p:sldId id="397" r:id="rId51"/>
    <p:sldId id="373" r:id="rId52"/>
    <p:sldId id="398" r:id="rId53"/>
    <p:sldId id="374" r:id="rId54"/>
    <p:sldId id="404" r:id="rId55"/>
    <p:sldId id="403" r:id="rId56"/>
    <p:sldId id="405" r:id="rId57"/>
    <p:sldId id="406" r:id="rId58"/>
    <p:sldId id="407" r:id="rId59"/>
    <p:sldId id="375" r:id="rId60"/>
    <p:sldId id="376" r:id="rId61"/>
    <p:sldId id="377" r:id="rId62"/>
    <p:sldId id="415" r:id="rId63"/>
    <p:sldId id="378" r:id="rId64"/>
    <p:sldId id="408" r:id="rId65"/>
    <p:sldId id="416" r:id="rId66"/>
    <p:sldId id="417" r:id="rId67"/>
    <p:sldId id="434" r:id="rId68"/>
    <p:sldId id="420" r:id="rId69"/>
    <p:sldId id="421" r:id="rId70"/>
    <p:sldId id="379" r:id="rId71"/>
    <p:sldId id="419" r:id="rId72"/>
    <p:sldId id="422" r:id="rId73"/>
    <p:sldId id="423" r:id="rId74"/>
    <p:sldId id="424" r:id="rId75"/>
    <p:sldId id="425" r:id="rId76"/>
    <p:sldId id="426" r:id="rId77"/>
    <p:sldId id="427" r:id="rId78"/>
    <p:sldId id="428" r:id="rId79"/>
    <p:sldId id="429" r:id="rId80"/>
    <p:sldId id="430" r:id="rId81"/>
    <p:sldId id="431" r:id="rId82"/>
    <p:sldId id="432" r:id="rId83"/>
    <p:sldId id="410" r:id="rId84"/>
    <p:sldId id="437" r:id="rId85"/>
    <p:sldId id="438" r:id="rId86"/>
    <p:sldId id="439" r:id="rId87"/>
    <p:sldId id="440" r:id="rId88"/>
    <p:sldId id="441" r:id="rId89"/>
    <p:sldId id="442" r:id="rId90"/>
    <p:sldId id="435" r:id="rId91"/>
    <p:sldId id="381" r:id="rId92"/>
    <p:sldId id="412" r:id="rId93"/>
    <p:sldId id="413" r:id="rId9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Rounded MT Bold" pitchFamily="34" charset="0"/>
        <a:ea typeface="+mn-ea"/>
        <a:cs typeface="Arial" charset="0"/>
      </a:defRPr>
    </a:lvl1pPr>
    <a:lvl2pPr marL="457200" algn="l" rtl="0" fontAlgn="base">
      <a:spcBef>
        <a:spcPct val="0"/>
      </a:spcBef>
      <a:spcAft>
        <a:spcPct val="0"/>
      </a:spcAft>
      <a:defRPr kern="1200">
        <a:solidFill>
          <a:schemeClr val="tx1"/>
        </a:solidFill>
        <a:latin typeface="Arial Rounded MT Bold" pitchFamily="34" charset="0"/>
        <a:ea typeface="+mn-ea"/>
        <a:cs typeface="Arial" charset="0"/>
      </a:defRPr>
    </a:lvl2pPr>
    <a:lvl3pPr marL="914400" algn="l" rtl="0" fontAlgn="base">
      <a:spcBef>
        <a:spcPct val="0"/>
      </a:spcBef>
      <a:spcAft>
        <a:spcPct val="0"/>
      </a:spcAft>
      <a:defRPr kern="1200">
        <a:solidFill>
          <a:schemeClr val="tx1"/>
        </a:solidFill>
        <a:latin typeface="Arial Rounded MT Bold" pitchFamily="34" charset="0"/>
        <a:ea typeface="+mn-ea"/>
        <a:cs typeface="Arial" charset="0"/>
      </a:defRPr>
    </a:lvl3pPr>
    <a:lvl4pPr marL="1371600" algn="l" rtl="0" fontAlgn="base">
      <a:spcBef>
        <a:spcPct val="0"/>
      </a:spcBef>
      <a:spcAft>
        <a:spcPct val="0"/>
      </a:spcAft>
      <a:defRPr kern="1200">
        <a:solidFill>
          <a:schemeClr val="tx1"/>
        </a:solidFill>
        <a:latin typeface="Arial Rounded MT Bold" pitchFamily="34" charset="0"/>
        <a:ea typeface="+mn-ea"/>
        <a:cs typeface="Arial" charset="0"/>
      </a:defRPr>
    </a:lvl4pPr>
    <a:lvl5pPr marL="1828800" algn="l" rtl="0" fontAlgn="base">
      <a:spcBef>
        <a:spcPct val="0"/>
      </a:spcBef>
      <a:spcAft>
        <a:spcPct val="0"/>
      </a:spcAft>
      <a:defRPr kern="1200">
        <a:solidFill>
          <a:schemeClr val="tx1"/>
        </a:solidFill>
        <a:latin typeface="Arial Rounded MT Bold" pitchFamily="34" charset="0"/>
        <a:ea typeface="+mn-ea"/>
        <a:cs typeface="Arial" charset="0"/>
      </a:defRPr>
    </a:lvl5pPr>
    <a:lvl6pPr marL="2286000" algn="l" defTabSz="914400" rtl="0" eaLnBrk="1" latinLnBrk="0" hangingPunct="1">
      <a:defRPr kern="1200">
        <a:solidFill>
          <a:schemeClr val="tx1"/>
        </a:solidFill>
        <a:latin typeface="Arial Rounded MT Bold" pitchFamily="34" charset="0"/>
        <a:ea typeface="+mn-ea"/>
        <a:cs typeface="Arial" charset="0"/>
      </a:defRPr>
    </a:lvl6pPr>
    <a:lvl7pPr marL="2743200" algn="l" defTabSz="914400" rtl="0" eaLnBrk="1" latinLnBrk="0" hangingPunct="1">
      <a:defRPr kern="1200">
        <a:solidFill>
          <a:schemeClr val="tx1"/>
        </a:solidFill>
        <a:latin typeface="Arial Rounded MT Bold" pitchFamily="34" charset="0"/>
        <a:ea typeface="+mn-ea"/>
        <a:cs typeface="Arial" charset="0"/>
      </a:defRPr>
    </a:lvl7pPr>
    <a:lvl8pPr marL="3200400" algn="l" defTabSz="914400" rtl="0" eaLnBrk="1" latinLnBrk="0" hangingPunct="1">
      <a:defRPr kern="1200">
        <a:solidFill>
          <a:schemeClr val="tx1"/>
        </a:solidFill>
        <a:latin typeface="Arial Rounded MT Bold" pitchFamily="34" charset="0"/>
        <a:ea typeface="+mn-ea"/>
        <a:cs typeface="Arial" charset="0"/>
      </a:defRPr>
    </a:lvl8pPr>
    <a:lvl9pPr marL="3657600" algn="l" defTabSz="914400" rtl="0" eaLnBrk="1" latinLnBrk="0" hangingPunct="1">
      <a:defRPr kern="1200">
        <a:solidFill>
          <a:schemeClr val="tx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86907" autoAdjust="0"/>
  </p:normalViewPr>
  <p:slideViewPr>
    <p:cSldViewPr>
      <p:cViewPr varScale="1">
        <p:scale>
          <a:sx n="67" d="100"/>
          <a:sy n="67" d="100"/>
        </p:scale>
        <p:origin x="672" y="96"/>
      </p:cViewPr>
      <p:guideLst>
        <p:guide orient="horz" pos="2160"/>
        <p:guide pos="2880"/>
      </p:guideLst>
    </p:cSldViewPr>
  </p:slideViewPr>
  <p:outlineViewPr>
    <p:cViewPr>
      <p:scale>
        <a:sx n="33" d="100"/>
        <a:sy n="33" d="100"/>
      </p:scale>
      <p:origin x="0" y="-54"/>
    </p:cViewPr>
  </p:outlineViewPr>
  <p:notesTextViewPr>
    <p:cViewPr>
      <p:scale>
        <a:sx n="100" d="100"/>
        <a:sy n="100" d="100"/>
      </p:scale>
      <p:origin x="0" y="0"/>
    </p:cViewPr>
  </p:notesTextViewPr>
  <p:notesViewPr>
    <p:cSldViewPr>
      <p:cViewPr varScale="1">
        <p:scale>
          <a:sx n="77" d="100"/>
          <a:sy n="77"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image" Target="../media/image14.emf"/><Relationship Id="rId4"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image" Target="../media/image212.png"/><Relationship Id="rId6" Type="http://schemas.openxmlformats.org/officeDocument/2006/relationships/image" Target="../media/image217.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Calibri"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Calibri"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Calibri" pitchFamily="34" charset="0"/>
                <a:cs typeface="+mn-cs"/>
              </a:defRPr>
            </a:lvl1pPr>
          </a:lstStyle>
          <a:p>
            <a:pPr>
              <a:defRPr/>
            </a:pPr>
            <a:endParaRPr lang="en-US"/>
          </a:p>
        </p:txBody>
      </p:sp>
    </p:spTree>
    <p:extLst>
      <p:ext uri="{BB962C8B-B14F-4D97-AF65-F5344CB8AC3E}">
        <p14:creationId xmlns:p14="http://schemas.microsoft.com/office/powerpoint/2010/main" val="1687121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Calibri" pitchFamily="34"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992187" y="897409"/>
            <a:ext cx="5114925"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Calibri"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Calibri" pitchFamily="34" charset="0"/>
                <a:cs typeface="+mn-cs"/>
              </a:defRPr>
            </a:lvl1pPr>
          </a:lstStyle>
          <a:p>
            <a:pPr>
              <a:defRPr/>
            </a:pPr>
            <a:fld id="{9650D520-E125-48FE-8F6A-0BC56D5E79B5}" type="slidenum">
              <a:rPr lang="en-US"/>
              <a:pPr>
                <a:defRPr/>
              </a:pPr>
              <a:t>‹#›</a:t>
            </a:fld>
            <a:endParaRPr lang="en-US" dirty="0"/>
          </a:p>
        </p:txBody>
      </p:sp>
      <p:sp>
        <p:nvSpPr>
          <p:cNvPr id="3" name="Header Placeholder 2"/>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86194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92188" y="896938"/>
            <a:ext cx="5114925" cy="3836987"/>
          </a:xfrm>
          <a:ln/>
        </p:spPr>
      </p:sp>
      <p:sp>
        <p:nvSpPr>
          <p:cNvPr id="28675" name="Notes Placeholder 2"/>
          <p:cNvSpPr>
            <a:spLocks noGrp="1"/>
          </p:cNvSpPr>
          <p:nvPr>
            <p:ph type="body" idx="1"/>
          </p:nvPr>
        </p:nvSpPr>
        <p:spPr>
          <a:noFill/>
          <a:ln/>
        </p:spPr>
        <p:txBody>
          <a:bodyPr/>
          <a:lstStyle/>
          <a:p>
            <a:endParaRPr lang="pt-PT" smtClean="0"/>
          </a:p>
        </p:txBody>
      </p:sp>
      <p:sp>
        <p:nvSpPr>
          <p:cNvPr id="28676" name="Slide Number Placeholder 3"/>
          <p:cNvSpPr>
            <a:spLocks noGrp="1"/>
          </p:cNvSpPr>
          <p:nvPr>
            <p:ph type="sldNum" sz="quarter" idx="5"/>
          </p:nvPr>
        </p:nvSpPr>
        <p:spPr/>
        <p:txBody>
          <a:bodyPr/>
          <a:lstStyle/>
          <a:p>
            <a:pPr>
              <a:defRPr/>
            </a:pPr>
            <a:fld id="{17EE7BFC-8E77-4C9D-AEC7-8CFEA095AFF5}" type="slidenum">
              <a:rPr lang="en-US" smtClean="0"/>
              <a:pPr>
                <a:defRPr/>
              </a:pPr>
              <a:t>130</a:t>
            </a:fld>
            <a:endParaRPr lang="en-US" smtClean="0"/>
          </a:p>
        </p:txBody>
      </p:sp>
    </p:spTree>
    <p:extLst>
      <p:ext uri="{BB962C8B-B14F-4D97-AF65-F5344CB8AC3E}">
        <p14:creationId xmlns:p14="http://schemas.microsoft.com/office/powerpoint/2010/main" val="381376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168</a:t>
            </a:fld>
            <a:endParaRPr lang="en-US" dirty="0"/>
          </a:p>
        </p:txBody>
      </p:sp>
    </p:spTree>
    <p:extLst>
      <p:ext uri="{BB962C8B-B14F-4D97-AF65-F5344CB8AC3E}">
        <p14:creationId xmlns:p14="http://schemas.microsoft.com/office/powerpoint/2010/main" val="184349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169</a:t>
            </a:fld>
            <a:endParaRPr lang="en-US" dirty="0"/>
          </a:p>
        </p:txBody>
      </p:sp>
    </p:spTree>
    <p:extLst>
      <p:ext uri="{BB962C8B-B14F-4D97-AF65-F5344CB8AC3E}">
        <p14:creationId xmlns:p14="http://schemas.microsoft.com/office/powerpoint/2010/main" val="143730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170</a:t>
            </a:fld>
            <a:endParaRPr lang="en-US" dirty="0"/>
          </a:p>
        </p:txBody>
      </p:sp>
    </p:spTree>
    <p:extLst>
      <p:ext uri="{BB962C8B-B14F-4D97-AF65-F5344CB8AC3E}">
        <p14:creationId xmlns:p14="http://schemas.microsoft.com/office/powerpoint/2010/main" val="287514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171</a:t>
            </a:fld>
            <a:endParaRPr lang="en-US" dirty="0"/>
          </a:p>
        </p:txBody>
      </p:sp>
    </p:spTree>
    <p:extLst>
      <p:ext uri="{BB962C8B-B14F-4D97-AF65-F5344CB8AC3E}">
        <p14:creationId xmlns:p14="http://schemas.microsoft.com/office/powerpoint/2010/main" val="392638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172</a:t>
            </a:fld>
            <a:endParaRPr lang="en-US" dirty="0"/>
          </a:p>
        </p:txBody>
      </p:sp>
    </p:spTree>
    <p:extLst>
      <p:ext uri="{BB962C8B-B14F-4D97-AF65-F5344CB8AC3E}">
        <p14:creationId xmlns:p14="http://schemas.microsoft.com/office/powerpoint/2010/main" val="263528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173</a:t>
            </a:fld>
            <a:endParaRPr lang="en-US" dirty="0"/>
          </a:p>
        </p:txBody>
      </p:sp>
    </p:spTree>
    <p:extLst>
      <p:ext uri="{BB962C8B-B14F-4D97-AF65-F5344CB8AC3E}">
        <p14:creationId xmlns:p14="http://schemas.microsoft.com/office/powerpoint/2010/main" val="184748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174</a:t>
            </a:fld>
            <a:endParaRPr lang="en-US" dirty="0"/>
          </a:p>
        </p:txBody>
      </p:sp>
    </p:spTree>
    <p:extLst>
      <p:ext uri="{BB962C8B-B14F-4D97-AF65-F5344CB8AC3E}">
        <p14:creationId xmlns:p14="http://schemas.microsoft.com/office/powerpoint/2010/main" val="105400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175</a:t>
            </a:fld>
            <a:endParaRPr lang="en-US" dirty="0"/>
          </a:p>
        </p:txBody>
      </p:sp>
    </p:spTree>
    <p:extLst>
      <p:ext uri="{BB962C8B-B14F-4D97-AF65-F5344CB8AC3E}">
        <p14:creationId xmlns:p14="http://schemas.microsoft.com/office/powerpoint/2010/main" val="145947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176</a:t>
            </a:fld>
            <a:endParaRPr lang="en-US" dirty="0"/>
          </a:p>
        </p:txBody>
      </p:sp>
    </p:spTree>
    <p:extLst>
      <p:ext uri="{BB962C8B-B14F-4D97-AF65-F5344CB8AC3E}">
        <p14:creationId xmlns:p14="http://schemas.microsoft.com/office/powerpoint/2010/main" val="1977194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177</a:t>
            </a:fld>
            <a:endParaRPr lang="en-US" dirty="0"/>
          </a:p>
        </p:txBody>
      </p:sp>
    </p:spTree>
    <p:extLst>
      <p:ext uri="{BB962C8B-B14F-4D97-AF65-F5344CB8AC3E}">
        <p14:creationId xmlns:p14="http://schemas.microsoft.com/office/powerpoint/2010/main" val="385342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136</a:t>
            </a:fld>
            <a:endParaRPr lang="en-US" dirty="0"/>
          </a:p>
        </p:txBody>
      </p:sp>
    </p:spTree>
    <p:extLst>
      <p:ext uri="{BB962C8B-B14F-4D97-AF65-F5344CB8AC3E}">
        <p14:creationId xmlns:p14="http://schemas.microsoft.com/office/powerpoint/2010/main" val="96204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178</a:t>
            </a:fld>
            <a:endParaRPr lang="en-US" dirty="0"/>
          </a:p>
        </p:txBody>
      </p:sp>
    </p:spTree>
    <p:extLst>
      <p:ext uri="{BB962C8B-B14F-4D97-AF65-F5344CB8AC3E}">
        <p14:creationId xmlns:p14="http://schemas.microsoft.com/office/powerpoint/2010/main" val="362631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179</a:t>
            </a:fld>
            <a:endParaRPr lang="en-US" dirty="0"/>
          </a:p>
        </p:txBody>
      </p:sp>
    </p:spTree>
    <p:extLst>
      <p:ext uri="{BB962C8B-B14F-4D97-AF65-F5344CB8AC3E}">
        <p14:creationId xmlns:p14="http://schemas.microsoft.com/office/powerpoint/2010/main" val="352076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180</a:t>
            </a:fld>
            <a:endParaRPr lang="en-US" dirty="0"/>
          </a:p>
        </p:txBody>
      </p:sp>
    </p:spTree>
    <p:extLst>
      <p:ext uri="{BB962C8B-B14F-4D97-AF65-F5344CB8AC3E}">
        <p14:creationId xmlns:p14="http://schemas.microsoft.com/office/powerpoint/2010/main" val="786303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181</a:t>
            </a:fld>
            <a:endParaRPr lang="en-US" dirty="0"/>
          </a:p>
        </p:txBody>
      </p:sp>
    </p:spTree>
    <p:extLst>
      <p:ext uri="{BB962C8B-B14F-4D97-AF65-F5344CB8AC3E}">
        <p14:creationId xmlns:p14="http://schemas.microsoft.com/office/powerpoint/2010/main" val="38467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182</a:t>
            </a:fld>
            <a:endParaRPr lang="en-US" dirty="0"/>
          </a:p>
        </p:txBody>
      </p:sp>
    </p:spTree>
    <p:extLst>
      <p:ext uri="{BB962C8B-B14F-4D97-AF65-F5344CB8AC3E}">
        <p14:creationId xmlns:p14="http://schemas.microsoft.com/office/powerpoint/2010/main" val="3343063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183</a:t>
            </a:fld>
            <a:endParaRPr lang="en-US" dirty="0"/>
          </a:p>
        </p:txBody>
      </p:sp>
    </p:spTree>
    <p:extLst>
      <p:ext uri="{BB962C8B-B14F-4D97-AF65-F5344CB8AC3E}">
        <p14:creationId xmlns:p14="http://schemas.microsoft.com/office/powerpoint/2010/main" val="1505782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184</a:t>
            </a:fld>
            <a:endParaRPr lang="en-US" dirty="0"/>
          </a:p>
        </p:txBody>
      </p:sp>
    </p:spTree>
    <p:extLst>
      <p:ext uri="{BB962C8B-B14F-4D97-AF65-F5344CB8AC3E}">
        <p14:creationId xmlns:p14="http://schemas.microsoft.com/office/powerpoint/2010/main" val="3667033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185</a:t>
            </a:fld>
            <a:endParaRPr lang="en-US" dirty="0"/>
          </a:p>
        </p:txBody>
      </p:sp>
    </p:spTree>
    <p:extLst>
      <p:ext uri="{BB962C8B-B14F-4D97-AF65-F5344CB8AC3E}">
        <p14:creationId xmlns:p14="http://schemas.microsoft.com/office/powerpoint/2010/main" val="323205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186</a:t>
            </a:fld>
            <a:endParaRPr lang="en-US" dirty="0"/>
          </a:p>
        </p:txBody>
      </p:sp>
    </p:spTree>
    <p:extLst>
      <p:ext uri="{BB962C8B-B14F-4D97-AF65-F5344CB8AC3E}">
        <p14:creationId xmlns:p14="http://schemas.microsoft.com/office/powerpoint/2010/main" val="431146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187</a:t>
            </a:fld>
            <a:endParaRPr lang="en-US" dirty="0"/>
          </a:p>
        </p:txBody>
      </p:sp>
    </p:spTree>
    <p:extLst>
      <p:ext uri="{BB962C8B-B14F-4D97-AF65-F5344CB8AC3E}">
        <p14:creationId xmlns:p14="http://schemas.microsoft.com/office/powerpoint/2010/main" val="35128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137</a:t>
            </a:fld>
            <a:endParaRPr lang="en-US" dirty="0"/>
          </a:p>
        </p:txBody>
      </p:sp>
    </p:spTree>
    <p:extLst>
      <p:ext uri="{BB962C8B-B14F-4D97-AF65-F5344CB8AC3E}">
        <p14:creationId xmlns:p14="http://schemas.microsoft.com/office/powerpoint/2010/main" val="2441174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188</a:t>
            </a:fld>
            <a:endParaRPr lang="en-US" dirty="0"/>
          </a:p>
        </p:txBody>
      </p:sp>
    </p:spTree>
    <p:extLst>
      <p:ext uri="{BB962C8B-B14F-4D97-AF65-F5344CB8AC3E}">
        <p14:creationId xmlns:p14="http://schemas.microsoft.com/office/powerpoint/2010/main" val="411277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189</a:t>
            </a:fld>
            <a:endParaRPr lang="en-US" dirty="0"/>
          </a:p>
        </p:txBody>
      </p:sp>
    </p:spTree>
    <p:extLst>
      <p:ext uri="{BB962C8B-B14F-4D97-AF65-F5344CB8AC3E}">
        <p14:creationId xmlns:p14="http://schemas.microsoft.com/office/powerpoint/2010/main" val="206528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190</a:t>
            </a:fld>
            <a:endParaRPr lang="en-US" dirty="0"/>
          </a:p>
        </p:txBody>
      </p:sp>
    </p:spTree>
    <p:extLst>
      <p:ext uri="{BB962C8B-B14F-4D97-AF65-F5344CB8AC3E}">
        <p14:creationId xmlns:p14="http://schemas.microsoft.com/office/powerpoint/2010/main" val="1515078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191</a:t>
            </a:fld>
            <a:endParaRPr lang="en-US" dirty="0"/>
          </a:p>
        </p:txBody>
      </p:sp>
    </p:spTree>
    <p:extLst>
      <p:ext uri="{BB962C8B-B14F-4D97-AF65-F5344CB8AC3E}">
        <p14:creationId xmlns:p14="http://schemas.microsoft.com/office/powerpoint/2010/main" val="3801422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192</a:t>
            </a:fld>
            <a:endParaRPr lang="en-US" dirty="0"/>
          </a:p>
        </p:txBody>
      </p:sp>
    </p:spTree>
    <p:extLst>
      <p:ext uri="{BB962C8B-B14F-4D97-AF65-F5344CB8AC3E}">
        <p14:creationId xmlns:p14="http://schemas.microsoft.com/office/powerpoint/2010/main" val="2777899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193</a:t>
            </a:fld>
            <a:endParaRPr lang="en-US" dirty="0"/>
          </a:p>
        </p:txBody>
      </p:sp>
    </p:spTree>
    <p:extLst>
      <p:ext uri="{BB962C8B-B14F-4D97-AF65-F5344CB8AC3E}">
        <p14:creationId xmlns:p14="http://schemas.microsoft.com/office/powerpoint/2010/main" val="3952900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194</a:t>
            </a:fld>
            <a:endParaRPr lang="en-US" dirty="0"/>
          </a:p>
        </p:txBody>
      </p:sp>
    </p:spTree>
    <p:extLst>
      <p:ext uri="{BB962C8B-B14F-4D97-AF65-F5344CB8AC3E}">
        <p14:creationId xmlns:p14="http://schemas.microsoft.com/office/powerpoint/2010/main" val="1625802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195</a:t>
            </a:fld>
            <a:endParaRPr lang="en-US" dirty="0"/>
          </a:p>
        </p:txBody>
      </p:sp>
    </p:spTree>
    <p:extLst>
      <p:ext uri="{BB962C8B-B14F-4D97-AF65-F5344CB8AC3E}">
        <p14:creationId xmlns:p14="http://schemas.microsoft.com/office/powerpoint/2010/main" val="1978363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196</a:t>
            </a:fld>
            <a:endParaRPr lang="en-US" dirty="0"/>
          </a:p>
        </p:txBody>
      </p:sp>
    </p:spTree>
    <p:extLst>
      <p:ext uri="{BB962C8B-B14F-4D97-AF65-F5344CB8AC3E}">
        <p14:creationId xmlns:p14="http://schemas.microsoft.com/office/powerpoint/2010/main" val="1021501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197</a:t>
            </a:fld>
            <a:endParaRPr lang="en-US" dirty="0"/>
          </a:p>
        </p:txBody>
      </p:sp>
    </p:spTree>
    <p:extLst>
      <p:ext uri="{BB962C8B-B14F-4D97-AF65-F5344CB8AC3E}">
        <p14:creationId xmlns:p14="http://schemas.microsoft.com/office/powerpoint/2010/main" val="231321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145</a:t>
            </a:fld>
            <a:endParaRPr lang="en-US" dirty="0"/>
          </a:p>
        </p:txBody>
      </p:sp>
    </p:spTree>
    <p:extLst>
      <p:ext uri="{BB962C8B-B14F-4D97-AF65-F5344CB8AC3E}">
        <p14:creationId xmlns:p14="http://schemas.microsoft.com/office/powerpoint/2010/main" val="1625243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198</a:t>
            </a:fld>
            <a:endParaRPr lang="en-US" dirty="0"/>
          </a:p>
        </p:txBody>
      </p:sp>
    </p:spTree>
    <p:extLst>
      <p:ext uri="{BB962C8B-B14F-4D97-AF65-F5344CB8AC3E}">
        <p14:creationId xmlns:p14="http://schemas.microsoft.com/office/powerpoint/2010/main" val="3902907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199</a:t>
            </a:fld>
            <a:endParaRPr lang="en-US" dirty="0"/>
          </a:p>
        </p:txBody>
      </p:sp>
    </p:spTree>
    <p:extLst>
      <p:ext uri="{BB962C8B-B14F-4D97-AF65-F5344CB8AC3E}">
        <p14:creationId xmlns:p14="http://schemas.microsoft.com/office/powerpoint/2010/main" val="3660594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200</a:t>
            </a:fld>
            <a:endParaRPr lang="en-US" dirty="0"/>
          </a:p>
        </p:txBody>
      </p:sp>
    </p:spTree>
    <p:extLst>
      <p:ext uri="{BB962C8B-B14F-4D97-AF65-F5344CB8AC3E}">
        <p14:creationId xmlns:p14="http://schemas.microsoft.com/office/powerpoint/2010/main" val="2751211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201</a:t>
            </a:fld>
            <a:endParaRPr lang="en-US" dirty="0"/>
          </a:p>
        </p:txBody>
      </p:sp>
    </p:spTree>
    <p:extLst>
      <p:ext uri="{BB962C8B-B14F-4D97-AF65-F5344CB8AC3E}">
        <p14:creationId xmlns:p14="http://schemas.microsoft.com/office/powerpoint/2010/main" val="1647752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202</a:t>
            </a:fld>
            <a:endParaRPr lang="en-US" dirty="0"/>
          </a:p>
        </p:txBody>
      </p:sp>
    </p:spTree>
    <p:extLst>
      <p:ext uri="{BB962C8B-B14F-4D97-AF65-F5344CB8AC3E}">
        <p14:creationId xmlns:p14="http://schemas.microsoft.com/office/powerpoint/2010/main" val="331583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203</a:t>
            </a:fld>
            <a:endParaRPr lang="en-US" dirty="0"/>
          </a:p>
        </p:txBody>
      </p:sp>
    </p:spTree>
    <p:extLst>
      <p:ext uri="{BB962C8B-B14F-4D97-AF65-F5344CB8AC3E}">
        <p14:creationId xmlns:p14="http://schemas.microsoft.com/office/powerpoint/2010/main" val="3482668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204</a:t>
            </a:fld>
            <a:endParaRPr lang="en-US" dirty="0"/>
          </a:p>
        </p:txBody>
      </p:sp>
    </p:spTree>
    <p:extLst>
      <p:ext uri="{BB962C8B-B14F-4D97-AF65-F5344CB8AC3E}">
        <p14:creationId xmlns:p14="http://schemas.microsoft.com/office/powerpoint/2010/main" val="782392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205</a:t>
            </a:fld>
            <a:endParaRPr lang="en-US" dirty="0"/>
          </a:p>
        </p:txBody>
      </p:sp>
    </p:spTree>
    <p:extLst>
      <p:ext uri="{BB962C8B-B14F-4D97-AF65-F5344CB8AC3E}">
        <p14:creationId xmlns:p14="http://schemas.microsoft.com/office/powerpoint/2010/main" val="741386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206</a:t>
            </a:fld>
            <a:endParaRPr lang="en-US" dirty="0"/>
          </a:p>
        </p:txBody>
      </p:sp>
    </p:spTree>
    <p:extLst>
      <p:ext uri="{BB962C8B-B14F-4D97-AF65-F5344CB8AC3E}">
        <p14:creationId xmlns:p14="http://schemas.microsoft.com/office/powerpoint/2010/main" val="914721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207</a:t>
            </a:fld>
            <a:endParaRPr lang="en-US" dirty="0"/>
          </a:p>
        </p:txBody>
      </p:sp>
    </p:spTree>
    <p:extLst>
      <p:ext uri="{BB962C8B-B14F-4D97-AF65-F5344CB8AC3E}">
        <p14:creationId xmlns:p14="http://schemas.microsoft.com/office/powerpoint/2010/main" val="84090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163</a:t>
            </a:fld>
            <a:endParaRPr lang="en-US" dirty="0"/>
          </a:p>
        </p:txBody>
      </p:sp>
    </p:spTree>
    <p:extLst>
      <p:ext uri="{BB962C8B-B14F-4D97-AF65-F5344CB8AC3E}">
        <p14:creationId xmlns:p14="http://schemas.microsoft.com/office/powerpoint/2010/main" val="1674439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208</a:t>
            </a:fld>
            <a:endParaRPr lang="en-US" dirty="0"/>
          </a:p>
        </p:txBody>
      </p:sp>
    </p:spTree>
    <p:extLst>
      <p:ext uri="{BB962C8B-B14F-4D97-AF65-F5344CB8AC3E}">
        <p14:creationId xmlns:p14="http://schemas.microsoft.com/office/powerpoint/2010/main" val="2564184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209</a:t>
            </a:fld>
            <a:endParaRPr lang="en-US" dirty="0"/>
          </a:p>
        </p:txBody>
      </p:sp>
    </p:spTree>
    <p:extLst>
      <p:ext uri="{BB962C8B-B14F-4D97-AF65-F5344CB8AC3E}">
        <p14:creationId xmlns:p14="http://schemas.microsoft.com/office/powerpoint/2010/main" val="2776264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210</a:t>
            </a:fld>
            <a:endParaRPr lang="en-US" dirty="0"/>
          </a:p>
        </p:txBody>
      </p:sp>
    </p:spTree>
    <p:extLst>
      <p:ext uri="{BB962C8B-B14F-4D97-AF65-F5344CB8AC3E}">
        <p14:creationId xmlns:p14="http://schemas.microsoft.com/office/powerpoint/2010/main" val="3564761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211</a:t>
            </a:fld>
            <a:endParaRPr lang="en-US" dirty="0"/>
          </a:p>
        </p:txBody>
      </p:sp>
    </p:spTree>
    <p:extLst>
      <p:ext uri="{BB962C8B-B14F-4D97-AF65-F5344CB8AC3E}">
        <p14:creationId xmlns:p14="http://schemas.microsoft.com/office/powerpoint/2010/main" val="1355763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212</a:t>
            </a:fld>
            <a:endParaRPr lang="en-US" dirty="0"/>
          </a:p>
        </p:txBody>
      </p:sp>
    </p:spTree>
    <p:extLst>
      <p:ext uri="{BB962C8B-B14F-4D97-AF65-F5344CB8AC3E}">
        <p14:creationId xmlns:p14="http://schemas.microsoft.com/office/powerpoint/2010/main" val="40608249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213</a:t>
            </a:fld>
            <a:endParaRPr lang="en-US" dirty="0"/>
          </a:p>
        </p:txBody>
      </p:sp>
    </p:spTree>
    <p:extLst>
      <p:ext uri="{BB962C8B-B14F-4D97-AF65-F5344CB8AC3E}">
        <p14:creationId xmlns:p14="http://schemas.microsoft.com/office/powerpoint/2010/main" val="1644687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214</a:t>
            </a:fld>
            <a:endParaRPr lang="en-US" dirty="0"/>
          </a:p>
        </p:txBody>
      </p:sp>
    </p:spTree>
    <p:extLst>
      <p:ext uri="{BB962C8B-B14F-4D97-AF65-F5344CB8AC3E}">
        <p14:creationId xmlns:p14="http://schemas.microsoft.com/office/powerpoint/2010/main" val="2730761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215</a:t>
            </a:fld>
            <a:endParaRPr lang="en-US" dirty="0"/>
          </a:p>
        </p:txBody>
      </p:sp>
    </p:spTree>
    <p:extLst>
      <p:ext uri="{BB962C8B-B14F-4D97-AF65-F5344CB8AC3E}">
        <p14:creationId xmlns:p14="http://schemas.microsoft.com/office/powerpoint/2010/main" val="994080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216</a:t>
            </a:fld>
            <a:endParaRPr lang="en-US" dirty="0"/>
          </a:p>
        </p:txBody>
      </p:sp>
    </p:spTree>
    <p:extLst>
      <p:ext uri="{BB962C8B-B14F-4D97-AF65-F5344CB8AC3E}">
        <p14:creationId xmlns:p14="http://schemas.microsoft.com/office/powerpoint/2010/main" val="34536223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217</a:t>
            </a:fld>
            <a:endParaRPr lang="en-US" dirty="0"/>
          </a:p>
        </p:txBody>
      </p:sp>
    </p:spTree>
    <p:extLst>
      <p:ext uri="{BB962C8B-B14F-4D97-AF65-F5344CB8AC3E}">
        <p14:creationId xmlns:p14="http://schemas.microsoft.com/office/powerpoint/2010/main" val="427119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164</a:t>
            </a:fld>
            <a:endParaRPr lang="en-US" dirty="0"/>
          </a:p>
        </p:txBody>
      </p:sp>
    </p:spTree>
    <p:extLst>
      <p:ext uri="{BB962C8B-B14F-4D97-AF65-F5344CB8AC3E}">
        <p14:creationId xmlns:p14="http://schemas.microsoft.com/office/powerpoint/2010/main" val="41216245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218</a:t>
            </a:fld>
            <a:endParaRPr lang="en-US" dirty="0"/>
          </a:p>
        </p:txBody>
      </p:sp>
    </p:spTree>
    <p:extLst>
      <p:ext uri="{BB962C8B-B14F-4D97-AF65-F5344CB8AC3E}">
        <p14:creationId xmlns:p14="http://schemas.microsoft.com/office/powerpoint/2010/main" val="2755326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219</a:t>
            </a:fld>
            <a:endParaRPr lang="en-US" dirty="0"/>
          </a:p>
        </p:txBody>
      </p:sp>
    </p:spTree>
    <p:extLst>
      <p:ext uri="{BB962C8B-B14F-4D97-AF65-F5344CB8AC3E}">
        <p14:creationId xmlns:p14="http://schemas.microsoft.com/office/powerpoint/2010/main" val="3880355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220</a:t>
            </a:fld>
            <a:endParaRPr lang="en-US" dirty="0"/>
          </a:p>
        </p:txBody>
      </p:sp>
    </p:spTree>
    <p:extLst>
      <p:ext uri="{BB962C8B-B14F-4D97-AF65-F5344CB8AC3E}">
        <p14:creationId xmlns:p14="http://schemas.microsoft.com/office/powerpoint/2010/main" val="3678773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221</a:t>
            </a:fld>
            <a:endParaRPr lang="en-US" dirty="0"/>
          </a:p>
        </p:txBody>
      </p:sp>
    </p:spTree>
    <p:extLst>
      <p:ext uri="{BB962C8B-B14F-4D97-AF65-F5344CB8AC3E}">
        <p14:creationId xmlns:p14="http://schemas.microsoft.com/office/powerpoint/2010/main" val="176433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165</a:t>
            </a:fld>
            <a:endParaRPr lang="en-US" dirty="0"/>
          </a:p>
        </p:txBody>
      </p:sp>
    </p:spTree>
    <p:extLst>
      <p:ext uri="{BB962C8B-B14F-4D97-AF65-F5344CB8AC3E}">
        <p14:creationId xmlns:p14="http://schemas.microsoft.com/office/powerpoint/2010/main" val="424426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166</a:t>
            </a:fld>
            <a:endParaRPr lang="en-US" dirty="0"/>
          </a:p>
        </p:txBody>
      </p:sp>
    </p:spTree>
    <p:extLst>
      <p:ext uri="{BB962C8B-B14F-4D97-AF65-F5344CB8AC3E}">
        <p14:creationId xmlns:p14="http://schemas.microsoft.com/office/powerpoint/2010/main" val="17347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96938"/>
            <a:ext cx="5114925" cy="383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650D520-E125-48FE-8F6A-0BC56D5E79B5}" type="slidenum">
              <a:rPr lang="en-US" smtClean="0"/>
              <a:pPr>
                <a:defRPr/>
              </a:pPr>
              <a:t>167</a:t>
            </a:fld>
            <a:endParaRPr lang="en-US" dirty="0"/>
          </a:p>
        </p:txBody>
      </p:sp>
    </p:spTree>
    <p:extLst>
      <p:ext uri="{BB962C8B-B14F-4D97-AF65-F5344CB8AC3E}">
        <p14:creationId xmlns:p14="http://schemas.microsoft.com/office/powerpoint/2010/main" val="8673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defRPr>
            </a:lvl1pPr>
          </a:lstStyle>
          <a:p>
            <a:r>
              <a:rPr lang="en-US" dirty="0" smtClean="0"/>
              <a:t>Click to edit Master title style</a:t>
            </a:r>
            <a:endParaRPr lang="pt-PT"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pt-PT" dirty="0"/>
          </a:p>
        </p:txBody>
      </p:sp>
      <p:sp>
        <p:nvSpPr>
          <p:cNvPr id="4"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24134-1D41-4B50-9834-55474911AD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pt-PT"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2F7ACD-B6F8-4B63-8FA9-6D902E39AA7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smtClean="0"/>
              <a:t>Click to edit Master title style</a:t>
            </a:r>
            <a:endParaRPr lang="pt-PT"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18EF2-56FA-4C9D-AA6B-4CA0F497913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pt-PT"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Jorge Barros Luís</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Jorge Barros Luís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3A5B09-BB06-400E-A6DF-FFD7E3B5CE5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pt-P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pt-PT" dirty="0" smtClean="0"/>
              <a:t>Jorge Barros Luís</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pt-PT" dirty="0" smtClean="0"/>
              <a:t>Jorge Barros Luís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641052-D811-42D7-83C3-2643303087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pt-PT"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5"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264215-C70D-4A6E-BBCA-013CD99B208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pt-PT"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7"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352BF3-0087-4CA5-A9D1-6DB3CAFFA35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pt-PT" dirty="0"/>
          </a:p>
        </p:txBody>
      </p:sp>
      <p:sp>
        <p:nvSpPr>
          <p:cNvPr id="3"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71C233-79DE-49CA-9DFB-0BBE2008AAE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72E0B3-708D-4B92-9493-863A8F7EDFC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pt-PT"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ED51FE-26BD-4E37-86FA-0944B76B18D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pt-PT"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pt-PT" smtClean="0"/>
              <a:t>Raquel M Gaspar</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Raquel M. Gaspar</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FD1BD-C951-444A-95E0-675151E07D6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r>
              <a:rPr lang="pt-PT" smtClean="0"/>
              <a:t>Raquel M Gaspar</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r>
              <a:rPr lang="en-US" smtClean="0"/>
              <a:t>Raquel M. Gaspar</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5447A723-3E5D-4630-825E-966CEFEBBAB6}" type="slidenum">
              <a:rPr lang="en-US"/>
              <a:pPr>
                <a:defRPr/>
              </a:pPr>
              <a:t>‹#›</a:t>
            </a:fld>
            <a:endParaRPr lang="en-US" dirty="0"/>
          </a:p>
        </p:txBody>
      </p:sp>
      <p:sp>
        <p:nvSpPr>
          <p:cNvPr id="7" name="TextBox 6"/>
          <p:cNvSpPr txBox="1"/>
          <p:nvPr userDrawn="1"/>
        </p:nvSpPr>
        <p:spPr>
          <a:xfrm>
            <a:off x="-71470" y="0"/>
            <a:ext cx="9358378" cy="307753"/>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effectLst>
            <a:innerShdw blurRad="63500" dist="50800" dir="16200000">
              <a:prstClr val="black">
                <a:alpha val="50000"/>
              </a:prstClr>
            </a:innerShdw>
            <a:softEdge rad="12700"/>
          </a:effectLst>
          <a:scene3d>
            <a:camera prst="orthographicFront"/>
            <a:lightRig rig="threePt" dir="t"/>
          </a:scene3d>
          <a:sp3d>
            <a:bevelT/>
            <a:bevelB/>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endParaRPr>
          </a:p>
        </p:txBody>
      </p:sp>
      <p:pic>
        <p:nvPicPr>
          <p:cNvPr id="8" name="Picture 2" descr="logo_iseg7"/>
          <p:cNvPicPr>
            <a:picLocks noChangeAspect="1" noChangeArrowheads="1"/>
          </p:cNvPicPr>
          <p:nvPr userDrawn="1"/>
        </p:nvPicPr>
        <p:blipFill>
          <a:blip r:embed="rId13" cstate="print"/>
          <a:srcRect l="1420" t="-26587" r="81662"/>
          <a:stretch>
            <a:fillRect/>
          </a:stretch>
        </p:blipFill>
        <p:spPr>
          <a:xfrm>
            <a:off x="8643966" y="-119401"/>
            <a:ext cx="257186" cy="405129"/>
          </a:xfrm>
          <a:prstGeom prst="rect">
            <a:avLst/>
          </a:prstGeom>
        </p:spPr>
      </p:pic>
      <p:sp>
        <p:nvSpPr>
          <p:cNvPr id="9" name="TextBox 8"/>
          <p:cNvSpPr txBox="1"/>
          <p:nvPr userDrawn="1"/>
        </p:nvSpPr>
        <p:spPr>
          <a:xfrm>
            <a:off x="-71470" y="6581025"/>
            <a:ext cx="9358346" cy="276999"/>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effectLst>
            <a:innerShdw blurRad="63500" dist="50800" dir="16200000">
              <a:prstClr val="black">
                <a:alpha val="50000"/>
              </a:prstClr>
            </a:innerShdw>
            <a:softEdge rad="12700"/>
          </a:effectLst>
          <a:scene3d>
            <a:camera prst="orthographicFront"/>
            <a:lightRig rig="threePt" dir="t"/>
          </a:scene3d>
          <a:sp3d>
            <a:bevelT/>
            <a:bevelB/>
          </a:sp3d>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200" b="0" i="0" u="none" strike="noStrike" kern="0" cap="none" spc="0" normalizeH="0" baseline="0" noProof="0" dirty="0" smtClean="0">
                <a:ln>
                  <a:noFill/>
                </a:ln>
                <a:solidFill>
                  <a:srgbClr val="FFFFFF"/>
                </a:solidFill>
                <a:effectLst/>
                <a:uLnTx/>
                <a:uFillTx/>
                <a:latin typeface="Calibri" pitchFamily="34" charset="0"/>
              </a:rPr>
              <a:t>   Jorge Barros Luís|   Interest Rate and Credit Risk Models   			  	        	            </a:t>
            </a:r>
            <a:fld id="{E555E745-104C-49C9-B2DD-825B87CBE56C}" type="slidenum">
              <a:rPr kumimoji="0" lang="en-US" sz="1200" b="0" i="0" u="none" strike="noStrike" kern="0" cap="none" spc="0" normalizeH="0" baseline="0" noProof="0" smtClean="0">
                <a:ln>
                  <a:noFill/>
                </a:ln>
                <a:solidFill>
                  <a:srgbClr val="FFFFFF"/>
                </a:solidFill>
                <a:effectLst/>
                <a:uLnTx/>
                <a:uFillTx/>
                <a:latin typeface="Calibri"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r>
              <a:rPr kumimoji="0" lang="pt-PT" sz="1200" b="0" i="0" u="none" strike="noStrike" kern="0" cap="none" spc="0" normalizeH="0" baseline="0" noProof="0" dirty="0" smtClean="0">
                <a:ln>
                  <a:noFill/>
                </a:ln>
                <a:solidFill>
                  <a:srgbClr val="FFFFFF"/>
                </a:solidFill>
                <a:effectLst/>
                <a:uLnTx/>
                <a:uFillTx/>
                <a:latin typeface="Calibri" pitchFamily="34" charset="0"/>
              </a:rPr>
              <a:t>         </a:t>
            </a:r>
            <a:endParaRPr kumimoji="0" lang="en-US" sz="1200" b="0" i="0" u="none" strike="noStrike" kern="0" cap="none" spc="0" normalizeH="0" baseline="0" noProof="0" dirty="0" smtClean="0">
              <a:ln>
                <a:noFill/>
              </a:ln>
              <a:solidFill>
                <a:srgbClr val="FFFFFF"/>
              </a:solidFill>
              <a:effectLst/>
              <a:uLnTx/>
              <a:uFillTx/>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Rounded MT Bold" pitchFamily="34" charset="0"/>
        </a:defRPr>
      </a:lvl6pPr>
      <a:lvl7pPr marL="914400" algn="ctr" rtl="0" fontAlgn="base">
        <a:spcBef>
          <a:spcPct val="0"/>
        </a:spcBef>
        <a:spcAft>
          <a:spcPct val="0"/>
        </a:spcAft>
        <a:defRPr sz="4400">
          <a:solidFill>
            <a:schemeClr val="tx2"/>
          </a:solidFill>
          <a:latin typeface="Arial Rounded MT Bold" pitchFamily="34" charset="0"/>
        </a:defRPr>
      </a:lvl7pPr>
      <a:lvl8pPr marL="1371600" algn="ctr" rtl="0" fontAlgn="base">
        <a:spcBef>
          <a:spcPct val="0"/>
        </a:spcBef>
        <a:spcAft>
          <a:spcPct val="0"/>
        </a:spcAft>
        <a:defRPr sz="4400">
          <a:solidFill>
            <a:schemeClr val="tx2"/>
          </a:solidFill>
          <a:latin typeface="Arial Rounded MT Bold" pitchFamily="34" charset="0"/>
        </a:defRPr>
      </a:lvl8pPr>
      <a:lvl9pPr marL="1828800" algn="ctr" rtl="0" fontAlgn="base">
        <a:spcBef>
          <a:spcPct val="0"/>
        </a:spcBef>
        <a:spcAft>
          <a:spcPct val="0"/>
        </a:spcAft>
        <a:defRPr sz="44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7.bin"/><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18.bin"/><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emf"/><Relationship Id="rId5" Type="http://schemas.openxmlformats.org/officeDocument/2006/relationships/oleObject" Target="../embeddings/oleObject19.bin"/><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3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3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3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4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42.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86.png"/><Relationship Id="rId7" Type="http://schemas.openxmlformats.org/officeDocument/2006/relationships/image" Target="../media/image7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86.emf"/><Relationship Id="rId4" Type="http://schemas.openxmlformats.org/officeDocument/2006/relationships/image" Target="../media/image85.emf"/></Relationships>
</file>

<file path=ppt/slides/_rels/slide4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1.emf"/><Relationship Id="rId4" Type="http://schemas.openxmlformats.org/officeDocument/2006/relationships/image" Target="../media/image88.emf"/></Relationships>
</file>

<file path=ppt/slides/_rels/slide44.xml.rels><?xml version="1.0" encoding="UTF-8" standalone="yes"?>
<Relationships xmlns="http://schemas.openxmlformats.org/package/2006/relationships"><Relationship Id="rId3" Type="http://schemas.openxmlformats.org/officeDocument/2006/relationships/image" Target="../media/image89.emf"/><Relationship Id="rId7" Type="http://schemas.openxmlformats.org/officeDocument/2006/relationships/image" Target="../media/image9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5.emf"/><Relationship Id="rId5" Type="http://schemas.openxmlformats.org/officeDocument/2006/relationships/image" Target="../media/image84.emf"/><Relationship Id="rId4" Type="http://schemas.openxmlformats.org/officeDocument/2006/relationships/image" Target="../media/image77.emf"/></Relationships>
</file>

<file path=ppt/slides/_rels/slide45.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91.emf"/><Relationship Id="rId7" Type="http://schemas.openxmlformats.org/officeDocument/2006/relationships/image" Target="../media/image9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75.emf"/><Relationship Id="rId4" Type="http://schemas.openxmlformats.org/officeDocument/2006/relationships/image" Target="../media/image88.emf"/><Relationship Id="rId9" Type="http://schemas.openxmlformats.org/officeDocument/2006/relationships/image" Target="../media/image94.emf"/></Relationships>
</file>

<file path=ppt/slides/_rels/slide4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84.emf"/><Relationship Id="rId7" Type="http://schemas.openxmlformats.org/officeDocument/2006/relationships/image" Target="../media/image9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image" Target="../media/image97.emf"/></Relationships>
</file>

<file path=ppt/slides/_rels/slide47.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9.emf"/><Relationship Id="rId4" Type="http://schemas.openxmlformats.org/officeDocument/2006/relationships/image" Target="../media/image84.emf"/></Relationships>
</file>

<file path=ppt/slides/_rels/slide48.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image" Target="../media/image85.emf"/><Relationship Id="rId7" Type="http://schemas.openxmlformats.org/officeDocument/2006/relationships/image" Target="../media/image9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7.emf"/><Relationship Id="rId5" Type="http://schemas.openxmlformats.org/officeDocument/2006/relationships/image" Target="../media/image99.emf"/><Relationship Id="rId4" Type="http://schemas.openxmlformats.org/officeDocument/2006/relationships/image" Target="../media/image100.emf"/></Relationships>
</file>

<file path=ppt/slides/_rels/slide49.xml.rels><?xml version="1.0" encoding="UTF-8" standalone="yes"?>
<Relationships xmlns="http://schemas.openxmlformats.org/package/2006/relationships"><Relationship Id="rId3" Type="http://schemas.openxmlformats.org/officeDocument/2006/relationships/image" Target="../media/image101.emf"/><Relationship Id="rId7" Type="http://schemas.openxmlformats.org/officeDocument/2006/relationships/image" Target="../media/image104.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3.emf"/><Relationship Id="rId5" Type="http://schemas.openxmlformats.org/officeDocument/2006/relationships/image" Target="../media/image102.emf"/><Relationship Id="rId4" Type="http://schemas.openxmlformats.org/officeDocument/2006/relationships/image" Target="../media/image81.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4.emf"/><Relationship Id="rId4" Type="http://schemas.openxmlformats.org/officeDocument/2006/relationships/image" Target="../media/image100.emf"/></Relationships>
</file>

<file path=ppt/slides/_rels/slide5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99.emf"/><Relationship Id="rId4" Type="http://schemas.openxmlformats.org/officeDocument/2006/relationships/image" Target="../media/image107.emf"/></Relationships>
</file>

<file path=ppt/slides/_rels/slide5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7.emf"/><Relationship Id="rId4" Type="http://schemas.openxmlformats.org/officeDocument/2006/relationships/image" Target="../media/image84.emf"/></Relationships>
</file>

<file path=ppt/slides/_rels/slide53.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0.emf"/><Relationship Id="rId4" Type="http://schemas.openxmlformats.org/officeDocument/2006/relationships/image" Target="../media/image84.emf"/></Relationships>
</file>

<file path=ppt/slides/_rels/slide54.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81.emf"/><Relationship Id="rId7" Type="http://schemas.openxmlformats.org/officeDocument/2006/relationships/image" Target="../media/image96.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7.emf"/><Relationship Id="rId5" Type="http://schemas.openxmlformats.org/officeDocument/2006/relationships/image" Target="../media/image110.emf"/><Relationship Id="rId4" Type="http://schemas.openxmlformats.org/officeDocument/2006/relationships/image" Target="../media/image109.emf"/></Relationships>
</file>

<file path=ppt/slides/_rels/slide55.xml.rels><?xml version="1.0" encoding="UTF-8" standalone="yes"?>
<Relationships xmlns="http://schemas.openxmlformats.org/package/2006/relationships"><Relationship Id="rId8" Type="http://schemas.openxmlformats.org/officeDocument/2006/relationships/image" Target="../media/image116.emf"/><Relationship Id="rId3" Type="http://schemas.openxmlformats.org/officeDocument/2006/relationships/image" Target="../media/image111.emf"/><Relationship Id="rId7" Type="http://schemas.openxmlformats.org/officeDocument/2006/relationships/image" Target="../media/image115.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 Id="rId9" Type="http://schemas.openxmlformats.org/officeDocument/2006/relationships/image" Target="../media/image117.emf"/></Relationships>
</file>

<file path=ppt/slides/_rels/slide56.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image" Target="../media/image111.emf"/><Relationship Id="rId4" Type="http://schemas.openxmlformats.org/officeDocument/2006/relationships/image" Target="../media/image118.emf"/></Relationships>
</file>

<file path=ppt/slides/_rels/slide57.xml.rels><?xml version="1.0" encoding="UTF-8" standalone="yes"?>
<Relationships xmlns="http://schemas.openxmlformats.org/package/2006/relationships"><Relationship Id="rId3" Type="http://schemas.openxmlformats.org/officeDocument/2006/relationships/image" Target="../media/image119.emf"/><Relationship Id="rId7" Type="http://schemas.openxmlformats.org/officeDocument/2006/relationships/image" Target="../media/image117.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9.emf"/><Relationship Id="rId5" Type="http://schemas.openxmlformats.org/officeDocument/2006/relationships/image" Target="../media/image120.emf"/><Relationship Id="rId4" Type="http://schemas.openxmlformats.org/officeDocument/2006/relationships/image" Target="../media/image98.emf"/></Relationships>
</file>

<file path=ppt/slides/_rels/slide58.xml.rels><?xml version="1.0" encoding="UTF-8" standalone="yes"?>
<Relationships xmlns="http://schemas.openxmlformats.org/package/2006/relationships"><Relationship Id="rId3" Type="http://schemas.openxmlformats.org/officeDocument/2006/relationships/image" Target="../media/image84.emf"/><Relationship Id="rId7" Type="http://schemas.openxmlformats.org/officeDocument/2006/relationships/image" Target="../media/image123.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slides/_rels/slide59.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5.bin"/><Relationship Id="rId10" Type="http://schemas.openxmlformats.org/officeDocument/2006/relationships/image" Target="../media/image5.emf"/><Relationship Id="rId4" Type="http://schemas.openxmlformats.org/officeDocument/2006/relationships/image" Target="../media/image8.emf"/><Relationship Id="rId9" Type="http://schemas.openxmlformats.org/officeDocument/2006/relationships/oleObject" Target="../embeddings/oleObject7.bin"/></Relationships>
</file>

<file path=ppt/slides/_rels/slide60.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9.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2.emf"/><Relationship Id="rId5" Type="http://schemas.openxmlformats.org/officeDocument/2006/relationships/image" Target="../media/image131.emf"/><Relationship Id="rId4" Type="http://schemas.openxmlformats.org/officeDocument/2006/relationships/image" Target="../media/image108.emf"/></Relationships>
</file>

<file path=ppt/slides/_rels/slide64.xml.rels><?xml version="1.0" encoding="UTF-8" standalone="yes"?>
<Relationships xmlns="http://schemas.openxmlformats.org/package/2006/relationships"><Relationship Id="rId3" Type="http://schemas.openxmlformats.org/officeDocument/2006/relationships/image" Target="../media/image133.emf"/><Relationship Id="rId7" Type="http://schemas.openxmlformats.org/officeDocument/2006/relationships/image" Target="../media/image136.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5.emf"/><Relationship Id="rId5" Type="http://schemas.openxmlformats.org/officeDocument/2006/relationships/image" Target="../media/image134.emf"/><Relationship Id="rId4" Type="http://schemas.openxmlformats.org/officeDocument/2006/relationships/image" Target="../media/image130.emf"/></Relationships>
</file>

<file path=ppt/slides/_rels/slide65.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137.emf"/><Relationship Id="rId7" Type="http://schemas.openxmlformats.org/officeDocument/2006/relationships/image" Target="../media/image81.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7.emf"/><Relationship Id="rId5" Type="http://schemas.openxmlformats.org/officeDocument/2006/relationships/image" Target="../media/image139.emf"/><Relationship Id="rId4" Type="http://schemas.openxmlformats.org/officeDocument/2006/relationships/image" Target="../media/image138.emf"/><Relationship Id="rId9" Type="http://schemas.openxmlformats.org/officeDocument/2006/relationships/image" Target="../media/image140.emf"/></Relationships>
</file>

<file path=ppt/slides/_rels/slide66.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141.emf"/><Relationship Id="rId7" Type="http://schemas.openxmlformats.org/officeDocument/2006/relationships/image" Target="../media/image97.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7.emf"/><Relationship Id="rId5" Type="http://schemas.openxmlformats.org/officeDocument/2006/relationships/image" Target="../media/image142.emf"/><Relationship Id="rId4" Type="http://schemas.openxmlformats.org/officeDocument/2006/relationships/image" Target="../media/image99.emf"/></Relationships>
</file>

<file path=ppt/slides/_rels/slide67.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4.emf"/><Relationship Id="rId4" Type="http://schemas.openxmlformats.org/officeDocument/2006/relationships/image" Target="../media/image100.emf"/></Relationships>
</file>

<file path=ppt/slides/_rels/slide68.xml.rels><?xml version="1.0" encoding="UTF-8" standalone="yes"?>
<Relationships xmlns="http://schemas.openxmlformats.org/package/2006/relationships"><Relationship Id="rId3" Type="http://schemas.openxmlformats.org/officeDocument/2006/relationships/image" Target="../media/image145.emf"/><Relationship Id="rId7" Type="http://schemas.openxmlformats.org/officeDocument/2006/relationships/image" Target="../media/image147.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image" Target="../media/image146.emf"/><Relationship Id="rId4" Type="http://schemas.openxmlformats.org/officeDocument/2006/relationships/image" Target="../media/image108.emf"/></Relationships>
</file>

<file path=ppt/slides/_rels/slide69.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9.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52.emf"/><Relationship Id="rId4" Type="http://schemas.openxmlformats.org/officeDocument/2006/relationships/image" Target="../media/image151.emf"/></Relationships>
</file>

<file path=ppt/slides/_rels/slide72.xml.rels><?xml version="1.0" encoding="UTF-8" standalone="yes"?>
<Relationships xmlns="http://schemas.openxmlformats.org/package/2006/relationships"><Relationship Id="rId8" Type="http://schemas.openxmlformats.org/officeDocument/2006/relationships/image" Target="../media/image158.emf"/><Relationship Id="rId3" Type="http://schemas.openxmlformats.org/officeDocument/2006/relationships/image" Target="../media/image153.emf"/><Relationship Id="rId7" Type="http://schemas.openxmlformats.org/officeDocument/2006/relationships/image" Target="../media/image157.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56.emf"/><Relationship Id="rId5" Type="http://schemas.openxmlformats.org/officeDocument/2006/relationships/image" Target="../media/image155.emf"/><Relationship Id="rId4" Type="http://schemas.openxmlformats.org/officeDocument/2006/relationships/image" Target="../media/image154.emf"/></Relationships>
</file>

<file path=ppt/slides/_rels/slide73.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61.emf"/><Relationship Id="rId4" Type="http://schemas.openxmlformats.org/officeDocument/2006/relationships/image" Target="../media/image160.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67.emf"/><Relationship Id="rId3" Type="http://schemas.openxmlformats.org/officeDocument/2006/relationships/image" Target="../media/image162.emf"/><Relationship Id="rId7" Type="http://schemas.openxmlformats.org/officeDocument/2006/relationships/image" Target="../media/image166.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65.emf"/><Relationship Id="rId5" Type="http://schemas.openxmlformats.org/officeDocument/2006/relationships/image" Target="../media/image164.emf"/><Relationship Id="rId10" Type="http://schemas.openxmlformats.org/officeDocument/2006/relationships/image" Target="../media/image169.emf"/><Relationship Id="rId4" Type="http://schemas.openxmlformats.org/officeDocument/2006/relationships/image" Target="../media/image163.emf"/><Relationship Id="rId9" Type="http://schemas.openxmlformats.org/officeDocument/2006/relationships/image" Target="../media/image168.emf"/></Relationships>
</file>

<file path=ppt/slides/_rels/slide76.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73.emf"/><Relationship Id="rId4" Type="http://schemas.openxmlformats.org/officeDocument/2006/relationships/image" Target="../media/image172.emf"/></Relationships>
</file>

<file path=ppt/slides/_rels/slide79.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8.emf"/><Relationship Id="rId5" Type="http://schemas.openxmlformats.org/officeDocument/2006/relationships/image" Target="../media/image177.emf"/><Relationship Id="rId4" Type="http://schemas.openxmlformats.org/officeDocument/2006/relationships/image" Target="../media/image176.png"/></Relationships>
</file>

<file path=ppt/slides/_rels/slide82.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image" Target="../media/image180.emf"/></Relationships>
</file>

<file path=ppt/slides/_rels/slide83.x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5.emf"/><Relationship Id="rId4" Type="http://schemas.openxmlformats.org/officeDocument/2006/relationships/image" Target="../media/image184.emf"/></Relationships>
</file>

<file path=ppt/slides/_rels/slide84.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9.emf"/><Relationship Id="rId5" Type="http://schemas.openxmlformats.org/officeDocument/2006/relationships/image" Target="../media/image188.emf"/><Relationship Id="rId4" Type="http://schemas.openxmlformats.org/officeDocument/2006/relationships/image" Target="../media/image187.emf"/></Relationships>
</file>

<file path=ppt/slides/_rels/slide85.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92.emf"/><Relationship Id="rId5" Type="http://schemas.openxmlformats.org/officeDocument/2006/relationships/image" Target="../media/image191.emf"/><Relationship Id="rId4" Type="http://schemas.openxmlformats.org/officeDocument/2006/relationships/image" Target="../media/image150.emf"/></Relationships>
</file>

<file path=ppt/slides/_rels/slide86.x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95.emf"/><Relationship Id="rId4" Type="http://schemas.openxmlformats.org/officeDocument/2006/relationships/image" Target="../media/image194.emf"/></Relationships>
</file>

<file path=ppt/slides/_rels/slide87.x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98.emf"/><Relationship Id="rId4" Type="http://schemas.openxmlformats.org/officeDocument/2006/relationships/image" Target="../media/image197.emf"/></Relationships>
</file>

<file path=ppt/slides/_rels/slide88.xml.rels><?xml version="1.0" encoding="UTF-8" standalone="yes"?>
<Relationships xmlns="http://schemas.openxmlformats.org/package/2006/relationships"><Relationship Id="rId8" Type="http://schemas.openxmlformats.org/officeDocument/2006/relationships/image" Target="../media/image204.emf"/><Relationship Id="rId3" Type="http://schemas.openxmlformats.org/officeDocument/2006/relationships/image" Target="../media/image199.emf"/><Relationship Id="rId7" Type="http://schemas.openxmlformats.org/officeDocument/2006/relationships/image" Target="../media/image203.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02.emf"/><Relationship Id="rId5" Type="http://schemas.openxmlformats.org/officeDocument/2006/relationships/image" Target="../media/image201.emf"/><Relationship Id="rId4" Type="http://schemas.openxmlformats.org/officeDocument/2006/relationships/image" Target="../media/image200.emf"/><Relationship Id="rId9" Type="http://schemas.openxmlformats.org/officeDocument/2006/relationships/image" Target="../media/image205.emf"/></Relationships>
</file>

<file path=ppt/slides/_rels/slide89.x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image" Target="../media/image206.emf"/><Relationship Id="rId7" Type="http://schemas.openxmlformats.org/officeDocument/2006/relationships/image" Target="../media/image210.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09.emf"/><Relationship Id="rId5" Type="http://schemas.openxmlformats.org/officeDocument/2006/relationships/image" Target="../media/image208.emf"/><Relationship Id="rId4" Type="http://schemas.openxmlformats.org/officeDocument/2006/relationships/image" Target="../media/image207.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13.emf"/><Relationship Id="rId5" Type="http://schemas.openxmlformats.org/officeDocument/2006/relationships/image" Target="../media/image14.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emf"/></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2.emf"/></Relationships>
</file>

<file path=ppt/slides/_rels/slide91.xml.rels><?xml version="1.0" encoding="UTF-8" standalone="yes"?>
<Relationships xmlns="http://schemas.openxmlformats.org/package/2006/relationships"><Relationship Id="rId3" Type="http://schemas.openxmlformats.org/officeDocument/2006/relationships/image" Target="../media/image223.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26.emf"/><Relationship Id="rId5" Type="http://schemas.openxmlformats.org/officeDocument/2006/relationships/image" Target="../media/image225.emf"/><Relationship Id="rId4" Type="http://schemas.openxmlformats.org/officeDocument/2006/relationships/image" Target="../media/image224.emf"/></Relationships>
</file>

<file path=ppt/slides/_rels/slide92.xml.rels><?xml version="1.0" encoding="UTF-8" standalone="yes"?>
<Relationships xmlns="http://schemas.openxmlformats.org/package/2006/relationships"><Relationship Id="rId3" Type="http://schemas.openxmlformats.org/officeDocument/2006/relationships/image" Target="../media/image227.emf"/><Relationship Id="rId7" Type="http://schemas.openxmlformats.org/officeDocument/2006/relationships/image" Target="../media/image231.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30.emf"/><Relationship Id="rId5" Type="http://schemas.openxmlformats.org/officeDocument/2006/relationships/image" Target="../media/image229.emf"/><Relationship Id="rId4" Type="http://schemas.openxmlformats.org/officeDocument/2006/relationships/image" Target="../media/image228.emf"/></Relationships>
</file>

<file path=ppt/slides/_rels/slide93.xml.rels><?xml version="1.0" encoding="UTF-8" standalone="yes"?>
<Relationships xmlns="http://schemas.openxmlformats.org/package/2006/relationships"><Relationship Id="rId3" Type="http://schemas.openxmlformats.org/officeDocument/2006/relationships/image" Target="../media/image232.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771650"/>
            <a:ext cx="7696200" cy="4148138"/>
          </a:xfrm>
          <a:prstGeom prst="rect">
            <a:avLst/>
          </a:prstGeom>
          <a:noFill/>
          <a:ln w="9525">
            <a:noFill/>
            <a:miter lim="800000"/>
            <a:headEnd/>
            <a:tailEnd/>
          </a:ln>
          <a:effectLst/>
        </p:spPr>
        <p:txBody>
          <a:bodyPr/>
          <a:lstStyle/>
          <a:p>
            <a:pPr marL="285750" indent="-285750">
              <a:spcBef>
                <a:spcPct val="20000"/>
              </a:spcBef>
              <a:buFont typeface="Arial" pitchFamily="34" charset="0"/>
              <a:buChar char="•"/>
              <a:defRPr/>
            </a:pPr>
            <a:endParaRPr lang="en-US" sz="2800" kern="0" dirty="0">
              <a:latin typeface="Calibri" pitchFamily="34" charset="0"/>
              <a:cs typeface="+mn-cs"/>
            </a:endParaRPr>
          </a:p>
          <a:p>
            <a:pPr>
              <a:spcBef>
                <a:spcPct val="20000"/>
              </a:spcBef>
              <a:defRPr/>
            </a:pPr>
            <a:r>
              <a:rPr lang="en-US" sz="2800" kern="0" dirty="0" smtClean="0">
                <a:latin typeface="Calibri" pitchFamily="34" charset="0"/>
                <a:cs typeface="+mn-cs"/>
              </a:rPr>
              <a:t>2.2.1.	Interest </a:t>
            </a:r>
            <a:r>
              <a:rPr lang="en-US" sz="2800" kern="0" dirty="0">
                <a:latin typeface="Calibri" pitchFamily="34" charset="0"/>
                <a:cs typeface="+mn-cs"/>
              </a:rPr>
              <a:t>Rate Trees</a:t>
            </a:r>
          </a:p>
          <a:p>
            <a:pPr marL="285750" indent="-285750">
              <a:spcBef>
                <a:spcPct val="20000"/>
              </a:spcBef>
              <a:buFont typeface="Arial" pitchFamily="34" charset="0"/>
              <a:buChar char="•"/>
              <a:defRPr/>
            </a:pPr>
            <a:endParaRPr lang="en-US" sz="2800" kern="0" dirty="0">
              <a:latin typeface="Calibri" pitchFamily="34" charset="0"/>
              <a:cs typeface="+mn-cs"/>
            </a:endParaRPr>
          </a:p>
          <a:p>
            <a:pPr>
              <a:spcBef>
                <a:spcPct val="20000"/>
              </a:spcBef>
              <a:defRPr/>
            </a:pPr>
            <a:r>
              <a:rPr lang="en-US" sz="2800" kern="0" dirty="0" smtClean="0">
                <a:latin typeface="Calibri" pitchFamily="34" charset="0"/>
                <a:cs typeface="+mn-cs"/>
              </a:rPr>
              <a:t>2.2.2.	Continuous-time Single-factor models</a:t>
            </a:r>
          </a:p>
          <a:p>
            <a:pPr>
              <a:spcBef>
                <a:spcPct val="20000"/>
              </a:spcBef>
              <a:defRPr/>
            </a:pPr>
            <a:endParaRPr lang="en-US" sz="2800" kern="0" dirty="0">
              <a:latin typeface="Calibri" pitchFamily="34" charset="0"/>
              <a:cs typeface="+mn-cs"/>
            </a:endParaRPr>
          </a:p>
          <a:p>
            <a:pPr>
              <a:spcBef>
                <a:spcPct val="20000"/>
              </a:spcBef>
              <a:defRPr/>
            </a:pPr>
            <a:r>
              <a:rPr lang="en-US" sz="2800" kern="0" dirty="0" smtClean="0">
                <a:latin typeface="Calibri" pitchFamily="34" charset="0"/>
                <a:cs typeface="+mn-cs"/>
              </a:rPr>
              <a:t>2.2.3. </a:t>
            </a:r>
            <a:r>
              <a:rPr lang="en-US" sz="2800" kern="0" dirty="0">
                <a:latin typeface="Calibri" pitchFamily="34" charset="0"/>
              </a:rPr>
              <a:t>Continuous-time </a:t>
            </a:r>
            <a:r>
              <a:rPr lang="en-US" sz="2800" kern="0" dirty="0" smtClean="0">
                <a:latin typeface="Calibri" pitchFamily="34" charset="0"/>
                <a:cs typeface="+mn-cs"/>
              </a:rPr>
              <a:t>Multi-Factor models</a:t>
            </a:r>
          </a:p>
          <a:p>
            <a:pPr>
              <a:spcBef>
                <a:spcPct val="20000"/>
              </a:spcBef>
              <a:defRPr/>
            </a:pPr>
            <a:endParaRPr lang="en-US" sz="2800" kern="0" dirty="0">
              <a:latin typeface="Calibri" pitchFamily="34" charset="0"/>
              <a:cs typeface="+mn-cs"/>
            </a:endParaRPr>
          </a:p>
          <a:p>
            <a:pPr>
              <a:spcBef>
                <a:spcPct val="20000"/>
              </a:spcBef>
              <a:defRPr/>
            </a:pPr>
            <a:r>
              <a:rPr lang="en-US" sz="2800" kern="0" dirty="0" smtClean="0">
                <a:latin typeface="Calibri" pitchFamily="34" charset="0"/>
                <a:cs typeface="+mn-cs"/>
              </a:rPr>
              <a:t>2.2.4. Modeling the Term Structure: Affine Models</a:t>
            </a:r>
            <a:endParaRPr lang="en-US" sz="2800" kern="0" dirty="0">
              <a:latin typeface="Calibri" pitchFamily="34" charset="0"/>
              <a:cs typeface="+mn-cs"/>
            </a:endParaRPr>
          </a:p>
        </p:txBody>
      </p:sp>
      <p:sp>
        <p:nvSpPr>
          <p:cNvPr id="8" name="Rectangle 2"/>
          <p:cNvSpPr txBox="1">
            <a:spLocks noChangeArrowheads="1"/>
          </p:cNvSpPr>
          <p:nvPr/>
        </p:nvSpPr>
        <p:spPr bwMode="auto">
          <a:xfrm>
            <a:off x="0" y="285728"/>
            <a:ext cx="8507413" cy="838200"/>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9900"/>
              </a:buClr>
              <a:buSzTx/>
              <a:buFontTx/>
              <a:buNone/>
              <a:tabLst/>
              <a:defRPr/>
            </a:pPr>
            <a:r>
              <a:rPr kumimoji="0" lang="en-US" sz="3600" b="1" i="0" u="none" strike="noStrike" kern="0" cap="small" spc="0" normalizeH="0" baseline="0" noProof="0" dirty="0" smtClean="0">
                <a:ln>
                  <a:noFill/>
                </a:ln>
                <a:solidFill>
                  <a:srgbClr val="740000"/>
                </a:solidFill>
                <a:effectLst/>
                <a:uLnTx/>
                <a:uFillTx/>
                <a:latin typeface="Calibri" pitchFamily="34" charset="0"/>
                <a:ea typeface="+mj-ea"/>
                <a:cs typeface="+mj-cs"/>
              </a:rPr>
              <a:t>2.2. </a:t>
            </a:r>
            <a:r>
              <a:rPr kumimoji="0" lang="en-US" sz="3600" b="1" i="0" u="sng" strike="noStrike" kern="0" cap="small" spc="0" normalizeH="0" baseline="0" noProof="0" dirty="0" smtClean="0">
                <a:ln>
                  <a:noFill/>
                </a:ln>
                <a:solidFill>
                  <a:srgbClr val="740000"/>
                </a:solidFill>
                <a:effectLst/>
                <a:uLnTx/>
                <a:uFillTx/>
                <a:latin typeface="Calibri" pitchFamily="34" charset="0"/>
                <a:ea typeface="+mj-ea"/>
                <a:cs typeface="+mj-cs"/>
              </a:rPr>
              <a:t>Short Rate Models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47687" y="1540614"/>
            <a:ext cx="8008938" cy="922412"/>
          </a:xfrm>
          <a:prstGeom prst="rect">
            <a:avLst/>
          </a:prstGeom>
          <a:noFill/>
          <a:ln w="9525">
            <a:noFill/>
            <a:miter lim="800000"/>
            <a:headEnd/>
            <a:tailEnd/>
          </a:ln>
          <a:effectLst/>
        </p:spPr>
        <p:txBody>
          <a:bodyPr lIns="90488" tIns="44450" rIns="90488" bIns="44450"/>
          <a:lstStyle/>
          <a:p>
            <a:pPr marL="342900" indent="-342900" algn="just">
              <a:spcBef>
                <a:spcPct val="20000"/>
              </a:spcBef>
              <a:buClr>
                <a:schemeClr val="accent4"/>
              </a:buClr>
              <a:buFont typeface="Wingdings" pitchFamily="2" charset="2"/>
              <a:buChar char="Ø"/>
              <a:defRPr/>
            </a:pPr>
            <a:r>
              <a:rPr lang="en-US" sz="2400" kern="0" dirty="0">
                <a:latin typeface="Calibri" pitchFamily="34" charset="0"/>
              </a:rPr>
              <a:t>General expression for a single-factor continuous-time </a:t>
            </a:r>
            <a:r>
              <a:rPr lang="en-US" sz="2400" kern="0" dirty="0" smtClean="0">
                <a:latin typeface="Calibri" pitchFamily="34" charset="0"/>
              </a:rPr>
              <a:t>model (from the continuous time limit - Merton (1973))</a:t>
            </a:r>
            <a:endParaRPr lang="en-US" sz="2400" kern="0" baseline="-25000" dirty="0">
              <a:latin typeface="Calibri" pitchFamily="34" charset="0"/>
            </a:endParaRPr>
          </a:p>
        </p:txBody>
      </p:sp>
      <p:graphicFrame>
        <p:nvGraphicFramePr>
          <p:cNvPr id="51202" name="Object 2"/>
          <p:cNvGraphicFramePr>
            <a:graphicFrameLocks/>
          </p:cNvGraphicFramePr>
          <p:nvPr>
            <p:extLst>
              <p:ext uri="{D42A27DB-BD31-4B8C-83A1-F6EECF244321}">
                <p14:modId xmlns:p14="http://schemas.microsoft.com/office/powerpoint/2010/main" val="3590549797"/>
              </p:ext>
            </p:extLst>
          </p:nvPr>
        </p:nvGraphicFramePr>
        <p:xfrm>
          <a:off x="2759075" y="2636912"/>
          <a:ext cx="3586163" cy="419100"/>
        </p:xfrm>
        <a:graphic>
          <a:graphicData uri="http://schemas.openxmlformats.org/presentationml/2006/ole">
            <mc:AlternateContent xmlns:mc="http://schemas.openxmlformats.org/markup-compatibility/2006">
              <mc:Choice xmlns:v="urn:schemas-microsoft-com:vml" Requires="v">
                <p:oleObj spid="_x0000_s6346" name="Equation" r:id="rId3" imgW="3581400" imgH="419100" progId="Equation.DSMT4">
                  <p:embed/>
                </p:oleObj>
              </mc:Choice>
              <mc:Fallback>
                <p:oleObj name="Equation" r:id="rId3" imgW="3581400" imgH="419100" progId="Equation.DSMT4">
                  <p:embed/>
                  <p:pic>
                    <p:nvPicPr>
                      <p:cNvPr id="0" name="Object 2"/>
                      <p:cNvPicPr>
                        <a:picLocks noChangeArrowheads="1"/>
                      </p:cNvPicPr>
                      <p:nvPr/>
                    </p:nvPicPr>
                    <p:blipFill>
                      <a:blip r:embed="rId4"/>
                      <a:srcRect/>
                      <a:stretch>
                        <a:fillRect/>
                      </a:stretch>
                    </p:blipFill>
                    <p:spPr bwMode="auto">
                      <a:xfrm>
                        <a:off x="2759075" y="2636912"/>
                        <a:ext cx="3586163"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6"/>
          <p:cNvSpPr>
            <a:spLocks noChangeArrowheads="1"/>
          </p:cNvSpPr>
          <p:nvPr/>
        </p:nvSpPr>
        <p:spPr bwMode="auto">
          <a:xfrm>
            <a:off x="571500" y="3181349"/>
            <a:ext cx="8072438" cy="2349723"/>
          </a:xfrm>
          <a:prstGeom prst="rect">
            <a:avLst/>
          </a:prstGeom>
          <a:noFill/>
          <a:ln w="12700">
            <a:noFill/>
            <a:miter lim="800000"/>
            <a:headEnd/>
            <a:tailEnd/>
          </a:ln>
        </p:spPr>
        <p:txBody>
          <a:bodyPr lIns="90488" tIns="44450" rIns="90488" bIns="44450"/>
          <a:lstStyle/>
          <a:p>
            <a:pPr marL="342900" indent="-342900" algn="just">
              <a:spcBef>
                <a:spcPct val="20000"/>
              </a:spcBef>
              <a:buClr>
                <a:schemeClr val="accent4"/>
              </a:buClr>
              <a:buFont typeface="Wingdings" pitchFamily="2" charset="2"/>
              <a:buChar char="Ø"/>
            </a:pPr>
            <a:r>
              <a:rPr lang="en-US" sz="2400" dirty="0">
                <a:latin typeface="Calibri" pitchFamily="34" charset="0"/>
              </a:rPr>
              <a:t>The term </a:t>
            </a:r>
            <a:r>
              <a:rPr lang="en-US" sz="2400" i="1" dirty="0">
                <a:latin typeface="Calibri" pitchFamily="34" charset="0"/>
              </a:rPr>
              <a:t>W</a:t>
            </a:r>
            <a:r>
              <a:rPr lang="en-US" sz="2400" dirty="0">
                <a:latin typeface="Calibri" pitchFamily="34" charset="0"/>
              </a:rPr>
              <a:t> denotes a Brownian </a:t>
            </a:r>
            <a:r>
              <a:rPr lang="en-US" sz="2400" dirty="0" smtClean="0">
                <a:latin typeface="Calibri" pitchFamily="34" charset="0"/>
              </a:rPr>
              <a:t>motion - process </a:t>
            </a:r>
            <a:r>
              <a:rPr lang="en-US" sz="2400" dirty="0">
                <a:latin typeface="Calibri" pitchFamily="34" charset="0"/>
              </a:rPr>
              <a:t>with independent normally distributed </a:t>
            </a:r>
            <a:r>
              <a:rPr lang="en-US" sz="2400" dirty="0" smtClean="0">
                <a:latin typeface="Calibri" pitchFamily="34" charset="0"/>
              </a:rPr>
              <a:t>increments:</a:t>
            </a:r>
            <a:endParaRPr lang="en-US" sz="2800" dirty="0">
              <a:latin typeface="Calibri" pitchFamily="34" charset="0"/>
            </a:endParaRPr>
          </a:p>
          <a:p>
            <a:pPr marL="742950" lvl="1" indent="-285750" algn="just">
              <a:spcBef>
                <a:spcPct val="20000"/>
              </a:spcBef>
              <a:buClr>
                <a:schemeClr val="accent4"/>
              </a:buClr>
              <a:buFont typeface="Wingdings" pitchFamily="2" charset="2"/>
              <a:buChar char="§"/>
            </a:pPr>
            <a:r>
              <a:rPr lang="en-US" sz="2000" i="1" dirty="0" err="1">
                <a:latin typeface="Calibri" pitchFamily="34" charset="0"/>
              </a:rPr>
              <a:t>dW</a:t>
            </a:r>
            <a:r>
              <a:rPr lang="en-US" sz="2000" dirty="0">
                <a:latin typeface="Calibri" pitchFamily="34" charset="0"/>
              </a:rPr>
              <a:t> represents the instantaneous change.</a:t>
            </a:r>
          </a:p>
          <a:p>
            <a:pPr marL="742950" lvl="1" indent="-285750" algn="just">
              <a:spcBef>
                <a:spcPct val="20000"/>
              </a:spcBef>
              <a:buClr>
                <a:schemeClr val="accent4"/>
              </a:buClr>
              <a:buFont typeface="Wingdings" pitchFamily="2" charset="2"/>
              <a:buChar char="§"/>
            </a:pPr>
            <a:r>
              <a:rPr lang="en-US" sz="2000" dirty="0">
                <a:latin typeface="Calibri" pitchFamily="34" charset="0"/>
              </a:rPr>
              <a:t>It is stochastic (uncertain)</a:t>
            </a:r>
          </a:p>
          <a:p>
            <a:pPr marL="742950" lvl="1" indent="-285750" algn="just">
              <a:spcBef>
                <a:spcPct val="20000"/>
              </a:spcBef>
              <a:buClr>
                <a:schemeClr val="accent4"/>
              </a:buClr>
              <a:buFont typeface="Wingdings" pitchFamily="2" charset="2"/>
              <a:buChar char="§"/>
            </a:pPr>
            <a:r>
              <a:rPr lang="en-US" sz="2000" dirty="0">
                <a:latin typeface="Calibri" pitchFamily="34" charset="0"/>
              </a:rPr>
              <a:t>It </a:t>
            </a:r>
            <a:r>
              <a:rPr lang="en-US" sz="2000" dirty="0" smtClean="0">
                <a:latin typeface="Calibri" pitchFamily="34" charset="0"/>
              </a:rPr>
              <a:t>is a stochastic variable with a </a:t>
            </a:r>
            <a:r>
              <a:rPr lang="en-US" sz="2000" dirty="0">
                <a:latin typeface="Calibri" pitchFamily="34" charset="0"/>
              </a:rPr>
              <a:t>normal distribution with zero mean and variance </a:t>
            </a:r>
            <a:r>
              <a:rPr lang="en-US" sz="2000" i="1" dirty="0" err="1" smtClean="0">
                <a:latin typeface="Calibri" pitchFamily="34" charset="0"/>
              </a:rPr>
              <a:t>dt</a:t>
            </a:r>
            <a:endParaRPr lang="en-US" sz="2000" dirty="0">
              <a:latin typeface="Calibri" pitchFamily="34" charset="0"/>
            </a:endParaRPr>
          </a:p>
        </p:txBody>
      </p:sp>
      <p:graphicFrame>
        <p:nvGraphicFramePr>
          <p:cNvPr id="51203" name="Object 3"/>
          <p:cNvGraphicFramePr>
            <a:graphicFrameLocks/>
          </p:cNvGraphicFramePr>
          <p:nvPr>
            <p:extLst>
              <p:ext uri="{D42A27DB-BD31-4B8C-83A1-F6EECF244321}">
                <p14:modId xmlns:p14="http://schemas.microsoft.com/office/powerpoint/2010/main" val="3688725987"/>
              </p:ext>
            </p:extLst>
          </p:nvPr>
        </p:nvGraphicFramePr>
        <p:xfrm>
          <a:off x="6927850" y="3573016"/>
          <a:ext cx="1628775" cy="457200"/>
        </p:xfrm>
        <a:graphic>
          <a:graphicData uri="http://schemas.openxmlformats.org/presentationml/2006/ole">
            <mc:AlternateContent xmlns:mc="http://schemas.openxmlformats.org/markup-compatibility/2006">
              <mc:Choice xmlns:v="urn:schemas-microsoft-com:vml" Requires="v">
                <p:oleObj spid="_x0000_s6347" name="Equation" r:id="rId5" imgW="1625600" imgH="457200" progId="Equation.DSMT4">
                  <p:embed/>
                </p:oleObj>
              </mc:Choice>
              <mc:Fallback>
                <p:oleObj name="Equation" r:id="rId5" imgW="1625600" imgH="457200" progId="Equation.DSMT4">
                  <p:embed/>
                  <p:pic>
                    <p:nvPicPr>
                      <p:cNvPr id="0" name="Object 3"/>
                      <p:cNvPicPr>
                        <a:picLocks noChangeArrowheads="1"/>
                      </p:cNvPicPr>
                      <p:nvPr/>
                    </p:nvPicPr>
                    <p:blipFill>
                      <a:blip r:embed="rId6"/>
                      <a:srcRect/>
                      <a:stretch>
                        <a:fillRect/>
                      </a:stretch>
                    </p:blipFill>
                    <p:spPr bwMode="auto">
                      <a:xfrm>
                        <a:off x="6927850" y="3573016"/>
                        <a:ext cx="1628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
          <p:cNvSpPr txBox="1">
            <a:spLocks noChangeArrowheads="1"/>
          </p:cNvSpPr>
          <p:nvPr/>
        </p:nvSpPr>
        <p:spPr bwMode="auto">
          <a:xfrm>
            <a:off x="-32" y="285736"/>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2.2.2 – CT Single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14" name="Straight Connector 13"/>
          <p:cNvCxnSpPr/>
          <p:nvPr/>
        </p:nvCxnSpPr>
        <p:spPr>
          <a:xfrm>
            <a:off x="0" y="1142984"/>
            <a:ext cx="5500694"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383"/>
            <a:ext cx="7772400" cy="847725"/>
          </a:xfrm>
        </p:spPr>
        <p:txBody>
          <a:bodyPr lIns="90488" tIns="44450" rIns="90488" bIns="44450" anchor="b"/>
          <a:lstStyle/>
          <a:p>
            <a:pPr algn="l" eaLnBrk="1" hangingPunct="1"/>
            <a:r>
              <a:rPr lang="en-US" sz="3200" b="1" cap="small" dirty="0" smtClean="0">
                <a:solidFill>
                  <a:schemeClr val="accent3">
                    <a:lumMod val="75000"/>
                  </a:schemeClr>
                </a:solidFill>
              </a:rPr>
              <a:t>What is a good Model?</a:t>
            </a:r>
          </a:p>
        </p:txBody>
      </p:sp>
      <p:sp>
        <p:nvSpPr>
          <p:cNvPr id="1043459" name="Rectangle 3"/>
          <p:cNvSpPr>
            <a:spLocks noGrp="1" noChangeArrowheads="1"/>
          </p:cNvSpPr>
          <p:nvPr>
            <p:ph type="body" idx="1"/>
          </p:nvPr>
        </p:nvSpPr>
        <p:spPr>
          <a:xfrm>
            <a:off x="714348" y="1142984"/>
            <a:ext cx="7772400" cy="4170362"/>
          </a:xfrm>
        </p:spPr>
        <p:txBody>
          <a:bodyPr lIns="90488" tIns="44450" rIns="90488" bIns="44450"/>
          <a:lstStyle/>
          <a:p>
            <a:pPr eaLnBrk="1" hangingPunct="1">
              <a:spcBef>
                <a:spcPts val="1200"/>
              </a:spcBef>
              <a:buClr>
                <a:schemeClr val="accent4"/>
              </a:buClr>
              <a:buFont typeface="Wingdings" pitchFamily="2" charset="2"/>
              <a:buChar char="Ø"/>
            </a:pPr>
            <a:r>
              <a:rPr lang="en-US" sz="2400" dirty="0" smtClean="0"/>
              <a:t>A good model is a model that is consistent with reality</a:t>
            </a:r>
          </a:p>
          <a:p>
            <a:pPr eaLnBrk="1" hangingPunct="1">
              <a:spcBef>
                <a:spcPts val="1200"/>
              </a:spcBef>
              <a:buClr>
                <a:schemeClr val="accent4"/>
              </a:buClr>
              <a:buFont typeface="Wingdings" pitchFamily="2" charset="2"/>
              <a:buChar char="Ø"/>
            </a:pPr>
            <a:endParaRPr lang="en-US" sz="800" dirty="0" smtClean="0"/>
          </a:p>
          <a:p>
            <a:pPr eaLnBrk="1" hangingPunct="1">
              <a:spcBef>
                <a:spcPts val="1200"/>
              </a:spcBef>
              <a:buClr>
                <a:schemeClr val="accent4"/>
              </a:buClr>
              <a:buFont typeface="Wingdings" pitchFamily="2" charset="2"/>
              <a:buChar char="Ø"/>
            </a:pPr>
            <a:r>
              <a:rPr lang="en-US" sz="2400" dirty="0" smtClean="0"/>
              <a:t>Stylized facts about the dynamics of the term structure</a:t>
            </a:r>
          </a:p>
          <a:p>
            <a:pPr lvl="1" eaLnBrk="1" hangingPunct="1">
              <a:spcBef>
                <a:spcPts val="1200"/>
              </a:spcBef>
              <a:buClr>
                <a:schemeClr val="accent4"/>
              </a:buClr>
              <a:buFont typeface="Wingdings" pitchFamily="2" charset="2"/>
              <a:buChar char="§"/>
            </a:pPr>
            <a:r>
              <a:rPr lang="en-US" sz="2000" dirty="0" smtClean="0"/>
              <a:t>Fact 1: (nominal) interest rates are positive</a:t>
            </a:r>
          </a:p>
          <a:p>
            <a:pPr lvl="1" eaLnBrk="1" hangingPunct="1">
              <a:spcBef>
                <a:spcPts val="1200"/>
              </a:spcBef>
              <a:buClr>
                <a:schemeClr val="accent4"/>
              </a:buClr>
              <a:buFont typeface="Wingdings" pitchFamily="2" charset="2"/>
              <a:buChar char="§"/>
            </a:pPr>
            <a:r>
              <a:rPr lang="en-US" sz="2000" dirty="0" smtClean="0"/>
              <a:t>Fact 2: interest rates are mean-reverting</a:t>
            </a:r>
          </a:p>
          <a:p>
            <a:pPr lvl="1" eaLnBrk="1" hangingPunct="1">
              <a:spcBef>
                <a:spcPts val="1200"/>
              </a:spcBef>
              <a:buClr>
                <a:schemeClr val="accent4"/>
              </a:buClr>
              <a:buFont typeface="Wingdings" pitchFamily="2" charset="2"/>
              <a:buChar char="§"/>
            </a:pPr>
            <a:r>
              <a:rPr lang="en-US" sz="2000" dirty="0" smtClean="0"/>
              <a:t>Fact 3: interest rates with different maturities are imperfectly correlated</a:t>
            </a:r>
          </a:p>
          <a:p>
            <a:pPr lvl="1" eaLnBrk="1" hangingPunct="1">
              <a:spcBef>
                <a:spcPts val="1200"/>
              </a:spcBef>
              <a:buClr>
                <a:schemeClr val="accent4"/>
              </a:buClr>
              <a:buFont typeface="Wingdings" pitchFamily="2" charset="2"/>
              <a:buChar char="§"/>
            </a:pPr>
            <a:r>
              <a:rPr lang="en-US" sz="2000" dirty="0" smtClean="0"/>
              <a:t>Fact 4: the volatility of interest rates evolves (randomly) in time</a:t>
            </a:r>
          </a:p>
          <a:p>
            <a:pPr eaLnBrk="1" hangingPunct="1">
              <a:spcBef>
                <a:spcPts val="1200"/>
              </a:spcBef>
              <a:buClr>
                <a:schemeClr val="accent4"/>
              </a:buClr>
              <a:buFont typeface="Wingdings" pitchFamily="2" charset="2"/>
              <a:buChar char="Ø"/>
            </a:pPr>
            <a:endParaRPr lang="en-US" sz="800" dirty="0" smtClean="0"/>
          </a:p>
          <a:p>
            <a:pPr eaLnBrk="1" hangingPunct="1">
              <a:spcBef>
                <a:spcPts val="1200"/>
              </a:spcBef>
              <a:buClr>
                <a:schemeClr val="accent4"/>
              </a:buClr>
              <a:buFont typeface="Wingdings" pitchFamily="2" charset="2"/>
              <a:buChar char="Ø"/>
            </a:pPr>
            <a:r>
              <a:rPr lang="en-US" sz="2400" dirty="0" smtClean="0"/>
              <a:t>A good model should also be</a:t>
            </a:r>
          </a:p>
          <a:p>
            <a:pPr lvl="1" eaLnBrk="1" hangingPunct="1">
              <a:spcBef>
                <a:spcPts val="1200"/>
              </a:spcBef>
              <a:buClr>
                <a:schemeClr val="accent4"/>
              </a:buClr>
              <a:buFont typeface="Wingdings" pitchFamily="2" charset="2"/>
              <a:buChar char="§"/>
            </a:pPr>
            <a:r>
              <a:rPr lang="en-US" sz="2000" dirty="0" smtClean="0"/>
              <a:t>Tractable</a:t>
            </a:r>
          </a:p>
          <a:p>
            <a:pPr lvl="1" eaLnBrk="1" hangingPunct="1">
              <a:spcBef>
                <a:spcPts val="1200"/>
              </a:spcBef>
              <a:buClr>
                <a:schemeClr val="accent4"/>
              </a:buClr>
              <a:buFont typeface="Wingdings" pitchFamily="2" charset="2"/>
              <a:buChar char="§"/>
            </a:pPr>
            <a:r>
              <a:rPr lang="en-US" sz="2000" dirty="0" smtClean="0"/>
              <a:t>Parsimonious</a:t>
            </a:r>
          </a:p>
          <a:p>
            <a:pPr eaLnBrk="1" hangingPunct="1">
              <a:spcBef>
                <a:spcPts val="1200"/>
              </a:spcBef>
              <a:buClr>
                <a:srgbClr val="FF9900"/>
              </a:buClr>
              <a:buFont typeface="Courier New" pitchFamily="49" charset="0"/>
              <a:buChar char="o"/>
            </a:pPr>
            <a:endParaRPr lang="en-US" sz="2400" baseline="-25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500063"/>
            <a:ext cx="7772400" cy="642937"/>
          </a:xfrm>
        </p:spPr>
        <p:txBody>
          <a:bodyPr lIns="90488" tIns="44450" rIns="90488" bIns="44450" anchor="b"/>
          <a:lstStyle/>
          <a:p>
            <a:pPr eaLnBrk="1" hangingPunct="1"/>
            <a:r>
              <a:rPr lang="en-US" sz="2400" b="1" dirty="0" smtClean="0">
                <a:solidFill>
                  <a:srgbClr val="002060"/>
                </a:solidFill>
              </a:rPr>
              <a:t>Empirical Facts 1, 2 and 4</a:t>
            </a:r>
          </a:p>
        </p:txBody>
      </p:sp>
      <p:pic>
        <p:nvPicPr>
          <p:cNvPr id="20483" name="Picture 5"/>
          <p:cNvPicPr>
            <a:picLocks noChangeAspect="1" noChangeArrowheads="1"/>
          </p:cNvPicPr>
          <p:nvPr/>
        </p:nvPicPr>
        <p:blipFill>
          <a:blip r:embed="rId2" cstate="print"/>
          <a:srcRect/>
          <a:stretch>
            <a:fillRect/>
          </a:stretch>
        </p:blipFill>
        <p:spPr bwMode="auto">
          <a:xfrm>
            <a:off x="414338" y="1104900"/>
            <a:ext cx="8116887" cy="50387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28625"/>
            <a:ext cx="7772400" cy="633413"/>
          </a:xfrm>
        </p:spPr>
        <p:txBody>
          <a:bodyPr lIns="90488" tIns="44450" rIns="90488" bIns="44450" anchor="b"/>
          <a:lstStyle/>
          <a:p>
            <a:pPr eaLnBrk="1" hangingPunct="1"/>
            <a:r>
              <a:rPr lang="en-US" sz="2400" b="1" dirty="0" smtClean="0">
                <a:solidFill>
                  <a:srgbClr val="002060"/>
                </a:solidFill>
              </a:rPr>
              <a:t>Empirical Fact 3</a:t>
            </a:r>
          </a:p>
        </p:txBody>
      </p:sp>
      <p:pic>
        <p:nvPicPr>
          <p:cNvPr id="21507" name="Picture 5"/>
          <p:cNvPicPr>
            <a:picLocks noChangeAspect="1" noChangeArrowheads="1"/>
          </p:cNvPicPr>
          <p:nvPr/>
        </p:nvPicPr>
        <p:blipFill>
          <a:blip r:embed="rId2" cstate="print"/>
          <a:srcRect/>
          <a:stretch>
            <a:fillRect/>
          </a:stretch>
        </p:blipFill>
        <p:spPr bwMode="auto">
          <a:xfrm>
            <a:off x="666750" y="1219200"/>
            <a:ext cx="7672388" cy="4638675"/>
          </a:xfrm>
          <a:prstGeom prst="rect">
            <a:avLst/>
          </a:prstGeom>
          <a:noFill/>
          <a:ln w="9525">
            <a:noFill/>
            <a:miter lim="800000"/>
            <a:headEnd/>
            <a:tailEnd/>
          </a:ln>
        </p:spPr>
      </p:pic>
      <p:sp>
        <p:nvSpPr>
          <p:cNvPr id="21508" name="Text Box 6"/>
          <p:cNvSpPr txBox="1">
            <a:spLocks noChangeArrowheads="1"/>
          </p:cNvSpPr>
          <p:nvPr/>
        </p:nvSpPr>
        <p:spPr bwMode="auto">
          <a:xfrm>
            <a:off x="1255713" y="5929313"/>
            <a:ext cx="6908800" cy="338137"/>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Daily changes in </a:t>
            </a:r>
            <a:r>
              <a:rPr lang="en-GB" sz="1600">
                <a:latin typeface="Calibri" pitchFamily="34" charset="0"/>
              </a:rPr>
              <a:t>French swap market</a:t>
            </a:r>
            <a:r>
              <a:rPr lang="en-US" sz="1600">
                <a:latin typeface="Calibri" pitchFamily="34" charset="0"/>
              </a:rPr>
              <a:t>s</a:t>
            </a:r>
            <a:r>
              <a:rPr lang="en-GB" sz="1600">
                <a:latin typeface="Calibri" pitchFamily="34" charset="0"/>
              </a:rPr>
              <a:t> in 1998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 y="285750"/>
            <a:ext cx="8892512" cy="847725"/>
          </a:xfrm>
        </p:spPr>
        <p:txBody>
          <a:bodyPr lIns="90488" tIns="44450" rIns="90488" bIns="44450" anchor="b"/>
          <a:lstStyle/>
          <a:p>
            <a:pPr algn="l" eaLnBrk="1" hangingPunct="1"/>
            <a:r>
              <a:rPr lang="en-US" sz="3200" b="1" u="sng" cap="small" dirty="0" smtClean="0">
                <a:solidFill>
                  <a:srgbClr val="C00000"/>
                </a:solidFill>
              </a:rPr>
              <a:t>Most Popular Endogenous short rate CT Models</a:t>
            </a:r>
          </a:p>
        </p:txBody>
      </p:sp>
      <p:pic>
        <p:nvPicPr>
          <p:cNvPr id="8198" name="Picture 6"/>
          <p:cNvPicPr>
            <a:picLocks noChangeAspect="1" noChangeArrowheads="1"/>
          </p:cNvPicPr>
          <p:nvPr/>
        </p:nvPicPr>
        <p:blipFill>
          <a:blip r:embed="rId3" cstate="print"/>
          <a:srcRect/>
          <a:stretch>
            <a:fillRect/>
          </a:stretch>
        </p:blipFill>
        <p:spPr bwMode="auto">
          <a:xfrm>
            <a:off x="428026" y="2970025"/>
            <a:ext cx="6016182" cy="1070943"/>
          </a:xfrm>
          <a:prstGeom prst="rect">
            <a:avLst/>
          </a:prstGeom>
          <a:noFill/>
          <a:ln w="9525">
            <a:noFill/>
            <a:miter lim="800000"/>
            <a:headEnd/>
            <a:tailEnd/>
          </a:ln>
          <a:effectLst/>
        </p:spPr>
      </p:pic>
      <p:pic>
        <p:nvPicPr>
          <p:cNvPr id="8199" name="Picture 7"/>
          <p:cNvPicPr>
            <a:picLocks noChangeAspect="1" noChangeArrowheads="1"/>
          </p:cNvPicPr>
          <p:nvPr/>
        </p:nvPicPr>
        <p:blipFill>
          <a:blip r:embed="rId4" cstate="print"/>
          <a:srcRect/>
          <a:stretch>
            <a:fillRect/>
          </a:stretch>
        </p:blipFill>
        <p:spPr bwMode="auto">
          <a:xfrm>
            <a:off x="552046" y="4590105"/>
            <a:ext cx="6880278" cy="1062163"/>
          </a:xfrm>
          <a:prstGeom prst="rect">
            <a:avLst/>
          </a:prstGeom>
          <a:noFill/>
          <a:ln w="9525">
            <a:noFill/>
            <a:miter lim="800000"/>
            <a:headEnd/>
            <a:tailEnd/>
          </a:ln>
          <a:effectLst/>
        </p:spPr>
      </p:pic>
      <p:sp>
        <p:nvSpPr>
          <p:cNvPr id="3" name="TextBox 2"/>
          <p:cNvSpPr txBox="1"/>
          <p:nvPr/>
        </p:nvSpPr>
        <p:spPr>
          <a:xfrm>
            <a:off x="6444208" y="3173772"/>
            <a:ext cx="2699792" cy="1077218"/>
          </a:xfrm>
          <a:prstGeom prst="rect">
            <a:avLst/>
          </a:prstGeom>
          <a:noFill/>
        </p:spPr>
        <p:txBody>
          <a:bodyPr wrap="square" rtlCol="0">
            <a:spAutoFit/>
          </a:bodyPr>
          <a:lstStyle/>
          <a:p>
            <a:r>
              <a:rPr lang="pt-PT" sz="1600" b="1" dirty="0" err="1" smtClean="0">
                <a:latin typeface="+mn-lt"/>
              </a:rPr>
              <a:t>Constant</a:t>
            </a:r>
            <a:r>
              <a:rPr lang="pt-PT" sz="1600" b="1" dirty="0" smtClean="0">
                <a:latin typeface="+mn-lt"/>
              </a:rPr>
              <a:t> </a:t>
            </a:r>
            <a:r>
              <a:rPr lang="pt-PT" sz="1600" b="1" dirty="0" err="1" smtClean="0">
                <a:latin typeface="+mn-lt"/>
              </a:rPr>
              <a:t>volatility</a:t>
            </a:r>
            <a:r>
              <a:rPr lang="pt-PT" sz="1600" b="1" dirty="0" smtClean="0">
                <a:latin typeface="+mn-lt"/>
              </a:rPr>
              <a:t> </a:t>
            </a:r>
            <a:r>
              <a:rPr lang="pt-PT" sz="1600" b="1" dirty="0" err="1" smtClean="0">
                <a:latin typeface="+mn-lt"/>
              </a:rPr>
              <a:t>model</a:t>
            </a:r>
            <a:r>
              <a:rPr lang="pt-PT" sz="1600" b="1" dirty="0" smtClean="0">
                <a:latin typeface="+mn-lt"/>
              </a:rPr>
              <a:t> </a:t>
            </a:r>
            <a:r>
              <a:rPr lang="pt-PT" sz="1600" b="1" dirty="0" err="1" smtClean="0">
                <a:latin typeface="+mn-lt"/>
              </a:rPr>
              <a:t>with</a:t>
            </a:r>
            <a:r>
              <a:rPr lang="pt-PT" sz="1600" b="1" dirty="0" smtClean="0">
                <a:latin typeface="+mn-lt"/>
              </a:rPr>
              <a:t> </a:t>
            </a:r>
            <a:r>
              <a:rPr lang="pt-PT" sz="1600" b="1" dirty="0" err="1" smtClean="0">
                <a:latin typeface="+mn-lt"/>
              </a:rPr>
              <a:t>mean-reversion</a:t>
            </a:r>
            <a:r>
              <a:rPr lang="pt-PT" sz="1600" b="1" dirty="0" smtClean="0">
                <a:latin typeface="+mn-lt"/>
              </a:rPr>
              <a:t> to </a:t>
            </a:r>
            <a:r>
              <a:rPr lang="en-US" sz="1600" i="1" kern="0" dirty="0" smtClean="0">
                <a:latin typeface="Symbol" panose="05050102010706020507" pitchFamily="18" charset="2"/>
              </a:rPr>
              <a:t>q </a:t>
            </a:r>
            <a:r>
              <a:rPr lang="pt-PT" sz="1600" b="1" dirty="0" smtClean="0">
                <a:latin typeface="+mn-lt"/>
              </a:rPr>
              <a:t>(as </a:t>
            </a:r>
            <a:r>
              <a:rPr lang="pt-PT" sz="1600" b="1" dirty="0" err="1" smtClean="0">
                <a:latin typeface="+mn-lt"/>
              </a:rPr>
              <a:t>it</a:t>
            </a:r>
            <a:r>
              <a:rPr lang="pt-PT" sz="1600" b="1" dirty="0" smtClean="0">
                <a:latin typeface="+mn-lt"/>
              </a:rPr>
              <a:t> </a:t>
            </a:r>
            <a:r>
              <a:rPr lang="pt-PT" sz="1600" b="1" dirty="0" err="1" smtClean="0">
                <a:latin typeface="+mn-lt"/>
              </a:rPr>
              <a:t>is</a:t>
            </a:r>
            <a:r>
              <a:rPr lang="pt-PT" sz="1600" b="1" dirty="0" smtClean="0">
                <a:latin typeface="+mn-lt"/>
              </a:rPr>
              <a:t> na Ornstein-</a:t>
            </a:r>
            <a:r>
              <a:rPr lang="pt-PT" sz="1600" b="1" dirty="0" err="1" smtClean="0">
                <a:latin typeface="+mn-lt"/>
              </a:rPr>
              <a:t>Uhlenback</a:t>
            </a:r>
            <a:r>
              <a:rPr lang="pt-PT" sz="1600" b="1" dirty="0" smtClean="0">
                <a:latin typeface="+mn-lt"/>
              </a:rPr>
              <a:t> </a:t>
            </a:r>
            <a:r>
              <a:rPr lang="pt-PT" sz="1600" b="1" dirty="0" err="1" smtClean="0">
                <a:latin typeface="+mn-lt"/>
              </a:rPr>
              <a:t>process</a:t>
            </a:r>
            <a:endParaRPr lang="en-GB" sz="1600" b="1" dirty="0">
              <a:latin typeface="+mn-lt"/>
            </a:endParaRPr>
          </a:p>
        </p:txBody>
      </p:sp>
      <p:sp>
        <p:nvSpPr>
          <p:cNvPr id="11" name="TextBox 10"/>
          <p:cNvSpPr txBox="1"/>
          <p:nvPr/>
        </p:nvSpPr>
        <p:spPr>
          <a:xfrm>
            <a:off x="7452322" y="4797152"/>
            <a:ext cx="1691678" cy="1077218"/>
          </a:xfrm>
          <a:prstGeom prst="rect">
            <a:avLst/>
          </a:prstGeom>
          <a:noFill/>
        </p:spPr>
        <p:txBody>
          <a:bodyPr wrap="square" rtlCol="0">
            <a:spAutoFit/>
          </a:bodyPr>
          <a:lstStyle/>
          <a:p>
            <a:r>
              <a:rPr lang="pt-PT" sz="1600" b="1" dirty="0" err="1" smtClean="0">
                <a:latin typeface="+mn-lt"/>
              </a:rPr>
              <a:t>Stochastic</a:t>
            </a:r>
            <a:r>
              <a:rPr lang="pt-PT" sz="1600" b="1" dirty="0" smtClean="0">
                <a:latin typeface="+mn-lt"/>
              </a:rPr>
              <a:t> </a:t>
            </a:r>
            <a:r>
              <a:rPr lang="pt-PT" sz="1600" b="1" dirty="0" err="1" smtClean="0">
                <a:latin typeface="+mn-lt"/>
              </a:rPr>
              <a:t>volatility</a:t>
            </a:r>
            <a:r>
              <a:rPr lang="pt-PT" sz="1600" b="1" dirty="0" smtClean="0">
                <a:latin typeface="+mn-lt"/>
              </a:rPr>
              <a:t> </a:t>
            </a:r>
            <a:r>
              <a:rPr lang="pt-PT" sz="1600" b="1" dirty="0" err="1" smtClean="0">
                <a:latin typeface="+mn-lt"/>
              </a:rPr>
              <a:t>model</a:t>
            </a:r>
            <a:r>
              <a:rPr lang="pt-PT" sz="1600" b="1" dirty="0" smtClean="0">
                <a:latin typeface="+mn-lt"/>
              </a:rPr>
              <a:t> </a:t>
            </a:r>
            <a:r>
              <a:rPr lang="pt-PT" sz="1600" dirty="0" err="1"/>
              <a:t>with</a:t>
            </a:r>
            <a:r>
              <a:rPr lang="pt-PT" sz="1600" dirty="0"/>
              <a:t> </a:t>
            </a:r>
            <a:r>
              <a:rPr lang="pt-PT" sz="1600" dirty="0" err="1"/>
              <a:t>mean-reversion</a:t>
            </a:r>
            <a:r>
              <a:rPr lang="pt-PT" sz="1600" dirty="0"/>
              <a:t> to </a:t>
            </a:r>
            <a:r>
              <a:rPr lang="en-US" sz="1600" i="1" kern="0" dirty="0">
                <a:latin typeface="Symbol" panose="05050102010706020507" pitchFamily="18" charset="2"/>
              </a:rPr>
              <a:t>q</a:t>
            </a:r>
            <a:endParaRPr lang="en-GB" sz="1600" dirty="0">
              <a:latin typeface="Symbol" panose="05050102010706020507" pitchFamily="18" charset="2"/>
            </a:endParaRPr>
          </a:p>
        </p:txBody>
      </p:sp>
      <p:sp>
        <p:nvSpPr>
          <p:cNvPr id="14" name="Rectangle 3"/>
          <p:cNvSpPr txBox="1">
            <a:spLocks noChangeArrowheads="1"/>
          </p:cNvSpPr>
          <p:nvPr/>
        </p:nvSpPr>
        <p:spPr bwMode="auto">
          <a:xfrm>
            <a:off x="295744" y="1234423"/>
            <a:ext cx="8776247" cy="900744"/>
          </a:xfrm>
          <a:prstGeom prst="rect">
            <a:avLst/>
          </a:prstGeom>
          <a:noFill/>
          <a:ln w="9525">
            <a:noFill/>
            <a:miter lim="800000"/>
            <a:headEnd/>
            <a:tailEnd/>
          </a:ln>
          <a:effectLst/>
        </p:spPr>
        <p:txBody>
          <a:bodyPr lIns="90488" tIns="44450" rIns="90488" bIns="44450"/>
          <a:lstStyle/>
          <a:p>
            <a:pPr marL="342900" indent="-342900" algn="just">
              <a:spcBef>
                <a:spcPct val="20000"/>
              </a:spcBef>
              <a:buClr>
                <a:schemeClr val="accent4"/>
              </a:buClr>
              <a:buFont typeface="Wingdings" pitchFamily="2" charset="2"/>
              <a:buChar char="Ø"/>
              <a:defRPr/>
            </a:pPr>
            <a:r>
              <a:rPr lang="en-US" sz="2400" kern="0" dirty="0" smtClean="0">
                <a:latin typeface="Calibri" pitchFamily="34" charset="0"/>
              </a:rPr>
              <a:t>Most important types of one-factor interest rate (</a:t>
            </a:r>
            <a:r>
              <a:rPr lang="en-US" sz="2400" i="1" kern="0" dirty="0" err="1" smtClean="0">
                <a:latin typeface="Calibri" pitchFamily="34" charset="0"/>
              </a:rPr>
              <a:t>x</a:t>
            </a:r>
            <a:r>
              <a:rPr lang="en-US" sz="1400" i="1" kern="0" dirty="0" err="1" smtClean="0">
                <a:latin typeface="Calibri" pitchFamily="34" charset="0"/>
              </a:rPr>
              <a:t>t</a:t>
            </a:r>
            <a:r>
              <a:rPr lang="en-US" sz="2400" kern="0" dirty="0" smtClean="0">
                <a:latin typeface="Calibri" pitchFamily="34" charset="0"/>
              </a:rPr>
              <a:t>) models, </a:t>
            </a:r>
            <a:r>
              <a:rPr lang="en-US" sz="2400" kern="0" dirty="0">
                <a:latin typeface="Calibri" pitchFamily="34" charset="0"/>
              </a:rPr>
              <a:t>being the </a:t>
            </a:r>
            <a:r>
              <a:rPr lang="en-US" sz="2400" kern="0" dirty="0" smtClean="0">
                <a:latin typeface="Calibri" pitchFamily="34" charset="0"/>
              </a:rPr>
              <a:t>short-term rate the single factor (i.e. endogenous models):</a:t>
            </a:r>
          </a:p>
          <a:p>
            <a:pPr lvl="4" algn="just">
              <a:spcBef>
                <a:spcPct val="20000"/>
              </a:spcBef>
              <a:buClr>
                <a:schemeClr val="accent4"/>
              </a:buClr>
              <a:defRPr/>
            </a:pPr>
            <a:r>
              <a:rPr lang="en-US" sz="2400" kern="0" baseline="-25000" dirty="0" smtClean="0">
                <a:latin typeface="Calibri" pitchFamily="34" charset="0"/>
              </a:rPr>
              <a:t>	(from				</a:t>
            </a:r>
            <a:r>
              <a:rPr lang="en-US" sz="2000" kern="0" baseline="-25000" dirty="0" smtClean="0">
                <a:latin typeface="Calibri" pitchFamily="34" charset="0"/>
              </a:rPr>
              <a:t> )</a:t>
            </a:r>
            <a:endParaRPr lang="en-US" sz="2000" kern="0" baseline="-25000" dirty="0">
              <a:latin typeface="Calibri" pitchFamily="34" charset="0"/>
            </a:endParaRPr>
          </a:p>
        </p:txBody>
      </p:sp>
      <p:graphicFrame>
        <p:nvGraphicFramePr>
          <p:cNvPr id="13" name="Object 2"/>
          <p:cNvGraphicFramePr>
            <a:graphicFrameLocks/>
          </p:cNvGraphicFramePr>
          <p:nvPr>
            <p:extLst>
              <p:ext uri="{D42A27DB-BD31-4B8C-83A1-F6EECF244321}">
                <p14:modId xmlns:p14="http://schemas.microsoft.com/office/powerpoint/2010/main" val="2973759258"/>
              </p:ext>
            </p:extLst>
          </p:nvPr>
        </p:nvGraphicFramePr>
        <p:xfrm>
          <a:off x="3607603" y="2119213"/>
          <a:ext cx="3134692" cy="301675"/>
        </p:xfrm>
        <a:graphic>
          <a:graphicData uri="http://schemas.openxmlformats.org/presentationml/2006/ole">
            <mc:AlternateContent xmlns:mc="http://schemas.openxmlformats.org/markup-compatibility/2006">
              <mc:Choice xmlns:v="urn:schemas-microsoft-com:vml" Requires="v">
                <p:oleObj spid="_x0000_s7238" name="Equation" r:id="rId5" imgW="3581400" imgH="419100" progId="Equation.DSMT4">
                  <p:embed/>
                </p:oleObj>
              </mc:Choice>
              <mc:Fallback>
                <p:oleObj name="Equation" r:id="rId5" imgW="3581400" imgH="419100" progId="Equation.DSMT4">
                  <p:embed/>
                  <p:pic>
                    <p:nvPicPr>
                      <p:cNvPr id="0" name=""/>
                      <p:cNvPicPr>
                        <a:picLocks noChangeArrowheads="1"/>
                      </p:cNvPicPr>
                      <p:nvPr/>
                    </p:nvPicPr>
                    <p:blipFill>
                      <a:blip r:embed="rId6"/>
                      <a:srcRect/>
                      <a:stretch>
                        <a:fillRect/>
                      </a:stretch>
                    </p:blipFill>
                    <p:spPr bwMode="auto">
                      <a:xfrm>
                        <a:off x="3607603" y="2119213"/>
                        <a:ext cx="3134692" cy="3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51520" y="1268760"/>
            <a:ext cx="8784976" cy="5112569"/>
          </a:xfrm>
          <a:prstGeom prst="rect">
            <a:avLst/>
          </a:prstGeom>
          <a:noFill/>
          <a:ln w="9525">
            <a:noFill/>
            <a:miter lim="800000"/>
            <a:headEnd/>
            <a:tailEnd/>
          </a:ln>
          <a:effectLst/>
        </p:spPr>
        <p:txBody>
          <a:bodyPr lIns="90488" tIns="44450" rIns="90488" bIns="44450"/>
          <a:lstStyle/>
          <a:p>
            <a:pPr marL="342900" indent="-342900" algn="just">
              <a:spcBef>
                <a:spcPct val="20000"/>
              </a:spcBef>
              <a:buClr>
                <a:schemeClr val="accent4"/>
              </a:buClr>
              <a:buFont typeface="Wingdings" pitchFamily="2" charset="2"/>
              <a:buChar char="Ø"/>
              <a:defRPr/>
            </a:pPr>
            <a:r>
              <a:rPr lang="en-US" sz="2400" kern="0" dirty="0">
                <a:latin typeface="Calibri" pitchFamily="34" charset="0"/>
              </a:rPr>
              <a:t>Most important types of one-factor interest rate (</a:t>
            </a:r>
            <a:r>
              <a:rPr lang="en-US" sz="2400" i="1" kern="0" dirty="0" err="1">
                <a:latin typeface="Calibri" pitchFamily="34" charset="0"/>
              </a:rPr>
              <a:t>x</a:t>
            </a:r>
            <a:r>
              <a:rPr lang="en-US" sz="1400" i="1" kern="0" dirty="0" err="1">
                <a:latin typeface="Calibri" pitchFamily="34" charset="0"/>
              </a:rPr>
              <a:t>t</a:t>
            </a:r>
            <a:r>
              <a:rPr lang="en-US" sz="2400" kern="0" dirty="0">
                <a:latin typeface="Calibri" pitchFamily="34" charset="0"/>
              </a:rPr>
              <a:t>) models, being the short-term rate the single factor (i.e. endogenous </a:t>
            </a:r>
            <a:r>
              <a:rPr lang="en-US" sz="2400" kern="0" dirty="0" smtClean="0">
                <a:latin typeface="Calibri" pitchFamily="34" charset="0"/>
              </a:rPr>
              <a:t>models):</a:t>
            </a:r>
          </a:p>
          <a:p>
            <a:pPr lvl="4" algn="just">
              <a:spcBef>
                <a:spcPct val="20000"/>
              </a:spcBef>
              <a:buClr>
                <a:schemeClr val="accent4"/>
              </a:buClr>
              <a:defRPr/>
            </a:pPr>
            <a:r>
              <a:rPr lang="en-US" sz="2400" kern="0" baseline="-25000" dirty="0">
                <a:latin typeface="Calibri" pitchFamily="34" charset="0"/>
              </a:rPr>
              <a:t>	(from				</a:t>
            </a:r>
            <a:r>
              <a:rPr lang="en-US" sz="2000" kern="0" baseline="-25000" dirty="0">
                <a:latin typeface="Calibri" pitchFamily="34" charset="0"/>
              </a:rPr>
              <a:t> )</a:t>
            </a:r>
          </a:p>
          <a:p>
            <a:pPr marL="342900" indent="-342900" algn="just">
              <a:spcBef>
                <a:spcPct val="20000"/>
              </a:spcBef>
              <a:buClr>
                <a:schemeClr val="accent4"/>
              </a:buClr>
              <a:buFont typeface="Wingdings" pitchFamily="2" charset="2"/>
              <a:buChar char="Ø"/>
              <a:defRPr/>
            </a:pPr>
            <a:endParaRPr lang="en-US" sz="2400" kern="0" dirty="0">
              <a:latin typeface="Calibri" pitchFamily="34" charset="0"/>
              <a:cs typeface="+mn-cs"/>
            </a:endParaRPr>
          </a:p>
          <a:p>
            <a:pPr marL="342900" indent="-342900" algn="just">
              <a:spcBef>
                <a:spcPct val="20000"/>
              </a:spcBef>
              <a:buClr>
                <a:schemeClr val="accent4"/>
              </a:buClr>
              <a:buFont typeface="Wingdings" pitchFamily="2" charset="2"/>
              <a:buChar char="Ø"/>
              <a:defRPr/>
            </a:pPr>
            <a:r>
              <a:rPr lang="en-US" sz="2400" kern="0" dirty="0" smtClean="0">
                <a:latin typeface="Calibri" pitchFamily="34" charset="0"/>
                <a:cs typeface="+mn-cs"/>
              </a:rPr>
              <a:t>1. </a:t>
            </a:r>
            <a:r>
              <a:rPr lang="en-US" sz="2400" kern="0" dirty="0" err="1" smtClean="0">
                <a:latin typeface="Calibri" pitchFamily="34" charset="0"/>
                <a:cs typeface="+mn-cs"/>
              </a:rPr>
              <a:t>Vasicek</a:t>
            </a:r>
            <a:r>
              <a:rPr lang="en-US" sz="2400" kern="0" dirty="0" smtClean="0">
                <a:latin typeface="Calibri" pitchFamily="34" charset="0"/>
                <a:cs typeface="+mn-cs"/>
              </a:rPr>
              <a:t> (1977):</a:t>
            </a:r>
          </a:p>
          <a:p>
            <a:pPr marL="342900" indent="-342900" algn="just">
              <a:spcBef>
                <a:spcPct val="20000"/>
              </a:spcBef>
              <a:buClr>
                <a:schemeClr val="accent4"/>
              </a:buClr>
              <a:buFont typeface="Wingdings" pitchFamily="2" charset="2"/>
              <a:buChar char="Ø"/>
              <a:defRPr/>
            </a:pPr>
            <a:endParaRPr lang="en-US" sz="2400" kern="0" dirty="0">
              <a:latin typeface="Calibri" pitchFamily="34" charset="0"/>
              <a:cs typeface="+mn-cs"/>
            </a:endParaRPr>
          </a:p>
          <a:p>
            <a:pPr marL="342900" indent="-342900" algn="just">
              <a:spcBef>
                <a:spcPct val="20000"/>
              </a:spcBef>
              <a:buClr>
                <a:schemeClr val="accent4"/>
              </a:buClr>
              <a:buFont typeface="Wingdings" pitchFamily="2" charset="2"/>
              <a:buChar char="Ø"/>
              <a:defRPr/>
            </a:pPr>
            <a:endParaRPr lang="en-US" sz="2400" kern="0" dirty="0" smtClean="0">
              <a:latin typeface="Calibri" pitchFamily="34" charset="0"/>
              <a:cs typeface="+mn-cs"/>
            </a:endParaRPr>
          </a:p>
          <a:p>
            <a:pPr marL="342900" indent="-342900" algn="just">
              <a:spcBef>
                <a:spcPct val="20000"/>
              </a:spcBef>
              <a:buClr>
                <a:schemeClr val="accent4"/>
              </a:buClr>
              <a:buFont typeface="Wingdings" pitchFamily="2" charset="2"/>
              <a:buChar char="Ø"/>
              <a:defRPr/>
            </a:pPr>
            <a:endParaRPr lang="en-US" sz="2400" kern="0" dirty="0" smtClean="0">
              <a:latin typeface="Calibri" pitchFamily="34" charset="0"/>
              <a:cs typeface="+mn-cs"/>
            </a:endParaRPr>
          </a:p>
          <a:p>
            <a:pPr marL="342900" indent="-342900" algn="just">
              <a:spcBef>
                <a:spcPct val="20000"/>
              </a:spcBef>
              <a:buClr>
                <a:schemeClr val="accent4"/>
              </a:buClr>
              <a:buFont typeface="Wingdings" pitchFamily="2" charset="2"/>
              <a:buChar char="Ø"/>
              <a:defRPr/>
            </a:pPr>
            <a:endParaRPr lang="en-US" sz="24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The spot rate follo</a:t>
            </a:r>
            <a:r>
              <a:rPr lang="en-US" sz="2000" kern="0" dirty="0" smtClean="0">
                <a:latin typeface="+mn-lt"/>
                <a:cs typeface="+mn-cs"/>
              </a:rPr>
              <a:t>ws </a:t>
            </a:r>
            <a:r>
              <a:rPr lang="en-US" sz="2000" dirty="0" smtClean="0">
                <a:latin typeface="+mn-lt"/>
              </a:rPr>
              <a:t>an Ornstein-</a:t>
            </a:r>
            <a:r>
              <a:rPr lang="en-US" sz="2000" dirty="0" err="1" smtClean="0">
                <a:latin typeface="+mn-lt"/>
              </a:rPr>
              <a:t>Uhlenbeck</a:t>
            </a:r>
            <a:r>
              <a:rPr lang="en-US" sz="2000" dirty="0" smtClean="0">
                <a:latin typeface="+mn-lt"/>
              </a:rPr>
              <a:t> process =&gt; contrary to the random walk (Wiener process), which diverge to infinite values in the long-run,  this process converges to the long-term mean </a:t>
            </a:r>
            <a:r>
              <a:rPr lang="en-US" sz="2000" i="1" kern="0" dirty="0" smtClean="0">
                <a:latin typeface="Symbol" panose="05050102010706020507" pitchFamily="18" charset="2"/>
              </a:rPr>
              <a:t>g.</a:t>
            </a:r>
            <a:endParaRPr lang="en-US" sz="2000" dirty="0" smtClean="0">
              <a:latin typeface="+mn-lt"/>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pic>
        <p:nvPicPr>
          <p:cNvPr id="2" name="Picture 1"/>
          <p:cNvPicPr>
            <a:picLocks noChangeAspect="1"/>
          </p:cNvPicPr>
          <p:nvPr/>
        </p:nvPicPr>
        <p:blipFill>
          <a:blip r:embed="rId3"/>
          <a:stretch>
            <a:fillRect/>
          </a:stretch>
        </p:blipFill>
        <p:spPr>
          <a:xfrm>
            <a:off x="611559" y="3645024"/>
            <a:ext cx="7707965" cy="633364"/>
          </a:xfrm>
          <a:prstGeom prst="rect">
            <a:avLst/>
          </a:prstGeom>
        </p:spPr>
      </p:pic>
      <p:pic>
        <p:nvPicPr>
          <p:cNvPr id="4" name="Picture 3"/>
          <p:cNvPicPr>
            <a:picLocks noChangeAspect="1"/>
          </p:cNvPicPr>
          <p:nvPr/>
        </p:nvPicPr>
        <p:blipFill>
          <a:blip r:embed="rId4"/>
          <a:stretch>
            <a:fillRect/>
          </a:stretch>
        </p:blipFill>
        <p:spPr>
          <a:xfrm>
            <a:off x="683568" y="4359845"/>
            <a:ext cx="2725316" cy="509315"/>
          </a:xfrm>
          <a:prstGeom prst="rect">
            <a:avLst/>
          </a:prstGeom>
        </p:spPr>
      </p:pic>
      <p:graphicFrame>
        <p:nvGraphicFramePr>
          <p:cNvPr id="11" name="Object 2"/>
          <p:cNvGraphicFramePr>
            <a:graphicFrameLocks/>
          </p:cNvGraphicFramePr>
          <p:nvPr>
            <p:extLst>
              <p:ext uri="{D42A27DB-BD31-4B8C-83A1-F6EECF244321}">
                <p14:modId xmlns:p14="http://schemas.microsoft.com/office/powerpoint/2010/main" val="1741664596"/>
              </p:ext>
            </p:extLst>
          </p:nvPr>
        </p:nvGraphicFramePr>
        <p:xfrm>
          <a:off x="3635896" y="2132856"/>
          <a:ext cx="3134692" cy="301675"/>
        </p:xfrm>
        <a:graphic>
          <a:graphicData uri="http://schemas.openxmlformats.org/presentationml/2006/ole">
            <mc:AlternateContent xmlns:mc="http://schemas.openxmlformats.org/markup-compatibility/2006">
              <mc:Choice xmlns:v="urn:schemas-microsoft-com:vml" Requires="v">
                <p:oleObj spid="_x0000_s10285" name="Equation" r:id="rId5" imgW="3581400" imgH="419100" progId="Equation.DSMT4">
                  <p:embed/>
                </p:oleObj>
              </mc:Choice>
              <mc:Fallback>
                <p:oleObj name="Equation" r:id="rId5" imgW="3581400" imgH="419100" progId="Equation.DSMT4">
                  <p:embed/>
                  <p:pic>
                    <p:nvPicPr>
                      <p:cNvPr id="0" name=""/>
                      <p:cNvPicPr>
                        <a:picLocks noChangeArrowheads="1"/>
                      </p:cNvPicPr>
                      <p:nvPr/>
                    </p:nvPicPr>
                    <p:blipFill>
                      <a:blip r:embed="rId6"/>
                      <a:srcRect/>
                      <a:stretch>
                        <a:fillRect/>
                      </a:stretch>
                    </p:blipFill>
                    <p:spPr bwMode="auto">
                      <a:xfrm>
                        <a:off x="3635896" y="2132856"/>
                        <a:ext cx="3134692" cy="3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2"/>
          <p:cNvSpPr txBox="1">
            <a:spLocks noChangeArrowheads="1"/>
          </p:cNvSpPr>
          <p:nvPr/>
        </p:nvSpPr>
        <p:spPr bwMode="auto">
          <a:xfrm>
            <a:off x="-32" y="285750"/>
            <a:ext cx="9036528" cy="847725"/>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Rounded MT Bold" pitchFamily="34" charset="0"/>
              </a:defRPr>
            </a:lvl6pPr>
            <a:lvl7pPr marL="914400" algn="ctr" rtl="0" fontAlgn="base">
              <a:spcBef>
                <a:spcPct val="0"/>
              </a:spcBef>
              <a:spcAft>
                <a:spcPct val="0"/>
              </a:spcAft>
              <a:defRPr sz="4400">
                <a:solidFill>
                  <a:schemeClr val="tx2"/>
                </a:solidFill>
                <a:latin typeface="Arial Rounded MT Bold" pitchFamily="34" charset="0"/>
              </a:defRPr>
            </a:lvl7pPr>
            <a:lvl8pPr marL="1371600" algn="ctr" rtl="0" fontAlgn="base">
              <a:spcBef>
                <a:spcPct val="0"/>
              </a:spcBef>
              <a:spcAft>
                <a:spcPct val="0"/>
              </a:spcAft>
              <a:defRPr sz="4400">
                <a:solidFill>
                  <a:schemeClr val="tx2"/>
                </a:solidFill>
                <a:latin typeface="Arial Rounded MT Bold" pitchFamily="34" charset="0"/>
              </a:defRPr>
            </a:lvl8pPr>
            <a:lvl9pPr marL="1828800" algn="ctr" rtl="0" fontAlgn="base">
              <a:spcBef>
                <a:spcPct val="0"/>
              </a:spcBef>
              <a:spcAft>
                <a:spcPct val="0"/>
              </a:spcAft>
              <a:defRPr sz="4400">
                <a:solidFill>
                  <a:schemeClr val="tx2"/>
                </a:solidFill>
                <a:latin typeface="Arial Rounded MT Bold" pitchFamily="34" charset="0"/>
              </a:defRPr>
            </a:lvl9pPr>
          </a:lstStyle>
          <a:p>
            <a:pPr algn="l" eaLnBrk="1" hangingPunct="1"/>
            <a:r>
              <a:rPr lang="en-US" sz="3200" b="1" u="sng" kern="0" cap="small" dirty="0" smtClean="0">
                <a:solidFill>
                  <a:srgbClr val="C00000"/>
                </a:solidFill>
              </a:rPr>
              <a:t>Most Popular Endogenous short rate CT Models</a:t>
            </a:r>
          </a:p>
        </p:txBody>
      </p:sp>
    </p:spTree>
    <p:extLst>
      <p:ext uri="{BB962C8B-B14F-4D97-AF65-F5344CB8AC3E}">
        <p14:creationId xmlns:p14="http://schemas.microsoft.com/office/powerpoint/2010/main" val="134979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 y="-24"/>
            <a:ext cx="7772400" cy="847725"/>
          </a:xfrm>
        </p:spPr>
        <p:txBody>
          <a:bodyPr lIns="90488" tIns="44450" rIns="90488" bIns="44450" anchor="b"/>
          <a:lstStyle/>
          <a:p>
            <a:pPr algn="l" eaLnBrk="1" hangingPunct="1"/>
            <a:r>
              <a:rPr lang="en-US" sz="2800" b="1" cap="small" dirty="0" err="1" smtClean="0">
                <a:solidFill>
                  <a:schemeClr val="accent3">
                    <a:lumMod val="75000"/>
                  </a:schemeClr>
                </a:solidFill>
              </a:rPr>
              <a:t>Vasicek</a:t>
            </a:r>
            <a:r>
              <a:rPr lang="en-US" sz="2800" b="1" cap="small" dirty="0" smtClean="0">
                <a:solidFill>
                  <a:schemeClr val="accent3">
                    <a:lumMod val="75000"/>
                  </a:schemeClr>
                </a:solidFill>
              </a:rPr>
              <a:t> Model</a:t>
            </a:r>
            <a:endParaRPr lang="en-US" sz="2800" dirty="0" smtClean="0">
              <a:solidFill>
                <a:srgbClr val="CC9900"/>
              </a:solidFill>
            </a:endParaRPr>
          </a:p>
        </p:txBody>
      </p:sp>
      <p:sp>
        <p:nvSpPr>
          <p:cNvPr id="11" name="Rectangle 3"/>
          <p:cNvSpPr txBox="1">
            <a:spLocks noChangeArrowheads="1"/>
          </p:cNvSpPr>
          <p:nvPr/>
        </p:nvSpPr>
        <p:spPr bwMode="auto">
          <a:xfrm>
            <a:off x="428596" y="1021700"/>
            <a:ext cx="8391876" cy="5143604"/>
          </a:xfrm>
          <a:prstGeom prst="rect">
            <a:avLst/>
          </a:prstGeom>
          <a:noFill/>
          <a:ln w="9525">
            <a:noFill/>
            <a:miter lim="800000"/>
            <a:headEnd/>
            <a:tailEnd/>
          </a:ln>
          <a:effectLst/>
        </p:spPr>
        <p:txBody>
          <a:bodyPr lIns="90488" tIns="44450" rIns="90488" bIns="44450"/>
          <a:lstStyle/>
          <a:p>
            <a:pPr marL="342900" indent="-342900" algn="just">
              <a:spcBef>
                <a:spcPct val="20000"/>
              </a:spcBef>
              <a:buClr>
                <a:schemeClr val="accent4"/>
              </a:buClr>
              <a:buFont typeface="Wingdings" pitchFamily="2" charset="2"/>
              <a:buChar char="Ø"/>
              <a:defRPr/>
            </a:pPr>
            <a:r>
              <a:rPr lang="en-US" sz="2400" kern="0" dirty="0" smtClean="0">
                <a:latin typeface="Calibri" pitchFamily="34" charset="0"/>
              </a:rPr>
              <a:t>Therefore, the </a:t>
            </a:r>
            <a:r>
              <a:rPr lang="en-US" sz="2400" kern="0" dirty="0" err="1" smtClean="0">
                <a:latin typeface="Calibri" pitchFamily="34" charset="0"/>
              </a:rPr>
              <a:t>Vasicek</a:t>
            </a:r>
            <a:r>
              <a:rPr lang="en-US" sz="2400" kern="0" dirty="0" smtClean="0">
                <a:latin typeface="Calibri" pitchFamily="34" charset="0"/>
              </a:rPr>
              <a:t> model has some peculiarities that make it attractive:</a:t>
            </a:r>
          </a:p>
          <a:p>
            <a:pPr marL="342900" indent="-342900" algn="just">
              <a:spcBef>
                <a:spcPct val="20000"/>
              </a:spcBef>
              <a:buClr>
                <a:schemeClr val="accent4"/>
              </a:buClr>
              <a:buFont typeface="Wingdings" pitchFamily="2" charset="2"/>
              <a:buChar char="Ø"/>
              <a:defRPr/>
            </a:pPr>
            <a:endParaRPr lang="en-US" sz="2400" kern="0" baseline="-25000" dirty="0">
              <a:latin typeface="Calibri" pitchFamily="34" charset="0"/>
            </a:endParaRPr>
          </a:p>
          <a:p>
            <a:pPr marL="342900" indent="-342900" algn="just">
              <a:spcBef>
                <a:spcPct val="20000"/>
              </a:spcBef>
              <a:buClr>
                <a:schemeClr val="accent4"/>
              </a:buClr>
              <a:buFontTx/>
              <a:buChar char="-"/>
              <a:defRPr/>
            </a:pPr>
            <a:r>
              <a:rPr lang="en-US" sz="2400" kern="0" dirty="0" smtClean="0">
                <a:latin typeface="Calibri" pitchFamily="34" charset="0"/>
              </a:rPr>
              <a:t>Gaussian disturbances;</a:t>
            </a:r>
          </a:p>
          <a:p>
            <a:pPr marL="342900" indent="-342900" algn="just">
              <a:spcBef>
                <a:spcPct val="20000"/>
              </a:spcBef>
              <a:buClr>
                <a:schemeClr val="accent4"/>
              </a:buClr>
              <a:buFontTx/>
              <a:buChar char="-"/>
              <a:defRPr/>
            </a:pPr>
            <a:r>
              <a:rPr lang="en-US" sz="2400" kern="0" dirty="0" smtClean="0">
                <a:latin typeface="Calibri" pitchFamily="34" charset="0"/>
              </a:rPr>
              <a:t>Constant volatility, making the model more tractable;</a:t>
            </a:r>
          </a:p>
          <a:p>
            <a:pPr marL="342900" indent="-342900" algn="just">
              <a:spcBef>
                <a:spcPct val="20000"/>
              </a:spcBef>
              <a:buClr>
                <a:schemeClr val="accent4"/>
              </a:buClr>
              <a:buFontTx/>
              <a:buChar char="-"/>
              <a:defRPr/>
            </a:pPr>
            <a:r>
              <a:rPr lang="en-US" sz="2400" kern="0" dirty="0" smtClean="0">
                <a:latin typeface="Calibri" pitchFamily="34" charset="0"/>
              </a:rPr>
              <a:t>Mean reverting – expected value of the short rate tends to a constant value </a:t>
            </a:r>
            <a:r>
              <a:rPr lang="en-US" sz="2400" i="1" kern="0" dirty="0" smtClean="0">
                <a:latin typeface="Symbol" panose="05050102010706020507" pitchFamily="18" charset="2"/>
              </a:rPr>
              <a:t>g </a:t>
            </a:r>
            <a:r>
              <a:rPr lang="en-US" sz="2400" kern="0" dirty="0" smtClean="0">
                <a:latin typeface="+mn-lt"/>
              </a:rPr>
              <a:t>with velocity given by </a:t>
            </a:r>
            <a:r>
              <a:rPr lang="en-US" sz="2400" i="1" kern="0" dirty="0" smtClean="0">
                <a:latin typeface="Symbol" panose="05050102010706020507" pitchFamily="18" charset="2"/>
              </a:rPr>
              <a:t>a</a:t>
            </a:r>
            <a:r>
              <a:rPr lang="en-US" sz="2400" kern="0" dirty="0" smtClean="0">
                <a:latin typeface="+mn-lt"/>
              </a:rPr>
              <a:t>.</a:t>
            </a:r>
          </a:p>
          <a:p>
            <a:pPr marL="342900" indent="-342900" algn="just">
              <a:spcBef>
                <a:spcPct val="20000"/>
              </a:spcBef>
              <a:buClr>
                <a:schemeClr val="accent4"/>
              </a:buClr>
              <a:buFont typeface="Wingdings" pitchFamily="2" charset="2"/>
              <a:buChar char="Ø"/>
              <a:defRPr/>
            </a:pPr>
            <a:endParaRPr lang="en-US" sz="2400" kern="0" dirty="0" smtClean="0">
              <a:latin typeface="Calibri" pitchFamily="34" charset="0"/>
            </a:endParaRPr>
          </a:p>
          <a:p>
            <a:pPr marL="342900" indent="-342900" algn="just">
              <a:spcBef>
                <a:spcPct val="20000"/>
              </a:spcBef>
              <a:buClr>
                <a:schemeClr val="accent4"/>
              </a:buClr>
              <a:buFont typeface="Wingdings" pitchFamily="2" charset="2"/>
              <a:buChar char="Ø"/>
              <a:defRPr/>
            </a:pPr>
            <a:r>
              <a:rPr lang="en-US" sz="2400" kern="0" dirty="0" smtClean="0">
                <a:latin typeface="Calibri" pitchFamily="34" charset="0"/>
              </a:rPr>
              <a:t>Drawbacks:</a:t>
            </a:r>
          </a:p>
          <a:p>
            <a:pPr algn="just">
              <a:spcBef>
                <a:spcPct val="20000"/>
              </a:spcBef>
              <a:buClr>
                <a:schemeClr val="accent4"/>
              </a:buClr>
              <a:defRPr/>
            </a:pPr>
            <a:endParaRPr lang="en-US" sz="2400" kern="0" baseline="-25000" dirty="0">
              <a:latin typeface="Calibri" pitchFamily="34" charset="0"/>
            </a:endParaRPr>
          </a:p>
          <a:p>
            <a:pPr marL="342900" indent="-342900" algn="just">
              <a:spcBef>
                <a:spcPct val="20000"/>
              </a:spcBef>
              <a:buClr>
                <a:schemeClr val="accent4"/>
              </a:buClr>
              <a:buFontTx/>
              <a:buChar char="-"/>
              <a:defRPr/>
            </a:pPr>
            <a:r>
              <a:rPr lang="en-US" sz="2400" kern="0" dirty="0" smtClean="0">
                <a:latin typeface="Calibri" pitchFamily="34" charset="0"/>
              </a:rPr>
              <a:t>Rates can assume negative values with positive probability.</a:t>
            </a:r>
          </a:p>
          <a:p>
            <a:pPr marL="342900" indent="-342900" algn="just">
              <a:spcBef>
                <a:spcPct val="20000"/>
              </a:spcBef>
              <a:buClr>
                <a:schemeClr val="accent4"/>
              </a:buClr>
              <a:buFontTx/>
              <a:buChar char="-"/>
              <a:defRPr/>
            </a:pPr>
            <a:r>
              <a:rPr lang="en-US" sz="2400" kern="0" dirty="0" smtClean="0">
                <a:latin typeface="Calibri" pitchFamily="34" charset="0"/>
              </a:rPr>
              <a:t>Gaussian distributions for the rates are not compatible with the market implied distributions.</a:t>
            </a:r>
            <a:endParaRPr lang="en-US" sz="2400" kern="0" dirty="0">
              <a:latin typeface="Calibri" pitchFamily="34" charset="0"/>
            </a:endParaRPr>
          </a:p>
          <a:p>
            <a:pPr marL="342900" indent="-342900" algn="just">
              <a:spcBef>
                <a:spcPct val="20000"/>
              </a:spcBef>
              <a:buClr>
                <a:schemeClr val="accent4"/>
              </a:buClr>
              <a:buFontTx/>
              <a:buChar char="-"/>
              <a:defRPr/>
            </a:pPr>
            <a:endParaRPr lang="en-US" sz="2400" kern="0" dirty="0" smtClean="0">
              <a:latin typeface="+mn-lt"/>
            </a:endParaRPr>
          </a:p>
          <a:p>
            <a:pPr marL="342900" indent="-342900" algn="just">
              <a:spcBef>
                <a:spcPct val="20000"/>
              </a:spcBef>
              <a:buClr>
                <a:schemeClr val="accent4"/>
              </a:buClr>
              <a:buFontTx/>
              <a:buChar char="-"/>
              <a:defRPr/>
            </a:pPr>
            <a:endParaRPr lang="en-US" sz="2400" i="1" kern="0" dirty="0">
              <a:latin typeface="+mn-lt"/>
            </a:endParaRPr>
          </a:p>
          <a:p>
            <a:pPr marL="342900" indent="-342900" algn="just">
              <a:spcBef>
                <a:spcPct val="20000"/>
              </a:spcBef>
              <a:buClr>
                <a:schemeClr val="accent4"/>
              </a:buClr>
              <a:buFontTx/>
              <a:buChar char="-"/>
              <a:defRPr/>
            </a:pPr>
            <a:endParaRPr lang="en-US" sz="2400" i="1" kern="0" dirty="0" smtClean="0">
              <a:latin typeface="Symbol" panose="05050102010706020507" pitchFamily="18" charset="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 y="-24"/>
            <a:ext cx="7772400" cy="847725"/>
          </a:xfrm>
        </p:spPr>
        <p:txBody>
          <a:bodyPr lIns="90488" tIns="44450" rIns="90488" bIns="44450" anchor="b"/>
          <a:lstStyle/>
          <a:p>
            <a:pPr algn="l" eaLnBrk="1" hangingPunct="1"/>
            <a:r>
              <a:rPr lang="en-US" sz="2800" b="1" cap="small" dirty="0" smtClean="0">
                <a:solidFill>
                  <a:schemeClr val="accent3">
                    <a:lumMod val="75000"/>
                  </a:schemeClr>
                </a:solidFill>
              </a:rPr>
              <a:t>Cox-Ingersoll and Ross Model</a:t>
            </a:r>
            <a:endParaRPr lang="en-US" sz="2800" dirty="0" smtClean="0">
              <a:solidFill>
                <a:srgbClr val="CC9900"/>
              </a:solidFill>
            </a:endParaRPr>
          </a:p>
        </p:txBody>
      </p:sp>
      <p:sp>
        <p:nvSpPr>
          <p:cNvPr id="17" name="Rectangle 16"/>
          <p:cNvSpPr/>
          <p:nvPr/>
        </p:nvSpPr>
        <p:spPr>
          <a:xfrm>
            <a:off x="6858016" y="5857892"/>
            <a:ext cx="185738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9900"/>
              </a:buClr>
              <a:buFont typeface="Courier New" pitchFamily="49" charset="0"/>
              <a:buChar char="o"/>
            </a:pPr>
            <a:endParaRPr lang="pt-PT"/>
          </a:p>
        </p:txBody>
      </p:sp>
      <p:sp>
        <p:nvSpPr>
          <p:cNvPr id="15" name="Rectangle 3"/>
          <p:cNvSpPr txBox="1">
            <a:spLocks noChangeArrowheads="1"/>
          </p:cNvSpPr>
          <p:nvPr/>
        </p:nvSpPr>
        <p:spPr bwMode="auto">
          <a:xfrm>
            <a:off x="179512" y="1074142"/>
            <a:ext cx="8856984" cy="5143604"/>
          </a:xfrm>
          <a:prstGeom prst="rect">
            <a:avLst/>
          </a:prstGeom>
          <a:noFill/>
          <a:ln w="9525">
            <a:noFill/>
            <a:miter lim="800000"/>
            <a:headEnd/>
            <a:tailEnd/>
          </a:ln>
          <a:effectLst/>
        </p:spPr>
        <p:txBody>
          <a:bodyPr lIns="90488" tIns="44450" rIns="90488" bIns="44450"/>
          <a:lstStyle/>
          <a:p>
            <a:pPr marL="342900" indent="-342900" algn="just">
              <a:lnSpc>
                <a:spcPts val="2700"/>
              </a:lnSpc>
              <a:spcBef>
                <a:spcPts val="600"/>
              </a:spcBef>
              <a:spcAft>
                <a:spcPts val="600"/>
              </a:spcAft>
              <a:buClr>
                <a:schemeClr val="accent4"/>
              </a:buClr>
              <a:buFont typeface="Wingdings" pitchFamily="2" charset="2"/>
              <a:buChar char="Ø"/>
              <a:defRPr/>
            </a:pPr>
            <a:r>
              <a:rPr lang="en-US" sz="2400" kern="0" dirty="0" smtClean="0">
                <a:latin typeface="Calibri" pitchFamily="34" charset="0"/>
              </a:rPr>
              <a:t>2. CIR </a:t>
            </a:r>
            <a:r>
              <a:rPr lang="en-US" sz="2400" kern="0" dirty="0">
                <a:latin typeface="Calibri" pitchFamily="34" charset="0"/>
              </a:rPr>
              <a:t>(</a:t>
            </a:r>
            <a:r>
              <a:rPr lang="en-US" sz="2400" kern="0" dirty="0" smtClean="0">
                <a:latin typeface="Calibri" pitchFamily="34" charset="0"/>
              </a:rPr>
              <a:t>1985):</a:t>
            </a:r>
            <a:endParaRPr lang="en-US" sz="2400" kern="0" dirty="0">
              <a:latin typeface="Calibri" pitchFamily="34" charset="0"/>
            </a:endParaRPr>
          </a:p>
          <a:p>
            <a:pPr marL="342900" indent="-342900" algn="just">
              <a:lnSpc>
                <a:spcPts val="2700"/>
              </a:lnSpc>
              <a:spcBef>
                <a:spcPts val="600"/>
              </a:spcBef>
              <a:spcAft>
                <a:spcPts val="600"/>
              </a:spcAft>
              <a:buClr>
                <a:schemeClr val="accent4"/>
              </a:buClr>
              <a:buFont typeface="Wingdings" pitchFamily="2" charset="2"/>
              <a:buChar char="Ø"/>
              <a:defRPr/>
            </a:pPr>
            <a:endParaRPr lang="en-US" sz="2400" kern="0" dirty="0">
              <a:latin typeface="Calibri" pitchFamily="34" charset="0"/>
            </a:endParaRPr>
          </a:p>
          <a:p>
            <a:pPr marL="342900" indent="-342900" algn="just">
              <a:lnSpc>
                <a:spcPts val="2700"/>
              </a:lnSpc>
              <a:spcBef>
                <a:spcPts val="600"/>
              </a:spcBef>
              <a:spcAft>
                <a:spcPts val="600"/>
              </a:spcAft>
              <a:buClr>
                <a:schemeClr val="accent4"/>
              </a:buClr>
              <a:buFont typeface="Wingdings" pitchFamily="2" charset="2"/>
              <a:buChar char="Ø"/>
              <a:defRPr/>
            </a:pPr>
            <a:endParaRPr lang="en-US" sz="2400" kern="0" dirty="0">
              <a:latin typeface="Calibri" pitchFamily="34" charset="0"/>
            </a:endParaRPr>
          </a:p>
          <a:p>
            <a:pPr marL="342900" indent="-342900" algn="just">
              <a:lnSpc>
                <a:spcPts val="2700"/>
              </a:lnSpc>
              <a:spcBef>
                <a:spcPts val="600"/>
              </a:spcBef>
              <a:spcAft>
                <a:spcPts val="600"/>
              </a:spcAft>
              <a:buClr>
                <a:schemeClr val="accent4"/>
              </a:buClr>
              <a:buFont typeface="Wingdings" pitchFamily="2" charset="2"/>
              <a:buChar char="Ø"/>
              <a:defRPr/>
            </a:pPr>
            <a:endParaRPr lang="en-US" sz="2400" kern="0" dirty="0">
              <a:latin typeface="Calibri" pitchFamily="34" charset="0"/>
            </a:endParaRPr>
          </a:p>
          <a:p>
            <a:pPr marL="342900" indent="-342900" algn="just">
              <a:lnSpc>
                <a:spcPts val="2700"/>
              </a:lnSpc>
              <a:spcBef>
                <a:spcPts val="600"/>
              </a:spcBef>
              <a:spcAft>
                <a:spcPts val="600"/>
              </a:spcAft>
              <a:buClr>
                <a:schemeClr val="accent4"/>
              </a:buClr>
              <a:buFont typeface="Wingdings" pitchFamily="2" charset="2"/>
              <a:buChar char="Ø"/>
              <a:defRPr/>
            </a:pPr>
            <a:endParaRPr lang="en-US" sz="2400" kern="0" dirty="0">
              <a:latin typeface="Calibri" pitchFamily="34" charset="0"/>
            </a:endParaRPr>
          </a:p>
          <a:p>
            <a:pPr marL="800100" lvl="1" indent="-342900" algn="just">
              <a:lnSpc>
                <a:spcPts val="2700"/>
              </a:lnSpc>
              <a:spcBef>
                <a:spcPts val="600"/>
              </a:spcBef>
              <a:spcAft>
                <a:spcPts val="600"/>
              </a:spcAft>
              <a:buClr>
                <a:schemeClr val="accent4"/>
              </a:buClr>
              <a:buFont typeface="Wingdings" pitchFamily="2" charset="2"/>
              <a:buChar char="§"/>
              <a:defRPr/>
            </a:pPr>
            <a:r>
              <a:rPr lang="en-US" sz="2400" kern="0" dirty="0" smtClean="0">
                <a:latin typeface="Calibri" pitchFamily="34" charset="0"/>
              </a:rPr>
              <a:t>The CIR model is also mean reverting, like </a:t>
            </a:r>
            <a:r>
              <a:rPr lang="en-US" sz="2400" kern="0" dirty="0" err="1" smtClean="0">
                <a:latin typeface="Calibri" pitchFamily="34" charset="0"/>
              </a:rPr>
              <a:t>Vasicek</a:t>
            </a:r>
            <a:r>
              <a:rPr lang="en-US" sz="2400" kern="0" dirty="0" smtClean="0">
                <a:latin typeface="Calibri" pitchFamily="34" charset="0"/>
              </a:rPr>
              <a:t>.</a:t>
            </a:r>
          </a:p>
          <a:p>
            <a:pPr marL="800100" lvl="1" indent="-342900" algn="just">
              <a:lnSpc>
                <a:spcPts val="2700"/>
              </a:lnSpc>
              <a:spcBef>
                <a:spcPts val="600"/>
              </a:spcBef>
              <a:spcAft>
                <a:spcPts val="600"/>
              </a:spcAft>
              <a:buClr>
                <a:schemeClr val="accent4"/>
              </a:buClr>
              <a:buFont typeface="Wingdings" pitchFamily="2" charset="2"/>
              <a:buChar char="§"/>
              <a:defRPr/>
            </a:pPr>
            <a:r>
              <a:rPr lang="en-US" sz="2400" kern="0" dirty="0" smtClean="0">
                <a:latin typeface="Calibri" pitchFamily="34" charset="0"/>
              </a:rPr>
              <a:t>However, the volatility is not constant, depending on the short-term rate.</a:t>
            </a:r>
          </a:p>
          <a:p>
            <a:pPr marL="800100" lvl="1" indent="-342900" algn="just">
              <a:lnSpc>
                <a:spcPts val="2700"/>
              </a:lnSpc>
              <a:spcBef>
                <a:spcPts val="600"/>
              </a:spcBef>
              <a:spcAft>
                <a:spcPts val="600"/>
              </a:spcAft>
              <a:buClr>
                <a:schemeClr val="accent4"/>
              </a:buClr>
              <a:buFont typeface="Wingdings" pitchFamily="2" charset="2"/>
              <a:buChar char="§"/>
              <a:defRPr/>
            </a:pPr>
            <a:r>
              <a:rPr lang="en-US" sz="2400" kern="0" dirty="0" smtClean="0">
                <a:latin typeface="Calibri" pitchFamily="34" charset="0"/>
              </a:rPr>
              <a:t>This stochastic volatility brings the model  closer to reality.</a:t>
            </a:r>
          </a:p>
          <a:p>
            <a:pPr marL="800100" lvl="1" indent="-342900" algn="just">
              <a:lnSpc>
                <a:spcPts val="2700"/>
              </a:lnSpc>
              <a:spcBef>
                <a:spcPts val="600"/>
              </a:spcBef>
              <a:spcAft>
                <a:spcPts val="600"/>
              </a:spcAft>
              <a:buClr>
                <a:schemeClr val="accent4"/>
              </a:buClr>
              <a:buFont typeface="Wingdings" pitchFamily="2" charset="2"/>
              <a:buChar char="§"/>
              <a:defRPr/>
            </a:pPr>
            <a:r>
              <a:rPr lang="en-US" sz="2400" kern="0" dirty="0" smtClean="0">
                <a:latin typeface="Calibri" pitchFamily="34" charset="0"/>
              </a:rPr>
              <a:t>However, the model becomes less tractable as it requires the single factor to be positive.</a:t>
            </a:r>
          </a:p>
        </p:txBody>
      </p:sp>
      <p:pic>
        <p:nvPicPr>
          <p:cNvPr id="3" name="Picture 2"/>
          <p:cNvPicPr>
            <a:picLocks noChangeAspect="1"/>
          </p:cNvPicPr>
          <p:nvPr/>
        </p:nvPicPr>
        <p:blipFill>
          <a:blip r:embed="rId3"/>
          <a:stretch>
            <a:fillRect/>
          </a:stretch>
        </p:blipFill>
        <p:spPr>
          <a:xfrm>
            <a:off x="611559" y="2608440"/>
            <a:ext cx="3137063" cy="460520"/>
          </a:xfrm>
          <a:prstGeom prst="rect">
            <a:avLst/>
          </a:prstGeom>
        </p:spPr>
      </p:pic>
      <p:pic>
        <p:nvPicPr>
          <p:cNvPr id="4" name="Picture 3"/>
          <p:cNvPicPr>
            <a:picLocks noChangeAspect="1"/>
          </p:cNvPicPr>
          <p:nvPr/>
        </p:nvPicPr>
        <p:blipFill>
          <a:blip r:embed="rId4"/>
          <a:stretch>
            <a:fillRect/>
          </a:stretch>
        </p:blipFill>
        <p:spPr>
          <a:xfrm>
            <a:off x="467544" y="1556792"/>
            <a:ext cx="8136904" cy="85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2" y="285750"/>
            <a:ext cx="7772400" cy="847725"/>
          </a:xfrm>
        </p:spPr>
        <p:txBody>
          <a:bodyPr lIns="90488" tIns="44450" rIns="90488" bIns="44450" anchor="b"/>
          <a:lstStyle/>
          <a:p>
            <a:pPr algn="l" eaLnBrk="1" hangingPunct="1"/>
            <a:r>
              <a:rPr lang="en-US" sz="3200" b="1" cap="small" dirty="0" smtClean="0">
                <a:solidFill>
                  <a:srgbClr val="C00000"/>
                </a:solidFill>
              </a:rPr>
              <a:t>Popular exogenous short rate CT Models</a:t>
            </a:r>
          </a:p>
        </p:txBody>
      </p:sp>
      <p:sp>
        <p:nvSpPr>
          <p:cNvPr id="10" name="Rectangle 9"/>
          <p:cNvSpPr/>
          <p:nvPr/>
        </p:nvSpPr>
        <p:spPr>
          <a:xfrm>
            <a:off x="5357818" y="2415758"/>
            <a:ext cx="3102614" cy="437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6084" name="Picture 4"/>
          <p:cNvPicPr>
            <a:picLocks noChangeAspect="1" noChangeArrowheads="1"/>
          </p:cNvPicPr>
          <p:nvPr/>
        </p:nvPicPr>
        <p:blipFill>
          <a:blip r:embed="rId2" cstate="print"/>
          <a:srcRect/>
          <a:stretch>
            <a:fillRect/>
          </a:stretch>
        </p:blipFill>
        <p:spPr bwMode="auto">
          <a:xfrm>
            <a:off x="683569" y="3624603"/>
            <a:ext cx="6460200" cy="2701538"/>
          </a:xfrm>
          <a:prstGeom prst="rect">
            <a:avLst/>
          </a:prstGeom>
          <a:noFill/>
          <a:ln w="9525">
            <a:noFill/>
            <a:miter lim="800000"/>
            <a:headEnd/>
            <a:tailEnd/>
          </a:ln>
          <a:effectLst/>
        </p:spPr>
      </p:pic>
      <p:cxnSp>
        <p:nvCxnSpPr>
          <p:cNvPr id="11" name="Straight Connector 10"/>
          <p:cNvCxnSpPr/>
          <p:nvPr/>
        </p:nvCxnSpPr>
        <p:spPr>
          <a:xfrm>
            <a:off x="0" y="1142984"/>
            <a:ext cx="714376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0" y="1226089"/>
            <a:ext cx="9036496" cy="2398514"/>
          </a:xfrm>
          <a:prstGeom prst="rect">
            <a:avLst/>
          </a:prstGeom>
          <a:noFill/>
          <a:ln w="9525">
            <a:noFill/>
            <a:miter lim="800000"/>
            <a:headEnd/>
            <a:tailEnd/>
          </a:ln>
          <a:effectLst/>
        </p:spPr>
        <p:txBody>
          <a:bodyPr lIns="90488" tIns="44450" rIns="90488" bIns="44450"/>
          <a:lstStyle/>
          <a:p>
            <a:pPr marL="342900" indent="-342900" algn="just">
              <a:spcBef>
                <a:spcPct val="20000"/>
              </a:spcBef>
              <a:buClr>
                <a:schemeClr val="accent4"/>
              </a:buClr>
              <a:buFont typeface="Wingdings" pitchFamily="2" charset="2"/>
              <a:buChar char="Ø"/>
              <a:defRPr/>
            </a:pPr>
            <a:r>
              <a:rPr lang="en-US" sz="2200" kern="0" dirty="0" smtClean="0">
                <a:latin typeface="Calibri" pitchFamily="34" charset="0"/>
              </a:rPr>
              <a:t>Exogenous short-rate models are built by suitably modifying the above endogenous models.</a:t>
            </a:r>
          </a:p>
          <a:p>
            <a:pPr marL="342900" indent="-342900" algn="just">
              <a:spcBef>
                <a:spcPct val="20000"/>
              </a:spcBef>
              <a:buClr>
                <a:schemeClr val="accent4"/>
              </a:buClr>
              <a:buFont typeface="Wingdings" pitchFamily="2" charset="2"/>
              <a:buChar char="Ø"/>
              <a:defRPr/>
            </a:pPr>
            <a:r>
              <a:rPr lang="en-US" sz="2200" kern="0" dirty="0" smtClean="0">
                <a:latin typeface="Calibri" pitchFamily="34" charset="0"/>
              </a:rPr>
              <a:t>The basic strategy that is used to transform an endogenous model into an exogenous model is the inclusion of time-varying parameters.</a:t>
            </a:r>
          </a:p>
          <a:p>
            <a:pPr marL="342900" indent="-342900" algn="just">
              <a:spcBef>
                <a:spcPct val="20000"/>
              </a:spcBef>
              <a:buClr>
                <a:schemeClr val="accent4"/>
              </a:buClr>
              <a:buFont typeface="Wingdings" pitchFamily="2" charset="2"/>
              <a:buChar char="Ø"/>
              <a:defRPr/>
            </a:pPr>
            <a:r>
              <a:rPr lang="en-US" sz="2200" kern="0" dirty="0" smtClean="0">
                <a:latin typeface="Calibri" pitchFamily="34" charset="0"/>
              </a:rPr>
              <a:t>Therefore, interest rates become determined not only by the short-term rates but also by a time-varying drift: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611560" y="1677309"/>
            <a:ext cx="8018064" cy="4704020"/>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a:defRPr/>
            </a:pPr>
            <a:r>
              <a:rPr lang="en-US" sz="2400" b="1" kern="0" dirty="0" smtClean="0">
                <a:solidFill>
                  <a:srgbClr val="002060"/>
                </a:solidFill>
                <a:latin typeface="Calibri" pitchFamily="34" charset="0"/>
                <a:cs typeface="+mn-cs"/>
              </a:rPr>
              <a:t>Fong </a:t>
            </a:r>
            <a:r>
              <a:rPr lang="en-US" sz="2400" b="1" kern="0" dirty="0">
                <a:solidFill>
                  <a:srgbClr val="002060"/>
                </a:solidFill>
                <a:latin typeface="Calibri" pitchFamily="34" charset="0"/>
                <a:cs typeface="+mn-cs"/>
              </a:rPr>
              <a:t>and </a:t>
            </a:r>
            <a:r>
              <a:rPr lang="en-US" sz="2400" b="1" kern="0" dirty="0" err="1">
                <a:solidFill>
                  <a:srgbClr val="002060"/>
                </a:solidFill>
                <a:latin typeface="Calibri" pitchFamily="34" charset="0"/>
                <a:cs typeface="+mn-cs"/>
              </a:rPr>
              <a:t>Vasicek</a:t>
            </a:r>
            <a:r>
              <a:rPr lang="en-US" sz="2400" b="1" kern="0" dirty="0">
                <a:solidFill>
                  <a:srgbClr val="002060"/>
                </a:solidFill>
                <a:latin typeface="Calibri" pitchFamily="34" charset="0"/>
                <a:cs typeface="+mn-cs"/>
              </a:rPr>
              <a:t> (1991) </a:t>
            </a:r>
            <a:r>
              <a:rPr lang="en-US" sz="2400" b="1" kern="0" dirty="0" smtClean="0">
                <a:solidFill>
                  <a:srgbClr val="002060"/>
                </a:solidFill>
                <a:latin typeface="Calibri" pitchFamily="34" charset="0"/>
                <a:cs typeface="+mn-cs"/>
              </a:rPr>
              <a:t>model - </a:t>
            </a:r>
            <a:r>
              <a:rPr lang="en-US" sz="2400" kern="0" dirty="0" smtClean="0">
                <a:latin typeface="Calibri" pitchFamily="34" charset="0"/>
              </a:rPr>
              <a:t>short </a:t>
            </a:r>
            <a:r>
              <a:rPr lang="en-US" sz="2400" kern="0" dirty="0">
                <a:latin typeface="Calibri" pitchFamily="34" charset="0"/>
              </a:rPr>
              <a:t>rate and its </a:t>
            </a:r>
            <a:r>
              <a:rPr lang="en-US" sz="2400" kern="0" dirty="0" smtClean="0">
                <a:latin typeface="Calibri" pitchFamily="34" charset="0"/>
              </a:rPr>
              <a:t>volatility (</a:t>
            </a:r>
            <a:r>
              <a:rPr lang="en-US" sz="2400" i="1" kern="0" dirty="0" smtClean="0">
                <a:latin typeface="Calibri" pitchFamily="34" charset="0"/>
              </a:rPr>
              <a:t>v</a:t>
            </a:r>
            <a:r>
              <a:rPr lang="en-US" sz="2400" kern="0" dirty="0" smtClean="0">
                <a:latin typeface="Calibri" pitchFamily="34" charset="0"/>
              </a:rPr>
              <a:t>) </a:t>
            </a:r>
            <a:r>
              <a:rPr lang="en-US" sz="2400" kern="0" dirty="0">
                <a:latin typeface="Calibri" pitchFamily="34" charset="0"/>
              </a:rPr>
              <a:t>as two state </a:t>
            </a:r>
            <a:r>
              <a:rPr lang="en-US" sz="2400" kern="0" dirty="0" smtClean="0">
                <a:latin typeface="Calibri" pitchFamily="34" charset="0"/>
              </a:rPr>
              <a:t>variables</a:t>
            </a:r>
          </a:p>
          <a:p>
            <a:pPr marL="342900" indent="-342900" algn="just">
              <a:lnSpc>
                <a:spcPts val="2880"/>
              </a:lnSpc>
              <a:spcBef>
                <a:spcPct val="20000"/>
              </a:spcBef>
              <a:buClr>
                <a:schemeClr val="accent4"/>
              </a:buClr>
              <a:buFont typeface="Wingdings" pitchFamily="2" charset="2"/>
              <a:buChar char="Ø"/>
              <a:defRPr/>
            </a:pPr>
            <a:endParaRPr lang="en-US" sz="2400" kern="0" dirty="0">
              <a:latin typeface="Calibri" pitchFamily="34" charset="0"/>
            </a:endParaRPr>
          </a:p>
          <a:p>
            <a:pPr marL="342900" indent="-342900" algn="just">
              <a:lnSpc>
                <a:spcPts val="2880"/>
              </a:lnSpc>
              <a:spcBef>
                <a:spcPct val="20000"/>
              </a:spcBef>
              <a:buClr>
                <a:schemeClr val="accent4"/>
              </a:buClr>
              <a:buFont typeface="Wingdings" pitchFamily="2" charset="2"/>
              <a:buChar char="Ø"/>
              <a:defRPr/>
            </a:pPr>
            <a:endParaRPr lang="en-US" sz="2400" b="1" kern="0" dirty="0">
              <a:solidFill>
                <a:srgbClr val="002060"/>
              </a:solidFill>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400" kern="0" dirty="0" smtClean="0">
              <a:solidFill>
                <a:srgbClr val="C00000"/>
              </a:solidFill>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400" kern="0" dirty="0" smtClean="0">
              <a:solidFill>
                <a:srgbClr val="C00000"/>
              </a:solidFill>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2" name="Picture 1"/>
          <p:cNvPicPr>
            <a:picLocks noChangeAspect="1"/>
          </p:cNvPicPr>
          <p:nvPr/>
        </p:nvPicPr>
        <p:blipFill>
          <a:blip r:embed="rId2"/>
          <a:stretch>
            <a:fillRect/>
          </a:stretch>
        </p:blipFill>
        <p:spPr>
          <a:xfrm>
            <a:off x="1069448" y="3933056"/>
            <a:ext cx="4222632" cy="2077786"/>
          </a:xfrm>
          <a:prstGeom prst="rect">
            <a:avLst/>
          </a:prstGeom>
        </p:spPr>
      </p:pic>
      <p:pic>
        <p:nvPicPr>
          <p:cNvPr id="4" name="Picture 3"/>
          <p:cNvPicPr>
            <a:picLocks noChangeAspect="1"/>
          </p:cNvPicPr>
          <p:nvPr/>
        </p:nvPicPr>
        <p:blipFill>
          <a:blip r:embed="rId3"/>
          <a:stretch>
            <a:fillRect/>
          </a:stretch>
        </p:blipFill>
        <p:spPr>
          <a:xfrm>
            <a:off x="1141456" y="2567029"/>
            <a:ext cx="7390984" cy="5019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357188" y="3128963"/>
            <a:ext cx="457200" cy="514350"/>
          </a:xfrm>
          <a:prstGeom prst="rect">
            <a:avLst/>
          </a:prstGeom>
          <a:noFill/>
          <a:ln w="9525">
            <a:noFill/>
            <a:miter lim="800000"/>
            <a:headEnd/>
            <a:tailEnd/>
          </a:ln>
          <a:effectLst/>
        </p:spPr>
        <p:txBody>
          <a:bodyPr/>
          <a:lstStyle/>
          <a:p>
            <a:pPr marL="285750" indent="-285750">
              <a:spcBef>
                <a:spcPct val="20000"/>
              </a:spcBef>
              <a:buFont typeface="Arial" pitchFamily="34" charset="0"/>
              <a:buChar char="•"/>
              <a:defRPr/>
            </a:pPr>
            <a:endParaRPr lang="en-US" sz="2800" kern="0" dirty="0">
              <a:latin typeface="Calibri" pitchFamily="34" charset="0"/>
              <a:cs typeface="+mn-cs"/>
            </a:endParaRPr>
          </a:p>
        </p:txBody>
      </p:sp>
      <p:sp>
        <p:nvSpPr>
          <p:cNvPr id="13" name="Rectangle 3"/>
          <p:cNvSpPr txBox="1">
            <a:spLocks noChangeArrowheads="1"/>
          </p:cNvSpPr>
          <p:nvPr/>
        </p:nvSpPr>
        <p:spPr bwMode="auto">
          <a:xfrm>
            <a:off x="400050" y="4557713"/>
            <a:ext cx="457200" cy="514350"/>
          </a:xfrm>
          <a:prstGeom prst="rect">
            <a:avLst/>
          </a:prstGeom>
          <a:noFill/>
          <a:ln w="9525">
            <a:noFill/>
            <a:miter lim="800000"/>
            <a:headEnd/>
            <a:tailEnd/>
          </a:ln>
          <a:effectLst/>
        </p:spPr>
        <p:txBody>
          <a:bodyPr/>
          <a:lstStyle/>
          <a:p>
            <a:pPr marL="285750" indent="-285750">
              <a:spcBef>
                <a:spcPct val="20000"/>
              </a:spcBef>
              <a:buFont typeface="Arial" pitchFamily="34" charset="0"/>
              <a:buChar char="•"/>
              <a:defRPr/>
            </a:pPr>
            <a:endParaRPr lang="en-US" sz="2800" kern="0" dirty="0">
              <a:latin typeface="Calibri" pitchFamily="34" charset="0"/>
              <a:cs typeface="+mn-cs"/>
            </a:endParaRPr>
          </a:p>
        </p:txBody>
      </p:sp>
      <p:sp>
        <p:nvSpPr>
          <p:cNvPr id="7" name="Rectangle 3"/>
          <p:cNvSpPr txBox="1">
            <a:spLocks noChangeArrowheads="1"/>
          </p:cNvSpPr>
          <p:nvPr/>
        </p:nvSpPr>
        <p:spPr bwMode="auto">
          <a:xfrm>
            <a:off x="179512" y="1312069"/>
            <a:ext cx="8856984" cy="2476971"/>
          </a:xfrm>
          <a:prstGeom prst="rect">
            <a:avLst/>
          </a:prstGeom>
          <a:noFill/>
          <a:ln w="9525">
            <a:noFill/>
            <a:miter lim="800000"/>
            <a:headEnd/>
            <a:tailEnd/>
          </a:ln>
          <a:effectLst/>
        </p:spPr>
        <p:txBody>
          <a:bodyPr/>
          <a:lstStyle/>
          <a:p>
            <a:pPr marL="285750" indent="-285750" algn="just">
              <a:lnSpc>
                <a:spcPts val="2700"/>
              </a:lnSpc>
              <a:spcBef>
                <a:spcPts val="600"/>
              </a:spcBef>
              <a:spcAft>
                <a:spcPts val="600"/>
              </a:spcAft>
              <a:buFont typeface="Arial" pitchFamily="34" charset="0"/>
              <a:buChar char="•"/>
              <a:defRPr/>
            </a:pPr>
            <a:r>
              <a:rPr lang="en-US" sz="2800" kern="0" dirty="0" smtClean="0">
                <a:latin typeface="Calibri" pitchFamily="34" charset="0"/>
                <a:cs typeface="+mn-cs"/>
              </a:rPr>
              <a:t>Focus: How to model the term structure by specifying the behavior of the short-term interest rate?</a:t>
            </a:r>
          </a:p>
          <a:p>
            <a:pPr marL="285750" indent="-285750" algn="just">
              <a:lnSpc>
                <a:spcPts val="2700"/>
              </a:lnSpc>
              <a:spcBef>
                <a:spcPts val="600"/>
              </a:spcBef>
              <a:spcAft>
                <a:spcPts val="600"/>
              </a:spcAft>
              <a:buFont typeface="Arial" pitchFamily="34" charset="0"/>
              <a:buChar char="•"/>
              <a:defRPr/>
            </a:pPr>
            <a:r>
              <a:rPr lang="en-US" sz="2800" kern="0" dirty="0" smtClean="0">
                <a:solidFill>
                  <a:srgbClr val="FF0000"/>
                </a:solidFill>
                <a:latin typeface="Calibri" pitchFamily="34" charset="0"/>
                <a:cs typeface="+mn-cs"/>
              </a:rPr>
              <a:t>Why do we use trees? - A tree is a discrete-time representation of the stochastic process.</a:t>
            </a:r>
          </a:p>
          <a:p>
            <a:pPr marL="285750" indent="-285750" algn="just">
              <a:lnSpc>
                <a:spcPts val="2700"/>
              </a:lnSpc>
              <a:spcBef>
                <a:spcPts val="600"/>
              </a:spcBef>
              <a:spcAft>
                <a:spcPts val="600"/>
              </a:spcAft>
              <a:buFont typeface="Arial" pitchFamily="34" charset="0"/>
              <a:buChar char="•"/>
              <a:defRPr/>
            </a:pPr>
            <a:r>
              <a:rPr lang="en-US" sz="2800" kern="0" dirty="0" smtClean="0">
                <a:latin typeface="Calibri" pitchFamily="34" charset="0"/>
                <a:cs typeface="+mn-cs"/>
              </a:rPr>
              <a:t>Most trees are binomial, event though trinomial trees are also used, namely to value interest rate derivatives.</a:t>
            </a:r>
            <a:endParaRPr lang="en-US" sz="2800" kern="0" dirty="0">
              <a:latin typeface="Calibri" pitchFamily="34" charset="0"/>
              <a:cs typeface="+mn-cs"/>
            </a:endParaRPr>
          </a:p>
        </p:txBody>
      </p:sp>
      <p:sp>
        <p:nvSpPr>
          <p:cNvPr id="8" name="Rectangle 2"/>
          <p:cNvSpPr txBox="1">
            <a:spLocks noChangeArrowheads="1"/>
          </p:cNvSpPr>
          <p:nvPr/>
        </p:nvSpPr>
        <p:spPr bwMode="auto">
          <a:xfrm>
            <a:off x="0" y="285728"/>
            <a:ext cx="8507413" cy="838200"/>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p>
            <a:pPr>
              <a:spcBef>
                <a:spcPct val="20000"/>
              </a:spcBef>
              <a:defRPr/>
            </a:pPr>
            <a:r>
              <a:rPr kumimoji="0" lang="en-US" sz="3600" b="1" i="0" u="none" strike="noStrike" kern="0" cap="small" spc="0" normalizeH="0" baseline="0" noProof="0" dirty="0" smtClean="0">
                <a:ln>
                  <a:noFill/>
                </a:ln>
                <a:solidFill>
                  <a:srgbClr val="740000"/>
                </a:solidFill>
                <a:effectLst/>
                <a:uLnTx/>
                <a:uFillTx/>
                <a:latin typeface="Calibri" pitchFamily="34" charset="0"/>
                <a:ea typeface="+mj-ea"/>
                <a:cs typeface="+mj-cs"/>
              </a:rPr>
              <a:t>2.2.1. </a:t>
            </a:r>
            <a:r>
              <a:rPr lang="en-US" sz="3600" kern="0" dirty="0">
                <a:latin typeface="Calibri" pitchFamily="34" charset="0"/>
              </a:rPr>
              <a:t>Interest Rate Trees</a:t>
            </a:r>
          </a:p>
        </p:txBody>
      </p:sp>
      <p:pic>
        <p:nvPicPr>
          <p:cNvPr id="2" name="Picture 1"/>
          <p:cNvPicPr>
            <a:picLocks noChangeAspect="1"/>
          </p:cNvPicPr>
          <p:nvPr/>
        </p:nvPicPr>
        <p:blipFill>
          <a:blip r:embed="rId3"/>
          <a:stretch>
            <a:fillRect/>
          </a:stretch>
        </p:blipFill>
        <p:spPr>
          <a:xfrm>
            <a:off x="412054" y="3789040"/>
            <a:ext cx="4779363" cy="2713435"/>
          </a:xfrm>
          <a:prstGeom prst="rect">
            <a:avLst/>
          </a:prstGeom>
        </p:spPr>
      </p:pic>
      <p:pic>
        <p:nvPicPr>
          <p:cNvPr id="3" name="Picture 2"/>
          <p:cNvPicPr>
            <a:picLocks noChangeAspect="1"/>
          </p:cNvPicPr>
          <p:nvPr/>
        </p:nvPicPr>
        <p:blipFill>
          <a:blip r:embed="rId4"/>
          <a:stretch>
            <a:fillRect/>
          </a:stretch>
        </p:blipFill>
        <p:spPr>
          <a:xfrm>
            <a:off x="4152850" y="4133834"/>
            <a:ext cx="5008860" cy="423879"/>
          </a:xfrm>
          <a:prstGeom prst="rect">
            <a:avLst/>
          </a:prstGeom>
        </p:spPr>
      </p:pic>
      <p:sp>
        <p:nvSpPr>
          <p:cNvPr id="4" name="TextBox 3"/>
          <p:cNvSpPr txBox="1"/>
          <p:nvPr/>
        </p:nvSpPr>
        <p:spPr>
          <a:xfrm>
            <a:off x="3923928" y="6108536"/>
            <a:ext cx="3456384" cy="369332"/>
          </a:xfrm>
          <a:prstGeom prst="rect">
            <a:avLst/>
          </a:prstGeom>
          <a:noFill/>
        </p:spPr>
        <p:txBody>
          <a:bodyPr wrap="square" rtlCol="0">
            <a:spAutoFit/>
          </a:bodyPr>
          <a:lstStyle/>
          <a:p>
            <a:r>
              <a:rPr lang="pt-PT" dirty="0" err="1" smtClean="0"/>
              <a:t>Source</a:t>
            </a:r>
            <a:r>
              <a:rPr lang="pt-PT" dirty="0" smtClean="0"/>
              <a:t>: Hull (2017)</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611560" y="1677309"/>
            <a:ext cx="8018064" cy="4704020"/>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342900" indent="-342900" algn="just">
              <a:lnSpc>
                <a:spcPts val="2880"/>
              </a:lnSpc>
              <a:spcBef>
                <a:spcPct val="20000"/>
              </a:spcBef>
              <a:buClr>
                <a:schemeClr val="accent4"/>
              </a:buClr>
              <a:buFont typeface="Wingdings" pitchFamily="2" charset="2"/>
              <a:buChar char="Ø"/>
              <a:defRPr/>
            </a:pPr>
            <a:endParaRPr lang="en-US" sz="2400" b="1" kern="0" dirty="0">
              <a:solidFill>
                <a:srgbClr val="002060"/>
              </a:solidFill>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r>
              <a:rPr lang="en-US" sz="2000" kern="0" dirty="0" err="1" smtClean="0">
                <a:solidFill>
                  <a:srgbClr val="FF0000"/>
                </a:solidFill>
                <a:latin typeface="Calibri" pitchFamily="34" charset="0"/>
                <a:cs typeface="+mn-cs"/>
              </a:rPr>
              <a:t>Longstaff</a:t>
            </a:r>
            <a:r>
              <a:rPr lang="en-US" sz="2000" kern="0" dirty="0" smtClean="0">
                <a:solidFill>
                  <a:srgbClr val="FF0000"/>
                </a:solidFill>
                <a:latin typeface="Calibri" pitchFamily="34" charset="0"/>
                <a:cs typeface="+mn-cs"/>
              </a:rPr>
              <a:t> </a:t>
            </a:r>
            <a:r>
              <a:rPr lang="en-US" sz="2000" kern="0" dirty="0">
                <a:solidFill>
                  <a:srgbClr val="FF0000"/>
                </a:solidFill>
                <a:latin typeface="Calibri" pitchFamily="34" charset="0"/>
                <a:cs typeface="+mn-cs"/>
              </a:rPr>
              <a:t>and Schwartz (1992) use the same two state </a:t>
            </a:r>
            <a:r>
              <a:rPr lang="en-US" sz="2000" kern="0" dirty="0" smtClean="0">
                <a:solidFill>
                  <a:srgbClr val="FF0000"/>
                </a:solidFill>
                <a:latin typeface="Calibri" pitchFamily="34" charset="0"/>
                <a:cs typeface="+mn-cs"/>
              </a:rPr>
              <a:t>variables (the </a:t>
            </a:r>
            <a:r>
              <a:rPr lang="en-US" sz="2000" kern="0" dirty="0" smtClean="0">
                <a:solidFill>
                  <a:srgbClr val="FF0000"/>
                </a:solidFill>
                <a:latin typeface="Calibri" pitchFamily="34" charset="0"/>
              </a:rPr>
              <a:t>short </a:t>
            </a:r>
            <a:r>
              <a:rPr lang="en-US" sz="2000" kern="0" dirty="0">
                <a:solidFill>
                  <a:srgbClr val="FF0000"/>
                </a:solidFill>
                <a:latin typeface="Calibri" pitchFamily="34" charset="0"/>
              </a:rPr>
              <a:t>rate and its </a:t>
            </a:r>
            <a:r>
              <a:rPr lang="en-US" sz="2000" kern="0" dirty="0" smtClean="0">
                <a:solidFill>
                  <a:srgbClr val="FF0000"/>
                </a:solidFill>
                <a:latin typeface="Calibri" pitchFamily="34" charset="0"/>
              </a:rPr>
              <a:t>volatility) </a:t>
            </a:r>
            <a:r>
              <a:rPr lang="en-US" sz="2000" kern="0" dirty="0" smtClean="0">
                <a:solidFill>
                  <a:srgbClr val="FF0000"/>
                </a:solidFill>
                <a:latin typeface="Calibri" pitchFamily="34" charset="0"/>
                <a:cs typeface="+mn-cs"/>
              </a:rPr>
              <a:t>, </a:t>
            </a:r>
            <a:r>
              <a:rPr lang="en-US" sz="2000" kern="0" dirty="0">
                <a:solidFill>
                  <a:srgbClr val="FF0000"/>
                </a:solidFill>
                <a:latin typeface="Calibri" pitchFamily="34" charset="0"/>
                <a:cs typeface="+mn-cs"/>
              </a:rPr>
              <a:t>but with a different </a:t>
            </a:r>
            <a:r>
              <a:rPr lang="en-US" sz="2000" kern="0" dirty="0" smtClean="0">
                <a:solidFill>
                  <a:srgbClr val="FF0000"/>
                </a:solidFill>
                <a:latin typeface="Calibri" pitchFamily="34" charset="0"/>
                <a:cs typeface="+mn-cs"/>
              </a:rPr>
              <a:t>specification</a:t>
            </a:r>
            <a:r>
              <a:rPr lang="en-US" sz="2000" kern="0" dirty="0" smtClean="0">
                <a:latin typeface="Calibri" pitchFamily="34" charset="0"/>
                <a:cs typeface="+mn-cs"/>
              </a:rPr>
              <a:t>.</a:t>
            </a:r>
          </a:p>
          <a:p>
            <a:pPr marL="800100" lvl="1" indent="-342900"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The  starting point is a two-factor model, where the drift is governed by the two factors or state variables, while the variance is a function of only one of them:</a:t>
            </a: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With this specification, it is ensured that the drift and the variance are not perfectly correlated.</a:t>
            </a: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3" name="Picture 2"/>
          <p:cNvPicPr>
            <a:picLocks noChangeAspect="1"/>
          </p:cNvPicPr>
          <p:nvPr/>
        </p:nvPicPr>
        <p:blipFill>
          <a:blip r:embed="rId2"/>
          <a:stretch>
            <a:fillRect/>
          </a:stretch>
        </p:blipFill>
        <p:spPr>
          <a:xfrm>
            <a:off x="1134649" y="2289263"/>
            <a:ext cx="6749719" cy="419657"/>
          </a:xfrm>
          <a:prstGeom prst="rect">
            <a:avLst/>
          </a:prstGeom>
        </p:spPr>
      </p:pic>
      <p:pic>
        <p:nvPicPr>
          <p:cNvPr id="13" name="Picture 12"/>
          <p:cNvPicPr>
            <a:picLocks noChangeAspect="1"/>
          </p:cNvPicPr>
          <p:nvPr/>
        </p:nvPicPr>
        <p:blipFill>
          <a:blip r:embed="rId3"/>
          <a:stretch>
            <a:fillRect/>
          </a:stretch>
        </p:blipFill>
        <p:spPr>
          <a:xfrm>
            <a:off x="1555666" y="4578387"/>
            <a:ext cx="3007660" cy="650813"/>
          </a:xfrm>
          <a:prstGeom prst="rect">
            <a:avLst/>
          </a:prstGeom>
        </p:spPr>
      </p:pic>
    </p:spTree>
    <p:extLst>
      <p:ext uri="{BB962C8B-B14F-4D97-AF65-F5344CB8AC3E}">
        <p14:creationId xmlns:p14="http://schemas.microsoft.com/office/powerpoint/2010/main" val="2128768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611560" y="1677309"/>
            <a:ext cx="8018064" cy="4704020"/>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342900" indent="-342900" algn="just">
              <a:lnSpc>
                <a:spcPts val="2880"/>
              </a:lnSpc>
              <a:spcBef>
                <a:spcPct val="20000"/>
              </a:spcBef>
              <a:buClr>
                <a:schemeClr val="accent4"/>
              </a:buClr>
              <a:buFont typeface="Wingdings" pitchFamily="2" charset="2"/>
              <a:buChar char="Ø"/>
              <a:defRPr/>
            </a:pPr>
            <a:endParaRPr lang="en-US" sz="2400" b="1" kern="0" dirty="0">
              <a:solidFill>
                <a:srgbClr val="002060"/>
              </a:solidFill>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The dynamics of the state variables are as follows:</a:t>
            </a: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2" name="Picture 1"/>
          <p:cNvPicPr>
            <a:picLocks noChangeAspect="1"/>
          </p:cNvPicPr>
          <p:nvPr/>
        </p:nvPicPr>
        <p:blipFill>
          <a:blip r:embed="rId2"/>
          <a:stretch>
            <a:fillRect/>
          </a:stretch>
        </p:blipFill>
        <p:spPr>
          <a:xfrm>
            <a:off x="1438864" y="3096640"/>
            <a:ext cx="3511784" cy="908424"/>
          </a:xfrm>
          <a:prstGeom prst="rect">
            <a:avLst/>
          </a:prstGeom>
        </p:spPr>
      </p:pic>
    </p:spTree>
    <p:extLst>
      <p:ext uri="{BB962C8B-B14F-4D97-AF65-F5344CB8AC3E}">
        <p14:creationId xmlns:p14="http://schemas.microsoft.com/office/powerpoint/2010/main" val="163228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611560" y="1677309"/>
            <a:ext cx="8018064" cy="4704020"/>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With the rescaling of the state variables to			  , the dynamics of state variables are as follows:</a:t>
            </a:r>
          </a:p>
          <a:p>
            <a:pPr lvl="1" algn="just">
              <a:lnSpc>
                <a:spcPts val="2400"/>
              </a:lnSpc>
              <a:spcBef>
                <a:spcPct val="20000"/>
              </a:spcBef>
              <a:buClr>
                <a:schemeClr val="accent4"/>
              </a:buCl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11" name="Picture 10"/>
          <p:cNvPicPr>
            <a:picLocks noChangeAspect="1"/>
          </p:cNvPicPr>
          <p:nvPr/>
        </p:nvPicPr>
        <p:blipFill>
          <a:blip r:embed="rId2"/>
          <a:stretch>
            <a:fillRect/>
          </a:stretch>
        </p:blipFill>
        <p:spPr>
          <a:xfrm>
            <a:off x="1403648" y="6059578"/>
            <a:ext cx="3241265" cy="321750"/>
          </a:xfrm>
          <a:prstGeom prst="rect">
            <a:avLst/>
          </a:prstGeom>
        </p:spPr>
      </p:pic>
      <p:pic>
        <p:nvPicPr>
          <p:cNvPr id="12" name="Picture 11"/>
          <p:cNvPicPr>
            <a:picLocks noChangeAspect="1"/>
          </p:cNvPicPr>
          <p:nvPr/>
        </p:nvPicPr>
        <p:blipFill>
          <a:blip r:embed="rId3"/>
          <a:stretch>
            <a:fillRect/>
          </a:stretch>
        </p:blipFill>
        <p:spPr>
          <a:xfrm>
            <a:off x="1403648" y="5750725"/>
            <a:ext cx="6745335" cy="270563"/>
          </a:xfrm>
          <a:prstGeom prst="rect">
            <a:avLst/>
          </a:prstGeom>
        </p:spPr>
      </p:pic>
      <p:pic>
        <p:nvPicPr>
          <p:cNvPr id="4" name="Picture 3"/>
          <p:cNvPicPr>
            <a:picLocks noChangeAspect="1"/>
          </p:cNvPicPr>
          <p:nvPr/>
        </p:nvPicPr>
        <p:blipFill>
          <a:blip r:embed="rId4"/>
          <a:stretch>
            <a:fillRect/>
          </a:stretch>
        </p:blipFill>
        <p:spPr>
          <a:xfrm>
            <a:off x="5988140" y="2564904"/>
            <a:ext cx="2160843" cy="270563"/>
          </a:xfrm>
          <a:prstGeom prst="rect">
            <a:avLst/>
          </a:prstGeom>
        </p:spPr>
      </p:pic>
      <p:pic>
        <p:nvPicPr>
          <p:cNvPr id="14" name="Picture 13"/>
          <p:cNvPicPr>
            <a:picLocks noChangeAspect="1"/>
          </p:cNvPicPr>
          <p:nvPr/>
        </p:nvPicPr>
        <p:blipFill>
          <a:blip r:embed="rId5"/>
          <a:stretch>
            <a:fillRect/>
          </a:stretch>
        </p:blipFill>
        <p:spPr>
          <a:xfrm>
            <a:off x="1367280" y="3157994"/>
            <a:ext cx="4620860" cy="2448403"/>
          </a:xfrm>
          <a:prstGeom prst="rect">
            <a:avLst/>
          </a:prstGeom>
        </p:spPr>
      </p:pic>
    </p:spTree>
    <p:extLst>
      <p:ext uri="{BB962C8B-B14F-4D97-AF65-F5344CB8AC3E}">
        <p14:creationId xmlns:p14="http://schemas.microsoft.com/office/powerpoint/2010/main" val="53792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251520" y="1538552"/>
            <a:ext cx="8784976" cy="4704020"/>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342900" indent="-342900" algn="just">
              <a:lnSpc>
                <a:spcPts val="2880"/>
              </a:lnSpc>
              <a:spcBef>
                <a:spcPct val="20000"/>
              </a:spcBef>
              <a:buClr>
                <a:schemeClr val="accent4"/>
              </a:buClr>
              <a:buFont typeface="Wingdings" pitchFamily="2" charset="2"/>
              <a:buChar char="Ø"/>
              <a:defRPr/>
            </a:pPr>
            <a:endParaRPr lang="en-US" sz="2400" b="1" kern="0" dirty="0" smtClean="0">
              <a:solidFill>
                <a:srgbClr val="002060"/>
              </a:solidFill>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Relevant features:</a:t>
            </a:r>
          </a:p>
          <a:p>
            <a:pPr marL="971550" lvl="1" indent="-514350" algn="just">
              <a:lnSpc>
                <a:spcPts val="2400"/>
              </a:lnSpc>
              <a:spcBef>
                <a:spcPct val="20000"/>
              </a:spcBef>
              <a:buClr>
                <a:schemeClr val="accent4"/>
              </a:buClr>
              <a:buAutoNum type="romanLcParenBoth"/>
              <a:defRPr/>
            </a:pPr>
            <a:r>
              <a:rPr lang="en-US" sz="2000" kern="0" dirty="0" smtClean="0">
                <a:latin typeface="Calibri" pitchFamily="34" charset="0"/>
                <a:cs typeface="+mn-cs"/>
              </a:rPr>
              <a:t>All parameters are positive;</a:t>
            </a:r>
          </a:p>
          <a:p>
            <a:pPr marL="971550" lvl="1" indent="-514350" algn="just">
              <a:lnSpc>
                <a:spcPts val="2400"/>
              </a:lnSpc>
              <a:spcBef>
                <a:spcPct val="20000"/>
              </a:spcBef>
              <a:buClr>
                <a:schemeClr val="accent4"/>
              </a:buClr>
              <a:buAutoNum type="romanLcParenBoth"/>
              <a:defRPr/>
            </a:pPr>
            <a:r>
              <a:rPr lang="en-US" sz="2000" i="1" kern="0" dirty="0">
                <a:latin typeface="Calibri" pitchFamily="34" charset="0"/>
              </a:rPr>
              <a:t>r</a:t>
            </a:r>
            <a:r>
              <a:rPr lang="en-US" sz="2000" kern="0" dirty="0">
                <a:latin typeface="Calibri" pitchFamily="34" charset="0"/>
              </a:rPr>
              <a:t> </a:t>
            </a:r>
            <a:r>
              <a:rPr lang="en-US" sz="2000" kern="0" dirty="0" smtClean="0">
                <a:latin typeface="Calibri" pitchFamily="34" charset="0"/>
              </a:rPr>
              <a:t>is non-negative, since both state variables follow square root processes;</a:t>
            </a:r>
          </a:p>
          <a:p>
            <a:pPr marL="971550" lvl="1" indent="-514350" algn="just">
              <a:lnSpc>
                <a:spcPts val="2400"/>
              </a:lnSpc>
              <a:spcBef>
                <a:spcPct val="20000"/>
              </a:spcBef>
              <a:buClr>
                <a:schemeClr val="accent4"/>
              </a:buClr>
              <a:buAutoNum type="romanLcParenBoth"/>
              <a:defRPr/>
            </a:pPr>
            <a:r>
              <a:rPr lang="en-US" sz="2000" i="1" kern="0" dirty="0">
                <a:latin typeface="Calibri" pitchFamily="34" charset="0"/>
              </a:rPr>
              <a:t>r</a:t>
            </a:r>
            <a:r>
              <a:rPr lang="en-US" sz="2000" kern="0" dirty="0">
                <a:latin typeface="Calibri" pitchFamily="34" charset="0"/>
              </a:rPr>
              <a:t> </a:t>
            </a:r>
            <a:r>
              <a:rPr lang="en-US" sz="2000" kern="0" dirty="0" smtClean="0">
                <a:latin typeface="Calibri" pitchFamily="34" charset="0"/>
              </a:rPr>
              <a:t>has a long-run stationary distribution with mean and variance:</a:t>
            </a:r>
          </a:p>
          <a:p>
            <a:pPr marL="971550" lvl="1" indent="-514350" algn="just">
              <a:lnSpc>
                <a:spcPts val="2400"/>
              </a:lnSpc>
              <a:spcBef>
                <a:spcPct val="20000"/>
              </a:spcBef>
              <a:buClr>
                <a:schemeClr val="accent4"/>
              </a:buClr>
              <a:buAutoNum type="romanLcParenBoth"/>
              <a:defRPr/>
            </a:pPr>
            <a:endParaRPr lang="en-US" sz="2000" kern="0" dirty="0">
              <a:latin typeface="Calibri" pitchFamily="34" charset="0"/>
              <a:cs typeface="+mn-cs"/>
            </a:endParaRPr>
          </a:p>
          <a:p>
            <a:pPr marL="971550" lvl="1" indent="-514350" algn="just">
              <a:lnSpc>
                <a:spcPts val="2400"/>
              </a:lnSpc>
              <a:spcBef>
                <a:spcPct val="20000"/>
              </a:spcBef>
              <a:buClr>
                <a:schemeClr val="accent4"/>
              </a:buClr>
              <a:buAutoNum type="romanLcParenBoth"/>
              <a:defRPr/>
            </a:pPr>
            <a:endParaRPr lang="en-US" sz="2000" kern="0" dirty="0" smtClean="0">
              <a:latin typeface="Calibri" pitchFamily="34" charset="0"/>
              <a:cs typeface="+mn-cs"/>
            </a:endParaRPr>
          </a:p>
          <a:p>
            <a:pPr marL="971550" lvl="1" indent="-514350" algn="just">
              <a:lnSpc>
                <a:spcPts val="2400"/>
              </a:lnSpc>
              <a:spcBef>
                <a:spcPct val="20000"/>
              </a:spcBef>
              <a:buClr>
                <a:schemeClr val="accent4"/>
              </a:buClr>
              <a:buAutoNum type="romanLcParenBoth"/>
              <a:defRPr/>
            </a:pPr>
            <a:endParaRPr lang="en-US" sz="2000" kern="0" dirty="0">
              <a:latin typeface="Calibri" pitchFamily="34" charset="0"/>
              <a:cs typeface="+mn-cs"/>
            </a:endParaRPr>
          </a:p>
          <a:p>
            <a:pPr marL="971550" lvl="1" indent="-514350" algn="just">
              <a:lnSpc>
                <a:spcPts val="2400"/>
              </a:lnSpc>
              <a:spcBef>
                <a:spcPct val="20000"/>
              </a:spcBef>
              <a:buClr>
                <a:schemeClr val="accent4"/>
              </a:buClr>
              <a:buFontTx/>
              <a:buAutoNum type="romanLcParenBoth"/>
              <a:defRPr/>
            </a:pPr>
            <a:r>
              <a:rPr lang="en-US" sz="2000" kern="0" dirty="0" smtClean="0">
                <a:latin typeface="Calibri" pitchFamily="34" charset="0"/>
              </a:rPr>
              <a:t>Volatility </a:t>
            </a:r>
            <a:r>
              <a:rPr lang="en-US" sz="2000" kern="0" dirty="0">
                <a:latin typeface="Calibri" pitchFamily="34" charset="0"/>
              </a:rPr>
              <a:t>also has a </a:t>
            </a:r>
            <a:r>
              <a:rPr lang="en-US" sz="2000" kern="0" dirty="0" smtClean="0">
                <a:latin typeface="Calibri" pitchFamily="34" charset="0"/>
              </a:rPr>
              <a:t>stationary distribution with mean </a:t>
            </a:r>
            <a:endParaRPr lang="en-US" sz="2000" kern="0" dirty="0">
              <a:latin typeface="Calibri" pitchFamily="34" charset="0"/>
            </a:endParaRPr>
          </a:p>
          <a:p>
            <a:pPr marL="971550" lvl="1" indent="-514350" algn="just">
              <a:lnSpc>
                <a:spcPts val="2400"/>
              </a:lnSpc>
              <a:spcBef>
                <a:spcPct val="20000"/>
              </a:spcBef>
              <a:buClr>
                <a:schemeClr val="accent4"/>
              </a:buClr>
              <a:buFontTx/>
              <a:buAutoNum type="romanLcParenBoth"/>
              <a:defRPr/>
            </a:pPr>
            <a:endParaRPr lang="en-US" sz="2000" i="1" kern="0" dirty="0">
              <a:latin typeface="Calibri" pitchFamily="34" charset="0"/>
            </a:endParaRPr>
          </a:p>
          <a:p>
            <a:pPr marL="971550" lvl="1" indent="-514350" algn="just">
              <a:lnSpc>
                <a:spcPts val="2400"/>
              </a:lnSpc>
              <a:spcBef>
                <a:spcPct val="20000"/>
              </a:spcBef>
              <a:buClr>
                <a:schemeClr val="accent4"/>
              </a:buClr>
              <a:buFontTx/>
              <a:buAutoNum type="romanLcParenBoth"/>
              <a:defRPr/>
            </a:pPr>
            <a:endParaRPr lang="en-US" sz="2000" i="1" kern="0" dirty="0">
              <a:latin typeface="Calibri" pitchFamily="34" charset="0"/>
            </a:endParaRPr>
          </a:p>
          <a:p>
            <a:pPr marL="971550" lvl="1" indent="-514350" algn="just">
              <a:lnSpc>
                <a:spcPts val="2400"/>
              </a:lnSpc>
              <a:spcBef>
                <a:spcPct val="20000"/>
              </a:spcBef>
              <a:buClr>
                <a:schemeClr val="accent4"/>
              </a:buClr>
              <a:buFontTx/>
              <a:buAutoNum type="romanLcParenBoth"/>
              <a:defRPr/>
            </a:pPr>
            <a:r>
              <a:rPr lang="en-US" sz="2000" i="1" kern="0" dirty="0" smtClean="0">
                <a:latin typeface="Calibri" pitchFamily="34" charset="0"/>
              </a:rPr>
              <a:t>r</a:t>
            </a:r>
            <a:r>
              <a:rPr lang="en-US" sz="2000" kern="0" dirty="0" smtClean="0">
                <a:latin typeface="Calibri" pitchFamily="34" charset="0"/>
              </a:rPr>
              <a:t> depends </a:t>
            </a:r>
            <a:r>
              <a:rPr lang="en-US" sz="2000" kern="0" dirty="0" smtClean="0">
                <a:latin typeface="Calibri" pitchFamily="34" charset="0"/>
                <a:cs typeface="+mn-cs"/>
              </a:rPr>
              <a:t>on volatility, but volatility also depends on </a:t>
            </a:r>
            <a:r>
              <a:rPr lang="en-US" sz="2000" i="1" kern="0" dirty="0" smtClean="0">
                <a:latin typeface="Calibri" pitchFamily="34" charset="0"/>
                <a:cs typeface="+mn-cs"/>
              </a:rPr>
              <a:t>r;</a:t>
            </a:r>
          </a:p>
          <a:p>
            <a:pPr marL="971550" lvl="1" indent="-514350" algn="just">
              <a:lnSpc>
                <a:spcPts val="2400"/>
              </a:lnSpc>
              <a:spcBef>
                <a:spcPct val="20000"/>
              </a:spcBef>
              <a:buClr>
                <a:schemeClr val="accent4"/>
              </a:buClr>
              <a:buAutoNum type="romanLcParenBoth"/>
              <a:defRPr/>
            </a:pPr>
            <a:endParaRPr lang="en-US" sz="2000" kern="0" dirty="0" smtClean="0">
              <a:latin typeface="Calibri" pitchFamily="34" charset="0"/>
              <a:cs typeface="+mn-cs"/>
            </a:endParaRPr>
          </a:p>
          <a:p>
            <a:pPr lvl="1" algn="just">
              <a:lnSpc>
                <a:spcPts val="2400"/>
              </a:lnSpc>
              <a:spcBef>
                <a:spcPct val="20000"/>
              </a:spcBef>
              <a:buClr>
                <a:schemeClr val="accent4"/>
              </a:buCl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2" name="Picture 1"/>
          <p:cNvPicPr>
            <a:picLocks noChangeAspect="1"/>
          </p:cNvPicPr>
          <p:nvPr/>
        </p:nvPicPr>
        <p:blipFill>
          <a:blip r:embed="rId2"/>
          <a:stretch>
            <a:fillRect/>
          </a:stretch>
        </p:blipFill>
        <p:spPr>
          <a:xfrm>
            <a:off x="1403648" y="3933056"/>
            <a:ext cx="1944216" cy="708961"/>
          </a:xfrm>
          <a:prstGeom prst="rect">
            <a:avLst/>
          </a:prstGeom>
        </p:spPr>
      </p:pic>
      <p:pic>
        <p:nvPicPr>
          <p:cNvPr id="3" name="Picture 2"/>
          <p:cNvPicPr>
            <a:picLocks noChangeAspect="1"/>
          </p:cNvPicPr>
          <p:nvPr/>
        </p:nvPicPr>
        <p:blipFill>
          <a:blip r:embed="rId3"/>
          <a:stretch>
            <a:fillRect/>
          </a:stretch>
        </p:blipFill>
        <p:spPr>
          <a:xfrm>
            <a:off x="4067944" y="3933056"/>
            <a:ext cx="2664652" cy="757465"/>
          </a:xfrm>
          <a:prstGeom prst="rect">
            <a:avLst/>
          </a:prstGeom>
        </p:spPr>
      </p:pic>
      <p:pic>
        <p:nvPicPr>
          <p:cNvPr id="5" name="Picture 4"/>
          <p:cNvPicPr>
            <a:picLocks noChangeAspect="1"/>
          </p:cNvPicPr>
          <p:nvPr/>
        </p:nvPicPr>
        <p:blipFill>
          <a:blip r:embed="rId4"/>
          <a:stretch>
            <a:fillRect/>
          </a:stretch>
        </p:blipFill>
        <p:spPr>
          <a:xfrm>
            <a:off x="1364820" y="5301208"/>
            <a:ext cx="2119534" cy="792088"/>
          </a:xfrm>
          <a:prstGeom prst="rect">
            <a:avLst/>
          </a:prstGeom>
        </p:spPr>
      </p:pic>
      <p:pic>
        <p:nvPicPr>
          <p:cNvPr id="6" name="Picture 5"/>
          <p:cNvPicPr>
            <a:picLocks noChangeAspect="1"/>
          </p:cNvPicPr>
          <p:nvPr/>
        </p:nvPicPr>
        <p:blipFill>
          <a:blip r:embed="rId5"/>
          <a:stretch>
            <a:fillRect/>
          </a:stretch>
        </p:blipFill>
        <p:spPr>
          <a:xfrm>
            <a:off x="4211960" y="5301208"/>
            <a:ext cx="2405198" cy="792088"/>
          </a:xfrm>
          <a:prstGeom prst="rect">
            <a:avLst/>
          </a:prstGeom>
        </p:spPr>
      </p:pic>
    </p:spTree>
    <p:extLst>
      <p:ext uri="{BB962C8B-B14F-4D97-AF65-F5344CB8AC3E}">
        <p14:creationId xmlns:p14="http://schemas.microsoft.com/office/powerpoint/2010/main" val="130487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07503" y="1538552"/>
            <a:ext cx="3744417" cy="4704020"/>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Closed-form expressions for riskless discount bond prices with </a:t>
            </a:r>
            <a:r>
              <a:rPr lang="en-US" sz="2000" i="1" kern="0" dirty="0" smtClean="0">
                <a:latin typeface="Symbol" panose="05050102010706020507" pitchFamily="18" charset="2"/>
              </a:rPr>
              <a:t>t</a:t>
            </a:r>
            <a:r>
              <a:rPr lang="en-US" sz="2000" i="1" kern="0" dirty="0">
                <a:latin typeface="Calibri" pitchFamily="34" charset="0"/>
              </a:rPr>
              <a:t> </a:t>
            </a:r>
            <a:r>
              <a:rPr lang="en-US" sz="2000" kern="0" dirty="0" smtClean="0">
                <a:latin typeface="Calibri" pitchFamily="34" charset="0"/>
              </a:rPr>
              <a:t>maturity (</a:t>
            </a:r>
            <a:r>
              <a:rPr lang="en-US" sz="2000" i="1" kern="0" dirty="0">
                <a:latin typeface="Symbol" panose="05050102010706020507" pitchFamily="18" charset="2"/>
              </a:rPr>
              <a:t>t </a:t>
            </a:r>
            <a:r>
              <a:rPr lang="en-US" sz="2000" kern="0" dirty="0" smtClean="0">
                <a:latin typeface="Calibri" pitchFamily="34" charset="0"/>
                <a:cs typeface="+mn-cs"/>
              </a:rPr>
              <a:t>= 0 =&gt; </a:t>
            </a:r>
            <a:r>
              <a:rPr lang="en-US" sz="2000" i="1" kern="0" dirty="0" smtClean="0">
                <a:latin typeface="Calibri" pitchFamily="34" charset="0"/>
                <a:cs typeface="+mn-cs"/>
              </a:rPr>
              <a:t>F </a:t>
            </a:r>
            <a:r>
              <a:rPr lang="en-US" sz="2000" kern="0" dirty="0" smtClean="0">
                <a:latin typeface="Calibri" pitchFamily="34" charset="0"/>
                <a:cs typeface="+mn-cs"/>
              </a:rPr>
              <a:t>= 1)</a:t>
            </a: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4" name="Picture 3"/>
          <p:cNvPicPr>
            <a:picLocks noChangeAspect="1"/>
          </p:cNvPicPr>
          <p:nvPr/>
        </p:nvPicPr>
        <p:blipFill>
          <a:blip r:embed="rId2"/>
          <a:stretch>
            <a:fillRect/>
          </a:stretch>
        </p:blipFill>
        <p:spPr>
          <a:xfrm>
            <a:off x="4020273" y="1538552"/>
            <a:ext cx="5139782" cy="4215319"/>
          </a:xfrm>
          <a:prstGeom prst="rect">
            <a:avLst/>
          </a:prstGeom>
        </p:spPr>
      </p:pic>
    </p:spTree>
    <p:extLst>
      <p:ext uri="{BB962C8B-B14F-4D97-AF65-F5344CB8AC3E}">
        <p14:creationId xmlns:p14="http://schemas.microsoft.com/office/powerpoint/2010/main" val="29484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07503" y="1538552"/>
            <a:ext cx="8750777" cy="4986792"/>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and </a:t>
            </a:r>
            <a:r>
              <a:rPr lang="en-US" sz="2400" b="1" kern="0" dirty="0">
                <a:solidFill>
                  <a:srgbClr val="002060"/>
                </a:solidFill>
                <a:latin typeface="Calibri" pitchFamily="34" charset="0"/>
                <a:cs typeface="+mn-cs"/>
              </a:rPr>
              <a:t>Schwartz (1992) </a:t>
            </a:r>
            <a:r>
              <a:rPr lang="en-US" sz="2400" b="1" kern="0" dirty="0" smtClean="0">
                <a:solidFill>
                  <a:srgbClr val="002060"/>
                </a:solidFill>
                <a:latin typeface="Calibri" pitchFamily="34" charset="0"/>
                <a:cs typeface="+mn-cs"/>
              </a:rPr>
              <a:t>model</a:t>
            </a: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YTM of riskless discount bonds with </a:t>
            </a:r>
            <a:r>
              <a:rPr lang="en-US" sz="2000" i="1" kern="0" dirty="0" smtClean="0">
                <a:latin typeface="Symbol" panose="05050102010706020507" pitchFamily="18" charset="2"/>
              </a:rPr>
              <a:t>t</a:t>
            </a:r>
            <a:r>
              <a:rPr lang="en-US" sz="2000" i="1" kern="0" dirty="0">
                <a:latin typeface="Calibri" pitchFamily="34" charset="0"/>
              </a:rPr>
              <a:t> </a:t>
            </a:r>
            <a:r>
              <a:rPr lang="en-US" sz="2000" kern="0" dirty="0" smtClean="0">
                <a:latin typeface="Calibri" pitchFamily="34" charset="0"/>
              </a:rPr>
              <a:t>maturity:</a:t>
            </a:r>
          </a:p>
          <a:p>
            <a:pPr marL="360363" lvl="1" indent="-360363"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For a given </a:t>
            </a:r>
            <a:r>
              <a:rPr lang="en-US" sz="2000" i="1" kern="0" dirty="0">
                <a:latin typeface="Symbol" panose="05050102010706020507" pitchFamily="18" charset="2"/>
              </a:rPr>
              <a:t>t </a:t>
            </a:r>
            <a:r>
              <a:rPr lang="en-US" sz="2000" kern="0" dirty="0" smtClean="0">
                <a:latin typeface="Calibri" pitchFamily="34" charset="0"/>
                <a:cs typeface="+mn-cs"/>
              </a:rPr>
              <a:t>maturity, the yield is a linear function of </a:t>
            </a:r>
            <a:r>
              <a:rPr lang="en-US" sz="2000" i="1" kern="0" dirty="0" smtClean="0">
                <a:latin typeface="Calibri" pitchFamily="34" charset="0"/>
                <a:cs typeface="+mn-cs"/>
              </a:rPr>
              <a:t>r</a:t>
            </a:r>
            <a:r>
              <a:rPr lang="en-US" sz="2000" kern="0" dirty="0" smtClean="0">
                <a:latin typeface="Calibri" pitchFamily="34" charset="0"/>
                <a:cs typeface="+mn-cs"/>
              </a:rPr>
              <a:t> and </a:t>
            </a:r>
            <a:r>
              <a:rPr lang="en-US" sz="2000" i="1" kern="0" dirty="0" smtClean="0">
                <a:latin typeface="Calibri" pitchFamily="34" charset="0"/>
                <a:cs typeface="+mn-cs"/>
              </a:rPr>
              <a:t>V</a:t>
            </a:r>
            <a:r>
              <a:rPr lang="en-US" sz="2000" kern="0" dirty="0" smtClean="0">
                <a:latin typeface="Calibri" pitchFamily="34" charset="0"/>
                <a:cs typeface="+mn-cs"/>
              </a:rPr>
              <a:t>.</a:t>
            </a:r>
          </a:p>
          <a:p>
            <a:pPr marL="360363" lvl="1" indent="-360363"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0" lvl="1" algn="just">
              <a:lnSpc>
                <a:spcPts val="2400"/>
              </a:lnSpc>
              <a:spcBef>
                <a:spcPct val="20000"/>
              </a:spcBef>
              <a:buClr>
                <a:schemeClr val="accent4"/>
              </a:buClr>
              <a:defRPr/>
            </a:pPr>
            <a:endParaRPr lang="en-US" sz="2000" kern="0" dirty="0" smtClean="0">
              <a:latin typeface="+mn-lt"/>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2" name="Picture 1"/>
          <p:cNvPicPr>
            <a:picLocks noChangeAspect="1"/>
          </p:cNvPicPr>
          <p:nvPr/>
        </p:nvPicPr>
        <p:blipFill>
          <a:blip r:embed="rId2"/>
          <a:stretch>
            <a:fillRect/>
          </a:stretch>
        </p:blipFill>
        <p:spPr>
          <a:xfrm>
            <a:off x="539551" y="2976398"/>
            <a:ext cx="6325724" cy="452602"/>
          </a:xfrm>
          <a:prstGeom prst="rect">
            <a:avLst/>
          </a:prstGeom>
        </p:spPr>
      </p:pic>
      <p:sp>
        <p:nvSpPr>
          <p:cNvPr id="3" name="Down Arrow 2"/>
          <p:cNvSpPr/>
          <p:nvPr/>
        </p:nvSpPr>
        <p:spPr>
          <a:xfrm>
            <a:off x="3923928" y="3429000"/>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412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3"/>
              <p:cNvSpPr txBox="1">
                <a:spLocks noChangeArrowheads="1"/>
              </p:cNvSpPr>
              <p:nvPr/>
            </p:nvSpPr>
            <p:spPr bwMode="auto">
              <a:xfrm>
                <a:off x="107503" y="1538552"/>
                <a:ext cx="8750777" cy="4986792"/>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It can be shown that:</a:t>
                </a:r>
              </a:p>
              <a:p>
                <a:pPr marL="0" lvl="1" algn="just">
                  <a:lnSpc>
                    <a:spcPts val="2400"/>
                  </a:lnSpc>
                  <a:spcBef>
                    <a:spcPct val="20000"/>
                  </a:spcBef>
                  <a:buClr>
                    <a:schemeClr val="accent4"/>
                  </a:buClr>
                  <a:defRPr/>
                </a:pPr>
                <a:endParaRPr lang="en-US" sz="2000" i="1" kern="0" dirty="0">
                  <a:latin typeface="Symbol" panose="05050102010706020507" pitchFamily="18" charset="2"/>
                </a:endParaRPr>
              </a:p>
              <a:p>
                <a:pPr marL="0" lvl="1" algn="just">
                  <a:lnSpc>
                    <a:spcPts val="2400"/>
                  </a:lnSpc>
                  <a:spcBef>
                    <a:spcPct val="20000"/>
                  </a:spcBef>
                  <a:buClr>
                    <a:schemeClr val="accent4"/>
                  </a:buClr>
                  <a:defRPr/>
                </a:pPr>
                <a:r>
                  <a:rPr lang="en-US" sz="2000" i="1" kern="0" dirty="0" smtClean="0">
                    <a:latin typeface="Symbol" panose="05050102010706020507" pitchFamily="18" charset="2"/>
                  </a:rPr>
                  <a:t>t -&gt; </a:t>
                </a:r>
                <a:r>
                  <a:rPr lang="en-US" sz="2000" kern="0" dirty="0" smtClean="0">
                    <a:latin typeface="+mn-lt"/>
                  </a:rPr>
                  <a:t>0 =&gt; </a:t>
                </a:r>
                <a:r>
                  <a:rPr lang="en-US" sz="2000" kern="0" dirty="0" err="1" smtClean="0">
                    <a:latin typeface="+mn-lt"/>
                  </a:rPr>
                  <a:t>Y</a:t>
                </a:r>
                <a:r>
                  <a:rPr lang="en-US" sz="1400" kern="0" dirty="0" err="1" smtClean="0">
                    <a:latin typeface="+mn-lt"/>
                  </a:rPr>
                  <a:t>t</a:t>
                </a:r>
                <a:r>
                  <a:rPr lang="en-US" kern="0" dirty="0" smtClean="0">
                    <a:latin typeface="+mn-lt"/>
                  </a:rPr>
                  <a:t> </a:t>
                </a:r>
                <a:r>
                  <a:rPr lang="en-US" sz="2000" kern="0" dirty="0" smtClean="0">
                    <a:latin typeface="+mn-lt"/>
                  </a:rPr>
                  <a:t>-&gt; r</a:t>
                </a:r>
              </a:p>
              <a:p>
                <a:pPr marL="0" lvl="1" algn="just">
                  <a:lnSpc>
                    <a:spcPts val="2400"/>
                  </a:lnSpc>
                  <a:spcBef>
                    <a:spcPct val="20000"/>
                  </a:spcBef>
                  <a:buClr>
                    <a:schemeClr val="accent4"/>
                  </a:buClr>
                  <a:defRPr/>
                </a:pPr>
                <a:r>
                  <a:rPr lang="en-US" sz="2000" i="1" kern="0" dirty="0">
                    <a:latin typeface="Symbol" panose="05050102010706020507" pitchFamily="18" charset="2"/>
                  </a:rPr>
                  <a:t>t </a:t>
                </a:r>
                <a:r>
                  <a:rPr lang="en-US" sz="2000" i="1" kern="0" dirty="0" smtClean="0">
                    <a:latin typeface="Symbol" panose="05050102010706020507" pitchFamily="18" charset="2"/>
                  </a:rPr>
                  <a:t>-&gt; </a:t>
                </a:r>
                <a14:m>
                  <m:oMath xmlns:m="http://schemas.openxmlformats.org/officeDocument/2006/math">
                    <m:r>
                      <a:rPr lang="en-US" sz="2000" i="1" kern="0" dirty="0" smtClean="0">
                        <a:latin typeface="Cambria Math" panose="02040503050406030204" pitchFamily="18" charset="0"/>
                        <a:ea typeface="Cambria Math" panose="02040503050406030204" pitchFamily="18" charset="0"/>
                      </a:rPr>
                      <m:t>∞</m:t>
                    </m:r>
                  </m:oMath>
                </a14:m>
                <a:r>
                  <a:rPr lang="en-US" sz="2000" kern="0" dirty="0" smtClean="0"/>
                  <a:t> </a:t>
                </a:r>
                <a:r>
                  <a:rPr lang="en-US" sz="2000" kern="0" dirty="0" smtClean="0">
                    <a:latin typeface="Symbol" panose="05050102010706020507" pitchFamily="18" charset="2"/>
                  </a:rPr>
                  <a:t>=&gt; </a:t>
                </a:r>
                <a:r>
                  <a:rPr lang="en-US" sz="2000" kern="0" dirty="0" err="1">
                    <a:latin typeface="+mn-lt"/>
                  </a:rPr>
                  <a:t>Y</a:t>
                </a:r>
                <a:r>
                  <a:rPr lang="en-US" sz="1400" kern="0" dirty="0" err="1">
                    <a:latin typeface="+mn-lt"/>
                  </a:rPr>
                  <a:t>t</a:t>
                </a:r>
                <a:r>
                  <a:rPr lang="en-US" sz="2000" kern="0" dirty="0">
                    <a:latin typeface="+mn-lt"/>
                  </a:rPr>
                  <a:t> </a:t>
                </a:r>
                <a:r>
                  <a:rPr lang="en-US" sz="2000" kern="0" dirty="0" smtClean="0">
                    <a:latin typeface="+mn-lt"/>
                  </a:rPr>
                  <a:t>tends to a constant</a:t>
                </a:r>
              </a:p>
              <a:p>
                <a:pPr marL="342900" lvl="1" indent="-342900" algn="just">
                  <a:lnSpc>
                    <a:spcPts val="2400"/>
                  </a:lnSpc>
                  <a:spcBef>
                    <a:spcPct val="20000"/>
                  </a:spcBef>
                  <a:buClr>
                    <a:schemeClr val="accent4"/>
                  </a:buClr>
                  <a:buFont typeface="Symbol" panose="05050102010706020507" pitchFamily="18" charset="2"/>
                  <a:buChar char="t"/>
                  <a:defRPr/>
                </a:pPr>
                <a:endParaRPr lang="en-US" sz="2000" kern="0" dirty="0">
                  <a:latin typeface="+mn-lt"/>
                </a:endParaRP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mn-lt"/>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mn-lt"/>
                  </a:rPr>
                  <a:t>The current values of </a:t>
                </a:r>
                <a:r>
                  <a:rPr lang="en-US" sz="2000" i="1" kern="0" dirty="0">
                    <a:latin typeface="Calibri" pitchFamily="34" charset="0"/>
                  </a:rPr>
                  <a:t>r</a:t>
                </a:r>
                <a:r>
                  <a:rPr lang="en-US" sz="2000" kern="0" dirty="0">
                    <a:latin typeface="Calibri" pitchFamily="34" charset="0"/>
                  </a:rPr>
                  <a:t> and </a:t>
                </a:r>
                <a:r>
                  <a:rPr lang="en-US" sz="2000" i="1" kern="0" dirty="0" smtClean="0">
                    <a:latin typeface="Calibri" pitchFamily="34" charset="0"/>
                  </a:rPr>
                  <a:t>V </a:t>
                </a:r>
                <a:r>
                  <a:rPr lang="en-US" sz="2000" kern="0" dirty="0" smtClean="0">
                    <a:latin typeface="Calibri" pitchFamily="34" charset="0"/>
                  </a:rPr>
                  <a:t>become less relevant for very distant cash-flows</a:t>
                </a:r>
              </a:p>
              <a:p>
                <a:pPr marL="360363" lvl="1" indent="-360363" algn="just">
                  <a:lnSpc>
                    <a:spcPts val="2400"/>
                  </a:lnSpc>
                  <a:spcBef>
                    <a:spcPct val="20000"/>
                  </a:spcBef>
                  <a:buClr>
                    <a:schemeClr val="accent4"/>
                  </a:buClr>
                  <a:buFont typeface="Wingdings" pitchFamily="2" charset="2"/>
                  <a:buChar char="§"/>
                  <a:defRPr/>
                </a:pPr>
                <a:endParaRPr lang="en-US" sz="2000" kern="0" dirty="0">
                  <a:latin typeface="Calibri" pitchFamily="34" charset="0"/>
                </a:endParaRP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rPr>
                  <a:t>The current term structure is irrelevant for the determination of very long interest rates.</a:t>
                </a:r>
              </a:p>
              <a:p>
                <a:pPr marL="360363" lvl="1" indent="-360363" algn="just">
                  <a:lnSpc>
                    <a:spcPts val="2400"/>
                  </a:lnSpc>
                  <a:spcBef>
                    <a:spcPct val="20000"/>
                  </a:spcBef>
                  <a:buClr>
                    <a:schemeClr val="accent4"/>
                  </a:buClr>
                  <a:buFont typeface="Wingdings" pitchFamily="2" charset="2"/>
                  <a:buChar char="§"/>
                  <a:defRPr/>
                </a:pPr>
                <a:endParaRPr lang="en-US" sz="2000" kern="0" dirty="0">
                  <a:latin typeface="Calibri" pitchFamily="34" charset="0"/>
                </a:endParaRPr>
              </a:p>
              <a:p>
                <a:pPr marL="0" lvl="1" algn="just">
                  <a:lnSpc>
                    <a:spcPts val="2400"/>
                  </a:lnSpc>
                  <a:spcBef>
                    <a:spcPct val="20000"/>
                  </a:spcBef>
                  <a:buClr>
                    <a:schemeClr val="accent4"/>
                  </a:buClr>
                  <a:defRPr/>
                </a:pPr>
                <a:endParaRPr lang="en-US" sz="2000" i="1" kern="0" dirty="0">
                  <a:latin typeface="Symbol" panose="05050102010706020507" pitchFamily="18" charset="2"/>
                </a:endParaRPr>
              </a:p>
              <a:p>
                <a:pPr marL="0" lvl="1" algn="just">
                  <a:lnSpc>
                    <a:spcPts val="2400"/>
                  </a:lnSpc>
                  <a:spcBef>
                    <a:spcPct val="20000"/>
                  </a:spcBef>
                  <a:buClr>
                    <a:schemeClr val="accent4"/>
                  </a:buClr>
                  <a:defRPr/>
                </a:pPr>
                <a:r>
                  <a:rPr lang="en-US" sz="2000" kern="0" dirty="0" smtClean="0">
                    <a:latin typeface="+mn-lt"/>
                  </a:rPr>
                  <a:t>			      </a:t>
                </a:r>
                <a:endParaRPr lang="en-US" sz="2000" kern="0" dirty="0">
                  <a:latin typeface="+mn-lt"/>
                </a:endParaRPr>
              </a:p>
              <a:p>
                <a:pPr marL="0" lvl="1" algn="just">
                  <a:lnSpc>
                    <a:spcPts val="2400"/>
                  </a:lnSpc>
                  <a:spcBef>
                    <a:spcPct val="20000"/>
                  </a:spcBef>
                  <a:buClr>
                    <a:schemeClr val="accent4"/>
                  </a:buClr>
                  <a:defRPr/>
                </a:pPr>
                <a:endParaRPr lang="en-US" sz="2000" kern="0" dirty="0" smtClean="0">
                  <a:latin typeface="+mn-lt"/>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107503" y="1538552"/>
                <a:ext cx="8750777" cy="4986792"/>
              </a:xfrm>
              <a:prstGeom prst="rect">
                <a:avLst/>
              </a:prstGeom>
              <a:blipFill rotWithShape="0">
                <a:blip r:embed="rId2"/>
                <a:stretch>
                  <a:fillRect l="-1185" t="-1345" r="-767"/>
                </a:stretch>
              </a:blipFill>
              <a:ln w="9525">
                <a:noFill/>
                <a:miter lim="800000"/>
                <a:headEnd/>
                <a:tailEnd/>
              </a:ln>
              <a:effectLst/>
            </p:spPr>
            <p:txBody>
              <a:bodyPr/>
              <a:lstStyle/>
              <a:p>
                <a:r>
                  <a:rPr lang="en-GB">
                    <a:noFill/>
                  </a:rPr>
                  <a:t> </a:t>
                </a:r>
              </a:p>
            </p:txBody>
          </p:sp>
        </mc:Fallback>
      </mc:AlternateContent>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sp>
        <p:nvSpPr>
          <p:cNvPr id="3" name="Down Arrow 2"/>
          <p:cNvSpPr/>
          <p:nvPr/>
        </p:nvSpPr>
        <p:spPr>
          <a:xfrm>
            <a:off x="3635896" y="393305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3851920" y="3391558"/>
            <a:ext cx="2448272" cy="452530"/>
          </a:xfrm>
          <a:prstGeom prst="rect">
            <a:avLst/>
          </a:prstGeom>
        </p:spPr>
      </p:pic>
      <p:sp>
        <p:nvSpPr>
          <p:cNvPr id="11" name="Down Arrow 10"/>
          <p:cNvSpPr/>
          <p:nvPr/>
        </p:nvSpPr>
        <p:spPr>
          <a:xfrm>
            <a:off x="3635896" y="4941168"/>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065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 y="285736"/>
            <a:ext cx="8858312" cy="8770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2.2.3 – CT Multi Factor</a:t>
            </a:r>
            <a:r>
              <a:rPr kumimoji="0" lang="en-US" sz="3200" b="1" i="0" u="none" strike="noStrike" kern="0" cap="small" spc="0" normalizeH="0" noProof="0" dirty="0" smtClean="0">
                <a:ln>
                  <a:noFill/>
                </a:ln>
                <a:solidFill>
                  <a:srgbClr val="740000"/>
                </a:solidFill>
                <a:effectLst/>
                <a:uLnTx/>
                <a:uFillTx/>
                <a:latin typeface="Calibri" pitchFamily="34" charset="0"/>
                <a:ea typeface="+mj-ea"/>
                <a:cs typeface="+mj-cs"/>
              </a:rPr>
              <a:t> Models</a:t>
            </a:r>
            <a:endPar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endParaRPr>
          </a:p>
        </p:txBody>
      </p:sp>
      <p:cxnSp>
        <p:nvCxnSpPr>
          <p:cNvPr id="7" name="Straight Connector 6"/>
          <p:cNvCxnSpPr/>
          <p:nvPr/>
        </p:nvCxnSpPr>
        <p:spPr>
          <a:xfrm>
            <a:off x="0" y="980728"/>
            <a:ext cx="8572528"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107503" y="1538552"/>
            <a:ext cx="8750777" cy="4986792"/>
          </a:xfrm>
          <a:prstGeom prst="rect">
            <a:avLst/>
          </a:prstGeom>
          <a:noFill/>
          <a:ln w="9525">
            <a:noFill/>
            <a:miter lim="800000"/>
            <a:headEnd/>
            <a:tailEnd/>
          </a:ln>
          <a:effectLst/>
        </p:spPr>
        <p:txBody>
          <a:bodyPr lIns="90488" tIns="44450" rIns="90488" bIns="44450"/>
          <a:lstStyle/>
          <a:p>
            <a:pPr marL="457200" indent="-457200" algn="just">
              <a:lnSpc>
                <a:spcPts val="2880"/>
              </a:lnSpc>
              <a:spcBef>
                <a:spcPct val="20000"/>
              </a:spcBef>
              <a:buClr>
                <a:schemeClr val="accent4"/>
              </a:buClr>
              <a:buAutoNum type="arabicPeriod" startAt="2"/>
              <a:defRPr/>
            </a:pPr>
            <a:r>
              <a:rPr lang="en-US" sz="2400" b="1" kern="0" dirty="0" err="1" smtClean="0">
                <a:solidFill>
                  <a:srgbClr val="002060"/>
                </a:solidFill>
                <a:latin typeface="Calibri" pitchFamily="34" charset="0"/>
                <a:cs typeface="+mn-cs"/>
              </a:rPr>
              <a:t>Longstaff</a:t>
            </a:r>
            <a:r>
              <a:rPr lang="en-US" sz="2400" b="1" kern="0" dirty="0" smtClean="0">
                <a:solidFill>
                  <a:srgbClr val="002060"/>
                </a:solidFill>
                <a:latin typeface="Calibri" pitchFamily="34" charset="0"/>
                <a:cs typeface="+mn-cs"/>
              </a:rPr>
              <a:t> </a:t>
            </a:r>
            <a:r>
              <a:rPr lang="en-US" sz="2400" b="1" kern="0" dirty="0">
                <a:solidFill>
                  <a:srgbClr val="002060"/>
                </a:solidFill>
                <a:latin typeface="Calibri" pitchFamily="34" charset="0"/>
                <a:cs typeface="+mn-cs"/>
              </a:rPr>
              <a:t>and Schwartz (1992) </a:t>
            </a:r>
            <a:r>
              <a:rPr lang="en-US" sz="2400" b="1" kern="0" dirty="0" smtClean="0">
                <a:solidFill>
                  <a:srgbClr val="002060"/>
                </a:solidFill>
                <a:latin typeface="Calibri" pitchFamily="34" charset="0"/>
                <a:cs typeface="+mn-cs"/>
              </a:rPr>
              <a:t>model</a:t>
            </a:r>
          </a:p>
          <a:p>
            <a:pPr marL="0" lvl="1" algn="just">
              <a:lnSpc>
                <a:spcPts val="2400"/>
              </a:lnSpc>
              <a:spcBef>
                <a:spcPct val="20000"/>
              </a:spcBef>
              <a:buClr>
                <a:schemeClr val="accent4"/>
              </a:buClr>
              <a:defRPr/>
            </a:pPr>
            <a:endParaRPr lang="en-US" sz="2000" kern="0" dirty="0" smtClean="0">
              <a:latin typeface="Calibri" pitchFamily="34" charset="0"/>
              <a:cs typeface="+mn-cs"/>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This model offers a much larger variety of shapes than single factor models, with one inflexion point for the slope and the convexity.</a:t>
            </a: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Instantaneous expected return for a discount bond:</a:t>
            </a: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mn-lt"/>
              <a:cs typeface="+mn-cs"/>
            </a:endParaRPr>
          </a:p>
          <a:p>
            <a:pPr marL="360363" lvl="1" indent="-360363" algn="just">
              <a:lnSpc>
                <a:spcPts val="2400"/>
              </a:lnSpc>
              <a:spcBef>
                <a:spcPct val="20000"/>
              </a:spcBef>
              <a:buClr>
                <a:schemeClr val="accent4"/>
              </a:buClr>
              <a:buFont typeface="Wingdings" pitchFamily="2" charset="2"/>
              <a:buChar char="§"/>
              <a:defRPr/>
            </a:pPr>
            <a:endParaRPr lang="en-US" sz="2000" kern="0" dirty="0">
              <a:latin typeface="+mn-lt"/>
              <a:cs typeface="+mn-cs"/>
            </a:endParaRPr>
          </a:p>
          <a:p>
            <a:pPr marL="360363" lvl="1" indent="-360363" algn="just">
              <a:lnSpc>
                <a:spcPts val="2400"/>
              </a:lnSpc>
              <a:spcBef>
                <a:spcPct val="20000"/>
              </a:spcBef>
              <a:buClr>
                <a:schemeClr val="accent4"/>
              </a:buClr>
              <a:buFont typeface="Wingdings" pitchFamily="2" charset="2"/>
              <a:buChar char="§"/>
              <a:defRPr/>
            </a:pPr>
            <a:endParaRPr lang="en-US" sz="2000" kern="0" dirty="0" smtClean="0">
              <a:latin typeface="+mn-lt"/>
              <a:cs typeface="+mn-cs"/>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mn-lt"/>
                <a:cs typeface="+mn-cs"/>
              </a:rPr>
              <a:t>Subtracting r from the previous result, one obtains the risk premium.</a:t>
            </a: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mn-lt"/>
                <a:cs typeface="+mn-cs"/>
              </a:rPr>
              <a:t>For </a:t>
            </a:r>
            <a:r>
              <a:rPr lang="en-US" sz="2000" kern="0" dirty="0">
                <a:latin typeface="Calibri" pitchFamily="34" charset="0"/>
              </a:rPr>
              <a:t>a given </a:t>
            </a:r>
            <a:r>
              <a:rPr lang="en-US" sz="2000" i="1" kern="0" dirty="0">
                <a:latin typeface="Symbol" panose="05050102010706020507" pitchFamily="18" charset="2"/>
              </a:rPr>
              <a:t>t </a:t>
            </a:r>
            <a:r>
              <a:rPr lang="en-US" sz="2000" kern="0" dirty="0" smtClean="0">
                <a:latin typeface="Calibri" pitchFamily="34" charset="0"/>
              </a:rPr>
              <a:t>maturity, the term premium is a linear function of </a:t>
            </a:r>
            <a:r>
              <a:rPr lang="en-US" sz="2000" i="1" kern="0" dirty="0">
                <a:latin typeface="Calibri" pitchFamily="34" charset="0"/>
              </a:rPr>
              <a:t>r</a:t>
            </a:r>
            <a:r>
              <a:rPr lang="en-US" sz="2000" kern="0" dirty="0">
                <a:latin typeface="Calibri" pitchFamily="34" charset="0"/>
              </a:rPr>
              <a:t> and </a:t>
            </a:r>
            <a:r>
              <a:rPr lang="en-US" sz="2000" i="1" kern="0" dirty="0" smtClean="0">
                <a:latin typeface="Calibri" pitchFamily="34" charset="0"/>
              </a:rPr>
              <a:t>V</a:t>
            </a:r>
            <a:r>
              <a:rPr lang="en-US" sz="2000" kern="0" dirty="0" smtClean="0">
                <a:latin typeface="Calibri" pitchFamily="34" charset="0"/>
              </a:rPr>
              <a:t>, depending on </a:t>
            </a:r>
            <a:r>
              <a:rPr lang="en-US" sz="2000" kern="0" dirty="0" smtClean="0">
                <a:latin typeface="Symbol" panose="05050102010706020507" pitchFamily="18" charset="2"/>
              </a:rPr>
              <a:t>l</a:t>
            </a:r>
            <a:r>
              <a:rPr lang="en-US" sz="2000" kern="0" dirty="0">
                <a:latin typeface="Calibri" pitchFamily="34" charset="0"/>
              </a:rPr>
              <a:t> </a:t>
            </a:r>
            <a:r>
              <a:rPr lang="en-US" sz="2000" kern="0" dirty="0" smtClean="0">
                <a:latin typeface="Calibri" pitchFamily="34" charset="0"/>
              </a:rPr>
              <a:t>(market price of risk):</a:t>
            </a:r>
            <a:endParaRPr lang="en-US" sz="2000" kern="0" dirty="0">
              <a:latin typeface="Calibri" pitchFamily="34" charset="0"/>
            </a:endParaRPr>
          </a:p>
          <a:p>
            <a:pPr marL="817563" lvl="2" indent="-360363" algn="just">
              <a:lnSpc>
                <a:spcPts val="2400"/>
              </a:lnSpc>
              <a:spcBef>
                <a:spcPct val="20000"/>
              </a:spcBef>
              <a:buClr>
                <a:schemeClr val="accent4"/>
              </a:buClr>
              <a:buFont typeface="Wingdings" pitchFamily="2" charset="2"/>
              <a:buChar char="§"/>
              <a:defRPr/>
            </a:pPr>
            <a:r>
              <a:rPr lang="en-US" sz="2000" kern="0" dirty="0">
                <a:latin typeface="Symbol" panose="05050102010706020507" pitchFamily="18" charset="2"/>
              </a:rPr>
              <a:t>l</a:t>
            </a:r>
            <a:r>
              <a:rPr lang="en-US" sz="2000" kern="0" dirty="0">
                <a:latin typeface="Calibri" pitchFamily="34" charset="0"/>
              </a:rPr>
              <a:t> &lt;0 </a:t>
            </a:r>
            <a:r>
              <a:rPr lang="en-US" sz="2000" kern="0" dirty="0" smtClean="0">
                <a:latin typeface="Calibri" pitchFamily="34" charset="0"/>
              </a:rPr>
              <a:t>=&gt; term </a:t>
            </a:r>
            <a:r>
              <a:rPr lang="en-US" sz="2000" kern="0" dirty="0">
                <a:latin typeface="Calibri" pitchFamily="34" charset="0"/>
              </a:rPr>
              <a:t>premium </a:t>
            </a:r>
            <a:r>
              <a:rPr lang="en-US" sz="2000" kern="0" dirty="0" smtClean="0">
                <a:latin typeface="Calibri" pitchFamily="34" charset="0"/>
              </a:rPr>
              <a:t>&gt; 0.</a:t>
            </a:r>
          </a:p>
          <a:p>
            <a:pPr marL="817563" lvl="2" indent="-360363" algn="just">
              <a:lnSpc>
                <a:spcPts val="2400"/>
              </a:lnSpc>
              <a:spcBef>
                <a:spcPct val="20000"/>
              </a:spcBef>
              <a:buClr>
                <a:schemeClr val="accent4"/>
              </a:buClr>
              <a:buFont typeface="Wingdings" pitchFamily="2" charset="2"/>
              <a:buChar char="§"/>
              <a:defRPr/>
            </a:pPr>
            <a:r>
              <a:rPr lang="en-US" sz="2000" kern="0" dirty="0" smtClean="0">
                <a:latin typeface="Symbol" panose="05050102010706020507" pitchFamily="18" charset="2"/>
              </a:rPr>
              <a:t>l</a:t>
            </a:r>
            <a:r>
              <a:rPr lang="en-US" sz="2000" kern="0" dirty="0" smtClean="0">
                <a:latin typeface="Calibri" pitchFamily="34" charset="0"/>
              </a:rPr>
              <a:t> =0 =&gt; </a:t>
            </a:r>
            <a:r>
              <a:rPr lang="en-US" sz="2000" kern="0" dirty="0">
                <a:latin typeface="Calibri" pitchFamily="34" charset="0"/>
              </a:rPr>
              <a:t>term premium </a:t>
            </a:r>
            <a:r>
              <a:rPr lang="en-US" sz="2000" kern="0" dirty="0" smtClean="0">
                <a:latin typeface="Calibri" pitchFamily="34" charset="0"/>
              </a:rPr>
              <a:t>= 0 =&gt; Expectations theory holds.</a:t>
            </a:r>
            <a:endParaRPr lang="en-US" sz="2000" kern="0" dirty="0">
              <a:latin typeface="Calibri" pitchFamily="34" charset="0"/>
            </a:endParaRPr>
          </a:p>
          <a:p>
            <a:pPr marL="360363" lvl="1" indent="-360363" algn="just">
              <a:lnSpc>
                <a:spcPts val="2400"/>
              </a:lnSpc>
              <a:spcBef>
                <a:spcPct val="20000"/>
              </a:spcBef>
              <a:buClr>
                <a:schemeClr val="accent4"/>
              </a:buClr>
              <a:buFont typeface="Wingdings" pitchFamily="2" charset="2"/>
              <a:buChar char="§"/>
              <a:defRPr/>
            </a:pPr>
            <a:r>
              <a:rPr lang="en-US" sz="2000" kern="0" dirty="0" smtClean="0">
                <a:latin typeface="Calibri" pitchFamily="34" charset="0"/>
                <a:cs typeface="+mn-cs"/>
              </a:rPr>
              <a:t>For small </a:t>
            </a:r>
            <a:r>
              <a:rPr lang="en-US" sz="2000" i="1" kern="0" dirty="0">
                <a:latin typeface="Symbol" panose="05050102010706020507" pitchFamily="18" charset="2"/>
              </a:rPr>
              <a:t>t</a:t>
            </a:r>
            <a:r>
              <a:rPr lang="en-US" sz="2000" kern="0" dirty="0" smtClean="0">
                <a:latin typeface="Calibri" pitchFamily="34" charset="0"/>
                <a:cs typeface="+mn-cs"/>
              </a:rPr>
              <a:t>, </a:t>
            </a:r>
            <a:r>
              <a:rPr lang="en-US" sz="2000" kern="0" dirty="0">
                <a:latin typeface="Calibri" pitchFamily="34" charset="0"/>
              </a:rPr>
              <a:t>the term premium </a:t>
            </a:r>
            <a:r>
              <a:rPr lang="en-US" sz="2000" kern="0" dirty="0" smtClean="0">
                <a:latin typeface="Calibri" pitchFamily="34" charset="0"/>
              </a:rPr>
              <a:t>is an increasing function of </a:t>
            </a:r>
            <a:r>
              <a:rPr lang="en-US" sz="2000" i="1" kern="0" dirty="0" smtClean="0">
                <a:latin typeface="Calibri" pitchFamily="34" charset="0"/>
              </a:rPr>
              <a:t>r</a:t>
            </a:r>
            <a:r>
              <a:rPr lang="en-US" sz="2000" kern="0" dirty="0" smtClean="0">
                <a:latin typeface="Calibri" pitchFamily="34" charset="0"/>
              </a:rPr>
              <a:t>.</a:t>
            </a: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smtClean="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800100" lvl="1" indent="-342900" algn="just">
              <a:lnSpc>
                <a:spcPts val="2400"/>
              </a:lnSpc>
              <a:spcBef>
                <a:spcPct val="20000"/>
              </a:spcBef>
              <a:buClr>
                <a:schemeClr val="accent4"/>
              </a:buClr>
              <a:buFont typeface="Wingdings" pitchFamily="2" charset="2"/>
              <a:buChar char="§"/>
              <a:defRPr/>
            </a:pPr>
            <a:endParaRPr lang="en-US" sz="2000" kern="0" dirty="0">
              <a:latin typeface="Calibri" pitchFamily="34" charset="0"/>
              <a:cs typeface="+mn-cs"/>
            </a:endParaRPr>
          </a:p>
          <a:p>
            <a:pPr marL="285750" indent="-285750" algn="just">
              <a:lnSpc>
                <a:spcPts val="2880"/>
              </a:lnSpc>
              <a:spcBef>
                <a:spcPct val="20000"/>
              </a:spcBef>
              <a:buClr>
                <a:srgbClr val="FF9900"/>
              </a:buClr>
              <a:buFont typeface="Courier New" pitchFamily="49" charset="0"/>
              <a:buChar char="o"/>
              <a:defRPr/>
            </a:pPr>
            <a:endParaRPr lang="en-US" sz="2000" kern="0" dirty="0" smtClean="0">
              <a:latin typeface="Calibri" pitchFamily="34" charset="0"/>
              <a:cs typeface="+mn-cs"/>
            </a:endParaRPr>
          </a:p>
        </p:txBody>
      </p:sp>
      <p:sp>
        <p:nvSpPr>
          <p:cNvPr id="10" name="Rectangle 2"/>
          <p:cNvSpPr>
            <a:spLocks noGrp="1" noChangeArrowheads="1"/>
          </p:cNvSpPr>
          <p:nvPr>
            <p:ph type="title"/>
          </p:nvPr>
        </p:nvSpPr>
        <p:spPr>
          <a:xfrm>
            <a:off x="-32" y="980728"/>
            <a:ext cx="8786844" cy="557824"/>
          </a:xfrm>
        </p:spPr>
        <p:txBody>
          <a:bodyPr lIns="90488" tIns="44450" rIns="90488" bIns="44450" anchor="b"/>
          <a:lstStyle/>
          <a:p>
            <a:pPr algn="l" eaLnBrk="1" hangingPunct="1"/>
            <a:r>
              <a:rPr lang="en-US" sz="3200" b="1" cap="small" dirty="0" smtClean="0">
                <a:solidFill>
                  <a:schemeClr val="accent3">
                    <a:lumMod val="75000"/>
                  </a:schemeClr>
                </a:solidFill>
              </a:rPr>
              <a:t>Most Popular Models</a:t>
            </a:r>
          </a:p>
        </p:txBody>
      </p:sp>
      <p:pic>
        <p:nvPicPr>
          <p:cNvPr id="2" name="Picture 1"/>
          <p:cNvPicPr>
            <a:picLocks noChangeAspect="1"/>
          </p:cNvPicPr>
          <p:nvPr/>
        </p:nvPicPr>
        <p:blipFill>
          <a:blip r:embed="rId2"/>
          <a:stretch>
            <a:fillRect/>
          </a:stretch>
        </p:blipFill>
        <p:spPr>
          <a:xfrm>
            <a:off x="539551" y="3494736"/>
            <a:ext cx="3814267" cy="798360"/>
          </a:xfrm>
          <a:prstGeom prst="rect">
            <a:avLst/>
          </a:prstGeom>
        </p:spPr>
      </p:pic>
    </p:spTree>
    <p:extLst>
      <p:ext uri="{BB962C8B-B14F-4D97-AF65-F5344CB8AC3E}">
        <p14:creationId xmlns:p14="http://schemas.microsoft.com/office/powerpoint/2010/main" val="196423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579" name="Rectangle 3"/>
          <p:cNvSpPr>
            <a:spLocks noGrp="1" noChangeArrowheads="1"/>
          </p:cNvSpPr>
          <p:nvPr>
            <p:ph type="body" idx="1"/>
          </p:nvPr>
        </p:nvSpPr>
        <p:spPr>
          <a:xfrm>
            <a:off x="395536" y="476672"/>
            <a:ext cx="8496943" cy="5544615"/>
          </a:xfrm>
        </p:spPr>
        <p:txBody>
          <a:bodyPr lIns="90488" tIns="44450" rIns="90488" bIns="44450"/>
          <a:lstStyle/>
          <a:p>
            <a:pPr marL="0" indent="0" algn="just" eaLnBrk="1" hangingPunct="1">
              <a:lnSpc>
                <a:spcPts val="2700"/>
              </a:lnSpc>
              <a:spcBef>
                <a:spcPts val="600"/>
              </a:spcBef>
              <a:spcAft>
                <a:spcPts val="600"/>
              </a:spcAft>
              <a:buClr>
                <a:schemeClr val="accent4"/>
              </a:buClr>
              <a:buNone/>
            </a:pPr>
            <a:r>
              <a:rPr lang="en-US" sz="2400" b="1" dirty="0" smtClean="0">
                <a:solidFill>
                  <a:srgbClr val="002060"/>
                </a:solidFill>
              </a:rPr>
              <a:t>3.	</a:t>
            </a:r>
            <a:r>
              <a:rPr lang="en-US" sz="2400" b="1" dirty="0" err="1" smtClean="0">
                <a:solidFill>
                  <a:srgbClr val="002060"/>
                </a:solidFill>
              </a:rPr>
              <a:t>Balduzzi</a:t>
            </a:r>
            <a:r>
              <a:rPr lang="en-US" sz="2400" b="1" dirty="0" smtClean="0">
                <a:solidFill>
                  <a:srgbClr val="002060"/>
                </a:solidFill>
              </a:rPr>
              <a:t> et al. (1996) models</a:t>
            </a:r>
          </a:p>
          <a:p>
            <a:pPr marL="0" indent="0" algn="just" eaLnBrk="1" hangingPunct="1">
              <a:lnSpc>
                <a:spcPts val="2700"/>
              </a:lnSpc>
              <a:spcBef>
                <a:spcPts val="600"/>
              </a:spcBef>
              <a:spcAft>
                <a:spcPts val="600"/>
              </a:spcAft>
              <a:buClr>
                <a:schemeClr val="accent4"/>
              </a:buClr>
              <a:buNone/>
            </a:pPr>
            <a:r>
              <a:rPr lang="en-US" sz="2400" dirty="0" smtClean="0">
                <a:solidFill>
                  <a:srgbClr val="002060"/>
                </a:solidFill>
              </a:rPr>
              <a:t>	</a:t>
            </a:r>
          </a:p>
          <a:p>
            <a:pPr lvl="1" algn="just" eaLnBrk="1" hangingPunct="1">
              <a:lnSpc>
                <a:spcPts val="2700"/>
              </a:lnSpc>
              <a:spcBef>
                <a:spcPts val="600"/>
              </a:spcBef>
              <a:spcAft>
                <a:spcPts val="600"/>
              </a:spcAft>
              <a:buClr>
                <a:schemeClr val="accent4"/>
              </a:buClr>
              <a:buFont typeface="Wingdings" pitchFamily="2" charset="2"/>
              <a:buChar char="§"/>
            </a:pPr>
            <a:endParaRPr lang="en-US" sz="2400" dirty="0" smtClean="0"/>
          </a:p>
          <a:p>
            <a:pPr marL="360363" lvl="1" indent="-360363" algn="just" eaLnBrk="1" hangingPunct="1">
              <a:lnSpc>
                <a:spcPts val="2700"/>
              </a:lnSpc>
              <a:spcBef>
                <a:spcPts val="600"/>
              </a:spcBef>
              <a:spcAft>
                <a:spcPts val="600"/>
              </a:spcAft>
              <a:buClr>
                <a:schemeClr val="accent4"/>
              </a:buClr>
              <a:buFont typeface="Wingdings" pitchFamily="2" charset="2"/>
              <a:buChar char="§"/>
            </a:pPr>
            <a:r>
              <a:rPr lang="en-US" sz="2400" dirty="0" err="1" smtClean="0"/>
              <a:t>Balduzzi</a:t>
            </a:r>
            <a:r>
              <a:rPr lang="en-US" sz="2400" dirty="0" smtClean="0"/>
              <a:t> et al. (1996) suggest the use of a three-factor model by adding the mean of the short-term rate to a 2-factor model.</a:t>
            </a:r>
          </a:p>
          <a:p>
            <a:pPr marL="360363" lvl="1" indent="-360363" algn="just" eaLnBrk="1" hangingPunct="1">
              <a:lnSpc>
                <a:spcPts val="2700"/>
              </a:lnSpc>
              <a:spcBef>
                <a:spcPts val="600"/>
              </a:spcBef>
              <a:spcAft>
                <a:spcPts val="600"/>
              </a:spcAft>
              <a:buClr>
                <a:schemeClr val="accent4"/>
              </a:buClr>
              <a:buFont typeface="Wingdings" pitchFamily="2" charset="2"/>
              <a:buChar char="§"/>
            </a:pPr>
            <a:endParaRPr lang="en-US" sz="2400" dirty="0"/>
          </a:p>
          <a:p>
            <a:pPr marL="360363" lvl="1" indent="-360363" algn="just" eaLnBrk="1" hangingPunct="1">
              <a:lnSpc>
                <a:spcPts val="2700"/>
              </a:lnSpc>
              <a:spcBef>
                <a:spcPts val="600"/>
              </a:spcBef>
              <a:spcAft>
                <a:spcPts val="600"/>
              </a:spcAft>
              <a:buClr>
                <a:schemeClr val="accent4"/>
              </a:buClr>
              <a:buFont typeface="Wingdings" pitchFamily="2" charset="2"/>
              <a:buChar char="§"/>
            </a:pPr>
            <a:endParaRPr lang="en-US" sz="2400" dirty="0" smtClean="0"/>
          </a:p>
          <a:p>
            <a:pPr marL="360363" lvl="1" indent="-360363" algn="just" eaLnBrk="1" hangingPunct="1">
              <a:lnSpc>
                <a:spcPts val="2700"/>
              </a:lnSpc>
              <a:spcBef>
                <a:spcPts val="600"/>
              </a:spcBef>
              <a:spcAft>
                <a:spcPts val="600"/>
              </a:spcAft>
              <a:buClr>
                <a:schemeClr val="accent4"/>
              </a:buClr>
              <a:buFont typeface="Wingdings" pitchFamily="2" charset="2"/>
              <a:buChar char="§"/>
            </a:pPr>
            <a:endParaRPr lang="en-US" sz="2400" dirty="0"/>
          </a:p>
          <a:p>
            <a:pPr marL="360363" lvl="1" indent="-360363" algn="just" eaLnBrk="1" hangingPunct="1">
              <a:lnSpc>
                <a:spcPts val="2700"/>
              </a:lnSpc>
              <a:spcBef>
                <a:spcPts val="600"/>
              </a:spcBef>
              <a:spcAft>
                <a:spcPts val="600"/>
              </a:spcAft>
              <a:buClr>
                <a:schemeClr val="accent4"/>
              </a:buClr>
              <a:buFont typeface="Wingdings" pitchFamily="2" charset="2"/>
              <a:buChar char="§"/>
            </a:pPr>
            <a:endParaRPr lang="en-US" sz="2400" dirty="0" smtClean="0"/>
          </a:p>
          <a:p>
            <a:pPr lvl="1" algn="just" eaLnBrk="1" hangingPunct="1">
              <a:lnSpc>
                <a:spcPts val="2700"/>
              </a:lnSpc>
              <a:spcBef>
                <a:spcPts val="600"/>
              </a:spcBef>
              <a:spcAft>
                <a:spcPts val="600"/>
              </a:spcAft>
              <a:buClr>
                <a:schemeClr val="accent4"/>
              </a:buClr>
              <a:buFont typeface="Wingdings" pitchFamily="2" charset="2"/>
              <a:buChar char="§"/>
            </a:pPr>
            <a:endParaRPr lang="en-US" sz="2400" dirty="0"/>
          </a:p>
          <a:p>
            <a:pPr lvl="1" algn="just" eaLnBrk="1" hangingPunct="1">
              <a:lnSpc>
                <a:spcPts val="2700"/>
              </a:lnSpc>
              <a:spcBef>
                <a:spcPts val="600"/>
              </a:spcBef>
              <a:spcAft>
                <a:spcPts val="600"/>
              </a:spcAft>
              <a:buClr>
                <a:schemeClr val="accent4"/>
              </a:buClr>
              <a:buFont typeface="Wingdings" pitchFamily="2" charset="2"/>
              <a:buChar char="§"/>
            </a:pPr>
            <a:endParaRPr lang="en-US" sz="2400" dirty="0" smtClean="0"/>
          </a:p>
        </p:txBody>
      </p:sp>
      <p:pic>
        <p:nvPicPr>
          <p:cNvPr id="3" name="Picture 2"/>
          <p:cNvPicPr>
            <a:picLocks noChangeAspect="1"/>
          </p:cNvPicPr>
          <p:nvPr/>
        </p:nvPicPr>
        <p:blipFill>
          <a:blip r:embed="rId2"/>
          <a:stretch>
            <a:fillRect/>
          </a:stretch>
        </p:blipFill>
        <p:spPr>
          <a:xfrm>
            <a:off x="1331640" y="908720"/>
            <a:ext cx="6365728" cy="475313"/>
          </a:xfrm>
          <a:prstGeom prst="rect">
            <a:avLst/>
          </a:prstGeom>
        </p:spPr>
      </p:pic>
      <p:pic>
        <p:nvPicPr>
          <p:cNvPr id="4" name="Picture 3"/>
          <p:cNvPicPr>
            <a:picLocks noChangeAspect="1"/>
          </p:cNvPicPr>
          <p:nvPr/>
        </p:nvPicPr>
        <p:blipFill>
          <a:blip r:embed="rId3"/>
          <a:stretch>
            <a:fillRect/>
          </a:stretch>
        </p:blipFill>
        <p:spPr>
          <a:xfrm>
            <a:off x="827584" y="2910667"/>
            <a:ext cx="3251288" cy="1583985"/>
          </a:xfrm>
          <a:prstGeom prst="rect">
            <a:avLst/>
          </a:prstGeom>
        </p:spPr>
      </p:pic>
      <p:pic>
        <p:nvPicPr>
          <p:cNvPr id="6" name="Picture 5"/>
          <p:cNvPicPr>
            <a:picLocks noChangeAspect="1"/>
          </p:cNvPicPr>
          <p:nvPr/>
        </p:nvPicPr>
        <p:blipFill>
          <a:blip r:embed="rId4"/>
          <a:stretch>
            <a:fillRect/>
          </a:stretch>
        </p:blipFill>
        <p:spPr>
          <a:xfrm>
            <a:off x="4502536" y="2895633"/>
            <a:ext cx="2949784" cy="163128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32" y="285736"/>
            <a:ext cx="8858312" cy="6949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2.3. </a:t>
            </a:r>
            <a:r>
              <a:rPr lang="en-US" sz="3200" b="1" u="sng" kern="0" cap="small" dirty="0" smtClean="0">
                <a:solidFill>
                  <a:srgbClr val="740000"/>
                </a:solidFill>
                <a:latin typeface="Calibri" pitchFamily="34" charset="0"/>
              </a:rPr>
              <a:t>Affine Models of </a:t>
            </a:r>
            <a:r>
              <a:rPr kumimoji="0" lang="en-US" sz="3200" b="1" i="0" u="sng" strike="noStrike" kern="0" cap="small" spc="0" normalizeH="0" baseline="0" noProof="0" dirty="0" smtClean="0">
                <a:ln>
                  <a:noFill/>
                </a:ln>
                <a:solidFill>
                  <a:srgbClr val="740000"/>
                </a:solidFill>
                <a:effectLst/>
                <a:uLnTx/>
                <a:uFillTx/>
                <a:latin typeface="Calibri" pitchFamily="34" charset="0"/>
                <a:ea typeface="+mj-ea"/>
                <a:cs typeface="+mj-cs"/>
              </a:rPr>
              <a:t>the Term</a:t>
            </a:r>
            <a:r>
              <a:rPr kumimoji="0" lang="en-US" sz="3200" b="1" i="0" u="sng" strike="noStrike" kern="0" cap="small" spc="0" normalizeH="0" noProof="0" dirty="0" smtClean="0">
                <a:ln>
                  <a:noFill/>
                </a:ln>
                <a:solidFill>
                  <a:srgbClr val="740000"/>
                </a:solidFill>
                <a:effectLst/>
                <a:uLnTx/>
                <a:uFillTx/>
                <a:latin typeface="Calibri" pitchFamily="34" charset="0"/>
                <a:ea typeface="+mj-ea"/>
                <a:cs typeface="+mj-cs"/>
              </a:rPr>
              <a:t> Structure</a:t>
            </a:r>
            <a:endParaRPr kumimoji="0" lang="en-US" sz="3200" b="1" i="0" u="sng" strike="noStrike" kern="0" cap="small" spc="0" normalizeH="0" baseline="0" noProof="0" dirty="0" smtClean="0">
              <a:ln>
                <a:noFill/>
              </a:ln>
              <a:solidFill>
                <a:srgbClr val="740000"/>
              </a:solidFill>
              <a:effectLst/>
              <a:uLnTx/>
              <a:uFillTx/>
              <a:latin typeface="Calibri" pitchFamily="34" charset="0"/>
              <a:ea typeface="+mj-ea"/>
              <a:cs typeface="+mj-cs"/>
            </a:endParaRPr>
          </a:p>
        </p:txBody>
      </p:sp>
      <p:sp>
        <p:nvSpPr>
          <p:cNvPr id="4" name="Rectangle 3"/>
          <p:cNvSpPr/>
          <p:nvPr/>
        </p:nvSpPr>
        <p:spPr>
          <a:xfrm>
            <a:off x="334418" y="1621413"/>
            <a:ext cx="8523862" cy="1200329"/>
          </a:xfrm>
          <a:prstGeom prst="rect">
            <a:avLst/>
          </a:prstGeom>
        </p:spPr>
        <p:txBody>
          <a:bodyPr wrap="square">
            <a:spAutoFit/>
          </a:bodyPr>
          <a:lstStyle/>
          <a:p>
            <a:pPr marL="285750" indent="-285750" algn="just">
              <a:buFont typeface="Arial" panose="020B0604020202020204" pitchFamily="34" charset="0"/>
              <a:buChar char="•"/>
            </a:pPr>
            <a:r>
              <a:rPr lang="en-GB" sz="2400" u="sng" dirty="0" smtClean="0">
                <a:latin typeface="+mn-lt"/>
              </a:rPr>
              <a:t>Fundamental asset pricing concept - </a:t>
            </a:r>
            <a:r>
              <a:rPr lang="en-GB" sz="2400" dirty="0" smtClean="0">
                <a:latin typeface="+mn-lt"/>
              </a:rPr>
              <a:t>The </a:t>
            </a:r>
            <a:r>
              <a:rPr lang="en-GB" sz="2400" dirty="0">
                <a:latin typeface="+mn-lt"/>
              </a:rPr>
              <a:t>pricing of any financial asset is based on a </a:t>
            </a:r>
            <a:r>
              <a:rPr lang="en-GB" sz="2400" dirty="0" smtClean="0">
                <a:latin typeface="+mn-lt"/>
              </a:rPr>
              <a:t>very intuitive result - the </a:t>
            </a:r>
            <a:r>
              <a:rPr lang="en-GB" sz="2400" dirty="0">
                <a:latin typeface="+mn-lt"/>
              </a:rPr>
              <a:t>price corresponds to the present value of the future asset </a:t>
            </a:r>
            <a:r>
              <a:rPr lang="en-GB" sz="2400" dirty="0" smtClean="0">
                <a:latin typeface="+mn-lt"/>
              </a:rPr>
              <a:t>pay-off:</a:t>
            </a:r>
            <a:endParaRPr lang="en-GB" sz="2400" dirty="0">
              <a:latin typeface="+mn-lt"/>
            </a:endParaRPr>
          </a:p>
        </p:txBody>
      </p:sp>
      <p:pic>
        <p:nvPicPr>
          <p:cNvPr id="5" name="Picture 4"/>
          <p:cNvPicPr>
            <a:picLocks noChangeAspect="1"/>
          </p:cNvPicPr>
          <p:nvPr/>
        </p:nvPicPr>
        <p:blipFill>
          <a:blip r:embed="rId2"/>
          <a:stretch>
            <a:fillRect/>
          </a:stretch>
        </p:blipFill>
        <p:spPr>
          <a:xfrm>
            <a:off x="1295637" y="2879729"/>
            <a:ext cx="2412268" cy="556709"/>
          </a:xfrm>
          <a:prstGeom prst="rect">
            <a:avLst/>
          </a:prstGeom>
        </p:spPr>
      </p:pic>
      <p:sp>
        <p:nvSpPr>
          <p:cNvPr id="6" name="Rectangle 5"/>
          <p:cNvSpPr/>
          <p:nvPr/>
        </p:nvSpPr>
        <p:spPr>
          <a:xfrm>
            <a:off x="667036" y="3717032"/>
            <a:ext cx="8191244" cy="1323439"/>
          </a:xfrm>
          <a:prstGeom prst="rect">
            <a:avLst/>
          </a:prstGeom>
        </p:spPr>
        <p:txBody>
          <a:bodyPr wrap="square">
            <a:spAutoFit/>
          </a:bodyPr>
          <a:lstStyle/>
          <a:p>
            <a:pPr algn="just"/>
            <a:r>
              <a:rPr lang="en-GB" sz="2000" dirty="0">
                <a:latin typeface="+mn-lt"/>
              </a:rPr>
              <a:t>being </a:t>
            </a:r>
            <a:r>
              <a:rPr lang="en-GB" sz="2000" i="1" dirty="0">
                <a:latin typeface="+mn-lt"/>
              </a:rPr>
              <a:t>P</a:t>
            </a:r>
            <a:r>
              <a:rPr lang="en-GB" sz="2000" i="1" baseline="-25000" dirty="0">
                <a:latin typeface="+mn-lt"/>
              </a:rPr>
              <a:t>t</a:t>
            </a:r>
            <a:r>
              <a:rPr lang="en-GB" sz="2000" i="1" dirty="0">
                <a:latin typeface="+mn-lt"/>
              </a:rPr>
              <a:t> </a:t>
            </a:r>
            <a:r>
              <a:rPr lang="en-GB" sz="2000" dirty="0">
                <a:latin typeface="+mn-lt"/>
              </a:rPr>
              <a:t>the price of a financial asset providing nominal cash-flows and </a:t>
            </a:r>
            <a:r>
              <a:rPr lang="en-GB" sz="2000" i="1" dirty="0">
                <a:latin typeface="+mn-lt"/>
              </a:rPr>
              <a:t>M</a:t>
            </a:r>
            <a:r>
              <a:rPr lang="en-GB" i="1" baseline="-25000" dirty="0">
                <a:latin typeface="+mn-lt"/>
              </a:rPr>
              <a:t>t</a:t>
            </a:r>
            <a:r>
              <a:rPr lang="en-GB" baseline="-25000" dirty="0">
                <a:latin typeface="+mn-lt"/>
              </a:rPr>
              <a:t>+1</a:t>
            </a:r>
            <a:r>
              <a:rPr lang="en-GB" sz="2000" dirty="0">
                <a:latin typeface="+mn-lt"/>
              </a:rPr>
              <a:t> </a:t>
            </a:r>
            <a:r>
              <a:rPr lang="en-GB" sz="2000" dirty="0" smtClean="0">
                <a:latin typeface="+mn-lt"/>
              </a:rPr>
              <a:t>the nominal </a:t>
            </a:r>
            <a:r>
              <a:rPr lang="en-GB" sz="2000" dirty="0">
                <a:latin typeface="+mn-lt"/>
              </a:rPr>
              <a:t>stochastic discount factor (</a:t>
            </a:r>
            <a:r>
              <a:rPr lang="en-GB" sz="2000" dirty="0" err="1">
                <a:latin typeface="+mn-lt"/>
              </a:rPr>
              <a:t>sdf</a:t>
            </a:r>
            <a:r>
              <a:rPr lang="en-GB" sz="2000" dirty="0">
                <a:latin typeface="+mn-lt"/>
              </a:rPr>
              <a:t>) or </a:t>
            </a:r>
            <a:r>
              <a:rPr lang="en-GB" sz="2000" dirty="0" smtClean="0">
                <a:latin typeface="+mn-lt"/>
              </a:rPr>
              <a:t>pricing </a:t>
            </a:r>
            <a:r>
              <a:rPr lang="en-GB" sz="2000" dirty="0">
                <a:latin typeface="+mn-lt"/>
              </a:rPr>
              <a:t>kernel, as it is </a:t>
            </a:r>
            <a:r>
              <a:rPr lang="en-GB" sz="2000" dirty="0" smtClean="0">
                <a:latin typeface="+mn-lt"/>
              </a:rPr>
              <a:t>the determining </a:t>
            </a:r>
            <a:r>
              <a:rPr lang="en-GB" sz="2000" dirty="0">
                <a:latin typeface="+mn-lt"/>
              </a:rPr>
              <a:t>variable of </a:t>
            </a:r>
            <a:r>
              <a:rPr lang="en-GB" sz="2000" i="1" dirty="0">
                <a:latin typeface="+mn-lt"/>
              </a:rPr>
              <a:t>P</a:t>
            </a:r>
            <a:r>
              <a:rPr lang="en-GB" sz="2000" i="1" baseline="-25000" dirty="0">
                <a:latin typeface="+mn-lt"/>
              </a:rPr>
              <a:t>t</a:t>
            </a:r>
            <a:r>
              <a:rPr lang="en-GB" sz="2000" i="1" dirty="0">
                <a:latin typeface="+mn-lt"/>
              </a:rPr>
              <a:t> </a:t>
            </a:r>
            <a:r>
              <a:rPr lang="en-GB" sz="2000" dirty="0">
                <a:latin typeface="+mn-lt"/>
              </a:rPr>
              <a:t>. In fact, solving equation </a:t>
            </a:r>
            <a:r>
              <a:rPr lang="en-GB" sz="2000" dirty="0" smtClean="0">
                <a:latin typeface="+mn-lt"/>
              </a:rPr>
              <a:t>(1</a:t>
            </a:r>
            <a:r>
              <a:rPr lang="en-GB" sz="2000" dirty="0">
                <a:latin typeface="+mn-lt"/>
              </a:rPr>
              <a:t>) forward, </a:t>
            </a:r>
            <a:r>
              <a:rPr lang="en-GB" sz="2000" dirty="0">
                <a:solidFill>
                  <a:srgbClr val="FF0000"/>
                </a:solidFill>
                <a:latin typeface="+mn-lt"/>
              </a:rPr>
              <a:t>the asset </a:t>
            </a:r>
            <a:r>
              <a:rPr lang="en-GB" sz="2000" dirty="0" smtClean="0">
                <a:solidFill>
                  <a:srgbClr val="FF0000"/>
                </a:solidFill>
                <a:latin typeface="+mn-lt"/>
              </a:rPr>
              <a:t>price may </a:t>
            </a:r>
            <a:r>
              <a:rPr lang="en-GB" sz="2000" dirty="0">
                <a:solidFill>
                  <a:srgbClr val="FF0000"/>
                </a:solidFill>
                <a:latin typeface="+mn-lt"/>
              </a:rPr>
              <a:t>be written solely as a function of the pricing kernel</a:t>
            </a:r>
            <a:r>
              <a:rPr lang="en-GB" sz="2000" dirty="0">
                <a:latin typeface="+mn-lt"/>
              </a:rPr>
              <a:t>, as:</a:t>
            </a:r>
          </a:p>
        </p:txBody>
      </p:sp>
      <p:sp>
        <p:nvSpPr>
          <p:cNvPr id="16" name="Rectangle 15"/>
          <p:cNvSpPr/>
          <p:nvPr/>
        </p:nvSpPr>
        <p:spPr>
          <a:xfrm>
            <a:off x="647564" y="2879729"/>
            <a:ext cx="648072" cy="461665"/>
          </a:xfrm>
          <a:prstGeom prst="rect">
            <a:avLst/>
          </a:prstGeom>
        </p:spPr>
        <p:txBody>
          <a:bodyPr wrap="square">
            <a:spAutoFit/>
          </a:bodyPr>
          <a:lstStyle/>
          <a:p>
            <a:pPr algn="just"/>
            <a:r>
              <a:rPr lang="pt-PT" sz="2400" dirty="0" smtClean="0"/>
              <a:t>(1)</a:t>
            </a:r>
            <a:endParaRPr lang="en-GB" sz="2400" dirty="0"/>
          </a:p>
        </p:txBody>
      </p:sp>
      <p:pic>
        <p:nvPicPr>
          <p:cNvPr id="7" name="Picture 6"/>
          <p:cNvPicPr>
            <a:picLocks noChangeAspect="1"/>
          </p:cNvPicPr>
          <p:nvPr/>
        </p:nvPicPr>
        <p:blipFill>
          <a:blip r:embed="rId3"/>
          <a:stretch>
            <a:fillRect/>
          </a:stretch>
        </p:blipFill>
        <p:spPr>
          <a:xfrm>
            <a:off x="1331640" y="5178452"/>
            <a:ext cx="2931066" cy="757309"/>
          </a:xfrm>
          <a:prstGeom prst="rect">
            <a:avLst/>
          </a:prstGeom>
        </p:spPr>
      </p:pic>
      <p:sp>
        <p:nvSpPr>
          <p:cNvPr id="18" name="Rectangle 17"/>
          <p:cNvSpPr/>
          <p:nvPr/>
        </p:nvSpPr>
        <p:spPr>
          <a:xfrm>
            <a:off x="683568" y="5229200"/>
            <a:ext cx="648072" cy="461665"/>
          </a:xfrm>
          <a:prstGeom prst="rect">
            <a:avLst/>
          </a:prstGeom>
        </p:spPr>
        <p:txBody>
          <a:bodyPr wrap="square">
            <a:spAutoFit/>
          </a:bodyPr>
          <a:lstStyle/>
          <a:p>
            <a:pPr algn="just"/>
            <a:r>
              <a:rPr lang="pt-PT" sz="2400" dirty="0" smtClean="0"/>
              <a:t>(2)</a:t>
            </a:r>
            <a:endParaRPr lang="en-GB"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6291" name="Rectangle 3"/>
          <p:cNvSpPr>
            <a:spLocks noGrp="1" noChangeArrowheads="1"/>
          </p:cNvSpPr>
          <p:nvPr>
            <p:ph type="body" idx="1"/>
          </p:nvPr>
        </p:nvSpPr>
        <p:spPr>
          <a:xfrm>
            <a:off x="395536" y="1385902"/>
            <a:ext cx="8568952" cy="4779402"/>
          </a:xfrm>
        </p:spPr>
        <p:txBody>
          <a:bodyPr lIns="90488" tIns="44450" rIns="90488" bIns="44450"/>
          <a:lstStyle/>
          <a:p>
            <a:pPr algn="just" eaLnBrk="1" hangingPunct="1">
              <a:lnSpc>
                <a:spcPct val="90000"/>
              </a:lnSpc>
              <a:buClr>
                <a:schemeClr val="accent4"/>
              </a:buClr>
              <a:buFont typeface="Wingdings" pitchFamily="2" charset="2"/>
              <a:buChar char="Ø"/>
            </a:pPr>
            <a:r>
              <a:rPr lang="en-US" sz="2400" dirty="0" smtClean="0"/>
              <a:t>General binomial model</a:t>
            </a:r>
          </a:p>
          <a:p>
            <a:pPr marL="442913" lvl="1" indent="-266700" algn="just" eaLnBrk="1" hangingPunct="1">
              <a:lnSpc>
                <a:spcPct val="90000"/>
              </a:lnSpc>
              <a:buClr>
                <a:schemeClr val="accent4"/>
              </a:buClr>
              <a:buFont typeface="Wingdings" pitchFamily="2" charset="2"/>
              <a:buChar char="§"/>
            </a:pPr>
            <a:r>
              <a:rPr lang="en-US" sz="2000" dirty="0" smtClean="0"/>
              <a:t>Given the current level of short-term rate r, the next-period short rate can take only two possible values: an upper value </a:t>
            </a:r>
            <a:r>
              <a:rPr lang="en-US" sz="2000" dirty="0" err="1" smtClean="0"/>
              <a:t>r</a:t>
            </a:r>
            <a:r>
              <a:rPr lang="en-US" sz="2000" baseline="-25000" dirty="0" err="1" smtClean="0"/>
              <a:t>u</a:t>
            </a:r>
            <a:r>
              <a:rPr lang="en-US" sz="2000" dirty="0" smtClean="0"/>
              <a:t> and a lower value </a:t>
            </a:r>
            <a:r>
              <a:rPr lang="en-US" sz="2000" dirty="0" err="1" smtClean="0"/>
              <a:t>r</a:t>
            </a:r>
            <a:r>
              <a:rPr lang="en-US" sz="2000" baseline="-25000" dirty="0" err="1" smtClean="0"/>
              <a:t>l</a:t>
            </a:r>
            <a:r>
              <a:rPr lang="en-US" sz="2000" dirty="0" smtClean="0"/>
              <a:t>, with equal probability 0.5</a:t>
            </a:r>
          </a:p>
          <a:p>
            <a:pPr marL="442913" lvl="1" indent="-266700" algn="just" eaLnBrk="1" hangingPunct="1">
              <a:lnSpc>
                <a:spcPct val="90000"/>
              </a:lnSpc>
              <a:buClr>
                <a:schemeClr val="accent4"/>
              </a:buClr>
              <a:buFont typeface="Wingdings" pitchFamily="2" charset="2"/>
              <a:buChar char="§"/>
            </a:pPr>
            <a:r>
              <a:rPr lang="en-US" sz="2000" dirty="0" smtClean="0"/>
              <a:t>In period 2, the short-term interest rate can take on four possible values: </a:t>
            </a:r>
            <a:r>
              <a:rPr lang="en-US" sz="2000" dirty="0" err="1" smtClean="0"/>
              <a:t>r</a:t>
            </a:r>
            <a:r>
              <a:rPr lang="en-US" sz="2000" baseline="-25000" dirty="0" err="1" smtClean="0"/>
              <a:t>uu</a:t>
            </a:r>
            <a:r>
              <a:rPr lang="en-US" sz="2000" dirty="0" smtClean="0"/>
              <a:t>, </a:t>
            </a:r>
            <a:r>
              <a:rPr lang="en-US" sz="2000" dirty="0" err="1" smtClean="0"/>
              <a:t>r</a:t>
            </a:r>
            <a:r>
              <a:rPr lang="en-US" sz="2000" baseline="-25000" dirty="0" err="1" smtClean="0"/>
              <a:t>ul</a:t>
            </a:r>
            <a:r>
              <a:rPr lang="en-US" sz="2000" dirty="0" smtClean="0"/>
              <a:t>, </a:t>
            </a:r>
            <a:r>
              <a:rPr lang="en-US" sz="2000" dirty="0" err="1" smtClean="0"/>
              <a:t>r</a:t>
            </a:r>
            <a:r>
              <a:rPr lang="en-US" sz="2000" baseline="-25000" dirty="0" err="1" smtClean="0"/>
              <a:t>lu</a:t>
            </a:r>
            <a:r>
              <a:rPr lang="en-US" sz="2000" dirty="0" smtClean="0"/>
              <a:t>, </a:t>
            </a:r>
            <a:r>
              <a:rPr lang="en-US" sz="2000" dirty="0" err="1" smtClean="0"/>
              <a:t>r</a:t>
            </a:r>
            <a:r>
              <a:rPr lang="en-US" sz="2000" baseline="-25000" dirty="0" err="1" smtClean="0"/>
              <a:t>ll</a:t>
            </a:r>
            <a:r>
              <a:rPr lang="en-US" sz="2000" dirty="0" smtClean="0"/>
              <a:t> </a:t>
            </a:r>
          </a:p>
          <a:p>
            <a:pPr marL="442913" lvl="1" indent="-266700" algn="just" eaLnBrk="1" hangingPunct="1">
              <a:lnSpc>
                <a:spcPct val="90000"/>
              </a:lnSpc>
              <a:buClr>
                <a:schemeClr val="accent4"/>
              </a:buClr>
              <a:buFont typeface="Wingdings" pitchFamily="2" charset="2"/>
              <a:buChar char="§"/>
            </a:pPr>
            <a:r>
              <a:rPr lang="en-US" sz="2000" dirty="0" smtClean="0"/>
              <a:t>More generally, </a:t>
            </a:r>
            <a:r>
              <a:rPr lang="en-US" sz="2000" dirty="0" smtClean="0">
                <a:solidFill>
                  <a:srgbClr val="FF0000"/>
                </a:solidFill>
              </a:rPr>
              <a:t>in period </a:t>
            </a:r>
            <a:r>
              <a:rPr lang="en-US" sz="2000" i="1" dirty="0" smtClean="0">
                <a:solidFill>
                  <a:srgbClr val="FF0000"/>
                </a:solidFill>
              </a:rPr>
              <a:t>n</a:t>
            </a:r>
            <a:r>
              <a:rPr lang="en-US" sz="2000" dirty="0" smtClean="0">
                <a:solidFill>
                  <a:srgbClr val="FF0000"/>
                </a:solidFill>
              </a:rPr>
              <a:t>, the short-term interest rate can take on 2</a:t>
            </a:r>
            <a:r>
              <a:rPr lang="en-US" sz="2000" baseline="58000" dirty="0" smtClean="0">
                <a:solidFill>
                  <a:srgbClr val="FF0000"/>
                </a:solidFill>
              </a:rPr>
              <a:t>n</a:t>
            </a:r>
            <a:r>
              <a:rPr lang="en-US" sz="2000" dirty="0" smtClean="0">
                <a:solidFill>
                  <a:srgbClr val="FF0000"/>
                </a:solidFill>
              </a:rPr>
              <a:t> values =&gt; very time-consuming and computationally inefficient</a:t>
            </a:r>
          </a:p>
          <a:p>
            <a:pPr algn="just" eaLnBrk="1" hangingPunct="1">
              <a:lnSpc>
                <a:spcPct val="90000"/>
              </a:lnSpc>
              <a:buClr>
                <a:schemeClr val="accent4"/>
              </a:buClr>
              <a:buFont typeface="Wingdings" pitchFamily="2" charset="2"/>
              <a:buChar char="Ø"/>
            </a:pPr>
            <a:endParaRPr lang="en-US" sz="2400" dirty="0" smtClean="0"/>
          </a:p>
          <a:p>
            <a:pPr algn="just" eaLnBrk="1" hangingPunct="1">
              <a:lnSpc>
                <a:spcPct val="90000"/>
              </a:lnSpc>
              <a:buClr>
                <a:schemeClr val="accent4"/>
              </a:buClr>
              <a:buFont typeface="Wingdings" pitchFamily="2" charset="2"/>
              <a:buChar char="Ø"/>
            </a:pPr>
            <a:r>
              <a:rPr lang="en-US" sz="2400" dirty="0" smtClean="0"/>
              <a:t>Recombining trees</a:t>
            </a:r>
          </a:p>
          <a:p>
            <a:pPr marL="442913" lvl="1" indent="-266700" algn="just" eaLnBrk="1" hangingPunct="1">
              <a:lnSpc>
                <a:spcPct val="90000"/>
              </a:lnSpc>
              <a:buClr>
                <a:schemeClr val="accent4"/>
              </a:buClr>
              <a:buFont typeface="Wingdings" pitchFamily="2" charset="2"/>
              <a:buChar char="§"/>
            </a:pPr>
            <a:r>
              <a:rPr lang="en-US" sz="2000" dirty="0" smtClean="0">
                <a:solidFill>
                  <a:srgbClr val="FF0000"/>
                </a:solidFill>
              </a:rPr>
              <a:t>Means that an upward-downward sequence leads to the same result as a downward-upward sequence (regardless being binomial or trinomial trees)</a:t>
            </a:r>
          </a:p>
          <a:p>
            <a:pPr marL="442913" lvl="1" indent="-266700" algn="just" eaLnBrk="1" hangingPunct="1">
              <a:lnSpc>
                <a:spcPct val="90000"/>
              </a:lnSpc>
              <a:buClr>
                <a:schemeClr val="accent4"/>
              </a:buClr>
              <a:buFont typeface="Wingdings" pitchFamily="2" charset="2"/>
              <a:buChar char="§"/>
            </a:pPr>
            <a:r>
              <a:rPr lang="en-US" sz="2000" dirty="0" smtClean="0"/>
              <a:t>For example, </a:t>
            </a:r>
            <a:r>
              <a:rPr lang="en-US" sz="2000" dirty="0" err="1" smtClean="0"/>
              <a:t>r</a:t>
            </a:r>
            <a:r>
              <a:rPr lang="en-US" sz="2000" baseline="-25000" dirty="0" err="1" smtClean="0"/>
              <a:t>ul</a:t>
            </a:r>
            <a:r>
              <a:rPr lang="en-US" sz="2000" dirty="0" smtClean="0"/>
              <a:t> = </a:t>
            </a:r>
            <a:r>
              <a:rPr lang="en-US" sz="2000" dirty="0" err="1" smtClean="0"/>
              <a:t>r</a:t>
            </a:r>
            <a:r>
              <a:rPr lang="en-US" sz="2000" baseline="-25000" dirty="0" err="1" smtClean="0"/>
              <a:t>lu</a:t>
            </a:r>
            <a:r>
              <a:rPr lang="en-US" sz="2000" dirty="0" smtClean="0"/>
              <a:t> </a:t>
            </a:r>
          </a:p>
          <a:p>
            <a:pPr marL="442913" lvl="1" indent="-266700" algn="just" eaLnBrk="1" hangingPunct="1">
              <a:lnSpc>
                <a:spcPct val="90000"/>
              </a:lnSpc>
              <a:buClr>
                <a:schemeClr val="accent4"/>
              </a:buClr>
              <a:buFont typeface="Wingdings" pitchFamily="2" charset="2"/>
              <a:buChar char="§"/>
            </a:pPr>
            <a:r>
              <a:rPr lang="en-US" sz="2000" dirty="0" smtClean="0"/>
              <a:t>Only (n+1) different values at period n </a:t>
            </a:r>
          </a:p>
        </p:txBody>
      </p:sp>
      <p:cxnSp>
        <p:nvCxnSpPr>
          <p:cNvPr id="8" name="Straight Connector 7"/>
          <p:cNvCxnSpPr/>
          <p:nvPr/>
        </p:nvCxnSpPr>
        <p:spPr>
          <a:xfrm>
            <a:off x="0" y="1142984"/>
            <a:ext cx="7358082"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32" y="285736"/>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small" spc="0" normalizeH="0" baseline="0" noProof="0" dirty="0" smtClean="0">
                <a:ln>
                  <a:noFill/>
                </a:ln>
                <a:solidFill>
                  <a:srgbClr val="740000"/>
                </a:solidFill>
                <a:effectLst/>
                <a:uLnTx/>
                <a:uFillTx/>
                <a:latin typeface="Calibri" pitchFamily="34" charset="0"/>
                <a:ea typeface="+mj-ea"/>
                <a:cs typeface="+mj-cs"/>
              </a:rPr>
              <a:t>2.2.1 – Interest Rate Trees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323528" y="537360"/>
            <a:ext cx="8523862" cy="4837222"/>
          </a:xfrm>
          <a:prstGeom prst="rect">
            <a:avLst/>
          </a:prstGeom>
        </p:spPr>
        <p:txBody>
          <a:bodyPr wrap="square">
            <a:spAutoFit/>
          </a:bodyPr>
          <a:lstStyle/>
          <a:p>
            <a:pPr marL="285750" indent="-285750" algn="just">
              <a:lnSpc>
                <a:spcPts val="3100"/>
              </a:lnSpc>
              <a:spcBef>
                <a:spcPts val="600"/>
              </a:spcBef>
              <a:spcAft>
                <a:spcPts val="600"/>
              </a:spcAft>
              <a:buFont typeface="Arial" panose="020B0604020202020204" pitchFamily="34" charset="0"/>
              <a:buChar char="•"/>
            </a:pPr>
            <a:r>
              <a:rPr lang="en-GB" sz="2400" dirty="0" smtClean="0">
                <a:solidFill>
                  <a:srgbClr val="FF0000"/>
                </a:solidFill>
                <a:latin typeface="+mn-lt"/>
              </a:rPr>
              <a:t>Asset </a:t>
            </a:r>
            <a:r>
              <a:rPr lang="en-GB" sz="2400" dirty="0">
                <a:solidFill>
                  <a:srgbClr val="FF0000"/>
                </a:solidFill>
                <a:latin typeface="+mn-lt"/>
              </a:rPr>
              <a:t>prices and returns are related to their risk</a:t>
            </a:r>
            <a:r>
              <a:rPr lang="en-GB" sz="2400" dirty="0">
                <a:latin typeface="+mn-lt"/>
              </a:rPr>
              <a:t>, i.e., to the asset </a:t>
            </a:r>
            <a:r>
              <a:rPr lang="en-GB" sz="2400" dirty="0" smtClean="0">
                <a:latin typeface="+mn-lt"/>
              </a:rPr>
              <a:t>capacity of </a:t>
            </a:r>
            <a:r>
              <a:rPr lang="en-GB" sz="2400" dirty="0">
                <a:latin typeface="+mn-lt"/>
              </a:rPr>
              <a:t>offering higher cash-flows when they are more needed and </a:t>
            </a:r>
            <a:r>
              <a:rPr lang="en-GB" sz="2400" dirty="0" smtClean="0">
                <a:latin typeface="+mn-lt"/>
              </a:rPr>
              <a:t>valued.</a:t>
            </a:r>
          </a:p>
          <a:p>
            <a:pPr marL="285750" indent="-285750" algn="just">
              <a:lnSpc>
                <a:spcPts val="3100"/>
              </a:lnSpc>
              <a:spcBef>
                <a:spcPts val="600"/>
              </a:spcBef>
              <a:spcAft>
                <a:spcPts val="600"/>
              </a:spcAft>
              <a:buFont typeface="Arial" panose="020B0604020202020204" pitchFamily="34" charset="0"/>
              <a:buChar char="•"/>
            </a:pPr>
            <a:r>
              <a:rPr lang="en-GB" sz="2400" dirty="0" smtClean="0">
                <a:latin typeface="+mn-lt"/>
              </a:rPr>
              <a:t>Actually, </a:t>
            </a:r>
            <a:r>
              <a:rPr lang="en-GB" sz="2400" dirty="0">
                <a:latin typeface="+mn-lt"/>
              </a:rPr>
              <a:t>the more an asset helps to smooth income fluctuations, the </a:t>
            </a:r>
            <a:r>
              <a:rPr lang="en-GB" sz="2400" dirty="0" smtClean="0">
                <a:latin typeface="+mn-lt"/>
              </a:rPr>
              <a:t>less risky </a:t>
            </a:r>
            <a:r>
              <a:rPr lang="en-GB" sz="2400" dirty="0">
                <a:latin typeface="+mn-lt"/>
              </a:rPr>
              <a:t>it is and the higher will be its demand for </a:t>
            </a:r>
            <a:r>
              <a:rPr lang="en-GB" sz="2400" dirty="0" smtClean="0">
                <a:latin typeface="+mn-lt"/>
              </a:rPr>
              <a:t>ensuring </a:t>
            </a:r>
            <a:r>
              <a:rPr lang="en-GB" sz="2400" dirty="0">
                <a:latin typeface="+mn-lt"/>
              </a:rPr>
              <a:t>against “bad times”.</a:t>
            </a:r>
          </a:p>
          <a:p>
            <a:pPr marL="285750" indent="-285750" algn="just">
              <a:lnSpc>
                <a:spcPts val="3100"/>
              </a:lnSpc>
              <a:spcBef>
                <a:spcPts val="600"/>
              </a:spcBef>
              <a:spcAft>
                <a:spcPts val="600"/>
              </a:spcAft>
              <a:buFont typeface="Arial" panose="020B0604020202020204" pitchFamily="34" charset="0"/>
              <a:buChar char="•"/>
            </a:pPr>
            <a:r>
              <a:rPr lang="en-GB" sz="2400" dirty="0" smtClean="0">
                <a:latin typeface="+mn-lt"/>
              </a:rPr>
              <a:t>Considering that</a:t>
            </a:r>
          </a:p>
          <a:p>
            <a:pPr marL="285750" indent="-285750" algn="just">
              <a:lnSpc>
                <a:spcPts val="31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1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100"/>
              </a:lnSpc>
              <a:spcBef>
                <a:spcPts val="600"/>
              </a:spcBef>
              <a:spcAft>
                <a:spcPts val="600"/>
              </a:spcAft>
              <a:buFont typeface="Arial" panose="020B0604020202020204" pitchFamily="34" charset="0"/>
              <a:buChar char="•"/>
            </a:pPr>
            <a:r>
              <a:rPr lang="pt-PT" sz="2400" dirty="0" err="1" smtClean="0">
                <a:latin typeface="+mn-lt"/>
              </a:rPr>
              <a:t>Equation</a:t>
            </a:r>
            <a:r>
              <a:rPr lang="pt-PT" sz="2400" dirty="0" smtClean="0">
                <a:latin typeface="+mn-lt"/>
              </a:rPr>
              <a:t> (1) </a:t>
            </a:r>
            <a:r>
              <a:rPr lang="pt-PT" sz="2400" dirty="0" err="1" smtClean="0">
                <a:latin typeface="+mn-lt"/>
              </a:rPr>
              <a:t>may</a:t>
            </a:r>
            <a:r>
              <a:rPr lang="pt-PT" sz="2400" dirty="0" smtClean="0">
                <a:latin typeface="+mn-lt"/>
              </a:rPr>
              <a:t> </a:t>
            </a:r>
            <a:r>
              <a:rPr lang="pt-PT" sz="2400" dirty="0" err="1" smtClean="0">
                <a:latin typeface="+mn-lt"/>
              </a:rPr>
              <a:t>be</a:t>
            </a:r>
            <a:r>
              <a:rPr lang="pt-PT" sz="2400" dirty="0" smtClean="0">
                <a:latin typeface="+mn-lt"/>
              </a:rPr>
              <a:t> </a:t>
            </a:r>
            <a:r>
              <a:rPr lang="pt-PT" sz="2400" dirty="0" err="1" smtClean="0">
                <a:latin typeface="+mn-lt"/>
              </a:rPr>
              <a:t>written</a:t>
            </a:r>
            <a:r>
              <a:rPr lang="pt-PT" sz="2400" dirty="0" smtClean="0">
                <a:latin typeface="+mn-lt"/>
              </a:rPr>
              <a:t> as:</a:t>
            </a:r>
            <a:endParaRPr lang="en-GB" sz="2400" dirty="0">
              <a:latin typeface="+mn-lt"/>
            </a:endParaRPr>
          </a:p>
        </p:txBody>
      </p:sp>
      <p:pic>
        <p:nvPicPr>
          <p:cNvPr id="2" name="Picture 1"/>
          <p:cNvPicPr>
            <a:picLocks noChangeAspect="1"/>
          </p:cNvPicPr>
          <p:nvPr/>
        </p:nvPicPr>
        <p:blipFill>
          <a:blip r:embed="rId2"/>
          <a:stretch>
            <a:fillRect/>
          </a:stretch>
        </p:blipFill>
        <p:spPr>
          <a:xfrm>
            <a:off x="683568" y="3933056"/>
            <a:ext cx="4536503" cy="600667"/>
          </a:xfrm>
          <a:prstGeom prst="rect">
            <a:avLst/>
          </a:prstGeom>
        </p:spPr>
      </p:pic>
      <p:pic>
        <p:nvPicPr>
          <p:cNvPr id="3" name="Picture 2"/>
          <p:cNvPicPr>
            <a:picLocks noChangeAspect="1"/>
          </p:cNvPicPr>
          <p:nvPr/>
        </p:nvPicPr>
        <p:blipFill>
          <a:blip r:embed="rId3"/>
          <a:stretch>
            <a:fillRect/>
          </a:stretch>
        </p:blipFill>
        <p:spPr>
          <a:xfrm>
            <a:off x="1619672" y="5661248"/>
            <a:ext cx="4561405" cy="581718"/>
          </a:xfrm>
          <a:prstGeom prst="rect">
            <a:avLst/>
          </a:prstGeom>
        </p:spPr>
      </p:pic>
      <p:sp>
        <p:nvSpPr>
          <p:cNvPr id="12" name="Rectangle 11"/>
          <p:cNvSpPr/>
          <p:nvPr/>
        </p:nvSpPr>
        <p:spPr>
          <a:xfrm>
            <a:off x="683568" y="5721274"/>
            <a:ext cx="648072" cy="461665"/>
          </a:xfrm>
          <a:prstGeom prst="rect">
            <a:avLst/>
          </a:prstGeom>
        </p:spPr>
        <p:txBody>
          <a:bodyPr wrap="square">
            <a:spAutoFit/>
          </a:bodyPr>
          <a:lstStyle/>
          <a:p>
            <a:pPr algn="just"/>
            <a:r>
              <a:rPr lang="pt-PT" sz="2400" dirty="0" smtClean="0"/>
              <a:t>(3)</a:t>
            </a:r>
            <a:endParaRPr lang="en-GB" sz="2400" dirty="0"/>
          </a:p>
        </p:txBody>
      </p:sp>
    </p:spTree>
    <p:extLst>
      <p:ext uri="{BB962C8B-B14F-4D97-AF65-F5344CB8AC3E}">
        <p14:creationId xmlns:p14="http://schemas.microsoft.com/office/powerpoint/2010/main" val="21128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323528" y="688354"/>
            <a:ext cx="8523862" cy="5632311"/>
          </a:xfrm>
          <a:prstGeom prst="rect">
            <a:avLst/>
          </a:prstGeom>
        </p:spPr>
        <p:txBody>
          <a:bodyPr wrap="square">
            <a:spAutoFit/>
          </a:bodyPr>
          <a:lstStyle/>
          <a:p>
            <a:pPr marL="285750" indent="-285750" algn="just">
              <a:buFont typeface="Arial" panose="020B0604020202020204" pitchFamily="34" charset="0"/>
              <a:buChar char="•"/>
            </a:pPr>
            <a:r>
              <a:rPr lang="en-GB" sz="2400" dirty="0" smtClean="0">
                <a:latin typeface="+mn-lt"/>
              </a:rPr>
              <a:t>When </a:t>
            </a:r>
            <a:r>
              <a:rPr lang="en-GB" sz="2400" dirty="0">
                <a:latin typeface="+mn-lt"/>
              </a:rPr>
              <a:t>the asset is riskless, its pay-off in </a:t>
            </a:r>
            <a:r>
              <a:rPr lang="en-GB" sz="2400" i="1" dirty="0">
                <a:latin typeface="+mn-lt"/>
              </a:rPr>
              <a:t>t</a:t>
            </a:r>
            <a:r>
              <a:rPr lang="en-GB" sz="2400" dirty="0">
                <a:latin typeface="+mn-lt"/>
              </a:rPr>
              <a:t>+1 is known in </a:t>
            </a:r>
            <a:r>
              <a:rPr lang="en-GB" sz="2400" i="1" dirty="0">
                <a:latin typeface="+mn-lt"/>
              </a:rPr>
              <a:t>t </a:t>
            </a:r>
            <a:r>
              <a:rPr lang="en-GB" sz="2400" dirty="0">
                <a:latin typeface="+mn-lt"/>
              </a:rPr>
              <a:t>with </a:t>
            </a:r>
            <a:r>
              <a:rPr lang="en-GB" sz="2400" dirty="0" smtClean="0">
                <a:latin typeface="+mn-lt"/>
              </a:rPr>
              <a:t>certainty =&gt; </a:t>
            </a:r>
            <a:r>
              <a:rPr lang="en-GB" sz="2400" i="1" dirty="0" smtClean="0">
                <a:latin typeface="+mn-lt"/>
              </a:rPr>
              <a:t>P</a:t>
            </a:r>
            <a:r>
              <a:rPr lang="en-GB" sz="2400" i="1" baseline="-25000" dirty="0" smtClean="0">
                <a:latin typeface="+mn-lt"/>
              </a:rPr>
              <a:t>t+1</a:t>
            </a:r>
            <a:r>
              <a:rPr lang="en-GB" sz="2400" dirty="0" smtClean="0">
                <a:latin typeface="+mn-lt"/>
              </a:rPr>
              <a:t> may </a:t>
            </a:r>
            <a:r>
              <a:rPr lang="en-GB" sz="2400" dirty="0">
                <a:latin typeface="+mn-lt"/>
              </a:rPr>
              <a:t>be considered as a constant in </a:t>
            </a:r>
            <a:r>
              <a:rPr lang="en-GB" sz="2400" i="1" dirty="0">
                <a:latin typeface="+mn-lt"/>
              </a:rPr>
              <a:t>t</a:t>
            </a:r>
            <a:r>
              <a:rPr lang="en-GB" sz="2400" dirty="0">
                <a:latin typeface="+mn-lt"/>
              </a:rPr>
              <a:t>, which implies, </a:t>
            </a:r>
            <a:r>
              <a:rPr lang="en-GB" sz="2400" dirty="0" smtClean="0">
                <a:latin typeface="+mn-lt"/>
              </a:rPr>
              <a:t>from </a:t>
            </a:r>
            <a:r>
              <a:rPr lang="pt-PT" sz="2400" dirty="0" smtClean="0">
                <a:latin typeface="+mn-lt"/>
              </a:rPr>
              <a:t>(1):</a:t>
            </a:r>
          </a:p>
          <a:p>
            <a:pPr marL="285750" indent="-285750" algn="just">
              <a:buFont typeface="Arial" panose="020B0604020202020204" pitchFamily="34" charset="0"/>
              <a:buChar char="•"/>
            </a:pPr>
            <a:endParaRPr lang="pt-PT" sz="2400" dirty="0">
              <a:latin typeface="+mn-lt"/>
            </a:endParaRPr>
          </a:p>
          <a:p>
            <a:pPr marL="285750" indent="-285750" algn="just">
              <a:buFont typeface="Arial" panose="020B0604020202020204" pitchFamily="34" charset="0"/>
              <a:buChar char="•"/>
            </a:pPr>
            <a:endParaRPr lang="pt-PT" sz="2400" dirty="0" smtClean="0">
              <a:latin typeface="+mn-lt"/>
            </a:endParaRPr>
          </a:p>
          <a:p>
            <a:pPr marL="285750" indent="-285750" algn="just">
              <a:buFont typeface="Arial" panose="020B0604020202020204" pitchFamily="34" charset="0"/>
              <a:buChar char="•"/>
            </a:pPr>
            <a:endParaRPr lang="pt-PT" sz="2400" dirty="0">
              <a:latin typeface="+mn-lt"/>
            </a:endParaRPr>
          </a:p>
          <a:p>
            <a:pPr marL="285750" indent="-285750" algn="just">
              <a:buFont typeface="Arial" panose="020B0604020202020204" pitchFamily="34" charset="0"/>
              <a:buChar char="•"/>
            </a:pPr>
            <a:endParaRPr lang="pt-PT" sz="2400" dirty="0" smtClean="0">
              <a:latin typeface="+mn-lt"/>
            </a:endParaRPr>
          </a:p>
          <a:p>
            <a:pPr marL="285750" indent="-285750" algn="just">
              <a:buFont typeface="Arial" panose="020B0604020202020204" pitchFamily="34" charset="0"/>
              <a:buChar char="•"/>
            </a:pPr>
            <a:r>
              <a:rPr lang="en-GB" sz="2400" dirty="0" smtClean="0">
                <a:latin typeface="+mn-lt"/>
              </a:rPr>
              <a:t>As </a:t>
            </a:r>
            <a:r>
              <a:rPr lang="en-GB" sz="2400" dirty="0">
                <a:latin typeface="+mn-lt"/>
              </a:rPr>
              <a:t>the </a:t>
            </a:r>
            <a:r>
              <a:rPr lang="en-GB" sz="2400" dirty="0" smtClean="0">
                <a:latin typeface="+mn-lt"/>
              </a:rPr>
              <a:t>LHS </a:t>
            </a:r>
            <a:r>
              <a:rPr lang="en-GB" sz="2400" dirty="0">
                <a:latin typeface="+mn-lt"/>
              </a:rPr>
              <a:t>of </a:t>
            </a:r>
            <a:r>
              <a:rPr lang="en-GB" sz="2400" dirty="0" smtClean="0">
                <a:latin typeface="+mn-lt"/>
              </a:rPr>
              <a:t>(4</a:t>
            </a:r>
            <a:r>
              <a:rPr lang="en-GB" sz="2400" dirty="0">
                <a:latin typeface="+mn-lt"/>
              </a:rPr>
              <a:t>) is the inverse of the risk-free </a:t>
            </a:r>
            <a:r>
              <a:rPr lang="en-GB" sz="2400" dirty="0" smtClean="0">
                <a:latin typeface="+mn-lt"/>
              </a:rPr>
              <a:t>asset’s gross </a:t>
            </a:r>
            <a:r>
              <a:rPr lang="en-GB" sz="2400" dirty="0">
                <a:latin typeface="+mn-lt"/>
              </a:rPr>
              <a:t>return, denoted </a:t>
            </a:r>
            <a:r>
              <a:rPr lang="en-GB" sz="2400" dirty="0" smtClean="0">
                <a:latin typeface="+mn-lt"/>
              </a:rPr>
              <a:t>by	 	, </a:t>
            </a:r>
            <a:r>
              <a:rPr lang="en-GB" sz="2400" dirty="0">
                <a:latin typeface="+mn-lt"/>
              </a:rPr>
              <a:t>replacing in equation </a:t>
            </a:r>
            <a:r>
              <a:rPr lang="en-GB" sz="2400" dirty="0" smtClean="0">
                <a:latin typeface="+mn-lt"/>
              </a:rPr>
              <a:t>(3)	        by	        	    , it </a:t>
            </a:r>
            <a:r>
              <a:rPr lang="en-GB" sz="2400" dirty="0">
                <a:latin typeface="+mn-lt"/>
              </a:rPr>
              <a:t>is obtained</a:t>
            </a:r>
            <a:r>
              <a:rPr lang="en-GB" sz="2400" dirty="0" smtClean="0">
                <a:latin typeface="+mn-lt"/>
              </a:rPr>
              <a:t>:</a:t>
            </a:r>
          </a:p>
          <a:p>
            <a:pPr marL="285750" indent="-285750" algn="just">
              <a:buFont typeface="Arial" panose="020B0604020202020204" pitchFamily="34" charset="0"/>
              <a:buChar char="•"/>
            </a:pPr>
            <a:endParaRPr lang="pt-PT" sz="2400" dirty="0">
              <a:latin typeface="+mn-lt"/>
            </a:endParaRPr>
          </a:p>
          <a:p>
            <a:pPr marL="285750" indent="-285750" algn="just">
              <a:buFont typeface="Arial" panose="020B0604020202020204" pitchFamily="34" charset="0"/>
              <a:buChar char="•"/>
            </a:pPr>
            <a:endParaRPr lang="pt-PT" sz="2400" dirty="0" smtClean="0">
              <a:latin typeface="+mn-lt"/>
            </a:endParaRPr>
          </a:p>
          <a:p>
            <a:pPr marL="285750" indent="-285750" algn="just">
              <a:buFont typeface="Arial" panose="020B0604020202020204" pitchFamily="34" charset="0"/>
              <a:buChar char="•"/>
            </a:pPr>
            <a:endParaRPr lang="pt-PT" sz="2400" dirty="0">
              <a:latin typeface="+mn-lt"/>
            </a:endParaRPr>
          </a:p>
          <a:p>
            <a:pPr algn="just"/>
            <a:r>
              <a:rPr lang="en-GB" sz="2400" dirty="0" smtClean="0">
                <a:latin typeface="+mn-lt"/>
              </a:rPr>
              <a:t>The </a:t>
            </a:r>
            <a:r>
              <a:rPr lang="en-GB" sz="2400" dirty="0">
                <a:latin typeface="+mn-lt"/>
              </a:rPr>
              <a:t>asset price is the discounted expected value of its future pay-off or price, adjusted by the covariance of its return with the </a:t>
            </a:r>
            <a:r>
              <a:rPr lang="en-GB" sz="2400" dirty="0" err="1">
                <a:latin typeface="+mn-lt"/>
              </a:rPr>
              <a:t>sdf</a:t>
            </a:r>
            <a:r>
              <a:rPr lang="en-GB" sz="2400" dirty="0" smtClean="0">
                <a:latin typeface="+mn-lt"/>
              </a:rPr>
              <a:t>.</a:t>
            </a:r>
            <a:endParaRPr lang="en-GB" sz="2400" dirty="0">
              <a:latin typeface="+mn-lt"/>
            </a:endParaRPr>
          </a:p>
        </p:txBody>
      </p:sp>
      <p:pic>
        <p:nvPicPr>
          <p:cNvPr id="5" name="Picture 4"/>
          <p:cNvPicPr>
            <a:picLocks noChangeAspect="1"/>
          </p:cNvPicPr>
          <p:nvPr/>
        </p:nvPicPr>
        <p:blipFill>
          <a:blip r:embed="rId2"/>
          <a:stretch>
            <a:fillRect/>
          </a:stretch>
        </p:blipFill>
        <p:spPr>
          <a:xfrm>
            <a:off x="1480257" y="1916832"/>
            <a:ext cx="2187372" cy="990645"/>
          </a:xfrm>
          <a:prstGeom prst="rect">
            <a:avLst/>
          </a:prstGeom>
        </p:spPr>
      </p:pic>
      <p:sp>
        <p:nvSpPr>
          <p:cNvPr id="8" name="Rectangle 7"/>
          <p:cNvSpPr/>
          <p:nvPr/>
        </p:nvSpPr>
        <p:spPr>
          <a:xfrm>
            <a:off x="755576" y="2132856"/>
            <a:ext cx="648072" cy="461665"/>
          </a:xfrm>
          <a:prstGeom prst="rect">
            <a:avLst/>
          </a:prstGeom>
        </p:spPr>
        <p:txBody>
          <a:bodyPr wrap="square">
            <a:spAutoFit/>
          </a:bodyPr>
          <a:lstStyle/>
          <a:p>
            <a:pPr algn="just"/>
            <a:r>
              <a:rPr lang="pt-PT" sz="2400" dirty="0" smtClean="0"/>
              <a:t>(4)</a:t>
            </a:r>
            <a:endParaRPr lang="en-GB" sz="2400" dirty="0"/>
          </a:p>
        </p:txBody>
      </p:sp>
      <p:pic>
        <p:nvPicPr>
          <p:cNvPr id="6" name="Picture 5"/>
          <p:cNvPicPr>
            <a:picLocks noChangeAspect="1"/>
          </p:cNvPicPr>
          <p:nvPr/>
        </p:nvPicPr>
        <p:blipFill>
          <a:blip r:embed="rId3"/>
          <a:stretch>
            <a:fillRect/>
          </a:stretch>
        </p:blipFill>
        <p:spPr>
          <a:xfrm>
            <a:off x="3203848" y="3704284"/>
            <a:ext cx="792088" cy="372788"/>
          </a:xfrm>
          <a:prstGeom prst="rect">
            <a:avLst/>
          </a:prstGeom>
        </p:spPr>
      </p:pic>
      <p:pic>
        <p:nvPicPr>
          <p:cNvPr id="7" name="Picture 6"/>
          <p:cNvPicPr>
            <a:picLocks noChangeAspect="1"/>
          </p:cNvPicPr>
          <p:nvPr/>
        </p:nvPicPr>
        <p:blipFill>
          <a:blip r:embed="rId4"/>
          <a:stretch>
            <a:fillRect/>
          </a:stretch>
        </p:blipFill>
        <p:spPr>
          <a:xfrm>
            <a:off x="7308304" y="3687454"/>
            <a:ext cx="936104" cy="389618"/>
          </a:xfrm>
          <a:prstGeom prst="rect">
            <a:avLst/>
          </a:prstGeom>
        </p:spPr>
      </p:pic>
      <p:pic>
        <p:nvPicPr>
          <p:cNvPr id="9" name="Picture 8"/>
          <p:cNvPicPr>
            <a:picLocks noChangeAspect="1"/>
          </p:cNvPicPr>
          <p:nvPr/>
        </p:nvPicPr>
        <p:blipFill>
          <a:blip r:embed="rId5"/>
          <a:stretch>
            <a:fillRect/>
          </a:stretch>
        </p:blipFill>
        <p:spPr>
          <a:xfrm>
            <a:off x="720840" y="4045191"/>
            <a:ext cx="826824" cy="400056"/>
          </a:xfrm>
          <a:prstGeom prst="rect">
            <a:avLst/>
          </a:prstGeom>
        </p:spPr>
      </p:pic>
      <p:pic>
        <p:nvPicPr>
          <p:cNvPr id="10" name="Picture 9"/>
          <p:cNvPicPr>
            <a:picLocks noChangeAspect="1"/>
          </p:cNvPicPr>
          <p:nvPr/>
        </p:nvPicPr>
        <p:blipFill>
          <a:blip r:embed="rId6"/>
          <a:stretch>
            <a:fillRect/>
          </a:stretch>
        </p:blipFill>
        <p:spPr>
          <a:xfrm>
            <a:off x="1628941" y="4437112"/>
            <a:ext cx="4212190" cy="713032"/>
          </a:xfrm>
          <a:prstGeom prst="rect">
            <a:avLst/>
          </a:prstGeom>
        </p:spPr>
      </p:pic>
      <p:sp>
        <p:nvSpPr>
          <p:cNvPr id="14" name="Rectangle 13"/>
          <p:cNvSpPr/>
          <p:nvPr/>
        </p:nvSpPr>
        <p:spPr>
          <a:xfrm>
            <a:off x="827584" y="4509120"/>
            <a:ext cx="648072" cy="461665"/>
          </a:xfrm>
          <a:prstGeom prst="rect">
            <a:avLst/>
          </a:prstGeom>
        </p:spPr>
        <p:txBody>
          <a:bodyPr wrap="square">
            <a:spAutoFit/>
          </a:bodyPr>
          <a:lstStyle/>
          <a:p>
            <a:pPr algn="just"/>
            <a:r>
              <a:rPr lang="pt-PT" sz="2400" dirty="0" smtClean="0"/>
              <a:t>(5)</a:t>
            </a:r>
            <a:endParaRPr lang="en-GB" sz="2400" dirty="0"/>
          </a:p>
        </p:txBody>
      </p:sp>
      <p:sp>
        <p:nvSpPr>
          <p:cNvPr id="2" name="Down Arrow 1"/>
          <p:cNvSpPr/>
          <p:nvPr/>
        </p:nvSpPr>
        <p:spPr>
          <a:xfrm>
            <a:off x="4211960" y="4970785"/>
            <a:ext cx="360040" cy="54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09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323528" y="764704"/>
            <a:ext cx="8523862" cy="3182923"/>
          </a:xfrm>
          <a:prstGeom prst="rect">
            <a:avLst/>
          </a:prstGeom>
        </p:spPr>
        <p:txBody>
          <a:bodyPr wrap="square">
            <a:spAutoFit/>
          </a:bodyPr>
          <a:lstStyle/>
          <a:p>
            <a:pPr marL="285750" indent="-285750" algn="just">
              <a:lnSpc>
                <a:spcPts val="3100"/>
              </a:lnSpc>
              <a:spcBef>
                <a:spcPts val="600"/>
              </a:spcBef>
              <a:spcAft>
                <a:spcPts val="600"/>
              </a:spcAft>
              <a:buFont typeface="Arial" panose="020B0604020202020204" pitchFamily="34" charset="0"/>
              <a:buChar char="•"/>
            </a:pPr>
            <a:r>
              <a:rPr lang="en-GB" sz="2400" dirty="0" smtClean="0">
                <a:latin typeface="+mn-lt"/>
              </a:rPr>
              <a:t>As it will </a:t>
            </a:r>
            <a:r>
              <a:rPr lang="en-GB" sz="2400" dirty="0">
                <a:latin typeface="+mn-lt"/>
              </a:rPr>
              <a:t>become clear later, this covariance consists in a risk factor and it </a:t>
            </a:r>
            <a:r>
              <a:rPr lang="en-GB" sz="2400" dirty="0" smtClean="0">
                <a:latin typeface="+mn-lt"/>
              </a:rPr>
              <a:t>is positive </a:t>
            </a:r>
            <a:r>
              <a:rPr lang="en-GB" sz="2400" dirty="0">
                <a:latin typeface="+mn-lt"/>
              </a:rPr>
              <a:t>for assets that pay higher returns when they are more </a:t>
            </a:r>
            <a:r>
              <a:rPr lang="en-GB" sz="2400" dirty="0" smtClean="0">
                <a:latin typeface="+mn-lt"/>
              </a:rPr>
              <a:t>needed.</a:t>
            </a:r>
          </a:p>
          <a:p>
            <a:pPr marL="285750" indent="-285750" algn="just">
              <a:lnSpc>
                <a:spcPts val="31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100"/>
              </a:lnSpc>
              <a:spcBef>
                <a:spcPts val="600"/>
              </a:spcBef>
              <a:spcAft>
                <a:spcPts val="600"/>
              </a:spcAft>
              <a:buFont typeface="Arial" panose="020B0604020202020204" pitchFamily="34" charset="0"/>
              <a:buChar char="•"/>
            </a:pPr>
            <a:r>
              <a:rPr lang="en-GB" sz="2400" dirty="0" smtClean="0">
                <a:latin typeface="+mn-lt"/>
              </a:rPr>
              <a:t>The same result </a:t>
            </a:r>
            <a:r>
              <a:rPr lang="en-GB" sz="2400" dirty="0">
                <a:latin typeface="+mn-lt"/>
              </a:rPr>
              <a:t>may be obtained for interest rates, instead of prices. Actually, </a:t>
            </a:r>
            <a:r>
              <a:rPr lang="en-GB" sz="2400" dirty="0" smtClean="0">
                <a:latin typeface="+mn-lt"/>
              </a:rPr>
              <a:t>dividing both sides of equation (1) by </a:t>
            </a:r>
            <a:r>
              <a:rPr lang="en-GB" sz="2400" i="1" dirty="0" smtClean="0">
                <a:latin typeface="+mn-lt"/>
              </a:rPr>
              <a:t>P</a:t>
            </a:r>
            <a:r>
              <a:rPr lang="en-GB" sz="1400" i="1" dirty="0" smtClean="0">
                <a:latin typeface="+mn-lt"/>
              </a:rPr>
              <a:t>t</a:t>
            </a:r>
            <a:r>
              <a:rPr lang="en-GB" sz="2400" dirty="0" smtClean="0">
                <a:latin typeface="+mn-lt"/>
              </a:rPr>
              <a:t>, one gets:</a:t>
            </a:r>
            <a:endParaRPr lang="pt-PT" sz="2400" dirty="0" smtClean="0">
              <a:latin typeface="+mn-lt"/>
            </a:endParaRPr>
          </a:p>
        </p:txBody>
      </p:sp>
      <p:sp>
        <p:nvSpPr>
          <p:cNvPr id="16" name="Rectangle 15"/>
          <p:cNvSpPr/>
          <p:nvPr/>
        </p:nvSpPr>
        <p:spPr>
          <a:xfrm>
            <a:off x="755576" y="4248169"/>
            <a:ext cx="648072" cy="461665"/>
          </a:xfrm>
          <a:prstGeom prst="rect">
            <a:avLst/>
          </a:prstGeom>
        </p:spPr>
        <p:txBody>
          <a:bodyPr wrap="square">
            <a:spAutoFit/>
          </a:bodyPr>
          <a:lstStyle/>
          <a:p>
            <a:pPr algn="just"/>
            <a:r>
              <a:rPr lang="pt-PT" sz="2400" dirty="0" smtClean="0"/>
              <a:t>(6)</a:t>
            </a:r>
            <a:endParaRPr lang="en-GB" sz="2400" dirty="0"/>
          </a:p>
        </p:txBody>
      </p:sp>
      <p:pic>
        <p:nvPicPr>
          <p:cNvPr id="12" name="Picture 11"/>
          <p:cNvPicPr>
            <a:picLocks noChangeAspect="1"/>
          </p:cNvPicPr>
          <p:nvPr/>
        </p:nvPicPr>
        <p:blipFill>
          <a:blip r:embed="rId2"/>
          <a:stretch>
            <a:fillRect/>
          </a:stretch>
        </p:blipFill>
        <p:spPr>
          <a:xfrm>
            <a:off x="2339752" y="4255333"/>
            <a:ext cx="2473750" cy="578863"/>
          </a:xfrm>
          <a:prstGeom prst="rect">
            <a:avLst/>
          </a:prstGeom>
        </p:spPr>
      </p:pic>
    </p:spTree>
    <p:extLst>
      <p:ext uri="{BB962C8B-B14F-4D97-AF65-F5344CB8AC3E}">
        <p14:creationId xmlns:p14="http://schemas.microsoft.com/office/powerpoint/2010/main" val="1182389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252682" y="725695"/>
            <a:ext cx="8678768" cy="5581015"/>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Applying </a:t>
            </a:r>
            <a:r>
              <a:rPr lang="en-GB" sz="2400" dirty="0">
                <a:latin typeface="+mn-lt"/>
              </a:rPr>
              <a:t>the </a:t>
            </a:r>
            <a:r>
              <a:rPr lang="en-GB" sz="2400" dirty="0" smtClean="0">
                <a:latin typeface="+mn-lt"/>
              </a:rPr>
              <a:t>already used statistical result</a:t>
            </a: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indent="263525" algn="just">
              <a:lnSpc>
                <a:spcPts val="3200"/>
              </a:lnSpc>
              <a:spcBef>
                <a:spcPts val="600"/>
              </a:spcBef>
              <a:spcAft>
                <a:spcPts val="600"/>
              </a:spcAft>
            </a:pPr>
            <a:r>
              <a:rPr lang="en-GB" sz="2400" dirty="0" smtClean="0">
                <a:latin typeface="+mn-lt"/>
              </a:rPr>
              <a:t>to </a:t>
            </a:r>
            <a:r>
              <a:rPr lang="en-GB" sz="2400" dirty="0">
                <a:latin typeface="+mn-lt"/>
              </a:rPr>
              <a:t>(6</a:t>
            </a:r>
            <a:r>
              <a:rPr lang="en-GB" sz="2400" dirty="0" smtClean="0">
                <a:latin typeface="+mn-lt"/>
              </a:rPr>
              <a:t>) it is obtained</a:t>
            </a: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Following</a:t>
            </a:r>
            <a:r>
              <a:rPr lang="pt-PT" sz="2400" dirty="0" smtClean="0">
                <a:latin typeface="+mn-lt"/>
              </a:rPr>
              <a:t> </a:t>
            </a:r>
            <a:r>
              <a:rPr lang="pt-PT" sz="2400" dirty="0" err="1" smtClean="0">
                <a:latin typeface="+mn-lt"/>
              </a:rPr>
              <a:t>equation</a:t>
            </a:r>
            <a:r>
              <a:rPr lang="pt-PT" sz="2400" dirty="0" smtClean="0">
                <a:latin typeface="+mn-lt"/>
              </a:rPr>
              <a:t> (4) </a:t>
            </a:r>
            <a:r>
              <a:rPr lang="pt-PT" sz="2400" dirty="0" err="1" smtClean="0">
                <a:latin typeface="+mn-lt"/>
              </a:rPr>
              <a:t>we</a:t>
            </a:r>
            <a:r>
              <a:rPr lang="pt-PT" sz="2400" dirty="0" smtClean="0">
                <a:latin typeface="+mn-lt"/>
              </a:rPr>
              <a:t> </a:t>
            </a:r>
            <a:r>
              <a:rPr lang="pt-PT" sz="2400" dirty="0" err="1" smtClean="0">
                <a:latin typeface="+mn-lt"/>
              </a:rPr>
              <a:t>obtain</a:t>
            </a:r>
            <a:r>
              <a:rPr lang="pt-PT"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algn="just">
              <a:lnSpc>
                <a:spcPts val="3200"/>
              </a:lnSpc>
              <a:spcBef>
                <a:spcPts val="600"/>
              </a:spcBef>
              <a:spcAft>
                <a:spcPts val="600"/>
              </a:spcAft>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Therefore</a:t>
            </a:r>
            <a:r>
              <a:rPr lang="pt-PT" sz="2400" dirty="0" smtClean="0">
                <a:latin typeface="+mn-lt"/>
              </a:rPr>
              <a:t>, </a:t>
            </a:r>
            <a:r>
              <a:rPr lang="pt-PT" sz="2400" dirty="0" err="1" smtClean="0">
                <a:latin typeface="+mn-lt"/>
              </a:rPr>
              <a:t>we</a:t>
            </a:r>
            <a:r>
              <a:rPr lang="pt-PT" sz="2400" dirty="0" smtClean="0">
                <a:latin typeface="+mn-lt"/>
              </a:rPr>
              <a:t> </a:t>
            </a:r>
            <a:r>
              <a:rPr lang="pt-PT" sz="2400" dirty="0" err="1" smtClean="0">
                <a:latin typeface="+mn-lt"/>
              </a:rPr>
              <a:t>get</a:t>
            </a:r>
            <a:r>
              <a:rPr lang="pt-PT" sz="2400" dirty="0" smtClean="0">
                <a:latin typeface="+mn-lt"/>
              </a:rPr>
              <a:t>:</a:t>
            </a:r>
            <a:endParaRPr lang="en-GB" sz="2400" dirty="0" smtClean="0">
              <a:latin typeface="+mn-lt"/>
            </a:endParaRPr>
          </a:p>
          <a:p>
            <a:pPr marL="1657350" lvl="3" indent="-285750" algn="just">
              <a:lnSpc>
                <a:spcPts val="3200"/>
              </a:lnSpc>
              <a:spcBef>
                <a:spcPts val="600"/>
              </a:spcBef>
              <a:spcAft>
                <a:spcPts val="600"/>
              </a:spcAft>
              <a:buFont typeface="Arial" panose="020B0604020202020204" pitchFamily="34" charset="0"/>
              <a:buChar char="•"/>
            </a:pPr>
            <a:endParaRPr lang="pt-PT" sz="2400" dirty="0">
              <a:latin typeface="+mn-lt"/>
            </a:endParaRPr>
          </a:p>
        </p:txBody>
      </p:sp>
      <p:pic>
        <p:nvPicPr>
          <p:cNvPr id="5" name="Picture 4"/>
          <p:cNvPicPr>
            <a:picLocks noChangeAspect="1"/>
          </p:cNvPicPr>
          <p:nvPr/>
        </p:nvPicPr>
        <p:blipFill>
          <a:blip r:embed="rId2"/>
          <a:stretch>
            <a:fillRect/>
          </a:stretch>
        </p:blipFill>
        <p:spPr>
          <a:xfrm>
            <a:off x="576376" y="1340768"/>
            <a:ext cx="3419560" cy="437477"/>
          </a:xfrm>
          <a:prstGeom prst="rect">
            <a:avLst/>
          </a:prstGeom>
        </p:spPr>
      </p:pic>
      <p:pic>
        <p:nvPicPr>
          <p:cNvPr id="6" name="Picture 5"/>
          <p:cNvPicPr>
            <a:picLocks noChangeAspect="1"/>
          </p:cNvPicPr>
          <p:nvPr/>
        </p:nvPicPr>
        <p:blipFill>
          <a:blip r:embed="rId3"/>
          <a:stretch>
            <a:fillRect/>
          </a:stretch>
        </p:blipFill>
        <p:spPr>
          <a:xfrm>
            <a:off x="1070690" y="2420888"/>
            <a:ext cx="7173718" cy="818977"/>
          </a:xfrm>
          <a:prstGeom prst="rect">
            <a:avLst/>
          </a:prstGeom>
        </p:spPr>
      </p:pic>
      <p:pic>
        <p:nvPicPr>
          <p:cNvPr id="7" name="Picture 6"/>
          <p:cNvPicPr>
            <a:picLocks noChangeAspect="1"/>
          </p:cNvPicPr>
          <p:nvPr/>
        </p:nvPicPr>
        <p:blipFill>
          <a:blip r:embed="rId4"/>
          <a:stretch>
            <a:fillRect/>
          </a:stretch>
        </p:blipFill>
        <p:spPr>
          <a:xfrm>
            <a:off x="1174809" y="4209246"/>
            <a:ext cx="6925583" cy="680763"/>
          </a:xfrm>
          <a:prstGeom prst="rect">
            <a:avLst/>
          </a:prstGeom>
        </p:spPr>
      </p:pic>
      <p:pic>
        <p:nvPicPr>
          <p:cNvPr id="8" name="Picture 7"/>
          <p:cNvPicPr>
            <a:picLocks noChangeAspect="1"/>
          </p:cNvPicPr>
          <p:nvPr/>
        </p:nvPicPr>
        <p:blipFill>
          <a:blip r:embed="rId5"/>
          <a:stretch>
            <a:fillRect/>
          </a:stretch>
        </p:blipFill>
        <p:spPr>
          <a:xfrm>
            <a:off x="1187624" y="5665641"/>
            <a:ext cx="3077787" cy="820475"/>
          </a:xfrm>
          <a:prstGeom prst="rect">
            <a:avLst/>
          </a:prstGeom>
        </p:spPr>
      </p:pic>
      <p:sp>
        <p:nvSpPr>
          <p:cNvPr id="14" name="Rectangle 13"/>
          <p:cNvSpPr/>
          <p:nvPr/>
        </p:nvSpPr>
        <p:spPr>
          <a:xfrm>
            <a:off x="512168" y="5845045"/>
            <a:ext cx="648072" cy="461665"/>
          </a:xfrm>
          <a:prstGeom prst="rect">
            <a:avLst/>
          </a:prstGeom>
        </p:spPr>
        <p:txBody>
          <a:bodyPr wrap="square">
            <a:spAutoFit/>
          </a:bodyPr>
          <a:lstStyle/>
          <a:p>
            <a:pPr algn="just"/>
            <a:r>
              <a:rPr lang="pt-PT" sz="2400" dirty="0" smtClean="0"/>
              <a:t>(9)</a:t>
            </a:r>
            <a:endParaRPr lang="en-GB" sz="2400" dirty="0"/>
          </a:p>
        </p:txBody>
      </p:sp>
      <p:sp>
        <p:nvSpPr>
          <p:cNvPr id="17" name="Rectangle 16"/>
          <p:cNvSpPr/>
          <p:nvPr/>
        </p:nvSpPr>
        <p:spPr>
          <a:xfrm>
            <a:off x="4292795" y="5208843"/>
            <a:ext cx="4666039" cy="1477328"/>
          </a:xfrm>
          <a:prstGeom prst="rect">
            <a:avLst/>
          </a:prstGeom>
        </p:spPr>
        <p:txBody>
          <a:bodyPr wrap="square">
            <a:spAutoFit/>
          </a:bodyPr>
          <a:lstStyle/>
          <a:p>
            <a:pPr algn="just">
              <a:lnSpc>
                <a:spcPts val="2700"/>
              </a:lnSpc>
              <a:spcBef>
                <a:spcPts val="0"/>
              </a:spcBef>
              <a:spcAft>
                <a:spcPts val="0"/>
              </a:spcAft>
            </a:pPr>
            <a:r>
              <a:rPr lang="en-GB" dirty="0" smtClean="0">
                <a:latin typeface="+mn-lt"/>
              </a:rPr>
              <a:t>The </a:t>
            </a:r>
            <a:r>
              <a:rPr lang="en-GB" dirty="0">
                <a:latin typeface="+mn-lt"/>
              </a:rPr>
              <a:t>interest rate of an asset results from the risk-free rate, adjusted by a risk </a:t>
            </a:r>
            <a:r>
              <a:rPr lang="en-GB" dirty="0" smtClean="0">
                <a:latin typeface="+mn-lt"/>
              </a:rPr>
              <a:t>factor =&gt; </a:t>
            </a:r>
            <a:r>
              <a:rPr lang="en-GB" dirty="0" smtClean="0">
                <a:solidFill>
                  <a:srgbClr val="FF0000"/>
                </a:solidFill>
                <a:latin typeface="+mn-lt"/>
              </a:rPr>
              <a:t>the </a:t>
            </a:r>
            <a:r>
              <a:rPr lang="en-GB" dirty="0">
                <a:solidFill>
                  <a:srgbClr val="FF0000"/>
                </a:solidFill>
                <a:latin typeface="+mn-lt"/>
              </a:rPr>
              <a:t>lower the covariance, the higher the risk and the interest rate. </a:t>
            </a:r>
            <a:endParaRPr lang="pt-PT" dirty="0" smtClean="0">
              <a:solidFill>
                <a:srgbClr val="FF0000"/>
              </a:solidFill>
              <a:latin typeface="+mn-lt"/>
            </a:endParaRPr>
          </a:p>
        </p:txBody>
      </p:sp>
      <p:sp>
        <p:nvSpPr>
          <p:cNvPr id="10" name="Rectangle 9"/>
          <p:cNvSpPr/>
          <p:nvPr/>
        </p:nvSpPr>
        <p:spPr>
          <a:xfrm>
            <a:off x="467544" y="2564904"/>
            <a:ext cx="648072" cy="461665"/>
          </a:xfrm>
          <a:prstGeom prst="rect">
            <a:avLst/>
          </a:prstGeom>
        </p:spPr>
        <p:txBody>
          <a:bodyPr wrap="square">
            <a:spAutoFit/>
          </a:bodyPr>
          <a:lstStyle/>
          <a:p>
            <a:pPr algn="just"/>
            <a:r>
              <a:rPr lang="pt-PT" sz="2400" dirty="0" smtClean="0"/>
              <a:t>(7)</a:t>
            </a:r>
            <a:endParaRPr lang="en-GB" sz="2400" dirty="0"/>
          </a:p>
        </p:txBody>
      </p:sp>
      <p:sp>
        <p:nvSpPr>
          <p:cNvPr id="11" name="Rectangle 10"/>
          <p:cNvSpPr/>
          <p:nvPr/>
        </p:nvSpPr>
        <p:spPr>
          <a:xfrm>
            <a:off x="467544" y="4293096"/>
            <a:ext cx="648072" cy="461665"/>
          </a:xfrm>
          <a:prstGeom prst="rect">
            <a:avLst/>
          </a:prstGeom>
        </p:spPr>
        <p:txBody>
          <a:bodyPr wrap="square">
            <a:spAutoFit/>
          </a:bodyPr>
          <a:lstStyle/>
          <a:p>
            <a:pPr algn="just"/>
            <a:r>
              <a:rPr lang="pt-PT" sz="2400" dirty="0" smtClean="0"/>
              <a:t>(8)</a:t>
            </a:r>
            <a:endParaRPr lang="en-GB" sz="2400" dirty="0"/>
          </a:p>
        </p:txBody>
      </p:sp>
    </p:spTree>
    <p:extLst>
      <p:ext uri="{BB962C8B-B14F-4D97-AF65-F5344CB8AC3E}">
        <p14:creationId xmlns:p14="http://schemas.microsoft.com/office/powerpoint/2010/main" val="38448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252682" y="725695"/>
            <a:ext cx="8678768" cy="4555093"/>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With </a:t>
            </a:r>
            <a:r>
              <a:rPr lang="en-GB" sz="2400" dirty="0">
                <a:latin typeface="+mn-lt"/>
              </a:rPr>
              <a:t>some additional self-explanatory algebra, the following result is obtained</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In equation </a:t>
            </a:r>
            <a:r>
              <a:rPr lang="en-GB" sz="2400" dirty="0" smtClean="0">
                <a:latin typeface="+mn-lt"/>
              </a:rPr>
              <a:t>(10) ,</a:t>
            </a:r>
            <a:r>
              <a:rPr lang="en-GB" sz="2400" dirty="0">
                <a:latin typeface="+mn-lt"/>
              </a:rPr>
              <a:t>	 </a:t>
            </a:r>
            <a:r>
              <a:rPr lang="en-GB" sz="2400" dirty="0" smtClean="0">
                <a:latin typeface="+mn-lt"/>
              </a:rPr>
              <a:t>         is </a:t>
            </a:r>
            <a:r>
              <a:rPr lang="en-GB" sz="2400" dirty="0">
                <a:latin typeface="+mn-lt"/>
              </a:rPr>
              <a:t>the coefficient of a regression </a:t>
            </a:r>
            <a:r>
              <a:rPr lang="en-GB" sz="2400" dirty="0" smtClean="0">
                <a:latin typeface="+mn-lt"/>
              </a:rPr>
              <a:t>of        	on</a:t>
            </a:r>
            <a:r>
              <a:rPr lang="en-GB" sz="2400" dirty="0">
                <a:latin typeface="+mn-lt"/>
              </a:rPr>
              <a:t>	  </a:t>
            </a:r>
            <a:r>
              <a:rPr lang="en-GB" sz="2400" dirty="0" smtClean="0">
                <a:latin typeface="+mn-lt"/>
              </a:rPr>
              <a:t> .</a:t>
            </a:r>
          </a:p>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Therefore, it measures the correlation between the asset’s return and the stochastic discount factor (</a:t>
            </a:r>
            <a:r>
              <a:rPr lang="en-GB" sz="2400" dirty="0" err="1">
                <a:latin typeface="+mn-lt"/>
              </a:rPr>
              <a:t>sdf</a:t>
            </a:r>
            <a:r>
              <a:rPr lang="en-GB" sz="2400" dirty="0">
                <a:latin typeface="+mn-lt"/>
              </a:rPr>
              <a:t>) or the quantity of risk.</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p:txBody>
      </p:sp>
      <p:sp>
        <p:nvSpPr>
          <p:cNvPr id="14" name="Rectangle 13"/>
          <p:cNvSpPr/>
          <p:nvPr/>
        </p:nvSpPr>
        <p:spPr>
          <a:xfrm>
            <a:off x="539552" y="1918654"/>
            <a:ext cx="792088" cy="461665"/>
          </a:xfrm>
          <a:prstGeom prst="rect">
            <a:avLst/>
          </a:prstGeom>
        </p:spPr>
        <p:txBody>
          <a:bodyPr wrap="square">
            <a:spAutoFit/>
          </a:bodyPr>
          <a:lstStyle/>
          <a:p>
            <a:pPr algn="just"/>
            <a:r>
              <a:rPr lang="pt-PT" sz="2400" dirty="0" smtClean="0"/>
              <a:t>(10)</a:t>
            </a:r>
            <a:endParaRPr lang="en-GB" sz="2400" dirty="0"/>
          </a:p>
        </p:txBody>
      </p:sp>
      <p:pic>
        <p:nvPicPr>
          <p:cNvPr id="9" name="Picture 8"/>
          <p:cNvPicPr>
            <a:picLocks noChangeAspect="1"/>
          </p:cNvPicPr>
          <p:nvPr/>
        </p:nvPicPr>
        <p:blipFill>
          <a:blip r:embed="rId2"/>
          <a:stretch>
            <a:fillRect/>
          </a:stretch>
        </p:blipFill>
        <p:spPr>
          <a:xfrm>
            <a:off x="1520556" y="1842360"/>
            <a:ext cx="6457552" cy="722543"/>
          </a:xfrm>
          <a:prstGeom prst="rect">
            <a:avLst/>
          </a:prstGeom>
        </p:spPr>
      </p:pic>
      <p:pic>
        <p:nvPicPr>
          <p:cNvPr id="10" name="Picture 9"/>
          <p:cNvPicPr>
            <a:picLocks noChangeAspect="1"/>
          </p:cNvPicPr>
          <p:nvPr/>
        </p:nvPicPr>
        <p:blipFill>
          <a:blip r:embed="rId3"/>
          <a:stretch>
            <a:fillRect/>
          </a:stretch>
        </p:blipFill>
        <p:spPr>
          <a:xfrm>
            <a:off x="2785248" y="2852936"/>
            <a:ext cx="965667" cy="441594"/>
          </a:xfrm>
          <a:prstGeom prst="rect">
            <a:avLst/>
          </a:prstGeom>
        </p:spPr>
      </p:pic>
      <p:pic>
        <p:nvPicPr>
          <p:cNvPr id="11" name="Picture 10"/>
          <p:cNvPicPr>
            <a:picLocks noChangeAspect="1"/>
          </p:cNvPicPr>
          <p:nvPr/>
        </p:nvPicPr>
        <p:blipFill>
          <a:blip r:embed="rId4"/>
          <a:stretch>
            <a:fillRect/>
          </a:stretch>
        </p:blipFill>
        <p:spPr>
          <a:xfrm>
            <a:off x="705305" y="3263673"/>
            <a:ext cx="454835" cy="445251"/>
          </a:xfrm>
          <a:prstGeom prst="rect">
            <a:avLst/>
          </a:prstGeom>
        </p:spPr>
      </p:pic>
      <p:pic>
        <p:nvPicPr>
          <p:cNvPr id="12" name="Picture 11"/>
          <p:cNvPicPr>
            <a:picLocks noChangeAspect="1"/>
          </p:cNvPicPr>
          <p:nvPr/>
        </p:nvPicPr>
        <p:blipFill>
          <a:blip r:embed="rId5"/>
          <a:stretch>
            <a:fillRect/>
          </a:stretch>
        </p:blipFill>
        <p:spPr>
          <a:xfrm>
            <a:off x="1763688" y="3263673"/>
            <a:ext cx="636452" cy="466763"/>
          </a:xfrm>
          <a:prstGeom prst="rect">
            <a:avLst/>
          </a:prstGeom>
        </p:spPr>
      </p:pic>
    </p:spTree>
    <p:extLst>
      <p:ext uri="{BB962C8B-B14F-4D97-AF65-F5344CB8AC3E}">
        <p14:creationId xmlns:p14="http://schemas.microsoft.com/office/powerpoint/2010/main" val="335828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678768" cy="6350456"/>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Market</a:t>
            </a:r>
            <a:r>
              <a:rPr lang="pt-PT" sz="2400" dirty="0" smtClean="0">
                <a:latin typeface="+mn-lt"/>
              </a:rPr>
              <a:t> </a:t>
            </a:r>
            <a:r>
              <a:rPr lang="pt-PT" sz="2400" dirty="0" err="1" smtClean="0">
                <a:latin typeface="+mn-lt"/>
              </a:rPr>
              <a:t>price</a:t>
            </a:r>
            <a:r>
              <a:rPr lang="pt-PT" sz="2400" dirty="0" smtClean="0">
                <a:latin typeface="+mn-lt"/>
              </a:rPr>
              <a:t> </a:t>
            </a:r>
            <a:r>
              <a:rPr lang="pt-PT" sz="2400" dirty="0" err="1" smtClean="0">
                <a:latin typeface="+mn-lt"/>
              </a:rPr>
              <a:t>of</a:t>
            </a:r>
            <a:r>
              <a:rPr lang="pt-PT" sz="2400" dirty="0" smtClean="0">
                <a:latin typeface="+mn-lt"/>
              </a:rPr>
              <a:t> </a:t>
            </a:r>
            <a:r>
              <a:rPr lang="pt-PT" sz="2400" dirty="0" err="1" smtClean="0">
                <a:latin typeface="+mn-lt"/>
              </a:rPr>
              <a:t>risk</a:t>
            </a:r>
            <a:r>
              <a:rPr lang="pt-PT"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From equation </a:t>
            </a:r>
            <a:r>
              <a:rPr lang="en-GB" sz="2400" dirty="0" smtClean="0">
                <a:latin typeface="+mn-lt"/>
              </a:rPr>
              <a:t>(8), denoting by 		the correlation </a:t>
            </a:r>
            <a:r>
              <a:rPr lang="en-GB" sz="2400" dirty="0">
                <a:latin typeface="+mn-lt"/>
              </a:rPr>
              <a:t>coefficient between the </a:t>
            </a:r>
            <a:r>
              <a:rPr lang="en-GB" sz="2400" dirty="0" err="1">
                <a:latin typeface="+mn-lt"/>
              </a:rPr>
              <a:t>sdf</a:t>
            </a:r>
            <a:r>
              <a:rPr lang="en-GB" sz="2400" dirty="0">
                <a:latin typeface="+mn-lt"/>
              </a:rPr>
              <a:t> and the asset’s rate of return </a:t>
            </a:r>
            <a:r>
              <a:rPr lang="en-GB" sz="2400" dirty="0" smtClean="0">
                <a:latin typeface="+mn-lt"/>
              </a:rPr>
              <a:t>and         	 and 	     , </a:t>
            </a:r>
            <a:r>
              <a:rPr lang="en-GB" sz="2400" dirty="0">
                <a:latin typeface="+mn-lt"/>
              </a:rPr>
              <a:t>the excess return of any asset over the risk-free asset </a:t>
            </a:r>
            <a:r>
              <a:rPr lang="en-GB" sz="2400" dirty="0" smtClean="0">
                <a:latin typeface="+mn-lt"/>
              </a:rPr>
              <a:t>is:</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u="sng" dirty="0" smtClean="0">
                <a:latin typeface="+mn-lt"/>
              </a:rPr>
              <a:t>Equation (11) </a:t>
            </a:r>
            <a:r>
              <a:rPr lang="en-GB" sz="2400" u="sng" dirty="0">
                <a:latin typeface="+mn-lt"/>
              </a:rPr>
              <a:t>illustrate a basic result in finance theory:</a:t>
            </a:r>
            <a:r>
              <a:rPr lang="en-GB" sz="2400" dirty="0">
                <a:latin typeface="+mn-lt"/>
              </a:rPr>
              <a:t> </a:t>
            </a:r>
            <a:r>
              <a:rPr lang="en-GB" sz="2400" dirty="0">
                <a:solidFill>
                  <a:srgbClr val="FF0000"/>
                </a:solidFill>
                <a:latin typeface="+mn-lt"/>
              </a:rPr>
              <a:t>the excess return of any asset over the risk-free asset depends on the covariance of its rate of return with the </a:t>
            </a:r>
            <a:r>
              <a:rPr lang="en-GB" sz="2400" dirty="0" err="1" smtClean="0">
                <a:solidFill>
                  <a:srgbClr val="FF0000"/>
                </a:solidFill>
                <a:latin typeface="+mn-lt"/>
              </a:rPr>
              <a:t>sdf</a:t>
            </a:r>
            <a:r>
              <a:rPr lang="en-GB" sz="2400" dirty="0" smtClean="0">
                <a:latin typeface="+mn-lt"/>
              </a:rPr>
              <a:t> =&gt; </a:t>
            </a:r>
            <a:r>
              <a:rPr lang="en-GB" sz="2400" dirty="0">
                <a:latin typeface="+mn-lt"/>
              </a:rPr>
              <a:t>an asset </a:t>
            </a:r>
            <a:r>
              <a:rPr lang="en-GB" sz="2400" dirty="0" smtClean="0">
                <a:latin typeface="+mn-lt"/>
              </a:rPr>
              <a:t>with pay-off negatively correlated to the </a:t>
            </a:r>
            <a:r>
              <a:rPr lang="en-GB" sz="2400" dirty="0" err="1" smtClean="0">
                <a:latin typeface="+mn-lt"/>
              </a:rPr>
              <a:t>sdf</a:t>
            </a:r>
            <a:r>
              <a:rPr lang="en-GB" sz="2400" dirty="0" smtClean="0">
                <a:latin typeface="+mn-lt"/>
              </a:rPr>
              <a:t> is riskier.</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p:txBody>
      </p:sp>
      <p:pic>
        <p:nvPicPr>
          <p:cNvPr id="39" name="Picture 38"/>
          <p:cNvPicPr>
            <a:picLocks noChangeAspect="1"/>
          </p:cNvPicPr>
          <p:nvPr/>
        </p:nvPicPr>
        <p:blipFill>
          <a:blip r:embed="rId3"/>
          <a:stretch>
            <a:fillRect/>
          </a:stretch>
        </p:blipFill>
        <p:spPr>
          <a:xfrm>
            <a:off x="3275856" y="404664"/>
            <a:ext cx="1944216" cy="828726"/>
          </a:xfrm>
          <a:prstGeom prst="rect">
            <a:avLst/>
          </a:prstGeom>
        </p:spPr>
      </p:pic>
      <p:pic>
        <p:nvPicPr>
          <p:cNvPr id="40" name="Picture 39"/>
          <p:cNvPicPr>
            <a:picLocks noChangeAspect="1"/>
          </p:cNvPicPr>
          <p:nvPr/>
        </p:nvPicPr>
        <p:blipFill>
          <a:blip r:embed="rId4"/>
          <a:stretch>
            <a:fillRect/>
          </a:stretch>
        </p:blipFill>
        <p:spPr>
          <a:xfrm>
            <a:off x="4499992" y="1644267"/>
            <a:ext cx="1046906" cy="488589"/>
          </a:xfrm>
          <a:prstGeom prst="rect">
            <a:avLst/>
          </a:prstGeom>
        </p:spPr>
      </p:pic>
      <p:pic>
        <p:nvPicPr>
          <p:cNvPr id="41" name="Picture 40"/>
          <p:cNvPicPr>
            <a:picLocks noChangeAspect="1"/>
          </p:cNvPicPr>
          <p:nvPr/>
        </p:nvPicPr>
        <p:blipFill>
          <a:blip r:embed="rId5"/>
          <a:stretch>
            <a:fillRect/>
          </a:stretch>
        </p:blipFill>
        <p:spPr>
          <a:xfrm>
            <a:off x="539552" y="2420888"/>
            <a:ext cx="712602" cy="468436"/>
          </a:xfrm>
          <a:prstGeom prst="rect">
            <a:avLst/>
          </a:prstGeom>
        </p:spPr>
      </p:pic>
      <p:pic>
        <p:nvPicPr>
          <p:cNvPr id="42" name="Picture 41"/>
          <p:cNvPicPr>
            <a:picLocks noChangeAspect="1"/>
          </p:cNvPicPr>
          <p:nvPr/>
        </p:nvPicPr>
        <p:blipFill>
          <a:blip r:embed="rId6"/>
          <a:stretch>
            <a:fillRect/>
          </a:stretch>
        </p:blipFill>
        <p:spPr>
          <a:xfrm>
            <a:off x="1835696" y="2492896"/>
            <a:ext cx="592808" cy="422520"/>
          </a:xfrm>
          <a:prstGeom prst="rect">
            <a:avLst/>
          </a:prstGeom>
        </p:spPr>
      </p:pic>
      <p:pic>
        <p:nvPicPr>
          <p:cNvPr id="43" name="Picture 42"/>
          <p:cNvPicPr>
            <a:picLocks noChangeAspect="1"/>
          </p:cNvPicPr>
          <p:nvPr/>
        </p:nvPicPr>
        <p:blipFill>
          <a:blip r:embed="rId7"/>
          <a:stretch>
            <a:fillRect/>
          </a:stretch>
        </p:blipFill>
        <p:spPr>
          <a:xfrm>
            <a:off x="2132100" y="3336980"/>
            <a:ext cx="4271152" cy="812100"/>
          </a:xfrm>
          <a:prstGeom prst="rect">
            <a:avLst/>
          </a:prstGeom>
        </p:spPr>
      </p:pic>
      <p:sp>
        <p:nvSpPr>
          <p:cNvPr id="44" name="Rectangle 43"/>
          <p:cNvSpPr/>
          <p:nvPr/>
        </p:nvSpPr>
        <p:spPr>
          <a:xfrm>
            <a:off x="576126" y="3501008"/>
            <a:ext cx="827522" cy="461665"/>
          </a:xfrm>
          <a:prstGeom prst="rect">
            <a:avLst/>
          </a:prstGeom>
        </p:spPr>
        <p:txBody>
          <a:bodyPr wrap="square">
            <a:spAutoFit/>
          </a:bodyPr>
          <a:lstStyle/>
          <a:p>
            <a:pPr algn="just"/>
            <a:r>
              <a:rPr lang="pt-PT" sz="2400" dirty="0" smtClean="0"/>
              <a:t>(11)</a:t>
            </a:r>
            <a:endParaRPr lang="en-GB" sz="2400" dirty="0"/>
          </a:p>
        </p:txBody>
      </p:sp>
    </p:spTree>
    <p:extLst>
      <p:ext uri="{BB962C8B-B14F-4D97-AF65-F5344CB8AC3E}">
        <p14:creationId xmlns:p14="http://schemas.microsoft.com/office/powerpoint/2010/main" val="111099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678768" cy="7478970"/>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ea typeface="Times New Roman" panose="02020603050405020304" pitchFamily="18" charset="0"/>
                <a:cs typeface="Times New Roman" panose="02020603050405020304" pitchFamily="18" charset="0"/>
              </a:rPr>
              <a:t>The </a:t>
            </a:r>
            <a:r>
              <a:rPr lang="en-GB" sz="2400" dirty="0">
                <a:latin typeface="+mn-lt"/>
                <a:ea typeface="Times New Roman" panose="02020603050405020304" pitchFamily="18" charset="0"/>
                <a:cs typeface="Times New Roman" panose="02020603050405020304" pitchFamily="18" charset="0"/>
              </a:rPr>
              <a:t>mean-variance frontier will correspond to the limiting values of equation </a:t>
            </a:r>
            <a:r>
              <a:rPr lang="en-GB" sz="2400" dirty="0" smtClean="0">
                <a:latin typeface="+mn-lt"/>
                <a:ea typeface="Times New Roman" panose="02020603050405020304" pitchFamily="18" charset="0"/>
                <a:cs typeface="Times New Roman" panose="02020603050405020304" pitchFamily="18" charset="0"/>
              </a:rPr>
              <a:t>(11) =&gt; expected </a:t>
            </a:r>
            <a:r>
              <a:rPr lang="en-GB" sz="2400" dirty="0">
                <a:latin typeface="+mn-lt"/>
                <a:ea typeface="Times New Roman" panose="02020603050405020304" pitchFamily="18" charset="0"/>
                <a:cs typeface="Times New Roman" panose="02020603050405020304" pitchFamily="18" charset="0"/>
              </a:rPr>
              <a:t>values and standard-deviations must lie in the </a:t>
            </a:r>
            <a:r>
              <a:rPr lang="en-GB" sz="2400" dirty="0" smtClean="0">
                <a:latin typeface="+mn-lt"/>
                <a:ea typeface="Times New Roman" panose="02020603050405020304" pitchFamily="18" charset="0"/>
                <a:cs typeface="Times New Roman" panose="02020603050405020304" pitchFamily="18" charset="0"/>
              </a:rPr>
              <a:t>interval	</a:t>
            </a:r>
            <a:r>
              <a:rPr lang="en-GB" sz="2400" dirty="0">
                <a:latin typeface="+mn-lt"/>
                <a:ea typeface="Times New Roman" panose="02020603050405020304" pitchFamily="18" charset="0"/>
                <a:cs typeface="Times New Roman" panose="02020603050405020304" pitchFamily="18" charset="0"/>
              </a:rPr>
              <a:t>	</a:t>
            </a:r>
            <a:r>
              <a:rPr lang="en-GB" sz="2400" dirty="0" smtClean="0">
                <a:latin typeface="+mn-lt"/>
                <a:ea typeface="Times New Roman" panose="02020603050405020304" pitchFamily="18" charset="0"/>
                <a:cs typeface="Times New Roman" panose="02020603050405020304" pitchFamily="18" charset="0"/>
              </a:rPr>
              <a:t>	      .</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cs typeface="Times New Roman" panose="0202060305040502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u="sng" dirty="0" smtClean="0">
                <a:latin typeface="+mn-lt"/>
              </a:rPr>
              <a:t>As </a:t>
            </a:r>
            <a:r>
              <a:rPr lang="en-GB" sz="2400" u="sng" dirty="0">
                <a:latin typeface="+mn-lt"/>
              </a:rPr>
              <a:t>on the frontier all asset returns are perfectly correlated with the </a:t>
            </a:r>
            <a:r>
              <a:rPr lang="en-GB" sz="2400" u="sng" dirty="0" err="1">
                <a:latin typeface="+mn-lt"/>
              </a:rPr>
              <a:t>sdf</a:t>
            </a:r>
            <a:r>
              <a:rPr lang="en-GB" sz="2400" u="sng" dirty="0">
                <a:latin typeface="+mn-lt"/>
              </a:rPr>
              <a:t>, all asset returns are also perfectly correlated with each </a:t>
            </a:r>
            <a:r>
              <a:rPr lang="en-GB" sz="2400" u="sng" dirty="0" smtClean="0">
                <a:latin typeface="+mn-lt"/>
              </a:rPr>
              <a:t>other </a:t>
            </a:r>
            <a:r>
              <a:rPr lang="en-GB" sz="2400" dirty="0" smtClean="0">
                <a:latin typeface="+mn-lt"/>
              </a:rPr>
              <a:t>=&gt; it </a:t>
            </a:r>
            <a:r>
              <a:rPr lang="en-GB" sz="2400" dirty="0">
                <a:latin typeface="+mn-lt"/>
              </a:rPr>
              <a:t>is possible to define the return of any asset as a linear combination of the returns of any </a:t>
            </a:r>
            <a:r>
              <a:rPr lang="en-GB" sz="2400" dirty="0" smtClean="0">
                <a:latin typeface="+mn-lt"/>
              </a:rPr>
              <a:t>2 </a:t>
            </a:r>
            <a:r>
              <a:rPr lang="en-GB" sz="2400" dirty="0">
                <a:latin typeface="+mn-lt"/>
              </a:rPr>
              <a:t>other </a:t>
            </a:r>
            <a:r>
              <a:rPr lang="en-GB" sz="2400" dirty="0" smtClean="0">
                <a:latin typeface="+mn-lt"/>
              </a:rPr>
              <a:t>assets - market </a:t>
            </a:r>
            <a:r>
              <a:rPr lang="en-GB" sz="2400" dirty="0">
                <a:latin typeface="+mn-lt"/>
              </a:rPr>
              <a:t>or wealth </a:t>
            </a:r>
            <a:r>
              <a:rPr lang="en-GB" sz="2400" dirty="0" smtClean="0">
                <a:latin typeface="+mn-lt"/>
              </a:rPr>
              <a:t>portfolio </a:t>
            </a:r>
            <a:r>
              <a:rPr lang="en-GB" sz="2400" dirty="0">
                <a:latin typeface="+mn-lt"/>
              </a:rPr>
              <a:t>and the risk-free </a:t>
            </a:r>
            <a:r>
              <a:rPr lang="en-GB" sz="2400" dirty="0" smtClean="0">
                <a:latin typeface="+mn-lt"/>
              </a:rPr>
              <a:t>asset: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algn="just">
              <a:lnSpc>
                <a:spcPts val="3200"/>
              </a:lnSpc>
              <a:spcBef>
                <a:spcPts val="600"/>
              </a:spcBef>
              <a:spcAft>
                <a:spcPts val="600"/>
              </a:spcAft>
            </a:pPr>
            <a:r>
              <a:rPr lang="pt-PT" sz="2400" dirty="0">
                <a:latin typeface="+mn-lt"/>
              </a:rPr>
              <a:t>	</a:t>
            </a:r>
            <a:endParaRPr lang="pt-PT" sz="2400" dirty="0" smtClean="0">
              <a:latin typeface="+mn-lt"/>
            </a:endParaRPr>
          </a:p>
          <a:p>
            <a:pPr algn="just">
              <a:lnSpc>
                <a:spcPts val="3200"/>
              </a:lnSpc>
              <a:spcBef>
                <a:spcPts val="600"/>
              </a:spcBef>
              <a:spcAft>
                <a:spcPts val="600"/>
              </a:spcAft>
            </a:pPr>
            <a:r>
              <a:rPr lang="pt-PT" sz="2400" dirty="0">
                <a:latin typeface="+mn-lt"/>
              </a:rPr>
              <a:t>	</a:t>
            </a: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p:txBody>
      </p:sp>
      <p:pic>
        <p:nvPicPr>
          <p:cNvPr id="2" name="Picture 1"/>
          <p:cNvPicPr>
            <a:picLocks noChangeAspect="1"/>
          </p:cNvPicPr>
          <p:nvPr/>
        </p:nvPicPr>
        <p:blipFill>
          <a:blip r:embed="rId3"/>
          <a:stretch>
            <a:fillRect/>
          </a:stretch>
        </p:blipFill>
        <p:spPr>
          <a:xfrm>
            <a:off x="2671113" y="1340768"/>
            <a:ext cx="2583783" cy="826772"/>
          </a:xfrm>
          <a:prstGeom prst="rect">
            <a:avLst/>
          </a:prstGeom>
        </p:spPr>
      </p:pic>
      <p:sp>
        <p:nvSpPr>
          <p:cNvPr id="3" name="Rectangle 2"/>
          <p:cNvSpPr/>
          <p:nvPr/>
        </p:nvSpPr>
        <p:spPr>
          <a:xfrm>
            <a:off x="6323893" y="2124740"/>
            <a:ext cx="2409634" cy="369332"/>
          </a:xfrm>
          <a:prstGeom prst="rect">
            <a:avLst/>
          </a:prstGeom>
        </p:spPr>
        <p:txBody>
          <a:bodyPr wrap="none">
            <a:spAutoFit/>
          </a:bodyPr>
          <a:lstStyle/>
          <a:p>
            <a:r>
              <a:rPr lang="en-GB" dirty="0">
                <a:latin typeface="Book Antiqua" panose="02040602050305030304" pitchFamily="18" charset="0"/>
                <a:ea typeface="Times New Roman" panose="02020603050405020304" pitchFamily="18" charset="0"/>
                <a:cs typeface="Times New Roman" panose="02020603050405020304" pitchFamily="18" charset="0"/>
              </a:rPr>
              <a:t>mean-variance region</a:t>
            </a:r>
            <a:endParaRPr lang="en-GB" dirty="0"/>
          </a:p>
        </p:txBody>
      </p:sp>
      <p:cxnSp>
        <p:nvCxnSpPr>
          <p:cNvPr id="5" name="Straight Arrow Connector 4"/>
          <p:cNvCxnSpPr/>
          <p:nvPr/>
        </p:nvCxnSpPr>
        <p:spPr>
          <a:xfrm flipH="1" flipV="1">
            <a:off x="5342227" y="2077717"/>
            <a:ext cx="981666" cy="231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3476613" y="2360170"/>
            <a:ext cx="1468166" cy="451700"/>
          </a:xfrm>
          <a:prstGeom prst="rect">
            <a:avLst/>
          </a:prstGeom>
        </p:spPr>
      </p:pic>
      <p:sp>
        <p:nvSpPr>
          <p:cNvPr id="15" name="Rectangle 14"/>
          <p:cNvSpPr/>
          <p:nvPr/>
        </p:nvSpPr>
        <p:spPr>
          <a:xfrm>
            <a:off x="786453" y="2390462"/>
            <a:ext cx="2690160" cy="369332"/>
          </a:xfrm>
          <a:prstGeom prst="rect">
            <a:avLst/>
          </a:prstGeom>
        </p:spPr>
        <p:txBody>
          <a:bodyPr wrap="none">
            <a:spAutoFit/>
          </a:bodyPr>
          <a:lstStyle/>
          <a:p>
            <a:r>
              <a:rPr lang="en-GB" dirty="0" smtClean="0">
                <a:latin typeface="Book Antiqua" panose="02040602050305030304" pitchFamily="18" charset="0"/>
                <a:ea typeface="Times New Roman" panose="02020603050405020304" pitchFamily="18" charset="0"/>
                <a:cs typeface="Times New Roman" panose="02020603050405020304" pitchFamily="18" charset="0"/>
              </a:rPr>
              <a:t>minimum risk (frontier):</a:t>
            </a:r>
            <a:endParaRPr lang="en-GB" dirty="0"/>
          </a:p>
        </p:txBody>
      </p:sp>
      <p:pic>
        <p:nvPicPr>
          <p:cNvPr id="7" name="Picture 6"/>
          <p:cNvPicPr>
            <a:picLocks noChangeAspect="1"/>
          </p:cNvPicPr>
          <p:nvPr/>
        </p:nvPicPr>
        <p:blipFill>
          <a:blip r:embed="rId5"/>
          <a:stretch>
            <a:fillRect/>
          </a:stretch>
        </p:blipFill>
        <p:spPr>
          <a:xfrm>
            <a:off x="1322304" y="5233798"/>
            <a:ext cx="7426160" cy="571466"/>
          </a:xfrm>
          <a:prstGeom prst="rect">
            <a:avLst/>
          </a:prstGeom>
        </p:spPr>
      </p:pic>
      <p:sp>
        <p:nvSpPr>
          <p:cNvPr id="17" name="Rectangle 16"/>
          <p:cNvSpPr/>
          <p:nvPr/>
        </p:nvSpPr>
        <p:spPr>
          <a:xfrm>
            <a:off x="467544" y="5245872"/>
            <a:ext cx="782752" cy="461665"/>
          </a:xfrm>
          <a:prstGeom prst="rect">
            <a:avLst/>
          </a:prstGeom>
        </p:spPr>
        <p:txBody>
          <a:bodyPr wrap="square">
            <a:spAutoFit/>
          </a:bodyPr>
          <a:lstStyle/>
          <a:p>
            <a:pPr algn="just"/>
            <a:r>
              <a:rPr lang="pt-PT" sz="2400" dirty="0" smtClean="0"/>
              <a:t>(12)</a:t>
            </a:r>
            <a:endParaRPr lang="en-GB" sz="2400" dirty="0"/>
          </a:p>
        </p:txBody>
      </p:sp>
      <p:pic>
        <p:nvPicPr>
          <p:cNvPr id="8" name="Picture 7"/>
          <p:cNvPicPr>
            <a:picLocks noChangeAspect="1"/>
          </p:cNvPicPr>
          <p:nvPr/>
        </p:nvPicPr>
        <p:blipFill>
          <a:blip r:embed="rId6"/>
          <a:stretch>
            <a:fillRect/>
          </a:stretch>
        </p:blipFill>
        <p:spPr>
          <a:xfrm>
            <a:off x="566914" y="5933808"/>
            <a:ext cx="476694" cy="537189"/>
          </a:xfrm>
          <a:prstGeom prst="rect">
            <a:avLst/>
          </a:prstGeom>
        </p:spPr>
      </p:pic>
      <p:sp>
        <p:nvSpPr>
          <p:cNvPr id="19" name="Rectangle 18"/>
          <p:cNvSpPr/>
          <p:nvPr/>
        </p:nvSpPr>
        <p:spPr>
          <a:xfrm>
            <a:off x="1187624" y="5971950"/>
            <a:ext cx="3735318" cy="369332"/>
          </a:xfrm>
          <a:prstGeom prst="rect">
            <a:avLst/>
          </a:prstGeom>
        </p:spPr>
        <p:txBody>
          <a:bodyPr wrap="none">
            <a:spAutoFit/>
          </a:bodyPr>
          <a:lstStyle/>
          <a:p>
            <a:r>
              <a:rPr lang="en-GB" dirty="0" smtClean="0">
                <a:latin typeface="Book Antiqua" panose="02040602050305030304" pitchFamily="18" charset="0"/>
                <a:ea typeface="Times New Roman" panose="02020603050405020304" pitchFamily="18" charset="0"/>
                <a:cs typeface="Times New Roman" panose="02020603050405020304" pitchFamily="18" charset="0"/>
              </a:rPr>
              <a:t>- Rate of return of market portfolio</a:t>
            </a:r>
            <a:endParaRPr lang="en-GB" dirty="0"/>
          </a:p>
        </p:txBody>
      </p:sp>
      <p:sp>
        <p:nvSpPr>
          <p:cNvPr id="12" name="Rectangle 11"/>
          <p:cNvSpPr/>
          <p:nvPr/>
        </p:nvSpPr>
        <p:spPr>
          <a:xfrm>
            <a:off x="7770119" y="5956124"/>
            <a:ext cx="1141659" cy="461665"/>
          </a:xfrm>
          <a:prstGeom prst="rect">
            <a:avLst/>
          </a:prstGeom>
        </p:spPr>
        <p:txBody>
          <a:bodyPr wrap="none">
            <a:spAutoFit/>
          </a:bodyPr>
          <a:lstStyle/>
          <a:p>
            <a:r>
              <a:rPr lang="en-GB" sz="2400" b="1" dirty="0" smtClean="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CAPM</a:t>
            </a:r>
            <a:endParaRPr lang="en-GB" sz="2400" b="1" dirty="0">
              <a:solidFill>
                <a:srgbClr val="FF0000"/>
              </a:solidFill>
            </a:endParaRPr>
          </a:p>
        </p:txBody>
      </p:sp>
      <p:cxnSp>
        <p:nvCxnSpPr>
          <p:cNvPr id="11" name="Straight Arrow Connector 10"/>
          <p:cNvCxnSpPr/>
          <p:nvPr/>
        </p:nvCxnSpPr>
        <p:spPr>
          <a:xfrm flipH="1" flipV="1">
            <a:off x="6948264" y="5805264"/>
            <a:ext cx="720080" cy="39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49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678768" cy="6914713"/>
          </a:xfrm>
          <a:prstGeom prst="rect">
            <a:avLst/>
          </a:prstGeom>
        </p:spPr>
        <p:txBody>
          <a:bodyPr wrap="square">
            <a:spAutoFit/>
          </a:bodyPr>
          <a:lstStyle/>
          <a:p>
            <a:pPr algn="just">
              <a:lnSpc>
                <a:spcPts val="3200"/>
              </a:lnSpc>
              <a:spcBef>
                <a:spcPts val="600"/>
              </a:spcBef>
              <a:spcAft>
                <a:spcPts val="600"/>
              </a:spcAft>
            </a:pPr>
            <a:r>
              <a:rPr lang="en-GB" sz="2400" dirty="0" smtClean="0">
                <a:latin typeface="+mn-lt"/>
                <a:ea typeface="Times New Roman" panose="02020603050405020304" pitchFamily="18" charset="0"/>
                <a:cs typeface="Times New Roman" panose="02020603050405020304" pitchFamily="18" charset="0"/>
              </a:rPr>
              <a:t>	</a:t>
            </a:r>
            <a:r>
              <a:rPr lang="en-GB" sz="2400" dirty="0">
                <a:latin typeface="+mn-lt"/>
                <a:ea typeface="Times New Roman" panose="02020603050405020304" pitchFamily="18" charset="0"/>
                <a:cs typeface="Times New Roman" panose="02020603050405020304" pitchFamily="18" charset="0"/>
              </a:rPr>
              <a:t>	</a:t>
            </a:r>
            <a:r>
              <a:rPr lang="en-GB" sz="2400" dirty="0" smtClean="0">
                <a:latin typeface="+mn-lt"/>
                <a:ea typeface="Times New Roman" panose="02020603050405020304" pitchFamily="18" charset="0"/>
                <a:cs typeface="Times New Roman" panose="02020603050405020304" pitchFamily="18" charset="0"/>
              </a:rPr>
              <a:t>	      .</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cs typeface="Times New Roman" panose="0202060305040502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(10) + (12) =&gt; </a:t>
            </a:r>
            <a:r>
              <a:rPr lang="en-GB" sz="2400" dirty="0" smtClean="0">
                <a:solidFill>
                  <a:srgbClr val="FF0000"/>
                </a:solidFill>
                <a:latin typeface="+mn-lt"/>
              </a:rPr>
              <a:t>CAPM </a:t>
            </a:r>
            <a:r>
              <a:rPr lang="en-GB" sz="2400" dirty="0">
                <a:solidFill>
                  <a:srgbClr val="FF0000"/>
                </a:solidFill>
                <a:latin typeface="+mn-lt"/>
              </a:rPr>
              <a:t>assumes the </a:t>
            </a:r>
            <a:r>
              <a:rPr lang="en-GB" sz="2400" dirty="0" err="1">
                <a:solidFill>
                  <a:srgbClr val="FF0000"/>
                </a:solidFill>
                <a:latin typeface="+mn-lt"/>
              </a:rPr>
              <a:t>sdf</a:t>
            </a:r>
            <a:r>
              <a:rPr lang="en-GB" sz="2400" dirty="0">
                <a:solidFill>
                  <a:srgbClr val="FF0000"/>
                </a:solidFill>
                <a:latin typeface="+mn-lt"/>
              </a:rPr>
              <a:t> as </a:t>
            </a:r>
            <a:r>
              <a:rPr lang="en-GB" sz="2400" dirty="0" smtClean="0">
                <a:solidFill>
                  <a:srgbClr val="FF0000"/>
                </a:solidFill>
                <a:latin typeface="+mn-lt"/>
              </a:rPr>
              <a:t>a </a:t>
            </a:r>
            <a:r>
              <a:rPr lang="en-GB" sz="2400" dirty="0">
                <a:solidFill>
                  <a:srgbClr val="FF0000"/>
                </a:solidFill>
                <a:latin typeface="+mn-lt"/>
              </a:rPr>
              <a:t>function of the gross rate of return of the wealth market portfolio, while </a:t>
            </a:r>
            <a:r>
              <a:rPr lang="en-GB" sz="2400" u="sng" dirty="0">
                <a:solidFill>
                  <a:srgbClr val="FF0000"/>
                </a:solidFill>
                <a:latin typeface="+mn-lt"/>
              </a:rPr>
              <a:t>the market price of risk</a:t>
            </a:r>
            <a:r>
              <a:rPr lang="en-GB" sz="2400" dirty="0">
                <a:solidFill>
                  <a:srgbClr val="FF0000"/>
                </a:solidFill>
                <a:latin typeface="+mn-lt"/>
              </a:rPr>
              <a:t> is the spread between the expected market portfolio return and the risk-free asset return</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b="1" u="sng" dirty="0" smtClean="0">
                <a:latin typeface="+mn-lt"/>
              </a:rPr>
              <a:t>CCAPM: </a:t>
            </a:r>
            <a:r>
              <a:rPr lang="en-GB" sz="2400" dirty="0" smtClean="0">
                <a:solidFill>
                  <a:srgbClr val="FF0000"/>
                </a:solidFill>
                <a:latin typeface="+mn-lt"/>
              </a:rPr>
              <a:t>an </a:t>
            </a:r>
            <a:r>
              <a:rPr lang="en-GB" sz="2400" dirty="0">
                <a:solidFill>
                  <a:srgbClr val="FF0000"/>
                </a:solidFill>
                <a:latin typeface="+mn-lt"/>
              </a:rPr>
              <a:t>asset will pay a higher return or is riskier when the covariance of its return with the marginal utility of consumption is </a:t>
            </a:r>
            <a:r>
              <a:rPr lang="en-GB" sz="2400" dirty="0" smtClean="0">
                <a:solidFill>
                  <a:srgbClr val="FF0000"/>
                </a:solidFill>
                <a:latin typeface="+mn-lt"/>
              </a:rPr>
              <a:t>lower, i.e. when consumption </a:t>
            </a:r>
            <a:r>
              <a:rPr lang="en-GB" sz="2400" dirty="0">
                <a:solidFill>
                  <a:srgbClr val="FF0000"/>
                </a:solidFill>
                <a:latin typeface="+mn-lt"/>
              </a:rPr>
              <a:t>is </a:t>
            </a:r>
            <a:r>
              <a:rPr lang="en-GB" sz="2400" dirty="0" smtClean="0">
                <a:solidFill>
                  <a:srgbClr val="FF0000"/>
                </a:solidFill>
                <a:latin typeface="+mn-lt"/>
              </a:rPr>
              <a:t>higher</a:t>
            </a:r>
            <a:r>
              <a:rPr lang="en-GB" sz="2400" dirty="0" smtClean="0">
                <a:latin typeface="+mn-lt"/>
              </a:rPr>
              <a:t> =&gt; the asset is riskier when it pays more when those cash-flows are less needed.</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p:txBody>
      </p:sp>
      <p:pic>
        <p:nvPicPr>
          <p:cNvPr id="7" name="Picture 6"/>
          <p:cNvPicPr>
            <a:picLocks noChangeAspect="1"/>
          </p:cNvPicPr>
          <p:nvPr/>
        </p:nvPicPr>
        <p:blipFill>
          <a:blip r:embed="rId3"/>
          <a:stretch>
            <a:fillRect/>
          </a:stretch>
        </p:blipFill>
        <p:spPr>
          <a:xfrm>
            <a:off x="1322304" y="1417374"/>
            <a:ext cx="7426160" cy="571466"/>
          </a:xfrm>
          <a:prstGeom prst="rect">
            <a:avLst/>
          </a:prstGeom>
        </p:spPr>
      </p:pic>
      <p:sp>
        <p:nvSpPr>
          <p:cNvPr id="17" name="Rectangle 16"/>
          <p:cNvSpPr/>
          <p:nvPr/>
        </p:nvSpPr>
        <p:spPr>
          <a:xfrm>
            <a:off x="566914" y="1455167"/>
            <a:ext cx="782752" cy="461665"/>
          </a:xfrm>
          <a:prstGeom prst="rect">
            <a:avLst/>
          </a:prstGeom>
        </p:spPr>
        <p:txBody>
          <a:bodyPr wrap="square">
            <a:spAutoFit/>
          </a:bodyPr>
          <a:lstStyle/>
          <a:p>
            <a:pPr algn="just"/>
            <a:r>
              <a:rPr lang="pt-PT" sz="2400" dirty="0" smtClean="0"/>
              <a:t>(10)</a:t>
            </a:r>
            <a:endParaRPr lang="en-GB" sz="2400" dirty="0"/>
          </a:p>
        </p:txBody>
      </p:sp>
      <p:pic>
        <p:nvPicPr>
          <p:cNvPr id="14" name="Picture 13"/>
          <p:cNvPicPr>
            <a:picLocks noChangeAspect="1"/>
          </p:cNvPicPr>
          <p:nvPr/>
        </p:nvPicPr>
        <p:blipFill>
          <a:blip r:embed="rId4"/>
          <a:stretch>
            <a:fillRect/>
          </a:stretch>
        </p:blipFill>
        <p:spPr>
          <a:xfrm>
            <a:off x="1282800" y="551644"/>
            <a:ext cx="6996826" cy="782883"/>
          </a:xfrm>
          <a:prstGeom prst="rect">
            <a:avLst/>
          </a:prstGeom>
        </p:spPr>
      </p:pic>
      <p:sp>
        <p:nvSpPr>
          <p:cNvPr id="16" name="Rectangle 15"/>
          <p:cNvSpPr/>
          <p:nvPr/>
        </p:nvSpPr>
        <p:spPr>
          <a:xfrm>
            <a:off x="619944" y="692696"/>
            <a:ext cx="782752" cy="461665"/>
          </a:xfrm>
          <a:prstGeom prst="rect">
            <a:avLst/>
          </a:prstGeom>
        </p:spPr>
        <p:txBody>
          <a:bodyPr wrap="square">
            <a:spAutoFit/>
          </a:bodyPr>
          <a:lstStyle/>
          <a:p>
            <a:pPr algn="just"/>
            <a:r>
              <a:rPr lang="pt-PT" sz="2400" dirty="0" smtClean="0"/>
              <a:t>(8)</a:t>
            </a:r>
            <a:endParaRPr lang="en-GB" sz="2400" dirty="0"/>
          </a:p>
        </p:txBody>
      </p:sp>
      <p:cxnSp>
        <p:nvCxnSpPr>
          <p:cNvPr id="5" name="Straight Connector 4"/>
          <p:cNvCxnSpPr/>
          <p:nvPr/>
        </p:nvCxnSpPr>
        <p:spPr>
          <a:xfrm>
            <a:off x="7308304" y="1417374"/>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956376" y="1052736"/>
            <a:ext cx="0" cy="28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76256" y="1154361"/>
            <a:ext cx="288032" cy="300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67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678768" cy="619656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solidFill>
                  <a:srgbClr val="FF0000"/>
                </a:solidFill>
                <a:latin typeface="+mn-lt"/>
              </a:rPr>
              <a:t>Affine models: log-linear </a:t>
            </a:r>
            <a:r>
              <a:rPr lang="en-GB" sz="2400" dirty="0">
                <a:solidFill>
                  <a:srgbClr val="FF0000"/>
                </a:solidFill>
                <a:latin typeface="+mn-lt"/>
              </a:rPr>
              <a:t>relationship between asset prices and the </a:t>
            </a:r>
            <a:r>
              <a:rPr lang="en-GB" sz="2400" dirty="0" err="1">
                <a:solidFill>
                  <a:srgbClr val="FF0000"/>
                </a:solidFill>
                <a:latin typeface="+mn-lt"/>
              </a:rPr>
              <a:t>sdf</a:t>
            </a:r>
            <a:r>
              <a:rPr lang="en-GB" sz="2400" dirty="0">
                <a:solidFill>
                  <a:srgbClr val="FF0000"/>
                </a:solidFill>
                <a:latin typeface="+mn-lt"/>
              </a:rPr>
              <a:t>, on one side, and the factors or state variables, on the other </a:t>
            </a:r>
            <a:r>
              <a:rPr lang="en-GB" sz="2400" dirty="0" smtClean="0">
                <a:solidFill>
                  <a:srgbClr val="FF0000"/>
                </a:solidFill>
                <a:latin typeface="+mn-lt"/>
              </a:rPr>
              <a:t>side.</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These </a:t>
            </a:r>
            <a:r>
              <a:rPr lang="en-GB" sz="2400" dirty="0">
                <a:latin typeface="+mn-lt"/>
              </a:rPr>
              <a:t>models were originally developed by </a:t>
            </a:r>
            <a:r>
              <a:rPr lang="en-GB" sz="2400" dirty="0" err="1">
                <a:latin typeface="+mn-lt"/>
              </a:rPr>
              <a:t>Duffie</a:t>
            </a:r>
            <a:r>
              <a:rPr lang="en-GB" sz="2400" dirty="0">
                <a:latin typeface="+mn-lt"/>
              </a:rPr>
              <a:t> and </a:t>
            </a:r>
            <a:r>
              <a:rPr lang="en-GB" sz="2400" dirty="0" err="1">
                <a:latin typeface="+mn-lt"/>
              </a:rPr>
              <a:t>Kan</a:t>
            </a:r>
            <a:r>
              <a:rPr lang="en-GB" sz="2400" dirty="0">
                <a:latin typeface="+mn-lt"/>
              </a:rPr>
              <a:t> (1996), for the term structure of interest </a:t>
            </a:r>
            <a:r>
              <a:rPr lang="en-GB" sz="2400" dirty="0" smtClean="0">
                <a:latin typeface="+mn-lt"/>
              </a:rPr>
              <a:t>rates.</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Equation (1</a:t>
            </a:r>
            <a:r>
              <a:rPr lang="en-GB" sz="2400" dirty="0">
                <a:latin typeface="+mn-lt"/>
              </a:rPr>
              <a:t>) in logs</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500"/>
              </a:lnSpc>
              <a:spcBef>
                <a:spcPts val="1200"/>
              </a:spcBef>
              <a:spcAft>
                <a:spcPts val="1800"/>
              </a:spcAft>
              <a:buFont typeface="Arial" panose="020B0604020202020204" pitchFamily="34" charset="0"/>
              <a:buChar char="•"/>
            </a:pPr>
            <a:r>
              <a:rPr lang="en-GB" sz="2400" dirty="0">
                <a:latin typeface="+mn-lt"/>
              </a:rPr>
              <a:t>Assuming joint log-normality of asset prices and discount </a:t>
            </a:r>
            <a:r>
              <a:rPr lang="en-GB" sz="2400" dirty="0" smtClean="0">
                <a:latin typeface="+mn-lt"/>
              </a:rPr>
              <a:t>factor =&gt; </a:t>
            </a:r>
            <a:r>
              <a:rPr lang="en-GB" sz="2400" dirty="0">
                <a:latin typeface="+mn-lt"/>
              </a:rPr>
              <a:t>if </a:t>
            </a:r>
            <a:r>
              <a:rPr lang="en-GB" sz="2400" i="1" dirty="0">
                <a:latin typeface="+mn-lt"/>
              </a:rPr>
              <a:t>log X ~ N(</a:t>
            </a:r>
            <a:r>
              <a:rPr lang="en-GB" sz="2400" i="1" dirty="0">
                <a:latin typeface="Symbol" panose="05050102010706020507" pitchFamily="18" charset="2"/>
              </a:rPr>
              <a:t>m</a:t>
            </a:r>
            <a:r>
              <a:rPr lang="en-GB" sz="2400" i="1" dirty="0">
                <a:latin typeface="+mn-lt"/>
              </a:rPr>
              <a:t>,</a:t>
            </a:r>
            <a:r>
              <a:rPr lang="en-GB" sz="2400" i="1" dirty="0">
                <a:latin typeface="Symbol" panose="05050102010706020507" pitchFamily="18" charset="2"/>
              </a:rPr>
              <a:t>s</a:t>
            </a:r>
            <a:r>
              <a:rPr lang="en-GB" sz="2400" i="1" baseline="30000" dirty="0">
                <a:latin typeface="+mn-lt"/>
              </a:rPr>
              <a:t>2</a:t>
            </a:r>
            <a:r>
              <a:rPr lang="en-GB" sz="2400" i="1" dirty="0">
                <a:latin typeface="+mn-lt"/>
              </a:rPr>
              <a:t>)</a:t>
            </a:r>
            <a:r>
              <a:rPr lang="en-GB" sz="2400" dirty="0">
                <a:latin typeface="+mn-lt"/>
              </a:rPr>
              <a:t>  then </a:t>
            </a:r>
            <a:r>
              <a:rPr lang="en-GB" sz="2400" i="1" dirty="0">
                <a:latin typeface="+mn-lt"/>
              </a:rPr>
              <a:t>log E</a:t>
            </a:r>
            <a:r>
              <a:rPr lang="en-GB" sz="2400" dirty="0">
                <a:latin typeface="+mn-lt"/>
              </a:rPr>
              <a:t>(</a:t>
            </a:r>
            <a:r>
              <a:rPr lang="en-GB" sz="2400" i="1" dirty="0">
                <a:latin typeface="+mn-lt"/>
              </a:rPr>
              <a:t>X) </a:t>
            </a:r>
            <a:r>
              <a:rPr lang="en-GB" sz="2400" dirty="0">
                <a:latin typeface="+mn-lt"/>
              </a:rPr>
              <a:t>=</a:t>
            </a:r>
            <a:r>
              <a:rPr lang="en-GB" sz="2400" i="1" dirty="0">
                <a:latin typeface="+mn-lt"/>
              </a:rPr>
              <a:t> </a:t>
            </a:r>
            <a:r>
              <a:rPr lang="en-GB" sz="2400" i="1" dirty="0">
                <a:latin typeface="Symbol" panose="05050102010706020507" pitchFamily="18" charset="2"/>
              </a:rPr>
              <a:t>m</a:t>
            </a:r>
            <a:r>
              <a:rPr lang="en-GB" sz="2400" i="1" dirty="0">
                <a:latin typeface="+mn-lt"/>
              </a:rPr>
              <a:t> </a:t>
            </a:r>
            <a:r>
              <a:rPr lang="en-GB" sz="2400" dirty="0">
                <a:latin typeface="+mn-lt"/>
              </a:rPr>
              <a:t>+</a:t>
            </a:r>
            <a:r>
              <a:rPr lang="en-GB" sz="2400" i="1" dirty="0">
                <a:latin typeface="+mn-lt"/>
              </a:rPr>
              <a:t> </a:t>
            </a:r>
            <a:r>
              <a:rPr lang="en-GB" sz="2400" i="1" dirty="0" smtClean="0">
                <a:latin typeface="Symbol" panose="05050102010706020507" pitchFamily="18" charset="2"/>
              </a:rPr>
              <a:t>s</a:t>
            </a:r>
            <a:r>
              <a:rPr lang="en-GB" sz="2400" i="1" baseline="30000" dirty="0" smtClean="0">
                <a:latin typeface="+mn-lt"/>
              </a:rPr>
              <a:t>2</a:t>
            </a:r>
            <a:r>
              <a:rPr lang="en-GB" sz="2400" dirty="0" smtClean="0">
                <a:latin typeface="+mn-lt"/>
              </a:rPr>
              <a:t>/</a:t>
            </a:r>
            <a:r>
              <a:rPr lang="en-GB" sz="2400" i="1" dirty="0" smtClean="0">
                <a:latin typeface="+mn-lt"/>
              </a:rPr>
              <a:t>2</a:t>
            </a:r>
            <a:r>
              <a:rPr lang="en-GB" sz="2400" dirty="0">
                <a:latin typeface="+mn-lt"/>
              </a:rPr>
              <a:t> </a:t>
            </a:r>
            <a:r>
              <a:rPr lang="en-GB" sz="2400" dirty="0" smtClean="0">
                <a:latin typeface="+mn-lt"/>
              </a:rPr>
              <a:t>(as </a:t>
            </a:r>
            <a:r>
              <a:rPr lang="en-GB" sz="2400" i="1" dirty="0" smtClean="0">
                <a:latin typeface="+mn-lt"/>
              </a:rPr>
              <a:t>X </a:t>
            </a:r>
            <a:r>
              <a:rPr lang="en-GB" sz="2400" dirty="0" smtClean="0">
                <a:latin typeface="+mn-lt"/>
              </a:rPr>
              <a:t>is lognormally distributed, being its mean </a:t>
            </a:r>
            <a:r>
              <a:rPr lang="en-GB" sz="2400" i="1" dirty="0">
                <a:latin typeface="+mn-lt"/>
              </a:rPr>
              <a:t>E</a:t>
            </a:r>
            <a:r>
              <a:rPr lang="en-GB" sz="2400" dirty="0">
                <a:latin typeface="+mn-lt"/>
              </a:rPr>
              <a:t>(</a:t>
            </a:r>
            <a:r>
              <a:rPr lang="en-GB" sz="2400" i="1" dirty="0">
                <a:latin typeface="+mn-lt"/>
              </a:rPr>
              <a:t>X) </a:t>
            </a:r>
            <a:r>
              <a:rPr lang="en-GB" sz="2400" dirty="0">
                <a:latin typeface="+mn-lt"/>
              </a:rPr>
              <a:t>=</a:t>
            </a:r>
            <a:r>
              <a:rPr lang="en-GB" sz="2400" i="1" dirty="0">
                <a:latin typeface="+mn-lt"/>
              </a:rPr>
              <a:t> </a:t>
            </a:r>
            <a:r>
              <a:rPr lang="en-GB" sz="2400" i="1" dirty="0" err="1" smtClean="0">
                <a:latin typeface="+mn-lt"/>
              </a:rPr>
              <a:t>exp</a:t>
            </a:r>
            <a:r>
              <a:rPr lang="en-GB" sz="2400" i="1" dirty="0" smtClean="0">
                <a:latin typeface="+mn-lt"/>
              </a:rPr>
              <a:t>(</a:t>
            </a:r>
            <a:r>
              <a:rPr lang="en-GB" sz="2400" i="1" dirty="0" smtClean="0">
                <a:latin typeface="Symbol" panose="05050102010706020507" pitchFamily="18" charset="2"/>
              </a:rPr>
              <a:t>m</a:t>
            </a:r>
            <a:r>
              <a:rPr lang="en-GB" sz="2400" i="1" dirty="0" smtClean="0"/>
              <a:t> </a:t>
            </a:r>
            <a:r>
              <a:rPr lang="en-GB" sz="2400" dirty="0"/>
              <a:t>+</a:t>
            </a:r>
            <a:r>
              <a:rPr lang="en-GB" sz="2400" i="1" dirty="0"/>
              <a:t> </a:t>
            </a:r>
            <a:r>
              <a:rPr lang="en-GB" sz="2400" i="1" dirty="0" smtClean="0">
                <a:latin typeface="Symbol" panose="05050102010706020507" pitchFamily="18" charset="2"/>
              </a:rPr>
              <a:t>s</a:t>
            </a:r>
            <a:r>
              <a:rPr lang="en-GB" sz="2400" i="1" baseline="30000" dirty="0" smtClean="0"/>
              <a:t>2</a:t>
            </a:r>
            <a:r>
              <a:rPr lang="en-GB" sz="2400" dirty="0" smtClean="0">
                <a:latin typeface="+mn-lt"/>
              </a:rPr>
              <a:t>/</a:t>
            </a:r>
            <a:r>
              <a:rPr lang="en-GB" sz="2400" i="1" dirty="0" smtClean="0">
                <a:latin typeface="+mn-lt"/>
              </a:rPr>
              <a:t>2</a:t>
            </a:r>
            <a:r>
              <a:rPr lang="en-GB" sz="2400" i="1" dirty="0" smtClean="0"/>
              <a:t>)</a:t>
            </a:r>
            <a:r>
              <a:rPr lang="en-GB" sz="2400" dirty="0" smtClean="0"/>
              <a:t> </a:t>
            </a:r>
            <a:r>
              <a:rPr lang="en-GB" sz="2400" dirty="0" smtClean="0">
                <a:latin typeface="+mn-lt"/>
              </a:rPr>
              <a:t>=&gt; </a:t>
            </a:r>
            <a:r>
              <a:rPr lang="en-GB" sz="2400" dirty="0" smtClean="0">
                <a:solidFill>
                  <a:srgbClr val="FF0000"/>
                </a:solidFill>
                <a:latin typeface="+mn-lt"/>
              </a:rPr>
              <a:t>basic </a:t>
            </a:r>
            <a:r>
              <a:rPr lang="en-GB" sz="2400" dirty="0">
                <a:solidFill>
                  <a:srgbClr val="FF0000"/>
                </a:solidFill>
                <a:latin typeface="+mn-lt"/>
              </a:rPr>
              <a:t>equation considered in the affine models</a:t>
            </a:r>
            <a:r>
              <a:rPr lang="en-GB" sz="2400" dirty="0" smtClean="0">
                <a:latin typeface="+mn-lt"/>
              </a:rPr>
              <a:t>:</a:t>
            </a:r>
            <a:endParaRPr lang="pt-PT" sz="2400" dirty="0" smtClean="0">
              <a:latin typeface="+mn-lt"/>
            </a:endParaRPr>
          </a:p>
          <a:p>
            <a:pPr lvl="5" algn="just">
              <a:lnSpc>
                <a:spcPts val="3200"/>
              </a:lnSpc>
              <a:spcBef>
                <a:spcPts val="600"/>
              </a:spcBef>
              <a:spcAft>
                <a:spcPts val="600"/>
              </a:spcAft>
            </a:pPr>
            <a:r>
              <a:rPr lang="en-GB" sz="2400" i="1" dirty="0" smtClean="0">
                <a:latin typeface="Symbol" panose="05050102010706020507" pitchFamily="18" charset="2"/>
              </a:rPr>
              <a:t>m			  s</a:t>
            </a:r>
            <a:r>
              <a:rPr lang="en-GB" sz="2400" i="1" baseline="30000" dirty="0" smtClean="0">
                <a:latin typeface="Symbol" panose="05050102010706020507" pitchFamily="18" charset="2"/>
              </a:rPr>
              <a:t>2</a:t>
            </a:r>
            <a:endParaRPr lang="en-GB" sz="2400" baseline="30000" dirty="0" smtClean="0">
              <a:latin typeface="+mn-lt"/>
            </a:endParaRPr>
          </a:p>
        </p:txBody>
      </p:sp>
      <p:pic>
        <p:nvPicPr>
          <p:cNvPr id="2" name="Picture 1"/>
          <p:cNvPicPr>
            <a:picLocks noChangeAspect="1"/>
          </p:cNvPicPr>
          <p:nvPr/>
        </p:nvPicPr>
        <p:blipFill>
          <a:blip r:embed="rId3"/>
          <a:stretch>
            <a:fillRect/>
          </a:stretch>
        </p:blipFill>
        <p:spPr>
          <a:xfrm>
            <a:off x="1403648" y="3417019"/>
            <a:ext cx="2354614" cy="504056"/>
          </a:xfrm>
          <a:prstGeom prst="rect">
            <a:avLst/>
          </a:prstGeom>
        </p:spPr>
      </p:pic>
      <p:sp>
        <p:nvSpPr>
          <p:cNvPr id="9" name="Rectangle 8"/>
          <p:cNvSpPr/>
          <p:nvPr/>
        </p:nvSpPr>
        <p:spPr>
          <a:xfrm>
            <a:off x="467544" y="3429000"/>
            <a:ext cx="782752" cy="461665"/>
          </a:xfrm>
          <a:prstGeom prst="rect">
            <a:avLst/>
          </a:prstGeom>
        </p:spPr>
        <p:txBody>
          <a:bodyPr wrap="square">
            <a:spAutoFit/>
          </a:bodyPr>
          <a:lstStyle/>
          <a:p>
            <a:pPr algn="just"/>
            <a:r>
              <a:rPr lang="pt-PT" sz="2400" dirty="0" smtClean="0"/>
              <a:t>(13)</a:t>
            </a:r>
            <a:endParaRPr lang="en-GB" sz="2400" dirty="0"/>
          </a:p>
        </p:txBody>
      </p:sp>
      <p:pic>
        <p:nvPicPr>
          <p:cNvPr id="3" name="Picture 2"/>
          <p:cNvPicPr>
            <a:picLocks noChangeAspect="1"/>
          </p:cNvPicPr>
          <p:nvPr/>
        </p:nvPicPr>
        <p:blipFill>
          <a:blip r:embed="rId4"/>
          <a:stretch>
            <a:fillRect/>
          </a:stretch>
        </p:blipFill>
        <p:spPr>
          <a:xfrm>
            <a:off x="1403648" y="5753949"/>
            <a:ext cx="4555238" cy="483363"/>
          </a:xfrm>
          <a:prstGeom prst="rect">
            <a:avLst/>
          </a:prstGeom>
        </p:spPr>
      </p:pic>
      <p:sp>
        <p:nvSpPr>
          <p:cNvPr id="11" name="Rectangle 10"/>
          <p:cNvSpPr/>
          <p:nvPr/>
        </p:nvSpPr>
        <p:spPr>
          <a:xfrm>
            <a:off x="467544" y="5753949"/>
            <a:ext cx="782752" cy="461665"/>
          </a:xfrm>
          <a:prstGeom prst="rect">
            <a:avLst/>
          </a:prstGeom>
        </p:spPr>
        <p:txBody>
          <a:bodyPr wrap="square">
            <a:spAutoFit/>
          </a:bodyPr>
          <a:lstStyle/>
          <a:p>
            <a:pPr algn="just"/>
            <a:r>
              <a:rPr lang="pt-PT" sz="2400" dirty="0" smtClean="0"/>
              <a:t>(14)</a:t>
            </a:r>
            <a:endParaRPr lang="en-GB" sz="2400" dirty="0"/>
          </a:p>
        </p:txBody>
      </p:sp>
    </p:spTree>
    <p:extLst>
      <p:ext uri="{BB962C8B-B14F-4D97-AF65-F5344CB8AC3E}">
        <p14:creationId xmlns:p14="http://schemas.microsoft.com/office/powerpoint/2010/main" val="140186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774408" cy="5375831"/>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solidFill>
                  <a:srgbClr val="FF0000"/>
                </a:solidFill>
                <a:latin typeface="+mn-lt"/>
              </a:rPr>
              <a:t>DK models:  multifactor </a:t>
            </a:r>
            <a:r>
              <a:rPr lang="en-GB" sz="2400" dirty="0">
                <a:solidFill>
                  <a:srgbClr val="FF0000"/>
                </a:solidFill>
                <a:latin typeface="+mn-lt"/>
              </a:rPr>
              <a:t>affine models of the term structure, where the pricing kernel is a linear function of several </a:t>
            </a:r>
            <a:r>
              <a:rPr lang="en-GB" sz="2400" dirty="0" smtClean="0">
                <a:solidFill>
                  <a:srgbClr val="FF0000"/>
                </a:solidFill>
                <a:latin typeface="+mn-lt"/>
              </a:rPr>
              <a:t>factors</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b="1" u="sng" dirty="0">
                <a:latin typeface="+mn-lt"/>
              </a:rPr>
              <a:t>DK models </a:t>
            </a:r>
            <a:r>
              <a:rPr lang="en-GB" sz="2400" b="1" u="sng" dirty="0" smtClean="0">
                <a:latin typeface="+mn-lt"/>
              </a:rPr>
              <a:t>advantages</a:t>
            </a:r>
            <a:r>
              <a:rPr lang="en-GB" sz="2400" dirty="0" smtClean="0">
                <a:latin typeface="+mn-lt"/>
              </a:rPr>
              <a:t>:</a:t>
            </a:r>
          </a:p>
          <a:p>
            <a:pPr marL="514350" indent="-514350" algn="just">
              <a:lnSpc>
                <a:spcPts val="3200"/>
              </a:lnSpc>
              <a:spcBef>
                <a:spcPts val="600"/>
              </a:spcBef>
              <a:spcAft>
                <a:spcPts val="600"/>
              </a:spcAft>
              <a:buAutoNum type="romanLcParenBoth"/>
            </a:pPr>
            <a:r>
              <a:rPr lang="en-GB" sz="2400" dirty="0" smtClean="0">
                <a:latin typeface="+mn-lt"/>
              </a:rPr>
              <a:t>Accommodate the </a:t>
            </a:r>
            <a:r>
              <a:rPr lang="en-GB" sz="2400" dirty="0">
                <a:latin typeface="+mn-lt"/>
              </a:rPr>
              <a:t>most important term structure models, from </a:t>
            </a:r>
            <a:r>
              <a:rPr lang="en-GB" sz="2400" dirty="0" err="1">
                <a:latin typeface="+mn-lt"/>
              </a:rPr>
              <a:t>Vasicek</a:t>
            </a:r>
            <a:r>
              <a:rPr lang="en-GB" sz="2400" dirty="0">
                <a:latin typeface="+mn-lt"/>
              </a:rPr>
              <a:t> (1977) and CIR one-factor models to </a:t>
            </a:r>
            <a:r>
              <a:rPr lang="en-GB" sz="2400" dirty="0" smtClean="0">
                <a:latin typeface="+mn-lt"/>
              </a:rPr>
              <a:t>multi-factor models.</a:t>
            </a:r>
          </a:p>
          <a:p>
            <a:pPr marL="514350" indent="-514350" algn="just">
              <a:lnSpc>
                <a:spcPts val="3200"/>
              </a:lnSpc>
              <a:spcBef>
                <a:spcPts val="600"/>
              </a:spcBef>
              <a:spcAft>
                <a:spcPts val="600"/>
              </a:spcAft>
              <a:buAutoNum type="romanLcParenBoth"/>
            </a:pPr>
            <a:r>
              <a:rPr lang="en-GB" sz="2400" dirty="0" smtClean="0">
                <a:latin typeface="+mn-lt"/>
              </a:rPr>
              <a:t>Allow </a:t>
            </a:r>
            <a:r>
              <a:rPr lang="en-GB" sz="2400" dirty="0">
                <a:latin typeface="+mn-lt"/>
              </a:rPr>
              <a:t>the estimation of the term structure simultaneously on a cross-section and time-series </a:t>
            </a:r>
            <a:r>
              <a:rPr lang="en-GB" sz="2400" dirty="0" smtClean="0">
                <a:latin typeface="+mn-lt"/>
              </a:rPr>
              <a:t>basis.</a:t>
            </a:r>
          </a:p>
          <a:p>
            <a:pPr marL="514350" indent="-514350" algn="just">
              <a:lnSpc>
                <a:spcPts val="3200"/>
              </a:lnSpc>
              <a:spcBef>
                <a:spcPts val="600"/>
              </a:spcBef>
              <a:spcAft>
                <a:spcPts val="600"/>
              </a:spcAft>
              <a:buAutoNum type="romanLcParenBoth"/>
            </a:pPr>
            <a:r>
              <a:rPr lang="en-GB" sz="2400" dirty="0" smtClean="0">
                <a:latin typeface="+mn-lt"/>
              </a:rPr>
              <a:t>Provide </a:t>
            </a:r>
            <a:r>
              <a:rPr lang="en-GB" sz="2400" dirty="0">
                <a:latin typeface="+mn-lt"/>
              </a:rPr>
              <a:t>a way of computing and estimating simple closed-form expressions for the spot, forward, volatility and term premium curves</a:t>
            </a:r>
            <a:r>
              <a:rPr lang="en-GB" sz="2400" dirty="0" smtClean="0">
                <a:latin typeface="+mn-lt"/>
              </a:rPr>
              <a:t>.</a:t>
            </a:r>
          </a:p>
        </p:txBody>
      </p:sp>
      <p:pic>
        <p:nvPicPr>
          <p:cNvPr id="4" name="Picture 3"/>
          <p:cNvPicPr>
            <a:picLocks noChangeAspect="1"/>
          </p:cNvPicPr>
          <p:nvPr/>
        </p:nvPicPr>
        <p:blipFill>
          <a:blip r:embed="rId3"/>
          <a:stretch>
            <a:fillRect/>
          </a:stretch>
        </p:blipFill>
        <p:spPr>
          <a:xfrm>
            <a:off x="539552" y="1399516"/>
            <a:ext cx="2115762" cy="505752"/>
          </a:xfrm>
          <a:prstGeom prst="rect">
            <a:avLst/>
          </a:prstGeom>
        </p:spPr>
      </p:pic>
    </p:spTree>
    <p:extLst>
      <p:ext uri="{BB962C8B-B14F-4D97-AF65-F5344CB8AC3E}">
        <p14:creationId xmlns:p14="http://schemas.microsoft.com/office/powerpoint/2010/main" val="3014304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cstate="print"/>
          <a:srcRect/>
          <a:stretch>
            <a:fillRect/>
          </a:stretch>
        </p:blipFill>
        <p:spPr bwMode="auto">
          <a:xfrm>
            <a:off x="247650" y="1843088"/>
            <a:ext cx="8789988" cy="3724275"/>
          </a:xfrm>
          <a:prstGeom prst="rect">
            <a:avLst/>
          </a:prstGeom>
          <a:noFill/>
          <a:ln w="9525">
            <a:noFill/>
            <a:miter lim="800000"/>
            <a:headEnd/>
            <a:tailEnd/>
          </a:ln>
        </p:spPr>
      </p:pic>
      <p:sp>
        <p:nvSpPr>
          <p:cNvPr id="18436" name="Rectangle 2"/>
          <p:cNvSpPr>
            <a:spLocks noGrp="1" noChangeArrowheads="1"/>
          </p:cNvSpPr>
          <p:nvPr>
            <p:ph type="title"/>
          </p:nvPr>
        </p:nvSpPr>
        <p:spPr>
          <a:xfrm>
            <a:off x="71406" y="-71462"/>
            <a:ext cx="7772400" cy="1143000"/>
          </a:xfrm>
        </p:spPr>
        <p:txBody>
          <a:bodyPr lIns="90488" tIns="44450" rIns="90488" bIns="44450" anchor="b"/>
          <a:lstStyle/>
          <a:p>
            <a:pPr algn="l" eaLnBrk="1" hangingPunct="1"/>
            <a:r>
              <a:rPr lang="en-US" sz="3200" b="1" cap="small" dirty="0" smtClean="0">
                <a:solidFill>
                  <a:schemeClr val="accent3">
                    <a:lumMod val="75000"/>
                  </a:schemeClr>
                </a:solidFill>
              </a:rPr>
              <a:t>Interest Rate Tree </a:t>
            </a:r>
            <a:r>
              <a:rPr lang="en-US" sz="3200" dirty="0" smtClean="0"/>
              <a:t>- </a:t>
            </a:r>
            <a:r>
              <a:rPr lang="en-US" sz="3200" b="1" dirty="0" smtClean="0">
                <a:solidFill>
                  <a:srgbClr val="002060"/>
                </a:solidFill>
              </a:rPr>
              <a:t>Recombining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774408" cy="4862870"/>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D</a:t>
            </a:r>
            <a:r>
              <a:rPr lang="en-GB" sz="2400" dirty="0" smtClean="0">
                <a:latin typeface="+mn-lt"/>
              </a:rPr>
              <a:t>iscount factors:</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u="sng"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u="sng"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u="sng"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solidFill>
                <a:srgbClr val="FF0000"/>
              </a:solidFill>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solidFill>
                  <a:srgbClr val="FF0000"/>
                </a:solidFill>
                <a:latin typeface="+mn-lt"/>
              </a:rPr>
              <a:t>Higher </a:t>
            </a:r>
            <a:r>
              <a:rPr lang="en-GB" sz="2400" i="1" dirty="0" smtClean="0">
                <a:solidFill>
                  <a:srgbClr val="FF0000"/>
                </a:solidFill>
                <a:latin typeface="Symbol" panose="05050102010706020507" pitchFamily="18" charset="2"/>
              </a:rPr>
              <a:t>l</a:t>
            </a:r>
            <a:r>
              <a:rPr lang="en-GB" sz="2400" i="1" dirty="0" smtClean="0">
                <a:solidFill>
                  <a:srgbClr val="FF0000"/>
                </a:solidFill>
                <a:latin typeface="+mn-lt"/>
              </a:rPr>
              <a:t>s</a:t>
            </a:r>
            <a:r>
              <a:rPr lang="en-GB" sz="2400" dirty="0" smtClean="0">
                <a:solidFill>
                  <a:srgbClr val="FF0000"/>
                </a:solidFill>
                <a:latin typeface="+mn-lt"/>
              </a:rPr>
              <a:t> </a:t>
            </a:r>
            <a:r>
              <a:rPr lang="en-GB" sz="2400" dirty="0" smtClean="0">
                <a:solidFill>
                  <a:srgbClr val="FF0000"/>
                </a:solidFill>
                <a:latin typeface="+mn-lt"/>
                <a:sym typeface="Wingdings" panose="05000000000000000000" pitchFamily="2" charset="2"/>
              </a:rPr>
              <a:t> </a:t>
            </a:r>
            <a:r>
              <a:rPr lang="en-GB" sz="2400" dirty="0" smtClean="0">
                <a:solidFill>
                  <a:srgbClr val="FF0000"/>
                </a:solidFill>
                <a:latin typeface="+mn-lt"/>
              </a:rPr>
              <a:t>higher covariance </a:t>
            </a:r>
            <a:r>
              <a:rPr lang="en-GB" sz="2400" dirty="0">
                <a:solidFill>
                  <a:srgbClr val="FF0000"/>
                </a:solidFill>
                <a:latin typeface="+mn-lt"/>
              </a:rPr>
              <a:t>between the discount factor and the asset </a:t>
            </a:r>
            <a:r>
              <a:rPr lang="en-GB" sz="2400" dirty="0" smtClean="0">
                <a:solidFill>
                  <a:srgbClr val="FF0000"/>
                </a:solidFill>
                <a:latin typeface="+mn-lt"/>
              </a:rPr>
              <a:t>return </a:t>
            </a:r>
            <a:r>
              <a:rPr lang="en-GB" sz="2400" dirty="0" smtClean="0">
                <a:solidFill>
                  <a:srgbClr val="FF0000"/>
                </a:solidFill>
                <a:latin typeface="+mn-lt"/>
                <a:sym typeface="Wingdings" panose="05000000000000000000" pitchFamily="2" charset="2"/>
              </a:rPr>
              <a:t> </a:t>
            </a:r>
            <a:r>
              <a:rPr lang="en-GB" sz="2400" dirty="0" smtClean="0">
                <a:solidFill>
                  <a:srgbClr val="FF0000"/>
                </a:solidFill>
                <a:latin typeface="+mn-lt"/>
              </a:rPr>
              <a:t>lower expected </a:t>
            </a:r>
            <a:r>
              <a:rPr lang="en-GB" sz="2400" dirty="0">
                <a:solidFill>
                  <a:srgbClr val="FF0000"/>
                </a:solidFill>
                <a:latin typeface="+mn-lt"/>
              </a:rPr>
              <a:t>rate of </a:t>
            </a:r>
            <a:r>
              <a:rPr lang="en-GB" sz="2400" dirty="0" smtClean="0">
                <a:solidFill>
                  <a:srgbClr val="FF0000"/>
                </a:solidFill>
                <a:latin typeface="+mn-lt"/>
              </a:rPr>
              <a:t>returns </a:t>
            </a:r>
            <a:r>
              <a:rPr lang="en-GB" sz="2400" dirty="0">
                <a:solidFill>
                  <a:srgbClr val="FF0000"/>
                </a:solidFill>
                <a:latin typeface="+mn-lt"/>
              </a:rPr>
              <a:t>or </a:t>
            </a:r>
            <a:r>
              <a:rPr lang="en-GB" sz="2400" dirty="0" smtClean="0">
                <a:solidFill>
                  <a:srgbClr val="FF0000"/>
                </a:solidFill>
                <a:latin typeface="+mn-lt"/>
              </a:rPr>
              <a:t>lower risk</a:t>
            </a:r>
            <a:r>
              <a:rPr lang="en-GB" sz="2400" dirty="0" smtClean="0">
                <a:latin typeface="+mn-lt"/>
              </a:rPr>
              <a:t>.</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Another </a:t>
            </a:r>
            <a:r>
              <a:rPr lang="en-GB" sz="2400" dirty="0">
                <a:latin typeface="+mn-lt"/>
              </a:rPr>
              <a:t>way to write the pricing </a:t>
            </a:r>
            <a:r>
              <a:rPr lang="en-GB" sz="2400" dirty="0" smtClean="0">
                <a:latin typeface="+mn-lt"/>
              </a:rPr>
              <a:t>kernel (from (15)):</a:t>
            </a:r>
          </a:p>
        </p:txBody>
      </p:sp>
      <p:pic>
        <p:nvPicPr>
          <p:cNvPr id="2" name="Picture 1"/>
          <p:cNvPicPr>
            <a:picLocks noChangeAspect="1"/>
          </p:cNvPicPr>
          <p:nvPr/>
        </p:nvPicPr>
        <p:blipFill>
          <a:blip r:embed="rId3"/>
          <a:stretch>
            <a:fillRect/>
          </a:stretch>
        </p:blipFill>
        <p:spPr>
          <a:xfrm>
            <a:off x="1338849" y="1052735"/>
            <a:ext cx="3248755" cy="504056"/>
          </a:xfrm>
          <a:prstGeom prst="rect">
            <a:avLst/>
          </a:prstGeom>
        </p:spPr>
      </p:pic>
      <p:sp>
        <p:nvSpPr>
          <p:cNvPr id="5" name="Rectangle 4"/>
          <p:cNvSpPr/>
          <p:nvPr/>
        </p:nvSpPr>
        <p:spPr>
          <a:xfrm>
            <a:off x="531157" y="1073931"/>
            <a:ext cx="782752" cy="461665"/>
          </a:xfrm>
          <a:prstGeom prst="rect">
            <a:avLst/>
          </a:prstGeom>
        </p:spPr>
        <p:txBody>
          <a:bodyPr wrap="square">
            <a:spAutoFit/>
          </a:bodyPr>
          <a:lstStyle/>
          <a:p>
            <a:pPr algn="just"/>
            <a:r>
              <a:rPr lang="pt-PT" sz="2400" dirty="0" smtClean="0"/>
              <a:t>(15)</a:t>
            </a:r>
            <a:endParaRPr lang="en-GB" sz="2400" dirty="0"/>
          </a:p>
        </p:txBody>
      </p:sp>
      <p:sp>
        <p:nvSpPr>
          <p:cNvPr id="3" name="Rectangle 2"/>
          <p:cNvSpPr/>
          <p:nvPr/>
        </p:nvSpPr>
        <p:spPr>
          <a:xfrm>
            <a:off x="4788024" y="843098"/>
            <a:ext cx="4201405" cy="2585323"/>
          </a:xfrm>
          <a:prstGeom prst="rect">
            <a:avLst/>
          </a:prstGeom>
        </p:spPr>
        <p:txBody>
          <a:bodyPr wrap="square">
            <a:spAutoFit/>
          </a:bodyPr>
          <a:lstStyle/>
          <a:p>
            <a:pPr algn="just"/>
            <a:r>
              <a:rPr lang="en-GB" i="1" dirty="0" smtClean="0">
                <a:latin typeface="Book Antiqua" panose="02040602050305030304" pitchFamily="18" charset="0"/>
                <a:ea typeface="Times New Roman" panose="02020603050405020304" pitchFamily="18" charset="0"/>
                <a:cs typeface="Times New Roman" panose="02020603050405020304" pitchFamily="18" charset="0"/>
              </a:rPr>
              <a:t>V</a:t>
            </a:r>
            <a:r>
              <a:rPr lang="en-GB" dirty="0" smtClean="0">
                <a:latin typeface="Book Antiqua" panose="02040602050305030304" pitchFamily="18" charset="0"/>
                <a:ea typeface="Times New Roman" panose="02020603050405020304" pitchFamily="18" charset="0"/>
                <a:cs typeface="Times New Roman" panose="02020603050405020304" pitchFamily="18" charset="0"/>
              </a:rPr>
              <a:t>(</a:t>
            </a:r>
            <a:r>
              <a:rPr lang="en-GB" i="1" dirty="0" err="1" smtClean="0">
                <a:latin typeface="Book Antiqua" panose="02040602050305030304" pitchFamily="18" charset="0"/>
                <a:ea typeface="Times New Roman" panose="02020603050405020304" pitchFamily="18" charset="0"/>
                <a:cs typeface="Times New Roman" panose="02020603050405020304" pitchFamily="18" charset="0"/>
              </a:rPr>
              <a:t>Z</a:t>
            </a:r>
            <a:r>
              <a:rPr lang="en-GB" sz="1200" i="1" dirty="0" err="1" smtClean="0">
                <a:latin typeface="Book Antiqua" panose="02040602050305030304" pitchFamily="18" charset="0"/>
                <a:ea typeface="Times New Roman" panose="02020603050405020304" pitchFamily="18" charset="0"/>
                <a:cs typeface="Times New Roman" panose="02020603050405020304" pitchFamily="18" charset="0"/>
              </a:rPr>
              <a:t>t</a:t>
            </a:r>
            <a:r>
              <a:rPr lang="en-GB" dirty="0" smtClean="0">
                <a:latin typeface="Book Antiqua" panose="02040602050305030304" pitchFamily="18" charset="0"/>
                <a:ea typeface="Times New Roman" panose="02020603050405020304" pitchFamily="18" charset="0"/>
                <a:cs typeface="Times New Roman" panose="02020603050405020304" pitchFamily="18" charset="0"/>
              </a:rPr>
              <a:t>) - variance </a:t>
            </a:r>
            <a:r>
              <a:rPr lang="en-GB" dirty="0">
                <a:latin typeface="Book Antiqua" panose="02040602050305030304" pitchFamily="18" charset="0"/>
                <a:ea typeface="Times New Roman" panose="02020603050405020304" pitchFamily="18" charset="0"/>
                <a:cs typeface="Times New Roman" panose="02020603050405020304" pitchFamily="18" charset="0"/>
              </a:rPr>
              <a:t>matrix of the random shocks on the </a:t>
            </a:r>
            <a:r>
              <a:rPr lang="en-GB" dirty="0" err="1" smtClean="0">
                <a:latin typeface="Book Antiqua" panose="02040602050305030304" pitchFamily="18" charset="0"/>
                <a:ea typeface="Times New Roman" panose="02020603050405020304" pitchFamily="18" charset="0"/>
                <a:cs typeface="Times New Roman" panose="02020603050405020304" pitchFamily="18" charset="0"/>
              </a:rPr>
              <a:t>sdf</a:t>
            </a:r>
            <a:r>
              <a:rPr lang="en-GB" dirty="0" smtClean="0">
                <a:latin typeface="Book Antiqua" panose="02040602050305030304" pitchFamily="18" charset="0"/>
                <a:ea typeface="Times New Roman" panose="02020603050405020304" pitchFamily="18" charset="0"/>
                <a:cs typeface="Times New Roman" panose="02020603050405020304" pitchFamily="18" charset="0"/>
              </a:rPr>
              <a:t>, defined </a:t>
            </a:r>
            <a:r>
              <a:rPr lang="en-GB" dirty="0">
                <a:latin typeface="Book Antiqua" panose="02040602050305030304" pitchFamily="18" charset="0"/>
                <a:ea typeface="Times New Roman" panose="02020603050405020304" pitchFamily="18" charset="0"/>
                <a:cs typeface="Times New Roman" panose="02020603050405020304" pitchFamily="18" charset="0"/>
              </a:rPr>
              <a:t>as a </a:t>
            </a:r>
            <a:r>
              <a:rPr lang="en-GB" dirty="0" smtClean="0">
                <a:latin typeface="Book Antiqua" panose="02040602050305030304" pitchFamily="18" charset="0"/>
                <a:ea typeface="Times New Roman" panose="02020603050405020304" pitchFamily="18" charset="0"/>
                <a:cs typeface="Times New Roman" panose="02020603050405020304" pitchFamily="18" charset="0"/>
              </a:rPr>
              <a:t>diagonal </a:t>
            </a:r>
            <a:r>
              <a:rPr lang="en-GB" dirty="0">
                <a:latin typeface="Book Antiqua" panose="02040602050305030304" pitchFamily="18" charset="0"/>
                <a:ea typeface="Times New Roman" panose="02020603050405020304" pitchFamily="18" charset="0"/>
                <a:cs typeface="Times New Roman" panose="02020603050405020304" pitchFamily="18" charset="0"/>
              </a:rPr>
              <a:t>matrix with elements </a:t>
            </a:r>
            <a:r>
              <a:rPr lang="en-GB" dirty="0" smtClean="0">
                <a:latin typeface="Book Antiqua" panose="02040602050305030304" pitchFamily="18" charset="0"/>
                <a:ea typeface="Times New Roman" panose="02020603050405020304" pitchFamily="18" charset="0"/>
                <a:cs typeface="Times New Roman" panose="02020603050405020304" pitchFamily="18" charset="0"/>
              </a:rPr>
              <a:t>		    and </a:t>
            </a:r>
            <a:r>
              <a:rPr lang="en-GB" dirty="0" err="1" smtClean="0">
                <a:latin typeface="Book Antiqua" panose="02040602050305030304" pitchFamily="18" charset="0"/>
                <a:ea typeface="Times New Roman" panose="02020603050405020304" pitchFamily="18" charset="0"/>
                <a:cs typeface="Times New Roman" panose="02020603050405020304" pitchFamily="18" charset="0"/>
              </a:rPr>
              <a:t>No.rows</a:t>
            </a:r>
            <a:r>
              <a:rPr lang="en-GB" dirty="0" smtClean="0">
                <a:latin typeface="Book Antiqua" panose="02040602050305030304" pitchFamily="18" charset="0"/>
                <a:ea typeface="Times New Roman" panose="02020603050405020304" pitchFamily="18" charset="0"/>
                <a:cs typeface="Times New Roman" panose="02020603050405020304" pitchFamily="18" charset="0"/>
              </a:rPr>
              <a:t>/columns equal to the No. factors.</a:t>
            </a:r>
          </a:p>
          <a:p>
            <a:pPr algn="just"/>
            <a:r>
              <a:rPr lang="pt-PT" i="1" dirty="0" err="1" smtClean="0">
                <a:latin typeface="Symbol" panose="05050102010706020507" pitchFamily="18" charset="2"/>
                <a:cs typeface="Times New Roman" panose="02020603050405020304" pitchFamily="18" charset="0"/>
              </a:rPr>
              <a:t>e</a:t>
            </a:r>
            <a:r>
              <a:rPr lang="pt-PT" sz="1100" i="1" dirty="0" err="1" smtClean="0">
                <a:latin typeface="Book Antiqua" panose="02040602050305030304" pitchFamily="18" charset="0"/>
                <a:cs typeface="Times New Roman" panose="02020603050405020304" pitchFamily="18" charset="0"/>
              </a:rPr>
              <a:t>t</a:t>
            </a:r>
            <a:r>
              <a:rPr lang="pt-PT" dirty="0" smtClean="0">
                <a:latin typeface="Book Antiqua" panose="02040602050305030304" pitchFamily="18" charset="0"/>
                <a:cs typeface="Times New Roman" panose="02020603050405020304" pitchFamily="18" charset="0"/>
              </a:rPr>
              <a:t> - </a:t>
            </a:r>
            <a:r>
              <a:rPr lang="en-GB" dirty="0" smtClean="0">
                <a:latin typeface="+mn-lt"/>
              </a:rPr>
              <a:t>independent shocks</a:t>
            </a:r>
            <a:endParaRPr lang="en-GB" dirty="0">
              <a:latin typeface="+mn-lt"/>
            </a:endParaRPr>
          </a:p>
          <a:p>
            <a:pPr algn="just"/>
            <a:r>
              <a:rPr lang="pt-PT" dirty="0"/>
              <a:t> </a:t>
            </a:r>
            <a:r>
              <a:rPr lang="pt-PT" dirty="0" smtClean="0"/>
              <a:t>   - </a:t>
            </a:r>
            <a:r>
              <a:rPr lang="en-GB" dirty="0">
                <a:latin typeface="+mn-lt"/>
              </a:rPr>
              <a:t>market prices of risks, as they govern the covariance between the stochastic discount factor and the </a:t>
            </a:r>
            <a:r>
              <a:rPr lang="en-GB" dirty="0" smtClean="0">
                <a:latin typeface="+mn-lt"/>
              </a:rPr>
              <a:t>yield curve factors. </a:t>
            </a:r>
            <a:endParaRPr lang="en-GB" dirty="0">
              <a:latin typeface="+mn-lt"/>
            </a:endParaRPr>
          </a:p>
        </p:txBody>
      </p:sp>
      <p:pic>
        <p:nvPicPr>
          <p:cNvPr id="6" name="Picture 5"/>
          <p:cNvPicPr>
            <a:picLocks noChangeAspect="1"/>
          </p:cNvPicPr>
          <p:nvPr/>
        </p:nvPicPr>
        <p:blipFill>
          <a:blip r:embed="rId4"/>
          <a:stretch>
            <a:fillRect/>
          </a:stretch>
        </p:blipFill>
        <p:spPr>
          <a:xfrm>
            <a:off x="7115217" y="1451524"/>
            <a:ext cx="1644405" cy="314904"/>
          </a:xfrm>
          <a:prstGeom prst="rect">
            <a:avLst/>
          </a:prstGeom>
        </p:spPr>
      </p:pic>
      <p:pic>
        <p:nvPicPr>
          <p:cNvPr id="13" name="Picture 12"/>
          <p:cNvPicPr>
            <a:picLocks noChangeAspect="1"/>
          </p:cNvPicPr>
          <p:nvPr/>
        </p:nvPicPr>
        <p:blipFill>
          <a:blip r:embed="rId5"/>
          <a:stretch>
            <a:fillRect/>
          </a:stretch>
        </p:blipFill>
        <p:spPr>
          <a:xfrm>
            <a:off x="7115217" y="2269827"/>
            <a:ext cx="1080120" cy="295077"/>
          </a:xfrm>
          <a:prstGeom prst="rect">
            <a:avLst/>
          </a:prstGeom>
        </p:spPr>
      </p:pic>
      <p:pic>
        <p:nvPicPr>
          <p:cNvPr id="14" name="Picture 13"/>
          <p:cNvPicPr>
            <a:picLocks noChangeAspect="1"/>
          </p:cNvPicPr>
          <p:nvPr/>
        </p:nvPicPr>
        <p:blipFill>
          <a:blip r:embed="rId6"/>
          <a:stretch>
            <a:fillRect/>
          </a:stretch>
        </p:blipFill>
        <p:spPr>
          <a:xfrm>
            <a:off x="4896462" y="2564904"/>
            <a:ext cx="251602" cy="288032"/>
          </a:xfrm>
          <a:prstGeom prst="rect">
            <a:avLst/>
          </a:prstGeom>
        </p:spPr>
      </p:pic>
      <p:sp>
        <p:nvSpPr>
          <p:cNvPr id="18" name="Rectangle 17"/>
          <p:cNvSpPr/>
          <p:nvPr/>
        </p:nvSpPr>
        <p:spPr>
          <a:xfrm>
            <a:off x="476880" y="5320563"/>
            <a:ext cx="782752" cy="461665"/>
          </a:xfrm>
          <a:prstGeom prst="rect">
            <a:avLst/>
          </a:prstGeom>
        </p:spPr>
        <p:txBody>
          <a:bodyPr wrap="square">
            <a:spAutoFit/>
          </a:bodyPr>
          <a:lstStyle/>
          <a:p>
            <a:pPr algn="just"/>
            <a:r>
              <a:rPr lang="pt-PT" sz="2400" dirty="0" smtClean="0"/>
              <a:t>(16)</a:t>
            </a:r>
            <a:endParaRPr lang="en-GB" sz="2400" dirty="0"/>
          </a:p>
        </p:txBody>
      </p:sp>
      <mc:AlternateContent xmlns:mc="http://schemas.openxmlformats.org/markup-compatibility/2006" xmlns:a14="http://schemas.microsoft.com/office/drawing/2010/main">
        <mc:Choice Requires="a14">
          <p:sp>
            <p:nvSpPr>
              <p:cNvPr id="4" name="TextBox 3"/>
              <p:cNvSpPr txBox="1"/>
              <p:nvPr/>
            </p:nvSpPr>
            <p:spPr>
              <a:xfrm>
                <a:off x="510441" y="5882640"/>
                <a:ext cx="8478988" cy="566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m:t>
                      </m:r>
                      <m:sSub>
                        <m:sSubPr>
                          <m:ctrlPr>
                            <a:rPr lang="pt-PT" b="0" i="1" smtClean="0">
                              <a:latin typeface="Cambria Math" panose="02040503050406030204" pitchFamily="18" charset="0"/>
                            </a:rPr>
                          </m:ctrlPr>
                        </m:sSubPr>
                        <m:e>
                          <m:r>
                            <a:rPr lang="pt-PT" b="0" i="1" smtClean="0">
                              <a:latin typeface="Cambria Math" panose="02040503050406030204" pitchFamily="18" charset="0"/>
                            </a:rPr>
                            <m:t>𝑚</m:t>
                          </m:r>
                        </m:e>
                        <m:sub>
                          <m:r>
                            <a:rPr lang="pt-PT" b="0" i="1" smtClean="0">
                              <a:latin typeface="Cambria Math" panose="02040503050406030204" pitchFamily="18" charset="0"/>
                            </a:rPr>
                            <m:t>𝑡</m:t>
                          </m:r>
                          <m:r>
                            <a:rPr lang="pt-PT" b="0" i="1" smtClean="0">
                              <a:latin typeface="Cambria Math" panose="02040503050406030204" pitchFamily="18" charset="0"/>
                            </a:rPr>
                            <m:t>+1</m:t>
                          </m:r>
                        </m:sub>
                      </m:sSub>
                      <m:r>
                        <a:rPr lang="pt-PT" b="0" i="1" smtClean="0">
                          <a:latin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𝜉</m:t>
                      </m:r>
                      <m:r>
                        <a:rPr lang="pt-PT" b="0" i="1" smtClean="0">
                          <a:latin typeface="Cambria Math" panose="02040503050406030204" pitchFamily="18" charset="0"/>
                          <a:ea typeface="Cambria Math" panose="02040503050406030204" pitchFamily="18" charset="0"/>
                        </a:rPr>
                        <m:t>+</m:t>
                      </m:r>
                      <m:sSub>
                        <m:sSubPr>
                          <m:ctrlPr>
                            <a:rPr lang="pt-PT" b="0" i="1" smtClean="0">
                              <a:latin typeface="Cambria Math" panose="02040503050406030204" pitchFamily="18" charset="0"/>
                              <a:ea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𝛾</m:t>
                          </m:r>
                        </m:e>
                        <m:sub>
                          <m:r>
                            <a:rPr lang="pt-PT" b="0" i="1" smtClean="0">
                              <a:latin typeface="Cambria Math" panose="02040503050406030204" pitchFamily="18" charset="0"/>
                              <a:ea typeface="Cambria Math" panose="02040503050406030204" pitchFamily="18" charset="0"/>
                            </a:rPr>
                            <m:t>1</m:t>
                          </m:r>
                        </m:sub>
                      </m:sSub>
                      <m:sSub>
                        <m:sSubPr>
                          <m:ctrlPr>
                            <a:rPr lang="pt-PT" b="0" i="1" smtClean="0">
                              <a:latin typeface="Cambria Math" panose="02040503050406030204" pitchFamily="18" charset="0"/>
                              <a:ea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𝑧</m:t>
                          </m:r>
                        </m:e>
                        <m:sub>
                          <m:r>
                            <a:rPr lang="pt-PT" b="0" i="1" smtClean="0">
                              <a:latin typeface="Cambria Math" panose="02040503050406030204" pitchFamily="18" charset="0"/>
                              <a:ea typeface="Cambria Math" panose="02040503050406030204" pitchFamily="18" charset="0"/>
                            </a:rPr>
                            <m:t>1</m:t>
                          </m:r>
                          <m:r>
                            <a:rPr lang="pt-PT" b="0" i="1" smtClean="0">
                              <a:latin typeface="Cambria Math" panose="02040503050406030204" pitchFamily="18" charset="0"/>
                              <a:ea typeface="Cambria Math" panose="02040503050406030204" pitchFamily="18" charset="0"/>
                            </a:rPr>
                            <m:t>𝑡</m:t>
                          </m:r>
                        </m:sub>
                      </m:sSub>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𝛾</m:t>
                          </m:r>
                        </m:e>
                        <m:sub>
                          <m:r>
                            <a:rPr lang="pt-PT" b="0" i="1" smtClean="0">
                              <a:latin typeface="Cambria Math" panose="02040503050406030204" pitchFamily="18" charset="0"/>
                              <a:ea typeface="Cambria Math" panose="02040503050406030204" pitchFamily="18" charset="0"/>
                            </a:rPr>
                            <m:t>2</m:t>
                          </m:r>
                        </m:sub>
                      </m:sSub>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𝑧</m:t>
                          </m:r>
                        </m:e>
                        <m:sub>
                          <m:r>
                            <a:rPr lang="pt-PT" b="0" i="1" smtClean="0">
                              <a:latin typeface="Cambria Math" panose="02040503050406030204" pitchFamily="18" charset="0"/>
                              <a:ea typeface="Cambria Math" panose="02040503050406030204" pitchFamily="18" charset="0"/>
                            </a:rPr>
                            <m:t>2</m:t>
                          </m:r>
                          <m:r>
                            <a:rPr lang="pt-PT" i="1">
                              <a:latin typeface="Cambria Math" panose="02040503050406030204" pitchFamily="18" charset="0"/>
                              <a:ea typeface="Cambria Math" panose="02040503050406030204" pitchFamily="18" charset="0"/>
                            </a:rPr>
                            <m:t>𝑡</m:t>
                          </m:r>
                        </m:sub>
                      </m:sSub>
                      <m:r>
                        <a:rPr lang="pt-PT" b="0" i="1" smtClean="0">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𝛾</m:t>
                          </m:r>
                        </m:e>
                        <m:sub>
                          <m:r>
                            <a:rPr lang="pt-PT" b="0" i="1" smtClean="0">
                              <a:latin typeface="Cambria Math" panose="02040503050406030204" pitchFamily="18" charset="0"/>
                              <a:ea typeface="Cambria Math" panose="02040503050406030204" pitchFamily="18" charset="0"/>
                            </a:rPr>
                            <m:t>𝑘</m:t>
                          </m:r>
                        </m:sub>
                      </m:sSub>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𝑧</m:t>
                          </m:r>
                        </m:e>
                        <m:sub>
                          <m:r>
                            <a:rPr lang="pt-PT" b="0" i="1" smtClean="0">
                              <a:latin typeface="Cambria Math" panose="02040503050406030204" pitchFamily="18" charset="0"/>
                              <a:ea typeface="Cambria Math" panose="02040503050406030204" pitchFamily="18" charset="0"/>
                            </a:rPr>
                            <m:t>𝑘</m:t>
                          </m:r>
                          <m:r>
                            <a:rPr lang="pt-PT" i="1">
                              <a:latin typeface="Cambria Math" panose="02040503050406030204" pitchFamily="18" charset="0"/>
                              <a:ea typeface="Cambria Math" panose="02040503050406030204" pitchFamily="18" charset="0"/>
                            </a:rPr>
                            <m:t>𝑡</m:t>
                          </m:r>
                        </m:sub>
                      </m:sSub>
                      <m:r>
                        <a:rPr lang="pt-PT" b="0" i="1" smtClean="0">
                          <a:latin typeface="Cambria Math" panose="02040503050406030204" pitchFamily="18" charset="0"/>
                          <a:ea typeface="Cambria Math" panose="02040503050406030204" pitchFamily="18" charset="0"/>
                        </a:rPr>
                        <m:t>+</m:t>
                      </m:r>
                      <m:sSub>
                        <m:sSubPr>
                          <m:ctrlPr>
                            <a:rPr lang="pt-PT" b="0" i="1" smtClean="0">
                              <a:latin typeface="Cambria Math" panose="02040503050406030204" pitchFamily="18" charset="0"/>
                              <a:ea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𝜆</m:t>
                          </m:r>
                        </m:e>
                        <m:sub>
                          <m:r>
                            <a:rPr lang="pt-PT" b="0" i="1" smtClean="0">
                              <a:latin typeface="Cambria Math" panose="02040503050406030204" pitchFamily="18" charset="0"/>
                              <a:ea typeface="Cambria Math" panose="02040503050406030204" pitchFamily="18" charset="0"/>
                            </a:rPr>
                            <m:t>1</m:t>
                          </m:r>
                        </m:sub>
                      </m:sSub>
                      <m:sSub>
                        <m:sSubPr>
                          <m:ctrlPr>
                            <a:rPr lang="pt-PT" b="0" i="1" smtClean="0">
                              <a:latin typeface="Cambria Math" panose="02040503050406030204" pitchFamily="18" charset="0"/>
                              <a:ea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𝜎</m:t>
                          </m:r>
                        </m:e>
                        <m:sub>
                          <m:r>
                            <a:rPr lang="pt-PT" b="0" i="1" smtClean="0">
                              <a:latin typeface="Cambria Math" panose="02040503050406030204" pitchFamily="18" charset="0"/>
                              <a:ea typeface="Cambria Math" panose="02040503050406030204" pitchFamily="18" charset="0"/>
                            </a:rPr>
                            <m:t>1</m:t>
                          </m:r>
                          <m:r>
                            <a:rPr lang="pt-PT" b="0" i="1" smtClean="0">
                              <a:latin typeface="Cambria Math" panose="02040503050406030204" pitchFamily="18" charset="0"/>
                              <a:ea typeface="Cambria Math" panose="02040503050406030204" pitchFamily="18" charset="0"/>
                            </a:rPr>
                            <m:t>𝑡</m:t>
                          </m:r>
                        </m:sub>
                      </m:sSub>
                      <m:sSub>
                        <m:sSubPr>
                          <m:ctrlPr>
                            <a:rPr lang="pt-PT" i="1">
                              <a:latin typeface="Cambria Math" panose="02040503050406030204" pitchFamily="18" charset="0"/>
                              <a:ea typeface="Cambria Math" panose="02040503050406030204" pitchFamily="18" charset="0"/>
                            </a:rPr>
                          </m:ctrlPr>
                        </m:sSubPr>
                        <m:e>
                          <m:r>
                            <a:rPr lang="pt-PT" i="1" smtClean="0">
                              <a:latin typeface="Cambria Math" panose="02040503050406030204" pitchFamily="18" charset="0"/>
                              <a:ea typeface="Cambria Math" panose="02040503050406030204" pitchFamily="18" charset="0"/>
                            </a:rPr>
                            <m:t>𝜀</m:t>
                          </m:r>
                        </m:e>
                        <m:sub>
                          <m:r>
                            <a:rPr lang="pt-PT" i="1">
                              <a:latin typeface="Cambria Math" panose="02040503050406030204" pitchFamily="18" charset="0"/>
                              <a:ea typeface="Cambria Math" panose="02040503050406030204" pitchFamily="18" charset="0"/>
                            </a:rPr>
                            <m:t>1</m:t>
                          </m:r>
                          <m:r>
                            <a:rPr lang="pt-PT" b="0" i="1" smtClean="0">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𝑡</m:t>
                          </m:r>
                          <m:r>
                            <a:rPr lang="pt-PT" b="0" i="1" smtClean="0">
                              <a:latin typeface="Cambria Math" panose="02040503050406030204" pitchFamily="18" charset="0"/>
                              <a:ea typeface="Cambria Math" panose="02040503050406030204" pitchFamily="18" charset="0"/>
                            </a:rPr>
                            <m:t>+1</m:t>
                          </m:r>
                        </m:sub>
                      </m:sSub>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𝜆</m:t>
                          </m:r>
                        </m:e>
                        <m:sub>
                          <m:r>
                            <a:rPr lang="pt-PT" b="0" i="1" smtClean="0">
                              <a:latin typeface="Cambria Math" panose="02040503050406030204" pitchFamily="18" charset="0"/>
                              <a:ea typeface="Cambria Math" panose="02040503050406030204" pitchFamily="18" charset="0"/>
                            </a:rPr>
                            <m:t>2</m:t>
                          </m:r>
                        </m:sub>
                      </m:sSub>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𝜎</m:t>
                          </m:r>
                        </m:e>
                        <m:sub>
                          <m:r>
                            <a:rPr lang="pt-PT" b="0" i="1" smtClean="0">
                              <a:latin typeface="Cambria Math" panose="02040503050406030204" pitchFamily="18" charset="0"/>
                              <a:ea typeface="Cambria Math" panose="02040503050406030204" pitchFamily="18" charset="0"/>
                            </a:rPr>
                            <m:t>2</m:t>
                          </m:r>
                          <m:r>
                            <a:rPr lang="pt-PT" i="1">
                              <a:latin typeface="Cambria Math" panose="02040503050406030204" pitchFamily="18" charset="0"/>
                              <a:ea typeface="Cambria Math" panose="02040503050406030204" pitchFamily="18" charset="0"/>
                            </a:rPr>
                            <m:t>𝑡</m:t>
                          </m:r>
                        </m:sub>
                      </m:sSub>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𝜀</m:t>
                          </m:r>
                        </m:e>
                        <m:sub>
                          <m:r>
                            <a:rPr lang="pt-PT" b="0" i="1" smtClean="0">
                              <a:latin typeface="Cambria Math" panose="02040503050406030204" pitchFamily="18" charset="0"/>
                              <a:ea typeface="Cambria Math" panose="02040503050406030204" pitchFamily="18" charset="0"/>
                            </a:rPr>
                            <m:t>2,</m:t>
                          </m:r>
                          <m:r>
                            <a:rPr lang="pt-PT" i="1">
                              <a:latin typeface="Cambria Math" panose="02040503050406030204" pitchFamily="18" charset="0"/>
                              <a:ea typeface="Cambria Math" panose="02040503050406030204" pitchFamily="18" charset="0"/>
                            </a:rPr>
                            <m:t>𝑡</m:t>
                          </m:r>
                          <m:r>
                            <a:rPr lang="pt-PT" i="1">
                              <a:latin typeface="Cambria Math" panose="02040503050406030204" pitchFamily="18" charset="0"/>
                              <a:ea typeface="Cambria Math" panose="02040503050406030204" pitchFamily="18" charset="0"/>
                            </a:rPr>
                            <m:t>+1</m:t>
                          </m:r>
                        </m:sub>
                      </m:sSub>
                      <m:r>
                        <a:rPr lang="pt-PT" b="0" i="1" smtClean="0">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𝜆</m:t>
                          </m:r>
                        </m:e>
                        <m:sub>
                          <m:r>
                            <a:rPr lang="pt-PT" b="0" i="1" smtClean="0">
                              <a:latin typeface="Cambria Math" panose="02040503050406030204" pitchFamily="18" charset="0"/>
                              <a:ea typeface="Cambria Math" panose="02040503050406030204" pitchFamily="18" charset="0"/>
                            </a:rPr>
                            <m:t>𝑘</m:t>
                          </m:r>
                        </m:sub>
                      </m:sSub>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𝜎</m:t>
                          </m:r>
                        </m:e>
                        <m:sub>
                          <m:r>
                            <a:rPr lang="pt-PT" b="0" i="1" smtClean="0">
                              <a:latin typeface="Cambria Math" panose="02040503050406030204" pitchFamily="18" charset="0"/>
                              <a:ea typeface="Cambria Math" panose="02040503050406030204" pitchFamily="18" charset="0"/>
                            </a:rPr>
                            <m:t>𝑘</m:t>
                          </m:r>
                          <m:r>
                            <a:rPr lang="pt-PT" i="1">
                              <a:latin typeface="Cambria Math" panose="02040503050406030204" pitchFamily="18" charset="0"/>
                              <a:ea typeface="Cambria Math" panose="02040503050406030204" pitchFamily="18" charset="0"/>
                            </a:rPr>
                            <m:t>𝑡</m:t>
                          </m:r>
                        </m:sub>
                      </m:sSub>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𝜀</m:t>
                          </m:r>
                        </m:e>
                        <m:sub>
                          <m:r>
                            <a:rPr lang="pt-PT" b="0" i="1" smtClean="0">
                              <a:latin typeface="Cambria Math" panose="02040503050406030204" pitchFamily="18" charset="0"/>
                              <a:ea typeface="Cambria Math" panose="02040503050406030204" pitchFamily="18" charset="0"/>
                            </a:rPr>
                            <m:t>𝑘</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𝑡</m:t>
                          </m:r>
                          <m:r>
                            <a:rPr lang="pt-PT" i="1">
                              <a:latin typeface="Cambria Math" panose="02040503050406030204" pitchFamily="18" charset="0"/>
                              <a:ea typeface="Cambria Math" panose="02040503050406030204" pitchFamily="18" charset="0"/>
                            </a:rPr>
                            <m:t>+1</m:t>
                          </m:r>
                        </m:sub>
                      </m:sSub>
                    </m:oMath>
                  </m:oMathPara>
                </a14:m>
                <a:endParaRPr lang="en-GB" dirty="0">
                  <a:latin typeface="Symbol" panose="05050102010706020507" pitchFamily="18" charset="2"/>
                </a:endParaRPr>
              </a:p>
              <a:p>
                <a:endParaRPr lang="en-GB" dirty="0">
                  <a:latin typeface="Symbol" panose="05050102010706020507" pitchFamily="18" charset="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0441" y="5882640"/>
                <a:ext cx="8478988" cy="566181"/>
              </a:xfrm>
              <a:prstGeom prst="rect">
                <a:avLst/>
              </a:prstGeom>
              <a:blipFill rotWithShape="0">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91397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774408" cy="4298613"/>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 k factors </a:t>
            </a:r>
            <a:r>
              <a:rPr lang="en-GB" sz="2400" i="1" dirty="0" err="1">
                <a:latin typeface="+mn-lt"/>
              </a:rPr>
              <a:t>z</a:t>
            </a:r>
            <a:r>
              <a:rPr lang="en-GB" sz="2400" i="1" baseline="-25000" dirty="0" err="1">
                <a:latin typeface="+mn-lt"/>
              </a:rPr>
              <a:t>t</a:t>
            </a:r>
            <a:r>
              <a:rPr lang="en-GB" sz="2400" i="1" dirty="0">
                <a:latin typeface="+mn-lt"/>
              </a:rPr>
              <a:t> </a:t>
            </a:r>
            <a:r>
              <a:rPr lang="en-GB" sz="2400" dirty="0" smtClean="0">
                <a:latin typeface="+mn-lt"/>
              </a:rPr>
              <a:t>are defined </a:t>
            </a:r>
            <a:r>
              <a:rPr lang="en-GB" sz="2400" dirty="0">
                <a:latin typeface="+mn-lt"/>
              </a:rPr>
              <a:t>as </a:t>
            </a:r>
            <a:r>
              <a:rPr lang="en-GB" sz="2400" dirty="0" smtClean="0">
                <a:latin typeface="+mn-lt"/>
              </a:rPr>
              <a:t>mean reverting, forming a </a:t>
            </a:r>
            <a:r>
              <a:rPr lang="en-GB" sz="2400" i="1" dirty="0" smtClean="0"/>
              <a:t>k</a:t>
            </a:r>
            <a:r>
              <a:rPr lang="en-GB" sz="2400" dirty="0" smtClean="0"/>
              <a:t>-dimensional vector </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From</a:t>
            </a:r>
            <a:r>
              <a:rPr lang="pt-PT" sz="2400" dirty="0" smtClean="0">
                <a:latin typeface="+mn-lt"/>
              </a:rPr>
              <a:t> (17), </a:t>
            </a:r>
            <a:r>
              <a:rPr lang="pt-PT" sz="2400" dirty="0" err="1" smtClean="0">
                <a:latin typeface="+mn-lt"/>
              </a:rPr>
              <a:t>we</a:t>
            </a:r>
            <a:r>
              <a:rPr lang="pt-PT" sz="2400" dirty="0" smtClean="0">
                <a:latin typeface="+mn-lt"/>
              </a:rPr>
              <a:t> </a:t>
            </a:r>
            <a:r>
              <a:rPr lang="pt-PT" sz="2400" dirty="0" err="1" smtClean="0">
                <a:latin typeface="+mn-lt"/>
              </a:rPr>
              <a:t>have</a:t>
            </a:r>
            <a:r>
              <a:rPr lang="pt-PT" sz="2400" dirty="0" smtClean="0">
                <a:latin typeface="+mn-lt"/>
              </a:rPr>
              <a:t> </a:t>
            </a:r>
            <a:r>
              <a:rPr lang="pt-PT" sz="2400" dirty="0" err="1" smtClean="0">
                <a:latin typeface="+mn-lt"/>
              </a:rPr>
              <a:t>the</a:t>
            </a:r>
            <a:r>
              <a:rPr lang="pt-PT" sz="2400" dirty="0" smtClean="0">
                <a:latin typeface="+mn-lt"/>
              </a:rPr>
              <a:t> </a:t>
            </a:r>
            <a:r>
              <a:rPr lang="pt-PT" sz="2400" dirty="0" err="1" smtClean="0">
                <a:latin typeface="+mn-lt"/>
              </a:rPr>
              <a:t>factors</a:t>
            </a:r>
            <a:r>
              <a:rPr lang="pt-PT" sz="2400" dirty="0" smtClean="0">
                <a:latin typeface="+mn-lt"/>
              </a:rPr>
              <a:t> as </a:t>
            </a:r>
            <a:r>
              <a:rPr lang="pt-PT" sz="2400" dirty="0" err="1" smtClean="0">
                <a:latin typeface="+mn-lt"/>
              </a:rPr>
              <a:t>follows</a:t>
            </a:r>
            <a:r>
              <a:rPr lang="pt-PT" sz="2400" dirty="0" smtClean="0">
                <a:latin typeface="+mn-lt"/>
              </a:rPr>
              <a:t>:</a:t>
            </a:r>
          </a:p>
          <a:p>
            <a:pPr algn="just">
              <a:lnSpc>
                <a:spcPts val="3200"/>
              </a:lnSpc>
              <a:spcBef>
                <a:spcPts val="600"/>
              </a:spcBef>
              <a:spcAft>
                <a:spcPts val="600"/>
              </a:spcAft>
            </a:pPr>
            <a:r>
              <a:rPr lang="pt-PT" sz="2400" dirty="0" smtClean="0">
                <a:latin typeface="+mn-lt"/>
              </a:rPr>
              <a:t>			</a:t>
            </a:r>
            <a:r>
              <a:rPr lang="pt-PT" sz="2400" dirty="0">
                <a:latin typeface="+mn-lt"/>
              </a:rPr>
              <a:t>	 </a:t>
            </a:r>
            <a:r>
              <a:rPr lang="pt-PT" sz="2400" dirty="0" smtClean="0">
                <a:latin typeface="+mn-lt"/>
              </a:rPr>
              <a:t>        , </a:t>
            </a:r>
            <a:r>
              <a:rPr lang="pt-PT" sz="2400" dirty="0" err="1" smtClean="0">
                <a:latin typeface="+mn-lt"/>
              </a:rPr>
              <a:t>where</a:t>
            </a: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u="sng"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u="sng" dirty="0" err="1" smtClean="0">
                <a:latin typeface="+mn-lt"/>
              </a:rPr>
              <a:t>Asset</a:t>
            </a:r>
            <a:r>
              <a:rPr lang="pt-PT" sz="2400" u="sng" dirty="0" smtClean="0">
                <a:latin typeface="+mn-lt"/>
              </a:rPr>
              <a:t> </a:t>
            </a:r>
            <a:r>
              <a:rPr lang="pt-PT" sz="2400" u="sng" dirty="0" err="1" smtClean="0">
                <a:latin typeface="+mn-lt"/>
              </a:rPr>
              <a:t>prices</a:t>
            </a:r>
            <a:r>
              <a:rPr lang="pt-PT" sz="2400" u="sng" dirty="0" smtClean="0">
                <a:latin typeface="+mn-lt"/>
              </a:rPr>
              <a:t> </a:t>
            </a:r>
            <a:r>
              <a:rPr lang="en-GB" sz="2400" u="sng" dirty="0" smtClean="0">
                <a:latin typeface="+mn-lt"/>
              </a:rPr>
              <a:t>are </a:t>
            </a:r>
            <a:r>
              <a:rPr lang="en-GB" sz="2400" u="sng" dirty="0">
                <a:latin typeface="+mn-lt"/>
              </a:rPr>
              <a:t>also log-linear functions of the factors</a:t>
            </a:r>
            <a:r>
              <a:rPr lang="en-GB" sz="2400" dirty="0">
                <a:latin typeface="+mn-lt"/>
              </a:rPr>
              <a:t>. </a:t>
            </a:r>
            <a:endParaRPr lang="en-GB" sz="2400" dirty="0" smtClean="0">
              <a:latin typeface="+mn-lt"/>
            </a:endParaRPr>
          </a:p>
        </p:txBody>
      </p:sp>
      <p:sp>
        <p:nvSpPr>
          <p:cNvPr id="5" name="Rectangle 4"/>
          <p:cNvSpPr/>
          <p:nvPr/>
        </p:nvSpPr>
        <p:spPr>
          <a:xfrm>
            <a:off x="476880" y="1412776"/>
            <a:ext cx="782752" cy="461665"/>
          </a:xfrm>
          <a:prstGeom prst="rect">
            <a:avLst/>
          </a:prstGeom>
        </p:spPr>
        <p:txBody>
          <a:bodyPr wrap="square">
            <a:spAutoFit/>
          </a:bodyPr>
          <a:lstStyle/>
          <a:p>
            <a:pPr algn="just"/>
            <a:r>
              <a:rPr lang="pt-PT" sz="2400" dirty="0" smtClean="0"/>
              <a:t>(17)</a:t>
            </a:r>
            <a:endParaRPr lang="en-GB" sz="2400" dirty="0"/>
          </a:p>
        </p:txBody>
      </p:sp>
      <p:pic>
        <p:nvPicPr>
          <p:cNvPr id="4" name="Picture 3"/>
          <p:cNvPicPr>
            <a:picLocks noChangeAspect="1"/>
          </p:cNvPicPr>
          <p:nvPr/>
        </p:nvPicPr>
        <p:blipFill>
          <a:blip r:embed="rId3"/>
          <a:stretch>
            <a:fillRect/>
          </a:stretch>
        </p:blipFill>
        <p:spPr>
          <a:xfrm>
            <a:off x="1331640" y="1340769"/>
            <a:ext cx="3960440" cy="521992"/>
          </a:xfrm>
          <a:prstGeom prst="rect">
            <a:avLst/>
          </a:prstGeom>
        </p:spPr>
      </p:pic>
      <p:sp>
        <p:nvSpPr>
          <p:cNvPr id="7" name="Rectangle 6"/>
          <p:cNvSpPr/>
          <p:nvPr/>
        </p:nvSpPr>
        <p:spPr>
          <a:xfrm>
            <a:off x="5996690" y="1011872"/>
            <a:ext cx="3078088" cy="2062103"/>
          </a:xfrm>
          <a:prstGeom prst="rect">
            <a:avLst/>
          </a:prstGeom>
        </p:spPr>
        <p:txBody>
          <a:bodyPr wrap="square">
            <a:spAutoFit/>
          </a:bodyPr>
          <a:lstStyle/>
          <a:p>
            <a:pPr algn="just"/>
            <a:r>
              <a:rPr lang="en-GB" sz="1600" i="1" dirty="0">
                <a:latin typeface="Book Antiqua" panose="0204060205030503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GB" sz="1600" i="1" dirty="0">
                <a:latin typeface="Book Antiqua" panose="02040602050305030304" pitchFamily="18" charset="0"/>
                <a:ea typeface="Times New Roman" panose="02020603050405020304" pitchFamily="18" charset="0"/>
                <a:cs typeface="Times New Roman" panose="02020603050405020304" pitchFamily="18" charset="0"/>
              </a:rPr>
              <a:t>  -</a:t>
            </a:r>
            <a:r>
              <a:rPr lang="en-GB" sz="1600" dirty="0">
                <a:latin typeface="Book Antiqua" panose="02040602050305030304" pitchFamily="18" charset="0"/>
                <a:ea typeface="Times New Roman" panose="02020603050405020304" pitchFamily="18" charset="0"/>
                <a:cs typeface="Times New Roman" panose="02020603050405020304" pitchFamily="18" charset="0"/>
              </a:rPr>
              <a:t> long-run mean of the factors.</a:t>
            </a:r>
            <a:endParaRPr lang="en-GB" sz="1600" dirty="0"/>
          </a:p>
          <a:p>
            <a:pPr algn="just"/>
            <a:r>
              <a:rPr lang="en-GB" sz="1600" dirty="0" smtClean="0">
                <a:latin typeface="Symbol" panose="05050102010706020507" pitchFamily="18" charset="2"/>
                <a:ea typeface="Times New Roman" panose="02020603050405020304" pitchFamily="18" charset="0"/>
                <a:cs typeface="Times New Roman" panose="02020603050405020304" pitchFamily="18" charset="0"/>
              </a:rPr>
              <a:t>F - </a:t>
            </a:r>
            <a:r>
              <a:rPr lang="en-GB" sz="1600" dirty="0" smtClean="0">
                <a:latin typeface="Book Antiqua" panose="02040602050305030304" pitchFamily="18" charset="0"/>
                <a:ea typeface="Times New Roman" panose="02020603050405020304" pitchFamily="18" charset="0"/>
                <a:cs typeface="Times New Roman" panose="02020603050405020304" pitchFamily="18" charset="0"/>
              </a:rPr>
              <a:t>has </a:t>
            </a:r>
            <a:r>
              <a:rPr lang="en-GB" sz="1600" dirty="0">
                <a:latin typeface="Book Antiqua" panose="02040602050305030304" pitchFamily="18" charset="0"/>
                <a:ea typeface="Times New Roman" panose="02020603050405020304" pitchFamily="18" charset="0"/>
                <a:cs typeface="Times New Roman" panose="02020603050405020304" pitchFamily="18" charset="0"/>
              </a:rPr>
              <a:t>positive diagonal </a:t>
            </a:r>
            <a:r>
              <a:rPr lang="en-GB" sz="1600" dirty="0" smtClean="0">
                <a:latin typeface="Book Antiqua" panose="02040602050305030304" pitchFamily="18" charset="0"/>
                <a:ea typeface="Times New Roman" panose="02020603050405020304" pitchFamily="18" charset="0"/>
                <a:cs typeface="Times New Roman" panose="02020603050405020304" pitchFamily="18" charset="0"/>
              </a:rPr>
              <a:t>elements, that determine the speed of convergence of the factors to the long-term mean, ensuring </a:t>
            </a:r>
            <a:r>
              <a:rPr lang="en-GB" sz="1600" dirty="0">
                <a:latin typeface="Book Antiqua" panose="02040602050305030304" pitchFamily="18" charset="0"/>
                <a:ea typeface="Times New Roman" panose="02020603050405020304" pitchFamily="18" charset="0"/>
                <a:cs typeface="Times New Roman" panose="02020603050405020304" pitchFamily="18" charset="0"/>
              </a:rPr>
              <a:t>that the factors are </a:t>
            </a:r>
            <a:r>
              <a:rPr lang="en-GB" sz="1600" dirty="0" smtClean="0">
                <a:latin typeface="Book Antiqua" panose="02040602050305030304" pitchFamily="18" charset="0"/>
                <a:ea typeface="Times New Roman" panose="02020603050405020304" pitchFamily="18" charset="0"/>
                <a:cs typeface="Times New Roman" panose="02020603050405020304" pitchFamily="18" charset="0"/>
              </a:rPr>
              <a:t>stationary;</a:t>
            </a:r>
          </a:p>
        </p:txBody>
      </p:sp>
      <p:pic>
        <p:nvPicPr>
          <p:cNvPr id="8" name="Picture 7"/>
          <p:cNvPicPr>
            <a:picLocks noChangeAspect="1"/>
          </p:cNvPicPr>
          <p:nvPr/>
        </p:nvPicPr>
        <p:blipFill>
          <a:blip r:embed="rId4"/>
          <a:stretch>
            <a:fillRect/>
          </a:stretch>
        </p:blipFill>
        <p:spPr>
          <a:xfrm>
            <a:off x="1187624" y="3212976"/>
            <a:ext cx="3384376" cy="479036"/>
          </a:xfrm>
          <a:prstGeom prst="rect">
            <a:avLst/>
          </a:prstGeom>
        </p:spPr>
      </p:pic>
      <p:pic>
        <p:nvPicPr>
          <p:cNvPr id="9" name="Picture 8"/>
          <p:cNvPicPr>
            <a:picLocks noChangeAspect="1"/>
          </p:cNvPicPr>
          <p:nvPr/>
        </p:nvPicPr>
        <p:blipFill>
          <a:blip r:embed="rId5"/>
          <a:stretch>
            <a:fillRect/>
          </a:stretch>
        </p:blipFill>
        <p:spPr>
          <a:xfrm>
            <a:off x="5580112" y="3140968"/>
            <a:ext cx="3600400" cy="477861"/>
          </a:xfrm>
          <a:prstGeom prst="rect">
            <a:avLst/>
          </a:prstGeom>
        </p:spPr>
      </p:pic>
      <p:sp>
        <p:nvSpPr>
          <p:cNvPr id="11" name="Rectangle 10"/>
          <p:cNvSpPr/>
          <p:nvPr/>
        </p:nvSpPr>
        <p:spPr>
          <a:xfrm>
            <a:off x="3664164" y="4904000"/>
            <a:ext cx="5012291" cy="1477328"/>
          </a:xfrm>
          <a:prstGeom prst="rect">
            <a:avLst/>
          </a:prstGeom>
        </p:spPr>
        <p:txBody>
          <a:bodyPr wrap="square">
            <a:spAutoFit/>
          </a:bodyPr>
          <a:lstStyle/>
          <a:p>
            <a:pPr algn="just">
              <a:lnSpc>
                <a:spcPts val="2700"/>
              </a:lnSpc>
              <a:spcBef>
                <a:spcPts val="0"/>
              </a:spcBef>
              <a:spcAft>
                <a:spcPts val="0"/>
              </a:spcAft>
            </a:pPr>
            <a:r>
              <a:rPr lang="en-GB" dirty="0" smtClean="0">
                <a:latin typeface="+mn-lt"/>
              </a:rPr>
              <a:t>n - </a:t>
            </a:r>
            <a:r>
              <a:rPr lang="en-GB" dirty="0">
                <a:latin typeface="+mn-lt"/>
              </a:rPr>
              <a:t>term to </a:t>
            </a:r>
            <a:r>
              <a:rPr lang="en-GB" dirty="0" smtClean="0">
                <a:latin typeface="+mn-lt"/>
              </a:rPr>
              <a:t>maturity</a:t>
            </a:r>
          </a:p>
          <a:p>
            <a:pPr algn="just">
              <a:lnSpc>
                <a:spcPts val="2700"/>
              </a:lnSpc>
              <a:spcBef>
                <a:spcPts val="0"/>
              </a:spcBef>
              <a:spcAft>
                <a:spcPts val="0"/>
              </a:spcAft>
            </a:pPr>
            <a:r>
              <a:rPr lang="en-GB" i="1" dirty="0" smtClean="0">
                <a:latin typeface="+mn-lt"/>
              </a:rPr>
              <a:t>A</a:t>
            </a:r>
            <a:r>
              <a:rPr lang="en-GB" sz="1100" i="1" dirty="0" smtClean="0">
                <a:latin typeface="+mn-lt"/>
              </a:rPr>
              <a:t>n</a:t>
            </a:r>
            <a:r>
              <a:rPr lang="en-GB" dirty="0" smtClean="0">
                <a:latin typeface="+mn-lt"/>
              </a:rPr>
              <a:t> and </a:t>
            </a:r>
            <a:r>
              <a:rPr lang="en-GB" i="1" dirty="0" err="1" smtClean="0">
                <a:latin typeface="+mn-lt"/>
              </a:rPr>
              <a:t>B</a:t>
            </a:r>
            <a:r>
              <a:rPr lang="en-GB" sz="1100" i="1" dirty="0" err="1" smtClean="0">
                <a:latin typeface="+mn-lt"/>
              </a:rPr>
              <a:t>n</a:t>
            </a:r>
            <a:r>
              <a:rPr lang="en-GB" dirty="0" smtClean="0">
                <a:latin typeface="+mn-lt"/>
              </a:rPr>
              <a:t> - vectors </a:t>
            </a:r>
            <a:r>
              <a:rPr lang="en-GB" dirty="0">
                <a:latin typeface="+mn-lt"/>
              </a:rPr>
              <a:t>of parameters to be estimated. </a:t>
            </a:r>
            <a:endParaRPr lang="en-GB" dirty="0" smtClean="0">
              <a:latin typeface="+mn-lt"/>
            </a:endParaRPr>
          </a:p>
          <a:p>
            <a:pPr algn="just">
              <a:lnSpc>
                <a:spcPts val="2700"/>
              </a:lnSpc>
              <a:spcBef>
                <a:spcPts val="0"/>
              </a:spcBef>
              <a:spcAft>
                <a:spcPts val="0"/>
              </a:spcAft>
            </a:pPr>
            <a:r>
              <a:rPr lang="en-GB" i="1" dirty="0" err="1" smtClean="0">
                <a:latin typeface="+mn-lt"/>
              </a:rPr>
              <a:t>B</a:t>
            </a:r>
            <a:r>
              <a:rPr lang="en-GB" sz="1100" i="1" dirty="0" err="1" smtClean="0">
                <a:latin typeface="+mn-lt"/>
              </a:rPr>
              <a:t>n</a:t>
            </a:r>
            <a:r>
              <a:rPr lang="en-GB" dirty="0" smtClean="0">
                <a:latin typeface="+mn-lt"/>
              </a:rPr>
              <a:t> - factor loadings (impact </a:t>
            </a:r>
            <a:r>
              <a:rPr lang="en-GB" dirty="0">
                <a:latin typeface="+mn-lt"/>
              </a:rPr>
              <a:t>of a random shock on the factors over the log of asset </a:t>
            </a:r>
            <a:r>
              <a:rPr lang="en-GB" dirty="0" smtClean="0">
                <a:latin typeface="+mn-lt"/>
              </a:rPr>
              <a:t>prices).</a:t>
            </a:r>
            <a:endParaRPr lang="en-GB" dirty="0">
              <a:latin typeface="+mn-lt"/>
            </a:endParaRPr>
          </a:p>
        </p:txBody>
      </p:sp>
      <p:pic>
        <p:nvPicPr>
          <p:cNvPr id="12" name="Picture 11"/>
          <p:cNvPicPr>
            <a:picLocks noChangeAspect="1"/>
          </p:cNvPicPr>
          <p:nvPr/>
        </p:nvPicPr>
        <p:blipFill>
          <a:blip r:embed="rId6"/>
          <a:stretch>
            <a:fillRect/>
          </a:stretch>
        </p:blipFill>
        <p:spPr>
          <a:xfrm>
            <a:off x="1475655" y="4927707"/>
            <a:ext cx="2016225" cy="445509"/>
          </a:xfrm>
          <a:prstGeom prst="rect">
            <a:avLst/>
          </a:prstGeom>
        </p:spPr>
      </p:pic>
      <p:sp>
        <p:nvSpPr>
          <p:cNvPr id="27" name="Rectangle 26"/>
          <p:cNvSpPr/>
          <p:nvPr/>
        </p:nvSpPr>
        <p:spPr>
          <a:xfrm>
            <a:off x="467544" y="3212976"/>
            <a:ext cx="782752" cy="461665"/>
          </a:xfrm>
          <a:prstGeom prst="rect">
            <a:avLst/>
          </a:prstGeom>
        </p:spPr>
        <p:txBody>
          <a:bodyPr wrap="square">
            <a:spAutoFit/>
          </a:bodyPr>
          <a:lstStyle/>
          <a:p>
            <a:pPr algn="just"/>
            <a:r>
              <a:rPr lang="pt-PT" sz="2400" dirty="0" smtClean="0"/>
              <a:t>(18)</a:t>
            </a:r>
            <a:endParaRPr lang="en-GB" sz="2400" dirty="0"/>
          </a:p>
        </p:txBody>
      </p:sp>
      <p:sp>
        <p:nvSpPr>
          <p:cNvPr id="28" name="Rectangle 27"/>
          <p:cNvSpPr/>
          <p:nvPr/>
        </p:nvSpPr>
        <p:spPr>
          <a:xfrm>
            <a:off x="467544" y="4869160"/>
            <a:ext cx="782752" cy="461665"/>
          </a:xfrm>
          <a:prstGeom prst="rect">
            <a:avLst/>
          </a:prstGeom>
        </p:spPr>
        <p:txBody>
          <a:bodyPr wrap="square">
            <a:spAutoFit/>
          </a:bodyPr>
          <a:lstStyle/>
          <a:p>
            <a:pPr algn="just"/>
            <a:r>
              <a:rPr lang="pt-PT" sz="2400" dirty="0" smtClean="0"/>
              <a:t>(19)</a:t>
            </a:r>
            <a:endParaRPr lang="en-GB" sz="2400" dirty="0"/>
          </a:p>
        </p:txBody>
      </p:sp>
    </p:spTree>
    <p:extLst>
      <p:ext uri="{BB962C8B-B14F-4D97-AF65-F5344CB8AC3E}">
        <p14:creationId xmlns:p14="http://schemas.microsoft.com/office/powerpoint/2010/main" val="133246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Rectangle 32"/>
              <p:cNvSpPr/>
              <p:nvPr/>
            </p:nvSpPr>
            <p:spPr>
              <a:xfrm>
                <a:off x="107504" y="404664"/>
                <a:ext cx="9025377" cy="7632859"/>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The question now is how to relate the parameters of the stochastic factor to the parameters of bond prices and the term structure of interest rates </a:t>
                </a:r>
                <a:r>
                  <a:rPr lang="en-US" sz="2400" dirty="0" smtClean="0">
                    <a:latin typeface="+mn-lt"/>
                    <a:sym typeface="Wingdings" panose="05000000000000000000" pitchFamily="2" charset="2"/>
                  </a:rPr>
                  <a:t> identification of the parameters.</a:t>
                </a:r>
                <a:endParaRPr lang="en-US"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In </a:t>
                </a:r>
                <a:r>
                  <a:rPr lang="en-GB" sz="2400" dirty="0">
                    <a:latin typeface="+mn-lt"/>
                  </a:rPr>
                  <a:t>term structure models, the identification of the parameters is </a:t>
                </a:r>
                <a:r>
                  <a:rPr lang="en-GB" sz="2400" dirty="0" smtClean="0">
                    <a:latin typeface="+mn-lt"/>
                  </a:rPr>
                  <a:t>easier assuming that </a:t>
                </a:r>
                <a:r>
                  <a:rPr lang="en-GB" sz="2400" dirty="0">
                    <a:latin typeface="+mn-lt"/>
                  </a:rPr>
                  <a:t>the term structure is modelled using zero-coupon bonds paying </a:t>
                </a:r>
                <a:r>
                  <a:rPr lang="en-GB" sz="2400" dirty="0" smtClean="0">
                    <a:latin typeface="+mn-lt"/>
                  </a:rPr>
                  <a:t>1 monetary unit =&gt; the </a:t>
                </a:r>
                <a:r>
                  <a:rPr lang="en-GB" sz="2400" dirty="0">
                    <a:latin typeface="+mn-lt"/>
                  </a:rPr>
                  <a:t>log of the </a:t>
                </a:r>
                <a:r>
                  <a:rPr lang="en-GB" sz="2400" dirty="0" smtClean="0">
                    <a:latin typeface="+mn-lt"/>
                  </a:rPr>
                  <a:t>maturing bond price = 0 =&gt; (from (19)) </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According to (15) and (19), the 1</a:t>
                </a:r>
                <a:r>
                  <a:rPr lang="en-GB" sz="2400" baseline="30000" dirty="0" smtClean="0">
                    <a:latin typeface="+mn-lt"/>
                  </a:rPr>
                  <a:t>st</a:t>
                </a:r>
                <a:r>
                  <a:rPr lang="en-GB" sz="2400" dirty="0" smtClean="0">
                    <a:latin typeface="+mn-lt"/>
                  </a:rPr>
                  <a:t> term on the RHS of (14) is in (20):</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lvl="6" algn="just">
                  <a:lnSpc>
                    <a:spcPts val="3200"/>
                  </a:lnSpc>
                  <a:spcBef>
                    <a:spcPts val="600"/>
                  </a:spcBef>
                  <a:spcAft>
                    <a:spcPts val="600"/>
                  </a:spcAft>
                </a:pPr>
                <a:r>
                  <a:rPr lang="pt-PT" sz="2400" dirty="0"/>
                  <a:t> </a:t>
                </a:r>
                <a:r>
                  <a:rPr lang="pt-PT" sz="2400" dirty="0" smtClean="0"/>
                  <a:t>   =&gt; </a:t>
                </a:r>
                <a:r>
                  <a:rPr lang="pt-PT" sz="2400" dirty="0"/>
                  <a:t>in t+1: </a:t>
                </a:r>
                <a14:m>
                  <m:oMath xmlns:m="http://schemas.openxmlformats.org/officeDocument/2006/math">
                    <m:r>
                      <a:rPr lang="pt-PT" sz="2400" i="1">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𝑝</m:t>
                        </m:r>
                      </m:e>
                      <m:sub>
                        <m:r>
                          <a:rPr lang="pt-PT" sz="2400" i="1">
                            <a:latin typeface="Cambria Math" panose="02040503050406030204" pitchFamily="18" charset="0"/>
                          </a:rPr>
                          <m:t>𝑛</m:t>
                        </m:r>
                        <m:r>
                          <a:rPr lang="pt-PT" sz="2400" i="1">
                            <a:latin typeface="Cambria Math" panose="02040503050406030204" pitchFamily="18" charset="0"/>
                          </a:rPr>
                          <m:t>−1,</m:t>
                        </m:r>
                        <m:r>
                          <a:rPr lang="pt-PT" sz="2400" i="1">
                            <a:latin typeface="Cambria Math" panose="02040503050406030204" pitchFamily="18" charset="0"/>
                          </a:rPr>
                          <m:t>𝑡</m:t>
                        </m:r>
                        <m:r>
                          <a:rPr lang="pt-PT" sz="2400" i="1">
                            <a:latin typeface="Cambria Math" panose="02040503050406030204" pitchFamily="18" charset="0"/>
                          </a:rPr>
                          <m:t>+1</m:t>
                        </m:r>
                      </m:sub>
                    </m:sSub>
                    <m:r>
                      <a:rPr lang="pt-PT" sz="2400" i="1">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𝐴</m:t>
                        </m:r>
                      </m:e>
                      <m:sub>
                        <m:r>
                          <a:rPr lang="pt-PT" sz="2400" i="1">
                            <a:latin typeface="Cambria Math" panose="02040503050406030204" pitchFamily="18" charset="0"/>
                          </a:rPr>
                          <m:t>𝑛</m:t>
                        </m:r>
                        <m:r>
                          <a:rPr lang="pt-PT" sz="2400" i="1">
                            <a:latin typeface="Cambria Math" panose="02040503050406030204" pitchFamily="18" charset="0"/>
                          </a:rPr>
                          <m:t>−1</m:t>
                        </m:r>
                      </m:sub>
                    </m:sSub>
                    <m:r>
                      <a:rPr lang="pt-PT" sz="2400" i="1">
                        <a:latin typeface="Cambria Math" panose="02040503050406030204" pitchFamily="18" charset="0"/>
                      </a:rPr>
                      <m:t>+</m:t>
                    </m:r>
                    <m:sSubSup>
                      <m:sSubSupPr>
                        <m:ctrlPr>
                          <a:rPr lang="pt-PT" sz="2400" i="1">
                            <a:latin typeface="Cambria Math" panose="02040503050406030204" pitchFamily="18" charset="0"/>
                          </a:rPr>
                        </m:ctrlPr>
                      </m:sSubSupPr>
                      <m:e>
                        <m:r>
                          <a:rPr lang="pt-PT" sz="2400" i="1">
                            <a:latin typeface="Cambria Math" panose="02040503050406030204" pitchFamily="18" charset="0"/>
                          </a:rPr>
                          <m:t>𝐵</m:t>
                        </m:r>
                      </m:e>
                      <m:sub>
                        <m:r>
                          <a:rPr lang="pt-PT" sz="2400" i="1">
                            <a:latin typeface="Cambria Math" panose="02040503050406030204" pitchFamily="18" charset="0"/>
                          </a:rPr>
                          <m:t>𝑛</m:t>
                        </m:r>
                        <m:r>
                          <a:rPr lang="pt-PT" sz="2400" i="1">
                            <a:latin typeface="Cambria Math" panose="02040503050406030204" pitchFamily="18" charset="0"/>
                          </a:rPr>
                          <m:t>−1</m:t>
                        </m:r>
                      </m:sub>
                      <m:sup>
                        <m:r>
                          <a:rPr lang="pt-PT" sz="2400" i="1">
                            <a:latin typeface="Cambria Math" panose="02040503050406030204" pitchFamily="18" charset="0"/>
                          </a:rPr>
                          <m:t>𝑇</m:t>
                        </m:r>
                      </m:sup>
                    </m:sSubSup>
                    <m:sSub>
                      <m:sSubPr>
                        <m:ctrlPr>
                          <a:rPr lang="pt-PT" sz="2400" i="1">
                            <a:latin typeface="Cambria Math" panose="02040503050406030204" pitchFamily="18" charset="0"/>
                          </a:rPr>
                        </m:ctrlPr>
                      </m:sSubPr>
                      <m:e>
                        <m:r>
                          <a:rPr lang="pt-PT" sz="2400" i="1">
                            <a:latin typeface="Cambria Math" panose="02040503050406030204" pitchFamily="18" charset="0"/>
                          </a:rPr>
                          <m:t>𝑧</m:t>
                        </m:r>
                      </m:e>
                      <m:sub>
                        <m:r>
                          <a:rPr lang="pt-PT" sz="2400" i="1">
                            <a:latin typeface="Cambria Math" panose="02040503050406030204" pitchFamily="18" charset="0"/>
                          </a:rPr>
                          <m:t>𝑡</m:t>
                        </m:r>
                        <m:r>
                          <a:rPr lang="pt-PT" sz="2400" i="1">
                            <a:latin typeface="Cambria Math" panose="02040503050406030204" pitchFamily="18" charset="0"/>
                          </a:rPr>
                          <m:t>+1</m:t>
                        </m:r>
                      </m:sub>
                    </m:sSub>
                  </m:oMath>
                </a14:m>
                <a:endParaRPr lang="pt-PT" sz="2400" dirty="0"/>
              </a:p>
              <a:p>
                <a:pPr algn="just">
                  <a:lnSpc>
                    <a:spcPts val="3200"/>
                  </a:lnSpc>
                  <a:spcBef>
                    <a:spcPts val="600"/>
                  </a:spcBef>
                  <a:spcAft>
                    <a:spcPts val="600"/>
                  </a:spcAft>
                </a:pPr>
                <a:endParaRPr lang="pt-PT" sz="2400" dirty="0"/>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p:txBody>
          </p:sp>
        </mc:Choice>
        <mc:Fallback xmlns="">
          <p:sp>
            <p:nvSpPr>
              <p:cNvPr id="33" name="Rectangle 32"/>
              <p:cNvSpPr>
                <a:spLocks noRot="1" noChangeAspect="1" noMove="1" noResize="1" noEditPoints="1" noAdjustHandles="1" noChangeArrowheads="1" noChangeShapeType="1" noTextEdit="1"/>
              </p:cNvSpPr>
              <p:nvPr/>
            </p:nvSpPr>
            <p:spPr>
              <a:xfrm>
                <a:off x="107504" y="404664"/>
                <a:ext cx="9025377" cy="7632859"/>
              </a:xfrm>
              <a:prstGeom prst="rect">
                <a:avLst/>
              </a:prstGeom>
              <a:blipFill rotWithShape="0">
                <a:blip r:embed="rId3"/>
                <a:stretch>
                  <a:fillRect l="-946" t="-399" r="-1081"/>
                </a:stretch>
              </a:blipFill>
            </p:spPr>
            <p:txBody>
              <a:bodyPr/>
              <a:lstStyle/>
              <a:p>
                <a:r>
                  <a:rPr lang="en-GB">
                    <a:noFill/>
                  </a:rPr>
                  <a:t> </a:t>
                </a:r>
              </a:p>
            </p:txBody>
          </p:sp>
        </mc:Fallback>
      </mc:AlternateContent>
      <p:pic>
        <p:nvPicPr>
          <p:cNvPr id="2" name="Picture 1"/>
          <p:cNvPicPr>
            <a:picLocks noChangeAspect="1"/>
          </p:cNvPicPr>
          <p:nvPr/>
        </p:nvPicPr>
        <p:blipFill>
          <a:blip r:embed="rId4"/>
          <a:stretch>
            <a:fillRect/>
          </a:stretch>
        </p:blipFill>
        <p:spPr>
          <a:xfrm>
            <a:off x="4091446" y="3051280"/>
            <a:ext cx="1504081" cy="432048"/>
          </a:xfrm>
          <a:prstGeom prst="rect">
            <a:avLst/>
          </a:prstGeom>
        </p:spPr>
      </p:pic>
      <p:pic>
        <p:nvPicPr>
          <p:cNvPr id="5" name="Picture 4"/>
          <p:cNvPicPr>
            <a:picLocks noChangeAspect="1"/>
          </p:cNvPicPr>
          <p:nvPr/>
        </p:nvPicPr>
        <p:blipFill>
          <a:blip r:embed="rId5"/>
          <a:stretch>
            <a:fillRect/>
          </a:stretch>
        </p:blipFill>
        <p:spPr>
          <a:xfrm>
            <a:off x="1194833" y="5847946"/>
            <a:ext cx="5558945" cy="525016"/>
          </a:xfrm>
          <a:prstGeom prst="rect">
            <a:avLst/>
          </a:prstGeom>
        </p:spPr>
      </p:pic>
      <p:pic>
        <p:nvPicPr>
          <p:cNvPr id="11" name="Picture 10"/>
          <p:cNvPicPr>
            <a:picLocks noChangeAspect="1"/>
          </p:cNvPicPr>
          <p:nvPr/>
        </p:nvPicPr>
        <p:blipFill>
          <a:blip r:embed="rId6"/>
          <a:stretch>
            <a:fillRect/>
          </a:stretch>
        </p:blipFill>
        <p:spPr>
          <a:xfrm>
            <a:off x="1209880" y="3996536"/>
            <a:ext cx="4555238" cy="483363"/>
          </a:xfrm>
          <a:prstGeom prst="rect">
            <a:avLst/>
          </a:prstGeom>
        </p:spPr>
      </p:pic>
      <p:sp>
        <p:nvSpPr>
          <p:cNvPr id="12" name="Rectangle 11"/>
          <p:cNvSpPr/>
          <p:nvPr/>
        </p:nvSpPr>
        <p:spPr>
          <a:xfrm>
            <a:off x="397773" y="3964948"/>
            <a:ext cx="782752" cy="461665"/>
          </a:xfrm>
          <a:prstGeom prst="rect">
            <a:avLst/>
          </a:prstGeom>
        </p:spPr>
        <p:txBody>
          <a:bodyPr wrap="square">
            <a:spAutoFit/>
          </a:bodyPr>
          <a:lstStyle/>
          <a:p>
            <a:pPr algn="just"/>
            <a:r>
              <a:rPr lang="pt-PT" sz="2400" dirty="0" smtClean="0"/>
              <a:t>(14)</a:t>
            </a:r>
            <a:endParaRPr lang="en-GB" sz="2400" dirty="0"/>
          </a:p>
        </p:txBody>
      </p:sp>
      <p:pic>
        <p:nvPicPr>
          <p:cNvPr id="16" name="Picture 15"/>
          <p:cNvPicPr>
            <a:picLocks noChangeAspect="1"/>
          </p:cNvPicPr>
          <p:nvPr/>
        </p:nvPicPr>
        <p:blipFill>
          <a:blip r:embed="rId7"/>
          <a:stretch>
            <a:fillRect/>
          </a:stretch>
        </p:blipFill>
        <p:spPr>
          <a:xfrm>
            <a:off x="1115616" y="4527687"/>
            <a:ext cx="3593191" cy="557497"/>
          </a:xfrm>
          <a:prstGeom prst="rect">
            <a:avLst/>
          </a:prstGeom>
        </p:spPr>
      </p:pic>
      <p:sp>
        <p:nvSpPr>
          <p:cNvPr id="17" name="Rectangle 16"/>
          <p:cNvSpPr/>
          <p:nvPr/>
        </p:nvSpPr>
        <p:spPr>
          <a:xfrm>
            <a:off x="395536" y="4509120"/>
            <a:ext cx="782752" cy="461665"/>
          </a:xfrm>
          <a:prstGeom prst="rect">
            <a:avLst/>
          </a:prstGeom>
        </p:spPr>
        <p:txBody>
          <a:bodyPr wrap="square">
            <a:spAutoFit/>
          </a:bodyPr>
          <a:lstStyle/>
          <a:p>
            <a:pPr algn="just"/>
            <a:r>
              <a:rPr lang="pt-PT" sz="2400" dirty="0" smtClean="0"/>
              <a:t>(15)</a:t>
            </a:r>
            <a:endParaRPr lang="en-GB" sz="2400" dirty="0"/>
          </a:p>
        </p:txBody>
      </p:sp>
      <p:sp>
        <p:nvSpPr>
          <p:cNvPr id="18" name="Rectangle 17"/>
          <p:cNvSpPr/>
          <p:nvPr/>
        </p:nvSpPr>
        <p:spPr>
          <a:xfrm>
            <a:off x="393428" y="5142243"/>
            <a:ext cx="782752" cy="461665"/>
          </a:xfrm>
          <a:prstGeom prst="rect">
            <a:avLst/>
          </a:prstGeom>
        </p:spPr>
        <p:txBody>
          <a:bodyPr wrap="square">
            <a:spAutoFit/>
          </a:bodyPr>
          <a:lstStyle/>
          <a:p>
            <a:pPr algn="just"/>
            <a:r>
              <a:rPr lang="pt-PT" sz="2400" dirty="0" smtClean="0"/>
              <a:t>(19)</a:t>
            </a:r>
            <a:endParaRPr lang="en-GB" sz="2400" dirty="0"/>
          </a:p>
        </p:txBody>
      </p:sp>
      <p:pic>
        <p:nvPicPr>
          <p:cNvPr id="19" name="Picture 18"/>
          <p:cNvPicPr>
            <a:picLocks noChangeAspect="1"/>
          </p:cNvPicPr>
          <p:nvPr/>
        </p:nvPicPr>
        <p:blipFill>
          <a:blip r:embed="rId8"/>
          <a:stretch>
            <a:fillRect/>
          </a:stretch>
        </p:blipFill>
        <p:spPr>
          <a:xfrm>
            <a:off x="1187623" y="5214823"/>
            <a:ext cx="2016225" cy="445509"/>
          </a:xfrm>
          <a:prstGeom prst="rect">
            <a:avLst/>
          </a:prstGeom>
        </p:spPr>
      </p:pic>
      <p:sp>
        <p:nvSpPr>
          <p:cNvPr id="20" name="Rectangle 19"/>
          <p:cNvSpPr/>
          <p:nvPr/>
        </p:nvSpPr>
        <p:spPr>
          <a:xfrm>
            <a:off x="395536" y="5847946"/>
            <a:ext cx="782752" cy="461665"/>
          </a:xfrm>
          <a:prstGeom prst="rect">
            <a:avLst/>
          </a:prstGeom>
        </p:spPr>
        <p:txBody>
          <a:bodyPr wrap="square">
            <a:spAutoFit/>
          </a:bodyPr>
          <a:lstStyle/>
          <a:p>
            <a:pPr algn="just"/>
            <a:r>
              <a:rPr lang="pt-PT" sz="2400" dirty="0" smtClean="0"/>
              <a:t>(20)</a:t>
            </a:r>
            <a:endParaRPr lang="en-GB" sz="2400" dirty="0"/>
          </a:p>
        </p:txBody>
      </p:sp>
    </p:spTree>
    <p:extLst>
      <p:ext uri="{BB962C8B-B14F-4D97-AF65-F5344CB8AC3E}">
        <p14:creationId xmlns:p14="http://schemas.microsoft.com/office/powerpoint/2010/main" val="2868513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286465" y="404664"/>
            <a:ext cx="8846416" cy="737637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Using the factor definition in (17) 				      we get from (20):</a:t>
            </a:r>
          </a:p>
          <a:p>
            <a:pPr marL="285750" indent="-285750" algn="just">
              <a:lnSpc>
                <a:spcPts val="3200"/>
              </a:lnSpc>
              <a:spcBef>
                <a:spcPts val="600"/>
              </a:spcBef>
              <a:spcAft>
                <a:spcPts val="600"/>
              </a:spcAft>
              <a:buFont typeface="Arial" panose="020B0604020202020204" pitchFamily="34" charset="0"/>
              <a:buChar char="•"/>
            </a:pPr>
            <a:endParaRPr lang="en-US"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Computing the expected value and given that the random shocks are assumed to have zero mean =&gt; all terms in </a:t>
            </a:r>
            <a:r>
              <a:rPr lang="en-US" sz="2400" dirty="0" smtClean="0">
                <a:latin typeface="Symbol" panose="05050102010706020507" pitchFamily="18" charset="2"/>
              </a:rPr>
              <a:t>e</a:t>
            </a:r>
            <a:r>
              <a:rPr lang="en-US" sz="2400" baseline="-25000" dirty="0" smtClean="0">
                <a:latin typeface="+mn-lt"/>
              </a:rPr>
              <a:t>t+1</a:t>
            </a:r>
            <a:r>
              <a:rPr lang="en-US" sz="2400" dirty="0" smtClean="0">
                <a:latin typeface="+mn-lt"/>
              </a:rPr>
              <a:t> will be cancelled =&gt; (21) may be simplified to:</a:t>
            </a:r>
          </a:p>
          <a:p>
            <a:pPr marL="285750" indent="-285750" algn="just">
              <a:lnSpc>
                <a:spcPts val="3200"/>
              </a:lnSpc>
              <a:spcBef>
                <a:spcPts val="600"/>
              </a:spcBef>
              <a:spcAft>
                <a:spcPts val="600"/>
              </a:spcAft>
              <a:buFont typeface="Arial" panose="020B0604020202020204" pitchFamily="34" charset="0"/>
              <a:buChar char="•"/>
            </a:pPr>
            <a:endParaRPr lang="en-US"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p:txBody>
      </p:sp>
      <p:pic>
        <p:nvPicPr>
          <p:cNvPr id="7" name="Picture 6"/>
          <p:cNvPicPr>
            <a:picLocks noChangeAspect="1"/>
          </p:cNvPicPr>
          <p:nvPr/>
        </p:nvPicPr>
        <p:blipFill>
          <a:blip r:embed="rId3"/>
          <a:stretch>
            <a:fillRect/>
          </a:stretch>
        </p:blipFill>
        <p:spPr>
          <a:xfrm>
            <a:off x="1688978" y="1532462"/>
            <a:ext cx="5530991" cy="1104449"/>
          </a:xfrm>
          <a:prstGeom prst="rect">
            <a:avLst/>
          </a:prstGeom>
        </p:spPr>
      </p:pic>
      <p:sp>
        <p:nvSpPr>
          <p:cNvPr id="14" name="Rectangle 13"/>
          <p:cNvSpPr/>
          <p:nvPr/>
        </p:nvSpPr>
        <p:spPr>
          <a:xfrm>
            <a:off x="563646" y="1752284"/>
            <a:ext cx="782752" cy="461665"/>
          </a:xfrm>
          <a:prstGeom prst="rect">
            <a:avLst/>
          </a:prstGeom>
        </p:spPr>
        <p:txBody>
          <a:bodyPr wrap="square">
            <a:spAutoFit/>
          </a:bodyPr>
          <a:lstStyle/>
          <a:p>
            <a:pPr algn="just"/>
            <a:r>
              <a:rPr lang="pt-PT" sz="2400" dirty="0" smtClean="0"/>
              <a:t>(21)</a:t>
            </a:r>
            <a:endParaRPr lang="en-GB" sz="2400" dirty="0"/>
          </a:p>
        </p:txBody>
      </p:sp>
      <p:pic>
        <p:nvPicPr>
          <p:cNvPr id="3" name="Picture 2"/>
          <p:cNvPicPr>
            <a:picLocks noChangeAspect="1"/>
          </p:cNvPicPr>
          <p:nvPr/>
        </p:nvPicPr>
        <p:blipFill>
          <a:blip r:embed="rId4"/>
          <a:stretch>
            <a:fillRect/>
          </a:stretch>
        </p:blipFill>
        <p:spPr>
          <a:xfrm>
            <a:off x="1688977" y="4509120"/>
            <a:ext cx="6469771" cy="1080120"/>
          </a:xfrm>
          <a:prstGeom prst="rect">
            <a:avLst/>
          </a:prstGeom>
        </p:spPr>
      </p:pic>
      <p:sp>
        <p:nvSpPr>
          <p:cNvPr id="22" name="Rectangle 21"/>
          <p:cNvSpPr/>
          <p:nvPr/>
        </p:nvSpPr>
        <p:spPr>
          <a:xfrm>
            <a:off x="563646" y="4509120"/>
            <a:ext cx="782752" cy="461665"/>
          </a:xfrm>
          <a:prstGeom prst="rect">
            <a:avLst/>
          </a:prstGeom>
        </p:spPr>
        <p:txBody>
          <a:bodyPr wrap="square">
            <a:spAutoFit/>
          </a:bodyPr>
          <a:lstStyle/>
          <a:p>
            <a:pPr algn="just"/>
            <a:r>
              <a:rPr lang="pt-PT" sz="2400" dirty="0" smtClean="0"/>
              <a:t>(22)</a:t>
            </a:r>
            <a:endParaRPr lang="en-GB" sz="2400" dirty="0"/>
          </a:p>
        </p:txBody>
      </p:sp>
      <p:pic>
        <p:nvPicPr>
          <p:cNvPr id="11" name="Picture 10"/>
          <p:cNvPicPr>
            <a:picLocks noChangeAspect="1"/>
          </p:cNvPicPr>
          <p:nvPr/>
        </p:nvPicPr>
        <p:blipFill>
          <a:blip r:embed="rId5"/>
          <a:stretch>
            <a:fillRect/>
          </a:stretch>
        </p:blipFill>
        <p:spPr>
          <a:xfrm>
            <a:off x="4739970" y="404664"/>
            <a:ext cx="3302073" cy="435218"/>
          </a:xfrm>
          <a:prstGeom prst="rect">
            <a:avLst/>
          </a:prstGeom>
        </p:spPr>
      </p:pic>
    </p:spTree>
    <p:extLst>
      <p:ext uri="{BB962C8B-B14F-4D97-AF65-F5344CB8AC3E}">
        <p14:creationId xmlns:p14="http://schemas.microsoft.com/office/powerpoint/2010/main" val="3921799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286465" y="404664"/>
            <a:ext cx="8846416" cy="5991384"/>
          </a:xfrm>
          <a:prstGeom prst="rect">
            <a:avLst/>
          </a:prstGeom>
        </p:spPr>
        <p:txBody>
          <a:bodyPr wrap="square">
            <a:spAutoFit/>
          </a:bodyPr>
          <a:lstStyle/>
          <a:p>
            <a:pPr algn="just">
              <a:lnSpc>
                <a:spcPts val="3200"/>
              </a:lnSpc>
              <a:spcBef>
                <a:spcPts val="600"/>
              </a:spcBef>
              <a:spcAft>
                <a:spcPts val="600"/>
              </a:spcAft>
            </a:pPr>
            <a:r>
              <a:rPr lang="en-US" sz="2400" dirty="0" smtClean="0"/>
              <a:t>(15) 					+</a:t>
            </a:r>
          </a:p>
          <a:p>
            <a:pPr algn="just">
              <a:lnSpc>
                <a:spcPts val="3200"/>
              </a:lnSpc>
              <a:spcBef>
                <a:spcPts val="600"/>
              </a:spcBef>
              <a:spcAft>
                <a:spcPts val="600"/>
              </a:spcAft>
            </a:pPr>
            <a:r>
              <a:rPr lang="en-US" sz="2400" dirty="0" smtClean="0"/>
              <a:t>(19) 				</a:t>
            </a:r>
          </a:p>
          <a:p>
            <a:pPr algn="just">
              <a:lnSpc>
                <a:spcPts val="3200"/>
              </a:lnSpc>
              <a:spcBef>
                <a:spcPts val="600"/>
              </a:spcBef>
              <a:spcAft>
                <a:spcPts val="600"/>
              </a:spcAft>
            </a:pPr>
            <a:endParaRPr lang="en-US" sz="2400" dirty="0"/>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To obtain the variance in the 2nd </a:t>
            </a:r>
            <a:r>
              <a:rPr lang="en-GB" sz="2400" dirty="0">
                <a:latin typeface="+mn-lt"/>
              </a:rPr>
              <a:t>term on the RHS of </a:t>
            </a:r>
            <a:endParaRPr lang="en-GB" sz="2400" dirty="0" smtClean="0">
              <a:latin typeface="+mn-lt"/>
            </a:endParaRPr>
          </a:p>
          <a:p>
            <a:pPr algn="just">
              <a:lnSpc>
                <a:spcPts val="3200"/>
              </a:lnSpc>
              <a:spcBef>
                <a:spcPts val="600"/>
              </a:spcBef>
              <a:spcAft>
                <a:spcPts val="600"/>
              </a:spcAft>
            </a:pPr>
            <a:r>
              <a:rPr lang="en-GB" sz="2400" dirty="0" smtClean="0">
                <a:latin typeface="+mn-lt"/>
              </a:rPr>
              <a:t>(</a:t>
            </a:r>
            <a:r>
              <a:rPr lang="en-GB" sz="2400" dirty="0">
                <a:latin typeface="+mn-lt"/>
              </a:rPr>
              <a:t>14) </a:t>
            </a:r>
            <a:r>
              <a:rPr lang="en-GB" sz="2400" dirty="0" smtClean="0">
                <a:latin typeface="+mn-lt"/>
              </a:rPr>
              <a:t>					</a:t>
            </a:r>
            <a:r>
              <a:rPr lang="en-GB" sz="2400" dirty="0">
                <a:latin typeface="+mn-lt"/>
              </a:rPr>
              <a:t>	</a:t>
            </a:r>
            <a:r>
              <a:rPr lang="en-GB" sz="2400" dirty="0" smtClean="0">
                <a:latin typeface="+mn-lt"/>
              </a:rPr>
              <a:t>, </a:t>
            </a:r>
            <a:r>
              <a:rPr lang="en-GB" sz="2400" dirty="0">
                <a:latin typeface="+mn-lt"/>
              </a:rPr>
              <a:t>all constant terms will be </a:t>
            </a:r>
            <a:r>
              <a:rPr lang="en-GB" sz="2400" dirty="0" smtClean="0">
                <a:latin typeface="+mn-lt"/>
              </a:rPr>
              <a:t>eliminated:</a:t>
            </a:r>
            <a:endParaRPr lang="en-US"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Evidencing the independent terms and the terms in </a:t>
            </a:r>
            <a:r>
              <a:rPr lang="en-GB" sz="2400" i="1" dirty="0" err="1">
                <a:latin typeface="+mn-lt"/>
              </a:rPr>
              <a:t>z</a:t>
            </a:r>
            <a:r>
              <a:rPr lang="en-GB" sz="2400" i="1" baseline="-25000" dirty="0" err="1">
                <a:latin typeface="+mn-lt"/>
              </a:rPr>
              <a:t>t</a:t>
            </a:r>
            <a:r>
              <a:rPr lang="en-GB" sz="2400" dirty="0">
                <a:latin typeface="+mn-lt"/>
              </a:rPr>
              <a:t> ,</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p:txBody>
      </p:sp>
      <p:pic>
        <p:nvPicPr>
          <p:cNvPr id="4" name="Picture 3"/>
          <p:cNvPicPr>
            <a:picLocks noChangeAspect="1"/>
          </p:cNvPicPr>
          <p:nvPr/>
        </p:nvPicPr>
        <p:blipFill>
          <a:blip r:embed="rId3"/>
          <a:stretch>
            <a:fillRect/>
          </a:stretch>
        </p:blipFill>
        <p:spPr>
          <a:xfrm>
            <a:off x="1286764" y="3645024"/>
            <a:ext cx="6845818" cy="1064702"/>
          </a:xfrm>
          <a:prstGeom prst="rect">
            <a:avLst/>
          </a:prstGeom>
        </p:spPr>
      </p:pic>
      <p:sp>
        <p:nvSpPr>
          <p:cNvPr id="23" name="Rectangle 22"/>
          <p:cNvSpPr/>
          <p:nvPr/>
        </p:nvSpPr>
        <p:spPr>
          <a:xfrm>
            <a:off x="255920" y="3645024"/>
            <a:ext cx="782752" cy="461665"/>
          </a:xfrm>
          <a:prstGeom prst="rect">
            <a:avLst/>
          </a:prstGeom>
        </p:spPr>
        <p:txBody>
          <a:bodyPr wrap="square">
            <a:spAutoFit/>
          </a:bodyPr>
          <a:lstStyle/>
          <a:p>
            <a:pPr algn="just"/>
            <a:r>
              <a:rPr lang="pt-PT" sz="2400" dirty="0" smtClean="0"/>
              <a:t>(23)</a:t>
            </a:r>
            <a:endParaRPr lang="en-GB" sz="2400" dirty="0"/>
          </a:p>
        </p:txBody>
      </p:sp>
      <p:pic>
        <p:nvPicPr>
          <p:cNvPr id="10" name="Picture 9"/>
          <p:cNvPicPr>
            <a:picLocks noChangeAspect="1"/>
          </p:cNvPicPr>
          <p:nvPr/>
        </p:nvPicPr>
        <p:blipFill>
          <a:blip r:embed="rId4"/>
          <a:stretch>
            <a:fillRect/>
          </a:stretch>
        </p:blipFill>
        <p:spPr>
          <a:xfrm>
            <a:off x="1152471" y="404664"/>
            <a:ext cx="3593191" cy="557497"/>
          </a:xfrm>
          <a:prstGeom prst="rect">
            <a:avLst/>
          </a:prstGeom>
        </p:spPr>
      </p:pic>
      <p:pic>
        <p:nvPicPr>
          <p:cNvPr id="12" name="Picture 11"/>
          <p:cNvPicPr>
            <a:picLocks noChangeAspect="1"/>
          </p:cNvPicPr>
          <p:nvPr/>
        </p:nvPicPr>
        <p:blipFill>
          <a:blip r:embed="rId5"/>
          <a:stretch>
            <a:fillRect/>
          </a:stretch>
        </p:blipFill>
        <p:spPr>
          <a:xfrm>
            <a:off x="1322304" y="1044606"/>
            <a:ext cx="2016225" cy="445509"/>
          </a:xfrm>
          <a:prstGeom prst="rect">
            <a:avLst/>
          </a:prstGeom>
        </p:spPr>
      </p:pic>
      <p:sp>
        <p:nvSpPr>
          <p:cNvPr id="2" name="Down Arrow 1"/>
          <p:cNvSpPr/>
          <p:nvPr/>
        </p:nvSpPr>
        <p:spPr>
          <a:xfrm>
            <a:off x="4745662" y="1267360"/>
            <a:ext cx="474410" cy="649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6"/>
          <a:stretch>
            <a:fillRect/>
          </a:stretch>
        </p:blipFill>
        <p:spPr>
          <a:xfrm>
            <a:off x="1042722" y="2636912"/>
            <a:ext cx="4555238" cy="483363"/>
          </a:xfrm>
          <a:prstGeom prst="rect">
            <a:avLst/>
          </a:prstGeom>
        </p:spPr>
      </p:pic>
      <p:pic>
        <p:nvPicPr>
          <p:cNvPr id="5" name="Picture 4"/>
          <p:cNvPicPr>
            <a:picLocks noChangeAspect="1"/>
          </p:cNvPicPr>
          <p:nvPr/>
        </p:nvPicPr>
        <p:blipFill>
          <a:blip r:embed="rId7"/>
          <a:stretch>
            <a:fillRect/>
          </a:stretch>
        </p:blipFill>
        <p:spPr>
          <a:xfrm>
            <a:off x="1282931" y="5352523"/>
            <a:ext cx="7456698" cy="668765"/>
          </a:xfrm>
          <a:prstGeom prst="rect">
            <a:avLst/>
          </a:prstGeom>
        </p:spPr>
      </p:pic>
      <p:sp>
        <p:nvSpPr>
          <p:cNvPr id="17" name="Rectangle 16"/>
          <p:cNvSpPr/>
          <p:nvPr/>
        </p:nvSpPr>
        <p:spPr>
          <a:xfrm>
            <a:off x="251520" y="5415607"/>
            <a:ext cx="782752" cy="461665"/>
          </a:xfrm>
          <a:prstGeom prst="rect">
            <a:avLst/>
          </a:prstGeom>
        </p:spPr>
        <p:txBody>
          <a:bodyPr wrap="square">
            <a:spAutoFit/>
          </a:bodyPr>
          <a:lstStyle/>
          <a:p>
            <a:pPr algn="just"/>
            <a:r>
              <a:rPr lang="pt-PT" sz="2400" dirty="0" smtClean="0"/>
              <a:t>(24)</a:t>
            </a:r>
            <a:endParaRPr lang="en-GB" sz="2400" dirty="0"/>
          </a:p>
        </p:txBody>
      </p:sp>
    </p:spTree>
    <p:extLst>
      <p:ext uri="{BB962C8B-B14F-4D97-AF65-F5344CB8AC3E}">
        <p14:creationId xmlns:p14="http://schemas.microsoft.com/office/powerpoint/2010/main" val="91271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07504" y="476672"/>
            <a:ext cx="8856985" cy="6555641"/>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Book Antiqua" panose="02040602050305030304" pitchFamily="18" charset="0"/>
              </a:rPr>
              <a:t>From </a:t>
            </a:r>
          </a:p>
          <a:p>
            <a:pPr marL="285750" indent="-285750" algn="just">
              <a:lnSpc>
                <a:spcPts val="3200"/>
              </a:lnSpc>
              <a:spcBef>
                <a:spcPts val="600"/>
              </a:spcBef>
              <a:spcAft>
                <a:spcPts val="600"/>
              </a:spcAft>
              <a:buFont typeface="Arial" panose="020B0604020202020204" pitchFamily="34" charset="0"/>
              <a:buChar char="•"/>
            </a:pPr>
            <a:endParaRPr lang="en-GB" sz="2400" dirty="0">
              <a:latin typeface="Book Antiqua" panose="0204060205030503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Book Antiqua" panose="0204060205030503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Book Antiqua" panose="0204060205030503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Book Antiqua" panose="0204060205030503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Putting in evidence the independent terms and the terms in </a:t>
            </a:r>
            <a:r>
              <a:rPr lang="en-GB" sz="2400" i="1" dirty="0" err="1">
                <a:latin typeface="+mn-lt"/>
              </a:rPr>
              <a:t>z</a:t>
            </a:r>
            <a:r>
              <a:rPr lang="en-GB" sz="2400" i="1" baseline="-25000" dirty="0" err="1">
                <a:latin typeface="+mn-lt"/>
              </a:rPr>
              <a:t>t</a:t>
            </a:r>
            <a:r>
              <a:rPr lang="en-GB" sz="2400" dirty="0">
                <a:latin typeface="+mn-lt"/>
              </a:rPr>
              <a:t> </a:t>
            </a:r>
            <a:r>
              <a:rPr lang="en-GB" sz="2400" dirty="0" smtClean="0">
                <a:latin typeface="+mn-lt"/>
              </a:rPr>
              <a:t>, from (25) one obtains: </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Considering that the continuously compounded yield is</a:t>
            </a:r>
            <a:endParaRPr lang="en-GB" sz="2400" dirty="0" smtClean="0">
              <a:latin typeface="+mn-lt"/>
            </a:endParaRPr>
          </a:p>
        </p:txBody>
      </p:sp>
      <p:sp>
        <p:nvSpPr>
          <p:cNvPr id="13" name="Rectangle 12"/>
          <p:cNvSpPr/>
          <p:nvPr/>
        </p:nvSpPr>
        <p:spPr>
          <a:xfrm>
            <a:off x="323528" y="3501008"/>
            <a:ext cx="782752" cy="461665"/>
          </a:xfrm>
          <a:prstGeom prst="rect">
            <a:avLst/>
          </a:prstGeom>
        </p:spPr>
        <p:txBody>
          <a:bodyPr wrap="square">
            <a:spAutoFit/>
          </a:bodyPr>
          <a:lstStyle/>
          <a:p>
            <a:pPr algn="just"/>
            <a:r>
              <a:rPr lang="pt-PT" sz="2400" dirty="0" smtClean="0"/>
              <a:t>(25)</a:t>
            </a:r>
            <a:endParaRPr lang="en-GB" sz="2400" dirty="0"/>
          </a:p>
        </p:txBody>
      </p:sp>
      <p:sp>
        <p:nvSpPr>
          <p:cNvPr id="14" name="Rectangle 13"/>
          <p:cNvSpPr/>
          <p:nvPr/>
        </p:nvSpPr>
        <p:spPr>
          <a:xfrm>
            <a:off x="362865" y="5517232"/>
            <a:ext cx="782752" cy="461665"/>
          </a:xfrm>
          <a:prstGeom prst="rect">
            <a:avLst/>
          </a:prstGeom>
        </p:spPr>
        <p:txBody>
          <a:bodyPr wrap="square">
            <a:spAutoFit/>
          </a:bodyPr>
          <a:lstStyle/>
          <a:p>
            <a:pPr algn="just"/>
            <a:r>
              <a:rPr lang="pt-PT" sz="2400" dirty="0" smtClean="0"/>
              <a:t>(26)</a:t>
            </a:r>
            <a:endParaRPr lang="en-GB" sz="2400" dirty="0"/>
          </a:p>
        </p:txBody>
      </p:sp>
      <p:pic>
        <p:nvPicPr>
          <p:cNvPr id="5" name="Picture 4"/>
          <p:cNvPicPr>
            <a:picLocks noChangeAspect="1"/>
          </p:cNvPicPr>
          <p:nvPr/>
        </p:nvPicPr>
        <p:blipFill>
          <a:blip r:embed="rId3"/>
          <a:stretch>
            <a:fillRect/>
          </a:stretch>
        </p:blipFill>
        <p:spPr>
          <a:xfrm>
            <a:off x="1322303" y="3501008"/>
            <a:ext cx="4977889" cy="1009886"/>
          </a:xfrm>
          <a:prstGeom prst="rect">
            <a:avLst/>
          </a:prstGeom>
        </p:spPr>
      </p:pic>
      <p:sp>
        <p:nvSpPr>
          <p:cNvPr id="31" name="Rectangle 30"/>
          <p:cNvSpPr/>
          <p:nvPr/>
        </p:nvSpPr>
        <p:spPr>
          <a:xfrm>
            <a:off x="302395" y="1527175"/>
            <a:ext cx="782752" cy="461665"/>
          </a:xfrm>
          <a:prstGeom prst="rect">
            <a:avLst/>
          </a:prstGeom>
        </p:spPr>
        <p:txBody>
          <a:bodyPr wrap="square">
            <a:spAutoFit/>
          </a:bodyPr>
          <a:lstStyle/>
          <a:p>
            <a:pPr algn="just"/>
            <a:r>
              <a:rPr lang="pt-PT" sz="2400" dirty="0" smtClean="0"/>
              <a:t>(22)</a:t>
            </a:r>
            <a:endParaRPr lang="en-GB" sz="2400" dirty="0"/>
          </a:p>
        </p:txBody>
      </p:sp>
      <p:pic>
        <p:nvPicPr>
          <p:cNvPr id="32" name="Picture 31"/>
          <p:cNvPicPr>
            <a:picLocks noChangeAspect="1"/>
          </p:cNvPicPr>
          <p:nvPr/>
        </p:nvPicPr>
        <p:blipFill>
          <a:blip r:embed="rId4"/>
          <a:stretch>
            <a:fillRect/>
          </a:stretch>
        </p:blipFill>
        <p:spPr>
          <a:xfrm>
            <a:off x="1301110" y="1412776"/>
            <a:ext cx="6469771" cy="1080120"/>
          </a:xfrm>
          <a:prstGeom prst="rect">
            <a:avLst/>
          </a:prstGeom>
        </p:spPr>
      </p:pic>
      <p:pic>
        <p:nvPicPr>
          <p:cNvPr id="35" name="Picture 34"/>
          <p:cNvPicPr>
            <a:picLocks noChangeAspect="1"/>
          </p:cNvPicPr>
          <p:nvPr/>
        </p:nvPicPr>
        <p:blipFill>
          <a:blip r:embed="rId5"/>
          <a:stretch>
            <a:fillRect/>
          </a:stretch>
        </p:blipFill>
        <p:spPr>
          <a:xfrm>
            <a:off x="1296566" y="929413"/>
            <a:ext cx="4555238" cy="483363"/>
          </a:xfrm>
          <a:prstGeom prst="rect">
            <a:avLst/>
          </a:prstGeom>
        </p:spPr>
      </p:pic>
      <p:sp>
        <p:nvSpPr>
          <p:cNvPr id="36" name="Rectangle 35"/>
          <p:cNvSpPr/>
          <p:nvPr/>
        </p:nvSpPr>
        <p:spPr>
          <a:xfrm>
            <a:off x="302395" y="951111"/>
            <a:ext cx="782752" cy="461665"/>
          </a:xfrm>
          <a:prstGeom prst="rect">
            <a:avLst/>
          </a:prstGeom>
        </p:spPr>
        <p:txBody>
          <a:bodyPr wrap="square">
            <a:spAutoFit/>
          </a:bodyPr>
          <a:lstStyle/>
          <a:p>
            <a:pPr algn="just"/>
            <a:r>
              <a:rPr lang="pt-PT" sz="2400" dirty="0" smtClean="0"/>
              <a:t>(14)</a:t>
            </a:r>
            <a:endParaRPr lang="en-GB" sz="2400" dirty="0"/>
          </a:p>
        </p:txBody>
      </p:sp>
      <p:pic>
        <p:nvPicPr>
          <p:cNvPr id="37" name="Picture 36"/>
          <p:cNvPicPr>
            <a:picLocks noChangeAspect="1"/>
          </p:cNvPicPr>
          <p:nvPr/>
        </p:nvPicPr>
        <p:blipFill>
          <a:blip r:embed="rId6"/>
          <a:stretch>
            <a:fillRect/>
          </a:stretch>
        </p:blipFill>
        <p:spPr>
          <a:xfrm>
            <a:off x="1296566" y="2381251"/>
            <a:ext cx="7667924" cy="687709"/>
          </a:xfrm>
          <a:prstGeom prst="rect">
            <a:avLst/>
          </a:prstGeom>
        </p:spPr>
      </p:pic>
      <p:sp>
        <p:nvSpPr>
          <p:cNvPr id="38" name="Rectangle 37"/>
          <p:cNvSpPr/>
          <p:nvPr/>
        </p:nvSpPr>
        <p:spPr>
          <a:xfrm>
            <a:off x="318727" y="2463279"/>
            <a:ext cx="782752" cy="461665"/>
          </a:xfrm>
          <a:prstGeom prst="rect">
            <a:avLst/>
          </a:prstGeom>
        </p:spPr>
        <p:txBody>
          <a:bodyPr wrap="square">
            <a:spAutoFit/>
          </a:bodyPr>
          <a:lstStyle/>
          <a:p>
            <a:pPr algn="just"/>
            <a:r>
              <a:rPr lang="pt-PT" sz="2400" dirty="0" smtClean="0"/>
              <a:t>(24)</a:t>
            </a:r>
            <a:endParaRPr lang="en-GB" sz="2400" dirty="0"/>
          </a:p>
        </p:txBody>
      </p:sp>
      <p:sp>
        <p:nvSpPr>
          <p:cNvPr id="27" name="Down Arrow 26"/>
          <p:cNvSpPr/>
          <p:nvPr/>
        </p:nvSpPr>
        <p:spPr>
          <a:xfrm>
            <a:off x="4499992" y="2924944"/>
            <a:ext cx="360040" cy="613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732240" y="5978897"/>
            <a:ext cx="216024" cy="186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a:stretch>
            <a:fillRect/>
          </a:stretch>
        </p:blipFill>
        <p:spPr>
          <a:xfrm>
            <a:off x="1835695" y="5288978"/>
            <a:ext cx="4526661" cy="575510"/>
          </a:xfrm>
          <a:prstGeom prst="rect">
            <a:avLst/>
          </a:prstGeom>
        </p:spPr>
      </p:pic>
      <p:pic>
        <p:nvPicPr>
          <p:cNvPr id="4" name="Picture 3"/>
          <p:cNvPicPr>
            <a:picLocks noChangeAspect="1"/>
          </p:cNvPicPr>
          <p:nvPr/>
        </p:nvPicPr>
        <p:blipFill>
          <a:blip r:embed="rId8"/>
          <a:stretch>
            <a:fillRect/>
          </a:stretch>
        </p:blipFill>
        <p:spPr>
          <a:xfrm>
            <a:off x="2441579" y="5892943"/>
            <a:ext cx="2666650" cy="488385"/>
          </a:xfrm>
          <a:prstGeom prst="rect">
            <a:avLst/>
          </a:prstGeom>
        </p:spPr>
      </p:pic>
      <p:pic>
        <p:nvPicPr>
          <p:cNvPr id="6" name="Picture 5"/>
          <p:cNvPicPr>
            <a:picLocks noChangeAspect="1"/>
          </p:cNvPicPr>
          <p:nvPr/>
        </p:nvPicPr>
        <p:blipFill>
          <a:blip r:embed="rId9"/>
          <a:stretch>
            <a:fillRect/>
          </a:stretch>
        </p:blipFill>
        <p:spPr>
          <a:xfrm>
            <a:off x="5076055" y="5914493"/>
            <a:ext cx="1044881" cy="495290"/>
          </a:xfrm>
          <a:prstGeom prst="rect">
            <a:avLst/>
          </a:prstGeom>
        </p:spPr>
      </p:pic>
      <p:pic>
        <p:nvPicPr>
          <p:cNvPr id="18" name="Picture 17"/>
          <p:cNvPicPr>
            <a:picLocks noChangeAspect="1"/>
          </p:cNvPicPr>
          <p:nvPr/>
        </p:nvPicPr>
        <p:blipFill>
          <a:blip r:embed="rId7"/>
          <a:stretch>
            <a:fillRect/>
          </a:stretch>
        </p:blipFill>
        <p:spPr>
          <a:xfrm>
            <a:off x="1773531" y="5317433"/>
            <a:ext cx="4526661" cy="575510"/>
          </a:xfrm>
          <a:prstGeom prst="rect">
            <a:avLst/>
          </a:prstGeom>
        </p:spPr>
      </p:pic>
    </p:spTree>
    <p:extLst>
      <p:ext uri="{BB962C8B-B14F-4D97-AF65-F5344CB8AC3E}">
        <p14:creationId xmlns:p14="http://schemas.microsoft.com/office/powerpoint/2010/main" val="5108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07504" y="476672"/>
            <a:ext cx="8856985" cy="501675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Comparing the coefficients on the RHS of </a:t>
            </a:r>
            <a:endParaRPr lang="en-GB" sz="2400" dirty="0" smtClean="0">
              <a:latin typeface="+mn-lt"/>
            </a:endParaRPr>
          </a:p>
          <a:p>
            <a:pPr algn="just">
              <a:lnSpc>
                <a:spcPts val="3200"/>
              </a:lnSpc>
              <a:spcBef>
                <a:spcPts val="600"/>
              </a:spcBef>
              <a:spcAft>
                <a:spcPts val="600"/>
              </a:spcAft>
            </a:pPr>
            <a:r>
              <a:rPr lang="en-GB" sz="2400" dirty="0" smtClean="0">
                <a:latin typeface="+mn-lt"/>
              </a:rPr>
              <a:t>(19) </a:t>
            </a:r>
          </a:p>
          <a:p>
            <a:pPr algn="just">
              <a:lnSpc>
                <a:spcPts val="3200"/>
              </a:lnSpc>
              <a:spcBef>
                <a:spcPts val="600"/>
              </a:spcBef>
              <a:spcAft>
                <a:spcPts val="600"/>
              </a:spcAft>
            </a:pPr>
            <a:r>
              <a:rPr lang="en-GB" sz="2400" dirty="0" smtClean="0">
                <a:latin typeface="+mn-lt"/>
              </a:rPr>
              <a:t>to </a:t>
            </a:r>
            <a:r>
              <a:rPr lang="en-GB" sz="2400" dirty="0">
                <a:latin typeface="+mn-lt"/>
              </a:rPr>
              <a:t>the independent term and the term associated to the factor </a:t>
            </a:r>
            <a:r>
              <a:rPr lang="en-GB" sz="2400" dirty="0" smtClean="0">
                <a:latin typeface="+mn-lt"/>
              </a:rPr>
              <a:t>in</a:t>
            </a:r>
          </a:p>
          <a:p>
            <a:pPr algn="just">
              <a:lnSpc>
                <a:spcPts val="3200"/>
              </a:lnSpc>
              <a:spcBef>
                <a:spcPts val="600"/>
              </a:spcBef>
              <a:spcAft>
                <a:spcPts val="600"/>
              </a:spcAft>
            </a:pPr>
            <a:r>
              <a:rPr lang="en-GB" sz="2400" dirty="0" smtClean="0">
                <a:latin typeface="+mn-lt"/>
              </a:rPr>
              <a:t>(2</a:t>
            </a:r>
            <a:r>
              <a:rPr lang="en-GB" sz="2400" dirty="0">
                <a:latin typeface="+mn-lt"/>
              </a:rPr>
              <a:t>6</a:t>
            </a:r>
            <a:r>
              <a:rPr lang="en-GB" sz="2400" dirty="0" smtClean="0">
                <a:latin typeface="+mn-lt"/>
              </a:rPr>
              <a:t>) 							</a:t>
            </a:r>
          </a:p>
          <a:p>
            <a:pPr algn="just">
              <a:lnSpc>
                <a:spcPts val="3200"/>
              </a:lnSpc>
              <a:spcBef>
                <a:spcPts val="600"/>
              </a:spcBef>
              <a:spcAft>
                <a:spcPts val="600"/>
              </a:spcAft>
            </a:pPr>
            <a:endParaRPr lang="pt-PT" sz="2400" dirty="0">
              <a:latin typeface="+mn-lt"/>
            </a:endParaRPr>
          </a:p>
          <a:p>
            <a:pPr algn="just">
              <a:lnSpc>
                <a:spcPts val="3200"/>
              </a:lnSpc>
              <a:spcBef>
                <a:spcPts val="600"/>
              </a:spcBef>
              <a:spcAft>
                <a:spcPts val="600"/>
              </a:spcAft>
            </a:pPr>
            <a:endParaRPr lang="en-GB" sz="2400" dirty="0" smtClean="0">
              <a:latin typeface="+mn-lt"/>
            </a:endParaRPr>
          </a:p>
          <a:p>
            <a:pPr algn="just">
              <a:lnSpc>
                <a:spcPts val="3200"/>
              </a:lnSpc>
              <a:spcBef>
                <a:spcPts val="600"/>
              </a:spcBef>
              <a:spcAft>
                <a:spcPts val="600"/>
              </a:spcAft>
            </a:pPr>
            <a:r>
              <a:rPr lang="en-GB" sz="2400" dirty="0" smtClean="0">
                <a:latin typeface="+mn-lt"/>
              </a:rPr>
              <a:t>the </a:t>
            </a:r>
            <a:r>
              <a:rPr lang="en-GB" sz="2400" dirty="0">
                <a:latin typeface="+mn-lt"/>
              </a:rPr>
              <a:t>recursive restrictions in (</a:t>
            </a:r>
            <a:r>
              <a:rPr lang="en-GB" sz="2400" dirty="0" smtClean="0">
                <a:latin typeface="+mn-lt"/>
              </a:rPr>
              <a:t>27) </a:t>
            </a:r>
            <a:r>
              <a:rPr lang="en-GB" sz="2400" dirty="0">
                <a:latin typeface="+mn-lt"/>
              </a:rPr>
              <a:t>and (</a:t>
            </a:r>
            <a:r>
              <a:rPr lang="en-GB" sz="2400" dirty="0" smtClean="0">
                <a:latin typeface="+mn-lt"/>
              </a:rPr>
              <a:t>28) </a:t>
            </a:r>
            <a:r>
              <a:rPr lang="en-GB" sz="2400" dirty="0">
                <a:latin typeface="+mn-lt"/>
              </a:rPr>
              <a:t>are </a:t>
            </a:r>
            <a:r>
              <a:rPr lang="en-GB" sz="2400" dirty="0" smtClean="0">
                <a:latin typeface="+mn-lt"/>
              </a:rPr>
              <a:t>obtained:</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Book Antiqua" panose="02040602050305030304" pitchFamily="18" charset="0"/>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Book Antiqua" panose="02040602050305030304" pitchFamily="18" charset="0"/>
            </a:endParaRPr>
          </a:p>
        </p:txBody>
      </p:sp>
      <p:sp>
        <p:nvSpPr>
          <p:cNvPr id="13" name="Rectangle 12"/>
          <p:cNvSpPr/>
          <p:nvPr/>
        </p:nvSpPr>
        <p:spPr>
          <a:xfrm>
            <a:off x="111036" y="5445224"/>
            <a:ext cx="782752" cy="461665"/>
          </a:xfrm>
          <a:prstGeom prst="rect">
            <a:avLst/>
          </a:prstGeom>
        </p:spPr>
        <p:txBody>
          <a:bodyPr wrap="square">
            <a:spAutoFit/>
          </a:bodyPr>
          <a:lstStyle/>
          <a:p>
            <a:pPr algn="just"/>
            <a:r>
              <a:rPr lang="pt-PT" sz="2400" dirty="0" smtClean="0"/>
              <a:t>(28)</a:t>
            </a:r>
            <a:endParaRPr lang="en-GB" sz="2400" dirty="0"/>
          </a:p>
        </p:txBody>
      </p:sp>
      <p:sp>
        <p:nvSpPr>
          <p:cNvPr id="20" name="Rectangle 19"/>
          <p:cNvSpPr/>
          <p:nvPr/>
        </p:nvSpPr>
        <p:spPr>
          <a:xfrm>
            <a:off x="125102" y="4581128"/>
            <a:ext cx="782752" cy="461665"/>
          </a:xfrm>
          <a:prstGeom prst="rect">
            <a:avLst/>
          </a:prstGeom>
        </p:spPr>
        <p:txBody>
          <a:bodyPr wrap="square">
            <a:spAutoFit/>
          </a:bodyPr>
          <a:lstStyle/>
          <a:p>
            <a:pPr algn="just"/>
            <a:r>
              <a:rPr lang="pt-PT" sz="2400" dirty="0" smtClean="0"/>
              <a:t>(27)</a:t>
            </a:r>
            <a:endParaRPr lang="en-GB" sz="2400" dirty="0"/>
          </a:p>
        </p:txBody>
      </p:sp>
      <p:pic>
        <p:nvPicPr>
          <p:cNvPr id="11" name="Picture 10"/>
          <p:cNvPicPr>
            <a:picLocks noChangeAspect="1"/>
          </p:cNvPicPr>
          <p:nvPr/>
        </p:nvPicPr>
        <p:blipFill>
          <a:blip r:embed="rId3"/>
          <a:stretch>
            <a:fillRect/>
          </a:stretch>
        </p:blipFill>
        <p:spPr>
          <a:xfrm>
            <a:off x="861661" y="1063723"/>
            <a:ext cx="2016225" cy="445509"/>
          </a:xfrm>
          <a:prstGeom prst="rect">
            <a:avLst/>
          </a:prstGeom>
        </p:spPr>
      </p:pic>
      <p:pic>
        <p:nvPicPr>
          <p:cNvPr id="8" name="Picture 7"/>
          <p:cNvPicPr>
            <a:picLocks noChangeAspect="1"/>
          </p:cNvPicPr>
          <p:nvPr/>
        </p:nvPicPr>
        <p:blipFill>
          <a:blip r:embed="rId4"/>
          <a:stretch>
            <a:fillRect/>
          </a:stretch>
        </p:blipFill>
        <p:spPr>
          <a:xfrm>
            <a:off x="827584" y="2096283"/>
            <a:ext cx="4814325" cy="612083"/>
          </a:xfrm>
          <a:prstGeom prst="rect">
            <a:avLst/>
          </a:prstGeom>
        </p:spPr>
      </p:pic>
      <p:pic>
        <p:nvPicPr>
          <p:cNvPr id="9" name="Picture 8"/>
          <p:cNvPicPr>
            <a:picLocks noChangeAspect="1"/>
          </p:cNvPicPr>
          <p:nvPr/>
        </p:nvPicPr>
        <p:blipFill>
          <a:blip r:embed="rId5"/>
          <a:stretch>
            <a:fillRect/>
          </a:stretch>
        </p:blipFill>
        <p:spPr>
          <a:xfrm>
            <a:off x="1259631" y="2740858"/>
            <a:ext cx="3227663" cy="591132"/>
          </a:xfrm>
          <a:prstGeom prst="rect">
            <a:avLst/>
          </a:prstGeom>
        </p:spPr>
      </p:pic>
      <p:pic>
        <p:nvPicPr>
          <p:cNvPr id="10" name="Picture 9"/>
          <p:cNvPicPr>
            <a:picLocks noChangeAspect="1"/>
          </p:cNvPicPr>
          <p:nvPr/>
        </p:nvPicPr>
        <p:blipFill>
          <a:blip r:embed="rId6"/>
          <a:stretch>
            <a:fillRect/>
          </a:stretch>
        </p:blipFill>
        <p:spPr>
          <a:xfrm>
            <a:off x="4499992" y="2740858"/>
            <a:ext cx="1247073" cy="591132"/>
          </a:xfrm>
          <a:prstGeom prst="rect">
            <a:avLst/>
          </a:prstGeom>
        </p:spPr>
      </p:pic>
      <p:pic>
        <p:nvPicPr>
          <p:cNvPr id="2" name="Picture 1"/>
          <p:cNvPicPr>
            <a:picLocks noChangeAspect="1"/>
          </p:cNvPicPr>
          <p:nvPr/>
        </p:nvPicPr>
        <p:blipFill>
          <a:blip r:embed="rId7"/>
          <a:stretch>
            <a:fillRect/>
          </a:stretch>
        </p:blipFill>
        <p:spPr>
          <a:xfrm>
            <a:off x="1043608" y="5448675"/>
            <a:ext cx="3877249" cy="572613"/>
          </a:xfrm>
          <a:prstGeom prst="rect">
            <a:avLst/>
          </a:prstGeom>
        </p:spPr>
      </p:pic>
      <p:pic>
        <p:nvPicPr>
          <p:cNvPr id="4" name="Picture 3"/>
          <p:cNvPicPr>
            <a:picLocks noChangeAspect="1"/>
          </p:cNvPicPr>
          <p:nvPr/>
        </p:nvPicPr>
        <p:blipFill>
          <a:blip r:embed="rId8"/>
          <a:stretch>
            <a:fillRect/>
          </a:stretch>
        </p:blipFill>
        <p:spPr>
          <a:xfrm>
            <a:off x="4932040" y="5421466"/>
            <a:ext cx="1113606" cy="671830"/>
          </a:xfrm>
          <a:prstGeom prst="rect">
            <a:avLst/>
          </a:prstGeom>
        </p:spPr>
      </p:pic>
      <p:pic>
        <p:nvPicPr>
          <p:cNvPr id="5" name="Picture 4"/>
          <p:cNvPicPr>
            <a:picLocks noChangeAspect="1"/>
          </p:cNvPicPr>
          <p:nvPr/>
        </p:nvPicPr>
        <p:blipFill>
          <a:blip r:embed="rId9"/>
          <a:stretch>
            <a:fillRect/>
          </a:stretch>
        </p:blipFill>
        <p:spPr>
          <a:xfrm>
            <a:off x="1043608" y="4610866"/>
            <a:ext cx="5432138" cy="618334"/>
          </a:xfrm>
          <a:prstGeom prst="rect">
            <a:avLst/>
          </a:prstGeom>
        </p:spPr>
      </p:pic>
    </p:spTree>
    <p:extLst>
      <p:ext uri="{BB962C8B-B14F-4D97-AF65-F5344CB8AC3E}">
        <p14:creationId xmlns:p14="http://schemas.microsoft.com/office/powerpoint/2010/main" val="411445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07504" y="476672"/>
            <a:ext cx="8856985" cy="3888244"/>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Considering </a:t>
            </a:r>
            <a:r>
              <a:rPr lang="en-GB" sz="2400" dirty="0">
                <a:latin typeface="+mn-lt"/>
              </a:rPr>
              <a:t>that the continuously compounded yield </a:t>
            </a:r>
            <a:r>
              <a:rPr lang="en-GB" sz="2400" dirty="0" smtClean="0">
                <a:latin typeface="+mn-lt"/>
              </a:rPr>
              <a:t>is:</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From (29) and  </a:t>
            </a:r>
          </a:p>
          <a:p>
            <a:pPr algn="just">
              <a:lnSpc>
                <a:spcPts val="3200"/>
              </a:lnSpc>
              <a:spcBef>
                <a:spcPts val="600"/>
              </a:spcBef>
              <a:spcAft>
                <a:spcPts val="600"/>
              </a:spcAft>
            </a:pPr>
            <a:r>
              <a:rPr lang="en-GB" sz="2400" dirty="0">
                <a:latin typeface="+mn-lt"/>
              </a:rPr>
              <a:t> </a:t>
            </a:r>
            <a:r>
              <a:rPr lang="en-GB" sz="2400" dirty="0" smtClean="0">
                <a:latin typeface="+mn-lt"/>
              </a:rPr>
              <a:t>   (</a:t>
            </a:r>
            <a:r>
              <a:rPr lang="en-GB" sz="2400" dirty="0">
                <a:latin typeface="+mn-lt"/>
              </a:rPr>
              <a:t>19) </a:t>
            </a:r>
            <a:r>
              <a:rPr lang="en-GB" sz="2400" dirty="0" smtClean="0">
                <a:latin typeface="+mn-lt"/>
              </a:rPr>
              <a:t>							</a:t>
            </a:r>
          </a:p>
          <a:p>
            <a:pPr algn="just">
              <a:lnSpc>
                <a:spcPts val="3200"/>
              </a:lnSpc>
              <a:spcBef>
                <a:spcPts val="600"/>
              </a:spcBef>
              <a:spcAft>
                <a:spcPts val="600"/>
              </a:spcAft>
            </a:pPr>
            <a:endParaRPr lang="en-GB" sz="2400" dirty="0">
              <a:latin typeface="+mn-lt"/>
            </a:endParaRPr>
          </a:p>
          <a:p>
            <a:pPr algn="just">
              <a:lnSpc>
                <a:spcPts val="3200"/>
              </a:lnSpc>
              <a:spcBef>
                <a:spcPts val="600"/>
              </a:spcBef>
              <a:spcAft>
                <a:spcPts val="600"/>
              </a:spcAft>
            </a:pPr>
            <a:r>
              <a:rPr lang="en-GB" sz="2400" dirty="0" smtClean="0">
                <a:latin typeface="+mn-lt"/>
              </a:rPr>
              <a:t>the </a:t>
            </a:r>
            <a:r>
              <a:rPr lang="en-GB" sz="2400" dirty="0">
                <a:latin typeface="+mn-lt"/>
              </a:rPr>
              <a:t>yield curve is defined as</a:t>
            </a:r>
            <a:r>
              <a:rPr lang="en-GB" sz="2400" dirty="0" smtClean="0">
                <a:latin typeface="+mn-lt"/>
              </a:rPr>
              <a:t>:</a:t>
            </a:r>
            <a:endParaRPr lang="en-GB" sz="2400" dirty="0">
              <a:latin typeface="+mn-lt"/>
            </a:endParaRPr>
          </a:p>
        </p:txBody>
      </p:sp>
      <p:pic>
        <p:nvPicPr>
          <p:cNvPr id="6" name="Picture 5"/>
          <p:cNvPicPr>
            <a:picLocks noChangeAspect="1"/>
          </p:cNvPicPr>
          <p:nvPr/>
        </p:nvPicPr>
        <p:blipFill>
          <a:blip r:embed="rId3"/>
          <a:stretch>
            <a:fillRect/>
          </a:stretch>
        </p:blipFill>
        <p:spPr>
          <a:xfrm>
            <a:off x="1475656" y="1014983"/>
            <a:ext cx="1889264" cy="825202"/>
          </a:xfrm>
          <a:prstGeom prst="rect">
            <a:avLst/>
          </a:prstGeom>
        </p:spPr>
      </p:pic>
      <p:sp>
        <p:nvSpPr>
          <p:cNvPr id="14" name="Rectangle 13"/>
          <p:cNvSpPr/>
          <p:nvPr/>
        </p:nvSpPr>
        <p:spPr>
          <a:xfrm>
            <a:off x="395536" y="1196752"/>
            <a:ext cx="782752" cy="461665"/>
          </a:xfrm>
          <a:prstGeom prst="rect">
            <a:avLst/>
          </a:prstGeom>
        </p:spPr>
        <p:txBody>
          <a:bodyPr wrap="square">
            <a:spAutoFit/>
          </a:bodyPr>
          <a:lstStyle/>
          <a:p>
            <a:pPr algn="just"/>
            <a:r>
              <a:rPr lang="pt-PT" sz="2400" dirty="0" smtClean="0"/>
              <a:t>(29)</a:t>
            </a:r>
            <a:endParaRPr lang="en-GB" sz="2400" dirty="0"/>
          </a:p>
        </p:txBody>
      </p:sp>
      <p:pic>
        <p:nvPicPr>
          <p:cNvPr id="10" name="Picture 9"/>
          <p:cNvPicPr>
            <a:picLocks noChangeAspect="1"/>
          </p:cNvPicPr>
          <p:nvPr/>
        </p:nvPicPr>
        <p:blipFill>
          <a:blip r:embed="rId4"/>
          <a:stretch>
            <a:fillRect/>
          </a:stretch>
        </p:blipFill>
        <p:spPr>
          <a:xfrm>
            <a:off x="1403647" y="2788912"/>
            <a:ext cx="2016225" cy="445509"/>
          </a:xfrm>
          <a:prstGeom prst="rect">
            <a:avLst/>
          </a:prstGeom>
        </p:spPr>
      </p:pic>
      <p:pic>
        <p:nvPicPr>
          <p:cNvPr id="15" name="Picture 14"/>
          <p:cNvPicPr>
            <a:picLocks noChangeAspect="1"/>
          </p:cNvPicPr>
          <p:nvPr/>
        </p:nvPicPr>
        <p:blipFill>
          <a:blip r:embed="rId5"/>
          <a:stretch>
            <a:fillRect/>
          </a:stretch>
        </p:blipFill>
        <p:spPr>
          <a:xfrm>
            <a:off x="1098560" y="4547314"/>
            <a:ext cx="2321312" cy="840824"/>
          </a:xfrm>
          <a:prstGeom prst="rect">
            <a:avLst/>
          </a:prstGeom>
        </p:spPr>
      </p:pic>
      <p:sp>
        <p:nvSpPr>
          <p:cNvPr id="16" name="Rectangle 15"/>
          <p:cNvSpPr/>
          <p:nvPr/>
        </p:nvSpPr>
        <p:spPr>
          <a:xfrm>
            <a:off x="313729" y="4678031"/>
            <a:ext cx="782752" cy="461665"/>
          </a:xfrm>
          <a:prstGeom prst="rect">
            <a:avLst/>
          </a:prstGeom>
        </p:spPr>
        <p:txBody>
          <a:bodyPr wrap="square">
            <a:spAutoFit/>
          </a:bodyPr>
          <a:lstStyle/>
          <a:p>
            <a:pPr algn="just"/>
            <a:r>
              <a:rPr lang="pt-PT" sz="2400" dirty="0" smtClean="0"/>
              <a:t>(30)</a:t>
            </a:r>
            <a:endParaRPr lang="en-GB" sz="2400" dirty="0"/>
          </a:p>
        </p:txBody>
      </p:sp>
    </p:spTree>
    <p:extLst>
      <p:ext uri="{BB962C8B-B14F-4D97-AF65-F5344CB8AC3E}">
        <p14:creationId xmlns:p14="http://schemas.microsoft.com/office/powerpoint/2010/main" val="338158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27323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From equations (27), (28) and (30)</a:t>
            </a: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algn="just">
              <a:lnSpc>
                <a:spcPts val="3200"/>
              </a:lnSpc>
              <a:spcBef>
                <a:spcPts val="600"/>
              </a:spcBef>
              <a:spcAft>
                <a:spcPts val="600"/>
              </a:spcAft>
            </a:pPr>
            <a:r>
              <a:rPr lang="en-GB" sz="2400" dirty="0">
                <a:latin typeface="+mn-lt"/>
              </a:rPr>
              <a:t>	</a:t>
            </a:r>
            <a:r>
              <a:rPr lang="en-GB" sz="2400" dirty="0" smtClean="0">
                <a:latin typeface="+mn-lt"/>
              </a:rPr>
              <a:t>						and</a:t>
            </a:r>
          </a:p>
          <a:p>
            <a:pPr algn="just">
              <a:lnSpc>
                <a:spcPts val="3200"/>
              </a:lnSpc>
              <a:spcBef>
                <a:spcPts val="600"/>
              </a:spcBef>
              <a:spcAft>
                <a:spcPts val="600"/>
              </a:spcAft>
            </a:pPr>
            <a:r>
              <a:rPr lang="en-GB" sz="2400" dirty="0" smtClean="0">
                <a:latin typeface="+mn-lt"/>
              </a:rPr>
              <a:t>    </a:t>
            </a:r>
          </a:p>
          <a:p>
            <a:pPr algn="just">
              <a:lnSpc>
                <a:spcPts val="3200"/>
              </a:lnSpc>
              <a:spcBef>
                <a:spcPts val="600"/>
              </a:spcBef>
              <a:spcAft>
                <a:spcPts val="600"/>
              </a:spcAft>
            </a:pPr>
            <a:r>
              <a:rPr lang="en-GB" sz="2400" dirty="0">
                <a:latin typeface="+mn-lt"/>
              </a:rPr>
              <a:t> </a:t>
            </a:r>
            <a:r>
              <a:rPr lang="en-GB" sz="2400" dirty="0" smtClean="0">
                <a:latin typeface="+mn-lt"/>
              </a:rPr>
              <a:t>   (30)</a:t>
            </a:r>
          </a:p>
          <a:p>
            <a:pPr algn="just">
              <a:lnSpc>
                <a:spcPts val="3200"/>
              </a:lnSpc>
              <a:spcBef>
                <a:spcPts val="600"/>
              </a:spcBef>
              <a:spcAft>
                <a:spcPts val="600"/>
              </a:spcAft>
            </a:pPr>
            <a:r>
              <a:rPr lang="en-GB" sz="2400" dirty="0" smtClean="0">
                <a:latin typeface="+mn-lt"/>
              </a:rPr>
              <a:t>as </a:t>
            </a:r>
            <a:r>
              <a:rPr lang="en-GB" sz="2400" dirty="0">
                <a:latin typeface="+mn-lt"/>
              </a:rPr>
              <a:t>well as the </a:t>
            </a:r>
            <a:r>
              <a:rPr lang="en-GB" sz="2400" dirty="0" smtClean="0">
                <a:latin typeface="+mn-lt"/>
              </a:rPr>
              <a:t>normalisation            	          , it is obtained the short-term rate (as with </a:t>
            </a:r>
            <a:r>
              <a:rPr lang="en-GB" sz="2400" i="1" dirty="0" smtClean="0">
                <a:latin typeface="+mn-lt"/>
              </a:rPr>
              <a:t>n</a:t>
            </a:r>
            <a:r>
              <a:rPr lang="en-GB" sz="2400" dirty="0" smtClean="0">
                <a:latin typeface="+mn-lt"/>
              </a:rPr>
              <a:t>=1, </a:t>
            </a:r>
            <a:r>
              <a:rPr lang="en-GB" sz="2400" i="1" dirty="0" smtClean="0">
                <a:latin typeface="+mn-lt"/>
              </a:rPr>
              <a:t>A</a:t>
            </a:r>
            <a:r>
              <a:rPr lang="en-GB" sz="2400" i="1" baseline="-25000" dirty="0" smtClean="0">
                <a:latin typeface="+mn-lt"/>
              </a:rPr>
              <a:t>n-1</a:t>
            </a:r>
            <a:r>
              <a:rPr lang="en-GB" sz="2400" dirty="0" smtClean="0">
                <a:latin typeface="+mn-lt"/>
              </a:rPr>
              <a:t> and </a:t>
            </a:r>
            <a:r>
              <a:rPr lang="en-GB" sz="2400" i="1" dirty="0" smtClean="0">
                <a:latin typeface="+mn-lt"/>
              </a:rPr>
              <a:t>B</a:t>
            </a:r>
            <a:r>
              <a:rPr lang="en-GB" sz="2400" i="1" baseline="-25000" dirty="0" smtClean="0">
                <a:latin typeface="+mn-lt"/>
              </a:rPr>
              <a:t>n-1</a:t>
            </a:r>
            <a:r>
              <a:rPr lang="en-GB" sz="2400" dirty="0" smtClean="0">
                <a:latin typeface="+mn-lt"/>
              </a:rPr>
              <a:t> will be </a:t>
            </a:r>
            <a:r>
              <a:rPr lang="en-GB" sz="2400" i="1" dirty="0" smtClean="0">
                <a:latin typeface="+mn-lt"/>
              </a:rPr>
              <a:t>A</a:t>
            </a:r>
            <a:r>
              <a:rPr lang="en-GB" sz="2400" i="1" baseline="-25000" dirty="0" smtClean="0">
                <a:latin typeface="+mn-lt"/>
              </a:rPr>
              <a:t>0</a:t>
            </a:r>
            <a:r>
              <a:rPr lang="en-GB" sz="2400" dirty="0" smtClean="0">
                <a:latin typeface="+mn-lt"/>
              </a:rPr>
              <a:t> and </a:t>
            </a:r>
            <a:r>
              <a:rPr lang="en-GB" sz="2400" i="1" dirty="0" smtClean="0">
                <a:latin typeface="+mn-lt"/>
              </a:rPr>
              <a:t>B</a:t>
            </a:r>
            <a:r>
              <a:rPr lang="en-GB" sz="2400" i="1" baseline="-25000" dirty="0" smtClean="0">
                <a:latin typeface="+mn-lt"/>
              </a:rPr>
              <a:t>0</a:t>
            </a:r>
            <a:r>
              <a:rPr lang="en-GB" sz="2400" dirty="0" smtClean="0">
                <a:latin typeface="+mn-lt"/>
              </a:rPr>
              <a:t> correspondingly, both equal to 0):</a:t>
            </a:r>
            <a:endParaRPr lang="en-GB" sz="2400" dirty="0"/>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p:txBody>
      </p:sp>
      <p:pic>
        <p:nvPicPr>
          <p:cNvPr id="9" name="Picture 8"/>
          <p:cNvPicPr>
            <a:picLocks noChangeAspect="1"/>
          </p:cNvPicPr>
          <p:nvPr/>
        </p:nvPicPr>
        <p:blipFill>
          <a:blip r:embed="rId3"/>
          <a:stretch>
            <a:fillRect/>
          </a:stretch>
        </p:blipFill>
        <p:spPr>
          <a:xfrm>
            <a:off x="3955700" y="3382110"/>
            <a:ext cx="1416640" cy="406930"/>
          </a:xfrm>
          <a:prstGeom prst="rect">
            <a:avLst/>
          </a:prstGeom>
        </p:spPr>
      </p:pic>
      <p:pic>
        <p:nvPicPr>
          <p:cNvPr id="4" name="Picture 3"/>
          <p:cNvPicPr>
            <a:picLocks noChangeAspect="1"/>
          </p:cNvPicPr>
          <p:nvPr/>
        </p:nvPicPr>
        <p:blipFill>
          <a:blip r:embed="rId4"/>
          <a:stretch>
            <a:fillRect/>
          </a:stretch>
        </p:blipFill>
        <p:spPr>
          <a:xfrm>
            <a:off x="1403648" y="4480963"/>
            <a:ext cx="3895602" cy="748237"/>
          </a:xfrm>
          <a:prstGeom prst="rect">
            <a:avLst/>
          </a:prstGeom>
        </p:spPr>
      </p:pic>
      <p:sp>
        <p:nvSpPr>
          <p:cNvPr id="11" name="Rectangle 10"/>
          <p:cNvSpPr/>
          <p:nvPr/>
        </p:nvSpPr>
        <p:spPr>
          <a:xfrm>
            <a:off x="458978" y="4623519"/>
            <a:ext cx="782752" cy="461665"/>
          </a:xfrm>
          <a:prstGeom prst="rect">
            <a:avLst/>
          </a:prstGeom>
        </p:spPr>
        <p:txBody>
          <a:bodyPr wrap="square">
            <a:spAutoFit/>
          </a:bodyPr>
          <a:lstStyle/>
          <a:p>
            <a:pPr algn="just"/>
            <a:r>
              <a:rPr lang="pt-PT" sz="2400" dirty="0" smtClean="0"/>
              <a:t>(31)</a:t>
            </a:r>
            <a:endParaRPr lang="en-GB" sz="2400" dirty="0"/>
          </a:p>
        </p:txBody>
      </p:sp>
      <p:sp>
        <p:nvSpPr>
          <p:cNvPr id="16" name="Rectangle 15"/>
          <p:cNvSpPr/>
          <p:nvPr/>
        </p:nvSpPr>
        <p:spPr>
          <a:xfrm>
            <a:off x="445066" y="1359569"/>
            <a:ext cx="782752" cy="461665"/>
          </a:xfrm>
          <a:prstGeom prst="rect">
            <a:avLst/>
          </a:prstGeom>
        </p:spPr>
        <p:txBody>
          <a:bodyPr wrap="square">
            <a:spAutoFit/>
          </a:bodyPr>
          <a:lstStyle/>
          <a:p>
            <a:pPr algn="just"/>
            <a:r>
              <a:rPr lang="pt-PT" sz="2400" dirty="0" smtClean="0"/>
              <a:t>(27)</a:t>
            </a:r>
            <a:endParaRPr lang="en-GB" sz="2400" dirty="0"/>
          </a:p>
        </p:txBody>
      </p:sp>
      <p:sp>
        <p:nvSpPr>
          <p:cNvPr id="17" name="Rectangle 16"/>
          <p:cNvSpPr/>
          <p:nvPr/>
        </p:nvSpPr>
        <p:spPr>
          <a:xfrm>
            <a:off x="458733" y="2104159"/>
            <a:ext cx="782752" cy="461665"/>
          </a:xfrm>
          <a:prstGeom prst="rect">
            <a:avLst/>
          </a:prstGeom>
        </p:spPr>
        <p:txBody>
          <a:bodyPr wrap="square">
            <a:spAutoFit/>
          </a:bodyPr>
          <a:lstStyle/>
          <a:p>
            <a:pPr algn="just"/>
            <a:r>
              <a:rPr lang="pt-PT" sz="2400" dirty="0" smtClean="0"/>
              <a:t>(28)</a:t>
            </a:r>
            <a:endParaRPr lang="en-GB" sz="2400" dirty="0"/>
          </a:p>
        </p:txBody>
      </p:sp>
      <p:pic>
        <p:nvPicPr>
          <p:cNvPr id="18" name="Picture 17"/>
          <p:cNvPicPr>
            <a:picLocks noChangeAspect="1"/>
          </p:cNvPicPr>
          <p:nvPr/>
        </p:nvPicPr>
        <p:blipFill>
          <a:blip r:embed="rId5"/>
          <a:stretch>
            <a:fillRect/>
          </a:stretch>
        </p:blipFill>
        <p:spPr>
          <a:xfrm>
            <a:off x="1241485" y="2591050"/>
            <a:ext cx="2321312" cy="840824"/>
          </a:xfrm>
          <a:prstGeom prst="rect">
            <a:avLst/>
          </a:prstGeom>
        </p:spPr>
      </p:pic>
      <p:pic>
        <p:nvPicPr>
          <p:cNvPr id="10" name="Picture 9"/>
          <p:cNvPicPr>
            <a:picLocks noChangeAspect="1"/>
          </p:cNvPicPr>
          <p:nvPr/>
        </p:nvPicPr>
        <p:blipFill>
          <a:blip r:embed="rId6"/>
          <a:stretch>
            <a:fillRect/>
          </a:stretch>
        </p:blipFill>
        <p:spPr>
          <a:xfrm>
            <a:off x="1239631" y="1359569"/>
            <a:ext cx="5432138" cy="618334"/>
          </a:xfrm>
          <a:prstGeom prst="rect">
            <a:avLst/>
          </a:prstGeom>
        </p:spPr>
      </p:pic>
      <p:pic>
        <p:nvPicPr>
          <p:cNvPr id="13" name="Picture 12"/>
          <p:cNvPicPr>
            <a:picLocks noChangeAspect="1"/>
          </p:cNvPicPr>
          <p:nvPr/>
        </p:nvPicPr>
        <p:blipFill>
          <a:blip r:embed="rId7"/>
          <a:stretch>
            <a:fillRect/>
          </a:stretch>
        </p:blipFill>
        <p:spPr>
          <a:xfrm>
            <a:off x="1239631" y="2104159"/>
            <a:ext cx="3877249" cy="572613"/>
          </a:xfrm>
          <a:prstGeom prst="rect">
            <a:avLst/>
          </a:prstGeom>
        </p:spPr>
      </p:pic>
      <p:pic>
        <p:nvPicPr>
          <p:cNvPr id="14" name="Picture 13"/>
          <p:cNvPicPr>
            <a:picLocks noChangeAspect="1"/>
          </p:cNvPicPr>
          <p:nvPr/>
        </p:nvPicPr>
        <p:blipFill>
          <a:blip r:embed="rId8"/>
          <a:stretch>
            <a:fillRect/>
          </a:stretch>
        </p:blipFill>
        <p:spPr>
          <a:xfrm>
            <a:off x="5116880" y="2060848"/>
            <a:ext cx="1113606" cy="671830"/>
          </a:xfrm>
          <a:prstGeom prst="rect">
            <a:avLst/>
          </a:prstGeom>
        </p:spPr>
      </p:pic>
    </p:spTree>
    <p:extLst>
      <p:ext uri="{BB962C8B-B14F-4D97-AF65-F5344CB8AC3E}">
        <p14:creationId xmlns:p14="http://schemas.microsoft.com/office/powerpoint/2010/main" val="337560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683607"/>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Correspondingly</a:t>
            </a:r>
            <a:r>
              <a:rPr lang="en-GB" sz="2400" dirty="0">
                <a:latin typeface="+mn-lt"/>
              </a:rPr>
              <a:t>, using the definition of the factors in </a:t>
            </a:r>
            <a:endParaRPr lang="en-GB" sz="2400" dirty="0" smtClean="0">
              <a:latin typeface="+mn-lt"/>
            </a:endParaRPr>
          </a:p>
          <a:p>
            <a:pPr algn="just">
              <a:lnSpc>
                <a:spcPts val="3200"/>
              </a:lnSpc>
              <a:spcBef>
                <a:spcPts val="600"/>
              </a:spcBef>
              <a:spcAft>
                <a:spcPts val="600"/>
              </a:spcAft>
            </a:pPr>
            <a:r>
              <a:rPr lang="en-GB" sz="2400" dirty="0" smtClean="0">
                <a:latin typeface="+mn-lt"/>
              </a:rPr>
              <a:t>(17) </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and solving	</a:t>
            </a:r>
            <a:r>
              <a:rPr lang="en-GB" sz="2400" dirty="0">
                <a:latin typeface="+mn-lt"/>
              </a:rPr>
              <a:t>backwards, </a:t>
            </a:r>
            <a:r>
              <a:rPr lang="en-GB" sz="2400" dirty="0" smtClean="0">
                <a:latin typeface="+mn-lt"/>
              </a:rPr>
              <a:t>one gets: </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altLang="en-US" sz="2400" dirty="0">
                <a:latin typeface="+mn-lt"/>
                <a:ea typeface="Times New Roman" panose="02020603050405020304" pitchFamily="18" charset="0"/>
                <a:cs typeface="Times New Roman" panose="02020603050405020304" pitchFamily="18" charset="0"/>
              </a:rPr>
              <a:t>Given that the expression in the sum corresponds to the sum of the first </a:t>
            </a:r>
            <a:r>
              <a:rPr lang="en-GB" altLang="en-US" sz="2400" i="1" dirty="0">
                <a:latin typeface="+mn-lt"/>
                <a:ea typeface="Times New Roman" panose="02020603050405020304" pitchFamily="18" charset="0"/>
                <a:cs typeface="Times New Roman" panose="02020603050405020304" pitchFamily="18" charset="0"/>
              </a:rPr>
              <a:t>n</a:t>
            </a:r>
            <a:r>
              <a:rPr lang="en-GB" altLang="en-US" sz="2400" dirty="0">
                <a:latin typeface="+mn-lt"/>
                <a:ea typeface="Times New Roman" panose="02020603050405020304" pitchFamily="18" charset="0"/>
                <a:cs typeface="Times New Roman" panose="02020603050405020304" pitchFamily="18" charset="0"/>
              </a:rPr>
              <a:t>-terms of a geometric progression with rate </a:t>
            </a:r>
            <a:r>
              <a:rPr lang="en-GB" altLang="en-US" sz="2400" i="1" dirty="0">
                <a:latin typeface="+mn-lt"/>
                <a:ea typeface="Times New Roman" panose="02020603050405020304" pitchFamily="18" charset="0"/>
                <a:cs typeface="Times New Roman" panose="02020603050405020304" pitchFamily="18" charset="0"/>
              </a:rPr>
              <a:t>f</a:t>
            </a:r>
            <a:r>
              <a:rPr lang="en-GB" altLang="en-US" sz="2400" i="1" dirty="0">
                <a:latin typeface="+mn-lt"/>
              </a:rPr>
              <a:t> </a:t>
            </a:r>
            <a:r>
              <a:rPr lang="en-GB" altLang="en-US" sz="2400" dirty="0">
                <a:latin typeface="+mn-lt"/>
                <a:ea typeface="Times New Roman" panose="02020603050405020304" pitchFamily="18" charset="0"/>
                <a:cs typeface="Times New Roman" panose="02020603050405020304" pitchFamily="18" charset="0"/>
              </a:rPr>
              <a:t>and first term equal to 		, equivalent to 		   , the following expression is obtained:</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p:txBody>
      </p:sp>
      <p:sp>
        <p:nvSpPr>
          <p:cNvPr id="15" name="Rectangle 14"/>
          <p:cNvSpPr/>
          <p:nvPr/>
        </p:nvSpPr>
        <p:spPr>
          <a:xfrm>
            <a:off x="179512" y="2309103"/>
            <a:ext cx="782752" cy="461665"/>
          </a:xfrm>
          <a:prstGeom prst="rect">
            <a:avLst/>
          </a:prstGeom>
        </p:spPr>
        <p:txBody>
          <a:bodyPr wrap="square">
            <a:spAutoFit/>
          </a:bodyPr>
          <a:lstStyle/>
          <a:p>
            <a:pPr algn="just"/>
            <a:r>
              <a:rPr lang="pt-PT" sz="2400" dirty="0" smtClean="0"/>
              <a:t>(32)</a:t>
            </a:r>
            <a:endParaRPr lang="en-GB" sz="2400" dirty="0"/>
          </a:p>
        </p:txBody>
      </p:sp>
      <p:pic>
        <p:nvPicPr>
          <p:cNvPr id="2" name="Picture 1"/>
          <p:cNvPicPr>
            <a:picLocks noChangeAspect="1"/>
          </p:cNvPicPr>
          <p:nvPr/>
        </p:nvPicPr>
        <p:blipFill>
          <a:blip r:embed="rId3"/>
          <a:stretch>
            <a:fillRect/>
          </a:stretch>
        </p:blipFill>
        <p:spPr>
          <a:xfrm>
            <a:off x="1102643" y="2281995"/>
            <a:ext cx="7128792" cy="1299867"/>
          </a:xfrm>
          <a:prstGeom prst="rect">
            <a:avLst/>
          </a:prstGeom>
        </p:spPr>
      </p:pic>
      <p:pic>
        <p:nvPicPr>
          <p:cNvPr id="14" name="Picture 13"/>
          <p:cNvPicPr>
            <a:picLocks noChangeAspect="1"/>
          </p:cNvPicPr>
          <p:nvPr/>
        </p:nvPicPr>
        <p:blipFill>
          <a:blip r:embed="rId4"/>
          <a:stretch>
            <a:fillRect/>
          </a:stretch>
        </p:blipFill>
        <p:spPr>
          <a:xfrm>
            <a:off x="993333" y="974541"/>
            <a:ext cx="4417631" cy="582251"/>
          </a:xfrm>
          <a:prstGeom prst="rect">
            <a:avLst/>
          </a:prstGeom>
        </p:spPr>
      </p:pic>
      <p:pic>
        <p:nvPicPr>
          <p:cNvPr id="13" name="Picture 12"/>
          <p:cNvPicPr>
            <a:picLocks noChangeAspect="1"/>
          </p:cNvPicPr>
          <p:nvPr/>
        </p:nvPicPr>
        <p:blipFill>
          <a:blip r:embed="rId5"/>
          <a:stretch>
            <a:fillRect/>
          </a:stretch>
        </p:blipFill>
        <p:spPr>
          <a:xfrm>
            <a:off x="1763688" y="4679258"/>
            <a:ext cx="1183092" cy="477934"/>
          </a:xfrm>
          <a:prstGeom prst="rect">
            <a:avLst/>
          </a:prstGeom>
        </p:spPr>
      </p:pic>
      <p:pic>
        <p:nvPicPr>
          <p:cNvPr id="19" name="Picture 18"/>
          <p:cNvPicPr>
            <a:picLocks noChangeAspect="1"/>
          </p:cNvPicPr>
          <p:nvPr/>
        </p:nvPicPr>
        <p:blipFill>
          <a:blip r:embed="rId6"/>
          <a:stretch>
            <a:fillRect/>
          </a:stretch>
        </p:blipFill>
        <p:spPr>
          <a:xfrm>
            <a:off x="4860032" y="4629758"/>
            <a:ext cx="1944216" cy="743458"/>
          </a:xfrm>
          <a:prstGeom prst="rect">
            <a:avLst/>
          </a:prstGeom>
        </p:spPr>
      </p:pic>
      <p:sp>
        <p:nvSpPr>
          <p:cNvPr id="20" name="Rectangle 19"/>
          <p:cNvSpPr/>
          <p:nvPr/>
        </p:nvSpPr>
        <p:spPr>
          <a:xfrm>
            <a:off x="258147" y="5698614"/>
            <a:ext cx="782752" cy="461665"/>
          </a:xfrm>
          <a:prstGeom prst="rect">
            <a:avLst/>
          </a:prstGeom>
        </p:spPr>
        <p:txBody>
          <a:bodyPr wrap="square">
            <a:spAutoFit/>
          </a:bodyPr>
          <a:lstStyle/>
          <a:p>
            <a:pPr algn="just"/>
            <a:r>
              <a:rPr lang="pt-PT" sz="2400" dirty="0" smtClean="0"/>
              <a:t>(33)</a:t>
            </a:r>
            <a:endParaRPr lang="en-GB" sz="2400" dirty="0"/>
          </a:p>
        </p:txBody>
      </p:sp>
      <p:pic>
        <p:nvPicPr>
          <p:cNvPr id="21" name="Picture 20"/>
          <p:cNvPicPr>
            <a:picLocks noChangeAspect="1"/>
          </p:cNvPicPr>
          <p:nvPr/>
        </p:nvPicPr>
        <p:blipFill>
          <a:blip r:embed="rId7"/>
          <a:stretch>
            <a:fillRect/>
          </a:stretch>
        </p:blipFill>
        <p:spPr>
          <a:xfrm>
            <a:off x="1187624" y="5589331"/>
            <a:ext cx="6175784" cy="748450"/>
          </a:xfrm>
          <a:prstGeom prst="rect">
            <a:avLst/>
          </a:prstGeom>
        </p:spPr>
      </p:pic>
    </p:spTree>
    <p:extLst>
      <p:ext uri="{BB962C8B-B14F-4D97-AF65-F5344CB8AC3E}">
        <p14:creationId xmlns:p14="http://schemas.microsoft.com/office/powerpoint/2010/main" val="1221508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2675" name="Rectangle 3"/>
          <p:cNvSpPr>
            <a:spLocks noGrp="1" noChangeArrowheads="1"/>
          </p:cNvSpPr>
          <p:nvPr>
            <p:ph type="body" idx="1"/>
          </p:nvPr>
        </p:nvSpPr>
        <p:spPr>
          <a:xfrm>
            <a:off x="838200" y="1285860"/>
            <a:ext cx="7772400" cy="657225"/>
          </a:xfrm>
          <a:noFill/>
        </p:spPr>
        <p:txBody>
          <a:bodyPr lIns="90488" tIns="44450" rIns="90488" bIns="44450"/>
          <a:lstStyle/>
          <a:p>
            <a:pPr eaLnBrk="1" hangingPunct="1">
              <a:buClr>
                <a:schemeClr val="accent4"/>
              </a:buClr>
              <a:buFont typeface="Wingdings" pitchFamily="2" charset="2"/>
              <a:buChar char="Ø"/>
            </a:pPr>
            <a:r>
              <a:rPr lang="en-US" sz="2400" dirty="0" smtClean="0"/>
              <a:t>We may write down the binomial process as</a:t>
            </a:r>
          </a:p>
        </p:txBody>
      </p:sp>
      <p:graphicFrame>
        <p:nvGraphicFramePr>
          <p:cNvPr id="1052676" name="Object 2"/>
          <p:cNvGraphicFramePr>
            <a:graphicFrameLocks/>
          </p:cNvGraphicFramePr>
          <p:nvPr>
            <p:extLst>
              <p:ext uri="{D42A27DB-BD31-4B8C-83A1-F6EECF244321}">
                <p14:modId xmlns:p14="http://schemas.microsoft.com/office/powerpoint/2010/main" val="3096759263"/>
              </p:ext>
            </p:extLst>
          </p:nvPr>
        </p:nvGraphicFramePr>
        <p:xfrm>
          <a:off x="3222625" y="1817688"/>
          <a:ext cx="2346325" cy="403225"/>
        </p:xfrm>
        <a:graphic>
          <a:graphicData uri="http://schemas.openxmlformats.org/presentationml/2006/ole">
            <mc:AlternateContent xmlns:mc="http://schemas.openxmlformats.org/markup-compatibility/2006">
              <mc:Choice xmlns:v="urn:schemas-microsoft-com:vml" Requires="v">
                <p:oleObj spid="_x0000_s1307" name="Equation" r:id="rId3" imgW="2349500" imgH="406400" progId="Equation.DSMT4">
                  <p:embed/>
                </p:oleObj>
              </mc:Choice>
              <mc:Fallback>
                <p:oleObj name="Equation" r:id="rId3" imgW="2349500" imgH="406400" progId="Equation.DSMT4">
                  <p:embed/>
                  <p:pic>
                    <p:nvPicPr>
                      <p:cNvPr id="0" name="Object 2"/>
                      <p:cNvPicPr>
                        <a:picLocks noChangeArrowheads="1"/>
                      </p:cNvPicPr>
                      <p:nvPr/>
                    </p:nvPicPr>
                    <p:blipFill>
                      <a:blip r:embed="rId4"/>
                      <a:srcRect/>
                      <a:stretch>
                        <a:fillRect/>
                      </a:stretch>
                    </p:blipFill>
                    <p:spPr bwMode="auto">
                      <a:xfrm>
                        <a:off x="3222625" y="1817688"/>
                        <a:ext cx="2346325" cy="40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677" name="Rectangle 5"/>
          <p:cNvSpPr>
            <a:spLocks noChangeArrowheads="1"/>
          </p:cNvSpPr>
          <p:nvPr/>
        </p:nvSpPr>
        <p:spPr bwMode="auto">
          <a:xfrm>
            <a:off x="833438" y="2428868"/>
            <a:ext cx="8310562" cy="1792220"/>
          </a:xfrm>
          <a:prstGeom prst="rect">
            <a:avLst/>
          </a:prstGeom>
          <a:noFill/>
          <a:ln w="12700">
            <a:noFill/>
            <a:miter lim="800000"/>
            <a:headEnd/>
            <a:tailEnd/>
          </a:ln>
        </p:spPr>
        <p:txBody>
          <a:bodyPr lIns="90488" tIns="44450" rIns="90488" bIns="44450"/>
          <a:lstStyle/>
          <a:p>
            <a:pPr marL="342900" indent="-342900">
              <a:spcBef>
                <a:spcPct val="20000"/>
              </a:spcBef>
              <a:buClr>
                <a:srgbClr val="FF9900"/>
              </a:buClr>
            </a:pPr>
            <a:r>
              <a:rPr lang="en-US" sz="2400" dirty="0" smtClean="0">
                <a:latin typeface="Calibri" pitchFamily="34" charset="0"/>
              </a:rPr>
              <a:t>	where      </a:t>
            </a:r>
            <a:r>
              <a:rPr lang="en-US" sz="2400" dirty="0" smtClean="0">
                <a:latin typeface="Calibri" pitchFamily="34" charset="0"/>
                <a:sym typeface="Symbol" pitchFamily="18" charset="2"/>
              </a:rPr>
              <a:t>are </a:t>
            </a:r>
            <a:r>
              <a:rPr lang="en-US" sz="2400" dirty="0">
                <a:latin typeface="Calibri" pitchFamily="34" charset="0"/>
                <a:sym typeface="Symbol" pitchFamily="18" charset="2"/>
              </a:rPr>
              <a:t>independent variables taking on values (+1,-1) with probability (1/2,1/2</a:t>
            </a:r>
            <a:r>
              <a:rPr lang="en-US" sz="2400" dirty="0" smtClean="0">
                <a:latin typeface="Calibri" pitchFamily="34" charset="0"/>
                <a:sym typeface="Symbol" pitchFamily="18" charset="2"/>
              </a:rPr>
              <a:t>)</a:t>
            </a:r>
            <a:endParaRPr lang="en-US" sz="2000" dirty="0" smtClean="0">
              <a:latin typeface="Calibri" pitchFamily="34" charset="0"/>
              <a:sym typeface="Symbol" pitchFamily="18" charset="2"/>
            </a:endParaRPr>
          </a:p>
          <a:p>
            <a:pPr marL="342900" indent="-342900">
              <a:spcBef>
                <a:spcPts val="1200"/>
              </a:spcBef>
              <a:buClr>
                <a:schemeClr val="accent4"/>
              </a:buClr>
              <a:buFont typeface="Wingdings" pitchFamily="2" charset="2"/>
              <a:buChar char="Ø"/>
            </a:pPr>
            <a:r>
              <a:rPr lang="en-US" sz="2400" dirty="0" smtClean="0">
                <a:latin typeface="Calibri" pitchFamily="34" charset="0"/>
              </a:rPr>
              <a:t>Problem: </a:t>
            </a:r>
            <a:r>
              <a:rPr lang="en-US" sz="2400" dirty="0">
                <a:latin typeface="Calibri" pitchFamily="34" charset="0"/>
              </a:rPr>
              <a:t>rates can take on negative values with positive </a:t>
            </a:r>
            <a:r>
              <a:rPr lang="en-US" sz="2400" dirty="0" smtClean="0">
                <a:latin typeface="Calibri" pitchFamily="34" charset="0"/>
              </a:rPr>
              <a:t>pro</a:t>
            </a:r>
            <a:r>
              <a:rPr lang="en-US" sz="2000" dirty="0" smtClean="0">
                <a:latin typeface="Calibri" pitchFamily="34" charset="0"/>
              </a:rPr>
              <a:t>b</a:t>
            </a:r>
            <a:r>
              <a:rPr lang="en-US" sz="2400" dirty="0" smtClean="0">
                <a:latin typeface="Calibri" pitchFamily="34" charset="0"/>
              </a:rPr>
              <a:t>ability</a:t>
            </a:r>
            <a:endParaRPr lang="en-US" sz="2000" dirty="0" smtClean="0">
              <a:latin typeface="Calibri" pitchFamily="34" charset="0"/>
            </a:endParaRPr>
          </a:p>
          <a:p>
            <a:pPr marL="342900" indent="-342900">
              <a:spcBef>
                <a:spcPts val="1200"/>
              </a:spcBef>
              <a:buClr>
                <a:schemeClr val="accent4"/>
              </a:buClr>
              <a:buFont typeface="Wingdings" pitchFamily="2" charset="2"/>
              <a:buChar char="Ø"/>
            </a:pPr>
            <a:r>
              <a:rPr lang="en-US" sz="2400" dirty="0" smtClean="0">
                <a:latin typeface="Calibri" pitchFamily="34" charset="0"/>
              </a:rPr>
              <a:t>Fix </a:t>
            </a:r>
            <a:r>
              <a:rPr lang="en-US" sz="2400" dirty="0">
                <a:latin typeface="Calibri" pitchFamily="34" charset="0"/>
              </a:rPr>
              <a:t>that problem by working with logs</a:t>
            </a:r>
          </a:p>
        </p:txBody>
      </p:sp>
      <p:graphicFrame>
        <p:nvGraphicFramePr>
          <p:cNvPr id="1052680" name="Object 3"/>
          <p:cNvGraphicFramePr>
            <a:graphicFrameLocks/>
          </p:cNvGraphicFramePr>
          <p:nvPr>
            <p:extLst>
              <p:ext uri="{D42A27DB-BD31-4B8C-83A1-F6EECF244321}">
                <p14:modId xmlns:p14="http://schemas.microsoft.com/office/powerpoint/2010/main" val="2110451764"/>
              </p:ext>
            </p:extLst>
          </p:nvPr>
        </p:nvGraphicFramePr>
        <p:xfrm>
          <a:off x="2222450" y="4652987"/>
          <a:ext cx="5949950" cy="1584325"/>
        </p:xfrm>
        <a:graphic>
          <a:graphicData uri="http://schemas.openxmlformats.org/presentationml/2006/ole">
            <mc:AlternateContent xmlns:mc="http://schemas.openxmlformats.org/markup-compatibility/2006">
              <mc:Choice xmlns:v="urn:schemas-microsoft-com:vml" Requires="v">
                <p:oleObj spid="_x0000_s1308" name="Equation" r:id="rId5" imgW="5943600" imgH="1587500" progId="Equation.DSMT4">
                  <p:embed/>
                </p:oleObj>
              </mc:Choice>
              <mc:Fallback>
                <p:oleObj name="Equation" r:id="rId5" imgW="5943600" imgH="1587500" progId="Equation.DSMT4">
                  <p:embed/>
                  <p:pic>
                    <p:nvPicPr>
                      <p:cNvPr id="0" name="Object 3"/>
                      <p:cNvPicPr>
                        <a:picLocks noChangeArrowheads="1"/>
                      </p:cNvPicPr>
                      <p:nvPr/>
                    </p:nvPicPr>
                    <p:blipFill>
                      <a:blip r:embed="rId6"/>
                      <a:srcRect/>
                      <a:stretch>
                        <a:fillRect/>
                      </a:stretch>
                    </p:blipFill>
                    <p:spPr bwMode="auto">
                      <a:xfrm>
                        <a:off x="2222450" y="4652987"/>
                        <a:ext cx="5949950" cy="158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683" name="Rectangle 11"/>
          <p:cNvSpPr>
            <a:spLocks noChangeArrowheads="1"/>
          </p:cNvSpPr>
          <p:nvPr/>
        </p:nvSpPr>
        <p:spPr bwMode="auto">
          <a:xfrm>
            <a:off x="838200" y="5857892"/>
            <a:ext cx="7772400" cy="657225"/>
          </a:xfrm>
          <a:prstGeom prst="rect">
            <a:avLst/>
          </a:prstGeom>
          <a:noFill/>
          <a:ln w="12700">
            <a:noFill/>
            <a:miter lim="800000"/>
            <a:headEnd/>
            <a:tailEnd/>
          </a:ln>
        </p:spPr>
        <p:txBody>
          <a:bodyPr lIns="90488" tIns="44450" rIns="90488" bIns="44450"/>
          <a:lstStyle/>
          <a:p>
            <a:pPr marL="342900" indent="-342900">
              <a:spcBef>
                <a:spcPct val="20000"/>
              </a:spcBef>
              <a:buClr>
                <a:srgbClr val="FF9900"/>
              </a:buClr>
            </a:pPr>
            <a:r>
              <a:rPr lang="en-US" sz="2800" dirty="0" smtClean="0">
                <a:latin typeface="Calibri" pitchFamily="34" charset="0"/>
              </a:rPr>
              <a:t>	</a:t>
            </a:r>
            <a:r>
              <a:rPr lang="en-US" sz="2400" dirty="0" smtClean="0">
                <a:latin typeface="Calibri" pitchFamily="34" charset="0"/>
              </a:rPr>
              <a:t>with </a:t>
            </a:r>
            <a:r>
              <a:rPr lang="en-US" sz="2400" dirty="0">
                <a:latin typeface="Calibri" pitchFamily="34" charset="0"/>
              </a:rPr>
              <a:t>probability (1/2,1/2)</a:t>
            </a:r>
          </a:p>
        </p:txBody>
      </p:sp>
      <p:sp>
        <p:nvSpPr>
          <p:cNvPr id="1031" name="Rectangle 2"/>
          <p:cNvSpPr>
            <a:spLocks noGrp="1" noChangeArrowheads="1"/>
          </p:cNvSpPr>
          <p:nvPr>
            <p:ph type="title"/>
          </p:nvPr>
        </p:nvSpPr>
        <p:spPr>
          <a:xfrm>
            <a:off x="14310" y="-142900"/>
            <a:ext cx="7772400" cy="1143000"/>
          </a:xfrm>
          <a:noFill/>
        </p:spPr>
        <p:txBody>
          <a:bodyPr lIns="90488" tIns="44450" rIns="90488" bIns="44450" anchor="b"/>
          <a:lstStyle/>
          <a:p>
            <a:pPr algn="l" eaLnBrk="1" hangingPunct="1"/>
            <a:r>
              <a:rPr lang="en-US" sz="3200" b="1" cap="small" dirty="0" smtClean="0">
                <a:solidFill>
                  <a:schemeClr val="accent3">
                    <a:lumMod val="75000"/>
                  </a:schemeClr>
                </a:solidFill>
              </a:rPr>
              <a:t>Interest Rate Tree </a:t>
            </a:r>
            <a:r>
              <a:rPr lang="en-US" sz="3200" dirty="0" smtClean="0"/>
              <a:t>– </a:t>
            </a:r>
            <a:r>
              <a:rPr lang="en-US" sz="3200" b="1" dirty="0" smtClean="0">
                <a:solidFill>
                  <a:srgbClr val="002060"/>
                </a:solidFill>
              </a:rPr>
              <a:t>analytical</a:t>
            </a:r>
          </a:p>
        </p:txBody>
      </p:sp>
      <p:graphicFrame>
        <p:nvGraphicFramePr>
          <p:cNvPr id="8" name="Object 2"/>
          <p:cNvGraphicFramePr>
            <a:graphicFrameLocks/>
          </p:cNvGraphicFramePr>
          <p:nvPr>
            <p:extLst>
              <p:ext uri="{D42A27DB-BD31-4B8C-83A1-F6EECF244321}">
                <p14:modId xmlns:p14="http://schemas.microsoft.com/office/powerpoint/2010/main" val="835934210"/>
              </p:ext>
            </p:extLst>
          </p:nvPr>
        </p:nvGraphicFramePr>
        <p:xfrm>
          <a:off x="2123728" y="2449711"/>
          <a:ext cx="254000" cy="403225"/>
        </p:xfrm>
        <a:graphic>
          <a:graphicData uri="http://schemas.openxmlformats.org/presentationml/2006/ole">
            <mc:AlternateContent xmlns:mc="http://schemas.openxmlformats.org/markup-compatibility/2006">
              <mc:Choice xmlns:v="urn:schemas-microsoft-com:vml" Requires="v">
                <p:oleObj spid="_x0000_s1309" name="Equation" r:id="rId7" imgW="254000" imgH="406400" progId="Equation.DSMT4">
                  <p:embed/>
                </p:oleObj>
              </mc:Choice>
              <mc:Fallback>
                <p:oleObj name="Equation" r:id="rId7" imgW="254000" imgH="406400" progId="Equation.DSMT4">
                  <p:embed/>
                  <p:pic>
                    <p:nvPicPr>
                      <p:cNvPr id="0" name=""/>
                      <p:cNvPicPr>
                        <a:picLocks noChangeArrowheads="1"/>
                      </p:cNvPicPr>
                      <p:nvPr/>
                    </p:nvPicPr>
                    <p:blipFill>
                      <a:blip r:embed="rId8"/>
                      <a:srcRect/>
                      <a:stretch>
                        <a:fillRect/>
                      </a:stretch>
                    </p:blipFill>
                    <p:spPr bwMode="auto">
                      <a:xfrm>
                        <a:off x="2123728" y="2449711"/>
                        <a:ext cx="254000" cy="40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56517" y="431848"/>
            <a:ext cx="8953919" cy="5837495"/>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To calculate the expected value of future short-term interest rate, one can use </a:t>
            </a:r>
          </a:p>
          <a:p>
            <a:pPr algn="just">
              <a:lnSpc>
                <a:spcPts val="3200"/>
              </a:lnSpc>
              <a:spcBef>
                <a:spcPts val="600"/>
              </a:spcBef>
              <a:spcAft>
                <a:spcPts val="600"/>
              </a:spcAft>
            </a:pPr>
            <a:r>
              <a:rPr lang="en-US" sz="2400" dirty="0" smtClean="0">
                <a:latin typeface="+mn-lt"/>
              </a:rPr>
              <a:t>(31) </a:t>
            </a:r>
          </a:p>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and plug</a:t>
            </a:r>
            <a:endParaRPr lang="pt-PT" sz="2400" dirty="0">
              <a:latin typeface="+mn-lt"/>
            </a:endParaRPr>
          </a:p>
          <a:p>
            <a:pPr algn="just">
              <a:lnSpc>
                <a:spcPts val="3200"/>
              </a:lnSpc>
              <a:spcBef>
                <a:spcPts val="600"/>
              </a:spcBef>
              <a:spcAft>
                <a:spcPts val="600"/>
              </a:spcAft>
            </a:pPr>
            <a:r>
              <a:rPr lang="pt-PT" sz="2400" dirty="0" smtClean="0">
                <a:latin typeface="+mn-lt"/>
              </a:rPr>
              <a:t>(33)</a:t>
            </a:r>
          </a:p>
          <a:p>
            <a:pPr algn="just">
              <a:lnSpc>
                <a:spcPts val="3200"/>
              </a:lnSpc>
              <a:spcBef>
                <a:spcPts val="600"/>
              </a:spcBef>
              <a:spcAft>
                <a:spcPts val="600"/>
              </a:spcAft>
            </a:pPr>
            <a:endParaRPr lang="en-US" sz="2400" dirty="0" smtClean="0">
              <a:latin typeface="+mn-lt"/>
            </a:endParaRPr>
          </a:p>
          <a:p>
            <a:pPr algn="just">
              <a:lnSpc>
                <a:spcPts val="3200"/>
              </a:lnSpc>
              <a:spcBef>
                <a:spcPts val="600"/>
              </a:spcBef>
              <a:spcAft>
                <a:spcPts val="600"/>
              </a:spcAft>
            </a:pPr>
            <a:r>
              <a:rPr lang="en-US" sz="2400" dirty="0" smtClean="0">
                <a:latin typeface="+mn-lt"/>
              </a:rPr>
              <a:t>writing in matrix form (a</a:t>
            </a:r>
            <a:r>
              <a:rPr lang="en-GB" sz="2400" dirty="0" smtClean="0">
                <a:latin typeface="+mn-lt"/>
              </a:rPr>
              <a:t>s </a:t>
            </a:r>
            <a:r>
              <a:rPr lang="en-GB" sz="2400" dirty="0">
                <a:latin typeface="+mn-lt"/>
              </a:rPr>
              <a:t>the matrices involved in the computations are </a:t>
            </a:r>
            <a:r>
              <a:rPr lang="en-GB" sz="2400" dirty="0" smtClean="0">
                <a:latin typeface="+mn-lt"/>
              </a:rPr>
              <a:t>diagonal)</a:t>
            </a:r>
            <a:endParaRPr lang="en-US"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p>
          <a:p>
            <a:pPr marL="285750" indent="-285750" algn="just">
              <a:lnSpc>
                <a:spcPts val="3200"/>
              </a:lnSpc>
              <a:spcBef>
                <a:spcPts val="600"/>
              </a:spcBef>
              <a:spcAft>
                <a:spcPts val="600"/>
              </a:spcAft>
              <a:buFont typeface="Arial" panose="020B0604020202020204" pitchFamily="34" charset="0"/>
              <a:buChar char="•"/>
            </a:pPr>
            <a:endParaRPr lang="en-GB" sz="2400" b="1"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b="1" dirty="0" smtClean="0">
              <a:latin typeface="+mn-lt"/>
            </a:endParaRPr>
          </a:p>
        </p:txBody>
      </p:sp>
      <p:pic>
        <p:nvPicPr>
          <p:cNvPr id="7" name="Picture 6"/>
          <p:cNvPicPr>
            <a:picLocks noChangeAspect="1"/>
          </p:cNvPicPr>
          <p:nvPr/>
        </p:nvPicPr>
        <p:blipFill>
          <a:blip r:embed="rId3"/>
          <a:stretch>
            <a:fillRect/>
          </a:stretch>
        </p:blipFill>
        <p:spPr>
          <a:xfrm>
            <a:off x="1408814" y="4514470"/>
            <a:ext cx="5243406" cy="1870130"/>
          </a:xfrm>
          <a:prstGeom prst="rect">
            <a:avLst/>
          </a:prstGeom>
        </p:spPr>
      </p:pic>
      <p:sp>
        <p:nvSpPr>
          <p:cNvPr id="15" name="Rectangle 14"/>
          <p:cNvSpPr/>
          <p:nvPr/>
        </p:nvSpPr>
        <p:spPr>
          <a:xfrm>
            <a:off x="172007" y="5634474"/>
            <a:ext cx="782752" cy="461665"/>
          </a:xfrm>
          <a:prstGeom prst="rect">
            <a:avLst/>
          </a:prstGeom>
        </p:spPr>
        <p:txBody>
          <a:bodyPr wrap="square">
            <a:spAutoFit/>
          </a:bodyPr>
          <a:lstStyle/>
          <a:p>
            <a:pPr algn="just"/>
            <a:r>
              <a:rPr lang="pt-PT" sz="2400" dirty="0" smtClean="0"/>
              <a:t>(34)</a:t>
            </a:r>
            <a:endParaRPr lang="en-GB" sz="2400" dirty="0"/>
          </a:p>
        </p:txBody>
      </p:sp>
      <p:pic>
        <p:nvPicPr>
          <p:cNvPr id="9" name="Picture 8"/>
          <p:cNvPicPr>
            <a:picLocks noChangeAspect="1"/>
          </p:cNvPicPr>
          <p:nvPr/>
        </p:nvPicPr>
        <p:blipFill>
          <a:blip r:embed="rId4"/>
          <a:stretch>
            <a:fillRect/>
          </a:stretch>
        </p:blipFill>
        <p:spPr>
          <a:xfrm>
            <a:off x="1115616" y="1268760"/>
            <a:ext cx="3895602" cy="748237"/>
          </a:xfrm>
          <a:prstGeom prst="rect">
            <a:avLst/>
          </a:prstGeom>
        </p:spPr>
      </p:pic>
      <p:pic>
        <p:nvPicPr>
          <p:cNvPr id="10" name="Picture 9"/>
          <p:cNvPicPr>
            <a:picLocks noChangeAspect="1"/>
          </p:cNvPicPr>
          <p:nvPr/>
        </p:nvPicPr>
        <p:blipFill>
          <a:blip r:embed="rId5"/>
          <a:stretch>
            <a:fillRect/>
          </a:stretch>
        </p:blipFill>
        <p:spPr>
          <a:xfrm>
            <a:off x="1112770" y="2602145"/>
            <a:ext cx="5835494" cy="707210"/>
          </a:xfrm>
          <a:prstGeom prst="rect">
            <a:avLst/>
          </a:prstGeom>
        </p:spPr>
      </p:pic>
    </p:spTree>
    <p:extLst>
      <p:ext uri="{BB962C8B-B14F-4D97-AF65-F5344CB8AC3E}">
        <p14:creationId xmlns:p14="http://schemas.microsoft.com/office/powerpoint/2010/main" val="406288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991384"/>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F</a:t>
            </a:r>
            <a:r>
              <a:rPr lang="en-GB" sz="2400" dirty="0" smtClean="0">
                <a:latin typeface="+mn-lt"/>
              </a:rPr>
              <a:t>rom </a:t>
            </a:r>
          </a:p>
          <a:p>
            <a:pPr algn="just">
              <a:lnSpc>
                <a:spcPts val="3200"/>
              </a:lnSpc>
              <a:spcBef>
                <a:spcPts val="600"/>
              </a:spcBef>
              <a:spcAft>
                <a:spcPts val="600"/>
              </a:spcAft>
            </a:pPr>
            <a:r>
              <a:rPr lang="en-GB" sz="2400" dirty="0" smtClean="0">
                <a:latin typeface="+mn-lt"/>
              </a:rPr>
              <a:t>		</a:t>
            </a:r>
          </a:p>
          <a:p>
            <a:pPr algn="just">
              <a:lnSpc>
                <a:spcPts val="3200"/>
              </a:lnSpc>
              <a:spcBef>
                <a:spcPts val="600"/>
              </a:spcBef>
              <a:spcAft>
                <a:spcPts val="600"/>
              </a:spcAft>
            </a:pPr>
            <a:endParaRPr lang="pt-PT" sz="2400" dirty="0">
              <a:latin typeface="+mn-lt"/>
            </a:endParaRPr>
          </a:p>
          <a:p>
            <a:pPr algn="just">
              <a:lnSpc>
                <a:spcPts val="3200"/>
              </a:lnSpc>
              <a:spcBef>
                <a:spcPts val="600"/>
              </a:spcBef>
              <a:spcAft>
                <a:spcPts val="600"/>
              </a:spcAft>
            </a:pPr>
            <a:r>
              <a:rPr lang="en-US" sz="2400" dirty="0" smtClean="0">
                <a:latin typeface="+mn-lt"/>
              </a:rPr>
              <a:t>one gets the variance of interest rates:</a:t>
            </a:r>
          </a:p>
          <a:p>
            <a:pPr algn="just">
              <a:lnSpc>
                <a:spcPts val="3200"/>
              </a:lnSpc>
              <a:spcBef>
                <a:spcPts val="600"/>
              </a:spcBef>
              <a:spcAft>
                <a:spcPts val="600"/>
              </a:spcAft>
            </a:pPr>
            <a:endParaRPr lang="en-GB" sz="2400" dirty="0" smtClean="0">
              <a:latin typeface="+mn-lt"/>
            </a:endParaRPr>
          </a:p>
          <a:p>
            <a:pPr algn="just">
              <a:lnSpc>
                <a:spcPts val="3200"/>
              </a:lnSpc>
              <a:spcBef>
                <a:spcPts val="600"/>
              </a:spcBef>
              <a:spcAft>
                <a:spcPts val="600"/>
              </a:spcAft>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Instantaneous </a:t>
            </a:r>
            <a:r>
              <a:rPr lang="en-GB" sz="2400" dirty="0">
                <a:latin typeface="+mn-lt"/>
              </a:rPr>
              <a:t>or one-period forward rate </a:t>
            </a:r>
            <a:r>
              <a:rPr lang="en-GB" sz="2400" dirty="0" smtClean="0">
                <a:latin typeface="+mn-lt"/>
              </a:rPr>
              <a:t>= log </a:t>
            </a:r>
            <a:r>
              <a:rPr lang="en-GB" sz="2400" dirty="0">
                <a:latin typeface="+mn-lt"/>
              </a:rPr>
              <a:t>of the inverse of the gross </a:t>
            </a:r>
            <a:r>
              <a:rPr lang="en-GB" sz="2400" dirty="0" smtClean="0">
                <a:latin typeface="+mn-lt"/>
              </a:rPr>
              <a:t>return</a:t>
            </a:r>
            <a:r>
              <a:rPr lang="en-GB" sz="2400" dirty="0">
                <a:latin typeface="+mn-lt"/>
              </a:rPr>
              <a:t> </a:t>
            </a:r>
            <a:r>
              <a:rPr lang="en-GB" sz="2400" dirty="0" smtClean="0">
                <a:latin typeface="+mn-lt"/>
              </a:rPr>
              <a:t>=&gt;</a:t>
            </a:r>
          </a:p>
          <a:p>
            <a:pPr algn="just">
              <a:lnSpc>
                <a:spcPts val="3200"/>
              </a:lnSpc>
              <a:spcBef>
                <a:spcPts val="600"/>
              </a:spcBef>
              <a:spcAft>
                <a:spcPts val="600"/>
              </a:spcAft>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p:txBody>
      </p:sp>
      <p:pic>
        <p:nvPicPr>
          <p:cNvPr id="2" name="Picture 1"/>
          <p:cNvPicPr>
            <a:picLocks noChangeAspect="1"/>
          </p:cNvPicPr>
          <p:nvPr/>
        </p:nvPicPr>
        <p:blipFill>
          <a:blip r:embed="rId3"/>
          <a:stretch>
            <a:fillRect/>
          </a:stretch>
        </p:blipFill>
        <p:spPr>
          <a:xfrm>
            <a:off x="1414377" y="2858497"/>
            <a:ext cx="2808312" cy="619985"/>
          </a:xfrm>
          <a:prstGeom prst="rect">
            <a:avLst/>
          </a:prstGeom>
        </p:spPr>
      </p:pic>
      <p:pic>
        <p:nvPicPr>
          <p:cNvPr id="3" name="Picture 2"/>
          <p:cNvPicPr>
            <a:picLocks noChangeAspect="1"/>
          </p:cNvPicPr>
          <p:nvPr/>
        </p:nvPicPr>
        <p:blipFill>
          <a:blip r:embed="rId4"/>
          <a:stretch>
            <a:fillRect/>
          </a:stretch>
        </p:blipFill>
        <p:spPr>
          <a:xfrm>
            <a:off x="1414377" y="4793592"/>
            <a:ext cx="1737435" cy="482387"/>
          </a:xfrm>
          <a:prstGeom prst="rect">
            <a:avLst/>
          </a:prstGeom>
        </p:spPr>
      </p:pic>
      <p:sp>
        <p:nvSpPr>
          <p:cNvPr id="14" name="Rectangle 13"/>
          <p:cNvSpPr/>
          <p:nvPr/>
        </p:nvSpPr>
        <p:spPr>
          <a:xfrm>
            <a:off x="467544" y="2896923"/>
            <a:ext cx="782752" cy="461665"/>
          </a:xfrm>
          <a:prstGeom prst="rect">
            <a:avLst/>
          </a:prstGeom>
        </p:spPr>
        <p:txBody>
          <a:bodyPr wrap="square">
            <a:spAutoFit/>
          </a:bodyPr>
          <a:lstStyle/>
          <a:p>
            <a:pPr algn="just"/>
            <a:r>
              <a:rPr lang="pt-PT" sz="2400" dirty="0" smtClean="0"/>
              <a:t>(35)</a:t>
            </a:r>
            <a:endParaRPr lang="en-GB" sz="2400" dirty="0"/>
          </a:p>
        </p:txBody>
      </p:sp>
      <p:sp>
        <p:nvSpPr>
          <p:cNvPr id="15" name="Rectangle 14"/>
          <p:cNvSpPr/>
          <p:nvPr/>
        </p:nvSpPr>
        <p:spPr>
          <a:xfrm>
            <a:off x="495478" y="4803954"/>
            <a:ext cx="782752" cy="461665"/>
          </a:xfrm>
          <a:prstGeom prst="rect">
            <a:avLst/>
          </a:prstGeom>
        </p:spPr>
        <p:txBody>
          <a:bodyPr wrap="square">
            <a:spAutoFit/>
          </a:bodyPr>
          <a:lstStyle/>
          <a:p>
            <a:pPr algn="just"/>
            <a:r>
              <a:rPr lang="pt-PT" sz="2400" dirty="0" smtClean="0"/>
              <a:t>(36)</a:t>
            </a:r>
            <a:endParaRPr lang="en-GB" sz="2400" dirty="0"/>
          </a:p>
        </p:txBody>
      </p:sp>
      <p:sp>
        <p:nvSpPr>
          <p:cNvPr id="9" name="Rectangle 8"/>
          <p:cNvSpPr/>
          <p:nvPr/>
        </p:nvSpPr>
        <p:spPr>
          <a:xfrm>
            <a:off x="467544" y="1039143"/>
            <a:ext cx="782752" cy="461665"/>
          </a:xfrm>
          <a:prstGeom prst="rect">
            <a:avLst/>
          </a:prstGeom>
        </p:spPr>
        <p:txBody>
          <a:bodyPr wrap="square">
            <a:spAutoFit/>
          </a:bodyPr>
          <a:lstStyle/>
          <a:p>
            <a:pPr algn="just"/>
            <a:r>
              <a:rPr lang="pt-PT" sz="2400" dirty="0" smtClean="0"/>
              <a:t>(17)</a:t>
            </a:r>
            <a:endParaRPr lang="en-GB" sz="2400" dirty="0"/>
          </a:p>
        </p:txBody>
      </p:sp>
      <p:sp>
        <p:nvSpPr>
          <p:cNvPr id="10" name="Rectangle 9"/>
          <p:cNvSpPr/>
          <p:nvPr/>
        </p:nvSpPr>
        <p:spPr>
          <a:xfrm>
            <a:off x="471425" y="1564571"/>
            <a:ext cx="782752" cy="461665"/>
          </a:xfrm>
          <a:prstGeom prst="rect">
            <a:avLst/>
          </a:prstGeom>
        </p:spPr>
        <p:txBody>
          <a:bodyPr wrap="square">
            <a:spAutoFit/>
          </a:bodyPr>
          <a:lstStyle/>
          <a:p>
            <a:pPr algn="just"/>
            <a:r>
              <a:rPr lang="pt-PT" sz="2400" dirty="0" smtClean="0"/>
              <a:t>(30)</a:t>
            </a:r>
            <a:endParaRPr lang="en-GB" sz="2400" dirty="0"/>
          </a:p>
        </p:txBody>
      </p:sp>
      <p:pic>
        <p:nvPicPr>
          <p:cNvPr id="11" name="Picture 10"/>
          <p:cNvPicPr>
            <a:picLocks noChangeAspect="1"/>
          </p:cNvPicPr>
          <p:nvPr/>
        </p:nvPicPr>
        <p:blipFill>
          <a:blip r:embed="rId5"/>
          <a:stretch>
            <a:fillRect/>
          </a:stretch>
        </p:blipFill>
        <p:spPr>
          <a:xfrm>
            <a:off x="1331640" y="1564571"/>
            <a:ext cx="1872208" cy="678150"/>
          </a:xfrm>
          <a:prstGeom prst="rect">
            <a:avLst/>
          </a:prstGeom>
        </p:spPr>
      </p:pic>
      <p:pic>
        <p:nvPicPr>
          <p:cNvPr id="12" name="Picture 11"/>
          <p:cNvPicPr>
            <a:picLocks noChangeAspect="1"/>
          </p:cNvPicPr>
          <p:nvPr/>
        </p:nvPicPr>
        <p:blipFill>
          <a:blip r:embed="rId6"/>
          <a:stretch>
            <a:fillRect/>
          </a:stretch>
        </p:blipFill>
        <p:spPr>
          <a:xfrm>
            <a:off x="1278230" y="1039143"/>
            <a:ext cx="3747164" cy="493883"/>
          </a:xfrm>
          <a:prstGeom prst="rect">
            <a:avLst/>
          </a:prstGeom>
        </p:spPr>
      </p:pic>
    </p:spTree>
    <p:extLst>
      <p:ext uri="{BB962C8B-B14F-4D97-AF65-F5344CB8AC3E}">
        <p14:creationId xmlns:p14="http://schemas.microsoft.com/office/powerpoint/2010/main" val="3491723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01675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From </a:t>
            </a:r>
          </a:p>
          <a:p>
            <a:pPr algn="just">
              <a:lnSpc>
                <a:spcPts val="3200"/>
              </a:lnSpc>
              <a:spcBef>
                <a:spcPts val="600"/>
              </a:spcBef>
              <a:spcAft>
                <a:spcPts val="600"/>
              </a:spcAft>
            </a:pPr>
            <a:r>
              <a:rPr lang="en-GB" sz="2400" dirty="0" smtClean="0">
                <a:latin typeface="+mn-lt"/>
              </a:rPr>
              <a:t>(</a:t>
            </a:r>
            <a:r>
              <a:rPr lang="en-GB" sz="2400" dirty="0">
                <a:latin typeface="+mn-lt"/>
              </a:rPr>
              <a:t>19) </a:t>
            </a:r>
            <a:endParaRPr lang="en-GB" sz="2400" dirty="0" smtClean="0">
              <a:latin typeface="+mn-lt"/>
            </a:endParaRPr>
          </a:p>
          <a:p>
            <a:pPr algn="just">
              <a:lnSpc>
                <a:spcPts val="3200"/>
              </a:lnSpc>
              <a:spcBef>
                <a:spcPts val="600"/>
              </a:spcBef>
              <a:spcAft>
                <a:spcPts val="600"/>
              </a:spcAft>
            </a:pPr>
            <a:r>
              <a:rPr lang="en-GB" sz="2400" dirty="0" smtClean="0">
                <a:latin typeface="+mn-lt"/>
              </a:rPr>
              <a:t>(36)</a:t>
            </a:r>
          </a:p>
          <a:p>
            <a:pPr algn="just">
              <a:lnSpc>
                <a:spcPts val="3200"/>
              </a:lnSpc>
              <a:spcBef>
                <a:spcPts val="600"/>
              </a:spcBef>
              <a:spcAft>
                <a:spcPts val="600"/>
              </a:spcAft>
            </a:pPr>
            <a:r>
              <a:rPr lang="en-GB" sz="2400" dirty="0" smtClean="0">
                <a:latin typeface="+mn-lt"/>
              </a:rPr>
              <a:t> </a:t>
            </a:r>
          </a:p>
          <a:p>
            <a:pPr algn="just">
              <a:lnSpc>
                <a:spcPts val="3200"/>
              </a:lnSpc>
              <a:spcBef>
                <a:spcPts val="600"/>
              </a:spcBef>
              <a:spcAft>
                <a:spcPts val="600"/>
              </a:spcAft>
            </a:pPr>
            <a:r>
              <a:rPr lang="en-GB" sz="2400" dirty="0" smtClean="0">
                <a:latin typeface="+mn-lt"/>
              </a:rPr>
              <a:t>one </a:t>
            </a:r>
            <a:r>
              <a:rPr lang="en-GB" sz="2400" dirty="0">
                <a:latin typeface="+mn-lt"/>
              </a:rPr>
              <a:t>gets the instantaneous or one-period forward curve</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p:txBody>
      </p:sp>
      <p:pic>
        <p:nvPicPr>
          <p:cNvPr id="8" name="Picture 7"/>
          <p:cNvPicPr>
            <a:picLocks noChangeAspect="1"/>
          </p:cNvPicPr>
          <p:nvPr/>
        </p:nvPicPr>
        <p:blipFill>
          <a:blip r:embed="rId3"/>
          <a:stretch>
            <a:fillRect/>
          </a:stretch>
        </p:blipFill>
        <p:spPr>
          <a:xfrm>
            <a:off x="1003507" y="3379139"/>
            <a:ext cx="7447101" cy="985965"/>
          </a:xfrm>
          <a:prstGeom prst="rect">
            <a:avLst/>
          </a:prstGeom>
        </p:spPr>
      </p:pic>
      <p:sp>
        <p:nvSpPr>
          <p:cNvPr id="15" name="Rectangle 14"/>
          <p:cNvSpPr/>
          <p:nvPr/>
        </p:nvSpPr>
        <p:spPr>
          <a:xfrm>
            <a:off x="220755" y="3354165"/>
            <a:ext cx="782752" cy="461665"/>
          </a:xfrm>
          <a:prstGeom prst="rect">
            <a:avLst/>
          </a:prstGeom>
        </p:spPr>
        <p:txBody>
          <a:bodyPr wrap="square">
            <a:spAutoFit/>
          </a:bodyPr>
          <a:lstStyle/>
          <a:p>
            <a:pPr algn="just"/>
            <a:r>
              <a:rPr lang="pt-PT" sz="2400" dirty="0" smtClean="0"/>
              <a:t>(37)</a:t>
            </a:r>
            <a:endParaRPr lang="en-GB" sz="2400" dirty="0"/>
          </a:p>
        </p:txBody>
      </p:sp>
      <p:pic>
        <p:nvPicPr>
          <p:cNvPr id="9" name="Picture 8"/>
          <p:cNvPicPr>
            <a:picLocks noChangeAspect="1"/>
          </p:cNvPicPr>
          <p:nvPr/>
        </p:nvPicPr>
        <p:blipFill>
          <a:blip r:embed="rId4"/>
          <a:stretch>
            <a:fillRect/>
          </a:stretch>
        </p:blipFill>
        <p:spPr>
          <a:xfrm>
            <a:off x="861661" y="1063723"/>
            <a:ext cx="2016225" cy="445509"/>
          </a:xfrm>
          <a:prstGeom prst="rect">
            <a:avLst/>
          </a:prstGeom>
        </p:spPr>
      </p:pic>
      <p:pic>
        <p:nvPicPr>
          <p:cNvPr id="10" name="Picture 9"/>
          <p:cNvPicPr>
            <a:picLocks noChangeAspect="1"/>
          </p:cNvPicPr>
          <p:nvPr/>
        </p:nvPicPr>
        <p:blipFill>
          <a:blip r:embed="rId5"/>
          <a:stretch>
            <a:fillRect/>
          </a:stretch>
        </p:blipFill>
        <p:spPr>
          <a:xfrm>
            <a:off x="890349" y="1613896"/>
            <a:ext cx="1737435" cy="482387"/>
          </a:xfrm>
          <a:prstGeom prst="rect">
            <a:avLst/>
          </a:prstGeom>
        </p:spPr>
      </p:pic>
    </p:spTree>
    <p:extLst>
      <p:ext uri="{BB962C8B-B14F-4D97-AF65-F5344CB8AC3E}">
        <p14:creationId xmlns:p14="http://schemas.microsoft.com/office/powerpoint/2010/main" val="263833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07504" y="386843"/>
            <a:ext cx="9036495" cy="3311163"/>
          </a:xfrm>
          <a:prstGeom prst="rect">
            <a:avLst/>
          </a:prstGeom>
        </p:spPr>
        <p:txBody>
          <a:bodyPr wrap="square">
            <a:spAutoFit/>
          </a:bodyPr>
          <a:lstStyle/>
          <a:p>
            <a:pPr marL="285750" indent="-285750" algn="just">
              <a:lnSpc>
                <a:spcPts val="2900"/>
              </a:lnSpc>
              <a:spcBef>
                <a:spcPts val="600"/>
              </a:spcBef>
              <a:spcAft>
                <a:spcPts val="600"/>
              </a:spcAft>
              <a:buFont typeface="Arial" panose="020B0604020202020204" pitchFamily="34" charset="0"/>
              <a:buChar char="•"/>
            </a:pPr>
            <a:r>
              <a:rPr lang="en-GB" sz="2400" dirty="0" smtClean="0">
                <a:latin typeface="+mn-lt"/>
              </a:rPr>
              <a:t>From the current </a:t>
            </a:r>
            <a:r>
              <a:rPr lang="en-GB" sz="2400" dirty="0">
                <a:latin typeface="+mn-lt"/>
              </a:rPr>
              <a:t>and the one-period ahead bond prices </a:t>
            </a:r>
            <a:r>
              <a:rPr lang="en-GB" sz="2400" dirty="0" smtClean="0">
                <a:latin typeface="+mn-lt"/>
              </a:rPr>
              <a:t>in </a:t>
            </a:r>
            <a:r>
              <a:rPr lang="en-GB" sz="2400" dirty="0">
                <a:latin typeface="+mn-lt"/>
              </a:rPr>
              <a:t>the price </a:t>
            </a:r>
            <a:r>
              <a:rPr lang="en-GB" sz="2400" dirty="0" smtClean="0">
                <a:latin typeface="+mn-lt"/>
              </a:rPr>
              <a:t>equation in </a:t>
            </a:r>
            <a:endParaRPr lang="en-GB" sz="2400" dirty="0">
              <a:latin typeface="+mn-lt"/>
            </a:endParaRPr>
          </a:p>
          <a:p>
            <a:pPr algn="just">
              <a:lnSpc>
                <a:spcPts val="2900"/>
              </a:lnSpc>
              <a:spcBef>
                <a:spcPts val="600"/>
              </a:spcBef>
              <a:spcAft>
                <a:spcPts val="600"/>
              </a:spcAft>
            </a:pPr>
            <a:r>
              <a:rPr lang="en-GB" sz="2400" dirty="0" smtClean="0">
                <a:latin typeface="+mn-lt"/>
              </a:rPr>
              <a:t>(19</a:t>
            </a:r>
            <a:r>
              <a:rPr lang="en-GB" sz="2400" dirty="0">
                <a:latin typeface="+mn-lt"/>
              </a:rPr>
              <a:t>) </a:t>
            </a:r>
            <a:endParaRPr lang="en-GB" sz="2400" dirty="0" smtClean="0">
              <a:latin typeface="+mn-lt"/>
            </a:endParaRPr>
          </a:p>
          <a:p>
            <a:pPr algn="just">
              <a:lnSpc>
                <a:spcPts val="2900"/>
              </a:lnSpc>
              <a:spcBef>
                <a:spcPts val="600"/>
              </a:spcBef>
              <a:spcAft>
                <a:spcPts val="600"/>
              </a:spcAft>
            </a:pPr>
            <a:r>
              <a:rPr lang="en-GB" sz="2400" dirty="0" smtClean="0">
                <a:latin typeface="+mn-lt"/>
              </a:rPr>
              <a:t>and the short-term rate in</a:t>
            </a:r>
          </a:p>
          <a:p>
            <a:pPr algn="just">
              <a:lnSpc>
                <a:spcPts val="2900"/>
              </a:lnSpc>
              <a:spcBef>
                <a:spcPts val="600"/>
              </a:spcBef>
              <a:spcAft>
                <a:spcPts val="600"/>
              </a:spcAft>
            </a:pPr>
            <a:r>
              <a:rPr lang="pt-PT" sz="2400" dirty="0" smtClean="0">
                <a:latin typeface="+mn-lt"/>
              </a:rPr>
              <a:t>(31)</a:t>
            </a:r>
          </a:p>
          <a:p>
            <a:pPr algn="just">
              <a:lnSpc>
                <a:spcPts val="2900"/>
              </a:lnSpc>
              <a:spcBef>
                <a:spcPts val="600"/>
              </a:spcBef>
              <a:spcAft>
                <a:spcPts val="600"/>
              </a:spcAft>
            </a:pPr>
            <a:r>
              <a:rPr lang="pt-PT" sz="2400" dirty="0" err="1" smtClean="0">
                <a:latin typeface="+mn-lt"/>
              </a:rPr>
              <a:t>it</a:t>
            </a:r>
            <a:r>
              <a:rPr lang="pt-PT" sz="2400" dirty="0" smtClean="0">
                <a:latin typeface="+mn-lt"/>
              </a:rPr>
              <a:t> </a:t>
            </a:r>
            <a:r>
              <a:rPr lang="pt-PT" sz="2400" dirty="0" err="1" smtClean="0">
                <a:latin typeface="+mn-lt"/>
              </a:rPr>
              <a:t>is</a:t>
            </a:r>
            <a:r>
              <a:rPr lang="pt-PT" sz="2400" dirty="0" smtClean="0">
                <a:latin typeface="+mn-lt"/>
              </a:rPr>
              <a:t> </a:t>
            </a:r>
            <a:r>
              <a:rPr lang="pt-PT" sz="2400" dirty="0" err="1" smtClean="0">
                <a:latin typeface="+mn-lt"/>
              </a:rPr>
              <a:t>obtained</a:t>
            </a:r>
            <a:r>
              <a:rPr lang="pt-PT" sz="2400" dirty="0" smtClean="0">
                <a:latin typeface="+mn-lt"/>
              </a:rPr>
              <a:t> </a:t>
            </a:r>
            <a:r>
              <a:rPr lang="pt-PT" sz="2400" dirty="0" err="1" smtClean="0">
                <a:latin typeface="+mn-lt"/>
              </a:rPr>
              <a:t>the</a:t>
            </a:r>
            <a:r>
              <a:rPr lang="pt-PT" sz="2400" dirty="0" smtClean="0">
                <a:latin typeface="+mn-lt"/>
              </a:rPr>
              <a:t> </a:t>
            </a:r>
            <a:r>
              <a:rPr lang="pt-PT" sz="2400" dirty="0" err="1" smtClean="0">
                <a:latin typeface="+mn-lt"/>
              </a:rPr>
              <a:t>term</a:t>
            </a:r>
            <a:r>
              <a:rPr lang="pt-PT" sz="2400" dirty="0" smtClean="0">
                <a:latin typeface="+mn-lt"/>
              </a:rPr>
              <a:t> </a:t>
            </a:r>
            <a:r>
              <a:rPr lang="pt-PT" sz="2400" dirty="0" err="1" smtClean="0">
                <a:latin typeface="+mn-lt"/>
              </a:rPr>
              <a:t>premium</a:t>
            </a:r>
            <a:r>
              <a:rPr lang="pt-PT" sz="2400" dirty="0" smtClean="0">
                <a:latin typeface="+mn-lt"/>
              </a:rPr>
              <a:t> as </a:t>
            </a:r>
            <a:r>
              <a:rPr lang="pt-PT" sz="2400" dirty="0" err="1" smtClean="0">
                <a:latin typeface="+mn-lt"/>
              </a:rPr>
              <a:t>the</a:t>
            </a:r>
            <a:r>
              <a:rPr lang="pt-PT" sz="2400" dirty="0" smtClean="0">
                <a:latin typeface="+mn-lt"/>
              </a:rPr>
              <a:t> </a:t>
            </a:r>
            <a:r>
              <a:rPr lang="pt-PT" sz="2400" dirty="0" err="1" smtClean="0">
                <a:latin typeface="+mn-lt"/>
              </a:rPr>
              <a:t>difference</a:t>
            </a:r>
            <a:r>
              <a:rPr lang="pt-PT" sz="2400" dirty="0" smtClean="0">
                <a:latin typeface="+mn-lt"/>
              </a:rPr>
              <a:t> </a:t>
            </a:r>
            <a:r>
              <a:rPr lang="pt-PT" sz="2400" dirty="0" err="1" smtClean="0">
                <a:latin typeface="+mn-lt"/>
              </a:rPr>
              <a:t>between</a:t>
            </a:r>
            <a:r>
              <a:rPr lang="pt-PT" sz="2400" dirty="0" smtClean="0">
                <a:latin typeface="+mn-lt"/>
              </a:rPr>
              <a:t> </a:t>
            </a:r>
            <a:r>
              <a:rPr lang="pt-PT" sz="2400" dirty="0" err="1" smtClean="0">
                <a:latin typeface="+mn-lt"/>
              </a:rPr>
              <a:t>the</a:t>
            </a:r>
            <a:r>
              <a:rPr lang="pt-PT" sz="2400" dirty="0" smtClean="0">
                <a:latin typeface="+mn-lt"/>
              </a:rPr>
              <a:t> </a:t>
            </a:r>
            <a:r>
              <a:rPr lang="pt-PT" sz="2400" dirty="0" err="1" smtClean="0">
                <a:latin typeface="+mn-lt"/>
              </a:rPr>
              <a:t>one-period</a:t>
            </a:r>
            <a:r>
              <a:rPr lang="pt-PT" sz="2400" dirty="0" smtClean="0">
                <a:latin typeface="+mn-lt"/>
              </a:rPr>
              <a:t> </a:t>
            </a:r>
            <a:r>
              <a:rPr lang="pt-PT" sz="2400" dirty="0" err="1" smtClean="0">
                <a:latin typeface="+mn-lt"/>
              </a:rPr>
              <a:t>expected</a:t>
            </a:r>
            <a:r>
              <a:rPr lang="pt-PT" sz="2400" dirty="0" smtClean="0">
                <a:latin typeface="+mn-lt"/>
              </a:rPr>
              <a:t> </a:t>
            </a:r>
            <a:r>
              <a:rPr lang="pt-PT" sz="2400" dirty="0" err="1" smtClean="0">
                <a:latin typeface="+mn-lt"/>
              </a:rPr>
              <a:t>return</a:t>
            </a:r>
            <a:r>
              <a:rPr lang="pt-PT" sz="2400" dirty="0" smtClean="0">
                <a:latin typeface="+mn-lt"/>
              </a:rPr>
              <a:t> </a:t>
            </a:r>
            <a:r>
              <a:rPr lang="pt-PT" sz="2400" dirty="0" err="1" smtClean="0">
                <a:latin typeface="+mn-lt"/>
              </a:rPr>
              <a:t>and</a:t>
            </a:r>
            <a:r>
              <a:rPr lang="pt-PT" sz="2400" dirty="0" smtClean="0">
                <a:latin typeface="+mn-lt"/>
              </a:rPr>
              <a:t> </a:t>
            </a:r>
            <a:r>
              <a:rPr lang="pt-PT" sz="2400" dirty="0" err="1" smtClean="0">
                <a:latin typeface="+mn-lt"/>
              </a:rPr>
              <a:t>the</a:t>
            </a:r>
            <a:r>
              <a:rPr lang="pt-PT" sz="2400" dirty="0" smtClean="0">
                <a:latin typeface="+mn-lt"/>
              </a:rPr>
              <a:t> short-</a:t>
            </a:r>
            <a:r>
              <a:rPr lang="pt-PT" sz="2400" dirty="0" err="1" smtClean="0">
                <a:latin typeface="+mn-lt"/>
              </a:rPr>
              <a:t>term</a:t>
            </a:r>
            <a:r>
              <a:rPr lang="pt-PT" sz="2400" dirty="0" smtClean="0">
                <a:latin typeface="+mn-lt"/>
              </a:rPr>
              <a:t> </a:t>
            </a:r>
            <a:r>
              <a:rPr lang="pt-PT" sz="2400" dirty="0" err="1" smtClean="0">
                <a:latin typeface="+mn-lt"/>
              </a:rPr>
              <a:t>interest</a:t>
            </a:r>
            <a:r>
              <a:rPr lang="pt-PT" sz="2400" dirty="0" smtClean="0">
                <a:latin typeface="+mn-lt"/>
              </a:rPr>
              <a:t> rate:</a:t>
            </a:r>
            <a:endParaRPr lang="en-GB" sz="2400" dirty="0" smtClean="0">
              <a:latin typeface="+mn-lt"/>
            </a:endParaRPr>
          </a:p>
        </p:txBody>
      </p:sp>
      <p:sp>
        <p:nvSpPr>
          <p:cNvPr id="2" name="TextBox 1"/>
          <p:cNvSpPr txBox="1"/>
          <p:nvPr/>
        </p:nvSpPr>
        <p:spPr>
          <a:xfrm>
            <a:off x="4427984" y="4725144"/>
            <a:ext cx="72008" cy="369332"/>
          </a:xfrm>
          <a:prstGeom prst="rect">
            <a:avLst/>
          </a:prstGeom>
          <a:solidFill>
            <a:schemeClr val="bg1"/>
          </a:solidFill>
        </p:spPr>
        <p:txBody>
          <a:bodyPr wrap="square" rtlCol="0">
            <a:spAutoFit/>
          </a:bodyPr>
          <a:lstStyle/>
          <a:p>
            <a:endParaRPr lang="en-GB" dirty="0"/>
          </a:p>
        </p:txBody>
      </p:sp>
      <p:pic>
        <p:nvPicPr>
          <p:cNvPr id="4" name="Picture 3"/>
          <p:cNvPicPr>
            <a:picLocks noChangeAspect="1"/>
          </p:cNvPicPr>
          <p:nvPr/>
        </p:nvPicPr>
        <p:blipFill>
          <a:blip r:embed="rId3"/>
          <a:stretch>
            <a:fillRect/>
          </a:stretch>
        </p:blipFill>
        <p:spPr>
          <a:xfrm>
            <a:off x="874057" y="3876960"/>
            <a:ext cx="7726175" cy="2504368"/>
          </a:xfrm>
          <a:prstGeom prst="rect">
            <a:avLst/>
          </a:prstGeom>
        </p:spPr>
      </p:pic>
      <p:pic>
        <p:nvPicPr>
          <p:cNvPr id="24" name="Picture 23"/>
          <p:cNvPicPr>
            <a:picLocks noChangeAspect="1"/>
          </p:cNvPicPr>
          <p:nvPr/>
        </p:nvPicPr>
        <p:blipFill>
          <a:blip r:embed="rId4"/>
          <a:stretch>
            <a:fillRect/>
          </a:stretch>
        </p:blipFill>
        <p:spPr>
          <a:xfrm>
            <a:off x="878313" y="1340768"/>
            <a:ext cx="1699526" cy="375531"/>
          </a:xfrm>
          <a:prstGeom prst="rect">
            <a:avLst/>
          </a:prstGeom>
        </p:spPr>
      </p:pic>
      <p:pic>
        <p:nvPicPr>
          <p:cNvPr id="25" name="Picture 24"/>
          <p:cNvPicPr>
            <a:picLocks noChangeAspect="1"/>
          </p:cNvPicPr>
          <p:nvPr/>
        </p:nvPicPr>
        <p:blipFill>
          <a:blip r:embed="rId5"/>
          <a:stretch>
            <a:fillRect/>
          </a:stretch>
        </p:blipFill>
        <p:spPr>
          <a:xfrm>
            <a:off x="874058" y="2302489"/>
            <a:ext cx="3121304" cy="599516"/>
          </a:xfrm>
          <a:prstGeom prst="rect">
            <a:avLst/>
          </a:prstGeom>
        </p:spPr>
      </p:pic>
      <p:sp>
        <p:nvSpPr>
          <p:cNvPr id="26" name="Rectangle 25"/>
          <p:cNvSpPr/>
          <p:nvPr/>
        </p:nvSpPr>
        <p:spPr>
          <a:xfrm>
            <a:off x="91306" y="4368795"/>
            <a:ext cx="782752" cy="461665"/>
          </a:xfrm>
          <a:prstGeom prst="rect">
            <a:avLst/>
          </a:prstGeom>
        </p:spPr>
        <p:txBody>
          <a:bodyPr wrap="square">
            <a:spAutoFit/>
          </a:bodyPr>
          <a:lstStyle/>
          <a:p>
            <a:pPr algn="just"/>
            <a:r>
              <a:rPr lang="pt-PT" sz="2400" dirty="0" smtClean="0"/>
              <a:t>(38)</a:t>
            </a:r>
            <a:endParaRPr lang="en-GB" sz="2400" dirty="0"/>
          </a:p>
        </p:txBody>
      </p:sp>
    </p:spTree>
    <p:extLst>
      <p:ext uri="{BB962C8B-B14F-4D97-AF65-F5344CB8AC3E}">
        <p14:creationId xmlns:p14="http://schemas.microsoft.com/office/powerpoint/2010/main" val="75760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07504" y="386843"/>
            <a:ext cx="9036495" cy="5581015"/>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From the </a:t>
            </a:r>
            <a:r>
              <a:rPr lang="en-GB" sz="2400" dirty="0">
                <a:latin typeface="+mn-lt"/>
              </a:rPr>
              <a:t>recursive restrictions on the factor loadings in </a:t>
            </a: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algn="just">
              <a:lnSpc>
                <a:spcPts val="3200"/>
              </a:lnSpc>
              <a:spcBef>
                <a:spcPts val="600"/>
              </a:spcBef>
              <a:spcAft>
                <a:spcPts val="600"/>
              </a:spcAft>
            </a:pPr>
            <a:r>
              <a:rPr lang="en-GB" sz="2400" dirty="0" smtClean="0">
                <a:latin typeface="+mn-lt"/>
              </a:rPr>
              <a:t>equation (38) can </a:t>
            </a:r>
            <a:r>
              <a:rPr lang="en-GB" sz="2400" dirty="0">
                <a:latin typeface="+mn-lt"/>
              </a:rPr>
              <a:t>be simplified as </a:t>
            </a:r>
            <a:r>
              <a:rPr lang="en-GB" sz="2400" dirty="0" smtClean="0">
                <a:latin typeface="+mn-lt"/>
              </a:rPr>
              <a:t>in (39):</a:t>
            </a:r>
          </a:p>
          <a:p>
            <a:pPr algn="just">
              <a:lnSpc>
                <a:spcPts val="3200"/>
              </a:lnSpc>
              <a:spcBef>
                <a:spcPts val="600"/>
              </a:spcBef>
              <a:spcAft>
                <a:spcPts val="600"/>
              </a:spcAft>
            </a:pPr>
            <a:endParaRPr lang="pt-PT" sz="2400" dirty="0">
              <a:latin typeface="+mn-lt"/>
            </a:endParaRP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endParaRPr lang="pt-PT" sz="2400" dirty="0">
              <a:latin typeface="+mn-lt"/>
            </a:endParaRP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endParaRPr lang="en-GB" sz="2400" dirty="0" smtClean="0">
              <a:latin typeface="+mn-lt"/>
            </a:endParaRPr>
          </a:p>
        </p:txBody>
      </p:sp>
      <p:sp>
        <p:nvSpPr>
          <p:cNvPr id="2" name="TextBox 1"/>
          <p:cNvSpPr txBox="1"/>
          <p:nvPr/>
        </p:nvSpPr>
        <p:spPr>
          <a:xfrm>
            <a:off x="4427984" y="4725144"/>
            <a:ext cx="72008" cy="369332"/>
          </a:xfrm>
          <a:prstGeom prst="rect">
            <a:avLst/>
          </a:prstGeom>
          <a:solidFill>
            <a:schemeClr val="bg1"/>
          </a:solidFill>
        </p:spPr>
        <p:txBody>
          <a:bodyPr wrap="square" rtlCol="0">
            <a:spAutoFit/>
          </a:bodyPr>
          <a:lstStyle/>
          <a:p>
            <a:endParaRPr lang="en-GB" dirty="0"/>
          </a:p>
        </p:txBody>
      </p:sp>
      <p:pic>
        <p:nvPicPr>
          <p:cNvPr id="15" name="Picture 14"/>
          <p:cNvPicPr>
            <a:picLocks noChangeAspect="1"/>
          </p:cNvPicPr>
          <p:nvPr/>
        </p:nvPicPr>
        <p:blipFill>
          <a:blip r:embed="rId3"/>
          <a:stretch>
            <a:fillRect/>
          </a:stretch>
        </p:blipFill>
        <p:spPr>
          <a:xfrm>
            <a:off x="3563888" y="3766390"/>
            <a:ext cx="3944970" cy="519953"/>
          </a:xfrm>
          <a:prstGeom prst="rect">
            <a:avLst/>
          </a:prstGeom>
        </p:spPr>
      </p:pic>
      <p:sp>
        <p:nvSpPr>
          <p:cNvPr id="11" name="Rectangle 10"/>
          <p:cNvSpPr/>
          <p:nvPr/>
        </p:nvSpPr>
        <p:spPr>
          <a:xfrm>
            <a:off x="75702" y="1074784"/>
            <a:ext cx="782752" cy="461665"/>
          </a:xfrm>
          <a:prstGeom prst="rect">
            <a:avLst/>
          </a:prstGeom>
        </p:spPr>
        <p:txBody>
          <a:bodyPr wrap="square">
            <a:spAutoFit/>
          </a:bodyPr>
          <a:lstStyle/>
          <a:p>
            <a:pPr algn="just"/>
            <a:r>
              <a:rPr lang="pt-PT" sz="2400" dirty="0" smtClean="0"/>
              <a:t>(27)</a:t>
            </a:r>
            <a:endParaRPr lang="en-GB" sz="2400" dirty="0"/>
          </a:p>
        </p:txBody>
      </p:sp>
      <p:sp>
        <p:nvSpPr>
          <p:cNvPr id="12" name="Rectangle 11"/>
          <p:cNvSpPr/>
          <p:nvPr/>
        </p:nvSpPr>
        <p:spPr>
          <a:xfrm>
            <a:off x="35496" y="1743199"/>
            <a:ext cx="782752" cy="461665"/>
          </a:xfrm>
          <a:prstGeom prst="rect">
            <a:avLst/>
          </a:prstGeom>
        </p:spPr>
        <p:txBody>
          <a:bodyPr wrap="square">
            <a:spAutoFit/>
          </a:bodyPr>
          <a:lstStyle/>
          <a:p>
            <a:pPr algn="just"/>
            <a:r>
              <a:rPr lang="pt-PT" sz="2400" dirty="0" smtClean="0"/>
              <a:t>(28)</a:t>
            </a:r>
            <a:endParaRPr lang="en-GB" sz="2400" dirty="0"/>
          </a:p>
        </p:txBody>
      </p:sp>
      <p:pic>
        <p:nvPicPr>
          <p:cNvPr id="13" name="Picture 12"/>
          <p:cNvPicPr>
            <a:picLocks noChangeAspect="1"/>
          </p:cNvPicPr>
          <p:nvPr/>
        </p:nvPicPr>
        <p:blipFill>
          <a:blip r:embed="rId4"/>
          <a:stretch>
            <a:fillRect/>
          </a:stretch>
        </p:blipFill>
        <p:spPr>
          <a:xfrm>
            <a:off x="814873" y="3381694"/>
            <a:ext cx="6837570" cy="2216335"/>
          </a:xfrm>
          <a:prstGeom prst="rect">
            <a:avLst/>
          </a:prstGeom>
        </p:spPr>
      </p:pic>
      <p:sp>
        <p:nvSpPr>
          <p:cNvPr id="14" name="Rectangle 13"/>
          <p:cNvSpPr/>
          <p:nvPr/>
        </p:nvSpPr>
        <p:spPr>
          <a:xfrm>
            <a:off x="35496" y="3965215"/>
            <a:ext cx="782752" cy="461665"/>
          </a:xfrm>
          <a:prstGeom prst="rect">
            <a:avLst/>
          </a:prstGeom>
        </p:spPr>
        <p:txBody>
          <a:bodyPr wrap="square">
            <a:spAutoFit/>
          </a:bodyPr>
          <a:lstStyle/>
          <a:p>
            <a:pPr algn="just"/>
            <a:r>
              <a:rPr lang="pt-PT" sz="2400" dirty="0" smtClean="0"/>
              <a:t>(38)</a:t>
            </a:r>
            <a:endParaRPr lang="en-GB" sz="2400" dirty="0"/>
          </a:p>
        </p:txBody>
      </p:sp>
      <p:pic>
        <p:nvPicPr>
          <p:cNvPr id="3" name="Picture 2"/>
          <p:cNvPicPr>
            <a:picLocks noChangeAspect="1"/>
          </p:cNvPicPr>
          <p:nvPr/>
        </p:nvPicPr>
        <p:blipFill>
          <a:blip r:embed="rId5"/>
          <a:stretch>
            <a:fillRect/>
          </a:stretch>
        </p:blipFill>
        <p:spPr>
          <a:xfrm>
            <a:off x="1187624" y="5795346"/>
            <a:ext cx="5399256" cy="783825"/>
          </a:xfrm>
          <a:prstGeom prst="rect">
            <a:avLst/>
          </a:prstGeom>
        </p:spPr>
      </p:pic>
      <p:sp>
        <p:nvSpPr>
          <p:cNvPr id="20" name="Rectangle 19"/>
          <p:cNvSpPr/>
          <p:nvPr/>
        </p:nvSpPr>
        <p:spPr>
          <a:xfrm>
            <a:off x="44832" y="5860935"/>
            <a:ext cx="782752" cy="461665"/>
          </a:xfrm>
          <a:prstGeom prst="rect">
            <a:avLst/>
          </a:prstGeom>
        </p:spPr>
        <p:txBody>
          <a:bodyPr wrap="square">
            <a:spAutoFit/>
          </a:bodyPr>
          <a:lstStyle/>
          <a:p>
            <a:pPr algn="just"/>
            <a:r>
              <a:rPr lang="pt-PT" sz="2400" dirty="0" smtClean="0"/>
              <a:t>(39)</a:t>
            </a:r>
            <a:endParaRPr lang="en-GB" sz="2400" dirty="0"/>
          </a:p>
        </p:txBody>
      </p:sp>
      <p:pic>
        <p:nvPicPr>
          <p:cNvPr id="18" name="Picture 17"/>
          <p:cNvPicPr>
            <a:picLocks noChangeAspect="1"/>
          </p:cNvPicPr>
          <p:nvPr/>
        </p:nvPicPr>
        <p:blipFill>
          <a:blip r:embed="rId6"/>
          <a:stretch>
            <a:fillRect/>
          </a:stretch>
        </p:blipFill>
        <p:spPr>
          <a:xfrm>
            <a:off x="1154742" y="1082474"/>
            <a:ext cx="5432138" cy="618334"/>
          </a:xfrm>
          <a:prstGeom prst="rect">
            <a:avLst/>
          </a:prstGeom>
        </p:spPr>
      </p:pic>
      <p:pic>
        <p:nvPicPr>
          <p:cNvPr id="19" name="Picture 18"/>
          <p:cNvPicPr>
            <a:picLocks noChangeAspect="1"/>
          </p:cNvPicPr>
          <p:nvPr/>
        </p:nvPicPr>
        <p:blipFill>
          <a:blip r:embed="rId7"/>
          <a:stretch>
            <a:fillRect/>
          </a:stretch>
        </p:blipFill>
        <p:spPr>
          <a:xfrm>
            <a:off x="5103999" y="1704503"/>
            <a:ext cx="1113606" cy="671830"/>
          </a:xfrm>
          <a:prstGeom prst="rect">
            <a:avLst/>
          </a:prstGeom>
        </p:spPr>
      </p:pic>
      <p:pic>
        <p:nvPicPr>
          <p:cNvPr id="21" name="Picture 20"/>
          <p:cNvPicPr>
            <a:picLocks noChangeAspect="1"/>
          </p:cNvPicPr>
          <p:nvPr/>
        </p:nvPicPr>
        <p:blipFill>
          <a:blip r:embed="rId8"/>
          <a:stretch>
            <a:fillRect/>
          </a:stretch>
        </p:blipFill>
        <p:spPr>
          <a:xfrm>
            <a:off x="1154742" y="1753494"/>
            <a:ext cx="3877249" cy="572613"/>
          </a:xfrm>
          <a:prstGeom prst="rect">
            <a:avLst/>
          </a:prstGeom>
        </p:spPr>
      </p:pic>
    </p:spTree>
    <p:extLst>
      <p:ext uri="{BB962C8B-B14F-4D97-AF65-F5344CB8AC3E}">
        <p14:creationId xmlns:p14="http://schemas.microsoft.com/office/powerpoint/2010/main" val="51746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683607"/>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 </a:t>
            </a:r>
            <a:r>
              <a:rPr lang="en-GB" sz="2400" dirty="0">
                <a:latin typeface="+mn-lt"/>
              </a:rPr>
              <a:t>term premium can alternatively be calculated from the basic pricing </a:t>
            </a:r>
            <a:r>
              <a:rPr lang="en-GB" sz="2400" dirty="0" smtClean="0">
                <a:latin typeface="+mn-lt"/>
              </a:rPr>
              <a:t>equation</a:t>
            </a:r>
          </a:p>
          <a:p>
            <a:pPr algn="just">
              <a:lnSpc>
                <a:spcPts val="3200"/>
              </a:lnSpc>
              <a:spcBef>
                <a:spcPts val="600"/>
              </a:spcBef>
              <a:spcAft>
                <a:spcPts val="600"/>
              </a:spcAft>
            </a:pPr>
            <a:r>
              <a:rPr lang="en-GB" sz="2400" dirty="0" smtClean="0">
                <a:latin typeface="+mn-lt"/>
              </a:rPr>
              <a:t>(</a:t>
            </a:r>
            <a:r>
              <a:rPr lang="en-GB" sz="2400" dirty="0">
                <a:latin typeface="+mn-lt"/>
              </a:rPr>
              <a:t>14)</a:t>
            </a: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Solving</a:t>
            </a:r>
            <a:r>
              <a:rPr lang="pt-PT" sz="2400" dirty="0" smtClean="0">
                <a:latin typeface="+mn-lt"/>
              </a:rPr>
              <a:t> in </a:t>
            </a:r>
            <a:r>
              <a:rPr lang="pt-PT" sz="2400" dirty="0" err="1" smtClean="0">
                <a:latin typeface="+mn-lt"/>
              </a:rPr>
              <a:t>order</a:t>
            </a:r>
            <a:r>
              <a:rPr lang="pt-PT" sz="2400" dirty="0" smtClean="0">
                <a:latin typeface="+mn-lt"/>
              </a:rPr>
              <a:t> to   	, </a:t>
            </a:r>
            <a:r>
              <a:rPr lang="pt-PT" sz="2400" dirty="0" err="1" smtClean="0">
                <a:latin typeface="+mn-lt"/>
              </a:rPr>
              <a:t>we</a:t>
            </a:r>
            <a:r>
              <a:rPr lang="pt-PT" sz="2400" dirty="0" smtClean="0">
                <a:latin typeface="+mn-lt"/>
              </a:rPr>
              <a:t> </a:t>
            </a:r>
            <a:r>
              <a:rPr lang="pt-PT" sz="2400" dirty="0" err="1" smtClean="0">
                <a:latin typeface="+mn-lt"/>
              </a:rPr>
              <a:t>get</a:t>
            </a:r>
            <a:r>
              <a:rPr lang="pt-PT" sz="2400" dirty="0" smtClean="0">
                <a:latin typeface="+mn-lt"/>
              </a:rPr>
              <a:t>:</a:t>
            </a:r>
            <a:endParaRPr lang="en-GB" sz="2400" dirty="0" smtClean="0">
              <a:latin typeface="+mn-lt"/>
            </a:endParaRPr>
          </a:p>
          <a:p>
            <a:pPr algn="just">
              <a:lnSpc>
                <a:spcPts val="3200"/>
              </a:lnSpc>
              <a:spcBef>
                <a:spcPts val="600"/>
              </a:spcBef>
              <a:spcAft>
                <a:spcPts val="600"/>
              </a:spcAft>
            </a:pPr>
            <a:endParaRPr lang="en-GB" sz="2400" dirty="0" smtClean="0">
              <a:latin typeface="+mn-lt"/>
            </a:endParaRPr>
          </a:p>
          <a:p>
            <a:pPr algn="just">
              <a:lnSpc>
                <a:spcPts val="3200"/>
              </a:lnSpc>
              <a:spcBef>
                <a:spcPts val="600"/>
              </a:spcBef>
              <a:spcAft>
                <a:spcPts val="600"/>
              </a:spcAft>
            </a:pPr>
            <a:endParaRPr lang="en-GB" sz="2400" dirty="0">
              <a:latin typeface="+mn-lt"/>
            </a:endParaRPr>
          </a:p>
          <a:p>
            <a:pPr algn="just">
              <a:lnSpc>
                <a:spcPts val="3200"/>
              </a:lnSpc>
              <a:spcBef>
                <a:spcPts val="600"/>
              </a:spcBef>
              <a:spcAft>
                <a:spcPts val="600"/>
              </a:spcAft>
            </a:pPr>
            <a:endParaRPr lang="en-GB" sz="2400" dirty="0" smtClean="0">
              <a:latin typeface="+mn-lt"/>
            </a:endParaRPr>
          </a:p>
          <a:p>
            <a:pPr algn="just">
              <a:lnSpc>
                <a:spcPts val="3200"/>
              </a:lnSpc>
              <a:spcBef>
                <a:spcPts val="600"/>
              </a:spcBef>
              <a:spcAft>
                <a:spcPts val="600"/>
              </a:spcAft>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Given </a:t>
            </a:r>
            <a:r>
              <a:rPr lang="en-GB" sz="2400" dirty="0">
                <a:latin typeface="+mn-lt"/>
              </a:rPr>
              <a:t>that the </a:t>
            </a:r>
            <a:r>
              <a:rPr lang="en-GB" sz="2400" dirty="0" smtClean="0">
                <a:latin typeface="+mn-lt"/>
              </a:rPr>
              <a:t> 				</a:t>
            </a:r>
            <a:r>
              <a:rPr lang="en-GB" sz="2400" dirty="0">
                <a:latin typeface="+mn-lt"/>
              </a:rPr>
              <a:t> </a:t>
            </a:r>
            <a:r>
              <a:rPr lang="en-GB" sz="2400" dirty="0" smtClean="0">
                <a:latin typeface="+mn-lt"/>
              </a:rPr>
              <a:t>  , as	         is </a:t>
            </a:r>
            <a:r>
              <a:rPr lang="en-GB" sz="2400" dirty="0">
                <a:latin typeface="+mn-lt"/>
              </a:rPr>
              <a:t>the only stochastic component in the rate of return, the previous equation is equal to</a:t>
            </a:r>
            <a:r>
              <a:rPr lang="en-GB" sz="2400" dirty="0" smtClean="0">
                <a:latin typeface="+mn-lt"/>
              </a:rPr>
              <a:t>:</a:t>
            </a:r>
            <a:endParaRPr lang="en-GB" sz="2400" dirty="0">
              <a:latin typeface="+mn-lt"/>
            </a:endParaRPr>
          </a:p>
        </p:txBody>
      </p:sp>
      <p:sp>
        <p:nvSpPr>
          <p:cNvPr id="23" name="Rectangle 22"/>
          <p:cNvSpPr/>
          <p:nvPr/>
        </p:nvSpPr>
        <p:spPr>
          <a:xfrm>
            <a:off x="251520" y="6043170"/>
            <a:ext cx="782752" cy="461665"/>
          </a:xfrm>
          <a:prstGeom prst="rect">
            <a:avLst/>
          </a:prstGeom>
        </p:spPr>
        <p:txBody>
          <a:bodyPr wrap="square">
            <a:spAutoFit/>
          </a:bodyPr>
          <a:lstStyle/>
          <a:p>
            <a:pPr algn="just"/>
            <a:r>
              <a:rPr lang="pt-PT" sz="2400" dirty="0" smtClean="0"/>
              <a:t>(42)</a:t>
            </a:r>
            <a:endParaRPr lang="en-GB" sz="2400" dirty="0"/>
          </a:p>
        </p:txBody>
      </p:sp>
      <p:sp>
        <p:nvSpPr>
          <p:cNvPr id="2" name="TextBox 1"/>
          <p:cNvSpPr txBox="1"/>
          <p:nvPr/>
        </p:nvSpPr>
        <p:spPr>
          <a:xfrm>
            <a:off x="4427984" y="4725144"/>
            <a:ext cx="72008" cy="369332"/>
          </a:xfrm>
          <a:prstGeom prst="rect">
            <a:avLst/>
          </a:prstGeom>
          <a:solidFill>
            <a:schemeClr val="bg1"/>
          </a:solidFill>
        </p:spPr>
        <p:txBody>
          <a:bodyPr wrap="square" rtlCol="0">
            <a:spAutoFit/>
          </a:bodyPr>
          <a:lstStyle/>
          <a:p>
            <a:endParaRPr lang="en-GB" dirty="0"/>
          </a:p>
        </p:txBody>
      </p:sp>
      <p:pic>
        <p:nvPicPr>
          <p:cNvPr id="20" name="Picture 19"/>
          <p:cNvPicPr>
            <a:picLocks noChangeAspect="1"/>
          </p:cNvPicPr>
          <p:nvPr/>
        </p:nvPicPr>
        <p:blipFill>
          <a:blip r:embed="rId3"/>
          <a:stretch>
            <a:fillRect/>
          </a:stretch>
        </p:blipFill>
        <p:spPr>
          <a:xfrm>
            <a:off x="972520" y="1398906"/>
            <a:ext cx="4868896" cy="517926"/>
          </a:xfrm>
          <a:prstGeom prst="rect">
            <a:avLst/>
          </a:prstGeom>
        </p:spPr>
      </p:pic>
      <p:pic>
        <p:nvPicPr>
          <p:cNvPr id="22" name="Picture 21"/>
          <p:cNvPicPr>
            <a:picLocks noChangeAspect="1"/>
          </p:cNvPicPr>
          <p:nvPr/>
        </p:nvPicPr>
        <p:blipFill>
          <a:blip r:embed="rId4"/>
          <a:stretch>
            <a:fillRect/>
          </a:stretch>
        </p:blipFill>
        <p:spPr>
          <a:xfrm>
            <a:off x="2860953" y="2013616"/>
            <a:ext cx="918959" cy="502099"/>
          </a:xfrm>
          <a:prstGeom prst="rect">
            <a:avLst/>
          </a:prstGeom>
        </p:spPr>
      </p:pic>
      <p:pic>
        <p:nvPicPr>
          <p:cNvPr id="25" name="Picture 24"/>
          <p:cNvPicPr>
            <a:picLocks noChangeAspect="1"/>
          </p:cNvPicPr>
          <p:nvPr/>
        </p:nvPicPr>
        <p:blipFill>
          <a:blip r:embed="rId5"/>
          <a:stretch>
            <a:fillRect/>
          </a:stretch>
        </p:blipFill>
        <p:spPr>
          <a:xfrm>
            <a:off x="965034" y="2701161"/>
            <a:ext cx="4326666" cy="514202"/>
          </a:xfrm>
          <a:prstGeom prst="rect">
            <a:avLst/>
          </a:prstGeom>
        </p:spPr>
      </p:pic>
      <p:sp>
        <p:nvSpPr>
          <p:cNvPr id="27" name="Rectangle 26"/>
          <p:cNvSpPr/>
          <p:nvPr/>
        </p:nvSpPr>
        <p:spPr>
          <a:xfrm>
            <a:off x="203340" y="2692096"/>
            <a:ext cx="782752" cy="461665"/>
          </a:xfrm>
          <a:prstGeom prst="rect">
            <a:avLst/>
          </a:prstGeom>
        </p:spPr>
        <p:txBody>
          <a:bodyPr wrap="square">
            <a:spAutoFit/>
          </a:bodyPr>
          <a:lstStyle/>
          <a:p>
            <a:pPr algn="just"/>
            <a:r>
              <a:rPr lang="pt-PT" sz="2400" dirty="0" smtClean="0"/>
              <a:t>(40)</a:t>
            </a:r>
            <a:endParaRPr lang="en-GB" sz="2400" dirty="0"/>
          </a:p>
        </p:txBody>
      </p:sp>
      <p:pic>
        <p:nvPicPr>
          <p:cNvPr id="26" name="Picture 25"/>
          <p:cNvPicPr>
            <a:picLocks noChangeAspect="1"/>
          </p:cNvPicPr>
          <p:nvPr/>
        </p:nvPicPr>
        <p:blipFill>
          <a:blip r:embed="rId6"/>
          <a:stretch>
            <a:fillRect/>
          </a:stretch>
        </p:blipFill>
        <p:spPr>
          <a:xfrm>
            <a:off x="881132" y="3220689"/>
            <a:ext cx="6838836" cy="1295779"/>
          </a:xfrm>
          <a:prstGeom prst="rect">
            <a:avLst/>
          </a:prstGeom>
        </p:spPr>
      </p:pic>
      <p:sp>
        <p:nvSpPr>
          <p:cNvPr id="29" name="Rectangle 28"/>
          <p:cNvSpPr/>
          <p:nvPr/>
        </p:nvSpPr>
        <p:spPr>
          <a:xfrm>
            <a:off x="179512" y="3255367"/>
            <a:ext cx="782752" cy="461665"/>
          </a:xfrm>
          <a:prstGeom prst="rect">
            <a:avLst/>
          </a:prstGeom>
        </p:spPr>
        <p:txBody>
          <a:bodyPr wrap="square">
            <a:spAutoFit/>
          </a:bodyPr>
          <a:lstStyle/>
          <a:p>
            <a:pPr algn="just"/>
            <a:r>
              <a:rPr lang="pt-PT" sz="2400" dirty="0" smtClean="0"/>
              <a:t>(41)</a:t>
            </a:r>
            <a:endParaRPr lang="en-GB" sz="2400" dirty="0"/>
          </a:p>
        </p:txBody>
      </p:sp>
      <p:pic>
        <p:nvPicPr>
          <p:cNvPr id="40" name="Picture 39"/>
          <p:cNvPicPr>
            <a:picLocks noChangeAspect="1"/>
          </p:cNvPicPr>
          <p:nvPr/>
        </p:nvPicPr>
        <p:blipFill>
          <a:blip r:embed="rId7"/>
          <a:stretch>
            <a:fillRect/>
          </a:stretch>
        </p:blipFill>
        <p:spPr>
          <a:xfrm>
            <a:off x="2411593" y="4735171"/>
            <a:ext cx="3560538" cy="506614"/>
          </a:xfrm>
          <a:prstGeom prst="rect">
            <a:avLst/>
          </a:prstGeom>
        </p:spPr>
      </p:pic>
      <p:pic>
        <p:nvPicPr>
          <p:cNvPr id="42" name="Picture 41"/>
          <p:cNvPicPr>
            <a:picLocks noChangeAspect="1"/>
          </p:cNvPicPr>
          <p:nvPr/>
        </p:nvPicPr>
        <p:blipFill>
          <a:blip r:embed="rId8"/>
          <a:stretch>
            <a:fillRect/>
          </a:stretch>
        </p:blipFill>
        <p:spPr>
          <a:xfrm>
            <a:off x="6496598" y="4804471"/>
            <a:ext cx="739698" cy="516020"/>
          </a:xfrm>
          <a:prstGeom prst="rect">
            <a:avLst/>
          </a:prstGeom>
        </p:spPr>
      </p:pic>
      <p:pic>
        <p:nvPicPr>
          <p:cNvPr id="43" name="Picture 42"/>
          <p:cNvPicPr>
            <a:picLocks noChangeAspect="1"/>
          </p:cNvPicPr>
          <p:nvPr/>
        </p:nvPicPr>
        <p:blipFill>
          <a:blip r:embed="rId9"/>
          <a:stretch>
            <a:fillRect/>
          </a:stretch>
        </p:blipFill>
        <p:spPr>
          <a:xfrm>
            <a:off x="1885148" y="5733256"/>
            <a:ext cx="6459529" cy="808808"/>
          </a:xfrm>
          <a:prstGeom prst="rect">
            <a:avLst/>
          </a:prstGeom>
        </p:spPr>
      </p:pic>
    </p:spTree>
    <p:extLst>
      <p:ext uri="{BB962C8B-B14F-4D97-AF65-F5344CB8AC3E}">
        <p14:creationId xmlns:p14="http://schemas.microsoft.com/office/powerpoint/2010/main" val="428749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3734356"/>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According to </a:t>
            </a:r>
            <a:endParaRPr lang="en-GB" sz="2400" dirty="0" smtClean="0">
              <a:latin typeface="+mn-lt"/>
            </a:endParaRPr>
          </a:p>
          <a:p>
            <a:pPr algn="just">
              <a:lnSpc>
                <a:spcPts val="3200"/>
              </a:lnSpc>
              <a:spcBef>
                <a:spcPts val="600"/>
              </a:spcBef>
              <a:spcAft>
                <a:spcPts val="600"/>
              </a:spcAft>
            </a:pPr>
            <a:r>
              <a:rPr lang="en-GB" sz="2400" dirty="0" smtClean="0">
                <a:latin typeface="+mn-lt"/>
              </a:rPr>
              <a:t>(14</a:t>
            </a:r>
            <a:r>
              <a:rPr lang="en-GB" sz="2400" dirty="0">
                <a:latin typeface="+mn-lt"/>
              </a:rPr>
              <a:t>)</a:t>
            </a:r>
          </a:p>
          <a:p>
            <a:pPr algn="just">
              <a:lnSpc>
                <a:spcPts val="3200"/>
              </a:lnSpc>
              <a:spcBef>
                <a:spcPts val="600"/>
              </a:spcBef>
              <a:spcAft>
                <a:spcPts val="600"/>
              </a:spcAft>
            </a:pPr>
            <a:endParaRPr lang="en-GB" sz="2400" dirty="0" smtClean="0">
              <a:latin typeface="+mn-lt"/>
            </a:endParaRPr>
          </a:p>
          <a:p>
            <a:pPr algn="just">
              <a:lnSpc>
                <a:spcPts val="3200"/>
              </a:lnSpc>
              <a:spcBef>
                <a:spcPts val="600"/>
              </a:spcBef>
              <a:spcAft>
                <a:spcPts val="600"/>
              </a:spcAft>
            </a:pPr>
            <a:r>
              <a:rPr lang="en-GB" sz="2400" dirty="0" smtClean="0">
                <a:latin typeface="+mn-lt"/>
              </a:rPr>
              <a:t>and </a:t>
            </a:r>
            <a:r>
              <a:rPr lang="en-GB" sz="2400" dirty="0">
                <a:latin typeface="+mn-lt"/>
              </a:rPr>
              <a:t>considering the assumption </a:t>
            </a: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Solving</a:t>
            </a:r>
            <a:r>
              <a:rPr lang="pt-PT" sz="2400" dirty="0" smtClean="0">
                <a:latin typeface="+mn-lt"/>
              </a:rPr>
              <a:t> in </a:t>
            </a:r>
            <a:r>
              <a:rPr lang="pt-PT" sz="2400" dirty="0" err="1" smtClean="0">
                <a:latin typeface="+mn-lt"/>
              </a:rPr>
              <a:t>order</a:t>
            </a:r>
            <a:r>
              <a:rPr lang="pt-PT" sz="2400" dirty="0" smtClean="0">
                <a:latin typeface="+mn-lt"/>
              </a:rPr>
              <a:t> to   	, </a:t>
            </a:r>
            <a:r>
              <a:rPr lang="pt-PT" sz="2400" dirty="0" err="1" smtClean="0">
                <a:latin typeface="+mn-lt"/>
              </a:rPr>
              <a:t>having</a:t>
            </a:r>
            <a:r>
              <a:rPr lang="pt-PT" sz="2400" dirty="0" smtClean="0">
                <a:latin typeface="+mn-lt"/>
              </a:rPr>
              <a:t> in </a:t>
            </a:r>
            <a:r>
              <a:rPr lang="pt-PT" sz="2400" dirty="0" err="1" smtClean="0">
                <a:latin typeface="+mn-lt"/>
              </a:rPr>
              <a:t>mind</a:t>
            </a:r>
            <a:r>
              <a:rPr lang="pt-PT" sz="2400" dirty="0" smtClean="0">
                <a:latin typeface="+mn-lt"/>
              </a:rPr>
              <a:t> </a:t>
            </a:r>
            <a:r>
              <a:rPr lang="pt-PT" sz="2400" dirty="0" err="1" smtClean="0">
                <a:latin typeface="+mn-lt"/>
              </a:rPr>
              <a:t>that</a:t>
            </a:r>
            <a:r>
              <a:rPr lang="pt-PT" sz="2400" dirty="0" smtClean="0">
                <a:latin typeface="+mn-lt"/>
              </a:rPr>
              <a:t> </a:t>
            </a:r>
            <a:r>
              <a:rPr lang="pt-PT" sz="2400" i="1" dirty="0" smtClean="0">
                <a:latin typeface="+mn-lt"/>
              </a:rPr>
              <a:t>p</a:t>
            </a:r>
            <a:r>
              <a:rPr lang="pt-PT" sz="2400" i="1" baseline="-25000" dirty="0" smtClean="0">
                <a:latin typeface="+mn-lt"/>
              </a:rPr>
              <a:t>0</a:t>
            </a:r>
            <a:r>
              <a:rPr lang="pt-PT" sz="2400" dirty="0" smtClean="0">
                <a:latin typeface="+mn-lt"/>
              </a:rPr>
              <a:t>=0, </a:t>
            </a:r>
            <a:r>
              <a:rPr lang="pt-PT" sz="2400" dirty="0" err="1" smtClean="0">
                <a:latin typeface="+mn-lt"/>
              </a:rPr>
              <a:t>we</a:t>
            </a:r>
            <a:r>
              <a:rPr lang="pt-PT" sz="2400" dirty="0" smtClean="0">
                <a:latin typeface="+mn-lt"/>
              </a:rPr>
              <a:t> </a:t>
            </a:r>
            <a:r>
              <a:rPr lang="pt-PT" sz="2400" dirty="0" err="1" smtClean="0">
                <a:latin typeface="+mn-lt"/>
              </a:rPr>
              <a:t>get</a:t>
            </a:r>
            <a:r>
              <a:rPr lang="pt-PT" sz="2400" dirty="0" smtClean="0">
                <a:latin typeface="+mn-lt"/>
              </a:rPr>
              <a:t> </a:t>
            </a:r>
            <a:r>
              <a:rPr lang="en-GB" sz="2400" dirty="0">
                <a:latin typeface="+mn-lt"/>
              </a:rPr>
              <a:t>the price of the short-term </a:t>
            </a:r>
            <a:r>
              <a:rPr lang="en-GB" sz="2400" dirty="0" smtClean="0">
                <a:latin typeface="+mn-lt"/>
              </a:rPr>
              <a:t>bond:</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p:txBody>
      </p:sp>
      <p:pic>
        <p:nvPicPr>
          <p:cNvPr id="22" name="Picture 21"/>
          <p:cNvPicPr>
            <a:picLocks noChangeAspect="1"/>
          </p:cNvPicPr>
          <p:nvPr/>
        </p:nvPicPr>
        <p:blipFill>
          <a:blip r:embed="rId3"/>
          <a:stretch>
            <a:fillRect/>
          </a:stretch>
        </p:blipFill>
        <p:spPr>
          <a:xfrm>
            <a:off x="2915816" y="2710877"/>
            <a:ext cx="918959" cy="502099"/>
          </a:xfrm>
          <a:prstGeom prst="rect">
            <a:avLst/>
          </a:prstGeom>
        </p:spPr>
      </p:pic>
      <p:pic>
        <p:nvPicPr>
          <p:cNvPr id="5" name="Picture 4"/>
          <p:cNvPicPr>
            <a:picLocks noChangeAspect="1"/>
          </p:cNvPicPr>
          <p:nvPr/>
        </p:nvPicPr>
        <p:blipFill>
          <a:blip r:embed="rId4"/>
          <a:stretch>
            <a:fillRect/>
          </a:stretch>
        </p:blipFill>
        <p:spPr>
          <a:xfrm>
            <a:off x="4427984" y="2184865"/>
            <a:ext cx="805657" cy="403510"/>
          </a:xfrm>
          <a:prstGeom prst="rect">
            <a:avLst/>
          </a:prstGeom>
        </p:spPr>
      </p:pic>
      <p:pic>
        <p:nvPicPr>
          <p:cNvPr id="18" name="Picture 17"/>
          <p:cNvPicPr>
            <a:picLocks noChangeAspect="1"/>
          </p:cNvPicPr>
          <p:nvPr/>
        </p:nvPicPr>
        <p:blipFill>
          <a:blip r:embed="rId5"/>
          <a:stretch>
            <a:fillRect/>
          </a:stretch>
        </p:blipFill>
        <p:spPr>
          <a:xfrm>
            <a:off x="1065989" y="1042168"/>
            <a:ext cx="4868896" cy="517926"/>
          </a:xfrm>
          <a:prstGeom prst="rect">
            <a:avLst/>
          </a:prstGeom>
        </p:spPr>
      </p:pic>
      <p:pic>
        <p:nvPicPr>
          <p:cNvPr id="7" name="Picture 6"/>
          <p:cNvPicPr>
            <a:picLocks noChangeAspect="1"/>
          </p:cNvPicPr>
          <p:nvPr/>
        </p:nvPicPr>
        <p:blipFill>
          <a:blip r:embed="rId6"/>
          <a:stretch>
            <a:fillRect/>
          </a:stretch>
        </p:blipFill>
        <p:spPr>
          <a:xfrm>
            <a:off x="1125700" y="4078689"/>
            <a:ext cx="7838788" cy="502439"/>
          </a:xfrm>
          <a:prstGeom prst="rect">
            <a:avLst/>
          </a:prstGeom>
        </p:spPr>
      </p:pic>
      <p:sp>
        <p:nvSpPr>
          <p:cNvPr id="24" name="Rectangle 23"/>
          <p:cNvSpPr/>
          <p:nvPr/>
        </p:nvSpPr>
        <p:spPr>
          <a:xfrm>
            <a:off x="179512" y="4077072"/>
            <a:ext cx="782752" cy="461665"/>
          </a:xfrm>
          <a:prstGeom prst="rect">
            <a:avLst/>
          </a:prstGeom>
        </p:spPr>
        <p:txBody>
          <a:bodyPr wrap="square">
            <a:spAutoFit/>
          </a:bodyPr>
          <a:lstStyle/>
          <a:p>
            <a:pPr algn="just"/>
            <a:r>
              <a:rPr lang="pt-PT" sz="2400" dirty="0" smtClean="0"/>
              <a:t>(43)</a:t>
            </a:r>
            <a:endParaRPr lang="en-GB" sz="2400" dirty="0"/>
          </a:p>
        </p:txBody>
      </p:sp>
    </p:spTree>
    <p:extLst>
      <p:ext uri="{BB962C8B-B14F-4D97-AF65-F5344CB8AC3E}">
        <p14:creationId xmlns:p14="http://schemas.microsoft.com/office/powerpoint/2010/main" val="138397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6145272"/>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From</a:t>
            </a:r>
            <a:r>
              <a:rPr lang="pt-PT" sz="2400" dirty="0" smtClean="0">
                <a:latin typeface="+mn-lt"/>
              </a:rPr>
              <a:t> </a:t>
            </a:r>
          </a:p>
          <a:p>
            <a:pPr algn="just">
              <a:lnSpc>
                <a:spcPts val="3200"/>
              </a:lnSpc>
              <a:spcBef>
                <a:spcPts val="600"/>
              </a:spcBef>
              <a:spcAft>
                <a:spcPts val="600"/>
              </a:spcAft>
            </a:pPr>
            <a:r>
              <a:rPr lang="pt-PT" sz="2400" dirty="0" smtClean="0">
                <a:latin typeface="+mn-lt"/>
              </a:rPr>
              <a:t>(42)</a:t>
            </a:r>
          </a:p>
          <a:p>
            <a:pPr algn="just">
              <a:lnSpc>
                <a:spcPts val="3200"/>
              </a:lnSpc>
              <a:spcBef>
                <a:spcPts val="600"/>
              </a:spcBef>
              <a:spcAft>
                <a:spcPts val="600"/>
              </a:spcAft>
            </a:pPr>
            <a:r>
              <a:rPr lang="pt-PT" sz="2400" dirty="0" smtClean="0">
                <a:latin typeface="+mn-lt"/>
              </a:rPr>
              <a:t>(43) </a:t>
            </a:r>
          </a:p>
          <a:p>
            <a:pPr algn="just">
              <a:lnSpc>
                <a:spcPts val="3200"/>
              </a:lnSpc>
              <a:spcBef>
                <a:spcPts val="600"/>
              </a:spcBef>
              <a:spcAft>
                <a:spcPts val="600"/>
              </a:spcAft>
            </a:pPr>
            <a:r>
              <a:rPr lang="pt-PT" sz="2400" dirty="0" smtClean="0">
                <a:latin typeface="+mn-lt"/>
              </a:rPr>
              <a:t>(29)			</a:t>
            </a:r>
            <a:r>
              <a:rPr lang="pt-PT" sz="2400" dirty="0" err="1" smtClean="0">
                <a:latin typeface="+mn-lt"/>
              </a:rPr>
              <a:t>and</a:t>
            </a:r>
            <a:r>
              <a:rPr lang="pt-PT" sz="2400" dirty="0" smtClean="0">
                <a:latin typeface="+mn-lt"/>
              </a:rPr>
              <a:t> </a:t>
            </a: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r>
              <a:rPr lang="pt-PT" sz="2400" dirty="0" smtClean="0">
                <a:latin typeface="+mn-lt"/>
              </a:rPr>
              <a:t>(38) </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r>
              <a:rPr lang="pt-PT" sz="2400" b="1" dirty="0" err="1" smtClean="0">
                <a:solidFill>
                  <a:srgbClr val="FF0000"/>
                </a:solidFill>
                <a:latin typeface="+mn-lt"/>
              </a:rPr>
              <a:t>the</a:t>
            </a:r>
            <a:r>
              <a:rPr lang="pt-PT" sz="2400" b="1" dirty="0" smtClean="0">
                <a:solidFill>
                  <a:srgbClr val="FF0000"/>
                </a:solidFill>
                <a:latin typeface="+mn-lt"/>
              </a:rPr>
              <a:t> </a:t>
            </a:r>
            <a:r>
              <a:rPr lang="pt-PT" sz="2400" b="1" dirty="0" err="1" smtClean="0">
                <a:solidFill>
                  <a:srgbClr val="FF0000"/>
                </a:solidFill>
                <a:latin typeface="+mn-lt"/>
              </a:rPr>
              <a:t>term</a:t>
            </a:r>
            <a:r>
              <a:rPr lang="pt-PT" sz="2400" b="1" dirty="0" smtClean="0">
                <a:solidFill>
                  <a:srgbClr val="FF0000"/>
                </a:solidFill>
                <a:latin typeface="+mn-lt"/>
              </a:rPr>
              <a:t> </a:t>
            </a:r>
            <a:r>
              <a:rPr lang="pt-PT" sz="2400" b="1" dirty="0" err="1" smtClean="0">
                <a:solidFill>
                  <a:srgbClr val="FF0000"/>
                </a:solidFill>
                <a:latin typeface="+mn-lt"/>
              </a:rPr>
              <a:t>premium</a:t>
            </a:r>
            <a:r>
              <a:rPr lang="pt-PT" sz="2400" b="1" dirty="0" smtClean="0">
                <a:solidFill>
                  <a:srgbClr val="FF0000"/>
                </a:solidFill>
                <a:latin typeface="+mn-lt"/>
              </a:rPr>
              <a:t> </a:t>
            </a:r>
            <a:r>
              <a:rPr lang="pt-PT" sz="2400" b="1" dirty="0" err="1" smtClean="0">
                <a:solidFill>
                  <a:srgbClr val="FF0000"/>
                </a:solidFill>
                <a:latin typeface="+mn-lt"/>
              </a:rPr>
              <a:t>will</a:t>
            </a:r>
            <a:r>
              <a:rPr lang="pt-PT" sz="2400" b="1" dirty="0" smtClean="0">
                <a:solidFill>
                  <a:srgbClr val="FF0000"/>
                </a:solidFill>
                <a:latin typeface="+mn-lt"/>
              </a:rPr>
              <a:t> </a:t>
            </a:r>
            <a:r>
              <a:rPr lang="pt-PT" sz="2400" b="1" dirty="0" err="1" smtClean="0">
                <a:solidFill>
                  <a:srgbClr val="FF0000"/>
                </a:solidFill>
                <a:latin typeface="+mn-lt"/>
              </a:rPr>
              <a:t>be</a:t>
            </a:r>
            <a:r>
              <a:rPr lang="pt-PT" sz="2400" b="1" dirty="0" smtClean="0">
                <a:solidFill>
                  <a:srgbClr val="FF0000"/>
                </a:solidFill>
                <a:latin typeface="+mn-lt"/>
              </a:rPr>
              <a:t> </a:t>
            </a:r>
            <a:r>
              <a:rPr lang="pt-PT" sz="2400" b="1" dirty="0" err="1" smtClean="0">
                <a:solidFill>
                  <a:srgbClr val="FF0000"/>
                </a:solidFill>
                <a:latin typeface="+mn-lt"/>
              </a:rPr>
              <a:t>equal</a:t>
            </a:r>
            <a:r>
              <a:rPr lang="pt-PT" sz="2400" b="1" dirty="0" smtClean="0">
                <a:solidFill>
                  <a:srgbClr val="FF0000"/>
                </a:solidFill>
                <a:latin typeface="+mn-lt"/>
              </a:rPr>
              <a:t> to </a:t>
            </a:r>
            <a:endParaRPr lang="en-GB" sz="2400" b="1" dirty="0" smtClean="0">
              <a:solidFill>
                <a:srgbClr val="FF0000"/>
              </a:solidFill>
              <a:latin typeface="+mn-lt"/>
            </a:endParaRPr>
          </a:p>
          <a:p>
            <a:pPr algn="just">
              <a:lnSpc>
                <a:spcPts val="3200"/>
              </a:lnSpc>
              <a:spcBef>
                <a:spcPts val="600"/>
              </a:spcBef>
              <a:spcAft>
                <a:spcPts val="600"/>
              </a:spcAft>
            </a:pPr>
            <a:endParaRPr lang="en-GB" sz="2400" dirty="0" smtClean="0">
              <a:latin typeface="+mn-lt"/>
            </a:endParaRPr>
          </a:p>
        </p:txBody>
      </p:sp>
      <p:sp>
        <p:nvSpPr>
          <p:cNvPr id="13" name="Rectangle 12"/>
          <p:cNvSpPr/>
          <p:nvPr/>
        </p:nvSpPr>
        <p:spPr>
          <a:xfrm>
            <a:off x="229520" y="5935248"/>
            <a:ext cx="782752" cy="461665"/>
          </a:xfrm>
          <a:prstGeom prst="rect">
            <a:avLst/>
          </a:prstGeom>
        </p:spPr>
        <p:txBody>
          <a:bodyPr wrap="square">
            <a:spAutoFit/>
          </a:bodyPr>
          <a:lstStyle/>
          <a:p>
            <a:pPr algn="just"/>
            <a:r>
              <a:rPr lang="pt-PT" sz="2400" dirty="0" smtClean="0"/>
              <a:t>(44)</a:t>
            </a:r>
            <a:endParaRPr lang="en-GB" sz="2400" dirty="0"/>
          </a:p>
        </p:txBody>
      </p:sp>
      <p:pic>
        <p:nvPicPr>
          <p:cNvPr id="7" name="Picture 6"/>
          <p:cNvPicPr>
            <a:picLocks noChangeAspect="1"/>
          </p:cNvPicPr>
          <p:nvPr/>
        </p:nvPicPr>
        <p:blipFill>
          <a:blip r:embed="rId3"/>
          <a:stretch>
            <a:fillRect/>
          </a:stretch>
        </p:blipFill>
        <p:spPr>
          <a:xfrm>
            <a:off x="1012272" y="1652248"/>
            <a:ext cx="7541908" cy="483410"/>
          </a:xfrm>
          <a:prstGeom prst="rect">
            <a:avLst/>
          </a:prstGeom>
        </p:spPr>
      </p:pic>
      <p:pic>
        <p:nvPicPr>
          <p:cNvPr id="30" name="Picture 29"/>
          <p:cNvPicPr>
            <a:picLocks noChangeAspect="1"/>
          </p:cNvPicPr>
          <p:nvPr/>
        </p:nvPicPr>
        <p:blipFill>
          <a:blip r:embed="rId4"/>
          <a:stretch>
            <a:fillRect/>
          </a:stretch>
        </p:blipFill>
        <p:spPr>
          <a:xfrm>
            <a:off x="1012272" y="2038794"/>
            <a:ext cx="1615512" cy="705632"/>
          </a:xfrm>
          <a:prstGeom prst="rect">
            <a:avLst/>
          </a:prstGeom>
        </p:spPr>
      </p:pic>
      <p:pic>
        <p:nvPicPr>
          <p:cNvPr id="11" name="Picture 10"/>
          <p:cNvPicPr>
            <a:picLocks noChangeAspect="1"/>
          </p:cNvPicPr>
          <p:nvPr/>
        </p:nvPicPr>
        <p:blipFill>
          <a:blip r:embed="rId5"/>
          <a:stretch>
            <a:fillRect/>
          </a:stretch>
        </p:blipFill>
        <p:spPr>
          <a:xfrm>
            <a:off x="1547664" y="5934872"/>
            <a:ext cx="4416367" cy="563615"/>
          </a:xfrm>
          <a:prstGeom prst="rect">
            <a:avLst/>
          </a:prstGeom>
        </p:spPr>
      </p:pic>
      <p:pic>
        <p:nvPicPr>
          <p:cNvPr id="31" name="Picture 30"/>
          <p:cNvPicPr>
            <a:picLocks noChangeAspect="1"/>
          </p:cNvPicPr>
          <p:nvPr/>
        </p:nvPicPr>
        <p:blipFill>
          <a:blip r:embed="rId6"/>
          <a:stretch>
            <a:fillRect/>
          </a:stretch>
        </p:blipFill>
        <p:spPr>
          <a:xfrm>
            <a:off x="1026625" y="2871451"/>
            <a:ext cx="6569711" cy="2129511"/>
          </a:xfrm>
          <a:prstGeom prst="rect">
            <a:avLst/>
          </a:prstGeom>
        </p:spPr>
      </p:pic>
      <p:pic>
        <p:nvPicPr>
          <p:cNvPr id="14" name="Picture 13"/>
          <p:cNvPicPr>
            <a:picLocks noChangeAspect="1"/>
          </p:cNvPicPr>
          <p:nvPr/>
        </p:nvPicPr>
        <p:blipFill>
          <a:blip r:embed="rId7"/>
          <a:stretch>
            <a:fillRect/>
          </a:stretch>
        </p:blipFill>
        <p:spPr>
          <a:xfrm>
            <a:off x="954964" y="916455"/>
            <a:ext cx="6459529" cy="808808"/>
          </a:xfrm>
          <a:prstGeom prst="rect">
            <a:avLst/>
          </a:prstGeom>
        </p:spPr>
      </p:pic>
      <p:sp>
        <p:nvSpPr>
          <p:cNvPr id="15" name="Rectangle 14"/>
          <p:cNvSpPr/>
          <p:nvPr/>
        </p:nvSpPr>
        <p:spPr>
          <a:xfrm>
            <a:off x="5964032" y="4834764"/>
            <a:ext cx="3118936" cy="1695336"/>
          </a:xfrm>
          <a:prstGeom prst="rect">
            <a:avLst/>
          </a:prstGeom>
        </p:spPr>
        <p:txBody>
          <a:bodyPr wrap="square">
            <a:spAutoFit/>
          </a:bodyPr>
          <a:lstStyle/>
          <a:p>
            <a:pPr algn="just">
              <a:lnSpc>
                <a:spcPts val="2500"/>
              </a:lnSpc>
              <a:spcAft>
                <a:spcPts val="0"/>
              </a:spcAft>
            </a:pPr>
            <a:r>
              <a:rPr lang="en-GB" sz="1400" dirty="0" smtClean="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Risk </a:t>
            </a:r>
            <a:r>
              <a:rPr lang="en-GB" sz="1400" dirty="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premium </a:t>
            </a:r>
            <a:r>
              <a:rPr lang="en-GB" sz="1400" dirty="0" smtClean="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determined </a:t>
            </a:r>
            <a:r>
              <a:rPr lang="en-GB" sz="1400" dirty="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by the </a:t>
            </a:r>
            <a:r>
              <a:rPr lang="en-GB" sz="1400" dirty="0" err="1" smtClean="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covar</a:t>
            </a:r>
            <a:r>
              <a:rPr lang="en-GB" sz="1400" dirty="0" smtClean="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 </a:t>
            </a:r>
            <a:r>
              <a:rPr lang="en-GB" sz="1400" dirty="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of the asset’s rate of return with the stochastic discount </a:t>
            </a:r>
            <a:r>
              <a:rPr lang="en-GB" sz="1400" dirty="0" smtClean="0">
                <a:solidFill>
                  <a:srgbClr val="FF0000"/>
                </a:solidFill>
                <a:latin typeface="Book Antiqua" panose="02040602050305030304" pitchFamily="18" charset="0"/>
                <a:ea typeface="Times New Roman" panose="02020603050405020304" pitchFamily="18" charset="0"/>
                <a:cs typeface="Times New Roman" panose="02020603050405020304" pitchFamily="18" charset="0"/>
              </a:rPr>
              <a:t>factor </a:t>
            </a:r>
            <a:r>
              <a:rPr lang="en-GB" sz="1400" dirty="0" smtClean="0">
                <a:latin typeface="Book Antiqua" panose="02040602050305030304" pitchFamily="18" charset="0"/>
                <a:ea typeface="Times New Roman" panose="02020603050405020304" pitchFamily="18" charset="0"/>
                <a:cs typeface="Times New Roman" panose="02020603050405020304" pitchFamily="18" charset="0"/>
              </a:rPr>
              <a:t>=&gt; the </a:t>
            </a:r>
            <a:r>
              <a:rPr lang="en-GB" sz="1400" dirty="0">
                <a:latin typeface="Book Antiqua" panose="02040602050305030304" pitchFamily="18" charset="0"/>
                <a:ea typeface="Times New Roman" panose="02020603050405020304" pitchFamily="18" charset="0"/>
                <a:cs typeface="Times New Roman" panose="02020603050405020304" pitchFamily="18" charset="0"/>
              </a:rPr>
              <a:t>lower the </a:t>
            </a:r>
            <a:r>
              <a:rPr lang="en-GB" sz="1400" dirty="0" err="1" smtClean="0">
                <a:latin typeface="Book Antiqua" panose="02040602050305030304" pitchFamily="18" charset="0"/>
                <a:ea typeface="Times New Roman" panose="02020603050405020304" pitchFamily="18" charset="0"/>
                <a:cs typeface="Times New Roman" panose="02020603050405020304" pitchFamily="18" charset="0"/>
              </a:rPr>
              <a:t>covar</a:t>
            </a:r>
            <a:r>
              <a:rPr lang="en-GB" sz="1400" dirty="0" smtClean="0">
                <a:latin typeface="Book Antiqua" panose="02040602050305030304" pitchFamily="18" charset="0"/>
                <a:ea typeface="Times New Roman" panose="02020603050405020304" pitchFamily="18" charset="0"/>
                <a:cs typeface="Times New Roman" panose="02020603050405020304" pitchFamily="18" charset="0"/>
              </a:rPr>
              <a:t>., </a:t>
            </a:r>
            <a:r>
              <a:rPr lang="en-GB" sz="1400" dirty="0">
                <a:latin typeface="Book Antiqua" panose="02040602050305030304" pitchFamily="18" charset="0"/>
                <a:ea typeface="Times New Roman" panose="02020603050405020304" pitchFamily="18" charset="0"/>
                <a:cs typeface="Times New Roman" panose="02020603050405020304" pitchFamily="18" charset="0"/>
              </a:rPr>
              <a:t>the higher the risk premium is.</a:t>
            </a:r>
            <a:endParaRPr lang="en-GB" sz="14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4783226" y="5616561"/>
            <a:ext cx="998387" cy="318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40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427127"/>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pt-PT" sz="2400" dirty="0" smtClean="0">
                <a:latin typeface="+mn-lt"/>
              </a:rPr>
              <a:t>As </a:t>
            </a:r>
            <a:r>
              <a:rPr lang="pt-PT" sz="2400" dirty="0" err="1" smtClean="0">
                <a:latin typeface="+mn-lt"/>
              </a:rPr>
              <a:t>from</a:t>
            </a:r>
            <a:r>
              <a:rPr lang="pt-PT" sz="2400" dirty="0" smtClean="0">
                <a:latin typeface="+mn-lt"/>
              </a:rPr>
              <a:t> </a:t>
            </a:r>
          </a:p>
          <a:p>
            <a:pPr algn="just">
              <a:lnSpc>
                <a:spcPts val="3200"/>
              </a:lnSpc>
              <a:spcBef>
                <a:spcPts val="600"/>
              </a:spcBef>
              <a:spcAft>
                <a:spcPts val="600"/>
              </a:spcAft>
            </a:pPr>
            <a:r>
              <a:rPr lang="pt-PT" sz="2400" dirty="0" smtClean="0">
                <a:latin typeface="+mn-lt"/>
              </a:rPr>
              <a:t>(19)</a:t>
            </a:r>
          </a:p>
          <a:p>
            <a:pPr algn="just">
              <a:lnSpc>
                <a:spcPts val="3200"/>
              </a:lnSpc>
              <a:spcBef>
                <a:spcPts val="600"/>
              </a:spcBef>
              <a:spcAft>
                <a:spcPts val="600"/>
              </a:spcAft>
            </a:pPr>
            <a:r>
              <a:rPr lang="pt-PT" sz="2400" dirty="0" err="1">
                <a:latin typeface="+mn-lt"/>
              </a:rPr>
              <a:t>w</a:t>
            </a:r>
            <a:r>
              <a:rPr lang="pt-PT" sz="2400" dirty="0" err="1" smtClean="0">
                <a:latin typeface="+mn-lt"/>
              </a:rPr>
              <a:t>e</a:t>
            </a:r>
            <a:r>
              <a:rPr lang="pt-PT" sz="2400" dirty="0" smtClean="0">
                <a:latin typeface="+mn-lt"/>
              </a:rPr>
              <a:t> </a:t>
            </a:r>
            <a:r>
              <a:rPr lang="pt-PT" sz="2400" dirty="0" err="1" smtClean="0">
                <a:latin typeface="+mn-lt"/>
              </a:rPr>
              <a:t>get</a:t>
            </a:r>
            <a:endParaRPr lang="pt-PT" sz="2400" dirty="0" smtClean="0">
              <a:latin typeface="+mn-lt"/>
            </a:endParaRPr>
          </a:p>
          <a:p>
            <a:pPr algn="just">
              <a:lnSpc>
                <a:spcPts val="3200"/>
              </a:lnSpc>
              <a:spcBef>
                <a:spcPts val="600"/>
              </a:spcBef>
              <a:spcAft>
                <a:spcPts val="600"/>
              </a:spcAft>
            </a:pPr>
            <a:r>
              <a:rPr lang="pt-PT" sz="2400" dirty="0" smtClean="0">
                <a:latin typeface="+mn-lt"/>
              </a:rPr>
              <a:t>(45) </a:t>
            </a:r>
            <a:endParaRPr lang="pt-PT" sz="2400" dirty="0">
              <a:latin typeface="+mn-lt"/>
            </a:endParaRPr>
          </a:p>
          <a:p>
            <a:pPr algn="just">
              <a:lnSpc>
                <a:spcPts val="3200"/>
              </a:lnSpc>
              <a:spcBef>
                <a:spcPts val="600"/>
              </a:spcBef>
              <a:spcAft>
                <a:spcPts val="600"/>
              </a:spcAft>
            </a:pPr>
            <a:r>
              <a:rPr lang="pt-PT" sz="2400" dirty="0" err="1" smtClean="0">
                <a:latin typeface="+mn-lt"/>
              </a:rPr>
              <a:t>the</a:t>
            </a:r>
            <a:r>
              <a:rPr lang="pt-PT" sz="2400" dirty="0" smtClean="0">
                <a:latin typeface="+mn-lt"/>
              </a:rPr>
              <a:t> </a:t>
            </a:r>
            <a:r>
              <a:rPr lang="pt-PT" sz="2400" dirty="0" err="1" smtClean="0">
                <a:latin typeface="+mn-lt"/>
              </a:rPr>
              <a:t>covariance</a:t>
            </a:r>
            <a:r>
              <a:rPr lang="pt-PT" sz="2400" dirty="0" smtClean="0">
                <a:latin typeface="+mn-lt"/>
              </a:rPr>
              <a:t> in </a:t>
            </a:r>
          </a:p>
          <a:p>
            <a:pPr algn="just">
              <a:lnSpc>
                <a:spcPts val="3200"/>
              </a:lnSpc>
              <a:spcBef>
                <a:spcPts val="600"/>
              </a:spcBef>
              <a:spcAft>
                <a:spcPts val="600"/>
              </a:spcAft>
            </a:pPr>
            <a:r>
              <a:rPr lang="pt-PT" sz="2400" dirty="0" smtClean="0">
                <a:latin typeface="+mn-lt"/>
              </a:rPr>
              <a:t>(44) 						</a:t>
            </a:r>
            <a:r>
              <a:rPr lang="pt-PT" sz="2400" dirty="0" err="1" smtClean="0">
                <a:latin typeface="+mn-lt"/>
              </a:rPr>
              <a:t>is</a:t>
            </a:r>
            <a:r>
              <a:rPr lang="pt-PT" sz="2400" dirty="0" smtClean="0">
                <a:latin typeface="+mn-lt"/>
              </a:rPr>
              <a:t> 			</a:t>
            </a:r>
          </a:p>
          <a:p>
            <a:pPr algn="just">
              <a:lnSpc>
                <a:spcPts val="3200"/>
              </a:lnSpc>
              <a:spcBef>
                <a:spcPts val="600"/>
              </a:spcBef>
              <a:spcAft>
                <a:spcPts val="600"/>
              </a:spcAft>
            </a:pPr>
            <a:r>
              <a:rPr lang="pt-PT" sz="2400" dirty="0" smtClean="0">
                <a:latin typeface="+mn-lt"/>
              </a:rPr>
              <a:t>(46) </a:t>
            </a: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Consequently</a:t>
            </a:r>
            <a:r>
              <a:rPr lang="pt-PT" sz="2400" dirty="0" smtClean="0">
                <a:latin typeface="+mn-lt"/>
              </a:rPr>
              <a:t>, </a:t>
            </a:r>
            <a:r>
              <a:rPr lang="pt-PT" sz="2400" dirty="0" err="1" smtClean="0">
                <a:latin typeface="+mn-lt"/>
              </a:rPr>
              <a:t>equation</a:t>
            </a:r>
            <a:r>
              <a:rPr lang="pt-PT" sz="2400" dirty="0" smtClean="0">
                <a:latin typeface="+mn-lt"/>
              </a:rPr>
              <a:t> (44) for </a:t>
            </a:r>
            <a:r>
              <a:rPr lang="pt-PT" sz="2400" b="1" dirty="0" err="1" smtClean="0">
                <a:solidFill>
                  <a:srgbClr val="FF0000"/>
                </a:solidFill>
                <a:latin typeface="+mn-lt"/>
              </a:rPr>
              <a:t>the</a:t>
            </a:r>
            <a:r>
              <a:rPr lang="pt-PT" sz="2400" b="1" dirty="0" smtClean="0">
                <a:solidFill>
                  <a:srgbClr val="FF0000"/>
                </a:solidFill>
                <a:latin typeface="+mn-lt"/>
              </a:rPr>
              <a:t> </a:t>
            </a:r>
            <a:r>
              <a:rPr lang="pt-PT" sz="2400" b="1" dirty="0" err="1" smtClean="0">
                <a:solidFill>
                  <a:srgbClr val="FF0000"/>
                </a:solidFill>
                <a:latin typeface="+mn-lt"/>
              </a:rPr>
              <a:t>term</a:t>
            </a:r>
            <a:r>
              <a:rPr lang="pt-PT" sz="2400" b="1" dirty="0" smtClean="0">
                <a:solidFill>
                  <a:srgbClr val="FF0000"/>
                </a:solidFill>
                <a:latin typeface="+mn-lt"/>
              </a:rPr>
              <a:t> </a:t>
            </a:r>
            <a:r>
              <a:rPr lang="pt-PT" sz="2400" b="1" dirty="0" err="1" smtClean="0">
                <a:solidFill>
                  <a:srgbClr val="FF0000"/>
                </a:solidFill>
                <a:latin typeface="+mn-lt"/>
              </a:rPr>
              <a:t>premium</a:t>
            </a:r>
            <a:r>
              <a:rPr lang="pt-PT" sz="2400" b="1" dirty="0" smtClean="0">
                <a:solidFill>
                  <a:srgbClr val="FF0000"/>
                </a:solidFill>
                <a:latin typeface="+mn-lt"/>
              </a:rPr>
              <a:t> </a:t>
            </a:r>
            <a:r>
              <a:rPr lang="pt-PT" sz="2400" dirty="0" err="1" smtClean="0">
                <a:latin typeface="+mn-lt"/>
              </a:rPr>
              <a:t>becomes</a:t>
            </a:r>
            <a:r>
              <a:rPr lang="pt-PT" sz="2400" dirty="0" smtClean="0">
                <a:latin typeface="+mn-lt"/>
              </a:rPr>
              <a:t> equivalente to:</a:t>
            </a:r>
          </a:p>
          <a:p>
            <a:pPr algn="just">
              <a:lnSpc>
                <a:spcPts val="3200"/>
              </a:lnSpc>
              <a:spcBef>
                <a:spcPts val="600"/>
              </a:spcBef>
              <a:spcAft>
                <a:spcPts val="600"/>
              </a:spcAft>
            </a:pPr>
            <a:r>
              <a:rPr lang="pt-PT" sz="2400" dirty="0" smtClean="0">
                <a:latin typeface="+mn-lt"/>
              </a:rPr>
              <a:t>(47)</a:t>
            </a:r>
          </a:p>
        </p:txBody>
      </p:sp>
      <p:pic>
        <p:nvPicPr>
          <p:cNvPr id="12" name="Picture 11"/>
          <p:cNvPicPr>
            <a:picLocks noChangeAspect="1"/>
          </p:cNvPicPr>
          <p:nvPr/>
        </p:nvPicPr>
        <p:blipFill>
          <a:blip r:embed="rId3"/>
          <a:stretch>
            <a:fillRect/>
          </a:stretch>
        </p:blipFill>
        <p:spPr>
          <a:xfrm>
            <a:off x="971599" y="1102499"/>
            <a:ext cx="2246697" cy="496435"/>
          </a:xfrm>
          <a:prstGeom prst="rect">
            <a:avLst/>
          </a:prstGeom>
        </p:spPr>
      </p:pic>
      <p:pic>
        <p:nvPicPr>
          <p:cNvPr id="17" name="Picture 16"/>
          <p:cNvPicPr>
            <a:picLocks noChangeAspect="1"/>
          </p:cNvPicPr>
          <p:nvPr/>
        </p:nvPicPr>
        <p:blipFill>
          <a:blip r:embed="rId4"/>
          <a:stretch>
            <a:fillRect/>
          </a:stretch>
        </p:blipFill>
        <p:spPr>
          <a:xfrm>
            <a:off x="971600" y="3284984"/>
            <a:ext cx="4416367" cy="563615"/>
          </a:xfrm>
          <a:prstGeom prst="rect">
            <a:avLst/>
          </a:prstGeom>
        </p:spPr>
      </p:pic>
      <p:pic>
        <p:nvPicPr>
          <p:cNvPr id="2" name="Picture 1"/>
          <p:cNvPicPr>
            <a:picLocks noChangeAspect="1"/>
          </p:cNvPicPr>
          <p:nvPr/>
        </p:nvPicPr>
        <p:blipFill>
          <a:blip r:embed="rId5"/>
          <a:stretch>
            <a:fillRect/>
          </a:stretch>
        </p:blipFill>
        <p:spPr>
          <a:xfrm>
            <a:off x="987862" y="3840367"/>
            <a:ext cx="2213976" cy="554431"/>
          </a:xfrm>
          <a:prstGeom prst="rect">
            <a:avLst/>
          </a:prstGeom>
        </p:spPr>
      </p:pic>
      <p:pic>
        <p:nvPicPr>
          <p:cNvPr id="3" name="Picture 2"/>
          <p:cNvPicPr>
            <a:picLocks noChangeAspect="1"/>
          </p:cNvPicPr>
          <p:nvPr/>
        </p:nvPicPr>
        <p:blipFill>
          <a:blip r:embed="rId6"/>
          <a:stretch>
            <a:fillRect/>
          </a:stretch>
        </p:blipFill>
        <p:spPr>
          <a:xfrm>
            <a:off x="971600" y="2247007"/>
            <a:ext cx="4893382" cy="389905"/>
          </a:xfrm>
          <a:prstGeom prst="rect">
            <a:avLst/>
          </a:prstGeom>
        </p:spPr>
      </p:pic>
      <p:pic>
        <p:nvPicPr>
          <p:cNvPr id="4" name="Picture 3"/>
          <p:cNvPicPr>
            <a:picLocks noChangeAspect="1"/>
          </p:cNvPicPr>
          <p:nvPr/>
        </p:nvPicPr>
        <p:blipFill>
          <a:blip r:embed="rId7"/>
          <a:stretch>
            <a:fillRect/>
          </a:stretch>
        </p:blipFill>
        <p:spPr>
          <a:xfrm>
            <a:off x="962601" y="5377258"/>
            <a:ext cx="4415527" cy="567051"/>
          </a:xfrm>
          <a:prstGeom prst="rect">
            <a:avLst/>
          </a:prstGeom>
        </p:spPr>
      </p:pic>
    </p:spTree>
    <p:extLst>
      <p:ext uri="{BB962C8B-B14F-4D97-AF65-F5344CB8AC3E}">
        <p14:creationId xmlns:p14="http://schemas.microsoft.com/office/powerpoint/2010/main" val="153036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0" y="476672"/>
            <a:ext cx="8953919" cy="501675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From</a:t>
            </a:r>
            <a:endParaRPr lang="pt-PT" sz="2400" dirty="0">
              <a:latin typeface="+mn-lt"/>
            </a:endParaRPr>
          </a:p>
          <a:p>
            <a:pPr algn="just">
              <a:lnSpc>
                <a:spcPts val="3200"/>
              </a:lnSpc>
              <a:spcBef>
                <a:spcPts val="600"/>
              </a:spcBef>
              <a:spcAft>
                <a:spcPts val="600"/>
              </a:spcAft>
            </a:pPr>
            <a:r>
              <a:rPr lang="pt-PT" sz="2400" dirty="0" smtClean="0">
                <a:latin typeface="+mn-lt"/>
              </a:rPr>
              <a:t>(15)				 </a:t>
            </a:r>
            <a:r>
              <a:rPr lang="pt-PT" sz="2400" dirty="0" err="1" smtClean="0">
                <a:latin typeface="+mn-lt"/>
              </a:rPr>
              <a:t>and</a:t>
            </a:r>
            <a:endParaRPr lang="pt-PT" sz="2400" dirty="0" smtClean="0">
              <a:latin typeface="+mn-lt"/>
            </a:endParaRPr>
          </a:p>
          <a:p>
            <a:pPr algn="just">
              <a:lnSpc>
                <a:spcPts val="3200"/>
              </a:lnSpc>
              <a:spcBef>
                <a:spcPts val="600"/>
              </a:spcBef>
              <a:spcAft>
                <a:spcPts val="600"/>
              </a:spcAft>
            </a:pPr>
            <a:r>
              <a:rPr lang="pt-PT" sz="2400" dirty="0" smtClean="0">
                <a:latin typeface="+mn-lt"/>
              </a:rPr>
              <a:t>(17)</a:t>
            </a:r>
            <a:endParaRPr lang="pt-PT" sz="2400" dirty="0">
              <a:latin typeface="+mn-lt"/>
            </a:endParaRP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r>
              <a:rPr lang="pt-PT" sz="2400" dirty="0" err="1" smtClean="0">
                <a:latin typeface="+mn-lt"/>
              </a:rPr>
              <a:t>the</a:t>
            </a:r>
            <a:r>
              <a:rPr lang="pt-PT" sz="2400" dirty="0" smtClean="0">
                <a:latin typeface="+mn-lt"/>
              </a:rPr>
              <a:t> </a:t>
            </a:r>
            <a:r>
              <a:rPr lang="pt-PT" sz="2400" dirty="0" err="1" smtClean="0">
                <a:latin typeface="+mn-lt"/>
              </a:rPr>
              <a:t>term</a:t>
            </a:r>
            <a:r>
              <a:rPr lang="pt-PT" sz="2400" dirty="0" smtClean="0">
                <a:latin typeface="+mn-lt"/>
              </a:rPr>
              <a:t> </a:t>
            </a:r>
            <a:r>
              <a:rPr lang="pt-PT" sz="2400" dirty="0" err="1" smtClean="0">
                <a:latin typeface="+mn-lt"/>
              </a:rPr>
              <a:t>premium</a:t>
            </a:r>
            <a:r>
              <a:rPr lang="pt-PT" sz="2400" dirty="0" smtClean="0">
                <a:latin typeface="+mn-lt"/>
              </a:rPr>
              <a:t> in</a:t>
            </a:r>
          </a:p>
          <a:p>
            <a:pPr algn="just">
              <a:lnSpc>
                <a:spcPts val="3200"/>
              </a:lnSpc>
              <a:spcBef>
                <a:spcPts val="600"/>
              </a:spcBef>
              <a:spcAft>
                <a:spcPts val="600"/>
              </a:spcAft>
            </a:pPr>
            <a:r>
              <a:rPr lang="pt-PT" sz="2400" dirty="0" smtClean="0">
                <a:latin typeface="+mn-lt"/>
              </a:rPr>
              <a:t>(47)</a:t>
            </a:r>
          </a:p>
          <a:p>
            <a:pPr algn="just">
              <a:lnSpc>
                <a:spcPts val="3200"/>
              </a:lnSpc>
              <a:spcBef>
                <a:spcPts val="600"/>
              </a:spcBef>
              <a:spcAft>
                <a:spcPts val="600"/>
              </a:spcAft>
            </a:pPr>
            <a:r>
              <a:rPr lang="pt-PT" sz="2400" dirty="0" err="1" smtClean="0">
                <a:latin typeface="+mn-lt"/>
              </a:rPr>
              <a:t>may</a:t>
            </a:r>
            <a:r>
              <a:rPr lang="pt-PT" sz="2400" dirty="0" smtClean="0">
                <a:latin typeface="+mn-lt"/>
              </a:rPr>
              <a:t> </a:t>
            </a:r>
            <a:r>
              <a:rPr lang="pt-PT" sz="2400" dirty="0" err="1" smtClean="0">
                <a:latin typeface="+mn-lt"/>
              </a:rPr>
              <a:t>be</a:t>
            </a:r>
            <a:r>
              <a:rPr lang="pt-PT" sz="2400" dirty="0" smtClean="0">
                <a:latin typeface="+mn-lt"/>
              </a:rPr>
              <a:t>  </a:t>
            </a:r>
            <a:r>
              <a:rPr lang="pt-PT" sz="2400" dirty="0" err="1" smtClean="0">
                <a:latin typeface="+mn-lt"/>
              </a:rPr>
              <a:t>written</a:t>
            </a:r>
            <a:r>
              <a:rPr lang="pt-PT" sz="2400" dirty="0" smtClean="0">
                <a:latin typeface="+mn-lt"/>
              </a:rPr>
              <a:t> as:</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p:txBody>
      </p:sp>
      <p:pic>
        <p:nvPicPr>
          <p:cNvPr id="11" name="Picture 10"/>
          <p:cNvPicPr>
            <a:picLocks noChangeAspect="1"/>
          </p:cNvPicPr>
          <p:nvPr/>
        </p:nvPicPr>
        <p:blipFill>
          <a:blip r:embed="rId3"/>
          <a:stretch>
            <a:fillRect/>
          </a:stretch>
        </p:blipFill>
        <p:spPr>
          <a:xfrm>
            <a:off x="972831" y="3367268"/>
            <a:ext cx="3913018" cy="409635"/>
          </a:xfrm>
          <a:prstGeom prst="rect">
            <a:avLst/>
          </a:prstGeom>
        </p:spPr>
      </p:pic>
      <p:sp>
        <p:nvSpPr>
          <p:cNvPr id="17" name="Rectangle 16"/>
          <p:cNvSpPr/>
          <p:nvPr/>
        </p:nvSpPr>
        <p:spPr>
          <a:xfrm>
            <a:off x="190079" y="4656327"/>
            <a:ext cx="782752" cy="461665"/>
          </a:xfrm>
          <a:prstGeom prst="rect">
            <a:avLst/>
          </a:prstGeom>
        </p:spPr>
        <p:txBody>
          <a:bodyPr wrap="square">
            <a:spAutoFit/>
          </a:bodyPr>
          <a:lstStyle/>
          <a:p>
            <a:pPr algn="just"/>
            <a:r>
              <a:rPr lang="pt-PT" sz="2400" dirty="0" smtClean="0"/>
              <a:t>(48)</a:t>
            </a:r>
            <a:endParaRPr lang="en-GB" sz="2400" dirty="0"/>
          </a:p>
        </p:txBody>
      </p:sp>
      <p:pic>
        <p:nvPicPr>
          <p:cNvPr id="19" name="Picture 18"/>
          <p:cNvPicPr>
            <a:picLocks noChangeAspect="1"/>
          </p:cNvPicPr>
          <p:nvPr/>
        </p:nvPicPr>
        <p:blipFill>
          <a:blip r:embed="rId4"/>
          <a:stretch>
            <a:fillRect/>
          </a:stretch>
        </p:blipFill>
        <p:spPr>
          <a:xfrm>
            <a:off x="988590" y="4540793"/>
            <a:ext cx="3583121" cy="797596"/>
          </a:xfrm>
          <a:prstGeom prst="rect">
            <a:avLst/>
          </a:prstGeom>
        </p:spPr>
      </p:pic>
      <p:sp>
        <p:nvSpPr>
          <p:cNvPr id="20" name="Rectangle 19"/>
          <p:cNvSpPr/>
          <p:nvPr/>
        </p:nvSpPr>
        <p:spPr>
          <a:xfrm>
            <a:off x="579295" y="5763732"/>
            <a:ext cx="5873060" cy="733534"/>
          </a:xfrm>
          <a:prstGeom prst="rect">
            <a:avLst/>
          </a:prstGeom>
        </p:spPr>
        <p:txBody>
          <a:bodyPr wrap="square">
            <a:spAutoFit/>
          </a:bodyPr>
          <a:lstStyle/>
          <a:p>
            <a:pPr algn="just">
              <a:lnSpc>
                <a:spcPts val="2500"/>
              </a:lnSpc>
              <a:spcAft>
                <a:spcPts val="0"/>
              </a:spcAft>
            </a:pPr>
            <a:r>
              <a:rPr lang="en-GB" b="1" dirty="0" smtClean="0">
                <a:latin typeface="Book Antiqua" panose="02040602050305030304" pitchFamily="18" charset="0"/>
                <a:ea typeface="Times New Roman" panose="02020603050405020304" pitchFamily="18" charset="0"/>
              </a:rPr>
              <a:t>at </a:t>
            </a:r>
            <a:r>
              <a:rPr lang="en-GB" b="1" dirty="0">
                <a:latin typeface="Book Antiqua" panose="02040602050305030304" pitchFamily="18" charset="0"/>
                <a:ea typeface="Times New Roman" panose="02020603050405020304" pitchFamily="18" charset="0"/>
              </a:rPr>
              <a:t>least one of the market prices of risk must be negative in order to have a positive term premium</a:t>
            </a:r>
            <a:r>
              <a:rPr lang="en-GB" b="1" dirty="0" smtClean="0">
                <a:latin typeface="Book Antiqua" panose="02040602050305030304" pitchFamily="18" charset="0"/>
                <a:ea typeface="Times New Roman" panose="02020603050405020304" pitchFamily="18" charset="0"/>
              </a:rPr>
              <a:t>.</a:t>
            </a:r>
            <a:r>
              <a:rPr lang="en-GB" b="1" dirty="0">
                <a:latin typeface="Book Antiqua" panose="02040602050305030304" pitchFamily="18" charset="0"/>
                <a:ea typeface="Times New Roman" panose="02020603050405020304" pitchFamily="18" charset="0"/>
              </a:rPr>
              <a:t> </a:t>
            </a:r>
            <a:endParaRPr lang="en-GB" sz="1200" b="1"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897064" y="1052736"/>
            <a:ext cx="3105187" cy="489283"/>
          </a:xfrm>
          <a:prstGeom prst="rect">
            <a:avLst/>
          </a:prstGeom>
        </p:spPr>
      </p:pic>
      <p:pic>
        <p:nvPicPr>
          <p:cNvPr id="8" name="Picture 7"/>
          <p:cNvPicPr>
            <a:picLocks noChangeAspect="1"/>
          </p:cNvPicPr>
          <p:nvPr/>
        </p:nvPicPr>
        <p:blipFill>
          <a:blip r:embed="rId6"/>
          <a:stretch>
            <a:fillRect/>
          </a:stretch>
        </p:blipFill>
        <p:spPr>
          <a:xfrm>
            <a:off x="940866" y="1700930"/>
            <a:ext cx="3132294" cy="392200"/>
          </a:xfrm>
          <a:prstGeom prst="rect">
            <a:avLst/>
          </a:prstGeom>
        </p:spPr>
      </p:pic>
      <p:sp>
        <p:nvSpPr>
          <p:cNvPr id="9" name="Down Arrow 8"/>
          <p:cNvSpPr/>
          <p:nvPr/>
        </p:nvSpPr>
        <p:spPr>
          <a:xfrm>
            <a:off x="2339752" y="5338389"/>
            <a:ext cx="360040" cy="48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4020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7" name="Rectangle 5"/>
          <p:cNvSpPr>
            <a:spLocks noChangeArrowheads="1"/>
          </p:cNvSpPr>
          <p:nvPr/>
        </p:nvSpPr>
        <p:spPr bwMode="auto">
          <a:xfrm>
            <a:off x="831837" y="404664"/>
            <a:ext cx="7772400" cy="812121"/>
          </a:xfrm>
          <a:prstGeom prst="rect">
            <a:avLst/>
          </a:prstGeom>
          <a:noFill/>
          <a:ln w="12700">
            <a:noFill/>
            <a:miter lim="800000"/>
            <a:headEnd/>
            <a:tailEnd/>
          </a:ln>
        </p:spPr>
        <p:txBody>
          <a:bodyPr lIns="90488" tIns="44450" rIns="90488" bIns="44450"/>
          <a:lstStyle/>
          <a:p>
            <a:pPr marL="342900" indent="-342900" algn="just">
              <a:spcBef>
                <a:spcPct val="20000"/>
              </a:spcBef>
              <a:buClr>
                <a:schemeClr val="accent4"/>
              </a:buClr>
              <a:buFont typeface="Wingdings" pitchFamily="2" charset="2"/>
              <a:buChar char="Ø"/>
            </a:pPr>
            <a:r>
              <a:rPr lang="en-US" sz="2400" dirty="0">
                <a:latin typeface="Calibri" pitchFamily="34" charset="0"/>
              </a:rPr>
              <a:t>More general models </a:t>
            </a:r>
            <a:r>
              <a:rPr lang="en-US" sz="2400" dirty="0" smtClean="0">
                <a:latin typeface="Calibri" pitchFamily="34" charset="0"/>
              </a:rPr>
              <a:t>(that can also be </a:t>
            </a:r>
            <a:r>
              <a:rPr lang="en-US" sz="2400" dirty="0">
                <a:latin typeface="Calibri" pitchFamily="34" charset="0"/>
              </a:rPr>
              <a:t>written on log </a:t>
            </a:r>
            <a:r>
              <a:rPr lang="en-US" sz="2400" dirty="0" smtClean="0">
                <a:latin typeface="Calibri" pitchFamily="34" charset="0"/>
              </a:rPr>
              <a:t>rates, for any time increment and any mean):</a:t>
            </a:r>
            <a:endParaRPr lang="en-US" sz="2400" baseline="-25000" dirty="0">
              <a:latin typeface="Calibri" pitchFamily="34" charset="0"/>
            </a:endParaRPr>
          </a:p>
        </p:txBody>
      </p:sp>
      <p:graphicFrame>
        <p:nvGraphicFramePr>
          <p:cNvPr id="1016839" name="Object 2"/>
          <p:cNvGraphicFramePr>
            <a:graphicFrameLocks/>
          </p:cNvGraphicFramePr>
          <p:nvPr>
            <p:extLst>
              <p:ext uri="{D42A27DB-BD31-4B8C-83A1-F6EECF244321}">
                <p14:modId xmlns:p14="http://schemas.microsoft.com/office/powerpoint/2010/main" val="1203034146"/>
              </p:ext>
            </p:extLst>
          </p:nvPr>
        </p:nvGraphicFramePr>
        <p:xfrm>
          <a:off x="1981981" y="2289820"/>
          <a:ext cx="5472113" cy="419100"/>
        </p:xfrm>
        <a:graphic>
          <a:graphicData uri="http://schemas.openxmlformats.org/presentationml/2006/ole">
            <mc:AlternateContent xmlns:mc="http://schemas.openxmlformats.org/markup-compatibility/2006">
              <mc:Choice xmlns:v="urn:schemas-microsoft-com:vml" Requires="v">
                <p:oleObj spid="_x0000_s2398" name="Equation" r:id="rId3" imgW="5207000" imgH="419100" progId="Equation.DSMT4">
                  <p:embed/>
                </p:oleObj>
              </mc:Choice>
              <mc:Fallback>
                <p:oleObj name="Equation" r:id="rId3" imgW="5207000" imgH="419100" progId="Equation.DSMT4">
                  <p:embed/>
                  <p:pic>
                    <p:nvPicPr>
                      <p:cNvPr id="0" name="Object 2"/>
                      <p:cNvPicPr>
                        <a:picLocks noChangeArrowheads="1"/>
                      </p:cNvPicPr>
                      <p:nvPr/>
                    </p:nvPicPr>
                    <p:blipFill>
                      <a:blip r:embed="rId4"/>
                      <a:srcRect/>
                      <a:stretch>
                        <a:fillRect/>
                      </a:stretch>
                    </p:blipFill>
                    <p:spPr bwMode="auto">
                      <a:xfrm>
                        <a:off x="1981981" y="2289820"/>
                        <a:ext cx="5472113"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6842" name="Rectangle 10"/>
          <p:cNvSpPr>
            <a:spLocks noChangeArrowheads="1"/>
          </p:cNvSpPr>
          <p:nvPr/>
        </p:nvSpPr>
        <p:spPr bwMode="auto">
          <a:xfrm>
            <a:off x="899592" y="4772548"/>
            <a:ext cx="8018463" cy="595313"/>
          </a:xfrm>
          <a:prstGeom prst="rect">
            <a:avLst/>
          </a:prstGeom>
          <a:noFill/>
          <a:ln w="12700">
            <a:noFill/>
            <a:miter lim="800000"/>
            <a:headEnd/>
            <a:tailEnd/>
          </a:ln>
        </p:spPr>
        <p:txBody>
          <a:bodyPr lIns="90488" tIns="44450" rIns="90488" bIns="44450"/>
          <a:lstStyle/>
          <a:p>
            <a:pPr marL="342900" indent="-342900" algn="just">
              <a:spcBef>
                <a:spcPct val="20000"/>
              </a:spcBef>
              <a:buClr>
                <a:schemeClr val="accent4"/>
              </a:buClr>
              <a:buFont typeface="Wingdings" pitchFamily="2" charset="2"/>
              <a:buChar char="Ø"/>
            </a:pPr>
            <a:r>
              <a:rPr lang="en-US" sz="2400" dirty="0" smtClean="0">
                <a:latin typeface="Calibri" pitchFamily="34" charset="0"/>
              </a:rPr>
              <a:t>Continuous-time </a:t>
            </a:r>
            <a:r>
              <a:rPr lang="en-US" sz="2400" dirty="0">
                <a:latin typeface="Calibri" pitchFamily="34" charset="0"/>
              </a:rPr>
              <a:t>limit (Merton (1973</a:t>
            </a:r>
            <a:r>
              <a:rPr lang="en-US" sz="2400" dirty="0" smtClean="0">
                <a:latin typeface="Calibri" pitchFamily="34" charset="0"/>
              </a:rPr>
              <a:t>)):</a:t>
            </a:r>
            <a:endParaRPr lang="en-US" sz="2400" dirty="0">
              <a:latin typeface="Calibri" pitchFamily="34" charset="0"/>
            </a:endParaRPr>
          </a:p>
        </p:txBody>
      </p:sp>
      <p:graphicFrame>
        <p:nvGraphicFramePr>
          <p:cNvPr id="1016843" name="Object 3"/>
          <p:cNvGraphicFramePr>
            <a:graphicFrameLocks/>
          </p:cNvGraphicFramePr>
          <p:nvPr>
            <p:extLst>
              <p:ext uri="{D42A27DB-BD31-4B8C-83A1-F6EECF244321}">
                <p14:modId xmlns:p14="http://schemas.microsoft.com/office/powerpoint/2010/main" val="3320164013"/>
              </p:ext>
            </p:extLst>
          </p:nvPr>
        </p:nvGraphicFramePr>
        <p:xfrm>
          <a:off x="2915816" y="5528992"/>
          <a:ext cx="3456384" cy="404812"/>
        </p:xfrm>
        <a:graphic>
          <a:graphicData uri="http://schemas.openxmlformats.org/presentationml/2006/ole">
            <mc:AlternateContent xmlns:mc="http://schemas.openxmlformats.org/markup-compatibility/2006">
              <mc:Choice xmlns:v="urn:schemas-microsoft-com:vml" Requires="v">
                <p:oleObj spid="_x0000_s2399" name="Equation" r:id="rId5" imgW="3479800" imgH="406400" progId="Equation.DSMT4">
                  <p:embed/>
                </p:oleObj>
              </mc:Choice>
              <mc:Fallback>
                <p:oleObj name="Equation" r:id="rId5" imgW="3479800" imgH="406400" progId="Equation.DSMT4">
                  <p:embed/>
                  <p:pic>
                    <p:nvPicPr>
                      <p:cNvPr id="0" name="Object 3"/>
                      <p:cNvPicPr>
                        <a:picLocks noChangeArrowheads="1"/>
                      </p:cNvPicPr>
                      <p:nvPr/>
                    </p:nvPicPr>
                    <p:blipFill>
                      <a:blip r:embed="rId6"/>
                      <a:srcRect/>
                      <a:stretch>
                        <a:fillRect/>
                      </a:stretch>
                    </p:blipFill>
                    <p:spPr bwMode="auto">
                      <a:xfrm>
                        <a:off x="2915816" y="5528992"/>
                        <a:ext cx="3456384" cy="404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6844" name="Rectangle 12"/>
          <p:cNvSpPr>
            <a:spLocks noChangeArrowheads="1"/>
          </p:cNvSpPr>
          <p:nvPr/>
        </p:nvSpPr>
        <p:spPr bwMode="auto">
          <a:xfrm>
            <a:off x="833438" y="2996952"/>
            <a:ext cx="8018462" cy="725959"/>
          </a:xfrm>
          <a:prstGeom prst="rect">
            <a:avLst/>
          </a:prstGeom>
          <a:noFill/>
          <a:ln w="12700">
            <a:noFill/>
            <a:miter lim="800000"/>
            <a:headEnd/>
            <a:tailEnd/>
          </a:ln>
        </p:spPr>
        <p:txBody>
          <a:bodyPr lIns="90488" tIns="44450" rIns="90488" bIns="44450"/>
          <a:lstStyle/>
          <a:p>
            <a:pPr marL="342900" indent="-342900">
              <a:spcBef>
                <a:spcPct val="20000"/>
              </a:spcBef>
              <a:buClr>
                <a:schemeClr val="accent4"/>
              </a:buClr>
              <a:buFont typeface="Wingdings" pitchFamily="2" charset="2"/>
              <a:buChar char="Ø"/>
            </a:pPr>
            <a:r>
              <a:rPr lang="en-US" sz="2400" dirty="0">
                <a:latin typeface="Calibri" pitchFamily="34" charset="0"/>
              </a:rPr>
              <a:t>Specific </a:t>
            </a:r>
            <a:r>
              <a:rPr lang="en-US" sz="2400" dirty="0" smtClean="0">
                <a:latin typeface="Calibri" pitchFamily="34" charset="0"/>
              </a:rPr>
              <a:t>case – assuming that the drift and the variance are proportional to the time increment:</a:t>
            </a:r>
            <a:endParaRPr lang="en-US" sz="2400" baseline="-25000" dirty="0">
              <a:latin typeface="Calibri" pitchFamily="34" charset="0"/>
            </a:endParaRPr>
          </a:p>
        </p:txBody>
      </p:sp>
      <p:graphicFrame>
        <p:nvGraphicFramePr>
          <p:cNvPr id="1016845" name="Object 4"/>
          <p:cNvGraphicFramePr>
            <a:graphicFrameLocks/>
          </p:cNvGraphicFramePr>
          <p:nvPr>
            <p:extLst>
              <p:ext uri="{D42A27DB-BD31-4B8C-83A1-F6EECF244321}">
                <p14:modId xmlns:p14="http://schemas.microsoft.com/office/powerpoint/2010/main" val="2444168666"/>
              </p:ext>
            </p:extLst>
          </p:nvPr>
        </p:nvGraphicFramePr>
        <p:xfrm>
          <a:off x="2806687" y="4039606"/>
          <a:ext cx="3822700" cy="458787"/>
        </p:xfrm>
        <a:graphic>
          <a:graphicData uri="http://schemas.openxmlformats.org/presentationml/2006/ole">
            <mc:AlternateContent xmlns:mc="http://schemas.openxmlformats.org/markup-compatibility/2006">
              <mc:Choice xmlns:v="urn:schemas-microsoft-com:vml" Requires="v">
                <p:oleObj spid="_x0000_s2400" name="Equation" r:id="rId7" imgW="3822700" imgH="457200" progId="Equation.DSMT4">
                  <p:embed/>
                </p:oleObj>
              </mc:Choice>
              <mc:Fallback>
                <p:oleObj name="Equation" r:id="rId7" imgW="3822700" imgH="457200" progId="Equation.DSMT4">
                  <p:embed/>
                  <p:pic>
                    <p:nvPicPr>
                      <p:cNvPr id="0" name="Object 4"/>
                      <p:cNvPicPr>
                        <a:picLocks noChangeArrowheads="1"/>
                      </p:cNvPicPr>
                      <p:nvPr/>
                    </p:nvPicPr>
                    <p:blipFill>
                      <a:blip r:embed="rId8"/>
                      <a:srcRect/>
                      <a:stretch>
                        <a:fillRect/>
                      </a:stretch>
                    </p:blipFill>
                    <p:spPr bwMode="auto">
                      <a:xfrm>
                        <a:off x="2806687" y="4039606"/>
                        <a:ext cx="3822700" cy="458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2"/>
          <p:cNvGraphicFramePr>
            <a:graphicFrameLocks/>
          </p:cNvGraphicFramePr>
          <p:nvPr>
            <p:extLst>
              <p:ext uri="{D42A27DB-BD31-4B8C-83A1-F6EECF244321}">
                <p14:modId xmlns:p14="http://schemas.microsoft.com/office/powerpoint/2010/main" val="3304987935"/>
              </p:ext>
            </p:extLst>
          </p:nvPr>
        </p:nvGraphicFramePr>
        <p:xfrm>
          <a:off x="2022869" y="1297583"/>
          <a:ext cx="2346325" cy="403225"/>
        </p:xfrm>
        <a:graphic>
          <a:graphicData uri="http://schemas.openxmlformats.org/presentationml/2006/ole">
            <mc:AlternateContent xmlns:mc="http://schemas.openxmlformats.org/markup-compatibility/2006">
              <mc:Choice xmlns:v="urn:schemas-microsoft-com:vml" Requires="v">
                <p:oleObj spid="_x0000_s2401" name="Equation" r:id="rId9" imgW="2349500" imgH="406400" progId="Equation.DSMT4">
                  <p:embed/>
                </p:oleObj>
              </mc:Choice>
              <mc:Fallback>
                <p:oleObj name="Equation" r:id="rId9" imgW="2349500" imgH="406400" progId="Equation.DSMT4">
                  <p:embed/>
                  <p:pic>
                    <p:nvPicPr>
                      <p:cNvPr id="0" name=""/>
                      <p:cNvPicPr>
                        <a:picLocks noChangeArrowheads="1"/>
                      </p:cNvPicPr>
                      <p:nvPr/>
                    </p:nvPicPr>
                    <p:blipFill>
                      <a:blip r:embed="rId10"/>
                      <a:srcRect/>
                      <a:stretch>
                        <a:fillRect/>
                      </a:stretch>
                    </p:blipFill>
                    <p:spPr bwMode="auto">
                      <a:xfrm>
                        <a:off x="2022869" y="1297583"/>
                        <a:ext cx="2346325" cy="40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Down Arrow 1"/>
          <p:cNvSpPr/>
          <p:nvPr/>
        </p:nvSpPr>
        <p:spPr>
          <a:xfrm>
            <a:off x="3196032" y="1813100"/>
            <a:ext cx="316738" cy="535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0" y="332656"/>
            <a:ext cx="9143999" cy="6748001"/>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000" dirty="0" smtClean="0">
                <a:latin typeface="+mn-lt"/>
              </a:rPr>
              <a:t>One-factor </a:t>
            </a:r>
            <a:r>
              <a:rPr lang="en-GB" sz="2000" dirty="0">
                <a:latin typeface="+mn-lt"/>
              </a:rPr>
              <a:t>models were the first step in modelling the term structure of interest </a:t>
            </a:r>
            <a:r>
              <a:rPr lang="en-GB" sz="2000" dirty="0" smtClean="0">
                <a:latin typeface="+mn-lt"/>
              </a:rPr>
              <a:t>rates.</a:t>
            </a:r>
          </a:p>
          <a:p>
            <a:pPr marL="285750" indent="-285750" algn="just">
              <a:lnSpc>
                <a:spcPts val="3200"/>
              </a:lnSpc>
              <a:spcBef>
                <a:spcPts val="600"/>
              </a:spcBef>
              <a:spcAft>
                <a:spcPts val="600"/>
              </a:spcAft>
              <a:buFont typeface="Arial" panose="020B0604020202020204" pitchFamily="34" charset="0"/>
              <a:buChar char="•"/>
            </a:pPr>
            <a:r>
              <a:rPr lang="en-GB" sz="2000" dirty="0" smtClean="0">
                <a:latin typeface="+mn-lt"/>
              </a:rPr>
              <a:t>These </a:t>
            </a:r>
            <a:r>
              <a:rPr lang="en-GB" sz="2000" dirty="0">
                <a:latin typeface="+mn-lt"/>
              </a:rPr>
              <a:t>models are grounded on the estimation of bond yields as functions of the short-term interest rate. </a:t>
            </a:r>
            <a:endParaRPr lang="en-GB" sz="20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000" dirty="0" err="1" smtClean="0">
                <a:latin typeface="+mn-lt"/>
              </a:rPr>
              <a:t>Vasicek</a:t>
            </a:r>
            <a:r>
              <a:rPr lang="en-GB" sz="2000" dirty="0" smtClean="0">
                <a:latin typeface="+mn-lt"/>
              </a:rPr>
              <a:t> </a:t>
            </a:r>
            <a:r>
              <a:rPr lang="en-GB" sz="2000" dirty="0">
                <a:latin typeface="+mn-lt"/>
              </a:rPr>
              <a:t>(1977) </a:t>
            </a:r>
            <a:r>
              <a:rPr lang="en-GB" sz="2000" dirty="0" smtClean="0">
                <a:latin typeface="+mn-lt"/>
              </a:rPr>
              <a:t>presented </a:t>
            </a:r>
            <a:r>
              <a:rPr lang="en-GB" sz="2000" dirty="0">
                <a:latin typeface="+mn-lt"/>
              </a:rPr>
              <a:t>the whole term structure as a function of a single factor, the short-term interest rate, whose volatility was assumed to be constant</a:t>
            </a:r>
            <a:r>
              <a:rPr lang="en-GB" sz="20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en-US" sz="20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US" sz="2000" dirty="0" err="1" smtClean="0">
                <a:latin typeface="+mn-lt"/>
              </a:rPr>
              <a:t>Vasicel</a:t>
            </a:r>
            <a:r>
              <a:rPr lang="en-US" sz="2000" dirty="0" smtClean="0">
                <a:latin typeface="+mn-lt"/>
              </a:rPr>
              <a:t> model can have the following DK </a:t>
            </a:r>
            <a:r>
              <a:rPr lang="en-US" sz="2000" dirty="0" err="1" smtClean="0">
                <a:latin typeface="+mn-lt"/>
              </a:rPr>
              <a:t>characterisation</a:t>
            </a:r>
            <a:r>
              <a:rPr lang="en-US" sz="2000" dirty="0" smtClean="0">
                <a:latin typeface="+mn-lt"/>
              </a:rPr>
              <a:t>:</a:t>
            </a:r>
            <a:endParaRPr lang="pt-PT" sz="2000" dirty="0">
              <a:latin typeface="+mn-lt"/>
            </a:endParaRPr>
          </a:p>
          <a:p>
            <a:pPr algn="just">
              <a:lnSpc>
                <a:spcPts val="3200"/>
              </a:lnSpc>
              <a:spcBef>
                <a:spcPts val="600"/>
              </a:spcBef>
              <a:spcAft>
                <a:spcPts val="600"/>
              </a:spcAft>
            </a:pPr>
            <a:r>
              <a:rPr lang="pt-PT" sz="2000" dirty="0">
                <a:latin typeface="+mn-lt"/>
              </a:rPr>
              <a:t> </a:t>
            </a:r>
            <a:r>
              <a:rPr lang="pt-PT" sz="2000" dirty="0" smtClean="0">
                <a:latin typeface="+mn-lt"/>
              </a:rPr>
              <a:t>     </a:t>
            </a:r>
          </a:p>
          <a:p>
            <a:pPr algn="just">
              <a:lnSpc>
                <a:spcPts val="2500"/>
              </a:lnSpc>
              <a:spcBef>
                <a:spcPts val="0"/>
              </a:spcBef>
              <a:spcAft>
                <a:spcPts val="600"/>
              </a:spcAft>
            </a:pPr>
            <a:r>
              <a:rPr lang="pt-PT" sz="1200" dirty="0">
                <a:latin typeface="+mn-lt"/>
              </a:rPr>
              <a:t> </a:t>
            </a:r>
            <a:r>
              <a:rPr lang="pt-PT" sz="1200" dirty="0" smtClean="0">
                <a:latin typeface="+mn-lt"/>
              </a:rPr>
              <a:t>                * </a:t>
            </a:r>
            <a:r>
              <a:rPr lang="pt-PT" sz="1200" dirty="0" err="1" smtClean="0">
                <a:latin typeface="+mn-lt"/>
              </a:rPr>
              <a:t>Depending</a:t>
            </a:r>
            <a:r>
              <a:rPr lang="pt-PT" sz="1200" dirty="0" smtClean="0">
                <a:latin typeface="+mn-lt"/>
              </a:rPr>
              <a:t> </a:t>
            </a:r>
            <a:r>
              <a:rPr lang="pt-PT" sz="1200" dirty="0" err="1" smtClean="0">
                <a:latin typeface="+mn-lt"/>
              </a:rPr>
              <a:t>on</a:t>
            </a:r>
            <a:r>
              <a:rPr lang="pt-PT" sz="1200" dirty="0" smtClean="0">
                <a:latin typeface="+mn-lt"/>
              </a:rPr>
              <a:t> </a:t>
            </a:r>
            <a:r>
              <a:rPr lang="pt-PT" sz="1200" dirty="0" err="1" smtClean="0">
                <a:latin typeface="+mn-lt"/>
              </a:rPr>
              <a:t>whether</a:t>
            </a:r>
            <a:r>
              <a:rPr lang="pt-PT" sz="1200" dirty="0" smtClean="0">
                <a:latin typeface="+mn-lt"/>
              </a:rPr>
              <a:t> </a:t>
            </a:r>
            <a:r>
              <a:rPr lang="pt-PT" sz="1200" dirty="0" err="1" smtClean="0">
                <a:latin typeface="+mn-lt"/>
              </a:rPr>
              <a:t>the</a:t>
            </a:r>
            <a:r>
              <a:rPr lang="pt-PT" sz="1200" dirty="0" smtClean="0">
                <a:latin typeface="+mn-lt"/>
              </a:rPr>
              <a:t> </a:t>
            </a:r>
            <a:r>
              <a:rPr lang="pt-PT" sz="1200" dirty="0" err="1" smtClean="0">
                <a:latin typeface="+mn-lt"/>
              </a:rPr>
              <a:t>true</a:t>
            </a:r>
            <a:r>
              <a:rPr lang="pt-PT" sz="1200" dirty="0" smtClean="0">
                <a:latin typeface="+mn-lt"/>
              </a:rPr>
              <a:t> </a:t>
            </a:r>
            <a:r>
              <a:rPr lang="pt-PT" sz="1200" dirty="0" err="1" smtClean="0">
                <a:latin typeface="+mn-lt"/>
              </a:rPr>
              <a:t>values</a:t>
            </a:r>
            <a:r>
              <a:rPr lang="pt-PT" sz="1200" dirty="0" smtClean="0">
                <a:latin typeface="+mn-lt"/>
              </a:rPr>
              <a:t> </a:t>
            </a:r>
            <a:r>
              <a:rPr lang="pt-PT" sz="1200" dirty="0" err="1" smtClean="0">
                <a:latin typeface="+mn-lt"/>
              </a:rPr>
              <a:t>of</a:t>
            </a:r>
            <a:r>
              <a:rPr lang="pt-PT" sz="1200" dirty="0" smtClean="0">
                <a:latin typeface="+mn-lt"/>
              </a:rPr>
              <a:t> </a:t>
            </a:r>
            <a:r>
              <a:rPr lang="pt-PT" sz="1200" dirty="0" err="1" smtClean="0">
                <a:latin typeface="+mn-lt"/>
              </a:rPr>
              <a:t>interest</a:t>
            </a:r>
            <a:r>
              <a:rPr lang="pt-PT" sz="1200" dirty="0" smtClean="0">
                <a:latin typeface="+mn-lt"/>
              </a:rPr>
              <a:t> rates </a:t>
            </a:r>
            <a:r>
              <a:rPr lang="pt-PT" sz="1200" dirty="0" err="1" smtClean="0">
                <a:latin typeface="+mn-lt"/>
              </a:rPr>
              <a:t>or</a:t>
            </a:r>
            <a:r>
              <a:rPr lang="pt-PT" sz="1200" dirty="0" smtClean="0">
                <a:latin typeface="+mn-lt"/>
              </a:rPr>
              <a:t> </a:t>
            </a:r>
            <a:r>
              <a:rPr lang="pt-PT" sz="1200" dirty="0" err="1" smtClean="0">
                <a:latin typeface="+mn-lt"/>
              </a:rPr>
              <a:t>their</a:t>
            </a:r>
            <a:r>
              <a:rPr lang="pt-PT" sz="1200" dirty="0" smtClean="0">
                <a:latin typeface="+mn-lt"/>
              </a:rPr>
              <a:t> diferences to </a:t>
            </a:r>
            <a:r>
              <a:rPr lang="pt-PT" sz="1200" dirty="0" err="1" smtClean="0">
                <a:latin typeface="+mn-lt"/>
              </a:rPr>
              <a:t>the</a:t>
            </a:r>
            <a:r>
              <a:rPr lang="pt-PT" sz="1200" dirty="0" smtClean="0">
                <a:latin typeface="+mn-lt"/>
              </a:rPr>
              <a:t> </a:t>
            </a:r>
            <a:r>
              <a:rPr lang="pt-PT" sz="1200" dirty="0" err="1" smtClean="0">
                <a:latin typeface="+mn-lt"/>
              </a:rPr>
              <a:t>mean</a:t>
            </a:r>
            <a:r>
              <a:rPr lang="pt-PT" sz="1200" dirty="0" smtClean="0">
                <a:latin typeface="+mn-lt"/>
              </a:rPr>
              <a:t> are </a:t>
            </a:r>
            <a:r>
              <a:rPr lang="pt-PT" sz="1200" dirty="0" err="1" smtClean="0">
                <a:latin typeface="+mn-lt"/>
              </a:rPr>
              <a:t>considered</a:t>
            </a:r>
            <a:r>
              <a:rPr lang="pt-PT" sz="1200" dirty="0" smtClean="0">
                <a:latin typeface="+mn-lt"/>
              </a:rPr>
              <a:t>.</a:t>
            </a:r>
            <a:endParaRPr lang="en-GB" sz="12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000" dirty="0" smtClean="0">
                <a:latin typeface="+mn-lt"/>
              </a:rPr>
              <a:t>The </a:t>
            </a:r>
            <a:r>
              <a:rPr lang="en-GB" sz="2000" dirty="0">
                <a:latin typeface="+mn-lt"/>
              </a:rPr>
              <a:t>Cox </a:t>
            </a:r>
            <a:r>
              <a:rPr lang="en-GB" sz="2000" i="1" dirty="0">
                <a:latin typeface="+mn-lt"/>
              </a:rPr>
              <a:t>et al</a:t>
            </a:r>
            <a:r>
              <a:rPr lang="en-GB" sz="2000" dirty="0">
                <a:latin typeface="+mn-lt"/>
              </a:rPr>
              <a:t>. (1985a) model added the stochastic volatility feature to the </a:t>
            </a:r>
            <a:r>
              <a:rPr lang="en-GB" sz="2000" dirty="0" err="1">
                <a:latin typeface="+mn-lt"/>
              </a:rPr>
              <a:t>Vasicek</a:t>
            </a:r>
            <a:r>
              <a:rPr lang="en-GB" sz="2000" dirty="0">
                <a:latin typeface="+mn-lt"/>
              </a:rPr>
              <a:t> model, avoiding interest rates to go negative, as in the </a:t>
            </a:r>
            <a:r>
              <a:rPr lang="en-GB" sz="2000" dirty="0" err="1">
                <a:latin typeface="+mn-lt"/>
              </a:rPr>
              <a:t>Vasicek</a:t>
            </a:r>
            <a:r>
              <a:rPr lang="en-GB" sz="2000" dirty="0">
                <a:latin typeface="+mn-lt"/>
              </a:rPr>
              <a:t> model. Thus, it corresponds to an analogous particular case of the DK model, </a:t>
            </a:r>
            <a:r>
              <a:rPr lang="en-GB" sz="2000" dirty="0" smtClean="0">
                <a:latin typeface="+mn-lt"/>
              </a:rPr>
              <a:t>with	        and            . 	           .</a:t>
            </a:r>
            <a:endParaRPr lang="pt-PT" sz="2000" dirty="0" smtClean="0">
              <a:latin typeface="+mn-lt"/>
            </a:endParaRPr>
          </a:p>
        </p:txBody>
      </p:sp>
      <p:pic>
        <p:nvPicPr>
          <p:cNvPr id="7" name="Picture 6"/>
          <p:cNvPicPr>
            <a:picLocks noChangeAspect="1"/>
          </p:cNvPicPr>
          <p:nvPr/>
        </p:nvPicPr>
        <p:blipFill>
          <a:blip r:embed="rId3"/>
          <a:stretch>
            <a:fillRect/>
          </a:stretch>
        </p:blipFill>
        <p:spPr>
          <a:xfrm>
            <a:off x="7236296" y="6282446"/>
            <a:ext cx="592746" cy="242898"/>
          </a:xfrm>
          <a:prstGeom prst="rect">
            <a:avLst/>
          </a:prstGeom>
        </p:spPr>
      </p:pic>
      <p:pic>
        <p:nvPicPr>
          <p:cNvPr id="8" name="Picture 7"/>
          <p:cNvPicPr>
            <a:picLocks noChangeAspect="1"/>
          </p:cNvPicPr>
          <p:nvPr/>
        </p:nvPicPr>
        <p:blipFill>
          <a:blip r:embed="rId4"/>
          <a:stretch>
            <a:fillRect/>
          </a:stretch>
        </p:blipFill>
        <p:spPr>
          <a:xfrm>
            <a:off x="8316416" y="6237312"/>
            <a:ext cx="648072" cy="303416"/>
          </a:xfrm>
          <a:prstGeom prst="rect">
            <a:avLst/>
          </a:prstGeom>
        </p:spPr>
      </p:pic>
      <p:sp>
        <p:nvSpPr>
          <p:cNvPr id="3" name="Down Arrow 2"/>
          <p:cNvSpPr/>
          <p:nvPr/>
        </p:nvSpPr>
        <p:spPr>
          <a:xfrm>
            <a:off x="4562278" y="3284984"/>
            <a:ext cx="22574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Table 16"/>
          <p:cNvGraphicFramePr>
            <a:graphicFrameLocks noGrp="1"/>
          </p:cNvGraphicFramePr>
          <p:nvPr>
            <p:extLst>
              <p:ext uri="{D42A27DB-BD31-4B8C-83A1-F6EECF244321}">
                <p14:modId xmlns:p14="http://schemas.microsoft.com/office/powerpoint/2010/main" val="2706978916"/>
              </p:ext>
            </p:extLst>
          </p:nvPr>
        </p:nvGraphicFramePr>
        <p:xfrm>
          <a:off x="611560" y="4293096"/>
          <a:ext cx="5734192" cy="586994"/>
        </p:xfrm>
        <a:graphic>
          <a:graphicData uri="http://schemas.openxmlformats.org/drawingml/2006/table">
            <a:tbl>
              <a:tblPr>
                <a:tableStyleId>{5C22544A-7EE6-4342-B048-85BDC9FD1C3A}</a:tableStyleId>
              </a:tblPr>
              <a:tblGrid>
                <a:gridCol w="720080"/>
                <a:gridCol w="916992"/>
                <a:gridCol w="818536"/>
                <a:gridCol w="818536"/>
                <a:gridCol w="798572"/>
                <a:gridCol w="895836"/>
                <a:gridCol w="765640"/>
              </a:tblGrid>
              <a:tr h="288032">
                <a:tc>
                  <a:txBody>
                    <a:bodyPr/>
                    <a:lstStyle/>
                    <a:p>
                      <a:pPr algn="ctr">
                        <a:lnSpc>
                          <a:spcPct val="107000"/>
                        </a:lnSpc>
                        <a:spcAft>
                          <a:spcPts val="0"/>
                        </a:spcAft>
                      </a:pPr>
                      <a:r>
                        <a:rPr lang="en-GB" sz="1800" dirty="0">
                          <a:effectLst/>
                        </a:rPr>
                        <a:t>K</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sym typeface="Symbol" panose="05050102010706020507" pitchFamily="18" charset="2"/>
                        </a:rPr>
                        <a:t></a:t>
                      </a:r>
                      <a:r>
                        <a:rPr lang="en-GB" sz="1800" baseline="-25000">
                          <a:effectLst/>
                        </a:rPr>
                        <a:t>i</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sym typeface="Symbol" panose="05050102010706020507" pitchFamily="18" charset="2"/>
                        </a:rPr>
                        <a:t></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err="1">
                          <a:effectLst/>
                          <a:latin typeface="Symbol" panose="05050102010706020507" pitchFamily="18" charset="2"/>
                        </a:rPr>
                        <a:t>a</a:t>
                      </a:r>
                      <a:r>
                        <a:rPr lang="en-GB" sz="1800" baseline="-25000" dirty="0" err="1">
                          <a:effectLst/>
                          <a:latin typeface="Symbol" panose="05050102010706020507" pitchFamily="18" charset="2"/>
                        </a:rPr>
                        <a:t>i</a:t>
                      </a:r>
                      <a:endParaRPr lang="en-GB" sz="1800" dirty="0">
                        <a:effectLst/>
                        <a:latin typeface="Symbol" panose="05050102010706020507" pitchFamily="18" charset="2"/>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latin typeface="Symbol" panose="05050102010706020507" pitchFamily="18" charset="2"/>
                        </a:rPr>
                        <a:t>b</a:t>
                      </a:r>
                      <a:r>
                        <a:rPr lang="en-GB" sz="1800" baseline="-25000" dirty="0">
                          <a:effectLst/>
                          <a:latin typeface="Symbol" panose="05050102010706020507" pitchFamily="18" charset="2"/>
                        </a:rPr>
                        <a:t>i</a:t>
                      </a:r>
                      <a:endParaRPr lang="en-GB" sz="1800" dirty="0">
                        <a:effectLst/>
                        <a:latin typeface="Symbol" panose="05050102010706020507" pitchFamily="18" charset="2"/>
                        <a:ea typeface="Times New Roman" panose="02020603050405020304" pitchFamily="18" charset="0"/>
                      </a:endParaRPr>
                    </a:p>
                  </a:txBody>
                  <a:tcPr marL="68580" marR="68580" marT="0" marB="0"/>
                </a:tc>
                <a:tc>
                  <a:txBody>
                    <a:bodyPr/>
                    <a:lstStyle/>
                    <a:p>
                      <a:pPr algn="ctr">
                        <a:lnSpc>
                          <a:spcPct val="107000"/>
                        </a:lnSpc>
                        <a:spcAft>
                          <a:spcPts val="0"/>
                        </a:spcAft>
                      </a:pPr>
                      <a:r>
                        <a:rPr lang="pt-PT" sz="1800" dirty="0" smtClean="0">
                          <a:effectLst/>
                          <a:latin typeface="Symbol" panose="05050102010706020507" pitchFamily="18" charset="2"/>
                          <a:ea typeface="+mn-ea"/>
                          <a:sym typeface="Symbol" panose="05050102010706020507" pitchFamily="18" charset="2"/>
                        </a:rPr>
                        <a:t></a:t>
                      </a:r>
                      <a:endParaRPr lang="pt-PT" sz="1800" dirty="0" smtClean="0">
                        <a:effectLst/>
                        <a:latin typeface="Symbol" panose="05050102010706020507" pitchFamily="18" charset="2"/>
                        <a:ea typeface="+mn-ea"/>
                      </a:endParaRPr>
                    </a:p>
                  </a:txBody>
                  <a:tcPr marL="68580" marR="68580" marT="0" marB="0"/>
                </a:tc>
                <a:tc>
                  <a:txBody>
                    <a:bodyPr/>
                    <a:lstStyle/>
                    <a:p>
                      <a:pPr algn="ctr">
                        <a:lnSpc>
                          <a:spcPct val="107000"/>
                        </a:lnSpc>
                        <a:spcAft>
                          <a:spcPts val="0"/>
                        </a:spcAft>
                      </a:pPr>
                      <a:r>
                        <a:rPr lang="en-GB" sz="1800" dirty="0" err="1">
                          <a:effectLst/>
                          <a:latin typeface="Symbol" panose="05050102010706020507" pitchFamily="18" charset="2"/>
                        </a:rPr>
                        <a:t>g</a:t>
                      </a:r>
                      <a:r>
                        <a:rPr lang="en-GB" sz="1800" baseline="-25000" dirty="0" err="1">
                          <a:effectLst/>
                          <a:latin typeface="Symbol" panose="05050102010706020507" pitchFamily="18" charset="2"/>
                        </a:rPr>
                        <a:t>i</a:t>
                      </a:r>
                      <a:endParaRPr lang="en-GB" sz="1800" dirty="0">
                        <a:effectLst/>
                        <a:latin typeface="Symbol" panose="05050102010706020507" pitchFamily="18" charset="2"/>
                        <a:ea typeface="Times New Roman" panose="02020603050405020304" pitchFamily="18" charset="0"/>
                      </a:endParaRPr>
                    </a:p>
                  </a:txBody>
                  <a:tcPr marL="68580" marR="68580" marT="0" marB="0"/>
                </a:tc>
              </a:tr>
              <a:tr h="288032">
                <a:tc>
                  <a:txBody>
                    <a:bodyPr/>
                    <a:lstStyle/>
                    <a:p>
                      <a:pPr algn="ctr">
                        <a:lnSpc>
                          <a:spcPct val="107000"/>
                        </a:lnSpc>
                        <a:spcAft>
                          <a:spcPts val="0"/>
                        </a:spcAft>
                      </a:pPr>
                      <a:r>
                        <a:rPr lang="en-GB" sz="1800">
                          <a:effectLst/>
                        </a:rPr>
                        <a:t>1</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kern="1200" dirty="0" smtClean="0">
                          <a:solidFill>
                            <a:schemeClr val="dk1"/>
                          </a:solidFill>
                          <a:effectLst/>
                          <a:latin typeface="+mn-lt"/>
                          <a:ea typeface="+mn-ea"/>
                          <a:cs typeface="+mn-cs"/>
                        </a:rPr>
                        <a:t>0 or </a:t>
                      </a:r>
                      <a:r>
                        <a:rPr lang="en-GB" sz="1800" i="1" kern="1200" dirty="0" smtClean="0">
                          <a:solidFill>
                            <a:schemeClr val="dk1"/>
                          </a:solidFill>
                          <a:effectLst/>
                          <a:latin typeface="+mn-lt"/>
                          <a:ea typeface="+mn-ea"/>
                          <a:cs typeface="+mn-cs"/>
                          <a:sym typeface="Symbol" panose="05050102010706020507" pitchFamily="18" charset="2"/>
                        </a:rPr>
                        <a:t></a:t>
                      </a:r>
                      <a:r>
                        <a:rPr lang="en-GB" sz="1800" i="1" kern="1200" dirty="0" smtClean="0">
                          <a:solidFill>
                            <a:schemeClr val="dk1"/>
                          </a:solidFill>
                          <a:effectLst/>
                          <a:latin typeface="+mn-lt"/>
                          <a:ea typeface="+mn-ea"/>
                          <a:cs typeface="+mn-cs"/>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sym typeface="Symbol" panose="05050102010706020507" pitchFamily="18" charset="2"/>
                        </a:rPr>
                        <a:t></a:t>
                      </a:r>
                      <a:endParaRPr lang="en-GB"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latin typeface="Symbol" panose="05050102010706020507" pitchFamily="18" charset="2"/>
                        </a:rPr>
                        <a:t>s</a:t>
                      </a:r>
                      <a:r>
                        <a:rPr lang="en-GB" sz="1800" baseline="30000" dirty="0">
                          <a:effectLst/>
                          <a:latin typeface="Symbol" panose="05050102010706020507" pitchFamily="18" charset="2"/>
                        </a:rPr>
                        <a:t>2</a:t>
                      </a:r>
                      <a:endParaRPr lang="en-GB" sz="1800" dirty="0">
                        <a:effectLst/>
                        <a:latin typeface="Symbol" panose="05050102010706020507" pitchFamily="18" charset="2"/>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latin typeface="Symbol" panose="05050102010706020507" pitchFamily="18" charset="2"/>
                        </a:rPr>
                        <a:t>0</a:t>
                      </a:r>
                      <a:endParaRPr lang="en-GB" sz="1800">
                        <a:effectLst/>
                        <a:latin typeface="Symbol" panose="05050102010706020507" pitchFamily="18" charset="2"/>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smtClean="0">
                          <a:effectLst/>
                          <a:latin typeface="Symbol" panose="05050102010706020507" pitchFamily="18" charset="2"/>
                        </a:rPr>
                        <a:t>d+l</a:t>
                      </a:r>
                      <a:r>
                        <a:rPr lang="en-GB" sz="1800" baseline="30000" dirty="0" smtClean="0">
                          <a:effectLst/>
                          <a:latin typeface="Symbol" panose="05050102010706020507" pitchFamily="18" charset="2"/>
                        </a:rPr>
                        <a:t>2</a:t>
                      </a:r>
                      <a:r>
                        <a:rPr lang="en-GB" sz="1800" dirty="0" smtClean="0">
                          <a:effectLst/>
                          <a:latin typeface="Symbol" panose="05050102010706020507" pitchFamily="18" charset="2"/>
                        </a:rPr>
                        <a:t>/2</a:t>
                      </a:r>
                      <a:endParaRPr lang="en-GB" sz="1800" dirty="0">
                        <a:effectLst/>
                        <a:latin typeface="Symbol" panose="05050102010706020507" pitchFamily="18" charset="2"/>
                        <a:ea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latin typeface="Symbol" panose="05050102010706020507" pitchFamily="18" charset="2"/>
                        </a:rPr>
                        <a:t>1</a:t>
                      </a:r>
                      <a:endParaRPr lang="en-GB" sz="1800" dirty="0">
                        <a:effectLst/>
                        <a:latin typeface="Symbol" panose="05050102010706020507" pitchFamily="18" charset="2"/>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9127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0" y="476672"/>
            <a:ext cx="9143999" cy="4965462"/>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Affine </a:t>
            </a:r>
            <a:r>
              <a:rPr lang="en-GB" sz="2400" dirty="0">
                <a:latin typeface="+mn-lt"/>
              </a:rPr>
              <a:t>models may be classified according </a:t>
            </a:r>
            <a:r>
              <a:rPr lang="en-GB" sz="2400" dirty="0" smtClean="0">
                <a:latin typeface="+mn-lt"/>
              </a:rPr>
              <a:t>to:</a:t>
            </a:r>
          </a:p>
          <a:p>
            <a:pPr marL="514350" indent="-514350" algn="just">
              <a:lnSpc>
                <a:spcPts val="3200"/>
              </a:lnSpc>
              <a:spcBef>
                <a:spcPts val="600"/>
              </a:spcBef>
              <a:spcAft>
                <a:spcPts val="600"/>
              </a:spcAft>
              <a:buAutoNum type="romanLcParenBoth"/>
            </a:pPr>
            <a:r>
              <a:rPr lang="en-GB" sz="2400" dirty="0" smtClean="0">
                <a:latin typeface="+mn-lt"/>
              </a:rPr>
              <a:t>number </a:t>
            </a:r>
            <a:r>
              <a:rPr lang="en-GB" sz="2400" dirty="0">
                <a:latin typeface="+mn-lt"/>
              </a:rPr>
              <a:t>of factors </a:t>
            </a:r>
            <a:r>
              <a:rPr lang="en-GB" sz="2400" dirty="0" smtClean="0">
                <a:latin typeface="+mn-lt"/>
              </a:rPr>
              <a:t>considered;</a:t>
            </a:r>
          </a:p>
          <a:p>
            <a:pPr marL="514350" indent="-514350" algn="just">
              <a:lnSpc>
                <a:spcPts val="3200"/>
              </a:lnSpc>
              <a:spcBef>
                <a:spcPts val="600"/>
              </a:spcBef>
              <a:spcAft>
                <a:spcPts val="600"/>
              </a:spcAft>
              <a:buAutoNum type="romanLcParenBoth"/>
            </a:pPr>
            <a:r>
              <a:rPr lang="en-GB" sz="2400" dirty="0" smtClean="0">
                <a:latin typeface="+mn-lt"/>
              </a:rPr>
              <a:t>volatility </a:t>
            </a:r>
            <a:r>
              <a:rPr lang="en-GB" sz="2400" dirty="0">
                <a:latin typeface="+mn-lt"/>
              </a:rPr>
              <a:t>properties</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According to </a:t>
            </a:r>
            <a:r>
              <a:rPr lang="en-GB" sz="2400" dirty="0" err="1" smtClean="0">
                <a:latin typeface="+mn-lt"/>
              </a:rPr>
              <a:t>Litterman</a:t>
            </a:r>
            <a:r>
              <a:rPr lang="en-GB" sz="2400" dirty="0" smtClean="0">
                <a:latin typeface="+mn-lt"/>
              </a:rPr>
              <a:t> </a:t>
            </a:r>
            <a:r>
              <a:rPr lang="en-GB" sz="2400" dirty="0">
                <a:latin typeface="+mn-lt"/>
              </a:rPr>
              <a:t>and </a:t>
            </a:r>
            <a:r>
              <a:rPr lang="en-GB" sz="2400" dirty="0" err="1">
                <a:latin typeface="+mn-lt"/>
              </a:rPr>
              <a:t>Scheinkman</a:t>
            </a:r>
            <a:r>
              <a:rPr lang="en-GB" sz="2400" dirty="0">
                <a:latin typeface="+mn-lt"/>
              </a:rPr>
              <a:t> (1991)</a:t>
            </a:r>
            <a:r>
              <a:rPr lang="en-GB" sz="2400" dirty="0" smtClean="0">
                <a:latin typeface="+mn-lt"/>
              </a:rPr>
              <a:t>, </a:t>
            </a:r>
            <a:r>
              <a:rPr lang="en-GB" sz="2400" dirty="0">
                <a:latin typeface="+mn-lt"/>
              </a:rPr>
              <a:t>the pronounced hump-shape of the US yield curve </a:t>
            </a:r>
            <a:r>
              <a:rPr lang="en-GB" sz="2400" dirty="0" smtClean="0">
                <a:latin typeface="+mn-lt"/>
              </a:rPr>
              <a:t>=&gt; 3 factors </a:t>
            </a:r>
            <a:r>
              <a:rPr lang="en-GB" sz="2400" dirty="0">
                <a:latin typeface="+mn-lt"/>
              </a:rPr>
              <a:t>are required to explain the </a:t>
            </a:r>
            <a:r>
              <a:rPr lang="en-GB" sz="2400" dirty="0" smtClean="0">
                <a:latin typeface="+mn-lt"/>
              </a:rPr>
              <a:t>shifts in the </a:t>
            </a:r>
            <a:r>
              <a:rPr lang="en-GB" sz="2400" dirty="0">
                <a:latin typeface="+mn-lt"/>
              </a:rPr>
              <a:t>whole term structure of interest </a:t>
            </a:r>
            <a:r>
              <a:rPr lang="en-GB" sz="2400" dirty="0" smtClean="0">
                <a:latin typeface="+mn-lt"/>
              </a:rPr>
              <a:t>rates.</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These </a:t>
            </a:r>
            <a:r>
              <a:rPr lang="en-GB" sz="2400" dirty="0">
                <a:latin typeface="+mn-lt"/>
              </a:rPr>
              <a:t>factors are usually identified as the level, the slope and the curvature, being the level often responsible for the most important part of interest rate </a:t>
            </a:r>
            <a:r>
              <a:rPr lang="en-GB" sz="2400" dirty="0" smtClean="0">
                <a:latin typeface="+mn-lt"/>
              </a:rPr>
              <a:t>variation.</a:t>
            </a:r>
            <a:endParaRPr lang="en-GB" sz="2400" dirty="0">
              <a:latin typeface="+mn-lt"/>
            </a:endParaRPr>
          </a:p>
        </p:txBody>
      </p:sp>
    </p:spTree>
    <p:extLst>
      <p:ext uri="{BB962C8B-B14F-4D97-AF65-F5344CB8AC3E}">
        <p14:creationId xmlns:p14="http://schemas.microsoft.com/office/powerpoint/2010/main" val="581275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0" y="476672"/>
            <a:ext cx="9143999" cy="6042680"/>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solidFill>
                  <a:srgbClr val="FF0000"/>
                </a:solidFill>
                <a:latin typeface="+mn-lt"/>
              </a:rPr>
              <a:t>Given </a:t>
            </a:r>
            <a:r>
              <a:rPr lang="en-GB" sz="2400" dirty="0">
                <a:solidFill>
                  <a:srgbClr val="FF0000"/>
                </a:solidFill>
                <a:latin typeface="+mn-lt"/>
              </a:rPr>
              <a:t>the stochastic properties of interest rates volatility, Gaussian or constant volatility models are often rejected. Besides, </a:t>
            </a:r>
            <a:r>
              <a:rPr lang="en-GB" sz="2400" dirty="0" smtClean="0">
                <a:solidFill>
                  <a:srgbClr val="FF0000"/>
                </a:solidFill>
                <a:latin typeface="+mn-lt"/>
              </a:rPr>
              <a:t>these models </a:t>
            </a:r>
            <a:r>
              <a:rPr lang="en-GB" sz="2400" dirty="0">
                <a:solidFill>
                  <a:srgbClr val="FF0000"/>
                </a:solidFill>
                <a:latin typeface="+mn-lt"/>
              </a:rPr>
              <a:t>impose constant volatility and one-period term premium </a:t>
            </a:r>
            <a:r>
              <a:rPr lang="en-GB" sz="2400" dirty="0" smtClean="0">
                <a:solidFill>
                  <a:srgbClr val="FF0000"/>
                </a:solidFill>
                <a:latin typeface="+mn-lt"/>
              </a:rPr>
              <a:t>curves </a:t>
            </a:r>
            <a:r>
              <a:rPr lang="en-GB" sz="2400" dirty="0" smtClean="0">
                <a:latin typeface="+mn-lt"/>
              </a:rPr>
              <a:t>(non-pure </a:t>
            </a:r>
            <a:r>
              <a:rPr lang="en-GB" sz="2400" dirty="0">
                <a:latin typeface="+mn-lt"/>
              </a:rPr>
              <a:t>version of expectations </a:t>
            </a:r>
            <a:r>
              <a:rPr lang="en-GB" sz="2400" dirty="0" smtClean="0">
                <a:latin typeface="+mn-lt"/>
              </a:rPr>
              <a:t>theory).</a:t>
            </a:r>
          </a:p>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The forward rate also exhibits some shortcomings.</a:t>
            </a:r>
          </a:p>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Nonetheless, Gaussian models are used very often as:</a:t>
            </a:r>
          </a:p>
          <a:p>
            <a:pPr marL="514350" indent="-514350" algn="just">
              <a:lnSpc>
                <a:spcPts val="3200"/>
              </a:lnSpc>
              <a:spcBef>
                <a:spcPts val="600"/>
              </a:spcBef>
              <a:spcAft>
                <a:spcPts val="600"/>
              </a:spcAft>
              <a:buAutoNum type="romanLcParenBoth"/>
            </a:pPr>
            <a:r>
              <a:rPr lang="en-US" sz="2400" dirty="0" smtClean="0">
                <a:latin typeface="+mn-lt"/>
              </a:rPr>
              <a:t>interest rate volatilities don’t suffer significant changes and during most periods;</a:t>
            </a:r>
          </a:p>
          <a:p>
            <a:pPr marL="514350" indent="-514350" algn="just">
              <a:lnSpc>
                <a:spcPts val="3200"/>
              </a:lnSpc>
              <a:spcBef>
                <a:spcPts val="600"/>
              </a:spcBef>
              <a:spcAft>
                <a:spcPts val="600"/>
              </a:spcAft>
              <a:buAutoNum type="romanLcParenBoth"/>
            </a:pPr>
            <a:r>
              <a:rPr lang="en-US" sz="2400" dirty="0" smtClean="0">
                <a:latin typeface="+mn-lt"/>
              </a:rPr>
              <a:t>Constant volatility models as much easier to implement, namely with non-observable or latent factor, given that the volatility depends on the square root of the factors in stochastic volatility models =&gt; signal restrictions have to be imposed, which in harder to do in iterative econometric processes.</a:t>
            </a:r>
            <a:endParaRPr lang="en-US" sz="2400" dirty="0">
              <a:latin typeface="+mn-lt"/>
            </a:endParaRPr>
          </a:p>
        </p:txBody>
      </p:sp>
    </p:spTree>
    <p:extLst>
      <p:ext uri="{BB962C8B-B14F-4D97-AF65-F5344CB8AC3E}">
        <p14:creationId xmlns:p14="http://schemas.microsoft.com/office/powerpoint/2010/main" val="3681398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35391"/>
            <a:ext cx="8953919" cy="5991384"/>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b="1" dirty="0" smtClean="0">
                <a:solidFill>
                  <a:srgbClr val="FF0000"/>
                </a:solidFill>
                <a:latin typeface="+mn-lt"/>
              </a:rPr>
              <a:t>Shortcomings of the </a:t>
            </a:r>
            <a:r>
              <a:rPr lang="en-GB" sz="2400" b="1" dirty="0">
                <a:solidFill>
                  <a:srgbClr val="FF0000"/>
                </a:solidFill>
                <a:latin typeface="+mn-lt"/>
              </a:rPr>
              <a:t>forward </a:t>
            </a:r>
            <a:r>
              <a:rPr lang="en-GB" sz="2400" b="1" dirty="0" smtClean="0">
                <a:solidFill>
                  <a:srgbClr val="FF0000"/>
                </a:solidFill>
                <a:latin typeface="+mn-lt"/>
              </a:rPr>
              <a:t>rates under </a:t>
            </a:r>
            <a:r>
              <a:rPr lang="en-GB" sz="2400" b="1" dirty="0">
                <a:solidFill>
                  <a:srgbClr val="FF0000"/>
                </a:solidFill>
                <a:latin typeface="+mn-lt"/>
              </a:rPr>
              <a:t>constant </a:t>
            </a:r>
            <a:r>
              <a:rPr lang="en-GB" sz="2400" b="1" dirty="0" smtClean="0">
                <a:solidFill>
                  <a:srgbClr val="FF0000"/>
                </a:solidFill>
                <a:latin typeface="+mn-lt"/>
              </a:rPr>
              <a:t>volatility:</a:t>
            </a: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algn="just">
              <a:lnSpc>
                <a:spcPts val="3200"/>
              </a:lnSpc>
              <a:spcBef>
                <a:spcPts val="600"/>
              </a:spcBef>
              <a:spcAft>
                <a:spcPts val="600"/>
              </a:spcAft>
            </a:pPr>
            <a:r>
              <a:rPr lang="pt-PT" sz="2400" dirty="0" smtClean="0">
                <a:latin typeface="+mn-lt"/>
              </a:rPr>
              <a:t>(37)</a:t>
            </a:r>
            <a:endParaRPr lang="en-GB" sz="2400" dirty="0">
              <a:latin typeface="+mn-lt"/>
            </a:endParaRPr>
          </a:p>
          <a:p>
            <a:pPr algn="just">
              <a:lnSpc>
                <a:spcPts val="3200"/>
              </a:lnSpc>
              <a:spcBef>
                <a:spcPts val="600"/>
              </a:spcBef>
              <a:spcAft>
                <a:spcPts val="600"/>
              </a:spcAft>
            </a:pPr>
            <a:endParaRPr lang="en-GB" sz="2400" dirty="0" smtClean="0">
              <a:latin typeface="+mn-lt"/>
            </a:endParaRPr>
          </a:p>
          <a:p>
            <a:pPr algn="just">
              <a:lnSpc>
                <a:spcPts val="3200"/>
              </a:lnSpc>
              <a:spcBef>
                <a:spcPts val="600"/>
              </a:spcBef>
              <a:spcAft>
                <a:spcPts val="600"/>
              </a:spcAft>
            </a:pPr>
            <a:r>
              <a:rPr lang="en-GB" sz="2400" dirty="0" smtClean="0">
                <a:latin typeface="+mn-lt"/>
              </a:rPr>
              <a:t>as </a:t>
            </a:r>
            <a:r>
              <a:rPr lang="en-GB" sz="2400" i="1" dirty="0" smtClean="0">
                <a:latin typeface="Symbol" panose="05050102010706020507" pitchFamily="18" charset="2"/>
              </a:rPr>
              <a:t>b</a:t>
            </a:r>
            <a:r>
              <a:rPr lang="en-GB" sz="2400" i="1" baseline="-25000" dirty="0" smtClean="0">
                <a:latin typeface="+mn-lt"/>
              </a:rPr>
              <a:t>i</a:t>
            </a:r>
            <a:r>
              <a:rPr lang="en-GB" sz="2400" dirty="0" smtClean="0">
                <a:latin typeface="+mn-lt"/>
              </a:rPr>
              <a:t>=0, the </a:t>
            </a:r>
            <a:r>
              <a:rPr lang="en-GB" sz="2400" dirty="0">
                <a:latin typeface="+mn-lt"/>
              </a:rPr>
              <a:t>forward rate may be written </a:t>
            </a:r>
            <a:r>
              <a:rPr lang="en-GB" sz="2400" dirty="0" smtClean="0">
                <a:latin typeface="+mn-lt"/>
              </a:rPr>
              <a:t>as:</a:t>
            </a:r>
          </a:p>
          <a:p>
            <a:pPr algn="just">
              <a:lnSpc>
                <a:spcPts val="3200"/>
              </a:lnSpc>
              <a:spcBef>
                <a:spcPts val="600"/>
              </a:spcBef>
              <a:spcAft>
                <a:spcPts val="600"/>
              </a:spcAft>
            </a:pPr>
            <a:r>
              <a:rPr lang="pt-PT" sz="2400" dirty="0" smtClean="0">
                <a:latin typeface="+mn-lt"/>
              </a:rPr>
              <a:t>(49)</a:t>
            </a: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smtClean="0">
                <a:latin typeface="+mn-lt"/>
              </a:rPr>
              <a:t>As </a:t>
            </a:r>
            <a:r>
              <a:rPr lang="pt-PT" sz="2400" dirty="0" err="1" smtClean="0">
                <a:latin typeface="+mn-lt"/>
              </a:rPr>
              <a:t>the</a:t>
            </a:r>
            <a:r>
              <a:rPr lang="pt-PT" sz="2400" dirty="0" smtClean="0">
                <a:latin typeface="+mn-lt"/>
              </a:rPr>
              <a:t> </a:t>
            </a:r>
            <a:r>
              <a:rPr lang="pt-PT" sz="2400" dirty="0" err="1" smtClean="0">
                <a:latin typeface="+mn-lt"/>
              </a:rPr>
              <a:t>last</a:t>
            </a:r>
            <a:r>
              <a:rPr lang="pt-PT" sz="2400" dirty="0" smtClean="0">
                <a:latin typeface="+mn-lt"/>
              </a:rPr>
              <a:t> </a:t>
            </a:r>
            <a:r>
              <a:rPr lang="pt-PT" sz="2400" dirty="0" err="1" smtClean="0">
                <a:latin typeface="+mn-lt"/>
              </a:rPr>
              <a:t>term</a:t>
            </a:r>
            <a:r>
              <a:rPr lang="pt-PT" sz="2400" dirty="0" smtClean="0">
                <a:latin typeface="+mn-lt"/>
              </a:rPr>
              <a:t> </a:t>
            </a:r>
            <a:r>
              <a:rPr lang="pt-PT" sz="2400" dirty="0" err="1" smtClean="0">
                <a:latin typeface="+mn-lt"/>
              </a:rPr>
              <a:t>of</a:t>
            </a:r>
            <a:r>
              <a:rPr lang="pt-PT" sz="2400" dirty="0" smtClean="0">
                <a:latin typeface="+mn-lt"/>
              </a:rPr>
              <a:t> </a:t>
            </a:r>
            <a:r>
              <a:rPr lang="pt-PT" sz="2400" dirty="0" err="1" smtClean="0">
                <a:latin typeface="+mn-lt"/>
              </a:rPr>
              <a:t>the</a:t>
            </a:r>
            <a:r>
              <a:rPr lang="pt-PT" sz="2400" dirty="0" smtClean="0">
                <a:latin typeface="+mn-lt"/>
              </a:rPr>
              <a:t> RHS </a:t>
            </a:r>
            <a:r>
              <a:rPr lang="pt-PT" sz="2400" dirty="0" err="1" smtClean="0">
                <a:latin typeface="+mn-lt"/>
              </a:rPr>
              <a:t>of</a:t>
            </a:r>
            <a:r>
              <a:rPr lang="pt-PT" sz="2400" dirty="0" smtClean="0">
                <a:latin typeface="+mn-lt"/>
              </a:rPr>
              <a:t> </a:t>
            </a:r>
          </a:p>
          <a:p>
            <a:pPr algn="just">
              <a:lnSpc>
                <a:spcPts val="3200"/>
              </a:lnSpc>
              <a:spcBef>
                <a:spcPts val="600"/>
              </a:spcBef>
              <a:spcAft>
                <a:spcPts val="600"/>
              </a:spcAft>
            </a:pPr>
            <a:r>
              <a:rPr lang="pt-PT" sz="2400" dirty="0" smtClean="0">
                <a:latin typeface="+mn-lt"/>
              </a:rPr>
              <a:t>(28)</a:t>
            </a:r>
          </a:p>
          <a:p>
            <a:pPr algn="just">
              <a:lnSpc>
                <a:spcPts val="3200"/>
              </a:lnSpc>
              <a:spcBef>
                <a:spcPts val="600"/>
              </a:spcBef>
              <a:spcAft>
                <a:spcPts val="600"/>
              </a:spcAft>
            </a:pPr>
            <a:r>
              <a:rPr lang="pt-PT" sz="2400" dirty="0" err="1">
                <a:latin typeface="+mn-lt"/>
              </a:rPr>
              <a:t>i</a:t>
            </a:r>
            <a:r>
              <a:rPr lang="pt-PT" sz="2400" dirty="0" err="1" smtClean="0">
                <a:latin typeface="+mn-lt"/>
              </a:rPr>
              <a:t>s</a:t>
            </a:r>
            <a:r>
              <a:rPr lang="pt-PT" sz="2400" dirty="0" smtClean="0">
                <a:latin typeface="+mn-lt"/>
              </a:rPr>
              <a:t> zero </a:t>
            </a:r>
            <a:r>
              <a:rPr lang="pt-PT" sz="2400" dirty="0" err="1" smtClean="0">
                <a:latin typeface="+mn-lt"/>
              </a:rPr>
              <a:t>when</a:t>
            </a:r>
            <a:r>
              <a:rPr lang="pt-PT" sz="2400" dirty="0" smtClean="0">
                <a:latin typeface="+mn-lt"/>
              </a:rPr>
              <a:t> </a:t>
            </a:r>
            <a:r>
              <a:rPr lang="pt-PT" sz="2400" dirty="0" err="1" smtClean="0">
                <a:latin typeface="+mn-lt"/>
              </a:rPr>
              <a:t>the</a:t>
            </a:r>
            <a:r>
              <a:rPr lang="pt-PT" sz="2400" dirty="0" smtClean="0">
                <a:latin typeface="+mn-lt"/>
              </a:rPr>
              <a:t> </a:t>
            </a:r>
            <a:r>
              <a:rPr lang="pt-PT" sz="2400" dirty="0" err="1" smtClean="0">
                <a:latin typeface="+mn-lt"/>
              </a:rPr>
              <a:t>volatility</a:t>
            </a:r>
            <a:r>
              <a:rPr lang="pt-PT" sz="2400" dirty="0" smtClean="0">
                <a:latin typeface="+mn-lt"/>
              </a:rPr>
              <a:t> </a:t>
            </a:r>
            <a:r>
              <a:rPr lang="pt-PT" sz="2400" dirty="0" err="1" smtClean="0">
                <a:latin typeface="+mn-lt"/>
              </a:rPr>
              <a:t>is</a:t>
            </a:r>
            <a:r>
              <a:rPr lang="pt-PT" sz="2400" dirty="0" smtClean="0">
                <a:latin typeface="+mn-lt"/>
              </a:rPr>
              <a:t> </a:t>
            </a:r>
            <a:r>
              <a:rPr lang="pt-PT" sz="2400" dirty="0" err="1" smtClean="0">
                <a:latin typeface="+mn-lt"/>
              </a:rPr>
              <a:t>constant</a:t>
            </a:r>
            <a:r>
              <a:rPr lang="pt-PT" sz="2400" dirty="0" smtClean="0">
                <a:latin typeface="+mn-lt"/>
              </a:rPr>
              <a:t>, </a:t>
            </a:r>
            <a:r>
              <a:rPr lang="en-GB" sz="2400" dirty="0">
                <a:latin typeface="+mn-lt"/>
              </a:rPr>
              <a:t>each factor loading in a multifactor </a:t>
            </a:r>
            <a:r>
              <a:rPr lang="en-GB" sz="2400" dirty="0" err="1">
                <a:latin typeface="+mn-lt"/>
              </a:rPr>
              <a:t>Vasicek</a:t>
            </a:r>
            <a:r>
              <a:rPr lang="en-GB" sz="2400" dirty="0">
                <a:latin typeface="+mn-lt"/>
              </a:rPr>
              <a:t> model corresponds to</a:t>
            </a:r>
            <a:r>
              <a:rPr lang="en-GB" sz="2400" dirty="0" smtClean="0">
                <a:latin typeface="+mn-lt"/>
              </a:rPr>
              <a:t>:</a:t>
            </a:r>
          </a:p>
          <a:p>
            <a:pPr algn="just">
              <a:lnSpc>
                <a:spcPts val="3200"/>
              </a:lnSpc>
              <a:spcBef>
                <a:spcPts val="600"/>
              </a:spcBef>
              <a:spcAft>
                <a:spcPts val="600"/>
              </a:spcAft>
            </a:pPr>
            <a:r>
              <a:rPr lang="pt-PT" sz="2400" dirty="0" smtClean="0">
                <a:latin typeface="+mn-lt"/>
              </a:rPr>
              <a:t>(50)</a:t>
            </a:r>
            <a:endParaRPr lang="en-GB" sz="2400" dirty="0" smtClean="0">
              <a:latin typeface="+mn-lt"/>
            </a:endParaRPr>
          </a:p>
        </p:txBody>
      </p:sp>
      <p:pic>
        <p:nvPicPr>
          <p:cNvPr id="2" name="Picture 1"/>
          <p:cNvPicPr>
            <a:picLocks noChangeAspect="1"/>
          </p:cNvPicPr>
          <p:nvPr/>
        </p:nvPicPr>
        <p:blipFill>
          <a:blip r:embed="rId3"/>
          <a:stretch>
            <a:fillRect/>
          </a:stretch>
        </p:blipFill>
        <p:spPr>
          <a:xfrm>
            <a:off x="1199052" y="3140968"/>
            <a:ext cx="5831902" cy="576064"/>
          </a:xfrm>
          <a:prstGeom prst="rect">
            <a:avLst/>
          </a:prstGeom>
        </p:spPr>
      </p:pic>
      <p:pic>
        <p:nvPicPr>
          <p:cNvPr id="10" name="Picture 9"/>
          <p:cNvPicPr>
            <a:picLocks noChangeAspect="1"/>
          </p:cNvPicPr>
          <p:nvPr/>
        </p:nvPicPr>
        <p:blipFill>
          <a:blip r:embed="rId4"/>
          <a:stretch>
            <a:fillRect/>
          </a:stretch>
        </p:blipFill>
        <p:spPr>
          <a:xfrm>
            <a:off x="1115616" y="1434923"/>
            <a:ext cx="7842740" cy="1038346"/>
          </a:xfrm>
          <a:prstGeom prst="rect">
            <a:avLst/>
          </a:prstGeom>
        </p:spPr>
      </p:pic>
      <p:pic>
        <p:nvPicPr>
          <p:cNvPr id="12" name="Picture 11"/>
          <p:cNvPicPr>
            <a:picLocks noChangeAspect="1"/>
          </p:cNvPicPr>
          <p:nvPr/>
        </p:nvPicPr>
        <p:blipFill>
          <a:blip r:embed="rId5"/>
          <a:stretch>
            <a:fillRect/>
          </a:stretch>
        </p:blipFill>
        <p:spPr>
          <a:xfrm>
            <a:off x="971600" y="4339104"/>
            <a:ext cx="5084260" cy="602064"/>
          </a:xfrm>
          <a:prstGeom prst="rect">
            <a:avLst/>
          </a:prstGeom>
        </p:spPr>
      </p:pic>
      <p:pic>
        <p:nvPicPr>
          <p:cNvPr id="17" name="Picture 16"/>
          <p:cNvPicPr>
            <a:picLocks noChangeAspect="1"/>
          </p:cNvPicPr>
          <p:nvPr/>
        </p:nvPicPr>
        <p:blipFill>
          <a:blip r:embed="rId6"/>
          <a:stretch>
            <a:fillRect/>
          </a:stretch>
        </p:blipFill>
        <p:spPr>
          <a:xfrm>
            <a:off x="1331640" y="5805264"/>
            <a:ext cx="6284922" cy="648072"/>
          </a:xfrm>
          <a:prstGeom prst="rect">
            <a:avLst/>
          </a:prstGeom>
        </p:spPr>
      </p:pic>
    </p:spTree>
    <p:extLst>
      <p:ext uri="{BB962C8B-B14F-4D97-AF65-F5344CB8AC3E}">
        <p14:creationId xmlns:p14="http://schemas.microsoft.com/office/powerpoint/2010/main" val="3684397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35391"/>
            <a:ext cx="8953919" cy="6658233"/>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 </a:t>
            </a:r>
            <a:r>
              <a:rPr lang="en-GB" sz="2400" dirty="0">
                <a:latin typeface="+mn-lt"/>
              </a:rPr>
              <a:t>one-period forward rate may thus be </a:t>
            </a:r>
            <a:r>
              <a:rPr lang="en-GB" sz="2400" dirty="0" smtClean="0">
                <a:latin typeface="+mn-lt"/>
              </a:rPr>
              <a:t>written</a:t>
            </a:r>
          </a:p>
          <a:p>
            <a:pPr algn="just">
              <a:lnSpc>
                <a:spcPts val="3200"/>
              </a:lnSpc>
              <a:spcBef>
                <a:spcPts val="600"/>
              </a:spcBef>
              <a:spcAft>
                <a:spcPts val="600"/>
              </a:spcAft>
            </a:pPr>
            <a:r>
              <a:rPr lang="en-GB" sz="2400" dirty="0" smtClean="0">
                <a:latin typeface="+mn-lt"/>
              </a:rPr>
              <a:t>From</a:t>
            </a:r>
          </a:p>
          <a:p>
            <a:pPr algn="just">
              <a:lnSpc>
                <a:spcPts val="3200"/>
              </a:lnSpc>
              <a:spcBef>
                <a:spcPts val="600"/>
              </a:spcBef>
              <a:spcAft>
                <a:spcPts val="600"/>
              </a:spcAft>
            </a:pPr>
            <a:r>
              <a:rPr lang="en-GB" sz="2400" dirty="0" smtClean="0">
                <a:latin typeface="+mn-lt"/>
              </a:rPr>
              <a:t>(49)								as:</a:t>
            </a:r>
          </a:p>
          <a:p>
            <a:pPr algn="just">
              <a:lnSpc>
                <a:spcPts val="3200"/>
              </a:lnSpc>
              <a:spcBef>
                <a:spcPts val="600"/>
              </a:spcBef>
              <a:spcAft>
                <a:spcPts val="600"/>
              </a:spcAft>
            </a:pPr>
            <a:r>
              <a:rPr lang="pt-PT" sz="2400" dirty="0" smtClean="0">
                <a:latin typeface="+mn-lt"/>
              </a:rPr>
              <a:t>(51)</a:t>
            </a:r>
          </a:p>
          <a:p>
            <a:pPr algn="just">
              <a:lnSpc>
                <a:spcPts val="3200"/>
              </a:lnSpc>
              <a:spcBef>
                <a:spcPts val="600"/>
              </a:spcBef>
              <a:spcAft>
                <a:spcPts val="600"/>
              </a:spcAft>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Though </a:t>
            </a:r>
            <a:r>
              <a:rPr lang="en-GB" sz="2400" dirty="0">
                <a:latin typeface="+mn-lt"/>
              </a:rPr>
              <a:t>this specification of the forward-rate curve accommodates very different shapes, </a:t>
            </a:r>
            <a:r>
              <a:rPr lang="en-GB" sz="2400" dirty="0">
                <a:solidFill>
                  <a:srgbClr val="FF0000"/>
                </a:solidFill>
                <a:latin typeface="+mn-lt"/>
              </a:rPr>
              <a:t>the limiting forward rate cannot be simultaneously finite and </a:t>
            </a:r>
            <a:r>
              <a:rPr lang="en-GB" sz="2400" dirty="0" smtClean="0">
                <a:solidFill>
                  <a:srgbClr val="FF0000"/>
                </a:solidFill>
                <a:latin typeface="+mn-lt"/>
              </a:rPr>
              <a:t>time-varying</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In </a:t>
            </a:r>
            <a:r>
              <a:rPr lang="en-GB" sz="2400" dirty="0">
                <a:latin typeface="+mn-lt"/>
              </a:rPr>
              <a:t>fact, if </a:t>
            </a:r>
            <a:r>
              <a:rPr lang="en-GB" sz="2400" dirty="0" smtClean="0">
                <a:latin typeface="+mn-lt"/>
              </a:rPr>
              <a:t>	        , </a:t>
            </a:r>
            <a:r>
              <a:rPr lang="en-GB" sz="2400" dirty="0">
                <a:latin typeface="+mn-lt"/>
              </a:rPr>
              <a:t>the limiting value will not depend on the factors, as the limit of the last term on the RHS is zero. </a:t>
            </a: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If 	       , </a:t>
            </a:r>
            <a:r>
              <a:rPr lang="en-GB" sz="2400" dirty="0">
                <a:latin typeface="+mn-lt"/>
              </a:rPr>
              <a:t>the limiting value of the instantaneous forward becomes time-varying but assumes infinite values, as </a:t>
            </a:r>
            <a:r>
              <a:rPr lang="en-GB" sz="2400" dirty="0" smtClean="0">
                <a:latin typeface="+mn-lt"/>
              </a:rPr>
              <a:t>	     in this case.</a:t>
            </a:r>
            <a:endParaRPr lang="pt-PT" sz="2400" dirty="0">
              <a:latin typeface="+mn-lt"/>
            </a:endParaRPr>
          </a:p>
          <a:p>
            <a:pPr algn="just">
              <a:lnSpc>
                <a:spcPts val="3200"/>
              </a:lnSpc>
              <a:spcBef>
                <a:spcPts val="600"/>
              </a:spcBef>
              <a:spcAft>
                <a:spcPts val="600"/>
              </a:spcAft>
            </a:pPr>
            <a:endParaRPr lang="en-GB" sz="2400" dirty="0">
              <a:latin typeface="+mn-lt"/>
            </a:endParaRPr>
          </a:p>
        </p:txBody>
      </p:sp>
      <p:pic>
        <p:nvPicPr>
          <p:cNvPr id="11" name="Picture 10"/>
          <p:cNvPicPr>
            <a:picLocks noChangeAspect="1"/>
          </p:cNvPicPr>
          <p:nvPr/>
        </p:nvPicPr>
        <p:blipFill>
          <a:blip r:embed="rId3"/>
          <a:stretch>
            <a:fillRect/>
          </a:stretch>
        </p:blipFill>
        <p:spPr>
          <a:xfrm>
            <a:off x="899592" y="1988840"/>
            <a:ext cx="5832648" cy="775395"/>
          </a:xfrm>
          <a:prstGeom prst="rect">
            <a:avLst/>
          </a:prstGeom>
        </p:spPr>
      </p:pic>
      <p:pic>
        <p:nvPicPr>
          <p:cNvPr id="13" name="Picture 12"/>
          <p:cNvPicPr>
            <a:picLocks noChangeAspect="1"/>
          </p:cNvPicPr>
          <p:nvPr/>
        </p:nvPicPr>
        <p:blipFill>
          <a:blip r:embed="rId4"/>
          <a:stretch>
            <a:fillRect/>
          </a:stretch>
        </p:blipFill>
        <p:spPr>
          <a:xfrm>
            <a:off x="899965" y="1504639"/>
            <a:ext cx="6120307" cy="604552"/>
          </a:xfrm>
          <a:prstGeom prst="rect">
            <a:avLst/>
          </a:prstGeom>
        </p:spPr>
      </p:pic>
      <p:pic>
        <p:nvPicPr>
          <p:cNvPr id="29" name="Picture 28"/>
          <p:cNvPicPr>
            <a:picLocks noChangeAspect="1"/>
          </p:cNvPicPr>
          <p:nvPr/>
        </p:nvPicPr>
        <p:blipFill>
          <a:blip r:embed="rId5"/>
          <a:stretch>
            <a:fillRect/>
          </a:stretch>
        </p:blipFill>
        <p:spPr>
          <a:xfrm>
            <a:off x="1835696" y="4653136"/>
            <a:ext cx="720080" cy="371257"/>
          </a:xfrm>
          <a:prstGeom prst="rect">
            <a:avLst/>
          </a:prstGeom>
        </p:spPr>
      </p:pic>
      <p:pic>
        <p:nvPicPr>
          <p:cNvPr id="30" name="Picture 29"/>
          <p:cNvPicPr>
            <a:picLocks noChangeAspect="1"/>
          </p:cNvPicPr>
          <p:nvPr/>
        </p:nvPicPr>
        <p:blipFill>
          <a:blip r:embed="rId6"/>
          <a:stretch>
            <a:fillRect/>
          </a:stretch>
        </p:blipFill>
        <p:spPr>
          <a:xfrm>
            <a:off x="899592" y="5661248"/>
            <a:ext cx="784722" cy="371190"/>
          </a:xfrm>
          <a:prstGeom prst="rect">
            <a:avLst/>
          </a:prstGeom>
        </p:spPr>
      </p:pic>
      <p:pic>
        <p:nvPicPr>
          <p:cNvPr id="31" name="Picture 30"/>
          <p:cNvPicPr>
            <a:picLocks noChangeAspect="1"/>
          </p:cNvPicPr>
          <p:nvPr/>
        </p:nvPicPr>
        <p:blipFill>
          <a:blip r:embed="rId7"/>
          <a:stretch>
            <a:fillRect/>
          </a:stretch>
        </p:blipFill>
        <p:spPr>
          <a:xfrm>
            <a:off x="6104822" y="5983691"/>
            <a:ext cx="831907" cy="541654"/>
          </a:xfrm>
          <a:prstGeom prst="rect">
            <a:avLst/>
          </a:prstGeom>
        </p:spPr>
      </p:pic>
    </p:spTree>
    <p:extLst>
      <p:ext uri="{BB962C8B-B14F-4D97-AF65-F5344CB8AC3E}">
        <p14:creationId xmlns:p14="http://schemas.microsoft.com/office/powerpoint/2010/main" val="1601533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78980" y="476672"/>
            <a:ext cx="8953919" cy="6709529"/>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US" sz="2400" b="1" u="sng" dirty="0" smtClean="0">
                <a:solidFill>
                  <a:srgbClr val="FF0000"/>
                </a:solidFill>
                <a:latin typeface="+mn-lt"/>
              </a:rPr>
              <a:t>2-factor constant volatility (i.e. </a:t>
            </a:r>
            <a:r>
              <a:rPr lang="en-US" sz="2400" b="1" u="sng" dirty="0" err="1" smtClean="0">
                <a:solidFill>
                  <a:srgbClr val="FF0000"/>
                </a:solidFill>
                <a:latin typeface="+mn-lt"/>
              </a:rPr>
              <a:t>Vasicek</a:t>
            </a:r>
            <a:r>
              <a:rPr lang="en-US" sz="2400" b="1" u="sng" dirty="0" smtClean="0">
                <a:solidFill>
                  <a:srgbClr val="FF0000"/>
                </a:solidFill>
                <a:latin typeface="+mn-lt"/>
              </a:rPr>
              <a:t>-type) model:</a:t>
            </a:r>
          </a:p>
          <a:p>
            <a:pPr marL="285750" indent="-285750" algn="just">
              <a:lnSpc>
                <a:spcPts val="3200"/>
              </a:lnSpc>
              <a:spcBef>
                <a:spcPts val="600"/>
              </a:spcBef>
              <a:spcAft>
                <a:spcPts val="600"/>
              </a:spcAft>
              <a:buFont typeface="Arial" panose="020B0604020202020204" pitchFamily="34" charset="0"/>
              <a:buChar char="•"/>
            </a:pPr>
            <a:endParaRPr lang="en-US" sz="2400" u="sng" dirty="0" smtClean="0">
              <a:latin typeface="+mn-lt"/>
            </a:endParaRPr>
          </a:p>
          <a:p>
            <a:pPr algn="just">
              <a:lnSpc>
                <a:spcPts val="3200"/>
              </a:lnSpc>
              <a:spcBef>
                <a:spcPts val="600"/>
              </a:spcBef>
              <a:spcAft>
                <a:spcPts val="600"/>
              </a:spcAft>
            </a:pPr>
            <a:endParaRPr lang="en-US" sz="2400" b="1" dirty="0" smtClean="0">
              <a:latin typeface="+mn-lt"/>
            </a:endParaRPr>
          </a:p>
          <a:p>
            <a:pPr algn="just">
              <a:lnSpc>
                <a:spcPts val="3200"/>
              </a:lnSpc>
              <a:spcBef>
                <a:spcPts val="600"/>
              </a:spcBef>
              <a:spcAft>
                <a:spcPts val="600"/>
              </a:spcAft>
            </a:pPr>
            <a:r>
              <a:rPr lang="en-US" sz="2400" b="1" dirty="0" smtClean="0">
                <a:latin typeface="+mn-lt"/>
              </a:rPr>
              <a:t>Stochastic discount factor</a:t>
            </a:r>
            <a:r>
              <a:rPr lang="en-US" sz="2400" dirty="0" smtClean="0">
                <a:latin typeface="+mn-lt"/>
              </a:rPr>
              <a:t>:			</a:t>
            </a:r>
            <a:r>
              <a:rPr lang="en-US" sz="2400" u="sng" dirty="0" smtClean="0">
                <a:latin typeface="+mn-lt"/>
              </a:rPr>
              <a:t>From  (15)</a:t>
            </a:r>
          </a:p>
          <a:p>
            <a:pPr algn="just">
              <a:lnSpc>
                <a:spcPts val="3200"/>
              </a:lnSpc>
              <a:spcBef>
                <a:spcPts val="600"/>
              </a:spcBef>
              <a:spcAft>
                <a:spcPts val="600"/>
              </a:spcAft>
            </a:pPr>
            <a:r>
              <a:rPr lang="en-US" sz="2400" dirty="0" smtClean="0">
                <a:latin typeface="+mn-lt"/>
              </a:rPr>
              <a:t>(52)</a:t>
            </a:r>
          </a:p>
          <a:p>
            <a:pPr algn="just">
              <a:lnSpc>
                <a:spcPts val="3200"/>
              </a:lnSpc>
              <a:spcBef>
                <a:spcPts val="1200"/>
              </a:spcBef>
              <a:spcAft>
                <a:spcPts val="1200"/>
              </a:spcAft>
            </a:pPr>
            <a:r>
              <a:rPr lang="en-US" sz="2400" b="1" dirty="0" smtClean="0">
                <a:latin typeface="+mn-lt"/>
              </a:rPr>
              <a:t>Factors - first-order autoregressive processes with zero mean</a:t>
            </a:r>
            <a:r>
              <a:rPr lang="en-US" sz="2400" dirty="0" smtClean="0">
                <a:latin typeface="+mn-lt"/>
              </a:rPr>
              <a:t> (corresponds to considering the differences between the “true” factors and their means):				</a:t>
            </a:r>
            <a:r>
              <a:rPr lang="en-US" sz="2400" u="sng" dirty="0">
                <a:latin typeface="+mn-lt"/>
              </a:rPr>
              <a:t>From  (</a:t>
            </a:r>
            <a:r>
              <a:rPr lang="en-US" sz="2400" u="sng" dirty="0" smtClean="0">
                <a:latin typeface="+mn-lt"/>
              </a:rPr>
              <a:t>17)</a:t>
            </a:r>
          </a:p>
          <a:p>
            <a:pPr algn="just">
              <a:lnSpc>
                <a:spcPts val="3200"/>
              </a:lnSpc>
              <a:spcBef>
                <a:spcPts val="1200"/>
              </a:spcBef>
              <a:spcAft>
                <a:spcPts val="1200"/>
              </a:spcAft>
            </a:pPr>
            <a:r>
              <a:rPr lang="en-US" sz="2400" dirty="0" smtClean="0">
                <a:latin typeface="+mn-lt"/>
              </a:rPr>
              <a:t>(53)</a:t>
            </a:r>
            <a:endParaRPr lang="en-US" sz="2400" dirty="0">
              <a:latin typeface="+mn-lt"/>
            </a:endParaRPr>
          </a:p>
          <a:p>
            <a:pPr algn="just">
              <a:lnSpc>
                <a:spcPts val="3200"/>
              </a:lnSpc>
              <a:spcBef>
                <a:spcPts val="1200"/>
              </a:spcBef>
              <a:spcAft>
                <a:spcPts val="0"/>
              </a:spcAft>
            </a:pPr>
            <a:r>
              <a:rPr lang="en-US" sz="2400" b="1" dirty="0">
                <a:latin typeface="+mn-lt"/>
              </a:rPr>
              <a:t>B</a:t>
            </a:r>
            <a:r>
              <a:rPr lang="en-US" sz="2400" b="1" dirty="0" smtClean="0">
                <a:latin typeface="+mn-lt"/>
              </a:rPr>
              <a:t>ond prices:					</a:t>
            </a:r>
            <a:r>
              <a:rPr lang="en-US" sz="2400" u="sng" dirty="0" smtClean="0">
                <a:latin typeface="+mn-lt"/>
              </a:rPr>
              <a:t>From (19)</a:t>
            </a:r>
          </a:p>
          <a:p>
            <a:pPr algn="just">
              <a:lnSpc>
                <a:spcPts val="3200"/>
              </a:lnSpc>
              <a:spcBef>
                <a:spcPts val="0"/>
              </a:spcBef>
              <a:spcAft>
                <a:spcPts val="0"/>
              </a:spcAft>
            </a:pPr>
            <a:r>
              <a:rPr lang="en-US" sz="2400" dirty="0" smtClean="0">
                <a:latin typeface="+mn-lt"/>
              </a:rPr>
              <a:t>(54)</a:t>
            </a:r>
          </a:p>
          <a:p>
            <a:pPr algn="just">
              <a:lnSpc>
                <a:spcPts val="3200"/>
              </a:lnSpc>
              <a:spcBef>
                <a:spcPts val="600"/>
              </a:spcBef>
              <a:spcAft>
                <a:spcPts val="600"/>
              </a:spcAft>
            </a:pPr>
            <a:endParaRPr lang="en-US" sz="2400" dirty="0">
              <a:latin typeface="+mn-lt"/>
            </a:endParaRPr>
          </a:p>
        </p:txBody>
      </p:sp>
      <p:pic>
        <p:nvPicPr>
          <p:cNvPr id="2" name="Picture 1"/>
          <p:cNvPicPr>
            <a:picLocks noChangeAspect="1"/>
          </p:cNvPicPr>
          <p:nvPr/>
        </p:nvPicPr>
        <p:blipFill>
          <a:blip r:embed="rId3"/>
          <a:stretch>
            <a:fillRect/>
          </a:stretch>
        </p:blipFill>
        <p:spPr>
          <a:xfrm>
            <a:off x="971599" y="2652355"/>
            <a:ext cx="3600401" cy="776646"/>
          </a:xfrm>
          <a:prstGeom prst="rect">
            <a:avLst/>
          </a:prstGeom>
        </p:spPr>
      </p:pic>
      <p:pic>
        <p:nvPicPr>
          <p:cNvPr id="3" name="Picture 2"/>
          <p:cNvPicPr>
            <a:picLocks noChangeAspect="1"/>
          </p:cNvPicPr>
          <p:nvPr/>
        </p:nvPicPr>
        <p:blipFill>
          <a:blip r:embed="rId4"/>
          <a:stretch>
            <a:fillRect/>
          </a:stretch>
        </p:blipFill>
        <p:spPr>
          <a:xfrm>
            <a:off x="1115616" y="4831790"/>
            <a:ext cx="2702013" cy="524985"/>
          </a:xfrm>
          <a:prstGeom prst="rect">
            <a:avLst/>
          </a:prstGeom>
        </p:spPr>
      </p:pic>
      <p:pic>
        <p:nvPicPr>
          <p:cNvPr id="4" name="Picture 3"/>
          <p:cNvPicPr>
            <a:picLocks noChangeAspect="1"/>
          </p:cNvPicPr>
          <p:nvPr/>
        </p:nvPicPr>
        <p:blipFill>
          <a:blip r:embed="rId5"/>
          <a:stretch>
            <a:fillRect/>
          </a:stretch>
        </p:blipFill>
        <p:spPr>
          <a:xfrm>
            <a:off x="1025628" y="6021377"/>
            <a:ext cx="2881988" cy="508903"/>
          </a:xfrm>
          <a:prstGeom prst="rect">
            <a:avLst/>
          </a:prstGeom>
        </p:spPr>
      </p:pic>
      <p:pic>
        <p:nvPicPr>
          <p:cNvPr id="7" name="Picture 6"/>
          <p:cNvPicPr>
            <a:picLocks noChangeAspect="1"/>
          </p:cNvPicPr>
          <p:nvPr/>
        </p:nvPicPr>
        <p:blipFill>
          <a:blip r:embed="rId6"/>
          <a:stretch>
            <a:fillRect/>
          </a:stretch>
        </p:blipFill>
        <p:spPr>
          <a:xfrm>
            <a:off x="5004048" y="2727487"/>
            <a:ext cx="3593191" cy="557497"/>
          </a:xfrm>
          <a:prstGeom prst="rect">
            <a:avLst/>
          </a:prstGeom>
        </p:spPr>
      </p:pic>
      <p:pic>
        <p:nvPicPr>
          <p:cNvPr id="8" name="Picture 7"/>
          <p:cNvPicPr>
            <a:picLocks noChangeAspect="1"/>
          </p:cNvPicPr>
          <p:nvPr/>
        </p:nvPicPr>
        <p:blipFill>
          <a:blip r:embed="rId7"/>
          <a:stretch>
            <a:fillRect/>
          </a:stretch>
        </p:blipFill>
        <p:spPr>
          <a:xfrm>
            <a:off x="5043779" y="4831790"/>
            <a:ext cx="3560450" cy="469274"/>
          </a:xfrm>
          <a:prstGeom prst="rect">
            <a:avLst/>
          </a:prstGeom>
        </p:spPr>
      </p:pic>
      <p:pic>
        <p:nvPicPr>
          <p:cNvPr id="9" name="Picture 8"/>
          <p:cNvPicPr>
            <a:picLocks noChangeAspect="1"/>
          </p:cNvPicPr>
          <p:nvPr/>
        </p:nvPicPr>
        <p:blipFill>
          <a:blip r:embed="rId8"/>
          <a:stretch>
            <a:fillRect/>
          </a:stretch>
        </p:blipFill>
        <p:spPr>
          <a:xfrm>
            <a:off x="5436096" y="6045119"/>
            <a:ext cx="2088232" cy="461420"/>
          </a:xfrm>
          <a:prstGeom prst="rect">
            <a:avLst/>
          </a:prstGeom>
        </p:spPr>
      </p:pic>
      <p:pic>
        <p:nvPicPr>
          <p:cNvPr id="10" name="Picture 9"/>
          <p:cNvPicPr>
            <a:picLocks noChangeAspect="1"/>
          </p:cNvPicPr>
          <p:nvPr/>
        </p:nvPicPr>
        <p:blipFill>
          <a:blip r:embed="rId9"/>
          <a:stretch>
            <a:fillRect/>
          </a:stretch>
        </p:blipFill>
        <p:spPr>
          <a:xfrm>
            <a:off x="251521" y="942616"/>
            <a:ext cx="7992888" cy="1263044"/>
          </a:xfrm>
          <a:prstGeom prst="rect">
            <a:avLst/>
          </a:prstGeom>
        </p:spPr>
      </p:pic>
    </p:spTree>
    <p:extLst>
      <p:ext uri="{BB962C8B-B14F-4D97-AF65-F5344CB8AC3E}">
        <p14:creationId xmlns:p14="http://schemas.microsoft.com/office/powerpoint/2010/main" val="1739529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239056" y="569352"/>
            <a:ext cx="8953919" cy="4452501"/>
          </a:xfrm>
          <a:prstGeom prst="rect">
            <a:avLst/>
          </a:prstGeom>
        </p:spPr>
        <p:txBody>
          <a:bodyPr wrap="square">
            <a:spAutoFit/>
          </a:bodyPr>
          <a:lstStyle/>
          <a:p>
            <a:pPr algn="just">
              <a:lnSpc>
                <a:spcPts val="3200"/>
              </a:lnSpc>
              <a:spcBef>
                <a:spcPts val="600"/>
              </a:spcBef>
              <a:spcAft>
                <a:spcPts val="600"/>
              </a:spcAft>
            </a:pPr>
            <a:r>
              <a:rPr lang="pt-PT" sz="2400" b="1" dirty="0" smtClean="0">
                <a:latin typeface="+mn-lt"/>
              </a:rPr>
              <a:t>Yield curve:					</a:t>
            </a:r>
            <a:r>
              <a:rPr lang="pt-PT" sz="2400" b="1" dirty="0" err="1" smtClean="0">
                <a:latin typeface="+mn-lt"/>
              </a:rPr>
              <a:t>From</a:t>
            </a:r>
            <a:r>
              <a:rPr lang="pt-PT" sz="2400" b="1" dirty="0" smtClean="0">
                <a:latin typeface="+mn-lt"/>
              </a:rPr>
              <a:t> (30)</a:t>
            </a:r>
          </a:p>
          <a:p>
            <a:pPr algn="just">
              <a:lnSpc>
                <a:spcPts val="3200"/>
              </a:lnSpc>
              <a:spcBef>
                <a:spcPts val="600"/>
              </a:spcBef>
              <a:spcAft>
                <a:spcPts val="600"/>
              </a:spcAft>
            </a:pPr>
            <a:r>
              <a:rPr lang="pt-PT" sz="2400" b="1" dirty="0" smtClean="0">
                <a:latin typeface="+mn-lt"/>
              </a:rPr>
              <a:t>(55) </a:t>
            </a:r>
          </a:p>
          <a:p>
            <a:pPr algn="just">
              <a:lnSpc>
                <a:spcPts val="3200"/>
              </a:lnSpc>
              <a:spcBef>
                <a:spcPts val="600"/>
              </a:spcBef>
              <a:spcAft>
                <a:spcPts val="600"/>
              </a:spcAft>
            </a:pPr>
            <a:endParaRPr lang="pt-PT" sz="2400" b="1" dirty="0">
              <a:latin typeface="+mn-lt"/>
            </a:endParaRPr>
          </a:p>
          <a:p>
            <a:pPr algn="just">
              <a:lnSpc>
                <a:spcPts val="3200"/>
              </a:lnSpc>
              <a:spcBef>
                <a:spcPts val="600"/>
              </a:spcBef>
              <a:spcAft>
                <a:spcPts val="600"/>
              </a:spcAft>
            </a:pPr>
            <a:r>
              <a:rPr lang="pt-PT" sz="2400" b="1" dirty="0" err="1" smtClean="0">
                <a:latin typeface="+mn-lt"/>
              </a:rPr>
              <a:t>Factor</a:t>
            </a:r>
            <a:r>
              <a:rPr lang="pt-PT" sz="2400" b="1" dirty="0" smtClean="0">
                <a:latin typeface="+mn-lt"/>
              </a:rPr>
              <a:t> </a:t>
            </a:r>
            <a:r>
              <a:rPr lang="pt-PT" sz="2400" b="1" dirty="0" err="1" smtClean="0">
                <a:latin typeface="+mn-lt"/>
              </a:rPr>
              <a:t>loadings</a:t>
            </a:r>
            <a:r>
              <a:rPr lang="pt-PT" sz="2400" b="1" dirty="0" smtClean="0">
                <a:latin typeface="+mn-lt"/>
              </a:rPr>
              <a:t>:				</a:t>
            </a:r>
            <a:r>
              <a:rPr lang="pt-PT" sz="2400" b="1" dirty="0" err="1" smtClean="0">
                <a:latin typeface="+mn-lt"/>
              </a:rPr>
              <a:t>From</a:t>
            </a:r>
            <a:r>
              <a:rPr lang="pt-PT" sz="2400" b="1" dirty="0" smtClean="0">
                <a:latin typeface="+mn-lt"/>
              </a:rPr>
              <a:t> (27), (28) </a:t>
            </a:r>
            <a:r>
              <a:rPr lang="pt-PT" sz="2400" b="1" dirty="0" err="1" smtClean="0">
                <a:latin typeface="+mn-lt"/>
              </a:rPr>
              <a:t>and</a:t>
            </a:r>
            <a:r>
              <a:rPr lang="pt-PT" sz="2400" b="1" dirty="0" smtClean="0">
                <a:latin typeface="+mn-lt"/>
              </a:rPr>
              <a:t> (52)</a:t>
            </a:r>
          </a:p>
          <a:p>
            <a:pPr algn="just">
              <a:lnSpc>
                <a:spcPts val="3200"/>
              </a:lnSpc>
              <a:spcBef>
                <a:spcPts val="600"/>
              </a:spcBef>
              <a:spcAft>
                <a:spcPts val="600"/>
              </a:spcAft>
            </a:pPr>
            <a:r>
              <a:rPr lang="pt-PT" sz="2400" b="1" dirty="0" smtClean="0">
                <a:latin typeface="+mn-lt"/>
              </a:rPr>
              <a:t>(56)</a:t>
            </a:r>
          </a:p>
          <a:p>
            <a:pPr algn="just">
              <a:lnSpc>
                <a:spcPts val="3200"/>
              </a:lnSpc>
              <a:spcBef>
                <a:spcPts val="600"/>
              </a:spcBef>
              <a:spcAft>
                <a:spcPts val="600"/>
              </a:spcAft>
            </a:pPr>
            <a:r>
              <a:rPr lang="pt-PT" sz="2400" b="1" dirty="0" smtClean="0">
                <a:latin typeface="+mn-lt"/>
              </a:rPr>
              <a:t>(57)</a:t>
            </a:r>
          </a:p>
          <a:p>
            <a:pPr algn="just">
              <a:lnSpc>
                <a:spcPts val="3200"/>
              </a:lnSpc>
              <a:spcBef>
                <a:spcPts val="600"/>
              </a:spcBef>
              <a:spcAft>
                <a:spcPts val="600"/>
              </a:spcAft>
            </a:pPr>
            <a:endParaRPr lang="pt-PT" sz="2400" b="1" dirty="0">
              <a:latin typeface="+mn-lt"/>
            </a:endParaRPr>
          </a:p>
          <a:p>
            <a:pPr algn="just">
              <a:lnSpc>
                <a:spcPts val="3200"/>
              </a:lnSpc>
              <a:spcBef>
                <a:spcPts val="600"/>
              </a:spcBef>
              <a:spcAft>
                <a:spcPts val="600"/>
              </a:spcAft>
            </a:pPr>
            <a:endParaRPr lang="pt-PT" sz="2400" b="1" dirty="0" smtClean="0">
              <a:latin typeface="+mn-lt"/>
            </a:endParaRPr>
          </a:p>
        </p:txBody>
      </p:sp>
      <p:pic>
        <p:nvPicPr>
          <p:cNvPr id="4" name="Picture 3"/>
          <p:cNvPicPr>
            <a:picLocks noChangeAspect="1"/>
          </p:cNvPicPr>
          <p:nvPr/>
        </p:nvPicPr>
        <p:blipFill>
          <a:blip r:embed="rId3"/>
          <a:stretch>
            <a:fillRect/>
          </a:stretch>
        </p:blipFill>
        <p:spPr>
          <a:xfrm>
            <a:off x="918293" y="1080849"/>
            <a:ext cx="2862704" cy="605165"/>
          </a:xfrm>
          <a:prstGeom prst="rect">
            <a:avLst/>
          </a:prstGeom>
        </p:spPr>
      </p:pic>
      <p:pic>
        <p:nvPicPr>
          <p:cNvPr id="13" name="Picture 12"/>
          <p:cNvPicPr>
            <a:picLocks noChangeAspect="1"/>
          </p:cNvPicPr>
          <p:nvPr/>
        </p:nvPicPr>
        <p:blipFill>
          <a:blip r:embed="rId4"/>
          <a:stretch>
            <a:fillRect/>
          </a:stretch>
        </p:blipFill>
        <p:spPr>
          <a:xfrm>
            <a:off x="5652120" y="1052736"/>
            <a:ext cx="2088232" cy="756398"/>
          </a:xfrm>
          <a:prstGeom prst="rect">
            <a:avLst/>
          </a:prstGeom>
        </p:spPr>
      </p:pic>
      <p:pic>
        <p:nvPicPr>
          <p:cNvPr id="14" name="Picture 13"/>
          <p:cNvPicPr>
            <a:picLocks noChangeAspect="1"/>
          </p:cNvPicPr>
          <p:nvPr/>
        </p:nvPicPr>
        <p:blipFill>
          <a:blip r:embed="rId5"/>
          <a:stretch>
            <a:fillRect/>
          </a:stretch>
        </p:blipFill>
        <p:spPr>
          <a:xfrm>
            <a:off x="918293" y="2821078"/>
            <a:ext cx="3963589" cy="1065711"/>
          </a:xfrm>
          <a:prstGeom prst="rect">
            <a:avLst/>
          </a:prstGeom>
        </p:spPr>
      </p:pic>
      <p:pic>
        <p:nvPicPr>
          <p:cNvPr id="20" name="Picture 19"/>
          <p:cNvPicPr>
            <a:picLocks noChangeAspect="1"/>
          </p:cNvPicPr>
          <p:nvPr/>
        </p:nvPicPr>
        <p:blipFill>
          <a:blip r:embed="rId6"/>
          <a:stretch>
            <a:fillRect/>
          </a:stretch>
        </p:blipFill>
        <p:spPr>
          <a:xfrm>
            <a:off x="4820766" y="4234675"/>
            <a:ext cx="3789260" cy="817385"/>
          </a:xfrm>
          <a:prstGeom prst="rect">
            <a:avLst/>
          </a:prstGeom>
        </p:spPr>
      </p:pic>
      <p:pic>
        <p:nvPicPr>
          <p:cNvPr id="21" name="Picture 20"/>
          <p:cNvPicPr>
            <a:picLocks noChangeAspect="1"/>
          </p:cNvPicPr>
          <p:nvPr/>
        </p:nvPicPr>
        <p:blipFill>
          <a:blip r:embed="rId7"/>
          <a:stretch>
            <a:fillRect/>
          </a:stretch>
        </p:blipFill>
        <p:spPr>
          <a:xfrm>
            <a:off x="4788024" y="3007609"/>
            <a:ext cx="4356825" cy="495932"/>
          </a:xfrm>
          <a:prstGeom prst="rect">
            <a:avLst/>
          </a:prstGeom>
        </p:spPr>
      </p:pic>
      <p:pic>
        <p:nvPicPr>
          <p:cNvPr id="23" name="Picture 22"/>
          <p:cNvPicPr>
            <a:picLocks noChangeAspect="1"/>
          </p:cNvPicPr>
          <p:nvPr/>
        </p:nvPicPr>
        <p:blipFill>
          <a:blip r:embed="rId8"/>
          <a:stretch>
            <a:fillRect/>
          </a:stretch>
        </p:blipFill>
        <p:spPr>
          <a:xfrm>
            <a:off x="4831210" y="3675435"/>
            <a:ext cx="3790851" cy="559853"/>
          </a:xfrm>
          <a:prstGeom prst="rect">
            <a:avLst/>
          </a:prstGeom>
        </p:spPr>
      </p:pic>
    </p:spTree>
    <p:extLst>
      <p:ext uri="{BB962C8B-B14F-4D97-AF65-F5344CB8AC3E}">
        <p14:creationId xmlns:p14="http://schemas.microsoft.com/office/powerpoint/2010/main" val="144611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239056" y="569352"/>
            <a:ext cx="8953919" cy="4734629"/>
          </a:xfrm>
          <a:prstGeom prst="rect">
            <a:avLst/>
          </a:prstGeom>
        </p:spPr>
        <p:txBody>
          <a:bodyPr wrap="square">
            <a:spAutoFit/>
          </a:bodyPr>
          <a:lstStyle/>
          <a:p>
            <a:pPr algn="just">
              <a:lnSpc>
                <a:spcPts val="3200"/>
              </a:lnSpc>
              <a:spcBef>
                <a:spcPts val="600"/>
              </a:spcBef>
              <a:spcAft>
                <a:spcPts val="600"/>
              </a:spcAft>
            </a:pPr>
            <a:r>
              <a:rPr lang="pt-PT" sz="2400" b="1" dirty="0" smtClean="0">
                <a:latin typeface="+mn-lt"/>
              </a:rPr>
              <a:t>Short-</a:t>
            </a:r>
            <a:r>
              <a:rPr lang="pt-PT" sz="2400" b="1" dirty="0" err="1" smtClean="0">
                <a:latin typeface="+mn-lt"/>
              </a:rPr>
              <a:t>term</a:t>
            </a:r>
            <a:r>
              <a:rPr lang="pt-PT" sz="2400" b="1" dirty="0" smtClean="0">
                <a:latin typeface="+mn-lt"/>
              </a:rPr>
              <a:t> </a:t>
            </a:r>
            <a:r>
              <a:rPr lang="pt-PT" sz="2400" b="1" dirty="0" err="1" smtClean="0">
                <a:latin typeface="+mn-lt"/>
              </a:rPr>
              <a:t>interest</a:t>
            </a:r>
            <a:r>
              <a:rPr lang="pt-PT" sz="2400" b="1" dirty="0" smtClean="0">
                <a:latin typeface="+mn-lt"/>
              </a:rPr>
              <a:t> rate:			</a:t>
            </a:r>
            <a:r>
              <a:rPr lang="pt-PT" sz="2400" b="1" dirty="0" err="1" smtClean="0">
                <a:latin typeface="+mn-lt"/>
              </a:rPr>
              <a:t>From</a:t>
            </a:r>
            <a:r>
              <a:rPr lang="pt-PT" sz="2400" b="1" dirty="0" smtClean="0">
                <a:latin typeface="+mn-lt"/>
              </a:rPr>
              <a:t> (31)</a:t>
            </a:r>
          </a:p>
          <a:p>
            <a:pPr algn="just">
              <a:lnSpc>
                <a:spcPts val="3200"/>
              </a:lnSpc>
              <a:spcBef>
                <a:spcPts val="600"/>
              </a:spcBef>
              <a:spcAft>
                <a:spcPts val="600"/>
              </a:spcAft>
            </a:pPr>
            <a:r>
              <a:rPr lang="pt-PT" sz="2400" b="1" dirty="0" smtClean="0">
                <a:latin typeface="+mn-lt"/>
              </a:rPr>
              <a:t>(58)</a:t>
            </a:r>
            <a:endParaRPr lang="pt-PT" sz="2400" b="1" dirty="0">
              <a:latin typeface="+mn-lt"/>
            </a:endParaRPr>
          </a:p>
          <a:p>
            <a:pPr algn="just">
              <a:lnSpc>
                <a:spcPts val="3200"/>
              </a:lnSpc>
              <a:spcBef>
                <a:spcPts val="600"/>
              </a:spcBef>
              <a:spcAft>
                <a:spcPts val="600"/>
              </a:spcAft>
            </a:pPr>
            <a:endParaRPr lang="pt-PT" sz="2400" b="1" dirty="0" smtClean="0">
              <a:latin typeface="+mn-lt"/>
            </a:endParaRPr>
          </a:p>
          <a:p>
            <a:pPr algn="just">
              <a:lnSpc>
                <a:spcPts val="3200"/>
              </a:lnSpc>
              <a:spcBef>
                <a:spcPts val="600"/>
              </a:spcBef>
              <a:spcAft>
                <a:spcPts val="600"/>
              </a:spcAft>
            </a:pPr>
            <a:r>
              <a:rPr lang="en-GB" sz="2400" dirty="0">
                <a:latin typeface="+mn-lt"/>
              </a:rPr>
              <a:t>Given the common </a:t>
            </a:r>
            <a:r>
              <a:rPr lang="en-GB" sz="2400" dirty="0" smtClean="0">
                <a:latin typeface="+mn-lt"/>
              </a:rPr>
              <a:t>normalisation</a:t>
            </a:r>
            <a:r>
              <a:rPr lang="en-GB" sz="2400" dirty="0">
                <a:latin typeface="+mn-lt"/>
              </a:rPr>
              <a:t>			</a:t>
            </a:r>
            <a:endParaRPr lang="pt-PT" sz="2400" dirty="0">
              <a:latin typeface="+mn-lt"/>
            </a:endParaRPr>
          </a:p>
          <a:p>
            <a:pPr marL="285750" indent="-285750" algn="just">
              <a:lnSpc>
                <a:spcPts val="27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2700"/>
              </a:lnSpc>
              <a:spcBef>
                <a:spcPts val="600"/>
              </a:spcBef>
              <a:spcAft>
                <a:spcPts val="600"/>
              </a:spcAft>
              <a:buFont typeface="Arial" panose="020B0604020202020204" pitchFamily="34" charset="0"/>
              <a:buChar char="•"/>
            </a:pPr>
            <a:r>
              <a:rPr lang="en-GB" sz="2400" dirty="0" smtClean="0">
                <a:latin typeface="+mn-lt"/>
              </a:rPr>
              <a:t>This </a:t>
            </a:r>
            <a:r>
              <a:rPr lang="en-GB" sz="2400" dirty="0">
                <a:latin typeface="+mn-lt"/>
              </a:rPr>
              <a:t>model has the appealing feature of the short-term being the sum of 2 factors plus a constant.</a:t>
            </a:r>
          </a:p>
          <a:p>
            <a:pPr marL="285750" indent="-285750" algn="just">
              <a:lnSpc>
                <a:spcPts val="2700"/>
              </a:lnSpc>
              <a:spcBef>
                <a:spcPts val="600"/>
              </a:spcBef>
              <a:spcAft>
                <a:spcPts val="600"/>
              </a:spcAft>
              <a:buFont typeface="Arial" panose="020B0604020202020204" pitchFamily="34" charset="0"/>
              <a:buChar char="•"/>
            </a:pPr>
            <a:r>
              <a:rPr lang="en-GB" sz="2400" dirty="0">
                <a:latin typeface="+mn-lt"/>
              </a:rPr>
              <a:t>The usual conjecture is that one factor is related to inflation expectations and that the other factor reflects the </a:t>
            </a:r>
            <a:r>
              <a:rPr lang="en-GB" sz="2400" i="1" dirty="0">
                <a:latin typeface="+mn-lt"/>
              </a:rPr>
              <a:t>ex-ante </a:t>
            </a:r>
            <a:r>
              <a:rPr lang="en-GB" sz="2400" dirty="0">
                <a:latin typeface="+mn-lt"/>
              </a:rPr>
              <a:t>real interest rate</a:t>
            </a:r>
            <a:r>
              <a:rPr lang="en-GB" sz="2400" dirty="0" smtClean="0">
                <a:latin typeface="+mn-lt"/>
              </a:rPr>
              <a:t>.</a:t>
            </a:r>
            <a:endParaRPr lang="en-GB" sz="2400" b="1" dirty="0">
              <a:latin typeface="+mn-lt"/>
            </a:endParaRPr>
          </a:p>
        </p:txBody>
      </p:sp>
      <p:pic>
        <p:nvPicPr>
          <p:cNvPr id="5" name="Picture 4"/>
          <p:cNvPicPr>
            <a:picLocks noChangeAspect="1"/>
          </p:cNvPicPr>
          <p:nvPr/>
        </p:nvPicPr>
        <p:blipFill>
          <a:blip r:embed="rId3"/>
          <a:stretch>
            <a:fillRect/>
          </a:stretch>
        </p:blipFill>
        <p:spPr>
          <a:xfrm>
            <a:off x="971600" y="1052736"/>
            <a:ext cx="1800200" cy="717200"/>
          </a:xfrm>
          <a:prstGeom prst="rect">
            <a:avLst/>
          </a:prstGeom>
        </p:spPr>
      </p:pic>
      <p:pic>
        <p:nvPicPr>
          <p:cNvPr id="10" name="Picture 9"/>
          <p:cNvPicPr>
            <a:picLocks noChangeAspect="1"/>
          </p:cNvPicPr>
          <p:nvPr/>
        </p:nvPicPr>
        <p:blipFill>
          <a:blip r:embed="rId4"/>
          <a:stretch>
            <a:fillRect/>
          </a:stretch>
        </p:blipFill>
        <p:spPr>
          <a:xfrm>
            <a:off x="4734920" y="1080488"/>
            <a:ext cx="4048482" cy="777602"/>
          </a:xfrm>
          <a:prstGeom prst="rect">
            <a:avLst/>
          </a:prstGeom>
        </p:spPr>
      </p:pic>
      <p:cxnSp>
        <p:nvCxnSpPr>
          <p:cNvPr id="8" name="Straight Arrow Connector 7"/>
          <p:cNvCxnSpPr/>
          <p:nvPr/>
        </p:nvCxnSpPr>
        <p:spPr>
          <a:xfrm>
            <a:off x="1799692" y="1916832"/>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4738166" y="2307847"/>
            <a:ext cx="2856746" cy="357697"/>
          </a:xfrm>
          <a:prstGeom prst="rect">
            <a:avLst/>
          </a:prstGeom>
        </p:spPr>
      </p:pic>
    </p:spTree>
    <p:extLst>
      <p:ext uri="{BB962C8B-B14F-4D97-AF65-F5344CB8AC3E}">
        <p14:creationId xmlns:p14="http://schemas.microsoft.com/office/powerpoint/2010/main" val="140541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239056" y="430231"/>
            <a:ext cx="8953919" cy="6401753"/>
          </a:xfrm>
          <a:prstGeom prst="rect">
            <a:avLst/>
          </a:prstGeom>
        </p:spPr>
        <p:txBody>
          <a:bodyPr wrap="square">
            <a:spAutoFit/>
          </a:bodyPr>
          <a:lstStyle/>
          <a:p>
            <a:pPr algn="just">
              <a:lnSpc>
                <a:spcPts val="3200"/>
              </a:lnSpc>
              <a:spcBef>
                <a:spcPts val="600"/>
              </a:spcBef>
              <a:spcAft>
                <a:spcPts val="600"/>
              </a:spcAft>
            </a:pPr>
            <a:r>
              <a:rPr lang="pt-PT" sz="2400" b="1" dirty="0" err="1" smtClean="0">
                <a:latin typeface="+mn-lt"/>
              </a:rPr>
              <a:t>One-period</a:t>
            </a:r>
            <a:r>
              <a:rPr lang="pt-PT" sz="2400" b="1" dirty="0" smtClean="0">
                <a:latin typeface="+mn-lt"/>
              </a:rPr>
              <a:t> </a:t>
            </a:r>
            <a:r>
              <a:rPr lang="pt-PT" sz="2400" b="1" dirty="0" err="1" smtClean="0">
                <a:latin typeface="+mn-lt"/>
              </a:rPr>
              <a:t>forward</a:t>
            </a:r>
            <a:r>
              <a:rPr lang="pt-PT" sz="2400" b="1" dirty="0" smtClean="0">
                <a:latin typeface="+mn-lt"/>
              </a:rPr>
              <a:t> curve:					</a:t>
            </a:r>
          </a:p>
          <a:p>
            <a:pPr algn="just">
              <a:lnSpc>
                <a:spcPts val="3200"/>
              </a:lnSpc>
              <a:spcBef>
                <a:spcPts val="600"/>
              </a:spcBef>
              <a:spcAft>
                <a:spcPts val="600"/>
              </a:spcAft>
            </a:pPr>
            <a:r>
              <a:rPr lang="pt-PT" sz="2400" b="1" dirty="0" smtClean="0">
                <a:latin typeface="+mn-lt"/>
              </a:rPr>
              <a:t>(59)</a:t>
            </a:r>
            <a:endParaRPr lang="pt-PT" sz="2400" b="1" dirty="0">
              <a:latin typeface="+mn-lt"/>
            </a:endParaRPr>
          </a:p>
          <a:p>
            <a:pPr algn="just">
              <a:lnSpc>
                <a:spcPts val="3200"/>
              </a:lnSpc>
              <a:spcBef>
                <a:spcPts val="600"/>
              </a:spcBef>
              <a:spcAft>
                <a:spcPts val="600"/>
              </a:spcAft>
            </a:pPr>
            <a:endParaRPr lang="pt-PT" sz="2400" b="1" dirty="0" smtClean="0">
              <a:latin typeface="+mn-lt"/>
            </a:endParaRPr>
          </a:p>
          <a:p>
            <a:pPr algn="just">
              <a:lnSpc>
                <a:spcPts val="3200"/>
              </a:lnSpc>
              <a:spcBef>
                <a:spcPts val="600"/>
              </a:spcBef>
              <a:spcAft>
                <a:spcPts val="600"/>
              </a:spcAft>
            </a:pPr>
            <a:r>
              <a:rPr lang="pt-PT" sz="2400" b="1" dirty="0" err="1" smtClean="0">
                <a:latin typeface="+mn-lt"/>
              </a:rPr>
              <a:t>From</a:t>
            </a:r>
            <a:r>
              <a:rPr lang="pt-PT" sz="2400" b="1" dirty="0" smtClean="0">
                <a:latin typeface="+mn-lt"/>
              </a:rPr>
              <a:t> (30)</a:t>
            </a:r>
          </a:p>
          <a:p>
            <a:pPr algn="just">
              <a:lnSpc>
                <a:spcPts val="3200"/>
              </a:lnSpc>
              <a:spcBef>
                <a:spcPts val="600"/>
              </a:spcBef>
              <a:spcAft>
                <a:spcPts val="600"/>
              </a:spcAft>
            </a:pPr>
            <a:endParaRPr lang="pt-PT" sz="2400" b="1" dirty="0">
              <a:latin typeface="+mn-lt"/>
            </a:endParaRPr>
          </a:p>
          <a:p>
            <a:pPr algn="just">
              <a:lnSpc>
                <a:spcPts val="3200"/>
              </a:lnSpc>
              <a:spcBef>
                <a:spcPts val="600"/>
              </a:spcBef>
              <a:spcAft>
                <a:spcPts val="600"/>
              </a:spcAft>
            </a:pPr>
            <a:endParaRPr lang="pt-PT" sz="2400" b="1" dirty="0" smtClean="0">
              <a:latin typeface="+mn-lt"/>
            </a:endParaRPr>
          </a:p>
          <a:p>
            <a:pPr algn="just">
              <a:lnSpc>
                <a:spcPts val="3200"/>
              </a:lnSpc>
              <a:spcBef>
                <a:spcPts val="600"/>
              </a:spcBef>
              <a:spcAft>
                <a:spcPts val="600"/>
              </a:spcAft>
            </a:pPr>
            <a:r>
              <a:rPr lang="pt-PT" sz="2400" b="1" dirty="0" err="1" smtClean="0">
                <a:latin typeface="+mn-lt"/>
              </a:rPr>
              <a:t>Volatility</a:t>
            </a:r>
            <a:r>
              <a:rPr lang="pt-PT" sz="2400" b="1" dirty="0" smtClean="0">
                <a:latin typeface="+mn-lt"/>
              </a:rPr>
              <a:t> curve:					</a:t>
            </a:r>
            <a:r>
              <a:rPr lang="pt-PT" sz="2400" b="1" dirty="0" err="1" smtClean="0">
                <a:latin typeface="+mn-lt"/>
              </a:rPr>
              <a:t>From</a:t>
            </a:r>
            <a:r>
              <a:rPr lang="pt-PT" sz="2400" b="1" dirty="0" smtClean="0">
                <a:latin typeface="+mn-lt"/>
              </a:rPr>
              <a:t> (35)</a:t>
            </a:r>
          </a:p>
          <a:p>
            <a:pPr algn="just">
              <a:lnSpc>
                <a:spcPts val="3200"/>
              </a:lnSpc>
              <a:spcBef>
                <a:spcPts val="600"/>
              </a:spcBef>
              <a:spcAft>
                <a:spcPts val="600"/>
              </a:spcAft>
            </a:pPr>
            <a:r>
              <a:rPr lang="pt-PT" sz="2400" b="1" dirty="0" smtClean="0">
                <a:latin typeface="+mn-lt"/>
              </a:rPr>
              <a:t>(60)</a:t>
            </a:r>
            <a:endParaRPr lang="pt-PT" sz="2400" b="1" dirty="0">
              <a:latin typeface="+mn-lt"/>
            </a:endParaRPr>
          </a:p>
          <a:p>
            <a:pPr algn="just">
              <a:lnSpc>
                <a:spcPts val="3200"/>
              </a:lnSpc>
              <a:spcBef>
                <a:spcPts val="600"/>
              </a:spcBef>
              <a:spcAft>
                <a:spcPts val="600"/>
              </a:spcAft>
            </a:pPr>
            <a:endParaRPr lang="pt-PT" sz="2400" b="1" dirty="0" smtClean="0">
              <a:latin typeface="+mn-lt"/>
            </a:endParaRPr>
          </a:p>
          <a:p>
            <a:pPr algn="just">
              <a:lnSpc>
                <a:spcPts val="2700"/>
              </a:lnSpc>
              <a:spcBef>
                <a:spcPts val="600"/>
              </a:spcBef>
              <a:spcAft>
                <a:spcPts val="600"/>
              </a:spcAft>
            </a:pPr>
            <a:r>
              <a:rPr lang="en-GB" sz="2400" dirty="0">
                <a:latin typeface="+mn-lt"/>
              </a:rPr>
              <a:t>as the factors have constant volatility, given </a:t>
            </a:r>
            <a:r>
              <a:rPr lang="en-GB" sz="2400" dirty="0" smtClean="0">
                <a:latin typeface="+mn-lt"/>
              </a:rPr>
              <a:t>by		  , the </a:t>
            </a:r>
            <a:r>
              <a:rPr lang="en-GB" sz="2400" dirty="0">
                <a:latin typeface="+mn-lt"/>
              </a:rPr>
              <a:t>volatility of yields depends neither on the level of the factors, nor on the level of the short-rate.</a:t>
            </a:r>
            <a:endParaRPr lang="pt-PT" sz="2400" b="1" dirty="0" smtClean="0">
              <a:latin typeface="+mn-lt"/>
            </a:endParaRPr>
          </a:p>
        </p:txBody>
      </p:sp>
      <p:pic>
        <p:nvPicPr>
          <p:cNvPr id="6" name="Picture 5"/>
          <p:cNvPicPr>
            <a:picLocks noChangeAspect="1"/>
          </p:cNvPicPr>
          <p:nvPr/>
        </p:nvPicPr>
        <p:blipFill>
          <a:blip r:embed="rId3"/>
          <a:stretch>
            <a:fillRect/>
          </a:stretch>
        </p:blipFill>
        <p:spPr>
          <a:xfrm>
            <a:off x="1066265" y="908120"/>
            <a:ext cx="5161919" cy="891492"/>
          </a:xfrm>
          <a:prstGeom prst="rect">
            <a:avLst/>
          </a:prstGeom>
        </p:spPr>
      </p:pic>
      <p:pic>
        <p:nvPicPr>
          <p:cNvPr id="11" name="Picture 10"/>
          <p:cNvPicPr>
            <a:picLocks noChangeAspect="1"/>
          </p:cNvPicPr>
          <p:nvPr/>
        </p:nvPicPr>
        <p:blipFill>
          <a:blip r:embed="rId4"/>
          <a:stretch>
            <a:fillRect/>
          </a:stretch>
        </p:blipFill>
        <p:spPr>
          <a:xfrm>
            <a:off x="241817" y="2708920"/>
            <a:ext cx="7447101" cy="985965"/>
          </a:xfrm>
          <a:prstGeom prst="rect">
            <a:avLst/>
          </a:prstGeom>
        </p:spPr>
      </p:pic>
      <p:cxnSp>
        <p:nvCxnSpPr>
          <p:cNvPr id="9" name="Straight Arrow Connector 8"/>
          <p:cNvCxnSpPr/>
          <p:nvPr/>
        </p:nvCxnSpPr>
        <p:spPr>
          <a:xfrm>
            <a:off x="680830" y="1628800"/>
            <a:ext cx="0" cy="59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1114458" y="4283963"/>
            <a:ext cx="2892784" cy="738088"/>
          </a:xfrm>
          <a:prstGeom prst="rect">
            <a:avLst/>
          </a:prstGeom>
        </p:spPr>
      </p:pic>
      <p:pic>
        <p:nvPicPr>
          <p:cNvPr id="16" name="Picture 15"/>
          <p:cNvPicPr>
            <a:picLocks noChangeAspect="1"/>
          </p:cNvPicPr>
          <p:nvPr/>
        </p:nvPicPr>
        <p:blipFill>
          <a:blip r:embed="rId6"/>
          <a:stretch>
            <a:fillRect/>
          </a:stretch>
        </p:blipFill>
        <p:spPr>
          <a:xfrm>
            <a:off x="5415914" y="4293096"/>
            <a:ext cx="3260542" cy="719823"/>
          </a:xfrm>
          <a:prstGeom prst="rect">
            <a:avLst/>
          </a:prstGeom>
        </p:spPr>
      </p:pic>
      <p:pic>
        <p:nvPicPr>
          <p:cNvPr id="15" name="Picture 14"/>
          <p:cNvPicPr>
            <a:picLocks noChangeAspect="1"/>
          </p:cNvPicPr>
          <p:nvPr/>
        </p:nvPicPr>
        <p:blipFill>
          <a:blip r:embed="rId7"/>
          <a:stretch>
            <a:fillRect/>
          </a:stretch>
        </p:blipFill>
        <p:spPr>
          <a:xfrm>
            <a:off x="6228184" y="5373216"/>
            <a:ext cx="1584176" cy="515729"/>
          </a:xfrm>
          <a:prstGeom prst="rect">
            <a:avLst/>
          </a:prstGeom>
        </p:spPr>
      </p:pic>
    </p:spTree>
    <p:extLst>
      <p:ext uri="{BB962C8B-B14F-4D97-AF65-F5344CB8AC3E}">
        <p14:creationId xmlns:p14="http://schemas.microsoft.com/office/powerpoint/2010/main" val="197579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239056" y="569352"/>
            <a:ext cx="8953919" cy="4452501"/>
          </a:xfrm>
          <a:prstGeom prst="rect">
            <a:avLst/>
          </a:prstGeom>
        </p:spPr>
        <p:txBody>
          <a:bodyPr wrap="square">
            <a:spAutoFit/>
          </a:bodyPr>
          <a:lstStyle/>
          <a:p>
            <a:pPr algn="just">
              <a:lnSpc>
                <a:spcPts val="3200"/>
              </a:lnSpc>
              <a:spcBef>
                <a:spcPts val="600"/>
              </a:spcBef>
              <a:spcAft>
                <a:spcPts val="600"/>
              </a:spcAft>
            </a:pPr>
            <a:r>
              <a:rPr lang="pt-PT" sz="2400" b="1" dirty="0" err="1" smtClean="0">
                <a:latin typeface="+mn-lt"/>
              </a:rPr>
              <a:t>Term</a:t>
            </a:r>
            <a:r>
              <a:rPr lang="pt-PT" sz="2400" b="1" dirty="0" smtClean="0">
                <a:latin typeface="+mn-lt"/>
              </a:rPr>
              <a:t> </a:t>
            </a:r>
            <a:r>
              <a:rPr lang="pt-PT" sz="2400" b="1" dirty="0" err="1" smtClean="0">
                <a:latin typeface="+mn-lt"/>
              </a:rPr>
              <a:t>premium</a:t>
            </a:r>
            <a:r>
              <a:rPr lang="pt-PT" sz="2400" b="1" dirty="0" smtClean="0">
                <a:latin typeface="+mn-lt"/>
              </a:rPr>
              <a:t>:</a:t>
            </a:r>
          </a:p>
          <a:p>
            <a:pPr algn="just">
              <a:lnSpc>
                <a:spcPts val="3200"/>
              </a:lnSpc>
              <a:spcBef>
                <a:spcPts val="600"/>
              </a:spcBef>
              <a:spcAft>
                <a:spcPts val="600"/>
              </a:spcAft>
            </a:pPr>
            <a:endParaRPr lang="pt-PT" sz="2400" b="1" dirty="0">
              <a:latin typeface="+mn-lt"/>
            </a:endParaRPr>
          </a:p>
          <a:p>
            <a:pPr algn="just">
              <a:lnSpc>
                <a:spcPts val="3200"/>
              </a:lnSpc>
              <a:spcBef>
                <a:spcPts val="600"/>
              </a:spcBef>
              <a:spcAft>
                <a:spcPts val="600"/>
              </a:spcAft>
            </a:pPr>
            <a:r>
              <a:rPr lang="pt-PT" sz="2400" b="1" dirty="0" smtClean="0">
                <a:latin typeface="+mn-lt"/>
              </a:rPr>
              <a:t>(61)		</a:t>
            </a:r>
          </a:p>
          <a:p>
            <a:pPr algn="just">
              <a:lnSpc>
                <a:spcPts val="3200"/>
              </a:lnSpc>
              <a:spcBef>
                <a:spcPts val="600"/>
              </a:spcBef>
              <a:spcAft>
                <a:spcPts val="600"/>
              </a:spcAft>
            </a:pPr>
            <a:endParaRPr lang="pt-PT" sz="2400" b="1" dirty="0" smtClean="0">
              <a:latin typeface="+mn-lt"/>
            </a:endParaRPr>
          </a:p>
          <a:p>
            <a:pPr algn="just">
              <a:lnSpc>
                <a:spcPts val="3200"/>
              </a:lnSpc>
              <a:spcBef>
                <a:spcPts val="600"/>
              </a:spcBef>
              <a:spcAft>
                <a:spcPts val="600"/>
              </a:spcAft>
            </a:pPr>
            <a:r>
              <a:rPr lang="pt-PT" sz="2400" b="1" dirty="0" err="1" smtClean="0">
                <a:latin typeface="+mn-lt"/>
              </a:rPr>
              <a:t>From</a:t>
            </a:r>
            <a:r>
              <a:rPr lang="pt-PT" sz="2400" b="1" dirty="0" smtClean="0">
                <a:latin typeface="+mn-lt"/>
              </a:rPr>
              <a:t> (30)</a:t>
            </a:r>
          </a:p>
          <a:p>
            <a:pPr algn="just">
              <a:lnSpc>
                <a:spcPts val="3200"/>
              </a:lnSpc>
              <a:spcBef>
                <a:spcPts val="600"/>
              </a:spcBef>
              <a:spcAft>
                <a:spcPts val="600"/>
              </a:spcAft>
            </a:pPr>
            <a:endParaRPr lang="pt-PT" sz="2400" b="1" dirty="0">
              <a:latin typeface="+mn-lt"/>
            </a:endParaRPr>
          </a:p>
          <a:p>
            <a:pPr algn="just">
              <a:lnSpc>
                <a:spcPts val="3200"/>
              </a:lnSpc>
              <a:spcBef>
                <a:spcPts val="600"/>
              </a:spcBef>
              <a:spcAft>
                <a:spcPts val="600"/>
              </a:spcAft>
            </a:pPr>
            <a:endParaRPr lang="pt-PT" sz="2400" b="1" dirty="0" smtClean="0">
              <a:latin typeface="+mn-lt"/>
            </a:endParaRPr>
          </a:p>
          <a:p>
            <a:pPr algn="just">
              <a:lnSpc>
                <a:spcPts val="3200"/>
              </a:lnSpc>
              <a:spcBef>
                <a:spcPts val="600"/>
              </a:spcBef>
              <a:spcAft>
                <a:spcPts val="600"/>
              </a:spcAft>
            </a:pPr>
            <a:endParaRPr lang="pt-PT" sz="2400" b="1" dirty="0">
              <a:latin typeface="+mn-lt"/>
            </a:endParaRPr>
          </a:p>
        </p:txBody>
      </p:sp>
      <p:pic>
        <p:nvPicPr>
          <p:cNvPr id="4" name="Picture 3"/>
          <p:cNvPicPr>
            <a:picLocks noChangeAspect="1"/>
          </p:cNvPicPr>
          <p:nvPr/>
        </p:nvPicPr>
        <p:blipFill>
          <a:blip r:embed="rId3"/>
          <a:stretch>
            <a:fillRect/>
          </a:stretch>
        </p:blipFill>
        <p:spPr>
          <a:xfrm>
            <a:off x="1691680" y="980728"/>
            <a:ext cx="5688089" cy="1626224"/>
          </a:xfrm>
          <a:prstGeom prst="rect">
            <a:avLst/>
          </a:prstGeom>
        </p:spPr>
      </p:pic>
      <p:pic>
        <p:nvPicPr>
          <p:cNvPr id="5" name="Picture 4"/>
          <p:cNvPicPr>
            <a:picLocks noChangeAspect="1"/>
          </p:cNvPicPr>
          <p:nvPr/>
        </p:nvPicPr>
        <p:blipFill>
          <a:blip r:embed="rId4"/>
          <a:stretch>
            <a:fillRect/>
          </a:stretch>
        </p:blipFill>
        <p:spPr>
          <a:xfrm>
            <a:off x="466824" y="3501008"/>
            <a:ext cx="5257304" cy="1261311"/>
          </a:xfrm>
          <a:prstGeom prst="rect">
            <a:avLst/>
          </a:prstGeom>
        </p:spPr>
      </p:pic>
    </p:spTree>
    <p:extLst>
      <p:ext uri="{BB962C8B-B14F-4D97-AF65-F5344CB8AC3E}">
        <p14:creationId xmlns:p14="http://schemas.microsoft.com/office/powerpoint/2010/main" val="211776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2" y="-71462"/>
            <a:ext cx="7772400" cy="1143000"/>
          </a:xfrm>
          <a:noFill/>
        </p:spPr>
        <p:txBody>
          <a:bodyPr lIns="90488" tIns="44450" rIns="90488" bIns="44450" anchor="b"/>
          <a:lstStyle/>
          <a:p>
            <a:pPr algn="l" eaLnBrk="1" hangingPunct="1"/>
            <a:r>
              <a:rPr lang="en-US" sz="3200" b="1" cap="small" dirty="0" smtClean="0">
                <a:solidFill>
                  <a:schemeClr val="accent3">
                    <a:lumMod val="75000"/>
                  </a:schemeClr>
                </a:solidFill>
              </a:rPr>
              <a:t>Interest Rate Tree </a:t>
            </a:r>
            <a:r>
              <a:rPr lang="en-US" sz="3200" dirty="0" smtClean="0"/>
              <a:t>– </a:t>
            </a:r>
            <a:r>
              <a:rPr lang="en-US" sz="3200" b="1" dirty="0" smtClean="0">
                <a:solidFill>
                  <a:srgbClr val="002060"/>
                </a:solidFill>
              </a:rPr>
              <a:t>calibration</a:t>
            </a:r>
          </a:p>
        </p:txBody>
      </p:sp>
      <p:sp>
        <p:nvSpPr>
          <p:cNvPr id="12" name="Rectangle 3"/>
          <p:cNvSpPr txBox="1">
            <a:spLocks noChangeArrowheads="1"/>
          </p:cNvSpPr>
          <p:nvPr/>
        </p:nvSpPr>
        <p:spPr bwMode="auto">
          <a:xfrm>
            <a:off x="323528" y="1178817"/>
            <a:ext cx="8640960" cy="3618336"/>
          </a:xfrm>
          <a:prstGeom prst="rect">
            <a:avLst/>
          </a:prstGeom>
          <a:noFill/>
          <a:ln w="9525">
            <a:noFill/>
            <a:miter lim="800000"/>
            <a:headEnd/>
            <a:tailEnd/>
          </a:ln>
          <a:effectLst/>
        </p:spPr>
        <p:txBody>
          <a:bodyPr lIns="90488" tIns="44450" rIns="90488" bIns="44450"/>
          <a:lstStyle/>
          <a:p>
            <a:pPr marL="342900" indent="-342900" algn="just">
              <a:spcBef>
                <a:spcPct val="20000"/>
              </a:spcBef>
              <a:buClr>
                <a:schemeClr val="accent4"/>
              </a:buClr>
              <a:buFont typeface="Wingdings" pitchFamily="2" charset="2"/>
              <a:buChar char="Ø"/>
              <a:defRPr/>
            </a:pPr>
            <a:r>
              <a:rPr lang="en-US" sz="2400" kern="0" dirty="0">
                <a:latin typeface="Calibri" pitchFamily="34" charset="0"/>
              </a:rPr>
              <a:t>Calibration of the model is performed so as </a:t>
            </a:r>
            <a:r>
              <a:rPr lang="en-US" sz="2400" kern="0" dirty="0">
                <a:solidFill>
                  <a:srgbClr val="FF0000"/>
                </a:solidFill>
                <a:latin typeface="Calibri" pitchFamily="34" charset="0"/>
              </a:rPr>
              <a:t>to make model consistent with the current term </a:t>
            </a:r>
            <a:r>
              <a:rPr lang="en-US" sz="2400" kern="0" dirty="0" smtClean="0">
                <a:solidFill>
                  <a:srgbClr val="FF0000"/>
                </a:solidFill>
                <a:latin typeface="Calibri" pitchFamily="34" charset="0"/>
              </a:rPr>
              <a:t>structure</a:t>
            </a:r>
            <a:r>
              <a:rPr lang="en-US" sz="2400" kern="0" dirty="0" smtClean="0">
                <a:latin typeface="Calibri" pitchFamily="34" charset="0"/>
              </a:rPr>
              <a:t>.</a:t>
            </a:r>
            <a:endParaRPr lang="en-US" sz="2400" kern="0" dirty="0">
              <a:latin typeface="Calibri" pitchFamily="34" charset="0"/>
            </a:endParaRPr>
          </a:p>
          <a:p>
            <a:pPr marL="342900" indent="-342900" algn="just">
              <a:spcBef>
                <a:spcPct val="20000"/>
              </a:spcBef>
              <a:buClr>
                <a:schemeClr val="accent4"/>
              </a:buClr>
              <a:buFont typeface="Wingdings" pitchFamily="2" charset="2"/>
              <a:buChar char="Ø"/>
              <a:defRPr/>
            </a:pPr>
            <a:r>
              <a:rPr lang="en-US" sz="2400" kern="0" dirty="0">
                <a:latin typeface="Calibri" pitchFamily="34" charset="0"/>
              </a:rPr>
              <a:t>We have at date </a:t>
            </a:r>
            <a:r>
              <a:rPr lang="en-US" sz="2400" kern="0" dirty="0" smtClean="0">
                <a:latin typeface="Calibri" pitchFamily="34" charset="0"/>
              </a:rPr>
              <a:t>0 (working in logs):</a:t>
            </a:r>
          </a:p>
          <a:p>
            <a:pPr marL="342900" indent="-342900" algn="just">
              <a:spcBef>
                <a:spcPct val="20000"/>
              </a:spcBef>
              <a:buClr>
                <a:schemeClr val="accent4"/>
              </a:buClr>
              <a:buFont typeface="Wingdings" pitchFamily="2" charset="2"/>
              <a:buChar char="Ø"/>
              <a:defRPr/>
            </a:pPr>
            <a:endParaRPr lang="en-US" sz="2400" kern="0" dirty="0">
              <a:latin typeface="Calibri" pitchFamily="34" charset="0"/>
            </a:endParaRPr>
          </a:p>
          <a:p>
            <a:pPr marL="342900" indent="-342900" algn="just">
              <a:spcBef>
                <a:spcPct val="20000"/>
              </a:spcBef>
              <a:buClr>
                <a:schemeClr val="accent4"/>
              </a:buClr>
              <a:buFont typeface="Wingdings" pitchFamily="2" charset="2"/>
              <a:buChar char="Ø"/>
              <a:defRPr/>
            </a:pPr>
            <a:endParaRPr lang="en-US" sz="2400" kern="0" dirty="0" smtClean="0">
              <a:latin typeface="Calibri" pitchFamily="34" charset="0"/>
            </a:endParaRPr>
          </a:p>
          <a:p>
            <a:pPr marL="342900" indent="-342900" algn="just">
              <a:spcBef>
                <a:spcPct val="20000"/>
              </a:spcBef>
              <a:buClr>
                <a:schemeClr val="accent4"/>
              </a:buClr>
              <a:buFont typeface="Wingdings" pitchFamily="2" charset="2"/>
              <a:buChar char="Ø"/>
              <a:defRPr/>
            </a:pPr>
            <a:r>
              <a:rPr lang="en-US" sz="2400" kern="0" dirty="0" smtClean="0">
                <a:latin typeface="Calibri" pitchFamily="34" charset="0"/>
              </a:rPr>
              <a:t>As the uncertainty source is the path of the interest rate (up or down), </a:t>
            </a:r>
            <a:r>
              <a:rPr lang="en-US" sz="2400" kern="0" dirty="0" smtClean="0">
                <a:latin typeface="+mn-lt"/>
              </a:rPr>
              <a:t>the difference between interest rates in </a:t>
            </a:r>
            <a:r>
              <a:rPr lang="en-US" sz="2400" i="1" kern="0" dirty="0" err="1" smtClean="0">
                <a:latin typeface="Calibri" pitchFamily="34" charset="0"/>
              </a:rPr>
              <a:t>t</a:t>
            </a:r>
            <a:r>
              <a:rPr lang="en-US" sz="2400" kern="0" dirty="0" err="1" smtClean="0">
                <a:latin typeface="Calibri" pitchFamily="34" charset="0"/>
              </a:rPr>
              <a:t>+</a:t>
            </a:r>
            <a:r>
              <a:rPr lang="en-US" sz="2400" kern="0" dirty="0" err="1" smtClean="0">
                <a:latin typeface="Symbol" panose="05050102010706020507" pitchFamily="18" charset="2"/>
              </a:rPr>
              <a:t>D</a:t>
            </a:r>
            <a:r>
              <a:rPr lang="en-US" sz="2400" i="1" kern="0" dirty="0" err="1" smtClean="0"/>
              <a:t>t</a:t>
            </a:r>
            <a:r>
              <a:rPr lang="en-US" sz="2400" kern="0" dirty="0" smtClean="0">
                <a:latin typeface="+mn-lt"/>
              </a:rPr>
              <a:t>  will be originated by the random factor (the deterministic factor will be the same if the interest rate increases or decreases):</a:t>
            </a:r>
            <a:endParaRPr lang="en-US" sz="2400" kern="0" dirty="0">
              <a:latin typeface="Calibri" pitchFamily="34" charset="0"/>
            </a:endParaRPr>
          </a:p>
        </p:txBody>
      </p:sp>
      <p:graphicFrame>
        <p:nvGraphicFramePr>
          <p:cNvPr id="49156" name="Object 4"/>
          <p:cNvGraphicFramePr>
            <a:graphicFrameLocks/>
          </p:cNvGraphicFramePr>
          <p:nvPr>
            <p:extLst>
              <p:ext uri="{D42A27DB-BD31-4B8C-83A1-F6EECF244321}">
                <p14:modId xmlns:p14="http://schemas.microsoft.com/office/powerpoint/2010/main" val="3290153426"/>
              </p:ext>
            </p:extLst>
          </p:nvPr>
        </p:nvGraphicFramePr>
        <p:xfrm>
          <a:off x="2051720" y="2464767"/>
          <a:ext cx="4573588" cy="457200"/>
        </p:xfrm>
        <a:graphic>
          <a:graphicData uri="http://schemas.openxmlformats.org/presentationml/2006/ole">
            <mc:AlternateContent xmlns:mc="http://schemas.openxmlformats.org/markup-compatibility/2006">
              <mc:Choice xmlns:v="urn:schemas-microsoft-com:vml" Requires="v">
                <p:oleObj spid="_x0000_s3377" name="Equation" r:id="rId3" imgW="4572000" imgH="457200" progId="Equation.DSMT4">
                  <p:embed/>
                </p:oleObj>
              </mc:Choice>
              <mc:Fallback>
                <p:oleObj name="Equation" r:id="rId3" imgW="4572000" imgH="457200" progId="Equation.DSMT4">
                  <p:embed/>
                  <p:pic>
                    <p:nvPicPr>
                      <p:cNvPr id="0" name="Object 4"/>
                      <p:cNvPicPr>
                        <a:picLocks noChangeArrowheads="1"/>
                      </p:cNvPicPr>
                      <p:nvPr/>
                    </p:nvPicPr>
                    <p:blipFill>
                      <a:blip r:embed="rId4"/>
                      <a:srcRect/>
                      <a:stretch>
                        <a:fillRect/>
                      </a:stretch>
                    </p:blipFill>
                    <p:spPr bwMode="auto">
                      <a:xfrm>
                        <a:off x="2051720" y="2464767"/>
                        <a:ext cx="45735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p:cNvGraphicFramePr>
          <p:nvPr>
            <p:extLst>
              <p:ext uri="{D42A27DB-BD31-4B8C-83A1-F6EECF244321}">
                <p14:modId xmlns:p14="http://schemas.microsoft.com/office/powerpoint/2010/main" val="3083249792"/>
              </p:ext>
            </p:extLst>
          </p:nvPr>
        </p:nvGraphicFramePr>
        <p:xfrm>
          <a:off x="2079004" y="4891023"/>
          <a:ext cx="5983288" cy="519112"/>
        </p:xfrm>
        <a:graphic>
          <a:graphicData uri="http://schemas.openxmlformats.org/presentationml/2006/ole">
            <mc:AlternateContent xmlns:mc="http://schemas.openxmlformats.org/markup-compatibility/2006">
              <mc:Choice xmlns:v="urn:schemas-microsoft-com:vml" Requires="v">
                <p:oleObj spid="_x0000_s3378" name="Equation" r:id="rId5" imgW="5981700" imgH="520700" progId="Equation.DSMT4">
                  <p:embed/>
                </p:oleObj>
              </mc:Choice>
              <mc:Fallback>
                <p:oleObj name="Equation" r:id="rId5" imgW="5981700" imgH="520700" progId="Equation.DSMT4">
                  <p:embed/>
                  <p:pic>
                    <p:nvPicPr>
                      <p:cNvPr id="0" name="Object 5"/>
                      <p:cNvPicPr>
                        <a:picLocks noChangeArrowheads="1"/>
                      </p:cNvPicPr>
                      <p:nvPr/>
                    </p:nvPicPr>
                    <p:blipFill>
                      <a:blip r:embed="rId6"/>
                      <a:srcRect/>
                      <a:stretch>
                        <a:fillRect/>
                      </a:stretch>
                    </p:blipFill>
                    <p:spPr bwMode="auto">
                      <a:xfrm>
                        <a:off x="2079004" y="4891023"/>
                        <a:ext cx="59832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8"/>
          <p:cNvSpPr>
            <a:spLocks noChangeArrowheads="1"/>
          </p:cNvSpPr>
          <p:nvPr/>
        </p:nvSpPr>
        <p:spPr bwMode="auto">
          <a:xfrm>
            <a:off x="611560" y="5410135"/>
            <a:ext cx="8064896" cy="1080120"/>
          </a:xfrm>
          <a:prstGeom prst="rect">
            <a:avLst/>
          </a:prstGeom>
          <a:noFill/>
          <a:ln w="12700">
            <a:noFill/>
            <a:miter lim="800000"/>
            <a:headEnd/>
            <a:tailEnd/>
          </a:ln>
        </p:spPr>
        <p:txBody>
          <a:bodyPr lIns="90488" tIns="44450" rIns="90488" bIns="44450"/>
          <a:lstStyle/>
          <a:p>
            <a:pPr marL="342900" indent="-342900" algn="just">
              <a:spcBef>
                <a:spcPct val="20000"/>
              </a:spcBef>
              <a:buClr>
                <a:schemeClr val="accent4"/>
              </a:buClr>
              <a:buFont typeface="Wingdings" pitchFamily="2" charset="2"/>
              <a:buChar char="Ø"/>
            </a:pPr>
            <a:r>
              <a:rPr lang="en-US" sz="2400" dirty="0" smtClean="0">
                <a:latin typeface="Calibri" pitchFamily="34" charset="0"/>
              </a:rPr>
              <a:t>If we </a:t>
            </a:r>
            <a:r>
              <a:rPr lang="en-US" sz="2400" dirty="0">
                <a:latin typeface="Calibri" pitchFamily="34" charset="0"/>
              </a:rPr>
              <a:t>take as given an estimate </a:t>
            </a:r>
            <a:r>
              <a:rPr lang="en-US" sz="2400" dirty="0" smtClean="0">
                <a:latin typeface="Calibri" pitchFamily="34" charset="0"/>
              </a:rPr>
              <a:t>for</a:t>
            </a:r>
            <a:r>
              <a:rPr lang="en-US" sz="2400" dirty="0">
                <a:latin typeface="Symbol" panose="05050102010706020507" pitchFamily="18" charset="2"/>
              </a:rPr>
              <a:t> </a:t>
            </a:r>
            <a:r>
              <a:rPr lang="en-US" sz="2400" i="1" dirty="0" smtClean="0">
                <a:latin typeface="Symbol" panose="05050102010706020507" pitchFamily="18" charset="2"/>
              </a:rPr>
              <a:t>s</a:t>
            </a:r>
            <a:r>
              <a:rPr lang="en-US" sz="2400" dirty="0">
                <a:latin typeface="Calibri" pitchFamily="34" charset="0"/>
              </a:rPr>
              <a:t> </a:t>
            </a:r>
            <a:r>
              <a:rPr lang="en-US" sz="2400" dirty="0" smtClean="0">
                <a:latin typeface="Calibri" pitchFamily="34" charset="0"/>
              </a:rPr>
              <a:t>and the </a:t>
            </a:r>
            <a:r>
              <a:rPr lang="en-US" sz="2400" dirty="0">
                <a:latin typeface="Calibri" pitchFamily="34" charset="0"/>
              </a:rPr>
              <a:t>current </a:t>
            </a:r>
            <a:r>
              <a:rPr lang="en-US" sz="2400" dirty="0" smtClean="0">
                <a:latin typeface="Calibri" pitchFamily="34" charset="0"/>
              </a:rPr>
              <a:t>yield </a:t>
            </a:r>
            <a:r>
              <a:rPr lang="en-US" sz="2400" dirty="0">
                <a:latin typeface="Calibri" pitchFamily="34" charset="0"/>
              </a:rPr>
              <a:t>curve </a:t>
            </a:r>
            <a:r>
              <a:rPr lang="en-US" sz="2400" i="1" dirty="0" err="1">
                <a:latin typeface="Calibri" pitchFamily="34" charset="0"/>
              </a:rPr>
              <a:t>y</a:t>
            </a:r>
            <a:r>
              <a:rPr lang="en-US" sz="2400" i="1" baseline="-25000" dirty="0" err="1">
                <a:latin typeface="Calibri" pitchFamily="34" charset="0"/>
              </a:rPr>
              <a:t>t</a:t>
            </a:r>
            <a:r>
              <a:rPr lang="en-US" sz="2400" dirty="0">
                <a:latin typeface="Calibri" pitchFamily="34" charset="0"/>
              </a:rPr>
              <a:t>, </a:t>
            </a:r>
            <a:r>
              <a:rPr lang="en-US" sz="2400" dirty="0" smtClean="0">
                <a:latin typeface="Calibri" pitchFamily="34" charset="0"/>
              </a:rPr>
              <a:t>we </a:t>
            </a:r>
            <a:r>
              <a:rPr lang="en-US" sz="2400" dirty="0">
                <a:latin typeface="Calibri" pitchFamily="34" charset="0"/>
              </a:rPr>
              <a:t>iteratively find the values </a:t>
            </a:r>
            <a:r>
              <a:rPr lang="en-US" sz="2400" i="1" dirty="0" err="1">
                <a:latin typeface="Calibri" pitchFamily="34" charset="0"/>
              </a:rPr>
              <a:t>r</a:t>
            </a:r>
            <a:r>
              <a:rPr lang="en-US" sz="2400" i="1" baseline="-25000" dirty="0" err="1">
                <a:latin typeface="Calibri" pitchFamily="34" charset="0"/>
              </a:rPr>
              <a:t>u</a:t>
            </a:r>
            <a:r>
              <a:rPr lang="en-US" sz="2400" i="1" dirty="0">
                <a:latin typeface="Calibri" pitchFamily="34" charset="0"/>
              </a:rPr>
              <a:t>, </a:t>
            </a:r>
            <a:r>
              <a:rPr lang="en-US" sz="2400" i="1" dirty="0" err="1">
                <a:latin typeface="Calibri" pitchFamily="34" charset="0"/>
              </a:rPr>
              <a:t>r</a:t>
            </a:r>
            <a:r>
              <a:rPr lang="en-US" sz="2400" i="1" baseline="-25000" dirty="0" err="1">
                <a:latin typeface="Calibri" pitchFamily="34" charset="0"/>
              </a:rPr>
              <a:t>l</a:t>
            </a:r>
            <a:r>
              <a:rPr lang="en-US" sz="2400" i="1" dirty="0">
                <a:latin typeface="Calibri" pitchFamily="34" charset="0"/>
              </a:rPr>
              <a:t>, </a:t>
            </a:r>
            <a:r>
              <a:rPr lang="en-US" sz="2400" i="1" dirty="0" err="1">
                <a:latin typeface="Calibri" pitchFamily="34" charset="0"/>
              </a:rPr>
              <a:t>r</a:t>
            </a:r>
            <a:r>
              <a:rPr lang="en-US" sz="2400" i="1" baseline="-25000" dirty="0" err="1">
                <a:latin typeface="Calibri" pitchFamily="34" charset="0"/>
              </a:rPr>
              <a:t>uu</a:t>
            </a:r>
            <a:r>
              <a:rPr lang="en-US" sz="2400" i="1" dirty="0">
                <a:latin typeface="Calibri" pitchFamily="34" charset="0"/>
              </a:rPr>
              <a:t>, </a:t>
            </a:r>
            <a:r>
              <a:rPr lang="en-US" sz="2400" i="1" dirty="0" err="1">
                <a:latin typeface="Calibri" pitchFamily="34" charset="0"/>
              </a:rPr>
              <a:t>r</a:t>
            </a:r>
            <a:r>
              <a:rPr lang="en-US" sz="2400" i="1" baseline="-25000" dirty="0" err="1">
                <a:latin typeface="Calibri" pitchFamily="34" charset="0"/>
              </a:rPr>
              <a:t>ul</a:t>
            </a:r>
            <a:r>
              <a:rPr lang="en-US" sz="2400" i="1" dirty="0">
                <a:latin typeface="Calibri" pitchFamily="34" charset="0"/>
              </a:rPr>
              <a:t>, </a:t>
            </a:r>
            <a:r>
              <a:rPr lang="en-US" sz="2400" i="1" dirty="0" err="1">
                <a:latin typeface="Calibri" pitchFamily="34" charset="0"/>
              </a:rPr>
              <a:t>r</a:t>
            </a:r>
            <a:r>
              <a:rPr lang="en-US" sz="2400" i="1" baseline="-25000" dirty="0" err="1">
                <a:latin typeface="Calibri" pitchFamily="34" charset="0"/>
              </a:rPr>
              <a:t>lu</a:t>
            </a:r>
            <a:r>
              <a:rPr lang="en-US" sz="2400" i="1" dirty="0">
                <a:latin typeface="Calibri" pitchFamily="34" charset="0"/>
              </a:rPr>
              <a:t>, </a:t>
            </a:r>
            <a:r>
              <a:rPr lang="en-US" sz="2400" i="1" dirty="0" err="1">
                <a:latin typeface="Calibri" pitchFamily="34" charset="0"/>
              </a:rPr>
              <a:t>r</a:t>
            </a:r>
            <a:r>
              <a:rPr lang="en-US" sz="2400" i="1" baseline="-25000" dirty="0" err="1">
                <a:latin typeface="Calibri" pitchFamily="34" charset="0"/>
              </a:rPr>
              <a:t>ll</a:t>
            </a:r>
            <a:r>
              <a:rPr lang="en-US" sz="2400" dirty="0">
                <a:latin typeface="Calibri" pitchFamily="34" charset="0"/>
              </a:rPr>
              <a:t>, etc., consistent with the input </a:t>
            </a:r>
            <a:r>
              <a:rPr lang="en-US" sz="2400" dirty="0" smtClean="0">
                <a:latin typeface="Calibri" pitchFamily="34" charset="0"/>
              </a:rPr>
              <a:t>data.</a:t>
            </a:r>
            <a:endParaRPr lang="en-US" sz="2400" dirty="0">
              <a:latin typeface="Calibri" pitchFamily="34" charset="0"/>
            </a:endParaRPr>
          </a:p>
        </p:txBody>
      </p:sp>
      <p:graphicFrame>
        <p:nvGraphicFramePr>
          <p:cNvPr id="8" name="Object 4"/>
          <p:cNvGraphicFramePr>
            <a:graphicFrameLocks/>
          </p:cNvGraphicFramePr>
          <p:nvPr>
            <p:extLst>
              <p:ext uri="{D42A27DB-BD31-4B8C-83A1-F6EECF244321}">
                <p14:modId xmlns:p14="http://schemas.microsoft.com/office/powerpoint/2010/main" val="1911280844"/>
              </p:ext>
            </p:extLst>
          </p:nvPr>
        </p:nvGraphicFramePr>
        <p:xfrm>
          <a:off x="4766065" y="2977910"/>
          <a:ext cx="3318644" cy="279785"/>
        </p:xfrm>
        <a:graphic>
          <a:graphicData uri="http://schemas.openxmlformats.org/presentationml/2006/ole">
            <mc:AlternateContent xmlns:mc="http://schemas.openxmlformats.org/markup-compatibility/2006">
              <mc:Choice xmlns:v="urn:schemas-microsoft-com:vml" Requires="v">
                <p:oleObj spid="_x0000_s3379" name="Equation" r:id="rId7" imgW="3822700" imgH="457200" progId="Equation.DSMT4">
                  <p:embed/>
                </p:oleObj>
              </mc:Choice>
              <mc:Fallback>
                <p:oleObj name="Equation" r:id="rId7" imgW="3822700" imgH="457200" progId="Equation.DSMT4">
                  <p:embed/>
                  <p:pic>
                    <p:nvPicPr>
                      <p:cNvPr id="0" name=""/>
                      <p:cNvPicPr>
                        <a:picLocks noChangeArrowheads="1"/>
                      </p:cNvPicPr>
                      <p:nvPr/>
                    </p:nvPicPr>
                    <p:blipFill>
                      <a:blip r:embed="rId8"/>
                      <a:srcRect/>
                      <a:stretch>
                        <a:fillRect/>
                      </a:stretch>
                    </p:blipFill>
                    <p:spPr bwMode="auto">
                      <a:xfrm>
                        <a:off x="4766065" y="2977910"/>
                        <a:ext cx="3318644" cy="279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3"/>
          <p:cNvSpPr txBox="1">
            <a:spLocks noChangeArrowheads="1"/>
          </p:cNvSpPr>
          <p:nvPr/>
        </p:nvSpPr>
        <p:spPr bwMode="auto">
          <a:xfrm>
            <a:off x="2123380" y="2921249"/>
            <a:ext cx="6146506" cy="478628"/>
          </a:xfrm>
          <a:prstGeom prst="rect">
            <a:avLst/>
          </a:prstGeom>
          <a:noFill/>
          <a:ln w="9525">
            <a:noFill/>
            <a:miter lim="800000"/>
            <a:headEnd/>
            <a:tailEnd/>
          </a:ln>
          <a:effectLst/>
        </p:spPr>
        <p:txBody>
          <a:bodyPr lIns="90488" tIns="44450" rIns="90488" bIns="44450"/>
          <a:lstStyle/>
          <a:p>
            <a:pPr algn="just">
              <a:spcBef>
                <a:spcPct val="20000"/>
              </a:spcBef>
              <a:buClr>
                <a:schemeClr val="accent4"/>
              </a:buClr>
              <a:defRPr/>
            </a:pPr>
            <a:r>
              <a:rPr lang="en-US" sz="2000" kern="0" dirty="0" smtClean="0">
                <a:latin typeface="Calibri" pitchFamily="34" charset="0"/>
              </a:rPr>
              <a:t>		(From				       ) </a:t>
            </a:r>
            <a:endParaRPr lang="en-US" sz="2000" kern="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4811574"/>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If the factors </a:t>
            </a:r>
            <a:r>
              <a:rPr lang="en-GB" sz="2400" dirty="0">
                <a:latin typeface="+mn-lt"/>
              </a:rPr>
              <a:t>that determine the dynamics of the yield curve are </a:t>
            </a:r>
            <a:r>
              <a:rPr lang="en-GB" sz="2400" dirty="0" smtClean="0">
                <a:latin typeface="+mn-lt"/>
              </a:rPr>
              <a:t>assumed to be non-observable </a:t>
            </a:r>
            <a:r>
              <a:rPr lang="en-GB" sz="2400" dirty="0">
                <a:latin typeface="+mn-lt"/>
              </a:rPr>
              <a:t>and the parameters are unknown, a </a:t>
            </a:r>
            <a:r>
              <a:rPr lang="en-GB" sz="2400" dirty="0" smtClean="0">
                <a:latin typeface="+mn-lt"/>
              </a:rPr>
              <a:t>usual estimation methodology is the </a:t>
            </a:r>
            <a:r>
              <a:rPr lang="en-GB" sz="2400" dirty="0" err="1" smtClean="0">
                <a:latin typeface="+mn-lt"/>
              </a:rPr>
              <a:t>Kalman</a:t>
            </a:r>
            <a:r>
              <a:rPr lang="en-GB" sz="2400" dirty="0" smtClean="0">
                <a:latin typeface="+mn-lt"/>
              </a:rPr>
              <a:t> </a:t>
            </a:r>
            <a:r>
              <a:rPr lang="en-GB" sz="2400" dirty="0">
                <a:latin typeface="+mn-lt"/>
              </a:rPr>
              <a:t>filter and a maximum likelihood </a:t>
            </a:r>
            <a:r>
              <a:rPr lang="en-GB" sz="2400" dirty="0" smtClean="0">
                <a:latin typeface="+mn-lt"/>
              </a:rPr>
              <a:t>procedure.</a:t>
            </a:r>
          </a:p>
          <a:p>
            <a:pPr marL="273050" indent="-2730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r>
              <a:rPr lang="en-GB" sz="2400" u="sng" dirty="0" err="1" smtClean="0">
                <a:latin typeface="+mn-lt"/>
              </a:rPr>
              <a:t>Kalman</a:t>
            </a:r>
            <a:r>
              <a:rPr lang="en-GB" sz="2400" u="sng" dirty="0" smtClean="0">
                <a:latin typeface="+mn-lt"/>
              </a:rPr>
              <a:t> </a:t>
            </a:r>
            <a:r>
              <a:rPr lang="en-GB" sz="2400" u="sng" dirty="0">
                <a:latin typeface="+mn-lt"/>
              </a:rPr>
              <a:t>Filter</a:t>
            </a:r>
            <a:r>
              <a:rPr lang="en-GB" sz="2400" dirty="0">
                <a:latin typeface="+mn-lt"/>
              </a:rPr>
              <a:t> </a:t>
            </a:r>
            <a:r>
              <a:rPr lang="en-GB" sz="2400" dirty="0" smtClean="0">
                <a:latin typeface="+mn-lt"/>
              </a:rPr>
              <a:t>- algorithm </a:t>
            </a:r>
            <a:r>
              <a:rPr lang="en-GB" sz="2400" dirty="0">
                <a:latin typeface="+mn-lt"/>
              </a:rPr>
              <a:t>that computes the optimal estimate for the state variables at </a:t>
            </a:r>
            <a:r>
              <a:rPr lang="en-GB" sz="2400" i="1" dirty="0" smtClean="0">
                <a:latin typeface="+mn-lt"/>
              </a:rPr>
              <a:t>t</a:t>
            </a:r>
            <a:r>
              <a:rPr lang="en-GB" sz="2400" dirty="0" smtClean="0">
                <a:latin typeface="+mn-lt"/>
              </a:rPr>
              <a:t> </a:t>
            </a:r>
            <a:r>
              <a:rPr lang="en-GB" sz="2400" dirty="0">
                <a:latin typeface="+mn-lt"/>
              </a:rPr>
              <a:t>using the information available up to </a:t>
            </a:r>
            <a:r>
              <a:rPr lang="en-GB" sz="2400" i="1" dirty="0" smtClean="0">
                <a:latin typeface="+mn-lt"/>
              </a:rPr>
              <a:t>t</a:t>
            </a:r>
            <a:r>
              <a:rPr lang="en-GB" sz="2400" dirty="0" smtClean="0">
                <a:latin typeface="+mn-lt"/>
              </a:rPr>
              <a:t>-1.</a:t>
            </a:r>
          </a:p>
          <a:p>
            <a:pPr marL="273050" indent="-273050" algn="just">
              <a:lnSpc>
                <a:spcPts val="3200"/>
              </a:lnSpc>
              <a:spcBef>
                <a:spcPts val="600"/>
              </a:spcBef>
              <a:spcAft>
                <a:spcPts val="600"/>
              </a:spcAft>
              <a:buFont typeface="Arial" panose="020B0604020202020204" pitchFamily="34" charset="0"/>
              <a:buChar char="•"/>
            </a:pPr>
            <a:endParaRPr lang="en-GB" sz="2400" u="sng" dirty="0" smtClean="0">
              <a:latin typeface="+mn-lt"/>
            </a:endParaRPr>
          </a:p>
          <a:p>
            <a:pPr marL="273050" indent="-273050" algn="just">
              <a:lnSpc>
                <a:spcPts val="3200"/>
              </a:lnSpc>
              <a:spcBef>
                <a:spcPts val="600"/>
              </a:spcBef>
              <a:spcAft>
                <a:spcPts val="600"/>
              </a:spcAft>
              <a:buFont typeface="Arial" panose="020B0604020202020204" pitchFamily="34" charset="0"/>
              <a:buChar char="•"/>
            </a:pPr>
            <a:r>
              <a:rPr lang="en-GB" sz="2400" u="sng" dirty="0" smtClean="0">
                <a:latin typeface="+mn-lt"/>
              </a:rPr>
              <a:t>Maximum likelihood procedure</a:t>
            </a:r>
            <a:r>
              <a:rPr lang="en-GB" sz="2400" dirty="0" smtClean="0">
                <a:latin typeface="+mn-lt"/>
              </a:rPr>
              <a:t> – provides the estimates for the parameters.</a:t>
            </a:r>
            <a:endParaRPr lang="en-GB" sz="2400" dirty="0">
              <a:latin typeface="+mn-lt"/>
            </a:endParaRPr>
          </a:p>
        </p:txBody>
      </p:sp>
    </p:spTree>
    <p:extLst>
      <p:ext uri="{BB962C8B-B14F-4D97-AF65-F5344CB8AC3E}">
        <p14:creationId xmlns:p14="http://schemas.microsoft.com/office/powerpoint/2010/main" val="2370133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4016484"/>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The </a:t>
            </a:r>
            <a:r>
              <a:rPr lang="en-GB" sz="2400" dirty="0">
                <a:latin typeface="+mn-lt"/>
              </a:rPr>
              <a:t>starting point for the derivation of the </a:t>
            </a:r>
            <a:r>
              <a:rPr lang="en-GB" sz="2400" dirty="0" err="1">
                <a:latin typeface="+mn-lt"/>
              </a:rPr>
              <a:t>Kalman</a:t>
            </a:r>
            <a:r>
              <a:rPr lang="en-GB" sz="2400" dirty="0">
                <a:latin typeface="+mn-lt"/>
              </a:rPr>
              <a:t> filter is to write the model in state-space </a:t>
            </a:r>
            <a:r>
              <a:rPr lang="en-GB" sz="2400" dirty="0" smtClean="0">
                <a:latin typeface="+mn-lt"/>
              </a:rPr>
              <a:t>form:</a:t>
            </a:r>
          </a:p>
          <a:p>
            <a:pPr marL="273050" indent="-2730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73050" indent="-273050" algn="just">
              <a:lnSpc>
                <a:spcPts val="2700"/>
              </a:lnSpc>
              <a:spcBef>
                <a:spcPts val="0"/>
              </a:spcBef>
              <a:spcAft>
                <a:spcPts val="600"/>
              </a:spcAft>
              <a:buFontTx/>
              <a:buChar char="-"/>
            </a:pPr>
            <a:r>
              <a:rPr lang="en-GB" sz="2400" dirty="0" smtClean="0">
                <a:latin typeface="+mn-lt"/>
              </a:rPr>
              <a:t>observation </a:t>
            </a:r>
            <a:r>
              <a:rPr lang="en-GB" sz="2400" dirty="0">
                <a:latin typeface="+mn-lt"/>
              </a:rPr>
              <a:t>or measurement </a:t>
            </a:r>
            <a:r>
              <a:rPr lang="en-GB" sz="2400" dirty="0" smtClean="0">
                <a:latin typeface="+mn-lt"/>
              </a:rPr>
              <a:t>equation</a:t>
            </a:r>
          </a:p>
          <a:p>
            <a:pPr marL="273050" indent="-273050" algn="just">
              <a:lnSpc>
                <a:spcPts val="2700"/>
              </a:lnSpc>
              <a:spcBef>
                <a:spcPts val="0"/>
              </a:spcBef>
              <a:spcAft>
                <a:spcPts val="600"/>
              </a:spcAft>
              <a:buFontTx/>
              <a:buChar char="-"/>
            </a:pPr>
            <a:endParaRPr lang="pt-PT" sz="2400" dirty="0">
              <a:latin typeface="+mn-lt"/>
            </a:endParaRPr>
          </a:p>
          <a:p>
            <a:pPr algn="just">
              <a:lnSpc>
                <a:spcPts val="2700"/>
              </a:lnSpc>
              <a:spcBef>
                <a:spcPts val="0"/>
              </a:spcBef>
              <a:spcAft>
                <a:spcPts val="600"/>
              </a:spcAft>
            </a:pPr>
            <a:r>
              <a:rPr lang="pt-PT" sz="2400" dirty="0" smtClean="0">
                <a:latin typeface="+mn-lt"/>
              </a:rPr>
              <a:t>(62)</a:t>
            </a:r>
            <a:endParaRPr lang="en-GB" sz="2400" dirty="0" smtClean="0">
              <a:latin typeface="+mn-lt"/>
            </a:endParaRPr>
          </a:p>
          <a:p>
            <a:pPr marL="273050" indent="-273050" algn="just">
              <a:lnSpc>
                <a:spcPts val="2700"/>
              </a:lnSpc>
              <a:spcBef>
                <a:spcPts val="0"/>
              </a:spcBef>
              <a:spcAft>
                <a:spcPts val="600"/>
              </a:spcAft>
              <a:buFontTx/>
              <a:buChar char="-"/>
            </a:pPr>
            <a:endParaRPr lang="pt-PT" sz="2400" dirty="0" smtClean="0">
              <a:latin typeface="+mn-lt"/>
            </a:endParaRPr>
          </a:p>
          <a:p>
            <a:pPr marL="273050" indent="-273050" algn="just">
              <a:lnSpc>
                <a:spcPts val="2700"/>
              </a:lnSpc>
              <a:spcBef>
                <a:spcPts val="0"/>
              </a:spcBef>
              <a:spcAft>
                <a:spcPts val="600"/>
              </a:spcAft>
              <a:buFontTx/>
              <a:buChar char="-"/>
            </a:pPr>
            <a:endParaRPr lang="pt-PT" sz="2400" dirty="0">
              <a:latin typeface="+mn-lt"/>
            </a:endParaRPr>
          </a:p>
          <a:p>
            <a:pPr marL="273050" indent="-273050" algn="just">
              <a:lnSpc>
                <a:spcPts val="2700"/>
              </a:lnSpc>
              <a:spcBef>
                <a:spcPts val="0"/>
              </a:spcBef>
              <a:spcAft>
                <a:spcPts val="600"/>
              </a:spcAft>
              <a:buFontTx/>
              <a:buChar char="-"/>
            </a:pPr>
            <a:endParaRPr lang="en-GB" sz="2400" dirty="0" smtClean="0">
              <a:latin typeface="+mn-lt"/>
            </a:endParaRPr>
          </a:p>
        </p:txBody>
      </p:sp>
      <p:pic>
        <p:nvPicPr>
          <p:cNvPr id="5" name="Picture 4"/>
          <p:cNvPicPr>
            <a:picLocks noChangeAspect="1"/>
          </p:cNvPicPr>
          <p:nvPr/>
        </p:nvPicPr>
        <p:blipFill>
          <a:blip r:embed="rId3"/>
          <a:stretch>
            <a:fillRect/>
          </a:stretch>
        </p:blipFill>
        <p:spPr>
          <a:xfrm>
            <a:off x="785246" y="2694602"/>
            <a:ext cx="3477261" cy="734398"/>
          </a:xfrm>
          <a:prstGeom prst="rect">
            <a:avLst/>
          </a:prstGeom>
        </p:spPr>
      </p:pic>
      <p:pic>
        <p:nvPicPr>
          <p:cNvPr id="15" name="Picture 14"/>
          <p:cNvPicPr>
            <a:picLocks noChangeAspect="1"/>
          </p:cNvPicPr>
          <p:nvPr/>
        </p:nvPicPr>
        <p:blipFill>
          <a:blip r:embed="rId4"/>
          <a:stretch>
            <a:fillRect/>
          </a:stretch>
        </p:blipFill>
        <p:spPr>
          <a:xfrm>
            <a:off x="5038627" y="2506160"/>
            <a:ext cx="3918929" cy="1209818"/>
          </a:xfrm>
          <a:prstGeom prst="rect">
            <a:avLst/>
          </a:prstGeom>
        </p:spPr>
      </p:pic>
      <p:pic>
        <p:nvPicPr>
          <p:cNvPr id="8" name="Picture 7"/>
          <p:cNvPicPr>
            <a:picLocks noChangeAspect="1"/>
          </p:cNvPicPr>
          <p:nvPr/>
        </p:nvPicPr>
        <p:blipFill>
          <a:blip r:embed="rId5"/>
          <a:stretch>
            <a:fillRect/>
          </a:stretch>
        </p:blipFill>
        <p:spPr>
          <a:xfrm>
            <a:off x="251520" y="4345860"/>
            <a:ext cx="8770878" cy="1747436"/>
          </a:xfrm>
          <a:prstGeom prst="rect">
            <a:avLst/>
          </a:prstGeom>
        </p:spPr>
      </p:pic>
    </p:spTree>
    <p:extLst>
      <p:ext uri="{BB962C8B-B14F-4D97-AF65-F5344CB8AC3E}">
        <p14:creationId xmlns:p14="http://schemas.microsoft.com/office/powerpoint/2010/main" val="261006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1284967"/>
          </a:xfrm>
          <a:prstGeom prst="rect">
            <a:avLst/>
          </a:prstGeom>
        </p:spPr>
        <p:txBody>
          <a:bodyPr wrap="square">
            <a:spAutoFit/>
          </a:bodyPr>
          <a:lstStyle/>
          <a:p>
            <a:pPr marL="273050" indent="-273050" algn="just">
              <a:lnSpc>
                <a:spcPts val="2700"/>
              </a:lnSpc>
              <a:spcBef>
                <a:spcPts val="0"/>
              </a:spcBef>
              <a:spcAft>
                <a:spcPts val="600"/>
              </a:spcAft>
              <a:buFontTx/>
              <a:buChar char="-"/>
            </a:pPr>
            <a:r>
              <a:rPr lang="en-GB" sz="2400" dirty="0" smtClean="0">
                <a:latin typeface="+mn-lt"/>
              </a:rPr>
              <a:t>state </a:t>
            </a:r>
            <a:r>
              <a:rPr lang="en-GB" sz="2400" dirty="0">
                <a:latin typeface="+mn-lt"/>
              </a:rPr>
              <a:t>or transition </a:t>
            </a:r>
            <a:r>
              <a:rPr lang="en-GB" sz="2400" dirty="0" smtClean="0">
                <a:latin typeface="+mn-lt"/>
              </a:rPr>
              <a:t>equation</a:t>
            </a:r>
          </a:p>
          <a:p>
            <a:pPr marL="273050" indent="-273050" algn="just">
              <a:lnSpc>
                <a:spcPts val="2700"/>
              </a:lnSpc>
              <a:spcBef>
                <a:spcPts val="0"/>
              </a:spcBef>
              <a:spcAft>
                <a:spcPts val="600"/>
              </a:spcAft>
              <a:buFontTx/>
              <a:buChar char="-"/>
            </a:pPr>
            <a:endParaRPr lang="pt-PT" sz="2400" dirty="0">
              <a:latin typeface="+mn-lt"/>
            </a:endParaRPr>
          </a:p>
          <a:p>
            <a:pPr algn="just">
              <a:lnSpc>
                <a:spcPts val="2700"/>
              </a:lnSpc>
              <a:spcBef>
                <a:spcPts val="0"/>
              </a:spcBef>
              <a:spcAft>
                <a:spcPts val="600"/>
              </a:spcAft>
            </a:pPr>
            <a:r>
              <a:rPr lang="pt-PT" sz="2400" dirty="0" smtClean="0">
                <a:latin typeface="+mn-lt"/>
              </a:rPr>
              <a:t>(63)</a:t>
            </a:r>
            <a:endParaRPr lang="en-GB" sz="2400" dirty="0">
              <a:latin typeface="+mn-lt"/>
            </a:endParaRPr>
          </a:p>
        </p:txBody>
      </p:sp>
      <p:pic>
        <p:nvPicPr>
          <p:cNvPr id="6" name="Picture 5"/>
          <p:cNvPicPr>
            <a:picLocks noChangeAspect="1"/>
          </p:cNvPicPr>
          <p:nvPr/>
        </p:nvPicPr>
        <p:blipFill>
          <a:blip r:embed="rId3"/>
          <a:stretch>
            <a:fillRect/>
          </a:stretch>
        </p:blipFill>
        <p:spPr>
          <a:xfrm>
            <a:off x="962606" y="1268760"/>
            <a:ext cx="2962960" cy="602870"/>
          </a:xfrm>
          <a:prstGeom prst="rect">
            <a:avLst/>
          </a:prstGeom>
        </p:spPr>
      </p:pic>
      <p:sp>
        <p:nvSpPr>
          <p:cNvPr id="12" name="Rectangle 11"/>
          <p:cNvSpPr/>
          <p:nvPr/>
        </p:nvSpPr>
        <p:spPr>
          <a:xfrm>
            <a:off x="114344" y="3510009"/>
            <a:ext cx="8778136" cy="1569660"/>
          </a:xfrm>
          <a:prstGeom prst="rect">
            <a:avLst/>
          </a:prstGeom>
        </p:spPr>
        <p:txBody>
          <a:bodyPr wrap="square">
            <a:spAutoFit/>
          </a:bodyPr>
          <a:lstStyle/>
          <a:p>
            <a:r>
              <a:rPr lang="en-GB" sz="1600" i="1" dirty="0" smtClean="0">
                <a:latin typeface="+mn-lt"/>
                <a:ea typeface="Times New Roman" panose="02020603050405020304" pitchFamily="18" charset="0"/>
                <a:cs typeface="Times New Roman" panose="02020603050405020304" pitchFamily="18" charset="0"/>
              </a:rPr>
              <a:t>r</a:t>
            </a:r>
            <a:r>
              <a:rPr lang="en-GB" sz="1600" dirty="0" smtClean="0">
                <a:latin typeface="+mn-lt"/>
                <a:ea typeface="Times New Roman" panose="02020603050405020304" pitchFamily="18" charset="0"/>
                <a:cs typeface="Times New Roman" panose="02020603050405020304" pitchFamily="18" charset="0"/>
              </a:rPr>
              <a:t> – No. variables (interest rates) </a:t>
            </a:r>
            <a:r>
              <a:rPr lang="en-GB" sz="1600" dirty="0">
                <a:latin typeface="+mn-lt"/>
                <a:ea typeface="Times New Roman" panose="02020603050405020304" pitchFamily="18" charset="0"/>
                <a:cs typeface="Times New Roman" panose="02020603050405020304" pitchFamily="18" charset="0"/>
              </a:rPr>
              <a:t>to </a:t>
            </a:r>
            <a:r>
              <a:rPr lang="en-GB" sz="1600" dirty="0" smtClean="0">
                <a:latin typeface="+mn-lt"/>
                <a:ea typeface="Times New Roman" panose="02020603050405020304" pitchFamily="18" charset="0"/>
                <a:cs typeface="Times New Roman" panose="02020603050405020304" pitchFamily="18" charset="0"/>
              </a:rPr>
              <a:t>estimate</a:t>
            </a:r>
          </a:p>
          <a:p>
            <a:r>
              <a:rPr lang="en-GB" sz="1600" i="1" dirty="0" smtClean="0">
                <a:latin typeface="+mn-lt"/>
                <a:ea typeface="Times New Roman" panose="02020603050405020304" pitchFamily="18" charset="0"/>
                <a:cs typeface="Times New Roman" panose="02020603050405020304" pitchFamily="18" charset="0"/>
              </a:rPr>
              <a:t>n </a:t>
            </a:r>
            <a:r>
              <a:rPr lang="en-GB" sz="1600" dirty="0" smtClean="0">
                <a:latin typeface="+mn-lt"/>
                <a:ea typeface="Times New Roman" panose="02020603050405020304" pitchFamily="18" charset="0"/>
                <a:cs typeface="Times New Roman" panose="02020603050405020304" pitchFamily="18" charset="0"/>
              </a:rPr>
              <a:t>– No. observable </a:t>
            </a:r>
            <a:r>
              <a:rPr lang="en-GB" sz="1600" dirty="0">
                <a:latin typeface="+mn-lt"/>
                <a:ea typeface="Times New Roman" panose="02020603050405020304" pitchFamily="18" charset="0"/>
                <a:cs typeface="Times New Roman" panose="02020603050405020304" pitchFamily="18" charset="0"/>
              </a:rPr>
              <a:t>exogenous </a:t>
            </a:r>
            <a:r>
              <a:rPr lang="en-GB" sz="1600" dirty="0" smtClean="0">
                <a:latin typeface="+mn-lt"/>
                <a:ea typeface="Times New Roman" panose="02020603050405020304" pitchFamily="18" charset="0"/>
                <a:cs typeface="Times New Roman" panose="02020603050405020304" pitchFamily="18" charset="0"/>
              </a:rPr>
              <a:t>variables (with no observable factors, </a:t>
            </a:r>
            <a:r>
              <a:rPr lang="en-GB" sz="1600" i="1" dirty="0" smtClean="0">
                <a:latin typeface="+mn-lt"/>
                <a:ea typeface="Times New Roman" panose="02020603050405020304" pitchFamily="18" charset="0"/>
                <a:cs typeface="Times New Roman" panose="02020603050405020304" pitchFamily="18" charset="0"/>
              </a:rPr>
              <a:t>n</a:t>
            </a:r>
            <a:r>
              <a:rPr lang="en-GB" sz="1600" dirty="0" smtClean="0">
                <a:latin typeface="+mn-lt"/>
                <a:ea typeface="Times New Roman" panose="02020603050405020304" pitchFamily="18" charset="0"/>
                <a:cs typeface="Times New Roman" panose="02020603050405020304" pitchFamily="18" charset="0"/>
              </a:rPr>
              <a:t>=1 =&gt; A becomes a column vector with the independent terms for each interest rate)</a:t>
            </a:r>
          </a:p>
          <a:p>
            <a:r>
              <a:rPr lang="en-GB" sz="1600" i="1" dirty="0" smtClean="0">
                <a:latin typeface="+mn-lt"/>
                <a:ea typeface="Times New Roman" panose="02020603050405020304" pitchFamily="18" charset="0"/>
                <a:cs typeface="Times New Roman" panose="02020603050405020304" pitchFamily="18" charset="0"/>
              </a:rPr>
              <a:t>k</a:t>
            </a:r>
            <a:r>
              <a:rPr lang="en-GB" sz="1600" dirty="0" smtClean="0">
                <a:latin typeface="+mn-lt"/>
                <a:ea typeface="Times New Roman" panose="02020603050405020304" pitchFamily="18" charset="0"/>
                <a:cs typeface="Times New Roman" panose="02020603050405020304" pitchFamily="18" charset="0"/>
              </a:rPr>
              <a:t> – No. non-observable </a:t>
            </a:r>
            <a:r>
              <a:rPr lang="en-GB" sz="1600" dirty="0">
                <a:latin typeface="+mn-lt"/>
                <a:ea typeface="Times New Roman" panose="02020603050405020304" pitchFamily="18" charset="0"/>
                <a:cs typeface="Times New Roman" panose="02020603050405020304" pitchFamily="18" charset="0"/>
              </a:rPr>
              <a:t>or latent exogenous variables (the factors</a:t>
            </a:r>
            <a:r>
              <a:rPr lang="en-GB" sz="1600" dirty="0" smtClean="0">
                <a:latin typeface="+mn-lt"/>
                <a:ea typeface="Times New Roman" panose="02020603050405020304" pitchFamily="18" charset="0"/>
                <a:cs typeface="Times New Roman" panose="02020603050405020304" pitchFamily="18" charset="0"/>
              </a:rPr>
              <a:t>).</a:t>
            </a:r>
          </a:p>
          <a:p>
            <a:r>
              <a:rPr lang="en-GB" sz="1600" i="1" dirty="0" err="1" smtClean="0">
                <a:latin typeface="Symbol" panose="05050102010706020507" pitchFamily="18" charset="2"/>
              </a:rPr>
              <a:t>w</a:t>
            </a:r>
            <a:r>
              <a:rPr lang="en-GB" sz="1600" baseline="-25000" dirty="0" err="1" smtClean="0">
                <a:latin typeface="+mn-lt"/>
              </a:rPr>
              <a:t>t</a:t>
            </a:r>
            <a:r>
              <a:rPr lang="en-GB" sz="1600" dirty="0" smtClean="0">
                <a:latin typeface="Symbol" panose="05050102010706020507" pitchFamily="18" charset="2"/>
              </a:rPr>
              <a:t> </a:t>
            </a:r>
            <a:r>
              <a:rPr lang="en-GB" sz="1600" dirty="0" smtClean="0">
                <a:latin typeface="+mn-lt"/>
              </a:rPr>
              <a:t>and </a:t>
            </a:r>
            <a:r>
              <a:rPr lang="en-GB" sz="1600" i="1" dirty="0" err="1" smtClean="0">
                <a:latin typeface="Symbol" panose="05050102010706020507" pitchFamily="18" charset="2"/>
              </a:rPr>
              <a:t>u</a:t>
            </a:r>
            <a:r>
              <a:rPr lang="en-GB" sz="1600" i="1" baseline="-25000" dirty="0" err="1" smtClean="0">
                <a:latin typeface="+mn-lt"/>
              </a:rPr>
              <a:t>t</a:t>
            </a:r>
            <a:r>
              <a:rPr lang="en-GB" sz="1600" dirty="0" smtClean="0"/>
              <a:t>  - </a:t>
            </a:r>
            <a:r>
              <a:rPr lang="en-GB" sz="1600" dirty="0" err="1">
                <a:latin typeface="+mn-lt"/>
              </a:rPr>
              <a:t>i.i.d</a:t>
            </a:r>
            <a:r>
              <a:rPr lang="en-GB" sz="1600" dirty="0">
                <a:latin typeface="+mn-lt"/>
              </a:rPr>
              <a:t>. residuals, distributed </a:t>
            </a:r>
            <a:r>
              <a:rPr lang="en-GB" sz="1600" dirty="0" smtClean="0">
                <a:latin typeface="+mn-lt"/>
              </a:rPr>
              <a:t>as		         and</a:t>
            </a:r>
          </a:p>
          <a:p>
            <a:r>
              <a:rPr lang="en-GB" sz="1600" dirty="0" smtClean="0">
                <a:latin typeface="+mn-lt"/>
                <a:ea typeface="Times New Roman" panose="02020603050405020304" pitchFamily="18" charset="0"/>
                <a:cs typeface="Times New Roman" panose="02020603050405020304" pitchFamily="18" charset="0"/>
              </a:rPr>
              <a:t>Variance matrices: 		.</a:t>
            </a:r>
            <a:endParaRPr lang="en-GB" sz="1600" dirty="0">
              <a:latin typeface="+mn-lt"/>
            </a:endParaRPr>
          </a:p>
        </p:txBody>
      </p:sp>
      <p:pic>
        <p:nvPicPr>
          <p:cNvPr id="25" name="Picture 24"/>
          <p:cNvPicPr>
            <a:picLocks noChangeAspect="1"/>
          </p:cNvPicPr>
          <p:nvPr/>
        </p:nvPicPr>
        <p:blipFill>
          <a:blip r:embed="rId4"/>
          <a:stretch>
            <a:fillRect/>
          </a:stretch>
        </p:blipFill>
        <p:spPr>
          <a:xfrm>
            <a:off x="3707904" y="4581128"/>
            <a:ext cx="1302641" cy="286672"/>
          </a:xfrm>
          <a:prstGeom prst="rect">
            <a:avLst/>
          </a:prstGeom>
        </p:spPr>
      </p:pic>
      <p:pic>
        <p:nvPicPr>
          <p:cNvPr id="24" name="Picture 23"/>
          <p:cNvPicPr>
            <a:picLocks noChangeAspect="1"/>
          </p:cNvPicPr>
          <p:nvPr/>
        </p:nvPicPr>
        <p:blipFill>
          <a:blip r:embed="rId5"/>
          <a:stretch>
            <a:fillRect/>
          </a:stretch>
        </p:blipFill>
        <p:spPr>
          <a:xfrm>
            <a:off x="5652120" y="4557406"/>
            <a:ext cx="1423095" cy="310394"/>
          </a:xfrm>
          <a:prstGeom prst="rect">
            <a:avLst/>
          </a:prstGeom>
        </p:spPr>
      </p:pic>
      <p:pic>
        <p:nvPicPr>
          <p:cNvPr id="16" name="Picture 15"/>
          <p:cNvPicPr>
            <a:picLocks noChangeAspect="1"/>
          </p:cNvPicPr>
          <p:nvPr/>
        </p:nvPicPr>
        <p:blipFill>
          <a:blip r:embed="rId6"/>
          <a:stretch>
            <a:fillRect/>
          </a:stretch>
        </p:blipFill>
        <p:spPr>
          <a:xfrm>
            <a:off x="962606" y="1907427"/>
            <a:ext cx="4494993" cy="844237"/>
          </a:xfrm>
          <a:prstGeom prst="rect">
            <a:avLst/>
          </a:prstGeom>
        </p:spPr>
      </p:pic>
      <p:pic>
        <p:nvPicPr>
          <p:cNvPr id="4" name="Picture 3"/>
          <p:cNvPicPr>
            <a:picLocks noChangeAspect="1"/>
          </p:cNvPicPr>
          <p:nvPr/>
        </p:nvPicPr>
        <p:blipFill>
          <a:blip r:embed="rId7"/>
          <a:stretch>
            <a:fillRect/>
          </a:stretch>
        </p:blipFill>
        <p:spPr>
          <a:xfrm>
            <a:off x="2068967" y="4780577"/>
            <a:ext cx="1747825" cy="578889"/>
          </a:xfrm>
          <a:prstGeom prst="rect">
            <a:avLst/>
          </a:prstGeom>
        </p:spPr>
      </p:pic>
      <p:pic>
        <p:nvPicPr>
          <p:cNvPr id="7" name="Picture 6"/>
          <p:cNvPicPr>
            <a:picLocks noChangeAspect="1"/>
          </p:cNvPicPr>
          <p:nvPr/>
        </p:nvPicPr>
        <p:blipFill>
          <a:blip r:embed="rId8"/>
          <a:stretch>
            <a:fillRect/>
          </a:stretch>
        </p:blipFill>
        <p:spPr>
          <a:xfrm>
            <a:off x="2084180" y="5417202"/>
            <a:ext cx="1623724" cy="502292"/>
          </a:xfrm>
          <a:prstGeom prst="rect">
            <a:avLst/>
          </a:prstGeom>
        </p:spPr>
      </p:pic>
    </p:spTree>
    <p:extLst>
      <p:ext uri="{BB962C8B-B14F-4D97-AF65-F5344CB8AC3E}">
        <p14:creationId xmlns:p14="http://schemas.microsoft.com/office/powerpoint/2010/main" val="161929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2041585"/>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One may estimate simultaneously the yields and the volatilities, to avoid </a:t>
            </a:r>
            <a:r>
              <a:rPr lang="en-GB" sz="2400" dirty="0">
                <a:latin typeface="+mn-lt"/>
              </a:rPr>
              <a:t>implausible estimates for the </a:t>
            </a:r>
            <a:r>
              <a:rPr lang="en-GB" sz="2400" dirty="0" smtClean="0">
                <a:latin typeface="+mn-lt"/>
              </a:rPr>
              <a:t>latter:</a:t>
            </a:r>
          </a:p>
          <a:p>
            <a:pPr marL="273050" indent="-273050" algn="just">
              <a:lnSpc>
                <a:spcPts val="3200"/>
              </a:lnSpc>
              <a:spcBef>
                <a:spcPts val="600"/>
              </a:spcBef>
              <a:spcAft>
                <a:spcPts val="600"/>
              </a:spcAft>
              <a:buFont typeface="Arial" panose="020B0604020202020204" pitchFamily="34" charset="0"/>
              <a:buChar char="•"/>
            </a:pPr>
            <a:endParaRPr lang="pt-PT" sz="2400" dirty="0">
              <a:latin typeface="+mn-lt"/>
            </a:endParaRPr>
          </a:p>
          <a:p>
            <a:pPr algn="just">
              <a:lnSpc>
                <a:spcPts val="3200"/>
              </a:lnSpc>
              <a:spcBef>
                <a:spcPts val="600"/>
              </a:spcBef>
              <a:spcAft>
                <a:spcPts val="600"/>
              </a:spcAft>
            </a:pPr>
            <a:r>
              <a:rPr lang="pt-PT" sz="2400" dirty="0" smtClean="0">
                <a:latin typeface="+mn-lt"/>
              </a:rPr>
              <a:t>(64)</a:t>
            </a:r>
          </a:p>
        </p:txBody>
      </p:sp>
      <p:pic>
        <p:nvPicPr>
          <p:cNvPr id="2" name="Picture 1"/>
          <p:cNvPicPr>
            <a:picLocks noChangeAspect="1"/>
          </p:cNvPicPr>
          <p:nvPr/>
        </p:nvPicPr>
        <p:blipFill>
          <a:blip r:embed="rId3"/>
          <a:stretch>
            <a:fillRect/>
          </a:stretch>
        </p:blipFill>
        <p:spPr>
          <a:xfrm>
            <a:off x="889733" y="1365393"/>
            <a:ext cx="4690379" cy="2323898"/>
          </a:xfrm>
          <a:prstGeom prst="rect">
            <a:avLst/>
          </a:prstGeom>
        </p:spPr>
      </p:pic>
      <p:pic>
        <p:nvPicPr>
          <p:cNvPr id="3" name="Picture 2"/>
          <p:cNvPicPr>
            <a:picLocks noChangeAspect="1"/>
          </p:cNvPicPr>
          <p:nvPr/>
        </p:nvPicPr>
        <p:blipFill>
          <a:blip r:embed="rId4"/>
          <a:stretch>
            <a:fillRect/>
          </a:stretch>
        </p:blipFill>
        <p:spPr>
          <a:xfrm>
            <a:off x="329027" y="3689291"/>
            <a:ext cx="8713498" cy="576064"/>
          </a:xfrm>
          <a:prstGeom prst="rect">
            <a:avLst/>
          </a:prstGeom>
        </p:spPr>
      </p:pic>
      <p:pic>
        <p:nvPicPr>
          <p:cNvPr id="4" name="Picture 3"/>
          <p:cNvPicPr>
            <a:picLocks noChangeAspect="1"/>
          </p:cNvPicPr>
          <p:nvPr/>
        </p:nvPicPr>
        <p:blipFill>
          <a:blip r:embed="rId5"/>
          <a:stretch>
            <a:fillRect/>
          </a:stretch>
        </p:blipFill>
        <p:spPr>
          <a:xfrm>
            <a:off x="329027" y="4396956"/>
            <a:ext cx="8575841" cy="1984372"/>
          </a:xfrm>
          <a:prstGeom prst="rect">
            <a:avLst/>
          </a:prstGeom>
        </p:spPr>
      </p:pic>
    </p:spTree>
    <p:extLst>
      <p:ext uri="{BB962C8B-B14F-4D97-AF65-F5344CB8AC3E}">
        <p14:creationId xmlns:p14="http://schemas.microsoft.com/office/powerpoint/2010/main" val="416996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5068054"/>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Contrary </a:t>
            </a:r>
            <a:r>
              <a:rPr lang="en-GB" sz="2400" dirty="0">
                <a:latin typeface="+mn-lt"/>
              </a:rPr>
              <a:t>to the pioneer interest rate models, such as </a:t>
            </a:r>
            <a:r>
              <a:rPr lang="en-GB" sz="2400" dirty="0" err="1" smtClean="0">
                <a:latin typeface="+mn-lt"/>
              </a:rPr>
              <a:t>Vasicek</a:t>
            </a:r>
            <a:r>
              <a:rPr lang="en-GB" sz="2400" dirty="0" smtClean="0">
                <a:latin typeface="+mn-lt"/>
              </a:rPr>
              <a:t> (1977) and Cox </a:t>
            </a:r>
            <a:r>
              <a:rPr lang="en-GB" sz="2400" i="1" dirty="0">
                <a:latin typeface="+mn-lt"/>
              </a:rPr>
              <a:t>et al</a:t>
            </a:r>
            <a:r>
              <a:rPr lang="en-GB" sz="2400" dirty="0">
                <a:latin typeface="+mn-lt"/>
              </a:rPr>
              <a:t>. (1985a), where the short-term interest influenced the whole term structure, the latent factor models do not use explicit determinants of the yield curve. </a:t>
            </a:r>
            <a:endParaRPr lang="en-GB"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As previously referred, one common conjecture is to assume that one </a:t>
            </a:r>
            <a:r>
              <a:rPr lang="en-GB" sz="2400" dirty="0">
                <a:latin typeface="+mn-lt"/>
              </a:rPr>
              <a:t>factor </a:t>
            </a:r>
            <a:r>
              <a:rPr lang="en-GB" sz="2400" dirty="0" smtClean="0">
                <a:latin typeface="+mn-lt"/>
              </a:rPr>
              <a:t>is related </a:t>
            </a:r>
            <a:r>
              <a:rPr lang="en-GB" sz="2400" dirty="0">
                <a:latin typeface="+mn-lt"/>
              </a:rPr>
              <a:t>to the </a:t>
            </a:r>
            <a:r>
              <a:rPr lang="en-GB" sz="2400" i="1" dirty="0">
                <a:latin typeface="+mn-lt"/>
              </a:rPr>
              <a:t>ex-ante</a:t>
            </a:r>
            <a:r>
              <a:rPr lang="en-GB" sz="2400" dirty="0">
                <a:latin typeface="+mn-lt"/>
              </a:rPr>
              <a:t> real interest rate and a second factor linked to inflation expectations</a:t>
            </a:r>
            <a:r>
              <a:rPr lang="en-GB" sz="2400" dirty="0" smtClean="0">
                <a:latin typeface="+mn-lt"/>
              </a:rPr>
              <a:t>.</a:t>
            </a:r>
          </a:p>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Therefore, one may start by estimating the factors and at a second stage try to identify how does one of the factors relate to inflation.</a:t>
            </a:r>
          </a:p>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Alternatively, one may specifically relate inflation to the second factor in the model to be estimated, as follows.</a:t>
            </a:r>
          </a:p>
        </p:txBody>
      </p:sp>
    </p:spTree>
    <p:extLst>
      <p:ext uri="{BB962C8B-B14F-4D97-AF65-F5344CB8AC3E}">
        <p14:creationId xmlns:p14="http://schemas.microsoft.com/office/powerpoint/2010/main" val="237963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5273238"/>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US" sz="2400" dirty="0">
                <a:latin typeface="+mn-lt"/>
              </a:rPr>
              <a:t>Assuming that inflation (</a:t>
            </a:r>
            <a:r>
              <a:rPr lang="en-US" sz="2400" i="1" dirty="0">
                <a:latin typeface="Symbol" panose="05050102010706020507" pitchFamily="18" charset="2"/>
              </a:rPr>
              <a:t>p</a:t>
            </a:r>
            <a:r>
              <a:rPr lang="en-US" sz="2400" dirty="0">
                <a:latin typeface="+mn-lt"/>
              </a:rPr>
              <a:t>) is an </a:t>
            </a:r>
            <a:r>
              <a:rPr lang="en-GB" sz="2400" dirty="0">
                <a:latin typeface="+mn-lt"/>
              </a:rPr>
              <a:t>AR(1) process, being        its mean and </a:t>
            </a:r>
            <a:r>
              <a:rPr lang="en-GB" sz="2400" i="1" dirty="0">
                <a:latin typeface="Symbol" panose="05050102010706020507" pitchFamily="18" charset="2"/>
              </a:rPr>
              <a:t>r</a:t>
            </a:r>
            <a:r>
              <a:rPr lang="en-GB" sz="2400" dirty="0">
                <a:latin typeface="+mn-lt"/>
              </a:rPr>
              <a:t> a parameter that measures the rate of mean-reversion</a:t>
            </a:r>
            <a:r>
              <a:rPr lang="en-GB" sz="2400" dirty="0" smtClean="0">
                <a:latin typeface="+mn-lt"/>
              </a:rPr>
              <a:t>:</a:t>
            </a:r>
          </a:p>
          <a:p>
            <a:pPr marL="273050" indent="-273050" algn="just">
              <a:lnSpc>
                <a:spcPts val="3200"/>
              </a:lnSpc>
              <a:spcBef>
                <a:spcPts val="600"/>
              </a:spcBef>
              <a:spcAft>
                <a:spcPts val="600"/>
              </a:spcAft>
              <a:buFont typeface="Arial" panose="020B0604020202020204" pitchFamily="34" charset="0"/>
              <a:buChar char="•"/>
            </a:pPr>
            <a:endParaRPr lang="pt-PT" sz="2400" dirty="0">
              <a:latin typeface="+mn-lt"/>
            </a:endParaRPr>
          </a:p>
          <a:p>
            <a:pPr algn="just">
              <a:lnSpc>
                <a:spcPts val="3200"/>
              </a:lnSpc>
              <a:spcBef>
                <a:spcPts val="600"/>
              </a:spcBef>
              <a:spcAft>
                <a:spcPts val="600"/>
              </a:spcAft>
            </a:pPr>
            <a:r>
              <a:rPr lang="pt-PT" sz="2400" dirty="0" smtClean="0">
                <a:latin typeface="+mn-lt"/>
              </a:rPr>
              <a:t>(65)</a:t>
            </a: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If the short-term interest is the sum of the factors and one of the factors is related to inflation, we may write:</a:t>
            </a:r>
          </a:p>
          <a:p>
            <a:pPr algn="just">
              <a:lnSpc>
                <a:spcPts val="3200"/>
              </a:lnSpc>
              <a:spcBef>
                <a:spcPts val="600"/>
              </a:spcBef>
              <a:spcAft>
                <a:spcPts val="600"/>
              </a:spcAft>
            </a:pPr>
            <a:r>
              <a:rPr lang="en-US" sz="2400" dirty="0" smtClean="0">
                <a:latin typeface="+mn-lt"/>
              </a:rPr>
              <a:t>(66)</a:t>
            </a: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From the 2 previous equations:</a:t>
            </a:r>
          </a:p>
          <a:p>
            <a:pPr algn="just">
              <a:lnSpc>
                <a:spcPts val="3200"/>
              </a:lnSpc>
              <a:spcBef>
                <a:spcPts val="600"/>
              </a:spcBef>
              <a:spcAft>
                <a:spcPts val="600"/>
              </a:spcAft>
            </a:pPr>
            <a:r>
              <a:rPr lang="en-US" sz="2400" dirty="0" smtClean="0">
                <a:latin typeface="+mn-lt"/>
              </a:rPr>
              <a:t>(67)</a:t>
            </a: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As stated before, we have </a:t>
            </a:r>
          </a:p>
        </p:txBody>
      </p:sp>
      <p:pic>
        <p:nvPicPr>
          <p:cNvPr id="2" name="Picture 1"/>
          <p:cNvPicPr>
            <a:picLocks noChangeAspect="1"/>
          </p:cNvPicPr>
          <p:nvPr/>
        </p:nvPicPr>
        <p:blipFill>
          <a:blip r:embed="rId3"/>
          <a:stretch>
            <a:fillRect/>
          </a:stretch>
        </p:blipFill>
        <p:spPr>
          <a:xfrm>
            <a:off x="827584" y="3621094"/>
            <a:ext cx="4176464" cy="409010"/>
          </a:xfrm>
          <a:prstGeom prst="rect">
            <a:avLst/>
          </a:prstGeom>
        </p:spPr>
      </p:pic>
      <p:pic>
        <p:nvPicPr>
          <p:cNvPr id="6" name="Picture 5"/>
          <p:cNvPicPr>
            <a:picLocks noChangeAspect="1"/>
          </p:cNvPicPr>
          <p:nvPr/>
        </p:nvPicPr>
        <p:blipFill>
          <a:blip r:embed="rId4"/>
          <a:stretch>
            <a:fillRect/>
          </a:stretch>
        </p:blipFill>
        <p:spPr>
          <a:xfrm>
            <a:off x="999308" y="1935037"/>
            <a:ext cx="3644700" cy="576064"/>
          </a:xfrm>
          <a:prstGeom prst="rect">
            <a:avLst/>
          </a:prstGeom>
        </p:spPr>
      </p:pic>
      <p:pic>
        <p:nvPicPr>
          <p:cNvPr id="3" name="Picture 2"/>
          <p:cNvPicPr>
            <a:picLocks noChangeAspect="1"/>
          </p:cNvPicPr>
          <p:nvPr/>
        </p:nvPicPr>
        <p:blipFill>
          <a:blip r:embed="rId5"/>
          <a:stretch>
            <a:fillRect/>
          </a:stretch>
        </p:blipFill>
        <p:spPr>
          <a:xfrm>
            <a:off x="827584" y="4664758"/>
            <a:ext cx="6069826" cy="457600"/>
          </a:xfrm>
          <a:prstGeom prst="rect">
            <a:avLst/>
          </a:prstGeom>
        </p:spPr>
      </p:pic>
      <p:pic>
        <p:nvPicPr>
          <p:cNvPr id="8" name="Picture 7"/>
          <p:cNvPicPr>
            <a:picLocks noChangeAspect="1"/>
          </p:cNvPicPr>
          <p:nvPr/>
        </p:nvPicPr>
        <p:blipFill>
          <a:blip r:embed="rId6"/>
          <a:stretch>
            <a:fillRect/>
          </a:stretch>
        </p:blipFill>
        <p:spPr>
          <a:xfrm>
            <a:off x="7020272" y="532475"/>
            <a:ext cx="365242" cy="376245"/>
          </a:xfrm>
          <a:prstGeom prst="rect">
            <a:avLst/>
          </a:prstGeom>
        </p:spPr>
      </p:pic>
      <p:pic>
        <p:nvPicPr>
          <p:cNvPr id="7" name="Picture 6"/>
          <p:cNvPicPr>
            <a:picLocks noChangeAspect="1"/>
          </p:cNvPicPr>
          <p:nvPr/>
        </p:nvPicPr>
        <p:blipFill>
          <a:blip r:embed="rId7"/>
          <a:stretch>
            <a:fillRect/>
          </a:stretch>
        </p:blipFill>
        <p:spPr>
          <a:xfrm>
            <a:off x="3635896" y="5252444"/>
            <a:ext cx="2557725" cy="457600"/>
          </a:xfrm>
          <a:prstGeom prst="rect">
            <a:avLst/>
          </a:prstGeom>
        </p:spPr>
      </p:pic>
      <p:pic>
        <p:nvPicPr>
          <p:cNvPr id="9" name="Picture 8"/>
          <p:cNvPicPr>
            <a:picLocks noChangeAspect="1"/>
          </p:cNvPicPr>
          <p:nvPr/>
        </p:nvPicPr>
        <p:blipFill>
          <a:blip r:embed="rId8"/>
          <a:stretch>
            <a:fillRect/>
          </a:stretch>
        </p:blipFill>
        <p:spPr>
          <a:xfrm>
            <a:off x="7092281" y="4797152"/>
            <a:ext cx="1971960" cy="891988"/>
          </a:xfrm>
          <a:prstGeom prst="rect">
            <a:avLst/>
          </a:prstGeom>
        </p:spPr>
      </p:pic>
      <p:sp>
        <p:nvSpPr>
          <p:cNvPr id="10" name="Right Arrow 9"/>
          <p:cNvSpPr/>
          <p:nvPr/>
        </p:nvSpPr>
        <p:spPr>
          <a:xfrm>
            <a:off x="6441598" y="5122358"/>
            <a:ext cx="578674" cy="34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9"/>
          <a:stretch>
            <a:fillRect/>
          </a:stretch>
        </p:blipFill>
        <p:spPr>
          <a:xfrm>
            <a:off x="2233563" y="5733256"/>
            <a:ext cx="3970200" cy="619667"/>
          </a:xfrm>
          <a:prstGeom prst="rect">
            <a:avLst/>
          </a:prstGeom>
        </p:spPr>
      </p:pic>
      <p:pic>
        <p:nvPicPr>
          <p:cNvPr id="13" name="Picture 12"/>
          <p:cNvPicPr>
            <a:picLocks noChangeAspect="1"/>
          </p:cNvPicPr>
          <p:nvPr/>
        </p:nvPicPr>
        <p:blipFill>
          <a:blip r:embed="rId10"/>
          <a:stretch>
            <a:fillRect/>
          </a:stretch>
        </p:blipFill>
        <p:spPr>
          <a:xfrm>
            <a:off x="7596335" y="5798115"/>
            <a:ext cx="1163797" cy="799237"/>
          </a:xfrm>
          <a:prstGeom prst="rect">
            <a:avLst/>
          </a:prstGeom>
        </p:spPr>
      </p:pic>
      <p:sp>
        <p:nvSpPr>
          <p:cNvPr id="14" name="Right Arrow 13"/>
          <p:cNvSpPr/>
          <p:nvPr/>
        </p:nvSpPr>
        <p:spPr>
          <a:xfrm>
            <a:off x="6441598" y="5879996"/>
            <a:ext cx="578674" cy="327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8028384" y="5517232"/>
            <a:ext cx="216024" cy="367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62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3734356"/>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If the link between inflation and the second factor is considered, the observation equation becomes:</a:t>
            </a: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algn="just">
              <a:lnSpc>
                <a:spcPts val="3200"/>
              </a:lnSpc>
              <a:spcBef>
                <a:spcPts val="600"/>
              </a:spcBef>
              <a:spcAft>
                <a:spcPts val="600"/>
              </a:spcAft>
            </a:pPr>
            <a:r>
              <a:rPr lang="en-US" sz="2400" dirty="0" smtClean="0">
                <a:latin typeface="+mn-lt"/>
              </a:rPr>
              <a:t>(68)</a:t>
            </a: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p:txBody>
      </p:sp>
      <p:pic>
        <p:nvPicPr>
          <p:cNvPr id="16" name="Picture 15"/>
          <p:cNvPicPr>
            <a:picLocks noChangeAspect="1"/>
          </p:cNvPicPr>
          <p:nvPr/>
        </p:nvPicPr>
        <p:blipFill>
          <a:blip r:embed="rId3"/>
          <a:stretch>
            <a:fillRect/>
          </a:stretch>
        </p:blipFill>
        <p:spPr>
          <a:xfrm>
            <a:off x="726641" y="1497464"/>
            <a:ext cx="5573551" cy="2964867"/>
          </a:xfrm>
          <a:prstGeom prst="rect">
            <a:avLst/>
          </a:prstGeom>
        </p:spPr>
      </p:pic>
    </p:spTree>
    <p:extLst>
      <p:ext uri="{BB962C8B-B14F-4D97-AF65-F5344CB8AC3E}">
        <p14:creationId xmlns:p14="http://schemas.microsoft.com/office/powerpoint/2010/main" val="212071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5888792"/>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b="1" u="sng" dirty="0" smtClean="0">
                <a:latin typeface="+mn-lt"/>
              </a:rPr>
              <a:t>Major drawback:</a:t>
            </a:r>
            <a:r>
              <a:rPr lang="en-GB" sz="2400" dirty="0" smtClean="0">
                <a:latin typeface="+mn-lt"/>
              </a:rPr>
              <a:t> it </a:t>
            </a:r>
            <a:r>
              <a:rPr lang="en-GB" sz="2400" dirty="0">
                <a:latin typeface="+mn-lt"/>
              </a:rPr>
              <a:t>implies the </a:t>
            </a:r>
            <a:r>
              <a:rPr lang="en-GB" sz="2400" dirty="0" smtClean="0">
                <a:latin typeface="+mn-lt"/>
              </a:rPr>
              <a:t>2</a:t>
            </a:r>
            <a:r>
              <a:rPr lang="en-GB" sz="2400" baseline="30000" dirty="0" smtClean="0">
                <a:latin typeface="+mn-lt"/>
              </a:rPr>
              <a:t>nd</a:t>
            </a:r>
            <a:r>
              <a:rPr lang="en-GB" sz="2400" dirty="0" smtClean="0">
                <a:latin typeface="+mn-lt"/>
              </a:rPr>
              <a:t> factor </a:t>
            </a:r>
            <a:r>
              <a:rPr lang="en-GB" sz="2400" dirty="0">
                <a:latin typeface="+mn-lt"/>
              </a:rPr>
              <a:t>to explain simultaneously the inflation as well as the long term rates, which in some periods may evidence significantly different volatilities. </a:t>
            </a:r>
            <a:endParaRPr lang="en-GB"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endParaRPr lang="en-GB" sz="2400" dirty="0">
              <a:latin typeface="+mn-lt"/>
            </a:endParaRPr>
          </a:p>
          <a:p>
            <a:pPr marL="514350" indent="-514350" algn="just">
              <a:lnSpc>
                <a:spcPts val="3200"/>
              </a:lnSpc>
              <a:spcBef>
                <a:spcPts val="600"/>
              </a:spcBef>
              <a:spcAft>
                <a:spcPts val="600"/>
              </a:spcAft>
              <a:buAutoNum type="romanLcParenBoth"/>
            </a:pPr>
            <a:r>
              <a:rPr lang="en-GB" sz="2400" dirty="0" smtClean="0">
                <a:latin typeface="+mn-lt"/>
              </a:rPr>
              <a:t>In periods </a:t>
            </a:r>
            <a:r>
              <a:rPr lang="en-GB" sz="2400" dirty="0">
                <a:latin typeface="+mn-lt"/>
              </a:rPr>
              <a:t>of higher volatility of the long-term rates, the estimated inflation tends to present a more irregular behaviour than the true </a:t>
            </a:r>
            <a:r>
              <a:rPr lang="en-GB" sz="2400" dirty="0" smtClean="0">
                <a:latin typeface="+mn-lt"/>
              </a:rPr>
              <a:t>inflation.</a:t>
            </a:r>
          </a:p>
          <a:p>
            <a:pPr marL="514350" indent="-514350" algn="just">
              <a:lnSpc>
                <a:spcPts val="3200"/>
              </a:lnSpc>
              <a:spcBef>
                <a:spcPts val="600"/>
              </a:spcBef>
              <a:spcAft>
                <a:spcPts val="600"/>
              </a:spcAft>
              <a:buAutoNum type="romanLcParenBoth"/>
            </a:pPr>
            <a:r>
              <a:rPr lang="en-GB" sz="2400" dirty="0" smtClean="0">
                <a:latin typeface="+mn-lt"/>
              </a:rPr>
              <a:t>The AR(1) process for inflation is </a:t>
            </a:r>
            <a:r>
              <a:rPr lang="en-GB" sz="2400" dirty="0">
                <a:latin typeface="+mn-lt"/>
              </a:rPr>
              <a:t>not necessarily the optimal model for forecasting </a:t>
            </a:r>
            <a:r>
              <a:rPr lang="en-GB" sz="2400" dirty="0" smtClean="0">
                <a:latin typeface="+mn-lt"/>
              </a:rPr>
              <a:t>inflation, being too </a:t>
            </a:r>
            <a:r>
              <a:rPr lang="en-GB" sz="2400" dirty="0">
                <a:latin typeface="+mn-lt"/>
              </a:rPr>
              <a:t>simple concerning its lag structure and </a:t>
            </a:r>
            <a:r>
              <a:rPr lang="en-GB" sz="2400" dirty="0" smtClean="0">
                <a:latin typeface="+mn-lt"/>
              </a:rPr>
              <a:t>not allowing </a:t>
            </a:r>
            <a:r>
              <a:rPr lang="en-GB" sz="2400" dirty="0">
                <a:latin typeface="+mn-lt"/>
              </a:rPr>
              <a:t>for the inclusion of other macro-economic information that market participants may use to form their expectations of </a:t>
            </a:r>
            <a:r>
              <a:rPr lang="en-GB" sz="2400" dirty="0" smtClean="0">
                <a:latin typeface="+mn-lt"/>
              </a:rPr>
              <a:t>inflation (e.g. monetary </a:t>
            </a:r>
            <a:r>
              <a:rPr lang="en-GB" sz="2400" dirty="0">
                <a:latin typeface="+mn-lt"/>
              </a:rPr>
              <a:t>aggregates, commodity prices, exchange rates, wages and unit labour </a:t>
            </a:r>
            <a:r>
              <a:rPr lang="en-GB" sz="2400" dirty="0" smtClean="0">
                <a:latin typeface="+mn-lt"/>
              </a:rPr>
              <a:t>costs). </a:t>
            </a:r>
            <a:endParaRPr lang="en-US" sz="2400" dirty="0">
              <a:latin typeface="+mn-lt"/>
            </a:endParaRPr>
          </a:p>
        </p:txBody>
      </p:sp>
      <p:sp>
        <p:nvSpPr>
          <p:cNvPr id="2" name="Down Arrow 1"/>
          <p:cNvSpPr/>
          <p:nvPr/>
        </p:nvSpPr>
        <p:spPr>
          <a:xfrm>
            <a:off x="4716016" y="177281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67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4965462"/>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However</a:t>
            </a:r>
            <a:r>
              <a:rPr lang="en-GB" sz="2400" dirty="0">
                <a:latin typeface="+mn-lt"/>
              </a:rPr>
              <a:t>, a more complex model would certainly not allow a simple identification of the </a:t>
            </a:r>
            <a:r>
              <a:rPr lang="en-GB" sz="2400" dirty="0" smtClean="0">
                <a:latin typeface="+mn-lt"/>
              </a:rPr>
              <a:t>factor.</a:t>
            </a:r>
          </a:p>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One </a:t>
            </a:r>
            <a:r>
              <a:rPr lang="en-GB" sz="2400" dirty="0">
                <a:latin typeface="+mn-lt"/>
              </a:rPr>
              <a:t>way to overcome these problems is by using a joint model for the term structure and the inflation, where the latter still shares a common factor with the interest rates but is also determined by a second specific </a:t>
            </a:r>
            <a:r>
              <a:rPr lang="en-GB" sz="2400" dirty="0" smtClean="0">
                <a:latin typeface="+mn-lt"/>
              </a:rPr>
              <a:t>factor:</a:t>
            </a:r>
          </a:p>
          <a:p>
            <a:pPr marL="273050" indent="-273050" algn="just">
              <a:lnSpc>
                <a:spcPts val="3200"/>
              </a:lnSpc>
              <a:spcBef>
                <a:spcPts val="600"/>
              </a:spcBef>
              <a:spcAft>
                <a:spcPts val="600"/>
              </a:spcAft>
              <a:buFont typeface="Arial" panose="020B0604020202020204" pitchFamily="34" charset="0"/>
              <a:buChar char="•"/>
            </a:pPr>
            <a:endParaRPr lang="pt-PT" sz="2400" dirty="0">
              <a:latin typeface="+mn-lt"/>
            </a:endParaRPr>
          </a:p>
          <a:p>
            <a:pPr algn="just">
              <a:lnSpc>
                <a:spcPts val="3200"/>
              </a:lnSpc>
              <a:spcBef>
                <a:spcPts val="600"/>
              </a:spcBef>
              <a:spcAft>
                <a:spcPts val="600"/>
              </a:spcAft>
            </a:pPr>
            <a:r>
              <a:rPr lang="pt-PT" sz="2400" dirty="0" smtClean="0">
                <a:latin typeface="+mn-lt"/>
              </a:rPr>
              <a:t>(69)</a:t>
            </a:r>
          </a:p>
          <a:p>
            <a:pPr marL="2559050" lvl="5" indent="-2730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559050" lvl="5" indent="-273050" algn="just">
              <a:lnSpc>
                <a:spcPts val="3200"/>
              </a:lnSpc>
              <a:spcBef>
                <a:spcPts val="600"/>
              </a:spcBef>
              <a:spcAft>
                <a:spcPts val="600"/>
              </a:spcAft>
              <a:buFont typeface="Arial" panose="020B0604020202020204" pitchFamily="34" charset="0"/>
              <a:buChar char="•"/>
            </a:pPr>
            <a:r>
              <a:rPr lang="pt-PT" sz="2400" dirty="0" err="1" smtClean="0">
                <a:latin typeface="+mn-lt"/>
              </a:rPr>
              <a:t>and</a:t>
            </a:r>
            <a:r>
              <a:rPr lang="pt-PT" sz="2400" dirty="0" smtClean="0">
                <a:latin typeface="+mn-lt"/>
              </a:rPr>
              <a:t> </a:t>
            </a:r>
          </a:p>
        </p:txBody>
      </p:sp>
      <p:pic>
        <p:nvPicPr>
          <p:cNvPr id="3" name="Picture 2"/>
          <p:cNvPicPr>
            <a:picLocks noChangeAspect="1"/>
          </p:cNvPicPr>
          <p:nvPr/>
        </p:nvPicPr>
        <p:blipFill>
          <a:blip r:embed="rId3"/>
          <a:stretch>
            <a:fillRect/>
          </a:stretch>
        </p:blipFill>
        <p:spPr>
          <a:xfrm>
            <a:off x="893761" y="3667144"/>
            <a:ext cx="2366850" cy="695933"/>
          </a:xfrm>
          <a:prstGeom prst="rect">
            <a:avLst/>
          </a:prstGeom>
        </p:spPr>
      </p:pic>
      <p:pic>
        <p:nvPicPr>
          <p:cNvPr id="4" name="Picture 3"/>
          <p:cNvPicPr>
            <a:picLocks noChangeAspect="1"/>
          </p:cNvPicPr>
          <p:nvPr/>
        </p:nvPicPr>
        <p:blipFill>
          <a:blip r:embed="rId4"/>
          <a:stretch>
            <a:fillRect/>
          </a:stretch>
        </p:blipFill>
        <p:spPr>
          <a:xfrm>
            <a:off x="395536" y="4757081"/>
            <a:ext cx="2232248" cy="846134"/>
          </a:xfrm>
          <a:prstGeom prst="rect">
            <a:avLst/>
          </a:prstGeom>
        </p:spPr>
      </p:pic>
      <p:pic>
        <p:nvPicPr>
          <p:cNvPr id="5" name="Picture 4"/>
          <p:cNvPicPr>
            <a:picLocks noChangeAspect="1"/>
          </p:cNvPicPr>
          <p:nvPr/>
        </p:nvPicPr>
        <p:blipFill>
          <a:blip r:embed="rId5"/>
          <a:stretch>
            <a:fillRect/>
          </a:stretch>
        </p:blipFill>
        <p:spPr>
          <a:xfrm>
            <a:off x="3347864" y="4930424"/>
            <a:ext cx="3054000" cy="514800"/>
          </a:xfrm>
          <a:prstGeom prst="rect">
            <a:avLst/>
          </a:prstGeom>
        </p:spPr>
      </p:pic>
    </p:spTree>
    <p:extLst>
      <p:ext uri="{BB962C8B-B14F-4D97-AF65-F5344CB8AC3E}">
        <p14:creationId xmlns:p14="http://schemas.microsoft.com/office/powerpoint/2010/main" val="33585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5581015"/>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In this case, the observation and the state equations become:</a:t>
            </a: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a:p>
            <a:pPr algn="just">
              <a:lnSpc>
                <a:spcPts val="3200"/>
              </a:lnSpc>
              <a:spcBef>
                <a:spcPts val="600"/>
              </a:spcBef>
              <a:spcAft>
                <a:spcPts val="600"/>
              </a:spcAft>
            </a:pPr>
            <a:r>
              <a:rPr lang="en-US" sz="2400" dirty="0" smtClean="0">
                <a:latin typeface="+mn-lt"/>
              </a:rPr>
              <a:t>(70)</a:t>
            </a:r>
          </a:p>
          <a:p>
            <a:pPr marL="273050" indent="-2730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a:p>
            <a:pPr algn="just">
              <a:lnSpc>
                <a:spcPts val="3200"/>
              </a:lnSpc>
              <a:spcBef>
                <a:spcPts val="600"/>
              </a:spcBef>
              <a:spcAft>
                <a:spcPts val="600"/>
              </a:spcAft>
            </a:pPr>
            <a:r>
              <a:rPr lang="en-US" sz="2400" dirty="0" smtClean="0">
                <a:latin typeface="+mn-lt"/>
              </a:rPr>
              <a:t>(71)</a:t>
            </a:r>
            <a:endParaRPr lang="en-US" sz="2400" dirty="0">
              <a:latin typeface="+mn-lt"/>
            </a:endParaRPr>
          </a:p>
        </p:txBody>
      </p:sp>
      <p:pic>
        <p:nvPicPr>
          <p:cNvPr id="2" name="Picture 1"/>
          <p:cNvPicPr>
            <a:picLocks noChangeAspect="1"/>
          </p:cNvPicPr>
          <p:nvPr/>
        </p:nvPicPr>
        <p:blipFill>
          <a:blip r:embed="rId3"/>
          <a:stretch>
            <a:fillRect/>
          </a:stretch>
        </p:blipFill>
        <p:spPr>
          <a:xfrm>
            <a:off x="611560" y="1412775"/>
            <a:ext cx="6984776" cy="3217723"/>
          </a:xfrm>
          <a:prstGeom prst="rect">
            <a:avLst/>
          </a:prstGeom>
        </p:spPr>
      </p:pic>
      <p:pic>
        <p:nvPicPr>
          <p:cNvPr id="3" name="Picture 2"/>
          <p:cNvPicPr>
            <a:picLocks noChangeAspect="1"/>
          </p:cNvPicPr>
          <p:nvPr/>
        </p:nvPicPr>
        <p:blipFill>
          <a:blip r:embed="rId4"/>
          <a:stretch>
            <a:fillRect/>
          </a:stretch>
        </p:blipFill>
        <p:spPr>
          <a:xfrm>
            <a:off x="750887" y="4966136"/>
            <a:ext cx="6413401" cy="1487200"/>
          </a:xfrm>
          <a:prstGeom prst="rect">
            <a:avLst/>
          </a:prstGeom>
        </p:spPr>
      </p:pic>
    </p:spTree>
    <p:extLst>
      <p:ext uri="{BB962C8B-B14F-4D97-AF65-F5344CB8AC3E}">
        <p14:creationId xmlns:p14="http://schemas.microsoft.com/office/powerpoint/2010/main" val="1252137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363" name="Rectangle 3"/>
          <p:cNvSpPr>
            <a:spLocks noGrp="1" noChangeArrowheads="1"/>
          </p:cNvSpPr>
          <p:nvPr>
            <p:ph type="body" idx="1"/>
          </p:nvPr>
        </p:nvSpPr>
        <p:spPr>
          <a:xfrm>
            <a:off x="179512" y="1340768"/>
            <a:ext cx="8784976" cy="2070486"/>
          </a:xfrm>
          <a:noFill/>
        </p:spPr>
        <p:txBody>
          <a:bodyPr lIns="90488" tIns="44450" rIns="90488" bIns="44450"/>
          <a:lstStyle/>
          <a:p>
            <a:pPr algn="just" eaLnBrk="1" hangingPunct="1">
              <a:buClr>
                <a:schemeClr val="accent4"/>
              </a:buClr>
              <a:buSzPct val="100000"/>
              <a:buFont typeface="Wingdings" pitchFamily="2" charset="2"/>
              <a:buChar char="Ø"/>
            </a:pPr>
            <a:r>
              <a:rPr lang="en-US" sz="2400" dirty="0" smtClean="0"/>
              <a:t>Consider a 2 period tree (t=0 and t=1 =&gt;  </a:t>
            </a:r>
            <a:r>
              <a:rPr lang="en-US" sz="2400" dirty="0" smtClean="0">
                <a:latin typeface="Symbol" panose="05050102010706020507" pitchFamily="18" charset="2"/>
              </a:rPr>
              <a:t>D</a:t>
            </a:r>
            <a:r>
              <a:rPr lang="en-US" sz="2400" i="1" dirty="0" smtClean="0"/>
              <a:t>t </a:t>
            </a:r>
            <a:r>
              <a:rPr lang="en-US" sz="2400" dirty="0" smtClean="0"/>
              <a:t>= 1)</a:t>
            </a:r>
          </a:p>
          <a:p>
            <a:pPr algn="just" eaLnBrk="1" hangingPunct="1">
              <a:buClr>
                <a:schemeClr val="accent4"/>
              </a:buClr>
              <a:buSzPct val="100000"/>
              <a:buFont typeface="Wingdings" pitchFamily="2" charset="2"/>
              <a:buChar char="Ø"/>
            </a:pPr>
            <a:r>
              <a:rPr lang="en-US" sz="2400" dirty="0" smtClean="0"/>
              <a:t>The </a:t>
            </a:r>
            <a:r>
              <a:rPr lang="en-US" sz="2400" dirty="0" smtClean="0">
                <a:solidFill>
                  <a:srgbClr val="FF0000"/>
                </a:solidFill>
              </a:rPr>
              <a:t>price 1 year </a:t>
            </a:r>
            <a:r>
              <a:rPr lang="en-US" sz="2400" dirty="0" smtClean="0"/>
              <a:t>from now of a 2-year Treasury bond (at the par value, i.e. coupon rate = yield) can take 2 values:</a:t>
            </a:r>
          </a:p>
          <a:p>
            <a:pPr algn="just" eaLnBrk="1" hangingPunct="1">
              <a:buClr>
                <a:schemeClr val="accent4"/>
              </a:buClr>
              <a:buSzPct val="100000"/>
              <a:buFontTx/>
              <a:buChar char="-"/>
            </a:pPr>
            <a:r>
              <a:rPr lang="en-US" sz="2400" dirty="0" smtClean="0"/>
              <a:t>P</a:t>
            </a:r>
            <a:r>
              <a:rPr lang="en-US" sz="2400" baseline="-25000" dirty="0" smtClean="0"/>
              <a:t>u</a:t>
            </a:r>
            <a:r>
              <a:rPr lang="en-US" sz="2400" dirty="0" smtClean="0"/>
              <a:t> - associated with </a:t>
            </a:r>
            <a:r>
              <a:rPr lang="en-US" sz="2400" i="1" dirty="0" err="1" smtClean="0"/>
              <a:t>r</a:t>
            </a:r>
            <a:r>
              <a:rPr lang="en-US" sz="2400" i="1" baseline="-25000" dirty="0" err="1" smtClean="0"/>
              <a:t>u</a:t>
            </a:r>
            <a:r>
              <a:rPr lang="en-US" sz="2400" dirty="0" smtClean="0"/>
              <a:t> (price with the interest rate increasing)</a:t>
            </a:r>
            <a:endParaRPr lang="en-US" sz="2400" dirty="0"/>
          </a:p>
          <a:p>
            <a:pPr algn="just" eaLnBrk="1" hangingPunct="1">
              <a:buClr>
                <a:schemeClr val="accent4"/>
              </a:buClr>
              <a:buSzPct val="100000"/>
              <a:buFontTx/>
              <a:buChar char="-"/>
            </a:pPr>
            <a:r>
              <a:rPr lang="en-US" sz="2400" dirty="0" smtClean="0"/>
              <a:t>P</a:t>
            </a:r>
            <a:r>
              <a:rPr lang="en-US" sz="2400" baseline="-25000" dirty="0" smtClean="0"/>
              <a:t>l</a:t>
            </a:r>
            <a:r>
              <a:rPr lang="en-US" sz="2400" dirty="0" smtClean="0"/>
              <a:t> - associated with </a:t>
            </a:r>
            <a:r>
              <a:rPr lang="en-US" sz="2400" i="1" dirty="0" err="1" smtClean="0"/>
              <a:t>r</a:t>
            </a:r>
            <a:r>
              <a:rPr lang="en-US" sz="2400" i="1" baseline="-25000" dirty="0" err="1" smtClean="0"/>
              <a:t>l</a:t>
            </a:r>
            <a:r>
              <a:rPr lang="en-US" sz="2400" i="1" baseline="-25000" dirty="0" smtClean="0"/>
              <a:t> </a:t>
            </a:r>
            <a:r>
              <a:rPr lang="en-US" sz="2400" dirty="0"/>
              <a:t>(price with the interest rate </a:t>
            </a:r>
            <a:r>
              <a:rPr lang="en-US" sz="2400" dirty="0" smtClean="0"/>
              <a:t>decreasing):</a:t>
            </a:r>
            <a:endParaRPr lang="en-US" sz="2400" dirty="0"/>
          </a:p>
          <a:p>
            <a:pPr algn="just" eaLnBrk="1" hangingPunct="1">
              <a:buClr>
                <a:schemeClr val="accent4"/>
              </a:buClr>
              <a:buSzPct val="100000"/>
              <a:buFontTx/>
              <a:buChar char="-"/>
            </a:pPr>
            <a:endParaRPr lang="en-US" sz="2400" i="1" dirty="0" smtClean="0"/>
          </a:p>
        </p:txBody>
      </p:sp>
      <p:graphicFrame>
        <p:nvGraphicFramePr>
          <p:cNvPr id="1039365" name="Object 2"/>
          <p:cNvGraphicFramePr>
            <a:graphicFrameLocks/>
          </p:cNvGraphicFramePr>
          <p:nvPr>
            <p:extLst>
              <p:ext uri="{D42A27DB-BD31-4B8C-83A1-F6EECF244321}">
                <p14:modId xmlns:p14="http://schemas.microsoft.com/office/powerpoint/2010/main" val="2619597151"/>
              </p:ext>
            </p:extLst>
          </p:nvPr>
        </p:nvGraphicFramePr>
        <p:xfrm>
          <a:off x="395536" y="4115668"/>
          <a:ext cx="4191000" cy="825500"/>
        </p:xfrm>
        <a:graphic>
          <a:graphicData uri="http://schemas.openxmlformats.org/presentationml/2006/ole">
            <mc:AlternateContent xmlns:mc="http://schemas.openxmlformats.org/markup-compatibility/2006">
              <mc:Choice xmlns:v="urn:schemas-microsoft-com:vml" Requires="v">
                <p:oleObj spid="_x0000_s4387" name="Equation" r:id="rId4" imgW="4191000" imgH="825500" progId="Equation.DSMT4">
                  <p:embed/>
                </p:oleObj>
              </mc:Choice>
              <mc:Fallback>
                <p:oleObj name="Equation" r:id="rId4" imgW="4191000" imgH="825500" progId="Equation.DSMT4">
                  <p:embed/>
                  <p:pic>
                    <p:nvPicPr>
                      <p:cNvPr id="0" name="Object 2"/>
                      <p:cNvPicPr>
                        <a:picLocks noChangeArrowheads="1"/>
                      </p:cNvPicPr>
                      <p:nvPr/>
                    </p:nvPicPr>
                    <p:blipFill>
                      <a:blip r:embed="rId5"/>
                      <a:srcRect/>
                      <a:stretch>
                        <a:fillRect/>
                      </a:stretch>
                    </p:blipFill>
                    <p:spPr bwMode="auto">
                      <a:xfrm>
                        <a:off x="395536" y="4115668"/>
                        <a:ext cx="41910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3"/>
          <p:cNvSpPr txBox="1">
            <a:spLocks noChangeArrowheads="1"/>
          </p:cNvSpPr>
          <p:nvPr/>
        </p:nvSpPr>
        <p:spPr bwMode="auto">
          <a:xfrm>
            <a:off x="4788024" y="3598344"/>
            <a:ext cx="4248472" cy="2854991"/>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buClr>
                <a:schemeClr val="accent4"/>
              </a:buClr>
              <a:buSzPct val="100000"/>
              <a:buNone/>
            </a:pPr>
            <a:r>
              <a:rPr lang="en-US" sz="1600" kern="0" dirty="0" smtClean="0">
                <a:solidFill>
                  <a:srgbClr val="FF0000"/>
                </a:solidFill>
              </a:rPr>
              <a:t>NPV </a:t>
            </a:r>
            <a:r>
              <a:rPr lang="en-US" sz="1600" kern="0" dirty="0">
                <a:solidFill>
                  <a:srgbClr val="FF0000"/>
                </a:solidFill>
              </a:rPr>
              <a:t>at </a:t>
            </a:r>
            <a:r>
              <a:rPr lang="en-US" sz="1600" i="1" kern="0" dirty="0" smtClean="0">
                <a:solidFill>
                  <a:srgbClr val="FF0000"/>
                </a:solidFill>
              </a:rPr>
              <a:t>t</a:t>
            </a:r>
            <a:r>
              <a:rPr lang="en-US" sz="1600" kern="0" dirty="0" smtClean="0">
                <a:solidFill>
                  <a:srgbClr val="FF0000"/>
                </a:solidFill>
              </a:rPr>
              <a:t>=1 </a:t>
            </a:r>
            <a:r>
              <a:rPr lang="en-US" sz="1600" kern="0" dirty="0">
                <a:solidFill>
                  <a:srgbClr val="FF0000"/>
                </a:solidFill>
              </a:rPr>
              <a:t>of </a:t>
            </a:r>
            <a:r>
              <a:rPr lang="en-US" sz="1600" kern="0" dirty="0" smtClean="0">
                <a:solidFill>
                  <a:srgbClr val="FF0000"/>
                </a:solidFill>
              </a:rPr>
              <a:t>the future </a:t>
            </a:r>
            <a:r>
              <a:rPr lang="en-US" sz="1600" kern="0" dirty="0">
                <a:solidFill>
                  <a:srgbClr val="FF0000"/>
                </a:solidFill>
              </a:rPr>
              <a:t>cash-flows of the bond </a:t>
            </a:r>
            <a:r>
              <a:rPr lang="en-US" sz="1600" kern="0" dirty="0" smtClean="0">
                <a:solidFill>
                  <a:srgbClr val="FF0000"/>
                </a:solidFill>
              </a:rPr>
              <a:t>- redemption and the last coupon (y</a:t>
            </a:r>
            <a:r>
              <a:rPr lang="en-US" sz="1600" kern="0" baseline="-25000" dirty="0" smtClean="0">
                <a:solidFill>
                  <a:srgbClr val="FF0000"/>
                </a:solidFill>
              </a:rPr>
              <a:t>2</a:t>
            </a:r>
            <a:r>
              <a:rPr lang="en-US" sz="1600" kern="0" dirty="0" smtClean="0">
                <a:solidFill>
                  <a:srgbClr val="FF0000"/>
                </a:solidFill>
              </a:rPr>
              <a:t>, the 2-period yield at </a:t>
            </a:r>
            <a:r>
              <a:rPr lang="en-US" sz="1600" i="1" kern="0" dirty="0">
                <a:solidFill>
                  <a:srgbClr val="FF0000"/>
                </a:solidFill>
              </a:rPr>
              <a:t>t</a:t>
            </a:r>
            <a:r>
              <a:rPr lang="en-US" sz="1600" kern="0" dirty="0">
                <a:solidFill>
                  <a:srgbClr val="FF0000"/>
                </a:solidFill>
              </a:rPr>
              <a:t>=0, </a:t>
            </a:r>
            <a:r>
              <a:rPr lang="en-US" sz="1600" kern="0" dirty="0" smtClean="0">
                <a:solidFill>
                  <a:srgbClr val="FF0000"/>
                </a:solidFill>
              </a:rPr>
              <a:t>that corresponds to the coupon rate, as it is assumed that the bond is at par value), as in </a:t>
            </a:r>
            <a:r>
              <a:rPr lang="en-US" sz="1600" i="1" kern="0" dirty="0">
                <a:solidFill>
                  <a:srgbClr val="FF0000"/>
                </a:solidFill>
              </a:rPr>
              <a:t>t</a:t>
            </a:r>
            <a:r>
              <a:rPr lang="en-US" sz="1600" kern="0" dirty="0">
                <a:solidFill>
                  <a:srgbClr val="FF0000"/>
                </a:solidFill>
              </a:rPr>
              <a:t>=1 there is only one remaining period for the bond =&gt; the future cash-flows in </a:t>
            </a:r>
            <a:r>
              <a:rPr lang="en-US" sz="1600" i="1" kern="0" dirty="0">
                <a:solidFill>
                  <a:srgbClr val="FF0000"/>
                </a:solidFill>
              </a:rPr>
              <a:t>t</a:t>
            </a:r>
            <a:r>
              <a:rPr lang="en-US" sz="1600" kern="0" dirty="0">
                <a:solidFill>
                  <a:srgbClr val="FF0000"/>
                </a:solidFill>
              </a:rPr>
              <a:t>=1 are the </a:t>
            </a:r>
            <a:r>
              <a:rPr lang="en-US" sz="1600" kern="0" dirty="0" smtClean="0">
                <a:solidFill>
                  <a:srgbClr val="FF0000"/>
                </a:solidFill>
              </a:rPr>
              <a:t>redemption </a:t>
            </a:r>
            <a:r>
              <a:rPr lang="en-US" sz="1600" kern="0" dirty="0">
                <a:solidFill>
                  <a:srgbClr val="FF0000"/>
                </a:solidFill>
              </a:rPr>
              <a:t>and </a:t>
            </a:r>
            <a:r>
              <a:rPr lang="en-US" sz="1600" kern="0" dirty="0" smtClean="0">
                <a:solidFill>
                  <a:srgbClr val="FF0000"/>
                </a:solidFill>
              </a:rPr>
              <a:t>the last coupon.</a:t>
            </a:r>
          </a:p>
          <a:p>
            <a:pPr marL="0" indent="0" algn="just" eaLnBrk="1" hangingPunct="1">
              <a:buClr>
                <a:schemeClr val="accent4"/>
              </a:buClr>
              <a:buSzPct val="100000"/>
              <a:buNone/>
            </a:pPr>
            <a:r>
              <a:rPr lang="en-US" sz="1600" kern="0" dirty="0" smtClean="0">
                <a:solidFill>
                  <a:srgbClr val="FF0000"/>
                </a:solidFill>
              </a:rPr>
              <a:t>The uncertainty in </a:t>
            </a:r>
            <a:r>
              <a:rPr lang="en-US" sz="1600" i="1" kern="0" dirty="0" smtClean="0">
                <a:solidFill>
                  <a:srgbClr val="FF0000"/>
                </a:solidFill>
              </a:rPr>
              <a:t>t</a:t>
            </a:r>
            <a:r>
              <a:rPr lang="en-US" sz="1600" kern="0" dirty="0" smtClean="0">
                <a:solidFill>
                  <a:srgbClr val="FF0000"/>
                </a:solidFill>
              </a:rPr>
              <a:t>=0 about the bond price in </a:t>
            </a:r>
            <a:r>
              <a:rPr lang="en-US" sz="1600" i="1" kern="0" dirty="0">
                <a:solidFill>
                  <a:srgbClr val="FF0000"/>
                </a:solidFill>
              </a:rPr>
              <a:t>t</a:t>
            </a:r>
            <a:r>
              <a:rPr lang="en-US" sz="1600" kern="0" dirty="0">
                <a:solidFill>
                  <a:srgbClr val="FF0000"/>
                </a:solidFill>
              </a:rPr>
              <a:t>=1 </a:t>
            </a:r>
            <a:r>
              <a:rPr lang="en-US" sz="1600" kern="0" dirty="0" smtClean="0">
                <a:solidFill>
                  <a:srgbClr val="FF0000"/>
                </a:solidFill>
              </a:rPr>
              <a:t>stems from the uncertainty about the interest rate, which may have increased or decreased.</a:t>
            </a:r>
          </a:p>
        </p:txBody>
      </p:sp>
      <p:sp>
        <p:nvSpPr>
          <p:cNvPr id="13" name="Rectangle 12"/>
          <p:cNvSpPr/>
          <p:nvPr/>
        </p:nvSpPr>
        <p:spPr>
          <a:xfrm>
            <a:off x="6800241" y="317600"/>
            <a:ext cx="3464398" cy="51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2"/>
          <p:cNvSpPr>
            <a:spLocks noGrp="1" noChangeArrowheads="1"/>
          </p:cNvSpPr>
          <p:nvPr>
            <p:ph type="title"/>
          </p:nvPr>
        </p:nvSpPr>
        <p:spPr>
          <a:xfrm>
            <a:off x="-32" y="548680"/>
            <a:ext cx="7772400" cy="522858"/>
          </a:xfrm>
          <a:noFill/>
        </p:spPr>
        <p:txBody>
          <a:bodyPr lIns="90488" tIns="44450" rIns="90488" bIns="44450" anchor="b"/>
          <a:lstStyle/>
          <a:p>
            <a:pPr algn="l" eaLnBrk="1" hangingPunct="1"/>
            <a:r>
              <a:rPr lang="en-US" sz="3200" b="1" cap="small" dirty="0" smtClean="0">
                <a:solidFill>
                  <a:schemeClr val="accent3">
                    <a:lumMod val="75000"/>
                  </a:schemeClr>
                </a:solidFill>
              </a:rPr>
              <a:t>Example</a:t>
            </a:r>
            <a:endParaRPr lang="en-US" sz="3200" b="1" dirty="0" smtClean="0">
              <a:solidFill>
                <a:srgbClr val="002060"/>
              </a:solidFill>
            </a:endParaRPr>
          </a:p>
        </p:txBody>
      </p:sp>
      <p:cxnSp>
        <p:nvCxnSpPr>
          <p:cNvPr id="4" name="Straight Arrow Connector 3"/>
          <p:cNvCxnSpPr/>
          <p:nvPr/>
        </p:nvCxnSpPr>
        <p:spPr>
          <a:xfrm flipH="1">
            <a:off x="1907704" y="3933056"/>
            <a:ext cx="28803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67744" y="3598345"/>
            <a:ext cx="2448272" cy="523220"/>
          </a:xfrm>
          <a:prstGeom prst="rect">
            <a:avLst/>
          </a:prstGeom>
          <a:noFill/>
        </p:spPr>
        <p:txBody>
          <a:bodyPr wrap="square" rtlCol="0">
            <a:spAutoFit/>
          </a:bodyPr>
          <a:lstStyle/>
          <a:p>
            <a:r>
              <a:rPr lang="pt-PT" sz="1400" dirty="0" smtClean="0">
                <a:latin typeface="+mn-lt"/>
              </a:rPr>
              <a:t>Coupon rate, </a:t>
            </a:r>
            <a:r>
              <a:rPr lang="pt-PT" sz="1400" dirty="0" err="1" smtClean="0">
                <a:latin typeface="+mn-lt"/>
              </a:rPr>
              <a:t>which</a:t>
            </a:r>
            <a:r>
              <a:rPr lang="pt-PT" sz="1400" dirty="0" smtClean="0">
                <a:latin typeface="+mn-lt"/>
              </a:rPr>
              <a:t> </a:t>
            </a:r>
            <a:r>
              <a:rPr lang="pt-PT" sz="1400" dirty="0" err="1" smtClean="0">
                <a:latin typeface="+mn-lt"/>
              </a:rPr>
              <a:t>is</a:t>
            </a:r>
            <a:r>
              <a:rPr lang="pt-PT" sz="1400" dirty="0" smtClean="0">
                <a:latin typeface="+mn-lt"/>
              </a:rPr>
              <a:t> </a:t>
            </a:r>
            <a:r>
              <a:rPr lang="pt-PT" sz="1400" dirty="0" err="1" smtClean="0">
                <a:latin typeface="+mn-lt"/>
              </a:rPr>
              <a:t>equal</a:t>
            </a:r>
            <a:r>
              <a:rPr lang="pt-PT" sz="1400" dirty="0" smtClean="0">
                <a:latin typeface="+mn-lt"/>
              </a:rPr>
              <a:t> to </a:t>
            </a:r>
            <a:r>
              <a:rPr lang="pt-PT" sz="1400" dirty="0" err="1" smtClean="0">
                <a:latin typeface="+mn-lt"/>
              </a:rPr>
              <a:t>the</a:t>
            </a:r>
            <a:r>
              <a:rPr lang="pt-PT" sz="1400" dirty="0" smtClean="0">
                <a:latin typeface="+mn-lt"/>
              </a:rPr>
              <a:t> yield for a </a:t>
            </a:r>
            <a:r>
              <a:rPr lang="pt-PT" sz="1400" dirty="0" err="1" smtClean="0">
                <a:latin typeface="+mn-lt"/>
              </a:rPr>
              <a:t>bond</a:t>
            </a:r>
            <a:r>
              <a:rPr lang="pt-PT" sz="1400" dirty="0" smtClean="0">
                <a:latin typeface="+mn-lt"/>
              </a:rPr>
              <a:t> </a:t>
            </a:r>
            <a:r>
              <a:rPr lang="pt-PT" sz="1400" dirty="0" err="1" smtClean="0">
                <a:latin typeface="+mn-lt"/>
              </a:rPr>
              <a:t>at</a:t>
            </a:r>
            <a:r>
              <a:rPr lang="pt-PT" sz="1400" dirty="0" smtClean="0">
                <a:latin typeface="+mn-lt"/>
              </a:rPr>
              <a:t> par.</a:t>
            </a:r>
            <a:endParaRPr lang="en-GB" sz="1400" dirty="0">
              <a:latin typeface="+mn-lt"/>
            </a:endParaRPr>
          </a:p>
        </p:txBody>
      </p:sp>
      <p:cxnSp>
        <p:nvCxnSpPr>
          <p:cNvPr id="23" name="Straight Arrow Connector 22"/>
          <p:cNvCxnSpPr/>
          <p:nvPr/>
        </p:nvCxnSpPr>
        <p:spPr>
          <a:xfrm flipV="1">
            <a:off x="1619672" y="4970295"/>
            <a:ext cx="144016" cy="369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27584" y="5359690"/>
            <a:ext cx="2664296" cy="738664"/>
          </a:xfrm>
          <a:prstGeom prst="rect">
            <a:avLst/>
          </a:prstGeom>
          <a:noFill/>
        </p:spPr>
        <p:txBody>
          <a:bodyPr wrap="square" rtlCol="0">
            <a:spAutoFit/>
          </a:bodyPr>
          <a:lstStyle/>
          <a:p>
            <a:r>
              <a:rPr lang="en-US" sz="1400" i="1" dirty="0" err="1">
                <a:latin typeface="+mn-lt"/>
              </a:rPr>
              <a:t>r</a:t>
            </a:r>
            <a:r>
              <a:rPr lang="en-US" sz="1400" i="1" baseline="-25000" dirty="0" err="1">
                <a:latin typeface="+mn-lt"/>
              </a:rPr>
              <a:t>u</a:t>
            </a:r>
            <a:r>
              <a:rPr lang="en-US" sz="1400" dirty="0">
                <a:latin typeface="+mn-lt"/>
              </a:rPr>
              <a:t> </a:t>
            </a:r>
            <a:r>
              <a:rPr lang="en-US" sz="1400" dirty="0" smtClean="0">
                <a:latin typeface="+mn-lt"/>
              </a:rPr>
              <a:t>and </a:t>
            </a:r>
            <a:r>
              <a:rPr lang="en-US" sz="1400" i="1" dirty="0" err="1" smtClean="0">
                <a:latin typeface="+mn-lt"/>
              </a:rPr>
              <a:t>r</a:t>
            </a:r>
            <a:r>
              <a:rPr lang="en-US" sz="1400" i="1" baseline="-25000" dirty="0" err="1" smtClean="0">
                <a:latin typeface="+mn-lt"/>
              </a:rPr>
              <a:t>l</a:t>
            </a:r>
            <a:r>
              <a:rPr lang="en-US" sz="1400" dirty="0" smtClean="0">
                <a:latin typeface="+mn-lt"/>
              </a:rPr>
              <a:t> must be seen as the 2 possible future values in t=0 of the 1-period interest rate in t=1</a:t>
            </a:r>
            <a:endParaRPr lang="en-GB"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5324535"/>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US" sz="2400" dirty="0" smtClean="0">
                <a:latin typeface="+mn-lt"/>
              </a:rPr>
              <a:t>One may also use the DK framework to model simultaneously the term structures of interest rates of 2 countries.</a:t>
            </a:r>
          </a:p>
          <a:p>
            <a:pPr marL="273050" indent="-273050" algn="just">
              <a:lnSpc>
                <a:spcPts val="3200"/>
              </a:lnSpc>
              <a:spcBef>
                <a:spcPts val="600"/>
              </a:spcBef>
              <a:spcAft>
                <a:spcPts val="600"/>
              </a:spcAft>
              <a:buFont typeface="Arial" panose="020B0604020202020204" pitchFamily="34" charset="0"/>
              <a:buChar char="•"/>
            </a:pPr>
            <a:r>
              <a:rPr lang="en-GB" sz="2400" dirty="0">
                <a:latin typeface="+mn-lt"/>
              </a:rPr>
              <a:t>A first attempt to model jointly the term structures of </a:t>
            </a:r>
            <a:r>
              <a:rPr lang="en-GB" sz="2400" dirty="0" smtClean="0">
                <a:latin typeface="+mn-lt"/>
              </a:rPr>
              <a:t>2 </a:t>
            </a:r>
            <a:r>
              <a:rPr lang="en-GB" sz="2400" dirty="0">
                <a:latin typeface="+mn-lt"/>
              </a:rPr>
              <a:t>countries is found in Fung </a:t>
            </a:r>
            <a:r>
              <a:rPr lang="en-GB" sz="2400" i="1" dirty="0">
                <a:latin typeface="+mn-lt"/>
              </a:rPr>
              <a:t>et al</a:t>
            </a:r>
            <a:r>
              <a:rPr lang="en-GB" sz="2400" dirty="0">
                <a:latin typeface="+mn-lt"/>
              </a:rPr>
              <a:t>. (1999), where a </a:t>
            </a:r>
            <a:r>
              <a:rPr lang="en-GB" sz="2400" dirty="0" smtClean="0">
                <a:latin typeface="+mn-lt"/>
              </a:rPr>
              <a:t>2-factor </a:t>
            </a:r>
            <a:r>
              <a:rPr lang="en-GB" sz="2400" dirty="0">
                <a:latin typeface="+mn-lt"/>
              </a:rPr>
              <a:t>stochastic volatility model is used to estimate simultaneously the U.S. and the Canadian term </a:t>
            </a:r>
            <a:r>
              <a:rPr lang="en-GB" sz="2400" dirty="0" smtClean="0">
                <a:latin typeface="+mn-lt"/>
              </a:rPr>
              <a:t>structures.</a:t>
            </a:r>
          </a:p>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In </a:t>
            </a:r>
            <a:r>
              <a:rPr lang="en-GB" sz="2400" dirty="0">
                <a:latin typeface="+mn-lt"/>
              </a:rPr>
              <a:t>this case, it was assumed that both countries share a common factor related to the real interest rate, following the close trade relationship between those countries. As each country pursued its own monetary policy, it was assumed that the U.S. and the Canadian term structures also depended on a specific factor, related to the inflation expectations and, accordingly, to the monetary policy</a:t>
            </a:r>
            <a:r>
              <a:rPr lang="en-GB" sz="2400" dirty="0" smtClean="0">
                <a:latin typeface="+mn-lt"/>
              </a:rPr>
              <a:t>.</a:t>
            </a:r>
            <a:endParaRPr lang="en-US" sz="2400" dirty="0">
              <a:latin typeface="+mn-lt"/>
            </a:endParaRPr>
          </a:p>
        </p:txBody>
      </p:sp>
    </p:spTree>
    <p:extLst>
      <p:ext uri="{BB962C8B-B14F-4D97-AF65-F5344CB8AC3E}">
        <p14:creationId xmlns:p14="http://schemas.microsoft.com/office/powerpoint/2010/main" val="58251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35496" y="476672"/>
            <a:ext cx="9108503" cy="5940088"/>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In </a:t>
            </a:r>
            <a:r>
              <a:rPr lang="en-GB" sz="2400" dirty="0">
                <a:latin typeface="+mn-lt"/>
              </a:rPr>
              <a:t>the Euro area, the opposite happens, i.e., there is a common monetary policy and real interest rates differ among the </a:t>
            </a:r>
            <a:r>
              <a:rPr lang="en-GB" sz="2400" dirty="0" smtClean="0">
                <a:latin typeface="+mn-lt"/>
              </a:rPr>
              <a:t>member countries</a:t>
            </a:r>
            <a:r>
              <a:rPr lang="en-GB" sz="2400" dirty="0">
                <a:latin typeface="+mn-lt"/>
              </a:rPr>
              <a:t>. </a:t>
            </a:r>
            <a:endParaRPr lang="en-GB" sz="2400" dirty="0" smtClean="0">
              <a:latin typeface="+mn-lt"/>
            </a:endParaRPr>
          </a:p>
          <a:p>
            <a:pPr marL="273050" indent="-273050" algn="just">
              <a:lnSpc>
                <a:spcPts val="3200"/>
              </a:lnSpc>
              <a:spcBef>
                <a:spcPts val="600"/>
              </a:spcBef>
              <a:spcAft>
                <a:spcPts val="600"/>
              </a:spcAft>
              <a:buFont typeface="Arial" panose="020B0604020202020204" pitchFamily="34" charset="0"/>
              <a:buChar char="•"/>
            </a:pPr>
            <a:endParaRPr lang="en-GB" sz="2400" dirty="0">
              <a:latin typeface="+mn-lt"/>
            </a:endParaRPr>
          </a:p>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One can model the joint term structures of 2 Euro Area countries assuming </a:t>
            </a:r>
            <a:r>
              <a:rPr lang="en-GB" sz="2400" dirty="0">
                <a:latin typeface="+mn-lt"/>
              </a:rPr>
              <a:t>a common factor related to the inflation expectations and a specific factor that is supposed to be related to the real interest </a:t>
            </a:r>
            <a:r>
              <a:rPr lang="en-GB" sz="2400" dirty="0" smtClean="0">
                <a:latin typeface="+mn-lt"/>
              </a:rPr>
              <a:t>rate, modelling the 1</a:t>
            </a:r>
            <a:r>
              <a:rPr lang="en-GB" sz="2400" baseline="30000" dirty="0" smtClean="0">
                <a:latin typeface="+mn-lt"/>
              </a:rPr>
              <a:t>st</a:t>
            </a:r>
            <a:r>
              <a:rPr lang="en-GB" sz="2400" dirty="0" smtClean="0">
                <a:latin typeface="+mn-lt"/>
              </a:rPr>
              <a:t> term structure as previously stated and the 2</a:t>
            </a:r>
            <a:r>
              <a:rPr lang="en-GB" sz="2400" baseline="30000" dirty="0" smtClean="0">
                <a:latin typeface="+mn-lt"/>
              </a:rPr>
              <a:t>nd</a:t>
            </a:r>
            <a:r>
              <a:rPr lang="en-GB" sz="2400" dirty="0" smtClean="0">
                <a:latin typeface="+mn-lt"/>
              </a:rPr>
              <a:t> as:</a:t>
            </a:r>
          </a:p>
          <a:p>
            <a:pPr algn="just">
              <a:lnSpc>
                <a:spcPts val="3200"/>
              </a:lnSpc>
              <a:spcBef>
                <a:spcPts val="600"/>
              </a:spcBef>
              <a:spcAft>
                <a:spcPts val="600"/>
              </a:spcAft>
            </a:pPr>
            <a:endParaRPr lang="en-US" sz="2400" dirty="0" smtClean="0">
              <a:latin typeface="+mn-lt"/>
            </a:endParaRPr>
          </a:p>
          <a:p>
            <a:pPr algn="just">
              <a:lnSpc>
                <a:spcPts val="3200"/>
              </a:lnSpc>
              <a:spcBef>
                <a:spcPts val="600"/>
              </a:spcBef>
              <a:spcAft>
                <a:spcPts val="600"/>
              </a:spcAft>
            </a:pPr>
            <a:endParaRPr lang="en-US" sz="2400" dirty="0">
              <a:latin typeface="+mn-lt"/>
            </a:endParaRPr>
          </a:p>
          <a:p>
            <a:pPr algn="just">
              <a:lnSpc>
                <a:spcPts val="3200"/>
              </a:lnSpc>
              <a:spcBef>
                <a:spcPts val="600"/>
              </a:spcBef>
              <a:spcAft>
                <a:spcPts val="600"/>
              </a:spcAft>
            </a:pPr>
            <a:r>
              <a:rPr lang="en-US" sz="2400" dirty="0" smtClean="0">
                <a:latin typeface="+mn-lt"/>
              </a:rPr>
              <a:t>(72)</a:t>
            </a:r>
          </a:p>
          <a:p>
            <a:pPr marL="273050" indent="-273050" algn="just">
              <a:lnSpc>
                <a:spcPts val="3200"/>
              </a:lnSpc>
              <a:spcBef>
                <a:spcPts val="600"/>
              </a:spcBef>
              <a:spcAft>
                <a:spcPts val="600"/>
              </a:spcAft>
              <a:buFont typeface="Arial" panose="020B0604020202020204" pitchFamily="34" charset="0"/>
              <a:buChar char="•"/>
            </a:pPr>
            <a:endParaRPr lang="en-US" sz="2400" dirty="0">
              <a:latin typeface="+mn-lt"/>
            </a:endParaRPr>
          </a:p>
        </p:txBody>
      </p:sp>
      <p:sp>
        <p:nvSpPr>
          <p:cNvPr id="2" name="Down Arrow 1"/>
          <p:cNvSpPr/>
          <p:nvPr/>
        </p:nvSpPr>
        <p:spPr>
          <a:xfrm>
            <a:off x="4283968" y="1556792"/>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747641" y="4051259"/>
            <a:ext cx="3976309" cy="857734"/>
          </a:xfrm>
          <a:prstGeom prst="rect">
            <a:avLst/>
          </a:prstGeom>
        </p:spPr>
      </p:pic>
      <p:grpSp>
        <p:nvGrpSpPr>
          <p:cNvPr id="7" name="Group 8"/>
          <p:cNvGrpSpPr>
            <a:grpSpLocks noChangeAspect="1"/>
          </p:cNvGrpSpPr>
          <p:nvPr/>
        </p:nvGrpSpPr>
        <p:grpSpPr bwMode="auto">
          <a:xfrm>
            <a:off x="599851" y="5406872"/>
            <a:ext cx="6348413" cy="744538"/>
            <a:chOff x="333" y="2704"/>
            <a:chExt cx="3999" cy="469"/>
          </a:xfrm>
        </p:grpSpPr>
        <p:sp>
          <p:nvSpPr>
            <p:cNvPr id="8" name="AutoShape 7"/>
            <p:cNvSpPr>
              <a:spLocks noChangeAspect="1" noChangeArrowheads="1" noTextEdit="1"/>
            </p:cNvSpPr>
            <p:nvPr/>
          </p:nvSpPr>
          <p:spPr bwMode="auto">
            <a:xfrm>
              <a:off x="340" y="2704"/>
              <a:ext cx="3992"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 y="2704"/>
              <a:ext cx="399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5"/>
          <a:stretch>
            <a:fillRect/>
          </a:stretch>
        </p:blipFill>
        <p:spPr>
          <a:xfrm>
            <a:off x="2551434" y="5774378"/>
            <a:ext cx="76350" cy="171600"/>
          </a:xfrm>
          <a:prstGeom prst="rect">
            <a:avLst/>
          </a:prstGeom>
        </p:spPr>
      </p:pic>
      <p:pic>
        <p:nvPicPr>
          <p:cNvPr id="13" name="Picture 12"/>
          <p:cNvPicPr>
            <a:picLocks noChangeAspect="1"/>
          </p:cNvPicPr>
          <p:nvPr/>
        </p:nvPicPr>
        <p:blipFill>
          <a:blip r:embed="rId5"/>
          <a:stretch>
            <a:fillRect/>
          </a:stretch>
        </p:blipFill>
        <p:spPr>
          <a:xfrm>
            <a:off x="3017018" y="5860178"/>
            <a:ext cx="76350" cy="171600"/>
          </a:xfrm>
          <a:prstGeom prst="rect">
            <a:avLst/>
          </a:prstGeom>
        </p:spPr>
      </p:pic>
      <p:pic>
        <p:nvPicPr>
          <p:cNvPr id="14" name="Picture 13"/>
          <p:cNvPicPr>
            <a:picLocks noChangeAspect="1"/>
          </p:cNvPicPr>
          <p:nvPr/>
        </p:nvPicPr>
        <p:blipFill>
          <a:blip r:embed="rId6"/>
          <a:stretch>
            <a:fillRect/>
          </a:stretch>
        </p:blipFill>
        <p:spPr>
          <a:xfrm>
            <a:off x="3055193" y="5835285"/>
            <a:ext cx="158934" cy="185220"/>
          </a:xfrm>
          <a:prstGeom prst="rect">
            <a:avLst/>
          </a:prstGeom>
        </p:spPr>
      </p:pic>
      <p:sp>
        <p:nvSpPr>
          <p:cNvPr id="15" name="Down Arrow 14"/>
          <p:cNvSpPr/>
          <p:nvPr/>
        </p:nvSpPr>
        <p:spPr>
          <a:xfrm>
            <a:off x="2627784" y="4797152"/>
            <a:ext cx="216024" cy="509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278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15"/>
          <p:cNvSpPr/>
          <p:nvPr/>
        </p:nvSpPr>
        <p:spPr>
          <a:xfrm>
            <a:off x="35496" y="476672"/>
            <a:ext cx="9108503" cy="4452501"/>
          </a:xfrm>
          <a:prstGeom prst="rect">
            <a:avLst/>
          </a:prstGeom>
        </p:spPr>
        <p:txBody>
          <a:bodyPr wrap="square">
            <a:spAutoFit/>
          </a:bodyPr>
          <a:lstStyle/>
          <a:p>
            <a:pPr marL="273050" indent="-273050" algn="just">
              <a:lnSpc>
                <a:spcPts val="3200"/>
              </a:lnSpc>
              <a:spcBef>
                <a:spcPts val="600"/>
              </a:spcBef>
              <a:spcAft>
                <a:spcPts val="600"/>
              </a:spcAft>
              <a:buFont typeface="Arial" panose="020B0604020202020204" pitchFamily="34" charset="0"/>
              <a:buChar char="•"/>
            </a:pPr>
            <a:r>
              <a:rPr lang="en-GB" sz="2400" dirty="0" smtClean="0">
                <a:latin typeface="+mn-lt"/>
              </a:rPr>
              <a:t>Remaining equations:</a:t>
            </a:r>
          </a:p>
          <a:p>
            <a:pPr algn="just">
              <a:lnSpc>
                <a:spcPts val="3200"/>
              </a:lnSpc>
              <a:spcBef>
                <a:spcPts val="600"/>
              </a:spcBef>
              <a:spcAft>
                <a:spcPts val="600"/>
              </a:spcAft>
            </a:pPr>
            <a:r>
              <a:rPr lang="pt-PT" sz="2400" dirty="0" smtClean="0">
                <a:latin typeface="+mn-lt"/>
              </a:rPr>
              <a:t>(73)</a:t>
            </a:r>
            <a:endParaRPr lang="pt-PT" sz="2400" dirty="0">
              <a:latin typeface="+mn-lt"/>
            </a:endParaRPr>
          </a:p>
          <a:p>
            <a:pPr algn="just">
              <a:lnSpc>
                <a:spcPts val="3200"/>
              </a:lnSpc>
              <a:spcBef>
                <a:spcPts val="600"/>
              </a:spcBef>
              <a:spcAft>
                <a:spcPts val="600"/>
              </a:spcAft>
            </a:pPr>
            <a:r>
              <a:rPr lang="pt-PT" sz="2400" dirty="0" smtClean="0">
                <a:latin typeface="+mn-lt"/>
              </a:rPr>
              <a:t>(74)</a:t>
            </a:r>
          </a:p>
          <a:p>
            <a:pPr algn="just">
              <a:lnSpc>
                <a:spcPts val="3200"/>
              </a:lnSpc>
              <a:spcBef>
                <a:spcPts val="600"/>
              </a:spcBef>
              <a:spcAft>
                <a:spcPts val="600"/>
              </a:spcAft>
            </a:pPr>
            <a:r>
              <a:rPr lang="pt-PT" sz="2400" dirty="0" smtClean="0">
                <a:latin typeface="+mn-lt"/>
              </a:rPr>
              <a:t>(75)</a:t>
            </a:r>
          </a:p>
          <a:p>
            <a:pPr marL="273050" indent="-273050" algn="just">
              <a:lnSpc>
                <a:spcPts val="3200"/>
              </a:lnSpc>
              <a:spcBef>
                <a:spcPts val="600"/>
              </a:spcBef>
              <a:spcAft>
                <a:spcPts val="600"/>
              </a:spcAft>
              <a:buFont typeface="Arial" panose="020B0604020202020204" pitchFamily="34" charset="0"/>
              <a:buChar char="•"/>
            </a:pPr>
            <a:r>
              <a:rPr lang="pt-PT" sz="2400" dirty="0" smtClean="0">
                <a:latin typeface="+mn-lt"/>
              </a:rPr>
              <a:t>2-country </a:t>
            </a:r>
            <a:r>
              <a:rPr lang="pt-PT" sz="2400" dirty="0" err="1" smtClean="0">
                <a:latin typeface="+mn-lt"/>
              </a:rPr>
              <a:t>model</a:t>
            </a:r>
            <a:r>
              <a:rPr lang="pt-PT" sz="2400" dirty="0" smtClean="0">
                <a:latin typeface="+mn-lt"/>
              </a:rPr>
              <a:t> </a:t>
            </a:r>
            <a:r>
              <a:rPr lang="pt-PT" sz="2400" dirty="0" err="1" smtClean="0">
                <a:latin typeface="+mn-lt"/>
              </a:rPr>
              <a:t>with</a:t>
            </a:r>
            <a:r>
              <a:rPr lang="pt-PT" sz="2400" dirty="0" smtClean="0">
                <a:latin typeface="+mn-lt"/>
              </a:rPr>
              <a:t> (</a:t>
            </a:r>
            <a:r>
              <a:rPr lang="pt-PT" sz="2400" dirty="0" err="1" smtClean="0">
                <a:latin typeface="+mn-lt"/>
              </a:rPr>
              <a:t>common</a:t>
            </a:r>
            <a:r>
              <a:rPr lang="pt-PT" sz="2400" dirty="0" smtClean="0">
                <a:latin typeface="+mn-lt"/>
              </a:rPr>
              <a:t>) </a:t>
            </a:r>
            <a:r>
              <a:rPr lang="pt-PT" sz="2400" dirty="0" err="1" smtClean="0">
                <a:latin typeface="+mn-lt"/>
              </a:rPr>
              <a:t>inflation</a:t>
            </a:r>
            <a:r>
              <a:rPr lang="pt-PT" sz="2400" dirty="0" smtClean="0">
                <a:latin typeface="+mn-lt"/>
              </a:rPr>
              <a:t>:</a:t>
            </a:r>
          </a:p>
          <a:p>
            <a:pPr marL="273050" indent="-273050" algn="just">
              <a:lnSpc>
                <a:spcPts val="3200"/>
              </a:lnSpc>
              <a:spcBef>
                <a:spcPts val="600"/>
              </a:spcBef>
              <a:spcAft>
                <a:spcPts val="600"/>
              </a:spcAft>
              <a:buFont typeface="Arial" panose="020B0604020202020204" pitchFamily="34" charset="0"/>
              <a:buChar char="•"/>
            </a:pPr>
            <a:endParaRPr lang="pt-PT" sz="2400" dirty="0">
              <a:latin typeface="+mn-lt"/>
            </a:endParaRPr>
          </a:p>
          <a:p>
            <a:pPr marL="273050" indent="-2730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algn="just">
              <a:lnSpc>
                <a:spcPts val="3200"/>
              </a:lnSpc>
              <a:spcBef>
                <a:spcPts val="600"/>
              </a:spcBef>
              <a:spcAft>
                <a:spcPts val="600"/>
              </a:spcAft>
            </a:pPr>
            <a:r>
              <a:rPr lang="pt-PT" sz="2400" dirty="0" smtClean="0">
                <a:latin typeface="+mn-lt"/>
              </a:rPr>
              <a:t>(76)</a:t>
            </a:r>
            <a:endParaRPr lang="en-US" sz="2400" dirty="0">
              <a:latin typeface="+mn-lt"/>
            </a:endParaRPr>
          </a:p>
        </p:txBody>
      </p:sp>
      <p:pic>
        <p:nvPicPr>
          <p:cNvPr id="3" name="Picture 2"/>
          <p:cNvPicPr>
            <a:picLocks noChangeAspect="1"/>
          </p:cNvPicPr>
          <p:nvPr/>
        </p:nvPicPr>
        <p:blipFill>
          <a:blip r:embed="rId3"/>
          <a:stretch>
            <a:fillRect/>
          </a:stretch>
        </p:blipFill>
        <p:spPr>
          <a:xfrm>
            <a:off x="706954" y="1119896"/>
            <a:ext cx="2424886" cy="364888"/>
          </a:xfrm>
          <a:prstGeom prst="rect">
            <a:avLst/>
          </a:prstGeom>
        </p:spPr>
      </p:pic>
      <p:pic>
        <p:nvPicPr>
          <p:cNvPr id="4" name="Picture 3"/>
          <p:cNvPicPr>
            <a:picLocks noChangeAspect="1"/>
          </p:cNvPicPr>
          <p:nvPr/>
        </p:nvPicPr>
        <p:blipFill>
          <a:blip r:embed="rId4"/>
          <a:stretch>
            <a:fillRect/>
          </a:stretch>
        </p:blipFill>
        <p:spPr>
          <a:xfrm>
            <a:off x="755576" y="1668359"/>
            <a:ext cx="1920829" cy="393183"/>
          </a:xfrm>
          <a:prstGeom prst="rect">
            <a:avLst/>
          </a:prstGeom>
        </p:spPr>
      </p:pic>
      <p:pic>
        <p:nvPicPr>
          <p:cNvPr id="6" name="Picture 5"/>
          <p:cNvPicPr>
            <a:picLocks noChangeAspect="1"/>
          </p:cNvPicPr>
          <p:nvPr/>
        </p:nvPicPr>
        <p:blipFill>
          <a:blip r:embed="rId5"/>
          <a:stretch>
            <a:fillRect/>
          </a:stretch>
        </p:blipFill>
        <p:spPr>
          <a:xfrm>
            <a:off x="755576" y="2211960"/>
            <a:ext cx="2208862" cy="478508"/>
          </a:xfrm>
          <a:prstGeom prst="rect">
            <a:avLst/>
          </a:prstGeom>
        </p:spPr>
      </p:pic>
      <p:pic>
        <p:nvPicPr>
          <p:cNvPr id="9" name="Picture 8"/>
          <p:cNvPicPr>
            <a:picLocks noChangeAspect="1"/>
          </p:cNvPicPr>
          <p:nvPr/>
        </p:nvPicPr>
        <p:blipFill>
          <a:blip r:embed="rId6"/>
          <a:stretch>
            <a:fillRect/>
          </a:stretch>
        </p:blipFill>
        <p:spPr>
          <a:xfrm>
            <a:off x="867501" y="3226098"/>
            <a:ext cx="3617808" cy="3200013"/>
          </a:xfrm>
          <a:prstGeom prst="rect">
            <a:avLst/>
          </a:prstGeom>
        </p:spPr>
      </p:pic>
    </p:spTree>
    <p:extLst>
      <p:ext uri="{BB962C8B-B14F-4D97-AF65-F5344CB8AC3E}">
        <p14:creationId xmlns:p14="http://schemas.microsoft.com/office/powerpoint/2010/main" val="32203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953919" cy="5940088"/>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The estimation departs from assuming that the starting value of the state vector </a:t>
            </a:r>
            <a:r>
              <a:rPr lang="en-GB" sz="2400" i="1" dirty="0" smtClean="0">
                <a:latin typeface="+mn-lt"/>
              </a:rPr>
              <a:t>Z</a:t>
            </a:r>
            <a:r>
              <a:rPr lang="en-GB" sz="2400" dirty="0" smtClean="0">
                <a:latin typeface="+mn-lt"/>
              </a:rPr>
              <a:t> </a:t>
            </a:r>
            <a:r>
              <a:rPr lang="en-GB" sz="2400" dirty="0">
                <a:latin typeface="+mn-lt"/>
              </a:rPr>
              <a:t>is obtained from a normal distribution with mean </a:t>
            </a:r>
            <a:r>
              <a:rPr lang="en-GB" sz="2400" dirty="0" smtClean="0">
                <a:latin typeface="+mn-lt"/>
              </a:rPr>
              <a:t>                            	and </a:t>
            </a:r>
            <a:r>
              <a:rPr lang="en-GB" sz="2400" dirty="0">
                <a:latin typeface="+mn-lt"/>
              </a:rPr>
              <a:t>variance </a:t>
            </a:r>
            <a:r>
              <a:rPr lang="en-GB" sz="2400" i="1" dirty="0" smtClean="0">
                <a:latin typeface="+mn-lt"/>
              </a:rPr>
              <a:t>P</a:t>
            </a:r>
            <a:r>
              <a:rPr lang="en-GB" sz="2400" baseline="-25000" dirty="0" smtClean="0">
                <a:latin typeface="+mn-lt"/>
              </a:rPr>
              <a:t>0</a:t>
            </a:r>
            <a:r>
              <a:rPr lang="en-GB" sz="2400" dirty="0">
                <a:latin typeface="+mn-lt"/>
              </a:rPr>
              <a:t> </a:t>
            </a:r>
            <a:r>
              <a:rPr lang="en-GB" sz="2400" dirty="0">
                <a:latin typeface="+mn-lt"/>
              </a:rPr>
              <a:t>(usually it is assumed that the starting values of the factors are </a:t>
            </a:r>
            <a:r>
              <a:rPr lang="en-GB" sz="2400" dirty="0" smtClean="0">
                <a:latin typeface="+mn-lt"/>
              </a:rPr>
              <a:t>zero).</a:t>
            </a: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     can </a:t>
            </a:r>
            <a:r>
              <a:rPr lang="en-GB" sz="2400" dirty="0">
                <a:latin typeface="+mn-lt"/>
              </a:rPr>
              <a:t>be seen as a guess concerning the value of </a:t>
            </a:r>
            <a:r>
              <a:rPr lang="en-GB" sz="2400" i="1" dirty="0">
                <a:latin typeface="+mn-lt"/>
              </a:rPr>
              <a:t>Z</a:t>
            </a:r>
            <a:r>
              <a:rPr lang="en-GB" sz="2400" dirty="0">
                <a:latin typeface="+mn-lt"/>
              </a:rPr>
              <a:t> using all information available up to and including </a:t>
            </a:r>
            <a:r>
              <a:rPr lang="en-GB" sz="2400" i="1" dirty="0">
                <a:latin typeface="+mn-lt"/>
              </a:rPr>
              <a:t>t</a:t>
            </a:r>
            <a:r>
              <a:rPr lang="en-GB" sz="2400" dirty="0">
                <a:latin typeface="+mn-lt"/>
              </a:rPr>
              <a:t> = 0. </a:t>
            </a: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Using</a:t>
            </a:r>
            <a:r>
              <a:rPr lang="pt-PT" sz="2400" dirty="0" smtClean="0">
                <a:latin typeface="+mn-lt"/>
              </a:rPr>
              <a:t>      a</a:t>
            </a:r>
            <a:r>
              <a:rPr lang="en-GB" sz="2400" dirty="0" err="1">
                <a:latin typeface="+mn-lt"/>
              </a:rPr>
              <a:t>nd</a:t>
            </a:r>
            <a:r>
              <a:rPr lang="en-GB" sz="2400" dirty="0">
                <a:latin typeface="+mn-lt"/>
              </a:rPr>
              <a:t> </a:t>
            </a:r>
            <a:r>
              <a:rPr lang="en-GB" sz="2400" i="1" dirty="0">
                <a:latin typeface="+mn-lt"/>
              </a:rPr>
              <a:t>P</a:t>
            </a:r>
            <a:r>
              <a:rPr lang="en-GB" sz="2400" baseline="-25000" dirty="0">
                <a:latin typeface="+mn-lt"/>
              </a:rPr>
              <a:t>0</a:t>
            </a:r>
            <a:r>
              <a:rPr lang="en-GB" sz="2400" dirty="0">
                <a:latin typeface="+mn-lt"/>
              </a:rPr>
              <a:t> and following </a:t>
            </a:r>
            <a:r>
              <a:rPr lang="en-GB" sz="2400" dirty="0" smtClean="0">
                <a:latin typeface="+mn-lt"/>
              </a:rPr>
              <a:t>(</a:t>
            </a:r>
            <a:r>
              <a:rPr lang="en-GB" sz="2400" dirty="0" smtClean="0">
                <a:latin typeface="+mn-lt"/>
              </a:rPr>
              <a:t>17), </a:t>
            </a:r>
            <a:r>
              <a:rPr lang="en-GB" sz="2400" dirty="0">
                <a:latin typeface="+mn-lt"/>
              </a:rPr>
              <a:t>the optimal estimator for </a:t>
            </a:r>
            <a:r>
              <a:rPr lang="en-GB" sz="2400" i="1" dirty="0">
                <a:latin typeface="+mn-lt"/>
              </a:rPr>
              <a:t>Z</a:t>
            </a:r>
            <a:r>
              <a:rPr lang="en-GB" sz="2400" baseline="-25000" dirty="0">
                <a:latin typeface="+mn-lt"/>
              </a:rPr>
              <a:t>1</a:t>
            </a:r>
            <a:r>
              <a:rPr lang="en-GB" sz="2400" dirty="0">
                <a:latin typeface="+mn-lt"/>
              </a:rPr>
              <a:t> will be given by</a:t>
            </a:r>
            <a:r>
              <a:rPr lang="en-GB" sz="2400" dirty="0" smtClean="0">
                <a:latin typeface="+mn-lt"/>
              </a:rPr>
              <a:t>:</a:t>
            </a: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r>
              <a:rPr lang="pt-PT" sz="2400" dirty="0" smtClean="0">
                <a:latin typeface="+mn-lt"/>
              </a:rPr>
              <a:t>(</a:t>
            </a:r>
            <a:r>
              <a:rPr lang="pt-PT" sz="2400" dirty="0">
                <a:latin typeface="+mn-lt"/>
              </a:rPr>
              <a:t>77</a:t>
            </a:r>
            <a:r>
              <a:rPr lang="pt-PT" sz="2400" dirty="0" smtClean="0">
                <a:latin typeface="+mn-lt"/>
              </a:rPr>
              <a:t>)</a:t>
            </a:r>
            <a:endParaRPr lang="en-GB" sz="2400" dirty="0">
              <a:latin typeface="+mn-lt"/>
            </a:endParaRPr>
          </a:p>
        </p:txBody>
      </p:sp>
      <p:pic>
        <p:nvPicPr>
          <p:cNvPr id="4" name="Picture 3"/>
          <p:cNvPicPr>
            <a:picLocks noChangeAspect="1"/>
          </p:cNvPicPr>
          <p:nvPr/>
        </p:nvPicPr>
        <p:blipFill>
          <a:blip r:embed="rId3"/>
          <a:stretch>
            <a:fillRect/>
          </a:stretch>
        </p:blipFill>
        <p:spPr>
          <a:xfrm>
            <a:off x="557832" y="1372742"/>
            <a:ext cx="325065" cy="427369"/>
          </a:xfrm>
          <a:prstGeom prst="rect">
            <a:avLst/>
          </a:prstGeom>
        </p:spPr>
      </p:pic>
      <p:pic>
        <p:nvPicPr>
          <p:cNvPr id="9" name="Picture 8"/>
          <p:cNvPicPr>
            <a:picLocks noChangeAspect="1"/>
          </p:cNvPicPr>
          <p:nvPr/>
        </p:nvPicPr>
        <p:blipFill>
          <a:blip r:embed="rId4"/>
          <a:stretch>
            <a:fillRect/>
          </a:stretch>
        </p:blipFill>
        <p:spPr>
          <a:xfrm>
            <a:off x="605704" y="2794310"/>
            <a:ext cx="321279" cy="452563"/>
          </a:xfrm>
          <a:prstGeom prst="rect">
            <a:avLst/>
          </a:prstGeom>
        </p:spPr>
      </p:pic>
      <p:pic>
        <p:nvPicPr>
          <p:cNvPr id="13" name="Picture 12"/>
          <p:cNvPicPr>
            <a:picLocks noChangeAspect="1"/>
          </p:cNvPicPr>
          <p:nvPr/>
        </p:nvPicPr>
        <p:blipFill>
          <a:blip r:embed="rId3"/>
          <a:stretch>
            <a:fillRect/>
          </a:stretch>
        </p:blipFill>
        <p:spPr>
          <a:xfrm>
            <a:off x="1410627" y="4397245"/>
            <a:ext cx="325065" cy="427369"/>
          </a:xfrm>
          <a:prstGeom prst="rect">
            <a:avLst/>
          </a:prstGeom>
        </p:spPr>
      </p:pic>
      <p:pic>
        <p:nvPicPr>
          <p:cNvPr id="17" name="Picture 16"/>
          <p:cNvPicPr>
            <a:picLocks noChangeAspect="1"/>
          </p:cNvPicPr>
          <p:nvPr/>
        </p:nvPicPr>
        <p:blipFill>
          <a:blip r:embed="rId5"/>
          <a:stretch>
            <a:fillRect/>
          </a:stretch>
        </p:blipFill>
        <p:spPr>
          <a:xfrm>
            <a:off x="926983" y="5933860"/>
            <a:ext cx="1617419" cy="459044"/>
          </a:xfrm>
          <a:prstGeom prst="rect">
            <a:avLst/>
          </a:prstGeom>
        </p:spPr>
      </p:pic>
    </p:spTree>
    <p:extLst>
      <p:ext uri="{BB962C8B-B14F-4D97-AF65-F5344CB8AC3E}">
        <p14:creationId xmlns:p14="http://schemas.microsoft.com/office/powerpoint/2010/main" val="227508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953919" cy="5991384"/>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Consequently</a:t>
            </a:r>
            <a:r>
              <a:rPr lang="en-GB" sz="2400" dirty="0">
                <a:latin typeface="+mn-lt"/>
              </a:rPr>
              <a:t>, the variance matrix of the estimation error of the state vector will correspond to</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algn="just">
              <a:lnSpc>
                <a:spcPts val="3200"/>
              </a:lnSpc>
              <a:spcBef>
                <a:spcPts val="600"/>
              </a:spcBef>
              <a:spcAft>
                <a:spcPts val="600"/>
              </a:spcAft>
            </a:pPr>
            <a:r>
              <a:rPr lang="pt-PT" sz="2400" dirty="0">
                <a:latin typeface="+mn-lt"/>
              </a:rPr>
              <a:t>(78)</a:t>
            </a:r>
            <a:endParaRPr lang="en-GB" sz="2400" dirty="0">
              <a:latin typeface="+mn-lt"/>
            </a:endParaRPr>
          </a:p>
          <a:p>
            <a:pPr algn="just">
              <a:lnSpc>
                <a:spcPts val="3200"/>
              </a:lnSpc>
              <a:spcBef>
                <a:spcPts val="600"/>
              </a:spcBef>
              <a:spcAft>
                <a:spcPts val="600"/>
              </a:spcAft>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Given</a:t>
            </a:r>
            <a:r>
              <a:rPr lang="pt-PT" sz="2400" dirty="0" smtClean="0">
                <a:latin typeface="+mn-lt"/>
              </a:rPr>
              <a:t> </a:t>
            </a:r>
            <a:r>
              <a:rPr lang="pt-PT" sz="2400" dirty="0" err="1" smtClean="0">
                <a:latin typeface="+mn-lt"/>
              </a:rPr>
              <a:t>that</a:t>
            </a:r>
            <a:r>
              <a:rPr lang="pt-PT" sz="2400" dirty="0" smtClean="0">
                <a:latin typeface="+mn-lt"/>
              </a:rPr>
              <a:t> 				,       </a:t>
            </a:r>
            <a:r>
              <a:rPr lang="en-GB" sz="2400" dirty="0" smtClean="0">
                <a:latin typeface="+mn-lt"/>
              </a:rPr>
              <a:t>may </a:t>
            </a:r>
            <a:r>
              <a:rPr lang="en-GB" sz="2400" dirty="0">
                <a:latin typeface="+mn-lt"/>
              </a:rPr>
              <a:t>be obtained </a:t>
            </a:r>
            <a:r>
              <a:rPr lang="en-GB" sz="2400" dirty="0" smtClean="0">
                <a:latin typeface="+mn-lt"/>
              </a:rPr>
              <a:t>from:</a:t>
            </a: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p:txBody>
      </p:sp>
      <p:pic>
        <p:nvPicPr>
          <p:cNvPr id="18" name="Picture 17"/>
          <p:cNvPicPr>
            <a:picLocks noChangeAspect="1"/>
          </p:cNvPicPr>
          <p:nvPr/>
        </p:nvPicPr>
        <p:blipFill>
          <a:blip r:embed="rId3"/>
          <a:stretch>
            <a:fillRect/>
          </a:stretch>
        </p:blipFill>
        <p:spPr>
          <a:xfrm>
            <a:off x="1115616" y="1700808"/>
            <a:ext cx="6016820" cy="2369487"/>
          </a:xfrm>
          <a:prstGeom prst="rect">
            <a:avLst/>
          </a:prstGeom>
        </p:spPr>
      </p:pic>
      <p:pic>
        <p:nvPicPr>
          <p:cNvPr id="5" name="Picture 4"/>
          <p:cNvPicPr>
            <a:picLocks noChangeAspect="1"/>
          </p:cNvPicPr>
          <p:nvPr/>
        </p:nvPicPr>
        <p:blipFill>
          <a:blip r:embed="rId4"/>
          <a:stretch>
            <a:fillRect/>
          </a:stretch>
        </p:blipFill>
        <p:spPr>
          <a:xfrm>
            <a:off x="2058080" y="4281197"/>
            <a:ext cx="2729944" cy="515955"/>
          </a:xfrm>
          <a:prstGeom prst="rect">
            <a:avLst/>
          </a:prstGeom>
        </p:spPr>
      </p:pic>
      <p:pic>
        <p:nvPicPr>
          <p:cNvPr id="6" name="Picture 5"/>
          <p:cNvPicPr>
            <a:picLocks noChangeAspect="1"/>
          </p:cNvPicPr>
          <p:nvPr/>
        </p:nvPicPr>
        <p:blipFill>
          <a:blip r:embed="rId5"/>
          <a:stretch>
            <a:fillRect/>
          </a:stretch>
        </p:blipFill>
        <p:spPr>
          <a:xfrm>
            <a:off x="5004047" y="4281198"/>
            <a:ext cx="371205" cy="451512"/>
          </a:xfrm>
          <a:prstGeom prst="rect">
            <a:avLst/>
          </a:prstGeom>
        </p:spPr>
      </p:pic>
      <p:pic>
        <p:nvPicPr>
          <p:cNvPr id="7" name="Picture 6"/>
          <p:cNvPicPr>
            <a:picLocks noChangeAspect="1"/>
          </p:cNvPicPr>
          <p:nvPr/>
        </p:nvPicPr>
        <p:blipFill>
          <a:blip r:embed="rId6"/>
          <a:stretch>
            <a:fillRect/>
          </a:stretch>
        </p:blipFill>
        <p:spPr>
          <a:xfrm>
            <a:off x="1331639" y="4797153"/>
            <a:ext cx="4848234" cy="1670904"/>
          </a:xfrm>
          <a:prstGeom prst="rect">
            <a:avLst/>
          </a:prstGeom>
        </p:spPr>
      </p:pic>
    </p:spTree>
    <p:extLst>
      <p:ext uri="{BB962C8B-B14F-4D97-AF65-F5344CB8AC3E}">
        <p14:creationId xmlns:p14="http://schemas.microsoft.com/office/powerpoint/2010/main" val="2462886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774407" cy="8915261"/>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Consequently</a:t>
            </a:r>
            <a:r>
              <a:rPr lang="en-GB" sz="2400" dirty="0">
                <a:latin typeface="+mn-lt"/>
              </a:rPr>
              <a:t>, the variance matrix of the estimation error of the state vector will correspond to</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r>
              <a:rPr lang="en-GB" sz="2400" dirty="0">
                <a:latin typeface="+mn-lt"/>
              </a:rPr>
              <a:t>As </a:t>
            </a:r>
            <a:r>
              <a:rPr lang="en-GB" sz="2400" i="1" dirty="0" err="1">
                <a:latin typeface="+mn-lt"/>
              </a:rPr>
              <a:t>w</a:t>
            </a:r>
            <a:r>
              <a:rPr lang="en-GB" sz="2400" i="1" baseline="-25000" dirty="0" err="1">
                <a:latin typeface="+mn-lt"/>
              </a:rPr>
              <a:t>t</a:t>
            </a:r>
            <a:r>
              <a:rPr lang="en-GB" sz="2400" dirty="0">
                <a:latin typeface="+mn-lt"/>
              </a:rPr>
              <a:t> is independent from </a:t>
            </a:r>
            <a:r>
              <a:rPr lang="en-GB" sz="2400" i="1" dirty="0" err="1">
                <a:latin typeface="+mn-lt"/>
              </a:rPr>
              <a:t>X</a:t>
            </a:r>
            <a:r>
              <a:rPr lang="en-GB" sz="2400" i="1" baseline="-25000" dirty="0" err="1">
                <a:latin typeface="+mn-lt"/>
              </a:rPr>
              <a:t>t</a:t>
            </a:r>
            <a:r>
              <a:rPr lang="en-GB" sz="2400" dirty="0">
                <a:latin typeface="+mn-lt"/>
              </a:rPr>
              <a:t> and from all the prior information on </a:t>
            </a:r>
            <a:r>
              <a:rPr lang="en-GB" sz="2400" i="1" dirty="0">
                <a:latin typeface="+mn-lt"/>
              </a:rPr>
              <a:t>y</a:t>
            </a:r>
            <a:r>
              <a:rPr lang="en-GB" sz="2400" dirty="0">
                <a:latin typeface="+mn-lt"/>
              </a:rPr>
              <a:t> and </a:t>
            </a:r>
            <a:r>
              <a:rPr lang="en-GB" sz="2400" i="1" dirty="0">
                <a:latin typeface="+mn-lt"/>
              </a:rPr>
              <a:t>x</a:t>
            </a:r>
            <a:r>
              <a:rPr lang="en-GB" sz="2400" dirty="0">
                <a:latin typeface="+mn-lt"/>
              </a:rPr>
              <a:t> (denoted </a:t>
            </a:r>
            <a:r>
              <a:rPr lang="en-GB" sz="2400" dirty="0" smtClean="0">
                <a:latin typeface="+mn-lt"/>
              </a:rPr>
              <a:t>by	      ), </a:t>
            </a:r>
            <a:r>
              <a:rPr lang="en-GB" sz="2400" dirty="0">
                <a:latin typeface="+mn-lt"/>
              </a:rPr>
              <a:t>we can obtain the forecast of </a:t>
            </a:r>
            <a:r>
              <a:rPr lang="en-GB" sz="2400" i="1" dirty="0" err="1">
                <a:latin typeface="+mn-lt"/>
              </a:rPr>
              <a:t>y</a:t>
            </a:r>
            <a:r>
              <a:rPr lang="en-GB" sz="2400" i="1" baseline="-25000" dirty="0" err="1">
                <a:latin typeface="+mn-lt"/>
              </a:rPr>
              <a:t>t</a:t>
            </a:r>
            <a:r>
              <a:rPr lang="en-GB" sz="2400" dirty="0">
                <a:latin typeface="+mn-lt"/>
              </a:rPr>
              <a:t> conditional on </a:t>
            </a:r>
            <a:r>
              <a:rPr lang="en-GB" sz="2400" i="1" dirty="0" err="1">
                <a:latin typeface="+mn-lt"/>
              </a:rPr>
              <a:t>X</a:t>
            </a:r>
            <a:r>
              <a:rPr lang="en-GB" sz="2400" i="1" baseline="-25000" dirty="0" err="1">
                <a:latin typeface="+mn-lt"/>
              </a:rPr>
              <a:t>t</a:t>
            </a:r>
            <a:r>
              <a:rPr lang="en-GB" sz="2400" dirty="0">
                <a:latin typeface="+mn-lt"/>
              </a:rPr>
              <a:t> and </a:t>
            </a:r>
            <a:r>
              <a:rPr lang="en-GB" sz="2400" dirty="0" smtClean="0">
                <a:latin typeface="+mn-lt"/>
              </a:rPr>
              <a:t>       directly from</a:t>
            </a:r>
          </a:p>
          <a:p>
            <a:pPr algn="just">
              <a:lnSpc>
                <a:spcPts val="3200"/>
              </a:lnSpc>
              <a:spcBef>
                <a:spcPts val="600"/>
              </a:spcBef>
              <a:spcAft>
                <a:spcPts val="600"/>
              </a:spcAft>
            </a:pPr>
            <a:r>
              <a:rPr lang="pt-PT" sz="2400" dirty="0">
                <a:latin typeface="+mn-lt"/>
              </a:rPr>
              <a:t>(62) </a:t>
            </a:r>
          </a:p>
          <a:p>
            <a:pPr algn="just">
              <a:lnSpc>
                <a:spcPts val="3200"/>
              </a:lnSpc>
              <a:spcBef>
                <a:spcPts val="600"/>
              </a:spcBef>
              <a:spcAft>
                <a:spcPts val="600"/>
              </a:spcAft>
            </a:pPr>
            <a:r>
              <a:rPr lang="pt-PT" sz="2400" dirty="0">
                <a:latin typeface="+mn-lt"/>
              </a:rPr>
              <a:t>(79)</a:t>
            </a:r>
            <a:endParaRPr lang="en-GB" sz="2400" dirty="0">
              <a:latin typeface="+mn-lt"/>
            </a:endParaRPr>
          </a:p>
          <a:p>
            <a:pPr algn="just">
              <a:lnSpc>
                <a:spcPts val="3200"/>
              </a:lnSpc>
              <a:spcBef>
                <a:spcPts val="600"/>
              </a:spcBef>
              <a:spcAft>
                <a:spcPts val="600"/>
              </a:spcAft>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Therefore</a:t>
            </a:r>
            <a:r>
              <a:rPr lang="en-GB" sz="2400" dirty="0">
                <a:latin typeface="+mn-lt"/>
              </a:rPr>
              <a:t>, from </a:t>
            </a:r>
            <a:r>
              <a:rPr lang="en-GB" sz="2400" dirty="0" smtClean="0">
                <a:latin typeface="+mn-lt"/>
              </a:rPr>
              <a:t>(62) </a:t>
            </a:r>
            <a:r>
              <a:rPr lang="en-GB" sz="2400" dirty="0">
                <a:latin typeface="+mn-lt"/>
              </a:rPr>
              <a:t>and </a:t>
            </a:r>
            <a:r>
              <a:rPr lang="en-GB" sz="2400" dirty="0" smtClean="0">
                <a:latin typeface="+mn-lt"/>
              </a:rPr>
              <a:t>(79), </a:t>
            </a:r>
            <a:r>
              <a:rPr lang="en-GB" sz="2400" dirty="0">
                <a:latin typeface="+mn-lt"/>
              </a:rPr>
              <a:t>we have the following expression for the forecasting error</a:t>
            </a:r>
            <a:r>
              <a:rPr lang="en-GB" sz="2400" dirty="0" smtClean="0">
                <a:latin typeface="+mn-lt"/>
              </a:rPr>
              <a:t>:</a:t>
            </a:r>
          </a:p>
          <a:p>
            <a:pPr algn="just">
              <a:lnSpc>
                <a:spcPts val="3200"/>
              </a:lnSpc>
              <a:spcBef>
                <a:spcPts val="600"/>
              </a:spcBef>
              <a:spcAft>
                <a:spcPts val="600"/>
              </a:spcAft>
            </a:pPr>
            <a:r>
              <a:rPr lang="pt-PT" sz="2400" dirty="0" smtClean="0">
                <a:latin typeface="+mn-lt"/>
              </a:rPr>
              <a:t>(80) </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p:txBody>
      </p:sp>
      <p:pic>
        <p:nvPicPr>
          <p:cNvPr id="15" name="Picture 14"/>
          <p:cNvPicPr>
            <a:picLocks noChangeAspect="1"/>
          </p:cNvPicPr>
          <p:nvPr/>
        </p:nvPicPr>
        <p:blipFill>
          <a:blip r:embed="rId3"/>
          <a:stretch>
            <a:fillRect/>
          </a:stretch>
        </p:blipFill>
        <p:spPr>
          <a:xfrm>
            <a:off x="3059832" y="1975418"/>
            <a:ext cx="419435" cy="373462"/>
          </a:xfrm>
          <a:prstGeom prst="rect">
            <a:avLst/>
          </a:prstGeom>
        </p:spPr>
      </p:pic>
      <p:pic>
        <p:nvPicPr>
          <p:cNvPr id="19" name="Picture 18"/>
          <p:cNvPicPr>
            <a:picLocks noChangeAspect="1"/>
          </p:cNvPicPr>
          <p:nvPr/>
        </p:nvPicPr>
        <p:blipFill>
          <a:blip r:embed="rId4"/>
          <a:stretch>
            <a:fillRect/>
          </a:stretch>
        </p:blipFill>
        <p:spPr>
          <a:xfrm>
            <a:off x="878715" y="2780928"/>
            <a:ext cx="3477261" cy="734398"/>
          </a:xfrm>
          <a:prstGeom prst="rect">
            <a:avLst/>
          </a:prstGeom>
        </p:spPr>
      </p:pic>
      <p:pic>
        <p:nvPicPr>
          <p:cNvPr id="16" name="Picture 15"/>
          <p:cNvPicPr>
            <a:picLocks noChangeAspect="1"/>
          </p:cNvPicPr>
          <p:nvPr/>
        </p:nvPicPr>
        <p:blipFill>
          <a:blip r:embed="rId5"/>
          <a:stretch>
            <a:fillRect/>
          </a:stretch>
        </p:blipFill>
        <p:spPr>
          <a:xfrm>
            <a:off x="929976" y="3429000"/>
            <a:ext cx="3209623" cy="504056"/>
          </a:xfrm>
          <a:prstGeom prst="rect">
            <a:avLst/>
          </a:prstGeom>
        </p:spPr>
      </p:pic>
      <p:pic>
        <p:nvPicPr>
          <p:cNvPr id="20" name="Picture 19"/>
          <p:cNvPicPr>
            <a:picLocks noChangeAspect="1"/>
          </p:cNvPicPr>
          <p:nvPr/>
        </p:nvPicPr>
        <p:blipFill>
          <a:blip r:embed="rId3"/>
          <a:stretch>
            <a:fillRect/>
          </a:stretch>
        </p:blipFill>
        <p:spPr>
          <a:xfrm>
            <a:off x="3250304" y="2348880"/>
            <a:ext cx="419435" cy="373462"/>
          </a:xfrm>
          <a:prstGeom prst="rect">
            <a:avLst/>
          </a:prstGeom>
        </p:spPr>
      </p:pic>
      <p:pic>
        <p:nvPicPr>
          <p:cNvPr id="17" name="Picture 16"/>
          <p:cNvPicPr>
            <a:picLocks noChangeAspect="1"/>
          </p:cNvPicPr>
          <p:nvPr/>
        </p:nvPicPr>
        <p:blipFill>
          <a:blip r:embed="rId6"/>
          <a:stretch>
            <a:fillRect/>
          </a:stretch>
        </p:blipFill>
        <p:spPr>
          <a:xfrm>
            <a:off x="929976" y="5537780"/>
            <a:ext cx="6941560" cy="483508"/>
          </a:xfrm>
          <a:prstGeom prst="rect">
            <a:avLst/>
          </a:prstGeom>
        </p:spPr>
      </p:pic>
    </p:spTree>
    <p:extLst>
      <p:ext uri="{BB962C8B-B14F-4D97-AF65-F5344CB8AC3E}">
        <p14:creationId xmlns:p14="http://schemas.microsoft.com/office/powerpoint/2010/main" val="173893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774407" cy="11813490"/>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From</a:t>
            </a:r>
            <a:r>
              <a:rPr lang="pt-PT" sz="2400" dirty="0" smtClean="0">
                <a:latin typeface="+mn-lt"/>
              </a:rPr>
              <a:t> (80), </a:t>
            </a:r>
            <a:r>
              <a:rPr lang="en-GB" sz="2400" dirty="0" smtClean="0">
                <a:latin typeface="+mn-lt"/>
              </a:rPr>
              <a:t>the </a:t>
            </a:r>
            <a:r>
              <a:rPr lang="en-GB" sz="2400" dirty="0">
                <a:latin typeface="+mn-lt"/>
              </a:rPr>
              <a:t>conditional variance-covariance matrix of the estimation error of the observation vector will be</a:t>
            </a:r>
            <a:r>
              <a:rPr lang="en-GB" sz="2400" dirty="0" smtClean="0">
                <a:latin typeface="+mn-lt"/>
              </a:rPr>
              <a:t>:</a:t>
            </a: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algn="just">
              <a:lnSpc>
                <a:spcPts val="3200"/>
              </a:lnSpc>
              <a:spcBef>
                <a:spcPts val="600"/>
              </a:spcBef>
              <a:spcAft>
                <a:spcPts val="600"/>
              </a:spcAft>
            </a:pPr>
            <a:r>
              <a:rPr lang="pt-PT" sz="2400" dirty="0">
                <a:latin typeface="+mn-lt"/>
              </a:rPr>
              <a:t>(81)</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US" sz="2400" dirty="0" smtClean="0">
                <a:latin typeface="+mn-lt"/>
              </a:rPr>
              <a:t>After </a:t>
            </a:r>
            <a:r>
              <a:rPr lang="en-US" sz="2400" dirty="0">
                <a:latin typeface="+mn-lt"/>
              </a:rPr>
              <a:t>the updates of the mean and variance-covariance matrices of the </a:t>
            </a:r>
            <a:r>
              <a:rPr lang="en-US" sz="2400" dirty="0" smtClean="0">
                <a:latin typeface="+mn-lt"/>
              </a:rPr>
              <a:t>dependent </a:t>
            </a:r>
            <a:r>
              <a:rPr lang="en-US" sz="2400" dirty="0">
                <a:latin typeface="+mn-lt"/>
              </a:rPr>
              <a:t>variables, the log-likelihood function is computed to estimate the parameters</a:t>
            </a:r>
            <a:r>
              <a:rPr lang="en-GB" sz="2400" dirty="0" smtClean="0">
                <a:latin typeface="+mn-lt"/>
              </a:rPr>
              <a:t>:</a:t>
            </a:r>
          </a:p>
          <a:p>
            <a:pPr algn="just">
              <a:lnSpc>
                <a:spcPts val="3200"/>
              </a:lnSpc>
              <a:spcBef>
                <a:spcPts val="600"/>
              </a:spcBef>
              <a:spcAft>
                <a:spcPts val="600"/>
              </a:spcAft>
            </a:pPr>
            <a:r>
              <a:rPr lang="pt-PT" sz="2400" dirty="0" smtClean="0">
                <a:latin typeface="+mn-lt"/>
              </a:rPr>
              <a:t>(82)</a:t>
            </a: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algn="just">
              <a:lnSpc>
                <a:spcPts val="3200"/>
              </a:lnSpc>
              <a:spcBef>
                <a:spcPts val="600"/>
              </a:spcBef>
              <a:spcAft>
                <a:spcPts val="600"/>
              </a:spcAft>
            </a:pPr>
            <a:endParaRPr lang="pt-PT" sz="2400" dirty="0" smtClean="0">
              <a:latin typeface="+mn-lt"/>
            </a:endParaRPr>
          </a:p>
          <a:p>
            <a:pPr algn="just">
              <a:lnSpc>
                <a:spcPts val="3200"/>
              </a:lnSpc>
              <a:spcBef>
                <a:spcPts val="600"/>
              </a:spcBef>
              <a:spcAft>
                <a:spcPts val="600"/>
              </a:spcAft>
            </a:pPr>
            <a:endParaRPr lang="pt-PT" sz="2400" dirty="0">
              <a:latin typeface="+mn-lt"/>
            </a:endParaRPr>
          </a:p>
          <a:p>
            <a:pPr algn="just">
              <a:lnSpc>
                <a:spcPts val="3200"/>
              </a:lnSpc>
              <a:spcBef>
                <a:spcPts val="0"/>
              </a:spcBef>
              <a:spcAft>
                <a:spcPts val="600"/>
              </a:spcAft>
            </a:pPr>
            <a:r>
              <a:rPr lang="en-US" sz="2400" dirty="0">
                <a:latin typeface="+mn-lt"/>
              </a:rPr>
              <a:t>being</a:t>
            </a:r>
            <a:r>
              <a:rPr lang="pt-PT" sz="2400" dirty="0">
                <a:latin typeface="+mn-lt"/>
              </a:rPr>
              <a:t> (</a:t>
            </a:r>
            <a:r>
              <a:rPr lang="en-GB" sz="2400" dirty="0">
                <a:latin typeface="+mn-lt"/>
              </a:rPr>
              <a:t>for </a:t>
            </a:r>
            <a:r>
              <a:rPr lang="en-GB" sz="2400" i="1" dirty="0">
                <a:latin typeface="+mn-lt"/>
              </a:rPr>
              <a:t>t</a:t>
            </a:r>
            <a:r>
              <a:rPr lang="en-GB" sz="2400" dirty="0">
                <a:latin typeface="+mn-lt"/>
              </a:rPr>
              <a:t> = 1, …, </a:t>
            </a:r>
            <a:r>
              <a:rPr lang="en-GB" sz="2400" i="1" dirty="0">
                <a:latin typeface="+mn-lt"/>
              </a:rPr>
              <a:t>T</a:t>
            </a:r>
            <a:r>
              <a:rPr lang="en-GB" sz="2400" dirty="0">
                <a:latin typeface="+mn-lt"/>
              </a:rPr>
              <a:t>) and assuming that the starting value is zero.</a:t>
            </a: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a:p>
            <a:pPr marL="285750" indent="-285750" algn="just">
              <a:lnSpc>
                <a:spcPts val="3200"/>
              </a:lnSpc>
              <a:spcBef>
                <a:spcPts val="600"/>
              </a:spcBef>
              <a:spcAft>
                <a:spcPts val="600"/>
              </a:spcAft>
              <a:buFont typeface="Arial" panose="020B0604020202020204" pitchFamily="34" charset="0"/>
              <a:buChar char="•"/>
            </a:pPr>
            <a:endParaRPr lang="en-GB" sz="2400" dirty="0">
              <a:latin typeface="+mn-lt"/>
            </a:endParaRPr>
          </a:p>
        </p:txBody>
      </p:sp>
      <p:pic>
        <p:nvPicPr>
          <p:cNvPr id="2" name="Picture 1"/>
          <p:cNvPicPr>
            <a:picLocks noChangeAspect="1"/>
          </p:cNvPicPr>
          <p:nvPr/>
        </p:nvPicPr>
        <p:blipFill>
          <a:blip r:embed="rId3"/>
          <a:stretch>
            <a:fillRect/>
          </a:stretch>
        </p:blipFill>
        <p:spPr>
          <a:xfrm>
            <a:off x="856535" y="1628800"/>
            <a:ext cx="8287465" cy="1347800"/>
          </a:xfrm>
          <a:prstGeom prst="rect">
            <a:avLst/>
          </a:prstGeom>
        </p:spPr>
      </p:pic>
      <p:pic>
        <p:nvPicPr>
          <p:cNvPr id="4" name="Picture 3"/>
          <p:cNvPicPr>
            <a:picLocks noChangeAspect="1"/>
          </p:cNvPicPr>
          <p:nvPr/>
        </p:nvPicPr>
        <p:blipFill>
          <a:blip r:embed="rId4"/>
          <a:stretch>
            <a:fillRect/>
          </a:stretch>
        </p:blipFill>
        <p:spPr>
          <a:xfrm>
            <a:off x="1043608" y="4437112"/>
            <a:ext cx="2910362" cy="600206"/>
          </a:xfrm>
          <a:prstGeom prst="rect">
            <a:avLst/>
          </a:prstGeom>
        </p:spPr>
      </p:pic>
      <p:pic>
        <p:nvPicPr>
          <p:cNvPr id="5" name="Picture 4"/>
          <p:cNvPicPr>
            <a:picLocks noChangeAspect="1"/>
          </p:cNvPicPr>
          <p:nvPr/>
        </p:nvPicPr>
        <p:blipFill>
          <a:blip r:embed="rId5"/>
          <a:stretch>
            <a:fillRect/>
          </a:stretch>
        </p:blipFill>
        <p:spPr>
          <a:xfrm>
            <a:off x="323528" y="5144020"/>
            <a:ext cx="5738658" cy="1021284"/>
          </a:xfrm>
          <a:prstGeom prst="rect">
            <a:avLst/>
          </a:prstGeom>
        </p:spPr>
      </p:pic>
    </p:spTree>
    <p:extLst>
      <p:ext uri="{BB962C8B-B14F-4D97-AF65-F5344CB8AC3E}">
        <p14:creationId xmlns:p14="http://schemas.microsoft.com/office/powerpoint/2010/main" val="300711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83210" y="300226"/>
            <a:ext cx="8774407" cy="6119624"/>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The</a:t>
            </a:r>
            <a:r>
              <a:rPr lang="pt-PT" sz="2400" dirty="0" smtClean="0">
                <a:latin typeface="+mn-lt"/>
              </a:rPr>
              <a:t> </a:t>
            </a:r>
            <a:r>
              <a:rPr lang="pt-PT" sz="2400" dirty="0" err="1" smtClean="0">
                <a:latin typeface="+mn-lt"/>
              </a:rPr>
              <a:t>maximization</a:t>
            </a:r>
            <a:r>
              <a:rPr lang="pt-PT" sz="2400" dirty="0" smtClean="0">
                <a:latin typeface="+mn-lt"/>
              </a:rPr>
              <a:t> </a:t>
            </a:r>
            <a:r>
              <a:rPr lang="pt-PT" sz="2400" dirty="0" err="1" smtClean="0">
                <a:latin typeface="+mn-lt"/>
              </a:rPr>
              <a:t>of</a:t>
            </a:r>
            <a:r>
              <a:rPr lang="pt-PT" sz="2400" dirty="0" smtClean="0">
                <a:latin typeface="+mn-lt"/>
              </a:rPr>
              <a:t> </a:t>
            </a:r>
            <a:r>
              <a:rPr lang="pt-PT" sz="2400" dirty="0" err="1" smtClean="0">
                <a:latin typeface="+mn-lt"/>
              </a:rPr>
              <a:t>the</a:t>
            </a:r>
            <a:r>
              <a:rPr lang="pt-PT" sz="2400" dirty="0" smtClean="0">
                <a:latin typeface="+mn-lt"/>
              </a:rPr>
              <a:t> </a:t>
            </a:r>
            <a:r>
              <a:rPr lang="en-US" sz="2400" dirty="0" smtClean="0">
                <a:latin typeface="+mn-lt"/>
              </a:rPr>
              <a:t>log-likelihood </a:t>
            </a:r>
            <a:r>
              <a:rPr lang="en-US" sz="2400" dirty="0">
                <a:latin typeface="+mn-lt"/>
              </a:rPr>
              <a:t>function is </a:t>
            </a:r>
            <a:r>
              <a:rPr lang="en-US" sz="2400" dirty="0" smtClean="0">
                <a:latin typeface="+mn-lt"/>
              </a:rPr>
              <a:t>often performed as the minimization of the symmetric of that function.</a:t>
            </a: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In order to characterise the distribution of the observation and state vectors, it is also required to compute the conditional covariance between both forecasting errors.</a:t>
            </a:r>
          </a:p>
          <a:p>
            <a:pPr marL="285750" indent="-285750" algn="just">
              <a:lnSpc>
                <a:spcPts val="3200"/>
              </a:lnSpc>
              <a:spcBef>
                <a:spcPts val="0"/>
              </a:spcBef>
              <a:spcAft>
                <a:spcPts val="0"/>
              </a:spcAft>
              <a:buFont typeface="Arial" panose="020B0604020202020204" pitchFamily="34" charset="0"/>
              <a:buChar char="•"/>
            </a:pPr>
            <a:r>
              <a:rPr lang="en-GB" sz="2400" dirty="0" smtClean="0">
                <a:latin typeface="+mn-lt"/>
              </a:rPr>
              <a:t>From (81) we get:</a:t>
            </a:r>
          </a:p>
          <a:p>
            <a:pPr algn="just">
              <a:lnSpc>
                <a:spcPts val="3200"/>
              </a:lnSpc>
              <a:spcBef>
                <a:spcPts val="0"/>
              </a:spcBef>
              <a:spcAft>
                <a:spcPts val="0"/>
              </a:spcAft>
            </a:pPr>
            <a:r>
              <a:rPr lang="pt-PT" sz="2400" dirty="0" smtClean="0">
                <a:latin typeface="+mn-lt"/>
              </a:rPr>
              <a:t>(83)</a:t>
            </a:r>
            <a:endParaRPr lang="pt-PT" sz="2400" dirty="0">
              <a:latin typeface="+mn-lt"/>
            </a:endParaRPr>
          </a:p>
          <a:p>
            <a:pPr algn="just">
              <a:lnSpc>
                <a:spcPts val="3200"/>
              </a:lnSpc>
              <a:spcBef>
                <a:spcPts val="600"/>
              </a:spcBef>
              <a:spcAft>
                <a:spcPts val="600"/>
              </a:spcAft>
            </a:pPr>
            <a:endParaRPr lang="en-GB" sz="2400" dirty="0"/>
          </a:p>
          <a:p>
            <a:pPr marL="285750" indent="-285750" algn="just">
              <a:lnSpc>
                <a:spcPts val="3200"/>
              </a:lnSpc>
              <a:spcBef>
                <a:spcPts val="600"/>
              </a:spcBef>
              <a:spcAft>
                <a:spcPts val="600"/>
              </a:spcAft>
              <a:buFont typeface="Arial" panose="020B0604020202020204" pitchFamily="34" charset="0"/>
              <a:buChar char="•"/>
            </a:pPr>
            <a:endParaRPr lang="en-GB" sz="2400" dirty="0" smtClean="0"/>
          </a:p>
          <a:p>
            <a:pPr marL="285750" indent="-285750" algn="just">
              <a:lnSpc>
                <a:spcPts val="3200"/>
              </a:lnSpc>
              <a:spcBef>
                <a:spcPts val="0"/>
              </a:spcBef>
              <a:spcAft>
                <a:spcPts val="600"/>
              </a:spcAft>
              <a:buFont typeface="Arial" panose="020B0604020202020204" pitchFamily="34" charset="0"/>
              <a:buChar char="•"/>
            </a:pPr>
            <a:r>
              <a:rPr lang="en-GB" sz="2400" dirty="0" smtClean="0">
                <a:latin typeface="+mn-lt"/>
              </a:rPr>
              <a:t>Therefore</a:t>
            </a:r>
            <a:r>
              <a:rPr lang="en-GB" sz="2400" dirty="0">
                <a:latin typeface="+mn-lt"/>
              </a:rPr>
              <a:t>, using </a:t>
            </a:r>
            <a:r>
              <a:rPr lang="en-GB" sz="2400" dirty="0" smtClean="0">
                <a:latin typeface="+mn-lt"/>
              </a:rPr>
              <a:t>(79), (81) </a:t>
            </a:r>
            <a:r>
              <a:rPr lang="en-GB" sz="2400" dirty="0">
                <a:latin typeface="+mn-lt"/>
              </a:rPr>
              <a:t>and </a:t>
            </a:r>
            <a:r>
              <a:rPr lang="en-GB" sz="2400" dirty="0" smtClean="0">
                <a:latin typeface="+mn-lt"/>
              </a:rPr>
              <a:t>(83), </a:t>
            </a:r>
            <a:r>
              <a:rPr lang="en-GB" sz="2400" dirty="0">
                <a:latin typeface="+mn-lt"/>
              </a:rPr>
              <a:t>the conditional distribution of the </a:t>
            </a:r>
            <a:r>
              <a:rPr lang="en-GB" sz="2400" dirty="0" smtClean="0">
                <a:latin typeface="+mn-lt"/>
              </a:rPr>
              <a:t>vector	         is:</a:t>
            </a:r>
          </a:p>
          <a:p>
            <a:pPr marL="285750" indent="-285750" algn="just">
              <a:lnSpc>
                <a:spcPts val="3200"/>
              </a:lnSpc>
              <a:spcBef>
                <a:spcPts val="0"/>
              </a:spcBef>
              <a:spcAft>
                <a:spcPts val="600"/>
              </a:spcAft>
              <a:buFont typeface="Arial" panose="020B0604020202020204" pitchFamily="34" charset="0"/>
              <a:buChar char="•"/>
            </a:pPr>
            <a:endParaRPr lang="pt-PT" sz="2400" dirty="0">
              <a:latin typeface="+mn-lt"/>
            </a:endParaRPr>
          </a:p>
          <a:p>
            <a:pPr algn="just">
              <a:lnSpc>
                <a:spcPts val="3200"/>
              </a:lnSpc>
              <a:spcBef>
                <a:spcPts val="0"/>
              </a:spcBef>
              <a:spcAft>
                <a:spcPts val="600"/>
              </a:spcAft>
            </a:pPr>
            <a:r>
              <a:rPr lang="pt-PT" sz="2400" dirty="0" smtClean="0">
                <a:latin typeface="+mn-lt"/>
              </a:rPr>
              <a:t>(84)</a:t>
            </a:r>
            <a:endParaRPr lang="en-GB" sz="2400" dirty="0" smtClean="0">
              <a:latin typeface="+mn-lt"/>
            </a:endParaRPr>
          </a:p>
        </p:txBody>
      </p:sp>
      <p:pic>
        <p:nvPicPr>
          <p:cNvPr id="6" name="Picture 5"/>
          <p:cNvPicPr>
            <a:picLocks noChangeAspect="1"/>
          </p:cNvPicPr>
          <p:nvPr/>
        </p:nvPicPr>
        <p:blipFill>
          <a:blip r:embed="rId3"/>
          <a:stretch>
            <a:fillRect/>
          </a:stretch>
        </p:blipFill>
        <p:spPr>
          <a:xfrm>
            <a:off x="1191437" y="2996952"/>
            <a:ext cx="7766180" cy="1440160"/>
          </a:xfrm>
          <a:prstGeom prst="rect">
            <a:avLst/>
          </a:prstGeom>
        </p:spPr>
      </p:pic>
      <p:pic>
        <p:nvPicPr>
          <p:cNvPr id="7" name="Picture 6"/>
          <p:cNvPicPr>
            <a:picLocks noChangeAspect="1"/>
          </p:cNvPicPr>
          <p:nvPr/>
        </p:nvPicPr>
        <p:blipFill>
          <a:blip r:embed="rId4"/>
          <a:stretch>
            <a:fillRect/>
          </a:stretch>
        </p:blipFill>
        <p:spPr>
          <a:xfrm>
            <a:off x="1910007" y="5006699"/>
            <a:ext cx="789785" cy="408747"/>
          </a:xfrm>
          <a:prstGeom prst="rect">
            <a:avLst/>
          </a:prstGeom>
        </p:spPr>
      </p:pic>
      <p:pic>
        <p:nvPicPr>
          <p:cNvPr id="8" name="Picture 7"/>
          <p:cNvPicPr>
            <a:picLocks noChangeAspect="1"/>
          </p:cNvPicPr>
          <p:nvPr/>
        </p:nvPicPr>
        <p:blipFill>
          <a:blip r:embed="rId5"/>
          <a:stretch>
            <a:fillRect/>
          </a:stretch>
        </p:blipFill>
        <p:spPr>
          <a:xfrm>
            <a:off x="1191437" y="5528631"/>
            <a:ext cx="5742189" cy="912803"/>
          </a:xfrm>
          <a:prstGeom prst="rect">
            <a:avLst/>
          </a:prstGeom>
        </p:spPr>
      </p:pic>
    </p:spTree>
    <p:extLst>
      <p:ext uri="{BB962C8B-B14F-4D97-AF65-F5344CB8AC3E}">
        <p14:creationId xmlns:p14="http://schemas.microsoft.com/office/powerpoint/2010/main" val="67943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953919" cy="5529719"/>
          </a:xfrm>
          <a:prstGeom prst="rect">
            <a:avLst/>
          </a:prstGeom>
        </p:spPr>
        <p:txBody>
          <a:bodyPr wrap="square">
            <a:spAutoFit/>
          </a:bodyPr>
          <a:lstStyle/>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Consequently</a:t>
            </a:r>
            <a:r>
              <a:rPr lang="en-GB" sz="2400" dirty="0">
                <a:latin typeface="+mn-lt"/>
              </a:rPr>
              <a:t>, following </a:t>
            </a:r>
            <a:r>
              <a:rPr lang="en-GB" sz="2400" dirty="0" smtClean="0">
                <a:latin typeface="+mn-lt"/>
              </a:rPr>
              <a:t>(84), </a:t>
            </a:r>
            <a:r>
              <a:rPr lang="en-GB" sz="2400" dirty="0">
                <a:latin typeface="+mn-lt"/>
              </a:rPr>
              <a:t>the distribution of </a:t>
            </a:r>
            <a:r>
              <a:rPr lang="en-GB" sz="2400" i="1" dirty="0" err="1">
                <a:latin typeface="+mn-lt"/>
              </a:rPr>
              <a:t>Z</a:t>
            </a:r>
            <a:r>
              <a:rPr lang="en-GB" sz="2400" i="1" baseline="-25000" dirty="0" err="1">
                <a:latin typeface="+mn-lt"/>
              </a:rPr>
              <a:t>t</a:t>
            </a:r>
            <a:r>
              <a:rPr lang="en-GB" sz="2400" dirty="0">
                <a:latin typeface="+mn-lt"/>
              </a:rPr>
              <a:t> given </a:t>
            </a:r>
            <a:r>
              <a:rPr lang="en-GB" sz="2400" i="1" dirty="0" err="1">
                <a:latin typeface="+mn-lt"/>
              </a:rPr>
              <a:t>Y</a:t>
            </a:r>
            <a:r>
              <a:rPr lang="en-GB" sz="2400" i="1" baseline="-25000" dirty="0" err="1">
                <a:latin typeface="+mn-lt"/>
              </a:rPr>
              <a:t>t</a:t>
            </a:r>
            <a:r>
              <a:rPr lang="en-GB" sz="2400" dirty="0">
                <a:latin typeface="+mn-lt"/>
              </a:rPr>
              <a:t>, </a:t>
            </a:r>
            <a:r>
              <a:rPr lang="en-GB" sz="2400" i="1" dirty="0" err="1">
                <a:latin typeface="+mn-lt"/>
              </a:rPr>
              <a:t>X</a:t>
            </a:r>
            <a:r>
              <a:rPr lang="en-GB" sz="2400" i="1" baseline="-25000" dirty="0" err="1">
                <a:latin typeface="+mn-lt"/>
              </a:rPr>
              <a:t>t</a:t>
            </a:r>
            <a:r>
              <a:rPr lang="en-GB" sz="2400" dirty="0">
                <a:latin typeface="+mn-lt"/>
              </a:rPr>
              <a:t> </a:t>
            </a:r>
            <a:r>
              <a:rPr lang="en-GB" sz="2400" dirty="0" smtClean="0">
                <a:latin typeface="+mn-lt"/>
              </a:rPr>
              <a:t>and   </a:t>
            </a:r>
          </a:p>
          <a:p>
            <a:pPr marL="271463" lvl="1" algn="just">
              <a:lnSpc>
                <a:spcPts val="3200"/>
              </a:lnSpc>
              <a:spcBef>
                <a:spcPts val="600"/>
              </a:spcBef>
              <a:spcAft>
                <a:spcPts val="600"/>
              </a:spcAft>
            </a:pPr>
            <a:r>
              <a:rPr lang="en-GB" sz="2400" dirty="0">
                <a:latin typeface="+mn-lt"/>
              </a:rPr>
              <a:t> </a:t>
            </a:r>
            <a:r>
              <a:rPr lang="en-GB" sz="2400" dirty="0" smtClean="0">
                <a:latin typeface="+mn-lt"/>
              </a:rPr>
              <a:t>      is 	         , where 	   and 	    are respectively </a:t>
            </a:r>
            <a:r>
              <a:rPr lang="en-GB" sz="2400" dirty="0">
                <a:latin typeface="+mn-lt"/>
              </a:rPr>
              <a:t>the optimal forecast of </a:t>
            </a:r>
            <a:r>
              <a:rPr lang="en-GB" sz="2400" i="1" dirty="0" err="1">
                <a:latin typeface="+mn-lt"/>
              </a:rPr>
              <a:t>Z</a:t>
            </a:r>
            <a:r>
              <a:rPr lang="en-GB" sz="2400" i="1" baseline="-25000" dirty="0" err="1">
                <a:latin typeface="+mn-lt"/>
              </a:rPr>
              <a:t>t</a:t>
            </a:r>
            <a:r>
              <a:rPr lang="en-GB" sz="2400" dirty="0">
                <a:latin typeface="+mn-lt"/>
              </a:rPr>
              <a:t> given </a:t>
            </a:r>
            <a:r>
              <a:rPr lang="en-GB" sz="2400" i="1" dirty="0" err="1">
                <a:latin typeface="+mn-lt"/>
              </a:rPr>
              <a:t>P</a:t>
            </a:r>
            <a:r>
              <a:rPr lang="en-GB" sz="2400" i="1" baseline="-25000" dirty="0" err="1">
                <a:latin typeface="+mn-lt"/>
              </a:rPr>
              <a:t>t</a:t>
            </a:r>
            <a:r>
              <a:rPr lang="en-GB" sz="2400" baseline="-25000" dirty="0" err="1">
                <a:latin typeface="+mn-lt"/>
              </a:rPr>
              <a:t>|</a:t>
            </a:r>
            <a:r>
              <a:rPr lang="en-GB" sz="2400" i="1" baseline="-25000" dirty="0" err="1">
                <a:latin typeface="+mn-lt"/>
              </a:rPr>
              <a:t>t</a:t>
            </a:r>
            <a:r>
              <a:rPr lang="en-GB" sz="2400" dirty="0">
                <a:latin typeface="+mn-lt"/>
              </a:rPr>
              <a:t> and the mean square error of this forecast, corresponding </a:t>
            </a:r>
            <a:r>
              <a:rPr lang="en-GB" sz="2400" dirty="0" smtClean="0">
                <a:latin typeface="+mn-lt"/>
              </a:rPr>
              <a:t>to </a:t>
            </a:r>
            <a:r>
              <a:rPr lang="en-GB" sz="2400" dirty="0">
                <a:latin typeface="+mn-lt"/>
              </a:rPr>
              <a:t>the following updating equations of the </a:t>
            </a:r>
            <a:r>
              <a:rPr lang="en-GB" sz="2400" dirty="0" err="1">
                <a:latin typeface="+mn-lt"/>
              </a:rPr>
              <a:t>Kalman</a:t>
            </a:r>
            <a:r>
              <a:rPr lang="en-GB" sz="2400" dirty="0">
                <a:latin typeface="+mn-lt"/>
              </a:rPr>
              <a:t> Filter</a:t>
            </a:r>
            <a:r>
              <a:rPr lang="en-GB" sz="2400" dirty="0" smtClean="0">
                <a:latin typeface="+mn-lt"/>
              </a:rPr>
              <a:t>:</a:t>
            </a:r>
          </a:p>
          <a:p>
            <a:pPr marL="271463" lvl="1" algn="just">
              <a:lnSpc>
                <a:spcPts val="3200"/>
              </a:lnSpc>
              <a:spcBef>
                <a:spcPts val="600"/>
              </a:spcBef>
              <a:spcAft>
                <a:spcPts val="600"/>
              </a:spcAft>
            </a:pPr>
            <a:r>
              <a:rPr lang="pt-PT" sz="2400" dirty="0" smtClean="0">
                <a:latin typeface="+mn-lt"/>
              </a:rPr>
              <a:t>(85) </a:t>
            </a:r>
          </a:p>
          <a:p>
            <a:pPr marL="271463" lvl="1" algn="just">
              <a:lnSpc>
                <a:spcPts val="3200"/>
              </a:lnSpc>
              <a:spcBef>
                <a:spcPts val="600"/>
              </a:spcBef>
              <a:spcAft>
                <a:spcPts val="600"/>
              </a:spcAft>
            </a:pPr>
            <a:r>
              <a:rPr lang="pt-PT" sz="2400" dirty="0" smtClean="0">
                <a:latin typeface="+mn-lt"/>
              </a:rPr>
              <a:t>(86)</a:t>
            </a:r>
          </a:p>
          <a:p>
            <a:pPr marL="285750" indent="-285750" algn="just">
              <a:lnSpc>
                <a:spcPts val="3200"/>
              </a:lnSpc>
              <a:spcBef>
                <a:spcPts val="600"/>
              </a:spcBef>
              <a:spcAft>
                <a:spcPts val="600"/>
              </a:spcAft>
              <a:buFont typeface="Arial" panose="020B0604020202020204" pitchFamily="34" charset="0"/>
              <a:buChar char="•"/>
            </a:pPr>
            <a:endParaRPr lang="pt-PT" sz="2400" dirty="0" smtClean="0"/>
          </a:p>
          <a:p>
            <a:pPr marL="285750" indent="-285750" algn="just">
              <a:lnSpc>
                <a:spcPts val="3200"/>
              </a:lnSpc>
              <a:spcBef>
                <a:spcPts val="600"/>
              </a:spcBef>
              <a:spcAft>
                <a:spcPts val="600"/>
              </a:spcAft>
              <a:buFont typeface="Arial" panose="020B0604020202020204" pitchFamily="34" charset="0"/>
              <a:buChar char="•"/>
            </a:pPr>
            <a:r>
              <a:rPr lang="pt-PT" sz="2400" dirty="0" err="1" smtClean="0">
                <a:latin typeface="+mn-lt"/>
              </a:rPr>
              <a:t>Following</a:t>
            </a:r>
            <a:r>
              <a:rPr lang="pt-PT" sz="2400" dirty="0" smtClean="0">
                <a:latin typeface="+mn-lt"/>
              </a:rPr>
              <a:t> </a:t>
            </a:r>
            <a:r>
              <a:rPr lang="pt-PT" sz="2400" dirty="0" err="1" smtClean="0">
                <a:latin typeface="+mn-lt"/>
              </a:rPr>
              <a:t>this</a:t>
            </a:r>
            <a:r>
              <a:rPr lang="pt-PT" sz="2400" dirty="0" smtClean="0">
                <a:latin typeface="+mn-lt"/>
              </a:rPr>
              <a:t> </a:t>
            </a:r>
            <a:r>
              <a:rPr lang="pt-PT" sz="2400" dirty="0" err="1" smtClean="0">
                <a:latin typeface="+mn-lt"/>
              </a:rPr>
              <a:t>update</a:t>
            </a:r>
            <a:r>
              <a:rPr lang="pt-PT" sz="2400" dirty="0" smtClean="0">
                <a:latin typeface="+mn-lt"/>
              </a:rPr>
              <a:t>, a </a:t>
            </a:r>
            <a:r>
              <a:rPr lang="pt-PT" sz="2400" dirty="0" err="1" smtClean="0">
                <a:latin typeface="+mn-lt"/>
              </a:rPr>
              <a:t>new</a:t>
            </a:r>
            <a:r>
              <a:rPr lang="pt-PT" sz="2400" dirty="0" smtClean="0">
                <a:latin typeface="+mn-lt"/>
              </a:rPr>
              <a:t> </a:t>
            </a:r>
            <a:r>
              <a:rPr lang="pt-PT" sz="2400" dirty="0" err="1" smtClean="0">
                <a:latin typeface="+mn-lt"/>
              </a:rPr>
              <a:t>estimate</a:t>
            </a:r>
            <a:r>
              <a:rPr lang="pt-PT" sz="2400" dirty="0" smtClean="0">
                <a:latin typeface="+mn-lt"/>
              </a:rPr>
              <a:t> for </a:t>
            </a:r>
            <a:r>
              <a:rPr lang="pt-PT" sz="2400" dirty="0" err="1" smtClean="0">
                <a:latin typeface="+mn-lt"/>
              </a:rPr>
              <a:t>these</a:t>
            </a:r>
            <a:r>
              <a:rPr lang="pt-PT" sz="2400" dirty="0" smtClean="0">
                <a:latin typeface="+mn-lt"/>
              </a:rPr>
              <a:t> </a:t>
            </a:r>
            <a:r>
              <a:rPr lang="pt-PT" sz="2400" dirty="0" err="1" smtClean="0">
                <a:latin typeface="+mn-lt"/>
              </a:rPr>
              <a:t>estimates</a:t>
            </a:r>
            <a:r>
              <a:rPr lang="pt-PT" sz="2400" dirty="0" smtClean="0">
                <a:latin typeface="+mn-lt"/>
              </a:rPr>
              <a:t> can </a:t>
            </a:r>
            <a:r>
              <a:rPr lang="pt-PT" sz="2400" dirty="0" err="1" smtClean="0">
                <a:latin typeface="+mn-lt"/>
              </a:rPr>
              <a:t>be</a:t>
            </a:r>
            <a:r>
              <a:rPr lang="pt-PT" sz="2400" dirty="0" smtClean="0">
                <a:latin typeface="+mn-lt"/>
              </a:rPr>
              <a:t> </a:t>
            </a:r>
            <a:r>
              <a:rPr lang="pt-PT" sz="2400" dirty="0" err="1" smtClean="0">
                <a:latin typeface="+mn-lt"/>
              </a:rPr>
              <a:t>obtained</a:t>
            </a:r>
            <a:r>
              <a:rPr lang="pt-PT" sz="2400" dirty="0" smtClean="0">
                <a:latin typeface="+mn-lt"/>
              </a:rPr>
              <a:t>, </a:t>
            </a:r>
            <a:r>
              <a:rPr lang="pt-PT" sz="2400" dirty="0" err="1" smtClean="0">
                <a:latin typeface="+mn-lt"/>
              </a:rPr>
              <a:t>generalizing</a:t>
            </a:r>
            <a:r>
              <a:rPr lang="pt-PT" sz="2400" dirty="0" smtClean="0">
                <a:latin typeface="+mn-lt"/>
              </a:rPr>
              <a:t> (77) </a:t>
            </a:r>
            <a:r>
              <a:rPr lang="pt-PT" sz="2400" dirty="0" err="1" smtClean="0">
                <a:latin typeface="+mn-lt"/>
              </a:rPr>
              <a:t>and</a:t>
            </a:r>
            <a:r>
              <a:rPr lang="pt-PT" sz="2400" dirty="0" smtClean="0">
                <a:latin typeface="+mn-lt"/>
              </a:rPr>
              <a:t> (78):</a:t>
            </a:r>
          </a:p>
          <a:p>
            <a:pPr algn="just">
              <a:lnSpc>
                <a:spcPts val="3200"/>
              </a:lnSpc>
              <a:spcBef>
                <a:spcPts val="600"/>
              </a:spcBef>
              <a:spcAft>
                <a:spcPts val="600"/>
              </a:spcAft>
            </a:pPr>
            <a:r>
              <a:rPr lang="pt-PT" sz="2400" dirty="0">
                <a:latin typeface="+mn-lt"/>
              </a:rPr>
              <a:t> </a:t>
            </a:r>
            <a:r>
              <a:rPr lang="pt-PT" sz="2400" dirty="0" smtClean="0">
                <a:latin typeface="+mn-lt"/>
              </a:rPr>
              <a:t>  (87)</a:t>
            </a:r>
            <a:endParaRPr lang="pt-PT" sz="2400" dirty="0">
              <a:latin typeface="+mn-lt"/>
            </a:endParaRPr>
          </a:p>
        </p:txBody>
      </p:sp>
      <p:pic>
        <p:nvPicPr>
          <p:cNvPr id="2" name="Picture 1"/>
          <p:cNvPicPr>
            <a:picLocks noChangeAspect="1"/>
          </p:cNvPicPr>
          <p:nvPr/>
        </p:nvPicPr>
        <p:blipFill>
          <a:blip r:embed="rId3"/>
          <a:stretch>
            <a:fillRect/>
          </a:stretch>
        </p:blipFill>
        <p:spPr>
          <a:xfrm>
            <a:off x="415746" y="1079622"/>
            <a:ext cx="563451" cy="454661"/>
          </a:xfrm>
          <a:prstGeom prst="rect">
            <a:avLst/>
          </a:prstGeom>
        </p:spPr>
      </p:pic>
      <p:pic>
        <p:nvPicPr>
          <p:cNvPr id="3" name="Picture 2"/>
          <p:cNvPicPr>
            <a:picLocks noChangeAspect="1"/>
          </p:cNvPicPr>
          <p:nvPr/>
        </p:nvPicPr>
        <p:blipFill>
          <a:blip r:embed="rId4"/>
          <a:stretch>
            <a:fillRect/>
          </a:stretch>
        </p:blipFill>
        <p:spPr>
          <a:xfrm>
            <a:off x="1393332" y="1108998"/>
            <a:ext cx="1288183" cy="395908"/>
          </a:xfrm>
          <a:prstGeom prst="rect">
            <a:avLst/>
          </a:prstGeom>
        </p:spPr>
      </p:pic>
      <p:pic>
        <p:nvPicPr>
          <p:cNvPr id="4" name="Picture 3"/>
          <p:cNvPicPr>
            <a:picLocks noChangeAspect="1"/>
          </p:cNvPicPr>
          <p:nvPr/>
        </p:nvPicPr>
        <p:blipFill>
          <a:blip r:embed="rId5"/>
          <a:stretch>
            <a:fillRect/>
          </a:stretch>
        </p:blipFill>
        <p:spPr>
          <a:xfrm>
            <a:off x="3707904" y="1083111"/>
            <a:ext cx="390234" cy="488619"/>
          </a:xfrm>
          <a:prstGeom prst="rect">
            <a:avLst/>
          </a:prstGeom>
        </p:spPr>
      </p:pic>
      <p:pic>
        <p:nvPicPr>
          <p:cNvPr id="5" name="Picture 4"/>
          <p:cNvPicPr>
            <a:picLocks noChangeAspect="1"/>
          </p:cNvPicPr>
          <p:nvPr/>
        </p:nvPicPr>
        <p:blipFill>
          <a:blip r:embed="rId6"/>
          <a:stretch>
            <a:fillRect/>
          </a:stretch>
        </p:blipFill>
        <p:spPr>
          <a:xfrm>
            <a:off x="4685964" y="1122059"/>
            <a:ext cx="375634" cy="454659"/>
          </a:xfrm>
          <a:prstGeom prst="rect">
            <a:avLst/>
          </a:prstGeom>
        </p:spPr>
      </p:pic>
      <p:pic>
        <p:nvPicPr>
          <p:cNvPr id="9" name="Picture 8"/>
          <p:cNvPicPr>
            <a:picLocks noChangeAspect="1"/>
          </p:cNvPicPr>
          <p:nvPr/>
        </p:nvPicPr>
        <p:blipFill>
          <a:blip r:embed="rId7"/>
          <a:stretch>
            <a:fillRect/>
          </a:stretch>
        </p:blipFill>
        <p:spPr>
          <a:xfrm>
            <a:off x="1393332" y="2864492"/>
            <a:ext cx="4906226" cy="564507"/>
          </a:xfrm>
          <a:prstGeom prst="rect">
            <a:avLst/>
          </a:prstGeom>
        </p:spPr>
      </p:pic>
      <p:pic>
        <p:nvPicPr>
          <p:cNvPr id="10" name="Picture 9"/>
          <p:cNvPicPr>
            <a:picLocks noChangeAspect="1"/>
          </p:cNvPicPr>
          <p:nvPr/>
        </p:nvPicPr>
        <p:blipFill>
          <a:blip r:embed="rId8"/>
          <a:stretch>
            <a:fillRect/>
          </a:stretch>
        </p:blipFill>
        <p:spPr>
          <a:xfrm>
            <a:off x="1393332" y="3463576"/>
            <a:ext cx="3862062" cy="495974"/>
          </a:xfrm>
          <a:prstGeom prst="rect">
            <a:avLst/>
          </a:prstGeom>
        </p:spPr>
      </p:pic>
      <p:pic>
        <p:nvPicPr>
          <p:cNvPr id="11" name="Picture 10"/>
          <p:cNvPicPr>
            <a:picLocks noChangeAspect="1"/>
          </p:cNvPicPr>
          <p:nvPr/>
        </p:nvPicPr>
        <p:blipFill>
          <a:blip r:embed="rId9"/>
          <a:stretch>
            <a:fillRect/>
          </a:stretch>
        </p:blipFill>
        <p:spPr>
          <a:xfrm>
            <a:off x="1148918" y="5525300"/>
            <a:ext cx="6135277" cy="928036"/>
          </a:xfrm>
          <a:prstGeom prst="rect">
            <a:avLst/>
          </a:prstGeom>
        </p:spPr>
      </p:pic>
    </p:spTree>
    <p:extLst>
      <p:ext uri="{BB962C8B-B14F-4D97-AF65-F5344CB8AC3E}">
        <p14:creationId xmlns:p14="http://schemas.microsoft.com/office/powerpoint/2010/main" val="142371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90081" y="476672"/>
            <a:ext cx="8953919" cy="4555093"/>
          </a:xfrm>
          <a:prstGeom prst="rect">
            <a:avLst/>
          </a:prstGeom>
        </p:spPr>
        <p:txBody>
          <a:bodyPr wrap="square">
            <a:spAutoFit/>
          </a:bodyPr>
          <a:lstStyle/>
          <a:p>
            <a:pPr algn="just">
              <a:lnSpc>
                <a:spcPts val="3200"/>
              </a:lnSpc>
              <a:spcBef>
                <a:spcPts val="600"/>
              </a:spcBef>
              <a:spcAft>
                <a:spcPts val="600"/>
              </a:spcAft>
            </a:pPr>
            <a:r>
              <a:rPr lang="pt-PT" sz="2400" dirty="0" smtClean="0">
                <a:latin typeface="+mn-lt"/>
              </a:rPr>
              <a:t>   (88)</a:t>
            </a:r>
          </a:p>
          <a:p>
            <a:pPr algn="just">
              <a:lnSpc>
                <a:spcPts val="3200"/>
              </a:lnSpc>
              <a:spcBef>
                <a:spcPts val="600"/>
              </a:spcBef>
              <a:spcAft>
                <a:spcPts val="600"/>
              </a:spcAft>
            </a:pPr>
            <a:endParaRPr lang="pt-PT" sz="2400" dirty="0">
              <a:latin typeface="+mn-lt"/>
            </a:endParaRPr>
          </a:p>
          <a:p>
            <a:pPr algn="just">
              <a:lnSpc>
                <a:spcPts val="3200"/>
              </a:lnSpc>
              <a:spcBef>
                <a:spcPts val="600"/>
              </a:spcBef>
              <a:spcAft>
                <a:spcPts val="600"/>
              </a:spcAft>
            </a:pPr>
            <a:endParaRPr lang="pt-PT"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The matrix 		</a:t>
            </a:r>
            <a:r>
              <a:rPr lang="en-GB" sz="2400" dirty="0">
                <a:latin typeface="+mn-lt"/>
              </a:rPr>
              <a:t>	 </a:t>
            </a:r>
            <a:r>
              <a:rPr lang="en-GB" sz="2400" dirty="0" smtClean="0">
                <a:latin typeface="+mn-lt"/>
              </a:rPr>
              <a:t>    is </a:t>
            </a:r>
            <a:r>
              <a:rPr lang="en-GB" sz="2400" dirty="0">
                <a:latin typeface="+mn-lt"/>
              </a:rPr>
              <a:t>usually known as the gain matrix, since it determines the update in </a:t>
            </a:r>
            <a:r>
              <a:rPr lang="en-GB" sz="2400" dirty="0" smtClean="0">
                <a:latin typeface="+mn-lt"/>
              </a:rPr>
              <a:t>        due </a:t>
            </a:r>
            <a:r>
              <a:rPr lang="en-GB" sz="2400" dirty="0">
                <a:latin typeface="+mn-lt"/>
              </a:rPr>
              <a:t>to the estimation error </a:t>
            </a:r>
            <a:r>
              <a:rPr lang="en-GB" sz="2400" dirty="0" smtClean="0">
                <a:latin typeface="+mn-lt"/>
              </a:rPr>
              <a:t>of</a:t>
            </a:r>
          </a:p>
          <a:p>
            <a:pPr marL="285750" indent="-285750" algn="just">
              <a:lnSpc>
                <a:spcPts val="3200"/>
              </a:lnSpc>
              <a:spcBef>
                <a:spcPts val="600"/>
              </a:spcBef>
              <a:spcAft>
                <a:spcPts val="600"/>
              </a:spcAft>
              <a:buFont typeface="Arial" panose="020B0604020202020204" pitchFamily="34" charset="0"/>
              <a:buChar char="•"/>
            </a:pPr>
            <a:endParaRPr lang="en-GB" sz="2400" dirty="0" smtClean="0">
              <a:latin typeface="+mn-lt"/>
            </a:endParaRPr>
          </a:p>
          <a:p>
            <a:pPr marL="285750" indent="-285750" algn="just">
              <a:lnSpc>
                <a:spcPts val="3200"/>
              </a:lnSpc>
              <a:spcBef>
                <a:spcPts val="600"/>
              </a:spcBef>
              <a:spcAft>
                <a:spcPts val="600"/>
              </a:spcAft>
              <a:buFont typeface="Arial" panose="020B0604020202020204" pitchFamily="34" charset="0"/>
              <a:buChar char="•"/>
            </a:pPr>
            <a:r>
              <a:rPr lang="en-GB" sz="2400" dirty="0" smtClean="0">
                <a:latin typeface="+mn-lt"/>
              </a:rPr>
              <a:t>Concluding</a:t>
            </a:r>
            <a:r>
              <a:rPr lang="en-GB" sz="2400" dirty="0">
                <a:latin typeface="+mn-lt"/>
              </a:rPr>
              <a:t>, the </a:t>
            </a:r>
            <a:r>
              <a:rPr lang="en-GB" sz="2400" dirty="0" err="1">
                <a:latin typeface="+mn-lt"/>
              </a:rPr>
              <a:t>Kalman</a:t>
            </a:r>
            <a:r>
              <a:rPr lang="en-GB" sz="2400" dirty="0">
                <a:latin typeface="+mn-lt"/>
              </a:rPr>
              <a:t> Filter may be applied after specifying starting values </a:t>
            </a:r>
            <a:r>
              <a:rPr lang="en-GB" sz="2400" dirty="0" smtClean="0">
                <a:latin typeface="+mn-lt"/>
              </a:rPr>
              <a:t>for	    and 	       using </a:t>
            </a:r>
            <a:r>
              <a:rPr lang="en-GB" sz="2400" dirty="0">
                <a:latin typeface="+mn-lt"/>
              </a:rPr>
              <a:t>equations </a:t>
            </a:r>
            <a:r>
              <a:rPr lang="en-GB" sz="2400" dirty="0" smtClean="0">
                <a:latin typeface="+mn-lt"/>
              </a:rPr>
              <a:t>(79), (81), (85), and (86) </a:t>
            </a:r>
            <a:r>
              <a:rPr lang="en-GB" sz="2400" dirty="0">
                <a:latin typeface="+mn-lt"/>
              </a:rPr>
              <a:t>and iterating on equations </a:t>
            </a:r>
            <a:r>
              <a:rPr lang="en-GB" sz="2400" dirty="0" smtClean="0">
                <a:latin typeface="+mn-lt"/>
              </a:rPr>
              <a:t>(87) </a:t>
            </a:r>
            <a:r>
              <a:rPr lang="en-GB" sz="2400" dirty="0">
                <a:latin typeface="+mn-lt"/>
              </a:rPr>
              <a:t>and </a:t>
            </a:r>
            <a:r>
              <a:rPr lang="en-GB" sz="2400" dirty="0" smtClean="0">
                <a:latin typeface="+mn-lt"/>
              </a:rPr>
              <a:t>(88).</a:t>
            </a:r>
            <a:endParaRPr lang="pt-PT" sz="2400" dirty="0">
              <a:latin typeface="+mn-lt"/>
            </a:endParaRPr>
          </a:p>
        </p:txBody>
      </p:sp>
      <p:pic>
        <p:nvPicPr>
          <p:cNvPr id="6" name="Picture 5"/>
          <p:cNvPicPr>
            <a:picLocks noChangeAspect="1"/>
          </p:cNvPicPr>
          <p:nvPr/>
        </p:nvPicPr>
        <p:blipFill>
          <a:blip r:embed="rId3"/>
          <a:stretch>
            <a:fillRect/>
          </a:stretch>
        </p:blipFill>
        <p:spPr>
          <a:xfrm>
            <a:off x="1475656" y="476672"/>
            <a:ext cx="5043960" cy="1344994"/>
          </a:xfrm>
          <a:prstGeom prst="rect">
            <a:avLst/>
          </a:prstGeom>
        </p:spPr>
      </p:pic>
      <p:pic>
        <p:nvPicPr>
          <p:cNvPr id="13" name="Picture 12"/>
          <p:cNvPicPr>
            <a:picLocks noChangeAspect="1"/>
          </p:cNvPicPr>
          <p:nvPr/>
        </p:nvPicPr>
        <p:blipFill>
          <a:blip r:embed="rId4"/>
          <a:stretch>
            <a:fillRect/>
          </a:stretch>
        </p:blipFill>
        <p:spPr>
          <a:xfrm>
            <a:off x="1979711" y="2204864"/>
            <a:ext cx="2204515" cy="432048"/>
          </a:xfrm>
          <a:prstGeom prst="rect">
            <a:avLst/>
          </a:prstGeom>
        </p:spPr>
      </p:pic>
      <p:pic>
        <p:nvPicPr>
          <p:cNvPr id="14" name="Picture 13"/>
          <p:cNvPicPr>
            <a:picLocks noChangeAspect="1"/>
          </p:cNvPicPr>
          <p:nvPr/>
        </p:nvPicPr>
        <p:blipFill>
          <a:blip r:embed="rId5"/>
          <a:stretch>
            <a:fillRect/>
          </a:stretch>
        </p:blipFill>
        <p:spPr>
          <a:xfrm>
            <a:off x="4788024" y="2597959"/>
            <a:ext cx="520643" cy="438556"/>
          </a:xfrm>
          <a:prstGeom prst="rect">
            <a:avLst/>
          </a:prstGeom>
        </p:spPr>
      </p:pic>
      <p:pic>
        <p:nvPicPr>
          <p:cNvPr id="15" name="Picture 14"/>
          <p:cNvPicPr>
            <a:picLocks noChangeAspect="1"/>
          </p:cNvPicPr>
          <p:nvPr/>
        </p:nvPicPr>
        <p:blipFill>
          <a:blip r:embed="rId6"/>
          <a:stretch>
            <a:fillRect/>
          </a:stretch>
        </p:blipFill>
        <p:spPr>
          <a:xfrm>
            <a:off x="8316416" y="2636912"/>
            <a:ext cx="288032" cy="360650"/>
          </a:xfrm>
          <a:prstGeom prst="rect">
            <a:avLst/>
          </a:prstGeom>
        </p:spPr>
      </p:pic>
      <p:cxnSp>
        <p:nvCxnSpPr>
          <p:cNvPr id="17" name="Straight Arrow Connector 16"/>
          <p:cNvCxnSpPr/>
          <p:nvPr/>
        </p:nvCxnSpPr>
        <p:spPr>
          <a:xfrm>
            <a:off x="6519616" y="1149169"/>
            <a:ext cx="716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217927" y="941561"/>
            <a:ext cx="1944443" cy="369332"/>
          </a:xfrm>
          <a:prstGeom prst="rect">
            <a:avLst/>
          </a:prstGeom>
        </p:spPr>
        <p:txBody>
          <a:bodyPr wrap="none">
            <a:spAutoFit/>
          </a:bodyPr>
          <a:lstStyle/>
          <a:p>
            <a:r>
              <a:rPr lang="en-GB" dirty="0" err="1"/>
              <a:t>Ricatti</a:t>
            </a:r>
            <a:r>
              <a:rPr lang="en-GB" dirty="0"/>
              <a:t> equation</a:t>
            </a:r>
          </a:p>
        </p:txBody>
      </p:sp>
      <p:pic>
        <p:nvPicPr>
          <p:cNvPr id="19" name="Picture 18"/>
          <p:cNvPicPr>
            <a:picLocks noChangeAspect="1"/>
          </p:cNvPicPr>
          <p:nvPr/>
        </p:nvPicPr>
        <p:blipFill>
          <a:blip r:embed="rId7"/>
          <a:stretch>
            <a:fillRect/>
          </a:stretch>
        </p:blipFill>
        <p:spPr>
          <a:xfrm>
            <a:off x="2843808" y="4169013"/>
            <a:ext cx="435619" cy="412115"/>
          </a:xfrm>
          <a:prstGeom prst="rect">
            <a:avLst/>
          </a:prstGeom>
        </p:spPr>
      </p:pic>
      <p:pic>
        <p:nvPicPr>
          <p:cNvPr id="20" name="Picture 19"/>
          <p:cNvPicPr>
            <a:picLocks noChangeAspect="1"/>
          </p:cNvPicPr>
          <p:nvPr/>
        </p:nvPicPr>
        <p:blipFill>
          <a:blip r:embed="rId8"/>
          <a:stretch>
            <a:fillRect/>
          </a:stretch>
        </p:blipFill>
        <p:spPr>
          <a:xfrm>
            <a:off x="3922046" y="4204374"/>
            <a:ext cx="415026" cy="376754"/>
          </a:xfrm>
          <a:prstGeom prst="rect">
            <a:avLst/>
          </a:prstGeom>
        </p:spPr>
      </p:pic>
    </p:spTree>
    <p:extLst>
      <p:ext uri="{BB962C8B-B14F-4D97-AF65-F5344CB8AC3E}">
        <p14:creationId xmlns:p14="http://schemas.microsoft.com/office/powerpoint/2010/main" val="378320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366" name="Rectangle 6"/>
          <p:cNvSpPr>
            <a:spLocks noChangeArrowheads="1"/>
          </p:cNvSpPr>
          <p:nvPr/>
        </p:nvSpPr>
        <p:spPr bwMode="auto">
          <a:xfrm>
            <a:off x="395536" y="836712"/>
            <a:ext cx="8192128" cy="2232248"/>
          </a:xfrm>
          <a:prstGeom prst="rect">
            <a:avLst/>
          </a:prstGeom>
          <a:noFill/>
          <a:ln w="12700">
            <a:noFill/>
            <a:miter lim="800000"/>
            <a:headEnd/>
            <a:tailEnd/>
          </a:ln>
        </p:spPr>
        <p:txBody>
          <a:bodyPr lIns="90488" tIns="44450" rIns="90488" bIns="44450"/>
          <a:lstStyle/>
          <a:p>
            <a:pPr marL="342900" indent="-342900" algn="just">
              <a:spcBef>
                <a:spcPct val="20000"/>
              </a:spcBef>
              <a:buClr>
                <a:schemeClr val="accent4"/>
              </a:buClr>
              <a:buFont typeface="Wingdings" pitchFamily="2" charset="2"/>
              <a:buChar char="Ø"/>
            </a:pPr>
            <a:r>
              <a:rPr lang="en-US" sz="2400" dirty="0" smtClean="0">
                <a:latin typeface="Calibri" pitchFamily="34" charset="0"/>
              </a:rPr>
              <a:t>Given that</a:t>
            </a:r>
          </a:p>
          <a:p>
            <a:pPr marL="342900" indent="-342900" algn="just">
              <a:spcBef>
                <a:spcPct val="20000"/>
              </a:spcBef>
              <a:buClr>
                <a:schemeClr val="accent4"/>
              </a:buClr>
              <a:buFont typeface="Wingdings" pitchFamily="2" charset="2"/>
              <a:buChar char="Ø"/>
            </a:pPr>
            <a:endParaRPr lang="en-US" sz="2400" dirty="0">
              <a:latin typeface="Calibri" pitchFamily="34" charset="0"/>
            </a:endParaRPr>
          </a:p>
          <a:p>
            <a:pPr marL="342900" indent="-342900" algn="just">
              <a:spcBef>
                <a:spcPct val="20000"/>
              </a:spcBef>
              <a:buClr>
                <a:schemeClr val="accent4"/>
              </a:buClr>
              <a:buFont typeface="Wingdings" pitchFamily="2" charset="2"/>
              <a:buChar char="Ø"/>
            </a:pPr>
            <a:r>
              <a:rPr lang="en-US" sz="2400" dirty="0" smtClean="0">
                <a:latin typeface="Calibri" pitchFamily="34" charset="0"/>
              </a:rPr>
              <a:t>taking </a:t>
            </a:r>
            <a:r>
              <a:rPr lang="en-US" sz="2400" dirty="0">
                <a:latin typeface="Calibri" pitchFamily="34" charset="0"/>
              </a:rPr>
              <a:t>expectations at time 0, we find an equation that can be solved for </a:t>
            </a:r>
            <a:r>
              <a:rPr lang="en-US" sz="2400" dirty="0" err="1">
                <a:latin typeface="Calibri" pitchFamily="34" charset="0"/>
              </a:rPr>
              <a:t>r</a:t>
            </a:r>
            <a:r>
              <a:rPr lang="en-US" sz="2400" baseline="-25000" dirty="0" err="1">
                <a:latin typeface="Calibri" pitchFamily="34" charset="0"/>
              </a:rPr>
              <a:t>u</a:t>
            </a:r>
            <a:r>
              <a:rPr lang="en-US" sz="2400" dirty="0">
                <a:latin typeface="Calibri" pitchFamily="34" charset="0"/>
              </a:rPr>
              <a:t> and </a:t>
            </a:r>
            <a:r>
              <a:rPr lang="en-US" sz="2400" dirty="0" err="1">
                <a:latin typeface="Calibri" pitchFamily="34" charset="0"/>
              </a:rPr>
              <a:t>r</a:t>
            </a:r>
            <a:r>
              <a:rPr lang="en-US" sz="2400" baseline="-25000" dirty="0" err="1">
                <a:latin typeface="Calibri" pitchFamily="34" charset="0"/>
              </a:rPr>
              <a:t>l</a:t>
            </a:r>
            <a:r>
              <a:rPr lang="en-US" sz="2400" dirty="0">
                <a:latin typeface="Calibri" pitchFamily="34" charset="0"/>
              </a:rPr>
              <a:t> , </a:t>
            </a:r>
            <a:r>
              <a:rPr lang="en-US" sz="2400" dirty="0" smtClean="0">
                <a:latin typeface="Calibri" pitchFamily="34" charset="0"/>
              </a:rPr>
              <a:t>replacing </a:t>
            </a:r>
            <a:r>
              <a:rPr lang="en-US" sz="2400" i="1" dirty="0" err="1" smtClean="0">
                <a:latin typeface="Calibri" pitchFamily="34" charset="0"/>
              </a:rPr>
              <a:t>r</a:t>
            </a:r>
            <a:r>
              <a:rPr lang="en-US" sz="2400" i="1" baseline="-25000" dirty="0" err="1" smtClean="0">
                <a:latin typeface="Calibri" pitchFamily="34" charset="0"/>
              </a:rPr>
              <a:t>u</a:t>
            </a:r>
            <a:r>
              <a:rPr lang="en-US" sz="2400" dirty="0">
                <a:latin typeface="Calibri" pitchFamily="34" charset="0"/>
              </a:rPr>
              <a:t> </a:t>
            </a:r>
            <a:r>
              <a:rPr lang="en-US" sz="2400" dirty="0" smtClean="0">
                <a:latin typeface="Calibri" pitchFamily="34" charset="0"/>
              </a:rPr>
              <a:t>by the previous expression (and being </a:t>
            </a:r>
            <a:r>
              <a:rPr lang="en-US" sz="2400" dirty="0">
                <a:latin typeface="Symbol" panose="05050102010706020507" pitchFamily="18" charset="2"/>
              </a:rPr>
              <a:t>D</a:t>
            </a:r>
            <a:r>
              <a:rPr lang="en-US" sz="2400" i="1" dirty="0">
                <a:latin typeface="+mn-lt"/>
              </a:rPr>
              <a:t>t </a:t>
            </a:r>
            <a:r>
              <a:rPr lang="en-US" sz="2400" dirty="0">
                <a:latin typeface="+mn-lt"/>
              </a:rPr>
              <a:t>= </a:t>
            </a:r>
            <a:r>
              <a:rPr lang="en-US" sz="2400" dirty="0" smtClean="0">
                <a:latin typeface="+mn-lt"/>
              </a:rPr>
              <a:t>1) and taking into consideration that</a:t>
            </a:r>
            <a:endParaRPr lang="en-US" sz="2400" dirty="0">
              <a:latin typeface="Calibri" pitchFamily="34" charset="0"/>
            </a:endParaRPr>
          </a:p>
          <a:p>
            <a:pPr marL="342900" indent="-342900" algn="just">
              <a:spcBef>
                <a:spcPct val="20000"/>
              </a:spcBef>
              <a:buClr>
                <a:schemeClr val="accent4"/>
              </a:buClr>
              <a:buFont typeface="Wingdings" pitchFamily="2" charset="2"/>
              <a:buChar char="Ø"/>
            </a:pPr>
            <a:r>
              <a:rPr lang="en-US" sz="2400" dirty="0">
                <a:latin typeface="Calibri" pitchFamily="34" charset="0"/>
              </a:rPr>
              <a:t> </a:t>
            </a:r>
            <a:r>
              <a:rPr lang="en-US" sz="2400" dirty="0" smtClean="0">
                <a:latin typeface="Calibri" pitchFamily="34" charset="0"/>
              </a:rPr>
              <a:t>                                                                                                 :</a:t>
            </a:r>
            <a:endParaRPr lang="en-US" sz="2400" dirty="0" smtClean="0">
              <a:latin typeface="+mn-lt"/>
            </a:endParaRPr>
          </a:p>
        </p:txBody>
      </p:sp>
      <p:graphicFrame>
        <p:nvGraphicFramePr>
          <p:cNvPr id="1039367" name="Object 3"/>
          <p:cNvGraphicFramePr>
            <a:graphicFrameLocks/>
          </p:cNvGraphicFramePr>
          <p:nvPr>
            <p:extLst>
              <p:ext uri="{D42A27DB-BD31-4B8C-83A1-F6EECF244321}">
                <p14:modId xmlns:p14="http://schemas.microsoft.com/office/powerpoint/2010/main" val="1855403895"/>
              </p:ext>
            </p:extLst>
          </p:nvPr>
        </p:nvGraphicFramePr>
        <p:xfrm>
          <a:off x="2549329" y="4734681"/>
          <a:ext cx="5905500" cy="1689100"/>
        </p:xfrm>
        <a:graphic>
          <a:graphicData uri="http://schemas.openxmlformats.org/presentationml/2006/ole">
            <mc:AlternateContent xmlns:mc="http://schemas.openxmlformats.org/markup-compatibility/2006">
              <mc:Choice xmlns:v="urn:schemas-microsoft-com:vml" Requires="v">
                <p:oleObj spid="_x0000_s8401" name="Equation" r:id="rId4" imgW="5905500" imgH="1689100" progId="Equation.DSMT4">
                  <p:embed/>
                </p:oleObj>
              </mc:Choice>
              <mc:Fallback>
                <p:oleObj name="Equation" r:id="rId4" imgW="5905500" imgH="1689100" progId="Equation.DSMT4">
                  <p:embed/>
                  <p:pic>
                    <p:nvPicPr>
                      <p:cNvPr id="0" name=""/>
                      <p:cNvPicPr>
                        <a:picLocks noChangeArrowheads="1"/>
                      </p:cNvPicPr>
                      <p:nvPr/>
                    </p:nvPicPr>
                    <p:blipFill>
                      <a:blip r:embed="rId5"/>
                      <a:srcRect/>
                      <a:stretch>
                        <a:fillRect/>
                      </a:stretch>
                    </p:blipFill>
                    <p:spPr bwMode="auto">
                      <a:xfrm>
                        <a:off x="2549329" y="4734681"/>
                        <a:ext cx="5905500" cy="168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5"/>
          <p:cNvGraphicFramePr>
            <a:graphicFrameLocks/>
          </p:cNvGraphicFramePr>
          <p:nvPr>
            <p:extLst>
              <p:ext uri="{D42A27DB-BD31-4B8C-83A1-F6EECF244321}">
                <p14:modId xmlns:p14="http://schemas.microsoft.com/office/powerpoint/2010/main" val="3511051695"/>
              </p:ext>
            </p:extLst>
          </p:nvPr>
        </p:nvGraphicFramePr>
        <p:xfrm>
          <a:off x="1360777" y="1221304"/>
          <a:ext cx="5983288" cy="519112"/>
        </p:xfrm>
        <a:graphic>
          <a:graphicData uri="http://schemas.openxmlformats.org/presentationml/2006/ole">
            <mc:AlternateContent xmlns:mc="http://schemas.openxmlformats.org/markup-compatibility/2006">
              <mc:Choice xmlns:v="urn:schemas-microsoft-com:vml" Requires="v">
                <p:oleObj spid="_x0000_s8402" name="Equation" r:id="rId6" imgW="5981700" imgH="520700" progId="Equation.DSMT4">
                  <p:embed/>
                </p:oleObj>
              </mc:Choice>
              <mc:Fallback>
                <p:oleObj name="Equation" r:id="rId6" imgW="5981700" imgH="520700" progId="Equation.DSMT4">
                  <p:embed/>
                  <p:pic>
                    <p:nvPicPr>
                      <p:cNvPr id="0" name=""/>
                      <p:cNvPicPr>
                        <a:picLocks noChangeArrowheads="1"/>
                      </p:cNvPicPr>
                      <p:nvPr/>
                    </p:nvPicPr>
                    <p:blipFill>
                      <a:blip r:embed="rId7"/>
                      <a:srcRect/>
                      <a:stretch>
                        <a:fillRect/>
                      </a:stretch>
                    </p:blipFill>
                    <p:spPr bwMode="auto">
                      <a:xfrm>
                        <a:off x="1360777" y="1221304"/>
                        <a:ext cx="59832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Arrow Connector 14"/>
          <p:cNvCxnSpPr/>
          <p:nvPr/>
        </p:nvCxnSpPr>
        <p:spPr>
          <a:xfrm flipH="1">
            <a:off x="6084168" y="4570712"/>
            <a:ext cx="241136" cy="509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19089" y="4060302"/>
            <a:ext cx="2431438" cy="523220"/>
          </a:xfrm>
          <a:prstGeom prst="rect">
            <a:avLst/>
          </a:prstGeom>
          <a:noFill/>
        </p:spPr>
        <p:txBody>
          <a:bodyPr wrap="square" rtlCol="0">
            <a:spAutoFit/>
          </a:bodyPr>
          <a:lstStyle/>
          <a:p>
            <a:r>
              <a:rPr lang="pt-PT" sz="1400" dirty="0" smtClean="0">
                <a:latin typeface="+mn-lt"/>
              </a:rPr>
              <a:t>1st </a:t>
            </a:r>
            <a:r>
              <a:rPr lang="pt-PT" sz="1400" dirty="0" err="1" smtClean="0">
                <a:latin typeface="+mn-lt"/>
              </a:rPr>
              <a:t>year</a:t>
            </a:r>
            <a:r>
              <a:rPr lang="pt-PT" sz="1400" dirty="0" smtClean="0">
                <a:latin typeface="+mn-lt"/>
              </a:rPr>
              <a:t> coupon, as in t=0 </a:t>
            </a:r>
            <a:r>
              <a:rPr lang="pt-PT" sz="1400" dirty="0" err="1" smtClean="0">
                <a:latin typeface="+mn-lt"/>
              </a:rPr>
              <a:t>we</a:t>
            </a:r>
            <a:r>
              <a:rPr lang="pt-PT" sz="1400" dirty="0" smtClean="0">
                <a:latin typeface="+mn-lt"/>
              </a:rPr>
              <a:t> </a:t>
            </a:r>
            <a:r>
              <a:rPr lang="pt-PT" sz="1400" dirty="0" err="1" smtClean="0">
                <a:latin typeface="+mn-lt"/>
              </a:rPr>
              <a:t>have</a:t>
            </a:r>
            <a:r>
              <a:rPr lang="pt-PT" sz="1400" dirty="0" smtClean="0">
                <a:latin typeface="+mn-lt"/>
              </a:rPr>
              <a:t> 2 coupons </a:t>
            </a:r>
            <a:r>
              <a:rPr lang="pt-PT" sz="1400" dirty="0" err="1" smtClean="0">
                <a:latin typeface="+mn-lt"/>
              </a:rPr>
              <a:t>ahead</a:t>
            </a:r>
            <a:r>
              <a:rPr lang="pt-PT" sz="1400" dirty="0" smtClean="0">
                <a:latin typeface="+mn-lt"/>
              </a:rPr>
              <a:t> </a:t>
            </a:r>
            <a:endParaRPr lang="en-GB" sz="1400" dirty="0">
              <a:latin typeface="+mn-lt"/>
            </a:endParaRPr>
          </a:p>
        </p:txBody>
      </p:sp>
      <p:cxnSp>
        <p:nvCxnSpPr>
          <p:cNvPr id="14" name="Straight Arrow Connector 13"/>
          <p:cNvCxnSpPr/>
          <p:nvPr/>
        </p:nvCxnSpPr>
        <p:spPr>
          <a:xfrm>
            <a:off x="2267744" y="5517233"/>
            <a:ext cx="281585" cy="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250152" y="4779748"/>
            <a:ext cx="195548" cy="327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2791870164"/>
              </p:ext>
            </p:extLst>
          </p:nvPr>
        </p:nvGraphicFramePr>
        <p:xfrm>
          <a:off x="5059119" y="4583522"/>
          <a:ext cx="644046" cy="180333"/>
        </p:xfrm>
        <a:graphic>
          <a:graphicData uri="http://schemas.openxmlformats.org/presentationml/2006/ole">
            <mc:AlternateContent xmlns:mc="http://schemas.openxmlformats.org/markup-compatibility/2006">
              <mc:Choice xmlns:v="urn:schemas-microsoft-com:vml" Requires="v">
                <p:oleObj spid="_x0000_s8403" name="Equation" r:id="rId8" imgW="952500" imgH="266700" progId="Equation.DSMT4">
                  <p:embed/>
                </p:oleObj>
              </mc:Choice>
              <mc:Fallback>
                <p:oleObj name="Equation" r:id="rId8" imgW="952500" imgH="266700" progId="Equation.DSMT4">
                  <p:embed/>
                  <p:pic>
                    <p:nvPicPr>
                      <p:cNvPr id="0" name=""/>
                      <p:cNvPicPr/>
                      <p:nvPr/>
                    </p:nvPicPr>
                    <p:blipFill>
                      <a:blip r:embed="rId9"/>
                      <a:stretch>
                        <a:fillRect/>
                      </a:stretch>
                    </p:blipFill>
                    <p:spPr>
                      <a:xfrm>
                        <a:off x="5059119" y="4583522"/>
                        <a:ext cx="644046" cy="180333"/>
                      </a:xfrm>
                      <a:prstGeom prst="rect">
                        <a:avLst/>
                      </a:prstGeom>
                    </p:spPr>
                  </p:pic>
                </p:oleObj>
              </mc:Fallback>
            </mc:AlternateContent>
          </a:graphicData>
        </a:graphic>
      </p:graphicFrame>
      <p:graphicFrame>
        <p:nvGraphicFramePr>
          <p:cNvPr id="20" name="Object 2"/>
          <p:cNvGraphicFramePr>
            <a:graphicFrameLocks/>
          </p:cNvGraphicFramePr>
          <p:nvPr>
            <p:extLst>
              <p:ext uri="{D42A27DB-BD31-4B8C-83A1-F6EECF244321}">
                <p14:modId xmlns:p14="http://schemas.microsoft.com/office/powerpoint/2010/main" val="3494292788"/>
              </p:ext>
            </p:extLst>
          </p:nvPr>
        </p:nvGraphicFramePr>
        <p:xfrm>
          <a:off x="3285642" y="2796710"/>
          <a:ext cx="4058423" cy="776306"/>
        </p:xfrm>
        <a:graphic>
          <a:graphicData uri="http://schemas.openxmlformats.org/presentationml/2006/ole">
            <mc:AlternateContent xmlns:mc="http://schemas.openxmlformats.org/markup-compatibility/2006">
              <mc:Choice xmlns:v="urn:schemas-microsoft-com:vml" Requires="v">
                <p:oleObj spid="_x0000_s8404" name="Equation" r:id="rId10" imgW="4191000" imgH="825500" progId="Equation.DSMT4">
                  <p:embed/>
                </p:oleObj>
              </mc:Choice>
              <mc:Fallback>
                <p:oleObj name="Equation" r:id="rId10" imgW="4191000" imgH="825500" progId="Equation.DSMT4">
                  <p:embed/>
                  <p:pic>
                    <p:nvPicPr>
                      <p:cNvPr id="0" name=""/>
                      <p:cNvPicPr>
                        <a:picLocks noChangeArrowheads="1"/>
                      </p:cNvPicPr>
                      <p:nvPr/>
                    </p:nvPicPr>
                    <p:blipFill>
                      <a:blip r:embed="rId11"/>
                      <a:srcRect/>
                      <a:stretch>
                        <a:fillRect/>
                      </a:stretch>
                    </p:blipFill>
                    <p:spPr bwMode="auto">
                      <a:xfrm>
                        <a:off x="3285642" y="2796710"/>
                        <a:ext cx="4058423" cy="7763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Box 22"/>
          <p:cNvSpPr txBox="1"/>
          <p:nvPr/>
        </p:nvSpPr>
        <p:spPr>
          <a:xfrm>
            <a:off x="119499" y="3277499"/>
            <a:ext cx="2148245" cy="3323987"/>
          </a:xfrm>
          <a:prstGeom prst="rect">
            <a:avLst/>
          </a:prstGeom>
          <a:noFill/>
        </p:spPr>
        <p:txBody>
          <a:bodyPr wrap="square" rtlCol="0">
            <a:spAutoFit/>
          </a:bodyPr>
          <a:lstStyle/>
          <a:p>
            <a:pPr algn="just"/>
            <a:r>
              <a:rPr lang="pt-PT" sz="1400" dirty="0" err="1" smtClean="0">
                <a:latin typeface="+mn-lt"/>
              </a:rPr>
              <a:t>Bond</a:t>
            </a:r>
            <a:r>
              <a:rPr lang="pt-PT" sz="1400" dirty="0" smtClean="0">
                <a:latin typeface="+mn-lt"/>
              </a:rPr>
              <a:t> </a:t>
            </a:r>
            <a:r>
              <a:rPr lang="pt-PT" sz="1400" dirty="0" err="1" smtClean="0">
                <a:latin typeface="+mn-lt"/>
              </a:rPr>
              <a:t>price</a:t>
            </a:r>
            <a:r>
              <a:rPr lang="pt-PT" sz="1400" dirty="0" smtClean="0">
                <a:latin typeface="+mn-lt"/>
              </a:rPr>
              <a:t> in t=0 </a:t>
            </a:r>
            <a:r>
              <a:rPr lang="pt-PT" sz="1400" dirty="0" err="1" smtClean="0">
                <a:latin typeface="+mn-lt"/>
              </a:rPr>
              <a:t>is</a:t>
            </a:r>
            <a:r>
              <a:rPr lang="pt-PT" sz="1400" dirty="0" smtClean="0">
                <a:latin typeface="+mn-lt"/>
              </a:rPr>
              <a:t> </a:t>
            </a:r>
            <a:r>
              <a:rPr lang="pt-PT" sz="1400" dirty="0" err="1" smtClean="0">
                <a:latin typeface="+mn-lt"/>
              </a:rPr>
              <a:t>the</a:t>
            </a:r>
            <a:r>
              <a:rPr lang="pt-PT" sz="1400" dirty="0" smtClean="0">
                <a:latin typeface="+mn-lt"/>
              </a:rPr>
              <a:t> </a:t>
            </a:r>
            <a:r>
              <a:rPr lang="pt-PT" sz="1400" dirty="0" err="1" smtClean="0">
                <a:latin typeface="+mn-lt"/>
              </a:rPr>
              <a:t>expected</a:t>
            </a:r>
            <a:r>
              <a:rPr lang="pt-PT" sz="1400" dirty="0" smtClean="0">
                <a:latin typeface="+mn-lt"/>
              </a:rPr>
              <a:t> </a:t>
            </a:r>
            <a:r>
              <a:rPr lang="pt-PT" sz="1400" dirty="0" err="1" smtClean="0">
                <a:latin typeface="+mn-lt"/>
              </a:rPr>
              <a:t>value</a:t>
            </a:r>
            <a:r>
              <a:rPr lang="pt-PT" sz="1400" dirty="0" smtClean="0">
                <a:latin typeface="+mn-lt"/>
              </a:rPr>
              <a:t> </a:t>
            </a:r>
            <a:r>
              <a:rPr lang="pt-PT" sz="1400" dirty="0" err="1" smtClean="0">
                <a:latin typeface="+mn-lt"/>
              </a:rPr>
              <a:t>of</a:t>
            </a:r>
            <a:r>
              <a:rPr lang="pt-PT" sz="1400" dirty="0" smtClean="0">
                <a:latin typeface="+mn-lt"/>
              </a:rPr>
              <a:t> </a:t>
            </a:r>
            <a:r>
              <a:rPr lang="pt-PT" sz="1400" dirty="0" err="1" smtClean="0">
                <a:latin typeface="+mn-lt"/>
              </a:rPr>
              <a:t>the</a:t>
            </a:r>
            <a:r>
              <a:rPr lang="pt-PT" sz="1400" dirty="0" smtClean="0">
                <a:latin typeface="+mn-lt"/>
              </a:rPr>
              <a:t> future cash-flows – </a:t>
            </a:r>
            <a:r>
              <a:rPr lang="pt-PT" sz="1400" dirty="0" err="1" smtClean="0">
                <a:latin typeface="+mn-lt"/>
              </a:rPr>
              <a:t>the</a:t>
            </a:r>
            <a:r>
              <a:rPr lang="pt-PT" sz="1400" dirty="0" smtClean="0">
                <a:latin typeface="+mn-lt"/>
              </a:rPr>
              <a:t> coupon in t=1 </a:t>
            </a:r>
            <a:r>
              <a:rPr lang="pt-PT" sz="1400" dirty="0" err="1" smtClean="0">
                <a:latin typeface="+mn-lt"/>
              </a:rPr>
              <a:t>and</a:t>
            </a:r>
            <a:r>
              <a:rPr lang="pt-PT" sz="1400" dirty="0" smtClean="0">
                <a:latin typeface="+mn-lt"/>
              </a:rPr>
              <a:t> </a:t>
            </a:r>
            <a:r>
              <a:rPr lang="pt-PT" sz="1400" dirty="0" err="1" smtClean="0">
                <a:latin typeface="+mn-lt"/>
              </a:rPr>
              <a:t>the</a:t>
            </a:r>
            <a:r>
              <a:rPr lang="pt-PT" sz="1400" dirty="0" smtClean="0">
                <a:latin typeface="+mn-lt"/>
              </a:rPr>
              <a:t> </a:t>
            </a:r>
            <a:r>
              <a:rPr lang="pt-PT" sz="1400" dirty="0" err="1" smtClean="0">
                <a:latin typeface="+mn-lt"/>
              </a:rPr>
              <a:t>bond</a:t>
            </a:r>
            <a:r>
              <a:rPr lang="pt-PT" sz="1400" dirty="0" smtClean="0">
                <a:latin typeface="+mn-lt"/>
              </a:rPr>
              <a:t> </a:t>
            </a:r>
            <a:r>
              <a:rPr lang="pt-PT" sz="1400" dirty="0" err="1" smtClean="0">
                <a:latin typeface="+mn-lt"/>
              </a:rPr>
              <a:t>price</a:t>
            </a:r>
            <a:r>
              <a:rPr lang="pt-PT" sz="1400" dirty="0" smtClean="0">
                <a:latin typeface="+mn-lt"/>
              </a:rPr>
              <a:t> </a:t>
            </a:r>
            <a:r>
              <a:rPr lang="pt-PT" sz="1400" dirty="0" err="1" smtClean="0">
                <a:latin typeface="+mn-lt"/>
              </a:rPr>
              <a:t>also</a:t>
            </a:r>
            <a:r>
              <a:rPr lang="pt-PT" sz="1400" dirty="0" smtClean="0">
                <a:latin typeface="+mn-lt"/>
              </a:rPr>
              <a:t> in t=1, </a:t>
            </a:r>
            <a:r>
              <a:rPr lang="pt-PT" sz="1400" dirty="0" err="1" smtClean="0">
                <a:latin typeface="+mn-lt"/>
              </a:rPr>
              <a:t>which</a:t>
            </a:r>
            <a:r>
              <a:rPr lang="pt-PT" sz="1400" dirty="0" smtClean="0">
                <a:latin typeface="+mn-lt"/>
              </a:rPr>
              <a:t> </a:t>
            </a:r>
            <a:r>
              <a:rPr lang="pt-PT" sz="1400" dirty="0" err="1" smtClean="0">
                <a:latin typeface="+mn-lt"/>
              </a:rPr>
              <a:t>is</a:t>
            </a:r>
            <a:r>
              <a:rPr lang="pt-PT" sz="1400" dirty="0" smtClean="0">
                <a:latin typeface="+mn-lt"/>
              </a:rPr>
              <a:t> </a:t>
            </a:r>
            <a:r>
              <a:rPr lang="pt-PT" sz="1400" dirty="0" err="1" smtClean="0">
                <a:latin typeface="+mn-lt"/>
              </a:rPr>
              <a:t>the</a:t>
            </a:r>
            <a:r>
              <a:rPr lang="pt-PT" sz="1400" dirty="0" smtClean="0">
                <a:latin typeface="+mn-lt"/>
              </a:rPr>
              <a:t> NPV </a:t>
            </a:r>
            <a:r>
              <a:rPr lang="pt-PT" sz="1400" dirty="0" err="1" smtClean="0">
                <a:latin typeface="+mn-lt"/>
              </a:rPr>
              <a:t>at</a:t>
            </a:r>
            <a:r>
              <a:rPr lang="pt-PT" sz="1400" dirty="0" smtClean="0">
                <a:latin typeface="+mn-lt"/>
              </a:rPr>
              <a:t> t=1 </a:t>
            </a:r>
            <a:r>
              <a:rPr lang="pt-PT" sz="1400" dirty="0" err="1" smtClean="0">
                <a:latin typeface="+mn-lt"/>
              </a:rPr>
              <a:t>of</a:t>
            </a:r>
            <a:r>
              <a:rPr lang="pt-PT" sz="1400" dirty="0" smtClean="0">
                <a:latin typeface="+mn-lt"/>
              </a:rPr>
              <a:t> </a:t>
            </a:r>
            <a:r>
              <a:rPr lang="pt-PT" sz="1400" dirty="0" err="1" smtClean="0">
                <a:latin typeface="+mn-lt"/>
              </a:rPr>
              <a:t>the</a:t>
            </a:r>
            <a:r>
              <a:rPr lang="pt-PT" sz="1400" dirty="0" smtClean="0">
                <a:latin typeface="+mn-lt"/>
              </a:rPr>
              <a:t> cash-flows to </a:t>
            </a:r>
            <a:r>
              <a:rPr lang="pt-PT" sz="1400" dirty="0" err="1" smtClean="0">
                <a:latin typeface="+mn-lt"/>
              </a:rPr>
              <a:t>be</a:t>
            </a:r>
            <a:r>
              <a:rPr lang="pt-PT" sz="1400" dirty="0" smtClean="0">
                <a:latin typeface="+mn-lt"/>
              </a:rPr>
              <a:t> </a:t>
            </a:r>
            <a:r>
              <a:rPr lang="pt-PT" sz="1400" dirty="0" err="1" smtClean="0">
                <a:latin typeface="+mn-lt"/>
              </a:rPr>
              <a:t>paid</a:t>
            </a:r>
            <a:r>
              <a:rPr lang="pt-PT" sz="1400" dirty="0" smtClean="0">
                <a:latin typeface="+mn-lt"/>
              </a:rPr>
              <a:t> in t=2.</a:t>
            </a:r>
          </a:p>
          <a:p>
            <a:pPr algn="just"/>
            <a:r>
              <a:rPr lang="pt-PT" sz="1400" dirty="0" err="1" smtClean="0">
                <a:latin typeface="+mn-lt"/>
              </a:rPr>
              <a:t>The</a:t>
            </a:r>
            <a:r>
              <a:rPr lang="pt-PT" sz="1400" dirty="0" smtClean="0">
                <a:latin typeface="+mn-lt"/>
              </a:rPr>
              <a:t> </a:t>
            </a:r>
            <a:r>
              <a:rPr lang="pt-PT" sz="1400" dirty="0" err="1" smtClean="0">
                <a:latin typeface="+mn-lt"/>
              </a:rPr>
              <a:t>bond</a:t>
            </a:r>
            <a:r>
              <a:rPr lang="pt-PT" sz="1400" dirty="0" smtClean="0">
                <a:latin typeface="+mn-lt"/>
              </a:rPr>
              <a:t> </a:t>
            </a:r>
            <a:r>
              <a:rPr lang="pt-PT" sz="1400" dirty="0" err="1" smtClean="0">
                <a:latin typeface="+mn-lt"/>
              </a:rPr>
              <a:t>price</a:t>
            </a:r>
            <a:r>
              <a:rPr lang="pt-PT" sz="1400" dirty="0" smtClean="0">
                <a:latin typeface="+mn-lt"/>
              </a:rPr>
              <a:t> in t=0 </a:t>
            </a:r>
            <a:r>
              <a:rPr lang="pt-PT" sz="1400" dirty="0" err="1" smtClean="0">
                <a:latin typeface="+mn-lt"/>
              </a:rPr>
              <a:t>is</a:t>
            </a:r>
            <a:r>
              <a:rPr lang="pt-PT" sz="1400" dirty="0" smtClean="0">
                <a:latin typeface="+mn-lt"/>
              </a:rPr>
              <a:t> </a:t>
            </a:r>
            <a:r>
              <a:rPr lang="pt-PT" sz="1400" dirty="0" err="1" smtClean="0">
                <a:latin typeface="+mn-lt"/>
              </a:rPr>
              <a:t>also</a:t>
            </a:r>
            <a:r>
              <a:rPr lang="pt-PT" sz="1400" dirty="0" smtClean="0">
                <a:latin typeface="+mn-lt"/>
              </a:rPr>
              <a:t> </a:t>
            </a:r>
            <a:r>
              <a:rPr lang="pt-PT" sz="1400" dirty="0" err="1" smtClean="0">
                <a:latin typeface="+mn-lt"/>
              </a:rPr>
              <a:t>equal</a:t>
            </a:r>
            <a:r>
              <a:rPr lang="pt-PT" sz="1400" dirty="0" smtClean="0">
                <a:latin typeface="+mn-lt"/>
              </a:rPr>
              <a:t> to 100, as </a:t>
            </a:r>
            <a:r>
              <a:rPr lang="pt-PT" sz="1400" dirty="0" err="1" smtClean="0">
                <a:latin typeface="+mn-lt"/>
              </a:rPr>
              <a:t>it</a:t>
            </a:r>
            <a:r>
              <a:rPr lang="pt-PT" sz="1400" dirty="0" smtClean="0">
                <a:latin typeface="+mn-lt"/>
              </a:rPr>
              <a:t> </a:t>
            </a:r>
            <a:r>
              <a:rPr lang="pt-PT" sz="1400" dirty="0" err="1" smtClean="0">
                <a:latin typeface="+mn-lt"/>
              </a:rPr>
              <a:t>is</a:t>
            </a:r>
            <a:r>
              <a:rPr lang="pt-PT" sz="1400" dirty="0" smtClean="0">
                <a:latin typeface="+mn-lt"/>
              </a:rPr>
              <a:t> </a:t>
            </a:r>
            <a:r>
              <a:rPr lang="pt-PT" sz="1400" dirty="0" err="1" smtClean="0">
                <a:latin typeface="+mn-lt"/>
              </a:rPr>
              <a:t>assumed</a:t>
            </a:r>
            <a:r>
              <a:rPr lang="pt-PT" sz="1400" dirty="0" smtClean="0">
                <a:latin typeface="+mn-lt"/>
              </a:rPr>
              <a:t> </a:t>
            </a:r>
            <a:r>
              <a:rPr lang="pt-PT" sz="1400" dirty="0" err="1" smtClean="0">
                <a:latin typeface="+mn-lt"/>
              </a:rPr>
              <a:t>that</a:t>
            </a:r>
            <a:r>
              <a:rPr lang="pt-PT" sz="1400" dirty="0" smtClean="0">
                <a:latin typeface="+mn-lt"/>
              </a:rPr>
              <a:t> </a:t>
            </a:r>
            <a:r>
              <a:rPr lang="pt-PT" sz="1400" dirty="0" err="1" smtClean="0">
                <a:latin typeface="+mn-lt"/>
              </a:rPr>
              <a:t>the</a:t>
            </a:r>
            <a:r>
              <a:rPr lang="pt-PT" sz="1400" dirty="0" smtClean="0">
                <a:latin typeface="+mn-lt"/>
              </a:rPr>
              <a:t> </a:t>
            </a:r>
            <a:r>
              <a:rPr lang="pt-PT" sz="1400" dirty="0" err="1" smtClean="0">
                <a:latin typeface="+mn-lt"/>
              </a:rPr>
              <a:t>bond</a:t>
            </a:r>
            <a:r>
              <a:rPr lang="pt-PT" sz="1400" dirty="0" smtClean="0">
                <a:latin typeface="+mn-lt"/>
              </a:rPr>
              <a:t> </a:t>
            </a:r>
            <a:r>
              <a:rPr lang="pt-PT" sz="1400" dirty="0" err="1" smtClean="0">
                <a:latin typeface="+mn-lt"/>
              </a:rPr>
              <a:t>is</a:t>
            </a:r>
            <a:r>
              <a:rPr lang="pt-PT" sz="1400" dirty="0" smtClean="0">
                <a:latin typeface="+mn-lt"/>
              </a:rPr>
              <a:t> </a:t>
            </a:r>
            <a:r>
              <a:rPr lang="pt-PT" sz="1400" dirty="0" err="1" smtClean="0">
                <a:latin typeface="+mn-lt"/>
              </a:rPr>
              <a:t>at</a:t>
            </a:r>
            <a:r>
              <a:rPr lang="pt-PT" sz="1400" dirty="0" smtClean="0">
                <a:latin typeface="+mn-lt"/>
              </a:rPr>
              <a:t> par.</a:t>
            </a:r>
          </a:p>
          <a:p>
            <a:pPr algn="just"/>
            <a:r>
              <a:rPr lang="pt-PT" sz="1400" dirty="0" err="1" smtClean="0">
                <a:latin typeface="+mn-lt"/>
              </a:rPr>
              <a:t>The</a:t>
            </a:r>
            <a:r>
              <a:rPr lang="pt-PT" sz="1400" dirty="0" smtClean="0">
                <a:latin typeface="+mn-lt"/>
              </a:rPr>
              <a:t> </a:t>
            </a:r>
            <a:r>
              <a:rPr lang="pt-PT" sz="1400" dirty="0" err="1" smtClean="0">
                <a:latin typeface="+mn-lt"/>
              </a:rPr>
              <a:t>probability</a:t>
            </a:r>
            <a:r>
              <a:rPr lang="pt-PT" sz="1400" dirty="0" smtClean="0">
                <a:latin typeface="+mn-lt"/>
              </a:rPr>
              <a:t> for </a:t>
            </a:r>
            <a:r>
              <a:rPr lang="pt-PT" sz="1400" dirty="0" err="1" smtClean="0">
                <a:latin typeface="+mn-lt"/>
              </a:rPr>
              <a:t>each</a:t>
            </a:r>
            <a:r>
              <a:rPr lang="pt-PT" sz="1400" dirty="0" smtClean="0">
                <a:latin typeface="+mn-lt"/>
              </a:rPr>
              <a:t> </a:t>
            </a:r>
            <a:r>
              <a:rPr lang="pt-PT" sz="1400" dirty="0" err="1" smtClean="0">
                <a:latin typeface="+mn-lt"/>
              </a:rPr>
              <a:t>bond</a:t>
            </a:r>
            <a:r>
              <a:rPr lang="pt-PT" sz="1400" dirty="0" smtClean="0">
                <a:latin typeface="+mn-lt"/>
              </a:rPr>
              <a:t> </a:t>
            </a:r>
            <a:r>
              <a:rPr lang="pt-PT" sz="1400" dirty="0" err="1" smtClean="0">
                <a:latin typeface="+mn-lt"/>
              </a:rPr>
              <a:t>price</a:t>
            </a:r>
            <a:r>
              <a:rPr lang="pt-PT" sz="1400" dirty="0" smtClean="0">
                <a:latin typeface="+mn-lt"/>
              </a:rPr>
              <a:t> in t=1, </a:t>
            </a:r>
            <a:r>
              <a:rPr lang="pt-PT" sz="1400" dirty="0" err="1" smtClean="0">
                <a:latin typeface="+mn-lt"/>
              </a:rPr>
              <a:t>with</a:t>
            </a:r>
            <a:r>
              <a:rPr lang="pt-PT" sz="1400" dirty="0" smtClean="0">
                <a:latin typeface="+mn-lt"/>
              </a:rPr>
              <a:t> </a:t>
            </a:r>
            <a:r>
              <a:rPr lang="en-US" sz="1400" i="1" dirty="0" err="1" smtClean="0">
                <a:latin typeface="Calibri" pitchFamily="34" charset="0"/>
              </a:rPr>
              <a:t>r</a:t>
            </a:r>
            <a:r>
              <a:rPr lang="en-US" sz="1400" i="1" baseline="-25000" dirty="0" err="1" smtClean="0">
                <a:latin typeface="Calibri" pitchFamily="34" charset="0"/>
              </a:rPr>
              <a:t>u</a:t>
            </a:r>
            <a:r>
              <a:rPr lang="pt-PT" sz="1400" dirty="0"/>
              <a:t> </a:t>
            </a:r>
            <a:r>
              <a:rPr lang="pt-PT" sz="1400" dirty="0" err="1" smtClean="0">
                <a:latin typeface="+mn-lt"/>
              </a:rPr>
              <a:t>or</a:t>
            </a:r>
            <a:r>
              <a:rPr lang="pt-PT" sz="1400" dirty="0" smtClean="0">
                <a:latin typeface="+mn-lt"/>
              </a:rPr>
              <a:t> </a:t>
            </a:r>
            <a:r>
              <a:rPr lang="en-US" sz="1400" i="1" dirty="0" err="1" smtClean="0">
                <a:latin typeface="Calibri" pitchFamily="34" charset="0"/>
              </a:rPr>
              <a:t>r</a:t>
            </a:r>
            <a:r>
              <a:rPr lang="en-US" sz="1400" i="1" baseline="-25000" dirty="0" err="1" smtClean="0">
                <a:latin typeface="Calibri" pitchFamily="34" charset="0"/>
              </a:rPr>
              <a:t>l</a:t>
            </a:r>
            <a:r>
              <a:rPr lang="en-US" sz="1400" i="1" baseline="-25000" dirty="0" smtClean="0">
                <a:latin typeface="Calibri" pitchFamily="34" charset="0"/>
              </a:rPr>
              <a:t> </a:t>
            </a:r>
            <a:r>
              <a:rPr lang="pt-PT" sz="1400" dirty="0" smtClean="0">
                <a:latin typeface="+mn-lt"/>
              </a:rPr>
              <a:t>, </a:t>
            </a:r>
            <a:r>
              <a:rPr lang="pt-PT" sz="1400" dirty="0" err="1" smtClean="0">
                <a:latin typeface="+mn-lt"/>
              </a:rPr>
              <a:t>is</a:t>
            </a:r>
            <a:r>
              <a:rPr lang="pt-PT" sz="1400" dirty="0" smtClean="0">
                <a:latin typeface="+mn-lt"/>
              </a:rPr>
              <a:t> ½.</a:t>
            </a:r>
            <a:endParaRPr lang="en-GB" sz="1400" dirty="0">
              <a:latin typeface="+mn-lt"/>
            </a:endParaRPr>
          </a:p>
        </p:txBody>
      </p:sp>
      <p:cxnSp>
        <p:nvCxnSpPr>
          <p:cNvPr id="26" name="Straight Arrow Connector 25"/>
          <p:cNvCxnSpPr/>
          <p:nvPr/>
        </p:nvCxnSpPr>
        <p:spPr>
          <a:xfrm flipH="1" flipV="1">
            <a:off x="5250152" y="5949280"/>
            <a:ext cx="300613"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80112" y="6093296"/>
            <a:ext cx="3007552" cy="523220"/>
          </a:xfrm>
          <a:prstGeom prst="rect">
            <a:avLst/>
          </a:prstGeom>
          <a:noFill/>
        </p:spPr>
        <p:txBody>
          <a:bodyPr wrap="square" rtlCol="0">
            <a:spAutoFit/>
          </a:bodyPr>
          <a:lstStyle/>
          <a:p>
            <a:r>
              <a:rPr lang="pt-PT" sz="1400" dirty="0" err="1" smtClean="0">
                <a:latin typeface="+mn-lt"/>
              </a:rPr>
              <a:t>Discounted</a:t>
            </a:r>
            <a:r>
              <a:rPr lang="pt-PT" sz="1400" dirty="0" smtClean="0">
                <a:latin typeface="+mn-lt"/>
              </a:rPr>
              <a:t> </a:t>
            </a:r>
            <a:r>
              <a:rPr lang="pt-PT" sz="1400" dirty="0" err="1" smtClean="0">
                <a:latin typeface="+mn-lt"/>
              </a:rPr>
              <a:t>by</a:t>
            </a:r>
            <a:r>
              <a:rPr lang="pt-PT" sz="1400" dirty="0" smtClean="0">
                <a:latin typeface="+mn-lt"/>
              </a:rPr>
              <a:t> y</a:t>
            </a:r>
            <a:r>
              <a:rPr lang="pt-PT" sz="1400" baseline="-25000" dirty="0" smtClean="0">
                <a:latin typeface="+mn-lt"/>
              </a:rPr>
              <a:t>1</a:t>
            </a:r>
            <a:r>
              <a:rPr lang="pt-PT" sz="1400" dirty="0">
                <a:latin typeface="+mn-lt"/>
              </a:rPr>
              <a:t> </a:t>
            </a:r>
            <a:r>
              <a:rPr lang="pt-PT" sz="1400" dirty="0" smtClean="0">
                <a:latin typeface="+mn-lt"/>
              </a:rPr>
              <a:t>as </a:t>
            </a:r>
            <a:r>
              <a:rPr lang="pt-PT" sz="1400" dirty="0" err="1" smtClean="0">
                <a:latin typeface="+mn-lt"/>
              </a:rPr>
              <a:t>these</a:t>
            </a:r>
            <a:r>
              <a:rPr lang="pt-PT" sz="1400" dirty="0" smtClean="0">
                <a:latin typeface="+mn-lt"/>
              </a:rPr>
              <a:t> are cash-flows </a:t>
            </a:r>
            <a:r>
              <a:rPr lang="pt-PT" sz="1400" dirty="0" err="1" smtClean="0">
                <a:latin typeface="+mn-lt"/>
              </a:rPr>
              <a:t>that</a:t>
            </a:r>
            <a:r>
              <a:rPr lang="pt-PT" sz="1400" dirty="0" smtClean="0">
                <a:latin typeface="+mn-lt"/>
              </a:rPr>
              <a:t> </a:t>
            </a:r>
            <a:r>
              <a:rPr lang="pt-PT" sz="1400" dirty="0" err="1" smtClean="0">
                <a:latin typeface="+mn-lt"/>
              </a:rPr>
              <a:t>will</a:t>
            </a:r>
            <a:r>
              <a:rPr lang="pt-PT" sz="1400" dirty="0" smtClean="0">
                <a:latin typeface="+mn-lt"/>
              </a:rPr>
              <a:t> </a:t>
            </a:r>
            <a:r>
              <a:rPr lang="pt-PT" sz="1400" dirty="0" err="1" smtClean="0">
                <a:latin typeface="+mn-lt"/>
              </a:rPr>
              <a:t>occur</a:t>
            </a:r>
            <a:r>
              <a:rPr lang="pt-PT" sz="1400" dirty="0" smtClean="0">
                <a:latin typeface="+mn-lt"/>
              </a:rPr>
              <a:t> in t=1</a:t>
            </a:r>
            <a:endParaRPr lang="en-GB" sz="1400" baseline="-25000" dirty="0">
              <a:latin typeface="+mn-lt"/>
            </a:endParaRPr>
          </a:p>
        </p:txBody>
      </p:sp>
      <p:sp>
        <p:nvSpPr>
          <p:cNvPr id="29" name="Rectangle 2"/>
          <p:cNvSpPr>
            <a:spLocks noGrp="1" noChangeArrowheads="1"/>
          </p:cNvSpPr>
          <p:nvPr>
            <p:ph type="title"/>
          </p:nvPr>
        </p:nvSpPr>
        <p:spPr>
          <a:xfrm>
            <a:off x="0" y="398961"/>
            <a:ext cx="7772400" cy="522858"/>
          </a:xfrm>
          <a:noFill/>
        </p:spPr>
        <p:txBody>
          <a:bodyPr lIns="90488" tIns="44450" rIns="90488" bIns="44450" anchor="b"/>
          <a:lstStyle/>
          <a:p>
            <a:pPr algn="l" eaLnBrk="1" hangingPunct="1"/>
            <a:r>
              <a:rPr lang="en-US" sz="3200" b="1" cap="small" dirty="0" smtClean="0">
                <a:solidFill>
                  <a:schemeClr val="accent3">
                    <a:lumMod val="75000"/>
                  </a:schemeClr>
                </a:solidFill>
              </a:rPr>
              <a:t>Example</a:t>
            </a:r>
            <a:endParaRPr lang="en-US" sz="3200" b="1" dirty="0" smtClean="0">
              <a:solidFill>
                <a:srgbClr val="002060"/>
              </a:solidFill>
            </a:endParaRPr>
          </a:p>
        </p:txBody>
      </p:sp>
    </p:spTree>
    <p:extLst>
      <p:ext uri="{BB962C8B-B14F-4D97-AF65-F5344CB8AC3E}">
        <p14:creationId xmlns:p14="http://schemas.microsoft.com/office/powerpoint/2010/main" val="3450511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597310" y="378815"/>
            <a:ext cx="4379491" cy="6146529"/>
          </a:xfrm>
          <a:prstGeom prst="rect">
            <a:avLst/>
          </a:prstGeom>
        </p:spPr>
      </p:pic>
    </p:spTree>
    <p:extLst>
      <p:ext uri="{BB962C8B-B14F-4D97-AF65-F5344CB8AC3E}">
        <p14:creationId xmlns:p14="http://schemas.microsoft.com/office/powerpoint/2010/main" val="3856009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71500" y="1500188"/>
            <a:ext cx="8248972" cy="4862512"/>
          </a:xfrm>
          <a:prstGeom prst="rect">
            <a:avLst/>
          </a:prstGeom>
          <a:noFill/>
          <a:ln w="9525">
            <a:noFill/>
            <a:miter lim="800000"/>
            <a:headEnd/>
            <a:tailEnd/>
          </a:ln>
          <a:effectLst/>
        </p:spPr>
        <p:txBody>
          <a:bodyPr lIns="90488" tIns="44450" rIns="90488" bIns="44450"/>
          <a:lstStyle/>
          <a:p>
            <a:pPr algn="just"/>
            <a:endParaRPr lang="en-US" sz="2400" b="1" dirty="0" smtClean="0">
              <a:solidFill>
                <a:schemeClr val="accent3">
                  <a:lumMod val="75000"/>
                </a:schemeClr>
              </a:solidFill>
              <a:latin typeface="Calibri" pitchFamily="34" charset="0"/>
            </a:endParaRPr>
          </a:p>
          <a:p>
            <a:pPr algn="just"/>
            <a:r>
              <a:rPr lang="en-US" sz="2400" b="1" dirty="0" smtClean="0">
                <a:solidFill>
                  <a:schemeClr val="accent3">
                    <a:lumMod val="75000"/>
                  </a:schemeClr>
                </a:solidFill>
                <a:latin typeface="Calibri" pitchFamily="34" charset="0"/>
              </a:rPr>
              <a:t>Goal: </a:t>
            </a:r>
            <a:r>
              <a:rPr lang="en-US" sz="2400" dirty="0" smtClean="0">
                <a:latin typeface="Calibri" pitchFamily="34" charset="0"/>
              </a:rPr>
              <a:t>Model the dynamics of the entire yield </a:t>
            </a:r>
            <a:r>
              <a:rPr lang="pt-PT" sz="2400" dirty="0" smtClean="0">
                <a:latin typeface="Calibri" pitchFamily="34" charset="0"/>
              </a:rPr>
              <a:t>curve, </a:t>
            </a:r>
            <a:r>
              <a:rPr lang="en-US" sz="2400" dirty="0" smtClean="0">
                <a:latin typeface="Calibri" pitchFamily="34" charset="0"/>
              </a:rPr>
              <a:t>assuming there is just one factor in a risk-neutral world.</a:t>
            </a:r>
          </a:p>
          <a:p>
            <a:pPr algn="just"/>
            <a:r>
              <a:rPr lang="en-US" sz="2400" dirty="0" smtClean="0">
                <a:latin typeface="Calibri" pitchFamily="34" charset="0"/>
              </a:rPr>
              <a:t>A zero-coupon bond return will be the risk-free rate</a:t>
            </a:r>
            <a:endParaRPr lang="en-US" sz="2000" dirty="0" smtClean="0">
              <a:latin typeface="Calibri" pitchFamily="34" charset="0"/>
            </a:endParaRPr>
          </a:p>
          <a:p>
            <a:pPr algn="just"/>
            <a:endParaRPr lang="en-US" sz="2000" dirty="0" smtClean="0">
              <a:latin typeface="Calibri" pitchFamily="34" charset="0"/>
            </a:endParaRPr>
          </a:p>
          <a:p>
            <a:pPr algn="just"/>
            <a:endParaRPr lang="en-US" sz="2000" dirty="0">
              <a:latin typeface="Calibri" pitchFamily="34" charset="0"/>
            </a:endParaRPr>
          </a:p>
          <a:p>
            <a:pPr algn="just"/>
            <a:endParaRPr lang="en-US" sz="2000" dirty="0" smtClean="0">
              <a:latin typeface="Calibri" pitchFamily="34" charset="0"/>
            </a:endParaRPr>
          </a:p>
        </p:txBody>
      </p:sp>
      <p:sp>
        <p:nvSpPr>
          <p:cNvPr id="12" name="Rectangle 2"/>
          <p:cNvSpPr txBox="1">
            <a:spLocks noChangeArrowheads="1"/>
          </p:cNvSpPr>
          <p:nvPr/>
        </p:nvSpPr>
        <p:spPr bwMode="auto">
          <a:xfrm>
            <a:off x="0" y="285728"/>
            <a:ext cx="8507413" cy="838200"/>
          </a:xfrm>
          <a:prstGeom prst="rect">
            <a:avLst/>
          </a:prstGeom>
          <a:noFill/>
          <a:ln w="9525">
            <a:noFill/>
            <a:miter lim="800000"/>
            <a:headEnd/>
            <a:tailEnd/>
          </a:ln>
        </p:spPr>
        <p:txBody>
          <a:bodyPr vert="horz" wrap="square" lIns="90488" tIns="44450" rIns="90488" bIns="4445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9900"/>
              </a:buClr>
              <a:buSzTx/>
              <a:buFontTx/>
              <a:buNone/>
              <a:tabLst/>
              <a:defRPr/>
            </a:pPr>
            <a:r>
              <a:rPr kumimoji="0" lang="en-US" sz="3600" b="1" i="0" u="none" strike="noStrike" kern="0" cap="small" spc="0" normalizeH="0" baseline="0" noProof="0" dirty="0" smtClean="0">
                <a:ln>
                  <a:noFill/>
                </a:ln>
                <a:solidFill>
                  <a:srgbClr val="740000"/>
                </a:solidFill>
                <a:effectLst/>
                <a:uLnTx/>
                <a:uFillTx/>
                <a:latin typeface="Calibri" pitchFamily="34" charset="0"/>
                <a:ea typeface="+mj-ea"/>
                <a:cs typeface="+mj-cs"/>
              </a:rPr>
              <a:t>2.4. </a:t>
            </a:r>
            <a:r>
              <a:rPr kumimoji="0" lang="en-US" sz="3600" b="1" i="0" u="sng" strike="noStrike" kern="0" cap="small" spc="0" normalizeH="0" baseline="0" noProof="0" dirty="0" smtClean="0">
                <a:ln>
                  <a:noFill/>
                </a:ln>
                <a:solidFill>
                  <a:srgbClr val="740000"/>
                </a:solidFill>
                <a:effectLst/>
                <a:uLnTx/>
                <a:uFillTx/>
                <a:latin typeface="Calibri" pitchFamily="34" charset="0"/>
                <a:ea typeface="+mj-ea"/>
                <a:cs typeface="+mj-cs"/>
              </a:rPr>
              <a:t>HJM</a:t>
            </a:r>
          </a:p>
        </p:txBody>
      </p:sp>
      <p:pic>
        <p:nvPicPr>
          <p:cNvPr id="2" name="Picture 1"/>
          <p:cNvPicPr>
            <a:picLocks noChangeAspect="1"/>
          </p:cNvPicPr>
          <p:nvPr/>
        </p:nvPicPr>
        <p:blipFill>
          <a:blip r:embed="rId3"/>
          <a:stretch>
            <a:fillRect/>
          </a:stretch>
        </p:blipFill>
        <p:spPr>
          <a:xfrm>
            <a:off x="714348" y="1206914"/>
            <a:ext cx="7024201" cy="772200"/>
          </a:xfrm>
          <a:prstGeom prst="rect">
            <a:avLst/>
          </a:prstGeom>
        </p:spPr>
      </p:pic>
      <p:pic>
        <p:nvPicPr>
          <p:cNvPr id="3" name="Picture 2"/>
          <p:cNvPicPr>
            <a:picLocks noChangeAspect="1"/>
          </p:cNvPicPr>
          <p:nvPr/>
        </p:nvPicPr>
        <p:blipFill>
          <a:blip r:embed="rId4"/>
          <a:stretch>
            <a:fillRect/>
          </a:stretch>
        </p:blipFill>
        <p:spPr>
          <a:xfrm>
            <a:off x="571500" y="3213357"/>
            <a:ext cx="4653420" cy="480697"/>
          </a:xfrm>
          <a:prstGeom prst="rect">
            <a:avLst/>
          </a:prstGeom>
        </p:spPr>
      </p:pic>
      <p:sp>
        <p:nvSpPr>
          <p:cNvPr id="4" name="Down Arrow 3"/>
          <p:cNvSpPr/>
          <p:nvPr/>
        </p:nvSpPr>
        <p:spPr>
          <a:xfrm>
            <a:off x="3779912" y="2996952"/>
            <a:ext cx="216024" cy="239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a:stretch>
            <a:fillRect/>
          </a:stretch>
        </p:blipFill>
        <p:spPr>
          <a:xfrm>
            <a:off x="571499" y="3878406"/>
            <a:ext cx="5296645" cy="398918"/>
          </a:xfrm>
          <a:prstGeom prst="rect">
            <a:avLst/>
          </a:prstGeom>
        </p:spPr>
      </p:pic>
      <p:pic>
        <p:nvPicPr>
          <p:cNvPr id="7" name="Picture 6"/>
          <p:cNvPicPr>
            <a:picLocks noChangeAspect="1"/>
          </p:cNvPicPr>
          <p:nvPr/>
        </p:nvPicPr>
        <p:blipFill>
          <a:blip r:embed="rId6"/>
          <a:stretch>
            <a:fillRect/>
          </a:stretch>
        </p:blipFill>
        <p:spPr>
          <a:xfrm>
            <a:off x="323528" y="4247582"/>
            <a:ext cx="5929386" cy="2115117"/>
          </a:xfrm>
          <a:prstGeom prst="rect">
            <a:avLst/>
          </a:prstGeom>
        </p:spPr>
      </p:pic>
    </p:spTree>
    <p:extLst>
      <p:ext uri="{BB962C8B-B14F-4D97-AF65-F5344CB8AC3E}">
        <p14:creationId xmlns:p14="http://schemas.microsoft.com/office/powerpoint/2010/main" val="1707544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71500" y="404664"/>
            <a:ext cx="8248972" cy="5958036"/>
          </a:xfrm>
          <a:prstGeom prst="rect">
            <a:avLst/>
          </a:prstGeom>
          <a:noFill/>
          <a:ln w="9525">
            <a:noFill/>
            <a:miter lim="800000"/>
            <a:headEnd/>
            <a:tailEnd/>
          </a:ln>
          <a:effectLst/>
        </p:spPr>
        <p:txBody>
          <a:bodyPr lIns="90488" tIns="44450" rIns="90488" bIns="44450"/>
          <a:lstStyle/>
          <a:p>
            <a:pPr algn="just"/>
            <a:r>
              <a:rPr lang="pt-PT" sz="2400" b="1" dirty="0" err="1" smtClean="0">
                <a:latin typeface="Calibri" pitchFamily="34" charset="0"/>
              </a:rPr>
              <a:t>Stochastic</a:t>
            </a:r>
            <a:r>
              <a:rPr lang="pt-PT" sz="2400" b="1" dirty="0" smtClean="0">
                <a:latin typeface="Calibri" pitchFamily="34" charset="0"/>
              </a:rPr>
              <a:t> </a:t>
            </a:r>
            <a:r>
              <a:rPr lang="pt-PT" sz="2400" b="1" dirty="0" err="1" smtClean="0">
                <a:latin typeface="Calibri" pitchFamily="34" charset="0"/>
              </a:rPr>
              <a:t>process</a:t>
            </a:r>
            <a:r>
              <a:rPr lang="pt-PT" sz="2400" b="1" dirty="0" smtClean="0">
                <a:latin typeface="Calibri" pitchFamily="34" charset="0"/>
              </a:rPr>
              <a:t>:</a:t>
            </a:r>
          </a:p>
          <a:p>
            <a:pPr algn="just"/>
            <a:endParaRPr lang="pt-PT" sz="2400" b="1" dirty="0">
              <a:latin typeface="Calibri" pitchFamily="34" charset="0"/>
            </a:endParaRPr>
          </a:p>
          <a:p>
            <a:pPr algn="just"/>
            <a:endParaRPr lang="pt-PT" sz="2400" b="1" dirty="0" smtClean="0">
              <a:latin typeface="Calibri" pitchFamily="34" charset="0"/>
            </a:endParaRPr>
          </a:p>
          <a:p>
            <a:pPr algn="just"/>
            <a:r>
              <a:rPr lang="pt-PT" sz="2400" b="1" dirty="0" err="1" smtClean="0">
                <a:latin typeface="Calibri" pitchFamily="34" charset="0"/>
              </a:rPr>
              <a:t>Forward</a:t>
            </a:r>
            <a:r>
              <a:rPr lang="pt-PT" sz="2400" b="1" dirty="0" smtClean="0">
                <a:latin typeface="Calibri" pitchFamily="34" charset="0"/>
              </a:rPr>
              <a:t> rate:</a:t>
            </a:r>
          </a:p>
          <a:p>
            <a:pPr algn="just"/>
            <a:endParaRPr lang="pt-PT" sz="2400" b="1" dirty="0">
              <a:latin typeface="Calibri" pitchFamily="34" charset="0"/>
            </a:endParaRPr>
          </a:p>
          <a:p>
            <a:pPr algn="just"/>
            <a:endParaRPr lang="pt-PT" sz="2400" b="1" dirty="0" smtClean="0">
              <a:latin typeface="Calibri" pitchFamily="34" charset="0"/>
            </a:endParaRPr>
          </a:p>
          <a:p>
            <a:pPr algn="just"/>
            <a:endParaRPr lang="pt-PT" sz="2400" b="1" dirty="0">
              <a:latin typeface="Calibri" pitchFamily="34" charset="0"/>
            </a:endParaRPr>
          </a:p>
          <a:p>
            <a:pPr algn="just"/>
            <a:r>
              <a:rPr lang="pt-PT" sz="2400" b="1" dirty="0" err="1" smtClean="0">
                <a:latin typeface="Calibri" pitchFamily="34" charset="0"/>
              </a:rPr>
              <a:t>From</a:t>
            </a:r>
            <a:r>
              <a:rPr lang="pt-PT" sz="2400" b="1" dirty="0" smtClean="0">
                <a:latin typeface="Calibri" pitchFamily="34" charset="0"/>
              </a:rPr>
              <a:t> (1) </a:t>
            </a:r>
            <a:r>
              <a:rPr lang="pt-PT" sz="2400" b="1" dirty="0" err="1" smtClean="0">
                <a:latin typeface="Calibri" pitchFamily="34" charset="0"/>
              </a:rPr>
              <a:t>and</a:t>
            </a:r>
            <a:r>
              <a:rPr lang="pt-PT" sz="2400" b="1" dirty="0" smtClean="0">
                <a:latin typeface="Calibri" pitchFamily="34" charset="0"/>
              </a:rPr>
              <a:t> </a:t>
            </a:r>
            <a:r>
              <a:rPr lang="pt-PT" sz="2400" b="1" dirty="0" err="1" smtClean="0">
                <a:latin typeface="Calibri" pitchFamily="34" charset="0"/>
              </a:rPr>
              <a:t>Ito’s</a:t>
            </a:r>
            <a:r>
              <a:rPr lang="pt-PT" sz="2400" b="1" dirty="0" smtClean="0">
                <a:latin typeface="Calibri" pitchFamily="34" charset="0"/>
              </a:rPr>
              <a:t> </a:t>
            </a:r>
            <a:r>
              <a:rPr lang="pt-PT" sz="2400" b="1" dirty="0" err="1" smtClean="0">
                <a:latin typeface="Calibri" pitchFamily="34" charset="0"/>
              </a:rPr>
              <a:t>Lemma</a:t>
            </a:r>
            <a:r>
              <a:rPr lang="pt-PT" sz="2400" b="1" dirty="0" smtClean="0">
                <a:latin typeface="Calibri" pitchFamily="34" charset="0"/>
              </a:rPr>
              <a:t>:</a:t>
            </a:r>
            <a:endParaRPr lang="en-US" sz="2000" dirty="0" smtClean="0">
              <a:latin typeface="Calibri" pitchFamily="34" charset="0"/>
            </a:endParaRPr>
          </a:p>
          <a:p>
            <a:pPr algn="just"/>
            <a:endParaRPr lang="en-US" sz="2000" dirty="0" smtClean="0">
              <a:latin typeface="Calibri" pitchFamily="34" charset="0"/>
            </a:endParaRPr>
          </a:p>
          <a:p>
            <a:pPr algn="just"/>
            <a:endParaRPr lang="en-US" sz="2000" dirty="0">
              <a:latin typeface="Calibri" pitchFamily="34" charset="0"/>
            </a:endParaRPr>
          </a:p>
          <a:p>
            <a:pPr algn="just"/>
            <a:endParaRPr lang="en-US" sz="2000" dirty="0" smtClean="0">
              <a:latin typeface="Calibri" pitchFamily="34" charset="0"/>
            </a:endParaRPr>
          </a:p>
        </p:txBody>
      </p:sp>
      <p:pic>
        <p:nvPicPr>
          <p:cNvPr id="9" name="Picture 8"/>
          <p:cNvPicPr>
            <a:picLocks noChangeAspect="1"/>
          </p:cNvPicPr>
          <p:nvPr/>
        </p:nvPicPr>
        <p:blipFill>
          <a:blip r:embed="rId3"/>
          <a:stretch>
            <a:fillRect/>
          </a:stretch>
        </p:blipFill>
        <p:spPr>
          <a:xfrm>
            <a:off x="639403" y="4149080"/>
            <a:ext cx="5660789" cy="701174"/>
          </a:xfrm>
          <a:prstGeom prst="rect">
            <a:avLst/>
          </a:prstGeom>
        </p:spPr>
      </p:pic>
      <p:pic>
        <p:nvPicPr>
          <p:cNvPr id="10" name="Picture 9"/>
          <p:cNvPicPr>
            <a:picLocks noChangeAspect="1"/>
          </p:cNvPicPr>
          <p:nvPr/>
        </p:nvPicPr>
        <p:blipFill>
          <a:blip r:embed="rId4"/>
          <a:stretch>
            <a:fillRect/>
          </a:stretch>
        </p:blipFill>
        <p:spPr>
          <a:xfrm>
            <a:off x="683568" y="3573016"/>
            <a:ext cx="5201128" cy="679556"/>
          </a:xfrm>
          <a:prstGeom prst="rect">
            <a:avLst/>
          </a:prstGeom>
        </p:spPr>
      </p:pic>
      <p:pic>
        <p:nvPicPr>
          <p:cNvPr id="11" name="Picture 10"/>
          <p:cNvPicPr>
            <a:picLocks noChangeAspect="1"/>
          </p:cNvPicPr>
          <p:nvPr/>
        </p:nvPicPr>
        <p:blipFill>
          <a:blip r:embed="rId5"/>
          <a:stretch>
            <a:fillRect/>
          </a:stretch>
        </p:blipFill>
        <p:spPr>
          <a:xfrm>
            <a:off x="714348" y="2069263"/>
            <a:ext cx="3582682" cy="658872"/>
          </a:xfrm>
          <a:prstGeom prst="rect">
            <a:avLst/>
          </a:prstGeom>
        </p:spPr>
      </p:pic>
      <p:sp>
        <p:nvSpPr>
          <p:cNvPr id="14" name="TextBox 13"/>
          <p:cNvSpPr txBox="1"/>
          <p:nvPr/>
        </p:nvSpPr>
        <p:spPr>
          <a:xfrm>
            <a:off x="93230" y="914705"/>
            <a:ext cx="606844" cy="369332"/>
          </a:xfrm>
          <a:prstGeom prst="rect">
            <a:avLst/>
          </a:prstGeom>
          <a:noFill/>
        </p:spPr>
        <p:txBody>
          <a:bodyPr wrap="square" rtlCol="0">
            <a:spAutoFit/>
          </a:bodyPr>
          <a:lstStyle/>
          <a:p>
            <a:r>
              <a:rPr lang="pt-PT" b="1" dirty="0" smtClean="0"/>
              <a:t>(1)</a:t>
            </a:r>
            <a:endParaRPr lang="en-GB" b="1" dirty="0"/>
          </a:p>
        </p:txBody>
      </p:sp>
      <p:pic>
        <p:nvPicPr>
          <p:cNvPr id="15" name="Picture 14"/>
          <p:cNvPicPr>
            <a:picLocks noChangeAspect="1"/>
          </p:cNvPicPr>
          <p:nvPr/>
        </p:nvPicPr>
        <p:blipFill>
          <a:blip r:embed="rId6"/>
          <a:stretch>
            <a:fillRect/>
          </a:stretch>
        </p:blipFill>
        <p:spPr>
          <a:xfrm>
            <a:off x="683568" y="945705"/>
            <a:ext cx="5031097" cy="440966"/>
          </a:xfrm>
          <a:prstGeom prst="rect">
            <a:avLst/>
          </a:prstGeom>
        </p:spPr>
      </p:pic>
      <p:sp>
        <p:nvSpPr>
          <p:cNvPr id="16" name="TextBox 15"/>
          <p:cNvSpPr txBox="1"/>
          <p:nvPr/>
        </p:nvSpPr>
        <p:spPr>
          <a:xfrm>
            <a:off x="107504" y="2171098"/>
            <a:ext cx="606844" cy="369332"/>
          </a:xfrm>
          <a:prstGeom prst="rect">
            <a:avLst/>
          </a:prstGeom>
          <a:noFill/>
        </p:spPr>
        <p:txBody>
          <a:bodyPr wrap="square" rtlCol="0">
            <a:spAutoFit/>
          </a:bodyPr>
          <a:lstStyle/>
          <a:p>
            <a:r>
              <a:rPr lang="pt-PT" b="1" dirty="0" smtClean="0"/>
              <a:t>(2)</a:t>
            </a:r>
            <a:endParaRPr lang="en-GB" b="1" dirty="0"/>
          </a:p>
        </p:txBody>
      </p:sp>
      <p:sp>
        <p:nvSpPr>
          <p:cNvPr id="17" name="Down Arrow 16"/>
          <p:cNvSpPr/>
          <p:nvPr/>
        </p:nvSpPr>
        <p:spPr>
          <a:xfrm>
            <a:off x="3419872" y="4914480"/>
            <a:ext cx="361463" cy="677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7"/>
          <a:stretch>
            <a:fillRect/>
          </a:stretch>
        </p:blipFill>
        <p:spPr>
          <a:xfrm>
            <a:off x="694918" y="5886558"/>
            <a:ext cx="6469370" cy="653258"/>
          </a:xfrm>
          <a:prstGeom prst="rect">
            <a:avLst/>
          </a:prstGeom>
        </p:spPr>
      </p:pic>
      <p:sp>
        <p:nvSpPr>
          <p:cNvPr id="20" name="TextBox 19"/>
          <p:cNvSpPr txBox="1"/>
          <p:nvPr/>
        </p:nvSpPr>
        <p:spPr>
          <a:xfrm>
            <a:off x="148732" y="5939988"/>
            <a:ext cx="606844" cy="369332"/>
          </a:xfrm>
          <a:prstGeom prst="rect">
            <a:avLst/>
          </a:prstGeom>
          <a:noFill/>
        </p:spPr>
        <p:txBody>
          <a:bodyPr wrap="square" rtlCol="0">
            <a:spAutoFit/>
          </a:bodyPr>
          <a:lstStyle/>
          <a:p>
            <a:r>
              <a:rPr lang="pt-PT" b="1" dirty="0" smtClean="0"/>
              <a:t>(3)</a:t>
            </a:r>
            <a:endParaRPr lang="en-GB" b="1" dirty="0"/>
          </a:p>
        </p:txBody>
      </p:sp>
      <p:cxnSp>
        <p:nvCxnSpPr>
          <p:cNvPr id="22" name="Straight Arrow Connector 21"/>
          <p:cNvCxnSpPr/>
          <p:nvPr/>
        </p:nvCxnSpPr>
        <p:spPr>
          <a:xfrm flipV="1">
            <a:off x="6084168" y="5085184"/>
            <a:ext cx="576064"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2240" y="4149080"/>
            <a:ext cx="2411760" cy="1200329"/>
          </a:xfrm>
          <a:prstGeom prst="rect">
            <a:avLst/>
          </a:prstGeom>
          <a:noFill/>
        </p:spPr>
        <p:txBody>
          <a:bodyPr wrap="square" rtlCol="0">
            <a:spAutoFit/>
          </a:bodyPr>
          <a:lstStyle/>
          <a:p>
            <a:pPr algn="just"/>
            <a:r>
              <a:rPr lang="en-US" dirty="0" smtClean="0">
                <a:latin typeface="+mn-lt"/>
              </a:rPr>
              <a:t>The risk-neutral process for the forward rate depends solely on the bond price volatility</a:t>
            </a:r>
            <a:endParaRPr lang="en-US" dirty="0">
              <a:latin typeface="+mn-lt"/>
            </a:endParaRPr>
          </a:p>
        </p:txBody>
      </p:sp>
    </p:spTree>
    <p:extLst>
      <p:ext uri="{BB962C8B-B14F-4D97-AF65-F5344CB8AC3E}">
        <p14:creationId xmlns:p14="http://schemas.microsoft.com/office/powerpoint/2010/main" val="7633188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71500" y="404664"/>
            <a:ext cx="8248972" cy="5958036"/>
          </a:xfrm>
          <a:prstGeom prst="rect">
            <a:avLst/>
          </a:prstGeom>
          <a:noFill/>
          <a:ln w="9525">
            <a:noFill/>
            <a:miter lim="800000"/>
            <a:headEnd/>
            <a:tailEnd/>
          </a:ln>
          <a:effectLst/>
        </p:spPr>
        <p:txBody>
          <a:bodyPr lIns="90488" tIns="44450" rIns="90488" bIns="44450"/>
          <a:lstStyle/>
          <a:p>
            <a:pPr algn="just"/>
            <a:r>
              <a:rPr lang="pt-PT" sz="2400" b="1" dirty="0" err="1" smtClean="0">
                <a:latin typeface="Calibri" pitchFamily="34" charset="0"/>
              </a:rPr>
              <a:t>It</a:t>
            </a:r>
            <a:r>
              <a:rPr lang="pt-PT" sz="2400" b="1" dirty="0" smtClean="0">
                <a:latin typeface="Calibri" pitchFamily="34" charset="0"/>
              </a:rPr>
              <a:t> </a:t>
            </a:r>
            <a:r>
              <a:rPr lang="pt-PT" sz="2400" b="1" dirty="0" err="1" smtClean="0">
                <a:latin typeface="Calibri" pitchFamily="34" charset="0"/>
              </a:rPr>
              <a:t>is</a:t>
            </a:r>
            <a:r>
              <a:rPr lang="pt-PT" sz="2400" b="1" dirty="0" smtClean="0">
                <a:latin typeface="Calibri" pitchFamily="34" charset="0"/>
              </a:rPr>
              <a:t> </a:t>
            </a:r>
            <a:r>
              <a:rPr lang="pt-PT" sz="2400" b="1" dirty="0" err="1" smtClean="0">
                <a:latin typeface="Calibri" pitchFamily="34" charset="0"/>
              </a:rPr>
              <a:t>possible</a:t>
            </a:r>
            <a:r>
              <a:rPr lang="pt-PT" sz="2400" b="1" dirty="0" smtClean="0">
                <a:latin typeface="Calibri" pitchFamily="34" charset="0"/>
              </a:rPr>
              <a:t> to show </a:t>
            </a:r>
            <a:r>
              <a:rPr lang="pt-PT" sz="2400" b="1" dirty="0" err="1" smtClean="0">
                <a:latin typeface="Calibri" pitchFamily="34" charset="0"/>
              </a:rPr>
              <a:t>that</a:t>
            </a:r>
            <a:r>
              <a:rPr lang="pt-PT" sz="2400" b="1" dirty="0" smtClean="0">
                <a:latin typeface="Calibri" pitchFamily="34" charset="0"/>
              </a:rPr>
              <a:t>:</a:t>
            </a:r>
          </a:p>
          <a:p>
            <a:pPr algn="just"/>
            <a:endParaRPr lang="pt-PT" sz="2400" b="1" dirty="0">
              <a:latin typeface="Calibri" pitchFamily="34" charset="0"/>
            </a:endParaRPr>
          </a:p>
          <a:p>
            <a:pPr algn="just"/>
            <a:endParaRPr lang="pt-PT" sz="2400" b="1" dirty="0" smtClean="0">
              <a:latin typeface="Calibri" pitchFamily="34" charset="0"/>
            </a:endParaRPr>
          </a:p>
          <a:p>
            <a:pPr algn="just"/>
            <a:endParaRPr lang="pt-PT" sz="2400" b="1" dirty="0" smtClean="0">
              <a:latin typeface="Calibri" pitchFamily="34" charset="0"/>
            </a:endParaRPr>
          </a:p>
          <a:p>
            <a:pPr algn="just"/>
            <a:r>
              <a:rPr lang="en-US" sz="2400" b="1" dirty="0" smtClean="0">
                <a:latin typeface="Calibri" pitchFamily="34" charset="0"/>
              </a:rPr>
              <a:t>There is a link between the drift and the standard-deviation of the instantaneous forward rate (</a:t>
            </a:r>
            <a:r>
              <a:rPr lang="en-US" sz="2400" b="1" i="1" dirty="0" smtClean="0">
                <a:latin typeface="Calibri" pitchFamily="34" charset="0"/>
              </a:rPr>
              <a:t>F(</a:t>
            </a:r>
            <a:r>
              <a:rPr lang="en-US" sz="2400" b="1" i="1" dirty="0" err="1" smtClean="0">
                <a:latin typeface="Calibri" pitchFamily="34" charset="0"/>
              </a:rPr>
              <a:t>t,T</a:t>
            </a:r>
            <a:r>
              <a:rPr lang="en-US" sz="2400" b="1" i="1" dirty="0" smtClean="0">
                <a:latin typeface="Calibri" pitchFamily="34" charset="0"/>
              </a:rPr>
              <a:t>)</a:t>
            </a:r>
            <a:r>
              <a:rPr lang="en-US" sz="2400" b="1" dirty="0" smtClean="0">
                <a:latin typeface="Calibri" pitchFamily="34" charset="0"/>
              </a:rPr>
              <a:t>).</a:t>
            </a:r>
          </a:p>
          <a:p>
            <a:pPr algn="just"/>
            <a:endParaRPr lang="en-US" sz="2400" b="1" dirty="0">
              <a:latin typeface="Calibri" pitchFamily="34" charset="0"/>
            </a:endParaRPr>
          </a:p>
          <a:p>
            <a:pPr algn="just"/>
            <a:r>
              <a:rPr lang="en-US" sz="2400" b="1" dirty="0" smtClean="0">
                <a:latin typeface="Calibri" pitchFamily="34" charset="0"/>
              </a:rPr>
              <a:t>Key problem: </a:t>
            </a:r>
            <a:r>
              <a:rPr lang="en-US" sz="2400" dirty="0" smtClean="0">
                <a:latin typeface="Calibri" pitchFamily="34" charset="0"/>
              </a:rPr>
              <a:t>risk-free interest rate is non-Markov </a:t>
            </a:r>
            <a:r>
              <a:rPr lang="en-US" sz="2400" dirty="0" smtClean="0">
                <a:latin typeface="Calibri" pitchFamily="34" charset="0"/>
                <a:sym typeface="Wingdings" panose="05000000000000000000" pitchFamily="2" charset="2"/>
              </a:rPr>
              <a:t> the risk-free interest rate process depends on its previous path</a:t>
            </a:r>
            <a:endParaRPr lang="en-US" sz="2000" dirty="0" smtClean="0">
              <a:latin typeface="Calibri" pitchFamily="34" charset="0"/>
            </a:endParaRPr>
          </a:p>
          <a:p>
            <a:pPr algn="just"/>
            <a:endParaRPr lang="en-US" sz="2000" dirty="0">
              <a:latin typeface="Calibri" pitchFamily="34" charset="0"/>
            </a:endParaRPr>
          </a:p>
          <a:p>
            <a:pPr algn="just"/>
            <a:endParaRPr lang="en-US" sz="2000" dirty="0" smtClean="0">
              <a:latin typeface="Calibri" pitchFamily="34" charset="0"/>
            </a:endParaRPr>
          </a:p>
        </p:txBody>
      </p:sp>
      <p:sp>
        <p:nvSpPr>
          <p:cNvPr id="14" name="TextBox 13"/>
          <p:cNvSpPr txBox="1"/>
          <p:nvPr/>
        </p:nvSpPr>
        <p:spPr>
          <a:xfrm>
            <a:off x="93230" y="914705"/>
            <a:ext cx="606844" cy="369332"/>
          </a:xfrm>
          <a:prstGeom prst="rect">
            <a:avLst/>
          </a:prstGeom>
          <a:noFill/>
        </p:spPr>
        <p:txBody>
          <a:bodyPr wrap="square" rtlCol="0">
            <a:spAutoFit/>
          </a:bodyPr>
          <a:lstStyle/>
          <a:p>
            <a:r>
              <a:rPr lang="pt-PT" b="1" dirty="0" smtClean="0"/>
              <a:t>(4)</a:t>
            </a:r>
            <a:endParaRPr lang="en-GB" b="1" dirty="0"/>
          </a:p>
        </p:txBody>
      </p:sp>
      <p:pic>
        <p:nvPicPr>
          <p:cNvPr id="24" name="Picture 23"/>
          <p:cNvPicPr>
            <a:picLocks noChangeAspect="1"/>
          </p:cNvPicPr>
          <p:nvPr/>
        </p:nvPicPr>
        <p:blipFill>
          <a:blip r:embed="rId3"/>
          <a:stretch>
            <a:fillRect/>
          </a:stretch>
        </p:blipFill>
        <p:spPr>
          <a:xfrm>
            <a:off x="688005" y="956769"/>
            <a:ext cx="5706515" cy="460471"/>
          </a:xfrm>
          <a:prstGeom prst="rect">
            <a:avLst/>
          </a:prstGeom>
        </p:spPr>
      </p:pic>
      <p:sp>
        <p:nvSpPr>
          <p:cNvPr id="3" name="Down Arrow 2"/>
          <p:cNvSpPr/>
          <p:nvPr/>
        </p:nvSpPr>
        <p:spPr>
          <a:xfrm>
            <a:off x="3541262" y="1417240"/>
            <a:ext cx="238650" cy="499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676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ISEG">
      <a:dk1>
        <a:sysClr val="windowText" lastClr="000000"/>
      </a:dk1>
      <a:lt1>
        <a:sysClr val="window" lastClr="FFFFFF"/>
      </a:lt1>
      <a:dk2>
        <a:srgbClr val="575F6D"/>
      </a:dk2>
      <a:lt2>
        <a:srgbClr val="FFF39D"/>
      </a:lt2>
      <a:accent1>
        <a:srgbClr val="C00000"/>
      </a:accent1>
      <a:accent2>
        <a:srgbClr val="7598D9"/>
      </a:accent2>
      <a:accent3>
        <a:srgbClr val="B32C16"/>
      </a:accent3>
      <a:accent4>
        <a:srgbClr val="002060"/>
      </a:accent4>
      <a:accent5>
        <a:srgbClr val="AEBAD5"/>
      </a:accent5>
      <a:accent6>
        <a:srgbClr val="777C84"/>
      </a:accent6>
      <a:hlink>
        <a:srgbClr val="C00000"/>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35350</TotalTime>
  <Words>4789</Words>
  <Application>Microsoft Office PowerPoint</Application>
  <PresentationFormat>On-screen Show (4:3)</PresentationFormat>
  <Paragraphs>868</Paragraphs>
  <Slides>93</Slides>
  <Notes>63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4" baseType="lpstr">
      <vt:lpstr>Arial</vt:lpstr>
      <vt:lpstr>Arial Rounded MT Bold</vt:lpstr>
      <vt:lpstr>Book Antiqua</vt:lpstr>
      <vt:lpstr>Calibri</vt:lpstr>
      <vt:lpstr>Cambria Math</vt:lpstr>
      <vt:lpstr>Courier New</vt:lpstr>
      <vt:lpstr>Symbol</vt:lpstr>
      <vt:lpstr>Times New Roman</vt:lpstr>
      <vt:lpstr>Wingdings</vt:lpstr>
      <vt:lpstr>Default Design</vt:lpstr>
      <vt:lpstr>Equation</vt:lpstr>
      <vt:lpstr>PowerPoint Presentation</vt:lpstr>
      <vt:lpstr>PowerPoint Presentation</vt:lpstr>
      <vt:lpstr>PowerPoint Presentation</vt:lpstr>
      <vt:lpstr>Interest Rate Tree - Recombining</vt:lpstr>
      <vt:lpstr>Interest Rate Tree – analytical</vt:lpstr>
      <vt:lpstr>PowerPoint Presentation</vt:lpstr>
      <vt:lpstr>Interest Rate Tree – calibration</vt:lpstr>
      <vt:lpstr>Example</vt:lpstr>
      <vt:lpstr>Example</vt:lpstr>
      <vt:lpstr>PowerPoint Presentation</vt:lpstr>
      <vt:lpstr>What is a good Model?</vt:lpstr>
      <vt:lpstr>Empirical Facts 1, 2 and 4</vt:lpstr>
      <vt:lpstr>Empirical Fact 3</vt:lpstr>
      <vt:lpstr>Most Popular Endogenous short rate CT Models</vt:lpstr>
      <vt:lpstr>PowerPoint Presentation</vt:lpstr>
      <vt:lpstr>Vasicek Model</vt:lpstr>
      <vt:lpstr>Cox-Ingersoll and Ross Model</vt:lpstr>
      <vt:lpstr>Popular exogenous short rate CT Models</vt:lpstr>
      <vt:lpstr>Most Popular Models</vt:lpstr>
      <vt:lpstr>Most Popular Models</vt:lpstr>
      <vt:lpstr>Most Popular Models</vt:lpstr>
      <vt:lpstr>Most Popular Models</vt:lpstr>
      <vt:lpstr>Most Popular Models</vt:lpstr>
      <vt:lpstr>Most Popular Models</vt:lpstr>
      <vt:lpstr>Most Popular Models</vt:lpstr>
      <vt:lpstr>Most Popular Models</vt:lpstr>
      <vt:lpstr>Most Popular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Rate Models</dc:title>
  <dc:creator>Raquel Gaspar</dc:creator>
  <cp:lastModifiedBy>Jorge Barros Luís</cp:lastModifiedBy>
  <cp:revision>407</cp:revision>
  <cp:lastPrinted>2018-11-23T01:29:42Z</cp:lastPrinted>
  <dcterms:created xsi:type="dcterms:W3CDTF">2008-01-24T10:10:28Z</dcterms:created>
  <dcterms:modified xsi:type="dcterms:W3CDTF">2018-11-28T01:11:25Z</dcterms:modified>
</cp:coreProperties>
</file>