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tiff" ContentType="image/tiff"/>
  <Default Extension="rels" ContentType="application/vnd.openxmlformats-package.relationships+xml"/>
  <Default Extension="wdp" ContentType="image/vnd.ms-photo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5" r:id="rId1"/>
    <p:sldMasterId id="2147483707" r:id="rId2"/>
    <p:sldMasterId id="2147483692" r:id="rId3"/>
  </p:sldMasterIdLst>
  <p:notesMasterIdLst>
    <p:notesMasterId r:id="rId42"/>
  </p:notesMasterIdLst>
  <p:sldIdLst>
    <p:sldId id="338" r:id="rId4"/>
    <p:sldId id="342" r:id="rId5"/>
    <p:sldId id="341" r:id="rId6"/>
    <p:sldId id="362" r:id="rId7"/>
    <p:sldId id="363" r:id="rId8"/>
    <p:sldId id="364" r:id="rId9"/>
    <p:sldId id="366" r:id="rId10"/>
    <p:sldId id="365" r:id="rId11"/>
    <p:sldId id="367" r:id="rId12"/>
    <p:sldId id="368" r:id="rId13"/>
    <p:sldId id="369" r:id="rId14"/>
    <p:sldId id="370" r:id="rId15"/>
    <p:sldId id="346" r:id="rId16"/>
    <p:sldId id="343" r:id="rId17"/>
    <p:sldId id="347" r:id="rId18"/>
    <p:sldId id="348" r:id="rId19"/>
    <p:sldId id="349" r:id="rId20"/>
    <p:sldId id="350" r:id="rId21"/>
    <p:sldId id="351" r:id="rId22"/>
    <p:sldId id="352" r:id="rId23"/>
    <p:sldId id="353" r:id="rId24"/>
    <p:sldId id="354" r:id="rId25"/>
    <p:sldId id="355" r:id="rId26"/>
    <p:sldId id="356" r:id="rId27"/>
    <p:sldId id="344" r:id="rId28"/>
    <p:sldId id="357" r:id="rId29"/>
    <p:sldId id="359" r:id="rId30"/>
    <p:sldId id="360" r:id="rId31"/>
    <p:sldId id="361" r:id="rId32"/>
    <p:sldId id="372" r:id="rId33"/>
    <p:sldId id="330" r:id="rId34"/>
    <p:sldId id="333" r:id="rId35"/>
    <p:sldId id="334" r:id="rId36"/>
    <p:sldId id="336" r:id="rId37"/>
    <p:sldId id="373" r:id="rId38"/>
    <p:sldId id="337" r:id="rId39"/>
    <p:sldId id="340" r:id="rId40"/>
    <p:sldId id="374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63951"/>
    <a:srgbClr val="095679"/>
    <a:srgbClr val="FF3F3F"/>
    <a:srgbClr val="FF0000"/>
    <a:srgbClr val="FFD85B"/>
    <a:srgbClr val="FFCD2F"/>
    <a:srgbClr val="0458AC"/>
    <a:srgbClr val="FFC400"/>
    <a:srgbClr val="D09E00"/>
    <a:srgbClr val="F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660B408-B3CF-4A94-85FC-2B1E0A45F4A2}" styleName="Dark Style 2 - Accent 1/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91EBBBCC-DAD2-459C-BE2E-F6DE35CF9A28}" styleName="Dark Style 2 - Accent 3/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824" autoAdjust="0"/>
    <p:restoredTop sz="96433" autoAdjust="0"/>
  </p:normalViewPr>
  <p:slideViewPr>
    <p:cSldViewPr snapToGrid="0" showGuides="1">
      <p:cViewPr varScale="1">
        <p:scale>
          <a:sx n="105" d="100"/>
          <a:sy n="105" d="100"/>
        </p:scale>
        <p:origin x="-608" y="-1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46" Type="http://schemas.openxmlformats.org/officeDocument/2006/relationships/theme" Target="theme/theme1.xml"/><Relationship Id="rId47" Type="http://schemas.openxmlformats.org/officeDocument/2006/relationships/tableStyles" Target="tableStyles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slide" Target="slides/slide22.xml"/><Relationship Id="rId26" Type="http://schemas.openxmlformats.org/officeDocument/2006/relationships/slide" Target="slides/slide23.xml"/><Relationship Id="rId27" Type="http://schemas.openxmlformats.org/officeDocument/2006/relationships/slide" Target="slides/slide24.xml"/><Relationship Id="rId28" Type="http://schemas.openxmlformats.org/officeDocument/2006/relationships/slide" Target="slides/slide25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30" Type="http://schemas.openxmlformats.org/officeDocument/2006/relationships/slide" Target="slides/slide27.xml"/><Relationship Id="rId31" Type="http://schemas.openxmlformats.org/officeDocument/2006/relationships/slide" Target="slides/slide28.xml"/><Relationship Id="rId32" Type="http://schemas.openxmlformats.org/officeDocument/2006/relationships/slide" Target="slides/slide29.xml"/><Relationship Id="rId9" Type="http://schemas.openxmlformats.org/officeDocument/2006/relationships/slide" Target="slides/slide6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33" Type="http://schemas.openxmlformats.org/officeDocument/2006/relationships/slide" Target="slides/slide30.xml"/><Relationship Id="rId34" Type="http://schemas.openxmlformats.org/officeDocument/2006/relationships/slide" Target="slides/slide31.xml"/><Relationship Id="rId35" Type="http://schemas.openxmlformats.org/officeDocument/2006/relationships/slide" Target="slides/slide32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37" Type="http://schemas.openxmlformats.org/officeDocument/2006/relationships/slide" Target="slides/slide34.xml"/><Relationship Id="rId38" Type="http://schemas.openxmlformats.org/officeDocument/2006/relationships/slide" Target="slides/slide35.xml"/><Relationship Id="rId39" Type="http://schemas.openxmlformats.org/officeDocument/2006/relationships/slide" Target="slides/slide36.xml"/><Relationship Id="rId40" Type="http://schemas.openxmlformats.org/officeDocument/2006/relationships/slide" Target="slides/slide37.xml"/><Relationship Id="rId41" Type="http://schemas.openxmlformats.org/officeDocument/2006/relationships/slide" Target="slides/slide38.xml"/><Relationship Id="rId42" Type="http://schemas.openxmlformats.org/officeDocument/2006/relationships/notesMaster" Target="notesMasters/notesMaster1.xml"/><Relationship Id="rId43" Type="http://schemas.openxmlformats.org/officeDocument/2006/relationships/printerSettings" Target="printerSettings/printerSettings1.bin"/><Relationship Id="rId44" Type="http://schemas.openxmlformats.org/officeDocument/2006/relationships/presProps" Target="presProps.xml"/><Relationship Id="rId45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713AFE4-F914-E144-B06E-6FD5F5EA3B10}" type="doc">
      <dgm:prSet loTypeId="urn:microsoft.com/office/officeart/2005/8/layout/radial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PT"/>
        </a:p>
      </dgm:t>
    </dgm:pt>
    <dgm:pt modelId="{B83D204D-96E8-8D4E-B91B-BE6307AD0C0D}">
      <dgm:prSet phldrT="[Texto]"/>
      <dgm:spPr>
        <a:solidFill>
          <a:srgbClr val="095679"/>
        </a:solidFill>
        <a:ln>
          <a:solidFill>
            <a:srgbClr val="063951"/>
          </a:solidFill>
        </a:ln>
      </dgm:spPr>
      <dgm:t>
        <a:bodyPr/>
        <a:lstStyle/>
        <a:p>
          <a:r>
            <a:rPr lang="pt-PT" dirty="0"/>
            <a:t>Produtividade</a:t>
          </a:r>
        </a:p>
      </dgm:t>
    </dgm:pt>
    <dgm:pt modelId="{0C662EE3-F8E0-F84F-B66B-584594603D61}" type="parTrans" cxnId="{3B530036-54D8-4243-A053-8516D8387982}">
      <dgm:prSet/>
      <dgm:spPr/>
      <dgm:t>
        <a:bodyPr/>
        <a:lstStyle/>
        <a:p>
          <a:endParaRPr lang="pt-PT"/>
        </a:p>
      </dgm:t>
    </dgm:pt>
    <dgm:pt modelId="{CC045667-8E92-6F47-A8B6-E1FF701AD180}" type="sibTrans" cxnId="{3B530036-54D8-4243-A053-8516D8387982}">
      <dgm:prSet/>
      <dgm:spPr/>
      <dgm:t>
        <a:bodyPr/>
        <a:lstStyle/>
        <a:p>
          <a:endParaRPr lang="pt-PT"/>
        </a:p>
      </dgm:t>
    </dgm:pt>
    <dgm:pt modelId="{EEE52D46-C030-3544-AAD2-9E7BAFFB54F1}">
      <dgm:prSet phldrT="[Texto]"/>
      <dgm:spPr>
        <a:solidFill>
          <a:srgbClr val="095679"/>
        </a:solidFill>
        <a:ln>
          <a:solidFill>
            <a:srgbClr val="063951"/>
          </a:solidFill>
        </a:ln>
      </dgm:spPr>
      <dgm:t>
        <a:bodyPr/>
        <a:lstStyle/>
        <a:p>
          <a:r>
            <a:rPr lang="pt-PT" dirty="0"/>
            <a:t>Grau de abertura e flexibilidade</a:t>
          </a:r>
        </a:p>
      </dgm:t>
    </dgm:pt>
    <dgm:pt modelId="{15E18B9C-69CF-E942-B040-9B32642C933B}" type="parTrans" cxnId="{E365AA85-F79B-D449-8529-0B31AC2FDFD1}">
      <dgm:prSet/>
      <dgm:spPr>
        <a:ln>
          <a:solidFill>
            <a:srgbClr val="063951"/>
          </a:solidFill>
        </a:ln>
      </dgm:spPr>
      <dgm:t>
        <a:bodyPr/>
        <a:lstStyle/>
        <a:p>
          <a:endParaRPr lang="pt-PT"/>
        </a:p>
      </dgm:t>
    </dgm:pt>
    <dgm:pt modelId="{C7BF7AAD-9D37-F441-BC4D-0596F0158659}" type="sibTrans" cxnId="{E365AA85-F79B-D449-8529-0B31AC2FDFD1}">
      <dgm:prSet/>
      <dgm:spPr/>
      <dgm:t>
        <a:bodyPr/>
        <a:lstStyle/>
        <a:p>
          <a:endParaRPr lang="pt-PT"/>
        </a:p>
      </dgm:t>
    </dgm:pt>
    <dgm:pt modelId="{41446AAC-BF99-954A-9742-5C0A8AD525DE}">
      <dgm:prSet phldrT="[Texto]"/>
      <dgm:spPr>
        <a:solidFill>
          <a:srgbClr val="095679"/>
        </a:solidFill>
        <a:ln>
          <a:solidFill>
            <a:srgbClr val="063951"/>
          </a:solidFill>
        </a:ln>
      </dgm:spPr>
      <dgm:t>
        <a:bodyPr/>
        <a:lstStyle/>
        <a:p>
          <a:r>
            <a:rPr lang="pt-PT" dirty="0"/>
            <a:t>Falta de competição e regulamentação </a:t>
          </a:r>
        </a:p>
      </dgm:t>
    </dgm:pt>
    <dgm:pt modelId="{6FCEB1F4-AB32-424E-A588-8FAE9CC2EE45}" type="parTrans" cxnId="{E6C5F167-5161-164E-AB09-9A79FFE25ED0}">
      <dgm:prSet/>
      <dgm:spPr>
        <a:ln>
          <a:solidFill>
            <a:srgbClr val="063951"/>
          </a:solidFill>
        </a:ln>
      </dgm:spPr>
      <dgm:t>
        <a:bodyPr/>
        <a:lstStyle/>
        <a:p>
          <a:endParaRPr lang="pt-PT"/>
        </a:p>
      </dgm:t>
    </dgm:pt>
    <dgm:pt modelId="{4CFAC9AC-79B6-2246-A6C4-A9B4BD4FF49A}" type="sibTrans" cxnId="{E6C5F167-5161-164E-AB09-9A79FFE25ED0}">
      <dgm:prSet/>
      <dgm:spPr/>
      <dgm:t>
        <a:bodyPr/>
        <a:lstStyle/>
        <a:p>
          <a:endParaRPr lang="pt-PT"/>
        </a:p>
      </dgm:t>
    </dgm:pt>
    <dgm:pt modelId="{1A821A48-B771-4541-A155-7E2B6A7F0BEB}">
      <dgm:prSet phldrT="[Texto]"/>
      <dgm:spPr>
        <a:solidFill>
          <a:srgbClr val="095679"/>
        </a:solidFill>
        <a:ln>
          <a:solidFill>
            <a:srgbClr val="063951"/>
          </a:solidFill>
        </a:ln>
      </dgm:spPr>
      <dgm:t>
        <a:bodyPr/>
        <a:lstStyle/>
        <a:p>
          <a:r>
            <a:rPr lang="pt-PT" dirty="0"/>
            <a:t>Mudanças na qualidade institucional</a:t>
          </a:r>
        </a:p>
      </dgm:t>
    </dgm:pt>
    <dgm:pt modelId="{DD16E454-6045-8D4B-922D-4E239CE86647}" type="parTrans" cxnId="{550C855B-680B-4C48-BC92-A305C5B588FF}">
      <dgm:prSet/>
      <dgm:spPr>
        <a:ln>
          <a:solidFill>
            <a:srgbClr val="063951"/>
          </a:solidFill>
        </a:ln>
      </dgm:spPr>
      <dgm:t>
        <a:bodyPr/>
        <a:lstStyle/>
        <a:p>
          <a:endParaRPr lang="pt-PT"/>
        </a:p>
      </dgm:t>
    </dgm:pt>
    <dgm:pt modelId="{0849F163-79B3-824D-9BFB-45464E3CFB86}" type="sibTrans" cxnId="{550C855B-680B-4C48-BC92-A305C5B588FF}">
      <dgm:prSet/>
      <dgm:spPr/>
      <dgm:t>
        <a:bodyPr/>
        <a:lstStyle/>
        <a:p>
          <a:endParaRPr lang="pt-PT"/>
        </a:p>
      </dgm:t>
    </dgm:pt>
    <dgm:pt modelId="{64880D80-725B-3249-9355-3EC976593038}" type="pres">
      <dgm:prSet presAssocID="{D713AFE4-F914-E144-B06E-6FD5F5EA3B10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160DEF7-0BDA-AB49-B373-ED6BC1A1D108}" type="pres">
      <dgm:prSet presAssocID="{B83D204D-96E8-8D4E-B91B-BE6307AD0C0D}" presName="centerShape" presStyleLbl="node0" presStyleIdx="0" presStyleCnt="1"/>
      <dgm:spPr/>
      <dgm:t>
        <a:bodyPr/>
        <a:lstStyle/>
        <a:p>
          <a:endParaRPr lang="en-US"/>
        </a:p>
      </dgm:t>
    </dgm:pt>
    <dgm:pt modelId="{DA7ED1DD-C168-8E4B-8037-07B2EDD060EC}" type="pres">
      <dgm:prSet presAssocID="{15E18B9C-69CF-E942-B040-9B32642C933B}" presName="Name9" presStyleLbl="parChTrans1D2" presStyleIdx="0" presStyleCnt="3"/>
      <dgm:spPr/>
      <dgm:t>
        <a:bodyPr/>
        <a:lstStyle/>
        <a:p>
          <a:endParaRPr lang="en-US"/>
        </a:p>
      </dgm:t>
    </dgm:pt>
    <dgm:pt modelId="{1D48A76C-F697-3443-8309-A8B894E6FF0B}" type="pres">
      <dgm:prSet presAssocID="{15E18B9C-69CF-E942-B040-9B32642C933B}" presName="connTx" presStyleLbl="parChTrans1D2" presStyleIdx="0" presStyleCnt="3"/>
      <dgm:spPr/>
      <dgm:t>
        <a:bodyPr/>
        <a:lstStyle/>
        <a:p>
          <a:endParaRPr lang="en-US"/>
        </a:p>
      </dgm:t>
    </dgm:pt>
    <dgm:pt modelId="{D473414F-1418-1A47-89E0-BD1433F01C89}" type="pres">
      <dgm:prSet presAssocID="{EEE52D46-C030-3544-AAD2-9E7BAFFB54F1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AA8D252-1953-E94C-8DEB-18061E59F911}" type="pres">
      <dgm:prSet presAssocID="{6FCEB1F4-AB32-424E-A588-8FAE9CC2EE45}" presName="Name9" presStyleLbl="parChTrans1D2" presStyleIdx="1" presStyleCnt="3"/>
      <dgm:spPr/>
      <dgm:t>
        <a:bodyPr/>
        <a:lstStyle/>
        <a:p>
          <a:endParaRPr lang="en-US"/>
        </a:p>
      </dgm:t>
    </dgm:pt>
    <dgm:pt modelId="{BCA74C3C-A981-634A-8E2C-4024D9A14CE0}" type="pres">
      <dgm:prSet presAssocID="{6FCEB1F4-AB32-424E-A588-8FAE9CC2EE45}" presName="connTx" presStyleLbl="parChTrans1D2" presStyleIdx="1" presStyleCnt="3"/>
      <dgm:spPr/>
      <dgm:t>
        <a:bodyPr/>
        <a:lstStyle/>
        <a:p>
          <a:endParaRPr lang="en-US"/>
        </a:p>
      </dgm:t>
    </dgm:pt>
    <dgm:pt modelId="{D111E199-A859-D546-B288-77BE0E9D0470}" type="pres">
      <dgm:prSet presAssocID="{41446AAC-BF99-954A-9742-5C0A8AD525DE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5CFFF7B-2BAE-3E4A-827C-054B3CAD6AF3}" type="pres">
      <dgm:prSet presAssocID="{DD16E454-6045-8D4B-922D-4E239CE86647}" presName="Name9" presStyleLbl="parChTrans1D2" presStyleIdx="2" presStyleCnt="3"/>
      <dgm:spPr/>
      <dgm:t>
        <a:bodyPr/>
        <a:lstStyle/>
        <a:p>
          <a:endParaRPr lang="en-US"/>
        </a:p>
      </dgm:t>
    </dgm:pt>
    <dgm:pt modelId="{4ED5E40E-14C3-B342-8CBF-503D57C9E079}" type="pres">
      <dgm:prSet presAssocID="{DD16E454-6045-8D4B-922D-4E239CE86647}" presName="connTx" presStyleLbl="parChTrans1D2" presStyleIdx="2" presStyleCnt="3"/>
      <dgm:spPr/>
      <dgm:t>
        <a:bodyPr/>
        <a:lstStyle/>
        <a:p>
          <a:endParaRPr lang="en-US"/>
        </a:p>
      </dgm:t>
    </dgm:pt>
    <dgm:pt modelId="{96C60B2C-3044-0644-82CE-B894502CA21C}" type="pres">
      <dgm:prSet presAssocID="{1A821A48-B771-4541-A155-7E2B6A7F0BEB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B530036-54D8-4243-A053-8516D8387982}" srcId="{D713AFE4-F914-E144-B06E-6FD5F5EA3B10}" destId="{B83D204D-96E8-8D4E-B91B-BE6307AD0C0D}" srcOrd="0" destOrd="0" parTransId="{0C662EE3-F8E0-F84F-B66B-584594603D61}" sibTransId="{CC045667-8E92-6F47-A8B6-E1FF701AD180}"/>
    <dgm:cxn modelId="{DDDBC2D2-C53B-9943-9B1C-7758BB01F400}" type="presOf" srcId="{15E18B9C-69CF-E942-B040-9B32642C933B}" destId="{DA7ED1DD-C168-8E4B-8037-07B2EDD060EC}" srcOrd="0" destOrd="0" presId="urn:microsoft.com/office/officeart/2005/8/layout/radial1"/>
    <dgm:cxn modelId="{65003EA6-E198-6746-9150-DDB8A49C2A95}" type="presOf" srcId="{1A821A48-B771-4541-A155-7E2B6A7F0BEB}" destId="{96C60B2C-3044-0644-82CE-B894502CA21C}" srcOrd="0" destOrd="0" presId="urn:microsoft.com/office/officeart/2005/8/layout/radial1"/>
    <dgm:cxn modelId="{550C855B-680B-4C48-BC92-A305C5B588FF}" srcId="{B83D204D-96E8-8D4E-B91B-BE6307AD0C0D}" destId="{1A821A48-B771-4541-A155-7E2B6A7F0BEB}" srcOrd="2" destOrd="0" parTransId="{DD16E454-6045-8D4B-922D-4E239CE86647}" sibTransId="{0849F163-79B3-824D-9BFB-45464E3CFB86}"/>
    <dgm:cxn modelId="{93B3E03B-E423-3D48-A6E0-785F4280276F}" type="presOf" srcId="{DD16E454-6045-8D4B-922D-4E239CE86647}" destId="{4ED5E40E-14C3-B342-8CBF-503D57C9E079}" srcOrd="1" destOrd="0" presId="urn:microsoft.com/office/officeart/2005/8/layout/radial1"/>
    <dgm:cxn modelId="{1F3C0348-A26C-9448-B67B-EC9C9FFB7E4C}" type="presOf" srcId="{DD16E454-6045-8D4B-922D-4E239CE86647}" destId="{85CFFF7B-2BAE-3E4A-827C-054B3CAD6AF3}" srcOrd="0" destOrd="0" presId="urn:microsoft.com/office/officeart/2005/8/layout/radial1"/>
    <dgm:cxn modelId="{E365AA85-F79B-D449-8529-0B31AC2FDFD1}" srcId="{B83D204D-96E8-8D4E-B91B-BE6307AD0C0D}" destId="{EEE52D46-C030-3544-AAD2-9E7BAFFB54F1}" srcOrd="0" destOrd="0" parTransId="{15E18B9C-69CF-E942-B040-9B32642C933B}" sibTransId="{C7BF7AAD-9D37-F441-BC4D-0596F0158659}"/>
    <dgm:cxn modelId="{81AD5764-40F6-DC44-B65E-D4DD131F884F}" type="presOf" srcId="{6FCEB1F4-AB32-424E-A588-8FAE9CC2EE45}" destId="{1AA8D252-1953-E94C-8DEB-18061E59F911}" srcOrd="0" destOrd="0" presId="urn:microsoft.com/office/officeart/2005/8/layout/radial1"/>
    <dgm:cxn modelId="{663178EE-356F-874E-96C2-6C57C2C5D47C}" type="presOf" srcId="{6FCEB1F4-AB32-424E-A588-8FAE9CC2EE45}" destId="{BCA74C3C-A981-634A-8E2C-4024D9A14CE0}" srcOrd="1" destOrd="0" presId="urn:microsoft.com/office/officeart/2005/8/layout/radial1"/>
    <dgm:cxn modelId="{BBFC6820-ED42-A64C-883B-6AEFF7F63D77}" type="presOf" srcId="{D713AFE4-F914-E144-B06E-6FD5F5EA3B10}" destId="{64880D80-725B-3249-9355-3EC976593038}" srcOrd="0" destOrd="0" presId="urn:microsoft.com/office/officeart/2005/8/layout/radial1"/>
    <dgm:cxn modelId="{7F7B78EB-867C-1840-B48B-EAF226D187AB}" type="presOf" srcId="{B83D204D-96E8-8D4E-B91B-BE6307AD0C0D}" destId="{B160DEF7-0BDA-AB49-B373-ED6BC1A1D108}" srcOrd="0" destOrd="0" presId="urn:microsoft.com/office/officeart/2005/8/layout/radial1"/>
    <dgm:cxn modelId="{E6C5F167-5161-164E-AB09-9A79FFE25ED0}" srcId="{B83D204D-96E8-8D4E-B91B-BE6307AD0C0D}" destId="{41446AAC-BF99-954A-9742-5C0A8AD525DE}" srcOrd="1" destOrd="0" parTransId="{6FCEB1F4-AB32-424E-A588-8FAE9CC2EE45}" sibTransId="{4CFAC9AC-79B6-2246-A6C4-A9B4BD4FF49A}"/>
    <dgm:cxn modelId="{4C6BC1D5-A972-0648-9526-4D4804C4C7E9}" type="presOf" srcId="{EEE52D46-C030-3544-AAD2-9E7BAFFB54F1}" destId="{D473414F-1418-1A47-89E0-BD1433F01C89}" srcOrd="0" destOrd="0" presId="urn:microsoft.com/office/officeart/2005/8/layout/radial1"/>
    <dgm:cxn modelId="{B079685D-BF45-9748-9C33-92C9AF07C577}" type="presOf" srcId="{15E18B9C-69CF-E942-B040-9B32642C933B}" destId="{1D48A76C-F697-3443-8309-A8B894E6FF0B}" srcOrd="1" destOrd="0" presId="urn:microsoft.com/office/officeart/2005/8/layout/radial1"/>
    <dgm:cxn modelId="{ED203414-1B85-9B49-B412-C087E5B8495E}" type="presOf" srcId="{41446AAC-BF99-954A-9742-5C0A8AD525DE}" destId="{D111E199-A859-D546-B288-77BE0E9D0470}" srcOrd="0" destOrd="0" presId="urn:microsoft.com/office/officeart/2005/8/layout/radial1"/>
    <dgm:cxn modelId="{4BDCD179-BF5B-8949-AC32-78CC19B83E8A}" type="presParOf" srcId="{64880D80-725B-3249-9355-3EC976593038}" destId="{B160DEF7-0BDA-AB49-B373-ED6BC1A1D108}" srcOrd="0" destOrd="0" presId="urn:microsoft.com/office/officeart/2005/8/layout/radial1"/>
    <dgm:cxn modelId="{609DDD86-5587-5840-84DC-F1B2E04CAA75}" type="presParOf" srcId="{64880D80-725B-3249-9355-3EC976593038}" destId="{DA7ED1DD-C168-8E4B-8037-07B2EDD060EC}" srcOrd="1" destOrd="0" presId="urn:microsoft.com/office/officeart/2005/8/layout/radial1"/>
    <dgm:cxn modelId="{A1F21B7F-E058-B645-A2A6-6532FCBD6522}" type="presParOf" srcId="{DA7ED1DD-C168-8E4B-8037-07B2EDD060EC}" destId="{1D48A76C-F697-3443-8309-A8B894E6FF0B}" srcOrd="0" destOrd="0" presId="urn:microsoft.com/office/officeart/2005/8/layout/radial1"/>
    <dgm:cxn modelId="{ABCBE277-A9E4-504D-84BD-2FE188FBD14A}" type="presParOf" srcId="{64880D80-725B-3249-9355-3EC976593038}" destId="{D473414F-1418-1A47-89E0-BD1433F01C89}" srcOrd="2" destOrd="0" presId="urn:microsoft.com/office/officeart/2005/8/layout/radial1"/>
    <dgm:cxn modelId="{B5640D8E-E43C-9344-9980-5D6185840BCD}" type="presParOf" srcId="{64880D80-725B-3249-9355-3EC976593038}" destId="{1AA8D252-1953-E94C-8DEB-18061E59F911}" srcOrd="3" destOrd="0" presId="urn:microsoft.com/office/officeart/2005/8/layout/radial1"/>
    <dgm:cxn modelId="{7AEE3314-DD0A-2343-9476-9D78363DCCCE}" type="presParOf" srcId="{1AA8D252-1953-E94C-8DEB-18061E59F911}" destId="{BCA74C3C-A981-634A-8E2C-4024D9A14CE0}" srcOrd="0" destOrd="0" presId="urn:microsoft.com/office/officeart/2005/8/layout/radial1"/>
    <dgm:cxn modelId="{B912B480-D2F2-7749-AF71-472A54F3F037}" type="presParOf" srcId="{64880D80-725B-3249-9355-3EC976593038}" destId="{D111E199-A859-D546-B288-77BE0E9D0470}" srcOrd="4" destOrd="0" presId="urn:microsoft.com/office/officeart/2005/8/layout/radial1"/>
    <dgm:cxn modelId="{FA917D0D-86D3-EE46-98AB-2D9A4C1043E6}" type="presParOf" srcId="{64880D80-725B-3249-9355-3EC976593038}" destId="{85CFFF7B-2BAE-3E4A-827C-054B3CAD6AF3}" srcOrd="5" destOrd="0" presId="urn:microsoft.com/office/officeart/2005/8/layout/radial1"/>
    <dgm:cxn modelId="{C4DBACFA-AFDD-6740-BE70-217A630AAFD4}" type="presParOf" srcId="{85CFFF7B-2BAE-3E4A-827C-054B3CAD6AF3}" destId="{4ED5E40E-14C3-B342-8CBF-503D57C9E079}" srcOrd="0" destOrd="0" presId="urn:microsoft.com/office/officeart/2005/8/layout/radial1"/>
    <dgm:cxn modelId="{5B9C441A-46E7-BF4A-817C-D6145F09B5E7}" type="presParOf" srcId="{64880D80-725B-3249-9355-3EC976593038}" destId="{96C60B2C-3044-0644-82CE-B894502CA21C}" srcOrd="6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389243F-B1BB-4202-BD78-416ACA555174}" type="datetimeFigureOut">
              <a:rPr lang="en-US" smtClean="0"/>
              <a:t>3/13/19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8D2766-C49B-4C1A-9FEE-6F146754B0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412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© Copyright </a:t>
            </a:r>
            <a:r>
              <a:rPr lang="en-US" b="1" dirty="0"/>
              <a:t>PresentationGo.com</a:t>
            </a:r>
            <a:r>
              <a:rPr lang="en-US" dirty="0"/>
              <a:t> – The free PowerPoint template library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8D2766-C49B-4C1A-9FEE-6F146754B02B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94510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© Copyright </a:t>
            </a:r>
            <a:r>
              <a:rPr lang="en-US" b="1" dirty="0"/>
              <a:t>PresentationGo.com</a:t>
            </a:r>
            <a:r>
              <a:rPr lang="en-US" dirty="0"/>
              <a:t> – The free PowerPoint template library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8D2766-C49B-4C1A-9FEE-6F146754B02B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5231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© Copyright </a:t>
            </a:r>
            <a:r>
              <a:rPr lang="en-US" b="1" dirty="0"/>
              <a:t>PresentationGo.com</a:t>
            </a:r>
            <a:r>
              <a:rPr lang="en-US" dirty="0"/>
              <a:t> – The free PowerPoint template library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8D2766-C49B-4C1A-9FEE-6F146754B02B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93123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hyperlink" Target="http://www.presentationgo.com/" TargetMode="Externa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163481"/>
            <a:ext cx="10515600" cy="739056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9345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163481"/>
            <a:ext cx="10515600" cy="739056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636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ed by PresentationGo">
    <p:bg>
      <p:bgPr>
        <a:gradFill>
          <a:gsLst>
            <a:gs pos="0">
              <a:srgbClr val="323A45"/>
            </a:gs>
            <a:gs pos="35000">
              <a:srgbClr val="323A45"/>
            </a:gs>
            <a:gs pos="100000">
              <a:srgbClr val="1C2026"/>
            </a:gs>
          </a:gsLst>
          <a:path path="circle">
            <a:fillToRect l="50000" t="-80000" r="50000" b="18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 userDrawn="1"/>
        </p:nvSpPr>
        <p:spPr>
          <a:xfrm>
            <a:off x="5430369" y="2633133"/>
            <a:ext cx="1331262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800" dirty="0">
                <a:solidFill>
                  <a:schemeClr val="bg1"/>
                </a:solidFill>
                <a:effectLst/>
              </a:rPr>
              <a:t>Designed</a:t>
            </a:r>
            <a:r>
              <a:rPr lang="en-US" sz="1800" baseline="0" dirty="0">
                <a:solidFill>
                  <a:schemeClr val="bg1"/>
                </a:solidFill>
                <a:effectLst/>
              </a:rPr>
              <a:t> by</a:t>
            </a:r>
            <a:endParaRPr lang="en-US" sz="1800" dirty="0">
              <a:solidFill>
                <a:schemeClr val="bg1"/>
              </a:solidFill>
              <a:effectLst/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0" y="3152956"/>
            <a:ext cx="12192000" cy="5520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www.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A5CD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PresentationGo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.com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Rectangle 5">
            <a:hlinkClick r:id="rId2"/>
          </p:cNvPr>
          <p:cNvSpPr/>
          <p:nvPr userDrawn="1"/>
        </p:nvSpPr>
        <p:spPr>
          <a:xfrm>
            <a:off x="2731912" y="3071723"/>
            <a:ext cx="6728177" cy="7145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extBox 1"/>
          <p:cNvSpPr txBox="1"/>
          <p:nvPr userDrawn="1"/>
        </p:nvSpPr>
        <p:spPr>
          <a:xfrm>
            <a:off x="4271217" y="6121399"/>
            <a:ext cx="3649589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800" dirty="0">
                <a:solidFill>
                  <a:srgbClr val="A5CD00"/>
                </a:solidFill>
              </a:rPr>
              <a:t>T</a:t>
            </a:r>
            <a:r>
              <a:rPr lang="en-US" sz="1800" baseline="0" dirty="0">
                <a:solidFill>
                  <a:srgbClr val="A5CD00"/>
                </a:solidFill>
              </a:rPr>
              <a:t>he free </a:t>
            </a:r>
            <a:r>
              <a:rPr lang="en-US" sz="1800" baseline="0">
                <a:solidFill>
                  <a:srgbClr val="A5CD00"/>
                </a:solidFill>
              </a:rPr>
              <a:t>PowerPoint template library</a:t>
            </a:r>
            <a:endParaRPr lang="en-US" sz="1800" dirty="0">
              <a:solidFill>
                <a:srgbClr val="A5CD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04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resentationgo.com/" TargetMode="External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hyperlink" Target="http://www.presentationgo.com/" TargetMode="External"/><Relationship Id="rId1" Type="http://schemas.openxmlformats.org/officeDocument/2006/relationships/slideLayout" Target="../slideLayouts/slideLayout2.xml"/><Relationship Id="rId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163482"/>
            <a:ext cx="10515600" cy="739056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219200"/>
            <a:ext cx="10515600" cy="49577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6305911"/>
            <a:ext cx="12192000" cy="55209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www.</a:t>
            </a: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presentationgo</a:t>
            </a: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.com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-12701" y="6959601"/>
            <a:ext cx="166103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0" i="0" dirty="0">
                <a:solidFill>
                  <a:srgbClr val="555555"/>
                </a:solidFill>
                <a:effectLst/>
                <a:latin typeface="Open Sans" panose="020B0606030504020204" pitchFamily="34" charset="0"/>
              </a:rPr>
              <a:t>© </a:t>
            </a:r>
            <a:r>
              <a:rPr lang="en-US" sz="1100" b="0" i="0" u="none" strike="noStrike" dirty="0">
                <a:solidFill>
                  <a:srgbClr val="A5CD28"/>
                </a:solidFill>
                <a:effectLst/>
                <a:latin typeface="Open Sans" panose="020B0606030504020204" pitchFamily="34" charset="0"/>
                <a:hlinkClick r:id="rId3" tooltip="PresentationGo!"/>
              </a:rPr>
              <a:t>presentationgo.com</a:t>
            </a:r>
            <a:endParaRPr lang="en-US" sz="1100" dirty="0"/>
          </a:p>
        </p:txBody>
      </p:sp>
      <p:sp>
        <p:nvSpPr>
          <p:cNvPr id="13" name="Freeform 12"/>
          <p:cNvSpPr/>
          <p:nvPr userDrawn="1"/>
        </p:nvSpPr>
        <p:spPr>
          <a:xfrm rot="5400000">
            <a:off x="91178" y="173588"/>
            <a:ext cx="369496" cy="570902"/>
          </a:xfrm>
          <a:custGeom>
            <a:avLst/>
            <a:gdLst>
              <a:gd name="connsiteX0" fmla="*/ 210916 w 1034764"/>
              <a:gd name="connsiteY0" fmla="*/ 535701 h 1598797"/>
              <a:gd name="connsiteX1" fmla="*/ 331908 w 1034764"/>
              <a:gd name="connsiteY1" fmla="*/ 284049 h 1598797"/>
              <a:gd name="connsiteX2" fmla="*/ 741774 w 1034764"/>
              <a:gd name="connsiteY2" fmla="*/ 315409 h 1598797"/>
              <a:gd name="connsiteX3" fmla="*/ 403935 w 1034764"/>
              <a:gd name="connsiteY3" fmla="*/ 375418 h 1598797"/>
              <a:gd name="connsiteX4" fmla="*/ 266699 w 1034764"/>
              <a:gd name="connsiteY4" fmla="*/ 689905 h 1598797"/>
              <a:gd name="connsiteX5" fmla="*/ 266698 w 1034764"/>
              <a:gd name="connsiteY5" fmla="*/ 689907 h 1598797"/>
              <a:gd name="connsiteX6" fmla="*/ 210916 w 1034764"/>
              <a:gd name="connsiteY6" fmla="*/ 535701 h 1598797"/>
              <a:gd name="connsiteX7" fmla="*/ 134938 w 1034764"/>
              <a:gd name="connsiteY7" fmla="*/ 517381 h 1598797"/>
              <a:gd name="connsiteX8" fmla="*/ 517383 w 1034764"/>
              <a:gd name="connsiteY8" fmla="*/ 899826 h 1598797"/>
              <a:gd name="connsiteX9" fmla="*/ 899828 w 1034764"/>
              <a:gd name="connsiteY9" fmla="*/ 517381 h 1598797"/>
              <a:gd name="connsiteX10" fmla="*/ 517383 w 1034764"/>
              <a:gd name="connsiteY10" fmla="*/ 134936 h 1598797"/>
              <a:gd name="connsiteX11" fmla="*/ 134938 w 1034764"/>
              <a:gd name="connsiteY11" fmla="*/ 517381 h 1598797"/>
              <a:gd name="connsiteX12" fmla="*/ 0 w 1034764"/>
              <a:gd name="connsiteY12" fmla="*/ 517382 h 1598797"/>
              <a:gd name="connsiteX13" fmla="*/ 517382 w 1034764"/>
              <a:gd name="connsiteY13" fmla="*/ 0 h 1598797"/>
              <a:gd name="connsiteX14" fmla="*/ 1034764 w 1034764"/>
              <a:gd name="connsiteY14" fmla="*/ 517382 h 1598797"/>
              <a:gd name="connsiteX15" fmla="*/ 621653 w 1034764"/>
              <a:gd name="connsiteY15" fmla="*/ 1024253 h 1598797"/>
              <a:gd name="connsiteX16" fmla="*/ 620527 w 1034764"/>
              <a:gd name="connsiteY16" fmla="*/ 1024366 h 1598797"/>
              <a:gd name="connsiteX17" fmla="*/ 662992 w 1034764"/>
              <a:gd name="connsiteY17" fmla="*/ 1598797 h 1598797"/>
              <a:gd name="connsiteX18" fmla="*/ 371775 w 1034764"/>
              <a:gd name="connsiteY18" fmla="*/ 1598797 h 1598797"/>
              <a:gd name="connsiteX19" fmla="*/ 414241 w 1034764"/>
              <a:gd name="connsiteY19" fmla="*/ 1024367 h 1598797"/>
              <a:gd name="connsiteX20" fmla="*/ 413112 w 1034764"/>
              <a:gd name="connsiteY20" fmla="*/ 1024253 h 1598797"/>
              <a:gd name="connsiteX21" fmla="*/ 0 w 1034764"/>
              <a:gd name="connsiteY21" fmla="*/ 517382 h 159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4764" h="1598797">
                <a:moveTo>
                  <a:pt x="210916" y="535701"/>
                </a:moveTo>
                <a:cubicBezTo>
                  <a:pt x="207764" y="443901"/>
                  <a:pt x="249915" y="348683"/>
                  <a:pt x="331908" y="284049"/>
                </a:cubicBezTo>
                <a:cubicBezTo>
                  <a:pt x="463097" y="180634"/>
                  <a:pt x="646600" y="194675"/>
                  <a:pt x="741774" y="315409"/>
                </a:cubicBezTo>
                <a:cubicBezTo>
                  <a:pt x="631231" y="275026"/>
                  <a:pt x="502220" y="297941"/>
                  <a:pt x="403935" y="375418"/>
                </a:cubicBezTo>
                <a:cubicBezTo>
                  <a:pt x="305650" y="452895"/>
                  <a:pt x="253243" y="572989"/>
                  <a:pt x="266699" y="689905"/>
                </a:cubicBezTo>
                <a:lnTo>
                  <a:pt x="266698" y="689907"/>
                </a:lnTo>
                <a:cubicBezTo>
                  <a:pt x="231008" y="644631"/>
                  <a:pt x="212807" y="590781"/>
                  <a:pt x="210916" y="535701"/>
                </a:cubicBezTo>
                <a:close/>
                <a:moveTo>
                  <a:pt x="134938" y="517381"/>
                </a:moveTo>
                <a:cubicBezTo>
                  <a:pt x="134938" y="728600"/>
                  <a:pt x="306164" y="899826"/>
                  <a:pt x="517383" y="899826"/>
                </a:cubicBezTo>
                <a:cubicBezTo>
                  <a:pt x="728602" y="899826"/>
                  <a:pt x="899828" y="728600"/>
                  <a:pt x="899828" y="517381"/>
                </a:cubicBezTo>
                <a:cubicBezTo>
                  <a:pt x="899828" y="306162"/>
                  <a:pt x="728602" y="134936"/>
                  <a:pt x="517383" y="134936"/>
                </a:cubicBezTo>
                <a:cubicBezTo>
                  <a:pt x="306164" y="134936"/>
                  <a:pt x="134938" y="306162"/>
                  <a:pt x="134938" y="517381"/>
                </a:cubicBezTo>
                <a:close/>
                <a:moveTo>
                  <a:pt x="0" y="517382"/>
                </a:moveTo>
                <a:cubicBezTo>
                  <a:pt x="0" y="231640"/>
                  <a:pt x="231640" y="0"/>
                  <a:pt x="517382" y="0"/>
                </a:cubicBezTo>
                <a:cubicBezTo>
                  <a:pt x="803124" y="0"/>
                  <a:pt x="1034764" y="231640"/>
                  <a:pt x="1034764" y="517382"/>
                </a:cubicBezTo>
                <a:cubicBezTo>
                  <a:pt x="1034764" y="767406"/>
                  <a:pt x="857415" y="976008"/>
                  <a:pt x="621653" y="1024253"/>
                </a:cubicBezTo>
                <a:lnTo>
                  <a:pt x="620527" y="1024366"/>
                </a:lnTo>
                <a:lnTo>
                  <a:pt x="662992" y="1598797"/>
                </a:lnTo>
                <a:lnTo>
                  <a:pt x="371775" y="1598797"/>
                </a:lnTo>
                <a:lnTo>
                  <a:pt x="414241" y="1024367"/>
                </a:lnTo>
                <a:lnTo>
                  <a:pt x="413112" y="1024253"/>
                </a:lnTo>
                <a:cubicBezTo>
                  <a:pt x="177349" y="976008"/>
                  <a:pt x="0" y="767406"/>
                  <a:pt x="0" y="5173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" dist="12700" dir="2700000" algn="tl" rotWithShape="0">
              <a:schemeClr val="bg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-1654908" y="-16654"/>
            <a:ext cx="1569183" cy="612144"/>
            <a:chOff x="-2096383" y="21447"/>
            <a:chExt cx="1569183" cy="612144"/>
          </a:xfrm>
        </p:grpSpPr>
        <p:sp>
          <p:nvSpPr>
            <p:cNvPr id="15" name="TextBox 14"/>
            <p:cNvSpPr txBox="1"/>
            <p:nvPr userDrawn="1"/>
          </p:nvSpPr>
          <p:spPr>
            <a:xfrm>
              <a:off x="-2096383" y="21447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By:</a:t>
              </a:r>
            </a:p>
          </p:txBody>
        </p:sp>
        <p:sp>
          <p:nvSpPr>
            <p:cNvPr id="16" name="TextBox 15"/>
            <p:cNvSpPr txBox="1"/>
            <p:nvPr userDrawn="1"/>
          </p:nvSpPr>
          <p:spPr>
            <a:xfrm>
              <a:off x="-1002010" y="387370"/>
              <a:ext cx="47481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.com</a:t>
              </a:r>
            </a:p>
          </p:txBody>
        </p:sp>
        <p:pic>
          <p:nvPicPr>
            <p:cNvPr id="17" name="Picture 16"/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-2018604" y="234547"/>
              <a:ext cx="1405251" cy="1859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4578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3600" b="1" kern="1200">
          <a:solidFill>
            <a:schemeClr val="tx2"/>
          </a:solidFill>
          <a:latin typeface="Helvetica" panose="020B0500000000000000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2"/>
          </a:solidFill>
          <a:latin typeface="+mj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163482"/>
            <a:ext cx="10515600" cy="739056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219200"/>
            <a:ext cx="10515600" cy="49577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6305911"/>
            <a:ext cx="12192000" cy="5520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www.</a:t>
            </a: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presentationgo</a:t>
            </a:r>
            <a:r>
              <a:rPr kumimoji="0" lang="en-US" sz="32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.com</a:t>
            </a:r>
          </a:p>
        </p:txBody>
      </p:sp>
      <p:sp>
        <p:nvSpPr>
          <p:cNvPr id="13" name="Freeform 12"/>
          <p:cNvSpPr/>
          <p:nvPr userDrawn="1"/>
        </p:nvSpPr>
        <p:spPr>
          <a:xfrm rot="5400000">
            <a:off x="91178" y="173588"/>
            <a:ext cx="369496" cy="570902"/>
          </a:xfrm>
          <a:custGeom>
            <a:avLst/>
            <a:gdLst>
              <a:gd name="connsiteX0" fmla="*/ 210916 w 1034764"/>
              <a:gd name="connsiteY0" fmla="*/ 535701 h 1598797"/>
              <a:gd name="connsiteX1" fmla="*/ 331908 w 1034764"/>
              <a:gd name="connsiteY1" fmla="*/ 284049 h 1598797"/>
              <a:gd name="connsiteX2" fmla="*/ 741774 w 1034764"/>
              <a:gd name="connsiteY2" fmla="*/ 315409 h 1598797"/>
              <a:gd name="connsiteX3" fmla="*/ 403935 w 1034764"/>
              <a:gd name="connsiteY3" fmla="*/ 375418 h 1598797"/>
              <a:gd name="connsiteX4" fmla="*/ 266699 w 1034764"/>
              <a:gd name="connsiteY4" fmla="*/ 689905 h 1598797"/>
              <a:gd name="connsiteX5" fmla="*/ 266698 w 1034764"/>
              <a:gd name="connsiteY5" fmla="*/ 689907 h 1598797"/>
              <a:gd name="connsiteX6" fmla="*/ 210916 w 1034764"/>
              <a:gd name="connsiteY6" fmla="*/ 535701 h 1598797"/>
              <a:gd name="connsiteX7" fmla="*/ 134938 w 1034764"/>
              <a:gd name="connsiteY7" fmla="*/ 517381 h 1598797"/>
              <a:gd name="connsiteX8" fmla="*/ 517383 w 1034764"/>
              <a:gd name="connsiteY8" fmla="*/ 899826 h 1598797"/>
              <a:gd name="connsiteX9" fmla="*/ 899828 w 1034764"/>
              <a:gd name="connsiteY9" fmla="*/ 517381 h 1598797"/>
              <a:gd name="connsiteX10" fmla="*/ 517383 w 1034764"/>
              <a:gd name="connsiteY10" fmla="*/ 134936 h 1598797"/>
              <a:gd name="connsiteX11" fmla="*/ 134938 w 1034764"/>
              <a:gd name="connsiteY11" fmla="*/ 517381 h 1598797"/>
              <a:gd name="connsiteX12" fmla="*/ 0 w 1034764"/>
              <a:gd name="connsiteY12" fmla="*/ 517382 h 1598797"/>
              <a:gd name="connsiteX13" fmla="*/ 517382 w 1034764"/>
              <a:gd name="connsiteY13" fmla="*/ 0 h 1598797"/>
              <a:gd name="connsiteX14" fmla="*/ 1034764 w 1034764"/>
              <a:gd name="connsiteY14" fmla="*/ 517382 h 1598797"/>
              <a:gd name="connsiteX15" fmla="*/ 621653 w 1034764"/>
              <a:gd name="connsiteY15" fmla="*/ 1024253 h 1598797"/>
              <a:gd name="connsiteX16" fmla="*/ 620527 w 1034764"/>
              <a:gd name="connsiteY16" fmla="*/ 1024366 h 1598797"/>
              <a:gd name="connsiteX17" fmla="*/ 662992 w 1034764"/>
              <a:gd name="connsiteY17" fmla="*/ 1598797 h 1598797"/>
              <a:gd name="connsiteX18" fmla="*/ 371775 w 1034764"/>
              <a:gd name="connsiteY18" fmla="*/ 1598797 h 1598797"/>
              <a:gd name="connsiteX19" fmla="*/ 414241 w 1034764"/>
              <a:gd name="connsiteY19" fmla="*/ 1024367 h 1598797"/>
              <a:gd name="connsiteX20" fmla="*/ 413112 w 1034764"/>
              <a:gd name="connsiteY20" fmla="*/ 1024253 h 1598797"/>
              <a:gd name="connsiteX21" fmla="*/ 0 w 1034764"/>
              <a:gd name="connsiteY21" fmla="*/ 517382 h 159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4764" h="1598797">
                <a:moveTo>
                  <a:pt x="210916" y="535701"/>
                </a:moveTo>
                <a:cubicBezTo>
                  <a:pt x="207764" y="443901"/>
                  <a:pt x="249915" y="348683"/>
                  <a:pt x="331908" y="284049"/>
                </a:cubicBezTo>
                <a:cubicBezTo>
                  <a:pt x="463097" y="180634"/>
                  <a:pt x="646600" y="194675"/>
                  <a:pt x="741774" y="315409"/>
                </a:cubicBezTo>
                <a:cubicBezTo>
                  <a:pt x="631231" y="275026"/>
                  <a:pt x="502220" y="297941"/>
                  <a:pt x="403935" y="375418"/>
                </a:cubicBezTo>
                <a:cubicBezTo>
                  <a:pt x="305650" y="452895"/>
                  <a:pt x="253243" y="572989"/>
                  <a:pt x="266699" y="689905"/>
                </a:cubicBezTo>
                <a:lnTo>
                  <a:pt x="266698" y="689907"/>
                </a:lnTo>
                <a:cubicBezTo>
                  <a:pt x="231008" y="644631"/>
                  <a:pt x="212807" y="590781"/>
                  <a:pt x="210916" y="535701"/>
                </a:cubicBezTo>
                <a:close/>
                <a:moveTo>
                  <a:pt x="134938" y="517381"/>
                </a:moveTo>
                <a:cubicBezTo>
                  <a:pt x="134938" y="728600"/>
                  <a:pt x="306164" y="899826"/>
                  <a:pt x="517383" y="899826"/>
                </a:cubicBezTo>
                <a:cubicBezTo>
                  <a:pt x="728602" y="899826"/>
                  <a:pt x="899828" y="728600"/>
                  <a:pt x="899828" y="517381"/>
                </a:cubicBezTo>
                <a:cubicBezTo>
                  <a:pt x="899828" y="306162"/>
                  <a:pt x="728602" y="134936"/>
                  <a:pt x="517383" y="134936"/>
                </a:cubicBezTo>
                <a:cubicBezTo>
                  <a:pt x="306164" y="134936"/>
                  <a:pt x="134938" y="306162"/>
                  <a:pt x="134938" y="517381"/>
                </a:cubicBezTo>
                <a:close/>
                <a:moveTo>
                  <a:pt x="0" y="517382"/>
                </a:moveTo>
                <a:cubicBezTo>
                  <a:pt x="0" y="231640"/>
                  <a:pt x="231640" y="0"/>
                  <a:pt x="517382" y="0"/>
                </a:cubicBezTo>
                <a:cubicBezTo>
                  <a:pt x="803124" y="0"/>
                  <a:pt x="1034764" y="231640"/>
                  <a:pt x="1034764" y="517382"/>
                </a:cubicBezTo>
                <a:cubicBezTo>
                  <a:pt x="1034764" y="767406"/>
                  <a:pt x="857415" y="976008"/>
                  <a:pt x="621653" y="1024253"/>
                </a:cubicBezTo>
                <a:lnTo>
                  <a:pt x="620527" y="1024366"/>
                </a:lnTo>
                <a:lnTo>
                  <a:pt x="662992" y="1598797"/>
                </a:lnTo>
                <a:lnTo>
                  <a:pt x="371775" y="1598797"/>
                </a:lnTo>
                <a:lnTo>
                  <a:pt x="414241" y="1024367"/>
                </a:lnTo>
                <a:lnTo>
                  <a:pt x="413112" y="1024253"/>
                </a:lnTo>
                <a:cubicBezTo>
                  <a:pt x="177349" y="976008"/>
                  <a:pt x="0" y="767406"/>
                  <a:pt x="0" y="517382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  <a:effectLst>
            <a:outerShdw blurRad="12700" dist="12700" dir="2700000" algn="tl" rotWithShape="0">
              <a:schemeClr val="bg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-1654908" y="-16654"/>
            <a:ext cx="1569183" cy="612144"/>
            <a:chOff x="-2096383" y="21447"/>
            <a:chExt cx="1569183" cy="612144"/>
          </a:xfrm>
        </p:grpSpPr>
        <p:sp>
          <p:nvSpPr>
            <p:cNvPr id="15" name="TextBox 14"/>
            <p:cNvSpPr txBox="1"/>
            <p:nvPr userDrawn="1"/>
          </p:nvSpPr>
          <p:spPr>
            <a:xfrm>
              <a:off x="-2096383" y="21447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By:</a:t>
              </a:r>
            </a:p>
          </p:txBody>
        </p:sp>
        <p:sp>
          <p:nvSpPr>
            <p:cNvPr id="16" name="TextBox 15"/>
            <p:cNvSpPr txBox="1"/>
            <p:nvPr userDrawn="1"/>
          </p:nvSpPr>
          <p:spPr>
            <a:xfrm>
              <a:off x="-1002010" y="387370"/>
              <a:ext cx="47481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.com</a:t>
              </a:r>
            </a:p>
          </p:txBody>
        </p:sp>
        <p:pic>
          <p:nvPicPr>
            <p:cNvPr id="17" name="Picture 16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2018604" y="234547"/>
              <a:ext cx="1405251" cy="185944"/>
            </a:xfrm>
            <a:prstGeom prst="rect">
              <a:avLst/>
            </a:prstGeom>
          </p:spPr>
        </p:pic>
      </p:grpSp>
      <p:sp>
        <p:nvSpPr>
          <p:cNvPr id="18" name="Rectangle 17"/>
          <p:cNvSpPr/>
          <p:nvPr userDrawn="1"/>
        </p:nvSpPr>
        <p:spPr>
          <a:xfrm>
            <a:off x="-12701" y="6959601"/>
            <a:ext cx="166103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0" i="0" dirty="0">
                <a:solidFill>
                  <a:srgbClr val="555555"/>
                </a:solidFill>
                <a:effectLst/>
                <a:latin typeface="Open Sans" panose="020B0606030504020204" pitchFamily="34" charset="0"/>
              </a:rPr>
              <a:t>© </a:t>
            </a:r>
            <a:r>
              <a:rPr lang="en-US" sz="1100" b="0" i="0" u="none" strike="noStrike" dirty="0">
                <a:solidFill>
                  <a:srgbClr val="A5CD28"/>
                </a:solidFill>
                <a:effectLst/>
                <a:latin typeface="Open Sans" panose="020B0606030504020204" pitchFamily="34" charset="0"/>
                <a:hlinkClick r:id="rId4" tooltip="PresentationGo!"/>
              </a:rPr>
              <a:t>presentationgo.com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580019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3600" b="1" kern="1200">
          <a:solidFill>
            <a:schemeClr val="bg1"/>
          </a:solidFill>
          <a:latin typeface="Helvetica" panose="020B0500000000000000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j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bg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bg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23A4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7E942A-26CB-4FC8-A61F-ED7BAF06B75B}" type="datetimeFigureOut">
              <a:rPr lang="en-US" smtClean="0"/>
              <a:t>3/13/19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6EDDA2-A385-4D53-9944-861446547DD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64656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4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6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7.tif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8.tif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4" Type="http://schemas.openxmlformats.org/officeDocument/2006/relationships/diagramLayout" Target="../diagrams/layout1.xml"/><Relationship Id="rId5" Type="http://schemas.openxmlformats.org/officeDocument/2006/relationships/diagramQuickStyle" Target="../diagrams/quickStyle1.xml"/><Relationship Id="rId6" Type="http://schemas.openxmlformats.org/officeDocument/2006/relationships/diagramColors" Target="../diagrams/colors1.xml"/><Relationship Id="rId7" Type="http://schemas.microsoft.com/office/2007/relationships/diagramDrawing" Target="../diagrams/drawing1.xml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9.tif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microsoft.com/office/2007/relationships/hdphoto" Target="../media/hdphoto1.wdp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22.png"/><Relationship Id="rId5" Type="http://schemas.openxmlformats.org/officeDocument/2006/relationships/image" Target="../media/image23.png"/><Relationship Id="rId6" Type="http://schemas.openxmlformats.org/officeDocument/2006/relationships/image" Target="../media/image24.png"/><Relationship Id="rId7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6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Shape 2012"/>
          <p:cNvGrpSpPr/>
          <p:nvPr/>
        </p:nvGrpSpPr>
        <p:grpSpPr>
          <a:xfrm>
            <a:off x="5146138" y="-5355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222" name="Shape 2013"/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3" name="Shape 2014"/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4" name="Shape 2015"/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5" name="Shape 2016"/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6" name="Shape 2017"/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7" name="Shape 2018"/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8" name="Shape 2019"/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9" name="Shape 2020"/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0" name="Shape 2021"/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1" name="Shape 2022"/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2" name="Shape 2023"/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3" name="Shape 2024"/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4" name="Shape 2025"/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5" name="Shape 2026"/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6" name="Shape 2027"/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7" name="Shape 2028"/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8" name="Shape 2029"/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9" name="Shape 2030"/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0" name="Shape 2031"/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1" name="Shape 2032"/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2" name="Shape 2033"/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3" name="Shape 2034"/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4" name="Shape 2035"/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5" name="Shape 2036"/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6" name="Shape 2037"/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7" name="Shape 2038"/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8" name="Shape 2039"/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9" name="Shape 2040"/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0" name="Shape 2041"/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1" name="Shape 2042"/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2" name="Shape 2043"/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3" name="Shape 2044"/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4" name="Shape 2045"/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5" name="Shape 2046"/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6" name="Shape 2047"/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7" name="Shape 2048"/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8" name="Shape 2049"/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9" name="Shape 2050"/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0" name="Shape 2051"/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1" name="Shape 2052"/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2" name="Shape 2053"/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3" name="Shape 2054"/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4" name="Shape 2055"/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5" name="Shape 2056"/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6" name="Shape 2057"/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7" name="Shape 2058"/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142" name="Freeform 454"/>
          <p:cNvSpPr/>
          <p:nvPr/>
        </p:nvSpPr>
        <p:spPr>
          <a:xfrm>
            <a:off x="7252469" y="3854619"/>
            <a:ext cx="394835" cy="394609"/>
          </a:xfrm>
          <a:custGeom>
            <a:avLst/>
            <a:gdLst/>
            <a:ahLst/>
            <a:cxnLst/>
            <a:rect l="l" t="t" r="r" b="b"/>
            <a:pathLst>
              <a:path w="394835" h="394810">
                <a:moveTo>
                  <a:pt x="369912" y="134"/>
                </a:moveTo>
                <a:cubicBezTo>
                  <a:pt x="376861" y="697"/>
                  <a:pt x="382776" y="3045"/>
                  <a:pt x="387659" y="7177"/>
                </a:cubicBezTo>
                <a:cubicBezTo>
                  <a:pt x="395923" y="16943"/>
                  <a:pt x="397050" y="30840"/>
                  <a:pt x="391040" y="48870"/>
                </a:cubicBezTo>
                <a:cubicBezTo>
                  <a:pt x="385030" y="66899"/>
                  <a:pt x="374889" y="83051"/>
                  <a:pt x="360615" y="97324"/>
                </a:cubicBezTo>
                <a:lnTo>
                  <a:pt x="315260" y="142679"/>
                </a:lnTo>
                <a:lnTo>
                  <a:pt x="360334" y="338750"/>
                </a:lnTo>
                <a:cubicBezTo>
                  <a:pt x="361273" y="342318"/>
                  <a:pt x="360146" y="345417"/>
                  <a:pt x="356953" y="348046"/>
                </a:cubicBezTo>
                <a:lnTo>
                  <a:pt x="320894" y="375090"/>
                </a:lnTo>
                <a:cubicBezTo>
                  <a:pt x="319580" y="376217"/>
                  <a:pt x="317795" y="376781"/>
                  <a:pt x="315542" y="376781"/>
                </a:cubicBezTo>
                <a:cubicBezTo>
                  <a:pt x="314791" y="376781"/>
                  <a:pt x="314133" y="376687"/>
                  <a:pt x="313570" y="376499"/>
                </a:cubicBezTo>
                <a:cubicBezTo>
                  <a:pt x="310752" y="375936"/>
                  <a:pt x="308780" y="374433"/>
                  <a:pt x="307654" y="371992"/>
                </a:cubicBezTo>
                <a:lnTo>
                  <a:pt x="229056" y="228883"/>
                </a:lnTo>
                <a:lnTo>
                  <a:pt x="156093" y="301846"/>
                </a:lnTo>
                <a:lnTo>
                  <a:pt x="171024" y="356498"/>
                </a:lnTo>
                <a:cubicBezTo>
                  <a:pt x="171963" y="359690"/>
                  <a:pt x="171211" y="362601"/>
                  <a:pt x="168770" y="365231"/>
                </a:cubicBezTo>
                <a:lnTo>
                  <a:pt x="141726" y="392275"/>
                </a:lnTo>
                <a:cubicBezTo>
                  <a:pt x="140036" y="393965"/>
                  <a:pt x="137876" y="394810"/>
                  <a:pt x="135247" y="394810"/>
                </a:cubicBezTo>
                <a:lnTo>
                  <a:pt x="134683" y="394810"/>
                </a:lnTo>
                <a:cubicBezTo>
                  <a:pt x="131866" y="394435"/>
                  <a:pt x="129613" y="393214"/>
                  <a:pt x="127922" y="391148"/>
                </a:cubicBezTo>
                <a:lnTo>
                  <a:pt x="74679" y="320157"/>
                </a:lnTo>
                <a:lnTo>
                  <a:pt x="3688" y="266914"/>
                </a:lnTo>
                <a:cubicBezTo>
                  <a:pt x="1622" y="265599"/>
                  <a:pt x="402" y="263439"/>
                  <a:pt x="26" y="260434"/>
                </a:cubicBezTo>
                <a:cubicBezTo>
                  <a:pt x="-162" y="257993"/>
                  <a:pt x="684" y="255645"/>
                  <a:pt x="2561" y="253392"/>
                </a:cubicBezTo>
                <a:lnTo>
                  <a:pt x="29606" y="226066"/>
                </a:lnTo>
                <a:cubicBezTo>
                  <a:pt x="31296" y="224375"/>
                  <a:pt x="33455" y="223530"/>
                  <a:pt x="36085" y="223530"/>
                </a:cubicBezTo>
                <a:cubicBezTo>
                  <a:pt x="37212" y="223530"/>
                  <a:pt x="37963" y="223624"/>
                  <a:pt x="38339" y="223812"/>
                </a:cubicBezTo>
                <a:lnTo>
                  <a:pt x="92990" y="238743"/>
                </a:lnTo>
                <a:lnTo>
                  <a:pt x="165953" y="165780"/>
                </a:lnTo>
                <a:lnTo>
                  <a:pt x="22844" y="87182"/>
                </a:lnTo>
                <a:cubicBezTo>
                  <a:pt x="20215" y="85680"/>
                  <a:pt x="18619" y="83426"/>
                  <a:pt x="18055" y="80421"/>
                </a:cubicBezTo>
                <a:cubicBezTo>
                  <a:pt x="17680" y="77417"/>
                  <a:pt x="18525" y="74881"/>
                  <a:pt x="20591" y="72815"/>
                </a:cubicBezTo>
                <a:lnTo>
                  <a:pt x="56650" y="36756"/>
                </a:lnTo>
                <a:cubicBezTo>
                  <a:pt x="59279" y="34315"/>
                  <a:pt x="62096" y="33563"/>
                  <a:pt x="65101" y="34503"/>
                </a:cubicBezTo>
                <a:lnTo>
                  <a:pt x="252439" y="79294"/>
                </a:lnTo>
                <a:lnTo>
                  <a:pt x="297512" y="34221"/>
                </a:lnTo>
                <a:cubicBezTo>
                  <a:pt x="311785" y="19947"/>
                  <a:pt x="327937" y="9806"/>
                  <a:pt x="345967" y="3796"/>
                </a:cubicBezTo>
                <a:cubicBezTo>
                  <a:pt x="354981" y="791"/>
                  <a:pt x="362963" y="-430"/>
                  <a:pt x="369912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454"/>
          <p:cNvSpPr/>
          <p:nvPr/>
        </p:nvSpPr>
        <p:spPr>
          <a:xfrm rot="20577689">
            <a:off x="7996902" y="4378297"/>
            <a:ext cx="394835" cy="394609"/>
          </a:xfrm>
          <a:custGeom>
            <a:avLst/>
            <a:gdLst/>
            <a:ahLst/>
            <a:cxnLst/>
            <a:rect l="l" t="t" r="r" b="b"/>
            <a:pathLst>
              <a:path w="394835" h="394810">
                <a:moveTo>
                  <a:pt x="369912" y="134"/>
                </a:moveTo>
                <a:cubicBezTo>
                  <a:pt x="376861" y="697"/>
                  <a:pt x="382776" y="3045"/>
                  <a:pt x="387659" y="7177"/>
                </a:cubicBezTo>
                <a:cubicBezTo>
                  <a:pt x="395923" y="16943"/>
                  <a:pt x="397050" y="30840"/>
                  <a:pt x="391040" y="48870"/>
                </a:cubicBezTo>
                <a:cubicBezTo>
                  <a:pt x="385030" y="66899"/>
                  <a:pt x="374889" y="83051"/>
                  <a:pt x="360615" y="97324"/>
                </a:cubicBezTo>
                <a:lnTo>
                  <a:pt x="315260" y="142679"/>
                </a:lnTo>
                <a:lnTo>
                  <a:pt x="360334" y="338750"/>
                </a:lnTo>
                <a:cubicBezTo>
                  <a:pt x="361273" y="342318"/>
                  <a:pt x="360146" y="345417"/>
                  <a:pt x="356953" y="348046"/>
                </a:cubicBezTo>
                <a:lnTo>
                  <a:pt x="320894" y="375090"/>
                </a:lnTo>
                <a:cubicBezTo>
                  <a:pt x="319580" y="376217"/>
                  <a:pt x="317795" y="376781"/>
                  <a:pt x="315542" y="376781"/>
                </a:cubicBezTo>
                <a:cubicBezTo>
                  <a:pt x="314791" y="376781"/>
                  <a:pt x="314133" y="376687"/>
                  <a:pt x="313570" y="376499"/>
                </a:cubicBezTo>
                <a:cubicBezTo>
                  <a:pt x="310752" y="375936"/>
                  <a:pt x="308780" y="374433"/>
                  <a:pt x="307654" y="371992"/>
                </a:cubicBezTo>
                <a:lnTo>
                  <a:pt x="229056" y="228883"/>
                </a:lnTo>
                <a:lnTo>
                  <a:pt x="156093" y="301846"/>
                </a:lnTo>
                <a:lnTo>
                  <a:pt x="171024" y="356498"/>
                </a:lnTo>
                <a:cubicBezTo>
                  <a:pt x="171963" y="359690"/>
                  <a:pt x="171211" y="362601"/>
                  <a:pt x="168770" y="365231"/>
                </a:cubicBezTo>
                <a:lnTo>
                  <a:pt x="141726" y="392275"/>
                </a:lnTo>
                <a:cubicBezTo>
                  <a:pt x="140036" y="393965"/>
                  <a:pt x="137876" y="394810"/>
                  <a:pt x="135247" y="394810"/>
                </a:cubicBezTo>
                <a:lnTo>
                  <a:pt x="134683" y="394810"/>
                </a:lnTo>
                <a:cubicBezTo>
                  <a:pt x="131866" y="394435"/>
                  <a:pt x="129613" y="393214"/>
                  <a:pt x="127922" y="391148"/>
                </a:cubicBezTo>
                <a:lnTo>
                  <a:pt x="74679" y="320157"/>
                </a:lnTo>
                <a:lnTo>
                  <a:pt x="3688" y="266914"/>
                </a:lnTo>
                <a:cubicBezTo>
                  <a:pt x="1622" y="265599"/>
                  <a:pt x="402" y="263439"/>
                  <a:pt x="26" y="260434"/>
                </a:cubicBezTo>
                <a:cubicBezTo>
                  <a:pt x="-162" y="257993"/>
                  <a:pt x="684" y="255645"/>
                  <a:pt x="2561" y="253392"/>
                </a:cubicBezTo>
                <a:lnTo>
                  <a:pt x="29606" y="226066"/>
                </a:lnTo>
                <a:cubicBezTo>
                  <a:pt x="31296" y="224375"/>
                  <a:pt x="33455" y="223530"/>
                  <a:pt x="36085" y="223530"/>
                </a:cubicBezTo>
                <a:cubicBezTo>
                  <a:pt x="37212" y="223530"/>
                  <a:pt x="37963" y="223624"/>
                  <a:pt x="38339" y="223812"/>
                </a:cubicBezTo>
                <a:lnTo>
                  <a:pt x="92990" y="238743"/>
                </a:lnTo>
                <a:lnTo>
                  <a:pt x="165953" y="165780"/>
                </a:lnTo>
                <a:lnTo>
                  <a:pt x="22844" y="87182"/>
                </a:lnTo>
                <a:cubicBezTo>
                  <a:pt x="20215" y="85680"/>
                  <a:pt x="18619" y="83426"/>
                  <a:pt x="18055" y="80421"/>
                </a:cubicBezTo>
                <a:cubicBezTo>
                  <a:pt x="17680" y="77417"/>
                  <a:pt x="18525" y="74881"/>
                  <a:pt x="20591" y="72815"/>
                </a:cubicBezTo>
                <a:lnTo>
                  <a:pt x="56650" y="36756"/>
                </a:lnTo>
                <a:cubicBezTo>
                  <a:pt x="59279" y="34315"/>
                  <a:pt x="62096" y="33563"/>
                  <a:pt x="65101" y="34503"/>
                </a:cubicBezTo>
                <a:lnTo>
                  <a:pt x="252439" y="79294"/>
                </a:lnTo>
                <a:lnTo>
                  <a:pt x="297512" y="34221"/>
                </a:lnTo>
                <a:cubicBezTo>
                  <a:pt x="311785" y="19947"/>
                  <a:pt x="327937" y="9806"/>
                  <a:pt x="345967" y="3796"/>
                </a:cubicBezTo>
                <a:cubicBezTo>
                  <a:pt x="354981" y="791"/>
                  <a:pt x="362963" y="-430"/>
                  <a:pt x="369912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880938BD-0F12-47E6-A1FE-C27D9D3E293D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7" name="Title 56"/>
          <p:cNvSpPr>
            <a:spLocks noGrp="1"/>
          </p:cNvSpPr>
          <p:nvPr>
            <p:ph type="title"/>
          </p:nvPr>
        </p:nvSpPr>
        <p:spPr>
          <a:xfrm>
            <a:off x="283189" y="1918436"/>
            <a:ext cx="5655128" cy="1330059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pt-PT" sz="4400" dirty="0"/>
              <a:t>Processos</a:t>
            </a:r>
            <a:r>
              <a:rPr lang="en-US" sz="4400" dirty="0"/>
              <a:t> de </a:t>
            </a:r>
            <a:r>
              <a:rPr lang="pt-PT" sz="4400" dirty="0"/>
              <a:t>Convergência</a:t>
            </a:r>
            <a:r>
              <a:rPr lang="en-US" sz="4400" dirty="0"/>
              <a:t> da Zona Euro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E3D1AC6-B6A2-454F-A5FB-39966B8E3316}"/>
              </a:ext>
            </a:extLst>
          </p:cNvPr>
          <p:cNvSpPr/>
          <p:nvPr/>
        </p:nvSpPr>
        <p:spPr>
          <a:xfrm>
            <a:off x="2546252" y="6358597"/>
            <a:ext cx="6631411" cy="4929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61802FA0-FD9D-408F-A713-DC08BB8A490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74" y="227344"/>
            <a:ext cx="2393371" cy="106462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2089B59-F004-4F57-969D-EEF9F89BE107}"/>
              </a:ext>
            </a:extLst>
          </p:cNvPr>
          <p:cNvSpPr txBox="1"/>
          <p:nvPr/>
        </p:nvSpPr>
        <p:spPr>
          <a:xfrm>
            <a:off x="196356" y="4668446"/>
            <a:ext cx="342318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>
                <a:solidFill>
                  <a:schemeClr val="bg1"/>
                </a:solidFill>
              </a:rPr>
              <a:t>Realizado por:</a:t>
            </a:r>
          </a:p>
          <a:p>
            <a:r>
              <a:rPr lang="pt-PT" dirty="0">
                <a:solidFill>
                  <a:schemeClr val="bg1"/>
                </a:solidFill>
              </a:rPr>
              <a:t>Joana Rodrigues 48441</a:t>
            </a:r>
          </a:p>
          <a:p>
            <a:r>
              <a:rPr lang="pt-PT" dirty="0">
                <a:solidFill>
                  <a:schemeClr val="bg1"/>
                </a:solidFill>
              </a:rPr>
              <a:t>Liandra Henriques 48671</a:t>
            </a:r>
          </a:p>
          <a:p>
            <a:r>
              <a:rPr lang="pt-PT" dirty="0">
                <a:solidFill>
                  <a:schemeClr val="bg1"/>
                </a:solidFill>
              </a:rPr>
              <a:t>Margarida Lopes 48700</a:t>
            </a:r>
          </a:p>
          <a:p>
            <a:r>
              <a:rPr lang="pt-PT" dirty="0">
                <a:solidFill>
                  <a:schemeClr val="bg1"/>
                </a:solidFill>
              </a:rPr>
              <a:t>Maria Beatriz Gaspar 46861</a:t>
            </a:r>
            <a:endParaRPr lang="fr-F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602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27CBC8FD-BDD2-4CD8-9428-A151A63A12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4" name="Content Placeholder 5">
            <a:extLst>
              <a:ext uri="{FF2B5EF4-FFF2-40B4-BE49-F238E27FC236}">
                <a16:creationId xmlns:a16="http://schemas.microsoft.com/office/drawing/2014/main" xmlns="" id="{C30867A3-229E-462D-AEF7-6CF164B7DF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8639" y="1172180"/>
            <a:ext cx="3416435" cy="4016394"/>
          </a:xfrm>
          <a:prstGeom prst="rect">
            <a:avLst/>
          </a:prstGeom>
        </p:spPr>
      </p:pic>
      <p:sp>
        <p:nvSpPr>
          <p:cNvPr id="55" name="Content Placeholder 3">
            <a:extLst>
              <a:ext uri="{FF2B5EF4-FFF2-40B4-BE49-F238E27FC236}">
                <a16:creationId xmlns:a16="http://schemas.microsoft.com/office/drawing/2014/main" xmlns="" id="{97254535-1881-4BC2-8DA8-A83B7E3ECAE5}"/>
              </a:ext>
            </a:extLst>
          </p:cNvPr>
          <p:cNvSpPr txBox="1">
            <a:spLocks/>
          </p:cNvSpPr>
          <p:nvPr/>
        </p:nvSpPr>
        <p:spPr>
          <a:xfrm>
            <a:off x="5876039" y="1176326"/>
            <a:ext cx="5585198" cy="43513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divergência na produtividade laboral foi originada por </a:t>
            </a:r>
            <a:r>
              <a:rPr lang="pt-PT" sz="2200" u="sng" dirty="0">
                <a:solidFill>
                  <a:schemeClr val="tx1"/>
                </a:solidFill>
                <a:latin typeface="+mn-lt"/>
              </a:rPr>
              <a:t> fatores estruturais e pelas diferenças nos padrões de especialização da indústria</a:t>
            </a:r>
          </a:p>
          <a:p>
            <a:endParaRPr lang="pt-PT" sz="2200" u="sng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produtividade do trabalho é decomposta em cada país pelo :</a:t>
            </a:r>
          </a:p>
          <a:p>
            <a:pPr marL="514350" indent="-514350">
              <a:buFont typeface="Arial" panose="020B0604020202020204" pitchFamily="34" charset="0"/>
              <a:buAutoNum type="arabicPeriod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Efeito Indústria</a:t>
            </a:r>
          </a:p>
          <a:p>
            <a:pPr marL="514350" indent="-514350">
              <a:buFont typeface="Arial" panose="020B0604020202020204" pitchFamily="34" charset="0"/>
              <a:buAutoNum type="arabicPeriod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Efeito Estrutural</a:t>
            </a:r>
          </a:p>
          <a:p>
            <a:pPr marL="514350" indent="-514350">
              <a:buFont typeface="+mj-lt"/>
              <a:buAutoNum type="arabicPeriod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25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4AC7119-9D3A-4A7F-9D84-DFA5E51894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2B1E757-900C-4255-AEFB-9BF223C19EC3}"/>
              </a:ext>
            </a:extLst>
          </p:cNvPr>
          <p:cNvSpPr txBox="1">
            <a:spLocks/>
          </p:cNvSpPr>
          <p:nvPr/>
        </p:nvSpPr>
        <p:spPr>
          <a:xfrm>
            <a:off x="838200" y="1491871"/>
            <a:ext cx="10515600" cy="43513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produtividade laboral foi impulsionada maioritariamente pelos ganhos de produtividade dentro de cada indústria              Efeito Indústria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Para  a maioria dos países em fase de convergência (EL e ES) esses ganhos foram inferiores comparativamente à restante Zona Euro – devido ao fraco desempenho do setor dos serviços 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Arrow: Right 3">
            <a:extLst>
              <a:ext uri="{FF2B5EF4-FFF2-40B4-BE49-F238E27FC236}">
                <a16:creationId xmlns:a16="http://schemas.microsoft.com/office/drawing/2014/main" xmlns="" id="{68A47701-BE93-4224-A109-A8CE345786A7}"/>
              </a:ext>
            </a:extLst>
          </p:cNvPr>
          <p:cNvSpPr/>
          <p:nvPr/>
        </p:nvSpPr>
        <p:spPr>
          <a:xfrm>
            <a:off x="5796355" y="1836575"/>
            <a:ext cx="440266" cy="277532"/>
          </a:xfrm>
          <a:prstGeom prst="rightArrow">
            <a:avLst/>
          </a:prstGeom>
          <a:solidFill>
            <a:srgbClr val="095679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row: Down 4">
            <a:extLst>
              <a:ext uri="{FF2B5EF4-FFF2-40B4-BE49-F238E27FC236}">
                <a16:creationId xmlns:a16="http://schemas.microsoft.com/office/drawing/2014/main" xmlns="" id="{7A5437F0-62F3-4CD4-B0EE-DF579047EC30}"/>
              </a:ext>
            </a:extLst>
          </p:cNvPr>
          <p:cNvSpPr/>
          <p:nvPr/>
        </p:nvSpPr>
        <p:spPr>
          <a:xfrm>
            <a:off x="4357020" y="2445556"/>
            <a:ext cx="453519" cy="695210"/>
          </a:xfrm>
          <a:prstGeom prst="downArrow">
            <a:avLst/>
          </a:prstGeom>
          <a:solidFill>
            <a:srgbClr val="095679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29A5618-4228-438A-96D1-1FDCFAEBC0AB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D8A2B03E-155A-4BF3-9679-384193F63190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00856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7B7201A-10A4-450C-A25A-A1D951AA9C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3" name="Content Placeholder 5">
            <a:extLst>
              <a:ext uri="{FF2B5EF4-FFF2-40B4-BE49-F238E27FC236}">
                <a16:creationId xmlns:a16="http://schemas.microsoft.com/office/drawing/2014/main" xmlns="" id="{D67CF0D0-1040-4E0F-B6CC-474D48B6DD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73" y="1445737"/>
            <a:ext cx="3468599" cy="3966524"/>
          </a:xfrm>
          <a:prstGeom prst="rect">
            <a:avLst/>
          </a:prstGeom>
        </p:spPr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EE5301D-FF95-4F8A-AB4E-9FE31C237172}"/>
              </a:ext>
            </a:extLst>
          </p:cNvPr>
          <p:cNvSpPr txBox="1">
            <a:spLocks/>
          </p:cNvSpPr>
          <p:nvPr/>
        </p:nvSpPr>
        <p:spPr>
          <a:xfrm>
            <a:off x="5513641" y="1638483"/>
            <a:ext cx="6028266" cy="3581033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000" dirty="0">
                <a:solidFill>
                  <a:schemeClr val="tx1"/>
                </a:solidFill>
                <a:latin typeface="+mn-lt"/>
              </a:rPr>
              <a:t>No período de pré-crise , o efeito de indústria explica a diferença existente no crescimento total </a:t>
            </a:r>
          </a:p>
          <a:p>
            <a:pPr marL="0" indent="0">
              <a:buNone/>
            </a:pPr>
            <a:endParaRPr lang="pt-PT" sz="20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000" dirty="0">
                <a:solidFill>
                  <a:schemeClr val="tx1"/>
                </a:solidFill>
                <a:latin typeface="+mn-lt"/>
              </a:rPr>
              <a:t>Os distintos padrões de especialização industrial levaram a um aumento adicional na diferença (ex. PT e ES)</a:t>
            </a:r>
          </a:p>
          <a:p>
            <a:pPr marL="0" indent="0">
              <a:buNone/>
            </a:pPr>
            <a:endParaRPr lang="pt-PT" sz="2000" dirty="0">
              <a:solidFill>
                <a:schemeClr val="tx1"/>
              </a:solidFill>
              <a:latin typeface="+mn-lt"/>
            </a:endParaRPr>
          </a:p>
          <a:p>
            <a:pPr marL="0" indent="0" algn="just">
              <a:buFont typeface="Arial" panose="020B0604020202020204" pitchFamily="34" charset="0"/>
              <a:buNone/>
            </a:pPr>
            <a:r>
              <a:rPr lang="pt-PT" sz="2000" b="1" dirty="0">
                <a:solidFill>
                  <a:schemeClr val="tx1"/>
                </a:solidFill>
                <a:latin typeface="+mn-lt"/>
              </a:rPr>
              <a:t>Conclusão: </a:t>
            </a:r>
            <a:r>
              <a:rPr lang="pt-PT" sz="2000" dirty="0">
                <a:solidFill>
                  <a:schemeClr val="tx1"/>
                </a:solidFill>
                <a:latin typeface="+mn-lt"/>
              </a:rPr>
              <a:t> a produtividade do trabalho não foi um instrumento de convergência para as economias no processo de convergência   </a:t>
            </a:r>
            <a:endParaRPr lang="en-US" sz="20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E4873630-B8A3-494A-81F7-4BFCF11553FF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28762504-8CAE-4AAA-B20D-062D143722F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1514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3228" y="2416559"/>
            <a:ext cx="9265544" cy="2024881"/>
          </a:xfrm>
        </p:spPr>
        <p:txBody>
          <a:bodyPr>
            <a:normAutofit fontScale="90000"/>
          </a:bodyPr>
          <a:lstStyle/>
          <a:p>
            <a:pPr algn="ctr"/>
            <a:r>
              <a:rPr lang="pt-PT" sz="5000" dirty="0"/>
              <a:t>I.3</a:t>
            </a:r>
            <a:br>
              <a:rPr lang="pt-PT" sz="5000" dirty="0"/>
            </a:br>
            <a:r>
              <a:rPr lang="pt-PT" sz="5000" dirty="0">
                <a:solidFill>
                  <a:schemeClr val="tx1"/>
                </a:solidFill>
              </a:rPr>
              <a:t>Alocação de capital entre setores</a:t>
            </a:r>
            <a:endParaRPr lang="fr-FR" sz="5000" dirty="0">
              <a:solidFill>
                <a:schemeClr val="tx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B2CD6B7B-F352-4919-8574-1877AD8AAAAA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11781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xmlns="" id="{22897A5E-104F-40AD-AFCB-1BEA9CC2BB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7028" y="173405"/>
            <a:ext cx="10515600" cy="739056"/>
          </a:xfrm>
        </p:spPr>
        <p:txBody>
          <a:bodyPr>
            <a:normAutofit/>
          </a:bodyPr>
          <a:lstStyle/>
          <a:p>
            <a:r>
              <a:rPr lang="pt-PT" dirty="0"/>
              <a:t>Investimentos a nível sectorial</a:t>
            </a:r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4" name="Marcador de Posição de Conteúdo 2">
            <a:extLst>
              <a:ext uri="{FF2B5EF4-FFF2-40B4-BE49-F238E27FC236}">
                <a16:creationId xmlns:a16="http://schemas.microsoft.com/office/drawing/2014/main" xmlns="" id="{24B610C1-3517-4B59-9926-E881FD435B2E}"/>
              </a:ext>
            </a:extLst>
          </p:cNvPr>
          <p:cNvSpPr txBox="1">
            <a:spLocks/>
          </p:cNvSpPr>
          <p:nvPr/>
        </p:nvSpPr>
        <p:spPr>
          <a:xfrm>
            <a:off x="5301166" y="1915465"/>
            <a:ext cx="6146524" cy="236325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Setor dos serviços com maiores valores de investimento nas economias da Zona Euro</a:t>
            </a:r>
          </a:p>
          <a:p>
            <a:pPr marL="0" indent="0" algn="just"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Investimento no setor dos serviços com mais relevo nas economias em convergência </a:t>
            </a:r>
          </a:p>
        </p:txBody>
      </p:sp>
      <p:pic>
        <p:nvPicPr>
          <p:cNvPr id="56" name="Imagem 3">
            <a:extLst>
              <a:ext uri="{FF2B5EF4-FFF2-40B4-BE49-F238E27FC236}">
                <a16:creationId xmlns:a16="http://schemas.microsoft.com/office/drawing/2014/main" xmlns="" id="{3591585C-DAA2-49B2-B3E5-7AC55138DD7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461" t="26621" r="31091" b="22263"/>
          <a:stretch/>
        </p:blipFill>
        <p:spPr>
          <a:xfrm>
            <a:off x="720294" y="1102912"/>
            <a:ext cx="4159563" cy="3998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8060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75C95E2A-1F8F-4D9F-AF18-54452943CEB2}"/>
              </a:ext>
            </a:extLst>
          </p:cNvPr>
          <p:cNvSpPr txBox="1">
            <a:spLocks/>
          </p:cNvSpPr>
          <p:nvPr/>
        </p:nvSpPr>
        <p:spPr>
          <a:xfrm>
            <a:off x="4741827" y="2230378"/>
            <a:ext cx="7309196" cy="3029211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PT" sz="2200" b="1" dirty="0">
                <a:solidFill>
                  <a:schemeClr val="tx1"/>
                </a:solidFill>
                <a:latin typeface="+mn-lt"/>
              </a:rPr>
              <a:t>Economias em convergência 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Grande contribuição da construção, atividades imobiliárias e serviços como a distribuição, restauração e hotelaria.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Significativo investimento em serviços públicos</a:t>
            </a:r>
          </a:p>
          <a:p>
            <a:endParaRPr lang="pt-PT" dirty="0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E7C5D5C9-2554-4202-A009-EB6025E012E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236" t="29947" r="6848" b="19061"/>
          <a:stretch/>
        </p:blipFill>
        <p:spPr>
          <a:xfrm>
            <a:off x="437802" y="870065"/>
            <a:ext cx="4079385" cy="4206239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BEBC73DA-61A9-489F-BABF-FA89B1B65A69}"/>
              </a:ext>
            </a:extLst>
          </p:cNvPr>
          <p:cNvSpPr txBox="1"/>
          <p:nvPr/>
        </p:nvSpPr>
        <p:spPr>
          <a:xfrm>
            <a:off x="437802" y="4982590"/>
            <a:ext cx="44279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(1) </a:t>
            </a:r>
            <a:r>
              <a:rPr lang="pt-PT" sz="1200" dirty="0" err="1"/>
              <a:t>Services</a:t>
            </a:r>
            <a:r>
              <a:rPr lang="pt-PT" sz="1200" dirty="0"/>
              <a:t> </a:t>
            </a:r>
            <a:r>
              <a:rPr lang="pt-PT" sz="1200" dirty="0" err="1"/>
              <a:t>sectors</a:t>
            </a:r>
            <a:r>
              <a:rPr lang="pt-PT" sz="1200" dirty="0"/>
              <a:t>: </a:t>
            </a:r>
            <a:r>
              <a:rPr lang="pt-PT" sz="1200" dirty="0" err="1"/>
              <a:t>distribution</a:t>
            </a:r>
            <a:r>
              <a:rPr lang="pt-PT" sz="1200" dirty="0"/>
              <a:t> industries, </a:t>
            </a:r>
            <a:r>
              <a:rPr lang="pt-PT" sz="1200" dirty="0" err="1"/>
              <a:t>hotels</a:t>
            </a:r>
            <a:r>
              <a:rPr lang="pt-PT" sz="1200" dirty="0"/>
              <a:t> </a:t>
            </a:r>
            <a:r>
              <a:rPr lang="pt-PT" sz="1200" dirty="0" err="1"/>
              <a:t>and</a:t>
            </a:r>
            <a:r>
              <a:rPr lang="pt-PT" sz="1200" dirty="0"/>
              <a:t> </a:t>
            </a:r>
            <a:r>
              <a:rPr lang="pt-PT" sz="1200" dirty="0" err="1"/>
              <a:t>restaurants</a:t>
            </a:r>
            <a:endParaRPr lang="pt-PT" sz="1200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xmlns="" id="{243BF5B7-AC53-43ED-9789-C46DCBFE7557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C683E07-43EB-4EA4-8DD7-17B5B22CC956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8092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BAD5269-47F3-4039-B0B2-5FC58595F0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60D5CA53-D512-41CE-9D1B-918AD1064D58}"/>
              </a:ext>
            </a:extLst>
          </p:cNvPr>
          <p:cNvSpPr txBox="1">
            <a:spLocks/>
          </p:cNvSpPr>
          <p:nvPr/>
        </p:nvSpPr>
        <p:spPr>
          <a:xfrm>
            <a:off x="4982447" y="1647348"/>
            <a:ext cx="6720840" cy="331211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pt-PT" dirty="0"/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Economias mais avançadas: </a:t>
            </a:r>
            <a:r>
              <a:rPr lang="pt-PT" sz="2200" dirty="0">
                <a:solidFill>
                  <a:schemeClr val="tx1"/>
                </a:solidFill>
                <a:latin typeface="+mn-lt"/>
              </a:rPr>
              <a:t>maior investimento em intermediação financeira e em atividades de negócio industriais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Economias em convergência: </a:t>
            </a:r>
            <a:r>
              <a:rPr lang="pt-PT" sz="2200" dirty="0">
                <a:solidFill>
                  <a:schemeClr val="tx1"/>
                </a:solidFill>
                <a:latin typeface="+mn-lt"/>
              </a:rPr>
              <a:t>grandes investimentos no setor industrial e em indústrias de informação e comunicação relacionadas com as telecomunicações e correios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E6BCFC81-4784-47AE-AEC2-01541E4C9E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845" t="34747" r="27266" b="6990"/>
          <a:stretch/>
        </p:blipFill>
        <p:spPr>
          <a:xfrm>
            <a:off x="488713" y="1312659"/>
            <a:ext cx="4206241" cy="3995651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FB0D764C-DCAE-44F6-B5D3-D05C1CDE3243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704E87C-C424-43AB-8EDA-10219D31CE14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7872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3582596-B3C0-4B86-BB01-B43FBBDB72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D7DB1D1B-B6A4-4605-9304-D14DD7515F54}"/>
              </a:ext>
            </a:extLst>
          </p:cNvPr>
          <p:cNvSpPr txBox="1">
            <a:spLocks/>
          </p:cNvSpPr>
          <p:nvPr/>
        </p:nvSpPr>
        <p:spPr>
          <a:xfrm>
            <a:off x="4262007" y="1032817"/>
            <a:ext cx="7618469" cy="4792362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PT" sz="2600" dirty="0">
              <a:latin typeface="+mn-lt"/>
            </a:endParaRPr>
          </a:p>
          <a:p>
            <a:pPr algn="just"/>
            <a:r>
              <a:rPr lang="pt-PT" b="1" dirty="0">
                <a:solidFill>
                  <a:schemeClr val="tx1"/>
                </a:solidFill>
                <a:latin typeface="+mn-lt"/>
              </a:rPr>
              <a:t>Países convergentes da Zona Euro: 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400" dirty="0">
                <a:solidFill>
                  <a:schemeClr val="tx1"/>
                </a:solidFill>
                <a:latin typeface="+mn-lt"/>
              </a:rPr>
              <a:t>Grandes entradas de capital estrangeiro nos anos anteriores à crise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400" dirty="0">
                <a:solidFill>
                  <a:schemeClr val="tx1"/>
                </a:solidFill>
                <a:latin typeface="+mn-lt"/>
              </a:rPr>
              <a:t>Investimentos canalizados para áreas menos produtivas e propensas a bolhas (ES, IE, EL)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400" dirty="0">
                <a:solidFill>
                  <a:schemeClr val="tx1"/>
                </a:solidFill>
                <a:latin typeface="+mn-lt"/>
              </a:rPr>
              <a:t>Acumulação de capital também importante em setores dos serviços</a:t>
            </a:r>
          </a:p>
          <a:p>
            <a:pPr algn="just"/>
            <a:endParaRPr lang="pt-PT" dirty="0">
              <a:solidFill>
                <a:schemeClr val="tx1"/>
              </a:solidFill>
              <a:latin typeface="+mn-lt"/>
            </a:endParaRPr>
          </a:p>
          <a:p>
            <a:pPr algn="just"/>
            <a:endParaRPr lang="pt-PT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dirty="0">
                <a:solidFill>
                  <a:schemeClr val="tx1"/>
                </a:solidFill>
                <a:latin typeface="+mn-lt"/>
              </a:rPr>
              <a:t>O setor dos serviços foi o responsável pelas elevadas diferenças de produtividade entre as economias em convergência  e as restantes da Zona Euro, o que não pode ser explicado pela falta de investimentos.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PT" dirty="0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896B4388-9FCF-409A-8957-89108EDB648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966" t="29414" r="10081" b="24283"/>
          <a:stretch/>
        </p:blipFill>
        <p:spPr>
          <a:xfrm>
            <a:off x="291744" y="1519842"/>
            <a:ext cx="3705030" cy="3818313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ECB9CD06-156A-41E9-A138-99DFFFE73599}"/>
              </a:ext>
            </a:extLst>
          </p:cNvPr>
          <p:cNvSpPr/>
          <p:nvPr/>
        </p:nvSpPr>
        <p:spPr>
          <a:xfrm>
            <a:off x="0" y="6318433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8D894E4E-49E1-4487-9C15-B5470B1364E6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0314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A5093DBB-9891-4435-99B1-EDE02B11BBBE}"/>
              </a:ext>
            </a:extLst>
          </p:cNvPr>
          <p:cNvSpPr txBox="1">
            <a:spLocks/>
          </p:cNvSpPr>
          <p:nvPr/>
        </p:nvSpPr>
        <p:spPr>
          <a:xfrm>
            <a:off x="838200" y="1219576"/>
            <a:ext cx="10515600" cy="241623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PT" sz="2200" u="sng" dirty="0">
                <a:solidFill>
                  <a:schemeClr val="tx1"/>
                </a:solidFill>
                <a:latin typeface="+mn-lt"/>
              </a:rPr>
              <a:t>Teoria do Crescimento Económico:</a:t>
            </a:r>
          </a:p>
          <a:p>
            <a:endParaRPr lang="pt-PT" sz="2200" u="sng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Integração económica e do mercado financeiro resulta em maiores níveis de receitas para os países</a:t>
            </a:r>
          </a:p>
          <a:p>
            <a:pPr lvl="1" algn="just">
              <a:buFont typeface="Courier New" panose="02070309020205020404" pitchFamily="49" charset="0"/>
              <a:buChar char="o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Economias menos avançadas devem crescer mais rapidamente que as mais avançadas</a:t>
            </a: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1200" dirty="0"/>
          </a:p>
          <a:p>
            <a:endParaRPr lang="pt-PT" sz="1200" dirty="0"/>
          </a:p>
          <a:p>
            <a:endParaRPr lang="pt-PT" sz="1200" dirty="0"/>
          </a:p>
          <a:p>
            <a:endParaRPr lang="pt-PT" sz="1200" dirty="0"/>
          </a:p>
          <a:p>
            <a:endParaRPr lang="pt-PT" sz="1200" dirty="0"/>
          </a:p>
          <a:p>
            <a:endParaRPr lang="pt-PT" dirty="0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9E393E7E-5D87-47D5-A7FC-9DDB6015624A}"/>
              </a:ext>
            </a:extLst>
          </p:cNvPr>
          <p:cNvSpPr txBox="1"/>
          <p:nvPr/>
        </p:nvSpPr>
        <p:spPr>
          <a:xfrm>
            <a:off x="5597237" y="4027534"/>
            <a:ext cx="2382982" cy="646331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Mais rápida acumulação de capital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2F96C0C7-8C43-46D9-8D67-A4BCDE25F6A7}"/>
              </a:ext>
            </a:extLst>
          </p:cNvPr>
          <p:cNvSpPr txBox="1"/>
          <p:nvPr/>
        </p:nvSpPr>
        <p:spPr>
          <a:xfrm>
            <a:off x="8484523" y="4027534"/>
            <a:ext cx="2626822" cy="646331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Difusão da tecnologia e da inovação</a:t>
            </a:r>
          </a:p>
        </p:txBody>
      </p:sp>
      <p:cxnSp>
        <p:nvCxnSpPr>
          <p:cNvPr id="6" name="Conexão reta unidirecional 6">
            <a:extLst>
              <a:ext uri="{FF2B5EF4-FFF2-40B4-BE49-F238E27FC236}">
                <a16:creationId xmlns:a16="http://schemas.microsoft.com/office/drawing/2014/main" xmlns="" id="{E95C3E13-F20D-46D0-95EA-98BC4E18775F}"/>
              </a:ext>
            </a:extLst>
          </p:cNvPr>
          <p:cNvCxnSpPr>
            <a:cxnSpLocks/>
          </p:cNvCxnSpPr>
          <p:nvPr/>
        </p:nvCxnSpPr>
        <p:spPr>
          <a:xfrm flipH="1">
            <a:off x="7459287" y="3502805"/>
            <a:ext cx="360220" cy="415636"/>
          </a:xfrm>
          <a:prstGeom prst="straightConnector1">
            <a:avLst/>
          </a:prstGeom>
          <a:ln>
            <a:solidFill>
              <a:srgbClr val="06395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exão reta unidirecional 7">
            <a:extLst>
              <a:ext uri="{FF2B5EF4-FFF2-40B4-BE49-F238E27FC236}">
                <a16:creationId xmlns:a16="http://schemas.microsoft.com/office/drawing/2014/main" xmlns="" id="{F745C0C9-33E0-4F41-A2ED-15BBB1EDDD0E}"/>
              </a:ext>
            </a:extLst>
          </p:cNvPr>
          <p:cNvCxnSpPr>
            <a:cxnSpLocks/>
          </p:cNvCxnSpPr>
          <p:nvPr/>
        </p:nvCxnSpPr>
        <p:spPr>
          <a:xfrm>
            <a:off x="8401396" y="3515576"/>
            <a:ext cx="293717" cy="402865"/>
          </a:xfrm>
          <a:prstGeom prst="straightConnector1">
            <a:avLst/>
          </a:prstGeom>
          <a:ln>
            <a:solidFill>
              <a:srgbClr val="06395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aixaDeTexto 11">
            <a:extLst>
              <a:ext uri="{FF2B5EF4-FFF2-40B4-BE49-F238E27FC236}">
                <a16:creationId xmlns:a16="http://schemas.microsoft.com/office/drawing/2014/main" xmlns="" id="{5831F6E7-8E95-4EED-AFB4-038BC3740B23}"/>
              </a:ext>
            </a:extLst>
          </p:cNvPr>
          <p:cNvSpPr txBox="1"/>
          <p:nvPr/>
        </p:nvSpPr>
        <p:spPr>
          <a:xfrm>
            <a:off x="6104313" y="5226010"/>
            <a:ext cx="1368829" cy="923330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Modelo de Crescimento Neoclássico</a:t>
            </a:r>
          </a:p>
        </p:txBody>
      </p:sp>
      <p:sp>
        <p:nvSpPr>
          <p:cNvPr id="9" name="CaixaDeTexto 12">
            <a:extLst>
              <a:ext uri="{FF2B5EF4-FFF2-40B4-BE49-F238E27FC236}">
                <a16:creationId xmlns:a16="http://schemas.microsoft.com/office/drawing/2014/main" xmlns="" id="{82BEF488-A57E-422B-87A5-FB62B3FB0EAE}"/>
              </a:ext>
            </a:extLst>
          </p:cNvPr>
          <p:cNvSpPr txBox="1"/>
          <p:nvPr/>
        </p:nvSpPr>
        <p:spPr>
          <a:xfrm>
            <a:off x="9041475" y="5226010"/>
            <a:ext cx="1512917" cy="923330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Modelo de Crescimento Endógeno</a:t>
            </a:r>
          </a:p>
        </p:txBody>
      </p:sp>
      <p:sp>
        <p:nvSpPr>
          <p:cNvPr id="10" name="Seta: Para Baixo 13">
            <a:extLst>
              <a:ext uri="{FF2B5EF4-FFF2-40B4-BE49-F238E27FC236}">
                <a16:creationId xmlns:a16="http://schemas.microsoft.com/office/drawing/2014/main" xmlns="" id="{F2ABDF8F-81DD-472E-ACCE-F5CC96145F7C}"/>
              </a:ext>
            </a:extLst>
          </p:cNvPr>
          <p:cNvSpPr/>
          <p:nvPr/>
        </p:nvSpPr>
        <p:spPr>
          <a:xfrm>
            <a:off x="6580910" y="4747298"/>
            <a:ext cx="415636" cy="351906"/>
          </a:xfrm>
          <a:prstGeom prst="down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11" name="Seta: Para Baixo 14">
            <a:extLst>
              <a:ext uri="{FF2B5EF4-FFF2-40B4-BE49-F238E27FC236}">
                <a16:creationId xmlns:a16="http://schemas.microsoft.com/office/drawing/2014/main" xmlns="" id="{C6D12CC4-D623-4550-BBDA-069F1811026D}"/>
              </a:ext>
            </a:extLst>
          </p:cNvPr>
          <p:cNvSpPr/>
          <p:nvPr/>
        </p:nvSpPr>
        <p:spPr>
          <a:xfrm>
            <a:off x="9590116" y="4747298"/>
            <a:ext cx="415636" cy="351906"/>
          </a:xfrm>
          <a:prstGeom prst="down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xmlns="" id="{B8668A08-E798-49F1-A022-8390D26BF0C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038AE8B-6A40-48B7-BEA4-7212D441A67F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F5876B3-7139-4E17-A147-D4EF1E2E4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1527" y="213980"/>
            <a:ext cx="10515600" cy="739056"/>
          </a:xfrm>
        </p:spPr>
        <p:txBody>
          <a:bodyPr/>
          <a:lstStyle/>
          <a:p>
            <a:r>
              <a:rPr lang="pt-PT" dirty="0"/>
              <a:t>Influenciadores das decisões de investimento: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3202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21DF0F1A-D76C-4B2C-8805-EB253E83DEE4}"/>
              </a:ext>
            </a:extLst>
          </p:cNvPr>
          <p:cNvSpPr txBox="1">
            <a:spLocks/>
          </p:cNvSpPr>
          <p:nvPr/>
        </p:nvSpPr>
        <p:spPr>
          <a:xfrm>
            <a:off x="6704039" y="517058"/>
            <a:ext cx="4854633" cy="565990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PT" sz="2200" b="1" dirty="0">
                <a:solidFill>
                  <a:schemeClr val="tx1"/>
                </a:solidFill>
                <a:latin typeface="+mn-lt"/>
              </a:rPr>
              <a:t>1995-2001:	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Economias em convergência seguiram as previsões teóricas dos modelos de crescimento em termos de acumulação de capital. </a:t>
            </a: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Investimento aumentou nas economias em convergência</a:t>
            </a:r>
          </a:p>
          <a:p>
            <a:pPr marL="457200" lvl="1" indent="0" algn="just">
              <a:buFont typeface="Arial" panose="020B0604020202020204" pitchFamily="34" charset="0"/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2001-2007: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Correlação mais fraca entre o investimento e a receita marginal do capital.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F6A37FC8-7777-4CC5-BA74-951F143763A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805" t="25939" r="26566" b="20081"/>
          <a:stretch/>
        </p:blipFill>
        <p:spPr>
          <a:xfrm>
            <a:off x="315883" y="681036"/>
            <a:ext cx="6388156" cy="5038119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2DF567A5-CE56-48AF-A46F-08FB56895A87}"/>
              </a:ext>
            </a:extLst>
          </p:cNvPr>
          <p:cNvSpPr txBox="1"/>
          <p:nvPr/>
        </p:nvSpPr>
        <p:spPr>
          <a:xfrm>
            <a:off x="8466336" y="2447943"/>
            <a:ext cx="2953789" cy="1015663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r>
              <a:rPr lang="pt-PT" sz="2000" dirty="0"/>
              <a:t>Elevados fluxos de capital para economias com menores rendimentos</a:t>
            </a:r>
          </a:p>
        </p:txBody>
      </p:sp>
      <p:sp>
        <p:nvSpPr>
          <p:cNvPr id="6" name="Seta: Para Baixo 5">
            <a:extLst>
              <a:ext uri="{FF2B5EF4-FFF2-40B4-BE49-F238E27FC236}">
                <a16:creationId xmlns:a16="http://schemas.microsoft.com/office/drawing/2014/main" xmlns="" id="{1365EE68-1850-41BD-BDCB-C91BB8EDCDEF}"/>
              </a:ext>
            </a:extLst>
          </p:cNvPr>
          <p:cNvSpPr/>
          <p:nvPr/>
        </p:nvSpPr>
        <p:spPr>
          <a:xfrm>
            <a:off x="9779748" y="2132472"/>
            <a:ext cx="326967" cy="260465"/>
          </a:xfrm>
          <a:prstGeom prst="down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xmlns="" id="{5935A49C-58CA-49D8-850B-3F2976278F8B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4B2F5720-BE9B-4D2D-B15D-6BBAA1D25E59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52950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xmlns="" id="{22897A5E-104F-40AD-AFCB-1BEA9CC2BB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7028" y="67389"/>
            <a:ext cx="10515600" cy="739056"/>
          </a:xfrm>
        </p:spPr>
        <p:txBody>
          <a:bodyPr/>
          <a:lstStyle/>
          <a:p>
            <a:r>
              <a:rPr lang="pt-PT" dirty="0"/>
              <a:t>I. Introdução</a:t>
            </a:r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4" name="CaixaDeTexto 3">
            <a:extLst>
              <a:ext uri="{FF2B5EF4-FFF2-40B4-BE49-F238E27FC236}">
                <a16:creationId xmlns:a16="http://schemas.microsoft.com/office/drawing/2014/main" xmlns="" id="{A7261320-B7A1-4D7B-ACDC-E482953A288D}"/>
              </a:ext>
            </a:extLst>
          </p:cNvPr>
          <p:cNvSpPr txBox="1"/>
          <p:nvPr/>
        </p:nvSpPr>
        <p:spPr>
          <a:xfrm>
            <a:off x="415891" y="1507348"/>
            <a:ext cx="115585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PT" sz="2200" dirty="0"/>
              <a:t>O que são forças de convergência?</a:t>
            </a:r>
          </a:p>
          <a:p>
            <a:pPr marL="1257300" lvl="2" indent="-342900">
              <a:buFont typeface="Courier New" panose="02070309020205020404" pitchFamily="49" charset="0"/>
              <a:buChar char="o"/>
            </a:pPr>
            <a:r>
              <a:rPr lang="pt-PT" sz="2200" dirty="0"/>
              <a:t>Eliminação do hiato do rendimento </a:t>
            </a:r>
          </a:p>
        </p:txBody>
      </p:sp>
      <p:sp>
        <p:nvSpPr>
          <p:cNvPr id="56" name="CaixaDeTexto 5">
            <a:extLst>
              <a:ext uri="{FF2B5EF4-FFF2-40B4-BE49-F238E27FC236}">
                <a16:creationId xmlns:a16="http://schemas.microsoft.com/office/drawing/2014/main" xmlns="" id="{D1A431B3-533B-4376-AFD6-4F8791B9D513}"/>
              </a:ext>
            </a:extLst>
          </p:cNvPr>
          <p:cNvSpPr txBox="1"/>
          <p:nvPr/>
        </p:nvSpPr>
        <p:spPr>
          <a:xfrm>
            <a:off x="648365" y="3263753"/>
            <a:ext cx="2113280" cy="1446550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sz="2200" dirty="0"/>
              <a:t>Convergência estagnou após a introdução do euro</a:t>
            </a:r>
          </a:p>
        </p:txBody>
      </p:sp>
      <p:sp>
        <p:nvSpPr>
          <p:cNvPr id="57" name="Seta para a Direita 6">
            <a:extLst>
              <a:ext uri="{FF2B5EF4-FFF2-40B4-BE49-F238E27FC236}">
                <a16:creationId xmlns:a16="http://schemas.microsoft.com/office/drawing/2014/main" xmlns="" id="{087E59AE-1533-45A8-8FB6-580EB2622421}"/>
              </a:ext>
            </a:extLst>
          </p:cNvPr>
          <p:cNvSpPr/>
          <p:nvPr/>
        </p:nvSpPr>
        <p:spPr>
          <a:xfrm>
            <a:off x="3131465" y="3709430"/>
            <a:ext cx="1048702" cy="646946"/>
          </a:xfrm>
          <a:prstGeom prst="right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>
              <a:solidFill>
                <a:srgbClr val="063951"/>
              </a:solidFill>
            </a:endParaRPr>
          </a:p>
        </p:txBody>
      </p:sp>
      <p:sp>
        <p:nvSpPr>
          <p:cNvPr id="58" name="CaixaDeTexto 9">
            <a:extLst>
              <a:ext uri="{FF2B5EF4-FFF2-40B4-BE49-F238E27FC236}">
                <a16:creationId xmlns:a16="http://schemas.microsoft.com/office/drawing/2014/main" xmlns="" id="{035D2CC6-B07D-4533-9BB7-42F511473741}"/>
              </a:ext>
            </a:extLst>
          </p:cNvPr>
          <p:cNvSpPr txBox="1"/>
          <p:nvPr/>
        </p:nvSpPr>
        <p:spPr>
          <a:xfrm>
            <a:off x="4490924" y="2707610"/>
            <a:ext cx="1223644" cy="430887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r>
              <a:rPr lang="pt-PT" sz="2200" b="1" dirty="0"/>
              <a:t>Razões:</a:t>
            </a:r>
          </a:p>
        </p:txBody>
      </p:sp>
      <p:sp>
        <p:nvSpPr>
          <p:cNvPr id="59" name="CaixaDeTexto 10">
            <a:extLst>
              <a:ext uri="{FF2B5EF4-FFF2-40B4-BE49-F238E27FC236}">
                <a16:creationId xmlns:a16="http://schemas.microsoft.com/office/drawing/2014/main" xmlns="" id="{F609B618-365B-4A36-A297-3CE49CD3E171}"/>
              </a:ext>
            </a:extLst>
          </p:cNvPr>
          <p:cNvSpPr txBox="1"/>
          <p:nvPr/>
        </p:nvSpPr>
        <p:spPr>
          <a:xfrm>
            <a:off x="4497669" y="3361154"/>
            <a:ext cx="6978967" cy="1446550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marL="285750" indent="-285750">
              <a:buSzPct val="100000"/>
              <a:buFont typeface="Courier New" panose="02070309020205020404" pitchFamily="49" charset="0"/>
              <a:buChar char="o"/>
            </a:pPr>
            <a:r>
              <a:rPr lang="pt-PT" sz="2200" dirty="0"/>
              <a:t>Baixa produtividade &amp; fraco crescimento da PTF </a:t>
            </a:r>
            <a:r>
              <a:rPr lang="pt-PT" sz="2200" dirty="0">
                <a:sym typeface="Wingdings" pitchFamily="2" charset="2"/>
              </a:rPr>
              <a:t> </a:t>
            </a:r>
            <a:r>
              <a:rPr lang="pt-PT" sz="2200" dirty="0"/>
              <a:t>Fraca taxa de crescimento </a:t>
            </a:r>
          </a:p>
          <a:p>
            <a:pPr marL="285750" indent="-285750">
              <a:buSzPct val="100000"/>
              <a:buFont typeface="Courier New" panose="02070309020205020404" pitchFamily="49" charset="0"/>
              <a:buChar char="o"/>
            </a:pPr>
            <a:r>
              <a:rPr lang="pt-PT" sz="2200" dirty="0"/>
              <a:t>Inexistência de desenvolvimento da tecnologia</a:t>
            </a:r>
          </a:p>
          <a:p>
            <a:pPr marL="285750" indent="-285750">
              <a:buSzPct val="100000"/>
              <a:buFont typeface="Courier New" panose="02070309020205020404" pitchFamily="49" charset="0"/>
              <a:buChar char="o"/>
            </a:pPr>
            <a:r>
              <a:rPr lang="pt-PT" sz="2200" dirty="0"/>
              <a:t>Má alocação de capital</a:t>
            </a:r>
          </a:p>
        </p:txBody>
      </p:sp>
    </p:spTree>
    <p:extLst>
      <p:ext uri="{BB962C8B-B14F-4D97-AF65-F5344CB8AC3E}">
        <p14:creationId xmlns:p14="http://schemas.microsoft.com/office/powerpoint/2010/main" val="383699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30AEF2F4-97BB-456A-B424-03B366B43C27}"/>
              </a:ext>
            </a:extLst>
          </p:cNvPr>
          <p:cNvSpPr txBox="1">
            <a:spLocks/>
          </p:cNvSpPr>
          <p:nvPr/>
        </p:nvSpPr>
        <p:spPr>
          <a:xfrm>
            <a:off x="681654" y="291681"/>
            <a:ext cx="10515600" cy="586114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Correlação entre a acumulação de capital e as taxas de lucro tornaram-se mais significativas entre os dois períodos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1995-2001: 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As economias em convergência o setor dos serviços e as indústrias em rede tiveram uma maior produtividade marginal do capital que o setor industrial. 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Os fluxos e capital seguiram a produtividade marginal do capital na maioria dos setores.</a:t>
            </a: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lvl="1" algn="just">
              <a:buFont typeface="Wingdings" panose="05000000000000000000" pitchFamily="2" charset="2"/>
              <a:buChar char="Ø"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marL="457200" lvl="1" indent="0" algn="just"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marL="457200" lvl="1" indent="0" algn="just">
              <a:buNone/>
            </a:pPr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2001-2007:</a:t>
            </a:r>
          </a:p>
          <a:p>
            <a:pPr lvl="1" algn="just">
              <a:buFont typeface="Courier New" panose="02070309020205020404" pitchFamily="49" charset="0"/>
              <a:buChar char="o"/>
            </a:pPr>
            <a:r>
              <a:rPr lang="pt-PT" sz="2200" dirty="0">
                <a:solidFill>
                  <a:schemeClr val="tx1"/>
                </a:solidFill>
                <a:latin typeface="+mn-lt"/>
              </a:rPr>
              <a:t>Fluxos de capital menos relacionados com o produto marginal do capital e mais com as taxas de lucro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EC5FBE0D-B631-4B28-B063-0B00821883A3}"/>
              </a:ext>
            </a:extLst>
          </p:cNvPr>
          <p:cNvSpPr txBox="1"/>
          <p:nvPr/>
        </p:nvSpPr>
        <p:spPr>
          <a:xfrm>
            <a:off x="6124086" y="3616491"/>
            <a:ext cx="3403329" cy="1446550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pt-PT" sz="2200" dirty="0"/>
              <a:t>Produtividade marginal do capital foi o principal influenciador das decisões de investimento</a:t>
            </a:r>
          </a:p>
        </p:txBody>
      </p:sp>
      <p:sp>
        <p:nvSpPr>
          <p:cNvPr id="5" name="Seta: Para Baixo 4">
            <a:extLst>
              <a:ext uri="{FF2B5EF4-FFF2-40B4-BE49-F238E27FC236}">
                <a16:creationId xmlns:a16="http://schemas.microsoft.com/office/drawing/2014/main" xmlns="" id="{F5BF7933-891B-4FD9-BFAE-AB31A899189B}"/>
              </a:ext>
            </a:extLst>
          </p:cNvPr>
          <p:cNvSpPr/>
          <p:nvPr/>
        </p:nvSpPr>
        <p:spPr>
          <a:xfrm>
            <a:off x="7468304" y="2957295"/>
            <a:ext cx="714894" cy="609600"/>
          </a:xfrm>
          <a:prstGeom prst="down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 sz="2200">
              <a:solidFill>
                <a:schemeClr val="tx1"/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xmlns="" id="{347877C6-6441-471B-8597-A4444A2FF5E8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4FF80D2A-3260-45C6-8A38-2E0D9722A7FF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83570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6A3DD894-84AA-4432-9E87-D142FC8970C7}"/>
              </a:ext>
            </a:extLst>
          </p:cNvPr>
          <p:cNvSpPr txBox="1">
            <a:spLocks/>
          </p:cNvSpPr>
          <p:nvPr/>
        </p:nvSpPr>
        <p:spPr>
          <a:xfrm>
            <a:off x="6234546" y="41564"/>
            <a:ext cx="5656810" cy="5866015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Setores em que a produtividade marginal do capital permanecia positivamente correlacionada com os fluxos de capital em todos os Estados membros da Zona Euro: industrial, transportes e armazenamento.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Taxas de lucro nas economias em convergência altas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1995-2001</a:t>
            </a:r>
            <a:r>
              <a:rPr lang="pt-PT" sz="2200" dirty="0">
                <a:solidFill>
                  <a:schemeClr val="tx1"/>
                </a:solidFill>
                <a:latin typeface="+mn-lt"/>
              </a:rPr>
              <a:t>: O capital destinou-se às economias em convergência devido ao produto marginal do capital mais elevado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b="1" dirty="0">
                <a:solidFill>
                  <a:schemeClr val="tx1"/>
                </a:solidFill>
                <a:latin typeface="+mn-lt"/>
              </a:rPr>
              <a:t>2001-2007</a:t>
            </a:r>
            <a:r>
              <a:rPr lang="pt-PT" sz="2200" dirty="0">
                <a:solidFill>
                  <a:schemeClr val="tx1"/>
                </a:solidFill>
                <a:latin typeface="+mn-lt"/>
              </a:rPr>
              <a:t>: Capital continuou a dirigir-se para as economias em convergência (exceto em Portugal) devido às maiores margens de lucro em alguns setores dos serviços e indústrias de rede. 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639B5277-6A2D-4475-83AD-4183B2B5B97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5D8C6424-8756-483A-9079-9F89F2A9ED5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C72EB4F6-083B-40A2-95B7-BD76035B6D9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84" t="33050" r="26803" b="12484"/>
          <a:stretch/>
        </p:blipFill>
        <p:spPr>
          <a:xfrm>
            <a:off x="72044" y="562778"/>
            <a:ext cx="6162502" cy="5226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1489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13E25600-3846-487F-A009-17761A71C4EC}"/>
              </a:ext>
            </a:extLst>
          </p:cNvPr>
          <p:cNvSpPr txBox="1">
            <a:spLocks/>
          </p:cNvSpPr>
          <p:nvPr/>
        </p:nvSpPr>
        <p:spPr>
          <a:xfrm>
            <a:off x="6215841" y="608849"/>
            <a:ext cx="5169131" cy="2389275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Produtividade marginal do capital e as margens de lucro tendem a mover-se na mesma direção.</a:t>
            </a: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produtividade marginal do capital encontrava-se a descer em todas as economias em convergência nos anos anteriores à crise.</a:t>
            </a: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C1429851-0B85-45C8-82E9-D2EC5F10E03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841" t="29252" r="53071" b="19031"/>
          <a:stretch/>
        </p:blipFill>
        <p:spPr>
          <a:xfrm>
            <a:off x="683026" y="1296785"/>
            <a:ext cx="4475163" cy="4051069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A8844BF8-9721-4035-B12F-4B24E4DAB25B}"/>
              </a:ext>
            </a:extLst>
          </p:cNvPr>
          <p:cNvSpPr txBox="1"/>
          <p:nvPr/>
        </p:nvSpPr>
        <p:spPr>
          <a:xfrm>
            <a:off x="6827519" y="4216976"/>
            <a:ext cx="3945774" cy="1785104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pt-PT" sz="2200" dirty="0"/>
              <a:t>Reflete os efeitos combinados dos rendimentos decrescentes sobre a acumulação de capital e o fraco desempenho da produtividade total dos fatores</a:t>
            </a:r>
          </a:p>
        </p:txBody>
      </p:sp>
      <p:sp>
        <p:nvSpPr>
          <p:cNvPr id="6" name="Seta: Para Baixo 5">
            <a:extLst>
              <a:ext uri="{FF2B5EF4-FFF2-40B4-BE49-F238E27FC236}">
                <a16:creationId xmlns:a16="http://schemas.microsoft.com/office/drawing/2014/main" xmlns="" id="{300698A1-4B90-43C7-B282-656C41F22BF3}"/>
              </a:ext>
            </a:extLst>
          </p:cNvPr>
          <p:cNvSpPr/>
          <p:nvPr/>
        </p:nvSpPr>
        <p:spPr>
          <a:xfrm>
            <a:off x="8332122" y="2932139"/>
            <a:ext cx="936568" cy="1124989"/>
          </a:xfrm>
          <a:prstGeom prst="down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xmlns="" id="{21BC6C78-5A5E-4BBD-BE92-7AA49D27798A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522797D-F39E-41E7-AC3C-401BEA424094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28762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2784F176-D6B1-407B-AC56-E3A66A578550}"/>
              </a:ext>
            </a:extLst>
          </p:cNvPr>
          <p:cNvSpPr txBox="1">
            <a:spLocks/>
          </p:cNvSpPr>
          <p:nvPr/>
        </p:nvSpPr>
        <p:spPr>
          <a:xfrm>
            <a:off x="4813540" y="1897813"/>
            <a:ext cx="6757357" cy="2708694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produtividade marginal do capital diminuiu mas a remuneração total manteve-se elevada nos anos anteriores à crise, devido a um aumento das margens de lucro.</a:t>
            </a:r>
          </a:p>
          <a:p>
            <a:pPr algn="just"/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Esta remuneração elevada explica a persistência de fluxos de capital para as economias em convergência durante esse período. </a:t>
            </a:r>
          </a:p>
          <a:p>
            <a:endParaRPr lang="pt-PT" dirty="0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FC1B86BE-5355-4030-8C38-7B3FA1129D5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3746" t="38323" r="13047" b="9931"/>
          <a:stretch/>
        </p:blipFill>
        <p:spPr>
          <a:xfrm>
            <a:off x="534837" y="989161"/>
            <a:ext cx="4135293" cy="4295956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84E2A07D-7A33-452E-A77D-F595560C0B60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932604FA-F829-4018-99AD-B72DD55E9EE6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10198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ção de Conteúdo 2">
            <a:extLst>
              <a:ext uri="{FF2B5EF4-FFF2-40B4-BE49-F238E27FC236}">
                <a16:creationId xmlns:a16="http://schemas.microsoft.com/office/drawing/2014/main" xmlns="" id="{EDA15211-DDAA-440C-B7D5-1745EB0FC213}"/>
              </a:ext>
            </a:extLst>
          </p:cNvPr>
          <p:cNvSpPr txBox="1">
            <a:spLocks/>
          </p:cNvSpPr>
          <p:nvPr/>
        </p:nvSpPr>
        <p:spPr>
          <a:xfrm>
            <a:off x="838200" y="1652857"/>
            <a:ext cx="10515600" cy="321132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300" dirty="0">
                <a:solidFill>
                  <a:schemeClr val="tx1"/>
                </a:solidFill>
                <a:latin typeface="+mn-lt"/>
              </a:rPr>
              <a:t>Os aumentos na margem de lucro e a dissociação entre as taxas de lucro e o produto marginal do capital foram notáveis nos setores mais protegidos dos serviços. </a:t>
            </a:r>
          </a:p>
          <a:p>
            <a:pPr algn="just"/>
            <a:endParaRPr lang="pt-PT" sz="2300" dirty="0">
              <a:solidFill>
                <a:schemeClr val="tx1"/>
              </a:solidFill>
              <a:latin typeface="+mn-lt"/>
            </a:endParaRPr>
          </a:p>
          <a:p>
            <a:pPr algn="just"/>
            <a:endParaRPr lang="pt-PT" sz="23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300" dirty="0">
                <a:solidFill>
                  <a:schemeClr val="tx1"/>
                </a:solidFill>
                <a:latin typeface="+mn-lt"/>
              </a:rPr>
              <a:t>A integração do mercado de serviços na União Europeia era ainda um processo em desenvolvimento existindo por isso a possibilidade de que as condições de enquadramento necessárias para facilitar a entrada e a saída das empresas e para limitar os comportamentos de procura de rendimentos não tenham funcionado totalmente nestes setores.</a:t>
            </a:r>
          </a:p>
          <a:p>
            <a:endParaRPr lang="pt-PT" dirty="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3FC57799-CA67-495D-98DC-3A6D8BD0D717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0B55E8E1-16BB-4806-8880-E00D429129C6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02526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Shape 2012">
            <a:extLst>
              <a:ext uri="{FF2B5EF4-FFF2-40B4-BE49-F238E27FC236}">
                <a16:creationId xmlns:a16="http://schemas.microsoft.com/office/drawing/2014/main" xmlns="" id="{4D0C9B5B-B63B-477E-84E5-A62936BBF828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8" name="Shape 2013">
              <a:extLst>
                <a:ext uri="{FF2B5EF4-FFF2-40B4-BE49-F238E27FC236}">
                  <a16:creationId xmlns:a16="http://schemas.microsoft.com/office/drawing/2014/main" xmlns="" id="{C3407CA6-39E8-4BD8-9B50-9673536762A9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4">
              <a:extLst>
                <a:ext uri="{FF2B5EF4-FFF2-40B4-BE49-F238E27FC236}">
                  <a16:creationId xmlns:a16="http://schemas.microsoft.com/office/drawing/2014/main" xmlns="" id="{8A3A0DE9-B6DE-4D6F-BEE8-1B66B3E5BC9C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5">
              <a:extLst>
                <a:ext uri="{FF2B5EF4-FFF2-40B4-BE49-F238E27FC236}">
                  <a16:creationId xmlns:a16="http://schemas.microsoft.com/office/drawing/2014/main" xmlns="" id="{B55F0640-4620-4729-8D0C-71855CE5FFB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6">
              <a:extLst>
                <a:ext uri="{FF2B5EF4-FFF2-40B4-BE49-F238E27FC236}">
                  <a16:creationId xmlns:a16="http://schemas.microsoft.com/office/drawing/2014/main" xmlns="" id="{8FA79231-321A-4897-A99C-857A2CFEB999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17">
              <a:extLst>
                <a:ext uri="{FF2B5EF4-FFF2-40B4-BE49-F238E27FC236}">
                  <a16:creationId xmlns:a16="http://schemas.microsoft.com/office/drawing/2014/main" xmlns="" id="{7B300627-0C85-41BB-A611-098571A40FE0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18">
              <a:extLst>
                <a:ext uri="{FF2B5EF4-FFF2-40B4-BE49-F238E27FC236}">
                  <a16:creationId xmlns:a16="http://schemas.microsoft.com/office/drawing/2014/main" xmlns="" id="{8ADADA90-9EA2-40BD-B076-74E2B5A067E0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19">
              <a:extLst>
                <a:ext uri="{FF2B5EF4-FFF2-40B4-BE49-F238E27FC236}">
                  <a16:creationId xmlns:a16="http://schemas.microsoft.com/office/drawing/2014/main" xmlns="" id="{E325F429-7287-4FC5-995C-F759F51AD92D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0">
              <a:extLst>
                <a:ext uri="{FF2B5EF4-FFF2-40B4-BE49-F238E27FC236}">
                  <a16:creationId xmlns:a16="http://schemas.microsoft.com/office/drawing/2014/main" xmlns="" id="{E106067B-4FFF-4222-8124-19B3F6244BC5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1">
              <a:extLst>
                <a:ext uri="{FF2B5EF4-FFF2-40B4-BE49-F238E27FC236}">
                  <a16:creationId xmlns:a16="http://schemas.microsoft.com/office/drawing/2014/main" xmlns="" id="{3E130B2E-6887-4C16-83FA-13BFCD379D4C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2">
              <a:extLst>
                <a:ext uri="{FF2B5EF4-FFF2-40B4-BE49-F238E27FC236}">
                  <a16:creationId xmlns:a16="http://schemas.microsoft.com/office/drawing/2014/main" xmlns="" id="{D10A619F-44D0-4CDD-8B25-89D3AD30376C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3">
              <a:extLst>
                <a:ext uri="{FF2B5EF4-FFF2-40B4-BE49-F238E27FC236}">
                  <a16:creationId xmlns:a16="http://schemas.microsoft.com/office/drawing/2014/main" xmlns="" id="{87A0C1E0-78CF-4069-A9E2-907BE1ADC809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4">
              <a:extLst>
                <a:ext uri="{FF2B5EF4-FFF2-40B4-BE49-F238E27FC236}">
                  <a16:creationId xmlns:a16="http://schemas.microsoft.com/office/drawing/2014/main" xmlns="" id="{3509D1D0-33C3-41D1-976B-BF94D80FDDEB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5">
              <a:extLst>
                <a:ext uri="{FF2B5EF4-FFF2-40B4-BE49-F238E27FC236}">
                  <a16:creationId xmlns:a16="http://schemas.microsoft.com/office/drawing/2014/main" xmlns="" id="{EDF35C2A-1EAE-4BF5-A94E-AB324B3DDF65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6">
              <a:extLst>
                <a:ext uri="{FF2B5EF4-FFF2-40B4-BE49-F238E27FC236}">
                  <a16:creationId xmlns:a16="http://schemas.microsoft.com/office/drawing/2014/main" xmlns="" id="{F7C919E1-5ECF-4B90-A6EA-9E2A9E294B12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27">
              <a:extLst>
                <a:ext uri="{FF2B5EF4-FFF2-40B4-BE49-F238E27FC236}">
                  <a16:creationId xmlns:a16="http://schemas.microsoft.com/office/drawing/2014/main" xmlns="" id="{248DCE32-F1A7-46E8-B0D1-636661DC72C4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28">
              <a:extLst>
                <a:ext uri="{FF2B5EF4-FFF2-40B4-BE49-F238E27FC236}">
                  <a16:creationId xmlns:a16="http://schemas.microsoft.com/office/drawing/2014/main" xmlns="" id="{EB973442-11A6-435D-8160-F840440AD131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29">
              <a:extLst>
                <a:ext uri="{FF2B5EF4-FFF2-40B4-BE49-F238E27FC236}">
                  <a16:creationId xmlns:a16="http://schemas.microsoft.com/office/drawing/2014/main" xmlns="" id="{A1BA5842-CA89-4497-A252-09BD40AA29E4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0">
              <a:extLst>
                <a:ext uri="{FF2B5EF4-FFF2-40B4-BE49-F238E27FC236}">
                  <a16:creationId xmlns:a16="http://schemas.microsoft.com/office/drawing/2014/main" xmlns="" id="{F9828A89-6748-43F2-A345-AE780D6C827D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1">
              <a:extLst>
                <a:ext uri="{FF2B5EF4-FFF2-40B4-BE49-F238E27FC236}">
                  <a16:creationId xmlns:a16="http://schemas.microsoft.com/office/drawing/2014/main" xmlns="" id="{22B30AD7-505E-4878-90D8-D8DECE0084D2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2">
              <a:extLst>
                <a:ext uri="{FF2B5EF4-FFF2-40B4-BE49-F238E27FC236}">
                  <a16:creationId xmlns:a16="http://schemas.microsoft.com/office/drawing/2014/main" xmlns="" id="{CA36ED6E-FB99-4E6C-BBC4-1F21B00FC10F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3">
              <a:extLst>
                <a:ext uri="{FF2B5EF4-FFF2-40B4-BE49-F238E27FC236}">
                  <a16:creationId xmlns:a16="http://schemas.microsoft.com/office/drawing/2014/main" xmlns="" id="{709607B7-3FEC-4125-BBCC-F51201D619E5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4">
              <a:extLst>
                <a:ext uri="{FF2B5EF4-FFF2-40B4-BE49-F238E27FC236}">
                  <a16:creationId xmlns:a16="http://schemas.microsoft.com/office/drawing/2014/main" xmlns="" id="{8166751A-665B-42B5-850C-244BD92B0C20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5">
              <a:extLst>
                <a:ext uri="{FF2B5EF4-FFF2-40B4-BE49-F238E27FC236}">
                  <a16:creationId xmlns:a16="http://schemas.microsoft.com/office/drawing/2014/main" xmlns="" id="{F1150617-19C0-44BD-BACE-1E1BA75203E8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6">
              <a:extLst>
                <a:ext uri="{FF2B5EF4-FFF2-40B4-BE49-F238E27FC236}">
                  <a16:creationId xmlns:a16="http://schemas.microsoft.com/office/drawing/2014/main" xmlns="" id="{3B42CC36-65B0-4ABE-B8C6-67AB9A5D36BD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37">
              <a:extLst>
                <a:ext uri="{FF2B5EF4-FFF2-40B4-BE49-F238E27FC236}">
                  <a16:creationId xmlns:a16="http://schemas.microsoft.com/office/drawing/2014/main" xmlns="" id="{8A41EE16-F023-43C1-A306-0DAB59D25BF5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38">
              <a:extLst>
                <a:ext uri="{FF2B5EF4-FFF2-40B4-BE49-F238E27FC236}">
                  <a16:creationId xmlns:a16="http://schemas.microsoft.com/office/drawing/2014/main" xmlns="" id="{46823D1D-954F-4650-8E1D-B2772C5B1EAF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39">
              <a:extLst>
                <a:ext uri="{FF2B5EF4-FFF2-40B4-BE49-F238E27FC236}">
                  <a16:creationId xmlns:a16="http://schemas.microsoft.com/office/drawing/2014/main" xmlns="" id="{1A3DF111-0950-4EDB-A9FE-EDF0030090B2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0">
              <a:extLst>
                <a:ext uri="{FF2B5EF4-FFF2-40B4-BE49-F238E27FC236}">
                  <a16:creationId xmlns:a16="http://schemas.microsoft.com/office/drawing/2014/main" xmlns="" id="{F1C512D3-3674-4D02-BA65-C53385EB4FA0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1">
              <a:extLst>
                <a:ext uri="{FF2B5EF4-FFF2-40B4-BE49-F238E27FC236}">
                  <a16:creationId xmlns:a16="http://schemas.microsoft.com/office/drawing/2014/main" xmlns="" id="{50556D88-3511-4117-8CD0-2AAA0DFC01BD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2">
              <a:extLst>
                <a:ext uri="{FF2B5EF4-FFF2-40B4-BE49-F238E27FC236}">
                  <a16:creationId xmlns:a16="http://schemas.microsoft.com/office/drawing/2014/main" xmlns="" id="{43BD7F01-0CEF-452F-B729-86FA3B771F11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3">
              <a:extLst>
                <a:ext uri="{FF2B5EF4-FFF2-40B4-BE49-F238E27FC236}">
                  <a16:creationId xmlns:a16="http://schemas.microsoft.com/office/drawing/2014/main" xmlns="" id="{267272A6-F096-424A-8DF9-BD3DB2EDA417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4">
              <a:extLst>
                <a:ext uri="{FF2B5EF4-FFF2-40B4-BE49-F238E27FC236}">
                  <a16:creationId xmlns:a16="http://schemas.microsoft.com/office/drawing/2014/main" xmlns="" id="{F2FBF6DF-DBFA-471F-89FE-71EE808B4ECA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5">
              <a:extLst>
                <a:ext uri="{FF2B5EF4-FFF2-40B4-BE49-F238E27FC236}">
                  <a16:creationId xmlns:a16="http://schemas.microsoft.com/office/drawing/2014/main" xmlns="" id="{52500D2D-B660-4EC2-B5CD-C5FC208F48E6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6">
              <a:extLst>
                <a:ext uri="{FF2B5EF4-FFF2-40B4-BE49-F238E27FC236}">
                  <a16:creationId xmlns:a16="http://schemas.microsoft.com/office/drawing/2014/main" xmlns="" id="{E18CD381-856C-4BE1-9C4B-766E6364BF5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47">
              <a:extLst>
                <a:ext uri="{FF2B5EF4-FFF2-40B4-BE49-F238E27FC236}">
                  <a16:creationId xmlns:a16="http://schemas.microsoft.com/office/drawing/2014/main" xmlns="" id="{555DADE9-4DA7-4260-A913-CFB7030D638E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48">
              <a:extLst>
                <a:ext uri="{FF2B5EF4-FFF2-40B4-BE49-F238E27FC236}">
                  <a16:creationId xmlns:a16="http://schemas.microsoft.com/office/drawing/2014/main" xmlns="" id="{1E17BF01-FF32-44DD-8CE6-B669798E6D87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49">
              <a:extLst>
                <a:ext uri="{FF2B5EF4-FFF2-40B4-BE49-F238E27FC236}">
                  <a16:creationId xmlns:a16="http://schemas.microsoft.com/office/drawing/2014/main" xmlns="" id="{A30AD646-4CB8-4ABD-B5C1-F3340C0C904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0">
              <a:extLst>
                <a:ext uri="{FF2B5EF4-FFF2-40B4-BE49-F238E27FC236}">
                  <a16:creationId xmlns:a16="http://schemas.microsoft.com/office/drawing/2014/main" xmlns="" id="{37616E50-875F-4564-B70D-5BC4039064C8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1">
              <a:extLst>
                <a:ext uri="{FF2B5EF4-FFF2-40B4-BE49-F238E27FC236}">
                  <a16:creationId xmlns:a16="http://schemas.microsoft.com/office/drawing/2014/main" xmlns="" id="{31BB7354-821F-4896-BA23-20EE4B990CE2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2">
              <a:extLst>
                <a:ext uri="{FF2B5EF4-FFF2-40B4-BE49-F238E27FC236}">
                  <a16:creationId xmlns:a16="http://schemas.microsoft.com/office/drawing/2014/main" xmlns="" id="{907D296E-0A7B-488C-8F4A-6664B31A89E4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3">
              <a:extLst>
                <a:ext uri="{FF2B5EF4-FFF2-40B4-BE49-F238E27FC236}">
                  <a16:creationId xmlns:a16="http://schemas.microsoft.com/office/drawing/2014/main" xmlns="" id="{F0E0CD8F-7C7B-4361-BD7C-F749985D3FBF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4">
              <a:extLst>
                <a:ext uri="{FF2B5EF4-FFF2-40B4-BE49-F238E27FC236}">
                  <a16:creationId xmlns:a16="http://schemas.microsoft.com/office/drawing/2014/main" xmlns="" id="{860AAEF2-200D-4B19-9382-D3FC00C4883C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5">
              <a:extLst>
                <a:ext uri="{FF2B5EF4-FFF2-40B4-BE49-F238E27FC236}">
                  <a16:creationId xmlns:a16="http://schemas.microsoft.com/office/drawing/2014/main" xmlns="" id="{96A5C3F5-4196-457B-8A66-ABEACAB4D5A9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1" name="Shape 2056">
              <a:extLst>
                <a:ext uri="{FF2B5EF4-FFF2-40B4-BE49-F238E27FC236}">
                  <a16:creationId xmlns:a16="http://schemas.microsoft.com/office/drawing/2014/main" xmlns="" id="{DA904CCF-80F9-4B62-B962-B090C0BA2071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2" name="Shape 2057">
              <a:extLst>
                <a:ext uri="{FF2B5EF4-FFF2-40B4-BE49-F238E27FC236}">
                  <a16:creationId xmlns:a16="http://schemas.microsoft.com/office/drawing/2014/main" xmlns="" id="{7BB20D6F-BD49-4CB3-A4B5-A943EDD5FFC4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3" name="Shape 2058">
              <a:extLst>
                <a:ext uri="{FF2B5EF4-FFF2-40B4-BE49-F238E27FC236}">
                  <a16:creationId xmlns:a16="http://schemas.microsoft.com/office/drawing/2014/main" xmlns="" id="{5EFE1F03-EF52-4A1A-8A13-23D22818C05E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4" name="Title 2">
            <a:extLst>
              <a:ext uri="{FF2B5EF4-FFF2-40B4-BE49-F238E27FC236}">
                <a16:creationId xmlns:a16="http://schemas.microsoft.com/office/drawing/2014/main" xmlns="" id="{1975A982-30AF-469E-9C61-34E143EA2590}"/>
              </a:ext>
            </a:extLst>
          </p:cNvPr>
          <p:cNvSpPr txBox="1">
            <a:spLocks/>
          </p:cNvSpPr>
          <p:nvPr/>
        </p:nvSpPr>
        <p:spPr>
          <a:xfrm>
            <a:off x="1447804" y="2184720"/>
            <a:ext cx="9265544" cy="2532037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>
                <a:solidFill>
                  <a:schemeClr val="tx2"/>
                </a:solidFill>
                <a:latin typeface="Helvetica" panose="020B0500000000000000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pt-PT" sz="5000" dirty="0"/>
              <a:t>I.4</a:t>
            </a:r>
            <a:br>
              <a:rPr lang="pt-PT" sz="5000" dirty="0"/>
            </a:br>
            <a:r>
              <a:rPr lang="pt-PT" sz="4100" dirty="0">
                <a:solidFill>
                  <a:schemeClr val="tx1"/>
                </a:solidFill>
              </a:rPr>
              <a:t>Fatores condutores da PTF e do crescimento nas economias de convergência</a:t>
            </a:r>
            <a:endParaRPr lang="fr-FR" sz="5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7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1" name="CaixaDeTexto 3">
            <a:extLst>
              <a:ext uri="{FF2B5EF4-FFF2-40B4-BE49-F238E27FC236}">
                <a16:creationId xmlns:a16="http://schemas.microsoft.com/office/drawing/2014/main" xmlns="" id="{479A5038-7A81-4A97-9229-96D3F8C162E4}"/>
              </a:ext>
            </a:extLst>
          </p:cNvPr>
          <p:cNvSpPr txBox="1"/>
          <p:nvPr/>
        </p:nvSpPr>
        <p:spPr>
          <a:xfrm>
            <a:off x="0" y="385416"/>
            <a:ext cx="1219200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pt-PT" sz="2200" dirty="0"/>
              <a:t>Os países em convergência não seguiram as predições teóricas</a:t>
            </a:r>
          </a:p>
          <a:p>
            <a:endParaRPr lang="pt-PT" sz="2200" dirty="0"/>
          </a:p>
          <a:p>
            <a:endParaRPr lang="pt-PT" sz="2400" dirty="0"/>
          </a:p>
        </p:txBody>
      </p:sp>
      <p:sp>
        <p:nvSpPr>
          <p:cNvPr id="62" name="CaixaDeTexto 4">
            <a:extLst>
              <a:ext uri="{FF2B5EF4-FFF2-40B4-BE49-F238E27FC236}">
                <a16:creationId xmlns:a16="http://schemas.microsoft.com/office/drawing/2014/main" xmlns="" id="{3E4FB9B1-6FDB-4D66-A895-9125B10492FC}"/>
              </a:ext>
            </a:extLst>
          </p:cNvPr>
          <p:cNvSpPr txBox="1"/>
          <p:nvPr/>
        </p:nvSpPr>
        <p:spPr>
          <a:xfrm>
            <a:off x="402066" y="950955"/>
            <a:ext cx="3164136" cy="430887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none" rtlCol="0">
            <a:spAutoFit/>
          </a:bodyPr>
          <a:lstStyle/>
          <a:p>
            <a:r>
              <a:rPr lang="pt-PT" sz="2200" dirty="0"/>
              <a:t>Aumento do investimento</a:t>
            </a:r>
          </a:p>
        </p:txBody>
      </p:sp>
      <p:sp>
        <p:nvSpPr>
          <p:cNvPr id="63" name="Seta para a Direita 5">
            <a:extLst>
              <a:ext uri="{FF2B5EF4-FFF2-40B4-BE49-F238E27FC236}">
                <a16:creationId xmlns:a16="http://schemas.microsoft.com/office/drawing/2014/main" xmlns="" id="{BB230342-84B2-4ECF-BD66-CC0587A95111}"/>
              </a:ext>
            </a:extLst>
          </p:cNvPr>
          <p:cNvSpPr/>
          <p:nvPr/>
        </p:nvSpPr>
        <p:spPr>
          <a:xfrm>
            <a:off x="4034753" y="1066370"/>
            <a:ext cx="726141" cy="230833"/>
          </a:xfrm>
          <a:prstGeom prst="rightArrow">
            <a:avLst/>
          </a:prstGeom>
          <a:solidFill>
            <a:srgbClr val="063951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cxnSp>
        <p:nvCxnSpPr>
          <p:cNvPr id="64" name="Conexão Reta 7">
            <a:extLst>
              <a:ext uri="{FF2B5EF4-FFF2-40B4-BE49-F238E27FC236}">
                <a16:creationId xmlns:a16="http://schemas.microsoft.com/office/drawing/2014/main" xmlns="" id="{3A121964-1F53-46A7-BF09-B1B5C3E6F513}"/>
              </a:ext>
            </a:extLst>
          </p:cNvPr>
          <p:cNvCxnSpPr>
            <a:cxnSpLocks/>
          </p:cNvCxnSpPr>
          <p:nvPr/>
        </p:nvCxnSpPr>
        <p:spPr>
          <a:xfrm flipV="1">
            <a:off x="4249906" y="950955"/>
            <a:ext cx="295834" cy="461665"/>
          </a:xfrm>
          <a:prstGeom prst="line">
            <a:avLst/>
          </a:prstGeom>
          <a:ln w="57150">
            <a:solidFill>
              <a:srgbClr val="06395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CaixaDeTexto 9">
            <a:extLst>
              <a:ext uri="{FF2B5EF4-FFF2-40B4-BE49-F238E27FC236}">
                <a16:creationId xmlns:a16="http://schemas.microsoft.com/office/drawing/2014/main" xmlns="" id="{5E5FFBB5-E186-474D-A712-FED6EB2A40AB}"/>
              </a:ext>
            </a:extLst>
          </p:cNvPr>
          <p:cNvSpPr txBox="1"/>
          <p:nvPr/>
        </p:nvSpPr>
        <p:spPr>
          <a:xfrm>
            <a:off x="5059853" y="986102"/>
            <a:ext cx="3663071" cy="430887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r>
              <a:rPr lang="pt-PT" sz="2200" dirty="0"/>
              <a:t>Aumento acentuado da PTF</a:t>
            </a:r>
          </a:p>
        </p:txBody>
      </p:sp>
      <p:sp>
        <p:nvSpPr>
          <p:cNvPr id="67" name="CaixaDeTexto 12">
            <a:extLst>
              <a:ext uri="{FF2B5EF4-FFF2-40B4-BE49-F238E27FC236}">
                <a16:creationId xmlns:a16="http://schemas.microsoft.com/office/drawing/2014/main" xmlns="" id="{9D173B05-FB7F-40A2-A90C-B088377DDC86}"/>
              </a:ext>
            </a:extLst>
          </p:cNvPr>
          <p:cNvSpPr txBox="1"/>
          <p:nvPr/>
        </p:nvSpPr>
        <p:spPr>
          <a:xfrm>
            <a:off x="5054483" y="1863879"/>
            <a:ext cx="669640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400" dirty="0"/>
              <a:t>Fraca produtividade nas economias convergentes afetou:</a:t>
            </a:r>
          </a:p>
          <a:p>
            <a:pPr algn="just"/>
            <a:r>
              <a:rPr lang="pt-PT" sz="2400" dirty="0"/>
              <a:t>	- Setores onde havia crescimento de 		  emprego</a:t>
            </a:r>
          </a:p>
          <a:p>
            <a:pPr algn="just"/>
            <a:r>
              <a:rPr lang="pt-PT" sz="2400" dirty="0"/>
              <a:t>	- Setores onde o crescimento de 	  	  emprego foi mais limitado</a:t>
            </a:r>
          </a:p>
          <a:p>
            <a:pPr algn="just"/>
            <a:endParaRPr lang="pt-PT" sz="2400" dirty="0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400" dirty="0"/>
              <a:t>Todas as economias convergentes e Itália viram a sua PTF decrescer entre a entrada do euro e a crise.</a:t>
            </a:r>
          </a:p>
        </p:txBody>
      </p:sp>
      <p:pic>
        <p:nvPicPr>
          <p:cNvPr id="68" name="Imagem 10">
            <a:extLst>
              <a:ext uri="{FF2B5EF4-FFF2-40B4-BE49-F238E27FC236}">
                <a16:creationId xmlns:a16="http://schemas.microsoft.com/office/drawing/2014/main" xmlns="" id="{9932AE2C-C116-45B9-A270-0008200CB6F2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485" y="1654991"/>
            <a:ext cx="4255007" cy="43128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561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9" name="CaixaDeTexto 3">
            <a:extLst>
              <a:ext uri="{FF2B5EF4-FFF2-40B4-BE49-F238E27FC236}">
                <a16:creationId xmlns:a16="http://schemas.microsoft.com/office/drawing/2014/main" xmlns="" id="{F832F857-581B-4F74-9D4C-64A5F2DD695A}"/>
              </a:ext>
            </a:extLst>
          </p:cNvPr>
          <p:cNvSpPr txBox="1"/>
          <p:nvPr/>
        </p:nvSpPr>
        <p:spPr>
          <a:xfrm>
            <a:off x="170367" y="2096825"/>
            <a:ext cx="701040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200" dirty="0"/>
              <a:t>Apesar das elevadas taxas de acumulação de capital, a PTF foi desapontante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pt-PT" sz="2200" dirty="0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200" dirty="0"/>
              <a:t>As diferenças em capital humano não explicam a divergência entre os países em convergência e os restantes países da Zona Euro</a:t>
            </a:r>
          </a:p>
          <a:p>
            <a:endParaRPr lang="pt-PT" sz="2400" dirty="0"/>
          </a:p>
        </p:txBody>
      </p:sp>
      <p:pic>
        <p:nvPicPr>
          <p:cNvPr id="60" name="Imagem 4">
            <a:extLst>
              <a:ext uri="{FF2B5EF4-FFF2-40B4-BE49-F238E27FC236}">
                <a16:creationId xmlns:a16="http://schemas.microsoft.com/office/drawing/2014/main" xmlns="" id="{6962EE97-D63E-44F2-AA8F-A8C33DC80761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1812" y="701337"/>
            <a:ext cx="4389120" cy="4958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367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54" name="Imagem 4">
            <a:extLst>
              <a:ext uri="{FF2B5EF4-FFF2-40B4-BE49-F238E27FC236}">
                <a16:creationId xmlns:a16="http://schemas.microsoft.com/office/drawing/2014/main" xmlns="" id="{FB70E54F-8B5D-44C0-8D40-AEADDF13882C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0936" y="2277861"/>
            <a:ext cx="3801640" cy="3877709"/>
          </a:xfrm>
          <a:prstGeom prst="rect">
            <a:avLst/>
          </a:prstGeom>
        </p:spPr>
      </p:pic>
      <p:sp>
        <p:nvSpPr>
          <p:cNvPr id="55" name="CaixaDeTexto 5">
            <a:extLst>
              <a:ext uri="{FF2B5EF4-FFF2-40B4-BE49-F238E27FC236}">
                <a16:creationId xmlns:a16="http://schemas.microsoft.com/office/drawing/2014/main" xmlns="" id="{3D864B12-0C8D-419B-8128-59A260EE4BCA}"/>
              </a:ext>
            </a:extLst>
          </p:cNvPr>
          <p:cNvSpPr txBox="1"/>
          <p:nvPr/>
        </p:nvSpPr>
        <p:spPr>
          <a:xfrm>
            <a:off x="246066" y="250465"/>
            <a:ext cx="64820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PT" sz="2200" dirty="0"/>
              <a:t>Grandes influxos de capitais das economias convergentes não foram eficazmente aplicados à componente das TIC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PT" sz="2200" dirty="0"/>
              <a:t>Fracas estruturas económicas e industriais e qualidade das suas instituições explicam uma baixa PTF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PT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PT" dirty="0"/>
          </a:p>
        </p:txBody>
      </p:sp>
      <p:graphicFrame>
        <p:nvGraphicFramePr>
          <p:cNvPr id="56" name="Diagrama 6">
            <a:extLst>
              <a:ext uri="{FF2B5EF4-FFF2-40B4-BE49-F238E27FC236}">
                <a16:creationId xmlns:a16="http://schemas.microsoft.com/office/drawing/2014/main" xmlns="" id="{51D2C724-386B-4B06-9F59-4B080FCADE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9152403"/>
              </p:ext>
            </p:extLst>
          </p:nvPr>
        </p:nvGraphicFramePr>
        <p:xfrm>
          <a:off x="6559674" y="787282"/>
          <a:ext cx="5262880" cy="548141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6813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4" name="CaixaDeTexto 3">
            <a:extLst>
              <a:ext uri="{FF2B5EF4-FFF2-40B4-BE49-F238E27FC236}">
                <a16:creationId xmlns:a16="http://schemas.microsoft.com/office/drawing/2014/main" xmlns="" id="{1278225F-1E8A-4939-AEF1-923A65D4E987}"/>
              </a:ext>
            </a:extLst>
          </p:cNvPr>
          <p:cNvSpPr txBox="1"/>
          <p:nvPr/>
        </p:nvSpPr>
        <p:spPr>
          <a:xfrm>
            <a:off x="345440" y="648145"/>
            <a:ext cx="1150112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pt-PT" sz="2400" dirty="0"/>
          </a:p>
          <a:p>
            <a:pPr algn="just"/>
            <a:r>
              <a:rPr lang="pt-PT" sz="2300" dirty="0"/>
              <a:t>Argumento final...</a:t>
            </a:r>
          </a:p>
          <a:p>
            <a:pPr algn="just"/>
            <a:endParaRPr lang="pt-PT" sz="2300" dirty="0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300" dirty="0"/>
              <a:t>De 1999-2007 os fluxos financeiros refletiam maioritariamente dívida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300" dirty="0"/>
              <a:t>O financiamento de capital próprio não teve um papel significativo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300" dirty="0"/>
              <a:t>O financiamento de crédito beneficiou incumbentes em detrimento de novos entrantes</a:t>
            </a:r>
          </a:p>
        </p:txBody>
      </p:sp>
      <p:sp>
        <p:nvSpPr>
          <p:cNvPr id="55" name="Seta para Baixo 4">
            <a:extLst>
              <a:ext uri="{FF2B5EF4-FFF2-40B4-BE49-F238E27FC236}">
                <a16:creationId xmlns:a16="http://schemas.microsoft.com/office/drawing/2014/main" xmlns="" id="{2436EC86-E154-410E-8901-88ACF2664187}"/>
              </a:ext>
            </a:extLst>
          </p:cNvPr>
          <p:cNvSpPr/>
          <p:nvPr/>
        </p:nvSpPr>
        <p:spPr>
          <a:xfrm>
            <a:off x="5382031" y="2993633"/>
            <a:ext cx="523046" cy="1098174"/>
          </a:xfrm>
          <a:prstGeom prst="downArrow">
            <a:avLst/>
          </a:prstGeom>
          <a:solidFill>
            <a:srgbClr val="095679"/>
          </a:solidFill>
          <a:ln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56" name="CaixaDeTexto 5">
            <a:extLst>
              <a:ext uri="{FF2B5EF4-FFF2-40B4-BE49-F238E27FC236}">
                <a16:creationId xmlns:a16="http://schemas.microsoft.com/office/drawing/2014/main" xmlns="" id="{B089BB5F-B929-4D60-9018-87C4D7F3EFCC}"/>
              </a:ext>
            </a:extLst>
          </p:cNvPr>
          <p:cNvSpPr txBox="1"/>
          <p:nvPr/>
        </p:nvSpPr>
        <p:spPr>
          <a:xfrm>
            <a:off x="4397390" y="4346413"/>
            <a:ext cx="2600960" cy="1107996"/>
          </a:xfrm>
          <a:prstGeom prst="rect">
            <a:avLst/>
          </a:prstGeom>
          <a:noFill/>
          <a:ln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PT" sz="2200" dirty="0"/>
              <a:t>Padrão de acumulação de capital observado</a:t>
            </a:r>
          </a:p>
        </p:txBody>
      </p:sp>
    </p:spTree>
    <p:extLst>
      <p:ext uri="{BB962C8B-B14F-4D97-AF65-F5344CB8AC3E}">
        <p14:creationId xmlns:p14="http://schemas.microsoft.com/office/powerpoint/2010/main" val="3940430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68A09957-44BA-4279-A482-2E49EF976586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E3FB693A-6F99-4B3F-9805-F9E90D038CAB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8" name="Marcador de Posição de Conteúdo 2">
            <a:extLst>
              <a:ext uri="{FF2B5EF4-FFF2-40B4-BE49-F238E27FC236}">
                <a16:creationId xmlns:a16="http://schemas.microsoft.com/office/drawing/2014/main" xmlns="" id="{38239D46-70BD-4A19-B087-1FE71B4F3C33}"/>
              </a:ext>
            </a:extLst>
          </p:cNvPr>
          <p:cNvSpPr txBox="1">
            <a:spLocks/>
          </p:cNvSpPr>
          <p:nvPr/>
        </p:nvSpPr>
        <p:spPr>
          <a:xfrm>
            <a:off x="359615" y="1869504"/>
            <a:ext cx="10882312" cy="313455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Padrões de convergência na Zona Euro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Performance da produtividade durante os anos pré-crise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Alocação de capital entre setores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Fatores condutores da PTF e do crescimento nas economias de convergência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Desenvolvimentos desde a crise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pt-PT" dirty="0">
                <a:solidFill>
                  <a:schemeClr val="tx1"/>
                </a:solidFill>
                <a:latin typeface="+mn-lt"/>
              </a:rPr>
              <a:t>Conclusões</a:t>
            </a:r>
          </a:p>
        </p:txBody>
      </p:sp>
      <p:sp>
        <p:nvSpPr>
          <p:cNvPr id="59" name="Title 2">
            <a:extLst>
              <a:ext uri="{FF2B5EF4-FFF2-40B4-BE49-F238E27FC236}">
                <a16:creationId xmlns:a16="http://schemas.microsoft.com/office/drawing/2014/main" xmlns="" id="{241DF9AB-DE5A-4D71-9E6B-41447FD464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1527" y="471599"/>
            <a:ext cx="10515600" cy="739056"/>
          </a:xfrm>
        </p:spPr>
        <p:txBody>
          <a:bodyPr/>
          <a:lstStyle/>
          <a:p>
            <a:r>
              <a:rPr lang="pt-PT" dirty="0"/>
              <a:t>O Trabalho…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57259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3228" y="2416559"/>
            <a:ext cx="9265544" cy="2024881"/>
          </a:xfrm>
        </p:spPr>
        <p:txBody>
          <a:bodyPr>
            <a:normAutofit fontScale="90000"/>
          </a:bodyPr>
          <a:lstStyle/>
          <a:p>
            <a:pPr algn="ctr"/>
            <a:r>
              <a:rPr lang="pt-PT" sz="5000" dirty="0"/>
              <a:t>I.5</a:t>
            </a:r>
            <a:br>
              <a:rPr lang="pt-PT" sz="5000" dirty="0"/>
            </a:br>
            <a:r>
              <a:rPr lang="pt-PT" sz="5000" dirty="0">
                <a:solidFill>
                  <a:schemeClr val="tx1"/>
                </a:solidFill>
              </a:rPr>
              <a:t>Desenvolvimentos desde a Crise</a:t>
            </a:r>
            <a:endParaRPr lang="fr-FR" sz="5000" dirty="0">
              <a:solidFill>
                <a:schemeClr val="tx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FC7129C9-78E2-4F1B-BA10-4A4B6B98647F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90299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Rectangle 104">
            <a:extLst>
              <a:ext uri="{FF2B5EF4-FFF2-40B4-BE49-F238E27FC236}">
                <a16:creationId xmlns:a16="http://schemas.microsoft.com/office/drawing/2014/main" xmlns="" id="{F40C598B-E10A-4446-8B71-E286E351BA82}"/>
              </a:ext>
            </a:extLst>
          </p:cNvPr>
          <p:cNvSpPr/>
          <p:nvPr/>
        </p:nvSpPr>
        <p:spPr>
          <a:xfrm>
            <a:off x="0" y="6311529"/>
            <a:ext cx="8620566" cy="546471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xmlns="" id="{DF51258E-9380-44C8-95A3-10829DA00833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58818390-3FFA-4CEC-A023-C7C145817EDE}"/>
              </a:ext>
            </a:extLst>
          </p:cNvPr>
          <p:cNvPicPr/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71"/>
          <a:stretch/>
        </p:blipFill>
        <p:spPr bwMode="auto">
          <a:xfrm>
            <a:off x="6332508" y="1140464"/>
            <a:ext cx="4440891" cy="4561045"/>
          </a:xfrm>
          <a:prstGeom prst="rect">
            <a:avLst/>
          </a:prstGeom>
          <a:ln>
            <a:noFill/>
          </a:ln>
          <a:effectLst/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B578CEF-E874-46AD-BE0E-D60651ECC4DD}"/>
              </a:ext>
            </a:extLst>
          </p:cNvPr>
          <p:cNvSpPr/>
          <p:nvPr/>
        </p:nvSpPr>
        <p:spPr>
          <a:xfrm>
            <a:off x="1164561" y="1097594"/>
            <a:ext cx="5016862" cy="17306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800"/>
              </a:spcAft>
            </a:pPr>
            <a:r>
              <a:rPr lang="pt-PT" sz="2200" b="1" dirty="0"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Pré-Crise:</a:t>
            </a:r>
            <a:endParaRPr lang="fr-FR" sz="2200" b="1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07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t-PT" sz="2200" dirty="0"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Taxas de rendimento e produtividade baixas</a:t>
            </a:r>
            <a:endParaRPr lang="fr-FR" sz="22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07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t-PT" sz="2200" dirty="0"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Grandes desequilíbrios financeiros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6E495132-5974-4A3E-8772-352185617DAF}"/>
              </a:ext>
            </a:extLst>
          </p:cNvPr>
          <p:cNvSpPr txBox="1"/>
          <p:nvPr/>
        </p:nvSpPr>
        <p:spPr>
          <a:xfrm>
            <a:off x="1244246" y="4093150"/>
            <a:ext cx="51930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PT" sz="2200" b="1" dirty="0"/>
              <a:t>Durante a Crise:</a:t>
            </a:r>
            <a:r>
              <a:rPr lang="pt-PT" sz="2200" dirty="0"/>
              <a:t> Crescimento de forças divergentes</a:t>
            </a:r>
          </a:p>
          <a:p>
            <a:pPr algn="just"/>
            <a:r>
              <a:rPr lang="pt-PT" sz="2200" b="1" dirty="0"/>
              <a:t>Após a Crise:</a:t>
            </a:r>
            <a:r>
              <a:rPr lang="pt-PT" sz="2200" dirty="0"/>
              <a:t> Recuperação lenta da produtividade do trabalho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D74D5C05-0E1B-4A92-BCE0-919FE11BE5F6}"/>
              </a:ext>
            </a:extLst>
          </p:cNvPr>
          <p:cNvSpPr/>
          <p:nvPr/>
        </p:nvSpPr>
        <p:spPr>
          <a:xfrm>
            <a:off x="6889755" y="2245149"/>
            <a:ext cx="1777869" cy="2159861"/>
          </a:xfrm>
          <a:prstGeom prst="ellipse">
            <a:avLst/>
          </a:prstGeom>
          <a:noFill/>
          <a:ln w="38100">
            <a:solidFill>
              <a:srgbClr val="06395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xmlns="" id="{057E9CE5-25FE-4DA8-8943-F0ABFC9C7E35}"/>
              </a:ext>
            </a:extLst>
          </p:cNvPr>
          <p:cNvSpPr/>
          <p:nvPr/>
        </p:nvSpPr>
        <p:spPr>
          <a:xfrm>
            <a:off x="9238909" y="2706029"/>
            <a:ext cx="1109751" cy="1184652"/>
          </a:xfrm>
          <a:prstGeom prst="ellipse">
            <a:avLst/>
          </a:prstGeom>
          <a:noFill/>
          <a:ln w="38100">
            <a:solidFill>
              <a:srgbClr val="06395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xmlns="" id="{59D8C65D-D713-452B-B652-DDC704590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12" name="Arrow: Down 11">
            <a:extLst>
              <a:ext uri="{FF2B5EF4-FFF2-40B4-BE49-F238E27FC236}">
                <a16:creationId xmlns:a16="http://schemas.microsoft.com/office/drawing/2014/main" xmlns="" id="{90D98AD7-A374-436F-A17E-1BDE5ABE95FE}"/>
              </a:ext>
            </a:extLst>
          </p:cNvPr>
          <p:cNvSpPr/>
          <p:nvPr/>
        </p:nvSpPr>
        <p:spPr>
          <a:xfrm>
            <a:off x="2957375" y="2851354"/>
            <a:ext cx="715617" cy="1241796"/>
          </a:xfrm>
          <a:prstGeom prst="downArrow">
            <a:avLst/>
          </a:prstGeom>
          <a:noFill/>
          <a:ln w="38100"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pt-PT" sz="2000" b="1" dirty="0">
                <a:solidFill>
                  <a:schemeClr val="tx1"/>
                </a:solidFill>
              </a:rPr>
              <a:t>Correção</a:t>
            </a:r>
            <a:endParaRPr lang="fr-FR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018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Shape 2012"/>
          <p:cNvGrpSpPr/>
          <p:nvPr/>
        </p:nvGrpSpPr>
        <p:grpSpPr>
          <a:xfrm>
            <a:off x="5146138" y="-19422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222" name="Shape 2013"/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3" name="Shape 2014"/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4" name="Shape 2015"/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5" name="Shape 2016"/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6" name="Shape 2017"/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7" name="Shape 2018"/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8" name="Shape 2019"/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9" name="Shape 2020"/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0" name="Shape 2021"/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1" name="Shape 2022"/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2" name="Shape 2023"/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3" name="Shape 2024"/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4" name="Shape 2025"/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5" name="Shape 2026"/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6" name="Shape 2027"/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7" name="Shape 2028"/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8" name="Shape 2029"/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9" name="Shape 2030"/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0" name="Shape 2031"/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1" name="Shape 2032"/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2" name="Shape 2033"/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3" name="Shape 2034"/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4" name="Shape 2035"/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5" name="Shape 2036"/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6" name="Shape 2037"/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7" name="Shape 2038"/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8" name="Shape 2039"/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9" name="Shape 2040"/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0" name="Shape 2041"/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1" name="Shape 2042"/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2" name="Shape 2043"/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3" name="Shape 2044"/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4" name="Shape 2045"/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5" name="Shape 2046"/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6" name="Shape 2047"/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7" name="Shape 2048"/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8" name="Shape 2049"/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9" name="Shape 2050"/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0" name="Shape 2051"/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1" name="Shape 2052"/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2" name="Shape 2053"/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3" name="Shape 2054"/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4" name="Shape 2055"/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5" name="Shape 2056"/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6" name="Shape 2057"/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7" name="Shape 2058"/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xmlns="" id="{F40C598B-E10A-4446-8B71-E286E351BA82}"/>
              </a:ext>
            </a:extLst>
          </p:cNvPr>
          <p:cNvSpPr/>
          <p:nvPr/>
        </p:nvSpPr>
        <p:spPr>
          <a:xfrm>
            <a:off x="0" y="6358597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xmlns="" id="{DF51258E-9380-44C8-95A3-10829DA00833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98028B93-5C2C-4F68-99D1-3C28B11C3466}"/>
              </a:ext>
            </a:extLst>
          </p:cNvPr>
          <p:cNvGrpSpPr/>
          <p:nvPr/>
        </p:nvGrpSpPr>
        <p:grpSpPr>
          <a:xfrm>
            <a:off x="5210589" y="3742145"/>
            <a:ext cx="560521" cy="560521"/>
            <a:chOff x="4821018" y="1941899"/>
            <a:chExt cx="784660" cy="784660"/>
          </a:xfrm>
          <a:solidFill>
            <a:srgbClr val="FF3F3F"/>
          </a:solidFill>
        </p:grpSpPr>
        <p:sp>
          <p:nvSpPr>
            <p:cNvPr id="58" name="Teardrop 57">
              <a:extLst>
                <a:ext uri="{FF2B5EF4-FFF2-40B4-BE49-F238E27FC236}">
                  <a16:creationId xmlns:a16="http://schemas.microsoft.com/office/drawing/2014/main" xmlns="" id="{6BD3F7F7-8196-4316-96CB-6545C7212328}"/>
                </a:ext>
              </a:extLst>
            </p:cNvPr>
            <p:cNvSpPr/>
            <p:nvPr/>
          </p:nvSpPr>
          <p:spPr>
            <a:xfrm rot="8100000">
              <a:off x="4821018" y="1941899"/>
              <a:ext cx="784660" cy="784660"/>
            </a:xfrm>
            <a:prstGeom prst="teardrop">
              <a:avLst>
                <a:gd name="adj" fmla="val 11766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xmlns="" id="{E89C90A9-8209-4A86-B70A-3D75A91A3385}"/>
                </a:ext>
              </a:extLst>
            </p:cNvPr>
            <p:cNvSpPr/>
            <p:nvPr/>
          </p:nvSpPr>
          <p:spPr>
            <a:xfrm>
              <a:off x="4920232" y="2038351"/>
              <a:ext cx="585216" cy="585216"/>
            </a:xfrm>
            <a:prstGeom prst="ellipse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715F7265-428A-4D29-B2CB-046D5B66F6F3}"/>
              </a:ext>
            </a:extLst>
          </p:cNvPr>
          <p:cNvGrpSpPr/>
          <p:nvPr/>
        </p:nvGrpSpPr>
        <p:grpSpPr>
          <a:xfrm>
            <a:off x="8521013" y="3937914"/>
            <a:ext cx="560521" cy="560521"/>
            <a:chOff x="4821018" y="1941899"/>
            <a:chExt cx="784660" cy="784660"/>
          </a:xfrm>
          <a:solidFill>
            <a:srgbClr val="0458AC"/>
          </a:solidFill>
        </p:grpSpPr>
        <p:sp>
          <p:nvSpPr>
            <p:cNvPr id="62" name="Teardrop 61">
              <a:extLst>
                <a:ext uri="{FF2B5EF4-FFF2-40B4-BE49-F238E27FC236}">
                  <a16:creationId xmlns:a16="http://schemas.microsoft.com/office/drawing/2014/main" xmlns="" id="{026257E4-D6D5-43FD-A475-CB8C360D108D}"/>
                </a:ext>
              </a:extLst>
            </p:cNvPr>
            <p:cNvSpPr/>
            <p:nvPr/>
          </p:nvSpPr>
          <p:spPr>
            <a:xfrm rot="8100000">
              <a:off x="4821018" y="1941899"/>
              <a:ext cx="784660" cy="784660"/>
            </a:xfrm>
            <a:prstGeom prst="teardrop">
              <a:avLst>
                <a:gd name="adj" fmla="val 11766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xmlns="" id="{834E4918-7647-4D37-9FAD-01899A8FB800}"/>
                </a:ext>
              </a:extLst>
            </p:cNvPr>
            <p:cNvSpPr/>
            <p:nvPr/>
          </p:nvSpPr>
          <p:spPr>
            <a:xfrm>
              <a:off x="4920232" y="2038351"/>
              <a:ext cx="585216" cy="585216"/>
            </a:xfrm>
            <a:prstGeom prst="ellipse">
              <a:avLst/>
            </a:pr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79DF200E-97C5-460C-8433-4FEF256C4B20}"/>
              </a:ext>
            </a:extLst>
          </p:cNvPr>
          <p:cNvGrpSpPr/>
          <p:nvPr/>
        </p:nvGrpSpPr>
        <p:grpSpPr>
          <a:xfrm>
            <a:off x="5718824" y="1944081"/>
            <a:ext cx="560521" cy="560521"/>
            <a:chOff x="4821018" y="1941899"/>
            <a:chExt cx="784660" cy="784660"/>
          </a:xfrm>
        </p:grpSpPr>
        <p:sp>
          <p:nvSpPr>
            <p:cNvPr id="66" name="Teardrop 65">
              <a:extLst>
                <a:ext uri="{FF2B5EF4-FFF2-40B4-BE49-F238E27FC236}">
                  <a16:creationId xmlns:a16="http://schemas.microsoft.com/office/drawing/2014/main" xmlns="" id="{34B560A7-9EFE-4A59-900F-E5A90451E4DB}"/>
                </a:ext>
              </a:extLst>
            </p:cNvPr>
            <p:cNvSpPr/>
            <p:nvPr/>
          </p:nvSpPr>
          <p:spPr>
            <a:xfrm rot="8100000">
              <a:off x="4821018" y="1941899"/>
              <a:ext cx="784660" cy="784660"/>
            </a:xfrm>
            <a:prstGeom prst="teardrop">
              <a:avLst>
                <a:gd name="adj" fmla="val 11766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xmlns="" id="{64A8D109-C6DC-40F6-8E3B-C9B658C08AF8}"/>
                </a:ext>
              </a:extLst>
            </p:cNvPr>
            <p:cNvSpPr/>
            <p:nvPr/>
          </p:nvSpPr>
          <p:spPr>
            <a:xfrm>
              <a:off x="4920232" y="2038351"/>
              <a:ext cx="585216" cy="585216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xmlns="" id="{64F6385D-CD5B-4FD8-9661-8668DFF15EBD}"/>
              </a:ext>
            </a:extLst>
          </p:cNvPr>
          <p:cNvGrpSpPr/>
          <p:nvPr/>
        </p:nvGrpSpPr>
        <p:grpSpPr>
          <a:xfrm>
            <a:off x="7511148" y="3610651"/>
            <a:ext cx="560521" cy="560521"/>
            <a:chOff x="4821018" y="1941899"/>
            <a:chExt cx="784660" cy="784660"/>
          </a:xfrm>
        </p:grpSpPr>
        <p:sp>
          <p:nvSpPr>
            <p:cNvPr id="70" name="Teardrop 69">
              <a:extLst>
                <a:ext uri="{FF2B5EF4-FFF2-40B4-BE49-F238E27FC236}">
                  <a16:creationId xmlns:a16="http://schemas.microsoft.com/office/drawing/2014/main" xmlns="" id="{12FE47D2-CFB9-4B82-A8BA-195D24B93CD1}"/>
                </a:ext>
              </a:extLst>
            </p:cNvPr>
            <p:cNvSpPr/>
            <p:nvPr/>
          </p:nvSpPr>
          <p:spPr>
            <a:xfrm rot="8100000">
              <a:off x="4821018" y="1941899"/>
              <a:ext cx="784660" cy="784660"/>
            </a:xfrm>
            <a:prstGeom prst="teardrop">
              <a:avLst>
                <a:gd name="adj" fmla="val 117662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xmlns="" id="{BC1C9AC8-C545-4746-8A56-F33B7D80D98E}"/>
                </a:ext>
              </a:extLst>
            </p:cNvPr>
            <p:cNvSpPr/>
            <p:nvPr/>
          </p:nvSpPr>
          <p:spPr>
            <a:xfrm>
              <a:off x="4920232" y="2038351"/>
              <a:ext cx="585216" cy="585216"/>
            </a:xfrm>
            <a:prstGeom prst="ellipse">
              <a:avLst/>
            </a:prstGeom>
            <a:blipFill dpi="0"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xmlns="" id="{512A461A-8899-46A1-A721-9738D10D40FD}"/>
              </a:ext>
            </a:extLst>
          </p:cNvPr>
          <p:cNvSpPr txBox="1"/>
          <p:nvPr/>
        </p:nvSpPr>
        <p:spPr>
          <a:xfrm>
            <a:off x="407905" y="1577085"/>
            <a:ext cx="5185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PT" sz="2000" b="1" dirty="0"/>
              <a:t>Durante a Crise:</a:t>
            </a:r>
            <a:r>
              <a:rPr lang="pt-PT" sz="2000" dirty="0"/>
              <a:t> Adotaram-se reformas estruturais em economias em processo de convergência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xmlns="" id="{F505CFFA-ADA0-4389-A90B-7A1FBE5FE1AA}"/>
              </a:ext>
            </a:extLst>
          </p:cNvPr>
          <p:cNvGrpSpPr/>
          <p:nvPr/>
        </p:nvGrpSpPr>
        <p:grpSpPr>
          <a:xfrm>
            <a:off x="5856923" y="3910966"/>
            <a:ext cx="560521" cy="560521"/>
            <a:chOff x="4821018" y="1941899"/>
            <a:chExt cx="784660" cy="784660"/>
          </a:xfrm>
          <a:solidFill>
            <a:srgbClr val="FFD85B"/>
          </a:solidFill>
        </p:grpSpPr>
        <p:sp>
          <p:nvSpPr>
            <p:cNvPr id="75" name="Teardrop 74">
              <a:extLst>
                <a:ext uri="{FF2B5EF4-FFF2-40B4-BE49-F238E27FC236}">
                  <a16:creationId xmlns:a16="http://schemas.microsoft.com/office/drawing/2014/main" xmlns="" id="{D8645C6B-5371-4E02-BFCC-1D7EC4115A22}"/>
                </a:ext>
              </a:extLst>
            </p:cNvPr>
            <p:cNvSpPr/>
            <p:nvPr/>
          </p:nvSpPr>
          <p:spPr>
            <a:xfrm rot="8100000">
              <a:off x="4821018" y="1941899"/>
              <a:ext cx="784660" cy="784660"/>
            </a:xfrm>
            <a:prstGeom prst="teardrop">
              <a:avLst>
                <a:gd name="adj" fmla="val 11766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C000"/>
                </a:solidFill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xmlns="" id="{C5DBD2F9-EBBC-442E-A653-9BB3CAA60BF4}"/>
                </a:ext>
              </a:extLst>
            </p:cNvPr>
            <p:cNvSpPr/>
            <p:nvPr/>
          </p:nvSpPr>
          <p:spPr>
            <a:xfrm>
              <a:off x="4920232" y="2038351"/>
              <a:ext cx="585216" cy="585216"/>
            </a:xfrm>
            <a:prstGeom prst="ellipse">
              <a:avLst/>
            </a:prstGeom>
            <a:blipFill dpi="0"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C000"/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D74641E-884F-4D0D-A5C2-B6FE6CFE8BBC}"/>
              </a:ext>
            </a:extLst>
          </p:cNvPr>
          <p:cNvSpPr txBox="1"/>
          <p:nvPr/>
        </p:nvSpPr>
        <p:spPr>
          <a:xfrm>
            <a:off x="407905" y="3758461"/>
            <a:ext cx="40098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Aplicadas aos serviços</a:t>
            </a:r>
            <a:endParaRPr lang="fr-FR" sz="2000" dirty="0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Programas de assistência e de supervisão reforçada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C937F18-B45D-4D57-80C6-45265E2537AC}"/>
              </a:ext>
            </a:extLst>
          </p:cNvPr>
          <p:cNvSpPr txBox="1"/>
          <p:nvPr/>
        </p:nvSpPr>
        <p:spPr>
          <a:xfrm>
            <a:off x="5709581" y="5456391"/>
            <a:ext cx="4355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2000" dirty="0"/>
              <a:t>Rendimento acima da média Europeia</a:t>
            </a:r>
            <a:endParaRPr lang="fr-FR" sz="2000" dirty="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xmlns="" id="{11EA2C74-E928-4A53-B459-62BEB01C2F00}"/>
              </a:ext>
            </a:extLst>
          </p:cNvPr>
          <p:cNvCxnSpPr>
            <a:endCxn id="8" idx="0"/>
          </p:cNvCxnSpPr>
          <p:nvPr/>
        </p:nvCxnSpPr>
        <p:spPr>
          <a:xfrm>
            <a:off x="7791045" y="4397914"/>
            <a:ext cx="96359" cy="1058477"/>
          </a:xfrm>
          <a:prstGeom prst="straightConnector1">
            <a:avLst/>
          </a:prstGeom>
          <a:ln w="38100" cap="flat" cmpd="sng" algn="ctr">
            <a:solidFill>
              <a:srgbClr val="06395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72" name="Arrow: Down 71">
            <a:extLst>
              <a:ext uri="{FF2B5EF4-FFF2-40B4-BE49-F238E27FC236}">
                <a16:creationId xmlns:a16="http://schemas.microsoft.com/office/drawing/2014/main" xmlns="" id="{ED544507-77DD-419E-8520-43693F196DBA}"/>
              </a:ext>
            </a:extLst>
          </p:cNvPr>
          <p:cNvSpPr/>
          <p:nvPr/>
        </p:nvSpPr>
        <p:spPr>
          <a:xfrm>
            <a:off x="2144223" y="2574214"/>
            <a:ext cx="715617" cy="1139687"/>
          </a:xfrm>
          <a:prstGeom prst="downArrow">
            <a:avLst/>
          </a:prstGeom>
          <a:noFill/>
          <a:ln w="38100"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61651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68A09957-44BA-4279-A482-2E49EF976586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E3FB693A-6F99-4B3F-9805-F9E90D038CAB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A13EA33F-C893-4062-8B50-F7D42A3066E3}"/>
              </a:ext>
            </a:extLst>
          </p:cNvPr>
          <p:cNvSpPr txBox="1"/>
          <p:nvPr/>
        </p:nvSpPr>
        <p:spPr>
          <a:xfrm>
            <a:off x="6346516" y="1044419"/>
            <a:ext cx="5239670" cy="4199611"/>
          </a:xfrm>
          <a:prstGeom prst="rect">
            <a:avLst/>
          </a:prstGeom>
          <a:solidFill>
            <a:schemeClr val="bg1"/>
          </a:solidFill>
          <a:ln w="38100">
            <a:solidFill>
              <a:srgbClr val="063951"/>
            </a:solidFill>
          </a:ln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Revisão das condições de base (</a:t>
            </a:r>
            <a:r>
              <a:rPr lang="pt-PT" sz="2000" dirty="0" err="1"/>
              <a:t>framework</a:t>
            </a:r>
            <a:r>
              <a:rPr lang="pt-PT" sz="2000" dirty="0"/>
              <a:t> </a:t>
            </a:r>
            <a:r>
              <a:rPr lang="pt-PT" sz="2000" dirty="0" err="1"/>
              <a:t>conditions</a:t>
            </a:r>
            <a:r>
              <a:rPr lang="pt-PT" sz="2000" dirty="0"/>
              <a:t>)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Eliminação de obstáculos à concorrência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Reforço da transparência nalguns setores</a:t>
            </a:r>
          </a:p>
          <a:p>
            <a:pPr algn="just">
              <a:lnSpc>
                <a:spcPct val="150000"/>
              </a:lnSpc>
            </a:pPr>
            <a:r>
              <a:rPr lang="pt-PT" sz="2000" dirty="0"/>
              <a:t>                                     </a:t>
            </a:r>
            <a:r>
              <a:rPr lang="pt-PT" sz="2000" b="1" dirty="0">
                <a:solidFill>
                  <a:srgbClr val="063951"/>
                </a:solidFill>
              </a:rPr>
              <a:t>↓</a:t>
            </a:r>
            <a:r>
              <a:rPr lang="pt-PT" sz="2000" dirty="0"/>
              <a:t>       </a:t>
            </a:r>
          </a:p>
          <a:p>
            <a:pPr algn="just">
              <a:lnSpc>
                <a:spcPct val="150000"/>
              </a:lnSpc>
            </a:pPr>
            <a:r>
              <a:rPr lang="pt-PT" sz="2000" dirty="0"/>
              <a:t>    Liberalização gradual dos preços</a:t>
            </a:r>
            <a:endParaRPr lang="fr-FR" sz="2000" dirty="0"/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Modernização do Serviço Judicial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Modernização da Administração Pública</a:t>
            </a:r>
            <a:endParaRPr lang="fr-FR" sz="2000" dirty="0"/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PT" sz="2000" dirty="0"/>
              <a:t>Melhorar o acesso das PME ao financiamento</a:t>
            </a:r>
            <a:endParaRPr lang="fr-FR" sz="20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F7679626-F81C-4611-A1B6-360B39012119}"/>
              </a:ext>
            </a:extLst>
          </p:cNvPr>
          <p:cNvSpPr txBox="1"/>
          <p:nvPr/>
        </p:nvSpPr>
        <p:spPr>
          <a:xfrm>
            <a:off x="1883029" y="1193187"/>
            <a:ext cx="18118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3200" b="1" dirty="0"/>
              <a:t>MEDIDAS</a:t>
            </a:r>
            <a:endParaRPr lang="fr-FR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68DAA10-D303-4760-A649-1B6280C033B3}"/>
              </a:ext>
            </a:extLst>
          </p:cNvPr>
          <p:cNvSpPr txBox="1"/>
          <p:nvPr/>
        </p:nvSpPr>
        <p:spPr>
          <a:xfrm>
            <a:off x="1169018" y="3301436"/>
            <a:ext cx="445937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2000" b="1" dirty="0"/>
              <a:t>Objetivos: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Aumentar a produtividade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Aumentar as perspetivas de crescimento potencial a médio prazo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Limitar riscos da má alocação de capital</a:t>
            </a:r>
            <a:endParaRPr lang="fr-FR" sz="2000" dirty="0"/>
          </a:p>
        </p:txBody>
      </p:sp>
      <p:sp>
        <p:nvSpPr>
          <p:cNvPr id="57" name="Title 56">
            <a:extLst>
              <a:ext uri="{FF2B5EF4-FFF2-40B4-BE49-F238E27FC236}">
                <a16:creationId xmlns:a16="http://schemas.microsoft.com/office/drawing/2014/main" xmlns="" id="{D23381A5-C89D-41DC-951A-AA80870B2B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Arrow: Down 3">
            <a:extLst>
              <a:ext uri="{FF2B5EF4-FFF2-40B4-BE49-F238E27FC236}">
                <a16:creationId xmlns:a16="http://schemas.microsoft.com/office/drawing/2014/main" xmlns="" id="{1D288715-4746-45C2-815B-C1FE47D65936}"/>
              </a:ext>
            </a:extLst>
          </p:cNvPr>
          <p:cNvSpPr/>
          <p:nvPr/>
        </p:nvSpPr>
        <p:spPr>
          <a:xfrm>
            <a:off x="2431148" y="1951885"/>
            <a:ext cx="715617" cy="1139687"/>
          </a:xfrm>
          <a:prstGeom prst="downArrow">
            <a:avLst/>
          </a:prstGeom>
          <a:noFill/>
          <a:ln w="38100">
            <a:solidFill>
              <a:srgbClr val="0639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1710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08D6E5AE-9DEC-4F1C-8DF7-6ED3B59C1B5C}"/>
              </a:ext>
            </a:extLst>
          </p:cNvPr>
          <p:cNvSpPr txBox="1"/>
          <p:nvPr/>
        </p:nvSpPr>
        <p:spPr>
          <a:xfrm>
            <a:off x="592790" y="1091961"/>
            <a:ext cx="35857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2800" b="1" dirty="0"/>
              <a:t>Desafios da Aplicação de Medidas Estruturais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2B917A47-6F26-49B7-9853-D0AA10EAAA97}"/>
              </a:ext>
            </a:extLst>
          </p:cNvPr>
          <p:cNvSpPr txBox="1"/>
          <p:nvPr/>
        </p:nvSpPr>
        <p:spPr>
          <a:xfrm>
            <a:off x="451000" y="2296106"/>
            <a:ext cx="45759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Implementação difícil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Necessidade de alterações legislativas</a:t>
            </a:r>
            <a:endParaRPr lang="fr-FR" sz="20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A6896697-B444-4FF7-A44F-BA5B394F781D}"/>
              </a:ext>
            </a:extLst>
          </p:cNvPr>
          <p:cNvSpPr txBox="1"/>
          <p:nvPr/>
        </p:nvSpPr>
        <p:spPr>
          <a:xfrm>
            <a:off x="593355" y="3313705"/>
            <a:ext cx="358575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2800" b="1" dirty="0"/>
              <a:t>Implementação no Setor dos Serviços</a:t>
            </a:r>
          </a:p>
          <a:p>
            <a:endParaRPr lang="pt-PT" sz="2800" b="1" dirty="0"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8EDF790E-3DA7-4B38-90D9-9E427A6D20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329" y="1175517"/>
            <a:ext cx="4734616" cy="4546864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37CA34FD-803F-44C4-80BB-5E62ED586328}"/>
              </a:ext>
            </a:extLst>
          </p:cNvPr>
          <p:cNvSpPr txBox="1"/>
          <p:nvPr/>
        </p:nvSpPr>
        <p:spPr>
          <a:xfrm>
            <a:off x="448652" y="4361713"/>
            <a:ext cx="45759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O mais rápido possível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Garantir o sucesso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pt-PT" sz="2000" dirty="0"/>
              <a:t>Cumprir os objetivos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xmlns="" id="{7C0904F9-64A6-427D-9FC7-2F1209727ED1}"/>
              </a:ext>
            </a:extLst>
          </p:cNvPr>
          <p:cNvSpPr/>
          <p:nvPr/>
        </p:nvSpPr>
        <p:spPr>
          <a:xfrm>
            <a:off x="8099804" y="2330987"/>
            <a:ext cx="2793471" cy="3038773"/>
          </a:xfrm>
          <a:prstGeom prst="ellipse">
            <a:avLst/>
          </a:prstGeom>
          <a:noFill/>
          <a:ln w="38100">
            <a:solidFill>
              <a:srgbClr val="06395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xmlns="" id="{160C9CB3-1773-492F-87D5-FCC903D32D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27527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3228" y="2416559"/>
            <a:ext cx="9265544" cy="2024881"/>
          </a:xfrm>
        </p:spPr>
        <p:txBody>
          <a:bodyPr>
            <a:normAutofit/>
          </a:bodyPr>
          <a:lstStyle/>
          <a:p>
            <a:pPr algn="ctr"/>
            <a:r>
              <a:rPr lang="pt-PT" sz="5000" dirty="0"/>
              <a:t>I.6</a:t>
            </a:r>
            <a:br>
              <a:rPr lang="pt-PT" sz="5000" dirty="0"/>
            </a:br>
            <a:r>
              <a:rPr lang="pt-PT" sz="5000" dirty="0">
                <a:solidFill>
                  <a:schemeClr val="tx1"/>
                </a:solidFill>
              </a:rPr>
              <a:t>Conclusões</a:t>
            </a:r>
            <a:endParaRPr lang="fr-FR" sz="5000" dirty="0">
              <a:solidFill>
                <a:schemeClr val="tx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D97DFA95-AF72-46B8-8E44-C34DF6FDF48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01051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4278A6D-7450-485A-A6E9-68802B300355}"/>
              </a:ext>
            </a:extLst>
          </p:cNvPr>
          <p:cNvSpPr txBox="1"/>
          <p:nvPr/>
        </p:nvSpPr>
        <p:spPr>
          <a:xfrm>
            <a:off x="415891" y="1444151"/>
            <a:ext cx="102553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pt-PT" sz="2200" b="1" dirty="0"/>
              <a:t>Após a Introdução do Euro a Convergência de Rendimentos Aparenta ser Desordenada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Fraco crescimento da produtividade </a:t>
            </a:r>
            <a:r>
              <a:rPr lang="pt-PT" sz="2000" dirty="0">
                <a:sym typeface="Wingdings" panose="05000000000000000000" pitchFamily="2" charset="2"/>
              </a:rPr>
              <a:t> Fraco crescimento da PTF</a:t>
            </a:r>
            <a:endParaRPr lang="pt-PT" sz="2000" dirty="0"/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Deficiente alocação de recursos para setores mais produtivos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AEAB89CD-2CA8-43D2-9215-C3DDF3FAC1B2}"/>
              </a:ext>
            </a:extLst>
          </p:cNvPr>
          <p:cNvSpPr txBox="1"/>
          <p:nvPr/>
        </p:nvSpPr>
        <p:spPr>
          <a:xfrm>
            <a:off x="415891" y="3225757"/>
            <a:ext cx="10255348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pt-PT" sz="2400" b="1" dirty="0"/>
              <a:t>Processos de Convergência Prejudicados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Má alocação de capital</a:t>
            </a:r>
          </a:p>
          <a:p>
            <a:pPr marL="800100" lvl="1" indent="-342900" algn="just">
              <a:spcAft>
                <a:spcPts val="600"/>
              </a:spcAft>
              <a:buFont typeface="Courier New" panose="02070309020205020404" pitchFamily="49" charset="0"/>
              <a:buChar char="o"/>
            </a:pPr>
            <a:r>
              <a:rPr lang="pt-PT" sz="2000" dirty="0"/>
              <a:t>Capital destinado principalmente ao setor dos serviços</a:t>
            </a:r>
          </a:p>
          <a:p>
            <a:pPr marL="800100" lvl="1" indent="-342900" algn="just">
              <a:spcAft>
                <a:spcPts val="600"/>
              </a:spcAft>
              <a:buFont typeface="Courier New" panose="02070309020205020404" pitchFamily="49" charset="0"/>
              <a:buChar char="o"/>
            </a:pPr>
            <a:r>
              <a:rPr lang="pt-PT" sz="2000" dirty="0"/>
              <a:t>Setor dos serviços caracterizado por preferir lucro em vez de produtividade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Obtenção de crédito fácil através do setor bancário</a:t>
            </a:r>
          </a:p>
        </p:txBody>
      </p:sp>
      <p:sp>
        <p:nvSpPr>
          <p:cNvPr id="54" name="Title 53">
            <a:extLst>
              <a:ext uri="{FF2B5EF4-FFF2-40B4-BE49-F238E27FC236}">
                <a16:creationId xmlns:a16="http://schemas.microsoft.com/office/drawing/2014/main" xmlns="" id="{0C454E4C-5121-45F0-8660-45C62486AC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4325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4278A6D-7450-485A-A6E9-68802B300355}"/>
              </a:ext>
            </a:extLst>
          </p:cNvPr>
          <p:cNvSpPr txBox="1"/>
          <p:nvPr/>
        </p:nvSpPr>
        <p:spPr>
          <a:xfrm>
            <a:off x="356535" y="1383441"/>
            <a:ext cx="10255348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pt-PT" sz="2400" b="1" dirty="0"/>
              <a:t>Falta de Motores para Fomentar o Crescimento de Longo Prazo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Apesar do desenvolvimento das competências do capital humano</a:t>
            </a:r>
          </a:p>
          <a:p>
            <a:pPr marL="800100" lvl="1" indent="-342900" algn="just">
              <a:spcAft>
                <a:spcPts val="600"/>
              </a:spcAft>
              <a:buFont typeface="Courier New" panose="02070309020205020404" pitchFamily="49" charset="0"/>
              <a:buChar char="o"/>
            </a:pPr>
            <a:r>
              <a:rPr lang="pt-PT" sz="2000" dirty="0"/>
              <a:t>Ausência de inovação</a:t>
            </a:r>
          </a:p>
          <a:p>
            <a:pPr marL="800100" lvl="1" indent="-342900" algn="just">
              <a:spcAft>
                <a:spcPts val="600"/>
              </a:spcAft>
              <a:buFont typeface="Courier New" panose="02070309020205020404" pitchFamily="49" charset="0"/>
              <a:buChar char="o"/>
            </a:pPr>
            <a:r>
              <a:rPr lang="pt-PT" sz="2000" dirty="0"/>
              <a:t>Baixas taxas de variação tecnológica impedem o crescimento a médio prazo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AEAB89CD-2CA8-43D2-9215-C3DDF3FAC1B2}"/>
              </a:ext>
            </a:extLst>
          </p:cNvPr>
          <p:cNvSpPr txBox="1"/>
          <p:nvPr/>
        </p:nvSpPr>
        <p:spPr>
          <a:xfrm>
            <a:off x="356535" y="3880174"/>
            <a:ext cx="10255348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Aft>
                <a:spcPts val="600"/>
              </a:spcAft>
            </a:pPr>
            <a:r>
              <a:rPr lang="pt-PT" sz="2400" b="1" dirty="0"/>
              <a:t>Motivos para o Otimismo Relativamente aos Processos de Convergência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Boa resposta política quanto à aplicação de mudanças estruturais</a:t>
            </a:r>
          </a:p>
          <a:p>
            <a:pPr marL="342900" indent="-342900" algn="just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t-PT" sz="2000" dirty="0"/>
              <a:t>Previam-se benefícios da aplicação de medidas estruturais, no que toca ao aumento da produtividade e ao potencial de crescimento</a:t>
            </a:r>
          </a:p>
        </p:txBody>
      </p:sp>
      <p:sp>
        <p:nvSpPr>
          <p:cNvPr id="54" name="Title 53">
            <a:extLst>
              <a:ext uri="{FF2B5EF4-FFF2-40B4-BE49-F238E27FC236}">
                <a16:creationId xmlns:a16="http://schemas.microsoft.com/office/drawing/2014/main" xmlns="" id="{CF6D802B-29D4-487F-94ED-A70070C716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42483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3735" y="2596749"/>
            <a:ext cx="1624529" cy="924346"/>
          </a:xfrm>
        </p:spPr>
        <p:txBody>
          <a:bodyPr>
            <a:normAutofit fontScale="90000"/>
          </a:bodyPr>
          <a:lstStyle/>
          <a:p>
            <a:pPr algn="ctr"/>
            <a:r>
              <a:rPr lang="pt-PT" sz="7200" dirty="0"/>
              <a:t>FIM</a:t>
            </a:r>
            <a:endParaRPr lang="fr-FR" sz="7200" dirty="0">
              <a:solidFill>
                <a:schemeClr val="tx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CCBEAF37-0DFF-4A63-B585-4C9DB6861610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17012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3228" y="2416559"/>
            <a:ext cx="9265544" cy="2024881"/>
          </a:xfrm>
        </p:spPr>
        <p:txBody>
          <a:bodyPr>
            <a:normAutofit fontScale="90000"/>
          </a:bodyPr>
          <a:lstStyle/>
          <a:p>
            <a:pPr algn="ctr"/>
            <a:r>
              <a:rPr lang="pt-PT" sz="5000" dirty="0"/>
              <a:t>I.1</a:t>
            </a:r>
            <a:br>
              <a:rPr lang="pt-PT" sz="5000" dirty="0"/>
            </a:br>
            <a:r>
              <a:rPr lang="pt-PT" sz="6000" dirty="0">
                <a:solidFill>
                  <a:schemeClr val="tx1"/>
                </a:solidFill>
                <a:latin typeface="+mn-lt"/>
              </a:rPr>
              <a:t>Padrões de convergência na Zona Euro</a:t>
            </a:r>
            <a:br>
              <a:rPr lang="pt-PT" sz="6000" dirty="0">
                <a:solidFill>
                  <a:schemeClr val="tx1"/>
                </a:solidFill>
                <a:latin typeface="+mn-lt"/>
              </a:rPr>
            </a:br>
            <a:endParaRPr lang="fr-FR" sz="50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55B6A135-E2C7-4A6D-94D1-4DEF44B61E8F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65277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27CBC8FD-BDD2-4CD8-9428-A151A63A12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7" name="Content Placeholder 5">
            <a:extLst>
              <a:ext uri="{FF2B5EF4-FFF2-40B4-BE49-F238E27FC236}">
                <a16:creationId xmlns:a16="http://schemas.microsoft.com/office/drawing/2014/main" xmlns="" id="{728BA417-341D-48F3-A15E-424F7C6D4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6557" y="1401440"/>
            <a:ext cx="3825393" cy="3734094"/>
          </a:xfrm>
          <a:prstGeom prst="rect">
            <a:avLst/>
          </a:prstGeom>
        </p:spPr>
      </p:pic>
      <p:sp>
        <p:nvSpPr>
          <p:cNvPr id="58" name="Content Placeholder 3">
            <a:extLst>
              <a:ext uri="{FF2B5EF4-FFF2-40B4-BE49-F238E27FC236}">
                <a16:creationId xmlns:a16="http://schemas.microsoft.com/office/drawing/2014/main" xmlns="" id="{BCE8D588-7E2C-4731-8D4B-B82177F1E2E0}"/>
              </a:ext>
            </a:extLst>
          </p:cNvPr>
          <p:cNvSpPr txBox="1">
            <a:spLocks/>
          </p:cNvSpPr>
          <p:nvPr/>
        </p:nvSpPr>
        <p:spPr>
          <a:xfrm>
            <a:off x="5711677" y="2453506"/>
            <a:ext cx="4801083" cy="171067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 A convergência entre os Estados membros da União europeia foi forte </a:t>
            </a: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Os processos de convergência dentro da Zona Euro foram dececionantes</a:t>
            </a:r>
          </a:p>
          <a:p>
            <a:endParaRPr lang="pt-PT" dirty="0"/>
          </a:p>
          <a:p>
            <a:pPr marL="0" indent="0">
              <a:buFont typeface="Arial" panose="020B0604020202020204" pitchFamily="34" charset="0"/>
              <a:buNone/>
            </a:pPr>
            <a:endParaRPr lang="pt-PT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3727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27CBC8FD-BDD2-4CD8-9428-A151A63A12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4" name="Content Placeholder 5">
            <a:extLst>
              <a:ext uri="{FF2B5EF4-FFF2-40B4-BE49-F238E27FC236}">
                <a16:creationId xmlns:a16="http://schemas.microsoft.com/office/drawing/2014/main" xmlns="" id="{110D6522-0062-47BD-B53A-B85199B930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735" y="1450552"/>
            <a:ext cx="3548518" cy="3896578"/>
          </a:xfrm>
          <a:prstGeom prst="rect">
            <a:avLst/>
          </a:prstGeom>
        </p:spPr>
      </p:pic>
      <p:sp>
        <p:nvSpPr>
          <p:cNvPr id="55" name="Content Placeholder 3">
            <a:extLst>
              <a:ext uri="{FF2B5EF4-FFF2-40B4-BE49-F238E27FC236}">
                <a16:creationId xmlns:a16="http://schemas.microsoft.com/office/drawing/2014/main" xmlns="" id="{51753BAF-8EB5-4B01-8EB8-89512C949690}"/>
              </a:ext>
            </a:extLst>
          </p:cNvPr>
          <p:cNvSpPr txBox="1">
            <a:spLocks/>
          </p:cNvSpPr>
          <p:nvPr/>
        </p:nvSpPr>
        <p:spPr>
          <a:xfrm>
            <a:off x="5889735" y="1422519"/>
            <a:ext cx="5181600" cy="435133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Este gráfico demonstra a dispersão do rendimento entre os países da zona do euro</a:t>
            </a: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r>
              <a:rPr lang="pt-PT" sz="2200" dirty="0">
                <a:solidFill>
                  <a:schemeClr val="tx1"/>
                </a:solidFill>
                <a:latin typeface="+mn-lt"/>
              </a:rPr>
              <a:t>Provocou um aumento da dispersão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E170944D-F8A2-4104-8550-A4F5ADC8D200}"/>
              </a:ext>
            </a:extLst>
          </p:cNvPr>
          <p:cNvSpPr txBox="1"/>
          <p:nvPr/>
        </p:nvSpPr>
        <p:spPr>
          <a:xfrm>
            <a:off x="8297395" y="2650820"/>
            <a:ext cx="2785533" cy="1200329"/>
          </a:xfrm>
          <a:prstGeom prst="rect">
            <a:avLst/>
          </a:prstGeom>
          <a:ln>
            <a:solidFill>
              <a:srgbClr val="06395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/>
            <a:r>
              <a:rPr lang="pt-PT" dirty="0"/>
              <a:t>Baixo crescimento de países com rendimento per capita acima da média da zona do euro </a:t>
            </a:r>
            <a:endParaRPr lang="en-US" dirty="0"/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xmlns="" id="{F92CA98E-3059-4F64-98B7-90E9E677BBF1}"/>
              </a:ext>
            </a:extLst>
          </p:cNvPr>
          <p:cNvCxnSpPr>
            <a:cxnSpLocks/>
          </p:cNvCxnSpPr>
          <p:nvPr/>
        </p:nvCxnSpPr>
        <p:spPr>
          <a:xfrm>
            <a:off x="7348901" y="3733719"/>
            <a:ext cx="645593" cy="806214"/>
          </a:xfrm>
          <a:prstGeom prst="straightConnector1">
            <a:avLst/>
          </a:prstGeom>
          <a:ln>
            <a:solidFill>
              <a:srgbClr val="06395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xmlns="" id="{978FBC82-B37B-40F3-9959-EDBA1B1C4428}"/>
              </a:ext>
            </a:extLst>
          </p:cNvPr>
          <p:cNvCxnSpPr>
            <a:cxnSpLocks/>
          </p:cNvCxnSpPr>
          <p:nvPr/>
        </p:nvCxnSpPr>
        <p:spPr>
          <a:xfrm flipH="1">
            <a:off x="9051211" y="3915728"/>
            <a:ext cx="465298" cy="629589"/>
          </a:xfrm>
          <a:prstGeom prst="straightConnector1">
            <a:avLst/>
          </a:prstGeom>
          <a:ln>
            <a:solidFill>
              <a:srgbClr val="06395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60">
            <a:extLst>
              <a:ext uri="{FF2B5EF4-FFF2-40B4-BE49-F238E27FC236}">
                <a16:creationId xmlns:a16="http://schemas.microsoft.com/office/drawing/2014/main" xmlns="" id="{C019B77A-45A6-4158-81E1-FB774829FAD0}"/>
              </a:ext>
            </a:extLst>
          </p:cNvPr>
          <p:cNvSpPr/>
          <p:nvPr/>
        </p:nvSpPr>
        <p:spPr>
          <a:xfrm>
            <a:off x="6121502" y="2986291"/>
            <a:ext cx="1976474" cy="504269"/>
          </a:xfrm>
          <a:prstGeom prst="rect">
            <a:avLst/>
          </a:prstGeom>
          <a:ln>
            <a:solidFill>
              <a:srgbClr val="06395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PT" dirty="0"/>
          </a:p>
          <a:p>
            <a:pPr algn="ctr"/>
            <a:r>
              <a:rPr lang="pt-PT" dirty="0"/>
              <a:t>Lenta recuperação </a:t>
            </a:r>
            <a:endParaRPr lang="en-US" dirty="0"/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563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Shape 2012">
            <a:extLst>
              <a:ext uri="{FF2B5EF4-FFF2-40B4-BE49-F238E27FC236}">
                <a16:creationId xmlns:a16="http://schemas.microsoft.com/office/drawing/2014/main" xmlns="" id="{F7F66948-A6FF-41D4-8A7F-77BA45FBDB7C}"/>
              </a:ext>
            </a:extLst>
          </p:cNvPr>
          <p:cNvGrpSpPr/>
          <p:nvPr/>
        </p:nvGrpSpPr>
        <p:grpSpPr>
          <a:xfrm>
            <a:off x="5145519" y="0"/>
            <a:ext cx="7046481" cy="5153782"/>
            <a:chOff x="2979925" y="-33602"/>
            <a:chExt cx="6221676" cy="4549335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xmlns="" id="{95DBCB15-3A87-46EE-A9B1-A48B67C381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xmlns="" id="{DE698484-A1FD-4B54-8725-98722D48ADF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xmlns="" id="{D7593CD3-D8AF-45A6-BDB0-E93565C9E76D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xmlns="" id="{C3C9919E-4568-4EAB-A4B4-F185E6C704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xmlns="" id="{5F9EDF9F-6FA6-45B5-8D65-A356303C76E2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xmlns="" id="{E2C301FE-6693-4F94-A4E8-B716155F240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xmlns="" id="{FAE8141B-D0E3-4616-8C31-8BAD779127B0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xmlns="" id="{06B2D2B2-BA48-4D62-967B-2C90DA336106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xmlns="" id="{BA7BA6E4-3D92-42C6-B277-BF084B16774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xmlns="" id="{CEC12BF6-B6DB-4461-A285-4F85EADF7A1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xmlns="" id="{D5957759-C156-4705-B5B4-90AE2F7394D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xmlns="" id="{0614A02D-CA66-4C17-9532-64ED2FD3DC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xmlns="" id="{88C1747B-4240-42DF-B6EE-6DC73112F0C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xmlns="" id="{1CD25BB7-0A78-4555-B9D3-F4CB5944D44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xmlns="" id="{1FC0D6B6-A9E9-4449-B2EF-0A4E3571F95B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xmlns="" id="{8F6F62EE-C9BC-4894-BB4D-8271D4BC696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xmlns="" id="{ED37809B-F371-495D-9049-15FE76829CC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xmlns="" id="{9EF7EB57-E42B-40C0-8099-D16C42C2E0B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xmlns="" id="{64205DCA-2698-448B-BF29-C34241201968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xmlns="" id="{FA11CD7F-AD6C-49C8-98C8-0D5B7B506EF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xmlns="" id="{E1B514A6-AF09-424B-9468-BA0127804C4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xmlns="" id="{F1974047-71B3-4B1A-A7D6-7CD5377AB2F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xmlns="" id="{AE401954-D734-4B19-A41E-8CC9CFED7CF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xmlns="" id="{1A68DC2A-BF6D-47E0-A7A8-E1A90391A8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xmlns="" id="{AA98299A-C864-4FEF-8361-D18C210B41D2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xmlns="" id="{CC2F75A2-62E7-4545-915D-4E871BB34E1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xmlns="" id="{DB7A7080-A03F-4F4D-B02B-473BACD54B6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xmlns="" id="{BAC06CED-15AD-4217-B715-60F3FC9CB9C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xmlns="" id="{0E68D17C-F1AC-4C6F-928D-247F34C0615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xmlns="" id="{77FA512A-9820-4E0F-919F-0ED55C46684E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xmlns="" id="{4E7E8824-384F-479C-A549-BCF821B0C6E0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xmlns="" id="{DD2ABD5F-1394-459F-BD55-D3F07D425E2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xmlns="" id="{379FCA5C-684F-4F5E-8960-7341EDF200B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xmlns="" id="{3DFCF38B-2B2E-45E2-B0A6-C38CEF1FC6D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xmlns="" id="{0DC37B51-A29B-462B-8B14-1D83DB414618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xmlns="" id="{6D7AE378-147A-4772-91F6-6B2628415DD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xmlns="" id="{3F9867B3-EE25-4159-8D13-FA691CE11EC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xmlns="" id="{467CB3E7-C66E-4730-BB47-E0BE20241DF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xmlns="" id="{F987AC0F-E12C-443A-8487-0B2046FCADCE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xmlns="" id="{7C4624BE-96C9-4D39-8124-9F064154027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xmlns="" id="{31AEF7FE-8443-444E-B24E-DB62AB8FBA9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xmlns="" id="{FD8575AF-797C-4D37-8066-8314C351C25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xmlns="" id="{108269FB-B404-48F1-817F-90721F86663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xmlns="" id="{A0E01C74-99D8-428F-9D7B-9D2BB1CCF967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xmlns="" id="{24FB42E0-63C9-4AFE-8206-C89304D9055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xmlns="" id="{1D54F149-8E31-497F-9104-02C87DA1253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 dirty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84DC4C36-07E4-432A-AED4-3BC6986F0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3228" y="2416559"/>
            <a:ext cx="9265544" cy="2024881"/>
          </a:xfrm>
        </p:spPr>
        <p:txBody>
          <a:bodyPr>
            <a:normAutofit fontScale="90000"/>
          </a:bodyPr>
          <a:lstStyle/>
          <a:p>
            <a:pPr algn="ctr"/>
            <a:r>
              <a:rPr lang="pt-PT" sz="5000" dirty="0"/>
              <a:t>I.2</a:t>
            </a:r>
            <a:br>
              <a:rPr lang="pt-PT" sz="5000" dirty="0"/>
            </a:br>
            <a:r>
              <a:rPr lang="pt-PT" sz="5000" dirty="0">
                <a:solidFill>
                  <a:schemeClr val="tx1"/>
                </a:solidFill>
                <a:latin typeface="+mn-lt"/>
              </a:rPr>
              <a:t>Performance da produtividade durante os anos pré-crise</a:t>
            </a:r>
            <a:br>
              <a:rPr lang="pt-PT" sz="5000" dirty="0">
                <a:solidFill>
                  <a:schemeClr val="tx1"/>
                </a:solidFill>
                <a:latin typeface="+mn-lt"/>
              </a:rPr>
            </a:br>
            <a:endParaRPr lang="fr-FR" sz="50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xmlns="" id="{C4F15F34-E132-4DED-8BE6-F0C128B94DD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4286603C-8ECA-46D7-B6AF-9B0BC57BACA3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22955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27CBC8FD-BDD2-4CD8-9428-A151A63A12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4" name="Content Placeholder 5">
            <a:extLst>
              <a:ext uri="{FF2B5EF4-FFF2-40B4-BE49-F238E27FC236}">
                <a16:creationId xmlns:a16="http://schemas.microsoft.com/office/drawing/2014/main" xmlns="" id="{38BF24DE-7320-428A-8F7E-F9214C941A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011" y="1589490"/>
            <a:ext cx="3865770" cy="3718852"/>
          </a:xfrm>
          <a:prstGeom prst="rect">
            <a:avLst/>
          </a:prstGeom>
        </p:spPr>
      </p:pic>
      <p:sp>
        <p:nvSpPr>
          <p:cNvPr id="55" name="Content Placeholder 3">
            <a:extLst>
              <a:ext uri="{FF2B5EF4-FFF2-40B4-BE49-F238E27FC236}">
                <a16:creationId xmlns:a16="http://schemas.microsoft.com/office/drawing/2014/main" xmlns="" id="{0460A320-3FF4-4C7D-AC0E-BF2D8F300C0E}"/>
              </a:ext>
            </a:extLst>
          </p:cNvPr>
          <p:cNvSpPr txBox="1">
            <a:spLocks/>
          </p:cNvSpPr>
          <p:nvPr/>
        </p:nvSpPr>
        <p:spPr>
          <a:xfrm>
            <a:off x="6013832" y="2120465"/>
            <a:ext cx="5181600" cy="2905285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Um dos principais fatores que originou a fraqueza dos processos de convergência  foi a </a:t>
            </a:r>
            <a:r>
              <a:rPr lang="pt-PT" sz="2200" u="sng" dirty="0">
                <a:solidFill>
                  <a:schemeClr val="tx1"/>
                </a:solidFill>
                <a:latin typeface="+mn-lt"/>
              </a:rPr>
              <a:t>produtividade do trabalho</a:t>
            </a:r>
            <a:r>
              <a:rPr lang="pt-PT" sz="2200" dirty="0">
                <a:solidFill>
                  <a:schemeClr val="tx1"/>
                </a:solidFill>
                <a:latin typeface="+mn-lt"/>
              </a:rPr>
              <a:t>.</a:t>
            </a: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Países com um PIB per capita inferior possuem um crescimento superior da produtividade</a:t>
            </a:r>
            <a:endParaRPr lang="en-US" sz="220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5228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BFB32B9-832D-4F5C-AC9E-5DA37EED85A5}"/>
              </a:ext>
            </a:extLst>
          </p:cNvPr>
          <p:cNvSpPr/>
          <p:nvPr/>
        </p:nvSpPr>
        <p:spPr>
          <a:xfrm>
            <a:off x="0" y="0"/>
            <a:ext cx="715128" cy="7596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CFED47E-EB58-414A-80B5-CF5B4D9BB6A2}"/>
              </a:ext>
            </a:extLst>
          </p:cNvPr>
          <p:cNvSpPr/>
          <p:nvPr/>
        </p:nvSpPr>
        <p:spPr>
          <a:xfrm>
            <a:off x="0" y="6302935"/>
            <a:ext cx="8620566" cy="499403"/>
          </a:xfrm>
          <a:prstGeom prst="rect">
            <a:avLst/>
          </a:prstGeom>
          <a:solidFill>
            <a:srgbClr val="0639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27CBC8FD-BDD2-4CD8-9428-A151A63A12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6" name="Content Placeholder 5">
            <a:extLst>
              <a:ext uri="{FF2B5EF4-FFF2-40B4-BE49-F238E27FC236}">
                <a16:creationId xmlns:a16="http://schemas.microsoft.com/office/drawing/2014/main" xmlns="" id="{F763A9CD-76EC-4978-A877-5009888055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4676" y="1485221"/>
            <a:ext cx="3823523" cy="3722663"/>
          </a:xfrm>
          <a:prstGeom prst="rect">
            <a:avLst/>
          </a:prstGeom>
        </p:spPr>
      </p:pic>
      <p:sp>
        <p:nvSpPr>
          <p:cNvPr id="57" name="Content Placeholder 3">
            <a:extLst>
              <a:ext uri="{FF2B5EF4-FFF2-40B4-BE49-F238E27FC236}">
                <a16:creationId xmlns:a16="http://schemas.microsoft.com/office/drawing/2014/main" xmlns="" id="{FF068BEB-9A5B-420C-B6A8-A7DC06C8A572}"/>
              </a:ext>
            </a:extLst>
          </p:cNvPr>
          <p:cNvSpPr txBox="1">
            <a:spLocks/>
          </p:cNvSpPr>
          <p:nvPr/>
        </p:nvSpPr>
        <p:spPr>
          <a:xfrm>
            <a:off x="6114691" y="2184097"/>
            <a:ext cx="5181600" cy="2572591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A produtividade total dos fatores (PTF) aparenta explicar a fraca convergência na produtividade na Zona Euro nos anos da pré-crise</a:t>
            </a:r>
          </a:p>
          <a:p>
            <a:endParaRPr lang="pt-PT" sz="2200" dirty="0">
              <a:solidFill>
                <a:schemeClr val="tx1"/>
              </a:solidFill>
              <a:latin typeface="+mn-lt"/>
            </a:endParaRPr>
          </a:p>
          <a:p>
            <a:pPr algn="just"/>
            <a:r>
              <a:rPr lang="pt-PT" sz="2200" dirty="0">
                <a:solidFill>
                  <a:schemeClr val="tx1"/>
                </a:solidFill>
                <a:latin typeface="+mn-lt"/>
              </a:rPr>
              <a:t>Países Nórdicos apresentaram taxas de crescimento</a:t>
            </a:r>
            <a:r>
              <a:rPr lang="en-US" sz="2200" dirty="0">
                <a:solidFill>
                  <a:schemeClr val="tx1"/>
                </a:solidFill>
                <a:latin typeface="+mn-lt"/>
              </a:rPr>
              <a:t> da PTF </a:t>
            </a:r>
            <a:r>
              <a:rPr lang="en-US" sz="2200" dirty="0" err="1">
                <a:solidFill>
                  <a:schemeClr val="tx1"/>
                </a:solidFill>
                <a:latin typeface="+mn-lt"/>
              </a:rPr>
              <a:t>mais</a:t>
            </a:r>
            <a:r>
              <a:rPr lang="en-US" sz="2200" dirty="0">
                <a:solidFill>
                  <a:schemeClr val="tx1"/>
                </a:solidFill>
                <a:latin typeface="+mn-lt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+mn-lt"/>
              </a:rPr>
              <a:t>elevadas</a:t>
            </a:r>
            <a:r>
              <a:rPr lang="en-US" sz="2200" dirty="0">
                <a:solidFill>
                  <a:schemeClr val="tx1"/>
                </a:solidFill>
                <a:latin typeface="+mn-lt"/>
              </a:rPr>
              <a:t>  </a:t>
            </a:r>
            <a:r>
              <a:rPr lang="en-US" sz="2200" dirty="0" err="1">
                <a:solidFill>
                  <a:schemeClr val="tx1"/>
                </a:solidFill>
                <a:latin typeface="+mn-lt"/>
              </a:rPr>
              <a:t>relativamente</a:t>
            </a:r>
            <a:r>
              <a:rPr lang="en-US" sz="2200" dirty="0">
                <a:solidFill>
                  <a:schemeClr val="tx1"/>
                </a:solidFill>
                <a:latin typeface="+mn-lt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+mn-lt"/>
              </a:rPr>
              <a:t>ao</a:t>
            </a:r>
            <a:r>
              <a:rPr lang="en-US" sz="2200" dirty="0">
                <a:solidFill>
                  <a:schemeClr val="tx1"/>
                </a:solidFill>
                <a:latin typeface="+mn-lt"/>
              </a:rPr>
              <a:t> resto da Zona Euro</a:t>
            </a:r>
            <a:endParaRPr lang="pt-PT" sz="220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51577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Template PresentationGo">
  <a:themeElements>
    <a:clrScheme name="PGO">
      <a:dk1>
        <a:sysClr val="windowText" lastClr="000000"/>
      </a:dk1>
      <a:lt1>
        <a:sysClr val="window" lastClr="FFFFFF"/>
      </a:lt1>
      <a:dk2>
        <a:srgbClr val="063951"/>
      </a:dk2>
      <a:lt2>
        <a:srgbClr val="F0EEEF"/>
      </a:lt2>
      <a:accent1>
        <a:srgbClr val="00B09B"/>
      </a:accent1>
      <a:accent2>
        <a:srgbClr val="F36F13"/>
      </a:accent2>
      <a:accent3>
        <a:srgbClr val="0D95BC"/>
      </a:accent3>
      <a:accent4>
        <a:srgbClr val="EBCB38"/>
      </a:accent4>
      <a:accent5>
        <a:srgbClr val="C13018"/>
      </a:accent5>
      <a:accent6>
        <a:srgbClr val="A2B969"/>
      </a:accent6>
      <a:hlink>
        <a:srgbClr val="6C2B43"/>
      </a:hlink>
      <a:folHlink>
        <a:srgbClr val="6C2B43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plate PresentationGo Dark">
  <a:themeElements>
    <a:clrScheme name="PGO">
      <a:dk1>
        <a:sysClr val="windowText" lastClr="000000"/>
      </a:dk1>
      <a:lt1>
        <a:sysClr val="window" lastClr="FFFFFF"/>
      </a:lt1>
      <a:dk2>
        <a:srgbClr val="063951"/>
      </a:dk2>
      <a:lt2>
        <a:srgbClr val="F0EEEF"/>
      </a:lt2>
      <a:accent1>
        <a:srgbClr val="00B09B"/>
      </a:accent1>
      <a:accent2>
        <a:srgbClr val="F36F13"/>
      </a:accent2>
      <a:accent3>
        <a:srgbClr val="0D95BC"/>
      </a:accent3>
      <a:accent4>
        <a:srgbClr val="EBCB38"/>
      </a:accent4>
      <a:accent5>
        <a:srgbClr val="C13018"/>
      </a:accent5>
      <a:accent6>
        <a:srgbClr val="A2B969"/>
      </a:accent6>
      <a:hlink>
        <a:srgbClr val="6C2B43"/>
      </a:hlink>
      <a:folHlink>
        <a:srgbClr val="6C2B43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TEMPLATE-PGO(16_9)</Template>
  <TotalTime>9357</TotalTime>
  <Words>1486</Words>
  <Application>Microsoft Macintosh PowerPoint</Application>
  <PresentationFormat>Custom</PresentationFormat>
  <Paragraphs>214</Paragraphs>
  <Slides>38</Slides>
  <Notes>3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38</vt:i4>
      </vt:variant>
    </vt:vector>
  </HeadingPairs>
  <TitlesOfParts>
    <vt:vector size="41" baseType="lpstr">
      <vt:lpstr>Template PresentationGo</vt:lpstr>
      <vt:lpstr>Template PresentationGo Dark</vt:lpstr>
      <vt:lpstr>Custom Design</vt:lpstr>
      <vt:lpstr>Processos de Convergência da Zona Euro</vt:lpstr>
      <vt:lpstr>I. Introdução</vt:lpstr>
      <vt:lpstr>O Trabalho…</vt:lpstr>
      <vt:lpstr>I.1 Padrões de convergência na Zona Euro </vt:lpstr>
      <vt:lpstr>PowerPoint Presentation</vt:lpstr>
      <vt:lpstr>PowerPoint Presentation</vt:lpstr>
      <vt:lpstr>I.2 Performance da produtividade durante os anos pré-crise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I.3 Alocação de capital entre setores</vt:lpstr>
      <vt:lpstr>Investimentos a nível sectorial</vt:lpstr>
      <vt:lpstr>PowerPoint Presentation</vt:lpstr>
      <vt:lpstr>PowerPoint Presentation</vt:lpstr>
      <vt:lpstr>PowerPoint Presentation</vt:lpstr>
      <vt:lpstr>Influenciadores das decisões de investimento: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I.5 Desenvolvimentos desde a Crise</vt:lpstr>
      <vt:lpstr>PowerPoint Presentation</vt:lpstr>
      <vt:lpstr>PowerPoint Presentation</vt:lpstr>
      <vt:lpstr>PowerPoint Presentation</vt:lpstr>
      <vt:lpstr>PowerPoint Presentation</vt:lpstr>
      <vt:lpstr>I.6 Conclusões</vt:lpstr>
      <vt:lpstr>PowerPoint Presentation</vt:lpstr>
      <vt:lpstr>PowerPoint Presentation</vt:lpstr>
      <vt:lpstr>FIM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Europe Map for PowerPoint</dc:title>
  <dc:creator>PresentationGo.com</dc:creator>
  <dc:description>© Copyright PresentationGo.com</dc:description>
  <cp:lastModifiedBy>Luis Catao</cp:lastModifiedBy>
  <cp:revision>68</cp:revision>
  <dcterms:created xsi:type="dcterms:W3CDTF">2014-11-26T05:14:11Z</dcterms:created>
  <dcterms:modified xsi:type="dcterms:W3CDTF">2019-03-13T13:21:06Z</dcterms:modified>
</cp:coreProperties>
</file>