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648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75375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4cf8b67b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4cf8b67b6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4cf8b67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4cf8b67b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4cf8b67b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4cf8b67b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4cf8b67b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4cf8b67b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4cf8b67b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4cf8b67b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chemeClr val="dk1"/>
                </a:solidFill>
              </a:rPr>
              <a:t>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4cf8b67b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4cf8b67b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4cf8b67b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4cf8b67b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4cf8b67b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4cf8b67b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d2946ca1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d2946ca1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4cf8b67b6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4cf8b67b6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4cf8b67b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4cf8b67b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54cf8b67b6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54cf8b67b6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4d279fba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4d279fba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d279fbad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d279fbad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4d279fbad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4d279fbad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4d279fbad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4d279fbad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4d279fbad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4d279fbad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4d279fbad6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4d279fbad6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d279fbad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4d279fbad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4475f86d5_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54475f86d5_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54475f86d5_1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g54475f86d5_1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4475f86d5_15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g54475f86d5_15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4475f86d5_15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g54475f86d5_15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54475f86d5_15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54475f86d5_1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54475f86d5_15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g54475f86d5_15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d2946ca1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d2946ca1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54475f86d5_15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54475f86d5_15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54475f86d5_15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g54475f86d5_15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4475f86d5_15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54475f86d5_15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4475f86d5_15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g54475f86d5_15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4475f86d5_15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g54475f86d5_15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54475f86d5_15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g54475f86d5_15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4475f86d5_1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54475f86d5_1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54475f86d5_15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g54475f86d5_15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4475f86d5_15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g54475f86d5_15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6A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6" name="Google Shape;86;p13"/>
          <p:cNvCxnSpPr/>
          <p:nvPr/>
        </p:nvCxnSpPr>
        <p:spPr>
          <a:xfrm>
            <a:off x="2895600" y="5768204"/>
            <a:ext cx="6400800" cy="0"/>
          </a:xfrm>
          <a:prstGeom prst="straightConnector1">
            <a:avLst/>
          </a:prstGeom>
          <a:noFill/>
          <a:ln w="9525" cap="flat" cmpd="sng">
            <a:solidFill>
              <a:srgbClr val="546A8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0085268" y="5117028"/>
            <a:ext cx="1781273" cy="142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200"/>
              <a:buNone/>
            </a:pPr>
            <a:r>
              <a:rPr lang="pt-PT" sz="1200">
                <a:solidFill>
                  <a:srgbClr val="546A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Apresentado por: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200"/>
              <a:buNone/>
            </a:pPr>
            <a:r>
              <a:rPr lang="pt-PT" sz="1200">
                <a:solidFill>
                  <a:srgbClr val="546A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Adriana Barreira, 48597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200"/>
              <a:buNone/>
            </a:pPr>
            <a:r>
              <a:rPr lang="pt-PT" sz="1200">
                <a:solidFill>
                  <a:srgbClr val="546A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Diogo Sousa, 48448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200"/>
              <a:buNone/>
            </a:pPr>
            <a:r>
              <a:rPr lang="pt-PT" sz="1200">
                <a:solidFill>
                  <a:srgbClr val="546A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Francisca Lousão, 48982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200"/>
              <a:buNone/>
            </a:pPr>
            <a:r>
              <a:rPr lang="pt-PT" sz="1200">
                <a:solidFill>
                  <a:srgbClr val="546A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Inês Parente, 48598</a:t>
            </a:r>
            <a:endParaRPr/>
          </a:p>
        </p:txBody>
      </p:sp>
      <p:pic>
        <p:nvPicPr>
          <p:cNvPr id="88" name="Google Shape;88;p13" descr="Imagem relacionada"/>
          <p:cNvPicPr preferRelativeResize="0"/>
          <p:nvPr/>
        </p:nvPicPr>
        <p:blipFill rotWithShape="1">
          <a:blip r:embed="rId3">
            <a:alphaModFix/>
          </a:blip>
          <a:srcRect t="67" r="1" b="48475"/>
          <a:stretch/>
        </p:blipFill>
        <p:spPr>
          <a:xfrm>
            <a:off x="239193" y="251376"/>
            <a:ext cx="11704320" cy="37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2651760" y="5723177"/>
            <a:ext cx="6786708" cy="7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414317" y="4041697"/>
            <a:ext cx="7416000" cy="2117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4400"/>
              <a:buFont typeface="Times New Roman"/>
              <a:buNone/>
            </a:pPr>
            <a:r>
              <a:rPr lang="pt-PT" sz="44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4400" b="1">
              <a:solidFill>
                <a:srgbClr val="263D4F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138048" y="6245173"/>
            <a:ext cx="39159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0" i="0" u="none" strike="noStrike" cap="none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Política Económica e Atividade Empresarial</a:t>
            </a:r>
            <a:endParaRPr sz="16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3" descr="Resultado de imagem para logo iseg"/>
          <p:cNvPicPr preferRelativeResize="0"/>
          <p:nvPr/>
        </p:nvPicPr>
        <p:blipFill rotWithShape="1">
          <a:blip r:embed="rId4">
            <a:alphaModFix/>
          </a:blip>
          <a:srcRect b="19617"/>
          <a:stretch/>
        </p:blipFill>
        <p:spPr>
          <a:xfrm>
            <a:off x="11002429" y="312588"/>
            <a:ext cx="864112" cy="1144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2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2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0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 sz="30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1"/>
          </p:nvPr>
        </p:nvSpPr>
        <p:spPr>
          <a:xfrm>
            <a:off x="370612" y="1914767"/>
            <a:ext cx="113447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ligação solta entre os ciclos económicos e financeiros durante períodos prolongados pode provocar os formuladores de políticas a concentrarem maioritariamente a sua atenção nos ciclos económicos. Mas a definição de políticas sem considerar o ciclo financeiro é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perigosa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Isto pode resultar em desequilíbrios financeiros, tais como o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endividamento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corporativo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ou sistemas financeiros inchados, que tornam certos sectores frágeis até mesmo uma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pequena deterioração nas condições macroeconómicas e financeiras. </a:t>
            </a:r>
            <a:endParaRPr sz="1800" b="1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b="1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Ciclos financeiros e económicos divergentes também explicam o fenómeno de </a:t>
            </a: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“recessões inacabadas”.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4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Exemplo: Japão, países Nórdicos nos anos 80 e início dos anos 90 e Irlanda, Espanha, Reino Unido e Estados Unidos nos anos anteriores à crise financeira.</a:t>
            </a:r>
            <a:endParaRPr sz="14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3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8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0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Medição de ciclos económicos </a:t>
            </a:r>
            <a:endParaRPr sz="30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370612" y="1914767"/>
            <a:ext cx="113447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Dois métodos foram desenvolvidos para a medição de ciclos económicos e financeiros:</a:t>
            </a: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6"/>
              </a:buClr>
              <a:buSzPts val="1800"/>
              <a:buFont typeface="Times New Roman"/>
              <a:buChar char="•"/>
            </a:pPr>
            <a:r>
              <a:rPr lang="pt-PT" sz="1800" b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 do ponto de viragem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identifica picos cíclicos quando a taxa de crescimento de várias séries, incluindo do produto, emprego, produção industrial e consumo, muda de positiva para negativa.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Através de filtros estatísticos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 - extraem flutuações cíclicas com um comprimento de ciclo específico de uma série específica, por exemplo, de produto.</a:t>
            </a:r>
            <a:r>
              <a:rPr lang="pt-PT" sz="1200"/>
              <a:t> 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Método utilizado nas estimativas apresentadas, que se baseia na evolução do crescimento real do crédito, do rácio entre o crédito e o PIB e do crescimento dos preços dos imóveis.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Outras variáveis, como </a:t>
            </a:r>
            <a:r>
              <a:rPr lang="pt-P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spreads de crédito,</a:t>
            </a:r>
            <a:r>
              <a:rPr lang="pt-PT" sz="1800">
                <a:solidFill>
                  <a:srgbClr val="E65A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preços de ações, prémios de risco e taxas de inadimplência </a:t>
            </a:r>
            <a:r>
              <a:rPr lang="pt-P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(default rates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),  também medem percepções de risco e, portanto, ciclos financeiros.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000" y="5446975"/>
            <a:ext cx="321900" cy="3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1381125" y="5294575"/>
            <a:ext cx="103344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Um </a:t>
            </a:r>
            <a:r>
              <a:rPr lang="pt-PT" sz="1200" b="1" i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spread</a:t>
            </a:r>
            <a:r>
              <a:rPr lang="pt-PT" sz="12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de crédito</a:t>
            </a: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é a diferença no rendimento entre um título de Tesouro dos EUA e outro título de dívida com o mesmo vencimento, mas de menor qualidade.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/>
          <p:cNvSpPr txBox="1"/>
          <p:nvPr/>
        </p:nvSpPr>
        <p:spPr>
          <a:xfrm>
            <a:off x="1381125" y="5524225"/>
            <a:ext cx="2058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Times New Roman"/>
                <a:ea typeface="Times New Roman"/>
                <a:cs typeface="Times New Roman"/>
                <a:sym typeface="Times New Roman"/>
              </a:rPr>
              <a:t>Fonte: Investopedia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5581650" y="5734200"/>
            <a:ext cx="59055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taxa de inadimplência é mais comumente referida como a percentagem de empréstimos que foram cobrados após um período prolongado de pagamentos não efetuados.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1416350" y="5877071"/>
            <a:ext cx="373050" cy="3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/>
          <p:nvPr/>
        </p:nvSpPr>
        <p:spPr>
          <a:xfrm>
            <a:off x="5581650" y="6172788"/>
            <a:ext cx="2058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Times New Roman"/>
                <a:ea typeface="Times New Roman"/>
                <a:cs typeface="Times New Roman"/>
                <a:sym typeface="Times New Roman"/>
              </a:rPr>
              <a:t>Fonte: Investopedia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45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Ciclos nas séries individuais: são extraídos usando um filtro de passagem </a:t>
            </a:r>
            <a:r>
              <a:rPr lang="pt-P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pt-PT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bandpass filter</a:t>
            </a:r>
            <a:r>
              <a:rPr lang="pt-P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com ciclos que duram entre 8 a 30 anos, que são então combinados numa única série, tomando uma média simples. Os filtros de passagem de banda são úteis para identificar ciclos financeiros históricos.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Ciclo Tradicional: dura entre 1 a 8 anos.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ciclos financeiros que importam à maioria das crises bancárias e os grandes deslocamentos macroeconómicos duram de 10 a 20 anos.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Google Shape;212;p24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8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0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Ciclos nas séries individuais</a:t>
            </a:r>
            <a:endParaRPr sz="30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300" y="1825624"/>
            <a:ext cx="5703300" cy="41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566400" y="1653000"/>
            <a:ext cx="11059200" cy="96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200">
                <a:latin typeface="Times New Roman"/>
                <a:ea typeface="Times New Roman"/>
                <a:cs typeface="Times New Roman"/>
                <a:sym typeface="Times New Roman"/>
              </a:rPr>
              <a:t>Fases de declínio dos ciclos financeiros das economias avançadas coincidem com as fases de ascensão dos países emergentes.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25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5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Fases do ciclo financeiro dos diferentes países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450" y="2497800"/>
            <a:ext cx="5471568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450" y="4002750"/>
            <a:ext cx="5471575" cy="15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8587" y="3222211"/>
            <a:ext cx="5578850" cy="168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4625" y="4842200"/>
            <a:ext cx="524677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400" y="5661350"/>
            <a:ext cx="321900" cy="3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>
            <a:off x="11531400" y="6074783"/>
            <a:ext cx="373050" cy="3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5"/>
          <p:cNvSpPr txBox="1"/>
          <p:nvPr/>
        </p:nvSpPr>
        <p:spPr>
          <a:xfrm>
            <a:off x="819175" y="5635700"/>
            <a:ext cx="62472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Um </a:t>
            </a:r>
            <a:r>
              <a:rPr lang="pt-PT" sz="12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ciclo </a:t>
            </a:r>
            <a:r>
              <a:rPr lang="pt-PT" sz="1200" b="1" i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boom bust</a:t>
            </a:r>
            <a:r>
              <a:rPr lang="pt-PT" sz="12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é um processo de expansão e contração económica que ocorre repetidamente.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4304550" y="6032838"/>
            <a:ext cx="7392900" cy="4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Boom </a:t>
            </a:r>
            <a:r>
              <a:rPr lang="pt-PT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o período de aumento da atividade comercial de um negócio, mercado, indústria ou economia como um todo.</a:t>
            </a:r>
            <a:endParaRPr sz="12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Bust </a:t>
            </a:r>
            <a:r>
              <a:rPr lang="pt-PT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o período de tempo durante o qual o crescimento económico diminui rapidamente. </a:t>
            </a:r>
            <a:endParaRPr sz="12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819175" y="5835825"/>
            <a:ext cx="2058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Investopedia</a:t>
            </a:r>
            <a:endParaRPr sz="12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4304550" y="6375425"/>
            <a:ext cx="2058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Investopedia</a:t>
            </a:r>
            <a:endParaRPr sz="12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6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6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Fases do ciclo financeiro dos diferentes países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339100" y="1657350"/>
            <a:ext cx="2325000" cy="822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Países da Zona Euro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(Espanha e Grécia)</a:t>
            </a:r>
            <a:endParaRPr sz="16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229600" y="3222000"/>
            <a:ext cx="2544000" cy="10920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Times New Roman"/>
                <a:ea typeface="Times New Roman"/>
                <a:cs typeface="Times New Roman"/>
                <a:sym typeface="Times New Roman"/>
              </a:rPr>
              <a:t>Fase descendente do ciclo financeiro: crédito real e preços de imóveis estão negativos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229600" y="4807350"/>
            <a:ext cx="2544000" cy="10920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Times New Roman"/>
                <a:ea typeface="Times New Roman"/>
                <a:cs typeface="Times New Roman"/>
                <a:sym typeface="Times New Roman"/>
              </a:rPr>
              <a:t>Descida anual de, em média, 5-10%, nos últimos trimestres de 2013 (a queda tem vindo a desacelerar)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3317925" y="1657338"/>
            <a:ext cx="2325000" cy="822000"/>
          </a:xfrm>
          <a:prstGeom prst="rect">
            <a:avLst/>
          </a:prstGeom>
          <a:solidFill>
            <a:srgbClr val="263D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Estados Unidos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26"/>
          <p:cNvSpPr txBox="1"/>
          <p:nvPr/>
        </p:nvSpPr>
        <p:spPr>
          <a:xfrm>
            <a:off x="3317925" y="3227650"/>
            <a:ext cx="2325000" cy="10920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Times New Roman"/>
                <a:ea typeface="Times New Roman"/>
                <a:cs typeface="Times New Roman"/>
                <a:sym typeface="Times New Roman"/>
              </a:rPr>
              <a:t>Acréscimo do crédito e preços dos ativos acabou com o início da crise financeira.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6296738" y="1659650"/>
            <a:ext cx="2325000" cy="822000"/>
          </a:xfrm>
          <a:prstGeom prst="rect">
            <a:avLst/>
          </a:prstGeom>
          <a:solidFill>
            <a:srgbClr val="263D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3F3F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Reino Unido, Europa Central e de Leste</a:t>
            </a:r>
            <a:endParaRPr sz="1800">
              <a:solidFill>
                <a:srgbClr val="F3F3F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26"/>
          <p:cNvSpPr txBox="1"/>
          <p:nvPr/>
        </p:nvSpPr>
        <p:spPr>
          <a:xfrm>
            <a:off x="6296750" y="3227661"/>
            <a:ext cx="2325000" cy="10920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Times New Roman"/>
                <a:ea typeface="Times New Roman"/>
                <a:cs typeface="Times New Roman"/>
                <a:sym typeface="Times New Roman"/>
              </a:rPr>
              <a:t>Desalavancagem continua (ritmo diminui e o preço das casas começa a aumentar)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6"/>
          <p:cNvSpPr txBox="1"/>
          <p:nvPr/>
        </p:nvSpPr>
        <p:spPr>
          <a:xfrm>
            <a:off x="9275575" y="1655100"/>
            <a:ext cx="2325000" cy="822000"/>
          </a:xfrm>
          <a:prstGeom prst="rect">
            <a:avLst/>
          </a:prstGeom>
          <a:solidFill>
            <a:srgbClr val="263D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Austrália, Canadá e Países Nórdicos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8992951" y="3234238"/>
            <a:ext cx="2890200" cy="9570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Times New Roman"/>
                <a:ea typeface="Times New Roman"/>
                <a:cs typeface="Times New Roman"/>
                <a:sym typeface="Times New Roman"/>
              </a:rPr>
              <a:t>Grandes booms financeiros no fim de 2000s. Crise global e dívida europeia prejudicou essas dinâmicas.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8992950" y="4808750"/>
            <a:ext cx="2890200" cy="1295700"/>
          </a:xfrm>
          <a:prstGeom prst="rect">
            <a:avLst/>
          </a:prstGeom>
          <a:noFill/>
          <a:ln w="9525" cap="flat" cmpd="sng">
            <a:solidFill>
              <a:srgbClr val="546A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latin typeface="Times New Roman"/>
                <a:ea typeface="Times New Roman"/>
                <a:cs typeface="Times New Roman"/>
                <a:sym typeface="Times New Roman"/>
              </a:rPr>
              <a:t>Preços dos imóveis oscilaram a grande escala e os empréstimos corporativos caíram à medida que a atividade econômica global se deteriorou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p26"/>
          <p:cNvSpPr/>
          <p:nvPr/>
        </p:nvSpPr>
        <p:spPr>
          <a:xfrm rot="5400000">
            <a:off x="1139950" y="2660313"/>
            <a:ext cx="7233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6"/>
          <p:cNvSpPr/>
          <p:nvPr/>
        </p:nvSpPr>
        <p:spPr>
          <a:xfrm rot="5400000">
            <a:off x="1264450" y="4370325"/>
            <a:ext cx="4743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6"/>
          <p:cNvSpPr/>
          <p:nvPr/>
        </p:nvSpPr>
        <p:spPr>
          <a:xfrm rot="5400000">
            <a:off x="4114275" y="2667275"/>
            <a:ext cx="7323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"/>
          <p:cNvSpPr/>
          <p:nvPr/>
        </p:nvSpPr>
        <p:spPr>
          <a:xfrm rot="5400000">
            <a:off x="7093100" y="2657450"/>
            <a:ext cx="7323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 rot="5400000">
            <a:off x="10071900" y="2657450"/>
            <a:ext cx="7323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 rot="5400000">
            <a:off x="10149600" y="4309650"/>
            <a:ext cx="5769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 txBox="1"/>
          <p:nvPr/>
        </p:nvSpPr>
        <p:spPr>
          <a:xfrm>
            <a:off x="3208425" y="4801700"/>
            <a:ext cx="2544000" cy="15738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Descida dos preços das casas e dos empréstimos de instituições não financeiras acabou em 2011 e os empréstimos a famílias voltou em 2013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6"/>
          <p:cNvSpPr/>
          <p:nvPr/>
        </p:nvSpPr>
        <p:spPr>
          <a:xfrm rot="5400000">
            <a:off x="4243275" y="4370325"/>
            <a:ext cx="4743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1510100" y="6313551"/>
            <a:ext cx="311651" cy="31165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 txBox="1"/>
          <p:nvPr/>
        </p:nvSpPr>
        <p:spPr>
          <a:xfrm>
            <a:off x="5032900" y="6324175"/>
            <a:ext cx="73389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Desalavancagem </a:t>
            </a:r>
            <a:r>
              <a:rPr lang="pt-PT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quando uma empresa ou individuo tenta diminuir a sua alavancagem total financeira</a:t>
            </a:r>
            <a:endParaRPr sz="12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7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Fases do ciclo financeiro dos diferentes países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/>
          <p:nvPr/>
        </p:nvSpPr>
        <p:spPr>
          <a:xfrm>
            <a:off x="1617725" y="3773050"/>
            <a:ext cx="1844400" cy="2156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63D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Preços dos ativos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Crédito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27"/>
          <p:cNvSpPr/>
          <p:nvPr/>
        </p:nvSpPr>
        <p:spPr>
          <a:xfrm>
            <a:off x="2618700" y="2766438"/>
            <a:ext cx="1844400" cy="2156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Preço dos ativos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Crédito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27"/>
          <p:cNvSpPr/>
          <p:nvPr/>
        </p:nvSpPr>
        <p:spPr>
          <a:xfrm>
            <a:off x="1913975" y="5994234"/>
            <a:ext cx="1251900" cy="3354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2008-2009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7"/>
          <p:cNvSpPr/>
          <p:nvPr/>
        </p:nvSpPr>
        <p:spPr>
          <a:xfrm>
            <a:off x="2949450" y="2376200"/>
            <a:ext cx="1182900" cy="3354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2010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1415700" y="1657963"/>
            <a:ext cx="9360600" cy="5481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Booms </a:t>
            </a:r>
            <a:r>
              <a:rPr lang="pt-P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claramente evidentes em vários países, particularmente nos EMEs.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6318750" y="2471600"/>
            <a:ext cx="447990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Crescimento do crédito ao setor privado de, em média, 10% ao ano: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China financiada por instituições financeiras que não bancos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Turquia financiada por bancos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6318750" y="4109900"/>
            <a:ext cx="4479900" cy="21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2013, existiam sinais de que os </a:t>
            </a:r>
            <a:r>
              <a:rPr lang="pt-PT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booms 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chegavam a uma fase de impasse: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crescimento dos preços dos imóveis no Brasil desceu (típico da fase final dos ciclos financeiros);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setor imobiliário Chinês apresentou padrões crescentes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>
            <a:spLocks noGrp="1"/>
          </p:cNvSpPr>
          <p:nvPr>
            <p:ph type="body" idx="1"/>
          </p:nvPr>
        </p:nvSpPr>
        <p:spPr>
          <a:xfrm>
            <a:off x="387450" y="2499350"/>
            <a:ext cx="10563300" cy="52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200">
                <a:latin typeface="Times New Roman"/>
                <a:ea typeface="Times New Roman"/>
                <a:cs typeface="Times New Roman"/>
                <a:sym typeface="Times New Roman"/>
              </a:rPr>
              <a:t>Os rácios de Dívida - PIB do setor privado diminuíram por volta de 20 pontos percentuais: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28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8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impulsiona o ciclo financeiro?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28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857800" y="3415188"/>
            <a:ext cx="1753500" cy="5754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Espanha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3184475" y="3254038"/>
            <a:ext cx="2408400" cy="9201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Redução do montante de dívida nominal pendente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857800" y="4448700"/>
            <a:ext cx="1753500" cy="5754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Estados Unidos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3184475" y="4281952"/>
            <a:ext cx="2408400" cy="9201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Dívida nominal caiu durante 2009 e 2010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857800" y="5482200"/>
            <a:ext cx="1753500" cy="5754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Reino Unido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3184475" y="5309850"/>
            <a:ext cx="2408400" cy="9201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Redução da dívida e crescimento do PIB nominal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387450" y="1810900"/>
            <a:ext cx="9667500" cy="5265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latin typeface="Times New Roman"/>
                <a:ea typeface="Times New Roman"/>
                <a:cs typeface="Times New Roman"/>
                <a:sym typeface="Times New Roman"/>
              </a:rPr>
              <a:t>Estado atual (2013) do ciclo financeiro reflete o ajuste feito após a crise financeira.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28"/>
          <p:cNvSpPr/>
          <p:nvPr/>
        </p:nvSpPr>
        <p:spPr>
          <a:xfrm>
            <a:off x="2619188" y="3628000"/>
            <a:ext cx="557400" cy="17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8"/>
          <p:cNvSpPr/>
          <p:nvPr/>
        </p:nvSpPr>
        <p:spPr>
          <a:xfrm>
            <a:off x="2619188" y="4655900"/>
            <a:ext cx="557400" cy="17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6A8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8"/>
          <p:cNvSpPr/>
          <p:nvPr/>
        </p:nvSpPr>
        <p:spPr>
          <a:xfrm>
            <a:off x="2619188" y="5648950"/>
            <a:ext cx="557400" cy="17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28"/>
          <p:cNvPicPr preferRelativeResize="0"/>
          <p:nvPr/>
        </p:nvPicPr>
        <p:blipFill rotWithShape="1">
          <a:blip r:embed="rId4">
            <a:alphaModFix/>
          </a:blip>
          <a:srcRect b="17239"/>
          <a:stretch/>
        </p:blipFill>
        <p:spPr>
          <a:xfrm>
            <a:off x="5966500" y="3080725"/>
            <a:ext cx="5674101" cy="27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/>
          <p:nvPr/>
        </p:nvSpPr>
        <p:spPr>
          <a:xfrm>
            <a:off x="10989775" y="3254050"/>
            <a:ext cx="557400" cy="172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Google Shape;29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1547175" y="6229951"/>
            <a:ext cx="311651" cy="31165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8"/>
          <p:cNvSpPr txBox="1"/>
          <p:nvPr/>
        </p:nvSpPr>
        <p:spPr>
          <a:xfrm>
            <a:off x="4737500" y="6280125"/>
            <a:ext cx="70461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Debt ratio</a:t>
            </a:r>
            <a:r>
              <a:rPr lang="pt-PT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pt-PT" sz="1200" b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rácio da dívida</a:t>
            </a:r>
            <a:r>
              <a:rPr lang="pt-PT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é o rácio do crédito total do setor financeiro privado em relação ao PIB nominal.</a:t>
            </a:r>
            <a:endParaRPr sz="12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 txBox="1">
            <a:spLocks noGrp="1"/>
          </p:cNvSpPr>
          <p:nvPr>
            <p:ph type="body" idx="1"/>
          </p:nvPr>
        </p:nvSpPr>
        <p:spPr>
          <a:xfrm>
            <a:off x="838200" y="1889316"/>
            <a:ext cx="10515600" cy="126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200">
                <a:latin typeface="Times New Roman"/>
                <a:ea typeface="Times New Roman"/>
                <a:cs typeface="Times New Roman"/>
                <a:sym typeface="Times New Roman"/>
              </a:rPr>
              <a:t>Políticas monetárias acomodatícias têm impacto ambíguo quanto à redução dos rácios de dívida: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29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9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impulsiona o ciclo financeiro?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29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9"/>
          <p:cNvSpPr txBox="1"/>
          <p:nvPr/>
        </p:nvSpPr>
        <p:spPr>
          <a:xfrm>
            <a:off x="1742150" y="3123050"/>
            <a:ext cx="4189500" cy="13725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Char char="●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Estimula o output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Times New Roman"/>
              <a:buChar char="●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Cria rendimento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9"/>
          <p:cNvSpPr txBox="1"/>
          <p:nvPr/>
        </p:nvSpPr>
        <p:spPr>
          <a:xfrm>
            <a:off x="5931650" y="3123050"/>
            <a:ext cx="4189500" cy="13725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Taxas de juro baixas </a:t>
            </a:r>
            <a:r>
              <a:rPr lang="pt-PT" sz="1800" i="1">
                <a:latin typeface="Times New Roman"/>
                <a:ea typeface="Times New Roman"/>
                <a:cs typeface="Times New Roman"/>
                <a:sym typeface="Times New Roman"/>
              </a:rPr>
              <a:t>record </a:t>
            </a:r>
            <a:endParaRPr sz="18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1742150" y="2726150"/>
            <a:ext cx="4189500" cy="3969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Positivo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2488900" y="4948475"/>
            <a:ext cx="2696100" cy="1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Fornece recursos para pagar dívida e economizar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5931650" y="2726150"/>
            <a:ext cx="4189500" cy="3969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Negativos</a:t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p29"/>
          <p:cNvSpPr txBox="1"/>
          <p:nvPr/>
        </p:nvSpPr>
        <p:spPr>
          <a:xfrm>
            <a:off x="6284150" y="5017650"/>
            <a:ext cx="34845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Permite que mutuários mantenham ações de dívida e que credores suportem essa dívida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3671038" y="4495550"/>
            <a:ext cx="331800" cy="622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9"/>
          <p:cNvSpPr/>
          <p:nvPr/>
        </p:nvSpPr>
        <p:spPr>
          <a:xfrm>
            <a:off x="7860500" y="4499450"/>
            <a:ext cx="331800" cy="622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9"/>
          <p:cNvSpPr txBox="1"/>
          <p:nvPr/>
        </p:nvSpPr>
        <p:spPr>
          <a:xfrm>
            <a:off x="838200" y="6103788"/>
            <a:ext cx="101073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Política monetária acomodatícia </a:t>
            </a:r>
            <a:r>
              <a:rPr lang="pt-PT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ocorre quando um banco central (ex. Reserva Federal) tenta expandir a oferta monetária global de forma a impulsionar a economia quando o crescimento desta está a abrandar </a:t>
            </a:r>
            <a:endParaRPr sz="12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3" name="Google Shape;3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00" y="6103800"/>
            <a:ext cx="321900" cy="3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9"/>
          <p:cNvSpPr txBox="1"/>
          <p:nvPr/>
        </p:nvSpPr>
        <p:spPr>
          <a:xfrm>
            <a:off x="838200" y="6320100"/>
            <a:ext cx="2058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Times New Roman"/>
                <a:ea typeface="Times New Roman"/>
                <a:cs typeface="Times New Roman"/>
                <a:sym typeface="Times New Roman"/>
              </a:rPr>
              <a:t>Fonte: Investopedia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que impulsiona o ciclo financeiro no contexto atual?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0" name="Google Shape;320;p30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0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Liquidez global e políticas internas estimulam booms de crédito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3254700" y="2096800"/>
            <a:ext cx="5682600" cy="7101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Políticas monetárias implementadas no pós crise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30"/>
          <p:cNvSpPr txBox="1"/>
          <p:nvPr/>
        </p:nvSpPr>
        <p:spPr>
          <a:xfrm>
            <a:off x="1987950" y="3596213"/>
            <a:ext cx="2295000" cy="8604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Aumento da liquidez total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4948500" y="3564850"/>
            <a:ext cx="2295000" cy="8604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Aumento dos preços dos ativos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30"/>
          <p:cNvSpPr txBox="1"/>
          <p:nvPr/>
        </p:nvSpPr>
        <p:spPr>
          <a:xfrm>
            <a:off x="7909050" y="3564838"/>
            <a:ext cx="2295000" cy="8604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Atratividade do risco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27" name="Google Shape;327;p30"/>
          <p:cNvCxnSpPr>
            <a:stCxn id="323" idx="2"/>
            <a:endCxn id="324" idx="0"/>
          </p:cNvCxnSpPr>
          <p:nvPr/>
        </p:nvCxnSpPr>
        <p:spPr>
          <a:xfrm flipH="1">
            <a:off x="3135600" y="2806900"/>
            <a:ext cx="2960400" cy="7893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8" name="Google Shape;328;p30"/>
          <p:cNvCxnSpPr>
            <a:stCxn id="323" idx="2"/>
            <a:endCxn id="325" idx="0"/>
          </p:cNvCxnSpPr>
          <p:nvPr/>
        </p:nvCxnSpPr>
        <p:spPr>
          <a:xfrm>
            <a:off x="6096000" y="2806900"/>
            <a:ext cx="0" cy="7581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29" name="Google Shape;329;p30"/>
          <p:cNvCxnSpPr>
            <a:stCxn id="323" idx="2"/>
            <a:endCxn id="326" idx="0"/>
          </p:cNvCxnSpPr>
          <p:nvPr/>
        </p:nvCxnSpPr>
        <p:spPr>
          <a:xfrm>
            <a:off x="6096000" y="2806900"/>
            <a:ext cx="2960700" cy="7578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1"/>
          <p:cNvSpPr txBox="1">
            <a:spLocks noGrp="1"/>
          </p:cNvSpPr>
          <p:nvPr>
            <p:ph type="body" idx="1"/>
          </p:nvPr>
        </p:nvSpPr>
        <p:spPr>
          <a:xfrm>
            <a:off x="7698375" y="4911500"/>
            <a:ext cx="3819000" cy="157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Ao ter em conta a nacionalidade do mutuário em vez da residência, o montante de títulos de dívida emitidos aumenta em mais de ⅓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31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"/>
          <p:cNvSpPr txBox="1">
            <a:spLocks noGrp="1"/>
          </p:cNvSpPr>
          <p:nvPr>
            <p:ph type="body" idx="2"/>
          </p:nvPr>
        </p:nvSpPr>
        <p:spPr>
          <a:xfrm>
            <a:off x="499450" y="4949375"/>
            <a:ext cx="3905100" cy="157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Desde o ínicio de 2008, residentes EMEs pediram empréstimos ao estrangeiro no valor de $2 trilhões.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= 2,2% do PIB anual (adição significativa de ações de dívida externa)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Liquidez global e políticas internas estimulam booms de crédito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9" name="Google Shape;33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013" y="1992500"/>
            <a:ext cx="4067975" cy="312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5250" y="2075437"/>
            <a:ext cx="390525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/>
          <p:nvPr/>
        </p:nvSpPr>
        <p:spPr>
          <a:xfrm>
            <a:off x="5307125" y="2982600"/>
            <a:ext cx="1527000" cy="892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31"/>
          <p:cNvSpPr/>
          <p:nvPr/>
        </p:nvSpPr>
        <p:spPr>
          <a:xfrm>
            <a:off x="235075" y="4065025"/>
            <a:ext cx="333600" cy="1175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FF"/>
          </a:solidFill>
          <a:ln w="9525" cap="flat" cmpd="sng">
            <a:solidFill>
              <a:srgbClr val="5DAE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11398650" y="4065025"/>
            <a:ext cx="333600" cy="1175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FF"/>
          </a:solidFill>
          <a:ln w="9525" cap="flat" cmpd="sng">
            <a:solidFill>
              <a:srgbClr val="5DAE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1"/>
          <p:cNvSpPr txBox="1"/>
          <p:nvPr/>
        </p:nvSpPr>
        <p:spPr>
          <a:xfrm>
            <a:off x="4992613" y="3875400"/>
            <a:ext cx="19821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latin typeface="Times New Roman"/>
                <a:ea typeface="Times New Roman"/>
                <a:cs typeface="Times New Roman"/>
                <a:sym typeface="Times New Roman"/>
              </a:rPr>
              <a:t>Subestima do valor de dívida externa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>
                <a:latin typeface="Times New Roman"/>
                <a:ea typeface="Times New Roman"/>
                <a:cs typeface="Times New Roman"/>
                <a:sym typeface="Times New Roman"/>
              </a:rPr>
              <a:t>(Ignora a dívida emitida por afiliações offshore)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31"/>
          <p:cNvSpPr txBox="1"/>
          <p:nvPr/>
        </p:nvSpPr>
        <p:spPr>
          <a:xfrm>
            <a:off x="499450" y="1367775"/>
            <a:ext cx="113448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Entradas de capital</a:t>
            </a:r>
            <a:r>
              <a:rPr lang="pt-P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grande impacto na expansão económica interna de países emergentes.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387450" y="2039375"/>
            <a:ext cx="11344800" cy="317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Este primeiro capítulo explora o papel que a </a:t>
            </a: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dívida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alavancagem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 e a </a:t>
            </a: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assunção de riscos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 têm desempenhado em conduzir desenvolvimentos económicos e financeiros, em particular por avaliar onde é que as diferentes economias se encontram em termos do ciclo financeiro. 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4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title" idx="4294967295"/>
          </p:nvPr>
        </p:nvSpPr>
        <p:spPr>
          <a:xfrm>
            <a:off x="387457" y="340956"/>
            <a:ext cx="113448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Breve Introdução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421350" y="5213975"/>
            <a:ext cx="81102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Alavancagem</a:t>
            </a: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é uma estratégia de investimento de uso de dinheiro emprestado - especificamente, o uso de vários instrumentos financeiros ou capital emprestado - para aumentar o retorno potencial de um investimento. Alavancagem também se pode referir ao montante da dívida que uma empresa usa para financiar ativos.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Fonte: Investopedia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250" y="5285050"/>
            <a:ext cx="306125" cy="30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2653175" y="5333625"/>
            <a:ext cx="6028800" cy="1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>
            <a:spLocks noGrp="1"/>
          </p:cNvSpPr>
          <p:nvPr>
            <p:ph type="body" idx="1"/>
          </p:nvPr>
        </p:nvSpPr>
        <p:spPr>
          <a:xfrm>
            <a:off x="6127350" y="4648300"/>
            <a:ext cx="5604900" cy="1368900"/>
          </a:xfrm>
          <a:prstGeom prst="rect">
            <a:avLst/>
          </a:prstGeom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O retorno de investimentos de longo prazo dos EMEs caíram de cerca de 8%, no ínicio de 2005, para cerca de 5%, em Maio de 2013.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1" name="Google Shape;351;p32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2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Liquidez global e políticas internas estimulam booms de crédito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32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32"/>
          <p:cNvSpPr txBox="1"/>
          <p:nvPr/>
        </p:nvSpPr>
        <p:spPr>
          <a:xfrm>
            <a:off x="451125" y="1852775"/>
            <a:ext cx="9932700" cy="6498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latin typeface="Times New Roman"/>
                <a:ea typeface="Times New Roman"/>
                <a:cs typeface="Times New Roman"/>
                <a:sym typeface="Times New Roman"/>
              </a:rPr>
              <a:t>Segunda fase da liquidez global contrasta com o período pós crise (bancos = credores) 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32"/>
          <p:cNvSpPr txBox="1"/>
          <p:nvPr/>
        </p:nvSpPr>
        <p:spPr>
          <a:xfrm>
            <a:off x="451125" y="3390750"/>
            <a:ext cx="4955100" cy="23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P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Muitos bancos que operam globalmente têm reparado o balanço no desenvolver da crise e não têm estado menos dispostos a dar crédito para fora do seu mercado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P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de juro e retornos de títulos muito baixos nas economias avançadas têm empurrado investidores para classes de ativos de maior rendimento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32"/>
          <p:cNvSpPr txBox="1"/>
          <p:nvPr/>
        </p:nvSpPr>
        <p:spPr>
          <a:xfrm>
            <a:off x="451125" y="2662707"/>
            <a:ext cx="1498500" cy="4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latin typeface="Times New Roman"/>
                <a:ea typeface="Times New Roman"/>
                <a:cs typeface="Times New Roman"/>
                <a:sym typeface="Times New Roman"/>
              </a:rPr>
              <a:t>Fatores: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768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Compensar o estímulo do exterior através de uma política interna mais rígida não é fácil: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2" name="Google Shape;362;p33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3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Liquidez global e políticas internas estimulam booms de crédito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33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3"/>
          <p:cNvSpPr txBox="1"/>
          <p:nvPr/>
        </p:nvSpPr>
        <p:spPr>
          <a:xfrm>
            <a:off x="1030200" y="3138225"/>
            <a:ext cx="50658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Grande parte das entradas de capital estrangeiro é feita em moeda estrangeira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3"/>
          <p:cNvSpPr txBox="1"/>
          <p:nvPr/>
        </p:nvSpPr>
        <p:spPr>
          <a:xfrm>
            <a:off x="838200" y="5517200"/>
            <a:ext cx="10515600" cy="8115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de política internas limitam as entradas de dívida estrangeira mas também estimulam o crédito doméstico. 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33"/>
          <p:cNvSpPr txBox="1"/>
          <p:nvPr/>
        </p:nvSpPr>
        <p:spPr>
          <a:xfrm>
            <a:off x="6096000" y="3138223"/>
            <a:ext cx="5065800" cy="10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Aumentar taxas de juro internas (taxas no resto do mundo permanecem baixas)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33"/>
          <p:cNvSpPr txBox="1"/>
          <p:nvPr/>
        </p:nvSpPr>
        <p:spPr>
          <a:xfrm>
            <a:off x="1504500" y="4201900"/>
            <a:ext cx="37332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Não é diretamente afetada por políticas monetárias internas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3"/>
          <p:cNvSpPr txBox="1"/>
          <p:nvPr/>
        </p:nvSpPr>
        <p:spPr>
          <a:xfrm>
            <a:off x="6382200" y="4319925"/>
            <a:ext cx="4493400" cy="1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Despoleta uma maior pressão nas taxas de câmbio e entradas de capital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3"/>
          <p:cNvSpPr/>
          <p:nvPr/>
        </p:nvSpPr>
        <p:spPr>
          <a:xfrm rot="5400000">
            <a:off x="3147000" y="4057296"/>
            <a:ext cx="4482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3"/>
          <p:cNvSpPr/>
          <p:nvPr/>
        </p:nvSpPr>
        <p:spPr>
          <a:xfrm rot="5400000">
            <a:off x="8418000" y="4078601"/>
            <a:ext cx="4218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2" name="Google Shape;372;p33"/>
          <p:cNvCxnSpPr>
            <a:stCxn id="361" idx="2"/>
            <a:endCxn id="365" idx="0"/>
          </p:cNvCxnSpPr>
          <p:nvPr/>
        </p:nvCxnSpPr>
        <p:spPr>
          <a:xfrm flipH="1">
            <a:off x="3563100" y="2593625"/>
            <a:ext cx="2532900" cy="5445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3" name="Google Shape;373;p33"/>
          <p:cNvCxnSpPr>
            <a:stCxn id="361" idx="2"/>
            <a:endCxn id="367" idx="0"/>
          </p:cNvCxnSpPr>
          <p:nvPr/>
        </p:nvCxnSpPr>
        <p:spPr>
          <a:xfrm>
            <a:off x="6096000" y="2593625"/>
            <a:ext cx="2532900" cy="5445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Riscos e ajustes precisos</a:t>
            </a:r>
            <a:endParaRPr/>
          </a:p>
        </p:txBody>
      </p:sp>
      <p:sp>
        <p:nvSpPr>
          <p:cNvPr id="379" name="Google Shape;379;p34"/>
          <p:cNvSpPr txBox="1">
            <a:spLocks noGrp="1"/>
          </p:cNvSpPr>
          <p:nvPr>
            <p:ph type="body" idx="1"/>
          </p:nvPr>
        </p:nvSpPr>
        <p:spPr>
          <a:xfrm>
            <a:off x="1699125" y="5269675"/>
            <a:ext cx="2644200" cy="989400"/>
          </a:xfrm>
          <a:prstGeom prst="rect">
            <a:avLst/>
          </a:prstGeom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Requer ajustes de forma a voltar para um nível mais sustentável. 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34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34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4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Risco e ajustes necessários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34"/>
          <p:cNvSpPr txBox="1"/>
          <p:nvPr/>
        </p:nvSpPr>
        <p:spPr>
          <a:xfrm>
            <a:off x="387450" y="1890450"/>
            <a:ext cx="2779200" cy="5031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Fase do ciclo financeiro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34"/>
          <p:cNvSpPr txBox="1"/>
          <p:nvPr/>
        </p:nvSpPr>
        <p:spPr>
          <a:xfrm>
            <a:off x="8892775" y="1890450"/>
            <a:ext cx="2779200" cy="5031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Níveis elevados de dívida do setor privado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34"/>
          <p:cNvSpPr txBox="1"/>
          <p:nvPr/>
        </p:nvSpPr>
        <p:spPr>
          <a:xfrm>
            <a:off x="4441213" y="1596000"/>
            <a:ext cx="2977800" cy="1092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Desafios para o futuro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86" name="Google Shape;386;p34"/>
          <p:cNvCxnSpPr>
            <a:stCxn id="383" idx="3"/>
            <a:endCxn id="385" idx="1"/>
          </p:cNvCxnSpPr>
          <p:nvPr/>
        </p:nvCxnSpPr>
        <p:spPr>
          <a:xfrm>
            <a:off x="3166650" y="2142000"/>
            <a:ext cx="1274700" cy="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7" name="Google Shape;387;p34"/>
          <p:cNvCxnSpPr>
            <a:stCxn id="384" idx="1"/>
            <a:endCxn id="385" idx="3"/>
          </p:cNvCxnSpPr>
          <p:nvPr/>
        </p:nvCxnSpPr>
        <p:spPr>
          <a:xfrm rot="10800000">
            <a:off x="7418875" y="2142000"/>
            <a:ext cx="1473900" cy="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8" name="Google Shape;388;p34"/>
          <p:cNvSpPr txBox="1"/>
          <p:nvPr/>
        </p:nvSpPr>
        <p:spPr>
          <a:xfrm>
            <a:off x="534000" y="3485088"/>
            <a:ext cx="2087700" cy="7053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Risco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3191400" y="2910225"/>
            <a:ext cx="2440800" cy="7053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Economias de </a:t>
            </a:r>
            <a:r>
              <a:rPr lang="pt-PT" sz="1800" i="1">
                <a:latin typeface="Times New Roman"/>
                <a:ea typeface="Times New Roman"/>
                <a:cs typeface="Times New Roman"/>
                <a:sym typeface="Times New Roman"/>
              </a:rPr>
              <a:t>booms 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recentes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34"/>
          <p:cNvSpPr txBox="1"/>
          <p:nvPr/>
        </p:nvSpPr>
        <p:spPr>
          <a:xfrm>
            <a:off x="3191400" y="3897374"/>
            <a:ext cx="2440800" cy="9894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Países que passaram por uma fase baixa do ciclo financeiro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34"/>
          <p:cNvSpPr txBox="1"/>
          <p:nvPr/>
        </p:nvSpPr>
        <p:spPr>
          <a:xfrm>
            <a:off x="6371100" y="2945325"/>
            <a:ext cx="2644200" cy="705300"/>
          </a:xfrm>
          <a:prstGeom prst="rect">
            <a:avLst/>
          </a:prstGeom>
          <a:noFill/>
          <a:ln w="9525" cap="flat" cmpd="sng">
            <a:solidFill>
              <a:srgbClr val="546A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Acabar em crise ou entrar em stress financeiro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Google Shape;392;p34"/>
          <p:cNvSpPr txBox="1"/>
          <p:nvPr/>
        </p:nvSpPr>
        <p:spPr>
          <a:xfrm>
            <a:off x="6371100" y="4026725"/>
            <a:ext cx="2644200" cy="7053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Fase vulnerável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3" name="Google Shape;393;p34"/>
          <p:cNvCxnSpPr>
            <a:endCxn id="389" idx="1"/>
          </p:cNvCxnSpPr>
          <p:nvPr/>
        </p:nvCxnSpPr>
        <p:spPr>
          <a:xfrm rot="10800000" flipH="1">
            <a:off x="2621700" y="3262875"/>
            <a:ext cx="569700" cy="5031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94" name="Google Shape;394;p34"/>
          <p:cNvCxnSpPr>
            <a:stCxn id="388" idx="3"/>
            <a:endCxn id="390" idx="1"/>
          </p:cNvCxnSpPr>
          <p:nvPr/>
        </p:nvCxnSpPr>
        <p:spPr>
          <a:xfrm>
            <a:off x="2621700" y="3837738"/>
            <a:ext cx="569700" cy="5544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5" name="Google Shape;395;p34"/>
          <p:cNvSpPr/>
          <p:nvPr/>
        </p:nvSpPr>
        <p:spPr>
          <a:xfrm>
            <a:off x="5632200" y="3102338"/>
            <a:ext cx="7389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"/>
          <p:cNvSpPr/>
          <p:nvPr/>
        </p:nvSpPr>
        <p:spPr>
          <a:xfrm>
            <a:off x="5632200" y="4201713"/>
            <a:ext cx="738900" cy="3807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4"/>
          <p:cNvSpPr txBox="1"/>
          <p:nvPr/>
        </p:nvSpPr>
        <p:spPr>
          <a:xfrm>
            <a:off x="9429700" y="5392375"/>
            <a:ext cx="2440800" cy="8574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Desalavancagem pós crise</a:t>
            </a:r>
            <a:endParaRPr sz="2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34"/>
          <p:cNvSpPr txBox="1"/>
          <p:nvPr/>
        </p:nvSpPr>
        <p:spPr>
          <a:xfrm>
            <a:off x="5733225" y="4899138"/>
            <a:ext cx="2440800" cy="7053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Dívida referente ao rendimento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34"/>
          <p:cNvSpPr txBox="1"/>
          <p:nvPr/>
        </p:nvSpPr>
        <p:spPr>
          <a:xfrm>
            <a:off x="5733225" y="5770575"/>
            <a:ext cx="2440800" cy="705300"/>
          </a:xfrm>
          <a:prstGeom prst="rect">
            <a:avLst/>
          </a:prstGeom>
          <a:noFill/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Preço dos ativos mantém-se elevado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0" name="Google Shape;400;p34"/>
          <p:cNvCxnSpPr>
            <a:stCxn id="397" idx="1"/>
            <a:endCxn id="398" idx="3"/>
          </p:cNvCxnSpPr>
          <p:nvPr/>
        </p:nvCxnSpPr>
        <p:spPr>
          <a:xfrm rot="10800000">
            <a:off x="8173900" y="5251675"/>
            <a:ext cx="1255800" cy="5694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1" name="Google Shape;401;p34"/>
          <p:cNvCxnSpPr>
            <a:stCxn id="397" idx="1"/>
            <a:endCxn id="399" idx="3"/>
          </p:cNvCxnSpPr>
          <p:nvPr/>
        </p:nvCxnSpPr>
        <p:spPr>
          <a:xfrm flipH="1">
            <a:off x="8173900" y="5821075"/>
            <a:ext cx="1255800" cy="3021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2" name="Google Shape;402;p34"/>
          <p:cNvSpPr/>
          <p:nvPr/>
        </p:nvSpPr>
        <p:spPr>
          <a:xfrm rot="10800000">
            <a:off x="4343325" y="5511665"/>
            <a:ext cx="1389900" cy="394800"/>
          </a:xfrm>
          <a:prstGeom prst="rightArrow">
            <a:avLst>
              <a:gd name="adj1" fmla="val 50000"/>
              <a:gd name="adj2" fmla="val 45108"/>
            </a:avLst>
          </a:prstGeom>
          <a:solidFill>
            <a:srgbClr val="546A81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5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35"/>
          <p:cNvSpPr txBox="1">
            <a:spLocks noGrp="1"/>
          </p:cNvSpPr>
          <p:nvPr>
            <p:ph type="body" idx="1"/>
          </p:nvPr>
        </p:nvSpPr>
        <p:spPr>
          <a:xfrm>
            <a:off x="370612" y="1914767"/>
            <a:ext cx="113447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•Os indicadores de alerta antecipado estão dando sinais preocupantes.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    Vulnerabilidades que se estão a acumular nos sistemas financeiros de vários países.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  Excesso de crédito levou a um aumento do preço dos imóveis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•Estes indicadores não conseguem prever o momento exato das dificuldades financeiras.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   Contudo, são confiáveis → Identificam a evolução do crédito e dos preços dos imóveis insustentáveis             no passado.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35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">
            <a:off x="707475" y="2412727"/>
            <a:ext cx="447925" cy="41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">
            <a:off x="463650" y="5417177"/>
            <a:ext cx="447925" cy="41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8050" y="3018998"/>
            <a:ext cx="235600" cy="7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1500" y="3284850"/>
            <a:ext cx="36957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36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370600" y="1528075"/>
            <a:ext cx="8098800" cy="51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 b="1" u="sng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 Credit-to-GDP gap (Lacunas do crédito em relação ao PIB): </a:t>
            </a:r>
            <a:endParaRPr sz="2000" b="1" u="sng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•Representa a diferença entre o rácio crédito em relação ao PIB e a sua tendência de longo prazo.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pt-PT" sz="2000" u="sng">
                <a:latin typeface="Times New Roman"/>
                <a:ea typeface="Times New Roman"/>
                <a:cs typeface="Times New Roman"/>
                <a:sym typeface="Times New Roman"/>
              </a:rPr>
              <a:t>Análise:</a:t>
            </a:r>
            <a:endParaRPr sz="20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1 - Superior a 10% → Potenciais problemas.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  		Possíveis tensões bancárias graves nos 3 anos seguintes.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2 - Entre 2% e 10% →  Autoridades devem considerar a aplicação de buffers.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000">
                <a:latin typeface="Times New Roman"/>
                <a:ea typeface="Times New Roman"/>
                <a:cs typeface="Times New Roman"/>
                <a:sym typeface="Times New Roman"/>
              </a:rPr>
              <a:t>Um buffer de capital é um capital obrigatório que as instituições financeiras são obrigadas a deter além de outros requisitos mínimos de capital.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36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6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3" name="Google Shape;42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">
            <a:off x="832825" y="3856152"/>
            <a:ext cx="447925" cy="41752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6"/>
          <p:cNvSpPr/>
          <p:nvPr/>
        </p:nvSpPr>
        <p:spPr>
          <a:xfrm>
            <a:off x="387450" y="5358875"/>
            <a:ext cx="7867200" cy="701400"/>
          </a:xfrm>
          <a:prstGeom prst="rect">
            <a:avLst/>
          </a:prstGeom>
          <a:noFill/>
          <a:ln w="19050" cap="flat" cmpd="sng">
            <a:solidFill>
              <a:srgbClr val="5DAE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5" name="Google Shape;42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5075" y="4724650"/>
            <a:ext cx="182975" cy="5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02630" y="1508013"/>
            <a:ext cx="2826820" cy="51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7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3584" y="1487825"/>
            <a:ext cx="4155341" cy="515417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7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5" name="Google Shape;43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100" y="1855124"/>
            <a:ext cx="6915150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5">
            <a:off x="710100" y="3426577"/>
            <a:ext cx="447925" cy="41752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37"/>
          <p:cNvSpPr/>
          <p:nvPr/>
        </p:nvSpPr>
        <p:spPr>
          <a:xfrm>
            <a:off x="264725" y="4469000"/>
            <a:ext cx="6363300" cy="1201200"/>
          </a:xfrm>
          <a:prstGeom prst="rect">
            <a:avLst/>
          </a:prstGeom>
          <a:noFill/>
          <a:ln w="19050" cap="flat" cmpd="sng">
            <a:solidFill>
              <a:srgbClr val="5DAE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8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8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38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5" name="Google Shape;44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7996" y="1493162"/>
            <a:ext cx="448605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763" y="1493150"/>
            <a:ext cx="55792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9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9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3" name="Google Shape;45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">
            <a:off x="1397050" y="2839640"/>
            <a:ext cx="447925" cy="41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">
            <a:off x="1397050" y="3144040"/>
            <a:ext cx="447925" cy="417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3250" y="5503362"/>
            <a:ext cx="430525" cy="63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01300" y="5932025"/>
            <a:ext cx="655325" cy="2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2925" y="1824323"/>
            <a:ext cx="11558451" cy="479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4625" y="5498375"/>
            <a:ext cx="528625" cy="77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48375" y="5814725"/>
            <a:ext cx="3472600" cy="88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1062" y="6070575"/>
            <a:ext cx="935800" cy="2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40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0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7" name="Google Shape;46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40237"/>
            <a:ext cx="10582275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0850" y="3788124"/>
            <a:ext cx="171450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41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1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5" name="Google Shape;47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40225"/>
            <a:ext cx="11579851" cy="4668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5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700" y="-85975"/>
            <a:ext cx="12259700" cy="14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24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Conceitos</a:t>
            </a:r>
            <a:endParaRPr sz="24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370612" y="1838567"/>
            <a:ext cx="11344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➔"/>
            </a:pPr>
            <a:r>
              <a:rPr lang="pt-PT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ciclos financeiros diferem dos ciclos económicos.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Tendem a ser mais longos do que os ciclos de negócio, e são melhor medidos por uma combinação de agregados de crédito e preços de propriedade.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➔"/>
            </a:pPr>
            <a:r>
              <a:rPr lang="pt-PT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ligação entre os ciclos financeiros e económicos tende a restabelecer-se quando os booms financeiros se transformam em falências. Tais episódios coincidem frequentemente com crises bancárias.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➔"/>
            </a:pP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Nos países mais duramente afetados pela crise, os níveis de dívida privada ainda são elevados em relação à produção, tornando as famílias e as empresas sensíveis aos aumentos da taxa de juro.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Esses países podem encontrar-se numa </a:t>
            </a:r>
            <a:r>
              <a:rPr lang="pt-PT" sz="1800" i="1">
                <a:latin typeface="Times New Roman"/>
                <a:ea typeface="Times New Roman"/>
                <a:cs typeface="Times New Roman"/>
                <a:sym typeface="Times New Roman"/>
              </a:rPr>
              <a:t>debt trap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: a procura à estimulação da economia através de taxas baixas de juro incentiva o assumir de ainda mais dívida, aumentando o problema que pretende resolver.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42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42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82" name="Google Shape;48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97425"/>
            <a:ext cx="11344799" cy="480438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2"/>
          <p:cNvSpPr txBox="1"/>
          <p:nvPr/>
        </p:nvSpPr>
        <p:spPr>
          <a:xfrm>
            <a:off x="335650" y="1571150"/>
            <a:ext cx="97839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600" u="sng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Economias de mercado emergentes e os novos padrões de risco:</a:t>
            </a:r>
            <a:endParaRPr sz="2600" u="sng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43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3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335650" y="1418750"/>
            <a:ext cx="97839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600" u="sng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Economias de mercado emergentes e os novos padrões de risco:</a:t>
            </a:r>
            <a:endParaRPr sz="2600" u="sng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1" name="Google Shape;49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050" y="2019875"/>
            <a:ext cx="11181424" cy="50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4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8" name="Google Shape;49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21224"/>
            <a:ext cx="11344799" cy="4929886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4"/>
          <p:cNvSpPr/>
          <p:nvPr/>
        </p:nvSpPr>
        <p:spPr>
          <a:xfrm>
            <a:off x="9257375" y="4039603"/>
            <a:ext cx="1378800" cy="630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99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4"/>
          <p:cNvSpPr txBox="1"/>
          <p:nvPr/>
        </p:nvSpPr>
        <p:spPr>
          <a:xfrm>
            <a:off x="335650" y="1494950"/>
            <a:ext cx="9783900" cy="11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600" u="sng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Economias de mercado emergentes e os novos padrões de risco:</a:t>
            </a:r>
            <a:endParaRPr sz="2600" u="sng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45" descr="Imagem relacionada"/>
          <p:cNvPicPr preferRelativeResize="0"/>
          <p:nvPr/>
        </p:nvPicPr>
        <p:blipFill rotWithShape="1">
          <a:blip r:embed="rId3">
            <a:alphaModFix/>
          </a:blip>
          <a:srcRect l="-310" t="18499" r="310" b="34512"/>
          <a:stretch/>
        </p:blipFill>
        <p:spPr>
          <a:xfrm>
            <a:off x="-67695" y="-85974"/>
            <a:ext cx="12259694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5"/>
          <p:cNvSpPr txBox="1">
            <a:spLocks noGrp="1"/>
          </p:cNvSpPr>
          <p:nvPr>
            <p:ph type="title"/>
          </p:nvPr>
        </p:nvSpPr>
        <p:spPr>
          <a:xfrm>
            <a:off x="387450" y="131125"/>
            <a:ext cx="11344800" cy="109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Indicadores que apontam para o risco de dificuldades financeiras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07" name="Google Shape;50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40224"/>
            <a:ext cx="11344800" cy="462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46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6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959"/>
              <a:buFont typeface="Times New Roman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Retomar a níveis de dívida sustentáveis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Google Shape;514;p46"/>
          <p:cNvSpPr txBox="1">
            <a:spLocks noGrp="1"/>
          </p:cNvSpPr>
          <p:nvPr>
            <p:ph type="body" idx="1"/>
          </p:nvPr>
        </p:nvSpPr>
        <p:spPr>
          <a:xfrm>
            <a:off x="370612" y="1914767"/>
            <a:ext cx="11516588" cy="197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complicado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determinar o nível exato de dívida sustentável, mas existem diversos indicadores que assinalam que os níveis atuais de endividamento no setor privado ainda são demasiado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elevados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 que prejudica a estabilidade económica.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sustentável está associada ao </a:t>
            </a:r>
            <a:r>
              <a:rPr lang="pt-PT" sz="1800">
                <a:solidFill>
                  <a:srgbClr val="BF2C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nível de riqueza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quedas acentuadas nos bens de propriedade e noutros preços de ativos, fizeram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diminuir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os níveis de riqueza de muitos países que estiveram no centro da crise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15" name="Google Shape;515;p46"/>
          <p:cNvGrpSpPr/>
          <p:nvPr/>
        </p:nvGrpSpPr>
        <p:grpSpPr>
          <a:xfrm>
            <a:off x="3302276" y="4333980"/>
            <a:ext cx="6133272" cy="830997"/>
            <a:chOff x="1639956" y="2895600"/>
            <a:chExt cx="6967570" cy="830997"/>
          </a:xfrm>
        </p:grpSpPr>
        <p:sp>
          <p:nvSpPr>
            <p:cNvPr id="516" name="Google Shape;516;p46"/>
            <p:cNvSpPr txBox="1"/>
            <p:nvPr/>
          </p:nvSpPr>
          <p:spPr>
            <a:xfrm>
              <a:off x="2958057" y="2895600"/>
              <a:ext cx="56494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200" b="0" i="0" u="none" strike="noStrike" cap="none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Os preços dos imóveis no Japão diminuíram em mais de 3% em média por ano desde 1991, reduzindo os empréstimos e o nível de riqueza do país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1639956" y="2922104"/>
              <a:ext cx="1301872" cy="396000"/>
            </a:xfrm>
            <a:prstGeom prst="rect">
              <a:avLst/>
            </a:prstGeom>
            <a:solidFill>
              <a:srgbClr val="263D4F"/>
            </a:solidFill>
            <a:ln w="12700" cap="flat" cmpd="sng">
              <a:solidFill>
                <a:srgbClr val="263D4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Por exemplo</a:t>
              </a:r>
              <a:endPara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18" name="Google Shape;518;p46"/>
            <p:cNvCxnSpPr/>
            <p:nvPr/>
          </p:nvCxnSpPr>
          <p:spPr>
            <a:xfrm>
              <a:off x="1639956" y="3318104"/>
              <a:ext cx="6769264" cy="0"/>
            </a:xfrm>
            <a:prstGeom prst="straightConnector1">
              <a:avLst/>
            </a:prstGeom>
            <a:noFill/>
            <a:ln w="28575" cap="flat" cmpd="sng">
              <a:solidFill>
                <a:srgbClr val="263D4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19" name="Google Shape;519;p46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 b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Google Shape;520;p46"/>
          <p:cNvGrpSpPr/>
          <p:nvPr/>
        </p:nvGrpSpPr>
        <p:grpSpPr>
          <a:xfrm>
            <a:off x="337706" y="5228291"/>
            <a:ext cx="11516588" cy="771682"/>
            <a:chOff x="337706" y="5456891"/>
            <a:chExt cx="11516588" cy="771682"/>
          </a:xfrm>
        </p:grpSpPr>
        <p:sp>
          <p:nvSpPr>
            <p:cNvPr id="521" name="Google Shape;521;p46"/>
            <p:cNvSpPr txBox="1"/>
            <p:nvPr/>
          </p:nvSpPr>
          <p:spPr>
            <a:xfrm>
              <a:off x="337706" y="5811151"/>
              <a:ext cx="11516588" cy="417422"/>
            </a:xfrm>
            <a:prstGeom prst="rect">
              <a:avLst/>
            </a:prstGeom>
            <a:noFill/>
            <a:ln w="19050" cap="flat" cmpd="sng">
              <a:solidFill>
                <a:srgbClr val="546A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Nível de dívida no qual o país tem a capacidade de cumprir as suas obrigações sem requerer ao alívio da dívida ou acumular atrasos </a:t>
              </a: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337707" y="5456891"/>
              <a:ext cx="1888658" cy="360000"/>
            </a:xfrm>
            <a:prstGeom prst="rect">
              <a:avLst/>
            </a:prstGeom>
            <a:solidFill>
              <a:srgbClr val="546A81"/>
            </a:solidFill>
            <a:ln w="12700" cap="flat" cmpd="sng">
              <a:solidFill>
                <a:srgbClr val="546A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Dívida sustentável</a:t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47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7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959"/>
              <a:buFont typeface="Times New Roman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Retomar a níveis de dívida sustentáveis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Google Shape;529;p47"/>
          <p:cNvSpPr txBox="1">
            <a:spLocks noGrp="1"/>
          </p:cNvSpPr>
          <p:nvPr>
            <p:ph type="body" idx="1"/>
          </p:nvPr>
        </p:nvSpPr>
        <p:spPr>
          <a:xfrm>
            <a:off x="370612" y="1914767"/>
            <a:ext cx="11344759" cy="77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</a:t>
            </a:r>
            <a:r>
              <a:rPr lang="pt-PT" sz="1800">
                <a:solidFill>
                  <a:srgbClr val="BF2C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tendências demográficas 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longo prazo colocam ainda mais pressão sobre o preço dos ativos,  já que uma sociedade em envelhecimento conduz ao enfraquecimento da procura dos ativos, em particular, da habitação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Google Shape;530;p47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7"/>
          <p:cNvSpPr/>
          <p:nvPr/>
        </p:nvSpPr>
        <p:spPr>
          <a:xfrm>
            <a:off x="1799855" y="2914212"/>
            <a:ext cx="2090701" cy="501944"/>
          </a:xfrm>
          <a:prstGeom prst="rect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Sociedade cada vez mais envelhecida </a:t>
            </a:r>
            <a:endParaRPr sz="16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Google Shape;532;p47"/>
          <p:cNvSpPr/>
          <p:nvPr/>
        </p:nvSpPr>
        <p:spPr>
          <a:xfrm>
            <a:off x="1360611" y="3902918"/>
            <a:ext cx="2952000" cy="324000"/>
          </a:xfrm>
          <a:prstGeom prst="rect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Menor procura de habitação</a:t>
            </a:r>
            <a:endParaRPr sz="16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Google Shape;533;p47"/>
          <p:cNvSpPr/>
          <p:nvPr/>
        </p:nvSpPr>
        <p:spPr>
          <a:xfrm>
            <a:off x="961203" y="4734869"/>
            <a:ext cx="3750815" cy="540000"/>
          </a:xfrm>
          <a:prstGeom prst="rect">
            <a:avLst/>
          </a:prstGeom>
          <a:noFill/>
          <a:ln w="19050" cap="flat" cmpd="sng">
            <a:solidFill>
              <a:srgbClr val="5DAEE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Redução do crescimento dos preços das propriedades nas próximas décadas </a:t>
            </a:r>
            <a:endParaRPr sz="16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Google Shape;534;p47"/>
          <p:cNvSpPr/>
          <p:nvPr/>
        </p:nvSpPr>
        <p:spPr>
          <a:xfrm>
            <a:off x="370612" y="5803317"/>
            <a:ext cx="4932000" cy="576000"/>
          </a:xfrm>
          <a:prstGeom prst="rect">
            <a:avLst/>
          </a:prstGeom>
          <a:noFill/>
          <a:ln w="19050" cap="flat" cmpd="sng">
            <a:solidFill>
              <a:srgbClr val="CE8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Reversão parcial dos efeitos dos fatores demográficos que aumentaram os preços das casas em décadas anteriores</a:t>
            </a:r>
            <a:endParaRPr sz="16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5" name="Google Shape;535;p47"/>
          <p:cNvPicPr preferRelativeResize="0"/>
          <p:nvPr/>
        </p:nvPicPr>
        <p:blipFill rotWithShape="1">
          <a:blip r:embed="rId4">
            <a:alphaModFix/>
          </a:blip>
          <a:srcRect l="21848" t="30136" r="25435" b="17843"/>
          <a:stretch/>
        </p:blipFill>
        <p:spPr>
          <a:xfrm>
            <a:off x="5559202" y="2813542"/>
            <a:ext cx="6427305" cy="3565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p47"/>
          <p:cNvCxnSpPr/>
          <p:nvPr/>
        </p:nvCxnSpPr>
        <p:spPr>
          <a:xfrm flipH="1">
            <a:off x="2845205" y="3442660"/>
            <a:ext cx="1" cy="373966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7" name="Google Shape;537;p47"/>
          <p:cNvCxnSpPr/>
          <p:nvPr/>
        </p:nvCxnSpPr>
        <p:spPr>
          <a:xfrm flipH="1">
            <a:off x="2851833" y="4257671"/>
            <a:ext cx="1" cy="373966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38" name="Google Shape;538;p47"/>
          <p:cNvCxnSpPr/>
          <p:nvPr/>
        </p:nvCxnSpPr>
        <p:spPr>
          <a:xfrm flipH="1">
            <a:off x="2851833" y="5304589"/>
            <a:ext cx="1" cy="373966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48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8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959"/>
              <a:buFont typeface="Times New Roman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Retomar a níveis de dívida sustentáveis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Google Shape;545;p48"/>
          <p:cNvSpPr txBox="1">
            <a:spLocks noGrp="1"/>
          </p:cNvSpPr>
          <p:nvPr>
            <p:ph type="body" idx="1"/>
          </p:nvPr>
        </p:nvSpPr>
        <p:spPr>
          <a:xfrm>
            <a:off x="370612" y="1914767"/>
            <a:ext cx="117021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</a:t>
            </a:r>
            <a:r>
              <a:rPr lang="pt-PT" sz="1800">
                <a:solidFill>
                  <a:srgbClr val="BF2C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rácio de </a:t>
            </a:r>
            <a:r>
              <a:rPr lang="pt-PT" sz="1800" i="1">
                <a:solidFill>
                  <a:srgbClr val="BF2C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debt service 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também é um indicador do endividamento no setor privado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Indica o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peso da dívida sobre as famílias e empresas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com mais precisão que o rácio debt-to-GDP , uma vez que explica fatores como alterações nas taxas de juro ou maturidade, que afetam a capacidade de pagamento dos mutuários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48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7" name="Google Shape;547;p48"/>
          <p:cNvGrpSpPr/>
          <p:nvPr/>
        </p:nvGrpSpPr>
        <p:grpSpPr>
          <a:xfrm>
            <a:off x="387457" y="5252826"/>
            <a:ext cx="11402074" cy="923330"/>
            <a:chOff x="577891" y="5340105"/>
            <a:chExt cx="11402074" cy="923330"/>
          </a:xfrm>
        </p:grpSpPr>
        <p:sp>
          <p:nvSpPr>
            <p:cNvPr id="548" name="Google Shape;548;p48"/>
            <p:cNvSpPr txBox="1"/>
            <p:nvPr/>
          </p:nvSpPr>
          <p:spPr>
            <a:xfrm>
              <a:off x="6579966" y="5340105"/>
              <a:ext cx="5400000" cy="923330"/>
            </a:xfrm>
            <a:prstGeom prst="rect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Os credores recusam-se, frequentemente, a fornecer novos empréstimos às famílias se os custos excederem 30% - 40% do seu rendimento</a:t>
              </a:r>
              <a:endParaRPr/>
            </a:p>
          </p:txBody>
        </p:sp>
        <p:sp>
          <p:nvSpPr>
            <p:cNvPr id="549" name="Google Shape;549;p48"/>
            <p:cNvSpPr txBox="1"/>
            <p:nvPr/>
          </p:nvSpPr>
          <p:spPr>
            <a:xfrm>
              <a:off x="577891" y="5340105"/>
              <a:ext cx="5400000" cy="923330"/>
            </a:xfrm>
            <a:prstGeom prst="rect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Elevados juros e amortizações em comparação com o rendimento disponível limitam o montante de dívida  que os mutuários pedem emprestado</a:t>
              </a:r>
              <a:endParaRPr/>
            </a:p>
          </p:txBody>
        </p:sp>
        <p:cxnSp>
          <p:nvCxnSpPr>
            <p:cNvPr id="550" name="Google Shape;550;p48"/>
            <p:cNvCxnSpPr/>
            <p:nvPr/>
          </p:nvCxnSpPr>
          <p:spPr>
            <a:xfrm>
              <a:off x="5832119" y="5801770"/>
              <a:ext cx="641831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pic>
        <p:nvPicPr>
          <p:cNvPr id="551" name="Google Shape;551;p48"/>
          <p:cNvPicPr preferRelativeResize="0"/>
          <p:nvPr/>
        </p:nvPicPr>
        <p:blipFill rotWithShape="1">
          <a:blip r:embed="rId4">
            <a:alphaModFix/>
          </a:blip>
          <a:srcRect l="13849" t="52537" r="67129" b="39433"/>
          <a:stretch/>
        </p:blipFill>
        <p:spPr>
          <a:xfrm>
            <a:off x="1258507" y="2722009"/>
            <a:ext cx="2487333" cy="590293"/>
          </a:xfrm>
          <a:prstGeom prst="rect">
            <a:avLst/>
          </a:prstGeom>
          <a:noFill/>
          <a:ln w="28575" cap="flat" cmpd="sng">
            <a:solidFill>
              <a:srgbClr val="546A8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2" name="Google Shape;552;p48"/>
          <p:cNvSpPr txBox="1"/>
          <p:nvPr/>
        </p:nvSpPr>
        <p:spPr>
          <a:xfrm>
            <a:off x="4757981" y="2605313"/>
            <a:ext cx="6175512" cy="823687"/>
          </a:xfrm>
          <a:prstGeom prst="rect">
            <a:avLst/>
          </a:prstGeom>
          <a:noFill/>
          <a:ln w="28575" cap="flat" cmpd="sng">
            <a:solidFill>
              <a:srgbClr val="546A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DSC</a:t>
            </a:r>
            <a:r>
              <a:rPr lang="pt-PT" sz="11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Debt Service Costs (interest payment + debt repayments)	                </a:t>
            </a:r>
            <a:r>
              <a:rPr lang="pt-PT" sz="1100" b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pt-PT" sz="11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PIB trimestral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pt-PT" sz="11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stock agregado da dívida para o setor privado não-financeiro                   </a:t>
            </a:r>
            <a:r>
              <a:rPr lang="pt-PT" sz="1100" b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pt-PT" sz="11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taxa de juro média trimestral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b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pt-PT" sz="11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maturidade média remanescente (em trimestres)</a:t>
            </a:r>
            <a:endParaRPr/>
          </a:p>
        </p:txBody>
      </p:sp>
      <p:cxnSp>
        <p:nvCxnSpPr>
          <p:cNvPr id="553" name="Google Shape;553;p48"/>
          <p:cNvCxnSpPr/>
          <p:nvPr/>
        </p:nvCxnSpPr>
        <p:spPr>
          <a:xfrm>
            <a:off x="3974944" y="3017155"/>
            <a:ext cx="641831" cy="0"/>
          </a:xfrm>
          <a:prstGeom prst="straightConnector1">
            <a:avLst/>
          </a:prstGeom>
          <a:noFill/>
          <a:ln w="28575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49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49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959"/>
              <a:buFont typeface="Times New Roman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Retomar a níveis de dívida sustentáveis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0" name="Google Shape;560;p49"/>
          <p:cNvSpPr txBox="1">
            <a:spLocks noGrp="1"/>
          </p:cNvSpPr>
          <p:nvPr>
            <p:ph type="body" idx="1"/>
          </p:nvPr>
        </p:nvSpPr>
        <p:spPr>
          <a:xfrm>
            <a:off x="145774" y="1914767"/>
            <a:ext cx="5715764" cy="370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Queda das taxas de empréstimo de cerca de 10% para 3%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Setor privado sustentar níveis de custos da dívida cada vez mais elevados em relação ao GDP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Elevados custos de </a:t>
            </a:r>
            <a:r>
              <a:rPr lang="pt-PT"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debt service 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têm um efeito contraditório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Menos crédito </a:t>
            </a:r>
            <a:r>
              <a:rPr lang="pt-PT" sz="1800">
                <a:solidFill>
                  <a:srgbClr val="546A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queda custos da dívida </a:t>
            </a:r>
            <a:r>
              <a:rPr lang="pt-PT" sz="1800">
                <a:solidFill>
                  <a:srgbClr val="546A8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redução DSR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endParaRPr sz="7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Aumento DSC      permitem mutuários assumir mais dívida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1" name="Google Shape;561;p49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p49"/>
          <p:cNvPicPr preferRelativeResize="0"/>
          <p:nvPr/>
        </p:nvPicPr>
        <p:blipFill rotWithShape="1">
          <a:blip r:embed="rId4">
            <a:alphaModFix/>
          </a:blip>
          <a:srcRect l="13695" t="23174" r="33912" b="25979"/>
          <a:stretch/>
        </p:blipFill>
        <p:spPr>
          <a:xfrm>
            <a:off x="6129127" y="2070696"/>
            <a:ext cx="5950226" cy="324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3" name="Google Shape;563;p49"/>
          <p:cNvCxnSpPr/>
          <p:nvPr/>
        </p:nvCxnSpPr>
        <p:spPr>
          <a:xfrm>
            <a:off x="2974220" y="2380159"/>
            <a:ext cx="0" cy="269260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4" name="Google Shape;564;p49"/>
          <p:cNvCxnSpPr/>
          <p:nvPr/>
        </p:nvCxnSpPr>
        <p:spPr>
          <a:xfrm>
            <a:off x="1086806" y="4150338"/>
            <a:ext cx="0" cy="269260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5" name="Google Shape;565;p49"/>
          <p:cNvCxnSpPr/>
          <p:nvPr/>
        </p:nvCxnSpPr>
        <p:spPr>
          <a:xfrm>
            <a:off x="5014037" y="4724766"/>
            <a:ext cx="0" cy="269260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66" name="Google Shape;566;p49"/>
          <p:cNvSpPr txBox="1"/>
          <p:nvPr/>
        </p:nvSpPr>
        <p:spPr>
          <a:xfrm>
            <a:off x="0" y="5992768"/>
            <a:ext cx="12192000" cy="42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6"/>
              </a:buClr>
              <a:buSzPts val="1800"/>
              <a:buFont typeface="Arial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DSR flutua em torno de médias históricas estáveis de longo prazo, ou seja gravita em torno de um </a:t>
            </a:r>
            <a:r>
              <a:rPr lang="pt-PT" sz="1800" i="1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steady state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67" name="Google Shape;567;p49"/>
          <p:cNvCxnSpPr/>
          <p:nvPr/>
        </p:nvCxnSpPr>
        <p:spPr>
          <a:xfrm>
            <a:off x="1751331" y="4598138"/>
            <a:ext cx="206400" cy="7200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8" name="Google Shape;568;p49"/>
          <p:cNvCxnSpPr/>
          <p:nvPr/>
        </p:nvCxnSpPr>
        <p:spPr>
          <a:xfrm>
            <a:off x="4118031" y="4598138"/>
            <a:ext cx="206400" cy="7200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9" name="Google Shape;569;p49"/>
          <p:cNvCxnSpPr/>
          <p:nvPr/>
        </p:nvCxnSpPr>
        <p:spPr>
          <a:xfrm rot="10800000">
            <a:off x="1650756" y="5220600"/>
            <a:ext cx="257400" cy="4500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0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0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959"/>
              <a:buFont typeface="Times New Roman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Retomar a níveis de dívida sustentáveis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6" name="Google Shape;576;p50"/>
          <p:cNvSpPr txBox="1">
            <a:spLocks noGrp="1"/>
          </p:cNvSpPr>
          <p:nvPr>
            <p:ph type="body" idx="1"/>
          </p:nvPr>
        </p:nvSpPr>
        <p:spPr>
          <a:xfrm>
            <a:off x="387457" y="1914767"/>
            <a:ext cx="570854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Trazer o rácio </a:t>
            </a:r>
            <a:r>
              <a:rPr lang="pt-PT"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debt service 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volta ao normal histórico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PT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Reduções substanciais nos rácios de </a:t>
            </a:r>
            <a:r>
              <a:rPr lang="pt-PT"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credit-to-GDP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Mesmo com taxas atuais de juros excecionalmente baixas: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endParaRPr sz="5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rácios </a:t>
            </a:r>
            <a:r>
              <a:rPr lang="pt-PT"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credit-to-GDP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teriam de ser, em média,  cerca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15 pontos percentuais menores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os rácios </a:t>
            </a:r>
            <a:r>
              <a:rPr lang="pt-PT"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debt service 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voltarem ao seu normal histórico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Google Shape;577;p50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8" name="Google Shape;578;p50"/>
          <p:cNvPicPr preferRelativeResize="0"/>
          <p:nvPr/>
        </p:nvPicPr>
        <p:blipFill rotWithShape="1">
          <a:blip r:embed="rId4">
            <a:alphaModFix/>
          </a:blip>
          <a:srcRect l="13587" t="23755" r="33695" b="9922"/>
          <a:stretch/>
        </p:blipFill>
        <p:spPr>
          <a:xfrm>
            <a:off x="6382451" y="2093884"/>
            <a:ext cx="5645426" cy="39931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9" name="Google Shape;579;p50"/>
          <p:cNvCxnSpPr/>
          <p:nvPr/>
        </p:nvCxnSpPr>
        <p:spPr>
          <a:xfrm>
            <a:off x="3186900" y="2364060"/>
            <a:ext cx="0" cy="423351"/>
          </a:xfrm>
          <a:prstGeom prst="straightConnector1">
            <a:avLst/>
          </a:prstGeom>
          <a:noFill/>
          <a:ln w="28575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51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51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959"/>
              <a:buFont typeface="Times New Roman"/>
              <a:buNone/>
            </a:pPr>
            <a:r>
              <a:rPr lang="pt-PT" sz="3959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Retomar a níveis de dívida sustentáveis</a:t>
            </a: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51"/>
          <p:cNvSpPr txBox="1">
            <a:spLocks noGrp="1"/>
          </p:cNvSpPr>
          <p:nvPr>
            <p:ph type="body" idx="1"/>
          </p:nvPr>
        </p:nvSpPr>
        <p:spPr>
          <a:xfrm>
            <a:off x="187569" y="1914767"/>
            <a:ext cx="59084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as taxas de empréstimo </a:t>
            </a:r>
            <a:r>
              <a:rPr lang="pt-PT" sz="1800" b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subissem 250 pontos base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as reduções necessárias nos rácios </a:t>
            </a:r>
            <a:r>
              <a:rPr lang="pt-PT"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credit-to-GDP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poderiam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aumentar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em média,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mais de 25 pontos percentuais  </a:t>
            </a:r>
            <a:endParaRPr sz="1800" u="sng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China o rácio </a:t>
            </a:r>
            <a:r>
              <a:rPr lang="pt-PT"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credit-to-GDP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teria de diminuir em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mais de 60 pontos percentuais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Tanto no Reino Unido como nos Estados Unidos o rácio </a:t>
            </a:r>
            <a:r>
              <a:rPr lang="pt-PT"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credit-to-GDP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teria de diminuir em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cerca de 20 pontos percentuais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apesar dos DSR estarem alinhados com as médias de longo prazo às taxas de juros atuais </a:t>
            </a:r>
            <a:endParaRPr/>
          </a:p>
        </p:txBody>
      </p:sp>
      <p:sp>
        <p:nvSpPr>
          <p:cNvPr id="587" name="Google Shape;587;p51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8" name="Google Shape;588;p51"/>
          <p:cNvPicPr preferRelativeResize="0"/>
          <p:nvPr/>
        </p:nvPicPr>
        <p:blipFill rotWithShape="1">
          <a:blip r:embed="rId4">
            <a:alphaModFix/>
          </a:blip>
          <a:srcRect l="13587" t="23755" r="33695" b="9922"/>
          <a:stretch/>
        </p:blipFill>
        <p:spPr>
          <a:xfrm>
            <a:off x="6340084" y="2100226"/>
            <a:ext cx="5645426" cy="3993104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51"/>
          <p:cNvSpPr/>
          <p:nvPr/>
        </p:nvSpPr>
        <p:spPr>
          <a:xfrm>
            <a:off x="9528313" y="4253948"/>
            <a:ext cx="198782" cy="145774"/>
          </a:xfrm>
          <a:prstGeom prst="ellipse">
            <a:avLst/>
          </a:prstGeom>
          <a:noFill/>
          <a:ln w="28575" cap="flat" cmpd="sng">
            <a:solidFill>
              <a:srgbClr val="BF2C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51"/>
          <p:cNvSpPr/>
          <p:nvPr/>
        </p:nvSpPr>
        <p:spPr>
          <a:xfrm>
            <a:off x="10489095" y="4260576"/>
            <a:ext cx="198782" cy="145774"/>
          </a:xfrm>
          <a:prstGeom prst="ellipse">
            <a:avLst/>
          </a:prstGeom>
          <a:noFill/>
          <a:ln w="28575" cap="flat" cmpd="sng">
            <a:solidFill>
              <a:srgbClr val="BF2C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51"/>
          <p:cNvSpPr/>
          <p:nvPr/>
        </p:nvSpPr>
        <p:spPr>
          <a:xfrm>
            <a:off x="6394172" y="4247324"/>
            <a:ext cx="198782" cy="145774"/>
          </a:xfrm>
          <a:prstGeom prst="ellipse">
            <a:avLst/>
          </a:prstGeom>
          <a:noFill/>
          <a:ln w="28575" cap="flat" cmpd="sng">
            <a:solidFill>
              <a:srgbClr val="BF2C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➔"/>
            </a:pP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Na chamada segunda fase de liquidez global, corporações em economias de mercado emergentes (EMEs), exploram os mercados internacionais de valores mobiliários para grande parte do seu financiamento.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❖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Em parte, isto foi feito através das afiliadas no estrangeiro. O financiamento de mercado tende a ter mais vencimentos do que o financiamento bancário, reduzindo assim os riscos de rollover. </a:t>
            </a:r>
            <a:endParaRPr sz="1800"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109151" y="5880120"/>
            <a:ext cx="358749" cy="35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1553900" y="5775925"/>
            <a:ext cx="9353100" cy="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pt-PT" sz="12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risco de rollover</a:t>
            </a: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é um risco associado ao refinanciamento da dívida. É comumente enfrentado por países e empresas quando um empréstimo ou outra obrigação de dívida (como um título) está prestes a amadurecer e precisa de ser convertida para uma nova dívida.</a:t>
            </a:r>
            <a:endParaRPr/>
          </a:p>
        </p:txBody>
      </p:sp>
      <p:pic>
        <p:nvPicPr>
          <p:cNvPr id="118" name="Google Shape;118;p16" descr="Imagem relacionada"/>
          <p:cNvPicPr preferRelativeResize="0"/>
          <p:nvPr/>
        </p:nvPicPr>
        <p:blipFill rotWithShape="1">
          <a:blip r:embed="rId4">
            <a:alphaModFix/>
          </a:blip>
          <a:srcRect l="-310" t="18499" r="310" b="34512"/>
          <a:stretch/>
        </p:blipFill>
        <p:spPr>
          <a:xfrm>
            <a:off x="-67700" y="-85975"/>
            <a:ext cx="12259700" cy="14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800" cy="6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24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Conceitos</a:t>
            </a:r>
            <a:endParaRPr sz="24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553900" y="6320725"/>
            <a:ext cx="2058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Times New Roman"/>
                <a:ea typeface="Times New Roman"/>
                <a:cs typeface="Times New Roman"/>
                <a:sym typeface="Times New Roman"/>
              </a:rPr>
              <a:t>Fonte: Investopedia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52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52"/>
          <p:cNvSpPr txBox="1">
            <a:spLocks noGrp="1"/>
          </p:cNvSpPr>
          <p:nvPr>
            <p:ph type="title"/>
          </p:nvPr>
        </p:nvSpPr>
        <p:spPr>
          <a:xfrm>
            <a:off x="387457" y="211014"/>
            <a:ext cx="11344759" cy="1021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600"/>
              <a:buFont typeface="Times New Roman"/>
              <a:buNone/>
            </a:pPr>
            <a:r>
              <a:rPr lang="pt-PT" sz="36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 as economias retomar a níveis de dívida sustentáveis?</a:t>
            </a:r>
            <a:endParaRPr sz="36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Google Shape;598;p52"/>
          <p:cNvSpPr txBox="1">
            <a:spLocks noGrp="1"/>
          </p:cNvSpPr>
          <p:nvPr>
            <p:ph type="body" idx="1"/>
          </p:nvPr>
        </p:nvSpPr>
        <p:spPr>
          <a:xfrm>
            <a:off x="370613" y="2078889"/>
            <a:ext cx="61005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PT" sz="1800" u="sng">
                <a:latin typeface="Times New Roman"/>
                <a:ea typeface="Times New Roman"/>
                <a:cs typeface="Times New Roman"/>
                <a:sym typeface="Times New Roman"/>
              </a:rPr>
              <a:t>Reduzidos níveis de riqueza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lang="pt-PT" sz="1800" u="sng">
                <a:latin typeface="Times New Roman"/>
                <a:ea typeface="Times New Roman"/>
                <a:cs typeface="Times New Roman"/>
                <a:sym typeface="Times New Roman"/>
              </a:rPr>
              <a:t>elevados encargos de </a:t>
            </a:r>
            <a:r>
              <a:rPr lang="pt-PT" sz="1800" i="1" u="sng">
                <a:latin typeface="Times New Roman"/>
                <a:ea typeface="Times New Roman"/>
                <a:cs typeface="Times New Roman"/>
                <a:sym typeface="Times New Roman"/>
              </a:rPr>
              <a:t>debt service</a:t>
            </a:r>
            <a:r>
              <a:rPr lang="pt-PT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em várias economias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Necessidade de reduzir os níveis de endividamento nos próximos anos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 b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Como?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 acontecer através de várias opções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Google Shape;599;p52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0" name="Google Shape;600;p52"/>
          <p:cNvCxnSpPr/>
          <p:nvPr/>
        </p:nvCxnSpPr>
        <p:spPr>
          <a:xfrm>
            <a:off x="3402505" y="2725615"/>
            <a:ext cx="0" cy="398700"/>
          </a:xfrm>
          <a:prstGeom prst="straightConnector1">
            <a:avLst/>
          </a:prstGeom>
          <a:noFill/>
          <a:ln w="28575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01" name="Google Shape;601;p52"/>
          <p:cNvSpPr txBox="1"/>
          <p:nvPr/>
        </p:nvSpPr>
        <p:spPr>
          <a:xfrm>
            <a:off x="6846277" y="2497017"/>
            <a:ext cx="4862493" cy="355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 através do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BF2C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Crescimento do Produto: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Redução do </a:t>
            </a:r>
            <a:r>
              <a:rPr lang="pt-PT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credit-to-GDP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Redução do rácio de </a:t>
            </a:r>
            <a:r>
              <a:rPr lang="pt-PT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debt service</a:t>
            </a:r>
            <a:endParaRPr sz="18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None/>
            </a:pPr>
            <a:endParaRPr sz="18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Google Shape;602;p52"/>
          <p:cNvSpPr/>
          <p:nvPr/>
        </p:nvSpPr>
        <p:spPr>
          <a:xfrm>
            <a:off x="6869723" y="2102251"/>
            <a:ext cx="4839047" cy="336066"/>
          </a:xfrm>
          <a:prstGeom prst="rect">
            <a:avLst/>
          </a:prstGeom>
          <a:solidFill>
            <a:srgbClr val="263D4F"/>
          </a:solidFill>
          <a:ln w="127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1ª Solução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Google Shape;603;p52"/>
          <p:cNvSpPr/>
          <p:nvPr/>
        </p:nvSpPr>
        <p:spPr>
          <a:xfrm>
            <a:off x="5624494" y="4616079"/>
            <a:ext cx="3566398" cy="52015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546A81"/>
          </a:solidFill>
          <a:ln w="12700" cap="flat" cmpd="sng">
            <a:solidFill>
              <a:srgbClr val="546A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53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3"/>
          <p:cNvSpPr txBox="1">
            <a:spLocks noGrp="1"/>
          </p:cNvSpPr>
          <p:nvPr>
            <p:ph type="title"/>
          </p:nvPr>
        </p:nvSpPr>
        <p:spPr>
          <a:xfrm>
            <a:off x="387457" y="211014"/>
            <a:ext cx="11344759" cy="1021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600"/>
              <a:buFont typeface="Times New Roman"/>
              <a:buNone/>
            </a:pPr>
            <a:r>
              <a:rPr lang="pt-PT" sz="36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 as economias retomar a níveis de dívida sustentáveis?</a:t>
            </a:r>
            <a:endParaRPr sz="36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Google Shape;610;p53"/>
          <p:cNvSpPr txBox="1">
            <a:spLocks noGrp="1"/>
          </p:cNvSpPr>
          <p:nvPr>
            <p:ph type="body" idx="1"/>
          </p:nvPr>
        </p:nvSpPr>
        <p:spPr>
          <a:xfrm>
            <a:off x="410109" y="2343170"/>
            <a:ext cx="5474876" cy="381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2C37"/>
              </a:buClr>
              <a:buSzPts val="1800"/>
              <a:buNone/>
            </a:pPr>
            <a:r>
              <a:rPr lang="pt-PT" sz="1800" b="1">
                <a:solidFill>
                  <a:srgbClr val="BF2C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Recorrer à inflação para reduzir a dívida: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Redução do peso da dívida real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impacto na dívida depende de como as taxas de juro de dívidas pendentes e de novas dívidas se ajustam ao nível de preços mais elevado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Google Shape;611;p53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53"/>
          <p:cNvSpPr/>
          <p:nvPr/>
        </p:nvSpPr>
        <p:spPr>
          <a:xfrm>
            <a:off x="417000" y="1742667"/>
            <a:ext cx="11358000" cy="336066"/>
          </a:xfrm>
          <a:prstGeom prst="rect">
            <a:avLst/>
          </a:prstGeom>
          <a:solidFill>
            <a:srgbClr val="263D4F"/>
          </a:solidFill>
          <a:ln w="127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2ª Solução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13" name="Google Shape;613;p53"/>
          <p:cNvCxnSpPr/>
          <p:nvPr/>
        </p:nvCxnSpPr>
        <p:spPr>
          <a:xfrm>
            <a:off x="3042029" y="3299403"/>
            <a:ext cx="0" cy="633600"/>
          </a:xfrm>
          <a:prstGeom prst="straightConnector1">
            <a:avLst/>
          </a:prstGeom>
          <a:noFill/>
          <a:ln w="28575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14" name="Google Shape;614;p53"/>
          <p:cNvSpPr txBox="1"/>
          <p:nvPr/>
        </p:nvSpPr>
        <p:spPr>
          <a:xfrm>
            <a:off x="6096000" y="2290662"/>
            <a:ext cx="567237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PT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Efeitos secundários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228600" marR="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Redistribuição da riqueza de forma arbitrária entre devedores e poupadores</a:t>
            </a:r>
            <a:endParaRPr/>
          </a:p>
          <a:p>
            <a:pPr marL="228600" marR="0" lvl="0" indent="-1968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500"/>
              <a:buFont typeface="Noto Sans Symbols"/>
              <a:buNone/>
            </a:pPr>
            <a:endParaRPr sz="5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Risco de expectativas desatualizadas, que no longo prazo provocam consequências indesejáveis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Arial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Arial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Nenhuma economia deverá adotar esta solução pois as economias atuam na medida da estabilidade de preços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54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4"/>
          <p:cNvSpPr txBox="1">
            <a:spLocks noGrp="1"/>
          </p:cNvSpPr>
          <p:nvPr>
            <p:ph type="title"/>
          </p:nvPr>
        </p:nvSpPr>
        <p:spPr>
          <a:xfrm>
            <a:off x="387457" y="211014"/>
            <a:ext cx="11344759" cy="1021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600"/>
              <a:buFont typeface="Times New Roman"/>
              <a:buNone/>
            </a:pPr>
            <a:r>
              <a:rPr lang="pt-PT" sz="36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 as economias retomar a níveis de dívida sustentáveis?</a:t>
            </a:r>
            <a:endParaRPr sz="36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1" name="Google Shape;621;p54"/>
          <p:cNvSpPr txBox="1">
            <a:spLocks noGrp="1"/>
          </p:cNvSpPr>
          <p:nvPr>
            <p:ph type="body" idx="1"/>
          </p:nvPr>
        </p:nvSpPr>
        <p:spPr>
          <a:xfrm>
            <a:off x="410110" y="2225940"/>
            <a:ext cx="11364890" cy="3330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F2C37"/>
              </a:buClr>
              <a:buSzPts val="1800"/>
              <a:buNone/>
            </a:pPr>
            <a:r>
              <a:rPr lang="pt-PT" sz="1800" b="1">
                <a:solidFill>
                  <a:srgbClr val="BF2C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Redução dos stocks pendentes de dívida: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 de amortização &gt; taxa de concessão de novos empréstimos  		Canal de ajuste natural e importante, mas 																pode não ser suficiente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100"/>
              <a:buNone/>
            </a:pPr>
            <a:endParaRPr sz="11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 os encargos insustentáveis da dívida têm de ser combatidos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diretamente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as economias podem recorrer a: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F2C37"/>
              </a:buClr>
              <a:buSzPts val="1800"/>
              <a:buNone/>
            </a:pPr>
            <a:r>
              <a:rPr lang="pt-PT" sz="1800" b="1" i="1">
                <a:solidFill>
                  <a:srgbClr val="BF2C3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Writedowns </a:t>
            </a:r>
            <a:endParaRPr/>
          </a:p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Alguém tem de suportar as perdas que se podem originar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2" name="Google Shape;622;p54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54"/>
          <p:cNvSpPr/>
          <p:nvPr/>
        </p:nvSpPr>
        <p:spPr>
          <a:xfrm>
            <a:off x="417000" y="1742667"/>
            <a:ext cx="11358000" cy="336066"/>
          </a:xfrm>
          <a:prstGeom prst="rect">
            <a:avLst/>
          </a:prstGeom>
          <a:solidFill>
            <a:srgbClr val="263D4F"/>
          </a:solidFill>
          <a:ln w="127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3ª Solução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4" name="Google Shape;624;p54"/>
          <p:cNvCxnSpPr/>
          <p:nvPr/>
        </p:nvCxnSpPr>
        <p:spPr>
          <a:xfrm rot="10800000" flipH="1">
            <a:off x="6629288" y="2958460"/>
            <a:ext cx="548700" cy="7800"/>
          </a:xfrm>
          <a:prstGeom prst="straightConnector1">
            <a:avLst/>
          </a:prstGeom>
          <a:noFill/>
          <a:ln w="28575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25" name="Google Shape;625;p54"/>
          <p:cNvSpPr txBox="1"/>
          <p:nvPr/>
        </p:nvSpPr>
        <p:spPr>
          <a:xfrm>
            <a:off x="1201504" y="3873115"/>
            <a:ext cx="10855568" cy="153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>
              <a:solidFill>
                <a:srgbClr val="BF2C3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26" name="Google Shape;626;p54"/>
          <p:cNvCxnSpPr/>
          <p:nvPr/>
        </p:nvCxnSpPr>
        <p:spPr>
          <a:xfrm>
            <a:off x="6116001" y="4765803"/>
            <a:ext cx="0" cy="269400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627" name="Google Shape;627;p54"/>
          <p:cNvGrpSpPr/>
          <p:nvPr/>
        </p:nvGrpSpPr>
        <p:grpSpPr>
          <a:xfrm>
            <a:off x="454936" y="5550675"/>
            <a:ext cx="9017309" cy="771682"/>
            <a:chOff x="337706" y="5456891"/>
            <a:chExt cx="9017309" cy="771682"/>
          </a:xfrm>
        </p:grpSpPr>
        <p:sp>
          <p:nvSpPr>
            <p:cNvPr id="628" name="Google Shape;628;p54"/>
            <p:cNvSpPr txBox="1"/>
            <p:nvPr/>
          </p:nvSpPr>
          <p:spPr>
            <a:xfrm>
              <a:off x="337706" y="5811151"/>
              <a:ext cx="9017309" cy="417422"/>
            </a:xfrm>
            <a:prstGeom prst="rect">
              <a:avLst/>
            </a:prstGeom>
            <a:noFill/>
            <a:ln w="19050" cap="flat" cmpd="sng">
              <a:solidFill>
                <a:srgbClr val="546A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Redução do valor contabilístico de um ativo para que as contas do balanço reflitam o seu valor de mercado </a:t>
              </a:r>
              <a:endParaRPr sz="16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9" name="Google Shape;629;p54"/>
            <p:cNvSpPr/>
            <p:nvPr/>
          </p:nvSpPr>
          <p:spPr>
            <a:xfrm>
              <a:off x="337707" y="5456891"/>
              <a:ext cx="1888658" cy="360000"/>
            </a:xfrm>
            <a:prstGeom prst="rect">
              <a:avLst/>
            </a:prstGeom>
            <a:solidFill>
              <a:srgbClr val="546A81"/>
            </a:solidFill>
            <a:ln w="12700" cap="flat" cmpd="sng">
              <a:solidFill>
                <a:srgbClr val="546A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i="1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Writedowns</a:t>
              </a:r>
              <a:endParaRPr sz="1800" i="1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55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55"/>
          <p:cNvSpPr txBox="1">
            <a:spLocks noGrp="1"/>
          </p:cNvSpPr>
          <p:nvPr>
            <p:ph type="title"/>
          </p:nvPr>
        </p:nvSpPr>
        <p:spPr>
          <a:xfrm>
            <a:off x="387457" y="211014"/>
            <a:ext cx="11344759" cy="1021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600"/>
              <a:buFont typeface="Times New Roman"/>
              <a:buNone/>
            </a:pPr>
            <a:r>
              <a:rPr lang="pt-PT" sz="36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 as economias retomar a níveis de dívida sustentáveis?</a:t>
            </a:r>
            <a:endParaRPr sz="36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6" name="Google Shape;636;p55"/>
          <p:cNvSpPr txBox="1">
            <a:spLocks noGrp="1"/>
          </p:cNvSpPr>
          <p:nvPr>
            <p:ph type="body" idx="1"/>
          </p:nvPr>
        </p:nvSpPr>
        <p:spPr>
          <a:xfrm>
            <a:off x="374216" y="4077676"/>
            <a:ext cx="11358000" cy="214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20C16"/>
              </a:buClr>
              <a:buSzPts val="18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pt-PT" sz="1800" u="sng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redução da dívida das famílias </a:t>
            </a: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requer duas etapas: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Autoridades devem levar os credores a reconhecer as perdas</a:t>
            </a:r>
            <a:endParaRPr/>
          </a:p>
          <a:p>
            <a:pPr marL="22860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700"/>
              <a:buFont typeface="Noto Sans Symbols"/>
              <a:buNone/>
            </a:pPr>
            <a:endParaRPr sz="7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Autoridades devem criar incentivos para que os credores reestruturem os seus empréstimos de modo a possibilitar o reembolso do crédito pedido pelos devedores </a:t>
            </a: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7" name="Google Shape;637;p55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55"/>
          <p:cNvSpPr/>
          <p:nvPr/>
        </p:nvSpPr>
        <p:spPr>
          <a:xfrm>
            <a:off x="417000" y="1742667"/>
            <a:ext cx="11358000" cy="336066"/>
          </a:xfrm>
          <a:prstGeom prst="rect">
            <a:avLst/>
          </a:prstGeom>
          <a:solidFill>
            <a:srgbClr val="263D4F"/>
          </a:solidFill>
          <a:ln w="127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3ª Solução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39" name="Google Shape;639;p55"/>
          <p:cNvGrpSpPr/>
          <p:nvPr/>
        </p:nvGrpSpPr>
        <p:grpSpPr>
          <a:xfrm>
            <a:off x="387457" y="2587589"/>
            <a:ext cx="11125644" cy="984886"/>
            <a:chOff x="1639956" y="2895600"/>
            <a:chExt cx="7463631" cy="1373489"/>
          </a:xfrm>
        </p:grpSpPr>
        <p:sp>
          <p:nvSpPr>
            <p:cNvPr id="640" name="Google Shape;640;p55"/>
            <p:cNvSpPr txBox="1"/>
            <p:nvPr/>
          </p:nvSpPr>
          <p:spPr>
            <a:xfrm>
              <a:off x="2958057" y="2895600"/>
              <a:ext cx="6145530" cy="13734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Bancos foram obrigados a reconhecer as perdas e a lidar com  o problemas dos seus ativos tóxicos, tendo de aliená–los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As autoridades reduziram o excesso de capacidade no sistema financeiro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Bancos recapitalizados foram sujeitos a testes de stress rigorosos</a:t>
              </a:r>
              <a:endParaRPr/>
            </a:p>
          </p:txBody>
        </p:sp>
        <p:sp>
          <p:nvSpPr>
            <p:cNvPr id="641" name="Google Shape;641;p55"/>
            <p:cNvSpPr/>
            <p:nvPr/>
          </p:nvSpPr>
          <p:spPr>
            <a:xfrm>
              <a:off x="1639956" y="2922105"/>
              <a:ext cx="1301872" cy="1346984"/>
            </a:xfrm>
            <a:prstGeom prst="rect">
              <a:avLst/>
            </a:prstGeom>
            <a:solidFill>
              <a:srgbClr val="546A81"/>
            </a:solidFill>
            <a:ln w="12700" cap="flat" cmpd="sng">
              <a:solidFill>
                <a:srgbClr val="546A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Países Nórdicos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Após a crise </a:t>
              </a:r>
              <a:r>
                <a:rPr lang="pt-PT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bancária</a:t>
              </a:r>
              <a:r>
                <a:rPr lang="pt-PT" sz="1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de 1990</a:t>
              </a:r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56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56"/>
          <p:cNvSpPr txBox="1">
            <a:spLocks noGrp="1"/>
          </p:cNvSpPr>
          <p:nvPr>
            <p:ph type="title"/>
          </p:nvPr>
        </p:nvSpPr>
        <p:spPr>
          <a:xfrm>
            <a:off x="387457" y="211014"/>
            <a:ext cx="11344759" cy="1021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600"/>
              <a:buFont typeface="Times New Roman"/>
              <a:buNone/>
            </a:pPr>
            <a:r>
              <a:rPr lang="pt-PT" sz="36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 as economias retomar a níveis de dívida sustentáveis?</a:t>
            </a:r>
            <a:endParaRPr sz="36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8" name="Google Shape;648;p56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56"/>
          <p:cNvSpPr/>
          <p:nvPr/>
        </p:nvSpPr>
        <p:spPr>
          <a:xfrm>
            <a:off x="1998658" y="1892589"/>
            <a:ext cx="3446585" cy="428252"/>
          </a:xfrm>
          <a:prstGeom prst="rect">
            <a:avLst/>
          </a:prstGeom>
          <a:solidFill>
            <a:srgbClr val="263D4F"/>
          </a:solidFill>
          <a:ln w="127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impacto das taxas de juro é ambíguo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0" name="Google Shape;650;p56"/>
          <p:cNvSpPr/>
          <p:nvPr/>
        </p:nvSpPr>
        <p:spPr>
          <a:xfrm>
            <a:off x="695308" y="2850495"/>
            <a:ext cx="3026643" cy="502251"/>
          </a:xfrm>
          <a:prstGeom prst="rect">
            <a:avLst/>
          </a:prstGeom>
          <a:noFill/>
          <a:ln w="381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de juro mais baixas podem reduzir os encargos da dívida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56"/>
          <p:cNvSpPr/>
          <p:nvPr/>
        </p:nvSpPr>
        <p:spPr>
          <a:xfrm>
            <a:off x="3917496" y="2834686"/>
            <a:ext cx="3026643" cy="518060"/>
          </a:xfrm>
          <a:prstGeom prst="rect">
            <a:avLst/>
          </a:prstGeom>
          <a:noFill/>
          <a:ln w="381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de juro mais baixas podem prestar apoio aos preços dos ativos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2" name="Google Shape;652;p56"/>
          <p:cNvSpPr/>
          <p:nvPr/>
        </p:nvSpPr>
        <p:spPr>
          <a:xfrm>
            <a:off x="8126606" y="1892589"/>
            <a:ext cx="3446585" cy="268262"/>
          </a:xfrm>
          <a:prstGeom prst="rect">
            <a:avLst/>
          </a:prstGeom>
          <a:solidFill>
            <a:srgbClr val="263D4F"/>
          </a:solidFill>
          <a:ln w="127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Baixas taxas de juro 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3" name="Google Shape;653;p56"/>
          <p:cNvSpPr/>
          <p:nvPr/>
        </p:nvSpPr>
        <p:spPr>
          <a:xfrm>
            <a:off x="8126607" y="2528196"/>
            <a:ext cx="3446585" cy="518061"/>
          </a:xfrm>
          <a:prstGeom prst="rect">
            <a:avLst/>
          </a:prstGeom>
          <a:noFill/>
          <a:ln w="381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Incentivam os devedores a assumir ainda mais divida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4" name="Google Shape;654;p56"/>
          <p:cNvSpPr/>
          <p:nvPr/>
        </p:nvSpPr>
        <p:spPr>
          <a:xfrm>
            <a:off x="8127663" y="3440551"/>
            <a:ext cx="3446585" cy="518061"/>
          </a:xfrm>
          <a:prstGeom prst="rect">
            <a:avLst/>
          </a:prstGeom>
          <a:noFill/>
          <a:ln w="381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Eventual subida das taxas de juro ainda mais cara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5" name="Google Shape;655;p56"/>
          <p:cNvSpPr/>
          <p:nvPr/>
        </p:nvSpPr>
        <p:spPr>
          <a:xfrm>
            <a:off x="8133524" y="4397184"/>
            <a:ext cx="3446585" cy="355838"/>
          </a:xfrm>
          <a:prstGeom prst="rect">
            <a:avLst/>
          </a:prstGeom>
          <a:noFill/>
          <a:ln w="381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Armadilha da liquidez da dívida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p56"/>
          <p:cNvSpPr/>
          <p:nvPr/>
        </p:nvSpPr>
        <p:spPr>
          <a:xfrm>
            <a:off x="8126605" y="5179675"/>
            <a:ext cx="3446585" cy="518060"/>
          </a:xfrm>
          <a:prstGeom prst="rect">
            <a:avLst/>
          </a:prstGeom>
          <a:noFill/>
          <a:ln w="381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Encargos da dívida que já pareciam insustentáveis, crescerem ainda mais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56"/>
          <p:cNvSpPr/>
          <p:nvPr/>
        </p:nvSpPr>
        <p:spPr>
          <a:xfrm>
            <a:off x="1652828" y="4234962"/>
            <a:ext cx="4138246" cy="518060"/>
          </a:xfrm>
          <a:prstGeom prst="rect">
            <a:avLst/>
          </a:prstGeom>
          <a:solidFill>
            <a:srgbClr val="263D4F"/>
          </a:solidFill>
          <a:ln w="127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de juro tendem a ser reduzidas em períodos de crises financeiras 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Google Shape;658;p56"/>
          <p:cNvSpPr/>
          <p:nvPr/>
        </p:nvSpPr>
        <p:spPr>
          <a:xfrm>
            <a:off x="2150358" y="5179675"/>
            <a:ext cx="3143184" cy="518060"/>
          </a:xfrm>
          <a:prstGeom prst="rect">
            <a:avLst/>
          </a:prstGeom>
          <a:noFill/>
          <a:ln w="381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Reduzindo o peso da dívida sobre as famílias e as empresas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9" name="Google Shape;659;p56"/>
          <p:cNvCxnSpPr>
            <a:stCxn id="657" idx="2"/>
            <a:endCxn id="658" idx="0"/>
          </p:cNvCxnSpPr>
          <p:nvPr/>
        </p:nvCxnSpPr>
        <p:spPr>
          <a:xfrm>
            <a:off x="3721951" y="4753022"/>
            <a:ext cx="0" cy="4266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60" name="Google Shape;660;p56"/>
          <p:cNvCxnSpPr>
            <a:stCxn id="652" idx="2"/>
            <a:endCxn id="653" idx="0"/>
          </p:cNvCxnSpPr>
          <p:nvPr/>
        </p:nvCxnSpPr>
        <p:spPr>
          <a:xfrm>
            <a:off x="9849899" y="2160851"/>
            <a:ext cx="0" cy="3672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61" name="Google Shape;661;p56"/>
          <p:cNvCxnSpPr>
            <a:stCxn id="653" idx="2"/>
            <a:endCxn id="654" idx="0"/>
          </p:cNvCxnSpPr>
          <p:nvPr/>
        </p:nvCxnSpPr>
        <p:spPr>
          <a:xfrm>
            <a:off x="9849900" y="3046257"/>
            <a:ext cx="1200" cy="3942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62" name="Google Shape;662;p56"/>
          <p:cNvCxnSpPr>
            <a:stCxn id="654" idx="2"/>
            <a:endCxn id="655" idx="0"/>
          </p:cNvCxnSpPr>
          <p:nvPr/>
        </p:nvCxnSpPr>
        <p:spPr>
          <a:xfrm>
            <a:off x="9850956" y="3958612"/>
            <a:ext cx="6000" cy="4386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63" name="Google Shape;663;p56"/>
          <p:cNvCxnSpPr>
            <a:stCxn id="655" idx="2"/>
            <a:endCxn id="656" idx="0"/>
          </p:cNvCxnSpPr>
          <p:nvPr/>
        </p:nvCxnSpPr>
        <p:spPr>
          <a:xfrm flipH="1">
            <a:off x="9849917" y="4753022"/>
            <a:ext cx="6900" cy="4266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64" name="Google Shape;664;p56"/>
          <p:cNvCxnSpPr>
            <a:stCxn id="649" idx="2"/>
            <a:endCxn id="651" idx="0"/>
          </p:cNvCxnSpPr>
          <p:nvPr/>
        </p:nvCxnSpPr>
        <p:spPr>
          <a:xfrm>
            <a:off x="3721950" y="2320841"/>
            <a:ext cx="1708800" cy="5139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65" name="Google Shape;665;p56"/>
          <p:cNvCxnSpPr>
            <a:stCxn id="649" idx="2"/>
            <a:endCxn id="650" idx="0"/>
          </p:cNvCxnSpPr>
          <p:nvPr/>
        </p:nvCxnSpPr>
        <p:spPr>
          <a:xfrm flipH="1">
            <a:off x="2208750" y="2320841"/>
            <a:ext cx="1513200" cy="5298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66" name="Google Shape;666;p56"/>
          <p:cNvSpPr txBox="1"/>
          <p:nvPr/>
        </p:nvSpPr>
        <p:spPr>
          <a:xfrm>
            <a:off x="0" y="6057539"/>
            <a:ext cx="1219199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análise de cenários sugere que a armadilha da dívida não se trata apenas de uma possibilidade remota para alguns países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57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57"/>
          <p:cNvSpPr txBox="1">
            <a:spLocks noGrp="1"/>
          </p:cNvSpPr>
          <p:nvPr>
            <p:ph type="title"/>
          </p:nvPr>
        </p:nvSpPr>
        <p:spPr>
          <a:xfrm>
            <a:off x="387457" y="211014"/>
            <a:ext cx="11344759" cy="1021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600"/>
              <a:buFont typeface="Times New Roman"/>
              <a:buNone/>
            </a:pPr>
            <a:r>
              <a:rPr lang="pt-PT" sz="36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 as economias retomar a níveis de dívida sustentáveis?</a:t>
            </a:r>
            <a:endParaRPr sz="36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3" name="Google Shape;673;p57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57"/>
          <p:cNvSpPr txBox="1"/>
          <p:nvPr/>
        </p:nvSpPr>
        <p:spPr>
          <a:xfrm>
            <a:off x="423620" y="1905506"/>
            <a:ext cx="1134475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 construir </a:t>
            </a:r>
            <a:r>
              <a:rPr lang="pt-P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projeções futuras do DSR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diferentes cenários de taxas de juro, foi estimada uma dinâmica conjunta das taxas de empréstimo e dos rácios </a:t>
            </a:r>
            <a:r>
              <a:rPr lang="pt-PT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credit-to-GDP, 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através de um processo de </a:t>
            </a:r>
            <a:r>
              <a:rPr lang="pt-PT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 regressão vetorial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(VAR)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 estimado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Credit-to-GDP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Preço dos imóveis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75" name="Google Shape;675;p57"/>
          <p:cNvGrpSpPr/>
          <p:nvPr/>
        </p:nvGrpSpPr>
        <p:grpSpPr>
          <a:xfrm>
            <a:off x="387453" y="3181650"/>
            <a:ext cx="11344763" cy="1141022"/>
            <a:chOff x="337703" y="5456883"/>
            <a:chExt cx="9017312" cy="1141022"/>
          </a:xfrm>
        </p:grpSpPr>
        <p:sp>
          <p:nvSpPr>
            <p:cNvPr id="676" name="Google Shape;676;p57"/>
            <p:cNvSpPr txBox="1"/>
            <p:nvPr/>
          </p:nvSpPr>
          <p:spPr>
            <a:xfrm>
              <a:off x="337706" y="5811151"/>
              <a:ext cx="9017309" cy="786754"/>
            </a:xfrm>
            <a:prstGeom prst="rect">
              <a:avLst/>
            </a:prstGeom>
            <a:noFill/>
            <a:ln w="19050" cap="flat" cmpd="sng">
              <a:solidFill>
                <a:srgbClr val="546A8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Modelo usado para capturar a evolução e as interdependências entre múltiplas séries temporais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>
                  <a:solidFill>
                    <a:srgbClr val="0C0C0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Descreve a evolução de um conjunto de variáveis sobre um período de tempo como uma função linear da sua evolução passada</a:t>
              </a:r>
              <a:endParaRPr/>
            </a:p>
          </p:txBody>
        </p:sp>
        <p:sp>
          <p:nvSpPr>
            <p:cNvPr id="677" name="Google Shape;677;p57"/>
            <p:cNvSpPr/>
            <p:nvPr/>
          </p:nvSpPr>
          <p:spPr>
            <a:xfrm>
              <a:off x="337703" y="5456883"/>
              <a:ext cx="2852100" cy="370800"/>
            </a:xfrm>
            <a:prstGeom prst="rect">
              <a:avLst/>
            </a:prstGeom>
            <a:solidFill>
              <a:srgbClr val="546A81"/>
            </a:solidFill>
            <a:ln w="12700" cap="flat" cmpd="sng">
              <a:solidFill>
                <a:srgbClr val="546A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>
                  <a:solidFill>
                    <a:srgbClr val="020C16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VAR – Auto Regressão Vetorial</a:t>
              </a:r>
              <a:endParaRPr/>
            </a:p>
          </p:txBody>
        </p:sp>
      </p:grpSp>
      <p:sp>
        <p:nvSpPr>
          <p:cNvPr id="678" name="Google Shape;678;p57"/>
          <p:cNvSpPr/>
          <p:nvPr/>
        </p:nvSpPr>
        <p:spPr>
          <a:xfrm>
            <a:off x="3077737" y="4828485"/>
            <a:ext cx="267629" cy="1349291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57"/>
          <p:cNvSpPr txBox="1"/>
          <p:nvPr/>
        </p:nvSpPr>
        <p:spPr>
          <a:xfrm>
            <a:off x="3679903" y="5322252"/>
            <a:ext cx="80523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Usados para projetar as trajetórias do DSR com base em diferentes cenários para a taxa de juro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58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58"/>
          <p:cNvSpPr txBox="1">
            <a:spLocks noGrp="1"/>
          </p:cNvSpPr>
          <p:nvPr>
            <p:ph type="title"/>
          </p:nvPr>
        </p:nvSpPr>
        <p:spPr>
          <a:xfrm>
            <a:off x="387457" y="211014"/>
            <a:ext cx="11344759" cy="1021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600"/>
              <a:buFont typeface="Times New Roman"/>
              <a:buNone/>
            </a:pPr>
            <a:r>
              <a:rPr lang="pt-PT" sz="36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 as economias retomar a níveis de dívida sustentáveis?</a:t>
            </a:r>
            <a:endParaRPr sz="36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6" name="Google Shape;686;p58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58"/>
          <p:cNvSpPr txBox="1"/>
          <p:nvPr/>
        </p:nvSpPr>
        <p:spPr>
          <a:xfrm>
            <a:off x="223024" y="1905506"/>
            <a:ext cx="6423103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Foram construídos 4 cenários:          </a:t>
            </a:r>
            <a:r>
              <a:rPr lang="pt-PT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(2º trimestre 2014 – 4º trimestre de 2017)</a:t>
            </a:r>
            <a:endParaRPr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 b="1">
                <a:solidFill>
                  <a:srgbClr val="FDB1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Implícitas pelo mercado: 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do mercado monetário evoluem de acordo com as taxas implícitas no mercado (não há intervenção)</a:t>
            </a:r>
            <a:endParaRPr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 b="1">
                <a:solidFill>
                  <a:srgbClr val="8359A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Constrangimento de 2004: 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de mercado aumentam o valor absoluto máximo observado em cada país durante o episódio de constrangimento de 2004</a:t>
            </a:r>
            <a:endParaRPr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 b="1">
                <a:solidFill>
                  <a:srgbClr val="EE7E3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Constrangimento súbito: 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de juro são aumentadas até às médias de longo prazo (8 semestres) específicas o país e mantêm-se constantes</a:t>
            </a:r>
            <a:endParaRPr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 b="1">
                <a:solidFill>
                  <a:srgbClr val="2B88C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constantes: 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são mantidas constantes a partir do 2º trimestre de 2014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8" name="Google Shape;688;p58"/>
          <p:cNvPicPr preferRelativeResize="0"/>
          <p:nvPr/>
        </p:nvPicPr>
        <p:blipFill rotWithShape="1">
          <a:blip r:embed="rId4">
            <a:alphaModFix/>
          </a:blip>
          <a:srcRect l="26525" t="26014" r="29756" b="22589"/>
          <a:stretch/>
        </p:blipFill>
        <p:spPr>
          <a:xfrm>
            <a:off x="6869151" y="2482248"/>
            <a:ext cx="5099825" cy="3370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p59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59"/>
          <p:cNvSpPr txBox="1">
            <a:spLocks noGrp="1"/>
          </p:cNvSpPr>
          <p:nvPr>
            <p:ph type="title"/>
          </p:nvPr>
        </p:nvSpPr>
        <p:spPr>
          <a:xfrm>
            <a:off x="387457" y="211014"/>
            <a:ext cx="11344759" cy="1021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600"/>
              <a:buFont typeface="Times New Roman"/>
              <a:buNone/>
            </a:pPr>
            <a:r>
              <a:rPr lang="pt-PT" sz="36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 as economias retomar a níveis de dívida sustentáveis?</a:t>
            </a:r>
            <a:endParaRPr sz="36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5" name="Google Shape;695;p59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59"/>
          <p:cNvSpPr txBox="1"/>
          <p:nvPr/>
        </p:nvSpPr>
        <p:spPr>
          <a:xfrm>
            <a:off x="387457" y="1905506"/>
            <a:ext cx="625867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cenários destacam </a:t>
            </a:r>
            <a:r>
              <a:rPr lang="pt-P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um aumento do peso da dívida independentemente das taxas aplicadas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 extremo: Taxas do mercado monetário levariam o DSR para níveis próximos aos máximos históricos observados na véspera da crise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Char char="▪"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Noutro extremo: O peso da dívida também aumentaria, mesmo que as baixas taxas atuais de juros permanecessem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rgbClr val="546A8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análise de cenários é apenas </a:t>
            </a:r>
            <a:r>
              <a:rPr lang="pt-PT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ilustrativa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Baseia-se no pressuposto de que as taxas de juros sobem independentemente das condições macroeconómicas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7" name="Google Shape;697;p59"/>
          <p:cNvPicPr preferRelativeResize="0"/>
          <p:nvPr/>
        </p:nvPicPr>
        <p:blipFill rotWithShape="1">
          <a:blip r:embed="rId4">
            <a:alphaModFix/>
          </a:blip>
          <a:srcRect l="26525" t="26014" r="29756" b="22589"/>
          <a:stretch/>
        </p:blipFill>
        <p:spPr>
          <a:xfrm>
            <a:off x="6869151" y="2482248"/>
            <a:ext cx="5099825" cy="3370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8" name="Google Shape;698;p59"/>
          <p:cNvCxnSpPr/>
          <p:nvPr/>
        </p:nvCxnSpPr>
        <p:spPr>
          <a:xfrm>
            <a:off x="3462011" y="5243447"/>
            <a:ext cx="0" cy="269260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60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60"/>
          <p:cNvSpPr txBox="1">
            <a:spLocks noGrp="1"/>
          </p:cNvSpPr>
          <p:nvPr>
            <p:ph type="title"/>
          </p:nvPr>
        </p:nvSpPr>
        <p:spPr>
          <a:xfrm>
            <a:off x="387457" y="211014"/>
            <a:ext cx="11344759" cy="10219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3D4F"/>
              </a:buClr>
              <a:buSzPts val="3600"/>
              <a:buFont typeface="Times New Roman"/>
              <a:buNone/>
            </a:pPr>
            <a:r>
              <a:rPr lang="pt-PT" sz="36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Como podem as economias retomar a níveis de dívida sustentáveis?</a:t>
            </a:r>
            <a:endParaRPr sz="36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5" name="Google Shape;705;p60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60"/>
          <p:cNvSpPr txBox="1"/>
          <p:nvPr/>
        </p:nvSpPr>
        <p:spPr>
          <a:xfrm>
            <a:off x="387457" y="1905506"/>
            <a:ext cx="625867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conclusão é simples: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u="sng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Taxas de juro baixas não resolvem o problema da dívida alta</a:t>
            </a:r>
            <a:endParaRPr b="1" u="sng">
              <a:solidFill>
                <a:srgbClr val="263D4F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Podem manter os custos da dívida em níveis baixos durante algum tempo, mas encorajam, em vez de desincentivar, a acumulação de dívida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Evitar a armadilha da dívida exige políticas que encorajem o decréscimo da dívida por meio de </a:t>
            </a:r>
            <a:r>
              <a:rPr lang="pt-PT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reestruturações de balanços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e, acima de tudo </a:t>
            </a:r>
            <a:r>
              <a:rPr lang="pt-PT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aumentem as perspetivas de crescimento da economia</a:t>
            </a:r>
            <a:endParaRPr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7" name="Google Shape;707;p60"/>
          <p:cNvPicPr preferRelativeResize="0"/>
          <p:nvPr/>
        </p:nvPicPr>
        <p:blipFill rotWithShape="1">
          <a:blip r:embed="rId4">
            <a:alphaModFix/>
          </a:blip>
          <a:srcRect l="26525" t="26014" r="29756" b="22589"/>
          <a:stretch/>
        </p:blipFill>
        <p:spPr>
          <a:xfrm>
            <a:off x="6869151" y="2482248"/>
            <a:ext cx="5099825" cy="3370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8" name="Google Shape;708;p60"/>
          <p:cNvCxnSpPr/>
          <p:nvPr/>
        </p:nvCxnSpPr>
        <p:spPr>
          <a:xfrm>
            <a:off x="1276861" y="2482247"/>
            <a:ext cx="0" cy="269400"/>
          </a:xfrm>
          <a:prstGeom prst="straightConnector1">
            <a:avLst/>
          </a:prstGeom>
          <a:noFill/>
          <a:ln w="1905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0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Ciclos financeiros e ciclos económicos</a:t>
            </a:r>
            <a:endParaRPr sz="30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18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Ciclos financeiros vs ciclos económicos</a:t>
            </a:r>
            <a:endParaRPr sz="18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352650" y="2267425"/>
            <a:ext cx="4856400" cy="4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Ciclos financeiros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Duram entre 15 a 20 anos;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1352650" y="3533200"/>
            <a:ext cx="5008500" cy="4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Ciclos económicos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Duram entre 1 a 8 anos;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7391400" y="2191225"/>
            <a:ext cx="2830800" cy="2842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5DAE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8099550" y="2906575"/>
            <a:ext cx="1414500" cy="14121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5DAE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7653544" y="2353707"/>
            <a:ext cx="2262300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Ciclos financeiros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8142750" y="4330100"/>
            <a:ext cx="1414500" cy="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a 20 anos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8239075" y="3126925"/>
            <a:ext cx="1089900" cy="9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Times New Roman"/>
                <a:ea typeface="Times New Roman"/>
                <a:cs typeface="Times New Roman"/>
                <a:sym typeface="Times New Roman"/>
              </a:rPr>
              <a:t>Ciclos económicos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Times New Roman"/>
                <a:ea typeface="Times New Roman"/>
                <a:cs typeface="Times New Roman"/>
                <a:sym typeface="Times New Roman"/>
              </a:rPr>
              <a:t>1 a 8 anos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438250" y="1563475"/>
            <a:ext cx="99309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Tempo - Os </a:t>
            </a: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ciclos financeiros são mais longos do que os ciclos económicos.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1516100" y="5286225"/>
            <a:ext cx="8587200" cy="9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diferença em durabilidade significa que o ciclo financeiro pode estender-se por vários ciclos económicos.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0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Ciclos financeiros e ciclos económicos</a:t>
            </a:r>
            <a:endParaRPr sz="30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18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Picos no ciclo financeiro</a:t>
            </a:r>
            <a:endParaRPr sz="18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463175" y="1733175"/>
            <a:ext cx="78741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845675" y="1769025"/>
            <a:ext cx="11252100" cy="37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2. Ciclo - 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</a:t>
            </a:r>
            <a:r>
              <a:rPr lang="pt-P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picos no ciclo financeiro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tendem a coincidir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 crises bancárias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ou períodos de stress financeiro considerável.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968700" y="2443775"/>
            <a:ext cx="104247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Booms financeiros nos quais se reforçam: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pt-P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Afluência de preços de ativos;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pt-P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Rápido crescimento de crédito.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Com o </a:t>
            </a:r>
            <a:r>
              <a:rPr lang="pt-P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aumento</a:t>
            </a: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 </a:t>
            </a:r>
            <a:r>
              <a:rPr lang="pt-PT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alavancagem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Tendem a ser conduzidos por condições acomodatícias monetárias prolongadas e condições financeiras prolongadas.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um choque embate a economia, as famílias e as empresas encontram-se impossibilitados de pagar a dívida.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297225" y="2626300"/>
            <a:ext cx="737400" cy="21513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FF"/>
          </a:solidFill>
          <a:ln w="9525" cap="flat" cmpd="sng">
            <a:solidFill>
              <a:srgbClr val="5DAE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 rot="-5400000">
            <a:off x="2713475" y="1759900"/>
            <a:ext cx="264300" cy="3467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rgbClr val="5DAE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7450" y="270551"/>
            <a:ext cx="11344800" cy="75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0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0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Ciclos financeiros e ciclos económicos</a:t>
            </a:r>
            <a:endParaRPr sz="30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18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Sincronização dos ciclos financeiros</a:t>
            </a:r>
            <a:endParaRPr sz="18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959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370612" y="1914767"/>
            <a:ext cx="113447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Globo - 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Os ciclos financeiros estão muitas vezes </a:t>
            </a: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sincronizados em todas as economias.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•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O capital externo costuma ter um papel importante em booms de crédito insustentáveis, </a:t>
            </a:r>
            <a:r>
              <a:rPr lang="pt-PT" sz="1800" b="1">
                <a:latin typeface="Times New Roman"/>
                <a:ea typeface="Times New Roman"/>
                <a:cs typeface="Times New Roman"/>
                <a:sym typeface="Times New Roman"/>
              </a:rPr>
              <a:t>ampliando movimentos em agregados de crédito e</a:t>
            </a: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 podem também in</a:t>
            </a:r>
            <a:r>
              <a:rPr lang="pt-P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duzir </a:t>
            </a:r>
            <a:r>
              <a:rPr lang="pt-PT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overshooting</a:t>
            </a:r>
            <a:r>
              <a:rPr lang="pt-PT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nas taxas de câmbio.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pt-PT" sz="1800">
                <a:latin typeface="Times New Roman"/>
                <a:ea typeface="Times New Roman"/>
                <a:cs typeface="Times New Roman"/>
                <a:sym typeface="Times New Roman"/>
              </a:rPr>
              <a:t>As condições monetárias podem também espalhar-se indiretamente através da resistência à apreciação das taxas de câmbio, </a:t>
            </a:r>
            <a:r>
              <a:rPr lang="pt-PT" sz="1800" b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os formuladores de políticas mantiverem taxas de política inferiores às sugeridas</a:t>
            </a:r>
            <a:r>
              <a:rPr lang="pt-PT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pelas condições e / ou intervirem e acumularem reservas em moeda estrangeira.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475" y="5285050"/>
            <a:ext cx="321900" cy="32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1359375" y="5261825"/>
            <a:ext cx="87069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i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Overshooting</a:t>
            </a:r>
            <a:r>
              <a:rPr lang="pt-PT" sz="12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PT" sz="12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é uma maneira de pensar e explicar altos níveis de volatilidade nas taxas de câmbio.</a:t>
            </a:r>
            <a:endParaRPr sz="12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111111"/>
              </a:solidFill>
              <a:highlight>
                <a:srgbClr val="FFFFFF"/>
              </a:highlight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1342975" y="5450675"/>
            <a:ext cx="2058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latin typeface="Times New Roman"/>
                <a:ea typeface="Times New Roman"/>
                <a:cs typeface="Times New Roman"/>
                <a:sym typeface="Times New Roman"/>
              </a:rPr>
              <a:t>Fonte: Investopedia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0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Ciclos financeiros e ciclos económicos</a:t>
            </a:r>
            <a:endParaRPr sz="30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18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Mudança dos ciclos financeiros</a:t>
            </a:r>
            <a:endParaRPr sz="18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body" idx="1"/>
          </p:nvPr>
        </p:nvSpPr>
        <p:spPr>
          <a:xfrm>
            <a:off x="370612" y="1914767"/>
            <a:ext cx="1134475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Políticas - </a:t>
            </a:r>
            <a:r>
              <a:rPr lang="pt-PT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ciclos financeiros </a:t>
            </a:r>
            <a:r>
              <a:rPr lang="pt-PT" sz="1800" b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mudam</a:t>
            </a:r>
            <a:r>
              <a:rPr lang="pt-PT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 o </a:t>
            </a:r>
            <a:r>
              <a:rPr lang="pt-PT" sz="1800" b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ambiente macroeconómico</a:t>
            </a:r>
            <a:r>
              <a:rPr lang="pt-PT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com os </a:t>
            </a:r>
            <a:r>
              <a:rPr lang="pt-PT" sz="1800" b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quadros políticos</a:t>
            </a:r>
            <a:r>
              <a:rPr lang="pt-PT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18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963244" y="3575922"/>
            <a:ext cx="4138200" cy="679800"/>
          </a:xfrm>
          <a:prstGeom prst="rect">
            <a:avLst/>
          </a:prstGeom>
          <a:solidFill>
            <a:srgbClr val="263D4F"/>
          </a:solidFill>
          <a:ln w="12700" cap="flat" cmpd="sng">
            <a:solidFill>
              <a:srgbClr val="263D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Cresceram em comprimento e amplitude desde o início dos anos 80 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9" name="Google Shape;169;p20"/>
          <p:cNvCxnSpPr>
            <a:endCxn id="170" idx="1"/>
          </p:cNvCxnSpPr>
          <p:nvPr/>
        </p:nvCxnSpPr>
        <p:spPr>
          <a:xfrm rot="10800000" flipH="1">
            <a:off x="5101450" y="3043825"/>
            <a:ext cx="2030100" cy="8742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1" name="Google Shape;171;p20"/>
          <p:cNvCxnSpPr>
            <a:stCxn id="168" idx="3"/>
          </p:cNvCxnSpPr>
          <p:nvPr/>
        </p:nvCxnSpPr>
        <p:spPr>
          <a:xfrm>
            <a:off x="5101444" y="3915822"/>
            <a:ext cx="2020800" cy="471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2" name="Google Shape;172;p20"/>
          <p:cNvCxnSpPr>
            <a:stCxn id="168" idx="3"/>
          </p:cNvCxnSpPr>
          <p:nvPr/>
        </p:nvCxnSpPr>
        <p:spPr>
          <a:xfrm>
            <a:off x="5101444" y="3915822"/>
            <a:ext cx="1844700" cy="927600"/>
          </a:xfrm>
          <a:prstGeom prst="straightConnector1">
            <a:avLst/>
          </a:prstGeom>
          <a:noFill/>
          <a:ln w="38100" cap="flat" cmpd="sng">
            <a:solidFill>
              <a:srgbClr val="546A8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0" name="Google Shape;170;p20"/>
          <p:cNvSpPr txBox="1"/>
          <p:nvPr/>
        </p:nvSpPr>
        <p:spPr>
          <a:xfrm>
            <a:off x="7131550" y="2703325"/>
            <a:ext cx="4282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Sistemas financeiros mais liberalizados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0"/>
          <p:cNvSpPr txBox="1"/>
          <p:nvPr/>
        </p:nvSpPr>
        <p:spPr>
          <a:xfrm>
            <a:off x="7122250" y="3724413"/>
            <a:ext cx="4282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Condições macroeconómicas aparentemente mais estáveis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7032475" y="4672650"/>
            <a:ext cx="42822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Quadros de política monetária que desconsideravam a evolução do crédito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5669150" y="3650000"/>
            <a:ext cx="10899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Times New Roman"/>
                <a:ea typeface="Times New Roman"/>
                <a:cs typeface="Times New Roman"/>
                <a:sym typeface="Times New Roman"/>
              </a:rPr>
              <a:t>refletindo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1" descr="Imagem relacionada"/>
          <p:cNvPicPr preferRelativeResize="0"/>
          <p:nvPr/>
        </p:nvPicPr>
        <p:blipFill rotWithShape="1">
          <a:blip r:embed="rId3">
            <a:alphaModFix/>
          </a:blip>
          <a:srcRect l="-306" t="18499" r="305" b="34512"/>
          <a:stretch/>
        </p:blipFill>
        <p:spPr>
          <a:xfrm>
            <a:off x="-67695" y="-85974"/>
            <a:ext cx="12259695" cy="157381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387457" y="340956"/>
            <a:ext cx="11344759" cy="6810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30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Ciclos financeiros e ciclos económicos</a:t>
            </a:r>
            <a:endParaRPr sz="30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pt-PT" sz="1800" b="1">
                <a:solidFill>
                  <a:srgbClr val="263D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 sz="1800" b="1">
              <a:solidFill>
                <a:srgbClr val="263D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370600" y="1674075"/>
            <a:ext cx="6289200" cy="47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quatro características mencionadas culminam no gráfico </a:t>
            </a:r>
            <a:endParaRPr sz="18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1800">
                <a:solidFill>
                  <a:srgbClr val="020C1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IV.1,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que descreve os ciclos financeiros numa grande variedade de países.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Em muitas economias avançadas, o ciclo financeiro como medido pela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agregação de movimentos de médio prazo do crédito real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pelo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rácio entre crédito e o PIB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e pelos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preços reais das casas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atingiram um pico no início dos anos 90 e novamente em torno de 2008. </a:t>
            </a:r>
            <a:endParaRPr sz="18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solidFill>
                <a:srgbClr val="21212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Os ciclos financeiros em muitas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economias asiáticas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mostram um </a:t>
            </a:r>
            <a:r>
              <a:rPr lang="pt-PT" sz="1800" i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timing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marcadamente diferente, em torno da crise financeira asiática no final dos anos 90. Outro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boom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começou nestes economias logo após a mudança do milénio e persiste hoje, </a:t>
            </a:r>
            <a:r>
              <a:rPr lang="pt-PT" sz="1800" b="1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pouco interrompido pela crise financeira.</a:t>
            </a:r>
            <a:r>
              <a:rPr lang="pt-PT" sz="1800">
                <a:solidFill>
                  <a:srgbClr val="21212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020C1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263D4F"/>
          </a:solidFill>
          <a:ln w="9525" cap="flat" cmpd="sng">
            <a:solidFill>
              <a:srgbClr val="263D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</a:pPr>
            <a:r>
              <a:rPr lang="pt-PT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Dívida e o Ciclo Financeiro: doméstico e global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775" y="1599525"/>
            <a:ext cx="5227650" cy="493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4265</Words>
  <Application>Microsoft Macintosh PowerPoint</Application>
  <PresentationFormat>Custom</PresentationFormat>
  <Paragraphs>453</Paragraphs>
  <Slides>48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A Dívida e o Ciclo Financeiro: doméstico e global</vt:lpstr>
      <vt:lpstr>Breve Introdução</vt:lpstr>
      <vt:lpstr>Conceitos</vt:lpstr>
      <vt:lpstr>Conceitos</vt:lpstr>
      <vt:lpstr>Ciclos financeiros e ciclos económicos Ciclos financeiros vs ciclos económicos</vt:lpstr>
      <vt:lpstr>Ciclos financeiros e ciclos económicos Picos no ciclo financeiro</vt:lpstr>
      <vt:lpstr> Ciclos financeiros e ciclos económicos Sincronização dos ciclos financeiros </vt:lpstr>
      <vt:lpstr>Ciclos financeiros e ciclos económicos Mudança dos ciclos financeiros</vt:lpstr>
      <vt:lpstr>Ciclos financeiros e ciclos económicos Conclusão</vt:lpstr>
      <vt:lpstr>Conclusão</vt:lpstr>
      <vt:lpstr>Medição de ciclos económicos </vt:lpstr>
      <vt:lpstr>Ciclos nas séries individuais</vt:lpstr>
      <vt:lpstr>Fases do ciclo financeiro dos diferentes países</vt:lpstr>
      <vt:lpstr>Fases do ciclo financeiro dos diferentes países</vt:lpstr>
      <vt:lpstr>Fases do ciclo financeiro dos diferentes países</vt:lpstr>
      <vt:lpstr>O que impulsiona o ciclo financeiro?</vt:lpstr>
      <vt:lpstr>O que impulsiona o ciclo financeiro?</vt:lpstr>
      <vt:lpstr>O que impulsiona o ciclo financeiro no contexto atual?</vt:lpstr>
      <vt:lpstr>Liquidez global e políticas internas estimulam booms de crédito</vt:lpstr>
      <vt:lpstr>Liquidez global e políticas internas estimulam booms de crédito</vt:lpstr>
      <vt:lpstr>Liquidez global e políticas internas estimulam booms de crédito</vt:lpstr>
      <vt:lpstr>Riscos e ajustes precisos</vt:lpstr>
      <vt:lpstr>Indicadores que apontam para o risco de dificuldades financeiras</vt:lpstr>
      <vt:lpstr>Indicadores que apontam para o risco de dificuldades financeiras</vt:lpstr>
      <vt:lpstr>Indicadores que apontam para o risco de dificuldades financeiras</vt:lpstr>
      <vt:lpstr>Indicadores que apontam para o risco de dificuldades financeiras</vt:lpstr>
      <vt:lpstr>Indicadores que apontam para o risco de dificuldades financeiras</vt:lpstr>
      <vt:lpstr>Indicadores que apontam para o risco de dificuldades financeiras</vt:lpstr>
      <vt:lpstr>Indicadores que apontam para o risco de dificuldades financeiras</vt:lpstr>
      <vt:lpstr>Indicadores que apontam para o risco de dificuldades financeiras</vt:lpstr>
      <vt:lpstr>Indicadores que apontam para o risco de dificuldades financeiras</vt:lpstr>
      <vt:lpstr>Indicadores que apontam para o risco de dificuldades financeiras</vt:lpstr>
      <vt:lpstr>Indicadores que apontam para o risco de dificuldades financeiras</vt:lpstr>
      <vt:lpstr>Retomar a níveis de dívida sustentáveis</vt:lpstr>
      <vt:lpstr>Retomar a níveis de dívida sustentáveis</vt:lpstr>
      <vt:lpstr>Retomar a níveis de dívida sustentáveis</vt:lpstr>
      <vt:lpstr>Retomar a níveis de dívida sustentáveis</vt:lpstr>
      <vt:lpstr>Retomar a níveis de dívida sustentáveis</vt:lpstr>
      <vt:lpstr>Retomar a níveis de dívida sustentáveis</vt:lpstr>
      <vt:lpstr>Como podem as economias retomar a níveis de dívida sustentáveis?</vt:lpstr>
      <vt:lpstr>Como podem as economias retomar a níveis de dívida sustentáveis?</vt:lpstr>
      <vt:lpstr>Como podem as economias retomar a níveis de dívida sustentáveis?</vt:lpstr>
      <vt:lpstr>Como podem as economias retomar a níveis de dívida sustentáveis?</vt:lpstr>
      <vt:lpstr>Como podem as economias retomar a níveis de dívida sustentáveis?</vt:lpstr>
      <vt:lpstr>Como podem as economias retomar a níveis de dívida sustentáveis?</vt:lpstr>
      <vt:lpstr>Como podem as economias retomar a níveis de dívida sustentáveis?</vt:lpstr>
      <vt:lpstr>Como podem as economias retomar a níveis de dívida sustentáveis?</vt:lpstr>
      <vt:lpstr>Como podem as economias retomar a níveis de dívida sustentáveis?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Dívida e o Ciclo Financeiro: doméstico e global</dc:title>
  <cp:lastModifiedBy>Luis Catao</cp:lastModifiedBy>
  <cp:revision>1</cp:revision>
  <dcterms:modified xsi:type="dcterms:W3CDTF">2019-03-22T16:31:20Z</dcterms:modified>
</cp:coreProperties>
</file>