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media/image19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448" r:id="rId4"/>
    <p:sldId id="334" r:id="rId5"/>
    <p:sldId id="412" r:id="rId6"/>
    <p:sldId id="314" r:id="rId7"/>
    <p:sldId id="282" r:id="rId8"/>
    <p:sldId id="298" r:id="rId9"/>
    <p:sldId id="301" r:id="rId10"/>
    <p:sldId id="290" r:id="rId11"/>
    <p:sldId id="414" r:id="rId12"/>
    <p:sldId id="415" r:id="rId13"/>
    <p:sldId id="416" r:id="rId14"/>
    <p:sldId id="417" r:id="rId15"/>
    <p:sldId id="421" r:id="rId16"/>
    <p:sldId id="422" r:id="rId17"/>
    <p:sldId id="425" r:id="rId18"/>
    <p:sldId id="423" r:id="rId19"/>
    <p:sldId id="427" r:id="rId20"/>
    <p:sldId id="428" r:id="rId21"/>
    <p:sldId id="426" r:id="rId22"/>
    <p:sldId id="429" r:id="rId23"/>
    <p:sldId id="430" r:id="rId24"/>
    <p:sldId id="386" r:id="rId25"/>
    <p:sldId id="413" r:id="rId26"/>
    <p:sldId id="419" r:id="rId27"/>
    <p:sldId id="431" r:id="rId28"/>
    <p:sldId id="449" r:id="rId29"/>
    <p:sldId id="450" r:id="rId30"/>
    <p:sldId id="432" r:id="rId31"/>
    <p:sldId id="433" r:id="rId32"/>
    <p:sldId id="434" r:id="rId33"/>
    <p:sldId id="435" r:id="rId34"/>
    <p:sldId id="286" r:id="rId35"/>
    <p:sldId id="436" r:id="rId36"/>
    <p:sldId id="437" r:id="rId37"/>
    <p:sldId id="418" r:id="rId38"/>
    <p:sldId id="420" r:id="rId39"/>
    <p:sldId id="438" r:id="rId40"/>
    <p:sldId id="439" r:id="rId41"/>
    <p:sldId id="440" r:id="rId42"/>
    <p:sldId id="441" r:id="rId43"/>
    <p:sldId id="424" r:id="rId44"/>
    <p:sldId id="442" r:id="rId45"/>
    <p:sldId id="443" r:id="rId46"/>
    <p:sldId id="444" r:id="rId47"/>
    <p:sldId id="445" r:id="rId48"/>
    <p:sldId id="277" r:id="rId49"/>
    <p:sldId id="391" r:id="rId50"/>
    <p:sldId id="394" r:id="rId51"/>
    <p:sldId id="388" r:id="rId52"/>
    <p:sldId id="446" r:id="rId53"/>
    <p:sldId id="381" r:id="rId54"/>
    <p:sldId id="379" r:id="rId55"/>
    <p:sldId id="396" r:id="rId56"/>
    <p:sldId id="273" r:id="rId5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900"/>
    <a:srgbClr val="AA5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10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atr\Downloads\7c37d3a0-9155-4af0-aedf-0c68c8502138.xls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atr\Downloads\e8d750c4-9b08-43de-a9d4-8070a9602c3d.xls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/>
              <a:t>Indice de Regulação no Mercado de Produto</a:t>
            </a:r>
          </a:p>
        </c:rich>
      </c:tx>
      <c:layout>
        <c:manualLayout>
          <c:xMode val="edge"/>
          <c:yMode val="edge"/>
          <c:x val="0.202516773330999"/>
          <c:y val="0.031580169742169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18181733001015"/>
          <c:y val="0.236055815471071"/>
          <c:w val="0.933931913036727"/>
          <c:h val="0.45266493116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'[7c37d3a0-9155-4af0-aedf-0c68c8502138.xls]OECD.Stat export'!$C$4:$C$5</c:f>
              <c:strCache>
                <c:ptCount val="2"/>
                <c:pt idx="0">
                  <c:v>1998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shade val="58000"/>
                  </a:schemeClr>
                </a:gs>
                <a:gs pos="75000">
                  <a:schemeClr val="accent4">
                    <a:shade val="58000"/>
                    <a:lumMod val="60000"/>
                    <a:lumOff val="40000"/>
                  </a:schemeClr>
                </a:gs>
                <a:gs pos="51000">
                  <a:schemeClr val="accent4">
                    <a:shade val="58000"/>
                    <a:alpha val="75000"/>
                  </a:schemeClr>
                </a:gs>
                <a:gs pos="100000">
                  <a:schemeClr val="accent4">
                    <a:shade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'[7c37d3a0-9155-4af0-aedf-0c68c8502138.xls]OECD.Stat export'!$A$6:$B$18</c:f>
              <c:strCache>
                <c:ptCount val="13"/>
                <c:pt idx="0">
                  <c:v>Áustria</c:v>
                </c:pt>
                <c:pt idx="1">
                  <c:v>Bélgica</c:v>
                </c:pt>
                <c:pt idx="2">
                  <c:v>Finlândia</c:v>
                </c:pt>
                <c:pt idx="3">
                  <c:v>França</c:v>
                </c:pt>
                <c:pt idx="4">
                  <c:v>Alemanha</c:v>
                </c:pt>
                <c:pt idx="5">
                  <c:v>Grécia</c:v>
                </c:pt>
                <c:pt idx="6">
                  <c:v>Irlanda</c:v>
                </c:pt>
                <c:pt idx="7">
                  <c:v>Itália</c:v>
                </c:pt>
                <c:pt idx="8">
                  <c:v>Países Baixos</c:v>
                </c:pt>
                <c:pt idx="9">
                  <c:v>Portugal</c:v>
                </c:pt>
                <c:pt idx="10">
                  <c:v>Espanha</c:v>
                </c:pt>
                <c:pt idx="11">
                  <c:v>Reino Unido</c:v>
                </c:pt>
                <c:pt idx="12">
                  <c:v>EUA</c:v>
                </c:pt>
              </c:strCache>
            </c:strRef>
          </c:cat>
          <c:val>
            <c:numRef>
              <c:f>'[7c37d3a0-9155-4af0-aedf-0c68c8502138.xls]OECD.Stat export'!$C$6:$C$18</c:f>
              <c:numCache>
                <c:formatCode>#\ ##0.00_ ;\-#\ ##0.00\ </c:formatCode>
                <c:ptCount val="13"/>
                <c:pt idx="0">
                  <c:v>2.1234574</c:v>
                </c:pt>
                <c:pt idx="1">
                  <c:v>2.295655299999999</c:v>
                </c:pt>
                <c:pt idx="2">
                  <c:v>1.9352465</c:v>
                </c:pt>
                <c:pt idx="3">
                  <c:v>2.3771219</c:v>
                </c:pt>
                <c:pt idx="4">
                  <c:v>2.2253375</c:v>
                </c:pt>
                <c:pt idx="5">
                  <c:v>2.7513704</c:v>
                </c:pt>
                <c:pt idx="6">
                  <c:v>1.8572642</c:v>
                </c:pt>
                <c:pt idx="7">
                  <c:v>2.359069599999999</c:v>
                </c:pt>
                <c:pt idx="8">
                  <c:v>1.8163078</c:v>
                </c:pt>
                <c:pt idx="9">
                  <c:v>2.5889282</c:v>
                </c:pt>
                <c:pt idx="10">
                  <c:v>2.3907137</c:v>
                </c:pt>
                <c:pt idx="11">
                  <c:v>1.3192157</c:v>
                </c:pt>
                <c:pt idx="12">
                  <c:v>1.6283404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E4-44F4-BB2B-8BCC3B6EB7C6}"/>
            </c:ext>
          </c:extLst>
        </c:ser>
        <c:ser>
          <c:idx val="1"/>
          <c:order val="1"/>
          <c:tx>
            <c:strRef>
              <c:f>'[7c37d3a0-9155-4af0-aedf-0c68c8502138.xls]OECD.Stat export'!$D$4:$D$5</c:f>
              <c:strCache>
                <c:ptCount val="2"/>
                <c:pt idx="0">
                  <c:v>2003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shade val="86000"/>
                  </a:schemeClr>
                </a:gs>
                <a:gs pos="75000">
                  <a:schemeClr val="accent4">
                    <a:shade val="86000"/>
                    <a:lumMod val="60000"/>
                    <a:lumOff val="40000"/>
                  </a:schemeClr>
                </a:gs>
                <a:gs pos="51000">
                  <a:schemeClr val="accent4">
                    <a:shade val="86000"/>
                    <a:alpha val="75000"/>
                  </a:schemeClr>
                </a:gs>
                <a:gs pos="100000">
                  <a:schemeClr val="accent4">
                    <a:shade val="8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'[7c37d3a0-9155-4af0-aedf-0c68c8502138.xls]OECD.Stat export'!$A$6:$B$18</c:f>
              <c:strCache>
                <c:ptCount val="13"/>
                <c:pt idx="0">
                  <c:v>Áustria</c:v>
                </c:pt>
                <c:pt idx="1">
                  <c:v>Bélgica</c:v>
                </c:pt>
                <c:pt idx="2">
                  <c:v>Finlândia</c:v>
                </c:pt>
                <c:pt idx="3">
                  <c:v>França</c:v>
                </c:pt>
                <c:pt idx="4">
                  <c:v>Alemanha</c:v>
                </c:pt>
                <c:pt idx="5">
                  <c:v>Grécia</c:v>
                </c:pt>
                <c:pt idx="6">
                  <c:v>Irlanda</c:v>
                </c:pt>
                <c:pt idx="7">
                  <c:v>Itália</c:v>
                </c:pt>
                <c:pt idx="8">
                  <c:v>Países Baixos</c:v>
                </c:pt>
                <c:pt idx="9">
                  <c:v>Portugal</c:v>
                </c:pt>
                <c:pt idx="10">
                  <c:v>Espanha</c:v>
                </c:pt>
                <c:pt idx="11">
                  <c:v>Reino Unido</c:v>
                </c:pt>
                <c:pt idx="12">
                  <c:v>EUA</c:v>
                </c:pt>
              </c:strCache>
            </c:strRef>
          </c:cat>
          <c:val>
            <c:numRef>
              <c:f>'[7c37d3a0-9155-4af0-aedf-0c68c8502138.xls]OECD.Stat export'!$D$6:$D$18</c:f>
              <c:numCache>
                <c:formatCode>#\ ##0.00_ ;\-#\ ##0.00\ </c:formatCode>
                <c:ptCount val="13"/>
                <c:pt idx="0">
                  <c:v>1.6083512</c:v>
                </c:pt>
                <c:pt idx="1">
                  <c:v>1.6355857</c:v>
                </c:pt>
                <c:pt idx="2">
                  <c:v>1.4942201</c:v>
                </c:pt>
                <c:pt idx="3">
                  <c:v>1.7748411</c:v>
                </c:pt>
                <c:pt idx="4">
                  <c:v>1.8005902</c:v>
                </c:pt>
                <c:pt idx="5">
                  <c:v>2.506868399999999</c:v>
                </c:pt>
                <c:pt idx="6">
                  <c:v>1.5832975</c:v>
                </c:pt>
                <c:pt idx="7">
                  <c:v>1.8040661</c:v>
                </c:pt>
                <c:pt idx="8">
                  <c:v>1.4867096</c:v>
                </c:pt>
                <c:pt idx="9">
                  <c:v>2.1228745</c:v>
                </c:pt>
                <c:pt idx="10">
                  <c:v>1.79346</c:v>
                </c:pt>
                <c:pt idx="11">
                  <c:v>1.0981007</c:v>
                </c:pt>
                <c:pt idx="12">
                  <c:v>1.4366081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E4-44F4-BB2B-8BCC3B6EB7C6}"/>
            </c:ext>
          </c:extLst>
        </c:ser>
        <c:ser>
          <c:idx val="2"/>
          <c:order val="2"/>
          <c:tx>
            <c:strRef>
              <c:f>'[7c37d3a0-9155-4af0-aedf-0c68c8502138.xls]OECD.Stat export'!$E$4:$E$5</c:f>
              <c:strCache>
                <c:ptCount val="2"/>
                <c:pt idx="0">
                  <c:v>2008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tint val="86000"/>
                  </a:schemeClr>
                </a:gs>
                <a:gs pos="75000">
                  <a:schemeClr val="accent4">
                    <a:tint val="86000"/>
                    <a:lumMod val="60000"/>
                    <a:lumOff val="40000"/>
                  </a:schemeClr>
                </a:gs>
                <a:gs pos="51000">
                  <a:schemeClr val="accent4">
                    <a:tint val="86000"/>
                    <a:alpha val="75000"/>
                  </a:schemeClr>
                </a:gs>
                <a:gs pos="100000">
                  <a:schemeClr val="accent4">
                    <a:tint val="8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'[7c37d3a0-9155-4af0-aedf-0c68c8502138.xls]OECD.Stat export'!$A$6:$B$18</c:f>
              <c:strCache>
                <c:ptCount val="13"/>
                <c:pt idx="0">
                  <c:v>Áustria</c:v>
                </c:pt>
                <c:pt idx="1">
                  <c:v>Bélgica</c:v>
                </c:pt>
                <c:pt idx="2">
                  <c:v>Finlândia</c:v>
                </c:pt>
                <c:pt idx="3">
                  <c:v>França</c:v>
                </c:pt>
                <c:pt idx="4">
                  <c:v>Alemanha</c:v>
                </c:pt>
                <c:pt idx="5">
                  <c:v>Grécia</c:v>
                </c:pt>
                <c:pt idx="6">
                  <c:v>Irlanda</c:v>
                </c:pt>
                <c:pt idx="7">
                  <c:v>Itália</c:v>
                </c:pt>
                <c:pt idx="8">
                  <c:v>Países Baixos</c:v>
                </c:pt>
                <c:pt idx="9">
                  <c:v>Portugal</c:v>
                </c:pt>
                <c:pt idx="10">
                  <c:v>Espanha</c:v>
                </c:pt>
                <c:pt idx="11">
                  <c:v>Reino Unido</c:v>
                </c:pt>
                <c:pt idx="12">
                  <c:v>EUA</c:v>
                </c:pt>
              </c:strCache>
            </c:strRef>
          </c:cat>
          <c:val>
            <c:numRef>
              <c:f>'[7c37d3a0-9155-4af0-aedf-0c68c8502138.xls]OECD.Stat export'!$E$6:$E$18</c:f>
              <c:numCache>
                <c:formatCode>#\ ##0.00_ ;\-#\ ##0.00\ </c:formatCode>
                <c:ptCount val="13"/>
                <c:pt idx="0">
                  <c:v>1.3725717</c:v>
                </c:pt>
                <c:pt idx="1">
                  <c:v>1.5201353</c:v>
                </c:pt>
                <c:pt idx="2">
                  <c:v>1.3431118</c:v>
                </c:pt>
                <c:pt idx="3">
                  <c:v>1.5173689</c:v>
                </c:pt>
                <c:pt idx="4">
                  <c:v>1.4032711</c:v>
                </c:pt>
                <c:pt idx="5">
                  <c:v>2.214298499999999</c:v>
                </c:pt>
                <c:pt idx="6">
                  <c:v>1.3504734</c:v>
                </c:pt>
                <c:pt idx="7">
                  <c:v>1.5139464</c:v>
                </c:pt>
                <c:pt idx="8">
                  <c:v>0.96197134</c:v>
                </c:pt>
                <c:pt idx="9">
                  <c:v>1.6915776</c:v>
                </c:pt>
                <c:pt idx="10">
                  <c:v>1.5946069</c:v>
                </c:pt>
                <c:pt idx="11">
                  <c:v>1.2081584</c:v>
                </c:pt>
                <c:pt idx="12">
                  <c:v>1.5897976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E4-44F4-BB2B-8BCC3B6EB7C6}"/>
            </c:ext>
          </c:extLst>
        </c:ser>
        <c:ser>
          <c:idx val="3"/>
          <c:order val="3"/>
          <c:tx>
            <c:strRef>
              <c:f>'[7c37d3a0-9155-4af0-aedf-0c68c8502138.xls]OECD.Stat export'!$F$4:$F$5</c:f>
              <c:strCache>
                <c:ptCount val="2"/>
                <c:pt idx="0">
                  <c:v>2013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tint val="58000"/>
                  </a:schemeClr>
                </a:gs>
                <a:gs pos="75000">
                  <a:schemeClr val="accent4">
                    <a:tint val="58000"/>
                    <a:lumMod val="60000"/>
                    <a:lumOff val="40000"/>
                  </a:schemeClr>
                </a:gs>
                <a:gs pos="51000">
                  <a:schemeClr val="accent4">
                    <a:tint val="58000"/>
                    <a:alpha val="75000"/>
                  </a:schemeClr>
                </a:gs>
                <a:gs pos="100000">
                  <a:schemeClr val="accent4">
                    <a:tint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'[7c37d3a0-9155-4af0-aedf-0c68c8502138.xls]OECD.Stat export'!$A$6:$B$18</c:f>
              <c:strCache>
                <c:ptCount val="13"/>
                <c:pt idx="0">
                  <c:v>Áustria</c:v>
                </c:pt>
                <c:pt idx="1">
                  <c:v>Bélgica</c:v>
                </c:pt>
                <c:pt idx="2">
                  <c:v>Finlândia</c:v>
                </c:pt>
                <c:pt idx="3">
                  <c:v>França</c:v>
                </c:pt>
                <c:pt idx="4">
                  <c:v>Alemanha</c:v>
                </c:pt>
                <c:pt idx="5">
                  <c:v>Grécia</c:v>
                </c:pt>
                <c:pt idx="6">
                  <c:v>Irlanda</c:v>
                </c:pt>
                <c:pt idx="7">
                  <c:v>Itália</c:v>
                </c:pt>
                <c:pt idx="8">
                  <c:v>Países Baixos</c:v>
                </c:pt>
                <c:pt idx="9">
                  <c:v>Portugal</c:v>
                </c:pt>
                <c:pt idx="10">
                  <c:v>Espanha</c:v>
                </c:pt>
                <c:pt idx="11">
                  <c:v>Reino Unido</c:v>
                </c:pt>
                <c:pt idx="12">
                  <c:v>EUA</c:v>
                </c:pt>
              </c:strCache>
            </c:strRef>
          </c:cat>
          <c:val>
            <c:numRef>
              <c:f>'[7c37d3a0-9155-4af0-aedf-0c68c8502138.xls]OECD.Stat export'!$F$6:$F$18</c:f>
              <c:numCache>
                <c:formatCode>#\ ##0.00_ ;\-#\ ##0.00\ </c:formatCode>
                <c:ptCount val="13"/>
                <c:pt idx="0">
                  <c:v>1.1917588</c:v>
                </c:pt>
                <c:pt idx="1">
                  <c:v>1.3856595</c:v>
                </c:pt>
                <c:pt idx="2">
                  <c:v>1.2934831</c:v>
                </c:pt>
                <c:pt idx="3">
                  <c:v>1.4680316</c:v>
                </c:pt>
                <c:pt idx="4">
                  <c:v>1.2848933</c:v>
                </c:pt>
                <c:pt idx="5">
                  <c:v>1.740815</c:v>
                </c:pt>
                <c:pt idx="6">
                  <c:v>1.4542758</c:v>
                </c:pt>
                <c:pt idx="7">
                  <c:v>1.2891349</c:v>
                </c:pt>
                <c:pt idx="8">
                  <c:v>0.91503167</c:v>
                </c:pt>
                <c:pt idx="9">
                  <c:v>1.2948341</c:v>
                </c:pt>
                <c:pt idx="10">
                  <c:v>1.4419456</c:v>
                </c:pt>
                <c:pt idx="11">
                  <c:v>1.0840274</c:v>
                </c:pt>
                <c:pt idx="12">
                  <c:v>1.5905634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E4-44F4-BB2B-8BCC3B6EB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027251672"/>
        <c:axId val="-2027247928"/>
      </c:barChart>
      <c:catAx>
        <c:axId val="-202725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7247928"/>
        <c:crosses val="autoZero"/>
        <c:auto val="1"/>
        <c:lblAlgn val="ctr"/>
        <c:lblOffset val="100"/>
        <c:noMultiLvlLbl val="0"/>
      </c:catAx>
      <c:valAx>
        <c:axId val="-20272479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7251672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8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dirty="0"/>
              <a:t>Rigidez na Proteção do Emprego</a:t>
            </a:r>
          </a:p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200" dirty="0"/>
              <a:t>Despedimentos Individuais e Coletivos</a:t>
            </a:r>
          </a:p>
        </c:rich>
      </c:tx>
      <c:layout>
        <c:manualLayout>
          <c:xMode val="edge"/>
          <c:yMode val="edge"/>
          <c:x val="0.200284070144981"/>
          <c:y val="0.019521412837916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'[e8d750c4-9b08-43de-a9d4-8070a9602c3d.xls]OECD.Stat export'!$C$5:$C$6</c:f>
              <c:strCache>
                <c:ptCount val="2"/>
                <c:pt idx="0">
                  <c:v>1998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shade val="58000"/>
                  </a:schemeClr>
                </a:gs>
                <a:gs pos="75000">
                  <a:schemeClr val="accent4">
                    <a:shade val="58000"/>
                    <a:lumMod val="60000"/>
                    <a:lumOff val="40000"/>
                  </a:schemeClr>
                </a:gs>
                <a:gs pos="51000">
                  <a:schemeClr val="accent4">
                    <a:shade val="58000"/>
                    <a:alpha val="75000"/>
                  </a:schemeClr>
                </a:gs>
                <a:gs pos="100000">
                  <a:schemeClr val="accent4">
                    <a:shade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'[e8d750c4-9b08-43de-a9d4-8070a9602c3d.xls]OECD.Stat export'!$A$7:$B$19</c:f>
              <c:strCache>
                <c:ptCount val="13"/>
                <c:pt idx="0">
                  <c:v>Áustria</c:v>
                </c:pt>
                <c:pt idx="1">
                  <c:v>Bélgica</c:v>
                </c:pt>
                <c:pt idx="2">
                  <c:v>Finlândia</c:v>
                </c:pt>
                <c:pt idx="3">
                  <c:v>França</c:v>
                </c:pt>
                <c:pt idx="4">
                  <c:v>Alemanha</c:v>
                </c:pt>
                <c:pt idx="5">
                  <c:v>Grécia</c:v>
                </c:pt>
                <c:pt idx="6">
                  <c:v>Irlanda</c:v>
                </c:pt>
                <c:pt idx="7">
                  <c:v>Itália</c:v>
                </c:pt>
                <c:pt idx="8">
                  <c:v>Países Baixos</c:v>
                </c:pt>
                <c:pt idx="9">
                  <c:v>Portugal</c:v>
                </c:pt>
                <c:pt idx="10">
                  <c:v>Espanha</c:v>
                </c:pt>
                <c:pt idx="11">
                  <c:v>Reino Unido</c:v>
                </c:pt>
                <c:pt idx="12">
                  <c:v>EUA</c:v>
                </c:pt>
              </c:strCache>
            </c:strRef>
          </c:cat>
          <c:val>
            <c:numRef>
              <c:f>'[e8d750c4-9b08-43de-a9d4-8070a9602c3d.xls]OECD.Stat export'!$C$7:$C$19</c:f>
              <c:numCache>
                <c:formatCode>#\ ##0.00_ ;\-#\ ##0.00\ </c:formatCode>
                <c:ptCount val="13"/>
                <c:pt idx="0">
                  <c:v>2.75</c:v>
                </c:pt>
                <c:pt idx="1">
                  <c:v>1.8452381</c:v>
                </c:pt>
                <c:pt idx="2">
                  <c:v>2.3095238</c:v>
                </c:pt>
                <c:pt idx="3">
                  <c:v>2.34127</c:v>
                </c:pt>
                <c:pt idx="4">
                  <c:v>2.6785715</c:v>
                </c:pt>
                <c:pt idx="5">
                  <c:v>2.8015873</c:v>
                </c:pt>
                <c:pt idx="6">
                  <c:v>1.4365079</c:v>
                </c:pt>
                <c:pt idx="7">
                  <c:v>2.7619047</c:v>
                </c:pt>
                <c:pt idx="8">
                  <c:v>2.8373015</c:v>
                </c:pt>
                <c:pt idx="9">
                  <c:v>4.5833335</c:v>
                </c:pt>
                <c:pt idx="10">
                  <c:v>2.357142899999999</c:v>
                </c:pt>
                <c:pt idx="11">
                  <c:v>1.0952381</c:v>
                </c:pt>
                <c:pt idx="12">
                  <c:v>0.25666666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5C-4532-B829-261C31E4A2AF}"/>
            </c:ext>
          </c:extLst>
        </c:ser>
        <c:ser>
          <c:idx val="1"/>
          <c:order val="1"/>
          <c:tx>
            <c:strRef>
              <c:f>'[e8d750c4-9b08-43de-a9d4-8070a9602c3d.xls]OECD.Stat export'!$D$5:$D$6</c:f>
              <c:strCache>
                <c:ptCount val="2"/>
                <c:pt idx="0">
                  <c:v>2003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shade val="86000"/>
                  </a:schemeClr>
                </a:gs>
                <a:gs pos="75000">
                  <a:schemeClr val="accent4">
                    <a:shade val="86000"/>
                    <a:lumMod val="60000"/>
                    <a:lumOff val="40000"/>
                  </a:schemeClr>
                </a:gs>
                <a:gs pos="51000">
                  <a:schemeClr val="accent4">
                    <a:shade val="86000"/>
                    <a:alpha val="75000"/>
                  </a:schemeClr>
                </a:gs>
                <a:gs pos="100000">
                  <a:schemeClr val="accent4">
                    <a:shade val="8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'[e8d750c4-9b08-43de-a9d4-8070a9602c3d.xls]OECD.Stat export'!$A$7:$B$19</c:f>
              <c:strCache>
                <c:ptCount val="13"/>
                <c:pt idx="0">
                  <c:v>Áustria</c:v>
                </c:pt>
                <c:pt idx="1">
                  <c:v>Bélgica</c:v>
                </c:pt>
                <c:pt idx="2">
                  <c:v>Finlândia</c:v>
                </c:pt>
                <c:pt idx="3">
                  <c:v>França</c:v>
                </c:pt>
                <c:pt idx="4">
                  <c:v>Alemanha</c:v>
                </c:pt>
                <c:pt idx="5">
                  <c:v>Grécia</c:v>
                </c:pt>
                <c:pt idx="6">
                  <c:v>Irlanda</c:v>
                </c:pt>
                <c:pt idx="7">
                  <c:v>Itália</c:v>
                </c:pt>
                <c:pt idx="8">
                  <c:v>Países Baixos</c:v>
                </c:pt>
                <c:pt idx="9">
                  <c:v>Portugal</c:v>
                </c:pt>
                <c:pt idx="10">
                  <c:v>Espanha</c:v>
                </c:pt>
                <c:pt idx="11">
                  <c:v>Reino Unido</c:v>
                </c:pt>
                <c:pt idx="12">
                  <c:v>EUA</c:v>
                </c:pt>
              </c:strCache>
            </c:strRef>
          </c:cat>
          <c:val>
            <c:numRef>
              <c:f>'[e8d750c4-9b08-43de-a9d4-8070a9602c3d.xls]OECD.Stat export'!$D$7:$D$19</c:f>
              <c:numCache>
                <c:formatCode>#\ ##0.00_ ;\-#\ ##0.00\ </c:formatCode>
                <c:ptCount val="13"/>
                <c:pt idx="0">
                  <c:v>2.3690476</c:v>
                </c:pt>
                <c:pt idx="1">
                  <c:v>1.8928572</c:v>
                </c:pt>
                <c:pt idx="2">
                  <c:v>2.166666699999999</c:v>
                </c:pt>
                <c:pt idx="3">
                  <c:v>2.4682541</c:v>
                </c:pt>
                <c:pt idx="4">
                  <c:v>2.6785715</c:v>
                </c:pt>
                <c:pt idx="5">
                  <c:v>2.8015873</c:v>
                </c:pt>
                <c:pt idx="6">
                  <c:v>1.4365079</c:v>
                </c:pt>
                <c:pt idx="7">
                  <c:v>2.7619047</c:v>
                </c:pt>
                <c:pt idx="8">
                  <c:v>2.8849206</c:v>
                </c:pt>
                <c:pt idx="9">
                  <c:v>4.5833335</c:v>
                </c:pt>
                <c:pt idx="10">
                  <c:v>2.357142899999999</c:v>
                </c:pt>
                <c:pt idx="11">
                  <c:v>1.2619047</c:v>
                </c:pt>
                <c:pt idx="12">
                  <c:v>0.25666666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5C-4532-B829-261C31E4A2AF}"/>
            </c:ext>
          </c:extLst>
        </c:ser>
        <c:ser>
          <c:idx val="2"/>
          <c:order val="2"/>
          <c:tx>
            <c:strRef>
              <c:f>'[e8d750c4-9b08-43de-a9d4-8070a9602c3d.xls]OECD.Stat export'!$E$5:$E$6</c:f>
              <c:strCache>
                <c:ptCount val="2"/>
                <c:pt idx="0">
                  <c:v>2008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tint val="86000"/>
                  </a:schemeClr>
                </a:gs>
                <a:gs pos="75000">
                  <a:schemeClr val="accent4">
                    <a:tint val="86000"/>
                    <a:lumMod val="60000"/>
                    <a:lumOff val="40000"/>
                  </a:schemeClr>
                </a:gs>
                <a:gs pos="51000">
                  <a:schemeClr val="accent4">
                    <a:tint val="86000"/>
                    <a:alpha val="75000"/>
                  </a:schemeClr>
                </a:gs>
                <a:gs pos="100000">
                  <a:schemeClr val="accent4">
                    <a:tint val="8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'[e8d750c4-9b08-43de-a9d4-8070a9602c3d.xls]OECD.Stat export'!$A$7:$B$19</c:f>
              <c:strCache>
                <c:ptCount val="13"/>
                <c:pt idx="0">
                  <c:v>Áustria</c:v>
                </c:pt>
                <c:pt idx="1">
                  <c:v>Bélgica</c:v>
                </c:pt>
                <c:pt idx="2">
                  <c:v>Finlândia</c:v>
                </c:pt>
                <c:pt idx="3">
                  <c:v>França</c:v>
                </c:pt>
                <c:pt idx="4">
                  <c:v>Alemanha</c:v>
                </c:pt>
                <c:pt idx="5">
                  <c:v>Grécia</c:v>
                </c:pt>
                <c:pt idx="6">
                  <c:v>Irlanda</c:v>
                </c:pt>
                <c:pt idx="7">
                  <c:v>Itália</c:v>
                </c:pt>
                <c:pt idx="8">
                  <c:v>Países Baixos</c:v>
                </c:pt>
                <c:pt idx="9">
                  <c:v>Portugal</c:v>
                </c:pt>
                <c:pt idx="10">
                  <c:v>Espanha</c:v>
                </c:pt>
                <c:pt idx="11">
                  <c:v>Reino Unido</c:v>
                </c:pt>
                <c:pt idx="12">
                  <c:v>EUA</c:v>
                </c:pt>
              </c:strCache>
            </c:strRef>
          </c:cat>
          <c:val>
            <c:numRef>
              <c:f>'[e8d750c4-9b08-43de-a9d4-8070a9602c3d.xls]OECD.Stat export'!$E$7:$E$19</c:f>
              <c:numCache>
                <c:formatCode>#\ ##0.00_ ;\-#\ ##0.00\ </c:formatCode>
                <c:ptCount val="13"/>
                <c:pt idx="0">
                  <c:v>2.3690476</c:v>
                </c:pt>
                <c:pt idx="1">
                  <c:v>1.8928572</c:v>
                </c:pt>
                <c:pt idx="2">
                  <c:v>2.166666699999999</c:v>
                </c:pt>
                <c:pt idx="3">
                  <c:v>2.4682541</c:v>
                </c:pt>
                <c:pt idx="4">
                  <c:v>2.6785715</c:v>
                </c:pt>
                <c:pt idx="5">
                  <c:v>2.8015873</c:v>
                </c:pt>
                <c:pt idx="6">
                  <c:v>1.2698413</c:v>
                </c:pt>
                <c:pt idx="7">
                  <c:v>2.7619047</c:v>
                </c:pt>
                <c:pt idx="8">
                  <c:v>2.8849206</c:v>
                </c:pt>
                <c:pt idx="9">
                  <c:v>4.4166665</c:v>
                </c:pt>
                <c:pt idx="10">
                  <c:v>2.357142899999999</c:v>
                </c:pt>
                <c:pt idx="11">
                  <c:v>1.2619047</c:v>
                </c:pt>
                <c:pt idx="12">
                  <c:v>0.25666666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5C-4532-B829-261C31E4A2AF}"/>
            </c:ext>
          </c:extLst>
        </c:ser>
        <c:ser>
          <c:idx val="3"/>
          <c:order val="3"/>
          <c:tx>
            <c:strRef>
              <c:f>'[e8d750c4-9b08-43de-a9d4-8070a9602c3d.xls]OECD.Stat export'!$F$5:$F$6</c:f>
              <c:strCache>
                <c:ptCount val="2"/>
                <c:pt idx="0">
                  <c:v>2013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tint val="58000"/>
                  </a:schemeClr>
                </a:gs>
                <a:gs pos="75000">
                  <a:schemeClr val="accent4">
                    <a:tint val="58000"/>
                    <a:lumMod val="60000"/>
                    <a:lumOff val="40000"/>
                  </a:schemeClr>
                </a:gs>
                <a:gs pos="51000">
                  <a:schemeClr val="accent4">
                    <a:tint val="58000"/>
                    <a:alpha val="75000"/>
                  </a:schemeClr>
                </a:gs>
                <a:gs pos="100000">
                  <a:schemeClr val="accent4">
                    <a:tint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'[e8d750c4-9b08-43de-a9d4-8070a9602c3d.xls]OECD.Stat export'!$A$7:$B$19</c:f>
              <c:strCache>
                <c:ptCount val="13"/>
                <c:pt idx="0">
                  <c:v>Áustria</c:v>
                </c:pt>
                <c:pt idx="1">
                  <c:v>Bélgica</c:v>
                </c:pt>
                <c:pt idx="2">
                  <c:v>Finlândia</c:v>
                </c:pt>
                <c:pt idx="3">
                  <c:v>França</c:v>
                </c:pt>
                <c:pt idx="4">
                  <c:v>Alemanha</c:v>
                </c:pt>
                <c:pt idx="5">
                  <c:v>Grécia</c:v>
                </c:pt>
                <c:pt idx="6">
                  <c:v>Irlanda</c:v>
                </c:pt>
                <c:pt idx="7">
                  <c:v>Itália</c:v>
                </c:pt>
                <c:pt idx="8">
                  <c:v>Países Baixos</c:v>
                </c:pt>
                <c:pt idx="9">
                  <c:v>Portugal</c:v>
                </c:pt>
                <c:pt idx="10">
                  <c:v>Espanha</c:v>
                </c:pt>
                <c:pt idx="11">
                  <c:v>Reino Unido</c:v>
                </c:pt>
                <c:pt idx="12">
                  <c:v>EUA</c:v>
                </c:pt>
              </c:strCache>
            </c:strRef>
          </c:cat>
          <c:val>
            <c:numRef>
              <c:f>'[e8d750c4-9b08-43de-a9d4-8070a9602c3d.xls]OECD.Stat export'!$F$7:$F$19</c:f>
              <c:numCache>
                <c:formatCode>#\ ##0.00_ ;\-#\ ##0.00\ </c:formatCode>
                <c:ptCount val="13"/>
                <c:pt idx="0">
                  <c:v>2.3690476</c:v>
                </c:pt>
                <c:pt idx="1">
                  <c:v>1.8928572</c:v>
                </c:pt>
                <c:pt idx="2">
                  <c:v>2.166666699999999</c:v>
                </c:pt>
                <c:pt idx="3">
                  <c:v>2.3849206</c:v>
                </c:pt>
                <c:pt idx="4">
                  <c:v>2.6785715</c:v>
                </c:pt>
                <c:pt idx="5">
                  <c:v>2.1190476</c:v>
                </c:pt>
                <c:pt idx="6">
                  <c:v>1.3968254</c:v>
                </c:pt>
                <c:pt idx="7">
                  <c:v>2.6785715</c:v>
                </c:pt>
                <c:pt idx="8">
                  <c:v>2.8214285</c:v>
                </c:pt>
                <c:pt idx="9">
                  <c:v>3.1845238</c:v>
                </c:pt>
                <c:pt idx="10">
                  <c:v>2.0476191</c:v>
                </c:pt>
                <c:pt idx="11">
                  <c:v>1.0952381</c:v>
                </c:pt>
                <c:pt idx="12">
                  <c:v>0.25666666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5C-4532-B829-261C31E4A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027142248"/>
        <c:axId val="-2027138504"/>
      </c:barChart>
      <c:catAx>
        <c:axId val="-202714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7138504"/>
        <c:crosses val="autoZero"/>
        <c:auto val="1"/>
        <c:lblAlgn val="ctr"/>
        <c:lblOffset val="100"/>
        <c:tickLblSkip val="1"/>
        <c:noMultiLvlLbl val="0"/>
      </c:catAx>
      <c:valAx>
        <c:axId val="-20271385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7142248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8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873D7-02E8-4E6A-AD4C-27C21E4816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CFB80F3-4878-4990-B5EE-B1149B90B71D}">
      <dgm:prSet phldrT="[Texto]"/>
      <dgm:spPr/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Sugestões por parte da crise </a:t>
          </a:r>
        </a:p>
      </dgm:t>
    </dgm:pt>
    <dgm:pt modelId="{BE6B18D6-EFDE-4ACA-A854-9B0D71E503DE}" type="parTrans" cxnId="{33689035-BBDB-4DCA-84B3-4C8782203F85}">
      <dgm:prSet/>
      <dgm:spPr/>
      <dgm:t>
        <a:bodyPr/>
        <a:lstStyle/>
        <a:p>
          <a:endParaRPr lang="pt-PT"/>
        </a:p>
      </dgm:t>
    </dgm:pt>
    <dgm:pt modelId="{2D7383A0-8D7A-4DDB-AE9A-94255F91C76C}" type="sibTrans" cxnId="{33689035-BBDB-4DCA-84B3-4C8782203F85}">
      <dgm:prSet/>
      <dgm:spPr/>
      <dgm:t>
        <a:bodyPr/>
        <a:lstStyle/>
        <a:p>
          <a:endParaRPr lang="pt-PT"/>
        </a:p>
      </dgm:t>
    </dgm:pt>
    <dgm:pt modelId="{CE0AC325-0B64-40B2-84ED-DE987C3830C7}">
      <dgm:prSet phldrT="[Texto]"/>
      <dgm:spPr/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Aumentar a meta da inflação para 2%</a:t>
          </a:r>
        </a:p>
      </dgm:t>
    </dgm:pt>
    <dgm:pt modelId="{16A20072-4036-452B-A8A7-6466D0DD6424}" type="parTrans" cxnId="{725D4441-1341-4B37-A46B-A6FFCD6553B9}">
      <dgm:prSet/>
      <dgm:spPr/>
      <dgm:t>
        <a:bodyPr/>
        <a:lstStyle/>
        <a:p>
          <a:endParaRPr lang="pt-PT"/>
        </a:p>
      </dgm:t>
    </dgm:pt>
    <dgm:pt modelId="{ED44B402-3366-48A1-99DB-F259AA673471}" type="sibTrans" cxnId="{725D4441-1341-4B37-A46B-A6FFCD6553B9}">
      <dgm:prSet/>
      <dgm:spPr/>
      <dgm:t>
        <a:bodyPr/>
        <a:lstStyle/>
        <a:p>
          <a:endParaRPr lang="pt-PT"/>
        </a:p>
      </dgm:t>
    </dgm:pt>
    <dgm:pt modelId="{154DED1B-E77A-4B37-8A51-5AFD4F652873}">
      <dgm:prSet phldrT="[Texto]"/>
      <dgm:spPr/>
      <dgm:t>
        <a:bodyPr/>
        <a:lstStyle/>
        <a:p>
          <a:r>
            <a:rPr lang="pt-PT" dirty="0"/>
            <a:t> </a:t>
          </a:r>
        </a:p>
      </dgm:t>
    </dgm:pt>
    <dgm:pt modelId="{27FAD100-60AF-4FD3-B85C-DD296520237F}" type="parTrans" cxnId="{A1C8F0AC-A1DE-4EFC-87C4-D9A97A4D8E75}">
      <dgm:prSet/>
      <dgm:spPr/>
      <dgm:t>
        <a:bodyPr/>
        <a:lstStyle/>
        <a:p>
          <a:endParaRPr lang="pt-PT"/>
        </a:p>
      </dgm:t>
    </dgm:pt>
    <dgm:pt modelId="{C8F73F4A-85A0-4352-89C0-187365966614}" type="sibTrans" cxnId="{A1C8F0AC-A1DE-4EFC-87C4-D9A97A4D8E75}">
      <dgm:prSet/>
      <dgm:spPr/>
      <dgm:t>
        <a:bodyPr/>
        <a:lstStyle/>
        <a:p>
          <a:endParaRPr lang="pt-PT"/>
        </a:p>
      </dgm:t>
    </dgm:pt>
    <dgm:pt modelId="{4E3AD4E9-AE2A-4862-A47E-1E7B447DB584}">
      <dgm:prSet phldrT="[Texto]"/>
      <dgm:spPr/>
      <dgm:t>
        <a:bodyPr/>
        <a:lstStyle/>
        <a:p>
          <a:r>
            <a:rPr lang="pt-PT" dirty="0"/>
            <a:t> </a:t>
          </a:r>
        </a:p>
      </dgm:t>
    </dgm:pt>
    <dgm:pt modelId="{A9D039FD-DF9D-4F78-8714-717F947C0C07}" type="parTrans" cxnId="{3CC83EEE-BDE9-4543-BD53-7F161A47F459}">
      <dgm:prSet/>
      <dgm:spPr/>
      <dgm:t>
        <a:bodyPr/>
        <a:lstStyle/>
        <a:p>
          <a:endParaRPr lang="pt-PT"/>
        </a:p>
      </dgm:t>
    </dgm:pt>
    <dgm:pt modelId="{D2E2E1DF-5C2D-4F5B-B87E-CD0416FD5514}" type="sibTrans" cxnId="{3CC83EEE-BDE9-4543-BD53-7F161A47F459}">
      <dgm:prSet/>
      <dgm:spPr/>
      <dgm:t>
        <a:bodyPr/>
        <a:lstStyle/>
        <a:p>
          <a:endParaRPr lang="pt-PT"/>
        </a:p>
      </dgm:t>
    </dgm:pt>
    <dgm:pt modelId="{86DA1992-78F5-4D46-A09C-A9B87F5945EA}">
      <dgm:prSet phldrT="[Texto]" custT="1"/>
      <dgm:spPr/>
      <dgm:t>
        <a:bodyPr/>
        <a:lstStyle/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Segmentar o nível de preços, em vez da taxa de inflação</a:t>
          </a:r>
        </a:p>
      </dgm:t>
    </dgm:pt>
    <dgm:pt modelId="{3A8F3D76-C3B2-48FD-A3C2-0B90E61E296A}" type="parTrans" cxnId="{4B8B601D-779D-47DB-A077-0CE482CBAF92}">
      <dgm:prSet/>
      <dgm:spPr/>
      <dgm:t>
        <a:bodyPr/>
        <a:lstStyle/>
        <a:p>
          <a:endParaRPr lang="pt-PT"/>
        </a:p>
      </dgm:t>
    </dgm:pt>
    <dgm:pt modelId="{C0AC9CBE-D88C-4B54-A0C3-AD74E3312164}" type="sibTrans" cxnId="{4B8B601D-779D-47DB-A077-0CE482CBAF92}">
      <dgm:prSet/>
      <dgm:spPr/>
      <dgm:t>
        <a:bodyPr/>
        <a:lstStyle/>
        <a:p>
          <a:endParaRPr lang="pt-PT"/>
        </a:p>
      </dgm:t>
    </dgm:pt>
    <dgm:pt modelId="{40AA69BC-3977-4C24-A274-6688162ACB67}">
      <dgm:prSet phldrT="[Texto]" custT="1"/>
      <dgm:spPr/>
      <dgm:t>
        <a:bodyPr/>
        <a:lstStyle/>
        <a:p>
          <a:endParaRPr lang="pt-PT" sz="1400" dirty="0"/>
        </a:p>
      </dgm:t>
    </dgm:pt>
    <dgm:pt modelId="{50101BD0-3891-4C77-B73D-D105E124C61A}" type="parTrans" cxnId="{F96AA26E-A1A3-42B0-A9C5-68BBB9B9763A}">
      <dgm:prSet/>
      <dgm:spPr/>
      <dgm:t>
        <a:bodyPr/>
        <a:lstStyle/>
        <a:p>
          <a:endParaRPr lang="pt-PT"/>
        </a:p>
      </dgm:t>
    </dgm:pt>
    <dgm:pt modelId="{13CFA41D-6421-460C-874D-F3B937F31103}" type="sibTrans" cxnId="{F96AA26E-A1A3-42B0-A9C5-68BBB9B9763A}">
      <dgm:prSet/>
      <dgm:spPr/>
      <dgm:t>
        <a:bodyPr/>
        <a:lstStyle/>
        <a:p>
          <a:endParaRPr lang="pt-PT"/>
        </a:p>
      </dgm:t>
    </dgm:pt>
    <dgm:pt modelId="{5019ABD3-9143-4412-A7E6-7946C19B4CA0}" type="pres">
      <dgm:prSet presAssocID="{7D2873D7-02E8-4E6A-AD4C-27C21E4816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051EAA-7A07-4BAD-9950-3C59DDFEBA11}" type="pres">
      <dgm:prSet presAssocID="{CCFB80F3-4878-4990-B5EE-B1149B90B71D}" presName="hierRoot1" presStyleCnt="0"/>
      <dgm:spPr/>
    </dgm:pt>
    <dgm:pt modelId="{D27B3DD2-1EEF-4F43-A6BB-E2B11809847A}" type="pres">
      <dgm:prSet presAssocID="{CCFB80F3-4878-4990-B5EE-B1149B90B71D}" presName="composite" presStyleCnt="0"/>
      <dgm:spPr/>
    </dgm:pt>
    <dgm:pt modelId="{675787E6-0080-4F10-B1D4-D59BD0E5DB90}" type="pres">
      <dgm:prSet presAssocID="{CCFB80F3-4878-4990-B5EE-B1149B90B71D}" presName="background" presStyleLbl="node0" presStyleIdx="0" presStyleCnt="1"/>
      <dgm:spPr/>
    </dgm:pt>
    <dgm:pt modelId="{6C129074-E392-41B7-BFBD-BEDB1CF82220}" type="pres">
      <dgm:prSet presAssocID="{CCFB80F3-4878-4990-B5EE-B1149B90B71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F3B0C8-3CE9-4695-A91E-E57D2548E902}" type="pres">
      <dgm:prSet presAssocID="{CCFB80F3-4878-4990-B5EE-B1149B90B71D}" presName="hierChild2" presStyleCnt="0"/>
      <dgm:spPr/>
    </dgm:pt>
    <dgm:pt modelId="{1334773E-2383-47EC-ADC9-D20125BCE5EA}" type="pres">
      <dgm:prSet presAssocID="{16A20072-4036-452B-A8A7-6466D0DD642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0F85C03-0EE2-49BB-9C5F-F308D5CF9BA1}" type="pres">
      <dgm:prSet presAssocID="{CE0AC325-0B64-40B2-84ED-DE987C3830C7}" presName="hierRoot2" presStyleCnt="0"/>
      <dgm:spPr/>
    </dgm:pt>
    <dgm:pt modelId="{41F85175-C10D-4C0F-A659-60B6BB42FCC6}" type="pres">
      <dgm:prSet presAssocID="{CE0AC325-0B64-40B2-84ED-DE987C3830C7}" presName="composite2" presStyleCnt="0"/>
      <dgm:spPr/>
    </dgm:pt>
    <dgm:pt modelId="{209584FF-0300-4236-AA9C-059281B60B49}" type="pres">
      <dgm:prSet presAssocID="{CE0AC325-0B64-40B2-84ED-DE987C3830C7}" presName="background2" presStyleLbl="node2" presStyleIdx="0" presStyleCnt="2"/>
      <dgm:spPr/>
    </dgm:pt>
    <dgm:pt modelId="{8603D1C2-E723-4AAA-8872-3EBD05B71A2F}" type="pres">
      <dgm:prSet presAssocID="{CE0AC325-0B64-40B2-84ED-DE987C3830C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930202-FA0C-4483-AC4A-9AFD434542F3}" type="pres">
      <dgm:prSet presAssocID="{CE0AC325-0B64-40B2-84ED-DE987C3830C7}" presName="hierChild3" presStyleCnt="0"/>
      <dgm:spPr/>
    </dgm:pt>
    <dgm:pt modelId="{03933A5D-CB29-493F-82C1-B460EFB738C1}" type="pres">
      <dgm:prSet presAssocID="{27FAD100-60AF-4FD3-B85C-DD296520237F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FB3D0B2-C231-4146-8C31-81F8B3879063}" type="pres">
      <dgm:prSet presAssocID="{154DED1B-E77A-4B37-8A51-5AFD4F652873}" presName="hierRoot3" presStyleCnt="0"/>
      <dgm:spPr/>
    </dgm:pt>
    <dgm:pt modelId="{97F9EB3E-54BE-40D7-BF7E-7B5B5FFDFCD0}" type="pres">
      <dgm:prSet presAssocID="{154DED1B-E77A-4B37-8A51-5AFD4F652873}" presName="composite3" presStyleCnt="0"/>
      <dgm:spPr/>
    </dgm:pt>
    <dgm:pt modelId="{59CC8B9A-631F-4A60-B22A-984534AB2931}" type="pres">
      <dgm:prSet presAssocID="{154DED1B-E77A-4B37-8A51-5AFD4F652873}" presName="background3" presStyleLbl="node3" presStyleIdx="0" presStyleCnt="3"/>
      <dgm:spPr/>
    </dgm:pt>
    <dgm:pt modelId="{C4415F65-4D37-4667-AE32-EDCA310420E8}" type="pres">
      <dgm:prSet presAssocID="{154DED1B-E77A-4B37-8A51-5AFD4F65287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C5849E-13B0-4C5A-8CB9-B00029739CD0}" type="pres">
      <dgm:prSet presAssocID="{154DED1B-E77A-4B37-8A51-5AFD4F652873}" presName="hierChild4" presStyleCnt="0"/>
      <dgm:spPr/>
    </dgm:pt>
    <dgm:pt modelId="{761CB1E1-565C-4EB5-8F8B-09D1701FB257}" type="pres">
      <dgm:prSet presAssocID="{A9D039FD-DF9D-4F78-8714-717F947C0C07}" presName="Name17" presStyleLbl="parChTrans1D3" presStyleIdx="1" presStyleCnt="3"/>
      <dgm:spPr/>
      <dgm:t>
        <a:bodyPr/>
        <a:lstStyle/>
        <a:p>
          <a:endParaRPr lang="en-US"/>
        </a:p>
      </dgm:t>
    </dgm:pt>
    <dgm:pt modelId="{C64179CA-FC5E-4DFC-A197-08ABB6257544}" type="pres">
      <dgm:prSet presAssocID="{4E3AD4E9-AE2A-4862-A47E-1E7B447DB584}" presName="hierRoot3" presStyleCnt="0"/>
      <dgm:spPr/>
    </dgm:pt>
    <dgm:pt modelId="{9E337A30-1E9B-4BB0-B9B7-F629DFCC963C}" type="pres">
      <dgm:prSet presAssocID="{4E3AD4E9-AE2A-4862-A47E-1E7B447DB584}" presName="composite3" presStyleCnt="0"/>
      <dgm:spPr/>
    </dgm:pt>
    <dgm:pt modelId="{BF36F636-1E64-47A2-9271-1F6C908BBA32}" type="pres">
      <dgm:prSet presAssocID="{4E3AD4E9-AE2A-4862-A47E-1E7B447DB584}" presName="background3" presStyleLbl="node3" presStyleIdx="1" presStyleCnt="3"/>
      <dgm:spPr/>
    </dgm:pt>
    <dgm:pt modelId="{5BBD2776-39F9-40EE-9338-64A8CDB29E7C}" type="pres">
      <dgm:prSet presAssocID="{4E3AD4E9-AE2A-4862-A47E-1E7B447DB58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F5397-C86D-4B01-A647-3243E601CCA8}" type="pres">
      <dgm:prSet presAssocID="{4E3AD4E9-AE2A-4862-A47E-1E7B447DB584}" presName="hierChild4" presStyleCnt="0"/>
      <dgm:spPr/>
    </dgm:pt>
    <dgm:pt modelId="{B7AF0C81-8683-4FFE-89B4-C74120414280}" type="pres">
      <dgm:prSet presAssocID="{3A8F3D76-C3B2-48FD-A3C2-0B90E61E296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C0BC3DB-FFDB-4CC3-9333-990F69A6DFD9}" type="pres">
      <dgm:prSet presAssocID="{86DA1992-78F5-4D46-A09C-A9B87F5945EA}" presName="hierRoot2" presStyleCnt="0"/>
      <dgm:spPr/>
    </dgm:pt>
    <dgm:pt modelId="{4F320C2C-128C-4D0E-BDE9-327B49C91AB0}" type="pres">
      <dgm:prSet presAssocID="{86DA1992-78F5-4D46-A09C-A9B87F5945EA}" presName="composite2" presStyleCnt="0"/>
      <dgm:spPr/>
    </dgm:pt>
    <dgm:pt modelId="{5B622AAD-BAE9-4EFB-8A7E-0F2D539E15D3}" type="pres">
      <dgm:prSet presAssocID="{86DA1992-78F5-4D46-A09C-A9B87F5945EA}" presName="background2" presStyleLbl="node2" presStyleIdx="1" presStyleCnt="2"/>
      <dgm:spPr/>
    </dgm:pt>
    <dgm:pt modelId="{82CE9A17-CE86-4FC6-9FE9-3CC4F61C982B}" type="pres">
      <dgm:prSet presAssocID="{86DA1992-78F5-4D46-A09C-A9B87F5945E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0F314-115F-44E5-9FB7-97DFBBCB5BA7}" type="pres">
      <dgm:prSet presAssocID="{86DA1992-78F5-4D46-A09C-A9B87F5945EA}" presName="hierChild3" presStyleCnt="0"/>
      <dgm:spPr/>
    </dgm:pt>
    <dgm:pt modelId="{3EE10358-ED2F-4319-8749-1E05B99BADBE}" type="pres">
      <dgm:prSet presAssocID="{50101BD0-3891-4C77-B73D-D105E124C61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C59F2062-A650-429F-9AF5-E8711CF7471C}" type="pres">
      <dgm:prSet presAssocID="{40AA69BC-3977-4C24-A274-6688162ACB67}" presName="hierRoot3" presStyleCnt="0"/>
      <dgm:spPr/>
    </dgm:pt>
    <dgm:pt modelId="{8F05C852-DCD2-47DE-A215-FC346FED89AD}" type="pres">
      <dgm:prSet presAssocID="{40AA69BC-3977-4C24-A274-6688162ACB67}" presName="composite3" presStyleCnt="0"/>
      <dgm:spPr/>
    </dgm:pt>
    <dgm:pt modelId="{904E7041-BD02-4BDE-B0AB-23DA11553AB1}" type="pres">
      <dgm:prSet presAssocID="{40AA69BC-3977-4C24-A274-6688162ACB67}" presName="background3" presStyleLbl="node3" presStyleIdx="2" presStyleCnt="3"/>
      <dgm:spPr/>
    </dgm:pt>
    <dgm:pt modelId="{C3352156-C1CA-4677-A7F7-A1BB24C7B566}" type="pres">
      <dgm:prSet presAssocID="{40AA69BC-3977-4C24-A274-6688162ACB67}" presName="text3" presStyleLbl="fgAcc3" presStyleIdx="2" presStyleCnt="3" custLinFactX="100000" custLinFactNeighborX="102253" custLinFactNeighborY="-1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229A7F-0197-46B3-89DF-DD74EF0BCFB8}" type="pres">
      <dgm:prSet presAssocID="{40AA69BC-3977-4C24-A274-6688162ACB67}" presName="hierChild4" presStyleCnt="0"/>
      <dgm:spPr/>
    </dgm:pt>
  </dgm:ptLst>
  <dgm:cxnLst>
    <dgm:cxn modelId="{33689035-BBDB-4DCA-84B3-4C8782203F85}" srcId="{7D2873D7-02E8-4E6A-AD4C-27C21E48160A}" destId="{CCFB80F3-4878-4990-B5EE-B1149B90B71D}" srcOrd="0" destOrd="0" parTransId="{BE6B18D6-EFDE-4ACA-A854-9B0D71E503DE}" sibTransId="{2D7383A0-8D7A-4DDB-AE9A-94255F91C76C}"/>
    <dgm:cxn modelId="{33404C79-EC77-4F8D-AD25-3C9B57673E08}" type="presOf" srcId="{A9D039FD-DF9D-4F78-8714-717F947C0C07}" destId="{761CB1E1-565C-4EB5-8F8B-09D1701FB257}" srcOrd="0" destOrd="0" presId="urn:microsoft.com/office/officeart/2005/8/layout/hierarchy1"/>
    <dgm:cxn modelId="{3DF78F11-1806-4B7F-8FEE-D07A59ED07B5}" type="presOf" srcId="{40AA69BC-3977-4C24-A274-6688162ACB67}" destId="{C3352156-C1CA-4677-A7F7-A1BB24C7B566}" srcOrd="0" destOrd="0" presId="urn:microsoft.com/office/officeart/2005/8/layout/hierarchy1"/>
    <dgm:cxn modelId="{725D4441-1341-4B37-A46B-A6FFCD6553B9}" srcId="{CCFB80F3-4878-4990-B5EE-B1149B90B71D}" destId="{CE0AC325-0B64-40B2-84ED-DE987C3830C7}" srcOrd="0" destOrd="0" parTransId="{16A20072-4036-452B-A8A7-6466D0DD6424}" sibTransId="{ED44B402-3366-48A1-99DB-F259AA673471}"/>
    <dgm:cxn modelId="{3CC83EEE-BDE9-4543-BD53-7F161A47F459}" srcId="{CE0AC325-0B64-40B2-84ED-DE987C3830C7}" destId="{4E3AD4E9-AE2A-4862-A47E-1E7B447DB584}" srcOrd="1" destOrd="0" parTransId="{A9D039FD-DF9D-4F78-8714-717F947C0C07}" sibTransId="{D2E2E1DF-5C2D-4F5B-B87E-CD0416FD5514}"/>
    <dgm:cxn modelId="{2DA1F25D-5971-4862-B321-2DD1B4018011}" type="presOf" srcId="{4E3AD4E9-AE2A-4862-A47E-1E7B447DB584}" destId="{5BBD2776-39F9-40EE-9338-64A8CDB29E7C}" srcOrd="0" destOrd="0" presId="urn:microsoft.com/office/officeart/2005/8/layout/hierarchy1"/>
    <dgm:cxn modelId="{A8BF9BEE-69E1-4A16-816A-C8F91B276253}" type="presOf" srcId="{27FAD100-60AF-4FD3-B85C-DD296520237F}" destId="{03933A5D-CB29-493F-82C1-B460EFB738C1}" srcOrd="0" destOrd="0" presId="urn:microsoft.com/office/officeart/2005/8/layout/hierarchy1"/>
    <dgm:cxn modelId="{15536EA1-FF18-41F8-A124-43108D003F27}" type="presOf" srcId="{50101BD0-3891-4C77-B73D-D105E124C61A}" destId="{3EE10358-ED2F-4319-8749-1E05B99BADBE}" srcOrd="0" destOrd="0" presId="urn:microsoft.com/office/officeart/2005/8/layout/hierarchy1"/>
    <dgm:cxn modelId="{18730122-6690-4767-B223-EAB201588EBC}" type="presOf" srcId="{7D2873D7-02E8-4E6A-AD4C-27C21E48160A}" destId="{5019ABD3-9143-4412-A7E6-7946C19B4CA0}" srcOrd="0" destOrd="0" presId="urn:microsoft.com/office/officeart/2005/8/layout/hierarchy1"/>
    <dgm:cxn modelId="{121DDE9A-AE45-4C4A-A5B1-CA18797814AA}" type="presOf" srcId="{154DED1B-E77A-4B37-8A51-5AFD4F652873}" destId="{C4415F65-4D37-4667-AE32-EDCA310420E8}" srcOrd="0" destOrd="0" presId="urn:microsoft.com/office/officeart/2005/8/layout/hierarchy1"/>
    <dgm:cxn modelId="{F96AA26E-A1A3-42B0-A9C5-68BBB9B9763A}" srcId="{86DA1992-78F5-4D46-A09C-A9B87F5945EA}" destId="{40AA69BC-3977-4C24-A274-6688162ACB67}" srcOrd="0" destOrd="0" parTransId="{50101BD0-3891-4C77-B73D-D105E124C61A}" sibTransId="{13CFA41D-6421-460C-874D-F3B937F31103}"/>
    <dgm:cxn modelId="{D220F4CD-6D05-411E-8857-74E5DDECFF96}" type="presOf" srcId="{3A8F3D76-C3B2-48FD-A3C2-0B90E61E296A}" destId="{B7AF0C81-8683-4FFE-89B4-C74120414280}" srcOrd="0" destOrd="0" presId="urn:microsoft.com/office/officeart/2005/8/layout/hierarchy1"/>
    <dgm:cxn modelId="{742335A4-F867-4F87-8797-8BF1AD31072D}" type="presOf" srcId="{CCFB80F3-4878-4990-B5EE-B1149B90B71D}" destId="{6C129074-E392-41B7-BFBD-BEDB1CF82220}" srcOrd="0" destOrd="0" presId="urn:microsoft.com/office/officeart/2005/8/layout/hierarchy1"/>
    <dgm:cxn modelId="{A79BC98A-3196-4EE2-A574-B881DC955D4B}" type="presOf" srcId="{16A20072-4036-452B-A8A7-6466D0DD6424}" destId="{1334773E-2383-47EC-ADC9-D20125BCE5EA}" srcOrd="0" destOrd="0" presId="urn:microsoft.com/office/officeart/2005/8/layout/hierarchy1"/>
    <dgm:cxn modelId="{4B8B601D-779D-47DB-A077-0CE482CBAF92}" srcId="{CCFB80F3-4878-4990-B5EE-B1149B90B71D}" destId="{86DA1992-78F5-4D46-A09C-A9B87F5945EA}" srcOrd="1" destOrd="0" parTransId="{3A8F3D76-C3B2-48FD-A3C2-0B90E61E296A}" sibTransId="{C0AC9CBE-D88C-4B54-A0C3-AD74E3312164}"/>
    <dgm:cxn modelId="{D2ED2B94-3C85-4036-A1E2-99889E0FE2DF}" type="presOf" srcId="{86DA1992-78F5-4D46-A09C-A9B87F5945EA}" destId="{82CE9A17-CE86-4FC6-9FE9-3CC4F61C982B}" srcOrd="0" destOrd="0" presId="urn:microsoft.com/office/officeart/2005/8/layout/hierarchy1"/>
    <dgm:cxn modelId="{A1C8F0AC-A1DE-4EFC-87C4-D9A97A4D8E75}" srcId="{CE0AC325-0B64-40B2-84ED-DE987C3830C7}" destId="{154DED1B-E77A-4B37-8A51-5AFD4F652873}" srcOrd="0" destOrd="0" parTransId="{27FAD100-60AF-4FD3-B85C-DD296520237F}" sibTransId="{C8F73F4A-85A0-4352-89C0-187365966614}"/>
    <dgm:cxn modelId="{F58648FE-32AA-4244-93EA-CA0EE71E6710}" type="presOf" srcId="{CE0AC325-0B64-40B2-84ED-DE987C3830C7}" destId="{8603D1C2-E723-4AAA-8872-3EBD05B71A2F}" srcOrd="0" destOrd="0" presId="urn:microsoft.com/office/officeart/2005/8/layout/hierarchy1"/>
    <dgm:cxn modelId="{F34B0F69-A011-4FFD-B536-C0EF9D5FC18A}" type="presParOf" srcId="{5019ABD3-9143-4412-A7E6-7946C19B4CA0}" destId="{7D051EAA-7A07-4BAD-9950-3C59DDFEBA11}" srcOrd="0" destOrd="0" presId="urn:microsoft.com/office/officeart/2005/8/layout/hierarchy1"/>
    <dgm:cxn modelId="{A7E2AE84-28CD-46E0-AF6F-FBB877505756}" type="presParOf" srcId="{7D051EAA-7A07-4BAD-9950-3C59DDFEBA11}" destId="{D27B3DD2-1EEF-4F43-A6BB-E2B11809847A}" srcOrd="0" destOrd="0" presId="urn:microsoft.com/office/officeart/2005/8/layout/hierarchy1"/>
    <dgm:cxn modelId="{A469B623-AF35-4264-9633-BC624F41C12E}" type="presParOf" srcId="{D27B3DD2-1EEF-4F43-A6BB-E2B11809847A}" destId="{675787E6-0080-4F10-B1D4-D59BD0E5DB90}" srcOrd="0" destOrd="0" presId="urn:microsoft.com/office/officeart/2005/8/layout/hierarchy1"/>
    <dgm:cxn modelId="{077184B3-6E43-4389-B790-2D331974B20C}" type="presParOf" srcId="{D27B3DD2-1EEF-4F43-A6BB-E2B11809847A}" destId="{6C129074-E392-41B7-BFBD-BEDB1CF82220}" srcOrd="1" destOrd="0" presId="urn:microsoft.com/office/officeart/2005/8/layout/hierarchy1"/>
    <dgm:cxn modelId="{827D6336-D8C1-4B32-BB64-184CAD056C3C}" type="presParOf" srcId="{7D051EAA-7A07-4BAD-9950-3C59DDFEBA11}" destId="{D0F3B0C8-3CE9-4695-A91E-E57D2548E902}" srcOrd="1" destOrd="0" presId="urn:microsoft.com/office/officeart/2005/8/layout/hierarchy1"/>
    <dgm:cxn modelId="{FA7747B4-C831-474E-BC5D-2A2E39C8A864}" type="presParOf" srcId="{D0F3B0C8-3CE9-4695-A91E-E57D2548E902}" destId="{1334773E-2383-47EC-ADC9-D20125BCE5EA}" srcOrd="0" destOrd="0" presId="urn:microsoft.com/office/officeart/2005/8/layout/hierarchy1"/>
    <dgm:cxn modelId="{6A654888-F08C-4E1D-ACF8-9544762CA645}" type="presParOf" srcId="{D0F3B0C8-3CE9-4695-A91E-E57D2548E902}" destId="{30F85C03-0EE2-49BB-9C5F-F308D5CF9BA1}" srcOrd="1" destOrd="0" presId="urn:microsoft.com/office/officeart/2005/8/layout/hierarchy1"/>
    <dgm:cxn modelId="{30D6C599-351A-4CC4-BD95-DACF3F1FA7ED}" type="presParOf" srcId="{30F85C03-0EE2-49BB-9C5F-F308D5CF9BA1}" destId="{41F85175-C10D-4C0F-A659-60B6BB42FCC6}" srcOrd="0" destOrd="0" presId="urn:microsoft.com/office/officeart/2005/8/layout/hierarchy1"/>
    <dgm:cxn modelId="{B4BCC4D9-FFF3-4A9C-BBF3-B7DF87764289}" type="presParOf" srcId="{41F85175-C10D-4C0F-A659-60B6BB42FCC6}" destId="{209584FF-0300-4236-AA9C-059281B60B49}" srcOrd="0" destOrd="0" presId="urn:microsoft.com/office/officeart/2005/8/layout/hierarchy1"/>
    <dgm:cxn modelId="{AA667F96-06AF-4B9D-B4DE-09E4D67D94D8}" type="presParOf" srcId="{41F85175-C10D-4C0F-A659-60B6BB42FCC6}" destId="{8603D1C2-E723-4AAA-8872-3EBD05B71A2F}" srcOrd="1" destOrd="0" presId="urn:microsoft.com/office/officeart/2005/8/layout/hierarchy1"/>
    <dgm:cxn modelId="{2CE268C6-61C3-43C1-A4F5-492018298013}" type="presParOf" srcId="{30F85C03-0EE2-49BB-9C5F-F308D5CF9BA1}" destId="{59930202-FA0C-4483-AC4A-9AFD434542F3}" srcOrd="1" destOrd="0" presId="urn:microsoft.com/office/officeart/2005/8/layout/hierarchy1"/>
    <dgm:cxn modelId="{15E5C65C-54EE-41D2-9006-B8DE1713A7F4}" type="presParOf" srcId="{59930202-FA0C-4483-AC4A-9AFD434542F3}" destId="{03933A5D-CB29-493F-82C1-B460EFB738C1}" srcOrd="0" destOrd="0" presId="urn:microsoft.com/office/officeart/2005/8/layout/hierarchy1"/>
    <dgm:cxn modelId="{2EF8A947-00ED-4038-A5EA-D4D7FC880567}" type="presParOf" srcId="{59930202-FA0C-4483-AC4A-9AFD434542F3}" destId="{1FB3D0B2-C231-4146-8C31-81F8B3879063}" srcOrd="1" destOrd="0" presId="urn:microsoft.com/office/officeart/2005/8/layout/hierarchy1"/>
    <dgm:cxn modelId="{CCBA4092-1BD9-47B5-9879-A8E214884882}" type="presParOf" srcId="{1FB3D0B2-C231-4146-8C31-81F8B3879063}" destId="{97F9EB3E-54BE-40D7-BF7E-7B5B5FFDFCD0}" srcOrd="0" destOrd="0" presId="urn:microsoft.com/office/officeart/2005/8/layout/hierarchy1"/>
    <dgm:cxn modelId="{340D5B2A-D03C-4C09-8C69-F0D1FF625E08}" type="presParOf" srcId="{97F9EB3E-54BE-40D7-BF7E-7B5B5FFDFCD0}" destId="{59CC8B9A-631F-4A60-B22A-984534AB2931}" srcOrd="0" destOrd="0" presId="urn:microsoft.com/office/officeart/2005/8/layout/hierarchy1"/>
    <dgm:cxn modelId="{23630A3D-A984-44DD-86DE-A090D3BB368D}" type="presParOf" srcId="{97F9EB3E-54BE-40D7-BF7E-7B5B5FFDFCD0}" destId="{C4415F65-4D37-4667-AE32-EDCA310420E8}" srcOrd="1" destOrd="0" presId="urn:microsoft.com/office/officeart/2005/8/layout/hierarchy1"/>
    <dgm:cxn modelId="{3DD69A67-6EE8-4DC7-A335-E29A9E905894}" type="presParOf" srcId="{1FB3D0B2-C231-4146-8C31-81F8B3879063}" destId="{29C5849E-13B0-4C5A-8CB9-B00029739CD0}" srcOrd="1" destOrd="0" presId="urn:microsoft.com/office/officeart/2005/8/layout/hierarchy1"/>
    <dgm:cxn modelId="{AF25C831-F699-4332-9F7E-CFC47B72BD93}" type="presParOf" srcId="{59930202-FA0C-4483-AC4A-9AFD434542F3}" destId="{761CB1E1-565C-4EB5-8F8B-09D1701FB257}" srcOrd="2" destOrd="0" presId="urn:microsoft.com/office/officeart/2005/8/layout/hierarchy1"/>
    <dgm:cxn modelId="{BC352338-B391-46D7-B760-EFA5AF452775}" type="presParOf" srcId="{59930202-FA0C-4483-AC4A-9AFD434542F3}" destId="{C64179CA-FC5E-4DFC-A197-08ABB6257544}" srcOrd="3" destOrd="0" presId="urn:microsoft.com/office/officeart/2005/8/layout/hierarchy1"/>
    <dgm:cxn modelId="{4D88D2A5-3249-433A-98EB-AAE1EF8F36AD}" type="presParOf" srcId="{C64179CA-FC5E-4DFC-A197-08ABB6257544}" destId="{9E337A30-1E9B-4BB0-B9B7-F629DFCC963C}" srcOrd="0" destOrd="0" presId="urn:microsoft.com/office/officeart/2005/8/layout/hierarchy1"/>
    <dgm:cxn modelId="{06E89520-AEEE-410A-B96F-C96A56301C09}" type="presParOf" srcId="{9E337A30-1E9B-4BB0-B9B7-F629DFCC963C}" destId="{BF36F636-1E64-47A2-9271-1F6C908BBA32}" srcOrd="0" destOrd="0" presId="urn:microsoft.com/office/officeart/2005/8/layout/hierarchy1"/>
    <dgm:cxn modelId="{7DC70054-72D4-46A7-8C1A-968690D9A9D9}" type="presParOf" srcId="{9E337A30-1E9B-4BB0-B9B7-F629DFCC963C}" destId="{5BBD2776-39F9-40EE-9338-64A8CDB29E7C}" srcOrd="1" destOrd="0" presId="urn:microsoft.com/office/officeart/2005/8/layout/hierarchy1"/>
    <dgm:cxn modelId="{E0373DFB-C835-4CD6-BA10-E8A9FAEE4221}" type="presParOf" srcId="{C64179CA-FC5E-4DFC-A197-08ABB6257544}" destId="{510F5397-C86D-4B01-A647-3243E601CCA8}" srcOrd="1" destOrd="0" presId="urn:microsoft.com/office/officeart/2005/8/layout/hierarchy1"/>
    <dgm:cxn modelId="{77A12CAD-6079-488A-AF0A-28C02E9E589E}" type="presParOf" srcId="{D0F3B0C8-3CE9-4695-A91E-E57D2548E902}" destId="{B7AF0C81-8683-4FFE-89B4-C74120414280}" srcOrd="2" destOrd="0" presId="urn:microsoft.com/office/officeart/2005/8/layout/hierarchy1"/>
    <dgm:cxn modelId="{E0427CDD-A3EE-43AD-A101-3BD530DB7592}" type="presParOf" srcId="{D0F3B0C8-3CE9-4695-A91E-E57D2548E902}" destId="{BC0BC3DB-FFDB-4CC3-9333-990F69A6DFD9}" srcOrd="3" destOrd="0" presId="urn:microsoft.com/office/officeart/2005/8/layout/hierarchy1"/>
    <dgm:cxn modelId="{4DB42123-1596-4245-90DD-B210B5459EEB}" type="presParOf" srcId="{BC0BC3DB-FFDB-4CC3-9333-990F69A6DFD9}" destId="{4F320C2C-128C-4D0E-BDE9-327B49C91AB0}" srcOrd="0" destOrd="0" presId="urn:microsoft.com/office/officeart/2005/8/layout/hierarchy1"/>
    <dgm:cxn modelId="{AD68BE6D-0B97-4DD4-A35A-F2A5D2180814}" type="presParOf" srcId="{4F320C2C-128C-4D0E-BDE9-327B49C91AB0}" destId="{5B622AAD-BAE9-4EFB-8A7E-0F2D539E15D3}" srcOrd="0" destOrd="0" presId="urn:microsoft.com/office/officeart/2005/8/layout/hierarchy1"/>
    <dgm:cxn modelId="{044695C8-6879-4264-B87A-72972D154DA6}" type="presParOf" srcId="{4F320C2C-128C-4D0E-BDE9-327B49C91AB0}" destId="{82CE9A17-CE86-4FC6-9FE9-3CC4F61C982B}" srcOrd="1" destOrd="0" presId="urn:microsoft.com/office/officeart/2005/8/layout/hierarchy1"/>
    <dgm:cxn modelId="{1A18515B-A261-4697-8F50-0441CA0BF7D6}" type="presParOf" srcId="{BC0BC3DB-FFDB-4CC3-9333-990F69A6DFD9}" destId="{4470F314-115F-44E5-9FB7-97DFBBCB5BA7}" srcOrd="1" destOrd="0" presId="urn:microsoft.com/office/officeart/2005/8/layout/hierarchy1"/>
    <dgm:cxn modelId="{7F846D62-A320-4973-A1FE-A098B8898E66}" type="presParOf" srcId="{4470F314-115F-44E5-9FB7-97DFBBCB5BA7}" destId="{3EE10358-ED2F-4319-8749-1E05B99BADBE}" srcOrd="0" destOrd="0" presId="urn:microsoft.com/office/officeart/2005/8/layout/hierarchy1"/>
    <dgm:cxn modelId="{A7B99D01-F397-448D-899E-95FC30D213C9}" type="presParOf" srcId="{4470F314-115F-44E5-9FB7-97DFBBCB5BA7}" destId="{C59F2062-A650-429F-9AF5-E8711CF7471C}" srcOrd="1" destOrd="0" presId="urn:microsoft.com/office/officeart/2005/8/layout/hierarchy1"/>
    <dgm:cxn modelId="{2AD29584-5381-4C30-9BC9-74C724E1B44A}" type="presParOf" srcId="{C59F2062-A650-429F-9AF5-E8711CF7471C}" destId="{8F05C852-DCD2-47DE-A215-FC346FED89AD}" srcOrd="0" destOrd="0" presId="urn:microsoft.com/office/officeart/2005/8/layout/hierarchy1"/>
    <dgm:cxn modelId="{CA0043A2-475F-4A28-A7F6-66CCC6E8C79B}" type="presParOf" srcId="{8F05C852-DCD2-47DE-A215-FC346FED89AD}" destId="{904E7041-BD02-4BDE-B0AB-23DA11553AB1}" srcOrd="0" destOrd="0" presId="urn:microsoft.com/office/officeart/2005/8/layout/hierarchy1"/>
    <dgm:cxn modelId="{02D3AA91-9081-49C4-9E9B-FD436F405A0B}" type="presParOf" srcId="{8F05C852-DCD2-47DE-A215-FC346FED89AD}" destId="{C3352156-C1CA-4677-A7F7-A1BB24C7B566}" srcOrd="1" destOrd="0" presId="urn:microsoft.com/office/officeart/2005/8/layout/hierarchy1"/>
    <dgm:cxn modelId="{DFCB0538-72D2-4A6F-8CBD-0D48DA690974}" type="presParOf" srcId="{C59F2062-A650-429F-9AF5-E8711CF7471C}" destId="{EF229A7F-0197-46B3-89DF-DD74EF0BCF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06C242-1D09-4CBA-B9B7-DDCA06B1B22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B089C6E-7841-482F-8028-64F753BC458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Regras Fiscais</a:t>
          </a:r>
        </a:p>
      </dgm:t>
    </dgm:pt>
    <dgm:pt modelId="{380B058D-8268-470C-A5E9-923D059BBFFB}" type="parTrans" cxnId="{FD5CD6B6-39E2-494D-AAF3-DB6319C403C6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BA3A46-F7A3-4574-9A45-4987A8CEDC3B}" type="sibTrans" cxnId="{FD5CD6B6-39E2-494D-AAF3-DB6319C403C6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2541DA-62EE-43EE-A747-7F09BF115EB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Tempos normais</a:t>
          </a:r>
        </a:p>
      </dgm:t>
    </dgm:pt>
    <dgm:pt modelId="{D373D09E-0FD6-4084-B470-238DBC73647E}" type="parTrans" cxnId="{D187AA72-C334-4E62-B704-42197FA81A60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95FD64-7EB6-47DC-9699-C0F79A46DE07}" type="sibTrans" cxnId="{D187AA72-C334-4E62-B704-42197FA81A60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39D07F-94F2-44A8-AA5B-3ED140B1FF2A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Suficientemente vinculativas</a:t>
          </a:r>
        </a:p>
      </dgm:t>
    </dgm:pt>
    <dgm:pt modelId="{E23B0AC0-9019-44A7-8A82-9D3EAFF7F912}" type="parTrans" cxnId="{C28CC020-A636-4920-9B55-788789D7C104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8C5A50-C5C3-47B5-9A3E-2CCB095CFFD3}" type="sibTrans" cxnId="{C28CC020-A636-4920-9B55-788789D7C104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E2F5DD-B255-4462-AA7E-B7BAB56D8D50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Tempos excecionais</a:t>
          </a:r>
        </a:p>
      </dgm:t>
    </dgm:pt>
    <dgm:pt modelId="{59764795-D82E-4820-8D3F-6C8CE2FFA4F9}" type="parTrans" cxnId="{89A51878-C0CB-4375-8E0B-7532B4A9E444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6C1154-02C4-4114-92C0-D45987D6FD7B}" type="sibTrans" cxnId="{89A51878-C0CB-4375-8E0B-7532B4A9E444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5F16E3-1135-4DBA-B5C1-F1E7BFDFFDBA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Suficientemente flexíveis</a:t>
          </a:r>
        </a:p>
      </dgm:t>
    </dgm:pt>
    <dgm:pt modelId="{E847B5F4-B337-4F92-BA67-36CEF943FB6F}" type="parTrans" cxnId="{F2B0C083-19CA-4ADC-9FD4-8C78BCCE1740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7B003C-82A8-4C25-8423-CD73FD1110BF}" type="sibTrans" cxnId="{F2B0C083-19CA-4ADC-9FD4-8C78BCCE1740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78BFAF-283B-4EF5-B2DF-7E4116E36925}" type="pres">
      <dgm:prSet presAssocID="{3706C242-1D09-4CBA-B9B7-DDCA06B1B22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B90C3C-7FBA-4EE5-9349-1DE693BAEB8B}" type="pres">
      <dgm:prSet presAssocID="{1B089C6E-7841-482F-8028-64F753BC4588}" presName="root1" presStyleCnt="0"/>
      <dgm:spPr/>
    </dgm:pt>
    <dgm:pt modelId="{4E7919A7-D0D0-4E87-9E24-0DCCA2E91459}" type="pres">
      <dgm:prSet presAssocID="{1B089C6E-7841-482F-8028-64F753BC458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87E75B-D2F2-4EF8-94BE-D58EE8D4EE28}" type="pres">
      <dgm:prSet presAssocID="{1B089C6E-7841-482F-8028-64F753BC4588}" presName="level2hierChild" presStyleCnt="0"/>
      <dgm:spPr/>
    </dgm:pt>
    <dgm:pt modelId="{52227F98-DBFC-48D2-BBEE-EBCC90AA826E}" type="pres">
      <dgm:prSet presAssocID="{D373D09E-0FD6-4084-B470-238DBC73647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0E98F76-892A-43B9-9E8D-5558DF418F3F}" type="pres">
      <dgm:prSet presAssocID="{D373D09E-0FD6-4084-B470-238DBC73647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1913F8-4B01-4D27-A75A-29540A1B8C34}" type="pres">
      <dgm:prSet presAssocID="{3B2541DA-62EE-43EE-A747-7F09BF115EB2}" presName="root2" presStyleCnt="0"/>
      <dgm:spPr/>
    </dgm:pt>
    <dgm:pt modelId="{76F947A1-3A56-46D0-81D5-BF8463A85729}" type="pres">
      <dgm:prSet presAssocID="{3B2541DA-62EE-43EE-A747-7F09BF115EB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3072C5-E6C7-4EDC-926D-B87F77B915F6}" type="pres">
      <dgm:prSet presAssocID="{3B2541DA-62EE-43EE-A747-7F09BF115EB2}" presName="level3hierChild" presStyleCnt="0"/>
      <dgm:spPr/>
    </dgm:pt>
    <dgm:pt modelId="{5093D5D2-959D-4729-BBBB-CEC65F1C47AB}" type="pres">
      <dgm:prSet presAssocID="{E23B0AC0-9019-44A7-8A82-9D3EAFF7F912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514AC40C-4500-43DE-A992-4D2D905DE325}" type="pres">
      <dgm:prSet presAssocID="{E23B0AC0-9019-44A7-8A82-9D3EAFF7F912}" presName="connTx" presStyleLbl="parChTrans1D3" presStyleIdx="0" presStyleCnt="2"/>
      <dgm:spPr/>
      <dgm:t>
        <a:bodyPr/>
        <a:lstStyle/>
        <a:p>
          <a:endParaRPr lang="en-US"/>
        </a:p>
      </dgm:t>
    </dgm:pt>
    <dgm:pt modelId="{AAD99900-94C1-4776-A68C-579A4C7C2744}" type="pres">
      <dgm:prSet presAssocID="{7239D07F-94F2-44A8-AA5B-3ED140B1FF2A}" presName="root2" presStyleCnt="0"/>
      <dgm:spPr/>
    </dgm:pt>
    <dgm:pt modelId="{D58CDF14-BD66-4792-9B53-F1DDB05F080C}" type="pres">
      <dgm:prSet presAssocID="{7239D07F-94F2-44A8-AA5B-3ED140B1FF2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C53F8C-511A-4E5D-8751-067C18B27FC5}" type="pres">
      <dgm:prSet presAssocID="{7239D07F-94F2-44A8-AA5B-3ED140B1FF2A}" presName="level3hierChild" presStyleCnt="0"/>
      <dgm:spPr/>
    </dgm:pt>
    <dgm:pt modelId="{B361A488-5379-4B03-8490-49D80DA64B68}" type="pres">
      <dgm:prSet presAssocID="{59764795-D82E-4820-8D3F-6C8CE2FFA4F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0C3C4EF-3185-4E1D-8E6A-E176EAAD4FDC}" type="pres">
      <dgm:prSet presAssocID="{59764795-D82E-4820-8D3F-6C8CE2FFA4F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340638F-87F3-4034-B04A-917E5B49D740}" type="pres">
      <dgm:prSet presAssocID="{56E2F5DD-B255-4462-AA7E-B7BAB56D8D50}" presName="root2" presStyleCnt="0"/>
      <dgm:spPr/>
    </dgm:pt>
    <dgm:pt modelId="{71EEF130-9B7F-43D1-AC70-80F7652B8A7D}" type="pres">
      <dgm:prSet presAssocID="{56E2F5DD-B255-4462-AA7E-B7BAB56D8D5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7F93EC-DA5C-400A-BEED-7F2C92432686}" type="pres">
      <dgm:prSet presAssocID="{56E2F5DD-B255-4462-AA7E-B7BAB56D8D50}" presName="level3hierChild" presStyleCnt="0"/>
      <dgm:spPr/>
    </dgm:pt>
    <dgm:pt modelId="{9F6D4195-A63F-4179-B853-20F5BEA09EBA}" type="pres">
      <dgm:prSet presAssocID="{E847B5F4-B337-4F92-BA67-36CEF943FB6F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0EC8DC4-E1CA-4E1C-B2B2-628F2D6209E7}" type="pres">
      <dgm:prSet presAssocID="{E847B5F4-B337-4F92-BA67-36CEF943FB6F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99D958E-2045-48EB-9808-8BA8BC7A7C7E}" type="pres">
      <dgm:prSet presAssocID="{185F16E3-1135-4DBA-B5C1-F1E7BFDFFDBA}" presName="root2" presStyleCnt="0"/>
      <dgm:spPr/>
    </dgm:pt>
    <dgm:pt modelId="{B4763254-0770-4685-AE07-ADA20DF28B1C}" type="pres">
      <dgm:prSet presAssocID="{185F16E3-1135-4DBA-B5C1-F1E7BFDFFDBA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150A00-0838-4603-8CBF-DEF6B3D15A4B}" type="pres">
      <dgm:prSet presAssocID="{185F16E3-1135-4DBA-B5C1-F1E7BFDFFDBA}" presName="level3hierChild" presStyleCnt="0"/>
      <dgm:spPr/>
    </dgm:pt>
  </dgm:ptLst>
  <dgm:cxnLst>
    <dgm:cxn modelId="{203B120D-F3BC-4E4A-87B7-E15E02F6836D}" type="presOf" srcId="{E23B0AC0-9019-44A7-8A82-9D3EAFF7F912}" destId="{5093D5D2-959D-4729-BBBB-CEC65F1C47AB}" srcOrd="0" destOrd="0" presId="urn:microsoft.com/office/officeart/2005/8/layout/hierarchy2"/>
    <dgm:cxn modelId="{79E65B14-0EAC-4605-9199-7C9DD3A92149}" type="presOf" srcId="{56E2F5DD-B255-4462-AA7E-B7BAB56D8D50}" destId="{71EEF130-9B7F-43D1-AC70-80F7652B8A7D}" srcOrd="0" destOrd="0" presId="urn:microsoft.com/office/officeart/2005/8/layout/hierarchy2"/>
    <dgm:cxn modelId="{D42AAA1B-B2FF-4DF2-87C8-D036F41F8009}" type="presOf" srcId="{59764795-D82E-4820-8D3F-6C8CE2FFA4F9}" destId="{A0C3C4EF-3185-4E1D-8E6A-E176EAAD4FDC}" srcOrd="1" destOrd="0" presId="urn:microsoft.com/office/officeart/2005/8/layout/hierarchy2"/>
    <dgm:cxn modelId="{D187AA72-C334-4E62-B704-42197FA81A60}" srcId="{1B089C6E-7841-482F-8028-64F753BC4588}" destId="{3B2541DA-62EE-43EE-A747-7F09BF115EB2}" srcOrd="0" destOrd="0" parTransId="{D373D09E-0FD6-4084-B470-238DBC73647E}" sibTransId="{1B95FD64-7EB6-47DC-9699-C0F79A46DE07}"/>
    <dgm:cxn modelId="{F2B0C083-19CA-4ADC-9FD4-8C78BCCE1740}" srcId="{56E2F5DD-B255-4462-AA7E-B7BAB56D8D50}" destId="{185F16E3-1135-4DBA-B5C1-F1E7BFDFFDBA}" srcOrd="0" destOrd="0" parTransId="{E847B5F4-B337-4F92-BA67-36CEF943FB6F}" sibTransId="{C07B003C-82A8-4C25-8423-CD73FD1110BF}"/>
    <dgm:cxn modelId="{31473ED1-D226-4D03-BC62-EAF7D0D69E2E}" type="presOf" srcId="{E23B0AC0-9019-44A7-8A82-9D3EAFF7F912}" destId="{514AC40C-4500-43DE-A992-4D2D905DE325}" srcOrd="1" destOrd="0" presId="urn:microsoft.com/office/officeart/2005/8/layout/hierarchy2"/>
    <dgm:cxn modelId="{D6A1B724-C46B-4F85-89DF-F1A19AE983CC}" type="presOf" srcId="{3B2541DA-62EE-43EE-A747-7F09BF115EB2}" destId="{76F947A1-3A56-46D0-81D5-BF8463A85729}" srcOrd="0" destOrd="0" presId="urn:microsoft.com/office/officeart/2005/8/layout/hierarchy2"/>
    <dgm:cxn modelId="{89A51878-C0CB-4375-8E0B-7532B4A9E444}" srcId="{1B089C6E-7841-482F-8028-64F753BC4588}" destId="{56E2F5DD-B255-4462-AA7E-B7BAB56D8D50}" srcOrd="1" destOrd="0" parTransId="{59764795-D82E-4820-8D3F-6C8CE2FFA4F9}" sibTransId="{936C1154-02C4-4114-92C0-D45987D6FD7B}"/>
    <dgm:cxn modelId="{6442B1B9-DAD6-4159-84D1-5153B06826EE}" type="presOf" srcId="{E847B5F4-B337-4F92-BA67-36CEF943FB6F}" destId="{9F6D4195-A63F-4179-B853-20F5BEA09EBA}" srcOrd="0" destOrd="0" presId="urn:microsoft.com/office/officeart/2005/8/layout/hierarchy2"/>
    <dgm:cxn modelId="{3C646B96-578F-4EE6-9C78-10FDC9914523}" type="presOf" srcId="{D373D09E-0FD6-4084-B470-238DBC73647E}" destId="{52227F98-DBFC-48D2-BBEE-EBCC90AA826E}" srcOrd="0" destOrd="0" presId="urn:microsoft.com/office/officeart/2005/8/layout/hierarchy2"/>
    <dgm:cxn modelId="{9D09FB4B-7310-44D7-AA77-387F460417CB}" type="presOf" srcId="{7239D07F-94F2-44A8-AA5B-3ED140B1FF2A}" destId="{D58CDF14-BD66-4792-9B53-F1DDB05F080C}" srcOrd="0" destOrd="0" presId="urn:microsoft.com/office/officeart/2005/8/layout/hierarchy2"/>
    <dgm:cxn modelId="{56AD47D4-4915-4C7B-A283-73B1D7748888}" type="presOf" srcId="{E847B5F4-B337-4F92-BA67-36CEF943FB6F}" destId="{30EC8DC4-E1CA-4E1C-B2B2-628F2D6209E7}" srcOrd="1" destOrd="0" presId="urn:microsoft.com/office/officeart/2005/8/layout/hierarchy2"/>
    <dgm:cxn modelId="{C28CC020-A636-4920-9B55-788789D7C104}" srcId="{3B2541DA-62EE-43EE-A747-7F09BF115EB2}" destId="{7239D07F-94F2-44A8-AA5B-3ED140B1FF2A}" srcOrd="0" destOrd="0" parTransId="{E23B0AC0-9019-44A7-8A82-9D3EAFF7F912}" sibTransId="{698C5A50-C5C3-47B5-9A3E-2CCB095CFFD3}"/>
    <dgm:cxn modelId="{FD5CD6B6-39E2-494D-AAF3-DB6319C403C6}" srcId="{3706C242-1D09-4CBA-B9B7-DDCA06B1B22C}" destId="{1B089C6E-7841-482F-8028-64F753BC4588}" srcOrd="0" destOrd="0" parTransId="{380B058D-8268-470C-A5E9-923D059BBFFB}" sibTransId="{17BA3A46-F7A3-4574-9A45-4987A8CEDC3B}"/>
    <dgm:cxn modelId="{4EF3DCAA-7125-45E2-BBAB-393DDA85F829}" type="presOf" srcId="{D373D09E-0FD6-4084-B470-238DBC73647E}" destId="{50E98F76-892A-43B9-9E8D-5558DF418F3F}" srcOrd="1" destOrd="0" presId="urn:microsoft.com/office/officeart/2005/8/layout/hierarchy2"/>
    <dgm:cxn modelId="{785E4822-2214-40EF-874F-085751899395}" type="presOf" srcId="{59764795-D82E-4820-8D3F-6C8CE2FFA4F9}" destId="{B361A488-5379-4B03-8490-49D80DA64B68}" srcOrd="0" destOrd="0" presId="urn:microsoft.com/office/officeart/2005/8/layout/hierarchy2"/>
    <dgm:cxn modelId="{0427F4E5-5B47-4FF3-9A84-7DB8E8F255D2}" type="presOf" srcId="{1B089C6E-7841-482F-8028-64F753BC4588}" destId="{4E7919A7-D0D0-4E87-9E24-0DCCA2E91459}" srcOrd="0" destOrd="0" presId="urn:microsoft.com/office/officeart/2005/8/layout/hierarchy2"/>
    <dgm:cxn modelId="{C0BDB0DF-1B64-4136-BA8A-67000AE02076}" type="presOf" srcId="{185F16E3-1135-4DBA-B5C1-F1E7BFDFFDBA}" destId="{B4763254-0770-4685-AE07-ADA20DF28B1C}" srcOrd="0" destOrd="0" presId="urn:microsoft.com/office/officeart/2005/8/layout/hierarchy2"/>
    <dgm:cxn modelId="{E3794F44-4C59-4A7A-9C3D-685A4AA010F0}" type="presOf" srcId="{3706C242-1D09-4CBA-B9B7-DDCA06B1B22C}" destId="{F478BFAF-283B-4EF5-B2DF-7E4116E36925}" srcOrd="0" destOrd="0" presId="urn:microsoft.com/office/officeart/2005/8/layout/hierarchy2"/>
    <dgm:cxn modelId="{52A25F83-EE3F-4C0B-AFBD-D9BC05035524}" type="presParOf" srcId="{F478BFAF-283B-4EF5-B2DF-7E4116E36925}" destId="{9CB90C3C-7FBA-4EE5-9349-1DE693BAEB8B}" srcOrd="0" destOrd="0" presId="urn:microsoft.com/office/officeart/2005/8/layout/hierarchy2"/>
    <dgm:cxn modelId="{76A9DE1A-4C6F-4410-AD2E-2CB62BB9C1D9}" type="presParOf" srcId="{9CB90C3C-7FBA-4EE5-9349-1DE693BAEB8B}" destId="{4E7919A7-D0D0-4E87-9E24-0DCCA2E91459}" srcOrd="0" destOrd="0" presId="urn:microsoft.com/office/officeart/2005/8/layout/hierarchy2"/>
    <dgm:cxn modelId="{D7E2BBE4-8145-4577-B737-30213241A8BC}" type="presParOf" srcId="{9CB90C3C-7FBA-4EE5-9349-1DE693BAEB8B}" destId="{5387E75B-D2F2-4EF8-94BE-D58EE8D4EE28}" srcOrd="1" destOrd="0" presId="urn:microsoft.com/office/officeart/2005/8/layout/hierarchy2"/>
    <dgm:cxn modelId="{F2892B34-75AA-49F3-9FBB-EBBBFB9C19E1}" type="presParOf" srcId="{5387E75B-D2F2-4EF8-94BE-D58EE8D4EE28}" destId="{52227F98-DBFC-48D2-BBEE-EBCC90AA826E}" srcOrd="0" destOrd="0" presId="urn:microsoft.com/office/officeart/2005/8/layout/hierarchy2"/>
    <dgm:cxn modelId="{DE2529F5-D0C0-4024-BB65-4418092AFD04}" type="presParOf" srcId="{52227F98-DBFC-48D2-BBEE-EBCC90AA826E}" destId="{50E98F76-892A-43B9-9E8D-5558DF418F3F}" srcOrd="0" destOrd="0" presId="urn:microsoft.com/office/officeart/2005/8/layout/hierarchy2"/>
    <dgm:cxn modelId="{7E42D2BA-A4FF-4FAF-A38A-FC07AEC59FC7}" type="presParOf" srcId="{5387E75B-D2F2-4EF8-94BE-D58EE8D4EE28}" destId="{7D1913F8-4B01-4D27-A75A-29540A1B8C34}" srcOrd="1" destOrd="0" presId="urn:microsoft.com/office/officeart/2005/8/layout/hierarchy2"/>
    <dgm:cxn modelId="{5D4D34BE-A236-48D2-A59C-ED49CDB38755}" type="presParOf" srcId="{7D1913F8-4B01-4D27-A75A-29540A1B8C34}" destId="{76F947A1-3A56-46D0-81D5-BF8463A85729}" srcOrd="0" destOrd="0" presId="urn:microsoft.com/office/officeart/2005/8/layout/hierarchy2"/>
    <dgm:cxn modelId="{A95B1653-D831-4B07-9EBF-663E62BA5493}" type="presParOf" srcId="{7D1913F8-4B01-4D27-A75A-29540A1B8C34}" destId="{A73072C5-E6C7-4EDC-926D-B87F77B915F6}" srcOrd="1" destOrd="0" presId="urn:microsoft.com/office/officeart/2005/8/layout/hierarchy2"/>
    <dgm:cxn modelId="{5BCB687C-0DD2-41E6-A84B-EAC2A91572AC}" type="presParOf" srcId="{A73072C5-E6C7-4EDC-926D-B87F77B915F6}" destId="{5093D5D2-959D-4729-BBBB-CEC65F1C47AB}" srcOrd="0" destOrd="0" presId="urn:microsoft.com/office/officeart/2005/8/layout/hierarchy2"/>
    <dgm:cxn modelId="{8FAD2904-5406-4095-A935-0F3640D8DAAF}" type="presParOf" srcId="{5093D5D2-959D-4729-BBBB-CEC65F1C47AB}" destId="{514AC40C-4500-43DE-A992-4D2D905DE325}" srcOrd="0" destOrd="0" presId="urn:microsoft.com/office/officeart/2005/8/layout/hierarchy2"/>
    <dgm:cxn modelId="{031446AD-6BC0-4662-A356-2DA98C2CFDBD}" type="presParOf" srcId="{A73072C5-E6C7-4EDC-926D-B87F77B915F6}" destId="{AAD99900-94C1-4776-A68C-579A4C7C2744}" srcOrd="1" destOrd="0" presId="urn:microsoft.com/office/officeart/2005/8/layout/hierarchy2"/>
    <dgm:cxn modelId="{B991E256-ACEB-484C-A69A-902784A83DC4}" type="presParOf" srcId="{AAD99900-94C1-4776-A68C-579A4C7C2744}" destId="{D58CDF14-BD66-4792-9B53-F1DDB05F080C}" srcOrd="0" destOrd="0" presId="urn:microsoft.com/office/officeart/2005/8/layout/hierarchy2"/>
    <dgm:cxn modelId="{2CEBBC05-C540-4515-8EE9-AD21061FC3CE}" type="presParOf" srcId="{AAD99900-94C1-4776-A68C-579A4C7C2744}" destId="{68C53F8C-511A-4E5D-8751-067C18B27FC5}" srcOrd="1" destOrd="0" presId="urn:microsoft.com/office/officeart/2005/8/layout/hierarchy2"/>
    <dgm:cxn modelId="{A608251F-6E4C-4925-9AD8-48835333DBBC}" type="presParOf" srcId="{5387E75B-D2F2-4EF8-94BE-D58EE8D4EE28}" destId="{B361A488-5379-4B03-8490-49D80DA64B68}" srcOrd="2" destOrd="0" presId="urn:microsoft.com/office/officeart/2005/8/layout/hierarchy2"/>
    <dgm:cxn modelId="{1B46489D-CC18-4E33-9E07-BE79BE4C9009}" type="presParOf" srcId="{B361A488-5379-4B03-8490-49D80DA64B68}" destId="{A0C3C4EF-3185-4E1D-8E6A-E176EAAD4FDC}" srcOrd="0" destOrd="0" presId="urn:microsoft.com/office/officeart/2005/8/layout/hierarchy2"/>
    <dgm:cxn modelId="{64703F80-7AF5-477A-BDF9-755EE45A19A4}" type="presParOf" srcId="{5387E75B-D2F2-4EF8-94BE-D58EE8D4EE28}" destId="{1340638F-87F3-4034-B04A-917E5B49D740}" srcOrd="3" destOrd="0" presId="urn:microsoft.com/office/officeart/2005/8/layout/hierarchy2"/>
    <dgm:cxn modelId="{B978AE32-46CD-43FB-83D0-64EF9AC158FC}" type="presParOf" srcId="{1340638F-87F3-4034-B04A-917E5B49D740}" destId="{71EEF130-9B7F-43D1-AC70-80F7652B8A7D}" srcOrd="0" destOrd="0" presId="urn:microsoft.com/office/officeart/2005/8/layout/hierarchy2"/>
    <dgm:cxn modelId="{F93C2F8E-82B5-4A27-AF54-15CC5C0F5133}" type="presParOf" srcId="{1340638F-87F3-4034-B04A-917E5B49D740}" destId="{A37F93EC-DA5C-400A-BEED-7F2C92432686}" srcOrd="1" destOrd="0" presId="urn:microsoft.com/office/officeart/2005/8/layout/hierarchy2"/>
    <dgm:cxn modelId="{EA44D3B1-00D3-458E-9DBD-CE97B7DC6DED}" type="presParOf" srcId="{A37F93EC-DA5C-400A-BEED-7F2C92432686}" destId="{9F6D4195-A63F-4179-B853-20F5BEA09EBA}" srcOrd="0" destOrd="0" presId="urn:microsoft.com/office/officeart/2005/8/layout/hierarchy2"/>
    <dgm:cxn modelId="{4377631C-F1C8-4518-A5FC-1F8006D2F6F5}" type="presParOf" srcId="{9F6D4195-A63F-4179-B853-20F5BEA09EBA}" destId="{30EC8DC4-E1CA-4E1C-B2B2-628F2D6209E7}" srcOrd="0" destOrd="0" presId="urn:microsoft.com/office/officeart/2005/8/layout/hierarchy2"/>
    <dgm:cxn modelId="{120337B6-796E-4F18-94B2-2326CAB13C07}" type="presParOf" srcId="{A37F93EC-DA5C-400A-BEED-7F2C92432686}" destId="{599D958E-2045-48EB-9808-8BA8BC7A7C7E}" srcOrd="1" destOrd="0" presId="urn:microsoft.com/office/officeart/2005/8/layout/hierarchy2"/>
    <dgm:cxn modelId="{61FD25DF-DB95-4858-B973-A0DB1D8BC1F0}" type="presParOf" srcId="{599D958E-2045-48EB-9808-8BA8BC7A7C7E}" destId="{B4763254-0770-4685-AE07-ADA20DF28B1C}" srcOrd="0" destOrd="0" presId="urn:microsoft.com/office/officeart/2005/8/layout/hierarchy2"/>
    <dgm:cxn modelId="{2B5276B1-AA24-4A08-B98A-BCA427C1B1CA}" type="presParOf" srcId="{599D958E-2045-48EB-9808-8BA8BC7A7C7E}" destId="{87150A00-0838-4603-8CBF-DEF6B3D15A4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561F8B-8548-4EC3-A03D-750F30D8A46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B71AEF8-5286-44CD-9ED9-96521DA9AC2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2400" dirty="0">
              <a:latin typeface="Calibri" panose="020F0502020204030204" pitchFamily="34" charset="0"/>
              <a:cs typeface="Calibri" panose="020F0502020204030204" pitchFamily="34" charset="0"/>
            </a:rPr>
            <a:t>Chave principal para um potencial conselho independente</a:t>
          </a:r>
        </a:p>
      </dgm:t>
    </dgm:pt>
    <dgm:pt modelId="{B069D01C-DA7E-4004-929D-C89A3831B0D7}" type="parTrans" cxnId="{962002C1-D969-4001-A80E-0CD4EF4AA4A8}">
      <dgm:prSet/>
      <dgm:spPr/>
      <dgm:t>
        <a:bodyPr/>
        <a:lstStyle/>
        <a:p>
          <a:endParaRPr lang="pt-PT"/>
        </a:p>
      </dgm:t>
    </dgm:pt>
    <dgm:pt modelId="{ED2D0B9F-5E4A-4483-9C71-7E92573E2080}" type="sibTrans" cxnId="{962002C1-D969-4001-A80E-0CD4EF4AA4A8}">
      <dgm:prSet/>
      <dgm:spPr/>
      <dgm:t>
        <a:bodyPr/>
        <a:lstStyle/>
        <a:p>
          <a:endParaRPr lang="pt-PT"/>
        </a:p>
      </dgm:t>
    </dgm:pt>
    <dgm:pt modelId="{C15A1F5D-B15A-498D-B117-13884F16328A}">
      <dgm:prSet phldrT="[Texto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pt-PT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Promover visões em busca de transparência na tomada de decisão</a:t>
          </a:r>
        </a:p>
      </dgm:t>
    </dgm:pt>
    <dgm:pt modelId="{2CC9890E-57D1-4AFA-A517-D763D179FB1D}" type="parTrans" cxnId="{20839AE8-915C-4B2C-9A51-C10B9407E929}">
      <dgm:prSet/>
      <dgm:spPr/>
      <dgm:t>
        <a:bodyPr/>
        <a:lstStyle/>
        <a:p>
          <a:endParaRPr lang="pt-PT"/>
        </a:p>
      </dgm:t>
    </dgm:pt>
    <dgm:pt modelId="{D8B72E12-8679-490C-BDF3-5263B7219296}" type="sibTrans" cxnId="{20839AE8-915C-4B2C-9A51-C10B9407E929}">
      <dgm:prSet/>
      <dgm:spPr/>
      <dgm:t>
        <a:bodyPr/>
        <a:lstStyle/>
        <a:p>
          <a:endParaRPr lang="pt-PT"/>
        </a:p>
      </dgm:t>
    </dgm:pt>
    <dgm:pt modelId="{F7718A7B-2F4A-4A8C-8E72-6185249C45AB}">
      <dgm:prSet phldrT="[Texto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pt-PT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Princípios contabilísticos apropriados</a:t>
          </a:r>
        </a:p>
      </dgm:t>
    </dgm:pt>
    <dgm:pt modelId="{F79D3BBC-7D0E-4DE3-B0E5-7CA30365FD9E}" type="sibTrans" cxnId="{402EAD7E-9ED6-43F2-A03F-CD819681F75A}">
      <dgm:prSet/>
      <dgm:spPr/>
      <dgm:t>
        <a:bodyPr/>
        <a:lstStyle/>
        <a:p>
          <a:endParaRPr lang="pt-PT"/>
        </a:p>
      </dgm:t>
    </dgm:pt>
    <dgm:pt modelId="{50213D1D-0088-4262-A465-7159D7FE1997}" type="parTrans" cxnId="{402EAD7E-9ED6-43F2-A03F-CD819681F75A}">
      <dgm:prSet/>
      <dgm:spPr/>
      <dgm:t>
        <a:bodyPr/>
        <a:lstStyle/>
        <a:p>
          <a:endParaRPr lang="pt-PT"/>
        </a:p>
      </dgm:t>
    </dgm:pt>
    <dgm:pt modelId="{535CE470-B64E-43AB-A7D8-2677FF922FE7}">
      <dgm:prSet phldrT="[Texto]"/>
      <dgm:spPr>
        <a:noFill/>
      </dgm:spPr>
      <dgm:t>
        <a:bodyPr/>
        <a:lstStyle/>
        <a:p>
          <a:endParaRPr lang="pt-PT" dirty="0"/>
        </a:p>
      </dgm:t>
    </dgm:pt>
    <dgm:pt modelId="{8028B519-EE5B-4832-94E9-7EE58CF8C063}" type="parTrans" cxnId="{274675BA-E788-4F52-BC9F-7D8D949E8422}">
      <dgm:prSet/>
      <dgm:spPr/>
      <dgm:t>
        <a:bodyPr/>
        <a:lstStyle/>
        <a:p>
          <a:endParaRPr lang="pt-PT"/>
        </a:p>
      </dgm:t>
    </dgm:pt>
    <dgm:pt modelId="{0AF2F8B2-BBA3-46B8-9F51-1767A0939AC0}" type="sibTrans" cxnId="{274675BA-E788-4F52-BC9F-7D8D949E8422}">
      <dgm:prSet/>
      <dgm:spPr/>
      <dgm:t>
        <a:bodyPr/>
        <a:lstStyle/>
        <a:p>
          <a:endParaRPr lang="pt-PT"/>
        </a:p>
      </dgm:t>
    </dgm:pt>
    <dgm:pt modelId="{0A058886-88D5-4A5C-A4DF-B247FC6FB231}" type="pres">
      <dgm:prSet presAssocID="{6A561F8B-8548-4EC3-A03D-750F30D8A4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6DDC97-C323-45DF-B3A1-5DC14ED2758A}" type="pres">
      <dgm:prSet presAssocID="{EB71AEF8-5286-44CD-9ED9-96521DA9AC22}" presName="root" presStyleCnt="0"/>
      <dgm:spPr/>
    </dgm:pt>
    <dgm:pt modelId="{EEBD49CA-F320-4F1D-8400-4F4FEB7D0EC7}" type="pres">
      <dgm:prSet presAssocID="{EB71AEF8-5286-44CD-9ED9-96521DA9AC22}" presName="rootComposite" presStyleCnt="0"/>
      <dgm:spPr/>
    </dgm:pt>
    <dgm:pt modelId="{8EBE7082-83D2-4698-A708-F2E5853F3CC8}" type="pres">
      <dgm:prSet presAssocID="{EB71AEF8-5286-44CD-9ED9-96521DA9AC22}" presName="rootText" presStyleLbl="node1" presStyleIdx="0" presStyleCnt="2" custLinFactNeighborX="-35733" custLinFactNeighborY="6570"/>
      <dgm:spPr/>
      <dgm:t>
        <a:bodyPr/>
        <a:lstStyle/>
        <a:p>
          <a:endParaRPr lang="en-US"/>
        </a:p>
      </dgm:t>
    </dgm:pt>
    <dgm:pt modelId="{D8D0C10B-3110-43A5-91B7-7AFC5126C73C}" type="pres">
      <dgm:prSet presAssocID="{EB71AEF8-5286-44CD-9ED9-96521DA9AC22}" presName="rootConnector" presStyleLbl="node1" presStyleIdx="0" presStyleCnt="2"/>
      <dgm:spPr/>
      <dgm:t>
        <a:bodyPr/>
        <a:lstStyle/>
        <a:p>
          <a:endParaRPr lang="en-US"/>
        </a:p>
      </dgm:t>
    </dgm:pt>
    <dgm:pt modelId="{90571265-6073-4CFB-916A-586ABAA25A85}" type="pres">
      <dgm:prSet presAssocID="{EB71AEF8-5286-44CD-9ED9-96521DA9AC22}" presName="childShape" presStyleCnt="0"/>
      <dgm:spPr/>
    </dgm:pt>
    <dgm:pt modelId="{A7384C09-CA37-4977-8D3D-D138BDC8F9EB}" type="pres">
      <dgm:prSet presAssocID="{2CC9890E-57D1-4AFA-A517-D763D179FB1D}" presName="Name13" presStyleLbl="parChTrans1D2" presStyleIdx="0" presStyleCnt="2"/>
      <dgm:spPr/>
      <dgm:t>
        <a:bodyPr/>
        <a:lstStyle/>
        <a:p>
          <a:endParaRPr lang="en-US"/>
        </a:p>
      </dgm:t>
    </dgm:pt>
    <dgm:pt modelId="{A1A6FD03-CE31-4260-88D0-C5C85F75A219}" type="pres">
      <dgm:prSet presAssocID="{C15A1F5D-B15A-498D-B117-13884F16328A}" presName="childText" presStyleLbl="bgAcc1" presStyleIdx="0" presStyleCnt="2" custLinFactNeighborX="-22357" custLinFactNeighborY="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CF34B-1271-4A90-B619-7945F83335CD}" type="pres">
      <dgm:prSet presAssocID="{50213D1D-0088-4262-A465-7159D7FE1997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0F184C8-5770-4CF9-84DB-03244FE43116}" type="pres">
      <dgm:prSet presAssocID="{F7718A7B-2F4A-4A8C-8E72-6185249C45AB}" presName="childText" presStyleLbl="bgAcc1" presStyleIdx="1" presStyleCnt="2" custLinFactNeighborX="-22357" custLinFactNeighborY="-8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21426-3ACD-496A-AD1D-94ACEB57D262}" type="pres">
      <dgm:prSet presAssocID="{535CE470-B64E-43AB-A7D8-2677FF922FE7}" presName="root" presStyleCnt="0"/>
      <dgm:spPr/>
    </dgm:pt>
    <dgm:pt modelId="{7B5B9E25-B4D2-464B-B3AD-4DBC82F149CB}" type="pres">
      <dgm:prSet presAssocID="{535CE470-B64E-43AB-A7D8-2677FF922FE7}" presName="rootComposite" presStyleCnt="0"/>
      <dgm:spPr/>
    </dgm:pt>
    <dgm:pt modelId="{47CEC286-FC20-4B14-B38B-79620EA3B663}" type="pres">
      <dgm:prSet presAssocID="{535CE470-B64E-43AB-A7D8-2677FF922FE7}" presName="rootText" presStyleLbl="node1" presStyleIdx="1" presStyleCnt="2" custLinFactNeighborX="10700" custLinFactNeighborY="50678"/>
      <dgm:spPr/>
      <dgm:t>
        <a:bodyPr/>
        <a:lstStyle/>
        <a:p>
          <a:endParaRPr lang="en-US"/>
        </a:p>
      </dgm:t>
    </dgm:pt>
    <dgm:pt modelId="{16293D67-D3DF-4AD2-990D-54434E86B2C0}" type="pres">
      <dgm:prSet presAssocID="{535CE470-B64E-43AB-A7D8-2677FF922FE7}" presName="rootConnector" presStyleLbl="node1" presStyleIdx="1" presStyleCnt="2"/>
      <dgm:spPr/>
      <dgm:t>
        <a:bodyPr/>
        <a:lstStyle/>
        <a:p>
          <a:endParaRPr lang="en-US"/>
        </a:p>
      </dgm:t>
    </dgm:pt>
    <dgm:pt modelId="{0E1C2F47-9EF7-44FF-B2D3-49FFA7094836}" type="pres">
      <dgm:prSet presAssocID="{535CE470-B64E-43AB-A7D8-2677FF922FE7}" presName="childShape" presStyleCnt="0"/>
      <dgm:spPr/>
    </dgm:pt>
  </dgm:ptLst>
  <dgm:cxnLst>
    <dgm:cxn modelId="{274675BA-E788-4F52-BC9F-7D8D949E8422}" srcId="{6A561F8B-8548-4EC3-A03D-750F30D8A462}" destId="{535CE470-B64E-43AB-A7D8-2677FF922FE7}" srcOrd="1" destOrd="0" parTransId="{8028B519-EE5B-4832-94E9-7EE58CF8C063}" sibTransId="{0AF2F8B2-BBA3-46B8-9F51-1767A0939AC0}"/>
    <dgm:cxn modelId="{44DADE24-DBCE-4072-B058-830E5137BDC9}" type="presOf" srcId="{C15A1F5D-B15A-498D-B117-13884F16328A}" destId="{A1A6FD03-CE31-4260-88D0-C5C85F75A219}" srcOrd="0" destOrd="0" presId="urn:microsoft.com/office/officeart/2005/8/layout/hierarchy3"/>
    <dgm:cxn modelId="{EF19DA97-DF41-48A8-BB88-7ABF8B93BA80}" type="presOf" srcId="{6A561F8B-8548-4EC3-A03D-750F30D8A462}" destId="{0A058886-88D5-4A5C-A4DF-B247FC6FB231}" srcOrd="0" destOrd="0" presId="urn:microsoft.com/office/officeart/2005/8/layout/hierarchy3"/>
    <dgm:cxn modelId="{4836398D-EA93-4A34-8100-D33E9322746A}" type="presOf" srcId="{EB71AEF8-5286-44CD-9ED9-96521DA9AC22}" destId="{8EBE7082-83D2-4698-A708-F2E5853F3CC8}" srcOrd="0" destOrd="0" presId="urn:microsoft.com/office/officeart/2005/8/layout/hierarchy3"/>
    <dgm:cxn modelId="{402EAD7E-9ED6-43F2-A03F-CD819681F75A}" srcId="{EB71AEF8-5286-44CD-9ED9-96521DA9AC22}" destId="{F7718A7B-2F4A-4A8C-8E72-6185249C45AB}" srcOrd="1" destOrd="0" parTransId="{50213D1D-0088-4262-A465-7159D7FE1997}" sibTransId="{F79D3BBC-7D0E-4DE3-B0E5-7CA30365FD9E}"/>
    <dgm:cxn modelId="{962002C1-D969-4001-A80E-0CD4EF4AA4A8}" srcId="{6A561F8B-8548-4EC3-A03D-750F30D8A462}" destId="{EB71AEF8-5286-44CD-9ED9-96521DA9AC22}" srcOrd="0" destOrd="0" parTransId="{B069D01C-DA7E-4004-929D-C89A3831B0D7}" sibTransId="{ED2D0B9F-5E4A-4483-9C71-7E92573E2080}"/>
    <dgm:cxn modelId="{20839AE8-915C-4B2C-9A51-C10B9407E929}" srcId="{EB71AEF8-5286-44CD-9ED9-96521DA9AC22}" destId="{C15A1F5D-B15A-498D-B117-13884F16328A}" srcOrd="0" destOrd="0" parTransId="{2CC9890E-57D1-4AFA-A517-D763D179FB1D}" sibTransId="{D8B72E12-8679-490C-BDF3-5263B7219296}"/>
    <dgm:cxn modelId="{D0E783FA-F188-42CF-9F6A-CC492131AB25}" type="presOf" srcId="{535CE470-B64E-43AB-A7D8-2677FF922FE7}" destId="{47CEC286-FC20-4B14-B38B-79620EA3B663}" srcOrd="0" destOrd="0" presId="urn:microsoft.com/office/officeart/2005/8/layout/hierarchy3"/>
    <dgm:cxn modelId="{5D0BAFDE-D92B-4EFC-94B0-3AB7F2365F67}" type="presOf" srcId="{50213D1D-0088-4262-A465-7159D7FE1997}" destId="{7D0CF34B-1271-4A90-B619-7945F83335CD}" srcOrd="0" destOrd="0" presId="urn:microsoft.com/office/officeart/2005/8/layout/hierarchy3"/>
    <dgm:cxn modelId="{4032ED2E-8BF2-4EDF-AF1C-9F3168702A77}" type="presOf" srcId="{535CE470-B64E-43AB-A7D8-2677FF922FE7}" destId="{16293D67-D3DF-4AD2-990D-54434E86B2C0}" srcOrd="1" destOrd="0" presId="urn:microsoft.com/office/officeart/2005/8/layout/hierarchy3"/>
    <dgm:cxn modelId="{6D0F9D2B-E97C-44BD-9975-677E24DDBC38}" type="presOf" srcId="{2CC9890E-57D1-4AFA-A517-D763D179FB1D}" destId="{A7384C09-CA37-4977-8D3D-D138BDC8F9EB}" srcOrd="0" destOrd="0" presId="urn:microsoft.com/office/officeart/2005/8/layout/hierarchy3"/>
    <dgm:cxn modelId="{41558202-BEE9-49E4-AC15-3A1678190913}" type="presOf" srcId="{EB71AEF8-5286-44CD-9ED9-96521DA9AC22}" destId="{D8D0C10B-3110-43A5-91B7-7AFC5126C73C}" srcOrd="1" destOrd="0" presId="urn:microsoft.com/office/officeart/2005/8/layout/hierarchy3"/>
    <dgm:cxn modelId="{F10B3FF1-830B-4184-B5F4-BC874171A11C}" type="presOf" srcId="{F7718A7B-2F4A-4A8C-8E72-6185249C45AB}" destId="{90F184C8-5770-4CF9-84DB-03244FE43116}" srcOrd="0" destOrd="0" presId="urn:microsoft.com/office/officeart/2005/8/layout/hierarchy3"/>
    <dgm:cxn modelId="{DA2CBAC7-AECA-4128-839B-AD3FC2B1B9DF}" type="presParOf" srcId="{0A058886-88D5-4A5C-A4DF-B247FC6FB231}" destId="{116DDC97-C323-45DF-B3A1-5DC14ED2758A}" srcOrd="0" destOrd="0" presId="urn:microsoft.com/office/officeart/2005/8/layout/hierarchy3"/>
    <dgm:cxn modelId="{667F7C2B-7C41-4811-8A7B-EBCA156495B3}" type="presParOf" srcId="{116DDC97-C323-45DF-B3A1-5DC14ED2758A}" destId="{EEBD49CA-F320-4F1D-8400-4F4FEB7D0EC7}" srcOrd="0" destOrd="0" presId="urn:microsoft.com/office/officeart/2005/8/layout/hierarchy3"/>
    <dgm:cxn modelId="{9703213E-09B4-471E-AA78-489F98F4724D}" type="presParOf" srcId="{EEBD49CA-F320-4F1D-8400-4F4FEB7D0EC7}" destId="{8EBE7082-83D2-4698-A708-F2E5853F3CC8}" srcOrd="0" destOrd="0" presId="urn:microsoft.com/office/officeart/2005/8/layout/hierarchy3"/>
    <dgm:cxn modelId="{2A5EFFAB-EC8D-41D5-A263-4B9FE14A4252}" type="presParOf" srcId="{EEBD49CA-F320-4F1D-8400-4F4FEB7D0EC7}" destId="{D8D0C10B-3110-43A5-91B7-7AFC5126C73C}" srcOrd="1" destOrd="0" presId="urn:microsoft.com/office/officeart/2005/8/layout/hierarchy3"/>
    <dgm:cxn modelId="{209DA07C-AE20-4938-B557-0E0DBC674F17}" type="presParOf" srcId="{116DDC97-C323-45DF-B3A1-5DC14ED2758A}" destId="{90571265-6073-4CFB-916A-586ABAA25A85}" srcOrd="1" destOrd="0" presId="urn:microsoft.com/office/officeart/2005/8/layout/hierarchy3"/>
    <dgm:cxn modelId="{DB89DB57-8D4C-4EA1-A528-BBA5C8EFF8DE}" type="presParOf" srcId="{90571265-6073-4CFB-916A-586ABAA25A85}" destId="{A7384C09-CA37-4977-8D3D-D138BDC8F9EB}" srcOrd="0" destOrd="0" presId="urn:microsoft.com/office/officeart/2005/8/layout/hierarchy3"/>
    <dgm:cxn modelId="{78F10679-9F72-48A3-91AF-EAFE0A8FEFF8}" type="presParOf" srcId="{90571265-6073-4CFB-916A-586ABAA25A85}" destId="{A1A6FD03-CE31-4260-88D0-C5C85F75A219}" srcOrd="1" destOrd="0" presId="urn:microsoft.com/office/officeart/2005/8/layout/hierarchy3"/>
    <dgm:cxn modelId="{8D3D79D4-2DFD-4B24-A519-1D11FC248D2D}" type="presParOf" srcId="{90571265-6073-4CFB-916A-586ABAA25A85}" destId="{7D0CF34B-1271-4A90-B619-7945F83335CD}" srcOrd="2" destOrd="0" presId="urn:microsoft.com/office/officeart/2005/8/layout/hierarchy3"/>
    <dgm:cxn modelId="{E3716DE6-BB70-4F3C-953B-F2E09C28F08F}" type="presParOf" srcId="{90571265-6073-4CFB-916A-586ABAA25A85}" destId="{90F184C8-5770-4CF9-84DB-03244FE43116}" srcOrd="3" destOrd="0" presId="urn:microsoft.com/office/officeart/2005/8/layout/hierarchy3"/>
    <dgm:cxn modelId="{AEA77E72-774B-4F2E-9A9F-912B55B71006}" type="presParOf" srcId="{0A058886-88D5-4A5C-A4DF-B247FC6FB231}" destId="{33921426-3ACD-496A-AD1D-94ACEB57D262}" srcOrd="1" destOrd="0" presId="urn:microsoft.com/office/officeart/2005/8/layout/hierarchy3"/>
    <dgm:cxn modelId="{BE6DFDEC-B353-4329-A89C-4A9C9CC1EBDD}" type="presParOf" srcId="{33921426-3ACD-496A-AD1D-94ACEB57D262}" destId="{7B5B9E25-B4D2-464B-B3AD-4DBC82F149CB}" srcOrd="0" destOrd="0" presId="urn:microsoft.com/office/officeart/2005/8/layout/hierarchy3"/>
    <dgm:cxn modelId="{765EA87F-A0D5-4532-9436-025E8DF1862E}" type="presParOf" srcId="{7B5B9E25-B4D2-464B-B3AD-4DBC82F149CB}" destId="{47CEC286-FC20-4B14-B38B-79620EA3B663}" srcOrd="0" destOrd="0" presId="urn:microsoft.com/office/officeart/2005/8/layout/hierarchy3"/>
    <dgm:cxn modelId="{B25DCCD7-18DE-41C2-9559-D1B8395B4E6F}" type="presParOf" srcId="{7B5B9E25-B4D2-464B-B3AD-4DBC82F149CB}" destId="{16293D67-D3DF-4AD2-990D-54434E86B2C0}" srcOrd="1" destOrd="0" presId="urn:microsoft.com/office/officeart/2005/8/layout/hierarchy3"/>
    <dgm:cxn modelId="{60236128-E17D-45A8-8602-7B693704FACE}" type="presParOf" srcId="{33921426-3ACD-496A-AD1D-94ACEB57D262}" destId="{0E1C2F47-9EF7-44FF-B2D3-49FFA709483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F6C18B-FBC8-43EA-AA56-01022092F248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4EB4DB07-0B43-4BBB-BC58-9AD2E6C8E0C5}">
      <dgm:prSet phldrT="[Texto]" custT="1"/>
      <dgm:spPr/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Uniões Monetárias</a:t>
          </a:r>
        </a:p>
      </dgm:t>
    </dgm:pt>
    <dgm:pt modelId="{060F7A8C-68A9-467C-932C-34680E2D3801}" type="parTrans" cxnId="{7BB1FDAA-A190-445B-BB06-ED11FD3ABA5B}">
      <dgm:prSet/>
      <dgm:spPr/>
      <dgm:t>
        <a:bodyPr/>
        <a:lstStyle/>
        <a:p>
          <a:endParaRPr lang="pt-PT"/>
        </a:p>
      </dgm:t>
    </dgm:pt>
    <dgm:pt modelId="{96F4B064-7905-49D8-89F9-5701D7586EB1}" type="sibTrans" cxnId="{7BB1FDAA-A190-445B-BB06-ED11FD3ABA5B}">
      <dgm:prSet/>
      <dgm:spPr/>
      <dgm:t>
        <a:bodyPr/>
        <a:lstStyle/>
        <a:p>
          <a:endParaRPr lang="pt-PT"/>
        </a:p>
      </dgm:t>
    </dgm:pt>
    <dgm:pt modelId="{E99879F1-C5DE-49DC-8E8E-4F30C9172325}" type="asst">
      <dgm:prSet phldrT="[Texto]" custT="1"/>
      <dgm:spPr/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Partilham uma moeda e uma PM única</a:t>
          </a:r>
        </a:p>
      </dgm:t>
    </dgm:pt>
    <dgm:pt modelId="{093325B9-8A9E-4EBD-97AC-E7C76272EC05}" type="parTrans" cxnId="{6F1D0963-90CB-4E1C-B51A-E138E083D9A5}">
      <dgm:prSet/>
      <dgm:spPr/>
      <dgm:t>
        <a:bodyPr/>
        <a:lstStyle/>
        <a:p>
          <a:endParaRPr lang="pt-PT"/>
        </a:p>
      </dgm:t>
    </dgm:pt>
    <dgm:pt modelId="{3081B82D-15C9-4BAF-AD19-8F984C93CC5A}" type="sibTrans" cxnId="{6F1D0963-90CB-4E1C-B51A-E138E083D9A5}">
      <dgm:prSet/>
      <dgm:spPr/>
      <dgm:t>
        <a:bodyPr/>
        <a:lstStyle/>
        <a:p>
          <a:endParaRPr lang="pt-PT"/>
        </a:p>
      </dgm:t>
    </dgm:pt>
    <dgm:pt modelId="{9DA2DD3A-C9AC-4DCC-92C3-B5801A80E502}">
      <dgm:prSet phldrT="[Texto]" custT="1"/>
      <dgm:spPr/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Um instrumento para lidar com o stress da divida soberana precisa de estar em vigor</a:t>
          </a:r>
        </a:p>
      </dgm:t>
    </dgm:pt>
    <dgm:pt modelId="{917D7FB5-CD08-4478-AA4F-9D9309196FDF}" type="parTrans" cxnId="{4DCE3476-511B-4786-A090-452D788BD688}">
      <dgm:prSet/>
      <dgm:spPr/>
      <dgm:t>
        <a:bodyPr/>
        <a:lstStyle/>
        <a:p>
          <a:endParaRPr lang="pt-PT"/>
        </a:p>
      </dgm:t>
    </dgm:pt>
    <dgm:pt modelId="{EF80648D-5FB4-4399-8E8F-343987D00D92}" type="sibTrans" cxnId="{4DCE3476-511B-4786-A090-452D788BD688}">
      <dgm:prSet/>
      <dgm:spPr/>
      <dgm:t>
        <a:bodyPr/>
        <a:lstStyle/>
        <a:p>
          <a:endParaRPr lang="pt-PT"/>
        </a:p>
      </dgm:t>
    </dgm:pt>
    <dgm:pt modelId="{F37F6683-6A4E-4F9E-8F1E-365F7DABAD07}" type="pres">
      <dgm:prSet presAssocID="{DFF6C18B-FBC8-43EA-AA56-01022092F2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F6A73A-40F1-41F4-B3B3-42AACA681366}" type="pres">
      <dgm:prSet presAssocID="{4EB4DB07-0B43-4BBB-BC58-9AD2E6C8E0C5}" presName="hierRoot1" presStyleCnt="0">
        <dgm:presLayoutVars>
          <dgm:hierBranch val="init"/>
        </dgm:presLayoutVars>
      </dgm:prSet>
      <dgm:spPr/>
    </dgm:pt>
    <dgm:pt modelId="{E32DF085-C4E8-439B-A32E-C4FF0C3FF763}" type="pres">
      <dgm:prSet presAssocID="{4EB4DB07-0B43-4BBB-BC58-9AD2E6C8E0C5}" presName="rootComposite1" presStyleCnt="0"/>
      <dgm:spPr/>
    </dgm:pt>
    <dgm:pt modelId="{5A77D786-F43D-4556-839E-E6582602D5AC}" type="pres">
      <dgm:prSet presAssocID="{4EB4DB07-0B43-4BBB-BC58-9AD2E6C8E0C5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17F006A-9AD5-4421-A895-D03C97A5D572}" type="pres">
      <dgm:prSet presAssocID="{4EB4DB07-0B43-4BBB-BC58-9AD2E6C8E0C5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AAB29BB-F126-4E0E-86C9-295E8A8A59C1}" type="pres">
      <dgm:prSet presAssocID="{4EB4DB07-0B43-4BBB-BC58-9AD2E6C8E0C5}" presName="rootConnector1" presStyleLbl="node1" presStyleIdx="0" presStyleCnt="1"/>
      <dgm:spPr/>
      <dgm:t>
        <a:bodyPr/>
        <a:lstStyle/>
        <a:p>
          <a:endParaRPr lang="en-US"/>
        </a:p>
      </dgm:t>
    </dgm:pt>
    <dgm:pt modelId="{E8535578-D2E1-419A-8B19-99A66E8ADD57}" type="pres">
      <dgm:prSet presAssocID="{4EB4DB07-0B43-4BBB-BC58-9AD2E6C8E0C5}" presName="hierChild2" presStyleCnt="0"/>
      <dgm:spPr/>
    </dgm:pt>
    <dgm:pt modelId="{40CC5AF4-C341-486B-8405-36CF137EDF89}" type="pres">
      <dgm:prSet presAssocID="{917D7FB5-CD08-4478-AA4F-9D9309196FD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7952CC1F-9B81-4AE7-9AE8-16E1048B472E}" type="pres">
      <dgm:prSet presAssocID="{9DA2DD3A-C9AC-4DCC-92C3-B5801A80E502}" presName="hierRoot2" presStyleCnt="0">
        <dgm:presLayoutVars>
          <dgm:hierBranch val="init"/>
        </dgm:presLayoutVars>
      </dgm:prSet>
      <dgm:spPr/>
    </dgm:pt>
    <dgm:pt modelId="{2D0B0440-2F09-4B2D-ABE1-3BBA64AD201E}" type="pres">
      <dgm:prSet presAssocID="{9DA2DD3A-C9AC-4DCC-92C3-B5801A80E502}" presName="rootComposite" presStyleCnt="0"/>
      <dgm:spPr/>
    </dgm:pt>
    <dgm:pt modelId="{D8269165-87F2-45B9-A128-91050C49AE54}" type="pres">
      <dgm:prSet presAssocID="{9DA2DD3A-C9AC-4DCC-92C3-B5801A80E502}" presName="rootText" presStyleLbl="node1" presStyleIdx="0" presStyleCnt="1" custLinFactNeighborX="-256" custLinFactNeighborY="-100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A63E648-FC2C-49C2-8852-08CED8C3AB67}" type="pres">
      <dgm:prSet presAssocID="{9DA2DD3A-C9AC-4DCC-92C3-B5801A80E502}" presName="titleText2" presStyleLbl="fgAcc1" presStyleIdx="0" presStyleCnt="1" custLinFactNeighborY="-1502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BCF2608-7FA1-44AC-B02C-DF344015F655}" type="pres">
      <dgm:prSet presAssocID="{9DA2DD3A-C9AC-4DCC-92C3-B5801A80E502}" presName="rootConnector" presStyleLbl="node2" presStyleIdx="0" presStyleCnt="0"/>
      <dgm:spPr/>
      <dgm:t>
        <a:bodyPr/>
        <a:lstStyle/>
        <a:p>
          <a:endParaRPr lang="en-US"/>
        </a:p>
      </dgm:t>
    </dgm:pt>
    <dgm:pt modelId="{95E05A60-3C7C-43F6-8D63-EFA90DCB9CA1}" type="pres">
      <dgm:prSet presAssocID="{9DA2DD3A-C9AC-4DCC-92C3-B5801A80E502}" presName="hierChild4" presStyleCnt="0"/>
      <dgm:spPr/>
    </dgm:pt>
    <dgm:pt modelId="{AD997E83-F040-47D4-A1B7-F5E9EBD7E86E}" type="pres">
      <dgm:prSet presAssocID="{9DA2DD3A-C9AC-4DCC-92C3-B5801A80E502}" presName="hierChild5" presStyleCnt="0"/>
      <dgm:spPr/>
    </dgm:pt>
    <dgm:pt modelId="{96965D9E-92C6-457E-AA95-ABE38FB3B81C}" type="pres">
      <dgm:prSet presAssocID="{4EB4DB07-0B43-4BBB-BC58-9AD2E6C8E0C5}" presName="hierChild3" presStyleCnt="0"/>
      <dgm:spPr/>
    </dgm:pt>
    <dgm:pt modelId="{0CDFD8F5-50E1-4C52-BD18-C76D268A23BF}" type="pres">
      <dgm:prSet presAssocID="{093325B9-8A9E-4EBD-97AC-E7C76272EC05}" presName="Name96" presStyleLbl="parChTrans1D2" presStyleIdx="1" presStyleCnt="2"/>
      <dgm:spPr/>
      <dgm:t>
        <a:bodyPr/>
        <a:lstStyle/>
        <a:p>
          <a:endParaRPr lang="en-US"/>
        </a:p>
      </dgm:t>
    </dgm:pt>
    <dgm:pt modelId="{262A3B4E-BEC5-4A62-9CEF-27ABFE8A3C6E}" type="pres">
      <dgm:prSet presAssocID="{E99879F1-C5DE-49DC-8E8E-4F30C9172325}" presName="hierRoot3" presStyleCnt="0">
        <dgm:presLayoutVars>
          <dgm:hierBranch val="init"/>
        </dgm:presLayoutVars>
      </dgm:prSet>
      <dgm:spPr/>
    </dgm:pt>
    <dgm:pt modelId="{999FFA34-8970-438F-AC29-92AC3B986196}" type="pres">
      <dgm:prSet presAssocID="{E99879F1-C5DE-49DC-8E8E-4F30C9172325}" presName="rootComposite3" presStyleCnt="0"/>
      <dgm:spPr/>
    </dgm:pt>
    <dgm:pt modelId="{F72278EB-9685-4249-A202-1654E392877C}" type="pres">
      <dgm:prSet presAssocID="{E99879F1-C5DE-49DC-8E8E-4F30C917232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39DD31-E388-41F4-A89C-122780ACDD8E}" type="pres">
      <dgm:prSet presAssocID="{E99879F1-C5DE-49DC-8E8E-4F30C9172325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A1BEC5E-B40C-44E4-AAA2-117D8F3EBDF0}" type="pres">
      <dgm:prSet presAssocID="{E99879F1-C5DE-49DC-8E8E-4F30C917232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D180188-E634-4F25-96DE-DFAA2EAF94A6}" type="pres">
      <dgm:prSet presAssocID="{E99879F1-C5DE-49DC-8E8E-4F30C9172325}" presName="hierChild6" presStyleCnt="0"/>
      <dgm:spPr/>
    </dgm:pt>
    <dgm:pt modelId="{3F5C8B79-9D38-4517-830A-1BECE115BD70}" type="pres">
      <dgm:prSet presAssocID="{E99879F1-C5DE-49DC-8E8E-4F30C9172325}" presName="hierChild7" presStyleCnt="0"/>
      <dgm:spPr/>
    </dgm:pt>
  </dgm:ptLst>
  <dgm:cxnLst>
    <dgm:cxn modelId="{CE0C30E8-8386-4F41-8B94-DFCBAA870D0D}" type="presOf" srcId="{093325B9-8A9E-4EBD-97AC-E7C76272EC05}" destId="{0CDFD8F5-50E1-4C52-BD18-C76D268A23BF}" srcOrd="0" destOrd="0" presId="urn:microsoft.com/office/officeart/2008/layout/NameandTitleOrganizationalChart"/>
    <dgm:cxn modelId="{4DCE3476-511B-4786-A090-452D788BD688}" srcId="{4EB4DB07-0B43-4BBB-BC58-9AD2E6C8E0C5}" destId="{9DA2DD3A-C9AC-4DCC-92C3-B5801A80E502}" srcOrd="1" destOrd="0" parTransId="{917D7FB5-CD08-4478-AA4F-9D9309196FDF}" sibTransId="{EF80648D-5FB4-4399-8E8F-343987D00D92}"/>
    <dgm:cxn modelId="{94E753D6-9CB4-4D4E-BABB-F199AD77DC53}" type="presOf" srcId="{3081B82D-15C9-4BAF-AD19-8F984C93CC5A}" destId="{E539DD31-E388-41F4-A89C-122780ACDD8E}" srcOrd="0" destOrd="0" presId="urn:microsoft.com/office/officeart/2008/layout/NameandTitleOrganizationalChart"/>
    <dgm:cxn modelId="{23296613-AE1D-442E-A8E9-8C9D9098EBF0}" type="presOf" srcId="{4EB4DB07-0B43-4BBB-BC58-9AD2E6C8E0C5}" destId="{5A77D786-F43D-4556-839E-E6582602D5AC}" srcOrd="0" destOrd="0" presId="urn:microsoft.com/office/officeart/2008/layout/NameandTitleOrganizationalChart"/>
    <dgm:cxn modelId="{10F0DFBB-59B5-4E8C-9CEF-1A37A1B68821}" type="presOf" srcId="{E99879F1-C5DE-49DC-8E8E-4F30C9172325}" destId="{F72278EB-9685-4249-A202-1654E392877C}" srcOrd="0" destOrd="0" presId="urn:microsoft.com/office/officeart/2008/layout/NameandTitleOrganizationalChart"/>
    <dgm:cxn modelId="{AC60ED62-DB55-41D7-AE18-CA558C7E5F79}" type="presOf" srcId="{9DA2DD3A-C9AC-4DCC-92C3-B5801A80E502}" destId="{D8269165-87F2-45B9-A128-91050C49AE54}" srcOrd="0" destOrd="0" presId="urn:microsoft.com/office/officeart/2008/layout/NameandTitleOrganizationalChart"/>
    <dgm:cxn modelId="{9D1483FA-B093-42DE-B63E-7077DC978615}" type="presOf" srcId="{E99879F1-C5DE-49DC-8E8E-4F30C9172325}" destId="{8A1BEC5E-B40C-44E4-AAA2-117D8F3EBDF0}" srcOrd="1" destOrd="0" presId="urn:microsoft.com/office/officeart/2008/layout/NameandTitleOrganizationalChart"/>
    <dgm:cxn modelId="{2084901A-C016-46DB-9ADD-BE8A45E1831B}" type="presOf" srcId="{9DA2DD3A-C9AC-4DCC-92C3-B5801A80E502}" destId="{ABCF2608-7FA1-44AC-B02C-DF344015F655}" srcOrd="1" destOrd="0" presId="urn:microsoft.com/office/officeart/2008/layout/NameandTitleOrganizationalChart"/>
    <dgm:cxn modelId="{D7AADE62-061E-41EB-8C14-188ED2F1B280}" type="presOf" srcId="{917D7FB5-CD08-4478-AA4F-9D9309196FDF}" destId="{40CC5AF4-C341-486B-8405-36CF137EDF89}" srcOrd="0" destOrd="0" presId="urn:microsoft.com/office/officeart/2008/layout/NameandTitleOrganizationalChart"/>
    <dgm:cxn modelId="{523C0E12-5A0B-4E04-8009-072B2803C984}" type="presOf" srcId="{96F4B064-7905-49D8-89F9-5701D7586EB1}" destId="{C17F006A-9AD5-4421-A895-D03C97A5D572}" srcOrd="0" destOrd="0" presId="urn:microsoft.com/office/officeart/2008/layout/NameandTitleOrganizationalChart"/>
    <dgm:cxn modelId="{4DB0009C-0F01-4623-AE61-068EBC313AE9}" type="presOf" srcId="{DFF6C18B-FBC8-43EA-AA56-01022092F248}" destId="{F37F6683-6A4E-4F9E-8F1E-365F7DABAD07}" srcOrd="0" destOrd="0" presId="urn:microsoft.com/office/officeart/2008/layout/NameandTitleOrganizationalChart"/>
    <dgm:cxn modelId="{62373FB6-4D98-4683-96B6-33964B4E1ACA}" type="presOf" srcId="{EF80648D-5FB4-4399-8E8F-343987D00D92}" destId="{EA63E648-FC2C-49C2-8852-08CED8C3AB67}" srcOrd="0" destOrd="0" presId="urn:microsoft.com/office/officeart/2008/layout/NameandTitleOrganizationalChart"/>
    <dgm:cxn modelId="{6F1D0963-90CB-4E1C-B51A-E138E083D9A5}" srcId="{4EB4DB07-0B43-4BBB-BC58-9AD2E6C8E0C5}" destId="{E99879F1-C5DE-49DC-8E8E-4F30C9172325}" srcOrd="0" destOrd="0" parTransId="{093325B9-8A9E-4EBD-97AC-E7C76272EC05}" sibTransId="{3081B82D-15C9-4BAF-AD19-8F984C93CC5A}"/>
    <dgm:cxn modelId="{7BB1FDAA-A190-445B-BB06-ED11FD3ABA5B}" srcId="{DFF6C18B-FBC8-43EA-AA56-01022092F248}" destId="{4EB4DB07-0B43-4BBB-BC58-9AD2E6C8E0C5}" srcOrd="0" destOrd="0" parTransId="{060F7A8C-68A9-467C-932C-34680E2D3801}" sibTransId="{96F4B064-7905-49D8-89F9-5701D7586EB1}"/>
    <dgm:cxn modelId="{A52F1BE2-8465-4CF8-9273-2E6E6C362448}" type="presOf" srcId="{4EB4DB07-0B43-4BBB-BC58-9AD2E6C8E0C5}" destId="{8AAB29BB-F126-4E0E-86C9-295E8A8A59C1}" srcOrd="1" destOrd="0" presId="urn:microsoft.com/office/officeart/2008/layout/NameandTitleOrganizationalChart"/>
    <dgm:cxn modelId="{7D7F2F76-B306-4D04-896D-7996A6E4E810}" type="presParOf" srcId="{F37F6683-6A4E-4F9E-8F1E-365F7DABAD07}" destId="{D3F6A73A-40F1-41F4-B3B3-42AACA681366}" srcOrd="0" destOrd="0" presId="urn:microsoft.com/office/officeart/2008/layout/NameandTitleOrganizationalChart"/>
    <dgm:cxn modelId="{6E882C19-D223-4972-A3DF-53DFB6E7F643}" type="presParOf" srcId="{D3F6A73A-40F1-41F4-B3B3-42AACA681366}" destId="{E32DF085-C4E8-439B-A32E-C4FF0C3FF763}" srcOrd="0" destOrd="0" presId="urn:microsoft.com/office/officeart/2008/layout/NameandTitleOrganizationalChart"/>
    <dgm:cxn modelId="{ADACBD20-920A-4AE6-86AC-5C3F7CB02611}" type="presParOf" srcId="{E32DF085-C4E8-439B-A32E-C4FF0C3FF763}" destId="{5A77D786-F43D-4556-839E-E6582602D5AC}" srcOrd="0" destOrd="0" presId="urn:microsoft.com/office/officeart/2008/layout/NameandTitleOrganizationalChart"/>
    <dgm:cxn modelId="{C2639D51-FD25-4BB1-A3D7-87360EABF2E4}" type="presParOf" srcId="{E32DF085-C4E8-439B-A32E-C4FF0C3FF763}" destId="{C17F006A-9AD5-4421-A895-D03C97A5D572}" srcOrd="1" destOrd="0" presId="urn:microsoft.com/office/officeart/2008/layout/NameandTitleOrganizationalChart"/>
    <dgm:cxn modelId="{C3B9A574-792A-402D-AB42-DE9F3B89B32F}" type="presParOf" srcId="{E32DF085-C4E8-439B-A32E-C4FF0C3FF763}" destId="{8AAB29BB-F126-4E0E-86C9-295E8A8A59C1}" srcOrd="2" destOrd="0" presId="urn:microsoft.com/office/officeart/2008/layout/NameandTitleOrganizationalChart"/>
    <dgm:cxn modelId="{4DC7C758-5F60-42B5-9634-00F7F39C3168}" type="presParOf" srcId="{D3F6A73A-40F1-41F4-B3B3-42AACA681366}" destId="{E8535578-D2E1-419A-8B19-99A66E8ADD57}" srcOrd="1" destOrd="0" presId="urn:microsoft.com/office/officeart/2008/layout/NameandTitleOrganizationalChart"/>
    <dgm:cxn modelId="{03FB1637-EC54-4C94-9DE5-64372CF93BC1}" type="presParOf" srcId="{E8535578-D2E1-419A-8B19-99A66E8ADD57}" destId="{40CC5AF4-C341-486B-8405-36CF137EDF89}" srcOrd="0" destOrd="0" presId="urn:microsoft.com/office/officeart/2008/layout/NameandTitleOrganizationalChart"/>
    <dgm:cxn modelId="{B57A55CC-741B-4279-A14E-05D3AEAF0A60}" type="presParOf" srcId="{E8535578-D2E1-419A-8B19-99A66E8ADD57}" destId="{7952CC1F-9B81-4AE7-9AE8-16E1048B472E}" srcOrd="1" destOrd="0" presId="urn:microsoft.com/office/officeart/2008/layout/NameandTitleOrganizationalChart"/>
    <dgm:cxn modelId="{52B7550B-CDBB-4410-BB40-EA1F90C383CF}" type="presParOf" srcId="{7952CC1F-9B81-4AE7-9AE8-16E1048B472E}" destId="{2D0B0440-2F09-4B2D-ABE1-3BBA64AD201E}" srcOrd="0" destOrd="0" presId="urn:microsoft.com/office/officeart/2008/layout/NameandTitleOrganizationalChart"/>
    <dgm:cxn modelId="{CA5CDE88-146B-49A8-873D-D4FF84098FEA}" type="presParOf" srcId="{2D0B0440-2F09-4B2D-ABE1-3BBA64AD201E}" destId="{D8269165-87F2-45B9-A128-91050C49AE54}" srcOrd="0" destOrd="0" presId="urn:microsoft.com/office/officeart/2008/layout/NameandTitleOrganizationalChart"/>
    <dgm:cxn modelId="{2A408468-A714-4BF3-8A39-2E380F9EB122}" type="presParOf" srcId="{2D0B0440-2F09-4B2D-ABE1-3BBA64AD201E}" destId="{EA63E648-FC2C-49C2-8852-08CED8C3AB67}" srcOrd="1" destOrd="0" presId="urn:microsoft.com/office/officeart/2008/layout/NameandTitleOrganizationalChart"/>
    <dgm:cxn modelId="{7CEE72D4-3D9A-4A4F-8AA1-B05119FD63DD}" type="presParOf" srcId="{2D0B0440-2F09-4B2D-ABE1-3BBA64AD201E}" destId="{ABCF2608-7FA1-44AC-B02C-DF344015F655}" srcOrd="2" destOrd="0" presId="urn:microsoft.com/office/officeart/2008/layout/NameandTitleOrganizationalChart"/>
    <dgm:cxn modelId="{1771DE7B-71D5-4020-9C5B-803276B27AB0}" type="presParOf" srcId="{7952CC1F-9B81-4AE7-9AE8-16E1048B472E}" destId="{95E05A60-3C7C-43F6-8D63-EFA90DCB9CA1}" srcOrd="1" destOrd="0" presId="urn:microsoft.com/office/officeart/2008/layout/NameandTitleOrganizationalChart"/>
    <dgm:cxn modelId="{D3E85B00-096D-417E-A18A-E7071455BA89}" type="presParOf" srcId="{7952CC1F-9B81-4AE7-9AE8-16E1048B472E}" destId="{AD997E83-F040-47D4-A1B7-F5E9EBD7E86E}" srcOrd="2" destOrd="0" presId="urn:microsoft.com/office/officeart/2008/layout/NameandTitleOrganizationalChart"/>
    <dgm:cxn modelId="{9BC0660C-60E8-4515-AED3-BF313219CEA0}" type="presParOf" srcId="{D3F6A73A-40F1-41F4-B3B3-42AACA681366}" destId="{96965D9E-92C6-457E-AA95-ABE38FB3B81C}" srcOrd="2" destOrd="0" presId="urn:microsoft.com/office/officeart/2008/layout/NameandTitleOrganizationalChart"/>
    <dgm:cxn modelId="{B02EAA89-B4E8-4BDF-8BF0-E2F6305E9B99}" type="presParOf" srcId="{96965D9E-92C6-457E-AA95-ABE38FB3B81C}" destId="{0CDFD8F5-50E1-4C52-BD18-C76D268A23BF}" srcOrd="0" destOrd="0" presId="urn:microsoft.com/office/officeart/2008/layout/NameandTitleOrganizationalChart"/>
    <dgm:cxn modelId="{3BDA2E2D-A204-4B64-B391-77CEA9E6BCF3}" type="presParOf" srcId="{96965D9E-92C6-457E-AA95-ABE38FB3B81C}" destId="{262A3B4E-BEC5-4A62-9CEF-27ABFE8A3C6E}" srcOrd="1" destOrd="0" presId="urn:microsoft.com/office/officeart/2008/layout/NameandTitleOrganizationalChart"/>
    <dgm:cxn modelId="{B10C49EE-3D47-43BA-B089-58C84BE1667F}" type="presParOf" srcId="{262A3B4E-BEC5-4A62-9CEF-27ABFE8A3C6E}" destId="{999FFA34-8970-438F-AC29-92AC3B986196}" srcOrd="0" destOrd="0" presId="urn:microsoft.com/office/officeart/2008/layout/NameandTitleOrganizationalChart"/>
    <dgm:cxn modelId="{BC575408-759A-43FC-8369-93A60F6DD220}" type="presParOf" srcId="{999FFA34-8970-438F-AC29-92AC3B986196}" destId="{F72278EB-9685-4249-A202-1654E392877C}" srcOrd="0" destOrd="0" presId="urn:microsoft.com/office/officeart/2008/layout/NameandTitleOrganizationalChart"/>
    <dgm:cxn modelId="{2050FE9C-D67F-4F91-BEFD-7C70FDA1F456}" type="presParOf" srcId="{999FFA34-8970-438F-AC29-92AC3B986196}" destId="{E539DD31-E388-41F4-A89C-122780ACDD8E}" srcOrd="1" destOrd="0" presId="urn:microsoft.com/office/officeart/2008/layout/NameandTitleOrganizationalChart"/>
    <dgm:cxn modelId="{8AFAE1B2-980A-4877-8A79-59470A752796}" type="presParOf" srcId="{999FFA34-8970-438F-AC29-92AC3B986196}" destId="{8A1BEC5E-B40C-44E4-AAA2-117D8F3EBDF0}" srcOrd="2" destOrd="0" presId="urn:microsoft.com/office/officeart/2008/layout/NameandTitleOrganizationalChart"/>
    <dgm:cxn modelId="{610EAE27-3030-425D-9AB6-C79E81183D22}" type="presParOf" srcId="{262A3B4E-BEC5-4A62-9CEF-27ABFE8A3C6E}" destId="{DD180188-E634-4F25-96DE-DFAA2EAF94A6}" srcOrd="1" destOrd="0" presId="urn:microsoft.com/office/officeart/2008/layout/NameandTitleOrganizationalChart"/>
    <dgm:cxn modelId="{0E576DCE-65D7-45D5-8149-60B0ED2B5B6A}" type="presParOf" srcId="{262A3B4E-BEC5-4A62-9CEF-27ABFE8A3C6E}" destId="{3F5C8B79-9D38-4517-830A-1BECE115BD7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88A98-5F97-44BC-A478-637F5F998F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95E510E-C770-4203-8687-62B0E4134B59}">
      <dgm:prSet phldrT="[Texto]" custT="1"/>
      <dgm:spPr>
        <a:noFill/>
        <a:ln>
          <a:noFill/>
        </a:ln>
      </dgm:spPr>
      <dgm:t>
        <a:bodyPr/>
        <a:lstStyle/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Vantagens</a:t>
          </a:r>
        </a:p>
      </dgm:t>
    </dgm:pt>
    <dgm:pt modelId="{1106D95E-965C-4E56-9FCF-47CC4894C84B}" type="parTrans" cxnId="{0F47209F-9191-479C-8830-51E2AD057CC8}">
      <dgm:prSet/>
      <dgm:spPr/>
      <dgm:t>
        <a:bodyPr/>
        <a:lstStyle/>
        <a:p>
          <a:endParaRPr lang="pt-PT"/>
        </a:p>
      </dgm:t>
    </dgm:pt>
    <dgm:pt modelId="{1D464C35-43F1-4331-BBF1-94CEC4EABDAB}" type="sibTrans" cxnId="{0F47209F-9191-479C-8830-51E2AD057CC8}">
      <dgm:prSet/>
      <dgm:spPr/>
      <dgm:t>
        <a:bodyPr/>
        <a:lstStyle/>
        <a:p>
          <a:endParaRPr lang="pt-PT"/>
        </a:p>
      </dgm:t>
    </dgm:pt>
    <dgm:pt modelId="{446E1623-8486-4A2F-9D64-1E80C3E71AA0}">
      <dgm:prSet phldrT="[Texto]" custT="1"/>
      <dgm:spPr/>
      <dgm:t>
        <a:bodyPr/>
        <a:lstStyle/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Aumento da flexibilidade salarial e consequentemente a absorção de grandes choques adversos</a:t>
          </a:r>
        </a:p>
      </dgm:t>
    </dgm:pt>
    <dgm:pt modelId="{CE4C6BC8-9331-466E-91C4-77C51914D6D3}" type="parTrans" cxnId="{309C5FB2-40D8-4252-85CB-50A4ECB5A159}">
      <dgm:prSet/>
      <dgm:spPr/>
      <dgm:t>
        <a:bodyPr/>
        <a:lstStyle/>
        <a:p>
          <a:endParaRPr lang="pt-PT"/>
        </a:p>
      </dgm:t>
    </dgm:pt>
    <dgm:pt modelId="{4158C498-A0F3-442E-9704-F60AE0F78703}" type="sibTrans" cxnId="{309C5FB2-40D8-4252-85CB-50A4ECB5A159}">
      <dgm:prSet/>
      <dgm:spPr/>
      <dgm:t>
        <a:bodyPr/>
        <a:lstStyle/>
        <a:p>
          <a:endParaRPr lang="pt-PT"/>
        </a:p>
      </dgm:t>
    </dgm:pt>
    <dgm:pt modelId="{C02CCB01-E389-4426-AC46-E527FCC8D2D7}">
      <dgm:prSet phldrT="[Texto]" custT="1"/>
      <dgm:spPr/>
      <dgm:t>
        <a:bodyPr/>
        <a:lstStyle/>
        <a:p>
          <a:pPr algn="just"/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      Dá espaço de manobra à PM para reagir às deflações;</a:t>
          </a:r>
          <a:b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       Mudanças nas principais taxas de juro vão encontrar limites</a:t>
          </a:r>
        </a:p>
      </dgm:t>
    </dgm:pt>
    <dgm:pt modelId="{A06C34D7-BB8D-4CA5-8F07-1C1CCE75EF1C}" type="parTrans" cxnId="{ADDBF253-8182-472A-A6BD-61A10015478E}">
      <dgm:prSet/>
      <dgm:spPr/>
      <dgm:t>
        <a:bodyPr/>
        <a:lstStyle/>
        <a:p>
          <a:endParaRPr lang="pt-PT"/>
        </a:p>
      </dgm:t>
    </dgm:pt>
    <dgm:pt modelId="{7547994B-2153-4067-A8A8-F217BF88647C}" type="sibTrans" cxnId="{ADDBF253-8182-472A-A6BD-61A10015478E}">
      <dgm:prSet/>
      <dgm:spPr/>
      <dgm:t>
        <a:bodyPr/>
        <a:lstStyle/>
        <a:p>
          <a:endParaRPr lang="pt-PT"/>
        </a:p>
      </dgm:t>
    </dgm:pt>
    <dgm:pt modelId="{014F0D6F-A292-4D0C-B1F3-715D12A807C7}" type="pres">
      <dgm:prSet presAssocID="{B4988A98-5F97-44BC-A478-637F5F998F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E46119-B30D-4361-B9EC-C32DEF55B1CC}" type="pres">
      <dgm:prSet presAssocID="{295E510E-C770-4203-8687-62B0E4134B59}" presName="hierRoot1" presStyleCnt="0"/>
      <dgm:spPr/>
    </dgm:pt>
    <dgm:pt modelId="{00221250-8B4E-4B67-A435-5F0FF1AF85E9}" type="pres">
      <dgm:prSet presAssocID="{295E510E-C770-4203-8687-62B0E4134B59}" presName="composite" presStyleCnt="0"/>
      <dgm:spPr/>
    </dgm:pt>
    <dgm:pt modelId="{78DEE7E3-FFAA-4F5B-B608-61AB65F0A48F}" type="pres">
      <dgm:prSet presAssocID="{295E510E-C770-4203-8687-62B0E4134B59}" presName="background" presStyleLbl="node0" presStyleIdx="0" presStyleCnt="1"/>
      <dgm:spPr>
        <a:noFill/>
        <a:ln>
          <a:noFill/>
        </a:ln>
      </dgm:spPr>
    </dgm:pt>
    <dgm:pt modelId="{3E4D923D-9E74-4142-9A04-8E1C043ADA05}" type="pres">
      <dgm:prSet presAssocID="{295E510E-C770-4203-8687-62B0E4134B59}" presName="text" presStyleLbl="fgAcc0" presStyleIdx="0" presStyleCnt="1" custScaleX="89436" custScaleY="121529" custLinFactX="-32233" custLinFactNeighborX="-100000" custLinFactNeighborY="-167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A306E8-1022-46A2-B155-2F471A1D7762}" type="pres">
      <dgm:prSet presAssocID="{295E510E-C770-4203-8687-62B0E4134B59}" presName="hierChild2" presStyleCnt="0"/>
      <dgm:spPr/>
    </dgm:pt>
    <dgm:pt modelId="{03E4C764-AEFD-4D43-880D-D9506360ACE3}" type="pres">
      <dgm:prSet presAssocID="{CE4C6BC8-9331-466E-91C4-77C51914D6D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7842A22-C5F5-4957-AB6B-28400D81223A}" type="pres">
      <dgm:prSet presAssocID="{446E1623-8486-4A2F-9D64-1E80C3E71AA0}" presName="hierRoot2" presStyleCnt="0"/>
      <dgm:spPr/>
    </dgm:pt>
    <dgm:pt modelId="{DDB26C7A-6873-4FD7-B414-940099C3B369}" type="pres">
      <dgm:prSet presAssocID="{446E1623-8486-4A2F-9D64-1E80C3E71AA0}" presName="composite2" presStyleCnt="0"/>
      <dgm:spPr/>
    </dgm:pt>
    <dgm:pt modelId="{0CCFF8A0-59BC-4EDF-BBFA-34301D636E55}" type="pres">
      <dgm:prSet presAssocID="{446E1623-8486-4A2F-9D64-1E80C3E71AA0}" presName="background2" presStyleLbl="node2" presStyleIdx="0" presStyleCnt="2"/>
      <dgm:spPr/>
    </dgm:pt>
    <dgm:pt modelId="{DFDA4D48-E97A-4FBA-A13C-447F4E192ECD}" type="pres">
      <dgm:prSet presAssocID="{446E1623-8486-4A2F-9D64-1E80C3E71AA0}" presName="text2" presStyleLbl="fgAcc2" presStyleIdx="0" presStyleCnt="2" custScaleX="134239" custScaleY="139803" custLinFactNeighborX="-24219" custLinFactNeighborY="-48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7C2D0-C5A7-4BC1-9784-315BA4FD224A}" type="pres">
      <dgm:prSet presAssocID="{446E1623-8486-4A2F-9D64-1E80C3E71AA0}" presName="hierChild3" presStyleCnt="0"/>
      <dgm:spPr/>
    </dgm:pt>
    <dgm:pt modelId="{8F3958DE-2C8F-4A01-91F1-0351AC20D3E9}" type="pres">
      <dgm:prSet presAssocID="{A06C34D7-BB8D-4CA5-8F07-1C1CCE75EF1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ACCE488-FEFC-4DE2-B2EF-53C3E61AA825}" type="pres">
      <dgm:prSet presAssocID="{C02CCB01-E389-4426-AC46-E527FCC8D2D7}" presName="hierRoot2" presStyleCnt="0"/>
      <dgm:spPr/>
    </dgm:pt>
    <dgm:pt modelId="{D6AECFB8-0B98-4DE6-AAC6-16BE40AFCEA6}" type="pres">
      <dgm:prSet presAssocID="{C02CCB01-E389-4426-AC46-E527FCC8D2D7}" presName="composite2" presStyleCnt="0"/>
      <dgm:spPr/>
    </dgm:pt>
    <dgm:pt modelId="{06B3D747-D3FC-4736-849F-C9B2F965855A}" type="pres">
      <dgm:prSet presAssocID="{C02CCB01-E389-4426-AC46-E527FCC8D2D7}" presName="background2" presStyleLbl="node2" presStyleIdx="1" presStyleCnt="2"/>
      <dgm:spPr/>
    </dgm:pt>
    <dgm:pt modelId="{C0B1EBAD-FFB3-45F5-90F2-72A8C5DA6EE8}" type="pres">
      <dgm:prSet presAssocID="{C02CCB01-E389-4426-AC46-E527FCC8D2D7}" presName="text2" presStyleLbl="fgAcc2" presStyleIdx="1" presStyleCnt="2" custScaleX="138659" custScaleY="150045" custLinFactX="-185958" custLinFactNeighborX="-200000" custLinFactNeighborY="-108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C3AC42-1DE7-436A-8D92-B2230E9DF899}" type="pres">
      <dgm:prSet presAssocID="{C02CCB01-E389-4426-AC46-E527FCC8D2D7}" presName="hierChild3" presStyleCnt="0"/>
      <dgm:spPr/>
    </dgm:pt>
  </dgm:ptLst>
  <dgm:cxnLst>
    <dgm:cxn modelId="{0F47209F-9191-479C-8830-51E2AD057CC8}" srcId="{B4988A98-5F97-44BC-A478-637F5F998FBE}" destId="{295E510E-C770-4203-8687-62B0E4134B59}" srcOrd="0" destOrd="0" parTransId="{1106D95E-965C-4E56-9FCF-47CC4894C84B}" sibTransId="{1D464C35-43F1-4331-BBF1-94CEC4EABDAB}"/>
    <dgm:cxn modelId="{93A024E1-282F-4935-90F5-F46777E72C61}" type="presOf" srcId="{CE4C6BC8-9331-466E-91C4-77C51914D6D3}" destId="{03E4C764-AEFD-4D43-880D-D9506360ACE3}" srcOrd="0" destOrd="0" presId="urn:microsoft.com/office/officeart/2005/8/layout/hierarchy1"/>
    <dgm:cxn modelId="{EA56551B-DC50-4F76-8071-EE2B4A38A51F}" type="presOf" srcId="{B4988A98-5F97-44BC-A478-637F5F998FBE}" destId="{014F0D6F-A292-4D0C-B1F3-715D12A807C7}" srcOrd="0" destOrd="0" presId="urn:microsoft.com/office/officeart/2005/8/layout/hierarchy1"/>
    <dgm:cxn modelId="{ADEA0378-EE5C-4E54-9024-489B9A664A75}" type="presOf" srcId="{295E510E-C770-4203-8687-62B0E4134B59}" destId="{3E4D923D-9E74-4142-9A04-8E1C043ADA05}" srcOrd="0" destOrd="0" presId="urn:microsoft.com/office/officeart/2005/8/layout/hierarchy1"/>
    <dgm:cxn modelId="{309C5FB2-40D8-4252-85CB-50A4ECB5A159}" srcId="{295E510E-C770-4203-8687-62B0E4134B59}" destId="{446E1623-8486-4A2F-9D64-1E80C3E71AA0}" srcOrd="0" destOrd="0" parTransId="{CE4C6BC8-9331-466E-91C4-77C51914D6D3}" sibTransId="{4158C498-A0F3-442E-9704-F60AE0F78703}"/>
    <dgm:cxn modelId="{97EF20FA-A08C-4B7E-83C3-2425361436EF}" type="presOf" srcId="{C02CCB01-E389-4426-AC46-E527FCC8D2D7}" destId="{C0B1EBAD-FFB3-45F5-90F2-72A8C5DA6EE8}" srcOrd="0" destOrd="0" presId="urn:microsoft.com/office/officeart/2005/8/layout/hierarchy1"/>
    <dgm:cxn modelId="{ADDBF253-8182-472A-A6BD-61A10015478E}" srcId="{295E510E-C770-4203-8687-62B0E4134B59}" destId="{C02CCB01-E389-4426-AC46-E527FCC8D2D7}" srcOrd="1" destOrd="0" parTransId="{A06C34D7-BB8D-4CA5-8F07-1C1CCE75EF1C}" sibTransId="{7547994B-2153-4067-A8A8-F217BF88647C}"/>
    <dgm:cxn modelId="{BBC50B7E-5A97-4977-80ED-9E95C098044D}" type="presOf" srcId="{446E1623-8486-4A2F-9D64-1E80C3E71AA0}" destId="{DFDA4D48-E97A-4FBA-A13C-447F4E192ECD}" srcOrd="0" destOrd="0" presId="urn:microsoft.com/office/officeart/2005/8/layout/hierarchy1"/>
    <dgm:cxn modelId="{F92A4F58-10B1-4BF1-A96F-AF954E465989}" type="presOf" srcId="{A06C34D7-BB8D-4CA5-8F07-1C1CCE75EF1C}" destId="{8F3958DE-2C8F-4A01-91F1-0351AC20D3E9}" srcOrd="0" destOrd="0" presId="urn:microsoft.com/office/officeart/2005/8/layout/hierarchy1"/>
    <dgm:cxn modelId="{605193E1-0E9C-467C-A0FC-657D176BC496}" type="presParOf" srcId="{014F0D6F-A292-4D0C-B1F3-715D12A807C7}" destId="{CBE46119-B30D-4361-B9EC-C32DEF55B1CC}" srcOrd="0" destOrd="0" presId="urn:microsoft.com/office/officeart/2005/8/layout/hierarchy1"/>
    <dgm:cxn modelId="{144AB727-AC83-4DF1-845B-077AD5338E90}" type="presParOf" srcId="{CBE46119-B30D-4361-B9EC-C32DEF55B1CC}" destId="{00221250-8B4E-4B67-A435-5F0FF1AF85E9}" srcOrd="0" destOrd="0" presId="urn:microsoft.com/office/officeart/2005/8/layout/hierarchy1"/>
    <dgm:cxn modelId="{35081C0F-68EC-4453-9CC9-623B0D6BE7E9}" type="presParOf" srcId="{00221250-8B4E-4B67-A435-5F0FF1AF85E9}" destId="{78DEE7E3-FFAA-4F5B-B608-61AB65F0A48F}" srcOrd="0" destOrd="0" presId="urn:microsoft.com/office/officeart/2005/8/layout/hierarchy1"/>
    <dgm:cxn modelId="{5262DD75-14C3-4599-AECB-B19124D5D2D3}" type="presParOf" srcId="{00221250-8B4E-4B67-A435-5F0FF1AF85E9}" destId="{3E4D923D-9E74-4142-9A04-8E1C043ADA05}" srcOrd="1" destOrd="0" presId="urn:microsoft.com/office/officeart/2005/8/layout/hierarchy1"/>
    <dgm:cxn modelId="{E2454055-20D8-4C6B-8CC1-8E929BCEAF5F}" type="presParOf" srcId="{CBE46119-B30D-4361-B9EC-C32DEF55B1CC}" destId="{75A306E8-1022-46A2-B155-2F471A1D7762}" srcOrd="1" destOrd="0" presId="urn:microsoft.com/office/officeart/2005/8/layout/hierarchy1"/>
    <dgm:cxn modelId="{2500282C-A2E5-41F9-B0F4-1E1E125E9C66}" type="presParOf" srcId="{75A306E8-1022-46A2-B155-2F471A1D7762}" destId="{03E4C764-AEFD-4D43-880D-D9506360ACE3}" srcOrd="0" destOrd="0" presId="urn:microsoft.com/office/officeart/2005/8/layout/hierarchy1"/>
    <dgm:cxn modelId="{8A1E6DCB-AA4F-42A2-A54A-4CC58DDED0EF}" type="presParOf" srcId="{75A306E8-1022-46A2-B155-2F471A1D7762}" destId="{47842A22-C5F5-4957-AB6B-28400D81223A}" srcOrd="1" destOrd="0" presId="urn:microsoft.com/office/officeart/2005/8/layout/hierarchy1"/>
    <dgm:cxn modelId="{42408223-689D-44CF-9311-2281119DDA74}" type="presParOf" srcId="{47842A22-C5F5-4957-AB6B-28400D81223A}" destId="{DDB26C7A-6873-4FD7-B414-940099C3B369}" srcOrd="0" destOrd="0" presId="urn:microsoft.com/office/officeart/2005/8/layout/hierarchy1"/>
    <dgm:cxn modelId="{FFFF2E01-4896-4488-A8FE-13F452167712}" type="presParOf" srcId="{DDB26C7A-6873-4FD7-B414-940099C3B369}" destId="{0CCFF8A0-59BC-4EDF-BBFA-34301D636E55}" srcOrd="0" destOrd="0" presId="urn:microsoft.com/office/officeart/2005/8/layout/hierarchy1"/>
    <dgm:cxn modelId="{AD0E63A4-0674-49B9-8F21-9B6934E3BB7A}" type="presParOf" srcId="{DDB26C7A-6873-4FD7-B414-940099C3B369}" destId="{DFDA4D48-E97A-4FBA-A13C-447F4E192ECD}" srcOrd="1" destOrd="0" presId="urn:microsoft.com/office/officeart/2005/8/layout/hierarchy1"/>
    <dgm:cxn modelId="{F581E57E-FFED-49B0-91E4-21489B80C38C}" type="presParOf" srcId="{47842A22-C5F5-4957-AB6B-28400D81223A}" destId="{7427C2D0-C5A7-4BC1-9784-315BA4FD224A}" srcOrd="1" destOrd="0" presId="urn:microsoft.com/office/officeart/2005/8/layout/hierarchy1"/>
    <dgm:cxn modelId="{B0DCE9A9-A366-4A0D-B8F4-1F7AB813BB7C}" type="presParOf" srcId="{75A306E8-1022-46A2-B155-2F471A1D7762}" destId="{8F3958DE-2C8F-4A01-91F1-0351AC20D3E9}" srcOrd="2" destOrd="0" presId="urn:microsoft.com/office/officeart/2005/8/layout/hierarchy1"/>
    <dgm:cxn modelId="{1FEDBB7B-0C01-4F3D-9486-E978E01945BD}" type="presParOf" srcId="{75A306E8-1022-46A2-B155-2F471A1D7762}" destId="{8ACCE488-FEFC-4DE2-B2EF-53C3E61AA825}" srcOrd="3" destOrd="0" presId="urn:microsoft.com/office/officeart/2005/8/layout/hierarchy1"/>
    <dgm:cxn modelId="{3CF3AC13-6518-4F6A-8E72-2CC551C1C152}" type="presParOf" srcId="{8ACCE488-FEFC-4DE2-B2EF-53C3E61AA825}" destId="{D6AECFB8-0B98-4DE6-AAC6-16BE40AFCEA6}" srcOrd="0" destOrd="0" presId="urn:microsoft.com/office/officeart/2005/8/layout/hierarchy1"/>
    <dgm:cxn modelId="{F4C2FCF6-F8FE-4787-A7FF-540A3F540AB0}" type="presParOf" srcId="{D6AECFB8-0B98-4DE6-AAC6-16BE40AFCEA6}" destId="{06B3D747-D3FC-4736-849F-C9B2F965855A}" srcOrd="0" destOrd="0" presId="urn:microsoft.com/office/officeart/2005/8/layout/hierarchy1"/>
    <dgm:cxn modelId="{DF8E1FDC-1BF0-478E-A958-F343E0420059}" type="presParOf" srcId="{D6AECFB8-0B98-4DE6-AAC6-16BE40AFCEA6}" destId="{C0B1EBAD-FFB3-45F5-90F2-72A8C5DA6EE8}" srcOrd="1" destOrd="0" presId="urn:microsoft.com/office/officeart/2005/8/layout/hierarchy1"/>
    <dgm:cxn modelId="{93BF0BE3-8A43-4F32-95B2-3FF514B8A197}" type="presParOf" srcId="{8ACCE488-FEFC-4DE2-B2EF-53C3E61AA825}" destId="{FBC3AC42-1DE7-436A-8D92-B2230E9DF8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988A98-5F97-44BC-A478-637F5F998F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95E510E-C770-4203-8687-62B0E4134B59}">
      <dgm:prSet phldrT="[Texto]" custT="1"/>
      <dgm:spPr>
        <a:noFill/>
        <a:ln>
          <a:noFill/>
        </a:ln>
      </dgm:spPr>
      <dgm:t>
        <a:bodyPr/>
        <a:lstStyle/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Desvantagens</a:t>
          </a:r>
        </a:p>
      </dgm:t>
    </dgm:pt>
    <dgm:pt modelId="{1106D95E-965C-4E56-9FCF-47CC4894C84B}" type="parTrans" cxnId="{0F47209F-9191-479C-8830-51E2AD057CC8}">
      <dgm:prSet/>
      <dgm:spPr/>
      <dgm:t>
        <a:bodyPr/>
        <a:lstStyle/>
        <a:p>
          <a:endParaRPr lang="pt-PT"/>
        </a:p>
      </dgm:t>
    </dgm:pt>
    <dgm:pt modelId="{1D464C35-43F1-4331-BBF1-94CEC4EABDAB}" type="sibTrans" cxnId="{0F47209F-9191-479C-8830-51E2AD057CC8}">
      <dgm:prSet/>
      <dgm:spPr/>
      <dgm:t>
        <a:bodyPr/>
        <a:lstStyle/>
        <a:p>
          <a:endParaRPr lang="pt-PT"/>
        </a:p>
      </dgm:t>
    </dgm:pt>
    <dgm:pt modelId="{446E1623-8486-4A2F-9D64-1E80C3E71AA0}">
      <dgm:prSet phldrT="[Texto]" custT="1"/>
      <dgm:spPr/>
      <dgm:t>
        <a:bodyPr/>
        <a:lstStyle/>
        <a:p>
          <a:r>
            <a:rPr lang="pt-PT" sz="1200" dirty="0"/>
            <a:t>Dificilmente é considerada como estabilidade de preços.</a:t>
          </a:r>
        </a:p>
      </dgm:t>
    </dgm:pt>
    <dgm:pt modelId="{CE4C6BC8-9331-466E-91C4-77C51914D6D3}" type="parTrans" cxnId="{309C5FB2-40D8-4252-85CB-50A4ECB5A159}">
      <dgm:prSet/>
      <dgm:spPr/>
      <dgm:t>
        <a:bodyPr/>
        <a:lstStyle/>
        <a:p>
          <a:endParaRPr lang="pt-PT"/>
        </a:p>
      </dgm:t>
    </dgm:pt>
    <dgm:pt modelId="{4158C498-A0F3-442E-9704-F60AE0F78703}" type="sibTrans" cxnId="{309C5FB2-40D8-4252-85CB-50A4ECB5A159}">
      <dgm:prSet/>
      <dgm:spPr/>
      <dgm:t>
        <a:bodyPr/>
        <a:lstStyle/>
        <a:p>
          <a:endParaRPr lang="pt-PT"/>
        </a:p>
      </dgm:t>
    </dgm:pt>
    <dgm:pt modelId="{C02CCB01-E389-4426-AC46-E527FCC8D2D7}">
      <dgm:prSet phldrT="[Texto]" custT="1"/>
      <dgm:spPr/>
      <dgm:t>
        <a:bodyPr/>
        <a:lstStyle/>
        <a:p>
          <a:pPr algn="l"/>
          <a:r>
            <a:rPr lang="pt-PT" sz="1300" dirty="0">
              <a:latin typeface="Calibri" panose="020F0502020204030204" pitchFamily="34" charset="0"/>
              <a:cs typeface="Calibri" panose="020F0502020204030204" pitchFamily="34" charset="0"/>
            </a:rPr>
            <a:t>   BC podem perder credibilidade; </a:t>
          </a:r>
          <a:br>
            <a:rPr lang="pt-PT" sz="13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t-PT" sz="1300" dirty="0">
              <a:latin typeface="Calibri" panose="020F0502020204030204" pitchFamily="34" charset="0"/>
              <a:cs typeface="Calibri" panose="020F0502020204030204" pitchFamily="34" charset="0"/>
            </a:rPr>
            <a:t>   Planear economias e investimentos é difícil para as empresas</a:t>
          </a:r>
        </a:p>
      </dgm:t>
    </dgm:pt>
    <dgm:pt modelId="{A06C34D7-BB8D-4CA5-8F07-1C1CCE75EF1C}" type="parTrans" cxnId="{ADDBF253-8182-472A-A6BD-61A10015478E}">
      <dgm:prSet/>
      <dgm:spPr/>
      <dgm:t>
        <a:bodyPr/>
        <a:lstStyle/>
        <a:p>
          <a:endParaRPr lang="pt-PT"/>
        </a:p>
      </dgm:t>
    </dgm:pt>
    <dgm:pt modelId="{7547994B-2153-4067-A8A8-F217BF88647C}" type="sibTrans" cxnId="{ADDBF253-8182-472A-A6BD-61A10015478E}">
      <dgm:prSet/>
      <dgm:spPr/>
      <dgm:t>
        <a:bodyPr/>
        <a:lstStyle/>
        <a:p>
          <a:endParaRPr lang="pt-PT"/>
        </a:p>
      </dgm:t>
    </dgm:pt>
    <dgm:pt modelId="{014F0D6F-A292-4D0C-B1F3-715D12A807C7}" type="pres">
      <dgm:prSet presAssocID="{B4988A98-5F97-44BC-A478-637F5F998F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E46119-B30D-4361-B9EC-C32DEF55B1CC}" type="pres">
      <dgm:prSet presAssocID="{295E510E-C770-4203-8687-62B0E4134B59}" presName="hierRoot1" presStyleCnt="0"/>
      <dgm:spPr/>
    </dgm:pt>
    <dgm:pt modelId="{00221250-8B4E-4B67-A435-5F0FF1AF85E9}" type="pres">
      <dgm:prSet presAssocID="{295E510E-C770-4203-8687-62B0E4134B59}" presName="composite" presStyleCnt="0"/>
      <dgm:spPr/>
    </dgm:pt>
    <dgm:pt modelId="{78DEE7E3-FFAA-4F5B-B608-61AB65F0A48F}" type="pres">
      <dgm:prSet presAssocID="{295E510E-C770-4203-8687-62B0E4134B59}" presName="background" presStyleLbl="node0" presStyleIdx="0" presStyleCnt="1"/>
      <dgm:spPr>
        <a:noFill/>
        <a:ln>
          <a:noFill/>
        </a:ln>
      </dgm:spPr>
    </dgm:pt>
    <dgm:pt modelId="{3E4D923D-9E74-4142-9A04-8E1C043ADA05}" type="pres">
      <dgm:prSet presAssocID="{295E510E-C770-4203-8687-62B0E4134B59}" presName="text" presStyleLbl="fgAcc0" presStyleIdx="0" presStyleCnt="1" custScaleX="97782" custScaleY="121529" custLinFactX="-58060" custLinFactNeighborX="-100000" custLinFactNeighborY="-228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A306E8-1022-46A2-B155-2F471A1D7762}" type="pres">
      <dgm:prSet presAssocID="{295E510E-C770-4203-8687-62B0E4134B59}" presName="hierChild2" presStyleCnt="0"/>
      <dgm:spPr/>
    </dgm:pt>
    <dgm:pt modelId="{03E4C764-AEFD-4D43-880D-D9506360ACE3}" type="pres">
      <dgm:prSet presAssocID="{CE4C6BC8-9331-466E-91C4-77C51914D6D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7842A22-C5F5-4957-AB6B-28400D81223A}" type="pres">
      <dgm:prSet presAssocID="{446E1623-8486-4A2F-9D64-1E80C3E71AA0}" presName="hierRoot2" presStyleCnt="0"/>
      <dgm:spPr/>
    </dgm:pt>
    <dgm:pt modelId="{DDB26C7A-6873-4FD7-B414-940099C3B369}" type="pres">
      <dgm:prSet presAssocID="{446E1623-8486-4A2F-9D64-1E80C3E71AA0}" presName="composite2" presStyleCnt="0"/>
      <dgm:spPr/>
    </dgm:pt>
    <dgm:pt modelId="{0CCFF8A0-59BC-4EDF-BBFA-34301D636E55}" type="pres">
      <dgm:prSet presAssocID="{446E1623-8486-4A2F-9D64-1E80C3E71AA0}" presName="background2" presStyleLbl="node2" presStyleIdx="0" presStyleCnt="2"/>
      <dgm:spPr/>
    </dgm:pt>
    <dgm:pt modelId="{DFDA4D48-E97A-4FBA-A13C-447F4E192ECD}" type="pres">
      <dgm:prSet presAssocID="{446E1623-8486-4A2F-9D64-1E80C3E71AA0}" presName="text2" presStyleLbl="fgAcc2" presStyleIdx="0" presStyleCnt="2" custScaleX="108012" custScaleY="114381" custLinFactX="13724" custLinFactNeighborX="100000" custLinFactNeighborY="5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7C2D0-C5A7-4BC1-9784-315BA4FD224A}" type="pres">
      <dgm:prSet presAssocID="{446E1623-8486-4A2F-9D64-1E80C3E71AA0}" presName="hierChild3" presStyleCnt="0"/>
      <dgm:spPr/>
    </dgm:pt>
    <dgm:pt modelId="{8F3958DE-2C8F-4A01-91F1-0351AC20D3E9}" type="pres">
      <dgm:prSet presAssocID="{A06C34D7-BB8D-4CA5-8F07-1C1CCE75EF1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ACCE488-FEFC-4DE2-B2EF-53C3E61AA825}" type="pres">
      <dgm:prSet presAssocID="{C02CCB01-E389-4426-AC46-E527FCC8D2D7}" presName="hierRoot2" presStyleCnt="0"/>
      <dgm:spPr/>
    </dgm:pt>
    <dgm:pt modelId="{D6AECFB8-0B98-4DE6-AAC6-16BE40AFCEA6}" type="pres">
      <dgm:prSet presAssocID="{C02CCB01-E389-4426-AC46-E527FCC8D2D7}" presName="composite2" presStyleCnt="0"/>
      <dgm:spPr/>
    </dgm:pt>
    <dgm:pt modelId="{06B3D747-D3FC-4736-849F-C9B2F965855A}" type="pres">
      <dgm:prSet presAssocID="{C02CCB01-E389-4426-AC46-E527FCC8D2D7}" presName="background2" presStyleLbl="node2" presStyleIdx="1" presStyleCnt="2"/>
      <dgm:spPr/>
    </dgm:pt>
    <dgm:pt modelId="{C0B1EBAD-FFB3-45F5-90F2-72A8C5DA6EE8}" type="pres">
      <dgm:prSet presAssocID="{C02CCB01-E389-4426-AC46-E527FCC8D2D7}" presName="text2" presStyleLbl="fgAcc2" presStyleIdx="1" presStyleCnt="2" custScaleX="110804" custScaleY="118414" custLinFactX="-53662" custLinFactNeighborX="-100000" custLinFactNeighborY="1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C3AC42-1DE7-436A-8D92-B2230E9DF899}" type="pres">
      <dgm:prSet presAssocID="{C02CCB01-E389-4426-AC46-E527FCC8D2D7}" presName="hierChild3" presStyleCnt="0"/>
      <dgm:spPr/>
    </dgm:pt>
  </dgm:ptLst>
  <dgm:cxnLst>
    <dgm:cxn modelId="{0F47209F-9191-479C-8830-51E2AD057CC8}" srcId="{B4988A98-5F97-44BC-A478-637F5F998FBE}" destId="{295E510E-C770-4203-8687-62B0E4134B59}" srcOrd="0" destOrd="0" parTransId="{1106D95E-965C-4E56-9FCF-47CC4894C84B}" sibTransId="{1D464C35-43F1-4331-BBF1-94CEC4EABDAB}"/>
    <dgm:cxn modelId="{93A024E1-282F-4935-90F5-F46777E72C61}" type="presOf" srcId="{CE4C6BC8-9331-466E-91C4-77C51914D6D3}" destId="{03E4C764-AEFD-4D43-880D-D9506360ACE3}" srcOrd="0" destOrd="0" presId="urn:microsoft.com/office/officeart/2005/8/layout/hierarchy1"/>
    <dgm:cxn modelId="{EA56551B-DC50-4F76-8071-EE2B4A38A51F}" type="presOf" srcId="{B4988A98-5F97-44BC-A478-637F5F998FBE}" destId="{014F0D6F-A292-4D0C-B1F3-715D12A807C7}" srcOrd="0" destOrd="0" presId="urn:microsoft.com/office/officeart/2005/8/layout/hierarchy1"/>
    <dgm:cxn modelId="{ADEA0378-EE5C-4E54-9024-489B9A664A75}" type="presOf" srcId="{295E510E-C770-4203-8687-62B0E4134B59}" destId="{3E4D923D-9E74-4142-9A04-8E1C043ADA05}" srcOrd="0" destOrd="0" presId="urn:microsoft.com/office/officeart/2005/8/layout/hierarchy1"/>
    <dgm:cxn modelId="{309C5FB2-40D8-4252-85CB-50A4ECB5A159}" srcId="{295E510E-C770-4203-8687-62B0E4134B59}" destId="{446E1623-8486-4A2F-9D64-1E80C3E71AA0}" srcOrd="0" destOrd="0" parTransId="{CE4C6BC8-9331-466E-91C4-77C51914D6D3}" sibTransId="{4158C498-A0F3-442E-9704-F60AE0F78703}"/>
    <dgm:cxn modelId="{97EF20FA-A08C-4B7E-83C3-2425361436EF}" type="presOf" srcId="{C02CCB01-E389-4426-AC46-E527FCC8D2D7}" destId="{C0B1EBAD-FFB3-45F5-90F2-72A8C5DA6EE8}" srcOrd="0" destOrd="0" presId="urn:microsoft.com/office/officeart/2005/8/layout/hierarchy1"/>
    <dgm:cxn modelId="{ADDBF253-8182-472A-A6BD-61A10015478E}" srcId="{295E510E-C770-4203-8687-62B0E4134B59}" destId="{C02CCB01-E389-4426-AC46-E527FCC8D2D7}" srcOrd="1" destOrd="0" parTransId="{A06C34D7-BB8D-4CA5-8F07-1C1CCE75EF1C}" sibTransId="{7547994B-2153-4067-A8A8-F217BF88647C}"/>
    <dgm:cxn modelId="{BBC50B7E-5A97-4977-80ED-9E95C098044D}" type="presOf" srcId="{446E1623-8486-4A2F-9D64-1E80C3E71AA0}" destId="{DFDA4D48-E97A-4FBA-A13C-447F4E192ECD}" srcOrd="0" destOrd="0" presId="urn:microsoft.com/office/officeart/2005/8/layout/hierarchy1"/>
    <dgm:cxn modelId="{F92A4F58-10B1-4BF1-A96F-AF954E465989}" type="presOf" srcId="{A06C34D7-BB8D-4CA5-8F07-1C1CCE75EF1C}" destId="{8F3958DE-2C8F-4A01-91F1-0351AC20D3E9}" srcOrd="0" destOrd="0" presId="urn:microsoft.com/office/officeart/2005/8/layout/hierarchy1"/>
    <dgm:cxn modelId="{605193E1-0E9C-467C-A0FC-657D176BC496}" type="presParOf" srcId="{014F0D6F-A292-4D0C-B1F3-715D12A807C7}" destId="{CBE46119-B30D-4361-B9EC-C32DEF55B1CC}" srcOrd="0" destOrd="0" presId="urn:microsoft.com/office/officeart/2005/8/layout/hierarchy1"/>
    <dgm:cxn modelId="{144AB727-AC83-4DF1-845B-077AD5338E90}" type="presParOf" srcId="{CBE46119-B30D-4361-B9EC-C32DEF55B1CC}" destId="{00221250-8B4E-4B67-A435-5F0FF1AF85E9}" srcOrd="0" destOrd="0" presId="urn:microsoft.com/office/officeart/2005/8/layout/hierarchy1"/>
    <dgm:cxn modelId="{35081C0F-68EC-4453-9CC9-623B0D6BE7E9}" type="presParOf" srcId="{00221250-8B4E-4B67-A435-5F0FF1AF85E9}" destId="{78DEE7E3-FFAA-4F5B-B608-61AB65F0A48F}" srcOrd="0" destOrd="0" presId="urn:microsoft.com/office/officeart/2005/8/layout/hierarchy1"/>
    <dgm:cxn modelId="{5262DD75-14C3-4599-AECB-B19124D5D2D3}" type="presParOf" srcId="{00221250-8B4E-4B67-A435-5F0FF1AF85E9}" destId="{3E4D923D-9E74-4142-9A04-8E1C043ADA05}" srcOrd="1" destOrd="0" presId="urn:microsoft.com/office/officeart/2005/8/layout/hierarchy1"/>
    <dgm:cxn modelId="{E2454055-20D8-4C6B-8CC1-8E929BCEAF5F}" type="presParOf" srcId="{CBE46119-B30D-4361-B9EC-C32DEF55B1CC}" destId="{75A306E8-1022-46A2-B155-2F471A1D7762}" srcOrd="1" destOrd="0" presId="urn:microsoft.com/office/officeart/2005/8/layout/hierarchy1"/>
    <dgm:cxn modelId="{2500282C-A2E5-41F9-B0F4-1E1E125E9C66}" type="presParOf" srcId="{75A306E8-1022-46A2-B155-2F471A1D7762}" destId="{03E4C764-AEFD-4D43-880D-D9506360ACE3}" srcOrd="0" destOrd="0" presId="urn:microsoft.com/office/officeart/2005/8/layout/hierarchy1"/>
    <dgm:cxn modelId="{8A1E6DCB-AA4F-42A2-A54A-4CC58DDED0EF}" type="presParOf" srcId="{75A306E8-1022-46A2-B155-2F471A1D7762}" destId="{47842A22-C5F5-4957-AB6B-28400D81223A}" srcOrd="1" destOrd="0" presId="urn:microsoft.com/office/officeart/2005/8/layout/hierarchy1"/>
    <dgm:cxn modelId="{42408223-689D-44CF-9311-2281119DDA74}" type="presParOf" srcId="{47842A22-C5F5-4957-AB6B-28400D81223A}" destId="{DDB26C7A-6873-4FD7-B414-940099C3B369}" srcOrd="0" destOrd="0" presId="urn:microsoft.com/office/officeart/2005/8/layout/hierarchy1"/>
    <dgm:cxn modelId="{FFFF2E01-4896-4488-A8FE-13F452167712}" type="presParOf" srcId="{DDB26C7A-6873-4FD7-B414-940099C3B369}" destId="{0CCFF8A0-59BC-4EDF-BBFA-34301D636E55}" srcOrd="0" destOrd="0" presId="urn:microsoft.com/office/officeart/2005/8/layout/hierarchy1"/>
    <dgm:cxn modelId="{AD0E63A4-0674-49B9-8F21-9B6934E3BB7A}" type="presParOf" srcId="{DDB26C7A-6873-4FD7-B414-940099C3B369}" destId="{DFDA4D48-E97A-4FBA-A13C-447F4E192ECD}" srcOrd="1" destOrd="0" presId="urn:microsoft.com/office/officeart/2005/8/layout/hierarchy1"/>
    <dgm:cxn modelId="{F581E57E-FFED-49B0-91E4-21489B80C38C}" type="presParOf" srcId="{47842A22-C5F5-4957-AB6B-28400D81223A}" destId="{7427C2D0-C5A7-4BC1-9784-315BA4FD224A}" srcOrd="1" destOrd="0" presId="urn:microsoft.com/office/officeart/2005/8/layout/hierarchy1"/>
    <dgm:cxn modelId="{B0DCE9A9-A366-4A0D-B8F4-1F7AB813BB7C}" type="presParOf" srcId="{75A306E8-1022-46A2-B155-2F471A1D7762}" destId="{8F3958DE-2C8F-4A01-91F1-0351AC20D3E9}" srcOrd="2" destOrd="0" presId="urn:microsoft.com/office/officeart/2005/8/layout/hierarchy1"/>
    <dgm:cxn modelId="{1FEDBB7B-0C01-4F3D-9486-E978E01945BD}" type="presParOf" srcId="{75A306E8-1022-46A2-B155-2F471A1D7762}" destId="{8ACCE488-FEFC-4DE2-B2EF-53C3E61AA825}" srcOrd="3" destOrd="0" presId="urn:microsoft.com/office/officeart/2005/8/layout/hierarchy1"/>
    <dgm:cxn modelId="{3CF3AC13-6518-4F6A-8E72-2CC551C1C152}" type="presParOf" srcId="{8ACCE488-FEFC-4DE2-B2EF-53C3E61AA825}" destId="{D6AECFB8-0B98-4DE6-AAC6-16BE40AFCEA6}" srcOrd="0" destOrd="0" presId="urn:microsoft.com/office/officeart/2005/8/layout/hierarchy1"/>
    <dgm:cxn modelId="{F4C2FCF6-F8FE-4787-A7FF-540A3F540AB0}" type="presParOf" srcId="{D6AECFB8-0B98-4DE6-AAC6-16BE40AFCEA6}" destId="{06B3D747-D3FC-4736-849F-C9B2F965855A}" srcOrd="0" destOrd="0" presId="urn:microsoft.com/office/officeart/2005/8/layout/hierarchy1"/>
    <dgm:cxn modelId="{DF8E1FDC-1BF0-478E-A958-F343E0420059}" type="presParOf" srcId="{D6AECFB8-0B98-4DE6-AAC6-16BE40AFCEA6}" destId="{C0B1EBAD-FFB3-45F5-90F2-72A8C5DA6EE8}" srcOrd="1" destOrd="0" presId="urn:microsoft.com/office/officeart/2005/8/layout/hierarchy1"/>
    <dgm:cxn modelId="{93BF0BE3-8A43-4F32-95B2-3FF514B8A197}" type="presParOf" srcId="{8ACCE488-FEFC-4DE2-B2EF-53C3E61AA825}" destId="{FBC3AC42-1DE7-436A-8D92-B2230E9DF8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88A98-5F97-44BC-A478-637F5F998F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95E510E-C770-4203-8687-62B0E4134B59}">
      <dgm:prSet phldrT="[Texto]" custT="1"/>
      <dgm:spPr>
        <a:noFill/>
        <a:ln>
          <a:noFill/>
        </a:ln>
      </dgm:spPr>
      <dgm:t>
        <a:bodyPr/>
        <a:lstStyle/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Perigoso devido</a:t>
          </a:r>
          <a:b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 a</a:t>
          </a:r>
        </a:p>
      </dgm:t>
    </dgm:pt>
    <dgm:pt modelId="{1106D95E-965C-4E56-9FCF-47CC4894C84B}" type="parTrans" cxnId="{0F47209F-9191-479C-8830-51E2AD057CC8}">
      <dgm:prSet/>
      <dgm:spPr/>
      <dgm:t>
        <a:bodyPr/>
        <a:lstStyle/>
        <a:p>
          <a:endParaRPr lang="pt-PT"/>
        </a:p>
      </dgm:t>
    </dgm:pt>
    <dgm:pt modelId="{1D464C35-43F1-4331-BBF1-94CEC4EABDAB}" type="sibTrans" cxnId="{0F47209F-9191-479C-8830-51E2AD057CC8}">
      <dgm:prSet/>
      <dgm:spPr/>
      <dgm:t>
        <a:bodyPr/>
        <a:lstStyle/>
        <a:p>
          <a:endParaRPr lang="pt-PT"/>
        </a:p>
      </dgm:t>
    </dgm:pt>
    <dgm:pt modelId="{446E1623-8486-4A2F-9D64-1E80C3E71AA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   ser aumentada em taxas indiretas;</a:t>
          </a:r>
          <a:b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    ter aumentado nas taxas de juro iria intensificar o choque</a:t>
          </a:r>
        </a:p>
      </dgm:t>
    </dgm:pt>
    <dgm:pt modelId="{CE4C6BC8-9331-466E-91C4-77C51914D6D3}" type="parTrans" cxnId="{309C5FB2-40D8-4252-85CB-50A4ECB5A159}">
      <dgm:prSet/>
      <dgm:spPr/>
      <dgm:t>
        <a:bodyPr/>
        <a:lstStyle/>
        <a:p>
          <a:endParaRPr lang="pt-PT"/>
        </a:p>
      </dgm:t>
    </dgm:pt>
    <dgm:pt modelId="{4158C498-A0F3-442E-9704-F60AE0F78703}" type="sibTrans" cxnId="{309C5FB2-40D8-4252-85CB-50A4ECB5A159}">
      <dgm:prSet/>
      <dgm:spPr/>
      <dgm:t>
        <a:bodyPr/>
        <a:lstStyle/>
        <a:p>
          <a:endParaRPr lang="pt-PT"/>
        </a:p>
      </dgm:t>
    </dgm:pt>
    <dgm:pt modelId="{014F0D6F-A292-4D0C-B1F3-715D12A807C7}" type="pres">
      <dgm:prSet presAssocID="{B4988A98-5F97-44BC-A478-637F5F998F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E46119-B30D-4361-B9EC-C32DEF55B1CC}" type="pres">
      <dgm:prSet presAssocID="{295E510E-C770-4203-8687-62B0E4134B59}" presName="hierRoot1" presStyleCnt="0"/>
      <dgm:spPr/>
    </dgm:pt>
    <dgm:pt modelId="{00221250-8B4E-4B67-A435-5F0FF1AF85E9}" type="pres">
      <dgm:prSet presAssocID="{295E510E-C770-4203-8687-62B0E4134B59}" presName="composite" presStyleCnt="0"/>
      <dgm:spPr/>
    </dgm:pt>
    <dgm:pt modelId="{78DEE7E3-FFAA-4F5B-B608-61AB65F0A48F}" type="pres">
      <dgm:prSet presAssocID="{295E510E-C770-4203-8687-62B0E4134B59}" presName="background" presStyleLbl="node0" presStyleIdx="0" presStyleCnt="1"/>
      <dgm:spPr>
        <a:noFill/>
        <a:ln>
          <a:noFill/>
        </a:ln>
      </dgm:spPr>
    </dgm:pt>
    <dgm:pt modelId="{3E4D923D-9E74-4142-9A04-8E1C043ADA05}" type="pres">
      <dgm:prSet presAssocID="{295E510E-C770-4203-8687-62B0E4134B59}" presName="text" presStyleLbl="fgAcc0" presStyleIdx="0" presStyleCnt="1" custScaleX="97782" custScaleY="121529" custLinFactNeighborX="-21236" custLinFactNeighborY="-65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A306E8-1022-46A2-B155-2F471A1D7762}" type="pres">
      <dgm:prSet presAssocID="{295E510E-C770-4203-8687-62B0E4134B59}" presName="hierChild2" presStyleCnt="0"/>
      <dgm:spPr/>
    </dgm:pt>
    <dgm:pt modelId="{03E4C764-AEFD-4D43-880D-D9506360ACE3}" type="pres">
      <dgm:prSet presAssocID="{CE4C6BC8-9331-466E-91C4-77C51914D6D3}" presName="Name10" presStyleLbl="parChTrans1D2" presStyleIdx="0" presStyleCnt="1"/>
      <dgm:spPr/>
      <dgm:t>
        <a:bodyPr/>
        <a:lstStyle/>
        <a:p>
          <a:endParaRPr lang="en-US"/>
        </a:p>
      </dgm:t>
    </dgm:pt>
    <dgm:pt modelId="{47842A22-C5F5-4957-AB6B-28400D81223A}" type="pres">
      <dgm:prSet presAssocID="{446E1623-8486-4A2F-9D64-1E80C3E71AA0}" presName="hierRoot2" presStyleCnt="0"/>
      <dgm:spPr/>
    </dgm:pt>
    <dgm:pt modelId="{DDB26C7A-6873-4FD7-B414-940099C3B369}" type="pres">
      <dgm:prSet presAssocID="{446E1623-8486-4A2F-9D64-1E80C3E71AA0}" presName="composite2" presStyleCnt="0"/>
      <dgm:spPr/>
    </dgm:pt>
    <dgm:pt modelId="{0CCFF8A0-59BC-4EDF-BBFA-34301D636E55}" type="pres">
      <dgm:prSet presAssocID="{446E1623-8486-4A2F-9D64-1E80C3E71AA0}" presName="background2" presStyleLbl="node2" presStyleIdx="0" presStyleCnt="1"/>
      <dgm:spPr/>
    </dgm:pt>
    <dgm:pt modelId="{DFDA4D48-E97A-4FBA-A13C-447F4E192ECD}" type="pres">
      <dgm:prSet presAssocID="{446E1623-8486-4A2F-9D64-1E80C3E71AA0}" presName="text2" presStyleLbl="fgAcc2" presStyleIdx="0" presStyleCnt="1" custScaleY="114381" custLinFactNeighborX="42673" custLinFactNeighborY="-99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7C2D0-C5A7-4BC1-9784-315BA4FD224A}" type="pres">
      <dgm:prSet presAssocID="{446E1623-8486-4A2F-9D64-1E80C3E71AA0}" presName="hierChild3" presStyleCnt="0"/>
      <dgm:spPr/>
    </dgm:pt>
  </dgm:ptLst>
  <dgm:cxnLst>
    <dgm:cxn modelId="{0F47209F-9191-479C-8830-51E2AD057CC8}" srcId="{B4988A98-5F97-44BC-A478-637F5F998FBE}" destId="{295E510E-C770-4203-8687-62B0E4134B59}" srcOrd="0" destOrd="0" parTransId="{1106D95E-965C-4E56-9FCF-47CC4894C84B}" sibTransId="{1D464C35-43F1-4331-BBF1-94CEC4EABDAB}"/>
    <dgm:cxn modelId="{93A024E1-282F-4935-90F5-F46777E72C61}" type="presOf" srcId="{CE4C6BC8-9331-466E-91C4-77C51914D6D3}" destId="{03E4C764-AEFD-4D43-880D-D9506360ACE3}" srcOrd="0" destOrd="0" presId="urn:microsoft.com/office/officeart/2005/8/layout/hierarchy1"/>
    <dgm:cxn modelId="{EA56551B-DC50-4F76-8071-EE2B4A38A51F}" type="presOf" srcId="{B4988A98-5F97-44BC-A478-637F5F998FBE}" destId="{014F0D6F-A292-4D0C-B1F3-715D12A807C7}" srcOrd="0" destOrd="0" presId="urn:microsoft.com/office/officeart/2005/8/layout/hierarchy1"/>
    <dgm:cxn modelId="{ADEA0378-EE5C-4E54-9024-489B9A664A75}" type="presOf" srcId="{295E510E-C770-4203-8687-62B0E4134B59}" destId="{3E4D923D-9E74-4142-9A04-8E1C043ADA05}" srcOrd="0" destOrd="0" presId="urn:microsoft.com/office/officeart/2005/8/layout/hierarchy1"/>
    <dgm:cxn modelId="{309C5FB2-40D8-4252-85CB-50A4ECB5A159}" srcId="{295E510E-C770-4203-8687-62B0E4134B59}" destId="{446E1623-8486-4A2F-9D64-1E80C3E71AA0}" srcOrd="0" destOrd="0" parTransId="{CE4C6BC8-9331-466E-91C4-77C51914D6D3}" sibTransId="{4158C498-A0F3-442E-9704-F60AE0F78703}"/>
    <dgm:cxn modelId="{BBC50B7E-5A97-4977-80ED-9E95C098044D}" type="presOf" srcId="{446E1623-8486-4A2F-9D64-1E80C3E71AA0}" destId="{DFDA4D48-E97A-4FBA-A13C-447F4E192ECD}" srcOrd="0" destOrd="0" presId="urn:microsoft.com/office/officeart/2005/8/layout/hierarchy1"/>
    <dgm:cxn modelId="{605193E1-0E9C-467C-A0FC-657D176BC496}" type="presParOf" srcId="{014F0D6F-A292-4D0C-B1F3-715D12A807C7}" destId="{CBE46119-B30D-4361-B9EC-C32DEF55B1CC}" srcOrd="0" destOrd="0" presId="urn:microsoft.com/office/officeart/2005/8/layout/hierarchy1"/>
    <dgm:cxn modelId="{144AB727-AC83-4DF1-845B-077AD5338E90}" type="presParOf" srcId="{CBE46119-B30D-4361-B9EC-C32DEF55B1CC}" destId="{00221250-8B4E-4B67-A435-5F0FF1AF85E9}" srcOrd="0" destOrd="0" presId="urn:microsoft.com/office/officeart/2005/8/layout/hierarchy1"/>
    <dgm:cxn modelId="{35081C0F-68EC-4453-9CC9-623B0D6BE7E9}" type="presParOf" srcId="{00221250-8B4E-4B67-A435-5F0FF1AF85E9}" destId="{78DEE7E3-FFAA-4F5B-B608-61AB65F0A48F}" srcOrd="0" destOrd="0" presId="urn:microsoft.com/office/officeart/2005/8/layout/hierarchy1"/>
    <dgm:cxn modelId="{5262DD75-14C3-4599-AECB-B19124D5D2D3}" type="presParOf" srcId="{00221250-8B4E-4B67-A435-5F0FF1AF85E9}" destId="{3E4D923D-9E74-4142-9A04-8E1C043ADA05}" srcOrd="1" destOrd="0" presId="urn:microsoft.com/office/officeart/2005/8/layout/hierarchy1"/>
    <dgm:cxn modelId="{E2454055-20D8-4C6B-8CC1-8E929BCEAF5F}" type="presParOf" srcId="{CBE46119-B30D-4361-B9EC-C32DEF55B1CC}" destId="{75A306E8-1022-46A2-B155-2F471A1D7762}" srcOrd="1" destOrd="0" presId="urn:microsoft.com/office/officeart/2005/8/layout/hierarchy1"/>
    <dgm:cxn modelId="{2500282C-A2E5-41F9-B0F4-1E1E125E9C66}" type="presParOf" srcId="{75A306E8-1022-46A2-B155-2F471A1D7762}" destId="{03E4C764-AEFD-4D43-880D-D9506360ACE3}" srcOrd="0" destOrd="0" presId="urn:microsoft.com/office/officeart/2005/8/layout/hierarchy1"/>
    <dgm:cxn modelId="{8A1E6DCB-AA4F-42A2-A54A-4CC58DDED0EF}" type="presParOf" srcId="{75A306E8-1022-46A2-B155-2F471A1D7762}" destId="{47842A22-C5F5-4957-AB6B-28400D81223A}" srcOrd="1" destOrd="0" presId="urn:microsoft.com/office/officeart/2005/8/layout/hierarchy1"/>
    <dgm:cxn modelId="{42408223-689D-44CF-9311-2281119DDA74}" type="presParOf" srcId="{47842A22-C5F5-4957-AB6B-28400D81223A}" destId="{DDB26C7A-6873-4FD7-B414-940099C3B369}" srcOrd="0" destOrd="0" presId="urn:microsoft.com/office/officeart/2005/8/layout/hierarchy1"/>
    <dgm:cxn modelId="{FFFF2E01-4896-4488-A8FE-13F452167712}" type="presParOf" srcId="{DDB26C7A-6873-4FD7-B414-940099C3B369}" destId="{0CCFF8A0-59BC-4EDF-BBFA-34301D636E55}" srcOrd="0" destOrd="0" presId="urn:microsoft.com/office/officeart/2005/8/layout/hierarchy1"/>
    <dgm:cxn modelId="{AD0E63A4-0674-49B9-8F21-9B6934E3BB7A}" type="presParOf" srcId="{DDB26C7A-6873-4FD7-B414-940099C3B369}" destId="{DFDA4D48-E97A-4FBA-A13C-447F4E192ECD}" srcOrd="1" destOrd="0" presId="urn:microsoft.com/office/officeart/2005/8/layout/hierarchy1"/>
    <dgm:cxn modelId="{F581E57E-FFED-49B0-91E4-21489B80C38C}" type="presParOf" srcId="{47842A22-C5F5-4957-AB6B-28400D81223A}" destId="{7427C2D0-C5A7-4BC1-9784-315BA4FD22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8BEB2C-A9B8-4C10-8099-E6FCBABB9EF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F71C95D-FD0C-41CA-AC06-2B485534F8C9}">
      <dgm:prSet phldrT="[Texto]" custT="1"/>
      <dgm:spPr/>
      <dgm:t>
        <a:bodyPr/>
        <a:lstStyle/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PM não convencional bem sucedida </a:t>
          </a:r>
        </a:p>
      </dgm:t>
    </dgm:pt>
    <dgm:pt modelId="{745767EC-682D-4D91-81E2-67CB7C5EB58B}" type="parTrans" cxnId="{0B21A441-F9FA-4619-AE31-8C7B7486CFF5}">
      <dgm:prSet/>
      <dgm:spPr/>
      <dgm:t>
        <a:bodyPr/>
        <a:lstStyle/>
        <a:p>
          <a:endParaRPr lang="pt-PT"/>
        </a:p>
      </dgm:t>
    </dgm:pt>
    <dgm:pt modelId="{9AB8318A-781C-4152-A79B-373B1E4597C8}" type="sibTrans" cxnId="{0B21A441-F9FA-4619-AE31-8C7B7486CFF5}">
      <dgm:prSet/>
      <dgm:spPr/>
      <dgm:t>
        <a:bodyPr/>
        <a:lstStyle/>
        <a:p>
          <a:endParaRPr lang="pt-PT"/>
        </a:p>
      </dgm:t>
    </dgm:pt>
    <dgm:pt modelId="{E80047C4-1F59-462A-89A1-5542D0DA85A3}">
      <dgm:prSet phldrT="[Texto]" custT="1"/>
      <dgm:spPr/>
      <dgm:t>
        <a:bodyPr/>
        <a:lstStyle/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Melhoramento das condições nos mercados financeiros</a:t>
          </a:r>
        </a:p>
      </dgm:t>
    </dgm:pt>
    <dgm:pt modelId="{071F302D-24CE-495E-90FB-5D87EE305117}" type="parTrans" cxnId="{6AA3B09F-DD17-484C-B613-6957DDE0E804}">
      <dgm:prSet/>
      <dgm:spPr/>
      <dgm:t>
        <a:bodyPr/>
        <a:lstStyle/>
        <a:p>
          <a:endParaRPr lang="pt-PT"/>
        </a:p>
      </dgm:t>
    </dgm:pt>
    <dgm:pt modelId="{65C281A1-120B-48A2-B8AA-85E0CBDDB977}" type="sibTrans" cxnId="{6AA3B09F-DD17-484C-B613-6957DDE0E804}">
      <dgm:prSet/>
      <dgm:spPr/>
      <dgm:t>
        <a:bodyPr/>
        <a:lstStyle/>
        <a:p>
          <a:endParaRPr lang="pt-PT"/>
        </a:p>
      </dgm:t>
    </dgm:pt>
    <dgm:pt modelId="{B57FEA80-54B8-4CCC-856D-7060F7C506FF}">
      <dgm:prSet phldrT="[Texto]" custT="1"/>
      <dgm:spPr/>
      <dgm:t>
        <a:bodyPr/>
        <a:lstStyle/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Estabilização da economia real</a:t>
          </a:r>
        </a:p>
      </dgm:t>
    </dgm:pt>
    <dgm:pt modelId="{8BF7A824-2B46-46BC-95EE-2DA90721CA3A}" type="parTrans" cxnId="{AF52289F-9D2A-456A-8965-3BA9BB91BB2A}">
      <dgm:prSet/>
      <dgm:spPr/>
      <dgm:t>
        <a:bodyPr/>
        <a:lstStyle/>
        <a:p>
          <a:endParaRPr lang="pt-PT"/>
        </a:p>
      </dgm:t>
    </dgm:pt>
    <dgm:pt modelId="{D63D8906-AE79-433F-AA0D-B7E6137025D9}" type="sibTrans" cxnId="{AF52289F-9D2A-456A-8965-3BA9BB91BB2A}">
      <dgm:prSet/>
      <dgm:spPr/>
      <dgm:t>
        <a:bodyPr/>
        <a:lstStyle/>
        <a:p>
          <a:endParaRPr lang="pt-PT"/>
        </a:p>
      </dgm:t>
    </dgm:pt>
    <dgm:pt modelId="{0A5978E4-83A4-432D-A97D-C68CAAC9C98C}" type="pres">
      <dgm:prSet presAssocID="{E58BEB2C-A9B8-4C10-8099-E6FCBABB9E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0DF1BE-733A-43BD-A5B4-6C4F7D933F23}" type="pres">
      <dgm:prSet presAssocID="{CF71C95D-FD0C-41CA-AC06-2B485534F8C9}" presName="hierRoot1" presStyleCnt="0"/>
      <dgm:spPr/>
    </dgm:pt>
    <dgm:pt modelId="{97D3A668-009B-4735-88A0-A30738216A90}" type="pres">
      <dgm:prSet presAssocID="{CF71C95D-FD0C-41CA-AC06-2B485534F8C9}" presName="composite" presStyleCnt="0"/>
      <dgm:spPr/>
    </dgm:pt>
    <dgm:pt modelId="{70A16B7F-BD68-457F-A427-522D04313F54}" type="pres">
      <dgm:prSet presAssocID="{CF71C95D-FD0C-41CA-AC06-2B485534F8C9}" presName="background" presStyleLbl="node0" presStyleIdx="0" presStyleCnt="1"/>
      <dgm:spPr/>
    </dgm:pt>
    <dgm:pt modelId="{D3E45613-47E2-4D1E-8DCA-62F87848D583}" type="pres">
      <dgm:prSet presAssocID="{CF71C95D-FD0C-41CA-AC06-2B485534F8C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578FBF-1DBE-4572-BB8C-A10309640ADC}" type="pres">
      <dgm:prSet presAssocID="{CF71C95D-FD0C-41CA-AC06-2B485534F8C9}" presName="hierChild2" presStyleCnt="0"/>
      <dgm:spPr/>
    </dgm:pt>
    <dgm:pt modelId="{0DFC0F9B-FDA4-414F-B2CB-2360BA0C1B27}" type="pres">
      <dgm:prSet presAssocID="{071F302D-24CE-495E-90FB-5D87EE30511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6DE809E-16FC-4F4B-B892-158D68772196}" type="pres">
      <dgm:prSet presAssocID="{E80047C4-1F59-462A-89A1-5542D0DA85A3}" presName="hierRoot2" presStyleCnt="0"/>
      <dgm:spPr/>
    </dgm:pt>
    <dgm:pt modelId="{A33D0AE1-09AF-43A9-9671-12D6E83C3486}" type="pres">
      <dgm:prSet presAssocID="{E80047C4-1F59-462A-89A1-5542D0DA85A3}" presName="composite2" presStyleCnt="0"/>
      <dgm:spPr/>
    </dgm:pt>
    <dgm:pt modelId="{F300EF1C-E125-45A5-930C-F43BC341FD06}" type="pres">
      <dgm:prSet presAssocID="{E80047C4-1F59-462A-89A1-5542D0DA85A3}" presName="background2" presStyleLbl="node2" presStyleIdx="0" presStyleCnt="2"/>
      <dgm:spPr/>
    </dgm:pt>
    <dgm:pt modelId="{9A2B572A-A582-4119-B4A3-0A6E406209BF}" type="pres">
      <dgm:prSet presAssocID="{E80047C4-1F59-462A-89A1-5542D0DA85A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D871A6-680F-4C7C-8306-2131DFED5260}" type="pres">
      <dgm:prSet presAssocID="{E80047C4-1F59-462A-89A1-5542D0DA85A3}" presName="hierChild3" presStyleCnt="0"/>
      <dgm:spPr/>
    </dgm:pt>
    <dgm:pt modelId="{D1D47BDA-6622-4AA0-AC44-097ACC4B3B1D}" type="pres">
      <dgm:prSet presAssocID="{8BF7A824-2B46-46BC-95EE-2DA90721CA3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A256B86-B73A-4020-B832-D32A9EA95F15}" type="pres">
      <dgm:prSet presAssocID="{B57FEA80-54B8-4CCC-856D-7060F7C506FF}" presName="hierRoot2" presStyleCnt="0"/>
      <dgm:spPr/>
    </dgm:pt>
    <dgm:pt modelId="{8ED6FCD2-048F-465F-810F-C5AD20686066}" type="pres">
      <dgm:prSet presAssocID="{B57FEA80-54B8-4CCC-856D-7060F7C506FF}" presName="composite2" presStyleCnt="0"/>
      <dgm:spPr/>
    </dgm:pt>
    <dgm:pt modelId="{4ECB521D-6D1F-45C6-8E4E-AE696E246AC3}" type="pres">
      <dgm:prSet presAssocID="{B57FEA80-54B8-4CCC-856D-7060F7C506FF}" presName="background2" presStyleLbl="node2" presStyleIdx="1" presStyleCnt="2"/>
      <dgm:spPr/>
    </dgm:pt>
    <dgm:pt modelId="{0B36990E-FED7-4134-955C-CCBD232CED60}" type="pres">
      <dgm:prSet presAssocID="{B57FEA80-54B8-4CCC-856D-7060F7C506F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AD9521-A9C7-4B81-A981-7F4236200C7F}" type="pres">
      <dgm:prSet presAssocID="{B57FEA80-54B8-4CCC-856D-7060F7C506FF}" presName="hierChild3" presStyleCnt="0"/>
      <dgm:spPr/>
    </dgm:pt>
  </dgm:ptLst>
  <dgm:cxnLst>
    <dgm:cxn modelId="{AAF61ADB-2DEC-4C7E-AEBE-7B6A4D2C8EB0}" type="presOf" srcId="{071F302D-24CE-495E-90FB-5D87EE305117}" destId="{0DFC0F9B-FDA4-414F-B2CB-2360BA0C1B27}" srcOrd="0" destOrd="0" presId="urn:microsoft.com/office/officeart/2005/8/layout/hierarchy1"/>
    <dgm:cxn modelId="{5D35E4BA-4B18-4E64-BD1A-9D2FDA9BC5CC}" type="presOf" srcId="{CF71C95D-FD0C-41CA-AC06-2B485534F8C9}" destId="{D3E45613-47E2-4D1E-8DCA-62F87848D583}" srcOrd="0" destOrd="0" presId="urn:microsoft.com/office/officeart/2005/8/layout/hierarchy1"/>
    <dgm:cxn modelId="{DD30507E-F29B-4518-B2A9-AA76AE3717CE}" type="presOf" srcId="{E58BEB2C-A9B8-4C10-8099-E6FCBABB9EF7}" destId="{0A5978E4-83A4-432D-A97D-C68CAAC9C98C}" srcOrd="0" destOrd="0" presId="urn:microsoft.com/office/officeart/2005/8/layout/hierarchy1"/>
    <dgm:cxn modelId="{667E77C2-3D7E-4D26-8D24-5A747A8EC324}" type="presOf" srcId="{E80047C4-1F59-462A-89A1-5542D0DA85A3}" destId="{9A2B572A-A582-4119-B4A3-0A6E406209BF}" srcOrd="0" destOrd="0" presId="urn:microsoft.com/office/officeart/2005/8/layout/hierarchy1"/>
    <dgm:cxn modelId="{C6595A1B-5B3A-417B-89DD-1AD8F59B1AFE}" type="presOf" srcId="{B57FEA80-54B8-4CCC-856D-7060F7C506FF}" destId="{0B36990E-FED7-4134-955C-CCBD232CED60}" srcOrd="0" destOrd="0" presId="urn:microsoft.com/office/officeart/2005/8/layout/hierarchy1"/>
    <dgm:cxn modelId="{0B21A441-F9FA-4619-AE31-8C7B7486CFF5}" srcId="{E58BEB2C-A9B8-4C10-8099-E6FCBABB9EF7}" destId="{CF71C95D-FD0C-41CA-AC06-2B485534F8C9}" srcOrd="0" destOrd="0" parTransId="{745767EC-682D-4D91-81E2-67CB7C5EB58B}" sibTransId="{9AB8318A-781C-4152-A79B-373B1E4597C8}"/>
    <dgm:cxn modelId="{AF52289F-9D2A-456A-8965-3BA9BB91BB2A}" srcId="{CF71C95D-FD0C-41CA-AC06-2B485534F8C9}" destId="{B57FEA80-54B8-4CCC-856D-7060F7C506FF}" srcOrd="1" destOrd="0" parTransId="{8BF7A824-2B46-46BC-95EE-2DA90721CA3A}" sibTransId="{D63D8906-AE79-433F-AA0D-B7E6137025D9}"/>
    <dgm:cxn modelId="{6AA3B09F-DD17-484C-B613-6957DDE0E804}" srcId="{CF71C95D-FD0C-41CA-AC06-2B485534F8C9}" destId="{E80047C4-1F59-462A-89A1-5542D0DA85A3}" srcOrd="0" destOrd="0" parTransId="{071F302D-24CE-495E-90FB-5D87EE305117}" sibTransId="{65C281A1-120B-48A2-B8AA-85E0CBDDB977}"/>
    <dgm:cxn modelId="{DD022775-203E-4F16-9781-204652F4AD5A}" type="presOf" srcId="{8BF7A824-2B46-46BC-95EE-2DA90721CA3A}" destId="{D1D47BDA-6622-4AA0-AC44-097ACC4B3B1D}" srcOrd="0" destOrd="0" presId="urn:microsoft.com/office/officeart/2005/8/layout/hierarchy1"/>
    <dgm:cxn modelId="{A1F29DD8-4D76-405A-9EB0-3D7A8F562F1A}" type="presParOf" srcId="{0A5978E4-83A4-432D-A97D-C68CAAC9C98C}" destId="{6F0DF1BE-733A-43BD-A5B4-6C4F7D933F23}" srcOrd="0" destOrd="0" presId="urn:microsoft.com/office/officeart/2005/8/layout/hierarchy1"/>
    <dgm:cxn modelId="{51B36596-661E-41C6-BA43-FC59C546E690}" type="presParOf" srcId="{6F0DF1BE-733A-43BD-A5B4-6C4F7D933F23}" destId="{97D3A668-009B-4735-88A0-A30738216A90}" srcOrd="0" destOrd="0" presId="urn:microsoft.com/office/officeart/2005/8/layout/hierarchy1"/>
    <dgm:cxn modelId="{1360AAEF-EC8D-45DB-B9CE-07A985F0501F}" type="presParOf" srcId="{97D3A668-009B-4735-88A0-A30738216A90}" destId="{70A16B7F-BD68-457F-A427-522D04313F54}" srcOrd="0" destOrd="0" presId="urn:microsoft.com/office/officeart/2005/8/layout/hierarchy1"/>
    <dgm:cxn modelId="{E1F35F92-267E-4D8C-A6C0-E74E6D9260C2}" type="presParOf" srcId="{97D3A668-009B-4735-88A0-A30738216A90}" destId="{D3E45613-47E2-4D1E-8DCA-62F87848D583}" srcOrd="1" destOrd="0" presId="urn:microsoft.com/office/officeart/2005/8/layout/hierarchy1"/>
    <dgm:cxn modelId="{2F89527B-301D-43A6-B539-DE07C1C1DAC9}" type="presParOf" srcId="{6F0DF1BE-733A-43BD-A5B4-6C4F7D933F23}" destId="{32578FBF-1DBE-4572-BB8C-A10309640ADC}" srcOrd="1" destOrd="0" presId="urn:microsoft.com/office/officeart/2005/8/layout/hierarchy1"/>
    <dgm:cxn modelId="{DE610D5D-8773-471C-A9D1-F064A6CD3B95}" type="presParOf" srcId="{32578FBF-1DBE-4572-BB8C-A10309640ADC}" destId="{0DFC0F9B-FDA4-414F-B2CB-2360BA0C1B27}" srcOrd="0" destOrd="0" presId="urn:microsoft.com/office/officeart/2005/8/layout/hierarchy1"/>
    <dgm:cxn modelId="{2B9AA68D-E9A4-41F4-827E-DC1D4E83D7E1}" type="presParOf" srcId="{32578FBF-1DBE-4572-BB8C-A10309640ADC}" destId="{86DE809E-16FC-4F4B-B892-158D68772196}" srcOrd="1" destOrd="0" presId="urn:microsoft.com/office/officeart/2005/8/layout/hierarchy1"/>
    <dgm:cxn modelId="{B7B90793-187E-4089-B087-5BC15C956429}" type="presParOf" srcId="{86DE809E-16FC-4F4B-B892-158D68772196}" destId="{A33D0AE1-09AF-43A9-9671-12D6E83C3486}" srcOrd="0" destOrd="0" presId="urn:microsoft.com/office/officeart/2005/8/layout/hierarchy1"/>
    <dgm:cxn modelId="{D1FFA938-E957-42D4-8967-B3620CE371CB}" type="presParOf" srcId="{A33D0AE1-09AF-43A9-9671-12D6E83C3486}" destId="{F300EF1C-E125-45A5-930C-F43BC341FD06}" srcOrd="0" destOrd="0" presId="urn:microsoft.com/office/officeart/2005/8/layout/hierarchy1"/>
    <dgm:cxn modelId="{07B7CD53-280B-4EEA-99D3-9C3008EDCAB3}" type="presParOf" srcId="{A33D0AE1-09AF-43A9-9671-12D6E83C3486}" destId="{9A2B572A-A582-4119-B4A3-0A6E406209BF}" srcOrd="1" destOrd="0" presId="urn:microsoft.com/office/officeart/2005/8/layout/hierarchy1"/>
    <dgm:cxn modelId="{27FEE832-1E89-4C4E-894B-FE7B00A999D4}" type="presParOf" srcId="{86DE809E-16FC-4F4B-B892-158D68772196}" destId="{2CD871A6-680F-4C7C-8306-2131DFED5260}" srcOrd="1" destOrd="0" presId="urn:microsoft.com/office/officeart/2005/8/layout/hierarchy1"/>
    <dgm:cxn modelId="{46C456B1-5880-45F6-991B-EDE0242E6649}" type="presParOf" srcId="{32578FBF-1DBE-4572-BB8C-A10309640ADC}" destId="{D1D47BDA-6622-4AA0-AC44-097ACC4B3B1D}" srcOrd="2" destOrd="0" presId="urn:microsoft.com/office/officeart/2005/8/layout/hierarchy1"/>
    <dgm:cxn modelId="{91660D20-EB83-433B-86A7-C4364B83828E}" type="presParOf" srcId="{32578FBF-1DBE-4572-BB8C-A10309640ADC}" destId="{7A256B86-B73A-4020-B832-D32A9EA95F15}" srcOrd="3" destOrd="0" presId="urn:microsoft.com/office/officeart/2005/8/layout/hierarchy1"/>
    <dgm:cxn modelId="{AFF83D0E-D349-4205-88F2-6ED6DF947D74}" type="presParOf" srcId="{7A256B86-B73A-4020-B832-D32A9EA95F15}" destId="{8ED6FCD2-048F-465F-810F-C5AD20686066}" srcOrd="0" destOrd="0" presId="urn:microsoft.com/office/officeart/2005/8/layout/hierarchy1"/>
    <dgm:cxn modelId="{0EE9E3EF-46AC-421B-A534-D1BB139F7A07}" type="presParOf" srcId="{8ED6FCD2-048F-465F-810F-C5AD20686066}" destId="{4ECB521D-6D1F-45C6-8E4E-AE696E246AC3}" srcOrd="0" destOrd="0" presId="urn:microsoft.com/office/officeart/2005/8/layout/hierarchy1"/>
    <dgm:cxn modelId="{4AF65416-1C27-4E1D-B93C-B9ACD93B5776}" type="presParOf" srcId="{8ED6FCD2-048F-465F-810F-C5AD20686066}" destId="{0B36990E-FED7-4134-955C-CCBD232CED60}" srcOrd="1" destOrd="0" presId="urn:microsoft.com/office/officeart/2005/8/layout/hierarchy1"/>
    <dgm:cxn modelId="{D581053F-9774-4433-91B7-315F80B807BB}" type="presParOf" srcId="{7A256B86-B73A-4020-B832-D32A9EA95F15}" destId="{32AD9521-A9C7-4B81-A981-7F4236200C7F}" srcOrd="1" destOrd="0" presId="urn:microsoft.com/office/officeart/2005/8/layout/hierarchy1"/>
  </dgm:cxnLst>
  <dgm:bg>
    <a:noFill/>
  </dgm:bg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99CBCC-04CE-4D07-B6D2-C4261F79E06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045E925-6B1D-44EA-B69B-CA6C5658EE60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Transmissão Monetária</a:t>
          </a:r>
        </a:p>
      </dgm:t>
    </dgm:pt>
    <dgm:pt modelId="{681F2512-3EDE-4C96-8AC8-44EA71AD6EC7}" type="parTrans" cxnId="{9B3738D8-DD63-4EC7-9C1C-88221392359D}">
      <dgm:prSet/>
      <dgm:spPr/>
      <dgm:t>
        <a:bodyPr/>
        <a:lstStyle/>
        <a:p>
          <a:endParaRPr lang="pt-PT"/>
        </a:p>
      </dgm:t>
    </dgm:pt>
    <dgm:pt modelId="{A0C6BCA3-54BE-4D05-943C-628DC88E2EA5}" type="sibTrans" cxnId="{9B3738D8-DD63-4EC7-9C1C-88221392359D}">
      <dgm:prSet/>
      <dgm:spPr/>
      <dgm:t>
        <a:bodyPr/>
        <a:lstStyle/>
        <a:p>
          <a:endParaRPr lang="pt-PT"/>
        </a:p>
      </dgm:t>
    </dgm:pt>
    <dgm:pt modelId="{AF232E98-8647-411B-B3D9-D46E43A9C720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Impedimentos</a:t>
          </a:r>
        </a:p>
      </dgm:t>
    </dgm:pt>
    <dgm:pt modelId="{AE87BB51-8A51-41FA-A294-13014CED38DC}" type="parTrans" cxnId="{D787B4D7-9F35-43DF-BEB5-5C278B0CE47F}">
      <dgm:prSet/>
      <dgm:spPr/>
      <dgm:t>
        <a:bodyPr/>
        <a:lstStyle/>
        <a:p>
          <a:endParaRPr lang="pt-PT"/>
        </a:p>
      </dgm:t>
    </dgm:pt>
    <dgm:pt modelId="{EBEB54B5-0F90-47E3-A229-FD20DC3A4291}" type="sibTrans" cxnId="{D787B4D7-9F35-43DF-BEB5-5C278B0CE47F}">
      <dgm:prSet/>
      <dgm:spPr/>
      <dgm:t>
        <a:bodyPr/>
        <a:lstStyle/>
        <a:p>
          <a:endParaRPr lang="pt-PT"/>
        </a:p>
      </dgm:t>
    </dgm:pt>
    <dgm:pt modelId="{0D62918C-8CC3-480E-8807-9C1DF5541089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Bancos em dificuldades </a:t>
          </a:r>
        </a:p>
      </dgm:t>
    </dgm:pt>
    <dgm:pt modelId="{E7DCDC8D-0460-4E06-91A6-FE5769AE161C}" type="parTrans" cxnId="{3705F5BD-F9F6-4420-B642-13AAA1AACCC8}">
      <dgm:prSet/>
      <dgm:spPr/>
      <dgm:t>
        <a:bodyPr/>
        <a:lstStyle/>
        <a:p>
          <a:endParaRPr lang="pt-PT"/>
        </a:p>
      </dgm:t>
    </dgm:pt>
    <dgm:pt modelId="{9F93C80E-772B-43DF-B95D-501E3D007650}" type="sibTrans" cxnId="{3705F5BD-F9F6-4420-B642-13AAA1AACCC8}">
      <dgm:prSet/>
      <dgm:spPr/>
      <dgm:t>
        <a:bodyPr/>
        <a:lstStyle/>
        <a:p>
          <a:endParaRPr lang="pt-PT"/>
        </a:p>
      </dgm:t>
    </dgm:pt>
    <dgm:pt modelId="{2CB8A83B-F496-41DA-BE3D-5590C0CA192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Preocupações de solvência sobre a divida soberana</a:t>
          </a:r>
        </a:p>
      </dgm:t>
    </dgm:pt>
    <dgm:pt modelId="{10AE8A8F-BE14-4B73-ADBE-075254601A75}" type="parTrans" cxnId="{F9F6E828-E108-407E-AAAE-487971083491}">
      <dgm:prSet/>
      <dgm:spPr/>
      <dgm:t>
        <a:bodyPr/>
        <a:lstStyle/>
        <a:p>
          <a:endParaRPr lang="pt-PT"/>
        </a:p>
      </dgm:t>
    </dgm:pt>
    <dgm:pt modelId="{5399E73E-82AC-401F-BC17-CCABD00B9D97}" type="sibTrans" cxnId="{F9F6E828-E108-407E-AAAE-487971083491}">
      <dgm:prSet/>
      <dgm:spPr/>
      <dgm:t>
        <a:bodyPr/>
        <a:lstStyle/>
        <a:p>
          <a:endParaRPr lang="pt-PT"/>
        </a:p>
      </dgm:t>
    </dgm:pt>
    <dgm:pt modelId="{11DDAE92-53CC-4995-8F5D-96AC9996244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Mecanismos afetados pelas politicas Macro- prudenciais</a:t>
          </a:r>
        </a:p>
      </dgm:t>
    </dgm:pt>
    <dgm:pt modelId="{4EC6BAC3-ED35-42D5-8003-880C087D871F}" type="parTrans" cxnId="{76F522BC-4173-437A-B4F0-340D9D2EE608}">
      <dgm:prSet/>
      <dgm:spPr/>
      <dgm:t>
        <a:bodyPr/>
        <a:lstStyle/>
        <a:p>
          <a:endParaRPr lang="pt-PT"/>
        </a:p>
      </dgm:t>
    </dgm:pt>
    <dgm:pt modelId="{EF7F4BB4-F571-47D2-A246-DCB2AFD4257A}" type="sibTrans" cxnId="{76F522BC-4173-437A-B4F0-340D9D2EE608}">
      <dgm:prSet/>
      <dgm:spPr/>
      <dgm:t>
        <a:bodyPr/>
        <a:lstStyle/>
        <a:p>
          <a:endParaRPr lang="pt-PT"/>
        </a:p>
      </dgm:t>
    </dgm:pt>
    <dgm:pt modelId="{1AF8E0D4-EA4A-4CB7-8B06-5215A67AC98E}" type="pres">
      <dgm:prSet presAssocID="{A699CBCC-04CE-4D07-B6D2-C4261F79E0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B969AC-62D0-483C-8A14-2899E5EE8B89}" type="pres">
      <dgm:prSet presAssocID="{6045E925-6B1D-44EA-B69B-CA6C5658EE60}" presName="vertOne" presStyleCnt="0"/>
      <dgm:spPr/>
    </dgm:pt>
    <dgm:pt modelId="{7E5948C3-6941-47E1-85AE-50832A8CD144}" type="pres">
      <dgm:prSet presAssocID="{6045E925-6B1D-44EA-B69B-CA6C5658EE6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DE7ED3-F81C-429E-ADE0-776F973CE7FF}" type="pres">
      <dgm:prSet presAssocID="{6045E925-6B1D-44EA-B69B-CA6C5658EE60}" presName="parTransOne" presStyleCnt="0"/>
      <dgm:spPr/>
    </dgm:pt>
    <dgm:pt modelId="{F58F5C95-0655-4DB1-BDB1-805F1FBCFD02}" type="pres">
      <dgm:prSet presAssocID="{6045E925-6B1D-44EA-B69B-CA6C5658EE60}" presName="horzOne" presStyleCnt="0"/>
      <dgm:spPr/>
    </dgm:pt>
    <dgm:pt modelId="{E6D98A3C-C8EF-4358-80F4-EF230AB10672}" type="pres">
      <dgm:prSet presAssocID="{AF232E98-8647-411B-B3D9-D46E43A9C720}" presName="vertTwo" presStyleCnt="0"/>
      <dgm:spPr/>
    </dgm:pt>
    <dgm:pt modelId="{E7851F82-73D4-4320-AC55-11EA89D09AF1}" type="pres">
      <dgm:prSet presAssocID="{AF232E98-8647-411B-B3D9-D46E43A9C72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122515-2163-444F-AAE8-78175067556A}" type="pres">
      <dgm:prSet presAssocID="{AF232E98-8647-411B-B3D9-D46E43A9C720}" presName="parTransTwo" presStyleCnt="0"/>
      <dgm:spPr/>
    </dgm:pt>
    <dgm:pt modelId="{D6C37804-BA13-4A36-8D4E-62D8A9D33918}" type="pres">
      <dgm:prSet presAssocID="{AF232E98-8647-411B-B3D9-D46E43A9C720}" presName="horzTwo" presStyleCnt="0"/>
      <dgm:spPr/>
    </dgm:pt>
    <dgm:pt modelId="{F0FB22B6-E44C-4A4B-A897-EFCC3F3ACEC8}" type="pres">
      <dgm:prSet presAssocID="{0D62918C-8CC3-480E-8807-9C1DF5541089}" presName="vertThree" presStyleCnt="0"/>
      <dgm:spPr/>
    </dgm:pt>
    <dgm:pt modelId="{B05CE4F3-D29D-4DBB-8DFE-324B5019CBC9}" type="pres">
      <dgm:prSet presAssocID="{0D62918C-8CC3-480E-8807-9C1DF5541089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2AA38-B443-44C0-BA68-353570828ED6}" type="pres">
      <dgm:prSet presAssocID="{0D62918C-8CC3-480E-8807-9C1DF5541089}" presName="horzThree" presStyleCnt="0"/>
      <dgm:spPr/>
    </dgm:pt>
    <dgm:pt modelId="{14E6BE00-269E-4231-8B6E-D777CEAFF5D3}" type="pres">
      <dgm:prSet presAssocID="{9F93C80E-772B-43DF-B95D-501E3D007650}" presName="sibSpaceThree" presStyleCnt="0"/>
      <dgm:spPr/>
    </dgm:pt>
    <dgm:pt modelId="{59D09879-EBFD-44F7-8F7F-DA568EC450D1}" type="pres">
      <dgm:prSet presAssocID="{2CB8A83B-F496-41DA-BE3D-5590C0CA1923}" presName="vertThree" presStyleCnt="0"/>
      <dgm:spPr/>
    </dgm:pt>
    <dgm:pt modelId="{4EB13A24-77A9-4F44-9BA2-58C53722CA60}" type="pres">
      <dgm:prSet presAssocID="{2CB8A83B-F496-41DA-BE3D-5590C0CA1923}" presName="txThree" presStyleLbl="node3" presStyleIdx="1" presStyleCnt="2" custLinFactNeighborX="-13" custLinFactNeighborY="-8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C5A6E5-3A96-4806-AAD9-2A4A1C2DF5D3}" type="pres">
      <dgm:prSet presAssocID="{2CB8A83B-F496-41DA-BE3D-5590C0CA1923}" presName="horzThree" presStyleCnt="0"/>
      <dgm:spPr/>
    </dgm:pt>
    <dgm:pt modelId="{1675597C-0B29-404A-849D-6A43BB883215}" type="pres">
      <dgm:prSet presAssocID="{EBEB54B5-0F90-47E3-A229-FD20DC3A4291}" presName="sibSpaceTwo" presStyleCnt="0"/>
      <dgm:spPr/>
    </dgm:pt>
    <dgm:pt modelId="{64016945-46AD-41E4-B345-852CBA5F9447}" type="pres">
      <dgm:prSet presAssocID="{11DDAE92-53CC-4995-8F5D-96AC99962446}" presName="vertTwo" presStyleCnt="0"/>
      <dgm:spPr/>
    </dgm:pt>
    <dgm:pt modelId="{B71C50AD-38A9-4544-9B97-0EDEE2C2FF3F}" type="pres">
      <dgm:prSet presAssocID="{11DDAE92-53CC-4995-8F5D-96AC99962446}" presName="txTwo" presStyleLbl="node2" presStyleIdx="1" presStyleCnt="2" custScaleX="990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2C3C02-BE11-42BE-B7D6-054C85B5D4FF}" type="pres">
      <dgm:prSet presAssocID="{11DDAE92-53CC-4995-8F5D-96AC99962446}" presName="horzTwo" presStyleCnt="0"/>
      <dgm:spPr/>
    </dgm:pt>
  </dgm:ptLst>
  <dgm:cxnLst>
    <dgm:cxn modelId="{75D32072-3589-41C8-A9DE-1B869B96A758}" type="presOf" srcId="{6045E925-6B1D-44EA-B69B-CA6C5658EE60}" destId="{7E5948C3-6941-47E1-85AE-50832A8CD144}" srcOrd="0" destOrd="0" presId="urn:microsoft.com/office/officeart/2005/8/layout/hierarchy4"/>
    <dgm:cxn modelId="{D787B4D7-9F35-43DF-BEB5-5C278B0CE47F}" srcId="{6045E925-6B1D-44EA-B69B-CA6C5658EE60}" destId="{AF232E98-8647-411B-B3D9-D46E43A9C720}" srcOrd="0" destOrd="0" parTransId="{AE87BB51-8A51-41FA-A294-13014CED38DC}" sibTransId="{EBEB54B5-0F90-47E3-A229-FD20DC3A4291}"/>
    <dgm:cxn modelId="{A612F11B-2B1D-4096-B338-95AD557FE41E}" type="presOf" srcId="{11DDAE92-53CC-4995-8F5D-96AC99962446}" destId="{B71C50AD-38A9-4544-9B97-0EDEE2C2FF3F}" srcOrd="0" destOrd="0" presId="urn:microsoft.com/office/officeart/2005/8/layout/hierarchy4"/>
    <dgm:cxn modelId="{3705F5BD-F9F6-4420-B642-13AAA1AACCC8}" srcId="{AF232E98-8647-411B-B3D9-D46E43A9C720}" destId="{0D62918C-8CC3-480E-8807-9C1DF5541089}" srcOrd="0" destOrd="0" parTransId="{E7DCDC8D-0460-4E06-91A6-FE5769AE161C}" sibTransId="{9F93C80E-772B-43DF-B95D-501E3D007650}"/>
    <dgm:cxn modelId="{6B5153EE-6B96-4A1B-8343-F5A727B165C7}" type="presOf" srcId="{AF232E98-8647-411B-B3D9-D46E43A9C720}" destId="{E7851F82-73D4-4320-AC55-11EA89D09AF1}" srcOrd="0" destOrd="0" presId="urn:microsoft.com/office/officeart/2005/8/layout/hierarchy4"/>
    <dgm:cxn modelId="{71F09A90-BA85-42AD-B34E-34F77EB5427D}" type="presOf" srcId="{0D62918C-8CC3-480E-8807-9C1DF5541089}" destId="{B05CE4F3-D29D-4DBB-8DFE-324B5019CBC9}" srcOrd="0" destOrd="0" presId="urn:microsoft.com/office/officeart/2005/8/layout/hierarchy4"/>
    <dgm:cxn modelId="{76F522BC-4173-437A-B4F0-340D9D2EE608}" srcId="{6045E925-6B1D-44EA-B69B-CA6C5658EE60}" destId="{11DDAE92-53CC-4995-8F5D-96AC99962446}" srcOrd="1" destOrd="0" parTransId="{4EC6BAC3-ED35-42D5-8003-880C087D871F}" sibTransId="{EF7F4BB4-F571-47D2-A246-DCB2AFD4257A}"/>
    <dgm:cxn modelId="{ECED1061-C5D3-469F-9C96-C8AEEE8B2BF9}" type="presOf" srcId="{A699CBCC-04CE-4D07-B6D2-C4261F79E067}" destId="{1AF8E0D4-EA4A-4CB7-8B06-5215A67AC98E}" srcOrd="0" destOrd="0" presId="urn:microsoft.com/office/officeart/2005/8/layout/hierarchy4"/>
    <dgm:cxn modelId="{9B3738D8-DD63-4EC7-9C1C-88221392359D}" srcId="{A699CBCC-04CE-4D07-B6D2-C4261F79E067}" destId="{6045E925-6B1D-44EA-B69B-CA6C5658EE60}" srcOrd="0" destOrd="0" parTransId="{681F2512-3EDE-4C96-8AC8-44EA71AD6EC7}" sibTransId="{A0C6BCA3-54BE-4D05-943C-628DC88E2EA5}"/>
    <dgm:cxn modelId="{62559CB8-D605-461F-894F-12C83F1E99CC}" type="presOf" srcId="{2CB8A83B-F496-41DA-BE3D-5590C0CA1923}" destId="{4EB13A24-77A9-4F44-9BA2-58C53722CA60}" srcOrd="0" destOrd="0" presId="urn:microsoft.com/office/officeart/2005/8/layout/hierarchy4"/>
    <dgm:cxn modelId="{F9F6E828-E108-407E-AAAE-487971083491}" srcId="{AF232E98-8647-411B-B3D9-D46E43A9C720}" destId="{2CB8A83B-F496-41DA-BE3D-5590C0CA1923}" srcOrd="1" destOrd="0" parTransId="{10AE8A8F-BE14-4B73-ADBE-075254601A75}" sibTransId="{5399E73E-82AC-401F-BC17-CCABD00B9D97}"/>
    <dgm:cxn modelId="{383F4CC1-BAFE-45CE-A42A-F9C92C6AE774}" type="presParOf" srcId="{1AF8E0D4-EA4A-4CB7-8B06-5215A67AC98E}" destId="{1FB969AC-62D0-483C-8A14-2899E5EE8B89}" srcOrd="0" destOrd="0" presId="urn:microsoft.com/office/officeart/2005/8/layout/hierarchy4"/>
    <dgm:cxn modelId="{04B8D599-8D8B-49AE-A88D-2BD6FB0F0907}" type="presParOf" srcId="{1FB969AC-62D0-483C-8A14-2899E5EE8B89}" destId="{7E5948C3-6941-47E1-85AE-50832A8CD144}" srcOrd="0" destOrd="0" presId="urn:microsoft.com/office/officeart/2005/8/layout/hierarchy4"/>
    <dgm:cxn modelId="{B8035C17-D520-49D4-8930-CBA50715447F}" type="presParOf" srcId="{1FB969AC-62D0-483C-8A14-2899E5EE8B89}" destId="{A8DE7ED3-F81C-429E-ADE0-776F973CE7FF}" srcOrd="1" destOrd="0" presId="urn:microsoft.com/office/officeart/2005/8/layout/hierarchy4"/>
    <dgm:cxn modelId="{EC03C106-EF17-4709-930F-8EE9A724F80C}" type="presParOf" srcId="{1FB969AC-62D0-483C-8A14-2899E5EE8B89}" destId="{F58F5C95-0655-4DB1-BDB1-805F1FBCFD02}" srcOrd="2" destOrd="0" presId="urn:microsoft.com/office/officeart/2005/8/layout/hierarchy4"/>
    <dgm:cxn modelId="{EA9C5E4A-1FC5-4394-9373-8C68528787F5}" type="presParOf" srcId="{F58F5C95-0655-4DB1-BDB1-805F1FBCFD02}" destId="{E6D98A3C-C8EF-4358-80F4-EF230AB10672}" srcOrd="0" destOrd="0" presId="urn:microsoft.com/office/officeart/2005/8/layout/hierarchy4"/>
    <dgm:cxn modelId="{D2B457EE-A11E-4FD1-AA03-F496846E6A32}" type="presParOf" srcId="{E6D98A3C-C8EF-4358-80F4-EF230AB10672}" destId="{E7851F82-73D4-4320-AC55-11EA89D09AF1}" srcOrd="0" destOrd="0" presId="urn:microsoft.com/office/officeart/2005/8/layout/hierarchy4"/>
    <dgm:cxn modelId="{48756727-B126-49BE-832C-C1ED1A635507}" type="presParOf" srcId="{E6D98A3C-C8EF-4358-80F4-EF230AB10672}" destId="{B6122515-2163-444F-AAE8-78175067556A}" srcOrd="1" destOrd="0" presId="urn:microsoft.com/office/officeart/2005/8/layout/hierarchy4"/>
    <dgm:cxn modelId="{00048B8F-3423-4CF0-B499-3D8FF3A66D80}" type="presParOf" srcId="{E6D98A3C-C8EF-4358-80F4-EF230AB10672}" destId="{D6C37804-BA13-4A36-8D4E-62D8A9D33918}" srcOrd="2" destOrd="0" presId="urn:microsoft.com/office/officeart/2005/8/layout/hierarchy4"/>
    <dgm:cxn modelId="{33FAD04D-2A40-4A07-AEB1-207A38111103}" type="presParOf" srcId="{D6C37804-BA13-4A36-8D4E-62D8A9D33918}" destId="{F0FB22B6-E44C-4A4B-A897-EFCC3F3ACEC8}" srcOrd="0" destOrd="0" presId="urn:microsoft.com/office/officeart/2005/8/layout/hierarchy4"/>
    <dgm:cxn modelId="{9E4440E0-D242-4048-AAE4-EE5C6904570C}" type="presParOf" srcId="{F0FB22B6-E44C-4A4B-A897-EFCC3F3ACEC8}" destId="{B05CE4F3-D29D-4DBB-8DFE-324B5019CBC9}" srcOrd="0" destOrd="0" presId="urn:microsoft.com/office/officeart/2005/8/layout/hierarchy4"/>
    <dgm:cxn modelId="{F1CE695F-3CAD-4466-85B4-BA8960E66DA4}" type="presParOf" srcId="{F0FB22B6-E44C-4A4B-A897-EFCC3F3ACEC8}" destId="{2062AA38-B443-44C0-BA68-353570828ED6}" srcOrd="1" destOrd="0" presId="urn:microsoft.com/office/officeart/2005/8/layout/hierarchy4"/>
    <dgm:cxn modelId="{A240ADAE-3692-4FD4-B30C-18F6CE19D39A}" type="presParOf" srcId="{D6C37804-BA13-4A36-8D4E-62D8A9D33918}" destId="{14E6BE00-269E-4231-8B6E-D777CEAFF5D3}" srcOrd="1" destOrd="0" presId="urn:microsoft.com/office/officeart/2005/8/layout/hierarchy4"/>
    <dgm:cxn modelId="{F99C4E63-707C-48B6-9616-610D3D855B9B}" type="presParOf" srcId="{D6C37804-BA13-4A36-8D4E-62D8A9D33918}" destId="{59D09879-EBFD-44F7-8F7F-DA568EC450D1}" srcOrd="2" destOrd="0" presId="urn:microsoft.com/office/officeart/2005/8/layout/hierarchy4"/>
    <dgm:cxn modelId="{80F681AF-4308-4559-BE8A-79FD275D66EA}" type="presParOf" srcId="{59D09879-EBFD-44F7-8F7F-DA568EC450D1}" destId="{4EB13A24-77A9-4F44-9BA2-58C53722CA60}" srcOrd="0" destOrd="0" presId="urn:microsoft.com/office/officeart/2005/8/layout/hierarchy4"/>
    <dgm:cxn modelId="{44B08278-3949-426E-B7E2-6B38735DC6FA}" type="presParOf" srcId="{59D09879-EBFD-44F7-8F7F-DA568EC450D1}" destId="{43C5A6E5-3A96-4806-AAD9-2A4A1C2DF5D3}" srcOrd="1" destOrd="0" presId="urn:microsoft.com/office/officeart/2005/8/layout/hierarchy4"/>
    <dgm:cxn modelId="{0B023811-4986-41FE-8528-C3EBDB048911}" type="presParOf" srcId="{F58F5C95-0655-4DB1-BDB1-805F1FBCFD02}" destId="{1675597C-0B29-404A-849D-6A43BB883215}" srcOrd="1" destOrd="0" presId="urn:microsoft.com/office/officeart/2005/8/layout/hierarchy4"/>
    <dgm:cxn modelId="{567478D0-B5A6-4515-9656-C7290459B566}" type="presParOf" srcId="{F58F5C95-0655-4DB1-BDB1-805F1FBCFD02}" destId="{64016945-46AD-41E4-B345-852CBA5F9447}" srcOrd="2" destOrd="0" presId="urn:microsoft.com/office/officeart/2005/8/layout/hierarchy4"/>
    <dgm:cxn modelId="{8892F008-DADE-4E92-A8C4-EEA3D961ECEB}" type="presParOf" srcId="{64016945-46AD-41E4-B345-852CBA5F9447}" destId="{B71C50AD-38A9-4544-9B97-0EDEE2C2FF3F}" srcOrd="0" destOrd="0" presId="urn:microsoft.com/office/officeart/2005/8/layout/hierarchy4"/>
    <dgm:cxn modelId="{EF7021D4-0840-42FD-8488-4B9BFD243007}" type="presParOf" srcId="{64016945-46AD-41E4-B345-852CBA5F9447}" destId="{E42C3C02-BE11-42BE-B7D6-054C85B5D4F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23661E-3BBF-4407-91C5-3FFA0A2D0A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56238E4-2A39-45AC-A273-D999EC0C8E54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2800" dirty="0">
              <a:latin typeface="Calibri" panose="020F0502020204030204" pitchFamily="34" charset="0"/>
              <a:cs typeface="Calibri" panose="020F0502020204030204" pitchFamily="34" charset="0"/>
            </a:rPr>
            <a:t>Questão em aberto</a:t>
          </a:r>
        </a:p>
      </dgm:t>
    </dgm:pt>
    <dgm:pt modelId="{933C4E46-048E-461C-96B1-C318A20A69DF}" type="parTrans" cxnId="{67B45409-9D56-4DFC-9656-7C1660CDE2AB}">
      <dgm:prSet/>
      <dgm:spPr/>
      <dgm:t>
        <a:bodyPr/>
        <a:lstStyle/>
        <a:p>
          <a:endParaRPr lang="pt-PT"/>
        </a:p>
      </dgm:t>
    </dgm:pt>
    <dgm:pt modelId="{B8948D35-F7F7-4A9A-909E-CF639C49F28C}" type="sibTrans" cxnId="{67B45409-9D56-4DFC-9656-7C1660CDE2AB}">
      <dgm:prSet/>
      <dgm:spPr/>
      <dgm:t>
        <a:bodyPr/>
        <a:lstStyle/>
        <a:p>
          <a:endParaRPr lang="pt-PT"/>
        </a:p>
      </dgm:t>
    </dgm:pt>
    <dgm:pt modelId="{FA5A2F53-0E7A-42DF-89F5-E06EBD997C14}">
      <dgm:prSet phldrT="[Texto]" custT="1"/>
      <dgm:spPr/>
      <dgm:t>
        <a:bodyPr/>
        <a:lstStyle/>
        <a:p>
          <a:r>
            <a:rPr lang="pt-PT" sz="2800" dirty="0">
              <a:latin typeface="Calibri" panose="020F0502020204030204" pitchFamily="34" charset="0"/>
              <a:cs typeface="Calibri" panose="020F0502020204030204" pitchFamily="34" charset="0"/>
            </a:rPr>
            <a:t>Onde está a responsabilidade da supervisão</a:t>
          </a:r>
          <a:br>
            <a:rPr lang="pt-PT" sz="28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t-PT" sz="2800" dirty="0" err="1">
              <a:latin typeface="Calibri" panose="020F0502020204030204" pitchFamily="34" charset="0"/>
              <a:cs typeface="Calibri" panose="020F0502020204030204" pitchFamily="34" charset="0"/>
            </a:rPr>
            <a:t>micro-prudencial</a:t>
          </a:r>
          <a:r>
            <a:rPr lang="pt-PT" sz="2800" dirty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</dgm:t>
    </dgm:pt>
    <dgm:pt modelId="{59392990-14B6-4C2B-B88B-29C49EAAE74C}" type="parTrans" cxnId="{D505E9D1-8838-49E1-A35D-8E713C36B4D4}">
      <dgm:prSet/>
      <dgm:spPr/>
      <dgm:t>
        <a:bodyPr/>
        <a:lstStyle/>
        <a:p>
          <a:endParaRPr lang="pt-PT"/>
        </a:p>
      </dgm:t>
    </dgm:pt>
    <dgm:pt modelId="{9228BF1E-3FB5-4FF9-8183-F17C76081D63}" type="sibTrans" cxnId="{D505E9D1-8838-49E1-A35D-8E713C36B4D4}">
      <dgm:prSet/>
      <dgm:spPr/>
      <dgm:t>
        <a:bodyPr/>
        <a:lstStyle/>
        <a:p>
          <a:endParaRPr lang="pt-PT"/>
        </a:p>
      </dgm:t>
    </dgm:pt>
    <dgm:pt modelId="{0F241244-11A4-492F-9D1A-5DAB7D116C6F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2800" dirty="0">
              <a:latin typeface="Calibri" panose="020F0502020204030204" pitchFamily="34" charset="0"/>
              <a:cs typeface="Calibri" panose="020F0502020204030204" pitchFamily="34" charset="0"/>
            </a:rPr>
            <a:t>Resgate de instituições financeiras é de responsabilidade da autoridade fiscal </a:t>
          </a:r>
        </a:p>
      </dgm:t>
    </dgm:pt>
    <dgm:pt modelId="{0B3173FD-E614-4C45-9C1E-7A75DEFDCC63}" type="parTrans" cxnId="{0AA2143B-A125-4CFB-8250-185227509550}">
      <dgm:prSet/>
      <dgm:spPr/>
      <dgm:t>
        <a:bodyPr/>
        <a:lstStyle/>
        <a:p>
          <a:endParaRPr lang="pt-PT"/>
        </a:p>
      </dgm:t>
    </dgm:pt>
    <dgm:pt modelId="{87459826-7A3C-4405-877C-65BA8E4FAA1B}" type="sibTrans" cxnId="{0AA2143B-A125-4CFB-8250-185227509550}">
      <dgm:prSet/>
      <dgm:spPr/>
      <dgm:t>
        <a:bodyPr/>
        <a:lstStyle/>
        <a:p>
          <a:endParaRPr lang="pt-PT"/>
        </a:p>
      </dgm:t>
    </dgm:pt>
    <dgm:pt modelId="{7BAA5AE5-DE01-46BB-A0F1-88AEB2F115F7}" type="pres">
      <dgm:prSet presAssocID="{CB23661E-3BBF-4407-91C5-3FFA0A2D0A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A6F10C-AC36-4BA1-A103-D79FDDBBD1A0}" type="pres">
      <dgm:prSet presAssocID="{B56238E4-2A39-45AC-A273-D999EC0C8E5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780E8-1E5F-443A-B515-65E1EE690184}" type="pres">
      <dgm:prSet presAssocID="{B56238E4-2A39-45AC-A273-D999EC0C8E5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60FF3-D05F-4187-BB0C-A42E5F2095B2}" type="pres">
      <dgm:prSet presAssocID="{0F241244-11A4-492F-9D1A-5DAB7D116C6F}" presName="parentText" presStyleLbl="node1" presStyleIdx="1" presStyleCnt="2" custLinFactNeighborX="-689" custLinFactNeighborY="-20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F87637-D285-4535-845D-7A13239A9A90}" type="presOf" srcId="{0F241244-11A4-492F-9D1A-5DAB7D116C6F}" destId="{BD560FF3-D05F-4187-BB0C-A42E5F2095B2}" srcOrd="0" destOrd="0" presId="urn:microsoft.com/office/officeart/2005/8/layout/vList2"/>
    <dgm:cxn modelId="{92B5FEC8-F989-4137-B504-18E5C3261689}" type="presOf" srcId="{FA5A2F53-0E7A-42DF-89F5-E06EBD997C14}" destId="{EE3780E8-1E5F-443A-B515-65E1EE690184}" srcOrd="0" destOrd="0" presId="urn:microsoft.com/office/officeart/2005/8/layout/vList2"/>
    <dgm:cxn modelId="{67B45409-9D56-4DFC-9656-7C1660CDE2AB}" srcId="{CB23661E-3BBF-4407-91C5-3FFA0A2D0ADB}" destId="{B56238E4-2A39-45AC-A273-D999EC0C8E54}" srcOrd="0" destOrd="0" parTransId="{933C4E46-048E-461C-96B1-C318A20A69DF}" sibTransId="{B8948D35-F7F7-4A9A-909E-CF639C49F28C}"/>
    <dgm:cxn modelId="{0AA2143B-A125-4CFB-8250-185227509550}" srcId="{CB23661E-3BBF-4407-91C5-3FFA0A2D0ADB}" destId="{0F241244-11A4-492F-9D1A-5DAB7D116C6F}" srcOrd="1" destOrd="0" parTransId="{0B3173FD-E614-4C45-9C1E-7A75DEFDCC63}" sibTransId="{87459826-7A3C-4405-877C-65BA8E4FAA1B}"/>
    <dgm:cxn modelId="{3BC78F97-80C9-4419-9986-C14B6C9A0C2F}" type="presOf" srcId="{B56238E4-2A39-45AC-A273-D999EC0C8E54}" destId="{2EA6F10C-AC36-4BA1-A103-D79FDDBBD1A0}" srcOrd="0" destOrd="0" presId="urn:microsoft.com/office/officeart/2005/8/layout/vList2"/>
    <dgm:cxn modelId="{C555F4B6-85D5-4632-973D-7B804C8F6924}" type="presOf" srcId="{CB23661E-3BBF-4407-91C5-3FFA0A2D0ADB}" destId="{7BAA5AE5-DE01-46BB-A0F1-88AEB2F115F7}" srcOrd="0" destOrd="0" presId="urn:microsoft.com/office/officeart/2005/8/layout/vList2"/>
    <dgm:cxn modelId="{D505E9D1-8838-49E1-A35D-8E713C36B4D4}" srcId="{B56238E4-2A39-45AC-A273-D999EC0C8E54}" destId="{FA5A2F53-0E7A-42DF-89F5-E06EBD997C14}" srcOrd="0" destOrd="0" parTransId="{59392990-14B6-4C2B-B88B-29C49EAAE74C}" sibTransId="{9228BF1E-3FB5-4FF9-8183-F17C76081D63}"/>
    <dgm:cxn modelId="{8E329B75-43A5-4332-91E1-60F936C80796}" type="presParOf" srcId="{7BAA5AE5-DE01-46BB-A0F1-88AEB2F115F7}" destId="{2EA6F10C-AC36-4BA1-A103-D79FDDBBD1A0}" srcOrd="0" destOrd="0" presId="urn:microsoft.com/office/officeart/2005/8/layout/vList2"/>
    <dgm:cxn modelId="{D8C8E70B-A4AE-41AD-A8CA-E955EBEA76A7}" type="presParOf" srcId="{7BAA5AE5-DE01-46BB-A0F1-88AEB2F115F7}" destId="{EE3780E8-1E5F-443A-B515-65E1EE690184}" srcOrd="1" destOrd="0" presId="urn:microsoft.com/office/officeart/2005/8/layout/vList2"/>
    <dgm:cxn modelId="{7C55670A-555D-449D-A24F-EB0711F8F5E1}" type="presParOf" srcId="{7BAA5AE5-DE01-46BB-A0F1-88AEB2F115F7}" destId="{BD560FF3-D05F-4187-BB0C-A42E5F2095B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316A0B-F557-4C9B-9726-8C3D6B6446D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F1497E8A-B30E-4660-8AA4-CE5442385B74}">
      <dgm:prSet phldrT="[Texto]"/>
      <dgm:spPr/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Atualmente</a:t>
          </a:r>
        </a:p>
      </dgm:t>
    </dgm:pt>
    <dgm:pt modelId="{8F2F41B5-F8C0-489F-BE63-924CE4A4B0B7}" type="parTrans" cxnId="{04E28CD5-84FE-42FA-B600-9DC62009C37C}">
      <dgm:prSet/>
      <dgm:spPr/>
      <dgm:t>
        <a:bodyPr/>
        <a:lstStyle/>
        <a:p>
          <a:endParaRPr lang="pt-PT"/>
        </a:p>
      </dgm:t>
    </dgm:pt>
    <dgm:pt modelId="{2C31985C-70FA-4167-B81C-22280CC9EB33}" type="sibTrans" cxnId="{04E28CD5-84FE-42FA-B600-9DC62009C37C}">
      <dgm:prSet/>
      <dgm:spPr/>
      <dgm:t>
        <a:bodyPr/>
        <a:lstStyle/>
        <a:p>
          <a:endParaRPr lang="pt-PT"/>
        </a:p>
      </dgm:t>
    </dgm:pt>
    <dgm:pt modelId="{D8E6D543-18DA-4210-82A1-B7C390BCA96D}">
      <dgm:prSet phldrT="[Texto]"/>
      <dgm:spPr/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Médio Prazo</a:t>
          </a:r>
        </a:p>
      </dgm:t>
    </dgm:pt>
    <dgm:pt modelId="{2D9CBE4F-06E7-4787-8DD7-E9B2CF6C9D39}" type="parTrans" cxnId="{D1C07C3D-846B-4BFD-A8EA-2DCFDD7E3932}">
      <dgm:prSet/>
      <dgm:spPr/>
      <dgm:t>
        <a:bodyPr/>
        <a:lstStyle/>
        <a:p>
          <a:endParaRPr lang="pt-PT"/>
        </a:p>
      </dgm:t>
    </dgm:pt>
    <dgm:pt modelId="{B75F77A9-0497-452B-87C0-F42FD5EFF1E2}" type="sibTrans" cxnId="{D1C07C3D-846B-4BFD-A8EA-2DCFDD7E3932}">
      <dgm:prSet/>
      <dgm:spPr/>
      <dgm:t>
        <a:bodyPr/>
        <a:lstStyle/>
        <a:p>
          <a:endParaRPr lang="pt-PT"/>
        </a:p>
      </dgm:t>
    </dgm:pt>
    <dgm:pt modelId="{2654BAD3-9BDA-4FC8-A646-CA22C3994ADF}">
      <dgm:prSet phldrT="[Texto]"/>
      <dgm:spPr/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Longo Prazo</a:t>
          </a:r>
        </a:p>
      </dgm:t>
    </dgm:pt>
    <dgm:pt modelId="{A0B5FE7B-F14B-4C36-8F7A-77CF9E04E4FB}" type="parTrans" cxnId="{05D6F02E-E160-4559-802B-5EE9806DDB77}">
      <dgm:prSet/>
      <dgm:spPr/>
      <dgm:t>
        <a:bodyPr/>
        <a:lstStyle/>
        <a:p>
          <a:endParaRPr lang="pt-PT"/>
        </a:p>
      </dgm:t>
    </dgm:pt>
    <dgm:pt modelId="{A7D9AF08-D3A3-4BA5-B97E-2F6789E8B338}" type="sibTrans" cxnId="{05D6F02E-E160-4559-802B-5EE9806DDB77}">
      <dgm:prSet/>
      <dgm:spPr/>
      <dgm:t>
        <a:bodyPr/>
        <a:lstStyle/>
        <a:p>
          <a:endParaRPr lang="pt-PT"/>
        </a:p>
      </dgm:t>
    </dgm:pt>
    <dgm:pt modelId="{CA18FE21-66EE-481F-8FA2-CAF63F502DC7}" type="pres">
      <dgm:prSet presAssocID="{5D316A0B-F557-4C9B-9726-8C3D6B6446DD}" presName="Name0" presStyleCnt="0">
        <dgm:presLayoutVars>
          <dgm:dir/>
          <dgm:resizeHandles val="exact"/>
        </dgm:presLayoutVars>
      </dgm:prSet>
      <dgm:spPr/>
    </dgm:pt>
    <dgm:pt modelId="{7DC93274-4B02-42D0-92DB-92D45EF837EF}" type="pres">
      <dgm:prSet presAssocID="{5D316A0B-F557-4C9B-9726-8C3D6B6446DD}" presName="arrow" presStyleLbl="bgShp" presStyleIdx="0" presStyleCnt="1" custLinFactNeighborY="0"/>
      <dgm:spPr>
        <a:solidFill>
          <a:schemeClr val="accent2"/>
        </a:solidFill>
      </dgm:spPr>
    </dgm:pt>
    <dgm:pt modelId="{05CEB0A7-21B2-455C-A5D3-C2CC928784BC}" type="pres">
      <dgm:prSet presAssocID="{5D316A0B-F557-4C9B-9726-8C3D6B6446DD}" presName="points" presStyleCnt="0"/>
      <dgm:spPr/>
    </dgm:pt>
    <dgm:pt modelId="{CB295373-A0C1-4933-93FA-FDCEE83622B2}" type="pres">
      <dgm:prSet presAssocID="{F1497E8A-B30E-4660-8AA4-CE5442385B74}" presName="compositeA" presStyleCnt="0"/>
      <dgm:spPr/>
    </dgm:pt>
    <dgm:pt modelId="{8B2DFC94-1987-4196-9518-44A2CC5949ED}" type="pres">
      <dgm:prSet presAssocID="{F1497E8A-B30E-4660-8AA4-CE5442385B74}" presName="textA" presStyleLbl="revTx" presStyleIdx="0" presStyleCnt="3" custLinFactNeighborX="1078" custLinFactNeighborY="81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BE3FC-54DD-47D6-A0AC-2D696A9C82F1}" type="pres">
      <dgm:prSet presAssocID="{F1497E8A-B30E-4660-8AA4-CE5442385B74}" presName="circleA" presStyleLbl="node1" presStyleIdx="0" presStyleCnt="3"/>
      <dgm:spPr>
        <a:ln>
          <a:solidFill>
            <a:schemeClr val="accent2"/>
          </a:solidFill>
        </a:ln>
      </dgm:spPr>
    </dgm:pt>
    <dgm:pt modelId="{1485AB82-D0D7-422E-A138-4292C7DB5682}" type="pres">
      <dgm:prSet presAssocID="{F1497E8A-B30E-4660-8AA4-CE5442385B74}" presName="spaceA" presStyleCnt="0"/>
      <dgm:spPr/>
    </dgm:pt>
    <dgm:pt modelId="{5379514C-D5D6-40C5-8069-81F8D941BEA1}" type="pres">
      <dgm:prSet presAssocID="{2C31985C-70FA-4167-B81C-22280CC9EB33}" presName="space" presStyleCnt="0"/>
      <dgm:spPr/>
    </dgm:pt>
    <dgm:pt modelId="{7A83F78F-A37A-485C-B764-40669297D361}" type="pres">
      <dgm:prSet presAssocID="{D8E6D543-18DA-4210-82A1-B7C390BCA96D}" presName="compositeB" presStyleCnt="0"/>
      <dgm:spPr/>
    </dgm:pt>
    <dgm:pt modelId="{089913DE-A61D-4CFB-8B61-E23886425388}" type="pres">
      <dgm:prSet presAssocID="{D8E6D543-18DA-4210-82A1-B7C390BCA96D}" presName="textB" presStyleLbl="revTx" presStyleIdx="1" presStyleCnt="3" custLinFactNeighborX="4873" custLinFactNeighborY="-98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819D3-F86E-47F7-8D64-D1F78AF5C7D8}" type="pres">
      <dgm:prSet presAssocID="{D8E6D543-18DA-4210-82A1-B7C390BCA96D}" presName="circleB" presStyleLbl="node1" presStyleIdx="1" presStyleCnt="3"/>
      <dgm:spPr>
        <a:ln>
          <a:solidFill>
            <a:schemeClr val="accent2"/>
          </a:solidFill>
        </a:ln>
      </dgm:spPr>
    </dgm:pt>
    <dgm:pt modelId="{AB218C3E-EA34-4004-99AE-3D8AD96566FA}" type="pres">
      <dgm:prSet presAssocID="{D8E6D543-18DA-4210-82A1-B7C390BCA96D}" presName="spaceB" presStyleCnt="0"/>
      <dgm:spPr/>
    </dgm:pt>
    <dgm:pt modelId="{7525A412-0B07-418E-ACB5-62EF1165AE29}" type="pres">
      <dgm:prSet presAssocID="{B75F77A9-0497-452B-87C0-F42FD5EFF1E2}" presName="space" presStyleCnt="0"/>
      <dgm:spPr/>
    </dgm:pt>
    <dgm:pt modelId="{7012F232-1072-425D-A8E5-33D371B7B1A8}" type="pres">
      <dgm:prSet presAssocID="{2654BAD3-9BDA-4FC8-A646-CA22C3994ADF}" presName="compositeA" presStyleCnt="0"/>
      <dgm:spPr/>
    </dgm:pt>
    <dgm:pt modelId="{9E9D8D10-D79B-4EEF-8936-A260A1AF022B}" type="pres">
      <dgm:prSet presAssocID="{2654BAD3-9BDA-4FC8-A646-CA22C3994ADF}" presName="textA" presStyleLbl="revTx" presStyleIdx="2" presStyleCnt="3" custLinFactNeighborX="-589" custLinFactNeighborY="97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6816-5FC5-42CE-9A87-400B0B3D3574}" type="pres">
      <dgm:prSet presAssocID="{2654BAD3-9BDA-4FC8-A646-CA22C3994ADF}" presName="circleA" presStyleLbl="node1" presStyleIdx="2" presStyleCnt="3"/>
      <dgm:spPr>
        <a:ln>
          <a:solidFill>
            <a:schemeClr val="accent2"/>
          </a:solidFill>
        </a:ln>
      </dgm:spPr>
    </dgm:pt>
    <dgm:pt modelId="{8FFA8FDC-D9EF-4A5A-AD18-D906A58A1031}" type="pres">
      <dgm:prSet presAssocID="{2654BAD3-9BDA-4FC8-A646-CA22C3994ADF}" presName="spaceA" presStyleCnt="0"/>
      <dgm:spPr/>
    </dgm:pt>
  </dgm:ptLst>
  <dgm:cxnLst>
    <dgm:cxn modelId="{E8B0C386-21A1-47FE-8B24-47234318728F}" type="presOf" srcId="{5D316A0B-F557-4C9B-9726-8C3D6B6446DD}" destId="{CA18FE21-66EE-481F-8FA2-CAF63F502DC7}" srcOrd="0" destOrd="0" presId="urn:microsoft.com/office/officeart/2005/8/layout/hProcess11"/>
    <dgm:cxn modelId="{CCF1FA46-3657-4EB1-9C98-4ECF0E9E0795}" type="presOf" srcId="{2654BAD3-9BDA-4FC8-A646-CA22C3994ADF}" destId="{9E9D8D10-D79B-4EEF-8936-A260A1AF022B}" srcOrd="0" destOrd="0" presId="urn:microsoft.com/office/officeart/2005/8/layout/hProcess11"/>
    <dgm:cxn modelId="{A2BF758E-8A89-4FD7-8627-468692FBC1B3}" type="presOf" srcId="{D8E6D543-18DA-4210-82A1-B7C390BCA96D}" destId="{089913DE-A61D-4CFB-8B61-E23886425388}" srcOrd="0" destOrd="0" presId="urn:microsoft.com/office/officeart/2005/8/layout/hProcess11"/>
    <dgm:cxn modelId="{D1C07C3D-846B-4BFD-A8EA-2DCFDD7E3932}" srcId="{5D316A0B-F557-4C9B-9726-8C3D6B6446DD}" destId="{D8E6D543-18DA-4210-82A1-B7C390BCA96D}" srcOrd="1" destOrd="0" parTransId="{2D9CBE4F-06E7-4787-8DD7-E9B2CF6C9D39}" sibTransId="{B75F77A9-0497-452B-87C0-F42FD5EFF1E2}"/>
    <dgm:cxn modelId="{04E28CD5-84FE-42FA-B600-9DC62009C37C}" srcId="{5D316A0B-F557-4C9B-9726-8C3D6B6446DD}" destId="{F1497E8A-B30E-4660-8AA4-CE5442385B74}" srcOrd="0" destOrd="0" parTransId="{8F2F41B5-F8C0-489F-BE63-924CE4A4B0B7}" sibTransId="{2C31985C-70FA-4167-B81C-22280CC9EB33}"/>
    <dgm:cxn modelId="{BFA25F21-C898-4577-924A-11B096C5CFA8}" type="presOf" srcId="{F1497E8A-B30E-4660-8AA4-CE5442385B74}" destId="{8B2DFC94-1987-4196-9518-44A2CC5949ED}" srcOrd="0" destOrd="0" presId="urn:microsoft.com/office/officeart/2005/8/layout/hProcess11"/>
    <dgm:cxn modelId="{05D6F02E-E160-4559-802B-5EE9806DDB77}" srcId="{5D316A0B-F557-4C9B-9726-8C3D6B6446DD}" destId="{2654BAD3-9BDA-4FC8-A646-CA22C3994ADF}" srcOrd="2" destOrd="0" parTransId="{A0B5FE7B-F14B-4C36-8F7A-77CF9E04E4FB}" sibTransId="{A7D9AF08-D3A3-4BA5-B97E-2F6789E8B338}"/>
    <dgm:cxn modelId="{65DCB6CD-6078-4014-AC6E-837B487189C3}" type="presParOf" srcId="{CA18FE21-66EE-481F-8FA2-CAF63F502DC7}" destId="{7DC93274-4B02-42D0-92DB-92D45EF837EF}" srcOrd="0" destOrd="0" presId="urn:microsoft.com/office/officeart/2005/8/layout/hProcess11"/>
    <dgm:cxn modelId="{E969EDD8-092D-4E5E-8E7E-D3CFF259F09D}" type="presParOf" srcId="{CA18FE21-66EE-481F-8FA2-CAF63F502DC7}" destId="{05CEB0A7-21B2-455C-A5D3-C2CC928784BC}" srcOrd="1" destOrd="0" presId="urn:microsoft.com/office/officeart/2005/8/layout/hProcess11"/>
    <dgm:cxn modelId="{2638D4CD-FF61-4F6B-8E7C-ABE25DD22F35}" type="presParOf" srcId="{05CEB0A7-21B2-455C-A5D3-C2CC928784BC}" destId="{CB295373-A0C1-4933-93FA-FDCEE83622B2}" srcOrd="0" destOrd="0" presId="urn:microsoft.com/office/officeart/2005/8/layout/hProcess11"/>
    <dgm:cxn modelId="{659E0C1D-2B95-475B-8021-5C86B8A6B2F6}" type="presParOf" srcId="{CB295373-A0C1-4933-93FA-FDCEE83622B2}" destId="{8B2DFC94-1987-4196-9518-44A2CC5949ED}" srcOrd="0" destOrd="0" presId="urn:microsoft.com/office/officeart/2005/8/layout/hProcess11"/>
    <dgm:cxn modelId="{200E1B5D-B30C-4771-A7DC-D1AB98B9A52B}" type="presParOf" srcId="{CB295373-A0C1-4933-93FA-FDCEE83622B2}" destId="{9E4BE3FC-54DD-47D6-A0AC-2D696A9C82F1}" srcOrd="1" destOrd="0" presId="urn:microsoft.com/office/officeart/2005/8/layout/hProcess11"/>
    <dgm:cxn modelId="{2100857F-A17D-4FE1-A88A-06B343217DD0}" type="presParOf" srcId="{CB295373-A0C1-4933-93FA-FDCEE83622B2}" destId="{1485AB82-D0D7-422E-A138-4292C7DB5682}" srcOrd="2" destOrd="0" presId="urn:microsoft.com/office/officeart/2005/8/layout/hProcess11"/>
    <dgm:cxn modelId="{387216C9-92CF-46F1-91A9-CB5DA9C13111}" type="presParOf" srcId="{05CEB0A7-21B2-455C-A5D3-C2CC928784BC}" destId="{5379514C-D5D6-40C5-8069-81F8D941BEA1}" srcOrd="1" destOrd="0" presId="urn:microsoft.com/office/officeart/2005/8/layout/hProcess11"/>
    <dgm:cxn modelId="{5FCCC32A-F547-452F-B71E-87C668C27CFA}" type="presParOf" srcId="{05CEB0A7-21B2-455C-A5D3-C2CC928784BC}" destId="{7A83F78F-A37A-485C-B764-40669297D361}" srcOrd="2" destOrd="0" presId="urn:microsoft.com/office/officeart/2005/8/layout/hProcess11"/>
    <dgm:cxn modelId="{43080D67-8BE4-4105-B483-E34D6C786004}" type="presParOf" srcId="{7A83F78F-A37A-485C-B764-40669297D361}" destId="{089913DE-A61D-4CFB-8B61-E23886425388}" srcOrd="0" destOrd="0" presId="urn:microsoft.com/office/officeart/2005/8/layout/hProcess11"/>
    <dgm:cxn modelId="{382244E5-4DEF-475E-9055-855E227C4742}" type="presParOf" srcId="{7A83F78F-A37A-485C-B764-40669297D361}" destId="{A96819D3-F86E-47F7-8D64-D1F78AF5C7D8}" srcOrd="1" destOrd="0" presId="urn:microsoft.com/office/officeart/2005/8/layout/hProcess11"/>
    <dgm:cxn modelId="{647CB1EF-8359-4363-9DE0-E9ACAF6DE24E}" type="presParOf" srcId="{7A83F78F-A37A-485C-B764-40669297D361}" destId="{AB218C3E-EA34-4004-99AE-3D8AD96566FA}" srcOrd="2" destOrd="0" presId="urn:microsoft.com/office/officeart/2005/8/layout/hProcess11"/>
    <dgm:cxn modelId="{28E3ED8F-FB92-4813-8D8B-1638B5324778}" type="presParOf" srcId="{05CEB0A7-21B2-455C-A5D3-C2CC928784BC}" destId="{7525A412-0B07-418E-ACB5-62EF1165AE29}" srcOrd="3" destOrd="0" presId="urn:microsoft.com/office/officeart/2005/8/layout/hProcess11"/>
    <dgm:cxn modelId="{6573C7C7-E05A-41E5-A650-E5A60845EC6F}" type="presParOf" srcId="{05CEB0A7-21B2-455C-A5D3-C2CC928784BC}" destId="{7012F232-1072-425D-A8E5-33D371B7B1A8}" srcOrd="4" destOrd="0" presId="urn:microsoft.com/office/officeart/2005/8/layout/hProcess11"/>
    <dgm:cxn modelId="{55FF51CB-3091-4FA0-8BCC-7CCFBE841D6F}" type="presParOf" srcId="{7012F232-1072-425D-A8E5-33D371B7B1A8}" destId="{9E9D8D10-D79B-4EEF-8936-A260A1AF022B}" srcOrd="0" destOrd="0" presId="urn:microsoft.com/office/officeart/2005/8/layout/hProcess11"/>
    <dgm:cxn modelId="{094B5CE7-F620-4727-BFFC-2B105F2A7E46}" type="presParOf" srcId="{7012F232-1072-425D-A8E5-33D371B7B1A8}" destId="{B9786816-5FC5-42CE-9A87-400B0B3D3574}" srcOrd="1" destOrd="0" presId="urn:microsoft.com/office/officeart/2005/8/layout/hProcess11"/>
    <dgm:cxn modelId="{91613805-AE06-4D0C-AE1B-B97F31014E1F}" type="presParOf" srcId="{7012F232-1072-425D-A8E5-33D371B7B1A8}" destId="{8FFA8FDC-D9EF-4A5A-AD18-D906A58A103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C81C43-0DE8-4A27-9AE3-361594135D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97F9CBE-F649-44A3-B266-8E0C581E3C0A}">
      <dgm:prSet phldrT="[Texto]"/>
      <dgm:spPr>
        <a:solidFill>
          <a:schemeClr val="accent2"/>
        </a:solidFill>
      </dgm:spPr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Resultados fiscais futuros</a:t>
          </a:r>
        </a:p>
      </dgm:t>
    </dgm:pt>
    <dgm:pt modelId="{47D6CE85-DEF8-45BA-B399-A09D99596C2F}" type="parTrans" cxnId="{7AD652CB-B8E4-4C1D-A996-DCD0C068958F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05CFA8-97E7-46AF-8105-69A74E8302B7}" type="sibTrans" cxnId="{7AD652CB-B8E4-4C1D-A996-DCD0C068958F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4774A0-8526-4E6B-BD4E-5C4CE4561FF7}">
      <dgm:prSet phldrT="[Texto]"/>
      <dgm:spPr>
        <a:solidFill>
          <a:schemeClr val="accent2"/>
        </a:solidFill>
      </dgm:spPr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Influenciados pelos passivos incorridos nas instituições financeiras a resgatar</a:t>
          </a:r>
        </a:p>
      </dgm:t>
    </dgm:pt>
    <dgm:pt modelId="{3F00B477-78F7-4027-9902-0591FA16C3FE}" type="parTrans" cxnId="{FA7FA9B0-6F15-42F1-9850-7A28A62ED9F3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BC28FC-536B-4D70-9A29-BA7460E34AB3}" type="sibTrans" cxnId="{FA7FA9B0-6F15-42F1-9850-7A28A62ED9F3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3640FC-5674-498C-9008-ADD7EE42C7E0}">
      <dgm:prSet phldrT="[Texto]"/>
      <dgm:spPr>
        <a:solidFill>
          <a:schemeClr val="accent2"/>
        </a:solidFill>
      </dgm:spPr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Tem de ter em conta os desequilíbrios de poupança-investimento do setor privado</a:t>
          </a:r>
        </a:p>
      </dgm:t>
    </dgm:pt>
    <dgm:pt modelId="{EDF15F35-7860-4299-8EF7-F959F6EBF384}" type="parTrans" cxnId="{6D8B7C9B-30D3-4340-8034-379757B0D445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FCA200-CFAB-437C-9A8E-E8FEE5F37A33}" type="sibTrans" cxnId="{6D8B7C9B-30D3-4340-8034-379757B0D445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2793CD-8945-4689-A23D-E6FFE9D416CC}">
      <dgm:prSet phldrT="[Texto]"/>
      <dgm:spPr>
        <a:solidFill>
          <a:schemeClr val="accent2"/>
        </a:solidFill>
      </dgm:spPr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EXEMPLO:</a:t>
          </a:r>
        </a:p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Boom Habitacional</a:t>
          </a:r>
        </a:p>
      </dgm:t>
    </dgm:pt>
    <dgm:pt modelId="{1A64FEEB-1B25-4FE6-A36F-9447EAC37882}" type="parTrans" cxnId="{BEB027C2-0633-4769-A782-BB17C4E19D4F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3C88EE-A9D3-422C-83CB-3EDF77482FEF}" type="sibTrans" cxnId="{BEB027C2-0633-4769-A782-BB17C4E19D4F}">
      <dgm:prSet/>
      <dgm:spPr/>
      <dgm:t>
        <a:bodyPr/>
        <a:lstStyle/>
        <a:p>
          <a:endParaRPr lang="pt-P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DA7DAF-A98B-4876-B23B-915AB2309CC9}" type="pres">
      <dgm:prSet presAssocID="{6DC81C43-0DE8-4A27-9AE3-361594135D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FAD400-4976-4FA0-9DA3-14189DCA17BF}" type="pres">
      <dgm:prSet presAssocID="{497F9CBE-F649-44A3-B266-8E0C581E3C0A}" presName="hierRoot1" presStyleCnt="0">
        <dgm:presLayoutVars>
          <dgm:hierBranch val="init"/>
        </dgm:presLayoutVars>
      </dgm:prSet>
      <dgm:spPr/>
    </dgm:pt>
    <dgm:pt modelId="{B9B3C589-5665-4EF7-AC4D-F2AF55ABB2B4}" type="pres">
      <dgm:prSet presAssocID="{497F9CBE-F649-44A3-B266-8E0C581E3C0A}" presName="rootComposite1" presStyleCnt="0"/>
      <dgm:spPr/>
    </dgm:pt>
    <dgm:pt modelId="{7AD616CC-AEEE-40BC-91FF-B84BD78B7C28}" type="pres">
      <dgm:prSet presAssocID="{497F9CBE-F649-44A3-B266-8E0C581E3C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B625E3-CFF4-4AA5-A6BE-3E0E546E8E0E}" type="pres">
      <dgm:prSet presAssocID="{497F9CBE-F649-44A3-B266-8E0C581E3C0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579CDD0-FF29-4B53-A8CA-21CDFC5B9AC6}" type="pres">
      <dgm:prSet presAssocID="{497F9CBE-F649-44A3-B266-8E0C581E3C0A}" presName="hierChild2" presStyleCnt="0"/>
      <dgm:spPr/>
    </dgm:pt>
    <dgm:pt modelId="{D8324DE3-5D72-46FC-9335-A0BBDEEB01E2}" type="pres">
      <dgm:prSet presAssocID="{3F00B477-78F7-4027-9902-0591FA16C3F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9E846C4-24BE-46AD-9E31-F7F5F95D5D8F}" type="pres">
      <dgm:prSet presAssocID="{BC4774A0-8526-4E6B-BD4E-5C4CE4561FF7}" presName="hierRoot2" presStyleCnt="0">
        <dgm:presLayoutVars>
          <dgm:hierBranch val="init"/>
        </dgm:presLayoutVars>
      </dgm:prSet>
      <dgm:spPr/>
    </dgm:pt>
    <dgm:pt modelId="{3811AB13-2CAC-4B87-A264-B2420C131D8A}" type="pres">
      <dgm:prSet presAssocID="{BC4774A0-8526-4E6B-BD4E-5C4CE4561FF7}" presName="rootComposite" presStyleCnt="0"/>
      <dgm:spPr/>
    </dgm:pt>
    <dgm:pt modelId="{4B9B7397-8780-4D7F-B0AE-4215FA0C6533}" type="pres">
      <dgm:prSet presAssocID="{BC4774A0-8526-4E6B-BD4E-5C4CE4561F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236303-B5A6-4C45-82E4-D4A3FF7BD2D5}" type="pres">
      <dgm:prSet presAssocID="{BC4774A0-8526-4E6B-BD4E-5C4CE4561FF7}" presName="rootConnector" presStyleLbl="node2" presStyleIdx="0" presStyleCnt="3"/>
      <dgm:spPr/>
      <dgm:t>
        <a:bodyPr/>
        <a:lstStyle/>
        <a:p>
          <a:endParaRPr lang="en-US"/>
        </a:p>
      </dgm:t>
    </dgm:pt>
    <dgm:pt modelId="{9508B4E1-683B-4C2A-9A63-104824F62E98}" type="pres">
      <dgm:prSet presAssocID="{BC4774A0-8526-4E6B-BD4E-5C4CE4561FF7}" presName="hierChild4" presStyleCnt="0"/>
      <dgm:spPr/>
    </dgm:pt>
    <dgm:pt modelId="{C7197E11-6365-4AF2-82E3-07F50F336599}" type="pres">
      <dgm:prSet presAssocID="{BC4774A0-8526-4E6B-BD4E-5C4CE4561FF7}" presName="hierChild5" presStyleCnt="0"/>
      <dgm:spPr/>
    </dgm:pt>
    <dgm:pt modelId="{474E6625-D133-45AA-A966-CFC716556D4E}" type="pres">
      <dgm:prSet presAssocID="{EDF15F35-7860-4299-8EF7-F959F6EBF38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748E72A-99FA-448B-B640-537D11B2DE51}" type="pres">
      <dgm:prSet presAssocID="{CE3640FC-5674-498C-9008-ADD7EE42C7E0}" presName="hierRoot2" presStyleCnt="0">
        <dgm:presLayoutVars>
          <dgm:hierBranch val="init"/>
        </dgm:presLayoutVars>
      </dgm:prSet>
      <dgm:spPr/>
    </dgm:pt>
    <dgm:pt modelId="{1ED22F60-58B9-49B0-B29F-583694826469}" type="pres">
      <dgm:prSet presAssocID="{CE3640FC-5674-498C-9008-ADD7EE42C7E0}" presName="rootComposite" presStyleCnt="0"/>
      <dgm:spPr/>
    </dgm:pt>
    <dgm:pt modelId="{8A5DBABC-36A0-4773-9275-E3DA1A5E126A}" type="pres">
      <dgm:prSet presAssocID="{CE3640FC-5674-498C-9008-ADD7EE42C7E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291FC-A30F-4A33-81E4-56B5B934C476}" type="pres">
      <dgm:prSet presAssocID="{CE3640FC-5674-498C-9008-ADD7EE42C7E0}" presName="rootConnector" presStyleLbl="node2" presStyleIdx="1" presStyleCnt="3"/>
      <dgm:spPr/>
      <dgm:t>
        <a:bodyPr/>
        <a:lstStyle/>
        <a:p>
          <a:endParaRPr lang="en-US"/>
        </a:p>
      </dgm:t>
    </dgm:pt>
    <dgm:pt modelId="{A4CF640F-399F-4037-A63D-EFBD87CA826E}" type="pres">
      <dgm:prSet presAssocID="{CE3640FC-5674-498C-9008-ADD7EE42C7E0}" presName="hierChild4" presStyleCnt="0"/>
      <dgm:spPr/>
    </dgm:pt>
    <dgm:pt modelId="{D1BE6D9A-1F76-4DE3-B1B6-462E5A3CFBE8}" type="pres">
      <dgm:prSet presAssocID="{CE3640FC-5674-498C-9008-ADD7EE42C7E0}" presName="hierChild5" presStyleCnt="0"/>
      <dgm:spPr/>
    </dgm:pt>
    <dgm:pt modelId="{62278012-5931-483B-A827-CE897209E04A}" type="pres">
      <dgm:prSet presAssocID="{1A64FEEB-1B25-4FE6-A36F-9447EAC3788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4E574D2-95C5-4074-8DA9-E9B3A003D944}" type="pres">
      <dgm:prSet presAssocID="{A42793CD-8945-4689-A23D-E6FFE9D416CC}" presName="hierRoot2" presStyleCnt="0">
        <dgm:presLayoutVars>
          <dgm:hierBranch val="init"/>
        </dgm:presLayoutVars>
      </dgm:prSet>
      <dgm:spPr/>
    </dgm:pt>
    <dgm:pt modelId="{9E2C458D-D717-4F8B-AE54-387474794C55}" type="pres">
      <dgm:prSet presAssocID="{A42793CD-8945-4689-A23D-E6FFE9D416CC}" presName="rootComposite" presStyleCnt="0"/>
      <dgm:spPr/>
    </dgm:pt>
    <dgm:pt modelId="{4ACEC439-C729-4860-A3E4-21E125C38873}" type="pres">
      <dgm:prSet presAssocID="{A42793CD-8945-4689-A23D-E6FFE9D416C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459954-23AF-4F1E-A2F8-5A31296A4835}" type="pres">
      <dgm:prSet presAssocID="{A42793CD-8945-4689-A23D-E6FFE9D416CC}" presName="rootConnector" presStyleLbl="node2" presStyleIdx="2" presStyleCnt="3"/>
      <dgm:spPr/>
      <dgm:t>
        <a:bodyPr/>
        <a:lstStyle/>
        <a:p>
          <a:endParaRPr lang="en-US"/>
        </a:p>
      </dgm:t>
    </dgm:pt>
    <dgm:pt modelId="{1203868A-C440-428B-96CB-DF76245201DE}" type="pres">
      <dgm:prSet presAssocID="{A42793CD-8945-4689-A23D-E6FFE9D416CC}" presName="hierChild4" presStyleCnt="0"/>
      <dgm:spPr/>
    </dgm:pt>
    <dgm:pt modelId="{47B48816-483F-4553-941E-63C2D236370A}" type="pres">
      <dgm:prSet presAssocID="{A42793CD-8945-4689-A23D-E6FFE9D416CC}" presName="hierChild5" presStyleCnt="0"/>
      <dgm:spPr/>
    </dgm:pt>
    <dgm:pt modelId="{C71E3F0E-431C-4812-B66D-E317C22AE6A3}" type="pres">
      <dgm:prSet presAssocID="{497F9CBE-F649-44A3-B266-8E0C581E3C0A}" presName="hierChild3" presStyleCnt="0"/>
      <dgm:spPr/>
    </dgm:pt>
  </dgm:ptLst>
  <dgm:cxnLst>
    <dgm:cxn modelId="{BEB027C2-0633-4769-A782-BB17C4E19D4F}" srcId="{497F9CBE-F649-44A3-B266-8E0C581E3C0A}" destId="{A42793CD-8945-4689-A23D-E6FFE9D416CC}" srcOrd="2" destOrd="0" parTransId="{1A64FEEB-1B25-4FE6-A36F-9447EAC37882}" sibTransId="{F43C88EE-A9D3-422C-83CB-3EDF77482FEF}"/>
    <dgm:cxn modelId="{96FE93C1-42F5-41C7-9B46-F0C6FF540189}" type="presOf" srcId="{497F9CBE-F649-44A3-B266-8E0C581E3C0A}" destId="{50B625E3-CFF4-4AA5-A6BE-3E0E546E8E0E}" srcOrd="1" destOrd="0" presId="urn:microsoft.com/office/officeart/2005/8/layout/orgChart1"/>
    <dgm:cxn modelId="{DA507846-2EA2-4CC5-9FE6-CD67F8B6B962}" type="presOf" srcId="{A42793CD-8945-4689-A23D-E6FFE9D416CC}" destId="{0A459954-23AF-4F1E-A2F8-5A31296A4835}" srcOrd="1" destOrd="0" presId="urn:microsoft.com/office/officeart/2005/8/layout/orgChart1"/>
    <dgm:cxn modelId="{6D8B7C9B-30D3-4340-8034-379757B0D445}" srcId="{497F9CBE-F649-44A3-B266-8E0C581E3C0A}" destId="{CE3640FC-5674-498C-9008-ADD7EE42C7E0}" srcOrd="1" destOrd="0" parTransId="{EDF15F35-7860-4299-8EF7-F959F6EBF384}" sibTransId="{8DFCA200-CFAB-437C-9A8E-E8FEE5F37A33}"/>
    <dgm:cxn modelId="{7AD652CB-B8E4-4C1D-A996-DCD0C068958F}" srcId="{6DC81C43-0DE8-4A27-9AE3-361594135D7D}" destId="{497F9CBE-F649-44A3-B266-8E0C581E3C0A}" srcOrd="0" destOrd="0" parTransId="{47D6CE85-DEF8-45BA-B399-A09D99596C2F}" sibTransId="{1D05CFA8-97E7-46AF-8105-69A74E8302B7}"/>
    <dgm:cxn modelId="{B49E7F2A-4705-42BC-B05D-38A875A4A746}" type="presOf" srcId="{CE3640FC-5674-498C-9008-ADD7EE42C7E0}" destId="{8A5DBABC-36A0-4773-9275-E3DA1A5E126A}" srcOrd="0" destOrd="0" presId="urn:microsoft.com/office/officeart/2005/8/layout/orgChart1"/>
    <dgm:cxn modelId="{B3C9BEAE-E882-4AD1-945A-A0D9E2FCEAA9}" type="presOf" srcId="{EDF15F35-7860-4299-8EF7-F959F6EBF384}" destId="{474E6625-D133-45AA-A966-CFC716556D4E}" srcOrd="0" destOrd="0" presId="urn:microsoft.com/office/officeart/2005/8/layout/orgChart1"/>
    <dgm:cxn modelId="{D53E3454-15D5-4C10-BF5B-C445129E4AAD}" type="presOf" srcId="{6DC81C43-0DE8-4A27-9AE3-361594135D7D}" destId="{27DA7DAF-A98B-4876-B23B-915AB2309CC9}" srcOrd="0" destOrd="0" presId="urn:microsoft.com/office/officeart/2005/8/layout/orgChart1"/>
    <dgm:cxn modelId="{FA7FA9B0-6F15-42F1-9850-7A28A62ED9F3}" srcId="{497F9CBE-F649-44A3-B266-8E0C581E3C0A}" destId="{BC4774A0-8526-4E6B-BD4E-5C4CE4561FF7}" srcOrd="0" destOrd="0" parTransId="{3F00B477-78F7-4027-9902-0591FA16C3FE}" sibTransId="{41BC28FC-536B-4D70-9A29-BA7460E34AB3}"/>
    <dgm:cxn modelId="{C6939179-A643-496D-802C-23DFDDEB238E}" type="presOf" srcId="{497F9CBE-F649-44A3-B266-8E0C581E3C0A}" destId="{7AD616CC-AEEE-40BC-91FF-B84BD78B7C28}" srcOrd="0" destOrd="0" presId="urn:microsoft.com/office/officeart/2005/8/layout/orgChart1"/>
    <dgm:cxn modelId="{8D0C35C9-4446-4A13-8B65-5463D13E250D}" type="presOf" srcId="{3F00B477-78F7-4027-9902-0591FA16C3FE}" destId="{D8324DE3-5D72-46FC-9335-A0BBDEEB01E2}" srcOrd="0" destOrd="0" presId="urn:microsoft.com/office/officeart/2005/8/layout/orgChart1"/>
    <dgm:cxn modelId="{9F792556-062D-4067-896E-1ED5CBFCB444}" type="presOf" srcId="{1A64FEEB-1B25-4FE6-A36F-9447EAC37882}" destId="{62278012-5931-483B-A827-CE897209E04A}" srcOrd="0" destOrd="0" presId="urn:microsoft.com/office/officeart/2005/8/layout/orgChart1"/>
    <dgm:cxn modelId="{5A81D156-D2BF-4B1A-B124-AF6E3643F0C8}" type="presOf" srcId="{BC4774A0-8526-4E6B-BD4E-5C4CE4561FF7}" destId="{4B9B7397-8780-4D7F-B0AE-4215FA0C6533}" srcOrd="0" destOrd="0" presId="urn:microsoft.com/office/officeart/2005/8/layout/orgChart1"/>
    <dgm:cxn modelId="{4F7F5068-621A-4A73-95D7-13593399E52E}" type="presOf" srcId="{CE3640FC-5674-498C-9008-ADD7EE42C7E0}" destId="{28E291FC-A30F-4A33-81E4-56B5B934C476}" srcOrd="1" destOrd="0" presId="urn:microsoft.com/office/officeart/2005/8/layout/orgChart1"/>
    <dgm:cxn modelId="{748516DE-E01C-4CF2-B559-F9B65A4DD4D3}" type="presOf" srcId="{BC4774A0-8526-4E6B-BD4E-5C4CE4561FF7}" destId="{20236303-B5A6-4C45-82E4-D4A3FF7BD2D5}" srcOrd="1" destOrd="0" presId="urn:microsoft.com/office/officeart/2005/8/layout/orgChart1"/>
    <dgm:cxn modelId="{E73727A0-9528-485F-81D4-9FF87CB2DF21}" type="presOf" srcId="{A42793CD-8945-4689-A23D-E6FFE9D416CC}" destId="{4ACEC439-C729-4860-A3E4-21E125C38873}" srcOrd="0" destOrd="0" presId="urn:microsoft.com/office/officeart/2005/8/layout/orgChart1"/>
    <dgm:cxn modelId="{5F4E9562-60B5-4FA9-B235-132135653474}" type="presParOf" srcId="{27DA7DAF-A98B-4876-B23B-915AB2309CC9}" destId="{26FAD400-4976-4FA0-9DA3-14189DCA17BF}" srcOrd="0" destOrd="0" presId="urn:microsoft.com/office/officeart/2005/8/layout/orgChart1"/>
    <dgm:cxn modelId="{4F81A379-AD51-4500-9121-2DD89084BFA1}" type="presParOf" srcId="{26FAD400-4976-4FA0-9DA3-14189DCA17BF}" destId="{B9B3C589-5665-4EF7-AC4D-F2AF55ABB2B4}" srcOrd="0" destOrd="0" presId="urn:microsoft.com/office/officeart/2005/8/layout/orgChart1"/>
    <dgm:cxn modelId="{26C775BF-AE0D-462A-961B-865F49519E58}" type="presParOf" srcId="{B9B3C589-5665-4EF7-AC4D-F2AF55ABB2B4}" destId="{7AD616CC-AEEE-40BC-91FF-B84BD78B7C28}" srcOrd="0" destOrd="0" presId="urn:microsoft.com/office/officeart/2005/8/layout/orgChart1"/>
    <dgm:cxn modelId="{15E44339-35E6-4A66-8533-23DBBF8FA950}" type="presParOf" srcId="{B9B3C589-5665-4EF7-AC4D-F2AF55ABB2B4}" destId="{50B625E3-CFF4-4AA5-A6BE-3E0E546E8E0E}" srcOrd="1" destOrd="0" presId="urn:microsoft.com/office/officeart/2005/8/layout/orgChart1"/>
    <dgm:cxn modelId="{1B8DA271-DF92-4DC2-80D2-F3E671DF59EB}" type="presParOf" srcId="{26FAD400-4976-4FA0-9DA3-14189DCA17BF}" destId="{F579CDD0-FF29-4B53-A8CA-21CDFC5B9AC6}" srcOrd="1" destOrd="0" presId="urn:microsoft.com/office/officeart/2005/8/layout/orgChart1"/>
    <dgm:cxn modelId="{5A77D7B2-0082-44DB-B5B6-96EDD0FBCA4C}" type="presParOf" srcId="{F579CDD0-FF29-4B53-A8CA-21CDFC5B9AC6}" destId="{D8324DE3-5D72-46FC-9335-A0BBDEEB01E2}" srcOrd="0" destOrd="0" presId="urn:microsoft.com/office/officeart/2005/8/layout/orgChart1"/>
    <dgm:cxn modelId="{2C75FD60-00D3-48BA-87AD-5BB2F2CA0598}" type="presParOf" srcId="{F579CDD0-FF29-4B53-A8CA-21CDFC5B9AC6}" destId="{59E846C4-24BE-46AD-9E31-F7F5F95D5D8F}" srcOrd="1" destOrd="0" presId="urn:microsoft.com/office/officeart/2005/8/layout/orgChart1"/>
    <dgm:cxn modelId="{2FB24212-8281-4D9C-A37F-E5A11FD01F25}" type="presParOf" srcId="{59E846C4-24BE-46AD-9E31-F7F5F95D5D8F}" destId="{3811AB13-2CAC-4B87-A264-B2420C131D8A}" srcOrd="0" destOrd="0" presId="urn:microsoft.com/office/officeart/2005/8/layout/orgChart1"/>
    <dgm:cxn modelId="{60D00741-2C30-4960-906B-4BCEE7439FC1}" type="presParOf" srcId="{3811AB13-2CAC-4B87-A264-B2420C131D8A}" destId="{4B9B7397-8780-4D7F-B0AE-4215FA0C6533}" srcOrd="0" destOrd="0" presId="urn:microsoft.com/office/officeart/2005/8/layout/orgChart1"/>
    <dgm:cxn modelId="{9B742A0B-BD77-4DC2-9BDA-BE853B3F429C}" type="presParOf" srcId="{3811AB13-2CAC-4B87-A264-B2420C131D8A}" destId="{20236303-B5A6-4C45-82E4-D4A3FF7BD2D5}" srcOrd="1" destOrd="0" presId="urn:microsoft.com/office/officeart/2005/8/layout/orgChart1"/>
    <dgm:cxn modelId="{6783D252-8E0E-46C5-9E4A-542E2E98B13B}" type="presParOf" srcId="{59E846C4-24BE-46AD-9E31-F7F5F95D5D8F}" destId="{9508B4E1-683B-4C2A-9A63-104824F62E98}" srcOrd="1" destOrd="0" presId="urn:microsoft.com/office/officeart/2005/8/layout/orgChart1"/>
    <dgm:cxn modelId="{8095C069-F553-4E0A-B887-5BCD4B96D29B}" type="presParOf" srcId="{59E846C4-24BE-46AD-9E31-F7F5F95D5D8F}" destId="{C7197E11-6365-4AF2-82E3-07F50F336599}" srcOrd="2" destOrd="0" presId="urn:microsoft.com/office/officeart/2005/8/layout/orgChart1"/>
    <dgm:cxn modelId="{63E84FDA-59BE-422A-8445-CA702D30C236}" type="presParOf" srcId="{F579CDD0-FF29-4B53-A8CA-21CDFC5B9AC6}" destId="{474E6625-D133-45AA-A966-CFC716556D4E}" srcOrd="2" destOrd="0" presId="urn:microsoft.com/office/officeart/2005/8/layout/orgChart1"/>
    <dgm:cxn modelId="{4A896207-C75A-4A65-A5BC-725847C157A1}" type="presParOf" srcId="{F579CDD0-FF29-4B53-A8CA-21CDFC5B9AC6}" destId="{6748E72A-99FA-448B-B640-537D11B2DE51}" srcOrd="3" destOrd="0" presId="urn:microsoft.com/office/officeart/2005/8/layout/orgChart1"/>
    <dgm:cxn modelId="{C51D55EC-EE96-47AF-8EBB-F260229F4D55}" type="presParOf" srcId="{6748E72A-99FA-448B-B640-537D11B2DE51}" destId="{1ED22F60-58B9-49B0-B29F-583694826469}" srcOrd="0" destOrd="0" presId="urn:microsoft.com/office/officeart/2005/8/layout/orgChart1"/>
    <dgm:cxn modelId="{3FBA30F0-D8BC-4E81-9A9F-EBC2BD6172D8}" type="presParOf" srcId="{1ED22F60-58B9-49B0-B29F-583694826469}" destId="{8A5DBABC-36A0-4773-9275-E3DA1A5E126A}" srcOrd="0" destOrd="0" presId="urn:microsoft.com/office/officeart/2005/8/layout/orgChart1"/>
    <dgm:cxn modelId="{7965D1A7-B3F2-4F12-86AA-19378BD00455}" type="presParOf" srcId="{1ED22F60-58B9-49B0-B29F-583694826469}" destId="{28E291FC-A30F-4A33-81E4-56B5B934C476}" srcOrd="1" destOrd="0" presId="urn:microsoft.com/office/officeart/2005/8/layout/orgChart1"/>
    <dgm:cxn modelId="{0F9E86E5-5697-4308-9B02-2B096940C669}" type="presParOf" srcId="{6748E72A-99FA-448B-B640-537D11B2DE51}" destId="{A4CF640F-399F-4037-A63D-EFBD87CA826E}" srcOrd="1" destOrd="0" presId="urn:microsoft.com/office/officeart/2005/8/layout/orgChart1"/>
    <dgm:cxn modelId="{E973F87B-A991-47D3-9C76-B34F0D5482FF}" type="presParOf" srcId="{6748E72A-99FA-448B-B640-537D11B2DE51}" destId="{D1BE6D9A-1F76-4DE3-B1B6-462E5A3CFBE8}" srcOrd="2" destOrd="0" presId="urn:microsoft.com/office/officeart/2005/8/layout/orgChart1"/>
    <dgm:cxn modelId="{197D4568-F650-4A8B-9796-43F7D6AE7C90}" type="presParOf" srcId="{F579CDD0-FF29-4B53-A8CA-21CDFC5B9AC6}" destId="{62278012-5931-483B-A827-CE897209E04A}" srcOrd="4" destOrd="0" presId="urn:microsoft.com/office/officeart/2005/8/layout/orgChart1"/>
    <dgm:cxn modelId="{A9ACAAD7-8FCE-40EF-A910-A6CCBA29AAF6}" type="presParOf" srcId="{F579CDD0-FF29-4B53-A8CA-21CDFC5B9AC6}" destId="{D4E574D2-95C5-4074-8DA9-E9B3A003D944}" srcOrd="5" destOrd="0" presId="urn:microsoft.com/office/officeart/2005/8/layout/orgChart1"/>
    <dgm:cxn modelId="{01F0BC6A-F2F4-4210-8B96-E283349F8A02}" type="presParOf" srcId="{D4E574D2-95C5-4074-8DA9-E9B3A003D944}" destId="{9E2C458D-D717-4F8B-AE54-387474794C55}" srcOrd="0" destOrd="0" presId="urn:microsoft.com/office/officeart/2005/8/layout/orgChart1"/>
    <dgm:cxn modelId="{BF6406BA-8DA3-44F3-BA8E-2EC0E9442F20}" type="presParOf" srcId="{9E2C458D-D717-4F8B-AE54-387474794C55}" destId="{4ACEC439-C729-4860-A3E4-21E125C38873}" srcOrd="0" destOrd="0" presId="urn:microsoft.com/office/officeart/2005/8/layout/orgChart1"/>
    <dgm:cxn modelId="{88D0E89E-D09F-4AE3-B520-9CE93171AA1F}" type="presParOf" srcId="{9E2C458D-D717-4F8B-AE54-387474794C55}" destId="{0A459954-23AF-4F1E-A2F8-5A31296A4835}" srcOrd="1" destOrd="0" presId="urn:microsoft.com/office/officeart/2005/8/layout/orgChart1"/>
    <dgm:cxn modelId="{9357BD28-35CD-4BE9-B7BB-19195883426A}" type="presParOf" srcId="{D4E574D2-95C5-4074-8DA9-E9B3A003D944}" destId="{1203868A-C440-428B-96CB-DF76245201DE}" srcOrd="1" destOrd="0" presId="urn:microsoft.com/office/officeart/2005/8/layout/orgChart1"/>
    <dgm:cxn modelId="{419CC20D-2FA3-4FE1-820A-0D1AD3342D83}" type="presParOf" srcId="{D4E574D2-95C5-4074-8DA9-E9B3A003D944}" destId="{47B48816-483F-4553-941E-63C2D236370A}" srcOrd="2" destOrd="0" presId="urn:microsoft.com/office/officeart/2005/8/layout/orgChart1"/>
    <dgm:cxn modelId="{2BD52B91-279B-4226-B875-B1EE1F829CC8}" type="presParOf" srcId="{26FAD400-4976-4FA0-9DA3-14189DCA17BF}" destId="{C71E3F0E-431C-4812-B66D-E317C22AE6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10358-ED2F-4319-8749-1E05B99BADBE}">
      <dsp:nvSpPr>
        <dsp:cNvPr id="0" name=""/>
        <dsp:cNvSpPr/>
      </dsp:nvSpPr>
      <dsp:spPr>
        <a:xfrm>
          <a:off x="7226224" y="2177772"/>
          <a:ext cx="2821482" cy="393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341"/>
              </a:lnTo>
              <a:lnTo>
                <a:pt x="2821482" y="264341"/>
              </a:lnTo>
              <a:lnTo>
                <a:pt x="2821482" y="3935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F0C81-8683-4FFE-89B4-C74120414280}">
      <dsp:nvSpPr>
        <dsp:cNvPr id="0" name=""/>
        <dsp:cNvSpPr/>
      </dsp:nvSpPr>
      <dsp:spPr>
        <a:xfrm>
          <a:off x="5947450" y="886211"/>
          <a:ext cx="1278773" cy="405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486"/>
              </a:lnTo>
              <a:lnTo>
                <a:pt x="1278773" y="276486"/>
              </a:lnTo>
              <a:lnTo>
                <a:pt x="1278773" y="40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CB1E1-565C-4EB5-8F8B-09D1701FB257}">
      <dsp:nvSpPr>
        <dsp:cNvPr id="0" name=""/>
        <dsp:cNvSpPr/>
      </dsp:nvSpPr>
      <dsp:spPr>
        <a:xfrm>
          <a:off x="4668676" y="2177772"/>
          <a:ext cx="852515" cy="405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486"/>
              </a:lnTo>
              <a:lnTo>
                <a:pt x="852515" y="276486"/>
              </a:lnTo>
              <a:lnTo>
                <a:pt x="852515" y="40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33A5D-CB29-493F-82C1-B460EFB738C1}">
      <dsp:nvSpPr>
        <dsp:cNvPr id="0" name=""/>
        <dsp:cNvSpPr/>
      </dsp:nvSpPr>
      <dsp:spPr>
        <a:xfrm>
          <a:off x="3816160" y="2177772"/>
          <a:ext cx="852515" cy="405720"/>
        </a:xfrm>
        <a:custGeom>
          <a:avLst/>
          <a:gdLst/>
          <a:ahLst/>
          <a:cxnLst/>
          <a:rect l="0" t="0" r="0" b="0"/>
          <a:pathLst>
            <a:path>
              <a:moveTo>
                <a:pt x="852515" y="0"/>
              </a:moveTo>
              <a:lnTo>
                <a:pt x="852515" y="276486"/>
              </a:lnTo>
              <a:lnTo>
                <a:pt x="0" y="276486"/>
              </a:lnTo>
              <a:lnTo>
                <a:pt x="0" y="40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4773E-2383-47EC-ADC9-D20125BCE5EA}">
      <dsp:nvSpPr>
        <dsp:cNvPr id="0" name=""/>
        <dsp:cNvSpPr/>
      </dsp:nvSpPr>
      <dsp:spPr>
        <a:xfrm>
          <a:off x="4668676" y="886211"/>
          <a:ext cx="1278773" cy="405720"/>
        </a:xfrm>
        <a:custGeom>
          <a:avLst/>
          <a:gdLst/>
          <a:ahLst/>
          <a:cxnLst/>
          <a:rect l="0" t="0" r="0" b="0"/>
          <a:pathLst>
            <a:path>
              <a:moveTo>
                <a:pt x="1278773" y="0"/>
              </a:moveTo>
              <a:lnTo>
                <a:pt x="1278773" y="276486"/>
              </a:lnTo>
              <a:lnTo>
                <a:pt x="0" y="276486"/>
              </a:lnTo>
              <a:lnTo>
                <a:pt x="0" y="40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787E6-0080-4F10-B1D4-D59BD0E5DB90}">
      <dsp:nvSpPr>
        <dsp:cNvPr id="0" name=""/>
        <dsp:cNvSpPr/>
      </dsp:nvSpPr>
      <dsp:spPr>
        <a:xfrm>
          <a:off x="5249937" y="369"/>
          <a:ext cx="1395026" cy="885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29074-E392-41B7-BFBD-BEDB1CF82220}">
      <dsp:nvSpPr>
        <dsp:cNvPr id="0" name=""/>
        <dsp:cNvSpPr/>
      </dsp:nvSpPr>
      <dsp:spPr>
        <a:xfrm>
          <a:off x="5404940" y="147622"/>
          <a:ext cx="1395026" cy="885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Sugestões por parte da crise </a:t>
          </a:r>
        </a:p>
      </dsp:txBody>
      <dsp:txXfrm>
        <a:off x="5430885" y="173567"/>
        <a:ext cx="1343136" cy="833951"/>
      </dsp:txXfrm>
    </dsp:sp>
    <dsp:sp modelId="{209584FF-0300-4236-AA9C-059281B60B49}">
      <dsp:nvSpPr>
        <dsp:cNvPr id="0" name=""/>
        <dsp:cNvSpPr/>
      </dsp:nvSpPr>
      <dsp:spPr>
        <a:xfrm>
          <a:off x="3971163" y="1291931"/>
          <a:ext cx="1395026" cy="885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3D1C2-E723-4AAA-8872-3EBD05B71A2F}">
      <dsp:nvSpPr>
        <dsp:cNvPr id="0" name=""/>
        <dsp:cNvSpPr/>
      </dsp:nvSpPr>
      <dsp:spPr>
        <a:xfrm>
          <a:off x="4126166" y="1439184"/>
          <a:ext cx="1395026" cy="885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Aumentar a meta da inflação para 2%</a:t>
          </a:r>
        </a:p>
      </dsp:txBody>
      <dsp:txXfrm>
        <a:off x="4152111" y="1465129"/>
        <a:ext cx="1343136" cy="833951"/>
      </dsp:txXfrm>
    </dsp:sp>
    <dsp:sp modelId="{59CC8B9A-631F-4A60-B22A-984534AB2931}">
      <dsp:nvSpPr>
        <dsp:cNvPr id="0" name=""/>
        <dsp:cNvSpPr/>
      </dsp:nvSpPr>
      <dsp:spPr>
        <a:xfrm>
          <a:off x="3118647" y="2583493"/>
          <a:ext cx="1395026" cy="885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15F65-4D37-4667-AE32-EDCA310420E8}">
      <dsp:nvSpPr>
        <dsp:cNvPr id="0" name=""/>
        <dsp:cNvSpPr/>
      </dsp:nvSpPr>
      <dsp:spPr>
        <a:xfrm>
          <a:off x="3273650" y="2730745"/>
          <a:ext cx="1395026" cy="885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 </a:t>
          </a:r>
        </a:p>
      </dsp:txBody>
      <dsp:txXfrm>
        <a:off x="3299595" y="2756690"/>
        <a:ext cx="1343136" cy="833951"/>
      </dsp:txXfrm>
    </dsp:sp>
    <dsp:sp modelId="{BF36F636-1E64-47A2-9271-1F6C908BBA32}">
      <dsp:nvSpPr>
        <dsp:cNvPr id="0" name=""/>
        <dsp:cNvSpPr/>
      </dsp:nvSpPr>
      <dsp:spPr>
        <a:xfrm>
          <a:off x="4823679" y="2583493"/>
          <a:ext cx="1395026" cy="885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D2776-39F9-40EE-9338-64A8CDB29E7C}">
      <dsp:nvSpPr>
        <dsp:cNvPr id="0" name=""/>
        <dsp:cNvSpPr/>
      </dsp:nvSpPr>
      <dsp:spPr>
        <a:xfrm>
          <a:off x="4978682" y="2730745"/>
          <a:ext cx="1395026" cy="885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 </a:t>
          </a:r>
        </a:p>
      </dsp:txBody>
      <dsp:txXfrm>
        <a:off x="5004627" y="2756690"/>
        <a:ext cx="1343136" cy="833951"/>
      </dsp:txXfrm>
    </dsp:sp>
    <dsp:sp modelId="{5B622AAD-BAE9-4EFB-8A7E-0F2D539E15D3}">
      <dsp:nvSpPr>
        <dsp:cNvPr id="0" name=""/>
        <dsp:cNvSpPr/>
      </dsp:nvSpPr>
      <dsp:spPr>
        <a:xfrm>
          <a:off x="6528711" y="1291931"/>
          <a:ext cx="1395026" cy="885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E9A17-CE86-4FC6-9FE9-3CC4F61C982B}">
      <dsp:nvSpPr>
        <dsp:cNvPr id="0" name=""/>
        <dsp:cNvSpPr/>
      </dsp:nvSpPr>
      <dsp:spPr>
        <a:xfrm>
          <a:off x="6683714" y="1439184"/>
          <a:ext cx="1395026" cy="885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Segmentar o nível de preços, em vez da taxa de inflação</a:t>
          </a:r>
        </a:p>
      </dsp:txBody>
      <dsp:txXfrm>
        <a:off x="6709659" y="1465129"/>
        <a:ext cx="1343136" cy="833951"/>
      </dsp:txXfrm>
    </dsp:sp>
    <dsp:sp modelId="{904E7041-BD02-4BDE-B0AB-23DA11553AB1}">
      <dsp:nvSpPr>
        <dsp:cNvPr id="0" name=""/>
        <dsp:cNvSpPr/>
      </dsp:nvSpPr>
      <dsp:spPr>
        <a:xfrm>
          <a:off x="9350193" y="2571348"/>
          <a:ext cx="1395026" cy="885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52156-C1CA-4677-A7F7-A1BB24C7B566}">
      <dsp:nvSpPr>
        <dsp:cNvPr id="0" name=""/>
        <dsp:cNvSpPr/>
      </dsp:nvSpPr>
      <dsp:spPr>
        <a:xfrm>
          <a:off x="9505196" y="2718600"/>
          <a:ext cx="1395026" cy="885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 dirty="0"/>
        </a:p>
      </dsp:txBody>
      <dsp:txXfrm>
        <a:off x="9531141" y="2744545"/>
        <a:ext cx="1343136" cy="8339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919A7-D0D0-4E87-9E24-0DCCA2E91459}">
      <dsp:nvSpPr>
        <dsp:cNvPr id="0" name=""/>
        <dsp:cNvSpPr/>
      </dsp:nvSpPr>
      <dsp:spPr>
        <a:xfrm>
          <a:off x="2116" y="2174875"/>
          <a:ext cx="2137833" cy="106891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Regras Fiscais</a:t>
          </a:r>
        </a:p>
      </dsp:txBody>
      <dsp:txXfrm>
        <a:off x="33423" y="2206182"/>
        <a:ext cx="2075219" cy="1006302"/>
      </dsp:txXfrm>
    </dsp:sp>
    <dsp:sp modelId="{52227F98-DBFC-48D2-BBEE-EBCC90AA826E}">
      <dsp:nvSpPr>
        <dsp:cNvPr id="0" name=""/>
        <dsp:cNvSpPr/>
      </dsp:nvSpPr>
      <dsp:spPr>
        <a:xfrm rot="19457599">
          <a:off x="2040966" y="2384266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41189" y="2375692"/>
        <a:ext cx="52654" cy="52654"/>
      </dsp:txXfrm>
    </dsp:sp>
    <dsp:sp modelId="{76F947A1-3A56-46D0-81D5-BF8463A85729}">
      <dsp:nvSpPr>
        <dsp:cNvPr id="0" name=""/>
        <dsp:cNvSpPr/>
      </dsp:nvSpPr>
      <dsp:spPr>
        <a:xfrm>
          <a:off x="2995083" y="1560248"/>
          <a:ext cx="2137833" cy="106891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Tempos normais</a:t>
          </a:r>
        </a:p>
      </dsp:txBody>
      <dsp:txXfrm>
        <a:off x="3026390" y="1591555"/>
        <a:ext cx="2075219" cy="1006302"/>
      </dsp:txXfrm>
    </dsp:sp>
    <dsp:sp modelId="{5093D5D2-959D-4729-BBBB-CEC65F1C47AB}">
      <dsp:nvSpPr>
        <dsp:cNvPr id="0" name=""/>
        <dsp:cNvSpPr/>
      </dsp:nvSpPr>
      <dsp:spPr>
        <a:xfrm>
          <a:off x="5132916" y="2076952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39105" y="2073328"/>
        <a:ext cx="42756" cy="42756"/>
      </dsp:txXfrm>
    </dsp:sp>
    <dsp:sp modelId="{D58CDF14-BD66-4792-9B53-F1DDB05F080C}">
      <dsp:nvSpPr>
        <dsp:cNvPr id="0" name=""/>
        <dsp:cNvSpPr/>
      </dsp:nvSpPr>
      <dsp:spPr>
        <a:xfrm>
          <a:off x="5988050" y="1560248"/>
          <a:ext cx="2137833" cy="106891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Suficientemente vinculativas</a:t>
          </a:r>
        </a:p>
      </dsp:txBody>
      <dsp:txXfrm>
        <a:off x="6019357" y="1591555"/>
        <a:ext cx="2075219" cy="1006302"/>
      </dsp:txXfrm>
    </dsp:sp>
    <dsp:sp modelId="{B361A488-5379-4B03-8490-49D80DA64B68}">
      <dsp:nvSpPr>
        <dsp:cNvPr id="0" name=""/>
        <dsp:cNvSpPr/>
      </dsp:nvSpPr>
      <dsp:spPr>
        <a:xfrm rot="2142401">
          <a:off x="2040966" y="2998893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41189" y="2990319"/>
        <a:ext cx="52654" cy="52654"/>
      </dsp:txXfrm>
    </dsp:sp>
    <dsp:sp modelId="{71EEF130-9B7F-43D1-AC70-80F7652B8A7D}">
      <dsp:nvSpPr>
        <dsp:cNvPr id="0" name=""/>
        <dsp:cNvSpPr/>
      </dsp:nvSpPr>
      <dsp:spPr>
        <a:xfrm>
          <a:off x="2995083" y="2789502"/>
          <a:ext cx="2137833" cy="106891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Tempos excecionais</a:t>
          </a:r>
        </a:p>
      </dsp:txBody>
      <dsp:txXfrm>
        <a:off x="3026390" y="2820809"/>
        <a:ext cx="2075219" cy="1006302"/>
      </dsp:txXfrm>
    </dsp:sp>
    <dsp:sp modelId="{9F6D4195-A63F-4179-B853-20F5BEA09EBA}">
      <dsp:nvSpPr>
        <dsp:cNvPr id="0" name=""/>
        <dsp:cNvSpPr/>
      </dsp:nvSpPr>
      <dsp:spPr>
        <a:xfrm>
          <a:off x="5132916" y="3306206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39105" y="3302582"/>
        <a:ext cx="42756" cy="42756"/>
      </dsp:txXfrm>
    </dsp:sp>
    <dsp:sp modelId="{B4763254-0770-4685-AE07-ADA20DF28B1C}">
      <dsp:nvSpPr>
        <dsp:cNvPr id="0" name=""/>
        <dsp:cNvSpPr/>
      </dsp:nvSpPr>
      <dsp:spPr>
        <a:xfrm>
          <a:off x="5988050" y="2789502"/>
          <a:ext cx="2137833" cy="106891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Suficientemente flexíveis</a:t>
          </a:r>
        </a:p>
      </dsp:txBody>
      <dsp:txXfrm>
        <a:off x="6019357" y="2820809"/>
        <a:ext cx="2075219" cy="10063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E7082-83D2-4698-A708-F2E5853F3CC8}">
      <dsp:nvSpPr>
        <dsp:cNvPr id="0" name=""/>
        <dsp:cNvSpPr/>
      </dsp:nvSpPr>
      <dsp:spPr>
        <a:xfrm>
          <a:off x="25388" y="104640"/>
          <a:ext cx="3092908" cy="154645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>
              <a:latin typeface="Calibri" panose="020F0502020204030204" pitchFamily="34" charset="0"/>
              <a:cs typeface="Calibri" panose="020F0502020204030204" pitchFamily="34" charset="0"/>
            </a:rPr>
            <a:t>Chave principal para um potencial conselho independente</a:t>
          </a:r>
        </a:p>
      </dsp:txBody>
      <dsp:txXfrm>
        <a:off x="70682" y="149934"/>
        <a:ext cx="3002320" cy="1455866"/>
      </dsp:txXfrm>
    </dsp:sp>
    <dsp:sp modelId="{A7384C09-CA37-4977-8D3D-D138BDC8F9EB}">
      <dsp:nvSpPr>
        <dsp:cNvPr id="0" name=""/>
        <dsp:cNvSpPr/>
      </dsp:nvSpPr>
      <dsp:spPr>
        <a:xfrm>
          <a:off x="334679" y="1651094"/>
          <a:ext cx="861294" cy="1064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594"/>
              </a:lnTo>
              <a:lnTo>
                <a:pt x="861294" y="10645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6FD03-CE31-4260-88D0-C5C85F75A219}">
      <dsp:nvSpPr>
        <dsp:cNvPr id="0" name=""/>
        <dsp:cNvSpPr/>
      </dsp:nvSpPr>
      <dsp:spPr>
        <a:xfrm>
          <a:off x="1195973" y="1942462"/>
          <a:ext cx="2474327" cy="154645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Promover visões em busca de transparência na tomada de decisão</a:t>
          </a:r>
        </a:p>
      </dsp:txBody>
      <dsp:txXfrm>
        <a:off x="1241267" y="1987756"/>
        <a:ext cx="2383739" cy="1455866"/>
      </dsp:txXfrm>
    </dsp:sp>
    <dsp:sp modelId="{7D0CF34B-1271-4A90-B619-7945F83335CD}">
      <dsp:nvSpPr>
        <dsp:cNvPr id="0" name=""/>
        <dsp:cNvSpPr/>
      </dsp:nvSpPr>
      <dsp:spPr>
        <a:xfrm>
          <a:off x="334679" y="1651094"/>
          <a:ext cx="861294" cy="2864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4311"/>
              </a:lnTo>
              <a:lnTo>
                <a:pt x="861294" y="28643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184C8-5770-4CF9-84DB-03244FE43116}">
      <dsp:nvSpPr>
        <dsp:cNvPr id="0" name=""/>
        <dsp:cNvSpPr/>
      </dsp:nvSpPr>
      <dsp:spPr>
        <a:xfrm>
          <a:off x="1195973" y="3742179"/>
          <a:ext cx="2474327" cy="154645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Princípios contabilísticos apropriados</a:t>
          </a:r>
        </a:p>
      </dsp:txBody>
      <dsp:txXfrm>
        <a:off x="1241267" y="3787473"/>
        <a:ext cx="2383739" cy="1455866"/>
      </dsp:txXfrm>
    </dsp:sp>
    <dsp:sp modelId="{47CEC286-FC20-4B14-B38B-79620EA3B663}">
      <dsp:nvSpPr>
        <dsp:cNvPr id="0" name=""/>
        <dsp:cNvSpPr/>
      </dsp:nvSpPr>
      <dsp:spPr>
        <a:xfrm>
          <a:off x="5327654" y="786750"/>
          <a:ext cx="3092908" cy="154645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500" kern="1200" dirty="0"/>
        </a:p>
      </dsp:txBody>
      <dsp:txXfrm>
        <a:off x="5372948" y="832044"/>
        <a:ext cx="3002320" cy="1455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FD8F5-50E1-4C52-BD18-C76D268A23BF}">
      <dsp:nvSpPr>
        <dsp:cNvPr id="0" name=""/>
        <dsp:cNvSpPr/>
      </dsp:nvSpPr>
      <dsp:spPr>
        <a:xfrm>
          <a:off x="4344650" y="1272249"/>
          <a:ext cx="418323" cy="1366639"/>
        </a:xfrm>
        <a:custGeom>
          <a:avLst/>
          <a:gdLst/>
          <a:ahLst/>
          <a:cxnLst/>
          <a:rect l="0" t="0" r="0" b="0"/>
          <a:pathLst>
            <a:path>
              <a:moveTo>
                <a:pt x="418323" y="0"/>
              </a:moveTo>
              <a:lnTo>
                <a:pt x="418323" y="1366639"/>
              </a:lnTo>
              <a:lnTo>
                <a:pt x="0" y="13666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C5AF4-C341-486B-8405-36CF137EDF89}">
      <dsp:nvSpPr>
        <dsp:cNvPr id="0" name=""/>
        <dsp:cNvSpPr/>
      </dsp:nvSpPr>
      <dsp:spPr>
        <a:xfrm>
          <a:off x="4710984" y="1272249"/>
          <a:ext cx="91440" cy="2606273"/>
        </a:xfrm>
        <a:custGeom>
          <a:avLst/>
          <a:gdLst/>
          <a:ahLst/>
          <a:cxnLst/>
          <a:rect l="0" t="0" r="0" b="0"/>
          <a:pathLst>
            <a:path>
              <a:moveTo>
                <a:pt x="51989" y="0"/>
              </a:moveTo>
              <a:lnTo>
                <a:pt x="51989" y="2310403"/>
              </a:lnTo>
              <a:lnTo>
                <a:pt x="45720" y="2310403"/>
              </a:lnTo>
              <a:lnTo>
                <a:pt x="45720" y="26062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7D786-F43D-4556-839E-E6582602D5AC}">
      <dsp:nvSpPr>
        <dsp:cNvPr id="0" name=""/>
        <dsp:cNvSpPr/>
      </dsp:nvSpPr>
      <dsp:spPr>
        <a:xfrm>
          <a:off x="3538443" y="4233"/>
          <a:ext cx="2449061" cy="126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7893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Uniões Monetárias</a:t>
          </a:r>
        </a:p>
      </dsp:txBody>
      <dsp:txXfrm>
        <a:off x="3538443" y="4233"/>
        <a:ext cx="2449061" cy="1268015"/>
      </dsp:txXfrm>
    </dsp:sp>
    <dsp:sp modelId="{C17F006A-9AD5-4421-A895-D03C97A5D572}">
      <dsp:nvSpPr>
        <dsp:cNvPr id="0" name=""/>
        <dsp:cNvSpPr/>
      </dsp:nvSpPr>
      <dsp:spPr>
        <a:xfrm>
          <a:off x="4028255" y="990467"/>
          <a:ext cx="2204155" cy="422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700" kern="1200"/>
        </a:p>
      </dsp:txBody>
      <dsp:txXfrm>
        <a:off x="4028255" y="990467"/>
        <a:ext cx="2204155" cy="422671"/>
      </dsp:txXfrm>
    </dsp:sp>
    <dsp:sp modelId="{D8269165-87F2-45B9-A128-91050C49AE54}">
      <dsp:nvSpPr>
        <dsp:cNvPr id="0" name=""/>
        <dsp:cNvSpPr/>
      </dsp:nvSpPr>
      <dsp:spPr>
        <a:xfrm>
          <a:off x="3532173" y="3878522"/>
          <a:ext cx="2449061" cy="12680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7893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Um instrumento para lidar com o stress da divida soberana precisa de estar em vigor</a:t>
          </a:r>
        </a:p>
      </dsp:txBody>
      <dsp:txXfrm>
        <a:off x="3532173" y="3878522"/>
        <a:ext cx="2449061" cy="1268015"/>
      </dsp:txXfrm>
    </dsp:sp>
    <dsp:sp modelId="{EA63E648-FC2C-49C2-8852-08CED8C3AB67}">
      <dsp:nvSpPr>
        <dsp:cNvPr id="0" name=""/>
        <dsp:cNvSpPr/>
      </dsp:nvSpPr>
      <dsp:spPr>
        <a:xfrm>
          <a:off x="4028255" y="4928263"/>
          <a:ext cx="2204155" cy="422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700" kern="1200"/>
        </a:p>
      </dsp:txBody>
      <dsp:txXfrm>
        <a:off x="4028255" y="4928263"/>
        <a:ext cx="2204155" cy="422671"/>
      </dsp:txXfrm>
    </dsp:sp>
    <dsp:sp modelId="{F72278EB-9685-4249-A202-1654E392877C}">
      <dsp:nvSpPr>
        <dsp:cNvPr id="0" name=""/>
        <dsp:cNvSpPr/>
      </dsp:nvSpPr>
      <dsp:spPr>
        <a:xfrm>
          <a:off x="1895588" y="2004880"/>
          <a:ext cx="2449061" cy="12680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7893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Partilham uma moeda e uma PM única</a:t>
          </a:r>
        </a:p>
      </dsp:txBody>
      <dsp:txXfrm>
        <a:off x="1895588" y="2004880"/>
        <a:ext cx="2449061" cy="1268015"/>
      </dsp:txXfrm>
    </dsp:sp>
    <dsp:sp modelId="{E539DD31-E388-41F4-A89C-122780ACDD8E}">
      <dsp:nvSpPr>
        <dsp:cNvPr id="0" name=""/>
        <dsp:cNvSpPr/>
      </dsp:nvSpPr>
      <dsp:spPr>
        <a:xfrm>
          <a:off x="2385401" y="2991114"/>
          <a:ext cx="2204155" cy="422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700" kern="1200"/>
        </a:p>
      </dsp:txBody>
      <dsp:txXfrm>
        <a:off x="2385401" y="2991114"/>
        <a:ext cx="2204155" cy="422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958DE-2C8F-4A01-91F1-0351AC20D3E9}">
      <dsp:nvSpPr>
        <dsp:cNvPr id="0" name=""/>
        <dsp:cNvSpPr/>
      </dsp:nvSpPr>
      <dsp:spPr>
        <a:xfrm>
          <a:off x="846916" y="954636"/>
          <a:ext cx="2512815" cy="469791"/>
        </a:xfrm>
        <a:custGeom>
          <a:avLst/>
          <a:gdLst/>
          <a:ahLst/>
          <a:cxnLst/>
          <a:rect l="0" t="0" r="0" b="0"/>
          <a:pathLst>
            <a:path>
              <a:moveTo>
                <a:pt x="2512815" y="0"/>
              </a:moveTo>
              <a:lnTo>
                <a:pt x="2512815" y="337147"/>
              </a:lnTo>
              <a:lnTo>
                <a:pt x="0" y="337147"/>
              </a:lnTo>
              <a:lnTo>
                <a:pt x="0" y="469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4C764-AEFD-4D43-880D-D9506360ACE3}">
      <dsp:nvSpPr>
        <dsp:cNvPr id="0" name=""/>
        <dsp:cNvSpPr/>
      </dsp:nvSpPr>
      <dsp:spPr>
        <a:xfrm>
          <a:off x="3359731" y="954636"/>
          <a:ext cx="394809" cy="523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354"/>
              </a:lnTo>
              <a:lnTo>
                <a:pt x="394809" y="391354"/>
              </a:lnTo>
              <a:lnTo>
                <a:pt x="394809" y="523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EE7E3-FFAA-4F5B-B608-61AB65F0A48F}">
      <dsp:nvSpPr>
        <dsp:cNvPr id="0" name=""/>
        <dsp:cNvSpPr/>
      </dsp:nvSpPr>
      <dsp:spPr>
        <a:xfrm>
          <a:off x="2719437" y="-150335"/>
          <a:ext cx="1280588" cy="110497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D923D-9E74-4142-9A04-8E1C043ADA05}">
      <dsp:nvSpPr>
        <dsp:cNvPr id="0" name=""/>
        <dsp:cNvSpPr/>
      </dsp:nvSpPr>
      <dsp:spPr>
        <a:xfrm>
          <a:off x="2878531" y="804"/>
          <a:ext cx="1280588" cy="110497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Vantagens</a:t>
          </a:r>
        </a:p>
      </dsp:txBody>
      <dsp:txXfrm>
        <a:off x="2910894" y="33167"/>
        <a:ext cx="1215862" cy="1040245"/>
      </dsp:txXfrm>
    </dsp:sp>
    <dsp:sp modelId="{0CCFF8A0-59BC-4EDF-BBFA-34301D636E55}">
      <dsp:nvSpPr>
        <dsp:cNvPr id="0" name=""/>
        <dsp:cNvSpPr/>
      </dsp:nvSpPr>
      <dsp:spPr>
        <a:xfrm>
          <a:off x="2793490" y="1478636"/>
          <a:ext cx="1922100" cy="1271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A4D48-E97A-4FBA-A13C-447F4E192ECD}">
      <dsp:nvSpPr>
        <dsp:cNvPr id="0" name=""/>
        <dsp:cNvSpPr/>
      </dsp:nvSpPr>
      <dsp:spPr>
        <a:xfrm>
          <a:off x="2952585" y="1629775"/>
          <a:ext cx="1922100" cy="1271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Aumento da flexibilidade salarial e consequentemente a absorção de grandes choques adversos</a:t>
          </a:r>
        </a:p>
      </dsp:txBody>
      <dsp:txXfrm>
        <a:off x="2989815" y="1667005"/>
        <a:ext cx="1847640" cy="1196663"/>
      </dsp:txXfrm>
    </dsp:sp>
    <dsp:sp modelId="{06B3D747-D3FC-4736-849F-C9B2F965855A}">
      <dsp:nvSpPr>
        <dsp:cNvPr id="0" name=""/>
        <dsp:cNvSpPr/>
      </dsp:nvSpPr>
      <dsp:spPr>
        <a:xfrm>
          <a:off x="-145777" y="1424428"/>
          <a:ext cx="1985388" cy="1364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1EBAD-FFB3-45F5-90F2-72A8C5DA6EE8}">
      <dsp:nvSpPr>
        <dsp:cNvPr id="0" name=""/>
        <dsp:cNvSpPr/>
      </dsp:nvSpPr>
      <dsp:spPr>
        <a:xfrm>
          <a:off x="13316" y="1575567"/>
          <a:ext cx="1985388" cy="1364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      Dá espaço de manobra à PM para reagir às deflações;</a:t>
          </a:r>
          <a:b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       Mudanças nas principais taxas de juro vão encontrar limites</a:t>
          </a:r>
        </a:p>
      </dsp:txBody>
      <dsp:txXfrm>
        <a:off x="53273" y="1615524"/>
        <a:ext cx="1905474" cy="1284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958DE-2C8F-4A01-91F1-0351AC20D3E9}">
      <dsp:nvSpPr>
        <dsp:cNvPr id="0" name=""/>
        <dsp:cNvSpPr/>
      </dsp:nvSpPr>
      <dsp:spPr>
        <a:xfrm>
          <a:off x="1044871" y="1054508"/>
          <a:ext cx="1100410" cy="628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445"/>
              </a:lnTo>
              <a:lnTo>
                <a:pt x="1100410" y="481445"/>
              </a:lnTo>
              <a:lnTo>
                <a:pt x="1100410" y="6280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4C764-AEFD-4D43-880D-D9506360ACE3}">
      <dsp:nvSpPr>
        <dsp:cNvPr id="0" name=""/>
        <dsp:cNvSpPr/>
      </dsp:nvSpPr>
      <dsp:spPr>
        <a:xfrm>
          <a:off x="1044871" y="1054508"/>
          <a:ext cx="3249397" cy="632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224"/>
              </a:lnTo>
              <a:lnTo>
                <a:pt x="3249397" y="486224"/>
              </a:lnTo>
              <a:lnTo>
                <a:pt x="3249397" y="6328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EE7E3-FFAA-4F5B-B608-61AB65F0A48F}">
      <dsp:nvSpPr>
        <dsp:cNvPr id="0" name=""/>
        <dsp:cNvSpPr/>
      </dsp:nvSpPr>
      <dsp:spPr>
        <a:xfrm>
          <a:off x="270936" y="-167092"/>
          <a:ext cx="1547869" cy="12216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D923D-9E74-4142-9A04-8E1C043ADA05}">
      <dsp:nvSpPr>
        <dsp:cNvPr id="0" name=""/>
        <dsp:cNvSpPr/>
      </dsp:nvSpPr>
      <dsp:spPr>
        <a:xfrm>
          <a:off x="446823" y="0"/>
          <a:ext cx="1547869" cy="12216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Desvantagens</a:t>
          </a:r>
        </a:p>
      </dsp:txBody>
      <dsp:txXfrm>
        <a:off x="482602" y="35779"/>
        <a:ext cx="1476311" cy="1150042"/>
      </dsp:txXfrm>
    </dsp:sp>
    <dsp:sp modelId="{0CCFF8A0-59BC-4EDF-BBFA-34301D636E55}">
      <dsp:nvSpPr>
        <dsp:cNvPr id="0" name=""/>
        <dsp:cNvSpPr/>
      </dsp:nvSpPr>
      <dsp:spPr>
        <a:xfrm>
          <a:off x="3439364" y="1687377"/>
          <a:ext cx="1709808" cy="1149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A4D48-E97A-4FBA-A13C-447F4E192ECD}">
      <dsp:nvSpPr>
        <dsp:cNvPr id="0" name=""/>
        <dsp:cNvSpPr/>
      </dsp:nvSpPr>
      <dsp:spPr>
        <a:xfrm>
          <a:off x="3615251" y="1854470"/>
          <a:ext cx="1709808" cy="1149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Dificilmente é considerada como estabilidade de preços.</a:t>
          </a:r>
        </a:p>
      </dsp:txBody>
      <dsp:txXfrm>
        <a:off x="3648926" y="1888145"/>
        <a:ext cx="1642458" cy="1082399"/>
      </dsp:txXfrm>
    </dsp:sp>
    <dsp:sp modelId="{06B3D747-D3FC-4736-849F-C9B2F965855A}">
      <dsp:nvSpPr>
        <dsp:cNvPr id="0" name=""/>
        <dsp:cNvSpPr/>
      </dsp:nvSpPr>
      <dsp:spPr>
        <a:xfrm>
          <a:off x="1268279" y="1682598"/>
          <a:ext cx="1754005" cy="1190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1EBAD-FFB3-45F5-90F2-72A8C5DA6EE8}">
      <dsp:nvSpPr>
        <dsp:cNvPr id="0" name=""/>
        <dsp:cNvSpPr/>
      </dsp:nvSpPr>
      <dsp:spPr>
        <a:xfrm>
          <a:off x="1444165" y="1849691"/>
          <a:ext cx="1754005" cy="1190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>
              <a:latin typeface="Calibri" panose="020F0502020204030204" pitchFamily="34" charset="0"/>
              <a:cs typeface="Calibri" panose="020F0502020204030204" pitchFamily="34" charset="0"/>
            </a:rPr>
            <a:t>   BC podem perder credibilidade; </a:t>
          </a:r>
          <a:br>
            <a:rPr lang="pt-PT" sz="13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t-PT" sz="1300" kern="1200" dirty="0">
              <a:latin typeface="Calibri" panose="020F0502020204030204" pitchFamily="34" charset="0"/>
              <a:cs typeface="Calibri" panose="020F0502020204030204" pitchFamily="34" charset="0"/>
            </a:rPr>
            <a:t>   Planear economias e investimentos é difícil para as empresas</a:t>
          </a:r>
        </a:p>
      </dsp:txBody>
      <dsp:txXfrm>
        <a:off x="1479027" y="1884553"/>
        <a:ext cx="1684281" cy="1120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4C764-AEFD-4D43-880D-D9506360ACE3}">
      <dsp:nvSpPr>
        <dsp:cNvPr id="0" name=""/>
        <dsp:cNvSpPr/>
      </dsp:nvSpPr>
      <dsp:spPr>
        <a:xfrm>
          <a:off x="1655391" y="1154100"/>
          <a:ext cx="1107213" cy="578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334"/>
              </a:lnTo>
              <a:lnTo>
                <a:pt x="1107213" y="418334"/>
              </a:lnTo>
              <a:lnTo>
                <a:pt x="1107213" y="578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EE7E3-FFAA-4F5B-B608-61AB65F0A48F}">
      <dsp:nvSpPr>
        <dsp:cNvPr id="0" name=""/>
        <dsp:cNvSpPr/>
      </dsp:nvSpPr>
      <dsp:spPr>
        <a:xfrm>
          <a:off x="808362" y="-182873"/>
          <a:ext cx="1694058" cy="13369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D923D-9E74-4142-9A04-8E1C043ADA05}">
      <dsp:nvSpPr>
        <dsp:cNvPr id="0" name=""/>
        <dsp:cNvSpPr/>
      </dsp:nvSpPr>
      <dsp:spPr>
        <a:xfrm>
          <a:off x="1000860" y="0"/>
          <a:ext cx="1694058" cy="13369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Perigoso devido</a:t>
          </a:r>
          <a:b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 a</a:t>
          </a:r>
        </a:p>
      </dsp:txBody>
      <dsp:txXfrm>
        <a:off x="1040019" y="39159"/>
        <a:ext cx="1615740" cy="1258656"/>
      </dsp:txXfrm>
    </dsp:sp>
    <dsp:sp modelId="{0CCFF8A0-59BC-4EDF-BBFA-34301D636E55}">
      <dsp:nvSpPr>
        <dsp:cNvPr id="0" name=""/>
        <dsp:cNvSpPr/>
      </dsp:nvSpPr>
      <dsp:spPr>
        <a:xfrm>
          <a:off x="1896362" y="1732930"/>
          <a:ext cx="1732484" cy="1258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A4D48-E97A-4FBA-A13C-447F4E192ECD}">
      <dsp:nvSpPr>
        <dsp:cNvPr id="0" name=""/>
        <dsp:cNvSpPr/>
      </dsp:nvSpPr>
      <dsp:spPr>
        <a:xfrm>
          <a:off x="2088860" y="1915803"/>
          <a:ext cx="1732484" cy="1258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   ser aumentada em taxas indiretas;</a:t>
          </a:r>
          <a:b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    ter aumentado nas taxas de juro iria intensificar o choque</a:t>
          </a:r>
        </a:p>
      </dsp:txBody>
      <dsp:txXfrm>
        <a:off x="2125715" y="1952658"/>
        <a:ext cx="1658774" cy="1184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47BDA-6622-4AA0-AC44-097ACC4B3B1D}">
      <dsp:nvSpPr>
        <dsp:cNvPr id="0" name=""/>
        <dsp:cNvSpPr/>
      </dsp:nvSpPr>
      <dsp:spPr>
        <a:xfrm>
          <a:off x="1781576" y="976238"/>
          <a:ext cx="938554" cy="446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90"/>
              </a:lnTo>
              <a:lnTo>
                <a:pt x="938554" y="304390"/>
              </a:lnTo>
              <a:lnTo>
                <a:pt x="938554" y="4466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0F9B-FDA4-414F-B2CB-2360BA0C1B27}">
      <dsp:nvSpPr>
        <dsp:cNvPr id="0" name=""/>
        <dsp:cNvSpPr/>
      </dsp:nvSpPr>
      <dsp:spPr>
        <a:xfrm>
          <a:off x="843022" y="976238"/>
          <a:ext cx="938554" cy="446666"/>
        </a:xfrm>
        <a:custGeom>
          <a:avLst/>
          <a:gdLst/>
          <a:ahLst/>
          <a:cxnLst/>
          <a:rect l="0" t="0" r="0" b="0"/>
          <a:pathLst>
            <a:path>
              <a:moveTo>
                <a:pt x="938554" y="0"/>
              </a:moveTo>
              <a:lnTo>
                <a:pt x="938554" y="304390"/>
              </a:lnTo>
              <a:lnTo>
                <a:pt x="0" y="304390"/>
              </a:lnTo>
              <a:lnTo>
                <a:pt x="0" y="4466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16B7F-BD68-457F-A427-522D04313F54}">
      <dsp:nvSpPr>
        <dsp:cNvPr id="0" name=""/>
        <dsp:cNvSpPr/>
      </dsp:nvSpPr>
      <dsp:spPr>
        <a:xfrm>
          <a:off x="1013668" y="994"/>
          <a:ext cx="1535816" cy="975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45613-47E2-4D1E-8DCA-62F87848D583}">
      <dsp:nvSpPr>
        <dsp:cNvPr id="0" name=""/>
        <dsp:cNvSpPr/>
      </dsp:nvSpPr>
      <dsp:spPr>
        <a:xfrm>
          <a:off x="1184314" y="163108"/>
          <a:ext cx="1535816" cy="975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PM não convencional bem sucedida </a:t>
          </a:r>
        </a:p>
      </dsp:txBody>
      <dsp:txXfrm>
        <a:off x="1212878" y="191672"/>
        <a:ext cx="1478688" cy="918115"/>
      </dsp:txXfrm>
    </dsp:sp>
    <dsp:sp modelId="{F300EF1C-E125-45A5-930C-F43BC341FD06}">
      <dsp:nvSpPr>
        <dsp:cNvPr id="0" name=""/>
        <dsp:cNvSpPr/>
      </dsp:nvSpPr>
      <dsp:spPr>
        <a:xfrm>
          <a:off x="75113" y="1422904"/>
          <a:ext cx="1535816" cy="975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B572A-A582-4119-B4A3-0A6E406209BF}">
      <dsp:nvSpPr>
        <dsp:cNvPr id="0" name=""/>
        <dsp:cNvSpPr/>
      </dsp:nvSpPr>
      <dsp:spPr>
        <a:xfrm>
          <a:off x="245759" y="1585018"/>
          <a:ext cx="1535816" cy="975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Melhoramento das condições nos mercados financeiros</a:t>
          </a:r>
        </a:p>
      </dsp:txBody>
      <dsp:txXfrm>
        <a:off x="274323" y="1613582"/>
        <a:ext cx="1478688" cy="918115"/>
      </dsp:txXfrm>
    </dsp:sp>
    <dsp:sp modelId="{4ECB521D-6D1F-45C6-8E4E-AE696E246AC3}">
      <dsp:nvSpPr>
        <dsp:cNvPr id="0" name=""/>
        <dsp:cNvSpPr/>
      </dsp:nvSpPr>
      <dsp:spPr>
        <a:xfrm>
          <a:off x="1952223" y="1422904"/>
          <a:ext cx="1535816" cy="975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6990E-FED7-4134-955C-CCBD232CED60}">
      <dsp:nvSpPr>
        <dsp:cNvPr id="0" name=""/>
        <dsp:cNvSpPr/>
      </dsp:nvSpPr>
      <dsp:spPr>
        <a:xfrm>
          <a:off x="2122869" y="1585018"/>
          <a:ext cx="1535816" cy="975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Estabilização da economia real</a:t>
          </a:r>
        </a:p>
      </dsp:txBody>
      <dsp:txXfrm>
        <a:off x="2151433" y="1613582"/>
        <a:ext cx="1478688" cy="9181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948C3-6941-47E1-85AE-50832A8CD144}">
      <dsp:nvSpPr>
        <dsp:cNvPr id="0" name=""/>
        <dsp:cNvSpPr/>
      </dsp:nvSpPr>
      <dsp:spPr>
        <a:xfrm>
          <a:off x="544" y="2086"/>
          <a:ext cx="6416455" cy="131591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Transmissão Monetária</a:t>
          </a:r>
        </a:p>
      </dsp:txBody>
      <dsp:txXfrm>
        <a:off x="39086" y="40628"/>
        <a:ext cx="6339371" cy="1238835"/>
      </dsp:txXfrm>
    </dsp:sp>
    <dsp:sp modelId="{E7851F82-73D4-4320-AC55-11EA89D09AF1}">
      <dsp:nvSpPr>
        <dsp:cNvPr id="0" name=""/>
        <dsp:cNvSpPr/>
      </dsp:nvSpPr>
      <dsp:spPr>
        <a:xfrm>
          <a:off x="6807" y="1431190"/>
          <a:ext cx="4195767" cy="131591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Impedimentos</a:t>
          </a:r>
        </a:p>
      </dsp:txBody>
      <dsp:txXfrm>
        <a:off x="45349" y="1469732"/>
        <a:ext cx="4118683" cy="1238835"/>
      </dsp:txXfrm>
    </dsp:sp>
    <dsp:sp modelId="{B05CE4F3-D29D-4DBB-8DFE-324B5019CBC9}">
      <dsp:nvSpPr>
        <dsp:cNvPr id="0" name=""/>
        <dsp:cNvSpPr/>
      </dsp:nvSpPr>
      <dsp:spPr>
        <a:xfrm>
          <a:off x="6807" y="2860294"/>
          <a:ext cx="2054734" cy="131591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Bancos em dificuldades </a:t>
          </a:r>
        </a:p>
      </dsp:txBody>
      <dsp:txXfrm>
        <a:off x="45349" y="2898836"/>
        <a:ext cx="1977650" cy="1238835"/>
      </dsp:txXfrm>
    </dsp:sp>
    <dsp:sp modelId="{4EB13A24-77A9-4F44-9BA2-58C53722CA60}">
      <dsp:nvSpPr>
        <dsp:cNvPr id="0" name=""/>
        <dsp:cNvSpPr/>
      </dsp:nvSpPr>
      <dsp:spPr>
        <a:xfrm>
          <a:off x="2147574" y="2848649"/>
          <a:ext cx="2054734" cy="131591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Preocupações de solvência sobre a divida soberana</a:t>
          </a:r>
        </a:p>
      </dsp:txBody>
      <dsp:txXfrm>
        <a:off x="2186116" y="2887191"/>
        <a:ext cx="1977650" cy="1238835"/>
      </dsp:txXfrm>
    </dsp:sp>
    <dsp:sp modelId="{B71C50AD-38A9-4544-9B97-0EDEE2C2FF3F}">
      <dsp:nvSpPr>
        <dsp:cNvPr id="0" name=""/>
        <dsp:cNvSpPr/>
      </dsp:nvSpPr>
      <dsp:spPr>
        <a:xfrm>
          <a:off x="4375173" y="1431190"/>
          <a:ext cx="2035563" cy="131591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Mecanismos afetados pelas politicas Macro- prudenciais</a:t>
          </a:r>
        </a:p>
      </dsp:txBody>
      <dsp:txXfrm>
        <a:off x="4413715" y="1469732"/>
        <a:ext cx="1958479" cy="12388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6F10C-AC36-4BA1-A103-D79FDDBBD1A0}">
      <dsp:nvSpPr>
        <dsp:cNvPr id="0" name=""/>
        <dsp:cNvSpPr/>
      </dsp:nvSpPr>
      <dsp:spPr>
        <a:xfrm>
          <a:off x="0" y="1986"/>
          <a:ext cx="9121930" cy="110389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>
              <a:latin typeface="Calibri" panose="020F0502020204030204" pitchFamily="34" charset="0"/>
              <a:cs typeface="Calibri" panose="020F0502020204030204" pitchFamily="34" charset="0"/>
            </a:rPr>
            <a:t>Questão em aberto</a:t>
          </a:r>
        </a:p>
      </dsp:txBody>
      <dsp:txXfrm>
        <a:off x="53888" y="55874"/>
        <a:ext cx="9014154" cy="996119"/>
      </dsp:txXfrm>
    </dsp:sp>
    <dsp:sp modelId="{EE3780E8-1E5F-443A-B515-65E1EE690184}">
      <dsp:nvSpPr>
        <dsp:cNvPr id="0" name=""/>
        <dsp:cNvSpPr/>
      </dsp:nvSpPr>
      <dsp:spPr>
        <a:xfrm>
          <a:off x="0" y="1105881"/>
          <a:ext cx="9121930" cy="86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62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800" kern="1200" dirty="0">
              <a:latin typeface="Calibri" panose="020F0502020204030204" pitchFamily="34" charset="0"/>
              <a:cs typeface="Calibri" panose="020F0502020204030204" pitchFamily="34" charset="0"/>
            </a:rPr>
            <a:t>Onde está a responsabilidade da supervisão</a:t>
          </a:r>
          <a:br>
            <a:rPr lang="pt-PT" sz="28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t-PT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micro-prudencial</a:t>
          </a:r>
          <a:r>
            <a:rPr lang="pt-PT" sz="2800" kern="1200" dirty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</dsp:txBody>
      <dsp:txXfrm>
        <a:off x="0" y="1105881"/>
        <a:ext cx="9121930" cy="861637"/>
      </dsp:txXfrm>
    </dsp:sp>
    <dsp:sp modelId="{BD560FF3-D05F-4187-BB0C-A42E5F2095B2}">
      <dsp:nvSpPr>
        <dsp:cNvPr id="0" name=""/>
        <dsp:cNvSpPr/>
      </dsp:nvSpPr>
      <dsp:spPr>
        <a:xfrm>
          <a:off x="0" y="1949639"/>
          <a:ext cx="9121930" cy="110389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>
              <a:latin typeface="Calibri" panose="020F0502020204030204" pitchFamily="34" charset="0"/>
              <a:cs typeface="Calibri" panose="020F0502020204030204" pitchFamily="34" charset="0"/>
            </a:rPr>
            <a:t>Resgate de instituições financeiras é de responsabilidade da autoridade fiscal </a:t>
          </a:r>
        </a:p>
      </dsp:txBody>
      <dsp:txXfrm>
        <a:off x="53888" y="2003527"/>
        <a:ext cx="9014154" cy="9961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93274-4B02-42D0-92DB-92D45EF837EF}">
      <dsp:nvSpPr>
        <dsp:cNvPr id="0" name=""/>
        <dsp:cNvSpPr/>
      </dsp:nvSpPr>
      <dsp:spPr>
        <a:xfrm>
          <a:off x="0" y="1625600"/>
          <a:ext cx="8128000" cy="2167466"/>
        </a:xfrm>
        <a:prstGeom prst="notchedRightArrow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FC94-1987-4196-9518-44A2CC5949ED}">
      <dsp:nvSpPr>
        <dsp:cNvPr id="0" name=""/>
        <dsp:cNvSpPr/>
      </dsp:nvSpPr>
      <dsp:spPr>
        <a:xfrm>
          <a:off x="28985" y="1764751"/>
          <a:ext cx="235743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>
              <a:latin typeface="Calibri" panose="020F0502020204030204" pitchFamily="34" charset="0"/>
              <a:cs typeface="Calibri" panose="020F0502020204030204" pitchFamily="34" charset="0"/>
            </a:rPr>
            <a:t>Atualmente</a:t>
          </a:r>
        </a:p>
      </dsp:txBody>
      <dsp:txXfrm>
        <a:off x="28985" y="1764751"/>
        <a:ext cx="2357437" cy="2167466"/>
      </dsp:txXfrm>
    </dsp:sp>
    <dsp:sp modelId="{9E4BE3FC-54DD-47D6-A0AC-2D696A9C82F1}">
      <dsp:nvSpPr>
        <dsp:cNvPr id="0" name=""/>
        <dsp:cNvSpPr/>
      </dsp:nvSpPr>
      <dsp:spPr>
        <a:xfrm>
          <a:off x="911357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913DE-A61D-4CFB-8B61-E23886425388}">
      <dsp:nvSpPr>
        <dsp:cNvPr id="0" name=""/>
        <dsp:cNvSpPr/>
      </dsp:nvSpPr>
      <dsp:spPr>
        <a:xfrm>
          <a:off x="2593759" y="1106253"/>
          <a:ext cx="235743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>
              <a:latin typeface="Calibri" panose="020F0502020204030204" pitchFamily="34" charset="0"/>
              <a:cs typeface="Calibri" panose="020F0502020204030204" pitchFamily="34" charset="0"/>
            </a:rPr>
            <a:t>Médio Prazo</a:t>
          </a:r>
        </a:p>
      </dsp:txBody>
      <dsp:txXfrm>
        <a:off x="2593759" y="1106253"/>
        <a:ext cx="2357437" cy="2167466"/>
      </dsp:txXfrm>
    </dsp:sp>
    <dsp:sp modelId="{A96819D3-F86E-47F7-8D64-D1F78AF5C7D8}">
      <dsp:nvSpPr>
        <dsp:cNvPr id="0" name=""/>
        <dsp:cNvSpPr/>
      </dsp:nvSpPr>
      <dsp:spPr>
        <a:xfrm>
          <a:off x="338666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D8D10-D79B-4EEF-8936-A260A1AF022B}">
      <dsp:nvSpPr>
        <dsp:cNvPr id="0" name=""/>
        <dsp:cNvSpPr/>
      </dsp:nvSpPr>
      <dsp:spPr>
        <a:xfrm>
          <a:off x="4940305" y="2111567"/>
          <a:ext cx="235743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>
              <a:latin typeface="Calibri" panose="020F0502020204030204" pitchFamily="34" charset="0"/>
              <a:cs typeface="Calibri" panose="020F0502020204030204" pitchFamily="34" charset="0"/>
            </a:rPr>
            <a:t>Longo Prazo</a:t>
          </a:r>
        </a:p>
      </dsp:txBody>
      <dsp:txXfrm>
        <a:off x="4940305" y="2111567"/>
        <a:ext cx="2357437" cy="2167466"/>
      </dsp:txXfrm>
    </dsp:sp>
    <dsp:sp modelId="{B9786816-5FC5-42CE-9A87-400B0B3D3574}">
      <dsp:nvSpPr>
        <dsp:cNvPr id="0" name=""/>
        <dsp:cNvSpPr/>
      </dsp:nvSpPr>
      <dsp:spPr>
        <a:xfrm>
          <a:off x="586197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78012-5931-483B-A827-CE897209E04A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E6625-D133-45AA-A966-CFC716556D4E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24DE3-5D72-46FC-9335-A0BBDEEB01E2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616CC-AEEE-40BC-91FF-B84BD78B7C28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>
              <a:latin typeface="Calibri" panose="020F0502020204030204" pitchFamily="34" charset="0"/>
              <a:cs typeface="Calibri" panose="020F0502020204030204" pitchFamily="34" charset="0"/>
            </a:rPr>
            <a:t>Resultados fiscais futuros</a:t>
          </a:r>
        </a:p>
      </dsp:txBody>
      <dsp:txXfrm>
        <a:off x="2875855" y="1271678"/>
        <a:ext cx="2376289" cy="1188144"/>
      </dsp:txXfrm>
    </dsp:sp>
    <dsp:sp modelId="{4B9B7397-8780-4D7F-B0AE-4215FA0C6533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>
              <a:latin typeface="Calibri" panose="020F0502020204030204" pitchFamily="34" charset="0"/>
              <a:cs typeface="Calibri" panose="020F0502020204030204" pitchFamily="34" charset="0"/>
            </a:rPr>
            <a:t>Influenciados pelos passivos incorridos nas instituições financeiras a resgatar</a:t>
          </a:r>
        </a:p>
      </dsp:txBody>
      <dsp:txXfrm>
        <a:off x="545" y="2958843"/>
        <a:ext cx="2376289" cy="1188144"/>
      </dsp:txXfrm>
    </dsp:sp>
    <dsp:sp modelId="{8A5DBABC-36A0-4773-9275-E3DA1A5E126A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>
              <a:latin typeface="Calibri" panose="020F0502020204030204" pitchFamily="34" charset="0"/>
              <a:cs typeface="Calibri" panose="020F0502020204030204" pitchFamily="34" charset="0"/>
            </a:rPr>
            <a:t>Tem de ter em conta os desequilíbrios de poupança-investimento do setor privado</a:t>
          </a:r>
        </a:p>
      </dsp:txBody>
      <dsp:txXfrm>
        <a:off x="2875855" y="2958843"/>
        <a:ext cx="2376289" cy="1188144"/>
      </dsp:txXfrm>
    </dsp:sp>
    <dsp:sp modelId="{4ACEC439-C729-4860-A3E4-21E125C38873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>
              <a:latin typeface="Calibri" panose="020F0502020204030204" pitchFamily="34" charset="0"/>
              <a:cs typeface="Calibri" panose="020F0502020204030204" pitchFamily="34" charset="0"/>
            </a:rPr>
            <a:t>EXEMPLO: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>
              <a:latin typeface="Calibri" panose="020F0502020204030204" pitchFamily="34" charset="0"/>
              <a:cs typeface="Calibri" panose="020F0502020204030204" pitchFamily="34" charset="0"/>
            </a:rPr>
            <a:t>Boom Habitacional</a:t>
          </a:r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24250" y="0"/>
            <a:ext cx="514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772024" y="0"/>
            <a:ext cx="2647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401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34007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58" y="644576"/>
            <a:ext cx="5079430" cy="40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85B408DE-B54F-4F56-8B91-E6D59747F5B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3CDC87CA-0DCD-4252-AEBF-03005EF2074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17FCD16-7BE5-4A68-80AD-068560786FB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960000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84C4A8D3-15CA-46A5-86AE-06071AD427C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B50180AC-F101-4B88-8C37-C189241CEB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36498E0E-BCBF-4BAE-BEFC-EEDFFD2214C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9960000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5F09CDB5-4DD8-40B4-B40E-ADBEA58E8E38}"/>
              </a:ext>
            </a:extLst>
          </p:cNvPr>
          <p:cNvSpPr/>
          <p:nvPr userDrawn="1"/>
        </p:nvSpPr>
        <p:spPr>
          <a:xfrm>
            <a:off x="7489505" y="4003565"/>
            <a:ext cx="2232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C8436220-F3F4-4B4A-BA42-BACB1F53356B}"/>
              </a:ext>
            </a:extLst>
          </p:cNvPr>
          <p:cNvSpPr/>
          <p:nvPr userDrawn="1"/>
        </p:nvSpPr>
        <p:spPr>
          <a:xfrm>
            <a:off x="1" y="1801398"/>
            <a:ext cx="4780516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09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7A513B6A-23AF-468B-AFC6-8FA1E534408D}"/>
              </a:ext>
            </a:extLst>
          </p:cNvPr>
          <p:cNvSpPr/>
          <p:nvPr userDrawn="1"/>
        </p:nvSpPr>
        <p:spPr>
          <a:xfrm>
            <a:off x="6318915" y="593002"/>
            <a:ext cx="5113965" cy="5671996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0167" y="0"/>
            <a:ext cx="415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1370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3489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7F990676-21EA-4B0E-9EC4-FC73AEFC7DD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29660" y="130766"/>
            <a:ext cx="8564608" cy="6596467"/>
          </a:xfrm>
          <a:custGeom>
            <a:avLst/>
            <a:gdLst>
              <a:gd name="connsiteX0" fmla="*/ 4271471 w 8564608"/>
              <a:gd name="connsiteY0" fmla="*/ 0 h 6596467"/>
              <a:gd name="connsiteX1" fmla="*/ 4351667 w 8564608"/>
              <a:gd name="connsiteY1" fmla="*/ 113994 h 6596467"/>
              <a:gd name="connsiteX2" fmla="*/ 4275691 w 8564608"/>
              <a:gd name="connsiteY2" fmla="*/ 417977 h 6596467"/>
              <a:gd name="connsiteX3" fmla="*/ 4225042 w 8564608"/>
              <a:gd name="connsiteY3" fmla="*/ 451753 h 6596467"/>
              <a:gd name="connsiteX4" fmla="*/ 4212379 w 8564608"/>
              <a:gd name="connsiteY4" fmla="*/ 396867 h 6596467"/>
              <a:gd name="connsiteX5" fmla="*/ 4220821 w 8564608"/>
              <a:gd name="connsiteY5" fmla="*/ 337759 h 6596467"/>
              <a:gd name="connsiteX6" fmla="*/ 4106859 w 8564608"/>
              <a:gd name="connsiteY6" fmla="*/ 557302 h 6596467"/>
              <a:gd name="connsiteX7" fmla="*/ 4165949 w 8564608"/>
              <a:gd name="connsiteY7" fmla="*/ 481307 h 6596467"/>
              <a:gd name="connsiteX8" fmla="*/ 4195495 w 8564608"/>
              <a:gd name="connsiteY8" fmla="*/ 464419 h 6596467"/>
              <a:gd name="connsiteX9" fmla="*/ 4229262 w 8564608"/>
              <a:gd name="connsiteY9" fmla="*/ 493972 h 6596467"/>
              <a:gd name="connsiteX10" fmla="*/ 4208158 w 8564608"/>
              <a:gd name="connsiteY10" fmla="*/ 515083 h 6596467"/>
              <a:gd name="connsiteX11" fmla="*/ 4191275 w 8564608"/>
              <a:gd name="connsiteY11" fmla="*/ 553079 h 6596467"/>
              <a:gd name="connsiteX12" fmla="*/ 4195495 w 8564608"/>
              <a:gd name="connsiteY12" fmla="*/ 650185 h 6596467"/>
              <a:gd name="connsiteX13" fmla="*/ 4161729 w 8564608"/>
              <a:gd name="connsiteY13" fmla="*/ 667074 h 6596467"/>
              <a:gd name="connsiteX14" fmla="*/ 4140625 w 8564608"/>
              <a:gd name="connsiteY14" fmla="*/ 688184 h 6596467"/>
              <a:gd name="connsiteX15" fmla="*/ 4187055 w 8564608"/>
              <a:gd name="connsiteY15" fmla="*/ 789510 h 6596467"/>
              <a:gd name="connsiteX16" fmla="*/ 4195495 w 8564608"/>
              <a:gd name="connsiteY16" fmla="*/ 793733 h 6596467"/>
              <a:gd name="connsiteX17" fmla="*/ 4199718 w 8564608"/>
              <a:gd name="connsiteY17" fmla="*/ 747291 h 6596467"/>
              <a:gd name="connsiteX18" fmla="*/ 4220821 w 8564608"/>
              <a:gd name="connsiteY18" fmla="*/ 721960 h 6596467"/>
              <a:gd name="connsiteX19" fmla="*/ 4237705 w 8564608"/>
              <a:gd name="connsiteY19" fmla="*/ 743069 h 6596467"/>
              <a:gd name="connsiteX20" fmla="*/ 4220821 w 8564608"/>
              <a:gd name="connsiteY20" fmla="*/ 903504 h 6596467"/>
              <a:gd name="connsiteX21" fmla="*/ 4330561 w 8564608"/>
              <a:gd name="connsiteY21" fmla="*/ 810621 h 6596467"/>
              <a:gd name="connsiteX22" fmla="*/ 4339004 w 8564608"/>
              <a:gd name="connsiteY22" fmla="*/ 785290 h 6596467"/>
              <a:gd name="connsiteX23" fmla="*/ 4385434 w 8564608"/>
              <a:gd name="connsiteY23" fmla="*/ 675519 h 6596467"/>
              <a:gd name="connsiteX24" fmla="*/ 4562707 w 8564608"/>
              <a:gd name="connsiteY24" fmla="*/ 531971 h 6596467"/>
              <a:gd name="connsiteX25" fmla="*/ 4626019 w 8564608"/>
              <a:gd name="connsiteY25" fmla="*/ 548859 h 6596467"/>
              <a:gd name="connsiteX26" fmla="*/ 4659569 w 8564608"/>
              <a:gd name="connsiteY26" fmla="*/ 609874 h 6596467"/>
              <a:gd name="connsiteX27" fmla="*/ 4693144 w 8564608"/>
              <a:gd name="connsiteY27" fmla="*/ 574190 h 6596467"/>
              <a:gd name="connsiteX28" fmla="*/ 4866197 w 8564608"/>
              <a:gd name="connsiteY28" fmla="*/ 527749 h 6596467"/>
              <a:gd name="connsiteX29" fmla="*/ 4916847 w 8564608"/>
              <a:gd name="connsiteY29" fmla="*/ 599521 h 6596467"/>
              <a:gd name="connsiteX30" fmla="*/ 4870417 w 8564608"/>
              <a:gd name="connsiteY30" fmla="*/ 835952 h 6596467"/>
              <a:gd name="connsiteX31" fmla="*/ 4866197 w 8564608"/>
              <a:gd name="connsiteY31" fmla="*/ 873951 h 6596467"/>
              <a:gd name="connsiteX32" fmla="*/ 4875051 w 8564608"/>
              <a:gd name="connsiteY32" fmla="*/ 878031 h 6596467"/>
              <a:gd name="connsiteX33" fmla="*/ 4895097 w 8564608"/>
              <a:gd name="connsiteY33" fmla="*/ 861285 h 6596467"/>
              <a:gd name="connsiteX34" fmla="*/ 4942935 w 8564608"/>
              <a:gd name="connsiteY34" fmla="*/ 829713 h 6596467"/>
              <a:gd name="connsiteX35" fmla="*/ 4956418 w 8564608"/>
              <a:gd name="connsiteY35" fmla="*/ 813789 h 6596467"/>
              <a:gd name="connsiteX36" fmla="*/ 4997043 w 8564608"/>
              <a:gd name="connsiteY36" fmla="*/ 755737 h 6596467"/>
              <a:gd name="connsiteX37" fmla="*/ 5322045 w 8564608"/>
              <a:gd name="connsiteY37" fmla="*/ 350425 h 6596467"/>
              <a:gd name="connsiteX38" fmla="*/ 5389578 w 8564608"/>
              <a:gd name="connsiteY38" fmla="*/ 295538 h 6596467"/>
              <a:gd name="connsiteX39" fmla="*/ 5436007 w 8564608"/>
              <a:gd name="connsiteY39" fmla="*/ 295538 h 6596467"/>
              <a:gd name="connsiteX40" fmla="*/ 5465554 w 8564608"/>
              <a:gd name="connsiteY40" fmla="*/ 295538 h 6596467"/>
              <a:gd name="connsiteX41" fmla="*/ 5554190 w 8564608"/>
              <a:gd name="connsiteY41" fmla="*/ 333537 h 6596467"/>
              <a:gd name="connsiteX42" fmla="*/ 5562633 w 8564608"/>
              <a:gd name="connsiteY42" fmla="*/ 346202 h 6596467"/>
              <a:gd name="connsiteX43" fmla="*/ 5587956 w 8564608"/>
              <a:gd name="connsiteY43" fmla="*/ 485530 h 6596467"/>
              <a:gd name="connsiteX44" fmla="*/ 5575296 w 8564608"/>
              <a:gd name="connsiteY44" fmla="*/ 510861 h 6596467"/>
              <a:gd name="connsiteX45" fmla="*/ 5634386 w 8564608"/>
              <a:gd name="connsiteY45" fmla="*/ 603744 h 6596467"/>
              <a:gd name="connsiteX46" fmla="*/ 5642829 w 8564608"/>
              <a:gd name="connsiteY46" fmla="*/ 599521 h 6596467"/>
              <a:gd name="connsiteX47" fmla="*/ 5752569 w 8564608"/>
              <a:gd name="connsiteY47" fmla="*/ 489750 h 6596467"/>
              <a:gd name="connsiteX48" fmla="*/ 5832765 w 8564608"/>
              <a:gd name="connsiteY48" fmla="*/ 413755 h 6596467"/>
              <a:gd name="connsiteX49" fmla="*/ 5794778 w 8564608"/>
              <a:gd name="connsiteY49" fmla="*/ 291318 h 6596467"/>
              <a:gd name="connsiteX50" fmla="*/ 5815881 w 8564608"/>
              <a:gd name="connsiteY50" fmla="*/ 274430 h 6596467"/>
              <a:gd name="connsiteX51" fmla="*/ 5820102 w 8564608"/>
              <a:gd name="connsiteY51" fmla="*/ 299761 h 6596467"/>
              <a:gd name="connsiteX52" fmla="*/ 5820102 w 8564608"/>
              <a:gd name="connsiteY52" fmla="*/ 341982 h 6596467"/>
              <a:gd name="connsiteX53" fmla="*/ 5845428 w 8564608"/>
              <a:gd name="connsiteY53" fmla="*/ 312429 h 6596467"/>
              <a:gd name="connsiteX54" fmla="*/ 5870751 w 8564608"/>
              <a:gd name="connsiteY54" fmla="*/ 173101 h 6596467"/>
              <a:gd name="connsiteX55" fmla="*/ 5967831 w 8564608"/>
              <a:gd name="connsiteY55" fmla="*/ 71775 h 6596467"/>
              <a:gd name="connsiteX56" fmla="*/ 5997377 w 8564608"/>
              <a:gd name="connsiteY56" fmla="*/ 50664 h 6596467"/>
              <a:gd name="connsiteX57" fmla="*/ 6077573 w 8564608"/>
              <a:gd name="connsiteY57" fmla="*/ 0 h 6596467"/>
              <a:gd name="connsiteX58" fmla="*/ 6157769 w 8564608"/>
              <a:gd name="connsiteY58" fmla="*/ 113994 h 6596467"/>
              <a:gd name="connsiteX59" fmla="*/ 6081793 w 8564608"/>
              <a:gd name="connsiteY59" fmla="*/ 417977 h 6596467"/>
              <a:gd name="connsiteX60" fmla="*/ 6031144 w 8564608"/>
              <a:gd name="connsiteY60" fmla="*/ 451753 h 6596467"/>
              <a:gd name="connsiteX61" fmla="*/ 6018481 w 8564608"/>
              <a:gd name="connsiteY61" fmla="*/ 396867 h 6596467"/>
              <a:gd name="connsiteX62" fmla="*/ 6026923 w 8564608"/>
              <a:gd name="connsiteY62" fmla="*/ 337759 h 6596467"/>
              <a:gd name="connsiteX63" fmla="*/ 5912961 w 8564608"/>
              <a:gd name="connsiteY63" fmla="*/ 557302 h 6596467"/>
              <a:gd name="connsiteX64" fmla="*/ 5972051 w 8564608"/>
              <a:gd name="connsiteY64" fmla="*/ 481307 h 6596467"/>
              <a:gd name="connsiteX65" fmla="*/ 6001597 w 8564608"/>
              <a:gd name="connsiteY65" fmla="*/ 464419 h 6596467"/>
              <a:gd name="connsiteX66" fmla="*/ 6035364 w 8564608"/>
              <a:gd name="connsiteY66" fmla="*/ 493972 h 6596467"/>
              <a:gd name="connsiteX67" fmla="*/ 6014260 w 8564608"/>
              <a:gd name="connsiteY67" fmla="*/ 515083 h 6596467"/>
              <a:gd name="connsiteX68" fmla="*/ 5997377 w 8564608"/>
              <a:gd name="connsiteY68" fmla="*/ 553079 h 6596467"/>
              <a:gd name="connsiteX69" fmla="*/ 6001597 w 8564608"/>
              <a:gd name="connsiteY69" fmla="*/ 650185 h 6596467"/>
              <a:gd name="connsiteX70" fmla="*/ 5967831 w 8564608"/>
              <a:gd name="connsiteY70" fmla="*/ 667074 h 6596467"/>
              <a:gd name="connsiteX71" fmla="*/ 5946727 w 8564608"/>
              <a:gd name="connsiteY71" fmla="*/ 688184 h 6596467"/>
              <a:gd name="connsiteX72" fmla="*/ 5993157 w 8564608"/>
              <a:gd name="connsiteY72" fmla="*/ 789510 h 6596467"/>
              <a:gd name="connsiteX73" fmla="*/ 6001597 w 8564608"/>
              <a:gd name="connsiteY73" fmla="*/ 793733 h 6596467"/>
              <a:gd name="connsiteX74" fmla="*/ 6005820 w 8564608"/>
              <a:gd name="connsiteY74" fmla="*/ 747291 h 6596467"/>
              <a:gd name="connsiteX75" fmla="*/ 6026923 w 8564608"/>
              <a:gd name="connsiteY75" fmla="*/ 721960 h 6596467"/>
              <a:gd name="connsiteX76" fmla="*/ 6043807 w 8564608"/>
              <a:gd name="connsiteY76" fmla="*/ 743069 h 6596467"/>
              <a:gd name="connsiteX77" fmla="*/ 6026923 w 8564608"/>
              <a:gd name="connsiteY77" fmla="*/ 903504 h 6596467"/>
              <a:gd name="connsiteX78" fmla="*/ 6136663 w 8564608"/>
              <a:gd name="connsiteY78" fmla="*/ 810621 h 6596467"/>
              <a:gd name="connsiteX79" fmla="*/ 6145106 w 8564608"/>
              <a:gd name="connsiteY79" fmla="*/ 785290 h 6596467"/>
              <a:gd name="connsiteX80" fmla="*/ 6191536 w 8564608"/>
              <a:gd name="connsiteY80" fmla="*/ 675519 h 6596467"/>
              <a:gd name="connsiteX81" fmla="*/ 6368809 w 8564608"/>
              <a:gd name="connsiteY81" fmla="*/ 531971 h 6596467"/>
              <a:gd name="connsiteX82" fmla="*/ 6417480 w 8564608"/>
              <a:gd name="connsiteY82" fmla="*/ 528409 h 6596467"/>
              <a:gd name="connsiteX83" fmla="*/ 6430413 w 8564608"/>
              <a:gd name="connsiteY83" fmla="*/ 546473 h 6596467"/>
              <a:gd name="connsiteX84" fmla="*/ 6438335 w 8564608"/>
              <a:gd name="connsiteY84" fmla="*/ 526693 h 6596467"/>
              <a:gd name="connsiteX85" fmla="*/ 6487401 w 8564608"/>
              <a:gd name="connsiteY85" fmla="*/ 527749 h 6596467"/>
              <a:gd name="connsiteX86" fmla="*/ 6512725 w 8564608"/>
              <a:gd name="connsiteY86" fmla="*/ 510861 h 6596467"/>
              <a:gd name="connsiteX87" fmla="*/ 6567597 w 8564608"/>
              <a:gd name="connsiteY87" fmla="*/ 409532 h 6596467"/>
              <a:gd name="connsiteX88" fmla="*/ 6630910 w 8564608"/>
              <a:gd name="connsiteY88" fmla="*/ 354648 h 6596467"/>
              <a:gd name="connsiteX89" fmla="*/ 6694221 w 8564608"/>
              <a:gd name="connsiteY89" fmla="*/ 384201 h 6596467"/>
              <a:gd name="connsiteX90" fmla="*/ 6706883 w 8564608"/>
              <a:gd name="connsiteY90" fmla="*/ 413755 h 6596467"/>
              <a:gd name="connsiteX91" fmla="*/ 6744870 w 8564608"/>
              <a:gd name="connsiteY91" fmla="*/ 519303 h 6596467"/>
              <a:gd name="connsiteX92" fmla="*/ 6576037 w 8564608"/>
              <a:gd name="connsiteY92" fmla="*/ 721960 h 6596467"/>
              <a:gd name="connsiteX93" fmla="*/ 6525388 w 8564608"/>
              <a:gd name="connsiteY93" fmla="*/ 768402 h 6596467"/>
              <a:gd name="connsiteX94" fmla="*/ 6517797 w 8564608"/>
              <a:gd name="connsiteY94" fmla="*/ 782865 h 6596467"/>
              <a:gd name="connsiteX95" fmla="*/ 6533882 w 8564608"/>
              <a:gd name="connsiteY95" fmla="*/ 805806 h 6596467"/>
              <a:gd name="connsiteX96" fmla="*/ 6524980 w 8564608"/>
              <a:gd name="connsiteY96" fmla="*/ 882396 h 6596467"/>
              <a:gd name="connsiteX97" fmla="*/ 6516537 w 8564608"/>
              <a:gd name="connsiteY97" fmla="*/ 962611 h 6596467"/>
              <a:gd name="connsiteX98" fmla="*/ 6532191 w 8564608"/>
              <a:gd name="connsiteY98" fmla="*/ 969599 h 6596467"/>
              <a:gd name="connsiteX99" fmla="*/ 6572081 w 8564608"/>
              <a:gd name="connsiteY99" fmla="*/ 929892 h 6596467"/>
              <a:gd name="connsiteX100" fmla="*/ 6618247 w 8564608"/>
              <a:gd name="connsiteY100" fmla="*/ 869728 h 6596467"/>
              <a:gd name="connsiteX101" fmla="*/ 6626687 w 8564608"/>
              <a:gd name="connsiteY101" fmla="*/ 857063 h 6596467"/>
              <a:gd name="connsiteX102" fmla="*/ 6694221 w 8564608"/>
              <a:gd name="connsiteY102" fmla="*/ 827509 h 6596467"/>
              <a:gd name="connsiteX103" fmla="*/ 6710313 w 8564608"/>
              <a:gd name="connsiteY103" fmla="*/ 844727 h 6596467"/>
              <a:gd name="connsiteX104" fmla="*/ 6711266 w 8564608"/>
              <a:gd name="connsiteY104" fmla="*/ 854641 h 6596467"/>
              <a:gd name="connsiteX105" fmla="*/ 6803553 w 8564608"/>
              <a:gd name="connsiteY105" fmla="*/ 793733 h 6596467"/>
              <a:gd name="connsiteX106" fmla="*/ 6854202 w 8564608"/>
              <a:gd name="connsiteY106" fmla="*/ 810621 h 6596467"/>
              <a:gd name="connsiteX107" fmla="*/ 6871085 w 8564608"/>
              <a:gd name="connsiteY107" fmla="*/ 835952 h 6596467"/>
              <a:gd name="connsiteX108" fmla="*/ 6879529 w 8564608"/>
              <a:gd name="connsiteY108" fmla="*/ 954169 h 6596467"/>
              <a:gd name="connsiteX109" fmla="*/ 6693813 w 8564608"/>
              <a:gd name="connsiteY109" fmla="*/ 1063940 h 6596467"/>
              <a:gd name="connsiteX110" fmla="*/ 6668487 w 8564608"/>
              <a:gd name="connsiteY110" fmla="*/ 1101939 h 6596467"/>
              <a:gd name="connsiteX111" fmla="*/ 6596733 w 8564608"/>
              <a:gd name="connsiteY111" fmla="*/ 1131492 h 6596467"/>
              <a:gd name="connsiteX112" fmla="*/ 6562967 w 8564608"/>
              <a:gd name="connsiteY112" fmla="*/ 1131492 h 6596467"/>
              <a:gd name="connsiteX113" fmla="*/ 6567187 w 8564608"/>
              <a:gd name="connsiteY113" fmla="*/ 1161046 h 6596467"/>
              <a:gd name="connsiteX114" fmla="*/ 6562967 w 8564608"/>
              <a:gd name="connsiteY114" fmla="*/ 1199045 h 6596467"/>
              <a:gd name="connsiteX115" fmla="*/ 6571407 w 8564608"/>
              <a:gd name="connsiteY115" fmla="*/ 1237041 h 6596467"/>
              <a:gd name="connsiteX116" fmla="*/ 6503874 w 8564608"/>
              <a:gd name="connsiteY116" fmla="*/ 1304593 h 6596467"/>
              <a:gd name="connsiteX117" fmla="*/ 6490685 w 8564608"/>
              <a:gd name="connsiteY117" fmla="*/ 1332037 h 6596467"/>
              <a:gd name="connsiteX118" fmla="*/ 6489048 w 8564608"/>
              <a:gd name="connsiteY118" fmla="*/ 1346057 h 6596467"/>
              <a:gd name="connsiteX119" fmla="*/ 6498678 w 8564608"/>
              <a:gd name="connsiteY119" fmla="*/ 1357962 h 6596467"/>
              <a:gd name="connsiteX120" fmla="*/ 6525388 w 8564608"/>
              <a:gd name="connsiteY120" fmla="*/ 1367923 h 6596467"/>
              <a:gd name="connsiteX121" fmla="*/ 6538578 w 8564608"/>
              <a:gd name="connsiteY121" fmla="*/ 1375312 h 6596467"/>
              <a:gd name="connsiteX122" fmla="*/ 6539887 w 8564608"/>
              <a:gd name="connsiteY122" fmla="*/ 1380172 h 6596467"/>
              <a:gd name="connsiteX123" fmla="*/ 6559603 w 8564608"/>
              <a:gd name="connsiteY123" fmla="*/ 1381447 h 6596467"/>
              <a:gd name="connsiteX124" fmla="*/ 6579850 w 8564608"/>
              <a:gd name="connsiteY124" fmla="*/ 1372146 h 6596467"/>
              <a:gd name="connsiteX125" fmla="*/ 6672709 w 8564608"/>
              <a:gd name="connsiteY125" fmla="*/ 1308816 h 6596467"/>
              <a:gd name="connsiteX126" fmla="*/ 6803553 w 8564608"/>
              <a:gd name="connsiteY126" fmla="*/ 1177934 h 6596467"/>
              <a:gd name="connsiteX127" fmla="*/ 6976607 w 8564608"/>
              <a:gd name="connsiteY127" fmla="*/ 1025944 h 6596467"/>
              <a:gd name="connsiteX128" fmla="*/ 7014595 w 8564608"/>
              <a:gd name="connsiteY128" fmla="*/ 1017498 h 6596467"/>
              <a:gd name="connsiteX129" fmla="*/ 7048361 w 8564608"/>
              <a:gd name="connsiteY129" fmla="*/ 979500 h 6596467"/>
              <a:gd name="connsiteX130" fmla="*/ 7065244 w 8564608"/>
              <a:gd name="connsiteY130" fmla="*/ 954169 h 6596467"/>
              <a:gd name="connsiteX131" fmla="*/ 7246739 w 8564608"/>
              <a:gd name="connsiteY131" fmla="*/ 810621 h 6596467"/>
              <a:gd name="connsiteX132" fmla="*/ 7499988 w 8564608"/>
              <a:gd name="connsiteY132" fmla="*/ 595301 h 6596467"/>
              <a:gd name="connsiteX133" fmla="*/ 7546417 w 8564608"/>
              <a:gd name="connsiteY133" fmla="*/ 565745 h 6596467"/>
              <a:gd name="connsiteX134" fmla="*/ 7584405 w 8564608"/>
              <a:gd name="connsiteY134" fmla="*/ 620632 h 6596467"/>
              <a:gd name="connsiteX135" fmla="*/ 7601287 w 8564608"/>
              <a:gd name="connsiteY135" fmla="*/ 751514 h 6596467"/>
              <a:gd name="connsiteX136" fmla="*/ 7537975 w 8564608"/>
              <a:gd name="connsiteY136" fmla="*/ 848620 h 6596467"/>
              <a:gd name="connsiteX137" fmla="*/ 7504209 w 8564608"/>
              <a:gd name="connsiteY137" fmla="*/ 869728 h 6596467"/>
              <a:gd name="connsiteX138" fmla="*/ 7415572 w 8564608"/>
              <a:gd name="connsiteY138" fmla="*/ 924615 h 6596467"/>
              <a:gd name="connsiteX139" fmla="*/ 7411351 w 8564608"/>
              <a:gd name="connsiteY139" fmla="*/ 979500 h 6596467"/>
              <a:gd name="connsiteX140" fmla="*/ 7415572 w 8564608"/>
              <a:gd name="connsiteY140" fmla="*/ 1009055 h 6596467"/>
              <a:gd name="connsiteX141" fmla="*/ 7381805 w 8564608"/>
              <a:gd name="connsiteY141" fmla="*/ 1004833 h 6596467"/>
              <a:gd name="connsiteX142" fmla="*/ 7318493 w 8564608"/>
              <a:gd name="connsiteY142" fmla="*/ 1025944 h 6596467"/>
              <a:gd name="connsiteX143" fmla="*/ 7179207 w 8564608"/>
              <a:gd name="connsiteY143" fmla="*/ 1232818 h 6596467"/>
              <a:gd name="connsiteX144" fmla="*/ 7128557 w 8564608"/>
              <a:gd name="connsiteY144" fmla="*/ 1329924 h 6596467"/>
              <a:gd name="connsiteX145" fmla="*/ 7136997 w 8564608"/>
              <a:gd name="connsiteY145" fmla="*/ 1351035 h 6596467"/>
              <a:gd name="connsiteX146" fmla="*/ 7187647 w 8564608"/>
              <a:gd name="connsiteY146" fmla="*/ 1359480 h 6596467"/>
              <a:gd name="connsiteX147" fmla="*/ 7208753 w 8564608"/>
              <a:gd name="connsiteY147" fmla="*/ 1329924 h 6596467"/>
              <a:gd name="connsiteX148" fmla="*/ 7234077 w 8564608"/>
              <a:gd name="connsiteY148" fmla="*/ 1275040 h 6596467"/>
              <a:gd name="connsiteX149" fmla="*/ 7407131 w 8564608"/>
              <a:gd name="connsiteY149" fmla="*/ 1131492 h 6596467"/>
              <a:gd name="connsiteX150" fmla="*/ 7453559 w 8564608"/>
              <a:gd name="connsiteY150" fmla="*/ 1123047 h 6596467"/>
              <a:gd name="connsiteX151" fmla="*/ 7529535 w 8564608"/>
              <a:gd name="connsiteY151" fmla="*/ 1097716 h 6596467"/>
              <a:gd name="connsiteX152" fmla="*/ 7626613 w 8564608"/>
              <a:gd name="connsiteY152" fmla="*/ 1101939 h 6596467"/>
              <a:gd name="connsiteX153" fmla="*/ 7656160 w 8564608"/>
              <a:gd name="connsiteY153" fmla="*/ 1101939 h 6596467"/>
              <a:gd name="connsiteX154" fmla="*/ 7778563 w 8564608"/>
              <a:gd name="connsiteY154" fmla="*/ 996388 h 6596467"/>
              <a:gd name="connsiteX155" fmla="*/ 8019149 w 8564608"/>
              <a:gd name="connsiteY155" fmla="*/ 768402 h 6596467"/>
              <a:gd name="connsiteX156" fmla="*/ 8196424 w 8564608"/>
              <a:gd name="connsiteY156" fmla="*/ 620632 h 6596467"/>
              <a:gd name="connsiteX157" fmla="*/ 8230191 w 8564608"/>
              <a:gd name="connsiteY157" fmla="*/ 569968 h 6596467"/>
              <a:gd name="connsiteX158" fmla="*/ 8293503 w 8564608"/>
              <a:gd name="connsiteY158" fmla="*/ 527749 h 6596467"/>
              <a:gd name="connsiteX159" fmla="*/ 8318827 w 8564608"/>
              <a:gd name="connsiteY159" fmla="*/ 510861 h 6596467"/>
              <a:gd name="connsiteX160" fmla="*/ 8373699 w 8564608"/>
              <a:gd name="connsiteY160" fmla="*/ 409532 h 6596467"/>
              <a:gd name="connsiteX161" fmla="*/ 8437012 w 8564608"/>
              <a:gd name="connsiteY161" fmla="*/ 354648 h 6596467"/>
              <a:gd name="connsiteX162" fmla="*/ 8500323 w 8564608"/>
              <a:gd name="connsiteY162" fmla="*/ 384201 h 6596467"/>
              <a:gd name="connsiteX163" fmla="*/ 8512985 w 8564608"/>
              <a:gd name="connsiteY163" fmla="*/ 413755 h 6596467"/>
              <a:gd name="connsiteX164" fmla="*/ 8550972 w 8564608"/>
              <a:gd name="connsiteY164" fmla="*/ 519303 h 6596467"/>
              <a:gd name="connsiteX165" fmla="*/ 8382139 w 8564608"/>
              <a:gd name="connsiteY165" fmla="*/ 721960 h 6596467"/>
              <a:gd name="connsiteX166" fmla="*/ 8331490 w 8564608"/>
              <a:gd name="connsiteY166" fmla="*/ 768402 h 6596467"/>
              <a:gd name="connsiteX167" fmla="*/ 8149995 w 8564608"/>
              <a:gd name="connsiteY167" fmla="*/ 1021721 h 6596467"/>
              <a:gd name="connsiteX168" fmla="*/ 8099345 w 8564608"/>
              <a:gd name="connsiteY168" fmla="*/ 1165269 h 6596467"/>
              <a:gd name="connsiteX169" fmla="*/ 8074021 w 8564608"/>
              <a:gd name="connsiteY169" fmla="*/ 1224376 h 6596467"/>
              <a:gd name="connsiteX170" fmla="*/ 8069799 w 8564608"/>
              <a:gd name="connsiteY170" fmla="*/ 1245486 h 6596467"/>
              <a:gd name="connsiteX171" fmla="*/ 8090904 w 8564608"/>
              <a:gd name="connsiteY171" fmla="*/ 1245486 h 6596467"/>
              <a:gd name="connsiteX172" fmla="*/ 8242853 w 8564608"/>
              <a:gd name="connsiteY172" fmla="*/ 1110382 h 6596467"/>
              <a:gd name="connsiteX173" fmla="*/ 8424349 w 8564608"/>
              <a:gd name="connsiteY173" fmla="*/ 869728 h 6596467"/>
              <a:gd name="connsiteX174" fmla="*/ 8432789 w 8564608"/>
              <a:gd name="connsiteY174" fmla="*/ 857063 h 6596467"/>
              <a:gd name="connsiteX175" fmla="*/ 8500323 w 8564608"/>
              <a:gd name="connsiteY175" fmla="*/ 827509 h 6596467"/>
              <a:gd name="connsiteX176" fmla="*/ 8504545 w 8564608"/>
              <a:gd name="connsiteY176" fmla="*/ 903504 h 6596467"/>
              <a:gd name="connsiteX177" fmla="*/ 8445453 w 8564608"/>
              <a:gd name="connsiteY177" fmla="*/ 1000610 h 6596467"/>
              <a:gd name="connsiteX178" fmla="*/ 8297723 w 8564608"/>
              <a:gd name="connsiteY178" fmla="*/ 1220153 h 6596467"/>
              <a:gd name="connsiteX179" fmla="*/ 8293503 w 8564608"/>
              <a:gd name="connsiteY179" fmla="*/ 1300371 h 6596467"/>
              <a:gd name="connsiteX180" fmla="*/ 8331490 w 8564608"/>
              <a:gd name="connsiteY180" fmla="*/ 1367923 h 6596467"/>
              <a:gd name="connsiteX181" fmla="*/ 8339933 w 8564608"/>
              <a:gd name="connsiteY181" fmla="*/ 1422810 h 6596467"/>
              <a:gd name="connsiteX182" fmla="*/ 8301943 w 8564608"/>
              <a:gd name="connsiteY182" fmla="*/ 1435475 h 6596467"/>
              <a:gd name="connsiteX183" fmla="*/ 8263957 w 8564608"/>
              <a:gd name="connsiteY183" fmla="*/ 1431253 h 6596467"/>
              <a:gd name="connsiteX184" fmla="*/ 8272399 w 8564608"/>
              <a:gd name="connsiteY184" fmla="*/ 1439696 h 6596467"/>
              <a:gd name="connsiteX185" fmla="*/ 8263957 w 8564608"/>
              <a:gd name="connsiteY185" fmla="*/ 1557912 h 6596467"/>
              <a:gd name="connsiteX186" fmla="*/ 8200644 w 8564608"/>
              <a:gd name="connsiteY186" fmla="*/ 1587466 h 6596467"/>
              <a:gd name="connsiteX187" fmla="*/ 8175321 w 8564608"/>
              <a:gd name="connsiteY187" fmla="*/ 1739458 h 6596467"/>
              <a:gd name="connsiteX188" fmla="*/ 8171100 w 8564608"/>
              <a:gd name="connsiteY188" fmla="*/ 1794343 h 6596467"/>
              <a:gd name="connsiteX189" fmla="*/ 8192203 w 8564608"/>
              <a:gd name="connsiteY189" fmla="*/ 1836562 h 6596467"/>
              <a:gd name="connsiteX190" fmla="*/ 8255517 w 8564608"/>
              <a:gd name="connsiteY190" fmla="*/ 1760567 h 6596467"/>
              <a:gd name="connsiteX191" fmla="*/ 8263957 w 8564608"/>
              <a:gd name="connsiteY191" fmla="*/ 1709903 h 6596467"/>
              <a:gd name="connsiteX192" fmla="*/ 8268177 w 8564608"/>
              <a:gd name="connsiteY192" fmla="*/ 1650796 h 6596467"/>
              <a:gd name="connsiteX193" fmla="*/ 8268177 w 8564608"/>
              <a:gd name="connsiteY193" fmla="*/ 1629685 h 6596467"/>
              <a:gd name="connsiteX194" fmla="*/ 8356816 w 8564608"/>
              <a:gd name="connsiteY194" fmla="*/ 1646573 h 6596467"/>
              <a:gd name="connsiteX195" fmla="*/ 8356816 w 8564608"/>
              <a:gd name="connsiteY195" fmla="*/ 1684572 h 6596467"/>
              <a:gd name="connsiteX196" fmla="*/ 8335710 w 8564608"/>
              <a:gd name="connsiteY196" fmla="*/ 1785900 h 6596467"/>
              <a:gd name="connsiteX197" fmla="*/ 8331490 w 8564608"/>
              <a:gd name="connsiteY197" fmla="*/ 1802788 h 6596467"/>
              <a:gd name="connsiteX198" fmla="*/ 8234411 w 8564608"/>
              <a:gd name="connsiteY198" fmla="*/ 2001220 h 6596467"/>
              <a:gd name="connsiteX199" fmla="*/ 8204867 w 8564608"/>
              <a:gd name="connsiteY199" fmla="*/ 2043439 h 6596467"/>
              <a:gd name="connsiteX200" fmla="*/ 8120448 w 8564608"/>
              <a:gd name="connsiteY200" fmla="*/ 2165879 h 6596467"/>
              <a:gd name="connsiteX201" fmla="*/ 8103565 w 8564608"/>
              <a:gd name="connsiteY201" fmla="*/ 2199655 h 6596467"/>
              <a:gd name="connsiteX202" fmla="*/ 8069799 w 8564608"/>
              <a:gd name="connsiteY202" fmla="*/ 2275650 h 6596467"/>
              <a:gd name="connsiteX203" fmla="*/ 8120448 w 8564608"/>
              <a:gd name="connsiteY203" fmla="*/ 2368533 h 6596467"/>
              <a:gd name="connsiteX204" fmla="*/ 8137331 w 8564608"/>
              <a:gd name="connsiteY204" fmla="*/ 2499415 h 6596467"/>
              <a:gd name="connsiteX205" fmla="*/ 7879863 w 8564608"/>
              <a:gd name="connsiteY205" fmla="*/ 2870948 h 6596467"/>
              <a:gd name="connsiteX206" fmla="*/ 7778563 w 8564608"/>
              <a:gd name="connsiteY206" fmla="*/ 2989165 h 6596467"/>
              <a:gd name="connsiteX207" fmla="*/ 7677263 w 8564608"/>
              <a:gd name="connsiteY207" fmla="*/ 3060938 h 6596467"/>
              <a:gd name="connsiteX208" fmla="*/ 7643497 w 8564608"/>
              <a:gd name="connsiteY208" fmla="*/ 3103159 h 6596467"/>
              <a:gd name="connsiteX209" fmla="*/ 7525315 w 8564608"/>
              <a:gd name="connsiteY209" fmla="*/ 3322702 h 6596467"/>
              <a:gd name="connsiteX210" fmla="*/ 7618171 w 8564608"/>
              <a:gd name="connsiteY210" fmla="*/ 3339590 h 6596467"/>
              <a:gd name="connsiteX211" fmla="*/ 7656160 w 8564608"/>
              <a:gd name="connsiteY211" fmla="*/ 3326924 h 6596467"/>
              <a:gd name="connsiteX212" fmla="*/ 7753237 w 8564608"/>
              <a:gd name="connsiteY212" fmla="*/ 3145378 h 6596467"/>
              <a:gd name="connsiteX213" fmla="*/ 7858759 w 8564608"/>
              <a:gd name="connsiteY213" fmla="*/ 3044049 h 6596467"/>
              <a:gd name="connsiteX214" fmla="*/ 7909409 w 8564608"/>
              <a:gd name="connsiteY214" fmla="*/ 2989165 h 6596467"/>
              <a:gd name="connsiteX215" fmla="*/ 8052915 w 8564608"/>
              <a:gd name="connsiteY215" fmla="*/ 2723181 h 6596467"/>
              <a:gd name="connsiteX216" fmla="*/ 8112007 w 8564608"/>
              <a:gd name="connsiteY216" fmla="*/ 2672516 h 6596467"/>
              <a:gd name="connsiteX217" fmla="*/ 8095125 w 8564608"/>
              <a:gd name="connsiteY217" fmla="*/ 2820287 h 6596467"/>
              <a:gd name="connsiteX218" fmla="*/ 8027591 w 8564608"/>
              <a:gd name="connsiteY218" fmla="*/ 3022941 h 6596467"/>
              <a:gd name="connsiteX219" fmla="*/ 7947395 w 8564608"/>
              <a:gd name="connsiteY219" fmla="*/ 3141155 h 6596467"/>
              <a:gd name="connsiteX220" fmla="*/ 7812329 w 8564608"/>
              <a:gd name="connsiteY220" fmla="*/ 3301591 h 6596467"/>
              <a:gd name="connsiteX221" fmla="*/ 7795446 w 8564608"/>
              <a:gd name="connsiteY221" fmla="*/ 3322702 h 6596467"/>
              <a:gd name="connsiteX222" fmla="*/ 7711030 w 8564608"/>
              <a:gd name="connsiteY222" fmla="*/ 3424028 h 6596467"/>
              <a:gd name="connsiteX223" fmla="*/ 7609731 w 8564608"/>
              <a:gd name="connsiteY223" fmla="*/ 3525356 h 6596467"/>
              <a:gd name="connsiteX224" fmla="*/ 7605511 w 8564608"/>
              <a:gd name="connsiteY224" fmla="*/ 3546467 h 6596467"/>
              <a:gd name="connsiteX225" fmla="*/ 7571744 w 8564608"/>
              <a:gd name="connsiteY225" fmla="*/ 3567575 h 6596467"/>
              <a:gd name="connsiteX226" fmla="*/ 7516871 w 8564608"/>
              <a:gd name="connsiteY226" fmla="*/ 3567575 h 6596467"/>
              <a:gd name="connsiteX227" fmla="*/ 7428235 w 8564608"/>
              <a:gd name="connsiteY227" fmla="*/ 3647793 h 6596467"/>
              <a:gd name="connsiteX228" fmla="*/ 7415572 w 8564608"/>
              <a:gd name="connsiteY228" fmla="*/ 3681569 h 6596467"/>
              <a:gd name="connsiteX229" fmla="*/ 7377585 w 8564608"/>
              <a:gd name="connsiteY229" fmla="*/ 3740679 h 6596467"/>
              <a:gd name="connsiteX230" fmla="*/ 7322715 w 8564608"/>
              <a:gd name="connsiteY230" fmla="*/ 3787120 h 6596467"/>
              <a:gd name="connsiteX231" fmla="*/ 7322715 w 8564608"/>
              <a:gd name="connsiteY231" fmla="*/ 3863116 h 6596467"/>
              <a:gd name="connsiteX232" fmla="*/ 7310053 w 8564608"/>
              <a:gd name="connsiteY232" fmla="*/ 3896892 h 6596467"/>
              <a:gd name="connsiteX233" fmla="*/ 7242519 w 8564608"/>
              <a:gd name="connsiteY233" fmla="*/ 3968664 h 6596467"/>
              <a:gd name="connsiteX234" fmla="*/ 7208753 w 8564608"/>
              <a:gd name="connsiteY234" fmla="*/ 3968664 h 6596467"/>
              <a:gd name="connsiteX235" fmla="*/ 7115893 w 8564608"/>
              <a:gd name="connsiteY235" fmla="*/ 3905335 h 6596467"/>
              <a:gd name="connsiteX236" fmla="*/ 7065244 w 8564608"/>
              <a:gd name="connsiteY236" fmla="*/ 3888446 h 6596467"/>
              <a:gd name="connsiteX237" fmla="*/ 7048361 w 8564608"/>
              <a:gd name="connsiteY237" fmla="*/ 3930668 h 6596467"/>
              <a:gd name="connsiteX238" fmla="*/ 7014595 w 8564608"/>
              <a:gd name="connsiteY238" fmla="*/ 3981330 h 6596467"/>
              <a:gd name="connsiteX239" fmla="*/ 6833099 w 8564608"/>
              <a:gd name="connsiteY239" fmla="*/ 4162876 h 6596467"/>
              <a:gd name="connsiteX240" fmla="*/ 6761345 w 8564608"/>
              <a:gd name="connsiteY240" fmla="*/ 4243094 h 6596467"/>
              <a:gd name="connsiteX241" fmla="*/ 6651603 w 8564608"/>
              <a:gd name="connsiteY241" fmla="*/ 4331755 h 6596467"/>
              <a:gd name="connsiteX242" fmla="*/ 6508097 w 8564608"/>
              <a:gd name="connsiteY242" fmla="*/ 4449971 h 6596467"/>
              <a:gd name="connsiteX243" fmla="*/ 6449005 w 8564608"/>
              <a:gd name="connsiteY243" fmla="*/ 4513301 h 6596467"/>
              <a:gd name="connsiteX244" fmla="*/ 6204196 w 8564608"/>
              <a:gd name="connsiteY244" fmla="*/ 4737066 h 6596467"/>
              <a:gd name="connsiteX245" fmla="*/ 6191536 w 8564608"/>
              <a:gd name="connsiteY245" fmla="*/ 4758175 h 6596467"/>
              <a:gd name="connsiteX246" fmla="*/ 6166210 w 8564608"/>
              <a:gd name="connsiteY246" fmla="*/ 4838392 h 6596467"/>
              <a:gd name="connsiteX247" fmla="*/ 6052247 w 8564608"/>
              <a:gd name="connsiteY247" fmla="*/ 5007273 h 6596467"/>
              <a:gd name="connsiteX248" fmla="*/ 5980494 w 8564608"/>
              <a:gd name="connsiteY248" fmla="*/ 5074823 h 6596467"/>
              <a:gd name="connsiteX249" fmla="*/ 5955168 w 8564608"/>
              <a:gd name="connsiteY249" fmla="*/ 5104379 h 6596467"/>
              <a:gd name="connsiteX250" fmla="*/ 5858091 w 8564608"/>
              <a:gd name="connsiteY250" fmla="*/ 5188817 h 6596467"/>
              <a:gd name="connsiteX251" fmla="*/ 5832765 w 8564608"/>
              <a:gd name="connsiteY251" fmla="*/ 5197262 h 6596467"/>
              <a:gd name="connsiteX252" fmla="*/ 5832765 w 8564608"/>
              <a:gd name="connsiteY252" fmla="*/ 5218371 h 6596467"/>
              <a:gd name="connsiteX253" fmla="*/ 5845428 w 8564608"/>
              <a:gd name="connsiteY253" fmla="*/ 5290146 h 6596467"/>
              <a:gd name="connsiteX254" fmla="*/ 5807441 w 8564608"/>
              <a:gd name="connsiteY254" fmla="*/ 5437916 h 6596467"/>
              <a:gd name="connsiteX255" fmla="*/ 5752569 w 8564608"/>
              <a:gd name="connsiteY255" fmla="*/ 5497023 h 6596467"/>
              <a:gd name="connsiteX256" fmla="*/ 5672373 w 8564608"/>
              <a:gd name="connsiteY256" fmla="*/ 5573018 h 6596467"/>
              <a:gd name="connsiteX257" fmla="*/ 5621723 w 8564608"/>
              <a:gd name="connsiteY257" fmla="*/ 5602572 h 6596467"/>
              <a:gd name="connsiteX258" fmla="*/ 5592179 w 8564608"/>
              <a:gd name="connsiteY258" fmla="*/ 5653236 h 6596467"/>
              <a:gd name="connsiteX259" fmla="*/ 5541529 w 8564608"/>
              <a:gd name="connsiteY259" fmla="*/ 5699678 h 6596467"/>
              <a:gd name="connsiteX260" fmla="*/ 5537307 w 8564608"/>
              <a:gd name="connsiteY260" fmla="*/ 5703900 h 6596467"/>
              <a:gd name="connsiteX261" fmla="*/ 5360034 w 8564608"/>
              <a:gd name="connsiteY261" fmla="*/ 5830560 h 6596467"/>
              <a:gd name="connsiteX262" fmla="*/ 5334708 w 8564608"/>
              <a:gd name="connsiteY262" fmla="*/ 5931886 h 6596467"/>
              <a:gd name="connsiteX263" fmla="*/ 5313604 w 8564608"/>
              <a:gd name="connsiteY263" fmla="*/ 5990995 h 6596467"/>
              <a:gd name="connsiteX264" fmla="*/ 5170096 w 8564608"/>
              <a:gd name="connsiteY264" fmla="*/ 6138763 h 6596467"/>
              <a:gd name="connsiteX265" fmla="*/ 5106783 w 8564608"/>
              <a:gd name="connsiteY265" fmla="*/ 6223203 h 6596467"/>
              <a:gd name="connsiteX266" fmla="*/ 5018146 w 8564608"/>
              <a:gd name="connsiteY266" fmla="*/ 6290756 h 6596467"/>
              <a:gd name="connsiteX267" fmla="*/ 4832431 w 8564608"/>
              <a:gd name="connsiteY267" fmla="*/ 6417415 h 6596467"/>
              <a:gd name="connsiteX268" fmla="*/ 4684702 w 8564608"/>
              <a:gd name="connsiteY268" fmla="*/ 6489188 h 6596467"/>
              <a:gd name="connsiteX269" fmla="*/ 4608728 w 8564608"/>
              <a:gd name="connsiteY269" fmla="*/ 6408970 h 6596467"/>
              <a:gd name="connsiteX270" fmla="*/ 4562299 w 8564608"/>
              <a:gd name="connsiteY270" fmla="*/ 6362528 h 6596467"/>
              <a:gd name="connsiteX271" fmla="*/ 4587622 w 8564608"/>
              <a:gd name="connsiteY271" fmla="*/ 6328752 h 6596467"/>
              <a:gd name="connsiteX272" fmla="*/ 4600285 w 8564608"/>
              <a:gd name="connsiteY272" fmla="*/ 6307644 h 6596467"/>
              <a:gd name="connsiteX273" fmla="*/ 4596065 w 8564608"/>
              <a:gd name="connsiteY273" fmla="*/ 6168319 h 6596467"/>
              <a:gd name="connsiteX274" fmla="*/ 4591845 w 8564608"/>
              <a:gd name="connsiteY274" fmla="*/ 6138763 h 6596467"/>
              <a:gd name="connsiteX275" fmla="*/ 4532752 w 8564608"/>
              <a:gd name="connsiteY275" fmla="*/ 6142986 h 6596467"/>
              <a:gd name="connsiteX276" fmla="*/ 4515869 w 8564608"/>
              <a:gd name="connsiteY276" fmla="*/ 6003661 h 6596467"/>
              <a:gd name="connsiteX277" fmla="*/ 4617169 w 8564608"/>
              <a:gd name="connsiteY277" fmla="*/ 5822114 h 6596467"/>
              <a:gd name="connsiteX278" fmla="*/ 4621389 w 8564608"/>
              <a:gd name="connsiteY278" fmla="*/ 5775673 h 6596467"/>
              <a:gd name="connsiteX279" fmla="*/ 4558078 w 8564608"/>
              <a:gd name="connsiteY279" fmla="*/ 5775673 h 6596467"/>
              <a:gd name="connsiteX280" fmla="*/ 4494766 w 8564608"/>
              <a:gd name="connsiteY280" fmla="*/ 5847448 h 6596467"/>
              <a:gd name="connsiteX281" fmla="*/ 4368140 w 8564608"/>
              <a:gd name="connsiteY281" fmla="*/ 5999438 h 6596467"/>
              <a:gd name="connsiteX282" fmla="*/ 4355477 w 8564608"/>
              <a:gd name="connsiteY282" fmla="*/ 6012104 h 6596467"/>
              <a:gd name="connsiteX283" fmla="*/ 4254178 w 8564608"/>
              <a:gd name="connsiteY283" fmla="*/ 6096544 h 6596467"/>
              <a:gd name="connsiteX284" fmla="*/ 3882746 w 8564608"/>
              <a:gd name="connsiteY284" fmla="*/ 6573628 h 6596467"/>
              <a:gd name="connsiteX285" fmla="*/ 3836317 w 8564608"/>
              <a:gd name="connsiteY285" fmla="*/ 6590516 h 6596467"/>
              <a:gd name="connsiteX286" fmla="*/ 3823654 w 8564608"/>
              <a:gd name="connsiteY286" fmla="*/ 6548297 h 6596467"/>
              <a:gd name="connsiteX287" fmla="*/ 3844760 w 8564608"/>
              <a:gd name="connsiteY287" fmla="*/ 6430081 h 6596467"/>
              <a:gd name="connsiteX288" fmla="*/ 3891187 w 8564608"/>
              <a:gd name="connsiteY288" fmla="*/ 6307644 h 6596467"/>
              <a:gd name="connsiteX289" fmla="*/ 3950279 w 8564608"/>
              <a:gd name="connsiteY289" fmla="*/ 6193650 h 6596467"/>
              <a:gd name="connsiteX290" fmla="*/ 3899630 w 8564608"/>
              <a:gd name="connsiteY290" fmla="*/ 6113432 h 6596467"/>
              <a:gd name="connsiteX291" fmla="*/ 3870083 w 8564608"/>
              <a:gd name="connsiteY291" fmla="*/ 6096544 h 6596467"/>
              <a:gd name="connsiteX292" fmla="*/ 3895409 w 8564608"/>
              <a:gd name="connsiteY292" fmla="*/ 6079656 h 6596467"/>
              <a:gd name="connsiteX293" fmla="*/ 3937616 w 8564608"/>
              <a:gd name="connsiteY293" fmla="*/ 6003661 h 6596467"/>
              <a:gd name="connsiteX294" fmla="*/ 3874303 w 8564608"/>
              <a:gd name="connsiteY294" fmla="*/ 5982550 h 6596467"/>
              <a:gd name="connsiteX295" fmla="*/ 3781447 w 8564608"/>
              <a:gd name="connsiteY295" fmla="*/ 6050102 h 6596467"/>
              <a:gd name="connsiteX296" fmla="*/ 3756121 w 8564608"/>
              <a:gd name="connsiteY296" fmla="*/ 6075433 h 6596467"/>
              <a:gd name="connsiteX297" fmla="*/ 3743460 w 8564608"/>
              <a:gd name="connsiteY297" fmla="*/ 6050102 h 6596467"/>
              <a:gd name="connsiteX298" fmla="*/ 3709694 w 8564608"/>
              <a:gd name="connsiteY298" fmla="*/ 6033214 h 6596467"/>
              <a:gd name="connsiteX299" fmla="*/ 3536639 w 8564608"/>
              <a:gd name="connsiteY299" fmla="*/ 6151431 h 6596467"/>
              <a:gd name="connsiteX300" fmla="*/ 3397352 w 8564608"/>
              <a:gd name="connsiteY300" fmla="*/ 6278090 h 6596467"/>
              <a:gd name="connsiteX301" fmla="*/ 3372026 w 8564608"/>
              <a:gd name="connsiteY301" fmla="*/ 6282311 h 6596467"/>
              <a:gd name="connsiteX302" fmla="*/ 3367806 w 8564608"/>
              <a:gd name="connsiteY302" fmla="*/ 6261202 h 6596467"/>
              <a:gd name="connsiteX303" fmla="*/ 3385746 w 8564608"/>
              <a:gd name="connsiteY303" fmla="*/ 6149319 h 6596467"/>
              <a:gd name="connsiteX304" fmla="*/ 3387550 w 8564608"/>
              <a:gd name="connsiteY304" fmla="*/ 6119461 h 6596467"/>
              <a:gd name="connsiteX305" fmla="*/ 3363994 w 8564608"/>
              <a:gd name="connsiteY305" fmla="*/ 6138763 h 6596467"/>
              <a:gd name="connsiteX306" fmla="*/ 3300681 w 8564608"/>
              <a:gd name="connsiteY306" fmla="*/ 6223203 h 6596467"/>
              <a:gd name="connsiteX307" fmla="*/ 3212044 w 8564608"/>
              <a:gd name="connsiteY307" fmla="*/ 6290756 h 6596467"/>
              <a:gd name="connsiteX308" fmla="*/ 3026329 w 8564608"/>
              <a:gd name="connsiteY308" fmla="*/ 6417415 h 6596467"/>
              <a:gd name="connsiteX309" fmla="*/ 2878600 w 8564608"/>
              <a:gd name="connsiteY309" fmla="*/ 6489188 h 6596467"/>
              <a:gd name="connsiteX310" fmla="*/ 2802626 w 8564608"/>
              <a:gd name="connsiteY310" fmla="*/ 6408970 h 6596467"/>
              <a:gd name="connsiteX311" fmla="*/ 2756197 w 8564608"/>
              <a:gd name="connsiteY311" fmla="*/ 6362528 h 6596467"/>
              <a:gd name="connsiteX312" fmla="*/ 2781520 w 8564608"/>
              <a:gd name="connsiteY312" fmla="*/ 6328752 h 6596467"/>
              <a:gd name="connsiteX313" fmla="*/ 2794183 w 8564608"/>
              <a:gd name="connsiteY313" fmla="*/ 6307644 h 6596467"/>
              <a:gd name="connsiteX314" fmla="*/ 2789963 w 8564608"/>
              <a:gd name="connsiteY314" fmla="*/ 6168319 h 6596467"/>
              <a:gd name="connsiteX315" fmla="*/ 2785743 w 8564608"/>
              <a:gd name="connsiteY315" fmla="*/ 6138763 h 6596467"/>
              <a:gd name="connsiteX316" fmla="*/ 2726650 w 8564608"/>
              <a:gd name="connsiteY316" fmla="*/ 6142986 h 6596467"/>
              <a:gd name="connsiteX317" fmla="*/ 2709767 w 8564608"/>
              <a:gd name="connsiteY317" fmla="*/ 6003661 h 6596467"/>
              <a:gd name="connsiteX318" fmla="*/ 2811067 w 8564608"/>
              <a:gd name="connsiteY318" fmla="*/ 5822114 h 6596467"/>
              <a:gd name="connsiteX319" fmla="*/ 2815287 w 8564608"/>
              <a:gd name="connsiteY319" fmla="*/ 5775673 h 6596467"/>
              <a:gd name="connsiteX320" fmla="*/ 2751976 w 8564608"/>
              <a:gd name="connsiteY320" fmla="*/ 5775673 h 6596467"/>
              <a:gd name="connsiteX321" fmla="*/ 2688665 w 8564608"/>
              <a:gd name="connsiteY321" fmla="*/ 5847448 h 6596467"/>
              <a:gd name="connsiteX322" fmla="*/ 2562038 w 8564608"/>
              <a:gd name="connsiteY322" fmla="*/ 5999438 h 6596467"/>
              <a:gd name="connsiteX323" fmla="*/ 2549375 w 8564608"/>
              <a:gd name="connsiteY323" fmla="*/ 6012104 h 6596467"/>
              <a:gd name="connsiteX324" fmla="*/ 2448076 w 8564608"/>
              <a:gd name="connsiteY324" fmla="*/ 6096544 h 6596467"/>
              <a:gd name="connsiteX325" fmla="*/ 2076644 w 8564608"/>
              <a:gd name="connsiteY325" fmla="*/ 6573628 h 6596467"/>
              <a:gd name="connsiteX326" fmla="*/ 2030215 w 8564608"/>
              <a:gd name="connsiteY326" fmla="*/ 6590516 h 6596467"/>
              <a:gd name="connsiteX327" fmla="*/ 2017552 w 8564608"/>
              <a:gd name="connsiteY327" fmla="*/ 6548297 h 6596467"/>
              <a:gd name="connsiteX328" fmla="*/ 2038658 w 8564608"/>
              <a:gd name="connsiteY328" fmla="*/ 6430081 h 6596467"/>
              <a:gd name="connsiteX329" fmla="*/ 2085085 w 8564608"/>
              <a:gd name="connsiteY329" fmla="*/ 6307644 h 6596467"/>
              <a:gd name="connsiteX330" fmla="*/ 2144177 w 8564608"/>
              <a:gd name="connsiteY330" fmla="*/ 6193650 h 6596467"/>
              <a:gd name="connsiteX331" fmla="*/ 2093528 w 8564608"/>
              <a:gd name="connsiteY331" fmla="*/ 6113432 h 6596467"/>
              <a:gd name="connsiteX332" fmla="*/ 2063981 w 8564608"/>
              <a:gd name="connsiteY332" fmla="*/ 6096544 h 6596467"/>
              <a:gd name="connsiteX333" fmla="*/ 2089307 w 8564608"/>
              <a:gd name="connsiteY333" fmla="*/ 6079656 h 6596467"/>
              <a:gd name="connsiteX334" fmla="*/ 2131514 w 8564608"/>
              <a:gd name="connsiteY334" fmla="*/ 6003661 h 6596467"/>
              <a:gd name="connsiteX335" fmla="*/ 2068201 w 8564608"/>
              <a:gd name="connsiteY335" fmla="*/ 5982550 h 6596467"/>
              <a:gd name="connsiteX336" fmla="*/ 1975345 w 8564608"/>
              <a:gd name="connsiteY336" fmla="*/ 6050102 h 6596467"/>
              <a:gd name="connsiteX337" fmla="*/ 1950019 w 8564608"/>
              <a:gd name="connsiteY337" fmla="*/ 6075433 h 6596467"/>
              <a:gd name="connsiteX338" fmla="*/ 1937358 w 8564608"/>
              <a:gd name="connsiteY338" fmla="*/ 6050102 h 6596467"/>
              <a:gd name="connsiteX339" fmla="*/ 1903592 w 8564608"/>
              <a:gd name="connsiteY339" fmla="*/ 6033214 h 6596467"/>
              <a:gd name="connsiteX340" fmla="*/ 1730537 w 8564608"/>
              <a:gd name="connsiteY340" fmla="*/ 6151431 h 6596467"/>
              <a:gd name="connsiteX341" fmla="*/ 1591250 w 8564608"/>
              <a:gd name="connsiteY341" fmla="*/ 6278090 h 6596467"/>
              <a:gd name="connsiteX342" fmla="*/ 1565924 w 8564608"/>
              <a:gd name="connsiteY342" fmla="*/ 6282311 h 6596467"/>
              <a:gd name="connsiteX343" fmla="*/ 1561704 w 8564608"/>
              <a:gd name="connsiteY343" fmla="*/ 6261202 h 6596467"/>
              <a:gd name="connsiteX344" fmla="*/ 1591250 w 8564608"/>
              <a:gd name="connsiteY344" fmla="*/ 6037437 h 6596467"/>
              <a:gd name="connsiteX345" fmla="*/ 1633457 w 8564608"/>
              <a:gd name="connsiteY345" fmla="*/ 5885444 h 6596467"/>
              <a:gd name="connsiteX346" fmla="*/ 1519497 w 8564608"/>
              <a:gd name="connsiteY346" fmla="*/ 5927666 h 6596467"/>
              <a:gd name="connsiteX347" fmla="*/ 1473068 w 8564608"/>
              <a:gd name="connsiteY347" fmla="*/ 5919220 h 6596467"/>
              <a:gd name="connsiteX348" fmla="*/ 1473068 w 8564608"/>
              <a:gd name="connsiteY348" fmla="*/ 5830560 h 6596467"/>
              <a:gd name="connsiteX349" fmla="*/ 1489951 w 8564608"/>
              <a:gd name="connsiteY349" fmla="*/ 5716566 h 6596467"/>
              <a:gd name="connsiteX350" fmla="*/ 1485728 w 8564608"/>
              <a:gd name="connsiteY350" fmla="*/ 5682789 h 6596467"/>
              <a:gd name="connsiteX351" fmla="*/ 1447742 w 8564608"/>
              <a:gd name="connsiteY351" fmla="*/ 5695455 h 6596467"/>
              <a:gd name="connsiteX352" fmla="*/ 1422418 w 8564608"/>
              <a:gd name="connsiteY352" fmla="*/ 5725008 h 6596467"/>
              <a:gd name="connsiteX353" fmla="*/ 1236702 w 8564608"/>
              <a:gd name="connsiteY353" fmla="*/ 5952996 h 6596467"/>
              <a:gd name="connsiteX354" fmla="*/ 1122740 w 8564608"/>
              <a:gd name="connsiteY354" fmla="*/ 5974107 h 6596467"/>
              <a:gd name="connsiteX355" fmla="*/ 1067867 w 8564608"/>
              <a:gd name="connsiteY355" fmla="*/ 5974107 h 6596467"/>
              <a:gd name="connsiteX356" fmla="*/ 1050984 w 8564608"/>
              <a:gd name="connsiteY356" fmla="*/ 5986773 h 6596467"/>
              <a:gd name="connsiteX357" fmla="*/ 966568 w 8564608"/>
              <a:gd name="connsiteY357" fmla="*/ 5965662 h 6596467"/>
              <a:gd name="connsiteX358" fmla="*/ 991894 w 8564608"/>
              <a:gd name="connsiteY358" fmla="*/ 5898112 h 6596467"/>
              <a:gd name="connsiteX359" fmla="*/ 1152284 w 8564608"/>
              <a:gd name="connsiteY359" fmla="*/ 5661679 h 6596467"/>
              <a:gd name="connsiteX360" fmla="*/ 1139623 w 8564608"/>
              <a:gd name="connsiteY360" fmla="*/ 5606794 h 6596467"/>
              <a:gd name="connsiteX361" fmla="*/ 1093193 w 8564608"/>
              <a:gd name="connsiteY361" fmla="*/ 5619460 h 6596467"/>
              <a:gd name="connsiteX362" fmla="*/ 1004557 w 8564608"/>
              <a:gd name="connsiteY362" fmla="*/ 5703900 h 6596467"/>
              <a:gd name="connsiteX363" fmla="*/ 953907 w 8564608"/>
              <a:gd name="connsiteY363" fmla="*/ 5703900 h 6596467"/>
              <a:gd name="connsiteX364" fmla="*/ 983451 w 8564608"/>
              <a:gd name="connsiteY364" fmla="*/ 5670124 h 6596467"/>
              <a:gd name="connsiteX365" fmla="*/ 1008777 w 8564608"/>
              <a:gd name="connsiteY365" fmla="*/ 5653236 h 6596467"/>
              <a:gd name="connsiteX366" fmla="*/ 987674 w 8564608"/>
              <a:gd name="connsiteY366" fmla="*/ 5568795 h 6596467"/>
              <a:gd name="connsiteX367" fmla="*/ 970790 w 8564608"/>
              <a:gd name="connsiteY367" fmla="*/ 5535019 h 6596467"/>
              <a:gd name="connsiteX368" fmla="*/ 1080530 w 8564608"/>
              <a:gd name="connsiteY368" fmla="*/ 5332365 h 6596467"/>
              <a:gd name="connsiteX369" fmla="*/ 1240922 w 8564608"/>
              <a:gd name="connsiteY369" fmla="*/ 5146598 h 6596467"/>
              <a:gd name="connsiteX370" fmla="*/ 1397092 w 8564608"/>
              <a:gd name="connsiteY370" fmla="*/ 4927055 h 6596467"/>
              <a:gd name="connsiteX371" fmla="*/ 1422418 w 8564608"/>
              <a:gd name="connsiteY371" fmla="*/ 4901722 h 6596467"/>
              <a:gd name="connsiteX372" fmla="*/ 1700990 w 8564608"/>
              <a:gd name="connsiteY372" fmla="*/ 4606184 h 6596467"/>
              <a:gd name="connsiteX373" fmla="*/ 1713654 w 8564608"/>
              <a:gd name="connsiteY373" fmla="*/ 4534412 h 6596467"/>
              <a:gd name="connsiteX374" fmla="*/ 1637680 w 8564608"/>
              <a:gd name="connsiteY374" fmla="*/ 4547077 h 6596467"/>
              <a:gd name="connsiteX375" fmla="*/ 1477288 w 8564608"/>
              <a:gd name="connsiteY375" fmla="*/ 4724401 h 6596467"/>
              <a:gd name="connsiteX376" fmla="*/ 1397092 w 8564608"/>
              <a:gd name="connsiteY376" fmla="*/ 4728621 h 6596467"/>
              <a:gd name="connsiteX377" fmla="*/ 1342222 w 8564608"/>
              <a:gd name="connsiteY377" fmla="*/ 4724401 h 6596467"/>
              <a:gd name="connsiteX378" fmla="*/ 962348 w 8564608"/>
              <a:gd name="connsiteY378" fmla="*/ 5053715 h 6596467"/>
              <a:gd name="connsiteX379" fmla="*/ 763969 w 8564608"/>
              <a:gd name="connsiteY379" fmla="*/ 5159264 h 6596467"/>
              <a:gd name="connsiteX380" fmla="*/ 717539 w 8564608"/>
              <a:gd name="connsiteY380" fmla="*/ 5184595 h 6596467"/>
              <a:gd name="connsiteX381" fmla="*/ 531824 w 8564608"/>
              <a:gd name="connsiteY381" fmla="*/ 5328142 h 6596467"/>
              <a:gd name="connsiteX382" fmla="*/ 400978 w 8564608"/>
              <a:gd name="connsiteY382" fmla="*/ 5416805 h 6596467"/>
              <a:gd name="connsiteX383" fmla="*/ 329225 w 8564608"/>
              <a:gd name="connsiteY383" fmla="*/ 5433693 h 6596467"/>
              <a:gd name="connsiteX384" fmla="*/ 308121 w 8564608"/>
              <a:gd name="connsiteY384" fmla="*/ 5370363 h 6596467"/>
              <a:gd name="connsiteX385" fmla="*/ 417861 w 8564608"/>
              <a:gd name="connsiteY385" fmla="*/ 5167709 h 6596467"/>
              <a:gd name="connsiteX386" fmla="*/ 219483 w 8564608"/>
              <a:gd name="connsiteY386" fmla="*/ 5273258 h 6596467"/>
              <a:gd name="connsiteX387" fmla="*/ 181496 w 8564608"/>
              <a:gd name="connsiteY387" fmla="*/ 5290146 h 6596467"/>
              <a:gd name="connsiteX388" fmla="*/ 177275 w 8564608"/>
              <a:gd name="connsiteY388" fmla="*/ 5256370 h 6596467"/>
              <a:gd name="connsiteX389" fmla="*/ 151949 w 8564608"/>
              <a:gd name="connsiteY389" fmla="*/ 5218371 h 6596467"/>
              <a:gd name="connsiteX390" fmla="*/ 118183 w 8564608"/>
              <a:gd name="connsiteY390" fmla="*/ 5247927 h 6596467"/>
              <a:gd name="connsiteX391" fmla="*/ 71756 w 8564608"/>
              <a:gd name="connsiteY391" fmla="*/ 5290146 h 6596467"/>
              <a:gd name="connsiteX392" fmla="*/ 0 w 8564608"/>
              <a:gd name="connsiteY392" fmla="*/ 5252147 h 6596467"/>
              <a:gd name="connsiteX393" fmla="*/ 59093 w 8564608"/>
              <a:gd name="connsiteY393" fmla="*/ 5222593 h 6596467"/>
              <a:gd name="connsiteX394" fmla="*/ 84416 w 8564608"/>
              <a:gd name="connsiteY394" fmla="*/ 5218371 h 6596467"/>
              <a:gd name="connsiteX395" fmla="*/ 42210 w 8564608"/>
              <a:gd name="connsiteY395" fmla="*/ 5197262 h 6596467"/>
              <a:gd name="connsiteX396" fmla="*/ 33767 w 8564608"/>
              <a:gd name="connsiteY396" fmla="*/ 5150821 h 6596467"/>
              <a:gd name="connsiteX397" fmla="*/ 46430 w 8564608"/>
              <a:gd name="connsiteY397" fmla="*/ 5125487 h 6596467"/>
              <a:gd name="connsiteX398" fmla="*/ 67533 w 8564608"/>
              <a:gd name="connsiteY398" fmla="*/ 4948164 h 6596467"/>
              <a:gd name="connsiteX399" fmla="*/ 109743 w 8564608"/>
              <a:gd name="connsiteY399" fmla="*/ 4766620 h 6596467"/>
              <a:gd name="connsiteX400" fmla="*/ 122406 w 8564608"/>
              <a:gd name="connsiteY400" fmla="*/ 4724401 h 6596467"/>
              <a:gd name="connsiteX401" fmla="*/ 151949 w 8564608"/>
              <a:gd name="connsiteY401" fmla="*/ 4601962 h 6596467"/>
              <a:gd name="connsiteX402" fmla="*/ 130846 w 8564608"/>
              <a:gd name="connsiteY402" fmla="*/ 4521744 h 6596467"/>
              <a:gd name="connsiteX403" fmla="*/ 135066 w 8564608"/>
              <a:gd name="connsiteY403" fmla="*/ 4458414 h 6596467"/>
              <a:gd name="connsiteX404" fmla="*/ 139289 w 8564608"/>
              <a:gd name="connsiteY404" fmla="*/ 4420418 h 6596467"/>
              <a:gd name="connsiteX405" fmla="*/ 130846 w 8564608"/>
              <a:gd name="connsiteY405" fmla="*/ 4407750 h 6596467"/>
              <a:gd name="connsiteX406" fmla="*/ 160392 w 8564608"/>
              <a:gd name="connsiteY406" fmla="*/ 4302201 h 6596467"/>
              <a:gd name="connsiteX407" fmla="*/ 156172 w 8564608"/>
              <a:gd name="connsiteY407" fmla="*/ 4251537 h 6596467"/>
              <a:gd name="connsiteX408" fmla="*/ 206822 w 8564608"/>
              <a:gd name="connsiteY408" fmla="*/ 4141765 h 6596467"/>
              <a:gd name="connsiteX409" fmla="*/ 337668 w 8564608"/>
              <a:gd name="connsiteY409" fmla="*/ 4031994 h 6596467"/>
              <a:gd name="connsiteX410" fmla="*/ 350328 w 8564608"/>
              <a:gd name="connsiteY410" fmla="*/ 4015106 h 6596467"/>
              <a:gd name="connsiteX411" fmla="*/ 493837 w 8564608"/>
              <a:gd name="connsiteY411" fmla="*/ 3778675 h 6596467"/>
              <a:gd name="connsiteX412" fmla="*/ 650006 w 8564608"/>
              <a:gd name="connsiteY412" fmla="*/ 3529579 h 6596467"/>
              <a:gd name="connsiteX413" fmla="*/ 873711 w 8564608"/>
              <a:gd name="connsiteY413" fmla="*/ 3238261 h 6596467"/>
              <a:gd name="connsiteX414" fmla="*/ 1063647 w 8564608"/>
              <a:gd name="connsiteY414" fmla="*/ 2896282 h 6596467"/>
              <a:gd name="connsiteX415" fmla="*/ 1059427 w 8564608"/>
              <a:gd name="connsiteY415" fmla="*/ 2803398 h 6596467"/>
              <a:gd name="connsiteX416" fmla="*/ 1059427 w 8564608"/>
              <a:gd name="connsiteY416" fmla="*/ 2765400 h 6596467"/>
              <a:gd name="connsiteX417" fmla="*/ 1287352 w 8564608"/>
              <a:gd name="connsiteY417" fmla="*/ 2402310 h 6596467"/>
              <a:gd name="connsiteX418" fmla="*/ 1422418 w 8564608"/>
              <a:gd name="connsiteY418" fmla="*/ 2110992 h 6596467"/>
              <a:gd name="connsiteX419" fmla="*/ 1439301 w 8564608"/>
              <a:gd name="connsiteY419" fmla="*/ 2068773 h 6596467"/>
              <a:gd name="connsiteX420" fmla="*/ 1321118 w 8564608"/>
              <a:gd name="connsiteY420" fmla="*/ 2110992 h 6596467"/>
              <a:gd name="connsiteX421" fmla="*/ 1278910 w 8564608"/>
              <a:gd name="connsiteY421" fmla="*/ 2136325 h 6596467"/>
              <a:gd name="connsiteX422" fmla="*/ 1126960 w 8564608"/>
              <a:gd name="connsiteY422" fmla="*/ 2153213 h 6596467"/>
              <a:gd name="connsiteX423" fmla="*/ 1114297 w 8564608"/>
              <a:gd name="connsiteY423" fmla="*/ 2157433 h 6596467"/>
              <a:gd name="connsiteX424" fmla="*/ 975011 w 8564608"/>
              <a:gd name="connsiteY424" fmla="*/ 2203875 h 6596467"/>
              <a:gd name="connsiteX425" fmla="*/ 493837 w 8564608"/>
              <a:gd name="connsiteY425" fmla="*/ 2334757 h 6596467"/>
              <a:gd name="connsiteX426" fmla="*/ 422084 w 8564608"/>
              <a:gd name="connsiteY426" fmla="*/ 2351645 h 6596467"/>
              <a:gd name="connsiteX427" fmla="*/ 371434 w 8564608"/>
              <a:gd name="connsiteY427" fmla="*/ 2334757 h 6596467"/>
              <a:gd name="connsiteX428" fmla="*/ 405201 w 8564608"/>
              <a:gd name="connsiteY428" fmla="*/ 2300981 h 6596467"/>
              <a:gd name="connsiteX429" fmla="*/ 721762 w 8564608"/>
              <a:gd name="connsiteY429" fmla="*/ 2174321 h 6596467"/>
              <a:gd name="connsiteX430" fmla="*/ 1181830 w 8564608"/>
              <a:gd name="connsiteY430" fmla="*/ 2030774 h 6596467"/>
              <a:gd name="connsiteX431" fmla="*/ 1219819 w 8564608"/>
              <a:gd name="connsiteY431" fmla="*/ 2022331 h 6596467"/>
              <a:gd name="connsiteX432" fmla="*/ 1232481 w 8564608"/>
              <a:gd name="connsiteY432" fmla="*/ 2001220 h 6596467"/>
              <a:gd name="connsiteX433" fmla="*/ 1211376 w 8564608"/>
              <a:gd name="connsiteY433" fmla="*/ 1988555 h 6596467"/>
              <a:gd name="connsiteX434" fmla="*/ 903258 w 8564608"/>
              <a:gd name="connsiteY434" fmla="*/ 2034997 h 6596467"/>
              <a:gd name="connsiteX435" fmla="*/ 877931 w 8564608"/>
              <a:gd name="connsiteY435" fmla="*/ 2030774 h 6596467"/>
              <a:gd name="connsiteX436" fmla="*/ 877931 w 8564608"/>
              <a:gd name="connsiteY436" fmla="*/ 2001220 h 6596467"/>
              <a:gd name="connsiteX437" fmla="*/ 970790 w 8564608"/>
              <a:gd name="connsiteY437" fmla="*/ 1937891 h 6596467"/>
              <a:gd name="connsiteX438" fmla="*/ 1034101 w 8564608"/>
              <a:gd name="connsiteY438" fmla="*/ 1878784 h 6596467"/>
              <a:gd name="connsiteX439" fmla="*/ 1097414 w 8564608"/>
              <a:gd name="connsiteY439" fmla="*/ 1832342 h 6596467"/>
              <a:gd name="connsiteX440" fmla="*/ 1283129 w 8564608"/>
              <a:gd name="connsiteY440" fmla="*/ 1790120 h 6596467"/>
              <a:gd name="connsiteX441" fmla="*/ 1608134 w 8564608"/>
              <a:gd name="connsiteY441" fmla="*/ 1714125 h 6596467"/>
              <a:gd name="connsiteX442" fmla="*/ 1409755 w 8564608"/>
              <a:gd name="connsiteY442" fmla="*/ 1684572 h 6596467"/>
              <a:gd name="connsiteX443" fmla="*/ 1228259 w 8564608"/>
              <a:gd name="connsiteY443" fmla="*/ 1735236 h 6596467"/>
              <a:gd name="connsiteX444" fmla="*/ 1181830 w 8564608"/>
              <a:gd name="connsiteY444" fmla="*/ 1726791 h 6596467"/>
              <a:gd name="connsiteX445" fmla="*/ 1359105 w 8564608"/>
              <a:gd name="connsiteY445" fmla="*/ 1659241 h 6596467"/>
              <a:gd name="connsiteX446" fmla="*/ 1283129 w 8564608"/>
              <a:gd name="connsiteY446" fmla="*/ 1646573 h 6596467"/>
              <a:gd name="connsiteX447" fmla="*/ 1232481 w 8564608"/>
              <a:gd name="connsiteY447" fmla="*/ 1667684 h 6596467"/>
              <a:gd name="connsiteX448" fmla="*/ 1194493 w 8564608"/>
              <a:gd name="connsiteY448" fmla="*/ 1663461 h 6596467"/>
              <a:gd name="connsiteX449" fmla="*/ 1207156 w 8564608"/>
              <a:gd name="connsiteY449" fmla="*/ 1629685 h 6596467"/>
              <a:gd name="connsiteX450" fmla="*/ 1240922 w 8564608"/>
              <a:gd name="connsiteY450" fmla="*/ 1591688 h 6596467"/>
              <a:gd name="connsiteX451" fmla="*/ 983451 w 8564608"/>
              <a:gd name="connsiteY451" fmla="*/ 1633907 h 6596467"/>
              <a:gd name="connsiteX452" fmla="*/ 738645 w 8564608"/>
              <a:gd name="connsiteY452" fmla="*/ 1633907 h 6596467"/>
              <a:gd name="connsiteX453" fmla="*/ 1316896 w 8564608"/>
              <a:gd name="connsiteY453" fmla="*/ 1494583 h 6596467"/>
              <a:gd name="connsiteX454" fmla="*/ 1274689 w 8564608"/>
              <a:gd name="connsiteY454" fmla="*/ 1473472 h 6596467"/>
              <a:gd name="connsiteX455" fmla="*/ 1321118 w 8564608"/>
              <a:gd name="connsiteY455" fmla="*/ 1448141 h 6596467"/>
              <a:gd name="connsiteX456" fmla="*/ 1574367 w 8564608"/>
              <a:gd name="connsiteY456" fmla="*/ 1376366 h 6596467"/>
              <a:gd name="connsiteX457" fmla="*/ 1785406 w 8564608"/>
              <a:gd name="connsiteY457" fmla="*/ 1367923 h 6596467"/>
              <a:gd name="connsiteX458" fmla="*/ 1924695 w 8564608"/>
              <a:gd name="connsiteY458" fmla="*/ 1342592 h 6596467"/>
              <a:gd name="connsiteX459" fmla="*/ 2055541 w 8564608"/>
              <a:gd name="connsiteY459" fmla="*/ 1300371 h 6596467"/>
              <a:gd name="connsiteX460" fmla="*/ 2089307 w 8564608"/>
              <a:gd name="connsiteY460" fmla="*/ 1266595 h 6596467"/>
              <a:gd name="connsiteX461" fmla="*/ 2030215 w 8564608"/>
              <a:gd name="connsiteY461" fmla="*/ 1199045 h 6596467"/>
              <a:gd name="connsiteX462" fmla="*/ 1975345 w 8564608"/>
              <a:gd name="connsiteY462" fmla="*/ 1203265 h 6596467"/>
              <a:gd name="connsiteX463" fmla="*/ 1840279 w 8564608"/>
              <a:gd name="connsiteY463" fmla="*/ 1156823 h 6596467"/>
              <a:gd name="connsiteX464" fmla="*/ 1709433 w 8564608"/>
              <a:gd name="connsiteY464" fmla="*/ 1173711 h 6596467"/>
              <a:gd name="connsiteX465" fmla="*/ 1726316 w 8564608"/>
              <a:gd name="connsiteY465" fmla="*/ 1148380 h 6596467"/>
              <a:gd name="connsiteX466" fmla="*/ 1966902 w 8564608"/>
              <a:gd name="connsiteY466" fmla="*/ 1068163 h 6596467"/>
              <a:gd name="connsiteX467" fmla="*/ 2034435 w 8564608"/>
              <a:gd name="connsiteY467" fmla="*/ 1097716 h 6596467"/>
              <a:gd name="connsiteX468" fmla="*/ 2106190 w 8564608"/>
              <a:gd name="connsiteY468" fmla="*/ 1135715 h 6596467"/>
              <a:gd name="connsiteX469" fmla="*/ 2148397 w 8564608"/>
              <a:gd name="connsiteY469" fmla="*/ 1127270 h 6596467"/>
              <a:gd name="connsiteX470" fmla="*/ 2194827 w 8564608"/>
              <a:gd name="connsiteY470" fmla="*/ 1148380 h 6596467"/>
              <a:gd name="connsiteX471" fmla="*/ 2177945 w 8564608"/>
              <a:gd name="connsiteY471" fmla="*/ 1190599 h 6596467"/>
              <a:gd name="connsiteX472" fmla="*/ 2156840 w 8564608"/>
              <a:gd name="connsiteY472" fmla="*/ 1220153 h 6596467"/>
              <a:gd name="connsiteX473" fmla="*/ 2177945 w 8564608"/>
              <a:gd name="connsiteY473" fmla="*/ 1237041 h 6596467"/>
              <a:gd name="connsiteX474" fmla="*/ 2199047 w 8564608"/>
              <a:gd name="connsiteY474" fmla="*/ 1211710 h 6596467"/>
              <a:gd name="connsiteX475" fmla="*/ 2224374 w 8564608"/>
              <a:gd name="connsiteY475" fmla="*/ 1177934 h 6596467"/>
              <a:gd name="connsiteX476" fmla="*/ 2308789 w 8564608"/>
              <a:gd name="connsiteY476" fmla="*/ 1169489 h 6596467"/>
              <a:gd name="connsiteX477" fmla="*/ 2397426 w 8564608"/>
              <a:gd name="connsiteY477" fmla="*/ 1156823 h 6596467"/>
              <a:gd name="connsiteX478" fmla="*/ 2397426 w 8564608"/>
              <a:gd name="connsiteY478" fmla="*/ 1152603 h 6596467"/>
              <a:gd name="connsiteX479" fmla="*/ 2646454 w 8564608"/>
              <a:gd name="connsiteY479" fmla="*/ 852840 h 6596467"/>
              <a:gd name="connsiteX480" fmla="*/ 2768860 w 8564608"/>
              <a:gd name="connsiteY480" fmla="*/ 755737 h 6596467"/>
              <a:gd name="connsiteX481" fmla="*/ 2794183 w 8564608"/>
              <a:gd name="connsiteY481" fmla="*/ 721960 h 6596467"/>
              <a:gd name="connsiteX482" fmla="*/ 2887042 w 8564608"/>
              <a:gd name="connsiteY482" fmla="*/ 574190 h 6596467"/>
              <a:gd name="connsiteX483" fmla="*/ 3060095 w 8564608"/>
              <a:gd name="connsiteY483" fmla="*/ 527749 h 6596467"/>
              <a:gd name="connsiteX484" fmla="*/ 3110745 w 8564608"/>
              <a:gd name="connsiteY484" fmla="*/ 599521 h 6596467"/>
              <a:gd name="connsiteX485" fmla="*/ 3064315 w 8564608"/>
              <a:gd name="connsiteY485" fmla="*/ 835952 h 6596467"/>
              <a:gd name="connsiteX486" fmla="*/ 3060095 w 8564608"/>
              <a:gd name="connsiteY486" fmla="*/ 873951 h 6596467"/>
              <a:gd name="connsiteX487" fmla="*/ 3106525 w 8564608"/>
              <a:gd name="connsiteY487" fmla="*/ 865508 h 6596467"/>
              <a:gd name="connsiteX488" fmla="*/ 3190941 w 8564608"/>
              <a:gd name="connsiteY488" fmla="*/ 755737 h 6596467"/>
              <a:gd name="connsiteX489" fmla="*/ 3515943 w 8564608"/>
              <a:gd name="connsiteY489" fmla="*/ 350425 h 6596467"/>
              <a:gd name="connsiteX490" fmla="*/ 3583476 w 8564608"/>
              <a:gd name="connsiteY490" fmla="*/ 295538 h 6596467"/>
              <a:gd name="connsiteX491" fmla="*/ 3629905 w 8564608"/>
              <a:gd name="connsiteY491" fmla="*/ 295538 h 6596467"/>
              <a:gd name="connsiteX492" fmla="*/ 3659452 w 8564608"/>
              <a:gd name="connsiteY492" fmla="*/ 295538 h 6596467"/>
              <a:gd name="connsiteX493" fmla="*/ 3748088 w 8564608"/>
              <a:gd name="connsiteY493" fmla="*/ 333537 h 6596467"/>
              <a:gd name="connsiteX494" fmla="*/ 3756531 w 8564608"/>
              <a:gd name="connsiteY494" fmla="*/ 346202 h 6596467"/>
              <a:gd name="connsiteX495" fmla="*/ 3781854 w 8564608"/>
              <a:gd name="connsiteY495" fmla="*/ 485530 h 6596467"/>
              <a:gd name="connsiteX496" fmla="*/ 3769194 w 8564608"/>
              <a:gd name="connsiteY496" fmla="*/ 510861 h 6596467"/>
              <a:gd name="connsiteX497" fmla="*/ 3828284 w 8564608"/>
              <a:gd name="connsiteY497" fmla="*/ 603744 h 6596467"/>
              <a:gd name="connsiteX498" fmla="*/ 3836727 w 8564608"/>
              <a:gd name="connsiteY498" fmla="*/ 599521 h 6596467"/>
              <a:gd name="connsiteX499" fmla="*/ 3946467 w 8564608"/>
              <a:gd name="connsiteY499" fmla="*/ 489750 h 6596467"/>
              <a:gd name="connsiteX500" fmla="*/ 4026663 w 8564608"/>
              <a:gd name="connsiteY500" fmla="*/ 413755 h 6596467"/>
              <a:gd name="connsiteX501" fmla="*/ 3988676 w 8564608"/>
              <a:gd name="connsiteY501" fmla="*/ 291318 h 6596467"/>
              <a:gd name="connsiteX502" fmla="*/ 4009779 w 8564608"/>
              <a:gd name="connsiteY502" fmla="*/ 274430 h 6596467"/>
              <a:gd name="connsiteX503" fmla="*/ 4014000 w 8564608"/>
              <a:gd name="connsiteY503" fmla="*/ 299761 h 6596467"/>
              <a:gd name="connsiteX504" fmla="*/ 4014000 w 8564608"/>
              <a:gd name="connsiteY504" fmla="*/ 341982 h 6596467"/>
              <a:gd name="connsiteX505" fmla="*/ 4039326 w 8564608"/>
              <a:gd name="connsiteY505" fmla="*/ 312429 h 6596467"/>
              <a:gd name="connsiteX506" fmla="*/ 4064649 w 8564608"/>
              <a:gd name="connsiteY506" fmla="*/ 173101 h 6596467"/>
              <a:gd name="connsiteX507" fmla="*/ 4161729 w 8564608"/>
              <a:gd name="connsiteY507" fmla="*/ 71775 h 6596467"/>
              <a:gd name="connsiteX508" fmla="*/ 4191275 w 8564608"/>
              <a:gd name="connsiteY508" fmla="*/ 50664 h 6596467"/>
              <a:gd name="connsiteX509" fmla="*/ 4271471 w 8564608"/>
              <a:gd name="connsiteY509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</a:cxnLst>
            <a:rect l="l" t="t" r="r" b="b"/>
            <a:pathLst>
              <a:path w="8564608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lnTo>
                  <a:pt x="4659569" y="609874"/>
                </a:lnTo>
                <a:lnTo>
                  <a:pt x="4693144" y="574190"/>
                </a:lnTo>
                <a:cubicBezTo>
                  <a:pt x="4743794" y="540414"/>
                  <a:pt x="4790221" y="477084"/>
                  <a:pt x="4866197" y="527749"/>
                </a:cubicBezTo>
                <a:cubicBezTo>
                  <a:pt x="4895743" y="548859"/>
                  <a:pt x="4916847" y="561525"/>
                  <a:pt x="4916847" y="599521"/>
                </a:cubicBezTo>
                <a:cubicBezTo>
                  <a:pt x="4916847" y="679739"/>
                  <a:pt x="4895743" y="759957"/>
                  <a:pt x="4870417" y="835952"/>
                </a:cubicBezTo>
                <a:cubicBezTo>
                  <a:pt x="4866197" y="848620"/>
                  <a:pt x="4849314" y="861285"/>
                  <a:pt x="4866197" y="873951"/>
                </a:cubicBezTo>
                <a:lnTo>
                  <a:pt x="4875051" y="878031"/>
                </a:lnTo>
                <a:lnTo>
                  <a:pt x="4895097" y="861285"/>
                </a:lnTo>
                <a:lnTo>
                  <a:pt x="4942935" y="829713"/>
                </a:lnTo>
                <a:lnTo>
                  <a:pt x="4956418" y="813789"/>
                </a:lnTo>
                <a:cubicBezTo>
                  <a:pt x="4970663" y="795845"/>
                  <a:pt x="4984380" y="776847"/>
                  <a:pt x="4997043" y="755737"/>
                </a:cubicBezTo>
                <a:cubicBezTo>
                  <a:pt x="5081459" y="603744"/>
                  <a:pt x="5216525" y="485530"/>
                  <a:pt x="5322045" y="350425"/>
                </a:cubicBezTo>
                <a:cubicBezTo>
                  <a:pt x="5338928" y="329314"/>
                  <a:pt x="5368474" y="312429"/>
                  <a:pt x="5389578" y="295538"/>
                </a:cubicBezTo>
                <a:cubicBezTo>
                  <a:pt x="5406461" y="282873"/>
                  <a:pt x="5423347" y="270207"/>
                  <a:pt x="5436007" y="295538"/>
                </a:cubicBezTo>
                <a:cubicBezTo>
                  <a:pt x="5444450" y="308206"/>
                  <a:pt x="5457113" y="299761"/>
                  <a:pt x="5465554" y="295538"/>
                </a:cubicBezTo>
                <a:cubicBezTo>
                  <a:pt x="5516203" y="265984"/>
                  <a:pt x="5541529" y="278652"/>
                  <a:pt x="5554190" y="333537"/>
                </a:cubicBezTo>
                <a:cubicBezTo>
                  <a:pt x="5554190" y="337759"/>
                  <a:pt x="5558413" y="346202"/>
                  <a:pt x="5562633" y="346202"/>
                </a:cubicBezTo>
                <a:cubicBezTo>
                  <a:pt x="5638606" y="379978"/>
                  <a:pt x="5596399" y="434865"/>
                  <a:pt x="5587956" y="485530"/>
                </a:cubicBezTo>
                <a:cubicBezTo>
                  <a:pt x="5583736" y="493972"/>
                  <a:pt x="5579516" y="502415"/>
                  <a:pt x="5575296" y="510861"/>
                </a:cubicBezTo>
                <a:cubicBezTo>
                  <a:pt x="5549970" y="578413"/>
                  <a:pt x="5566853" y="603744"/>
                  <a:pt x="5634386" y="603744"/>
                </a:cubicBezTo>
                <a:cubicBezTo>
                  <a:pt x="5638606" y="603744"/>
                  <a:pt x="5642829" y="603744"/>
                  <a:pt x="5642829" y="599521"/>
                </a:cubicBezTo>
                <a:cubicBezTo>
                  <a:pt x="5659712" y="544637"/>
                  <a:pt x="5739908" y="553079"/>
                  <a:pt x="5752569" y="489750"/>
                </a:cubicBezTo>
                <a:cubicBezTo>
                  <a:pt x="5761012" y="447531"/>
                  <a:pt x="5786335" y="422200"/>
                  <a:pt x="5832765" y="413755"/>
                </a:cubicBezTo>
                <a:cubicBezTo>
                  <a:pt x="5782115" y="384201"/>
                  <a:pt x="5773675" y="350425"/>
                  <a:pt x="5794778" y="291318"/>
                </a:cubicBezTo>
                <a:cubicBezTo>
                  <a:pt x="5798998" y="282873"/>
                  <a:pt x="5803218" y="270207"/>
                  <a:pt x="5815881" y="274430"/>
                </a:cubicBezTo>
                <a:cubicBezTo>
                  <a:pt x="5828545" y="278652"/>
                  <a:pt x="5824324" y="291318"/>
                  <a:pt x="5820102" y="299761"/>
                </a:cubicBezTo>
                <a:cubicBezTo>
                  <a:pt x="5815881" y="312429"/>
                  <a:pt x="5811661" y="325094"/>
                  <a:pt x="5820102" y="341982"/>
                </a:cubicBezTo>
                <a:cubicBezTo>
                  <a:pt x="5841208" y="341982"/>
                  <a:pt x="5845428" y="325094"/>
                  <a:pt x="5845428" y="312429"/>
                </a:cubicBezTo>
                <a:cubicBezTo>
                  <a:pt x="5845428" y="265984"/>
                  <a:pt x="5862311" y="219543"/>
                  <a:pt x="5870751" y="173101"/>
                </a:cubicBezTo>
                <a:cubicBezTo>
                  <a:pt x="5883414" y="118217"/>
                  <a:pt x="5908741" y="80218"/>
                  <a:pt x="5967831" y="71775"/>
                </a:cubicBezTo>
                <a:cubicBezTo>
                  <a:pt x="5980494" y="67552"/>
                  <a:pt x="5993157" y="67552"/>
                  <a:pt x="5997377" y="50664"/>
                </a:cubicBezTo>
                <a:cubicBezTo>
                  <a:pt x="6010040" y="12666"/>
                  <a:pt x="6043807" y="4223"/>
                  <a:pt x="6077573" y="0"/>
                </a:cubicBezTo>
                <a:cubicBezTo>
                  <a:pt x="6098677" y="0"/>
                  <a:pt x="6161989" y="88663"/>
                  <a:pt x="6157769" y="113994"/>
                </a:cubicBezTo>
                <a:cubicBezTo>
                  <a:pt x="6132443" y="215323"/>
                  <a:pt x="6107119" y="316649"/>
                  <a:pt x="6081793" y="417977"/>
                </a:cubicBezTo>
                <a:cubicBezTo>
                  <a:pt x="6073353" y="443308"/>
                  <a:pt x="6056470" y="460196"/>
                  <a:pt x="6031144" y="451753"/>
                </a:cubicBezTo>
                <a:cubicBezTo>
                  <a:pt x="6001597" y="443308"/>
                  <a:pt x="6014260" y="417977"/>
                  <a:pt x="6018481" y="396867"/>
                </a:cubicBezTo>
                <a:cubicBezTo>
                  <a:pt x="6018481" y="379978"/>
                  <a:pt x="6031144" y="363090"/>
                  <a:pt x="6026923" y="337759"/>
                </a:cubicBezTo>
                <a:cubicBezTo>
                  <a:pt x="5959390" y="401089"/>
                  <a:pt x="5934064" y="472862"/>
                  <a:pt x="5912961" y="557302"/>
                </a:cubicBezTo>
                <a:cubicBezTo>
                  <a:pt x="5955168" y="540414"/>
                  <a:pt x="5959390" y="510861"/>
                  <a:pt x="5972051" y="481307"/>
                </a:cubicBezTo>
                <a:cubicBezTo>
                  <a:pt x="5976274" y="468641"/>
                  <a:pt x="5984714" y="460196"/>
                  <a:pt x="6001597" y="464419"/>
                </a:cubicBezTo>
                <a:cubicBezTo>
                  <a:pt x="6018481" y="468641"/>
                  <a:pt x="6031144" y="477084"/>
                  <a:pt x="6035364" y="493972"/>
                </a:cubicBezTo>
                <a:cubicBezTo>
                  <a:pt x="6039586" y="515083"/>
                  <a:pt x="6026923" y="515083"/>
                  <a:pt x="6014260" y="515083"/>
                </a:cubicBezTo>
                <a:cubicBezTo>
                  <a:pt x="5988934" y="523526"/>
                  <a:pt x="5988934" y="536191"/>
                  <a:pt x="5997377" y="553079"/>
                </a:cubicBezTo>
                <a:cubicBezTo>
                  <a:pt x="6022703" y="586856"/>
                  <a:pt x="6010040" y="616409"/>
                  <a:pt x="6001597" y="650185"/>
                </a:cubicBezTo>
                <a:cubicBezTo>
                  <a:pt x="5997377" y="671296"/>
                  <a:pt x="5988934" y="675519"/>
                  <a:pt x="5967831" y="667074"/>
                </a:cubicBezTo>
                <a:cubicBezTo>
                  <a:pt x="5946727" y="658631"/>
                  <a:pt x="5946727" y="688184"/>
                  <a:pt x="5946727" y="688184"/>
                </a:cubicBezTo>
                <a:cubicBezTo>
                  <a:pt x="5997377" y="709292"/>
                  <a:pt x="5976274" y="759957"/>
                  <a:pt x="5993157" y="789510"/>
                </a:cubicBezTo>
                <a:cubicBezTo>
                  <a:pt x="5997377" y="793733"/>
                  <a:pt x="5997377" y="793733"/>
                  <a:pt x="6001597" y="793733"/>
                </a:cubicBezTo>
                <a:cubicBezTo>
                  <a:pt x="6026923" y="781068"/>
                  <a:pt x="6001597" y="764179"/>
                  <a:pt x="6005820" y="747291"/>
                </a:cubicBezTo>
                <a:cubicBezTo>
                  <a:pt x="6005820" y="730403"/>
                  <a:pt x="6014260" y="721960"/>
                  <a:pt x="6026923" y="721960"/>
                </a:cubicBezTo>
                <a:cubicBezTo>
                  <a:pt x="6039586" y="721960"/>
                  <a:pt x="6043807" y="730403"/>
                  <a:pt x="6043807" y="743069"/>
                </a:cubicBezTo>
                <a:cubicBezTo>
                  <a:pt x="6052247" y="793733"/>
                  <a:pt x="6031144" y="840175"/>
                  <a:pt x="6026923" y="903504"/>
                </a:cubicBezTo>
                <a:cubicBezTo>
                  <a:pt x="6064910" y="857063"/>
                  <a:pt x="6094456" y="823286"/>
                  <a:pt x="6136663" y="810621"/>
                </a:cubicBezTo>
                <a:cubicBezTo>
                  <a:pt x="6145106" y="806398"/>
                  <a:pt x="6149326" y="793733"/>
                  <a:pt x="6145106" y="785290"/>
                </a:cubicBezTo>
                <a:cubicBezTo>
                  <a:pt x="6132443" y="734626"/>
                  <a:pt x="6170430" y="709292"/>
                  <a:pt x="6191536" y="675519"/>
                </a:cubicBezTo>
                <a:cubicBezTo>
                  <a:pt x="6229522" y="599521"/>
                  <a:pt x="6318159" y="595301"/>
                  <a:pt x="6368809" y="531971"/>
                </a:cubicBezTo>
                <a:cubicBezTo>
                  <a:pt x="6381470" y="512971"/>
                  <a:pt x="6401256" y="512972"/>
                  <a:pt x="6417480" y="528409"/>
                </a:cubicBezTo>
                <a:lnTo>
                  <a:pt x="6430413" y="546473"/>
                </a:lnTo>
                <a:lnTo>
                  <a:pt x="6438335" y="526693"/>
                </a:lnTo>
                <a:cubicBezTo>
                  <a:pt x="6446248" y="515083"/>
                  <a:pt x="6459966" y="510861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lnTo>
                  <a:pt x="6517797" y="782865"/>
                </a:lnTo>
                <a:lnTo>
                  <a:pt x="6533882" y="805806"/>
                </a:lnTo>
                <a:cubicBezTo>
                  <a:pt x="6546347" y="830149"/>
                  <a:pt x="6543973" y="853897"/>
                  <a:pt x="6524980" y="882396"/>
                </a:cubicBezTo>
                <a:cubicBezTo>
                  <a:pt x="6512317" y="907727"/>
                  <a:pt x="6491213" y="941503"/>
                  <a:pt x="6516537" y="962611"/>
                </a:cubicBezTo>
                <a:lnTo>
                  <a:pt x="6532191" y="969599"/>
                </a:lnTo>
                <a:lnTo>
                  <a:pt x="6572081" y="929892"/>
                </a:lnTo>
                <a:cubicBezTo>
                  <a:pt x="6589492" y="911421"/>
                  <a:pt x="6605585" y="891894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02663" y="832787"/>
                  <a:pt x="6707675" y="838592"/>
                  <a:pt x="6710313" y="844727"/>
                </a:cubicBezTo>
                <a:lnTo>
                  <a:pt x="6711266" y="854641"/>
                </a:lnTo>
                <a:lnTo>
                  <a:pt x="6803553" y="793733"/>
                </a:lnTo>
                <a:cubicBezTo>
                  <a:pt x="6828879" y="781068"/>
                  <a:pt x="6845762" y="781068"/>
                  <a:pt x="6854202" y="810621"/>
                </a:cubicBezTo>
                <a:cubicBezTo>
                  <a:pt x="6854202" y="823286"/>
                  <a:pt x="6858425" y="831732"/>
                  <a:pt x="6871085" y="835952"/>
                </a:cubicBezTo>
                <a:cubicBezTo>
                  <a:pt x="6930178" y="861285"/>
                  <a:pt x="6934398" y="924615"/>
                  <a:pt x="6879529" y="954169"/>
                </a:cubicBezTo>
                <a:cubicBezTo>
                  <a:pt x="6816215" y="987945"/>
                  <a:pt x="6765566" y="1042829"/>
                  <a:pt x="6693813" y="1063940"/>
                </a:cubicBezTo>
                <a:cubicBezTo>
                  <a:pt x="6676929" y="1068163"/>
                  <a:pt x="6668487" y="1080828"/>
                  <a:pt x="6668487" y="1101939"/>
                </a:cubicBezTo>
                <a:cubicBezTo>
                  <a:pt x="6664267" y="1139935"/>
                  <a:pt x="6630500" y="1152603"/>
                  <a:pt x="6596733" y="1131492"/>
                </a:cubicBezTo>
                <a:cubicBezTo>
                  <a:pt x="6584071" y="1127270"/>
                  <a:pt x="6571407" y="1118827"/>
                  <a:pt x="6562967" y="1131492"/>
                </a:cubicBezTo>
                <a:cubicBezTo>
                  <a:pt x="6550304" y="1144158"/>
                  <a:pt x="6558747" y="1152603"/>
                  <a:pt x="6567187" y="1161046"/>
                </a:cubicBezTo>
                <a:cubicBezTo>
                  <a:pt x="6588291" y="1177934"/>
                  <a:pt x="6584071" y="1190599"/>
                  <a:pt x="6562967" y="1199045"/>
                </a:cubicBezTo>
                <a:cubicBezTo>
                  <a:pt x="6516537" y="1224376"/>
                  <a:pt x="6562967" y="1224376"/>
                  <a:pt x="6571407" y="1237041"/>
                </a:cubicBezTo>
                <a:cubicBezTo>
                  <a:pt x="6546083" y="1258152"/>
                  <a:pt x="6516537" y="1270817"/>
                  <a:pt x="6503874" y="1304593"/>
                </a:cubicBezTo>
                <a:cubicBezTo>
                  <a:pt x="6501764" y="1313037"/>
                  <a:pt x="6494378" y="1322537"/>
                  <a:pt x="6490685" y="1332037"/>
                </a:cubicBezTo>
                <a:lnTo>
                  <a:pt x="6489048" y="1346057"/>
                </a:lnTo>
                <a:lnTo>
                  <a:pt x="6498678" y="1357962"/>
                </a:lnTo>
                <a:cubicBezTo>
                  <a:pt x="6505075" y="1362382"/>
                  <a:pt x="6513781" y="1365812"/>
                  <a:pt x="6525388" y="1367923"/>
                </a:cubicBezTo>
                <a:cubicBezTo>
                  <a:pt x="6531720" y="1368979"/>
                  <a:pt x="6535940" y="1371618"/>
                  <a:pt x="6538578" y="1375312"/>
                </a:cubicBezTo>
                <a:lnTo>
                  <a:pt x="6539887" y="1380172"/>
                </a:lnTo>
                <a:lnTo>
                  <a:pt x="6559603" y="1381447"/>
                </a:lnTo>
                <a:cubicBezTo>
                  <a:pt x="6566659" y="1380325"/>
                  <a:pt x="6573519" y="1377423"/>
                  <a:pt x="6579850" y="1372146"/>
                </a:cubicBezTo>
                <a:cubicBezTo>
                  <a:pt x="6609397" y="1342592"/>
                  <a:pt x="6660046" y="1329924"/>
                  <a:pt x="6672709" y="1308816"/>
                </a:cubicBezTo>
                <a:cubicBezTo>
                  <a:pt x="6702253" y="1245486"/>
                  <a:pt x="6765566" y="1228598"/>
                  <a:pt x="6803553" y="1177934"/>
                </a:cubicBezTo>
                <a:cubicBezTo>
                  <a:pt x="6849982" y="1114604"/>
                  <a:pt x="6930178" y="1089273"/>
                  <a:pt x="6976607" y="1025944"/>
                </a:cubicBezTo>
                <a:cubicBezTo>
                  <a:pt x="6985048" y="1017498"/>
                  <a:pt x="7001931" y="1017498"/>
                  <a:pt x="7014595" y="1017498"/>
                </a:cubicBezTo>
                <a:cubicBezTo>
                  <a:pt x="7035697" y="1013276"/>
                  <a:pt x="7065244" y="1017498"/>
                  <a:pt x="7048361" y="979500"/>
                </a:cubicBezTo>
                <a:cubicBezTo>
                  <a:pt x="7044141" y="966834"/>
                  <a:pt x="7056803" y="958391"/>
                  <a:pt x="7065244" y="954169"/>
                </a:cubicBezTo>
                <a:cubicBezTo>
                  <a:pt x="7149660" y="933058"/>
                  <a:pt x="7183427" y="852840"/>
                  <a:pt x="7246739" y="810621"/>
                </a:cubicBezTo>
                <a:cubicBezTo>
                  <a:pt x="7335376" y="747291"/>
                  <a:pt x="7390249" y="637520"/>
                  <a:pt x="7499988" y="595301"/>
                </a:cubicBezTo>
                <a:cubicBezTo>
                  <a:pt x="7516871" y="591078"/>
                  <a:pt x="7529535" y="578413"/>
                  <a:pt x="7546417" y="565745"/>
                </a:cubicBezTo>
                <a:cubicBezTo>
                  <a:pt x="7563301" y="582633"/>
                  <a:pt x="7563301" y="603744"/>
                  <a:pt x="7584405" y="620632"/>
                </a:cubicBezTo>
                <a:cubicBezTo>
                  <a:pt x="7622393" y="645963"/>
                  <a:pt x="7630834" y="709292"/>
                  <a:pt x="7601287" y="751514"/>
                </a:cubicBezTo>
                <a:cubicBezTo>
                  <a:pt x="7575964" y="781068"/>
                  <a:pt x="7537975" y="802178"/>
                  <a:pt x="7537975" y="848620"/>
                </a:cubicBezTo>
                <a:cubicBezTo>
                  <a:pt x="7537975" y="865508"/>
                  <a:pt x="7516871" y="865508"/>
                  <a:pt x="7504209" y="869728"/>
                </a:cubicBezTo>
                <a:cubicBezTo>
                  <a:pt x="7466221" y="873951"/>
                  <a:pt x="7440898" y="899282"/>
                  <a:pt x="7415572" y="924615"/>
                </a:cubicBezTo>
                <a:cubicBezTo>
                  <a:pt x="7394469" y="945726"/>
                  <a:pt x="7386025" y="958391"/>
                  <a:pt x="7411351" y="979500"/>
                </a:cubicBezTo>
                <a:cubicBezTo>
                  <a:pt x="7419792" y="987945"/>
                  <a:pt x="7424015" y="1000610"/>
                  <a:pt x="7415572" y="1009055"/>
                </a:cubicBezTo>
                <a:cubicBezTo>
                  <a:pt x="7402909" y="1025944"/>
                  <a:pt x="7390249" y="1013276"/>
                  <a:pt x="7381805" y="1004833"/>
                </a:cubicBezTo>
                <a:cubicBezTo>
                  <a:pt x="7348039" y="979500"/>
                  <a:pt x="7331155" y="996388"/>
                  <a:pt x="7318493" y="1025944"/>
                </a:cubicBezTo>
                <a:cubicBezTo>
                  <a:pt x="7280506" y="1101939"/>
                  <a:pt x="7238297" y="1173711"/>
                  <a:pt x="7179207" y="1232818"/>
                </a:cubicBezTo>
                <a:cubicBezTo>
                  <a:pt x="7153881" y="1262374"/>
                  <a:pt x="7179207" y="1313036"/>
                  <a:pt x="7128557" y="1329924"/>
                </a:cubicBezTo>
                <a:cubicBezTo>
                  <a:pt x="7124337" y="1329924"/>
                  <a:pt x="7132777" y="1346812"/>
                  <a:pt x="7136997" y="1351035"/>
                </a:cubicBezTo>
                <a:cubicBezTo>
                  <a:pt x="7153881" y="1367923"/>
                  <a:pt x="7170763" y="1367923"/>
                  <a:pt x="7187647" y="1359480"/>
                </a:cubicBezTo>
                <a:cubicBezTo>
                  <a:pt x="7200310" y="1355258"/>
                  <a:pt x="7221413" y="1346812"/>
                  <a:pt x="7208753" y="1329924"/>
                </a:cubicBezTo>
                <a:cubicBezTo>
                  <a:pt x="7196089" y="1300371"/>
                  <a:pt x="7217193" y="1291928"/>
                  <a:pt x="7234077" y="1275040"/>
                </a:cubicBezTo>
                <a:cubicBezTo>
                  <a:pt x="7293169" y="1228598"/>
                  <a:pt x="7364922" y="1199045"/>
                  <a:pt x="7407131" y="1131492"/>
                </a:cubicBezTo>
                <a:cubicBezTo>
                  <a:pt x="7419792" y="1110382"/>
                  <a:pt x="7436675" y="1118827"/>
                  <a:pt x="7453559" y="1123047"/>
                </a:cubicBezTo>
                <a:cubicBezTo>
                  <a:pt x="7487325" y="1139935"/>
                  <a:pt x="7508431" y="1127270"/>
                  <a:pt x="7529535" y="1097716"/>
                </a:cubicBezTo>
                <a:cubicBezTo>
                  <a:pt x="7563301" y="1051275"/>
                  <a:pt x="7592847" y="1051275"/>
                  <a:pt x="7626613" y="1101939"/>
                </a:cubicBezTo>
                <a:cubicBezTo>
                  <a:pt x="7643497" y="1123047"/>
                  <a:pt x="7647717" y="1106159"/>
                  <a:pt x="7656160" y="1101939"/>
                </a:cubicBezTo>
                <a:cubicBezTo>
                  <a:pt x="7698367" y="1068163"/>
                  <a:pt x="7740576" y="1034386"/>
                  <a:pt x="7778563" y="996388"/>
                </a:cubicBezTo>
                <a:cubicBezTo>
                  <a:pt x="7858759" y="920392"/>
                  <a:pt x="7951615" y="857063"/>
                  <a:pt x="8019149" y="768402"/>
                </a:cubicBezTo>
                <a:cubicBezTo>
                  <a:pt x="8061358" y="705072"/>
                  <a:pt x="8133111" y="667074"/>
                  <a:pt x="8196424" y="620632"/>
                </a:cubicBezTo>
                <a:cubicBezTo>
                  <a:pt x="8217527" y="603744"/>
                  <a:pt x="8225970" y="595301"/>
                  <a:pt x="8230191" y="569968"/>
                </a:cubicBezTo>
                <a:cubicBezTo>
                  <a:pt x="8238633" y="544637"/>
                  <a:pt x="8238633" y="493972"/>
                  <a:pt x="8293503" y="527749"/>
                </a:cubicBezTo>
                <a:cubicBezTo>
                  <a:pt x="8306166" y="536191"/>
                  <a:pt x="8323049" y="523526"/>
                  <a:pt x="8318827" y="510861"/>
                </a:cubicBezTo>
                <a:cubicBezTo>
                  <a:pt x="8297723" y="451753"/>
                  <a:pt x="8348373" y="439086"/>
                  <a:pt x="8373699" y="409532"/>
                </a:cubicBezTo>
                <a:cubicBezTo>
                  <a:pt x="8394803" y="388424"/>
                  <a:pt x="8415906" y="371536"/>
                  <a:pt x="8437012" y="354648"/>
                </a:cubicBezTo>
                <a:cubicBezTo>
                  <a:pt x="8479219" y="329314"/>
                  <a:pt x="8496102" y="337759"/>
                  <a:pt x="8500323" y="384201"/>
                </a:cubicBezTo>
                <a:cubicBezTo>
                  <a:pt x="8504545" y="396867"/>
                  <a:pt x="8500323" y="405312"/>
                  <a:pt x="8512985" y="413755"/>
                </a:cubicBezTo>
                <a:cubicBezTo>
                  <a:pt x="8559415" y="434865"/>
                  <a:pt x="8580519" y="477084"/>
                  <a:pt x="8550972" y="519303"/>
                </a:cubicBezTo>
                <a:cubicBezTo>
                  <a:pt x="8504545" y="595301"/>
                  <a:pt x="8458115" y="671296"/>
                  <a:pt x="8382139" y="721960"/>
                </a:cubicBezTo>
                <a:cubicBezTo>
                  <a:pt x="8361036" y="734626"/>
                  <a:pt x="8339933" y="747291"/>
                  <a:pt x="8331490" y="768402"/>
                </a:cubicBezTo>
                <a:cubicBezTo>
                  <a:pt x="8289283" y="865508"/>
                  <a:pt x="8217527" y="945726"/>
                  <a:pt x="8149995" y="1021721"/>
                </a:cubicBezTo>
                <a:cubicBezTo>
                  <a:pt x="8112007" y="1059717"/>
                  <a:pt x="8078241" y="1101939"/>
                  <a:pt x="8099345" y="1165269"/>
                </a:cubicBezTo>
                <a:cubicBezTo>
                  <a:pt x="8103565" y="1186377"/>
                  <a:pt x="8090904" y="1207488"/>
                  <a:pt x="8074021" y="1224376"/>
                </a:cubicBezTo>
                <a:cubicBezTo>
                  <a:pt x="8065578" y="1228598"/>
                  <a:pt x="8061358" y="1237041"/>
                  <a:pt x="8069799" y="1245486"/>
                </a:cubicBezTo>
                <a:cubicBezTo>
                  <a:pt x="8078241" y="1249707"/>
                  <a:pt x="8086681" y="1249707"/>
                  <a:pt x="8090904" y="1245486"/>
                </a:cubicBezTo>
                <a:cubicBezTo>
                  <a:pt x="8137331" y="1194822"/>
                  <a:pt x="8179541" y="1144158"/>
                  <a:pt x="8242853" y="1110382"/>
                </a:cubicBezTo>
                <a:cubicBezTo>
                  <a:pt x="8268177" y="1004833"/>
                  <a:pt x="8373699" y="958391"/>
                  <a:pt x="8424349" y="869728"/>
                </a:cubicBezTo>
                <a:cubicBezTo>
                  <a:pt x="8428569" y="865508"/>
                  <a:pt x="8428569" y="861285"/>
                  <a:pt x="8432789" y="857063"/>
                </a:cubicBezTo>
                <a:cubicBezTo>
                  <a:pt x="8453895" y="844397"/>
                  <a:pt x="8466556" y="806398"/>
                  <a:pt x="8500323" y="827509"/>
                </a:cubicBezTo>
                <a:cubicBezTo>
                  <a:pt x="8534089" y="848620"/>
                  <a:pt x="8512985" y="878173"/>
                  <a:pt x="8504545" y="903504"/>
                </a:cubicBezTo>
                <a:cubicBezTo>
                  <a:pt x="8496102" y="941503"/>
                  <a:pt x="8474999" y="975279"/>
                  <a:pt x="8445453" y="1000610"/>
                </a:cubicBezTo>
                <a:cubicBezTo>
                  <a:pt x="8386360" y="1068163"/>
                  <a:pt x="8352593" y="1152603"/>
                  <a:pt x="8297723" y="1220153"/>
                </a:cubicBezTo>
                <a:cubicBezTo>
                  <a:pt x="8280840" y="1241264"/>
                  <a:pt x="8306166" y="1270817"/>
                  <a:pt x="8293503" y="1300371"/>
                </a:cubicBezTo>
                <a:cubicBezTo>
                  <a:pt x="8285061" y="1329924"/>
                  <a:pt x="8285061" y="1359480"/>
                  <a:pt x="8331490" y="1367923"/>
                </a:cubicBezTo>
                <a:cubicBezTo>
                  <a:pt x="8356816" y="1372146"/>
                  <a:pt x="8348373" y="1401699"/>
                  <a:pt x="8339933" y="1422810"/>
                </a:cubicBezTo>
                <a:cubicBezTo>
                  <a:pt x="8331490" y="1439696"/>
                  <a:pt x="8318827" y="1448141"/>
                  <a:pt x="8301943" y="1435475"/>
                </a:cubicBezTo>
                <a:cubicBezTo>
                  <a:pt x="8293503" y="1427030"/>
                  <a:pt x="8280840" y="1414365"/>
                  <a:pt x="8263957" y="1431253"/>
                </a:cubicBezTo>
                <a:cubicBezTo>
                  <a:pt x="8268177" y="1431253"/>
                  <a:pt x="8272399" y="1439696"/>
                  <a:pt x="8272399" y="1439696"/>
                </a:cubicBezTo>
                <a:cubicBezTo>
                  <a:pt x="8335710" y="1490360"/>
                  <a:pt x="8331490" y="1524136"/>
                  <a:pt x="8263957" y="1557912"/>
                </a:cubicBezTo>
                <a:cubicBezTo>
                  <a:pt x="8242853" y="1570578"/>
                  <a:pt x="8204867" y="1562135"/>
                  <a:pt x="8200644" y="1587466"/>
                </a:cubicBezTo>
                <a:cubicBezTo>
                  <a:pt x="8192203" y="1638130"/>
                  <a:pt x="8166877" y="1688794"/>
                  <a:pt x="8175321" y="1739458"/>
                </a:cubicBezTo>
                <a:cubicBezTo>
                  <a:pt x="8179541" y="1760567"/>
                  <a:pt x="8187983" y="1777455"/>
                  <a:pt x="8171100" y="1794343"/>
                </a:cubicBezTo>
                <a:cubicBezTo>
                  <a:pt x="8145774" y="1823897"/>
                  <a:pt x="8175321" y="1832342"/>
                  <a:pt x="8192203" y="1836562"/>
                </a:cubicBezTo>
                <a:cubicBezTo>
                  <a:pt x="8221750" y="1845007"/>
                  <a:pt x="8263957" y="1790120"/>
                  <a:pt x="8255517" y="1760567"/>
                </a:cubicBezTo>
                <a:cubicBezTo>
                  <a:pt x="8247073" y="1739458"/>
                  <a:pt x="8247073" y="1726791"/>
                  <a:pt x="8263957" y="1709903"/>
                </a:cubicBezTo>
                <a:cubicBezTo>
                  <a:pt x="8280840" y="1693015"/>
                  <a:pt x="8318827" y="1671906"/>
                  <a:pt x="8268177" y="1650796"/>
                </a:cubicBezTo>
                <a:cubicBezTo>
                  <a:pt x="8259737" y="1646573"/>
                  <a:pt x="8263957" y="1638130"/>
                  <a:pt x="8268177" y="1629685"/>
                </a:cubicBezTo>
                <a:cubicBezTo>
                  <a:pt x="8301943" y="1608577"/>
                  <a:pt x="8323049" y="1650796"/>
                  <a:pt x="8356816" y="1646573"/>
                </a:cubicBezTo>
                <a:cubicBezTo>
                  <a:pt x="8373699" y="1646573"/>
                  <a:pt x="8361036" y="1667684"/>
                  <a:pt x="8356816" y="1684572"/>
                </a:cubicBezTo>
                <a:cubicBezTo>
                  <a:pt x="8348373" y="1718348"/>
                  <a:pt x="8314607" y="1747901"/>
                  <a:pt x="8335710" y="1785900"/>
                </a:cubicBezTo>
                <a:cubicBezTo>
                  <a:pt x="8339933" y="1790120"/>
                  <a:pt x="8335710" y="1798566"/>
                  <a:pt x="8331490" y="1802788"/>
                </a:cubicBezTo>
                <a:cubicBezTo>
                  <a:pt x="8259737" y="1849230"/>
                  <a:pt x="8285061" y="1946336"/>
                  <a:pt x="8234411" y="2001220"/>
                </a:cubicBezTo>
                <a:cubicBezTo>
                  <a:pt x="8221750" y="2013886"/>
                  <a:pt x="8217527" y="2030774"/>
                  <a:pt x="8204867" y="2043439"/>
                </a:cubicBezTo>
                <a:cubicBezTo>
                  <a:pt x="8162657" y="2077216"/>
                  <a:pt x="8141554" y="2119437"/>
                  <a:pt x="8120448" y="2165879"/>
                </a:cubicBezTo>
                <a:cubicBezTo>
                  <a:pt x="8116228" y="2178544"/>
                  <a:pt x="8107787" y="2186987"/>
                  <a:pt x="8103565" y="2199655"/>
                </a:cubicBezTo>
                <a:cubicBezTo>
                  <a:pt x="8103565" y="2229208"/>
                  <a:pt x="8014929" y="2216543"/>
                  <a:pt x="8069799" y="2275650"/>
                </a:cubicBezTo>
                <a:cubicBezTo>
                  <a:pt x="8090904" y="2300981"/>
                  <a:pt x="8086681" y="2338980"/>
                  <a:pt x="8120448" y="2368533"/>
                </a:cubicBezTo>
                <a:cubicBezTo>
                  <a:pt x="8158437" y="2402310"/>
                  <a:pt x="8166877" y="2452974"/>
                  <a:pt x="8137331" y="2499415"/>
                </a:cubicBezTo>
                <a:cubicBezTo>
                  <a:pt x="8057137" y="2626075"/>
                  <a:pt x="7981162" y="2756954"/>
                  <a:pt x="7879863" y="2870948"/>
                </a:cubicBezTo>
                <a:cubicBezTo>
                  <a:pt x="7846096" y="2908947"/>
                  <a:pt x="7808109" y="2946946"/>
                  <a:pt x="7778563" y="2989165"/>
                </a:cubicBezTo>
                <a:cubicBezTo>
                  <a:pt x="7757459" y="3022941"/>
                  <a:pt x="7711030" y="3039829"/>
                  <a:pt x="7677263" y="3060938"/>
                </a:cubicBezTo>
                <a:cubicBezTo>
                  <a:pt x="7660380" y="3069383"/>
                  <a:pt x="7647717" y="3082048"/>
                  <a:pt x="7643497" y="3103159"/>
                </a:cubicBezTo>
                <a:cubicBezTo>
                  <a:pt x="7613951" y="3179154"/>
                  <a:pt x="7575964" y="3246707"/>
                  <a:pt x="7525315" y="3322702"/>
                </a:cubicBezTo>
                <a:cubicBezTo>
                  <a:pt x="7559081" y="3326924"/>
                  <a:pt x="7588627" y="3335367"/>
                  <a:pt x="7618171" y="3339590"/>
                </a:cubicBezTo>
                <a:cubicBezTo>
                  <a:pt x="7635054" y="3343812"/>
                  <a:pt x="7651937" y="3339590"/>
                  <a:pt x="7656160" y="3326924"/>
                </a:cubicBezTo>
                <a:cubicBezTo>
                  <a:pt x="7673043" y="3259372"/>
                  <a:pt x="7765900" y="3229818"/>
                  <a:pt x="7753237" y="3145378"/>
                </a:cubicBezTo>
                <a:cubicBezTo>
                  <a:pt x="7795446" y="3124267"/>
                  <a:pt x="7770120" y="3031384"/>
                  <a:pt x="7858759" y="3044049"/>
                </a:cubicBezTo>
                <a:cubicBezTo>
                  <a:pt x="7884083" y="3048272"/>
                  <a:pt x="7888305" y="3006053"/>
                  <a:pt x="7909409" y="2989165"/>
                </a:cubicBezTo>
                <a:cubicBezTo>
                  <a:pt x="7993825" y="2921613"/>
                  <a:pt x="8036032" y="2828730"/>
                  <a:pt x="8052915" y="2723181"/>
                </a:cubicBezTo>
                <a:cubicBezTo>
                  <a:pt x="8061358" y="2689405"/>
                  <a:pt x="8078241" y="2672516"/>
                  <a:pt x="8112007" y="2672516"/>
                </a:cubicBezTo>
                <a:cubicBezTo>
                  <a:pt x="8137331" y="2723181"/>
                  <a:pt x="8124671" y="2769622"/>
                  <a:pt x="8095125" y="2820287"/>
                </a:cubicBezTo>
                <a:cubicBezTo>
                  <a:pt x="8057137" y="2879394"/>
                  <a:pt x="8048695" y="2955389"/>
                  <a:pt x="8027591" y="3022941"/>
                </a:cubicBezTo>
                <a:cubicBezTo>
                  <a:pt x="8014929" y="3073605"/>
                  <a:pt x="7993825" y="3111602"/>
                  <a:pt x="7947395" y="3141155"/>
                </a:cubicBezTo>
                <a:cubicBezTo>
                  <a:pt x="7888305" y="3179154"/>
                  <a:pt x="7867199" y="3255149"/>
                  <a:pt x="7812329" y="3301591"/>
                </a:cubicBezTo>
                <a:cubicBezTo>
                  <a:pt x="7808109" y="3310036"/>
                  <a:pt x="7803887" y="3322702"/>
                  <a:pt x="7795446" y="3322702"/>
                </a:cubicBezTo>
                <a:cubicBezTo>
                  <a:pt x="7732133" y="3326924"/>
                  <a:pt x="7732133" y="3386031"/>
                  <a:pt x="7711030" y="3424028"/>
                </a:cubicBezTo>
                <a:cubicBezTo>
                  <a:pt x="7685704" y="3466249"/>
                  <a:pt x="7647717" y="3495803"/>
                  <a:pt x="7609731" y="3525356"/>
                </a:cubicBezTo>
                <a:cubicBezTo>
                  <a:pt x="7601287" y="3529579"/>
                  <a:pt x="7601287" y="3538022"/>
                  <a:pt x="7605511" y="3546467"/>
                </a:cubicBezTo>
                <a:cubicBezTo>
                  <a:pt x="7605511" y="3576020"/>
                  <a:pt x="7575964" y="3580243"/>
                  <a:pt x="7571744" y="3567575"/>
                </a:cubicBezTo>
                <a:cubicBezTo>
                  <a:pt x="7550638" y="3529579"/>
                  <a:pt x="7533755" y="3554910"/>
                  <a:pt x="7516871" y="3567575"/>
                </a:cubicBezTo>
                <a:cubicBezTo>
                  <a:pt x="7487325" y="3592909"/>
                  <a:pt x="7470442" y="3635128"/>
                  <a:pt x="7428235" y="3647793"/>
                </a:cubicBezTo>
                <a:cubicBezTo>
                  <a:pt x="7415572" y="3652016"/>
                  <a:pt x="7411351" y="3668904"/>
                  <a:pt x="7415572" y="3681569"/>
                </a:cubicBezTo>
                <a:cubicBezTo>
                  <a:pt x="7428235" y="3715345"/>
                  <a:pt x="7407131" y="3728011"/>
                  <a:pt x="7377585" y="3740679"/>
                </a:cubicBezTo>
                <a:cubicBezTo>
                  <a:pt x="7360702" y="3753344"/>
                  <a:pt x="7314273" y="3732233"/>
                  <a:pt x="7322715" y="3787120"/>
                </a:cubicBezTo>
                <a:cubicBezTo>
                  <a:pt x="7326935" y="3808229"/>
                  <a:pt x="7284726" y="3833562"/>
                  <a:pt x="7322715" y="3863116"/>
                </a:cubicBezTo>
                <a:cubicBezTo>
                  <a:pt x="7335376" y="3871558"/>
                  <a:pt x="7318493" y="3888446"/>
                  <a:pt x="7310053" y="3896892"/>
                </a:cubicBezTo>
                <a:cubicBezTo>
                  <a:pt x="7284726" y="3918000"/>
                  <a:pt x="7250959" y="3926445"/>
                  <a:pt x="7242519" y="3968664"/>
                </a:cubicBezTo>
                <a:cubicBezTo>
                  <a:pt x="7238297" y="3985552"/>
                  <a:pt x="7221413" y="3977110"/>
                  <a:pt x="7208753" y="3968664"/>
                </a:cubicBezTo>
                <a:cubicBezTo>
                  <a:pt x="7179207" y="3947554"/>
                  <a:pt x="7145440" y="3926445"/>
                  <a:pt x="7115893" y="3905335"/>
                </a:cubicBezTo>
                <a:cubicBezTo>
                  <a:pt x="7099011" y="3892669"/>
                  <a:pt x="7082127" y="3880004"/>
                  <a:pt x="7065244" y="3888446"/>
                </a:cubicBezTo>
                <a:cubicBezTo>
                  <a:pt x="7044141" y="3896892"/>
                  <a:pt x="7048361" y="3913780"/>
                  <a:pt x="7048361" y="3930668"/>
                </a:cubicBezTo>
                <a:cubicBezTo>
                  <a:pt x="7052581" y="3960221"/>
                  <a:pt x="7039921" y="3968664"/>
                  <a:pt x="7014595" y="3981330"/>
                </a:cubicBezTo>
                <a:cubicBezTo>
                  <a:pt x="6934398" y="4019329"/>
                  <a:pt x="6871085" y="4082658"/>
                  <a:pt x="6833099" y="4162876"/>
                </a:cubicBezTo>
                <a:cubicBezTo>
                  <a:pt x="6816215" y="4196652"/>
                  <a:pt x="6790892" y="4221983"/>
                  <a:pt x="6761345" y="4243094"/>
                </a:cubicBezTo>
                <a:cubicBezTo>
                  <a:pt x="6723359" y="4272648"/>
                  <a:pt x="6689593" y="4314867"/>
                  <a:pt x="6651603" y="4331755"/>
                </a:cubicBezTo>
                <a:cubicBezTo>
                  <a:pt x="6588291" y="4357088"/>
                  <a:pt x="6558747" y="4416195"/>
                  <a:pt x="6508097" y="4449971"/>
                </a:cubicBezTo>
                <a:cubicBezTo>
                  <a:pt x="6482771" y="4466859"/>
                  <a:pt x="6465887" y="4487968"/>
                  <a:pt x="6449005" y="4513301"/>
                </a:cubicBezTo>
                <a:cubicBezTo>
                  <a:pt x="6385691" y="4606184"/>
                  <a:pt x="6305498" y="4682179"/>
                  <a:pt x="6204196" y="4737066"/>
                </a:cubicBezTo>
                <a:cubicBezTo>
                  <a:pt x="6195756" y="4741286"/>
                  <a:pt x="6183093" y="4745509"/>
                  <a:pt x="6191536" y="4758175"/>
                </a:cubicBezTo>
                <a:cubicBezTo>
                  <a:pt x="6216859" y="4796173"/>
                  <a:pt x="6187313" y="4817284"/>
                  <a:pt x="6166210" y="4838392"/>
                </a:cubicBezTo>
                <a:cubicBezTo>
                  <a:pt x="6115560" y="4884834"/>
                  <a:pt x="6098677" y="4952386"/>
                  <a:pt x="6052247" y="5007273"/>
                </a:cubicBezTo>
                <a:cubicBezTo>
                  <a:pt x="6081793" y="5087491"/>
                  <a:pt x="6026923" y="5074823"/>
                  <a:pt x="5980494" y="5074823"/>
                </a:cubicBezTo>
                <a:cubicBezTo>
                  <a:pt x="5967831" y="5074823"/>
                  <a:pt x="5950947" y="5083268"/>
                  <a:pt x="5955168" y="5104379"/>
                </a:cubicBezTo>
                <a:cubicBezTo>
                  <a:pt x="5959390" y="5167709"/>
                  <a:pt x="5925624" y="5197262"/>
                  <a:pt x="5858091" y="5188817"/>
                </a:cubicBezTo>
                <a:cubicBezTo>
                  <a:pt x="5849648" y="5188817"/>
                  <a:pt x="5841208" y="5188817"/>
                  <a:pt x="5832765" y="5197262"/>
                </a:cubicBezTo>
                <a:cubicBezTo>
                  <a:pt x="5828545" y="5201483"/>
                  <a:pt x="5828545" y="5209928"/>
                  <a:pt x="5832765" y="5218371"/>
                </a:cubicBezTo>
                <a:cubicBezTo>
                  <a:pt x="5845428" y="5239481"/>
                  <a:pt x="5921401" y="5252147"/>
                  <a:pt x="5845428" y="5290146"/>
                </a:cubicBezTo>
                <a:cubicBezTo>
                  <a:pt x="5870751" y="5349253"/>
                  <a:pt x="5811661" y="5383029"/>
                  <a:pt x="5807441" y="5437916"/>
                </a:cubicBezTo>
                <a:cubicBezTo>
                  <a:pt x="5803218" y="5463247"/>
                  <a:pt x="5790558" y="5484357"/>
                  <a:pt x="5752569" y="5497023"/>
                </a:cubicBezTo>
                <a:cubicBezTo>
                  <a:pt x="5723025" y="5505466"/>
                  <a:pt x="5697699" y="5543465"/>
                  <a:pt x="5672373" y="5573018"/>
                </a:cubicBezTo>
                <a:cubicBezTo>
                  <a:pt x="5655489" y="5585684"/>
                  <a:pt x="5642829" y="5598349"/>
                  <a:pt x="5621723" y="5602572"/>
                </a:cubicBezTo>
                <a:cubicBezTo>
                  <a:pt x="5600620" y="5606794"/>
                  <a:pt x="5549970" y="5602572"/>
                  <a:pt x="5592179" y="5653236"/>
                </a:cubicBezTo>
                <a:cubicBezTo>
                  <a:pt x="5558413" y="5653236"/>
                  <a:pt x="5604840" y="5729231"/>
                  <a:pt x="5541529" y="5699678"/>
                </a:cubicBezTo>
                <a:cubicBezTo>
                  <a:pt x="5541529" y="5699678"/>
                  <a:pt x="5537307" y="5699678"/>
                  <a:pt x="5537307" y="5703900"/>
                </a:cubicBezTo>
                <a:cubicBezTo>
                  <a:pt x="5495100" y="5767230"/>
                  <a:pt x="5389578" y="5741897"/>
                  <a:pt x="5360034" y="5830560"/>
                </a:cubicBezTo>
                <a:cubicBezTo>
                  <a:pt x="5351591" y="5864336"/>
                  <a:pt x="5326267" y="5893889"/>
                  <a:pt x="5334708" y="5931886"/>
                </a:cubicBezTo>
                <a:cubicBezTo>
                  <a:pt x="5338928" y="5957219"/>
                  <a:pt x="5326267" y="5974107"/>
                  <a:pt x="5313604" y="5990995"/>
                </a:cubicBezTo>
                <a:cubicBezTo>
                  <a:pt x="5267175" y="6041660"/>
                  <a:pt x="5224968" y="6100767"/>
                  <a:pt x="5170096" y="6138763"/>
                </a:cubicBezTo>
                <a:cubicBezTo>
                  <a:pt x="5136329" y="6159874"/>
                  <a:pt x="5123668" y="6193650"/>
                  <a:pt x="5106783" y="6223203"/>
                </a:cubicBezTo>
                <a:cubicBezTo>
                  <a:pt x="5089900" y="6261202"/>
                  <a:pt x="5060356" y="6286533"/>
                  <a:pt x="5018146" y="6290756"/>
                </a:cubicBezTo>
                <a:cubicBezTo>
                  <a:pt x="4933730" y="6299199"/>
                  <a:pt x="4874640" y="6345640"/>
                  <a:pt x="4832431" y="6417415"/>
                </a:cubicBezTo>
                <a:cubicBezTo>
                  <a:pt x="4798664" y="6480745"/>
                  <a:pt x="4743794" y="6489188"/>
                  <a:pt x="4684702" y="6489188"/>
                </a:cubicBezTo>
                <a:cubicBezTo>
                  <a:pt x="4650935" y="6489188"/>
                  <a:pt x="4604506" y="6434303"/>
                  <a:pt x="4608728" y="6408970"/>
                </a:cubicBezTo>
                <a:cubicBezTo>
                  <a:pt x="4612948" y="6358308"/>
                  <a:pt x="4612948" y="6358308"/>
                  <a:pt x="4562299" y="6362528"/>
                </a:cubicBezTo>
                <a:cubicBezTo>
                  <a:pt x="4558078" y="6341420"/>
                  <a:pt x="4574962" y="6337197"/>
                  <a:pt x="4587622" y="6328752"/>
                </a:cubicBezTo>
                <a:cubicBezTo>
                  <a:pt x="4591845" y="6324532"/>
                  <a:pt x="4608728" y="6316087"/>
                  <a:pt x="4600285" y="6307644"/>
                </a:cubicBezTo>
                <a:cubicBezTo>
                  <a:pt x="4553856" y="6265422"/>
                  <a:pt x="4604506" y="6214761"/>
                  <a:pt x="4596065" y="6168319"/>
                </a:cubicBezTo>
                <a:cubicBezTo>
                  <a:pt x="4596065" y="6159874"/>
                  <a:pt x="4591845" y="6147208"/>
                  <a:pt x="4591845" y="6138763"/>
                </a:cubicBezTo>
                <a:cubicBezTo>
                  <a:pt x="4570739" y="6134543"/>
                  <a:pt x="4532752" y="6164096"/>
                  <a:pt x="4532752" y="6142986"/>
                </a:cubicBezTo>
                <a:cubicBezTo>
                  <a:pt x="4528532" y="6096544"/>
                  <a:pt x="4477882" y="6054325"/>
                  <a:pt x="4515869" y="6003661"/>
                </a:cubicBezTo>
                <a:cubicBezTo>
                  <a:pt x="4558078" y="5948774"/>
                  <a:pt x="4596065" y="5889667"/>
                  <a:pt x="4617169" y="5822114"/>
                </a:cubicBezTo>
                <a:cubicBezTo>
                  <a:pt x="4621389" y="5805226"/>
                  <a:pt x="4638272" y="5792561"/>
                  <a:pt x="4621389" y="5775673"/>
                </a:cubicBezTo>
                <a:cubicBezTo>
                  <a:pt x="4604506" y="5763007"/>
                  <a:pt x="4579182" y="5763007"/>
                  <a:pt x="4558078" y="5775673"/>
                </a:cubicBezTo>
                <a:cubicBezTo>
                  <a:pt x="4532752" y="5796783"/>
                  <a:pt x="4511649" y="5817894"/>
                  <a:pt x="4494766" y="5847448"/>
                </a:cubicBezTo>
                <a:cubicBezTo>
                  <a:pt x="4465219" y="5906555"/>
                  <a:pt x="4418790" y="5952996"/>
                  <a:pt x="4368140" y="5999438"/>
                </a:cubicBezTo>
                <a:cubicBezTo>
                  <a:pt x="4363920" y="6003661"/>
                  <a:pt x="4359700" y="6016326"/>
                  <a:pt x="4355477" y="6012104"/>
                </a:cubicBezTo>
                <a:cubicBezTo>
                  <a:pt x="4292167" y="6007883"/>
                  <a:pt x="4279504" y="6062768"/>
                  <a:pt x="4254178" y="6096544"/>
                </a:cubicBezTo>
                <a:cubicBezTo>
                  <a:pt x="4135995" y="6261202"/>
                  <a:pt x="3984046" y="6400527"/>
                  <a:pt x="3882746" y="6573628"/>
                </a:cubicBezTo>
                <a:cubicBezTo>
                  <a:pt x="3870083" y="6594739"/>
                  <a:pt x="3857420" y="6603182"/>
                  <a:pt x="3836317" y="6590516"/>
                </a:cubicBezTo>
                <a:cubicBezTo>
                  <a:pt x="3819433" y="6577851"/>
                  <a:pt x="3815213" y="6565185"/>
                  <a:pt x="3823654" y="6548297"/>
                </a:cubicBezTo>
                <a:cubicBezTo>
                  <a:pt x="3844760" y="6510298"/>
                  <a:pt x="3844760" y="6468079"/>
                  <a:pt x="3844760" y="6430081"/>
                </a:cubicBezTo>
                <a:cubicBezTo>
                  <a:pt x="3844760" y="6379416"/>
                  <a:pt x="3861643" y="6341420"/>
                  <a:pt x="3891187" y="6307644"/>
                </a:cubicBezTo>
                <a:cubicBezTo>
                  <a:pt x="3916513" y="6273868"/>
                  <a:pt x="3933396" y="6231649"/>
                  <a:pt x="3950279" y="6193650"/>
                </a:cubicBezTo>
                <a:cubicBezTo>
                  <a:pt x="3971383" y="6138763"/>
                  <a:pt x="3941839" y="6126098"/>
                  <a:pt x="3899630" y="6113432"/>
                </a:cubicBezTo>
                <a:cubicBezTo>
                  <a:pt x="3886966" y="6113432"/>
                  <a:pt x="3870083" y="6113432"/>
                  <a:pt x="3870083" y="6096544"/>
                </a:cubicBezTo>
                <a:cubicBezTo>
                  <a:pt x="3870083" y="6079656"/>
                  <a:pt x="3886966" y="6083879"/>
                  <a:pt x="3895409" y="6079656"/>
                </a:cubicBezTo>
                <a:cubicBezTo>
                  <a:pt x="3924956" y="6062768"/>
                  <a:pt x="3937616" y="6028992"/>
                  <a:pt x="3937616" y="6003661"/>
                </a:cubicBezTo>
                <a:cubicBezTo>
                  <a:pt x="3933396" y="5969885"/>
                  <a:pt x="3895409" y="5978327"/>
                  <a:pt x="3874303" y="5982550"/>
                </a:cubicBezTo>
                <a:cubicBezTo>
                  <a:pt x="3832097" y="5990995"/>
                  <a:pt x="3798330" y="6007883"/>
                  <a:pt x="3781447" y="6050102"/>
                </a:cubicBezTo>
                <a:cubicBezTo>
                  <a:pt x="3777227" y="6058545"/>
                  <a:pt x="3773004" y="6075433"/>
                  <a:pt x="3756121" y="6075433"/>
                </a:cubicBezTo>
                <a:cubicBezTo>
                  <a:pt x="3743460" y="6075433"/>
                  <a:pt x="3743460" y="6058545"/>
                  <a:pt x="3743460" y="6050102"/>
                </a:cubicBezTo>
                <a:cubicBezTo>
                  <a:pt x="3739237" y="6028992"/>
                  <a:pt x="3726577" y="6028992"/>
                  <a:pt x="3709694" y="6033214"/>
                </a:cubicBezTo>
                <a:cubicBezTo>
                  <a:pt x="3642161" y="6058545"/>
                  <a:pt x="3578848" y="6083879"/>
                  <a:pt x="3536639" y="6151431"/>
                </a:cubicBezTo>
                <a:cubicBezTo>
                  <a:pt x="3502872" y="6202093"/>
                  <a:pt x="3443782" y="6235869"/>
                  <a:pt x="3397352" y="6278090"/>
                </a:cubicBezTo>
                <a:cubicBezTo>
                  <a:pt x="3393132" y="6286533"/>
                  <a:pt x="3380469" y="6286533"/>
                  <a:pt x="3372026" y="6282311"/>
                </a:cubicBezTo>
                <a:cubicBezTo>
                  <a:pt x="3367806" y="6278090"/>
                  <a:pt x="3367806" y="6265422"/>
                  <a:pt x="3367806" y="6261202"/>
                </a:cubicBezTo>
                <a:cubicBezTo>
                  <a:pt x="3380469" y="6225315"/>
                  <a:pt x="3383635" y="6187317"/>
                  <a:pt x="3385746" y="6149319"/>
                </a:cubicBezTo>
                <a:lnTo>
                  <a:pt x="3387550" y="6119461"/>
                </a:lnTo>
                <a:lnTo>
                  <a:pt x="3363994" y="6138763"/>
                </a:ln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5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5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4" y="4534412"/>
                </a:cubicBezTo>
                <a:cubicBezTo>
                  <a:pt x="1688331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10" y="2136325"/>
                </a:cubicBezTo>
                <a:cubicBezTo>
                  <a:pt x="1228259" y="2123657"/>
                  <a:pt x="1177611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1" y="2001220"/>
                </a:cubicBezTo>
                <a:cubicBezTo>
                  <a:pt x="1232481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1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4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4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4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5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4" y="1237041"/>
                  <a:pt x="2177945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4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488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EBBCD9AC-6DC7-4CF0-B75A-514911F667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3748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08518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55028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4313430" y="555801"/>
            <a:ext cx="3600000" cy="31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416061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721322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8805539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10800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721322" y="555801"/>
            <a:ext cx="3600000" cy="31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7905539" y="555801"/>
            <a:ext cx="3600000" cy="31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1267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3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20091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5F11EEFC-446C-47E4-B2EA-DE7ED313E7C9}"/>
              </a:ext>
            </a:extLst>
          </p:cNvPr>
          <p:cNvSpPr/>
          <p:nvPr userDrawn="1"/>
        </p:nvSpPr>
        <p:spPr>
          <a:xfrm>
            <a:off x="4028659" y="0"/>
            <a:ext cx="8163341" cy="6858000"/>
          </a:xfrm>
          <a:custGeom>
            <a:avLst/>
            <a:gdLst>
              <a:gd name="connsiteX0" fmla="*/ 555736 w 8163341"/>
              <a:gd name="connsiteY0" fmla="*/ 0 h 6858000"/>
              <a:gd name="connsiteX1" fmla="*/ 8163341 w 8163341"/>
              <a:gd name="connsiteY1" fmla="*/ 0 h 6858000"/>
              <a:gd name="connsiteX2" fmla="*/ 8163341 w 8163341"/>
              <a:gd name="connsiteY2" fmla="*/ 6858000 h 6858000"/>
              <a:gd name="connsiteX3" fmla="*/ 1386403 w 8163341"/>
              <a:gd name="connsiteY3" fmla="*/ 6858000 h 6858000"/>
              <a:gd name="connsiteX4" fmla="*/ 1368696 w 8163341"/>
              <a:gd name="connsiteY4" fmla="*/ 6835467 h 6858000"/>
              <a:gd name="connsiteX5" fmla="*/ 0 w 8163341"/>
              <a:gd name="connsiteY5" fmla="*/ 2713384 h 6858000"/>
              <a:gd name="connsiteX6" fmla="*/ 541410 w 8163341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3341" h="6858000">
                <a:moveTo>
                  <a:pt x="555736" y="0"/>
                </a:moveTo>
                <a:lnTo>
                  <a:pt x="8163341" y="0"/>
                </a:lnTo>
                <a:lnTo>
                  <a:pt x="8163341" y="6858000"/>
                </a:lnTo>
                <a:lnTo>
                  <a:pt x="1386403" y="6858000"/>
                </a:lnTo>
                <a:lnTo>
                  <a:pt x="1368696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3" y="855935"/>
                  <a:pt x="541410" y="31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697FC26-F258-4DC5-8D4C-92A80119685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31362" y="0"/>
            <a:ext cx="8060638" cy="6858000"/>
          </a:xfrm>
          <a:custGeom>
            <a:avLst/>
            <a:gdLst>
              <a:gd name="connsiteX0" fmla="*/ 555736 w 8060638"/>
              <a:gd name="connsiteY0" fmla="*/ 0 h 6858000"/>
              <a:gd name="connsiteX1" fmla="*/ 8060638 w 8060638"/>
              <a:gd name="connsiteY1" fmla="*/ 0 h 6858000"/>
              <a:gd name="connsiteX2" fmla="*/ 8060638 w 8060638"/>
              <a:gd name="connsiteY2" fmla="*/ 6858000 h 6858000"/>
              <a:gd name="connsiteX3" fmla="*/ 1386404 w 8060638"/>
              <a:gd name="connsiteY3" fmla="*/ 6858000 h 6858000"/>
              <a:gd name="connsiteX4" fmla="*/ 1368697 w 8060638"/>
              <a:gd name="connsiteY4" fmla="*/ 6835467 h 6858000"/>
              <a:gd name="connsiteX5" fmla="*/ 0 w 8060638"/>
              <a:gd name="connsiteY5" fmla="*/ 2713384 h 6858000"/>
              <a:gd name="connsiteX6" fmla="*/ 541410 w 8060638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638" h="6858000">
                <a:moveTo>
                  <a:pt x="555736" y="0"/>
                </a:moveTo>
                <a:lnTo>
                  <a:pt x="8060638" y="0"/>
                </a:lnTo>
                <a:lnTo>
                  <a:pt x="8060638" y="6858000"/>
                </a:lnTo>
                <a:lnTo>
                  <a:pt x="1386404" y="6858000"/>
                </a:lnTo>
                <a:lnTo>
                  <a:pt x="1368697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4" y="855935"/>
                  <a:pt x="541410" y="316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863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62125"/>
            <a:ext cx="2952750" cy="327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743200" y="1762125"/>
            <a:ext cx="9448800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53125" y="2847975"/>
            <a:ext cx="6238875" cy="7155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53125" y="3563491"/>
            <a:ext cx="623887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687066"/>
            <a:ext cx="381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6548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44"/>
            <a:ext cx="2081463" cy="1977390"/>
          </a:xfrm>
          <a:prstGeom prst="rect">
            <a:avLst/>
          </a:prstGeom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2095" y="556614"/>
            <a:ext cx="95746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912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C4B73D-5D87-4FC0-921D-C5CB8EFDA7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130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44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0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2575F0E1-023F-41BE-A027-0C561590555C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402315" y="1689340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4BD8B274-E0F1-4987-BE56-88EFDABA4180}"/>
              </a:ext>
            </a:extLst>
          </p:cNvPr>
          <p:cNvSpPr/>
          <p:nvPr userDrawn="1"/>
        </p:nvSpPr>
        <p:spPr>
          <a:xfrm>
            <a:off x="8400258" y="5201452"/>
            <a:ext cx="3087849" cy="105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11AEA1F3-8D3E-40F0-BA2D-BB28AC8C05D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561888" y="1698785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xmlns="" id="{947EB0C1-2E67-4F3B-B6B4-FF9FDFAC5352}"/>
              </a:ext>
            </a:extLst>
          </p:cNvPr>
          <p:cNvSpPr/>
          <p:nvPr userDrawn="1"/>
        </p:nvSpPr>
        <p:spPr>
          <a:xfrm>
            <a:off x="4559832" y="5210897"/>
            <a:ext cx="3087849" cy="10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F6B072A9-4C30-483E-AD56-17094660D9F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721462" y="1708230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45">
            <a:extLst>
              <a:ext uri="{FF2B5EF4-FFF2-40B4-BE49-F238E27FC236}">
                <a16:creationId xmlns:a16="http://schemas.microsoft.com/office/drawing/2014/main" xmlns="" id="{F5D1422D-7597-4465-9FFA-E916548111D3}"/>
              </a:ext>
            </a:extLst>
          </p:cNvPr>
          <p:cNvSpPr/>
          <p:nvPr userDrawn="1"/>
        </p:nvSpPr>
        <p:spPr>
          <a:xfrm>
            <a:off x="719405" y="5220342"/>
            <a:ext cx="3087849" cy="105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1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7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6" r:id="rId2"/>
    <p:sldLayoutId id="2147483691" r:id="rId3"/>
    <p:sldLayoutId id="2147483687" r:id="rId4"/>
    <p:sldLayoutId id="2147483689" r:id="rId5"/>
    <p:sldLayoutId id="2147483688" r:id="rId6"/>
    <p:sldLayoutId id="2147483703" r:id="rId7"/>
    <p:sldLayoutId id="2147483692" r:id="rId8"/>
    <p:sldLayoutId id="2147483694" r:id="rId9"/>
    <p:sldLayoutId id="2147483696" r:id="rId10"/>
    <p:sldLayoutId id="2147483706" r:id="rId11"/>
    <p:sldLayoutId id="2147483705" r:id="rId12"/>
    <p:sldLayoutId id="2147483656" r:id="rId13"/>
    <p:sldLayoutId id="2147483690" r:id="rId14"/>
    <p:sldLayoutId id="2147483708" r:id="rId15"/>
    <p:sldLayoutId id="2147483709" r:id="rId16"/>
    <p:sldLayoutId id="2147483710" r:id="rId17"/>
    <p:sldLayoutId id="2147483711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20" Type="http://schemas.openxmlformats.org/officeDocument/2006/relationships/diagramColors" Target="../diagrams/colors4.xml"/><Relationship Id="rId21" Type="http://schemas.microsoft.com/office/2007/relationships/diagramDrawing" Target="../diagrams/drawing4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7" Type="http://schemas.openxmlformats.org/officeDocument/2006/relationships/diagramData" Target="../diagrams/data4.xml"/><Relationship Id="rId18" Type="http://schemas.openxmlformats.org/officeDocument/2006/relationships/diagramLayout" Target="../diagrams/layout4.xml"/><Relationship Id="rId19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4" Type="http://schemas.openxmlformats.org/officeDocument/2006/relationships/image" Target="../media/image13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6" Type="http://schemas.openxmlformats.org/officeDocument/2006/relationships/image" Target="../media/image42.png"/><Relationship Id="rId7" Type="http://schemas.openxmlformats.org/officeDocument/2006/relationships/image" Target="../media/image43.jpe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3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3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BDCF528F-5E6D-4D49-B376-F9705737FA0F}"/>
              </a:ext>
            </a:extLst>
          </p:cNvPr>
          <p:cNvSpPr/>
          <p:nvPr/>
        </p:nvSpPr>
        <p:spPr>
          <a:xfrm>
            <a:off x="1085686" y="1732343"/>
            <a:ext cx="3440710" cy="3323303"/>
          </a:xfrm>
          <a:prstGeom prst="ellipse">
            <a:avLst/>
          </a:prstGeom>
          <a:solidFill>
            <a:srgbClr val="FE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pic>
        <p:nvPicPr>
          <p:cNvPr id="3" name="Picture 6" descr="Resultado de imagem para euro icon png">
            <a:extLst>
              <a:ext uri="{FF2B5EF4-FFF2-40B4-BE49-F238E27FC236}">
                <a16:creationId xmlns:a16="http://schemas.microsoft.com/office/drawing/2014/main" xmlns="" id="{E40255D3-4886-4F2C-BB9D-73D191CAB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4874">
            <a:off x="1468628" y="2150852"/>
            <a:ext cx="2234113" cy="2234113"/>
          </a:xfrm>
          <a:prstGeom prst="rect">
            <a:avLst/>
          </a:prstGeom>
          <a:noFill/>
        </p:spPr>
      </p:pic>
      <p:pic>
        <p:nvPicPr>
          <p:cNvPr id="4" name="Picture 3" descr="Resultado de imagem para iseg logo">
            <a:extLst>
              <a:ext uri="{FF2B5EF4-FFF2-40B4-BE49-F238E27FC236}">
                <a16:creationId xmlns:a16="http://schemas.microsoft.com/office/drawing/2014/main" xmlns="" id="{3855246E-92F1-43DD-8F40-AF4AF3CD66F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65"/>
          <a:stretch/>
        </p:blipFill>
        <p:spPr bwMode="auto">
          <a:xfrm>
            <a:off x="352140" y="265216"/>
            <a:ext cx="876300" cy="98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F6D1EF1-B571-4150-84FC-CB37544C7B62}"/>
              </a:ext>
            </a:extLst>
          </p:cNvPr>
          <p:cNvSpPr txBox="1"/>
          <p:nvPr/>
        </p:nvSpPr>
        <p:spPr>
          <a:xfrm>
            <a:off x="8616100" y="5163617"/>
            <a:ext cx="4873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Abigail Fernandes, nº48624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Daniela </a:t>
            </a:r>
            <a:r>
              <a:rPr lang="pt-P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Gerner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, nº48625</a:t>
            </a:r>
            <a:b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Maria Isabel Tavares, nº48645</a:t>
            </a:r>
            <a:b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Mariana Ramos, nº48477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DC26FAD-764B-4D22-974B-BC8143FF23B1}"/>
              </a:ext>
            </a:extLst>
          </p:cNvPr>
          <p:cNvSpPr txBox="1"/>
          <p:nvPr/>
        </p:nvSpPr>
        <p:spPr>
          <a:xfrm>
            <a:off x="4022098" y="6409599"/>
            <a:ext cx="487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Lisboa, 6 de março de 2019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AC76740-3800-49E4-9FC1-5514B7543125}"/>
              </a:ext>
            </a:extLst>
          </p:cNvPr>
          <p:cNvSpPr txBox="1"/>
          <p:nvPr/>
        </p:nvSpPr>
        <p:spPr>
          <a:xfrm>
            <a:off x="3736059" y="265216"/>
            <a:ext cx="544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Instituto Superior de Economia e Gestão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54851BB-7894-47A7-83D8-1787C2763656}"/>
              </a:ext>
            </a:extLst>
          </p:cNvPr>
          <p:cNvSpPr txBox="1"/>
          <p:nvPr/>
        </p:nvSpPr>
        <p:spPr>
          <a:xfrm>
            <a:off x="5367573" y="2542499"/>
            <a:ext cx="6497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  50: </a:t>
            </a:r>
            <a:r>
              <a:rPr lang="pt-PT" sz="36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Envolving</a:t>
            </a:r>
            <a:r>
              <a:rPr lang="en-US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paradigms in economic policy making</a:t>
            </a:r>
            <a:r>
              <a:rPr lang="pt-PT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44251C1-A2DB-4732-A40D-A0DFCA7F11A1}"/>
              </a:ext>
            </a:extLst>
          </p:cNvPr>
          <p:cNvSpPr txBox="1"/>
          <p:nvPr/>
        </p:nvSpPr>
        <p:spPr>
          <a:xfrm>
            <a:off x="3691851" y="701804"/>
            <a:ext cx="5534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Política Económica e Atividade Empresarial</a:t>
            </a:r>
            <a:b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2018/2019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219316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">
            <a:extLst>
              <a:ext uri="{FF2B5EF4-FFF2-40B4-BE49-F238E27FC236}">
                <a16:creationId xmlns:a16="http://schemas.microsoft.com/office/drawing/2014/main" xmlns="" id="{BD8544C8-41FA-4651-8260-12C57B9952F3}"/>
              </a:ext>
            </a:extLst>
          </p:cNvPr>
          <p:cNvSpPr txBox="1">
            <a:spLocks/>
          </p:cNvSpPr>
          <p:nvPr/>
        </p:nvSpPr>
        <p:spPr>
          <a:xfrm>
            <a:off x="256175" y="383185"/>
            <a:ext cx="8044890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Incerteza sobre o Output Gap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F7C3C58E-08C5-4A99-85AD-D0D655E4630A}"/>
              </a:ext>
            </a:extLst>
          </p:cNvPr>
          <p:cNvGrpSpPr/>
          <p:nvPr/>
        </p:nvGrpSpPr>
        <p:grpSpPr>
          <a:xfrm>
            <a:off x="7534666" y="2498877"/>
            <a:ext cx="3916234" cy="3026702"/>
            <a:chOff x="309402" y="1406753"/>
            <a:chExt cx="3722271" cy="2286000"/>
          </a:xfrm>
        </p:grpSpPr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xmlns="" id="{C0589BE0-CCAC-4190-8A18-46518D435549}"/>
                </a:ext>
              </a:extLst>
            </p:cNvPr>
            <p:cNvGrpSpPr/>
            <p:nvPr/>
          </p:nvGrpSpPr>
          <p:grpSpPr>
            <a:xfrm>
              <a:off x="309402" y="1406753"/>
              <a:ext cx="3722271" cy="2286000"/>
              <a:chOff x="5080208" y="642796"/>
              <a:chExt cx="6721278" cy="5572408"/>
            </a:xfrm>
          </p:grpSpPr>
          <p:sp>
            <p:nvSpPr>
              <p:cNvPr id="25" name="Frame 3">
                <a:extLst>
                  <a:ext uri="{FF2B5EF4-FFF2-40B4-BE49-F238E27FC236}">
                    <a16:creationId xmlns:a16="http://schemas.microsoft.com/office/drawing/2014/main" xmlns="" id="{1E4FBB2B-86B2-4B98-9132-E41CC3B66E11}"/>
                  </a:ext>
                </a:extLst>
              </p:cNvPr>
              <p:cNvSpPr/>
              <p:nvPr/>
            </p:nvSpPr>
            <p:spPr>
              <a:xfrm>
                <a:off x="5654642" y="642796"/>
                <a:ext cx="5572410" cy="5572408"/>
              </a:xfrm>
              <a:prstGeom prst="frame">
                <a:avLst>
                  <a:gd name="adj1" fmla="val 84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8">
                <a:extLst>
                  <a:ext uri="{FF2B5EF4-FFF2-40B4-BE49-F238E27FC236}">
                    <a16:creationId xmlns:a16="http://schemas.microsoft.com/office/drawing/2014/main" xmlns="" id="{530E659D-D253-4310-9EA1-4A436F4DEA29}"/>
                  </a:ext>
                </a:extLst>
              </p:cNvPr>
              <p:cNvGrpSpPr/>
              <p:nvPr/>
            </p:nvGrpSpPr>
            <p:grpSpPr>
              <a:xfrm>
                <a:off x="5080208" y="912892"/>
                <a:ext cx="1148868" cy="1050202"/>
                <a:chOff x="5080208" y="914399"/>
                <a:chExt cx="1148868" cy="1050202"/>
              </a:xfrm>
            </p:grpSpPr>
            <p:sp>
              <p:nvSpPr>
                <p:cNvPr id="31" name="Rectangle 7">
                  <a:extLst>
                    <a:ext uri="{FF2B5EF4-FFF2-40B4-BE49-F238E27FC236}">
                      <a16:creationId xmlns:a16="http://schemas.microsoft.com/office/drawing/2014/main" xmlns="" id="{C36ACB95-AC8F-4111-A4E8-742B7ABD0429}"/>
                    </a:ext>
                  </a:extLst>
                </p:cNvPr>
                <p:cNvSpPr/>
                <p:nvPr/>
              </p:nvSpPr>
              <p:spPr>
                <a:xfrm>
                  <a:off x="5080208" y="914399"/>
                  <a:ext cx="1148868" cy="10502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: Shape 6">
                  <a:extLst>
                    <a:ext uri="{FF2B5EF4-FFF2-40B4-BE49-F238E27FC236}">
                      <a16:creationId xmlns:a16="http://schemas.microsoft.com/office/drawing/2014/main" xmlns="" id="{8B3B539C-5997-4E1C-A0B2-892DD90AB175}"/>
                    </a:ext>
                  </a:extLst>
                </p:cNvPr>
                <p:cNvSpPr/>
                <p:nvPr/>
              </p:nvSpPr>
              <p:spPr>
                <a:xfrm>
                  <a:off x="5208178" y="1088336"/>
                  <a:ext cx="892929" cy="70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77" h="361950">
                      <a:moveTo>
                        <a:pt x="427435" y="0"/>
                      </a:moveTo>
                      <a:lnTo>
                        <a:pt x="460177" y="69056"/>
                      </a:lnTo>
                      <a:cubicBezTo>
                        <a:pt x="426839" y="80169"/>
                        <a:pt x="402928" y="95647"/>
                        <a:pt x="388442" y="115491"/>
                      </a:cubicBezTo>
                      <a:cubicBezTo>
                        <a:pt x="373956" y="135335"/>
                        <a:pt x="366316" y="161727"/>
                        <a:pt x="365522" y="194667"/>
                      </a:cubicBezTo>
                      <a:lnTo>
                        <a:pt x="446485" y="194667"/>
                      </a:lnTo>
                      <a:lnTo>
                        <a:pt x="446485" y="361950"/>
                      </a:lnTo>
                      <a:lnTo>
                        <a:pt x="279202" y="361950"/>
                      </a:lnTo>
                      <a:lnTo>
                        <a:pt x="279202" y="242292"/>
                      </a:lnTo>
                      <a:cubicBezTo>
                        <a:pt x="279202" y="193477"/>
                        <a:pt x="283468" y="155178"/>
                        <a:pt x="292001" y="127397"/>
                      </a:cubicBezTo>
                      <a:cubicBezTo>
                        <a:pt x="300534" y="99616"/>
                        <a:pt x="316409" y="74613"/>
                        <a:pt x="339626" y="52388"/>
                      </a:cubicBezTo>
                      <a:cubicBezTo>
                        <a:pt x="362843" y="30163"/>
                        <a:pt x="392113" y="12700"/>
                        <a:pt x="427435" y="0"/>
                      </a:cubicBezTo>
                      <a:close/>
                      <a:moveTo>
                        <a:pt x="148233" y="0"/>
                      </a:moveTo>
                      <a:lnTo>
                        <a:pt x="180975" y="69056"/>
                      </a:lnTo>
                      <a:cubicBezTo>
                        <a:pt x="147638" y="80169"/>
                        <a:pt x="123726" y="95647"/>
                        <a:pt x="109240" y="115491"/>
                      </a:cubicBezTo>
                      <a:cubicBezTo>
                        <a:pt x="94754" y="135335"/>
                        <a:pt x="87114" y="161727"/>
                        <a:pt x="86321" y="194667"/>
                      </a:cubicBezTo>
                      <a:lnTo>
                        <a:pt x="167283" y="194667"/>
                      </a:lnTo>
                      <a:lnTo>
                        <a:pt x="167283" y="361950"/>
                      </a:lnTo>
                      <a:lnTo>
                        <a:pt x="0" y="361950"/>
                      </a:lnTo>
                      <a:lnTo>
                        <a:pt x="0" y="242292"/>
                      </a:lnTo>
                      <a:cubicBezTo>
                        <a:pt x="0" y="193874"/>
                        <a:pt x="4267" y="155674"/>
                        <a:pt x="12800" y="127695"/>
                      </a:cubicBezTo>
                      <a:cubicBezTo>
                        <a:pt x="21332" y="99715"/>
                        <a:pt x="37108" y="74613"/>
                        <a:pt x="60127" y="52388"/>
                      </a:cubicBezTo>
                      <a:cubicBezTo>
                        <a:pt x="83146" y="30163"/>
                        <a:pt x="112514" y="12700"/>
                        <a:pt x="14823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xmlns="" id="{C4B7EEDF-CD8C-4D6A-B676-56245F243C79}"/>
                  </a:ext>
                </a:extLst>
              </p:cNvPr>
              <p:cNvGrpSpPr/>
              <p:nvPr/>
            </p:nvGrpSpPr>
            <p:grpSpPr>
              <a:xfrm rot="10800000">
                <a:off x="10652618" y="4894907"/>
                <a:ext cx="1148868" cy="1050202"/>
                <a:chOff x="5080208" y="914399"/>
                <a:chExt cx="1148868" cy="1050202"/>
              </a:xfrm>
            </p:grpSpPr>
            <p:sp>
              <p:nvSpPr>
                <p:cNvPr id="29" name="Rectangle 10">
                  <a:extLst>
                    <a:ext uri="{FF2B5EF4-FFF2-40B4-BE49-F238E27FC236}">
                      <a16:creationId xmlns:a16="http://schemas.microsoft.com/office/drawing/2014/main" xmlns="" id="{758FC806-1ADB-46EB-B2A0-781F9F59C4C2}"/>
                    </a:ext>
                  </a:extLst>
                </p:cNvPr>
                <p:cNvSpPr/>
                <p:nvPr/>
              </p:nvSpPr>
              <p:spPr>
                <a:xfrm>
                  <a:off x="5080208" y="914399"/>
                  <a:ext cx="1148868" cy="10502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: Shape 11">
                  <a:extLst>
                    <a:ext uri="{FF2B5EF4-FFF2-40B4-BE49-F238E27FC236}">
                      <a16:creationId xmlns:a16="http://schemas.microsoft.com/office/drawing/2014/main" xmlns="" id="{9FF4E63D-F007-4E67-90C0-7AB899699B8A}"/>
                    </a:ext>
                  </a:extLst>
                </p:cNvPr>
                <p:cNvSpPr/>
                <p:nvPr/>
              </p:nvSpPr>
              <p:spPr>
                <a:xfrm>
                  <a:off x="5208178" y="1088336"/>
                  <a:ext cx="892929" cy="70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77" h="361950">
                      <a:moveTo>
                        <a:pt x="427435" y="0"/>
                      </a:moveTo>
                      <a:lnTo>
                        <a:pt x="460177" y="69056"/>
                      </a:lnTo>
                      <a:cubicBezTo>
                        <a:pt x="426839" y="80169"/>
                        <a:pt x="402928" y="95647"/>
                        <a:pt x="388442" y="115491"/>
                      </a:cubicBezTo>
                      <a:cubicBezTo>
                        <a:pt x="373956" y="135335"/>
                        <a:pt x="366316" y="161727"/>
                        <a:pt x="365522" y="194667"/>
                      </a:cubicBezTo>
                      <a:lnTo>
                        <a:pt x="446485" y="194667"/>
                      </a:lnTo>
                      <a:lnTo>
                        <a:pt x="446485" y="361950"/>
                      </a:lnTo>
                      <a:lnTo>
                        <a:pt x="279202" y="361950"/>
                      </a:lnTo>
                      <a:lnTo>
                        <a:pt x="279202" y="242292"/>
                      </a:lnTo>
                      <a:cubicBezTo>
                        <a:pt x="279202" y="193477"/>
                        <a:pt x="283468" y="155178"/>
                        <a:pt x="292001" y="127397"/>
                      </a:cubicBezTo>
                      <a:cubicBezTo>
                        <a:pt x="300534" y="99616"/>
                        <a:pt x="316409" y="74613"/>
                        <a:pt x="339626" y="52388"/>
                      </a:cubicBezTo>
                      <a:cubicBezTo>
                        <a:pt x="362843" y="30163"/>
                        <a:pt x="392113" y="12700"/>
                        <a:pt x="427435" y="0"/>
                      </a:cubicBezTo>
                      <a:close/>
                      <a:moveTo>
                        <a:pt x="148233" y="0"/>
                      </a:moveTo>
                      <a:lnTo>
                        <a:pt x="180975" y="69056"/>
                      </a:lnTo>
                      <a:cubicBezTo>
                        <a:pt x="147638" y="80169"/>
                        <a:pt x="123726" y="95647"/>
                        <a:pt x="109240" y="115491"/>
                      </a:cubicBezTo>
                      <a:cubicBezTo>
                        <a:pt x="94754" y="135335"/>
                        <a:pt x="87114" y="161727"/>
                        <a:pt x="86321" y="194667"/>
                      </a:cubicBezTo>
                      <a:lnTo>
                        <a:pt x="167283" y="194667"/>
                      </a:lnTo>
                      <a:lnTo>
                        <a:pt x="167283" y="361950"/>
                      </a:lnTo>
                      <a:lnTo>
                        <a:pt x="0" y="361950"/>
                      </a:lnTo>
                      <a:lnTo>
                        <a:pt x="0" y="242292"/>
                      </a:lnTo>
                      <a:cubicBezTo>
                        <a:pt x="0" y="193874"/>
                        <a:pt x="4267" y="155674"/>
                        <a:pt x="12800" y="127695"/>
                      </a:cubicBezTo>
                      <a:cubicBezTo>
                        <a:pt x="21332" y="99715"/>
                        <a:pt x="37108" y="74613"/>
                        <a:pt x="60127" y="52388"/>
                      </a:cubicBezTo>
                      <a:cubicBezTo>
                        <a:pt x="83146" y="30163"/>
                        <a:pt x="112514" y="12700"/>
                        <a:pt x="14823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34A3AA64-20D2-4A15-9B26-20E58CC1F08E}"/>
                </a:ext>
              </a:extLst>
            </p:cNvPr>
            <p:cNvSpPr txBox="1"/>
            <p:nvPr/>
          </p:nvSpPr>
          <p:spPr>
            <a:xfrm>
              <a:off x="1010337" y="1732972"/>
              <a:ext cx="2455958" cy="160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Medida económica para determinar a diferença entre o output atual e o output potencial (conjunto máximo de bens e serviços que uma economia consegue produzir quando é o mais eficiente).</a:t>
              </a:r>
            </a:p>
            <a:p>
              <a:pPr algn="just"/>
              <a:endParaRPr lang="pt-PT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pt-PT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   </a:t>
              </a:r>
              <a:r>
                <a:rPr lang="pt-PT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Fundo Monetário Internacional</a:t>
              </a:r>
              <a:endParaRPr lang="pt-PT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2DF04E4-7CD6-4EE5-88A1-6E3160815C28}"/>
              </a:ext>
            </a:extLst>
          </p:cNvPr>
          <p:cNvSpPr txBox="1"/>
          <p:nvPr/>
        </p:nvSpPr>
        <p:spPr>
          <a:xfrm>
            <a:off x="1065338" y="2498877"/>
            <a:ext cx="6283753" cy="3062377"/>
          </a:xfrm>
          <a:prstGeom prst="rect">
            <a:avLst/>
          </a:prstGeom>
          <a:noFill/>
          <a:ln w="28575">
            <a:solidFill>
              <a:srgbClr val="FE99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PT" altLang="pt-PT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incerteza sobre o output gap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altLang="pt-PT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prejudicou os julgamentos sobre o extensão das pressões deflacionárias e complicou as decisões de política monetária.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altLang="pt-PT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importante para a política fiscal, pois um output gap menor implica que uma proporção maior dos déficits fiscais existentes sejam estruturais e não cíclicos.</a:t>
            </a:r>
          </a:p>
          <a:p>
            <a:pPr algn="just"/>
            <a:endParaRPr lang="pt-PT" altLang="pt-PT" sz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altLang="pt-PT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Nota: com os </a:t>
            </a:r>
            <a:r>
              <a:rPr lang="pt-PT" altLang="pt-PT" i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PT" altLang="pt-PT" i="1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pt-PT" altLang="pt-PT" i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budget </a:t>
            </a:r>
            <a:r>
              <a:rPr lang="pt-PT" altLang="pt-PT" i="1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deficts</a:t>
            </a:r>
            <a:r>
              <a:rPr lang="pt-PT" altLang="pt-PT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”, em muitos países da OCDE, nem mesmo com uma grande subestimação desta medida, se nega a necessidade de uma consolidação significativa nos próximos anos.</a:t>
            </a:r>
            <a:r>
              <a:rPr lang="pt-PT" alt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pt-PT" altLang="pt-PT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8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">
            <a:extLst>
              <a:ext uri="{FF2B5EF4-FFF2-40B4-BE49-F238E27FC236}">
                <a16:creationId xmlns:a16="http://schemas.microsoft.com/office/drawing/2014/main" xmlns="" id="{BD8544C8-41FA-4651-8260-12C57B9952F3}"/>
              </a:ext>
            </a:extLst>
          </p:cNvPr>
          <p:cNvSpPr txBox="1">
            <a:spLocks/>
          </p:cNvSpPr>
          <p:nvPr/>
        </p:nvSpPr>
        <p:spPr>
          <a:xfrm>
            <a:off x="453839" y="386721"/>
            <a:ext cx="8044890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fontScale="925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Incerteza sobre a Política Monetária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F7C3C58E-08C5-4A99-85AD-D0D655E4630A}"/>
              </a:ext>
            </a:extLst>
          </p:cNvPr>
          <p:cNvGrpSpPr/>
          <p:nvPr/>
        </p:nvGrpSpPr>
        <p:grpSpPr>
          <a:xfrm>
            <a:off x="7652564" y="2401377"/>
            <a:ext cx="4283261" cy="3070650"/>
            <a:chOff x="309402" y="1406753"/>
            <a:chExt cx="3722271" cy="2286000"/>
          </a:xfrm>
        </p:grpSpPr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xmlns="" id="{C0589BE0-CCAC-4190-8A18-46518D435549}"/>
                </a:ext>
              </a:extLst>
            </p:cNvPr>
            <p:cNvGrpSpPr/>
            <p:nvPr/>
          </p:nvGrpSpPr>
          <p:grpSpPr>
            <a:xfrm>
              <a:off x="309402" y="1406753"/>
              <a:ext cx="3722271" cy="2286000"/>
              <a:chOff x="5080208" y="642796"/>
              <a:chExt cx="6721278" cy="5572408"/>
            </a:xfrm>
          </p:grpSpPr>
          <p:sp>
            <p:nvSpPr>
              <p:cNvPr id="25" name="Frame 3">
                <a:extLst>
                  <a:ext uri="{FF2B5EF4-FFF2-40B4-BE49-F238E27FC236}">
                    <a16:creationId xmlns:a16="http://schemas.microsoft.com/office/drawing/2014/main" xmlns="" id="{1E4FBB2B-86B2-4B98-9132-E41CC3B66E11}"/>
                  </a:ext>
                </a:extLst>
              </p:cNvPr>
              <p:cNvSpPr/>
              <p:nvPr/>
            </p:nvSpPr>
            <p:spPr>
              <a:xfrm>
                <a:off x="5654642" y="642796"/>
                <a:ext cx="5572410" cy="5572408"/>
              </a:xfrm>
              <a:prstGeom prst="frame">
                <a:avLst>
                  <a:gd name="adj1" fmla="val 84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8">
                <a:extLst>
                  <a:ext uri="{FF2B5EF4-FFF2-40B4-BE49-F238E27FC236}">
                    <a16:creationId xmlns:a16="http://schemas.microsoft.com/office/drawing/2014/main" xmlns="" id="{530E659D-D253-4310-9EA1-4A436F4DEA29}"/>
                  </a:ext>
                </a:extLst>
              </p:cNvPr>
              <p:cNvGrpSpPr/>
              <p:nvPr/>
            </p:nvGrpSpPr>
            <p:grpSpPr>
              <a:xfrm>
                <a:off x="5080208" y="912892"/>
                <a:ext cx="1148868" cy="1050202"/>
                <a:chOff x="5080208" y="914399"/>
                <a:chExt cx="1148868" cy="1050202"/>
              </a:xfrm>
            </p:grpSpPr>
            <p:sp>
              <p:nvSpPr>
                <p:cNvPr id="31" name="Rectangle 7">
                  <a:extLst>
                    <a:ext uri="{FF2B5EF4-FFF2-40B4-BE49-F238E27FC236}">
                      <a16:creationId xmlns:a16="http://schemas.microsoft.com/office/drawing/2014/main" xmlns="" id="{C36ACB95-AC8F-4111-A4E8-742B7ABD0429}"/>
                    </a:ext>
                  </a:extLst>
                </p:cNvPr>
                <p:cNvSpPr/>
                <p:nvPr/>
              </p:nvSpPr>
              <p:spPr>
                <a:xfrm>
                  <a:off x="5080208" y="914399"/>
                  <a:ext cx="1148868" cy="10502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: Shape 6">
                  <a:extLst>
                    <a:ext uri="{FF2B5EF4-FFF2-40B4-BE49-F238E27FC236}">
                      <a16:creationId xmlns:a16="http://schemas.microsoft.com/office/drawing/2014/main" xmlns="" id="{8B3B539C-5997-4E1C-A0B2-892DD90AB175}"/>
                    </a:ext>
                  </a:extLst>
                </p:cNvPr>
                <p:cNvSpPr/>
                <p:nvPr/>
              </p:nvSpPr>
              <p:spPr>
                <a:xfrm>
                  <a:off x="5208178" y="1088336"/>
                  <a:ext cx="892929" cy="70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77" h="361950">
                      <a:moveTo>
                        <a:pt x="427435" y="0"/>
                      </a:moveTo>
                      <a:lnTo>
                        <a:pt x="460177" y="69056"/>
                      </a:lnTo>
                      <a:cubicBezTo>
                        <a:pt x="426839" y="80169"/>
                        <a:pt x="402928" y="95647"/>
                        <a:pt x="388442" y="115491"/>
                      </a:cubicBezTo>
                      <a:cubicBezTo>
                        <a:pt x="373956" y="135335"/>
                        <a:pt x="366316" y="161727"/>
                        <a:pt x="365522" y="194667"/>
                      </a:cubicBezTo>
                      <a:lnTo>
                        <a:pt x="446485" y="194667"/>
                      </a:lnTo>
                      <a:lnTo>
                        <a:pt x="446485" y="361950"/>
                      </a:lnTo>
                      <a:lnTo>
                        <a:pt x="279202" y="361950"/>
                      </a:lnTo>
                      <a:lnTo>
                        <a:pt x="279202" y="242292"/>
                      </a:lnTo>
                      <a:cubicBezTo>
                        <a:pt x="279202" y="193477"/>
                        <a:pt x="283468" y="155178"/>
                        <a:pt x="292001" y="127397"/>
                      </a:cubicBezTo>
                      <a:cubicBezTo>
                        <a:pt x="300534" y="99616"/>
                        <a:pt x="316409" y="74613"/>
                        <a:pt x="339626" y="52388"/>
                      </a:cubicBezTo>
                      <a:cubicBezTo>
                        <a:pt x="362843" y="30163"/>
                        <a:pt x="392113" y="12700"/>
                        <a:pt x="427435" y="0"/>
                      </a:cubicBezTo>
                      <a:close/>
                      <a:moveTo>
                        <a:pt x="148233" y="0"/>
                      </a:moveTo>
                      <a:lnTo>
                        <a:pt x="180975" y="69056"/>
                      </a:lnTo>
                      <a:cubicBezTo>
                        <a:pt x="147638" y="80169"/>
                        <a:pt x="123726" y="95647"/>
                        <a:pt x="109240" y="115491"/>
                      </a:cubicBezTo>
                      <a:cubicBezTo>
                        <a:pt x="94754" y="135335"/>
                        <a:pt x="87114" y="161727"/>
                        <a:pt x="86321" y="194667"/>
                      </a:cubicBezTo>
                      <a:lnTo>
                        <a:pt x="167283" y="194667"/>
                      </a:lnTo>
                      <a:lnTo>
                        <a:pt x="167283" y="361950"/>
                      </a:lnTo>
                      <a:lnTo>
                        <a:pt x="0" y="361950"/>
                      </a:lnTo>
                      <a:lnTo>
                        <a:pt x="0" y="242292"/>
                      </a:lnTo>
                      <a:cubicBezTo>
                        <a:pt x="0" y="193874"/>
                        <a:pt x="4267" y="155674"/>
                        <a:pt x="12800" y="127695"/>
                      </a:cubicBezTo>
                      <a:cubicBezTo>
                        <a:pt x="21332" y="99715"/>
                        <a:pt x="37108" y="74613"/>
                        <a:pt x="60127" y="52388"/>
                      </a:cubicBezTo>
                      <a:cubicBezTo>
                        <a:pt x="83146" y="30163"/>
                        <a:pt x="112514" y="12700"/>
                        <a:pt x="14823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xmlns="" id="{C4B7EEDF-CD8C-4D6A-B676-56245F243C79}"/>
                  </a:ext>
                </a:extLst>
              </p:cNvPr>
              <p:cNvGrpSpPr/>
              <p:nvPr/>
            </p:nvGrpSpPr>
            <p:grpSpPr>
              <a:xfrm rot="10800000">
                <a:off x="10652618" y="4894907"/>
                <a:ext cx="1148868" cy="1050202"/>
                <a:chOff x="5080208" y="914399"/>
                <a:chExt cx="1148868" cy="1050202"/>
              </a:xfrm>
            </p:grpSpPr>
            <p:sp>
              <p:nvSpPr>
                <p:cNvPr id="29" name="Rectangle 10">
                  <a:extLst>
                    <a:ext uri="{FF2B5EF4-FFF2-40B4-BE49-F238E27FC236}">
                      <a16:creationId xmlns:a16="http://schemas.microsoft.com/office/drawing/2014/main" xmlns="" id="{758FC806-1ADB-46EB-B2A0-781F9F59C4C2}"/>
                    </a:ext>
                  </a:extLst>
                </p:cNvPr>
                <p:cNvSpPr/>
                <p:nvPr/>
              </p:nvSpPr>
              <p:spPr>
                <a:xfrm>
                  <a:off x="5080208" y="914399"/>
                  <a:ext cx="1148868" cy="10502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: Shape 11">
                  <a:extLst>
                    <a:ext uri="{FF2B5EF4-FFF2-40B4-BE49-F238E27FC236}">
                      <a16:creationId xmlns:a16="http://schemas.microsoft.com/office/drawing/2014/main" xmlns="" id="{9FF4E63D-F007-4E67-90C0-7AB899699B8A}"/>
                    </a:ext>
                  </a:extLst>
                </p:cNvPr>
                <p:cNvSpPr/>
                <p:nvPr/>
              </p:nvSpPr>
              <p:spPr>
                <a:xfrm>
                  <a:off x="5208178" y="1088336"/>
                  <a:ext cx="892929" cy="70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77" h="361950">
                      <a:moveTo>
                        <a:pt x="427435" y="0"/>
                      </a:moveTo>
                      <a:lnTo>
                        <a:pt x="460177" y="69056"/>
                      </a:lnTo>
                      <a:cubicBezTo>
                        <a:pt x="426839" y="80169"/>
                        <a:pt x="402928" y="95647"/>
                        <a:pt x="388442" y="115491"/>
                      </a:cubicBezTo>
                      <a:cubicBezTo>
                        <a:pt x="373956" y="135335"/>
                        <a:pt x="366316" y="161727"/>
                        <a:pt x="365522" y="194667"/>
                      </a:cubicBezTo>
                      <a:lnTo>
                        <a:pt x="446485" y="194667"/>
                      </a:lnTo>
                      <a:lnTo>
                        <a:pt x="446485" y="361950"/>
                      </a:lnTo>
                      <a:lnTo>
                        <a:pt x="279202" y="361950"/>
                      </a:lnTo>
                      <a:lnTo>
                        <a:pt x="279202" y="242292"/>
                      </a:lnTo>
                      <a:cubicBezTo>
                        <a:pt x="279202" y="193477"/>
                        <a:pt x="283468" y="155178"/>
                        <a:pt x="292001" y="127397"/>
                      </a:cubicBezTo>
                      <a:cubicBezTo>
                        <a:pt x="300534" y="99616"/>
                        <a:pt x="316409" y="74613"/>
                        <a:pt x="339626" y="52388"/>
                      </a:cubicBezTo>
                      <a:cubicBezTo>
                        <a:pt x="362843" y="30163"/>
                        <a:pt x="392113" y="12700"/>
                        <a:pt x="427435" y="0"/>
                      </a:cubicBezTo>
                      <a:close/>
                      <a:moveTo>
                        <a:pt x="148233" y="0"/>
                      </a:moveTo>
                      <a:lnTo>
                        <a:pt x="180975" y="69056"/>
                      </a:lnTo>
                      <a:cubicBezTo>
                        <a:pt x="147638" y="80169"/>
                        <a:pt x="123726" y="95647"/>
                        <a:pt x="109240" y="115491"/>
                      </a:cubicBezTo>
                      <a:cubicBezTo>
                        <a:pt x="94754" y="135335"/>
                        <a:pt x="87114" y="161727"/>
                        <a:pt x="86321" y="194667"/>
                      </a:cubicBezTo>
                      <a:lnTo>
                        <a:pt x="167283" y="194667"/>
                      </a:lnTo>
                      <a:lnTo>
                        <a:pt x="167283" y="361950"/>
                      </a:lnTo>
                      <a:lnTo>
                        <a:pt x="0" y="361950"/>
                      </a:lnTo>
                      <a:lnTo>
                        <a:pt x="0" y="242292"/>
                      </a:lnTo>
                      <a:cubicBezTo>
                        <a:pt x="0" y="193874"/>
                        <a:pt x="4267" y="155674"/>
                        <a:pt x="12800" y="127695"/>
                      </a:cubicBezTo>
                      <a:cubicBezTo>
                        <a:pt x="21332" y="99715"/>
                        <a:pt x="37108" y="74613"/>
                        <a:pt x="60127" y="52388"/>
                      </a:cubicBezTo>
                      <a:cubicBezTo>
                        <a:pt x="83146" y="30163"/>
                        <a:pt x="112514" y="12700"/>
                        <a:pt x="14823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34A3AA64-20D2-4A15-9B26-20E58CC1F08E}"/>
                </a:ext>
              </a:extLst>
            </p:cNvPr>
            <p:cNvSpPr txBox="1"/>
            <p:nvPr/>
          </p:nvSpPr>
          <p:spPr>
            <a:xfrm>
              <a:off x="974902" y="1594565"/>
              <a:ext cx="2455958" cy="1878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Após o fracasso do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Lehman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Brothers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no outono de 2008, os bancos viram-se objetos de profunda desconfiança. Eles dificilmente poderiam avaliar seus próprios riscos, sem falar dos riscos de outros bancos. Como resultado, pararam de emprestar uns aos outros e até os bancos solventes já não podiam se refinanciar.</a:t>
              </a:r>
            </a:p>
            <a:p>
              <a:pPr algn="just"/>
              <a:endParaRPr lang="pt-PT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pt-PT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   </a:t>
              </a:r>
              <a:r>
                <a:rPr lang="pt-PT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Banco Central Europeu, 2016</a:t>
              </a:r>
              <a:endParaRPr lang="pt-PT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xmlns="" id="{1E9017CD-75A6-427E-B953-7980352368C8}"/>
              </a:ext>
            </a:extLst>
          </p:cNvPr>
          <p:cNvGrpSpPr/>
          <p:nvPr/>
        </p:nvGrpSpPr>
        <p:grpSpPr>
          <a:xfrm>
            <a:off x="429172" y="1336678"/>
            <a:ext cx="7081132" cy="4106311"/>
            <a:chOff x="1312114" y="1536349"/>
            <a:chExt cx="9589652" cy="3686044"/>
          </a:xfrm>
        </p:grpSpPr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xmlns="" id="{3AF46A3B-B13B-4150-9818-15011192B0C0}"/>
                </a:ext>
              </a:extLst>
            </p:cNvPr>
            <p:cNvGrpSpPr/>
            <p:nvPr/>
          </p:nvGrpSpPr>
          <p:grpSpPr>
            <a:xfrm>
              <a:off x="1312114" y="1536349"/>
              <a:ext cx="9232183" cy="3686044"/>
              <a:chOff x="793008" y="1032776"/>
              <a:chExt cx="7314104" cy="2920229"/>
            </a:xfrm>
          </p:grpSpPr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xmlns="" id="{25FE03D2-8FAB-4BC4-9AEB-2D3F0075650E}"/>
                  </a:ext>
                </a:extLst>
              </p:cNvPr>
              <p:cNvSpPr/>
              <p:nvPr/>
            </p:nvSpPr>
            <p:spPr>
              <a:xfrm>
                <a:off x="793008" y="1032776"/>
                <a:ext cx="4322682" cy="2183712"/>
              </a:xfrm>
              <a:custGeom>
                <a:avLst/>
                <a:gdLst/>
                <a:ahLst/>
                <a:cxnLst/>
                <a:rect l="l" t="t" r="r" b="b"/>
                <a:pathLst>
                  <a:path w="4032448" h="1584176">
                    <a:moveTo>
                      <a:pt x="0" y="0"/>
                    </a:moveTo>
                    <a:lnTo>
                      <a:pt x="4032448" y="0"/>
                    </a:lnTo>
                    <a:lnTo>
                      <a:pt x="4032448" y="719832"/>
                    </a:lnTo>
                    <a:lnTo>
                      <a:pt x="3168104" y="1584176"/>
                    </a:lnTo>
                    <a:lnTo>
                      <a:pt x="0" y="1584176"/>
                    </a:lnTo>
                    <a:close/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xmlns="" id="{D2CE2F41-F52A-46E2-B795-D696807AE331}"/>
                  </a:ext>
                </a:extLst>
              </p:cNvPr>
              <p:cNvSpPr/>
              <p:nvPr/>
            </p:nvSpPr>
            <p:spPr>
              <a:xfrm flipH="1" flipV="1">
                <a:off x="4605884" y="2105278"/>
                <a:ext cx="3501228" cy="1847727"/>
              </a:xfrm>
              <a:custGeom>
                <a:avLst/>
                <a:gdLst/>
                <a:ahLst/>
                <a:cxnLst/>
                <a:rect l="l" t="t" r="r" b="b"/>
                <a:pathLst>
                  <a:path w="4032448" h="1584176">
                    <a:moveTo>
                      <a:pt x="0" y="0"/>
                    </a:moveTo>
                    <a:lnTo>
                      <a:pt x="4032448" y="0"/>
                    </a:lnTo>
                    <a:lnTo>
                      <a:pt x="4032448" y="719832"/>
                    </a:lnTo>
                    <a:lnTo>
                      <a:pt x="3168104" y="1584176"/>
                    </a:lnTo>
                    <a:lnTo>
                      <a:pt x="0" y="1584176"/>
                    </a:lnTo>
                    <a:close/>
                  </a:path>
                </a:pathLst>
              </a:cu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Group 65">
              <a:extLst>
                <a:ext uri="{FF2B5EF4-FFF2-40B4-BE49-F238E27FC236}">
                  <a16:creationId xmlns:a16="http://schemas.microsoft.com/office/drawing/2014/main" xmlns="" id="{3EFC7419-4F23-4C15-9F85-70F926456897}"/>
                </a:ext>
              </a:extLst>
            </p:cNvPr>
            <p:cNvGrpSpPr/>
            <p:nvPr/>
          </p:nvGrpSpPr>
          <p:grpSpPr>
            <a:xfrm>
              <a:off x="1312114" y="1606894"/>
              <a:ext cx="5307503" cy="1658234"/>
              <a:chOff x="2463900" y="1039517"/>
              <a:chExt cx="2693837" cy="1658234"/>
            </a:xfrm>
          </p:grpSpPr>
          <p:sp>
            <p:nvSpPr>
              <p:cNvPr id="57" name="TextBox 13">
                <a:extLst>
                  <a:ext uri="{FF2B5EF4-FFF2-40B4-BE49-F238E27FC236}">
                    <a16:creationId xmlns:a16="http://schemas.microsoft.com/office/drawing/2014/main" xmlns="" id="{C54452D2-F467-465B-9BD4-5AC56DF1DB37}"/>
                  </a:ext>
                </a:extLst>
              </p:cNvPr>
              <p:cNvSpPr txBox="1"/>
              <p:nvPr/>
            </p:nvSpPr>
            <p:spPr>
              <a:xfrm>
                <a:off x="2480855" y="1343997"/>
                <a:ext cx="2676882" cy="1353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-- Bancos centrais forçados a adotar políticas </a:t>
                </a:r>
                <a:r>
                  <a:rPr lang="pt-PT" sz="16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não convencionais </a:t>
                </a:r>
                <a:r>
                  <a:rPr lang="pt-PT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 apoiar</a:t>
                </a:r>
              </a:p>
              <a:p>
                <a:pPr algn="just"/>
                <a:r>
                  <a:rPr lang="pt-PT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medidas para apoiar os mercados de capitais e trabalhar em torno do sistema bancário, ora prejudicado;</a:t>
                </a:r>
              </a:p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14">
                <a:extLst>
                  <a:ext uri="{FF2B5EF4-FFF2-40B4-BE49-F238E27FC236}">
                    <a16:creationId xmlns:a16="http://schemas.microsoft.com/office/drawing/2014/main" xmlns="" id="{4456BAA7-DDED-4AED-8124-E347B5DC0E99}"/>
                  </a:ext>
                </a:extLst>
              </p:cNvPr>
              <p:cNvSpPr txBox="1"/>
              <p:nvPr/>
            </p:nvSpPr>
            <p:spPr>
              <a:xfrm>
                <a:off x="2463900" y="1039517"/>
                <a:ext cx="1681201" cy="33153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b="1" dirty="0" err="1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Fase</a:t>
                </a:r>
                <a:r>
                  <a:rPr lang="en-US" altLang="ko-KR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b="1" dirty="0" err="1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aguda</a:t>
                </a:r>
                <a:r>
                  <a:rPr lang="en-US" altLang="ko-KR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da </a:t>
                </a:r>
                <a:r>
                  <a:rPr lang="en-US" altLang="ko-KR" b="1" dirty="0" err="1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crise</a:t>
                </a:r>
                <a:endParaRPr lang="ko-KR" altLang="en-US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74">
              <a:extLst>
                <a:ext uri="{FF2B5EF4-FFF2-40B4-BE49-F238E27FC236}">
                  <a16:creationId xmlns:a16="http://schemas.microsoft.com/office/drawing/2014/main" xmlns="" id="{12E0DFF1-5746-45CC-B4C0-474052DE0FF1}"/>
                </a:ext>
              </a:extLst>
            </p:cNvPr>
            <p:cNvGrpSpPr/>
            <p:nvPr/>
          </p:nvGrpSpPr>
          <p:grpSpPr>
            <a:xfrm>
              <a:off x="6813978" y="2999532"/>
              <a:ext cx="4087788" cy="1849964"/>
              <a:chOff x="2229243" y="309450"/>
              <a:chExt cx="2074767" cy="1849964"/>
            </a:xfrm>
          </p:grpSpPr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xmlns="" id="{528EC27B-2A50-49FC-8E37-0F155B644B09}"/>
                  </a:ext>
                </a:extLst>
              </p:cNvPr>
              <p:cNvSpPr txBox="1"/>
              <p:nvPr/>
            </p:nvSpPr>
            <p:spPr>
              <a:xfrm>
                <a:off x="2229243" y="750404"/>
                <a:ext cx="1681201" cy="140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transmissão monetária melhorou, mas a reparação no setor financeiro está longe de ser completa, onde os “</a:t>
                </a:r>
                <a:r>
                  <a:rPr lang="pt-PT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downside</a:t>
                </a:r>
                <a:r>
                  <a:rPr lang="pt-PT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tail</a:t>
                </a:r>
                <a:r>
                  <a:rPr lang="pt-PT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risks</a:t>
                </a:r>
                <a:r>
                  <a:rPr lang="pt-PT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 persistem. 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TextBox 23">
                <a:extLst>
                  <a:ext uri="{FF2B5EF4-FFF2-40B4-BE49-F238E27FC236}">
                    <a16:creationId xmlns:a16="http://schemas.microsoft.com/office/drawing/2014/main" xmlns="" id="{346E37BA-DC9C-4421-9FF4-2C47F6156C60}"/>
                  </a:ext>
                </a:extLst>
              </p:cNvPr>
              <p:cNvSpPr txBox="1"/>
              <p:nvPr/>
            </p:nvSpPr>
            <p:spPr>
              <a:xfrm>
                <a:off x="2622809" y="309450"/>
                <a:ext cx="1681201" cy="33153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b="1" dirty="0" err="1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Fase</a:t>
                </a:r>
                <a:r>
                  <a:rPr lang="en-US" altLang="ko-KR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de </a:t>
                </a:r>
                <a:r>
                  <a:rPr lang="en-US" altLang="ko-KR" b="1" dirty="0" err="1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saída</a:t>
                </a:r>
                <a:r>
                  <a:rPr lang="en-US" altLang="ko-KR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da </a:t>
                </a:r>
                <a:r>
                  <a:rPr lang="en-US" altLang="ko-KR" b="1" dirty="0" err="1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crise</a:t>
                </a:r>
                <a:endParaRPr lang="ko-KR" altLang="en-US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EB6768A-E52A-4D60-A20A-B8E7F427D60A}"/>
              </a:ext>
            </a:extLst>
          </p:cNvPr>
          <p:cNvSpPr txBox="1"/>
          <p:nvPr/>
        </p:nvSpPr>
        <p:spPr>
          <a:xfrm>
            <a:off x="468123" y="2975767"/>
            <a:ext cx="32633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 Transmissão alta de estímulos monetários, graças à Intermediação financeira , que ficou prejudicada;</a:t>
            </a:r>
          </a:p>
          <a:p>
            <a:r>
              <a:rPr lang="en-US" altLang="ko-KR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-- Policy Rates </a:t>
            </a:r>
            <a:r>
              <a:rPr lang="en-US" altLang="ko-KR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bastante</a:t>
            </a:r>
            <a:r>
              <a:rPr lang="en-US" altLang="ko-KR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próximas</a:t>
            </a:r>
            <a:r>
              <a:rPr lang="en-US" altLang="ko-KR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do </a:t>
            </a:r>
            <a:r>
              <a:rPr lang="en-US" altLang="ko-KR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limite</a:t>
            </a:r>
            <a:r>
              <a:rPr lang="en-US" altLang="ko-KR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de </a:t>
            </a:r>
            <a:r>
              <a:rPr lang="en-US" altLang="ko-KR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0</a:t>
            </a:r>
            <a:r>
              <a:rPr lang="en-US" altLang="ko-KR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.</a:t>
            </a:r>
            <a:endParaRPr lang="en-US" altLang="ko-KR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xmlns="" id="{B0A627C6-8E5C-45A2-953E-2A00F67092F5}"/>
              </a:ext>
            </a:extLst>
          </p:cNvPr>
          <p:cNvSpPr txBox="1"/>
          <p:nvPr/>
        </p:nvSpPr>
        <p:spPr>
          <a:xfrm>
            <a:off x="169091" y="5634303"/>
            <a:ext cx="11871714" cy="1077218"/>
          </a:xfrm>
          <a:prstGeom prst="rect">
            <a:avLst/>
          </a:prstGeom>
          <a:noFill/>
          <a:ln w="28575">
            <a:solidFill>
              <a:srgbClr val="FE99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Quando a crise começou, o BCE também reduziu as taxas de juros. Quanto mais baixas as taxas de juros, mais atraente é para as empresas investirem e para as pessoas consumirem. A demanda aumenta e os preços também. O BCE entrou em território desconhecido em junho de 2014, quando reduziu a taxa de depósito para os bancos abaixo de um nível anteriormente considerado como uma barreira: o "limite inferior zero", como é chamado.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5B188711-EEAF-482D-B9F2-6E609E6A98F5}"/>
              </a:ext>
            </a:extLst>
          </p:cNvPr>
          <p:cNvGrpSpPr/>
          <p:nvPr/>
        </p:nvGrpSpPr>
        <p:grpSpPr>
          <a:xfrm>
            <a:off x="89301" y="4452826"/>
            <a:ext cx="3846560" cy="1149499"/>
            <a:chOff x="5176038" y="4989660"/>
            <a:chExt cx="6819231" cy="1561977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xmlns="" id="{A982FCBA-DD8F-45CE-BABC-02FE4E4C4B3A}"/>
                </a:ext>
              </a:extLst>
            </p:cNvPr>
            <p:cNvGrpSpPr/>
            <p:nvPr/>
          </p:nvGrpSpPr>
          <p:grpSpPr>
            <a:xfrm>
              <a:off x="5176038" y="4989660"/>
              <a:ext cx="6819231" cy="1561977"/>
              <a:chOff x="930087" y="2180750"/>
              <a:chExt cx="6274018" cy="1468365"/>
            </a:xfrm>
          </p:grpSpPr>
          <p:sp>
            <p:nvSpPr>
              <p:cNvPr id="36" name="Oval 10">
                <a:extLst>
                  <a:ext uri="{FF2B5EF4-FFF2-40B4-BE49-F238E27FC236}">
                    <a16:creationId xmlns:a16="http://schemas.microsoft.com/office/drawing/2014/main" xmlns="" id="{6A7471DE-22C9-4AFE-AE3D-80CA389A0A59}"/>
                  </a:ext>
                </a:extLst>
              </p:cNvPr>
              <p:cNvSpPr/>
              <p:nvPr/>
            </p:nvSpPr>
            <p:spPr>
              <a:xfrm>
                <a:off x="930087" y="2270006"/>
                <a:ext cx="461127" cy="42649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37" name="Group 22">
                <a:extLst>
                  <a:ext uri="{FF2B5EF4-FFF2-40B4-BE49-F238E27FC236}">
                    <a16:creationId xmlns:a16="http://schemas.microsoft.com/office/drawing/2014/main" xmlns="" id="{EFAF9056-7CD7-4881-92FF-33C698063D47}"/>
                  </a:ext>
                </a:extLst>
              </p:cNvPr>
              <p:cNvGrpSpPr/>
              <p:nvPr/>
            </p:nvGrpSpPr>
            <p:grpSpPr>
              <a:xfrm>
                <a:off x="1517935" y="2180750"/>
                <a:ext cx="5686170" cy="1468365"/>
                <a:chOff x="6210998" y="1433696"/>
                <a:chExt cx="1457346" cy="1468365"/>
              </a:xfrm>
            </p:grpSpPr>
            <p:sp>
              <p:nvSpPr>
                <p:cNvPr id="38" name="TextBox 8">
                  <a:extLst>
                    <a:ext uri="{FF2B5EF4-FFF2-40B4-BE49-F238E27FC236}">
                      <a16:creationId xmlns:a16="http://schemas.microsoft.com/office/drawing/2014/main" xmlns="" id="{C02F0575-5C1D-4A26-9F01-48B2D7219DC4}"/>
                    </a:ext>
                  </a:extLst>
                </p:cNvPr>
                <p:cNvSpPr txBox="1"/>
                <p:nvPr/>
              </p:nvSpPr>
              <p:spPr>
                <a:xfrm>
                  <a:off x="6210998" y="1433696"/>
                  <a:ext cx="1457346" cy="393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i="1" dirty="0">
                      <a:solidFill>
                        <a:schemeClr val="accent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Tail Risks </a:t>
                  </a:r>
                  <a:endParaRPr lang="ko-KR" altLang="en-US" sz="1400" b="1" i="1" dirty="0">
                    <a:solidFill>
                      <a:schemeClr val="accent4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TextBox 9">
                  <a:extLst>
                    <a:ext uri="{FF2B5EF4-FFF2-40B4-BE49-F238E27FC236}">
                      <a16:creationId xmlns:a16="http://schemas.microsoft.com/office/drawing/2014/main" xmlns="" id="{C7ACD765-6389-4588-9154-7C71AE419C97}"/>
                    </a:ext>
                  </a:extLst>
                </p:cNvPr>
                <p:cNvSpPr txBox="1"/>
                <p:nvPr/>
              </p:nvSpPr>
              <p:spPr>
                <a:xfrm>
                  <a:off x="6210998" y="1683289"/>
                  <a:ext cx="1457346" cy="1218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Forma de risco de portfolio que ocorre quando existe a possibilidade de um investimento ocorrer em mais de 3 desvios padrão</a:t>
                  </a:r>
                </a:p>
              </p:txBody>
            </p:sp>
          </p:grpSp>
        </p:grp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xmlns="" id="{D9C2B2CA-7B91-41C4-9C02-39FC6CDF387D}"/>
                </a:ext>
              </a:extLst>
            </p:cNvPr>
            <p:cNvSpPr/>
            <p:nvPr/>
          </p:nvSpPr>
          <p:spPr>
            <a:xfrm rot="18900000">
              <a:off x="5364916" y="5182761"/>
              <a:ext cx="149882" cy="26285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653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">
            <a:extLst>
              <a:ext uri="{FF2B5EF4-FFF2-40B4-BE49-F238E27FC236}">
                <a16:creationId xmlns:a16="http://schemas.microsoft.com/office/drawing/2014/main" xmlns="" id="{BD8544C8-41FA-4651-8260-12C57B9952F3}"/>
              </a:ext>
            </a:extLst>
          </p:cNvPr>
          <p:cNvSpPr txBox="1">
            <a:spLocks/>
          </p:cNvSpPr>
          <p:nvPr/>
        </p:nvSpPr>
        <p:spPr>
          <a:xfrm>
            <a:off x="256175" y="383185"/>
            <a:ext cx="8044890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Incerteza sobre a política fiscal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2DF04E4-7CD6-4EE5-88A1-6E3160815C28}"/>
              </a:ext>
            </a:extLst>
          </p:cNvPr>
          <p:cNvSpPr txBox="1"/>
          <p:nvPr/>
        </p:nvSpPr>
        <p:spPr>
          <a:xfrm>
            <a:off x="6394629" y="4359243"/>
            <a:ext cx="5424943" cy="1200329"/>
          </a:xfrm>
          <a:prstGeom prst="rect">
            <a:avLst/>
          </a:prstGeom>
          <a:noFill/>
          <a:ln w="28575">
            <a:solidFill>
              <a:srgbClr val="FE99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Agregados familiares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- redução das suas poupanças se a consolidação fiscal for credível. E se credível, a consolidação também pode estimular a procura e facilitar o esforço de consolidação fiscal.</a:t>
            </a:r>
            <a:endParaRPr lang="pt-PT" altLang="pt-P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73E1C74A-A86B-4E29-9F32-CBD25BC020E0}"/>
              </a:ext>
            </a:extLst>
          </p:cNvPr>
          <p:cNvGrpSpPr/>
          <p:nvPr/>
        </p:nvGrpSpPr>
        <p:grpSpPr>
          <a:xfrm>
            <a:off x="700279" y="1614567"/>
            <a:ext cx="5279607" cy="4273215"/>
            <a:chOff x="932507" y="1896015"/>
            <a:chExt cx="5279607" cy="4273215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xmlns="" id="{3B5FFC2B-A04E-4355-B541-781E0037DD37}"/>
                </a:ext>
              </a:extLst>
            </p:cNvPr>
            <p:cNvSpPr/>
            <p:nvPr/>
          </p:nvSpPr>
          <p:spPr>
            <a:xfrm>
              <a:off x="932507" y="2112039"/>
              <a:ext cx="5279607" cy="1856747"/>
            </a:xfrm>
            <a:prstGeom prst="roundRect">
              <a:avLst>
                <a:gd name="adj" fmla="val 7849"/>
              </a:avLst>
            </a:prstGeom>
            <a:solidFill>
              <a:schemeClr val="bg1">
                <a:alpha val="5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xmlns="" id="{71646D10-45EA-4C5F-BC5D-955EE308B56E}"/>
                </a:ext>
              </a:extLst>
            </p:cNvPr>
            <p:cNvSpPr/>
            <p:nvPr/>
          </p:nvSpPr>
          <p:spPr>
            <a:xfrm>
              <a:off x="1372084" y="1896015"/>
              <a:ext cx="3301857" cy="46407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Straight Connector 5">
              <a:extLst>
                <a:ext uri="{FF2B5EF4-FFF2-40B4-BE49-F238E27FC236}">
                  <a16:creationId xmlns:a16="http://schemas.microsoft.com/office/drawing/2014/main" xmlns="" id="{37DE04B1-55F4-4AFF-A1F1-3D059BB9029C}"/>
                </a:ext>
              </a:extLst>
            </p:cNvPr>
            <p:cNvCxnSpPr/>
            <p:nvPr/>
          </p:nvCxnSpPr>
          <p:spPr>
            <a:xfrm>
              <a:off x="1372084" y="2486799"/>
              <a:ext cx="4320000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xmlns="" id="{E8B1E737-4B4F-420C-9462-E7E37458A276}"/>
                </a:ext>
              </a:extLst>
            </p:cNvPr>
            <p:cNvSpPr txBox="1"/>
            <p:nvPr/>
          </p:nvSpPr>
          <p:spPr>
            <a:xfrm>
              <a:off x="1343056" y="2598358"/>
              <a:ext cx="46049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  política fiscal foi confrontada com um conjunto de</a:t>
              </a:r>
            </a:p>
            <a:p>
              <a:pPr algn="just"/>
              <a:r>
                <a:rPr lang="pt-P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escolhas difíceis sobre a escala e o custo fiscal do estímulo discricionário (arbitrário) e das ações de emergência para apoiar o sistema financeiro.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xmlns="" id="{0E61CA2F-7B15-401E-9BC2-CD936FF83904}"/>
                </a:ext>
              </a:extLst>
            </p:cNvPr>
            <p:cNvSpPr txBox="1"/>
            <p:nvPr/>
          </p:nvSpPr>
          <p:spPr>
            <a:xfrm>
              <a:off x="1908751" y="1943385"/>
              <a:ext cx="2228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Fase aguda da crise</a:t>
              </a:r>
              <a:endParaRPr lang="ko-KR" altLang="en-US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20" name="Rounded Rectangle 9">
              <a:extLst>
                <a:ext uri="{FF2B5EF4-FFF2-40B4-BE49-F238E27FC236}">
                  <a16:creationId xmlns:a16="http://schemas.microsoft.com/office/drawing/2014/main" xmlns="" id="{57CE8D54-8669-474A-AEE6-B8266B60F01D}"/>
                </a:ext>
              </a:extLst>
            </p:cNvPr>
            <p:cNvSpPr/>
            <p:nvPr/>
          </p:nvSpPr>
          <p:spPr>
            <a:xfrm>
              <a:off x="932507" y="4312483"/>
              <a:ext cx="5279607" cy="1856747"/>
            </a:xfrm>
            <a:prstGeom prst="roundRect">
              <a:avLst>
                <a:gd name="adj" fmla="val 7849"/>
              </a:avLst>
            </a:prstGeom>
            <a:solidFill>
              <a:schemeClr val="bg1">
                <a:alpha val="50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ounded Rectangle 11">
              <a:extLst>
                <a:ext uri="{FF2B5EF4-FFF2-40B4-BE49-F238E27FC236}">
                  <a16:creationId xmlns:a16="http://schemas.microsoft.com/office/drawing/2014/main" xmlns="" id="{3131680C-BD55-49B2-BA8D-83BC18A44560}"/>
                </a:ext>
              </a:extLst>
            </p:cNvPr>
            <p:cNvSpPr/>
            <p:nvPr/>
          </p:nvSpPr>
          <p:spPr>
            <a:xfrm>
              <a:off x="1372084" y="4096459"/>
              <a:ext cx="3301857" cy="46407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2" name="Straight Connector 12">
              <a:extLst>
                <a:ext uri="{FF2B5EF4-FFF2-40B4-BE49-F238E27FC236}">
                  <a16:creationId xmlns:a16="http://schemas.microsoft.com/office/drawing/2014/main" xmlns="" id="{5FE64D99-5A78-44A0-943E-85B0B53C6321}"/>
                </a:ext>
              </a:extLst>
            </p:cNvPr>
            <p:cNvCxnSpPr/>
            <p:nvPr/>
          </p:nvCxnSpPr>
          <p:spPr>
            <a:xfrm>
              <a:off x="1442339" y="4672729"/>
              <a:ext cx="4320000" cy="0"/>
            </a:xfrm>
            <a:prstGeom prst="line">
              <a:avLst/>
            </a:prstGeom>
            <a:ln w="1270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xmlns="" id="{2748FFEA-4F9B-43D0-B09D-90A1D3835F37}"/>
                </a:ext>
              </a:extLst>
            </p:cNvPr>
            <p:cNvSpPr txBox="1"/>
            <p:nvPr/>
          </p:nvSpPr>
          <p:spPr>
            <a:xfrm>
              <a:off x="1027594" y="4784925"/>
              <a:ext cx="50894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 incerteza permanece, inclusive na estimativa dos efeitos prováveis ​​da consolidação na Economia. Embora os efeitos de curto prazo sejam provavelmente negativos, estes podem variar significativamente de acordo com o estado da Economia e/ou a escolha do instrumento.</a:t>
              </a:r>
            </a:p>
          </p:txBody>
        </p:sp>
        <p:sp>
          <p:nvSpPr>
            <p:cNvPr id="27" name="TextBox 30">
              <a:extLst>
                <a:ext uri="{FF2B5EF4-FFF2-40B4-BE49-F238E27FC236}">
                  <a16:creationId xmlns:a16="http://schemas.microsoft.com/office/drawing/2014/main" xmlns="" id="{58E1900F-FF06-42B5-9820-B010052910D1}"/>
                </a:ext>
              </a:extLst>
            </p:cNvPr>
            <p:cNvSpPr txBox="1"/>
            <p:nvPr/>
          </p:nvSpPr>
          <p:spPr>
            <a:xfrm>
              <a:off x="1908751" y="4143829"/>
              <a:ext cx="2228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Fase de saída da crise</a:t>
              </a:r>
              <a:endParaRPr lang="ko-KR" altLang="en-US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B16FA52-4C73-424C-8BA1-72CCA2443A1C}"/>
              </a:ext>
            </a:extLst>
          </p:cNvPr>
          <p:cNvSpPr txBox="1"/>
          <p:nvPr/>
        </p:nvSpPr>
        <p:spPr>
          <a:xfrm>
            <a:off x="6390435" y="2205351"/>
            <a:ext cx="5429137" cy="923330"/>
          </a:xfrm>
          <a:prstGeom prst="rect">
            <a:avLst/>
          </a:prstGeom>
          <a:noFill/>
          <a:ln w="28575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Decréscimo das taxas de juros (expetativas) </a:t>
            </a:r>
            <a:r>
              <a:rPr lang="pt-PT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Recuperação do sistema financeiro </a:t>
            </a:r>
            <a:r>
              <a:rPr lang="pt-PT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Efeito negativo de curto-prazo da consolidação 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xmlns="" id="{9283FD67-6F91-46D6-89F9-0FC017D5D166}"/>
              </a:ext>
            </a:extLst>
          </p:cNvPr>
          <p:cNvGrpSpPr/>
          <p:nvPr/>
        </p:nvGrpSpPr>
        <p:grpSpPr>
          <a:xfrm>
            <a:off x="944701" y="6103802"/>
            <a:ext cx="10086156" cy="564012"/>
            <a:chOff x="5303398" y="4989651"/>
            <a:chExt cx="10086156" cy="584428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xmlns="" id="{126F3448-9E4D-4E20-9B3E-12B0658146C1}"/>
                </a:ext>
              </a:extLst>
            </p:cNvPr>
            <p:cNvGrpSpPr/>
            <p:nvPr/>
          </p:nvGrpSpPr>
          <p:grpSpPr>
            <a:xfrm>
              <a:off x="5303398" y="4989651"/>
              <a:ext cx="10086156" cy="584428"/>
              <a:chOff x="1047264" y="2180746"/>
              <a:chExt cx="9279745" cy="549403"/>
            </a:xfrm>
          </p:grpSpPr>
          <p:sp>
            <p:nvSpPr>
              <p:cNvPr id="38" name="Oval 10">
                <a:extLst>
                  <a:ext uri="{FF2B5EF4-FFF2-40B4-BE49-F238E27FC236}">
                    <a16:creationId xmlns:a16="http://schemas.microsoft.com/office/drawing/2014/main" xmlns="" id="{3BA1BD71-1D47-4174-8AC4-E9E23CD536C3}"/>
                  </a:ext>
                </a:extLst>
              </p:cNvPr>
              <p:cNvSpPr/>
              <p:nvPr/>
            </p:nvSpPr>
            <p:spPr>
              <a:xfrm>
                <a:off x="1047264" y="2293086"/>
                <a:ext cx="341780" cy="43706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40" name="Group 22">
                <a:extLst>
                  <a:ext uri="{FF2B5EF4-FFF2-40B4-BE49-F238E27FC236}">
                    <a16:creationId xmlns:a16="http://schemas.microsoft.com/office/drawing/2014/main" xmlns="" id="{775E2536-88CC-43F5-BAAE-C4254A5F43AC}"/>
                  </a:ext>
                </a:extLst>
              </p:cNvPr>
              <p:cNvGrpSpPr/>
              <p:nvPr/>
            </p:nvGrpSpPr>
            <p:grpSpPr>
              <a:xfrm>
                <a:off x="1517934" y="2180746"/>
                <a:ext cx="8809075" cy="549403"/>
                <a:chOff x="6210998" y="1433692"/>
                <a:chExt cx="2257736" cy="549403"/>
              </a:xfrm>
            </p:grpSpPr>
            <p:sp>
              <p:nvSpPr>
                <p:cNvPr id="44" name="TextBox 8">
                  <a:extLst>
                    <a:ext uri="{FF2B5EF4-FFF2-40B4-BE49-F238E27FC236}">
                      <a16:creationId xmlns:a16="http://schemas.microsoft.com/office/drawing/2014/main" xmlns="" id="{5829C56A-1310-4388-BA35-69AF672609E8}"/>
                    </a:ext>
                  </a:extLst>
                </p:cNvPr>
                <p:cNvSpPr txBox="1"/>
                <p:nvPr/>
              </p:nvSpPr>
              <p:spPr>
                <a:xfrm>
                  <a:off x="6210998" y="1433692"/>
                  <a:ext cx="1457346" cy="284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300" b="1" dirty="0" err="1">
                      <a:solidFill>
                        <a:schemeClr val="accent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Política</a:t>
                  </a:r>
                  <a:r>
                    <a:rPr lang="en-US" altLang="ko-KR" sz="1300" b="1" dirty="0">
                      <a:solidFill>
                        <a:schemeClr val="accent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Fiscal</a:t>
                  </a:r>
                  <a:endParaRPr lang="ko-KR" altLang="en-US" sz="1300" b="1" dirty="0">
                    <a:solidFill>
                      <a:schemeClr val="accent4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TextBox 9">
                  <a:extLst>
                    <a:ext uri="{FF2B5EF4-FFF2-40B4-BE49-F238E27FC236}">
                      <a16:creationId xmlns:a16="http://schemas.microsoft.com/office/drawing/2014/main" xmlns="" id="{607FDF30-61AA-49A3-9DF4-7F92223F221C}"/>
                    </a:ext>
                  </a:extLst>
                </p:cNvPr>
                <p:cNvSpPr txBox="1"/>
                <p:nvPr/>
              </p:nvSpPr>
              <p:spPr>
                <a:xfrm>
                  <a:off x="6210998" y="1683290"/>
                  <a:ext cx="2257736" cy="299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Fixação do nível das despesas públicas e dos impostos.</a:t>
                  </a:r>
                  <a:endParaRPr lang="pt-PT" sz="1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xmlns="" id="{3BF3440E-2712-4B1A-9F4A-95ED3217D5E4}"/>
                </a:ext>
              </a:extLst>
            </p:cNvPr>
            <p:cNvSpPr/>
            <p:nvPr/>
          </p:nvSpPr>
          <p:spPr>
            <a:xfrm rot="18900000">
              <a:off x="5435965" y="5230119"/>
              <a:ext cx="138827" cy="245082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050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xmlns="" id="{A7EBA45F-CC18-4E35-84B2-B1B460FBFBFD}"/>
              </a:ext>
            </a:extLst>
          </p:cNvPr>
          <p:cNvSpPr txBox="1">
            <a:spLocks/>
          </p:cNvSpPr>
          <p:nvPr/>
        </p:nvSpPr>
        <p:spPr>
          <a:xfrm>
            <a:off x="4321322" y="1059801"/>
            <a:ext cx="3416371" cy="72390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BCC71A92-91E1-448B-886D-09149BC60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26" b="9946"/>
          <a:stretch/>
        </p:blipFill>
        <p:spPr>
          <a:xfrm>
            <a:off x="8071298" y="795549"/>
            <a:ext cx="3399380" cy="265250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F985588-4A2D-4BC9-8A6F-4734CD7CA090}"/>
              </a:ext>
            </a:extLst>
          </p:cNvPr>
          <p:cNvSpPr/>
          <p:nvPr/>
        </p:nvSpPr>
        <p:spPr>
          <a:xfrm>
            <a:off x="880535" y="1596743"/>
            <a:ext cx="5652240" cy="954107"/>
          </a:xfrm>
          <a:prstGeom prst="rect">
            <a:avLst/>
          </a:prstGeom>
          <a:solidFill>
            <a:srgbClr val="FE9900"/>
          </a:solidFill>
        </p:spPr>
        <p:txBody>
          <a:bodyPr wrap="square">
            <a:spAutoFit/>
          </a:bodyPr>
          <a:lstStyle/>
          <a:p>
            <a:pPr algn="ctr"/>
            <a:r>
              <a:rPr lang="pt-PT" sz="2800" dirty="0">
                <a:highlight>
                  <a:srgbClr val="FE99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saída da crise de várias economias na OCDE vai demorar vários anos.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E0EB843-A3BA-4561-905C-F62E8992C5DD}"/>
              </a:ext>
            </a:extLst>
          </p:cNvPr>
          <p:cNvSpPr/>
          <p:nvPr/>
        </p:nvSpPr>
        <p:spPr>
          <a:xfrm>
            <a:off x="4477051" y="320144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Os desafios políticos são: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DBA0F0CB-EC8E-4456-AEC6-E7D44EB3B011}"/>
              </a:ext>
            </a:extLst>
          </p:cNvPr>
          <p:cNvSpPr/>
          <p:nvPr/>
        </p:nvSpPr>
        <p:spPr>
          <a:xfrm>
            <a:off x="622886" y="3674199"/>
            <a:ext cx="2659879" cy="26321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Eliminar a folga na economia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DC81EA8C-2678-4A40-AD2B-623C8514EE57}"/>
              </a:ext>
            </a:extLst>
          </p:cNvPr>
          <p:cNvSpPr/>
          <p:nvPr/>
        </p:nvSpPr>
        <p:spPr>
          <a:xfrm>
            <a:off x="3418419" y="3674199"/>
            <a:ext cx="2659879" cy="2628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Restaurar um nível apropriado de inflação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9DE81F8C-99C7-4740-9433-70C626C939C1}"/>
              </a:ext>
            </a:extLst>
          </p:cNvPr>
          <p:cNvSpPr/>
          <p:nvPr/>
        </p:nvSpPr>
        <p:spPr>
          <a:xfrm>
            <a:off x="6200849" y="3674200"/>
            <a:ext cx="2700001" cy="2628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Estabelecer políticas públicas sólidas e mercados financeiros resilientes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96D0E2AC-2533-408F-90FE-7B6322A3042D}"/>
              </a:ext>
            </a:extLst>
          </p:cNvPr>
          <p:cNvSpPr/>
          <p:nvPr/>
        </p:nvSpPr>
        <p:spPr>
          <a:xfrm>
            <a:off x="9023401" y="3674199"/>
            <a:ext cx="2646454" cy="2628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Cooperação internacional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xmlns="" id="{3348B82C-5755-4D9C-BF52-A4267F84EC6C}"/>
              </a:ext>
            </a:extLst>
          </p:cNvPr>
          <p:cNvSpPr txBox="1">
            <a:spLocks/>
          </p:cNvSpPr>
          <p:nvPr/>
        </p:nvSpPr>
        <p:spPr>
          <a:xfrm>
            <a:off x="298877" y="276394"/>
            <a:ext cx="6950335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A estratégia de saída da crise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0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4AF43068-B866-45AF-92BC-272B6035F26A}"/>
              </a:ext>
            </a:extLst>
          </p:cNvPr>
          <p:cNvSpPr txBox="1"/>
          <p:nvPr/>
        </p:nvSpPr>
        <p:spPr>
          <a:xfrm>
            <a:off x="176607" y="1613854"/>
            <a:ext cx="72656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desafio será sair de estímulos excecionais sem agravar as fragilidades nos mercados financeiros. </a:t>
            </a:r>
          </a:p>
          <a:p>
            <a:pPr marL="285750" indent="-285750">
              <a:buFontTx/>
              <a:buChar char="-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 objetivo das autoridades monetárias deverá ser: levar as taxas de política para níveis neutros. Níveis neutros significam que  a economia está num caminho sustentável. São os desvios em relação  à neutralidade que provocam booms e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busts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Taxas neutras ocorrem quando a economia está em pleno emprego e a inflação estável. Não podem ser observadas, apenas pode estimadas.</a:t>
            </a:r>
          </a:p>
          <a:p>
            <a:pPr marL="285750" indent="-285750">
              <a:buFontTx/>
              <a:buChar char="-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Por essa altura, a folga económica (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slack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) é eliminada</a:t>
            </a:r>
          </a:p>
          <a:p>
            <a:pPr marL="285750" indent="-285750">
              <a:buFontTx/>
              <a:buChar char="-"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8115399-E97B-424E-BED7-B92B5D9CC87E}"/>
              </a:ext>
            </a:extLst>
          </p:cNvPr>
          <p:cNvSpPr/>
          <p:nvPr/>
        </p:nvSpPr>
        <p:spPr>
          <a:xfrm>
            <a:off x="300789" y="4561356"/>
            <a:ext cx="7808495" cy="13655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5735C8EE-886E-40F8-AAFD-1B9C6E1C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587" y="4189875"/>
            <a:ext cx="1574731" cy="200420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E361DD1F-0E78-4C32-B6BE-D51B3561E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64" y="2489507"/>
            <a:ext cx="4299836" cy="398528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D75D503F-8C45-48DE-8D5F-1F7428D17284}"/>
              </a:ext>
            </a:extLst>
          </p:cNvPr>
          <p:cNvSpPr/>
          <p:nvPr/>
        </p:nvSpPr>
        <p:spPr>
          <a:xfrm>
            <a:off x="8217856" y="3092115"/>
            <a:ext cx="3347662" cy="1637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30"/>
              </a:spcAft>
            </a:pPr>
            <a:endParaRPr lang="en-US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Aft>
                <a:spcPts val="630"/>
              </a:spcAft>
            </a:pPr>
            <a:r>
              <a:rPr lang="en-US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is a "neutral" interest rate?</a:t>
            </a:r>
          </a:p>
          <a:p>
            <a:pPr fontAlgn="base">
              <a:spcAft>
                <a:spcPts val="630"/>
              </a:spcAft>
            </a:pP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Syracuse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economist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Donald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Dutkowsky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says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Fed’s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trying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hit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economy’s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sweet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spot: “neutral”.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doesn’t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stimulus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doesn’t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slowing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down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A neutral federal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funds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rate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corresponds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recovery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,”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explains</a:t>
            </a:r>
            <a:r>
              <a:rPr lang="pt-P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794955B-F473-4143-B6BD-9510EEEE81A2}"/>
              </a:ext>
            </a:extLst>
          </p:cNvPr>
          <p:cNvSpPr/>
          <p:nvPr/>
        </p:nvSpPr>
        <p:spPr>
          <a:xfrm>
            <a:off x="164183" y="1264636"/>
            <a:ext cx="3537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desafio para a política monetária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4A5F66D8-7E9A-4716-8997-2546AB8B5D7B}"/>
              </a:ext>
            </a:extLst>
          </p:cNvPr>
          <p:cNvSpPr txBox="1">
            <a:spLocks/>
          </p:cNvSpPr>
          <p:nvPr/>
        </p:nvSpPr>
        <p:spPr>
          <a:xfrm>
            <a:off x="298877" y="276394"/>
            <a:ext cx="6950335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A estratégia de saída da crise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2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8115399-E97B-424E-BED7-B92B5D9CC87E}"/>
              </a:ext>
            </a:extLst>
          </p:cNvPr>
          <p:cNvSpPr/>
          <p:nvPr/>
        </p:nvSpPr>
        <p:spPr>
          <a:xfrm>
            <a:off x="300789" y="4590052"/>
            <a:ext cx="11405937" cy="13655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794955B-F473-4143-B6BD-9510EEEE81A2}"/>
              </a:ext>
            </a:extLst>
          </p:cNvPr>
          <p:cNvSpPr/>
          <p:nvPr/>
        </p:nvSpPr>
        <p:spPr>
          <a:xfrm>
            <a:off x="164183" y="1264636"/>
            <a:ext cx="3537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desafio para a política monetária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FB7EB39-3711-464F-99DC-B8EAB41FD04B}"/>
              </a:ext>
            </a:extLst>
          </p:cNvPr>
          <p:cNvSpPr txBox="1"/>
          <p:nvPr/>
        </p:nvSpPr>
        <p:spPr>
          <a:xfrm>
            <a:off x="539416" y="1880599"/>
            <a:ext cx="49051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Como referido anteriormente, para medir o </a:t>
            </a:r>
            <a:r>
              <a:rPr lang="pt-P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slack</a:t>
            </a: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 time é utilizado o </a:t>
            </a:r>
            <a:r>
              <a:rPr lang="pt-PT" sz="1400" dirty="0">
                <a:highlight>
                  <a:srgbClr val="FE99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output gap.</a:t>
            </a:r>
          </a:p>
          <a:p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No entanto, devido ao grau de incerteza acerca do output gap e potencial que a economia consegue atingir, os bancos centrais poderão dar mais ênfase a medidas para avaliar a utilização de recursos e as expectativas de inflação. Apenas devem-se deslocar para taxas neutras quando os indicadores sugiram que a economia está em recuperação.</a:t>
            </a:r>
          </a:p>
          <a:p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Este tipo de estratégia implica ter em consideração a posição da política fiscal e o progresso rumo à reparação do sector financeiro, na medida em que afetam o resultado da inflação e atividade.</a:t>
            </a:r>
          </a:p>
          <a:p>
            <a:endParaRPr lang="pt-P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86F6D9B-C822-4199-9323-060A6AC29E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8889" y="2111950"/>
            <a:ext cx="7427247" cy="263410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B506778A-7A70-4569-83CC-E25CC25E3ECC}"/>
              </a:ext>
            </a:extLst>
          </p:cNvPr>
          <p:cNvSpPr txBox="1">
            <a:spLocks/>
          </p:cNvSpPr>
          <p:nvPr/>
        </p:nvSpPr>
        <p:spPr>
          <a:xfrm>
            <a:off x="298877" y="276394"/>
            <a:ext cx="6950335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A estratégia de saída da crise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6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1AADF3C-FFF9-494C-B744-3473237E49BA}"/>
              </a:ext>
            </a:extLst>
          </p:cNvPr>
          <p:cNvSpPr/>
          <p:nvPr/>
        </p:nvSpPr>
        <p:spPr>
          <a:xfrm>
            <a:off x="309110" y="4770061"/>
            <a:ext cx="11573779" cy="127727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8115399-E97B-424E-BED7-B92B5D9CC87E}"/>
              </a:ext>
            </a:extLst>
          </p:cNvPr>
          <p:cNvSpPr/>
          <p:nvPr/>
        </p:nvSpPr>
        <p:spPr>
          <a:xfrm>
            <a:off x="6614741" y="4782609"/>
            <a:ext cx="2005199" cy="1741021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Refere-se a mudanças na política monetária de um banco central em resposta a alterações na política fiscal do governo.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794955B-F473-4143-B6BD-9510EEEE81A2}"/>
              </a:ext>
            </a:extLst>
          </p:cNvPr>
          <p:cNvSpPr/>
          <p:nvPr/>
        </p:nvSpPr>
        <p:spPr>
          <a:xfrm>
            <a:off x="971550" y="1270006"/>
            <a:ext cx="3032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desafio para a política fiscal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FB7EB39-3711-464F-99DC-B8EAB41FD04B}"/>
              </a:ext>
            </a:extLst>
          </p:cNvPr>
          <p:cNvSpPr txBox="1"/>
          <p:nvPr/>
        </p:nvSpPr>
        <p:spPr>
          <a:xfrm>
            <a:off x="971550" y="1604279"/>
            <a:ext cx="94106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Sair das medidas da crise e restaurar a consistência das finanças públicas, é provável que continue bem no </a:t>
            </a:r>
            <a:r>
              <a:rPr lang="pt-PT" dirty="0">
                <a:highlight>
                  <a:srgbClr val="FE99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médio prazo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P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9B9786D9-07B8-43E0-BD1C-E8539BAB7892}"/>
              </a:ext>
            </a:extLst>
          </p:cNvPr>
          <p:cNvSpPr/>
          <p:nvPr/>
        </p:nvSpPr>
        <p:spPr>
          <a:xfrm>
            <a:off x="234483" y="2900133"/>
            <a:ext cx="1744368" cy="11695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Estado das finanças públicas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9302837C-B313-4D4D-8AF5-66C05A54E80A}"/>
              </a:ext>
            </a:extLst>
          </p:cNvPr>
          <p:cNvSpPr/>
          <p:nvPr/>
        </p:nvSpPr>
        <p:spPr>
          <a:xfrm>
            <a:off x="4296795" y="2910481"/>
            <a:ext cx="2005199" cy="11695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 facilidade de financiamento soberano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0533537A-72FB-4130-BE13-D234242D1B74}"/>
              </a:ext>
            </a:extLst>
          </p:cNvPr>
          <p:cNvSpPr/>
          <p:nvPr/>
        </p:nvSpPr>
        <p:spPr>
          <a:xfrm>
            <a:off x="2103949" y="2897779"/>
            <a:ext cx="2005199" cy="11695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 força da recuperação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272C6BB5-35FD-4AF4-BCB7-8C219F8A7D39}"/>
              </a:ext>
            </a:extLst>
          </p:cNvPr>
          <p:cNvSpPr/>
          <p:nvPr/>
        </p:nvSpPr>
        <p:spPr>
          <a:xfrm>
            <a:off x="6489642" y="2919034"/>
            <a:ext cx="2005199" cy="11695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 alcance dos offsets da política monetária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8D9F1902-92B2-45D5-AB00-4A595DE86862}"/>
              </a:ext>
            </a:extLst>
          </p:cNvPr>
          <p:cNvSpPr/>
          <p:nvPr/>
        </p:nvSpPr>
        <p:spPr>
          <a:xfrm>
            <a:off x="2933965" y="4810829"/>
            <a:ext cx="3430579" cy="885784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Investimento financeiro adotado por alguns países que utilizam parte das suas reservas internacionais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xmlns="" id="{B99FC4A1-3540-4845-9CC6-B67D27F03531}"/>
              </a:ext>
            </a:extLst>
          </p:cNvPr>
          <p:cNvSpPr/>
          <p:nvPr/>
        </p:nvSpPr>
        <p:spPr>
          <a:xfrm rot="10800000">
            <a:off x="7432190" y="4157390"/>
            <a:ext cx="370300" cy="57988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Seta: Para Baixo 22">
            <a:extLst>
              <a:ext uri="{FF2B5EF4-FFF2-40B4-BE49-F238E27FC236}">
                <a16:creationId xmlns:a16="http://schemas.microsoft.com/office/drawing/2014/main" xmlns="" id="{8F70F83E-AFC8-4638-8C4B-7DD5E2DA5C09}"/>
              </a:ext>
            </a:extLst>
          </p:cNvPr>
          <p:cNvSpPr/>
          <p:nvPr/>
        </p:nvSpPr>
        <p:spPr>
          <a:xfrm rot="10800000">
            <a:off x="4549276" y="4152695"/>
            <a:ext cx="370300" cy="57988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486C2E85-B399-49A4-9DC2-CCFA07CC4805}"/>
              </a:ext>
            </a:extLst>
          </p:cNvPr>
          <p:cNvSpPr/>
          <p:nvPr/>
        </p:nvSpPr>
        <p:spPr>
          <a:xfrm>
            <a:off x="971550" y="2269583"/>
            <a:ext cx="415568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O ritmo de saída deve ser adequado com: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752E24C-AEC3-47DC-A0E9-C964E20E1968}"/>
              </a:ext>
            </a:extLst>
          </p:cNvPr>
          <p:cNvSpPr txBox="1"/>
          <p:nvPr/>
        </p:nvSpPr>
        <p:spPr>
          <a:xfrm>
            <a:off x="9033371" y="2602917"/>
            <a:ext cx="2849517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Atrasos na consolidação fiscal poderão aumentar as taxas de juros e crescimento futuro.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É provável que, uma consolidação fiscal credível, melhore as condições de mercado e o mecanismo de transmissão monetário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1CA7B3C8-3108-4109-974F-7B814328E62B}"/>
              </a:ext>
            </a:extLst>
          </p:cNvPr>
          <p:cNvSpPr txBox="1">
            <a:spLocks/>
          </p:cNvSpPr>
          <p:nvPr/>
        </p:nvSpPr>
        <p:spPr>
          <a:xfrm>
            <a:off x="298877" y="276394"/>
            <a:ext cx="6950335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A estratégia de saída da crise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3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794955B-F473-4143-B6BD-9510EEEE81A2}"/>
              </a:ext>
            </a:extLst>
          </p:cNvPr>
          <p:cNvSpPr/>
          <p:nvPr/>
        </p:nvSpPr>
        <p:spPr>
          <a:xfrm>
            <a:off x="1002689" y="1703639"/>
            <a:ext cx="95781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desafio para a política fiscal</a:t>
            </a:r>
          </a:p>
          <a:p>
            <a:endParaRPr lang="pt-PT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Consolidações fiscais em que a diminuição das despesas têm um grande peso são mais suscetíveis de resultar em retração e de também serem acomodadas pela política monetária assim que tenha partido do limite da taxa zero.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importante que a consolidação seja favorável ao crescimento.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9449261-E3EA-4FAC-AA6D-222D50DCC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45" y="5378945"/>
            <a:ext cx="371888" cy="3718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D496AE8-5AD2-4083-A7E9-F6D62F3FB6FC}"/>
              </a:ext>
            </a:extLst>
          </p:cNvPr>
          <p:cNvSpPr/>
          <p:nvPr/>
        </p:nvSpPr>
        <p:spPr>
          <a:xfrm>
            <a:off x="1188633" y="5378945"/>
            <a:ext cx="10780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i="1" dirty="0" err="1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Accomodative</a:t>
            </a:r>
            <a:r>
              <a:rPr lang="pt-PT" b="1" i="1" dirty="0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b="1" i="1" dirty="0" err="1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monetary</a:t>
            </a:r>
            <a:r>
              <a:rPr lang="pt-PT" b="1" i="1" dirty="0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b="1" i="1" dirty="0" err="1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endParaRPr lang="pt-PT" b="1" i="1" dirty="0">
              <a:solidFill>
                <a:srgbClr val="FE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tipicamente caracterizado por uma sucessão de descidas na taxa dos fundos federais que tornando-se mais fácil para as empresas pedirem dinheiro emprestado.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5DEE926C-00ED-4F3C-9130-99C73F02982F}"/>
              </a:ext>
            </a:extLst>
          </p:cNvPr>
          <p:cNvSpPr txBox="1">
            <a:spLocks/>
          </p:cNvSpPr>
          <p:nvPr/>
        </p:nvSpPr>
        <p:spPr>
          <a:xfrm>
            <a:off x="298877" y="276394"/>
            <a:ext cx="6950335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A estratégia de saída da crise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95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794955B-F473-4143-B6BD-9510EEEE81A2}"/>
              </a:ext>
            </a:extLst>
          </p:cNvPr>
          <p:cNvSpPr/>
          <p:nvPr/>
        </p:nvSpPr>
        <p:spPr>
          <a:xfrm>
            <a:off x="971549" y="1270006"/>
            <a:ext cx="95781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desafio para a política estrutural</a:t>
            </a:r>
          </a:p>
          <a:p>
            <a:endParaRPr lang="pt-P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Desde o começo da crise, tem sido dada atenção à identificação:</a:t>
            </a:r>
          </a:p>
          <a:p>
            <a:pPr marL="285750" indent="-285750">
              <a:buFontTx/>
              <a:buChar char="-"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Medidas estruturais que possam oferecer suporte no curto-prazo à procura agregada</a:t>
            </a:r>
          </a:p>
          <a:p>
            <a:pPr marL="285750" indent="-285750">
              <a:buFontTx/>
              <a:buChar char="-"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Benefícios de longo-prazo e orçamentos públicos</a:t>
            </a:r>
          </a:p>
          <a:p>
            <a:endParaRPr lang="pt-P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Porém, por vezes existem </a:t>
            </a:r>
            <a:r>
              <a:rPr lang="pt-PT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tradeoffs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os dois e um balanço tem que ser atingido.</a:t>
            </a:r>
          </a:p>
          <a:p>
            <a:endParaRPr lang="pt-P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políticas estruturais são urgentemente especiais no mercado de trabalho para ajudarem os países a fazerem uso, de forma mais rápida, dos seus recursos laborais.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9449261-E3EA-4FAC-AA6D-222D50DCC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45" y="5378945"/>
            <a:ext cx="371888" cy="3718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D496AE8-5AD2-4083-A7E9-F6D62F3FB6FC}"/>
              </a:ext>
            </a:extLst>
          </p:cNvPr>
          <p:cNvSpPr/>
          <p:nvPr/>
        </p:nvSpPr>
        <p:spPr>
          <a:xfrm>
            <a:off x="1188633" y="5378945"/>
            <a:ext cx="10780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i="1" dirty="0" err="1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Accomodative</a:t>
            </a:r>
            <a:r>
              <a:rPr lang="pt-PT" sz="1400" b="1" i="1" dirty="0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i="1" dirty="0" err="1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monetary</a:t>
            </a:r>
            <a:r>
              <a:rPr lang="pt-PT" sz="1400" b="1" i="1" dirty="0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i="1" dirty="0" err="1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endParaRPr lang="pt-PT" sz="1400" b="1" i="1" dirty="0">
              <a:solidFill>
                <a:srgbClr val="FE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tipicamente caracterizado por uma sucessão de descidas na taxa dos fundos federais que tornando-se mais fácil para as empresas pedirem dinheiro emprestado.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21EE611-0C88-456B-B62F-8001D49D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45" y="6117609"/>
            <a:ext cx="371888" cy="37188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3FE4910-3F70-4473-835F-0A1FCCB0029D}"/>
              </a:ext>
            </a:extLst>
          </p:cNvPr>
          <p:cNvSpPr/>
          <p:nvPr/>
        </p:nvSpPr>
        <p:spPr>
          <a:xfrm>
            <a:off x="1188633" y="6117609"/>
            <a:ext cx="10780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i="1" dirty="0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Procura agregada</a:t>
            </a:r>
          </a:p>
          <a:p>
            <a:r>
              <a:rPr lang="pt-PT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Quantidade total de bens e serviços procurados na economia a um nível de preços num dado momento.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18749F6E-C8FD-45C7-84D8-17E03F6FBA77}"/>
              </a:ext>
            </a:extLst>
          </p:cNvPr>
          <p:cNvSpPr/>
          <p:nvPr/>
        </p:nvSpPr>
        <p:spPr>
          <a:xfrm>
            <a:off x="1775485" y="4409326"/>
            <a:ext cx="361537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Manter grupos vulneráveis ligados ao mercado de trabalho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8258E36B-399F-4FD1-8340-9857D928154F}"/>
              </a:ext>
            </a:extLst>
          </p:cNvPr>
          <p:cNvSpPr/>
          <p:nvPr/>
        </p:nvSpPr>
        <p:spPr>
          <a:xfrm>
            <a:off x="5570304" y="4409326"/>
            <a:ext cx="361537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Facilitar a realocação de trabalho entre setores e regiões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xmlns="" id="{C52B2E8B-085B-4921-9C42-3B3E3DE2CF64}"/>
              </a:ext>
            </a:extLst>
          </p:cNvPr>
          <p:cNvSpPr txBox="1">
            <a:spLocks/>
          </p:cNvSpPr>
          <p:nvPr/>
        </p:nvSpPr>
        <p:spPr>
          <a:xfrm>
            <a:off x="298877" y="276394"/>
            <a:ext cx="6950335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A estratégia de saída da crise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28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8115399-E97B-424E-BED7-B92B5D9CC87E}"/>
              </a:ext>
            </a:extLst>
          </p:cNvPr>
          <p:cNvSpPr/>
          <p:nvPr/>
        </p:nvSpPr>
        <p:spPr>
          <a:xfrm>
            <a:off x="300789" y="4590052"/>
            <a:ext cx="11405937" cy="13655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794955B-F473-4143-B6BD-9510EEEE81A2}"/>
              </a:ext>
            </a:extLst>
          </p:cNvPr>
          <p:cNvSpPr/>
          <p:nvPr/>
        </p:nvSpPr>
        <p:spPr>
          <a:xfrm>
            <a:off x="164183" y="1264636"/>
            <a:ext cx="238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Economias emergentes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FB7EB39-3711-464F-99DC-B8EAB41FD04B}"/>
              </a:ext>
            </a:extLst>
          </p:cNvPr>
          <p:cNvSpPr txBox="1"/>
          <p:nvPr/>
        </p:nvSpPr>
        <p:spPr>
          <a:xfrm>
            <a:off x="293915" y="1826992"/>
            <a:ext cx="5397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Estímulos fiscais e monetários, injetados durante a crise global, deveriam retirar as pressões dos aumentos de inflação e prevenir o desenvolvimento de bolhas.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Estes estímulos não deviam resistir à valorização de moeda onde uma forte taxa de câmbio estaria em linha com os fundamentos da economia e necessário de reajustar à atividade económica.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Tanto as políticas estruturais como as reformas do mercado financeiro devem ter como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objectivo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aumentar a produtividade e alcançar mais crescimento.</a:t>
            </a:r>
          </a:p>
          <a:p>
            <a:pPr algn="just"/>
            <a:endParaRPr lang="pt-P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Resultado de imagem para structural policies">
            <a:extLst>
              <a:ext uri="{FF2B5EF4-FFF2-40B4-BE49-F238E27FC236}">
                <a16:creationId xmlns:a16="http://schemas.microsoft.com/office/drawing/2014/main" xmlns="" id="{830DCCFD-4EAD-45D4-AC24-BAE58ECC5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75" y="1633968"/>
            <a:ext cx="6336542" cy="44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4D42374A-5702-4781-9E3E-3B70531195A2}"/>
              </a:ext>
            </a:extLst>
          </p:cNvPr>
          <p:cNvSpPr txBox="1">
            <a:spLocks/>
          </p:cNvSpPr>
          <p:nvPr/>
        </p:nvSpPr>
        <p:spPr>
          <a:xfrm>
            <a:off x="298877" y="276394"/>
            <a:ext cx="6950335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A estratégia de saída da crise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4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FC999B-DC05-415E-8D2F-B903A8AF4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338" y="247821"/>
            <a:ext cx="5844445" cy="7447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G20 London Summit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0029F83-AAA7-440F-8C5A-2BF393B41FBB}"/>
              </a:ext>
            </a:extLst>
          </p:cNvPr>
          <p:cNvGrpSpPr/>
          <p:nvPr/>
        </p:nvGrpSpPr>
        <p:grpSpPr>
          <a:xfrm>
            <a:off x="776658" y="1306417"/>
            <a:ext cx="5399821" cy="1640547"/>
            <a:chOff x="803640" y="3579862"/>
            <a:chExt cx="2226033" cy="1640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C6C1FD6-B1D5-44B2-91C4-889D2CC1812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569658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pt-P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 OCDE trabalhou com os governos do G20 e outras organizações internacionais para ajudar a implementar medidas que prevenissem a ocorrência de uma segunda depressão e promover a sua missão comum de construir </a:t>
              </a:r>
              <a:r>
                <a:rPr lang="pt-PT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uma economia mundial mais forte, mais limpa e mais justa.</a:t>
              </a:r>
              <a:endParaRPr lang="pt-PT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989A725-E2F4-4E73-BAFF-67A74CFB9E89}"/>
                </a:ext>
              </a:extLst>
            </p:cNvPr>
            <p:cNvSpPr txBox="1"/>
            <p:nvPr/>
          </p:nvSpPr>
          <p:spPr>
            <a:xfrm>
              <a:off x="2455950" y="4958797"/>
              <a:ext cx="573723" cy="2616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Abril de 2009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7AE0949-13CB-4C36-AC98-256CADAB3597}"/>
              </a:ext>
            </a:extLst>
          </p:cNvPr>
          <p:cNvSpPr txBox="1"/>
          <p:nvPr/>
        </p:nvSpPr>
        <p:spPr>
          <a:xfrm>
            <a:off x="7334857" y="3262848"/>
            <a:ext cx="3670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.     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5A27610-9F82-407D-AA13-218951716894}"/>
              </a:ext>
            </a:extLst>
          </p:cNvPr>
          <p:cNvGrpSpPr/>
          <p:nvPr/>
        </p:nvGrpSpPr>
        <p:grpSpPr>
          <a:xfrm rot="20670820">
            <a:off x="3178563" y="4193068"/>
            <a:ext cx="1057412" cy="1096327"/>
            <a:chOff x="1064519" y="1872500"/>
            <a:chExt cx="1561257" cy="144552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620EEB4E-06ED-44F0-BB83-42A268F75222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A23A5F8A-D025-4F68-9E6F-A77A48EB3781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2B42E08C-8FE5-487E-BC35-77DF011B5DA4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810FBDC-B7DE-4829-B156-4D8F1256CA88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977B3F1A-7361-4CDC-8D96-D9C7790A42E4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67BAA5B1-430A-4745-A139-442DA0F46DB5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DE5CE5B4-1C11-4FCB-9D7B-4F295529D84D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4AB299D-12B9-46D3-A5FF-DA39C6242B4B}"/>
              </a:ext>
            </a:extLst>
          </p:cNvPr>
          <p:cNvGrpSpPr/>
          <p:nvPr/>
        </p:nvGrpSpPr>
        <p:grpSpPr>
          <a:xfrm>
            <a:off x="1828800" y="3812337"/>
            <a:ext cx="2230732" cy="3077376"/>
            <a:chOff x="1126074" y="2670966"/>
            <a:chExt cx="2734161" cy="3573152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CA7407F4-C03D-4AF6-A332-92AC9B19029B}"/>
                </a:ext>
              </a:extLst>
            </p:cNvPr>
            <p:cNvSpPr/>
            <p:nvPr/>
          </p:nvSpPr>
          <p:spPr>
            <a:xfrm rot="1258431">
              <a:off x="3177475" y="3781009"/>
              <a:ext cx="682760" cy="881775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xmlns="" id="{36C19356-2709-4D4D-B922-7AA6298EEBA4}"/>
                </a:ext>
              </a:extLst>
            </p:cNvPr>
            <p:cNvSpPr>
              <a:spLocks/>
            </p:cNvSpPr>
            <p:nvPr/>
          </p:nvSpPr>
          <p:spPr bwMode="auto">
            <a:xfrm rot="20940928" flipH="1">
              <a:off x="1126074" y="2670966"/>
              <a:ext cx="1656184" cy="1909514"/>
            </a:xfrm>
            <a:custGeom>
              <a:avLst/>
              <a:gdLst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697686 w 1656184"/>
                <a:gd name="connsiteY95" fmla="*/ 1708838 h 1909514"/>
                <a:gd name="connsiteX96" fmla="*/ 1413007 w 1656184"/>
                <a:gd name="connsiteY96" fmla="*/ 1487444 h 1909514"/>
                <a:gd name="connsiteX97" fmla="*/ 1412429 w 1656184"/>
                <a:gd name="connsiteY97" fmla="*/ 1485195 h 1909514"/>
                <a:gd name="connsiteX98" fmla="*/ 1405111 w 1656184"/>
                <a:gd name="connsiteY98" fmla="*/ 1455538 h 1909514"/>
                <a:gd name="connsiteX99" fmla="*/ 1398918 w 1656184"/>
                <a:gd name="connsiteY99" fmla="*/ 1425881 h 1909514"/>
                <a:gd name="connsiteX100" fmla="*/ 1394978 w 1656184"/>
                <a:gd name="connsiteY100" fmla="*/ 1398549 h 1909514"/>
                <a:gd name="connsiteX101" fmla="*/ 1392163 w 1656184"/>
                <a:gd name="connsiteY101" fmla="*/ 1372381 h 1909514"/>
                <a:gd name="connsiteX102" fmla="*/ 1391037 w 1656184"/>
                <a:gd name="connsiteY102" fmla="*/ 1350865 h 1909514"/>
                <a:gd name="connsiteX103" fmla="*/ 1392163 w 1656184"/>
                <a:gd name="connsiteY103" fmla="*/ 1332837 h 1909514"/>
                <a:gd name="connsiteX104" fmla="*/ 1401171 w 1656184"/>
                <a:gd name="connsiteY104" fmla="*/ 1295039 h 1909514"/>
                <a:gd name="connsiteX105" fmla="*/ 1412429 w 1656184"/>
                <a:gd name="connsiteY105" fmla="*/ 1260148 h 1909514"/>
                <a:gd name="connsiteX106" fmla="*/ 1426503 w 1656184"/>
                <a:gd name="connsiteY106" fmla="*/ 1227001 h 1909514"/>
                <a:gd name="connsiteX107" fmla="*/ 1443954 w 1656184"/>
                <a:gd name="connsiteY107" fmla="*/ 1197926 h 1909514"/>
                <a:gd name="connsiteX108" fmla="*/ 1469849 w 1656184"/>
                <a:gd name="connsiteY108" fmla="*/ 1161872 h 1909514"/>
                <a:gd name="connsiteX109" fmla="*/ 1496308 w 1656184"/>
                <a:gd name="connsiteY109" fmla="*/ 1125818 h 1909514"/>
                <a:gd name="connsiteX110" fmla="*/ 1522767 w 1656184"/>
                <a:gd name="connsiteY110" fmla="*/ 1090926 h 1909514"/>
                <a:gd name="connsiteX111" fmla="*/ 1549788 w 1656184"/>
                <a:gd name="connsiteY111" fmla="*/ 1053710 h 1909514"/>
                <a:gd name="connsiteX112" fmla="*/ 1573995 w 1656184"/>
                <a:gd name="connsiteY112" fmla="*/ 1015911 h 1909514"/>
                <a:gd name="connsiteX113" fmla="*/ 1597637 w 1656184"/>
                <a:gd name="connsiteY113" fmla="*/ 976949 h 1909514"/>
                <a:gd name="connsiteX114" fmla="*/ 1617341 w 1656184"/>
                <a:gd name="connsiteY114" fmla="*/ 934499 h 1909514"/>
                <a:gd name="connsiteX115" fmla="*/ 1633666 w 1656184"/>
                <a:gd name="connsiteY115" fmla="*/ 889140 h 1909514"/>
                <a:gd name="connsiteX116" fmla="*/ 1646051 w 1656184"/>
                <a:gd name="connsiteY116" fmla="*/ 836222 h 1909514"/>
                <a:gd name="connsiteX117" fmla="*/ 1652807 w 1656184"/>
                <a:gd name="connsiteY117" fmla="*/ 782141 h 1909514"/>
                <a:gd name="connsiteX118" fmla="*/ 1656184 w 1656184"/>
                <a:gd name="connsiteY118" fmla="*/ 726897 h 1909514"/>
                <a:gd name="connsiteX119" fmla="*/ 1655059 w 1656184"/>
                <a:gd name="connsiteY119" fmla="*/ 671072 h 1909514"/>
                <a:gd name="connsiteX120" fmla="*/ 1651118 w 1656184"/>
                <a:gd name="connsiteY120" fmla="*/ 616409 h 1909514"/>
                <a:gd name="connsiteX121" fmla="*/ 1642674 w 1656184"/>
                <a:gd name="connsiteY121" fmla="*/ 563490 h 1909514"/>
                <a:gd name="connsiteX122" fmla="*/ 1631415 w 1656184"/>
                <a:gd name="connsiteY122" fmla="*/ 511736 h 1909514"/>
                <a:gd name="connsiteX123" fmla="*/ 1617341 w 1656184"/>
                <a:gd name="connsiteY123" fmla="*/ 464051 h 1909514"/>
                <a:gd name="connsiteX124" fmla="*/ 1601579 w 1656184"/>
                <a:gd name="connsiteY124" fmla="*/ 420438 h 1909514"/>
                <a:gd name="connsiteX125" fmla="*/ 1583565 w 1656184"/>
                <a:gd name="connsiteY125" fmla="*/ 381475 h 1909514"/>
                <a:gd name="connsiteX126" fmla="*/ 1556543 w 1656184"/>
                <a:gd name="connsiteY126" fmla="*/ 334954 h 1909514"/>
                <a:gd name="connsiteX127" fmla="*/ 1527270 w 1656184"/>
                <a:gd name="connsiteY127" fmla="*/ 290759 h 1909514"/>
                <a:gd name="connsiteX128" fmla="*/ 1494056 w 1656184"/>
                <a:gd name="connsiteY128" fmla="*/ 249471 h 1909514"/>
                <a:gd name="connsiteX129" fmla="*/ 1458590 w 1656184"/>
                <a:gd name="connsiteY129" fmla="*/ 209928 h 1909514"/>
                <a:gd name="connsiteX130" fmla="*/ 1419747 w 1656184"/>
                <a:gd name="connsiteY130" fmla="*/ 174455 h 1909514"/>
                <a:gd name="connsiteX131" fmla="*/ 1376400 w 1656184"/>
                <a:gd name="connsiteY131" fmla="*/ 141309 h 1909514"/>
                <a:gd name="connsiteX132" fmla="*/ 1331365 w 1656184"/>
                <a:gd name="connsiteY132" fmla="*/ 111652 h 1909514"/>
                <a:gd name="connsiteX133" fmla="*/ 1283515 w 1656184"/>
                <a:gd name="connsiteY133" fmla="*/ 85483 h 1909514"/>
                <a:gd name="connsiteX134" fmla="*/ 1231161 w 1656184"/>
                <a:gd name="connsiteY134" fmla="*/ 63386 h 1909514"/>
                <a:gd name="connsiteX135" fmla="*/ 1177119 w 1656184"/>
                <a:gd name="connsiteY135" fmla="*/ 43033 h 1909514"/>
                <a:gd name="connsiteX136" fmla="*/ 1118572 w 1656184"/>
                <a:gd name="connsiteY136" fmla="*/ 27332 h 1909514"/>
                <a:gd name="connsiteX137" fmla="*/ 1057210 w 1656184"/>
                <a:gd name="connsiteY137" fmla="*/ 14538 h 1909514"/>
                <a:gd name="connsiteX138" fmla="*/ 993036 w 1656184"/>
                <a:gd name="connsiteY138" fmla="*/ 5815 h 1909514"/>
                <a:gd name="connsiteX139" fmla="*/ 925482 w 1656184"/>
                <a:gd name="connsiteY139" fmla="*/ 582 h 1909514"/>
                <a:gd name="connsiteX140" fmla="*/ 853425 w 1656184"/>
                <a:gd name="connsiteY140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1413007 w 1656184"/>
                <a:gd name="connsiteY95" fmla="*/ 1487444 h 1909514"/>
                <a:gd name="connsiteX96" fmla="*/ 1412429 w 1656184"/>
                <a:gd name="connsiteY96" fmla="*/ 1485195 h 1909514"/>
                <a:gd name="connsiteX97" fmla="*/ 1405111 w 1656184"/>
                <a:gd name="connsiteY97" fmla="*/ 1455538 h 1909514"/>
                <a:gd name="connsiteX98" fmla="*/ 1398918 w 1656184"/>
                <a:gd name="connsiteY98" fmla="*/ 1425881 h 1909514"/>
                <a:gd name="connsiteX99" fmla="*/ 1394978 w 1656184"/>
                <a:gd name="connsiteY99" fmla="*/ 1398549 h 1909514"/>
                <a:gd name="connsiteX100" fmla="*/ 1392163 w 1656184"/>
                <a:gd name="connsiteY100" fmla="*/ 1372381 h 1909514"/>
                <a:gd name="connsiteX101" fmla="*/ 1391037 w 1656184"/>
                <a:gd name="connsiteY101" fmla="*/ 1350865 h 1909514"/>
                <a:gd name="connsiteX102" fmla="*/ 1392163 w 1656184"/>
                <a:gd name="connsiteY102" fmla="*/ 1332837 h 1909514"/>
                <a:gd name="connsiteX103" fmla="*/ 1401171 w 1656184"/>
                <a:gd name="connsiteY103" fmla="*/ 1295039 h 1909514"/>
                <a:gd name="connsiteX104" fmla="*/ 1412429 w 1656184"/>
                <a:gd name="connsiteY104" fmla="*/ 1260148 h 1909514"/>
                <a:gd name="connsiteX105" fmla="*/ 1426503 w 1656184"/>
                <a:gd name="connsiteY105" fmla="*/ 1227001 h 1909514"/>
                <a:gd name="connsiteX106" fmla="*/ 1443954 w 1656184"/>
                <a:gd name="connsiteY106" fmla="*/ 1197926 h 1909514"/>
                <a:gd name="connsiteX107" fmla="*/ 1469849 w 1656184"/>
                <a:gd name="connsiteY107" fmla="*/ 1161872 h 1909514"/>
                <a:gd name="connsiteX108" fmla="*/ 1496308 w 1656184"/>
                <a:gd name="connsiteY108" fmla="*/ 1125818 h 1909514"/>
                <a:gd name="connsiteX109" fmla="*/ 1522767 w 1656184"/>
                <a:gd name="connsiteY109" fmla="*/ 1090926 h 1909514"/>
                <a:gd name="connsiteX110" fmla="*/ 1549788 w 1656184"/>
                <a:gd name="connsiteY110" fmla="*/ 1053710 h 1909514"/>
                <a:gd name="connsiteX111" fmla="*/ 1573995 w 1656184"/>
                <a:gd name="connsiteY111" fmla="*/ 1015911 h 1909514"/>
                <a:gd name="connsiteX112" fmla="*/ 1597637 w 1656184"/>
                <a:gd name="connsiteY112" fmla="*/ 976949 h 1909514"/>
                <a:gd name="connsiteX113" fmla="*/ 1617341 w 1656184"/>
                <a:gd name="connsiteY113" fmla="*/ 934499 h 1909514"/>
                <a:gd name="connsiteX114" fmla="*/ 1633666 w 1656184"/>
                <a:gd name="connsiteY114" fmla="*/ 889140 h 1909514"/>
                <a:gd name="connsiteX115" fmla="*/ 1646051 w 1656184"/>
                <a:gd name="connsiteY115" fmla="*/ 836222 h 1909514"/>
                <a:gd name="connsiteX116" fmla="*/ 1652807 w 1656184"/>
                <a:gd name="connsiteY116" fmla="*/ 782141 h 1909514"/>
                <a:gd name="connsiteX117" fmla="*/ 1656184 w 1656184"/>
                <a:gd name="connsiteY117" fmla="*/ 726897 h 1909514"/>
                <a:gd name="connsiteX118" fmla="*/ 1655059 w 1656184"/>
                <a:gd name="connsiteY118" fmla="*/ 671072 h 1909514"/>
                <a:gd name="connsiteX119" fmla="*/ 1651118 w 1656184"/>
                <a:gd name="connsiteY119" fmla="*/ 616409 h 1909514"/>
                <a:gd name="connsiteX120" fmla="*/ 1642674 w 1656184"/>
                <a:gd name="connsiteY120" fmla="*/ 563490 h 1909514"/>
                <a:gd name="connsiteX121" fmla="*/ 1631415 w 1656184"/>
                <a:gd name="connsiteY121" fmla="*/ 511736 h 1909514"/>
                <a:gd name="connsiteX122" fmla="*/ 1617341 w 1656184"/>
                <a:gd name="connsiteY122" fmla="*/ 464051 h 1909514"/>
                <a:gd name="connsiteX123" fmla="*/ 1601579 w 1656184"/>
                <a:gd name="connsiteY123" fmla="*/ 420438 h 1909514"/>
                <a:gd name="connsiteX124" fmla="*/ 1583565 w 1656184"/>
                <a:gd name="connsiteY124" fmla="*/ 381475 h 1909514"/>
                <a:gd name="connsiteX125" fmla="*/ 1556543 w 1656184"/>
                <a:gd name="connsiteY125" fmla="*/ 334954 h 1909514"/>
                <a:gd name="connsiteX126" fmla="*/ 1527270 w 1656184"/>
                <a:gd name="connsiteY126" fmla="*/ 290759 h 1909514"/>
                <a:gd name="connsiteX127" fmla="*/ 1494056 w 1656184"/>
                <a:gd name="connsiteY127" fmla="*/ 249471 h 1909514"/>
                <a:gd name="connsiteX128" fmla="*/ 1458590 w 1656184"/>
                <a:gd name="connsiteY128" fmla="*/ 209928 h 1909514"/>
                <a:gd name="connsiteX129" fmla="*/ 1419747 w 1656184"/>
                <a:gd name="connsiteY129" fmla="*/ 174455 h 1909514"/>
                <a:gd name="connsiteX130" fmla="*/ 1376400 w 1656184"/>
                <a:gd name="connsiteY130" fmla="*/ 141309 h 1909514"/>
                <a:gd name="connsiteX131" fmla="*/ 1331365 w 1656184"/>
                <a:gd name="connsiteY131" fmla="*/ 111652 h 1909514"/>
                <a:gd name="connsiteX132" fmla="*/ 1283515 w 1656184"/>
                <a:gd name="connsiteY132" fmla="*/ 85483 h 1909514"/>
                <a:gd name="connsiteX133" fmla="*/ 1231161 w 1656184"/>
                <a:gd name="connsiteY133" fmla="*/ 63386 h 1909514"/>
                <a:gd name="connsiteX134" fmla="*/ 1177119 w 1656184"/>
                <a:gd name="connsiteY134" fmla="*/ 43033 h 1909514"/>
                <a:gd name="connsiteX135" fmla="*/ 1118572 w 1656184"/>
                <a:gd name="connsiteY135" fmla="*/ 27332 h 1909514"/>
                <a:gd name="connsiteX136" fmla="*/ 1057210 w 1656184"/>
                <a:gd name="connsiteY136" fmla="*/ 14538 h 1909514"/>
                <a:gd name="connsiteX137" fmla="*/ 993036 w 1656184"/>
                <a:gd name="connsiteY137" fmla="*/ 5815 h 1909514"/>
                <a:gd name="connsiteX138" fmla="*/ 925482 w 1656184"/>
                <a:gd name="connsiteY138" fmla="*/ 582 h 1909514"/>
                <a:gd name="connsiteX139" fmla="*/ 853425 w 1656184"/>
                <a:gd name="connsiteY139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1413007 w 1656184"/>
                <a:gd name="connsiteY94" fmla="*/ 1487444 h 1909514"/>
                <a:gd name="connsiteX95" fmla="*/ 1412429 w 1656184"/>
                <a:gd name="connsiteY95" fmla="*/ 1485195 h 1909514"/>
                <a:gd name="connsiteX96" fmla="*/ 1405111 w 1656184"/>
                <a:gd name="connsiteY96" fmla="*/ 1455538 h 1909514"/>
                <a:gd name="connsiteX97" fmla="*/ 1398918 w 1656184"/>
                <a:gd name="connsiteY97" fmla="*/ 1425881 h 1909514"/>
                <a:gd name="connsiteX98" fmla="*/ 1394978 w 1656184"/>
                <a:gd name="connsiteY98" fmla="*/ 1398549 h 1909514"/>
                <a:gd name="connsiteX99" fmla="*/ 1392163 w 1656184"/>
                <a:gd name="connsiteY99" fmla="*/ 1372381 h 1909514"/>
                <a:gd name="connsiteX100" fmla="*/ 1391037 w 1656184"/>
                <a:gd name="connsiteY100" fmla="*/ 1350865 h 1909514"/>
                <a:gd name="connsiteX101" fmla="*/ 1392163 w 1656184"/>
                <a:gd name="connsiteY101" fmla="*/ 1332837 h 1909514"/>
                <a:gd name="connsiteX102" fmla="*/ 1401171 w 1656184"/>
                <a:gd name="connsiteY102" fmla="*/ 1295039 h 1909514"/>
                <a:gd name="connsiteX103" fmla="*/ 1412429 w 1656184"/>
                <a:gd name="connsiteY103" fmla="*/ 1260148 h 1909514"/>
                <a:gd name="connsiteX104" fmla="*/ 1426503 w 1656184"/>
                <a:gd name="connsiteY104" fmla="*/ 1227001 h 1909514"/>
                <a:gd name="connsiteX105" fmla="*/ 1443954 w 1656184"/>
                <a:gd name="connsiteY105" fmla="*/ 1197926 h 1909514"/>
                <a:gd name="connsiteX106" fmla="*/ 1469849 w 1656184"/>
                <a:gd name="connsiteY106" fmla="*/ 1161872 h 1909514"/>
                <a:gd name="connsiteX107" fmla="*/ 1496308 w 1656184"/>
                <a:gd name="connsiteY107" fmla="*/ 1125818 h 1909514"/>
                <a:gd name="connsiteX108" fmla="*/ 1522767 w 1656184"/>
                <a:gd name="connsiteY108" fmla="*/ 1090926 h 1909514"/>
                <a:gd name="connsiteX109" fmla="*/ 1549788 w 1656184"/>
                <a:gd name="connsiteY109" fmla="*/ 1053710 h 1909514"/>
                <a:gd name="connsiteX110" fmla="*/ 1573995 w 1656184"/>
                <a:gd name="connsiteY110" fmla="*/ 1015911 h 1909514"/>
                <a:gd name="connsiteX111" fmla="*/ 1597637 w 1656184"/>
                <a:gd name="connsiteY111" fmla="*/ 976949 h 1909514"/>
                <a:gd name="connsiteX112" fmla="*/ 1617341 w 1656184"/>
                <a:gd name="connsiteY112" fmla="*/ 934499 h 1909514"/>
                <a:gd name="connsiteX113" fmla="*/ 1633666 w 1656184"/>
                <a:gd name="connsiteY113" fmla="*/ 889140 h 1909514"/>
                <a:gd name="connsiteX114" fmla="*/ 1646051 w 1656184"/>
                <a:gd name="connsiteY114" fmla="*/ 836222 h 1909514"/>
                <a:gd name="connsiteX115" fmla="*/ 1652807 w 1656184"/>
                <a:gd name="connsiteY115" fmla="*/ 782141 h 1909514"/>
                <a:gd name="connsiteX116" fmla="*/ 1656184 w 1656184"/>
                <a:gd name="connsiteY116" fmla="*/ 726897 h 1909514"/>
                <a:gd name="connsiteX117" fmla="*/ 1655059 w 1656184"/>
                <a:gd name="connsiteY117" fmla="*/ 671072 h 1909514"/>
                <a:gd name="connsiteX118" fmla="*/ 1651118 w 1656184"/>
                <a:gd name="connsiteY118" fmla="*/ 616409 h 1909514"/>
                <a:gd name="connsiteX119" fmla="*/ 1642674 w 1656184"/>
                <a:gd name="connsiteY119" fmla="*/ 563490 h 1909514"/>
                <a:gd name="connsiteX120" fmla="*/ 1631415 w 1656184"/>
                <a:gd name="connsiteY120" fmla="*/ 511736 h 1909514"/>
                <a:gd name="connsiteX121" fmla="*/ 1617341 w 1656184"/>
                <a:gd name="connsiteY121" fmla="*/ 464051 h 1909514"/>
                <a:gd name="connsiteX122" fmla="*/ 1601579 w 1656184"/>
                <a:gd name="connsiteY122" fmla="*/ 420438 h 1909514"/>
                <a:gd name="connsiteX123" fmla="*/ 1583565 w 1656184"/>
                <a:gd name="connsiteY123" fmla="*/ 381475 h 1909514"/>
                <a:gd name="connsiteX124" fmla="*/ 1556543 w 1656184"/>
                <a:gd name="connsiteY124" fmla="*/ 334954 h 1909514"/>
                <a:gd name="connsiteX125" fmla="*/ 1527270 w 1656184"/>
                <a:gd name="connsiteY125" fmla="*/ 290759 h 1909514"/>
                <a:gd name="connsiteX126" fmla="*/ 1494056 w 1656184"/>
                <a:gd name="connsiteY126" fmla="*/ 249471 h 1909514"/>
                <a:gd name="connsiteX127" fmla="*/ 1458590 w 1656184"/>
                <a:gd name="connsiteY127" fmla="*/ 209928 h 1909514"/>
                <a:gd name="connsiteX128" fmla="*/ 1419747 w 1656184"/>
                <a:gd name="connsiteY128" fmla="*/ 174455 h 1909514"/>
                <a:gd name="connsiteX129" fmla="*/ 1376400 w 1656184"/>
                <a:gd name="connsiteY129" fmla="*/ 141309 h 1909514"/>
                <a:gd name="connsiteX130" fmla="*/ 1331365 w 1656184"/>
                <a:gd name="connsiteY130" fmla="*/ 111652 h 1909514"/>
                <a:gd name="connsiteX131" fmla="*/ 1283515 w 1656184"/>
                <a:gd name="connsiteY131" fmla="*/ 85483 h 1909514"/>
                <a:gd name="connsiteX132" fmla="*/ 1231161 w 1656184"/>
                <a:gd name="connsiteY132" fmla="*/ 63386 h 1909514"/>
                <a:gd name="connsiteX133" fmla="*/ 1177119 w 1656184"/>
                <a:gd name="connsiteY133" fmla="*/ 43033 h 1909514"/>
                <a:gd name="connsiteX134" fmla="*/ 1118572 w 1656184"/>
                <a:gd name="connsiteY134" fmla="*/ 27332 h 1909514"/>
                <a:gd name="connsiteX135" fmla="*/ 1057210 w 1656184"/>
                <a:gd name="connsiteY135" fmla="*/ 14538 h 1909514"/>
                <a:gd name="connsiteX136" fmla="*/ 993036 w 1656184"/>
                <a:gd name="connsiteY136" fmla="*/ 5815 h 1909514"/>
                <a:gd name="connsiteX137" fmla="*/ 925482 w 1656184"/>
                <a:gd name="connsiteY137" fmla="*/ 582 h 1909514"/>
                <a:gd name="connsiteX138" fmla="*/ 853425 w 1656184"/>
                <a:gd name="connsiteY138" fmla="*/ 0 h 190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656184" h="1909514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lnTo>
                    <a:pt x="192528" y="607686"/>
                  </a:lnTo>
                  <a:lnTo>
                    <a:pt x="193653" y="636180"/>
                  </a:ln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cubicBezTo>
                    <a:pt x="119156" y="1183000"/>
                    <a:pt x="119532" y="1187264"/>
                    <a:pt x="119907" y="1191529"/>
                  </a:cubicBez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27355" y="1909514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cubicBezTo>
                    <a:pt x="1391788" y="1365209"/>
                    <a:pt x="1391412" y="1358037"/>
                    <a:pt x="1391037" y="1350865"/>
                  </a:cubicBezTo>
                  <a:cubicBezTo>
                    <a:pt x="1391412" y="1344856"/>
                    <a:pt x="1391788" y="1338846"/>
                    <a:pt x="1392163" y="1332837"/>
                  </a:cubicBez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lnTo>
                    <a:pt x="1655059" y="671072"/>
                  </a:ln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lnTo>
                    <a:pt x="8534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12882230-09B0-4081-ACDC-764E05CA7BDC}"/>
                </a:ext>
              </a:extLst>
            </p:cNvPr>
            <p:cNvSpPr/>
            <p:nvPr/>
          </p:nvSpPr>
          <p:spPr>
            <a:xfrm>
              <a:off x="1358088" y="4198964"/>
              <a:ext cx="1089158" cy="611109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10547 w 1094108"/>
                <a:gd name="connsiteY2" fmla="*/ 293729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30550 h 611110"/>
                <a:gd name="connsiteX1" fmla="*/ 119888 w 1094108"/>
                <a:gd name="connsiteY1" fmla="*/ 0 h 611110"/>
                <a:gd name="connsiteX2" fmla="*/ 1010547 w 1094108"/>
                <a:gd name="connsiteY2" fmla="*/ 323428 h 611110"/>
                <a:gd name="connsiteX3" fmla="*/ 1094108 w 1094108"/>
                <a:gd name="connsiteY3" fmla="*/ 441972 h 611110"/>
                <a:gd name="connsiteX4" fmla="*/ 1078252 w 1094108"/>
                <a:gd name="connsiteY4" fmla="*/ 547683 h 611110"/>
                <a:gd name="connsiteX5" fmla="*/ 1014825 w 1094108"/>
                <a:gd name="connsiteY5" fmla="*/ 510684 h 611110"/>
                <a:gd name="connsiteX6" fmla="*/ 998968 w 1094108"/>
                <a:gd name="connsiteY6" fmla="*/ 611110 h 611110"/>
                <a:gd name="connsiteX7" fmla="*/ 0 w 1094108"/>
                <a:gd name="connsiteY7" fmla="*/ 230550 h 611110"/>
                <a:gd name="connsiteX0" fmla="*/ 0 w 1089158"/>
                <a:gd name="connsiteY0" fmla="*/ 210751 h 611110"/>
                <a:gd name="connsiteX1" fmla="*/ 114938 w 1089158"/>
                <a:gd name="connsiteY1" fmla="*/ 0 h 611110"/>
                <a:gd name="connsiteX2" fmla="*/ 1005597 w 1089158"/>
                <a:gd name="connsiteY2" fmla="*/ 323428 h 611110"/>
                <a:gd name="connsiteX3" fmla="*/ 1089158 w 1089158"/>
                <a:gd name="connsiteY3" fmla="*/ 441972 h 611110"/>
                <a:gd name="connsiteX4" fmla="*/ 1073302 w 1089158"/>
                <a:gd name="connsiteY4" fmla="*/ 547683 h 611110"/>
                <a:gd name="connsiteX5" fmla="*/ 1009875 w 1089158"/>
                <a:gd name="connsiteY5" fmla="*/ 510684 h 611110"/>
                <a:gd name="connsiteX6" fmla="*/ 994018 w 1089158"/>
                <a:gd name="connsiteY6" fmla="*/ 611110 h 611110"/>
                <a:gd name="connsiteX7" fmla="*/ 0 w 1089158"/>
                <a:gd name="connsiteY7" fmla="*/ 210751 h 61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158" h="611110">
                  <a:moveTo>
                    <a:pt x="0" y="210751"/>
                  </a:moveTo>
                  <a:lnTo>
                    <a:pt x="114938" y="0"/>
                  </a:lnTo>
                  <a:lnTo>
                    <a:pt x="1005597" y="323428"/>
                  </a:lnTo>
                  <a:lnTo>
                    <a:pt x="1089158" y="441972"/>
                  </a:lnTo>
                  <a:lnTo>
                    <a:pt x="1073302" y="547683"/>
                  </a:lnTo>
                  <a:lnTo>
                    <a:pt x="1009875" y="510684"/>
                  </a:lnTo>
                  <a:lnTo>
                    <a:pt x="994018" y="611110"/>
                  </a:lnTo>
                  <a:cubicBezTo>
                    <a:pt x="629604" y="505207"/>
                    <a:pt x="332989" y="337604"/>
                    <a:pt x="0" y="2107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908C5288-C1B2-4B4E-84F2-259C8FE515DD}"/>
                </a:ext>
              </a:extLst>
            </p:cNvPr>
            <p:cNvSpPr/>
            <p:nvPr/>
          </p:nvSpPr>
          <p:spPr>
            <a:xfrm>
              <a:off x="3145709" y="4476837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6BB015EF-DA86-423C-8231-A3A162BBB486}"/>
                </a:ext>
              </a:extLst>
            </p:cNvPr>
            <p:cNvSpPr/>
            <p:nvPr/>
          </p:nvSpPr>
          <p:spPr>
            <a:xfrm>
              <a:off x="1130675" y="4343401"/>
              <a:ext cx="2709784" cy="1900717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60753"/>
                <a:gd name="connsiteY0" fmla="*/ 183976 h 2077670"/>
                <a:gd name="connsiteX1" fmla="*/ 128952 w 2760753"/>
                <a:gd name="connsiteY1" fmla="*/ 2064983 h 2077670"/>
                <a:gd name="connsiteX2" fmla="*/ 1861333 w 2760753"/>
                <a:gd name="connsiteY2" fmla="*/ 2077670 h 2077670"/>
                <a:gd name="connsiteX3" fmla="*/ 1841497 w 2760753"/>
                <a:gd name="connsiteY3" fmla="*/ 1807346 h 2077670"/>
                <a:gd name="connsiteX4" fmla="*/ 2664150 w 2760753"/>
                <a:gd name="connsiteY4" fmla="*/ 130334 h 2077670"/>
                <a:gd name="connsiteX5" fmla="*/ 2054394 w 2760753"/>
                <a:gd name="connsiteY5" fmla="*/ 98409 h 2077670"/>
                <a:gd name="connsiteX6" fmla="*/ 2030082 w 2760753"/>
                <a:gd name="connsiteY6" fmla="*/ 303 h 2077670"/>
                <a:gd name="connsiteX7" fmla="*/ 1898273 w 2760753"/>
                <a:gd name="connsiteY7" fmla="*/ 22051 h 2077670"/>
                <a:gd name="connsiteX8" fmla="*/ 1900421 w 2760753"/>
                <a:gd name="connsiteY8" fmla="*/ 783060 h 2077670"/>
                <a:gd name="connsiteX9" fmla="*/ 1226678 w 2760753"/>
                <a:gd name="connsiteY9" fmla="*/ 497145 h 2077670"/>
                <a:gd name="connsiteX10" fmla="*/ 1130871 w 2760753"/>
                <a:gd name="connsiteY10" fmla="*/ 572491 h 2077670"/>
                <a:gd name="connsiteX11" fmla="*/ 221873 w 2760753"/>
                <a:gd name="connsiteY11" fmla="*/ 183976 h 2077670"/>
                <a:gd name="connsiteX0" fmla="*/ 221873 w 2756874"/>
                <a:gd name="connsiteY0" fmla="*/ 183976 h 2077670"/>
                <a:gd name="connsiteX1" fmla="*/ 128952 w 2756874"/>
                <a:gd name="connsiteY1" fmla="*/ 2064983 h 2077670"/>
                <a:gd name="connsiteX2" fmla="*/ 1861333 w 2756874"/>
                <a:gd name="connsiteY2" fmla="*/ 2077670 h 2077670"/>
                <a:gd name="connsiteX3" fmla="*/ 1811798 w 2756874"/>
                <a:gd name="connsiteY3" fmla="*/ 1807346 h 2077670"/>
                <a:gd name="connsiteX4" fmla="*/ 2664150 w 2756874"/>
                <a:gd name="connsiteY4" fmla="*/ 130334 h 2077670"/>
                <a:gd name="connsiteX5" fmla="*/ 2054394 w 2756874"/>
                <a:gd name="connsiteY5" fmla="*/ 98409 h 2077670"/>
                <a:gd name="connsiteX6" fmla="*/ 2030082 w 2756874"/>
                <a:gd name="connsiteY6" fmla="*/ 303 h 2077670"/>
                <a:gd name="connsiteX7" fmla="*/ 1898273 w 2756874"/>
                <a:gd name="connsiteY7" fmla="*/ 22051 h 2077670"/>
                <a:gd name="connsiteX8" fmla="*/ 1900421 w 2756874"/>
                <a:gd name="connsiteY8" fmla="*/ 783060 h 2077670"/>
                <a:gd name="connsiteX9" fmla="*/ 1226678 w 2756874"/>
                <a:gd name="connsiteY9" fmla="*/ 497145 h 2077670"/>
                <a:gd name="connsiteX10" fmla="*/ 1130871 w 2756874"/>
                <a:gd name="connsiteY10" fmla="*/ 572491 h 2077670"/>
                <a:gd name="connsiteX11" fmla="*/ 221873 w 2756874"/>
                <a:gd name="connsiteY11" fmla="*/ 183976 h 2077670"/>
                <a:gd name="connsiteX0" fmla="*/ 221873 w 2764111"/>
                <a:gd name="connsiteY0" fmla="*/ 183976 h 2077670"/>
                <a:gd name="connsiteX1" fmla="*/ 128952 w 2764111"/>
                <a:gd name="connsiteY1" fmla="*/ 2064983 h 2077670"/>
                <a:gd name="connsiteX2" fmla="*/ 1861333 w 2764111"/>
                <a:gd name="connsiteY2" fmla="*/ 2077670 h 2077670"/>
                <a:gd name="connsiteX3" fmla="*/ 1811798 w 2764111"/>
                <a:gd name="connsiteY3" fmla="*/ 1807346 h 2077670"/>
                <a:gd name="connsiteX4" fmla="*/ 2664150 w 2764111"/>
                <a:gd name="connsiteY4" fmla="*/ 130334 h 2077670"/>
                <a:gd name="connsiteX5" fmla="*/ 2054394 w 2764111"/>
                <a:gd name="connsiteY5" fmla="*/ 98409 h 2077670"/>
                <a:gd name="connsiteX6" fmla="*/ 2030082 w 2764111"/>
                <a:gd name="connsiteY6" fmla="*/ 303 h 2077670"/>
                <a:gd name="connsiteX7" fmla="*/ 1898273 w 2764111"/>
                <a:gd name="connsiteY7" fmla="*/ 22051 h 2077670"/>
                <a:gd name="connsiteX8" fmla="*/ 1900421 w 2764111"/>
                <a:gd name="connsiteY8" fmla="*/ 783060 h 2077670"/>
                <a:gd name="connsiteX9" fmla="*/ 1226678 w 2764111"/>
                <a:gd name="connsiteY9" fmla="*/ 497145 h 2077670"/>
                <a:gd name="connsiteX10" fmla="*/ 1130871 w 2764111"/>
                <a:gd name="connsiteY10" fmla="*/ 572491 h 2077670"/>
                <a:gd name="connsiteX11" fmla="*/ 221873 w 2764111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54394 w 2749398"/>
                <a:gd name="connsiteY5" fmla="*/ 98409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74193 w 2749398"/>
                <a:gd name="connsiteY5" fmla="*/ 375596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58225"/>
                <a:gd name="connsiteY0" fmla="*/ 183976 h 2109781"/>
                <a:gd name="connsiteX1" fmla="*/ 128952 w 2758225"/>
                <a:gd name="connsiteY1" fmla="*/ 2064983 h 2109781"/>
                <a:gd name="connsiteX2" fmla="*/ 1861333 w 2758225"/>
                <a:gd name="connsiteY2" fmla="*/ 2077670 h 2109781"/>
                <a:gd name="connsiteX3" fmla="*/ 1811798 w 2758225"/>
                <a:gd name="connsiteY3" fmla="*/ 1807346 h 2109781"/>
                <a:gd name="connsiteX4" fmla="*/ 2674050 w 2758225"/>
                <a:gd name="connsiteY4" fmla="*/ 407521 h 2109781"/>
                <a:gd name="connsiteX5" fmla="*/ 2074193 w 2758225"/>
                <a:gd name="connsiteY5" fmla="*/ 375596 h 2109781"/>
                <a:gd name="connsiteX6" fmla="*/ 2030082 w 2758225"/>
                <a:gd name="connsiteY6" fmla="*/ 303 h 2109781"/>
                <a:gd name="connsiteX7" fmla="*/ 1898273 w 2758225"/>
                <a:gd name="connsiteY7" fmla="*/ 22051 h 2109781"/>
                <a:gd name="connsiteX8" fmla="*/ 1900421 w 2758225"/>
                <a:gd name="connsiteY8" fmla="*/ 783060 h 2109781"/>
                <a:gd name="connsiteX9" fmla="*/ 1226678 w 2758225"/>
                <a:gd name="connsiteY9" fmla="*/ 497145 h 2109781"/>
                <a:gd name="connsiteX10" fmla="*/ 1130871 w 2758225"/>
                <a:gd name="connsiteY10" fmla="*/ 572491 h 2109781"/>
                <a:gd name="connsiteX11" fmla="*/ 221873 w 2758225"/>
                <a:gd name="connsiteY11" fmla="*/ 183976 h 2109781"/>
                <a:gd name="connsiteX0" fmla="*/ 221873 w 2758225"/>
                <a:gd name="connsiteY0" fmla="*/ 162543 h 2088348"/>
                <a:gd name="connsiteX1" fmla="*/ 128952 w 2758225"/>
                <a:gd name="connsiteY1" fmla="*/ 2043550 h 2088348"/>
                <a:gd name="connsiteX2" fmla="*/ 1861333 w 2758225"/>
                <a:gd name="connsiteY2" fmla="*/ 2056237 h 2088348"/>
                <a:gd name="connsiteX3" fmla="*/ 1811798 w 2758225"/>
                <a:gd name="connsiteY3" fmla="*/ 1785913 h 2088348"/>
                <a:gd name="connsiteX4" fmla="*/ 2674050 w 2758225"/>
                <a:gd name="connsiteY4" fmla="*/ 386088 h 2088348"/>
                <a:gd name="connsiteX5" fmla="*/ 2074193 w 2758225"/>
                <a:gd name="connsiteY5" fmla="*/ 354163 h 2088348"/>
                <a:gd name="connsiteX6" fmla="*/ 2059780 w 2758225"/>
                <a:gd name="connsiteY6" fmla="*/ 513445 h 2088348"/>
                <a:gd name="connsiteX7" fmla="*/ 1898273 w 2758225"/>
                <a:gd name="connsiteY7" fmla="*/ 618 h 2088348"/>
                <a:gd name="connsiteX8" fmla="*/ 1900421 w 2758225"/>
                <a:gd name="connsiteY8" fmla="*/ 761627 h 2088348"/>
                <a:gd name="connsiteX9" fmla="*/ 1226678 w 2758225"/>
                <a:gd name="connsiteY9" fmla="*/ 475712 h 2088348"/>
                <a:gd name="connsiteX10" fmla="*/ 1130871 w 2758225"/>
                <a:gd name="connsiteY10" fmla="*/ 551058 h 2088348"/>
                <a:gd name="connsiteX11" fmla="*/ 221873 w 2758225"/>
                <a:gd name="connsiteY11" fmla="*/ 162543 h 2088348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47770 w 2758225"/>
                <a:gd name="connsiteY7" fmla="*/ 3231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9142 w 2758225"/>
                <a:gd name="connsiteY5" fmla="*/ 335163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3809"/>
                <a:gd name="connsiteY0" fmla="*/ 0 h 1962926"/>
                <a:gd name="connsiteX1" fmla="*/ 128952 w 2753809"/>
                <a:gd name="connsiteY1" fmla="*/ 1881007 h 1962926"/>
                <a:gd name="connsiteX2" fmla="*/ 1861333 w 2753809"/>
                <a:gd name="connsiteY2" fmla="*/ 1893694 h 1962926"/>
                <a:gd name="connsiteX3" fmla="*/ 1811798 w 2753809"/>
                <a:gd name="connsiteY3" fmla="*/ 1623370 h 1962926"/>
                <a:gd name="connsiteX4" fmla="*/ 2669101 w 2753809"/>
                <a:gd name="connsiteY4" fmla="*/ 357189 h 1962926"/>
                <a:gd name="connsiteX5" fmla="*/ 2079142 w 2753809"/>
                <a:gd name="connsiteY5" fmla="*/ 335163 h 1962926"/>
                <a:gd name="connsiteX6" fmla="*/ 2074630 w 2753809"/>
                <a:gd name="connsiteY6" fmla="*/ 425149 h 1962926"/>
                <a:gd name="connsiteX7" fmla="*/ 1932922 w 2753809"/>
                <a:gd name="connsiteY7" fmla="*/ 441947 h 1962926"/>
                <a:gd name="connsiteX8" fmla="*/ 1940020 w 2753809"/>
                <a:gd name="connsiteY8" fmla="*/ 698080 h 1962926"/>
                <a:gd name="connsiteX9" fmla="*/ 1226678 w 2753809"/>
                <a:gd name="connsiteY9" fmla="*/ 313169 h 1962926"/>
                <a:gd name="connsiteX10" fmla="*/ 1130871 w 2753809"/>
                <a:gd name="connsiteY10" fmla="*/ 388515 h 1962926"/>
                <a:gd name="connsiteX11" fmla="*/ 221873 w 2753809"/>
                <a:gd name="connsiteY11" fmla="*/ 0 h 1962926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79142 w 2709782"/>
                <a:gd name="connsiteY5" fmla="*/ 33516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09316 w 2709782"/>
                <a:gd name="connsiteY8" fmla="*/ 717879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665772 w 2709782"/>
                <a:gd name="connsiteY9" fmla="*/ 522224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546978 w 2709782"/>
                <a:gd name="connsiteY9" fmla="*/ 447977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9782" h="1900716">
                  <a:moveTo>
                    <a:pt x="221873" y="0"/>
                  </a:moveTo>
                  <a:cubicBezTo>
                    <a:pt x="-257552" y="739775"/>
                    <a:pt x="200156" y="1655049"/>
                    <a:pt x="128952" y="1881007"/>
                  </a:cubicBezTo>
                  <a:lnTo>
                    <a:pt x="1861333" y="1893694"/>
                  </a:lnTo>
                  <a:cubicBezTo>
                    <a:pt x="1851421" y="1767288"/>
                    <a:pt x="1821710" y="1749776"/>
                    <a:pt x="1811798" y="1623370"/>
                  </a:cubicBezTo>
                  <a:cubicBezTo>
                    <a:pt x="2488388" y="2190050"/>
                    <a:pt x="2833837" y="1950617"/>
                    <a:pt x="2669101" y="322540"/>
                  </a:cubicBezTo>
                  <a:cubicBezTo>
                    <a:pt x="2260425" y="300724"/>
                    <a:pt x="2236145" y="330814"/>
                    <a:pt x="2098940" y="340113"/>
                  </a:cubicBezTo>
                  <a:cubicBezTo>
                    <a:pt x="2090924" y="281495"/>
                    <a:pt x="2127627" y="315574"/>
                    <a:pt x="2104328" y="266756"/>
                  </a:cubicBezTo>
                  <a:cubicBezTo>
                    <a:pt x="2038744" y="265508"/>
                    <a:pt x="2090026" y="262329"/>
                    <a:pt x="1987370" y="283554"/>
                  </a:cubicBezTo>
                  <a:cubicBezTo>
                    <a:pt x="1973922" y="463120"/>
                    <a:pt x="2019590" y="604247"/>
                    <a:pt x="2029115" y="861422"/>
                  </a:cubicBezTo>
                  <a:cubicBezTo>
                    <a:pt x="1974690" y="912750"/>
                    <a:pt x="1680717" y="539352"/>
                    <a:pt x="1546978" y="447977"/>
                  </a:cubicBezTo>
                  <a:cubicBezTo>
                    <a:pt x="1413239" y="356602"/>
                    <a:pt x="1315003" y="347003"/>
                    <a:pt x="1226678" y="313169"/>
                  </a:cubicBezTo>
                  <a:cubicBezTo>
                    <a:pt x="1226550" y="434700"/>
                    <a:pt x="1264864" y="504137"/>
                    <a:pt x="1130871" y="388515"/>
                  </a:cubicBezTo>
                  <a:cubicBezTo>
                    <a:pt x="766733" y="297358"/>
                    <a:pt x="654943" y="201789"/>
                    <a:pt x="2218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xmlns="" id="{E580EE18-1D28-4237-9FF8-4D55912743E6}"/>
              </a:ext>
            </a:extLst>
          </p:cNvPr>
          <p:cNvGrpSpPr/>
          <p:nvPr/>
        </p:nvGrpSpPr>
        <p:grpSpPr>
          <a:xfrm>
            <a:off x="4607006" y="2849355"/>
            <a:ext cx="7113939" cy="3712568"/>
            <a:chOff x="4313192" y="1811213"/>
            <a:chExt cx="6973485" cy="42509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5583B87-4735-4B11-885C-D62B1226EEED}"/>
                </a:ext>
              </a:extLst>
            </p:cNvPr>
            <p:cNvSpPr/>
            <p:nvPr/>
          </p:nvSpPr>
          <p:spPr>
            <a:xfrm>
              <a:off x="6102677" y="5120401"/>
              <a:ext cx="5184000" cy="9417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54" name="Agrupar 53">
              <a:extLst>
                <a:ext uri="{FF2B5EF4-FFF2-40B4-BE49-F238E27FC236}">
                  <a16:creationId xmlns:a16="http://schemas.microsoft.com/office/drawing/2014/main" xmlns="" id="{A5B7F746-D829-4948-AF6C-62B41A902079}"/>
                </a:ext>
              </a:extLst>
            </p:cNvPr>
            <p:cNvGrpSpPr/>
            <p:nvPr/>
          </p:nvGrpSpPr>
          <p:grpSpPr>
            <a:xfrm>
              <a:off x="4313192" y="1811213"/>
              <a:ext cx="6973485" cy="4250972"/>
              <a:chOff x="4313192" y="1811213"/>
              <a:chExt cx="6973485" cy="425097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107C1CA-7CFA-45DA-9A0A-74C813195FC2}"/>
                  </a:ext>
                </a:extLst>
              </p:cNvPr>
              <p:cNvSpPr/>
              <p:nvPr/>
            </p:nvSpPr>
            <p:spPr>
              <a:xfrm>
                <a:off x="6102677" y="2913849"/>
                <a:ext cx="5184000" cy="94178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7" name="Isosceles Triangle 48">
                <a:extLst>
                  <a:ext uri="{FF2B5EF4-FFF2-40B4-BE49-F238E27FC236}">
                    <a16:creationId xmlns:a16="http://schemas.microsoft.com/office/drawing/2014/main" xmlns="" id="{0808ACED-3B71-4EFE-9C34-0FE4D2191F8A}"/>
                  </a:ext>
                </a:extLst>
              </p:cNvPr>
              <p:cNvSpPr/>
              <p:nvPr/>
            </p:nvSpPr>
            <p:spPr>
              <a:xfrm rot="16200000">
                <a:off x="4706882" y="2520159"/>
                <a:ext cx="1003975" cy="1791356"/>
              </a:xfrm>
              <a:custGeom>
                <a:avLst/>
                <a:gdLst>
                  <a:gd name="connsiteX0" fmla="*/ 0 w 1008000"/>
                  <a:gd name="connsiteY0" fmla="*/ 1096600 h 1096600"/>
                  <a:gd name="connsiteX1" fmla="*/ 131856 w 1008000"/>
                  <a:gd name="connsiteY1" fmla="*/ 0 h 1096600"/>
                  <a:gd name="connsiteX2" fmla="*/ 1008000 w 1008000"/>
                  <a:gd name="connsiteY2" fmla="*/ 1096600 h 1096600"/>
                  <a:gd name="connsiteX3" fmla="*/ 0 w 1008000"/>
                  <a:gd name="connsiteY3" fmla="*/ 1096600 h 1096600"/>
                  <a:gd name="connsiteX0" fmla="*/ 112693 w 1120693"/>
                  <a:gd name="connsiteY0" fmla="*/ 1075334 h 1075334"/>
                  <a:gd name="connsiteX1" fmla="*/ 0 w 1120693"/>
                  <a:gd name="connsiteY1" fmla="*/ 0 h 1075334"/>
                  <a:gd name="connsiteX2" fmla="*/ 1120693 w 1120693"/>
                  <a:gd name="connsiteY2" fmla="*/ 1075334 h 1075334"/>
                  <a:gd name="connsiteX3" fmla="*/ 112693 w 1120693"/>
                  <a:gd name="connsiteY3" fmla="*/ 1075334 h 1075334"/>
                  <a:gd name="connsiteX0" fmla="*/ 83413 w 1091413"/>
                  <a:gd name="connsiteY0" fmla="*/ 1072603 h 1072603"/>
                  <a:gd name="connsiteX1" fmla="*/ 0 w 1091413"/>
                  <a:gd name="connsiteY1" fmla="*/ 0 h 1072603"/>
                  <a:gd name="connsiteX2" fmla="*/ 1091413 w 1091413"/>
                  <a:gd name="connsiteY2" fmla="*/ 1072603 h 1072603"/>
                  <a:gd name="connsiteX3" fmla="*/ 83413 w 1091413"/>
                  <a:gd name="connsiteY3" fmla="*/ 1072603 h 1072603"/>
                  <a:gd name="connsiteX0" fmla="*/ 79231 w 1087231"/>
                  <a:gd name="connsiteY0" fmla="*/ 1069873 h 1069873"/>
                  <a:gd name="connsiteX1" fmla="*/ 0 w 1087231"/>
                  <a:gd name="connsiteY1" fmla="*/ 0 h 1069873"/>
                  <a:gd name="connsiteX2" fmla="*/ 1087231 w 1087231"/>
                  <a:gd name="connsiteY2" fmla="*/ 1069873 h 1069873"/>
                  <a:gd name="connsiteX3" fmla="*/ 79231 w 1087231"/>
                  <a:gd name="connsiteY3" fmla="*/ 1069873 h 1069873"/>
                  <a:gd name="connsiteX0" fmla="*/ 62499 w 1070499"/>
                  <a:gd name="connsiteY0" fmla="*/ 1075334 h 1075334"/>
                  <a:gd name="connsiteX1" fmla="*/ 0 w 1070499"/>
                  <a:gd name="connsiteY1" fmla="*/ 0 h 1075334"/>
                  <a:gd name="connsiteX2" fmla="*/ 1070499 w 1070499"/>
                  <a:gd name="connsiteY2" fmla="*/ 1075334 h 1075334"/>
                  <a:gd name="connsiteX3" fmla="*/ 62499 w 1070499"/>
                  <a:gd name="connsiteY3" fmla="*/ 1075334 h 1075334"/>
                  <a:gd name="connsiteX0" fmla="*/ 66683 w 1074683"/>
                  <a:gd name="connsiteY0" fmla="*/ 1075332 h 1075332"/>
                  <a:gd name="connsiteX1" fmla="*/ 0 w 1074683"/>
                  <a:gd name="connsiteY1" fmla="*/ 0 h 1075332"/>
                  <a:gd name="connsiteX2" fmla="*/ 1074683 w 1074683"/>
                  <a:gd name="connsiteY2" fmla="*/ 1075332 h 1075332"/>
                  <a:gd name="connsiteX3" fmla="*/ 66683 w 1074683"/>
                  <a:gd name="connsiteY3" fmla="*/ 1075332 h 107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683" h="1075332">
                    <a:moveTo>
                      <a:pt x="66683" y="1075332"/>
                    </a:moveTo>
                    <a:lnTo>
                      <a:pt x="0" y="0"/>
                    </a:lnTo>
                    <a:lnTo>
                      <a:pt x="1074683" y="1075332"/>
                    </a:lnTo>
                    <a:lnTo>
                      <a:pt x="66683" y="107533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80000"/>
                    </a:schemeClr>
                  </a:gs>
                  <a:gs pos="100000">
                    <a:schemeClr val="accent2">
                      <a:lumMod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grpSp>
            <p:nvGrpSpPr>
              <p:cNvPr id="53" name="Agrupar 52">
                <a:extLst>
                  <a:ext uri="{FF2B5EF4-FFF2-40B4-BE49-F238E27FC236}">
                    <a16:creationId xmlns:a16="http://schemas.microsoft.com/office/drawing/2014/main" xmlns="" id="{C40FFFE8-1380-49D8-9783-C65E4528714E}"/>
                  </a:ext>
                </a:extLst>
              </p:cNvPr>
              <p:cNvGrpSpPr/>
              <p:nvPr/>
            </p:nvGrpSpPr>
            <p:grpSpPr>
              <a:xfrm>
                <a:off x="4313671" y="1811213"/>
                <a:ext cx="6973006" cy="4250972"/>
                <a:chOff x="4313671" y="1811213"/>
                <a:chExt cx="6973006" cy="4250971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id="{2A68B966-F92C-47F5-A5D6-D97E6E65870C}"/>
                    </a:ext>
                  </a:extLst>
                </p:cNvPr>
                <p:cNvSpPr/>
                <p:nvPr/>
              </p:nvSpPr>
              <p:spPr>
                <a:xfrm>
                  <a:off x="6102677" y="1811216"/>
                  <a:ext cx="5184000" cy="94178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ea typeface="+mj-ea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83B0790B-28CC-4115-B539-929450D752EF}"/>
                    </a:ext>
                  </a:extLst>
                </p:cNvPr>
                <p:cNvSpPr/>
                <p:nvPr/>
              </p:nvSpPr>
              <p:spPr>
                <a:xfrm>
                  <a:off x="6102677" y="4016482"/>
                  <a:ext cx="5184000" cy="94178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5" name="Isosceles Triangle 26">
                  <a:extLst>
                    <a:ext uri="{FF2B5EF4-FFF2-40B4-BE49-F238E27FC236}">
                      <a16:creationId xmlns:a16="http://schemas.microsoft.com/office/drawing/2014/main" xmlns="" id="{26EDB45A-15BC-450E-B5F6-B4FC3589B883}"/>
                    </a:ext>
                  </a:extLst>
                </p:cNvPr>
                <p:cNvSpPr/>
                <p:nvPr/>
              </p:nvSpPr>
              <p:spPr>
                <a:xfrm rot="16200000">
                  <a:off x="4197111" y="1940454"/>
                  <a:ext cx="2036677" cy="1778195"/>
                </a:xfrm>
                <a:custGeom>
                  <a:avLst/>
                  <a:gdLst>
                    <a:gd name="connsiteX0" fmla="*/ 0 w 1008000"/>
                    <a:gd name="connsiteY0" fmla="*/ 1096600 h 1096600"/>
                    <a:gd name="connsiteX1" fmla="*/ 131856 w 1008000"/>
                    <a:gd name="connsiteY1" fmla="*/ 0 h 1096600"/>
                    <a:gd name="connsiteX2" fmla="*/ 1008000 w 1008000"/>
                    <a:gd name="connsiteY2" fmla="*/ 1096600 h 1096600"/>
                    <a:gd name="connsiteX3" fmla="*/ 0 w 1008000"/>
                    <a:gd name="connsiteY3" fmla="*/ 1096600 h 1096600"/>
                    <a:gd name="connsiteX0" fmla="*/ 1197213 w 2205213"/>
                    <a:gd name="connsiteY0" fmla="*/ 1064702 h 1064702"/>
                    <a:gd name="connsiteX1" fmla="*/ 0 w 2205213"/>
                    <a:gd name="connsiteY1" fmla="*/ 0 h 1064702"/>
                    <a:gd name="connsiteX2" fmla="*/ 2205213 w 2205213"/>
                    <a:gd name="connsiteY2" fmla="*/ 1064702 h 1064702"/>
                    <a:gd name="connsiteX3" fmla="*/ 1197213 w 2205213"/>
                    <a:gd name="connsiteY3" fmla="*/ 1064702 h 1064702"/>
                    <a:gd name="connsiteX0" fmla="*/ 1180481 w 2188481"/>
                    <a:gd name="connsiteY0" fmla="*/ 1064702 h 1064702"/>
                    <a:gd name="connsiteX1" fmla="*/ 0 w 2188481"/>
                    <a:gd name="connsiteY1" fmla="*/ 0 h 1064702"/>
                    <a:gd name="connsiteX2" fmla="*/ 2188481 w 2188481"/>
                    <a:gd name="connsiteY2" fmla="*/ 1064702 h 1064702"/>
                    <a:gd name="connsiteX3" fmla="*/ 1180481 w 2188481"/>
                    <a:gd name="connsiteY3" fmla="*/ 1064702 h 1064702"/>
                    <a:gd name="connsiteX0" fmla="*/ 1172115 w 2180115"/>
                    <a:gd name="connsiteY0" fmla="*/ 1067431 h 1067431"/>
                    <a:gd name="connsiteX1" fmla="*/ 0 w 2180115"/>
                    <a:gd name="connsiteY1" fmla="*/ 0 h 1067431"/>
                    <a:gd name="connsiteX2" fmla="*/ 2180115 w 2180115"/>
                    <a:gd name="connsiteY2" fmla="*/ 1067431 h 1067431"/>
                    <a:gd name="connsiteX3" fmla="*/ 1172115 w 2180115"/>
                    <a:gd name="connsiteY3" fmla="*/ 1067431 h 1067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80115" h="1067431">
                      <a:moveTo>
                        <a:pt x="1172115" y="1067431"/>
                      </a:moveTo>
                      <a:lnTo>
                        <a:pt x="0" y="0"/>
                      </a:lnTo>
                      <a:lnTo>
                        <a:pt x="2180115" y="1067431"/>
                      </a:lnTo>
                      <a:lnTo>
                        <a:pt x="1172115" y="106743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100000">
                      <a:schemeClr val="accent1">
                        <a:lumMod val="8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9" name="Isosceles Triangle 49">
                  <a:extLst>
                    <a:ext uri="{FF2B5EF4-FFF2-40B4-BE49-F238E27FC236}">
                      <a16:creationId xmlns:a16="http://schemas.microsoft.com/office/drawing/2014/main" xmlns="" id="{153C4927-A421-4B14-AF54-874BA05359DC}"/>
                    </a:ext>
                  </a:extLst>
                </p:cNvPr>
                <p:cNvSpPr/>
                <p:nvPr/>
              </p:nvSpPr>
              <p:spPr>
                <a:xfrm rot="16200000">
                  <a:off x="4709734" y="3563455"/>
                  <a:ext cx="998749" cy="1790875"/>
                </a:xfrm>
                <a:custGeom>
                  <a:avLst/>
                  <a:gdLst>
                    <a:gd name="connsiteX0" fmla="*/ 0 w 1008000"/>
                    <a:gd name="connsiteY0" fmla="*/ 1096600 h 1096600"/>
                    <a:gd name="connsiteX1" fmla="*/ 131856 w 1008000"/>
                    <a:gd name="connsiteY1" fmla="*/ 0 h 1096600"/>
                    <a:gd name="connsiteX2" fmla="*/ 1008000 w 1008000"/>
                    <a:gd name="connsiteY2" fmla="*/ 1096600 h 1096600"/>
                    <a:gd name="connsiteX3" fmla="*/ 0 w 1008000"/>
                    <a:gd name="connsiteY3" fmla="*/ 1096600 h 1096600"/>
                    <a:gd name="connsiteX0" fmla="*/ 0 w 1035624"/>
                    <a:gd name="connsiteY0" fmla="*/ 1085967 h 1085967"/>
                    <a:gd name="connsiteX1" fmla="*/ 1035624 w 1035624"/>
                    <a:gd name="connsiteY1" fmla="*/ 0 h 1085967"/>
                    <a:gd name="connsiteX2" fmla="*/ 1008000 w 1035624"/>
                    <a:gd name="connsiteY2" fmla="*/ 1085967 h 1085967"/>
                    <a:gd name="connsiteX3" fmla="*/ 0 w 1035624"/>
                    <a:gd name="connsiteY3" fmla="*/ 1085967 h 1085967"/>
                    <a:gd name="connsiteX0" fmla="*/ 0 w 1060722"/>
                    <a:gd name="connsiteY0" fmla="*/ 1075043 h 1075043"/>
                    <a:gd name="connsiteX1" fmla="*/ 1060722 w 1060722"/>
                    <a:gd name="connsiteY1" fmla="*/ 0 h 1075043"/>
                    <a:gd name="connsiteX2" fmla="*/ 1008000 w 1060722"/>
                    <a:gd name="connsiteY2" fmla="*/ 1075043 h 1075043"/>
                    <a:gd name="connsiteX3" fmla="*/ 0 w 1060722"/>
                    <a:gd name="connsiteY3" fmla="*/ 1075043 h 1075043"/>
                    <a:gd name="connsiteX0" fmla="*/ 0 w 1069087"/>
                    <a:gd name="connsiteY0" fmla="*/ 1075043 h 1075043"/>
                    <a:gd name="connsiteX1" fmla="*/ 1069087 w 1069087"/>
                    <a:gd name="connsiteY1" fmla="*/ 0 h 1075043"/>
                    <a:gd name="connsiteX2" fmla="*/ 1008000 w 1069087"/>
                    <a:gd name="connsiteY2" fmla="*/ 1075043 h 1075043"/>
                    <a:gd name="connsiteX3" fmla="*/ 0 w 1069087"/>
                    <a:gd name="connsiteY3" fmla="*/ 1075043 h 1075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9087" h="1075043">
                      <a:moveTo>
                        <a:pt x="0" y="1075043"/>
                      </a:moveTo>
                      <a:lnTo>
                        <a:pt x="1069087" y="0"/>
                      </a:lnTo>
                      <a:lnTo>
                        <a:pt x="1008000" y="1075043"/>
                      </a:lnTo>
                      <a:lnTo>
                        <a:pt x="0" y="107504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80000"/>
                      </a:schemeClr>
                    </a:gs>
                    <a:gs pos="100000">
                      <a:schemeClr val="accent3">
                        <a:lumMod val="8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ea typeface="+mj-ea"/>
                  </a:endParaRPr>
                </a:p>
              </p:txBody>
            </p:sp>
            <p:sp>
              <p:nvSpPr>
                <p:cNvPr id="11" name="Isosceles Triangle 50">
                  <a:extLst>
                    <a:ext uri="{FF2B5EF4-FFF2-40B4-BE49-F238E27FC236}">
                      <a16:creationId xmlns:a16="http://schemas.microsoft.com/office/drawing/2014/main" xmlns="" id="{12CB1035-B884-44FE-ABD1-8D2894FA0508}"/>
                    </a:ext>
                  </a:extLst>
                </p:cNvPr>
                <p:cNvSpPr/>
                <p:nvPr/>
              </p:nvSpPr>
              <p:spPr>
                <a:xfrm rot="16200000">
                  <a:off x="4204772" y="4162408"/>
                  <a:ext cx="2025426" cy="1774125"/>
                </a:xfrm>
                <a:custGeom>
                  <a:avLst/>
                  <a:gdLst>
                    <a:gd name="connsiteX0" fmla="*/ 0 w 1008000"/>
                    <a:gd name="connsiteY0" fmla="*/ 1096600 h 1096600"/>
                    <a:gd name="connsiteX1" fmla="*/ 131856 w 1008000"/>
                    <a:gd name="connsiteY1" fmla="*/ 0 h 1096600"/>
                    <a:gd name="connsiteX2" fmla="*/ 1008000 w 1008000"/>
                    <a:gd name="connsiteY2" fmla="*/ 1096600 h 1096600"/>
                    <a:gd name="connsiteX3" fmla="*/ 0 w 1008000"/>
                    <a:gd name="connsiteY3" fmla="*/ 1096600 h 1096600"/>
                    <a:gd name="connsiteX0" fmla="*/ 0 w 2109512"/>
                    <a:gd name="connsiteY0" fmla="*/ 1054069 h 1054069"/>
                    <a:gd name="connsiteX1" fmla="*/ 2109512 w 2109512"/>
                    <a:gd name="connsiteY1" fmla="*/ 0 h 1054069"/>
                    <a:gd name="connsiteX2" fmla="*/ 1008000 w 2109512"/>
                    <a:gd name="connsiteY2" fmla="*/ 1054069 h 1054069"/>
                    <a:gd name="connsiteX3" fmla="*/ 0 w 2109512"/>
                    <a:gd name="connsiteY3" fmla="*/ 1054069 h 1054069"/>
                    <a:gd name="connsiteX0" fmla="*/ 0 w 2172255"/>
                    <a:gd name="connsiteY0" fmla="*/ 1064989 h 1064989"/>
                    <a:gd name="connsiteX1" fmla="*/ 2172255 w 2172255"/>
                    <a:gd name="connsiteY1" fmla="*/ 0 h 1064989"/>
                    <a:gd name="connsiteX2" fmla="*/ 1008000 w 2172255"/>
                    <a:gd name="connsiteY2" fmla="*/ 1064989 h 1064989"/>
                    <a:gd name="connsiteX3" fmla="*/ 0 w 2172255"/>
                    <a:gd name="connsiteY3" fmla="*/ 1064989 h 1064989"/>
                    <a:gd name="connsiteX0" fmla="*/ 0 w 2168072"/>
                    <a:gd name="connsiteY0" fmla="*/ 1064989 h 1064989"/>
                    <a:gd name="connsiteX1" fmla="*/ 2168072 w 2168072"/>
                    <a:gd name="connsiteY1" fmla="*/ 0 h 1064989"/>
                    <a:gd name="connsiteX2" fmla="*/ 1008000 w 2168072"/>
                    <a:gd name="connsiteY2" fmla="*/ 1064989 h 1064989"/>
                    <a:gd name="connsiteX3" fmla="*/ 0 w 2168072"/>
                    <a:gd name="connsiteY3" fmla="*/ 1064989 h 106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8072" h="1064989">
                      <a:moveTo>
                        <a:pt x="0" y="1064989"/>
                      </a:moveTo>
                      <a:lnTo>
                        <a:pt x="2168072" y="0"/>
                      </a:lnTo>
                      <a:lnTo>
                        <a:pt x="1008000" y="1064989"/>
                      </a:lnTo>
                      <a:lnTo>
                        <a:pt x="0" y="106498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80000"/>
                      </a:schemeClr>
                    </a:gs>
                    <a:gs pos="100000">
                      <a:schemeClr val="accent4">
                        <a:lumMod val="8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ea typeface="+mj-ea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BEBD5963-82EA-45CF-83B3-A5183192B3B6}"/>
                    </a:ext>
                  </a:extLst>
                </p:cNvPr>
                <p:cNvSpPr txBox="1"/>
                <p:nvPr/>
              </p:nvSpPr>
              <p:spPr>
                <a:xfrm>
                  <a:off x="7364156" y="1956517"/>
                  <a:ext cx="3670314" cy="7400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pt-PT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Restaurar a confiança, o crescimento e o emprego</a:t>
                  </a:r>
                  <a:endParaRPr lang="ko-KR" altLang="en-US" sz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89E241E5-3AF5-4AAA-9B6B-3BAB4411C324}"/>
                    </a:ext>
                  </a:extLst>
                </p:cNvPr>
                <p:cNvSpPr txBox="1"/>
                <p:nvPr/>
              </p:nvSpPr>
              <p:spPr>
                <a:xfrm>
                  <a:off x="7963576" y="4172453"/>
                  <a:ext cx="3041595" cy="7400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pt-PT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Promover o comércio global e o investimento</a:t>
                  </a:r>
                  <a:endParaRPr lang="ko-KR" alt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1FC2C746-7278-4205-ABFA-B017E2D51CF2}"/>
                    </a:ext>
                  </a:extLst>
                </p:cNvPr>
                <p:cNvSpPr txBox="1"/>
                <p:nvPr/>
              </p:nvSpPr>
              <p:spPr>
                <a:xfrm>
                  <a:off x="7364156" y="5221259"/>
                  <a:ext cx="3670314" cy="7400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pt-PT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Construir uma recuperação inclusiva, verde e sustentável para todos</a:t>
                  </a:r>
                  <a:endParaRPr lang="ko-KR" alt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tangle 1">
                  <a:extLst>
                    <a:ext uri="{FF2B5EF4-FFF2-40B4-BE49-F238E27FC236}">
                      <a16:creationId xmlns:a16="http://schemas.microsoft.com/office/drawing/2014/main" xmlns="" id="{A4EAFCDC-3CB5-4489-AD2C-44643AA558F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45335" y="5401779"/>
                  <a:ext cx="434527" cy="428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694" h="3935658">
                      <a:moveTo>
                        <a:pt x="3059053" y="3287658"/>
                      </a:moveTo>
                      <a:lnTo>
                        <a:pt x="3994694" y="3287658"/>
                      </a:lnTo>
                      <a:lnTo>
                        <a:pt x="3994694" y="3935658"/>
                      </a:lnTo>
                      <a:lnTo>
                        <a:pt x="3059053" y="3935658"/>
                      </a:lnTo>
                      <a:close/>
                      <a:moveTo>
                        <a:pt x="1259497" y="3287658"/>
                      </a:moveTo>
                      <a:lnTo>
                        <a:pt x="2915681" y="3287658"/>
                      </a:lnTo>
                      <a:lnTo>
                        <a:pt x="2915681" y="3935658"/>
                      </a:lnTo>
                      <a:lnTo>
                        <a:pt x="1259497" y="3935658"/>
                      </a:lnTo>
                      <a:close/>
                      <a:moveTo>
                        <a:pt x="0" y="3287658"/>
                      </a:moveTo>
                      <a:lnTo>
                        <a:pt x="1116124" y="3287658"/>
                      </a:lnTo>
                      <a:lnTo>
                        <a:pt x="1116124" y="3935658"/>
                      </a:lnTo>
                      <a:lnTo>
                        <a:pt x="0" y="3935658"/>
                      </a:lnTo>
                      <a:close/>
                      <a:moveTo>
                        <a:pt x="3886694" y="2470824"/>
                      </a:moveTo>
                      <a:lnTo>
                        <a:pt x="3994694" y="2470824"/>
                      </a:lnTo>
                      <a:lnTo>
                        <a:pt x="3994694" y="3118824"/>
                      </a:lnTo>
                      <a:lnTo>
                        <a:pt x="3886694" y="3118824"/>
                      </a:lnTo>
                      <a:close/>
                      <a:moveTo>
                        <a:pt x="2123068" y="2470824"/>
                      </a:moveTo>
                      <a:lnTo>
                        <a:pt x="3779252" y="2470824"/>
                      </a:lnTo>
                      <a:lnTo>
                        <a:pt x="3779252" y="3118824"/>
                      </a:lnTo>
                      <a:lnTo>
                        <a:pt x="2123068" y="3118824"/>
                      </a:lnTo>
                      <a:close/>
                      <a:moveTo>
                        <a:pt x="359442" y="2470824"/>
                      </a:moveTo>
                      <a:lnTo>
                        <a:pt x="2015626" y="2470824"/>
                      </a:lnTo>
                      <a:lnTo>
                        <a:pt x="2015626" y="3118824"/>
                      </a:lnTo>
                      <a:lnTo>
                        <a:pt x="359442" y="3118824"/>
                      </a:lnTo>
                      <a:close/>
                      <a:moveTo>
                        <a:pt x="0" y="2470824"/>
                      </a:moveTo>
                      <a:lnTo>
                        <a:pt x="252000" y="2470824"/>
                      </a:lnTo>
                      <a:lnTo>
                        <a:pt x="252000" y="3118824"/>
                      </a:lnTo>
                      <a:lnTo>
                        <a:pt x="0" y="3118824"/>
                      </a:lnTo>
                      <a:close/>
                      <a:moveTo>
                        <a:pt x="3059053" y="1635982"/>
                      </a:moveTo>
                      <a:lnTo>
                        <a:pt x="3994694" y="1635982"/>
                      </a:lnTo>
                      <a:lnTo>
                        <a:pt x="3994694" y="2283982"/>
                      </a:lnTo>
                      <a:lnTo>
                        <a:pt x="3059053" y="2283982"/>
                      </a:lnTo>
                      <a:close/>
                      <a:moveTo>
                        <a:pt x="1259496" y="1635982"/>
                      </a:moveTo>
                      <a:lnTo>
                        <a:pt x="2915680" y="1635982"/>
                      </a:lnTo>
                      <a:lnTo>
                        <a:pt x="2915680" y="2283982"/>
                      </a:lnTo>
                      <a:lnTo>
                        <a:pt x="1259496" y="2283982"/>
                      </a:lnTo>
                      <a:close/>
                      <a:moveTo>
                        <a:pt x="0" y="1635982"/>
                      </a:moveTo>
                      <a:lnTo>
                        <a:pt x="1116124" y="1635982"/>
                      </a:lnTo>
                      <a:lnTo>
                        <a:pt x="1116124" y="2283982"/>
                      </a:lnTo>
                      <a:lnTo>
                        <a:pt x="0" y="2283982"/>
                      </a:lnTo>
                      <a:close/>
                      <a:moveTo>
                        <a:pt x="3886694" y="836400"/>
                      </a:moveTo>
                      <a:lnTo>
                        <a:pt x="3994694" y="836400"/>
                      </a:lnTo>
                      <a:lnTo>
                        <a:pt x="3994694" y="1484400"/>
                      </a:lnTo>
                      <a:lnTo>
                        <a:pt x="3886694" y="1484400"/>
                      </a:lnTo>
                      <a:close/>
                      <a:moveTo>
                        <a:pt x="2123068" y="820634"/>
                      </a:moveTo>
                      <a:lnTo>
                        <a:pt x="3779252" y="820634"/>
                      </a:lnTo>
                      <a:lnTo>
                        <a:pt x="3779252" y="1468634"/>
                      </a:lnTo>
                      <a:lnTo>
                        <a:pt x="2123068" y="1468634"/>
                      </a:lnTo>
                      <a:close/>
                      <a:moveTo>
                        <a:pt x="359442" y="820634"/>
                      </a:moveTo>
                      <a:lnTo>
                        <a:pt x="2015626" y="820634"/>
                      </a:lnTo>
                      <a:lnTo>
                        <a:pt x="2015626" y="1468634"/>
                      </a:lnTo>
                      <a:lnTo>
                        <a:pt x="359442" y="1468634"/>
                      </a:lnTo>
                      <a:close/>
                      <a:moveTo>
                        <a:pt x="0" y="820634"/>
                      </a:moveTo>
                      <a:lnTo>
                        <a:pt x="252000" y="820634"/>
                      </a:lnTo>
                      <a:lnTo>
                        <a:pt x="252000" y="1468634"/>
                      </a:lnTo>
                      <a:lnTo>
                        <a:pt x="0" y="1468634"/>
                      </a:lnTo>
                      <a:close/>
                      <a:moveTo>
                        <a:pt x="3059053" y="0"/>
                      </a:moveTo>
                      <a:lnTo>
                        <a:pt x="3994694" y="0"/>
                      </a:lnTo>
                      <a:lnTo>
                        <a:pt x="3994694" y="648000"/>
                      </a:lnTo>
                      <a:lnTo>
                        <a:pt x="3059053" y="648000"/>
                      </a:lnTo>
                      <a:close/>
                      <a:moveTo>
                        <a:pt x="1259496" y="0"/>
                      </a:moveTo>
                      <a:lnTo>
                        <a:pt x="2915680" y="0"/>
                      </a:lnTo>
                      <a:lnTo>
                        <a:pt x="2915680" y="648000"/>
                      </a:lnTo>
                      <a:lnTo>
                        <a:pt x="1259496" y="648000"/>
                      </a:lnTo>
                      <a:close/>
                      <a:moveTo>
                        <a:pt x="0" y="0"/>
                      </a:moveTo>
                      <a:lnTo>
                        <a:pt x="1116124" y="0"/>
                      </a:lnTo>
                      <a:lnTo>
                        <a:pt x="1116124" y="648000"/>
                      </a:lnTo>
                      <a:lnTo>
                        <a:pt x="0" y="648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  <a:ea typeface="+mj-ea"/>
                  </a:endParaRPr>
                </a:p>
              </p:txBody>
            </p:sp>
            <p:sp>
              <p:nvSpPr>
                <p:cNvPr id="2" name="Retângulo 1">
                  <a:extLst>
                    <a:ext uri="{FF2B5EF4-FFF2-40B4-BE49-F238E27FC236}">
                      <a16:creationId xmlns:a16="http://schemas.microsoft.com/office/drawing/2014/main" xmlns="" id="{280DE2F8-B82B-4748-883C-1B9D3A8594AD}"/>
                    </a:ext>
                  </a:extLst>
                </p:cNvPr>
                <p:cNvSpPr/>
                <p:nvPr/>
              </p:nvSpPr>
              <p:spPr>
                <a:xfrm>
                  <a:off x="7334857" y="3078181"/>
                  <a:ext cx="3699613" cy="7400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pt-PT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Reparar e fortalecer o sistema financeiro</a:t>
                  </a:r>
                </a:p>
              </p:txBody>
            </p:sp>
            <p:sp>
              <p:nvSpPr>
                <p:cNvPr id="46" name="Rounded Rectangle 1">
                  <a:extLst>
                    <a:ext uri="{FF2B5EF4-FFF2-40B4-BE49-F238E27FC236}">
                      <a16:creationId xmlns:a16="http://schemas.microsoft.com/office/drawing/2014/main" xmlns="" id="{E8A29301-2F1F-49FA-ADEF-39AD922AAA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648398">
                  <a:off x="6707827" y="3122937"/>
                  <a:ext cx="229478" cy="586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952" h="4764557">
                      <a:moveTo>
                        <a:pt x="289679" y="2004751"/>
                      </a:moveTo>
                      <a:cubicBezTo>
                        <a:pt x="458860" y="1838972"/>
                        <a:pt x="691283" y="1737733"/>
                        <a:pt x="946849" y="1740329"/>
                      </a:cubicBezTo>
                      <a:cubicBezTo>
                        <a:pt x="982916" y="1740695"/>
                        <a:pt x="1018481" y="1743119"/>
                        <a:pt x="1053366" y="1748014"/>
                      </a:cubicBezTo>
                      <a:cubicBezTo>
                        <a:pt x="1317748" y="1888655"/>
                        <a:pt x="1203170" y="2165630"/>
                        <a:pt x="978473" y="2204473"/>
                      </a:cubicBezTo>
                      <a:cubicBezTo>
                        <a:pt x="966642" y="2201190"/>
                        <a:pt x="954470" y="2200566"/>
                        <a:pt x="942176" y="2200441"/>
                      </a:cubicBezTo>
                      <a:cubicBezTo>
                        <a:pt x="697403" y="2197955"/>
                        <a:pt x="496962" y="2394367"/>
                        <a:pt x="494475" y="2639137"/>
                      </a:cubicBezTo>
                      <a:lnTo>
                        <a:pt x="482110" y="3856696"/>
                      </a:lnTo>
                      <a:cubicBezTo>
                        <a:pt x="479624" y="4101467"/>
                        <a:pt x="676035" y="4301910"/>
                        <a:pt x="920807" y="4304396"/>
                      </a:cubicBezTo>
                      <a:cubicBezTo>
                        <a:pt x="1043193" y="4305639"/>
                        <a:pt x="1154496" y="4257158"/>
                        <a:pt x="1235513" y="4177768"/>
                      </a:cubicBezTo>
                      <a:cubicBezTo>
                        <a:pt x="1316531" y="4098380"/>
                        <a:pt x="1367262" y="3988084"/>
                        <a:pt x="1368506" y="3865699"/>
                      </a:cubicBezTo>
                      <a:lnTo>
                        <a:pt x="1375662" y="3161156"/>
                      </a:lnTo>
                      <a:cubicBezTo>
                        <a:pt x="1504082" y="3167548"/>
                        <a:pt x="1792622" y="2981572"/>
                        <a:pt x="1861834" y="2783546"/>
                      </a:cubicBezTo>
                      <a:lnTo>
                        <a:pt x="1851019" y="3848423"/>
                      </a:lnTo>
                      <a:cubicBezTo>
                        <a:pt x="1848423" y="4103989"/>
                        <a:pt x="1742485" y="4334308"/>
                        <a:pt x="1573304" y="4500088"/>
                      </a:cubicBezTo>
                      <a:cubicBezTo>
                        <a:pt x="1404123" y="4665866"/>
                        <a:pt x="1171700" y="4767105"/>
                        <a:pt x="916134" y="4764509"/>
                      </a:cubicBezTo>
                      <a:cubicBezTo>
                        <a:pt x="405002" y="4759318"/>
                        <a:pt x="-5143" y="4340756"/>
                        <a:pt x="48" y="3829624"/>
                      </a:cubicBezTo>
                      <a:lnTo>
                        <a:pt x="11964" y="2656415"/>
                      </a:lnTo>
                      <a:cubicBezTo>
                        <a:pt x="14559" y="2400849"/>
                        <a:pt x="120498" y="2170529"/>
                        <a:pt x="289679" y="2004751"/>
                      </a:cubicBezTo>
                      <a:close/>
                      <a:moveTo>
                        <a:pt x="282968" y="271082"/>
                      </a:moveTo>
                      <a:cubicBezTo>
                        <a:pt x="450457" y="103594"/>
                        <a:pt x="681840" y="0"/>
                        <a:pt x="937419" y="0"/>
                      </a:cubicBezTo>
                      <a:cubicBezTo>
                        <a:pt x="1448577" y="0"/>
                        <a:pt x="1862952" y="414375"/>
                        <a:pt x="1862952" y="925533"/>
                      </a:cubicBezTo>
                      <a:lnTo>
                        <a:pt x="1862952" y="2098803"/>
                      </a:lnTo>
                      <a:cubicBezTo>
                        <a:pt x="1862952" y="2609961"/>
                        <a:pt x="1448577" y="3024336"/>
                        <a:pt x="937419" y="3024336"/>
                      </a:cubicBezTo>
                      <a:cubicBezTo>
                        <a:pt x="901350" y="3024336"/>
                        <a:pt x="865762" y="3022273"/>
                        <a:pt x="830829" y="3017733"/>
                      </a:cubicBezTo>
                      <a:cubicBezTo>
                        <a:pt x="565032" y="2879784"/>
                        <a:pt x="676792" y="2601660"/>
                        <a:pt x="901083" y="2560538"/>
                      </a:cubicBezTo>
                      <a:cubicBezTo>
                        <a:pt x="912947" y="2563700"/>
                        <a:pt x="925124" y="2564200"/>
                        <a:pt x="937419" y="2564200"/>
                      </a:cubicBezTo>
                      <a:cubicBezTo>
                        <a:pt x="1182204" y="2564200"/>
                        <a:pt x="1380640" y="2365763"/>
                        <a:pt x="1380641" y="2120980"/>
                      </a:cubicBezTo>
                      <a:lnTo>
                        <a:pt x="1380640" y="903358"/>
                      </a:lnTo>
                      <a:cubicBezTo>
                        <a:pt x="1380640" y="658574"/>
                        <a:pt x="1182204" y="460137"/>
                        <a:pt x="937419" y="460137"/>
                      </a:cubicBezTo>
                      <a:cubicBezTo>
                        <a:pt x="815027" y="460137"/>
                        <a:pt x="704222" y="509746"/>
                        <a:pt x="624015" y="589954"/>
                      </a:cubicBezTo>
                      <a:cubicBezTo>
                        <a:pt x="543808" y="670161"/>
                        <a:pt x="494199" y="780966"/>
                        <a:pt x="494199" y="903358"/>
                      </a:cubicBezTo>
                      <a:lnTo>
                        <a:pt x="494198" y="1607937"/>
                      </a:lnTo>
                      <a:cubicBezTo>
                        <a:pt x="365720" y="1602850"/>
                        <a:pt x="79084" y="1791747"/>
                        <a:pt x="11886" y="1990465"/>
                      </a:cubicBezTo>
                      <a:lnTo>
                        <a:pt x="11886" y="925533"/>
                      </a:lnTo>
                      <a:cubicBezTo>
                        <a:pt x="11886" y="669954"/>
                        <a:pt x="115480" y="438571"/>
                        <a:pt x="282968" y="2710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>
                    <a:solidFill>
                      <a:schemeClr val="tx1"/>
                    </a:solidFill>
                    <a:ea typeface="+mj-ea"/>
                  </a:endParaRPr>
                </a:p>
              </p:txBody>
            </p:sp>
            <p:sp>
              <p:nvSpPr>
                <p:cNvPr id="47" name="Rectangle 7">
                  <a:extLst>
                    <a:ext uri="{FF2B5EF4-FFF2-40B4-BE49-F238E27FC236}">
                      <a16:creationId xmlns:a16="http://schemas.microsoft.com/office/drawing/2014/main" xmlns="" id="{B771408C-C77D-4C29-BAAD-E307AC4758F7}"/>
                    </a:ext>
                  </a:extLst>
                </p:cNvPr>
                <p:cNvSpPr/>
                <p:nvPr/>
              </p:nvSpPr>
              <p:spPr>
                <a:xfrm>
                  <a:off x="6591490" y="2089383"/>
                  <a:ext cx="395696" cy="409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0000" h="3240000">
                      <a:moveTo>
                        <a:pt x="401869" y="2055482"/>
                      </a:moveTo>
                      <a:lnTo>
                        <a:pt x="869869" y="2055482"/>
                      </a:lnTo>
                      <a:lnTo>
                        <a:pt x="869869" y="2919482"/>
                      </a:lnTo>
                      <a:lnTo>
                        <a:pt x="401869" y="2919482"/>
                      </a:lnTo>
                      <a:close/>
                      <a:moveTo>
                        <a:pt x="1121949" y="1695482"/>
                      </a:moveTo>
                      <a:lnTo>
                        <a:pt x="1589949" y="1695482"/>
                      </a:lnTo>
                      <a:lnTo>
                        <a:pt x="1589949" y="2919482"/>
                      </a:lnTo>
                      <a:lnTo>
                        <a:pt x="1121949" y="2919482"/>
                      </a:lnTo>
                      <a:close/>
                      <a:moveTo>
                        <a:pt x="1842029" y="1335482"/>
                      </a:moveTo>
                      <a:lnTo>
                        <a:pt x="2310029" y="1335482"/>
                      </a:lnTo>
                      <a:lnTo>
                        <a:pt x="2310029" y="2919482"/>
                      </a:lnTo>
                      <a:lnTo>
                        <a:pt x="1842029" y="2919482"/>
                      </a:lnTo>
                      <a:close/>
                      <a:moveTo>
                        <a:pt x="2562109" y="975482"/>
                      </a:moveTo>
                      <a:lnTo>
                        <a:pt x="3030109" y="975482"/>
                      </a:lnTo>
                      <a:lnTo>
                        <a:pt x="3030109" y="2919482"/>
                      </a:lnTo>
                      <a:lnTo>
                        <a:pt x="2562109" y="2919482"/>
                      </a:lnTo>
                      <a:close/>
                      <a:moveTo>
                        <a:pt x="2321888" y="224805"/>
                      </a:moveTo>
                      <a:lnTo>
                        <a:pt x="2880631" y="247420"/>
                      </a:lnTo>
                      <a:lnTo>
                        <a:pt x="2620844" y="742612"/>
                      </a:lnTo>
                      <a:lnTo>
                        <a:pt x="2546105" y="613161"/>
                      </a:lnTo>
                      <a:lnTo>
                        <a:pt x="541555" y="1770488"/>
                      </a:lnTo>
                      <a:lnTo>
                        <a:pt x="392077" y="1511585"/>
                      </a:lnTo>
                      <a:lnTo>
                        <a:pt x="2396627" y="354257"/>
                      </a:lnTo>
                      <a:close/>
                      <a:moveTo>
                        <a:pt x="0" y="0"/>
                      </a:moveTo>
                      <a:lnTo>
                        <a:pt x="180000" y="0"/>
                      </a:lnTo>
                      <a:lnTo>
                        <a:pt x="180000" y="3059999"/>
                      </a:lnTo>
                      <a:lnTo>
                        <a:pt x="3240000" y="3059999"/>
                      </a:lnTo>
                      <a:lnTo>
                        <a:pt x="3240000" y="3239999"/>
                      </a:lnTo>
                      <a:lnTo>
                        <a:pt x="180000" y="3239999"/>
                      </a:lnTo>
                      <a:lnTo>
                        <a:pt x="180000" y="3240000"/>
                      </a:lnTo>
                      <a:lnTo>
                        <a:pt x="0" y="3240000"/>
                      </a:lnTo>
                      <a:lnTo>
                        <a:pt x="0" y="3239999"/>
                      </a:lnTo>
                      <a:lnTo>
                        <a:pt x="0" y="30599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8" name="Block Arc 11">
                  <a:extLst>
                    <a:ext uri="{FF2B5EF4-FFF2-40B4-BE49-F238E27FC236}">
                      <a16:creationId xmlns:a16="http://schemas.microsoft.com/office/drawing/2014/main" xmlns="" id="{6E733822-D4A7-40BD-B056-9CE4F2DAE4AB}"/>
                    </a:ext>
                  </a:extLst>
                </p:cNvPr>
                <p:cNvSpPr/>
                <p:nvPr/>
              </p:nvSpPr>
              <p:spPr>
                <a:xfrm rot="10800000">
                  <a:off x="6672153" y="4276831"/>
                  <a:ext cx="315032" cy="36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49" name="Picture 2" descr="Resultado de imagem para g20 summit london 2009 participants">
            <a:extLst>
              <a:ext uri="{FF2B5EF4-FFF2-40B4-BE49-F238E27FC236}">
                <a16:creationId xmlns:a16="http://schemas.microsoft.com/office/drawing/2014/main" xmlns="" id="{758E8B44-0B71-4541-994A-8A5B9556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20" y="665463"/>
            <a:ext cx="2954654" cy="16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88EBB13F-3F45-4C8A-8EF7-6839314C37A3}"/>
              </a:ext>
            </a:extLst>
          </p:cNvPr>
          <p:cNvSpPr/>
          <p:nvPr/>
        </p:nvSpPr>
        <p:spPr>
          <a:xfrm>
            <a:off x="421105" y="1496325"/>
            <a:ext cx="11095034" cy="1191801"/>
          </a:xfrm>
          <a:prstGeom prst="rect">
            <a:avLst/>
          </a:prstGeom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PT" sz="1700" dirty="0">
                <a:latin typeface="Calibri" panose="020F0502020204030204" pitchFamily="34" charset="0"/>
                <a:cs typeface="Calibri" panose="020F0502020204030204" pitchFamily="34" charset="0"/>
              </a:rPr>
              <a:t>A repetição das crises financeiras desde o início de 1990 devia ter servido de aviso de que regulações inadequadas e uma fraca supervisão financeira podem ser arriscadas num mundo económico global. </a:t>
            </a:r>
          </a:p>
          <a:p>
            <a:pPr algn="just">
              <a:lnSpc>
                <a:spcPct val="107000"/>
              </a:lnSpc>
            </a:pPr>
            <a:r>
              <a:rPr lang="pt-PT" sz="1700" dirty="0">
                <a:latin typeface="Calibri" panose="020F0502020204030204" pitchFamily="34" charset="0"/>
                <a:cs typeface="Calibri" panose="020F0502020204030204" pitchFamily="34" charset="0"/>
              </a:rPr>
              <a:t>Mas os decisores de política tomaram o desenvolvimento favorável da economia como evidência que o modelo dominante resultava, o que eventualmente levou à crise financeira de 2008-09.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E2CD49E-CEFD-42AF-858E-E67D02331AC5}"/>
              </a:ext>
            </a:extLst>
          </p:cNvPr>
          <p:cNvSpPr txBox="1"/>
          <p:nvPr/>
        </p:nvSpPr>
        <p:spPr>
          <a:xfrm>
            <a:off x="312125" y="2877287"/>
            <a:ext cx="609565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700" dirty="0">
                <a:latin typeface="Calibri" panose="020F0502020204030204" pitchFamily="34" charset="0"/>
                <a:cs typeface="Calibri" panose="020F0502020204030204" pitchFamily="34" charset="0"/>
              </a:rPr>
              <a:t>Num sistema económico e financeiro globalizado, as vulnerabilidades financeiras aumentaram. Booms e </a:t>
            </a:r>
            <a:r>
              <a:rPr lang="pt-P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busts</a:t>
            </a:r>
            <a:r>
              <a:rPr lang="pt-PT" sz="1700" dirty="0">
                <a:latin typeface="Calibri" panose="020F0502020204030204" pitchFamily="34" charset="0"/>
                <a:cs typeface="Calibri" panose="020F0502020204030204" pitchFamily="34" charset="0"/>
              </a:rPr>
              <a:t> tornaram-se recorrentes, tal como os resgates associados às entidades financeiras e soberanas.</a:t>
            </a:r>
          </a:p>
          <a:p>
            <a:pPr algn="just"/>
            <a:endParaRPr lang="pt-P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AF3A7E25-E5FF-4852-8158-5D745F4B69DB}"/>
              </a:ext>
            </a:extLst>
          </p:cNvPr>
          <p:cNvSpPr txBox="1"/>
          <p:nvPr/>
        </p:nvSpPr>
        <p:spPr>
          <a:xfrm>
            <a:off x="312124" y="5706128"/>
            <a:ext cx="6095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700" dirty="0">
                <a:latin typeface="Calibri" panose="020F0502020204030204" pitchFamily="34" charset="0"/>
                <a:cs typeface="Calibri" panose="020F0502020204030204" pitchFamily="34" charset="0"/>
              </a:rPr>
              <a:t>Aumento das preocupações para com o risco moral e aceitação política no contexto do paradigma da política.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DEC0BFD7-F046-4F74-BAC8-B8AA75922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501697" y="4104703"/>
            <a:ext cx="1055812" cy="1490056"/>
          </a:xfrm>
          <a:prstGeom prst="rect">
            <a:avLst/>
          </a:prstGeom>
        </p:spPr>
      </p:pic>
      <p:pic>
        <p:nvPicPr>
          <p:cNvPr id="1028" name="Picture 4" descr="Resultado de imagem para difference between boom and bust">
            <a:extLst>
              <a:ext uri="{FF2B5EF4-FFF2-40B4-BE49-F238E27FC236}">
                <a16:creationId xmlns:a16="http://schemas.microsoft.com/office/drawing/2014/main" xmlns="" id="{6CEFE01F-CE11-4B00-B89B-D2B97352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28" y="3144222"/>
            <a:ext cx="4434964" cy="286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F2D69FBC-1CBC-4782-B292-CB20B56B56E9}"/>
              </a:ext>
            </a:extLst>
          </p:cNvPr>
          <p:cNvSpPr txBox="1">
            <a:spLocks/>
          </p:cNvSpPr>
          <p:nvPr/>
        </p:nvSpPr>
        <p:spPr>
          <a:xfrm>
            <a:off x="298877" y="276394"/>
            <a:ext cx="6950335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A estratégia de saída da crise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5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5F91F8E0-F925-4B09-B241-F06CBC6A41FC}"/>
              </a:ext>
            </a:extLst>
          </p:cNvPr>
          <p:cNvSpPr/>
          <p:nvPr/>
        </p:nvSpPr>
        <p:spPr>
          <a:xfrm>
            <a:off x="818322" y="2862469"/>
            <a:ext cx="10555356" cy="29287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FDB1B39-3AAE-4162-966D-59CF6E2F3866}"/>
              </a:ext>
            </a:extLst>
          </p:cNvPr>
          <p:cNvSpPr/>
          <p:nvPr/>
        </p:nvSpPr>
        <p:spPr>
          <a:xfrm>
            <a:off x="653204" y="1150616"/>
            <a:ext cx="10952573" cy="176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b="1" i="1" dirty="0">
                <a:solidFill>
                  <a:srgbClr val="FE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 </a:t>
            </a:r>
            <a:r>
              <a:rPr lang="pt-PT" b="1" i="1" dirty="0" err="1">
                <a:solidFill>
                  <a:srgbClr val="FE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Hazard</a:t>
            </a:r>
            <a:r>
              <a:rPr lang="pt-PT" b="1" i="1" dirty="0">
                <a:solidFill>
                  <a:srgbClr val="FE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Risco Moral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Situação na qual uma parte se envolve num evento arriscado, sabendo à partida que é protegido contra o risco e em que a outra parte vai ocorrer nesse custo.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Face a esse contexto, as empresas, os bancos e os consumidores têm incentivos em correr riscos excessivos porque sabem que, no fim do dia, o governo atua em seu auxilio.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5F5AEC6-D708-44BA-9E33-442ED19537F0}"/>
              </a:ext>
            </a:extLst>
          </p:cNvPr>
          <p:cNvSpPr/>
          <p:nvPr/>
        </p:nvSpPr>
        <p:spPr>
          <a:xfrm>
            <a:off x="530087" y="2862470"/>
            <a:ext cx="4047057" cy="2928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Picture 2" descr="Resultado de imagem para crise 2008">
            <a:extLst>
              <a:ext uri="{FF2B5EF4-FFF2-40B4-BE49-F238E27FC236}">
                <a16:creationId xmlns:a16="http://schemas.microsoft.com/office/drawing/2014/main" xmlns="" id="{44CBA17B-4896-42E3-88A1-22E47FDDA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9" y="3063122"/>
            <a:ext cx="3794893" cy="25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398B1ED-BB52-42E1-B0E4-61D2F0A1AF81}"/>
              </a:ext>
            </a:extLst>
          </p:cNvPr>
          <p:cNvSpPr/>
          <p:nvPr/>
        </p:nvSpPr>
        <p:spPr>
          <a:xfrm>
            <a:off x="4577144" y="3063122"/>
            <a:ext cx="6607068" cy="195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Exemplo: A crise financeira que rebentou em 2008, teve como principal causa o risco moral, porque quem concedia o crédito, como não fica responsável pelo seu não cumprimento, tinha tendência a agir de forma imprudente ao comportamento que era dele esperado na concessão do mesmo.</a:t>
            </a: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xmlns="" id="{E1DF5DCB-4E13-4B2D-A08C-7574DE9E893B}"/>
              </a:ext>
            </a:extLst>
          </p:cNvPr>
          <p:cNvSpPr/>
          <p:nvPr/>
        </p:nvSpPr>
        <p:spPr>
          <a:xfrm>
            <a:off x="120458" y="1209333"/>
            <a:ext cx="532746" cy="532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1298BC8D-DB1C-486E-B8C5-5A98B05DB8AE}"/>
              </a:ext>
            </a:extLst>
          </p:cNvPr>
          <p:cNvSpPr/>
          <p:nvPr/>
        </p:nvSpPr>
        <p:spPr>
          <a:xfrm rot="18900000">
            <a:off x="312212" y="1299020"/>
            <a:ext cx="196701" cy="38306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xmlns="" id="{56B9DEE4-3649-4B04-8CBE-C16CEDD7C2AE}"/>
              </a:ext>
            </a:extLst>
          </p:cNvPr>
          <p:cNvSpPr txBox="1">
            <a:spLocks/>
          </p:cNvSpPr>
          <p:nvPr/>
        </p:nvSpPr>
        <p:spPr>
          <a:xfrm>
            <a:off x="298877" y="276394"/>
            <a:ext cx="6950335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A estratégia de saída da crise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84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>
            <a:extLst>
              <a:ext uri="{FF2B5EF4-FFF2-40B4-BE49-F238E27FC236}">
                <a16:creationId xmlns:a16="http://schemas.microsoft.com/office/drawing/2014/main" xmlns="" id="{A071625C-4DA4-414E-9CAC-69621D2226C2}"/>
              </a:ext>
            </a:extLst>
          </p:cNvPr>
          <p:cNvGrpSpPr/>
          <p:nvPr/>
        </p:nvGrpSpPr>
        <p:grpSpPr>
          <a:xfrm>
            <a:off x="8239011" y="1870237"/>
            <a:ext cx="3569040" cy="3560061"/>
            <a:chOff x="3213373" y="2511946"/>
            <a:chExt cx="2694012" cy="2691730"/>
          </a:xfrm>
        </p:grpSpPr>
        <p:sp>
          <p:nvSpPr>
            <p:cNvPr id="4" name="Rectangle 62">
              <a:extLst>
                <a:ext uri="{FF2B5EF4-FFF2-40B4-BE49-F238E27FC236}">
                  <a16:creationId xmlns:a16="http://schemas.microsoft.com/office/drawing/2014/main" xmlns="" id="{AD2244D4-1DA8-4202-8823-D826F9227A91}"/>
                </a:ext>
              </a:extLst>
            </p:cNvPr>
            <p:cNvSpPr/>
            <p:nvPr/>
          </p:nvSpPr>
          <p:spPr>
            <a:xfrm rot="2700000">
              <a:off x="4137637" y="4291751"/>
              <a:ext cx="555155" cy="128311"/>
            </a:xfrm>
            <a:custGeom>
              <a:avLst/>
              <a:gdLst/>
              <a:ahLst/>
              <a:cxnLst/>
              <a:rect l="l" t="t" r="r" b="b"/>
              <a:pathLst>
                <a:path w="555155" h="128311">
                  <a:moveTo>
                    <a:pt x="1" y="0"/>
                  </a:moveTo>
                  <a:lnTo>
                    <a:pt x="555155" y="0"/>
                  </a:lnTo>
                  <a:lnTo>
                    <a:pt x="555155" y="128311"/>
                  </a:lnTo>
                  <a:lnTo>
                    <a:pt x="0" y="1283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5" name="Oval 52">
              <a:extLst>
                <a:ext uri="{FF2B5EF4-FFF2-40B4-BE49-F238E27FC236}">
                  <a16:creationId xmlns:a16="http://schemas.microsoft.com/office/drawing/2014/main" xmlns="" id="{248AD21A-595A-4B2E-A504-8772288858B7}"/>
                </a:ext>
              </a:extLst>
            </p:cNvPr>
            <p:cNvSpPr/>
            <p:nvPr/>
          </p:nvSpPr>
          <p:spPr>
            <a:xfrm>
              <a:off x="4093375" y="4267572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5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60">
              <a:extLst>
                <a:ext uri="{FF2B5EF4-FFF2-40B4-BE49-F238E27FC236}">
                  <a16:creationId xmlns:a16="http://schemas.microsoft.com/office/drawing/2014/main" xmlns="" id="{BD0215BF-7F5C-4D9A-BECC-202A4E03CEA2}"/>
                </a:ext>
              </a:extLst>
            </p:cNvPr>
            <p:cNvSpPr/>
            <p:nvPr/>
          </p:nvSpPr>
          <p:spPr>
            <a:xfrm rot="8100000">
              <a:off x="4371502" y="4118918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7" name="Oval 53">
              <a:extLst>
                <a:ext uri="{FF2B5EF4-FFF2-40B4-BE49-F238E27FC236}">
                  <a16:creationId xmlns:a16="http://schemas.microsoft.com/office/drawing/2014/main" xmlns="" id="{23AD0576-82CD-4F7F-9B9E-C7C70642E4A0}"/>
                </a:ext>
              </a:extLst>
            </p:cNvPr>
            <p:cNvSpPr/>
            <p:nvPr/>
          </p:nvSpPr>
          <p:spPr>
            <a:xfrm>
              <a:off x="4971281" y="3388618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58">
              <a:extLst>
                <a:ext uri="{FF2B5EF4-FFF2-40B4-BE49-F238E27FC236}">
                  <a16:creationId xmlns:a16="http://schemas.microsoft.com/office/drawing/2014/main" xmlns="" id="{4A743DF8-9161-4EA5-9DB7-502934BB33C5}"/>
                </a:ext>
              </a:extLst>
            </p:cNvPr>
            <p:cNvSpPr/>
            <p:nvPr/>
          </p:nvSpPr>
          <p:spPr>
            <a:xfrm rot="2700000">
              <a:off x="4371501" y="3469132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9" name="Oval 2">
              <a:extLst>
                <a:ext uri="{FF2B5EF4-FFF2-40B4-BE49-F238E27FC236}">
                  <a16:creationId xmlns:a16="http://schemas.microsoft.com/office/drawing/2014/main" xmlns="" id="{EFC92AF6-6A38-4DEB-B7C7-AE2D561F7A29}"/>
                </a:ext>
              </a:extLst>
            </p:cNvPr>
            <p:cNvSpPr/>
            <p:nvPr/>
          </p:nvSpPr>
          <p:spPr>
            <a:xfrm>
              <a:off x="4093375" y="2511946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xmlns="" id="{42DE8B29-56C6-4016-B794-7A183B114904}"/>
                </a:ext>
              </a:extLst>
            </p:cNvPr>
            <p:cNvSpPr/>
            <p:nvPr/>
          </p:nvSpPr>
          <p:spPr>
            <a:xfrm rot="18900000">
              <a:off x="3719246" y="3469133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1" name="Oval 54">
              <a:extLst>
                <a:ext uri="{FF2B5EF4-FFF2-40B4-BE49-F238E27FC236}">
                  <a16:creationId xmlns:a16="http://schemas.microsoft.com/office/drawing/2014/main" xmlns="" id="{69D8BE5E-8759-4A70-9465-9F99CF3B65CD}"/>
                </a:ext>
              </a:extLst>
            </p:cNvPr>
            <p:cNvSpPr/>
            <p:nvPr/>
          </p:nvSpPr>
          <p:spPr>
            <a:xfrm>
              <a:off x="3213373" y="3388618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xmlns="" id="{0F04B622-6179-4C63-9C6E-9B34C6C3CD7C}"/>
                </a:ext>
              </a:extLst>
            </p:cNvPr>
            <p:cNvSpPr/>
            <p:nvPr/>
          </p:nvSpPr>
          <p:spPr>
            <a:xfrm rot="2700000">
              <a:off x="3803605" y="3928939"/>
              <a:ext cx="500477" cy="128311"/>
            </a:xfrm>
            <a:custGeom>
              <a:avLst/>
              <a:gdLst/>
              <a:ahLst/>
              <a:cxnLst/>
              <a:rect l="l" t="t" r="r" b="b"/>
              <a:pathLst>
                <a:path w="500477" h="128311">
                  <a:moveTo>
                    <a:pt x="0" y="0"/>
                  </a:moveTo>
                  <a:lnTo>
                    <a:pt x="500477" y="0"/>
                  </a:lnTo>
                  <a:lnTo>
                    <a:pt x="500477" y="128311"/>
                  </a:lnTo>
                  <a:lnTo>
                    <a:pt x="0" y="1283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0DB8C91-2551-4CB7-9E97-A824786BA794}"/>
              </a:ext>
            </a:extLst>
          </p:cNvPr>
          <p:cNvSpPr txBox="1"/>
          <p:nvPr/>
        </p:nvSpPr>
        <p:spPr>
          <a:xfrm>
            <a:off x="9121655" y="2160987"/>
            <a:ext cx="177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Económica</a:t>
            </a:r>
            <a:r>
              <a:rPr lang="en-US" altLang="ko-KR" sz="14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4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prudencial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696C4DAD-566B-44AD-B79F-4C455A1B5F30}"/>
              </a:ext>
            </a:extLst>
          </p:cNvPr>
          <p:cNvSpPr/>
          <p:nvPr/>
        </p:nvSpPr>
        <p:spPr>
          <a:xfrm>
            <a:off x="9552068" y="3390584"/>
            <a:ext cx="115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Política</a:t>
            </a:r>
            <a:endParaRPr lang="pt-P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xmlns="" id="{596A6649-6EF9-423B-A60F-84B82748BC9D}"/>
              </a:ext>
            </a:extLst>
          </p:cNvPr>
          <p:cNvSpPr txBox="1"/>
          <p:nvPr/>
        </p:nvSpPr>
        <p:spPr>
          <a:xfrm>
            <a:off x="10418999" y="3479999"/>
            <a:ext cx="17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Fiscal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xmlns="" id="{69065A3D-02B9-42D1-879A-B181D33A5595}"/>
              </a:ext>
            </a:extLst>
          </p:cNvPr>
          <p:cNvSpPr txBox="1"/>
          <p:nvPr/>
        </p:nvSpPr>
        <p:spPr>
          <a:xfrm>
            <a:off x="9138418" y="4694146"/>
            <a:ext cx="17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Estrutural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xmlns="" id="{0A465462-3946-4B4E-97AF-AE3695DBC1F5}"/>
              </a:ext>
            </a:extLst>
          </p:cNvPr>
          <p:cNvSpPr txBox="1"/>
          <p:nvPr/>
        </p:nvSpPr>
        <p:spPr>
          <a:xfrm>
            <a:off x="7871944" y="3504259"/>
            <a:ext cx="17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Monetária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BD23927D-0E0A-4528-8A68-0C7E2BD413A6}"/>
              </a:ext>
            </a:extLst>
          </p:cNvPr>
          <p:cNvSpPr txBox="1"/>
          <p:nvPr/>
        </p:nvSpPr>
        <p:spPr>
          <a:xfrm>
            <a:off x="158974" y="2147696"/>
            <a:ext cx="779360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Partes do modelo da pré-crise podem permanecer válidos depois da crise, incluindo: </a:t>
            </a:r>
            <a:r>
              <a:rPr lang="pt-PT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orientação para políticas estruturais do lado da oferta</a:t>
            </a:r>
          </a:p>
          <a:p>
            <a:r>
              <a:rPr lang="pt-PT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a utilização da política monetária para obter a estabilidade de preços</a:t>
            </a:r>
          </a:p>
          <a:p>
            <a:r>
              <a:rPr lang="pt-PT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a adoção de regras baseadas na P. Fiscal na busca de finanças públicas adequadas</a:t>
            </a:r>
          </a:p>
          <a:p>
            <a:endParaRPr lang="pt-P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fim de aproveitar os benefícios da globalização, é necessário que o modelo da pós-crise seja protegido para manter a estabilidade financeira e um forte compromisso para com o crescimento sustentável</a:t>
            </a:r>
          </a:p>
          <a:p>
            <a:pPr marL="285750" indent="-285750">
              <a:buFontTx/>
              <a:buChar char="-"/>
            </a:pP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Cada política tem o seu papel a desempenhar. A coordenação das políticas internacionalmente, de modo a se fortalecerem é vital.</a:t>
            </a:r>
            <a:endParaRPr lang="pt-PT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B4B16D12-AA97-4331-BCC3-4A2CBE36F763}"/>
              </a:ext>
            </a:extLst>
          </p:cNvPr>
          <p:cNvSpPr txBox="1">
            <a:spLocks/>
          </p:cNvSpPr>
          <p:nvPr/>
        </p:nvSpPr>
        <p:spPr>
          <a:xfrm>
            <a:off x="298877" y="276394"/>
            <a:ext cx="6950335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A estratégia de saída da crise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24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5DB75049-5F3F-45AB-8A94-8B832B53F3AB}"/>
              </a:ext>
            </a:extLst>
          </p:cNvPr>
          <p:cNvSpPr/>
          <p:nvPr/>
        </p:nvSpPr>
        <p:spPr>
          <a:xfrm>
            <a:off x="447720" y="1574432"/>
            <a:ext cx="10023814" cy="406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b="1" u="sng" dirty="0">
                <a:highlight>
                  <a:srgbClr val="FE99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Políticas </a:t>
            </a:r>
            <a:r>
              <a:rPr lang="pt-PT" b="1" u="sng" dirty="0" err="1">
                <a:highlight>
                  <a:srgbClr val="FE99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Micro-prudenciais</a:t>
            </a:r>
            <a:endParaRPr lang="pt-PT" dirty="0">
              <a:highlight>
                <a:srgbClr val="FE99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Focam-se na estabilidade das instituições financeiras individuais. Servem para proteger investidores e depositantes.</a:t>
            </a:r>
          </a:p>
          <a:p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Como reduzir o custo económico das crises financeiras?</a:t>
            </a:r>
          </a:p>
          <a:p>
            <a:pPr marL="285750" indent="-285750">
              <a:buClr>
                <a:srgbClr val="DC660E"/>
              </a:buClr>
              <a:buFont typeface="Wingdings" panose="05000000000000000000" pitchFamily="2" charset="2"/>
              <a:buChar char="Ø"/>
            </a:pP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Novos níveis mínimos exigidos de capital bancário e o período de transição para atingir esses valores</a:t>
            </a:r>
          </a:p>
          <a:p>
            <a:pPr marL="285750" indent="-285750">
              <a:buClr>
                <a:srgbClr val="DC660E"/>
              </a:buClr>
              <a:buFont typeface="Wingdings" panose="05000000000000000000" pitchFamily="2" charset="2"/>
              <a:buChar char="Ø"/>
            </a:pP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Requisitos de liquidez</a:t>
            </a:r>
          </a:p>
          <a:p>
            <a:pPr marL="285750" indent="-285750">
              <a:buClr>
                <a:srgbClr val="DC660E"/>
              </a:buClr>
              <a:buFont typeface="Wingdings" panose="05000000000000000000" pitchFamily="2" charset="2"/>
              <a:buChar char="Ø"/>
            </a:pP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Grau de alavancagem máximo aplicável a todos os ativos</a:t>
            </a:r>
          </a:p>
          <a:p>
            <a:pPr marL="285750" indent="-285750">
              <a:buClr>
                <a:srgbClr val="DC660E"/>
              </a:buClr>
              <a:buFont typeface="Wingdings" panose="05000000000000000000" pitchFamily="2" charset="2"/>
              <a:buChar char="Ø"/>
            </a:pP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Acabar com a rede de posições de derivativos nas demonstrações financeiras</a:t>
            </a:r>
          </a:p>
          <a:p>
            <a:pPr marL="285750" indent="-285750">
              <a:buClr>
                <a:srgbClr val="DC660E"/>
              </a:buClr>
              <a:buFont typeface="Wingdings" panose="05000000000000000000" pitchFamily="2" charset="2"/>
              <a:buChar char="Ø"/>
            </a:pP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Lidar com problemas de incentivo embutidos nos sistemas de remuneração </a:t>
            </a:r>
          </a:p>
          <a:p>
            <a:pPr marL="285750" indent="-285750">
              <a:buClr>
                <a:srgbClr val="DC660E"/>
              </a:buClr>
              <a:buFont typeface="Wingdings" panose="05000000000000000000" pitchFamily="2" charset="2"/>
              <a:buChar char="Ø"/>
            </a:pP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Evitar que os bancos desloquem os riscos para instituições financeiras não bancárias</a:t>
            </a:r>
          </a:p>
          <a:p>
            <a:pPr marL="285750" indent="-285750">
              <a:buClr>
                <a:srgbClr val="DC660E"/>
              </a:buClr>
              <a:buFont typeface="Wingdings" panose="05000000000000000000" pitchFamily="2" charset="2"/>
              <a:buChar char="Ø"/>
            </a:pP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A reforma financeira deverá incluir pensão de fundos, companhias de seguros e outros tipos de fundos de investimento</a:t>
            </a:r>
          </a:p>
          <a:p>
            <a:pPr>
              <a:buClr>
                <a:srgbClr val="DC660E"/>
              </a:buClr>
            </a:pP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47CD3BB-2E4A-490F-AEDA-F561BD18906C}"/>
              </a:ext>
            </a:extLst>
          </p:cNvPr>
          <p:cNvSpPr/>
          <p:nvPr/>
        </p:nvSpPr>
        <p:spPr>
          <a:xfrm>
            <a:off x="617422" y="5634208"/>
            <a:ext cx="9202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1400" b="1" dirty="0"/>
          </a:p>
          <a:p>
            <a:r>
              <a:rPr lang="pt-PT" sz="1400" b="1" dirty="0"/>
              <a:t>    </a:t>
            </a:r>
            <a:r>
              <a:rPr lang="pt-PT" sz="1600" b="1" dirty="0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de alavancagem </a:t>
            </a:r>
          </a:p>
          <a:p>
            <a:r>
              <a:rPr lang="pt-PT" sz="1400" b="1" dirty="0"/>
              <a:t>    </a:t>
            </a: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Refere-se ao montante da dívida na estrutura de capital da empresa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E4F4289E-FFDF-42CF-8D3B-BE1233D6A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20" y="5848374"/>
            <a:ext cx="371888" cy="371888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9E018B0-EFEC-4738-B318-92EC3446D739}"/>
              </a:ext>
            </a:extLst>
          </p:cNvPr>
          <p:cNvSpPr txBox="1">
            <a:spLocks/>
          </p:cNvSpPr>
          <p:nvPr/>
        </p:nvSpPr>
        <p:spPr>
          <a:xfrm>
            <a:off x="298877" y="276394"/>
            <a:ext cx="6950335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A estratégia de saída da crise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1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647844CD-A86A-4C09-89F6-72F8C3B0F46D}"/>
              </a:ext>
            </a:extLst>
          </p:cNvPr>
          <p:cNvSpPr/>
          <p:nvPr/>
        </p:nvSpPr>
        <p:spPr>
          <a:xfrm>
            <a:off x="206863" y="1516049"/>
            <a:ext cx="11083989" cy="3220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600" b="1" u="sng" dirty="0">
                <a:highlight>
                  <a:srgbClr val="FE99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Políticas </a:t>
            </a:r>
            <a:r>
              <a:rPr lang="pt-PT" sz="1600" b="1" u="sng" dirty="0" err="1">
                <a:highlight>
                  <a:srgbClr val="FE99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Macro-prudenciais</a:t>
            </a:r>
            <a:endParaRPr lang="pt-PT" sz="1600" dirty="0">
              <a:highlight>
                <a:srgbClr val="FE99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Políticas ou ações que atuam sobre o sistema como um todo. Têm como objetivo evitar custos decorrentes da instabilidade do sistema financeiro ao reduzir o risco sistémico.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norma, as políticas </a:t>
            </a:r>
            <a:r>
              <a:rPr lang="pt-P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micro-prudenciais</a:t>
            </a: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não são suficientes. Para garantir estabilidade financeira, é necessário criar instrumentos </a:t>
            </a:r>
            <a:r>
              <a:rPr lang="pt-P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macro-prudenciais</a:t>
            </a: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para proteger a economia contra a acumulação de desequilíbrios que acentuam as flutuações económicas ou financeiras.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Algumas medidas passam por estabelecer limites para o </a:t>
            </a:r>
            <a:r>
              <a:rPr lang="pt-PT" sz="1600" dirty="0" err="1">
                <a:highlight>
                  <a:srgbClr val="FE99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loan</a:t>
            </a:r>
            <a:r>
              <a:rPr lang="pt-PT" sz="1600" dirty="0">
                <a:highlight>
                  <a:srgbClr val="FE99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-to-</a:t>
            </a:r>
            <a:r>
              <a:rPr lang="pt-PT" sz="1600" dirty="0" err="1">
                <a:highlight>
                  <a:srgbClr val="FE99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pt-PT" sz="1600" dirty="0">
                <a:highlight>
                  <a:srgbClr val="FE99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ratio no crédito hipotecário</a:t>
            </a: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fazer com que os </a:t>
            </a:r>
            <a:r>
              <a:rPr lang="pt-PT" sz="1600" dirty="0">
                <a:highlight>
                  <a:srgbClr val="FE99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testes de stress bancários </a:t>
            </a: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tornem mais regulares e publicar os seus resultados publicamente.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6FD2D3C-AE46-4814-BD53-74BBC02D6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689" y="4514870"/>
            <a:ext cx="2273718" cy="182872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9801500-8FBA-49B1-81D5-1F4FC3D63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" y="4982400"/>
            <a:ext cx="371888" cy="37188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C878F2-9F28-4176-9238-D309D0DB11A2}"/>
              </a:ext>
            </a:extLst>
          </p:cNvPr>
          <p:cNvSpPr txBox="1"/>
          <p:nvPr/>
        </p:nvSpPr>
        <p:spPr>
          <a:xfrm flipH="1">
            <a:off x="771481" y="4986048"/>
            <a:ext cx="4558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Testes de stress bancários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4E2155B-4C5A-46E9-A117-3E7D674E8048}"/>
              </a:ext>
            </a:extLst>
          </p:cNvPr>
          <p:cNvSpPr/>
          <p:nvPr/>
        </p:nvSpPr>
        <p:spPr>
          <a:xfrm>
            <a:off x="771481" y="5234123"/>
            <a:ext cx="8745498" cy="3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Teste que avalia a robustez financeira e a capacidade de resistência em diferentes tipos de cenários</a:t>
            </a:r>
            <a:r>
              <a:rPr lang="pt-PT" sz="1400" b="1" dirty="0"/>
              <a:t>. 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1E0CBFD0-3F78-43DC-954E-69033CC4CAFA}"/>
              </a:ext>
            </a:extLst>
          </p:cNvPr>
          <p:cNvSpPr txBox="1">
            <a:spLocks/>
          </p:cNvSpPr>
          <p:nvPr/>
        </p:nvSpPr>
        <p:spPr>
          <a:xfrm>
            <a:off x="298877" y="276394"/>
            <a:ext cx="6950335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A estratégia de saída da crise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10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4A629F9-D08E-4FFF-B030-9B6A3CD46058}"/>
              </a:ext>
            </a:extLst>
          </p:cNvPr>
          <p:cNvSpPr/>
          <p:nvPr/>
        </p:nvSpPr>
        <p:spPr>
          <a:xfrm>
            <a:off x="7043894" y="1806191"/>
            <a:ext cx="3553768" cy="41600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74833D-5244-4C7A-885B-8F340B26947E}"/>
              </a:ext>
            </a:extLst>
          </p:cNvPr>
          <p:cNvSpPr txBox="1"/>
          <p:nvPr/>
        </p:nvSpPr>
        <p:spPr>
          <a:xfrm>
            <a:off x="190585" y="1279326"/>
            <a:ext cx="4957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Especulação elevada dos preços em pouco tempo e criação de um mercado de compra e venda com preços fora do comum.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4149FE-19BB-47B6-8D66-C6FF59B087A3}"/>
              </a:ext>
            </a:extLst>
          </p:cNvPr>
          <p:cNvSpPr txBox="1"/>
          <p:nvPr/>
        </p:nvSpPr>
        <p:spPr>
          <a:xfrm>
            <a:off x="269131" y="300538"/>
            <a:ext cx="2400215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BOLHAS</a:t>
            </a: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xmlns="" id="{18650536-6EEF-420E-A865-24230C9EEBD8}"/>
              </a:ext>
            </a:extLst>
          </p:cNvPr>
          <p:cNvSpPr/>
          <p:nvPr/>
        </p:nvSpPr>
        <p:spPr>
          <a:xfrm rot="2734658">
            <a:off x="8612579" y="1487267"/>
            <a:ext cx="407340" cy="670526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xmlns="" id="{E1D01E45-905C-4A29-BF30-D76BA7CC7503}"/>
              </a:ext>
            </a:extLst>
          </p:cNvPr>
          <p:cNvSpPr/>
          <p:nvPr/>
        </p:nvSpPr>
        <p:spPr>
          <a:xfrm>
            <a:off x="9688200" y="2391954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xmlns="" id="{2A850C15-7827-4630-BB9C-C43A8517E1F6}"/>
              </a:ext>
            </a:extLst>
          </p:cNvPr>
          <p:cNvSpPr/>
          <p:nvPr/>
        </p:nvSpPr>
        <p:spPr>
          <a:xfrm>
            <a:off x="9688200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xmlns="" id="{BE37EF81-E334-40DF-8DFC-2C7FB68071F9}"/>
              </a:ext>
            </a:extLst>
          </p:cNvPr>
          <p:cNvSpPr/>
          <p:nvPr/>
        </p:nvSpPr>
        <p:spPr>
          <a:xfrm>
            <a:off x="7521125" y="2391954"/>
            <a:ext cx="1698706" cy="1605184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xmlns="" id="{1CC7720B-6CA1-448F-8809-A0C4DB58623B}"/>
              </a:ext>
            </a:extLst>
          </p:cNvPr>
          <p:cNvSpPr/>
          <p:nvPr/>
        </p:nvSpPr>
        <p:spPr>
          <a:xfrm>
            <a:off x="7521125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xmlns="" id="{8CE0A041-786B-4242-B76D-B65D07DEDB6E}"/>
              </a:ext>
            </a:extLst>
          </p:cNvPr>
          <p:cNvSpPr/>
          <p:nvPr/>
        </p:nvSpPr>
        <p:spPr>
          <a:xfrm>
            <a:off x="5354052" y="2391954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ounded Rectangle 11">
            <a:extLst>
              <a:ext uri="{FF2B5EF4-FFF2-40B4-BE49-F238E27FC236}">
                <a16:creationId xmlns:a16="http://schemas.microsoft.com/office/drawing/2014/main" xmlns="" id="{98034752-9E53-4488-88D3-5DE1D0EBF0B0}"/>
              </a:ext>
            </a:extLst>
          </p:cNvPr>
          <p:cNvSpPr/>
          <p:nvPr/>
        </p:nvSpPr>
        <p:spPr>
          <a:xfrm>
            <a:off x="5354994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xmlns="" id="{5155ED03-42E7-4BFA-B9AE-0319AFED41A1}"/>
              </a:ext>
            </a:extLst>
          </p:cNvPr>
          <p:cNvSpPr txBox="1"/>
          <p:nvPr/>
        </p:nvSpPr>
        <p:spPr>
          <a:xfrm>
            <a:off x="5387004" y="3551959"/>
            <a:ext cx="1557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Tulipomania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xmlns="" id="{4CBACB55-8B04-4B44-948C-F54199183395}"/>
              </a:ext>
            </a:extLst>
          </p:cNvPr>
          <p:cNvSpPr txBox="1"/>
          <p:nvPr/>
        </p:nvSpPr>
        <p:spPr>
          <a:xfrm>
            <a:off x="5425573" y="5400650"/>
            <a:ext cx="1557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Mares do Sul</a:t>
            </a: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xmlns="" id="{BFA441E8-A0C4-40A0-9D00-E783901092E4}"/>
              </a:ext>
            </a:extLst>
          </p:cNvPr>
          <p:cNvSpPr txBox="1"/>
          <p:nvPr/>
        </p:nvSpPr>
        <p:spPr>
          <a:xfrm>
            <a:off x="7618004" y="5426000"/>
            <a:ext cx="1557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 crise de 1929</a:t>
            </a:r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xmlns="" id="{65B82034-4442-48C6-B4A1-DF003E7F5615}"/>
              </a:ext>
            </a:extLst>
          </p:cNvPr>
          <p:cNvSpPr txBox="1"/>
          <p:nvPr/>
        </p:nvSpPr>
        <p:spPr>
          <a:xfrm>
            <a:off x="9775733" y="5418507"/>
            <a:ext cx="1557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xmlns="" id="{86CAFD4A-EB0C-4448-A4A7-7C7BEC36DB36}"/>
              </a:ext>
            </a:extLst>
          </p:cNvPr>
          <p:cNvSpPr txBox="1"/>
          <p:nvPr/>
        </p:nvSpPr>
        <p:spPr>
          <a:xfrm>
            <a:off x="9759034" y="3424534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 crise das hipotecas 'podres'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50BDE70-49E1-44BB-9E0B-213F3347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802" y="2693913"/>
            <a:ext cx="1104900" cy="710293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98B93D10-FE35-4E92-A35F-746495182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702" y="4615559"/>
            <a:ext cx="1143000" cy="769676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xmlns="" id="{2828BFFE-5D6C-408C-9E96-4A21C6D22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947" y="4521515"/>
            <a:ext cx="1088541" cy="894082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xmlns="" id="{8AD182AF-B18C-4A5E-89D4-6A9FBED6F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338" y="4591501"/>
            <a:ext cx="1369840" cy="769676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xmlns="" id="{5714E1AD-6A55-4D1D-8380-91381B40D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956" y="2576610"/>
            <a:ext cx="1178603" cy="882814"/>
          </a:xfrm>
          <a:prstGeom prst="rect">
            <a:avLst/>
          </a:prstGeom>
        </p:spPr>
      </p:pic>
      <p:sp>
        <p:nvSpPr>
          <p:cNvPr id="46" name="Rounded Rectangle 10">
            <a:extLst>
              <a:ext uri="{FF2B5EF4-FFF2-40B4-BE49-F238E27FC236}">
                <a16:creationId xmlns:a16="http://schemas.microsoft.com/office/drawing/2014/main" xmlns="" id="{CA0093F3-D8B1-4152-A310-32AA5B8BD084}"/>
              </a:ext>
            </a:extLst>
          </p:cNvPr>
          <p:cNvSpPr/>
          <p:nvPr/>
        </p:nvSpPr>
        <p:spPr>
          <a:xfrm>
            <a:off x="1856308" y="3854723"/>
            <a:ext cx="2886786" cy="2710543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xmlns="" id="{DB404226-C4AF-48B7-9A1C-8AC4ED7E0D04}"/>
              </a:ext>
            </a:extLst>
          </p:cNvPr>
          <p:cNvCxnSpPr>
            <a:cxnSpLocks/>
          </p:cNvCxnSpPr>
          <p:nvPr/>
        </p:nvCxnSpPr>
        <p:spPr>
          <a:xfrm flipH="1">
            <a:off x="1981200" y="2391954"/>
            <a:ext cx="3474857" cy="14942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xmlns="" id="{B64610D7-7E5F-4D09-AE95-C1C408BF2010}"/>
              </a:ext>
            </a:extLst>
          </p:cNvPr>
          <p:cNvCxnSpPr>
            <a:cxnSpLocks/>
          </p:cNvCxnSpPr>
          <p:nvPr/>
        </p:nvCxnSpPr>
        <p:spPr>
          <a:xfrm flipH="1">
            <a:off x="4654550" y="3997138"/>
            <a:ext cx="2322942" cy="25243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81" name="Agrupar 80">
            <a:extLst>
              <a:ext uri="{FF2B5EF4-FFF2-40B4-BE49-F238E27FC236}">
                <a16:creationId xmlns:a16="http://schemas.microsoft.com/office/drawing/2014/main" xmlns="" id="{74612D4B-66CC-4571-BB67-56B4157B7811}"/>
              </a:ext>
            </a:extLst>
          </p:cNvPr>
          <p:cNvGrpSpPr/>
          <p:nvPr/>
        </p:nvGrpSpPr>
        <p:grpSpPr>
          <a:xfrm>
            <a:off x="2020181" y="4016378"/>
            <a:ext cx="2567967" cy="2485831"/>
            <a:chOff x="-57493" y="3165215"/>
            <a:chExt cx="2567967" cy="2485831"/>
          </a:xfrm>
        </p:grpSpPr>
        <p:pic>
          <p:nvPicPr>
            <p:cNvPr id="79" name="Imagem 78">
              <a:extLst>
                <a:ext uri="{FF2B5EF4-FFF2-40B4-BE49-F238E27FC236}">
                  <a16:creationId xmlns:a16="http://schemas.microsoft.com/office/drawing/2014/main" xmlns="" id="{8B262E10-C35D-44F8-8B9D-E087A29B9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7493" y="3165215"/>
              <a:ext cx="2567967" cy="1923495"/>
            </a:xfrm>
            <a:prstGeom prst="rect">
              <a:avLst/>
            </a:prstGeom>
          </p:spPr>
        </p:pic>
        <p:sp>
          <p:nvSpPr>
            <p:cNvPr id="80" name="TextBox 18">
              <a:extLst>
                <a:ext uri="{FF2B5EF4-FFF2-40B4-BE49-F238E27FC236}">
                  <a16:creationId xmlns:a16="http://schemas.microsoft.com/office/drawing/2014/main" xmlns="" id="{48606F3C-2533-40F6-9694-501993FC87EE}"/>
                </a:ext>
              </a:extLst>
            </p:cNvPr>
            <p:cNvSpPr txBox="1"/>
            <p:nvPr/>
          </p:nvSpPr>
          <p:spPr>
            <a:xfrm>
              <a:off x="240739" y="5281714"/>
              <a:ext cx="1792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Tulipomania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2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4A629F9-D08E-4FFF-B030-9B6A3CD46058}"/>
              </a:ext>
            </a:extLst>
          </p:cNvPr>
          <p:cNvSpPr/>
          <p:nvPr/>
        </p:nvSpPr>
        <p:spPr>
          <a:xfrm>
            <a:off x="7043894" y="1806191"/>
            <a:ext cx="3553768" cy="41600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74833D-5244-4C7A-885B-8F340B26947E}"/>
              </a:ext>
            </a:extLst>
          </p:cNvPr>
          <p:cNvSpPr txBox="1"/>
          <p:nvPr/>
        </p:nvSpPr>
        <p:spPr>
          <a:xfrm>
            <a:off x="190585" y="1279326"/>
            <a:ext cx="4957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Especulação elevada dos preços em pouco tempo e criação de um mercado de compra e venda com preços fora do comum.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4149FE-19BB-47B6-8D66-C6FF59B087A3}"/>
              </a:ext>
            </a:extLst>
          </p:cNvPr>
          <p:cNvSpPr txBox="1"/>
          <p:nvPr/>
        </p:nvSpPr>
        <p:spPr>
          <a:xfrm>
            <a:off x="269131" y="300538"/>
            <a:ext cx="2400215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BOLHAS</a:t>
            </a: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xmlns="" id="{18650536-6EEF-420E-A865-24230C9EEBD8}"/>
              </a:ext>
            </a:extLst>
          </p:cNvPr>
          <p:cNvSpPr/>
          <p:nvPr/>
        </p:nvSpPr>
        <p:spPr>
          <a:xfrm rot="2734658">
            <a:off x="8612579" y="1487267"/>
            <a:ext cx="407340" cy="670526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xmlns="" id="{E1D01E45-905C-4A29-BF30-D76BA7CC7503}"/>
              </a:ext>
            </a:extLst>
          </p:cNvPr>
          <p:cNvSpPr/>
          <p:nvPr/>
        </p:nvSpPr>
        <p:spPr>
          <a:xfrm>
            <a:off x="9688200" y="2391954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xmlns="" id="{2A850C15-7827-4630-BB9C-C43A8517E1F6}"/>
              </a:ext>
            </a:extLst>
          </p:cNvPr>
          <p:cNvSpPr/>
          <p:nvPr/>
        </p:nvSpPr>
        <p:spPr>
          <a:xfrm>
            <a:off x="9688200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xmlns="" id="{BE37EF81-E334-40DF-8DFC-2C7FB68071F9}"/>
              </a:ext>
            </a:extLst>
          </p:cNvPr>
          <p:cNvSpPr/>
          <p:nvPr/>
        </p:nvSpPr>
        <p:spPr>
          <a:xfrm>
            <a:off x="7521125" y="2391954"/>
            <a:ext cx="1698706" cy="1605184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xmlns="" id="{1CC7720B-6CA1-448F-8809-A0C4DB58623B}"/>
              </a:ext>
            </a:extLst>
          </p:cNvPr>
          <p:cNvSpPr/>
          <p:nvPr/>
        </p:nvSpPr>
        <p:spPr>
          <a:xfrm>
            <a:off x="7521125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xmlns="" id="{8CE0A041-786B-4242-B76D-B65D07DEDB6E}"/>
              </a:ext>
            </a:extLst>
          </p:cNvPr>
          <p:cNvSpPr/>
          <p:nvPr/>
        </p:nvSpPr>
        <p:spPr>
          <a:xfrm>
            <a:off x="5354052" y="2391954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ounded Rectangle 11">
            <a:extLst>
              <a:ext uri="{FF2B5EF4-FFF2-40B4-BE49-F238E27FC236}">
                <a16:creationId xmlns:a16="http://schemas.microsoft.com/office/drawing/2014/main" xmlns="" id="{98034752-9E53-4488-88D3-5DE1D0EBF0B0}"/>
              </a:ext>
            </a:extLst>
          </p:cNvPr>
          <p:cNvSpPr/>
          <p:nvPr/>
        </p:nvSpPr>
        <p:spPr>
          <a:xfrm>
            <a:off x="5354994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xmlns="" id="{5155ED03-42E7-4BFA-B9AE-0319AFED41A1}"/>
              </a:ext>
            </a:extLst>
          </p:cNvPr>
          <p:cNvSpPr txBox="1"/>
          <p:nvPr/>
        </p:nvSpPr>
        <p:spPr>
          <a:xfrm>
            <a:off x="5387004" y="3551959"/>
            <a:ext cx="1557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Tulipomania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xmlns="" id="{4CBACB55-8B04-4B44-948C-F54199183395}"/>
              </a:ext>
            </a:extLst>
          </p:cNvPr>
          <p:cNvSpPr txBox="1"/>
          <p:nvPr/>
        </p:nvSpPr>
        <p:spPr>
          <a:xfrm>
            <a:off x="5425573" y="5400650"/>
            <a:ext cx="1557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Mares do Sul</a:t>
            </a: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xmlns="" id="{BFA441E8-A0C4-40A0-9D00-E783901092E4}"/>
              </a:ext>
            </a:extLst>
          </p:cNvPr>
          <p:cNvSpPr txBox="1"/>
          <p:nvPr/>
        </p:nvSpPr>
        <p:spPr>
          <a:xfrm>
            <a:off x="7618004" y="5426000"/>
            <a:ext cx="1557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 crise de 1929</a:t>
            </a:r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xmlns="" id="{65B82034-4442-48C6-B4A1-DF003E7F5615}"/>
              </a:ext>
            </a:extLst>
          </p:cNvPr>
          <p:cNvSpPr txBox="1"/>
          <p:nvPr/>
        </p:nvSpPr>
        <p:spPr>
          <a:xfrm>
            <a:off x="9775733" y="5418507"/>
            <a:ext cx="1557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xmlns="" id="{86CAFD4A-EB0C-4448-A4A7-7C7BEC36DB36}"/>
              </a:ext>
            </a:extLst>
          </p:cNvPr>
          <p:cNvSpPr txBox="1"/>
          <p:nvPr/>
        </p:nvSpPr>
        <p:spPr>
          <a:xfrm>
            <a:off x="9759034" y="3424534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 crise das hipotecas 'podres'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50BDE70-49E1-44BB-9E0B-213F3347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802" y="2693913"/>
            <a:ext cx="1104900" cy="710293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98B93D10-FE35-4E92-A35F-746495182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702" y="4615559"/>
            <a:ext cx="1143000" cy="769676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xmlns="" id="{2828BFFE-5D6C-408C-9E96-4A21C6D22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947" y="4521515"/>
            <a:ext cx="1088541" cy="894082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xmlns="" id="{8AD182AF-B18C-4A5E-89D4-6A9FBED6F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338" y="4591501"/>
            <a:ext cx="1369840" cy="769676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xmlns="" id="{5714E1AD-6A55-4D1D-8380-91381B40D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956" y="2576610"/>
            <a:ext cx="1178603" cy="882814"/>
          </a:xfrm>
          <a:prstGeom prst="rect">
            <a:avLst/>
          </a:prstGeom>
        </p:spPr>
      </p:pic>
      <p:sp>
        <p:nvSpPr>
          <p:cNvPr id="46" name="Rounded Rectangle 10">
            <a:extLst>
              <a:ext uri="{FF2B5EF4-FFF2-40B4-BE49-F238E27FC236}">
                <a16:creationId xmlns:a16="http://schemas.microsoft.com/office/drawing/2014/main" xmlns="" id="{CA0093F3-D8B1-4152-A310-32AA5B8BD084}"/>
              </a:ext>
            </a:extLst>
          </p:cNvPr>
          <p:cNvSpPr/>
          <p:nvPr/>
        </p:nvSpPr>
        <p:spPr>
          <a:xfrm>
            <a:off x="1856308" y="3854723"/>
            <a:ext cx="2886786" cy="2710543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xmlns="" id="{DB404226-C4AF-48B7-9A1C-8AC4ED7E0D04}"/>
              </a:ext>
            </a:extLst>
          </p:cNvPr>
          <p:cNvCxnSpPr>
            <a:cxnSpLocks/>
          </p:cNvCxnSpPr>
          <p:nvPr/>
        </p:nvCxnSpPr>
        <p:spPr>
          <a:xfrm flipH="1">
            <a:off x="1981200" y="2391954"/>
            <a:ext cx="3474857" cy="14942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xmlns="" id="{B64610D7-7E5F-4D09-AE95-C1C408BF2010}"/>
              </a:ext>
            </a:extLst>
          </p:cNvPr>
          <p:cNvCxnSpPr>
            <a:cxnSpLocks/>
          </p:cNvCxnSpPr>
          <p:nvPr/>
        </p:nvCxnSpPr>
        <p:spPr>
          <a:xfrm flipH="1">
            <a:off x="4654550" y="3997138"/>
            <a:ext cx="2322942" cy="25243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xmlns="" id="{0AB7261F-EAAB-40CD-828E-D75236083615}"/>
              </a:ext>
            </a:extLst>
          </p:cNvPr>
          <p:cNvSpPr txBox="1"/>
          <p:nvPr/>
        </p:nvSpPr>
        <p:spPr>
          <a:xfrm>
            <a:off x="1835251" y="3886199"/>
            <a:ext cx="30072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Na Europa do século XVII, os holandeses descobriram uma forma de ganhar dinheiro praticamente sem nenhum esforço ao vender tulipas, até então desconhecidas pelos europeus.</a:t>
            </a:r>
          </a:p>
          <a:p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Com o passar do tempo, banqueiros começaram a comprar as flores, tornando-as assim, artigo de luxo entre os ricos. E por serem raras, diferentes, escassas e exclusivas o preço subiu.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4A629F9-D08E-4FFF-B030-9B6A3CD46058}"/>
              </a:ext>
            </a:extLst>
          </p:cNvPr>
          <p:cNvSpPr/>
          <p:nvPr/>
        </p:nvSpPr>
        <p:spPr>
          <a:xfrm>
            <a:off x="7043894" y="1806191"/>
            <a:ext cx="3553768" cy="41600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74833D-5244-4C7A-885B-8F340B26947E}"/>
              </a:ext>
            </a:extLst>
          </p:cNvPr>
          <p:cNvSpPr txBox="1"/>
          <p:nvPr/>
        </p:nvSpPr>
        <p:spPr>
          <a:xfrm>
            <a:off x="190585" y="1279326"/>
            <a:ext cx="4957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Especulação elevada dos preços em pouco tempo e criação de um mercado de compra e venda com preços fora do comum.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4149FE-19BB-47B6-8D66-C6FF59B087A3}"/>
              </a:ext>
            </a:extLst>
          </p:cNvPr>
          <p:cNvSpPr txBox="1"/>
          <p:nvPr/>
        </p:nvSpPr>
        <p:spPr>
          <a:xfrm>
            <a:off x="269131" y="300538"/>
            <a:ext cx="2400215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BOLHAS</a:t>
            </a: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xmlns="" id="{18650536-6EEF-420E-A865-24230C9EEBD8}"/>
              </a:ext>
            </a:extLst>
          </p:cNvPr>
          <p:cNvSpPr/>
          <p:nvPr/>
        </p:nvSpPr>
        <p:spPr>
          <a:xfrm rot="2734658">
            <a:off x="8612579" y="1487267"/>
            <a:ext cx="407340" cy="670526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xmlns="" id="{E1D01E45-905C-4A29-BF30-D76BA7CC7503}"/>
              </a:ext>
            </a:extLst>
          </p:cNvPr>
          <p:cNvSpPr/>
          <p:nvPr/>
        </p:nvSpPr>
        <p:spPr>
          <a:xfrm>
            <a:off x="9688200" y="2391954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xmlns="" id="{2A850C15-7827-4630-BB9C-C43A8517E1F6}"/>
              </a:ext>
            </a:extLst>
          </p:cNvPr>
          <p:cNvSpPr/>
          <p:nvPr/>
        </p:nvSpPr>
        <p:spPr>
          <a:xfrm>
            <a:off x="9688200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xmlns="" id="{BE37EF81-E334-40DF-8DFC-2C7FB68071F9}"/>
              </a:ext>
            </a:extLst>
          </p:cNvPr>
          <p:cNvSpPr/>
          <p:nvPr/>
        </p:nvSpPr>
        <p:spPr>
          <a:xfrm>
            <a:off x="7521125" y="2391954"/>
            <a:ext cx="1698706" cy="1605184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xmlns="" id="{1CC7720B-6CA1-448F-8809-A0C4DB58623B}"/>
              </a:ext>
            </a:extLst>
          </p:cNvPr>
          <p:cNvSpPr/>
          <p:nvPr/>
        </p:nvSpPr>
        <p:spPr>
          <a:xfrm>
            <a:off x="7521125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xmlns="" id="{8CE0A041-786B-4242-B76D-B65D07DEDB6E}"/>
              </a:ext>
            </a:extLst>
          </p:cNvPr>
          <p:cNvSpPr/>
          <p:nvPr/>
        </p:nvSpPr>
        <p:spPr>
          <a:xfrm>
            <a:off x="5354052" y="2391954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ounded Rectangle 11">
            <a:extLst>
              <a:ext uri="{FF2B5EF4-FFF2-40B4-BE49-F238E27FC236}">
                <a16:creationId xmlns:a16="http://schemas.microsoft.com/office/drawing/2014/main" xmlns="" id="{98034752-9E53-4488-88D3-5DE1D0EBF0B0}"/>
              </a:ext>
            </a:extLst>
          </p:cNvPr>
          <p:cNvSpPr/>
          <p:nvPr/>
        </p:nvSpPr>
        <p:spPr>
          <a:xfrm>
            <a:off x="5354994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xmlns="" id="{5155ED03-42E7-4BFA-B9AE-0319AFED41A1}"/>
              </a:ext>
            </a:extLst>
          </p:cNvPr>
          <p:cNvSpPr txBox="1"/>
          <p:nvPr/>
        </p:nvSpPr>
        <p:spPr>
          <a:xfrm>
            <a:off x="5387004" y="3551959"/>
            <a:ext cx="1557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Tulipomania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xmlns="" id="{4CBACB55-8B04-4B44-948C-F54199183395}"/>
              </a:ext>
            </a:extLst>
          </p:cNvPr>
          <p:cNvSpPr txBox="1"/>
          <p:nvPr/>
        </p:nvSpPr>
        <p:spPr>
          <a:xfrm>
            <a:off x="5425573" y="5400650"/>
            <a:ext cx="1557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Mares do Sul</a:t>
            </a: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xmlns="" id="{BFA441E8-A0C4-40A0-9D00-E783901092E4}"/>
              </a:ext>
            </a:extLst>
          </p:cNvPr>
          <p:cNvSpPr txBox="1"/>
          <p:nvPr/>
        </p:nvSpPr>
        <p:spPr>
          <a:xfrm>
            <a:off x="7618004" y="5426000"/>
            <a:ext cx="1557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 crise de 1929</a:t>
            </a:r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xmlns="" id="{65B82034-4442-48C6-B4A1-DF003E7F5615}"/>
              </a:ext>
            </a:extLst>
          </p:cNvPr>
          <p:cNvSpPr txBox="1"/>
          <p:nvPr/>
        </p:nvSpPr>
        <p:spPr>
          <a:xfrm>
            <a:off x="9775733" y="5418507"/>
            <a:ext cx="1557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xmlns="" id="{86CAFD4A-EB0C-4448-A4A7-7C7BEC36DB36}"/>
              </a:ext>
            </a:extLst>
          </p:cNvPr>
          <p:cNvSpPr txBox="1"/>
          <p:nvPr/>
        </p:nvSpPr>
        <p:spPr>
          <a:xfrm>
            <a:off x="9759034" y="3424534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 crise das hipotecas 'podres'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50BDE70-49E1-44BB-9E0B-213F3347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802" y="2693913"/>
            <a:ext cx="1104900" cy="710293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98B93D10-FE35-4E92-A35F-746495182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702" y="4615559"/>
            <a:ext cx="1143000" cy="769676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xmlns="" id="{2828BFFE-5D6C-408C-9E96-4A21C6D22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947" y="4521515"/>
            <a:ext cx="1088541" cy="894082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xmlns="" id="{8AD182AF-B18C-4A5E-89D4-6A9FBED6F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338" y="4591501"/>
            <a:ext cx="1369840" cy="769676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xmlns="" id="{5714E1AD-6A55-4D1D-8380-91381B40D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956" y="2576610"/>
            <a:ext cx="1178603" cy="882814"/>
          </a:xfrm>
          <a:prstGeom prst="rect">
            <a:avLst/>
          </a:prstGeom>
        </p:spPr>
      </p:pic>
      <p:sp>
        <p:nvSpPr>
          <p:cNvPr id="46" name="Rounded Rectangle 10">
            <a:extLst>
              <a:ext uri="{FF2B5EF4-FFF2-40B4-BE49-F238E27FC236}">
                <a16:creationId xmlns:a16="http://schemas.microsoft.com/office/drawing/2014/main" xmlns="" id="{CA0093F3-D8B1-4152-A310-32AA5B8BD084}"/>
              </a:ext>
            </a:extLst>
          </p:cNvPr>
          <p:cNvSpPr/>
          <p:nvPr/>
        </p:nvSpPr>
        <p:spPr>
          <a:xfrm>
            <a:off x="1856308" y="3854723"/>
            <a:ext cx="2886786" cy="2710543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xmlns="" id="{DB404226-C4AF-48B7-9A1C-8AC4ED7E0D04}"/>
              </a:ext>
            </a:extLst>
          </p:cNvPr>
          <p:cNvCxnSpPr>
            <a:cxnSpLocks/>
          </p:cNvCxnSpPr>
          <p:nvPr/>
        </p:nvCxnSpPr>
        <p:spPr>
          <a:xfrm flipH="1">
            <a:off x="1981200" y="2391954"/>
            <a:ext cx="3474857" cy="14942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xmlns="" id="{B64610D7-7E5F-4D09-AE95-C1C408BF2010}"/>
              </a:ext>
            </a:extLst>
          </p:cNvPr>
          <p:cNvCxnSpPr>
            <a:cxnSpLocks/>
          </p:cNvCxnSpPr>
          <p:nvPr/>
        </p:nvCxnSpPr>
        <p:spPr>
          <a:xfrm flipH="1">
            <a:off x="4654550" y="3997138"/>
            <a:ext cx="2322942" cy="25243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CaixaDeTexto 74">
            <a:extLst>
              <a:ext uri="{FF2B5EF4-FFF2-40B4-BE49-F238E27FC236}">
                <a16:creationId xmlns:a16="http://schemas.microsoft.com/office/drawing/2014/main" xmlns="" id="{979005DC-0691-4C05-9F30-F4193BB54C57}"/>
              </a:ext>
            </a:extLst>
          </p:cNvPr>
          <p:cNvSpPr txBox="1"/>
          <p:nvPr/>
        </p:nvSpPr>
        <p:spPr>
          <a:xfrm>
            <a:off x="1878459" y="3895558"/>
            <a:ext cx="300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Até ao dia que o dinheiro acabou e os investidores começaram a vender tulipas desesperadamente, o que levou à queda brutal dos preços.</a:t>
            </a:r>
          </a:p>
        </p:txBody>
      </p:sp>
    </p:spTree>
    <p:extLst>
      <p:ext uri="{BB962C8B-B14F-4D97-AF65-F5344CB8AC3E}">
        <p14:creationId xmlns:p14="http://schemas.microsoft.com/office/powerpoint/2010/main" val="211452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2109" y="194889"/>
            <a:ext cx="10064828" cy="724247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Revisão da estrutura da política monetária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xmlns="" id="{5BB7F728-77A8-40E3-BACF-7D3EEFA5FD4D}"/>
              </a:ext>
            </a:extLst>
          </p:cNvPr>
          <p:cNvGrpSpPr/>
          <p:nvPr/>
        </p:nvGrpSpPr>
        <p:grpSpPr>
          <a:xfrm rot="10800000" flipV="1">
            <a:off x="4428972" y="4647552"/>
            <a:ext cx="3553041" cy="1526662"/>
            <a:chOff x="1541839" y="2217893"/>
            <a:chExt cx="2159832" cy="928031"/>
          </a:xfrm>
          <a:solidFill>
            <a:schemeClr val="bg1">
              <a:lumMod val="85000"/>
            </a:schemeClr>
          </a:solidFill>
        </p:grpSpPr>
        <p:grpSp>
          <p:nvGrpSpPr>
            <p:cNvPr id="4" name="그룹 8">
              <a:extLst>
                <a:ext uri="{FF2B5EF4-FFF2-40B4-BE49-F238E27FC236}">
                  <a16:creationId xmlns:a16="http://schemas.microsoft.com/office/drawing/2014/main" xmlns="" id="{F1DE0F58-34FB-4365-868D-862335FF93D5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6" name="Freeform 18">
                <a:extLst>
                  <a:ext uri="{FF2B5EF4-FFF2-40B4-BE49-F238E27FC236}">
                    <a16:creationId xmlns:a16="http://schemas.microsoft.com/office/drawing/2014/main" xmlns="" id="{0574C6B5-3BA8-4B96-BB75-49F3D5A5C0C7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Freeform 19">
                <a:extLst>
                  <a:ext uri="{FF2B5EF4-FFF2-40B4-BE49-F238E27FC236}">
                    <a16:creationId xmlns:a16="http://schemas.microsoft.com/office/drawing/2014/main" xmlns="" id="{07B7B274-F644-4A8A-AB42-95BA69B74967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직사각형 9">
              <a:extLst>
                <a:ext uri="{FF2B5EF4-FFF2-40B4-BE49-F238E27FC236}">
                  <a16:creationId xmlns:a16="http://schemas.microsoft.com/office/drawing/2014/main" xmlns="" id="{CD840120-C3D6-4C91-B030-118ABA7DE4CE}"/>
                </a:ext>
              </a:extLst>
            </p:cNvPr>
            <p:cNvSpPr/>
            <p:nvPr/>
          </p:nvSpPr>
          <p:spPr>
            <a:xfrm rot="18740140">
              <a:off x="1753624" y="2648402"/>
              <a:ext cx="285737" cy="7093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F7B05CC-4AD7-4A68-8292-049688C48611}"/>
              </a:ext>
            </a:extLst>
          </p:cNvPr>
          <p:cNvGrpSpPr/>
          <p:nvPr/>
        </p:nvGrpSpPr>
        <p:grpSpPr>
          <a:xfrm>
            <a:off x="4418825" y="1666106"/>
            <a:ext cx="3343265" cy="3378518"/>
            <a:chOff x="4418825" y="1666106"/>
            <a:chExt cx="3343265" cy="3378518"/>
          </a:xfrm>
        </p:grpSpPr>
        <p:sp>
          <p:nvSpPr>
            <p:cNvPr id="9" name="자유형: 도형 19">
              <a:extLst>
                <a:ext uri="{FF2B5EF4-FFF2-40B4-BE49-F238E27FC236}">
                  <a16:creationId xmlns:a16="http://schemas.microsoft.com/office/drawing/2014/main" xmlns="" id="{355D909C-7BD0-4AA8-938D-1CC08F72A79D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그룹 60">
              <a:extLst>
                <a:ext uri="{FF2B5EF4-FFF2-40B4-BE49-F238E27FC236}">
                  <a16:creationId xmlns:a16="http://schemas.microsoft.com/office/drawing/2014/main" xmlns="" id="{DC58AA0A-65AE-4AD0-BBD5-6CD8E5270009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11" name="그룹 49">
                <a:extLst>
                  <a:ext uri="{FF2B5EF4-FFF2-40B4-BE49-F238E27FC236}">
                    <a16:creationId xmlns:a16="http://schemas.microsoft.com/office/drawing/2014/main" xmlns="" id="{F2B29161-3165-4F16-92D1-51F0EB4003AD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2" name="타원 50">
                  <a:extLst>
                    <a:ext uri="{FF2B5EF4-FFF2-40B4-BE49-F238E27FC236}">
                      <a16:creationId xmlns:a16="http://schemas.microsoft.com/office/drawing/2014/main" xmlns="" id="{8B61D3CF-27E1-42D9-8F23-3095523656E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51">
                  <a:extLst>
                    <a:ext uri="{FF2B5EF4-FFF2-40B4-BE49-F238E27FC236}">
                      <a16:creationId xmlns:a16="http://schemas.microsoft.com/office/drawing/2014/main" xmlns="" id="{5DA6ACFD-0EBC-4C9B-8263-3A4130113653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Block Arc 11">
                  <a:extLst>
                    <a:ext uri="{FF2B5EF4-FFF2-40B4-BE49-F238E27FC236}">
                      <a16:creationId xmlns:a16="http://schemas.microsoft.com/office/drawing/2014/main" xmlns="" id="{6F986290-17A8-4106-B56E-0D4F3E3D502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그룹 21">
                <a:extLst>
                  <a:ext uri="{FF2B5EF4-FFF2-40B4-BE49-F238E27FC236}">
                    <a16:creationId xmlns:a16="http://schemas.microsoft.com/office/drawing/2014/main" xmlns="" id="{6717D9EC-695D-4054-982A-8803A0E64654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9" name="타원 22">
                  <a:extLst>
                    <a:ext uri="{FF2B5EF4-FFF2-40B4-BE49-F238E27FC236}">
                      <a16:creationId xmlns:a16="http://schemas.microsoft.com/office/drawing/2014/main" xmlns="" id="{739124D0-47B0-4C68-A637-4B93654BF43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23">
                  <a:extLst>
                    <a:ext uri="{FF2B5EF4-FFF2-40B4-BE49-F238E27FC236}">
                      <a16:creationId xmlns:a16="http://schemas.microsoft.com/office/drawing/2014/main" xmlns="" id="{B18D9E48-5F71-4FE8-9276-8CFBE37CF9F4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Block Arc 11">
                  <a:extLst>
                    <a:ext uri="{FF2B5EF4-FFF2-40B4-BE49-F238E27FC236}">
                      <a16:creationId xmlns:a16="http://schemas.microsoft.com/office/drawing/2014/main" xmlns="" id="{1DFA0B75-B0C9-4A02-8F19-2675CD26C3C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그룹 25">
                <a:extLst>
                  <a:ext uri="{FF2B5EF4-FFF2-40B4-BE49-F238E27FC236}">
                    <a16:creationId xmlns:a16="http://schemas.microsoft.com/office/drawing/2014/main" xmlns="" id="{D33E8221-B9C3-4413-9BE1-63DC91956557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6" name="타원 26">
                  <a:extLst>
                    <a:ext uri="{FF2B5EF4-FFF2-40B4-BE49-F238E27FC236}">
                      <a16:creationId xmlns:a16="http://schemas.microsoft.com/office/drawing/2014/main" xmlns="" id="{3A5D29A9-BCF8-47D9-A85F-63E19427559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타원 27">
                  <a:extLst>
                    <a:ext uri="{FF2B5EF4-FFF2-40B4-BE49-F238E27FC236}">
                      <a16:creationId xmlns:a16="http://schemas.microsoft.com/office/drawing/2014/main" xmlns="" id="{DC1EA496-7274-4401-AC2B-A52BDB58371C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Block Arc 11">
                  <a:extLst>
                    <a:ext uri="{FF2B5EF4-FFF2-40B4-BE49-F238E27FC236}">
                      <a16:creationId xmlns:a16="http://schemas.microsoft.com/office/drawing/2014/main" xmlns="" id="{3CD79E52-8333-4118-9577-341D6159D10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그룹 29">
                <a:extLst>
                  <a:ext uri="{FF2B5EF4-FFF2-40B4-BE49-F238E27FC236}">
                    <a16:creationId xmlns:a16="http://schemas.microsoft.com/office/drawing/2014/main" xmlns="" id="{482BC40C-5A28-4E3C-8330-F4F13432F334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3" name="타원 30">
                  <a:extLst>
                    <a:ext uri="{FF2B5EF4-FFF2-40B4-BE49-F238E27FC236}">
                      <a16:creationId xmlns:a16="http://schemas.microsoft.com/office/drawing/2014/main" xmlns="" id="{CBE0F2CD-826E-4D64-A174-A642BD0F335B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타원 31">
                  <a:extLst>
                    <a:ext uri="{FF2B5EF4-FFF2-40B4-BE49-F238E27FC236}">
                      <a16:creationId xmlns:a16="http://schemas.microsoft.com/office/drawing/2014/main" xmlns="" id="{B7EC955A-1658-449B-9684-D1D4FF8E86D9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Block Arc 11">
                  <a:extLst>
                    <a:ext uri="{FF2B5EF4-FFF2-40B4-BE49-F238E27FC236}">
                      <a16:creationId xmlns:a16="http://schemas.microsoft.com/office/drawing/2014/main" xmlns="" id="{8C087970-3BBA-41CB-A8A0-36336267CF2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그룹 33">
                <a:extLst>
                  <a:ext uri="{FF2B5EF4-FFF2-40B4-BE49-F238E27FC236}">
                    <a16:creationId xmlns:a16="http://schemas.microsoft.com/office/drawing/2014/main" xmlns="" id="{AB9297D3-EA93-4FD1-B224-0703F555B536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0" name="타원 34">
                  <a:extLst>
                    <a:ext uri="{FF2B5EF4-FFF2-40B4-BE49-F238E27FC236}">
                      <a16:creationId xmlns:a16="http://schemas.microsoft.com/office/drawing/2014/main" xmlns="" id="{F0C41B1F-1D6B-4B4E-B55A-F90344545AB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타원 35">
                  <a:extLst>
                    <a:ext uri="{FF2B5EF4-FFF2-40B4-BE49-F238E27FC236}">
                      <a16:creationId xmlns:a16="http://schemas.microsoft.com/office/drawing/2014/main" xmlns="" id="{1D3122C8-7F9F-4F47-AD63-42AC6C177CA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Block Arc 11">
                  <a:extLst>
                    <a:ext uri="{FF2B5EF4-FFF2-40B4-BE49-F238E27FC236}">
                      <a16:creationId xmlns:a16="http://schemas.microsoft.com/office/drawing/2014/main" xmlns="" id="{9840B2B0-208A-4172-9B5F-66DC2DFB64A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그룹 37">
                <a:extLst>
                  <a:ext uri="{FF2B5EF4-FFF2-40B4-BE49-F238E27FC236}">
                    <a16:creationId xmlns:a16="http://schemas.microsoft.com/office/drawing/2014/main" xmlns="" id="{EE61853B-E428-4D1A-9BA1-CEE98DC24560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7" name="타원 38">
                  <a:extLst>
                    <a:ext uri="{FF2B5EF4-FFF2-40B4-BE49-F238E27FC236}">
                      <a16:creationId xmlns:a16="http://schemas.microsoft.com/office/drawing/2014/main" xmlns="" id="{7CF9B793-92B2-4724-9D50-4C5F6CE1D3D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39">
                  <a:extLst>
                    <a:ext uri="{FF2B5EF4-FFF2-40B4-BE49-F238E27FC236}">
                      <a16:creationId xmlns:a16="http://schemas.microsoft.com/office/drawing/2014/main" xmlns="" id="{CF92E7BA-C7E3-428C-AA7F-B30C8B7C96B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Block Arc 11">
                  <a:extLst>
                    <a:ext uri="{FF2B5EF4-FFF2-40B4-BE49-F238E27FC236}">
                      <a16:creationId xmlns:a16="http://schemas.microsoft.com/office/drawing/2014/main" xmlns="" id="{814A05B4-B8BF-4D84-B7C2-A5935CD7612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그룹 41">
                <a:extLst>
                  <a:ext uri="{FF2B5EF4-FFF2-40B4-BE49-F238E27FC236}">
                    <a16:creationId xmlns:a16="http://schemas.microsoft.com/office/drawing/2014/main" xmlns="" id="{3DB764B7-EB7C-4681-B39D-C0AF4CE9AC9F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4" name="타원 42">
                  <a:extLst>
                    <a:ext uri="{FF2B5EF4-FFF2-40B4-BE49-F238E27FC236}">
                      <a16:creationId xmlns:a16="http://schemas.microsoft.com/office/drawing/2014/main" xmlns="" id="{A86F5423-6150-49A5-8740-8CD8402CB9B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타원 43">
                  <a:extLst>
                    <a:ext uri="{FF2B5EF4-FFF2-40B4-BE49-F238E27FC236}">
                      <a16:creationId xmlns:a16="http://schemas.microsoft.com/office/drawing/2014/main" xmlns="" id="{7675F7AB-E80E-4E10-B3C3-6284DA20501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Block Arc 11">
                  <a:extLst>
                    <a:ext uri="{FF2B5EF4-FFF2-40B4-BE49-F238E27FC236}">
                      <a16:creationId xmlns:a16="http://schemas.microsoft.com/office/drawing/2014/main" xmlns="" id="{5CA740FC-1BD5-4C59-86C0-9AB4194874AB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그룹 45">
                <a:extLst>
                  <a:ext uri="{FF2B5EF4-FFF2-40B4-BE49-F238E27FC236}">
                    <a16:creationId xmlns:a16="http://schemas.microsoft.com/office/drawing/2014/main" xmlns="" id="{5F25B1FC-4A86-45A9-9DE6-27A7EA2D42A4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1" name="타원 46">
                  <a:extLst>
                    <a:ext uri="{FF2B5EF4-FFF2-40B4-BE49-F238E27FC236}">
                      <a16:creationId xmlns:a16="http://schemas.microsoft.com/office/drawing/2014/main" xmlns="" id="{D22D1D1C-DFED-4024-9077-28B8CDCFC73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타원 47">
                  <a:extLst>
                    <a:ext uri="{FF2B5EF4-FFF2-40B4-BE49-F238E27FC236}">
                      <a16:creationId xmlns:a16="http://schemas.microsoft.com/office/drawing/2014/main" xmlns="" id="{91F98B61-D047-4C8E-844D-C07387CC4EC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Block Arc 11">
                  <a:extLst>
                    <a:ext uri="{FF2B5EF4-FFF2-40B4-BE49-F238E27FC236}">
                      <a16:creationId xmlns:a16="http://schemas.microsoft.com/office/drawing/2014/main" xmlns="" id="{BCE031ED-8F1D-4A59-BCE5-A2EA0529A2C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이등변 삼각형 58">
                <a:extLst>
                  <a:ext uri="{FF2B5EF4-FFF2-40B4-BE49-F238E27FC236}">
                    <a16:creationId xmlns:a16="http://schemas.microsoft.com/office/drawing/2014/main" xmlns="" id="{E70BEB54-0C9A-4DA8-B509-4C5D5DB5E05E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59">
                <a:extLst>
                  <a:ext uri="{FF2B5EF4-FFF2-40B4-BE49-F238E27FC236}">
                    <a16:creationId xmlns:a16="http://schemas.microsoft.com/office/drawing/2014/main" xmlns="" id="{7758D5A1-2628-4909-8429-9CEAEEC42FBA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19AA71C-8442-4959-BF89-470001339678}"/>
              </a:ext>
            </a:extLst>
          </p:cNvPr>
          <p:cNvSpPr txBox="1"/>
          <p:nvPr/>
        </p:nvSpPr>
        <p:spPr>
          <a:xfrm>
            <a:off x="912673" y="163659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Antes da </a:t>
            </a:r>
            <a:r>
              <a:rPr lang="en-US" altLang="ko-KR" sz="24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crise</a:t>
            </a:r>
            <a:endParaRPr lang="ko-KR" alt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" name="Group 83">
            <a:extLst>
              <a:ext uri="{FF2B5EF4-FFF2-40B4-BE49-F238E27FC236}">
                <a16:creationId xmlns:a16="http://schemas.microsoft.com/office/drawing/2014/main" xmlns="" id="{3CAA7AB3-49F4-453A-9520-319727FF77E9}"/>
              </a:ext>
            </a:extLst>
          </p:cNvPr>
          <p:cNvGrpSpPr/>
          <p:nvPr/>
        </p:nvGrpSpPr>
        <p:grpSpPr>
          <a:xfrm>
            <a:off x="8171443" y="5139498"/>
            <a:ext cx="3096000" cy="738664"/>
            <a:chOff x="2551705" y="4283314"/>
            <a:chExt cx="2319429" cy="73866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E9C1FF45-4EDA-48CA-87C3-04A113F84735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Entre Politica Monetárias e as bolhas dos de preços nos ativos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945E996-31E3-47A8-80D0-84B1BE8BCC5B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Reabertura de um debate duradouro: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95">
            <a:extLst>
              <a:ext uri="{FF2B5EF4-FFF2-40B4-BE49-F238E27FC236}">
                <a16:creationId xmlns:a16="http://schemas.microsoft.com/office/drawing/2014/main" xmlns="" id="{9CA5C1FE-5644-4B31-99A7-AB427803DFF2}"/>
              </a:ext>
            </a:extLst>
          </p:cNvPr>
          <p:cNvGrpSpPr/>
          <p:nvPr/>
        </p:nvGrpSpPr>
        <p:grpSpPr>
          <a:xfrm>
            <a:off x="809197" y="3676127"/>
            <a:ext cx="3111901" cy="771834"/>
            <a:chOff x="2539793" y="4283314"/>
            <a:chExt cx="2331341" cy="77183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D92A705-6F92-4E00-B119-E01C606514D2}"/>
                </a:ext>
              </a:extLst>
            </p:cNvPr>
            <p:cNvSpPr txBox="1"/>
            <p:nvPr/>
          </p:nvSpPr>
          <p:spPr>
            <a:xfrm>
              <a:off x="2539793" y="4593483"/>
              <a:ext cx="2319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Risco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Moral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moral Hazard;</a:t>
              </a:r>
              <a:b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Encorajar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risco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excessivo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B8C5994-3329-4918-8CBF-C7514E1F870B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Produz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: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</p:grpSp>
      <p:sp>
        <p:nvSpPr>
          <p:cNvPr id="57" name="TextBox 44">
            <a:extLst>
              <a:ext uri="{FF2B5EF4-FFF2-40B4-BE49-F238E27FC236}">
                <a16:creationId xmlns:a16="http://schemas.microsoft.com/office/drawing/2014/main" xmlns="" id="{3D8B8DEB-7CE7-42B3-9302-7C63F24CCCF5}"/>
              </a:ext>
            </a:extLst>
          </p:cNvPr>
          <p:cNvSpPr txBox="1"/>
          <p:nvPr/>
        </p:nvSpPr>
        <p:spPr>
          <a:xfrm>
            <a:off x="8781424" y="440439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ko-KR" sz="24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crise</a:t>
            </a:r>
            <a:endParaRPr lang="ko-KR" alt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4">
            <a:extLst>
              <a:ext uri="{FF2B5EF4-FFF2-40B4-BE49-F238E27FC236}">
                <a16:creationId xmlns:a16="http://schemas.microsoft.com/office/drawing/2014/main" xmlns="" id="{9E973C54-A8CF-4475-ABD2-6B5F3C43911C}"/>
              </a:ext>
            </a:extLst>
          </p:cNvPr>
          <p:cNvSpPr txBox="1"/>
          <p:nvPr/>
        </p:nvSpPr>
        <p:spPr>
          <a:xfrm>
            <a:off x="619178" y="2370372"/>
            <a:ext cx="3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Visão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dominante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9" name="TextBox 53">
            <a:extLst>
              <a:ext uri="{FF2B5EF4-FFF2-40B4-BE49-F238E27FC236}">
                <a16:creationId xmlns:a16="http://schemas.microsoft.com/office/drawing/2014/main" xmlns="" id="{ECF7A48D-2D9B-4D21-AA2C-81231D49B60A}"/>
              </a:ext>
            </a:extLst>
          </p:cNvPr>
          <p:cNvSpPr txBox="1"/>
          <p:nvPr/>
        </p:nvSpPr>
        <p:spPr>
          <a:xfrm>
            <a:off x="599922" y="2739188"/>
            <a:ext cx="3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estabilidade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preços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vez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evitar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bolhas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forma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agressiva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“clean up the mess”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depois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rebentar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folha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0" name="Group 83">
            <a:extLst>
              <a:ext uri="{FF2B5EF4-FFF2-40B4-BE49-F238E27FC236}">
                <a16:creationId xmlns:a16="http://schemas.microsoft.com/office/drawing/2014/main" xmlns="" id="{525CB727-E0D5-4D87-B408-670F176D1C5F}"/>
              </a:ext>
            </a:extLst>
          </p:cNvPr>
          <p:cNvGrpSpPr/>
          <p:nvPr/>
        </p:nvGrpSpPr>
        <p:grpSpPr>
          <a:xfrm>
            <a:off x="1200404" y="4545180"/>
            <a:ext cx="3096000" cy="553998"/>
            <a:chOff x="2551705" y="4283314"/>
            <a:chExt cx="2319429" cy="553998"/>
          </a:xfrm>
        </p:grpSpPr>
        <p:sp>
          <p:nvSpPr>
            <p:cNvPr id="61" name="TextBox 47">
              <a:extLst>
                <a:ext uri="{FF2B5EF4-FFF2-40B4-BE49-F238E27FC236}">
                  <a16:creationId xmlns:a16="http://schemas.microsoft.com/office/drawing/2014/main" xmlns="" id="{4BC214DE-B712-4357-A271-2B08D30A629B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Identificar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bolhas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tempo real.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TextBox 48">
              <a:extLst>
                <a:ext uri="{FF2B5EF4-FFF2-40B4-BE49-F238E27FC236}">
                  <a16:creationId xmlns:a16="http://schemas.microsoft.com/office/drawing/2014/main" xmlns="" id="{40D9810D-13A1-428D-8907-C2921DBC781F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Dificuldade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: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</p:grpSp>
      <p:grpSp>
        <p:nvGrpSpPr>
          <p:cNvPr id="63" name="Group 83">
            <a:extLst>
              <a:ext uri="{FF2B5EF4-FFF2-40B4-BE49-F238E27FC236}">
                <a16:creationId xmlns:a16="http://schemas.microsoft.com/office/drawing/2014/main" xmlns="" id="{4DF394A9-87D2-48ED-8528-3157499BE894}"/>
              </a:ext>
            </a:extLst>
          </p:cNvPr>
          <p:cNvGrpSpPr/>
          <p:nvPr/>
        </p:nvGrpSpPr>
        <p:grpSpPr>
          <a:xfrm>
            <a:off x="1194656" y="5256248"/>
            <a:ext cx="3096000" cy="923330"/>
            <a:chOff x="2551705" y="4283314"/>
            <a:chExt cx="2319429" cy="923330"/>
          </a:xfrm>
        </p:grpSpPr>
        <p:sp>
          <p:nvSpPr>
            <p:cNvPr id="64" name="TextBox 47">
              <a:extLst>
                <a:ext uri="{FF2B5EF4-FFF2-40B4-BE49-F238E27FC236}">
                  <a16:creationId xmlns:a16="http://schemas.microsoft.com/office/drawing/2014/main" xmlns="" id="{E46A3384-786C-4370-A8FC-7C5606F4B2DE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As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expectativas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inflação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serem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apagadas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antes das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bolhas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preços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ativos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rebentarem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Box 48">
              <a:extLst>
                <a:ext uri="{FF2B5EF4-FFF2-40B4-BE49-F238E27FC236}">
                  <a16:creationId xmlns:a16="http://schemas.microsoft.com/office/drawing/2014/main" xmlns="" id="{D2885D9A-997A-43C1-A1F4-F5A6DB57D453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Preocupação: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E99C3412-5315-4CA1-801B-A9865BE32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12"/>
          <a:stretch/>
        </p:blipFill>
        <p:spPr>
          <a:xfrm>
            <a:off x="171450" y="3133007"/>
            <a:ext cx="11490079" cy="164806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E9C980F5-C8D9-4D37-A74E-24DD76D4F9E9}"/>
              </a:ext>
            </a:extLst>
          </p:cNvPr>
          <p:cNvSpPr/>
          <p:nvPr/>
        </p:nvSpPr>
        <p:spPr>
          <a:xfrm>
            <a:off x="1526183" y="4569505"/>
            <a:ext cx="9533732" cy="1100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15A797B-39D7-4281-B31A-9811A0DBAAD2}"/>
              </a:ext>
            </a:extLst>
          </p:cNvPr>
          <p:cNvSpPr txBox="1"/>
          <p:nvPr/>
        </p:nvSpPr>
        <p:spPr>
          <a:xfrm>
            <a:off x="7385050" y="2409914"/>
            <a:ext cx="4635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</a:rPr>
              <a:t>em especial se acompanhados de </a:t>
            </a:r>
            <a:br>
              <a:rPr lang="pt-PT" sz="1600" dirty="0">
                <a:solidFill>
                  <a:schemeClr val="bg1"/>
                </a:solidFill>
              </a:rPr>
            </a:br>
            <a:r>
              <a:rPr lang="pt-PT" sz="1600" dirty="0">
                <a:solidFill>
                  <a:schemeClr val="bg1"/>
                </a:solidFill>
              </a:rPr>
              <a:t>crescimento rápido do crédito </a:t>
            </a:r>
          </a:p>
          <a:p>
            <a:endParaRPr lang="pt-PT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E7A2349D-564C-436D-B3AF-6875D293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49" r="-505" b="36522"/>
          <a:stretch/>
        </p:blipFill>
        <p:spPr>
          <a:xfrm>
            <a:off x="121642" y="1084946"/>
            <a:ext cx="11380787" cy="2126784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9420771B-F969-4987-845B-2B69037E7D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563" y="261485"/>
            <a:ext cx="9863138" cy="72390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Revisão da estrutura da política monetária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E7A65FC-F64C-4762-8484-745F99A090F6}"/>
              </a:ext>
            </a:extLst>
          </p:cNvPr>
          <p:cNvSpPr/>
          <p:nvPr/>
        </p:nvSpPr>
        <p:spPr>
          <a:xfrm>
            <a:off x="378619" y="4438665"/>
            <a:ext cx="1549400" cy="13912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FFC0ACC-41FE-41A8-97CC-586026F5E4A5}"/>
              </a:ext>
            </a:extLst>
          </p:cNvPr>
          <p:cNvSpPr txBox="1"/>
          <p:nvPr/>
        </p:nvSpPr>
        <p:spPr>
          <a:xfrm>
            <a:off x="585390" y="4509547"/>
            <a:ext cx="2062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Objetivo </a:t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Principal da </a:t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Politica </a:t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Monetária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D436B91E-EB91-4C25-9C5F-1E57C006F948}"/>
              </a:ext>
            </a:extLst>
          </p:cNvPr>
          <p:cNvSpPr txBox="1"/>
          <p:nvPr/>
        </p:nvSpPr>
        <p:spPr>
          <a:xfrm>
            <a:off x="2855117" y="4603873"/>
            <a:ext cx="2351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Preço do crédito</a:t>
            </a:r>
            <a:br>
              <a:rPr lang="pt-P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+</a:t>
            </a:r>
            <a:br>
              <a:rPr lang="pt-P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Preço dos ativos </a:t>
            </a: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xmlns="" id="{23581CD2-2CC0-4BF2-82A2-C1A9A3AD1938}"/>
              </a:ext>
            </a:extLst>
          </p:cNvPr>
          <p:cNvSpPr/>
          <p:nvPr/>
        </p:nvSpPr>
        <p:spPr>
          <a:xfrm>
            <a:off x="5602278" y="4791609"/>
            <a:ext cx="793410" cy="61586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C13D2A12-27AF-4DCE-BE3F-370BE3B98FF1}"/>
              </a:ext>
            </a:extLst>
          </p:cNvPr>
          <p:cNvSpPr txBox="1"/>
          <p:nvPr/>
        </p:nvSpPr>
        <p:spPr>
          <a:xfrm>
            <a:off x="6893917" y="4761144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Inflação e a utilização de recursos desaparecem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9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8806" y="262528"/>
            <a:ext cx="10274484" cy="7242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Paradigma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Crise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Ajudas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Financeiras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" name="Agrupar 60">
            <a:extLst>
              <a:ext uri="{FF2B5EF4-FFF2-40B4-BE49-F238E27FC236}">
                <a16:creationId xmlns:a16="http://schemas.microsoft.com/office/drawing/2014/main" xmlns="" id="{8AD438E3-0C9D-48DD-A54C-A5EA3F944814}"/>
              </a:ext>
            </a:extLst>
          </p:cNvPr>
          <p:cNvGrpSpPr/>
          <p:nvPr/>
        </p:nvGrpSpPr>
        <p:grpSpPr>
          <a:xfrm>
            <a:off x="259989" y="3192582"/>
            <a:ext cx="11672019" cy="2260024"/>
            <a:chOff x="231882" y="1976158"/>
            <a:chExt cx="11672019" cy="2260024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xmlns="" id="{877AD54A-28F6-4951-A9AD-F29F2DB7C362}"/>
                </a:ext>
              </a:extLst>
            </p:cNvPr>
            <p:cNvGrpSpPr/>
            <p:nvPr/>
          </p:nvGrpSpPr>
          <p:grpSpPr>
            <a:xfrm>
              <a:off x="231882" y="1976158"/>
              <a:ext cx="11672019" cy="2260024"/>
              <a:chOff x="331680" y="2324607"/>
              <a:chExt cx="11672019" cy="226002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F8E277DE-E7C7-4E85-808D-4D24DF307A23}"/>
                  </a:ext>
                </a:extLst>
              </p:cNvPr>
              <p:cNvSpPr/>
              <p:nvPr/>
            </p:nvSpPr>
            <p:spPr>
              <a:xfrm>
                <a:off x="331680" y="2685482"/>
                <a:ext cx="4224000" cy="1656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4" name="Agrupar 33">
                <a:extLst>
                  <a:ext uri="{FF2B5EF4-FFF2-40B4-BE49-F238E27FC236}">
                    <a16:creationId xmlns:a16="http://schemas.microsoft.com/office/drawing/2014/main" xmlns="" id="{C344C956-8417-4480-BE0D-3CF633468A93}"/>
                  </a:ext>
                </a:extLst>
              </p:cNvPr>
              <p:cNvGrpSpPr/>
              <p:nvPr/>
            </p:nvGrpSpPr>
            <p:grpSpPr>
              <a:xfrm>
                <a:off x="672501" y="2324607"/>
                <a:ext cx="11331198" cy="2260024"/>
                <a:chOff x="672501" y="2324607"/>
                <a:chExt cx="11331198" cy="2260024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xmlns="" id="{F5362881-0BC9-4BC1-85B6-BE862D64D8B3}"/>
                    </a:ext>
                  </a:extLst>
                </p:cNvPr>
                <p:cNvGrpSpPr/>
                <p:nvPr/>
              </p:nvGrpSpPr>
              <p:grpSpPr>
                <a:xfrm>
                  <a:off x="4775431" y="2324607"/>
                  <a:ext cx="2842833" cy="2260024"/>
                  <a:chOff x="3095283" y="2204028"/>
                  <a:chExt cx="2842832" cy="2260024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xmlns="" id="{72AA4103-ECAC-4AD7-91AC-F22DCF312355}"/>
                      </a:ext>
                    </a:extLst>
                  </p:cNvPr>
                  <p:cNvGrpSpPr/>
                  <p:nvPr/>
                </p:nvGrpSpPr>
                <p:grpSpPr>
                  <a:xfrm>
                    <a:off x="3095283" y="2204028"/>
                    <a:ext cx="2842832" cy="2260024"/>
                    <a:chOff x="3095283" y="2204028"/>
                    <a:chExt cx="2842832" cy="2260024"/>
                  </a:xfrm>
                  <a:solidFill>
                    <a:srgbClr val="FAB117"/>
                  </a:solidFill>
                </p:grpSpPr>
                <p:sp>
                  <p:nvSpPr>
                    <p:cNvPr id="11" name="Freeform 3">
                      <a:extLst>
                        <a:ext uri="{FF2B5EF4-FFF2-40B4-BE49-F238E27FC236}">
                          <a16:creationId xmlns:a16="http://schemas.microsoft.com/office/drawing/2014/main" xmlns="" id="{34818DA9-9873-41D9-9C11-C25F99B09F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9209" y="2204028"/>
                      <a:ext cx="2678906" cy="1589532"/>
                    </a:xfrm>
                    <a:custGeom>
                      <a:avLst/>
                      <a:gdLst>
                        <a:gd name="connsiteX0" fmla="*/ 0 w 3228975"/>
                        <a:gd name="connsiteY0" fmla="*/ 790575 h 1866900"/>
                        <a:gd name="connsiteX1" fmla="*/ 0 w 3228975"/>
                        <a:gd name="connsiteY1" fmla="*/ 790575 h 1866900"/>
                        <a:gd name="connsiteX2" fmla="*/ 85725 w 3228975"/>
                        <a:gd name="connsiteY2" fmla="*/ 742950 h 1866900"/>
                        <a:gd name="connsiteX3" fmla="*/ 866775 w 3228975"/>
                        <a:gd name="connsiteY3" fmla="*/ 0 h 1866900"/>
                        <a:gd name="connsiteX4" fmla="*/ 962025 w 3228975"/>
                        <a:gd name="connsiteY4" fmla="*/ 19050 h 1866900"/>
                        <a:gd name="connsiteX5" fmla="*/ 2105025 w 3228975"/>
                        <a:gd name="connsiteY5" fmla="*/ 9525 h 1866900"/>
                        <a:gd name="connsiteX6" fmla="*/ 3228975 w 3228975"/>
                        <a:gd name="connsiteY6" fmla="*/ 476250 h 1866900"/>
                        <a:gd name="connsiteX7" fmla="*/ 3219450 w 3228975"/>
                        <a:gd name="connsiteY7" fmla="*/ 1866900 h 1866900"/>
                        <a:gd name="connsiteX8" fmla="*/ 3086100 w 3228975"/>
                        <a:gd name="connsiteY8" fmla="*/ 1847850 h 1866900"/>
                        <a:gd name="connsiteX9" fmla="*/ 2095500 w 3228975"/>
                        <a:gd name="connsiteY9" fmla="*/ 771525 h 1866900"/>
                        <a:gd name="connsiteX10" fmla="*/ 1095375 w 3228975"/>
                        <a:gd name="connsiteY10" fmla="*/ 571500 h 1866900"/>
                        <a:gd name="connsiteX11" fmla="*/ 0 w 3228975"/>
                        <a:gd name="connsiteY11" fmla="*/ 790575 h 1866900"/>
                        <a:gd name="connsiteX0" fmla="*/ 0 w 3228975"/>
                        <a:gd name="connsiteY0" fmla="*/ 790575 h 1866900"/>
                        <a:gd name="connsiteX1" fmla="*/ 0 w 3228975"/>
                        <a:gd name="connsiteY1" fmla="*/ 790575 h 1866900"/>
                        <a:gd name="connsiteX2" fmla="*/ 85725 w 3228975"/>
                        <a:gd name="connsiteY2" fmla="*/ 742950 h 1866900"/>
                        <a:gd name="connsiteX3" fmla="*/ 866775 w 3228975"/>
                        <a:gd name="connsiteY3" fmla="*/ 0 h 1866900"/>
                        <a:gd name="connsiteX4" fmla="*/ 2105025 w 3228975"/>
                        <a:gd name="connsiteY4" fmla="*/ 9525 h 1866900"/>
                        <a:gd name="connsiteX5" fmla="*/ 3228975 w 3228975"/>
                        <a:gd name="connsiteY5" fmla="*/ 476250 h 1866900"/>
                        <a:gd name="connsiteX6" fmla="*/ 3219450 w 3228975"/>
                        <a:gd name="connsiteY6" fmla="*/ 1866900 h 1866900"/>
                        <a:gd name="connsiteX7" fmla="*/ 3086100 w 3228975"/>
                        <a:gd name="connsiteY7" fmla="*/ 1847850 h 1866900"/>
                        <a:gd name="connsiteX8" fmla="*/ 2095500 w 3228975"/>
                        <a:gd name="connsiteY8" fmla="*/ 771525 h 1866900"/>
                        <a:gd name="connsiteX9" fmla="*/ 1095375 w 3228975"/>
                        <a:gd name="connsiteY9" fmla="*/ 571500 h 1866900"/>
                        <a:gd name="connsiteX10" fmla="*/ 0 w 3228975"/>
                        <a:gd name="connsiteY10" fmla="*/ 790575 h 1866900"/>
                        <a:gd name="connsiteX0" fmla="*/ 0 w 3228975"/>
                        <a:gd name="connsiteY0" fmla="*/ 790575 h 1866900"/>
                        <a:gd name="connsiteX1" fmla="*/ 0 w 3228975"/>
                        <a:gd name="connsiteY1" fmla="*/ 790575 h 1866900"/>
                        <a:gd name="connsiteX2" fmla="*/ 85725 w 3228975"/>
                        <a:gd name="connsiteY2" fmla="*/ 742950 h 1866900"/>
                        <a:gd name="connsiteX3" fmla="*/ 866775 w 3228975"/>
                        <a:gd name="connsiteY3" fmla="*/ 0 h 1866900"/>
                        <a:gd name="connsiteX4" fmla="*/ 2105025 w 3228975"/>
                        <a:gd name="connsiteY4" fmla="*/ 9525 h 1866900"/>
                        <a:gd name="connsiteX5" fmla="*/ 3228975 w 3228975"/>
                        <a:gd name="connsiteY5" fmla="*/ 476250 h 1866900"/>
                        <a:gd name="connsiteX6" fmla="*/ 3219450 w 3228975"/>
                        <a:gd name="connsiteY6" fmla="*/ 1866900 h 1866900"/>
                        <a:gd name="connsiteX7" fmla="*/ 3086100 w 3228975"/>
                        <a:gd name="connsiteY7" fmla="*/ 1847850 h 1866900"/>
                        <a:gd name="connsiteX8" fmla="*/ 2095500 w 3228975"/>
                        <a:gd name="connsiteY8" fmla="*/ 771525 h 1866900"/>
                        <a:gd name="connsiteX9" fmla="*/ 1095375 w 3228975"/>
                        <a:gd name="connsiteY9" fmla="*/ 571500 h 1866900"/>
                        <a:gd name="connsiteX10" fmla="*/ 0 w 3228975"/>
                        <a:gd name="connsiteY10" fmla="*/ 790575 h 1866900"/>
                        <a:gd name="connsiteX0" fmla="*/ 0 w 3228975"/>
                        <a:gd name="connsiteY0" fmla="*/ 790575 h 1866900"/>
                        <a:gd name="connsiteX1" fmla="*/ 0 w 3228975"/>
                        <a:gd name="connsiteY1" fmla="*/ 790575 h 1866900"/>
                        <a:gd name="connsiteX2" fmla="*/ 85725 w 3228975"/>
                        <a:gd name="connsiteY2" fmla="*/ 742950 h 1866900"/>
                        <a:gd name="connsiteX3" fmla="*/ 866775 w 3228975"/>
                        <a:gd name="connsiteY3" fmla="*/ 0 h 1866900"/>
                        <a:gd name="connsiteX4" fmla="*/ 2105025 w 3228975"/>
                        <a:gd name="connsiteY4" fmla="*/ 9525 h 1866900"/>
                        <a:gd name="connsiteX5" fmla="*/ 3228975 w 3228975"/>
                        <a:gd name="connsiteY5" fmla="*/ 476250 h 1866900"/>
                        <a:gd name="connsiteX6" fmla="*/ 3219450 w 3228975"/>
                        <a:gd name="connsiteY6" fmla="*/ 1866900 h 1866900"/>
                        <a:gd name="connsiteX7" fmla="*/ 3086100 w 3228975"/>
                        <a:gd name="connsiteY7" fmla="*/ 1847850 h 1866900"/>
                        <a:gd name="connsiteX8" fmla="*/ 2095500 w 3228975"/>
                        <a:gd name="connsiteY8" fmla="*/ 771525 h 1866900"/>
                        <a:gd name="connsiteX9" fmla="*/ 1095375 w 3228975"/>
                        <a:gd name="connsiteY9" fmla="*/ 571500 h 1866900"/>
                        <a:gd name="connsiteX10" fmla="*/ 0 w 3228975"/>
                        <a:gd name="connsiteY10" fmla="*/ 790575 h 1866900"/>
                        <a:gd name="connsiteX0" fmla="*/ 0 w 3228975"/>
                        <a:gd name="connsiteY0" fmla="*/ 790575 h 1866900"/>
                        <a:gd name="connsiteX1" fmla="*/ 0 w 3228975"/>
                        <a:gd name="connsiteY1" fmla="*/ 790575 h 1866900"/>
                        <a:gd name="connsiteX2" fmla="*/ 866775 w 3228975"/>
                        <a:gd name="connsiteY2" fmla="*/ 0 h 1866900"/>
                        <a:gd name="connsiteX3" fmla="*/ 2105025 w 3228975"/>
                        <a:gd name="connsiteY3" fmla="*/ 9525 h 1866900"/>
                        <a:gd name="connsiteX4" fmla="*/ 3228975 w 3228975"/>
                        <a:gd name="connsiteY4" fmla="*/ 476250 h 1866900"/>
                        <a:gd name="connsiteX5" fmla="*/ 3219450 w 3228975"/>
                        <a:gd name="connsiteY5" fmla="*/ 1866900 h 1866900"/>
                        <a:gd name="connsiteX6" fmla="*/ 3086100 w 3228975"/>
                        <a:gd name="connsiteY6" fmla="*/ 1847850 h 1866900"/>
                        <a:gd name="connsiteX7" fmla="*/ 2095500 w 3228975"/>
                        <a:gd name="connsiteY7" fmla="*/ 771525 h 1866900"/>
                        <a:gd name="connsiteX8" fmla="*/ 1095375 w 3228975"/>
                        <a:gd name="connsiteY8" fmla="*/ 571500 h 1866900"/>
                        <a:gd name="connsiteX9" fmla="*/ 0 w 3228975"/>
                        <a:gd name="connsiteY9" fmla="*/ 790575 h 1866900"/>
                        <a:gd name="connsiteX0" fmla="*/ 0 w 3228975"/>
                        <a:gd name="connsiteY0" fmla="*/ 790575 h 1866900"/>
                        <a:gd name="connsiteX1" fmla="*/ 0 w 3228975"/>
                        <a:gd name="connsiteY1" fmla="*/ 790575 h 1866900"/>
                        <a:gd name="connsiteX2" fmla="*/ 866775 w 3228975"/>
                        <a:gd name="connsiteY2" fmla="*/ 0 h 1866900"/>
                        <a:gd name="connsiteX3" fmla="*/ 2105025 w 3228975"/>
                        <a:gd name="connsiteY3" fmla="*/ 9525 h 1866900"/>
                        <a:gd name="connsiteX4" fmla="*/ 3228975 w 3228975"/>
                        <a:gd name="connsiteY4" fmla="*/ 476250 h 1866900"/>
                        <a:gd name="connsiteX5" fmla="*/ 3219450 w 3228975"/>
                        <a:gd name="connsiteY5" fmla="*/ 1866900 h 1866900"/>
                        <a:gd name="connsiteX6" fmla="*/ 3086100 w 3228975"/>
                        <a:gd name="connsiteY6" fmla="*/ 1847850 h 1866900"/>
                        <a:gd name="connsiteX7" fmla="*/ 2095500 w 3228975"/>
                        <a:gd name="connsiteY7" fmla="*/ 771525 h 1866900"/>
                        <a:gd name="connsiteX8" fmla="*/ 1095375 w 3228975"/>
                        <a:gd name="connsiteY8" fmla="*/ 571500 h 1866900"/>
                        <a:gd name="connsiteX9" fmla="*/ 0 w 3228975"/>
                        <a:gd name="connsiteY9" fmla="*/ 790575 h 1866900"/>
                        <a:gd name="connsiteX0" fmla="*/ 253889 w 3254264"/>
                        <a:gd name="connsiteY0" fmla="*/ 1143000 h 1866900"/>
                        <a:gd name="connsiteX1" fmla="*/ 25289 w 3254264"/>
                        <a:gd name="connsiteY1" fmla="*/ 790575 h 1866900"/>
                        <a:gd name="connsiteX2" fmla="*/ 892064 w 3254264"/>
                        <a:gd name="connsiteY2" fmla="*/ 0 h 1866900"/>
                        <a:gd name="connsiteX3" fmla="*/ 2130314 w 3254264"/>
                        <a:gd name="connsiteY3" fmla="*/ 9525 h 1866900"/>
                        <a:gd name="connsiteX4" fmla="*/ 3254264 w 3254264"/>
                        <a:gd name="connsiteY4" fmla="*/ 476250 h 1866900"/>
                        <a:gd name="connsiteX5" fmla="*/ 3244739 w 3254264"/>
                        <a:gd name="connsiteY5" fmla="*/ 1866900 h 1866900"/>
                        <a:gd name="connsiteX6" fmla="*/ 3111389 w 3254264"/>
                        <a:gd name="connsiteY6" fmla="*/ 1847850 h 1866900"/>
                        <a:gd name="connsiteX7" fmla="*/ 2120789 w 3254264"/>
                        <a:gd name="connsiteY7" fmla="*/ 771525 h 1866900"/>
                        <a:gd name="connsiteX8" fmla="*/ 1120664 w 3254264"/>
                        <a:gd name="connsiteY8" fmla="*/ 571500 h 1866900"/>
                        <a:gd name="connsiteX9" fmla="*/ 253889 w 3254264"/>
                        <a:gd name="connsiteY9" fmla="*/ 1143000 h 1866900"/>
                        <a:gd name="connsiteX0" fmla="*/ 1097065 w 3230665"/>
                        <a:gd name="connsiteY0" fmla="*/ 571500 h 1866900"/>
                        <a:gd name="connsiteX1" fmla="*/ 1690 w 3230665"/>
                        <a:gd name="connsiteY1" fmla="*/ 790575 h 1866900"/>
                        <a:gd name="connsiteX2" fmla="*/ 868465 w 3230665"/>
                        <a:gd name="connsiteY2" fmla="*/ 0 h 1866900"/>
                        <a:gd name="connsiteX3" fmla="*/ 2106715 w 3230665"/>
                        <a:gd name="connsiteY3" fmla="*/ 9525 h 1866900"/>
                        <a:gd name="connsiteX4" fmla="*/ 3230665 w 3230665"/>
                        <a:gd name="connsiteY4" fmla="*/ 476250 h 1866900"/>
                        <a:gd name="connsiteX5" fmla="*/ 3221140 w 3230665"/>
                        <a:gd name="connsiteY5" fmla="*/ 1866900 h 1866900"/>
                        <a:gd name="connsiteX6" fmla="*/ 3087790 w 3230665"/>
                        <a:gd name="connsiteY6" fmla="*/ 1847850 h 1866900"/>
                        <a:gd name="connsiteX7" fmla="*/ 2097190 w 3230665"/>
                        <a:gd name="connsiteY7" fmla="*/ 771525 h 1866900"/>
                        <a:gd name="connsiteX8" fmla="*/ 1097065 w 3230665"/>
                        <a:gd name="connsiteY8" fmla="*/ 571500 h 1866900"/>
                        <a:gd name="connsiteX0" fmla="*/ 1099783 w 3233383"/>
                        <a:gd name="connsiteY0" fmla="*/ 571500 h 1866900"/>
                        <a:gd name="connsiteX1" fmla="*/ 4408 w 3233383"/>
                        <a:gd name="connsiteY1" fmla="*/ 790575 h 1866900"/>
                        <a:gd name="connsiteX2" fmla="*/ 871183 w 3233383"/>
                        <a:gd name="connsiteY2" fmla="*/ 0 h 1866900"/>
                        <a:gd name="connsiteX3" fmla="*/ 2109433 w 3233383"/>
                        <a:gd name="connsiteY3" fmla="*/ 9525 h 1866900"/>
                        <a:gd name="connsiteX4" fmla="*/ 3233383 w 3233383"/>
                        <a:gd name="connsiteY4" fmla="*/ 476250 h 1866900"/>
                        <a:gd name="connsiteX5" fmla="*/ 3223858 w 3233383"/>
                        <a:gd name="connsiteY5" fmla="*/ 1866900 h 1866900"/>
                        <a:gd name="connsiteX6" fmla="*/ 3090508 w 3233383"/>
                        <a:gd name="connsiteY6" fmla="*/ 1847850 h 1866900"/>
                        <a:gd name="connsiteX7" fmla="*/ 2099908 w 3233383"/>
                        <a:gd name="connsiteY7" fmla="*/ 771525 h 1866900"/>
                        <a:gd name="connsiteX8" fmla="*/ 1099783 w 3233383"/>
                        <a:gd name="connsiteY8" fmla="*/ 571500 h 1866900"/>
                        <a:gd name="connsiteX0" fmla="*/ 1099783 w 3233383"/>
                        <a:gd name="connsiteY0" fmla="*/ 571500 h 1866900"/>
                        <a:gd name="connsiteX1" fmla="*/ 4408 w 3233383"/>
                        <a:gd name="connsiteY1" fmla="*/ 790575 h 1866900"/>
                        <a:gd name="connsiteX2" fmla="*/ 871183 w 3233383"/>
                        <a:gd name="connsiteY2" fmla="*/ 0 h 1866900"/>
                        <a:gd name="connsiteX3" fmla="*/ 2109433 w 3233383"/>
                        <a:gd name="connsiteY3" fmla="*/ 9525 h 1866900"/>
                        <a:gd name="connsiteX4" fmla="*/ 3233383 w 3233383"/>
                        <a:gd name="connsiteY4" fmla="*/ 476250 h 1866900"/>
                        <a:gd name="connsiteX5" fmla="*/ 3223858 w 3233383"/>
                        <a:gd name="connsiteY5" fmla="*/ 1866900 h 1866900"/>
                        <a:gd name="connsiteX6" fmla="*/ 3090508 w 3233383"/>
                        <a:gd name="connsiteY6" fmla="*/ 1847850 h 1866900"/>
                        <a:gd name="connsiteX7" fmla="*/ 2099908 w 3233383"/>
                        <a:gd name="connsiteY7" fmla="*/ 771525 h 1866900"/>
                        <a:gd name="connsiteX8" fmla="*/ 1099783 w 3233383"/>
                        <a:gd name="connsiteY8" fmla="*/ 571500 h 1866900"/>
                        <a:gd name="connsiteX0" fmla="*/ 1099427 w 3233027"/>
                        <a:gd name="connsiteY0" fmla="*/ 571500 h 1866900"/>
                        <a:gd name="connsiteX1" fmla="*/ 4052 w 3233027"/>
                        <a:gd name="connsiteY1" fmla="*/ 790575 h 1866900"/>
                        <a:gd name="connsiteX2" fmla="*/ 870827 w 3233027"/>
                        <a:gd name="connsiteY2" fmla="*/ 0 h 1866900"/>
                        <a:gd name="connsiteX3" fmla="*/ 2109077 w 3233027"/>
                        <a:gd name="connsiteY3" fmla="*/ 9525 h 1866900"/>
                        <a:gd name="connsiteX4" fmla="*/ 3233027 w 3233027"/>
                        <a:gd name="connsiteY4" fmla="*/ 476250 h 1866900"/>
                        <a:gd name="connsiteX5" fmla="*/ 3223502 w 3233027"/>
                        <a:gd name="connsiteY5" fmla="*/ 1866900 h 1866900"/>
                        <a:gd name="connsiteX6" fmla="*/ 3090152 w 3233027"/>
                        <a:gd name="connsiteY6" fmla="*/ 1847850 h 1866900"/>
                        <a:gd name="connsiteX7" fmla="*/ 2099552 w 3233027"/>
                        <a:gd name="connsiteY7" fmla="*/ 771525 h 1866900"/>
                        <a:gd name="connsiteX8" fmla="*/ 1099427 w 3233027"/>
                        <a:gd name="connsiteY8" fmla="*/ 571500 h 1866900"/>
                        <a:gd name="connsiteX0" fmla="*/ 1118366 w 3251966"/>
                        <a:gd name="connsiteY0" fmla="*/ 571500 h 1866900"/>
                        <a:gd name="connsiteX1" fmla="*/ 3941 w 3251966"/>
                        <a:gd name="connsiteY1" fmla="*/ 809625 h 1866900"/>
                        <a:gd name="connsiteX2" fmla="*/ 889766 w 3251966"/>
                        <a:gd name="connsiteY2" fmla="*/ 0 h 1866900"/>
                        <a:gd name="connsiteX3" fmla="*/ 2128016 w 3251966"/>
                        <a:gd name="connsiteY3" fmla="*/ 9525 h 1866900"/>
                        <a:gd name="connsiteX4" fmla="*/ 3251966 w 3251966"/>
                        <a:gd name="connsiteY4" fmla="*/ 476250 h 1866900"/>
                        <a:gd name="connsiteX5" fmla="*/ 3242441 w 3251966"/>
                        <a:gd name="connsiteY5" fmla="*/ 1866900 h 1866900"/>
                        <a:gd name="connsiteX6" fmla="*/ 3109091 w 3251966"/>
                        <a:gd name="connsiteY6" fmla="*/ 1847850 h 1866900"/>
                        <a:gd name="connsiteX7" fmla="*/ 2118491 w 3251966"/>
                        <a:gd name="connsiteY7" fmla="*/ 771525 h 1866900"/>
                        <a:gd name="connsiteX8" fmla="*/ 1118366 w 3251966"/>
                        <a:gd name="connsiteY8" fmla="*/ 571500 h 1866900"/>
                        <a:gd name="connsiteX0" fmla="*/ 1119025 w 3252625"/>
                        <a:gd name="connsiteY0" fmla="*/ 571500 h 1866900"/>
                        <a:gd name="connsiteX1" fmla="*/ 4600 w 3252625"/>
                        <a:gd name="connsiteY1" fmla="*/ 809625 h 1866900"/>
                        <a:gd name="connsiteX2" fmla="*/ 890425 w 3252625"/>
                        <a:gd name="connsiteY2" fmla="*/ 0 h 1866900"/>
                        <a:gd name="connsiteX3" fmla="*/ 2128675 w 3252625"/>
                        <a:gd name="connsiteY3" fmla="*/ 9525 h 1866900"/>
                        <a:gd name="connsiteX4" fmla="*/ 3252625 w 3252625"/>
                        <a:gd name="connsiteY4" fmla="*/ 476250 h 1866900"/>
                        <a:gd name="connsiteX5" fmla="*/ 3243100 w 3252625"/>
                        <a:gd name="connsiteY5" fmla="*/ 1866900 h 1866900"/>
                        <a:gd name="connsiteX6" fmla="*/ 3109750 w 3252625"/>
                        <a:gd name="connsiteY6" fmla="*/ 1847850 h 1866900"/>
                        <a:gd name="connsiteX7" fmla="*/ 2119150 w 3252625"/>
                        <a:gd name="connsiteY7" fmla="*/ 771525 h 1866900"/>
                        <a:gd name="connsiteX8" fmla="*/ 1119025 w 3252625"/>
                        <a:gd name="connsiteY8" fmla="*/ 571500 h 1866900"/>
                        <a:gd name="connsiteX0" fmla="*/ 1118146 w 3251746"/>
                        <a:gd name="connsiteY0" fmla="*/ 571500 h 1866900"/>
                        <a:gd name="connsiteX1" fmla="*/ 3721 w 3251746"/>
                        <a:gd name="connsiteY1" fmla="*/ 809625 h 1866900"/>
                        <a:gd name="connsiteX2" fmla="*/ 889546 w 3251746"/>
                        <a:gd name="connsiteY2" fmla="*/ 0 h 1866900"/>
                        <a:gd name="connsiteX3" fmla="*/ 2127796 w 3251746"/>
                        <a:gd name="connsiteY3" fmla="*/ 9525 h 1866900"/>
                        <a:gd name="connsiteX4" fmla="*/ 3251746 w 3251746"/>
                        <a:gd name="connsiteY4" fmla="*/ 476250 h 1866900"/>
                        <a:gd name="connsiteX5" fmla="*/ 3242221 w 3251746"/>
                        <a:gd name="connsiteY5" fmla="*/ 1866900 h 1866900"/>
                        <a:gd name="connsiteX6" fmla="*/ 3108871 w 3251746"/>
                        <a:gd name="connsiteY6" fmla="*/ 1847850 h 1866900"/>
                        <a:gd name="connsiteX7" fmla="*/ 2118271 w 3251746"/>
                        <a:gd name="connsiteY7" fmla="*/ 771525 h 1866900"/>
                        <a:gd name="connsiteX8" fmla="*/ 1118146 w 3251746"/>
                        <a:gd name="connsiteY8" fmla="*/ 571500 h 1866900"/>
                        <a:gd name="connsiteX0" fmla="*/ 1118146 w 3251746"/>
                        <a:gd name="connsiteY0" fmla="*/ 589645 h 1885045"/>
                        <a:gd name="connsiteX1" fmla="*/ 3721 w 3251746"/>
                        <a:gd name="connsiteY1" fmla="*/ 827770 h 1885045"/>
                        <a:gd name="connsiteX2" fmla="*/ 889546 w 3251746"/>
                        <a:gd name="connsiteY2" fmla="*/ 18145 h 1885045"/>
                        <a:gd name="connsiteX3" fmla="*/ 2127796 w 3251746"/>
                        <a:gd name="connsiteY3" fmla="*/ 27670 h 1885045"/>
                        <a:gd name="connsiteX4" fmla="*/ 3251746 w 3251746"/>
                        <a:gd name="connsiteY4" fmla="*/ 494395 h 1885045"/>
                        <a:gd name="connsiteX5" fmla="*/ 3242221 w 3251746"/>
                        <a:gd name="connsiteY5" fmla="*/ 1885045 h 1885045"/>
                        <a:gd name="connsiteX6" fmla="*/ 3108871 w 3251746"/>
                        <a:gd name="connsiteY6" fmla="*/ 1865995 h 1885045"/>
                        <a:gd name="connsiteX7" fmla="*/ 2118271 w 3251746"/>
                        <a:gd name="connsiteY7" fmla="*/ 789670 h 1885045"/>
                        <a:gd name="connsiteX8" fmla="*/ 1118146 w 3251746"/>
                        <a:gd name="connsiteY8" fmla="*/ 589645 h 1885045"/>
                        <a:gd name="connsiteX0" fmla="*/ 1118146 w 3251746"/>
                        <a:gd name="connsiteY0" fmla="*/ 606037 h 1901437"/>
                        <a:gd name="connsiteX1" fmla="*/ 3721 w 3251746"/>
                        <a:gd name="connsiteY1" fmla="*/ 844162 h 1901437"/>
                        <a:gd name="connsiteX2" fmla="*/ 889546 w 3251746"/>
                        <a:gd name="connsiteY2" fmla="*/ 34537 h 1901437"/>
                        <a:gd name="connsiteX3" fmla="*/ 2127796 w 3251746"/>
                        <a:gd name="connsiteY3" fmla="*/ 44062 h 1901437"/>
                        <a:gd name="connsiteX4" fmla="*/ 3251746 w 3251746"/>
                        <a:gd name="connsiteY4" fmla="*/ 510787 h 1901437"/>
                        <a:gd name="connsiteX5" fmla="*/ 3242221 w 3251746"/>
                        <a:gd name="connsiteY5" fmla="*/ 1901437 h 1901437"/>
                        <a:gd name="connsiteX6" fmla="*/ 3108871 w 3251746"/>
                        <a:gd name="connsiteY6" fmla="*/ 1882387 h 1901437"/>
                        <a:gd name="connsiteX7" fmla="*/ 2118271 w 3251746"/>
                        <a:gd name="connsiteY7" fmla="*/ 806062 h 1901437"/>
                        <a:gd name="connsiteX8" fmla="*/ 1118146 w 3251746"/>
                        <a:gd name="connsiteY8" fmla="*/ 606037 h 1901437"/>
                        <a:gd name="connsiteX0" fmla="*/ 1118146 w 3251746"/>
                        <a:gd name="connsiteY0" fmla="*/ 606037 h 1901437"/>
                        <a:gd name="connsiteX1" fmla="*/ 3721 w 3251746"/>
                        <a:gd name="connsiteY1" fmla="*/ 844162 h 1901437"/>
                        <a:gd name="connsiteX2" fmla="*/ 889546 w 3251746"/>
                        <a:gd name="connsiteY2" fmla="*/ 34537 h 1901437"/>
                        <a:gd name="connsiteX3" fmla="*/ 2127796 w 3251746"/>
                        <a:gd name="connsiteY3" fmla="*/ 44062 h 1901437"/>
                        <a:gd name="connsiteX4" fmla="*/ 3251746 w 3251746"/>
                        <a:gd name="connsiteY4" fmla="*/ 510787 h 1901437"/>
                        <a:gd name="connsiteX5" fmla="*/ 3242221 w 3251746"/>
                        <a:gd name="connsiteY5" fmla="*/ 1901437 h 1901437"/>
                        <a:gd name="connsiteX6" fmla="*/ 3108871 w 3251746"/>
                        <a:gd name="connsiteY6" fmla="*/ 1882387 h 1901437"/>
                        <a:gd name="connsiteX7" fmla="*/ 2118271 w 3251746"/>
                        <a:gd name="connsiteY7" fmla="*/ 806062 h 1901437"/>
                        <a:gd name="connsiteX8" fmla="*/ 1118146 w 3251746"/>
                        <a:gd name="connsiteY8" fmla="*/ 606037 h 1901437"/>
                        <a:gd name="connsiteX0" fmla="*/ 1118146 w 3251746"/>
                        <a:gd name="connsiteY0" fmla="*/ 606037 h 1901437"/>
                        <a:gd name="connsiteX1" fmla="*/ 3721 w 3251746"/>
                        <a:gd name="connsiteY1" fmla="*/ 844162 h 1901437"/>
                        <a:gd name="connsiteX2" fmla="*/ 889546 w 3251746"/>
                        <a:gd name="connsiteY2" fmla="*/ 34537 h 1901437"/>
                        <a:gd name="connsiteX3" fmla="*/ 2127796 w 3251746"/>
                        <a:gd name="connsiteY3" fmla="*/ 44062 h 1901437"/>
                        <a:gd name="connsiteX4" fmla="*/ 3251746 w 3251746"/>
                        <a:gd name="connsiteY4" fmla="*/ 510787 h 1901437"/>
                        <a:gd name="connsiteX5" fmla="*/ 3242221 w 3251746"/>
                        <a:gd name="connsiteY5" fmla="*/ 1901437 h 1901437"/>
                        <a:gd name="connsiteX6" fmla="*/ 3108871 w 3251746"/>
                        <a:gd name="connsiteY6" fmla="*/ 1882387 h 1901437"/>
                        <a:gd name="connsiteX7" fmla="*/ 2118271 w 3251746"/>
                        <a:gd name="connsiteY7" fmla="*/ 806062 h 1901437"/>
                        <a:gd name="connsiteX8" fmla="*/ 1118146 w 3251746"/>
                        <a:gd name="connsiteY8" fmla="*/ 606037 h 1901437"/>
                        <a:gd name="connsiteX0" fmla="*/ 1118146 w 3251746"/>
                        <a:gd name="connsiteY0" fmla="*/ 606037 h 1901437"/>
                        <a:gd name="connsiteX1" fmla="*/ 3721 w 3251746"/>
                        <a:gd name="connsiteY1" fmla="*/ 844162 h 1901437"/>
                        <a:gd name="connsiteX2" fmla="*/ 889546 w 3251746"/>
                        <a:gd name="connsiteY2" fmla="*/ 34537 h 1901437"/>
                        <a:gd name="connsiteX3" fmla="*/ 2127796 w 3251746"/>
                        <a:gd name="connsiteY3" fmla="*/ 44062 h 1901437"/>
                        <a:gd name="connsiteX4" fmla="*/ 3251746 w 3251746"/>
                        <a:gd name="connsiteY4" fmla="*/ 510787 h 1901437"/>
                        <a:gd name="connsiteX5" fmla="*/ 3242221 w 3251746"/>
                        <a:gd name="connsiteY5" fmla="*/ 1901437 h 1901437"/>
                        <a:gd name="connsiteX6" fmla="*/ 3080296 w 3251746"/>
                        <a:gd name="connsiteY6" fmla="*/ 1863337 h 1901437"/>
                        <a:gd name="connsiteX7" fmla="*/ 2118271 w 3251746"/>
                        <a:gd name="connsiteY7" fmla="*/ 806062 h 1901437"/>
                        <a:gd name="connsiteX8" fmla="*/ 1118146 w 3251746"/>
                        <a:gd name="connsiteY8" fmla="*/ 606037 h 1901437"/>
                        <a:gd name="connsiteX0" fmla="*/ 1118146 w 3251746"/>
                        <a:gd name="connsiteY0" fmla="*/ 606037 h 1901437"/>
                        <a:gd name="connsiteX1" fmla="*/ 3721 w 3251746"/>
                        <a:gd name="connsiteY1" fmla="*/ 844162 h 1901437"/>
                        <a:gd name="connsiteX2" fmla="*/ 889546 w 3251746"/>
                        <a:gd name="connsiteY2" fmla="*/ 34537 h 1901437"/>
                        <a:gd name="connsiteX3" fmla="*/ 2127796 w 3251746"/>
                        <a:gd name="connsiteY3" fmla="*/ 44062 h 1901437"/>
                        <a:gd name="connsiteX4" fmla="*/ 3251746 w 3251746"/>
                        <a:gd name="connsiteY4" fmla="*/ 510787 h 1901437"/>
                        <a:gd name="connsiteX5" fmla="*/ 3242221 w 3251746"/>
                        <a:gd name="connsiteY5" fmla="*/ 1901437 h 1901437"/>
                        <a:gd name="connsiteX6" fmla="*/ 3080296 w 3251746"/>
                        <a:gd name="connsiteY6" fmla="*/ 1863337 h 1901437"/>
                        <a:gd name="connsiteX7" fmla="*/ 2118271 w 3251746"/>
                        <a:gd name="connsiteY7" fmla="*/ 806062 h 1901437"/>
                        <a:gd name="connsiteX8" fmla="*/ 1118146 w 3251746"/>
                        <a:gd name="connsiteY8" fmla="*/ 606037 h 1901437"/>
                        <a:gd name="connsiteX0" fmla="*/ 1118146 w 3251746"/>
                        <a:gd name="connsiteY0" fmla="*/ 606037 h 1901437"/>
                        <a:gd name="connsiteX1" fmla="*/ 3721 w 3251746"/>
                        <a:gd name="connsiteY1" fmla="*/ 844162 h 1901437"/>
                        <a:gd name="connsiteX2" fmla="*/ 889546 w 3251746"/>
                        <a:gd name="connsiteY2" fmla="*/ 34537 h 1901437"/>
                        <a:gd name="connsiteX3" fmla="*/ 2127796 w 3251746"/>
                        <a:gd name="connsiteY3" fmla="*/ 44062 h 1901437"/>
                        <a:gd name="connsiteX4" fmla="*/ 3251746 w 3251746"/>
                        <a:gd name="connsiteY4" fmla="*/ 510787 h 1901437"/>
                        <a:gd name="connsiteX5" fmla="*/ 3242221 w 3251746"/>
                        <a:gd name="connsiteY5" fmla="*/ 1901437 h 1901437"/>
                        <a:gd name="connsiteX6" fmla="*/ 3080296 w 3251746"/>
                        <a:gd name="connsiteY6" fmla="*/ 1863337 h 1901437"/>
                        <a:gd name="connsiteX7" fmla="*/ 2118271 w 3251746"/>
                        <a:gd name="connsiteY7" fmla="*/ 806062 h 1901437"/>
                        <a:gd name="connsiteX8" fmla="*/ 1118146 w 3251746"/>
                        <a:gd name="connsiteY8" fmla="*/ 606037 h 1901437"/>
                        <a:gd name="connsiteX0" fmla="*/ 1118146 w 3251746"/>
                        <a:gd name="connsiteY0" fmla="*/ 606037 h 1901437"/>
                        <a:gd name="connsiteX1" fmla="*/ 3721 w 3251746"/>
                        <a:gd name="connsiteY1" fmla="*/ 844162 h 1901437"/>
                        <a:gd name="connsiteX2" fmla="*/ 889546 w 3251746"/>
                        <a:gd name="connsiteY2" fmla="*/ 34537 h 1901437"/>
                        <a:gd name="connsiteX3" fmla="*/ 2127796 w 3251746"/>
                        <a:gd name="connsiteY3" fmla="*/ 44062 h 1901437"/>
                        <a:gd name="connsiteX4" fmla="*/ 3251746 w 3251746"/>
                        <a:gd name="connsiteY4" fmla="*/ 510787 h 1901437"/>
                        <a:gd name="connsiteX5" fmla="*/ 3242221 w 3251746"/>
                        <a:gd name="connsiteY5" fmla="*/ 1901437 h 1901437"/>
                        <a:gd name="connsiteX6" fmla="*/ 3080296 w 3251746"/>
                        <a:gd name="connsiteY6" fmla="*/ 1863337 h 1901437"/>
                        <a:gd name="connsiteX7" fmla="*/ 2118271 w 3251746"/>
                        <a:gd name="connsiteY7" fmla="*/ 806062 h 1901437"/>
                        <a:gd name="connsiteX8" fmla="*/ 1118146 w 3251746"/>
                        <a:gd name="connsiteY8" fmla="*/ 606037 h 1901437"/>
                        <a:gd name="connsiteX0" fmla="*/ 1118146 w 3251746"/>
                        <a:gd name="connsiteY0" fmla="*/ 606037 h 1901437"/>
                        <a:gd name="connsiteX1" fmla="*/ 3721 w 3251746"/>
                        <a:gd name="connsiteY1" fmla="*/ 844162 h 1901437"/>
                        <a:gd name="connsiteX2" fmla="*/ 889546 w 3251746"/>
                        <a:gd name="connsiteY2" fmla="*/ 34537 h 1901437"/>
                        <a:gd name="connsiteX3" fmla="*/ 2127796 w 3251746"/>
                        <a:gd name="connsiteY3" fmla="*/ 44062 h 1901437"/>
                        <a:gd name="connsiteX4" fmla="*/ 3251746 w 3251746"/>
                        <a:gd name="connsiteY4" fmla="*/ 510787 h 1901437"/>
                        <a:gd name="connsiteX5" fmla="*/ 3242221 w 3251746"/>
                        <a:gd name="connsiteY5" fmla="*/ 1901437 h 1901437"/>
                        <a:gd name="connsiteX6" fmla="*/ 3080296 w 3251746"/>
                        <a:gd name="connsiteY6" fmla="*/ 1863337 h 1901437"/>
                        <a:gd name="connsiteX7" fmla="*/ 2118271 w 3251746"/>
                        <a:gd name="connsiteY7" fmla="*/ 806062 h 1901437"/>
                        <a:gd name="connsiteX8" fmla="*/ 1118146 w 3251746"/>
                        <a:gd name="connsiteY8" fmla="*/ 606037 h 1901437"/>
                        <a:gd name="connsiteX0" fmla="*/ 1118146 w 3251746"/>
                        <a:gd name="connsiteY0" fmla="*/ 606037 h 1901437"/>
                        <a:gd name="connsiteX1" fmla="*/ 3721 w 3251746"/>
                        <a:gd name="connsiteY1" fmla="*/ 844162 h 1901437"/>
                        <a:gd name="connsiteX2" fmla="*/ 889546 w 3251746"/>
                        <a:gd name="connsiteY2" fmla="*/ 34537 h 1901437"/>
                        <a:gd name="connsiteX3" fmla="*/ 2127796 w 3251746"/>
                        <a:gd name="connsiteY3" fmla="*/ 44062 h 1901437"/>
                        <a:gd name="connsiteX4" fmla="*/ 3251746 w 3251746"/>
                        <a:gd name="connsiteY4" fmla="*/ 510787 h 1901437"/>
                        <a:gd name="connsiteX5" fmla="*/ 3242221 w 3251746"/>
                        <a:gd name="connsiteY5" fmla="*/ 1901437 h 1901437"/>
                        <a:gd name="connsiteX6" fmla="*/ 2994571 w 3251746"/>
                        <a:gd name="connsiteY6" fmla="*/ 1777612 h 1901437"/>
                        <a:gd name="connsiteX7" fmla="*/ 2118271 w 3251746"/>
                        <a:gd name="connsiteY7" fmla="*/ 806062 h 1901437"/>
                        <a:gd name="connsiteX8" fmla="*/ 1118146 w 3251746"/>
                        <a:gd name="connsiteY8" fmla="*/ 606037 h 1901437"/>
                        <a:gd name="connsiteX0" fmla="*/ 1118146 w 3251746"/>
                        <a:gd name="connsiteY0" fmla="*/ 606037 h 1901437"/>
                        <a:gd name="connsiteX1" fmla="*/ 3721 w 3251746"/>
                        <a:gd name="connsiteY1" fmla="*/ 844162 h 1901437"/>
                        <a:gd name="connsiteX2" fmla="*/ 889546 w 3251746"/>
                        <a:gd name="connsiteY2" fmla="*/ 34537 h 1901437"/>
                        <a:gd name="connsiteX3" fmla="*/ 2127796 w 3251746"/>
                        <a:gd name="connsiteY3" fmla="*/ 44062 h 1901437"/>
                        <a:gd name="connsiteX4" fmla="*/ 3251746 w 3251746"/>
                        <a:gd name="connsiteY4" fmla="*/ 510787 h 1901437"/>
                        <a:gd name="connsiteX5" fmla="*/ 3242221 w 3251746"/>
                        <a:gd name="connsiteY5" fmla="*/ 1901437 h 1901437"/>
                        <a:gd name="connsiteX6" fmla="*/ 2994571 w 3251746"/>
                        <a:gd name="connsiteY6" fmla="*/ 1777612 h 1901437"/>
                        <a:gd name="connsiteX7" fmla="*/ 2118271 w 3251746"/>
                        <a:gd name="connsiteY7" fmla="*/ 806062 h 1901437"/>
                        <a:gd name="connsiteX8" fmla="*/ 1118146 w 3251746"/>
                        <a:gd name="connsiteY8" fmla="*/ 606037 h 1901437"/>
                        <a:gd name="connsiteX0" fmla="*/ 1118146 w 3251746"/>
                        <a:gd name="connsiteY0" fmla="*/ 606037 h 1921976"/>
                        <a:gd name="connsiteX1" fmla="*/ 3721 w 3251746"/>
                        <a:gd name="connsiteY1" fmla="*/ 844162 h 1921976"/>
                        <a:gd name="connsiteX2" fmla="*/ 889546 w 3251746"/>
                        <a:gd name="connsiteY2" fmla="*/ 34537 h 1921976"/>
                        <a:gd name="connsiteX3" fmla="*/ 2127796 w 3251746"/>
                        <a:gd name="connsiteY3" fmla="*/ 44062 h 1921976"/>
                        <a:gd name="connsiteX4" fmla="*/ 3251746 w 3251746"/>
                        <a:gd name="connsiteY4" fmla="*/ 510787 h 1921976"/>
                        <a:gd name="connsiteX5" fmla="*/ 3242221 w 3251746"/>
                        <a:gd name="connsiteY5" fmla="*/ 1901437 h 1921976"/>
                        <a:gd name="connsiteX6" fmla="*/ 2994571 w 3251746"/>
                        <a:gd name="connsiteY6" fmla="*/ 1777612 h 1921976"/>
                        <a:gd name="connsiteX7" fmla="*/ 2118271 w 3251746"/>
                        <a:gd name="connsiteY7" fmla="*/ 806062 h 1921976"/>
                        <a:gd name="connsiteX8" fmla="*/ 1118146 w 3251746"/>
                        <a:gd name="connsiteY8" fmla="*/ 606037 h 1921976"/>
                        <a:gd name="connsiteX0" fmla="*/ 1118146 w 3242221"/>
                        <a:gd name="connsiteY0" fmla="*/ 606037 h 1921976"/>
                        <a:gd name="connsiteX1" fmla="*/ 3721 w 3242221"/>
                        <a:gd name="connsiteY1" fmla="*/ 844162 h 1921976"/>
                        <a:gd name="connsiteX2" fmla="*/ 889546 w 3242221"/>
                        <a:gd name="connsiteY2" fmla="*/ 34537 h 1921976"/>
                        <a:gd name="connsiteX3" fmla="*/ 2127796 w 3242221"/>
                        <a:gd name="connsiteY3" fmla="*/ 44062 h 1921976"/>
                        <a:gd name="connsiteX4" fmla="*/ 3242221 w 3242221"/>
                        <a:gd name="connsiteY4" fmla="*/ 615562 h 1921976"/>
                        <a:gd name="connsiteX5" fmla="*/ 3242221 w 3242221"/>
                        <a:gd name="connsiteY5" fmla="*/ 1901437 h 1921976"/>
                        <a:gd name="connsiteX6" fmla="*/ 2994571 w 3242221"/>
                        <a:gd name="connsiteY6" fmla="*/ 1777612 h 1921976"/>
                        <a:gd name="connsiteX7" fmla="*/ 2118271 w 3242221"/>
                        <a:gd name="connsiteY7" fmla="*/ 806062 h 1921976"/>
                        <a:gd name="connsiteX8" fmla="*/ 1118146 w 3242221"/>
                        <a:gd name="connsiteY8" fmla="*/ 606037 h 1921976"/>
                        <a:gd name="connsiteX0" fmla="*/ 1118146 w 3242221"/>
                        <a:gd name="connsiteY0" fmla="*/ 606037 h 1921976"/>
                        <a:gd name="connsiteX1" fmla="*/ 3721 w 3242221"/>
                        <a:gd name="connsiteY1" fmla="*/ 844162 h 1921976"/>
                        <a:gd name="connsiteX2" fmla="*/ 889546 w 3242221"/>
                        <a:gd name="connsiteY2" fmla="*/ 34537 h 1921976"/>
                        <a:gd name="connsiteX3" fmla="*/ 2127796 w 3242221"/>
                        <a:gd name="connsiteY3" fmla="*/ 44062 h 1921976"/>
                        <a:gd name="connsiteX4" fmla="*/ 3242221 w 3242221"/>
                        <a:gd name="connsiteY4" fmla="*/ 615562 h 1921976"/>
                        <a:gd name="connsiteX5" fmla="*/ 3242221 w 3242221"/>
                        <a:gd name="connsiteY5" fmla="*/ 1901437 h 1921976"/>
                        <a:gd name="connsiteX6" fmla="*/ 2994571 w 3242221"/>
                        <a:gd name="connsiteY6" fmla="*/ 1777612 h 1921976"/>
                        <a:gd name="connsiteX7" fmla="*/ 2118271 w 3242221"/>
                        <a:gd name="connsiteY7" fmla="*/ 806062 h 1921976"/>
                        <a:gd name="connsiteX8" fmla="*/ 1118146 w 3242221"/>
                        <a:gd name="connsiteY8" fmla="*/ 606037 h 1921976"/>
                        <a:gd name="connsiteX0" fmla="*/ 1118146 w 3261271"/>
                        <a:gd name="connsiteY0" fmla="*/ 606037 h 1993269"/>
                        <a:gd name="connsiteX1" fmla="*/ 3721 w 3261271"/>
                        <a:gd name="connsiteY1" fmla="*/ 844162 h 1993269"/>
                        <a:gd name="connsiteX2" fmla="*/ 889546 w 3261271"/>
                        <a:gd name="connsiteY2" fmla="*/ 34537 h 1993269"/>
                        <a:gd name="connsiteX3" fmla="*/ 2127796 w 3261271"/>
                        <a:gd name="connsiteY3" fmla="*/ 44062 h 1993269"/>
                        <a:gd name="connsiteX4" fmla="*/ 3242221 w 3261271"/>
                        <a:gd name="connsiteY4" fmla="*/ 615562 h 1993269"/>
                        <a:gd name="connsiteX5" fmla="*/ 3261271 w 3261271"/>
                        <a:gd name="connsiteY5" fmla="*/ 1987162 h 1993269"/>
                        <a:gd name="connsiteX6" fmla="*/ 2994571 w 3261271"/>
                        <a:gd name="connsiteY6" fmla="*/ 1777612 h 1993269"/>
                        <a:gd name="connsiteX7" fmla="*/ 2118271 w 3261271"/>
                        <a:gd name="connsiteY7" fmla="*/ 806062 h 1993269"/>
                        <a:gd name="connsiteX8" fmla="*/ 1118146 w 3261271"/>
                        <a:gd name="connsiteY8" fmla="*/ 606037 h 1993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61271" h="1993269">
                          <a:moveTo>
                            <a:pt x="1118146" y="606037"/>
                          </a:moveTo>
                          <a:cubicBezTo>
                            <a:pt x="816521" y="761612"/>
                            <a:pt x="308521" y="1206112"/>
                            <a:pt x="3721" y="844162"/>
                          </a:cubicBezTo>
                          <a:cubicBezTo>
                            <a:pt x="-62359" y="765692"/>
                            <a:pt x="772071" y="98037"/>
                            <a:pt x="889546" y="34537"/>
                          </a:cubicBezTo>
                          <a:cubicBezTo>
                            <a:pt x="1007021" y="-9913"/>
                            <a:pt x="2000796" y="-16263"/>
                            <a:pt x="2127796" y="44062"/>
                          </a:cubicBezTo>
                          <a:cubicBezTo>
                            <a:pt x="2616746" y="180587"/>
                            <a:pt x="2915196" y="345687"/>
                            <a:pt x="3242221" y="615562"/>
                          </a:cubicBezTo>
                          <a:lnTo>
                            <a:pt x="3261271" y="1987162"/>
                          </a:lnTo>
                          <a:cubicBezTo>
                            <a:pt x="3159671" y="2012562"/>
                            <a:pt x="3134271" y="1961762"/>
                            <a:pt x="2994571" y="1777612"/>
                          </a:cubicBezTo>
                          <a:cubicBezTo>
                            <a:pt x="2616746" y="1444237"/>
                            <a:pt x="2343696" y="1148962"/>
                            <a:pt x="2118271" y="806062"/>
                          </a:cubicBezTo>
                          <a:cubicBezTo>
                            <a:pt x="1756321" y="777487"/>
                            <a:pt x="1432471" y="720337"/>
                            <a:pt x="1118146" y="606037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 dirty="0"/>
                    </a:p>
                  </p:txBody>
                </p:sp>
                <p:sp>
                  <p:nvSpPr>
                    <p:cNvPr id="12" name="Rounded Rectangle 4">
                      <a:extLst>
                        <a:ext uri="{FF2B5EF4-FFF2-40B4-BE49-F238E27FC236}">
                          <a16:creationId xmlns:a16="http://schemas.microsoft.com/office/drawing/2014/main" xmlns="" id="{D948F58D-7A3F-496C-B748-4F21F850B5B6}"/>
                        </a:ext>
                      </a:extLst>
                    </p:cNvPr>
                    <p:cNvSpPr/>
                    <p:nvPr/>
                  </p:nvSpPr>
                  <p:spPr>
                    <a:xfrm rot="2002203">
                      <a:off x="3095283" y="3585285"/>
                      <a:ext cx="339399" cy="59367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3" name="Rounded Rectangle 11">
                      <a:extLst>
                        <a:ext uri="{FF2B5EF4-FFF2-40B4-BE49-F238E27FC236}">
                          <a16:creationId xmlns:a16="http://schemas.microsoft.com/office/drawing/2014/main" xmlns="" id="{99FF3699-F820-432F-917A-1FB584191E92}"/>
                        </a:ext>
                      </a:extLst>
                    </p:cNvPr>
                    <p:cNvSpPr/>
                    <p:nvPr/>
                  </p:nvSpPr>
                  <p:spPr>
                    <a:xfrm rot="2002203">
                      <a:off x="3547592" y="3439267"/>
                      <a:ext cx="339999" cy="918621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4" name="Rounded Rectangle 12">
                      <a:extLst>
                        <a:ext uri="{FF2B5EF4-FFF2-40B4-BE49-F238E27FC236}">
                          <a16:creationId xmlns:a16="http://schemas.microsoft.com/office/drawing/2014/main" xmlns="" id="{61CD1EDF-C78B-4746-9F73-70B45DC8102D}"/>
                        </a:ext>
                      </a:extLst>
                    </p:cNvPr>
                    <p:cNvSpPr/>
                    <p:nvPr/>
                  </p:nvSpPr>
                  <p:spPr>
                    <a:xfrm rot="2002203">
                      <a:off x="3938183" y="3676593"/>
                      <a:ext cx="288288" cy="6899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5" name="Rounded Rectangle 13">
                      <a:extLst>
                        <a:ext uri="{FF2B5EF4-FFF2-40B4-BE49-F238E27FC236}">
                          <a16:creationId xmlns:a16="http://schemas.microsoft.com/office/drawing/2014/main" xmlns="" id="{1796C64D-2B56-48C0-89A8-BEC4F854726E}"/>
                        </a:ext>
                      </a:extLst>
                    </p:cNvPr>
                    <p:cNvSpPr/>
                    <p:nvPr/>
                  </p:nvSpPr>
                  <p:spPr>
                    <a:xfrm rot="2002203">
                      <a:off x="4229925" y="3896641"/>
                      <a:ext cx="339508" cy="567411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sp>
                <p:nvSpPr>
                  <p:cNvPr id="10" name="Freeform 14">
                    <a:extLst>
                      <a:ext uri="{FF2B5EF4-FFF2-40B4-BE49-F238E27FC236}">
                        <a16:creationId xmlns:a16="http://schemas.microsoft.com/office/drawing/2014/main" xmlns="" id="{028E4DB3-430A-4F48-8587-1A1314F50DE8}"/>
                      </a:ext>
                    </a:extLst>
                  </p:cNvPr>
                  <p:cNvSpPr/>
                  <p:nvPr/>
                </p:nvSpPr>
                <p:spPr>
                  <a:xfrm>
                    <a:off x="3100954" y="2639486"/>
                    <a:ext cx="2597450" cy="1816428"/>
                  </a:xfrm>
                  <a:custGeom>
                    <a:avLst/>
                    <a:gdLst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219325 w 3152217"/>
                      <a:gd name="connsiteY3" fmla="*/ 295275 h 2217998"/>
                      <a:gd name="connsiteX4" fmla="*/ 2724150 w 3152217"/>
                      <a:gd name="connsiteY4" fmla="*/ 781050 h 2217998"/>
                      <a:gd name="connsiteX5" fmla="*/ 2720489 w 3152217"/>
                      <a:gd name="connsiteY5" fmla="*/ 785957 h 2217998"/>
                      <a:gd name="connsiteX6" fmla="*/ 3152217 w 3152217"/>
                      <a:gd name="connsiteY6" fmla="*/ 1217685 h 2217998"/>
                      <a:gd name="connsiteX7" fmla="*/ 3152217 w 3152217"/>
                      <a:gd name="connsiteY7" fmla="*/ 1429902 h 2217998"/>
                      <a:gd name="connsiteX8" fmla="*/ 2940000 w 3152217"/>
                      <a:gd name="connsiteY8" fmla="*/ 1429902 h 2217998"/>
                      <a:gd name="connsiteX9" fmla="*/ 2539107 w 3152217"/>
                      <a:gd name="connsiteY9" fmla="*/ 1029008 h 2217998"/>
                      <a:gd name="connsiteX10" fmla="*/ 2474399 w 3152217"/>
                      <a:gd name="connsiteY10" fmla="*/ 1115717 h 2217998"/>
                      <a:gd name="connsiteX11" fmla="*/ 2907621 w 3152217"/>
                      <a:gd name="connsiteY11" fmla="*/ 1548940 h 2217998"/>
                      <a:gd name="connsiteX12" fmla="*/ 2907621 w 3152217"/>
                      <a:gd name="connsiteY12" fmla="*/ 1761157 h 2217998"/>
                      <a:gd name="connsiteX13" fmla="*/ 2695404 w 3152217"/>
                      <a:gd name="connsiteY13" fmla="*/ 1761157 h 2217998"/>
                      <a:gd name="connsiteX14" fmla="*/ 2293017 w 3152217"/>
                      <a:gd name="connsiteY14" fmla="*/ 1358769 h 2217998"/>
                      <a:gd name="connsiteX15" fmla="*/ 2228234 w 3152217"/>
                      <a:gd name="connsiteY15" fmla="*/ 1445578 h 2217998"/>
                      <a:gd name="connsiteX16" fmla="*/ 2648161 w 3152217"/>
                      <a:gd name="connsiteY16" fmla="*/ 1865505 h 2217998"/>
                      <a:gd name="connsiteX17" fmla="*/ 2648161 w 3152217"/>
                      <a:gd name="connsiteY17" fmla="*/ 2077722 h 2217998"/>
                      <a:gd name="connsiteX18" fmla="*/ 2435944 w 3152217"/>
                      <a:gd name="connsiteY18" fmla="*/ 2077722 h 2217998"/>
                      <a:gd name="connsiteX19" fmla="*/ 2046853 w 3152217"/>
                      <a:gd name="connsiteY19" fmla="*/ 1688629 h 2217998"/>
                      <a:gd name="connsiteX20" fmla="*/ 1966688 w 3152217"/>
                      <a:gd name="connsiteY20" fmla="*/ 1796050 h 2217998"/>
                      <a:gd name="connsiteX21" fmla="*/ 1987859 w 3152217"/>
                      <a:gd name="connsiteY21" fmla="*/ 1774879 h 2217998"/>
                      <a:gd name="connsiteX22" fmla="*/ 2218760 w 3152217"/>
                      <a:gd name="connsiteY22" fmla="*/ 2005781 h 2217998"/>
                      <a:gd name="connsiteX23" fmla="*/ 2218760 w 3152217"/>
                      <a:gd name="connsiteY23" fmla="*/ 2217998 h 2217998"/>
                      <a:gd name="connsiteX24" fmla="*/ 2006543 w 3152217"/>
                      <a:gd name="connsiteY24" fmla="*/ 2217998 h 2217998"/>
                      <a:gd name="connsiteX25" fmla="*/ 1803401 w 3152217"/>
                      <a:gd name="connsiteY25" fmla="*/ 2014854 h 2217998"/>
                      <a:gd name="connsiteX26" fmla="*/ 1771650 w 3152217"/>
                      <a:gd name="connsiteY26" fmla="*/ 2057400 h 2217998"/>
                      <a:gd name="connsiteX27" fmla="*/ 1798691 w 3152217"/>
                      <a:gd name="connsiteY27" fmla="*/ 2010144 h 2217998"/>
                      <a:gd name="connsiteX28" fmla="*/ 1775643 w 3152217"/>
                      <a:gd name="connsiteY28" fmla="*/ 1987096 h 2217998"/>
                      <a:gd name="connsiteX29" fmla="*/ 1848068 w 3152217"/>
                      <a:gd name="connsiteY29" fmla="*/ 1914670 h 2217998"/>
                      <a:gd name="connsiteX30" fmla="*/ 1533525 w 3152217"/>
                      <a:gd name="connsiteY30" fmla="*/ 1485900 h 2217998"/>
                      <a:gd name="connsiteX31" fmla="*/ 1219200 w 3152217"/>
                      <a:gd name="connsiteY31" fmla="*/ 1181100 h 2217998"/>
                      <a:gd name="connsiteX32" fmla="*/ 571500 w 3152217"/>
                      <a:gd name="connsiteY32" fmla="*/ 1295400 h 2217998"/>
                      <a:gd name="connsiteX33" fmla="*/ 0 w 3152217"/>
                      <a:gd name="connsiteY33" fmla="*/ 1266825 h 2217998"/>
                      <a:gd name="connsiteX34" fmla="*/ 9525 w 3152217"/>
                      <a:gd name="connsiteY34" fmla="*/ 28575 h 2217998"/>
                      <a:gd name="connsiteX35" fmla="*/ 323850 w 3152217"/>
                      <a:gd name="connsiteY35" fmla="*/ 0 h 2217998"/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219325 w 3152217"/>
                      <a:gd name="connsiteY3" fmla="*/ 295275 h 2217998"/>
                      <a:gd name="connsiteX4" fmla="*/ 2724150 w 3152217"/>
                      <a:gd name="connsiteY4" fmla="*/ 781050 h 2217998"/>
                      <a:gd name="connsiteX5" fmla="*/ 2720489 w 3152217"/>
                      <a:gd name="connsiteY5" fmla="*/ 785957 h 2217998"/>
                      <a:gd name="connsiteX6" fmla="*/ 3152217 w 3152217"/>
                      <a:gd name="connsiteY6" fmla="*/ 1217685 h 2217998"/>
                      <a:gd name="connsiteX7" fmla="*/ 3152217 w 3152217"/>
                      <a:gd name="connsiteY7" fmla="*/ 1429902 h 2217998"/>
                      <a:gd name="connsiteX8" fmla="*/ 2940000 w 3152217"/>
                      <a:gd name="connsiteY8" fmla="*/ 1429902 h 2217998"/>
                      <a:gd name="connsiteX9" fmla="*/ 2539107 w 3152217"/>
                      <a:gd name="connsiteY9" fmla="*/ 1029008 h 2217998"/>
                      <a:gd name="connsiteX10" fmla="*/ 2474399 w 3152217"/>
                      <a:gd name="connsiteY10" fmla="*/ 1115717 h 2217998"/>
                      <a:gd name="connsiteX11" fmla="*/ 2907621 w 3152217"/>
                      <a:gd name="connsiteY11" fmla="*/ 1548940 h 2217998"/>
                      <a:gd name="connsiteX12" fmla="*/ 2907621 w 3152217"/>
                      <a:gd name="connsiteY12" fmla="*/ 1761157 h 2217998"/>
                      <a:gd name="connsiteX13" fmla="*/ 2695404 w 3152217"/>
                      <a:gd name="connsiteY13" fmla="*/ 1761157 h 2217998"/>
                      <a:gd name="connsiteX14" fmla="*/ 2293017 w 3152217"/>
                      <a:gd name="connsiteY14" fmla="*/ 1358769 h 2217998"/>
                      <a:gd name="connsiteX15" fmla="*/ 2228234 w 3152217"/>
                      <a:gd name="connsiteY15" fmla="*/ 1445578 h 2217998"/>
                      <a:gd name="connsiteX16" fmla="*/ 2648161 w 3152217"/>
                      <a:gd name="connsiteY16" fmla="*/ 1865505 h 2217998"/>
                      <a:gd name="connsiteX17" fmla="*/ 2648161 w 3152217"/>
                      <a:gd name="connsiteY17" fmla="*/ 2077722 h 2217998"/>
                      <a:gd name="connsiteX18" fmla="*/ 2435944 w 3152217"/>
                      <a:gd name="connsiteY18" fmla="*/ 2077722 h 2217998"/>
                      <a:gd name="connsiteX19" fmla="*/ 2046853 w 3152217"/>
                      <a:gd name="connsiteY19" fmla="*/ 1688629 h 2217998"/>
                      <a:gd name="connsiteX20" fmla="*/ 1966688 w 3152217"/>
                      <a:gd name="connsiteY20" fmla="*/ 1796050 h 2217998"/>
                      <a:gd name="connsiteX21" fmla="*/ 1987859 w 3152217"/>
                      <a:gd name="connsiteY21" fmla="*/ 1774879 h 2217998"/>
                      <a:gd name="connsiteX22" fmla="*/ 2218760 w 3152217"/>
                      <a:gd name="connsiteY22" fmla="*/ 2005781 h 2217998"/>
                      <a:gd name="connsiteX23" fmla="*/ 2218760 w 3152217"/>
                      <a:gd name="connsiteY23" fmla="*/ 2217998 h 2217998"/>
                      <a:gd name="connsiteX24" fmla="*/ 2006543 w 3152217"/>
                      <a:gd name="connsiteY24" fmla="*/ 2217998 h 2217998"/>
                      <a:gd name="connsiteX25" fmla="*/ 1803401 w 3152217"/>
                      <a:gd name="connsiteY25" fmla="*/ 2014854 h 2217998"/>
                      <a:gd name="connsiteX26" fmla="*/ 1771650 w 3152217"/>
                      <a:gd name="connsiteY26" fmla="*/ 2057400 h 2217998"/>
                      <a:gd name="connsiteX27" fmla="*/ 1798691 w 3152217"/>
                      <a:gd name="connsiteY27" fmla="*/ 2010144 h 2217998"/>
                      <a:gd name="connsiteX28" fmla="*/ 1775643 w 3152217"/>
                      <a:gd name="connsiteY28" fmla="*/ 1987096 h 2217998"/>
                      <a:gd name="connsiteX29" fmla="*/ 1848068 w 3152217"/>
                      <a:gd name="connsiteY29" fmla="*/ 1914670 h 2217998"/>
                      <a:gd name="connsiteX30" fmla="*/ 1533525 w 3152217"/>
                      <a:gd name="connsiteY30" fmla="*/ 1485900 h 2217998"/>
                      <a:gd name="connsiteX31" fmla="*/ 1219200 w 3152217"/>
                      <a:gd name="connsiteY31" fmla="*/ 1181100 h 2217998"/>
                      <a:gd name="connsiteX32" fmla="*/ 571500 w 3152217"/>
                      <a:gd name="connsiteY32" fmla="*/ 1295400 h 2217998"/>
                      <a:gd name="connsiteX33" fmla="*/ 0 w 3152217"/>
                      <a:gd name="connsiteY33" fmla="*/ 1266825 h 2217998"/>
                      <a:gd name="connsiteX34" fmla="*/ 9525 w 3152217"/>
                      <a:gd name="connsiteY34" fmla="*/ 28575 h 2217998"/>
                      <a:gd name="connsiteX35" fmla="*/ 323850 w 3152217"/>
                      <a:gd name="connsiteY35" fmla="*/ 0 h 2217998"/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219325 w 3152217"/>
                      <a:gd name="connsiteY3" fmla="*/ 295275 h 2217998"/>
                      <a:gd name="connsiteX4" fmla="*/ 2724150 w 3152217"/>
                      <a:gd name="connsiteY4" fmla="*/ 781050 h 2217998"/>
                      <a:gd name="connsiteX5" fmla="*/ 2720489 w 3152217"/>
                      <a:gd name="connsiteY5" fmla="*/ 785957 h 2217998"/>
                      <a:gd name="connsiteX6" fmla="*/ 3152217 w 3152217"/>
                      <a:gd name="connsiteY6" fmla="*/ 1217685 h 2217998"/>
                      <a:gd name="connsiteX7" fmla="*/ 3152217 w 3152217"/>
                      <a:gd name="connsiteY7" fmla="*/ 1429902 h 2217998"/>
                      <a:gd name="connsiteX8" fmla="*/ 2940000 w 3152217"/>
                      <a:gd name="connsiteY8" fmla="*/ 1429902 h 2217998"/>
                      <a:gd name="connsiteX9" fmla="*/ 2539107 w 3152217"/>
                      <a:gd name="connsiteY9" fmla="*/ 1029008 h 2217998"/>
                      <a:gd name="connsiteX10" fmla="*/ 2474399 w 3152217"/>
                      <a:gd name="connsiteY10" fmla="*/ 1115717 h 2217998"/>
                      <a:gd name="connsiteX11" fmla="*/ 2907621 w 3152217"/>
                      <a:gd name="connsiteY11" fmla="*/ 1548940 h 2217998"/>
                      <a:gd name="connsiteX12" fmla="*/ 2907621 w 3152217"/>
                      <a:gd name="connsiteY12" fmla="*/ 1761157 h 2217998"/>
                      <a:gd name="connsiteX13" fmla="*/ 2695404 w 3152217"/>
                      <a:gd name="connsiteY13" fmla="*/ 1761157 h 2217998"/>
                      <a:gd name="connsiteX14" fmla="*/ 2293017 w 3152217"/>
                      <a:gd name="connsiteY14" fmla="*/ 1358769 h 2217998"/>
                      <a:gd name="connsiteX15" fmla="*/ 2228234 w 3152217"/>
                      <a:gd name="connsiteY15" fmla="*/ 1445578 h 2217998"/>
                      <a:gd name="connsiteX16" fmla="*/ 2648161 w 3152217"/>
                      <a:gd name="connsiteY16" fmla="*/ 1865505 h 2217998"/>
                      <a:gd name="connsiteX17" fmla="*/ 2648161 w 3152217"/>
                      <a:gd name="connsiteY17" fmla="*/ 2077722 h 2217998"/>
                      <a:gd name="connsiteX18" fmla="*/ 2435944 w 3152217"/>
                      <a:gd name="connsiteY18" fmla="*/ 2077722 h 2217998"/>
                      <a:gd name="connsiteX19" fmla="*/ 2046853 w 3152217"/>
                      <a:gd name="connsiteY19" fmla="*/ 1688629 h 2217998"/>
                      <a:gd name="connsiteX20" fmla="*/ 1966688 w 3152217"/>
                      <a:gd name="connsiteY20" fmla="*/ 1796050 h 2217998"/>
                      <a:gd name="connsiteX21" fmla="*/ 1987859 w 3152217"/>
                      <a:gd name="connsiteY21" fmla="*/ 1774879 h 2217998"/>
                      <a:gd name="connsiteX22" fmla="*/ 2218760 w 3152217"/>
                      <a:gd name="connsiteY22" fmla="*/ 2005781 h 2217998"/>
                      <a:gd name="connsiteX23" fmla="*/ 2218760 w 3152217"/>
                      <a:gd name="connsiteY23" fmla="*/ 2217998 h 2217998"/>
                      <a:gd name="connsiteX24" fmla="*/ 2006543 w 3152217"/>
                      <a:gd name="connsiteY24" fmla="*/ 2217998 h 2217998"/>
                      <a:gd name="connsiteX25" fmla="*/ 1803401 w 3152217"/>
                      <a:gd name="connsiteY25" fmla="*/ 2014854 h 2217998"/>
                      <a:gd name="connsiteX26" fmla="*/ 1798691 w 3152217"/>
                      <a:gd name="connsiteY26" fmla="*/ 2010144 h 2217998"/>
                      <a:gd name="connsiteX27" fmla="*/ 1775643 w 3152217"/>
                      <a:gd name="connsiteY27" fmla="*/ 1987096 h 2217998"/>
                      <a:gd name="connsiteX28" fmla="*/ 1848068 w 3152217"/>
                      <a:gd name="connsiteY28" fmla="*/ 1914670 h 2217998"/>
                      <a:gd name="connsiteX29" fmla="*/ 1533525 w 3152217"/>
                      <a:gd name="connsiteY29" fmla="*/ 1485900 h 2217998"/>
                      <a:gd name="connsiteX30" fmla="*/ 1219200 w 3152217"/>
                      <a:gd name="connsiteY30" fmla="*/ 1181100 h 2217998"/>
                      <a:gd name="connsiteX31" fmla="*/ 571500 w 3152217"/>
                      <a:gd name="connsiteY31" fmla="*/ 1295400 h 2217998"/>
                      <a:gd name="connsiteX32" fmla="*/ 0 w 3152217"/>
                      <a:gd name="connsiteY32" fmla="*/ 1266825 h 2217998"/>
                      <a:gd name="connsiteX33" fmla="*/ 9525 w 3152217"/>
                      <a:gd name="connsiteY33" fmla="*/ 28575 h 2217998"/>
                      <a:gd name="connsiteX34" fmla="*/ 323850 w 3152217"/>
                      <a:gd name="connsiteY34" fmla="*/ 0 h 2217998"/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219325 w 3152217"/>
                      <a:gd name="connsiteY3" fmla="*/ 295275 h 2217998"/>
                      <a:gd name="connsiteX4" fmla="*/ 2724150 w 3152217"/>
                      <a:gd name="connsiteY4" fmla="*/ 781050 h 2217998"/>
                      <a:gd name="connsiteX5" fmla="*/ 2720489 w 3152217"/>
                      <a:gd name="connsiteY5" fmla="*/ 785957 h 2217998"/>
                      <a:gd name="connsiteX6" fmla="*/ 3152217 w 3152217"/>
                      <a:gd name="connsiteY6" fmla="*/ 1217685 h 2217998"/>
                      <a:gd name="connsiteX7" fmla="*/ 3152217 w 3152217"/>
                      <a:gd name="connsiteY7" fmla="*/ 1429902 h 2217998"/>
                      <a:gd name="connsiteX8" fmla="*/ 2940000 w 3152217"/>
                      <a:gd name="connsiteY8" fmla="*/ 1429902 h 2217998"/>
                      <a:gd name="connsiteX9" fmla="*/ 2539107 w 3152217"/>
                      <a:gd name="connsiteY9" fmla="*/ 1029008 h 2217998"/>
                      <a:gd name="connsiteX10" fmla="*/ 2474399 w 3152217"/>
                      <a:gd name="connsiteY10" fmla="*/ 1115717 h 2217998"/>
                      <a:gd name="connsiteX11" fmla="*/ 2907621 w 3152217"/>
                      <a:gd name="connsiteY11" fmla="*/ 1548940 h 2217998"/>
                      <a:gd name="connsiteX12" fmla="*/ 2907621 w 3152217"/>
                      <a:gd name="connsiteY12" fmla="*/ 1761157 h 2217998"/>
                      <a:gd name="connsiteX13" fmla="*/ 2695404 w 3152217"/>
                      <a:gd name="connsiteY13" fmla="*/ 1761157 h 2217998"/>
                      <a:gd name="connsiteX14" fmla="*/ 2293017 w 3152217"/>
                      <a:gd name="connsiteY14" fmla="*/ 1358769 h 2217998"/>
                      <a:gd name="connsiteX15" fmla="*/ 2228234 w 3152217"/>
                      <a:gd name="connsiteY15" fmla="*/ 1445578 h 2217998"/>
                      <a:gd name="connsiteX16" fmla="*/ 2648161 w 3152217"/>
                      <a:gd name="connsiteY16" fmla="*/ 1865505 h 2217998"/>
                      <a:gd name="connsiteX17" fmla="*/ 2648161 w 3152217"/>
                      <a:gd name="connsiteY17" fmla="*/ 2077722 h 2217998"/>
                      <a:gd name="connsiteX18" fmla="*/ 2435944 w 3152217"/>
                      <a:gd name="connsiteY18" fmla="*/ 2077722 h 2217998"/>
                      <a:gd name="connsiteX19" fmla="*/ 2046853 w 3152217"/>
                      <a:gd name="connsiteY19" fmla="*/ 1688629 h 2217998"/>
                      <a:gd name="connsiteX20" fmla="*/ 1966688 w 3152217"/>
                      <a:gd name="connsiteY20" fmla="*/ 1796050 h 2217998"/>
                      <a:gd name="connsiteX21" fmla="*/ 1987859 w 3152217"/>
                      <a:gd name="connsiteY21" fmla="*/ 1774879 h 2217998"/>
                      <a:gd name="connsiteX22" fmla="*/ 2218760 w 3152217"/>
                      <a:gd name="connsiteY22" fmla="*/ 2005781 h 2217998"/>
                      <a:gd name="connsiteX23" fmla="*/ 2218760 w 3152217"/>
                      <a:gd name="connsiteY23" fmla="*/ 2217998 h 2217998"/>
                      <a:gd name="connsiteX24" fmla="*/ 2006543 w 3152217"/>
                      <a:gd name="connsiteY24" fmla="*/ 2217998 h 2217998"/>
                      <a:gd name="connsiteX25" fmla="*/ 1798691 w 3152217"/>
                      <a:gd name="connsiteY25" fmla="*/ 2010144 h 2217998"/>
                      <a:gd name="connsiteX26" fmla="*/ 1775643 w 3152217"/>
                      <a:gd name="connsiteY26" fmla="*/ 1987096 h 2217998"/>
                      <a:gd name="connsiteX27" fmla="*/ 1848068 w 3152217"/>
                      <a:gd name="connsiteY27" fmla="*/ 1914670 h 2217998"/>
                      <a:gd name="connsiteX28" fmla="*/ 1533525 w 3152217"/>
                      <a:gd name="connsiteY28" fmla="*/ 1485900 h 2217998"/>
                      <a:gd name="connsiteX29" fmla="*/ 1219200 w 3152217"/>
                      <a:gd name="connsiteY29" fmla="*/ 1181100 h 2217998"/>
                      <a:gd name="connsiteX30" fmla="*/ 571500 w 3152217"/>
                      <a:gd name="connsiteY30" fmla="*/ 1295400 h 2217998"/>
                      <a:gd name="connsiteX31" fmla="*/ 0 w 3152217"/>
                      <a:gd name="connsiteY31" fmla="*/ 1266825 h 2217998"/>
                      <a:gd name="connsiteX32" fmla="*/ 9525 w 3152217"/>
                      <a:gd name="connsiteY32" fmla="*/ 28575 h 2217998"/>
                      <a:gd name="connsiteX33" fmla="*/ 323850 w 3152217"/>
                      <a:gd name="connsiteY33" fmla="*/ 0 h 2217998"/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219325 w 3152217"/>
                      <a:gd name="connsiteY3" fmla="*/ 295275 h 2217998"/>
                      <a:gd name="connsiteX4" fmla="*/ 2724150 w 3152217"/>
                      <a:gd name="connsiteY4" fmla="*/ 781050 h 2217998"/>
                      <a:gd name="connsiteX5" fmla="*/ 2720489 w 3152217"/>
                      <a:gd name="connsiteY5" fmla="*/ 785957 h 2217998"/>
                      <a:gd name="connsiteX6" fmla="*/ 3152217 w 3152217"/>
                      <a:gd name="connsiteY6" fmla="*/ 1217685 h 2217998"/>
                      <a:gd name="connsiteX7" fmla="*/ 3152217 w 3152217"/>
                      <a:gd name="connsiteY7" fmla="*/ 1429902 h 2217998"/>
                      <a:gd name="connsiteX8" fmla="*/ 2940000 w 3152217"/>
                      <a:gd name="connsiteY8" fmla="*/ 1429902 h 2217998"/>
                      <a:gd name="connsiteX9" fmla="*/ 2539107 w 3152217"/>
                      <a:gd name="connsiteY9" fmla="*/ 1029008 h 2217998"/>
                      <a:gd name="connsiteX10" fmla="*/ 2474399 w 3152217"/>
                      <a:gd name="connsiteY10" fmla="*/ 1115717 h 2217998"/>
                      <a:gd name="connsiteX11" fmla="*/ 2907621 w 3152217"/>
                      <a:gd name="connsiteY11" fmla="*/ 1548940 h 2217998"/>
                      <a:gd name="connsiteX12" fmla="*/ 2907621 w 3152217"/>
                      <a:gd name="connsiteY12" fmla="*/ 1761157 h 2217998"/>
                      <a:gd name="connsiteX13" fmla="*/ 2695404 w 3152217"/>
                      <a:gd name="connsiteY13" fmla="*/ 1761157 h 2217998"/>
                      <a:gd name="connsiteX14" fmla="*/ 2293017 w 3152217"/>
                      <a:gd name="connsiteY14" fmla="*/ 1358769 h 2217998"/>
                      <a:gd name="connsiteX15" fmla="*/ 2228234 w 3152217"/>
                      <a:gd name="connsiteY15" fmla="*/ 1445578 h 2217998"/>
                      <a:gd name="connsiteX16" fmla="*/ 2648161 w 3152217"/>
                      <a:gd name="connsiteY16" fmla="*/ 1865505 h 2217998"/>
                      <a:gd name="connsiteX17" fmla="*/ 2648161 w 3152217"/>
                      <a:gd name="connsiteY17" fmla="*/ 2077722 h 2217998"/>
                      <a:gd name="connsiteX18" fmla="*/ 2435944 w 3152217"/>
                      <a:gd name="connsiteY18" fmla="*/ 2077722 h 2217998"/>
                      <a:gd name="connsiteX19" fmla="*/ 2046853 w 3152217"/>
                      <a:gd name="connsiteY19" fmla="*/ 1688629 h 2217998"/>
                      <a:gd name="connsiteX20" fmla="*/ 1966688 w 3152217"/>
                      <a:gd name="connsiteY20" fmla="*/ 1796050 h 2217998"/>
                      <a:gd name="connsiteX21" fmla="*/ 1987859 w 3152217"/>
                      <a:gd name="connsiteY21" fmla="*/ 1774879 h 2217998"/>
                      <a:gd name="connsiteX22" fmla="*/ 2218760 w 3152217"/>
                      <a:gd name="connsiteY22" fmla="*/ 2005781 h 2217998"/>
                      <a:gd name="connsiteX23" fmla="*/ 2218760 w 3152217"/>
                      <a:gd name="connsiteY23" fmla="*/ 2217998 h 2217998"/>
                      <a:gd name="connsiteX24" fmla="*/ 2006543 w 3152217"/>
                      <a:gd name="connsiteY24" fmla="*/ 2217998 h 2217998"/>
                      <a:gd name="connsiteX25" fmla="*/ 1798691 w 3152217"/>
                      <a:gd name="connsiteY25" fmla="*/ 2010144 h 2217998"/>
                      <a:gd name="connsiteX26" fmla="*/ 1775643 w 3152217"/>
                      <a:gd name="connsiteY26" fmla="*/ 1987096 h 2217998"/>
                      <a:gd name="connsiteX27" fmla="*/ 1848068 w 3152217"/>
                      <a:gd name="connsiteY27" fmla="*/ 1914670 h 2217998"/>
                      <a:gd name="connsiteX28" fmla="*/ 1533525 w 3152217"/>
                      <a:gd name="connsiteY28" fmla="*/ 1485900 h 2217998"/>
                      <a:gd name="connsiteX29" fmla="*/ 1219200 w 3152217"/>
                      <a:gd name="connsiteY29" fmla="*/ 1181100 h 2217998"/>
                      <a:gd name="connsiteX30" fmla="*/ 571500 w 3152217"/>
                      <a:gd name="connsiteY30" fmla="*/ 1295400 h 2217998"/>
                      <a:gd name="connsiteX31" fmla="*/ 0 w 3152217"/>
                      <a:gd name="connsiteY31" fmla="*/ 1266825 h 2217998"/>
                      <a:gd name="connsiteX32" fmla="*/ 9525 w 3152217"/>
                      <a:gd name="connsiteY32" fmla="*/ 28575 h 2217998"/>
                      <a:gd name="connsiteX33" fmla="*/ 323850 w 3152217"/>
                      <a:gd name="connsiteY33" fmla="*/ 0 h 2217998"/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219325 w 3152217"/>
                      <a:gd name="connsiteY3" fmla="*/ 295275 h 2217998"/>
                      <a:gd name="connsiteX4" fmla="*/ 2724150 w 3152217"/>
                      <a:gd name="connsiteY4" fmla="*/ 781050 h 2217998"/>
                      <a:gd name="connsiteX5" fmla="*/ 2720489 w 3152217"/>
                      <a:gd name="connsiteY5" fmla="*/ 785957 h 2217998"/>
                      <a:gd name="connsiteX6" fmla="*/ 3152217 w 3152217"/>
                      <a:gd name="connsiteY6" fmla="*/ 1217685 h 2217998"/>
                      <a:gd name="connsiteX7" fmla="*/ 3152217 w 3152217"/>
                      <a:gd name="connsiteY7" fmla="*/ 1429902 h 2217998"/>
                      <a:gd name="connsiteX8" fmla="*/ 2940000 w 3152217"/>
                      <a:gd name="connsiteY8" fmla="*/ 1429902 h 2217998"/>
                      <a:gd name="connsiteX9" fmla="*/ 2539107 w 3152217"/>
                      <a:gd name="connsiteY9" fmla="*/ 1029008 h 2217998"/>
                      <a:gd name="connsiteX10" fmla="*/ 2474399 w 3152217"/>
                      <a:gd name="connsiteY10" fmla="*/ 1115717 h 2217998"/>
                      <a:gd name="connsiteX11" fmla="*/ 2907621 w 3152217"/>
                      <a:gd name="connsiteY11" fmla="*/ 1548940 h 2217998"/>
                      <a:gd name="connsiteX12" fmla="*/ 2907621 w 3152217"/>
                      <a:gd name="connsiteY12" fmla="*/ 1761157 h 2217998"/>
                      <a:gd name="connsiteX13" fmla="*/ 2695404 w 3152217"/>
                      <a:gd name="connsiteY13" fmla="*/ 1761157 h 2217998"/>
                      <a:gd name="connsiteX14" fmla="*/ 2293017 w 3152217"/>
                      <a:gd name="connsiteY14" fmla="*/ 1358769 h 2217998"/>
                      <a:gd name="connsiteX15" fmla="*/ 2228234 w 3152217"/>
                      <a:gd name="connsiteY15" fmla="*/ 1445578 h 2217998"/>
                      <a:gd name="connsiteX16" fmla="*/ 2648161 w 3152217"/>
                      <a:gd name="connsiteY16" fmla="*/ 1865505 h 2217998"/>
                      <a:gd name="connsiteX17" fmla="*/ 2648161 w 3152217"/>
                      <a:gd name="connsiteY17" fmla="*/ 2077722 h 2217998"/>
                      <a:gd name="connsiteX18" fmla="*/ 2435944 w 3152217"/>
                      <a:gd name="connsiteY18" fmla="*/ 2077722 h 2217998"/>
                      <a:gd name="connsiteX19" fmla="*/ 2046853 w 3152217"/>
                      <a:gd name="connsiteY19" fmla="*/ 1688629 h 2217998"/>
                      <a:gd name="connsiteX20" fmla="*/ 1987859 w 3152217"/>
                      <a:gd name="connsiteY20" fmla="*/ 1774879 h 2217998"/>
                      <a:gd name="connsiteX21" fmla="*/ 2218760 w 3152217"/>
                      <a:gd name="connsiteY21" fmla="*/ 2005781 h 2217998"/>
                      <a:gd name="connsiteX22" fmla="*/ 2218760 w 3152217"/>
                      <a:gd name="connsiteY22" fmla="*/ 2217998 h 2217998"/>
                      <a:gd name="connsiteX23" fmla="*/ 2006543 w 3152217"/>
                      <a:gd name="connsiteY23" fmla="*/ 2217998 h 2217998"/>
                      <a:gd name="connsiteX24" fmla="*/ 1798691 w 3152217"/>
                      <a:gd name="connsiteY24" fmla="*/ 2010144 h 2217998"/>
                      <a:gd name="connsiteX25" fmla="*/ 1775643 w 3152217"/>
                      <a:gd name="connsiteY25" fmla="*/ 1987096 h 2217998"/>
                      <a:gd name="connsiteX26" fmla="*/ 1848068 w 3152217"/>
                      <a:gd name="connsiteY26" fmla="*/ 1914670 h 2217998"/>
                      <a:gd name="connsiteX27" fmla="*/ 1533525 w 3152217"/>
                      <a:gd name="connsiteY27" fmla="*/ 1485900 h 2217998"/>
                      <a:gd name="connsiteX28" fmla="*/ 1219200 w 3152217"/>
                      <a:gd name="connsiteY28" fmla="*/ 1181100 h 2217998"/>
                      <a:gd name="connsiteX29" fmla="*/ 571500 w 3152217"/>
                      <a:gd name="connsiteY29" fmla="*/ 1295400 h 2217998"/>
                      <a:gd name="connsiteX30" fmla="*/ 0 w 3152217"/>
                      <a:gd name="connsiteY30" fmla="*/ 1266825 h 2217998"/>
                      <a:gd name="connsiteX31" fmla="*/ 9525 w 3152217"/>
                      <a:gd name="connsiteY31" fmla="*/ 28575 h 2217998"/>
                      <a:gd name="connsiteX32" fmla="*/ 323850 w 3152217"/>
                      <a:gd name="connsiteY32" fmla="*/ 0 h 2217998"/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219325 w 3152217"/>
                      <a:gd name="connsiteY3" fmla="*/ 295275 h 2217998"/>
                      <a:gd name="connsiteX4" fmla="*/ 2724150 w 3152217"/>
                      <a:gd name="connsiteY4" fmla="*/ 781050 h 2217998"/>
                      <a:gd name="connsiteX5" fmla="*/ 2720489 w 3152217"/>
                      <a:gd name="connsiteY5" fmla="*/ 785957 h 2217998"/>
                      <a:gd name="connsiteX6" fmla="*/ 3152217 w 3152217"/>
                      <a:gd name="connsiteY6" fmla="*/ 1217685 h 2217998"/>
                      <a:gd name="connsiteX7" fmla="*/ 3152217 w 3152217"/>
                      <a:gd name="connsiteY7" fmla="*/ 1429902 h 2217998"/>
                      <a:gd name="connsiteX8" fmla="*/ 2940000 w 3152217"/>
                      <a:gd name="connsiteY8" fmla="*/ 1429902 h 2217998"/>
                      <a:gd name="connsiteX9" fmla="*/ 2539107 w 3152217"/>
                      <a:gd name="connsiteY9" fmla="*/ 1029008 h 2217998"/>
                      <a:gd name="connsiteX10" fmla="*/ 2474399 w 3152217"/>
                      <a:gd name="connsiteY10" fmla="*/ 1115717 h 2217998"/>
                      <a:gd name="connsiteX11" fmla="*/ 2907621 w 3152217"/>
                      <a:gd name="connsiteY11" fmla="*/ 1548940 h 2217998"/>
                      <a:gd name="connsiteX12" fmla="*/ 2907621 w 3152217"/>
                      <a:gd name="connsiteY12" fmla="*/ 1761157 h 2217998"/>
                      <a:gd name="connsiteX13" fmla="*/ 2695404 w 3152217"/>
                      <a:gd name="connsiteY13" fmla="*/ 1761157 h 2217998"/>
                      <a:gd name="connsiteX14" fmla="*/ 2293017 w 3152217"/>
                      <a:gd name="connsiteY14" fmla="*/ 1358769 h 2217998"/>
                      <a:gd name="connsiteX15" fmla="*/ 2228234 w 3152217"/>
                      <a:gd name="connsiteY15" fmla="*/ 1445578 h 2217998"/>
                      <a:gd name="connsiteX16" fmla="*/ 2648161 w 3152217"/>
                      <a:gd name="connsiteY16" fmla="*/ 1865505 h 2217998"/>
                      <a:gd name="connsiteX17" fmla="*/ 2648161 w 3152217"/>
                      <a:gd name="connsiteY17" fmla="*/ 2077722 h 2217998"/>
                      <a:gd name="connsiteX18" fmla="*/ 2435944 w 3152217"/>
                      <a:gd name="connsiteY18" fmla="*/ 2077722 h 2217998"/>
                      <a:gd name="connsiteX19" fmla="*/ 2046853 w 3152217"/>
                      <a:gd name="connsiteY19" fmla="*/ 1688629 h 2217998"/>
                      <a:gd name="connsiteX20" fmla="*/ 1987859 w 3152217"/>
                      <a:gd name="connsiteY20" fmla="*/ 1774879 h 2217998"/>
                      <a:gd name="connsiteX21" fmla="*/ 2218760 w 3152217"/>
                      <a:gd name="connsiteY21" fmla="*/ 2005781 h 2217998"/>
                      <a:gd name="connsiteX22" fmla="*/ 2218760 w 3152217"/>
                      <a:gd name="connsiteY22" fmla="*/ 2217998 h 2217998"/>
                      <a:gd name="connsiteX23" fmla="*/ 2006543 w 3152217"/>
                      <a:gd name="connsiteY23" fmla="*/ 2217998 h 2217998"/>
                      <a:gd name="connsiteX24" fmla="*/ 1798691 w 3152217"/>
                      <a:gd name="connsiteY24" fmla="*/ 2010144 h 2217998"/>
                      <a:gd name="connsiteX25" fmla="*/ 1775643 w 3152217"/>
                      <a:gd name="connsiteY25" fmla="*/ 1987096 h 2217998"/>
                      <a:gd name="connsiteX26" fmla="*/ 1848068 w 3152217"/>
                      <a:gd name="connsiteY26" fmla="*/ 1911865 h 2217998"/>
                      <a:gd name="connsiteX27" fmla="*/ 1533525 w 3152217"/>
                      <a:gd name="connsiteY27" fmla="*/ 1485900 h 2217998"/>
                      <a:gd name="connsiteX28" fmla="*/ 1219200 w 3152217"/>
                      <a:gd name="connsiteY28" fmla="*/ 1181100 h 2217998"/>
                      <a:gd name="connsiteX29" fmla="*/ 571500 w 3152217"/>
                      <a:gd name="connsiteY29" fmla="*/ 1295400 h 2217998"/>
                      <a:gd name="connsiteX30" fmla="*/ 0 w 3152217"/>
                      <a:gd name="connsiteY30" fmla="*/ 1266825 h 2217998"/>
                      <a:gd name="connsiteX31" fmla="*/ 9525 w 3152217"/>
                      <a:gd name="connsiteY31" fmla="*/ 28575 h 2217998"/>
                      <a:gd name="connsiteX32" fmla="*/ 323850 w 3152217"/>
                      <a:gd name="connsiteY32" fmla="*/ 0 h 2217998"/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219325 w 3152217"/>
                      <a:gd name="connsiteY3" fmla="*/ 295275 h 2217998"/>
                      <a:gd name="connsiteX4" fmla="*/ 2724150 w 3152217"/>
                      <a:gd name="connsiteY4" fmla="*/ 781050 h 2217998"/>
                      <a:gd name="connsiteX5" fmla="*/ 2720489 w 3152217"/>
                      <a:gd name="connsiteY5" fmla="*/ 785957 h 2217998"/>
                      <a:gd name="connsiteX6" fmla="*/ 3152217 w 3152217"/>
                      <a:gd name="connsiteY6" fmla="*/ 1217685 h 2217998"/>
                      <a:gd name="connsiteX7" fmla="*/ 3152217 w 3152217"/>
                      <a:gd name="connsiteY7" fmla="*/ 1429902 h 2217998"/>
                      <a:gd name="connsiteX8" fmla="*/ 2940000 w 3152217"/>
                      <a:gd name="connsiteY8" fmla="*/ 1429902 h 2217998"/>
                      <a:gd name="connsiteX9" fmla="*/ 2539107 w 3152217"/>
                      <a:gd name="connsiteY9" fmla="*/ 1029008 h 2217998"/>
                      <a:gd name="connsiteX10" fmla="*/ 2474399 w 3152217"/>
                      <a:gd name="connsiteY10" fmla="*/ 1115717 h 2217998"/>
                      <a:gd name="connsiteX11" fmla="*/ 2907621 w 3152217"/>
                      <a:gd name="connsiteY11" fmla="*/ 1548940 h 2217998"/>
                      <a:gd name="connsiteX12" fmla="*/ 2907621 w 3152217"/>
                      <a:gd name="connsiteY12" fmla="*/ 1761157 h 2217998"/>
                      <a:gd name="connsiteX13" fmla="*/ 2695404 w 3152217"/>
                      <a:gd name="connsiteY13" fmla="*/ 1761157 h 2217998"/>
                      <a:gd name="connsiteX14" fmla="*/ 2293017 w 3152217"/>
                      <a:gd name="connsiteY14" fmla="*/ 1358769 h 2217998"/>
                      <a:gd name="connsiteX15" fmla="*/ 2228234 w 3152217"/>
                      <a:gd name="connsiteY15" fmla="*/ 1445578 h 2217998"/>
                      <a:gd name="connsiteX16" fmla="*/ 2648161 w 3152217"/>
                      <a:gd name="connsiteY16" fmla="*/ 1865505 h 2217998"/>
                      <a:gd name="connsiteX17" fmla="*/ 2648161 w 3152217"/>
                      <a:gd name="connsiteY17" fmla="*/ 2077722 h 2217998"/>
                      <a:gd name="connsiteX18" fmla="*/ 2435944 w 3152217"/>
                      <a:gd name="connsiteY18" fmla="*/ 2077722 h 2217998"/>
                      <a:gd name="connsiteX19" fmla="*/ 2046853 w 3152217"/>
                      <a:gd name="connsiteY19" fmla="*/ 1688629 h 2217998"/>
                      <a:gd name="connsiteX20" fmla="*/ 1987859 w 3152217"/>
                      <a:gd name="connsiteY20" fmla="*/ 1774879 h 2217998"/>
                      <a:gd name="connsiteX21" fmla="*/ 2218760 w 3152217"/>
                      <a:gd name="connsiteY21" fmla="*/ 2005781 h 2217998"/>
                      <a:gd name="connsiteX22" fmla="*/ 2218760 w 3152217"/>
                      <a:gd name="connsiteY22" fmla="*/ 2217998 h 2217998"/>
                      <a:gd name="connsiteX23" fmla="*/ 2006543 w 3152217"/>
                      <a:gd name="connsiteY23" fmla="*/ 2217998 h 2217998"/>
                      <a:gd name="connsiteX24" fmla="*/ 1798691 w 3152217"/>
                      <a:gd name="connsiteY24" fmla="*/ 2010144 h 2217998"/>
                      <a:gd name="connsiteX25" fmla="*/ 1775643 w 3152217"/>
                      <a:gd name="connsiteY25" fmla="*/ 1987096 h 2217998"/>
                      <a:gd name="connsiteX26" fmla="*/ 1848068 w 3152217"/>
                      <a:gd name="connsiteY26" fmla="*/ 1911865 h 2217998"/>
                      <a:gd name="connsiteX27" fmla="*/ 1533525 w 3152217"/>
                      <a:gd name="connsiteY27" fmla="*/ 1485900 h 2217998"/>
                      <a:gd name="connsiteX28" fmla="*/ 1219200 w 3152217"/>
                      <a:gd name="connsiteY28" fmla="*/ 1181100 h 2217998"/>
                      <a:gd name="connsiteX29" fmla="*/ 571500 w 3152217"/>
                      <a:gd name="connsiteY29" fmla="*/ 1295400 h 2217998"/>
                      <a:gd name="connsiteX30" fmla="*/ 0 w 3152217"/>
                      <a:gd name="connsiteY30" fmla="*/ 1266825 h 2217998"/>
                      <a:gd name="connsiteX31" fmla="*/ 9525 w 3152217"/>
                      <a:gd name="connsiteY31" fmla="*/ 28575 h 2217998"/>
                      <a:gd name="connsiteX32" fmla="*/ 323850 w 3152217"/>
                      <a:gd name="connsiteY32" fmla="*/ 0 h 2217998"/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219325 w 3152217"/>
                      <a:gd name="connsiteY3" fmla="*/ 295275 h 2217998"/>
                      <a:gd name="connsiteX4" fmla="*/ 2724150 w 3152217"/>
                      <a:gd name="connsiteY4" fmla="*/ 781050 h 2217998"/>
                      <a:gd name="connsiteX5" fmla="*/ 2720489 w 3152217"/>
                      <a:gd name="connsiteY5" fmla="*/ 785957 h 2217998"/>
                      <a:gd name="connsiteX6" fmla="*/ 3152217 w 3152217"/>
                      <a:gd name="connsiteY6" fmla="*/ 1217685 h 2217998"/>
                      <a:gd name="connsiteX7" fmla="*/ 3152217 w 3152217"/>
                      <a:gd name="connsiteY7" fmla="*/ 1429902 h 2217998"/>
                      <a:gd name="connsiteX8" fmla="*/ 2940000 w 3152217"/>
                      <a:gd name="connsiteY8" fmla="*/ 1429902 h 2217998"/>
                      <a:gd name="connsiteX9" fmla="*/ 2539107 w 3152217"/>
                      <a:gd name="connsiteY9" fmla="*/ 1029008 h 2217998"/>
                      <a:gd name="connsiteX10" fmla="*/ 2474399 w 3152217"/>
                      <a:gd name="connsiteY10" fmla="*/ 1115717 h 2217998"/>
                      <a:gd name="connsiteX11" fmla="*/ 2907621 w 3152217"/>
                      <a:gd name="connsiteY11" fmla="*/ 1548940 h 2217998"/>
                      <a:gd name="connsiteX12" fmla="*/ 2907621 w 3152217"/>
                      <a:gd name="connsiteY12" fmla="*/ 1761157 h 2217998"/>
                      <a:gd name="connsiteX13" fmla="*/ 2695404 w 3152217"/>
                      <a:gd name="connsiteY13" fmla="*/ 1761157 h 2217998"/>
                      <a:gd name="connsiteX14" fmla="*/ 2293017 w 3152217"/>
                      <a:gd name="connsiteY14" fmla="*/ 1358769 h 2217998"/>
                      <a:gd name="connsiteX15" fmla="*/ 2228234 w 3152217"/>
                      <a:gd name="connsiteY15" fmla="*/ 1445578 h 2217998"/>
                      <a:gd name="connsiteX16" fmla="*/ 2648161 w 3152217"/>
                      <a:gd name="connsiteY16" fmla="*/ 1865505 h 2217998"/>
                      <a:gd name="connsiteX17" fmla="*/ 2648161 w 3152217"/>
                      <a:gd name="connsiteY17" fmla="*/ 2077722 h 2217998"/>
                      <a:gd name="connsiteX18" fmla="*/ 2435944 w 3152217"/>
                      <a:gd name="connsiteY18" fmla="*/ 2077722 h 2217998"/>
                      <a:gd name="connsiteX19" fmla="*/ 2046853 w 3152217"/>
                      <a:gd name="connsiteY19" fmla="*/ 1688629 h 2217998"/>
                      <a:gd name="connsiteX20" fmla="*/ 1987859 w 3152217"/>
                      <a:gd name="connsiteY20" fmla="*/ 1774879 h 2217998"/>
                      <a:gd name="connsiteX21" fmla="*/ 2218760 w 3152217"/>
                      <a:gd name="connsiteY21" fmla="*/ 2005781 h 2217998"/>
                      <a:gd name="connsiteX22" fmla="*/ 2218760 w 3152217"/>
                      <a:gd name="connsiteY22" fmla="*/ 2217998 h 2217998"/>
                      <a:gd name="connsiteX23" fmla="*/ 2006543 w 3152217"/>
                      <a:gd name="connsiteY23" fmla="*/ 2217998 h 2217998"/>
                      <a:gd name="connsiteX24" fmla="*/ 1798691 w 3152217"/>
                      <a:gd name="connsiteY24" fmla="*/ 2010144 h 2217998"/>
                      <a:gd name="connsiteX25" fmla="*/ 1775643 w 3152217"/>
                      <a:gd name="connsiteY25" fmla="*/ 1987096 h 2217998"/>
                      <a:gd name="connsiteX26" fmla="*/ 1842458 w 3152217"/>
                      <a:gd name="connsiteY26" fmla="*/ 1897840 h 2217998"/>
                      <a:gd name="connsiteX27" fmla="*/ 1533525 w 3152217"/>
                      <a:gd name="connsiteY27" fmla="*/ 1485900 h 2217998"/>
                      <a:gd name="connsiteX28" fmla="*/ 1219200 w 3152217"/>
                      <a:gd name="connsiteY28" fmla="*/ 1181100 h 2217998"/>
                      <a:gd name="connsiteX29" fmla="*/ 571500 w 3152217"/>
                      <a:gd name="connsiteY29" fmla="*/ 1295400 h 2217998"/>
                      <a:gd name="connsiteX30" fmla="*/ 0 w 3152217"/>
                      <a:gd name="connsiteY30" fmla="*/ 1266825 h 2217998"/>
                      <a:gd name="connsiteX31" fmla="*/ 9525 w 3152217"/>
                      <a:gd name="connsiteY31" fmla="*/ 28575 h 2217998"/>
                      <a:gd name="connsiteX32" fmla="*/ 323850 w 3152217"/>
                      <a:gd name="connsiteY32" fmla="*/ 0 h 2217998"/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219325 w 3152217"/>
                      <a:gd name="connsiteY3" fmla="*/ 295275 h 2217998"/>
                      <a:gd name="connsiteX4" fmla="*/ 2724150 w 3152217"/>
                      <a:gd name="connsiteY4" fmla="*/ 781050 h 2217998"/>
                      <a:gd name="connsiteX5" fmla="*/ 2720489 w 3152217"/>
                      <a:gd name="connsiteY5" fmla="*/ 785957 h 2217998"/>
                      <a:gd name="connsiteX6" fmla="*/ 3152217 w 3152217"/>
                      <a:gd name="connsiteY6" fmla="*/ 1217685 h 2217998"/>
                      <a:gd name="connsiteX7" fmla="*/ 3152217 w 3152217"/>
                      <a:gd name="connsiteY7" fmla="*/ 1429902 h 2217998"/>
                      <a:gd name="connsiteX8" fmla="*/ 2940000 w 3152217"/>
                      <a:gd name="connsiteY8" fmla="*/ 1429902 h 2217998"/>
                      <a:gd name="connsiteX9" fmla="*/ 2539107 w 3152217"/>
                      <a:gd name="connsiteY9" fmla="*/ 1029008 h 2217998"/>
                      <a:gd name="connsiteX10" fmla="*/ 2474399 w 3152217"/>
                      <a:gd name="connsiteY10" fmla="*/ 1115717 h 2217998"/>
                      <a:gd name="connsiteX11" fmla="*/ 2907621 w 3152217"/>
                      <a:gd name="connsiteY11" fmla="*/ 1548940 h 2217998"/>
                      <a:gd name="connsiteX12" fmla="*/ 2907621 w 3152217"/>
                      <a:gd name="connsiteY12" fmla="*/ 1761157 h 2217998"/>
                      <a:gd name="connsiteX13" fmla="*/ 2695404 w 3152217"/>
                      <a:gd name="connsiteY13" fmla="*/ 1761157 h 2217998"/>
                      <a:gd name="connsiteX14" fmla="*/ 2293017 w 3152217"/>
                      <a:gd name="connsiteY14" fmla="*/ 1358769 h 2217998"/>
                      <a:gd name="connsiteX15" fmla="*/ 2228234 w 3152217"/>
                      <a:gd name="connsiteY15" fmla="*/ 1445578 h 2217998"/>
                      <a:gd name="connsiteX16" fmla="*/ 2648161 w 3152217"/>
                      <a:gd name="connsiteY16" fmla="*/ 1865505 h 2217998"/>
                      <a:gd name="connsiteX17" fmla="*/ 2648161 w 3152217"/>
                      <a:gd name="connsiteY17" fmla="*/ 2077722 h 2217998"/>
                      <a:gd name="connsiteX18" fmla="*/ 2435944 w 3152217"/>
                      <a:gd name="connsiteY18" fmla="*/ 2077722 h 2217998"/>
                      <a:gd name="connsiteX19" fmla="*/ 2046853 w 3152217"/>
                      <a:gd name="connsiteY19" fmla="*/ 1688629 h 2217998"/>
                      <a:gd name="connsiteX20" fmla="*/ 1987859 w 3152217"/>
                      <a:gd name="connsiteY20" fmla="*/ 1774879 h 2217998"/>
                      <a:gd name="connsiteX21" fmla="*/ 2218760 w 3152217"/>
                      <a:gd name="connsiteY21" fmla="*/ 2005781 h 2217998"/>
                      <a:gd name="connsiteX22" fmla="*/ 2218760 w 3152217"/>
                      <a:gd name="connsiteY22" fmla="*/ 2217998 h 2217998"/>
                      <a:gd name="connsiteX23" fmla="*/ 2006543 w 3152217"/>
                      <a:gd name="connsiteY23" fmla="*/ 2217998 h 2217998"/>
                      <a:gd name="connsiteX24" fmla="*/ 1798691 w 3152217"/>
                      <a:gd name="connsiteY24" fmla="*/ 2010144 h 2217998"/>
                      <a:gd name="connsiteX25" fmla="*/ 1775643 w 3152217"/>
                      <a:gd name="connsiteY25" fmla="*/ 1987096 h 2217998"/>
                      <a:gd name="connsiteX26" fmla="*/ 1842458 w 3152217"/>
                      <a:gd name="connsiteY26" fmla="*/ 1897840 h 2217998"/>
                      <a:gd name="connsiteX27" fmla="*/ 1533525 w 3152217"/>
                      <a:gd name="connsiteY27" fmla="*/ 1485900 h 2217998"/>
                      <a:gd name="connsiteX28" fmla="*/ 1219200 w 3152217"/>
                      <a:gd name="connsiteY28" fmla="*/ 1181100 h 2217998"/>
                      <a:gd name="connsiteX29" fmla="*/ 571500 w 3152217"/>
                      <a:gd name="connsiteY29" fmla="*/ 1295400 h 2217998"/>
                      <a:gd name="connsiteX30" fmla="*/ 0 w 3152217"/>
                      <a:gd name="connsiteY30" fmla="*/ 1266825 h 2217998"/>
                      <a:gd name="connsiteX31" fmla="*/ 9525 w 3152217"/>
                      <a:gd name="connsiteY31" fmla="*/ 28575 h 2217998"/>
                      <a:gd name="connsiteX32" fmla="*/ 323850 w 3152217"/>
                      <a:gd name="connsiteY32" fmla="*/ 0 h 2217998"/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219325 w 3152217"/>
                      <a:gd name="connsiteY3" fmla="*/ 295275 h 2217998"/>
                      <a:gd name="connsiteX4" fmla="*/ 2724150 w 3152217"/>
                      <a:gd name="connsiteY4" fmla="*/ 781050 h 2217998"/>
                      <a:gd name="connsiteX5" fmla="*/ 2720489 w 3152217"/>
                      <a:gd name="connsiteY5" fmla="*/ 785957 h 2217998"/>
                      <a:gd name="connsiteX6" fmla="*/ 3152217 w 3152217"/>
                      <a:gd name="connsiteY6" fmla="*/ 1217685 h 2217998"/>
                      <a:gd name="connsiteX7" fmla="*/ 3152217 w 3152217"/>
                      <a:gd name="connsiteY7" fmla="*/ 1429902 h 2217998"/>
                      <a:gd name="connsiteX8" fmla="*/ 2940000 w 3152217"/>
                      <a:gd name="connsiteY8" fmla="*/ 1429902 h 2217998"/>
                      <a:gd name="connsiteX9" fmla="*/ 2539107 w 3152217"/>
                      <a:gd name="connsiteY9" fmla="*/ 1029008 h 2217998"/>
                      <a:gd name="connsiteX10" fmla="*/ 2474399 w 3152217"/>
                      <a:gd name="connsiteY10" fmla="*/ 1115717 h 2217998"/>
                      <a:gd name="connsiteX11" fmla="*/ 2907621 w 3152217"/>
                      <a:gd name="connsiteY11" fmla="*/ 1548940 h 2217998"/>
                      <a:gd name="connsiteX12" fmla="*/ 2907621 w 3152217"/>
                      <a:gd name="connsiteY12" fmla="*/ 1761157 h 2217998"/>
                      <a:gd name="connsiteX13" fmla="*/ 2695404 w 3152217"/>
                      <a:gd name="connsiteY13" fmla="*/ 1761157 h 2217998"/>
                      <a:gd name="connsiteX14" fmla="*/ 2293017 w 3152217"/>
                      <a:gd name="connsiteY14" fmla="*/ 1358769 h 2217998"/>
                      <a:gd name="connsiteX15" fmla="*/ 2228234 w 3152217"/>
                      <a:gd name="connsiteY15" fmla="*/ 1445578 h 2217998"/>
                      <a:gd name="connsiteX16" fmla="*/ 2648161 w 3152217"/>
                      <a:gd name="connsiteY16" fmla="*/ 1865505 h 2217998"/>
                      <a:gd name="connsiteX17" fmla="*/ 2648161 w 3152217"/>
                      <a:gd name="connsiteY17" fmla="*/ 2077722 h 2217998"/>
                      <a:gd name="connsiteX18" fmla="*/ 2435944 w 3152217"/>
                      <a:gd name="connsiteY18" fmla="*/ 2077722 h 2217998"/>
                      <a:gd name="connsiteX19" fmla="*/ 2046853 w 3152217"/>
                      <a:gd name="connsiteY19" fmla="*/ 1688629 h 2217998"/>
                      <a:gd name="connsiteX20" fmla="*/ 1987859 w 3152217"/>
                      <a:gd name="connsiteY20" fmla="*/ 1774879 h 2217998"/>
                      <a:gd name="connsiteX21" fmla="*/ 2218760 w 3152217"/>
                      <a:gd name="connsiteY21" fmla="*/ 2005781 h 2217998"/>
                      <a:gd name="connsiteX22" fmla="*/ 2218760 w 3152217"/>
                      <a:gd name="connsiteY22" fmla="*/ 2217998 h 2217998"/>
                      <a:gd name="connsiteX23" fmla="*/ 2006543 w 3152217"/>
                      <a:gd name="connsiteY23" fmla="*/ 2217998 h 2217998"/>
                      <a:gd name="connsiteX24" fmla="*/ 1798691 w 3152217"/>
                      <a:gd name="connsiteY24" fmla="*/ 2010144 h 2217998"/>
                      <a:gd name="connsiteX25" fmla="*/ 1775643 w 3152217"/>
                      <a:gd name="connsiteY25" fmla="*/ 1987096 h 2217998"/>
                      <a:gd name="connsiteX26" fmla="*/ 1842458 w 3152217"/>
                      <a:gd name="connsiteY26" fmla="*/ 1897840 h 2217998"/>
                      <a:gd name="connsiteX27" fmla="*/ 1533525 w 3152217"/>
                      <a:gd name="connsiteY27" fmla="*/ 1485900 h 2217998"/>
                      <a:gd name="connsiteX28" fmla="*/ 1219200 w 3152217"/>
                      <a:gd name="connsiteY28" fmla="*/ 1181100 h 2217998"/>
                      <a:gd name="connsiteX29" fmla="*/ 571500 w 3152217"/>
                      <a:gd name="connsiteY29" fmla="*/ 1295400 h 2217998"/>
                      <a:gd name="connsiteX30" fmla="*/ 0 w 3152217"/>
                      <a:gd name="connsiteY30" fmla="*/ 1266825 h 2217998"/>
                      <a:gd name="connsiteX31" fmla="*/ 9525 w 3152217"/>
                      <a:gd name="connsiteY31" fmla="*/ 28575 h 2217998"/>
                      <a:gd name="connsiteX32" fmla="*/ 323850 w 3152217"/>
                      <a:gd name="connsiteY32" fmla="*/ 0 h 2217998"/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219325 w 3152217"/>
                      <a:gd name="connsiteY3" fmla="*/ 295275 h 2217998"/>
                      <a:gd name="connsiteX4" fmla="*/ 2724150 w 3152217"/>
                      <a:gd name="connsiteY4" fmla="*/ 781050 h 2217998"/>
                      <a:gd name="connsiteX5" fmla="*/ 2720489 w 3152217"/>
                      <a:gd name="connsiteY5" fmla="*/ 785957 h 2217998"/>
                      <a:gd name="connsiteX6" fmla="*/ 3152217 w 3152217"/>
                      <a:gd name="connsiteY6" fmla="*/ 1217685 h 2217998"/>
                      <a:gd name="connsiteX7" fmla="*/ 3152217 w 3152217"/>
                      <a:gd name="connsiteY7" fmla="*/ 1429902 h 2217998"/>
                      <a:gd name="connsiteX8" fmla="*/ 2940000 w 3152217"/>
                      <a:gd name="connsiteY8" fmla="*/ 1429902 h 2217998"/>
                      <a:gd name="connsiteX9" fmla="*/ 2539107 w 3152217"/>
                      <a:gd name="connsiteY9" fmla="*/ 1029008 h 2217998"/>
                      <a:gd name="connsiteX10" fmla="*/ 2474399 w 3152217"/>
                      <a:gd name="connsiteY10" fmla="*/ 1115717 h 2217998"/>
                      <a:gd name="connsiteX11" fmla="*/ 2907621 w 3152217"/>
                      <a:gd name="connsiteY11" fmla="*/ 1548940 h 2217998"/>
                      <a:gd name="connsiteX12" fmla="*/ 2907621 w 3152217"/>
                      <a:gd name="connsiteY12" fmla="*/ 1761157 h 2217998"/>
                      <a:gd name="connsiteX13" fmla="*/ 2695404 w 3152217"/>
                      <a:gd name="connsiteY13" fmla="*/ 1761157 h 2217998"/>
                      <a:gd name="connsiteX14" fmla="*/ 2293017 w 3152217"/>
                      <a:gd name="connsiteY14" fmla="*/ 1358769 h 2217998"/>
                      <a:gd name="connsiteX15" fmla="*/ 2228234 w 3152217"/>
                      <a:gd name="connsiteY15" fmla="*/ 1445578 h 2217998"/>
                      <a:gd name="connsiteX16" fmla="*/ 2648161 w 3152217"/>
                      <a:gd name="connsiteY16" fmla="*/ 1865505 h 2217998"/>
                      <a:gd name="connsiteX17" fmla="*/ 2648161 w 3152217"/>
                      <a:gd name="connsiteY17" fmla="*/ 2077722 h 2217998"/>
                      <a:gd name="connsiteX18" fmla="*/ 2435944 w 3152217"/>
                      <a:gd name="connsiteY18" fmla="*/ 2077722 h 2217998"/>
                      <a:gd name="connsiteX19" fmla="*/ 2046853 w 3152217"/>
                      <a:gd name="connsiteY19" fmla="*/ 1688629 h 2217998"/>
                      <a:gd name="connsiteX20" fmla="*/ 1987859 w 3152217"/>
                      <a:gd name="connsiteY20" fmla="*/ 1774879 h 2217998"/>
                      <a:gd name="connsiteX21" fmla="*/ 2218760 w 3152217"/>
                      <a:gd name="connsiteY21" fmla="*/ 2005781 h 2217998"/>
                      <a:gd name="connsiteX22" fmla="*/ 2218760 w 3152217"/>
                      <a:gd name="connsiteY22" fmla="*/ 2217998 h 2217998"/>
                      <a:gd name="connsiteX23" fmla="*/ 2006543 w 3152217"/>
                      <a:gd name="connsiteY23" fmla="*/ 2217998 h 2217998"/>
                      <a:gd name="connsiteX24" fmla="*/ 1798691 w 3152217"/>
                      <a:gd name="connsiteY24" fmla="*/ 2010144 h 2217998"/>
                      <a:gd name="connsiteX25" fmla="*/ 1775643 w 3152217"/>
                      <a:gd name="connsiteY25" fmla="*/ 1987096 h 2217998"/>
                      <a:gd name="connsiteX26" fmla="*/ 1842458 w 3152217"/>
                      <a:gd name="connsiteY26" fmla="*/ 1897840 h 2217998"/>
                      <a:gd name="connsiteX27" fmla="*/ 1533525 w 3152217"/>
                      <a:gd name="connsiteY27" fmla="*/ 1485900 h 2217998"/>
                      <a:gd name="connsiteX28" fmla="*/ 1219200 w 3152217"/>
                      <a:gd name="connsiteY28" fmla="*/ 1181100 h 2217998"/>
                      <a:gd name="connsiteX29" fmla="*/ 571500 w 3152217"/>
                      <a:gd name="connsiteY29" fmla="*/ 1295400 h 2217998"/>
                      <a:gd name="connsiteX30" fmla="*/ 0 w 3152217"/>
                      <a:gd name="connsiteY30" fmla="*/ 1266825 h 2217998"/>
                      <a:gd name="connsiteX31" fmla="*/ 9525 w 3152217"/>
                      <a:gd name="connsiteY31" fmla="*/ 28575 h 2217998"/>
                      <a:gd name="connsiteX32" fmla="*/ 323850 w 3152217"/>
                      <a:gd name="connsiteY32" fmla="*/ 0 h 2217998"/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219325 w 3152217"/>
                      <a:gd name="connsiteY3" fmla="*/ 295275 h 2217998"/>
                      <a:gd name="connsiteX4" fmla="*/ 2724150 w 3152217"/>
                      <a:gd name="connsiteY4" fmla="*/ 781050 h 2217998"/>
                      <a:gd name="connsiteX5" fmla="*/ 3152217 w 3152217"/>
                      <a:gd name="connsiteY5" fmla="*/ 1217685 h 2217998"/>
                      <a:gd name="connsiteX6" fmla="*/ 3152217 w 3152217"/>
                      <a:gd name="connsiteY6" fmla="*/ 1429902 h 2217998"/>
                      <a:gd name="connsiteX7" fmla="*/ 2940000 w 3152217"/>
                      <a:gd name="connsiteY7" fmla="*/ 1429902 h 2217998"/>
                      <a:gd name="connsiteX8" fmla="*/ 2539107 w 3152217"/>
                      <a:gd name="connsiteY8" fmla="*/ 1029008 h 2217998"/>
                      <a:gd name="connsiteX9" fmla="*/ 2474399 w 3152217"/>
                      <a:gd name="connsiteY9" fmla="*/ 1115717 h 2217998"/>
                      <a:gd name="connsiteX10" fmla="*/ 2907621 w 3152217"/>
                      <a:gd name="connsiteY10" fmla="*/ 1548940 h 2217998"/>
                      <a:gd name="connsiteX11" fmla="*/ 2907621 w 3152217"/>
                      <a:gd name="connsiteY11" fmla="*/ 1761157 h 2217998"/>
                      <a:gd name="connsiteX12" fmla="*/ 2695404 w 3152217"/>
                      <a:gd name="connsiteY12" fmla="*/ 1761157 h 2217998"/>
                      <a:gd name="connsiteX13" fmla="*/ 2293017 w 3152217"/>
                      <a:gd name="connsiteY13" fmla="*/ 1358769 h 2217998"/>
                      <a:gd name="connsiteX14" fmla="*/ 2228234 w 3152217"/>
                      <a:gd name="connsiteY14" fmla="*/ 1445578 h 2217998"/>
                      <a:gd name="connsiteX15" fmla="*/ 2648161 w 3152217"/>
                      <a:gd name="connsiteY15" fmla="*/ 1865505 h 2217998"/>
                      <a:gd name="connsiteX16" fmla="*/ 2648161 w 3152217"/>
                      <a:gd name="connsiteY16" fmla="*/ 2077722 h 2217998"/>
                      <a:gd name="connsiteX17" fmla="*/ 2435944 w 3152217"/>
                      <a:gd name="connsiteY17" fmla="*/ 2077722 h 2217998"/>
                      <a:gd name="connsiteX18" fmla="*/ 2046853 w 3152217"/>
                      <a:gd name="connsiteY18" fmla="*/ 1688629 h 2217998"/>
                      <a:gd name="connsiteX19" fmla="*/ 1987859 w 3152217"/>
                      <a:gd name="connsiteY19" fmla="*/ 1774879 h 2217998"/>
                      <a:gd name="connsiteX20" fmla="*/ 2218760 w 3152217"/>
                      <a:gd name="connsiteY20" fmla="*/ 2005781 h 2217998"/>
                      <a:gd name="connsiteX21" fmla="*/ 2218760 w 3152217"/>
                      <a:gd name="connsiteY21" fmla="*/ 2217998 h 2217998"/>
                      <a:gd name="connsiteX22" fmla="*/ 2006543 w 3152217"/>
                      <a:gd name="connsiteY22" fmla="*/ 2217998 h 2217998"/>
                      <a:gd name="connsiteX23" fmla="*/ 1798691 w 3152217"/>
                      <a:gd name="connsiteY23" fmla="*/ 2010144 h 2217998"/>
                      <a:gd name="connsiteX24" fmla="*/ 1775643 w 3152217"/>
                      <a:gd name="connsiteY24" fmla="*/ 1987096 h 2217998"/>
                      <a:gd name="connsiteX25" fmla="*/ 1842458 w 3152217"/>
                      <a:gd name="connsiteY25" fmla="*/ 1897840 h 2217998"/>
                      <a:gd name="connsiteX26" fmla="*/ 1533525 w 3152217"/>
                      <a:gd name="connsiteY26" fmla="*/ 1485900 h 2217998"/>
                      <a:gd name="connsiteX27" fmla="*/ 1219200 w 3152217"/>
                      <a:gd name="connsiteY27" fmla="*/ 1181100 h 2217998"/>
                      <a:gd name="connsiteX28" fmla="*/ 571500 w 3152217"/>
                      <a:gd name="connsiteY28" fmla="*/ 1295400 h 2217998"/>
                      <a:gd name="connsiteX29" fmla="*/ 0 w 3152217"/>
                      <a:gd name="connsiteY29" fmla="*/ 1266825 h 2217998"/>
                      <a:gd name="connsiteX30" fmla="*/ 9525 w 3152217"/>
                      <a:gd name="connsiteY30" fmla="*/ 28575 h 2217998"/>
                      <a:gd name="connsiteX31" fmla="*/ 323850 w 3152217"/>
                      <a:gd name="connsiteY31" fmla="*/ 0 h 2217998"/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314575 w 3152217"/>
                      <a:gd name="connsiteY3" fmla="*/ 285750 h 2217998"/>
                      <a:gd name="connsiteX4" fmla="*/ 2724150 w 3152217"/>
                      <a:gd name="connsiteY4" fmla="*/ 781050 h 2217998"/>
                      <a:gd name="connsiteX5" fmla="*/ 3152217 w 3152217"/>
                      <a:gd name="connsiteY5" fmla="*/ 1217685 h 2217998"/>
                      <a:gd name="connsiteX6" fmla="*/ 3152217 w 3152217"/>
                      <a:gd name="connsiteY6" fmla="*/ 1429902 h 2217998"/>
                      <a:gd name="connsiteX7" fmla="*/ 2940000 w 3152217"/>
                      <a:gd name="connsiteY7" fmla="*/ 1429902 h 2217998"/>
                      <a:gd name="connsiteX8" fmla="*/ 2539107 w 3152217"/>
                      <a:gd name="connsiteY8" fmla="*/ 1029008 h 2217998"/>
                      <a:gd name="connsiteX9" fmla="*/ 2474399 w 3152217"/>
                      <a:gd name="connsiteY9" fmla="*/ 1115717 h 2217998"/>
                      <a:gd name="connsiteX10" fmla="*/ 2907621 w 3152217"/>
                      <a:gd name="connsiteY10" fmla="*/ 1548940 h 2217998"/>
                      <a:gd name="connsiteX11" fmla="*/ 2907621 w 3152217"/>
                      <a:gd name="connsiteY11" fmla="*/ 1761157 h 2217998"/>
                      <a:gd name="connsiteX12" fmla="*/ 2695404 w 3152217"/>
                      <a:gd name="connsiteY12" fmla="*/ 1761157 h 2217998"/>
                      <a:gd name="connsiteX13" fmla="*/ 2293017 w 3152217"/>
                      <a:gd name="connsiteY13" fmla="*/ 1358769 h 2217998"/>
                      <a:gd name="connsiteX14" fmla="*/ 2228234 w 3152217"/>
                      <a:gd name="connsiteY14" fmla="*/ 1445578 h 2217998"/>
                      <a:gd name="connsiteX15" fmla="*/ 2648161 w 3152217"/>
                      <a:gd name="connsiteY15" fmla="*/ 1865505 h 2217998"/>
                      <a:gd name="connsiteX16" fmla="*/ 2648161 w 3152217"/>
                      <a:gd name="connsiteY16" fmla="*/ 2077722 h 2217998"/>
                      <a:gd name="connsiteX17" fmla="*/ 2435944 w 3152217"/>
                      <a:gd name="connsiteY17" fmla="*/ 2077722 h 2217998"/>
                      <a:gd name="connsiteX18" fmla="*/ 2046853 w 3152217"/>
                      <a:gd name="connsiteY18" fmla="*/ 1688629 h 2217998"/>
                      <a:gd name="connsiteX19" fmla="*/ 1987859 w 3152217"/>
                      <a:gd name="connsiteY19" fmla="*/ 1774879 h 2217998"/>
                      <a:gd name="connsiteX20" fmla="*/ 2218760 w 3152217"/>
                      <a:gd name="connsiteY20" fmla="*/ 2005781 h 2217998"/>
                      <a:gd name="connsiteX21" fmla="*/ 2218760 w 3152217"/>
                      <a:gd name="connsiteY21" fmla="*/ 2217998 h 2217998"/>
                      <a:gd name="connsiteX22" fmla="*/ 2006543 w 3152217"/>
                      <a:gd name="connsiteY22" fmla="*/ 2217998 h 2217998"/>
                      <a:gd name="connsiteX23" fmla="*/ 1798691 w 3152217"/>
                      <a:gd name="connsiteY23" fmla="*/ 2010144 h 2217998"/>
                      <a:gd name="connsiteX24" fmla="*/ 1775643 w 3152217"/>
                      <a:gd name="connsiteY24" fmla="*/ 1987096 h 2217998"/>
                      <a:gd name="connsiteX25" fmla="*/ 1842458 w 3152217"/>
                      <a:gd name="connsiteY25" fmla="*/ 1897840 h 2217998"/>
                      <a:gd name="connsiteX26" fmla="*/ 1533525 w 3152217"/>
                      <a:gd name="connsiteY26" fmla="*/ 1485900 h 2217998"/>
                      <a:gd name="connsiteX27" fmla="*/ 1219200 w 3152217"/>
                      <a:gd name="connsiteY27" fmla="*/ 1181100 h 2217998"/>
                      <a:gd name="connsiteX28" fmla="*/ 571500 w 3152217"/>
                      <a:gd name="connsiteY28" fmla="*/ 1295400 h 2217998"/>
                      <a:gd name="connsiteX29" fmla="*/ 0 w 3152217"/>
                      <a:gd name="connsiteY29" fmla="*/ 1266825 h 2217998"/>
                      <a:gd name="connsiteX30" fmla="*/ 9525 w 3152217"/>
                      <a:gd name="connsiteY30" fmla="*/ 28575 h 2217998"/>
                      <a:gd name="connsiteX31" fmla="*/ 323850 w 3152217"/>
                      <a:gd name="connsiteY31" fmla="*/ 0 h 2217998"/>
                      <a:gd name="connsiteX0" fmla="*/ 323850 w 3152217"/>
                      <a:gd name="connsiteY0" fmla="*/ 0 h 2217998"/>
                      <a:gd name="connsiteX1" fmla="*/ 95250 w 3152217"/>
                      <a:gd name="connsiteY1" fmla="*/ 209550 h 2217998"/>
                      <a:gd name="connsiteX2" fmla="*/ 1352550 w 3152217"/>
                      <a:gd name="connsiteY2" fmla="*/ 85725 h 2217998"/>
                      <a:gd name="connsiteX3" fmla="*/ 2314575 w 3152217"/>
                      <a:gd name="connsiteY3" fmla="*/ 285750 h 2217998"/>
                      <a:gd name="connsiteX4" fmla="*/ 2724150 w 3152217"/>
                      <a:gd name="connsiteY4" fmla="*/ 781050 h 2217998"/>
                      <a:gd name="connsiteX5" fmla="*/ 3152217 w 3152217"/>
                      <a:gd name="connsiteY5" fmla="*/ 1217685 h 2217998"/>
                      <a:gd name="connsiteX6" fmla="*/ 3152217 w 3152217"/>
                      <a:gd name="connsiteY6" fmla="*/ 1429902 h 2217998"/>
                      <a:gd name="connsiteX7" fmla="*/ 2940000 w 3152217"/>
                      <a:gd name="connsiteY7" fmla="*/ 1429902 h 2217998"/>
                      <a:gd name="connsiteX8" fmla="*/ 2539107 w 3152217"/>
                      <a:gd name="connsiteY8" fmla="*/ 1029008 h 2217998"/>
                      <a:gd name="connsiteX9" fmla="*/ 2474399 w 3152217"/>
                      <a:gd name="connsiteY9" fmla="*/ 1115717 h 2217998"/>
                      <a:gd name="connsiteX10" fmla="*/ 2907621 w 3152217"/>
                      <a:gd name="connsiteY10" fmla="*/ 1548940 h 2217998"/>
                      <a:gd name="connsiteX11" fmla="*/ 2907621 w 3152217"/>
                      <a:gd name="connsiteY11" fmla="*/ 1761157 h 2217998"/>
                      <a:gd name="connsiteX12" fmla="*/ 2695404 w 3152217"/>
                      <a:gd name="connsiteY12" fmla="*/ 1761157 h 2217998"/>
                      <a:gd name="connsiteX13" fmla="*/ 2293017 w 3152217"/>
                      <a:gd name="connsiteY13" fmla="*/ 1358769 h 2217998"/>
                      <a:gd name="connsiteX14" fmla="*/ 2228234 w 3152217"/>
                      <a:gd name="connsiteY14" fmla="*/ 1445578 h 2217998"/>
                      <a:gd name="connsiteX15" fmla="*/ 2648161 w 3152217"/>
                      <a:gd name="connsiteY15" fmla="*/ 1865505 h 2217998"/>
                      <a:gd name="connsiteX16" fmla="*/ 2648161 w 3152217"/>
                      <a:gd name="connsiteY16" fmla="*/ 2077722 h 2217998"/>
                      <a:gd name="connsiteX17" fmla="*/ 2435944 w 3152217"/>
                      <a:gd name="connsiteY17" fmla="*/ 2077722 h 2217998"/>
                      <a:gd name="connsiteX18" fmla="*/ 2046853 w 3152217"/>
                      <a:gd name="connsiteY18" fmla="*/ 1688629 h 2217998"/>
                      <a:gd name="connsiteX19" fmla="*/ 1987859 w 3152217"/>
                      <a:gd name="connsiteY19" fmla="*/ 1774879 h 2217998"/>
                      <a:gd name="connsiteX20" fmla="*/ 2218760 w 3152217"/>
                      <a:gd name="connsiteY20" fmla="*/ 2005781 h 2217998"/>
                      <a:gd name="connsiteX21" fmla="*/ 2218760 w 3152217"/>
                      <a:gd name="connsiteY21" fmla="*/ 2217998 h 2217998"/>
                      <a:gd name="connsiteX22" fmla="*/ 2006543 w 3152217"/>
                      <a:gd name="connsiteY22" fmla="*/ 2217998 h 2217998"/>
                      <a:gd name="connsiteX23" fmla="*/ 1798691 w 3152217"/>
                      <a:gd name="connsiteY23" fmla="*/ 2010144 h 2217998"/>
                      <a:gd name="connsiteX24" fmla="*/ 1775643 w 3152217"/>
                      <a:gd name="connsiteY24" fmla="*/ 1987096 h 2217998"/>
                      <a:gd name="connsiteX25" fmla="*/ 1842458 w 3152217"/>
                      <a:gd name="connsiteY25" fmla="*/ 1897840 h 2217998"/>
                      <a:gd name="connsiteX26" fmla="*/ 1533525 w 3152217"/>
                      <a:gd name="connsiteY26" fmla="*/ 1485900 h 2217998"/>
                      <a:gd name="connsiteX27" fmla="*/ 1219200 w 3152217"/>
                      <a:gd name="connsiteY27" fmla="*/ 1181100 h 2217998"/>
                      <a:gd name="connsiteX28" fmla="*/ 571500 w 3152217"/>
                      <a:gd name="connsiteY28" fmla="*/ 1295400 h 2217998"/>
                      <a:gd name="connsiteX29" fmla="*/ 0 w 3152217"/>
                      <a:gd name="connsiteY29" fmla="*/ 1266825 h 2217998"/>
                      <a:gd name="connsiteX30" fmla="*/ 9525 w 3152217"/>
                      <a:gd name="connsiteY30" fmla="*/ 28575 h 2217998"/>
                      <a:gd name="connsiteX31" fmla="*/ 323850 w 3152217"/>
                      <a:gd name="connsiteY31" fmla="*/ 0 h 2217998"/>
                      <a:gd name="connsiteX0" fmla="*/ 361950 w 3152217"/>
                      <a:gd name="connsiteY0" fmla="*/ 0 h 2256098"/>
                      <a:gd name="connsiteX1" fmla="*/ 95250 w 3152217"/>
                      <a:gd name="connsiteY1" fmla="*/ 247650 h 2256098"/>
                      <a:gd name="connsiteX2" fmla="*/ 1352550 w 3152217"/>
                      <a:gd name="connsiteY2" fmla="*/ 123825 h 2256098"/>
                      <a:gd name="connsiteX3" fmla="*/ 2314575 w 3152217"/>
                      <a:gd name="connsiteY3" fmla="*/ 323850 h 2256098"/>
                      <a:gd name="connsiteX4" fmla="*/ 2724150 w 3152217"/>
                      <a:gd name="connsiteY4" fmla="*/ 819150 h 2256098"/>
                      <a:gd name="connsiteX5" fmla="*/ 3152217 w 3152217"/>
                      <a:gd name="connsiteY5" fmla="*/ 1255785 h 2256098"/>
                      <a:gd name="connsiteX6" fmla="*/ 3152217 w 3152217"/>
                      <a:gd name="connsiteY6" fmla="*/ 1468002 h 2256098"/>
                      <a:gd name="connsiteX7" fmla="*/ 2940000 w 3152217"/>
                      <a:gd name="connsiteY7" fmla="*/ 1468002 h 2256098"/>
                      <a:gd name="connsiteX8" fmla="*/ 2539107 w 3152217"/>
                      <a:gd name="connsiteY8" fmla="*/ 1067108 h 2256098"/>
                      <a:gd name="connsiteX9" fmla="*/ 2474399 w 3152217"/>
                      <a:gd name="connsiteY9" fmla="*/ 1153817 h 2256098"/>
                      <a:gd name="connsiteX10" fmla="*/ 2907621 w 3152217"/>
                      <a:gd name="connsiteY10" fmla="*/ 1587040 h 2256098"/>
                      <a:gd name="connsiteX11" fmla="*/ 2907621 w 3152217"/>
                      <a:gd name="connsiteY11" fmla="*/ 1799257 h 2256098"/>
                      <a:gd name="connsiteX12" fmla="*/ 2695404 w 3152217"/>
                      <a:gd name="connsiteY12" fmla="*/ 1799257 h 2256098"/>
                      <a:gd name="connsiteX13" fmla="*/ 2293017 w 3152217"/>
                      <a:gd name="connsiteY13" fmla="*/ 1396869 h 2256098"/>
                      <a:gd name="connsiteX14" fmla="*/ 2228234 w 3152217"/>
                      <a:gd name="connsiteY14" fmla="*/ 1483678 h 2256098"/>
                      <a:gd name="connsiteX15" fmla="*/ 2648161 w 3152217"/>
                      <a:gd name="connsiteY15" fmla="*/ 1903605 h 2256098"/>
                      <a:gd name="connsiteX16" fmla="*/ 2648161 w 3152217"/>
                      <a:gd name="connsiteY16" fmla="*/ 2115822 h 2256098"/>
                      <a:gd name="connsiteX17" fmla="*/ 2435944 w 3152217"/>
                      <a:gd name="connsiteY17" fmla="*/ 2115822 h 2256098"/>
                      <a:gd name="connsiteX18" fmla="*/ 2046853 w 3152217"/>
                      <a:gd name="connsiteY18" fmla="*/ 1726729 h 2256098"/>
                      <a:gd name="connsiteX19" fmla="*/ 1987859 w 3152217"/>
                      <a:gd name="connsiteY19" fmla="*/ 1812979 h 2256098"/>
                      <a:gd name="connsiteX20" fmla="*/ 2218760 w 3152217"/>
                      <a:gd name="connsiteY20" fmla="*/ 2043881 h 2256098"/>
                      <a:gd name="connsiteX21" fmla="*/ 2218760 w 3152217"/>
                      <a:gd name="connsiteY21" fmla="*/ 2256098 h 2256098"/>
                      <a:gd name="connsiteX22" fmla="*/ 2006543 w 3152217"/>
                      <a:gd name="connsiteY22" fmla="*/ 2256098 h 2256098"/>
                      <a:gd name="connsiteX23" fmla="*/ 1798691 w 3152217"/>
                      <a:gd name="connsiteY23" fmla="*/ 2048244 h 2256098"/>
                      <a:gd name="connsiteX24" fmla="*/ 1775643 w 3152217"/>
                      <a:gd name="connsiteY24" fmla="*/ 2025196 h 2256098"/>
                      <a:gd name="connsiteX25" fmla="*/ 1842458 w 3152217"/>
                      <a:gd name="connsiteY25" fmla="*/ 1935940 h 2256098"/>
                      <a:gd name="connsiteX26" fmla="*/ 1533525 w 3152217"/>
                      <a:gd name="connsiteY26" fmla="*/ 1524000 h 2256098"/>
                      <a:gd name="connsiteX27" fmla="*/ 1219200 w 3152217"/>
                      <a:gd name="connsiteY27" fmla="*/ 1219200 h 2256098"/>
                      <a:gd name="connsiteX28" fmla="*/ 571500 w 3152217"/>
                      <a:gd name="connsiteY28" fmla="*/ 1333500 h 2256098"/>
                      <a:gd name="connsiteX29" fmla="*/ 0 w 3152217"/>
                      <a:gd name="connsiteY29" fmla="*/ 1304925 h 2256098"/>
                      <a:gd name="connsiteX30" fmla="*/ 9525 w 3152217"/>
                      <a:gd name="connsiteY30" fmla="*/ 66675 h 2256098"/>
                      <a:gd name="connsiteX31" fmla="*/ 361950 w 3152217"/>
                      <a:gd name="connsiteY31" fmla="*/ 0 h 2256098"/>
                      <a:gd name="connsiteX0" fmla="*/ 361950 w 3152217"/>
                      <a:gd name="connsiteY0" fmla="*/ 9525 h 2265623"/>
                      <a:gd name="connsiteX1" fmla="*/ 95250 w 3152217"/>
                      <a:gd name="connsiteY1" fmla="*/ 257175 h 2265623"/>
                      <a:gd name="connsiteX2" fmla="*/ 1352550 w 3152217"/>
                      <a:gd name="connsiteY2" fmla="*/ 133350 h 2265623"/>
                      <a:gd name="connsiteX3" fmla="*/ 2314575 w 3152217"/>
                      <a:gd name="connsiteY3" fmla="*/ 333375 h 2265623"/>
                      <a:gd name="connsiteX4" fmla="*/ 2724150 w 3152217"/>
                      <a:gd name="connsiteY4" fmla="*/ 828675 h 2265623"/>
                      <a:gd name="connsiteX5" fmla="*/ 3152217 w 3152217"/>
                      <a:gd name="connsiteY5" fmla="*/ 1265310 h 2265623"/>
                      <a:gd name="connsiteX6" fmla="*/ 3152217 w 3152217"/>
                      <a:gd name="connsiteY6" fmla="*/ 1477527 h 2265623"/>
                      <a:gd name="connsiteX7" fmla="*/ 2940000 w 3152217"/>
                      <a:gd name="connsiteY7" fmla="*/ 1477527 h 2265623"/>
                      <a:gd name="connsiteX8" fmla="*/ 2539107 w 3152217"/>
                      <a:gd name="connsiteY8" fmla="*/ 1076633 h 2265623"/>
                      <a:gd name="connsiteX9" fmla="*/ 2474399 w 3152217"/>
                      <a:gd name="connsiteY9" fmla="*/ 1163342 h 2265623"/>
                      <a:gd name="connsiteX10" fmla="*/ 2907621 w 3152217"/>
                      <a:gd name="connsiteY10" fmla="*/ 1596565 h 2265623"/>
                      <a:gd name="connsiteX11" fmla="*/ 2907621 w 3152217"/>
                      <a:gd name="connsiteY11" fmla="*/ 1808782 h 2265623"/>
                      <a:gd name="connsiteX12" fmla="*/ 2695404 w 3152217"/>
                      <a:gd name="connsiteY12" fmla="*/ 1808782 h 2265623"/>
                      <a:gd name="connsiteX13" fmla="*/ 2293017 w 3152217"/>
                      <a:gd name="connsiteY13" fmla="*/ 1406394 h 2265623"/>
                      <a:gd name="connsiteX14" fmla="*/ 2228234 w 3152217"/>
                      <a:gd name="connsiteY14" fmla="*/ 1493203 h 2265623"/>
                      <a:gd name="connsiteX15" fmla="*/ 2648161 w 3152217"/>
                      <a:gd name="connsiteY15" fmla="*/ 1913130 h 2265623"/>
                      <a:gd name="connsiteX16" fmla="*/ 2648161 w 3152217"/>
                      <a:gd name="connsiteY16" fmla="*/ 2125347 h 2265623"/>
                      <a:gd name="connsiteX17" fmla="*/ 2435944 w 3152217"/>
                      <a:gd name="connsiteY17" fmla="*/ 2125347 h 2265623"/>
                      <a:gd name="connsiteX18" fmla="*/ 2046853 w 3152217"/>
                      <a:gd name="connsiteY18" fmla="*/ 1736254 h 2265623"/>
                      <a:gd name="connsiteX19" fmla="*/ 1987859 w 3152217"/>
                      <a:gd name="connsiteY19" fmla="*/ 1822504 h 2265623"/>
                      <a:gd name="connsiteX20" fmla="*/ 2218760 w 3152217"/>
                      <a:gd name="connsiteY20" fmla="*/ 2053406 h 2265623"/>
                      <a:gd name="connsiteX21" fmla="*/ 2218760 w 3152217"/>
                      <a:gd name="connsiteY21" fmla="*/ 2265623 h 2265623"/>
                      <a:gd name="connsiteX22" fmla="*/ 2006543 w 3152217"/>
                      <a:gd name="connsiteY22" fmla="*/ 2265623 h 2265623"/>
                      <a:gd name="connsiteX23" fmla="*/ 1798691 w 3152217"/>
                      <a:gd name="connsiteY23" fmla="*/ 2057769 h 2265623"/>
                      <a:gd name="connsiteX24" fmla="*/ 1775643 w 3152217"/>
                      <a:gd name="connsiteY24" fmla="*/ 2034721 h 2265623"/>
                      <a:gd name="connsiteX25" fmla="*/ 1842458 w 3152217"/>
                      <a:gd name="connsiteY25" fmla="*/ 1945465 h 2265623"/>
                      <a:gd name="connsiteX26" fmla="*/ 1533525 w 3152217"/>
                      <a:gd name="connsiteY26" fmla="*/ 1533525 h 2265623"/>
                      <a:gd name="connsiteX27" fmla="*/ 1219200 w 3152217"/>
                      <a:gd name="connsiteY27" fmla="*/ 1228725 h 2265623"/>
                      <a:gd name="connsiteX28" fmla="*/ 571500 w 3152217"/>
                      <a:gd name="connsiteY28" fmla="*/ 1343025 h 2265623"/>
                      <a:gd name="connsiteX29" fmla="*/ 0 w 3152217"/>
                      <a:gd name="connsiteY29" fmla="*/ 1314450 h 2265623"/>
                      <a:gd name="connsiteX30" fmla="*/ 0 w 3152217"/>
                      <a:gd name="connsiteY30" fmla="*/ 0 h 2265623"/>
                      <a:gd name="connsiteX31" fmla="*/ 361950 w 3152217"/>
                      <a:gd name="connsiteY31" fmla="*/ 9525 h 2265623"/>
                      <a:gd name="connsiteX0" fmla="*/ 409575 w 3152217"/>
                      <a:gd name="connsiteY0" fmla="*/ 9525 h 2265623"/>
                      <a:gd name="connsiteX1" fmla="*/ 95250 w 3152217"/>
                      <a:gd name="connsiteY1" fmla="*/ 257175 h 2265623"/>
                      <a:gd name="connsiteX2" fmla="*/ 1352550 w 3152217"/>
                      <a:gd name="connsiteY2" fmla="*/ 133350 h 2265623"/>
                      <a:gd name="connsiteX3" fmla="*/ 2314575 w 3152217"/>
                      <a:gd name="connsiteY3" fmla="*/ 333375 h 2265623"/>
                      <a:gd name="connsiteX4" fmla="*/ 2724150 w 3152217"/>
                      <a:gd name="connsiteY4" fmla="*/ 828675 h 2265623"/>
                      <a:gd name="connsiteX5" fmla="*/ 3152217 w 3152217"/>
                      <a:gd name="connsiteY5" fmla="*/ 1265310 h 2265623"/>
                      <a:gd name="connsiteX6" fmla="*/ 3152217 w 3152217"/>
                      <a:gd name="connsiteY6" fmla="*/ 1477527 h 2265623"/>
                      <a:gd name="connsiteX7" fmla="*/ 2940000 w 3152217"/>
                      <a:gd name="connsiteY7" fmla="*/ 1477527 h 2265623"/>
                      <a:gd name="connsiteX8" fmla="*/ 2539107 w 3152217"/>
                      <a:gd name="connsiteY8" fmla="*/ 1076633 h 2265623"/>
                      <a:gd name="connsiteX9" fmla="*/ 2474399 w 3152217"/>
                      <a:gd name="connsiteY9" fmla="*/ 1163342 h 2265623"/>
                      <a:gd name="connsiteX10" fmla="*/ 2907621 w 3152217"/>
                      <a:gd name="connsiteY10" fmla="*/ 1596565 h 2265623"/>
                      <a:gd name="connsiteX11" fmla="*/ 2907621 w 3152217"/>
                      <a:gd name="connsiteY11" fmla="*/ 1808782 h 2265623"/>
                      <a:gd name="connsiteX12" fmla="*/ 2695404 w 3152217"/>
                      <a:gd name="connsiteY12" fmla="*/ 1808782 h 2265623"/>
                      <a:gd name="connsiteX13" fmla="*/ 2293017 w 3152217"/>
                      <a:gd name="connsiteY13" fmla="*/ 1406394 h 2265623"/>
                      <a:gd name="connsiteX14" fmla="*/ 2228234 w 3152217"/>
                      <a:gd name="connsiteY14" fmla="*/ 1493203 h 2265623"/>
                      <a:gd name="connsiteX15" fmla="*/ 2648161 w 3152217"/>
                      <a:gd name="connsiteY15" fmla="*/ 1913130 h 2265623"/>
                      <a:gd name="connsiteX16" fmla="*/ 2648161 w 3152217"/>
                      <a:gd name="connsiteY16" fmla="*/ 2125347 h 2265623"/>
                      <a:gd name="connsiteX17" fmla="*/ 2435944 w 3152217"/>
                      <a:gd name="connsiteY17" fmla="*/ 2125347 h 2265623"/>
                      <a:gd name="connsiteX18" fmla="*/ 2046853 w 3152217"/>
                      <a:gd name="connsiteY18" fmla="*/ 1736254 h 2265623"/>
                      <a:gd name="connsiteX19" fmla="*/ 1987859 w 3152217"/>
                      <a:gd name="connsiteY19" fmla="*/ 1822504 h 2265623"/>
                      <a:gd name="connsiteX20" fmla="*/ 2218760 w 3152217"/>
                      <a:gd name="connsiteY20" fmla="*/ 2053406 h 2265623"/>
                      <a:gd name="connsiteX21" fmla="*/ 2218760 w 3152217"/>
                      <a:gd name="connsiteY21" fmla="*/ 2265623 h 2265623"/>
                      <a:gd name="connsiteX22" fmla="*/ 2006543 w 3152217"/>
                      <a:gd name="connsiteY22" fmla="*/ 2265623 h 2265623"/>
                      <a:gd name="connsiteX23" fmla="*/ 1798691 w 3152217"/>
                      <a:gd name="connsiteY23" fmla="*/ 2057769 h 2265623"/>
                      <a:gd name="connsiteX24" fmla="*/ 1775643 w 3152217"/>
                      <a:gd name="connsiteY24" fmla="*/ 2034721 h 2265623"/>
                      <a:gd name="connsiteX25" fmla="*/ 1842458 w 3152217"/>
                      <a:gd name="connsiteY25" fmla="*/ 1945465 h 2265623"/>
                      <a:gd name="connsiteX26" fmla="*/ 1533525 w 3152217"/>
                      <a:gd name="connsiteY26" fmla="*/ 1533525 h 2265623"/>
                      <a:gd name="connsiteX27" fmla="*/ 1219200 w 3152217"/>
                      <a:gd name="connsiteY27" fmla="*/ 1228725 h 2265623"/>
                      <a:gd name="connsiteX28" fmla="*/ 571500 w 3152217"/>
                      <a:gd name="connsiteY28" fmla="*/ 1343025 h 2265623"/>
                      <a:gd name="connsiteX29" fmla="*/ 0 w 3152217"/>
                      <a:gd name="connsiteY29" fmla="*/ 1314450 h 2265623"/>
                      <a:gd name="connsiteX30" fmla="*/ 0 w 3152217"/>
                      <a:gd name="connsiteY30" fmla="*/ 0 h 2265623"/>
                      <a:gd name="connsiteX31" fmla="*/ 409575 w 3152217"/>
                      <a:gd name="connsiteY31" fmla="*/ 9525 h 2265623"/>
                      <a:gd name="connsiteX0" fmla="*/ 390525 w 3152217"/>
                      <a:gd name="connsiteY0" fmla="*/ 9525 h 2265623"/>
                      <a:gd name="connsiteX1" fmla="*/ 95250 w 3152217"/>
                      <a:gd name="connsiteY1" fmla="*/ 257175 h 2265623"/>
                      <a:gd name="connsiteX2" fmla="*/ 1352550 w 3152217"/>
                      <a:gd name="connsiteY2" fmla="*/ 133350 h 2265623"/>
                      <a:gd name="connsiteX3" fmla="*/ 2314575 w 3152217"/>
                      <a:gd name="connsiteY3" fmla="*/ 333375 h 2265623"/>
                      <a:gd name="connsiteX4" fmla="*/ 2724150 w 3152217"/>
                      <a:gd name="connsiteY4" fmla="*/ 828675 h 2265623"/>
                      <a:gd name="connsiteX5" fmla="*/ 3152217 w 3152217"/>
                      <a:gd name="connsiteY5" fmla="*/ 1265310 h 2265623"/>
                      <a:gd name="connsiteX6" fmla="*/ 3152217 w 3152217"/>
                      <a:gd name="connsiteY6" fmla="*/ 1477527 h 2265623"/>
                      <a:gd name="connsiteX7" fmla="*/ 2940000 w 3152217"/>
                      <a:gd name="connsiteY7" fmla="*/ 1477527 h 2265623"/>
                      <a:gd name="connsiteX8" fmla="*/ 2539107 w 3152217"/>
                      <a:gd name="connsiteY8" fmla="*/ 1076633 h 2265623"/>
                      <a:gd name="connsiteX9" fmla="*/ 2474399 w 3152217"/>
                      <a:gd name="connsiteY9" fmla="*/ 1163342 h 2265623"/>
                      <a:gd name="connsiteX10" fmla="*/ 2907621 w 3152217"/>
                      <a:gd name="connsiteY10" fmla="*/ 1596565 h 2265623"/>
                      <a:gd name="connsiteX11" fmla="*/ 2907621 w 3152217"/>
                      <a:gd name="connsiteY11" fmla="*/ 1808782 h 2265623"/>
                      <a:gd name="connsiteX12" fmla="*/ 2695404 w 3152217"/>
                      <a:gd name="connsiteY12" fmla="*/ 1808782 h 2265623"/>
                      <a:gd name="connsiteX13" fmla="*/ 2293017 w 3152217"/>
                      <a:gd name="connsiteY13" fmla="*/ 1406394 h 2265623"/>
                      <a:gd name="connsiteX14" fmla="*/ 2228234 w 3152217"/>
                      <a:gd name="connsiteY14" fmla="*/ 1493203 h 2265623"/>
                      <a:gd name="connsiteX15" fmla="*/ 2648161 w 3152217"/>
                      <a:gd name="connsiteY15" fmla="*/ 1913130 h 2265623"/>
                      <a:gd name="connsiteX16" fmla="*/ 2648161 w 3152217"/>
                      <a:gd name="connsiteY16" fmla="*/ 2125347 h 2265623"/>
                      <a:gd name="connsiteX17" fmla="*/ 2435944 w 3152217"/>
                      <a:gd name="connsiteY17" fmla="*/ 2125347 h 2265623"/>
                      <a:gd name="connsiteX18" fmla="*/ 2046853 w 3152217"/>
                      <a:gd name="connsiteY18" fmla="*/ 1736254 h 2265623"/>
                      <a:gd name="connsiteX19" fmla="*/ 1987859 w 3152217"/>
                      <a:gd name="connsiteY19" fmla="*/ 1822504 h 2265623"/>
                      <a:gd name="connsiteX20" fmla="*/ 2218760 w 3152217"/>
                      <a:gd name="connsiteY20" fmla="*/ 2053406 h 2265623"/>
                      <a:gd name="connsiteX21" fmla="*/ 2218760 w 3152217"/>
                      <a:gd name="connsiteY21" fmla="*/ 2265623 h 2265623"/>
                      <a:gd name="connsiteX22" fmla="*/ 2006543 w 3152217"/>
                      <a:gd name="connsiteY22" fmla="*/ 2265623 h 2265623"/>
                      <a:gd name="connsiteX23" fmla="*/ 1798691 w 3152217"/>
                      <a:gd name="connsiteY23" fmla="*/ 2057769 h 2265623"/>
                      <a:gd name="connsiteX24" fmla="*/ 1775643 w 3152217"/>
                      <a:gd name="connsiteY24" fmla="*/ 2034721 h 2265623"/>
                      <a:gd name="connsiteX25" fmla="*/ 1842458 w 3152217"/>
                      <a:gd name="connsiteY25" fmla="*/ 1945465 h 2265623"/>
                      <a:gd name="connsiteX26" fmla="*/ 1533525 w 3152217"/>
                      <a:gd name="connsiteY26" fmla="*/ 1533525 h 2265623"/>
                      <a:gd name="connsiteX27" fmla="*/ 1219200 w 3152217"/>
                      <a:gd name="connsiteY27" fmla="*/ 1228725 h 2265623"/>
                      <a:gd name="connsiteX28" fmla="*/ 571500 w 3152217"/>
                      <a:gd name="connsiteY28" fmla="*/ 1343025 h 2265623"/>
                      <a:gd name="connsiteX29" fmla="*/ 0 w 3152217"/>
                      <a:gd name="connsiteY29" fmla="*/ 1314450 h 2265623"/>
                      <a:gd name="connsiteX30" fmla="*/ 0 w 3152217"/>
                      <a:gd name="connsiteY30" fmla="*/ 0 h 2265623"/>
                      <a:gd name="connsiteX31" fmla="*/ 390525 w 3152217"/>
                      <a:gd name="connsiteY31" fmla="*/ 9525 h 2265623"/>
                      <a:gd name="connsiteX0" fmla="*/ 390525 w 3152217"/>
                      <a:gd name="connsiteY0" fmla="*/ 24506 h 2280604"/>
                      <a:gd name="connsiteX1" fmla="*/ 95250 w 3152217"/>
                      <a:gd name="connsiteY1" fmla="*/ 272156 h 2280604"/>
                      <a:gd name="connsiteX2" fmla="*/ 1352550 w 3152217"/>
                      <a:gd name="connsiteY2" fmla="*/ 148331 h 2280604"/>
                      <a:gd name="connsiteX3" fmla="*/ 2314575 w 3152217"/>
                      <a:gd name="connsiteY3" fmla="*/ 348356 h 2280604"/>
                      <a:gd name="connsiteX4" fmla="*/ 2724150 w 3152217"/>
                      <a:gd name="connsiteY4" fmla="*/ 843656 h 2280604"/>
                      <a:gd name="connsiteX5" fmla="*/ 3152217 w 3152217"/>
                      <a:gd name="connsiteY5" fmla="*/ 1280291 h 2280604"/>
                      <a:gd name="connsiteX6" fmla="*/ 3152217 w 3152217"/>
                      <a:gd name="connsiteY6" fmla="*/ 1492508 h 2280604"/>
                      <a:gd name="connsiteX7" fmla="*/ 2940000 w 3152217"/>
                      <a:gd name="connsiteY7" fmla="*/ 1492508 h 2280604"/>
                      <a:gd name="connsiteX8" fmla="*/ 2539107 w 3152217"/>
                      <a:gd name="connsiteY8" fmla="*/ 1091614 h 2280604"/>
                      <a:gd name="connsiteX9" fmla="*/ 2474399 w 3152217"/>
                      <a:gd name="connsiteY9" fmla="*/ 1178323 h 2280604"/>
                      <a:gd name="connsiteX10" fmla="*/ 2907621 w 3152217"/>
                      <a:gd name="connsiteY10" fmla="*/ 1611546 h 2280604"/>
                      <a:gd name="connsiteX11" fmla="*/ 2907621 w 3152217"/>
                      <a:gd name="connsiteY11" fmla="*/ 1823763 h 2280604"/>
                      <a:gd name="connsiteX12" fmla="*/ 2695404 w 3152217"/>
                      <a:gd name="connsiteY12" fmla="*/ 1823763 h 2280604"/>
                      <a:gd name="connsiteX13" fmla="*/ 2293017 w 3152217"/>
                      <a:gd name="connsiteY13" fmla="*/ 1421375 h 2280604"/>
                      <a:gd name="connsiteX14" fmla="*/ 2228234 w 3152217"/>
                      <a:gd name="connsiteY14" fmla="*/ 1508184 h 2280604"/>
                      <a:gd name="connsiteX15" fmla="*/ 2648161 w 3152217"/>
                      <a:gd name="connsiteY15" fmla="*/ 1928111 h 2280604"/>
                      <a:gd name="connsiteX16" fmla="*/ 2648161 w 3152217"/>
                      <a:gd name="connsiteY16" fmla="*/ 2140328 h 2280604"/>
                      <a:gd name="connsiteX17" fmla="*/ 2435944 w 3152217"/>
                      <a:gd name="connsiteY17" fmla="*/ 2140328 h 2280604"/>
                      <a:gd name="connsiteX18" fmla="*/ 2046853 w 3152217"/>
                      <a:gd name="connsiteY18" fmla="*/ 1751235 h 2280604"/>
                      <a:gd name="connsiteX19" fmla="*/ 1987859 w 3152217"/>
                      <a:gd name="connsiteY19" fmla="*/ 1837485 h 2280604"/>
                      <a:gd name="connsiteX20" fmla="*/ 2218760 w 3152217"/>
                      <a:gd name="connsiteY20" fmla="*/ 2068387 h 2280604"/>
                      <a:gd name="connsiteX21" fmla="*/ 2218760 w 3152217"/>
                      <a:gd name="connsiteY21" fmla="*/ 2280604 h 2280604"/>
                      <a:gd name="connsiteX22" fmla="*/ 2006543 w 3152217"/>
                      <a:gd name="connsiteY22" fmla="*/ 2280604 h 2280604"/>
                      <a:gd name="connsiteX23" fmla="*/ 1798691 w 3152217"/>
                      <a:gd name="connsiteY23" fmla="*/ 2072750 h 2280604"/>
                      <a:gd name="connsiteX24" fmla="*/ 1775643 w 3152217"/>
                      <a:gd name="connsiteY24" fmla="*/ 2049702 h 2280604"/>
                      <a:gd name="connsiteX25" fmla="*/ 1842458 w 3152217"/>
                      <a:gd name="connsiteY25" fmla="*/ 1960446 h 2280604"/>
                      <a:gd name="connsiteX26" fmla="*/ 1533525 w 3152217"/>
                      <a:gd name="connsiteY26" fmla="*/ 1548506 h 2280604"/>
                      <a:gd name="connsiteX27" fmla="*/ 1219200 w 3152217"/>
                      <a:gd name="connsiteY27" fmla="*/ 1243706 h 2280604"/>
                      <a:gd name="connsiteX28" fmla="*/ 571500 w 3152217"/>
                      <a:gd name="connsiteY28" fmla="*/ 1358006 h 2280604"/>
                      <a:gd name="connsiteX29" fmla="*/ 0 w 3152217"/>
                      <a:gd name="connsiteY29" fmla="*/ 1329431 h 2280604"/>
                      <a:gd name="connsiteX30" fmla="*/ 0 w 3152217"/>
                      <a:gd name="connsiteY30" fmla="*/ 14981 h 2280604"/>
                      <a:gd name="connsiteX31" fmla="*/ 390525 w 3152217"/>
                      <a:gd name="connsiteY31" fmla="*/ 24506 h 2280604"/>
                      <a:gd name="connsiteX0" fmla="*/ 390525 w 3152217"/>
                      <a:gd name="connsiteY0" fmla="*/ 33386 h 2289484"/>
                      <a:gd name="connsiteX1" fmla="*/ 95250 w 3152217"/>
                      <a:gd name="connsiteY1" fmla="*/ 281036 h 2289484"/>
                      <a:gd name="connsiteX2" fmla="*/ 1352550 w 3152217"/>
                      <a:gd name="connsiteY2" fmla="*/ 157211 h 2289484"/>
                      <a:gd name="connsiteX3" fmla="*/ 2314575 w 3152217"/>
                      <a:gd name="connsiteY3" fmla="*/ 357236 h 2289484"/>
                      <a:gd name="connsiteX4" fmla="*/ 2724150 w 3152217"/>
                      <a:gd name="connsiteY4" fmla="*/ 852536 h 2289484"/>
                      <a:gd name="connsiteX5" fmla="*/ 3152217 w 3152217"/>
                      <a:gd name="connsiteY5" fmla="*/ 1289171 h 2289484"/>
                      <a:gd name="connsiteX6" fmla="*/ 3152217 w 3152217"/>
                      <a:gd name="connsiteY6" fmla="*/ 1501388 h 2289484"/>
                      <a:gd name="connsiteX7" fmla="*/ 2940000 w 3152217"/>
                      <a:gd name="connsiteY7" fmla="*/ 1501388 h 2289484"/>
                      <a:gd name="connsiteX8" fmla="*/ 2539107 w 3152217"/>
                      <a:gd name="connsiteY8" fmla="*/ 1100494 h 2289484"/>
                      <a:gd name="connsiteX9" fmla="*/ 2474399 w 3152217"/>
                      <a:gd name="connsiteY9" fmla="*/ 1187203 h 2289484"/>
                      <a:gd name="connsiteX10" fmla="*/ 2907621 w 3152217"/>
                      <a:gd name="connsiteY10" fmla="*/ 1620426 h 2289484"/>
                      <a:gd name="connsiteX11" fmla="*/ 2907621 w 3152217"/>
                      <a:gd name="connsiteY11" fmla="*/ 1832643 h 2289484"/>
                      <a:gd name="connsiteX12" fmla="*/ 2695404 w 3152217"/>
                      <a:gd name="connsiteY12" fmla="*/ 1832643 h 2289484"/>
                      <a:gd name="connsiteX13" fmla="*/ 2293017 w 3152217"/>
                      <a:gd name="connsiteY13" fmla="*/ 1430255 h 2289484"/>
                      <a:gd name="connsiteX14" fmla="*/ 2228234 w 3152217"/>
                      <a:gd name="connsiteY14" fmla="*/ 1517064 h 2289484"/>
                      <a:gd name="connsiteX15" fmla="*/ 2648161 w 3152217"/>
                      <a:gd name="connsiteY15" fmla="*/ 1936991 h 2289484"/>
                      <a:gd name="connsiteX16" fmla="*/ 2648161 w 3152217"/>
                      <a:gd name="connsiteY16" fmla="*/ 2149208 h 2289484"/>
                      <a:gd name="connsiteX17" fmla="*/ 2435944 w 3152217"/>
                      <a:gd name="connsiteY17" fmla="*/ 2149208 h 2289484"/>
                      <a:gd name="connsiteX18" fmla="*/ 2046853 w 3152217"/>
                      <a:gd name="connsiteY18" fmla="*/ 1760115 h 2289484"/>
                      <a:gd name="connsiteX19" fmla="*/ 1987859 w 3152217"/>
                      <a:gd name="connsiteY19" fmla="*/ 1846365 h 2289484"/>
                      <a:gd name="connsiteX20" fmla="*/ 2218760 w 3152217"/>
                      <a:gd name="connsiteY20" fmla="*/ 2077267 h 2289484"/>
                      <a:gd name="connsiteX21" fmla="*/ 2218760 w 3152217"/>
                      <a:gd name="connsiteY21" fmla="*/ 2289484 h 2289484"/>
                      <a:gd name="connsiteX22" fmla="*/ 2006543 w 3152217"/>
                      <a:gd name="connsiteY22" fmla="*/ 2289484 h 2289484"/>
                      <a:gd name="connsiteX23" fmla="*/ 1798691 w 3152217"/>
                      <a:gd name="connsiteY23" fmla="*/ 2081630 h 2289484"/>
                      <a:gd name="connsiteX24" fmla="*/ 1775643 w 3152217"/>
                      <a:gd name="connsiteY24" fmla="*/ 2058582 h 2289484"/>
                      <a:gd name="connsiteX25" fmla="*/ 1842458 w 3152217"/>
                      <a:gd name="connsiteY25" fmla="*/ 1969326 h 2289484"/>
                      <a:gd name="connsiteX26" fmla="*/ 1533525 w 3152217"/>
                      <a:gd name="connsiteY26" fmla="*/ 1557386 h 2289484"/>
                      <a:gd name="connsiteX27" fmla="*/ 1219200 w 3152217"/>
                      <a:gd name="connsiteY27" fmla="*/ 1252586 h 2289484"/>
                      <a:gd name="connsiteX28" fmla="*/ 571500 w 3152217"/>
                      <a:gd name="connsiteY28" fmla="*/ 1366886 h 2289484"/>
                      <a:gd name="connsiteX29" fmla="*/ 0 w 3152217"/>
                      <a:gd name="connsiteY29" fmla="*/ 1338311 h 2289484"/>
                      <a:gd name="connsiteX30" fmla="*/ 0 w 3152217"/>
                      <a:gd name="connsiteY30" fmla="*/ 23861 h 2289484"/>
                      <a:gd name="connsiteX31" fmla="*/ 390525 w 3152217"/>
                      <a:gd name="connsiteY31" fmla="*/ 33386 h 2289484"/>
                      <a:gd name="connsiteX0" fmla="*/ 390525 w 3152217"/>
                      <a:gd name="connsiteY0" fmla="*/ 24507 h 2280605"/>
                      <a:gd name="connsiteX1" fmla="*/ 95250 w 3152217"/>
                      <a:gd name="connsiteY1" fmla="*/ 272157 h 2280605"/>
                      <a:gd name="connsiteX2" fmla="*/ 1352550 w 3152217"/>
                      <a:gd name="connsiteY2" fmla="*/ 148332 h 2280605"/>
                      <a:gd name="connsiteX3" fmla="*/ 2314575 w 3152217"/>
                      <a:gd name="connsiteY3" fmla="*/ 348357 h 2280605"/>
                      <a:gd name="connsiteX4" fmla="*/ 2724150 w 3152217"/>
                      <a:gd name="connsiteY4" fmla="*/ 843657 h 2280605"/>
                      <a:gd name="connsiteX5" fmla="*/ 3152217 w 3152217"/>
                      <a:gd name="connsiteY5" fmla="*/ 1280292 h 2280605"/>
                      <a:gd name="connsiteX6" fmla="*/ 3152217 w 3152217"/>
                      <a:gd name="connsiteY6" fmla="*/ 1492509 h 2280605"/>
                      <a:gd name="connsiteX7" fmla="*/ 2940000 w 3152217"/>
                      <a:gd name="connsiteY7" fmla="*/ 1492509 h 2280605"/>
                      <a:gd name="connsiteX8" fmla="*/ 2539107 w 3152217"/>
                      <a:gd name="connsiteY8" fmla="*/ 1091615 h 2280605"/>
                      <a:gd name="connsiteX9" fmla="*/ 2474399 w 3152217"/>
                      <a:gd name="connsiteY9" fmla="*/ 1178324 h 2280605"/>
                      <a:gd name="connsiteX10" fmla="*/ 2907621 w 3152217"/>
                      <a:gd name="connsiteY10" fmla="*/ 1611547 h 2280605"/>
                      <a:gd name="connsiteX11" fmla="*/ 2907621 w 3152217"/>
                      <a:gd name="connsiteY11" fmla="*/ 1823764 h 2280605"/>
                      <a:gd name="connsiteX12" fmla="*/ 2695404 w 3152217"/>
                      <a:gd name="connsiteY12" fmla="*/ 1823764 h 2280605"/>
                      <a:gd name="connsiteX13" fmla="*/ 2293017 w 3152217"/>
                      <a:gd name="connsiteY13" fmla="*/ 1421376 h 2280605"/>
                      <a:gd name="connsiteX14" fmla="*/ 2228234 w 3152217"/>
                      <a:gd name="connsiteY14" fmla="*/ 1508185 h 2280605"/>
                      <a:gd name="connsiteX15" fmla="*/ 2648161 w 3152217"/>
                      <a:gd name="connsiteY15" fmla="*/ 1928112 h 2280605"/>
                      <a:gd name="connsiteX16" fmla="*/ 2648161 w 3152217"/>
                      <a:gd name="connsiteY16" fmla="*/ 2140329 h 2280605"/>
                      <a:gd name="connsiteX17" fmla="*/ 2435944 w 3152217"/>
                      <a:gd name="connsiteY17" fmla="*/ 2140329 h 2280605"/>
                      <a:gd name="connsiteX18" fmla="*/ 2046853 w 3152217"/>
                      <a:gd name="connsiteY18" fmla="*/ 1751236 h 2280605"/>
                      <a:gd name="connsiteX19" fmla="*/ 1987859 w 3152217"/>
                      <a:gd name="connsiteY19" fmla="*/ 1837486 h 2280605"/>
                      <a:gd name="connsiteX20" fmla="*/ 2218760 w 3152217"/>
                      <a:gd name="connsiteY20" fmla="*/ 2068388 h 2280605"/>
                      <a:gd name="connsiteX21" fmla="*/ 2218760 w 3152217"/>
                      <a:gd name="connsiteY21" fmla="*/ 2280605 h 2280605"/>
                      <a:gd name="connsiteX22" fmla="*/ 2006543 w 3152217"/>
                      <a:gd name="connsiteY22" fmla="*/ 2280605 h 2280605"/>
                      <a:gd name="connsiteX23" fmla="*/ 1798691 w 3152217"/>
                      <a:gd name="connsiteY23" fmla="*/ 2072751 h 2280605"/>
                      <a:gd name="connsiteX24" fmla="*/ 1775643 w 3152217"/>
                      <a:gd name="connsiteY24" fmla="*/ 2049703 h 2280605"/>
                      <a:gd name="connsiteX25" fmla="*/ 1842458 w 3152217"/>
                      <a:gd name="connsiteY25" fmla="*/ 1960447 h 2280605"/>
                      <a:gd name="connsiteX26" fmla="*/ 1533525 w 3152217"/>
                      <a:gd name="connsiteY26" fmla="*/ 1548507 h 2280605"/>
                      <a:gd name="connsiteX27" fmla="*/ 1219200 w 3152217"/>
                      <a:gd name="connsiteY27" fmla="*/ 1243707 h 2280605"/>
                      <a:gd name="connsiteX28" fmla="*/ 571500 w 3152217"/>
                      <a:gd name="connsiteY28" fmla="*/ 1358007 h 2280605"/>
                      <a:gd name="connsiteX29" fmla="*/ 0 w 3152217"/>
                      <a:gd name="connsiteY29" fmla="*/ 1329432 h 2280605"/>
                      <a:gd name="connsiteX30" fmla="*/ 0 w 3152217"/>
                      <a:gd name="connsiteY30" fmla="*/ 14982 h 2280605"/>
                      <a:gd name="connsiteX31" fmla="*/ 390525 w 3152217"/>
                      <a:gd name="connsiteY31" fmla="*/ 24507 h 2280605"/>
                      <a:gd name="connsiteX0" fmla="*/ 390525 w 3152217"/>
                      <a:gd name="connsiteY0" fmla="*/ 9525 h 2265623"/>
                      <a:gd name="connsiteX1" fmla="*/ 95250 w 3152217"/>
                      <a:gd name="connsiteY1" fmla="*/ 257175 h 2265623"/>
                      <a:gd name="connsiteX2" fmla="*/ 1352550 w 3152217"/>
                      <a:gd name="connsiteY2" fmla="*/ 133350 h 2265623"/>
                      <a:gd name="connsiteX3" fmla="*/ 2314575 w 3152217"/>
                      <a:gd name="connsiteY3" fmla="*/ 333375 h 2265623"/>
                      <a:gd name="connsiteX4" fmla="*/ 2724150 w 3152217"/>
                      <a:gd name="connsiteY4" fmla="*/ 828675 h 2265623"/>
                      <a:gd name="connsiteX5" fmla="*/ 3152217 w 3152217"/>
                      <a:gd name="connsiteY5" fmla="*/ 1265310 h 2265623"/>
                      <a:gd name="connsiteX6" fmla="*/ 3152217 w 3152217"/>
                      <a:gd name="connsiteY6" fmla="*/ 1477527 h 2265623"/>
                      <a:gd name="connsiteX7" fmla="*/ 2940000 w 3152217"/>
                      <a:gd name="connsiteY7" fmla="*/ 1477527 h 2265623"/>
                      <a:gd name="connsiteX8" fmla="*/ 2539107 w 3152217"/>
                      <a:gd name="connsiteY8" fmla="*/ 1076633 h 2265623"/>
                      <a:gd name="connsiteX9" fmla="*/ 2474399 w 3152217"/>
                      <a:gd name="connsiteY9" fmla="*/ 1163342 h 2265623"/>
                      <a:gd name="connsiteX10" fmla="*/ 2907621 w 3152217"/>
                      <a:gd name="connsiteY10" fmla="*/ 1596565 h 2265623"/>
                      <a:gd name="connsiteX11" fmla="*/ 2907621 w 3152217"/>
                      <a:gd name="connsiteY11" fmla="*/ 1808782 h 2265623"/>
                      <a:gd name="connsiteX12" fmla="*/ 2695404 w 3152217"/>
                      <a:gd name="connsiteY12" fmla="*/ 1808782 h 2265623"/>
                      <a:gd name="connsiteX13" fmla="*/ 2293017 w 3152217"/>
                      <a:gd name="connsiteY13" fmla="*/ 1406394 h 2265623"/>
                      <a:gd name="connsiteX14" fmla="*/ 2228234 w 3152217"/>
                      <a:gd name="connsiteY14" fmla="*/ 1493203 h 2265623"/>
                      <a:gd name="connsiteX15" fmla="*/ 2648161 w 3152217"/>
                      <a:gd name="connsiteY15" fmla="*/ 1913130 h 2265623"/>
                      <a:gd name="connsiteX16" fmla="*/ 2648161 w 3152217"/>
                      <a:gd name="connsiteY16" fmla="*/ 2125347 h 2265623"/>
                      <a:gd name="connsiteX17" fmla="*/ 2435944 w 3152217"/>
                      <a:gd name="connsiteY17" fmla="*/ 2125347 h 2265623"/>
                      <a:gd name="connsiteX18" fmla="*/ 2046853 w 3152217"/>
                      <a:gd name="connsiteY18" fmla="*/ 1736254 h 2265623"/>
                      <a:gd name="connsiteX19" fmla="*/ 1987859 w 3152217"/>
                      <a:gd name="connsiteY19" fmla="*/ 1822504 h 2265623"/>
                      <a:gd name="connsiteX20" fmla="*/ 2218760 w 3152217"/>
                      <a:gd name="connsiteY20" fmla="*/ 2053406 h 2265623"/>
                      <a:gd name="connsiteX21" fmla="*/ 2218760 w 3152217"/>
                      <a:gd name="connsiteY21" fmla="*/ 2265623 h 2265623"/>
                      <a:gd name="connsiteX22" fmla="*/ 2006543 w 3152217"/>
                      <a:gd name="connsiteY22" fmla="*/ 2265623 h 2265623"/>
                      <a:gd name="connsiteX23" fmla="*/ 1798691 w 3152217"/>
                      <a:gd name="connsiteY23" fmla="*/ 2057769 h 2265623"/>
                      <a:gd name="connsiteX24" fmla="*/ 1775643 w 3152217"/>
                      <a:gd name="connsiteY24" fmla="*/ 2034721 h 2265623"/>
                      <a:gd name="connsiteX25" fmla="*/ 1842458 w 3152217"/>
                      <a:gd name="connsiteY25" fmla="*/ 1945465 h 2265623"/>
                      <a:gd name="connsiteX26" fmla="*/ 1533525 w 3152217"/>
                      <a:gd name="connsiteY26" fmla="*/ 1533525 h 2265623"/>
                      <a:gd name="connsiteX27" fmla="*/ 1219200 w 3152217"/>
                      <a:gd name="connsiteY27" fmla="*/ 1228725 h 2265623"/>
                      <a:gd name="connsiteX28" fmla="*/ 571500 w 3152217"/>
                      <a:gd name="connsiteY28" fmla="*/ 1343025 h 2265623"/>
                      <a:gd name="connsiteX29" fmla="*/ 0 w 3152217"/>
                      <a:gd name="connsiteY29" fmla="*/ 1314450 h 2265623"/>
                      <a:gd name="connsiteX30" fmla="*/ 0 w 3152217"/>
                      <a:gd name="connsiteY30" fmla="*/ 0 h 2265623"/>
                      <a:gd name="connsiteX31" fmla="*/ 390525 w 3152217"/>
                      <a:gd name="connsiteY31" fmla="*/ 9525 h 2265623"/>
                      <a:gd name="connsiteX0" fmla="*/ 390525 w 3152217"/>
                      <a:gd name="connsiteY0" fmla="*/ 9525 h 2265623"/>
                      <a:gd name="connsiteX1" fmla="*/ 95250 w 3152217"/>
                      <a:gd name="connsiteY1" fmla="*/ 257175 h 2265623"/>
                      <a:gd name="connsiteX2" fmla="*/ 1352550 w 3152217"/>
                      <a:gd name="connsiteY2" fmla="*/ 133350 h 2265623"/>
                      <a:gd name="connsiteX3" fmla="*/ 2314575 w 3152217"/>
                      <a:gd name="connsiteY3" fmla="*/ 333375 h 2265623"/>
                      <a:gd name="connsiteX4" fmla="*/ 2724150 w 3152217"/>
                      <a:gd name="connsiteY4" fmla="*/ 828675 h 2265623"/>
                      <a:gd name="connsiteX5" fmla="*/ 3152217 w 3152217"/>
                      <a:gd name="connsiteY5" fmla="*/ 1265310 h 2265623"/>
                      <a:gd name="connsiteX6" fmla="*/ 3152217 w 3152217"/>
                      <a:gd name="connsiteY6" fmla="*/ 1477527 h 2265623"/>
                      <a:gd name="connsiteX7" fmla="*/ 2940000 w 3152217"/>
                      <a:gd name="connsiteY7" fmla="*/ 1477527 h 2265623"/>
                      <a:gd name="connsiteX8" fmla="*/ 2539107 w 3152217"/>
                      <a:gd name="connsiteY8" fmla="*/ 1076633 h 2265623"/>
                      <a:gd name="connsiteX9" fmla="*/ 2474399 w 3152217"/>
                      <a:gd name="connsiteY9" fmla="*/ 1163342 h 2265623"/>
                      <a:gd name="connsiteX10" fmla="*/ 2907621 w 3152217"/>
                      <a:gd name="connsiteY10" fmla="*/ 1596565 h 2265623"/>
                      <a:gd name="connsiteX11" fmla="*/ 2907621 w 3152217"/>
                      <a:gd name="connsiteY11" fmla="*/ 1808782 h 2265623"/>
                      <a:gd name="connsiteX12" fmla="*/ 2695404 w 3152217"/>
                      <a:gd name="connsiteY12" fmla="*/ 1808782 h 2265623"/>
                      <a:gd name="connsiteX13" fmla="*/ 2293017 w 3152217"/>
                      <a:gd name="connsiteY13" fmla="*/ 1406394 h 2265623"/>
                      <a:gd name="connsiteX14" fmla="*/ 2228234 w 3152217"/>
                      <a:gd name="connsiteY14" fmla="*/ 1493203 h 2265623"/>
                      <a:gd name="connsiteX15" fmla="*/ 2648161 w 3152217"/>
                      <a:gd name="connsiteY15" fmla="*/ 1913130 h 2265623"/>
                      <a:gd name="connsiteX16" fmla="*/ 2648161 w 3152217"/>
                      <a:gd name="connsiteY16" fmla="*/ 2125347 h 2265623"/>
                      <a:gd name="connsiteX17" fmla="*/ 2435944 w 3152217"/>
                      <a:gd name="connsiteY17" fmla="*/ 2125347 h 2265623"/>
                      <a:gd name="connsiteX18" fmla="*/ 2046853 w 3152217"/>
                      <a:gd name="connsiteY18" fmla="*/ 1736254 h 2265623"/>
                      <a:gd name="connsiteX19" fmla="*/ 1987859 w 3152217"/>
                      <a:gd name="connsiteY19" fmla="*/ 1822504 h 2265623"/>
                      <a:gd name="connsiteX20" fmla="*/ 2218760 w 3152217"/>
                      <a:gd name="connsiteY20" fmla="*/ 2053406 h 2265623"/>
                      <a:gd name="connsiteX21" fmla="*/ 2218760 w 3152217"/>
                      <a:gd name="connsiteY21" fmla="*/ 2265623 h 2265623"/>
                      <a:gd name="connsiteX22" fmla="*/ 2006543 w 3152217"/>
                      <a:gd name="connsiteY22" fmla="*/ 2265623 h 2265623"/>
                      <a:gd name="connsiteX23" fmla="*/ 1798691 w 3152217"/>
                      <a:gd name="connsiteY23" fmla="*/ 2057769 h 2265623"/>
                      <a:gd name="connsiteX24" fmla="*/ 1775643 w 3152217"/>
                      <a:gd name="connsiteY24" fmla="*/ 2034721 h 2265623"/>
                      <a:gd name="connsiteX25" fmla="*/ 1842458 w 3152217"/>
                      <a:gd name="connsiteY25" fmla="*/ 1945465 h 2265623"/>
                      <a:gd name="connsiteX26" fmla="*/ 1533525 w 3152217"/>
                      <a:gd name="connsiteY26" fmla="*/ 1533525 h 2265623"/>
                      <a:gd name="connsiteX27" fmla="*/ 1219200 w 3152217"/>
                      <a:gd name="connsiteY27" fmla="*/ 1228725 h 2265623"/>
                      <a:gd name="connsiteX28" fmla="*/ 571500 w 3152217"/>
                      <a:gd name="connsiteY28" fmla="*/ 1343025 h 2265623"/>
                      <a:gd name="connsiteX29" fmla="*/ 0 w 3152217"/>
                      <a:gd name="connsiteY29" fmla="*/ 1314450 h 2265623"/>
                      <a:gd name="connsiteX30" fmla="*/ 0 w 3152217"/>
                      <a:gd name="connsiteY30" fmla="*/ 0 h 2265623"/>
                      <a:gd name="connsiteX31" fmla="*/ 390525 w 3152217"/>
                      <a:gd name="connsiteY31" fmla="*/ 9525 h 2265623"/>
                      <a:gd name="connsiteX0" fmla="*/ 400050 w 3152217"/>
                      <a:gd name="connsiteY0" fmla="*/ 0 h 2284673"/>
                      <a:gd name="connsiteX1" fmla="*/ 95250 w 3152217"/>
                      <a:gd name="connsiteY1" fmla="*/ 276225 h 2284673"/>
                      <a:gd name="connsiteX2" fmla="*/ 1352550 w 3152217"/>
                      <a:gd name="connsiteY2" fmla="*/ 152400 h 2284673"/>
                      <a:gd name="connsiteX3" fmla="*/ 2314575 w 3152217"/>
                      <a:gd name="connsiteY3" fmla="*/ 352425 h 2284673"/>
                      <a:gd name="connsiteX4" fmla="*/ 2724150 w 3152217"/>
                      <a:gd name="connsiteY4" fmla="*/ 847725 h 2284673"/>
                      <a:gd name="connsiteX5" fmla="*/ 3152217 w 3152217"/>
                      <a:gd name="connsiteY5" fmla="*/ 1284360 h 2284673"/>
                      <a:gd name="connsiteX6" fmla="*/ 3152217 w 3152217"/>
                      <a:gd name="connsiteY6" fmla="*/ 1496577 h 2284673"/>
                      <a:gd name="connsiteX7" fmla="*/ 2940000 w 3152217"/>
                      <a:gd name="connsiteY7" fmla="*/ 1496577 h 2284673"/>
                      <a:gd name="connsiteX8" fmla="*/ 2539107 w 3152217"/>
                      <a:gd name="connsiteY8" fmla="*/ 1095683 h 2284673"/>
                      <a:gd name="connsiteX9" fmla="*/ 2474399 w 3152217"/>
                      <a:gd name="connsiteY9" fmla="*/ 1182392 h 2284673"/>
                      <a:gd name="connsiteX10" fmla="*/ 2907621 w 3152217"/>
                      <a:gd name="connsiteY10" fmla="*/ 1615615 h 2284673"/>
                      <a:gd name="connsiteX11" fmla="*/ 2907621 w 3152217"/>
                      <a:gd name="connsiteY11" fmla="*/ 1827832 h 2284673"/>
                      <a:gd name="connsiteX12" fmla="*/ 2695404 w 3152217"/>
                      <a:gd name="connsiteY12" fmla="*/ 1827832 h 2284673"/>
                      <a:gd name="connsiteX13" fmla="*/ 2293017 w 3152217"/>
                      <a:gd name="connsiteY13" fmla="*/ 1425444 h 2284673"/>
                      <a:gd name="connsiteX14" fmla="*/ 2228234 w 3152217"/>
                      <a:gd name="connsiteY14" fmla="*/ 1512253 h 2284673"/>
                      <a:gd name="connsiteX15" fmla="*/ 2648161 w 3152217"/>
                      <a:gd name="connsiteY15" fmla="*/ 1932180 h 2284673"/>
                      <a:gd name="connsiteX16" fmla="*/ 2648161 w 3152217"/>
                      <a:gd name="connsiteY16" fmla="*/ 2144397 h 2284673"/>
                      <a:gd name="connsiteX17" fmla="*/ 2435944 w 3152217"/>
                      <a:gd name="connsiteY17" fmla="*/ 2144397 h 2284673"/>
                      <a:gd name="connsiteX18" fmla="*/ 2046853 w 3152217"/>
                      <a:gd name="connsiteY18" fmla="*/ 1755304 h 2284673"/>
                      <a:gd name="connsiteX19" fmla="*/ 1987859 w 3152217"/>
                      <a:gd name="connsiteY19" fmla="*/ 1841554 h 2284673"/>
                      <a:gd name="connsiteX20" fmla="*/ 2218760 w 3152217"/>
                      <a:gd name="connsiteY20" fmla="*/ 2072456 h 2284673"/>
                      <a:gd name="connsiteX21" fmla="*/ 2218760 w 3152217"/>
                      <a:gd name="connsiteY21" fmla="*/ 2284673 h 2284673"/>
                      <a:gd name="connsiteX22" fmla="*/ 2006543 w 3152217"/>
                      <a:gd name="connsiteY22" fmla="*/ 2284673 h 2284673"/>
                      <a:gd name="connsiteX23" fmla="*/ 1798691 w 3152217"/>
                      <a:gd name="connsiteY23" fmla="*/ 2076819 h 2284673"/>
                      <a:gd name="connsiteX24" fmla="*/ 1775643 w 3152217"/>
                      <a:gd name="connsiteY24" fmla="*/ 2053771 h 2284673"/>
                      <a:gd name="connsiteX25" fmla="*/ 1842458 w 3152217"/>
                      <a:gd name="connsiteY25" fmla="*/ 1964515 h 2284673"/>
                      <a:gd name="connsiteX26" fmla="*/ 1533525 w 3152217"/>
                      <a:gd name="connsiteY26" fmla="*/ 1552575 h 2284673"/>
                      <a:gd name="connsiteX27" fmla="*/ 1219200 w 3152217"/>
                      <a:gd name="connsiteY27" fmla="*/ 1247775 h 2284673"/>
                      <a:gd name="connsiteX28" fmla="*/ 571500 w 3152217"/>
                      <a:gd name="connsiteY28" fmla="*/ 1362075 h 2284673"/>
                      <a:gd name="connsiteX29" fmla="*/ 0 w 3152217"/>
                      <a:gd name="connsiteY29" fmla="*/ 1333500 h 2284673"/>
                      <a:gd name="connsiteX30" fmla="*/ 0 w 3152217"/>
                      <a:gd name="connsiteY30" fmla="*/ 19050 h 2284673"/>
                      <a:gd name="connsiteX31" fmla="*/ 400050 w 3152217"/>
                      <a:gd name="connsiteY31" fmla="*/ 0 h 228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3152217" h="2284673">
                        <a:moveTo>
                          <a:pt x="400050" y="0"/>
                        </a:moveTo>
                        <a:lnTo>
                          <a:pt x="95250" y="276225"/>
                        </a:lnTo>
                        <a:cubicBezTo>
                          <a:pt x="349250" y="777875"/>
                          <a:pt x="831850" y="460375"/>
                          <a:pt x="1352550" y="152400"/>
                        </a:cubicBezTo>
                        <a:cubicBezTo>
                          <a:pt x="1641475" y="288925"/>
                          <a:pt x="1968500" y="301625"/>
                          <a:pt x="2314575" y="352425"/>
                        </a:cubicBezTo>
                        <a:cubicBezTo>
                          <a:pt x="2451100" y="603250"/>
                          <a:pt x="2587625" y="682625"/>
                          <a:pt x="2724150" y="847725"/>
                        </a:cubicBezTo>
                        <a:lnTo>
                          <a:pt x="3152217" y="1284360"/>
                        </a:lnTo>
                        <a:cubicBezTo>
                          <a:pt x="3210819" y="1342962"/>
                          <a:pt x="3210819" y="1437975"/>
                          <a:pt x="3152217" y="1496577"/>
                        </a:cubicBezTo>
                        <a:cubicBezTo>
                          <a:pt x="3093615" y="1555179"/>
                          <a:pt x="2998602" y="1555179"/>
                          <a:pt x="2940000" y="1496577"/>
                        </a:cubicBezTo>
                        <a:lnTo>
                          <a:pt x="2539107" y="1095683"/>
                        </a:lnTo>
                        <a:lnTo>
                          <a:pt x="2474399" y="1182392"/>
                        </a:lnTo>
                        <a:lnTo>
                          <a:pt x="2907621" y="1615615"/>
                        </a:lnTo>
                        <a:cubicBezTo>
                          <a:pt x="2966223" y="1674217"/>
                          <a:pt x="2966223" y="1769230"/>
                          <a:pt x="2907621" y="1827832"/>
                        </a:cubicBezTo>
                        <a:cubicBezTo>
                          <a:pt x="2849019" y="1886434"/>
                          <a:pt x="2754006" y="1886434"/>
                          <a:pt x="2695404" y="1827832"/>
                        </a:cubicBezTo>
                        <a:lnTo>
                          <a:pt x="2293017" y="1425444"/>
                        </a:lnTo>
                        <a:lnTo>
                          <a:pt x="2228234" y="1512253"/>
                        </a:lnTo>
                        <a:lnTo>
                          <a:pt x="2648161" y="1932180"/>
                        </a:lnTo>
                        <a:cubicBezTo>
                          <a:pt x="2706763" y="1990782"/>
                          <a:pt x="2706763" y="2085795"/>
                          <a:pt x="2648161" y="2144397"/>
                        </a:cubicBezTo>
                        <a:cubicBezTo>
                          <a:pt x="2589559" y="2202999"/>
                          <a:pt x="2494546" y="2202999"/>
                          <a:pt x="2435944" y="2144397"/>
                        </a:cubicBezTo>
                        <a:lnTo>
                          <a:pt x="2046853" y="1755304"/>
                        </a:lnTo>
                        <a:lnTo>
                          <a:pt x="1987859" y="1841554"/>
                        </a:lnTo>
                        <a:lnTo>
                          <a:pt x="2218760" y="2072456"/>
                        </a:lnTo>
                        <a:cubicBezTo>
                          <a:pt x="2277362" y="2131058"/>
                          <a:pt x="2277362" y="2226071"/>
                          <a:pt x="2218760" y="2284673"/>
                        </a:cubicBezTo>
                        <a:cubicBezTo>
                          <a:pt x="2160158" y="2343275"/>
                          <a:pt x="2065146" y="2343275"/>
                          <a:pt x="2006543" y="2284673"/>
                        </a:cubicBezTo>
                        <a:lnTo>
                          <a:pt x="1798691" y="2076819"/>
                        </a:lnTo>
                        <a:lnTo>
                          <a:pt x="1775643" y="2053771"/>
                        </a:lnTo>
                        <a:lnTo>
                          <a:pt x="1842458" y="1964515"/>
                        </a:lnTo>
                        <a:cubicBezTo>
                          <a:pt x="2026677" y="1607442"/>
                          <a:pt x="1697608" y="1472750"/>
                          <a:pt x="1533525" y="1552575"/>
                        </a:cubicBezTo>
                        <a:cubicBezTo>
                          <a:pt x="1555750" y="1323975"/>
                          <a:pt x="1380229" y="1237081"/>
                          <a:pt x="1219200" y="1247775"/>
                        </a:cubicBezTo>
                        <a:cubicBezTo>
                          <a:pt x="1190625" y="958850"/>
                          <a:pt x="838200" y="793750"/>
                          <a:pt x="571500" y="1362075"/>
                        </a:cubicBezTo>
                        <a:cubicBezTo>
                          <a:pt x="504825" y="1114425"/>
                          <a:pt x="276225" y="1066800"/>
                          <a:pt x="0" y="1333500"/>
                        </a:cubicBezTo>
                        <a:lnTo>
                          <a:pt x="0" y="19050"/>
                        </a:lnTo>
                        <a:lnTo>
                          <a:pt x="40005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C781E7EF-B292-4EBC-947B-B05F0A1E82DD}"/>
                    </a:ext>
                  </a:extLst>
                </p:cNvPr>
                <p:cNvSpPr/>
                <p:nvPr/>
              </p:nvSpPr>
              <p:spPr>
                <a:xfrm>
                  <a:off x="7779700" y="2656774"/>
                  <a:ext cx="4223999" cy="1656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09382C0D-7285-40A4-9D9A-6736F37897A6}"/>
                    </a:ext>
                  </a:extLst>
                </p:cNvPr>
                <p:cNvSpPr txBox="1"/>
                <p:nvPr/>
              </p:nvSpPr>
              <p:spPr>
                <a:xfrm>
                  <a:off x="672501" y="3016042"/>
                  <a:ext cx="3605794" cy="9464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4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Providência, por parte dos Bancos Centrais e Governos, de bastante liquidez e</a:t>
                  </a:r>
                  <a:r>
                    <a:rPr lang="pt-PT" sz="1450" i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“balance-</a:t>
                  </a:r>
                  <a:r>
                    <a:rPr lang="pt-PT" sz="1450" i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sheet</a:t>
                  </a:r>
                  <a:r>
                    <a:rPr lang="pt-PT" sz="1450" i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pt-PT" sz="1450" i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support</a:t>
                  </a:r>
                  <a:r>
                    <a:rPr lang="pt-PT" sz="1450" i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”.</a:t>
                  </a:r>
                  <a:endParaRPr lang="pt-PT" sz="145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r"/>
                  <a:r>
                    <a:rPr lang="en-US" altLang="ko-KR" sz="12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r>
                    <a:rPr lang="ko-KR" altLang="en-US" sz="12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ko-KR" altLang="en-US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45656A07-EF51-4936-B6C8-479C0B39E41A}"/>
                    </a:ext>
                  </a:extLst>
                </p:cNvPr>
                <p:cNvSpPr txBox="1"/>
                <p:nvPr/>
              </p:nvSpPr>
              <p:spPr>
                <a:xfrm>
                  <a:off x="7854190" y="2913557"/>
                  <a:ext cx="4053503" cy="1392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4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Utilização de medidas não convencionais, pelos Bancos Centrais (grande intervenção no mercado de capitais, para garantir a redução da curva com grandes maturidades) e previsão de liquidez ilimitada. </a:t>
                  </a:r>
                </a:p>
                <a:p>
                  <a:endParaRPr lang="ko-KR" altLang="en-US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6" name="Oval 21">
              <a:extLst>
                <a:ext uri="{FF2B5EF4-FFF2-40B4-BE49-F238E27FC236}">
                  <a16:creationId xmlns:a16="http://schemas.microsoft.com/office/drawing/2014/main" xmlns="" id="{A7E14769-8899-4C6F-A0BE-DC9266736373}"/>
                </a:ext>
              </a:extLst>
            </p:cNvPr>
            <p:cNvSpPr/>
            <p:nvPr/>
          </p:nvSpPr>
          <p:spPr>
            <a:xfrm rot="284309">
              <a:off x="7745111" y="3551087"/>
              <a:ext cx="470252" cy="373305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10">
              <a:extLst>
                <a:ext uri="{FF2B5EF4-FFF2-40B4-BE49-F238E27FC236}">
                  <a16:creationId xmlns:a16="http://schemas.microsoft.com/office/drawing/2014/main" xmlns="" id="{8BB5E533-8633-4AB6-A211-C4A03BE9A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150" y="3540500"/>
              <a:ext cx="353220" cy="418581"/>
            </a:xfrm>
            <a:custGeom>
              <a:avLst/>
              <a:gdLst/>
              <a:ahLst/>
              <a:cxnLst/>
              <a:rect l="l" t="t" r="r" b="b"/>
              <a:pathLst>
                <a:path w="3310915" h="3923570">
                  <a:moveTo>
                    <a:pt x="2634572" y="2782060"/>
                  </a:moveTo>
                  <a:cubicBezTo>
                    <a:pt x="2877724" y="2784696"/>
                    <a:pt x="3073074" y="2923910"/>
                    <a:pt x="3310915" y="3050983"/>
                  </a:cubicBezTo>
                  <a:lnTo>
                    <a:pt x="3113550" y="3840011"/>
                  </a:lnTo>
                  <a:lnTo>
                    <a:pt x="2637706" y="3668957"/>
                  </a:lnTo>
                  <a:cubicBezTo>
                    <a:pt x="2327360" y="3767940"/>
                    <a:pt x="1829375" y="3988492"/>
                    <a:pt x="1579811" y="3905123"/>
                  </a:cubicBezTo>
                  <a:cubicBezTo>
                    <a:pt x="1320906" y="3775288"/>
                    <a:pt x="642145" y="3366355"/>
                    <a:pt x="472751" y="3203771"/>
                  </a:cubicBezTo>
                  <a:cubicBezTo>
                    <a:pt x="303357" y="3041187"/>
                    <a:pt x="403652" y="2893777"/>
                    <a:pt x="563448" y="2929619"/>
                  </a:cubicBezTo>
                  <a:cubicBezTo>
                    <a:pt x="702634" y="2937547"/>
                    <a:pt x="1160012" y="3199482"/>
                    <a:pt x="1284082" y="3253983"/>
                  </a:cubicBezTo>
                  <a:cubicBezTo>
                    <a:pt x="1127104" y="3587742"/>
                    <a:pt x="1741057" y="3563487"/>
                    <a:pt x="1955231" y="3541261"/>
                  </a:cubicBezTo>
                  <a:cubicBezTo>
                    <a:pt x="2131253" y="3488686"/>
                    <a:pt x="2214010" y="3505589"/>
                    <a:pt x="2306401" y="3383364"/>
                  </a:cubicBezTo>
                  <a:cubicBezTo>
                    <a:pt x="2155860" y="3427865"/>
                    <a:pt x="2163213" y="3429679"/>
                    <a:pt x="1912247" y="3471537"/>
                  </a:cubicBezTo>
                  <a:cubicBezTo>
                    <a:pt x="1482134" y="3531123"/>
                    <a:pt x="1135709" y="3364234"/>
                    <a:pt x="1413085" y="3236383"/>
                  </a:cubicBezTo>
                  <a:cubicBezTo>
                    <a:pt x="1557848" y="3164554"/>
                    <a:pt x="1721108" y="3222221"/>
                    <a:pt x="1929297" y="3121321"/>
                  </a:cubicBezTo>
                  <a:cubicBezTo>
                    <a:pt x="2128589" y="3010789"/>
                    <a:pt x="2187815" y="2818332"/>
                    <a:pt x="2527174" y="2789726"/>
                  </a:cubicBezTo>
                  <a:cubicBezTo>
                    <a:pt x="2564125" y="2784095"/>
                    <a:pt x="2599836" y="2781684"/>
                    <a:pt x="2634572" y="2782060"/>
                  </a:cubicBezTo>
                  <a:close/>
                  <a:moveTo>
                    <a:pt x="2169165" y="2259549"/>
                  </a:moveTo>
                  <a:cubicBezTo>
                    <a:pt x="2305163" y="2320579"/>
                    <a:pt x="2430502" y="2400997"/>
                    <a:pt x="2542352" y="2496872"/>
                  </a:cubicBezTo>
                  <a:cubicBezTo>
                    <a:pt x="2303978" y="2744099"/>
                    <a:pt x="1979593" y="2907447"/>
                    <a:pt x="1617206" y="2939204"/>
                  </a:cubicBezTo>
                  <a:lnTo>
                    <a:pt x="1588575" y="2925411"/>
                  </a:lnTo>
                  <a:cubicBezTo>
                    <a:pt x="1835671" y="2758142"/>
                    <a:pt x="2037335" y="2529257"/>
                    <a:pt x="2169165" y="2259549"/>
                  </a:cubicBezTo>
                  <a:close/>
                  <a:moveTo>
                    <a:pt x="797309" y="2254509"/>
                  </a:moveTo>
                  <a:cubicBezTo>
                    <a:pt x="928512" y="2525684"/>
                    <a:pt x="1129977" y="2756161"/>
                    <a:pt x="1376879" y="2925229"/>
                  </a:cubicBezTo>
                  <a:cubicBezTo>
                    <a:pt x="1367940" y="2931748"/>
                    <a:pt x="1358086" y="2936536"/>
                    <a:pt x="1348086" y="2941055"/>
                  </a:cubicBezTo>
                  <a:cubicBezTo>
                    <a:pt x="981929" y="2910776"/>
                    <a:pt x="654006" y="2746454"/>
                    <a:pt x="413461" y="2497054"/>
                  </a:cubicBezTo>
                  <a:cubicBezTo>
                    <a:pt x="528278" y="2398621"/>
                    <a:pt x="657289" y="2316447"/>
                    <a:pt x="797309" y="2254509"/>
                  </a:cubicBezTo>
                  <a:close/>
                  <a:moveTo>
                    <a:pt x="1426305" y="2108791"/>
                  </a:moveTo>
                  <a:lnTo>
                    <a:pt x="1426305" y="2824067"/>
                  </a:lnTo>
                  <a:cubicBezTo>
                    <a:pt x="1203050" y="2668305"/>
                    <a:pt x="1020431" y="2458508"/>
                    <a:pt x="899682" y="2212532"/>
                  </a:cubicBezTo>
                  <a:cubicBezTo>
                    <a:pt x="1063835" y="2148883"/>
                    <a:pt x="1241204" y="2112683"/>
                    <a:pt x="1426305" y="2108791"/>
                  </a:cubicBezTo>
                  <a:close/>
                  <a:moveTo>
                    <a:pt x="1527809" y="2108695"/>
                  </a:moveTo>
                  <a:cubicBezTo>
                    <a:pt x="1717707" y="2112557"/>
                    <a:pt x="1899494" y="2150291"/>
                    <a:pt x="2067336" y="2216559"/>
                  </a:cubicBezTo>
                  <a:cubicBezTo>
                    <a:pt x="1943936" y="2466549"/>
                    <a:pt x="1756622" y="2679032"/>
                    <a:pt x="1527809" y="2835300"/>
                  </a:cubicBezTo>
                  <a:close/>
                  <a:moveTo>
                    <a:pt x="2354776" y="1530125"/>
                  </a:moveTo>
                  <a:lnTo>
                    <a:pt x="2955077" y="1530125"/>
                  </a:lnTo>
                  <a:cubicBezTo>
                    <a:pt x="2942393" y="1866074"/>
                    <a:pt x="2817414" y="2173186"/>
                    <a:pt x="2615767" y="2414127"/>
                  </a:cubicBezTo>
                  <a:cubicBezTo>
                    <a:pt x="2496453" y="2311434"/>
                    <a:pt x="2362630" y="2225327"/>
                    <a:pt x="2217376" y="2159975"/>
                  </a:cubicBezTo>
                  <a:cubicBezTo>
                    <a:pt x="2300477" y="1965771"/>
                    <a:pt x="2348521" y="1753185"/>
                    <a:pt x="2354776" y="1530125"/>
                  </a:cubicBezTo>
                  <a:close/>
                  <a:moveTo>
                    <a:pt x="1527809" y="1530125"/>
                  </a:moveTo>
                  <a:lnTo>
                    <a:pt x="2244039" y="1530125"/>
                  </a:lnTo>
                  <a:cubicBezTo>
                    <a:pt x="2237819" y="1737690"/>
                    <a:pt x="2192963" y="1935525"/>
                    <a:pt x="2115825" y="2116496"/>
                  </a:cubicBezTo>
                  <a:cubicBezTo>
                    <a:pt x="1933189" y="2043464"/>
                    <a:pt x="1735000" y="2001899"/>
                    <a:pt x="1527809" y="1997958"/>
                  </a:cubicBezTo>
                  <a:close/>
                  <a:moveTo>
                    <a:pt x="725097" y="1530125"/>
                  </a:moveTo>
                  <a:lnTo>
                    <a:pt x="1426305" y="1530125"/>
                  </a:lnTo>
                  <a:lnTo>
                    <a:pt x="1426305" y="1998054"/>
                  </a:lnTo>
                  <a:cubicBezTo>
                    <a:pt x="1224105" y="2002029"/>
                    <a:pt x="1030504" y="2041966"/>
                    <a:pt x="851699" y="2112283"/>
                  </a:cubicBezTo>
                  <a:cubicBezTo>
                    <a:pt x="775482" y="1932518"/>
                    <a:pt x="731260" y="1736112"/>
                    <a:pt x="725097" y="1530125"/>
                  </a:cubicBezTo>
                  <a:close/>
                  <a:moveTo>
                    <a:pt x="934" y="1530125"/>
                  </a:moveTo>
                  <a:lnTo>
                    <a:pt x="614360" y="1530125"/>
                  </a:lnTo>
                  <a:cubicBezTo>
                    <a:pt x="620543" y="1751166"/>
                    <a:pt x="667772" y="1961919"/>
                    <a:pt x="749235" y="2154869"/>
                  </a:cubicBezTo>
                  <a:cubicBezTo>
                    <a:pt x="599936" y="2221117"/>
                    <a:pt x="462426" y="2308980"/>
                    <a:pt x="340129" y="2414234"/>
                  </a:cubicBezTo>
                  <a:cubicBezTo>
                    <a:pt x="138582" y="2173144"/>
                    <a:pt x="13619" y="1866051"/>
                    <a:pt x="934" y="1530125"/>
                  </a:cubicBezTo>
                  <a:close/>
                  <a:moveTo>
                    <a:pt x="883886" y="768586"/>
                  </a:moveTo>
                  <a:cubicBezTo>
                    <a:pt x="1053566" y="831753"/>
                    <a:pt x="1236128" y="867407"/>
                    <a:pt x="1426305" y="871035"/>
                  </a:cubicBezTo>
                  <a:lnTo>
                    <a:pt x="1426305" y="1428622"/>
                  </a:lnTo>
                  <a:lnTo>
                    <a:pt x="724559" y="1428622"/>
                  </a:lnTo>
                  <a:cubicBezTo>
                    <a:pt x="730221" y="1192426"/>
                    <a:pt x="785872" y="968634"/>
                    <a:pt x="883886" y="768586"/>
                  </a:cubicBezTo>
                  <a:close/>
                  <a:moveTo>
                    <a:pt x="2083288" y="764501"/>
                  </a:moveTo>
                  <a:cubicBezTo>
                    <a:pt x="2182501" y="965616"/>
                    <a:pt x="2238869" y="1190833"/>
                    <a:pt x="2244577" y="1428622"/>
                  </a:cubicBezTo>
                  <a:lnTo>
                    <a:pt x="1527809" y="1428622"/>
                  </a:lnTo>
                  <a:lnTo>
                    <a:pt x="1527809" y="871130"/>
                  </a:lnTo>
                  <a:cubicBezTo>
                    <a:pt x="1722835" y="867528"/>
                    <a:pt x="1909881" y="830382"/>
                    <a:pt x="2083288" y="764501"/>
                  </a:cubicBezTo>
                  <a:close/>
                  <a:moveTo>
                    <a:pt x="375750" y="484510"/>
                  </a:moveTo>
                  <a:cubicBezTo>
                    <a:pt x="497688" y="583858"/>
                    <a:pt x="633678" y="666438"/>
                    <a:pt x="780212" y="729142"/>
                  </a:cubicBezTo>
                  <a:cubicBezTo>
                    <a:pt x="677519" y="941475"/>
                    <a:pt x="619429" y="1178562"/>
                    <a:pt x="613822" y="1428622"/>
                  </a:cubicBezTo>
                  <a:lnTo>
                    <a:pt x="0" y="1428622"/>
                  </a:lnTo>
                  <a:cubicBezTo>
                    <a:pt x="9263" y="1065848"/>
                    <a:pt x="149371" y="735691"/>
                    <a:pt x="375750" y="484510"/>
                  </a:cubicBezTo>
                  <a:close/>
                  <a:moveTo>
                    <a:pt x="2580304" y="484479"/>
                  </a:moveTo>
                  <a:cubicBezTo>
                    <a:pt x="2806628" y="735651"/>
                    <a:pt x="2946750" y="1065827"/>
                    <a:pt x="2956013" y="1428622"/>
                  </a:cubicBezTo>
                  <a:lnTo>
                    <a:pt x="2355314" y="1428622"/>
                  </a:lnTo>
                  <a:cubicBezTo>
                    <a:pt x="2349636" y="1176504"/>
                    <a:pt x="2290630" y="937573"/>
                    <a:pt x="2186241" y="724113"/>
                  </a:cubicBezTo>
                  <a:cubicBezTo>
                    <a:pt x="2328935" y="662418"/>
                    <a:pt x="2461323" y="581449"/>
                    <a:pt x="2580304" y="484479"/>
                  </a:cubicBezTo>
                  <a:close/>
                  <a:moveTo>
                    <a:pt x="1426305" y="124032"/>
                  </a:moveTo>
                  <a:lnTo>
                    <a:pt x="1426305" y="760298"/>
                  </a:lnTo>
                  <a:cubicBezTo>
                    <a:pt x="1253727" y="756791"/>
                    <a:pt x="1087879" y="724966"/>
                    <a:pt x="933247" y="668842"/>
                  </a:cubicBezTo>
                  <a:cubicBezTo>
                    <a:pt x="1054039" y="451822"/>
                    <a:pt x="1223389" y="265609"/>
                    <a:pt x="1426305" y="124032"/>
                  </a:cubicBezTo>
                  <a:close/>
                  <a:moveTo>
                    <a:pt x="1527809" y="112799"/>
                  </a:moveTo>
                  <a:cubicBezTo>
                    <a:pt x="1736145" y="255085"/>
                    <a:pt x="1910079" y="443973"/>
                    <a:pt x="2033951" y="664748"/>
                  </a:cubicBezTo>
                  <a:cubicBezTo>
                    <a:pt x="1875578" y="723616"/>
                    <a:pt x="1705238" y="756901"/>
                    <a:pt x="1527809" y="760394"/>
                  </a:cubicBezTo>
                  <a:close/>
                  <a:moveTo>
                    <a:pt x="1632157" y="1693"/>
                  </a:moveTo>
                  <a:cubicBezTo>
                    <a:pt x="1969090" y="34839"/>
                    <a:pt x="2272411" y="181752"/>
                    <a:pt x="2502559" y="404493"/>
                  </a:cubicBezTo>
                  <a:cubicBezTo>
                    <a:pt x="2392455" y="493535"/>
                    <a:pt x="2270018" y="567692"/>
                    <a:pt x="2138287" y="624414"/>
                  </a:cubicBezTo>
                  <a:cubicBezTo>
                    <a:pt x="2004803" y="382989"/>
                    <a:pt x="1815448" y="176841"/>
                    <a:pt x="1587368" y="23269"/>
                  </a:cubicBezTo>
                  <a:close/>
                  <a:moveTo>
                    <a:pt x="1333466" y="0"/>
                  </a:moveTo>
                  <a:lnTo>
                    <a:pt x="1376468" y="23177"/>
                  </a:lnTo>
                  <a:cubicBezTo>
                    <a:pt x="1149236" y="178863"/>
                    <a:pt x="960516" y="386575"/>
                    <a:pt x="827965" y="629347"/>
                  </a:cubicBezTo>
                  <a:cubicBezTo>
                    <a:pt x="692459" y="571593"/>
                    <a:pt x="566467" y="495851"/>
                    <a:pt x="453430" y="404475"/>
                  </a:cubicBezTo>
                  <a:cubicBezTo>
                    <a:pt x="685742" y="179438"/>
                    <a:pt x="992667" y="31629"/>
                    <a:pt x="1333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385162-A62F-4914-9A20-A0CF56F059CB}"/>
              </a:ext>
            </a:extLst>
          </p:cNvPr>
          <p:cNvSpPr txBox="1"/>
          <p:nvPr/>
        </p:nvSpPr>
        <p:spPr>
          <a:xfrm>
            <a:off x="808382" y="1950632"/>
            <a:ext cx="10575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Resgate de instituições financeiras importantes, que foram prejudicadas pela falência do </a:t>
            </a:r>
            <a:r>
              <a:rPr lang="pt-PT" sz="160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Lehman</a:t>
            </a:r>
            <a:r>
              <a:rPr lang="pt-PT" sz="16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Brothers</a:t>
            </a:r>
            <a:r>
              <a:rPr lang="pt-PT" sz="16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através de medidas como: </a:t>
            </a:r>
          </a:p>
        </p:txBody>
      </p:sp>
      <p:grpSp>
        <p:nvGrpSpPr>
          <p:cNvPr id="62" name="Agrupar 61">
            <a:extLst>
              <a:ext uri="{FF2B5EF4-FFF2-40B4-BE49-F238E27FC236}">
                <a16:creationId xmlns:a16="http://schemas.microsoft.com/office/drawing/2014/main" xmlns="" id="{507CC5FE-DE64-44ED-A755-B7412606EE7E}"/>
              </a:ext>
            </a:extLst>
          </p:cNvPr>
          <p:cNvGrpSpPr/>
          <p:nvPr/>
        </p:nvGrpSpPr>
        <p:grpSpPr>
          <a:xfrm>
            <a:off x="272688" y="5294192"/>
            <a:ext cx="4295753" cy="718612"/>
            <a:chOff x="5176038" y="4989660"/>
            <a:chExt cx="6819231" cy="976475"/>
          </a:xfrm>
        </p:grpSpPr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xmlns="" id="{1A17B78F-F0B4-4FB0-9FFE-29099E4489D8}"/>
                </a:ext>
              </a:extLst>
            </p:cNvPr>
            <p:cNvGrpSpPr/>
            <p:nvPr/>
          </p:nvGrpSpPr>
          <p:grpSpPr>
            <a:xfrm>
              <a:off x="5176038" y="4989660"/>
              <a:ext cx="6819231" cy="976475"/>
              <a:chOff x="930087" y="2180750"/>
              <a:chExt cx="6274018" cy="917953"/>
            </a:xfrm>
          </p:grpSpPr>
          <p:sp>
            <p:nvSpPr>
              <p:cNvPr id="66" name="Oval 10">
                <a:extLst>
                  <a:ext uri="{FF2B5EF4-FFF2-40B4-BE49-F238E27FC236}">
                    <a16:creationId xmlns:a16="http://schemas.microsoft.com/office/drawing/2014/main" xmlns="" id="{C0DCA851-12AD-40AA-8FD1-1BA4F9EEE05E}"/>
                  </a:ext>
                </a:extLst>
              </p:cNvPr>
              <p:cNvSpPr/>
              <p:nvPr/>
            </p:nvSpPr>
            <p:spPr>
              <a:xfrm>
                <a:off x="930087" y="2270006"/>
                <a:ext cx="461127" cy="42649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68" name="Group 22">
                <a:extLst>
                  <a:ext uri="{FF2B5EF4-FFF2-40B4-BE49-F238E27FC236}">
                    <a16:creationId xmlns:a16="http://schemas.microsoft.com/office/drawing/2014/main" xmlns="" id="{D119D0E4-98C2-437B-B3CE-51AB94413AF4}"/>
                  </a:ext>
                </a:extLst>
              </p:cNvPr>
              <p:cNvGrpSpPr/>
              <p:nvPr/>
            </p:nvGrpSpPr>
            <p:grpSpPr>
              <a:xfrm>
                <a:off x="1517935" y="2180750"/>
                <a:ext cx="5686170" cy="917953"/>
                <a:chOff x="6210998" y="1433696"/>
                <a:chExt cx="1457346" cy="917953"/>
              </a:xfrm>
            </p:grpSpPr>
            <p:sp>
              <p:nvSpPr>
                <p:cNvPr id="72" name="TextBox 8">
                  <a:extLst>
                    <a:ext uri="{FF2B5EF4-FFF2-40B4-BE49-F238E27FC236}">
                      <a16:creationId xmlns:a16="http://schemas.microsoft.com/office/drawing/2014/main" xmlns="" id="{AF8DC444-8EC1-4A9C-814E-41EED8913ED6}"/>
                    </a:ext>
                  </a:extLst>
                </p:cNvPr>
                <p:cNvSpPr txBox="1"/>
                <p:nvPr/>
              </p:nvSpPr>
              <p:spPr>
                <a:xfrm>
                  <a:off x="6210998" y="1433696"/>
                  <a:ext cx="1457346" cy="353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i="1" dirty="0">
                      <a:solidFill>
                        <a:schemeClr val="accent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Balance-Sheet</a:t>
                  </a:r>
                  <a:r>
                    <a:rPr lang="en-US" altLang="ko-KR" sz="1200" b="1" i="1" dirty="0">
                      <a:solidFill>
                        <a:schemeClr val="accent4"/>
                      </a:solidFill>
                      <a:cs typeface="Arial" pitchFamily="34" charset="0"/>
                    </a:rPr>
                    <a:t> </a:t>
                  </a:r>
                  <a:endParaRPr lang="ko-KR" altLang="en-US" sz="1200" b="1" i="1" dirty="0">
                    <a:solidFill>
                      <a:schemeClr val="accent4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TextBox 9">
                  <a:extLst>
                    <a:ext uri="{FF2B5EF4-FFF2-40B4-BE49-F238E27FC236}">
                      <a16:creationId xmlns:a16="http://schemas.microsoft.com/office/drawing/2014/main" xmlns="" id="{7139D614-BDC5-4D5E-9F1B-1F9C038C5D85}"/>
                    </a:ext>
                  </a:extLst>
                </p:cNvPr>
                <p:cNvSpPr txBox="1"/>
                <p:nvPr/>
              </p:nvSpPr>
              <p:spPr>
                <a:xfrm>
                  <a:off x="6210998" y="1683289"/>
                  <a:ext cx="1457346" cy="6683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Demonstração financeira que relata os </a:t>
                  </a:r>
                  <a:r>
                    <a:rPr lang="pt-PT" sz="1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ativos</a:t>
                  </a:r>
                  <a:r>
                    <a:rPr lang="pt-PT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de uma empresa.</a:t>
                  </a:r>
                </a:p>
              </p:txBody>
            </p:sp>
          </p:grpSp>
        </p:grpSp>
        <p:sp>
          <p:nvSpPr>
            <p:cNvPr id="64" name="Rectangle 7">
              <a:extLst>
                <a:ext uri="{FF2B5EF4-FFF2-40B4-BE49-F238E27FC236}">
                  <a16:creationId xmlns:a16="http://schemas.microsoft.com/office/drawing/2014/main" xmlns="" id="{CEAB852A-3037-41C3-A3C8-EEEFD10D62F2}"/>
                </a:ext>
              </a:extLst>
            </p:cNvPr>
            <p:cNvSpPr/>
            <p:nvPr/>
          </p:nvSpPr>
          <p:spPr>
            <a:xfrm rot="18900000">
              <a:off x="5364916" y="5182761"/>
              <a:ext cx="149882" cy="26285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3053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8943A6A8-EDC4-47AD-AC7B-58E08A030671}"/>
              </a:ext>
            </a:extLst>
          </p:cNvPr>
          <p:cNvSpPr txBox="1">
            <a:spLocks/>
          </p:cNvSpPr>
          <p:nvPr/>
        </p:nvSpPr>
        <p:spPr>
          <a:xfrm>
            <a:off x="309563" y="261485"/>
            <a:ext cx="9863138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Revisão da estrutura da política monetária</a:t>
            </a:r>
          </a:p>
        </p:txBody>
      </p:sp>
      <p:sp>
        <p:nvSpPr>
          <p:cNvPr id="4" name="Bent Arrow 12">
            <a:extLst>
              <a:ext uri="{FF2B5EF4-FFF2-40B4-BE49-F238E27FC236}">
                <a16:creationId xmlns:a16="http://schemas.microsoft.com/office/drawing/2014/main" xmlns="" id="{F949B03C-FE6A-4E47-B897-7C9544ACFBFD}"/>
              </a:ext>
            </a:extLst>
          </p:cNvPr>
          <p:cNvSpPr/>
          <p:nvPr/>
        </p:nvSpPr>
        <p:spPr>
          <a:xfrm rot="16200000" flipH="1">
            <a:off x="8999039" y="987663"/>
            <a:ext cx="745076" cy="5627753"/>
          </a:xfrm>
          <a:prstGeom prst="bentArrow">
            <a:avLst>
              <a:gd name="adj1" fmla="val 25000"/>
              <a:gd name="adj2" fmla="val 25000"/>
              <a:gd name="adj3" fmla="val 33523"/>
              <a:gd name="adj4" fmla="val 43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5" name="Bent Arrow 13">
            <a:extLst>
              <a:ext uri="{FF2B5EF4-FFF2-40B4-BE49-F238E27FC236}">
                <a16:creationId xmlns:a16="http://schemas.microsoft.com/office/drawing/2014/main" xmlns="" id="{E982BC47-2327-4C1E-AC14-0BEC7E8F0047}"/>
              </a:ext>
            </a:extLst>
          </p:cNvPr>
          <p:cNvSpPr/>
          <p:nvPr/>
        </p:nvSpPr>
        <p:spPr>
          <a:xfrm rot="5400000" flipH="1">
            <a:off x="2447888" y="993024"/>
            <a:ext cx="745074" cy="5627753"/>
          </a:xfrm>
          <a:prstGeom prst="bentArrow">
            <a:avLst>
              <a:gd name="adj1" fmla="val 25000"/>
              <a:gd name="adj2" fmla="val 25000"/>
              <a:gd name="adj3" fmla="val 33523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F25BDAE-5713-4772-A663-E920E7E3B6CA}"/>
              </a:ext>
            </a:extLst>
          </p:cNvPr>
          <p:cNvSpPr txBox="1"/>
          <p:nvPr/>
        </p:nvSpPr>
        <p:spPr>
          <a:xfrm>
            <a:off x="309564" y="1129567"/>
            <a:ext cx="65885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as bolhas são fáceis de se identificar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1E5C9AD-75FB-4473-8FF4-77D4FB79B9AF}"/>
              </a:ext>
            </a:extLst>
          </p:cNvPr>
          <p:cNvSpPr txBox="1"/>
          <p:nvPr/>
        </p:nvSpPr>
        <p:spPr>
          <a:xfrm>
            <a:off x="2128964" y="2279832"/>
            <a:ext cx="3785936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Macro-prudencial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tem as ferramentas necessárias e suficientes para as prevenir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6AFBBA4-84D1-4FAA-A472-7AE722DB24F7}"/>
              </a:ext>
            </a:extLst>
          </p:cNvPr>
          <p:cNvSpPr txBox="1"/>
          <p:nvPr/>
        </p:nvSpPr>
        <p:spPr>
          <a:xfrm>
            <a:off x="6060394" y="4411948"/>
            <a:ext cx="4591563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Tem como implicação a incorporação das considerações de estabilidade financeira às decisões políticas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EB8BCE2-B0C2-4A48-BD16-AF4F2720B7ED}"/>
              </a:ext>
            </a:extLst>
          </p:cNvPr>
          <p:cNvSpPr txBox="1"/>
          <p:nvPr/>
        </p:nvSpPr>
        <p:spPr>
          <a:xfrm>
            <a:off x="1187116" y="5924828"/>
            <a:ext cx="981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Nota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: Apenas o Banco Central Europeu incorporou variáveis financeiras à sua estrutura</a:t>
            </a:r>
          </a:p>
        </p:txBody>
      </p:sp>
    </p:spTree>
    <p:extLst>
      <p:ext uri="{BB962C8B-B14F-4D97-AF65-F5344CB8AC3E}">
        <p14:creationId xmlns:p14="http://schemas.microsoft.com/office/powerpoint/2010/main" val="1962041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C1AB7C77-A280-4F2E-836B-B595BB17C0A8}"/>
              </a:ext>
            </a:extLst>
          </p:cNvPr>
          <p:cNvSpPr txBox="1">
            <a:spLocks/>
          </p:cNvSpPr>
          <p:nvPr/>
        </p:nvSpPr>
        <p:spPr>
          <a:xfrm>
            <a:off x="339571" y="245443"/>
            <a:ext cx="9863138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Revisão da estrutura da política monetária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ECB56F16-0513-4C21-A46F-21909AA1B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044659"/>
              </p:ext>
            </p:extLst>
          </p:nvPr>
        </p:nvGraphicFramePr>
        <p:xfrm>
          <a:off x="1" y="1099422"/>
          <a:ext cx="11197388" cy="3616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605BE866-053C-4468-9090-DE86ED5CE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479319"/>
              </p:ext>
            </p:extLst>
          </p:nvPr>
        </p:nvGraphicFramePr>
        <p:xfrm>
          <a:off x="430451" y="3660706"/>
          <a:ext cx="10665313" cy="303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2BC38F33-FCD9-4E75-9A7D-1C6DAEFB9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376360"/>
              </p:ext>
            </p:extLst>
          </p:nvPr>
        </p:nvGraphicFramePr>
        <p:xfrm>
          <a:off x="4491802" y="3572578"/>
          <a:ext cx="7269747" cy="303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xmlns="" id="{9DF76E80-8756-4CAA-B642-2CB48B3A4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332587"/>
              </p:ext>
            </p:extLst>
          </p:nvPr>
        </p:nvGraphicFramePr>
        <p:xfrm>
          <a:off x="8369992" y="3508410"/>
          <a:ext cx="4239102" cy="328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918E36F-1199-4A2B-8EE7-D1968953FD24}"/>
              </a:ext>
            </a:extLst>
          </p:cNvPr>
          <p:cNvSpPr/>
          <p:nvPr/>
        </p:nvSpPr>
        <p:spPr>
          <a:xfrm>
            <a:off x="10575701" y="5617062"/>
            <a:ext cx="97622" cy="1042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CD0CFD9-9712-4E50-A968-B751A040D631}"/>
              </a:ext>
            </a:extLst>
          </p:cNvPr>
          <p:cNvSpPr/>
          <p:nvPr/>
        </p:nvSpPr>
        <p:spPr>
          <a:xfrm flipH="1">
            <a:off x="10575701" y="5983356"/>
            <a:ext cx="97622" cy="1042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A436EADF-0EF7-41CC-8027-641AAA1C50F0}"/>
              </a:ext>
            </a:extLst>
          </p:cNvPr>
          <p:cNvSpPr/>
          <p:nvPr/>
        </p:nvSpPr>
        <p:spPr>
          <a:xfrm>
            <a:off x="9945424" y="4639082"/>
            <a:ext cx="162403" cy="564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7BE59E9D-06E9-4770-BB37-01186EE3BDB0}"/>
              </a:ext>
            </a:extLst>
          </p:cNvPr>
          <p:cNvSpPr/>
          <p:nvPr/>
        </p:nvSpPr>
        <p:spPr>
          <a:xfrm>
            <a:off x="5398726" y="4617897"/>
            <a:ext cx="162403" cy="917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15E2DA5A-C575-451B-B227-ABD975742C32}"/>
              </a:ext>
            </a:extLst>
          </p:cNvPr>
          <p:cNvSpPr/>
          <p:nvPr/>
        </p:nvSpPr>
        <p:spPr>
          <a:xfrm>
            <a:off x="3673246" y="4617897"/>
            <a:ext cx="212150" cy="917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07FF713-9A50-48BC-A67C-2B0FD70C8D1F}"/>
              </a:ext>
            </a:extLst>
          </p:cNvPr>
          <p:cNvSpPr/>
          <p:nvPr/>
        </p:nvSpPr>
        <p:spPr>
          <a:xfrm>
            <a:off x="5998378" y="5600199"/>
            <a:ext cx="97622" cy="1042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75683B7-2DE1-4508-8E66-1BE3DF56D3A5}"/>
              </a:ext>
            </a:extLst>
          </p:cNvPr>
          <p:cNvSpPr/>
          <p:nvPr/>
        </p:nvSpPr>
        <p:spPr>
          <a:xfrm>
            <a:off x="5998378" y="5983355"/>
            <a:ext cx="97622" cy="1042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3F5F98A-A22F-4D03-941C-F04B5FC60C0A}"/>
              </a:ext>
            </a:extLst>
          </p:cNvPr>
          <p:cNvSpPr/>
          <p:nvPr/>
        </p:nvSpPr>
        <p:spPr>
          <a:xfrm>
            <a:off x="8328175" y="5722789"/>
            <a:ext cx="97622" cy="1042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85BEF8EC-07AA-4A37-BC96-3B54C8A5E931}"/>
              </a:ext>
            </a:extLst>
          </p:cNvPr>
          <p:cNvSpPr/>
          <p:nvPr/>
        </p:nvSpPr>
        <p:spPr>
          <a:xfrm>
            <a:off x="621808" y="5391745"/>
            <a:ext cx="97622" cy="1042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8B9398DA-5828-4091-B9AC-102E9D8D182D}"/>
              </a:ext>
            </a:extLst>
          </p:cNvPr>
          <p:cNvSpPr/>
          <p:nvPr/>
        </p:nvSpPr>
        <p:spPr>
          <a:xfrm>
            <a:off x="621808" y="5966282"/>
            <a:ext cx="97622" cy="1042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2B96199-AFF9-4611-953D-7592A7A3E3E1}"/>
              </a:ext>
            </a:extLst>
          </p:cNvPr>
          <p:cNvSpPr/>
          <p:nvPr/>
        </p:nvSpPr>
        <p:spPr>
          <a:xfrm>
            <a:off x="3687270" y="5495972"/>
            <a:ext cx="97622" cy="1042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0224677A-8BB0-4C35-99D5-08C8FB65B97A}"/>
              </a:ext>
            </a:extLst>
          </p:cNvPr>
          <p:cNvSpPr txBox="1"/>
          <p:nvPr/>
        </p:nvSpPr>
        <p:spPr>
          <a:xfrm>
            <a:off x="352271" y="1107613"/>
            <a:ext cx="3291986" cy="20313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Em teoria, a PM determina o mecanismo de estabilização à medida que as expectativas de inflação aumentam automaticamente, se o nível de preços estiver abaixo da meta em queda.</a:t>
            </a:r>
          </a:p>
        </p:txBody>
      </p:sp>
    </p:spTree>
    <p:extLst>
      <p:ext uri="{BB962C8B-B14F-4D97-AF65-F5344CB8AC3E}">
        <p14:creationId xmlns:p14="http://schemas.microsoft.com/office/powerpoint/2010/main" val="2334861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2B4140D-F70D-4433-8524-661E52B3F1C6}"/>
              </a:ext>
            </a:extLst>
          </p:cNvPr>
          <p:cNvSpPr/>
          <p:nvPr/>
        </p:nvSpPr>
        <p:spPr>
          <a:xfrm>
            <a:off x="3498572" y="1741840"/>
            <a:ext cx="5059018" cy="3828872"/>
          </a:xfrm>
          <a:custGeom>
            <a:avLst/>
            <a:gdLst>
              <a:gd name="connsiteX0" fmla="*/ 2193607 w 2321888"/>
              <a:gd name="connsiteY0" fmla="*/ 0 h 1877378"/>
              <a:gd name="connsiteX1" fmla="*/ 2279332 w 2321888"/>
              <a:gd name="connsiteY1" fmla="*/ 33337 h 1877378"/>
              <a:gd name="connsiteX2" fmla="*/ 2320290 w 2321888"/>
              <a:gd name="connsiteY2" fmla="*/ 152400 h 1877378"/>
              <a:gd name="connsiteX3" fmla="*/ 2114550 w 2321888"/>
              <a:gd name="connsiteY3" fmla="*/ 1479232 h 1877378"/>
              <a:gd name="connsiteX4" fmla="*/ 1984057 w 2321888"/>
              <a:gd name="connsiteY4" fmla="*/ 1609725 h 1877378"/>
              <a:gd name="connsiteX5" fmla="*/ 869124 w 2321888"/>
              <a:gd name="connsiteY5" fmla="*/ 1590997 h 1877378"/>
              <a:gd name="connsiteX6" fmla="*/ 947738 w 2321888"/>
              <a:gd name="connsiteY6" fmla="*/ 1877378 h 1877378"/>
              <a:gd name="connsiteX7" fmla="*/ 517223 w 2321888"/>
              <a:gd name="connsiteY7" fmla="*/ 1585086 h 1877378"/>
              <a:gd name="connsiteX8" fmla="*/ 282892 w 2321888"/>
              <a:gd name="connsiteY8" fmla="*/ 1581150 h 1877378"/>
              <a:gd name="connsiteX9" fmla="*/ 152400 w 2321888"/>
              <a:gd name="connsiteY9" fmla="*/ 1450657 h 1877378"/>
              <a:gd name="connsiteX10" fmla="*/ 0 w 2321888"/>
              <a:gd name="connsiteY10" fmla="*/ 254317 h 1877378"/>
              <a:gd name="connsiteX11" fmla="*/ 130492 w 2321888"/>
              <a:gd name="connsiteY11" fmla="*/ 123825 h 18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1888" h="1877378">
                <a:moveTo>
                  <a:pt x="2193607" y="0"/>
                </a:moveTo>
                <a:cubicBezTo>
                  <a:pt x="2225992" y="0"/>
                  <a:pt x="2256472" y="12382"/>
                  <a:pt x="2279332" y="33337"/>
                </a:cubicBezTo>
                <a:cubicBezTo>
                  <a:pt x="2312670" y="62865"/>
                  <a:pt x="2326957" y="108585"/>
                  <a:pt x="2320290" y="152400"/>
                </a:cubicBezTo>
                <a:lnTo>
                  <a:pt x="2114550" y="1479232"/>
                </a:lnTo>
                <a:cubicBezTo>
                  <a:pt x="2114550" y="1550670"/>
                  <a:pt x="2055495" y="1609725"/>
                  <a:pt x="1984057" y="1609725"/>
                </a:cubicBezTo>
                <a:lnTo>
                  <a:pt x="869124" y="1590997"/>
                </a:lnTo>
                <a:lnTo>
                  <a:pt x="947738" y="1877378"/>
                </a:lnTo>
                <a:lnTo>
                  <a:pt x="517223" y="1585086"/>
                </a:lnTo>
                <a:lnTo>
                  <a:pt x="282892" y="1581150"/>
                </a:lnTo>
                <a:cubicBezTo>
                  <a:pt x="211455" y="1581150"/>
                  <a:pt x="152400" y="1522095"/>
                  <a:pt x="152400" y="1450657"/>
                </a:cubicBezTo>
                <a:lnTo>
                  <a:pt x="0" y="254317"/>
                </a:lnTo>
                <a:cubicBezTo>
                  <a:pt x="0" y="182880"/>
                  <a:pt x="59055" y="123825"/>
                  <a:pt x="130492" y="123825"/>
                </a:cubicBezTo>
                <a:close/>
              </a:path>
            </a:pathLst>
          </a:custGeom>
          <a:noFill/>
          <a:ln w="444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A14F30D-37F0-4B94-BB6E-393EBBAD4F8F}"/>
              </a:ext>
            </a:extLst>
          </p:cNvPr>
          <p:cNvGrpSpPr/>
          <p:nvPr/>
        </p:nvGrpSpPr>
        <p:grpSpPr>
          <a:xfrm>
            <a:off x="7156175" y="718998"/>
            <a:ext cx="3296370" cy="2277649"/>
            <a:chOff x="6987253" y="1062393"/>
            <a:chExt cx="2613391" cy="180574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08CD5478-1821-4D79-B96A-DE3CB12B6125}"/>
                </a:ext>
              </a:extLst>
            </p:cNvPr>
            <p:cNvSpPr>
              <a:spLocks noChangeAspect="1"/>
            </p:cNvSpPr>
            <p:nvPr/>
          </p:nvSpPr>
          <p:spPr>
            <a:xfrm rot="20995473">
              <a:off x="6987253" y="1469605"/>
              <a:ext cx="1378735" cy="1398528"/>
            </a:xfrm>
            <a:custGeom>
              <a:avLst/>
              <a:gdLst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768527 w 1386945"/>
                <a:gd name="connsiteY3" fmla="*/ 0 h 1398528"/>
                <a:gd name="connsiteX4" fmla="*/ 972253 w 1386945"/>
                <a:gd name="connsiteY4" fmla="*/ 54588 h 1398528"/>
                <a:gd name="connsiteX5" fmla="*/ 969334 w 1386945"/>
                <a:gd name="connsiteY5" fmla="*/ 228103 h 1398528"/>
                <a:gd name="connsiteX6" fmla="*/ 964004 w 1386945"/>
                <a:gd name="connsiteY6" fmla="*/ 226675 h 1398528"/>
                <a:gd name="connsiteX7" fmla="*/ 1079866 w 1386945"/>
                <a:gd name="connsiteY7" fmla="*/ 316610 h 1398528"/>
                <a:gd name="connsiteX8" fmla="*/ 1234336 w 1386945"/>
                <a:gd name="connsiteY8" fmla="*/ 278200 h 1398528"/>
                <a:gd name="connsiteX9" fmla="*/ 1333355 w 1386945"/>
                <a:gd name="connsiteY9" fmla="*/ 464426 h 1398528"/>
                <a:gd name="connsiteX10" fmla="*/ 1223290 w 1386945"/>
                <a:gd name="connsiteY10" fmla="*/ 563656 h 1398528"/>
                <a:gd name="connsiteX11" fmla="*/ 1241255 w 1386945"/>
                <a:gd name="connsiteY11" fmla="*/ 720028 h 1398528"/>
                <a:gd name="connsiteX12" fmla="*/ 1378735 w 1386945"/>
                <a:gd name="connsiteY12" fmla="*/ 796347 h 1398528"/>
                <a:gd name="connsiteX13" fmla="*/ 1324146 w 1386945"/>
                <a:gd name="connsiteY13" fmla="*/ 1000074 h 1398528"/>
                <a:gd name="connsiteX14" fmla="*/ 1157323 w 1386945"/>
                <a:gd name="connsiteY14" fmla="*/ 997268 h 1398528"/>
                <a:gd name="connsiteX15" fmla="*/ 1082042 w 1386945"/>
                <a:gd name="connsiteY15" fmla="*/ 1092670 h 1398528"/>
                <a:gd name="connsiteX16" fmla="*/ 1136829 w 1386945"/>
                <a:gd name="connsiteY16" fmla="*/ 1235662 h 1398528"/>
                <a:gd name="connsiteX17" fmla="*/ 964059 w 1386945"/>
                <a:gd name="connsiteY17" fmla="*/ 1356637 h 1398528"/>
                <a:gd name="connsiteX18" fmla="*/ 833014 w 1386945"/>
                <a:gd name="connsiteY18" fmla="*/ 1242868 h 1398528"/>
                <a:gd name="connsiteX19" fmla="*/ 848962 w 1386945"/>
                <a:gd name="connsiteY19" fmla="*/ 1231702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6051 w 1386945"/>
                <a:gd name="connsiteY24" fmla="*/ 1090028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35724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2746 w 1384863"/>
                <a:gd name="connsiteY0" fmla="*/ 335705 h 1398528"/>
                <a:gd name="connsiteX1" fmla="*/ 1384863 w 1384863"/>
                <a:gd name="connsiteY1" fmla="*/ 338970 h 1398528"/>
                <a:gd name="connsiteX2" fmla="*/ 1382746 w 1384863"/>
                <a:gd name="connsiteY2" fmla="*/ 335705 h 1398528"/>
                <a:gd name="connsiteX3" fmla="*/ 768527 w 1384863"/>
                <a:gd name="connsiteY3" fmla="*/ 0 h 1398528"/>
                <a:gd name="connsiteX4" fmla="*/ 972253 w 1384863"/>
                <a:gd name="connsiteY4" fmla="*/ 54588 h 1398528"/>
                <a:gd name="connsiteX5" fmla="*/ 969334 w 1384863"/>
                <a:gd name="connsiteY5" fmla="*/ 228103 h 1398528"/>
                <a:gd name="connsiteX6" fmla="*/ 964004 w 1384863"/>
                <a:gd name="connsiteY6" fmla="*/ 226675 h 1398528"/>
                <a:gd name="connsiteX7" fmla="*/ 1079866 w 1384863"/>
                <a:gd name="connsiteY7" fmla="*/ 316610 h 1398528"/>
                <a:gd name="connsiteX8" fmla="*/ 1234336 w 1384863"/>
                <a:gd name="connsiteY8" fmla="*/ 278200 h 1398528"/>
                <a:gd name="connsiteX9" fmla="*/ 1333355 w 1384863"/>
                <a:gd name="connsiteY9" fmla="*/ 464426 h 1398528"/>
                <a:gd name="connsiteX10" fmla="*/ 1223290 w 1384863"/>
                <a:gd name="connsiteY10" fmla="*/ 563656 h 1398528"/>
                <a:gd name="connsiteX11" fmla="*/ 1241255 w 1384863"/>
                <a:gd name="connsiteY11" fmla="*/ 720028 h 1398528"/>
                <a:gd name="connsiteX12" fmla="*/ 1378735 w 1384863"/>
                <a:gd name="connsiteY12" fmla="*/ 796347 h 1398528"/>
                <a:gd name="connsiteX13" fmla="*/ 1324146 w 1384863"/>
                <a:gd name="connsiteY13" fmla="*/ 1000074 h 1398528"/>
                <a:gd name="connsiteX14" fmla="*/ 1157323 w 1384863"/>
                <a:gd name="connsiteY14" fmla="*/ 997268 h 1398528"/>
                <a:gd name="connsiteX15" fmla="*/ 1082042 w 1384863"/>
                <a:gd name="connsiteY15" fmla="*/ 1092670 h 1398528"/>
                <a:gd name="connsiteX16" fmla="*/ 1136829 w 1384863"/>
                <a:gd name="connsiteY16" fmla="*/ 1235662 h 1398528"/>
                <a:gd name="connsiteX17" fmla="*/ 964059 w 1384863"/>
                <a:gd name="connsiteY17" fmla="*/ 1356637 h 1398528"/>
                <a:gd name="connsiteX18" fmla="*/ 833014 w 1384863"/>
                <a:gd name="connsiteY18" fmla="*/ 1235724 h 1398528"/>
                <a:gd name="connsiteX19" fmla="*/ 691570 w 1384863"/>
                <a:gd name="connsiteY19" fmla="*/ 1255455 h 1398528"/>
                <a:gd name="connsiteX20" fmla="*/ 612145 w 1384863"/>
                <a:gd name="connsiteY20" fmla="*/ 1398528 h 1398528"/>
                <a:gd name="connsiteX21" fmla="*/ 408418 w 1384863"/>
                <a:gd name="connsiteY21" fmla="*/ 1343940 h 1398528"/>
                <a:gd name="connsiteX22" fmla="*/ 411171 w 1384863"/>
                <a:gd name="connsiteY22" fmla="*/ 1180323 h 1398528"/>
                <a:gd name="connsiteX23" fmla="*/ 298691 w 1384863"/>
                <a:gd name="connsiteY23" fmla="*/ 1095691 h 1398528"/>
                <a:gd name="connsiteX24" fmla="*/ 128320 w 1384863"/>
                <a:gd name="connsiteY24" fmla="*/ 1128695 h 1398528"/>
                <a:gd name="connsiteX25" fmla="*/ 39183 w 1384863"/>
                <a:gd name="connsiteY25" fmla="*/ 937542 h 1398528"/>
                <a:gd name="connsiteX26" fmla="*/ 154405 w 1384863"/>
                <a:gd name="connsiteY26" fmla="*/ 844117 h 1398528"/>
                <a:gd name="connsiteX27" fmla="*/ 135673 w 1384863"/>
                <a:gd name="connsiteY27" fmla="*/ 704255 h 1398528"/>
                <a:gd name="connsiteX28" fmla="*/ 0 w 1384863"/>
                <a:gd name="connsiteY28" fmla="*/ 628938 h 1398528"/>
                <a:gd name="connsiteX29" fmla="*/ 54588 w 1384863"/>
                <a:gd name="connsiteY29" fmla="*/ 425211 h 1398528"/>
                <a:gd name="connsiteX30" fmla="*/ 210062 w 1384863"/>
                <a:gd name="connsiteY30" fmla="*/ 427826 h 1398528"/>
                <a:gd name="connsiteX31" fmla="*/ 285437 w 1384863"/>
                <a:gd name="connsiteY31" fmla="*/ 326289 h 1398528"/>
                <a:gd name="connsiteX32" fmla="*/ 233363 w 1384863"/>
                <a:gd name="connsiteY32" fmla="*/ 165678 h 1398528"/>
                <a:gd name="connsiteX33" fmla="*/ 412228 w 1384863"/>
                <a:gd name="connsiteY33" fmla="*/ 53911 h 1398528"/>
                <a:gd name="connsiteX34" fmla="*/ 537137 w 1384863"/>
                <a:gd name="connsiteY34" fmla="*/ 174382 h 1398528"/>
                <a:gd name="connsiteX35" fmla="*/ 535882 w 1384863"/>
                <a:gd name="connsiteY35" fmla="*/ 175167 h 1398528"/>
                <a:gd name="connsiteX36" fmla="*/ 689625 w 1384863"/>
                <a:gd name="connsiteY36" fmla="*/ 153155 h 1398528"/>
                <a:gd name="connsiteX37" fmla="*/ 684296 w 1384863"/>
                <a:gd name="connsiteY37" fmla="*/ 151727 h 1398528"/>
                <a:gd name="connsiteX38" fmla="*/ 768527 w 1384863"/>
                <a:gd name="connsiteY38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964004 w 1378735"/>
                <a:gd name="connsiteY3" fmla="*/ 226675 h 1398528"/>
                <a:gd name="connsiteX4" fmla="*/ 1079866 w 1378735"/>
                <a:gd name="connsiteY4" fmla="*/ 316610 h 1398528"/>
                <a:gd name="connsiteX5" fmla="*/ 1234336 w 1378735"/>
                <a:gd name="connsiteY5" fmla="*/ 278200 h 1398528"/>
                <a:gd name="connsiteX6" fmla="*/ 1333355 w 1378735"/>
                <a:gd name="connsiteY6" fmla="*/ 464426 h 1398528"/>
                <a:gd name="connsiteX7" fmla="*/ 1223290 w 1378735"/>
                <a:gd name="connsiteY7" fmla="*/ 563656 h 1398528"/>
                <a:gd name="connsiteX8" fmla="*/ 1241255 w 1378735"/>
                <a:gd name="connsiteY8" fmla="*/ 720028 h 1398528"/>
                <a:gd name="connsiteX9" fmla="*/ 1378735 w 1378735"/>
                <a:gd name="connsiteY9" fmla="*/ 796347 h 1398528"/>
                <a:gd name="connsiteX10" fmla="*/ 1324146 w 1378735"/>
                <a:gd name="connsiteY10" fmla="*/ 1000074 h 1398528"/>
                <a:gd name="connsiteX11" fmla="*/ 1157323 w 1378735"/>
                <a:gd name="connsiteY11" fmla="*/ 997268 h 1398528"/>
                <a:gd name="connsiteX12" fmla="*/ 1082042 w 1378735"/>
                <a:gd name="connsiteY12" fmla="*/ 1092670 h 1398528"/>
                <a:gd name="connsiteX13" fmla="*/ 1136829 w 1378735"/>
                <a:gd name="connsiteY13" fmla="*/ 1235662 h 1398528"/>
                <a:gd name="connsiteX14" fmla="*/ 964059 w 1378735"/>
                <a:gd name="connsiteY14" fmla="*/ 1356637 h 1398528"/>
                <a:gd name="connsiteX15" fmla="*/ 833014 w 1378735"/>
                <a:gd name="connsiteY15" fmla="*/ 1235724 h 1398528"/>
                <a:gd name="connsiteX16" fmla="*/ 691570 w 1378735"/>
                <a:gd name="connsiteY16" fmla="*/ 1255455 h 1398528"/>
                <a:gd name="connsiteX17" fmla="*/ 612145 w 1378735"/>
                <a:gd name="connsiteY17" fmla="*/ 1398528 h 1398528"/>
                <a:gd name="connsiteX18" fmla="*/ 408418 w 1378735"/>
                <a:gd name="connsiteY18" fmla="*/ 1343940 h 1398528"/>
                <a:gd name="connsiteX19" fmla="*/ 411171 w 1378735"/>
                <a:gd name="connsiteY19" fmla="*/ 1180323 h 1398528"/>
                <a:gd name="connsiteX20" fmla="*/ 298691 w 1378735"/>
                <a:gd name="connsiteY20" fmla="*/ 1095691 h 1398528"/>
                <a:gd name="connsiteX21" fmla="*/ 128320 w 1378735"/>
                <a:gd name="connsiteY21" fmla="*/ 1128695 h 1398528"/>
                <a:gd name="connsiteX22" fmla="*/ 39183 w 1378735"/>
                <a:gd name="connsiteY22" fmla="*/ 937542 h 1398528"/>
                <a:gd name="connsiteX23" fmla="*/ 154405 w 1378735"/>
                <a:gd name="connsiteY23" fmla="*/ 844117 h 1398528"/>
                <a:gd name="connsiteX24" fmla="*/ 135673 w 1378735"/>
                <a:gd name="connsiteY24" fmla="*/ 704255 h 1398528"/>
                <a:gd name="connsiteX25" fmla="*/ 0 w 1378735"/>
                <a:gd name="connsiteY25" fmla="*/ 628938 h 1398528"/>
                <a:gd name="connsiteX26" fmla="*/ 54588 w 1378735"/>
                <a:gd name="connsiteY26" fmla="*/ 425211 h 1398528"/>
                <a:gd name="connsiteX27" fmla="*/ 210062 w 1378735"/>
                <a:gd name="connsiteY27" fmla="*/ 427826 h 1398528"/>
                <a:gd name="connsiteX28" fmla="*/ 285437 w 1378735"/>
                <a:gd name="connsiteY28" fmla="*/ 326289 h 1398528"/>
                <a:gd name="connsiteX29" fmla="*/ 233363 w 1378735"/>
                <a:gd name="connsiteY29" fmla="*/ 165678 h 1398528"/>
                <a:gd name="connsiteX30" fmla="*/ 412228 w 1378735"/>
                <a:gd name="connsiteY30" fmla="*/ 53911 h 1398528"/>
                <a:gd name="connsiteX31" fmla="*/ 537137 w 1378735"/>
                <a:gd name="connsiteY31" fmla="*/ 174382 h 1398528"/>
                <a:gd name="connsiteX32" fmla="*/ 535882 w 1378735"/>
                <a:gd name="connsiteY32" fmla="*/ 175167 h 1398528"/>
                <a:gd name="connsiteX33" fmla="*/ 689625 w 1378735"/>
                <a:gd name="connsiteY33" fmla="*/ 153155 h 1398528"/>
                <a:gd name="connsiteX34" fmla="*/ 684296 w 1378735"/>
                <a:gd name="connsiteY34" fmla="*/ 151727 h 1398528"/>
                <a:gd name="connsiteX35" fmla="*/ 768527 w 1378735"/>
                <a:gd name="connsiteY35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768527 w 1378735"/>
                <a:gd name="connsiteY33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689625 w 1378735"/>
                <a:gd name="connsiteY31" fmla="*/ 153155 h 1398528"/>
                <a:gd name="connsiteX32" fmla="*/ 768527 w 1378735"/>
                <a:gd name="connsiteY32" fmla="*/ 0 h 139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8735" h="1398528">
                  <a:moveTo>
                    <a:pt x="768527" y="0"/>
                  </a:moveTo>
                  <a:lnTo>
                    <a:pt x="972253" y="54588"/>
                  </a:lnTo>
                  <a:lnTo>
                    <a:pt x="969334" y="228103"/>
                  </a:lnTo>
                  <a:lnTo>
                    <a:pt x="1079866" y="316610"/>
                  </a:lnTo>
                  <a:lnTo>
                    <a:pt x="1234336" y="278200"/>
                  </a:lnTo>
                  <a:lnTo>
                    <a:pt x="1333355" y="464426"/>
                  </a:lnTo>
                  <a:lnTo>
                    <a:pt x="1223290" y="563656"/>
                  </a:lnTo>
                  <a:cubicBezTo>
                    <a:pt x="1237087" y="613911"/>
                    <a:pt x="1243590" y="666535"/>
                    <a:pt x="1241255" y="720028"/>
                  </a:cubicBezTo>
                  <a:lnTo>
                    <a:pt x="1378735" y="796347"/>
                  </a:lnTo>
                  <a:lnTo>
                    <a:pt x="1324146" y="1000074"/>
                  </a:lnTo>
                  <a:lnTo>
                    <a:pt x="1157323" y="997268"/>
                  </a:lnTo>
                  <a:cubicBezTo>
                    <a:pt x="1136231" y="1032510"/>
                    <a:pt x="1110676" y="1064296"/>
                    <a:pt x="1082042" y="1092670"/>
                  </a:cubicBezTo>
                  <a:lnTo>
                    <a:pt x="1136829" y="1235662"/>
                  </a:lnTo>
                  <a:lnTo>
                    <a:pt x="964059" y="1356637"/>
                  </a:lnTo>
                  <a:lnTo>
                    <a:pt x="833014" y="1235724"/>
                  </a:lnTo>
                  <a:lnTo>
                    <a:pt x="691570" y="1255455"/>
                  </a:lnTo>
                  <a:lnTo>
                    <a:pt x="612145" y="1398528"/>
                  </a:lnTo>
                  <a:lnTo>
                    <a:pt x="408418" y="1343940"/>
                  </a:lnTo>
                  <a:cubicBezTo>
                    <a:pt x="409336" y="1289401"/>
                    <a:pt x="410253" y="1234862"/>
                    <a:pt x="411171" y="1180323"/>
                  </a:cubicBezTo>
                  <a:cubicBezTo>
                    <a:pt x="369070" y="1150854"/>
                    <a:pt x="331546" y="1116202"/>
                    <a:pt x="298691" y="1095691"/>
                  </a:cubicBezTo>
                  <a:lnTo>
                    <a:pt x="128320" y="1128695"/>
                  </a:lnTo>
                  <a:lnTo>
                    <a:pt x="39183" y="937542"/>
                  </a:lnTo>
                  <a:lnTo>
                    <a:pt x="154405" y="844117"/>
                  </a:lnTo>
                  <a:cubicBezTo>
                    <a:pt x="142107" y="799040"/>
                    <a:pt x="135683" y="752063"/>
                    <a:pt x="135673" y="704255"/>
                  </a:cubicBezTo>
                  <a:lnTo>
                    <a:pt x="0" y="628938"/>
                  </a:lnTo>
                  <a:lnTo>
                    <a:pt x="54588" y="425211"/>
                  </a:lnTo>
                  <a:lnTo>
                    <a:pt x="210062" y="427826"/>
                  </a:lnTo>
                  <a:cubicBezTo>
                    <a:pt x="231154" y="390604"/>
                    <a:pt x="256624" y="356666"/>
                    <a:pt x="285437" y="326289"/>
                  </a:cubicBezTo>
                  <a:lnTo>
                    <a:pt x="233363" y="165678"/>
                  </a:lnTo>
                  <a:lnTo>
                    <a:pt x="412228" y="53911"/>
                  </a:lnTo>
                  <a:lnTo>
                    <a:pt x="537137" y="174382"/>
                  </a:lnTo>
                  <a:lnTo>
                    <a:pt x="689625" y="153155"/>
                  </a:lnTo>
                  <a:lnTo>
                    <a:pt x="76852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0BEA59E-5B71-475C-991C-1E9E1A5BF538}"/>
                </a:ext>
              </a:extLst>
            </p:cNvPr>
            <p:cNvSpPr/>
            <p:nvPr/>
          </p:nvSpPr>
          <p:spPr>
            <a:xfrm>
              <a:off x="7502777" y="1830711"/>
              <a:ext cx="356861" cy="698675"/>
            </a:xfrm>
            <a:custGeom>
              <a:avLst/>
              <a:gdLst>
                <a:gd name="connsiteX0" fmla="*/ 178431 w 356861"/>
                <a:gd name="connsiteY0" fmla="*/ 0 h 698675"/>
                <a:gd name="connsiteX1" fmla="*/ 356861 w 356861"/>
                <a:gd name="connsiteY1" fmla="*/ 178431 h 698675"/>
                <a:gd name="connsiteX2" fmla="*/ 304600 w 356861"/>
                <a:gd name="connsiteY2" fmla="*/ 304601 h 698675"/>
                <a:gd name="connsiteX3" fmla="*/ 282306 w 356861"/>
                <a:gd name="connsiteY3" fmla="*/ 319632 h 698675"/>
                <a:gd name="connsiteX4" fmla="*/ 337514 w 356861"/>
                <a:gd name="connsiteY4" fmla="*/ 620208 h 698675"/>
                <a:gd name="connsiteX5" fmla="*/ 285920 w 356861"/>
                <a:gd name="connsiteY5" fmla="*/ 698675 h 698675"/>
                <a:gd name="connsiteX6" fmla="*/ 70943 w 356861"/>
                <a:gd name="connsiteY6" fmla="*/ 698675 h 698675"/>
                <a:gd name="connsiteX7" fmla="*/ 18274 w 356861"/>
                <a:gd name="connsiteY7" fmla="*/ 620208 h 698675"/>
                <a:gd name="connsiteX8" fmla="*/ 73601 w 356861"/>
                <a:gd name="connsiteY8" fmla="*/ 318987 h 698675"/>
                <a:gd name="connsiteX9" fmla="*/ 52262 w 356861"/>
                <a:gd name="connsiteY9" fmla="*/ 304601 h 698675"/>
                <a:gd name="connsiteX10" fmla="*/ 0 w 356861"/>
                <a:gd name="connsiteY10" fmla="*/ 178431 h 698675"/>
                <a:gd name="connsiteX11" fmla="*/ 178431 w 356861"/>
                <a:gd name="connsiteY11" fmla="*/ 0 h 6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861" h="698675">
                  <a:moveTo>
                    <a:pt x="178431" y="0"/>
                  </a:moveTo>
                  <a:cubicBezTo>
                    <a:pt x="276976" y="0"/>
                    <a:pt x="356861" y="79887"/>
                    <a:pt x="356861" y="178431"/>
                  </a:cubicBezTo>
                  <a:cubicBezTo>
                    <a:pt x="356861" y="227703"/>
                    <a:pt x="336890" y="272311"/>
                    <a:pt x="304600" y="304601"/>
                  </a:cubicBezTo>
                  <a:lnTo>
                    <a:pt x="282306" y="319632"/>
                  </a:lnTo>
                  <a:lnTo>
                    <a:pt x="337514" y="620208"/>
                  </a:lnTo>
                  <a:cubicBezTo>
                    <a:pt x="338590" y="663204"/>
                    <a:pt x="314942" y="698675"/>
                    <a:pt x="285920" y="698675"/>
                  </a:cubicBezTo>
                  <a:lnTo>
                    <a:pt x="70943" y="698675"/>
                  </a:lnTo>
                  <a:cubicBezTo>
                    <a:pt x="41922" y="698675"/>
                    <a:pt x="18274" y="663204"/>
                    <a:pt x="18274" y="620208"/>
                  </a:cubicBezTo>
                  <a:lnTo>
                    <a:pt x="73601" y="318987"/>
                  </a:lnTo>
                  <a:lnTo>
                    <a:pt x="52262" y="304601"/>
                  </a:lnTo>
                  <a:cubicBezTo>
                    <a:pt x="19972" y="272311"/>
                    <a:pt x="0" y="227703"/>
                    <a:pt x="0" y="178431"/>
                  </a:cubicBezTo>
                  <a:cubicBezTo>
                    <a:pt x="0" y="79887"/>
                    <a:pt x="79887" y="0"/>
                    <a:pt x="178431" y="0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78F15BE-7EBE-472F-915C-DDE46D72CE57}"/>
                </a:ext>
              </a:extLst>
            </p:cNvPr>
            <p:cNvSpPr/>
            <p:nvPr/>
          </p:nvSpPr>
          <p:spPr>
            <a:xfrm rot="1603909">
              <a:off x="7893987" y="1062393"/>
              <a:ext cx="1706657" cy="1621837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  <a:gd name="connsiteX0" fmla="*/ 1825913 w 2026101"/>
                <a:gd name="connsiteY0" fmla="*/ 236637 h 1769959"/>
                <a:gd name="connsiteX1" fmla="*/ 1627004 w 2026101"/>
                <a:gd name="connsiteY1" fmla="*/ 185737 h 1769959"/>
                <a:gd name="connsiteX2" fmla="*/ 1501274 w 2026101"/>
                <a:gd name="connsiteY2" fmla="*/ 388620 h 1769959"/>
                <a:gd name="connsiteX3" fmla="*/ 1486034 w 2026101"/>
                <a:gd name="connsiteY3" fmla="*/ 406717 h 1769959"/>
                <a:gd name="connsiteX4" fmla="*/ 1353636 w 2026101"/>
                <a:gd name="connsiteY4" fmla="*/ 409575 h 1769959"/>
                <a:gd name="connsiteX5" fmla="*/ 1321251 w 2026101"/>
                <a:gd name="connsiteY5" fmla="*/ 378142 h 1769959"/>
                <a:gd name="connsiteX6" fmla="*/ 1039311 w 2026101"/>
                <a:gd name="connsiteY6" fmla="*/ 145732 h 1769959"/>
                <a:gd name="connsiteX7" fmla="*/ 829761 w 2026101"/>
                <a:gd name="connsiteY7" fmla="*/ 430530 h 1769959"/>
                <a:gd name="connsiteX8" fmla="*/ 1067886 w 2026101"/>
                <a:gd name="connsiteY8" fmla="*/ 638175 h 1769959"/>
                <a:gd name="connsiteX9" fmla="*/ 1207904 w 2026101"/>
                <a:gd name="connsiteY9" fmla="*/ 599122 h 1769959"/>
                <a:gd name="connsiteX10" fmla="*/ 1236479 w 2026101"/>
                <a:gd name="connsiteY10" fmla="*/ 603885 h 1769959"/>
                <a:gd name="connsiteX11" fmla="*/ 1258386 w 2026101"/>
                <a:gd name="connsiteY11" fmla="*/ 627697 h 1769959"/>
                <a:gd name="connsiteX12" fmla="*/ 1269816 w 2026101"/>
                <a:gd name="connsiteY12" fmla="*/ 632460 h 1769959"/>
                <a:gd name="connsiteX13" fmla="*/ 1277436 w 2026101"/>
                <a:gd name="connsiteY13" fmla="*/ 620077 h 1769959"/>
                <a:gd name="connsiteX14" fmla="*/ 1275531 w 2026101"/>
                <a:gd name="connsiteY14" fmla="*/ 607695 h 1769959"/>
                <a:gd name="connsiteX15" fmla="*/ 1380306 w 2026101"/>
                <a:gd name="connsiteY15" fmla="*/ 506730 h 1769959"/>
                <a:gd name="connsiteX16" fmla="*/ 1518419 w 2026101"/>
                <a:gd name="connsiteY16" fmla="*/ 662940 h 1769959"/>
                <a:gd name="connsiteX17" fmla="*/ 1456506 w 2026101"/>
                <a:gd name="connsiteY17" fmla="*/ 750570 h 1769959"/>
                <a:gd name="connsiteX18" fmla="*/ 1405071 w 2026101"/>
                <a:gd name="connsiteY18" fmla="*/ 751522 h 1769959"/>
                <a:gd name="connsiteX19" fmla="*/ 1382211 w 2026101"/>
                <a:gd name="connsiteY19" fmla="*/ 757237 h 1769959"/>
                <a:gd name="connsiteX20" fmla="*/ 1391736 w 2026101"/>
                <a:gd name="connsiteY20" fmla="*/ 774382 h 1769959"/>
                <a:gd name="connsiteX21" fmla="*/ 1407929 w 2026101"/>
                <a:gd name="connsiteY21" fmla="*/ 791527 h 1769959"/>
                <a:gd name="connsiteX22" fmla="*/ 1409834 w 2026101"/>
                <a:gd name="connsiteY22" fmla="*/ 823912 h 1769959"/>
                <a:gd name="connsiteX23" fmla="*/ 1360304 w 2026101"/>
                <a:gd name="connsiteY23" fmla="*/ 956310 h 1769959"/>
                <a:gd name="connsiteX24" fmla="*/ 1607001 w 2026101"/>
                <a:gd name="connsiteY24" fmla="*/ 1220152 h 1769959"/>
                <a:gd name="connsiteX25" fmla="*/ 1645101 w 2026101"/>
                <a:gd name="connsiteY25" fmla="*/ 1217295 h 1769959"/>
                <a:gd name="connsiteX26" fmla="*/ 1842269 w 2026101"/>
                <a:gd name="connsiteY26" fmla="*/ 1047750 h 1769959"/>
                <a:gd name="connsiteX27" fmla="*/ 1778451 w 2026101"/>
                <a:gd name="connsiteY27" fmla="*/ 793432 h 1769959"/>
                <a:gd name="connsiteX28" fmla="*/ 1627004 w 2026101"/>
                <a:gd name="connsiteY28" fmla="*/ 725805 h 1769959"/>
                <a:gd name="connsiteX29" fmla="*/ 1609859 w 2026101"/>
                <a:gd name="connsiteY29" fmla="*/ 702945 h 1769959"/>
                <a:gd name="connsiteX30" fmla="*/ 1625099 w 2026101"/>
                <a:gd name="connsiteY30" fmla="*/ 568642 h 1769959"/>
                <a:gd name="connsiteX31" fmla="*/ 1652721 w 2026101"/>
                <a:gd name="connsiteY31" fmla="*/ 547687 h 1769959"/>
                <a:gd name="connsiteX32" fmla="*/ 1755591 w 2026101"/>
                <a:gd name="connsiteY32" fmla="*/ 538162 h 1769959"/>
                <a:gd name="connsiteX33" fmla="*/ 1864176 w 2026101"/>
                <a:gd name="connsiteY33" fmla="*/ 299085 h 1769959"/>
                <a:gd name="connsiteX34" fmla="*/ 1825913 w 2026101"/>
                <a:gd name="connsiteY34" fmla="*/ 236637 h 1769959"/>
                <a:gd name="connsiteX35" fmla="*/ 1939647 w 2026101"/>
                <a:gd name="connsiteY35" fmla="*/ 136464 h 1769959"/>
                <a:gd name="connsiteX36" fmla="*/ 1990859 w 2026101"/>
                <a:gd name="connsiteY36" fmla="*/ 211455 h 1769959"/>
                <a:gd name="connsiteX37" fmla="*/ 2025149 w 2026101"/>
                <a:gd name="connsiteY37" fmla="*/ 318135 h 1769959"/>
                <a:gd name="connsiteX38" fmla="*/ 2026101 w 2026101"/>
                <a:gd name="connsiteY38" fmla="*/ 412432 h 1769959"/>
                <a:gd name="connsiteX39" fmla="*/ 1978476 w 2026101"/>
                <a:gd name="connsiteY39" fmla="*/ 540067 h 1769959"/>
                <a:gd name="connsiteX40" fmla="*/ 1865129 w 2026101"/>
                <a:gd name="connsiteY40" fmla="*/ 653415 h 1769959"/>
                <a:gd name="connsiteX41" fmla="*/ 1863224 w 2026101"/>
                <a:gd name="connsiteY41" fmla="*/ 674370 h 1769959"/>
                <a:gd name="connsiteX42" fmla="*/ 1999431 w 2026101"/>
                <a:gd name="connsiteY42" fmla="*/ 943927 h 1769959"/>
                <a:gd name="connsiteX43" fmla="*/ 1739399 w 2026101"/>
                <a:gd name="connsiteY43" fmla="*/ 1343977 h 1769959"/>
                <a:gd name="connsiteX44" fmla="*/ 1360304 w 2026101"/>
                <a:gd name="connsiteY44" fmla="*/ 1281112 h 1769959"/>
                <a:gd name="connsiteX45" fmla="*/ 1211714 w 2026101"/>
                <a:gd name="connsiteY45" fmla="*/ 973455 h 1769959"/>
                <a:gd name="connsiteX46" fmla="*/ 1193616 w 2026101"/>
                <a:gd name="connsiteY46" fmla="*/ 996315 h 1769959"/>
                <a:gd name="connsiteX47" fmla="*/ 1158374 w 2026101"/>
                <a:gd name="connsiteY47" fmla="*/ 1093470 h 1769959"/>
                <a:gd name="connsiteX48" fmla="*/ 1137419 w 2026101"/>
                <a:gd name="connsiteY48" fmla="*/ 1108710 h 1769959"/>
                <a:gd name="connsiteX49" fmla="*/ 1039311 w 2026101"/>
                <a:gd name="connsiteY49" fmla="*/ 1113472 h 1769959"/>
                <a:gd name="connsiteX50" fmla="*/ 1063124 w 2026101"/>
                <a:gd name="connsiteY50" fmla="*/ 1163002 h 1769959"/>
                <a:gd name="connsiteX51" fmla="*/ 1014546 w 2026101"/>
                <a:gd name="connsiteY51" fmla="*/ 1270635 h 1769959"/>
                <a:gd name="connsiteX52" fmla="*/ 897389 w 2026101"/>
                <a:gd name="connsiteY52" fmla="*/ 1259205 h 1769959"/>
                <a:gd name="connsiteX53" fmla="*/ 866909 w 2026101"/>
                <a:gd name="connsiteY53" fmla="*/ 1259205 h 1769959"/>
                <a:gd name="connsiteX54" fmla="*/ 433871 w 2026101"/>
                <a:gd name="connsiteY54" fmla="*/ 1658450 h 1769959"/>
                <a:gd name="connsiteX55" fmla="*/ 0 w 2026101"/>
                <a:gd name="connsiteY55" fmla="*/ 1769959 h 1769959"/>
                <a:gd name="connsiteX56" fmla="*/ 730701 w 2026101"/>
                <a:gd name="connsiteY56" fmla="*/ 1106805 h 1769959"/>
                <a:gd name="connsiteX57" fmla="*/ 732606 w 2026101"/>
                <a:gd name="connsiteY57" fmla="*/ 1083945 h 1769959"/>
                <a:gd name="connsiteX58" fmla="*/ 740226 w 2026101"/>
                <a:gd name="connsiteY58" fmla="*/ 947737 h 1769959"/>
                <a:gd name="connsiteX59" fmla="*/ 875481 w 2026101"/>
                <a:gd name="connsiteY59" fmla="*/ 941070 h 1769959"/>
                <a:gd name="connsiteX60" fmla="*/ 890721 w 2026101"/>
                <a:gd name="connsiteY60" fmla="*/ 934402 h 1769959"/>
                <a:gd name="connsiteX61" fmla="*/ 901199 w 2026101"/>
                <a:gd name="connsiteY61" fmla="*/ 855345 h 1769959"/>
                <a:gd name="connsiteX62" fmla="*/ 921201 w 2026101"/>
                <a:gd name="connsiteY62" fmla="*/ 832485 h 1769959"/>
                <a:gd name="connsiteX63" fmla="*/ 1049377 w 2026101"/>
                <a:gd name="connsiteY63" fmla="*/ 809555 h 1769959"/>
                <a:gd name="connsiteX64" fmla="*/ 991686 w 2026101"/>
                <a:gd name="connsiteY64" fmla="*/ 782955 h 1769959"/>
                <a:gd name="connsiteX65" fmla="*/ 683076 w 2026101"/>
                <a:gd name="connsiteY65" fmla="*/ 446722 h 1769959"/>
                <a:gd name="connsiteX66" fmla="*/ 1004069 w 2026101"/>
                <a:gd name="connsiteY66" fmla="*/ 4762 h 1769959"/>
                <a:gd name="connsiteX67" fmla="*/ 1025024 w 2026101"/>
                <a:gd name="connsiteY67" fmla="*/ 0 h 1769959"/>
                <a:gd name="connsiteX68" fmla="*/ 1120274 w 2026101"/>
                <a:gd name="connsiteY68" fmla="*/ 0 h 1769959"/>
                <a:gd name="connsiteX69" fmla="*/ 1128846 w 2026101"/>
                <a:gd name="connsiteY69" fmla="*/ 1905 h 1769959"/>
                <a:gd name="connsiteX70" fmla="*/ 1391736 w 2026101"/>
                <a:gd name="connsiteY70" fmla="*/ 160972 h 1769959"/>
                <a:gd name="connsiteX71" fmla="*/ 1413644 w 2026101"/>
                <a:gd name="connsiteY71" fmla="*/ 160972 h 1769959"/>
                <a:gd name="connsiteX72" fmla="*/ 1939647 w 2026101"/>
                <a:gd name="connsiteY72" fmla="*/ 136464 h 1769959"/>
                <a:gd name="connsiteX0" fmla="*/ 1825913 w 2026101"/>
                <a:gd name="connsiteY0" fmla="*/ 236637 h 1925404"/>
                <a:gd name="connsiteX1" fmla="*/ 1627004 w 2026101"/>
                <a:gd name="connsiteY1" fmla="*/ 185737 h 1925404"/>
                <a:gd name="connsiteX2" fmla="*/ 1501274 w 2026101"/>
                <a:gd name="connsiteY2" fmla="*/ 388620 h 1925404"/>
                <a:gd name="connsiteX3" fmla="*/ 1486034 w 2026101"/>
                <a:gd name="connsiteY3" fmla="*/ 406717 h 1925404"/>
                <a:gd name="connsiteX4" fmla="*/ 1353636 w 2026101"/>
                <a:gd name="connsiteY4" fmla="*/ 409575 h 1925404"/>
                <a:gd name="connsiteX5" fmla="*/ 1321251 w 2026101"/>
                <a:gd name="connsiteY5" fmla="*/ 378142 h 1925404"/>
                <a:gd name="connsiteX6" fmla="*/ 1039311 w 2026101"/>
                <a:gd name="connsiteY6" fmla="*/ 145732 h 1925404"/>
                <a:gd name="connsiteX7" fmla="*/ 829761 w 2026101"/>
                <a:gd name="connsiteY7" fmla="*/ 430530 h 1925404"/>
                <a:gd name="connsiteX8" fmla="*/ 1067886 w 2026101"/>
                <a:gd name="connsiteY8" fmla="*/ 638175 h 1925404"/>
                <a:gd name="connsiteX9" fmla="*/ 1207904 w 2026101"/>
                <a:gd name="connsiteY9" fmla="*/ 599122 h 1925404"/>
                <a:gd name="connsiteX10" fmla="*/ 1236479 w 2026101"/>
                <a:gd name="connsiteY10" fmla="*/ 603885 h 1925404"/>
                <a:gd name="connsiteX11" fmla="*/ 1258386 w 2026101"/>
                <a:gd name="connsiteY11" fmla="*/ 627697 h 1925404"/>
                <a:gd name="connsiteX12" fmla="*/ 1269816 w 2026101"/>
                <a:gd name="connsiteY12" fmla="*/ 632460 h 1925404"/>
                <a:gd name="connsiteX13" fmla="*/ 1277436 w 2026101"/>
                <a:gd name="connsiteY13" fmla="*/ 620077 h 1925404"/>
                <a:gd name="connsiteX14" fmla="*/ 1275531 w 2026101"/>
                <a:gd name="connsiteY14" fmla="*/ 607695 h 1925404"/>
                <a:gd name="connsiteX15" fmla="*/ 1380306 w 2026101"/>
                <a:gd name="connsiteY15" fmla="*/ 506730 h 1925404"/>
                <a:gd name="connsiteX16" fmla="*/ 1518419 w 2026101"/>
                <a:gd name="connsiteY16" fmla="*/ 662940 h 1925404"/>
                <a:gd name="connsiteX17" fmla="*/ 1456506 w 2026101"/>
                <a:gd name="connsiteY17" fmla="*/ 750570 h 1925404"/>
                <a:gd name="connsiteX18" fmla="*/ 1405071 w 2026101"/>
                <a:gd name="connsiteY18" fmla="*/ 751522 h 1925404"/>
                <a:gd name="connsiteX19" fmla="*/ 1382211 w 2026101"/>
                <a:gd name="connsiteY19" fmla="*/ 757237 h 1925404"/>
                <a:gd name="connsiteX20" fmla="*/ 1391736 w 2026101"/>
                <a:gd name="connsiteY20" fmla="*/ 774382 h 1925404"/>
                <a:gd name="connsiteX21" fmla="*/ 1407929 w 2026101"/>
                <a:gd name="connsiteY21" fmla="*/ 791527 h 1925404"/>
                <a:gd name="connsiteX22" fmla="*/ 1409834 w 2026101"/>
                <a:gd name="connsiteY22" fmla="*/ 823912 h 1925404"/>
                <a:gd name="connsiteX23" fmla="*/ 1360304 w 2026101"/>
                <a:gd name="connsiteY23" fmla="*/ 956310 h 1925404"/>
                <a:gd name="connsiteX24" fmla="*/ 1607001 w 2026101"/>
                <a:gd name="connsiteY24" fmla="*/ 1220152 h 1925404"/>
                <a:gd name="connsiteX25" fmla="*/ 1645101 w 2026101"/>
                <a:gd name="connsiteY25" fmla="*/ 1217295 h 1925404"/>
                <a:gd name="connsiteX26" fmla="*/ 1842269 w 2026101"/>
                <a:gd name="connsiteY26" fmla="*/ 1047750 h 1925404"/>
                <a:gd name="connsiteX27" fmla="*/ 1778451 w 2026101"/>
                <a:gd name="connsiteY27" fmla="*/ 793432 h 1925404"/>
                <a:gd name="connsiteX28" fmla="*/ 1627004 w 2026101"/>
                <a:gd name="connsiteY28" fmla="*/ 725805 h 1925404"/>
                <a:gd name="connsiteX29" fmla="*/ 1609859 w 2026101"/>
                <a:gd name="connsiteY29" fmla="*/ 702945 h 1925404"/>
                <a:gd name="connsiteX30" fmla="*/ 1625099 w 2026101"/>
                <a:gd name="connsiteY30" fmla="*/ 568642 h 1925404"/>
                <a:gd name="connsiteX31" fmla="*/ 1652721 w 2026101"/>
                <a:gd name="connsiteY31" fmla="*/ 547687 h 1925404"/>
                <a:gd name="connsiteX32" fmla="*/ 1755591 w 2026101"/>
                <a:gd name="connsiteY32" fmla="*/ 538162 h 1925404"/>
                <a:gd name="connsiteX33" fmla="*/ 1864176 w 2026101"/>
                <a:gd name="connsiteY33" fmla="*/ 299085 h 1925404"/>
                <a:gd name="connsiteX34" fmla="*/ 1825913 w 2026101"/>
                <a:gd name="connsiteY34" fmla="*/ 236637 h 1925404"/>
                <a:gd name="connsiteX35" fmla="*/ 1939647 w 2026101"/>
                <a:gd name="connsiteY35" fmla="*/ 136464 h 1925404"/>
                <a:gd name="connsiteX36" fmla="*/ 1990859 w 2026101"/>
                <a:gd name="connsiteY36" fmla="*/ 211455 h 1925404"/>
                <a:gd name="connsiteX37" fmla="*/ 2025149 w 2026101"/>
                <a:gd name="connsiteY37" fmla="*/ 318135 h 1925404"/>
                <a:gd name="connsiteX38" fmla="*/ 2026101 w 2026101"/>
                <a:gd name="connsiteY38" fmla="*/ 412432 h 1925404"/>
                <a:gd name="connsiteX39" fmla="*/ 1978476 w 2026101"/>
                <a:gd name="connsiteY39" fmla="*/ 540067 h 1925404"/>
                <a:gd name="connsiteX40" fmla="*/ 1865129 w 2026101"/>
                <a:gd name="connsiteY40" fmla="*/ 653415 h 1925404"/>
                <a:gd name="connsiteX41" fmla="*/ 1863224 w 2026101"/>
                <a:gd name="connsiteY41" fmla="*/ 674370 h 1925404"/>
                <a:gd name="connsiteX42" fmla="*/ 1999431 w 2026101"/>
                <a:gd name="connsiteY42" fmla="*/ 943927 h 1925404"/>
                <a:gd name="connsiteX43" fmla="*/ 1739399 w 2026101"/>
                <a:gd name="connsiteY43" fmla="*/ 1343977 h 1925404"/>
                <a:gd name="connsiteX44" fmla="*/ 1360304 w 2026101"/>
                <a:gd name="connsiteY44" fmla="*/ 1281112 h 1925404"/>
                <a:gd name="connsiteX45" fmla="*/ 1211714 w 2026101"/>
                <a:gd name="connsiteY45" fmla="*/ 973455 h 1925404"/>
                <a:gd name="connsiteX46" fmla="*/ 1193616 w 2026101"/>
                <a:gd name="connsiteY46" fmla="*/ 996315 h 1925404"/>
                <a:gd name="connsiteX47" fmla="*/ 1158374 w 2026101"/>
                <a:gd name="connsiteY47" fmla="*/ 1093470 h 1925404"/>
                <a:gd name="connsiteX48" fmla="*/ 1137419 w 2026101"/>
                <a:gd name="connsiteY48" fmla="*/ 1108710 h 1925404"/>
                <a:gd name="connsiteX49" fmla="*/ 1039311 w 2026101"/>
                <a:gd name="connsiteY49" fmla="*/ 1113472 h 1925404"/>
                <a:gd name="connsiteX50" fmla="*/ 1063124 w 2026101"/>
                <a:gd name="connsiteY50" fmla="*/ 1163002 h 1925404"/>
                <a:gd name="connsiteX51" fmla="*/ 1014546 w 2026101"/>
                <a:gd name="connsiteY51" fmla="*/ 1270635 h 1925404"/>
                <a:gd name="connsiteX52" fmla="*/ 897389 w 2026101"/>
                <a:gd name="connsiteY52" fmla="*/ 1259205 h 1925404"/>
                <a:gd name="connsiteX53" fmla="*/ 866909 w 2026101"/>
                <a:gd name="connsiteY53" fmla="*/ 1259205 h 1925404"/>
                <a:gd name="connsiteX54" fmla="*/ 141485 w 2026101"/>
                <a:gd name="connsiteY54" fmla="*/ 1925404 h 1925404"/>
                <a:gd name="connsiteX55" fmla="*/ 0 w 2026101"/>
                <a:gd name="connsiteY55" fmla="*/ 1769959 h 1925404"/>
                <a:gd name="connsiteX56" fmla="*/ 730701 w 2026101"/>
                <a:gd name="connsiteY56" fmla="*/ 1106805 h 1925404"/>
                <a:gd name="connsiteX57" fmla="*/ 732606 w 2026101"/>
                <a:gd name="connsiteY57" fmla="*/ 1083945 h 1925404"/>
                <a:gd name="connsiteX58" fmla="*/ 740226 w 2026101"/>
                <a:gd name="connsiteY58" fmla="*/ 947737 h 1925404"/>
                <a:gd name="connsiteX59" fmla="*/ 875481 w 2026101"/>
                <a:gd name="connsiteY59" fmla="*/ 941070 h 1925404"/>
                <a:gd name="connsiteX60" fmla="*/ 890721 w 2026101"/>
                <a:gd name="connsiteY60" fmla="*/ 934402 h 1925404"/>
                <a:gd name="connsiteX61" fmla="*/ 901199 w 2026101"/>
                <a:gd name="connsiteY61" fmla="*/ 855345 h 1925404"/>
                <a:gd name="connsiteX62" fmla="*/ 921201 w 2026101"/>
                <a:gd name="connsiteY62" fmla="*/ 832485 h 1925404"/>
                <a:gd name="connsiteX63" fmla="*/ 1049377 w 2026101"/>
                <a:gd name="connsiteY63" fmla="*/ 809555 h 1925404"/>
                <a:gd name="connsiteX64" fmla="*/ 991686 w 2026101"/>
                <a:gd name="connsiteY64" fmla="*/ 782955 h 1925404"/>
                <a:gd name="connsiteX65" fmla="*/ 683076 w 2026101"/>
                <a:gd name="connsiteY65" fmla="*/ 446722 h 1925404"/>
                <a:gd name="connsiteX66" fmla="*/ 1004069 w 2026101"/>
                <a:gd name="connsiteY66" fmla="*/ 4762 h 1925404"/>
                <a:gd name="connsiteX67" fmla="*/ 1025024 w 2026101"/>
                <a:gd name="connsiteY67" fmla="*/ 0 h 1925404"/>
                <a:gd name="connsiteX68" fmla="*/ 1120274 w 2026101"/>
                <a:gd name="connsiteY68" fmla="*/ 0 h 1925404"/>
                <a:gd name="connsiteX69" fmla="*/ 1128846 w 2026101"/>
                <a:gd name="connsiteY69" fmla="*/ 1905 h 1925404"/>
                <a:gd name="connsiteX70" fmla="*/ 1391736 w 2026101"/>
                <a:gd name="connsiteY70" fmla="*/ 160972 h 1925404"/>
                <a:gd name="connsiteX71" fmla="*/ 1413644 w 2026101"/>
                <a:gd name="connsiteY71" fmla="*/ 160972 h 1925404"/>
                <a:gd name="connsiteX72" fmla="*/ 1939647 w 2026101"/>
                <a:gd name="connsiteY72" fmla="*/ 136464 h 192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26101" h="1925404">
                  <a:moveTo>
                    <a:pt x="1825913" y="236637"/>
                  </a:moveTo>
                  <a:cubicBezTo>
                    <a:pt x="1777023" y="183773"/>
                    <a:pt x="1699870" y="161448"/>
                    <a:pt x="1627004" y="185737"/>
                  </a:cubicBezTo>
                  <a:cubicBezTo>
                    <a:pt x="1553661" y="210502"/>
                    <a:pt x="1490796" y="283845"/>
                    <a:pt x="1501274" y="388620"/>
                  </a:cubicBezTo>
                  <a:cubicBezTo>
                    <a:pt x="1502226" y="401955"/>
                    <a:pt x="1499369" y="405765"/>
                    <a:pt x="1486034" y="406717"/>
                  </a:cubicBezTo>
                  <a:cubicBezTo>
                    <a:pt x="1442219" y="408622"/>
                    <a:pt x="1397451" y="408622"/>
                    <a:pt x="1353636" y="409575"/>
                  </a:cubicBezTo>
                  <a:cubicBezTo>
                    <a:pt x="1321251" y="410527"/>
                    <a:pt x="1322204" y="410527"/>
                    <a:pt x="1321251" y="378142"/>
                  </a:cubicBezTo>
                  <a:cubicBezTo>
                    <a:pt x="1317441" y="243840"/>
                    <a:pt x="1196474" y="122872"/>
                    <a:pt x="1039311" y="145732"/>
                  </a:cubicBezTo>
                  <a:cubicBezTo>
                    <a:pt x="898341" y="165735"/>
                    <a:pt x="809759" y="290512"/>
                    <a:pt x="829761" y="430530"/>
                  </a:cubicBezTo>
                  <a:cubicBezTo>
                    <a:pt x="846906" y="546735"/>
                    <a:pt x="950729" y="637222"/>
                    <a:pt x="1067886" y="638175"/>
                  </a:cubicBezTo>
                  <a:cubicBezTo>
                    <a:pt x="1118369" y="639127"/>
                    <a:pt x="1165041" y="626745"/>
                    <a:pt x="1207904" y="599122"/>
                  </a:cubicBezTo>
                  <a:cubicBezTo>
                    <a:pt x="1220286" y="591502"/>
                    <a:pt x="1227906" y="592455"/>
                    <a:pt x="1236479" y="603885"/>
                  </a:cubicBezTo>
                  <a:cubicBezTo>
                    <a:pt x="1243146" y="612457"/>
                    <a:pt x="1250766" y="620077"/>
                    <a:pt x="1258386" y="627697"/>
                  </a:cubicBezTo>
                  <a:cubicBezTo>
                    <a:pt x="1261244" y="630555"/>
                    <a:pt x="1264101" y="635317"/>
                    <a:pt x="1269816" y="632460"/>
                  </a:cubicBezTo>
                  <a:cubicBezTo>
                    <a:pt x="1274579" y="629602"/>
                    <a:pt x="1278389" y="625792"/>
                    <a:pt x="1277436" y="620077"/>
                  </a:cubicBezTo>
                  <a:cubicBezTo>
                    <a:pt x="1277436" y="616267"/>
                    <a:pt x="1276484" y="611505"/>
                    <a:pt x="1275531" y="607695"/>
                  </a:cubicBezTo>
                  <a:cubicBezTo>
                    <a:pt x="1266006" y="544830"/>
                    <a:pt x="1317441" y="495300"/>
                    <a:pt x="1380306" y="506730"/>
                  </a:cubicBezTo>
                  <a:cubicBezTo>
                    <a:pt x="1456506" y="520065"/>
                    <a:pt x="1514609" y="585787"/>
                    <a:pt x="1518419" y="662940"/>
                  </a:cubicBezTo>
                  <a:cubicBezTo>
                    <a:pt x="1520324" y="702945"/>
                    <a:pt x="1495559" y="739140"/>
                    <a:pt x="1456506" y="750570"/>
                  </a:cubicBezTo>
                  <a:cubicBezTo>
                    <a:pt x="1439361" y="755332"/>
                    <a:pt x="1422216" y="756285"/>
                    <a:pt x="1405071" y="751522"/>
                  </a:cubicBezTo>
                  <a:cubicBezTo>
                    <a:pt x="1396499" y="749617"/>
                    <a:pt x="1386974" y="747712"/>
                    <a:pt x="1382211" y="757237"/>
                  </a:cubicBezTo>
                  <a:cubicBezTo>
                    <a:pt x="1377449" y="766762"/>
                    <a:pt x="1387926" y="768667"/>
                    <a:pt x="1391736" y="774382"/>
                  </a:cubicBezTo>
                  <a:cubicBezTo>
                    <a:pt x="1396499" y="780097"/>
                    <a:pt x="1401261" y="785812"/>
                    <a:pt x="1407929" y="791527"/>
                  </a:cubicBezTo>
                  <a:cubicBezTo>
                    <a:pt x="1420311" y="802005"/>
                    <a:pt x="1420311" y="810577"/>
                    <a:pt x="1409834" y="823912"/>
                  </a:cubicBezTo>
                  <a:cubicBezTo>
                    <a:pt x="1379354" y="862012"/>
                    <a:pt x="1363161" y="907732"/>
                    <a:pt x="1360304" y="956310"/>
                  </a:cubicBezTo>
                  <a:cubicBezTo>
                    <a:pt x="1349826" y="1101090"/>
                    <a:pt x="1462221" y="1220152"/>
                    <a:pt x="1607001" y="1220152"/>
                  </a:cubicBezTo>
                  <a:cubicBezTo>
                    <a:pt x="1619384" y="1219200"/>
                    <a:pt x="1632719" y="1220152"/>
                    <a:pt x="1645101" y="1217295"/>
                  </a:cubicBezTo>
                  <a:cubicBezTo>
                    <a:pt x="1743209" y="1199197"/>
                    <a:pt x="1812741" y="1143000"/>
                    <a:pt x="1842269" y="1047750"/>
                  </a:cubicBezTo>
                  <a:cubicBezTo>
                    <a:pt x="1872749" y="951547"/>
                    <a:pt x="1849889" y="864870"/>
                    <a:pt x="1778451" y="793432"/>
                  </a:cubicBezTo>
                  <a:cubicBezTo>
                    <a:pt x="1737494" y="752475"/>
                    <a:pt x="1685106" y="730567"/>
                    <a:pt x="1627004" y="725805"/>
                  </a:cubicBezTo>
                  <a:cubicBezTo>
                    <a:pt x="1610811" y="724852"/>
                    <a:pt x="1607954" y="717232"/>
                    <a:pt x="1609859" y="702945"/>
                  </a:cubicBezTo>
                  <a:cubicBezTo>
                    <a:pt x="1615574" y="658177"/>
                    <a:pt x="1620336" y="613410"/>
                    <a:pt x="1625099" y="568642"/>
                  </a:cubicBezTo>
                  <a:cubicBezTo>
                    <a:pt x="1627956" y="544830"/>
                    <a:pt x="1628909" y="543877"/>
                    <a:pt x="1652721" y="547687"/>
                  </a:cubicBezTo>
                  <a:cubicBezTo>
                    <a:pt x="1687964" y="553402"/>
                    <a:pt x="1722254" y="551497"/>
                    <a:pt x="1755591" y="538162"/>
                  </a:cubicBezTo>
                  <a:cubicBezTo>
                    <a:pt x="1850841" y="501015"/>
                    <a:pt x="1898466" y="394335"/>
                    <a:pt x="1864176" y="299085"/>
                  </a:cubicBezTo>
                  <a:cubicBezTo>
                    <a:pt x="1855365" y="275272"/>
                    <a:pt x="1842209" y="254258"/>
                    <a:pt x="1825913" y="236637"/>
                  </a:cubicBezTo>
                  <a:close/>
                  <a:moveTo>
                    <a:pt x="1939647" y="136464"/>
                  </a:moveTo>
                  <a:cubicBezTo>
                    <a:pt x="1959382" y="158338"/>
                    <a:pt x="1976691" y="183356"/>
                    <a:pt x="1990859" y="211455"/>
                  </a:cubicBezTo>
                  <a:cubicBezTo>
                    <a:pt x="2008004" y="245745"/>
                    <a:pt x="2016576" y="281940"/>
                    <a:pt x="2025149" y="318135"/>
                  </a:cubicBezTo>
                  <a:cubicBezTo>
                    <a:pt x="2026101" y="349567"/>
                    <a:pt x="2026101" y="381000"/>
                    <a:pt x="2026101" y="412432"/>
                  </a:cubicBezTo>
                  <a:cubicBezTo>
                    <a:pt x="2015624" y="457200"/>
                    <a:pt x="2003241" y="501015"/>
                    <a:pt x="1978476" y="540067"/>
                  </a:cubicBezTo>
                  <a:cubicBezTo>
                    <a:pt x="1949901" y="586740"/>
                    <a:pt x="1912754" y="624840"/>
                    <a:pt x="1865129" y="653415"/>
                  </a:cubicBezTo>
                  <a:cubicBezTo>
                    <a:pt x="1849889" y="662940"/>
                    <a:pt x="1849889" y="662940"/>
                    <a:pt x="1863224" y="674370"/>
                  </a:cubicBezTo>
                  <a:cubicBezTo>
                    <a:pt x="1944186" y="745807"/>
                    <a:pt x="1989906" y="835342"/>
                    <a:pt x="1999431" y="943927"/>
                  </a:cubicBezTo>
                  <a:cubicBezTo>
                    <a:pt x="2013719" y="1120140"/>
                    <a:pt x="1907991" y="1285875"/>
                    <a:pt x="1739399" y="1343977"/>
                  </a:cubicBezTo>
                  <a:cubicBezTo>
                    <a:pt x="1603191" y="1391602"/>
                    <a:pt x="1474604" y="1370647"/>
                    <a:pt x="1360304" y="1281112"/>
                  </a:cubicBezTo>
                  <a:cubicBezTo>
                    <a:pt x="1261244" y="1203007"/>
                    <a:pt x="1213619" y="1098232"/>
                    <a:pt x="1211714" y="973455"/>
                  </a:cubicBezTo>
                  <a:cubicBezTo>
                    <a:pt x="1183933" y="925989"/>
                    <a:pt x="1202506" y="976313"/>
                    <a:pt x="1193616" y="996315"/>
                  </a:cubicBezTo>
                  <a:cubicBezTo>
                    <a:pt x="1181234" y="1028700"/>
                    <a:pt x="1169804" y="1061085"/>
                    <a:pt x="1158374" y="1093470"/>
                  </a:cubicBezTo>
                  <a:cubicBezTo>
                    <a:pt x="1154564" y="1104900"/>
                    <a:pt x="1148849" y="1108710"/>
                    <a:pt x="1137419" y="1108710"/>
                  </a:cubicBezTo>
                  <a:cubicBezTo>
                    <a:pt x="1105986" y="1109662"/>
                    <a:pt x="1073601" y="1111567"/>
                    <a:pt x="1039311" y="1113472"/>
                  </a:cubicBezTo>
                  <a:cubicBezTo>
                    <a:pt x="1050741" y="1130617"/>
                    <a:pt x="1059314" y="1145857"/>
                    <a:pt x="1063124" y="1163002"/>
                  </a:cubicBezTo>
                  <a:cubicBezTo>
                    <a:pt x="1071696" y="1203960"/>
                    <a:pt x="1051694" y="1248727"/>
                    <a:pt x="1014546" y="1270635"/>
                  </a:cubicBezTo>
                  <a:cubicBezTo>
                    <a:pt x="976446" y="1292542"/>
                    <a:pt x="926916" y="1288732"/>
                    <a:pt x="897389" y="1259205"/>
                  </a:cubicBezTo>
                  <a:cubicBezTo>
                    <a:pt x="885006" y="1246822"/>
                    <a:pt x="878339" y="1248727"/>
                    <a:pt x="866909" y="1259205"/>
                  </a:cubicBezTo>
                  <a:lnTo>
                    <a:pt x="141485" y="1925404"/>
                  </a:lnTo>
                  <a:lnTo>
                    <a:pt x="0" y="1769959"/>
                  </a:lnTo>
                  <a:lnTo>
                    <a:pt x="730701" y="1106805"/>
                  </a:lnTo>
                  <a:cubicBezTo>
                    <a:pt x="762259" y="1078078"/>
                    <a:pt x="740226" y="1093470"/>
                    <a:pt x="732606" y="1083945"/>
                  </a:cubicBezTo>
                  <a:cubicBezTo>
                    <a:pt x="699269" y="1042035"/>
                    <a:pt x="703079" y="984885"/>
                    <a:pt x="740226" y="947737"/>
                  </a:cubicBezTo>
                  <a:cubicBezTo>
                    <a:pt x="776421" y="911542"/>
                    <a:pt x="833571" y="908685"/>
                    <a:pt x="875481" y="941070"/>
                  </a:cubicBezTo>
                  <a:cubicBezTo>
                    <a:pt x="900563" y="938848"/>
                    <a:pt x="886435" y="948690"/>
                    <a:pt x="890721" y="934402"/>
                  </a:cubicBezTo>
                  <a:cubicBezTo>
                    <a:pt x="894531" y="907732"/>
                    <a:pt x="898341" y="882015"/>
                    <a:pt x="901199" y="855345"/>
                  </a:cubicBezTo>
                  <a:cubicBezTo>
                    <a:pt x="902151" y="842010"/>
                    <a:pt x="896505" y="840117"/>
                    <a:pt x="921201" y="832485"/>
                  </a:cubicBezTo>
                  <a:cubicBezTo>
                    <a:pt x="945897" y="824853"/>
                    <a:pt x="1012074" y="801103"/>
                    <a:pt x="1049377" y="809555"/>
                  </a:cubicBezTo>
                  <a:cubicBezTo>
                    <a:pt x="1022989" y="787723"/>
                    <a:pt x="1023634" y="795239"/>
                    <a:pt x="991686" y="782955"/>
                  </a:cubicBezTo>
                  <a:cubicBezTo>
                    <a:pt x="834473" y="722506"/>
                    <a:pt x="705936" y="609600"/>
                    <a:pt x="683076" y="446722"/>
                  </a:cubicBezTo>
                  <a:cubicBezTo>
                    <a:pt x="653549" y="238125"/>
                    <a:pt x="796424" y="40957"/>
                    <a:pt x="1004069" y="4762"/>
                  </a:cubicBezTo>
                  <a:cubicBezTo>
                    <a:pt x="1010736" y="3810"/>
                    <a:pt x="1018356" y="1905"/>
                    <a:pt x="1025024" y="0"/>
                  </a:cubicBezTo>
                  <a:lnTo>
                    <a:pt x="1120274" y="0"/>
                  </a:lnTo>
                  <a:cubicBezTo>
                    <a:pt x="1123131" y="952"/>
                    <a:pt x="1125989" y="1905"/>
                    <a:pt x="1128846" y="1905"/>
                  </a:cubicBezTo>
                  <a:cubicBezTo>
                    <a:pt x="1237431" y="20002"/>
                    <a:pt x="1326014" y="72390"/>
                    <a:pt x="1391736" y="160972"/>
                  </a:cubicBezTo>
                  <a:cubicBezTo>
                    <a:pt x="1403166" y="176212"/>
                    <a:pt x="1403166" y="176212"/>
                    <a:pt x="1413644" y="160972"/>
                  </a:cubicBezTo>
                  <a:cubicBezTo>
                    <a:pt x="1544493" y="-15717"/>
                    <a:pt x="1801504" y="-16654"/>
                    <a:pt x="1939647" y="13646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5364EB-4A1D-4728-B616-94F945ED8779}"/>
              </a:ext>
            </a:extLst>
          </p:cNvPr>
          <p:cNvSpPr txBox="1"/>
          <p:nvPr/>
        </p:nvSpPr>
        <p:spPr>
          <a:xfrm>
            <a:off x="3849583" y="264982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altLang="ko-KR" sz="5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OCDE</a:t>
            </a:r>
            <a:endParaRPr lang="ko-KR" altLang="en-US" sz="5867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E08ACA-6028-4016-80E6-0C3C15C763C7}"/>
              </a:ext>
            </a:extLst>
          </p:cNvPr>
          <p:cNvSpPr txBox="1"/>
          <p:nvPr/>
        </p:nvSpPr>
        <p:spPr>
          <a:xfrm>
            <a:off x="3925230" y="3580076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Nenhum</a:t>
            </a:r>
            <a:r>
              <a:rPr lang="en-US" altLang="ko-KR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67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país</a:t>
            </a:r>
            <a:r>
              <a:rPr lang="en-US" altLang="ko-KR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segue a meta do </a:t>
            </a:r>
            <a:r>
              <a:rPr lang="en-US" altLang="ko-KR" sz="1867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</a:t>
            </a:r>
            <a:r>
              <a:rPr lang="en-US" altLang="ko-KR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altLang="ko-KR" sz="1867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preço</a:t>
            </a:r>
            <a:r>
              <a:rPr lang="en-US" altLang="ko-KR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67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ko-KR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67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qualquer</a:t>
            </a:r>
            <a:r>
              <a:rPr lang="en-US" altLang="ko-KR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taxa de </a:t>
            </a:r>
            <a:r>
              <a:rPr lang="en-US" altLang="ko-KR" sz="1867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inflação</a:t>
            </a:r>
            <a:r>
              <a:rPr lang="en-US" altLang="ko-KR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867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8340468C-1308-4C18-82F4-5C3364671DCB}"/>
              </a:ext>
            </a:extLst>
          </p:cNvPr>
          <p:cNvSpPr txBox="1">
            <a:spLocks/>
          </p:cNvSpPr>
          <p:nvPr/>
        </p:nvSpPr>
        <p:spPr>
          <a:xfrm>
            <a:off x="339571" y="245443"/>
            <a:ext cx="9863138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Revisão da estrutura da política monetária</a:t>
            </a:r>
          </a:p>
        </p:txBody>
      </p:sp>
    </p:spTree>
    <p:extLst>
      <p:ext uri="{BB962C8B-B14F-4D97-AF65-F5344CB8AC3E}">
        <p14:creationId xmlns:p14="http://schemas.microsoft.com/office/powerpoint/2010/main" val="711855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4B7E4671-6F40-4DAF-A3B4-F71D887A970E}"/>
              </a:ext>
            </a:extLst>
          </p:cNvPr>
          <p:cNvSpPr txBox="1">
            <a:spLocks/>
          </p:cNvSpPr>
          <p:nvPr/>
        </p:nvSpPr>
        <p:spPr>
          <a:xfrm>
            <a:off x="339571" y="245443"/>
            <a:ext cx="9863138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Revisão da estrutura da política monetária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ACBFD8DB-78E5-41D3-95F6-7ACCE8D91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907917"/>
              </p:ext>
            </p:extLst>
          </p:nvPr>
        </p:nvGraphicFramePr>
        <p:xfrm>
          <a:off x="4330700" y="1058243"/>
          <a:ext cx="3733800" cy="2561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ta: Curvada para Baixo 6">
            <a:extLst>
              <a:ext uri="{FF2B5EF4-FFF2-40B4-BE49-F238E27FC236}">
                <a16:creationId xmlns:a16="http://schemas.microsoft.com/office/drawing/2014/main" xmlns="" id="{02429ED7-69FB-41CB-97B3-75888C09BC55}"/>
              </a:ext>
            </a:extLst>
          </p:cNvPr>
          <p:cNvSpPr/>
          <p:nvPr/>
        </p:nvSpPr>
        <p:spPr>
          <a:xfrm rot="5400000">
            <a:off x="7177087" y="3043237"/>
            <a:ext cx="3279775" cy="1504950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EE7A443-42CD-4F61-910B-A9A48876E147}"/>
              </a:ext>
            </a:extLst>
          </p:cNvPr>
          <p:cNvSpPr txBox="1"/>
          <p:nvPr/>
        </p:nvSpPr>
        <p:spPr>
          <a:xfrm>
            <a:off x="241300" y="3873500"/>
            <a:ext cx="782319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   Independência do BC posta em causa, devida às compras continuadas de divida publica pelas autoridades monetárias;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   Distorções criadas pela intervenções do BC em Mercados de divida privada;</a:t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   O balanço do BC é exposto ao risco de mercado através da flexibilização quantitativa, incluindo os riscos associados aos títulos soberanos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2AB2891-72AB-4C7C-9D41-6049F2F8002A}"/>
              </a:ext>
            </a:extLst>
          </p:cNvPr>
          <p:cNvSpPr/>
          <p:nvPr/>
        </p:nvSpPr>
        <p:spPr>
          <a:xfrm>
            <a:off x="325205" y="4257425"/>
            <a:ext cx="155729" cy="134035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850EEF0-052E-49D5-99F2-5D5FFF73716D}"/>
              </a:ext>
            </a:extLst>
          </p:cNvPr>
          <p:cNvSpPr/>
          <p:nvPr/>
        </p:nvSpPr>
        <p:spPr>
          <a:xfrm>
            <a:off x="339570" y="5088591"/>
            <a:ext cx="155729" cy="134035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E26C3FB-8AC1-4ED3-A375-8E8A9688EDDE}"/>
              </a:ext>
            </a:extLst>
          </p:cNvPr>
          <p:cNvSpPr/>
          <p:nvPr/>
        </p:nvSpPr>
        <p:spPr>
          <a:xfrm>
            <a:off x="339570" y="5635207"/>
            <a:ext cx="155729" cy="134035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4D799BE-5FF7-4431-AD85-BC64740B9CFD}"/>
              </a:ext>
            </a:extLst>
          </p:cNvPr>
          <p:cNvSpPr txBox="1"/>
          <p:nvPr/>
        </p:nvSpPr>
        <p:spPr>
          <a:xfrm>
            <a:off x="241299" y="3884314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Questões por resolver:</a:t>
            </a:r>
          </a:p>
        </p:txBody>
      </p:sp>
    </p:spTree>
    <p:extLst>
      <p:ext uri="{BB962C8B-B14F-4D97-AF65-F5344CB8AC3E}">
        <p14:creationId xmlns:p14="http://schemas.microsoft.com/office/powerpoint/2010/main" val="3930575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DA49914-6FF5-466B-B51A-E6D75A00EBE6}"/>
              </a:ext>
            </a:extLst>
          </p:cNvPr>
          <p:cNvSpPr txBox="1"/>
          <p:nvPr/>
        </p:nvSpPr>
        <p:spPr>
          <a:xfrm>
            <a:off x="381000" y="2476500"/>
            <a:ext cx="32981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Atualmente, sabemos que o BC não deve influenciar a forma da curva de rendimento a não ser meio de comunicação ou das compras de mercado aberto convencionais de títulos de longa data. </a:t>
            </a:r>
          </a:p>
        </p:txBody>
      </p:sp>
      <p:pic>
        <p:nvPicPr>
          <p:cNvPr id="4" name="Marcador de Posição da Imagem 3">
            <a:extLst>
              <a:ext uri="{FF2B5EF4-FFF2-40B4-BE49-F238E27FC236}">
                <a16:creationId xmlns:a16="http://schemas.microsoft.com/office/drawing/2014/main" xmlns="" id="{7ECCF2CD-13E6-4446-8181-20BB050E9D25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r="12243"/>
          <a:stretch>
            <a:fillRect/>
          </a:stretch>
        </p:blipFill>
        <p:spPr>
          <a:xfrm>
            <a:off x="4067862" y="0"/>
            <a:ext cx="8124138" cy="6858000"/>
          </a:xfr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24FC1021-9807-4C50-89FE-AF57B2526EA3}"/>
              </a:ext>
            </a:extLst>
          </p:cNvPr>
          <p:cNvSpPr txBox="1">
            <a:spLocks/>
          </p:cNvSpPr>
          <p:nvPr/>
        </p:nvSpPr>
        <p:spPr>
          <a:xfrm>
            <a:off x="230973" y="994742"/>
            <a:ext cx="3728291" cy="117695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fontScale="70000" lnSpcReduction="2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Revisão da estrutura</a:t>
            </a:r>
            <a:b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 da política monetária</a:t>
            </a:r>
          </a:p>
        </p:txBody>
      </p:sp>
    </p:spTree>
    <p:extLst>
      <p:ext uri="{BB962C8B-B14F-4D97-AF65-F5344CB8AC3E}">
        <p14:creationId xmlns:p14="http://schemas.microsoft.com/office/powerpoint/2010/main" val="892890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4692B64E-E94A-4040-AC9A-A257C08F5637}"/>
              </a:ext>
            </a:extLst>
          </p:cNvPr>
          <p:cNvSpPr txBox="1">
            <a:spLocks/>
          </p:cNvSpPr>
          <p:nvPr/>
        </p:nvSpPr>
        <p:spPr>
          <a:xfrm>
            <a:off x="339571" y="245443"/>
            <a:ext cx="9863138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Revisão da estrutura da política monetária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xmlns="" id="{B201BD79-7A69-4F96-A88C-3ACFDB101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045079"/>
              </p:ext>
            </p:extLst>
          </p:nvPr>
        </p:nvGraphicFramePr>
        <p:xfrm>
          <a:off x="2535955" y="1244599"/>
          <a:ext cx="6417545" cy="417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53040ADD-2DB9-4730-A340-396A74773F19}"/>
              </a:ext>
            </a:extLst>
          </p:cNvPr>
          <p:cNvGrpSpPr/>
          <p:nvPr/>
        </p:nvGrpSpPr>
        <p:grpSpPr>
          <a:xfrm>
            <a:off x="2535955" y="5499101"/>
            <a:ext cx="4245845" cy="1244599"/>
            <a:chOff x="817" y="2319"/>
            <a:chExt cx="7118456" cy="1551396"/>
          </a:xfrm>
          <a:solidFill>
            <a:schemeClr val="accent2"/>
          </a:solidFill>
        </p:grpSpPr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xmlns="" id="{4B37D32D-2EA3-4D60-B9BB-35A3A8EA7BAB}"/>
                </a:ext>
              </a:extLst>
            </p:cNvPr>
            <p:cNvSpPr/>
            <p:nvPr/>
          </p:nvSpPr>
          <p:spPr>
            <a:xfrm>
              <a:off x="817" y="2319"/>
              <a:ext cx="7118456" cy="155139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tângulo: Cantos Arredondados 4">
              <a:extLst>
                <a:ext uri="{FF2B5EF4-FFF2-40B4-BE49-F238E27FC236}">
                  <a16:creationId xmlns:a16="http://schemas.microsoft.com/office/drawing/2014/main" xmlns="" id="{73ACE88E-782F-4163-BADF-1AE93074A8D5}"/>
                </a:ext>
              </a:extLst>
            </p:cNvPr>
            <p:cNvSpPr txBox="1"/>
            <p:nvPr/>
          </p:nvSpPr>
          <p:spPr>
            <a:xfrm>
              <a:off x="817" y="2319"/>
              <a:ext cx="7027578" cy="14605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Melhor enfrentados se abordados na fonte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E1D62291-75CE-44DA-A46C-8266858C5410}"/>
              </a:ext>
            </a:extLst>
          </p:cNvPr>
          <p:cNvGrpSpPr/>
          <p:nvPr/>
        </p:nvGrpSpPr>
        <p:grpSpPr>
          <a:xfrm>
            <a:off x="9527457" y="4751212"/>
            <a:ext cx="2052486" cy="1315919"/>
            <a:chOff x="4364322" y="2860294"/>
            <a:chExt cx="2052486" cy="1315919"/>
          </a:xfrm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xmlns="" id="{3A732E06-2472-40F7-A335-06150B9A51ED}"/>
                </a:ext>
              </a:extLst>
            </p:cNvPr>
            <p:cNvSpPr/>
            <p:nvPr/>
          </p:nvSpPr>
          <p:spPr>
            <a:xfrm>
              <a:off x="4364322" y="2860294"/>
              <a:ext cx="2052486" cy="13159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tângulo: Cantos Arredondados 4">
              <a:extLst>
                <a:ext uri="{FF2B5EF4-FFF2-40B4-BE49-F238E27FC236}">
                  <a16:creationId xmlns:a16="http://schemas.microsoft.com/office/drawing/2014/main" xmlns="" id="{73566823-3626-47E2-979F-2313A2BB5B0F}"/>
                </a:ext>
              </a:extLst>
            </p:cNvPr>
            <p:cNvSpPr txBox="1"/>
            <p:nvPr/>
          </p:nvSpPr>
          <p:spPr>
            <a:xfrm>
              <a:off x="4416006" y="2911978"/>
              <a:ext cx="1975402" cy="123883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dirty="0">
                  <a:latin typeface="Calibri" panose="020F0502020204030204" pitchFamily="34" charset="0"/>
                  <a:cs typeface="Calibri" panose="020F0502020204030204" pitchFamily="34" charset="0"/>
                </a:rPr>
                <a:t>Até que ponto essas politicas precisam de ser coordenadas</a:t>
              </a:r>
              <a:endParaRPr lang="pt-PT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Seta: Em Ângulo Reto Para Cima 24">
            <a:extLst>
              <a:ext uri="{FF2B5EF4-FFF2-40B4-BE49-F238E27FC236}">
                <a16:creationId xmlns:a16="http://schemas.microsoft.com/office/drawing/2014/main" xmlns="" id="{ADDA900B-C77C-4232-AE66-43AA79BAAFEE}"/>
              </a:ext>
            </a:extLst>
          </p:cNvPr>
          <p:cNvSpPr/>
          <p:nvPr/>
        </p:nvSpPr>
        <p:spPr>
          <a:xfrm rot="5400000">
            <a:off x="7582010" y="4241911"/>
            <a:ext cx="1663921" cy="1409700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5A45FF8C-C86F-44B7-B5A6-2DFD914111E4}"/>
              </a:ext>
            </a:extLst>
          </p:cNvPr>
          <p:cNvSpPr txBox="1"/>
          <p:nvPr/>
        </p:nvSpPr>
        <p:spPr>
          <a:xfrm>
            <a:off x="8048873" y="4289547"/>
            <a:ext cx="110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Questão em causa</a:t>
            </a:r>
          </a:p>
        </p:txBody>
      </p:sp>
    </p:spTree>
    <p:extLst>
      <p:ext uri="{BB962C8B-B14F-4D97-AF65-F5344CB8AC3E}">
        <p14:creationId xmlns:p14="http://schemas.microsoft.com/office/powerpoint/2010/main" val="1436044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FAE6CD0E-E167-48D3-BE97-51C3D2BF2593}"/>
              </a:ext>
            </a:extLst>
          </p:cNvPr>
          <p:cNvSpPr txBox="1">
            <a:spLocks/>
          </p:cNvSpPr>
          <p:nvPr/>
        </p:nvSpPr>
        <p:spPr>
          <a:xfrm>
            <a:off x="339571" y="207736"/>
            <a:ext cx="9863138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Revisão da estrutura da política monetária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F8E68D8-2F3D-4669-9957-A4C80C2E5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47" y="3868046"/>
            <a:ext cx="3394520" cy="263652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56EB2F1-723D-4952-88C7-15EC6958A3FE}"/>
              </a:ext>
            </a:extLst>
          </p:cNvPr>
          <p:cNvSpPr txBox="1"/>
          <p:nvPr/>
        </p:nvSpPr>
        <p:spPr>
          <a:xfrm>
            <a:off x="579226" y="1316070"/>
            <a:ext cx="6832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Politica monetária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Politica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macro-prudencial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6" name="Igual a 5">
            <a:extLst>
              <a:ext uri="{FF2B5EF4-FFF2-40B4-BE49-F238E27FC236}">
                <a16:creationId xmlns:a16="http://schemas.microsoft.com/office/drawing/2014/main" xmlns="" id="{5C1A2F52-ABCF-4686-AD9B-DB48343B3A41}"/>
              </a:ext>
            </a:extLst>
          </p:cNvPr>
          <p:cNvSpPr/>
          <p:nvPr/>
        </p:nvSpPr>
        <p:spPr>
          <a:xfrm>
            <a:off x="4120870" y="1761065"/>
            <a:ext cx="1028700" cy="791171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" name="Sinal de Adição 6">
            <a:extLst>
              <a:ext uri="{FF2B5EF4-FFF2-40B4-BE49-F238E27FC236}">
                <a16:creationId xmlns:a16="http://schemas.microsoft.com/office/drawing/2014/main" xmlns="" id="{6DCA2447-63B9-4ACF-B7F6-4EA143E6C1AB}"/>
              </a:ext>
            </a:extLst>
          </p:cNvPr>
          <p:cNvSpPr/>
          <p:nvPr/>
        </p:nvSpPr>
        <p:spPr>
          <a:xfrm>
            <a:off x="1335387" y="1671693"/>
            <a:ext cx="876300" cy="88061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F3EB4C0-F844-47CE-82BE-5F75617E1854}"/>
              </a:ext>
            </a:extLst>
          </p:cNvPr>
          <p:cNvSpPr txBox="1"/>
          <p:nvPr/>
        </p:nvSpPr>
        <p:spPr>
          <a:xfrm>
            <a:off x="5552794" y="1925817"/>
            <a:ext cx="227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Instituição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F4003F34-F12D-43ED-A6BF-F1D1D22D9B52}"/>
              </a:ext>
            </a:extLst>
          </p:cNvPr>
          <p:cNvSpPr/>
          <p:nvPr/>
        </p:nvSpPr>
        <p:spPr>
          <a:xfrm>
            <a:off x="355603" y="1184378"/>
            <a:ext cx="6992723" cy="18552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B3AF4C36-064E-4EC0-9FF6-67931C4247F5}"/>
              </a:ext>
            </a:extLst>
          </p:cNvPr>
          <p:cNvSpPr txBox="1"/>
          <p:nvPr/>
        </p:nvSpPr>
        <p:spPr>
          <a:xfrm>
            <a:off x="4635220" y="3227267"/>
            <a:ext cx="4108449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Está instituição poderia facilitar a coordenação referida no slide anterior, mas com separação de autoridades. O que oferece uma maior responsabilidade.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2EB96373-01BF-4E29-9DF6-D4D93D2E9CF7}"/>
              </a:ext>
            </a:extLst>
          </p:cNvPr>
          <p:cNvSpPr txBox="1"/>
          <p:nvPr/>
        </p:nvSpPr>
        <p:spPr>
          <a:xfrm>
            <a:off x="8140703" y="4858231"/>
            <a:ext cx="3314697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Uma coordenação explicita entre as duas Politicas é necessária para identificar a acumulação de riscos sistémicos e decidir a melhor resposta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xmlns="" id="{63947E30-1360-4664-9DE6-3C58278A127E}"/>
              </a:ext>
            </a:extLst>
          </p:cNvPr>
          <p:cNvCxnSpPr>
            <a:cxnSpLocks/>
          </p:cNvCxnSpPr>
          <p:nvPr/>
        </p:nvCxnSpPr>
        <p:spPr>
          <a:xfrm flipH="1">
            <a:off x="3129699" y="4399315"/>
            <a:ext cx="848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18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3232C82C-1CE0-44CA-84F2-F664A0EE2E44}"/>
              </a:ext>
            </a:extLst>
          </p:cNvPr>
          <p:cNvSpPr txBox="1">
            <a:spLocks/>
          </p:cNvSpPr>
          <p:nvPr/>
        </p:nvSpPr>
        <p:spPr>
          <a:xfrm>
            <a:off x="339571" y="245443"/>
            <a:ext cx="9863138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Revisão da estrutura da política monetária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819CEE5A-7D79-49B1-8C55-3F0C76A60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67600"/>
              </p:ext>
            </p:extLst>
          </p:nvPr>
        </p:nvGraphicFramePr>
        <p:xfrm>
          <a:off x="446496" y="1219200"/>
          <a:ext cx="9121930" cy="307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3B356DF7-6368-46B2-A977-BDB9C849F2AE}"/>
              </a:ext>
            </a:extLst>
          </p:cNvPr>
          <p:cNvGrpSpPr/>
          <p:nvPr/>
        </p:nvGrpSpPr>
        <p:grpSpPr>
          <a:xfrm>
            <a:off x="276711" y="4292600"/>
            <a:ext cx="11337439" cy="2053257"/>
            <a:chOff x="-1875939" y="65630"/>
            <a:chExt cx="11337439" cy="2053257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46A07955-F875-42F5-ADCA-D3938CF1DA24}"/>
                </a:ext>
              </a:extLst>
            </p:cNvPr>
            <p:cNvSpPr/>
            <p:nvPr/>
          </p:nvSpPr>
          <p:spPr>
            <a:xfrm>
              <a:off x="0" y="954512"/>
              <a:ext cx="9461500" cy="11643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B71BD33E-023A-4D5A-8264-15DD33AA34A4}"/>
                </a:ext>
              </a:extLst>
            </p:cNvPr>
            <p:cNvSpPr txBox="1"/>
            <p:nvPr/>
          </p:nvSpPr>
          <p:spPr>
            <a:xfrm>
              <a:off x="-1875939" y="65630"/>
              <a:ext cx="9461500" cy="1164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403" tIns="63500" rIns="355600" bIns="63500" numCol="1" spcCol="1270" anchor="t" anchorCtr="0">
              <a:noAutofit/>
            </a:bodyPr>
            <a:lstStyle/>
            <a:p>
              <a:pPr marL="285750" lvl="1" indent="-28575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pt-PT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Como os BC são credores de última instância</a:t>
              </a:r>
              <a:r>
                <a:rPr lang="pt-P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não devem estar envolvidos</a:t>
              </a:r>
              <a:endParaRPr lang="pt-PT" sz="2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3AC5F14-512A-4E40-94EC-E5560AD742BE}"/>
              </a:ext>
            </a:extLst>
          </p:cNvPr>
          <p:cNvSpPr txBox="1"/>
          <p:nvPr/>
        </p:nvSpPr>
        <p:spPr>
          <a:xfrm>
            <a:off x="1733550" y="5761538"/>
            <a:ext cx="87249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Em caso de haver fracasso das instituições internacionais é necessário fazer acordos entre governos para partilhar encargos</a:t>
            </a:r>
          </a:p>
        </p:txBody>
      </p:sp>
    </p:spTree>
    <p:extLst>
      <p:ext uri="{BB962C8B-B14F-4D97-AF65-F5344CB8AC3E}">
        <p14:creationId xmlns:p14="http://schemas.microsoft.com/office/powerpoint/2010/main" val="808480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1">
            <a:extLst>
              <a:ext uri="{FF2B5EF4-FFF2-40B4-BE49-F238E27FC236}">
                <a16:creationId xmlns:a16="http://schemas.microsoft.com/office/drawing/2014/main" xmlns="" id="{81276943-8FF2-4682-9E8F-5BBEBDCD42EF}"/>
              </a:ext>
            </a:extLst>
          </p:cNvPr>
          <p:cNvSpPr txBox="1">
            <a:spLocks/>
          </p:cNvSpPr>
          <p:nvPr/>
        </p:nvSpPr>
        <p:spPr>
          <a:xfrm>
            <a:off x="339571" y="245443"/>
            <a:ext cx="6632729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Reforma dos quadros fiscais</a:t>
            </a:r>
          </a:p>
        </p:txBody>
      </p:sp>
      <p:graphicFrame>
        <p:nvGraphicFramePr>
          <p:cNvPr id="84" name="Diagrama 83">
            <a:extLst>
              <a:ext uri="{FF2B5EF4-FFF2-40B4-BE49-F238E27FC236}">
                <a16:creationId xmlns:a16="http://schemas.microsoft.com/office/drawing/2014/main" xmlns="" id="{423DDEF9-287D-4528-8279-462A0E7EA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647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14DC2E6A-7630-4EDF-8E62-EC264D8E0230}"/>
              </a:ext>
            </a:extLst>
          </p:cNvPr>
          <p:cNvSpPr txBox="1"/>
          <p:nvPr/>
        </p:nvSpPr>
        <p:spPr>
          <a:xfrm>
            <a:off x="4714875" y="1349198"/>
            <a:ext cx="276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Consolidação orçamental substancial é requerida</a:t>
            </a: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xmlns="" id="{EC1C58E9-F017-428F-9628-2EF1628BE2CC}"/>
              </a:ext>
            </a:extLst>
          </p:cNvPr>
          <p:cNvSpPr txBox="1"/>
          <p:nvPr/>
        </p:nvSpPr>
        <p:spPr>
          <a:xfrm>
            <a:off x="127000" y="3105833"/>
            <a:ext cx="238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 que acontece em muitos países</a:t>
            </a: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xmlns="" id="{572CA0D2-8779-4A11-A69B-34C6E797C0F7}"/>
              </a:ext>
            </a:extLst>
          </p:cNvPr>
          <p:cNvSpPr txBox="1"/>
          <p:nvPr/>
        </p:nvSpPr>
        <p:spPr>
          <a:xfrm>
            <a:off x="6972300" y="4862471"/>
            <a:ext cx="276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Desafios orçamentais são intensificados por pressões de despesas de saúde e de pensões</a:t>
            </a:r>
          </a:p>
        </p:txBody>
      </p:sp>
    </p:spTree>
    <p:extLst>
      <p:ext uri="{BB962C8B-B14F-4D97-AF65-F5344CB8AC3E}">
        <p14:creationId xmlns:p14="http://schemas.microsoft.com/office/powerpoint/2010/main" val="1720922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3B0C1419-C6D3-4593-AB58-D5D010323EC2}"/>
              </a:ext>
            </a:extLst>
          </p:cNvPr>
          <p:cNvSpPr txBox="1">
            <a:spLocks/>
          </p:cNvSpPr>
          <p:nvPr/>
        </p:nvSpPr>
        <p:spPr>
          <a:xfrm>
            <a:off x="339571" y="245443"/>
            <a:ext cx="6632729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Reforma dos quadros fiscais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081D82B4-ACF0-41A7-8843-A8AB9E121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591378"/>
              </p:ext>
            </p:extLst>
          </p:nvPr>
        </p:nvGraphicFramePr>
        <p:xfrm>
          <a:off x="1917700" y="41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27E4C1E-8F65-4DC7-9F7E-BDACA1624C68}"/>
              </a:ext>
            </a:extLst>
          </p:cNvPr>
          <p:cNvSpPr txBox="1"/>
          <p:nvPr/>
        </p:nvSpPr>
        <p:spPr>
          <a:xfrm>
            <a:off x="7708900" y="4273281"/>
            <a:ext cx="2324100" cy="1477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 implicações para a avaliação da estrutura orçamental e a eficácia das ações da politica fiscal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49AB232-9692-42B6-A164-CB9F45E602E6}"/>
              </a:ext>
            </a:extLst>
          </p:cNvPr>
          <p:cNvSpPr txBox="1"/>
          <p:nvPr/>
        </p:nvSpPr>
        <p:spPr>
          <a:xfrm>
            <a:off x="685800" y="5263544"/>
            <a:ext cx="612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Mudanças na estrutura da política fiscal pode ajudar a mesma a ser mais sustentável, transparente, previsível e anti cíclica. </a:t>
            </a:r>
          </a:p>
        </p:txBody>
      </p:sp>
    </p:spTree>
    <p:extLst>
      <p:ext uri="{BB962C8B-B14F-4D97-AF65-F5344CB8AC3E}">
        <p14:creationId xmlns:p14="http://schemas.microsoft.com/office/powerpoint/2010/main" val="250275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D223E769-0778-4C4B-AC14-1BC9E2ADDFDE}"/>
              </a:ext>
            </a:extLst>
          </p:cNvPr>
          <p:cNvSpPr/>
          <p:nvPr/>
        </p:nvSpPr>
        <p:spPr>
          <a:xfrm>
            <a:off x="488536" y="1885924"/>
            <a:ext cx="33213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Foi uma das respostas fiscais à grave crise económica que começou em 2008, no entanto, resultou num aumento significativo nos índices de endividamento em muitos países.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 err="1">
                <a:solidFill>
                  <a:srgbClr val="5D6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Défice</a:t>
            </a:r>
            <a:r>
              <a:rPr lang="en-US" altLang="ko-KR" sz="3600" b="1" dirty="0">
                <a:solidFill>
                  <a:srgbClr val="5D6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b="1" dirty="0" err="1">
                <a:solidFill>
                  <a:srgbClr val="5D6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Público</a:t>
            </a:r>
            <a:endParaRPr lang="ko-KR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" name="Marcador de Posição da Imagem 58">
            <a:extLst>
              <a:ext uri="{FF2B5EF4-FFF2-40B4-BE49-F238E27FC236}">
                <a16:creationId xmlns:a16="http://schemas.microsoft.com/office/drawing/2014/main" xmlns="" id="{A5201F37-85E0-450C-9B45-903F8EDDEDC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060" b="1060"/>
          <a:stretch>
            <a:fillRect/>
          </a:stretch>
        </p:blipFill>
        <p:spPr>
          <a:xfrm>
            <a:off x="14990" y="4062335"/>
            <a:ext cx="4092000" cy="2780674"/>
          </a:xfrm>
        </p:spPr>
      </p:pic>
      <p:grpSp>
        <p:nvGrpSpPr>
          <p:cNvPr id="50" name="Agrupar 49">
            <a:extLst>
              <a:ext uri="{FF2B5EF4-FFF2-40B4-BE49-F238E27FC236}">
                <a16:creationId xmlns:a16="http://schemas.microsoft.com/office/drawing/2014/main" xmlns="" id="{C24A152D-89A9-48B3-A198-0D0DF753114B}"/>
              </a:ext>
            </a:extLst>
          </p:cNvPr>
          <p:cNvGrpSpPr/>
          <p:nvPr/>
        </p:nvGrpSpPr>
        <p:grpSpPr>
          <a:xfrm>
            <a:off x="4301182" y="4573970"/>
            <a:ext cx="7771575" cy="1670060"/>
            <a:chOff x="4205566" y="4595829"/>
            <a:chExt cx="7986434" cy="1626341"/>
          </a:xfrm>
        </p:grpSpPr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xmlns="" id="{7B10DB77-1377-4B98-82FD-88A3B7B145A0}"/>
                </a:ext>
              </a:extLst>
            </p:cNvPr>
            <p:cNvGrpSpPr/>
            <p:nvPr/>
          </p:nvGrpSpPr>
          <p:grpSpPr>
            <a:xfrm>
              <a:off x="4205566" y="4595829"/>
              <a:ext cx="7986434" cy="1626341"/>
              <a:chOff x="1847114" y="4379142"/>
              <a:chExt cx="8506377" cy="1659223"/>
            </a:xfrm>
          </p:grpSpPr>
          <p:grpSp>
            <p:nvGrpSpPr>
              <p:cNvPr id="33" name="Agrupar 32">
                <a:extLst>
                  <a:ext uri="{FF2B5EF4-FFF2-40B4-BE49-F238E27FC236}">
                    <a16:creationId xmlns:a16="http://schemas.microsoft.com/office/drawing/2014/main" xmlns="" id="{A9E242D2-9D92-4FD7-AF31-6BCCF2644DBB}"/>
                  </a:ext>
                </a:extLst>
              </p:cNvPr>
              <p:cNvGrpSpPr/>
              <p:nvPr/>
            </p:nvGrpSpPr>
            <p:grpSpPr>
              <a:xfrm>
                <a:off x="1847114" y="4382365"/>
                <a:ext cx="2451652" cy="1656000"/>
                <a:chOff x="1017521" y="4222229"/>
                <a:chExt cx="2752673" cy="2201389"/>
              </a:xfrm>
            </p:grpSpPr>
            <p:grpSp>
              <p:nvGrpSpPr>
                <p:cNvPr id="45" name="Graphic 2">
                  <a:extLst>
                    <a:ext uri="{FF2B5EF4-FFF2-40B4-BE49-F238E27FC236}">
                      <a16:creationId xmlns:a16="http://schemas.microsoft.com/office/drawing/2014/main" xmlns="" id="{FA710E56-74C3-4C46-A758-2273D3951749}"/>
                    </a:ext>
                  </a:extLst>
                </p:cNvPr>
                <p:cNvGrpSpPr/>
                <p:nvPr/>
              </p:nvGrpSpPr>
              <p:grpSpPr>
                <a:xfrm>
                  <a:off x="1017521" y="4222229"/>
                  <a:ext cx="2752673" cy="2201389"/>
                  <a:chOff x="1092030" y="2565163"/>
                  <a:chExt cx="2752673" cy="2201389"/>
                </a:xfrm>
              </p:grpSpPr>
              <p:sp>
                <p:nvSpPr>
                  <p:cNvPr id="47" name="Freeform: Shape 13">
                    <a:extLst>
                      <a:ext uri="{FF2B5EF4-FFF2-40B4-BE49-F238E27FC236}">
                        <a16:creationId xmlns:a16="http://schemas.microsoft.com/office/drawing/2014/main" xmlns="" id="{2ED78221-E99A-4C64-9F4E-2EA4CA93534A}"/>
                      </a:ext>
                    </a:extLst>
                  </p:cNvPr>
                  <p:cNvSpPr/>
                  <p:nvPr/>
                </p:nvSpPr>
                <p:spPr>
                  <a:xfrm>
                    <a:off x="1112623" y="2751834"/>
                    <a:ext cx="2724868" cy="2012313"/>
                  </a:xfrm>
                  <a:custGeom>
                    <a:avLst/>
                    <a:gdLst>
                      <a:gd name="connsiteX0" fmla="*/ 2117595 w 2724868"/>
                      <a:gd name="connsiteY0" fmla="*/ 160419 h 2012312"/>
                      <a:gd name="connsiteX1" fmla="*/ 2702422 w 2724868"/>
                      <a:gd name="connsiteY1" fmla="*/ 1009913 h 2012312"/>
                      <a:gd name="connsiteX2" fmla="*/ 2030473 w 2724868"/>
                      <a:gd name="connsiteY2" fmla="*/ 1982305 h 2012312"/>
                      <a:gd name="connsiteX3" fmla="*/ 23895 w 2724868"/>
                      <a:gd name="connsiteY3" fmla="*/ 1982305 h 2012312"/>
                      <a:gd name="connsiteX4" fmla="*/ 691209 w 2724868"/>
                      <a:gd name="connsiteY4" fmla="*/ 1008562 h 2012312"/>
                      <a:gd name="connsiteX5" fmla="*/ 23895 w 2724868"/>
                      <a:gd name="connsiteY5" fmla="*/ 34819 h 2012312"/>
                      <a:gd name="connsiteX6" fmla="*/ 1987839 w 2724868"/>
                      <a:gd name="connsiteY6" fmla="*/ 34819 h 2012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4868" h="2012312">
                        <a:moveTo>
                          <a:pt x="2117595" y="160419"/>
                        </a:moveTo>
                        <a:lnTo>
                          <a:pt x="2702422" y="1009913"/>
                        </a:lnTo>
                        <a:lnTo>
                          <a:pt x="2030473" y="1982305"/>
                        </a:lnTo>
                        <a:lnTo>
                          <a:pt x="23895" y="1982305"/>
                        </a:lnTo>
                        <a:lnTo>
                          <a:pt x="691209" y="1008562"/>
                        </a:lnTo>
                        <a:lnTo>
                          <a:pt x="23895" y="34819"/>
                        </a:lnTo>
                        <a:lnTo>
                          <a:pt x="1987839" y="34819"/>
                        </a:lnTo>
                      </a:path>
                    </a:pathLst>
                  </a:custGeom>
                  <a:noFill/>
                  <a:ln w="32742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14">
                    <a:extLst>
                      <a:ext uri="{FF2B5EF4-FFF2-40B4-BE49-F238E27FC236}">
                        <a16:creationId xmlns:a16="http://schemas.microsoft.com/office/drawing/2014/main" xmlns="" id="{776855C0-D959-4A68-9B34-9C5D0657BD5C}"/>
                      </a:ext>
                    </a:extLst>
                  </p:cNvPr>
                  <p:cNvSpPr/>
                  <p:nvPr/>
                </p:nvSpPr>
                <p:spPr>
                  <a:xfrm>
                    <a:off x="2929202" y="2530344"/>
                    <a:ext cx="231706" cy="499702"/>
                  </a:xfrm>
                  <a:custGeom>
                    <a:avLst/>
                    <a:gdLst>
                      <a:gd name="connsiteX0" fmla="*/ 48919 w 231706"/>
                      <a:gd name="connsiteY0" fmla="*/ 476447 h 499701"/>
                      <a:gd name="connsiteX1" fmla="*/ 23895 w 231706"/>
                      <a:gd name="connsiteY1" fmla="*/ 437281 h 499701"/>
                      <a:gd name="connsiteX2" fmla="*/ 157358 w 231706"/>
                      <a:gd name="connsiteY2" fmla="*/ 256308 h 499701"/>
                      <a:gd name="connsiteX3" fmla="*/ 23895 w 231706"/>
                      <a:gd name="connsiteY3" fmla="*/ 73985 h 499701"/>
                      <a:gd name="connsiteX4" fmla="*/ 48919 w 231706"/>
                      <a:gd name="connsiteY4" fmla="*/ 34819 h 499701"/>
                      <a:gd name="connsiteX5" fmla="*/ 212040 w 231706"/>
                      <a:gd name="connsiteY5" fmla="*/ 256308 h 499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706" h="499701">
                        <a:moveTo>
                          <a:pt x="48919" y="476447"/>
                        </a:moveTo>
                        <a:lnTo>
                          <a:pt x="23895" y="437281"/>
                        </a:lnTo>
                        <a:lnTo>
                          <a:pt x="157358" y="256308"/>
                        </a:lnTo>
                        <a:lnTo>
                          <a:pt x="23895" y="73985"/>
                        </a:lnTo>
                        <a:lnTo>
                          <a:pt x="48919" y="34819"/>
                        </a:lnTo>
                        <a:lnTo>
                          <a:pt x="212040" y="25630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2742" cap="flat">
                    <a:solidFill>
                      <a:schemeClr val="accent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xmlns="" id="{543D129F-DB29-473E-85D8-62CE9F6B6BED}"/>
                    </a:ext>
                  </a:extLst>
                </p:cNvPr>
                <p:cNvSpPr txBox="1"/>
                <p:nvPr/>
              </p:nvSpPr>
              <p:spPr>
                <a:xfrm>
                  <a:off x="1639125" y="4632051"/>
                  <a:ext cx="1509089" cy="1341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Aumentos substanciais no </a:t>
                  </a:r>
                  <a:r>
                    <a:rPr lang="pt-PT" sz="12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desemprego </a:t>
                  </a:r>
                  <a:r>
                    <a:rPr lang="pt-PT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pt-PT" sz="12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insegurança</a:t>
                  </a:r>
                  <a:r>
                    <a:rPr lang="pt-PT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no trabalho)</a:t>
                  </a:r>
                  <a:r>
                    <a:rPr lang="pt-PT" sz="12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34" name="Agrupar 33">
                <a:extLst>
                  <a:ext uri="{FF2B5EF4-FFF2-40B4-BE49-F238E27FC236}">
                    <a16:creationId xmlns:a16="http://schemas.microsoft.com/office/drawing/2014/main" xmlns="" id="{2F57E4FE-7F0A-4251-9C5A-10DE83382F0A}"/>
                  </a:ext>
                </a:extLst>
              </p:cNvPr>
              <p:cNvGrpSpPr/>
              <p:nvPr/>
            </p:nvGrpSpPr>
            <p:grpSpPr>
              <a:xfrm>
                <a:off x="4902004" y="4380951"/>
                <a:ext cx="2451652" cy="1656000"/>
                <a:chOff x="1017521" y="4222229"/>
                <a:chExt cx="2752673" cy="2201389"/>
              </a:xfrm>
            </p:grpSpPr>
            <p:grpSp>
              <p:nvGrpSpPr>
                <p:cNvPr id="41" name="Graphic 2">
                  <a:extLst>
                    <a:ext uri="{FF2B5EF4-FFF2-40B4-BE49-F238E27FC236}">
                      <a16:creationId xmlns:a16="http://schemas.microsoft.com/office/drawing/2014/main" xmlns="" id="{09A4BD5B-FE77-4A0D-BA01-EE0257B0B1F2}"/>
                    </a:ext>
                  </a:extLst>
                </p:cNvPr>
                <p:cNvGrpSpPr/>
                <p:nvPr/>
              </p:nvGrpSpPr>
              <p:grpSpPr>
                <a:xfrm>
                  <a:off x="1017521" y="4222229"/>
                  <a:ext cx="2752673" cy="2201389"/>
                  <a:chOff x="1092030" y="2565163"/>
                  <a:chExt cx="2752673" cy="2201389"/>
                </a:xfrm>
              </p:grpSpPr>
              <p:sp>
                <p:nvSpPr>
                  <p:cNvPr id="43" name="Freeform: Shape 13">
                    <a:extLst>
                      <a:ext uri="{FF2B5EF4-FFF2-40B4-BE49-F238E27FC236}">
                        <a16:creationId xmlns:a16="http://schemas.microsoft.com/office/drawing/2014/main" xmlns="" id="{A8C455D6-960F-4DFF-8268-05DEB61EE5FE}"/>
                      </a:ext>
                    </a:extLst>
                  </p:cNvPr>
                  <p:cNvSpPr/>
                  <p:nvPr/>
                </p:nvSpPr>
                <p:spPr>
                  <a:xfrm>
                    <a:off x="1112623" y="2751834"/>
                    <a:ext cx="2724868" cy="2012313"/>
                  </a:xfrm>
                  <a:custGeom>
                    <a:avLst/>
                    <a:gdLst>
                      <a:gd name="connsiteX0" fmla="*/ 2117595 w 2724868"/>
                      <a:gd name="connsiteY0" fmla="*/ 160419 h 2012312"/>
                      <a:gd name="connsiteX1" fmla="*/ 2702422 w 2724868"/>
                      <a:gd name="connsiteY1" fmla="*/ 1009913 h 2012312"/>
                      <a:gd name="connsiteX2" fmla="*/ 2030473 w 2724868"/>
                      <a:gd name="connsiteY2" fmla="*/ 1982305 h 2012312"/>
                      <a:gd name="connsiteX3" fmla="*/ 23895 w 2724868"/>
                      <a:gd name="connsiteY3" fmla="*/ 1982305 h 2012312"/>
                      <a:gd name="connsiteX4" fmla="*/ 691209 w 2724868"/>
                      <a:gd name="connsiteY4" fmla="*/ 1008562 h 2012312"/>
                      <a:gd name="connsiteX5" fmla="*/ 23895 w 2724868"/>
                      <a:gd name="connsiteY5" fmla="*/ 34819 h 2012312"/>
                      <a:gd name="connsiteX6" fmla="*/ 1987839 w 2724868"/>
                      <a:gd name="connsiteY6" fmla="*/ 34819 h 2012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4868" h="2012312">
                        <a:moveTo>
                          <a:pt x="2117595" y="160419"/>
                        </a:moveTo>
                        <a:lnTo>
                          <a:pt x="2702422" y="1009913"/>
                        </a:lnTo>
                        <a:lnTo>
                          <a:pt x="2030473" y="1982305"/>
                        </a:lnTo>
                        <a:lnTo>
                          <a:pt x="23895" y="1982305"/>
                        </a:lnTo>
                        <a:lnTo>
                          <a:pt x="691209" y="1008562"/>
                        </a:lnTo>
                        <a:lnTo>
                          <a:pt x="23895" y="34819"/>
                        </a:lnTo>
                        <a:lnTo>
                          <a:pt x="1987839" y="34819"/>
                        </a:lnTo>
                      </a:path>
                    </a:pathLst>
                  </a:custGeom>
                  <a:noFill/>
                  <a:ln w="32742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14">
                    <a:extLst>
                      <a:ext uri="{FF2B5EF4-FFF2-40B4-BE49-F238E27FC236}">
                        <a16:creationId xmlns:a16="http://schemas.microsoft.com/office/drawing/2014/main" xmlns="" id="{2E5BB789-746D-4710-882E-970770716955}"/>
                      </a:ext>
                    </a:extLst>
                  </p:cNvPr>
                  <p:cNvSpPr/>
                  <p:nvPr/>
                </p:nvSpPr>
                <p:spPr>
                  <a:xfrm>
                    <a:off x="2929202" y="2530344"/>
                    <a:ext cx="231706" cy="499702"/>
                  </a:xfrm>
                  <a:custGeom>
                    <a:avLst/>
                    <a:gdLst>
                      <a:gd name="connsiteX0" fmla="*/ 48919 w 231706"/>
                      <a:gd name="connsiteY0" fmla="*/ 476447 h 499701"/>
                      <a:gd name="connsiteX1" fmla="*/ 23895 w 231706"/>
                      <a:gd name="connsiteY1" fmla="*/ 437281 h 499701"/>
                      <a:gd name="connsiteX2" fmla="*/ 157358 w 231706"/>
                      <a:gd name="connsiteY2" fmla="*/ 256308 h 499701"/>
                      <a:gd name="connsiteX3" fmla="*/ 23895 w 231706"/>
                      <a:gd name="connsiteY3" fmla="*/ 73985 h 499701"/>
                      <a:gd name="connsiteX4" fmla="*/ 48919 w 231706"/>
                      <a:gd name="connsiteY4" fmla="*/ 34819 h 499701"/>
                      <a:gd name="connsiteX5" fmla="*/ 212040 w 231706"/>
                      <a:gd name="connsiteY5" fmla="*/ 256308 h 499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706" h="499701">
                        <a:moveTo>
                          <a:pt x="48919" y="476447"/>
                        </a:moveTo>
                        <a:lnTo>
                          <a:pt x="23895" y="437281"/>
                        </a:lnTo>
                        <a:lnTo>
                          <a:pt x="157358" y="256308"/>
                        </a:lnTo>
                        <a:lnTo>
                          <a:pt x="23895" y="73985"/>
                        </a:lnTo>
                        <a:lnTo>
                          <a:pt x="48919" y="34819"/>
                        </a:lnTo>
                        <a:lnTo>
                          <a:pt x="212040" y="25630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2742" cap="flat">
                    <a:solidFill>
                      <a:schemeClr val="accent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" name="CaixaDeTexto 41">
                  <a:extLst>
                    <a:ext uri="{FF2B5EF4-FFF2-40B4-BE49-F238E27FC236}">
                      <a16:creationId xmlns:a16="http://schemas.microsoft.com/office/drawing/2014/main" xmlns="" id="{81E5B08C-0CBD-4BAE-A981-5B81DD9C6EA7}"/>
                    </a:ext>
                  </a:extLst>
                </p:cNvPr>
                <p:cNvSpPr txBox="1"/>
                <p:nvPr/>
              </p:nvSpPr>
              <p:spPr>
                <a:xfrm>
                  <a:off x="1714697" y="4849145"/>
                  <a:ext cx="1509089" cy="853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Aumentos substanciais dos </a:t>
                  </a:r>
                  <a:r>
                    <a:rPr lang="pt-PT" sz="12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défices públicos </a:t>
                  </a:r>
                </a:p>
              </p:txBody>
            </p:sp>
          </p:grpSp>
          <p:grpSp>
            <p:nvGrpSpPr>
              <p:cNvPr id="35" name="Agrupar 34">
                <a:extLst>
                  <a:ext uri="{FF2B5EF4-FFF2-40B4-BE49-F238E27FC236}">
                    <a16:creationId xmlns:a16="http://schemas.microsoft.com/office/drawing/2014/main" xmlns="" id="{DC3D64F4-09A7-4E16-94E9-9149982A944B}"/>
                  </a:ext>
                </a:extLst>
              </p:cNvPr>
              <p:cNvGrpSpPr/>
              <p:nvPr/>
            </p:nvGrpSpPr>
            <p:grpSpPr>
              <a:xfrm>
                <a:off x="7901839" y="4379142"/>
                <a:ext cx="2451652" cy="1656000"/>
                <a:chOff x="1017521" y="4222229"/>
                <a:chExt cx="2752673" cy="2201389"/>
              </a:xfrm>
            </p:grpSpPr>
            <p:grpSp>
              <p:nvGrpSpPr>
                <p:cNvPr id="37" name="Graphic 2">
                  <a:extLst>
                    <a:ext uri="{FF2B5EF4-FFF2-40B4-BE49-F238E27FC236}">
                      <a16:creationId xmlns:a16="http://schemas.microsoft.com/office/drawing/2014/main" xmlns="" id="{8CABA290-5BEA-4836-8967-8CE1F18C453E}"/>
                    </a:ext>
                  </a:extLst>
                </p:cNvPr>
                <p:cNvGrpSpPr/>
                <p:nvPr/>
              </p:nvGrpSpPr>
              <p:grpSpPr>
                <a:xfrm>
                  <a:off x="1017521" y="4222229"/>
                  <a:ext cx="2752673" cy="2201389"/>
                  <a:chOff x="1092030" y="2565163"/>
                  <a:chExt cx="2752673" cy="2201389"/>
                </a:xfrm>
              </p:grpSpPr>
              <p:sp>
                <p:nvSpPr>
                  <p:cNvPr id="39" name="Freeform: Shape 13">
                    <a:extLst>
                      <a:ext uri="{FF2B5EF4-FFF2-40B4-BE49-F238E27FC236}">
                        <a16:creationId xmlns:a16="http://schemas.microsoft.com/office/drawing/2014/main" xmlns="" id="{B8AD773E-7678-43DE-BBF9-2AA62848B088}"/>
                      </a:ext>
                    </a:extLst>
                  </p:cNvPr>
                  <p:cNvSpPr/>
                  <p:nvPr/>
                </p:nvSpPr>
                <p:spPr>
                  <a:xfrm>
                    <a:off x="1112623" y="2751834"/>
                    <a:ext cx="2724868" cy="2012313"/>
                  </a:xfrm>
                  <a:custGeom>
                    <a:avLst/>
                    <a:gdLst>
                      <a:gd name="connsiteX0" fmla="*/ 2117595 w 2724868"/>
                      <a:gd name="connsiteY0" fmla="*/ 160419 h 2012312"/>
                      <a:gd name="connsiteX1" fmla="*/ 2702422 w 2724868"/>
                      <a:gd name="connsiteY1" fmla="*/ 1009913 h 2012312"/>
                      <a:gd name="connsiteX2" fmla="*/ 2030473 w 2724868"/>
                      <a:gd name="connsiteY2" fmla="*/ 1982305 h 2012312"/>
                      <a:gd name="connsiteX3" fmla="*/ 23895 w 2724868"/>
                      <a:gd name="connsiteY3" fmla="*/ 1982305 h 2012312"/>
                      <a:gd name="connsiteX4" fmla="*/ 691209 w 2724868"/>
                      <a:gd name="connsiteY4" fmla="*/ 1008562 h 2012312"/>
                      <a:gd name="connsiteX5" fmla="*/ 23895 w 2724868"/>
                      <a:gd name="connsiteY5" fmla="*/ 34819 h 2012312"/>
                      <a:gd name="connsiteX6" fmla="*/ 1987839 w 2724868"/>
                      <a:gd name="connsiteY6" fmla="*/ 34819 h 2012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4868" h="2012312">
                        <a:moveTo>
                          <a:pt x="2117595" y="160419"/>
                        </a:moveTo>
                        <a:lnTo>
                          <a:pt x="2702422" y="1009913"/>
                        </a:lnTo>
                        <a:lnTo>
                          <a:pt x="2030473" y="1982305"/>
                        </a:lnTo>
                        <a:lnTo>
                          <a:pt x="23895" y="1982305"/>
                        </a:lnTo>
                        <a:lnTo>
                          <a:pt x="691209" y="1008562"/>
                        </a:lnTo>
                        <a:lnTo>
                          <a:pt x="23895" y="34819"/>
                        </a:lnTo>
                        <a:lnTo>
                          <a:pt x="1987839" y="34819"/>
                        </a:lnTo>
                      </a:path>
                    </a:pathLst>
                  </a:custGeom>
                  <a:noFill/>
                  <a:ln w="32742" cap="flat">
                    <a:solidFill>
                      <a:schemeClr val="tx2">
                        <a:lumMod val="75000"/>
                        <a:lumOff val="25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14">
                    <a:extLst>
                      <a:ext uri="{FF2B5EF4-FFF2-40B4-BE49-F238E27FC236}">
                        <a16:creationId xmlns:a16="http://schemas.microsoft.com/office/drawing/2014/main" xmlns="" id="{11010F57-E3B6-4887-9AD8-850250D390B7}"/>
                      </a:ext>
                    </a:extLst>
                  </p:cNvPr>
                  <p:cNvSpPr/>
                  <p:nvPr/>
                </p:nvSpPr>
                <p:spPr>
                  <a:xfrm>
                    <a:off x="2929202" y="2530344"/>
                    <a:ext cx="231706" cy="499702"/>
                  </a:xfrm>
                  <a:custGeom>
                    <a:avLst/>
                    <a:gdLst>
                      <a:gd name="connsiteX0" fmla="*/ 48919 w 231706"/>
                      <a:gd name="connsiteY0" fmla="*/ 476447 h 499701"/>
                      <a:gd name="connsiteX1" fmla="*/ 23895 w 231706"/>
                      <a:gd name="connsiteY1" fmla="*/ 437281 h 499701"/>
                      <a:gd name="connsiteX2" fmla="*/ 157358 w 231706"/>
                      <a:gd name="connsiteY2" fmla="*/ 256308 h 499701"/>
                      <a:gd name="connsiteX3" fmla="*/ 23895 w 231706"/>
                      <a:gd name="connsiteY3" fmla="*/ 73985 h 499701"/>
                      <a:gd name="connsiteX4" fmla="*/ 48919 w 231706"/>
                      <a:gd name="connsiteY4" fmla="*/ 34819 h 499701"/>
                      <a:gd name="connsiteX5" fmla="*/ 212040 w 231706"/>
                      <a:gd name="connsiteY5" fmla="*/ 256308 h 499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706" h="499701">
                        <a:moveTo>
                          <a:pt x="48919" y="476447"/>
                        </a:moveTo>
                        <a:lnTo>
                          <a:pt x="23895" y="437281"/>
                        </a:lnTo>
                        <a:lnTo>
                          <a:pt x="157358" y="256308"/>
                        </a:lnTo>
                        <a:lnTo>
                          <a:pt x="23895" y="73985"/>
                        </a:lnTo>
                        <a:lnTo>
                          <a:pt x="48919" y="34819"/>
                        </a:lnTo>
                        <a:lnTo>
                          <a:pt x="212040" y="256308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75000"/>
                      <a:lumOff val="25000"/>
                    </a:schemeClr>
                  </a:solidFill>
                  <a:ln w="32742" cap="flat">
                    <a:solidFill>
                      <a:schemeClr val="tx2">
                        <a:lumMod val="75000"/>
                        <a:lumOff val="25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xmlns="" id="{4FEDC402-3A61-4306-AF2C-27B188829134}"/>
                    </a:ext>
                  </a:extLst>
                </p:cNvPr>
                <p:cNvSpPr txBox="1"/>
                <p:nvPr/>
              </p:nvSpPr>
              <p:spPr>
                <a:xfrm>
                  <a:off x="1769779" y="4759049"/>
                  <a:ext cx="1509089" cy="1377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Evitar </a:t>
                  </a:r>
                  <a:r>
                    <a:rPr lang="pt-PT" sz="12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efeitos negativos</a:t>
                  </a:r>
                  <a:r>
                    <a:rPr lang="pt-PT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à escala da</a:t>
                  </a:r>
                  <a:r>
                    <a:rPr lang="pt-PT" sz="12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Grande Depressão. </a:t>
                  </a:r>
                </a:p>
              </p:txBody>
            </p:sp>
          </p:grpSp>
          <p:sp>
            <p:nvSpPr>
              <p:cNvPr id="36" name="Sinal de Adição 35">
                <a:extLst>
                  <a:ext uri="{FF2B5EF4-FFF2-40B4-BE49-F238E27FC236}">
                    <a16:creationId xmlns:a16="http://schemas.microsoft.com/office/drawing/2014/main" xmlns="" id="{444A2FB0-FAC6-47DC-9566-3767964E76EB}"/>
                  </a:ext>
                </a:extLst>
              </p:cNvPr>
              <p:cNvSpPr/>
              <p:nvPr/>
            </p:nvSpPr>
            <p:spPr>
              <a:xfrm>
                <a:off x="4495623" y="5009311"/>
                <a:ext cx="528844" cy="545019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49" name="Igual a 48">
              <a:extLst>
                <a:ext uri="{FF2B5EF4-FFF2-40B4-BE49-F238E27FC236}">
                  <a16:creationId xmlns:a16="http://schemas.microsoft.com/office/drawing/2014/main" xmlns="" id="{D8F2BB02-C578-41AC-BFA0-4DC4345757B7}"/>
                </a:ext>
              </a:extLst>
            </p:cNvPr>
            <p:cNvSpPr/>
            <p:nvPr/>
          </p:nvSpPr>
          <p:spPr>
            <a:xfrm>
              <a:off x="9548906" y="5213509"/>
              <a:ext cx="459273" cy="479658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</p:grpSp>
      <p:pic>
        <p:nvPicPr>
          <p:cNvPr id="55" name="Marcador de Posição da Imagem 54">
            <a:extLst>
              <a:ext uri="{FF2B5EF4-FFF2-40B4-BE49-F238E27FC236}">
                <a16:creationId xmlns:a16="http://schemas.microsoft.com/office/drawing/2014/main" xmlns="" id="{C8D8F168-50BF-404E-A7DD-3947AF74CF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8" t="20438" r="378" b="14452"/>
          <a:stretch/>
        </p:blipFill>
        <p:spPr>
          <a:xfrm>
            <a:off x="4092000" y="0"/>
            <a:ext cx="8100000" cy="3960000"/>
          </a:xfrm>
          <a:solidFill>
            <a:schemeClr val="accent2"/>
          </a:solidFill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xmlns="" id="{A0C55E35-740C-42A3-BB5C-295A8246923A}"/>
              </a:ext>
            </a:extLst>
          </p:cNvPr>
          <p:cNvSpPr txBox="1"/>
          <p:nvPr/>
        </p:nvSpPr>
        <p:spPr>
          <a:xfrm>
            <a:off x="29980" y="4137285"/>
            <a:ext cx="2353456" cy="23083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PORTUGAL</a:t>
            </a:r>
          </a:p>
        </p:txBody>
      </p:sp>
      <p:grpSp>
        <p:nvGrpSpPr>
          <p:cNvPr id="61" name="Group 22">
            <a:extLst>
              <a:ext uri="{FF2B5EF4-FFF2-40B4-BE49-F238E27FC236}">
                <a16:creationId xmlns:a16="http://schemas.microsoft.com/office/drawing/2014/main" xmlns="" id="{375C11BE-846C-4E14-AFD9-257FF65B02AA}"/>
              </a:ext>
            </a:extLst>
          </p:cNvPr>
          <p:cNvGrpSpPr/>
          <p:nvPr/>
        </p:nvGrpSpPr>
        <p:grpSpPr>
          <a:xfrm>
            <a:off x="307459" y="3364415"/>
            <a:ext cx="4121981" cy="646752"/>
            <a:chOff x="6113555" y="1479393"/>
            <a:chExt cx="1554789" cy="657243"/>
          </a:xfrm>
        </p:grpSpPr>
        <p:sp>
          <p:nvSpPr>
            <p:cNvPr id="62" name="TextBox 8">
              <a:extLst>
                <a:ext uri="{FF2B5EF4-FFF2-40B4-BE49-F238E27FC236}">
                  <a16:creationId xmlns:a16="http://schemas.microsoft.com/office/drawing/2014/main" xmlns="" id="{9064EE4D-2030-4004-A4A5-C1A848564EF3}"/>
                </a:ext>
              </a:extLst>
            </p:cNvPr>
            <p:cNvSpPr txBox="1"/>
            <p:nvPr/>
          </p:nvSpPr>
          <p:spPr>
            <a:xfrm>
              <a:off x="6210998" y="1479393"/>
              <a:ext cx="1457346" cy="265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err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Défice</a:t>
              </a:r>
              <a:r>
                <a:rPr lang="en-US" altLang="ko-KR" sz="11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100" b="1" dirty="0" err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público</a:t>
              </a:r>
              <a:r>
                <a:rPr lang="en-US" altLang="ko-KR" sz="11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ko-KR" altLang="en-US" sz="11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Box 9">
              <a:extLst>
                <a:ext uri="{FF2B5EF4-FFF2-40B4-BE49-F238E27FC236}">
                  <a16:creationId xmlns:a16="http://schemas.microsoft.com/office/drawing/2014/main" xmlns="" id="{DB6A48B0-437A-416D-8080-E1026ED7A3E4}"/>
                </a:ext>
              </a:extLst>
            </p:cNvPr>
            <p:cNvSpPr txBox="1"/>
            <p:nvPr/>
          </p:nvSpPr>
          <p:spPr>
            <a:xfrm>
              <a:off x="6113555" y="1667483"/>
              <a:ext cx="1416202" cy="469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pt-P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Quando o</a:t>
              </a:r>
              <a:r>
                <a:rPr lang="pt-PT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valor das despesas </a:t>
              </a:r>
              <a:r>
                <a:rPr lang="pt-P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de um governo</a:t>
              </a:r>
              <a:r>
                <a:rPr lang="pt-PT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é</a:t>
              </a:r>
              <a:r>
                <a:rPr lang="pt-PT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maior </a:t>
              </a:r>
              <a:r>
                <a:rPr lang="pt-P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do que as</a:t>
              </a:r>
              <a:r>
                <a:rPr lang="pt-PT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suas receitas.</a:t>
              </a:r>
              <a:endParaRPr lang="pt-PT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xmlns="" id="{BC5893BA-8F2E-4CBC-9195-EF8645C7ADE9}"/>
              </a:ext>
            </a:extLst>
          </p:cNvPr>
          <p:cNvGrpSpPr/>
          <p:nvPr/>
        </p:nvGrpSpPr>
        <p:grpSpPr>
          <a:xfrm>
            <a:off x="149902" y="3389999"/>
            <a:ext cx="415893" cy="390336"/>
            <a:chOff x="4850026" y="4610923"/>
            <a:chExt cx="579042" cy="566710"/>
          </a:xfrm>
        </p:grpSpPr>
        <p:sp>
          <p:nvSpPr>
            <p:cNvPr id="65" name="Oval 10">
              <a:extLst>
                <a:ext uri="{FF2B5EF4-FFF2-40B4-BE49-F238E27FC236}">
                  <a16:creationId xmlns:a16="http://schemas.microsoft.com/office/drawing/2014/main" xmlns="" id="{15578C03-0F6B-45AF-963B-446C6C23A8DD}"/>
                </a:ext>
              </a:extLst>
            </p:cNvPr>
            <p:cNvSpPr/>
            <p:nvPr/>
          </p:nvSpPr>
          <p:spPr>
            <a:xfrm>
              <a:off x="4850026" y="4610923"/>
              <a:ext cx="579042" cy="5667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" name="Rectangle 7">
              <a:extLst>
                <a:ext uri="{FF2B5EF4-FFF2-40B4-BE49-F238E27FC236}">
                  <a16:creationId xmlns:a16="http://schemas.microsoft.com/office/drawing/2014/main" xmlns="" id="{01217569-057C-4A82-839A-8F21AE9493D6}"/>
                </a:ext>
              </a:extLst>
            </p:cNvPr>
            <p:cNvSpPr/>
            <p:nvPr/>
          </p:nvSpPr>
          <p:spPr>
            <a:xfrm rot="18900000">
              <a:off x="5095040" y="4720374"/>
              <a:ext cx="157015" cy="347810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D02F37A3-8541-4631-ABF9-0595BFB16630}"/>
              </a:ext>
            </a:extLst>
          </p:cNvPr>
          <p:cNvSpPr txBox="1">
            <a:spLocks/>
          </p:cNvSpPr>
          <p:nvPr/>
        </p:nvSpPr>
        <p:spPr>
          <a:xfrm>
            <a:off x="339571" y="245443"/>
            <a:ext cx="6632729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Reforma dos quadros fiscais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712E338-ACE1-4E07-A161-4BF63AB0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71" y="1701314"/>
            <a:ext cx="6457950" cy="206692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97230B3-6B64-40D4-93BF-53EF9816AD0E}"/>
              </a:ext>
            </a:extLst>
          </p:cNvPr>
          <p:cNvSpPr/>
          <p:nvPr/>
        </p:nvSpPr>
        <p:spPr>
          <a:xfrm>
            <a:off x="339571" y="2531577"/>
            <a:ext cx="3175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43FD438-8C36-4807-BE3F-DE17EB55EF69}"/>
              </a:ext>
            </a:extLst>
          </p:cNvPr>
          <p:cNvSpPr/>
          <p:nvPr/>
        </p:nvSpPr>
        <p:spPr>
          <a:xfrm>
            <a:off x="2594129" y="1397000"/>
            <a:ext cx="1558771" cy="10748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: Em Ângulo Reto Para Cima 6">
            <a:extLst>
              <a:ext uri="{FF2B5EF4-FFF2-40B4-BE49-F238E27FC236}">
                <a16:creationId xmlns:a16="http://schemas.microsoft.com/office/drawing/2014/main" xmlns="" id="{871730CA-D83A-4894-B3A9-D9C561B4D8BD}"/>
              </a:ext>
            </a:extLst>
          </p:cNvPr>
          <p:cNvSpPr/>
          <p:nvPr/>
        </p:nvSpPr>
        <p:spPr>
          <a:xfrm flipV="1">
            <a:off x="4140200" y="1828316"/>
            <a:ext cx="6324600" cy="830261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279CD06-0D24-4FBB-B897-2DFAE67BD059}"/>
              </a:ext>
            </a:extLst>
          </p:cNvPr>
          <p:cNvSpPr txBox="1"/>
          <p:nvPr/>
        </p:nvSpPr>
        <p:spPr>
          <a:xfrm>
            <a:off x="7162800" y="2766838"/>
            <a:ext cx="5394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Regras de despesas: </a:t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-Limitam ciclos de Booms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Busts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-Asseguram que as receitas inesperadas são poupadas e não gastas;</a:t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-Acumular retomas económicas cíclicas;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-Criar espaço para o funcionamento não restrito de estabilizadores fiscais automáticos;</a:t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-Criar estímulos discricionários em desaceleração.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50BABC6-A7D9-4493-BC7A-2422F3FFD2AE}"/>
              </a:ext>
            </a:extLst>
          </p:cNvPr>
          <p:cNvSpPr txBox="1"/>
          <p:nvPr/>
        </p:nvSpPr>
        <p:spPr>
          <a:xfrm>
            <a:off x="827164" y="4147555"/>
            <a:ext cx="509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Decisões sobre a categoria dos gastos individuais devem ser de acordo com as considerações de eficiência e outros objetivos do governo</a:t>
            </a:r>
          </a:p>
        </p:txBody>
      </p:sp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xmlns="" id="{FBC28472-3B79-40F3-BA27-CE08248A4702}"/>
              </a:ext>
            </a:extLst>
          </p:cNvPr>
          <p:cNvSpPr/>
          <p:nvPr/>
        </p:nvSpPr>
        <p:spPr>
          <a:xfrm>
            <a:off x="5778500" y="4517523"/>
            <a:ext cx="1019021" cy="353519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1316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C601F604-BD9B-420E-957C-43A001C87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206158"/>
              </p:ext>
            </p:extLst>
          </p:nvPr>
        </p:nvGraphicFramePr>
        <p:xfrm>
          <a:off x="811655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AFAC2EF9-FBBD-48C5-9451-951DF9D3F77E}"/>
              </a:ext>
            </a:extLst>
          </p:cNvPr>
          <p:cNvSpPr/>
          <p:nvPr/>
        </p:nvSpPr>
        <p:spPr>
          <a:xfrm>
            <a:off x="4305300" y="4740780"/>
            <a:ext cx="1689100" cy="3138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2A301AFE-213B-4E9D-9CD7-6B47E03550BE}"/>
              </a:ext>
            </a:extLst>
          </p:cNvPr>
          <p:cNvSpPr txBox="1">
            <a:spLocks/>
          </p:cNvSpPr>
          <p:nvPr/>
        </p:nvSpPr>
        <p:spPr>
          <a:xfrm>
            <a:off x="339571" y="245443"/>
            <a:ext cx="6632729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>
                <a:latin typeface="Calibri" panose="020F0502020204030204" pitchFamily="34" charset="0"/>
                <a:cs typeface="Calibri" panose="020F0502020204030204" pitchFamily="34" charset="0"/>
              </a:rPr>
              <a:t>Reforma dos quadros fiscais</a:t>
            </a:r>
            <a:endParaRPr lang="pt-PT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A48ACBE-DB31-45D9-8694-C63E038A9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0962" y="1042458"/>
            <a:ext cx="523875" cy="333375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15E9570E-DBA3-43EC-9C91-2CAF7D02221B}"/>
              </a:ext>
            </a:extLst>
          </p:cNvPr>
          <p:cNvGrpSpPr/>
          <p:nvPr/>
        </p:nvGrpSpPr>
        <p:grpSpPr>
          <a:xfrm>
            <a:off x="9659937" y="2174875"/>
            <a:ext cx="2137833" cy="1068916"/>
            <a:chOff x="2116" y="2174875"/>
            <a:chExt cx="2137833" cy="1068916"/>
          </a:xfrm>
          <a:solidFill>
            <a:schemeClr val="accent2"/>
          </a:solidFill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xmlns="" id="{A67594F6-2567-4D83-B65C-39315708F1BB}"/>
                </a:ext>
              </a:extLst>
            </p:cNvPr>
            <p:cNvSpPr/>
            <p:nvPr/>
          </p:nvSpPr>
          <p:spPr>
            <a:xfrm>
              <a:off x="2116" y="2174875"/>
              <a:ext cx="2137833" cy="1068916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1" name="Retângulo: Cantos Arredondados 4">
              <a:extLst>
                <a:ext uri="{FF2B5EF4-FFF2-40B4-BE49-F238E27FC236}">
                  <a16:creationId xmlns:a16="http://schemas.microsoft.com/office/drawing/2014/main" xmlns="" id="{E3EE47DF-6F83-4858-997C-BFB6F88C6ECD}"/>
                </a:ext>
              </a:extLst>
            </p:cNvPr>
            <p:cNvSpPr txBox="1"/>
            <p:nvPr/>
          </p:nvSpPr>
          <p:spPr>
            <a:xfrm>
              <a:off x="33423" y="2206182"/>
              <a:ext cx="2075219" cy="10063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dirty="0">
                  <a:latin typeface="Calibri" panose="020F0502020204030204" pitchFamily="34" charset="0"/>
                  <a:cs typeface="Calibri" panose="020F0502020204030204" pitchFamily="34" charset="0"/>
                </a:rPr>
                <a:t>Confiáveis </a:t>
              </a:r>
              <a:br>
                <a:rPr lang="pt-PT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t-PT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br>
                <a:rPr lang="pt-PT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t-PT" dirty="0">
                  <a:latin typeface="Calibri" panose="020F0502020204030204" pitchFamily="34" charset="0"/>
                  <a:cs typeface="Calibri" panose="020F0502020204030204" pitchFamily="34" charset="0"/>
                </a:rPr>
                <a:t> eficazes</a:t>
              </a:r>
              <a:endParaRPr lang="pt-PT" sz="1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D8D1812E-F141-4714-9E72-DBCAF8A113A1}"/>
              </a:ext>
            </a:extLst>
          </p:cNvPr>
          <p:cNvSpPr txBox="1"/>
          <p:nvPr/>
        </p:nvSpPr>
        <p:spPr>
          <a:xfrm>
            <a:off x="913255" y="4706538"/>
            <a:ext cx="5081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É importante estabelecer um conselho fiscal </a:t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para fortalecer o cumprimento das leis, </a:t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aumentando o custo politico de se desviar delas</a:t>
            </a: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xmlns="" id="{A66ED041-8A94-4C09-87D8-EF0B0E5261E8}"/>
              </a:ext>
            </a:extLst>
          </p:cNvPr>
          <p:cNvCxnSpPr>
            <a:cxnSpLocks/>
          </p:cNvCxnSpPr>
          <p:nvPr/>
        </p:nvCxnSpPr>
        <p:spPr>
          <a:xfrm>
            <a:off x="5962650" y="4897690"/>
            <a:ext cx="16192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0CEF7C78-31DC-4DEC-A5B0-A5F3CE5BF9C4}"/>
              </a:ext>
            </a:extLst>
          </p:cNvPr>
          <p:cNvSpPr txBox="1"/>
          <p:nvPr/>
        </p:nvSpPr>
        <p:spPr>
          <a:xfrm>
            <a:off x="7650605" y="4709119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Papel importante no processo do orçamento para ser eficaz. Contudo, a responsabilidade final fiscal deveria ser mantida pelo governo</a:t>
            </a:r>
          </a:p>
        </p:txBody>
      </p:sp>
    </p:spTree>
    <p:extLst>
      <p:ext uri="{BB962C8B-B14F-4D97-AF65-F5344CB8AC3E}">
        <p14:creationId xmlns:p14="http://schemas.microsoft.com/office/powerpoint/2010/main" val="1325982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67A25D8A-D52A-4C55-956A-D28DC3648E59}"/>
              </a:ext>
            </a:extLst>
          </p:cNvPr>
          <p:cNvSpPr txBox="1">
            <a:spLocks/>
          </p:cNvSpPr>
          <p:nvPr/>
        </p:nvSpPr>
        <p:spPr>
          <a:xfrm>
            <a:off x="339571" y="245443"/>
            <a:ext cx="6632729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Reforma dos quadros fiscais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7DF40D05-026F-4118-AB3E-F8FCAEE8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358461"/>
              </p:ext>
            </p:extLst>
          </p:nvPr>
        </p:nvGraphicFramePr>
        <p:xfrm>
          <a:off x="377983" y="1193890"/>
          <a:ext cx="9220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Conexão reta 7">
            <a:extLst>
              <a:ext uri="{FF2B5EF4-FFF2-40B4-BE49-F238E27FC236}">
                <a16:creationId xmlns:a16="http://schemas.microsoft.com/office/drawing/2014/main" xmlns="" id="{31E56311-75FF-40A2-B6A5-9CF3162C0128}"/>
              </a:ext>
            </a:extLst>
          </p:cNvPr>
          <p:cNvCxnSpPr>
            <a:cxnSpLocks/>
          </p:cNvCxnSpPr>
          <p:nvPr/>
        </p:nvCxnSpPr>
        <p:spPr>
          <a:xfrm>
            <a:off x="4076700" y="3952550"/>
            <a:ext cx="1612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xmlns="" id="{9AB013C5-57A0-4AED-9540-17A9A9F1A77F}"/>
              </a:ext>
            </a:extLst>
          </p:cNvPr>
          <p:cNvCxnSpPr>
            <a:cxnSpLocks/>
          </p:cNvCxnSpPr>
          <p:nvPr/>
        </p:nvCxnSpPr>
        <p:spPr>
          <a:xfrm flipV="1">
            <a:off x="5511800" y="5688953"/>
            <a:ext cx="1612056" cy="1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xmlns="" id="{37DE9EF9-4E50-4C1E-BBDC-6269B829E01E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4076700" y="2235934"/>
            <a:ext cx="1612056" cy="1716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Agrupar 36">
            <a:extLst>
              <a:ext uri="{FF2B5EF4-FFF2-40B4-BE49-F238E27FC236}">
                <a16:creationId xmlns:a16="http://schemas.microsoft.com/office/drawing/2014/main" xmlns="" id="{F7CB82AE-AA28-4340-9E6E-C2211A9AD3C9}"/>
              </a:ext>
            </a:extLst>
          </p:cNvPr>
          <p:cNvGrpSpPr/>
          <p:nvPr/>
        </p:nvGrpSpPr>
        <p:grpSpPr>
          <a:xfrm>
            <a:off x="5688756" y="1462707"/>
            <a:ext cx="2474327" cy="1546454"/>
            <a:chOff x="1195973" y="1942462"/>
            <a:chExt cx="2474327" cy="1546454"/>
          </a:xfrm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xmlns="" id="{61474319-856F-4021-970B-F050A9B2D2D6}"/>
                </a:ext>
              </a:extLst>
            </p:cNvPr>
            <p:cNvSpPr/>
            <p:nvPr/>
          </p:nvSpPr>
          <p:spPr>
            <a:xfrm>
              <a:off x="1195973" y="1942462"/>
              <a:ext cx="2474327" cy="15464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tângulo: Cantos Arredondados 4">
              <a:extLst>
                <a:ext uri="{FF2B5EF4-FFF2-40B4-BE49-F238E27FC236}">
                  <a16:creationId xmlns:a16="http://schemas.microsoft.com/office/drawing/2014/main" xmlns="" id="{61CD4DE1-FE57-4376-9E16-9858B6E7D175}"/>
                </a:ext>
              </a:extLst>
            </p:cNvPr>
            <p:cNvSpPr txBox="1"/>
            <p:nvPr/>
          </p:nvSpPr>
          <p:spPr>
            <a:xfrm>
              <a:off x="1231120" y="1998591"/>
              <a:ext cx="2383739" cy="145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Visões</a:t>
              </a:r>
              <a:br>
                <a:rPr lang="pt-PT" sz="20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t-PT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independentes</a:t>
              </a:r>
              <a:endParaRPr lang="pt-PT" sz="20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xmlns="" id="{1253D0BB-D5BB-4530-B02B-B3AB5C14F9ED}"/>
              </a:ext>
            </a:extLst>
          </p:cNvPr>
          <p:cNvGrpSpPr/>
          <p:nvPr/>
        </p:nvGrpSpPr>
        <p:grpSpPr>
          <a:xfrm>
            <a:off x="5697036" y="3203366"/>
            <a:ext cx="2474327" cy="1546454"/>
            <a:chOff x="3393917" y="2000352"/>
            <a:chExt cx="2474327" cy="1546454"/>
          </a:xfrm>
        </p:grpSpPr>
        <p:sp>
          <p:nvSpPr>
            <p:cNvPr id="41" name="Retângulo: Cantos Arredondados 40">
              <a:extLst>
                <a:ext uri="{FF2B5EF4-FFF2-40B4-BE49-F238E27FC236}">
                  <a16:creationId xmlns:a16="http://schemas.microsoft.com/office/drawing/2014/main" xmlns="" id="{4D7DC02D-A878-48C1-B5B4-AB0F135AC6AC}"/>
                </a:ext>
              </a:extLst>
            </p:cNvPr>
            <p:cNvSpPr/>
            <p:nvPr/>
          </p:nvSpPr>
          <p:spPr>
            <a:xfrm>
              <a:off x="3393917" y="2000352"/>
              <a:ext cx="2474327" cy="15464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tângulo: Cantos Arredondados 4">
              <a:extLst>
                <a:ext uri="{FF2B5EF4-FFF2-40B4-BE49-F238E27FC236}">
                  <a16:creationId xmlns:a16="http://schemas.microsoft.com/office/drawing/2014/main" xmlns="" id="{179D9ADC-3D32-43A2-A460-69C6F0AAC009}"/>
                </a:ext>
              </a:extLst>
            </p:cNvPr>
            <p:cNvSpPr txBox="1"/>
            <p:nvPr/>
          </p:nvSpPr>
          <p:spPr>
            <a:xfrm>
              <a:off x="3430930" y="2041389"/>
              <a:ext cx="2383739" cy="145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Visões</a:t>
              </a:r>
              <a:br>
                <a:rPr lang="pt-PT" sz="20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t-PT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autoritárias</a:t>
              </a:r>
              <a:endParaRPr lang="pt-PT" sz="20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xmlns="" id="{3E6BF322-E8A4-42BB-931A-F00F74F47168}"/>
              </a:ext>
            </a:extLst>
          </p:cNvPr>
          <p:cNvCxnSpPr>
            <a:cxnSpLocks/>
          </p:cNvCxnSpPr>
          <p:nvPr/>
        </p:nvCxnSpPr>
        <p:spPr>
          <a:xfrm flipV="1">
            <a:off x="4076700" y="5688953"/>
            <a:ext cx="1612056" cy="1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881CD8B4-F2D8-434E-A895-AE112D7329BC}"/>
              </a:ext>
            </a:extLst>
          </p:cNvPr>
          <p:cNvGrpSpPr/>
          <p:nvPr/>
        </p:nvGrpSpPr>
        <p:grpSpPr>
          <a:xfrm>
            <a:off x="5688756" y="4895940"/>
            <a:ext cx="2474327" cy="1546454"/>
            <a:chOff x="1195973" y="1942462"/>
            <a:chExt cx="2474327" cy="1546454"/>
          </a:xfrm>
        </p:grpSpPr>
        <p:sp>
          <p:nvSpPr>
            <p:cNvPr id="45" name="Retângulo: Cantos Arredondados 44">
              <a:extLst>
                <a:ext uri="{FF2B5EF4-FFF2-40B4-BE49-F238E27FC236}">
                  <a16:creationId xmlns:a16="http://schemas.microsoft.com/office/drawing/2014/main" xmlns="" id="{0722470D-CB8D-4050-890B-BFF696D61088}"/>
                </a:ext>
              </a:extLst>
            </p:cNvPr>
            <p:cNvSpPr/>
            <p:nvPr/>
          </p:nvSpPr>
          <p:spPr>
            <a:xfrm>
              <a:off x="1195973" y="1942462"/>
              <a:ext cx="2474327" cy="15464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etângulo: Cantos Arredondados 4">
              <a:extLst>
                <a:ext uri="{FF2B5EF4-FFF2-40B4-BE49-F238E27FC236}">
                  <a16:creationId xmlns:a16="http://schemas.microsoft.com/office/drawing/2014/main" xmlns="" id="{0365B781-D41F-45A2-9F0A-15A170C365AB}"/>
                </a:ext>
              </a:extLst>
            </p:cNvPr>
            <p:cNvSpPr txBox="1"/>
            <p:nvPr/>
          </p:nvSpPr>
          <p:spPr>
            <a:xfrm>
              <a:off x="1241267" y="1987756"/>
              <a:ext cx="2383739" cy="145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Suportado por</a:t>
              </a:r>
            </a:p>
          </p:txBody>
        </p:sp>
      </p:grp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xmlns="" id="{F78E2301-97F5-4143-A0A8-335549E04E6C}"/>
              </a:ext>
            </a:extLst>
          </p:cNvPr>
          <p:cNvCxnSpPr>
            <a:cxnSpLocks/>
          </p:cNvCxnSpPr>
          <p:nvPr/>
        </p:nvCxnSpPr>
        <p:spPr>
          <a:xfrm>
            <a:off x="8163083" y="5730460"/>
            <a:ext cx="1612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xmlns="" id="{A4250BED-0DBD-4D26-B0A1-BB65BF0386F4}"/>
              </a:ext>
            </a:extLst>
          </p:cNvPr>
          <p:cNvCxnSpPr>
            <a:cxnSpLocks/>
          </p:cNvCxnSpPr>
          <p:nvPr/>
        </p:nvCxnSpPr>
        <p:spPr>
          <a:xfrm flipV="1">
            <a:off x="8163083" y="3989801"/>
            <a:ext cx="1612056" cy="1716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grupar 49">
            <a:extLst>
              <a:ext uri="{FF2B5EF4-FFF2-40B4-BE49-F238E27FC236}">
                <a16:creationId xmlns:a16="http://schemas.microsoft.com/office/drawing/2014/main" xmlns="" id="{48B39EE8-B967-4212-9607-20E8685489B0}"/>
              </a:ext>
            </a:extLst>
          </p:cNvPr>
          <p:cNvGrpSpPr/>
          <p:nvPr/>
        </p:nvGrpSpPr>
        <p:grpSpPr>
          <a:xfrm>
            <a:off x="9775139" y="5031274"/>
            <a:ext cx="2314417" cy="1461578"/>
            <a:chOff x="1195973" y="1942462"/>
            <a:chExt cx="2474327" cy="1546454"/>
          </a:xfrm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xmlns="" id="{F2229129-D22D-4BD3-A139-093A0202062B}"/>
                </a:ext>
              </a:extLst>
            </p:cNvPr>
            <p:cNvSpPr/>
            <p:nvPr/>
          </p:nvSpPr>
          <p:spPr>
            <a:xfrm>
              <a:off x="1195973" y="1942462"/>
              <a:ext cx="2474327" cy="15464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etângulo: Cantos Arredondados 4">
              <a:extLst>
                <a:ext uri="{FF2B5EF4-FFF2-40B4-BE49-F238E27FC236}">
                  <a16:creationId xmlns:a16="http://schemas.microsoft.com/office/drawing/2014/main" xmlns="" id="{D053E19D-54F2-40D2-B92C-810B15C5C740}"/>
                </a:ext>
              </a:extLst>
            </p:cNvPr>
            <p:cNvSpPr txBox="1"/>
            <p:nvPr/>
          </p:nvSpPr>
          <p:spPr>
            <a:xfrm>
              <a:off x="1241267" y="1987756"/>
              <a:ext cx="2383739" cy="145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Escritórios de auditoria</a:t>
              </a:r>
              <a:endParaRPr lang="pt-PT" sz="20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xmlns="" id="{00738823-4424-4B5E-B528-2B531A8DA384}"/>
              </a:ext>
            </a:extLst>
          </p:cNvPr>
          <p:cNvGrpSpPr/>
          <p:nvPr/>
        </p:nvGrpSpPr>
        <p:grpSpPr>
          <a:xfrm>
            <a:off x="9775138" y="3373831"/>
            <a:ext cx="2314417" cy="1461578"/>
            <a:chOff x="1195973" y="1942462"/>
            <a:chExt cx="2474327" cy="1546454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xmlns="" id="{1D7EA3CD-2FC1-4540-816D-6B5C5534B998}"/>
                </a:ext>
              </a:extLst>
            </p:cNvPr>
            <p:cNvSpPr/>
            <p:nvPr/>
          </p:nvSpPr>
          <p:spPr>
            <a:xfrm>
              <a:off x="1195973" y="1942462"/>
              <a:ext cx="2474327" cy="15464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etângulo: Cantos Arredondados 4">
              <a:extLst>
                <a:ext uri="{FF2B5EF4-FFF2-40B4-BE49-F238E27FC236}">
                  <a16:creationId xmlns:a16="http://schemas.microsoft.com/office/drawing/2014/main" xmlns="" id="{2F7AB924-351C-455C-8BA0-E8D15CA97FB0}"/>
                </a:ext>
              </a:extLst>
            </p:cNvPr>
            <p:cNvSpPr txBox="1"/>
            <p:nvPr/>
          </p:nvSpPr>
          <p:spPr>
            <a:xfrm>
              <a:off x="1241267" y="1987756"/>
              <a:ext cx="2383739" cy="145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Independência total das agências de estatística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909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exão reta 3">
            <a:extLst>
              <a:ext uri="{FF2B5EF4-FFF2-40B4-BE49-F238E27FC236}">
                <a16:creationId xmlns:a16="http://schemas.microsoft.com/office/drawing/2014/main" xmlns="" id="{C077EFEC-6527-4AA9-8E6C-0649D999A79A}"/>
              </a:ext>
            </a:extLst>
          </p:cNvPr>
          <p:cNvSpPr/>
          <p:nvPr/>
        </p:nvSpPr>
        <p:spPr>
          <a:xfrm rot="5400000">
            <a:off x="6291165" y="2986384"/>
            <a:ext cx="87551" cy="18111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733278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DBF4DEB0-48AA-4499-B71D-75B167EAB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643761"/>
              </p:ext>
            </p:extLst>
          </p:nvPr>
        </p:nvGraphicFramePr>
        <p:xfrm>
          <a:off x="3784600" y="12615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C6846F36-CB94-4D98-8AEA-39A8CFA504E8}"/>
              </a:ext>
            </a:extLst>
          </p:cNvPr>
          <p:cNvSpPr txBox="1">
            <a:spLocks/>
          </p:cNvSpPr>
          <p:nvPr/>
        </p:nvSpPr>
        <p:spPr>
          <a:xfrm>
            <a:off x="339571" y="245443"/>
            <a:ext cx="6632729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Reforma dos quadros fiscais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B0079961-E95F-4C89-89A7-17A7847E1537}"/>
              </a:ext>
            </a:extLst>
          </p:cNvPr>
          <p:cNvGrpSpPr/>
          <p:nvPr/>
        </p:nvGrpSpPr>
        <p:grpSpPr>
          <a:xfrm>
            <a:off x="2120116" y="3257947"/>
            <a:ext cx="2449061" cy="1268015"/>
            <a:chOff x="3538443" y="4233"/>
            <a:chExt cx="2449061" cy="126801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F78863F0-0A14-4B12-806A-BDD2EF37BED6}"/>
                </a:ext>
              </a:extLst>
            </p:cNvPr>
            <p:cNvSpPr/>
            <p:nvPr/>
          </p:nvSpPr>
          <p:spPr>
            <a:xfrm>
              <a:off x="3538443" y="4233"/>
              <a:ext cx="2449061" cy="126801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CAE491E5-4B80-4076-8789-5EB7E23A12AB}"/>
                </a:ext>
              </a:extLst>
            </p:cNvPr>
            <p:cNvSpPr txBox="1"/>
            <p:nvPr/>
          </p:nvSpPr>
          <p:spPr>
            <a:xfrm>
              <a:off x="3538443" y="4233"/>
              <a:ext cx="2449061" cy="1268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7893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dirty="0">
                  <a:latin typeface="Calibri" panose="020F0502020204030204" pitchFamily="34" charset="0"/>
                  <a:cs typeface="Calibri" panose="020F0502020204030204" pitchFamily="34" charset="0"/>
                </a:rPr>
                <a:t>Politicas Fiscais nacionais separadas</a:t>
              </a:r>
              <a:endParaRPr lang="pt-PT" sz="1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3A5CA09C-4B2E-40DD-B6CD-58D5373E6664}"/>
              </a:ext>
            </a:extLst>
          </p:cNvPr>
          <p:cNvGrpSpPr/>
          <p:nvPr/>
        </p:nvGrpSpPr>
        <p:grpSpPr>
          <a:xfrm>
            <a:off x="2559128" y="4244181"/>
            <a:ext cx="2204155" cy="422671"/>
            <a:chOff x="4028255" y="990467"/>
            <a:chExt cx="2204155" cy="42267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21F395D0-DC45-436E-9EBF-DA5970EE8C51}"/>
                </a:ext>
              </a:extLst>
            </p:cNvPr>
            <p:cNvSpPr/>
            <p:nvPr/>
          </p:nvSpPr>
          <p:spPr>
            <a:xfrm>
              <a:off x="4028255" y="990467"/>
              <a:ext cx="2204155" cy="42267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A539F45D-53FE-40A8-85DE-B737EF6BC269}"/>
                </a:ext>
              </a:extLst>
            </p:cNvPr>
            <p:cNvSpPr txBox="1"/>
            <p:nvPr/>
          </p:nvSpPr>
          <p:spPr>
            <a:xfrm>
              <a:off x="4028255" y="990467"/>
              <a:ext cx="2204155" cy="422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660" tIns="18415" rIns="73660" bIns="18415" numCol="1" spcCol="1270" anchor="ctr" anchorCtr="0">
              <a:noAutofit/>
            </a:bodyPr>
            <a:lstStyle/>
            <a:p>
              <a:pPr marL="0" lvl="0" indent="0" algn="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PT" sz="2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305342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B06C2A5C-CD89-4E5B-AEFB-8394B88AB43D}"/>
              </a:ext>
            </a:extLst>
          </p:cNvPr>
          <p:cNvSpPr/>
          <p:nvPr/>
        </p:nvSpPr>
        <p:spPr>
          <a:xfrm>
            <a:off x="2019300" y="1680890"/>
            <a:ext cx="2119563" cy="3281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E31B140-5728-4CF4-A46E-1FCD8B28C689}"/>
              </a:ext>
            </a:extLst>
          </p:cNvPr>
          <p:cNvSpPr txBox="1"/>
          <p:nvPr/>
        </p:nvSpPr>
        <p:spPr>
          <a:xfrm>
            <a:off x="501342" y="1379640"/>
            <a:ext cx="663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Governação Orçamental pode ser fortalecida </a:t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através de uma disciplina de mercado mais intensa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E8F46D98-F505-4A84-B962-2A0CBEE4F3DD}"/>
              </a:ext>
            </a:extLst>
          </p:cNvPr>
          <p:cNvSpPr txBox="1">
            <a:spLocks/>
          </p:cNvSpPr>
          <p:nvPr/>
        </p:nvSpPr>
        <p:spPr>
          <a:xfrm>
            <a:off x="339571" y="245443"/>
            <a:ext cx="6632729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Reforma dos quadros fiscais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E762ECB-B93A-48D0-B72C-C5E66E53ACAA}"/>
              </a:ext>
            </a:extLst>
          </p:cNvPr>
          <p:cNvSpPr/>
          <p:nvPr/>
        </p:nvSpPr>
        <p:spPr>
          <a:xfrm>
            <a:off x="5798787" y="2563370"/>
            <a:ext cx="34519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Promoção baseada no mercado da transparência e divulgação dos riscos associados a um negócio ou entidade. Trabalha em conjunto com sistemas regulatórios para aumentar a segurança e solidez do mercado.</a:t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Fonte: https://www.investopedia.com/terms/m/market-discipline.asp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D7D710-F9A4-448A-8F9D-F72D6F977410}"/>
              </a:ext>
            </a:extLst>
          </p:cNvPr>
          <p:cNvSpPr txBox="1"/>
          <p:nvPr/>
        </p:nvSpPr>
        <p:spPr>
          <a:xfrm>
            <a:off x="7353300" y="1362695"/>
            <a:ext cx="391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Permitindo a possibilidade de reestruturar a divida de ordenados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xmlns="" id="{63D29348-1766-440A-90CC-88FC8333FA91}"/>
              </a:ext>
            </a:extLst>
          </p:cNvPr>
          <p:cNvSpPr/>
          <p:nvPr/>
        </p:nvSpPr>
        <p:spPr>
          <a:xfrm>
            <a:off x="5965671" y="1472515"/>
            <a:ext cx="1168400" cy="4953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xmlns="" id="{D9E1F74A-A7C7-41DE-802D-C58FB245D03C}"/>
              </a:ext>
            </a:extLst>
          </p:cNvPr>
          <p:cNvGrpSpPr/>
          <p:nvPr/>
        </p:nvGrpSpPr>
        <p:grpSpPr>
          <a:xfrm>
            <a:off x="4864152" y="2329444"/>
            <a:ext cx="5245048" cy="4261855"/>
            <a:chOff x="5080208" y="642796"/>
            <a:chExt cx="6721278" cy="5572408"/>
          </a:xfrm>
        </p:grpSpPr>
        <p:sp>
          <p:nvSpPr>
            <p:cNvPr id="12" name="Frame 3">
              <a:extLst>
                <a:ext uri="{FF2B5EF4-FFF2-40B4-BE49-F238E27FC236}">
                  <a16:creationId xmlns:a16="http://schemas.microsoft.com/office/drawing/2014/main" xmlns="" id="{7BC8592F-25EE-4307-95D3-478D5BE83105}"/>
                </a:ext>
              </a:extLst>
            </p:cNvPr>
            <p:cNvSpPr/>
            <p:nvPr/>
          </p:nvSpPr>
          <p:spPr>
            <a:xfrm>
              <a:off x="5654642" y="642796"/>
              <a:ext cx="5572410" cy="5572408"/>
            </a:xfrm>
            <a:prstGeom prst="frame">
              <a:avLst>
                <a:gd name="adj1" fmla="val 84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xmlns="" id="{D1D861AF-37DE-45A4-8529-C84F72190D94}"/>
                </a:ext>
              </a:extLst>
            </p:cNvPr>
            <p:cNvGrpSpPr/>
            <p:nvPr/>
          </p:nvGrpSpPr>
          <p:grpSpPr>
            <a:xfrm>
              <a:off x="5080208" y="912892"/>
              <a:ext cx="1148868" cy="1050202"/>
              <a:chOff x="5080208" y="914399"/>
              <a:chExt cx="1148868" cy="1050202"/>
            </a:xfrm>
          </p:grpSpPr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xmlns="" id="{9E25FC6A-2CC7-4B20-BD6A-31706487E6AC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6">
                <a:extLst>
                  <a:ext uri="{FF2B5EF4-FFF2-40B4-BE49-F238E27FC236}">
                    <a16:creationId xmlns:a16="http://schemas.microsoft.com/office/drawing/2014/main" xmlns="" id="{0B1E1662-FED6-414F-87D9-0F281828E506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9">
              <a:extLst>
                <a:ext uri="{FF2B5EF4-FFF2-40B4-BE49-F238E27FC236}">
                  <a16:creationId xmlns:a16="http://schemas.microsoft.com/office/drawing/2014/main" xmlns="" id="{C159A54A-C1F1-4147-BB0E-076A180EF784}"/>
                </a:ext>
              </a:extLst>
            </p:cNvPr>
            <p:cNvGrpSpPr/>
            <p:nvPr/>
          </p:nvGrpSpPr>
          <p:grpSpPr>
            <a:xfrm rot="10800000">
              <a:off x="10652618" y="4894907"/>
              <a:ext cx="1148868" cy="1050202"/>
              <a:chOff x="5080208" y="914399"/>
              <a:chExt cx="1148868" cy="1050202"/>
            </a:xfrm>
          </p:grpSpPr>
          <p:sp>
            <p:nvSpPr>
              <p:cNvPr id="15" name="Rectangle 10">
                <a:extLst>
                  <a:ext uri="{FF2B5EF4-FFF2-40B4-BE49-F238E27FC236}">
                    <a16:creationId xmlns:a16="http://schemas.microsoft.com/office/drawing/2014/main" xmlns="" id="{2C15B93A-3958-4013-8461-681A99CD349A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1">
                <a:extLst>
                  <a:ext uri="{FF2B5EF4-FFF2-40B4-BE49-F238E27FC236}">
                    <a16:creationId xmlns:a16="http://schemas.microsoft.com/office/drawing/2014/main" xmlns="" id="{8A4A52CA-4F66-47F0-9F64-BFE32713CCAA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9" name="Seta: Em Ângulo Reto Para Cima 18">
            <a:extLst>
              <a:ext uri="{FF2B5EF4-FFF2-40B4-BE49-F238E27FC236}">
                <a16:creationId xmlns:a16="http://schemas.microsoft.com/office/drawing/2014/main" xmlns="" id="{6CB2DEF1-98D6-489E-A49D-3BC6876594EF}"/>
              </a:ext>
            </a:extLst>
          </p:cNvPr>
          <p:cNvSpPr/>
          <p:nvPr/>
        </p:nvSpPr>
        <p:spPr>
          <a:xfrm rot="5400000">
            <a:off x="3009177" y="2272963"/>
            <a:ext cx="1752603" cy="1524678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5055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AFFB560B-55C7-4235-B2A2-6F02CB527A6D}"/>
              </a:ext>
            </a:extLst>
          </p:cNvPr>
          <p:cNvSpPr txBox="1">
            <a:spLocks/>
          </p:cNvSpPr>
          <p:nvPr/>
        </p:nvSpPr>
        <p:spPr>
          <a:xfrm>
            <a:off x="339571" y="245443"/>
            <a:ext cx="6632729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Reforma dos quadros fiscais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C997604-C9A2-436E-A2BD-8B08D5625923}"/>
              </a:ext>
            </a:extLst>
          </p:cNvPr>
          <p:cNvSpPr txBox="1"/>
          <p:nvPr/>
        </p:nvSpPr>
        <p:spPr>
          <a:xfrm>
            <a:off x="530070" y="1866899"/>
            <a:ext cx="10176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Regulamentos devem ter em conta: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Possibilidade de incumprimento soberano em termos de exigências de capital;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Margens de garantia para as operações do Banco central;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Exigir diversificações apropriadas de risco.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Os Regulamentos também põem em causa a adequação da ponderação de risco zero atribuída à divida soberana nos termos dos quadros de Basel II e Basel III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6AEBF0FA-F475-4786-B00E-D41557AE4CA7}"/>
              </a:ext>
            </a:extLst>
          </p:cNvPr>
          <p:cNvSpPr/>
          <p:nvPr/>
        </p:nvSpPr>
        <p:spPr>
          <a:xfrm>
            <a:off x="1866900" y="1602787"/>
            <a:ext cx="279400" cy="2921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B43D0A2-1DD4-419E-BCD1-F1426162DCA1}"/>
              </a:ext>
            </a:extLst>
          </p:cNvPr>
          <p:cNvSpPr txBox="1"/>
          <p:nvPr/>
        </p:nvSpPr>
        <p:spPr>
          <a:xfrm>
            <a:off x="530070" y="1233455"/>
            <a:ext cx="786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Limitar o risco de contágio financeiro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82CE858-D285-4A11-A042-AE6A55E81C7A}"/>
              </a:ext>
            </a:extLst>
          </p:cNvPr>
          <p:cNvSpPr txBox="1"/>
          <p:nvPr/>
        </p:nvSpPr>
        <p:spPr>
          <a:xfrm>
            <a:off x="530070" y="4666268"/>
            <a:ext cx="11661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 I: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conjunto de regulamentos bancários internacionais estabelecidos pelo Comité de Basel sobre Supervisão Bancária (CBSB) que estabelece as exigências de capital mínimo das instituições financeiras com o objetivo de minimizar o risco de crédito</a:t>
            </a:r>
            <a:r>
              <a:rPr lang="pt-PT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pt-PT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 II: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expandiu as regras de exigências de capital mínimo estabelecidas no Acordo de Basel I, forneceu uma estrutura para revisão regulatória, bem como estabeleceu os requisitos de divulgação para a avaliação da adequação de capital dos bancos.</a:t>
            </a:r>
          </a:p>
          <a:p>
            <a:r>
              <a:rPr lang="pt-PT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 III: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conjunto de reformas destinadas a melhorar a regulação, a supervisão e a gestão de riscos no setor bancário. </a:t>
            </a:r>
            <a:b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									</a:t>
            </a:r>
            <a:r>
              <a:rPr lang="pt-PT" sz="1100" dirty="0">
                <a:latin typeface="Calibri" panose="020F0502020204030204" pitchFamily="34" charset="0"/>
                <a:cs typeface="Calibri" panose="020F0502020204030204" pitchFamily="34" charset="0"/>
              </a:rPr>
              <a:t>Fonte: https://www.investopedia.com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868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close up of a map&#10;&#10;Description automatically generated">
            <a:extLst>
              <a:ext uri="{FF2B5EF4-FFF2-40B4-BE49-F238E27FC236}">
                <a16:creationId xmlns:a16="http://schemas.microsoft.com/office/drawing/2014/main" xmlns="" id="{AA370E35-3D9C-475C-A66D-E65A76450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1124774"/>
            <a:ext cx="6761434" cy="560860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CAD9DE1F-FCC6-4D55-96E5-D4C2299CA004}"/>
              </a:ext>
            </a:extLst>
          </p:cNvPr>
          <p:cNvSpPr txBox="1">
            <a:spLocks/>
          </p:cNvSpPr>
          <p:nvPr/>
        </p:nvSpPr>
        <p:spPr>
          <a:xfrm>
            <a:off x="7480606" y="3048184"/>
            <a:ext cx="4514446" cy="2645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“Medidas que alteram o tecido de uma economia” 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Banco Central Europeu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7831DB77-1CDD-4430-BB50-1FC89A057D88}"/>
              </a:ext>
            </a:extLst>
          </p:cNvPr>
          <p:cNvSpPr txBox="1">
            <a:spLocks/>
          </p:cNvSpPr>
          <p:nvPr/>
        </p:nvSpPr>
        <p:spPr>
          <a:xfrm>
            <a:off x="331633" y="253712"/>
            <a:ext cx="6632729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Reformas Estruturais</a:t>
            </a:r>
          </a:p>
        </p:txBody>
      </p:sp>
    </p:spTree>
    <p:extLst>
      <p:ext uri="{BB962C8B-B14F-4D97-AF65-F5344CB8AC3E}">
        <p14:creationId xmlns:p14="http://schemas.microsoft.com/office/powerpoint/2010/main" val="2486239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2">
            <a:extLst>
              <a:ext uri="{FF2B5EF4-FFF2-40B4-BE49-F238E27FC236}">
                <a16:creationId xmlns:a16="http://schemas.microsoft.com/office/drawing/2014/main" xmlns="" id="{AFF679E5-EDD1-4F62-BC31-712696CDB0C6}"/>
              </a:ext>
            </a:extLst>
          </p:cNvPr>
          <p:cNvGrpSpPr/>
          <p:nvPr/>
        </p:nvGrpSpPr>
        <p:grpSpPr>
          <a:xfrm>
            <a:off x="1617584" y="1994862"/>
            <a:ext cx="10376440" cy="2632730"/>
            <a:chOff x="968172" y="1851670"/>
            <a:chExt cx="7200800" cy="2161848"/>
          </a:xfrm>
        </p:grpSpPr>
        <p:sp>
          <p:nvSpPr>
            <p:cNvPr id="4" name="Rectangle 43">
              <a:extLst>
                <a:ext uri="{FF2B5EF4-FFF2-40B4-BE49-F238E27FC236}">
                  <a16:creationId xmlns:a16="http://schemas.microsoft.com/office/drawing/2014/main" xmlns="" id="{79C68E24-C647-42BA-AEA7-6E8C7BB9833D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CRISE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 44">
              <a:extLst>
                <a:ext uri="{FF2B5EF4-FFF2-40B4-BE49-F238E27FC236}">
                  <a16:creationId xmlns:a16="http://schemas.microsoft.com/office/drawing/2014/main" xmlns="" id="{FC73C838-B6BE-4583-81FC-2B4C6D7EE3D9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pt-PT" sz="1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Benefícios de desemprego</a:t>
              </a:r>
              <a:endParaRPr lang="ko-KR" alt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45">
              <a:extLst>
                <a:ext uri="{FF2B5EF4-FFF2-40B4-BE49-F238E27FC236}">
                  <a16:creationId xmlns:a16="http://schemas.microsoft.com/office/drawing/2014/main" xmlns="" id="{1EBF8676-AADD-4D15-AC86-682EB9F02A8C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ts val="1000"/>
                </a:spcBef>
                <a:buClr>
                  <a:srgbClr val="303030"/>
                </a:buClr>
                <a:defRPr/>
              </a:pPr>
              <a:r>
                <a:rPr lang="pt-PT" sz="1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“Job </a:t>
              </a:r>
              <a:r>
                <a:rPr lang="pt-PT" sz="1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Sharing</a:t>
              </a:r>
              <a:r>
                <a:rPr lang="pt-PT" sz="1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”</a:t>
              </a:r>
            </a:p>
          </p:txBody>
        </p:sp>
        <p:sp>
          <p:nvSpPr>
            <p:cNvPr id="7" name="Rectangle 46">
              <a:extLst>
                <a:ext uri="{FF2B5EF4-FFF2-40B4-BE49-F238E27FC236}">
                  <a16:creationId xmlns:a16="http://schemas.microsoft.com/office/drawing/2014/main" xmlns="" id="{144A89E0-7666-4294-9CF3-CDF28D73BE2F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377"/>
              <a:r>
                <a:rPr lang="pt-PT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pt-PT" sz="1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Dual Labour </a:t>
              </a:r>
              <a:r>
                <a:rPr lang="pt-PT" sz="1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Markets</a:t>
              </a:r>
              <a:r>
                <a:rPr lang="pt-PT" sz="1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”</a:t>
              </a:r>
              <a:endParaRPr lang="ko-KR" alt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xmlns="" id="{760915E7-2A12-4937-A16C-F976A0D9F7E1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Contents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9" name="Group 48">
            <a:extLst>
              <a:ext uri="{FF2B5EF4-FFF2-40B4-BE49-F238E27FC236}">
                <a16:creationId xmlns:a16="http://schemas.microsoft.com/office/drawing/2014/main" xmlns="" id="{BD5803F1-4023-45F1-9C17-A1D0CDCB6C30}"/>
              </a:ext>
            </a:extLst>
          </p:cNvPr>
          <p:cNvGrpSpPr/>
          <p:nvPr/>
        </p:nvGrpSpPr>
        <p:grpSpPr>
          <a:xfrm>
            <a:off x="1691912" y="3258066"/>
            <a:ext cx="1926632" cy="928119"/>
            <a:chOff x="910640" y="2880842"/>
            <a:chExt cx="1527408" cy="9281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B3DDA74-6698-4734-BF28-66BBA83DEA61}"/>
                </a:ext>
              </a:extLst>
            </p:cNvPr>
            <p:cNvSpPr txBox="1"/>
            <p:nvPr/>
          </p:nvSpPr>
          <p:spPr>
            <a:xfrm>
              <a:off x="910640" y="2880842"/>
              <a:ext cx="1527408" cy="7191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 defTabSz="914377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pt-PT" dirty="0">
                  <a:solidFill>
                    <a:srgbClr val="30303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Produto Potencial</a:t>
              </a:r>
            </a:p>
            <a:p>
              <a:pPr lvl="0" algn="ctr" defTabSz="914377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pt-PT" dirty="0">
                  <a:solidFill>
                    <a:srgbClr val="30303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Desemprego</a:t>
              </a:r>
              <a:endParaRPr lang="en-GB" dirty="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6DA79F5-78BC-42B4-8E36-2669774E06D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74CCD7-236A-40CC-9F99-E58132614616}"/>
              </a:ext>
            </a:extLst>
          </p:cNvPr>
          <p:cNvSpPr txBox="1"/>
          <p:nvPr/>
        </p:nvSpPr>
        <p:spPr>
          <a:xfrm>
            <a:off x="3774508" y="2878068"/>
            <a:ext cx="1926632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pt-PT" dirty="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Massa salarial do setor público</a:t>
            </a:r>
            <a:endParaRPr lang="ko-KR" altLang="en-US" dirty="0">
              <a:solidFill>
                <a:srgbClr val="3030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58B7BB3-AF17-4392-A532-72110AC6A625}"/>
              </a:ext>
            </a:extLst>
          </p:cNvPr>
          <p:cNvSpPr txBox="1"/>
          <p:nvPr/>
        </p:nvSpPr>
        <p:spPr>
          <a:xfrm>
            <a:off x="7932393" y="3019857"/>
            <a:ext cx="189808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914377"/>
            <a:r>
              <a:rPr lang="pt-PT" dirty="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Potencialmente prejudiciais</a:t>
            </a:r>
            <a:endParaRPr lang="ko-KR" altLang="en-US" dirty="0">
              <a:solidFill>
                <a:srgbClr val="3030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6">
            <a:extLst>
              <a:ext uri="{FF2B5EF4-FFF2-40B4-BE49-F238E27FC236}">
                <a16:creationId xmlns:a16="http://schemas.microsoft.com/office/drawing/2014/main" xmlns="" id="{90DE5BD3-C532-4A15-AC19-A6B1BF830D14}"/>
              </a:ext>
            </a:extLst>
          </p:cNvPr>
          <p:cNvCxnSpPr>
            <a:cxnSpLocks/>
          </p:cNvCxnSpPr>
          <p:nvPr/>
        </p:nvCxnSpPr>
        <p:spPr>
          <a:xfrm>
            <a:off x="1759947" y="3353059"/>
            <a:ext cx="41055" cy="22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7">
            <a:extLst>
              <a:ext uri="{FF2B5EF4-FFF2-40B4-BE49-F238E27FC236}">
                <a16:creationId xmlns:a16="http://schemas.microsoft.com/office/drawing/2014/main" xmlns="" id="{E879A039-FA91-4FDA-9722-0CED11DD3828}"/>
              </a:ext>
            </a:extLst>
          </p:cNvPr>
          <p:cNvCxnSpPr>
            <a:cxnSpLocks/>
          </p:cNvCxnSpPr>
          <p:nvPr/>
        </p:nvCxnSpPr>
        <p:spPr>
          <a:xfrm flipV="1">
            <a:off x="1890626" y="3771075"/>
            <a:ext cx="41055" cy="22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5">
            <a:extLst>
              <a:ext uri="{FF2B5EF4-FFF2-40B4-BE49-F238E27FC236}">
                <a16:creationId xmlns:a16="http://schemas.microsoft.com/office/drawing/2014/main" xmlns="" id="{669A2048-2F91-4A54-8DB3-D3C4E5DDDE13}"/>
              </a:ext>
            </a:extLst>
          </p:cNvPr>
          <p:cNvCxnSpPr>
            <a:cxnSpLocks/>
          </p:cNvCxnSpPr>
          <p:nvPr/>
        </p:nvCxnSpPr>
        <p:spPr>
          <a:xfrm>
            <a:off x="3851923" y="2934060"/>
            <a:ext cx="41055" cy="22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B2A8344C-04D6-4EF0-84C9-9F1AABFAE939}"/>
              </a:ext>
            </a:extLst>
          </p:cNvPr>
          <p:cNvSpPr/>
          <p:nvPr/>
        </p:nvSpPr>
        <p:spPr>
          <a:xfrm>
            <a:off x="9918736" y="1994862"/>
            <a:ext cx="2075288" cy="526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xmlns="" id="{351641B1-0BB7-4802-A818-90BBDF92F24F}"/>
              </a:ext>
            </a:extLst>
          </p:cNvPr>
          <p:cNvSpPr txBox="1">
            <a:spLocks/>
          </p:cNvSpPr>
          <p:nvPr/>
        </p:nvSpPr>
        <p:spPr>
          <a:xfrm>
            <a:off x="339571" y="245443"/>
            <a:ext cx="6632729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Reforma dos quadros fiscais</a:t>
            </a:r>
          </a:p>
        </p:txBody>
      </p:sp>
    </p:spTree>
    <p:extLst>
      <p:ext uri="{BB962C8B-B14F-4D97-AF65-F5344CB8AC3E}">
        <p14:creationId xmlns:p14="http://schemas.microsoft.com/office/powerpoint/2010/main" val="2611806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A099FF28-ADEA-471C-8266-F987DB1C3B93}"/>
              </a:ext>
            </a:extLst>
          </p:cNvPr>
          <p:cNvSpPr/>
          <p:nvPr/>
        </p:nvSpPr>
        <p:spPr>
          <a:xfrm>
            <a:off x="566057" y="0"/>
            <a:ext cx="1857829" cy="319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xmlns="" id="{4D520E5B-8C1D-4CC2-8FF1-A8E0882251CC}"/>
              </a:ext>
            </a:extLst>
          </p:cNvPr>
          <p:cNvSpPr txBox="1">
            <a:spLocks/>
          </p:cNvSpPr>
          <p:nvPr/>
        </p:nvSpPr>
        <p:spPr>
          <a:xfrm>
            <a:off x="2927355" y="2743200"/>
            <a:ext cx="2491089" cy="1101784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 Competitividade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 Oferta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0" name="Picture 8" descr="Resultado de imagem para factory clipart png">
            <a:extLst>
              <a:ext uri="{FF2B5EF4-FFF2-40B4-BE49-F238E27FC236}">
                <a16:creationId xmlns:a16="http://schemas.microsoft.com/office/drawing/2014/main" xmlns="" id="{B6CFC52D-1287-4206-B0AA-439D2CDF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1" y="506437"/>
            <a:ext cx="1734283" cy="14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Imagem relacionada">
            <a:extLst>
              <a:ext uri="{FF2B5EF4-FFF2-40B4-BE49-F238E27FC236}">
                <a16:creationId xmlns:a16="http://schemas.microsoft.com/office/drawing/2014/main" xmlns="" id="{8732215B-D948-4A00-A6B2-E5BCCC22F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54" y="506437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6" descr="Imagem relacionada">
            <a:extLst>
              <a:ext uri="{FF2B5EF4-FFF2-40B4-BE49-F238E27FC236}">
                <a16:creationId xmlns:a16="http://schemas.microsoft.com/office/drawing/2014/main" xmlns="" id="{6EF663BD-B3A3-4BC4-AF5E-C2477BF7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54" y="506437"/>
            <a:ext cx="1915774" cy="14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3913357D-3809-4233-AE30-F1B24D02FCE8}"/>
              </a:ext>
            </a:extLst>
          </p:cNvPr>
          <p:cNvCxnSpPr/>
          <p:nvPr/>
        </p:nvCxnSpPr>
        <p:spPr>
          <a:xfrm>
            <a:off x="4097174" y="2124222"/>
            <a:ext cx="0" cy="46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9231401A-AC06-44AD-BA58-8EAC898595EF}"/>
              </a:ext>
            </a:extLst>
          </p:cNvPr>
          <p:cNvCxnSpPr/>
          <p:nvPr/>
        </p:nvCxnSpPr>
        <p:spPr>
          <a:xfrm>
            <a:off x="4097174" y="3506730"/>
            <a:ext cx="0" cy="46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5" name="Picture 18" descr="Resultado de imagem para new price vector">
            <a:extLst>
              <a:ext uri="{FF2B5EF4-FFF2-40B4-BE49-F238E27FC236}">
                <a16:creationId xmlns:a16="http://schemas.microsoft.com/office/drawing/2014/main" xmlns="" id="{350680D5-CBD6-4150-8BF2-15AD768A3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b="69332"/>
          <a:stretch/>
        </p:blipFill>
        <p:spPr bwMode="auto">
          <a:xfrm>
            <a:off x="3207662" y="4065545"/>
            <a:ext cx="1829437" cy="6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ADC4E0A8-CCD9-4615-8FBE-912407DA83A6}"/>
              </a:ext>
            </a:extLst>
          </p:cNvPr>
          <p:cNvCxnSpPr/>
          <p:nvPr/>
        </p:nvCxnSpPr>
        <p:spPr>
          <a:xfrm>
            <a:off x="1581452" y="2128911"/>
            <a:ext cx="0" cy="46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7" name="Picture 20" descr="Resultado de imagem para production line vector">
            <a:extLst>
              <a:ext uri="{FF2B5EF4-FFF2-40B4-BE49-F238E27FC236}">
                <a16:creationId xmlns:a16="http://schemas.microsoft.com/office/drawing/2014/main" xmlns="" id="{B05BEF0E-227A-4DDD-8D3B-60CEF5F3A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" t="2618" r="194" b="11753"/>
          <a:stretch/>
        </p:blipFill>
        <p:spPr bwMode="auto">
          <a:xfrm>
            <a:off x="974078" y="2563074"/>
            <a:ext cx="1192820" cy="11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68016DC4-6C12-4D7E-BBCF-403CEE1A21AA}"/>
              </a:ext>
            </a:extLst>
          </p:cNvPr>
          <p:cNvCxnSpPr/>
          <p:nvPr/>
        </p:nvCxnSpPr>
        <p:spPr>
          <a:xfrm>
            <a:off x="1581452" y="3970963"/>
            <a:ext cx="0" cy="46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9" name="Picture 22" descr="Resultado de imagem para workers labour vector">
            <a:extLst>
              <a:ext uri="{FF2B5EF4-FFF2-40B4-BE49-F238E27FC236}">
                <a16:creationId xmlns:a16="http://schemas.microsoft.com/office/drawing/2014/main" xmlns="" id="{8D358FCF-626F-495F-9F34-379D57DDF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8" t="21347" r="16005" b="37691"/>
          <a:stretch/>
        </p:blipFill>
        <p:spPr bwMode="auto">
          <a:xfrm>
            <a:off x="769766" y="4397280"/>
            <a:ext cx="1623372" cy="9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F634C84A-08DE-484E-88CF-5C2A32E66BAF}"/>
              </a:ext>
            </a:extLst>
          </p:cNvPr>
          <p:cNvCxnSpPr/>
          <p:nvPr/>
        </p:nvCxnSpPr>
        <p:spPr>
          <a:xfrm>
            <a:off x="1581505" y="5639342"/>
            <a:ext cx="0" cy="46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1" name="Picture 26" descr="Resultado de imagem para euro coin png">
            <a:extLst>
              <a:ext uri="{FF2B5EF4-FFF2-40B4-BE49-F238E27FC236}">
                <a16:creationId xmlns:a16="http://schemas.microsoft.com/office/drawing/2014/main" xmlns="" id="{468C14FF-D7FB-44CA-9DDF-FF5B4980A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1" y="6128811"/>
            <a:ext cx="311033" cy="3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Resultado de imagem para euro coin png">
            <a:extLst>
              <a:ext uri="{FF2B5EF4-FFF2-40B4-BE49-F238E27FC236}">
                <a16:creationId xmlns:a16="http://schemas.microsoft.com/office/drawing/2014/main" xmlns="" id="{F223F9C3-3B54-4A7D-A3E9-169F26E70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44" y="6128812"/>
            <a:ext cx="311033" cy="3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0" descr="Resultado de imagem para euro coin png">
            <a:extLst>
              <a:ext uri="{FF2B5EF4-FFF2-40B4-BE49-F238E27FC236}">
                <a16:creationId xmlns:a16="http://schemas.microsoft.com/office/drawing/2014/main" xmlns="" id="{11F056EB-CF30-41D5-8BED-85CA2AD18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64" y="6128812"/>
            <a:ext cx="311033" cy="3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2" descr="Resultado de imagem para euro coin png">
            <a:extLst>
              <a:ext uri="{FF2B5EF4-FFF2-40B4-BE49-F238E27FC236}">
                <a16:creationId xmlns:a16="http://schemas.microsoft.com/office/drawing/2014/main" xmlns="" id="{86B6A3D7-00D1-4A02-964A-0F38B06D5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84" y="6128811"/>
            <a:ext cx="311033" cy="3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71AB342-391F-4099-A454-6A959EC9D44A}"/>
              </a:ext>
            </a:extLst>
          </p:cNvPr>
          <p:cNvCxnSpPr/>
          <p:nvPr/>
        </p:nvCxnSpPr>
        <p:spPr>
          <a:xfrm>
            <a:off x="1939951" y="5955241"/>
            <a:ext cx="377454" cy="65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BCC7AEF8-EC86-4087-BCB3-EDF13E79D519}"/>
              </a:ext>
            </a:extLst>
          </p:cNvPr>
          <p:cNvCxnSpPr>
            <a:cxnSpLocks/>
          </p:cNvCxnSpPr>
          <p:nvPr/>
        </p:nvCxnSpPr>
        <p:spPr>
          <a:xfrm rot="3840000">
            <a:off x="1982473" y="5955241"/>
            <a:ext cx="377454" cy="65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171466A7-9014-4F3C-942E-0507251BCC42}"/>
              </a:ext>
            </a:extLst>
          </p:cNvPr>
          <p:cNvCxnSpPr/>
          <p:nvPr/>
        </p:nvCxnSpPr>
        <p:spPr>
          <a:xfrm>
            <a:off x="6872459" y="2106328"/>
            <a:ext cx="0" cy="46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9" name="Picture 34" descr="Resultado de imagem para compras  png">
            <a:extLst>
              <a:ext uri="{FF2B5EF4-FFF2-40B4-BE49-F238E27FC236}">
                <a16:creationId xmlns:a16="http://schemas.microsoft.com/office/drawing/2014/main" xmlns="" id="{FA34A247-6602-4DFA-82B5-64DB999B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09" y="2743200"/>
            <a:ext cx="1229812" cy="8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DCE2224A-580C-4444-8609-A6C62DF9518A}"/>
              </a:ext>
            </a:extLst>
          </p:cNvPr>
          <p:cNvCxnSpPr>
            <a:cxnSpLocks/>
          </p:cNvCxnSpPr>
          <p:nvPr/>
        </p:nvCxnSpPr>
        <p:spPr>
          <a:xfrm>
            <a:off x="5202479" y="4579231"/>
            <a:ext cx="123136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D1CFCDBA-2EF5-4A2D-AE67-67E640FFBC64}"/>
              </a:ext>
            </a:extLst>
          </p:cNvPr>
          <p:cNvCxnSpPr>
            <a:cxnSpLocks/>
          </p:cNvCxnSpPr>
          <p:nvPr/>
        </p:nvCxnSpPr>
        <p:spPr>
          <a:xfrm flipV="1">
            <a:off x="6433844" y="3844984"/>
            <a:ext cx="0" cy="73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xmlns="" id="{67E87C3E-210E-4832-B189-7D6C299586F6}"/>
              </a:ext>
            </a:extLst>
          </p:cNvPr>
          <p:cNvSpPr txBox="1">
            <a:spLocks/>
          </p:cNvSpPr>
          <p:nvPr/>
        </p:nvSpPr>
        <p:spPr>
          <a:xfrm>
            <a:off x="6546773" y="4751859"/>
            <a:ext cx="1184093" cy="1101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99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  Vendas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99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 Lucro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99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 Salário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99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953E4295-35B8-4211-82D1-6048BD9A16BD}"/>
              </a:ext>
            </a:extLst>
          </p:cNvPr>
          <p:cNvCxnSpPr>
            <a:cxnSpLocks/>
          </p:cNvCxnSpPr>
          <p:nvPr/>
        </p:nvCxnSpPr>
        <p:spPr>
          <a:xfrm>
            <a:off x="7138821" y="3844984"/>
            <a:ext cx="0" cy="746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4" name="Picture 36" descr="Resultado de imagem para growth png">
            <a:extLst>
              <a:ext uri="{FF2B5EF4-FFF2-40B4-BE49-F238E27FC236}">
                <a16:creationId xmlns:a16="http://schemas.microsoft.com/office/drawing/2014/main" xmlns="" id="{85027181-A0DF-4E7D-A9ED-468214F12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66" y="128814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itle 3">
            <a:extLst>
              <a:ext uri="{FF2B5EF4-FFF2-40B4-BE49-F238E27FC236}">
                <a16:creationId xmlns:a16="http://schemas.microsoft.com/office/drawing/2014/main" xmlns="" id="{13FFC107-381B-4103-A70A-7E846B43A7E8}"/>
              </a:ext>
            </a:extLst>
          </p:cNvPr>
          <p:cNvSpPr txBox="1">
            <a:spLocks/>
          </p:cNvSpPr>
          <p:nvPr/>
        </p:nvSpPr>
        <p:spPr bwMode="black">
          <a:xfrm>
            <a:off x="944310" y="213038"/>
            <a:ext cx="1274283" cy="45357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Mercado de Trabalho</a:t>
            </a:r>
            <a:endParaRPr kumimoji="0" lang="en-GB" sz="800" b="1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itle 3">
            <a:extLst>
              <a:ext uri="{FF2B5EF4-FFF2-40B4-BE49-F238E27FC236}">
                <a16:creationId xmlns:a16="http://schemas.microsoft.com/office/drawing/2014/main" xmlns="" id="{6B82F0C7-2B93-4ADD-9132-A6716370F823}"/>
              </a:ext>
            </a:extLst>
          </p:cNvPr>
          <p:cNvSpPr txBox="1">
            <a:spLocks/>
          </p:cNvSpPr>
          <p:nvPr/>
        </p:nvSpPr>
        <p:spPr bwMode="black">
          <a:xfrm>
            <a:off x="3452134" y="213038"/>
            <a:ext cx="1274283" cy="45357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Mercado de Produtos</a:t>
            </a:r>
            <a:endParaRPr kumimoji="0" lang="en-GB" sz="800" b="1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Content Placeholder 4">
            <a:extLst>
              <a:ext uri="{FF2B5EF4-FFF2-40B4-BE49-F238E27FC236}">
                <a16:creationId xmlns:a16="http://schemas.microsoft.com/office/drawing/2014/main" xmlns="" id="{95E7CD81-7E8F-441A-9630-F5DA9E740DD3}"/>
              </a:ext>
            </a:extLst>
          </p:cNvPr>
          <p:cNvSpPr txBox="1">
            <a:spLocks/>
          </p:cNvSpPr>
          <p:nvPr/>
        </p:nvSpPr>
        <p:spPr>
          <a:xfrm>
            <a:off x="4724517" y="6302298"/>
            <a:ext cx="1829877" cy="533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99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cs typeface="+mn-cs"/>
              </a:rPr>
              <a:t>Longo Prazo</a:t>
            </a:r>
          </a:p>
        </p:txBody>
      </p:sp>
      <p:sp>
        <p:nvSpPr>
          <p:cNvPr id="98" name="Content Placeholder 4">
            <a:extLst>
              <a:ext uri="{FF2B5EF4-FFF2-40B4-BE49-F238E27FC236}">
                <a16:creationId xmlns:a16="http://schemas.microsoft.com/office/drawing/2014/main" xmlns="" id="{55E5E1F0-2F63-41D5-AC4E-0A156929DD6C}"/>
              </a:ext>
            </a:extLst>
          </p:cNvPr>
          <p:cNvSpPr txBox="1">
            <a:spLocks/>
          </p:cNvSpPr>
          <p:nvPr/>
        </p:nvSpPr>
        <p:spPr>
          <a:xfrm rot="18883430">
            <a:off x="9343242" y="2436619"/>
            <a:ext cx="1829877" cy="533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99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Crescimento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9F4DE2EB-EA2E-435E-9432-7A378872B1D0}"/>
              </a:ext>
            </a:extLst>
          </p:cNvPr>
          <p:cNvCxnSpPr>
            <a:cxnSpLocks/>
          </p:cNvCxnSpPr>
          <p:nvPr/>
        </p:nvCxnSpPr>
        <p:spPr>
          <a:xfrm flipV="1">
            <a:off x="9663273" y="5098143"/>
            <a:ext cx="0" cy="1204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3450CDC7-2CC0-47A3-9C16-11F10B30A1BF}"/>
              </a:ext>
            </a:extLst>
          </p:cNvPr>
          <p:cNvCxnSpPr/>
          <p:nvPr/>
        </p:nvCxnSpPr>
        <p:spPr>
          <a:xfrm>
            <a:off x="2448594" y="6302298"/>
            <a:ext cx="72146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6A36B680-8ED0-480C-A27B-0CE8D9A9DB06}"/>
              </a:ext>
            </a:extLst>
          </p:cNvPr>
          <p:cNvCxnSpPr>
            <a:cxnSpLocks/>
          </p:cNvCxnSpPr>
          <p:nvPr/>
        </p:nvCxnSpPr>
        <p:spPr>
          <a:xfrm flipH="1">
            <a:off x="7182361" y="5853643"/>
            <a:ext cx="1" cy="4486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8" name="Title 3">
            <a:extLst>
              <a:ext uri="{FF2B5EF4-FFF2-40B4-BE49-F238E27FC236}">
                <a16:creationId xmlns:a16="http://schemas.microsoft.com/office/drawing/2014/main" xmlns="" id="{CF1D0940-8E95-4F51-ACEE-C1A37EC4DA71}"/>
              </a:ext>
            </a:extLst>
          </p:cNvPr>
          <p:cNvSpPr txBox="1">
            <a:spLocks/>
          </p:cNvSpPr>
          <p:nvPr/>
        </p:nvSpPr>
        <p:spPr bwMode="black">
          <a:xfrm>
            <a:off x="6055933" y="192024"/>
            <a:ext cx="1274283" cy="45357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Agregado Familiar</a:t>
            </a:r>
            <a:endParaRPr kumimoji="0" lang="en-GB" sz="800" b="1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7D3F3206-F78D-41ED-971C-413965AA6247}"/>
              </a:ext>
            </a:extLst>
          </p:cNvPr>
          <p:cNvSpPr txBox="1">
            <a:spLocks/>
          </p:cNvSpPr>
          <p:nvPr/>
        </p:nvSpPr>
        <p:spPr>
          <a:xfrm>
            <a:off x="5709977" y="3595401"/>
            <a:ext cx="2491089" cy="1101784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 Poder de Compra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A68B25DE-84EA-4F53-8651-3896B0EC87D0}"/>
              </a:ext>
            </a:extLst>
          </p:cNvPr>
          <p:cNvSpPr txBox="1">
            <a:spLocks/>
          </p:cNvSpPr>
          <p:nvPr/>
        </p:nvSpPr>
        <p:spPr>
          <a:xfrm>
            <a:off x="2888699" y="4734493"/>
            <a:ext cx="2491089" cy="1101784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Preços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C2C45BF8-8A1E-4C13-8376-B9296DD7FC61}"/>
              </a:ext>
            </a:extLst>
          </p:cNvPr>
          <p:cNvSpPr txBox="1">
            <a:spLocks/>
          </p:cNvSpPr>
          <p:nvPr/>
        </p:nvSpPr>
        <p:spPr>
          <a:xfrm>
            <a:off x="335906" y="3673008"/>
            <a:ext cx="2491089" cy="52235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 Produção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6203DCE8-D3E3-4019-8B31-8DCC5062BF44}"/>
              </a:ext>
            </a:extLst>
          </p:cNvPr>
          <p:cNvSpPr txBox="1">
            <a:spLocks/>
          </p:cNvSpPr>
          <p:nvPr/>
        </p:nvSpPr>
        <p:spPr>
          <a:xfrm>
            <a:off x="324943" y="5314756"/>
            <a:ext cx="2491089" cy="52235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 Trabalhadores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200" dirty="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Desemprego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59767F1B-B76A-429B-BF79-842E84EFF40F}"/>
              </a:ext>
            </a:extLst>
          </p:cNvPr>
          <p:cNvSpPr txBox="1">
            <a:spLocks/>
          </p:cNvSpPr>
          <p:nvPr/>
        </p:nvSpPr>
        <p:spPr>
          <a:xfrm>
            <a:off x="249426" y="6458396"/>
            <a:ext cx="2491089" cy="1101784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Salário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99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>
            <a:extLst>
              <a:ext uri="{FF2B5EF4-FFF2-40B4-BE49-F238E27FC236}">
                <a16:creationId xmlns:a16="http://schemas.microsoft.com/office/drawing/2014/main" xmlns="" id="{600DE9B4-FEAD-497A-9230-C9CB19CEC976}"/>
              </a:ext>
            </a:extLst>
          </p:cNvPr>
          <p:cNvSpPr/>
          <p:nvPr/>
        </p:nvSpPr>
        <p:spPr>
          <a:xfrm>
            <a:off x="909869" y="1605916"/>
            <a:ext cx="532746" cy="532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xmlns="" id="{4E5C5000-0E89-454C-9180-F05CACDC7822}"/>
              </a:ext>
            </a:extLst>
          </p:cNvPr>
          <p:cNvSpPr/>
          <p:nvPr/>
        </p:nvSpPr>
        <p:spPr>
          <a:xfrm>
            <a:off x="909869" y="2487372"/>
            <a:ext cx="532746" cy="532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16">
            <a:extLst>
              <a:ext uri="{FF2B5EF4-FFF2-40B4-BE49-F238E27FC236}">
                <a16:creationId xmlns:a16="http://schemas.microsoft.com/office/drawing/2014/main" xmlns="" id="{6EF87DEB-54E7-480E-8E93-77B348B5032A}"/>
              </a:ext>
            </a:extLst>
          </p:cNvPr>
          <p:cNvSpPr/>
          <p:nvPr/>
        </p:nvSpPr>
        <p:spPr>
          <a:xfrm>
            <a:off x="909869" y="3368828"/>
            <a:ext cx="532746" cy="5327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xmlns="" id="{E054642D-D7C8-44D7-ABD0-FB53FE02F8A2}"/>
              </a:ext>
            </a:extLst>
          </p:cNvPr>
          <p:cNvSpPr/>
          <p:nvPr/>
        </p:nvSpPr>
        <p:spPr>
          <a:xfrm>
            <a:off x="909869" y="4770154"/>
            <a:ext cx="532746" cy="532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C7A149-D557-47C6-B8A2-39F7D444ADDF}"/>
              </a:ext>
            </a:extLst>
          </p:cNvPr>
          <p:cNvSpPr txBox="1"/>
          <p:nvPr/>
        </p:nvSpPr>
        <p:spPr>
          <a:xfrm>
            <a:off x="941090" y="1672233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01</a:t>
            </a:r>
            <a:endParaRPr kumimoji="0" lang="ko-KR" altLang="en-US" sz="2000" b="1" i="0" u="none" strike="noStrike" kern="1200" cap="none" spc="0" normalizeH="0" baseline="0" noProof="0" dirty="0">
              <a:ln w="127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xmlns="" id="{030010E5-39C4-4B98-A9F9-67DDB51D9C69}"/>
              </a:ext>
            </a:extLst>
          </p:cNvPr>
          <p:cNvGrpSpPr/>
          <p:nvPr/>
        </p:nvGrpSpPr>
        <p:grpSpPr>
          <a:xfrm>
            <a:off x="1508917" y="1511569"/>
            <a:ext cx="7226849" cy="780510"/>
            <a:chOff x="6210998" y="1433695"/>
            <a:chExt cx="1852217" cy="780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86B4106-A5B7-4F90-B0F9-13F54A0D0B66}"/>
                </a:ext>
              </a:extLst>
            </p:cNvPr>
            <p:cNvSpPr txBox="1"/>
            <p:nvPr/>
          </p:nvSpPr>
          <p:spPr>
            <a:xfrm>
              <a:off x="6210998" y="1433695"/>
              <a:ext cx="1754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3030"/>
                </a:buClr>
                <a:buSzTx/>
                <a:buFontTx/>
                <a:buNone/>
                <a:tabLst/>
                <a:defRPr/>
              </a:pPr>
              <a:r>
                <a:rPr kumimoji="0" lang="pt-P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E99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Aumento nos níveis de emprego e produtividade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C5F6111-52D9-4D8C-B912-46217B1B497C}"/>
                </a:ext>
              </a:extLst>
            </p:cNvPr>
            <p:cNvSpPr txBox="1"/>
            <p:nvPr/>
          </p:nvSpPr>
          <p:spPr>
            <a:xfrm>
              <a:off x="6210998" y="1683290"/>
              <a:ext cx="185221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3030"/>
                </a:buClr>
                <a:buSzTx/>
                <a:buFontTx/>
                <a:buNone/>
                <a:tabLst/>
                <a:defRPr/>
              </a:pPr>
              <a:r>
                <a:rPr kumimoji="0" lang="pt-PT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   1</a:t>
              </a:r>
              <a:r>
                <a:rPr kumimoji="0" lang="pt-PT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% na taxa de emprego          Saldo orçamental 0,3%-0,8% do PIB</a:t>
              </a:r>
            </a:p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3030"/>
                </a:buClr>
                <a:buSzTx/>
                <a:buFontTx/>
                <a:buNone/>
                <a:tabLst/>
                <a:defRPr/>
              </a:pPr>
              <a:r>
                <a:rPr kumimoji="0" lang="pt-PT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OCDE 2010</a:t>
              </a:r>
              <a:endParaRPr kumimoji="0" lang="pt-PT" sz="105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95F9CA-0A0F-44DB-924A-3F9633E0F0ED}"/>
              </a:ext>
            </a:extLst>
          </p:cNvPr>
          <p:cNvSpPr txBox="1"/>
          <p:nvPr/>
        </p:nvSpPr>
        <p:spPr>
          <a:xfrm>
            <a:off x="1517935" y="4676208"/>
            <a:ext cx="494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PT" b="1" dirty="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Corrigir os desequilíbrios globais</a:t>
            </a:r>
          </a:p>
        </p:txBody>
      </p:sp>
      <p:grpSp>
        <p:nvGrpSpPr>
          <p:cNvPr id="14" name="Group 28">
            <a:extLst>
              <a:ext uri="{FF2B5EF4-FFF2-40B4-BE49-F238E27FC236}">
                <a16:creationId xmlns:a16="http://schemas.microsoft.com/office/drawing/2014/main" xmlns="" id="{344D2F12-6814-4A7B-AFDB-CFB7B44A77F4}"/>
              </a:ext>
            </a:extLst>
          </p:cNvPr>
          <p:cNvGrpSpPr/>
          <p:nvPr/>
        </p:nvGrpSpPr>
        <p:grpSpPr>
          <a:xfrm>
            <a:off x="1517932" y="2418934"/>
            <a:ext cx="5686170" cy="618927"/>
            <a:chOff x="6210998" y="1433695"/>
            <a:chExt cx="1457346" cy="61892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1DE783A-94C7-4838-AA87-00752085D06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pt-PT" sz="2000" b="1" dirty="0">
                  <a:solidFill>
                    <a:srgbClr val="30303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Aumentar a resiliência aos choques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F29C9F4-BD46-40A5-8B87-695B09AF2A7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pt-PT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Flexibilidade de mercado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0CDA895-53A2-4249-B3BE-55E5593AED9A}"/>
              </a:ext>
            </a:extLst>
          </p:cNvPr>
          <p:cNvSpPr txBox="1"/>
          <p:nvPr/>
        </p:nvSpPr>
        <p:spPr>
          <a:xfrm>
            <a:off x="1517935" y="3279989"/>
            <a:ext cx="4943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PT" sz="2000" b="1" dirty="0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Melhoria da consolidação fiscal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EEFC025-0B0E-4985-81AD-0944E2E211A2}"/>
              </a:ext>
            </a:extLst>
          </p:cNvPr>
          <p:cNvSpPr txBox="1"/>
          <p:nvPr/>
        </p:nvSpPr>
        <p:spPr>
          <a:xfrm>
            <a:off x="941090" y="255368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02</a:t>
            </a:r>
            <a:endParaRPr kumimoji="0" lang="ko-KR" altLang="en-US" sz="2000" b="1" i="0" u="none" strike="noStrike" kern="1200" cap="none" spc="0" normalizeH="0" baseline="0" noProof="0" dirty="0">
              <a:ln w="127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E219E90-806F-426E-A3EF-230BE6646A80}"/>
              </a:ext>
            </a:extLst>
          </p:cNvPr>
          <p:cNvSpPr txBox="1"/>
          <p:nvPr/>
        </p:nvSpPr>
        <p:spPr>
          <a:xfrm>
            <a:off x="941090" y="3435145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03</a:t>
            </a:r>
            <a:endParaRPr kumimoji="0" lang="ko-KR" altLang="en-US" sz="2000" b="1" i="0" u="none" strike="noStrike" kern="1200" cap="none" spc="0" normalizeH="0" baseline="0" noProof="0" dirty="0">
              <a:ln w="127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D029F9F-57A3-4D9B-98DD-665D0E3A8C02}"/>
              </a:ext>
            </a:extLst>
          </p:cNvPr>
          <p:cNvSpPr txBox="1"/>
          <p:nvPr/>
        </p:nvSpPr>
        <p:spPr>
          <a:xfrm>
            <a:off x="941090" y="4836472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04</a:t>
            </a:r>
            <a:endParaRPr kumimoji="0" lang="ko-KR" altLang="en-US" sz="2000" b="1" i="0" u="none" strike="noStrike" kern="1200" cap="none" spc="0" normalizeH="0" baseline="0" noProof="0" dirty="0">
              <a:ln w="127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xmlns="" id="{F692AE3D-8B5B-4F1A-9E23-FAD154127C1C}"/>
              </a:ext>
            </a:extLst>
          </p:cNvPr>
          <p:cNvSpPr/>
          <p:nvPr/>
        </p:nvSpPr>
        <p:spPr>
          <a:xfrm>
            <a:off x="1" y="1872342"/>
            <a:ext cx="12218126" cy="4397829"/>
          </a:xfrm>
          <a:custGeom>
            <a:avLst/>
            <a:gdLst>
              <a:gd name="connsiteX0" fmla="*/ 0 w 12209417"/>
              <a:gd name="connsiteY0" fmla="*/ 4284617 h 4284617"/>
              <a:gd name="connsiteX1" fmla="*/ 7977051 w 12209417"/>
              <a:gd name="connsiteY1" fmla="*/ 4284617 h 4284617"/>
              <a:gd name="connsiteX2" fmla="*/ 8342811 w 12209417"/>
              <a:gd name="connsiteY2" fmla="*/ 3579223 h 4284617"/>
              <a:gd name="connsiteX3" fmla="*/ 9448800 w 12209417"/>
              <a:gd name="connsiteY3" fmla="*/ 2725783 h 4284617"/>
              <a:gd name="connsiteX4" fmla="*/ 9657806 w 12209417"/>
              <a:gd name="connsiteY4" fmla="*/ 2063932 h 4284617"/>
              <a:gd name="connsiteX5" fmla="*/ 10755086 w 12209417"/>
              <a:gd name="connsiteY5" fmla="*/ 905692 h 4284617"/>
              <a:gd name="connsiteX6" fmla="*/ 11695611 w 12209417"/>
              <a:gd name="connsiteY6" fmla="*/ 644434 h 4284617"/>
              <a:gd name="connsiteX7" fmla="*/ 12209417 w 12209417"/>
              <a:gd name="connsiteY7" fmla="*/ 0 h 4284617"/>
              <a:gd name="connsiteX0" fmla="*/ 0 w 12583885"/>
              <a:gd name="connsiteY0" fmla="*/ 4354286 h 4354286"/>
              <a:gd name="connsiteX1" fmla="*/ 7977051 w 12583885"/>
              <a:gd name="connsiteY1" fmla="*/ 4354286 h 4354286"/>
              <a:gd name="connsiteX2" fmla="*/ 8342811 w 12583885"/>
              <a:gd name="connsiteY2" fmla="*/ 3648892 h 4354286"/>
              <a:gd name="connsiteX3" fmla="*/ 9448800 w 12583885"/>
              <a:gd name="connsiteY3" fmla="*/ 2795452 h 4354286"/>
              <a:gd name="connsiteX4" fmla="*/ 9657806 w 12583885"/>
              <a:gd name="connsiteY4" fmla="*/ 2133601 h 4354286"/>
              <a:gd name="connsiteX5" fmla="*/ 10755086 w 12583885"/>
              <a:gd name="connsiteY5" fmla="*/ 975361 h 4354286"/>
              <a:gd name="connsiteX6" fmla="*/ 11695611 w 12583885"/>
              <a:gd name="connsiteY6" fmla="*/ 714103 h 4354286"/>
              <a:gd name="connsiteX7" fmla="*/ 12583885 w 12583885"/>
              <a:gd name="connsiteY7" fmla="*/ 0 h 4354286"/>
              <a:gd name="connsiteX0" fmla="*/ 0 w 12653554"/>
              <a:gd name="connsiteY0" fmla="*/ 4371703 h 4371703"/>
              <a:gd name="connsiteX1" fmla="*/ 7977051 w 12653554"/>
              <a:gd name="connsiteY1" fmla="*/ 4371703 h 4371703"/>
              <a:gd name="connsiteX2" fmla="*/ 8342811 w 12653554"/>
              <a:gd name="connsiteY2" fmla="*/ 3666309 h 4371703"/>
              <a:gd name="connsiteX3" fmla="*/ 9448800 w 12653554"/>
              <a:gd name="connsiteY3" fmla="*/ 2812869 h 4371703"/>
              <a:gd name="connsiteX4" fmla="*/ 9657806 w 12653554"/>
              <a:gd name="connsiteY4" fmla="*/ 2151018 h 4371703"/>
              <a:gd name="connsiteX5" fmla="*/ 10755086 w 12653554"/>
              <a:gd name="connsiteY5" fmla="*/ 992778 h 4371703"/>
              <a:gd name="connsiteX6" fmla="*/ 11695611 w 12653554"/>
              <a:gd name="connsiteY6" fmla="*/ 731520 h 4371703"/>
              <a:gd name="connsiteX7" fmla="*/ 12653554 w 12653554"/>
              <a:gd name="connsiteY7" fmla="*/ 0 h 4371703"/>
              <a:gd name="connsiteX0" fmla="*/ 0 w 12218126"/>
              <a:gd name="connsiteY0" fmla="*/ 4397829 h 4397829"/>
              <a:gd name="connsiteX1" fmla="*/ 7541623 w 12218126"/>
              <a:gd name="connsiteY1" fmla="*/ 4371703 h 4397829"/>
              <a:gd name="connsiteX2" fmla="*/ 7907383 w 12218126"/>
              <a:gd name="connsiteY2" fmla="*/ 3666309 h 4397829"/>
              <a:gd name="connsiteX3" fmla="*/ 9013372 w 12218126"/>
              <a:gd name="connsiteY3" fmla="*/ 2812869 h 4397829"/>
              <a:gd name="connsiteX4" fmla="*/ 9222378 w 12218126"/>
              <a:gd name="connsiteY4" fmla="*/ 2151018 h 4397829"/>
              <a:gd name="connsiteX5" fmla="*/ 10319658 w 12218126"/>
              <a:gd name="connsiteY5" fmla="*/ 992778 h 4397829"/>
              <a:gd name="connsiteX6" fmla="*/ 11260183 w 12218126"/>
              <a:gd name="connsiteY6" fmla="*/ 731520 h 4397829"/>
              <a:gd name="connsiteX7" fmla="*/ 12218126 w 12218126"/>
              <a:gd name="connsiteY7" fmla="*/ 0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8126" h="4397829">
                <a:moveTo>
                  <a:pt x="0" y="4397829"/>
                </a:moveTo>
                <a:lnTo>
                  <a:pt x="7541623" y="4371703"/>
                </a:lnTo>
                <a:lnTo>
                  <a:pt x="7907383" y="3666309"/>
                </a:lnTo>
                <a:lnTo>
                  <a:pt x="9013372" y="2812869"/>
                </a:lnTo>
                <a:lnTo>
                  <a:pt x="9222378" y="2151018"/>
                </a:lnTo>
                <a:lnTo>
                  <a:pt x="10319658" y="992778"/>
                </a:lnTo>
                <a:lnTo>
                  <a:pt x="11260183" y="731520"/>
                </a:lnTo>
                <a:lnTo>
                  <a:pt x="12218126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633A7928-FC43-496E-BCAF-1D2664FA362B}"/>
              </a:ext>
            </a:extLst>
          </p:cNvPr>
          <p:cNvSpPr/>
          <p:nvPr/>
        </p:nvSpPr>
        <p:spPr>
          <a:xfrm>
            <a:off x="8372732" y="3110522"/>
            <a:ext cx="3122587" cy="3159649"/>
          </a:xfrm>
          <a:custGeom>
            <a:avLst/>
            <a:gdLst>
              <a:gd name="connsiteX0" fmla="*/ 3039292 w 3039292"/>
              <a:gd name="connsiteY0" fmla="*/ 0 h 2917371"/>
              <a:gd name="connsiteX1" fmla="*/ 2081349 w 3039292"/>
              <a:gd name="connsiteY1" fmla="*/ 174171 h 2917371"/>
              <a:gd name="connsiteX2" fmla="*/ 1419497 w 3039292"/>
              <a:gd name="connsiteY2" fmla="*/ 975360 h 2917371"/>
              <a:gd name="connsiteX3" fmla="*/ 1271452 w 3039292"/>
              <a:gd name="connsiteY3" fmla="*/ 1628503 h 2917371"/>
              <a:gd name="connsiteX4" fmla="*/ 165463 w 3039292"/>
              <a:gd name="connsiteY4" fmla="*/ 2386149 h 2917371"/>
              <a:gd name="connsiteX5" fmla="*/ 0 w 3039292"/>
              <a:gd name="connsiteY5" fmla="*/ 2917371 h 2917371"/>
              <a:gd name="connsiteX6" fmla="*/ 2891246 w 3039292"/>
              <a:gd name="connsiteY6" fmla="*/ 2917371 h 2917371"/>
              <a:gd name="connsiteX7" fmla="*/ 3039292 w 3039292"/>
              <a:gd name="connsiteY7" fmla="*/ 0 h 2917371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9" h="2969622">
                <a:moveTo>
                  <a:pt x="2934789" y="0"/>
                </a:moveTo>
                <a:lnTo>
                  <a:pt x="2081349" y="226422"/>
                </a:lnTo>
                <a:lnTo>
                  <a:pt x="1419497" y="1027611"/>
                </a:lnTo>
                <a:lnTo>
                  <a:pt x="1271452" y="1680754"/>
                </a:lnTo>
                <a:lnTo>
                  <a:pt x="165463" y="2438400"/>
                </a:lnTo>
                <a:lnTo>
                  <a:pt x="0" y="2969622"/>
                </a:lnTo>
                <a:lnTo>
                  <a:pt x="2891246" y="2969622"/>
                </a:lnTo>
                <a:lnTo>
                  <a:pt x="29347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xmlns="" id="{5F010D13-A354-40E8-B29C-EF2697A07B08}"/>
              </a:ext>
            </a:extLst>
          </p:cNvPr>
          <p:cNvGrpSpPr/>
          <p:nvPr/>
        </p:nvGrpSpPr>
        <p:grpSpPr>
          <a:xfrm rot="4118366">
            <a:off x="7586520" y="3538142"/>
            <a:ext cx="1225212" cy="1396825"/>
            <a:chOff x="6816663" y="3559142"/>
            <a:chExt cx="1225212" cy="1396825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xmlns="" id="{C756C278-32D5-4D0A-A318-FD281398500A}"/>
                </a:ext>
              </a:extLst>
            </p:cNvPr>
            <p:cNvSpPr/>
            <p:nvPr/>
          </p:nvSpPr>
          <p:spPr>
            <a:xfrm rot="19820467">
              <a:off x="7603145" y="3621314"/>
              <a:ext cx="99159" cy="1334653"/>
            </a:xfrm>
            <a:prstGeom prst="roundRect">
              <a:avLst>
                <a:gd name="adj" fmla="val 33702"/>
              </a:avLst>
            </a:prstGeom>
            <a:gradFill>
              <a:gsLst>
                <a:gs pos="0">
                  <a:schemeClr val="accent4">
                    <a:lumMod val="8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xmlns="" id="{87D1A315-785A-430F-BB7E-F8D3023D4845}"/>
                </a:ext>
              </a:extLst>
            </p:cNvPr>
            <p:cNvSpPr/>
            <p:nvPr/>
          </p:nvSpPr>
          <p:spPr>
            <a:xfrm rot="19820467">
              <a:off x="7299763" y="3749789"/>
              <a:ext cx="176582" cy="156543"/>
            </a:xfrm>
            <a:prstGeom prst="roundRect">
              <a:avLst>
                <a:gd name="adj" fmla="val 275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xmlns="" id="{677A9042-1E37-4CA0-BD77-A7B157192A23}"/>
                </a:ext>
              </a:extLst>
            </p:cNvPr>
            <p:cNvSpPr/>
            <p:nvPr/>
          </p:nvSpPr>
          <p:spPr>
            <a:xfrm rot="3412889">
              <a:off x="7609207" y="3406218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이등변 삼각형 31">
              <a:extLst>
                <a:ext uri="{FF2B5EF4-FFF2-40B4-BE49-F238E27FC236}">
                  <a16:creationId xmlns:a16="http://schemas.microsoft.com/office/drawing/2014/main" xmlns="" id="{E1D3DDF8-61E3-4BF2-BFB4-98953CCBE63B}"/>
                </a:ext>
              </a:extLst>
            </p:cNvPr>
            <p:cNvSpPr/>
            <p:nvPr/>
          </p:nvSpPr>
          <p:spPr>
            <a:xfrm rot="14422253" flipH="1">
              <a:off x="6969587" y="3789364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9264E512-E40C-4841-85A1-4D3820143700}"/>
              </a:ext>
            </a:extLst>
          </p:cNvPr>
          <p:cNvGrpSpPr/>
          <p:nvPr/>
        </p:nvGrpSpPr>
        <p:grpSpPr>
          <a:xfrm>
            <a:off x="6707479" y="4133010"/>
            <a:ext cx="1290857" cy="2174487"/>
            <a:chOff x="6707479" y="4133010"/>
            <a:chExt cx="1290857" cy="2174487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xmlns="" id="{5AFD2B91-47EB-4EDD-B467-8F3C0B34014E}"/>
                </a:ext>
              </a:extLst>
            </p:cNvPr>
            <p:cNvSpPr/>
            <p:nvPr/>
          </p:nvSpPr>
          <p:spPr>
            <a:xfrm rot="826668" flipH="1">
              <a:off x="6707479" y="4133010"/>
              <a:ext cx="913301" cy="2174487"/>
            </a:xfrm>
            <a:custGeom>
              <a:avLst/>
              <a:gdLst>
                <a:gd name="connsiteX0" fmla="*/ 598044 w 913301"/>
                <a:gd name="connsiteY0" fmla="*/ 438167 h 2174487"/>
                <a:gd name="connsiteX1" fmla="*/ 425445 w 913301"/>
                <a:gd name="connsiteY1" fmla="*/ 481991 h 2174487"/>
                <a:gd name="connsiteX2" fmla="*/ 417947 w 913301"/>
                <a:gd name="connsiteY2" fmla="*/ 494619 h 2174487"/>
                <a:gd name="connsiteX3" fmla="*/ 474774 w 913301"/>
                <a:gd name="connsiteY3" fmla="*/ 474487 h 2174487"/>
                <a:gd name="connsiteX4" fmla="*/ 657885 w 913301"/>
                <a:gd name="connsiteY4" fmla="*/ 561804 h 2174487"/>
                <a:gd name="connsiteX5" fmla="*/ 570565 w 913301"/>
                <a:gd name="connsiteY5" fmla="*/ 744915 h 2174487"/>
                <a:gd name="connsiteX6" fmla="*/ 284541 w 913301"/>
                <a:gd name="connsiteY6" fmla="*/ 846235 h 2174487"/>
                <a:gd name="connsiteX7" fmla="*/ 207052 w 913301"/>
                <a:gd name="connsiteY7" fmla="*/ 1067613 h 2174487"/>
                <a:gd name="connsiteX8" fmla="*/ 201389 w 913301"/>
                <a:gd name="connsiteY8" fmla="*/ 1097609 h 2174487"/>
                <a:gd name="connsiteX9" fmla="*/ 199968 w 913301"/>
                <a:gd name="connsiteY9" fmla="*/ 1099058 h 2174487"/>
                <a:gd name="connsiteX10" fmla="*/ 15086 w 913301"/>
                <a:gd name="connsiteY10" fmla="*/ 1383405 h 2174487"/>
                <a:gd name="connsiteX11" fmla="*/ 272 w 913301"/>
                <a:gd name="connsiteY11" fmla="*/ 1420786 h 2174487"/>
                <a:gd name="connsiteX12" fmla="*/ 854 w 913301"/>
                <a:gd name="connsiteY12" fmla="*/ 1455662 h 2174487"/>
                <a:gd name="connsiteX13" fmla="*/ 1 w 913301"/>
                <a:gd name="connsiteY13" fmla="*/ 1459892 h 2174487"/>
                <a:gd name="connsiteX14" fmla="*/ 1 w 913301"/>
                <a:gd name="connsiteY14" fmla="*/ 1929005 h 2174487"/>
                <a:gd name="connsiteX15" fmla="*/ 101254 w 913301"/>
                <a:gd name="connsiteY15" fmla="*/ 2030258 h 2174487"/>
                <a:gd name="connsiteX16" fmla="*/ 202507 w 913301"/>
                <a:gd name="connsiteY16" fmla="*/ 1929005 h 2174487"/>
                <a:gd name="connsiteX17" fmla="*/ 202507 w 913301"/>
                <a:gd name="connsiteY17" fmla="*/ 1466652 h 2174487"/>
                <a:gd name="connsiteX18" fmla="*/ 298815 w 913301"/>
                <a:gd name="connsiteY18" fmla="*/ 1318528 h 2174487"/>
                <a:gd name="connsiteX19" fmla="*/ 337331 w 913301"/>
                <a:gd name="connsiteY19" fmla="*/ 1549805 h 2174487"/>
                <a:gd name="connsiteX20" fmla="*/ 356460 w 913301"/>
                <a:gd name="connsiteY20" fmla="*/ 1580473 h 2174487"/>
                <a:gd name="connsiteX21" fmla="*/ 355627 w 913301"/>
                <a:gd name="connsiteY21" fmla="*/ 1585783 h 2174487"/>
                <a:gd name="connsiteX22" fmla="*/ 364676 w 913301"/>
                <a:gd name="connsiteY22" fmla="*/ 1622996 h 2174487"/>
                <a:gd name="connsiteX23" fmla="*/ 596773 w 913301"/>
                <a:gd name="connsiteY23" fmla="*/ 2118901 h 2174487"/>
                <a:gd name="connsiteX24" fmla="*/ 725008 w 913301"/>
                <a:gd name="connsiteY24" fmla="*/ 2165371 h 2174487"/>
                <a:gd name="connsiteX25" fmla="*/ 733716 w 913301"/>
                <a:gd name="connsiteY25" fmla="*/ 2161296 h 2174487"/>
                <a:gd name="connsiteX26" fmla="*/ 780185 w 913301"/>
                <a:gd name="connsiteY26" fmla="*/ 2033061 h 2174487"/>
                <a:gd name="connsiteX27" fmla="*/ 548089 w 913301"/>
                <a:gd name="connsiteY27" fmla="*/ 1537156 h 2174487"/>
                <a:gd name="connsiteX28" fmla="*/ 536735 w 913301"/>
                <a:gd name="connsiteY28" fmla="*/ 1526783 h 2174487"/>
                <a:gd name="connsiteX29" fmla="*/ 537086 w 913301"/>
                <a:gd name="connsiteY29" fmla="*/ 1516540 h 2174487"/>
                <a:gd name="connsiteX30" fmla="*/ 491160 w 913301"/>
                <a:gd name="connsiteY30" fmla="*/ 1240771 h 2174487"/>
                <a:gd name="connsiteX31" fmla="*/ 481099 w 913301"/>
                <a:gd name="connsiteY31" fmla="*/ 1224638 h 2174487"/>
                <a:gd name="connsiteX32" fmla="*/ 511141 w 913301"/>
                <a:gd name="connsiteY32" fmla="*/ 1174053 h 2174487"/>
                <a:gd name="connsiteX33" fmla="*/ 696871 w 913301"/>
                <a:gd name="connsiteY33" fmla="*/ 643431 h 2174487"/>
                <a:gd name="connsiteX34" fmla="*/ 598044 w 913301"/>
                <a:gd name="connsiteY34" fmla="*/ 438167 h 2174487"/>
                <a:gd name="connsiteX35" fmla="*/ 747565 w 913301"/>
                <a:gd name="connsiteY35" fmla="*/ 6308 h 2174487"/>
                <a:gd name="connsiteX36" fmla="*/ 484549 w 913301"/>
                <a:gd name="connsiteY36" fmla="*/ 165736 h 2174487"/>
                <a:gd name="connsiteX37" fmla="*/ 643978 w 913301"/>
                <a:gd name="connsiteY37" fmla="*/ 428754 h 2174487"/>
                <a:gd name="connsiteX38" fmla="*/ 906993 w 913301"/>
                <a:gd name="connsiteY38" fmla="*/ 269326 h 2174487"/>
                <a:gd name="connsiteX39" fmla="*/ 747565 w 913301"/>
                <a:gd name="connsiteY39" fmla="*/ 6308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3301" h="2174487">
                  <a:moveTo>
                    <a:pt x="598044" y="438167"/>
                  </a:moveTo>
                  <a:cubicBezTo>
                    <a:pt x="535065" y="416124"/>
                    <a:pt x="467628" y="435501"/>
                    <a:pt x="425445" y="481991"/>
                  </a:cubicBezTo>
                  <a:lnTo>
                    <a:pt x="417947" y="494619"/>
                  </a:lnTo>
                  <a:lnTo>
                    <a:pt x="474774" y="474487"/>
                  </a:lnTo>
                  <a:cubicBezTo>
                    <a:pt x="549448" y="448035"/>
                    <a:pt x="631431" y="487126"/>
                    <a:pt x="657885" y="561804"/>
                  </a:cubicBezTo>
                  <a:cubicBezTo>
                    <a:pt x="684334" y="636480"/>
                    <a:pt x="645243" y="718462"/>
                    <a:pt x="570565" y="744915"/>
                  </a:cubicBezTo>
                  <a:lnTo>
                    <a:pt x="284541" y="846235"/>
                  </a:lnTo>
                  <a:lnTo>
                    <a:pt x="207052" y="1067613"/>
                  </a:lnTo>
                  <a:lnTo>
                    <a:pt x="201389" y="1097609"/>
                  </a:lnTo>
                  <a:lnTo>
                    <a:pt x="199968" y="1099058"/>
                  </a:lnTo>
                  <a:lnTo>
                    <a:pt x="15086" y="1383405"/>
                  </a:lnTo>
                  <a:cubicBezTo>
                    <a:pt x="7465" y="1395126"/>
                    <a:pt x="2579" y="1407835"/>
                    <a:pt x="272" y="1420786"/>
                  </a:cubicBezTo>
                  <a:cubicBezTo>
                    <a:pt x="466" y="1432411"/>
                    <a:pt x="661" y="1444036"/>
                    <a:pt x="854" y="1455662"/>
                  </a:cubicBezTo>
                  <a:cubicBezTo>
                    <a:pt x="569" y="1457072"/>
                    <a:pt x="286" y="1458482"/>
                    <a:pt x="1" y="1459892"/>
                  </a:cubicBezTo>
                  <a:lnTo>
                    <a:pt x="1" y="1929005"/>
                  </a:lnTo>
                  <a:cubicBezTo>
                    <a:pt x="0" y="1984924"/>
                    <a:pt x="45334" y="2030258"/>
                    <a:pt x="101254" y="2030258"/>
                  </a:cubicBezTo>
                  <a:cubicBezTo>
                    <a:pt x="157173" y="2030258"/>
                    <a:pt x="202507" y="1984925"/>
                    <a:pt x="202507" y="1929005"/>
                  </a:cubicBezTo>
                  <a:lnTo>
                    <a:pt x="202507" y="1466652"/>
                  </a:lnTo>
                  <a:lnTo>
                    <a:pt x="298815" y="1318528"/>
                  </a:lnTo>
                  <a:lnTo>
                    <a:pt x="337331" y="1549805"/>
                  </a:lnTo>
                  <a:lnTo>
                    <a:pt x="356460" y="1580473"/>
                  </a:lnTo>
                  <a:lnTo>
                    <a:pt x="355627" y="1585783"/>
                  </a:lnTo>
                  <a:cubicBezTo>
                    <a:pt x="356100" y="1598301"/>
                    <a:pt x="359033" y="1610935"/>
                    <a:pt x="364676" y="1622996"/>
                  </a:cubicBezTo>
                  <a:lnTo>
                    <a:pt x="596773" y="2118901"/>
                  </a:lnTo>
                  <a:cubicBezTo>
                    <a:pt x="619352" y="2167144"/>
                    <a:pt x="676765" y="2187950"/>
                    <a:pt x="725008" y="2165371"/>
                  </a:cubicBezTo>
                  <a:lnTo>
                    <a:pt x="733716" y="2161296"/>
                  </a:lnTo>
                  <a:cubicBezTo>
                    <a:pt x="781959" y="2138716"/>
                    <a:pt x="802762" y="2081302"/>
                    <a:pt x="780185" y="2033061"/>
                  </a:cubicBezTo>
                  <a:lnTo>
                    <a:pt x="548089" y="1537156"/>
                  </a:lnTo>
                  <a:lnTo>
                    <a:pt x="536735" y="1526783"/>
                  </a:lnTo>
                  <a:cubicBezTo>
                    <a:pt x="536852" y="1523368"/>
                    <a:pt x="536970" y="1519954"/>
                    <a:pt x="537086" y="1516540"/>
                  </a:cubicBezTo>
                  <a:lnTo>
                    <a:pt x="491160" y="1240771"/>
                  </a:lnTo>
                  <a:lnTo>
                    <a:pt x="481099" y="1224638"/>
                  </a:lnTo>
                  <a:lnTo>
                    <a:pt x="511141" y="1174053"/>
                  </a:lnTo>
                  <a:lnTo>
                    <a:pt x="696871" y="643431"/>
                  </a:lnTo>
                  <a:cubicBezTo>
                    <a:pt x="726262" y="559458"/>
                    <a:pt x="682016" y="467558"/>
                    <a:pt x="598044" y="438167"/>
                  </a:cubicBezTo>
                  <a:close/>
                  <a:moveTo>
                    <a:pt x="747565" y="6308"/>
                  </a:moveTo>
                  <a:cubicBezTo>
                    <a:pt x="630910" y="-22296"/>
                    <a:pt x="513153" y="49082"/>
                    <a:pt x="484549" y="165736"/>
                  </a:cubicBezTo>
                  <a:cubicBezTo>
                    <a:pt x="455943" y="282391"/>
                    <a:pt x="527323" y="400148"/>
                    <a:pt x="643978" y="428754"/>
                  </a:cubicBezTo>
                  <a:cubicBezTo>
                    <a:pt x="760630" y="457358"/>
                    <a:pt x="878388" y="385980"/>
                    <a:pt x="906993" y="269326"/>
                  </a:cubicBezTo>
                  <a:cubicBezTo>
                    <a:pt x="935599" y="152671"/>
                    <a:pt x="864219" y="34914"/>
                    <a:pt x="747565" y="6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xmlns="" id="{3D1689CD-88B2-427D-BC9F-24203824832B}"/>
                </a:ext>
              </a:extLst>
            </p:cNvPr>
            <p:cNvSpPr/>
            <p:nvPr/>
          </p:nvSpPr>
          <p:spPr>
            <a:xfrm rot="18162989">
              <a:off x="7251630" y="4555333"/>
              <a:ext cx="211547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xmlns="" id="{A5C768F9-3413-4797-9277-DC6A1D815625}"/>
                </a:ext>
              </a:extLst>
            </p:cNvPr>
            <p:cNvSpPr/>
            <p:nvPr/>
          </p:nvSpPr>
          <p:spPr>
            <a:xfrm rot="15304124">
              <a:off x="7633046" y="4614399"/>
              <a:ext cx="171813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xmlns="" id="{F45F92F3-33B0-4D71-8D44-069D6A3E491B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934997"/>
            <a:ext cx="1008000" cy="107803"/>
            <a:chOff x="9071572" y="5941778"/>
            <a:chExt cx="1177490" cy="125929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xmlns="" id="{7FED3A86-5414-4203-9BA3-FE61F6003063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xmlns="" id="{9A28301F-FF9C-4975-AB8A-FB22D01ADF3F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xmlns="" id="{CE61E40F-6909-47A8-B0AB-19DDCEB9F79A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xmlns="" id="{8EFAFF53-1F3C-4C94-9049-2B65859A267B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xmlns="" id="{22C05765-5EA3-4BE5-B6EE-42281EAD3E8C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xmlns="" id="{9DD729E4-AADE-4255-B8A1-5B1A508112E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xmlns="" id="{356534FA-5884-4C02-A2C0-0E140F186969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xmlns="" id="{0E944B2B-5CBC-4335-9F34-67ECCF90397E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xmlns="" id="{84D69F39-3895-44AF-BD4C-1698B58214D3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xmlns="" id="{4DB9B84A-AC18-4BBD-9884-C4E580CDAEB6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xmlns="" id="{290B85CB-4121-4FD4-8B4B-077C9080DA9B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xmlns="" id="{7E98CB23-7782-4985-A6EE-FE3684DACBB2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xmlns="" id="{2DF64D44-FF8B-4FAD-82CF-FE26E7DD93D2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xmlns="" id="{7A94D779-99DA-4708-8F35-2F40A070C9F8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BE049DDF-8D41-47C8-80B7-15AF5BB6E9C3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757235"/>
            <a:ext cx="1008000" cy="107803"/>
            <a:chOff x="9071572" y="5941778"/>
            <a:chExt cx="1177490" cy="125929"/>
          </a:xfrm>
        </p:grpSpPr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xmlns="" id="{A5F565E2-4097-4880-9B26-F3E031FA4DCB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xmlns="" id="{5D774BB5-3D58-4CC6-94DD-81120334AD85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xmlns="" id="{A678A815-48D7-4BE4-BA1A-7A935431F90C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xmlns="" id="{B62650F2-BB92-4ED6-8018-9578D3F7AAF2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xmlns="" id="{8EA9BFCA-16EB-42B3-933A-B39A28D81270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xmlns="" id="{60C192F4-B36F-4154-B84E-71B1482CC36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xmlns="" id="{3C9BE2A1-831A-48FC-8747-6491BB9BFFCB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xmlns="" id="{5FA159B1-8C90-4E19-A608-F076ADBD9BA2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xmlns="" id="{BF41BB92-EE7C-4EF6-B600-016040753674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xmlns="" id="{E2470BEF-2D6A-4875-B654-1CD15BDD348E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xmlns="" id="{60E9FB2B-5A4E-4233-9F74-0C691C67CB3B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xmlns="" id="{C09F608B-9A3D-44A6-8D70-FAE2CBD97C30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xmlns="" id="{2DD39211-D4CB-4F59-B56C-9E8C038C3D79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xmlns="" id="{0FCCAED8-631C-4D06-8C78-257175973E1D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xmlns="" id="{2B6E6269-A995-41CC-8AEB-E4DD10FD4DDD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579473"/>
            <a:ext cx="1008000" cy="107803"/>
            <a:chOff x="9071572" y="5941778"/>
            <a:chExt cx="1177490" cy="125929"/>
          </a:xfrm>
        </p:grpSpPr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xmlns="" id="{0B0F1F6B-DFDE-40E7-B099-995034BD0F9E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xmlns="" id="{AFD18FD4-E8F8-4E83-A1AF-DC6A9EC09B8D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xmlns="" id="{A427E8CF-4C79-4D5C-A8C1-60A9CB9AA0B4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xmlns="" id="{3E20212E-C2CC-43F7-9733-33FEC5B9C034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xmlns="" id="{D19FD3AF-A1C7-46E4-9623-99E260801C9E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xmlns="" id="{D5B7D15A-566C-4B4B-875D-A862983F82B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xmlns="" id="{CC5017A6-B7CD-43EE-ABC1-2AAC9D3D5722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4" name="사각형: 둥근 모서리 83">
              <a:extLst>
                <a:ext uri="{FF2B5EF4-FFF2-40B4-BE49-F238E27FC236}">
                  <a16:creationId xmlns:a16="http://schemas.microsoft.com/office/drawing/2014/main" xmlns="" id="{2E34AF69-9EDC-4657-B795-06F84F2E60F8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xmlns="" id="{629E9C76-D2BF-4587-8E30-EE19AE47EEF1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xmlns="" id="{FC6B72B7-A478-4F2F-9DE6-C5177B3FCC98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xmlns="" id="{2EEBA67D-8F9D-4D1C-92FD-8E47D906308C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xmlns="" id="{5FD5F4B6-CB62-4F1F-9283-5FA8A10CF4D3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사각형: 둥근 모서리 88">
              <a:extLst>
                <a:ext uri="{FF2B5EF4-FFF2-40B4-BE49-F238E27FC236}">
                  <a16:creationId xmlns:a16="http://schemas.microsoft.com/office/drawing/2014/main" xmlns="" id="{D5323F8B-9AEA-4FF7-B11A-1073E1AED60A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0" name="사각형: 둥근 모서리 89">
              <a:extLst>
                <a:ext uri="{FF2B5EF4-FFF2-40B4-BE49-F238E27FC236}">
                  <a16:creationId xmlns:a16="http://schemas.microsoft.com/office/drawing/2014/main" xmlns="" id="{2101E482-44FA-4F7D-BFAF-18B5EA069D13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xmlns="" id="{5E4FD016-7812-42E2-B01B-5A908B9DB759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401711"/>
            <a:ext cx="1008000" cy="107803"/>
            <a:chOff x="9071572" y="5941778"/>
            <a:chExt cx="1177490" cy="125929"/>
          </a:xfrm>
        </p:grpSpPr>
        <p:sp>
          <p:nvSpPr>
            <p:cNvPr id="92" name="사각형: 둥근 모서리 91">
              <a:extLst>
                <a:ext uri="{FF2B5EF4-FFF2-40B4-BE49-F238E27FC236}">
                  <a16:creationId xmlns:a16="http://schemas.microsoft.com/office/drawing/2014/main" xmlns="" id="{66FCC967-84A0-4306-9470-B820CA377E9C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xmlns="" id="{5766944D-FB8A-4F3C-9282-0A2116075251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4" name="사각형: 둥근 모서리 93">
              <a:extLst>
                <a:ext uri="{FF2B5EF4-FFF2-40B4-BE49-F238E27FC236}">
                  <a16:creationId xmlns:a16="http://schemas.microsoft.com/office/drawing/2014/main" xmlns="" id="{7F26F49D-91CC-4562-8931-496FAA22CC2B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5" name="사각형: 둥근 모서리 94">
              <a:extLst>
                <a:ext uri="{FF2B5EF4-FFF2-40B4-BE49-F238E27FC236}">
                  <a16:creationId xmlns:a16="http://schemas.microsoft.com/office/drawing/2014/main" xmlns="" id="{E664EC3C-D3C8-4B19-8915-D3088B885FC1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6" name="사각형: 둥근 모서리 95">
              <a:extLst>
                <a:ext uri="{FF2B5EF4-FFF2-40B4-BE49-F238E27FC236}">
                  <a16:creationId xmlns:a16="http://schemas.microsoft.com/office/drawing/2014/main" xmlns="" id="{2F4DE4A8-1300-4707-ABE5-CCDE743BCE39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xmlns="" id="{5601743A-7923-4F91-A09B-F3314F5A643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xmlns="" id="{E821596A-BA32-4B9A-9C0F-593F802BE9A0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9" name="사각형: 둥근 모서리 98">
              <a:extLst>
                <a:ext uri="{FF2B5EF4-FFF2-40B4-BE49-F238E27FC236}">
                  <a16:creationId xmlns:a16="http://schemas.microsoft.com/office/drawing/2014/main" xmlns="" id="{78994544-2644-4CA2-9645-27A252CC40B9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0" name="사각형: 둥근 모서리 99">
              <a:extLst>
                <a:ext uri="{FF2B5EF4-FFF2-40B4-BE49-F238E27FC236}">
                  <a16:creationId xmlns:a16="http://schemas.microsoft.com/office/drawing/2014/main" xmlns="" id="{F7CACFAF-BD91-49DF-8909-B710C7907220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1" name="사각형: 둥근 모서리 100">
              <a:extLst>
                <a:ext uri="{FF2B5EF4-FFF2-40B4-BE49-F238E27FC236}">
                  <a16:creationId xmlns:a16="http://schemas.microsoft.com/office/drawing/2014/main" xmlns="" id="{ECFD6812-0B0A-4F60-8DFD-E94C9776CB70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2" name="사각형: 둥근 모서리 101">
              <a:extLst>
                <a:ext uri="{FF2B5EF4-FFF2-40B4-BE49-F238E27FC236}">
                  <a16:creationId xmlns:a16="http://schemas.microsoft.com/office/drawing/2014/main" xmlns="" id="{B7B08001-2456-4301-87CE-A604682F798E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3" name="사각형: 둥근 모서리 102">
              <a:extLst>
                <a:ext uri="{FF2B5EF4-FFF2-40B4-BE49-F238E27FC236}">
                  <a16:creationId xmlns:a16="http://schemas.microsoft.com/office/drawing/2014/main" xmlns="" id="{430C94A5-5E1F-4EB6-A530-6A1547D41A30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4" name="사각형: 둥근 모서리 103">
              <a:extLst>
                <a:ext uri="{FF2B5EF4-FFF2-40B4-BE49-F238E27FC236}">
                  <a16:creationId xmlns:a16="http://schemas.microsoft.com/office/drawing/2014/main" xmlns="" id="{C2A71A24-A033-468C-B24D-71CFC58D5554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5" name="사각형: 둥근 모서리 104">
              <a:extLst>
                <a:ext uri="{FF2B5EF4-FFF2-40B4-BE49-F238E27FC236}">
                  <a16:creationId xmlns:a16="http://schemas.microsoft.com/office/drawing/2014/main" xmlns="" id="{4019F745-3F0E-44E5-9FF5-A5D777B7DCE4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3" name="그룹 19">
            <a:extLst>
              <a:ext uri="{FF2B5EF4-FFF2-40B4-BE49-F238E27FC236}">
                <a16:creationId xmlns:a16="http://schemas.microsoft.com/office/drawing/2014/main" xmlns="" id="{79A89352-C7D9-4594-8685-ED39585F2276}"/>
              </a:ext>
            </a:extLst>
          </p:cNvPr>
          <p:cNvGrpSpPr>
            <a:grpSpLocks noChangeAspect="1"/>
          </p:cNvGrpSpPr>
          <p:nvPr/>
        </p:nvGrpSpPr>
        <p:grpSpPr>
          <a:xfrm>
            <a:off x="10280538" y="5066115"/>
            <a:ext cx="1001593" cy="1001593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44" name="타원 4">
              <a:extLst>
                <a:ext uri="{FF2B5EF4-FFF2-40B4-BE49-F238E27FC236}">
                  <a16:creationId xmlns:a16="http://schemas.microsoft.com/office/drawing/2014/main" xmlns="" id="{11D470C5-0E6F-4891-906F-E07D51813D8A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자유형 18">
              <a:extLst>
                <a:ext uri="{FF2B5EF4-FFF2-40B4-BE49-F238E27FC236}">
                  <a16:creationId xmlns:a16="http://schemas.microsoft.com/office/drawing/2014/main" xmlns="" id="{396428C6-4DA5-4586-BAD1-025221F48884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8" name="이등변 삼각형 117">
            <a:extLst>
              <a:ext uri="{FF2B5EF4-FFF2-40B4-BE49-F238E27FC236}">
                <a16:creationId xmlns:a16="http://schemas.microsoft.com/office/drawing/2014/main" xmlns="" id="{9EC81D87-A1EF-4EB3-A6CD-B663CE58484B}"/>
              </a:ext>
            </a:extLst>
          </p:cNvPr>
          <p:cNvSpPr/>
          <p:nvPr/>
        </p:nvSpPr>
        <p:spPr>
          <a:xfrm rot="2958608">
            <a:off x="8594759" y="4596742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9" name="이등변 삼각형 118">
            <a:extLst>
              <a:ext uri="{FF2B5EF4-FFF2-40B4-BE49-F238E27FC236}">
                <a16:creationId xmlns:a16="http://schemas.microsoft.com/office/drawing/2014/main" xmlns="" id="{7B304256-EF90-4B0F-B3C5-ACB9737700A9}"/>
              </a:ext>
            </a:extLst>
          </p:cNvPr>
          <p:cNvSpPr/>
          <p:nvPr/>
        </p:nvSpPr>
        <p:spPr>
          <a:xfrm rot="5400000">
            <a:off x="8545076" y="4366405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0" name="이등변 삼각형 119">
            <a:extLst>
              <a:ext uri="{FF2B5EF4-FFF2-40B4-BE49-F238E27FC236}">
                <a16:creationId xmlns:a16="http://schemas.microsoft.com/office/drawing/2014/main" xmlns="" id="{88B563AC-A871-447A-A22E-692D30580988}"/>
              </a:ext>
            </a:extLst>
          </p:cNvPr>
          <p:cNvSpPr/>
          <p:nvPr/>
        </p:nvSpPr>
        <p:spPr>
          <a:xfrm rot="9900000">
            <a:off x="8831846" y="3751145"/>
            <a:ext cx="129306" cy="27010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1" name="이등변 삼각형 120">
            <a:extLst>
              <a:ext uri="{FF2B5EF4-FFF2-40B4-BE49-F238E27FC236}">
                <a16:creationId xmlns:a16="http://schemas.microsoft.com/office/drawing/2014/main" xmlns="" id="{639764F8-F7B4-4A37-89D2-27CF178AF079}"/>
              </a:ext>
            </a:extLst>
          </p:cNvPr>
          <p:cNvSpPr/>
          <p:nvPr/>
        </p:nvSpPr>
        <p:spPr>
          <a:xfrm rot="12063492">
            <a:off x="9083086" y="3759917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xmlns="" id="{4D66AAD0-9002-40A0-8B2A-E600586B3BEE}"/>
              </a:ext>
            </a:extLst>
          </p:cNvPr>
          <p:cNvCxnSpPr>
            <a:cxnSpLocks/>
          </p:cNvCxnSpPr>
          <p:nvPr/>
        </p:nvCxnSpPr>
        <p:spPr>
          <a:xfrm flipV="1">
            <a:off x="4476762" y="1846923"/>
            <a:ext cx="49738" cy="228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xmlns="" id="{8C1BF410-2869-44E0-9C15-9EBD4648FA69}"/>
              </a:ext>
            </a:extLst>
          </p:cNvPr>
          <p:cNvCxnSpPr>
            <a:cxnSpLocks/>
          </p:cNvCxnSpPr>
          <p:nvPr/>
        </p:nvCxnSpPr>
        <p:spPr>
          <a:xfrm flipV="1">
            <a:off x="1776135" y="1830641"/>
            <a:ext cx="49738" cy="228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Agrupar 110">
            <a:extLst>
              <a:ext uri="{FF2B5EF4-FFF2-40B4-BE49-F238E27FC236}">
                <a16:creationId xmlns:a16="http://schemas.microsoft.com/office/drawing/2014/main" xmlns="" id="{28B31576-A459-41CE-A41A-587EDBF4E0F7}"/>
              </a:ext>
            </a:extLst>
          </p:cNvPr>
          <p:cNvGrpSpPr/>
          <p:nvPr/>
        </p:nvGrpSpPr>
        <p:grpSpPr>
          <a:xfrm>
            <a:off x="1478834" y="3546841"/>
            <a:ext cx="7783564" cy="938810"/>
            <a:chOff x="4653229" y="4384903"/>
            <a:chExt cx="7783564" cy="938810"/>
          </a:xfrm>
        </p:grpSpPr>
        <p:sp>
          <p:nvSpPr>
            <p:cNvPr id="112" name="Content Placeholder 4">
              <a:extLst>
                <a:ext uri="{FF2B5EF4-FFF2-40B4-BE49-F238E27FC236}">
                  <a16:creationId xmlns:a16="http://schemas.microsoft.com/office/drawing/2014/main" xmlns="" id="{5231882D-278E-4914-844E-C47AFE37B621}"/>
                </a:ext>
              </a:extLst>
            </p:cNvPr>
            <p:cNvSpPr txBox="1">
              <a:spLocks/>
            </p:cNvSpPr>
            <p:nvPr/>
          </p:nvSpPr>
          <p:spPr>
            <a:xfrm>
              <a:off x="4658545" y="4384903"/>
              <a:ext cx="7581294" cy="3910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31286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431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82775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1"/>
                </a:buClr>
                <a:buNone/>
              </a:pPr>
              <a:r>
                <a:rPr lang="pt-PT" sz="2000" dirty="0"/>
                <a:t>   </a:t>
              </a:r>
              <a:r>
                <a:rPr lang="pt-PT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Idade da reforma    </a:t>
              </a:r>
              <a:r>
                <a:rPr lang="pt-PT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Pres</a:t>
              </a:r>
              <a:r>
                <a:rPr lang="pt-PT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sões orçamentárias</a:t>
              </a:r>
              <a:endParaRPr lang="pt-PT" sz="14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Content Placeholder 4">
              <a:extLst>
                <a:ext uri="{FF2B5EF4-FFF2-40B4-BE49-F238E27FC236}">
                  <a16:creationId xmlns:a16="http://schemas.microsoft.com/office/drawing/2014/main" xmlns="" id="{9706CAFA-01E8-4A42-AD60-B8C37FA09277}"/>
                </a:ext>
              </a:extLst>
            </p:cNvPr>
            <p:cNvSpPr txBox="1">
              <a:spLocks/>
            </p:cNvSpPr>
            <p:nvPr/>
          </p:nvSpPr>
          <p:spPr>
            <a:xfrm>
              <a:off x="4692327" y="4658563"/>
              <a:ext cx="7744466" cy="3910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31286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431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82775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1"/>
                </a:buClr>
                <a:buNone/>
              </a:pPr>
              <a:r>
                <a:rPr lang="pt-PT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Melhorar as práticas relacionadas com a saúde, educação e justiça</a:t>
              </a:r>
            </a:p>
          </p:txBody>
        </p:sp>
        <p:sp>
          <p:nvSpPr>
            <p:cNvPr id="114" name="Content Placeholder 4">
              <a:extLst>
                <a:ext uri="{FF2B5EF4-FFF2-40B4-BE49-F238E27FC236}">
                  <a16:creationId xmlns:a16="http://schemas.microsoft.com/office/drawing/2014/main" xmlns="" id="{05D4BB73-FCEF-4F4F-974B-E1B0B1BE776F}"/>
                </a:ext>
              </a:extLst>
            </p:cNvPr>
            <p:cNvSpPr txBox="1">
              <a:spLocks/>
            </p:cNvSpPr>
            <p:nvPr/>
          </p:nvSpPr>
          <p:spPr>
            <a:xfrm>
              <a:off x="4653229" y="4932619"/>
              <a:ext cx="6167127" cy="3910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31286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431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82775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1"/>
                </a:buClr>
                <a:buNone/>
              </a:pPr>
              <a:r>
                <a:rPr lang="pt-PT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   </a:t>
              </a:r>
              <a:r>
                <a:rPr lang="pt-PT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Emprego no setor privado    Receita fiscal</a:t>
              </a:r>
            </a:p>
          </p:txBody>
        </p:sp>
        <p:cxnSp>
          <p:nvCxnSpPr>
            <p:cNvPr id="115" name="Straight Arrow Connector 40">
              <a:extLst>
                <a:ext uri="{FF2B5EF4-FFF2-40B4-BE49-F238E27FC236}">
                  <a16:creationId xmlns:a16="http://schemas.microsoft.com/office/drawing/2014/main" xmlns="" id="{7EFD9AEF-FB78-4490-9C0B-F3DF48444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3682" y="4496546"/>
              <a:ext cx="41092" cy="1550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Straight Arrow Connector 40">
            <a:extLst>
              <a:ext uri="{FF2B5EF4-FFF2-40B4-BE49-F238E27FC236}">
                <a16:creationId xmlns:a16="http://schemas.microsoft.com/office/drawing/2014/main" xmlns="" id="{48CAA0F9-E25A-4F52-8A7F-47AA67FC7A96}"/>
              </a:ext>
            </a:extLst>
          </p:cNvPr>
          <p:cNvCxnSpPr>
            <a:cxnSpLocks/>
          </p:cNvCxnSpPr>
          <p:nvPr/>
        </p:nvCxnSpPr>
        <p:spPr>
          <a:xfrm>
            <a:off x="3520094" y="3650464"/>
            <a:ext cx="41092" cy="15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40">
            <a:extLst>
              <a:ext uri="{FF2B5EF4-FFF2-40B4-BE49-F238E27FC236}">
                <a16:creationId xmlns:a16="http://schemas.microsoft.com/office/drawing/2014/main" xmlns="" id="{EB8C507C-DC11-4183-BD14-291BFB70E3CC}"/>
              </a:ext>
            </a:extLst>
          </p:cNvPr>
          <p:cNvCxnSpPr>
            <a:cxnSpLocks/>
          </p:cNvCxnSpPr>
          <p:nvPr/>
        </p:nvCxnSpPr>
        <p:spPr>
          <a:xfrm flipV="1">
            <a:off x="1678741" y="4194997"/>
            <a:ext cx="41092" cy="15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40">
            <a:extLst>
              <a:ext uri="{FF2B5EF4-FFF2-40B4-BE49-F238E27FC236}">
                <a16:creationId xmlns:a16="http://schemas.microsoft.com/office/drawing/2014/main" xmlns="" id="{A42EB01A-A6EA-429C-8145-26A754D2C7F9}"/>
              </a:ext>
            </a:extLst>
          </p:cNvPr>
          <p:cNvCxnSpPr>
            <a:cxnSpLocks/>
          </p:cNvCxnSpPr>
          <p:nvPr/>
        </p:nvCxnSpPr>
        <p:spPr>
          <a:xfrm flipV="1">
            <a:off x="4295492" y="4190216"/>
            <a:ext cx="41092" cy="15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Agrupar 125">
            <a:extLst>
              <a:ext uri="{FF2B5EF4-FFF2-40B4-BE49-F238E27FC236}">
                <a16:creationId xmlns:a16="http://schemas.microsoft.com/office/drawing/2014/main" xmlns="" id="{39A0D268-6244-4C27-89A3-E2DDF7F528FA}"/>
              </a:ext>
            </a:extLst>
          </p:cNvPr>
          <p:cNvGrpSpPr/>
          <p:nvPr/>
        </p:nvGrpSpPr>
        <p:grpSpPr>
          <a:xfrm>
            <a:off x="1508917" y="4945137"/>
            <a:ext cx="7010605" cy="908129"/>
            <a:chOff x="4768360" y="4511099"/>
            <a:chExt cx="7010605" cy="908129"/>
          </a:xfrm>
        </p:grpSpPr>
        <p:sp>
          <p:nvSpPr>
            <p:cNvPr id="127" name="Content Placeholder 4">
              <a:extLst>
                <a:ext uri="{FF2B5EF4-FFF2-40B4-BE49-F238E27FC236}">
                  <a16:creationId xmlns:a16="http://schemas.microsoft.com/office/drawing/2014/main" xmlns="" id="{DBC89A07-C3E0-4055-8876-40BDC7333B9E}"/>
                </a:ext>
              </a:extLst>
            </p:cNvPr>
            <p:cNvSpPr txBox="1">
              <a:spLocks/>
            </p:cNvSpPr>
            <p:nvPr/>
          </p:nvSpPr>
          <p:spPr>
            <a:xfrm>
              <a:off x="4769280" y="4511099"/>
              <a:ext cx="6862895" cy="3559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31286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431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82775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1"/>
                </a:buClr>
                <a:buNone/>
              </a:pPr>
              <a:r>
                <a:rPr lang="pt-PT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Sistemas de bem estar social</a:t>
              </a:r>
            </a:p>
            <a:p>
              <a:pPr marL="0" indent="0">
                <a:buClr>
                  <a:schemeClr val="accent1"/>
                </a:buClr>
                <a:buNone/>
              </a:pPr>
              <a:endParaRPr lang="pt-PT" sz="1200" dirty="0">
                <a:solidFill>
                  <a:schemeClr val="tx1"/>
                </a:solidFill>
              </a:endParaRPr>
            </a:p>
          </p:txBody>
        </p:sp>
        <p:sp>
          <p:nvSpPr>
            <p:cNvPr id="128" name="Content Placeholder 4">
              <a:extLst>
                <a:ext uri="{FF2B5EF4-FFF2-40B4-BE49-F238E27FC236}">
                  <a16:creationId xmlns:a16="http://schemas.microsoft.com/office/drawing/2014/main" xmlns="" id="{A6137812-08EB-4988-A3E8-F15A29DDFA73}"/>
                </a:ext>
              </a:extLst>
            </p:cNvPr>
            <p:cNvSpPr txBox="1">
              <a:spLocks/>
            </p:cNvSpPr>
            <p:nvPr/>
          </p:nvSpPr>
          <p:spPr>
            <a:xfrm>
              <a:off x="4768360" y="4754060"/>
              <a:ext cx="7010605" cy="3910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31286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431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82775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1"/>
                </a:buClr>
                <a:buNone/>
              </a:pPr>
              <a:r>
                <a:rPr lang="pt-PT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Remoção de distorções políticas</a:t>
              </a:r>
            </a:p>
          </p:txBody>
        </p:sp>
        <p:sp>
          <p:nvSpPr>
            <p:cNvPr id="129" name="Content Placeholder 4">
              <a:extLst>
                <a:ext uri="{FF2B5EF4-FFF2-40B4-BE49-F238E27FC236}">
                  <a16:creationId xmlns:a16="http://schemas.microsoft.com/office/drawing/2014/main" xmlns="" id="{AAB27FE4-C46D-411A-9E4F-1A37438C70C7}"/>
                </a:ext>
              </a:extLst>
            </p:cNvPr>
            <p:cNvSpPr txBox="1">
              <a:spLocks/>
            </p:cNvSpPr>
            <p:nvPr/>
          </p:nvSpPr>
          <p:spPr>
            <a:xfrm>
              <a:off x="4768360" y="5028134"/>
              <a:ext cx="5582734" cy="3910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31286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431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82775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1"/>
                </a:buClr>
                <a:buNone/>
              </a:pPr>
              <a:r>
                <a:rPr lang="pt-PT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Reformas de mercados financeiros</a:t>
              </a:r>
            </a:p>
            <a:p>
              <a:pPr marL="0" indent="0">
                <a:buClr>
                  <a:schemeClr val="accent1"/>
                </a:buClr>
                <a:buNone/>
              </a:pPr>
              <a:endParaRPr lang="pt-PT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9C9B744-E762-4437-A92F-8966E3DCFB24}"/>
              </a:ext>
            </a:extLst>
          </p:cNvPr>
          <p:cNvSpPr/>
          <p:nvPr/>
        </p:nvSpPr>
        <p:spPr>
          <a:xfrm>
            <a:off x="10275291" y="5032483"/>
            <a:ext cx="1040772" cy="1040772"/>
          </a:xfrm>
          <a:prstGeom prst="ellipse">
            <a:avLst/>
          </a:prstGeom>
          <a:solidFill>
            <a:srgbClr val="E5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30" name="Picture 6" descr="Resultado de imagem para euro icon png">
            <a:extLst>
              <a:ext uri="{FF2B5EF4-FFF2-40B4-BE49-F238E27FC236}">
                <a16:creationId xmlns:a16="http://schemas.microsoft.com/office/drawing/2014/main" xmlns="" id="{2EA06D50-E9D4-4A87-A032-94212D56F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4874">
            <a:off x="10427812" y="5229508"/>
            <a:ext cx="664400" cy="664400"/>
          </a:xfrm>
          <a:prstGeom prst="rect">
            <a:avLst/>
          </a:prstGeom>
          <a:noFill/>
        </p:spPr>
      </p:pic>
      <p:sp>
        <p:nvSpPr>
          <p:cNvPr id="122" name="Text Placeholder 1">
            <a:extLst>
              <a:ext uri="{FF2B5EF4-FFF2-40B4-BE49-F238E27FC236}">
                <a16:creationId xmlns:a16="http://schemas.microsoft.com/office/drawing/2014/main" xmlns="" id="{4DC31301-BE4D-4EAE-9479-E8C856439FC0}"/>
              </a:ext>
            </a:extLst>
          </p:cNvPr>
          <p:cNvSpPr txBox="1">
            <a:spLocks/>
          </p:cNvSpPr>
          <p:nvPr/>
        </p:nvSpPr>
        <p:spPr>
          <a:xfrm>
            <a:off x="432444" y="300922"/>
            <a:ext cx="6632729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Papel Central</a:t>
            </a:r>
          </a:p>
        </p:txBody>
      </p:sp>
    </p:spTree>
    <p:extLst>
      <p:ext uri="{BB962C8B-B14F-4D97-AF65-F5344CB8AC3E}">
        <p14:creationId xmlns:p14="http://schemas.microsoft.com/office/powerpoint/2010/main" val="95366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6141" y="248240"/>
            <a:ext cx="7478803" cy="724247"/>
          </a:xfrm>
          <a:noFill/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Lição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Keynesiana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crise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xmlns="" id="{455CDB09-08A9-45AA-A600-E27C849680D7}"/>
              </a:ext>
            </a:extLst>
          </p:cNvPr>
          <p:cNvGrpSpPr/>
          <p:nvPr/>
        </p:nvGrpSpPr>
        <p:grpSpPr>
          <a:xfrm>
            <a:off x="226141" y="1748458"/>
            <a:ext cx="7703655" cy="3872852"/>
            <a:chOff x="4379" y="1764930"/>
            <a:chExt cx="9700027" cy="46631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D77E1614-FAF7-4231-B714-3EE050BA13B7}"/>
                </a:ext>
              </a:extLst>
            </p:cNvPr>
            <p:cNvGrpSpPr/>
            <p:nvPr/>
          </p:nvGrpSpPr>
          <p:grpSpPr>
            <a:xfrm>
              <a:off x="1145335" y="1764930"/>
              <a:ext cx="4264394" cy="4313485"/>
              <a:chOff x="369152" y="1617134"/>
              <a:chExt cx="3546035" cy="358685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00DD6FC7-C582-4CB5-8C81-3EC7BFCB5BED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</p:grpSpPr>
            <p:sp>
              <p:nvSpPr>
                <p:cNvPr id="24" name="Rectangle 14">
                  <a:extLst>
                    <a:ext uri="{FF2B5EF4-FFF2-40B4-BE49-F238E27FC236}">
                      <a16:creationId xmlns:a16="http://schemas.microsoft.com/office/drawing/2014/main" xmlns="" id="{07731824-9F78-489A-B093-DD1054AB0D86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Right Triangle 13">
                  <a:extLst>
                    <a:ext uri="{FF2B5EF4-FFF2-40B4-BE49-F238E27FC236}">
                      <a16:creationId xmlns:a16="http://schemas.microsoft.com/office/drawing/2014/main" xmlns="" id="{0E259AC9-355A-4D07-B9A7-5094B90F31C7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6" name="Rectangle 24">
                  <a:extLst>
                    <a:ext uri="{FF2B5EF4-FFF2-40B4-BE49-F238E27FC236}">
                      <a16:creationId xmlns:a16="http://schemas.microsoft.com/office/drawing/2014/main" xmlns="" id="{7AB23C71-C85A-45E9-9671-FD424E6D7E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Rectangle 41">
                  <a:extLst>
                    <a:ext uri="{FF2B5EF4-FFF2-40B4-BE49-F238E27FC236}">
                      <a16:creationId xmlns:a16="http://schemas.microsoft.com/office/drawing/2014/main" xmlns="" id="{3ABFF958-EC05-4A2E-AF85-C77DADE9A73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Isosceles Triangle 3">
                  <a:extLst>
                    <a:ext uri="{FF2B5EF4-FFF2-40B4-BE49-F238E27FC236}">
                      <a16:creationId xmlns:a16="http://schemas.microsoft.com/office/drawing/2014/main" xmlns="" id="{45BADD43-0E28-4099-9757-8873EE55A7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CAF4AA9B-2EC0-4A9F-B957-6CA53446347C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</p:grpSpPr>
            <p:sp>
              <p:nvSpPr>
                <p:cNvPr id="19" name="Rectangle 14">
                  <a:extLst>
                    <a:ext uri="{FF2B5EF4-FFF2-40B4-BE49-F238E27FC236}">
                      <a16:creationId xmlns:a16="http://schemas.microsoft.com/office/drawing/2014/main" xmlns="" id="{FD9424B9-95DB-433C-A7C1-DAB60AB74522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ight Triangle 13">
                  <a:extLst>
                    <a:ext uri="{FF2B5EF4-FFF2-40B4-BE49-F238E27FC236}">
                      <a16:creationId xmlns:a16="http://schemas.microsoft.com/office/drawing/2014/main" xmlns="" id="{5C7DC8C4-C3BE-44E5-A62F-B72B24361D91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Rectangle 24">
                  <a:extLst>
                    <a:ext uri="{FF2B5EF4-FFF2-40B4-BE49-F238E27FC236}">
                      <a16:creationId xmlns:a16="http://schemas.microsoft.com/office/drawing/2014/main" xmlns="" id="{0916B0D7-EA1F-4350-B54C-36E35D5228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xmlns="" id="{786FC719-0BBD-4506-927D-D9662086232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Isosceles Triangle 3">
                  <a:extLst>
                    <a:ext uri="{FF2B5EF4-FFF2-40B4-BE49-F238E27FC236}">
                      <a16:creationId xmlns:a16="http://schemas.microsoft.com/office/drawing/2014/main" xmlns="" id="{0454E455-AD0F-4B4B-B70B-5FFC9A9F96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968CC434-021F-44BF-9207-65061B6E2FBF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</p:grpSpPr>
            <p:sp>
              <p:nvSpPr>
                <p:cNvPr id="14" name="Rectangle 14">
                  <a:extLst>
                    <a:ext uri="{FF2B5EF4-FFF2-40B4-BE49-F238E27FC236}">
                      <a16:creationId xmlns:a16="http://schemas.microsoft.com/office/drawing/2014/main" xmlns="" id="{29A97058-4B7F-42EC-9A11-E8F6164EF718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" name="Right Triangle 13">
                  <a:extLst>
                    <a:ext uri="{FF2B5EF4-FFF2-40B4-BE49-F238E27FC236}">
                      <a16:creationId xmlns:a16="http://schemas.microsoft.com/office/drawing/2014/main" xmlns="" id="{9FC09BE7-D102-4463-8C5D-EDDC6DA6DF3A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" name="Rectangle 24">
                  <a:extLst>
                    <a:ext uri="{FF2B5EF4-FFF2-40B4-BE49-F238E27FC236}">
                      <a16:creationId xmlns:a16="http://schemas.microsoft.com/office/drawing/2014/main" xmlns="" id="{369F10CB-0835-4C9B-9509-F6C0618880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" name="Rectangle 41">
                  <a:extLst>
                    <a:ext uri="{FF2B5EF4-FFF2-40B4-BE49-F238E27FC236}">
                      <a16:creationId xmlns:a16="http://schemas.microsoft.com/office/drawing/2014/main" xmlns="" id="{3A7EADA8-1277-4090-837E-606DD250031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Isosceles Triangle 3">
                  <a:extLst>
                    <a:ext uri="{FF2B5EF4-FFF2-40B4-BE49-F238E27FC236}">
                      <a16:creationId xmlns:a16="http://schemas.microsoft.com/office/drawing/2014/main" xmlns="" id="{538EFEB3-D403-4F7A-9264-76D963775D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8F526292-60F4-478B-98A5-167AD00248E4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</p:grpSpPr>
            <p:sp>
              <p:nvSpPr>
                <p:cNvPr id="9" name="Rectangle 14">
                  <a:extLst>
                    <a:ext uri="{FF2B5EF4-FFF2-40B4-BE49-F238E27FC236}">
                      <a16:creationId xmlns:a16="http://schemas.microsoft.com/office/drawing/2014/main" xmlns="" id="{DD55D4F2-A692-4723-9911-F4FAB7BE4587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" name="Right Triangle 13">
                  <a:extLst>
                    <a:ext uri="{FF2B5EF4-FFF2-40B4-BE49-F238E27FC236}">
                      <a16:creationId xmlns:a16="http://schemas.microsoft.com/office/drawing/2014/main" xmlns="" id="{E3D71C3B-DC1B-4269-92AF-9A82DD32DE42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" name="Rectangle 24">
                  <a:extLst>
                    <a:ext uri="{FF2B5EF4-FFF2-40B4-BE49-F238E27FC236}">
                      <a16:creationId xmlns:a16="http://schemas.microsoft.com/office/drawing/2014/main" xmlns="" id="{4AFAC9BD-0B28-4CA4-B2C3-E7FF3ACB39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" name="Rectangle 41">
                  <a:extLst>
                    <a:ext uri="{FF2B5EF4-FFF2-40B4-BE49-F238E27FC236}">
                      <a16:creationId xmlns:a16="http://schemas.microsoft.com/office/drawing/2014/main" xmlns="" id="{C1FAB418-ADE7-4253-AA3A-FD90AE2064D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" name="Isosceles Triangle 3">
                  <a:extLst>
                    <a:ext uri="{FF2B5EF4-FFF2-40B4-BE49-F238E27FC236}">
                      <a16:creationId xmlns:a16="http://schemas.microsoft.com/office/drawing/2014/main" xmlns="" id="{4E5CB2E7-59F8-4E73-9CA6-95ABD34B15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xmlns="" id="{A3874F21-824F-4B8A-91D4-E8735721F753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29" name="Picture 2" descr="E:\002-KIMS BUSINESS\000-B-KIMS-소스 분류-2014\10-ESP to IMG\지구.png">
              <a:extLst>
                <a:ext uri="{FF2B5EF4-FFF2-40B4-BE49-F238E27FC236}">
                  <a16:creationId xmlns:a16="http://schemas.microsoft.com/office/drawing/2014/main" xmlns="" id="{9B1ADEFB-5E5C-43F5-B361-674082AD6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037" y="2420713"/>
              <a:ext cx="3143472" cy="3143474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E02BEDB-6155-4AB2-BD54-879A5667560A}"/>
                </a:ext>
              </a:extLst>
            </p:cNvPr>
            <p:cNvGrpSpPr/>
            <p:nvPr/>
          </p:nvGrpSpPr>
          <p:grpSpPr>
            <a:xfrm>
              <a:off x="4379" y="2047495"/>
              <a:ext cx="9700027" cy="4380611"/>
              <a:chOff x="-579606" y="1852100"/>
              <a:chExt cx="8066010" cy="3642676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235A85C4-3457-4A29-98D3-AEF57DD6B18A}"/>
                  </a:ext>
                </a:extLst>
              </p:cNvPr>
              <p:cNvSpPr/>
              <p:nvPr/>
            </p:nvSpPr>
            <p:spPr>
              <a:xfrm>
                <a:off x="561202" y="1968076"/>
                <a:ext cx="3002685" cy="300268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xmlns="" id="{D257D4E9-C6FB-4EA3-A21C-1D14444B4F90}"/>
                  </a:ext>
                </a:extLst>
              </p:cNvPr>
              <p:cNvSpPr/>
              <p:nvPr/>
            </p:nvSpPr>
            <p:spPr>
              <a:xfrm>
                <a:off x="-579606" y="1852100"/>
                <a:ext cx="8066010" cy="3642676"/>
              </a:xfrm>
              <a:custGeom>
                <a:avLst/>
                <a:gdLst>
                  <a:gd name="connsiteX0" fmla="*/ 0 w 6410325"/>
                  <a:gd name="connsiteY0" fmla="*/ 2800350 h 2800350"/>
                  <a:gd name="connsiteX1" fmla="*/ 2447925 w 6410325"/>
                  <a:gd name="connsiteY1" fmla="*/ 2314575 h 2800350"/>
                  <a:gd name="connsiteX2" fmla="*/ 5448300 w 6410325"/>
                  <a:gd name="connsiteY2" fmla="*/ 5905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447925 w 6410325"/>
                  <a:gd name="connsiteY1" fmla="*/ 2314575 h 2800350"/>
                  <a:gd name="connsiteX2" fmla="*/ 5448300 w 6410325"/>
                  <a:gd name="connsiteY2" fmla="*/ 5905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447925 w 6410325"/>
                  <a:gd name="connsiteY1" fmla="*/ 2314575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876550 w 6410325"/>
                  <a:gd name="connsiteY1" fmla="*/ 2076450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876550 w 6410325"/>
                  <a:gd name="connsiteY1" fmla="*/ 2076450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876550 w 6410325"/>
                  <a:gd name="connsiteY1" fmla="*/ 2076450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876550 w 6410325"/>
                  <a:gd name="connsiteY1" fmla="*/ 2076450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4762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76250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76250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95600 w 6381750"/>
                  <a:gd name="connsiteY1" fmla="*/ 20383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95600 w 6381750"/>
                  <a:gd name="connsiteY1" fmla="*/ 20383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95600 w 6381750"/>
                  <a:gd name="connsiteY1" fmla="*/ 20383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34125"/>
                  <a:gd name="connsiteY0" fmla="*/ 3267075 h 3267075"/>
                  <a:gd name="connsiteX1" fmla="*/ 2895600 w 6334125"/>
                  <a:gd name="connsiteY1" fmla="*/ 2095500 h 3267075"/>
                  <a:gd name="connsiteX2" fmla="*/ 4705350 w 6334125"/>
                  <a:gd name="connsiteY2" fmla="*/ 895350 h 3267075"/>
                  <a:gd name="connsiteX3" fmla="*/ 6334125 w 6334125"/>
                  <a:gd name="connsiteY3" fmla="*/ 0 h 3267075"/>
                  <a:gd name="connsiteX0" fmla="*/ 0 w 6334125"/>
                  <a:gd name="connsiteY0" fmla="*/ 3481601 h 3481601"/>
                  <a:gd name="connsiteX1" fmla="*/ 2895600 w 6334125"/>
                  <a:gd name="connsiteY1" fmla="*/ 2310026 h 3481601"/>
                  <a:gd name="connsiteX2" fmla="*/ 4705350 w 6334125"/>
                  <a:gd name="connsiteY2" fmla="*/ 1109876 h 3481601"/>
                  <a:gd name="connsiteX3" fmla="*/ 6334125 w 6334125"/>
                  <a:gd name="connsiteY3" fmla="*/ 214526 h 3481601"/>
                  <a:gd name="connsiteX0" fmla="*/ 0 w 6334125"/>
                  <a:gd name="connsiteY0" fmla="*/ 3267075 h 3267075"/>
                  <a:gd name="connsiteX1" fmla="*/ 2895600 w 6334125"/>
                  <a:gd name="connsiteY1" fmla="*/ 2095500 h 3267075"/>
                  <a:gd name="connsiteX2" fmla="*/ 4705350 w 6334125"/>
                  <a:gd name="connsiteY2" fmla="*/ 895350 h 3267075"/>
                  <a:gd name="connsiteX3" fmla="*/ 6334125 w 6334125"/>
                  <a:gd name="connsiteY3" fmla="*/ 0 h 3267075"/>
                  <a:gd name="connsiteX0" fmla="*/ 0 w 6334125"/>
                  <a:gd name="connsiteY0" fmla="*/ 3267075 h 3267075"/>
                  <a:gd name="connsiteX1" fmla="*/ 2895600 w 6334125"/>
                  <a:gd name="connsiteY1" fmla="*/ 2095500 h 3267075"/>
                  <a:gd name="connsiteX2" fmla="*/ 4705350 w 6334125"/>
                  <a:gd name="connsiteY2" fmla="*/ 895350 h 3267075"/>
                  <a:gd name="connsiteX3" fmla="*/ 5221610 w 6334125"/>
                  <a:gd name="connsiteY3" fmla="*/ 181769 h 3267075"/>
                  <a:gd name="connsiteX4" fmla="*/ 6334125 w 6334125"/>
                  <a:gd name="connsiteY4" fmla="*/ 0 h 3267075"/>
                  <a:gd name="connsiteX0" fmla="*/ 0 w 6334125"/>
                  <a:gd name="connsiteY0" fmla="*/ 3848138 h 3848138"/>
                  <a:gd name="connsiteX1" fmla="*/ 2895600 w 6334125"/>
                  <a:gd name="connsiteY1" fmla="*/ 2676563 h 3848138"/>
                  <a:gd name="connsiteX2" fmla="*/ 4705350 w 6334125"/>
                  <a:gd name="connsiteY2" fmla="*/ 1476413 h 3848138"/>
                  <a:gd name="connsiteX3" fmla="*/ 4526285 w 6334125"/>
                  <a:gd name="connsiteY3" fmla="*/ 19882 h 3848138"/>
                  <a:gd name="connsiteX4" fmla="*/ 6334125 w 6334125"/>
                  <a:gd name="connsiteY4" fmla="*/ 581063 h 3848138"/>
                  <a:gd name="connsiteX0" fmla="*/ 0 w 6334125"/>
                  <a:gd name="connsiteY0" fmla="*/ 3868812 h 3868812"/>
                  <a:gd name="connsiteX1" fmla="*/ 2895600 w 6334125"/>
                  <a:gd name="connsiteY1" fmla="*/ 2697237 h 3868812"/>
                  <a:gd name="connsiteX2" fmla="*/ 4705350 w 6334125"/>
                  <a:gd name="connsiteY2" fmla="*/ 1497087 h 3868812"/>
                  <a:gd name="connsiteX3" fmla="*/ 4526285 w 6334125"/>
                  <a:gd name="connsiteY3" fmla="*/ 40556 h 3868812"/>
                  <a:gd name="connsiteX4" fmla="*/ 6334125 w 6334125"/>
                  <a:gd name="connsiteY4" fmla="*/ 601737 h 3868812"/>
                  <a:gd name="connsiteX0" fmla="*/ 0 w 6334125"/>
                  <a:gd name="connsiteY0" fmla="*/ 3868812 h 3868812"/>
                  <a:gd name="connsiteX1" fmla="*/ 2895600 w 6334125"/>
                  <a:gd name="connsiteY1" fmla="*/ 2697237 h 3868812"/>
                  <a:gd name="connsiteX2" fmla="*/ 4705350 w 6334125"/>
                  <a:gd name="connsiteY2" fmla="*/ 1497087 h 3868812"/>
                  <a:gd name="connsiteX3" fmla="*/ 4526285 w 6334125"/>
                  <a:gd name="connsiteY3" fmla="*/ 40556 h 3868812"/>
                  <a:gd name="connsiteX4" fmla="*/ 6334125 w 6334125"/>
                  <a:gd name="connsiteY4" fmla="*/ 601737 h 3868812"/>
                  <a:gd name="connsiteX0" fmla="*/ 0 w 6334125"/>
                  <a:gd name="connsiteY0" fmla="*/ 3868812 h 3868812"/>
                  <a:gd name="connsiteX1" fmla="*/ 2895600 w 6334125"/>
                  <a:gd name="connsiteY1" fmla="*/ 2697237 h 3868812"/>
                  <a:gd name="connsiteX2" fmla="*/ 4705350 w 6334125"/>
                  <a:gd name="connsiteY2" fmla="*/ 1497087 h 3868812"/>
                  <a:gd name="connsiteX3" fmla="*/ 4526285 w 6334125"/>
                  <a:gd name="connsiteY3" fmla="*/ 40556 h 3868812"/>
                  <a:gd name="connsiteX4" fmla="*/ 4973960 w 6334125"/>
                  <a:gd name="connsiteY4" fmla="*/ 545381 h 3868812"/>
                  <a:gd name="connsiteX5" fmla="*/ 6334125 w 6334125"/>
                  <a:gd name="connsiteY5" fmla="*/ 601737 h 3868812"/>
                  <a:gd name="connsiteX0" fmla="*/ 0 w 6334125"/>
                  <a:gd name="connsiteY0" fmla="*/ 3868812 h 3868812"/>
                  <a:gd name="connsiteX1" fmla="*/ 2895600 w 6334125"/>
                  <a:gd name="connsiteY1" fmla="*/ 2697237 h 3868812"/>
                  <a:gd name="connsiteX2" fmla="*/ 4705350 w 6334125"/>
                  <a:gd name="connsiteY2" fmla="*/ 1497087 h 3868812"/>
                  <a:gd name="connsiteX3" fmla="*/ 4526285 w 6334125"/>
                  <a:gd name="connsiteY3" fmla="*/ 40556 h 3868812"/>
                  <a:gd name="connsiteX4" fmla="*/ 4183385 w 6334125"/>
                  <a:gd name="connsiteY4" fmla="*/ 1012106 h 3868812"/>
                  <a:gd name="connsiteX5" fmla="*/ 6334125 w 6334125"/>
                  <a:gd name="connsiteY5" fmla="*/ 601737 h 3868812"/>
                  <a:gd name="connsiteX0" fmla="*/ 0 w 6334125"/>
                  <a:gd name="connsiteY0" fmla="*/ 3870938 h 3870938"/>
                  <a:gd name="connsiteX1" fmla="*/ 2895600 w 6334125"/>
                  <a:gd name="connsiteY1" fmla="*/ 2699363 h 3870938"/>
                  <a:gd name="connsiteX2" fmla="*/ 4705350 w 6334125"/>
                  <a:gd name="connsiteY2" fmla="*/ 1499213 h 3870938"/>
                  <a:gd name="connsiteX3" fmla="*/ 4526285 w 6334125"/>
                  <a:gd name="connsiteY3" fmla="*/ 42682 h 3870938"/>
                  <a:gd name="connsiteX4" fmla="*/ 4183385 w 6334125"/>
                  <a:gd name="connsiteY4" fmla="*/ 1014232 h 3870938"/>
                  <a:gd name="connsiteX5" fmla="*/ 6334125 w 6334125"/>
                  <a:gd name="connsiteY5" fmla="*/ 603863 h 3870938"/>
                  <a:gd name="connsiteX0" fmla="*/ 0 w 6334125"/>
                  <a:gd name="connsiteY0" fmla="*/ 3870938 h 3870938"/>
                  <a:gd name="connsiteX1" fmla="*/ 2895600 w 6334125"/>
                  <a:gd name="connsiteY1" fmla="*/ 2699363 h 3870938"/>
                  <a:gd name="connsiteX2" fmla="*/ 4705350 w 6334125"/>
                  <a:gd name="connsiteY2" fmla="*/ 1499213 h 3870938"/>
                  <a:gd name="connsiteX3" fmla="*/ 4526285 w 6334125"/>
                  <a:gd name="connsiteY3" fmla="*/ 42682 h 3870938"/>
                  <a:gd name="connsiteX4" fmla="*/ 4183385 w 6334125"/>
                  <a:gd name="connsiteY4" fmla="*/ 1014232 h 3870938"/>
                  <a:gd name="connsiteX5" fmla="*/ 6334125 w 6334125"/>
                  <a:gd name="connsiteY5" fmla="*/ 603863 h 3870938"/>
                  <a:gd name="connsiteX0" fmla="*/ 0 w 6334125"/>
                  <a:gd name="connsiteY0" fmla="*/ 3852187 h 3852187"/>
                  <a:gd name="connsiteX1" fmla="*/ 2895600 w 6334125"/>
                  <a:gd name="connsiteY1" fmla="*/ 2680612 h 3852187"/>
                  <a:gd name="connsiteX2" fmla="*/ 4705350 w 6334125"/>
                  <a:gd name="connsiteY2" fmla="*/ 1480462 h 3852187"/>
                  <a:gd name="connsiteX3" fmla="*/ 4526285 w 6334125"/>
                  <a:gd name="connsiteY3" fmla="*/ 23931 h 3852187"/>
                  <a:gd name="connsiteX4" fmla="*/ 4183385 w 6334125"/>
                  <a:gd name="connsiteY4" fmla="*/ 995481 h 3852187"/>
                  <a:gd name="connsiteX5" fmla="*/ 6334125 w 6334125"/>
                  <a:gd name="connsiteY5" fmla="*/ 585112 h 3852187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183385 w 6334125"/>
                  <a:gd name="connsiteY4" fmla="*/ 991855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183385 w 6334125"/>
                  <a:gd name="connsiteY4" fmla="*/ 991855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554860 w 6334125"/>
                  <a:gd name="connsiteY4" fmla="*/ 1020430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554860 w 6334125"/>
                  <a:gd name="connsiteY4" fmla="*/ 1020430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554860 w 6334125"/>
                  <a:gd name="connsiteY4" fmla="*/ 1020430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554860 w 6334125"/>
                  <a:gd name="connsiteY4" fmla="*/ 1020430 h 3848561"/>
                  <a:gd name="connsiteX5" fmla="*/ 6334125 w 6334125"/>
                  <a:gd name="connsiteY5" fmla="*/ 581486 h 3848561"/>
                  <a:gd name="connsiteX0" fmla="*/ 0 w 6334125"/>
                  <a:gd name="connsiteY0" fmla="*/ 3942513 h 3942513"/>
                  <a:gd name="connsiteX1" fmla="*/ 2895600 w 6334125"/>
                  <a:gd name="connsiteY1" fmla="*/ 2770938 h 3942513"/>
                  <a:gd name="connsiteX2" fmla="*/ 4705350 w 6334125"/>
                  <a:gd name="connsiteY2" fmla="*/ 1570788 h 3942513"/>
                  <a:gd name="connsiteX3" fmla="*/ 4383410 w 6334125"/>
                  <a:gd name="connsiteY3" fmla="*/ 19007 h 3942513"/>
                  <a:gd name="connsiteX4" fmla="*/ 4554860 w 6334125"/>
                  <a:gd name="connsiteY4" fmla="*/ 1114382 h 3942513"/>
                  <a:gd name="connsiteX5" fmla="*/ 6334125 w 6334125"/>
                  <a:gd name="connsiteY5" fmla="*/ 675438 h 3942513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4554860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4554860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250185 w 6334125"/>
                  <a:gd name="connsiteY4" fmla="*/ 112100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82329 h 3982329"/>
                  <a:gd name="connsiteX1" fmla="*/ 2895600 w 6334125"/>
                  <a:gd name="connsiteY1" fmla="*/ 2810754 h 3982329"/>
                  <a:gd name="connsiteX2" fmla="*/ 4705350 w 6334125"/>
                  <a:gd name="connsiteY2" fmla="*/ 1610604 h 3982329"/>
                  <a:gd name="connsiteX3" fmla="*/ 4383410 w 6334125"/>
                  <a:gd name="connsiteY3" fmla="*/ 58823 h 3982329"/>
                  <a:gd name="connsiteX4" fmla="*/ 5421635 w 6334125"/>
                  <a:gd name="connsiteY4" fmla="*/ 1154198 h 3982329"/>
                  <a:gd name="connsiteX5" fmla="*/ 6334125 w 6334125"/>
                  <a:gd name="connsiteY5" fmla="*/ 715254 h 3982329"/>
                  <a:gd name="connsiteX0" fmla="*/ 0 w 6334125"/>
                  <a:gd name="connsiteY0" fmla="*/ 4028446 h 4028446"/>
                  <a:gd name="connsiteX1" fmla="*/ 2895600 w 6334125"/>
                  <a:gd name="connsiteY1" fmla="*/ 2856871 h 4028446"/>
                  <a:gd name="connsiteX2" fmla="*/ 4705350 w 6334125"/>
                  <a:gd name="connsiteY2" fmla="*/ 1656721 h 4028446"/>
                  <a:gd name="connsiteX3" fmla="*/ 4326260 w 6334125"/>
                  <a:gd name="connsiteY3" fmla="*/ 57315 h 4028446"/>
                  <a:gd name="connsiteX4" fmla="*/ 5421635 w 6334125"/>
                  <a:gd name="connsiteY4" fmla="*/ 1200315 h 4028446"/>
                  <a:gd name="connsiteX5" fmla="*/ 6334125 w 6334125"/>
                  <a:gd name="connsiteY5" fmla="*/ 761371 h 4028446"/>
                  <a:gd name="connsiteX0" fmla="*/ 0 w 6334125"/>
                  <a:gd name="connsiteY0" fmla="*/ 4028446 h 4028446"/>
                  <a:gd name="connsiteX1" fmla="*/ 2895600 w 6334125"/>
                  <a:gd name="connsiteY1" fmla="*/ 2856871 h 4028446"/>
                  <a:gd name="connsiteX2" fmla="*/ 4705350 w 6334125"/>
                  <a:gd name="connsiteY2" fmla="*/ 1656721 h 4028446"/>
                  <a:gd name="connsiteX3" fmla="*/ 4326260 w 6334125"/>
                  <a:gd name="connsiteY3" fmla="*/ 57315 h 4028446"/>
                  <a:gd name="connsiteX4" fmla="*/ 5421635 w 6334125"/>
                  <a:gd name="connsiteY4" fmla="*/ 1200315 h 4028446"/>
                  <a:gd name="connsiteX5" fmla="*/ 6334125 w 6334125"/>
                  <a:gd name="connsiteY5" fmla="*/ 761371 h 4028446"/>
                  <a:gd name="connsiteX0" fmla="*/ 0 w 6334125"/>
                  <a:gd name="connsiteY0" fmla="*/ 4026055 h 4026055"/>
                  <a:gd name="connsiteX1" fmla="*/ 2895600 w 6334125"/>
                  <a:gd name="connsiteY1" fmla="*/ 2854480 h 4026055"/>
                  <a:gd name="connsiteX2" fmla="*/ 4705350 w 6334125"/>
                  <a:gd name="connsiteY2" fmla="*/ 1654330 h 4026055"/>
                  <a:gd name="connsiteX3" fmla="*/ 4326260 w 6334125"/>
                  <a:gd name="connsiteY3" fmla="*/ 54924 h 4026055"/>
                  <a:gd name="connsiteX4" fmla="*/ 5421635 w 6334125"/>
                  <a:gd name="connsiteY4" fmla="*/ 1197924 h 4026055"/>
                  <a:gd name="connsiteX5" fmla="*/ 6334125 w 6334125"/>
                  <a:gd name="connsiteY5" fmla="*/ 758980 h 4026055"/>
                  <a:gd name="connsiteX0" fmla="*/ 0 w 6334125"/>
                  <a:gd name="connsiteY0" fmla="*/ 4020433 h 4020433"/>
                  <a:gd name="connsiteX1" fmla="*/ 2895600 w 6334125"/>
                  <a:gd name="connsiteY1" fmla="*/ 2848858 h 4020433"/>
                  <a:gd name="connsiteX2" fmla="*/ 4362450 w 6334125"/>
                  <a:gd name="connsiteY2" fmla="*/ 1858258 h 4020433"/>
                  <a:gd name="connsiteX3" fmla="*/ 4326260 w 6334125"/>
                  <a:gd name="connsiteY3" fmla="*/ 49302 h 4020433"/>
                  <a:gd name="connsiteX4" fmla="*/ 5421635 w 6334125"/>
                  <a:gd name="connsiteY4" fmla="*/ 1192302 h 4020433"/>
                  <a:gd name="connsiteX5" fmla="*/ 6334125 w 6334125"/>
                  <a:gd name="connsiteY5" fmla="*/ 753358 h 4020433"/>
                  <a:gd name="connsiteX0" fmla="*/ 0 w 6334125"/>
                  <a:gd name="connsiteY0" fmla="*/ 4018875 h 4018875"/>
                  <a:gd name="connsiteX1" fmla="*/ 2895600 w 6334125"/>
                  <a:gd name="connsiteY1" fmla="*/ 2847300 h 4018875"/>
                  <a:gd name="connsiteX2" fmla="*/ 4248150 w 6334125"/>
                  <a:gd name="connsiteY2" fmla="*/ 1923375 h 4018875"/>
                  <a:gd name="connsiteX3" fmla="*/ 4326260 w 6334125"/>
                  <a:gd name="connsiteY3" fmla="*/ 47744 h 4018875"/>
                  <a:gd name="connsiteX4" fmla="*/ 5421635 w 6334125"/>
                  <a:gd name="connsiteY4" fmla="*/ 1190744 h 4018875"/>
                  <a:gd name="connsiteX5" fmla="*/ 6334125 w 6334125"/>
                  <a:gd name="connsiteY5" fmla="*/ 751800 h 4018875"/>
                  <a:gd name="connsiteX0" fmla="*/ 0 w 6334125"/>
                  <a:gd name="connsiteY0" fmla="*/ 4008687 h 4008687"/>
                  <a:gd name="connsiteX1" fmla="*/ 2895600 w 6334125"/>
                  <a:gd name="connsiteY1" fmla="*/ 2837112 h 4008687"/>
                  <a:gd name="connsiteX2" fmla="*/ 4248150 w 6334125"/>
                  <a:gd name="connsiteY2" fmla="*/ 1913187 h 4008687"/>
                  <a:gd name="connsiteX3" fmla="*/ 4326260 w 6334125"/>
                  <a:gd name="connsiteY3" fmla="*/ 37556 h 4008687"/>
                  <a:gd name="connsiteX4" fmla="*/ 5421635 w 6334125"/>
                  <a:gd name="connsiteY4" fmla="*/ 1180556 h 4008687"/>
                  <a:gd name="connsiteX5" fmla="*/ 6334125 w 6334125"/>
                  <a:gd name="connsiteY5" fmla="*/ 741612 h 4008687"/>
                  <a:gd name="connsiteX0" fmla="*/ 0 w 6334125"/>
                  <a:gd name="connsiteY0" fmla="*/ 4008687 h 4008687"/>
                  <a:gd name="connsiteX1" fmla="*/ 2895600 w 6334125"/>
                  <a:gd name="connsiteY1" fmla="*/ 2837112 h 4008687"/>
                  <a:gd name="connsiteX2" fmla="*/ 4248150 w 6334125"/>
                  <a:gd name="connsiteY2" fmla="*/ 1913187 h 4008687"/>
                  <a:gd name="connsiteX3" fmla="*/ 4326260 w 6334125"/>
                  <a:gd name="connsiteY3" fmla="*/ 37556 h 4008687"/>
                  <a:gd name="connsiteX4" fmla="*/ 5421635 w 6334125"/>
                  <a:gd name="connsiteY4" fmla="*/ 1180556 h 4008687"/>
                  <a:gd name="connsiteX5" fmla="*/ 6334125 w 6334125"/>
                  <a:gd name="connsiteY5" fmla="*/ 741612 h 4008687"/>
                  <a:gd name="connsiteX0" fmla="*/ 0 w 6334125"/>
                  <a:gd name="connsiteY0" fmla="*/ 4027609 h 4027609"/>
                  <a:gd name="connsiteX1" fmla="*/ 2895600 w 6334125"/>
                  <a:gd name="connsiteY1" fmla="*/ 2856034 h 4027609"/>
                  <a:gd name="connsiteX2" fmla="*/ 4248150 w 6334125"/>
                  <a:gd name="connsiteY2" fmla="*/ 1932109 h 4027609"/>
                  <a:gd name="connsiteX3" fmla="*/ 4326260 w 6334125"/>
                  <a:gd name="connsiteY3" fmla="*/ 56478 h 4027609"/>
                  <a:gd name="connsiteX4" fmla="*/ 5421635 w 6334125"/>
                  <a:gd name="connsiteY4" fmla="*/ 1199478 h 4027609"/>
                  <a:gd name="connsiteX5" fmla="*/ 6334125 w 6334125"/>
                  <a:gd name="connsiteY5" fmla="*/ 760534 h 4027609"/>
                  <a:gd name="connsiteX0" fmla="*/ 0 w 6334125"/>
                  <a:gd name="connsiteY0" fmla="*/ 3994320 h 3994320"/>
                  <a:gd name="connsiteX1" fmla="*/ 2895600 w 6334125"/>
                  <a:gd name="connsiteY1" fmla="*/ 2822745 h 3994320"/>
                  <a:gd name="connsiteX2" fmla="*/ 4248150 w 6334125"/>
                  <a:gd name="connsiteY2" fmla="*/ 1898820 h 3994320"/>
                  <a:gd name="connsiteX3" fmla="*/ 4326260 w 6334125"/>
                  <a:gd name="connsiteY3" fmla="*/ 23189 h 3994320"/>
                  <a:gd name="connsiteX4" fmla="*/ 5421635 w 6334125"/>
                  <a:gd name="connsiteY4" fmla="*/ 1166189 h 3994320"/>
                  <a:gd name="connsiteX5" fmla="*/ 6334125 w 6334125"/>
                  <a:gd name="connsiteY5" fmla="*/ 727245 h 3994320"/>
                  <a:gd name="connsiteX0" fmla="*/ 0 w 6334125"/>
                  <a:gd name="connsiteY0" fmla="*/ 3995390 h 3995390"/>
                  <a:gd name="connsiteX1" fmla="*/ 2895600 w 6334125"/>
                  <a:gd name="connsiteY1" fmla="*/ 2823815 h 3995390"/>
                  <a:gd name="connsiteX2" fmla="*/ 4248150 w 6334125"/>
                  <a:gd name="connsiteY2" fmla="*/ 1899890 h 3995390"/>
                  <a:gd name="connsiteX3" fmla="*/ 4326260 w 6334125"/>
                  <a:gd name="connsiteY3" fmla="*/ 24259 h 3995390"/>
                  <a:gd name="connsiteX4" fmla="*/ 5421635 w 6334125"/>
                  <a:gd name="connsiteY4" fmla="*/ 1167259 h 3995390"/>
                  <a:gd name="connsiteX5" fmla="*/ 6334125 w 6334125"/>
                  <a:gd name="connsiteY5" fmla="*/ 728315 h 3995390"/>
                  <a:gd name="connsiteX0" fmla="*/ 0 w 6334125"/>
                  <a:gd name="connsiteY0" fmla="*/ 3996562 h 3996562"/>
                  <a:gd name="connsiteX1" fmla="*/ 2895600 w 6334125"/>
                  <a:gd name="connsiteY1" fmla="*/ 2824987 h 3996562"/>
                  <a:gd name="connsiteX2" fmla="*/ 4248150 w 6334125"/>
                  <a:gd name="connsiteY2" fmla="*/ 1901062 h 3996562"/>
                  <a:gd name="connsiteX3" fmla="*/ 4326260 w 6334125"/>
                  <a:gd name="connsiteY3" fmla="*/ 25431 h 3996562"/>
                  <a:gd name="connsiteX4" fmla="*/ 5421635 w 6334125"/>
                  <a:gd name="connsiteY4" fmla="*/ 1168431 h 3996562"/>
                  <a:gd name="connsiteX5" fmla="*/ 6334125 w 6334125"/>
                  <a:gd name="connsiteY5" fmla="*/ 729487 h 3996562"/>
                  <a:gd name="connsiteX0" fmla="*/ 0 w 6334125"/>
                  <a:gd name="connsiteY0" fmla="*/ 3998304 h 3998304"/>
                  <a:gd name="connsiteX1" fmla="*/ 2895600 w 6334125"/>
                  <a:gd name="connsiteY1" fmla="*/ 2826729 h 3998304"/>
                  <a:gd name="connsiteX2" fmla="*/ 4248150 w 6334125"/>
                  <a:gd name="connsiteY2" fmla="*/ 1902804 h 3998304"/>
                  <a:gd name="connsiteX3" fmla="*/ 4326260 w 6334125"/>
                  <a:gd name="connsiteY3" fmla="*/ 27173 h 3998304"/>
                  <a:gd name="connsiteX4" fmla="*/ 5421635 w 6334125"/>
                  <a:gd name="connsiteY4" fmla="*/ 1170173 h 3998304"/>
                  <a:gd name="connsiteX5" fmla="*/ 6334125 w 6334125"/>
                  <a:gd name="connsiteY5" fmla="*/ 731229 h 3998304"/>
                  <a:gd name="connsiteX0" fmla="*/ 0 w 6310364"/>
                  <a:gd name="connsiteY0" fmla="*/ 3562678 h 3562678"/>
                  <a:gd name="connsiteX1" fmla="*/ 2871839 w 6310364"/>
                  <a:gd name="connsiteY1" fmla="*/ 2826729 h 3562678"/>
                  <a:gd name="connsiteX2" fmla="*/ 4224389 w 6310364"/>
                  <a:gd name="connsiteY2" fmla="*/ 1902804 h 3562678"/>
                  <a:gd name="connsiteX3" fmla="*/ 4302499 w 6310364"/>
                  <a:gd name="connsiteY3" fmla="*/ 27173 h 3562678"/>
                  <a:gd name="connsiteX4" fmla="*/ 5397874 w 6310364"/>
                  <a:gd name="connsiteY4" fmla="*/ 1170173 h 3562678"/>
                  <a:gd name="connsiteX5" fmla="*/ 6310364 w 6310364"/>
                  <a:gd name="connsiteY5" fmla="*/ 731229 h 3562678"/>
                  <a:gd name="connsiteX0" fmla="*/ 0 w 6310364"/>
                  <a:gd name="connsiteY0" fmla="*/ 3562678 h 3562678"/>
                  <a:gd name="connsiteX1" fmla="*/ 2871839 w 6310364"/>
                  <a:gd name="connsiteY1" fmla="*/ 2826729 h 3562678"/>
                  <a:gd name="connsiteX2" fmla="*/ 4224389 w 6310364"/>
                  <a:gd name="connsiteY2" fmla="*/ 1902804 h 3562678"/>
                  <a:gd name="connsiteX3" fmla="*/ 4302499 w 6310364"/>
                  <a:gd name="connsiteY3" fmla="*/ 27173 h 3562678"/>
                  <a:gd name="connsiteX4" fmla="*/ 5397874 w 6310364"/>
                  <a:gd name="connsiteY4" fmla="*/ 1170173 h 3562678"/>
                  <a:gd name="connsiteX5" fmla="*/ 6310364 w 6310364"/>
                  <a:gd name="connsiteY5" fmla="*/ 731229 h 3562678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2590 h 3562590"/>
                  <a:gd name="connsiteX1" fmla="*/ 2871839 w 6310364"/>
                  <a:gd name="connsiteY1" fmla="*/ 2826641 h 3562590"/>
                  <a:gd name="connsiteX2" fmla="*/ 4232309 w 6310364"/>
                  <a:gd name="connsiteY2" fmla="*/ 1815591 h 3562590"/>
                  <a:gd name="connsiteX3" fmla="*/ 4302499 w 6310364"/>
                  <a:gd name="connsiteY3" fmla="*/ 27085 h 3562590"/>
                  <a:gd name="connsiteX4" fmla="*/ 5397874 w 6310364"/>
                  <a:gd name="connsiteY4" fmla="*/ 1170085 h 3562590"/>
                  <a:gd name="connsiteX5" fmla="*/ 6310364 w 6310364"/>
                  <a:gd name="connsiteY5" fmla="*/ 731141 h 3562590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97874 w 6310364"/>
                  <a:gd name="connsiteY4" fmla="*/ 944821 h 3337326"/>
                  <a:gd name="connsiteX5" fmla="*/ 6310364 w 6310364"/>
                  <a:gd name="connsiteY5" fmla="*/ 505877 h 3337326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97874 w 6310364"/>
                  <a:gd name="connsiteY4" fmla="*/ 944821 h 3337326"/>
                  <a:gd name="connsiteX5" fmla="*/ 6310364 w 6310364"/>
                  <a:gd name="connsiteY5" fmla="*/ 505877 h 3337326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97874 w 6310364"/>
                  <a:gd name="connsiteY4" fmla="*/ 944821 h 3337326"/>
                  <a:gd name="connsiteX5" fmla="*/ 6310364 w 6310364"/>
                  <a:gd name="connsiteY5" fmla="*/ 505877 h 3337326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97874 w 6310364"/>
                  <a:gd name="connsiteY4" fmla="*/ 944821 h 3337326"/>
                  <a:gd name="connsiteX5" fmla="*/ 6310364 w 6310364"/>
                  <a:gd name="connsiteY5" fmla="*/ 505877 h 3337326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50352 w 6310364"/>
                  <a:gd name="connsiteY4" fmla="*/ 810173 h 3337326"/>
                  <a:gd name="connsiteX5" fmla="*/ 6310364 w 6310364"/>
                  <a:gd name="connsiteY5" fmla="*/ 505877 h 3337326"/>
                  <a:gd name="connsiteX0" fmla="*/ 0 w 6009386"/>
                  <a:gd name="connsiteY0" fmla="*/ 3337326 h 3337326"/>
                  <a:gd name="connsiteX1" fmla="*/ 2871839 w 6009386"/>
                  <a:gd name="connsiteY1" fmla="*/ 2601377 h 3337326"/>
                  <a:gd name="connsiteX2" fmla="*/ 4232309 w 6009386"/>
                  <a:gd name="connsiteY2" fmla="*/ 1590327 h 3337326"/>
                  <a:gd name="connsiteX3" fmla="*/ 4357943 w 6009386"/>
                  <a:gd name="connsiteY3" fmla="*/ 31515 h 3337326"/>
                  <a:gd name="connsiteX4" fmla="*/ 5350352 w 6009386"/>
                  <a:gd name="connsiteY4" fmla="*/ 810173 h 3337326"/>
                  <a:gd name="connsiteX5" fmla="*/ 6009386 w 6009386"/>
                  <a:gd name="connsiteY5" fmla="*/ 474195 h 3337326"/>
                  <a:gd name="connsiteX0" fmla="*/ 0 w 6009386"/>
                  <a:gd name="connsiteY0" fmla="*/ 3337326 h 3337326"/>
                  <a:gd name="connsiteX1" fmla="*/ 2871839 w 6009386"/>
                  <a:gd name="connsiteY1" fmla="*/ 2601377 h 3337326"/>
                  <a:gd name="connsiteX2" fmla="*/ 4232309 w 6009386"/>
                  <a:gd name="connsiteY2" fmla="*/ 1590327 h 3337326"/>
                  <a:gd name="connsiteX3" fmla="*/ 4357943 w 6009386"/>
                  <a:gd name="connsiteY3" fmla="*/ 31515 h 3337326"/>
                  <a:gd name="connsiteX4" fmla="*/ 5350352 w 6009386"/>
                  <a:gd name="connsiteY4" fmla="*/ 810173 h 3337326"/>
                  <a:gd name="connsiteX5" fmla="*/ 6009386 w 6009386"/>
                  <a:gd name="connsiteY5" fmla="*/ 474195 h 3337326"/>
                  <a:gd name="connsiteX0" fmla="*/ 0 w 6009386"/>
                  <a:gd name="connsiteY0" fmla="*/ 3337326 h 3337326"/>
                  <a:gd name="connsiteX1" fmla="*/ 2871839 w 6009386"/>
                  <a:gd name="connsiteY1" fmla="*/ 2601377 h 3337326"/>
                  <a:gd name="connsiteX2" fmla="*/ 4232309 w 6009386"/>
                  <a:gd name="connsiteY2" fmla="*/ 1590327 h 3337326"/>
                  <a:gd name="connsiteX3" fmla="*/ 4357943 w 6009386"/>
                  <a:gd name="connsiteY3" fmla="*/ 31515 h 3337326"/>
                  <a:gd name="connsiteX4" fmla="*/ 5199864 w 6009386"/>
                  <a:gd name="connsiteY4" fmla="*/ 810173 h 3337326"/>
                  <a:gd name="connsiteX5" fmla="*/ 6009386 w 6009386"/>
                  <a:gd name="connsiteY5" fmla="*/ 474195 h 3337326"/>
                  <a:gd name="connsiteX0" fmla="*/ 0 w 6009386"/>
                  <a:gd name="connsiteY0" fmla="*/ 3337326 h 3337326"/>
                  <a:gd name="connsiteX1" fmla="*/ 2871839 w 6009386"/>
                  <a:gd name="connsiteY1" fmla="*/ 2601377 h 3337326"/>
                  <a:gd name="connsiteX2" fmla="*/ 4232309 w 6009386"/>
                  <a:gd name="connsiteY2" fmla="*/ 1590327 h 3337326"/>
                  <a:gd name="connsiteX3" fmla="*/ 4357943 w 6009386"/>
                  <a:gd name="connsiteY3" fmla="*/ 31515 h 3337326"/>
                  <a:gd name="connsiteX4" fmla="*/ 5104819 w 6009386"/>
                  <a:gd name="connsiteY4" fmla="*/ 810173 h 3337326"/>
                  <a:gd name="connsiteX5" fmla="*/ 6009386 w 6009386"/>
                  <a:gd name="connsiteY5" fmla="*/ 474195 h 3337326"/>
                  <a:gd name="connsiteX0" fmla="*/ 0 w 6009386"/>
                  <a:gd name="connsiteY0" fmla="*/ 3399330 h 3399330"/>
                  <a:gd name="connsiteX1" fmla="*/ 2871839 w 6009386"/>
                  <a:gd name="connsiteY1" fmla="*/ 2663381 h 3399330"/>
                  <a:gd name="connsiteX2" fmla="*/ 4232309 w 6009386"/>
                  <a:gd name="connsiteY2" fmla="*/ 1652331 h 3399330"/>
                  <a:gd name="connsiteX3" fmla="*/ 4302500 w 6009386"/>
                  <a:gd name="connsiteY3" fmla="*/ 30155 h 3399330"/>
                  <a:gd name="connsiteX4" fmla="*/ 5104819 w 6009386"/>
                  <a:gd name="connsiteY4" fmla="*/ 872177 h 3399330"/>
                  <a:gd name="connsiteX5" fmla="*/ 6009386 w 6009386"/>
                  <a:gd name="connsiteY5" fmla="*/ 536199 h 3399330"/>
                  <a:gd name="connsiteX0" fmla="*/ 0 w 6009386"/>
                  <a:gd name="connsiteY0" fmla="*/ 3394402 h 3394402"/>
                  <a:gd name="connsiteX1" fmla="*/ 2871839 w 6009386"/>
                  <a:gd name="connsiteY1" fmla="*/ 2658453 h 3394402"/>
                  <a:gd name="connsiteX2" fmla="*/ 4232309 w 6009386"/>
                  <a:gd name="connsiteY2" fmla="*/ 1647403 h 3394402"/>
                  <a:gd name="connsiteX3" fmla="*/ 4302500 w 6009386"/>
                  <a:gd name="connsiteY3" fmla="*/ 25227 h 3394402"/>
                  <a:gd name="connsiteX4" fmla="*/ 5104819 w 6009386"/>
                  <a:gd name="connsiteY4" fmla="*/ 867249 h 3394402"/>
                  <a:gd name="connsiteX5" fmla="*/ 6009386 w 6009386"/>
                  <a:gd name="connsiteY5" fmla="*/ 531271 h 3394402"/>
                  <a:gd name="connsiteX0" fmla="*/ 0 w 5914340"/>
                  <a:gd name="connsiteY0" fmla="*/ 3394402 h 3394402"/>
                  <a:gd name="connsiteX1" fmla="*/ 2871839 w 5914340"/>
                  <a:gd name="connsiteY1" fmla="*/ 2658453 h 3394402"/>
                  <a:gd name="connsiteX2" fmla="*/ 4232309 w 5914340"/>
                  <a:gd name="connsiteY2" fmla="*/ 1647403 h 3394402"/>
                  <a:gd name="connsiteX3" fmla="*/ 4302500 w 5914340"/>
                  <a:gd name="connsiteY3" fmla="*/ 25227 h 3394402"/>
                  <a:gd name="connsiteX4" fmla="*/ 5104819 w 5914340"/>
                  <a:gd name="connsiteY4" fmla="*/ 867249 h 3394402"/>
                  <a:gd name="connsiteX5" fmla="*/ 5914340 w 5914340"/>
                  <a:gd name="connsiteY5" fmla="*/ 562953 h 3394402"/>
                  <a:gd name="connsiteX0" fmla="*/ 0 w 5914340"/>
                  <a:gd name="connsiteY0" fmla="*/ 3404270 h 3404270"/>
                  <a:gd name="connsiteX1" fmla="*/ 2871839 w 5914340"/>
                  <a:gd name="connsiteY1" fmla="*/ 2668321 h 3404270"/>
                  <a:gd name="connsiteX2" fmla="*/ 4232309 w 5914340"/>
                  <a:gd name="connsiteY2" fmla="*/ 1657271 h 3404270"/>
                  <a:gd name="connsiteX3" fmla="*/ 4302500 w 5914340"/>
                  <a:gd name="connsiteY3" fmla="*/ 35095 h 3404270"/>
                  <a:gd name="connsiteX4" fmla="*/ 5104819 w 5914340"/>
                  <a:gd name="connsiteY4" fmla="*/ 877117 h 3404270"/>
                  <a:gd name="connsiteX5" fmla="*/ 5914340 w 5914340"/>
                  <a:gd name="connsiteY5" fmla="*/ 572821 h 3404270"/>
                  <a:gd name="connsiteX0" fmla="*/ 0 w 5914340"/>
                  <a:gd name="connsiteY0" fmla="*/ 3404270 h 3404270"/>
                  <a:gd name="connsiteX1" fmla="*/ 2871839 w 5914340"/>
                  <a:gd name="connsiteY1" fmla="*/ 2668321 h 3404270"/>
                  <a:gd name="connsiteX2" fmla="*/ 4232309 w 5914340"/>
                  <a:gd name="connsiteY2" fmla="*/ 1657271 h 3404270"/>
                  <a:gd name="connsiteX3" fmla="*/ 4302500 w 5914340"/>
                  <a:gd name="connsiteY3" fmla="*/ 35095 h 3404270"/>
                  <a:gd name="connsiteX4" fmla="*/ 5104819 w 5914340"/>
                  <a:gd name="connsiteY4" fmla="*/ 877117 h 3404270"/>
                  <a:gd name="connsiteX5" fmla="*/ 5914340 w 5914340"/>
                  <a:gd name="connsiteY5" fmla="*/ 572821 h 3404270"/>
                  <a:gd name="connsiteX0" fmla="*/ 0 w 5914340"/>
                  <a:gd name="connsiteY0" fmla="*/ 3404270 h 3404270"/>
                  <a:gd name="connsiteX1" fmla="*/ 2871839 w 5914340"/>
                  <a:gd name="connsiteY1" fmla="*/ 2668321 h 3404270"/>
                  <a:gd name="connsiteX2" fmla="*/ 4232309 w 5914340"/>
                  <a:gd name="connsiteY2" fmla="*/ 1657271 h 3404270"/>
                  <a:gd name="connsiteX3" fmla="*/ 4302500 w 5914340"/>
                  <a:gd name="connsiteY3" fmla="*/ 35095 h 3404270"/>
                  <a:gd name="connsiteX4" fmla="*/ 5104819 w 5914340"/>
                  <a:gd name="connsiteY4" fmla="*/ 877117 h 3404270"/>
                  <a:gd name="connsiteX5" fmla="*/ 5914340 w 5914340"/>
                  <a:gd name="connsiteY5" fmla="*/ 572821 h 3404270"/>
                  <a:gd name="connsiteX0" fmla="*/ 0 w 5914340"/>
                  <a:gd name="connsiteY0" fmla="*/ 3403048 h 3403048"/>
                  <a:gd name="connsiteX1" fmla="*/ 2871839 w 5914340"/>
                  <a:gd name="connsiteY1" fmla="*/ 2667099 h 3403048"/>
                  <a:gd name="connsiteX2" fmla="*/ 4232309 w 5914340"/>
                  <a:gd name="connsiteY2" fmla="*/ 1656049 h 3403048"/>
                  <a:gd name="connsiteX3" fmla="*/ 4302500 w 5914340"/>
                  <a:gd name="connsiteY3" fmla="*/ 33873 h 3403048"/>
                  <a:gd name="connsiteX4" fmla="*/ 5104819 w 5914340"/>
                  <a:gd name="connsiteY4" fmla="*/ 875895 h 3403048"/>
                  <a:gd name="connsiteX5" fmla="*/ 5914340 w 5914340"/>
                  <a:gd name="connsiteY5" fmla="*/ 571599 h 3403048"/>
                  <a:gd name="connsiteX0" fmla="*/ 0 w 5914340"/>
                  <a:gd name="connsiteY0" fmla="*/ 3402580 h 3402580"/>
                  <a:gd name="connsiteX1" fmla="*/ 2871839 w 5914340"/>
                  <a:gd name="connsiteY1" fmla="*/ 2666631 h 3402580"/>
                  <a:gd name="connsiteX2" fmla="*/ 4232309 w 5914340"/>
                  <a:gd name="connsiteY2" fmla="*/ 1655581 h 3402580"/>
                  <a:gd name="connsiteX3" fmla="*/ 4302500 w 5914340"/>
                  <a:gd name="connsiteY3" fmla="*/ 33405 h 3402580"/>
                  <a:gd name="connsiteX4" fmla="*/ 5104819 w 5914340"/>
                  <a:gd name="connsiteY4" fmla="*/ 875427 h 3402580"/>
                  <a:gd name="connsiteX5" fmla="*/ 5914340 w 5914340"/>
                  <a:gd name="connsiteY5" fmla="*/ 571131 h 3402580"/>
                  <a:gd name="connsiteX0" fmla="*/ 0 w 5914340"/>
                  <a:gd name="connsiteY0" fmla="*/ 3453106 h 3453106"/>
                  <a:gd name="connsiteX1" fmla="*/ 2871839 w 5914340"/>
                  <a:gd name="connsiteY1" fmla="*/ 2717157 h 3453106"/>
                  <a:gd name="connsiteX2" fmla="*/ 4232309 w 5914340"/>
                  <a:gd name="connsiteY2" fmla="*/ 1706107 h 3453106"/>
                  <a:gd name="connsiteX3" fmla="*/ 4302500 w 5914340"/>
                  <a:gd name="connsiteY3" fmla="*/ 83931 h 3453106"/>
                  <a:gd name="connsiteX4" fmla="*/ 5104819 w 5914340"/>
                  <a:gd name="connsiteY4" fmla="*/ 925953 h 3453106"/>
                  <a:gd name="connsiteX5" fmla="*/ 5914340 w 5914340"/>
                  <a:gd name="connsiteY5" fmla="*/ 621657 h 3453106"/>
                  <a:gd name="connsiteX0" fmla="*/ 0 w 5914340"/>
                  <a:gd name="connsiteY0" fmla="*/ 3453106 h 3453106"/>
                  <a:gd name="connsiteX1" fmla="*/ 2871839 w 5914340"/>
                  <a:gd name="connsiteY1" fmla="*/ 2717157 h 3453106"/>
                  <a:gd name="connsiteX2" fmla="*/ 4232309 w 5914340"/>
                  <a:gd name="connsiteY2" fmla="*/ 1706107 h 3453106"/>
                  <a:gd name="connsiteX3" fmla="*/ 4302500 w 5914340"/>
                  <a:gd name="connsiteY3" fmla="*/ 83931 h 3453106"/>
                  <a:gd name="connsiteX4" fmla="*/ 5104819 w 5914340"/>
                  <a:gd name="connsiteY4" fmla="*/ 925953 h 3453106"/>
                  <a:gd name="connsiteX5" fmla="*/ 5914340 w 5914340"/>
                  <a:gd name="connsiteY5" fmla="*/ 621657 h 3453106"/>
                  <a:gd name="connsiteX0" fmla="*/ 0 w 6496747"/>
                  <a:gd name="connsiteY0" fmla="*/ 3469284 h 3469284"/>
                  <a:gd name="connsiteX1" fmla="*/ 3454246 w 6496747"/>
                  <a:gd name="connsiteY1" fmla="*/ 2717157 h 3469284"/>
                  <a:gd name="connsiteX2" fmla="*/ 4814716 w 6496747"/>
                  <a:gd name="connsiteY2" fmla="*/ 1706107 h 3469284"/>
                  <a:gd name="connsiteX3" fmla="*/ 4884907 w 6496747"/>
                  <a:gd name="connsiteY3" fmla="*/ 83931 h 3469284"/>
                  <a:gd name="connsiteX4" fmla="*/ 5687226 w 6496747"/>
                  <a:gd name="connsiteY4" fmla="*/ 925953 h 3469284"/>
                  <a:gd name="connsiteX5" fmla="*/ 6496747 w 6496747"/>
                  <a:gd name="connsiteY5" fmla="*/ 621657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687226 w 7734362"/>
                  <a:gd name="connsiteY4" fmla="*/ 925953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687226 w 7734362"/>
                  <a:gd name="connsiteY4" fmla="*/ 925953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687226 w 7734362"/>
                  <a:gd name="connsiteY4" fmla="*/ 925953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711493 w 7734362"/>
                  <a:gd name="connsiteY4" fmla="*/ 998754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711493 w 7734362"/>
                  <a:gd name="connsiteY4" fmla="*/ 998754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897540 w 7734362"/>
                  <a:gd name="connsiteY4" fmla="*/ 1014932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897540 w 7734362"/>
                  <a:gd name="connsiteY4" fmla="*/ 1014932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6164476 w 7734362"/>
                  <a:gd name="connsiteY4" fmla="*/ 1023021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6164476 w 7734362"/>
                  <a:gd name="connsiteY4" fmla="*/ 1023021 h 3469284"/>
                  <a:gd name="connsiteX5" fmla="*/ 7734362 w 7734362"/>
                  <a:gd name="connsiteY5" fmla="*/ 613568 h 3469284"/>
                  <a:gd name="connsiteX0" fmla="*/ 0 w 7734362"/>
                  <a:gd name="connsiteY0" fmla="*/ 3476437 h 3476437"/>
                  <a:gd name="connsiteX1" fmla="*/ 3454246 w 7734362"/>
                  <a:gd name="connsiteY1" fmla="*/ 2724310 h 3476437"/>
                  <a:gd name="connsiteX2" fmla="*/ 5025030 w 7734362"/>
                  <a:gd name="connsiteY2" fmla="*/ 1600014 h 3476437"/>
                  <a:gd name="connsiteX3" fmla="*/ 4884907 w 7734362"/>
                  <a:gd name="connsiteY3" fmla="*/ 91084 h 3476437"/>
                  <a:gd name="connsiteX4" fmla="*/ 6164476 w 7734362"/>
                  <a:gd name="connsiteY4" fmla="*/ 1030174 h 3476437"/>
                  <a:gd name="connsiteX5" fmla="*/ 7734362 w 7734362"/>
                  <a:gd name="connsiteY5" fmla="*/ 620721 h 3476437"/>
                  <a:gd name="connsiteX0" fmla="*/ 0 w 7734362"/>
                  <a:gd name="connsiteY0" fmla="*/ 3491750 h 3491750"/>
                  <a:gd name="connsiteX1" fmla="*/ 3454246 w 7734362"/>
                  <a:gd name="connsiteY1" fmla="*/ 2739623 h 3491750"/>
                  <a:gd name="connsiteX2" fmla="*/ 5162543 w 7734362"/>
                  <a:gd name="connsiteY2" fmla="*/ 1421191 h 3491750"/>
                  <a:gd name="connsiteX3" fmla="*/ 4884907 w 7734362"/>
                  <a:gd name="connsiteY3" fmla="*/ 106397 h 3491750"/>
                  <a:gd name="connsiteX4" fmla="*/ 6164476 w 7734362"/>
                  <a:gd name="connsiteY4" fmla="*/ 1045487 h 3491750"/>
                  <a:gd name="connsiteX5" fmla="*/ 7734362 w 7734362"/>
                  <a:gd name="connsiteY5" fmla="*/ 636034 h 3491750"/>
                  <a:gd name="connsiteX0" fmla="*/ 0 w 7734362"/>
                  <a:gd name="connsiteY0" fmla="*/ 3481682 h 3481682"/>
                  <a:gd name="connsiteX1" fmla="*/ 3454246 w 7734362"/>
                  <a:gd name="connsiteY1" fmla="*/ 2729555 h 3481682"/>
                  <a:gd name="connsiteX2" fmla="*/ 5162543 w 7734362"/>
                  <a:gd name="connsiteY2" fmla="*/ 1411123 h 3481682"/>
                  <a:gd name="connsiteX3" fmla="*/ 4884907 w 7734362"/>
                  <a:gd name="connsiteY3" fmla="*/ 96329 h 3481682"/>
                  <a:gd name="connsiteX4" fmla="*/ 6164476 w 7734362"/>
                  <a:gd name="connsiteY4" fmla="*/ 1035419 h 3481682"/>
                  <a:gd name="connsiteX5" fmla="*/ 7734362 w 7734362"/>
                  <a:gd name="connsiteY5" fmla="*/ 625966 h 3481682"/>
                  <a:gd name="connsiteX0" fmla="*/ 0 w 7734362"/>
                  <a:gd name="connsiteY0" fmla="*/ 3617264 h 3617264"/>
                  <a:gd name="connsiteX1" fmla="*/ 3454246 w 7734362"/>
                  <a:gd name="connsiteY1" fmla="*/ 2865137 h 3617264"/>
                  <a:gd name="connsiteX2" fmla="*/ 5162543 w 7734362"/>
                  <a:gd name="connsiteY2" fmla="*/ 1546705 h 3617264"/>
                  <a:gd name="connsiteX3" fmla="*/ 5022420 w 7734362"/>
                  <a:gd name="connsiteY3" fmla="*/ 86309 h 3617264"/>
                  <a:gd name="connsiteX4" fmla="*/ 6164476 w 7734362"/>
                  <a:gd name="connsiteY4" fmla="*/ 1171001 h 3617264"/>
                  <a:gd name="connsiteX5" fmla="*/ 7734362 w 7734362"/>
                  <a:gd name="connsiteY5" fmla="*/ 761548 h 3617264"/>
                  <a:gd name="connsiteX0" fmla="*/ 0 w 7734362"/>
                  <a:gd name="connsiteY0" fmla="*/ 3617264 h 3617264"/>
                  <a:gd name="connsiteX1" fmla="*/ 3454246 w 7734362"/>
                  <a:gd name="connsiteY1" fmla="*/ 2865137 h 3617264"/>
                  <a:gd name="connsiteX2" fmla="*/ 5162543 w 7734362"/>
                  <a:gd name="connsiteY2" fmla="*/ 1546705 h 3617264"/>
                  <a:gd name="connsiteX3" fmla="*/ 5022420 w 7734362"/>
                  <a:gd name="connsiteY3" fmla="*/ 86309 h 3617264"/>
                  <a:gd name="connsiteX4" fmla="*/ 6164476 w 7734362"/>
                  <a:gd name="connsiteY4" fmla="*/ 1171001 h 3617264"/>
                  <a:gd name="connsiteX5" fmla="*/ 7734362 w 7734362"/>
                  <a:gd name="connsiteY5" fmla="*/ 761548 h 3617264"/>
                  <a:gd name="connsiteX0" fmla="*/ 0 w 7734362"/>
                  <a:gd name="connsiteY0" fmla="*/ 3601719 h 3601719"/>
                  <a:gd name="connsiteX1" fmla="*/ 3454246 w 7734362"/>
                  <a:gd name="connsiteY1" fmla="*/ 2849592 h 3601719"/>
                  <a:gd name="connsiteX2" fmla="*/ 5162543 w 7734362"/>
                  <a:gd name="connsiteY2" fmla="*/ 1531160 h 3601719"/>
                  <a:gd name="connsiteX3" fmla="*/ 5022420 w 7734362"/>
                  <a:gd name="connsiteY3" fmla="*/ 70764 h 3601719"/>
                  <a:gd name="connsiteX4" fmla="*/ 6164476 w 7734362"/>
                  <a:gd name="connsiteY4" fmla="*/ 1155456 h 3601719"/>
                  <a:gd name="connsiteX5" fmla="*/ 7734362 w 7734362"/>
                  <a:gd name="connsiteY5" fmla="*/ 746003 h 3601719"/>
                  <a:gd name="connsiteX0" fmla="*/ 0 w 7734362"/>
                  <a:gd name="connsiteY0" fmla="*/ 3663073 h 3663073"/>
                  <a:gd name="connsiteX1" fmla="*/ 3454246 w 7734362"/>
                  <a:gd name="connsiteY1" fmla="*/ 2910946 h 3663073"/>
                  <a:gd name="connsiteX2" fmla="*/ 5162543 w 7734362"/>
                  <a:gd name="connsiteY2" fmla="*/ 1592514 h 3663073"/>
                  <a:gd name="connsiteX3" fmla="*/ 4941530 w 7734362"/>
                  <a:gd name="connsiteY3" fmla="*/ 67405 h 3663073"/>
                  <a:gd name="connsiteX4" fmla="*/ 6164476 w 7734362"/>
                  <a:gd name="connsiteY4" fmla="*/ 1216810 h 3663073"/>
                  <a:gd name="connsiteX5" fmla="*/ 7734362 w 7734362"/>
                  <a:gd name="connsiteY5" fmla="*/ 807357 h 3663073"/>
                  <a:gd name="connsiteX0" fmla="*/ 0 w 7734362"/>
                  <a:gd name="connsiteY0" fmla="*/ 3660638 h 3660638"/>
                  <a:gd name="connsiteX1" fmla="*/ 3454246 w 7734362"/>
                  <a:gd name="connsiteY1" fmla="*/ 2908511 h 3660638"/>
                  <a:gd name="connsiteX2" fmla="*/ 5162543 w 7734362"/>
                  <a:gd name="connsiteY2" fmla="*/ 1590079 h 3660638"/>
                  <a:gd name="connsiteX3" fmla="*/ 4941530 w 7734362"/>
                  <a:gd name="connsiteY3" fmla="*/ 64970 h 3660638"/>
                  <a:gd name="connsiteX4" fmla="*/ 6164476 w 7734362"/>
                  <a:gd name="connsiteY4" fmla="*/ 1214375 h 3660638"/>
                  <a:gd name="connsiteX5" fmla="*/ 7734362 w 7734362"/>
                  <a:gd name="connsiteY5" fmla="*/ 804922 h 3660638"/>
                  <a:gd name="connsiteX0" fmla="*/ 0 w 7734362"/>
                  <a:gd name="connsiteY0" fmla="*/ 3688791 h 3688791"/>
                  <a:gd name="connsiteX1" fmla="*/ 3454246 w 7734362"/>
                  <a:gd name="connsiteY1" fmla="*/ 2936664 h 3688791"/>
                  <a:gd name="connsiteX2" fmla="*/ 5162543 w 7734362"/>
                  <a:gd name="connsiteY2" fmla="*/ 1618232 h 3688791"/>
                  <a:gd name="connsiteX3" fmla="*/ 4941530 w 7734362"/>
                  <a:gd name="connsiteY3" fmla="*/ 93123 h 3688791"/>
                  <a:gd name="connsiteX4" fmla="*/ 6164476 w 7734362"/>
                  <a:gd name="connsiteY4" fmla="*/ 1242528 h 3688791"/>
                  <a:gd name="connsiteX5" fmla="*/ 7734362 w 7734362"/>
                  <a:gd name="connsiteY5" fmla="*/ 833075 h 3688791"/>
                  <a:gd name="connsiteX0" fmla="*/ 0 w 7734362"/>
                  <a:gd name="connsiteY0" fmla="*/ 3673620 h 3673620"/>
                  <a:gd name="connsiteX1" fmla="*/ 3454246 w 7734362"/>
                  <a:gd name="connsiteY1" fmla="*/ 2921493 h 3673620"/>
                  <a:gd name="connsiteX2" fmla="*/ 5162543 w 7734362"/>
                  <a:gd name="connsiteY2" fmla="*/ 1603061 h 3673620"/>
                  <a:gd name="connsiteX3" fmla="*/ 4957709 w 7734362"/>
                  <a:gd name="connsiteY3" fmla="*/ 94131 h 3673620"/>
                  <a:gd name="connsiteX4" fmla="*/ 6164476 w 7734362"/>
                  <a:gd name="connsiteY4" fmla="*/ 1227357 h 3673620"/>
                  <a:gd name="connsiteX5" fmla="*/ 7734362 w 7734362"/>
                  <a:gd name="connsiteY5" fmla="*/ 817904 h 3673620"/>
                  <a:gd name="connsiteX0" fmla="*/ 0 w 7734362"/>
                  <a:gd name="connsiteY0" fmla="*/ 3640616 h 3640616"/>
                  <a:gd name="connsiteX1" fmla="*/ 3454246 w 7734362"/>
                  <a:gd name="connsiteY1" fmla="*/ 2888489 h 3640616"/>
                  <a:gd name="connsiteX2" fmla="*/ 5162543 w 7734362"/>
                  <a:gd name="connsiteY2" fmla="*/ 1570057 h 3640616"/>
                  <a:gd name="connsiteX3" fmla="*/ 4957709 w 7734362"/>
                  <a:gd name="connsiteY3" fmla="*/ 61127 h 3640616"/>
                  <a:gd name="connsiteX4" fmla="*/ 6164476 w 7734362"/>
                  <a:gd name="connsiteY4" fmla="*/ 1194353 h 3640616"/>
                  <a:gd name="connsiteX5" fmla="*/ 7734362 w 7734362"/>
                  <a:gd name="connsiteY5" fmla="*/ 784900 h 3640616"/>
                  <a:gd name="connsiteX0" fmla="*/ 0 w 7734362"/>
                  <a:gd name="connsiteY0" fmla="*/ 3647921 h 3647921"/>
                  <a:gd name="connsiteX1" fmla="*/ 3454246 w 7734362"/>
                  <a:gd name="connsiteY1" fmla="*/ 2895794 h 3647921"/>
                  <a:gd name="connsiteX2" fmla="*/ 5162543 w 7734362"/>
                  <a:gd name="connsiteY2" fmla="*/ 1577362 h 3647921"/>
                  <a:gd name="connsiteX3" fmla="*/ 4957709 w 7734362"/>
                  <a:gd name="connsiteY3" fmla="*/ 68432 h 3647921"/>
                  <a:gd name="connsiteX4" fmla="*/ 6164476 w 7734362"/>
                  <a:gd name="connsiteY4" fmla="*/ 1201658 h 3647921"/>
                  <a:gd name="connsiteX5" fmla="*/ 7734362 w 7734362"/>
                  <a:gd name="connsiteY5" fmla="*/ 792205 h 3647921"/>
                  <a:gd name="connsiteX0" fmla="*/ 0 w 7734362"/>
                  <a:gd name="connsiteY0" fmla="*/ 3659436 h 3659436"/>
                  <a:gd name="connsiteX1" fmla="*/ 3454246 w 7734362"/>
                  <a:gd name="connsiteY1" fmla="*/ 2907309 h 3659436"/>
                  <a:gd name="connsiteX2" fmla="*/ 5162543 w 7734362"/>
                  <a:gd name="connsiteY2" fmla="*/ 1588877 h 3659436"/>
                  <a:gd name="connsiteX3" fmla="*/ 4957709 w 7734362"/>
                  <a:gd name="connsiteY3" fmla="*/ 79947 h 3659436"/>
                  <a:gd name="connsiteX4" fmla="*/ 6164476 w 7734362"/>
                  <a:gd name="connsiteY4" fmla="*/ 1213173 h 3659436"/>
                  <a:gd name="connsiteX5" fmla="*/ 7734362 w 7734362"/>
                  <a:gd name="connsiteY5" fmla="*/ 803720 h 3659436"/>
                  <a:gd name="connsiteX0" fmla="*/ 0 w 7734362"/>
                  <a:gd name="connsiteY0" fmla="*/ 3659436 h 3659436"/>
                  <a:gd name="connsiteX1" fmla="*/ 3454246 w 7734362"/>
                  <a:gd name="connsiteY1" fmla="*/ 2907309 h 3659436"/>
                  <a:gd name="connsiteX2" fmla="*/ 5162543 w 7734362"/>
                  <a:gd name="connsiteY2" fmla="*/ 1588877 h 3659436"/>
                  <a:gd name="connsiteX3" fmla="*/ 4957709 w 7734362"/>
                  <a:gd name="connsiteY3" fmla="*/ 79947 h 3659436"/>
                  <a:gd name="connsiteX4" fmla="*/ 6164476 w 7734362"/>
                  <a:gd name="connsiteY4" fmla="*/ 1213173 h 3659436"/>
                  <a:gd name="connsiteX5" fmla="*/ 7734362 w 7734362"/>
                  <a:gd name="connsiteY5" fmla="*/ 803720 h 3659436"/>
                  <a:gd name="connsiteX0" fmla="*/ 0 w 7734362"/>
                  <a:gd name="connsiteY0" fmla="*/ 3582010 h 3582010"/>
                  <a:gd name="connsiteX1" fmla="*/ 3454246 w 7734362"/>
                  <a:gd name="connsiteY1" fmla="*/ 2829883 h 3582010"/>
                  <a:gd name="connsiteX2" fmla="*/ 5162543 w 7734362"/>
                  <a:gd name="connsiteY2" fmla="*/ 1511451 h 3582010"/>
                  <a:gd name="connsiteX3" fmla="*/ 4957709 w 7734362"/>
                  <a:gd name="connsiteY3" fmla="*/ 2521 h 3582010"/>
                  <a:gd name="connsiteX4" fmla="*/ 6407145 w 7734362"/>
                  <a:gd name="connsiteY4" fmla="*/ 1103391 h 3582010"/>
                  <a:gd name="connsiteX5" fmla="*/ 7734362 w 7734362"/>
                  <a:gd name="connsiteY5" fmla="*/ 726294 h 3582010"/>
                  <a:gd name="connsiteX0" fmla="*/ 0 w 7734362"/>
                  <a:gd name="connsiteY0" fmla="*/ 3586304 h 3586304"/>
                  <a:gd name="connsiteX1" fmla="*/ 3454246 w 7734362"/>
                  <a:gd name="connsiteY1" fmla="*/ 2834177 h 3586304"/>
                  <a:gd name="connsiteX2" fmla="*/ 5162543 w 7734362"/>
                  <a:gd name="connsiteY2" fmla="*/ 1515745 h 3586304"/>
                  <a:gd name="connsiteX3" fmla="*/ 4957709 w 7734362"/>
                  <a:gd name="connsiteY3" fmla="*/ 6815 h 3586304"/>
                  <a:gd name="connsiteX4" fmla="*/ 6407145 w 7734362"/>
                  <a:gd name="connsiteY4" fmla="*/ 1107685 h 3586304"/>
                  <a:gd name="connsiteX5" fmla="*/ 7734362 w 7734362"/>
                  <a:gd name="connsiteY5" fmla="*/ 730588 h 3586304"/>
                  <a:gd name="connsiteX0" fmla="*/ 0 w 7734362"/>
                  <a:gd name="connsiteY0" fmla="*/ 3687876 h 3687876"/>
                  <a:gd name="connsiteX1" fmla="*/ 3454246 w 7734362"/>
                  <a:gd name="connsiteY1" fmla="*/ 2935749 h 3687876"/>
                  <a:gd name="connsiteX2" fmla="*/ 5162543 w 7734362"/>
                  <a:gd name="connsiteY2" fmla="*/ 1617317 h 3687876"/>
                  <a:gd name="connsiteX3" fmla="*/ 4957709 w 7734362"/>
                  <a:gd name="connsiteY3" fmla="*/ 108387 h 3687876"/>
                  <a:gd name="connsiteX4" fmla="*/ 6407145 w 7734362"/>
                  <a:gd name="connsiteY4" fmla="*/ 1209257 h 3687876"/>
                  <a:gd name="connsiteX5" fmla="*/ 7734362 w 7734362"/>
                  <a:gd name="connsiteY5" fmla="*/ 832160 h 3687876"/>
                  <a:gd name="connsiteX0" fmla="*/ 0 w 7734362"/>
                  <a:gd name="connsiteY0" fmla="*/ 3707261 h 3707261"/>
                  <a:gd name="connsiteX1" fmla="*/ 3454246 w 7734362"/>
                  <a:gd name="connsiteY1" fmla="*/ 2955134 h 3707261"/>
                  <a:gd name="connsiteX2" fmla="*/ 5162543 w 7734362"/>
                  <a:gd name="connsiteY2" fmla="*/ 1636702 h 3707261"/>
                  <a:gd name="connsiteX3" fmla="*/ 4957709 w 7734362"/>
                  <a:gd name="connsiteY3" fmla="*/ 127772 h 3707261"/>
                  <a:gd name="connsiteX4" fmla="*/ 6407145 w 7734362"/>
                  <a:gd name="connsiteY4" fmla="*/ 1228642 h 3707261"/>
                  <a:gd name="connsiteX5" fmla="*/ 7734362 w 7734362"/>
                  <a:gd name="connsiteY5" fmla="*/ 851545 h 3707261"/>
                  <a:gd name="connsiteX0" fmla="*/ 0 w 7734362"/>
                  <a:gd name="connsiteY0" fmla="*/ 3661117 h 3661117"/>
                  <a:gd name="connsiteX1" fmla="*/ 3454246 w 7734362"/>
                  <a:gd name="connsiteY1" fmla="*/ 2908990 h 3661117"/>
                  <a:gd name="connsiteX2" fmla="*/ 5162543 w 7734362"/>
                  <a:gd name="connsiteY2" fmla="*/ 1590558 h 3661117"/>
                  <a:gd name="connsiteX3" fmla="*/ 4957709 w 7734362"/>
                  <a:gd name="connsiteY3" fmla="*/ 81628 h 3661117"/>
                  <a:gd name="connsiteX4" fmla="*/ 6407145 w 7734362"/>
                  <a:gd name="connsiteY4" fmla="*/ 1182498 h 3661117"/>
                  <a:gd name="connsiteX5" fmla="*/ 7734362 w 7734362"/>
                  <a:gd name="connsiteY5" fmla="*/ 805401 h 3661117"/>
                  <a:gd name="connsiteX0" fmla="*/ 0 w 7734362"/>
                  <a:gd name="connsiteY0" fmla="*/ 3653475 h 3653475"/>
                  <a:gd name="connsiteX1" fmla="*/ 3454246 w 7734362"/>
                  <a:gd name="connsiteY1" fmla="*/ 2901348 h 3653475"/>
                  <a:gd name="connsiteX2" fmla="*/ 5162543 w 7734362"/>
                  <a:gd name="connsiteY2" fmla="*/ 1582916 h 3653475"/>
                  <a:gd name="connsiteX3" fmla="*/ 4957709 w 7734362"/>
                  <a:gd name="connsiteY3" fmla="*/ 73986 h 3653475"/>
                  <a:gd name="connsiteX4" fmla="*/ 6407145 w 7734362"/>
                  <a:gd name="connsiteY4" fmla="*/ 1174856 h 3653475"/>
                  <a:gd name="connsiteX5" fmla="*/ 7734362 w 7734362"/>
                  <a:gd name="connsiteY5" fmla="*/ 797759 h 3653475"/>
                  <a:gd name="connsiteX0" fmla="*/ 0 w 7734362"/>
                  <a:gd name="connsiteY0" fmla="*/ 3682289 h 3682289"/>
                  <a:gd name="connsiteX1" fmla="*/ 3454246 w 7734362"/>
                  <a:gd name="connsiteY1" fmla="*/ 2930162 h 3682289"/>
                  <a:gd name="connsiteX2" fmla="*/ 5162543 w 7734362"/>
                  <a:gd name="connsiteY2" fmla="*/ 1611730 h 3682289"/>
                  <a:gd name="connsiteX3" fmla="*/ 4957709 w 7734362"/>
                  <a:gd name="connsiteY3" fmla="*/ 102800 h 3682289"/>
                  <a:gd name="connsiteX4" fmla="*/ 6407145 w 7734362"/>
                  <a:gd name="connsiteY4" fmla="*/ 1203670 h 3682289"/>
                  <a:gd name="connsiteX5" fmla="*/ 7734362 w 7734362"/>
                  <a:gd name="connsiteY5" fmla="*/ 826573 h 3682289"/>
                  <a:gd name="connsiteX0" fmla="*/ 0 w 7734362"/>
                  <a:gd name="connsiteY0" fmla="*/ 3583278 h 3583278"/>
                  <a:gd name="connsiteX1" fmla="*/ 3454246 w 7734362"/>
                  <a:gd name="connsiteY1" fmla="*/ 2831151 h 3583278"/>
                  <a:gd name="connsiteX2" fmla="*/ 5162544 w 7734362"/>
                  <a:gd name="connsiteY2" fmla="*/ 1609787 h 3583278"/>
                  <a:gd name="connsiteX3" fmla="*/ 4957709 w 7734362"/>
                  <a:gd name="connsiteY3" fmla="*/ 3789 h 3583278"/>
                  <a:gd name="connsiteX4" fmla="*/ 6407145 w 7734362"/>
                  <a:gd name="connsiteY4" fmla="*/ 1104659 h 3583278"/>
                  <a:gd name="connsiteX5" fmla="*/ 7734362 w 7734362"/>
                  <a:gd name="connsiteY5" fmla="*/ 727562 h 3583278"/>
                  <a:gd name="connsiteX0" fmla="*/ 0 w 7734362"/>
                  <a:gd name="connsiteY0" fmla="*/ 3581730 h 3581730"/>
                  <a:gd name="connsiteX1" fmla="*/ 3454246 w 7734362"/>
                  <a:gd name="connsiteY1" fmla="*/ 2829603 h 3581730"/>
                  <a:gd name="connsiteX2" fmla="*/ 5211078 w 7734362"/>
                  <a:gd name="connsiteY2" fmla="*/ 1486904 h 3581730"/>
                  <a:gd name="connsiteX3" fmla="*/ 4957709 w 7734362"/>
                  <a:gd name="connsiteY3" fmla="*/ 2241 h 3581730"/>
                  <a:gd name="connsiteX4" fmla="*/ 6407145 w 7734362"/>
                  <a:gd name="connsiteY4" fmla="*/ 1103111 h 3581730"/>
                  <a:gd name="connsiteX5" fmla="*/ 7734362 w 7734362"/>
                  <a:gd name="connsiteY5" fmla="*/ 726014 h 3581730"/>
                  <a:gd name="connsiteX0" fmla="*/ 0 w 7734362"/>
                  <a:gd name="connsiteY0" fmla="*/ 3581730 h 3581730"/>
                  <a:gd name="connsiteX1" fmla="*/ 3454246 w 7734362"/>
                  <a:gd name="connsiteY1" fmla="*/ 2829603 h 3581730"/>
                  <a:gd name="connsiteX2" fmla="*/ 5211078 w 7734362"/>
                  <a:gd name="connsiteY2" fmla="*/ 1486904 h 3581730"/>
                  <a:gd name="connsiteX3" fmla="*/ 4957709 w 7734362"/>
                  <a:gd name="connsiteY3" fmla="*/ 2241 h 3581730"/>
                  <a:gd name="connsiteX4" fmla="*/ 6407145 w 7734362"/>
                  <a:gd name="connsiteY4" fmla="*/ 1103111 h 3581730"/>
                  <a:gd name="connsiteX5" fmla="*/ 7734362 w 7734362"/>
                  <a:gd name="connsiteY5" fmla="*/ 726014 h 3581730"/>
                  <a:gd name="connsiteX0" fmla="*/ 0 w 7734362"/>
                  <a:gd name="connsiteY0" fmla="*/ 3591513 h 3591513"/>
                  <a:gd name="connsiteX1" fmla="*/ 3454246 w 7734362"/>
                  <a:gd name="connsiteY1" fmla="*/ 2839386 h 3591513"/>
                  <a:gd name="connsiteX2" fmla="*/ 5211078 w 7734362"/>
                  <a:gd name="connsiteY2" fmla="*/ 1496687 h 3591513"/>
                  <a:gd name="connsiteX3" fmla="*/ 4957709 w 7734362"/>
                  <a:gd name="connsiteY3" fmla="*/ 12024 h 3591513"/>
                  <a:gd name="connsiteX4" fmla="*/ 6407145 w 7734362"/>
                  <a:gd name="connsiteY4" fmla="*/ 1112894 h 3591513"/>
                  <a:gd name="connsiteX5" fmla="*/ 7734362 w 7734362"/>
                  <a:gd name="connsiteY5" fmla="*/ 735797 h 3591513"/>
                  <a:gd name="connsiteX0" fmla="*/ 0 w 7734362"/>
                  <a:gd name="connsiteY0" fmla="*/ 3613435 h 3613435"/>
                  <a:gd name="connsiteX1" fmla="*/ 3454246 w 7734362"/>
                  <a:gd name="connsiteY1" fmla="*/ 2861308 h 3613435"/>
                  <a:gd name="connsiteX2" fmla="*/ 5211078 w 7734362"/>
                  <a:gd name="connsiteY2" fmla="*/ 1518609 h 3613435"/>
                  <a:gd name="connsiteX3" fmla="*/ 4957709 w 7734362"/>
                  <a:gd name="connsiteY3" fmla="*/ 33946 h 3613435"/>
                  <a:gd name="connsiteX4" fmla="*/ 6407145 w 7734362"/>
                  <a:gd name="connsiteY4" fmla="*/ 1134816 h 3613435"/>
                  <a:gd name="connsiteX5" fmla="*/ 7734362 w 7734362"/>
                  <a:gd name="connsiteY5" fmla="*/ 757719 h 3613435"/>
                  <a:gd name="connsiteX0" fmla="*/ 0 w 7734362"/>
                  <a:gd name="connsiteY0" fmla="*/ 3583340 h 3583340"/>
                  <a:gd name="connsiteX1" fmla="*/ 3454246 w 7734362"/>
                  <a:gd name="connsiteY1" fmla="*/ 2831213 h 3583340"/>
                  <a:gd name="connsiteX2" fmla="*/ 5211078 w 7734362"/>
                  <a:gd name="connsiteY2" fmla="*/ 1488514 h 3583340"/>
                  <a:gd name="connsiteX3" fmla="*/ 4957709 w 7734362"/>
                  <a:gd name="connsiteY3" fmla="*/ 3851 h 3583340"/>
                  <a:gd name="connsiteX4" fmla="*/ 6326255 w 7734362"/>
                  <a:gd name="connsiteY4" fmla="*/ 999564 h 3583340"/>
                  <a:gd name="connsiteX5" fmla="*/ 7734362 w 7734362"/>
                  <a:gd name="connsiteY5" fmla="*/ 727624 h 3583340"/>
                  <a:gd name="connsiteX0" fmla="*/ 0 w 7734362"/>
                  <a:gd name="connsiteY0" fmla="*/ 3583340 h 3583340"/>
                  <a:gd name="connsiteX1" fmla="*/ 3454246 w 7734362"/>
                  <a:gd name="connsiteY1" fmla="*/ 2831213 h 3583340"/>
                  <a:gd name="connsiteX2" fmla="*/ 5211078 w 7734362"/>
                  <a:gd name="connsiteY2" fmla="*/ 1488514 h 3583340"/>
                  <a:gd name="connsiteX3" fmla="*/ 4957709 w 7734362"/>
                  <a:gd name="connsiteY3" fmla="*/ 3851 h 3583340"/>
                  <a:gd name="connsiteX4" fmla="*/ 6326255 w 7734362"/>
                  <a:gd name="connsiteY4" fmla="*/ 999564 h 3583340"/>
                  <a:gd name="connsiteX5" fmla="*/ 7734362 w 7734362"/>
                  <a:gd name="connsiteY5" fmla="*/ 727624 h 3583340"/>
                  <a:gd name="connsiteX0" fmla="*/ 0 w 7734362"/>
                  <a:gd name="connsiteY0" fmla="*/ 3583340 h 3583340"/>
                  <a:gd name="connsiteX1" fmla="*/ 3454246 w 7734362"/>
                  <a:gd name="connsiteY1" fmla="*/ 2831213 h 3583340"/>
                  <a:gd name="connsiteX2" fmla="*/ 5211078 w 7734362"/>
                  <a:gd name="connsiteY2" fmla="*/ 1488514 h 3583340"/>
                  <a:gd name="connsiteX3" fmla="*/ 4957709 w 7734362"/>
                  <a:gd name="connsiteY3" fmla="*/ 3851 h 3583340"/>
                  <a:gd name="connsiteX4" fmla="*/ 6326255 w 7734362"/>
                  <a:gd name="connsiteY4" fmla="*/ 999564 h 3583340"/>
                  <a:gd name="connsiteX5" fmla="*/ 7734362 w 7734362"/>
                  <a:gd name="connsiteY5" fmla="*/ 727624 h 3583340"/>
                  <a:gd name="connsiteX0" fmla="*/ 0 w 7734362"/>
                  <a:gd name="connsiteY0" fmla="*/ 3586818 h 3586818"/>
                  <a:gd name="connsiteX1" fmla="*/ 3454246 w 7734362"/>
                  <a:gd name="connsiteY1" fmla="*/ 2834691 h 3586818"/>
                  <a:gd name="connsiteX2" fmla="*/ 5211078 w 7734362"/>
                  <a:gd name="connsiteY2" fmla="*/ 1491992 h 3586818"/>
                  <a:gd name="connsiteX3" fmla="*/ 4957709 w 7734362"/>
                  <a:gd name="connsiteY3" fmla="*/ 7329 h 3586818"/>
                  <a:gd name="connsiteX4" fmla="*/ 6326255 w 7734362"/>
                  <a:gd name="connsiteY4" fmla="*/ 1003042 h 3586818"/>
                  <a:gd name="connsiteX5" fmla="*/ 7734362 w 7734362"/>
                  <a:gd name="connsiteY5" fmla="*/ 731102 h 3586818"/>
                  <a:gd name="connsiteX0" fmla="*/ 0 w 7734362"/>
                  <a:gd name="connsiteY0" fmla="*/ 3582159 h 3582159"/>
                  <a:gd name="connsiteX1" fmla="*/ 3454246 w 7734362"/>
                  <a:gd name="connsiteY1" fmla="*/ 2830032 h 3582159"/>
                  <a:gd name="connsiteX2" fmla="*/ 5211078 w 7734362"/>
                  <a:gd name="connsiteY2" fmla="*/ 1487333 h 3582159"/>
                  <a:gd name="connsiteX3" fmla="*/ 4957709 w 7734362"/>
                  <a:gd name="connsiteY3" fmla="*/ 2670 h 3582159"/>
                  <a:gd name="connsiteX4" fmla="*/ 6326255 w 7734362"/>
                  <a:gd name="connsiteY4" fmla="*/ 998383 h 3582159"/>
                  <a:gd name="connsiteX5" fmla="*/ 7734362 w 7734362"/>
                  <a:gd name="connsiteY5" fmla="*/ 726443 h 3582159"/>
                  <a:gd name="connsiteX0" fmla="*/ 0 w 7734362"/>
                  <a:gd name="connsiteY0" fmla="*/ 3626225 h 3626225"/>
                  <a:gd name="connsiteX1" fmla="*/ 3454246 w 7734362"/>
                  <a:gd name="connsiteY1" fmla="*/ 2874098 h 3626225"/>
                  <a:gd name="connsiteX2" fmla="*/ 5211078 w 7734362"/>
                  <a:gd name="connsiteY2" fmla="*/ 1531399 h 3626225"/>
                  <a:gd name="connsiteX3" fmla="*/ 4957709 w 7734362"/>
                  <a:gd name="connsiteY3" fmla="*/ 46736 h 3626225"/>
                  <a:gd name="connsiteX4" fmla="*/ 6326255 w 7734362"/>
                  <a:gd name="connsiteY4" fmla="*/ 1042449 h 3626225"/>
                  <a:gd name="connsiteX5" fmla="*/ 7734362 w 7734362"/>
                  <a:gd name="connsiteY5" fmla="*/ 770509 h 3626225"/>
                  <a:gd name="connsiteX0" fmla="*/ 0 w 7734362"/>
                  <a:gd name="connsiteY0" fmla="*/ 3597711 h 3597711"/>
                  <a:gd name="connsiteX1" fmla="*/ 3454246 w 7734362"/>
                  <a:gd name="connsiteY1" fmla="*/ 2845584 h 3597711"/>
                  <a:gd name="connsiteX2" fmla="*/ 5211078 w 7734362"/>
                  <a:gd name="connsiteY2" fmla="*/ 1502885 h 3597711"/>
                  <a:gd name="connsiteX3" fmla="*/ 4957709 w 7734362"/>
                  <a:gd name="connsiteY3" fmla="*/ 18222 h 3597711"/>
                  <a:gd name="connsiteX4" fmla="*/ 6326255 w 7734362"/>
                  <a:gd name="connsiteY4" fmla="*/ 1013935 h 3597711"/>
                  <a:gd name="connsiteX5" fmla="*/ 7734362 w 7734362"/>
                  <a:gd name="connsiteY5" fmla="*/ 741995 h 3597711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211078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326255 w 7734362"/>
                  <a:gd name="connsiteY4" fmla="*/ 1029880 h 3613656"/>
                  <a:gd name="connsiteX5" fmla="*/ 7734362 w 7734362"/>
                  <a:gd name="connsiteY5" fmla="*/ 757940 h 3613656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211078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326255 w 7734362"/>
                  <a:gd name="connsiteY4" fmla="*/ 1029880 h 3613656"/>
                  <a:gd name="connsiteX5" fmla="*/ 7734362 w 7734362"/>
                  <a:gd name="connsiteY5" fmla="*/ 757940 h 3613656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211078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326255 w 7734362"/>
                  <a:gd name="connsiteY4" fmla="*/ 1029880 h 3613656"/>
                  <a:gd name="connsiteX5" fmla="*/ 7734362 w 7734362"/>
                  <a:gd name="connsiteY5" fmla="*/ 757940 h 3613656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211078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245366 w 7734362"/>
                  <a:gd name="connsiteY4" fmla="*/ 1062236 h 3613656"/>
                  <a:gd name="connsiteX5" fmla="*/ 7734362 w 7734362"/>
                  <a:gd name="connsiteY5" fmla="*/ 757940 h 3613656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186811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245366 w 7734362"/>
                  <a:gd name="connsiteY4" fmla="*/ 1062236 h 3613656"/>
                  <a:gd name="connsiteX5" fmla="*/ 7734362 w 7734362"/>
                  <a:gd name="connsiteY5" fmla="*/ 757940 h 3613656"/>
                  <a:gd name="connsiteX0" fmla="*/ 0 w 7734362"/>
                  <a:gd name="connsiteY0" fmla="*/ 3613440 h 3613440"/>
                  <a:gd name="connsiteX1" fmla="*/ 3454246 w 7734362"/>
                  <a:gd name="connsiteY1" fmla="*/ 2861313 h 3613440"/>
                  <a:gd name="connsiteX2" fmla="*/ 5186811 w 7734362"/>
                  <a:gd name="connsiteY2" fmla="*/ 1518614 h 3613440"/>
                  <a:gd name="connsiteX3" fmla="*/ 4957709 w 7734362"/>
                  <a:gd name="connsiteY3" fmla="*/ 33951 h 3613440"/>
                  <a:gd name="connsiteX4" fmla="*/ 6245366 w 7734362"/>
                  <a:gd name="connsiteY4" fmla="*/ 1062020 h 3613440"/>
                  <a:gd name="connsiteX5" fmla="*/ 7734362 w 7734362"/>
                  <a:gd name="connsiteY5" fmla="*/ 757724 h 3613440"/>
                  <a:gd name="connsiteX0" fmla="*/ 0 w 7734362"/>
                  <a:gd name="connsiteY0" fmla="*/ 3616227 h 3616227"/>
                  <a:gd name="connsiteX1" fmla="*/ 3454246 w 7734362"/>
                  <a:gd name="connsiteY1" fmla="*/ 2864100 h 3616227"/>
                  <a:gd name="connsiteX2" fmla="*/ 5186811 w 7734362"/>
                  <a:gd name="connsiteY2" fmla="*/ 1521401 h 3616227"/>
                  <a:gd name="connsiteX3" fmla="*/ 4957709 w 7734362"/>
                  <a:gd name="connsiteY3" fmla="*/ 36738 h 3616227"/>
                  <a:gd name="connsiteX4" fmla="*/ 6245366 w 7734362"/>
                  <a:gd name="connsiteY4" fmla="*/ 1064807 h 3616227"/>
                  <a:gd name="connsiteX5" fmla="*/ 7734362 w 7734362"/>
                  <a:gd name="connsiteY5" fmla="*/ 760511 h 3616227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2880 h 3632880"/>
                  <a:gd name="connsiteX1" fmla="*/ 3454246 w 7734362"/>
                  <a:gd name="connsiteY1" fmla="*/ 2880753 h 3632880"/>
                  <a:gd name="connsiteX2" fmla="*/ 5186811 w 7734362"/>
                  <a:gd name="connsiteY2" fmla="*/ 1538054 h 3632880"/>
                  <a:gd name="connsiteX3" fmla="*/ 4957709 w 7734362"/>
                  <a:gd name="connsiteY3" fmla="*/ 53391 h 3632880"/>
                  <a:gd name="connsiteX4" fmla="*/ 6245366 w 7734362"/>
                  <a:gd name="connsiteY4" fmla="*/ 1081460 h 3632880"/>
                  <a:gd name="connsiteX5" fmla="*/ 7734362 w 7734362"/>
                  <a:gd name="connsiteY5" fmla="*/ 777164 h 3632880"/>
                  <a:gd name="connsiteX0" fmla="*/ 0 w 7734362"/>
                  <a:gd name="connsiteY0" fmla="*/ 3633908 h 3633908"/>
                  <a:gd name="connsiteX1" fmla="*/ 3454246 w 7734362"/>
                  <a:gd name="connsiteY1" fmla="*/ 2881781 h 3633908"/>
                  <a:gd name="connsiteX2" fmla="*/ 5186811 w 7734362"/>
                  <a:gd name="connsiteY2" fmla="*/ 1539082 h 3633908"/>
                  <a:gd name="connsiteX3" fmla="*/ 4957709 w 7734362"/>
                  <a:gd name="connsiteY3" fmla="*/ 54419 h 3633908"/>
                  <a:gd name="connsiteX4" fmla="*/ 6245366 w 7734362"/>
                  <a:gd name="connsiteY4" fmla="*/ 1082488 h 3633908"/>
                  <a:gd name="connsiteX5" fmla="*/ 7734362 w 7734362"/>
                  <a:gd name="connsiteY5" fmla="*/ 778192 h 3633908"/>
                  <a:gd name="connsiteX0" fmla="*/ 0 w 7734362"/>
                  <a:gd name="connsiteY0" fmla="*/ 3633908 h 3633908"/>
                  <a:gd name="connsiteX1" fmla="*/ 3454246 w 7734362"/>
                  <a:gd name="connsiteY1" fmla="*/ 2881781 h 3633908"/>
                  <a:gd name="connsiteX2" fmla="*/ 5186811 w 7734362"/>
                  <a:gd name="connsiteY2" fmla="*/ 1539082 h 3633908"/>
                  <a:gd name="connsiteX3" fmla="*/ 4957709 w 7734362"/>
                  <a:gd name="connsiteY3" fmla="*/ 54419 h 3633908"/>
                  <a:gd name="connsiteX4" fmla="*/ 6245366 w 7734362"/>
                  <a:gd name="connsiteY4" fmla="*/ 1082488 h 3633908"/>
                  <a:gd name="connsiteX5" fmla="*/ 7734362 w 7734362"/>
                  <a:gd name="connsiteY5" fmla="*/ 778192 h 3633908"/>
                  <a:gd name="connsiteX0" fmla="*/ 0 w 7734362"/>
                  <a:gd name="connsiteY0" fmla="*/ 3636289 h 3636289"/>
                  <a:gd name="connsiteX1" fmla="*/ 3454246 w 7734362"/>
                  <a:gd name="connsiteY1" fmla="*/ 2884162 h 3636289"/>
                  <a:gd name="connsiteX2" fmla="*/ 5186811 w 7734362"/>
                  <a:gd name="connsiteY2" fmla="*/ 1541463 h 3636289"/>
                  <a:gd name="connsiteX3" fmla="*/ 4957709 w 7734362"/>
                  <a:gd name="connsiteY3" fmla="*/ 56800 h 3636289"/>
                  <a:gd name="connsiteX4" fmla="*/ 6245366 w 7734362"/>
                  <a:gd name="connsiteY4" fmla="*/ 1084869 h 3636289"/>
                  <a:gd name="connsiteX5" fmla="*/ 7734362 w 7734362"/>
                  <a:gd name="connsiteY5" fmla="*/ 780573 h 3636289"/>
                  <a:gd name="connsiteX0" fmla="*/ 0 w 7734362"/>
                  <a:gd name="connsiteY0" fmla="*/ 3641128 h 3641128"/>
                  <a:gd name="connsiteX1" fmla="*/ 3454246 w 7734362"/>
                  <a:gd name="connsiteY1" fmla="*/ 2889001 h 3641128"/>
                  <a:gd name="connsiteX2" fmla="*/ 5186811 w 7734362"/>
                  <a:gd name="connsiteY2" fmla="*/ 1546302 h 3641128"/>
                  <a:gd name="connsiteX3" fmla="*/ 4957709 w 7734362"/>
                  <a:gd name="connsiteY3" fmla="*/ 61639 h 3641128"/>
                  <a:gd name="connsiteX4" fmla="*/ 6245366 w 7734362"/>
                  <a:gd name="connsiteY4" fmla="*/ 1089708 h 3641128"/>
                  <a:gd name="connsiteX5" fmla="*/ 7734362 w 7734362"/>
                  <a:gd name="connsiteY5" fmla="*/ 785412 h 3641128"/>
                  <a:gd name="connsiteX0" fmla="*/ 0 w 7734362"/>
                  <a:gd name="connsiteY0" fmla="*/ 3641128 h 3641128"/>
                  <a:gd name="connsiteX1" fmla="*/ 3454246 w 7734362"/>
                  <a:gd name="connsiteY1" fmla="*/ 2889001 h 3641128"/>
                  <a:gd name="connsiteX2" fmla="*/ 5186811 w 7734362"/>
                  <a:gd name="connsiteY2" fmla="*/ 1546302 h 3641128"/>
                  <a:gd name="connsiteX3" fmla="*/ 4957709 w 7734362"/>
                  <a:gd name="connsiteY3" fmla="*/ 61639 h 3641128"/>
                  <a:gd name="connsiteX4" fmla="*/ 6245366 w 7734362"/>
                  <a:gd name="connsiteY4" fmla="*/ 1089708 h 3641128"/>
                  <a:gd name="connsiteX5" fmla="*/ 7734362 w 7734362"/>
                  <a:gd name="connsiteY5" fmla="*/ 785412 h 3641128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45366 w 7734362"/>
                  <a:gd name="connsiteY4" fmla="*/ 1091260 h 3642680"/>
                  <a:gd name="connsiteX5" fmla="*/ 7734362 w 7734362"/>
                  <a:gd name="connsiteY5" fmla="*/ 786964 h 3642680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45366 w 7734362"/>
                  <a:gd name="connsiteY4" fmla="*/ 1091260 h 3642680"/>
                  <a:gd name="connsiteX5" fmla="*/ 7734362 w 7734362"/>
                  <a:gd name="connsiteY5" fmla="*/ 786964 h 3642680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45366 w 7734362"/>
                  <a:gd name="connsiteY4" fmla="*/ 1091260 h 3642680"/>
                  <a:gd name="connsiteX5" fmla="*/ 7734362 w 7734362"/>
                  <a:gd name="connsiteY5" fmla="*/ 738430 h 3642680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29187 w 7734362"/>
                  <a:gd name="connsiteY4" fmla="*/ 1139794 h 3642680"/>
                  <a:gd name="connsiteX5" fmla="*/ 7734362 w 7734362"/>
                  <a:gd name="connsiteY5" fmla="*/ 738430 h 3642680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29187 w 7734362"/>
                  <a:gd name="connsiteY4" fmla="*/ 1139794 h 3642680"/>
                  <a:gd name="connsiteX5" fmla="*/ 7734362 w 7734362"/>
                  <a:gd name="connsiteY5" fmla="*/ 738430 h 3642680"/>
                  <a:gd name="connsiteX0" fmla="*/ 0 w 8066010"/>
                  <a:gd name="connsiteY0" fmla="*/ 3642680 h 3642680"/>
                  <a:gd name="connsiteX1" fmla="*/ 3454246 w 8066010"/>
                  <a:gd name="connsiteY1" fmla="*/ 2890553 h 3642680"/>
                  <a:gd name="connsiteX2" fmla="*/ 5186811 w 8066010"/>
                  <a:gd name="connsiteY2" fmla="*/ 1547854 h 3642680"/>
                  <a:gd name="connsiteX3" fmla="*/ 4957709 w 8066010"/>
                  <a:gd name="connsiteY3" fmla="*/ 63191 h 3642680"/>
                  <a:gd name="connsiteX4" fmla="*/ 6229187 w 8066010"/>
                  <a:gd name="connsiteY4" fmla="*/ 1139794 h 3642680"/>
                  <a:gd name="connsiteX5" fmla="*/ 8066010 w 8066010"/>
                  <a:gd name="connsiteY5" fmla="*/ 609006 h 3642680"/>
                  <a:gd name="connsiteX0" fmla="*/ 0 w 8066010"/>
                  <a:gd name="connsiteY0" fmla="*/ 3642680 h 3642680"/>
                  <a:gd name="connsiteX1" fmla="*/ 3454246 w 8066010"/>
                  <a:gd name="connsiteY1" fmla="*/ 2890553 h 3642680"/>
                  <a:gd name="connsiteX2" fmla="*/ 5186811 w 8066010"/>
                  <a:gd name="connsiteY2" fmla="*/ 1547854 h 3642680"/>
                  <a:gd name="connsiteX3" fmla="*/ 4957709 w 8066010"/>
                  <a:gd name="connsiteY3" fmla="*/ 63191 h 3642680"/>
                  <a:gd name="connsiteX4" fmla="*/ 6229187 w 8066010"/>
                  <a:gd name="connsiteY4" fmla="*/ 1139794 h 3642680"/>
                  <a:gd name="connsiteX5" fmla="*/ 8066010 w 8066010"/>
                  <a:gd name="connsiteY5" fmla="*/ 609006 h 3642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66010" h="3642680">
                    <a:moveTo>
                      <a:pt x="0" y="3642680"/>
                    </a:moveTo>
                    <a:cubicBezTo>
                      <a:pt x="1046691" y="3596387"/>
                      <a:pt x="2362046" y="3608103"/>
                      <a:pt x="3454246" y="2890553"/>
                    </a:cubicBezTo>
                    <a:cubicBezTo>
                      <a:pt x="4140046" y="2411128"/>
                      <a:pt x="4805885" y="1893245"/>
                      <a:pt x="5186811" y="1547854"/>
                    </a:cubicBezTo>
                    <a:cubicBezTo>
                      <a:pt x="6363902" y="660932"/>
                      <a:pt x="5691633" y="-250607"/>
                      <a:pt x="4957709" y="63191"/>
                    </a:cubicBezTo>
                    <a:cubicBezTo>
                      <a:pt x="4321797" y="361226"/>
                      <a:pt x="4467357" y="1610823"/>
                      <a:pt x="6229187" y="1139794"/>
                    </a:cubicBezTo>
                    <a:cubicBezTo>
                      <a:pt x="7145930" y="909094"/>
                      <a:pt x="7610223" y="754715"/>
                      <a:pt x="8066010" y="609006"/>
                    </a:cubicBezTo>
                  </a:path>
                </a:pathLst>
              </a:cu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A3498C4-40C2-40C6-B190-CBE866C88B86}"/>
              </a:ext>
            </a:extLst>
          </p:cNvPr>
          <p:cNvSpPr txBox="1"/>
          <p:nvPr/>
        </p:nvSpPr>
        <p:spPr>
          <a:xfrm>
            <a:off x="8254600" y="1030678"/>
            <a:ext cx="340224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A teoria </a:t>
            </a:r>
            <a:r>
              <a:rPr lang="pt-PT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Keynesiana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da gestão ativa da procura foi apropriada em </a:t>
            </a:r>
            <a:r>
              <a:rPr lang="pt-P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condições de extremo stress financeiro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e a </a:t>
            </a:r>
            <a:r>
              <a:rPr lang="pt-P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ameaça da economia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rumo a uma armadilha de liquidez.  </a:t>
            </a:r>
          </a:p>
        </p:txBody>
      </p:sp>
      <p:pic>
        <p:nvPicPr>
          <p:cNvPr id="2054" name="Picture 6" descr="Imagem relacionada">
            <a:extLst>
              <a:ext uri="{FF2B5EF4-FFF2-40B4-BE49-F238E27FC236}">
                <a16:creationId xmlns:a16="http://schemas.microsoft.com/office/drawing/2014/main" xmlns="" id="{B7B8D80F-EC31-4367-9675-74CF32A4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colorTemperature colorTemp="5343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76" y="2868053"/>
            <a:ext cx="1181373" cy="1181373"/>
          </a:xfrm>
          <a:prstGeom prst="rect">
            <a:avLst/>
          </a:prstGeom>
          <a:noFill/>
        </p:spPr>
      </p:pic>
      <p:sp>
        <p:nvSpPr>
          <p:cNvPr id="51" name="Rounded Rectangle 51">
            <a:extLst>
              <a:ext uri="{FF2B5EF4-FFF2-40B4-BE49-F238E27FC236}">
                <a16:creationId xmlns:a16="http://schemas.microsoft.com/office/drawing/2014/main" xmlns="" id="{6FA4E81F-7048-44A0-8AD9-FA6489B25DCD}"/>
              </a:ext>
            </a:extLst>
          </p:cNvPr>
          <p:cNvSpPr/>
          <p:nvPr/>
        </p:nvSpPr>
        <p:spPr>
          <a:xfrm rot="16200000" flipH="1">
            <a:off x="7746628" y="1768565"/>
            <a:ext cx="530759" cy="463217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xmlns="" id="{83BBB7CE-63D3-4B1B-AE77-830FB1948ECD}"/>
              </a:ext>
            </a:extLst>
          </p:cNvPr>
          <p:cNvGrpSpPr/>
          <p:nvPr/>
        </p:nvGrpSpPr>
        <p:grpSpPr>
          <a:xfrm>
            <a:off x="4551298" y="4085853"/>
            <a:ext cx="7217305" cy="2556783"/>
            <a:chOff x="5144636" y="5084605"/>
            <a:chExt cx="7217305" cy="2556783"/>
          </a:xfrm>
        </p:grpSpPr>
        <p:grpSp>
          <p:nvGrpSpPr>
            <p:cNvPr id="52" name="Agrupar 51">
              <a:extLst>
                <a:ext uri="{FF2B5EF4-FFF2-40B4-BE49-F238E27FC236}">
                  <a16:creationId xmlns:a16="http://schemas.microsoft.com/office/drawing/2014/main" xmlns="" id="{2BDA7FB5-98DE-4CB8-B714-0AB181B9B085}"/>
                </a:ext>
              </a:extLst>
            </p:cNvPr>
            <p:cNvGrpSpPr/>
            <p:nvPr/>
          </p:nvGrpSpPr>
          <p:grpSpPr>
            <a:xfrm>
              <a:off x="5144636" y="5084605"/>
              <a:ext cx="7217305" cy="2556783"/>
              <a:chOff x="901196" y="2270006"/>
              <a:chExt cx="6640264" cy="2403553"/>
            </a:xfrm>
          </p:grpSpPr>
          <p:sp>
            <p:nvSpPr>
              <p:cNvPr id="53" name="Oval 10">
                <a:extLst>
                  <a:ext uri="{FF2B5EF4-FFF2-40B4-BE49-F238E27FC236}">
                    <a16:creationId xmlns:a16="http://schemas.microsoft.com/office/drawing/2014/main" xmlns="" id="{4019573E-A6B5-4730-A7CD-3F7B203F7741}"/>
                  </a:ext>
                </a:extLst>
              </p:cNvPr>
              <p:cNvSpPr/>
              <p:nvPr/>
            </p:nvSpPr>
            <p:spPr>
              <a:xfrm>
                <a:off x="909869" y="2270006"/>
                <a:ext cx="532746" cy="53274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Oval 13">
                <a:extLst>
                  <a:ext uri="{FF2B5EF4-FFF2-40B4-BE49-F238E27FC236}">
                    <a16:creationId xmlns:a16="http://schemas.microsoft.com/office/drawing/2014/main" xmlns="" id="{35E676C2-BB67-44FA-A3CB-AFEA52BA8CD1}"/>
                  </a:ext>
                </a:extLst>
              </p:cNvPr>
              <p:cNvSpPr/>
              <p:nvPr/>
            </p:nvSpPr>
            <p:spPr>
              <a:xfrm>
                <a:off x="901196" y="4016169"/>
                <a:ext cx="532746" cy="5327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56" name="Group 22">
                <a:extLst>
                  <a:ext uri="{FF2B5EF4-FFF2-40B4-BE49-F238E27FC236}">
                    <a16:creationId xmlns:a16="http://schemas.microsoft.com/office/drawing/2014/main" xmlns="" id="{EEE47E67-A0A8-4E04-A0D9-0412137A730E}"/>
                  </a:ext>
                </a:extLst>
              </p:cNvPr>
              <p:cNvGrpSpPr/>
              <p:nvPr/>
            </p:nvGrpSpPr>
            <p:grpSpPr>
              <a:xfrm>
                <a:off x="1537022" y="2279210"/>
                <a:ext cx="6004438" cy="2394349"/>
                <a:chOff x="6215890" y="1532156"/>
                <a:chExt cx="1538917" cy="2394349"/>
              </a:xfrm>
            </p:grpSpPr>
            <p:sp>
              <p:nvSpPr>
                <p:cNvPr id="61" name="TextBox 8">
                  <a:extLst>
                    <a:ext uri="{FF2B5EF4-FFF2-40B4-BE49-F238E27FC236}">
                      <a16:creationId xmlns:a16="http://schemas.microsoft.com/office/drawing/2014/main" xmlns="" id="{DC2144B2-2C62-48D9-87FF-DA4CA869278B}"/>
                    </a:ext>
                  </a:extLst>
                </p:cNvPr>
                <p:cNvSpPr txBox="1"/>
                <p:nvPr/>
              </p:nvSpPr>
              <p:spPr>
                <a:xfrm>
                  <a:off x="6224171" y="1532156"/>
                  <a:ext cx="1457346" cy="28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Teoria </a:t>
                  </a:r>
                  <a:r>
                    <a:rPr lang="en-US" altLang="ko-KR" sz="1400" b="1" i="1" dirty="0" err="1">
                      <a:solidFill>
                        <a:schemeClr val="accent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Keynesiana</a:t>
                  </a:r>
                  <a:endParaRPr lang="ko-KR" altLang="en-US" sz="1400" b="1" i="1" dirty="0">
                    <a:solidFill>
                      <a:schemeClr val="accent4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" name="TextBox 9">
                  <a:extLst>
                    <a:ext uri="{FF2B5EF4-FFF2-40B4-BE49-F238E27FC236}">
                      <a16:creationId xmlns:a16="http://schemas.microsoft.com/office/drawing/2014/main" xmlns="" id="{A7A446C1-4C98-40CB-A7BE-94318FA48704}"/>
                    </a:ext>
                  </a:extLst>
                </p:cNvPr>
                <p:cNvSpPr txBox="1"/>
                <p:nvPr/>
              </p:nvSpPr>
              <p:spPr>
                <a:xfrm>
                  <a:off x="6215890" y="1814387"/>
                  <a:ext cx="1538917" cy="2112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Teoria económica que se foca nas alterações da economia no curto-prazo, e que tentou perceber a Grande Depressão. Keynes defendia que a aumentar a despesa pública e a baixar as taxas de juro, a procura seria estimulada e a Economia sairia da depressão. </a:t>
                  </a:r>
                </a:p>
                <a:p>
                  <a:pPr algn="just"/>
                  <a:r>
                    <a:rPr lang="pt-PT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Os preços não se ajustam imediatamente para assegurar o equilíbrio macroeconómico: A oferta de bens e serviços é elástica e o equilíbrio macroeconómico - produção e emprego - é determinado pelo nível de procura e não pelo movimento de preços. </a:t>
                  </a:r>
                </a:p>
                <a:p>
                  <a:pPr algn="just"/>
                  <a:endParaRPr lang="pt-PT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just"/>
                  <a:endParaRPr lang="pt-PT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just"/>
                  <a:endParaRPr lang="pt-PT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just"/>
                  <a:endParaRPr lang="pt-PT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" name="Group 28">
                <a:extLst>
                  <a:ext uri="{FF2B5EF4-FFF2-40B4-BE49-F238E27FC236}">
                    <a16:creationId xmlns:a16="http://schemas.microsoft.com/office/drawing/2014/main" xmlns="" id="{C2A75666-B542-4260-9370-F3F83C7BBE40}"/>
                  </a:ext>
                </a:extLst>
              </p:cNvPr>
              <p:cNvGrpSpPr/>
              <p:nvPr/>
            </p:nvGrpSpPr>
            <p:grpSpPr>
              <a:xfrm>
                <a:off x="1505188" y="3849773"/>
                <a:ext cx="5723416" cy="768517"/>
                <a:chOff x="6207731" y="2221263"/>
                <a:chExt cx="1466892" cy="768517"/>
              </a:xfrm>
            </p:grpSpPr>
            <p:sp>
              <p:nvSpPr>
                <p:cNvPr id="59" name="TextBox 14">
                  <a:extLst>
                    <a:ext uri="{FF2B5EF4-FFF2-40B4-BE49-F238E27FC236}">
                      <a16:creationId xmlns:a16="http://schemas.microsoft.com/office/drawing/2014/main" xmlns="" id="{17C90477-2B6B-4B89-BC0F-56149B0E19BD}"/>
                    </a:ext>
                  </a:extLst>
                </p:cNvPr>
                <p:cNvSpPr txBox="1"/>
                <p:nvPr/>
              </p:nvSpPr>
              <p:spPr>
                <a:xfrm>
                  <a:off x="6217277" y="2221263"/>
                  <a:ext cx="1457346" cy="28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err="1">
                      <a:solidFill>
                        <a:schemeClr val="accent3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Procura</a:t>
                  </a:r>
                  <a:r>
                    <a:rPr lang="en-US" altLang="ko-KR" sz="1400" b="1" dirty="0">
                      <a:solidFill>
                        <a:schemeClr val="accent3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altLang="ko-KR" sz="1400" b="1" dirty="0" err="1">
                      <a:solidFill>
                        <a:schemeClr val="accent3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Agregada</a:t>
                  </a:r>
                  <a:endParaRPr lang="ko-KR" altLang="en-US" sz="1400" b="1" dirty="0">
                    <a:solidFill>
                      <a:schemeClr val="accent3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TextBox 15">
                  <a:extLst>
                    <a:ext uri="{FF2B5EF4-FFF2-40B4-BE49-F238E27FC236}">
                      <a16:creationId xmlns:a16="http://schemas.microsoft.com/office/drawing/2014/main" xmlns="" id="{D29A31B8-EF0F-4487-8184-70EAA2319B51}"/>
                    </a:ext>
                  </a:extLst>
                </p:cNvPr>
                <p:cNvSpPr txBox="1"/>
                <p:nvPr/>
              </p:nvSpPr>
              <p:spPr>
                <a:xfrm>
                  <a:off x="6207731" y="2497917"/>
                  <a:ext cx="1457346" cy="4918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Quantidade total do produto que é possível adquirir para uma determinado nível de preços, mantendo-se tudo o resto constante (</a:t>
                  </a:r>
                  <a:r>
                    <a:rPr lang="pt-PT" sz="1400" i="1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ceteris</a:t>
                  </a:r>
                  <a:r>
                    <a:rPr lang="pt-PT" sz="1400" i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pt-PT" sz="1400" i="1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paribus</a:t>
                  </a:r>
                  <a:r>
                    <a:rPr lang="pt-PT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p:grpSp>
        </p:grpSp>
        <p:sp>
          <p:nvSpPr>
            <p:cNvPr id="63" name="Rectangle 7">
              <a:extLst>
                <a:ext uri="{FF2B5EF4-FFF2-40B4-BE49-F238E27FC236}">
                  <a16:creationId xmlns:a16="http://schemas.microsoft.com/office/drawing/2014/main" xmlns="" id="{8CC2AE7F-EB8B-497D-9D27-36A1FDFECFD3}"/>
                </a:ext>
              </a:extLst>
            </p:cNvPr>
            <p:cNvSpPr/>
            <p:nvPr/>
          </p:nvSpPr>
          <p:spPr>
            <a:xfrm rot="18900000">
              <a:off x="5399077" y="5194055"/>
              <a:ext cx="157015" cy="347810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xmlns="" id="{8E8C36FD-951A-42DB-92C6-E17AE2A075AD}"/>
                </a:ext>
              </a:extLst>
            </p:cNvPr>
            <p:cNvSpPr/>
            <p:nvPr/>
          </p:nvSpPr>
          <p:spPr>
            <a:xfrm rot="18900000">
              <a:off x="5362532" y="7046308"/>
              <a:ext cx="157015" cy="347810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051930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ED9B9C4E-DA23-4008-848B-54A6E4E18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465767"/>
              </p:ext>
            </p:extLst>
          </p:nvPr>
        </p:nvGraphicFramePr>
        <p:xfrm>
          <a:off x="-9425" y="2972963"/>
          <a:ext cx="6014299" cy="389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19733922-09D0-4947-A22F-827D7C734182}"/>
              </a:ext>
            </a:extLst>
          </p:cNvPr>
          <p:cNvSpPr/>
          <p:nvPr/>
        </p:nvSpPr>
        <p:spPr>
          <a:xfrm>
            <a:off x="651022" y="350430"/>
            <a:ext cx="320322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D626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  <a:endParaRPr lang="en-US" altLang="ko-KR" sz="3600" b="1" dirty="0">
              <a:solidFill>
                <a:srgbClr val="5D62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D626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Quantitativos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5D626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 err="1">
                <a:solidFill>
                  <a:srgbClr val="5D6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Flexibilidade</a:t>
            </a:r>
            <a:r>
              <a:rPr lang="en-US" altLang="ko-KR" sz="2000" b="1" dirty="0">
                <a:solidFill>
                  <a:srgbClr val="5D6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ko-KR" sz="2000" b="1" dirty="0" err="1">
                <a:solidFill>
                  <a:srgbClr val="5D6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trabalho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5D626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39B2C4E-5E6E-4C15-9A3F-9E84FF72DEB1}"/>
              </a:ext>
            </a:extLst>
          </p:cNvPr>
          <p:cNvSpPr/>
          <p:nvPr/>
        </p:nvSpPr>
        <p:spPr>
          <a:xfrm>
            <a:off x="7635241" y="4908755"/>
            <a:ext cx="4124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pt-PT" sz="1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</a:t>
            </a:r>
            <a:r>
              <a:rPr lang="pt-PT" sz="1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 indicador varia entre 0 e 6. Um valor mais alto indica regulação mais rígida.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E62EFE2B-7A81-4AE1-9662-5682C7416783}"/>
              </a:ext>
            </a:extLst>
          </p:cNvPr>
          <p:cNvSpPr/>
          <p:nvPr/>
        </p:nvSpPr>
        <p:spPr>
          <a:xfrm>
            <a:off x="7635241" y="5711472"/>
            <a:ext cx="4124486" cy="310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Fonte: OCDE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6442DDB5-089F-44A7-8678-E7F66B040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041895"/>
              </p:ext>
            </p:extLst>
          </p:nvPr>
        </p:nvGraphicFramePr>
        <p:xfrm>
          <a:off x="6004874" y="0"/>
          <a:ext cx="6243815" cy="405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9345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9">
            <a:extLst>
              <a:ext uri="{FF2B5EF4-FFF2-40B4-BE49-F238E27FC236}">
                <a16:creationId xmlns:a16="http://schemas.microsoft.com/office/drawing/2014/main" xmlns="" id="{8130007C-7649-4272-9A3E-6E0ABFAC13B0}"/>
              </a:ext>
            </a:extLst>
          </p:cNvPr>
          <p:cNvGrpSpPr/>
          <p:nvPr/>
        </p:nvGrpSpPr>
        <p:grpSpPr>
          <a:xfrm>
            <a:off x="1145332" y="1764927"/>
            <a:ext cx="4264393" cy="4313485"/>
            <a:chOff x="369152" y="1617134"/>
            <a:chExt cx="3546035" cy="3586857"/>
          </a:xfrm>
        </p:grpSpPr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xmlns="" id="{6ED105AE-6A3C-43B6-83D0-8FC6DDBCACC8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33" name="Rectangle 14">
                <a:extLst>
                  <a:ext uri="{FF2B5EF4-FFF2-40B4-BE49-F238E27FC236}">
                    <a16:creationId xmlns:a16="http://schemas.microsoft.com/office/drawing/2014/main" xmlns="" id="{4AD13A34-9337-413B-A824-587BAFBD317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Right Triangle 13">
                <a:extLst>
                  <a:ext uri="{FF2B5EF4-FFF2-40B4-BE49-F238E27FC236}">
                    <a16:creationId xmlns:a16="http://schemas.microsoft.com/office/drawing/2014/main" xmlns="" id="{83F70945-5632-4361-8304-D2B656F5BC36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Rectangle 24">
                <a:extLst>
                  <a:ext uri="{FF2B5EF4-FFF2-40B4-BE49-F238E27FC236}">
                    <a16:creationId xmlns:a16="http://schemas.microsoft.com/office/drawing/2014/main" xmlns="" id="{725D99A8-A748-471A-9D6B-367035B0C0B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xmlns="" id="{C26B59C2-A382-457A-9B40-9E7019B65659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" name="Isosceles Triangle 3">
                <a:extLst>
                  <a:ext uri="{FF2B5EF4-FFF2-40B4-BE49-F238E27FC236}">
                    <a16:creationId xmlns:a16="http://schemas.microsoft.com/office/drawing/2014/main" xmlns="" id="{FD83AF7D-CE29-4BEB-B86F-97B0D31B31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" name="Group 88">
              <a:extLst>
                <a:ext uri="{FF2B5EF4-FFF2-40B4-BE49-F238E27FC236}">
                  <a16:creationId xmlns:a16="http://schemas.microsoft.com/office/drawing/2014/main" xmlns="" id="{DE409B21-51CB-44F2-B15A-1D0062BFE0CF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28" name="Rectangle 14">
                <a:extLst>
                  <a:ext uri="{FF2B5EF4-FFF2-40B4-BE49-F238E27FC236}">
                    <a16:creationId xmlns:a16="http://schemas.microsoft.com/office/drawing/2014/main" xmlns="" id="{537A24A5-79B6-427C-A699-C46F53926DEE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Right Triangle 13">
                <a:extLst>
                  <a:ext uri="{FF2B5EF4-FFF2-40B4-BE49-F238E27FC236}">
                    <a16:creationId xmlns:a16="http://schemas.microsoft.com/office/drawing/2014/main" xmlns="" id="{E323C266-8D31-412E-B3A0-38DF8EA5FC5A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Rectangle 24">
                <a:extLst>
                  <a:ext uri="{FF2B5EF4-FFF2-40B4-BE49-F238E27FC236}">
                    <a16:creationId xmlns:a16="http://schemas.microsoft.com/office/drawing/2014/main" xmlns="" id="{3E77D5D2-5EE2-4845-A5E5-4A5DD31098E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Rectangle 41">
                <a:extLst>
                  <a:ext uri="{FF2B5EF4-FFF2-40B4-BE49-F238E27FC236}">
                    <a16:creationId xmlns:a16="http://schemas.microsoft.com/office/drawing/2014/main" xmlns="" id="{BC3AE71F-1F12-44F6-91D6-CB7492C1638E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Isosceles Triangle 3">
                <a:extLst>
                  <a:ext uri="{FF2B5EF4-FFF2-40B4-BE49-F238E27FC236}">
                    <a16:creationId xmlns:a16="http://schemas.microsoft.com/office/drawing/2014/main" xmlns="" id="{9C9A9931-4A91-4297-A8B4-02C31AB9E6F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" name="Group 94">
              <a:extLst>
                <a:ext uri="{FF2B5EF4-FFF2-40B4-BE49-F238E27FC236}">
                  <a16:creationId xmlns:a16="http://schemas.microsoft.com/office/drawing/2014/main" xmlns="" id="{74E46DE7-D084-4135-AE83-2E2236D0EDB5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23" name="Rectangle 14">
                <a:extLst>
                  <a:ext uri="{FF2B5EF4-FFF2-40B4-BE49-F238E27FC236}">
                    <a16:creationId xmlns:a16="http://schemas.microsoft.com/office/drawing/2014/main" xmlns="" id="{51869A4C-F9F2-422B-B9E9-24A1950A7171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Right Triangle 13">
                <a:extLst>
                  <a:ext uri="{FF2B5EF4-FFF2-40B4-BE49-F238E27FC236}">
                    <a16:creationId xmlns:a16="http://schemas.microsoft.com/office/drawing/2014/main" xmlns="" id="{6E22DAAE-D088-4544-9CC5-2B806AC5C20D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8D96FA0-B9DA-4002-8417-BCD3AB3666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xmlns="" id="{061BBCC2-B3F8-4410-AFB1-4BAF12FFE37E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Isosceles Triangle 3">
                <a:extLst>
                  <a:ext uri="{FF2B5EF4-FFF2-40B4-BE49-F238E27FC236}">
                    <a16:creationId xmlns:a16="http://schemas.microsoft.com/office/drawing/2014/main" xmlns="" id="{5D4CD3C2-412F-43CA-9D1A-13887123C9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6" name="Group 100">
              <a:extLst>
                <a:ext uri="{FF2B5EF4-FFF2-40B4-BE49-F238E27FC236}">
                  <a16:creationId xmlns:a16="http://schemas.microsoft.com/office/drawing/2014/main" xmlns="" id="{3288EA1A-7A28-4845-8464-7D19BEF128FB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xmlns="" id="{C8A668D2-CB87-4CD6-A66D-ECB282D68B68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" name="Right Triangle 13">
                <a:extLst>
                  <a:ext uri="{FF2B5EF4-FFF2-40B4-BE49-F238E27FC236}">
                    <a16:creationId xmlns:a16="http://schemas.microsoft.com/office/drawing/2014/main" xmlns="" id="{BCAF089D-273D-4710-B666-F2CA7FF2E0BC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Rectangle 24">
                <a:extLst>
                  <a:ext uri="{FF2B5EF4-FFF2-40B4-BE49-F238E27FC236}">
                    <a16:creationId xmlns:a16="http://schemas.microsoft.com/office/drawing/2014/main" xmlns="" id="{9752AA2D-E527-4C99-A045-51B821E7E8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Rectangle 41">
                <a:extLst>
                  <a:ext uri="{FF2B5EF4-FFF2-40B4-BE49-F238E27FC236}">
                    <a16:creationId xmlns:a16="http://schemas.microsoft.com/office/drawing/2014/main" xmlns="" id="{A0133199-02CB-42B8-B771-BB083DC0B6C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Isosceles Triangle 3">
                <a:extLst>
                  <a:ext uri="{FF2B5EF4-FFF2-40B4-BE49-F238E27FC236}">
                    <a16:creationId xmlns:a16="http://schemas.microsoft.com/office/drawing/2014/main" xmlns="" id="{5C9CFCB5-81D7-44D9-96EA-B83252E6D78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xmlns="" id="{B7068F42-4CE3-4E9A-9C2B-93A5222FBC66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38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xmlns="" id="{87F02AA5-B428-4230-9063-10D510F6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36" y="2420712"/>
            <a:ext cx="3143472" cy="314347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7">
            <a:extLst>
              <a:ext uri="{FF2B5EF4-FFF2-40B4-BE49-F238E27FC236}">
                <a16:creationId xmlns:a16="http://schemas.microsoft.com/office/drawing/2014/main" xmlns="" id="{D06FFAC6-7457-4EC6-8DC8-41A11E28E70F}"/>
              </a:ext>
            </a:extLst>
          </p:cNvPr>
          <p:cNvGrpSpPr/>
          <p:nvPr/>
        </p:nvGrpSpPr>
        <p:grpSpPr>
          <a:xfrm>
            <a:off x="4375" y="2047494"/>
            <a:ext cx="9700027" cy="4380611"/>
            <a:chOff x="-579606" y="1852101"/>
            <a:chExt cx="8066010" cy="3642676"/>
          </a:xfrm>
        </p:grpSpPr>
        <p:sp>
          <p:nvSpPr>
            <p:cNvPr id="40" name="Oval 4">
              <a:extLst>
                <a:ext uri="{FF2B5EF4-FFF2-40B4-BE49-F238E27FC236}">
                  <a16:creationId xmlns:a16="http://schemas.microsoft.com/office/drawing/2014/main" xmlns="" id="{DC5A755B-DB2D-4B40-AF96-B4DFCED24869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xmlns="" id="{D01E8EA6-83A3-4061-9C80-FB6FE089F84C}"/>
                </a:ext>
              </a:extLst>
            </p:cNvPr>
            <p:cNvSpPr/>
            <p:nvPr/>
          </p:nvSpPr>
          <p:spPr>
            <a:xfrm>
              <a:off x="-579606" y="1852101"/>
              <a:ext cx="80660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60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67357" y="1610823"/>
                    <a:pt x="6229187" y="1139794"/>
                  </a:cubicBezTo>
                  <a:cubicBezTo>
                    <a:pt x="7145930" y="909094"/>
                    <a:pt x="7610223" y="754715"/>
                    <a:pt x="8066010" y="609006"/>
                  </a:cubicBezTo>
                </a:path>
              </a:pathLst>
            </a:cu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595C7F4-549D-41B1-8615-DDB4B96F4A9C}"/>
              </a:ext>
            </a:extLst>
          </p:cNvPr>
          <p:cNvSpPr txBox="1"/>
          <p:nvPr/>
        </p:nvSpPr>
        <p:spPr>
          <a:xfrm>
            <a:off x="6989185" y="3540217"/>
            <a:ext cx="5492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FE99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E99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Estabilidade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srgbClr val="FE99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ko-KR" sz="2800" b="1" dirty="0" err="1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Crescimento</a:t>
            </a:r>
            <a:r>
              <a:rPr lang="en-US" altLang="ko-KR" sz="2800" b="1" dirty="0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Económico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99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" name="Group 77">
            <a:extLst>
              <a:ext uri="{FF2B5EF4-FFF2-40B4-BE49-F238E27FC236}">
                <a16:creationId xmlns:a16="http://schemas.microsoft.com/office/drawing/2014/main" xmlns="" id="{9B851A59-4C1D-4AF6-95E3-6B02EB8E5D94}"/>
              </a:ext>
            </a:extLst>
          </p:cNvPr>
          <p:cNvGrpSpPr/>
          <p:nvPr/>
        </p:nvGrpSpPr>
        <p:grpSpPr>
          <a:xfrm>
            <a:off x="6927002" y="4731261"/>
            <a:ext cx="4354103" cy="1292662"/>
            <a:chOff x="5889059" y="3872747"/>
            <a:chExt cx="2527680" cy="129266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09A57E6-011A-4D19-BE44-C0B17223197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pt-PT" sz="1200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É preciso encontrar mecanismos que permitam que diferentes estruturas politicas coexistam em diferentes partes do mundo. Isto requer uma </a:t>
              </a:r>
              <a:r>
                <a:rPr lang="pt-PT" sz="1200" b="1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cooperação internacional</a:t>
              </a:r>
              <a:r>
                <a:rPr lang="pt-PT" sz="1200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pt-PT" sz="1200" b="1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vigilância</a:t>
              </a:r>
              <a:r>
                <a:rPr lang="pt-PT" sz="1200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 </a:t>
              </a:r>
              <a:r>
                <a:rPr lang="pt-PT" sz="1200" b="1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comunicação</a:t>
              </a:r>
              <a:r>
                <a:rPr lang="pt-PT" sz="1200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entre políticas geográficas diferentes, minimizando os efeitos secundários adversos.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8A240DC-8A47-49A6-A6F1-8E36735DA632}"/>
                </a:ext>
              </a:extLst>
            </p:cNvPr>
            <p:cNvSpPr txBox="1"/>
            <p:nvPr/>
          </p:nvSpPr>
          <p:spPr>
            <a:xfrm>
              <a:off x="5889059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46" name="Oval 17">
            <a:extLst>
              <a:ext uri="{FF2B5EF4-FFF2-40B4-BE49-F238E27FC236}">
                <a16:creationId xmlns:a16="http://schemas.microsoft.com/office/drawing/2014/main" xmlns="" id="{D2C79330-C0C7-475B-8075-221B7ADF2103}"/>
              </a:ext>
            </a:extLst>
          </p:cNvPr>
          <p:cNvSpPr/>
          <p:nvPr/>
        </p:nvSpPr>
        <p:spPr>
          <a:xfrm rot="3769326">
            <a:off x="9967865" y="1464421"/>
            <a:ext cx="1072802" cy="176595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xmlns="" id="{8E0EB31A-7A19-4B80-97C2-F47A94A668B1}"/>
              </a:ext>
            </a:extLst>
          </p:cNvPr>
          <p:cNvSpPr txBox="1">
            <a:spLocks/>
          </p:cNvSpPr>
          <p:nvPr/>
        </p:nvSpPr>
        <p:spPr>
          <a:xfrm>
            <a:off x="260849" y="282103"/>
            <a:ext cx="10202904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Coordenação e Cooperação Internacional</a:t>
            </a:r>
          </a:p>
        </p:txBody>
      </p:sp>
    </p:spTree>
    <p:extLst>
      <p:ext uri="{BB962C8B-B14F-4D97-AF65-F5344CB8AC3E}">
        <p14:creationId xmlns:p14="http://schemas.microsoft.com/office/powerpoint/2010/main" val="1774557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>
            <a:extLst>
              <a:ext uri="{FF2B5EF4-FFF2-40B4-BE49-F238E27FC236}">
                <a16:creationId xmlns:a16="http://schemas.microsoft.com/office/drawing/2014/main" xmlns="" id="{207DD19F-97CC-4B16-8E06-EC320CFFFD22}"/>
              </a:ext>
            </a:extLst>
          </p:cNvPr>
          <p:cNvGrpSpPr/>
          <p:nvPr/>
        </p:nvGrpSpPr>
        <p:grpSpPr>
          <a:xfrm rot="16200000">
            <a:off x="4580192" y="1558579"/>
            <a:ext cx="3031617" cy="4741332"/>
            <a:chOff x="4680573" y="1245347"/>
            <a:chExt cx="2814395" cy="4401592"/>
          </a:xfrm>
        </p:grpSpPr>
        <p:sp>
          <p:nvSpPr>
            <p:cNvPr id="4" name="Bent Arrow 9">
              <a:extLst>
                <a:ext uri="{FF2B5EF4-FFF2-40B4-BE49-F238E27FC236}">
                  <a16:creationId xmlns:a16="http://schemas.microsoft.com/office/drawing/2014/main" xmlns="" id="{B5B9A498-AFBA-49AC-8384-2ACF11469BE5}"/>
                </a:ext>
              </a:extLst>
            </p:cNvPr>
            <p:cNvSpPr/>
            <p:nvPr/>
          </p:nvSpPr>
          <p:spPr>
            <a:xfrm>
              <a:off x="5005650" y="1489625"/>
              <a:ext cx="668408" cy="1470500"/>
            </a:xfrm>
            <a:prstGeom prst="bentArrow">
              <a:avLst>
                <a:gd name="adj1" fmla="val 15772"/>
                <a:gd name="adj2" fmla="val 17802"/>
                <a:gd name="adj3" fmla="val 28740"/>
                <a:gd name="adj4" fmla="val 27522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xmlns="" id="{1C1459B4-585F-49F7-AB83-EF422C517EAE}"/>
                </a:ext>
              </a:extLst>
            </p:cNvPr>
            <p:cNvGrpSpPr/>
            <p:nvPr/>
          </p:nvGrpSpPr>
          <p:grpSpPr>
            <a:xfrm>
              <a:off x="5693634" y="1245347"/>
              <a:ext cx="763052" cy="4401592"/>
              <a:chOff x="5655835" y="1245347"/>
              <a:chExt cx="763052" cy="4401592"/>
            </a:xfrm>
          </p:grpSpPr>
          <p:sp>
            <p:nvSpPr>
              <p:cNvPr id="12" name="Oval 53">
                <a:extLst>
                  <a:ext uri="{FF2B5EF4-FFF2-40B4-BE49-F238E27FC236}">
                    <a16:creationId xmlns:a16="http://schemas.microsoft.com/office/drawing/2014/main" xmlns="" id="{CBD1ADAF-5F0B-4E35-9A1E-B77A91DD7E86}"/>
                  </a:ext>
                </a:extLst>
              </p:cNvPr>
              <p:cNvSpPr/>
              <p:nvPr/>
            </p:nvSpPr>
            <p:spPr>
              <a:xfrm>
                <a:off x="5655835" y="1245347"/>
                <a:ext cx="763052" cy="7630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" name="Oval 58">
                <a:extLst>
                  <a:ext uri="{FF2B5EF4-FFF2-40B4-BE49-F238E27FC236}">
                    <a16:creationId xmlns:a16="http://schemas.microsoft.com/office/drawing/2014/main" xmlns="" id="{6CFBA469-C2C9-47E5-A528-71E024102565}"/>
                  </a:ext>
                </a:extLst>
              </p:cNvPr>
              <p:cNvSpPr/>
              <p:nvPr/>
            </p:nvSpPr>
            <p:spPr>
              <a:xfrm>
                <a:off x="5655835" y="4883887"/>
                <a:ext cx="763052" cy="7630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xmlns="" id="{28CCE0A5-905D-4116-AF49-85F249979186}"/>
                </a:ext>
              </a:extLst>
            </p:cNvPr>
            <p:cNvGrpSpPr/>
            <p:nvPr/>
          </p:nvGrpSpPr>
          <p:grpSpPr>
            <a:xfrm>
              <a:off x="4680573" y="3065897"/>
              <a:ext cx="2814395" cy="763052"/>
              <a:chOff x="4680573" y="3065897"/>
              <a:chExt cx="2814395" cy="763052"/>
            </a:xfrm>
          </p:grpSpPr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xmlns="" id="{C8B4AD13-C952-4BFC-B593-F9125B9AC569}"/>
                  </a:ext>
                </a:extLst>
              </p:cNvPr>
              <p:cNvSpPr/>
              <p:nvPr/>
            </p:nvSpPr>
            <p:spPr>
              <a:xfrm>
                <a:off x="4680573" y="3065897"/>
                <a:ext cx="763052" cy="7630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" name="Oval 63">
                <a:extLst>
                  <a:ext uri="{FF2B5EF4-FFF2-40B4-BE49-F238E27FC236}">
                    <a16:creationId xmlns:a16="http://schemas.microsoft.com/office/drawing/2014/main" xmlns="" id="{A4A7178B-028F-4459-992A-81179CB27EF4}"/>
                  </a:ext>
                </a:extLst>
              </p:cNvPr>
              <p:cNvSpPr/>
              <p:nvPr/>
            </p:nvSpPr>
            <p:spPr>
              <a:xfrm>
                <a:off x="6731916" y="3065897"/>
                <a:ext cx="763052" cy="7630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7" name="Bent Arrow 52">
              <a:extLst>
                <a:ext uri="{FF2B5EF4-FFF2-40B4-BE49-F238E27FC236}">
                  <a16:creationId xmlns:a16="http://schemas.microsoft.com/office/drawing/2014/main" xmlns="" id="{F6D67663-0276-4F09-83B4-02D706931B63}"/>
                </a:ext>
              </a:extLst>
            </p:cNvPr>
            <p:cNvSpPr/>
            <p:nvPr/>
          </p:nvSpPr>
          <p:spPr>
            <a:xfrm rot="16200000">
              <a:off x="4542031" y="4289907"/>
              <a:ext cx="1470500" cy="668408"/>
            </a:xfrm>
            <a:prstGeom prst="bentArrow">
              <a:avLst>
                <a:gd name="adj1" fmla="val 15909"/>
                <a:gd name="adj2" fmla="val 18319"/>
                <a:gd name="adj3" fmla="val 28663"/>
                <a:gd name="adj4" fmla="val 29876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Bent Arrow 9">
              <a:extLst>
                <a:ext uri="{FF2B5EF4-FFF2-40B4-BE49-F238E27FC236}">
                  <a16:creationId xmlns:a16="http://schemas.microsoft.com/office/drawing/2014/main" xmlns="" id="{77F8232A-5A44-4C8A-8E07-3C6E700885E9}"/>
                </a:ext>
              </a:extLst>
            </p:cNvPr>
            <p:cNvSpPr/>
            <p:nvPr/>
          </p:nvSpPr>
          <p:spPr>
            <a:xfrm rot="10800000">
              <a:off x="6508814" y="3944950"/>
              <a:ext cx="668408" cy="1470500"/>
            </a:xfrm>
            <a:prstGeom prst="bentArrow">
              <a:avLst>
                <a:gd name="adj1" fmla="val 15772"/>
                <a:gd name="adj2" fmla="val 17802"/>
                <a:gd name="adj3" fmla="val 28740"/>
                <a:gd name="adj4" fmla="val 27522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Bent Arrow 52">
              <a:extLst>
                <a:ext uri="{FF2B5EF4-FFF2-40B4-BE49-F238E27FC236}">
                  <a16:creationId xmlns:a16="http://schemas.microsoft.com/office/drawing/2014/main" xmlns="" id="{C6A55D0B-5309-489D-8D73-30B6DF2BF040}"/>
                </a:ext>
              </a:extLst>
            </p:cNvPr>
            <p:cNvSpPr/>
            <p:nvPr/>
          </p:nvSpPr>
          <p:spPr>
            <a:xfrm rot="5400000">
              <a:off x="6155267" y="1953042"/>
              <a:ext cx="1470500" cy="668408"/>
            </a:xfrm>
            <a:prstGeom prst="bentArrow">
              <a:avLst>
                <a:gd name="adj1" fmla="val 15909"/>
                <a:gd name="adj2" fmla="val 18319"/>
                <a:gd name="adj3" fmla="val 28663"/>
                <a:gd name="adj4" fmla="val 29876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F4B36F3-04A6-4A8C-ADE2-6E9F8313C2CE}"/>
              </a:ext>
            </a:extLst>
          </p:cNvPr>
          <p:cNvSpPr txBox="1"/>
          <p:nvPr/>
        </p:nvSpPr>
        <p:spPr>
          <a:xfrm>
            <a:off x="4739631" y="3597604"/>
            <a:ext cx="27127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G20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F14D117-01DF-4814-93E5-EDCDEF60480E}"/>
              </a:ext>
            </a:extLst>
          </p:cNvPr>
          <p:cNvSpPr txBox="1"/>
          <p:nvPr/>
        </p:nvSpPr>
        <p:spPr>
          <a:xfrm>
            <a:off x="8694996" y="3689937"/>
            <a:ext cx="26878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377">
              <a:defRPr/>
            </a:pPr>
            <a:r>
              <a:rPr lang="en-US" altLang="ko-KR" sz="1400" dirty="0" err="1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Crescimento</a:t>
            </a:r>
            <a:r>
              <a:rPr lang="en-US" altLang="ko-KR" sz="14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forte, </a:t>
            </a:r>
            <a:r>
              <a:rPr lang="en-US" altLang="ko-KR" sz="1400" dirty="0" err="1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sustentável</a:t>
            </a:r>
            <a:r>
              <a:rPr lang="en-US" altLang="ko-KR" sz="14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altLang="ko-KR" sz="1400" dirty="0" err="1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equilibrado</a:t>
            </a:r>
            <a:endParaRPr lang="en-US" altLang="ko-KR" sz="1400" dirty="0">
              <a:solidFill>
                <a:srgbClr val="30303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19053E-204A-447E-A01C-306232CEC11A}"/>
              </a:ext>
            </a:extLst>
          </p:cNvPr>
          <p:cNvSpPr txBox="1"/>
          <p:nvPr/>
        </p:nvSpPr>
        <p:spPr>
          <a:xfrm>
            <a:off x="919511" y="3690753"/>
            <a:ext cx="26061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 defTabSz="914377">
              <a:defRPr/>
            </a:pPr>
            <a:r>
              <a:rPr lang="en-US" altLang="ko-KR" sz="1400" dirty="0" err="1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Minimizar</a:t>
            </a:r>
            <a:r>
              <a:rPr lang="en-US" altLang="ko-KR" sz="14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dirty="0" err="1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altLang="ko-KR" sz="14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dirty="0" err="1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riscos</a:t>
            </a:r>
            <a:r>
              <a:rPr lang="en-US" altLang="ko-KR" sz="14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ko-KR" sz="1400" dirty="0" err="1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novos</a:t>
            </a:r>
            <a:r>
              <a:rPr lang="en-US" altLang="ko-KR" sz="14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dirty="0" err="1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desequilibrios</a:t>
            </a:r>
            <a:r>
              <a:rPr lang="en-US" altLang="ko-KR" sz="14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dirty="0" err="1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globais</a:t>
            </a:r>
            <a:r>
              <a:rPr lang="en-US" altLang="ko-KR" sz="14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81D2D0-A336-4CD9-9EC3-EF8386DFAC3C}"/>
              </a:ext>
            </a:extLst>
          </p:cNvPr>
          <p:cNvSpPr txBox="1"/>
          <p:nvPr/>
        </p:nvSpPr>
        <p:spPr>
          <a:xfrm>
            <a:off x="4630320" y="5675905"/>
            <a:ext cx="294923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377"/>
            <a:r>
              <a:rPr lang="pt-PT" sz="14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Identificar a combinação macroeconómica de políticas estruturais e taxas de câmbio que ajudem a conseguir posições fiscais sustentáveis </a:t>
            </a:r>
            <a:endParaRPr lang="en-US" altLang="ko-KR" sz="1400" dirty="0">
              <a:solidFill>
                <a:srgbClr val="30303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0CEB5A0-8462-48AE-A812-5F503ECCC54C}"/>
              </a:ext>
            </a:extLst>
          </p:cNvPr>
          <p:cNvSpPr txBox="1"/>
          <p:nvPr/>
        </p:nvSpPr>
        <p:spPr>
          <a:xfrm>
            <a:off x="4715000" y="1426695"/>
            <a:ext cx="294923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377"/>
            <a:r>
              <a:rPr lang="pt-PT" sz="14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Reunir as mais importantes economias industrializadas e emergentes para discutir questões-chave da economia global e promover políticas compatíveis</a:t>
            </a:r>
            <a:endParaRPr lang="en-US" altLang="ko-KR" sz="1400" dirty="0">
              <a:solidFill>
                <a:srgbClr val="30303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xmlns="" id="{3152AE2E-DFE8-43D2-8216-935986663BAA}"/>
              </a:ext>
            </a:extLst>
          </p:cNvPr>
          <p:cNvSpPr txBox="1">
            <a:spLocks/>
          </p:cNvSpPr>
          <p:nvPr/>
        </p:nvSpPr>
        <p:spPr>
          <a:xfrm>
            <a:off x="466759" y="338676"/>
            <a:ext cx="3511618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Papel G20</a:t>
            </a:r>
          </a:p>
        </p:txBody>
      </p:sp>
    </p:spTree>
    <p:extLst>
      <p:ext uri="{BB962C8B-B14F-4D97-AF65-F5344CB8AC3E}">
        <p14:creationId xmlns:p14="http://schemas.microsoft.com/office/powerpoint/2010/main" val="4049912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A527859-986D-47FC-91E8-862742DE86C4}"/>
              </a:ext>
            </a:extLst>
          </p:cNvPr>
          <p:cNvSpPr/>
          <p:nvPr/>
        </p:nvSpPr>
        <p:spPr>
          <a:xfrm>
            <a:off x="0" y="3851310"/>
            <a:ext cx="1219200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xmlns="" id="{8CB74A93-20AF-4551-B220-D68A8E50AADB}"/>
              </a:ext>
            </a:extLst>
          </p:cNvPr>
          <p:cNvSpPr/>
          <p:nvPr/>
        </p:nvSpPr>
        <p:spPr>
          <a:xfrm>
            <a:off x="9432006" y="1720774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xmlns="" id="{0E0DE443-3E47-4DC1-B7EB-3EC205D6435D}"/>
              </a:ext>
            </a:extLst>
          </p:cNvPr>
          <p:cNvSpPr/>
          <p:nvPr/>
        </p:nvSpPr>
        <p:spPr>
          <a:xfrm rot="10800000">
            <a:off x="7567038" y="4067334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D57FBF-8F3E-40B2-8357-F2618AC27830}"/>
              </a:ext>
            </a:extLst>
          </p:cNvPr>
          <p:cNvSpPr txBox="1"/>
          <p:nvPr/>
        </p:nvSpPr>
        <p:spPr>
          <a:xfrm>
            <a:off x="904671" y="1985442"/>
            <a:ext cx="593387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Relação direta entre duas moedas;</a:t>
            </a:r>
          </a:p>
          <a:p>
            <a:pPr marL="171450" lvl="0" indent="-171450" defTabSz="914377">
              <a:buFont typeface="Arial" panose="020B0604020202020204" pitchFamily="34" charset="0"/>
              <a:buChar char="•"/>
            </a:pPr>
            <a:r>
              <a:rPr lang="pt-PT" altLang="ko-KR" sz="16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 taxa for </a:t>
            </a:r>
            <a:r>
              <a:rPr lang="pt-PT" altLang="ko-KR" sz="1600" b="1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fixa</a:t>
            </a:r>
            <a:r>
              <a:rPr lang="pt-PT" altLang="ko-KR" sz="16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 mudanças necessárias têm que vir através de ajustes nos salários e preços, levando à descida da expetativa da inflação;</a:t>
            </a:r>
          </a:p>
          <a:p>
            <a:pPr marL="171450" lvl="0" indent="-171450" defTabSz="914377">
              <a:buFont typeface="Arial" panose="020B0604020202020204" pitchFamily="34" charset="0"/>
              <a:buChar char="•"/>
            </a:pPr>
            <a:r>
              <a:rPr lang="pt-PT" altLang="ko-KR" sz="16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 atuar como válvula de segurança       Facilitar o movimento das taxas de câmbio</a:t>
            </a:r>
          </a:p>
          <a:p>
            <a:pPr marL="171450" lvl="0" indent="-171450" defTabSz="914377">
              <a:buFont typeface="Arial" panose="020B0604020202020204" pitchFamily="34" charset="0"/>
              <a:buChar char="•"/>
            </a:pPr>
            <a:r>
              <a:rPr lang="pt-PT" altLang="ko-KR" sz="16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Volatilidade excessiva pode ser prejudicial;</a:t>
            </a:r>
          </a:p>
          <a:p>
            <a:pPr marL="171450" lvl="0" indent="-171450" defTabSz="914377">
              <a:buFont typeface="Arial" panose="020B0604020202020204" pitchFamily="34" charset="0"/>
              <a:buChar char="•"/>
            </a:pPr>
            <a:endParaRPr lang="pt-PT" altLang="ko-KR" dirty="0">
              <a:solidFill>
                <a:srgbClr val="303030">
                  <a:lumMod val="75000"/>
                  <a:lumOff val="25000"/>
                </a:srgbClr>
              </a:solidFill>
              <a:cs typeface="Arial" pitchFamily="34" charset="0"/>
            </a:endParaRPr>
          </a:p>
          <a:p>
            <a:pPr marL="171450" lvl="0" indent="-171450" defTabSz="914377">
              <a:buFont typeface="Arial" panose="020B0604020202020204" pitchFamily="34" charset="0"/>
              <a:buChar char="•"/>
            </a:pP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41E024-AE04-4B8D-A744-B617EE3C3F4E}"/>
              </a:ext>
            </a:extLst>
          </p:cNvPr>
          <p:cNvSpPr txBox="1"/>
          <p:nvPr/>
        </p:nvSpPr>
        <p:spPr>
          <a:xfrm>
            <a:off x="904671" y="1338457"/>
            <a:ext cx="5933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Taxa de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Câmbio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Nominal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CC456B-830E-44BE-BCC7-1B795D66C516}"/>
              </a:ext>
            </a:extLst>
          </p:cNvPr>
          <p:cNvSpPr txBox="1"/>
          <p:nvPr/>
        </p:nvSpPr>
        <p:spPr>
          <a:xfrm>
            <a:off x="904671" y="4976869"/>
            <a:ext cx="5933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Relação de preços entre produtos/serviços nacionais e estrangeiros;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Alteradas de acordo com as politicas, taxas de crescimento, inflação e posições fiscais;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altLang="ko-KR" sz="16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longo prazo, seria expetável que as economias de mercados emergentes experimentassem uma apreciação real;</a:t>
            </a:r>
            <a:endParaRPr kumimoji="0" lang="pt-PT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882605-8107-4406-8887-8FF2A2044E65}"/>
              </a:ext>
            </a:extLst>
          </p:cNvPr>
          <p:cNvSpPr txBox="1"/>
          <p:nvPr/>
        </p:nvSpPr>
        <p:spPr>
          <a:xfrm>
            <a:off x="904670" y="4362199"/>
            <a:ext cx="5933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E99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Taxa de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E99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Câmbio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E99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Real 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E99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xmlns="" id="{9303FC69-F49B-4013-8B94-BFEE8E8D34A8}"/>
              </a:ext>
            </a:extLst>
          </p:cNvPr>
          <p:cNvCxnSpPr/>
          <p:nvPr/>
        </p:nvCxnSpPr>
        <p:spPr>
          <a:xfrm>
            <a:off x="4294874" y="3136491"/>
            <a:ext cx="3244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xmlns="" id="{24A47E78-0EBF-48F0-83AE-B2FDF7BC2BED}"/>
              </a:ext>
            </a:extLst>
          </p:cNvPr>
          <p:cNvCxnSpPr>
            <a:cxnSpLocks/>
          </p:cNvCxnSpPr>
          <p:nvPr/>
        </p:nvCxnSpPr>
        <p:spPr>
          <a:xfrm>
            <a:off x="2894029" y="3370438"/>
            <a:ext cx="10935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xmlns="" id="{7E402E7B-32F1-4254-96DC-AE914830F8B7}"/>
              </a:ext>
            </a:extLst>
          </p:cNvPr>
          <p:cNvCxnSpPr>
            <a:cxnSpLocks/>
          </p:cNvCxnSpPr>
          <p:nvPr/>
        </p:nvCxnSpPr>
        <p:spPr>
          <a:xfrm>
            <a:off x="3987540" y="3361011"/>
            <a:ext cx="0" cy="19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C7F2FE05-8003-4470-A4D1-AA70880376EF}"/>
              </a:ext>
            </a:extLst>
          </p:cNvPr>
          <p:cNvSpPr txBox="1">
            <a:spLocks/>
          </p:cNvSpPr>
          <p:nvPr/>
        </p:nvSpPr>
        <p:spPr>
          <a:xfrm>
            <a:off x="253058" y="257148"/>
            <a:ext cx="8117944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Sistema Monetário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8516274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9302AA9-CFAE-40C8-896D-CF24BB738D2B}"/>
              </a:ext>
            </a:extLst>
          </p:cNvPr>
          <p:cNvGrpSpPr/>
          <p:nvPr/>
        </p:nvGrpSpPr>
        <p:grpSpPr>
          <a:xfrm>
            <a:off x="956579" y="3009736"/>
            <a:ext cx="10296948" cy="1936363"/>
            <a:chOff x="535636" y="2528993"/>
            <a:chExt cx="8227294" cy="1547160"/>
          </a:xfrm>
        </p:grpSpPr>
        <p:sp>
          <p:nvSpPr>
            <p:cNvPr id="4" name="Isosceles Triangle 5">
              <a:extLst>
                <a:ext uri="{FF2B5EF4-FFF2-40B4-BE49-F238E27FC236}">
                  <a16:creationId xmlns:a16="http://schemas.microsoft.com/office/drawing/2014/main" xmlns="" id="{12C87F19-FBBC-4A46-BEB9-B598279DD1F1}"/>
                </a:ext>
              </a:extLst>
            </p:cNvPr>
            <p:cNvSpPr/>
            <p:nvPr/>
          </p:nvSpPr>
          <p:spPr>
            <a:xfrm>
              <a:off x="535636" y="2557925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xmlns="" id="{A17D3B1E-6FDA-40B2-A28C-6A4B318F4F76}"/>
                </a:ext>
              </a:extLst>
            </p:cNvPr>
            <p:cNvSpPr/>
            <p:nvPr/>
          </p:nvSpPr>
          <p:spPr>
            <a:xfrm rot="10800000">
              <a:off x="2129649" y="3212976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A52C1B11-C243-4862-B7AA-A4011819ACD4}"/>
                </a:ext>
              </a:extLst>
            </p:cNvPr>
            <p:cNvSpPr/>
            <p:nvPr/>
          </p:nvSpPr>
          <p:spPr>
            <a:xfrm>
              <a:off x="3723663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Isosceles Triangle 5">
              <a:extLst>
                <a:ext uri="{FF2B5EF4-FFF2-40B4-BE49-F238E27FC236}">
                  <a16:creationId xmlns:a16="http://schemas.microsoft.com/office/drawing/2014/main" xmlns="" id="{525931DB-3F83-483F-9F17-017C270374CA}"/>
                </a:ext>
              </a:extLst>
            </p:cNvPr>
            <p:cNvSpPr/>
            <p:nvPr/>
          </p:nvSpPr>
          <p:spPr>
            <a:xfrm rot="10800000">
              <a:off x="5317677" y="3198509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Isosceles Triangle 5">
              <a:extLst>
                <a:ext uri="{FF2B5EF4-FFF2-40B4-BE49-F238E27FC236}">
                  <a16:creationId xmlns:a16="http://schemas.microsoft.com/office/drawing/2014/main" xmlns="" id="{6DD6C503-E5E5-4179-97C9-6629028CEC71}"/>
                </a:ext>
              </a:extLst>
            </p:cNvPr>
            <p:cNvSpPr/>
            <p:nvPr/>
          </p:nvSpPr>
          <p:spPr>
            <a:xfrm>
              <a:off x="6926156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8C5D265-13AE-4860-A02D-9CFDE47DD33E}"/>
              </a:ext>
            </a:extLst>
          </p:cNvPr>
          <p:cNvGrpSpPr/>
          <p:nvPr/>
        </p:nvGrpSpPr>
        <p:grpSpPr>
          <a:xfrm>
            <a:off x="1001755" y="1579951"/>
            <a:ext cx="2232248" cy="1258969"/>
            <a:chOff x="4965552" y="1736224"/>
            <a:chExt cx="2232248" cy="12589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B179C79-275E-440F-A1F6-80F5E956E09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377"/>
              <a:r>
                <a:rPr lang="pt-PT" sz="1200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Aumento da exportação de recursos naturais e a diminuição  do setor </a:t>
              </a:r>
              <a:r>
                <a:rPr lang="pt-PT" sz="1200" dirty="0" err="1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manufactureiro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A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longo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prazo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inibe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crescimento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económico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FC0EB15-2A8D-4665-BFB9-16CE35582EA8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“Dutch Disease”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4EB9872-74D1-453F-94FD-FB36E19CD834}"/>
              </a:ext>
            </a:extLst>
          </p:cNvPr>
          <p:cNvSpPr txBox="1"/>
          <p:nvPr/>
        </p:nvSpPr>
        <p:spPr>
          <a:xfrm>
            <a:off x="4946584" y="250768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Combinação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adequada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politicas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macro </a:t>
            </a: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económicas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xmlns="" id="{F293F14A-4BE5-42D4-BBEF-FC24AD1E265A}"/>
              </a:ext>
            </a:extLst>
          </p:cNvPr>
          <p:cNvGrpSpPr/>
          <p:nvPr/>
        </p:nvGrpSpPr>
        <p:grpSpPr>
          <a:xfrm>
            <a:off x="8958421" y="1572425"/>
            <a:ext cx="2232248" cy="1443635"/>
            <a:chOff x="4965552" y="1736224"/>
            <a:chExt cx="2232248" cy="144363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0976B02-57F9-493A-8CA2-0201E7BDD175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 err="1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Último</a:t>
              </a:r>
              <a:r>
                <a:rPr lang="en-US" altLang="ko-KR" sz="1200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recurso</a:t>
              </a:r>
              <a:r>
                <a:rPr lang="en-US" altLang="ko-KR" sz="1200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;</a:t>
              </a:r>
            </a:p>
            <a:p>
              <a:pPr marL="171450" marR="0" lvl="0" indent="-17145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Transparentes</a:t>
              </a:r>
              <a:endPara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marR="0" lvl="0" indent="-17145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 err="1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Discussões</a:t>
              </a:r>
              <a:r>
                <a:rPr lang="en-US" altLang="ko-KR" sz="1200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Internacionais</a:t>
              </a:r>
              <a:endParaRPr lang="en-US" altLang="ko-KR" sz="12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marR="0" lvl="0" indent="-17145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Aumentar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altLang="ko-KR" sz="1200" dirty="0" err="1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Estabilidade</a:t>
              </a:r>
              <a:endParaRPr lang="en-US" altLang="ko-KR" sz="1200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marR="0" lvl="0" indent="-17145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Garanti</a:t>
              </a:r>
              <a:r>
                <a:rPr lang="en-US" altLang="ko-KR" sz="1200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 </a:t>
              </a:r>
              <a:r>
                <a:rPr lang="en-US" altLang="ko-KR" sz="1200" dirty="0" err="1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mercados</a:t>
              </a:r>
              <a:r>
                <a:rPr lang="en-US" altLang="ko-KR" sz="1200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capital </a:t>
              </a:r>
              <a:r>
                <a:rPr lang="en-US" altLang="ko-KR" sz="1200" dirty="0" err="1">
                  <a:solidFill>
                    <a:srgbClr val="30303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aberto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92F0283-6422-43BC-A075-1FA93B848C1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Restrições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capital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20DE567-20B3-46B3-AAED-A012B8E3EF92}"/>
              </a:ext>
            </a:extLst>
          </p:cNvPr>
          <p:cNvSpPr txBox="1"/>
          <p:nvPr/>
        </p:nvSpPr>
        <p:spPr>
          <a:xfrm>
            <a:off x="2997488" y="5081287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 err="1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Risco</a:t>
            </a:r>
            <a:r>
              <a:rPr lang="en-US" altLang="ko-KR" sz="1200" b="1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200" b="1" dirty="0" err="1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Inconsciente</a:t>
            </a:r>
            <a:r>
              <a:rPr lang="en-US" altLang="ko-KR" sz="1200" b="1" dirty="0">
                <a:solidFill>
                  <a:srgbClr val="30303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xmlns="" id="{381A95A9-3EE2-43AF-9229-AF3BC5CB7BBA}"/>
              </a:ext>
            </a:extLst>
          </p:cNvPr>
          <p:cNvGrpSpPr/>
          <p:nvPr/>
        </p:nvGrpSpPr>
        <p:grpSpPr>
          <a:xfrm>
            <a:off x="6962265" y="5081287"/>
            <a:ext cx="2232248" cy="696577"/>
            <a:chOff x="4965552" y="1736224"/>
            <a:chExt cx="2232248" cy="6965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1F75AA4-1212-4A0E-A1AB-90006BB30B7C}"/>
                </a:ext>
              </a:extLst>
            </p:cNvPr>
            <p:cNvSpPr txBox="1"/>
            <p:nvPr/>
          </p:nvSpPr>
          <p:spPr>
            <a:xfrm>
              <a:off x="4965552" y="2155802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Risco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instabilidade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financeira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A032324-EDEB-440D-B34F-DCDC5FD210D3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Fortalecer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estruturas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macro </a:t>
              </a:r>
              <a:r>
                <a:rPr kumimoji="0" lang="en-US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económicas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0303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Text Placeholder 1">
            <a:extLst>
              <a:ext uri="{FF2B5EF4-FFF2-40B4-BE49-F238E27FC236}">
                <a16:creationId xmlns:a16="http://schemas.microsoft.com/office/drawing/2014/main" xmlns="" id="{BF2529FB-879E-401E-802C-F784EFF2752F}"/>
              </a:ext>
            </a:extLst>
          </p:cNvPr>
          <p:cNvSpPr txBox="1">
            <a:spLocks/>
          </p:cNvSpPr>
          <p:nvPr/>
        </p:nvSpPr>
        <p:spPr>
          <a:xfrm>
            <a:off x="336263" y="301858"/>
            <a:ext cx="8904157" cy="7239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Economias de Mercado Emergentes</a:t>
            </a:r>
          </a:p>
        </p:txBody>
      </p:sp>
    </p:spTree>
    <p:extLst>
      <p:ext uri="{BB962C8B-B14F-4D97-AF65-F5344CB8AC3E}">
        <p14:creationId xmlns:p14="http://schemas.microsoft.com/office/powerpoint/2010/main" val="7700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401" y="199070"/>
            <a:ext cx="11573197" cy="724247"/>
          </a:xfrm>
          <a:ln>
            <a:solidFill>
              <a:schemeClr val="accent2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Mudar a atribuição de instrumentos de políticas de acordo com as metas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39A7D9A0-7530-4BE0-B05F-1F880AD8CD0B}"/>
              </a:ext>
            </a:extLst>
          </p:cNvPr>
          <p:cNvGrpSpPr/>
          <p:nvPr/>
        </p:nvGrpSpPr>
        <p:grpSpPr>
          <a:xfrm>
            <a:off x="5176858" y="2110333"/>
            <a:ext cx="6880816" cy="3973585"/>
            <a:chOff x="5079876" y="1386086"/>
            <a:chExt cx="6880816" cy="3973585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xmlns="" id="{AE6A04B9-49B4-49DD-B450-E7A756A4276A}"/>
                </a:ext>
              </a:extLst>
            </p:cNvPr>
            <p:cNvGrpSpPr/>
            <p:nvPr/>
          </p:nvGrpSpPr>
          <p:grpSpPr>
            <a:xfrm>
              <a:off x="5079876" y="1386086"/>
              <a:ext cx="6880816" cy="3973585"/>
              <a:chOff x="2033618" y="1180674"/>
              <a:chExt cx="9332509" cy="5099862"/>
            </a:xfrm>
          </p:grpSpPr>
          <p:sp>
            <p:nvSpPr>
              <p:cNvPr id="3" name="Donut 77">
                <a:extLst>
                  <a:ext uri="{FF2B5EF4-FFF2-40B4-BE49-F238E27FC236}">
                    <a16:creationId xmlns:a16="http://schemas.microsoft.com/office/drawing/2014/main" xmlns="" id="{5072CC74-C16C-44F6-A935-3CFA82A932BB}"/>
                  </a:ext>
                </a:extLst>
              </p:cNvPr>
              <p:cNvSpPr/>
              <p:nvPr/>
            </p:nvSpPr>
            <p:spPr>
              <a:xfrm>
                <a:off x="4538898" y="2344764"/>
                <a:ext cx="3114206" cy="3114206"/>
              </a:xfrm>
              <a:prstGeom prst="donut">
                <a:avLst>
                  <a:gd name="adj" fmla="val 378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24014247-2F7E-4F81-AFC4-D91B3899E2B0}"/>
                  </a:ext>
                </a:extLst>
              </p:cNvPr>
              <p:cNvSpPr/>
              <p:nvPr/>
            </p:nvSpPr>
            <p:spPr>
              <a:xfrm>
                <a:off x="5210433" y="2974828"/>
                <a:ext cx="1771134" cy="17711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" name="Donut 26">
                <a:extLst>
                  <a:ext uri="{FF2B5EF4-FFF2-40B4-BE49-F238E27FC236}">
                    <a16:creationId xmlns:a16="http://schemas.microsoft.com/office/drawing/2014/main" xmlns="" id="{C1A8C9F8-88DF-4B01-B386-B2486DF492BE}"/>
                  </a:ext>
                </a:extLst>
              </p:cNvPr>
              <p:cNvSpPr/>
              <p:nvPr/>
            </p:nvSpPr>
            <p:spPr>
              <a:xfrm>
                <a:off x="4187788" y="1993654"/>
                <a:ext cx="3816424" cy="3816424"/>
              </a:xfrm>
              <a:prstGeom prst="donut">
                <a:avLst>
                  <a:gd name="adj" fmla="val 378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F8CC2237-2FA0-4770-9123-90512F7A19C3}"/>
                  </a:ext>
                </a:extLst>
              </p:cNvPr>
              <p:cNvGrpSpPr/>
              <p:nvPr/>
            </p:nvGrpSpPr>
            <p:grpSpPr>
              <a:xfrm>
                <a:off x="4752573" y="1656131"/>
                <a:ext cx="979049" cy="1469591"/>
                <a:chOff x="4752573" y="1656131"/>
                <a:chExt cx="979049" cy="1469591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3614E731-9BA1-4152-8B28-6B1E74C45A0A}"/>
                    </a:ext>
                  </a:extLst>
                </p:cNvPr>
                <p:cNvGrpSpPr/>
                <p:nvPr/>
              </p:nvGrpSpPr>
              <p:grpSpPr>
                <a:xfrm rot="19800000">
                  <a:off x="4752573" y="1656131"/>
                  <a:ext cx="979049" cy="1469591"/>
                  <a:chOff x="5093002" y="2426934"/>
                  <a:chExt cx="2232248" cy="3350691"/>
                </a:xfrm>
                <a:solidFill>
                  <a:schemeClr val="accent4"/>
                </a:solidFill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xmlns="" id="{7BCB0A9C-A36E-44F6-91BA-3EA65EA31DE3}"/>
                      </a:ext>
                    </a:extLst>
                  </p:cNvPr>
                  <p:cNvGrpSpPr/>
                  <p:nvPr/>
                </p:nvGrpSpPr>
                <p:grpSpPr>
                  <a:xfrm>
                    <a:off x="5625823" y="4659182"/>
                    <a:ext cx="1166607" cy="1118443"/>
                    <a:chOff x="4964627" y="3703863"/>
                    <a:chExt cx="393594" cy="377344"/>
                  </a:xfrm>
                  <a:grpFill/>
                </p:grpSpPr>
                <p:sp>
                  <p:nvSpPr>
                    <p:cNvPr id="16" name="Oval 1">
                      <a:extLst>
                        <a:ext uri="{FF2B5EF4-FFF2-40B4-BE49-F238E27FC236}">
                          <a16:creationId xmlns:a16="http://schemas.microsoft.com/office/drawing/2014/main" xmlns="" id="{807FD890-6C69-4BFD-B5A2-5BF3CA40F74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77747" y="3794659"/>
                      <a:ext cx="36735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0008" h="164304">
                          <a:moveTo>
                            <a:pt x="852708" y="0"/>
                          </a:moveTo>
                          <a:lnTo>
                            <a:pt x="67299" y="0"/>
                          </a:lnTo>
                          <a:cubicBezTo>
                            <a:pt x="30131" y="0"/>
                            <a:pt x="0" y="30131"/>
                            <a:pt x="0" y="67299"/>
                          </a:cubicBezTo>
                          <a:lnTo>
                            <a:pt x="0" y="97005"/>
                          </a:lnTo>
                          <a:cubicBezTo>
                            <a:pt x="0" y="134173"/>
                            <a:pt x="30131" y="164304"/>
                            <a:pt x="67299" y="164304"/>
                          </a:cubicBezTo>
                          <a:lnTo>
                            <a:pt x="852708" y="164304"/>
                          </a:lnTo>
                          <a:cubicBezTo>
                            <a:pt x="889877" y="164304"/>
                            <a:pt x="920008" y="134173"/>
                            <a:pt x="920008" y="97005"/>
                          </a:cubicBezTo>
                          <a:lnTo>
                            <a:pt x="920008" y="67299"/>
                          </a:lnTo>
                          <a:cubicBezTo>
                            <a:pt x="920008" y="30131"/>
                            <a:pt x="889877" y="0"/>
                            <a:pt x="85270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17" name="Oval 1">
                      <a:extLst>
                        <a:ext uri="{FF2B5EF4-FFF2-40B4-BE49-F238E27FC236}">
                          <a16:creationId xmlns:a16="http://schemas.microsoft.com/office/drawing/2014/main" xmlns="" id="{7CA081D7-D1F1-44CA-A26E-04B12E5EB63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017106" y="3976249"/>
                      <a:ext cx="288634" cy="1049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2862" h="262858">
                          <a:moveTo>
                            <a:pt x="722862" y="0"/>
                          </a:moveTo>
                          <a:lnTo>
                            <a:pt x="0" y="0"/>
                          </a:lnTo>
                          <a:lnTo>
                            <a:pt x="0" y="131429"/>
                          </a:lnTo>
                          <a:cubicBezTo>
                            <a:pt x="0" y="204015"/>
                            <a:pt x="161818" y="262858"/>
                            <a:pt x="361431" y="262858"/>
                          </a:cubicBezTo>
                          <a:cubicBezTo>
                            <a:pt x="561044" y="262858"/>
                            <a:pt x="722862" y="204015"/>
                            <a:pt x="722862" y="13142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18" name="Oval 1">
                      <a:extLst>
                        <a:ext uri="{FF2B5EF4-FFF2-40B4-BE49-F238E27FC236}">
                          <a16:creationId xmlns:a16="http://schemas.microsoft.com/office/drawing/2014/main" xmlns="" id="{96ED67CC-FE21-43E5-B67A-C021B50EC04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90867" y="3885454"/>
                      <a:ext cx="34111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293" h="164306">
                          <a:moveTo>
                            <a:pt x="786994" y="0"/>
                          </a:moveTo>
                          <a:lnTo>
                            <a:pt x="67299" y="0"/>
                          </a:lnTo>
                          <a:cubicBezTo>
                            <a:pt x="30131" y="0"/>
                            <a:pt x="0" y="30131"/>
                            <a:pt x="0" y="67299"/>
                          </a:cubicBezTo>
                          <a:lnTo>
                            <a:pt x="0" y="97007"/>
                          </a:lnTo>
                          <a:cubicBezTo>
                            <a:pt x="0" y="134174"/>
                            <a:pt x="30131" y="164306"/>
                            <a:pt x="67299" y="164306"/>
                          </a:cubicBezTo>
                          <a:lnTo>
                            <a:pt x="786994" y="164306"/>
                          </a:lnTo>
                          <a:cubicBezTo>
                            <a:pt x="824162" y="164306"/>
                            <a:pt x="854293" y="134174"/>
                            <a:pt x="854293" y="97007"/>
                          </a:cubicBezTo>
                          <a:lnTo>
                            <a:pt x="854293" y="67299"/>
                          </a:lnTo>
                          <a:cubicBezTo>
                            <a:pt x="854293" y="30131"/>
                            <a:pt x="824162" y="0"/>
                            <a:pt x="78699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19" name="Oval 1">
                      <a:extLst>
                        <a:ext uri="{FF2B5EF4-FFF2-40B4-BE49-F238E27FC236}">
                          <a16:creationId xmlns:a16="http://schemas.microsoft.com/office/drawing/2014/main" xmlns="" id="{24EEB80F-B00A-4B2C-89BB-EAAC663AFC3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64627" y="3703863"/>
                      <a:ext cx="39359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5723" h="164305">
                          <a:moveTo>
                            <a:pt x="918424" y="0"/>
                          </a:moveTo>
                          <a:lnTo>
                            <a:pt x="67300" y="0"/>
                          </a:lnTo>
                          <a:cubicBezTo>
                            <a:pt x="30131" y="0"/>
                            <a:pt x="0" y="30130"/>
                            <a:pt x="0" y="67298"/>
                          </a:cubicBezTo>
                          <a:lnTo>
                            <a:pt x="0" y="97006"/>
                          </a:lnTo>
                          <a:cubicBezTo>
                            <a:pt x="0" y="134173"/>
                            <a:pt x="30131" y="164305"/>
                            <a:pt x="67300" y="164305"/>
                          </a:cubicBezTo>
                          <a:lnTo>
                            <a:pt x="918424" y="164305"/>
                          </a:lnTo>
                          <a:cubicBezTo>
                            <a:pt x="955592" y="164305"/>
                            <a:pt x="985723" y="134173"/>
                            <a:pt x="985723" y="97006"/>
                          </a:cubicBezTo>
                          <a:lnTo>
                            <a:pt x="985723" y="67298"/>
                          </a:lnTo>
                          <a:cubicBezTo>
                            <a:pt x="985723" y="30130"/>
                            <a:pt x="955592" y="0"/>
                            <a:pt x="91842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</p:grpSp>
              <p:sp>
                <p:nvSpPr>
                  <p:cNvPr id="15" name="Block Arc 14">
                    <a:extLst>
                      <a:ext uri="{FF2B5EF4-FFF2-40B4-BE49-F238E27FC236}">
                        <a16:creationId xmlns:a16="http://schemas.microsoft.com/office/drawing/2014/main" xmlns="" id="{5070D60C-1D5F-424D-9EC9-3BD5CA2B1C06}"/>
                      </a:ext>
                    </a:extLst>
                  </p:cNvPr>
                  <p:cNvSpPr/>
                  <p:nvPr/>
                </p:nvSpPr>
                <p:spPr>
                  <a:xfrm>
                    <a:off x="5093002" y="2426934"/>
                    <a:ext cx="2232248" cy="2232248"/>
                  </a:xfrm>
                  <a:prstGeom prst="blockArc">
                    <a:avLst>
                      <a:gd name="adj1" fmla="val 7222187"/>
                      <a:gd name="adj2" fmla="val 3660514"/>
                      <a:gd name="adj3" fmla="val 8104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xmlns="" id="{4E098005-C01B-452B-A315-7DB5891BE9FE}"/>
                    </a:ext>
                  </a:extLst>
                </p:cNvPr>
                <p:cNvSpPr/>
                <p:nvPr/>
              </p:nvSpPr>
              <p:spPr>
                <a:xfrm>
                  <a:off x="4783317" y="1842370"/>
                  <a:ext cx="672289" cy="6722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0BF4B0A0-52C7-4E7D-AC0A-327C818316C7}"/>
                  </a:ext>
                </a:extLst>
              </p:cNvPr>
              <p:cNvGrpSpPr/>
              <p:nvPr/>
            </p:nvGrpSpPr>
            <p:grpSpPr>
              <a:xfrm>
                <a:off x="3671313" y="3412343"/>
                <a:ext cx="1469591" cy="979049"/>
                <a:chOff x="3671313" y="3412343"/>
                <a:chExt cx="1469591" cy="979049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xmlns="" id="{90BE3773-ABE6-4A9E-B7D8-14492DDCD203}"/>
                    </a:ext>
                  </a:extLst>
                </p:cNvPr>
                <p:cNvGrpSpPr/>
                <p:nvPr/>
              </p:nvGrpSpPr>
              <p:grpSpPr>
                <a:xfrm rot="16200000">
                  <a:off x="3916584" y="3167072"/>
                  <a:ext cx="979049" cy="1469591"/>
                  <a:chOff x="5093002" y="2426934"/>
                  <a:chExt cx="2232248" cy="3350691"/>
                </a:xfrm>
                <a:solidFill>
                  <a:schemeClr val="accent5"/>
                </a:solidFill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xmlns="" id="{B54F3AE3-637E-4E94-A3BF-272926AF563C}"/>
                      </a:ext>
                    </a:extLst>
                  </p:cNvPr>
                  <p:cNvGrpSpPr/>
                  <p:nvPr/>
                </p:nvGrpSpPr>
                <p:grpSpPr>
                  <a:xfrm>
                    <a:off x="5625823" y="4659182"/>
                    <a:ext cx="1166607" cy="1118443"/>
                    <a:chOff x="4964627" y="3703863"/>
                    <a:chExt cx="393594" cy="377344"/>
                  </a:xfrm>
                  <a:grpFill/>
                </p:grpSpPr>
                <p:sp>
                  <p:nvSpPr>
                    <p:cNvPr id="23" name="Oval 1">
                      <a:extLst>
                        <a:ext uri="{FF2B5EF4-FFF2-40B4-BE49-F238E27FC236}">
                          <a16:creationId xmlns:a16="http://schemas.microsoft.com/office/drawing/2014/main" xmlns="" id="{4DED4937-CA19-4053-B7C8-FC58ACE110F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77747" y="3794659"/>
                      <a:ext cx="36735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0008" h="164304">
                          <a:moveTo>
                            <a:pt x="852708" y="0"/>
                          </a:moveTo>
                          <a:lnTo>
                            <a:pt x="67299" y="0"/>
                          </a:lnTo>
                          <a:cubicBezTo>
                            <a:pt x="30131" y="0"/>
                            <a:pt x="0" y="30131"/>
                            <a:pt x="0" y="67299"/>
                          </a:cubicBezTo>
                          <a:lnTo>
                            <a:pt x="0" y="97005"/>
                          </a:lnTo>
                          <a:cubicBezTo>
                            <a:pt x="0" y="134173"/>
                            <a:pt x="30131" y="164304"/>
                            <a:pt x="67299" y="164304"/>
                          </a:cubicBezTo>
                          <a:lnTo>
                            <a:pt x="852708" y="164304"/>
                          </a:lnTo>
                          <a:cubicBezTo>
                            <a:pt x="889877" y="164304"/>
                            <a:pt x="920008" y="134173"/>
                            <a:pt x="920008" y="97005"/>
                          </a:cubicBezTo>
                          <a:lnTo>
                            <a:pt x="920008" y="67299"/>
                          </a:lnTo>
                          <a:cubicBezTo>
                            <a:pt x="920008" y="30131"/>
                            <a:pt x="889877" y="0"/>
                            <a:pt x="85270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24" name="Oval 1">
                      <a:extLst>
                        <a:ext uri="{FF2B5EF4-FFF2-40B4-BE49-F238E27FC236}">
                          <a16:creationId xmlns:a16="http://schemas.microsoft.com/office/drawing/2014/main" xmlns="" id="{A526BB70-7BF9-4693-B209-F9635F43823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017106" y="3976249"/>
                      <a:ext cx="288634" cy="1049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2862" h="262858">
                          <a:moveTo>
                            <a:pt x="722862" y="0"/>
                          </a:moveTo>
                          <a:lnTo>
                            <a:pt x="0" y="0"/>
                          </a:lnTo>
                          <a:lnTo>
                            <a:pt x="0" y="131429"/>
                          </a:lnTo>
                          <a:cubicBezTo>
                            <a:pt x="0" y="204015"/>
                            <a:pt x="161818" y="262858"/>
                            <a:pt x="361431" y="262858"/>
                          </a:cubicBezTo>
                          <a:cubicBezTo>
                            <a:pt x="561044" y="262858"/>
                            <a:pt x="722862" y="204015"/>
                            <a:pt x="722862" y="13142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25" name="Oval 1">
                      <a:extLst>
                        <a:ext uri="{FF2B5EF4-FFF2-40B4-BE49-F238E27FC236}">
                          <a16:creationId xmlns:a16="http://schemas.microsoft.com/office/drawing/2014/main" xmlns="" id="{1B466E95-EDCB-4FCC-9626-A10AAE23445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90867" y="3885454"/>
                      <a:ext cx="34111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293" h="164306">
                          <a:moveTo>
                            <a:pt x="786994" y="0"/>
                          </a:moveTo>
                          <a:lnTo>
                            <a:pt x="67299" y="0"/>
                          </a:lnTo>
                          <a:cubicBezTo>
                            <a:pt x="30131" y="0"/>
                            <a:pt x="0" y="30131"/>
                            <a:pt x="0" y="67299"/>
                          </a:cubicBezTo>
                          <a:lnTo>
                            <a:pt x="0" y="97007"/>
                          </a:lnTo>
                          <a:cubicBezTo>
                            <a:pt x="0" y="134174"/>
                            <a:pt x="30131" y="164306"/>
                            <a:pt x="67299" y="164306"/>
                          </a:cubicBezTo>
                          <a:lnTo>
                            <a:pt x="786994" y="164306"/>
                          </a:lnTo>
                          <a:cubicBezTo>
                            <a:pt x="824162" y="164306"/>
                            <a:pt x="854293" y="134174"/>
                            <a:pt x="854293" y="97007"/>
                          </a:cubicBezTo>
                          <a:lnTo>
                            <a:pt x="854293" y="67299"/>
                          </a:lnTo>
                          <a:cubicBezTo>
                            <a:pt x="854293" y="30131"/>
                            <a:pt x="824162" y="0"/>
                            <a:pt x="78699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26" name="Oval 1">
                      <a:extLst>
                        <a:ext uri="{FF2B5EF4-FFF2-40B4-BE49-F238E27FC236}">
                          <a16:creationId xmlns:a16="http://schemas.microsoft.com/office/drawing/2014/main" xmlns="" id="{3D0F0EFC-F06B-4862-896A-0010A9D5A16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64627" y="3703863"/>
                      <a:ext cx="39359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5723" h="164305">
                          <a:moveTo>
                            <a:pt x="918424" y="0"/>
                          </a:moveTo>
                          <a:lnTo>
                            <a:pt x="67300" y="0"/>
                          </a:lnTo>
                          <a:cubicBezTo>
                            <a:pt x="30131" y="0"/>
                            <a:pt x="0" y="30130"/>
                            <a:pt x="0" y="67298"/>
                          </a:cubicBezTo>
                          <a:lnTo>
                            <a:pt x="0" y="97006"/>
                          </a:lnTo>
                          <a:cubicBezTo>
                            <a:pt x="0" y="134173"/>
                            <a:pt x="30131" y="164305"/>
                            <a:pt x="67300" y="164305"/>
                          </a:cubicBezTo>
                          <a:lnTo>
                            <a:pt x="918424" y="164305"/>
                          </a:lnTo>
                          <a:cubicBezTo>
                            <a:pt x="955592" y="164305"/>
                            <a:pt x="985723" y="134173"/>
                            <a:pt x="985723" y="97006"/>
                          </a:cubicBezTo>
                          <a:lnTo>
                            <a:pt x="985723" y="67298"/>
                          </a:lnTo>
                          <a:cubicBezTo>
                            <a:pt x="985723" y="30130"/>
                            <a:pt x="955592" y="0"/>
                            <a:pt x="91842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</p:grpSp>
              <p:sp>
                <p:nvSpPr>
                  <p:cNvPr id="22" name="Block Arc 21">
                    <a:extLst>
                      <a:ext uri="{FF2B5EF4-FFF2-40B4-BE49-F238E27FC236}">
                        <a16:creationId xmlns:a16="http://schemas.microsoft.com/office/drawing/2014/main" xmlns="" id="{4F95EEA9-EE39-4833-A324-2C823E4498A6}"/>
                      </a:ext>
                    </a:extLst>
                  </p:cNvPr>
                  <p:cNvSpPr/>
                  <p:nvPr/>
                </p:nvSpPr>
                <p:spPr>
                  <a:xfrm>
                    <a:off x="5093002" y="2426934"/>
                    <a:ext cx="2232248" cy="2232248"/>
                  </a:xfrm>
                  <a:prstGeom prst="blockArc">
                    <a:avLst>
                      <a:gd name="adj1" fmla="val 7222187"/>
                      <a:gd name="adj2" fmla="val 3660514"/>
                      <a:gd name="adj3" fmla="val 8104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xmlns="" id="{0F574DE2-63BE-4D85-9F3A-BE0265F500DC}"/>
                    </a:ext>
                  </a:extLst>
                </p:cNvPr>
                <p:cNvSpPr/>
                <p:nvPr/>
              </p:nvSpPr>
              <p:spPr>
                <a:xfrm>
                  <a:off x="3807045" y="3565723"/>
                  <a:ext cx="672289" cy="6722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D1B8E89C-A236-4C8A-8CB1-E76F4049F931}"/>
                  </a:ext>
                </a:extLst>
              </p:cNvPr>
              <p:cNvGrpSpPr/>
              <p:nvPr/>
            </p:nvGrpSpPr>
            <p:grpSpPr>
              <a:xfrm>
                <a:off x="4752573" y="4644247"/>
                <a:ext cx="979049" cy="1469591"/>
                <a:chOff x="4752573" y="4644247"/>
                <a:chExt cx="979049" cy="1469591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xmlns="" id="{EF4BFA2F-D7F3-4FFC-996A-998EBCE1C240}"/>
                    </a:ext>
                  </a:extLst>
                </p:cNvPr>
                <p:cNvGrpSpPr/>
                <p:nvPr/>
              </p:nvGrpSpPr>
              <p:grpSpPr>
                <a:xfrm rot="12600000">
                  <a:off x="4752573" y="4644247"/>
                  <a:ext cx="979049" cy="1469591"/>
                  <a:chOff x="5093002" y="2426934"/>
                  <a:chExt cx="2232248" cy="3350691"/>
                </a:xfrm>
                <a:solidFill>
                  <a:schemeClr val="accent6"/>
                </a:solidFill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xmlns="" id="{BE92B638-F29E-4CFB-9DB7-5F62E101F03B}"/>
                      </a:ext>
                    </a:extLst>
                  </p:cNvPr>
                  <p:cNvGrpSpPr/>
                  <p:nvPr/>
                </p:nvGrpSpPr>
                <p:grpSpPr>
                  <a:xfrm>
                    <a:off x="5625823" y="4659182"/>
                    <a:ext cx="1166607" cy="1118443"/>
                    <a:chOff x="4964627" y="3703863"/>
                    <a:chExt cx="393594" cy="377344"/>
                  </a:xfrm>
                  <a:grpFill/>
                </p:grpSpPr>
                <p:sp>
                  <p:nvSpPr>
                    <p:cNvPr id="9" name="Oval 1">
                      <a:extLst>
                        <a:ext uri="{FF2B5EF4-FFF2-40B4-BE49-F238E27FC236}">
                          <a16:creationId xmlns:a16="http://schemas.microsoft.com/office/drawing/2014/main" xmlns="" id="{2769D390-C98B-4543-9222-CEC37A0419F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77747" y="3794659"/>
                      <a:ext cx="36735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0008" h="164304">
                          <a:moveTo>
                            <a:pt x="852708" y="0"/>
                          </a:moveTo>
                          <a:lnTo>
                            <a:pt x="67299" y="0"/>
                          </a:lnTo>
                          <a:cubicBezTo>
                            <a:pt x="30131" y="0"/>
                            <a:pt x="0" y="30131"/>
                            <a:pt x="0" y="67299"/>
                          </a:cubicBezTo>
                          <a:lnTo>
                            <a:pt x="0" y="97005"/>
                          </a:lnTo>
                          <a:cubicBezTo>
                            <a:pt x="0" y="134173"/>
                            <a:pt x="30131" y="164304"/>
                            <a:pt x="67299" y="164304"/>
                          </a:cubicBezTo>
                          <a:lnTo>
                            <a:pt x="852708" y="164304"/>
                          </a:lnTo>
                          <a:cubicBezTo>
                            <a:pt x="889877" y="164304"/>
                            <a:pt x="920008" y="134173"/>
                            <a:pt x="920008" y="97005"/>
                          </a:cubicBezTo>
                          <a:lnTo>
                            <a:pt x="920008" y="67299"/>
                          </a:lnTo>
                          <a:cubicBezTo>
                            <a:pt x="920008" y="30131"/>
                            <a:pt x="889877" y="0"/>
                            <a:pt x="85270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10" name="Oval 1">
                      <a:extLst>
                        <a:ext uri="{FF2B5EF4-FFF2-40B4-BE49-F238E27FC236}">
                          <a16:creationId xmlns:a16="http://schemas.microsoft.com/office/drawing/2014/main" xmlns="" id="{9ECA9BBC-475B-47E0-8EEE-87A1AC70CE8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017106" y="3976249"/>
                      <a:ext cx="288634" cy="1049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2862" h="262858">
                          <a:moveTo>
                            <a:pt x="722862" y="0"/>
                          </a:moveTo>
                          <a:lnTo>
                            <a:pt x="0" y="0"/>
                          </a:lnTo>
                          <a:lnTo>
                            <a:pt x="0" y="131429"/>
                          </a:lnTo>
                          <a:cubicBezTo>
                            <a:pt x="0" y="204015"/>
                            <a:pt x="161818" y="262858"/>
                            <a:pt x="361431" y="262858"/>
                          </a:cubicBezTo>
                          <a:cubicBezTo>
                            <a:pt x="561044" y="262858"/>
                            <a:pt x="722862" y="204015"/>
                            <a:pt x="722862" y="13142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11" name="Oval 1">
                      <a:extLst>
                        <a:ext uri="{FF2B5EF4-FFF2-40B4-BE49-F238E27FC236}">
                          <a16:creationId xmlns:a16="http://schemas.microsoft.com/office/drawing/2014/main" xmlns="" id="{F414987A-76A1-4CBD-AFE2-3D69308BB14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90867" y="3885454"/>
                      <a:ext cx="34111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293" h="164306">
                          <a:moveTo>
                            <a:pt x="786994" y="0"/>
                          </a:moveTo>
                          <a:lnTo>
                            <a:pt x="67299" y="0"/>
                          </a:lnTo>
                          <a:cubicBezTo>
                            <a:pt x="30131" y="0"/>
                            <a:pt x="0" y="30131"/>
                            <a:pt x="0" y="67299"/>
                          </a:cubicBezTo>
                          <a:lnTo>
                            <a:pt x="0" y="97007"/>
                          </a:lnTo>
                          <a:cubicBezTo>
                            <a:pt x="0" y="134174"/>
                            <a:pt x="30131" y="164306"/>
                            <a:pt x="67299" y="164306"/>
                          </a:cubicBezTo>
                          <a:lnTo>
                            <a:pt x="786994" y="164306"/>
                          </a:lnTo>
                          <a:cubicBezTo>
                            <a:pt x="824162" y="164306"/>
                            <a:pt x="854293" y="134174"/>
                            <a:pt x="854293" y="97007"/>
                          </a:cubicBezTo>
                          <a:lnTo>
                            <a:pt x="854293" y="67299"/>
                          </a:lnTo>
                          <a:cubicBezTo>
                            <a:pt x="854293" y="30131"/>
                            <a:pt x="824162" y="0"/>
                            <a:pt x="78699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12" name="Oval 1">
                      <a:extLst>
                        <a:ext uri="{FF2B5EF4-FFF2-40B4-BE49-F238E27FC236}">
                          <a16:creationId xmlns:a16="http://schemas.microsoft.com/office/drawing/2014/main" xmlns="" id="{464ABF28-570E-49A4-8FB4-C4F77499E23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64627" y="3703863"/>
                      <a:ext cx="39359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5723" h="164305">
                          <a:moveTo>
                            <a:pt x="918424" y="0"/>
                          </a:moveTo>
                          <a:lnTo>
                            <a:pt x="67300" y="0"/>
                          </a:lnTo>
                          <a:cubicBezTo>
                            <a:pt x="30131" y="0"/>
                            <a:pt x="0" y="30130"/>
                            <a:pt x="0" y="67298"/>
                          </a:cubicBezTo>
                          <a:lnTo>
                            <a:pt x="0" y="97006"/>
                          </a:lnTo>
                          <a:cubicBezTo>
                            <a:pt x="0" y="134173"/>
                            <a:pt x="30131" y="164305"/>
                            <a:pt x="67300" y="164305"/>
                          </a:cubicBezTo>
                          <a:lnTo>
                            <a:pt x="918424" y="164305"/>
                          </a:lnTo>
                          <a:cubicBezTo>
                            <a:pt x="955592" y="164305"/>
                            <a:pt x="985723" y="134173"/>
                            <a:pt x="985723" y="97006"/>
                          </a:cubicBezTo>
                          <a:lnTo>
                            <a:pt x="985723" y="67298"/>
                          </a:lnTo>
                          <a:cubicBezTo>
                            <a:pt x="985723" y="30130"/>
                            <a:pt x="955592" y="0"/>
                            <a:pt x="91842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</p:grpSp>
              <p:sp>
                <p:nvSpPr>
                  <p:cNvPr id="8" name="Block Arc 7">
                    <a:extLst>
                      <a:ext uri="{FF2B5EF4-FFF2-40B4-BE49-F238E27FC236}">
                        <a16:creationId xmlns:a16="http://schemas.microsoft.com/office/drawing/2014/main" xmlns="" id="{64871922-F53D-420D-BAAF-0960336CAC4F}"/>
                      </a:ext>
                    </a:extLst>
                  </p:cNvPr>
                  <p:cNvSpPr/>
                  <p:nvPr/>
                </p:nvSpPr>
                <p:spPr>
                  <a:xfrm>
                    <a:off x="5093002" y="2426934"/>
                    <a:ext cx="2232248" cy="2232248"/>
                  </a:xfrm>
                  <a:prstGeom prst="blockArc">
                    <a:avLst>
                      <a:gd name="adj1" fmla="val 7222187"/>
                      <a:gd name="adj2" fmla="val 3660514"/>
                      <a:gd name="adj3" fmla="val 8104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xmlns="" id="{6E3D586E-B8B8-44C1-9346-819851E5097E}"/>
                    </a:ext>
                  </a:extLst>
                </p:cNvPr>
                <p:cNvSpPr/>
                <p:nvPr/>
              </p:nvSpPr>
              <p:spPr>
                <a:xfrm>
                  <a:off x="4782464" y="5203112"/>
                  <a:ext cx="672289" cy="6722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525772BD-00EA-495B-B838-746403706536}"/>
                  </a:ext>
                </a:extLst>
              </p:cNvPr>
              <p:cNvGrpSpPr/>
              <p:nvPr/>
            </p:nvGrpSpPr>
            <p:grpSpPr>
              <a:xfrm>
                <a:off x="7082764" y="3412343"/>
                <a:ext cx="1469591" cy="979049"/>
                <a:chOff x="7082764" y="3412343"/>
                <a:chExt cx="1469591" cy="979049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xmlns="" id="{AA77202B-30C0-4C0D-83CA-53835200ED7B}"/>
                    </a:ext>
                  </a:extLst>
                </p:cNvPr>
                <p:cNvGrpSpPr/>
                <p:nvPr/>
              </p:nvGrpSpPr>
              <p:grpSpPr>
                <a:xfrm rot="5400000" flipH="1">
                  <a:off x="7328035" y="3167072"/>
                  <a:ext cx="979049" cy="1469591"/>
                  <a:chOff x="5093002" y="2426934"/>
                  <a:chExt cx="2232248" cy="3350691"/>
                </a:xfrm>
                <a:solidFill>
                  <a:schemeClr val="accent2"/>
                </a:solidFill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xmlns="" id="{42BD4E4A-0A51-4B0A-8F30-DABEE4B4053B}"/>
                      </a:ext>
                    </a:extLst>
                  </p:cNvPr>
                  <p:cNvGrpSpPr/>
                  <p:nvPr/>
                </p:nvGrpSpPr>
                <p:grpSpPr>
                  <a:xfrm>
                    <a:off x="5625823" y="4659182"/>
                    <a:ext cx="1166607" cy="1118443"/>
                    <a:chOff x="4964627" y="3703863"/>
                    <a:chExt cx="393594" cy="377344"/>
                  </a:xfrm>
                  <a:grpFill/>
                </p:grpSpPr>
                <p:sp>
                  <p:nvSpPr>
                    <p:cNvPr id="44" name="Oval 1">
                      <a:extLst>
                        <a:ext uri="{FF2B5EF4-FFF2-40B4-BE49-F238E27FC236}">
                          <a16:creationId xmlns:a16="http://schemas.microsoft.com/office/drawing/2014/main" xmlns="" id="{49CA30CB-9765-4E73-9E8F-A6BB873F0C8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77747" y="3794659"/>
                      <a:ext cx="36735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0008" h="164304">
                          <a:moveTo>
                            <a:pt x="852708" y="0"/>
                          </a:moveTo>
                          <a:lnTo>
                            <a:pt x="67299" y="0"/>
                          </a:lnTo>
                          <a:cubicBezTo>
                            <a:pt x="30131" y="0"/>
                            <a:pt x="0" y="30131"/>
                            <a:pt x="0" y="67299"/>
                          </a:cubicBezTo>
                          <a:lnTo>
                            <a:pt x="0" y="97005"/>
                          </a:lnTo>
                          <a:cubicBezTo>
                            <a:pt x="0" y="134173"/>
                            <a:pt x="30131" y="164304"/>
                            <a:pt x="67299" y="164304"/>
                          </a:cubicBezTo>
                          <a:lnTo>
                            <a:pt x="852708" y="164304"/>
                          </a:lnTo>
                          <a:cubicBezTo>
                            <a:pt x="889877" y="164304"/>
                            <a:pt x="920008" y="134173"/>
                            <a:pt x="920008" y="97005"/>
                          </a:cubicBezTo>
                          <a:lnTo>
                            <a:pt x="920008" y="67299"/>
                          </a:lnTo>
                          <a:cubicBezTo>
                            <a:pt x="920008" y="30131"/>
                            <a:pt x="889877" y="0"/>
                            <a:pt x="85270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45" name="Oval 1">
                      <a:extLst>
                        <a:ext uri="{FF2B5EF4-FFF2-40B4-BE49-F238E27FC236}">
                          <a16:creationId xmlns:a16="http://schemas.microsoft.com/office/drawing/2014/main" xmlns="" id="{C0EB8EDF-2FC1-4461-B359-5AD873679AA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017106" y="3976249"/>
                      <a:ext cx="288634" cy="1049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2862" h="262858">
                          <a:moveTo>
                            <a:pt x="722862" y="0"/>
                          </a:moveTo>
                          <a:lnTo>
                            <a:pt x="0" y="0"/>
                          </a:lnTo>
                          <a:lnTo>
                            <a:pt x="0" y="131429"/>
                          </a:lnTo>
                          <a:cubicBezTo>
                            <a:pt x="0" y="204015"/>
                            <a:pt x="161818" y="262858"/>
                            <a:pt x="361431" y="262858"/>
                          </a:cubicBezTo>
                          <a:cubicBezTo>
                            <a:pt x="561044" y="262858"/>
                            <a:pt x="722862" y="204015"/>
                            <a:pt x="722862" y="13142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46" name="Oval 1">
                      <a:extLst>
                        <a:ext uri="{FF2B5EF4-FFF2-40B4-BE49-F238E27FC236}">
                          <a16:creationId xmlns:a16="http://schemas.microsoft.com/office/drawing/2014/main" xmlns="" id="{A4ED505A-98A2-442E-A583-D2545CAC48C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90867" y="3885454"/>
                      <a:ext cx="34111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293" h="164306">
                          <a:moveTo>
                            <a:pt x="786994" y="0"/>
                          </a:moveTo>
                          <a:lnTo>
                            <a:pt x="67299" y="0"/>
                          </a:lnTo>
                          <a:cubicBezTo>
                            <a:pt x="30131" y="0"/>
                            <a:pt x="0" y="30131"/>
                            <a:pt x="0" y="67299"/>
                          </a:cubicBezTo>
                          <a:lnTo>
                            <a:pt x="0" y="97007"/>
                          </a:lnTo>
                          <a:cubicBezTo>
                            <a:pt x="0" y="134174"/>
                            <a:pt x="30131" y="164306"/>
                            <a:pt x="67299" y="164306"/>
                          </a:cubicBezTo>
                          <a:lnTo>
                            <a:pt x="786994" y="164306"/>
                          </a:lnTo>
                          <a:cubicBezTo>
                            <a:pt x="824162" y="164306"/>
                            <a:pt x="854293" y="134174"/>
                            <a:pt x="854293" y="97007"/>
                          </a:cubicBezTo>
                          <a:lnTo>
                            <a:pt x="854293" y="67299"/>
                          </a:lnTo>
                          <a:cubicBezTo>
                            <a:pt x="854293" y="30131"/>
                            <a:pt x="824162" y="0"/>
                            <a:pt x="78699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47" name="Oval 1">
                      <a:extLst>
                        <a:ext uri="{FF2B5EF4-FFF2-40B4-BE49-F238E27FC236}">
                          <a16:creationId xmlns:a16="http://schemas.microsoft.com/office/drawing/2014/main" xmlns="" id="{C6F6862F-DA41-403A-97C7-C6F2CFD1A58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64627" y="3703863"/>
                      <a:ext cx="39359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5723" h="164305">
                          <a:moveTo>
                            <a:pt x="918424" y="0"/>
                          </a:moveTo>
                          <a:lnTo>
                            <a:pt x="67300" y="0"/>
                          </a:lnTo>
                          <a:cubicBezTo>
                            <a:pt x="30131" y="0"/>
                            <a:pt x="0" y="30130"/>
                            <a:pt x="0" y="67298"/>
                          </a:cubicBezTo>
                          <a:lnTo>
                            <a:pt x="0" y="97006"/>
                          </a:lnTo>
                          <a:cubicBezTo>
                            <a:pt x="0" y="134173"/>
                            <a:pt x="30131" y="164305"/>
                            <a:pt x="67300" y="164305"/>
                          </a:cubicBezTo>
                          <a:lnTo>
                            <a:pt x="918424" y="164305"/>
                          </a:lnTo>
                          <a:cubicBezTo>
                            <a:pt x="955592" y="164305"/>
                            <a:pt x="985723" y="134173"/>
                            <a:pt x="985723" y="97006"/>
                          </a:cubicBezTo>
                          <a:lnTo>
                            <a:pt x="985723" y="67298"/>
                          </a:lnTo>
                          <a:cubicBezTo>
                            <a:pt x="985723" y="30130"/>
                            <a:pt x="955592" y="0"/>
                            <a:pt x="91842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</p:grpSp>
              <p:sp>
                <p:nvSpPr>
                  <p:cNvPr id="43" name="Block Arc 42">
                    <a:extLst>
                      <a:ext uri="{FF2B5EF4-FFF2-40B4-BE49-F238E27FC236}">
                        <a16:creationId xmlns:a16="http://schemas.microsoft.com/office/drawing/2014/main" xmlns="" id="{805C344F-D5FF-4132-9F82-B67C8B60A67A}"/>
                      </a:ext>
                    </a:extLst>
                  </p:cNvPr>
                  <p:cNvSpPr/>
                  <p:nvPr/>
                </p:nvSpPr>
                <p:spPr>
                  <a:xfrm>
                    <a:off x="5093002" y="2426934"/>
                    <a:ext cx="2232248" cy="2232248"/>
                  </a:xfrm>
                  <a:prstGeom prst="blockArc">
                    <a:avLst>
                      <a:gd name="adj1" fmla="val 7222187"/>
                      <a:gd name="adj2" fmla="val 3660514"/>
                      <a:gd name="adj3" fmla="val 8104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xmlns="" id="{CE8AA7BE-F87B-4365-B567-349E40E8A0CF}"/>
                    </a:ext>
                  </a:extLst>
                </p:cNvPr>
                <p:cNvSpPr/>
                <p:nvPr/>
              </p:nvSpPr>
              <p:spPr>
                <a:xfrm>
                  <a:off x="7714086" y="3565723"/>
                  <a:ext cx="672289" cy="6722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9E85CA80-75EA-45CB-A9F6-2F9363EC405F}"/>
                  </a:ext>
                </a:extLst>
              </p:cNvPr>
              <p:cNvSpPr txBox="1"/>
              <p:nvPr/>
            </p:nvSpPr>
            <p:spPr>
              <a:xfrm>
                <a:off x="7294433" y="1180674"/>
                <a:ext cx="1857411" cy="71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Garantias de financiamento</a:t>
                </a:r>
                <a:endParaRPr lang="ko-KR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C6EA9F25-AE21-4A75-B20C-21ECDFE7FC30}"/>
                  </a:ext>
                </a:extLst>
              </p:cNvPr>
              <p:cNvSpPr txBox="1"/>
              <p:nvPr/>
            </p:nvSpPr>
            <p:spPr>
              <a:xfrm>
                <a:off x="8552355" y="3116045"/>
                <a:ext cx="2813772" cy="1599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PT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Esforços para movimentar “</a:t>
                </a:r>
                <a:r>
                  <a:rPr lang="pt-PT" sz="15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troubled</a:t>
                </a:r>
                <a:r>
                  <a:rPr lang="pt-PT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sz="15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assets</a:t>
                </a:r>
                <a:r>
                  <a:rPr lang="pt-PT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 dos bancos para empresas recém criadas de gestão de ativos</a:t>
                </a:r>
                <a:endParaRPr lang="pt-PT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C33EC47E-D2F3-4A1E-84BC-809ED3173F5C}"/>
                  </a:ext>
                </a:extLst>
              </p:cNvPr>
              <p:cNvSpPr txBox="1"/>
              <p:nvPr/>
            </p:nvSpPr>
            <p:spPr>
              <a:xfrm>
                <a:off x="3343755" y="1224881"/>
                <a:ext cx="1726733" cy="553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Fornecimento de crédito</a:t>
                </a:r>
                <a:endParaRPr lang="ko-KR" alt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E5D3FCF-09F2-4D42-858E-8391E32D8A82}"/>
                  </a:ext>
                </a:extLst>
              </p:cNvPr>
              <p:cNvSpPr txBox="1"/>
              <p:nvPr/>
            </p:nvSpPr>
            <p:spPr>
              <a:xfrm>
                <a:off x="2033618" y="3370175"/>
                <a:ext cx="1677366" cy="100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PT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Liquidez no sistema financeiro</a:t>
                </a:r>
                <a:endParaRPr lang="pt-PT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98E899AE-D1A4-4CE0-80D5-211A2D21663E}"/>
                  </a:ext>
                </a:extLst>
              </p:cNvPr>
              <p:cNvSpPr txBox="1"/>
              <p:nvPr/>
            </p:nvSpPr>
            <p:spPr>
              <a:xfrm>
                <a:off x="2650196" y="5701667"/>
                <a:ext cx="2021095" cy="553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Recapitalização usando fundos públicos</a:t>
                </a:r>
                <a:endParaRPr lang="ko-KR" alt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3D5E17B4-8FBA-491A-99DF-58C7F7CC39D3}"/>
                  </a:ext>
                </a:extLst>
              </p:cNvPr>
              <p:cNvSpPr txBox="1"/>
              <p:nvPr/>
            </p:nvSpPr>
            <p:spPr>
              <a:xfrm>
                <a:off x="7573306" y="5726538"/>
                <a:ext cx="185741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pt-PT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Extensões de garantia de depósitos</a:t>
                </a:r>
              </a:p>
            </p:txBody>
          </p:sp>
          <p:sp>
            <p:nvSpPr>
              <p:cNvPr id="75" name="Rectangle 9">
                <a:extLst>
                  <a:ext uri="{FF2B5EF4-FFF2-40B4-BE49-F238E27FC236}">
                    <a16:creationId xmlns:a16="http://schemas.microsoft.com/office/drawing/2014/main" xmlns="" id="{1AD1D7C8-C183-4F0C-B94B-04E9E846C76B}"/>
                  </a:ext>
                </a:extLst>
              </p:cNvPr>
              <p:cNvSpPr/>
              <p:nvPr/>
            </p:nvSpPr>
            <p:spPr>
              <a:xfrm>
                <a:off x="4936018" y="5408773"/>
                <a:ext cx="367858" cy="371101"/>
              </a:xfrm>
              <a:custGeom>
                <a:avLst/>
                <a:gdLst/>
                <a:ahLst/>
                <a:cxnLst/>
                <a:rect l="l" t="t" r="r" b="b"/>
                <a:pathLst>
                  <a:path w="3228210" h="3222968">
                    <a:moveTo>
                      <a:pt x="1619999" y="642446"/>
                    </a:moveTo>
                    <a:lnTo>
                      <a:pt x="2664115" y="1686562"/>
                    </a:lnTo>
                    <a:lnTo>
                      <a:pt x="2664116" y="1686562"/>
                    </a:lnTo>
                    <a:lnTo>
                      <a:pt x="2664116" y="3222968"/>
                    </a:lnTo>
                    <a:lnTo>
                      <a:pt x="2015013" y="3222968"/>
                    </a:lnTo>
                    <a:lnTo>
                      <a:pt x="2015013" y="2511495"/>
                    </a:lnTo>
                    <a:cubicBezTo>
                      <a:pt x="2015013" y="2399422"/>
                      <a:pt x="1924159" y="2308568"/>
                      <a:pt x="1812086" y="2308568"/>
                    </a:cubicBezTo>
                    <a:lnTo>
                      <a:pt x="1427912" y="2308568"/>
                    </a:lnTo>
                    <a:cubicBezTo>
                      <a:pt x="1315839" y="2308568"/>
                      <a:pt x="1224985" y="2399422"/>
                      <a:pt x="1224985" y="2511495"/>
                    </a:cubicBezTo>
                    <a:lnTo>
                      <a:pt x="1224985" y="3222968"/>
                    </a:lnTo>
                    <a:lnTo>
                      <a:pt x="575882" y="3222968"/>
                    </a:lnTo>
                    <a:lnTo>
                      <a:pt x="575882" y="1686562"/>
                    </a:lnTo>
                    <a:lnTo>
                      <a:pt x="575884" y="1686562"/>
                    </a:lnTo>
                    <a:close/>
                    <a:moveTo>
                      <a:pt x="509997" y="122689"/>
                    </a:moveTo>
                    <a:lnTo>
                      <a:pt x="942045" y="122689"/>
                    </a:lnTo>
                    <a:lnTo>
                      <a:pt x="942045" y="542556"/>
                    </a:lnTo>
                    <a:lnTo>
                      <a:pt x="509997" y="974604"/>
                    </a:lnTo>
                    <a:close/>
                    <a:moveTo>
                      <a:pt x="1620001" y="7099"/>
                    </a:moveTo>
                    <a:lnTo>
                      <a:pt x="3228210" y="1686560"/>
                    </a:lnTo>
                    <a:lnTo>
                      <a:pt x="2900441" y="1686560"/>
                    </a:lnTo>
                    <a:lnTo>
                      <a:pt x="1620001" y="349390"/>
                    </a:lnTo>
                    <a:close/>
                    <a:moveTo>
                      <a:pt x="1619999" y="0"/>
                    </a:moveTo>
                    <a:lnTo>
                      <a:pt x="1619999" y="342291"/>
                    </a:lnTo>
                    <a:lnTo>
                      <a:pt x="330172" y="1679462"/>
                    </a:lnTo>
                    <a:lnTo>
                      <a:pt x="0" y="167946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7" name="Round Same Side Corner Rectangle 36">
                <a:extLst>
                  <a:ext uri="{FF2B5EF4-FFF2-40B4-BE49-F238E27FC236}">
                    <a16:creationId xmlns:a16="http://schemas.microsoft.com/office/drawing/2014/main" xmlns="" id="{4D79FFF9-F045-400D-A9EE-7B75CC4E59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84447" y="3703852"/>
                <a:ext cx="396000" cy="313084"/>
              </a:xfrm>
              <a:custGeom>
                <a:avLst/>
                <a:gdLst/>
                <a:ahLst/>
                <a:cxnLst/>
                <a:rect l="l" t="t" r="r" b="b"/>
                <a:pathLst>
                  <a:path w="3219104" h="2545072">
                    <a:moveTo>
                      <a:pt x="2779672" y="457200"/>
                    </a:moveTo>
                    <a:lnTo>
                      <a:pt x="2975888" y="457200"/>
                    </a:lnTo>
                    <a:cubicBezTo>
                      <a:pt x="3110212" y="457200"/>
                      <a:pt x="3219104" y="566092"/>
                      <a:pt x="3219104" y="700416"/>
                    </a:cubicBezTo>
                    <a:lnTo>
                      <a:pt x="3219104" y="2301856"/>
                    </a:lnTo>
                    <a:cubicBezTo>
                      <a:pt x="3219104" y="2436180"/>
                      <a:pt x="3110212" y="2545072"/>
                      <a:pt x="2975888" y="2545072"/>
                    </a:cubicBezTo>
                    <a:lnTo>
                      <a:pt x="2779672" y="2545072"/>
                    </a:lnTo>
                    <a:close/>
                    <a:moveTo>
                      <a:pt x="243216" y="457200"/>
                    </a:moveTo>
                    <a:lnTo>
                      <a:pt x="439432" y="457200"/>
                    </a:lnTo>
                    <a:lnTo>
                      <a:pt x="439432" y="2545072"/>
                    </a:lnTo>
                    <a:lnTo>
                      <a:pt x="243216" y="2545072"/>
                    </a:lnTo>
                    <a:cubicBezTo>
                      <a:pt x="108892" y="2545072"/>
                      <a:pt x="0" y="2436180"/>
                      <a:pt x="0" y="2301856"/>
                    </a:cubicBezTo>
                    <a:lnTo>
                      <a:pt x="0" y="700416"/>
                    </a:lnTo>
                    <a:cubicBezTo>
                      <a:pt x="0" y="566092"/>
                      <a:pt x="108892" y="457200"/>
                      <a:pt x="243216" y="457200"/>
                    </a:cubicBezTo>
                    <a:close/>
                    <a:moveTo>
                      <a:pt x="1428476" y="174246"/>
                    </a:moveTo>
                    <a:cubicBezTo>
                      <a:pt x="1372210" y="174246"/>
                      <a:pt x="1326598" y="219858"/>
                      <a:pt x="1326598" y="276124"/>
                    </a:cubicBezTo>
                    <a:lnTo>
                      <a:pt x="1326598" y="457200"/>
                    </a:lnTo>
                    <a:lnTo>
                      <a:pt x="1892506" y="457200"/>
                    </a:lnTo>
                    <a:lnTo>
                      <a:pt x="1892506" y="276124"/>
                    </a:lnTo>
                    <a:cubicBezTo>
                      <a:pt x="1892506" y="219858"/>
                      <a:pt x="1846894" y="174246"/>
                      <a:pt x="1790628" y="174246"/>
                    </a:cubicBezTo>
                    <a:close/>
                    <a:moveTo>
                      <a:pt x="1285704" y="0"/>
                    </a:moveTo>
                    <a:lnTo>
                      <a:pt x="1933400" y="0"/>
                    </a:lnTo>
                    <a:cubicBezTo>
                      <a:pt x="2007048" y="0"/>
                      <a:pt x="2066752" y="59704"/>
                      <a:pt x="2066752" y="133352"/>
                    </a:cubicBezTo>
                    <a:lnTo>
                      <a:pt x="2066752" y="457200"/>
                    </a:lnTo>
                    <a:lnTo>
                      <a:pt x="2599672" y="457200"/>
                    </a:lnTo>
                    <a:lnTo>
                      <a:pt x="2599672" y="2545072"/>
                    </a:lnTo>
                    <a:lnTo>
                      <a:pt x="619432" y="2545072"/>
                    </a:lnTo>
                    <a:lnTo>
                      <a:pt x="619432" y="457200"/>
                    </a:lnTo>
                    <a:lnTo>
                      <a:pt x="1152352" y="457200"/>
                    </a:lnTo>
                    <a:lnTo>
                      <a:pt x="1152352" y="133352"/>
                    </a:lnTo>
                    <a:cubicBezTo>
                      <a:pt x="1152352" y="59704"/>
                      <a:pt x="1212056" y="0"/>
                      <a:pt x="1285704" y="0"/>
                    </a:cubicBezTo>
                    <a:close/>
                  </a:path>
                </a:pathLst>
              </a:custGeom>
              <a:solidFill>
                <a:srgbClr val="FE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5410E5F1-0431-45DB-B3C4-35302B4F8ADD}"/>
                  </a:ext>
                </a:extLst>
              </p:cNvPr>
              <p:cNvGrpSpPr/>
              <p:nvPr/>
            </p:nvGrpSpPr>
            <p:grpSpPr>
              <a:xfrm>
                <a:off x="6492044" y="1662120"/>
                <a:ext cx="979049" cy="1469591"/>
                <a:chOff x="6492044" y="1662120"/>
                <a:chExt cx="979049" cy="1469591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xmlns="" id="{69ED823B-AE6E-4056-BEFA-7AC39707083D}"/>
                    </a:ext>
                  </a:extLst>
                </p:cNvPr>
                <p:cNvGrpSpPr/>
                <p:nvPr/>
              </p:nvGrpSpPr>
              <p:grpSpPr>
                <a:xfrm rot="1800000" flipH="1">
                  <a:off x="6492044" y="1662120"/>
                  <a:ext cx="979049" cy="1469591"/>
                  <a:chOff x="5093002" y="2426934"/>
                  <a:chExt cx="2232248" cy="3350691"/>
                </a:xfrm>
                <a:solidFill>
                  <a:schemeClr val="accent3"/>
                </a:solidFill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xmlns="" id="{602B7D9A-5645-4788-8585-A9D8BEAA21F4}"/>
                      </a:ext>
                    </a:extLst>
                  </p:cNvPr>
                  <p:cNvGrpSpPr/>
                  <p:nvPr/>
                </p:nvGrpSpPr>
                <p:grpSpPr>
                  <a:xfrm>
                    <a:off x="5625823" y="4659182"/>
                    <a:ext cx="1166607" cy="1118443"/>
                    <a:chOff x="4964627" y="3703863"/>
                    <a:chExt cx="393594" cy="377344"/>
                  </a:xfrm>
                  <a:grpFill/>
                </p:grpSpPr>
                <p:sp>
                  <p:nvSpPr>
                    <p:cNvPr id="30" name="Oval 1">
                      <a:extLst>
                        <a:ext uri="{FF2B5EF4-FFF2-40B4-BE49-F238E27FC236}">
                          <a16:creationId xmlns:a16="http://schemas.microsoft.com/office/drawing/2014/main" xmlns="" id="{0EA41BBE-8E7A-4D81-B4BE-8787E5C32F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77747" y="3794659"/>
                      <a:ext cx="36735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0008" h="164304">
                          <a:moveTo>
                            <a:pt x="852708" y="0"/>
                          </a:moveTo>
                          <a:lnTo>
                            <a:pt x="67299" y="0"/>
                          </a:lnTo>
                          <a:cubicBezTo>
                            <a:pt x="30131" y="0"/>
                            <a:pt x="0" y="30131"/>
                            <a:pt x="0" y="67299"/>
                          </a:cubicBezTo>
                          <a:lnTo>
                            <a:pt x="0" y="97005"/>
                          </a:lnTo>
                          <a:cubicBezTo>
                            <a:pt x="0" y="134173"/>
                            <a:pt x="30131" y="164304"/>
                            <a:pt x="67299" y="164304"/>
                          </a:cubicBezTo>
                          <a:lnTo>
                            <a:pt x="852708" y="164304"/>
                          </a:lnTo>
                          <a:cubicBezTo>
                            <a:pt x="889877" y="164304"/>
                            <a:pt x="920008" y="134173"/>
                            <a:pt x="920008" y="97005"/>
                          </a:cubicBezTo>
                          <a:lnTo>
                            <a:pt x="920008" y="67299"/>
                          </a:lnTo>
                          <a:cubicBezTo>
                            <a:pt x="920008" y="30131"/>
                            <a:pt x="889877" y="0"/>
                            <a:pt x="85270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31" name="Oval 1">
                      <a:extLst>
                        <a:ext uri="{FF2B5EF4-FFF2-40B4-BE49-F238E27FC236}">
                          <a16:creationId xmlns:a16="http://schemas.microsoft.com/office/drawing/2014/main" xmlns="" id="{C9CD56CA-4CFF-4450-A749-ED7B55C0C96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017106" y="3976249"/>
                      <a:ext cx="288634" cy="1049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2862" h="262858">
                          <a:moveTo>
                            <a:pt x="722862" y="0"/>
                          </a:moveTo>
                          <a:lnTo>
                            <a:pt x="0" y="0"/>
                          </a:lnTo>
                          <a:lnTo>
                            <a:pt x="0" y="131429"/>
                          </a:lnTo>
                          <a:cubicBezTo>
                            <a:pt x="0" y="204015"/>
                            <a:pt x="161818" y="262858"/>
                            <a:pt x="361431" y="262858"/>
                          </a:cubicBezTo>
                          <a:cubicBezTo>
                            <a:pt x="561044" y="262858"/>
                            <a:pt x="722862" y="204015"/>
                            <a:pt x="722862" y="13142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32" name="Oval 1">
                      <a:extLst>
                        <a:ext uri="{FF2B5EF4-FFF2-40B4-BE49-F238E27FC236}">
                          <a16:creationId xmlns:a16="http://schemas.microsoft.com/office/drawing/2014/main" xmlns="" id="{E626FDE5-DD8E-4E43-89AB-9EE78BF1FE1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90867" y="3885454"/>
                      <a:ext cx="34111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293" h="164306">
                          <a:moveTo>
                            <a:pt x="786994" y="0"/>
                          </a:moveTo>
                          <a:lnTo>
                            <a:pt x="67299" y="0"/>
                          </a:lnTo>
                          <a:cubicBezTo>
                            <a:pt x="30131" y="0"/>
                            <a:pt x="0" y="30131"/>
                            <a:pt x="0" y="67299"/>
                          </a:cubicBezTo>
                          <a:lnTo>
                            <a:pt x="0" y="97007"/>
                          </a:lnTo>
                          <a:cubicBezTo>
                            <a:pt x="0" y="134174"/>
                            <a:pt x="30131" y="164306"/>
                            <a:pt x="67299" y="164306"/>
                          </a:cubicBezTo>
                          <a:lnTo>
                            <a:pt x="786994" y="164306"/>
                          </a:lnTo>
                          <a:cubicBezTo>
                            <a:pt x="824162" y="164306"/>
                            <a:pt x="854293" y="134174"/>
                            <a:pt x="854293" y="97007"/>
                          </a:cubicBezTo>
                          <a:lnTo>
                            <a:pt x="854293" y="67299"/>
                          </a:lnTo>
                          <a:cubicBezTo>
                            <a:pt x="854293" y="30131"/>
                            <a:pt x="824162" y="0"/>
                            <a:pt x="78699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33" name="Oval 1">
                      <a:extLst>
                        <a:ext uri="{FF2B5EF4-FFF2-40B4-BE49-F238E27FC236}">
                          <a16:creationId xmlns:a16="http://schemas.microsoft.com/office/drawing/2014/main" xmlns="" id="{DB10601A-1A5D-4E6F-A6E6-443F1594C90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64627" y="3703863"/>
                      <a:ext cx="39359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5723" h="164305">
                          <a:moveTo>
                            <a:pt x="918424" y="0"/>
                          </a:moveTo>
                          <a:lnTo>
                            <a:pt x="67300" y="0"/>
                          </a:lnTo>
                          <a:cubicBezTo>
                            <a:pt x="30131" y="0"/>
                            <a:pt x="0" y="30130"/>
                            <a:pt x="0" y="67298"/>
                          </a:cubicBezTo>
                          <a:lnTo>
                            <a:pt x="0" y="97006"/>
                          </a:lnTo>
                          <a:cubicBezTo>
                            <a:pt x="0" y="134173"/>
                            <a:pt x="30131" y="164305"/>
                            <a:pt x="67300" y="164305"/>
                          </a:cubicBezTo>
                          <a:lnTo>
                            <a:pt x="918424" y="164305"/>
                          </a:lnTo>
                          <a:cubicBezTo>
                            <a:pt x="955592" y="164305"/>
                            <a:pt x="985723" y="134173"/>
                            <a:pt x="985723" y="97006"/>
                          </a:cubicBezTo>
                          <a:lnTo>
                            <a:pt x="985723" y="67298"/>
                          </a:lnTo>
                          <a:cubicBezTo>
                            <a:pt x="985723" y="30130"/>
                            <a:pt x="955592" y="0"/>
                            <a:pt x="91842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</p:grpSp>
              <p:sp>
                <p:nvSpPr>
                  <p:cNvPr id="29" name="Block Arc 28">
                    <a:extLst>
                      <a:ext uri="{FF2B5EF4-FFF2-40B4-BE49-F238E27FC236}">
                        <a16:creationId xmlns:a16="http://schemas.microsoft.com/office/drawing/2014/main" xmlns="" id="{FB89C576-3961-4F7D-9927-46566B178BFC}"/>
                      </a:ext>
                    </a:extLst>
                  </p:cNvPr>
                  <p:cNvSpPr/>
                  <p:nvPr/>
                </p:nvSpPr>
                <p:spPr>
                  <a:xfrm>
                    <a:off x="5093002" y="2426934"/>
                    <a:ext cx="2232248" cy="2232248"/>
                  </a:xfrm>
                  <a:prstGeom prst="blockArc">
                    <a:avLst>
                      <a:gd name="adj1" fmla="val 7222187"/>
                      <a:gd name="adj2" fmla="val 3660514"/>
                      <a:gd name="adj3" fmla="val 8104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xmlns="" id="{9A095E52-F192-4C5A-AB9C-F31B0D3EC705}"/>
                    </a:ext>
                  </a:extLst>
                </p:cNvPr>
                <p:cNvSpPr/>
                <p:nvPr/>
              </p:nvSpPr>
              <p:spPr>
                <a:xfrm rot="14400000">
                  <a:off x="6731526" y="1870429"/>
                  <a:ext cx="672289" cy="6722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3" name="Teardrop 1">
                <a:extLst>
                  <a:ext uri="{FF2B5EF4-FFF2-40B4-BE49-F238E27FC236}">
                    <a16:creationId xmlns:a16="http://schemas.microsoft.com/office/drawing/2014/main" xmlns="" id="{49F0BF5C-90F9-4D15-8BAE-7E8266B0BACF}"/>
                  </a:ext>
                </a:extLst>
              </p:cNvPr>
              <p:cNvSpPr/>
              <p:nvPr/>
            </p:nvSpPr>
            <p:spPr>
              <a:xfrm rot="18900000">
                <a:off x="6897242" y="1991318"/>
                <a:ext cx="400494" cy="396315"/>
              </a:xfrm>
              <a:custGeom>
                <a:avLst/>
                <a:gdLst/>
                <a:ahLst/>
                <a:cxnLst/>
                <a:rect l="l" t="t" r="r" b="b"/>
                <a:pathLst>
                  <a:path w="1807241" h="1788383">
                    <a:moveTo>
                      <a:pt x="712876" y="1117592"/>
                    </a:moveTo>
                    <a:cubicBezTo>
                      <a:pt x="771173" y="1181828"/>
                      <a:pt x="811089" y="1255910"/>
                      <a:pt x="847925" y="1348018"/>
                    </a:cubicBezTo>
                    <a:cubicBezTo>
                      <a:pt x="814544" y="1418896"/>
                      <a:pt x="753893" y="1474052"/>
                      <a:pt x="679064" y="1498332"/>
                    </a:cubicBezTo>
                    <a:lnTo>
                      <a:pt x="308226" y="1106637"/>
                    </a:lnTo>
                    <a:cubicBezTo>
                      <a:pt x="336560" y="1033247"/>
                      <a:pt x="394949" y="975701"/>
                      <a:pt x="467546" y="946245"/>
                    </a:cubicBezTo>
                    <a:cubicBezTo>
                      <a:pt x="577903" y="998968"/>
                      <a:pt x="654580" y="1053357"/>
                      <a:pt x="712876" y="1117592"/>
                    </a:cubicBezTo>
                    <a:close/>
                    <a:moveTo>
                      <a:pt x="1038527" y="398886"/>
                    </a:moveTo>
                    <a:lnTo>
                      <a:pt x="1405560" y="786562"/>
                    </a:lnTo>
                    <a:cubicBezTo>
                      <a:pt x="1374476" y="799049"/>
                      <a:pt x="1340402" y="804299"/>
                      <a:pt x="1305054" y="803332"/>
                    </a:cubicBezTo>
                    <a:lnTo>
                      <a:pt x="1008167" y="795212"/>
                    </a:lnTo>
                    <a:lnTo>
                      <a:pt x="1016288" y="498325"/>
                    </a:lnTo>
                    <a:cubicBezTo>
                      <a:pt x="1017255" y="462976"/>
                      <a:pt x="1024360" y="429240"/>
                      <a:pt x="1038527" y="398886"/>
                    </a:cubicBezTo>
                    <a:close/>
                    <a:moveTo>
                      <a:pt x="1097925" y="218888"/>
                    </a:moveTo>
                    <a:cubicBezTo>
                      <a:pt x="992582" y="279303"/>
                      <a:pt x="921871" y="392886"/>
                      <a:pt x="921053" y="523256"/>
                    </a:cubicBezTo>
                    <a:lnTo>
                      <a:pt x="919136" y="828763"/>
                    </a:lnTo>
                    <a:lnTo>
                      <a:pt x="830924" y="915875"/>
                    </a:lnTo>
                    <a:lnTo>
                      <a:pt x="525417" y="913958"/>
                    </a:lnTo>
                    <a:cubicBezTo>
                      <a:pt x="403891" y="913196"/>
                      <a:pt x="296188" y="973343"/>
                      <a:pt x="234366" y="1067831"/>
                    </a:cubicBezTo>
                    <a:lnTo>
                      <a:pt x="710285" y="1570519"/>
                    </a:lnTo>
                    <a:cubicBezTo>
                      <a:pt x="811872" y="1510375"/>
                      <a:pt x="878808" y="1399439"/>
                      <a:pt x="879603" y="1272618"/>
                    </a:cubicBezTo>
                    <a:lnTo>
                      <a:pt x="881520" y="967111"/>
                    </a:lnTo>
                    <a:lnTo>
                      <a:pt x="969732" y="879999"/>
                    </a:lnTo>
                    <a:lnTo>
                      <a:pt x="1275239" y="881916"/>
                    </a:lnTo>
                    <a:cubicBezTo>
                      <a:pt x="1400271" y="882701"/>
                      <a:pt x="1510670" y="819011"/>
                      <a:pt x="1573529" y="721242"/>
                    </a:cubicBezTo>
                    <a:close/>
                    <a:moveTo>
                      <a:pt x="1162945" y="27894"/>
                    </a:moveTo>
                    <a:lnTo>
                      <a:pt x="1782798" y="682611"/>
                    </a:lnTo>
                    <a:cubicBezTo>
                      <a:pt x="1816692" y="718411"/>
                      <a:pt x="1815147" y="774907"/>
                      <a:pt x="1779347" y="808801"/>
                    </a:cubicBezTo>
                    <a:cubicBezTo>
                      <a:pt x="1743547" y="842694"/>
                      <a:pt x="1687050" y="841149"/>
                      <a:pt x="1653157" y="805349"/>
                    </a:cubicBezTo>
                    <a:lnTo>
                      <a:pt x="1644015" y="795693"/>
                    </a:lnTo>
                    <a:cubicBezTo>
                      <a:pt x="1561789" y="910282"/>
                      <a:pt x="1426630" y="983636"/>
                      <a:pt x="1274606" y="982683"/>
                    </a:cubicBezTo>
                    <a:lnTo>
                      <a:pt x="980378" y="980836"/>
                    </a:lnTo>
                    <a:lnTo>
                      <a:pt x="980378" y="1270380"/>
                    </a:lnTo>
                    <a:cubicBezTo>
                      <a:pt x="980378" y="1427425"/>
                      <a:pt x="901198" y="1565976"/>
                      <a:pt x="779756" y="1647056"/>
                    </a:cubicBezTo>
                    <a:cubicBezTo>
                      <a:pt x="807405" y="1681913"/>
                      <a:pt x="803595" y="1732594"/>
                      <a:pt x="770486" y="1763941"/>
                    </a:cubicBezTo>
                    <a:cubicBezTo>
                      <a:pt x="734686" y="1797834"/>
                      <a:pt x="678189" y="1796289"/>
                      <a:pt x="644296" y="1760489"/>
                    </a:cubicBezTo>
                    <a:lnTo>
                      <a:pt x="24442" y="1105772"/>
                    </a:lnTo>
                    <a:cubicBezTo>
                      <a:pt x="-9451" y="1069973"/>
                      <a:pt x="-7906" y="1013476"/>
                      <a:pt x="27894" y="979583"/>
                    </a:cubicBezTo>
                    <a:cubicBezTo>
                      <a:pt x="63694" y="945689"/>
                      <a:pt x="120190" y="947235"/>
                      <a:pt x="154084" y="983034"/>
                    </a:cubicBezTo>
                    <a:lnTo>
                      <a:pt x="163237" y="992702"/>
                    </a:lnTo>
                    <a:cubicBezTo>
                      <a:pt x="244774" y="882877"/>
                      <a:pt x="375836" y="813180"/>
                      <a:pt x="523178" y="813180"/>
                    </a:cubicBezTo>
                    <a:lnTo>
                      <a:pt x="818460" y="813180"/>
                    </a:lnTo>
                    <a:lnTo>
                      <a:pt x="820284" y="522622"/>
                    </a:lnTo>
                    <a:cubicBezTo>
                      <a:pt x="821285" y="363119"/>
                      <a:pt x="903845" y="223207"/>
                      <a:pt x="1028952" y="143673"/>
                    </a:cubicBezTo>
                    <a:cubicBezTo>
                      <a:pt x="999689" y="108599"/>
                      <a:pt x="1002953" y="56445"/>
                      <a:pt x="1036755" y="24443"/>
                    </a:cubicBezTo>
                    <a:cubicBezTo>
                      <a:pt x="1072555" y="-9451"/>
                      <a:pt x="1129052" y="-7906"/>
                      <a:pt x="1162945" y="278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41561CF-AB1A-497F-A840-2D531B61E587}"/>
                  </a:ext>
                </a:extLst>
              </p:cNvPr>
              <p:cNvGrpSpPr/>
              <p:nvPr/>
            </p:nvGrpSpPr>
            <p:grpSpPr>
              <a:xfrm>
                <a:off x="6492043" y="4653625"/>
                <a:ext cx="979049" cy="1469591"/>
                <a:chOff x="6492043" y="4653625"/>
                <a:chExt cx="979049" cy="1469591"/>
              </a:xfrm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xmlns="" id="{278BB461-1189-46BE-80FD-ABADDEB769CB}"/>
                    </a:ext>
                  </a:extLst>
                </p:cNvPr>
                <p:cNvGrpSpPr/>
                <p:nvPr/>
              </p:nvGrpSpPr>
              <p:grpSpPr>
                <a:xfrm rot="9085437" flipH="1">
                  <a:off x="6492043" y="4653625"/>
                  <a:ext cx="979049" cy="1469591"/>
                  <a:chOff x="5093002" y="2426934"/>
                  <a:chExt cx="2232248" cy="3350691"/>
                </a:xfrm>
                <a:solidFill>
                  <a:schemeClr val="accent1"/>
                </a:solidFill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xmlns="" id="{38DE4A9F-0FE1-43DE-B151-53CEF117E494}"/>
                      </a:ext>
                    </a:extLst>
                  </p:cNvPr>
                  <p:cNvGrpSpPr/>
                  <p:nvPr/>
                </p:nvGrpSpPr>
                <p:grpSpPr>
                  <a:xfrm>
                    <a:off x="5625823" y="4659182"/>
                    <a:ext cx="1166607" cy="1118443"/>
                    <a:chOff x="4964627" y="3703863"/>
                    <a:chExt cx="393594" cy="377344"/>
                  </a:xfrm>
                  <a:grpFill/>
                </p:grpSpPr>
                <p:sp>
                  <p:nvSpPr>
                    <p:cNvPr id="89" name="Oval 1">
                      <a:extLst>
                        <a:ext uri="{FF2B5EF4-FFF2-40B4-BE49-F238E27FC236}">
                          <a16:creationId xmlns:a16="http://schemas.microsoft.com/office/drawing/2014/main" xmlns="" id="{A4361DC5-5C39-4079-A0C6-BBB2ACB3653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77747" y="3794659"/>
                      <a:ext cx="36735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0008" h="164304">
                          <a:moveTo>
                            <a:pt x="852708" y="0"/>
                          </a:moveTo>
                          <a:lnTo>
                            <a:pt x="67299" y="0"/>
                          </a:lnTo>
                          <a:cubicBezTo>
                            <a:pt x="30131" y="0"/>
                            <a:pt x="0" y="30131"/>
                            <a:pt x="0" y="67299"/>
                          </a:cubicBezTo>
                          <a:lnTo>
                            <a:pt x="0" y="97005"/>
                          </a:lnTo>
                          <a:cubicBezTo>
                            <a:pt x="0" y="134173"/>
                            <a:pt x="30131" y="164304"/>
                            <a:pt x="67299" y="164304"/>
                          </a:cubicBezTo>
                          <a:lnTo>
                            <a:pt x="852708" y="164304"/>
                          </a:lnTo>
                          <a:cubicBezTo>
                            <a:pt x="889877" y="164304"/>
                            <a:pt x="920008" y="134173"/>
                            <a:pt x="920008" y="97005"/>
                          </a:cubicBezTo>
                          <a:lnTo>
                            <a:pt x="920008" y="67299"/>
                          </a:lnTo>
                          <a:cubicBezTo>
                            <a:pt x="920008" y="30131"/>
                            <a:pt x="889877" y="0"/>
                            <a:pt x="85270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90" name="Oval 1">
                      <a:extLst>
                        <a:ext uri="{FF2B5EF4-FFF2-40B4-BE49-F238E27FC236}">
                          <a16:creationId xmlns:a16="http://schemas.microsoft.com/office/drawing/2014/main" xmlns="" id="{21DDB133-62F1-406C-8C25-FBCC9591F01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017106" y="3976249"/>
                      <a:ext cx="288634" cy="1049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2862" h="262858">
                          <a:moveTo>
                            <a:pt x="722862" y="0"/>
                          </a:moveTo>
                          <a:lnTo>
                            <a:pt x="0" y="0"/>
                          </a:lnTo>
                          <a:lnTo>
                            <a:pt x="0" y="131429"/>
                          </a:lnTo>
                          <a:cubicBezTo>
                            <a:pt x="0" y="204015"/>
                            <a:pt x="161818" y="262858"/>
                            <a:pt x="361431" y="262858"/>
                          </a:cubicBezTo>
                          <a:cubicBezTo>
                            <a:pt x="561044" y="262858"/>
                            <a:pt x="722862" y="204015"/>
                            <a:pt x="722862" y="13142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91" name="Oval 1">
                      <a:extLst>
                        <a:ext uri="{FF2B5EF4-FFF2-40B4-BE49-F238E27FC236}">
                          <a16:creationId xmlns:a16="http://schemas.microsoft.com/office/drawing/2014/main" xmlns="" id="{4F283F41-24AA-4568-A54F-491DF437DBF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90867" y="3885454"/>
                      <a:ext cx="34111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293" h="164306">
                          <a:moveTo>
                            <a:pt x="786994" y="0"/>
                          </a:moveTo>
                          <a:lnTo>
                            <a:pt x="67299" y="0"/>
                          </a:lnTo>
                          <a:cubicBezTo>
                            <a:pt x="30131" y="0"/>
                            <a:pt x="0" y="30131"/>
                            <a:pt x="0" y="67299"/>
                          </a:cubicBezTo>
                          <a:lnTo>
                            <a:pt x="0" y="97007"/>
                          </a:lnTo>
                          <a:cubicBezTo>
                            <a:pt x="0" y="134174"/>
                            <a:pt x="30131" y="164306"/>
                            <a:pt x="67299" y="164306"/>
                          </a:cubicBezTo>
                          <a:lnTo>
                            <a:pt x="786994" y="164306"/>
                          </a:lnTo>
                          <a:cubicBezTo>
                            <a:pt x="824162" y="164306"/>
                            <a:pt x="854293" y="134174"/>
                            <a:pt x="854293" y="97007"/>
                          </a:cubicBezTo>
                          <a:lnTo>
                            <a:pt x="854293" y="67299"/>
                          </a:lnTo>
                          <a:cubicBezTo>
                            <a:pt x="854293" y="30131"/>
                            <a:pt x="824162" y="0"/>
                            <a:pt x="78699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  <p:sp>
                  <p:nvSpPr>
                    <p:cNvPr id="92" name="Oval 1">
                      <a:extLst>
                        <a:ext uri="{FF2B5EF4-FFF2-40B4-BE49-F238E27FC236}">
                          <a16:creationId xmlns:a16="http://schemas.microsoft.com/office/drawing/2014/main" xmlns="" id="{11584B43-099D-41D3-AFCF-81694FACCF6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964627" y="3703863"/>
                      <a:ext cx="393594" cy="656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5723" h="164305">
                          <a:moveTo>
                            <a:pt x="918424" y="0"/>
                          </a:moveTo>
                          <a:lnTo>
                            <a:pt x="67300" y="0"/>
                          </a:lnTo>
                          <a:cubicBezTo>
                            <a:pt x="30131" y="0"/>
                            <a:pt x="0" y="30130"/>
                            <a:pt x="0" y="67298"/>
                          </a:cubicBezTo>
                          <a:lnTo>
                            <a:pt x="0" y="97006"/>
                          </a:lnTo>
                          <a:cubicBezTo>
                            <a:pt x="0" y="134173"/>
                            <a:pt x="30131" y="164305"/>
                            <a:pt x="67300" y="164305"/>
                          </a:cubicBezTo>
                          <a:lnTo>
                            <a:pt x="918424" y="164305"/>
                          </a:lnTo>
                          <a:cubicBezTo>
                            <a:pt x="955592" y="164305"/>
                            <a:pt x="985723" y="134173"/>
                            <a:pt x="985723" y="97006"/>
                          </a:cubicBezTo>
                          <a:lnTo>
                            <a:pt x="985723" y="67298"/>
                          </a:lnTo>
                          <a:cubicBezTo>
                            <a:pt x="985723" y="30130"/>
                            <a:pt x="955592" y="0"/>
                            <a:pt x="91842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0"/>
                    </a:p>
                  </p:txBody>
                </p:sp>
              </p:grpSp>
              <p:sp>
                <p:nvSpPr>
                  <p:cNvPr id="88" name="Block Arc 87">
                    <a:extLst>
                      <a:ext uri="{FF2B5EF4-FFF2-40B4-BE49-F238E27FC236}">
                        <a16:creationId xmlns:a16="http://schemas.microsoft.com/office/drawing/2014/main" xmlns="" id="{4FD9841F-C33F-41B0-B76F-71D3F469448B}"/>
                      </a:ext>
                    </a:extLst>
                  </p:cNvPr>
                  <p:cNvSpPr/>
                  <p:nvPr/>
                </p:nvSpPr>
                <p:spPr>
                  <a:xfrm>
                    <a:off x="5093002" y="2426934"/>
                    <a:ext cx="2232248" cy="2232248"/>
                  </a:xfrm>
                  <a:prstGeom prst="blockArc">
                    <a:avLst>
                      <a:gd name="adj1" fmla="val 7222187"/>
                      <a:gd name="adj2" fmla="val 3660514"/>
                      <a:gd name="adj3" fmla="val 8104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xmlns="" id="{A1C331B0-C911-48D5-A6F0-5A8BC71C08C1}"/>
                    </a:ext>
                  </a:extLst>
                </p:cNvPr>
                <p:cNvSpPr/>
                <p:nvPr/>
              </p:nvSpPr>
              <p:spPr>
                <a:xfrm rot="14400000">
                  <a:off x="6744274" y="5239792"/>
                  <a:ext cx="672289" cy="6722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6" name="Block Arc 25">
                <a:extLst>
                  <a:ext uri="{FF2B5EF4-FFF2-40B4-BE49-F238E27FC236}">
                    <a16:creationId xmlns:a16="http://schemas.microsoft.com/office/drawing/2014/main" xmlns="" id="{9C070060-81CC-4F05-8C72-4BEA812893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3250" y="5383496"/>
                <a:ext cx="283779" cy="409976"/>
              </a:xfrm>
              <a:custGeom>
                <a:avLst/>
                <a:gdLst/>
                <a:ahLst/>
                <a:cxnLst/>
                <a:rect l="l" t="t" r="r" b="b"/>
                <a:pathLst>
                  <a:path w="2215656" h="3200962">
                    <a:moveTo>
                      <a:pt x="1107829" y="2097026"/>
                    </a:moveTo>
                    <a:cubicBezTo>
                      <a:pt x="1025315" y="2097026"/>
                      <a:pt x="958423" y="2163918"/>
                      <a:pt x="958423" y="2246432"/>
                    </a:cubicBezTo>
                    <a:cubicBezTo>
                      <a:pt x="958423" y="2302715"/>
                      <a:pt x="989546" y="2351730"/>
                      <a:pt x="1036590" y="2375275"/>
                    </a:cubicBezTo>
                    <a:lnTo>
                      <a:pt x="985422" y="2684898"/>
                    </a:lnTo>
                    <a:lnTo>
                      <a:pt x="1230236" y="2684898"/>
                    </a:lnTo>
                    <a:lnTo>
                      <a:pt x="1179068" y="2375275"/>
                    </a:lnTo>
                    <a:cubicBezTo>
                      <a:pt x="1226112" y="2351730"/>
                      <a:pt x="1257234" y="2302715"/>
                      <a:pt x="1257234" y="2246432"/>
                    </a:cubicBezTo>
                    <a:cubicBezTo>
                      <a:pt x="1257234" y="2163918"/>
                      <a:pt x="1190343" y="2097026"/>
                      <a:pt x="1107829" y="2097026"/>
                    </a:cubicBezTo>
                    <a:close/>
                    <a:moveTo>
                      <a:pt x="1102513" y="266871"/>
                    </a:moveTo>
                    <a:cubicBezTo>
                      <a:pt x="874876" y="269781"/>
                      <a:pt x="691868" y="455143"/>
                      <a:pt x="691868" y="682798"/>
                    </a:cubicBezTo>
                    <a:lnTo>
                      <a:pt x="690469" y="682798"/>
                    </a:lnTo>
                    <a:lnTo>
                      <a:pt x="690469" y="1580962"/>
                    </a:lnTo>
                    <a:lnTo>
                      <a:pt x="1525188" y="1580962"/>
                    </a:lnTo>
                    <a:lnTo>
                      <a:pt x="1525188" y="672127"/>
                    </a:lnTo>
                    <a:lnTo>
                      <a:pt x="1523654" y="672166"/>
                    </a:lnTo>
                    <a:cubicBezTo>
                      <a:pt x="1517835" y="444585"/>
                      <a:pt x="1330149" y="263961"/>
                      <a:pt x="1102513" y="266871"/>
                    </a:cubicBezTo>
                    <a:close/>
                    <a:moveTo>
                      <a:pt x="1099102" y="56"/>
                    </a:moveTo>
                    <a:cubicBezTo>
                      <a:pt x="1472767" y="-4720"/>
                      <a:pt x="1780852" y="291773"/>
                      <a:pt x="1790404" y="665346"/>
                    </a:cubicBezTo>
                    <a:lnTo>
                      <a:pt x="1742843" y="666562"/>
                    </a:lnTo>
                    <a:lnTo>
                      <a:pt x="1790627" y="666562"/>
                    </a:lnTo>
                    <a:lnTo>
                      <a:pt x="1790627" y="1580962"/>
                    </a:lnTo>
                    <a:lnTo>
                      <a:pt x="2041344" y="1580962"/>
                    </a:lnTo>
                    <a:cubicBezTo>
                      <a:pt x="2137614" y="1580962"/>
                      <a:pt x="2215656" y="1659004"/>
                      <a:pt x="2215656" y="1755274"/>
                    </a:cubicBezTo>
                    <a:lnTo>
                      <a:pt x="2215656" y="3026650"/>
                    </a:lnTo>
                    <a:cubicBezTo>
                      <a:pt x="2215656" y="3122920"/>
                      <a:pt x="2137614" y="3200962"/>
                      <a:pt x="2041344" y="3200962"/>
                    </a:cubicBezTo>
                    <a:lnTo>
                      <a:pt x="174312" y="3200962"/>
                    </a:lnTo>
                    <a:cubicBezTo>
                      <a:pt x="78042" y="3200962"/>
                      <a:pt x="0" y="3122920"/>
                      <a:pt x="0" y="3026650"/>
                    </a:cubicBezTo>
                    <a:lnTo>
                      <a:pt x="0" y="1755274"/>
                    </a:lnTo>
                    <a:cubicBezTo>
                      <a:pt x="0" y="1659004"/>
                      <a:pt x="78042" y="1580962"/>
                      <a:pt x="174312" y="1580962"/>
                    </a:cubicBezTo>
                    <a:lnTo>
                      <a:pt x="425030" y="1580962"/>
                    </a:lnTo>
                    <a:lnTo>
                      <a:pt x="425030" y="676764"/>
                    </a:lnTo>
                    <a:lnTo>
                      <a:pt x="425634" y="676764"/>
                    </a:lnTo>
                    <a:cubicBezTo>
                      <a:pt x="428273" y="305830"/>
                      <a:pt x="727452" y="4806"/>
                      <a:pt x="1099102" y="56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Block Arc 11">
              <a:extLst>
                <a:ext uri="{FF2B5EF4-FFF2-40B4-BE49-F238E27FC236}">
                  <a16:creationId xmlns:a16="http://schemas.microsoft.com/office/drawing/2014/main" xmlns="" id="{BB47E349-855C-4651-BFFB-728B1AFE542C}"/>
                </a:ext>
              </a:extLst>
            </p:cNvPr>
            <p:cNvSpPr/>
            <p:nvPr/>
          </p:nvSpPr>
          <p:spPr>
            <a:xfrm rot="10800000">
              <a:off x="6528136" y="3323897"/>
              <a:ext cx="213354" cy="31652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Frame 17">
              <a:extLst>
                <a:ext uri="{FF2B5EF4-FFF2-40B4-BE49-F238E27FC236}">
                  <a16:creationId xmlns:a16="http://schemas.microsoft.com/office/drawing/2014/main" xmlns="" id="{FDAA7948-5C8A-4FE4-9B29-1E7049FDA1CB}"/>
                </a:ext>
              </a:extLst>
            </p:cNvPr>
            <p:cNvSpPr/>
            <p:nvPr/>
          </p:nvSpPr>
          <p:spPr>
            <a:xfrm>
              <a:off x="7197980" y="1991081"/>
              <a:ext cx="291588" cy="26664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FC54BB80-3DBD-4CC2-AC13-7EB9424822D4}"/>
              </a:ext>
            </a:extLst>
          </p:cNvPr>
          <p:cNvSpPr txBox="1"/>
          <p:nvPr/>
        </p:nvSpPr>
        <p:spPr>
          <a:xfrm>
            <a:off x="254395" y="1264350"/>
            <a:ext cx="4634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Embora a expansão macroeconómica tenha sido fundamental para conter uma crise, a profundidade da recessão e a disfuncionalidade dos mercados financeiros têm carregado a capacidade “tradicional” da politica económica de agir</a:t>
            </a:r>
            <a:r>
              <a:rPr lang="pt-PT" dirty="0"/>
              <a:t>. </a:t>
            </a:r>
          </a:p>
          <a:p>
            <a:endParaRPr lang="pt-PT" dirty="0"/>
          </a:p>
        </p:txBody>
      </p:sp>
      <p:sp>
        <p:nvSpPr>
          <p:cNvPr id="38" name="Seta: Para Baixo 37">
            <a:extLst>
              <a:ext uri="{FF2B5EF4-FFF2-40B4-BE49-F238E27FC236}">
                <a16:creationId xmlns:a16="http://schemas.microsoft.com/office/drawing/2014/main" xmlns="" id="{3CA320AD-E194-43ED-8A87-3DF3594C09BD}"/>
              </a:ext>
            </a:extLst>
          </p:cNvPr>
          <p:cNvSpPr/>
          <p:nvPr/>
        </p:nvSpPr>
        <p:spPr>
          <a:xfrm>
            <a:off x="2208907" y="2898869"/>
            <a:ext cx="419356" cy="109431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xmlns="" id="{84F2878E-1BF9-49C8-B62A-44252C2BAC6C}"/>
              </a:ext>
            </a:extLst>
          </p:cNvPr>
          <p:cNvSpPr txBox="1"/>
          <p:nvPr/>
        </p:nvSpPr>
        <p:spPr>
          <a:xfrm>
            <a:off x="296039" y="4113103"/>
            <a:ext cx="497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E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Esforços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para apoiar as instituições financeiras: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507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2">
            <a:extLst>
              <a:ext uri="{FF2B5EF4-FFF2-40B4-BE49-F238E27FC236}">
                <a16:creationId xmlns:a16="http://schemas.microsoft.com/office/drawing/2014/main" xmlns="" id="{6E1E9BF7-603F-4889-85C9-C9DE8BA3A5B2}"/>
              </a:ext>
            </a:extLst>
          </p:cNvPr>
          <p:cNvSpPr/>
          <p:nvPr/>
        </p:nvSpPr>
        <p:spPr>
          <a:xfrm flipH="1">
            <a:off x="6501850" y="13591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7594AB07-28C3-4503-B8EB-A97199F96A8C}"/>
              </a:ext>
            </a:extLst>
          </p:cNvPr>
          <p:cNvGrpSpPr/>
          <p:nvPr/>
        </p:nvGrpSpPr>
        <p:grpSpPr>
          <a:xfrm>
            <a:off x="955820" y="1399629"/>
            <a:ext cx="10280360" cy="4058741"/>
            <a:chOff x="943582" y="1895138"/>
            <a:chExt cx="10280360" cy="4058741"/>
          </a:xfrm>
        </p:grpSpPr>
        <p:sp>
          <p:nvSpPr>
            <p:cNvPr id="5" name="Snip Single Corner Rectangle 1">
              <a:extLst>
                <a:ext uri="{FF2B5EF4-FFF2-40B4-BE49-F238E27FC236}">
                  <a16:creationId xmlns:a16="http://schemas.microsoft.com/office/drawing/2014/main" xmlns="" id="{81137DEF-22DF-4E4F-94D8-F6E61DC597D4}"/>
                </a:ext>
              </a:extLst>
            </p:cNvPr>
            <p:cNvSpPr/>
            <p:nvPr/>
          </p:nvSpPr>
          <p:spPr>
            <a:xfrm>
              <a:off x="943582" y="1895138"/>
              <a:ext cx="4752000" cy="1908000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Snip Single Corner Rectangle 3">
              <a:extLst>
                <a:ext uri="{FF2B5EF4-FFF2-40B4-BE49-F238E27FC236}">
                  <a16:creationId xmlns:a16="http://schemas.microsoft.com/office/drawing/2014/main" xmlns="" id="{07C06604-9826-43DA-BDAB-3C6D1D9A4F66}"/>
                </a:ext>
              </a:extLst>
            </p:cNvPr>
            <p:cNvSpPr/>
            <p:nvPr/>
          </p:nvSpPr>
          <p:spPr>
            <a:xfrm flipV="1">
              <a:off x="943582" y="4045879"/>
              <a:ext cx="4752000" cy="1908000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Snip Single Corner Rectangle 4">
              <a:extLst>
                <a:ext uri="{FF2B5EF4-FFF2-40B4-BE49-F238E27FC236}">
                  <a16:creationId xmlns:a16="http://schemas.microsoft.com/office/drawing/2014/main" xmlns="" id="{F7C13A5F-C26B-451E-A141-61BB4B9653BE}"/>
                </a:ext>
              </a:extLst>
            </p:cNvPr>
            <p:cNvSpPr/>
            <p:nvPr/>
          </p:nvSpPr>
          <p:spPr>
            <a:xfrm flipH="1" flipV="1">
              <a:off x="6471942" y="4045879"/>
              <a:ext cx="4752000" cy="1908000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xmlns="" id="{E3E9C9AF-1D0F-4272-BB6E-38941271D3A8}"/>
                </a:ext>
              </a:extLst>
            </p:cNvPr>
            <p:cNvSpPr/>
            <p:nvPr/>
          </p:nvSpPr>
          <p:spPr>
            <a:xfrm>
              <a:off x="4929268" y="3221040"/>
              <a:ext cx="2326658" cy="140681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A3AEF30-BDC8-45C5-99EA-FE049C0BB458}"/>
                </a:ext>
              </a:extLst>
            </p:cNvPr>
            <p:cNvGrpSpPr/>
            <p:nvPr/>
          </p:nvGrpSpPr>
          <p:grpSpPr>
            <a:xfrm>
              <a:off x="5041645" y="3762681"/>
              <a:ext cx="2123483" cy="828476"/>
              <a:chOff x="3621672" y="3514697"/>
              <a:chExt cx="1808637" cy="644928"/>
            </a:xfrm>
          </p:grpSpPr>
          <p:sp>
            <p:nvSpPr>
              <p:cNvPr id="11" name="Text Placeholder 12">
                <a:extLst>
                  <a:ext uri="{FF2B5EF4-FFF2-40B4-BE49-F238E27FC236}">
                    <a16:creationId xmlns:a16="http://schemas.microsoft.com/office/drawing/2014/main" xmlns="" id="{AAC31557-E3D5-4A78-8020-28B69A25D8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5865" y="3765100"/>
                <a:ext cx="1684444" cy="39452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 Placeholder 13">
                <a:extLst>
                  <a:ext uri="{FF2B5EF4-FFF2-40B4-BE49-F238E27FC236}">
                    <a16:creationId xmlns:a16="http://schemas.microsoft.com/office/drawing/2014/main" xmlns="" id="{E134B302-8B07-46A3-9514-525392F622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21672" y="3514697"/>
                <a:ext cx="1808637" cy="44766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CONSEQUÊNCIAS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A43D61E-61BA-463A-A292-D539EA245A5C}"/>
                </a:ext>
              </a:extLst>
            </p:cNvPr>
            <p:cNvSpPr txBox="1"/>
            <p:nvPr/>
          </p:nvSpPr>
          <p:spPr>
            <a:xfrm>
              <a:off x="1117782" y="2193062"/>
              <a:ext cx="38245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Destruição das divisórias tradicionais entre as políticas fiscal, monetária, financeira e estrutural;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Crescente dependência da eficácia dos instrumentos de cada política.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5158FB6-25BC-496A-9C11-D2F095F5E6BC}"/>
                </a:ext>
              </a:extLst>
            </p:cNvPr>
            <p:cNvSpPr txBox="1"/>
            <p:nvPr/>
          </p:nvSpPr>
          <p:spPr>
            <a:xfrm>
              <a:off x="1124042" y="4338170"/>
              <a:ext cx="38052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Realização, pelos bancos centrais, de grandes compras de dívida pública, sem garantia sob perdas potenciais, enquanto que as compras de outros ativos afetavam a alocação de recursos.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DCE5233-0D12-4A30-B22B-D6C4B35AD2C8}"/>
                </a:ext>
              </a:extLst>
            </p:cNvPr>
            <p:cNvSpPr txBox="1"/>
            <p:nvPr/>
          </p:nvSpPr>
          <p:spPr>
            <a:xfrm>
              <a:off x="7075996" y="2228852"/>
              <a:ext cx="39982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Redução da necessidade de recapitalização pública baixas taxas de juro e de autoridades para ajudar instituições prejudicadas</a:t>
              </a:r>
              <a:r>
                <a:rPr lang="pt-P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ko-KR" altLang="pt-P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graças</a:t>
              </a:r>
              <a:r>
                <a:rPr lang="ko-KR" altLang="pt-P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ko-KR" altLang="pt-P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baixas taxas de juro e políticas monetárias não padronizadas.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984D6AD-D573-467D-983D-14087380E79B}"/>
                </a:ext>
              </a:extLst>
            </p:cNvPr>
            <p:cNvSpPr txBox="1"/>
            <p:nvPr/>
          </p:nvSpPr>
          <p:spPr>
            <a:xfrm>
              <a:off x="7470378" y="4276677"/>
              <a:ext cx="353911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Utilização de políticas estruturais para fornecer apoio a empresas não financeiras e limitar as consequências sociais e laborais da recessão, mesmo que não apropriadas para o longo prazo.</a:t>
              </a:r>
            </a:p>
          </p:txBody>
        </p:sp>
      </p:grpSp>
      <p:sp>
        <p:nvSpPr>
          <p:cNvPr id="34" name="Text Placeholder 1">
            <a:extLst>
              <a:ext uri="{FF2B5EF4-FFF2-40B4-BE49-F238E27FC236}">
                <a16:creationId xmlns:a16="http://schemas.microsoft.com/office/drawing/2014/main" xmlns="" id="{BD8544C8-41FA-4651-8260-12C57B9952F3}"/>
              </a:ext>
            </a:extLst>
          </p:cNvPr>
          <p:cNvSpPr txBox="1">
            <a:spLocks/>
          </p:cNvSpPr>
          <p:nvPr/>
        </p:nvSpPr>
        <p:spPr>
          <a:xfrm>
            <a:off x="309401" y="199070"/>
            <a:ext cx="11573197" cy="72424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fontScale="55000" lnSpcReduction="2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Mudar a atribuição de instrumentos de políticas de acordo com as metas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311314DE-CDD2-443D-BEEA-57F6CFD060F2}"/>
              </a:ext>
            </a:extLst>
          </p:cNvPr>
          <p:cNvGrpSpPr/>
          <p:nvPr/>
        </p:nvGrpSpPr>
        <p:grpSpPr>
          <a:xfrm>
            <a:off x="955820" y="5780032"/>
            <a:ext cx="7301488" cy="872498"/>
            <a:chOff x="5176038" y="4989658"/>
            <a:chExt cx="11590642" cy="1185583"/>
          </a:xfrm>
        </p:grpSpPr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xmlns="" id="{ADB94A36-6BB3-4123-801E-D1BE9514E723}"/>
                </a:ext>
              </a:extLst>
            </p:cNvPr>
            <p:cNvGrpSpPr/>
            <p:nvPr/>
          </p:nvGrpSpPr>
          <p:grpSpPr>
            <a:xfrm>
              <a:off x="5176038" y="4989658"/>
              <a:ext cx="11590642" cy="1185583"/>
              <a:chOff x="930087" y="2180750"/>
              <a:chExt cx="10663944" cy="1114530"/>
            </a:xfrm>
          </p:grpSpPr>
          <p:sp>
            <p:nvSpPr>
              <p:cNvPr id="38" name="Oval 10">
                <a:extLst>
                  <a:ext uri="{FF2B5EF4-FFF2-40B4-BE49-F238E27FC236}">
                    <a16:creationId xmlns:a16="http://schemas.microsoft.com/office/drawing/2014/main" xmlns="" id="{5CCF657A-81EF-4F0F-9D9C-6327B96ADFFE}"/>
                  </a:ext>
                </a:extLst>
              </p:cNvPr>
              <p:cNvSpPr/>
              <p:nvPr/>
            </p:nvSpPr>
            <p:spPr>
              <a:xfrm>
                <a:off x="930087" y="2270006"/>
                <a:ext cx="461127" cy="426494"/>
              </a:xfrm>
              <a:prstGeom prst="ellipse">
                <a:avLst/>
              </a:prstGeom>
              <a:solidFill>
                <a:schemeClr val="accent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39" name="Group 22">
                <a:extLst>
                  <a:ext uri="{FF2B5EF4-FFF2-40B4-BE49-F238E27FC236}">
                    <a16:creationId xmlns:a16="http://schemas.microsoft.com/office/drawing/2014/main" xmlns="" id="{5072A055-4C19-4B44-9C89-22814C1A8B61}"/>
                  </a:ext>
                </a:extLst>
              </p:cNvPr>
              <p:cNvGrpSpPr/>
              <p:nvPr/>
            </p:nvGrpSpPr>
            <p:grpSpPr>
              <a:xfrm>
                <a:off x="1517935" y="2180750"/>
                <a:ext cx="10076096" cy="1114530"/>
                <a:chOff x="6210998" y="1433696"/>
                <a:chExt cx="2582469" cy="1114530"/>
              </a:xfrm>
            </p:grpSpPr>
            <p:sp>
              <p:nvSpPr>
                <p:cNvPr id="40" name="TextBox 8">
                  <a:extLst>
                    <a:ext uri="{FF2B5EF4-FFF2-40B4-BE49-F238E27FC236}">
                      <a16:creationId xmlns:a16="http://schemas.microsoft.com/office/drawing/2014/main" xmlns="" id="{00E4BDB4-E888-4C1D-A266-8703CB579BD4}"/>
                    </a:ext>
                  </a:extLst>
                </p:cNvPr>
                <p:cNvSpPr txBox="1"/>
                <p:nvPr/>
              </p:nvSpPr>
              <p:spPr>
                <a:xfrm>
                  <a:off x="6210998" y="1433696"/>
                  <a:ext cx="1457346" cy="393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i="1" dirty="0" err="1">
                      <a:solidFill>
                        <a:srgbClr val="FE99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Alocação</a:t>
                  </a:r>
                  <a:r>
                    <a:rPr lang="en-US" altLang="ko-KR" sz="1400" b="1" i="1" dirty="0">
                      <a:solidFill>
                        <a:srgbClr val="FE99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de </a:t>
                  </a:r>
                  <a:r>
                    <a:rPr lang="en-US" altLang="ko-KR" sz="1400" b="1" i="1" dirty="0" err="1">
                      <a:solidFill>
                        <a:srgbClr val="FE99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Recursos</a:t>
                  </a:r>
                  <a:r>
                    <a:rPr lang="en-US" altLang="ko-KR" sz="1400" b="1" i="1" dirty="0">
                      <a:solidFill>
                        <a:srgbClr val="FE99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ko-KR" altLang="en-US" sz="1400" b="1" i="1" dirty="0">
                    <a:solidFill>
                      <a:srgbClr val="FE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TextBox 9">
                  <a:extLst>
                    <a:ext uri="{FF2B5EF4-FFF2-40B4-BE49-F238E27FC236}">
                      <a16:creationId xmlns:a16="http://schemas.microsoft.com/office/drawing/2014/main" xmlns="" id="{C7407072-2431-4E16-985D-156D9859A3A0}"/>
                    </a:ext>
                  </a:extLst>
                </p:cNvPr>
                <p:cNvSpPr txBox="1"/>
                <p:nvPr/>
              </p:nvSpPr>
              <p:spPr>
                <a:xfrm>
                  <a:off x="6210998" y="1683287"/>
                  <a:ext cx="2582469" cy="864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2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Intervenções públicas que afetam a quantidade e qualidade de fatores disponível para a produção e a sua distribuição setorial e regional – visa atingir o máximo de output sem criar inflação= </a:t>
                  </a:r>
                  <a:r>
                    <a:rPr lang="pt-PT" sz="12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output potencial </a:t>
                  </a:r>
                </a:p>
                <a:p>
                  <a:pPr algn="just"/>
                  <a:endParaRPr lang="pt-PT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7" name="Rectangle 7">
              <a:extLst>
                <a:ext uri="{FF2B5EF4-FFF2-40B4-BE49-F238E27FC236}">
                  <a16:creationId xmlns:a16="http://schemas.microsoft.com/office/drawing/2014/main" xmlns="" id="{2848F7EB-874B-4E18-857C-C9C52E5711E0}"/>
                </a:ext>
              </a:extLst>
            </p:cNvPr>
            <p:cNvSpPr/>
            <p:nvPr/>
          </p:nvSpPr>
          <p:spPr>
            <a:xfrm rot="18900000">
              <a:off x="5364916" y="5182761"/>
              <a:ext cx="149882" cy="26285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059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22501" y="3721094"/>
            <a:ext cx="39734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Com o tempo, há cada vez mais informação disponível e acessível, o que proporciona a incerteza. Segundo um estudo realizado para a Conferência “</a:t>
            </a:r>
            <a:r>
              <a:rPr lang="pt-PT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Policymaking</a:t>
            </a:r>
            <a:r>
              <a:rPr lang="pt-PT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pt-PT" sz="1400" i="1" dirty="0">
                <a:latin typeface="Calibri" panose="020F0502020204030204" pitchFamily="34" charset="0"/>
                <a:cs typeface="Calibri" panose="020F0502020204030204" pitchFamily="34" charset="0"/>
              </a:rPr>
              <a:t> extreme </a:t>
            </a:r>
            <a:r>
              <a:rPr lang="pt-PT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uncertainty</a:t>
            </a: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”, em 2008, na Holanda, os criadores de políticas devem entender o atual aumento da complexidade do ambiente político. Por isso enfrentam um dilema: por um lado, devem basear as suas decisões em factos quantitativos e explícitos, e, por outro lado, são confrontados com desenvolvimentos que dão origem a incertezas como resultado de processos imprevisíveis.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194" name="Picture 2" descr="Resultado de imagem para uncertainty">
            <a:extLst>
              <a:ext uri="{FF2B5EF4-FFF2-40B4-BE49-F238E27FC236}">
                <a16:creationId xmlns:a16="http://schemas.microsoft.com/office/drawing/2014/main" xmlns="" id="{2124026E-DA72-48BC-916C-AC94C9B72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83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36" r="3856"/>
          <a:stretch/>
        </p:blipFill>
        <p:spPr bwMode="auto">
          <a:xfrm>
            <a:off x="6492623" y="95013"/>
            <a:ext cx="4711717" cy="666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D943C4B4-92B2-4062-99E4-8308A5DE5832}"/>
              </a:ext>
            </a:extLst>
          </p:cNvPr>
          <p:cNvSpPr txBox="1">
            <a:spLocks/>
          </p:cNvSpPr>
          <p:nvPr/>
        </p:nvSpPr>
        <p:spPr>
          <a:xfrm>
            <a:off x="664813" y="2037787"/>
            <a:ext cx="5334205" cy="1391213"/>
          </a:xfrm>
          <a:prstGeom prst="rect">
            <a:avLst/>
          </a:prstGeom>
          <a:ln w="635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pt-PT" sz="4000" dirty="0">
                <a:latin typeface="Calibri" panose="020F0502020204030204" pitchFamily="34" charset="0"/>
                <a:cs typeface="Calibri" panose="020F0502020204030204" pitchFamily="34" charset="0"/>
              </a:rPr>
              <a:t>Criação de políticas sob extrema incerteza</a:t>
            </a:r>
            <a:endParaRPr lang="en-US" altLang="ko-KR" sz="4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2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">
            <a:extLst>
              <a:ext uri="{FF2B5EF4-FFF2-40B4-BE49-F238E27FC236}">
                <a16:creationId xmlns:a16="http://schemas.microsoft.com/office/drawing/2014/main" xmlns="" id="{BD8544C8-41FA-4651-8260-12C57B9952F3}"/>
              </a:ext>
            </a:extLst>
          </p:cNvPr>
          <p:cNvSpPr txBox="1">
            <a:spLocks/>
          </p:cNvSpPr>
          <p:nvPr/>
        </p:nvSpPr>
        <p:spPr>
          <a:xfrm>
            <a:off x="309402" y="256276"/>
            <a:ext cx="8044890" cy="6697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400" dirty="0">
                <a:latin typeface="Calibri" panose="020F0502020204030204" pitchFamily="34" charset="0"/>
                <a:cs typeface="Calibri" panose="020F0502020204030204" pitchFamily="34" charset="0"/>
              </a:rPr>
              <a:t>Incerteza sobre a Folga Económica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F7C3C58E-08C5-4A99-85AD-D0D655E4630A}"/>
              </a:ext>
            </a:extLst>
          </p:cNvPr>
          <p:cNvGrpSpPr/>
          <p:nvPr/>
        </p:nvGrpSpPr>
        <p:grpSpPr>
          <a:xfrm>
            <a:off x="7901693" y="2507674"/>
            <a:ext cx="3980905" cy="2784762"/>
            <a:chOff x="309402" y="1406753"/>
            <a:chExt cx="3722271" cy="2286000"/>
          </a:xfrm>
        </p:grpSpPr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xmlns="" id="{C0589BE0-CCAC-4190-8A18-46518D435549}"/>
                </a:ext>
              </a:extLst>
            </p:cNvPr>
            <p:cNvGrpSpPr/>
            <p:nvPr/>
          </p:nvGrpSpPr>
          <p:grpSpPr>
            <a:xfrm>
              <a:off x="309402" y="1406753"/>
              <a:ext cx="3722271" cy="2286000"/>
              <a:chOff x="5080208" y="642796"/>
              <a:chExt cx="6721278" cy="5572408"/>
            </a:xfrm>
          </p:grpSpPr>
          <p:sp>
            <p:nvSpPr>
              <p:cNvPr id="25" name="Frame 3">
                <a:extLst>
                  <a:ext uri="{FF2B5EF4-FFF2-40B4-BE49-F238E27FC236}">
                    <a16:creationId xmlns:a16="http://schemas.microsoft.com/office/drawing/2014/main" xmlns="" id="{1E4FBB2B-86B2-4B98-9132-E41CC3B66E11}"/>
                  </a:ext>
                </a:extLst>
              </p:cNvPr>
              <p:cNvSpPr/>
              <p:nvPr/>
            </p:nvSpPr>
            <p:spPr>
              <a:xfrm>
                <a:off x="5654642" y="642796"/>
                <a:ext cx="5572410" cy="5572408"/>
              </a:xfrm>
              <a:prstGeom prst="frame">
                <a:avLst>
                  <a:gd name="adj1" fmla="val 84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8">
                <a:extLst>
                  <a:ext uri="{FF2B5EF4-FFF2-40B4-BE49-F238E27FC236}">
                    <a16:creationId xmlns:a16="http://schemas.microsoft.com/office/drawing/2014/main" xmlns="" id="{530E659D-D253-4310-9EA1-4A436F4DEA29}"/>
                  </a:ext>
                </a:extLst>
              </p:cNvPr>
              <p:cNvGrpSpPr/>
              <p:nvPr/>
            </p:nvGrpSpPr>
            <p:grpSpPr>
              <a:xfrm>
                <a:off x="5080208" y="912892"/>
                <a:ext cx="1148868" cy="1050202"/>
                <a:chOff x="5080208" y="914399"/>
                <a:chExt cx="1148868" cy="1050202"/>
              </a:xfrm>
            </p:grpSpPr>
            <p:sp>
              <p:nvSpPr>
                <p:cNvPr id="31" name="Rectangle 7">
                  <a:extLst>
                    <a:ext uri="{FF2B5EF4-FFF2-40B4-BE49-F238E27FC236}">
                      <a16:creationId xmlns:a16="http://schemas.microsoft.com/office/drawing/2014/main" xmlns="" id="{C36ACB95-AC8F-4111-A4E8-742B7ABD0429}"/>
                    </a:ext>
                  </a:extLst>
                </p:cNvPr>
                <p:cNvSpPr/>
                <p:nvPr/>
              </p:nvSpPr>
              <p:spPr>
                <a:xfrm>
                  <a:off x="5080208" y="914399"/>
                  <a:ext cx="1148868" cy="10502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: Shape 6">
                  <a:extLst>
                    <a:ext uri="{FF2B5EF4-FFF2-40B4-BE49-F238E27FC236}">
                      <a16:creationId xmlns:a16="http://schemas.microsoft.com/office/drawing/2014/main" xmlns="" id="{8B3B539C-5997-4E1C-A0B2-892DD90AB175}"/>
                    </a:ext>
                  </a:extLst>
                </p:cNvPr>
                <p:cNvSpPr/>
                <p:nvPr/>
              </p:nvSpPr>
              <p:spPr>
                <a:xfrm>
                  <a:off x="5208178" y="1088336"/>
                  <a:ext cx="892929" cy="70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77" h="361950">
                      <a:moveTo>
                        <a:pt x="427435" y="0"/>
                      </a:moveTo>
                      <a:lnTo>
                        <a:pt x="460177" y="69056"/>
                      </a:lnTo>
                      <a:cubicBezTo>
                        <a:pt x="426839" y="80169"/>
                        <a:pt x="402928" y="95647"/>
                        <a:pt x="388442" y="115491"/>
                      </a:cubicBezTo>
                      <a:cubicBezTo>
                        <a:pt x="373956" y="135335"/>
                        <a:pt x="366316" y="161727"/>
                        <a:pt x="365522" y="194667"/>
                      </a:cubicBezTo>
                      <a:lnTo>
                        <a:pt x="446485" y="194667"/>
                      </a:lnTo>
                      <a:lnTo>
                        <a:pt x="446485" y="361950"/>
                      </a:lnTo>
                      <a:lnTo>
                        <a:pt x="279202" y="361950"/>
                      </a:lnTo>
                      <a:lnTo>
                        <a:pt x="279202" y="242292"/>
                      </a:lnTo>
                      <a:cubicBezTo>
                        <a:pt x="279202" y="193477"/>
                        <a:pt x="283468" y="155178"/>
                        <a:pt x="292001" y="127397"/>
                      </a:cubicBezTo>
                      <a:cubicBezTo>
                        <a:pt x="300534" y="99616"/>
                        <a:pt x="316409" y="74613"/>
                        <a:pt x="339626" y="52388"/>
                      </a:cubicBezTo>
                      <a:cubicBezTo>
                        <a:pt x="362843" y="30163"/>
                        <a:pt x="392113" y="12700"/>
                        <a:pt x="427435" y="0"/>
                      </a:cubicBezTo>
                      <a:close/>
                      <a:moveTo>
                        <a:pt x="148233" y="0"/>
                      </a:moveTo>
                      <a:lnTo>
                        <a:pt x="180975" y="69056"/>
                      </a:lnTo>
                      <a:cubicBezTo>
                        <a:pt x="147638" y="80169"/>
                        <a:pt x="123726" y="95647"/>
                        <a:pt x="109240" y="115491"/>
                      </a:cubicBezTo>
                      <a:cubicBezTo>
                        <a:pt x="94754" y="135335"/>
                        <a:pt x="87114" y="161727"/>
                        <a:pt x="86321" y="194667"/>
                      </a:cubicBezTo>
                      <a:lnTo>
                        <a:pt x="167283" y="194667"/>
                      </a:lnTo>
                      <a:lnTo>
                        <a:pt x="167283" y="361950"/>
                      </a:lnTo>
                      <a:lnTo>
                        <a:pt x="0" y="361950"/>
                      </a:lnTo>
                      <a:lnTo>
                        <a:pt x="0" y="242292"/>
                      </a:lnTo>
                      <a:cubicBezTo>
                        <a:pt x="0" y="193874"/>
                        <a:pt x="4267" y="155674"/>
                        <a:pt x="12800" y="127695"/>
                      </a:cubicBezTo>
                      <a:cubicBezTo>
                        <a:pt x="21332" y="99715"/>
                        <a:pt x="37108" y="74613"/>
                        <a:pt x="60127" y="52388"/>
                      </a:cubicBezTo>
                      <a:cubicBezTo>
                        <a:pt x="83146" y="30163"/>
                        <a:pt x="112514" y="12700"/>
                        <a:pt x="14823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xmlns="" id="{C4B7EEDF-CD8C-4D6A-B676-56245F243C79}"/>
                  </a:ext>
                </a:extLst>
              </p:cNvPr>
              <p:cNvGrpSpPr/>
              <p:nvPr/>
            </p:nvGrpSpPr>
            <p:grpSpPr>
              <a:xfrm rot="10800000">
                <a:off x="10652618" y="4894907"/>
                <a:ext cx="1148868" cy="1050202"/>
                <a:chOff x="5080208" y="914399"/>
                <a:chExt cx="1148868" cy="1050202"/>
              </a:xfrm>
            </p:grpSpPr>
            <p:sp>
              <p:nvSpPr>
                <p:cNvPr id="29" name="Rectangle 10">
                  <a:extLst>
                    <a:ext uri="{FF2B5EF4-FFF2-40B4-BE49-F238E27FC236}">
                      <a16:creationId xmlns:a16="http://schemas.microsoft.com/office/drawing/2014/main" xmlns="" id="{758FC806-1ADB-46EB-B2A0-781F9F59C4C2}"/>
                    </a:ext>
                  </a:extLst>
                </p:cNvPr>
                <p:cNvSpPr/>
                <p:nvPr/>
              </p:nvSpPr>
              <p:spPr>
                <a:xfrm>
                  <a:off x="5080208" y="914399"/>
                  <a:ext cx="1148868" cy="10502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: Shape 11">
                  <a:extLst>
                    <a:ext uri="{FF2B5EF4-FFF2-40B4-BE49-F238E27FC236}">
                      <a16:creationId xmlns:a16="http://schemas.microsoft.com/office/drawing/2014/main" xmlns="" id="{9FF4E63D-F007-4E67-90C0-7AB899699B8A}"/>
                    </a:ext>
                  </a:extLst>
                </p:cNvPr>
                <p:cNvSpPr/>
                <p:nvPr/>
              </p:nvSpPr>
              <p:spPr>
                <a:xfrm>
                  <a:off x="5208178" y="1088336"/>
                  <a:ext cx="892929" cy="70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77" h="361950">
                      <a:moveTo>
                        <a:pt x="427435" y="0"/>
                      </a:moveTo>
                      <a:lnTo>
                        <a:pt x="460177" y="69056"/>
                      </a:lnTo>
                      <a:cubicBezTo>
                        <a:pt x="426839" y="80169"/>
                        <a:pt x="402928" y="95647"/>
                        <a:pt x="388442" y="115491"/>
                      </a:cubicBezTo>
                      <a:cubicBezTo>
                        <a:pt x="373956" y="135335"/>
                        <a:pt x="366316" y="161727"/>
                        <a:pt x="365522" y="194667"/>
                      </a:cubicBezTo>
                      <a:lnTo>
                        <a:pt x="446485" y="194667"/>
                      </a:lnTo>
                      <a:lnTo>
                        <a:pt x="446485" y="361950"/>
                      </a:lnTo>
                      <a:lnTo>
                        <a:pt x="279202" y="361950"/>
                      </a:lnTo>
                      <a:lnTo>
                        <a:pt x="279202" y="242292"/>
                      </a:lnTo>
                      <a:cubicBezTo>
                        <a:pt x="279202" y="193477"/>
                        <a:pt x="283468" y="155178"/>
                        <a:pt x="292001" y="127397"/>
                      </a:cubicBezTo>
                      <a:cubicBezTo>
                        <a:pt x="300534" y="99616"/>
                        <a:pt x="316409" y="74613"/>
                        <a:pt x="339626" y="52388"/>
                      </a:cubicBezTo>
                      <a:cubicBezTo>
                        <a:pt x="362843" y="30163"/>
                        <a:pt x="392113" y="12700"/>
                        <a:pt x="427435" y="0"/>
                      </a:cubicBezTo>
                      <a:close/>
                      <a:moveTo>
                        <a:pt x="148233" y="0"/>
                      </a:moveTo>
                      <a:lnTo>
                        <a:pt x="180975" y="69056"/>
                      </a:lnTo>
                      <a:cubicBezTo>
                        <a:pt x="147638" y="80169"/>
                        <a:pt x="123726" y="95647"/>
                        <a:pt x="109240" y="115491"/>
                      </a:cubicBezTo>
                      <a:cubicBezTo>
                        <a:pt x="94754" y="135335"/>
                        <a:pt x="87114" y="161727"/>
                        <a:pt x="86321" y="194667"/>
                      </a:cubicBezTo>
                      <a:lnTo>
                        <a:pt x="167283" y="194667"/>
                      </a:lnTo>
                      <a:lnTo>
                        <a:pt x="167283" y="361950"/>
                      </a:lnTo>
                      <a:lnTo>
                        <a:pt x="0" y="361950"/>
                      </a:lnTo>
                      <a:lnTo>
                        <a:pt x="0" y="242292"/>
                      </a:lnTo>
                      <a:cubicBezTo>
                        <a:pt x="0" y="193874"/>
                        <a:pt x="4267" y="155674"/>
                        <a:pt x="12800" y="127695"/>
                      </a:cubicBezTo>
                      <a:cubicBezTo>
                        <a:pt x="21332" y="99715"/>
                        <a:pt x="37108" y="74613"/>
                        <a:pt x="60127" y="52388"/>
                      </a:cubicBezTo>
                      <a:cubicBezTo>
                        <a:pt x="83146" y="30163"/>
                        <a:pt x="112514" y="12700"/>
                        <a:pt x="14823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34A3AA64-20D2-4A15-9B26-20E58CC1F08E}"/>
                </a:ext>
              </a:extLst>
            </p:cNvPr>
            <p:cNvSpPr txBox="1"/>
            <p:nvPr/>
          </p:nvSpPr>
          <p:spPr>
            <a:xfrm>
              <a:off x="1015089" y="1752790"/>
              <a:ext cx="2455958" cy="1718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Conjunto de recursos na economia que não são utilizados porque a procura relativa é insuficiente comparando com o que essa economia é capaz de produzir.</a:t>
              </a:r>
            </a:p>
            <a:p>
              <a:pPr algn="just"/>
              <a:endParaRPr lang="pt-PT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pt-PT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      </a:t>
              </a:r>
              <a:r>
                <a:rPr lang="pt-PT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Banco Central Europeu</a:t>
              </a:r>
              <a:endParaRPr lang="pt-PT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4795CA37-7E1E-4FDF-AF10-1FF1DA826D4C}"/>
              </a:ext>
            </a:extLst>
          </p:cNvPr>
          <p:cNvSpPr txBox="1"/>
          <p:nvPr/>
        </p:nvSpPr>
        <p:spPr>
          <a:xfrm>
            <a:off x="971148" y="5140305"/>
            <a:ext cx="5939080" cy="1323439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A crise agrava essa incerteza devido à extensão desconhecida a que se refere. pode ter efeitos duradouros tanto no nível quanto na taxa de crescimento do produto potencial. A incerteza sobre o hiato do produto prejudicou os julgamentos sobre a extensão das pressões deflacionárias e complicou as decisões de política monetária.</a:t>
            </a:r>
          </a:p>
        </p:txBody>
      </p:sp>
      <p:sp>
        <p:nvSpPr>
          <p:cNvPr id="42" name="L-Shape 2">
            <a:extLst>
              <a:ext uri="{FF2B5EF4-FFF2-40B4-BE49-F238E27FC236}">
                <a16:creationId xmlns:a16="http://schemas.microsoft.com/office/drawing/2014/main" xmlns="" id="{F5EEDF19-2924-4012-BA6B-3BACCED1BC04}"/>
              </a:ext>
            </a:extLst>
          </p:cNvPr>
          <p:cNvSpPr/>
          <p:nvPr/>
        </p:nvSpPr>
        <p:spPr>
          <a:xfrm rot="13510697">
            <a:off x="3206234" y="1644759"/>
            <a:ext cx="1166233" cy="1158997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xmlns="" id="{FE678B99-A8CB-49DC-BDC9-4DC01FB19C81}"/>
              </a:ext>
            </a:extLst>
          </p:cNvPr>
          <p:cNvSpPr txBox="1"/>
          <p:nvPr/>
        </p:nvSpPr>
        <p:spPr>
          <a:xfrm>
            <a:off x="309402" y="1316317"/>
            <a:ext cx="2457442" cy="18158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Variação das estimativas da folga económica sempre de acordo com o indicador utilizado, as quais estão sujeitas a revisões substanciais ao longo do tempo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15">
            <a:extLst>
              <a:ext uri="{FF2B5EF4-FFF2-40B4-BE49-F238E27FC236}">
                <a16:creationId xmlns:a16="http://schemas.microsoft.com/office/drawing/2014/main" xmlns="" id="{8BC6D268-B387-4147-8660-ED076C9DC450}"/>
              </a:ext>
            </a:extLst>
          </p:cNvPr>
          <p:cNvSpPr txBox="1"/>
          <p:nvPr/>
        </p:nvSpPr>
        <p:spPr>
          <a:xfrm>
            <a:off x="4867279" y="1626803"/>
            <a:ext cx="2457441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Redução da confiança que os decisores políticos podem depositar em qualquer medida específica do défice do produto.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xmlns="" id="{330E5C50-6BFA-4722-8D48-9D762B35FF4B}"/>
              </a:ext>
            </a:extLst>
          </p:cNvPr>
          <p:cNvSpPr/>
          <p:nvPr/>
        </p:nvSpPr>
        <p:spPr>
          <a:xfrm>
            <a:off x="309402" y="3467332"/>
            <a:ext cx="7015318" cy="248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dirty="0"/>
          </a:p>
        </p:txBody>
      </p:sp>
      <p:sp>
        <p:nvSpPr>
          <p:cNvPr id="46" name="L-Shape 2">
            <a:extLst>
              <a:ext uri="{FF2B5EF4-FFF2-40B4-BE49-F238E27FC236}">
                <a16:creationId xmlns:a16="http://schemas.microsoft.com/office/drawing/2014/main" xmlns="" id="{BF2DD181-D76A-4880-8317-08DDA2171249}"/>
              </a:ext>
            </a:extLst>
          </p:cNvPr>
          <p:cNvSpPr/>
          <p:nvPr/>
        </p:nvSpPr>
        <p:spPr>
          <a:xfrm rot="18874215">
            <a:off x="3474027" y="3865608"/>
            <a:ext cx="933322" cy="938393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05936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bitcoin-color-01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</TotalTime>
  <Words>4477</Words>
  <Application>Microsoft Macintosh PowerPoint</Application>
  <PresentationFormat>Custom</PresentationFormat>
  <Paragraphs>451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Luis Catao</cp:lastModifiedBy>
  <cp:revision>166</cp:revision>
  <dcterms:created xsi:type="dcterms:W3CDTF">2018-04-24T17:14:44Z</dcterms:created>
  <dcterms:modified xsi:type="dcterms:W3CDTF">2019-03-14T20:30:09Z</dcterms:modified>
</cp:coreProperties>
</file>