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39"/>
  </p:notes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4" r:id="rId35"/>
    <p:sldId id="295" r:id="rId36"/>
    <p:sldId id="292" r:id="rId37"/>
    <p:sldId id="284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244"/>
    <a:srgbClr val="DFE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32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C58CF-4D4C-4A48-8C5F-AEC8BDCFA15D}" type="datetimeFigureOut">
              <a:rPr lang="pt-PT" smtClean="0"/>
              <a:t>3/28/19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0D256-F838-4634-BABF-FAD25575AE5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0696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0D256-F838-4634-BABF-FAD25575AE51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1741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C000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8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E2606708-A7B7-4480-A73B-B290C451B50B}"/>
              </a:ext>
            </a:extLst>
          </p:cNvPr>
          <p:cNvGrpSpPr/>
          <p:nvPr/>
        </p:nvGrpSpPr>
        <p:grpSpPr>
          <a:xfrm>
            <a:off x="0" y="3211111"/>
            <a:ext cx="9144000" cy="1826182"/>
            <a:chOff x="0" y="3211111"/>
            <a:chExt cx="9144000" cy="1826182"/>
          </a:xfrm>
        </p:grpSpPr>
        <p:sp>
          <p:nvSpPr>
            <p:cNvPr id="8" name="Oval 7"/>
            <p:cNvSpPr/>
            <p:nvPr/>
          </p:nvSpPr>
          <p:spPr>
            <a:xfrm>
              <a:off x="4131633" y="4171166"/>
              <a:ext cx="866127" cy="8661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dirty="0">
                <a:solidFill>
                  <a:srgbClr val="37424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3716258"/>
              <a:ext cx="91440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0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POLITICA ECONÓMICA E ATIVIDADE EMPRESARIAL</a:t>
              </a:r>
              <a:endParaRPr kumimoji="0" lang="en-US" altLang="ko-KR" sz="1000" b="1" dirty="0">
                <a:solidFill>
                  <a:srgbClr val="FFC000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0" y="3211111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PT" sz="3200" b="1" dirty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Arial" pitchFamily="34" charset="0"/>
                </a:rPr>
                <a:t>AUSTERITY: HURTING BUT HELPING</a:t>
              </a:r>
              <a:endParaRPr lang="en-US" altLang="ko-KR" sz="3200" b="1" dirty="0">
                <a:solidFill>
                  <a:srgbClr val="FFC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5364088" y="4598955"/>
              <a:ext cx="2232248" cy="0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47664" y="4603214"/>
              <a:ext cx="2232248" cy="0"/>
            </a:xfrm>
            <a:prstGeom prst="line">
              <a:avLst/>
            </a:prstGeom>
            <a:ln w="158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Resultado de imagem para iseg logo">
              <a:extLst>
                <a:ext uri="{FF2B5EF4-FFF2-40B4-BE49-F238E27FC236}">
                  <a16:creationId xmlns:a16="http://schemas.microsoft.com/office/drawing/2014/main" xmlns="" id="{434CEDCD-1C10-48C9-BC0F-6F0E70AAC2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12"/>
            <a:stretch/>
          </p:blipFill>
          <p:spPr bwMode="auto">
            <a:xfrm>
              <a:off x="4283968" y="4301033"/>
              <a:ext cx="611560" cy="712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F9B7C0F-14D3-4031-8410-38D9B20E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600" dirty="0"/>
              <a:t>CONDIÇÕES MACROECONÓMICAS E </a:t>
            </a:r>
            <a:br>
              <a:rPr lang="pt-PT" sz="2600" dirty="0"/>
            </a:br>
            <a:r>
              <a:rPr lang="pt-PT" sz="2600" dirty="0"/>
              <a:t>FISCAIS ENTRE 2007-2009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xmlns="" id="{9BD7D7A4-5180-4003-A5EA-B5BD78FF5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0" y="1203598"/>
            <a:ext cx="2952328" cy="1008112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EXPANSÃO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ORÇAMENTAL DE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2008 &amp; 2009</a:t>
            </a:r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xmlns="" id="{8DEA72FC-0241-4AB8-9E51-D9A05996976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12160" y="2348390"/>
            <a:ext cx="2890664" cy="25276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saldos orçamentais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detoraram-se de forma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drástica na zona euro com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algumas exceções;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Esta expansão fiscal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revelou-se ineficaz  tendo sido acompanhada por uma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recessão profunda.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BA10F19E-717B-4B0A-8D15-6AE1A8C260FC}"/>
              </a:ext>
            </a:extLst>
          </p:cNvPr>
          <p:cNvGrpSpPr/>
          <p:nvPr/>
        </p:nvGrpSpPr>
        <p:grpSpPr>
          <a:xfrm>
            <a:off x="179512" y="987574"/>
            <a:ext cx="5692868" cy="3941838"/>
            <a:chOff x="179512" y="987574"/>
            <a:chExt cx="5692868" cy="3941838"/>
          </a:xfrm>
        </p:grpSpPr>
        <p:pic>
          <p:nvPicPr>
            <p:cNvPr id="6" name="Marcador de Posição de Conteúdo 4">
              <a:extLst>
                <a:ext uri="{FF2B5EF4-FFF2-40B4-BE49-F238E27FC236}">
                  <a16:creationId xmlns:a16="http://schemas.microsoft.com/office/drawing/2014/main" xmlns="" id="{833EEC24-E936-4B41-9E61-8ADCB8631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" t="2246" r="2481" b="1880"/>
            <a:stretch/>
          </p:blipFill>
          <p:spPr>
            <a:xfrm>
              <a:off x="179512" y="987574"/>
              <a:ext cx="5692868" cy="3456384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798DA908-6F33-4662-94ED-052D7BEFE5AF}"/>
                </a:ext>
              </a:extLst>
            </p:cNvPr>
            <p:cNvSpPr txBox="1"/>
            <p:nvPr/>
          </p:nvSpPr>
          <p:spPr>
            <a:xfrm>
              <a:off x="179512" y="4467747"/>
              <a:ext cx="56928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Variações nos saldos primários corrigidos das variações cíclicas em relação ao </a:t>
              </a:r>
            </a:p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produto potencial entre 2007 e 2009.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65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968C03E-31A2-4D8F-ACE7-0DCB3F6A1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600" dirty="0"/>
              <a:t>CONDIÇÕES MACROECONÓMICAS E </a:t>
            </a:r>
            <a:br>
              <a:rPr lang="pt-PT" sz="2600" dirty="0"/>
            </a:br>
            <a:r>
              <a:rPr lang="pt-PT" sz="2600" dirty="0"/>
              <a:t>FISCAIS ENTRE 2007-2009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xmlns="" id="{81515368-98AD-466E-A7FA-6A3C277CC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4048" y="1131590"/>
            <a:ext cx="3960440" cy="1008112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EXPANSÃO ORÇAMENTAL DE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2008 &amp; 2009</a:t>
            </a:r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xmlns="" id="{34FC4FB2-F3C5-4A1A-920C-836DCF0C8F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04048" y="2283718"/>
            <a:ext cx="3898776" cy="25276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Resultados da expansão orçamental de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2008 e 2009;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Com exceção de Chipre (CYP) e Malta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(MLT), todos os países da zona euro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entraram numa recessão ainda mais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profunda em 2010;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Grécia, Irlanda e a Espanha foram os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países que sofreram mais desta recessão.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E5608196-4B59-40EE-8393-AF10C1ACDAF3}"/>
              </a:ext>
            </a:extLst>
          </p:cNvPr>
          <p:cNvGrpSpPr/>
          <p:nvPr/>
        </p:nvGrpSpPr>
        <p:grpSpPr>
          <a:xfrm>
            <a:off x="179512" y="987574"/>
            <a:ext cx="4680521" cy="4008426"/>
            <a:chOff x="179512" y="987574"/>
            <a:chExt cx="4680521" cy="4008426"/>
          </a:xfrm>
        </p:grpSpPr>
        <p:pic>
          <p:nvPicPr>
            <p:cNvPr id="6" name="Marcador de Posição de Conteúdo 4">
              <a:extLst>
                <a:ext uri="{FF2B5EF4-FFF2-40B4-BE49-F238E27FC236}">
                  <a16:creationId xmlns:a16="http://schemas.microsoft.com/office/drawing/2014/main" xmlns="" id="{8FB3F0D9-0A62-4220-9CDC-6CF3EE8F8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774" r="1928" b="3774"/>
            <a:stretch/>
          </p:blipFill>
          <p:spPr>
            <a:xfrm>
              <a:off x="179512" y="987574"/>
              <a:ext cx="4680521" cy="3528392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E338D693-248E-4FDF-A50F-B22F90D2B3D7}"/>
                </a:ext>
              </a:extLst>
            </p:cNvPr>
            <p:cNvSpPr txBox="1"/>
            <p:nvPr/>
          </p:nvSpPr>
          <p:spPr>
            <a:xfrm>
              <a:off x="179512" y="4534335"/>
              <a:ext cx="46805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Mudança no défice primário corrigido das variações cíclicas entre 2007 e 2009 em relação à fenda do produto em 2010.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8023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CD237F3E-3D76-4D71-92E6-E667530C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600" dirty="0"/>
              <a:t>CONDIÇÕES MACROECONÓMICAS E </a:t>
            </a:r>
            <a:br>
              <a:rPr lang="pt-PT" sz="2600" dirty="0"/>
            </a:br>
            <a:r>
              <a:rPr lang="pt-PT" sz="2600" dirty="0"/>
              <a:t>FISCAIS ENTRE 2007-2009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xmlns="" id="{04CF3341-BF18-419E-BEB7-D8198C319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192" y="1203598"/>
            <a:ext cx="2664296" cy="1008112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EXPANSÃO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ORÇAMENTAL DE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2008 &amp; 2009</a:t>
            </a:r>
          </a:p>
        </p:txBody>
      </p:sp>
      <p:sp>
        <p:nvSpPr>
          <p:cNvPr id="8" name="Marcador de Posição de Conteúdo 3">
            <a:extLst>
              <a:ext uri="{FF2B5EF4-FFF2-40B4-BE49-F238E27FC236}">
                <a16:creationId xmlns:a16="http://schemas.microsoft.com/office/drawing/2014/main" xmlns="" id="{A58B7A04-099E-4CAA-8DD0-5D645081CA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192" y="2492406"/>
            <a:ext cx="2602632" cy="25276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/>
              <a:t>O principal resultado </a:t>
            </a:r>
          </a:p>
          <a:p>
            <a:r>
              <a:rPr lang="pt-PT" dirty="0"/>
              <a:t>da expansão fiscal foi o </a:t>
            </a:r>
          </a:p>
          <a:p>
            <a:r>
              <a:rPr lang="pt-PT" dirty="0"/>
              <a:t>aumento da dívida </a:t>
            </a:r>
          </a:p>
          <a:p>
            <a:r>
              <a:rPr lang="pt-PT" dirty="0"/>
              <a:t>pública nos países da </a:t>
            </a:r>
          </a:p>
          <a:p>
            <a:r>
              <a:rPr lang="pt-PT" dirty="0"/>
              <a:t>zona euro, criando assim                                                                        condições para as crises da dívida soberana </a:t>
            </a:r>
          </a:p>
          <a:p>
            <a:r>
              <a:rPr lang="pt-PT" dirty="0"/>
              <a:t>europeia subsequentes.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6692BB3A-DFE7-4211-ABDF-A9080C73109C}"/>
              </a:ext>
            </a:extLst>
          </p:cNvPr>
          <p:cNvGrpSpPr/>
          <p:nvPr/>
        </p:nvGrpSpPr>
        <p:grpSpPr>
          <a:xfrm>
            <a:off x="179512" y="987574"/>
            <a:ext cx="5976664" cy="3961069"/>
            <a:chOff x="179512" y="987574"/>
            <a:chExt cx="5976664" cy="3961069"/>
          </a:xfrm>
        </p:grpSpPr>
        <p:pic>
          <p:nvPicPr>
            <p:cNvPr id="6" name="Marcador de Posição de Conteúdo 4">
              <a:extLst>
                <a:ext uri="{FF2B5EF4-FFF2-40B4-BE49-F238E27FC236}">
                  <a16:creationId xmlns:a16="http://schemas.microsoft.com/office/drawing/2014/main" xmlns="" id="{B3872126-3AAF-4723-A00F-31EAAC74F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7" r="2232" b="1887"/>
            <a:stretch/>
          </p:blipFill>
          <p:spPr>
            <a:xfrm>
              <a:off x="179512" y="987574"/>
              <a:ext cx="5976664" cy="3672409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5FEC6056-A959-45F9-AD67-43A868881812}"/>
                </a:ext>
              </a:extLst>
            </p:cNvPr>
            <p:cNvSpPr txBox="1"/>
            <p:nvPr/>
          </p:nvSpPr>
          <p:spPr>
            <a:xfrm>
              <a:off x="179512" y="4671644"/>
              <a:ext cx="597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Variação do nível da dívida pública de 2007 para 2009 nos países da ZE.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69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D81BA8-255C-466B-B6E2-357EDDEF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1A4F7D6B-ECE1-40B6-AF52-75754F2A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DIMENSÃO DA AUSTERIDADE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2D62BDE7-05BB-487A-924A-468124C458C9}"/>
              </a:ext>
            </a:extLst>
          </p:cNvPr>
          <p:cNvGrpSpPr/>
          <p:nvPr/>
        </p:nvGrpSpPr>
        <p:grpSpPr>
          <a:xfrm>
            <a:off x="251520" y="1567058"/>
            <a:ext cx="8748972" cy="3387215"/>
            <a:chOff x="251520" y="1567058"/>
            <a:chExt cx="8748972" cy="338721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xmlns="" id="{21F2A3FA-4055-4635-ADD3-3F4CDAE3495D}"/>
                </a:ext>
              </a:extLst>
            </p:cNvPr>
            <p:cNvGrpSpPr/>
            <p:nvPr/>
          </p:nvGrpSpPr>
          <p:grpSpPr>
            <a:xfrm>
              <a:off x="251520" y="2380355"/>
              <a:ext cx="4112550" cy="1758131"/>
              <a:chOff x="456360" y="1830082"/>
              <a:chExt cx="4221502" cy="1645437"/>
            </a:xfrm>
          </p:grpSpPr>
          <p:sp>
            <p:nvSpPr>
              <p:cNvPr id="5" name="Seta: Entalhada Para a Direita 4">
                <a:extLst>
                  <a:ext uri="{FF2B5EF4-FFF2-40B4-BE49-F238E27FC236}">
                    <a16:creationId xmlns:a16="http://schemas.microsoft.com/office/drawing/2014/main" xmlns="" id="{8C5F48DE-EF99-4047-99D8-DDFAFAE7CA4F}"/>
                  </a:ext>
                </a:extLst>
              </p:cNvPr>
              <p:cNvSpPr/>
              <p:nvPr/>
            </p:nvSpPr>
            <p:spPr>
              <a:xfrm>
                <a:off x="539552" y="2261124"/>
                <a:ext cx="4138310" cy="576064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67DF2695-11EA-4ADC-98E2-B3F8E313914D}"/>
                  </a:ext>
                </a:extLst>
              </p:cNvPr>
              <p:cNvSpPr txBox="1"/>
              <p:nvPr/>
            </p:nvSpPr>
            <p:spPr>
              <a:xfrm>
                <a:off x="456360" y="1830082"/>
                <a:ext cx="1913499" cy="489683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EXPANSÃO FISCAL 2007-2009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4EEB171D-8270-44AF-947E-F78770BE6D1C}"/>
                  </a:ext>
                </a:extLst>
              </p:cNvPr>
              <p:cNvSpPr/>
              <p:nvPr/>
            </p:nvSpPr>
            <p:spPr>
              <a:xfrm>
                <a:off x="1277741" y="2460889"/>
                <a:ext cx="216024" cy="216024"/>
              </a:xfrm>
              <a:prstGeom prst="ellipse">
                <a:avLst/>
              </a:prstGeom>
              <a:solidFill>
                <a:srgbClr val="374244"/>
              </a:solidFill>
              <a:ln>
                <a:solidFill>
                  <a:srgbClr val="3742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9AA630EB-C926-4489-8EDF-B47742656D80}"/>
                  </a:ext>
                </a:extLst>
              </p:cNvPr>
              <p:cNvSpPr/>
              <p:nvPr/>
            </p:nvSpPr>
            <p:spPr>
              <a:xfrm>
                <a:off x="3199548" y="2460889"/>
                <a:ext cx="216024" cy="216024"/>
              </a:xfrm>
              <a:prstGeom prst="ellipse">
                <a:avLst/>
              </a:prstGeom>
              <a:solidFill>
                <a:srgbClr val="374244"/>
              </a:solidFill>
              <a:ln>
                <a:solidFill>
                  <a:srgbClr val="3742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xmlns="" id="{AD4A9E88-DE01-4FCE-B0E9-986285ECD857}"/>
                  </a:ext>
                </a:extLst>
              </p:cNvPr>
              <p:cNvSpPr txBox="1"/>
              <p:nvPr/>
            </p:nvSpPr>
            <p:spPr>
              <a:xfrm>
                <a:off x="2420671" y="2784202"/>
                <a:ext cx="1810733" cy="69131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AUSTERIDADE </a:t>
                </a:r>
              </a:p>
              <a:p>
                <a:pPr algn="ctr"/>
                <a:r>
                  <a:rPr lang="pt-PT" sz="14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FISCAL 2009-2012</a:t>
                </a:r>
              </a:p>
            </p:txBody>
          </p:sp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888EF0D4-05AF-487D-8F3B-AE29E482B463}"/>
                </a:ext>
              </a:extLst>
            </p:cNvPr>
            <p:cNvSpPr txBox="1"/>
            <p:nvPr/>
          </p:nvSpPr>
          <p:spPr>
            <a:xfrm>
              <a:off x="4956668" y="1567058"/>
              <a:ext cx="1154955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GRÉCIA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3FF9F0BC-0059-4786-82E1-905EB215A226}"/>
                </a:ext>
              </a:extLst>
            </p:cNvPr>
            <p:cNvSpPr txBox="1"/>
            <p:nvPr/>
          </p:nvSpPr>
          <p:spPr>
            <a:xfrm>
              <a:off x="6183632" y="1568446"/>
              <a:ext cx="1482843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PORTUGAL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577B9A04-A8D8-4A9A-BA7E-EB42AB6F6CB0}"/>
                </a:ext>
              </a:extLst>
            </p:cNvPr>
            <p:cNvSpPr txBox="1"/>
            <p:nvPr/>
          </p:nvSpPr>
          <p:spPr>
            <a:xfrm>
              <a:off x="7738484" y="1568446"/>
              <a:ext cx="1226004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IRLANDA</a:t>
              </a:r>
            </a:p>
          </p:txBody>
        </p:sp>
        <p:sp>
          <p:nvSpPr>
            <p:cNvPr id="15" name="Seta: Para Baixo 14">
              <a:extLst>
                <a:ext uri="{FF2B5EF4-FFF2-40B4-BE49-F238E27FC236}">
                  <a16:creationId xmlns:a16="http://schemas.microsoft.com/office/drawing/2014/main" xmlns="" id="{838A5EB2-0010-4A51-BD0A-8A0F5F15D9D9}"/>
                </a:ext>
              </a:extLst>
            </p:cNvPr>
            <p:cNvSpPr/>
            <p:nvPr/>
          </p:nvSpPr>
          <p:spPr>
            <a:xfrm>
              <a:off x="6796155" y="2062268"/>
              <a:ext cx="258228" cy="36000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1ECDF642-240F-45DD-9DAA-A291EDC7ED77}"/>
                </a:ext>
              </a:extLst>
            </p:cNvPr>
            <p:cNvSpPr txBox="1"/>
            <p:nvPr/>
          </p:nvSpPr>
          <p:spPr>
            <a:xfrm>
              <a:off x="5040052" y="2571750"/>
              <a:ext cx="3960440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Foram excluídos dos mercados financeiros;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 conseguiram emitir dívida.</a:t>
              </a:r>
            </a:p>
          </p:txBody>
        </p:sp>
        <p:sp>
          <p:nvSpPr>
            <p:cNvPr id="17" name="Seta: Para Baixo 16">
              <a:extLst>
                <a:ext uri="{FF2B5EF4-FFF2-40B4-BE49-F238E27FC236}">
                  <a16:creationId xmlns:a16="http://schemas.microsoft.com/office/drawing/2014/main" xmlns="" id="{4DA24932-B98F-45A3-B53D-A59A04FA251C}"/>
                </a:ext>
              </a:extLst>
            </p:cNvPr>
            <p:cNvSpPr/>
            <p:nvPr/>
          </p:nvSpPr>
          <p:spPr>
            <a:xfrm>
              <a:off x="6796155" y="3219822"/>
              <a:ext cx="258228" cy="36000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Triângulo isósceles 17">
              <a:extLst>
                <a:ext uri="{FF2B5EF4-FFF2-40B4-BE49-F238E27FC236}">
                  <a16:creationId xmlns:a16="http://schemas.microsoft.com/office/drawing/2014/main" xmlns="" id="{B1C49A7A-B868-4403-9F9F-7D552A4D20F7}"/>
                </a:ext>
              </a:extLst>
            </p:cNvPr>
            <p:cNvSpPr/>
            <p:nvPr/>
          </p:nvSpPr>
          <p:spPr>
            <a:xfrm>
              <a:off x="6890952" y="4666241"/>
              <a:ext cx="258228" cy="288032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xmlns="" id="{6D8D10F2-3ECB-4037-8923-CD0C6F54DE65}"/>
                </a:ext>
              </a:extLst>
            </p:cNvPr>
            <p:cNvSpPr/>
            <p:nvPr/>
          </p:nvSpPr>
          <p:spPr>
            <a:xfrm rot="21100979">
              <a:off x="5939587" y="4515966"/>
              <a:ext cx="2088232" cy="14401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86125220-FEE8-48AB-A7AC-87136DF99620}"/>
                </a:ext>
              </a:extLst>
            </p:cNvPr>
            <p:cNvSpPr txBox="1"/>
            <p:nvPr/>
          </p:nvSpPr>
          <p:spPr>
            <a:xfrm rot="21091877">
              <a:off x="5846539" y="3990842"/>
              <a:ext cx="1109217" cy="4616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Ajuste Fiscal Antecipado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4AAA953C-38F2-480B-BB9A-C20C6410AE03}"/>
                </a:ext>
              </a:extLst>
            </p:cNvPr>
            <p:cNvSpPr txBox="1"/>
            <p:nvPr/>
          </p:nvSpPr>
          <p:spPr>
            <a:xfrm rot="21091877">
              <a:off x="7050010" y="3666661"/>
              <a:ext cx="863482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Ajuda </a:t>
              </a:r>
            </a:p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Externa </a:t>
              </a:r>
            </a:p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 Troika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9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9E0E7F85-717A-406D-B096-B98422508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C1C733D7-75A6-4520-AC33-64BF16BC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DIMENSÃO DA AUSTERIDADE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2F9FB33C-1BE7-4A7A-90A2-AC60872B3022}"/>
              </a:ext>
            </a:extLst>
          </p:cNvPr>
          <p:cNvGrpSpPr/>
          <p:nvPr/>
        </p:nvGrpSpPr>
        <p:grpSpPr>
          <a:xfrm>
            <a:off x="395536" y="2078446"/>
            <a:ext cx="8136904" cy="2149488"/>
            <a:chOff x="395536" y="2078446"/>
            <a:chExt cx="8136904" cy="2149488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A6CCE9A0-F6B0-4490-BDF4-E3C5BA6168A7}"/>
                </a:ext>
              </a:extLst>
            </p:cNvPr>
            <p:cNvSpPr txBox="1"/>
            <p:nvPr/>
          </p:nvSpPr>
          <p:spPr>
            <a:xfrm>
              <a:off x="395536" y="2079889"/>
              <a:ext cx="1872208" cy="58477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latin typeface="Arial" panose="020B0604020202020204" pitchFamily="34" charset="0"/>
                  <a:cs typeface="Arial" panose="020B0604020202020204" pitchFamily="34" charset="0"/>
                </a:rPr>
                <a:t>AJUSTE FISCAL ANTECIPADO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1A91B20E-FFA8-40C7-8EC3-BD4716A97CE5}"/>
                </a:ext>
              </a:extLst>
            </p:cNvPr>
            <p:cNvSpPr txBox="1"/>
            <p:nvPr/>
          </p:nvSpPr>
          <p:spPr>
            <a:xfrm>
              <a:off x="2267744" y="3520049"/>
              <a:ext cx="1872208" cy="58477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latin typeface="Arial" panose="020B0604020202020204" pitchFamily="34" charset="0"/>
                  <a:cs typeface="Arial" panose="020B0604020202020204" pitchFamily="34" charset="0"/>
                </a:rPr>
                <a:t>AJUDA EXTERNA DA TROIKA</a:t>
              </a:r>
            </a:p>
          </p:txBody>
        </p:sp>
        <p:cxnSp>
          <p:nvCxnSpPr>
            <p:cNvPr id="10" name="Conexão: Ângulo Reto 9">
              <a:extLst>
                <a:ext uri="{FF2B5EF4-FFF2-40B4-BE49-F238E27FC236}">
                  <a16:creationId xmlns:a16="http://schemas.microsoft.com/office/drawing/2014/main" xmlns="" id="{CFDFE1F4-28F3-467A-A463-53B5AE7089B9}"/>
                </a:ext>
              </a:extLst>
            </p:cNvPr>
            <p:cNvCxnSpPr>
              <a:cxnSpLocks/>
              <a:stCxn id="7" idx="2"/>
              <a:endCxn id="8" idx="1"/>
            </p:cNvCxnSpPr>
            <p:nvPr/>
          </p:nvCxnSpPr>
          <p:spPr>
            <a:xfrm rot="16200000" flipH="1">
              <a:off x="1225806" y="2770498"/>
              <a:ext cx="1147773" cy="936104"/>
            </a:xfrm>
            <a:prstGeom prst="bentConnector2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2C1583AA-36D6-4BFA-BF36-2234E8D1F79D}"/>
                </a:ext>
              </a:extLst>
            </p:cNvPr>
            <p:cNvSpPr txBox="1"/>
            <p:nvPr/>
          </p:nvSpPr>
          <p:spPr>
            <a:xfrm>
              <a:off x="4860032" y="3396937"/>
              <a:ext cx="3672408" cy="83099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Troika concedia créditos a baixas </a:t>
              </a:r>
            </a:p>
            <a:p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taxas de juro, o que ajudou a suavizar o impacto do ajuste orçamental. </a:t>
              </a:r>
            </a:p>
          </p:txBody>
        </p:sp>
        <p:cxnSp>
          <p:nvCxnSpPr>
            <p:cNvPr id="15" name="Conexão reta unidirecional 14">
              <a:extLst>
                <a:ext uri="{FF2B5EF4-FFF2-40B4-BE49-F238E27FC236}">
                  <a16:creationId xmlns:a16="http://schemas.microsoft.com/office/drawing/2014/main" xmlns="" id="{0BAB4C72-C907-4131-A6C1-DA4E8EEF8029}"/>
                </a:ext>
              </a:extLst>
            </p:cNvPr>
            <p:cNvCxnSpPr>
              <a:stCxn id="8" idx="3"/>
              <a:endCxn id="13" idx="1"/>
            </p:cNvCxnSpPr>
            <p:nvPr/>
          </p:nvCxnSpPr>
          <p:spPr>
            <a:xfrm flipV="1">
              <a:off x="4139952" y="3812436"/>
              <a:ext cx="720080" cy="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67C4C507-67EB-400A-9E28-8F0A1C42BDF2}"/>
                </a:ext>
              </a:extLst>
            </p:cNvPr>
            <p:cNvSpPr txBox="1"/>
            <p:nvPr/>
          </p:nvSpPr>
          <p:spPr>
            <a:xfrm>
              <a:off x="2987824" y="2078446"/>
              <a:ext cx="5400600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Implica a eliminação do défice primário no curto prazo;</a:t>
              </a:r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Elevados custos em termos de produção e emprego.</a:t>
              </a:r>
            </a:p>
          </p:txBody>
        </p:sp>
        <p:cxnSp>
          <p:nvCxnSpPr>
            <p:cNvPr id="17" name="Conexão reta unidirecional 16">
              <a:extLst>
                <a:ext uri="{FF2B5EF4-FFF2-40B4-BE49-F238E27FC236}">
                  <a16:creationId xmlns:a16="http://schemas.microsoft.com/office/drawing/2014/main" xmlns="" id="{A8BD176E-52FB-4383-ACB3-53F4303E3E7D}"/>
                </a:ext>
              </a:extLst>
            </p:cNvPr>
            <p:cNvCxnSpPr/>
            <p:nvPr/>
          </p:nvCxnSpPr>
          <p:spPr>
            <a:xfrm flipV="1">
              <a:off x="2267744" y="2374033"/>
              <a:ext cx="720080" cy="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1362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8B03A59-7A5E-46D8-9F5D-D140E674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097D9A3D-3C1E-4CFE-9910-2B911313D2CE}"/>
              </a:ext>
            </a:extLst>
          </p:cNvPr>
          <p:cNvGrpSpPr/>
          <p:nvPr/>
        </p:nvGrpSpPr>
        <p:grpSpPr>
          <a:xfrm>
            <a:off x="-36512" y="987574"/>
            <a:ext cx="6552728" cy="4062065"/>
            <a:chOff x="-36512" y="987574"/>
            <a:chExt cx="6552728" cy="40620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xmlns="" id="{E7C3F59E-1585-4B05-8BF3-189A43227B25}"/>
                </a:ext>
              </a:extLst>
            </p:cNvPr>
            <p:cNvGrpSpPr/>
            <p:nvPr/>
          </p:nvGrpSpPr>
          <p:grpSpPr>
            <a:xfrm>
              <a:off x="-36512" y="987574"/>
              <a:ext cx="6453597" cy="3565947"/>
              <a:chOff x="52750" y="1690689"/>
              <a:chExt cx="7408221" cy="4099546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xmlns="" id="{632B0CF0-A277-4D6D-A550-4B04B6A8DD3B}"/>
                  </a:ext>
                </a:extLst>
              </p:cNvPr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6" t="6220" r="3946" b="2415"/>
              <a:stretch/>
            </p:blipFill>
            <p:spPr>
              <a:xfrm>
                <a:off x="225284" y="1690689"/>
                <a:ext cx="7235687" cy="4099546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33F3402F-8AAE-4D67-9FBF-020896F99DF4}"/>
                  </a:ext>
                </a:extLst>
              </p:cNvPr>
              <p:cNvSpPr/>
              <p:nvPr/>
            </p:nvSpPr>
            <p:spPr>
              <a:xfrm>
                <a:off x="52750" y="4928773"/>
                <a:ext cx="2054345" cy="477078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C5E1A5BB-21B3-47F1-9556-CEA4AF63594E}"/>
                  </a:ext>
                </a:extLst>
              </p:cNvPr>
              <p:cNvSpPr/>
              <p:nvPr/>
            </p:nvSpPr>
            <p:spPr>
              <a:xfrm>
                <a:off x="198778" y="2279373"/>
                <a:ext cx="3644350" cy="848139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547BABCB-06CE-4FF2-8E73-9F3AB785F042}"/>
                </a:ext>
              </a:extLst>
            </p:cNvPr>
            <p:cNvSpPr txBox="1"/>
            <p:nvPr/>
          </p:nvSpPr>
          <p:spPr>
            <a:xfrm>
              <a:off x="62620" y="4587974"/>
              <a:ext cx="64535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Variações nos saldos primários corrigidos das variações cíclicas em relação ao produto </a:t>
              </a:r>
            </a:p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potencial entre 2009 e 2012 e a dimensão do défice primário em 2012.</a:t>
              </a:r>
              <a:endParaRPr lang="en-GB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xmlns="" id="{BCDAF2E9-4AB6-4236-96E7-367A9FE5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940" y="902288"/>
            <a:ext cx="2393619" cy="3947296"/>
          </a:xfrm>
        </p:spPr>
        <p:txBody>
          <a:bodyPr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Todos os países da ZE </a:t>
            </a: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estavam com medidas de </a:t>
            </a: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austeridade, à exceção da </a:t>
            </a: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Finlândia e Luxemburgo;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 Grécia destaca-se pelo </a:t>
            </a: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melhoramento notório de 10%;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Os esforços por parte de </a:t>
            </a: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Portugal e Irlanda também </a:t>
            </a: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merecem destaque;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Itália foi o único país não </a:t>
            </a: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periférico atingido pela crise que agiu com prudência fiscal;</a:t>
            </a:r>
          </a:p>
          <a:p>
            <a:pPr algn="just"/>
            <a:r>
              <a:rPr lang="pt-PT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(pouca expansão fiscal em 2007 e 2009 e implementação de </a:t>
            </a:r>
          </a:p>
          <a:p>
            <a:pPr algn="just"/>
            <a:r>
              <a:rPr lang="pt-PT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de austeridade de 3% do PIB entre 2009 e 2012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E9D14AC1-D7EE-493F-85B4-A9ABA6B4404F}"/>
              </a:ext>
            </a:extLst>
          </p:cNvPr>
          <p:cNvSpPr txBox="1"/>
          <p:nvPr/>
        </p:nvSpPr>
        <p:spPr>
          <a:xfrm>
            <a:off x="90249" y="98757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Fig.3.7</a:t>
            </a:r>
          </a:p>
        </p:txBody>
      </p:sp>
    </p:spTree>
    <p:extLst>
      <p:ext uri="{BB962C8B-B14F-4D97-AF65-F5344CB8AC3E}">
        <p14:creationId xmlns:p14="http://schemas.microsoft.com/office/powerpoint/2010/main" val="1749798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9FAD897-ABBA-40DE-BF1E-3EC83B28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B746963E-CAC1-4462-BF6F-799D3DAE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DIMENSÃO DA AUSTERIDADE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01E69792-E714-4BA0-B635-5617AA2554E2}"/>
              </a:ext>
            </a:extLst>
          </p:cNvPr>
          <p:cNvGrpSpPr/>
          <p:nvPr/>
        </p:nvGrpSpPr>
        <p:grpSpPr>
          <a:xfrm>
            <a:off x="395536" y="2091677"/>
            <a:ext cx="7169053" cy="2215110"/>
            <a:chOff x="395536" y="2091677"/>
            <a:chExt cx="7169053" cy="2215110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E3DECB1B-F523-44A2-9E98-162C85754AE6}"/>
                </a:ext>
              </a:extLst>
            </p:cNvPr>
            <p:cNvSpPr txBox="1"/>
            <p:nvPr/>
          </p:nvSpPr>
          <p:spPr>
            <a:xfrm>
              <a:off x="395536" y="2720266"/>
              <a:ext cx="2232248" cy="83099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COLOCAM-SE DUAS QUESTÕES </a:t>
              </a:r>
            </a:p>
            <a:p>
              <a:pPr algn="ctr"/>
              <a:r>
                <a:rPr lang="pt-PT" sz="16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FUNDAMENTAIS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45FE4468-03AF-401D-803B-46E9EE01AE19}"/>
                </a:ext>
              </a:extLst>
            </p:cNvPr>
            <p:cNvSpPr txBox="1"/>
            <p:nvPr/>
          </p:nvSpPr>
          <p:spPr>
            <a:xfrm>
              <a:off x="3805503" y="2091677"/>
              <a:ext cx="3744416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austeridade tornou a dívida pública </a:t>
              </a:r>
            </a:p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sustentável?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A726CF90-E398-4CAF-948E-80C9D9C30CED}"/>
                </a:ext>
              </a:extLst>
            </p:cNvPr>
            <p:cNvSpPr txBox="1"/>
            <p:nvPr/>
          </p:nvSpPr>
          <p:spPr>
            <a:xfrm>
              <a:off x="3805503" y="3475790"/>
              <a:ext cx="3759086" cy="83099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austeridade contribui para reduzir os desequilíbrios externos da periferia da zona euro?</a:t>
              </a:r>
            </a:p>
          </p:txBody>
        </p:sp>
        <p:cxnSp>
          <p:nvCxnSpPr>
            <p:cNvPr id="17" name="Conexão reta 16">
              <a:extLst>
                <a:ext uri="{FF2B5EF4-FFF2-40B4-BE49-F238E27FC236}">
                  <a16:creationId xmlns:a16="http://schemas.microsoft.com/office/drawing/2014/main" xmlns="" id="{BBA1BD6B-896F-4290-9F1F-89AC54231261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2627784" y="3135765"/>
              <a:ext cx="576064" cy="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ta 22">
              <a:extLst>
                <a:ext uri="{FF2B5EF4-FFF2-40B4-BE49-F238E27FC236}">
                  <a16:creationId xmlns:a16="http://schemas.microsoft.com/office/drawing/2014/main" xmlns="" id="{4E52810E-3A47-4D98-B631-C9ECE61FB9B8}"/>
                </a:ext>
              </a:extLst>
            </p:cNvPr>
            <p:cNvCxnSpPr/>
            <p:nvPr/>
          </p:nvCxnSpPr>
          <p:spPr>
            <a:xfrm flipV="1">
              <a:off x="3203848" y="2380240"/>
              <a:ext cx="0" cy="75552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xão reta unidirecional 24">
              <a:extLst>
                <a:ext uri="{FF2B5EF4-FFF2-40B4-BE49-F238E27FC236}">
                  <a16:creationId xmlns:a16="http://schemas.microsoft.com/office/drawing/2014/main" xmlns="" id="{2DE731DE-4CC4-4957-8413-F1EAB99F0AD6}"/>
                </a:ext>
              </a:extLst>
            </p:cNvPr>
            <p:cNvCxnSpPr/>
            <p:nvPr/>
          </p:nvCxnSpPr>
          <p:spPr>
            <a:xfrm>
              <a:off x="3203848" y="2380240"/>
              <a:ext cx="576064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xão reta 25">
              <a:extLst>
                <a:ext uri="{FF2B5EF4-FFF2-40B4-BE49-F238E27FC236}">
                  <a16:creationId xmlns:a16="http://schemas.microsoft.com/office/drawing/2014/main" xmlns="" id="{9B5F1CF9-7A30-4AD7-82CC-3090771B223C}"/>
                </a:ext>
              </a:extLst>
            </p:cNvPr>
            <p:cNvCxnSpPr/>
            <p:nvPr/>
          </p:nvCxnSpPr>
          <p:spPr>
            <a:xfrm flipV="1">
              <a:off x="3200208" y="3135764"/>
              <a:ext cx="0" cy="755525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xão reta unidirecional 26">
              <a:extLst>
                <a:ext uri="{FF2B5EF4-FFF2-40B4-BE49-F238E27FC236}">
                  <a16:creationId xmlns:a16="http://schemas.microsoft.com/office/drawing/2014/main" xmlns="" id="{2E16039F-2C0C-4E3D-999B-FBC20FAC2985}"/>
                </a:ext>
              </a:extLst>
            </p:cNvPr>
            <p:cNvCxnSpPr/>
            <p:nvPr/>
          </p:nvCxnSpPr>
          <p:spPr>
            <a:xfrm>
              <a:off x="3203848" y="3891289"/>
              <a:ext cx="576064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414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852D614F-6109-41B2-A5CE-000EEDC7E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SUSTENTABILIDADE DA DÍVIDA PÚBLICA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A8273AA-F506-4B0F-900F-8B3C2BAD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xmlns="" id="{26CF9EC7-005D-4449-8F46-D47E3130567F}"/>
                  </a:ext>
                </a:extLst>
              </p:cNvPr>
              <p:cNvSpPr/>
              <p:nvPr/>
            </p:nvSpPr>
            <p:spPr>
              <a:xfrm>
                <a:off x="5341520" y="4377441"/>
                <a:ext cx="1985993" cy="657681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PT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t-PT" b="0" i="1" dirty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pt-PT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26CF9EC7-005D-4449-8F46-D47E31305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520" y="4377441"/>
                <a:ext cx="1985993" cy="6576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56EDDAA9-5423-4993-B62E-816F367F8E63}"/>
              </a:ext>
            </a:extLst>
          </p:cNvPr>
          <p:cNvSpPr txBox="1"/>
          <p:nvPr/>
        </p:nvSpPr>
        <p:spPr>
          <a:xfrm>
            <a:off x="76399" y="3965626"/>
            <a:ext cx="9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Dividir pelo PIB nominal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DDA3A424-4ADF-4A6E-98D9-89019E520408}"/>
              </a:ext>
            </a:extLst>
          </p:cNvPr>
          <p:cNvGrpSpPr/>
          <p:nvPr/>
        </p:nvGrpSpPr>
        <p:grpSpPr>
          <a:xfrm>
            <a:off x="389380" y="1701463"/>
            <a:ext cx="8070463" cy="3269571"/>
            <a:chOff x="389380" y="1701463"/>
            <a:chExt cx="8070463" cy="3269571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D5C53F3E-E785-46AC-8E11-87F4BF7C049A}"/>
                </a:ext>
              </a:extLst>
            </p:cNvPr>
            <p:cNvSpPr txBox="1"/>
            <p:nvPr/>
          </p:nvSpPr>
          <p:spPr>
            <a:xfrm>
              <a:off x="389380" y="1701463"/>
              <a:ext cx="684076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 preciso comparar: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 do saldo primário necessário para sustentar a dívida pública/PIB; </a:t>
              </a:r>
            </a:p>
            <a:p>
              <a:pPr marL="285750" indent="-285750" algn="just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 o saldo primário atual.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>
                  <a:extLst>
                    <a:ext uri="{FF2B5EF4-FFF2-40B4-BE49-F238E27FC236}">
                      <a16:creationId xmlns:a16="http://schemas.microsoft.com/office/drawing/2014/main" xmlns="" id="{8739E0D8-129F-40F6-9A3D-62E448C188AF}"/>
                    </a:ext>
                  </a:extLst>
                </p:cNvPr>
                <p:cNvSpPr/>
                <p:nvPr/>
              </p:nvSpPr>
              <p:spPr>
                <a:xfrm>
                  <a:off x="389380" y="3003798"/>
                  <a:ext cx="2070247" cy="369332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srgbClr val="FFC000"/>
                      </a:solidFill>
                    </a:rPr>
                    <a:t>=(1+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srgbClr val="FFC000"/>
                      </a:solidFill>
                    </a:rPr>
                    <a:t>)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srgbClr val="FFC000"/>
                      </a:solidFill>
                    </a:rPr>
                    <a:t> - 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11" name="Retângulo 10">
                  <a:extLst>
                    <a:ext uri="{FF2B5EF4-FFF2-40B4-BE49-F238E27FC236}">
                      <a16:creationId xmlns:a16="http://schemas.microsoft.com/office/drawing/2014/main" id="{8739E0D8-129F-40F6-9A3D-62E448C188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80" y="3003798"/>
                  <a:ext cx="2070247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065" b="-24194"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xmlns="" id="{7DE470A2-4CC1-4430-B5BB-52982B5FBCD8}"/>
                    </a:ext>
                  </a:extLst>
                </p:cNvPr>
                <p:cNvSpPr/>
                <p:nvPr/>
              </p:nvSpPr>
              <p:spPr>
                <a:xfrm>
                  <a:off x="1153092" y="3642578"/>
                  <a:ext cx="1864165" cy="529504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srgbClr val="FFC000"/>
                      </a:solidFill>
                    </a:rPr>
                    <a:t>=</a:t>
                  </a:r>
                  <a14:m>
                    <m:oMath xmlns:m="http://schemas.openxmlformats.org/officeDocument/2006/math" xmlns="">
                      <m:f>
                        <m:f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b="0" i="1" dirty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srgbClr val="FFC000"/>
                      </a:solidFill>
                    </a:rPr>
                    <a:t> - 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12" name="Retângulo 11">
                  <a:extLst>
                    <a:ext uri="{FF2B5EF4-FFF2-40B4-BE49-F238E27FC236}">
                      <a16:creationId xmlns:a16="http://schemas.microsoft.com/office/drawing/2014/main" id="{7DE470A2-4CC1-4430-B5BB-52982B5FBC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3092" y="3642578"/>
                  <a:ext cx="1864165" cy="52950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tângulo 12">
                  <a:extLst>
                    <a:ext uri="{FF2B5EF4-FFF2-40B4-BE49-F238E27FC236}">
                      <a16:creationId xmlns:a16="http://schemas.microsoft.com/office/drawing/2014/main" xmlns="" id="{45041948-289D-4974-A87C-A7050EAE98C8}"/>
                    </a:ext>
                  </a:extLst>
                </p:cNvPr>
                <p:cNvSpPr/>
                <p:nvPr/>
              </p:nvSpPr>
              <p:spPr>
                <a:xfrm>
                  <a:off x="2327505" y="4441530"/>
                  <a:ext cx="2499787" cy="529504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t-PT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srgbClr val="FFC000"/>
                      </a:solidFill>
                    </a:rPr>
                    <a:t> - 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srgbClr val="FFC000"/>
                      </a:solidFill>
                    </a:rPr>
                    <a:t>= </a:t>
                  </a:r>
                  <a14:m>
                    <m:oMath xmlns:m="http://schemas.openxmlformats.org/officeDocument/2006/math" xmlns="">
                      <m:f>
                        <m:fPr>
                          <m:ctrlPr>
                            <a:rPr lang="pt-PT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pt-PT" i="1" dirty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PT" i="1" dirty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t-PT" i="1" dirty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pt-PT" dirty="0">
                      <a:solidFill>
                        <a:srgbClr val="FFC000"/>
                      </a:solidFill>
                    </a:rPr>
                    <a:t> - </a:t>
                  </a:r>
                  <a14:m>
                    <m:oMath xmlns:m="http://schemas.openxmlformats.org/officeDocument/2006/math" xmlns="">
                      <m:sSub>
                        <m:sSubPr>
                          <m:ctrlPr>
                            <a:rPr lang="pt-PT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t-PT" b="0" i="1" dirty="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13" name="Retângulo 12">
                  <a:extLst>
                    <a:ext uri="{FF2B5EF4-FFF2-40B4-BE49-F238E27FC236}">
                      <a16:creationId xmlns:a16="http://schemas.microsoft.com/office/drawing/2014/main" id="{45041948-289D-4974-A87C-A7050EAE98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7505" y="4441530"/>
                  <a:ext cx="2499787" cy="52950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rgbClr val="FFC000"/>
                  </a:solidFill>
                </a:ln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xmlns="" id="{269BFF37-851E-4867-A26D-C1E6CF61935A}"/>
                </a:ext>
              </a:extLst>
            </p:cNvPr>
            <p:cNvGrpSpPr/>
            <p:nvPr/>
          </p:nvGrpSpPr>
          <p:grpSpPr>
            <a:xfrm>
              <a:off x="683568" y="3373130"/>
              <a:ext cx="469524" cy="540000"/>
              <a:chOff x="683568" y="3373130"/>
              <a:chExt cx="469524" cy="540000"/>
            </a:xfrm>
          </p:grpSpPr>
          <p:cxnSp>
            <p:nvCxnSpPr>
              <p:cNvPr id="17" name="Conexão reta 16">
                <a:extLst>
                  <a:ext uri="{FF2B5EF4-FFF2-40B4-BE49-F238E27FC236}">
                    <a16:creationId xmlns:a16="http://schemas.microsoft.com/office/drawing/2014/main" xmlns="" id="{8DA1C0ED-74ED-46D5-83DA-BB6AA4C5B019}"/>
                  </a:ext>
                </a:extLst>
              </p:cNvPr>
              <p:cNvCxnSpPr/>
              <p:nvPr/>
            </p:nvCxnSpPr>
            <p:spPr>
              <a:xfrm>
                <a:off x="683568" y="3373130"/>
                <a:ext cx="0" cy="54000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xão reta unidirecional 18">
                <a:extLst>
                  <a:ext uri="{FF2B5EF4-FFF2-40B4-BE49-F238E27FC236}">
                    <a16:creationId xmlns:a16="http://schemas.microsoft.com/office/drawing/2014/main" xmlns="" id="{13F61750-345D-4AD9-95B1-27F2ABC5CEC2}"/>
                  </a:ext>
                </a:extLst>
              </p:cNvPr>
              <p:cNvCxnSpPr>
                <a:cxnSpLocks/>
                <a:endCxn id="12" idx="1"/>
              </p:cNvCxnSpPr>
              <p:nvPr/>
            </p:nvCxnSpPr>
            <p:spPr>
              <a:xfrm>
                <a:off x="683568" y="3907330"/>
                <a:ext cx="469524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xmlns="" id="{98F70BC0-605D-4EAD-A804-13422AE56D89}"/>
                </a:ext>
              </a:extLst>
            </p:cNvPr>
            <p:cNvGrpSpPr/>
            <p:nvPr/>
          </p:nvGrpSpPr>
          <p:grpSpPr>
            <a:xfrm>
              <a:off x="1562227" y="4172082"/>
              <a:ext cx="765278" cy="540000"/>
              <a:chOff x="683568" y="3373130"/>
              <a:chExt cx="469524" cy="540000"/>
            </a:xfrm>
          </p:grpSpPr>
          <p:cxnSp>
            <p:nvCxnSpPr>
              <p:cNvPr id="23" name="Conexão reta 22">
                <a:extLst>
                  <a:ext uri="{FF2B5EF4-FFF2-40B4-BE49-F238E27FC236}">
                    <a16:creationId xmlns:a16="http://schemas.microsoft.com/office/drawing/2014/main" xmlns="" id="{5B5479A0-A396-46FE-A8AC-3803081BDF4A}"/>
                  </a:ext>
                </a:extLst>
              </p:cNvPr>
              <p:cNvCxnSpPr/>
              <p:nvPr/>
            </p:nvCxnSpPr>
            <p:spPr>
              <a:xfrm>
                <a:off x="683568" y="3373130"/>
                <a:ext cx="0" cy="54000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xão reta unidirecional 23">
                <a:extLst>
                  <a:ext uri="{FF2B5EF4-FFF2-40B4-BE49-F238E27FC236}">
                    <a16:creationId xmlns:a16="http://schemas.microsoft.com/office/drawing/2014/main" xmlns="" id="{F47345E1-129F-457A-957E-B687616584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3568" y="3907330"/>
                <a:ext cx="469524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Conexão reta unidirecional 25">
              <a:extLst>
                <a:ext uri="{FF2B5EF4-FFF2-40B4-BE49-F238E27FC236}">
                  <a16:creationId xmlns:a16="http://schemas.microsoft.com/office/drawing/2014/main" xmlns="" id="{35D41CB8-371A-4FEE-83FA-12C09DCA4C63}"/>
                </a:ext>
              </a:extLst>
            </p:cNvPr>
            <p:cNvCxnSpPr>
              <a:stCxn id="13" idx="3"/>
              <a:endCxn id="15" idx="1"/>
            </p:cNvCxnSpPr>
            <p:nvPr/>
          </p:nvCxnSpPr>
          <p:spPr>
            <a:xfrm>
              <a:off x="4827292" y="4706282"/>
              <a:ext cx="514228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99B6859B-8DDA-4554-B6BC-3E4A4263EC33}"/>
                </a:ext>
              </a:extLst>
            </p:cNvPr>
            <p:cNvSpPr txBox="1"/>
            <p:nvPr/>
          </p:nvSpPr>
          <p:spPr>
            <a:xfrm>
              <a:off x="4169212" y="2621464"/>
              <a:ext cx="4290631" cy="1384995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o lado direito da fórmula é igual a zero (nível de endividamento é constante) temos a relação entre: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nível da dívida;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taxa de juro nominal da dívida;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crescimento do PIB nominal;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saldo primário.</a:t>
              </a:r>
              <a:endParaRPr lang="en-GB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Conexão reta unidirecional 29">
              <a:extLst>
                <a:ext uri="{FF2B5EF4-FFF2-40B4-BE49-F238E27FC236}">
                  <a16:creationId xmlns:a16="http://schemas.microsoft.com/office/drawing/2014/main" xmlns="" id="{E93CD0DB-878F-4CB7-9173-AADA94AD3DBA}"/>
                </a:ext>
              </a:extLst>
            </p:cNvPr>
            <p:cNvCxnSpPr>
              <a:stCxn id="28" idx="2"/>
              <a:endCxn id="15" idx="0"/>
            </p:cNvCxnSpPr>
            <p:nvPr/>
          </p:nvCxnSpPr>
          <p:spPr>
            <a:xfrm>
              <a:off x="6314528" y="4006459"/>
              <a:ext cx="0" cy="370982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7869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3AEC24C-C33D-40D9-879E-04FCEEA0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xmlns="" id="{936C5DCD-56F4-4CD3-8B8D-BA92BA61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5320" y="963040"/>
            <a:ext cx="2632946" cy="3881519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O nível corrente da dívida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é sustentável na Itália,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Alemanha e Luxemburgo;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Em Espanha, Irlanda,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Portugal e Grécia, os saldos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primários correntes não são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suficientes para sustentar os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níveis de dívida existentes;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A diferença entre os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défices primários necessários e reais é significativa para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Portugal, Chipre, Espanha e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Irlanda e menor no caso da </a:t>
            </a:r>
          </a:p>
          <a:p>
            <a:pPr algn="just"/>
            <a:r>
              <a:rPr lang="pt-PT" sz="1400" dirty="0">
                <a:latin typeface="Arial" panose="020B0604020202020204" pitchFamily="34" charset="0"/>
                <a:cs typeface="Arial" panose="020B0604020202020204" pitchFamily="34" charset="0"/>
              </a:rPr>
              <a:t>Grécia.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FD2809A7-5731-41D9-80DB-BB82DCA7EEB2}"/>
              </a:ext>
            </a:extLst>
          </p:cNvPr>
          <p:cNvGrpSpPr/>
          <p:nvPr/>
        </p:nvGrpSpPr>
        <p:grpSpPr>
          <a:xfrm>
            <a:off x="145734" y="1059582"/>
            <a:ext cx="6152924" cy="3895917"/>
            <a:chOff x="145734" y="1059582"/>
            <a:chExt cx="6152924" cy="3895917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xmlns="" id="{9DE9E7EF-F956-4F62-9DDE-F60798825906}"/>
                </a:ext>
              </a:extLst>
            </p:cNvPr>
            <p:cNvGrpSpPr/>
            <p:nvPr/>
          </p:nvGrpSpPr>
          <p:grpSpPr>
            <a:xfrm>
              <a:off x="179512" y="1059582"/>
              <a:ext cx="6119146" cy="3427784"/>
              <a:chOff x="253054" y="1817320"/>
              <a:chExt cx="7168164" cy="4205564"/>
            </a:xfrm>
          </p:grpSpPr>
          <p:pic>
            <p:nvPicPr>
              <p:cNvPr id="8" name="Imagem 7">
                <a:extLst>
                  <a:ext uri="{FF2B5EF4-FFF2-40B4-BE49-F238E27FC236}">
                    <a16:creationId xmlns:a16="http://schemas.microsoft.com/office/drawing/2014/main" xmlns="" id="{6DE74120-7A2C-4C9E-8763-A50077A0F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054" y="1817320"/>
                <a:ext cx="7168164" cy="4205564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xmlns="" id="{9A585335-7978-4C5F-B7C5-CA24E6BF9A74}"/>
                  </a:ext>
                </a:extLst>
              </p:cNvPr>
              <p:cNvSpPr/>
              <p:nvPr/>
            </p:nvSpPr>
            <p:spPr>
              <a:xfrm>
                <a:off x="3839186" y="3114261"/>
                <a:ext cx="1768103" cy="325715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60584A21-AA0E-4280-AA1A-DCFBA6C366B3}"/>
                  </a:ext>
                </a:extLst>
              </p:cNvPr>
              <p:cNvSpPr/>
              <p:nvPr/>
            </p:nvSpPr>
            <p:spPr>
              <a:xfrm>
                <a:off x="4333461" y="2557669"/>
                <a:ext cx="2928730" cy="5565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8FA2E493-58DE-44F3-8CC2-CA1695EE9081}"/>
                  </a:ext>
                </a:extLst>
              </p:cNvPr>
              <p:cNvSpPr/>
              <p:nvPr/>
            </p:nvSpPr>
            <p:spPr>
              <a:xfrm>
                <a:off x="1590261" y="5022575"/>
                <a:ext cx="5194852" cy="66260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7188ECF4-71F1-48AE-A95C-293967B0296A}"/>
                  </a:ext>
                </a:extLst>
              </p:cNvPr>
              <p:cNvSpPr/>
              <p:nvPr/>
            </p:nvSpPr>
            <p:spPr>
              <a:xfrm>
                <a:off x="4029723" y="4080000"/>
                <a:ext cx="2596364" cy="325715"/>
              </a:xfrm>
              <a:prstGeom prst="ellipse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7E1E3EDE-CC59-4F66-B794-A9588CC398B0}"/>
                </a:ext>
              </a:extLst>
            </p:cNvPr>
            <p:cNvSpPr txBox="1"/>
            <p:nvPr/>
          </p:nvSpPr>
          <p:spPr>
            <a:xfrm>
              <a:off x="145734" y="4493834"/>
              <a:ext cx="615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Resultados dos cálculos sobre a sustentabilidade: Sem alcançar o equilíbrio primário </a:t>
              </a:r>
            </a:p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necessário, a dívida não é sustentável, ao nível atual.</a:t>
              </a:r>
              <a:endParaRPr lang="en-GB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68A0DB0A-DDED-4E5E-BD80-1F0B418CA49C}"/>
              </a:ext>
            </a:extLst>
          </p:cNvPr>
          <p:cNvSpPr txBox="1"/>
          <p:nvPr/>
        </p:nvSpPr>
        <p:spPr>
          <a:xfrm>
            <a:off x="179512" y="105958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Fig.3.8</a:t>
            </a:r>
          </a:p>
        </p:txBody>
      </p:sp>
    </p:spTree>
    <p:extLst>
      <p:ext uri="{BB962C8B-B14F-4D97-AF65-F5344CB8AC3E}">
        <p14:creationId xmlns:p14="http://schemas.microsoft.com/office/powerpoint/2010/main" val="3971054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ED05AAB7-66D5-40C6-8704-9821EC883B5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7594" y="1839362"/>
            <a:ext cx="7308812" cy="2808312"/>
          </a:xfrm>
          <a:ln>
            <a:solidFill>
              <a:srgbClr val="FFC000"/>
            </a:solidFill>
          </a:ln>
        </p:spPr>
        <p:txBody>
          <a:bodyPr/>
          <a:lstStyle/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OBSERVAÇÕES: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Há um grau de incerteza sobre a trajetória esperada das taxas de juro nominais e do crescimento nominal do PIB;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problema da sustentabilidade da dívida pode ter sido agravado pelo alinhamento dos preços relativos.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9366A49-14A4-4656-BEEC-CE2308A3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26691EA2-F043-48EC-95D2-63B8C8299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DIMENSÃO DA AUSTERIDADE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E33E9761-D92A-49BE-AF59-6269333044CF}"/>
              </a:ext>
            </a:extLst>
          </p:cNvPr>
          <p:cNvSpPr txBox="1"/>
          <p:nvPr/>
        </p:nvSpPr>
        <p:spPr>
          <a:xfrm>
            <a:off x="2164904" y="2371695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 . . . . . . . . . . . . . . . . . . . . . . . . </a:t>
            </a:r>
          </a:p>
        </p:txBody>
      </p:sp>
    </p:spTree>
    <p:extLst>
      <p:ext uri="{BB962C8B-B14F-4D97-AF65-F5344CB8AC3E}">
        <p14:creationId xmlns:p14="http://schemas.microsoft.com/office/powerpoint/2010/main" val="177152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ZONA EURO - CRISE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825314" y="1846760"/>
            <a:ext cx="3746686" cy="331441"/>
          </a:xfrm>
          <a:ln>
            <a:solidFill>
              <a:srgbClr val="FFC000"/>
            </a:solidFill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altLang="ko-KR" dirty="0">
                <a:latin typeface="Arial" pitchFamily="34" charset="0"/>
                <a:cs typeface="Arial" pitchFamily="34" charset="0"/>
              </a:rPr>
              <a:t>AUMENTO DA DÍVIDA PÚBLICA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INTRODUÇÃO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243A87F-4DFB-46E2-A8B5-3062770E110A}"/>
              </a:ext>
            </a:extLst>
          </p:cNvPr>
          <p:cNvGrpSpPr/>
          <p:nvPr/>
        </p:nvGrpSpPr>
        <p:grpSpPr>
          <a:xfrm>
            <a:off x="825314" y="2406029"/>
            <a:ext cx="5690834" cy="1965921"/>
            <a:chOff x="825314" y="2406029"/>
            <a:chExt cx="5690834" cy="1965921"/>
          </a:xfrm>
        </p:grpSpPr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xmlns="" id="{C250E88A-781C-4C72-99C4-B7A04C986CC2}"/>
                </a:ext>
              </a:extLst>
            </p:cNvPr>
            <p:cNvSpPr txBox="1">
              <a:spLocks/>
            </p:cNvSpPr>
            <p:nvPr/>
          </p:nvSpPr>
          <p:spPr>
            <a:xfrm>
              <a:off x="825314" y="2406029"/>
              <a:ext cx="5330862" cy="196592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txBody>
            <a:bodyPr lIns="396000"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rgbClr val="FFC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altLang="ko-KR" dirty="0">
                  <a:latin typeface="Arial" pitchFamily="34" charset="0"/>
                  <a:cs typeface="Arial" pitchFamily="34" charset="0"/>
                </a:rPr>
                <a:t>RECESSÃO PROFUNDA</a:t>
              </a:r>
            </a:p>
            <a:p>
              <a:pPr marL="1028700" lvl="1">
                <a:buFont typeface="Wingdings" panose="05000000000000000000" pitchFamily="2" charset="2"/>
                <a:buChar char="§"/>
              </a:pPr>
              <a:endParaRPr lang="pt-PT" altLang="ko-KR" sz="1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  <a:p>
              <a:pPr marL="1028700" lvl="1">
                <a:buFont typeface="Wingdings" panose="05000000000000000000" pitchFamily="2" charset="2"/>
                <a:buChar char="§"/>
              </a:pPr>
              <a:r>
                <a:rPr lang="pt-PT" altLang="ko-KR" sz="14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CHOQUE TEMPORÁRIO DA PROCURA</a:t>
              </a:r>
            </a:p>
            <a:p>
              <a:pPr marL="1428750" lvl="2">
                <a:buFont typeface="Wingdings" panose="05000000000000000000" pitchFamily="2" charset="2"/>
                <a:buChar char="§"/>
              </a:pPr>
              <a:r>
                <a:rPr lang="pt-PT" altLang="ko-KR" sz="10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Benefícios da POF*: Aumento do Output e emprego</a:t>
              </a:r>
            </a:p>
            <a:p>
              <a:pPr marL="1028700" lvl="1">
                <a:buFont typeface="Wingdings" panose="05000000000000000000" pitchFamily="2" charset="2"/>
                <a:buChar char="§"/>
              </a:pPr>
              <a:endParaRPr lang="pt-PT" altLang="ko-KR" sz="15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  <a:p>
              <a:pPr marL="1028700" lvl="1">
                <a:buFont typeface="Wingdings" panose="05000000000000000000" pitchFamily="2" charset="2"/>
                <a:buChar char="§"/>
              </a:pPr>
              <a:r>
                <a:rPr lang="pt-PT" altLang="ko-KR" sz="15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CHOQUE PERMANENTE DA PROCURA OU OFERTA</a:t>
              </a:r>
            </a:p>
            <a:p>
              <a:pPr marL="1428750" lvl="2">
                <a:buFont typeface="Wingdings" panose="05000000000000000000" pitchFamily="2" charset="2"/>
                <a:buChar char="§"/>
              </a:pPr>
              <a:r>
                <a:rPr lang="pt-PT" altLang="ko-KR" sz="1100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Benefícios da POF*: Limitado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xmlns="" id="{0C02376A-189D-4ADB-BB3F-A0786034C49B}"/>
                </a:ext>
              </a:extLst>
            </p:cNvPr>
            <p:cNvSpPr/>
            <p:nvPr/>
          </p:nvSpPr>
          <p:spPr>
            <a:xfrm>
              <a:off x="5904148" y="3723878"/>
              <a:ext cx="612000" cy="14400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xmlns="" id="{065FFC67-4963-4E07-9DA6-1B849E70E058}"/>
              </a:ext>
            </a:extLst>
          </p:cNvPr>
          <p:cNvSpPr txBox="1">
            <a:spLocks/>
          </p:cNvSpPr>
          <p:nvPr/>
        </p:nvSpPr>
        <p:spPr>
          <a:xfrm>
            <a:off x="6588224" y="3551263"/>
            <a:ext cx="2448272" cy="67667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altLang="ko-KR" dirty="0">
                <a:latin typeface="Arial" pitchFamily="34" charset="0"/>
                <a:cs typeface="Arial" pitchFamily="34" charset="0"/>
              </a:rPr>
              <a:t>Recessão e Austeridade</a:t>
            </a:r>
          </a:p>
          <a:p>
            <a:pPr algn="ctr"/>
            <a:r>
              <a:rPr lang="pt-PT" altLang="ko-KR" b="1" dirty="0">
                <a:latin typeface="Arial" pitchFamily="34" charset="0"/>
                <a:cs typeface="Arial" pitchFamily="34" charset="0"/>
              </a:rPr>
              <a:t>INEVITÁVEL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D4E580-5456-4FFF-81F0-AD99397AABEA}"/>
              </a:ext>
            </a:extLst>
          </p:cNvPr>
          <p:cNvSpPr txBox="1"/>
          <p:nvPr/>
        </p:nvSpPr>
        <p:spPr>
          <a:xfrm>
            <a:off x="825314" y="4599778"/>
            <a:ext cx="2267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*POF: Política Orçamental Fiscal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9F9E7DEA-7E7F-4AF9-8B99-6B900DA25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CONSEQUÊNCIAS MACROECONÓMICAS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A8FFA889-5B87-4A9A-B7CE-8A57759A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65E36AA3-5D68-4C28-B90E-E53BAFF0E7E9}"/>
              </a:ext>
            </a:extLst>
          </p:cNvPr>
          <p:cNvGrpSpPr/>
          <p:nvPr/>
        </p:nvGrpSpPr>
        <p:grpSpPr>
          <a:xfrm>
            <a:off x="582188" y="1904764"/>
            <a:ext cx="7943963" cy="2827226"/>
            <a:chOff x="582188" y="1904764"/>
            <a:chExt cx="7943963" cy="282722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BAC1F9A7-002C-4E5C-93EB-060558E1ECA8}"/>
                </a:ext>
              </a:extLst>
            </p:cNvPr>
            <p:cNvSpPr txBox="1"/>
            <p:nvPr/>
          </p:nvSpPr>
          <p:spPr>
            <a:xfrm>
              <a:off x="2783462" y="1904764"/>
              <a:ext cx="3600200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MULTIPLICADOR KEYNESIANO</a:t>
              </a:r>
            </a:p>
          </p:txBody>
        </p:sp>
        <p:cxnSp>
          <p:nvCxnSpPr>
            <p:cNvPr id="9" name="Conexão reta 8">
              <a:extLst>
                <a:ext uri="{FF2B5EF4-FFF2-40B4-BE49-F238E27FC236}">
                  <a16:creationId xmlns:a16="http://schemas.microsoft.com/office/drawing/2014/main" xmlns="" id="{EB7B1648-4F52-47E0-A737-879FEAB34BE1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4583562" y="2274096"/>
              <a:ext cx="100" cy="1803216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xão reta unidirecional 10">
              <a:extLst>
                <a:ext uri="{FF2B5EF4-FFF2-40B4-BE49-F238E27FC236}">
                  <a16:creationId xmlns:a16="http://schemas.microsoft.com/office/drawing/2014/main" xmlns="" id="{93309095-1823-4163-BD1D-DBC6C921DE81}"/>
                </a:ext>
              </a:extLst>
            </p:cNvPr>
            <p:cNvCxnSpPr>
              <a:cxnSpLocks/>
              <a:endCxn id="14" idx="3"/>
            </p:cNvCxnSpPr>
            <p:nvPr/>
          </p:nvCxnSpPr>
          <p:spPr>
            <a:xfrm flipH="1">
              <a:off x="3070401" y="2773415"/>
              <a:ext cx="1537464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ta unidirecional 12">
              <a:extLst>
                <a:ext uri="{FF2B5EF4-FFF2-40B4-BE49-F238E27FC236}">
                  <a16:creationId xmlns:a16="http://schemas.microsoft.com/office/drawing/2014/main" xmlns="" id="{E4C3583A-8FC5-47BD-BB6C-BAA382360808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4572000" y="2773415"/>
              <a:ext cx="1500481" cy="223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15526D50-DB1E-476B-B293-88BAC10C09A0}"/>
                </a:ext>
              </a:extLst>
            </p:cNvPr>
            <p:cNvSpPr txBox="1"/>
            <p:nvPr/>
          </p:nvSpPr>
          <p:spPr>
            <a:xfrm>
              <a:off x="2530203" y="2588749"/>
              <a:ext cx="540198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0&lt;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A7604EB6-A7AD-4FBF-AA8F-925E74184AB3}"/>
                </a:ext>
              </a:extLst>
            </p:cNvPr>
            <p:cNvSpPr txBox="1"/>
            <p:nvPr/>
          </p:nvSpPr>
          <p:spPr>
            <a:xfrm>
              <a:off x="6072481" y="2590979"/>
              <a:ext cx="540198" cy="36933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&lt;1</a:t>
              </a:r>
            </a:p>
          </p:txBody>
        </p:sp>
        <p:cxnSp>
          <p:nvCxnSpPr>
            <p:cNvPr id="16" name="Conexão reta unidirecional 15">
              <a:extLst>
                <a:ext uri="{FF2B5EF4-FFF2-40B4-BE49-F238E27FC236}">
                  <a16:creationId xmlns:a16="http://schemas.microsoft.com/office/drawing/2014/main" xmlns="" id="{FE49F175-6F32-4EF1-AF5A-16F2603688DE}"/>
                </a:ext>
              </a:extLst>
            </p:cNvPr>
            <p:cNvCxnSpPr/>
            <p:nvPr/>
          </p:nvCxnSpPr>
          <p:spPr>
            <a:xfrm flipH="1">
              <a:off x="3132000" y="3421487"/>
              <a:ext cx="1440000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xão reta unidirecional 17">
              <a:extLst>
                <a:ext uri="{FF2B5EF4-FFF2-40B4-BE49-F238E27FC236}">
                  <a16:creationId xmlns:a16="http://schemas.microsoft.com/office/drawing/2014/main" xmlns="" id="{871C691F-EC1F-4E0A-AE5F-E18A75855F65}"/>
                </a:ext>
              </a:extLst>
            </p:cNvPr>
            <p:cNvCxnSpPr/>
            <p:nvPr/>
          </p:nvCxnSpPr>
          <p:spPr>
            <a:xfrm>
              <a:off x="4572000" y="3421487"/>
              <a:ext cx="1440000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D2BA0E61-71C2-4AB7-BD62-E80CB8D263D4}"/>
                </a:ext>
              </a:extLst>
            </p:cNvPr>
            <p:cNvSpPr txBox="1"/>
            <p:nvPr/>
          </p:nvSpPr>
          <p:spPr>
            <a:xfrm>
              <a:off x="582188" y="3276821"/>
              <a:ext cx="2484416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VARIAÇÃO DA PRODUÇÃO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336F5762-DCDB-4BA7-BD51-CA8A22882EEC}"/>
                </a:ext>
              </a:extLst>
            </p:cNvPr>
            <p:cNvSpPr txBox="1"/>
            <p:nvPr/>
          </p:nvSpPr>
          <p:spPr>
            <a:xfrm>
              <a:off x="6077396" y="3169100"/>
              <a:ext cx="2448755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VARIAÇÃO DA PROCURA AGREGADA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="" id="{8B23CF9A-F565-46AD-BCC3-5763D7CDC1B5}"/>
                </a:ext>
              </a:extLst>
            </p:cNvPr>
            <p:cNvSpPr txBox="1"/>
            <p:nvPr/>
          </p:nvSpPr>
          <p:spPr>
            <a:xfrm>
              <a:off x="1403748" y="4085659"/>
              <a:ext cx="6336504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efeito macroeconómico da austeridade é essencialmente um debate sobre o tamanho do multiplicador fiscal.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41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BBDB384-AA70-4B22-A0D4-085C24D5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C88F22E9-0BFF-443B-9FEA-49C441312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CONSEQUÊNCIAS MACROECONÓMICAS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A4CA1A29-E8A5-44B4-9CE5-28E4C679BF69}"/>
              </a:ext>
            </a:extLst>
          </p:cNvPr>
          <p:cNvGrpSpPr/>
          <p:nvPr/>
        </p:nvGrpSpPr>
        <p:grpSpPr>
          <a:xfrm>
            <a:off x="395536" y="2058402"/>
            <a:ext cx="7416824" cy="2538283"/>
            <a:chOff x="395536" y="2058402"/>
            <a:chExt cx="7416824" cy="2538283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9A9DC9B7-755E-489B-A8FD-3DBA378C2405}"/>
                </a:ext>
              </a:extLst>
            </p:cNvPr>
            <p:cNvSpPr txBox="1"/>
            <p:nvPr/>
          </p:nvSpPr>
          <p:spPr>
            <a:xfrm>
              <a:off x="395536" y="2058402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MODELO NEOCLÁSSICO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4DB48A46-93A9-47F7-B716-5F9D7FFF0ADB}"/>
                </a:ext>
              </a:extLst>
            </p:cNvPr>
            <p:cNvSpPr txBox="1"/>
            <p:nvPr/>
          </p:nvSpPr>
          <p:spPr>
            <a:xfrm>
              <a:off x="1061864" y="2893898"/>
              <a:ext cx="2592288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AUMENTO DA DESPESA PÚBLICA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22D30F01-F73A-4D0A-B3D5-1DE8F223A7DB}"/>
                </a:ext>
              </a:extLst>
            </p:cNvPr>
            <p:cNvSpPr txBox="1"/>
            <p:nvPr/>
          </p:nvSpPr>
          <p:spPr>
            <a:xfrm>
              <a:off x="4860032" y="2893897"/>
              <a:ext cx="2952328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DIMINUIÇÃO DO CONSUMO DAS FAMÍLIAS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01DBC951-75DC-4F51-8606-506501721FA6}"/>
                </a:ext>
              </a:extLst>
            </p:cNvPr>
            <p:cNvSpPr txBox="1"/>
            <p:nvPr/>
          </p:nvSpPr>
          <p:spPr>
            <a:xfrm>
              <a:off x="4936232" y="4011910"/>
              <a:ext cx="2799928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AUMENTO DA OFERTA DE TRABALHO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044BE4AC-C069-43CD-A382-3AE759BFD9F2}"/>
                </a:ext>
              </a:extLst>
            </p:cNvPr>
            <p:cNvSpPr txBox="1"/>
            <p:nvPr/>
          </p:nvSpPr>
          <p:spPr>
            <a:xfrm>
              <a:off x="1487134" y="4011910"/>
              <a:ext cx="1741748" cy="58477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AUMENTO DO OUTPUT</a:t>
              </a:r>
            </a:p>
          </p:txBody>
        </p:sp>
        <p:sp>
          <p:nvSpPr>
            <p:cNvPr id="12" name="Seta: Para a Direita 11">
              <a:extLst>
                <a:ext uri="{FF2B5EF4-FFF2-40B4-BE49-F238E27FC236}">
                  <a16:creationId xmlns:a16="http://schemas.microsoft.com/office/drawing/2014/main" xmlns="" id="{A5785096-DAF4-436F-A457-08A28A9A5969}"/>
                </a:ext>
              </a:extLst>
            </p:cNvPr>
            <p:cNvSpPr/>
            <p:nvPr/>
          </p:nvSpPr>
          <p:spPr>
            <a:xfrm>
              <a:off x="3861048" y="3040090"/>
              <a:ext cx="792088" cy="29238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xmlns="" id="{B571976A-962F-41B5-9AE0-3FB02A2E7BE8}"/>
                </a:ext>
              </a:extLst>
            </p:cNvPr>
            <p:cNvSpPr/>
            <p:nvPr/>
          </p:nvSpPr>
          <p:spPr>
            <a:xfrm rot="5400000">
              <a:off x="6115816" y="3601275"/>
              <a:ext cx="440760" cy="28803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xmlns="" id="{FF885431-4685-4293-A763-FCF52EFA9D65}"/>
                </a:ext>
              </a:extLst>
            </p:cNvPr>
            <p:cNvSpPr/>
            <p:nvPr/>
          </p:nvSpPr>
          <p:spPr>
            <a:xfrm rot="10800000">
              <a:off x="3398481" y="4158103"/>
              <a:ext cx="1368152" cy="29238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205331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8AD87651-6EA0-4DF9-8194-13FFE6FD8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E05FA051-7A0D-48D1-BC0A-DF30CDECD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CONSEQUÊNCIAS MACROECONÓMICAS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30BD2D3E-80AC-423A-9F7F-ACDA54AFDC18}"/>
              </a:ext>
            </a:extLst>
          </p:cNvPr>
          <p:cNvGrpSpPr/>
          <p:nvPr/>
        </p:nvGrpSpPr>
        <p:grpSpPr>
          <a:xfrm>
            <a:off x="395536" y="1888544"/>
            <a:ext cx="8136903" cy="2731661"/>
            <a:chOff x="395536" y="1888544"/>
            <a:chExt cx="8136903" cy="2731661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2A5A1078-9218-4783-BD50-09F709302361}"/>
                </a:ext>
              </a:extLst>
            </p:cNvPr>
            <p:cNvSpPr txBox="1"/>
            <p:nvPr/>
          </p:nvSpPr>
          <p:spPr>
            <a:xfrm>
              <a:off x="395536" y="2715766"/>
              <a:ext cx="2088232" cy="1077218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SITUAÇÕES ONDE O MULTIPLICADOR TOMA VALORES</a:t>
              </a:r>
            </a:p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DIFERENTES</a:t>
              </a:r>
            </a:p>
          </p:txBody>
        </p:sp>
        <p:cxnSp>
          <p:nvCxnSpPr>
            <p:cNvPr id="9" name="Conexão reta 8">
              <a:extLst>
                <a:ext uri="{FF2B5EF4-FFF2-40B4-BE49-F238E27FC236}">
                  <a16:creationId xmlns:a16="http://schemas.microsoft.com/office/drawing/2014/main" xmlns="" id="{D1E172E3-0D58-4C40-A795-D8E8E33F18B3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2483768" y="3254375"/>
              <a:ext cx="21602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xão reta 10">
              <a:extLst>
                <a:ext uri="{FF2B5EF4-FFF2-40B4-BE49-F238E27FC236}">
                  <a16:creationId xmlns:a16="http://schemas.microsoft.com/office/drawing/2014/main" xmlns="" id="{EF648FDE-1CD7-4305-8EFD-AA8C1EFA1B54}"/>
                </a:ext>
              </a:extLst>
            </p:cNvPr>
            <p:cNvCxnSpPr/>
            <p:nvPr/>
          </p:nvCxnSpPr>
          <p:spPr>
            <a:xfrm flipV="1">
              <a:off x="2699792" y="2211710"/>
              <a:ext cx="0" cy="104266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ta 11">
              <a:extLst>
                <a:ext uri="{FF2B5EF4-FFF2-40B4-BE49-F238E27FC236}">
                  <a16:creationId xmlns:a16="http://schemas.microsoft.com/office/drawing/2014/main" xmlns="" id="{6FF8844A-D1F3-49D0-93C9-2A75A0CB615B}"/>
                </a:ext>
              </a:extLst>
            </p:cNvPr>
            <p:cNvCxnSpPr/>
            <p:nvPr/>
          </p:nvCxnSpPr>
          <p:spPr>
            <a:xfrm flipV="1">
              <a:off x="2699792" y="3254375"/>
              <a:ext cx="0" cy="1042665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xão reta unidirecional 13">
              <a:extLst>
                <a:ext uri="{FF2B5EF4-FFF2-40B4-BE49-F238E27FC236}">
                  <a16:creationId xmlns:a16="http://schemas.microsoft.com/office/drawing/2014/main" xmlns="" id="{76146707-4535-48BD-986D-C4425BBAC78A}"/>
                </a:ext>
              </a:extLst>
            </p:cNvPr>
            <p:cNvCxnSpPr/>
            <p:nvPr/>
          </p:nvCxnSpPr>
          <p:spPr>
            <a:xfrm>
              <a:off x="2699792" y="2211710"/>
              <a:ext cx="360040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xão reta unidirecional 14">
              <a:extLst>
                <a:ext uri="{FF2B5EF4-FFF2-40B4-BE49-F238E27FC236}">
                  <a16:creationId xmlns:a16="http://schemas.microsoft.com/office/drawing/2014/main" xmlns="" id="{A2CB868D-8213-4E90-83C1-8415FC4DFD40}"/>
                </a:ext>
              </a:extLst>
            </p:cNvPr>
            <p:cNvCxnSpPr/>
            <p:nvPr/>
          </p:nvCxnSpPr>
          <p:spPr>
            <a:xfrm>
              <a:off x="2699792" y="4299942"/>
              <a:ext cx="360040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22C68063-B83C-458C-874A-641C3EE3C2EE}"/>
                </a:ext>
              </a:extLst>
            </p:cNvPr>
            <p:cNvSpPr txBox="1"/>
            <p:nvPr/>
          </p:nvSpPr>
          <p:spPr>
            <a:xfrm>
              <a:off x="3131840" y="1888544"/>
              <a:ext cx="1944214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PRESENÇA DE RIGIDEZ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F575C1FB-D8BE-4BFF-9E7A-3AE0D00BFA93}"/>
                </a:ext>
              </a:extLst>
            </p:cNvPr>
            <p:cNvSpPr txBox="1"/>
            <p:nvPr/>
          </p:nvSpPr>
          <p:spPr>
            <a:xfrm>
              <a:off x="3131840" y="3973874"/>
              <a:ext cx="1944214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CENÁRIO DE </a:t>
              </a:r>
            </a:p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RECESSÃO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47B9285B-1345-47FE-8190-A69DDCECC4B4}"/>
                </a:ext>
              </a:extLst>
            </p:cNvPr>
            <p:cNvSpPr txBox="1"/>
            <p:nvPr/>
          </p:nvSpPr>
          <p:spPr>
            <a:xfrm>
              <a:off x="5652120" y="2042432"/>
              <a:ext cx="2880319" cy="33855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PODE SER SUPERIOR A 1.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9C54BBDB-727E-4666-AD90-58C9945F61CE}"/>
                </a:ext>
              </a:extLst>
            </p:cNvPr>
            <p:cNvSpPr txBox="1"/>
            <p:nvPr/>
          </p:nvSpPr>
          <p:spPr>
            <a:xfrm>
              <a:off x="5652119" y="4127762"/>
              <a:ext cx="2880319" cy="33855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VALORES ENTRE 0,8 E 1,5.</a:t>
              </a:r>
            </a:p>
          </p:txBody>
        </p:sp>
        <p:cxnSp>
          <p:nvCxnSpPr>
            <p:cNvPr id="21" name="Conexão reta unidirecional 20">
              <a:extLst>
                <a:ext uri="{FF2B5EF4-FFF2-40B4-BE49-F238E27FC236}">
                  <a16:creationId xmlns:a16="http://schemas.microsoft.com/office/drawing/2014/main" xmlns="" id="{C7CAACB8-390B-4DB2-AE65-29C9AD011D2E}"/>
                </a:ext>
              </a:extLst>
            </p:cNvPr>
            <p:cNvCxnSpPr>
              <a:stCxn id="16" idx="3"/>
              <a:endCxn id="18" idx="1"/>
            </p:cNvCxnSpPr>
            <p:nvPr/>
          </p:nvCxnSpPr>
          <p:spPr>
            <a:xfrm flipV="1">
              <a:off x="5076054" y="2211709"/>
              <a:ext cx="576066" cy="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xão reta unidirecional 22">
              <a:extLst>
                <a:ext uri="{FF2B5EF4-FFF2-40B4-BE49-F238E27FC236}">
                  <a16:creationId xmlns:a16="http://schemas.microsoft.com/office/drawing/2014/main" xmlns="" id="{FEE70A11-91F2-4600-9809-CC136F23959B}"/>
                </a:ext>
              </a:extLst>
            </p:cNvPr>
            <p:cNvCxnSpPr>
              <a:stCxn id="17" idx="3"/>
              <a:endCxn id="19" idx="1"/>
            </p:cNvCxnSpPr>
            <p:nvPr/>
          </p:nvCxnSpPr>
          <p:spPr>
            <a:xfrm flipV="1">
              <a:off x="5076054" y="4297039"/>
              <a:ext cx="576065" cy="1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5779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E9D7FB9B-BD16-4DDF-8E4A-2E43436E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447" y="1174998"/>
            <a:ext cx="3054478" cy="460648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NA ZE ENTRE 2009 &amp; 2012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FE93601-AA68-448C-A97C-53162815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07F6AE07-5F1A-4A11-9BD7-2F0D1FA9F113}"/>
              </a:ext>
            </a:extLst>
          </p:cNvPr>
          <p:cNvSpPr txBox="1"/>
          <p:nvPr/>
        </p:nvSpPr>
        <p:spPr>
          <a:xfrm>
            <a:off x="5940153" y="1995686"/>
            <a:ext cx="29807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padrão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despesas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negativo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</a:p>
          <a:p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estabilizadores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automáticos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funcionaram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</a:p>
          <a:p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compensaram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efeitos</a:t>
            </a:r>
            <a:endParaRPr lang="en-US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negativos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austeridade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certo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ponto</a:t>
            </a:r>
            <a:r>
              <a:rPr 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PT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C44809E3-CA0C-40D7-BCF1-941A2D2A5601}"/>
              </a:ext>
            </a:extLst>
          </p:cNvPr>
          <p:cNvGrpSpPr/>
          <p:nvPr/>
        </p:nvGrpSpPr>
        <p:grpSpPr>
          <a:xfrm>
            <a:off x="145734" y="1059582"/>
            <a:ext cx="5794419" cy="3711251"/>
            <a:chOff x="145734" y="1059582"/>
            <a:chExt cx="5794419" cy="3711251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C8805E6D-105B-474F-9474-4B25783B367F}"/>
                </a:ext>
              </a:extLst>
            </p:cNvPr>
            <p:cNvGrpSpPr/>
            <p:nvPr/>
          </p:nvGrpSpPr>
          <p:grpSpPr>
            <a:xfrm>
              <a:off x="223075" y="1059582"/>
              <a:ext cx="5573062" cy="3434252"/>
              <a:chOff x="223075" y="1059582"/>
              <a:chExt cx="5573062" cy="3434252"/>
            </a:xfrm>
          </p:grpSpPr>
          <p:pic>
            <p:nvPicPr>
              <p:cNvPr id="6" name="Content Placeholder 3">
                <a:extLst>
                  <a:ext uri="{FF2B5EF4-FFF2-40B4-BE49-F238E27FC236}">
                    <a16:creationId xmlns:a16="http://schemas.microsoft.com/office/drawing/2014/main" xmlns="" id="{499B0CEF-8DD9-453F-9231-263CEBE314A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/>
              <a:stretch/>
            </p:blipFill>
            <p:spPr>
              <a:xfrm>
                <a:off x="223075" y="1109458"/>
                <a:ext cx="5573062" cy="3384376"/>
              </a:xfrm>
              <a:prstGeom prst="rect">
                <a:avLst/>
              </a:prstGeom>
            </p:spPr>
          </p:pic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F0A07C80-1385-42C6-8422-854F7B9EB017}"/>
                  </a:ext>
                </a:extLst>
              </p:cNvPr>
              <p:cNvSpPr txBox="1"/>
              <p:nvPr/>
            </p:nvSpPr>
            <p:spPr>
              <a:xfrm>
                <a:off x="240165" y="1059582"/>
                <a:ext cx="914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Fig.3.9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37A8D475-4CE7-4681-BBA5-D1CDD43774D1}"/>
                  </a:ext>
                </a:extLst>
              </p:cNvPr>
              <p:cNvSpPr/>
              <p:nvPr/>
            </p:nvSpPr>
            <p:spPr>
              <a:xfrm>
                <a:off x="611560" y="3507854"/>
                <a:ext cx="372234" cy="339866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CFCE8F83-2F76-4023-AF5A-26FD5FC50711}"/>
                </a:ext>
              </a:extLst>
            </p:cNvPr>
            <p:cNvSpPr txBox="1"/>
            <p:nvPr/>
          </p:nvSpPr>
          <p:spPr>
            <a:xfrm>
              <a:off x="145734" y="4493834"/>
              <a:ext cx="57944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spc="-1" dirty="0">
                  <a:solidFill>
                    <a:srgbClr val="FFC000"/>
                  </a:solidFill>
                  <a:latin typeface="Arial"/>
                </a:rPr>
                <a:t>Mudanças no PIB real e na política fiscal entre 2009 e 2012.</a:t>
              </a:r>
              <a:endParaRPr lang="en-GB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786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B07FEF02-F853-4E52-9D6D-921A5382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xmlns="" id="{DD3DBA21-6E08-4225-A978-0A9AED6F3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447" y="1174998"/>
            <a:ext cx="3054478" cy="460648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NA ZE ENTRE 2009 &amp; 2012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285CA94D-CB11-4C64-8AE4-ADEC3E64F6CC}"/>
              </a:ext>
            </a:extLst>
          </p:cNvPr>
          <p:cNvGrpSpPr/>
          <p:nvPr/>
        </p:nvGrpSpPr>
        <p:grpSpPr>
          <a:xfrm>
            <a:off x="179512" y="1059582"/>
            <a:ext cx="5688632" cy="3949407"/>
            <a:chOff x="179512" y="1059582"/>
            <a:chExt cx="5688632" cy="3949407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xmlns="" id="{3CF82927-3D16-4E3F-8075-1E0FA3183D3C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79512" y="1059582"/>
              <a:ext cx="5688632" cy="3672408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A21F1BD6-10CE-4676-8AFC-C7C514BCBA98}"/>
                </a:ext>
              </a:extLst>
            </p:cNvPr>
            <p:cNvSpPr txBox="1"/>
            <p:nvPr/>
          </p:nvSpPr>
          <p:spPr>
            <a:xfrm>
              <a:off x="179512" y="4731990"/>
              <a:ext cx="5686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Alterações no PIB real em comparação com as alterações no nível de emprego.</a:t>
              </a:r>
              <a:endParaRPr lang="en-GB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DDF01C1-78A4-44FC-84D0-4517068B6AD7}"/>
              </a:ext>
            </a:extLst>
          </p:cNvPr>
          <p:cNvGrpSpPr/>
          <p:nvPr/>
        </p:nvGrpSpPr>
        <p:grpSpPr>
          <a:xfrm>
            <a:off x="6012160" y="2183221"/>
            <a:ext cx="2952329" cy="2044713"/>
            <a:chOff x="6012160" y="2183221"/>
            <a:chExt cx="2952329" cy="2044713"/>
          </a:xfrm>
        </p:grpSpPr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xmlns="" id="{4A1AB751-8EEC-4CC3-A0D7-BA1186CB05E0}"/>
                </a:ext>
              </a:extLst>
            </p:cNvPr>
            <p:cNvSpPr txBox="1"/>
            <p:nvPr/>
          </p:nvSpPr>
          <p:spPr>
            <a:xfrm>
              <a:off x="6228184" y="2183221"/>
              <a:ext cx="2520280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PRODUTIVIDADE DO TRABALHO</a:t>
              </a:r>
            </a:p>
          </p:txBody>
        </p:sp>
        <p:cxnSp>
          <p:nvCxnSpPr>
            <p:cNvPr id="10" name="Conexão reta 9">
              <a:extLst>
                <a:ext uri="{FF2B5EF4-FFF2-40B4-BE49-F238E27FC236}">
                  <a16:creationId xmlns:a16="http://schemas.microsoft.com/office/drawing/2014/main" xmlns="" id="{128A6828-BF79-4FC0-8678-D902EA7E6C9C}"/>
                </a:ext>
              </a:extLst>
            </p:cNvPr>
            <p:cNvCxnSpPr>
              <a:stCxn id="2" idx="2"/>
            </p:cNvCxnSpPr>
            <p:nvPr/>
          </p:nvCxnSpPr>
          <p:spPr>
            <a:xfrm>
              <a:off x="7488324" y="2829552"/>
              <a:ext cx="0" cy="39201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xão reta 11">
              <a:extLst>
                <a:ext uri="{FF2B5EF4-FFF2-40B4-BE49-F238E27FC236}">
                  <a16:creationId xmlns:a16="http://schemas.microsoft.com/office/drawing/2014/main" xmlns="" id="{F6B2724D-A49B-41C0-B0D4-71AB48986BB0}"/>
                </a:ext>
              </a:extLst>
            </p:cNvPr>
            <p:cNvCxnSpPr>
              <a:cxnSpLocks/>
            </p:cNvCxnSpPr>
            <p:nvPr/>
          </p:nvCxnSpPr>
          <p:spPr>
            <a:xfrm>
              <a:off x="6228184" y="3221563"/>
              <a:ext cx="25200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xão reta unidirecional 14">
              <a:extLst>
                <a:ext uri="{FF2B5EF4-FFF2-40B4-BE49-F238E27FC236}">
                  <a16:creationId xmlns:a16="http://schemas.microsoft.com/office/drawing/2014/main" xmlns="" id="{8B7F1BAF-DCAF-4E2A-BDC2-00D0BA7DB93F}"/>
                </a:ext>
              </a:extLst>
            </p:cNvPr>
            <p:cNvCxnSpPr/>
            <p:nvPr/>
          </p:nvCxnSpPr>
          <p:spPr>
            <a:xfrm>
              <a:off x="6228184" y="3221563"/>
              <a:ext cx="0" cy="36004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xão reta unidirecional 15">
              <a:extLst>
                <a:ext uri="{FF2B5EF4-FFF2-40B4-BE49-F238E27FC236}">
                  <a16:creationId xmlns:a16="http://schemas.microsoft.com/office/drawing/2014/main" xmlns="" id="{F613ECBF-8973-4934-8801-8BC8AFFBAAC1}"/>
                </a:ext>
              </a:extLst>
            </p:cNvPr>
            <p:cNvCxnSpPr/>
            <p:nvPr/>
          </p:nvCxnSpPr>
          <p:spPr>
            <a:xfrm>
              <a:off x="8748464" y="3221563"/>
              <a:ext cx="0" cy="36004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3C253C9F-EB24-4371-8BA6-3ECD466DD748}"/>
                </a:ext>
              </a:extLst>
            </p:cNvPr>
            <p:cNvSpPr txBox="1"/>
            <p:nvPr/>
          </p:nvSpPr>
          <p:spPr>
            <a:xfrm>
              <a:off x="6012160" y="3581603"/>
              <a:ext cx="1224125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PRÓ-CÍCLICA NOS PAÍSES CENTRAIS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E2E60954-70CD-49A4-BA46-EFC3748CB3CE}"/>
                </a:ext>
              </a:extLst>
            </p:cNvPr>
            <p:cNvSpPr txBox="1"/>
            <p:nvPr/>
          </p:nvSpPr>
          <p:spPr>
            <a:xfrm>
              <a:off x="7488325" y="3581603"/>
              <a:ext cx="1476164" cy="646331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CONTRA-CÍCLICA NOS PAÍSES DA PERIFERIA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6934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AE179EF4-6907-409C-B05A-22340502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NA ZE ENTRE 2009 &amp; 2012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D4855A77-CD65-4587-B1B2-99D1C2401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134B8214-481A-47F7-865B-17A220B606CF}"/>
              </a:ext>
            </a:extLst>
          </p:cNvPr>
          <p:cNvGrpSpPr/>
          <p:nvPr/>
        </p:nvGrpSpPr>
        <p:grpSpPr>
          <a:xfrm>
            <a:off x="1619672" y="1969552"/>
            <a:ext cx="6552728" cy="2834446"/>
            <a:chOff x="1619672" y="1969552"/>
            <a:chExt cx="6552728" cy="2834446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4E8A3581-0266-47A5-848C-D265F04EFB20}"/>
                </a:ext>
              </a:extLst>
            </p:cNvPr>
            <p:cNvSpPr txBox="1"/>
            <p:nvPr/>
          </p:nvSpPr>
          <p:spPr>
            <a:xfrm>
              <a:off x="2195736" y="1969552"/>
              <a:ext cx="1440160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PAÍSES DA PERIFERIA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019D2E3C-4C36-4F8F-8D7B-277D248576B4}"/>
                </a:ext>
              </a:extLst>
            </p:cNvPr>
            <p:cNvSpPr txBox="1"/>
            <p:nvPr/>
          </p:nvSpPr>
          <p:spPr>
            <a:xfrm>
              <a:off x="5688124" y="1969552"/>
              <a:ext cx="1440160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PAÍSES </a:t>
              </a:r>
            </a:p>
            <a:p>
              <a:pPr algn="ctr"/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CENTRAIS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548FC1D6-8A17-43B7-95DA-839FC2D91514}"/>
                </a:ext>
              </a:extLst>
            </p:cNvPr>
            <p:cNvSpPr txBox="1"/>
            <p:nvPr/>
          </p:nvSpPr>
          <p:spPr>
            <a:xfrm>
              <a:off x="1619672" y="3049672"/>
              <a:ext cx="2592288" cy="1754326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Medidas de redução de mão de obra;</a:t>
              </a:r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endParaRPr lang="pt-P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Assimilação de que a quebra na procura seria de longo prazo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A359DBD8-4499-4FE4-B748-DDB533A9FD9A}"/>
                </a:ext>
              </a:extLst>
            </p:cNvPr>
            <p:cNvSpPr txBox="1"/>
            <p:nvPr/>
          </p:nvSpPr>
          <p:spPr>
            <a:xfrm>
              <a:off x="4644008" y="3326670"/>
              <a:ext cx="3528392" cy="120032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Postos de trabalho mantidos;</a:t>
              </a:r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endParaRPr lang="pt-P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Criação de excedente de mão de obra.</a:t>
              </a:r>
            </a:p>
          </p:txBody>
        </p:sp>
        <p:cxnSp>
          <p:nvCxnSpPr>
            <p:cNvPr id="11" name="Conexão reta 10">
              <a:extLst>
                <a:ext uri="{FF2B5EF4-FFF2-40B4-BE49-F238E27FC236}">
                  <a16:creationId xmlns:a16="http://schemas.microsoft.com/office/drawing/2014/main" xmlns="" id="{69176F0E-A633-40B8-A437-843BE39B3361}"/>
                </a:ext>
              </a:extLst>
            </p:cNvPr>
            <p:cNvCxnSpPr>
              <a:stCxn id="6" idx="2"/>
              <a:endCxn id="8" idx="0"/>
            </p:cNvCxnSpPr>
            <p:nvPr/>
          </p:nvCxnSpPr>
          <p:spPr>
            <a:xfrm>
              <a:off x="2915816" y="2615883"/>
              <a:ext cx="0" cy="433789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xão reta 12">
              <a:extLst>
                <a:ext uri="{FF2B5EF4-FFF2-40B4-BE49-F238E27FC236}">
                  <a16:creationId xmlns:a16="http://schemas.microsoft.com/office/drawing/2014/main" xmlns="" id="{1057F315-0296-4D99-A501-C45DD605EC9D}"/>
                </a:ext>
              </a:extLst>
            </p:cNvPr>
            <p:cNvCxnSpPr>
              <a:stCxn id="7" idx="2"/>
              <a:endCxn id="9" idx="0"/>
            </p:cNvCxnSpPr>
            <p:nvPr/>
          </p:nvCxnSpPr>
          <p:spPr>
            <a:xfrm>
              <a:off x="6408204" y="2615883"/>
              <a:ext cx="0" cy="710787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399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B5FD32B-FE58-4D3D-874D-98A28FE5C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xmlns="" id="{A15E00D6-8202-46C5-834D-6BAEC05E9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545" y="1388004"/>
            <a:ext cx="3054478" cy="460648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NA ZE ENTRE 2009 &amp; 2012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9F651F8F-4E52-44C5-BB16-12CAB3DB8160}"/>
              </a:ext>
            </a:extLst>
          </p:cNvPr>
          <p:cNvSpPr txBox="1"/>
          <p:nvPr/>
        </p:nvSpPr>
        <p:spPr>
          <a:xfrm>
            <a:off x="6300193" y="2355726"/>
            <a:ext cx="26642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 do emprego em</a:t>
            </a:r>
          </a:p>
          <a:p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 na produção de </a:t>
            </a:r>
          </a:p>
          <a:p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bens e na construção;</a:t>
            </a:r>
          </a:p>
          <a:p>
            <a:endParaRPr lang="pt-PT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do emprego </a:t>
            </a:r>
          </a:p>
          <a:p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indústrias de serviços, excluindo o comércio e os </a:t>
            </a:r>
          </a:p>
          <a:p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transportes.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A6C60F57-C178-4FA6-8591-72C8F745DB0E}"/>
              </a:ext>
            </a:extLst>
          </p:cNvPr>
          <p:cNvGrpSpPr/>
          <p:nvPr/>
        </p:nvGrpSpPr>
        <p:grpSpPr>
          <a:xfrm>
            <a:off x="179513" y="1059583"/>
            <a:ext cx="5889032" cy="4062064"/>
            <a:chOff x="179513" y="1059583"/>
            <a:chExt cx="5889032" cy="4062064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B87C8213-F9B6-4CA0-8F4F-4F6AE082F495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179513" y="1059583"/>
              <a:ext cx="5889032" cy="3600399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B1437159-E6A8-4153-9690-FE8BE3AD6CBF}"/>
                </a:ext>
              </a:extLst>
            </p:cNvPr>
            <p:cNvSpPr txBox="1"/>
            <p:nvPr/>
          </p:nvSpPr>
          <p:spPr>
            <a:xfrm>
              <a:off x="179513" y="4659982"/>
              <a:ext cx="5889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Mudanças no nível de emprego de 2007Q3 a 2009Q3 e de 2009Q3 a 2013Q3, nas seis maiores indústrias da economia.</a:t>
              </a:r>
              <a:endParaRPr lang="en-GB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429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88FACE4F-26EE-447B-83AA-F2CDFED0B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CE361E0A-142E-476C-8E65-9F712318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NA ZE ENTRE 2009 &amp; 2012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3B3CB0D1-F5C1-4B1B-8879-EE680900D18B}"/>
              </a:ext>
            </a:extLst>
          </p:cNvPr>
          <p:cNvGrpSpPr/>
          <p:nvPr/>
        </p:nvGrpSpPr>
        <p:grpSpPr>
          <a:xfrm>
            <a:off x="395536" y="2079889"/>
            <a:ext cx="7416825" cy="2271157"/>
            <a:chOff x="395536" y="2079889"/>
            <a:chExt cx="7416825" cy="2271157"/>
          </a:xfrm>
        </p:grpSpPr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9A893BE3-6E53-411B-B9BB-97D1E14543E7}"/>
                </a:ext>
              </a:extLst>
            </p:cNvPr>
            <p:cNvSpPr txBox="1"/>
            <p:nvPr/>
          </p:nvSpPr>
          <p:spPr>
            <a:xfrm>
              <a:off x="395536" y="2079889"/>
              <a:ext cx="1872208" cy="584775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latin typeface="Arial" panose="020B0604020202020204" pitchFamily="34" charset="0"/>
                  <a:cs typeface="Arial" panose="020B0604020202020204" pitchFamily="34" charset="0"/>
                </a:rPr>
                <a:t>BOOM DE </a:t>
              </a:r>
            </a:p>
            <a:p>
              <a:pPr algn="ctr"/>
              <a:r>
                <a:rPr lang="pt-PT" sz="1600" dirty="0">
                  <a:latin typeface="Arial" panose="020B0604020202020204" pitchFamily="34" charset="0"/>
                  <a:cs typeface="Arial" panose="020B0604020202020204" pitchFamily="34" charset="0"/>
                </a:rPr>
                <a:t>INVESTIMENTOS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B5466A18-A175-47DF-BDB2-C8904723D28F}"/>
                </a:ext>
              </a:extLst>
            </p:cNvPr>
            <p:cNvSpPr txBox="1"/>
            <p:nvPr/>
          </p:nvSpPr>
          <p:spPr>
            <a:xfrm>
              <a:off x="2267743" y="3520049"/>
              <a:ext cx="2016225" cy="83099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600" dirty="0">
                  <a:latin typeface="Arial" panose="020B0604020202020204" pitchFamily="34" charset="0"/>
                  <a:cs typeface="Arial" panose="020B0604020202020204" pitchFamily="34" charset="0"/>
                </a:rPr>
                <a:t>NECESSIDADE DE REALOCAÇÃO DO TRABALHO</a:t>
              </a:r>
            </a:p>
          </p:txBody>
        </p:sp>
        <p:cxnSp>
          <p:nvCxnSpPr>
            <p:cNvPr id="9" name="Conexão: Ângulo Reto 8">
              <a:extLst>
                <a:ext uri="{FF2B5EF4-FFF2-40B4-BE49-F238E27FC236}">
                  <a16:creationId xmlns:a16="http://schemas.microsoft.com/office/drawing/2014/main" xmlns="" id="{688B0DDE-4A63-4743-93B9-0D674CD4F300}"/>
                </a:ext>
              </a:extLst>
            </p:cNvPr>
            <p:cNvCxnSpPr>
              <a:cxnSpLocks/>
              <a:stCxn id="7" idx="2"/>
              <a:endCxn id="8" idx="1"/>
            </p:cNvCxnSpPr>
            <p:nvPr/>
          </p:nvCxnSpPr>
          <p:spPr>
            <a:xfrm rot="16200000" flipH="1">
              <a:off x="1164249" y="2832054"/>
              <a:ext cx="1270884" cy="936103"/>
            </a:xfrm>
            <a:prstGeom prst="bentConnector2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8DAD0A9A-0016-4384-BAF8-FFE19DB4FA0F}"/>
                </a:ext>
              </a:extLst>
            </p:cNvPr>
            <p:cNvSpPr txBox="1"/>
            <p:nvPr/>
          </p:nvSpPr>
          <p:spPr>
            <a:xfrm>
              <a:off x="4860032" y="3507854"/>
              <a:ext cx="2952329" cy="83099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Possibilidade de recuperar gradualmente os níveis de emprego.</a:t>
              </a:r>
            </a:p>
          </p:txBody>
        </p:sp>
        <p:cxnSp>
          <p:nvCxnSpPr>
            <p:cNvPr id="11" name="Conexão reta unidirecional 10">
              <a:extLst>
                <a:ext uri="{FF2B5EF4-FFF2-40B4-BE49-F238E27FC236}">
                  <a16:creationId xmlns:a16="http://schemas.microsoft.com/office/drawing/2014/main" xmlns="" id="{F4A951A4-A7CA-453E-988A-0024E199834A}"/>
                </a:ext>
              </a:extLst>
            </p:cNvPr>
            <p:cNvCxnSpPr>
              <a:cxnSpLocks/>
              <a:stCxn id="8" idx="3"/>
              <a:endCxn id="10" idx="1"/>
            </p:cNvCxnSpPr>
            <p:nvPr/>
          </p:nvCxnSpPr>
          <p:spPr>
            <a:xfrm flipV="1">
              <a:off x="4283968" y="3923353"/>
              <a:ext cx="576064" cy="1219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EA332297-7C1B-4289-B3CA-0ABFEE04DCF3}"/>
                </a:ext>
              </a:extLst>
            </p:cNvPr>
            <p:cNvSpPr txBox="1"/>
            <p:nvPr/>
          </p:nvSpPr>
          <p:spPr>
            <a:xfrm>
              <a:off x="2987824" y="2211710"/>
              <a:ext cx="4104456" cy="33855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 distribuição de capital e do trabalho. </a:t>
              </a:r>
            </a:p>
          </p:txBody>
        </p:sp>
        <p:cxnSp>
          <p:nvCxnSpPr>
            <p:cNvPr id="13" name="Conexão reta unidirecional 12">
              <a:extLst>
                <a:ext uri="{FF2B5EF4-FFF2-40B4-BE49-F238E27FC236}">
                  <a16:creationId xmlns:a16="http://schemas.microsoft.com/office/drawing/2014/main" xmlns="" id="{56B861E8-224C-4753-A364-7097B3E7ABC1}"/>
                </a:ext>
              </a:extLst>
            </p:cNvPr>
            <p:cNvCxnSpPr/>
            <p:nvPr/>
          </p:nvCxnSpPr>
          <p:spPr>
            <a:xfrm flipV="1">
              <a:off x="2267744" y="2374033"/>
              <a:ext cx="720080" cy="1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27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3B40D629-1D11-4970-BF3C-2FDFCC61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7" name="Marcador de Posição de Conteúdo 2">
            <a:extLst>
              <a:ext uri="{FF2B5EF4-FFF2-40B4-BE49-F238E27FC236}">
                <a16:creationId xmlns:a16="http://schemas.microsoft.com/office/drawing/2014/main" xmlns="" id="{316B49B0-3563-4E81-BE4D-886857E3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029" y="1419622"/>
            <a:ext cx="3054478" cy="460648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NA ZE ENTRE 2009 &amp; 2012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D2D8951F-D54C-4CE2-9CBE-E7C27FCC17D6}"/>
              </a:ext>
            </a:extLst>
          </p:cNvPr>
          <p:cNvGrpSpPr/>
          <p:nvPr/>
        </p:nvGrpSpPr>
        <p:grpSpPr>
          <a:xfrm>
            <a:off x="251520" y="1203598"/>
            <a:ext cx="8352928" cy="3509648"/>
            <a:chOff x="251520" y="1203598"/>
            <a:chExt cx="8352928" cy="3509648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2EF13957-8C82-465E-A977-F2D7DBF0761D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51520" y="1203598"/>
              <a:ext cx="4464496" cy="3240360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865D4CB7-929A-4CED-8D58-3BBD82EBB52C}"/>
                </a:ext>
              </a:extLst>
            </p:cNvPr>
            <p:cNvSpPr txBox="1"/>
            <p:nvPr/>
          </p:nvSpPr>
          <p:spPr>
            <a:xfrm>
              <a:off x="5364088" y="2571750"/>
              <a:ext cx="3240360" cy="120032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nível de preços em todos</a:t>
              </a:r>
            </a:p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países da periferia cresceu mais lentamente do que no </a:t>
              </a:r>
            </a:p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núcleo.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D4B783CD-52F7-46AE-9EE0-35D7C85761CD}"/>
                </a:ext>
              </a:extLst>
            </p:cNvPr>
            <p:cNvSpPr txBox="1"/>
            <p:nvPr/>
          </p:nvSpPr>
          <p:spPr>
            <a:xfrm>
              <a:off x="251520" y="4436247"/>
              <a:ext cx="45365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Alterações nos preços dos países da ZE, de 2010Q3 a 2013Q3.</a:t>
              </a:r>
              <a:endParaRPr lang="en-GB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555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C7425449-DAA9-4304-A503-53273EFA9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0A2FD6A4-D262-4D5E-8C8C-0083D0780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0" y="1319014"/>
            <a:ext cx="3054478" cy="460648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NA ZE ENTRE 2009 &amp; 2012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5ADE517-AD3D-446F-91AC-41728B5CBE68}"/>
              </a:ext>
            </a:extLst>
          </p:cNvPr>
          <p:cNvSpPr txBox="1"/>
          <p:nvPr/>
        </p:nvSpPr>
        <p:spPr>
          <a:xfrm>
            <a:off x="6012160" y="2340044"/>
            <a:ext cx="30544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países da periferia </a:t>
            </a:r>
          </a:p>
          <a:p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melhoraram as suas contas </a:t>
            </a:r>
          </a:p>
          <a:p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 aumento na </a:t>
            </a:r>
          </a:p>
          <a:p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 líquida de </a:t>
            </a:r>
          </a:p>
          <a:p>
            <a:r>
              <a: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 do setor privado.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8BC61B41-1F01-4DF7-93E6-3A5CCFFFD849}"/>
              </a:ext>
            </a:extLst>
          </p:cNvPr>
          <p:cNvGrpSpPr/>
          <p:nvPr/>
        </p:nvGrpSpPr>
        <p:grpSpPr>
          <a:xfrm>
            <a:off x="251520" y="1203598"/>
            <a:ext cx="5616625" cy="3909941"/>
            <a:chOff x="251520" y="1203598"/>
            <a:chExt cx="5616625" cy="3909941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xmlns="" id="{90DE1D60-3A74-49E3-99A4-57C52B8828E4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51521" y="1203598"/>
              <a:ext cx="5616624" cy="3456384"/>
            </a:xfrm>
            <a:prstGeom prst="rect">
              <a:avLst/>
            </a:prstGeom>
          </p:spPr>
        </p:pic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CFB040F9-165B-4D0F-AFA5-F889304DBAB0}"/>
                </a:ext>
              </a:extLst>
            </p:cNvPr>
            <p:cNvSpPr txBox="1"/>
            <p:nvPr/>
          </p:nvSpPr>
          <p:spPr>
            <a:xfrm>
              <a:off x="251520" y="4651874"/>
              <a:ext cx="561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Balanço dos setores externos dos países da ZE, desagregados nos três setores da economia.</a:t>
              </a:r>
              <a:endParaRPr lang="en-GB" sz="1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09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25CDF-43DD-40BA-B6F2-0B374019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INTRODUÇÃO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781D16-650E-4D5B-A9C1-8B77DE425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ZONA EURO - CRISE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xmlns="" id="{9B48ABE9-7640-4644-A976-A9D18BCDC805}"/>
              </a:ext>
            </a:extLst>
          </p:cNvPr>
          <p:cNvGrpSpPr/>
          <p:nvPr/>
        </p:nvGrpSpPr>
        <p:grpSpPr>
          <a:xfrm>
            <a:off x="7524328" y="2859782"/>
            <a:ext cx="1728192" cy="600165"/>
            <a:chOff x="7524328" y="2859782"/>
            <a:chExt cx="1728192" cy="600165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xmlns="" id="{CD827F64-E852-4817-AD39-82A5FB2B746F}"/>
                </a:ext>
              </a:extLst>
            </p:cNvPr>
            <p:cNvSpPr txBox="1"/>
            <p:nvPr/>
          </p:nvSpPr>
          <p:spPr>
            <a:xfrm>
              <a:off x="7812360" y="2859782"/>
              <a:ext cx="855712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DÉFICE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xmlns="" id="{CD855F5D-58B2-4FF2-96BC-01673A888C6C}"/>
                </a:ext>
              </a:extLst>
            </p:cNvPr>
            <p:cNvSpPr txBox="1"/>
            <p:nvPr/>
          </p:nvSpPr>
          <p:spPr>
            <a:xfrm>
              <a:off x="7524328" y="3167559"/>
              <a:ext cx="1728192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(Países do Norte)</a:t>
              </a: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BBFA1868-FA4B-4904-ACF6-576EFFE8D3FC}"/>
              </a:ext>
            </a:extLst>
          </p:cNvPr>
          <p:cNvGrpSpPr/>
          <p:nvPr/>
        </p:nvGrpSpPr>
        <p:grpSpPr>
          <a:xfrm>
            <a:off x="53461" y="1995686"/>
            <a:ext cx="8380820" cy="2668652"/>
            <a:chOff x="53461" y="1995686"/>
            <a:chExt cx="8380820" cy="2668652"/>
          </a:xfrm>
        </p:grpSpPr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xmlns="" id="{7C90EB00-6C74-4A99-9218-0B1864915DAA}"/>
                </a:ext>
              </a:extLst>
            </p:cNvPr>
            <p:cNvGrpSpPr/>
            <p:nvPr/>
          </p:nvGrpSpPr>
          <p:grpSpPr>
            <a:xfrm>
              <a:off x="395536" y="1995686"/>
              <a:ext cx="2664296" cy="600165"/>
              <a:chOff x="395536" y="1707654"/>
              <a:chExt cx="2664296" cy="600165"/>
            </a:xfrm>
          </p:grpSpPr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xmlns="" id="{3554F6BC-38AB-4A87-A8A2-EB6FB1CAAD53}"/>
                  </a:ext>
                </a:extLst>
              </p:cNvPr>
              <p:cNvSpPr txBox="1"/>
              <p:nvPr/>
            </p:nvSpPr>
            <p:spPr>
              <a:xfrm>
                <a:off x="395536" y="1707654"/>
                <a:ext cx="2664296" cy="30777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EXCESSO DE PROCURA</a:t>
                </a: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xmlns="" id="{312994C0-2F55-4635-A0D4-1ABB0D5FADB9}"/>
                  </a:ext>
                </a:extLst>
              </p:cNvPr>
              <p:cNvSpPr txBox="1"/>
              <p:nvPr/>
            </p:nvSpPr>
            <p:spPr>
              <a:xfrm>
                <a:off x="1043608" y="2015431"/>
                <a:ext cx="172819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3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(Países do Sul)</a:t>
                </a:r>
              </a:p>
            </p:txBody>
          </p:sp>
        </p:grpSp>
        <p:sp>
          <p:nvSpPr>
            <p:cNvPr id="11" name="Arrow: Right 7">
              <a:extLst>
                <a:ext uri="{FF2B5EF4-FFF2-40B4-BE49-F238E27FC236}">
                  <a16:creationId xmlns:a16="http://schemas.microsoft.com/office/drawing/2014/main" xmlns="" id="{81CA2958-097B-4743-8E98-AD6E4D9924E9}"/>
                </a:ext>
              </a:extLst>
            </p:cNvPr>
            <p:cNvSpPr/>
            <p:nvPr/>
          </p:nvSpPr>
          <p:spPr>
            <a:xfrm>
              <a:off x="3203848" y="2082506"/>
              <a:ext cx="395976" cy="13413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3963B765-A255-4DA6-B264-5EDE2DF370B4}"/>
                </a:ext>
              </a:extLst>
            </p:cNvPr>
            <p:cNvSpPr txBox="1"/>
            <p:nvPr/>
          </p:nvSpPr>
          <p:spPr>
            <a:xfrm>
              <a:off x="3707904" y="1995686"/>
              <a:ext cx="2664296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DESIQUÍLIBRIO DA BP*</a:t>
              </a:r>
            </a:p>
          </p:txBody>
        </p:sp>
        <p:sp>
          <p:nvSpPr>
            <p:cNvPr id="13" name="Arrow: Right 7">
              <a:extLst>
                <a:ext uri="{FF2B5EF4-FFF2-40B4-BE49-F238E27FC236}">
                  <a16:creationId xmlns:a16="http://schemas.microsoft.com/office/drawing/2014/main" xmlns="" id="{BE2FB939-B68B-478D-B3A4-4DB191A699DE}"/>
                </a:ext>
              </a:extLst>
            </p:cNvPr>
            <p:cNvSpPr/>
            <p:nvPr/>
          </p:nvSpPr>
          <p:spPr>
            <a:xfrm rot="5400000">
              <a:off x="4906635" y="2494083"/>
              <a:ext cx="307777" cy="175080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F35E41C6-A826-490A-809B-213DB56F21C2}"/>
                </a:ext>
              </a:extLst>
            </p:cNvPr>
            <p:cNvSpPr txBox="1"/>
            <p:nvPr/>
          </p:nvSpPr>
          <p:spPr>
            <a:xfrm>
              <a:off x="3203848" y="2859782"/>
              <a:ext cx="3960440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AUMENTO DOS PREÇOS E DOS SALÁRIOS</a:t>
              </a:r>
            </a:p>
          </p:txBody>
        </p:sp>
        <p:sp>
          <p:nvSpPr>
            <p:cNvPr id="15" name="Arrow: Right 7">
              <a:extLst>
                <a:ext uri="{FF2B5EF4-FFF2-40B4-BE49-F238E27FC236}">
                  <a16:creationId xmlns:a16="http://schemas.microsoft.com/office/drawing/2014/main" xmlns="" id="{50AE50AA-F84C-4EAC-B34A-DFD52ED882A1}"/>
                </a:ext>
              </a:extLst>
            </p:cNvPr>
            <p:cNvSpPr/>
            <p:nvPr/>
          </p:nvSpPr>
          <p:spPr>
            <a:xfrm>
              <a:off x="7272368" y="2946602"/>
              <a:ext cx="395976" cy="13413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grpSp>
          <p:nvGrpSpPr>
            <p:cNvPr id="27" name="Agrupar 26">
              <a:extLst>
                <a:ext uri="{FF2B5EF4-FFF2-40B4-BE49-F238E27FC236}">
                  <a16:creationId xmlns:a16="http://schemas.microsoft.com/office/drawing/2014/main" xmlns="" id="{C13F9F6F-18FA-477B-BECD-97A8ECED1078}"/>
                </a:ext>
              </a:extLst>
            </p:cNvPr>
            <p:cNvGrpSpPr/>
            <p:nvPr/>
          </p:nvGrpSpPr>
          <p:grpSpPr>
            <a:xfrm>
              <a:off x="6444206" y="3651870"/>
              <a:ext cx="1990075" cy="687569"/>
              <a:chOff x="6588224" y="3651870"/>
              <a:chExt cx="1584176" cy="687569"/>
            </a:xfrm>
          </p:grpSpPr>
          <p:grpSp>
            <p:nvGrpSpPr>
              <p:cNvPr id="23" name="Agrupar 22">
                <a:extLst>
                  <a:ext uri="{FF2B5EF4-FFF2-40B4-BE49-F238E27FC236}">
                    <a16:creationId xmlns:a16="http://schemas.microsoft.com/office/drawing/2014/main" xmlns="" id="{AA90A585-33CC-4E7A-A213-791DBD28AFD0}"/>
                  </a:ext>
                </a:extLst>
              </p:cNvPr>
              <p:cNvGrpSpPr/>
              <p:nvPr/>
            </p:nvGrpSpPr>
            <p:grpSpPr>
              <a:xfrm>
                <a:off x="6588224" y="3651870"/>
                <a:ext cx="1584176" cy="432048"/>
                <a:chOff x="6588224" y="3651870"/>
                <a:chExt cx="1584176" cy="432048"/>
              </a:xfrm>
            </p:grpSpPr>
            <p:sp>
              <p:nvSpPr>
                <p:cNvPr id="21" name="Arrow: Right 7">
                  <a:extLst>
                    <a:ext uri="{FF2B5EF4-FFF2-40B4-BE49-F238E27FC236}">
                      <a16:creationId xmlns:a16="http://schemas.microsoft.com/office/drawing/2014/main" xmlns="" id="{D94E662A-2F26-4282-ABD0-500C0A648298}"/>
                    </a:ext>
                  </a:extLst>
                </p:cNvPr>
                <p:cNvSpPr/>
                <p:nvPr/>
              </p:nvSpPr>
              <p:spPr>
                <a:xfrm rot="10800000">
                  <a:off x="6588224" y="3877774"/>
                  <a:ext cx="1584176" cy="206144"/>
                </a:xfrm>
                <a:prstGeom prst="rightArrow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sp>
              <p:nvSpPr>
                <p:cNvPr id="22" name="Retângulo 21">
                  <a:extLst>
                    <a:ext uri="{FF2B5EF4-FFF2-40B4-BE49-F238E27FC236}">
                      <a16:creationId xmlns:a16="http://schemas.microsoft.com/office/drawing/2014/main" xmlns="" id="{7B7B87CC-C09C-4DDA-AD25-D1CEA611FD95}"/>
                    </a:ext>
                  </a:extLst>
                </p:cNvPr>
                <p:cNvSpPr/>
                <p:nvPr/>
              </p:nvSpPr>
              <p:spPr>
                <a:xfrm>
                  <a:off x="8064400" y="3651870"/>
                  <a:ext cx="108000" cy="307777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</p:grpSp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xmlns="" id="{8E1B20BF-5B62-4F60-AA41-FA1093DF4618}"/>
                  </a:ext>
                </a:extLst>
              </p:cNvPr>
              <p:cNvSpPr txBox="1"/>
              <p:nvPr/>
            </p:nvSpPr>
            <p:spPr>
              <a:xfrm>
                <a:off x="6768613" y="4031662"/>
                <a:ext cx="1375707" cy="30777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FINANCIAMENTO</a:t>
                </a:r>
              </a:p>
            </p:txBody>
          </p:sp>
        </p:grp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xmlns="" id="{D4830B95-AF23-4AB1-B9EB-883A17AB4519}"/>
                </a:ext>
              </a:extLst>
            </p:cNvPr>
            <p:cNvSpPr txBox="1"/>
            <p:nvPr/>
          </p:nvSpPr>
          <p:spPr>
            <a:xfrm>
              <a:off x="3678351" y="3698037"/>
              <a:ext cx="2592286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BOOMS</a:t>
              </a:r>
            </a:p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SETOR DA CONSTRUÇÃO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xmlns="" id="{FC804FE4-474C-4A14-8346-08F23269750E}"/>
                </a:ext>
              </a:extLst>
            </p:cNvPr>
            <p:cNvSpPr txBox="1"/>
            <p:nvPr/>
          </p:nvSpPr>
          <p:spPr>
            <a:xfrm>
              <a:off x="53461" y="3698037"/>
              <a:ext cx="3307304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RECESSÃO</a:t>
              </a:r>
            </a:p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CHOQUE DA PROCURA DURADORA</a:t>
              </a:r>
            </a:p>
          </p:txBody>
        </p:sp>
        <p:cxnSp>
          <p:nvCxnSpPr>
            <p:cNvPr id="31" name="Conexão reta unidirecional 30">
              <a:extLst>
                <a:ext uri="{FF2B5EF4-FFF2-40B4-BE49-F238E27FC236}">
                  <a16:creationId xmlns:a16="http://schemas.microsoft.com/office/drawing/2014/main" xmlns="" id="{D9B70817-352F-47B9-9542-C75EADA8270B}"/>
                </a:ext>
              </a:extLst>
            </p:cNvPr>
            <p:cNvCxnSpPr>
              <a:stCxn id="28" idx="1"/>
              <a:endCxn id="29" idx="3"/>
            </p:cNvCxnSpPr>
            <p:nvPr/>
          </p:nvCxnSpPr>
          <p:spPr>
            <a:xfrm flipH="1">
              <a:off x="3360765" y="3959647"/>
              <a:ext cx="317586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xmlns="" id="{1114F1BD-EEB1-499A-A9C8-60B5CEEEE207}"/>
                </a:ext>
              </a:extLst>
            </p:cNvPr>
            <p:cNvSpPr txBox="1"/>
            <p:nvPr/>
          </p:nvSpPr>
          <p:spPr>
            <a:xfrm>
              <a:off x="2483768" y="4371950"/>
              <a:ext cx="20596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(Fim do Financiamento)</a:t>
              </a:r>
            </a:p>
          </p:txBody>
        </p:sp>
      </p:grp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F897A46D-5995-4E29-86BB-1AB8B9D1D34C}"/>
              </a:ext>
            </a:extLst>
          </p:cNvPr>
          <p:cNvSpPr txBox="1"/>
          <p:nvPr/>
        </p:nvSpPr>
        <p:spPr>
          <a:xfrm>
            <a:off x="6804248" y="1186768"/>
            <a:ext cx="22824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*BP = Balanço de Pagamentos</a:t>
            </a:r>
          </a:p>
        </p:txBody>
      </p:sp>
    </p:spTree>
    <p:extLst>
      <p:ext uri="{BB962C8B-B14F-4D97-AF65-F5344CB8AC3E}">
        <p14:creationId xmlns:p14="http://schemas.microsoft.com/office/powerpoint/2010/main" val="1605842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B7893E2-1E33-432E-BBDA-438514EFD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E AJUSTES EXTERNOS NA ZE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50F83FCA-EA8D-4F56-8CCB-980A67A4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CC75103F-B65B-41F6-B853-A39AB6902A0F}"/>
              </a:ext>
            </a:extLst>
          </p:cNvPr>
          <p:cNvGrpSpPr/>
          <p:nvPr/>
        </p:nvGrpSpPr>
        <p:grpSpPr>
          <a:xfrm>
            <a:off x="395536" y="1995686"/>
            <a:ext cx="8280920" cy="2477889"/>
            <a:chOff x="395536" y="1995686"/>
            <a:chExt cx="8280920" cy="2477889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8B424ED9-0414-49E9-B426-3C04381FC402}"/>
                </a:ext>
              </a:extLst>
            </p:cNvPr>
            <p:cNvSpPr txBox="1"/>
            <p:nvPr/>
          </p:nvSpPr>
          <p:spPr>
            <a:xfrm>
              <a:off x="4211960" y="2027333"/>
              <a:ext cx="6480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3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xmlns="" id="{C6FD175B-78B5-47AA-985A-76E6DE069076}"/>
                </a:ext>
              </a:extLst>
            </p:cNvPr>
            <p:cNvGrpSpPr/>
            <p:nvPr/>
          </p:nvGrpSpPr>
          <p:grpSpPr>
            <a:xfrm>
              <a:off x="899592" y="1995686"/>
              <a:ext cx="3168352" cy="648072"/>
              <a:chOff x="539552" y="1995686"/>
              <a:chExt cx="3168352" cy="648072"/>
            </a:xfrm>
          </p:grpSpPr>
          <p:sp>
            <p:nvSpPr>
              <p:cNvPr id="6" name="Seta: Entalhada Para a Direita 5">
                <a:extLst>
                  <a:ext uri="{FF2B5EF4-FFF2-40B4-BE49-F238E27FC236}">
                    <a16:creationId xmlns:a16="http://schemas.microsoft.com/office/drawing/2014/main" xmlns="" id="{52FCF086-D6FE-4A94-B58F-B7A7CBD0572B}"/>
                  </a:ext>
                </a:extLst>
              </p:cNvPr>
              <p:cNvSpPr/>
              <p:nvPr/>
            </p:nvSpPr>
            <p:spPr>
              <a:xfrm>
                <a:off x="539552" y="1995686"/>
                <a:ext cx="3168352" cy="648072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xmlns="" id="{5E63FF2E-F124-4C3D-9657-11EC53480EDC}"/>
                  </a:ext>
                </a:extLst>
              </p:cNvPr>
              <p:cNvSpPr txBox="1"/>
              <p:nvPr/>
            </p:nvSpPr>
            <p:spPr>
              <a:xfrm>
                <a:off x="971600" y="2135692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AUSTERIDADE</a:t>
                </a:r>
              </a:p>
            </p:txBody>
          </p:sp>
        </p:grp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xmlns="" id="{015AE875-8BDF-44B0-B65D-A293CC9FC1BB}"/>
                </a:ext>
              </a:extLst>
            </p:cNvPr>
            <p:cNvGrpSpPr/>
            <p:nvPr/>
          </p:nvGrpSpPr>
          <p:grpSpPr>
            <a:xfrm>
              <a:off x="5004048" y="1995686"/>
              <a:ext cx="3168352" cy="648072"/>
              <a:chOff x="4644008" y="1995686"/>
              <a:chExt cx="3168352" cy="648072"/>
            </a:xfrm>
          </p:grpSpPr>
          <p:sp>
            <p:nvSpPr>
              <p:cNvPr id="7" name="Seta: Entalhada Para a Direita 6">
                <a:extLst>
                  <a:ext uri="{FF2B5EF4-FFF2-40B4-BE49-F238E27FC236}">
                    <a16:creationId xmlns:a16="http://schemas.microsoft.com/office/drawing/2014/main" xmlns="" id="{8375D954-1581-4A54-9E96-980B68C01DA4}"/>
                  </a:ext>
                </a:extLst>
              </p:cNvPr>
              <p:cNvSpPr/>
              <p:nvPr/>
            </p:nvSpPr>
            <p:spPr>
              <a:xfrm rot="10800000">
                <a:off x="4644008" y="1995686"/>
                <a:ext cx="3168352" cy="648072"/>
              </a:xfrm>
              <a:prstGeom prst="notchedRightArrow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xmlns="" id="{F3302B87-C0F5-4E13-9E36-448EDED78644}"/>
                  </a:ext>
                </a:extLst>
              </p:cNvPr>
              <p:cNvSpPr txBox="1"/>
              <p:nvPr/>
            </p:nvSpPr>
            <p:spPr>
              <a:xfrm>
                <a:off x="5220072" y="2135692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RECESSÃO</a:t>
                </a:r>
              </a:p>
            </p:txBody>
          </p:sp>
        </p:grp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C4EB0A70-7DB7-44C4-A2E1-4BDD2157A1B8}"/>
                </a:ext>
              </a:extLst>
            </p:cNvPr>
            <p:cNvSpPr txBox="1"/>
            <p:nvPr/>
          </p:nvSpPr>
          <p:spPr>
            <a:xfrm>
              <a:off x="395536" y="3550245"/>
              <a:ext cx="2448272" cy="92333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FLUXO DE CAPITAL PRIVADO </a:t>
              </a:r>
            </a:p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ESTAGNADO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A674B4DA-67B9-4559-A068-46CB60EFEC55}"/>
                </a:ext>
              </a:extLst>
            </p:cNvPr>
            <p:cNvSpPr txBox="1"/>
            <p:nvPr/>
          </p:nvSpPr>
          <p:spPr>
            <a:xfrm>
              <a:off x="3311860" y="3550245"/>
              <a:ext cx="2448272" cy="92333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COLAPSO</a:t>
              </a:r>
            </a:p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</a:t>
              </a:r>
            </a:p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INVESTIMENTO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87752181-5686-47B3-94FC-C7740435EB87}"/>
                </a:ext>
              </a:extLst>
            </p:cNvPr>
            <p:cNvSpPr txBox="1"/>
            <p:nvPr/>
          </p:nvSpPr>
          <p:spPr>
            <a:xfrm>
              <a:off x="6228184" y="3531901"/>
              <a:ext cx="2448272" cy="92333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pt-P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PT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RECESSÃO</a:t>
              </a:r>
            </a:p>
            <a:p>
              <a:pPr algn="ctr"/>
              <a:endParaRPr lang="pt-P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Conexão reta unidirecional 16">
              <a:extLst>
                <a:ext uri="{FF2B5EF4-FFF2-40B4-BE49-F238E27FC236}">
                  <a16:creationId xmlns:a16="http://schemas.microsoft.com/office/drawing/2014/main" xmlns="" id="{03FF5749-A98D-4FE0-BB4C-B662FABF90BA}"/>
                </a:ext>
              </a:extLst>
            </p:cNvPr>
            <p:cNvCxnSpPr>
              <a:stCxn id="13" idx="3"/>
              <a:endCxn id="14" idx="1"/>
            </p:cNvCxnSpPr>
            <p:nvPr/>
          </p:nvCxnSpPr>
          <p:spPr>
            <a:xfrm>
              <a:off x="2843808" y="4011910"/>
              <a:ext cx="468052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xão reta unidirecional 18">
              <a:extLst>
                <a:ext uri="{FF2B5EF4-FFF2-40B4-BE49-F238E27FC236}">
                  <a16:creationId xmlns:a16="http://schemas.microsoft.com/office/drawing/2014/main" xmlns="" id="{F20E5D17-D2F6-4FD8-B797-C79FA69861DE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 flipV="1">
              <a:off x="5760132" y="3993566"/>
              <a:ext cx="468052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6394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BF3CBE2-DBF7-456A-AF23-7F4F17E7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800" dirty="0"/>
              <a:t>CONTENÇÃO ORÇAMENTAL DE </a:t>
            </a:r>
            <a:br>
              <a:rPr lang="pt-PT" sz="2800" dirty="0"/>
            </a:br>
            <a:r>
              <a:rPr lang="pt-PT" sz="2800" dirty="0"/>
              <a:t>2009-2012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xmlns="" id="{84EC20A0-DD46-4D32-8FF4-31C6CE8A8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</p:spPr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AUSTERIDADE E AJUSTES EXTERNOS NA ZE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B49036FC-3625-447D-A832-4FF93E8F14DF}"/>
              </a:ext>
            </a:extLst>
          </p:cNvPr>
          <p:cNvGrpSpPr/>
          <p:nvPr/>
        </p:nvGrpSpPr>
        <p:grpSpPr>
          <a:xfrm>
            <a:off x="395536" y="1923678"/>
            <a:ext cx="8081836" cy="2631197"/>
            <a:chOff x="395536" y="1923678"/>
            <a:chExt cx="8081836" cy="2631197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xmlns="" id="{AA8F3A48-EAD4-45B8-B4E4-8C7F14283D2C}"/>
                </a:ext>
              </a:extLst>
            </p:cNvPr>
            <p:cNvGrpSpPr/>
            <p:nvPr/>
          </p:nvGrpSpPr>
          <p:grpSpPr>
            <a:xfrm>
              <a:off x="395536" y="1923678"/>
              <a:ext cx="3385768" cy="1375703"/>
              <a:chOff x="395536" y="1923678"/>
              <a:chExt cx="3385768" cy="1375703"/>
            </a:xfrm>
          </p:grpSpPr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xmlns="" id="{6638B5E1-B68A-438B-A814-C54AE4E9F6EA}"/>
                  </a:ext>
                </a:extLst>
              </p:cNvPr>
              <p:cNvSpPr txBox="1"/>
              <p:nvPr/>
            </p:nvSpPr>
            <p:spPr>
              <a:xfrm>
                <a:off x="395536" y="2283718"/>
                <a:ext cx="3385768" cy="1015663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pt-PT" sz="12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Insustentabilidade das receitas do setor da construção no longo prazo;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pt-PT" sz="1200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Declínio acentuado nessas receitas fiscais teve um efeito negativo sobre os saldos do Governo.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xmlns="" id="{92CAB3D0-C113-4BC6-82C8-7D71D3892A1F}"/>
                  </a:ext>
                </a:extLst>
              </p:cNvPr>
              <p:cNvSpPr txBox="1"/>
              <p:nvPr/>
            </p:nvSpPr>
            <p:spPr>
              <a:xfrm>
                <a:off x="395536" y="1923678"/>
                <a:ext cx="3384376" cy="36933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CRISE FINANCEIRA</a:t>
                </a:r>
              </a:p>
            </p:txBody>
          </p: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CABF5A78-1716-4DA7-BC22-279E5DA82ACE}"/>
                </a:ext>
              </a:extLst>
            </p:cNvPr>
            <p:cNvSpPr txBox="1"/>
            <p:nvPr/>
          </p:nvSpPr>
          <p:spPr>
            <a:xfrm>
              <a:off x="4788024" y="2063918"/>
              <a:ext cx="3689348" cy="1015663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Colapso do boom de investimento na construção</a:t>
              </a:r>
            </a:p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levou à subida das taxas de incumprimento nos</a:t>
              </a:r>
            </a:p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empréstimos; 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Governos socorrem os bancos, o que leva a um </a:t>
              </a:r>
            </a:p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agravamento da situação orçamental.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7D96F847-EE94-4F9C-BF98-A31DAFB4449D}"/>
                </a:ext>
              </a:extLst>
            </p:cNvPr>
            <p:cNvSpPr txBox="1"/>
            <p:nvPr/>
          </p:nvSpPr>
          <p:spPr>
            <a:xfrm>
              <a:off x="4788024" y="3723878"/>
              <a:ext cx="3689348" cy="83099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esforços iniciais, de expansão fiscal, para </a:t>
              </a:r>
            </a:p>
            <a:p>
              <a:pPr lvl="0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compensar os efeitos recessivos da crise financeira acabaram por ser ineficazes e levar a uma maior </a:t>
              </a:r>
            </a:p>
            <a:p>
              <a:pPr lvl="0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deterioração dos saldos fiscais.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FEBF193F-7E50-4777-A05A-2D49CFC9BBAB}"/>
                </a:ext>
              </a:extLst>
            </p:cNvPr>
            <p:cNvSpPr txBox="1"/>
            <p:nvPr/>
          </p:nvSpPr>
          <p:spPr>
            <a:xfrm>
              <a:off x="395536" y="3954710"/>
              <a:ext cx="3384376" cy="36933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dirty="0">
                  <a:latin typeface="Arial" panose="020B0604020202020204" pitchFamily="34" charset="0"/>
                  <a:cs typeface="Arial" panose="020B0604020202020204" pitchFamily="34" charset="0"/>
                </a:rPr>
                <a:t>CRISE SOBERANA</a:t>
              </a:r>
            </a:p>
          </p:txBody>
        </p:sp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xmlns="" id="{F2E9E464-6D24-4E59-B682-9C240B88533F}"/>
                </a:ext>
              </a:extLst>
            </p:cNvPr>
            <p:cNvSpPr/>
            <p:nvPr/>
          </p:nvSpPr>
          <p:spPr>
            <a:xfrm>
              <a:off x="3891078" y="2425555"/>
              <a:ext cx="792088" cy="29238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4" name="Seta: Para a Direita 13">
              <a:extLst>
                <a:ext uri="{FF2B5EF4-FFF2-40B4-BE49-F238E27FC236}">
                  <a16:creationId xmlns:a16="http://schemas.microsoft.com/office/drawing/2014/main" xmlns="" id="{38F2F4E8-83FB-4064-8FAA-0C66D811C464}"/>
                </a:ext>
              </a:extLst>
            </p:cNvPr>
            <p:cNvSpPr/>
            <p:nvPr/>
          </p:nvSpPr>
          <p:spPr>
            <a:xfrm rot="5400000">
              <a:off x="6412318" y="3257713"/>
              <a:ext cx="440760" cy="288032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5" name="Seta: Para a Direita 14">
              <a:extLst>
                <a:ext uri="{FF2B5EF4-FFF2-40B4-BE49-F238E27FC236}">
                  <a16:creationId xmlns:a16="http://schemas.microsoft.com/office/drawing/2014/main" xmlns="" id="{F4D23C68-EEA2-4844-8E89-7D83BDDBFA32}"/>
                </a:ext>
              </a:extLst>
            </p:cNvPr>
            <p:cNvSpPr/>
            <p:nvPr/>
          </p:nvSpPr>
          <p:spPr>
            <a:xfrm rot="10800000">
              <a:off x="3891078" y="3992435"/>
              <a:ext cx="792088" cy="292388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316975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99E5D-F07D-4002-B341-81E5DF9C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1"/>
            <a:ext cx="7308304" cy="884466"/>
          </a:xfrm>
        </p:spPr>
        <p:txBody>
          <a:bodyPr/>
          <a:lstStyle/>
          <a:p>
            <a:r>
              <a:rPr lang="pt-PT" sz="2400" dirty="0"/>
              <a:t>"PORTUGAL É UMA LIÇÃO PARA A EUROPA E </a:t>
            </a:r>
            <a:br>
              <a:rPr lang="pt-PT" sz="2400" dirty="0"/>
            </a:br>
            <a:r>
              <a:rPr lang="pt-PT" sz="2400" dirty="0"/>
              <a:t>PARA O MUNDO", DIZ 'VICE' DO FMI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343BC-F37A-4577-9D83-18A4278B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INDICADORES ATUAIS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AB5E8-2359-40DE-BCFD-A84538C754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808261"/>
            <a:ext cx="7920000" cy="2419673"/>
          </a:xfrm>
          <a:ln>
            <a:solidFill>
              <a:srgbClr val="FFC000"/>
            </a:solidFill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PT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Taxa da Desemprego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: Reduziu de 16% (valor de 2016) para os 7% (valor atual- mais baixo desde 2004);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Juros das Obrigações Portuguesas: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Atingiam os dois dígitos em 2011-2012, estando atualmente o juro das Obrigações do Tesouro a 10 anos em cerca de 1,3%.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Dívida Pública: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Cerca de 120% do PIB [Produto Interno Bruto] no ano 2018;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Conflito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ação unilateral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-&gt; </a:t>
            </a:r>
            <a:r>
              <a:rPr lang="pt-PT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Aumentam as vulnerabilidades 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dificuldade em conseguir níveis mais  elevados de crescimento de elevada qualidade.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B44ED6-65F2-4238-A34E-5017B6A46950}"/>
              </a:ext>
            </a:extLst>
          </p:cNvPr>
          <p:cNvSpPr txBox="1"/>
          <p:nvPr/>
        </p:nvSpPr>
        <p:spPr>
          <a:xfrm>
            <a:off x="5004048" y="264375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pt-PT" sz="1200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Progresso notável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FA5C75A-F5D3-434B-930F-438D136B685F}"/>
              </a:ext>
            </a:extLst>
          </p:cNvPr>
          <p:cNvSpPr/>
          <p:nvPr/>
        </p:nvSpPr>
        <p:spPr>
          <a:xfrm>
            <a:off x="428824" y="4803998"/>
            <a:ext cx="8496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200" dirty="0">
                <a:solidFill>
                  <a:srgbClr val="FFC000"/>
                </a:solidFill>
                <a:latin typeface="Roboto Condensed"/>
              </a:rPr>
              <a:t>Noticia retirada do site “Noticias ao Minuto”- publicada a :13:04 - 25/03/19 POR LUSA</a:t>
            </a:r>
            <a:endParaRPr lang="pt-PT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3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1343BC-F37A-4577-9D83-18A4278BC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RISCOS À ESCALA GLOBAL: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AB5E8-2359-40DE-BCFD-A84538C754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7" y="1700249"/>
            <a:ext cx="5976663" cy="2167645"/>
          </a:xfrm>
          <a:ln>
            <a:solidFill>
              <a:srgbClr val="FFC000"/>
            </a:solidFill>
          </a:ln>
        </p:spPr>
        <p:txBody>
          <a:bodyPr/>
          <a:lstStyle/>
          <a:p>
            <a:pPr marL="685800" lvl="2">
              <a:buFont typeface="Wingdings" panose="05000000000000000000" pitchFamily="2" charset="2"/>
              <a:buChar char="§"/>
            </a:pPr>
            <a:endParaRPr lang="pt-PT" sz="1400" dirty="0">
              <a:solidFill>
                <a:srgbClr val="FFC000"/>
              </a:solidFill>
            </a:endParaRP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Global abrandou;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Tensões comerciais continuam a penalizar a confiança;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Divisões políticas;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Divergências económicas dentro da UE;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Vagas de Migrantes e refugiados;</a:t>
            </a: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Brexit;</a:t>
            </a:r>
          </a:p>
          <a:p>
            <a:pPr marL="1028700" lvl="1">
              <a:buFont typeface="Wingdings" panose="05000000000000000000" pitchFamily="2" charset="2"/>
              <a:buChar char="§"/>
            </a:pPr>
            <a:endParaRPr lang="pt-PT" sz="1200" dirty="0">
              <a:solidFill>
                <a:srgbClr val="FFC000"/>
              </a:solidFill>
            </a:endParaRPr>
          </a:p>
          <a:p>
            <a:pPr marL="1028700" lvl="1">
              <a:buFont typeface="Wingdings" panose="05000000000000000000" pitchFamily="2" charset="2"/>
              <a:buChar char="§"/>
            </a:pPr>
            <a:endParaRPr lang="pt-PT" sz="1200" dirty="0">
              <a:solidFill>
                <a:srgbClr val="FFC000"/>
              </a:solidFill>
            </a:endParaRPr>
          </a:p>
          <a:p>
            <a:pPr marL="285750">
              <a:buFont typeface="Wingdings" panose="05000000000000000000" pitchFamily="2" charset="2"/>
              <a:buChar char="§"/>
            </a:pPr>
            <a:endParaRPr lang="pt-PT" sz="100" dirty="0">
              <a:solidFill>
                <a:srgbClr val="FFC000"/>
              </a:solidFill>
            </a:endParaRPr>
          </a:p>
          <a:p>
            <a:pPr marL="285750">
              <a:buFont typeface="Wingdings" panose="05000000000000000000" pitchFamily="2" charset="2"/>
              <a:buChar char="§"/>
            </a:pPr>
            <a:r>
              <a:rPr lang="pt-PT" sz="100" dirty="0"/>
              <a:t>V</a:t>
            </a:r>
            <a:endParaRPr lang="pt-PT" sz="100" dirty="0">
              <a:solidFill>
                <a:srgbClr val="FFC000"/>
              </a:solidFill>
            </a:endParaRPr>
          </a:p>
          <a:p>
            <a:pPr marL="285750">
              <a:buFont typeface="Wingdings" panose="05000000000000000000" pitchFamily="2" charset="2"/>
              <a:buChar char="§"/>
            </a:pPr>
            <a:endParaRPr lang="pt-PT" sz="100" dirty="0">
              <a:solidFill>
                <a:srgbClr val="FFC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7393DA5-A4D5-46F8-B96C-F32A96F6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1"/>
            <a:ext cx="7308304" cy="884466"/>
          </a:xfrm>
        </p:spPr>
        <p:txBody>
          <a:bodyPr/>
          <a:lstStyle/>
          <a:p>
            <a:r>
              <a:rPr lang="pt-PT" sz="2400" dirty="0"/>
              <a:t>"PORTUGAL É UMA LIÇÃO PARA A EUROPA E </a:t>
            </a:r>
            <a:br>
              <a:rPr lang="pt-PT" sz="2400" dirty="0"/>
            </a:br>
            <a:r>
              <a:rPr lang="pt-PT" sz="2400" dirty="0"/>
              <a:t>PARA O MUNDO", DIZ 'VICE' DO FMI</a:t>
            </a:r>
            <a:endParaRPr lang="pt-PT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40BF81F-DCF9-4921-9112-245E6AF52B77}"/>
              </a:ext>
            </a:extLst>
          </p:cNvPr>
          <p:cNvSpPr/>
          <p:nvPr/>
        </p:nvSpPr>
        <p:spPr>
          <a:xfrm>
            <a:off x="428824" y="4803998"/>
            <a:ext cx="8496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200" dirty="0">
                <a:solidFill>
                  <a:srgbClr val="FFC000"/>
                </a:solidFill>
                <a:latin typeface="Roboto Condensed"/>
              </a:rPr>
              <a:t>Noticia retirada do site “Noticias ao Minuto”- publicada a :13:04 - 25/03/19 POR LUSA</a:t>
            </a:r>
            <a:endParaRPr lang="pt-PT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989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AB5E8-2359-40DE-BCFD-A84538C7542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80232" y="1615277"/>
            <a:ext cx="7383536" cy="2016224"/>
          </a:xfrm>
          <a:ln>
            <a:solidFill>
              <a:srgbClr val="FFC000"/>
            </a:solidFill>
          </a:ln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PT" dirty="0"/>
              <a:t>As ferramentas usadas para combater a crise financeira global podem </a:t>
            </a:r>
            <a:r>
              <a:rPr lang="pt-PT" b="1" dirty="0"/>
              <a:t>não </a:t>
            </a:r>
            <a:r>
              <a:rPr lang="pt-PT" dirty="0"/>
              <a:t>estar disponíveis ou </a:t>
            </a:r>
            <a:r>
              <a:rPr lang="pt-PT" b="1" dirty="0"/>
              <a:t>não ser tão potentes da próxima vez</a:t>
            </a:r>
            <a:r>
              <a:rPr lang="pt-PT" dirty="0"/>
              <a:t>.</a:t>
            </a:r>
            <a:r>
              <a:rPr lang="pt-PT" b="1" dirty="0"/>
              <a:t>: </a:t>
            </a:r>
          </a:p>
          <a:p>
            <a:pPr algn="just"/>
            <a:endParaRPr lang="pt-PT" dirty="0"/>
          </a:p>
          <a:p>
            <a:pPr marL="1028700" lvl="1" algn="just">
              <a:buFont typeface="Wingdings" panose="05000000000000000000" pitchFamily="2" charset="2"/>
              <a:buChar char="§"/>
            </a:pPr>
            <a:r>
              <a:rPr lang="pt-PT" sz="1400" u="sng" dirty="0">
                <a:solidFill>
                  <a:srgbClr val="FFC000"/>
                </a:solidFill>
              </a:rPr>
              <a:t>Medidas acomodatícias adicionais de Política Monetária</a:t>
            </a:r>
            <a:r>
              <a:rPr lang="pt-PT" sz="1400" dirty="0">
                <a:solidFill>
                  <a:srgbClr val="FFC000"/>
                </a:solidFill>
              </a:rPr>
              <a:t>: Mais restritas;</a:t>
            </a:r>
          </a:p>
          <a:p>
            <a:pPr marL="1028700" lvl="1" algn="just">
              <a:buFont typeface="Wingdings" panose="05000000000000000000" pitchFamily="2" charset="2"/>
              <a:buChar char="§"/>
            </a:pPr>
            <a:r>
              <a:rPr lang="pt-PT" sz="1400" u="sng" dirty="0">
                <a:solidFill>
                  <a:srgbClr val="FFC000"/>
                </a:solidFill>
              </a:rPr>
              <a:t>Os recursos orçamentais</a:t>
            </a:r>
            <a:r>
              <a:rPr lang="pt-PT" sz="1400" dirty="0">
                <a:solidFill>
                  <a:srgbClr val="FFC000"/>
                </a:solidFill>
              </a:rPr>
              <a:t>: Não disponíveis em todos os países;</a:t>
            </a:r>
          </a:p>
          <a:p>
            <a:pPr marL="1028700" lvl="1" algn="just">
              <a:buFont typeface="Wingdings" panose="05000000000000000000" pitchFamily="2" charset="2"/>
              <a:buChar char="§"/>
            </a:pPr>
            <a:r>
              <a:rPr lang="pt-PT" sz="1400" u="sng" dirty="0">
                <a:solidFill>
                  <a:srgbClr val="FFC000"/>
                </a:solidFill>
              </a:rPr>
              <a:t>Maior resistência política aos resgates.</a:t>
            </a:r>
            <a:endParaRPr lang="pt-PT" sz="1200" u="sng" dirty="0">
              <a:solidFill>
                <a:srgbClr val="FFC000"/>
              </a:solidFill>
            </a:endParaRPr>
          </a:p>
          <a:p>
            <a:pPr marL="285750">
              <a:buFont typeface="Wingdings" panose="05000000000000000000" pitchFamily="2" charset="2"/>
              <a:buChar char="§"/>
            </a:pPr>
            <a:endParaRPr lang="pt-PT" sz="100" u="sng" dirty="0">
              <a:solidFill>
                <a:srgbClr val="FFC000"/>
              </a:solidFill>
            </a:endParaRPr>
          </a:p>
          <a:p>
            <a:pPr marL="285750">
              <a:buFont typeface="Wingdings" panose="05000000000000000000" pitchFamily="2" charset="2"/>
              <a:buChar char="§"/>
            </a:pPr>
            <a:r>
              <a:rPr lang="pt-PT" sz="100" u="sng" dirty="0"/>
              <a:t>V</a:t>
            </a:r>
            <a:endParaRPr lang="pt-PT" sz="100" u="sng" dirty="0">
              <a:solidFill>
                <a:srgbClr val="FFC000"/>
              </a:solidFill>
            </a:endParaRPr>
          </a:p>
          <a:p>
            <a:pPr marL="285750">
              <a:buFont typeface="Wingdings" panose="05000000000000000000" pitchFamily="2" charset="2"/>
              <a:buChar char="§"/>
            </a:pPr>
            <a:endParaRPr lang="pt-PT" sz="100" dirty="0">
              <a:solidFill>
                <a:srgbClr val="FFC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303799-5B5D-45F6-93B6-DD06A82EDCFB}"/>
              </a:ext>
            </a:extLst>
          </p:cNvPr>
          <p:cNvSpPr/>
          <p:nvPr/>
        </p:nvSpPr>
        <p:spPr>
          <a:xfrm>
            <a:off x="428824" y="4803998"/>
            <a:ext cx="8496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200" dirty="0">
                <a:solidFill>
                  <a:srgbClr val="FFC000"/>
                </a:solidFill>
                <a:latin typeface="Roboto Condensed"/>
              </a:rPr>
              <a:t>Noticia retirada do site “Noticias ao Minuto”- publicada a :13:04 - 25/03/19 POR LUSA</a:t>
            </a:r>
            <a:endParaRPr lang="pt-PT" sz="1200" dirty="0">
              <a:solidFill>
                <a:srgbClr val="FFC00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85D42309-1B90-4635-BF3A-1C22DC83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1"/>
            <a:ext cx="7308304" cy="884466"/>
          </a:xfrm>
        </p:spPr>
        <p:txBody>
          <a:bodyPr/>
          <a:lstStyle/>
          <a:p>
            <a:r>
              <a:rPr lang="pt-PT" sz="2400" dirty="0"/>
              <a:t>"PORTUGAL É UMA LIÇÃO PARA A EUROPA E </a:t>
            </a:r>
            <a:br>
              <a:rPr lang="pt-PT" sz="2400" dirty="0"/>
            </a:br>
            <a:r>
              <a:rPr lang="pt-PT" sz="2400" dirty="0"/>
              <a:t>PARA O MUNDO", DIZ 'VICE' DO FMI</a:t>
            </a:r>
            <a:endParaRPr lang="pt-PT" dirty="0"/>
          </a:p>
        </p:txBody>
      </p:sp>
      <p:cxnSp>
        <p:nvCxnSpPr>
          <p:cNvPr id="9" name="Conexão: Ângulo Reto 8">
            <a:extLst>
              <a:ext uri="{FF2B5EF4-FFF2-40B4-BE49-F238E27FC236}">
                <a16:creationId xmlns:a16="http://schemas.microsoft.com/office/drawing/2014/main" xmlns="" id="{CADCB851-64BD-4EFB-B075-BA17E55E7EC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15640" y="2211686"/>
            <a:ext cx="864000" cy="432000"/>
          </a:xfrm>
          <a:prstGeom prst="bentConnector2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21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0234DE-9B27-4580-B602-B01FE2B5D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CONCLUSÃO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77EE7F94-9305-4E73-BCCB-FA02E25F4F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5536" y="1361913"/>
            <a:ext cx="8496944" cy="3442085"/>
          </a:xfrm>
          <a:ln>
            <a:solidFill>
              <a:srgbClr val="FFC000"/>
            </a:solidFill>
          </a:ln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austeridade e a recessão fazem parte do processo de (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)ajustamento das economias;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Austeridade e a recessão são, </a:t>
            </a:r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de certa forma,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inevitáveis.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3EF61B1-1F96-4394-A32F-B15CDD78F84E}"/>
              </a:ext>
            </a:extLst>
          </p:cNvPr>
          <p:cNvSpPr txBox="1"/>
          <p:nvPr/>
        </p:nvSpPr>
        <p:spPr>
          <a:xfrm>
            <a:off x="683568" y="2859782"/>
            <a:ext cx="2088232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REAJUSTAMENTO DA ECONOMIA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AA085C0E-846E-4D4C-9D75-D9A8058619FB}"/>
              </a:ext>
            </a:extLst>
          </p:cNvPr>
          <p:cNvSpPr txBox="1"/>
          <p:nvPr/>
        </p:nvSpPr>
        <p:spPr>
          <a:xfrm>
            <a:off x="3215471" y="2752060"/>
            <a:ext cx="2160000" cy="7386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APAZIGUAMENTO DOS DESEQUILÍBRIOS DA </a:t>
            </a:r>
          </a:p>
          <a:p>
            <a:pPr lvl="0" algn="ctr"/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EURO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35E8BE1-3C76-4F25-BE33-55C517CA62CA}"/>
              </a:ext>
            </a:extLst>
          </p:cNvPr>
          <p:cNvSpPr txBox="1"/>
          <p:nvPr/>
        </p:nvSpPr>
        <p:spPr>
          <a:xfrm>
            <a:off x="6084168" y="2323676"/>
            <a:ext cx="2088232" cy="7386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CAÍDA DOS PREÇOS NAS ZONAS </a:t>
            </a:r>
          </a:p>
          <a:p>
            <a:pPr lvl="0" algn="ctr"/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PERIFÉRICAS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C9B3C7F-0A6E-4E47-B882-7BB60D2E5CE6}"/>
              </a:ext>
            </a:extLst>
          </p:cNvPr>
          <p:cNvSpPr txBox="1"/>
          <p:nvPr/>
        </p:nvSpPr>
        <p:spPr>
          <a:xfrm>
            <a:off x="6084168" y="3383002"/>
            <a:ext cx="2088232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pt-PT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AFETAÇÃO DE RECURSOS</a:t>
            </a:r>
          </a:p>
        </p:txBody>
      </p: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xmlns="" id="{3D9A9048-2D05-4AA3-962F-019543991FAB}"/>
              </a:ext>
            </a:extLst>
          </p:cNvPr>
          <p:cNvCxnSpPr>
            <a:endCxn id="6" idx="1"/>
          </p:cNvCxnSpPr>
          <p:nvPr/>
        </p:nvCxnSpPr>
        <p:spPr>
          <a:xfrm>
            <a:off x="2771800" y="3121392"/>
            <a:ext cx="443671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xmlns="" id="{EAC2318E-6E90-4DAF-9529-8203A4B33122}"/>
              </a:ext>
            </a:extLst>
          </p:cNvPr>
          <p:cNvCxnSpPr>
            <a:stCxn id="6" idx="3"/>
          </p:cNvCxnSpPr>
          <p:nvPr/>
        </p:nvCxnSpPr>
        <p:spPr>
          <a:xfrm>
            <a:off x="5375471" y="3121392"/>
            <a:ext cx="204641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xmlns="" id="{C23AE254-AF16-4430-8E95-C7424BC83460}"/>
              </a:ext>
            </a:extLst>
          </p:cNvPr>
          <p:cNvCxnSpPr/>
          <p:nvPr/>
        </p:nvCxnSpPr>
        <p:spPr>
          <a:xfrm>
            <a:off x="5580112" y="2679472"/>
            <a:ext cx="0" cy="96514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unidirecional 15">
            <a:extLst>
              <a:ext uri="{FF2B5EF4-FFF2-40B4-BE49-F238E27FC236}">
                <a16:creationId xmlns:a16="http://schemas.microsoft.com/office/drawing/2014/main" xmlns="" id="{3E011007-E0C2-406A-B3CC-61ED9C789D76}"/>
              </a:ext>
            </a:extLst>
          </p:cNvPr>
          <p:cNvCxnSpPr>
            <a:endCxn id="7" idx="1"/>
          </p:cNvCxnSpPr>
          <p:nvPr/>
        </p:nvCxnSpPr>
        <p:spPr>
          <a:xfrm>
            <a:off x="5580112" y="2693008"/>
            <a:ext cx="504056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unidirecional 16">
            <a:extLst>
              <a:ext uri="{FF2B5EF4-FFF2-40B4-BE49-F238E27FC236}">
                <a16:creationId xmlns:a16="http://schemas.microsoft.com/office/drawing/2014/main" xmlns="" id="{CDBC6107-462A-4603-806D-46F9DAC56592}"/>
              </a:ext>
            </a:extLst>
          </p:cNvPr>
          <p:cNvCxnSpPr/>
          <p:nvPr/>
        </p:nvCxnSpPr>
        <p:spPr>
          <a:xfrm>
            <a:off x="5580112" y="3651870"/>
            <a:ext cx="504056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60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5385283-F067-4776-AB06-300B0CC1C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>
                <a:ea typeface="맑은 고딕" pitchFamily="50" charset="-127"/>
              </a:rPr>
              <a:t>AUSTERITY: HURTING BUT HELPING</a:t>
            </a:r>
            <a:endParaRPr lang="pt-PT" sz="320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E955F19-3673-4D45-BAA6-D846F5FC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849" y="994481"/>
            <a:ext cx="6912768" cy="884466"/>
          </a:xfrm>
        </p:spPr>
        <p:txBody>
          <a:bodyPr/>
          <a:lstStyle/>
          <a:p>
            <a:r>
              <a:rPr lang="pt-PT" dirty="0"/>
              <a:t>POLÍTICA ECONÓMICA E ATIVIDADE EMPRESARIAL</a:t>
            </a:r>
          </a:p>
          <a:p>
            <a:r>
              <a:rPr lang="pt-PT" sz="1800" dirty="0"/>
              <a:t>2ºSemestre 2018/2019 – 27 Março 2019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6AA1AE3F-8EC8-4424-9E33-3DE6B48137B6}"/>
              </a:ext>
            </a:extLst>
          </p:cNvPr>
          <p:cNvGrpSpPr/>
          <p:nvPr/>
        </p:nvGrpSpPr>
        <p:grpSpPr>
          <a:xfrm>
            <a:off x="2195736" y="2211710"/>
            <a:ext cx="6192688" cy="1846659"/>
            <a:chOff x="2195736" y="2211710"/>
            <a:chExt cx="6192688" cy="184665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D24475D1-8A7F-45DB-A571-932FFD4CB974}"/>
                </a:ext>
              </a:extLst>
            </p:cNvPr>
            <p:cNvSpPr txBox="1"/>
            <p:nvPr/>
          </p:nvSpPr>
          <p:spPr>
            <a:xfrm>
              <a:off x="2195736" y="2211710"/>
              <a:ext cx="3096344" cy="184665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Trabalho realizado por:</a:t>
              </a:r>
            </a:p>
            <a:p>
              <a:endParaRPr lang="pt-PT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 Rita Barros – 49030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Beatriz </a:t>
              </a:r>
              <a:r>
                <a:rPr lang="pt-PT" sz="1600" dirty="0" err="1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Sotomayor</a:t>
              </a: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48440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Joana Boaventura – 48668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pt-PT" sz="16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Margarida Antunes – 48781</a:t>
              </a:r>
            </a:p>
            <a:p>
              <a:endParaRPr lang="pt-PT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xmlns="" id="{ED29427B-775C-4223-A454-500AA815314A}"/>
                </a:ext>
              </a:extLst>
            </p:cNvPr>
            <p:cNvSpPr txBox="1"/>
            <p:nvPr/>
          </p:nvSpPr>
          <p:spPr>
            <a:xfrm>
              <a:off x="5868144" y="2873429"/>
              <a:ext cx="2520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OBRIGADO!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74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760B68-6BA0-4F23-9872-EBC3A5FF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AUSTERIDADE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6DAE2C1-97C3-4B51-A3EA-BA777C41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65323"/>
            <a:ext cx="8496944" cy="765397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PLANOS DE POLÍTICA ORÇAMENTAL E 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PARA MELHORAR O SALDO PRIMÁRIO DAS ADMINISTRAÇÕES PÚBLICAS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0F1DC29B-EAA2-4668-812A-1DB5E56E3726}"/>
              </a:ext>
            </a:extLst>
          </p:cNvPr>
          <p:cNvGrpSpPr/>
          <p:nvPr/>
        </p:nvGrpSpPr>
        <p:grpSpPr>
          <a:xfrm>
            <a:off x="539552" y="2233807"/>
            <a:ext cx="8352720" cy="2232949"/>
            <a:chOff x="539552" y="2233807"/>
            <a:chExt cx="8352720" cy="2232949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6166B3FD-8155-4C71-8C62-FD9296A97872}"/>
                </a:ext>
              </a:extLst>
            </p:cNvPr>
            <p:cNvSpPr txBox="1"/>
            <p:nvPr/>
          </p:nvSpPr>
          <p:spPr>
            <a:xfrm>
              <a:off x="539552" y="3281958"/>
              <a:ext cx="1278179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MEDIDAS</a:t>
              </a:r>
            </a:p>
          </p:txBody>
        </p: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xmlns="" id="{1FC13BDC-FB05-4FEE-B557-8A2A1FE1638B}"/>
                </a:ext>
              </a:extLst>
            </p:cNvPr>
            <p:cNvGrpSpPr/>
            <p:nvPr/>
          </p:nvGrpSpPr>
          <p:grpSpPr>
            <a:xfrm>
              <a:off x="2123728" y="2715766"/>
              <a:ext cx="432048" cy="1440160"/>
              <a:chOff x="2123728" y="2715766"/>
              <a:chExt cx="432048" cy="1440160"/>
            </a:xfrm>
          </p:grpSpPr>
          <p:cxnSp>
            <p:nvCxnSpPr>
              <p:cNvPr id="7" name="Conexão reta 6">
                <a:extLst>
                  <a:ext uri="{FF2B5EF4-FFF2-40B4-BE49-F238E27FC236}">
                    <a16:creationId xmlns:a16="http://schemas.microsoft.com/office/drawing/2014/main" xmlns="" id="{55D577AC-D7A4-46CB-96DE-64ADD572BFD6}"/>
                  </a:ext>
                </a:extLst>
              </p:cNvPr>
              <p:cNvCxnSpPr/>
              <p:nvPr/>
            </p:nvCxnSpPr>
            <p:spPr>
              <a:xfrm>
                <a:off x="2123728" y="2715926"/>
                <a:ext cx="0" cy="1440000"/>
              </a:xfrm>
              <a:prstGeom prst="line">
                <a:avLst/>
              </a:prstGeom>
              <a:ln w="190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xão reta unidirecional 8">
                <a:extLst>
                  <a:ext uri="{FF2B5EF4-FFF2-40B4-BE49-F238E27FC236}">
                    <a16:creationId xmlns:a16="http://schemas.microsoft.com/office/drawing/2014/main" xmlns="" id="{74C23990-1F88-4A88-BDAF-08D2B26F494F}"/>
                  </a:ext>
                </a:extLst>
              </p:cNvPr>
              <p:cNvCxnSpPr/>
              <p:nvPr/>
            </p:nvCxnSpPr>
            <p:spPr>
              <a:xfrm>
                <a:off x="2123728" y="2715766"/>
                <a:ext cx="432048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xão reta unidirecional 10">
                <a:extLst>
                  <a:ext uri="{FF2B5EF4-FFF2-40B4-BE49-F238E27FC236}">
                    <a16:creationId xmlns:a16="http://schemas.microsoft.com/office/drawing/2014/main" xmlns="" id="{10B8ABB2-F3AC-449F-AFB5-BC539779669C}"/>
                  </a:ext>
                </a:extLst>
              </p:cNvPr>
              <p:cNvCxnSpPr/>
              <p:nvPr/>
            </p:nvCxnSpPr>
            <p:spPr>
              <a:xfrm>
                <a:off x="2123728" y="4155926"/>
                <a:ext cx="432048" cy="0"/>
              </a:xfrm>
              <a:prstGeom prst="straightConnector1">
                <a:avLst/>
              </a:prstGeom>
              <a:ln w="19050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Conexão reta 12">
              <a:extLst>
                <a:ext uri="{FF2B5EF4-FFF2-40B4-BE49-F238E27FC236}">
                  <a16:creationId xmlns:a16="http://schemas.microsoft.com/office/drawing/2014/main" xmlns="" id="{00FA8535-7800-4EA1-9C53-6278FD7CD563}"/>
                </a:ext>
              </a:extLst>
            </p:cNvPr>
            <p:cNvCxnSpPr>
              <a:stCxn id="5" idx="3"/>
            </p:cNvCxnSpPr>
            <p:nvPr/>
          </p:nvCxnSpPr>
          <p:spPr>
            <a:xfrm flipV="1">
              <a:off x="1817731" y="3435846"/>
              <a:ext cx="305997" cy="1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C79B5F3A-4071-43FA-9D99-0D5F2EBD89C6}"/>
                </a:ext>
              </a:extLst>
            </p:cNvPr>
            <p:cNvSpPr txBox="1"/>
            <p:nvPr/>
          </p:nvSpPr>
          <p:spPr>
            <a:xfrm>
              <a:off x="2627786" y="2505482"/>
              <a:ext cx="1584173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DIMINUIÇÃO DE GASTOS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xmlns="" id="{258FA9F3-A52D-4F7D-A823-B2FB42A56231}"/>
                </a:ext>
              </a:extLst>
            </p:cNvPr>
            <p:cNvSpPr txBox="1"/>
            <p:nvPr/>
          </p:nvSpPr>
          <p:spPr>
            <a:xfrm>
              <a:off x="2627784" y="3920158"/>
              <a:ext cx="1440150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AUMENTO DE IMPOSTOS</a:t>
              </a:r>
            </a:p>
          </p:txBody>
        </p:sp>
        <p:sp>
          <p:nvSpPr>
            <p:cNvPr id="18" name="Chaveta à direita 17">
              <a:extLst>
                <a:ext uri="{FF2B5EF4-FFF2-40B4-BE49-F238E27FC236}">
                  <a16:creationId xmlns:a16="http://schemas.microsoft.com/office/drawing/2014/main" xmlns="" id="{39FD5FF2-4B0F-409D-9A92-19453C6F24AF}"/>
                </a:ext>
              </a:extLst>
            </p:cNvPr>
            <p:cNvSpPr/>
            <p:nvPr/>
          </p:nvSpPr>
          <p:spPr>
            <a:xfrm>
              <a:off x="4569935" y="2450532"/>
              <a:ext cx="144014" cy="2016224"/>
            </a:xfrm>
            <a:prstGeom prst="rightBrac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5409DD5F-9E04-4E13-A27F-F7AFD50A762E}"/>
                </a:ext>
              </a:extLst>
            </p:cNvPr>
            <p:cNvSpPr txBox="1"/>
            <p:nvPr/>
          </p:nvSpPr>
          <p:spPr>
            <a:xfrm>
              <a:off x="6114440" y="2233807"/>
              <a:ext cx="16561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CONSEQUÊNCIAS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="" id="{74011C8A-E436-4E9D-B1B6-323DFE8F9336}"/>
                </a:ext>
              </a:extLst>
            </p:cNvPr>
            <p:cNvSpPr txBox="1"/>
            <p:nvPr/>
          </p:nvSpPr>
          <p:spPr>
            <a:xfrm>
              <a:off x="4998165" y="2553349"/>
              <a:ext cx="1872209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POSITIVAS</a:t>
              </a:r>
              <a:endParaRPr lang="pt-P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EFFD703B-B2C4-4F0E-AB19-3F05553051B3}"/>
                </a:ext>
              </a:extLst>
            </p:cNvPr>
            <p:cNvSpPr txBox="1"/>
            <p:nvPr/>
          </p:nvSpPr>
          <p:spPr>
            <a:xfrm>
              <a:off x="7020272" y="2556672"/>
              <a:ext cx="1872000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NEGATIVAS</a:t>
              </a:r>
              <a:endParaRPr lang="pt-P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65DC7D6D-D98B-443F-A754-DA77A3E553A6}"/>
                </a:ext>
              </a:extLst>
            </p:cNvPr>
            <p:cNvSpPr txBox="1"/>
            <p:nvPr/>
          </p:nvSpPr>
          <p:spPr>
            <a:xfrm>
              <a:off x="4998165" y="2938199"/>
              <a:ext cx="1872209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REDUÇÃO DO </a:t>
              </a:r>
            </a:p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DÉFICE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xmlns="" id="{CCF47A87-F70B-4BC9-BC70-E86C21F90FB7}"/>
                </a:ext>
              </a:extLst>
            </p:cNvPr>
            <p:cNvSpPr txBox="1"/>
            <p:nvPr/>
          </p:nvSpPr>
          <p:spPr>
            <a:xfrm>
              <a:off x="4998166" y="3537190"/>
              <a:ext cx="1872210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DIMINUIÇÃO  DOS PREÇOS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xmlns="" id="{A9FFEDCE-7691-4926-BE30-B7D522A0E248}"/>
                </a:ext>
              </a:extLst>
            </p:cNvPr>
            <p:cNvSpPr txBox="1"/>
            <p:nvPr/>
          </p:nvSpPr>
          <p:spPr>
            <a:xfrm>
              <a:off x="4998166" y="4136181"/>
              <a:ext cx="1872210" cy="30777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COMPETITIVIDADE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xmlns="" id="{8C95D852-1384-46BD-90E5-AACFBC0B57EA}"/>
                </a:ext>
              </a:extLst>
            </p:cNvPr>
            <p:cNvSpPr txBox="1"/>
            <p:nvPr/>
          </p:nvSpPr>
          <p:spPr>
            <a:xfrm>
              <a:off x="7020272" y="2938199"/>
              <a:ext cx="1872000" cy="738664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REDUÇÃO DO </a:t>
              </a:r>
            </a:p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PODER DE </a:t>
              </a:r>
            </a:p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COMPRA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xmlns="" id="{D5C1DB92-9E5C-4A77-8E40-5456978B05D1}"/>
                </a:ext>
              </a:extLst>
            </p:cNvPr>
            <p:cNvSpPr txBox="1"/>
            <p:nvPr/>
          </p:nvSpPr>
          <p:spPr>
            <a:xfrm>
              <a:off x="7020272" y="3745395"/>
              <a:ext cx="1872000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AUMENTO DO</a:t>
              </a:r>
            </a:p>
            <a:p>
              <a:pPr algn="ctr"/>
              <a:r>
                <a:rPr lang="pt-PT" sz="1400" dirty="0">
                  <a:latin typeface="Arial" panose="020B0604020202020204" pitchFamily="34" charset="0"/>
                  <a:cs typeface="Arial" panose="020B0604020202020204" pitchFamily="34" charset="0"/>
                </a:rPr>
                <a:t> DESEMPREGO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96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4E54CF8-0BFF-4151-93E5-16517F64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AUSTERIDADE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4AF6E19-50FA-481B-82E5-BBB376222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TRADE-OFFS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4D46DBD2-9623-4E97-AA0E-71F6B9C08CD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707654"/>
            <a:ext cx="8723312" cy="3168352"/>
          </a:xfrm>
          <a:ln>
            <a:solidFill>
              <a:srgbClr val="FFC000"/>
            </a:solidFill>
          </a:ln>
        </p:spPr>
        <p:txBody>
          <a:bodyPr/>
          <a:lstStyle/>
          <a:p>
            <a:pPr marL="342900" indent="-342900">
              <a:buAutoNum type="arabicParenR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ENTRE O RISCO DE INCUMPRIMENTO E O CUSTO DE AUSTERIDADE</a:t>
            </a:r>
          </a:p>
          <a:p>
            <a:pPr marL="342900" indent="-342900">
              <a:buAutoNum type="arabicParenR"/>
            </a:pPr>
            <a:endParaRPr lang="pt-PT" dirty="0"/>
          </a:p>
          <a:p>
            <a:pPr marL="342900" indent="-342900">
              <a:buAutoNum type="arabicParenR"/>
            </a:pPr>
            <a:endParaRPr lang="pt-PT" dirty="0"/>
          </a:p>
          <a:p>
            <a:pPr marL="342900" indent="-342900">
              <a:buAutoNum type="arabicParenR"/>
            </a:pPr>
            <a:endParaRPr lang="pt-PT" dirty="0"/>
          </a:p>
          <a:p>
            <a:pPr marL="342900" indent="-342900">
              <a:buAutoNum type="arabicParenR"/>
            </a:pPr>
            <a:endParaRPr lang="pt-PT" dirty="0"/>
          </a:p>
          <a:p>
            <a:pPr marL="342900" indent="-342900">
              <a:buAutoNum type="arabicParenR"/>
            </a:pPr>
            <a:endParaRPr lang="pt-PT" dirty="0"/>
          </a:p>
          <a:p>
            <a:pPr marL="342900" indent="-342900">
              <a:buAutoNum type="arabicParenR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ENTRE ESCOLHER: FRONT-LOADING OU BACK-LOADING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D0A4D82E-B4DA-4161-9A37-77EBDBAF35ED}"/>
              </a:ext>
            </a:extLst>
          </p:cNvPr>
          <p:cNvGrpSpPr/>
          <p:nvPr/>
        </p:nvGrpSpPr>
        <p:grpSpPr>
          <a:xfrm>
            <a:off x="629662" y="2310140"/>
            <a:ext cx="7758762" cy="770020"/>
            <a:chOff x="629662" y="2310140"/>
            <a:chExt cx="7758762" cy="770020"/>
          </a:xfrm>
        </p:grpSpPr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xmlns="" id="{F8EFF834-1ABF-451B-A392-49054E83AEF7}"/>
                </a:ext>
              </a:extLst>
            </p:cNvPr>
            <p:cNvSpPr txBox="1"/>
            <p:nvPr/>
          </p:nvSpPr>
          <p:spPr>
            <a:xfrm>
              <a:off x="629662" y="2310140"/>
              <a:ext cx="1584176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DÍVIDA PÚBLICA “EXPLOSIVA”</a:t>
              </a:r>
            </a:p>
          </p:txBody>
        </p:sp>
        <p:sp>
          <p:nvSpPr>
            <p:cNvPr id="6" name="Arrow: Right 7">
              <a:extLst>
                <a:ext uri="{FF2B5EF4-FFF2-40B4-BE49-F238E27FC236}">
                  <a16:creationId xmlns:a16="http://schemas.microsoft.com/office/drawing/2014/main" xmlns="" id="{24A4DC2B-5C50-40E3-AC23-91C0555F8C4F}"/>
                </a:ext>
              </a:extLst>
            </p:cNvPr>
            <p:cNvSpPr/>
            <p:nvPr/>
          </p:nvSpPr>
          <p:spPr>
            <a:xfrm>
              <a:off x="2347510" y="2504682"/>
              <a:ext cx="395976" cy="13413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63E779CE-B8FE-458A-950A-D8FE8CCB9477}"/>
                </a:ext>
              </a:extLst>
            </p:cNvPr>
            <p:cNvSpPr txBox="1"/>
            <p:nvPr/>
          </p:nvSpPr>
          <p:spPr>
            <a:xfrm>
              <a:off x="2877158" y="2417861"/>
              <a:ext cx="3070752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GOVERNO IMPÕE AUSTERIDADE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172D0827-266E-4C96-9908-D63CD9CF37FA}"/>
                </a:ext>
              </a:extLst>
            </p:cNvPr>
            <p:cNvSpPr txBox="1"/>
            <p:nvPr/>
          </p:nvSpPr>
          <p:spPr>
            <a:xfrm>
              <a:off x="3129254" y="2803161"/>
              <a:ext cx="29523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PT" sz="12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TAXAS DE JURO AUMENTAM</a:t>
              </a:r>
            </a:p>
          </p:txBody>
        </p:sp>
        <p:sp>
          <p:nvSpPr>
            <p:cNvPr id="9" name="Arrow: Right 7">
              <a:extLst>
                <a:ext uri="{FF2B5EF4-FFF2-40B4-BE49-F238E27FC236}">
                  <a16:creationId xmlns:a16="http://schemas.microsoft.com/office/drawing/2014/main" xmlns="" id="{61B9BC72-4FED-46E4-A515-72D9D281702F}"/>
                </a:ext>
              </a:extLst>
            </p:cNvPr>
            <p:cNvSpPr/>
            <p:nvPr/>
          </p:nvSpPr>
          <p:spPr>
            <a:xfrm rot="10800000">
              <a:off x="6081582" y="2504682"/>
              <a:ext cx="395976" cy="13413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xmlns="" id="{899FEEF3-6060-478B-9078-24B548E21E4E}"/>
                </a:ext>
              </a:extLst>
            </p:cNvPr>
            <p:cNvSpPr txBox="1"/>
            <p:nvPr/>
          </p:nvSpPr>
          <p:spPr>
            <a:xfrm>
              <a:off x="6686092" y="2310140"/>
              <a:ext cx="1702332" cy="52322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MERCADOS DÃO INCENTIVOS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xmlns="" id="{D16BE5D4-13A2-43F2-8BA7-6AED3267AC9E}"/>
              </a:ext>
            </a:extLst>
          </p:cNvPr>
          <p:cNvGrpSpPr/>
          <p:nvPr/>
        </p:nvGrpSpPr>
        <p:grpSpPr>
          <a:xfrm>
            <a:off x="627377" y="3672514"/>
            <a:ext cx="7977071" cy="1002325"/>
            <a:chOff x="627377" y="3672514"/>
            <a:chExt cx="7977071" cy="1002325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xmlns="" id="{83B87D26-697B-4A75-BD01-92B89965E057}"/>
                </a:ext>
              </a:extLst>
            </p:cNvPr>
            <p:cNvSpPr txBox="1"/>
            <p:nvPr/>
          </p:nvSpPr>
          <p:spPr>
            <a:xfrm>
              <a:off x="629662" y="3750300"/>
              <a:ext cx="1717848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FRONT-LOADING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xmlns="" id="{6135BE45-0301-423F-954D-B259C117ABFB}"/>
                </a:ext>
              </a:extLst>
            </p:cNvPr>
            <p:cNvSpPr txBox="1"/>
            <p:nvPr/>
          </p:nvSpPr>
          <p:spPr>
            <a:xfrm>
              <a:off x="627377" y="4291872"/>
              <a:ext cx="1717848" cy="30777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BACK-LOADING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C52FE1A4-AEF8-42CF-B155-135A8C27B17E}"/>
                </a:ext>
              </a:extLst>
            </p:cNvPr>
            <p:cNvSpPr txBox="1"/>
            <p:nvPr/>
          </p:nvSpPr>
          <p:spPr>
            <a:xfrm>
              <a:off x="2660882" y="3672515"/>
              <a:ext cx="1717848" cy="4616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28600" indent="-228600" algn="ctr">
                <a:buFont typeface="Wingdings" panose="05000000000000000000" pitchFamily="2" charset="2"/>
                <a:buChar char="§"/>
              </a:pPr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CURTO PRAZO</a:t>
              </a:r>
            </a:p>
            <a:p>
              <a:pPr marL="228600" indent="-228600" algn="ctr">
                <a:buFont typeface="Wingdings" panose="05000000000000000000" pitchFamily="2" charset="2"/>
                <a:buChar char="§"/>
              </a:pPr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ALTOS CUSTOS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xmlns="" id="{B659F4E4-7D94-4CD2-BFFB-479361A3678F}"/>
                </a:ext>
              </a:extLst>
            </p:cNvPr>
            <p:cNvSpPr txBox="1"/>
            <p:nvPr/>
          </p:nvSpPr>
          <p:spPr>
            <a:xfrm>
              <a:off x="2660882" y="4213174"/>
              <a:ext cx="1717848" cy="4616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28600" indent="-228600" algn="ctr">
                <a:buFont typeface="Wingdings" panose="05000000000000000000" pitchFamily="2" charset="2"/>
                <a:buChar char="§"/>
              </a:pPr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LONGO PRAZO</a:t>
              </a:r>
            </a:p>
            <a:p>
              <a:pPr marL="228600" indent="-228600" algn="ctr">
                <a:buFont typeface="Wingdings" panose="05000000000000000000" pitchFamily="2" charset="2"/>
                <a:buChar char="§"/>
              </a:pPr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BAIXOS CUSTOS</a:t>
              </a:r>
            </a:p>
          </p:txBody>
        </p:sp>
        <p:cxnSp>
          <p:nvCxnSpPr>
            <p:cNvPr id="16" name="Conexão reta unidirecional 15">
              <a:extLst>
                <a:ext uri="{FF2B5EF4-FFF2-40B4-BE49-F238E27FC236}">
                  <a16:creationId xmlns:a16="http://schemas.microsoft.com/office/drawing/2014/main" xmlns="" id="{203DCA5E-5D32-48E0-84D9-5C3B8783E4BD}"/>
                </a:ext>
              </a:extLst>
            </p:cNvPr>
            <p:cNvCxnSpPr>
              <a:stCxn id="11" idx="3"/>
              <a:endCxn id="13" idx="1"/>
            </p:cNvCxnSpPr>
            <p:nvPr/>
          </p:nvCxnSpPr>
          <p:spPr>
            <a:xfrm flipV="1">
              <a:off x="2347510" y="3903348"/>
              <a:ext cx="313372" cy="84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xão reta unidirecional 16">
              <a:extLst>
                <a:ext uri="{FF2B5EF4-FFF2-40B4-BE49-F238E27FC236}">
                  <a16:creationId xmlns:a16="http://schemas.microsoft.com/office/drawing/2014/main" xmlns="" id="{104370C6-DCDE-4F1E-B3BA-005B60B7F252}"/>
                </a:ext>
              </a:extLst>
            </p:cNvPr>
            <p:cNvCxnSpPr/>
            <p:nvPr/>
          </p:nvCxnSpPr>
          <p:spPr>
            <a:xfrm flipV="1">
              <a:off x="2347510" y="4444006"/>
              <a:ext cx="313372" cy="84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xmlns="" id="{4F89FFBA-79F9-4C5B-BE9B-A18FE049AE99}"/>
                </a:ext>
              </a:extLst>
            </p:cNvPr>
            <p:cNvSpPr txBox="1"/>
            <p:nvPr/>
          </p:nvSpPr>
          <p:spPr>
            <a:xfrm>
              <a:off x="4765272" y="3672514"/>
              <a:ext cx="3839176" cy="4616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Elevada austeridade pode aumentar o rácio da divida em relação ao PIB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xmlns="" id="{F4E90EE4-499A-4FCB-8F20-63FF3E28FB23}"/>
                </a:ext>
              </a:extLst>
            </p:cNvPr>
            <p:cNvSpPr txBox="1"/>
            <p:nvPr/>
          </p:nvSpPr>
          <p:spPr>
            <a:xfrm>
              <a:off x="4765272" y="4209493"/>
              <a:ext cx="3839176" cy="461665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Pressão do mercado das altas taxas de juro pode </a:t>
              </a:r>
            </a:p>
            <a:p>
              <a:pPr algn="ctr"/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tornar caro</a:t>
              </a:r>
            </a:p>
          </p:txBody>
        </p:sp>
        <p:sp>
          <p:nvSpPr>
            <p:cNvPr id="21" name="Arrow: Right 7">
              <a:extLst>
                <a:ext uri="{FF2B5EF4-FFF2-40B4-BE49-F238E27FC236}">
                  <a16:creationId xmlns:a16="http://schemas.microsoft.com/office/drawing/2014/main" xmlns="" id="{0DB52F14-54D5-4B2B-B8C6-C047DE58C7A0}"/>
                </a:ext>
              </a:extLst>
            </p:cNvPr>
            <p:cNvSpPr/>
            <p:nvPr/>
          </p:nvSpPr>
          <p:spPr>
            <a:xfrm>
              <a:off x="4428001" y="3835466"/>
              <a:ext cx="288000" cy="13413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2" name="Arrow: Right 7">
              <a:extLst>
                <a:ext uri="{FF2B5EF4-FFF2-40B4-BE49-F238E27FC236}">
                  <a16:creationId xmlns:a16="http://schemas.microsoft.com/office/drawing/2014/main" xmlns="" id="{1E908D6F-2504-40D0-92B2-83872D21A712}"/>
                </a:ext>
              </a:extLst>
            </p:cNvPr>
            <p:cNvSpPr/>
            <p:nvPr/>
          </p:nvSpPr>
          <p:spPr>
            <a:xfrm>
              <a:off x="4429887" y="4362120"/>
              <a:ext cx="288000" cy="13413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45625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1B54FB-5BA2-4907-A504-B3CD4A0B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 AUSTERIDADE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CC4B899-5526-4642-AD27-C6DC3FFA7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TRADE-OFFS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AD47F4E2-330F-436D-B0B4-2C7345F1D43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512" y="1707655"/>
            <a:ext cx="8723312" cy="3168352"/>
          </a:xfrm>
          <a:ln>
            <a:solidFill>
              <a:srgbClr val="FFC000"/>
            </a:solidFill>
          </a:ln>
        </p:spPr>
        <p:txBody>
          <a:bodyPr/>
          <a:lstStyle/>
          <a:p>
            <a:r>
              <a:rPr lang="pt-PT" dirty="0"/>
              <a:t>3)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ENTRE DIMINUIÇÃO DOS GASTOS PÚBLICOS E AUMENTO DOS IMPOSTOS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evidências existentes sugerem que aumentar os impostos é mais caro em termos de produção do que cortar gastos. Em particular, existe a possibilidade de que os cortes nas despesas possam ser  expansionistas, já que eles sinalizam cortes futuros nos impostos.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 efeito da riqueza resultante leva a um aumento da procura. Apesar das evidências empíricas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	apoiarem o caso da austeridade expansionista, provou-se ser evasiva.</a:t>
            </a:r>
          </a:p>
          <a:p>
            <a:r>
              <a:rPr lang="pt-PT" dirty="0"/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0AF9C67-BB71-4C26-A5E0-B55FC26AC175}"/>
              </a:ext>
            </a:extLst>
          </p:cNvPr>
          <p:cNvSpPr txBox="1"/>
          <p:nvPr/>
        </p:nvSpPr>
        <p:spPr>
          <a:xfrm>
            <a:off x="2339752" y="2096293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rgbClr val="FFC000"/>
                </a:solidFill>
              </a:rPr>
              <a:t>. . . . . . . . . . . . . . . . . . . . . . . . . . . </a:t>
            </a:r>
          </a:p>
        </p:txBody>
      </p:sp>
    </p:spTree>
    <p:extLst>
      <p:ext uri="{BB962C8B-B14F-4D97-AF65-F5344CB8AC3E}">
        <p14:creationId xmlns:p14="http://schemas.microsoft.com/office/powerpoint/2010/main" val="282854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258DB625-5028-4BC5-895A-77506A2DE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31590"/>
            <a:ext cx="4320480" cy="720080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OUTPUT, CONTAS EXTERNAS E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COMPETITIVIDADE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E924BCEB-D8B8-4239-B6F2-8639C83BE4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82344" y="2211710"/>
            <a:ext cx="4320480" cy="26716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estados membros da EU foram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severamente atingidos pela crise financeira o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que desencadeou crises em vários países;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Apesar de todos os países estarem a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crescer acima dos respetivos níveis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sustentáveis, apenas Chipre (CYP) não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estava em recessão quando esta começou,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em 2009.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DCF3AB9-EEAC-4202-B1B5-0DF8A9E5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600" dirty="0"/>
              <a:t>CONDIÇÕES MACROECONÓMICAS E </a:t>
            </a:r>
            <a:br>
              <a:rPr lang="pt-PT" sz="2600" dirty="0"/>
            </a:br>
            <a:r>
              <a:rPr lang="pt-PT" sz="2600" dirty="0"/>
              <a:t>FISCAIS ENTRE 2007-2009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606D8C2D-9928-48F6-BCAC-C109DAC62424}"/>
              </a:ext>
            </a:extLst>
          </p:cNvPr>
          <p:cNvGrpSpPr/>
          <p:nvPr/>
        </p:nvGrpSpPr>
        <p:grpSpPr>
          <a:xfrm>
            <a:off x="179512" y="987574"/>
            <a:ext cx="4176464" cy="4134073"/>
            <a:chOff x="179512" y="987574"/>
            <a:chExt cx="4176464" cy="4134073"/>
          </a:xfrm>
        </p:grpSpPr>
        <p:pic>
          <p:nvPicPr>
            <p:cNvPr id="5" name="Marcador de Posição de Conteúdo 4">
              <a:extLst>
                <a:ext uri="{FF2B5EF4-FFF2-40B4-BE49-F238E27FC236}">
                  <a16:creationId xmlns:a16="http://schemas.microsoft.com/office/drawing/2014/main" xmlns="" id="{37AF272E-D2CF-4379-8377-AB66C1CA9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" t="1869" r="2933" b="2616"/>
            <a:stretch/>
          </p:blipFill>
          <p:spPr>
            <a:xfrm>
              <a:off x="179512" y="987574"/>
              <a:ext cx="4176464" cy="3672408"/>
            </a:xfrm>
            <a:prstGeom prst="rect">
              <a:avLst/>
            </a:prstGeom>
          </p:spPr>
        </p:pic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xmlns="" id="{E8249BCA-BE59-4AD0-89E6-6B7DC699802E}"/>
                </a:ext>
              </a:extLst>
            </p:cNvPr>
            <p:cNvSpPr txBox="1"/>
            <p:nvPr/>
          </p:nvSpPr>
          <p:spPr>
            <a:xfrm>
              <a:off x="179512" y="4659982"/>
              <a:ext cx="417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Fendas do produto antes da crise financeira de 2007 e em 2009 quando começou a crise soberana da Europa.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264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0C237BFF-D032-47E2-9D9E-92BD71D36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0" y="1131590"/>
            <a:ext cx="2880320" cy="1224136"/>
          </a:xfrm>
        </p:spPr>
        <p:txBody>
          <a:bodyPr/>
          <a:lstStyle/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OUTPUT, CONTAS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EXTERNAS E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COMPETITIVIDADE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6CAC27B9-2FEF-44AE-8834-FAADD139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600" dirty="0"/>
              <a:t>CONDIÇÕES MACROECONÓMICAS E </a:t>
            </a:r>
            <a:br>
              <a:rPr lang="pt-PT" sz="2600" dirty="0"/>
            </a:br>
            <a:r>
              <a:rPr lang="pt-PT" sz="2600" dirty="0"/>
              <a:t>FISCAIS ENTRE 2007-2009</a:t>
            </a:r>
          </a:p>
        </p:txBody>
      </p:sp>
      <p:sp>
        <p:nvSpPr>
          <p:cNvPr id="7" name="Marcador de Posição de Conteúdo 3">
            <a:extLst>
              <a:ext uri="{FF2B5EF4-FFF2-40B4-BE49-F238E27FC236}">
                <a16:creationId xmlns:a16="http://schemas.microsoft.com/office/drawing/2014/main" xmlns="" id="{61945A74-A171-46C2-B9B3-70931486C00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84168" y="2355726"/>
            <a:ext cx="2818656" cy="25276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Entre 2002-2007, os países </a:t>
            </a:r>
          </a:p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da zona euro apresentavam </a:t>
            </a:r>
          </a:p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elevados défices da balança de </a:t>
            </a:r>
          </a:p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pagamentos devido </a:t>
            </a:r>
          </a:p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maioritariamente ao setor </a:t>
            </a:r>
          </a:p>
          <a:p>
            <a:r>
              <a:rPr lang="pt-PT" sz="1300" dirty="0" err="1">
                <a:latin typeface="Arial" panose="020B0604020202020204" pitchFamily="34" charset="0"/>
                <a:cs typeface="Arial" panose="020B0604020202020204" pitchFamily="34" charset="0"/>
              </a:rPr>
              <a:t>households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PT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Entre 2008-2009, as </a:t>
            </a:r>
          </a:p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balanças de pagamentos </a:t>
            </a:r>
          </a:p>
          <a:p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detoraram-se devido ao setor </a:t>
            </a:r>
          </a:p>
          <a:p>
            <a:r>
              <a:rPr lang="pt-PT" sz="1300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pt-PT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7CAF54E4-2ADF-480E-9A85-867AA4234BDD}"/>
              </a:ext>
            </a:extLst>
          </p:cNvPr>
          <p:cNvGrpSpPr/>
          <p:nvPr/>
        </p:nvGrpSpPr>
        <p:grpSpPr>
          <a:xfrm>
            <a:off x="179511" y="987574"/>
            <a:ext cx="5688634" cy="4206081"/>
            <a:chOff x="179511" y="987574"/>
            <a:chExt cx="5688634" cy="4206081"/>
          </a:xfrm>
        </p:grpSpPr>
        <p:pic>
          <p:nvPicPr>
            <p:cNvPr id="6" name="Marcador de Posição de Conteúdo 4">
              <a:extLst>
                <a:ext uri="{FF2B5EF4-FFF2-40B4-BE49-F238E27FC236}">
                  <a16:creationId xmlns:a16="http://schemas.microsoft.com/office/drawing/2014/main" xmlns="" id="{1D33E00A-6B02-4E34-9BCF-BD00CCB418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2" t="3849" r="1150" b="-9"/>
            <a:stretch/>
          </p:blipFill>
          <p:spPr>
            <a:xfrm>
              <a:off x="179512" y="987574"/>
              <a:ext cx="5688633" cy="3744416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7E0076F8-B187-43CE-9867-780AFCD019B5}"/>
                </a:ext>
              </a:extLst>
            </p:cNvPr>
            <p:cNvSpPr txBox="1"/>
            <p:nvPr/>
          </p:nvSpPr>
          <p:spPr>
            <a:xfrm>
              <a:off x="179511" y="4731990"/>
              <a:ext cx="56886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Saldos externos, medidos em contas nacionais, desagregados no saldo dos três setores domésticos.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5C0AFAE-3C27-40D2-A7C5-893AAA96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84466"/>
          </a:xfrm>
        </p:spPr>
        <p:txBody>
          <a:bodyPr/>
          <a:lstStyle/>
          <a:p>
            <a:r>
              <a:rPr lang="pt-PT" sz="2600" dirty="0"/>
              <a:t>CONDIÇÕES MACROECONÓMICAS E </a:t>
            </a:r>
            <a:br>
              <a:rPr lang="pt-PT" sz="2600" dirty="0"/>
            </a:br>
            <a:r>
              <a:rPr lang="pt-PT" sz="2600" dirty="0"/>
              <a:t>FISCAIS ENTRE 2007-2009</a:t>
            </a:r>
          </a:p>
        </p:txBody>
      </p:sp>
      <p:sp>
        <p:nvSpPr>
          <p:cNvPr id="7" name="Marcador de Posição de Conteúdo 3">
            <a:extLst>
              <a:ext uri="{FF2B5EF4-FFF2-40B4-BE49-F238E27FC236}">
                <a16:creationId xmlns:a16="http://schemas.microsoft.com/office/drawing/2014/main" xmlns="" id="{B64F7A97-16D7-4702-8F9E-A6E2A979C7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06480" y="2348390"/>
            <a:ext cx="3096344" cy="252761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Antes da recessão o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aumento dos níveis de preços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na periferia superou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significativamente os aumentos de preços no núcleo;</a:t>
            </a:r>
          </a:p>
          <a:p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Entre 2008-2009 nos países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onde o endividamento das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famílias diminui, o nível de 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preços aumentou.</a:t>
            </a:r>
          </a:p>
        </p:txBody>
      </p:sp>
      <p:sp>
        <p:nvSpPr>
          <p:cNvPr id="11" name="Marcador de Posição de Conteúdo 2">
            <a:extLst>
              <a:ext uri="{FF2B5EF4-FFF2-40B4-BE49-F238E27FC236}">
                <a16:creationId xmlns:a16="http://schemas.microsoft.com/office/drawing/2014/main" xmlns="" id="{91C1DF8E-EA4A-4FC3-A014-0B63DB0C920B}"/>
              </a:ext>
            </a:extLst>
          </p:cNvPr>
          <p:cNvSpPr txBox="1">
            <a:spLocks/>
          </p:cNvSpPr>
          <p:nvPr/>
        </p:nvSpPr>
        <p:spPr>
          <a:xfrm>
            <a:off x="5806480" y="1131590"/>
            <a:ext cx="3158008" cy="122413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OUTPUT, CONTAS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EXTERNAS E </a:t>
            </a:r>
          </a:p>
          <a:p>
            <a:pPr algn="ctr"/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COMPETITIVIDADE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6F2E7A13-6A40-48BD-9421-F1E393B9CDF8}"/>
              </a:ext>
            </a:extLst>
          </p:cNvPr>
          <p:cNvGrpSpPr/>
          <p:nvPr/>
        </p:nvGrpSpPr>
        <p:grpSpPr>
          <a:xfrm>
            <a:off x="179512" y="987574"/>
            <a:ext cx="5472608" cy="3733383"/>
            <a:chOff x="179512" y="987574"/>
            <a:chExt cx="5472608" cy="3733383"/>
          </a:xfrm>
        </p:grpSpPr>
        <p:pic>
          <p:nvPicPr>
            <p:cNvPr id="6" name="Marcador de Posição de Conteúdo 4">
              <a:extLst>
                <a:ext uri="{FF2B5EF4-FFF2-40B4-BE49-F238E27FC236}">
                  <a16:creationId xmlns:a16="http://schemas.microsoft.com/office/drawing/2014/main" xmlns="" id="{80BEF940-1B2B-498E-B23A-E301ECCA7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5" t="1989" r="1062" b="2000"/>
            <a:stretch/>
          </p:blipFill>
          <p:spPr>
            <a:xfrm>
              <a:off x="179512" y="987574"/>
              <a:ext cx="5472608" cy="3456384"/>
            </a:xfrm>
            <a:prstGeom prst="rect">
              <a:avLst/>
            </a:prstGeom>
          </p:spPr>
        </p:pic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E24B317F-CC53-4B23-A874-DBA5A11E297B}"/>
                </a:ext>
              </a:extLst>
            </p:cNvPr>
            <p:cNvSpPr txBox="1"/>
            <p:nvPr/>
          </p:nvSpPr>
          <p:spPr>
            <a:xfrm>
              <a:off x="179512" y="4443958"/>
              <a:ext cx="54726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Evolução dos preços dos países da ZE.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85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2265</Words>
  <Application>Microsoft Macintosh PowerPoint</Application>
  <PresentationFormat>On-screen Show (16:9)</PresentationFormat>
  <Paragraphs>432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Custom Design</vt:lpstr>
      <vt:lpstr>PowerPoint Presentation</vt:lpstr>
      <vt:lpstr> INTRODUÇÃO</vt:lpstr>
      <vt:lpstr> INTRODUÇÃO</vt:lpstr>
      <vt:lpstr> AUSTERIDADE</vt:lpstr>
      <vt:lpstr> AUSTERIDADE</vt:lpstr>
      <vt:lpstr> AUSTERIDADE</vt:lpstr>
      <vt:lpstr>CONDIÇÕES MACROECONÓMICAS E  FISCAIS ENTRE 2007-2009</vt:lpstr>
      <vt:lpstr>CONDIÇÕES MACROECONÓMICAS E  FISCAIS ENTRE 2007-2009</vt:lpstr>
      <vt:lpstr>CONDIÇÕES MACROECONÓMICAS E  FISCAIS ENTRE 2007-2009</vt:lpstr>
      <vt:lpstr>CONDIÇÕES MACROECONÓMICAS E  FISCAIS ENTRE 2007-2009</vt:lpstr>
      <vt:lpstr>CONDIÇÕES MACROECONÓMICAS E  FISCAIS ENTRE 2007-2009</vt:lpstr>
      <vt:lpstr>CONDIÇÕES MACROECONÓMICAS E  FISCAIS ENTRE 2007-2009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CONTENÇÃO ORÇAMENTAL DE  2009-2012</vt:lpstr>
      <vt:lpstr>"PORTUGAL É UMA LIÇÃO PARA A EUROPA E  PARA O MUNDO", DIZ 'VICE' DO FMI</vt:lpstr>
      <vt:lpstr>"PORTUGAL É UMA LIÇÃO PARA A EUROPA E  PARA O MUNDO", DIZ 'VICE' DO FMI</vt:lpstr>
      <vt:lpstr>"PORTUGAL É UMA LIÇÃO PARA A EUROPA E  PARA O MUNDO", DIZ 'VICE' DO FMI</vt:lpstr>
      <vt:lpstr> CONCLUSÃO</vt:lpstr>
      <vt:lpstr>AUSTERITY: HURTING BUT HELPING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Luis Catao</cp:lastModifiedBy>
  <cp:revision>114</cp:revision>
  <dcterms:created xsi:type="dcterms:W3CDTF">2014-04-01T16:27:38Z</dcterms:created>
  <dcterms:modified xsi:type="dcterms:W3CDTF">2019-03-28T17:32:25Z</dcterms:modified>
</cp:coreProperties>
</file>