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1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svg"/><Relationship Id="rId5" Type="http://schemas.openxmlformats.org/officeDocument/2006/relationships/image" Target="../media/image4.png"/><Relationship Id="rId6" Type="http://schemas.openxmlformats.org/officeDocument/2006/relationships/image" Target="../media/image7.svg"/><Relationship Id="rId7" Type="http://schemas.openxmlformats.org/officeDocument/2006/relationships/image" Target="../media/image5.png"/><Relationship Id="rId8" Type="http://schemas.openxmlformats.org/officeDocument/2006/relationships/image" Target="../media/image9.svg"/><Relationship Id="rId9" Type="http://schemas.openxmlformats.org/officeDocument/2006/relationships/image" Target="../media/image6.png"/><Relationship Id="rId10" Type="http://schemas.openxmlformats.org/officeDocument/2006/relationships/image" Target="../media/image11.svg"/><Relationship Id="rId1" Type="http://schemas.openxmlformats.org/officeDocument/2006/relationships/image" Target="../media/image2.png"/><Relationship Id="rId2" Type="http://schemas.openxmlformats.org/officeDocument/2006/relationships/image" Target="../media/image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svg"/><Relationship Id="rId5" Type="http://schemas.openxmlformats.org/officeDocument/2006/relationships/image" Target="../media/image4.png"/><Relationship Id="rId6" Type="http://schemas.openxmlformats.org/officeDocument/2006/relationships/image" Target="../media/image7.svg"/><Relationship Id="rId7" Type="http://schemas.openxmlformats.org/officeDocument/2006/relationships/image" Target="../media/image5.png"/><Relationship Id="rId8" Type="http://schemas.openxmlformats.org/officeDocument/2006/relationships/image" Target="../media/image9.svg"/><Relationship Id="rId9" Type="http://schemas.openxmlformats.org/officeDocument/2006/relationships/image" Target="../media/image6.png"/><Relationship Id="rId10" Type="http://schemas.openxmlformats.org/officeDocument/2006/relationships/image" Target="../media/image11.svg"/><Relationship Id="rId1" Type="http://schemas.openxmlformats.org/officeDocument/2006/relationships/image" Target="../media/image2.png"/><Relationship Id="rId2" Type="http://schemas.openxmlformats.org/officeDocument/2006/relationships/image" Target="../media/image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E1CA58-006D-4EC1-A4AD-C0051062EC9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8AD666D-4E6F-496D-A5E1-5F26C3553773}">
      <dgm:prSet/>
      <dgm:spPr/>
      <dgm:t>
        <a:bodyPr/>
        <a:lstStyle/>
        <a:p>
          <a:pPr>
            <a:lnSpc>
              <a:spcPct val="100000"/>
            </a:lnSpc>
          </a:pPr>
          <a:r>
            <a:rPr lang="pt-PT"/>
            <a:t>Acordo assinado em Bretton Woods, 1945, pós 2ª G. Mundial</a:t>
          </a:r>
          <a:endParaRPr lang="en-US"/>
        </a:p>
      </dgm:t>
    </dgm:pt>
    <dgm:pt modelId="{EB55EF85-6115-42BC-894B-69332FFCD90B}" type="parTrans" cxnId="{F3F34C20-9F02-4E44-88CB-09603E297958}">
      <dgm:prSet/>
      <dgm:spPr/>
      <dgm:t>
        <a:bodyPr/>
        <a:lstStyle/>
        <a:p>
          <a:endParaRPr lang="en-US"/>
        </a:p>
      </dgm:t>
    </dgm:pt>
    <dgm:pt modelId="{9C0BF4BB-06DC-4C1C-8916-E61FC3108169}" type="sibTrans" cxnId="{F3F34C20-9F02-4E44-88CB-09603E29795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B1C6665-6777-4882-803A-C508192536FA}">
      <dgm:prSet/>
      <dgm:spPr/>
      <dgm:t>
        <a:bodyPr/>
        <a:lstStyle/>
        <a:p>
          <a:pPr>
            <a:lnSpc>
              <a:spcPct val="100000"/>
            </a:lnSpc>
          </a:pPr>
          <a:r>
            <a:rPr lang="pt-PT"/>
            <a:t>Padrão-Ouro</a:t>
          </a:r>
          <a:endParaRPr lang="en-US"/>
        </a:p>
      </dgm:t>
    </dgm:pt>
    <dgm:pt modelId="{CA4F602F-4CA0-4655-AC1B-2543E4C7FE0B}" type="parTrans" cxnId="{4670A993-3429-4135-A421-32137880AB12}">
      <dgm:prSet/>
      <dgm:spPr/>
      <dgm:t>
        <a:bodyPr/>
        <a:lstStyle/>
        <a:p>
          <a:endParaRPr lang="en-US"/>
        </a:p>
      </dgm:t>
    </dgm:pt>
    <dgm:pt modelId="{E1E063A1-FB68-4B44-A286-06192BE58BFC}" type="sibTrans" cxnId="{4670A993-3429-4135-A421-32137880AB1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DD18E90-4521-4E1B-A53C-E3A47A0D539E}">
      <dgm:prSet/>
      <dgm:spPr/>
      <dgm:t>
        <a:bodyPr/>
        <a:lstStyle/>
        <a:p>
          <a:pPr>
            <a:lnSpc>
              <a:spcPct val="100000"/>
            </a:lnSpc>
          </a:pPr>
          <a:r>
            <a:rPr lang="pt-PT"/>
            <a:t>Taxas de câmbio fixas - valor indexado ao dólar</a:t>
          </a:r>
          <a:endParaRPr lang="en-US"/>
        </a:p>
      </dgm:t>
    </dgm:pt>
    <dgm:pt modelId="{A6F11589-588F-41F8-9DD4-F28CF1643BAF}" type="parTrans" cxnId="{3921B546-33AF-4ED5-A918-C6DEC5761A9B}">
      <dgm:prSet/>
      <dgm:spPr/>
      <dgm:t>
        <a:bodyPr/>
        <a:lstStyle/>
        <a:p>
          <a:endParaRPr lang="en-US"/>
        </a:p>
      </dgm:t>
    </dgm:pt>
    <dgm:pt modelId="{35601E4A-F9E9-4369-B71E-076758B049AC}" type="sibTrans" cxnId="{3921B546-33AF-4ED5-A918-C6DEC5761A9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0847625-4B0E-4C7D-BA1F-CD8A1E008F5A}">
      <dgm:prSet/>
      <dgm:spPr/>
      <dgm:t>
        <a:bodyPr/>
        <a:lstStyle/>
        <a:p>
          <a:pPr>
            <a:lnSpc>
              <a:spcPct val="100000"/>
            </a:lnSpc>
          </a:pPr>
          <a:r>
            <a:rPr lang="pt-PT"/>
            <a:t>Regras de relações comerciais e financeiras</a:t>
          </a:r>
          <a:endParaRPr lang="en-US"/>
        </a:p>
      </dgm:t>
    </dgm:pt>
    <dgm:pt modelId="{A8497F9E-6DB4-4280-A808-9FEC149AAABB}" type="parTrans" cxnId="{401E1009-BD24-4C05-AC8B-5A0C6A57C5D7}">
      <dgm:prSet/>
      <dgm:spPr/>
      <dgm:t>
        <a:bodyPr/>
        <a:lstStyle/>
        <a:p>
          <a:endParaRPr lang="en-US"/>
        </a:p>
      </dgm:t>
    </dgm:pt>
    <dgm:pt modelId="{93251121-76C4-4271-BB4B-360C4AF414C6}" type="sibTrans" cxnId="{401E1009-BD24-4C05-AC8B-5A0C6A57C5D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8759F98-01A2-4B2C-9F86-BBFCB136F810}">
      <dgm:prSet/>
      <dgm:spPr/>
      <dgm:t>
        <a:bodyPr/>
        <a:lstStyle/>
        <a:p>
          <a:pPr>
            <a:lnSpc>
              <a:spcPct val="100000"/>
            </a:lnSpc>
          </a:pPr>
          <a:r>
            <a:rPr lang="pt-PT"/>
            <a:t>Duração até 1971</a:t>
          </a:r>
          <a:endParaRPr lang="en-US"/>
        </a:p>
      </dgm:t>
    </dgm:pt>
    <dgm:pt modelId="{24704BE3-A7B9-46E5-9DD1-D8256C0A7A14}" type="parTrans" cxnId="{EA8AE27B-8198-4830-94E7-E26B594E091A}">
      <dgm:prSet/>
      <dgm:spPr/>
      <dgm:t>
        <a:bodyPr/>
        <a:lstStyle/>
        <a:p>
          <a:endParaRPr lang="en-US"/>
        </a:p>
      </dgm:t>
    </dgm:pt>
    <dgm:pt modelId="{4A41EF98-CA3E-4A0E-96E9-F05B67E7DC23}" type="sibTrans" cxnId="{EA8AE27B-8198-4830-94E7-E26B594E091A}">
      <dgm:prSet/>
      <dgm:spPr/>
      <dgm:t>
        <a:bodyPr/>
        <a:lstStyle/>
        <a:p>
          <a:endParaRPr lang="en-US"/>
        </a:p>
      </dgm:t>
    </dgm:pt>
    <dgm:pt modelId="{58EFF211-F5D4-40F9-B3D1-F2A5C2967F3B}" type="pres">
      <dgm:prSet presAssocID="{66E1CA58-006D-4EC1-A4AD-C0051062EC9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EFA763-E037-4AA8-ABDD-52EAB8892AD0}" type="pres">
      <dgm:prSet presAssocID="{66E1CA58-006D-4EC1-A4AD-C0051062EC9A}" presName="container" presStyleCnt="0">
        <dgm:presLayoutVars>
          <dgm:dir/>
          <dgm:resizeHandles val="exact"/>
        </dgm:presLayoutVars>
      </dgm:prSet>
      <dgm:spPr/>
    </dgm:pt>
    <dgm:pt modelId="{D21D4E77-E405-40EC-9CED-6693DCF301AF}" type="pres">
      <dgm:prSet presAssocID="{68AD666D-4E6F-496D-A5E1-5F26C3553773}" presName="compNode" presStyleCnt="0"/>
      <dgm:spPr/>
    </dgm:pt>
    <dgm:pt modelId="{10B72876-6DB2-4187-8425-3DEFC182D6EE}" type="pres">
      <dgm:prSet presAssocID="{68AD666D-4E6F-496D-A5E1-5F26C3553773}" presName="iconBgRect" presStyleLbl="bgShp" presStyleIdx="0" presStyleCnt="5"/>
      <dgm:spPr/>
    </dgm:pt>
    <dgm:pt modelId="{7E56A392-4F29-4AB3-8BD6-B0F90057843A}" type="pres">
      <dgm:prSet presAssocID="{68AD666D-4E6F-496D-A5E1-5F26C355377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05A9E25-495E-47AD-9515-7CE5F5E84316}" type="pres">
      <dgm:prSet presAssocID="{68AD666D-4E6F-496D-A5E1-5F26C3553773}" presName="spaceRect" presStyleCnt="0"/>
      <dgm:spPr/>
    </dgm:pt>
    <dgm:pt modelId="{F0B16119-150D-47BB-BAED-188BECB1FD02}" type="pres">
      <dgm:prSet presAssocID="{68AD666D-4E6F-496D-A5E1-5F26C3553773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44AB6E0-2DBF-49F1-A473-D5B665E6E784}" type="pres">
      <dgm:prSet presAssocID="{9C0BF4BB-06DC-4C1C-8916-E61FC310816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AD850B8-C129-40D9-9368-0F553D6269E1}" type="pres">
      <dgm:prSet presAssocID="{CB1C6665-6777-4882-803A-C508192536FA}" presName="compNode" presStyleCnt="0"/>
      <dgm:spPr/>
    </dgm:pt>
    <dgm:pt modelId="{D7E6BC9A-DBF2-47CC-8939-13CCA1A8B688}" type="pres">
      <dgm:prSet presAssocID="{CB1C6665-6777-4882-803A-C508192536FA}" presName="iconBgRect" presStyleLbl="bgShp" presStyleIdx="1" presStyleCnt="5"/>
      <dgm:spPr/>
    </dgm:pt>
    <dgm:pt modelId="{FC67203F-0F3C-4B9B-B4C3-525520E47706}" type="pres">
      <dgm:prSet presAssocID="{CB1C6665-6777-4882-803A-C508192536F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64637A5F-7301-43ED-A404-FFD5042AD1DC}" type="pres">
      <dgm:prSet presAssocID="{CB1C6665-6777-4882-803A-C508192536FA}" presName="spaceRect" presStyleCnt="0"/>
      <dgm:spPr/>
    </dgm:pt>
    <dgm:pt modelId="{3F6EF07C-D624-4C74-B83E-C021E3D05C02}" type="pres">
      <dgm:prSet presAssocID="{CB1C6665-6777-4882-803A-C508192536FA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5578EC8-F19D-4DB4-A809-C70668FDEB49}" type="pres">
      <dgm:prSet presAssocID="{E1E063A1-FB68-4B44-A286-06192BE58BF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CA7E49C-3B6B-4826-B510-0381FF4900F9}" type="pres">
      <dgm:prSet presAssocID="{9DD18E90-4521-4E1B-A53C-E3A47A0D539E}" presName="compNode" presStyleCnt="0"/>
      <dgm:spPr/>
    </dgm:pt>
    <dgm:pt modelId="{00446B5F-C391-42B8-B476-CA0BFE639A15}" type="pres">
      <dgm:prSet presAssocID="{9DD18E90-4521-4E1B-A53C-E3A47A0D539E}" presName="iconBgRect" presStyleLbl="bgShp" presStyleIdx="2" presStyleCnt="5"/>
      <dgm:spPr/>
    </dgm:pt>
    <dgm:pt modelId="{AAF54A9A-7D9B-499A-8B09-273362A9FF8D}" type="pres">
      <dgm:prSet presAssocID="{9DD18E90-4521-4E1B-A53C-E3A47A0D539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3BF7492B-9321-4DFF-8844-EE5430D2FE4B}" type="pres">
      <dgm:prSet presAssocID="{9DD18E90-4521-4E1B-A53C-E3A47A0D539E}" presName="spaceRect" presStyleCnt="0"/>
      <dgm:spPr/>
    </dgm:pt>
    <dgm:pt modelId="{B2DD9622-E866-49C7-B873-8DBF7D1BB7D4}" type="pres">
      <dgm:prSet presAssocID="{9DD18E90-4521-4E1B-A53C-E3A47A0D539E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5FF326C-579D-41AB-97C8-AABE24C108BD}" type="pres">
      <dgm:prSet presAssocID="{35601E4A-F9E9-4369-B71E-076758B049A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83E2B57-AFEA-4F2E-BA10-57EEEA500DF9}" type="pres">
      <dgm:prSet presAssocID="{60847625-4B0E-4C7D-BA1F-CD8A1E008F5A}" presName="compNode" presStyleCnt="0"/>
      <dgm:spPr/>
    </dgm:pt>
    <dgm:pt modelId="{B3BBA17E-08CB-4389-864F-5DC0DF8F6DA5}" type="pres">
      <dgm:prSet presAssocID="{60847625-4B0E-4C7D-BA1F-CD8A1E008F5A}" presName="iconBgRect" presStyleLbl="bgShp" presStyleIdx="3" presStyleCnt="5"/>
      <dgm:spPr/>
    </dgm:pt>
    <dgm:pt modelId="{2024294C-DCAC-4143-A044-F8DF67F7A579}" type="pres">
      <dgm:prSet presAssocID="{60847625-4B0E-4C7D-BA1F-CD8A1E008F5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9E4BC3C0-E07F-40D3-8C00-86415CD4E2FF}" type="pres">
      <dgm:prSet presAssocID="{60847625-4B0E-4C7D-BA1F-CD8A1E008F5A}" presName="spaceRect" presStyleCnt="0"/>
      <dgm:spPr/>
    </dgm:pt>
    <dgm:pt modelId="{53AF20EA-65BC-4702-A6E6-E738274B77C3}" type="pres">
      <dgm:prSet presAssocID="{60847625-4B0E-4C7D-BA1F-CD8A1E008F5A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B14F42E-43F2-4590-8E54-A57F3B1659D2}" type="pres">
      <dgm:prSet presAssocID="{93251121-76C4-4271-BB4B-360C4AF414C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DD26945-7289-4030-8640-196B1DC4006B}" type="pres">
      <dgm:prSet presAssocID="{98759F98-01A2-4B2C-9F86-BBFCB136F810}" presName="compNode" presStyleCnt="0"/>
      <dgm:spPr/>
    </dgm:pt>
    <dgm:pt modelId="{F8D1D663-EDEE-4D17-A115-E706D81E4C79}" type="pres">
      <dgm:prSet presAssocID="{98759F98-01A2-4B2C-9F86-BBFCB136F810}" presName="iconBgRect" presStyleLbl="bgShp" presStyleIdx="4" presStyleCnt="5" custLinFactX="100000" custLinFactNeighborX="115805"/>
      <dgm:spPr/>
    </dgm:pt>
    <dgm:pt modelId="{0D948955-8053-4406-9379-0D5ECB6927D3}" type="pres">
      <dgm:prSet presAssocID="{98759F98-01A2-4B2C-9F86-BBFCB136F810}" presName="iconRect" presStyleLbl="node1" presStyleIdx="4" presStyleCnt="5" custLinFactX="169451" custLinFactNeighborX="200000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0E9A4B5F-01AA-4273-BD8D-AC7757C0F727}" type="pres">
      <dgm:prSet presAssocID="{98759F98-01A2-4B2C-9F86-BBFCB136F810}" presName="spaceRect" presStyleCnt="0"/>
      <dgm:spPr/>
    </dgm:pt>
    <dgm:pt modelId="{85A55D7A-F39F-48B8-9A07-5BD0B797D580}" type="pres">
      <dgm:prSet presAssocID="{98759F98-01A2-4B2C-9F86-BBFCB136F810}" presName="textRect" presStyleLbl="revTx" presStyleIdx="4" presStyleCnt="5" custLinFactNeighborX="91559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0D3930-5692-42FC-8F89-61984FE99EA3}" type="presOf" srcId="{93251121-76C4-4271-BB4B-360C4AF414C6}" destId="{BB14F42E-43F2-4590-8E54-A57F3B1659D2}" srcOrd="0" destOrd="0" presId="urn:microsoft.com/office/officeart/2018/2/layout/IconCircleList"/>
    <dgm:cxn modelId="{E3C6A6CB-F878-4D6A-9AE4-A0666790281E}" type="presOf" srcId="{9DD18E90-4521-4E1B-A53C-E3A47A0D539E}" destId="{B2DD9622-E866-49C7-B873-8DBF7D1BB7D4}" srcOrd="0" destOrd="0" presId="urn:microsoft.com/office/officeart/2018/2/layout/IconCircleList"/>
    <dgm:cxn modelId="{F7B14F65-085E-4F56-BCA4-69A6C17587C1}" type="presOf" srcId="{9C0BF4BB-06DC-4C1C-8916-E61FC3108169}" destId="{B44AB6E0-2DBF-49F1-A473-D5B665E6E784}" srcOrd="0" destOrd="0" presId="urn:microsoft.com/office/officeart/2018/2/layout/IconCircleList"/>
    <dgm:cxn modelId="{42C9BFCB-2BF3-461A-8099-58C9F536D384}" type="presOf" srcId="{E1E063A1-FB68-4B44-A286-06192BE58BFC}" destId="{D5578EC8-F19D-4DB4-A809-C70668FDEB49}" srcOrd="0" destOrd="0" presId="urn:microsoft.com/office/officeart/2018/2/layout/IconCircleList"/>
    <dgm:cxn modelId="{A5EC4868-64E7-4CCE-BAAD-E89406853331}" type="presOf" srcId="{68AD666D-4E6F-496D-A5E1-5F26C3553773}" destId="{F0B16119-150D-47BB-BAED-188BECB1FD02}" srcOrd="0" destOrd="0" presId="urn:microsoft.com/office/officeart/2018/2/layout/IconCircleList"/>
    <dgm:cxn modelId="{9477516F-0D3D-4B69-B42F-62515EE0899C}" type="presOf" srcId="{60847625-4B0E-4C7D-BA1F-CD8A1E008F5A}" destId="{53AF20EA-65BC-4702-A6E6-E738274B77C3}" srcOrd="0" destOrd="0" presId="urn:microsoft.com/office/officeart/2018/2/layout/IconCircleList"/>
    <dgm:cxn modelId="{401E1009-BD24-4C05-AC8B-5A0C6A57C5D7}" srcId="{66E1CA58-006D-4EC1-A4AD-C0051062EC9A}" destId="{60847625-4B0E-4C7D-BA1F-CD8A1E008F5A}" srcOrd="3" destOrd="0" parTransId="{A8497F9E-6DB4-4280-A808-9FEC149AAABB}" sibTransId="{93251121-76C4-4271-BB4B-360C4AF414C6}"/>
    <dgm:cxn modelId="{F3F34C20-9F02-4E44-88CB-09603E297958}" srcId="{66E1CA58-006D-4EC1-A4AD-C0051062EC9A}" destId="{68AD666D-4E6F-496D-A5E1-5F26C3553773}" srcOrd="0" destOrd="0" parTransId="{EB55EF85-6115-42BC-894B-69332FFCD90B}" sibTransId="{9C0BF4BB-06DC-4C1C-8916-E61FC3108169}"/>
    <dgm:cxn modelId="{EA8AE27B-8198-4830-94E7-E26B594E091A}" srcId="{66E1CA58-006D-4EC1-A4AD-C0051062EC9A}" destId="{98759F98-01A2-4B2C-9F86-BBFCB136F810}" srcOrd="4" destOrd="0" parTransId="{24704BE3-A7B9-46E5-9DD1-D8256C0A7A14}" sibTransId="{4A41EF98-CA3E-4A0E-96E9-F05B67E7DC23}"/>
    <dgm:cxn modelId="{3921B546-33AF-4ED5-A918-C6DEC5761A9B}" srcId="{66E1CA58-006D-4EC1-A4AD-C0051062EC9A}" destId="{9DD18E90-4521-4E1B-A53C-E3A47A0D539E}" srcOrd="2" destOrd="0" parTransId="{A6F11589-588F-41F8-9DD4-F28CF1643BAF}" sibTransId="{35601E4A-F9E9-4369-B71E-076758B049AC}"/>
    <dgm:cxn modelId="{B596F14B-D494-44B3-A22D-8907C0B802A7}" type="presOf" srcId="{35601E4A-F9E9-4369-B71E-076758B049AC}" destId="{15FF326C-579D-41AB-97C8-AABE24C108BD}" srcOrd="0" destOrd="0" presId="urn:microsoft.com/office/officeart/2018/2/layout/IconCircleList"/>
    <dgm:cxn modelId="{BD3EADE4-4663-44B3-9AEA-6913F9FE86A2}" type="presOf" srcId="{98759F98-01A2-4B2C-9F86-BBFCB136F810}" destId="{85A55D7A-F39F-48B8-9A07-5BD0B797D580}" srcOrd="0" destOrd="0" presId="urn:microsoft.com/office/officeart/2018/2/layout/IconCircleList"/>
    <dgm:cxn modelId="{A2940BF7-E859-46DA-A368-97559567BD3B}" type="presOf" srcId="{66E1CA58-006D-4EC1-A4AD-C0051062EC9A}" destId="{58EFF211-F5D4-40F9-B3D1-F2A5C2967F3B}" srcOrd="0" destOrd="0" presId="urn:microsoft.com/office/officeart/2018/2/layout/IconCircleList"/>
    <dgm:cxn modelId="{3675CBEE-4F27-4C1D-8902-CC86B5813D96}" type="presOf" srcId="{CB1C6665-6777-4882-803A-C508192536FA}" destId="{3F6EF07C-D624-4C74-B83E-C021E3D05C02}" srcOrd="0" destOrd="0" presId="urn:microsoft.com/office/officeart/2018/2/layout/IconCircleList"/>
    <dgm:cxn modelId="{4670A993-3429-4135-A421-32137880AB12}" srcId="{66E1CA58-006D-4EC1-A4AD-C0051062EC9A}" destId="{CB1C6665-6777-4882-803A-C508192536FA}" srcOrd="1" destOrd="0" parTransId="{CA4F602F-4CA0-4655-AC1B-2543E4C7FE0B}" sibTransId="{E1E063A1-FB68-4B44-A286-06192BE58BFC}"/>
    <dgm:cxn modelId="{D166F003-6C06-439C-BE14-31495E6B9BA9}" type="presParOf" srcId="{58EFF211-F5D4-40F9-B3D1-F2A5C2967F3B}" destId="{7FEFA763-E037-4AA8-ABDD-52EAB8892AD0}" srcOrd="0" destOrd="0" presId="urn:microsoft.com/office/officeart/2018/2/layout/IconCircleList"/>
    <dgm:cxn modelId="{8B6D37BB-1B3A-4FFB-A719-136B11FE98CF}" type="presParOf" srcId="{7FEFA763-E037-4AA8-ABDD-52EAB8892AD0}" destId="{D21D4E77-E405-40EC-9CED-6693DCF301AF}" srcOrd="0" destOrd="0" presId="urn:microsoft.com/office/officeart/2018/2/layout/IconCircleList"/>
    <dgm:cxn modelId="{0ED7D900-CCC2-4A6A-85A6-1A2EEE36B261}" type="presParOf" srcId="{D21D4E77-E405-40EC-9CED-6693DCF301AF}" destId="{10B72876-6DB2-4187-8425-3DEFC182D6EE}" srcOrd="0" destOrd="0" presId="urn:microsoft.com/office/officeart/2018/2/layout/IconCircleList"/>
    <dgm:cxn modelId="{1C9F186C-D219-49EB-92D3-A84C04333DA8}" type="presParOf" srcId="{D21D4E77-E405-40EC-9CED-6693DCF301AF}" destId="{7E56A392-4F29-4AB3-8BD6-B0F90057843A}" srcOrd="1" destOrd="0" presId="urn:microsoft.com/office/officeart/2018/2/layout/IconCircleList"/>
    <dgm:cxn modelId="{D7BE8A4F-00BE-4283-9151-532DE724B3E5}" type="presParOf" srcId="{D21D4E77-E405-40EC-9CED-6693DCF301AF}" destId="{E05A9E25-495E-47AD-9515-7CE5F5E84316}" srcOrd="2" destOrd="0" presId="urn:microsoft.com/office/officeart/2018/2/layout/IconCircleList"/>
    <dgm:cxn modelId="{FD00E061-2409-4EE4-A9F9-96660233D936}" type="presParOf" srcId="{D21D4E77-E405-40EC-9CED-6693DCF301AF}" destId="{F0B16119-150D-47BB-BAED-188BECB1FD02}" srcOrd="3" destOrd="0" presId="urn:microsoft.com/office/officeart/2018/2/layout/IconCircleList"/>
    <dgm:cxn modelId="{F4484A16-16F9-41F8-929B-0D66817E1367}" type="presParOf" srcId="{7FEFA763-E037-4AA8-ABDD-52EAB8892AD0}" destId="{B44AB6E0-2DBF-49F1-A473-D5B665E6E784}" srcOrd="1" destOrd="0" presId="urn:microsoft.com/office/officeart/2018/2/layout/IconCircleList"/>
    <dgm:cxn modelId="{D5AE7EFC-E7D1-4E93-B040-42960BE5B1B6}" type="presParOf" srcId="{7FEFA763-E037-4AA8-ABDD-52EAB8892AD0}" destId="{BAD850B8-C129-40D9-9368-0F553D6269E1}" srcOrd="2" destOrd="0" presId="urn:microsoft.com/office/officeart/2018/2/layout/IconCircleList"/>
    <dgm:cxn modelId="{25824111-1988-42E1-BA01-0F6EDC18D257}" type="presParOf" srcId="{BAD850B8-C129-40D9-9368-0F553D6269E1}" destId="{D7E6BC9A-DBF2-47CC-8939-13CCA1A8B688}" srcOrd="0" destOrd="0" presId="urn:microsoft.com/office/officeart/2018/2/layout/IconCircleList"/>
    <dgm:cxn modelId="{465755D0-4234-4EBF-9402-311438A704BB}" type="presParOf" srcId="{BAD850B8-C129-40D9-9368-0F553D6269E1}" destId="{FC67203F-0F3C-4B9B-B4C3-525520E47706}" srcOrd="1" destOrd="0" presId="urn:microsoft.com/office/officeart/2018/2/layout/IconCircleList"/>
    <dgm:cxn modelId="{BE0B0798-2D0B-4BD7-8091-81D2CEE243DD}" type="presParOf" srcId="{BAD850B8-C129-40D9-9368-0F553D6269E1}" destId="{64637A5F-7301-43ED-A404-FFD5042AD1DC}" srcOrd="2" destOrd="0" presId="urn:microsoft.com/office/officeart/2018/2/layout/IconCircleList"/>
    <dgm:cxn modelId="{62609AB5-2BEB-4E0E-A839-7A6C79F50C9B}" type="presParOf" srcId="{BAD850B8-C129-40D9-9368-0F553D6269E1}" destId="{3F6EF07C-D624-4C74-B83E-C021E3D05C02}" srcOrd="3" destOrd="0" presId="urn:microsoft.com/office/officeart/2018/2/layout/IconCircleList"/>
    <dgm:cxn modelId="{95BD9746-9B90-4D2D-8735-33D302133073}" type="presParOf" srcId="{7FEFA763-E037-4AA8-ABDD-52EAB8892AD0}" destId="{D5578EC8-F19D-4DB4-A809-C70668FDEB49}" srcOrd="3" destOrd="0" presId="urn:microsoft.com/office/officeart/2018/2/layout/IconCircleList"/>
    <dgm:cxn modelId="{2AF63E69-FC5A-4D29-97B2-DDDB1AAFC5C7}" type="presParOf" srcId="{7FEFA763-E037-4AA8-ABDD-52EAB8892AD0}" destId="{DCA7E49C-3B6B-4826-B510-0381FF4900F9}" srcOrd="4" destOrd="0" presId="urn:microsoft.com/office/officeart/2018/2/layout/IconCircleList"/>
    <dgm:cxn modelId="{F28D2A47-9DC5-487B-A55C-CC1ED36A8459}" type="presParOf" srcId="{DCA7E49C-3B6B-4826-B510-0381FF4900F9}" destId="{00446B5F-C391-42B8-B476-CA0BFE639A15}" srcOrd="0" destOrd="0" presId="urn:microsoft.com/office/officeart/2018/2/layout/IconCircleList"/>
    <dgm:cxn modelId="{EC0830BC-B2C7-478B-A401-AECE3382984F}" type="presParOf" srcId="{DCA7E49C-3B6B-4826-B510-0381FF4900F9}" destId="{AAF54A9A-7D9B-499A-8B09-273362A9FF8D}" srcOrd="1" destOrd="0" presId="urn:microsoft.com/office/officeart/2018/2/layout/IconCircleList"/>
    <dgm:cxn modelId="{3A79ACD2-D5DF-4DFD-B4D7-0940A3E01D01}" type="presParOf" srcId="{DCA7E49C-3B6B-4826-B510-0381FF4900F9}" destId="{3BF7492B-9321-4DFF-8844-EE5430D2FE4B}" srcOrd="2" destOrd="0" presId="urn:microsoft.com/office/officeart/2018/2/layout/IconCircleList"/>
    <dgm:cxn modelId="{97DAE3B5-C4B6-4AF1-9ED4-24AE02203A0C}" type="presParOf" srcId="{DCA7E49C-3B6B-4826-B510-0381FF4900F9}" destId="{B2DD9622-E866-49C7-B873-8DBF7D1BB7D4}" srcOrd="3" destOrd="0" presId="urn:microsoft.com/office/officeart/2018/2/layout/IconCircleList"/>
    <dgm:cxn modelId="{5999973D-AFE8-40A6-A318-1BB002C763CC}" type="presParOf" srcId="{7FEFA763-E037-4AA8-ABDD-52EAB8892AD0}" destId="{15FF326C-579D-41AB-97C8-AABE24C108BD}" srcOrd="5" destOrd="0" presId="urn:microsoft.com/office/officeart/2018/2/layout/IconCircleList"/>
    <dgm:cxn modelId="{883915F7-F947-48CD-8879-B9D57915E668}" type="presParOf" srcId="{7FEFA763-E037-4AA8-ABDD-52EAB8892AD0}" destId="{183E2B57-AFEA-4F2E-BA10-57EEEA500DF9}" srcOrd="6" destOrd="0" presId="urn:microsoft.com/office/officeart/2018/2/layout/IconCircleList"/>
    <dgm:cxn modelId="{C2AFFEEE-74CC-41EF-A7EE-BF05BBE50F47}" type="presParOf" srcId="{183E2B57-AFEA-4F2E-BA10-57EEEA500DF9}" destId="{B3BBA17E-08CB-4389-864F-5DC0DF8F6DA5}" srcOrd="0" destOrd="0" presId="urn:microsoft.com/office/officeart/2018/2/layout/IconCircleList"/>
    <dgm:cxn modelId="{EF9409E5-73C9-43FB-AD6E-D562C5FCDE97}" type="presParOf" srcId="{183E2B57-AFEA-4F2E-BA10-57EEEA500DF9}" destId="{2024294C-DCAC-4143-A044-F8DF67F7A579}" srcOrd="1" destOrd="0" presId="urn:microsoft.com/office/officeart/2018/2/layout/IconCircleList"/>
    <dgm:cxn modelId="{F8130AE8-29F0-4FD3-80BD-F29C9CDAD59A}" type="presParOf" srcId="{183E2B57-AFEA-4F2E-BA10-57EEEA500DF9}" destId="{9E4BC3C0-E07F-40D3-8C00-86415CD4E2FF}" srcOrd="2" destOrd="0" presId="urn:microsoft.com/office/officeart/2018/2/layout/IconCircleList"/>
    <dgm:cxn modelId="{43BD2E86-DD10-400D-B191-1BB51B36D779}" type="presParOf" srcId="{183E2B57-AFEA-4F2E-BA10-57EEEA500DF9}" destId="{53AF20EA-65BC-4702-A6E6-E738274B77C3}" srcOrd="3" destOrd="0" presId="urn:microsoft.com/office/officeart/2018/2/layout/IconCircleList"/>
    <dgm:cxn modelId="{4E8A7FA6-0787-4FCF-B902-DD3C941B61E4}" type="presParOf" srcId="{7FEFA763-E037-4AA8-ABDD-52EAB8892AD0}" destId="{BB14F42E-43F2-4590-8E54-A57F3B1659D2}" srcOrd="7" destOrd="0" presId="urn:microsoft.com/office/officeart/2018/2/layout/IconCircleList"/>
    <dgm:cxn modelId="{760E7DB5-38F7-4657-8924-93375C59C5FA}" type="presParOf" srcId="{7FEFA763-E037-4AA8-ABDD-52EAB8892AD0}" destId="{5DD26945-7289-4030-8640-196B1DC4006B}" srcOrd="8" destOrd="0" presId="urn:microsoft.com/office/officeart/2018/2/layout/IconCircleList"/>
    <dgm:cxn modelId="{9A92EB87-6A84-4F31-B839-807B4CFC2704}" type="presParOf" srcId="{5DD26945-7289-4030-8640-196B1DC4006B}" destId="{F8D1D663-EDEE-4D17-A115-E706D81E4C79}" srcOrd="0" destOrd="0" presId="urn:microsoft.com/office/officeart/2018/2/layout/IconCircleList"/>
    <dgm:cxn modelId="{85B6E60E-C770-4104-B57D-DEF8FC144921}" type="presParOf" srcId="{5DD26945-7289-4030-8640-196B1DC4006B}" destId="{0D948955-8053-4406-9379-0D5ECB6927D3}" srcOrd="1" destOrd="0" presId="urn:microsoft.com/office/officeart/2018/2/layout/IconCircleList"/>
    <dgm:cxn modelId="{06A46B7B-C220-47A6-A788-28130855DB12}" type="presParOf" srcId="{5DD26945-7289-4030-8640-196B1DC4006B}" destId="{0E9A4B5F-01AA-4273-BD8D-AC7757C0F727}" srcOrd="2" destOrd="0" presId="urn:microsoft.com/office/officeart/2018/2/layout/IconCircleList"/>
    <dgm:cxn modelId="{DD9B073D-BD75-405D-84CC-BC03DA3E8F40}" type="presParOf" srcId="{5DD26945-7289-4030-8640-196B1DC4006B}" destId="{85A55D7A-F39F-48B8-9A07-5BD0B797D58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72876-6DB2-4187-8425-3DEFC182D6EE}">
      <dsp:nvSpPr>
        <dsp:cNvPr id="0" name=""/>
        <dsp:cNvSpPr/>
      </dsp:nvSpPr>
      <dsp:spPr>
        <a:xfrm>
          <a:off x="1538994" y="52097"/>
          <a:ext cx="865834" cy="8658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6A392-4F29-4AB3-8BD6-B0F90057843A}">
      <dsp:nvSpPr>
        <dsp:cNvPr id="0" name=""/>
        <dsp:cNvSpPr/>
      </dsp:nvSpPr>
      <dsp:spPr>
        <a:xfrm>
          <a:off x="1720819" y="233922"/>
          <a:ext cx="502184" cy="5021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16119-150D-47BB-BAED-188BECB1FD02}">
      <dsp:nvSpPr>
        <dsp:cNvPr id="0" name=""/>
        <dsp:cNvSpPr/>
      </dsp:nvSpPr>
      <dsp:spPr>
        <a:xfrm>
          <a:off x="2590365" y="52097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/>
            <a:t>Acordo assinado em Bretton Woods, 1945, pós 2ª G. Mundial</a:t>
          </a:r>
          <a:endParaRPr lang="en-US" sz="1600" kern="1200"/>
        </a:p>
      </dsp:txBody>
      <dsp:txXfrm>
        <a:off x="2590365" y="52097"/>
        <a:ext cx="2040895" cy="865834"/>
      </dsp:txXfrm>
    </dsp:sp>
    <dsp:sp modelId="{D7E6BC9A-DBF2-47CC-8939-13CCA1A8B688}">
      <dsp:nvSpPr>
        <dsp:cNvPr id="0" name=""/>
        <dsp:cNvSpPr/>
      </dsp:nvSpPr>
      <dsp:spPr>
        <a:xfrm>
          <a:off x="4986871" y="52097"/>
          <a:ext cx="865834" cy="8658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7203F-0F3C-4B9B-B4C3-525520E47706}">
      <dsp:nvSpPr>
        <dsp:cNvPr id="0" name=""/>
        <dsp:cNvSpPr/>
      </dsp:nvSpPr>
      <dsp:spPr>
        <a:xfrm>
          <a:off x="5168697" y="233922"/>
          <a:ext cx="502184" cy="5021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EF07C-D624-4C74-B83E-C021E3D05C02}">
      <dsp:nvSpPr>
        <dsp:cNvPr id="0" name=""/>
        <dsp:cNvSpPr/>
      </dsp:nvSpPr>
      <dsp:spPr>
        <a:xfrm>
          <a:off x="6038242" y="52097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/>
            <a:t>Padrão-Ouro</a:t>
          </a:r>
          <a:endParaRPr lang="en-US" sz="1600" kern="1200"/>
        </a:p>
      </dsp:txBody>
      <dsp:txXfrm>
        <a:off x="6038242" y="52097"/>
        <a:ext cx="2040895" cy="865834"/>
      </dsp:txXfrm>
    </dsp:sp>
    <dsp:sp modelId="{00446B5F-C391-42B8-B476-CA0BFE639A15}">
      <dsp:nvSpPr>
        <dsp:cNvPr id="0" name=""/>
        <dsp:cNvSpPr/>
      </dsp:nvSpPr>
      <dsp:spPr>
        <a:xfrm>
          <a:off x="1538994" y="1613823"/>
          <a:ext cx="865834" cy="8658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54A9A-7D9B-499A-8B09-273362A9FF8D}">
      <dsp:nvSpPr>
        <dsp:cNvPr id="0" name=""/>
        <dsp:cNvSpPr/>
      </dsp:nvSpPr>
      <dsp:spPr>
        <a:xfrm>
          <a:off x="1720819" y="1795648"/>
          <a:ext cx="502184" cy="5021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D9622-E866-49C7-B873-8DBF7D1BB7D4}">
      <dsp:nvSpPr>
        <dsp:cNvPr id="0" name=""/>
        <dsp:cNvSpPr/>
      </dsp:nvSpPr>
      <dsp:spPr>
        <a:xfrm>
          <a:off x="2590365" y="1613823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/>
            <a:t>Taxas de câmbio fixas - valor indexado ao dólar</a:t>
          </a:r>
          <a:endParaRPr lang="en-US" sz="1600" kern="1200"/>
        </a:p>
      </dsp:txBody>
      <dsp:txXfrm>
        <a:off x="2590365" y="1613823"/>
        <a:ext cx="2040895" cy="865834"/>
      </dsp:txXfrm>
    </dsp:sp>
    <dsp:sp modelId="{B3BBA17E-08CB-4389-864F-5DC0DF8F6DA5}">
      <dsp:nvSpPr>
        <dsp:cNvPr id="0" name=""/>
        <dsp:cNvSpPr/>
      </dsp:nvSpPr>
      <dsp:spPr>
        <a:xfrm>
          <a:off x="4986871" y="1613823"/>
          <a:ext cx="865834" cy="8658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24294C-DCAC-4143-A044-F8DF67F7A579}">
      <dsp:nvSpPr>
        <dsp:cNvPr id="0" name=""/>
        <dsp:cNvSpPr/>
      </dsp:nvSpPr>
      <dsp:spPr>
        <a:xfrm>
          <a:off x="5168697" y="1795648"/>
          <a:ext cx="502184" cy="50218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F20EA-65BC-4702-A6E6-E738274B77C3}">
      <dsp:nvSpPr>
        <dsp:cNvPr id="0" name=""/>
        <dsp:cNvSpPr/>
      </dsp:nvSpPr>
      <dsp:spPr>
        <a:xfrm>
          <a:off x="6038242" y="1613823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/>
            <a:t>Regras de relações comerciais e financeiras</a:t>
          </a:r>
          <a:endParaRPr lang="en-US" sz="1600" kern="1200"/>
        </a:p>
      </dsp:txBody>
      <dsp:txXfrm>
        <a:off x="6038242" y="1613823"/>
        <a:ext cx="2040895" cy="865834"/>
      </dsp:txXfrm>
    </dsp:sp>
    <dsp:sp modelId="{F8D1D663-EDEE-4D17-A115-E706D81E4C79}">
      <dsp:nvSpPr>
        <dsp:cNvPr id="0" name=""/>
        <dsp:cNvSpPr/>
      </dsp:nvSpPr>
      <dsp:spPr>
        <a:xfrm>
          <a:off x="3407509" y="3175550"/>
          <a:ext cx="865834" cy="86583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948955-8053-4406-9379-0D5ECB6927D3}">
      <dsp:nvSpPr>
        <dsp:cNvPr id="0" name=""/>
        <dsp:cNvSpPr/>
      </dsp:nvSpPr>
      <dsp:spPr>
        <a:xfrm>
          <a:off x="3576144" y="3357375"/>
          <a:ext cx="502184" cy="50218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55D7A-F39F-48B8-9A07-5BD0B797D580}">
      <dsp:nvSpPr>
        <dsp:cNvPr id="0" name=""/>
        <dsp:cNvSpPr/>
      </dsp:nvSpPr>
      <dsp:spPr>
        <a:xfrm>
          <a:off x="4458989" y="3175550"/>
          <a:ext cx="2040895" cy="865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/>
            <a:t>Duração até 1971</a:t>
          </a:r>
          <a:endParaRPr lang="en-US" sz="1600" kern="1200"/>
        </a:p>
      </dsp:txBody>
      <dsp:txXfrm>
        <a:off x="4458989" y="3175550"/>
        <a:ext cx="2040895" cy="865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970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136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970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2921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080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2266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813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685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216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381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729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589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341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427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7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758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0D98D-E8E3-4E48-A3C4-A023B062E0FD}" type="datetimeFigureOut">
              <a:rPr lang="pt-PT" smtClean="0"/>
              <a:t>4/6/19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8D3D2E-749C-47ED-A8C1-7186D3C648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679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0F408C4-0E8A-47FB-A4A5-4D467E733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021" y="842214"/>
            <a:ext cx="8600661" cy="1911626"/>
          </a:xfrm>
        </p:spPr>
        <p:txBody>
          <a:bodyPr anchor="t">
            <a:norm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EVOLUÇÃO DE PARADIGMAS NA FORMULAÇÃO DE POLÍTICAS ECONÔMICAS</a:t>
            </a:r>
            <a:endParaRPr lang="pt-PT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Resultado de imagem para logo ocde png">
            <a:extLst>
              <a:ext uri="{FF2B5EF4-FFF2-40B4-BE49-F238E27FC236}">
                <a16:creationId xmlns:a16="http://schemas.microsoft.com/office/drawing/2014/main" xmlns="" id="{408444F4-7F5B-4110-AE53-DEC16E93F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7320" y="2533522"/>
            <a:ext cx="5835690" cy="40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5A7FF2E2-F15C-4E84-A942-217BA85966DE}"/>
              </a:ext>
            </a:extLst>
          </p:cNvPr>
          <p:cNvSpPr txBox="1"/>
          <p:nvPr/>
        </p:nvSpPr>
        <p:spPr>
          <a:xfrm>
            <a:off x="6096000" y="5634806"/>
            <a:ext cx="2861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João Pestana nº 46798</a:t>
            </a:r>
            <a:br>
              <a:rPr lang="pt-PT" dirty="0"/>
            </a:br>
            <a:r>
              <a:rPr lang="pt-PT" dirty="0"/>
              <a:t>Rui Olim nº 48753</a:t>
            </a:r>
          </a:p>
          <a:p>
            <a:r>
              <a:rPr lang="pt-PT" dirty="0"/>
              <a:t>Xavier Appleton nº 47010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12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E6FC0B-7B8E-4CB0-AD30-2172D64DE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Crise</a:t>
            </a:r>
            <a:endParaRPr lang="en-GB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B24CA974-9825-469E-AB5A-DB3DCBB69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Políticas Orçamentais e Monetárias incertas</a:t>
            </a:r>
          </a:p>
          <a:p>
            <a:r>
              <a:rPr lang="pt-BR" dirty="0"/>
              <a:t>Grande aumento do desemprego </a:t>
            </a:r>
          </a:p>
          <a:p>
            <a:r>
              <a:rPr lang="pt-BR" dirty="0"/>
              <a:t>Utilização de políticas não convecionais</a:t>
            </a:r>
          </a:p>
          <a:p>
            <a:r>
              <a:rPr lang="pt-BR" dirty="0"/>
              <a:t>Incerteza no valor do produto potencial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27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85C8CA-049A-4362-930C-6AD0385AD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algn="ctr"/>
            <a:r>
              <a:rPr lang="pt-PT" dirty="0"/>
              <a:t>Desafios pós-crise</a:t>
            </a:r>
            <a:endParaRPr lang="en-GB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D370897D-7714-4BC8-B4A0-115A6003A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pt-BR" dirty="0"/>
              <a:t>Política Monetária </a:t>
            </a:r>
          </a:p>
          <a:p>
            <a:r>
              <a:rPr lang="pt-BR" dirty="0"/>
              <a:t>Consolidação Orçamental</a:t>
            </a:r>
          </a:p>
          <a:p>
            <a:r>
              <a:rPr lang="pt-BR" dirty="0"/>
              <a:t>Reformas estruturais </a:t>
            </a:r>
          </a:p>
          <a:p>
            <a:endParaRPr lang="en-GB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775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495969-34D6-4281-846A-19068950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pt-PT" dirty="0"/>
              <a:t>Introdução</a:t>
            </a:r>
            <a:endParaRPr lang="en-GB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D1540ADB-57DD-423B-9C91-742F15664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dirty="0"/>
              <a:t>Os paradigmas definem não só os objetivos da política económica e os instrumentos necessários para os alcançar, mas também a natureza dos problemas.</a:t>
            </a:r>
          </a:p>
          <a:p>
            <a:endParaRPr lang="pt-BR" dirty="0"/>
          </a:p>
          <a:p>
            <a:endParaRPr lang="en-GB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855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6">
            <a:extLst>
              <a:ext uri="{FF2B5EF4-FFF2-40B4-BE49-F238E27FC236}">
                <a16:creationId xmlns:a16="http://schemas.microsoft.com/office/drawing/2014/main" xmlns="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02F0C7-CFA8-434A-84B3-0D4C2B5EC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pt-PT"/>
              <a:t>Bretton Woods</a:t>
            </a:r>
          </a:p>
        </p:txBody>
      </p:sp>
      <p:sp>
        <p:nvSpPr>
          <p:cNvPr id="44" name="Isosceles Triangle 38">
            <a:extLst>
              <a:ext uri="{FF2B5EF4-FFF2-40B4-BE49-F238E27FC236}">
                <a16:creationId xmlns:a16="http://schemas.microsoft.com/office/drawing/2014/main" xmlns="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0">
            <a:extLst>
              <a:ext uri="{FF2B5EF4-FFF2-40B4-BE49-F238E27FC236}">
                <a16:creationId xmlns:a16="http://schemas.microsoft.com/office/drawing/2014/main" xmlns="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2" name="Marcador de Posição de Conteúdo 2">
            <a:extLst>
              <a:ext uri="{FF2B5EF4-FFF2-40B4-BE49-F238E27FC236}">
                <a16:creationId xmlns:a16="http://schemas.microsoft.com/office/drawing/2014/main" xmlns="" id="{9FEBB984-D79B-4A2D-BB85-1425A79FC9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05148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275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B5F7E3B-C5F1-40E0-A491-558BAFBC1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271D6A-7763-497A-913A-F336CC71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algn="ctr"/>
            <a:r>
              <a:rPr lang="pt-PT" dirty="0"/>
              <a:t>Crise petrolífera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84E41A4A-4EEF-4501-B0D3-C393D5189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pt-PT" dirty="0"/>
              <a:t>1973</a:t>
            </a:r>
          </a:p>
          <a:p>
            <a:r>
              <a:rPr lang="pt-PT" dirty="0"/>
              <a:t>Maior crise dos últimos 30 anos</a:t>
            </a:r>
          </a:p>
          <a:p>
            <a:r>
              <a:rPr lang="pt-PT" dirty="0"/>
              <a:t>Problema? </a:t>
            </a:r>
          </a:p>
          <a:p>
            <a:r>
              <a:rPr lang="pt-PT" dirty="0"/>
              <a:t>Solução?</a:t>
            </a:r>
          </a:p>
          <a:p>
            <a:r>
              <a:rPr lang="pt-PT" dirty="0"/>
              <a:t>Estimular a economia </a:t>
            </a:r>
          </a:p>
          <a:p>
            <a:r>
              <a:rPr lang="pt-PT" dirty="0"/>
              <a:t>1979 – 2ª crise petrolífera</a:t>
            </a:r>
          </a:p>
          <a:p>
            <a:r>
              <a:rPr lang="pt-PT" dirty="0"/>
              <a:t>Rigidez economias ocidentais provocam aumento de desemprego</a:t>
            </a:r>
          </a:p>
        </p:txBody>
      </p:sp>
    </p:spTree>
    <p:extLst>
      <p:ext uri="{BB962C8B-B14F-4D97-AF65-F5344CB8AC3E}">
        <p14:creationId xmlns:p14="http://schemas.microsoft.com/office/powerpoint/2010/main" val="344749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8DF4D7F6-81B5-452A-9CE6-76D81F91D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086AC0-8323-46E9-8030-F205174F0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pt-PT" dirty="0"/>
              <a:t>1ª metade da década de 80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4600514D-20FB-4559-97DC-D1DC39E6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xmlns="" id="{266F638A-E405-4AC0-B984-72E5813B0D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D1CBE93-B17D-4509-843C-82287C380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AE6277B4-6A43-48AB-89B2-3442221619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Marcador de Posição de Conteúdo 2">
            <a:extLst>
              <a:ext uri="{FF2B5EF4-FFF2-40B4-BE49-F238E27FC236}">
                <a16:creationId xmlns:a16="http://schemas.microsoft.com/office/drawing/2014/main" xmlns="" id="{A9757F96-005F-4139-8DC9-3BBB6E937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pt-PT" dirty="0"/>
              <a:t>Importância políticas económicas estruturais</a:t>
            </a:r>
          </a:p>
          <a:p>
            <a:r>
              <a:rPr lang="pt-PT" dirty="0"/>
              <a:t>Bancos Centrais assumem controlo</a:t>
            </a:r>
          </a:p>
          <a:p>
            <a:r>
              <a:rPr lang="pt-PT" dirty="0"/>
              <a:t>Maior taxa de juro real</a:t>
            </a:r>
          </a:p>
          <a:p>
            <a:r>
              <a:rPr lang="pt-PT" b="1" dirty="0" err="1"/>
              <a:t>Objectivo</a:t>
            </a:r>
            <a:r>
              <a:rPr lang="pt-PT" b="1" dirty="0"/>
              <a:t>:</a:t>
            </a:r>
            <a:r>
              <a:rPr lang="pt-PT" dirty="0"/>
              <a:t> Reduzir défices </a:t>
            </a:r>
          </a:p>
        </p:txBody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xmlns="" id="{27B538D5-95DB-47ED-9CB4-34AE5BF78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2833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DF4D7F6-81B5-452A-9CE6-76D81F91D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83B384-4E39-470E-BF6D-E7091B4B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pt-PT" dirty="0"/>
              <a:t>2ª metade da década de 80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4600514D-20FB-4559-97DC-D1DC39E6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266F638A-E405-4AC0-B984-72E5813B0D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D1CBE93-B17D-4509-843C-82287C380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E6277B4-6A43-48AB-89B2-3442221619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04A1C26B-6675-4CF6-B8BE-FC3A0F222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pt-PT" dirty="0"/>
              <a:t>Recuperação muito grande</a:t>
            </a:r>
          </a:p>
          <a:p>
            <a:r>
              <a:rPr lang="pt-PT" dirty="0"/>
              <a:t>Setor privado</a:t>
            </a:r>
          </a:p>
          <a:p>
            <a:r>
              <a:rPr lang="pt-PT" dirty="0"/>
              <a:t>Diminuição do desemprego</a:t>
            </a:r>
          </a:p>
          <a:p>
            <a:r>
              <a:rPr lang="pt-PT" dirty="0"/>
              <a:t>Bancos centrais e taxa de câmbio</a:t>
            </a:r>
          </a:p>
          <a:p>
            <a:r>
              <a:rPr lang="pt-PT" dirty="0"/>
              <a:t>Balança de Pagamentos e o desequilíbrio</a:t>
            </a: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xmlns="" id="{27B538D5-95DB-47ED-9CB4-34AE5BF78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326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DDD193-286D-4C2D-BDCA-1F1E851B4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Década de 90</a:t>
            </a:r>
            <a:endParaRPr lang="en-GB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CDCBB095-1A1F-4F6C-9D4D-870EC3656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Maior aposta em reformas estruturais</a:t>
            </a:r>
          </a:p>
          <a:p>
            <a:r>
              <a:rPr lang="pt-PT" dirty="0"/>
              <a:t>Criação da NAFTA</a:t>
            </a:r>
          </a:p>
          <a:p>
            <a:r>
              <a:rPr lang="pt-PT" dirty="0"/>
              <a:t>Tratado de Maastricht: criação da União Económica e Monetária</a:t>
            </a:r>
          </a:p>
          <a:p>
            <a:r>
              <a:rPr lang="pt-PT" dirty="0"/>
              <a:t>Integração de ex-países comunistas no comércio internacional</a:t>
            </a:r>
          </a:p>
          <a:p>
            <a:r>
              <a:rPr lang="pt-PT" dirty="0"/>
              <a:t>Aparição dos tigres asiáticos: </a:t>
            </a:r>
            <a:r>
              <a:rPr lang="pt-BR" dirty="0"/>
              <a:t>Hong Kong, Coreia do Sul, Singapura e Taiwan.</a:t>
            </a:r>
          </a:p>
          <a:p>
            <a:r>
              <a:rPr lang="pt-BR" dirty="0"/>
              <a:t>Aumento da liberalização do mercado de trabalho e de produto</a:t>
            </a:r>
            <a:endParaRPr lang="pt-PT" dirty="0"/>
          </a:p>
          <a:p>
            <a:endParaRPr lang="pt-PT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12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699165-47CA-4698-AC37-42A352EA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algn="ctr"/>
            <a:r>
              <a:rPr lang="pt-PT" dirty="0"/>
              <a:t>Anos 2000 até a crise</a:t>
            </a:r>
            <a:endParaRPr lang="en-GB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F28279B8-118D-4ECE-A9FA-80B05E49F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pt-PT" dirty="0"/>
              <a:t>Aumento exponencial do comércio internacional </a:t>
            </a:r>
          </a:p>
          <a:p>
            <a:r>
              <a:rPr lang="pt-PT" dirty="0"/>
              <a:t>2001: Entrada da China na OMC </a:t>
            </a:r>
          </a:p>
          <a:p>
            <a:r>
              <a:rPr lang="pt-PT" dirty="0"/>
              <a:t>A globalização levou à diminuição da inflação</a:t>
            </a:r>
          </a:p>
          <a:p>
            <a:r>
              <a:rPr lang="pt-PT" dirty="0"/>
              <a:t>Baixas taxas de juro levaram a grandes tomadas de riscos </a:t>
            </a:r>
          </a:p>
          <a:p>
            <a:r>
              <a:rPr lang="pt-PT" dirty="0"/>
              <a:t>A PM foi essencial para ultrapassar crises contudo levou à criação de bolhas</a:t>
            </a:r>
            <a:endParaRPr lang="en-GB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753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0BA147-7F79-4FE8-8B6D-E907431DE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algn="ctr"/>
            <a:r>
              <a:rPr lang="pt-PT" dirty="0"/>
              <a:t>Objetivos das políticas</a:t>
            </a:r>
            <a:endParaRPr lang="en-GB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41525DBD-14B7-4069-8487-B584F6146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pt-PT" dirty="0"/>
              <a:t>Política Monetária: Estabilizar a inflação e taxas de juro</a:t>
            </a:r>
          </a:p>
          <a:p>
            <a:r>
              <a:rPr lang="pt-PT" dirty="0"/>
              <a:t>Política Orçamental: Estabilizar e reduzir défices orçamentais</a:t>
            </a:r>
          </a:p>
          <a:p>
            <a:r>
              <a:rPr lang="pt-PT" dirty="0"/>
              <a:t>Política Estrutural: Aumentar o crescimento económico a longo prazo</a:t>
            </a:r>
            <a:endParaRPr lang="en-GB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17814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316</Words>
  <Application>Microsoft Macintosh PowerPoint</Application>
  <PresentationFormat>Custom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Faceta</vt:lpstr>
      <vt:lpstr>PowerPoint Presentation</vt:lpstr>
      <vt:lpstr>Introdução</vt:lpstr>
      <vt:lpstr>Bretton Woods</vt:lpstr>
      <vt:lpstr>Crise petrolífera</vt:lpstr>
      <vt:lpstr>1ª metade da década de 80</vt:lpstr>
      <vt:lpstr>2ª metade da década de 80</vt:lpstr>
      <vt:lpstr>Década de 90</vt:lpstr>
      <vt:lpstr>Anos 2000 até a crise</vt:lpstr>
      <vt:lpstr>Objetivos das políticas</vt:lpstr>
      <vt:lpstr>Crise</vt:lpstr>
      <vt:lpstr>Desafios pós-crise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 olim</dc:creator>
  <cp:lastModifiedBy>Luis Catao</cp:lastModifiedBy>
  <cp:revision>10</cp:revision>
  <dcterms:created xsi:type="dcterms:W3CDTF">2019-02-27T22:20:32Z</dcterms:created>
  <dcterms:modified xsi:type="dcterms:W3CDTF">2019-04-06T08:51:21Z</dcterms:modified>
</cp:coreProperties>
</file>