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45"/>
  </p:notesMasterIdLst>
  <p:sldIdLst>
    <p:sldId id="256" r:id="rId2"/>
    <p:sldId id="284" r:id="rId3"/>
    <p:sldId id="258" r:id="rId4"/>
    <p:sldId id="293" r:id="rId5"/>
    <p:sldId id="259" r:id="rId6"/>
    <p:sldId id="262" r:id="rId7"/>
    <p:sldId id="267" r:id="rId8"/>
    <p:sldId id="268" r:id="rId9"/>
    <p:sldId id="294" r:id="rId10"/>
    <p:sldId id="295" r:id="rId11"/>
    <p:sldId id="296" r:id="rId12"/>
    <p:sldId id="297" r:id="rId13"/>
    <p:sldId id="309" r:id="rId14"/>
    <p:sldId id="261" r:id="rId15"/>
    <p:sldId id="275" r:id="rId16"/>
    <p:sldId id="281" r:id="rId17"/>
    <p:sldId id="276" r:id="rId18"/>
    <p:sldId id="282" r:id="rId19"/>
    <p:sldId id="283" r:id="rId20"/>
    <p:sldId id="277" r:id="rId21"/>
    <p:sldId id="278" r:id="rId22"/>
    <p:sldId id="279" r:id="rId23"/>
    <p:sldId id="280" r:id="rId24"/>
    <p:sldId id="307" r:id="rId25"/>
    <p:sldId id="308" r:id="rId26"/>
    <p:sldId id="263" r:id="rId27"/>
    <p:sldId id="266" r:id="rId28"/>
    <p:sldId id="270" r:id="rId29"/>
    <p:sldId id="271" r:id="rId30"/>
    <p:sldId id="298" r:id="rId31"/>
    <p:sldId id="310" r:id="rId32"/>
    <p:sldId id="311" r:id="rId33"/>
    <p:sldId id="312" r:id="rId34"/>
    <p:sldId id="313" r:id="rId35"/>
    <p:sldId id="299" r:id="rId36"/>
    <p:sldId id="300" r:id="rId37"/>
    <p:sldId id="301" r:id="rId38"/>
    <p:sldId id="303" r:id="rId39"/>
    <p:sldId id="304" r:id="rId40"/>
    <p:sldId id="272" r:id="rId41"/>
    <p:sldId id="305" r:id="rId42"/>
    <p:sldId id="306" r:id="rId43"/>
    <p:sldId id="264" r:id="rId4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0A6"/>
    <a:srgbClr val="C1CCE0"/>
    <a:srgbClr val="396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B10E8-4578-4326-811B-152037CC865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E43373-A409-45B6-8FA4-C323130DDAEB}">
      <dgm:prSet custT="1"/>
      <dgm:spPr/>
      <dgm:t>
        <a:bodyPr/>
        <a:lstStyle/>
        <a:p>
          <a:r>
            <a:rPr lang="es-ES" sz="1800" dirty="0"/>
            <a:t>Aumento da despesa pública </a:t>
          </a:r>
          <a:endParaRPr lang="en-US" sz="1800" dirty="0"/>
        </a:p>
      </dgm:t>
    </dgm:pt>
    <dgm:pt modelId="{CBD6EF8C-44FB-4FE4-A599-783BA981E7F9}" type="parTrans" cxnId="{747BAD75-AECF-4EF8-9044-A8ADB0A2E822}">
      <dgm:prSet/>
      <dgm:spPr/>
      <dgm:t>
        <a:bodyPr/>
        <a:lstStyle/>
        <a:p>
          <a:endParaRPr lang="en-US"/>
        </a:p>
      </dgm:t>
    </dgm:pt>
    <dgm:pt modelId="{54773694-B9FA-4E75-BA7C-38ACBC597F90}" type="sibTrans" cxnId="{747BAD75-AECF-4EF8-9044-A8ADB0A2E822}">
      <dgm:prSet/>
      <dgm:spPr/>
      <dgm:t>
        <a:bodyPr/>
        <a:lstStyle/>
        <a:p>
          <a:endParaRPr lang="en-US"/>
        </a:p>
      </dgm:t>
    </dgm:pt>
    <dgm:pt modelId="{C4742F0F-EC47-40F1-9190-A1FD665547B8}">
      <dgm:prSet custT="1"/>
      <dgm:spPr/>
      <dgm:t>
        <a:bodyPr/>
        <a:lstStyle/>
        <a:p>
          <a:r>
            <a:rPr lang="es-ES" sz="1800" dirty="0"/>
            <a:t>Diminuição do consumo das familias</a:t>
          </a:r>
          <a:endParaRPr lang="en-US" sz="1800" dirty="0"/>
        </a:p>
      </dgm:t>
    </dgm:pt>
    <dgm:pt modelId="{151AA3BD-2E7B-42EF-8A55-486BBD304C29}" type="parTrans" cxnId="{310A7A64-75E2-4C8F-9BC9-CE67D1DD3FA4}">
      <dgm:prSet/>
      <dgm:spPr/>
      <dgm:t>
        <a:bodyPr/>
        <a:lstStyle/>
        <a:p>
          <a:endParaRPr lang="en-US"/>
        </a:p>
      </dgm:t>
    </dgm:pt>
    <dgm:pt modelId="{411B417D-6305-479F-9D12-0F2E213FCE50}" type="sibTrans" cxnId="{310A7A64-75E2-4C8F-9BC9-CE67D1DD3FA4}">
      <dgm:prSet/>
      <dgm:spPr/>
      <dgm:t>
        <a:bodyPr/>
        <a:lstStyle/>
        <a:p>
          <a:endParaRPr lang="en-US"/>
        </a:p>
      </dgm:t>
    </dgm:pt>
    <dgm:pt modelId="{C5BF81E8-1799-43D6-8D6E-35FABFBA3C1E}">
      <dgm:prSet custT="1"/>
      <dgm:spPr/>
      <dgm:t>
        <a:bodyPr/>
        <a:lstStyle/>
        <a:p>
          <a:r>
            <a:rPr lang="es-ES" sz="1800" dirty="0"/>
            <a:t>Aumento da oferta do fator trabalho </a:t>
          </a:r>
          <a:endParaRPr lang="en-US" sz="1800" dirty="0"/>
        </a:p>
      </dgm:t>
    </dgm:pt>
    <dgm:pt modelId="{A672A7A9-1DFE-4C4A-AAA0-2915A0DE4A4F}" type="parTrans" cxnId="{E343074F-ED66-4DDF-A3AF-2A8F70A05BB8}">
      <dgm:prSet/>
      <dgm:spPr/>
      <dgm:t>
        <a:bodyPr/>
        <a:lstStyle/>
        <a:p>
          <a:endParaRPr lang="en-US"/>
        </a:p>
      </dgm:t>
    </dgm:pt>
    <dgm:pt modelId="{F6405FE8-CD7F-484E-8BBC-B953901737DA}" type="sibTrans" cxnId="{E343074F-ED66-4DDF-A3AF-2A8F70A05BB8}">
      <dgm:prSet/>
      <dgm:spPr/>
      <dgm:t>
        <a:bodyPr/>
        <a:lstStyle/>
        <a:p>
          <a:endParaRPr lang="en-US"/>
        </a:p>
      </dgm:t>
    </dgm:pt>
    <dgm:pt modelId="{958D3979-1666-492D-8B94-4BD82E22BAFD}">
      <dgm:prSet custT="1"/>
      <dgm:spPr/>
      <dgm:t>
        <a:bodyPr/>
        <a:lstStyle/>
        <a:p>
          <a:r>
            <a:rPr lang="es-ES" sz="1800" dirty="0"/>
            <a:t>Aumento da produção</a:t>
          </a:r>
          <a:endParaRPr lang="en-US" sz="1800" dirty="0"/>
        </a:p>
      </dgm:t>
    </dgm:pt>
    <dgm:pt modelId="{F722897F-89CD-4CB1-891C-27055D4B1033}" type="parTrans" cxnId="{C632743A-68B3-43D7-ABE0-B0169A0F725D}">
      <dgm:prSet/>
      <dgm:spPr/>
      <dgm:t>
        <a:bodyPr/>
        <a:lstStyle/>
        <a:p>
          <a:endParaRPr lang="en-US"/>
        </a:p>
      </dgm:t>
    </dgm:pt>
    <dgm:pt modelId="{DF0035BE-25E9-4356-95BA-D29DDC042E72}" type="sibTrans" cxnId="{C632743A-68B3-43D7-ABE0-B0169A0F725D}">
      <dgm:prSet/>
      <dgm:spPr/>
      <dgm:t>
        <a:bodyPr/>
        <a:lstStyle/>
        <a:p>
          <a:endParaRPr lang="en-US"/>
        </a:p>
      </dgm:t>
    </dgm:pt>
    <dgm:pt modelId="{8DA73C4B-D57B-44F3-8905-CC35A7C6FEC6}" type="pres">
      <dgm:prSet presAssocID="{082B10E8-4578-4326-811B-152037CC86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3559DE-849C-48A6-A8D1-1F400DCEEABC}" type="pres">
      <dgm:prSet presAssocID="{7CE43373-A409-45B6-8FA4-C323130DDAEB}" presName="hierRoot1" presStyleCnt="0"/>
      <dgm:spPr/>
    </dgm:pt>
    <dgm:pt modelId="{6B2E8656-1A63-449C-B3E0-537D0D72D6B0}" type="pres">
      <dgm:prSet presAssocID="{7CE43373-A409-45B6-8FA4-C323130DDAEB}" presName="composite" presStyleCnt="0"/>
      <dgm:spPr/>
    </dgm:pt>
    <dgm:pt modelId="{C7830E02-FFE0-4ABB-A287-41C8A3ABCA9C}" type="pres">
      <dgm:prSet presAssocID="{7CE43373-A409-45B6-8FA4-C323130DDAEB}" presName="background" presStyleLbl="node0" presStyleIdx="0" presStyleCnt="4"/>
      <dgm:spPr/>
    </dgm:pt>
    <dgm:pt modelId="{1F99A38E-75B4-4E7D-8A85-9FD90B1A7BD3}" type="pres">
      <dgm:prSet presAssocID="{7CE43373-A409-45B6-8FA4-C323130DDAEB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80638D-1CF5-49C9-BDF6-C964FF98F2F1}" type="pres">
      <dgm:prSet presAssocID="{7CE43373-A409-45B6-8FA4-C323130DDAEB}" presName="hierChild2" presStyleCnt="0"/>
      <dgm:spPr/>
    </dgm:pt>
    <dgm:pt modelId="{B7072F4E-7961-4205-B9A7-87F0E1AB86A8}" type="pres">
      <dgm:prSet presAssocID="{C4742F0F-EC47-40F1-9190-A1FD665547B8}" presName="hierRoot1" presStyleCnt="0"/>
      <dgm:spPr/>
    </dgm:pt>
    <dgm:pt modelId="{5E6D48D2-4FD3-4B0A-A3E3-F3AA7D6DE86B}" type="pres">
      <dgm:prSet presAssocID="{C4742F0F-EC47-40F1-9190-A1FD665547B8}" presName="composite" presStyleCnt="0"/>
      <dgm:spPr/>
    </dgm:pt>
    <dgm:pt modelId="{FA38BAF1-17F3-4EB0-A66D-66E28320AD04}" type="pres">
      <dgm:prSet presAssocID="{C4742F0F-EC47-40F1-9190-A1FD665547B8}" presName="background" presStyleLbl="node0" presStyleIdx="1" presStyleCnt="4"/>
      <dgm:spPr/>
    </dgm:pt>
    <dgm:pt modelId="{2B53BEF5-A80C-4892-BF8F-C8959EF9689E}" type="pres">
      <dgm:prSet presAssocID="{C4742F0F-EC47-40F1-9190-A1FD665547B8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53B651-BD7E-4E2A-BEB6-EDEAF8B888B2}" type="pres">
      <dgm:prSet presAssocID="{C4742F0F-EC47-40F1-9190-A1FD665547B8}" presName="hierChild2" presStyleCnt="0"/>
      <dgm:spPr/>
    </dgm:pt>
    <dgm:pt modelId="{5D7F33C4-3E2D-4DBC-8CF6-D888B4E8DD45}" type="pres">
      <dgm:prSet presAssocID="{C5BF81E8-1799-43D6-8D6E-35FABFBA3C1E}" presName="hierRoot1" presStyleCnt="0"/>
      <dgm:spPr/>
    </dgm:pt>
    <dgm:pt modelId="{D316DB9D-C4CA-48C0-B7CF-17244BB95F74}" type="pres">
      <dgm:prSet presAssocID="{C5BF81E8-1799-43D6-8D6E-35FABFBA3C1E}" presName="composite" presStyleCnt="0"/>
      <dgm:spPr/>
    </dgm:pt>
    <dgm:pt modelId="{BE4262EA-0BBB-45CA-A6CE-D3D85C6AE6BE}" type="pres">
      <dgm:prSet presAssocID="{C5BF81E8-1799-43D6-8D6E-35FABFBA3C1E}" presName="background" presStyleLbl="node0" presStyleIdx="2" presStyleCnt="4"/>
      <dgm:spPr/>
    </dgm:pt>
    <dgm:pt modelId="{63D25A19-3251-484C-89EB-3E9CA76C475B}" type="pres">
      <dgm:prSet presAssocID="{C5BF81E8-1799-43D6-8D6E-35FABFBA3C1E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1120BF-48B6-4D8C-98E2-1AB6D4FED69B}" type="pres">
      <dgm:prSet presAssocID="{C5BF81E8-1799-43D6-8D6E-35FABFBA3C1E}" presName="hierChild2" presStyleCnt="0"/>
      <dgm:spPr/>
    </dgm:pt>
    <dgm:pt modelId="{BCED7038-4D88-45E9-AEB4-11D7ADE2B5D7}" type="pres">
      <dgm:prSet presAssocID="{958D3979-1666-492D-8B94-4BD82E22BAFD}" presName="hierRoot1" presStyleCnt="0"/>
      <dgm:spPr/>
    </dgm:pt>
    <dgm:pt modelId="{0A72F8F1-B068-41BA-AFF5-B7C588445EC0}" type="pres">
      <dgm:prSet presAssocID="{958D3979-1666-492D-8B94-4BD82E22BAFD}" presName="composite" presStyleCnt="0"/>
      <dgm:spPr/>
    </dgm:pt>
    <dgm:pt modelId="{53C6059A-A622-452F-BFA9-47D2C7CA459F}" type="pres">
      <dgm:prSet presAssocID="{958D3979-1666-492D-8B94-4BD82E22BAFD}" presName="background" presStyleLbl="node0" presStyleIdx="3" presStyleCnt="4"/>
      <dgm:spPr/>
    </dgm:pt>
    <dgm:pt modelId="{6D0CF97E-A892-4801-94EB-0D1195432043}" type="pres">
      <dgm:prSet presAssocID="{958D3979-1666-492D-8B94-4BD82E22BAFD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660453-4764-4E4F-9586-67E25EC41535}" type="pres">
      <dgm:prSet presAssocID="{958D3979-1666-492D-8B94-4BD82E22BAFD}" presName="hierChild2" presStyleCnt="0"/>
      <dgm:spPr/>
    </dgm:pt>
  </dgm:ptLst>
  <dgm:cxnLst>
    <dgm:cxn modelId="{B0AA1A93-4D4F-4F84-A227-EBF31E393501}" type="presOf" srcId="{C4742F0F-EC47-40F1-9190-A1FD665547B8}" destId="{2B53BEF5-A80C-4892-BF8F-C8959EF9689E}" srcOrd="0" destOrd="0" presId="urn:microsoft.com/office/officeart/2005/8/layout/hierarchy1"/>
    <dgm:cxn modelId="{AC07B3D7-0CC0-4ACD-8B47-A67D15DD7C65}" type="presOf" srcId="{C5BF81E8-1799-43D6-8D6E-35FABFBA3C1E}" destId="{63D25A19-3251-484C-89EB-3E9CA76C475B}" srcOrd="0" destOrd="0" presId="urn:microsoft.com/office/officeart/2005/8/layout/hierarchy1"/>
    <dgm:cxn modelId="{310A7A64-75E2-4C8F-9BC9-CE67D1DD3FA4}" srcId="{082B10E8-4578-4326-811B-152037CC865C}" destId="{C4742F0F-EC47-40F1-9190-A1FD665547B8}" srcOrd="1" destOrd="0" parTransId="{151AA3BD-2E7B-42EF-8A55-486BBD304C29}" sibTransId="{411B417D-6305-479F-9D12-0F2E213FCE50}"/>
    <dgm:cxn modelId="{BAA06FBD-BC0A-40CE-A6E3-54C60BD87E25}" type="presOf" srcId="{082B10E8-4578-4326-811B-152037CC865C}" destId="{8DA73C4B-D57B-44F3-8905-CC35A7C6FEC6}" srcOrd="0" destOrd="0" presId="urn:microsoft.com/office/officeart/2005/8/layout/hierarchy1"/>
    <dgm:cxn modelId="{E343074F-ED66-4DDF-A3AF-2A8F70A05BB8}" srcId="{082B10E8-4578-4326-811B-152037CC865C}" destId="{C5BF81E8-1799-43D6-8D6E-35FABFBA3C1E}" srcOrd="2" destOrd="0" parTransId="{A672A7A9-1DFE-4C4A-AAA0-2915A0DE4A4F}" sibTransId="{F6405FE8-CD7F-484E-8BBC-B953901737DA}"/>
    <dgm:cxn modelId="{747BAD75-AECF-4EF8-9044-A8ADB0A2E822}" srcId="{082B10E8-4578-4326-811B-152037CC865C}" destId="{7CE43373-A409-45B6-8FA4-C323130DDAEB}" srcOrd="0" destOrd="0" parTransId="{CBD6EF8C-44FB-4FE4-A599-783BA981E7F9}" sibTransId="{54773694-B9FA-4E75-BA7C-38ACBC597F90}"/>
    <dgm:cxn modelId="{54088F86-E6C9-4278-8A27-BA8B29C5AC86}" type="presOf" srcId="{7CE43373-A409-45B6-8FA4-C323130DDAEB}" destId="{1F99A38E-75B4-4E7D-8A85-9FD90B1A7BD3}" srcOrd="0" destOrd="0" presId="urn:microsoft.com/office/officeart/2005/8/layout/hierarchy1"/>
    <dgm:cxn modelId="{C632743A-68B3-43D7-ABE0-B0169A0F725D}" srcId="{082B10E8-4578-4326-811B-152037CC865C}" destId="{958D3979-1666-492D-8B94-4BD82E22BAFD}" srcOrd="3" destOrd="0" parTransId="{F722897F-89CD-4CB1-891C-27055D4B1033}" sibTransId="{DF0035BE-25E9-4356-95BA-D29DDC042E72}"/>
    <dgm:cxn modelId="{302FFE61-D90F-4521-80FB-5B150F74CF9A}" type="presOf" srcId="{958D3979-1666-492D-8B94-4BD82E22BAFD}" destId="{6D0CF97E-A892-4801-94EB-0D1195432043}" srcOrd="0" destOrd="0" presId="urn:microsoft.com/office/officeart/2005/8/layout/hierarchy1"/>
    <dgm:cxn modelId="{3A012852-8DF2-42D9-873B-BE9F815CD606}" type="presParOf" srcId="{8DA73C4B-D57B-44F3-8905-CC35A7C6FEC6}" destId="{A83559DE-849C-48A6-A8D1-1F400DCEEABC}" srcOrd="0" destOrd="0" presId="urn:microsoft.com/office/officeart/2005/8/layout/hierarchy1"/>
    <dgm:cxn modelId="{9718369C-6FB2-4892-8B2D-F7D35FA78227}" type="presParOf" srcId="{A83559DE-849C-48A6-A8D1-1F400DCEEABC}" destId="{6B2E8656-1A63-449C-B3E0-537D0D72D6B0}" srcOrd="0" destOrd="0" presId="urn:microsoft.com/office/officeart/2005/8/layout/hierarchy1"/>
    <dgm:cxn modelId="{DC6D3C52-AE19-4C58-866F-E1DDB8F466EE}" type="presParOf" srcId="{6B2E8656-1A63-449C-B3E0-537D0D72D6B0}" destId="{C7830E02-FFE0-4ABB-A287-41C8A3ABCA9C}" srcOrd="0" destOrd="0" presId="urn:microsoft.com/office/officeart/2005/8/layout/hierarchy1"/>
    <dgm:cxn modelId="{7160DCB4-B9C2-4DBF-9436-BCA87D4189A4}" type="presParOf" srcId="{6B2E8656-1A63-449C-B3E0-537D0D72D6B0}" destId="{1F99A38E-75B4-4E7D-8A85-9FD90B1A7BD3}" srcOrd="1" destOrd="0" presId="urn:microsoft.com/office/officeart/2005/8/layout/hierarchy1"/>
    <dgm:cxn modelId="{7805A29E-E668-43E5-B0CE-7904EF389DAB}" type="presParOf" srcId="{A83559DE-849C-48A6-A8D1-1F400DCEEABC}" destId="{3C80638D-1CF5-49C9-BDF6-C964FF98F2F1}" srcOrd="1" destOrd="0" presId="urn:microsoft.com/office/officeart/2005/8/layout/hierarchy1"/>
    <dgm:cxn modelId="{66F2A5B1-8503-4328-903A-B0E2B8EA91B8}" type="presParOf" srcId="{8DA73C4B-D57B-44F3-8905-CC35A7C6FEC6}" destId="{B7072F4E-7961-4205-B9A7-87F0E1AB86A8}" srcOrd="1" destOrd="0" presId="urn:microsoft.com/office/officeart/2005/8/layout/hierarchy1"/>
    <dgm:cxn modelId="{ABB69C87-89AC-421A-9305-D719113E1B42}" type="presParOf" srcId="{B7072F4E-7961-4205-B9A7-87F0E1AB86A8}" destId="{5E6D48D2-4FD3-4B0A-A3E3-F3AA7D6DE86B}" srcOrd="0" destOrd="0" presId="urn:microsoft.com/office/officeart/2005/8/layout/hierarchy1"/>
    <dgm:cxn modelId="{A3BCA537-6C07-4129-8800-72941E8642CE}" type="presParOf" srcId="{5E6D48D2-4FD3-4B0A-A3E3-F3AA7D6DE86B}" destId="{FA38BAF1-17F3-4EB0-A66D-66E28320AD04}" srcOrd="0" destOrd="0" presId="urn:microsoft.com/office/officeart/2005/8/layout/hierarchy1"/>
    <dgm:cxn modelId="{80424EF6-C4DD-4957-B3DB-6FE41DE37B27}" type="presParOf" srcId="{5E6D48D2-4FD3-4B0A-A3E3-F3AA7D6DE86B}" destId="{2B53BEF5-A80C-4892-BF8F-C8959EF9689E}" srcOrd="1" destOrd="0" presId="urn:microsoft.com/office/officeart/2005/8/layout/hierarchy1"/>
    <dgm:cxn modelId="{EC445390-AC99-464C-9A02-A131688928B7}" type="presParOf" srcId="{B7072F4E-7961-4205-B9A7-87F0E1AB86A8}" destId="{4F53B651-BD7E-4E2A-BEB6-EDEAF8B888B2}" srcOrd="1" destOrd="0" presId="urn:microsoft.com/office/officeart/2005/8/layout/hierarchy1"/>
    <dgm:cxn modelId="{82CFF1DC-24D2-4C5F-A894-2AFE9F1BBD3E}" type="presParOf" srcId="{8DA73C4B-D57B-44F3-8905-CC35A7C6FEC6}" destId="{5D7F33C4-3E2D-4DBC-8CF6-D888B4E8DD45}" srcOrd="2" destOrd="0" presId="urn:microsoft.com/office/officeart/2005/8/layout/hierarchy1"/>
    <dgm:cxn modelId="{BB0EA86F-BBD6-4EC8-B9FD-4231D98E32EF}" type="presParOf" srcId="{5D7F33C4-3E2D-4DBC-8CF6-D888B4E8DD45}" destId="{D316DB9D-C4CA-48C0-B7CF-17244BB95F74}" srcOrd="0" destOrd="0" presId="urn:microsoft.com/office/officeart/2005/8/layout/hierarchy1"/>
    <dgm:cxn modelId="{A916E619-27AC-42F6-A09F-79D1320F61A0}" type="presParOf" srcId="{D316DB9D-C4CA-48C0-B7CF-17244BB95F74}" destId="{BE4262EA-0BBB-45CA-A6CE-D3D85C6AE6BE}" srcOrd="0" destOrd="0" presId="urn:microsoft.com/office/officeart/2005/8/layout/hierarchy1"/>
    <dgm:cxn modelId="{E840D98D-24E6-4189-986E-9E06B5B165C7}" type="presParOf" srcId="{D316DB9D-C4CA-48C0-B7CF-17244BB95F74}" destId="{63D25A19-3251-484C-89EB-3E9CA76C475B}" srcOrd="1" destOrd="0" presId="urn:microsoft.com/office/officeart/2005/8/layout/hierarchy1"/>
    <dgm:cxn modelId="{87BE110B-0015-4187-ABBF-CDF73457A9D9}" type="presParOf" srcId="{5D7F33C4-3E2D-4DBC-8CF6-D888B4E8DD45}" destId="{2B1120BF-48B6-4D8C-98E2-1AB6D4FED69B}" srcOrd="1" destOrd="0" presId="urn:microsoft.com/office/officeart/2005/8/layout/hierarchy1"/>
    <dgm:cxn modelId="{B7ADE265-A340-4AE2-B3B0-C12B3AF7D23B}" type="presParOf" srcId="{8DA73C4B-D57B-44F3-8905-CC35A7C6FEC6}" destId="{BCED7038-4D88-45E9-AEB4-11D7ADE2B5D7}" srcOrd="3" destOrd="0" presId="urn:microsoft.com/office/officeart/2005/8/layout/hierarchy1"/>
    <dgm:cxn modelId="{587A6A40-772E-4D38-B9CB-BA0E09DEEE56}" type="presParOf" srcId="{BCED7038-4D88-45E9-AEB4-11D7ADE2B5D7}" destId="{0A72F8F1-B068-41BA-AFF5-B7C588445EC0}" srcOrd="0" destOrd="0" presId="urn:microsoft.com/office/officeart/2005/8/layout/hierarchy1"/>
    <dgm:cxn modelId="{6EB8EC07-387D-4EA5-B92C-17B5571FEF2B}" type="presParOf" srcId="{0A72F8F1-B068-41BA-AFF5-B7C588445EC0}" destId="{53C6059A-A622-452F-BFA9-47D2C7CA459F}" srcOrd="0" destOrd="0" presId="urn:microsoft.com/office/officeart/2005/8/layout/hierarchy1"/>
    <dgm:cxn modelId="{D7447030-7BA0-4EF7-A78C-681D47622246}" type="presParOf" srcId="{0A72F8F1-B068-41BA-AFF5-B7C588445EC0}" destId="{6D0CF97E-A892-4801-94EB-0D1195432043}" srcOrd="1" destOrd="0" presId="urn:microsoft.com/office/officeart/2005/8/layout/hierarchy1"/>
    <dgm:cxn modelId="{8D49D5A2-409A-42E6-ADA5-93017B107F2F}" type="presParOf" srcId="{BCED7038-4D88-45E9-AEB4-11D7ADE2B5D7}" destId="{28660453-4764-4E4F-9586-67E25EC415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B6D01-77B6-4547-B871-614A06F100C4}" type="datetimeFigureOut">
              <a:rPr lang="es-ES" smtClean="0"/>
              <a:t>4/1/19</a:t>
            </a:fld>
            <a:endParaRPr lang="es-E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1444-94D8-462B-BDE4-6B4E3C3F75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68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1444-94D8-462B-BDE4-6B4E3C3F75E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09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/>
              <a:t>Um número positivo indica </a:t>
            </a:r>
            <a:r>
              <a:rPr lang="es-ES" sz="1200" dirty="0"/>
              <a:t>emprestar ao resto do mundo e um número negativo indica pedir emprestado.</a:t>
            </a:r>
            <a:endParaRPr lang="pt-PT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1444-94D8-462B-BDE4-6B4E3C3F75E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05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/>
              <a:t>Na Irlanda, o endividamento líquido das famílias chegou a cerca de 8% do PIB em 2008 tendo passado a empréstimo em 2009.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1444-94D8-462B-BDE4-6B4E3C3F75E2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1444-94D8-462B-BDE4-6B4E3C3F75E2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00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1444-94D8-462B-BDE4-6B4E3C3F75E2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42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1444-94D8-462B-BDE4-6B4E3C3F75E2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10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1444-94D8-462B-BDE4-6B4E3C3F75E2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43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1444-94D8-462B-BDE4-6B4E3C3F75E2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995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1444-94D8-462B-BDE4-6B4E3C3F75E2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54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C94698-5824-4137-A4A4-5F0953148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60F2626-1012-402D-A895-58D725D7E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s-E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B401110-6B34-4098-94DC-46C5C0C2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64E10F98-ADF6-44FE-90F0-A6D5E90B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4A13449-10E8-4B73-B940-4DF9EF1B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8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DCC231-3DBB-40BB-A005-9EDB033F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s-E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01EE6353-5CE2-4A03-B773-E580354D9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2C8DC7C-6137-444B-9A40-6B6869D9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27124B3-DF66-41FF-9E24-D9B5A117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030E4A66-B3F1-44A1-8ECB-51565F75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8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F1996FA-EE23-429A-A4A3-84C10CE67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s-E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9B742867-579B-4E98-8125-72638C412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8991F12E-7BDE-4A6D-8741-D762613F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D5DD4E6-9201-4A0D-BA4B-DE56B70A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8D6E526A-D0EB-4FDA-98DD-B77F224A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5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7FDDC0-47A9-4157-99F2-8D965FF1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s-E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1B12FFC6-D96B-4EA5-91D7-91AE9D546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AB1135F-8DCD-4D6E-8789-C3FC7A6A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62DD2AB9-D733-402A-9AD9-F073C486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5E5DA20D-F9DF-4F92-B838-E4FA0771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FFBB24-3D13-4DC9-927D-90A5AA0D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s-E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D0807EE-5354-46FB-A50D-8909DC828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904F315-272C-416F-9F79-8352E5A1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272E5D5-C397-4368-934C-BE6B90D2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317EEB5D-ECDB-4850-85D0-22A5726F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0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3200D0-A981-4F3B-91AF-4EE6E58B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s-E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DAFE63F-3A97-4A77-83F6-075A94CB4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AB3ED0F-6F86-4AF9-B879-7CE9B4C2F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16F1460F-30BD-451F-B81B-CA8BF8C6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391D685-0C66-40A7-8358-63495A71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59826F5-F91E-4527-AF9D-5D842622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6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454E4F-C452-4E0B-852D-844412BC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s-E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6DE7997-C914-47C1-B742-836182C05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7DC2DB2E-1F63-4EEF-A9DA-A94107D54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720A7A77-4774-4686-B0F9-EF0174073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A609C769-9089-46A1-9A2E-F36478CC8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B2CA622A-A666-4960-AC04-8282327C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915D2B9F-09DD-4C01-9E7D-BD0AD8AF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1FE4E64E-8EA1-49C7-87C7-57755CBD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2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834BDF-98BA-499E-95BC-EBF528E4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s-E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825D0F1A-D7DC-423B-B58E-FB243DEF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4BD1ED69-FC8B-4A5F-A3BB-698D7725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01C830AC-64CE-4CDB-8C47-6BC460CE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4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CC83CB0A-2E05-4B3E-AB68-EE8E4F99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54597473-9640-42AC-AEE7-7344B313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9AB91768-C268-4D4B-801D-CF1CB404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7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DF86E-03F5-4157-9351-76BAD5E5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s-E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015AAD5D-0995-4061-89D3-9032960A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3AECD3DC-7B6A-4318-BB4B-36FDE0FA0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0C0B3152-D431-464B-97C8-C38AB43B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28C0D610-6803-4E86-913E-79F38CA5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2514378F-5F25-47B5-B0E4-BF225A0D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2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552912-EC90-4B5E-B9ED-A2F4034A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s-ES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16F7EA10-7446-4F4B-980C-16707E03D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6A712EFE-BAFC-40B6-8135-F3FDC69F6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490F40F-1733-45B2-8163-0C2F9EE1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E69D18DC-FA4E-4F55-88B4-0FA4CEC4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3DDF7081-5F03-40C4-BFF5-D265C9FE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3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29396C36-6079-4407-8347-3819AC23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s-E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8C056E13-996F-44D8-A59D-DDAECBCC2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F5F898E-9117-4BA8-A130-FD980EFD3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BECE623-2C6F-4907-B52C-ACBF35AB9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4D392078-FBC3-4EE7-9F11-FF5DEA342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0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D96B8E-EB8F-49FA-ABB1-BCAE48547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pt-P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Bahnschrift SemiBold" panose="020B0502040204020203" pitchFamily="34" charset="0"/>
              </a:rPr>
              <a:t>Austeridade: prejudicando mas ajudando</a:t>
            </a:r>
            <a:endParaRPr lang="es-E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Bahnschrift SemiBold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3005B38-8D49-4E61-BD5B-ADFBA6692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92500" lnSpcReduction="10000"/>
          </a:bodyPr>
          <a:lstStyle/>
          <a:p>
            <a:endParaRPr lang="pt-PT" sz="2000" dirty="0">
              <a:solidFill>
                <a:srgbClr val="FFFFFF"/>
              </a:solidFill>
            </a:endParaRPr>
          </a:p>
          <a:p>
            <a:r>
              <a:rPr lang="pt-PT" sz="19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Austerity</a:t>
            </a:r>
            <a:r>
              <a:rPr lang="pt-PT" sz="19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: </a:t>
            </a:r>
            <a:r>
              <a:rPr lang="pt-PT" sz="19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hurting</a:t>
            </a:r>
            <a:r>
              <a:rPr lang="pt-PT" sz="19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 </a:t>
            </a:r>
            <a:r>
              <a:rPr lang="pt-PT" sz="19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but</a:t>
            </a:r>
            <a:r>
              <a:rPr lang="pt-PT" sz="19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 </a:t>
            </a:r>
            <a:r>
              <a:rPr lang="pt-PT" sz="19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helping</a:t>
            </a:r>
            <a:endParaRPr lang="es-ES" sz="19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61AD63C-2387-404E-9545-317332C1683C}"/>
              </a:ext>
            </a:extLst>
          </p:cNvPr>
          <p:cNvSpPr txBox="1"/>
          <p:nvPr/>
        </p:nvSpPr>
        <p:spPr>
          <a:xfrm>
            <a:off x="9942089" y="5619564"/>
            <a:ext cx="22499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/>
              <a:t>Trabalho realizado por:</a:t>
            </a:r>
          </a:p>
          <a:p>
            <a:pPr marL="285750" indent="-285750">
              <a:buFontTx/>
              <a:buChar char="-"/>
            </a:pPr>
            <a:r>
              <a:rPr lang="pt-PT" sz="1400" dirty="0"/>
              <a:t>Gonçalo Neves, 48992</a:t>
            </a:r>
          </a:p>
          <a:p>
            <a:pPr marL="285750" indent="-285750">
              <a:buFontTx/>
              <a:buChar char="-"/>
            </a:pPr>
            <a:r>
              <a:rPr lang="pt-PT" sz="1400" dirty="0"/>
              <a:t>Mafalda Martins, 48638</a:t>
            </a:r>
          </a:p>
          <a:p>
            <a:pPr marL="285750" indent="-285750">
              <a:buFontTx/>
              <a:buChar char="-"/>
            </a:pPr>
            <a:r>
              <a:rPr lang="pt-PT" sz="1400" dirty="0"/>
              <a:t>Marcelo Sanches, 48925</a:t>
            </a:r>
          </a:p>
          <a:p>
            <a:pPr marL="285750" indent="-285750">
              <a:buFontTx/>
              <a:buChar char="-"/>
            </a:pPr>
            <a:r>
              <a:rPr lang="pt-PT" sz="1400" dirty="0"/>
              <a:t>Marisa Costa, 48996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101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Trade-off</a:t>
            </a:r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 entre: </a:t>
            </a:r>
            <a:r>
              <a:rPr lang="pt-PT" sz="40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front-loading</a:t>
            </a:r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 e </a:t>
            </a:r>
            <a:b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</a:br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 </a:t>
            </a:r>
            <a:r>
              <a:rPr lang="pt-PT" sz="40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back-loading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AA673A0A-4210-4794-92AC-480DD4C3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74" y="2753936"/>
            <a:ext cx="9831600" cy="3765550"/>
          </a:xfrm>
        </p:spPr>
        <p:txBody>
          <a:bodyPr>
            <a:normAutofit/>
          </a:bodyPr>
          <a:lstStyle/>
          <a:p>
            <a:pPr algn="just"/>
            <a:r>
              <a:rPr lang="pt-PT" sz="1800" dirty="0"/>
              <a:t>Há um </a:t>
            </a:r>
            <a:r>
              <a:rPr lang="pt-PT" sz="1800" dirty="0" err="1"/>
              <a:t>trade</a:t>
            </a:r>
            <a:r>
              <a:rPr lang="pt-PT" sz="1800" dirty="0"/>
              <a:t> </a:t>
            </a:r>
            <a:r>
              <a:rPr lang="pt-PT" sz="1800" dirty="0" err="1"/>
              <a:t>off</a:t>
            </a:r>
            <a:r>
              <a:rPr lang="pt-PT" sz="1800" dirty="0"/>
              <a:t> entre </a:t>
            </a:r>
            <a:r>
              <a:rPr lang="pt-PT" sz="1800" u="sng" dirty="0"/>
              <a:t>ajuste fiscal </a:t>
            </a:r>
            <a:r>
              <a:rPr lang="pt-PT" sz="1800" dirty="0"/>
              <a:t>(</a:t>
            </a:r>
            <a:r>
              <a:rPr lang="pt-PT" sz="1800" b="1" dirty="0" err="1"/>
              <a:t>front-loading</a:t>
            </a:r>
            <a:r>
              <a:rPr lang="pt-PT" sz="1800" dirty="0"/>
              <a:t>), com </a:t>
            </a:r>
            <a:r>
              <a:rPr lang="pt-PT" sz="1800" b="1" dirty="0"/>
              <a:t>elevados custos de curto prazo </a:t>
            </a:r>
            <a:r>
              <a:rPr lang="pt-PT" sz="1800" dirty="0"/>
              <a:t>em termos de emprego e output, com a </a:t>
            </a:r>
            <a:r>
              <a:rPr lang="pt-PT" sz="1800" u="sng" dirty="0"/>
              <a:t>credibilidade da política fiscal </a:t>
            </a:r>
            <a:r>
              <a:rPr lang="pt-PT" sz="1800" dirty="0"/>
              <a:t>(</a:t>
            </a:r>
            <a:r>
              <a:rPr lang="pt-PT" sz="1800" b="1" dirty="0" err="1"/>
              <a:t>back-loading</a:t>
            </a:r>
            <a:r>
              <a:rPr lang="pt-PT" sz="1800" dirty="0"/>
              <a:t>) </a:t>
            </a:r>
          </a:p>
          <a:p>
            <a:pPr lvl="0" algn="just"/>
            <a:r>
              <a:rPr lang="pt-PT" sz="1800" dirty="0"/>
              <a:t>O benefício do programa de </a:t>
            </a:r>
            <a:r>
              <a:rPr lang="pt-PT" sz="1800" u="sng" dirty="0" err="1"/>
              <a:t>back</a:t>
            </a:r>
            <a:r>
              <a:rPr lang="pt-PT" sz="1800" u="sng" dirty="0"/>
              <a:t> </a:t>
            </a:r>
            <a:r>
              <a:rPr lang="pt-PT" sz="1800" u="sng" dirty="0" err="1"/>
              <a:t>loading</a:t>
            </a:r>
            <a:r>
              <a:rPr lang="pt-PT" sz="1800" u="sng" dirty="0"/>
              <a:t> </a:t>
            </a:r>
            <a:r>
              <a:rPr lang="pt-PT" sz="1800" dirty="0"/>
              <a:t>é que este processo está a espalhar-se ao </a:t>
            </a:r>
            <a:r>
              <a:rPr lang="pt-PT" sz="1800" b="1" dirty="0"/>
              <a:t>longo de muitos anos</a:t>
            </a:r>
            <a:r>
              <a:rPr lang="pt-PT" sz="1800" dirty="0"/>
              <a:t>, o que </a:t>
            </a:r>
            <a:r>
              <a:rPr lang="pt-PT" sz="1800" b="1" dirty="0"/>
              <a:t>reduz o custo </a:t>
            </a:r>
            <a:r>
              <a:rPr lang="pt-PT" sz="1800" dirty="0"/>
              <a:t>em termos de output e emprego. A principal desvantagem é que se a </a:t>
            </a:r>
            <a:r>
              <a:rPr lang="pt-PT" sz="1800" u="sng" dirty="0"/>
              <a:t>execução do programa for muito lenta </a:t>
            </a:r>
            <a:r>
              <a:rPr lang="pt-PT" sz="1800" dirty="0"/>
              <a:t>pode </a:t>
            </a:r>
            <a:r>
              <a:rPr lang="pt-PT" sz="1800" b="1" dirty="0"/>
              <a:t>perder a credibilidade</a:t>
            </a:r>
            <a:r>
              <a:rPr lang="pt-PT" sz="1800" dirty="0"/>
              <a:t>. </a:t>
            </a:r>
          </a:p>
          <a:p>
            <a:pPr lvl="0" algn="just"/>
            <a:r>
              <a:rPr lang="pt-PT" sz="1800" dirty="0"/>
              <a:t>Como tal a </a:t>
            </a:r>
            <a:r>
              <a:rPr lang="pt-PT" sz="1800" b="1" dirty="0"/>
              <a:t>pressão do mercado </a:t>
            </a:r>
            <a:r>
              <a:rPr lang="pt-PT" sz="1800" dirty="0"/>
              <a:t>sob a forma de taxas de juro mais altas torna o programa </a:t>
            </a:r>
            <a:r>
              <a:rPr lang="pt-PT" sz="1800" b="1" dirty="0"/>
              <a:t>mais lento e caro</a:t>
            </a:r>
            <a:r>
              <a:rPr lang="pt-PT" sz="1800" dirty="0"/>
              <a:t>.</a:t>
            </a:r>
          </a:p>
          <a:p>
            <a:pPr lvl="0" algn="just"/>
            <a:r>
              <a:rPr lang="pt-PT" sz="1800" dirty="0"/>
              <a:t>O </a:t>
            </a:r>
            <a:r>
              <a:rPr lang="pt-PT" sz="1800" b="1" dirty="0" err="1"/>
              <a:t>front-loading</a:t>
            </a:r>
            <a:r>
              <a:rPr lang="pt-PT" sz="1800" b="1" dirty="0"/>
              <a:t> </a:t>
            </a:r>
            <a:r>
              <a:rPr lang="pt-PT" sz="1800" dirty="0"/>
              <a:t>do ajuste pode ser particularmente </a:t>
            </a:r>
            <a:r>
              <a:rPr lang="pt-PT" sz="1800" b="1" dirty="0"/>
              <a:t>caro</a:t>
            </a:r>
            <a:r>
              <a:rPr lang="pt-PT" sz="1800" dirty="0"/>
              <a:t> se a perda de output gerada pela austeridade, levar a um aumento do rácio em vez um menor da dívida/PIB </a:t>
            </a:r>
          </a:p>
          <a:p>
            <a:pPr lvl="0" algn="just"/>
            <a:r>
              <a:rPr lang="pt-PT" sz="1800" dirty="0"/>
              <a:t>Por sua vez, o aumento deste rácio provoca o aumento da austeridade, dando origem a um círculo vicioso de medidas de austeridade e perdas de output.</a:t>
            </a:r>
          </a:p>
          <a:p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Trade-off</a:t>
            </a:r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 entre: </a:t>
            </a:r>
            <a:r>
              <a:rPr lang="pt-PT" sz="40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front-loading</a:t>
            </a:r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 e </a:t>
            </a:r>
            <a:b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</a:br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 </a:t>
            </a:r>
            <a:r>
              <a:rPr lang="pt-PT" sz="40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back-loading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AA673A0A-4210-4794-92AC-480DD4C3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6"/>
            <a:ext cx="9831600" cy="3603772"/>
          </a:xfrm>
        </p:spPr>
        <p:txBody>
          <a:bodyPr>
            <a:normAutofit/>
          </a:bodyPr>
          <a:lstStyle/>
          <a:p>
            <a:pPr lvl="0" algn="just"/>
            <a:r>
              <a:rPr lang="pt-PT" sz="1800" dirty="0" err="1"/>
              <a:t>DeLong</a:t>
            </a:r>
            <a:r>
              <a:rPr lang="pt-PT" sz="1800" dirty="0"/>
              <a:t> e </a:t>
            </a:r>
            <a:r>
              <a:rPr lang="pt-PT" sz="1800" dirty="0" err="1"/>
              <a:t>Summers</a:t>
            </a:r>
            <a:r>
              <a:rPr lang="pt-PT" sz="1800" dirty="0"/>
              <a:t> (2012) argumentaram que na presença de "</a:t>
            </a:r>
            <a:r>
              <a:rPr lang="pt-PT" sz="1800" i="1" dirty="0"/>
              <a:t>histerese </a:t>
            </a:r>
            <a:r>
              <a:rPr lang="pt-PT" sz="1800" dirty="0"/>
              <a:t>“(tendência de um sistema de conservar as suas propriedades), as perdas de output podem ser permanentes.</a:t>
            </a:r>
          </a:p>
          <a:p>
            <a:pPr lvl="0" algn="just"/>
            <a:r>
              <a:rPr lang="pt-PT" sz="1800" dirty="0"/>
              <a:t>O capital humano de trabalhadores que estão sem trabalho por um período prolongado durante uma recessão profunda deprecia, levando a uma perda permanente de produtividade. </a:t>
            </a:r>
          </a:p>
          <a:p>
            <a:pPr lvl="0" algn="just"/>
            <a:r>
              <a:rPr lang="pt-PT" sz="1800" dirty="0"/>
              <a:t>Contudo, não é claro que esta deslocação de trabalhadores e perda de capital humano seja ineficiente. Pode representar uma realocação necessária de recursos. </a:t>
            </a:r>
          </a:p>
          <a:p>
            <a:pPr lvl="0" algn="just"/>
            <a:r>
              <a:rPr lang="pt-PT" sz="1800" dirty="0"/>
              <a:t>Em segundo lugar, o recente trabalho quantitativo de </a:t>
            </a:r>
            <a:r>
              <a:rPr lang="pt-PT" sz="1800" dirty="0" err="1"/>
              <a:t>Bi</a:t>
            </a:r>
            <a:r>
              <a:rPr lang="pt-PT" sz="1800" dirty="0"/>
              <a:t> </a:t>
            </a:r>
            <a:r>
              <a:rPr lang="pt-PT" sz="1800" dirty="0" err="1"/>
              <a:t>et</a:t>
            </a:r>
            <a:r>
              <a:rPr lang="pt-PT" sz="1800" dirty="0"/>
              <a:t> al. (2013) sugere apenas que os ajustes fiscais muito lentos podem evitar o efeito de histerese.</a:t>
            </a:r>
          </a:p>
          <a:p>
            <a:pPr lvl="0" algn="just"/>
            <a:r>
              <a:rPr lang="pt-PT" sz="1800" dirty="0"/>
              <a:t>Mas é improvável um processo tão longo de ajuste fiscal ser credível. Levando a um maior interesse na divida do governo, acabando por forçar o governo a ajuste fiscal </a:t>
            </a:r>
            <a:r>
              <a:rPr lang="pt-PT" sz="1800" dirty="0" err="1"/>
              <a:t>front-loading</a:t>
            </a:r>
            <a:r>
              <a:rPr lang="pt-PT" sz="1800" dirty="0"/>
              <a:t>.</a:t>
            </a:r>
            <a:endParaRPr lang="es-E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7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Trade-off</a:t>
            </a:r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 entre: diminuição dos Gastos Públicos e aumento dos impostos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AA673A0A-4210-4794-92AC-480DD4C3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74" y="3296161"/>
            <a:ext cx="9831600" cy="2575124"/>
          </a:xfrm>
        </p:spPr>
        <p:txBody>
          <a:bodyPr>
            <a:noAutofit/>
          </a:bodyPr>
          <a:lstStyle/>
          <a:p>
            <a:pPr lvl="0" algn="just"/>
            <a:r>
              <a:rPr lang="pt-PT" sz="1800" dirty="0"/>
              <a:t>Em termos de produção é mais dispendioso aumentar impostos do que cortar despesas. Em particular, existe a possibilidade de que os cortes nas despesas possam ser expansionistas, já que eles sinalizam cortes futuros nos impostos.</a:t>
            </a:r>
          </a:p>
          <a:p>
            <a:pPr lvl="0" algn="just"/>
            <a:r>
              <a:rPr lang="pt-PT" sz="1800" dirty="0"/>
              <a:t>O efeito da riqueza resultante leva a um aumento da procura. Apesar das evidências empíricas apoiarem o caso da austeridade expansionista, provou-se ser evasiva. </a:t>
            </a:r>
          </a:p>
          <a:p>
            <a:pPr lvl="0" algn="just"/>
            <a:r>
              <a:rPr lang="pt-PT" sz="1800" dirty="0" err="1"/>
              <a:t>Alesina</a:t>
            </a:r>
            <a:r>
              <a:rPr lang="pt-PT" sz="1800" dirty="0"/>
              <a:t> e </a:t>
            </a:r>
            <a:r>
              <a:rPr lang="pt-PT" sz="1800" dirty="0" err="1"/>
              <a:t>Ardegna</a:t>
            </a:r>
            <a:r>
              <a:rPr lang="pt-PT" sz="1800" dirty="0"/>
              <a:t> (2010); e </a:t>
            </a:r>
            <a:r>
              <a:rPr lang="pt-PT" sz="1800" dirty="0" err="1"/>
              <a:t>Alesina</a:t>
            </a:r>
            <a:r>
              <a:rPr lang="pt-PT" sz="1800" dirty="0"/>
              <a:t> </a:t>
            </a:r>
            <a:r>
              <a:rPr lang="pt-PT" sz="1800" dirty="0" err="1"/>
              <a:t>et</a:t>
            </a:r>
            <a:r>
              <a:rPr lang="pt-PT" sz="1800" dirty="0"/>
              <a:t> al. (2012) apresentaram evidências empíricas com base na avaliação do impacto das alterações nas variações cíclicas no défice primário na produção para apoiar o caso da austeridade expansionista.</a:t>
            </a:r>
          </a:p>
        </p:txBody>
      </p:sp>
    </p:spTree>
    <p:extLst>
      <p:ext uri="{BB962C8B-B14F-4D97-AF65-F5344CB8AC3E}">
        <p14:creationId xmlns:p14="http://schemas.microsoft.com/office/powerpoint/2010/main" val="102638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Trade-off</a:t>
            </a:r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 entre: diminuição dos Gastos Públicos e aumento dos impostos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AA673A0A-4210-4794-92AC-480DD4C3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74" y="3200034"/>
            <a:ext cx="9831600" cy="2430745"/>
          </a:xfrm>
        </p:spPr>
        <p:txBody>
          <a:bodyPr>
            <a:noAutofit/>
          </a:bodyPr>
          <a:lstStyle/>
          <a:p>
            <a:pPr lvl="0" algn="just"/>
            <a:r>
              <a:rPr lang="pt-PT" sz="1800" dirty="0"/>
              <a:t>Por contraste, </a:t>
            </a:r>
            <a:r>
              <a:rPr lang="pt-PT" sz="1800" dirty="0" err="1"/>
              <a:t>Guajardo</a:t>
            </a:r>
            <a:r>
              <a:rPr lang="pt-PT" sz="1800" dirty="0"/>
              <a:t> </a:t>
            </a:r>
            <a:r>
              <a:rPr lang="pt-PT" sz="1800" dirty="0" err="1"/>
              <a:t>et</a:t>
            </a:r>
            <a:r>
              <a:rPr lang="pt-PT" sz="1800" dirty="0"/>
              <a:t> al. (2011) usa um método de identificação alternativa baseado numa conta de narrativas de intenções fiscais reais e não encontrou evidências a favor da austeridade expansionista. </a:t>
            </a:r>
          </a:p>
          <a:p>
            <a:pPr lvl="0" algn="just"/>
            <a:r>
              <a:rPr lang="pt-PT" sz="1800" dirty="0"/>
              <a:t>O estudo mais recente de </a:t>
            </a:r>
            <a:r>
              <a:rPr lang="pt-PT" sz="1800" dirty="0" err="1"/>
              <a:t>Jordà</a:t>
            </a:r>
            <a:r>
              <a:rPr lang="pt-PT" sz="1800" dirty="0"/>
              <a:t> e Taylor(2013) combina uma abordagem narrativa com um novo método de identificação econométrica e também não encontra nenhuma evidência a favor da austeridade expansionista. </a:t>
            </a:r>
          </a:p>
          <a:p>
            <a:pPr lvl="0" algn="just"/>
            <a:r>
              <a:rPr lang="pt-PT" sz="1800" dirty="0"/>
              <a:t>Austeridade fiscal pode ser expansionista se as expectativas do setor privado sobre impostos futuros forem permanentemente mais baixas.</a:t>
            </a:r>
          </a:p>
        </p:txBody>
      </p:sp>
    </p:spTree>
    <p:extLst>
      <p:ext uri="{BB962C8B-B14F-4D97-AF65-F5344CB8AC3E}">
        <p14:creationId xmlns:p14="http://schemas.microsoft.com/office/powerpoint/2010/main" val="49794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9E73C2-46DF-44AB-B8CC-FB8AAA09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12" y="2048951"/>
            <a:ext cx="4397389" cy="2760098"/>
          </a:xfrm>
        </p:spPr>
        <p:txBody>
          <a:bodyPr>
            <a:no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Condições macroeconómicas e fiscais entre 2007 e 2009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9D6B2846-B3AC-47D9-892E-8E9AEE21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algn="just"/>
            <a:r>
              <a:rPr lang="pt-PT" sz="1800" dirty="0">
                <a:solidFill>
                  <a:srgbClr val="000000"/>
                </a:solidFill>
              </a:rPr>
              <a:t>A crise financeira abrandou as economias da zona euro.</a:t>
            </a:r>
          </a:p>
          <a:p>
            <a:pPr algn="just"/>
            <a:endParaRPr lang="pt-PT" sz="1800" dirty="0">
              <a:solidFill>
                <a:srgbClr val="000000"/>
              </a:solidFill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</a:rPr>
              <a:t>Os formuladores de políticas na zona euro responderam com uma </a:t>
            </a:r>
            <a:r>
              <a:rPr lang="es-ES" sz="1800" b="1" dirty="0">
                <a:solidFill>
                  <a:srgbClr val="000000"/>
                </a:solidFill>
              </a:rPr>
              <a:t>expansão fiscal</a:t>
            </a:r>
            <a:r>
              <a:rPr lang="es-ES" sz="1800" dirty="0">
                <a:solidFill>
                  <a:srgbClr val="000000"/>
                </a:solidFill>
              </a:rPr>
              <a:t> para suavizar a recessão.</a:t>
            </a:r>
          </a:p>
          <a:p>
            <a:pPr algn="just"/>
            <a:endParaRPr lang="es-ES" sz="1800" dirty="0">
              <a:solidFill>
                <a:srgbClr val="000000"/>
              </a:solidFill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</a:rPr>
              <a:t>A expansão orçamental não impediu que os países da zona euro entrassem em </a:t>
            </a:r>
            <a:r>
              <a:rPr lang="es-ES" sz="1800" b="1" dirty="0">
                <a:solidFill>
                  <a:srgbClr val="000000"/>
                </a:solidFill>
              </a:rPr>
              <a:t>recessão</a:t>
            </a:r>
            <a:r>
              <a:rPr lang="es-ES" sz="1800" dirty="0">
                <a:solidFill>
                  <a:srgbClr val="000000"/>
                </a:solidFill>
              </a:rPr>
              <a:t> e levou-os à crise soberana.</a:t>
            </a:r>
          </a:p>
        </p:txBody>
      </p:sp>
    </p:spTree>
    <p:extLst>
      <p:ext uri="{BB962C8B-B14F-4D97-AF65-F5344CB8AC3E}">
        <p14:creationId xmlns:p14="http://schemas.microsoft.com/office/powerpoint/2010/main" val="184049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Output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xmlns="" id="{A1061E49-5AB1-4B76-AA7D-C3620BD83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429" y="2761247"/>
            <a:ext cx="6345478" cy="3718521"/>
          </a:xfrm>
        </p:spPr>
        <p:txBody>
          <a:bodyPr>
            <a:normAutofit/>
          </a:bodyPr>
          <a:lstStyle/>
          <a:p>
            <a:pPr algn="just"/>
            <a:r>
              <a:rPr lang="pt-PT" sz="1800" dirty="0"/>
              <a:t>Os estados membros da UE foram severamente atingidos pela crise financeira e desencadeou crises soberanas em vários países. </a:t>
            </a:r>
          </a:p>
          <a:p>
            <a:pPr algn="just"/>
            <a:endParaRPr lang="pt-PT" sz="1800" dirty="0"/>
          </a:p>
          <a:p>
            <a:pPr algn="just"/>
            <a:r>
              <a:rPr lang="es-ES" sz="1800" dirty="0"/>
              <a:t>Este gráfico mostra os </a:t>
            </a:r>
            <a:r>
              <a:rPr lang="es-ES" sz="1800" b="1" dirty="0"/>
              <a:t>hiatos do output antes da crise financeira em 2007 e em 2009</a:t>
            </a:r>
            <a:r>
              <a:rPr lang="es-ES" sz="1800" dirty="0"/>
              <a:t>, quando a crise soberana começou.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CFE3642B-5C37-45C2-AC7D-5BDDEB12C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4" y="2693976"/>
            <a:ext cx="4325205" cy="3785792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38B5F381-21B6-425A-8E4D-5203C0C3BE20}"/>
              </a:ext>
            </a:extLst>
          </p:cNvPr>
          <p:cNvGrpSpPr/>
          <p:nvPr/>
        </p:nvGrpSpPr>
        <p:grpSpPr>
          <a:xfrm>
            <a:off x="5146528" y="4999312"/>
            <a:ext cx="6388644" cy="1172467"/>
            <a:chOff x="5146528" y="4999312"/>
            <a:chExt cx="6388644" cy="11724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xmlns="" id="{5488A273-8DCC-4A49-8F65-5DC7F492C852}"/>
                    </a:ext>
                  </a:extLst>
                </p:cNvPr>
                <p:cNvSpPr txBox="1"/>
                <p:nvPr/>
              </p:nvSpPr>
              <p:spPr>
                <a:xfrm>
                  <a:off x="5146528" y="5083019"/>
                  <a:ext cx="3632789" cy="10887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dirty="0"/>
                    <a:t>Hiato do produto = </a:t>
                  </a:r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potencial</m:t>
                          </m:r>
                        </m:sub>
                      </m:sSub>
                    </m:oMath>
                  </a14:m>
                  <a:r>
                    <a:rPr lang="es-ES" dirty="0"/>
                    <a:t> - </a:t>
                  </a:r>
                  <a14:m>
                    <m:oMath xmlns:m="http://schemas.openxmlformats.org/officeDocument/2006/math" xmlns="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</a:rPr>
                        <m:t>Y</m:t>
                      </m:r>
                    </m:oMath>
                  </a14:m>
                  <a:r>
                    <a:rPr lang="es-ES" dirty="0"/>
                    <a:t> =</a:t>
                  </a:r>
                  <a:r>
                    <a:rPr lang="es-ES" sz="2000" dirty="0"/>
                    <a:t>  </a:t>
                  </a:r>
                  <a14:m>
                    <m:oMath xmlns:m="http://schemas.openxmlformats.org/officeDocument/2006/math" xmlns="">
                      <m:d>
                        <m:dPr>
                          <m:begChr m:val="{"/>
                          <m:endChr m:val="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PT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s-ES" dirty="0"/>
                    <a:t/>
                  </a:r>
                  <a:br>
                    <a:rPr lang="es-ES" dirty="0"/>
                  </a:br>
                  <a:endParaRPr lang="es-ES" dirty="0"/>
                </a:p>
              </p:txBody>
            </p:sp>
          </mc:Choice>
          <mc:Fallback xmlns="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5488A273-8DCC-4A49-8F65-5DC7F492C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6528" y="5083019"/>
                  <a:ext cx="3632789" cy="1088760"/>
                </a:xfrm>
                <a:prstGeom prst="rect">
                  <a:avLst/>
                </a:prstGeom>
                <a:blipFill>
                  <a:blip r:embed="rId4"/>
                  <a:stretch>
                    <a:fillRect l="-1342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xmlns="" id="{0ABBF28F-A866-496F-8B0A-18A10AF7CAFD}"/>
                    </a:ext>
                  </a:extLst>
                </p:cNvPr>
                <p:cNvSpPr txBox="1"/>
                <p:nvPr/>
              </p:nvSpPr>
              <p:spPr>
                <a:xfrm>
                  <a:off x="8572053" y="4999312"/>
                  <a:ext cx="2963119" cy="879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s-ES" dirty="0"/>
                    <a:t>se &lt; 0 </a:t>
                  </a:r>
                  <a14:m>
                    <m:oMath xmlns:m="http://schemas.openxmlformats.org/officeDocument/2006/math" xmlns="">
                      <m:r>
                        <a:rPr lang="pt-PT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s-ES" dirty="0"/>
                    <a:t> pressão inflacionária</a:t>
                  </a:r>
                  <a:br>
                    <a:rPr lang="es-ES" dirty="0"/>
                  </a:br>
                  <a:r>
                    <a:rPr lang="es-ES" dirty="0"/>
                    <a:t>se &gt; 0 </a:t>
                  </a:r>
                  <a14:m>
                    <m:oMath xmlns:m="http://schemas.openxmlformats.org/officeDocument/2006/math" xmlns="">
                      <m:r>
                        <a:rPr lang="pt-PT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s-ES" dirty="0"/>
                    <a:t> deflação </a:t>
                  </a:r>
                </a:p>
              </p:txBody>
            </p:sp>
          </mc:Choice>
          <mc:Fallback xmlns="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0ABBF28F-A866-496F-8B0A-18A10AF7C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053" y="4999312"/>
                  <a:ext cx="2963119" cy="879664"/>
                </a:xfrm>
                <a:prstGeom prst="rect">
                  <a:avLst/>
                </a:prstGeom>
                <a:blipFill>
                  <a:blip r:embed="rId5"/>
                  <a:stretch>
                    <a:fillRect l="-1646" r="-1646" b="-1041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6842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Output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Posição de Conteúdo 6">
                <a:extLst>
                  <a:ext uri="{FF2B5EF4-FFF2-40B4-BE49-F238E27FC236}">
                    <a16:creationId xmlns:a16="http://schemas.microsoft.com/office/drawing/2014/main" xmlns="" id="{A1061E49-5AB1-4B76-AA7D-C3620BD83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82429" y="2761247"/>
                <a:ext cx="6345478" cy="3718521"/>
              </a:xfrm>
            </p:spPr>
            <p:txBody>
              <a:bodyPr anchor="ctr">
                <a:normAutofit lnSpcReduction="10000"/>
              </a:bodyPr>
              <a:lstStyle/>
              <a:p>
                <a:pPr algn="just"/>
                <a:r>
                  <a:rPr lang="pt-PT" sz="1800" dirty="0"/>
                  <a:t>Apesar de todos os países da zona euro apresentarem crescimentos a um nível sustentável em 2007, dois anos mais tarde (2009) todos, à exceção do Chipre, estavam em recessão.</a:t>
                </a:r>
              </a:p>
              <a:p>
                <a:pPr algn="just"/>
                <a:endParaRPr lang="pt-PT" sz="1800" dirty="0"/>
              </a:p>
              <a:p>
                <a:pPr algn="just"/>
                <a:r>
                  <a:rPr lang="pt-PT" sz="1800" dirty="0"/>
                  <a:t>As maiores perdas em 2009 recaíram nos países que apresentavam maior hiato do output em 2007 (Ex: Eslováquia).</a:t>
                </a:r>
              </a:p>
              <a:p>
                <a:pPr algn="just"/>
                <a:endParaRPr lang="pt-PT" sz="1800" dirty="0"/>
              </a:p>
              <a:p>
                <a:pPr algn="just"/>
                <a:r>
                  <a:rPr lang="es-ES" sz="1800" dirty="0"/>
                  <a:t>A Finlândia foi a mais afetada enquanto que os países do periferia também o foram, mas nem tanto (especialmente Portugal e Grécia).</a:t>
                </a:r>
              </a:p>
              <a:p>
                <a:pPr marL="0" indent="0" algn="just">
                  <a:buNone/>
                </a:pPr>
                <a:endParaRPr lang="es-E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 xmlns="">
                    <m:r>
                      <a:rPr lang="pt-PT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pt-PT" sz="1800" b="1" dirty="0"/>
                  <a:t> A zona euro estava em recessão no final de 2009.</a:t>
                </a:r>
              </a:p>
            </p:txBody>
          </p:sp>
        </mc:Choice>
        <mc:Fallback xmlns="">
          <p:sp>
            <p:nvSpPr>
              <p:cNvPr id="7" name="Marcador de Posição de Conteúdo 6">
                <a:extLst>
                  <a:ext uri="{FF2B5EF4-FFF2-40B4-BE49-F238E27FC236}">
                    <a16:creationId xmlns:a16="http://schemas.microsoft.com/office/drawing/2014/main" id="{A1061E49-5AB1-4B76-AA7D-C3620BD83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2429" y="2761247"/>
                <a:ext cx="6345478" cy="3718521"/>
              </a:xfrm>
              <a:blipFill>
                <a:blip r:embed="rId3"/>
                <a:stretch>
                  <a:fillRect l="-576" r="-8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CFE3642B-5C37-45C2-AC7D-5BDDEB12C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4" y="2693976"/>
            <a:ext cx="4325205" cy="37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9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Saldos externos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xmlns="" id="{A1061E49-5AB1-4B76-AA7D-C3620BD83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0" y="2693976"/>
            <a:ext cx="6033837" cy="3851203"/>
          </a:xfrm>
        </p:spPr>
        <p:txBody>
          <a:bodyPr anchor="ctr">
            <a:noAutofit/>
          </a:bodyPr>
          <a:lstStyle/>
          <a:p>
            <a:pPr algn="just"/>
            <a:r>
              <a:rPr lang="pt-PT" sz="1800" dirty="0"/>
              <a:t>Este gráfico mostra os </a:t>
            </a:r>
            <a:r>
              <a:rPr lang="pt-PT" sz="1800" b="1" dirty="0"/>
              <a:t>saldos externos</a:t>
            </a:r>
            <a:r>
              <a:rPr lang="pt-PT" sz="1800" dirty="0"/>
              <a:t>, conforme medidos nas contas nacionais, desagregados nos saldos dos três setores: </a:t>
            </a:r>
            <a:r>
              <a:rPr lang="pt-PT" sz="1800" u="sng" dirty="0"/>
              <a:t>famílias</a:t>
            </a:r>
            <a:r>
              <a:rPr lang="pt-PT" sz="1800" dirty="0"/>
              <a:t>, </a:t>
            </a:r>
            <a:r>
              <a:rPr lang="pt-PT" sz="1800" u="sng" dirty="0"/>
              <a:t>empresas</a:t>
            </a:r>
            <a:r>
              <a:rPr lang="pt-PT" sz="1800" dirty="0"/>
              <a:t> e </a:t>
            </a:r>
            <a:r>
              <a:rPr lang="pt-PT" sz="1800" u="sng" dirty="0"/>
              <a:t>governo</a:t>
            </a:r>
            <a:r>
              <a:rPr lang="pt-PT" sz="1800" dirty="0"/>
              <a:t>.</a:t>
            </a:r>
          </a:p>
          <a:p>
            <a:pPr algn="just"/>
            <a:endParaRPr lang="pt-PT" sz="1800" dirty="0"/>
          </a:p>
          <a:p>
            <a:pPr algn="just"/>
            <a:r>
              <a:rPr lang="pt-PT" sz="1800" dirty="0"/>
              <a:t>Os saldos externos medem a </a:t>
            </a:r>
            <a:r>
              <a:rPr lang="pt-PT" sz="1800" b="1" dirty="0"/>
              <a:t>diferença entre a poupança e o investimento </a:t>
            </a:r>
            <a:r>
              <a:rPr lang="pt-PT" sz="1800" dirty="0"/>
              <a:t>em cada setor. Ou seja, a soma desses saldos corresponde à diferença entre a poupança agregada e o investimento equivalendo aos empréstimos líquidos (conta corrente).</a:t>
            </a:r>
          </a:p>
          <a:p>
            <a:pPr algn="just"/>
            <a:endParaRPr lang="pt-PT" sz="1800" dirty="0"/>
          </a:p>
          <a:p>
            <a:pPr algn="just"/>
            <a:r>
              <a:rPr lang="pt-PT" sz="1800" dirty="0"/>
              <a:t>Os números nas barras indicam a soma dos saldos dos três setores.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28E889C-A303-47A9-842B-06E836E36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71" y="3072043"/>
            <a:ext cx="5063358" cy="30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79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Saldos externos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xmlns="" id="{A1061E49-5AB1-4B76-AA7D-C3620BD83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0" y="2761247"/>
            <a:ext cx="5953126" cy="3718521"/>
          </a:xfrm>
        </p:spPr>
        <p:txBody>
          <a:bodyPr anchor="ctr">
            <a:normAutofit/>
          </a:bodyPr>
          <a:lstStyle/>
          <a:p>
            <a:pPr algn="just"/>
            <a:r>
              <a:rPr lang="pt-PT" sz="1800" dirty="0"/>
              <a:t>A recessão teve um impacto diferenciado nos países da zona euro no que diz respeito aos saldos externos.</a:t>
            </a:r>
          </a:p>
          <a:p>
            <a:pPr algn="just"/>
            <a:endParaRPr lang="pt-PT" sz="1800" dirty="0"/>
          </a:p>
          <a:p>
            <a:pPr algn="just"/>
            <a:r>
              <a:rPr lang="pt-PT" sz="1800" dirty="0"/>
              <a:t>Em relação a 2002 – 2007:</a:t>
            </a:r>
          </a:p>
          <a:p>
            <a:pPr lvl="1" algn="just"/>
            <a:r>
              <a:rPr lang="pt-PT" sz="1800" dirty="0"/>
              <a:t>Os países da zona euro operavam com grandes défices de conta corrente</a:t>
            </a:r>
          </a:p>
          <a:p>
            <a:pPr lvl="1" algn="just"/>
            <a:r>
              <a:rPr lang="pt-PT" sz="1800" dirty="0"/>
              <a:t>Os saldos do governo contribuíram significativamente para os défices na Grécia e em Portugal contudo as famílias foram o setor mais importante</a:t>
            </a:r>
            <a:endParaRPr lang="es-ES" sz="1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28E889C-A303-47A9-842B-06E836E36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1" y="3072043"/>
            <a:ext cx="5063358" cy="30969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3CA2F091-AEA3-4673-AF04-A9EF79968F3C}"/>
              </a:ext>
            </a:extLst>
          </p:cNvPr>
          <p:cNvSpPr/>
          <p:nvPr/>
        </p:nvSpPr>
        <p:spPr>
          <a:xfrm>
            <a:off x="154371" y="2893481"/>
            <a:ext cx="2579952" cy="358628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34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Saldos externos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xmlns="" id="{A1061E49-5AB1-4B76-AA7D-C3620BD83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0" y="2761247"/>
            <a:ext cx="5953126" cy="3718521"/>
          </a:xfrm>
        </p:spPr>
        <p:txBody>
          <a:bodyPr anchor="ctr">
            <a:normAutofit/>
          </a:bodyPr>
          <a:lstStyle/>
          <a:p>
            <a:pPr algn="just"/>
            <a:r>
              <a:rPr lang="pt-PT" sz="1800" dirty="0"/>
              <a:t>Em relação a 2008 – 2009:</a:t>
            </a:r>
          </a:p>
          <a:p>
            <a:pPr lvl="1" algn="just"/>
            <a:r>
              <a:rPr lang="pt-PT" sz="1800" dirty="0"/>
              <a:t>Antes da crise soberana houve um agravamento do saldo externo, mas desta vez foi o governo que causou maior impacto.</a:t>
            </a:r>
          </a:p>
          <a:p>
            <a:pPr lvl="1" algn="just"/>
            <a:r>
              <a:rPr lang="pt-PT" sz="1800" dirty="0"/>
              <a:t>O setor das famílias deixou de ser devedor e passou a ser credor na Irlanda e em Espanha. (enorme ajuste no setor das famílias).</a:t>
            </a:r>
          </a:p>
          <a:p>
            <a:pPr lvl="1" algn="just"/>
            <a:r>
              <a:rPr lang="pt-PT" sz="1800" dirty="0"/>
              <a:t>Na Grécia houve uma ligeira redução do endividamento das famílias mas o endividamento do governo aumentou significativamente.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28E889C-A303-47A9-842B-06E836E36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71" y="3072043"/>
            <a:ext cx="5063358" cy="30969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3CA2F091-AEA3-4673-AF04-A9EF79968F3C}"/>
              </a:ext>
            </a:extLst>
          </p:cNvPr>
          <p:cNvSpPr/>
          <p:nvPr/>
        </p:nvSpPr>
        <p:spPr>
          <a:xfrm>
            <a:off x="2714963" y="2893481"/>
            <a:ext cx="2579952" cy="358628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40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9E73C2-46DF-44AB-B8CC-FB8AAA09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latin typeface="Bahnschrift SemiBold" panose="020B0502040204020203" pitchFamily="34" charset="0"/>
              </a:rPr>
              <a:t>Introdução</a:t>
            </a:r>
            <a:endParaRPr lang="es-ES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9D6B2846-B3AC-47D9-892E-8E9AEE21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629566"/>
            <a:ext cx="5306084" cy="559886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PT" sz="2000" b="1" dirty="0">
                <a:solidFill>
                  <a:srgbClr val="000000"/>
                </a:solidFill>
              </a:rPr>
              <a:t>Custo </a:t>
            </a:r>
            <a:r>
              <a:rPr lang="pt-PT" sz="2000" b="1" dirty="0" err="1">
                <a:solidFill>
                  <a:srgbClr val="000000"/>
                </a:solidFill>
              </a:rPr>
              <a:t>vs</a:t>
            </a:r>
            <a:r>
              <a:rPr lang="pt-PT" sz="2000" b="1" dirty="0">
                <a:solidFill>
                  <a:srgbClr val="000000"/>
                </a:solidFill>
              </a:rPr>
              <a:t> Benefícios</a:t>
            </a:r>
          </a:p>
          <a:p>
            <a:pPr marL="0" indent="0" algn="ctr">
              <a:buNone/>
            </a:pPr>
            <a:endParaRPr lang="pt-PT" sz="1700" dirty="0">
              <a:solidFill>
                <a:srgbClr val="000000"/>
              </a:solidFill>
            </a:endParaRPr>
          </a:p>
          <a:p>
            <a:pPr algn="just"/>
            <a:r>
              <a:rPr lang="pt-PT" sz="1800" dirty="0">
                <a:solidFill>
                  <a:srgbClr val="000000"/>
                </a:solidFill>
              </a:rPr>
              <a:t>Com a crise soberana na zona euro surge uma discussão sobre os custos e benefícios da austeridade.</a:t>
            </a:r>
          </a:p>
          <a:p>
            <a:pPr lvl="0" algn="just"/>
            <a:r>
              <a:rPr lang="pt-PT" sz="1800" dirty="0">
                <a:solidFill>
                  <a:srgbClr val="000000"/>
                </a:solidFill>
              </a:rPr>
              <a:t>Custos e benefícios dependem da natureza da recessão:</a:t>
            </a:r>
          </a:p>
          <a:p>
            <a:pPr lvl="1" algn="just"/>
            <a:r>
              <a:rPr lang="pt-PT" sz="1800" dirty="0">
                <a:solidFill>
                  <a:srgbClr val="000000"/>
                </a:solidFill>
              </a:rPr>
              <a:t>Recessão causada por </a:t>
            </a:r>
            <a:r>
              <a:rPr lang="pt-PT" sz="1800" b="1" dirty="0">
                <a:solidFill>
                  <a:srgbClr val="000000"/>
                </a:solidFill>
              </a:rPr>
              <a:t>choques temporários da procura</a:t>
            </a:r>
            <a:r>
              <a:rPr lang="pt-PT" sz="1800" dirty="0">
                <a:solidFill>
                  <a:srgbClr val="000000"/>
                </a:solidFill>
              </a:rPr>
              <a:t>, uma política fiscal expansionista pode ser eficaz no aumento do output e emprego;</a:t>
            </a:r>
          </a:p>
          <a:p>
            <a:pPr lvl="1" algn="just"/>
            <a:r>
              <a:rPr lang="pt-PT" sz="1800" dirty="0">
                <a:solidFill>
                  <a:srgbClr val="000000"/>
                </a:solidFill>
              </a:rPr>
              <a:t>Recessão causada por </a:t>
            </a:r>
            <a:r>
              <a:rPr lang="pt-PT" sz="1800" b="1" dirty="0">
                <a:solidFill>
                  <a:srgbClr val="000000"/>
                </a:solidFill>
              </a:rPr>
              <a:t>choques permanentes da procura ou da oferta</a:t>
            </a:r>
            <a:r>
              <a:rPr lang="pt-PT" sz="1800" dirty="0">
                <a:solidFill>
                  <a:srgbClr val="000000"/>
                </a:solidFill>
              </a:rPr>
              <a:t>, os benefícios da POF são mais limitados.</a:t>
            </a:r>
          </a:p>
          <a:p>
            <a:pPr lvl="0" algn="just"/>
            <a:r>
              <a:rPr lang="pt-PT" sz="1800" dirty="0">
                <a:solidFill>
                  <a:srgbClr val="000000"/>
                </a:solidFill>
              </a:rPr>
              <a:t>O texto defende que o choque que desencadeou a mais recente recessão foi de uma </a:t>
            </a:r>
            <a:r>
              <a:rPr lang="pt-PT" sz="1800" b="1" dirty="0">
                <a:solidFill>
                  <a:srgbClr val="000000"/>
                </a:solidFill>
              </a:rPr>
              <a:t>natureza mais duradoura</a:t>
            </a:r>
            <a:r>
              <a:rPr lang="pt-PT" sz="1800" dirty="0">
                <a:solidFill>
                  <a:srgbClr val="000000"/>
                </a:solidFill>
              </a:rPr>
              <a:t>. </a:t>
            </a:r>
          </a:p>
          <a:p>
            <a:pPr lvl="0" algn="just"/>
            <a:r>
              <a:rPr lang="pt-PT" sz="1800" dirty="0">
                <a:solidFill>
                  <a:srgbClr val="000000"/>
                </a:solidFill>
              </a:rPr>
              <a:t>A austeridade e a recessão eram inevitáveis.</a:t>
            </a:r>
          </a:p>
        </p:txBody>
      </p:sp>
    </p:spTree>
    <p:extLst>
      <p:ext uri="{BB962C8B-B14F-4D97-AF65-F5344CB8AC3E}">
        <p14:creationId xmlns:p14="http://schemas.microsoft.com/office/powerpoint/2010/main" val="220015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Competitividade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A15A012-AB8E-40B1-8383-8612C6EF3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2" y="2985470"/>
            <a:ext cx="5209256" cy="3270073"/>
          </a:xfrm>
          <a:prstGeom prst="rect">
            <a:avLst/>
          </a:prstGeom>
        </p:spPr>
      </p:pic>
      <p:sp>
        <p:nvSpPr>
          <p:cNvPr id="9" name="Marcador de Posição de Conteúdo 6">
            <a:extLst>
              <a:ext uri="{FF2B5EF4-FFF2-40B4-BE49-F238E27FC236}">
                <a16:creationId xmlns:a16="http://schemas.microsoft.com/office/drawing/2014/main" xmlns="" id="{37863B71-9341-4223-B73F-A2367A179EF2}"/>
              </a:ext>
            </a:extLst>
          </p:cNvPr>
          <p:cNvSpPr txBox="1">
            <a:spLocks/>
          </p:cNvSpPr>
          <p:nvPr/>
        </p:nvSpPr>
        <p:spPr>
          <a:xfrm>
            <a:off x="5372100" y="2761247"/>
            <a:ext cx="5953126" cy="3718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800" dirty="0"/>
              <a:t>A deterioração do saldo externo está ligada ao agravamento da competitividade na periferia. </a:t>
            </a:r>
          </a:p>
          <a:p>
            <a:pPr algn="just"/>
            <a:r>
              <a:rPr lang="pt-PT" sz="1800" dirty="0"/>
              <a:t>Este gráfico mostra a </a:t>
            </a:r>
            <a:r>
              <a:rPr lang="pt-PT" sz="1800" b="1" dirty="0"/>
              <a:t>evolução dos níveis de preços nos países da zona euro</a:t>
            </a:r>
            <a:r>
              <a:rPr lang="pt-PT" sz="1800" dirty="0"/>
              <a:t>.</a:t>
            </a:r>
          </a:p>
          <a:p>
            <a:pPr algn="just"/>
            <a:r>
              <a:rPr lang="pt-PT" sz="1800" dirty="0"/>
              <a:t>Em relação a 2002-2007:</a:t>
            </a:r>
          </a:p>
          <a:p>
            <a:pPr lvl="1" algn="just"/>
            <a:r>
              <a:rPr lang="pt-PT" sz="1800" dirty="0"/>
              <a:t>O aumento dos níveis de preços na periferia foi superior aos dos países do centro.</a:t>
            </a:r>
          </a:p>
          <a:p>
            <a:pPr algn="just"/>
            <a:r>
              <a:rPr lang="pt-PT" sz="1800" dirty="0"/>
              <a:t>Em relação a 2008-2009:</a:t>
            </a:r>
          </a:p>
          <a:p>
            <a:pPr lvl="1" algn="just"/>
            <a:r>
              <a:rPr lang="pt-PT" sz="1800" dirty="0"/>
              <a:t>Houve ajustes nos preços na periferia, com exceção da Grécia.</a:t>
            </a:r>
          </a:p>
          <a:p>
            <a:pPr lvl="1" algn="just"/>
            <a:r>
              <a:rPr lang="pt-PT" sz="1800" dirty="0"/>
              <a:t>Na Irlanda registou-se o maior ajuste por parte das famílias, tendo havido uma queda ao nível dos preços.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797096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A expansão fiscal de 2008 e 2009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24A1751-F44A-4E67-BC72-B48B305CA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3" y="3053598"/>
            <a:ext cx="5125514" cy="3133817"/>
          </a:xfrm>
          <a:prstGeom prst="rect">
            <a:avLst/>
          </a:prstGeom>
        </p:spPr>
      </p:pic>
      <p:sp>
        <p:nvSpPr>
          <p:cNvPr id="9" name="Marcador de Posição de Conteúdo 6">
            <a:extLst>
              <a:ext uri="{FF2B5EF4-FFF2-40B4-BE49-F238E27FC236}">
                <a16:creationId xmlns:a16="http://schemas.microsoft.com/office/drawing/2014/main" xmlns="" id="{B0AEC41C-7C7B-42AD-9A80-E237F321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0" y="2761245"/>
            <a:ext cx="6306553" cy="3718521"/>
          </a:xfrm>
        </p:spPr>
        <p:txBody>
          <a:bodyPr anchor="ctr">
            <a:noAutofit/>
          </a:bodyPr>
          <a:lstStyle/>
          <a:p>
            <a:pPr algn="just"/>
            <a:r>
              <a:rPr lang="es-ES" sz="1800" dirty="0"/>
              <a:t>O gráfico mostra uma descrição mais precisa da mudança na política fiscal. Mostra o </a:t>
            </a:r>
            <a:r>
              <a:rPr lang="es-ES" sz="1800" b="1" dirty="0"/>
              <a:t>saldo primário dos governos corrigido ciclicamente em 2007 e 2009</a:t>
            </a:r>
            <a:r>
              <a:rPr lang="es-ES" sz="1800" dirty="0"/>
              <a:t>.</a:t>
            </a:r>
          </a:p>
          <a:p>
            <a:pPr algn="just"/>
            <a:r>
              <a:rPr lang="es-ES" sz="1800" b="1" dirty="0"/>
              <a:t>Os saldos do governo pioraram </a:t>
            </a:r>
            <a:r>
              <a:rPr lang="es-ES" sz="1800" dirty="0"/>
              <a:t>em todos os países (excepto Luxemburgo). </a:t>
            </a:r>
          </a:p>
          <a:p>
            <a:pPr lvl="1" algn="just"/>
            <a:r>
              <a:rPr lang="es-ES" sz="1800" dirty="0"/>
              <a:t>Na Alemanha e em Itália pouco mudaram</a:t>
            </a:r>
          </a:p>
          <a:p>
            <a:pPr lvl="1" algn="just"/>
            <a:r>
              <a:rPr lang="es-ES" sz="1800" dirty="0"/>
              <a:t>Na Grécia, na Irlanda e em Espanha pioraram de forma dramática.</a:t>
            </a:r>
          </a:p>
          <a:p>
            <a:pPr lvl="1" algn="just"/>
            <a:endParaRPr lang="es-ES" sz="1800" dirty="0"/>
          </a:p>
          <a:p>
            <a:pPr algn="just"/>
            <a:r>
              <a:rPr lang="es-ES" sz="1800" dirty="0"/>
              <a:t>O saldo primário ajustado ciclicamente piorou em mais de 8% do PIB potencial na Irlanda e em Espanha e em cerca de 6% na Grécia.</a:t>
            </a:r>
          </a:p>
        </p:txBody>
      </p:sp>
    </p:spTree>
    <p:extLst>
      <p:ext uri="{BB962C8B-B14F-4D97-AF65-F5344CB8AC3E}">
        <p14:creationId xmlns:p14="http://schemas.microsoft.com/office/powerpoint/2010/main" val="156124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A expansão fiscal de 2008 e 2009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8BC16B2-EC87-4F01-B5C7-0839A97B1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89" y="2819126"/>
            <a:ext cx="4635261" cy="3602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Marcador de Posição de Conteúdo 6">
                <a:extLst>
                  <a:ext uri="{FF2B5EF4-FFF2-40B4-BE49-F238E27FC236}">
                    <a16:creationId xmlns:a16="http://schemas.microsoft.com/office/drawing/2014/main" xmlns="" id="{F9408CF7-5F28-4CDE-B8A1-3FEFB528DD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2654" y="2785944"/>
                <a:ext cx="6531142" cy="3718521"/>
              </a:xfrm>
            </p:spPr>
            <p:txBody>
              <a:bodyPr anchor="ctr">
                <a:noAutofit/>
              </a:bodyPr>
              <a:lstStyle/>
              <a:p>
                <a:pPr algn="just"/>
                <a:r>
                  <a:rPr lang="pt-PT" sz="1800" b="1" dirty="0"/>
                  <a:t>Quão eficaz foi a expansão fiscal de 2008 e 2009 na suavização da recessão?</a:t>
                </a:r>
              </a:p>
              <a:p>
                <a:pPr algn="just"/>
                <a:r>
                  <a:rPr lang="es-ES" sz="1800" dirty="0"/>
                  <a:t>O gráfico mostra a mudança no défice primário corrigido ciclicamente entre 2007 e 2009 em relação ao hiato do produto em 2010.</a:t>
                </a:r>
              </a:p>
              <a:p>
                <a:pPr algn="just"/>
                <a:r>
                  <a:rPr lang="es-ES" sz="1800" dirty="0"/>
                  <a:t>Uma </a:t>
                </a:r>
                <a:r>
                  <a:rPr lang="es-ES" sz="1800" b="1" dirty="0"/>
                  <a:t>maior expansão fiscal </a:t>
                </a:r>
                <a:r>
                  <a:rPr lang="es-ES" sz="1800" dirty="0"/>
                  <a:t>tendeu a ser acompanhada por uma </a:t>
                </a:r>
                <a:r>
                  <a:rPr lang="es-ES" sz="1800" b="1" dirty="0"/>
                  <a:t>recessão mais profunda</a:t>
                </a:r>
                <a:r>
                  <a:rPr lang="es-ES" sz="1800" dirty="0"/>
                  <a:t>. </a:t>
                </a:r>
              </a:p>
              <a:p>
                <a:pPr algn="just"/>
                <a:r>
                  <a:rPr lang="es-ES" sz="1800" dirty="0"/>
                  <a:t>A Grécia, a Irlanda e Espanha registaram um aumento fiscal de mais de 6% do PIB potencial entre 2007 e 2009 e um hiato negativo do output de mais de 4% em 2010.</a:t>
                </a:r>
              </a:p>
              <a:p>
                <a:pPr algn="just"/>
                <a:r>
                  <a:rPr lang="es-ES" sz="1800" dirty="0"/>
                  <a:t>Todos os países da zona euro entraram em recessão em 2010 (excepto Chipre e Malta).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 xmlns="">
                    <m:r>
                      <a:rPr lang="pt-P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pt-PT" sz="1800" b="1" dirty="0"/>
                  <a:t> Não foi eficaz</a:t>
                </a:r>
              </a:p>
            </p:txBody>
          </p:sp>
        </mc:Choice>
        <mc:Fallback xmlns="">
          <p:sp>
            <p:nvSpPr>
              <p:cNvPr id="9" name="Marcador de Posição de Conteúdo 6">
                <a:extLst>
                  <a:ext uri="{FF2B5EF4-FFF2-40B4-BE49-F238E27FC236}">
                    <a16:creationId xmlns:a16="http://schemas.microsoft.com/office/drawing/2014/main" id="{F9408CF7-5F28-4CDE-B8A1-3FEFB528DD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2654" y="2785944"/>
                <a:ext cx="6531142" cy="3718521"/>
              </a:xfrm>
              <a:blipFill>
                <a:blip r:embed="rId5"/>
                <a:stretch>
                  <a:fillRect l="-654" t="-4426" r="-747" b="-55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79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A expansão fiscal de 2008 e 2009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83AEE2D-4BCB-4246-92E2-0EA1CAF83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03" y="3072694"/>
            <a:ext cx="5013094" cy="3095625"/>
          </a:xfrm>
          <a:prstGeom prst="rect">
            <a:avLst/>
          </a:prstGeom>
        </p:spPr>
      </p:pic>
      <p:sp>
        <p:nvSpPr>
          <p:cNvPr id="9" name="Marcador de Posição de Conteúdo 6">
            <a:extLst>
              <a:ext uri="{FF2B5EF4-FFF2-40B4-BE49-F238E27FC236}">
                <a16:creationId xmlns:a16="http://schemas.microsoft.com/office/drawing/2014/main" xmlns="" id="{55796621-5CB5-4557-ADBF-A34E4D144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0" y="2761247"/>
            <a:ext cx="5953126" cy="3718521"/>
          </a:xfrm>
        </p:spPr>
        <p:txBody>
          <a:bodyPr>
            <a:normAutofit/>
          </a:bodyPr>
          <a:lstStyle/>
          <a:p>
            <a:pPr algn="just"/>
            <a:r>
              <a:rPr lang="pt-PT" sz="1800" dirty="0"/>
              <a:t>A expansão fiscal conduziu a um rápido aumento do endividamento dos governos na zona euro.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O gráfico mostra a </a:t>
            </a:r>
            <a:r>
              <a:rPr lang="es-ES" sz="1800" b="1" dirty="0"/>
              <a:t>evolução da dívida pública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A dívida pública </a:t>
            </a:r>
            <a:r>
              <a:rPr lang="es-ES" sz="1800" u="sng" dirty="0"/>
              <a:t>grega</a:t>
            </a:r>
            <a:r>
              <a:rPr lang="es-ES" sz="1800" dirty="0"/>
              <a:t> já estava acima dos 100% do PIB em 2007 e nos dois anos seguintes aumentou mais de 25% em relação ao PIB de 2007. </a:t>
            </a:r>
          </a:p>
          <a:p>
            <a:pPr algn="just"/>
            <a:r>
              <a:rPr lang="es-ES" sz="1800" dirty="0"/>
              <a:t>A dívida pública </a:t>
            </a:r>
            <a:r>
              <a:rPr lang="es-ES" sz="1800" u="sng" dirty="0"/>
              <a:t>irlandesa</a:t>
            </a:r>
            <a:r>
              <a:rPr lang="es-ES" sz="1800" dirty="0"/>
              <a:t> mais do que duplicou neste período.</a:t>
            </a:r>
          </a:p>
          <a:p>
            <a:pPr algn="just"/>
            <a:r>
              <a:rPr lang="es-ES" sz="1800" dirty="0"/>
              <a:t>A dívida de </a:t>
            </a:r>
            <a:r>
              <a:rPr lang="es-ES" sz="1800" u="sng" dirty="0"/>
              <a:t>Portugal</a:t>
            </a:r>
            <a:r>
              <a:rPr lang="es-ES" sz="1800" dirty="0"/>
              <a:t> aumentou cerca de 15%.</a:t>
            </a:r>
          </a:p>
        </p:txBody>
      </p:sp>
    </p:spTree>
    <p:extLst>
      <p:ext uri="{BB962C8B-B14F-4D97-AF65-F5344CB8AC3E}">
        <p14:creationId xmlns:p14="http://schemas.microsoft.com/office/powerpoint/2010/main" val="3073749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Ideias Chave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arcador de Posição de Conteúdo 2">
                <a:extLst>
                  <a:ext uri="{FF2B5EF4-FFF2-40B4-BE49-F238E27FC236}">
                    <a16:creationId xmlns:a16="http://schemas.microsoft.com/office/drawing/2014/main" xmlns="" id="{F5FDCB44-363D-42D6-9E9A-6DD192B23E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9226" y="2985385"/>
                <a:ext cx="9833548" cy="3045936"/>
              </a:xfrm>
            </p:spPr>
            <p:txBody>
              <a:bodyPr anchor="ctr">
                <a:noAutofit/>
              </a:bodyPr>
              <a:lstStyle/>
              <a:p>
                <a:pPr algn="just"/>
                <a:r>
                  <a:rPr lang="pt-PT" sz="1800" dirty="0">
                    <a:solidFill>
                      <a:srgbClr val="000000"/>
                    </a:solidFill>
                  </a:rPr>
                  <a:t>O efeito da expansão fiscal no output numa recessão depende do tipo de choque que causou essa recessão.</a:t>
                </a:r>
              </a:p>
              <a:p>
                <a:pPr lvl="1" algn="just"/>
                <a:r>
                  <a:rPr lang="pt-PT" sz="1800" dirty="0">
                    <a:solidFill>
                      <a:srgbClr val="000000"/>
                    </a:solidFill>
                  </a:rPr>
                  <a:t>Se foi devido a um choque da procura temporário </a:t>
                </a:r>
                <a14:m>
                  <m:oMath xmlns:m="http://schemas.openxmlformats.org/officeDocument/2006/math" xmlns="">
                    <m:r>
                      <a:rPr lang="pt-P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s-ES" sz="1800" dirty="0">
                    <a:solidFill>
                      <a:srgbClr val="000000"/>
                    </a:solidFill>
                  </a:rPr>
                  <a:t> a expansão fiscal é eficaz na suavização da recessão.</a:t>
                </a:r>
              </a:p>
              <a:p>
                <a:pPr lvl="1" algn="just"/>
                <a:r>
                  <a:rPr lang="es-ES" sz="1800" dirty="0">
                    <a:solidFill>
                      <a:srgbClr val="000000"/>
                    </a:solidFill>
                  </a:rPr>
                  <a:t>Se foi devido a um choque da procura duradouro ou por um choque na oferta </a:t>
                </a:r>
                <a14:m>
                  <m:oMath xmlns:m="http://schemas.openxmlformats.org/officeDocument/2006/math" xmlns="">
                    <m:r>
                      <a:rPr lang="pt-P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s-ES" sz="1800" dirty="0">
                    <a:solidFill>
                      <a:srgbClr val="000000"/>
                    </a:solidFill>
                  </a:rPr>
                  <a:t> a política fiscal é menos eficaz.</a:t>
                </a:r>
              </a:p>
            </p:txBody>
          </p:sp>
        </mc:Choice>
        <mc:Fallback xmlns="">
          <p:sp>
            <p:nvSpPr>
              <p:cNvPr id="11" name="Marcador de Posição de Conteúdo 2">
                <a:extLst>
                  <a:ext uri="{FF2B5EF4-FFF2-40B4-BE49-F238E27FC236}">
                    <a16:creationId xmlns:a16="http://schemas.microsoft.com/office/drawing/2014/main" id="{F5FDCB44-363D-42D6-9E9A-6DD192B23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9226" y="2985385"/>
                <a:ext cx="9833548" cy="3045936"/>
              </a:xfrm>
              <a:blipFill>
                <a:blip r:embed="rId4"/>
                <a:stretch>
                  <a:fillRect l="-372" r="-4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491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Ideias Chave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xmlns="" id="{5C1F108D-1555-4354-B32F-9A0BB0917CE1}"/>
              </a:ext>
            </a:extLst>
          </p:cNvPr>
          <p:cNvSpPr txBox="1">
            <a:spLocks/>
          </p:cNvSpPr>
          <p:nvPr/>
        </p:nvSpPr>
        <p:spPr>
          <a:xfrm>
            <a:off x="1179226" y="2985385"/>
            <a:ext cx="9833548" cy="2878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dirty="0">
                <a:solidFill>
                  <a:srgbClr val="000000"/>
                </a:solidFill>
              </a:rPr>
              <a:t>Os formuladores de políticas intepretaram a crise financeira de 2007-2009 como um choque temporário da procura e então apostaram na expansão fiscal. Contudo, a expansão fiscal apenas conduziu a um aumento das dívidas públicas na zona euro e, em geral, ao agravamento das condições macroeconómicas. Desta forma pode concluir-se que </a:t>
            </a:r>
            <a:r>
              <a:rPr lang="es-ES" sz="1800" b="1" dirty="0">
                <a:solidFill>
                  <a:srgbClr val="000000"/>
                </a:solidFill>
              </a:rPr>
              <a:t>o choque que atingiu a economia não foi um choque da procura temporário</a:t>
            </a:r>
            <a:r>
              <a:rPr lang="es-ES" sz="18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s-ES" sz="1800" dirty="0">
                <a:solidFill>
                  <a:srgbClr val="000000"/>
                </a:solidFill>
              </a:rPr>
              <a:t>A expansão fiscal causou principalmente acumulação da dívida pública na periferia e </a:t>
            </a:r>
            <a:r>
              <a:rPr lang="es-ES" sz="1800" b="1" dirty="0">
                <a:solidFill>
                  <a:srgbClr val="000000"/>
                </a:solidFill>
              </a:rPr>
              <a:t>levou à crise soberana europeia</a:t>
            </a:r>
            <a:r>
              <a:rPr lang="es-ES" sz="18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2102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9E73C2-46DF-44AB-B8CC-FB8AAA09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latin typeface="Bahnschrift SemiBold" panose="020B0502040204020203" pitchFamily="34" charset="0"/>
              </a:rPr>
              <a:t>O retrocesso fiscal entre 2009 e 2012</a:t>
            </a:r>
            <a:endParaRPr lang="es-ES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xmlns="" id="{3E733F11-C488-4E7B-977D-07BB3BC92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</a:rPr>
              <a:t>O principal objetivo da austeridade consiste em </a:t>
            </a:r>
            <a:r>
              <a:rPr lang="pt-PT" sz="1800" dirty="0">
                <a:solidFill>
                  <a:srgbClr val="000000"/>
                </a:solidFill>
              </a:rPr>
              <a:t>assegurar</a:t>
            </a:r>
            <a:r>
              <a:rPr lang="es-ES" sz="1800" dirty="0">
                <a:solidFill>
                  <a:srgbClr val="000000"/>
                </a:solidFill>
              </a:rPr>
              <a:t> a sustentabilidade da dívida pública</a:t>
            </a:r>
          </a:p>
          <a:p>
            <a:pPr marL="514350" indent="-514350">
              <a:buFont typeface="+mj-lt"/>
              <a:buAutoNum type="arabicPeriod"/>
            </a:pPr>
            <a:endParaRPr lang="es-ES" sz="18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</a:rPr>
              <a:t>Analisar as consequências macroeconómicas da da austeridade </a:t>
            </a:r>
          </a:p>
        </p:txBody>
      </p:sp>
    </p:spTree>
    <p:extLst>
      <p:ext uri="{BB962C8B-B14F-4D97-AF65-F5344CB8AC3E}">
        <p14:creationId xmlns:p14="http://schemas.microsoft.com/office/powerpoint/2010/main" val="64257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Tamanho da austeridade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57B9E15F-398C-43C5-B7CB-DB4344DF1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78924"/>
            <a:ext cx="10182194" cy="1547356"/>
          </a:xfrm>
        </p:spPr>
        <p:txBody>
          <a:bodyPr>
            <a:norm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</a:rPr>
              <a:t>A crise (2008) afetou os países periféricos da zona euro.</a:t>
            </a:r>
          </a:p>
          <a:p>
            <a:pPr algn="just"/>
            <a:r>
              <a:rPr lang="es-ES" sz="1800" dirty="0">
                <a:solidFill>
                  <a:srgbClr val="000000"/>
                </a:solidFill>
              </a:rPr>
              <a:t>Países como Irlanda, Portugal e Grécia foram incapazes de transacionar títulos e portanto foram excluidos dos mercados de obrigações.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2960E22-D8ED-496A-A8EE-C3758D1581F2}"/>
              </a:ext>
            </a:extLst>
          </p:cNvPr>
          <p:cNvSpPr txBox="1"/>
          <p:nvPr/>
        </p:nvSpPr>
        <p:spPr>
          <a:xfrm>
            <a:off x="1104712" y="5128317"/>
            <a:ext cx="413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Países incapazes de emitir dívida pública têm duas soluções:</a:t>
            </a:r>
          </a:p>
        </p:txBody>
      </p:sp>
      <p:cxnSp>
        <p:nvCxnSpPr>
          <p:cNvPr id="8" name="Conexão reta unidirecional 7">
            <a:extLst>
              <a:ext uri="{FF2B5EF4-FFF2-40B4-BE49-F238E27FC236}">
                <a16:creationId xmlns:a16="http://schemas.microsoft.com/office/drawing/2014/main" xmlns="" id="{FA5020E4-ED7D-4EED-9082-BD4BAEEDE0CC}"/>
              </a:ext>
            </a:extLst>
          </p:cNvPr>
          <p:cNvCxnSpPr>
            <a:stCxn id="7" idx="3"/>
          </p:cNvCxnSpPr>
          <p:nvPr/>
        </p:nvCxnSpPr>
        <p:spPr>
          <a:xfrm flipV="1">
            <a:off x="5236987" y="4695156"/>
            <a:ext cx="1888172" cy="756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F7C975B-F1AF-4984-8E83-1CD896596EEA}"/>
              </a:ext>
            </a:extLst>
          </p:cNvPr>
          <p:cNvSpPr txBox="1"/>
          <p:nvPr/>
        </p:nvSpPr>
        <p:spPr>
          <a:xfrm>
            <a:off x="7267733" y="4589648"/>
            <a:ext cx="36408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Resolver o problema internamente </a:t>
            </a:r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xmlns="" id="{9D425A58-FA06-4E80-BAF5-74259CC74973}"/>
              </a:ext>
            </a:extLst>
          </p:cNvPr>
          <p:cNvCxnSpPr>
            <a:stCxn id="7" idx="3"/>
          </p:cNvCxnSpPr>
          <p:nvPr/>
        </p:nvCxnSpPr>
        <p:spPr>
          <a:xfrm>
            <a:off x="5236987" y="5451483"/>
            <a:ext cx="1888172" cy="555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421D9B2-7E02-422C-9E3E-215F574FB008}"/>
              </a:ext>
            </a:extLst>
          </p:cNvPr>
          <p:cNvSpPr txBox="1"/>
          <p:nvPr/>
        </p:nvSpPr>
        <p:spPr>
          <a:xfrm>
            <a:off x="7267732" y="5822302"/>
            <a:ext cx="36408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Pedir ajuda externa (Troika)</a:t>
            </a:r>
          </a:p>
        </p:txBody>
      </p:sp>
    </p:spTree>
    <p:extLst>
      <p:ext uri="{BB962C8B-B14F-4D97-AF65-F5344CB8AC3E}">
        <p14:creationId xmlns:p14="http://schemas.microsoft.com/office/powerpoint/2010/main" val="708205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Sustentabilidade da dívida pública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75FD1CA2-C4A6-45FF-98B8-86EEB16E1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49" y="3919469"/>
            <a:ext cx="4852837" cy="2693976"/>
          </a:xfrm>
        </p:spPr>
        <p:txBody>
          <a:bodyPr>
            <a:normAutofit/>
          </a:bodyPr>
          <a:lstStyle/>
          <a:p>
            <a:pPr algn="just"/>
            <a:r>
              <a:rPr lang="pt-PT" sz="1800" dirty="0"/>
              <a:t>Eliminação do défice primário a curto prazo </a:t>
            </a:r>
          </a:p>
          <a:p>
            <a:pPr algn="just"/>
            <a:r>
              <a:rPr lang="pt-PT" sz="1800" dirty="0"/>
              <a:t>Reembolsar a dívida existente através:</a:t>
            </a:r>
          </a:p>
          <a:p>
            <a:pPr algn="just">
              <a:buFontTx/>
              <a:buChar char="-"/>
            </a:pPr>
            <a:r>
              <a:rPr lang="pt-PT" sz="1800" dirty="0"/>
              <a:t>Ajuste fiscal</a:t>
            </a:r>
          </a:p>
          <a:p>
            <a:pPr algn="just">
              <a:buFontTx/>
              <a:buChar char="-"/>
            </a:pPr>
            <a:r>
              <a:rPr lang="pt-PT" sz="1800" dirty="0"/>
              <a:t>Excedente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74A2F4E-5F6B-41AC-94C4-D19F2DDEE58C}"/>
              </a:ext>
            </a:extLst>
          </p:cNvPr>
          <p:cNvSpPr txBox="1"/>
          <p:nvPr/>
        </p:nvSpPr>
        <p:spPr>
          <a:xfrm>
            <a:off x="6212091" y="3919469"/>
            <a:ext cx="4993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Imposições externas (Condicionadas a medidas de austeridade)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Não implica restrições ao nível de empréstimos no mercado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Porém implica restrições na obtenção de crédito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AECB108-2A50-48E8-A7E1-80976D42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50" y="3257500"/>
            <a:ext cx="4852837" cy="6462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9C598E4-5AC0-4308-B44C-282FF8061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091" y="3254547"/>
            <a:ext cx="4993188" cy="6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05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DC79A19-3AC1-4C16-9544-D850E84B2F7C}"/>
              </a:ext>
            </a:extLst>
          </p:cNvPr>
          <p:cNvSpPr txBox="1">
            <a:spLocks/>
          </p:cNvSpPr>
          <p:nvPr/>
        </p:nvSpPr>
        <p:spPr>
          <a:xfrm>
            <a:off x="1179226" y="826680"/>
            <a:ext cx="9833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000">
                <a:solidFill>
                  <a:srgbClr val="FFFFFF"/>
                </a:solidFill>
                <a:latin typeface="Bahnschrift SemiBold" panose="020B0502040204020203" pitchFamily="34" charset="0"/>
              </a:rPr>
              <a:t>Alterações nos Saldos Primários do Governo  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9" name="Marcador de Posição de Conteúdo 4">
            <a:extLst>
              <a:ext uri="{FF2B5EF4-FFF2-40B4-BE49-F238E27FC236}">
                <a16:creationId xmlns:a16="http://schemas.microsoft.com/office/drawing/2014/main" xmlns="" id="{7F9E537A-7B33-4336-AF3D-E26A506A4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601" y="2854591"/>
            <a:ext cx="6477168" cy="3702334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8381816-E622-4530-A8D6-E1084291BA9C}"/>
              </a:ext>
            </a:extLst>
          </p:cNvPr>
          <p:cNvSpPr txBox="1"/>
          <p:nvPr/>
        </p:nvSpPr>
        <p:spPr>
          <a:xfrm>
            <a:off x="6982146" y="2682310"/>
            <a:ext cx="5022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À exceção da Finlândia e do Luxemburgo, todos os países implementaram medidas de austeridade;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Portugal, Grécia e Irlanda foram os países onde a austeridade foi implementada com maior dimensão;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De salientar o desempenho da Grécia que teve uma melhoria de quase 10% no seu saldo primário;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Porém foi o único país a viver acima das suas possibilidades no 1º ano pós crise;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4946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Introdução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99069BA-E255-4578-933C-969B1B38F313}"/>
              </a:ext>
            </a:extLst>
          </p:cNvPr>
          <p:cNvSpPr txBox="1"/>
          <p:nvPr/>
        </p:nvSpPr>
        <p:spPr>
          <a:xfrm>
            <a:off x="1263192" y="5804831"/>
            <a:ext cx="974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Problemas atuais da zona euro: desequilíbrios externos entre os países do centro e os países periféricos (Grécia, Irlanda, Portugal, Espanha e Chipre mas se a Itália fizer parte chama-se GIPSIC, pois os contornos da crise italiana foram diferentes).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BCAA05B7-05B5-4627-9963-C487553ADE7F}"/>
              </a:ext>
            </a:extLst>
          </p:cNvPr>
          <p:cNvGrpSpPr/>
          <p:nvPr/>
        </p:nvGrpSpPr>
        <p:grpSpPr>
          <a:xfrm>
            <a:off x="6446520" y="2767246"/>
            <a:ext cx="4304593" cy="2907747"/>
            <a:chOff x="0" y="0"/>
            <a:chExt cx="4304593" cy="2907747"/>
          </a:xfrm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xmlns="" id="{A60A9CCB-4827-4900-90F5-0219E587C45E}"/>
                </a:ext>
              </a:extLst>
            </p:cNvPr>
            <p:cNvSpPr/>
            <p:nvPr/>
          </p:nvSpPr>
          <p:spPr>
            <a:xfrm>
              <a:off x="0" y="0"/>
              <a:ext cx="4304593" cy="2907747"/>
            </a:xfrm>
            <a:prstGeom prst="roundRect">
              <a:avLst>
                <a:gd name="adj" fmla="val 10000"/>
              </a:avLst>
            </a:prstGeom>
            <a:solidFill>
              <a:srgbClr val="E5C8C1"/>
            </a:solidFill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tângulo: Cantos Arredondados 4">
              <a:extLst>
                <a:ext uri="{FF2B5EF4-FFF2-40B4-BE49-F238E27FC236}">
                  <a16:creationId xmlns:a16="http://schemas.microsoft.com/office/drawing/2014/main" xmlns="" id="{644BFBB3-D77A-43A0-93E8-C77CE914E20D}"/>
                </a:ext>
              </a:extLst>
            </p:cNvPr>
            <p:cNvSpPr txBox="1"/>
            <p:nvPr/>
          </p:nvSpPr>
          <p:spPr>
            <a:xfrm>
              <a:off x="0" y="0"/>
              <a:ext cx="4304593" cy="872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b="1" kern="1200" noProof="0" dirty="0"/>
                <a:t>Início da crise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03CD6E63-7331-406E-9CA6-34F27E8260C1}"/>
              </a:ext>
            </a:extLst>
          </p:cNvPr>
          <p:cNvGrpSpPr/>
          <p:nvPr/>
        </p:nvGrpSpPr>
        <p:grpSpPr>
          <a:xfrm>
            <a:off x="6688487" y="3568291"/>
            <a:ext cx="3833455" cy="1916727"/>
            <a:chOff x="241967" y="801045"/>
            <a:chExt cx="3833455" cy="1916727"/>
          </a:xfrm>
        </p:grpSpPr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xmlns="" id="{7CDC8A64-C865-4727-B0ED-31BF3BA21BB1}"/>
                </a:ext>
              </a:extLst>
            </p:cNvPr>
            <p:cNvSpPr/>
            <p:nvPr/>
          </p:nvSpPr>
          <p:spPr>
            <a:xfrm>
              <a:off x="241967" y="801045"/>
              <a:ext cx="3833455" cy="1916727"/>
            </a:xfrm>
            <a:prstGeom prst="roundRect">
              <a:avLst>
                <a:gd name="adj" fmla="val 10000"/>
              </a:avLst>
            </a:prstGeom>
            <a:solidFill>
              <a:srgbClr val="B33A1D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: Cantos Arredondados 6">
              <a:extLst>
                <a:ext uri="{FF2B5EF4-FFF2-40B4-BE49-F238E27FC236}">
                  <a16:creationId xmlns:a16="http://schemas.microsoft.com/office/drawing/2014/main" xmlns="" id="{0354FCCD-AC1C-4E4B-935C-A74C76D4D54D}"/>
                </a:ext>
              </a:extLst>
            </p:cNvPr>
            <p:cNvSpPr txBox="1"/>
            <p:nvPr/>
          </p:nvSpPr>
          <p:spPr>
            <a:xfrm>
              <a:off x="298106" y="857184"/>
              <a:ext cx="3721177" cy="1804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just"/>
              <a:r>
                <a:rPr lang="pt-PT" sz="1600" dirty="0">
                  <a:solidFill>
                    <a:schemeClr val="bg1"/>
                  </a:solidFill>
                </a:rPr>
                <a:t>- Estagnação do fluxo de capital privado e colapso dos investimentos levaram à recessão.</a:t>
              </a:r>
            </a:p>
            <a:p>
              <a:pPr lvl="0" algn="just"/>
              <a:r>
                <a:rPr lang="pt-PT" sz="1600" dirty="0">
                  <a:solidFill>
                    <a:schemeClr val="bg1"/>
                  </a:solidFill>
                </a:rPr>
                <a:t>- Impacto duradouro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xmlns="" id="{B21AD3E4-029F-4CD7-9036-CEDBDB422603}"/>
              </a:ext>
            </a:extLst>
          </p:cNvPr>
          <p:cNvGrpSpPr/>
          <p:nvPr/>
        </p:nvGrpSpPr>
        <p:grpSpPr>
          <a:xfrm>
            <a:off x="1440888" y="2767246"/>
            <a:ext cx="4304593" cy="2907747"/>
            <a:chOff x="0" y="0"/>
            <a:chExt cx="4304593" cy="2907747"/>
          </a:xfrm>
        </p:grpSpPr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xmlns="" id="{6FE8AC2D-F051-440A-9A53-3844104EE2CB}"/>
                </a:ext>
              </a:extLst>
            </p:cNvPr>
            <p:cNvSpPr/>
            <p:nvPr/>
          </p:nvSpPr>
          <p:spPr>
            <a:xfrm>
              <a:off x="0" y="0"/>
              <a:ext cx="4304593" cy="2907747"/>
            </a:xfrm>
            <a:prstGeom prst="roundRect">
              <a:avLst>
                <a:gd name="adj" fmla="val 10000"/>
              </a:avLst>
            </a:prstGeom>
            <a:solidFill>
              <a:srgbClr val="E5C8C1"/>
            </a:solidFill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tângulo: Cantos Arredondados 4">
              <a:extLst>
                <a:ext uri="{FF2B5EF4-FFF2-40B4-BE49-F238E27FC236}">
                  <a16:creationId xmlns:a16="http://schemas.microsoft.com/office/drawing/2014/main" xmlns="" id="{44D30F68-F802-442D-98D9-3E410BBAFF98}"/>
                </a:ext>
              </a:extLst>
            </p:cNvPr>
            <p:cNvSpPr txBox="1"/>
            <p:nvPr/>
          </p:nvSpPr>
          <p:spPr>
            <a:xfrm>
              <a:off x="0" y="0"/>
              <a:ext cx="4304593" cy="872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b="1" kern="1200" noProof="0" dirty="0"/>
                <a:t>Pré-crise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FE6E840D-D3E4-411E-96C3-07606B0C1003}"/>
              </a:ext>
            </a:extLst>
          </p:cNvPr>
          <p:cNvGrpSpPr/>
          <p:nvPr/>
        </p:nvGrpSpPr>
        <p:grpSpPr>
          <a:xfrm>
            <a:off x="1682855" y="3568291"/>
            <a:ext cx="3833455" cy="1916727"/>
            <a:chOff x="241967" y="801045"/>
            <a:chExt cx="3833455" cy="1916727"/>
          </a:xfrm>
        </p:grpSpPr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xmlns="" id="{2B41AA97-CC0C-4ED9-8E50-92949704A422}"/>
                </a:ext>
              </a:extLst>
            </p:cNvPr>
            <p:cNvSpPr/>
            <p:nvPr/>
          </p:nvSpPr>
          <p:spPr>
            <a:xfrm>
              <a:off x="241967" y="801045"/>
              <a:ext cx="3833455" cy="1916727"/>
            </a:xfrm>
            <a:prstGeom prst="roundRect">
              <a:avLst>
                <a:gd name="adj" fmla="val 10000"/>
              </a:avLst>
            </a:prstGeom>
            <a:solidFill>
              <a:srgbClr val="B33A1D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tângulo: Cantos Arredondados 6">
              <a:extLst>
                <a:ext uri="{FF2B5EF4-FFF2-40B4-BE49-F238E27FC236}">
                  <a16:creationId xmlns:a16="http://schemas.microsoft.com/office/drawing/2014/main" xmlns="" id="{03723672-B62A-4A91-8C31-22BE3EDB1B67}"/>
                </a:ext>
              </a:extLst>
            </p:cNvPr>
            <p:cNvSpPr txBox="1"/>
            <p:nvPr/>
          </p:nvSpPr>
          <p:spPr>
            <a:xfrm>
              <a:off x="298106" y="857184"/>
              <a:ext cx="3721177" cy="1804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pt-PT" sz="1600" kern="1200" dirty="0"/>
                <a:t>- Boom de investimento na periferia por uma expectativa otimista (construção);</a:t>
              </a:r>
            </a:p>
            <a:p>
              <a:pPr marL="0" lvl="0" indent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pt-PT" sz="1600" kern="1200" dirty="0"/>
                <a:t>- Expansão da procura que levou a um rápido aumento dos preços (mais na periferia do que no centro); </a:t>
              </a:r>
            </a:p>
            <a:p>
              <a:pPr marL="0" lvl="0" indent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pt-PT" sz="1600" kern="1200" dirty="0"/>
                <a:t>- Má alocação dos recursos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2896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83539E7-EB0D-4978-964C-77117B4E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Sustentabilidade da dívida pública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xmlns="" id="{28A0D061-BA1F-454A-B3F7-A52B68C51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59088"/>
            <a:ext cx="9833548" cy="2693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solidFill>
                  <a:srgbClr val="000000"/>
                </a:solidFill>
              </a:rPr>
              <a:t>Apesar das melhorias verificadas nos saldos orçamentais na Zona Euro (principalmente em Portugal e na Grécia), terá sido suficiente este ajustamento?</a:t>
            </a:r>
          </a:p>
          <a:p>
            <a:pPr marL="0" indent="0" algn="ctr"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r>
              <a:rPr lang="es-ES" sz="20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Existem</a:t>
            </a:r>
            <a:r>
              <a:rPr lang="es-E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duas</a:t>
            </a:r>
            <a:r>
              <a:rPr lang="es-E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implicações</a:t>
            </a:r>
            <a:r>
              <a:rPr lang="es-E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s-ES" sz="20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ajudam</a:t>
            </a:r>
            <a:r>
              <a:rPr lang="es-E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avaliar o </a:t>
            </a:r>
            <a:r>
              <a:rPr lang="es-ES" sz="20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sucesso</a:t>
            </a:r>
            <a:r>
              <a:rPr lang="es-E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políticas de </a:t>
            </a:r>
            <a:r>
              <a:rPr lang="es-ES" sz="20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austeridade</a:t>
            </a:r>
            <a:r>
              <a:rPr lang="es-E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s-E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20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3F5F4D3F-C3CC-4F6B-824B-929715486485}"/>
              </a:ext>
            </a:extLst>
          </p:cNvPr>
          <p:cNvSpPr txBox="1"/>
          <p:nvPr/>
        </p:nvSpPr>
        <p:spPr>
          <a:xfrm>
            <a:off x="3970551" y="4955949"/>
            <a:ext cx="407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 dívida pública passou a ser sustentável?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FEC8AD3-2A1F-4D51-9569-A4B7FEA82BD9}"/>
              </a:ext>
            </a:extLst>
          </p:cNvPr>
          <p:cNvSpPr txBox="1"/>
          <p:nvPr/>
        </p:nvSpPr>
        <p:spPr>
          <a:xfrm>
            <a:off x="3962662" y="5414783"/>
            <a:ext cx="587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Ajudou a reduzir as desigualdades entre os países periféricos e centrais da Zona Euro?</a:t>
            </a:r>
          </a:p>
        </p:txBody>
      </p: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xmlns="" id="{7090F885-5BC6-4E9A-9E08-02713B947BFE}"/>
              </a:ext>
            </a:extLst>
          </p:cNvPr>
          <p:cNvCxnSpPr/>
          <p:nvPr/>
        </p:nvCxnSpPr>
        <p:spPr>
          <a:xfrm>
            <a:off x="2021305" y="5140615"/>
            <a:ext cx="1668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xmlns="" id="{702A758D-DEFF-4E27-B231-A3ABDA018ED7}"/>
              </a:ext>
            </a:extLst>
          </p:cNvPr>
          <p:cNvCxnSpPr/>
          <p:nvPr/>
        </p:nvCxnSpPr>
        <p:spPr>
          <a:xfrm>
            <a:off x="2021305" y="5597815"/>
            <a:ext cx="1668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52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235248B-93C5-44F1-ACE7-3AFBFCC5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Sustentabilidade da Dívida Pública 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xmlns="" id="{8B051D4B-9EDB-440C-B935-EF4F5A9E8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13955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1800" dirty="0">
                <a:solidFill>
                  <a:srgbClr val="000000"/>
                </a:solidFill>
              </a:rPr>
              <a:t>Pode ser calculada com base na fórmula abaixo, que nos dá o nível do saldo primário mínimo para uma divida pública sustentável. </a:t>
            </a:r>
          </a:p>
          <a:p>
            <a:pPr marL="0" indent="0" algn="just">
              <a:buNone/>
            </a:pPr>
            <a:r>
              <a:rPr lang="pt-PT" sz="1800" dirty="0">
                <a:solidFill>
                  <a:srgbClr val="000000"/>
                </a:solidFill>
              </a:rPr>
              <a:t>Posteriormente, iremos compará-lo ao saldo primário atual.</a:t>
            </a:r>
          </a:p>
          <a:p>
            <a:endParaRPr lang="es-ES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xmlns="" id="{38D5A9FB-E7ED-446C-B973-23731AC41679}"/>
                  </a:ext>
                </a:extLst>
              </p:cNvPr>
              <p:cNvSpPr/>
              <p:nvPr/>
            </p:nvSpPr>
            <p:spPr>
              <a:xfrm>
                <a:off x="-1278756" y="4335975"/>
                <a:ext cx="7185232" cy="114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7">
                  <a:lnSpc>
                    <a:spcPct val="12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PT" sz="2800" dirty="0">
                  <a:solidFill>
                    <a:srgbClr val="000000"/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8D5A9FB-E7ED-446C-B973-23731AC41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8756" y="4335975"/>
                <a:ext cx="7185232" cy="1145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xmlns="" id="{E47BD994-24EC-4BD1-9535-8085D18BD385}"/>
                  </a:ext>
                </a:extLst>
              </p:cNvPr>
              <p:cNvSpPr txBox="1"/>
              <p:nvPr/>
            </p:nvSpPr>
            <p:spPr>
              <a:xfrm>
                <a:off x="6285525" y="4488511"/>
                <a:ext cx="55505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𝑠</m:t>
                        </m:r>
                      </m:e>
                      <m:sub>
                        <m:r>
                          <a:rPr lang="en-US" i="1"/>
                          <m:t>𝑡</m:t>
                        </m:r>
                      </m:sub>
                    </m:sSub>
                  </m:oMath>
                </a14:m>
                <a:r>
                  <a:rPr lang="pt-PT" dirty="0"/>
                  <a:t>: Saldo Primário nominal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𝑖</m:t>
                        </m:r>
                      </m:e>
                      <m:sub>
                        <m:r>
                          <a:rPr lang="en-US" i="1"/>
                          <m:t>𝑡</m:t>
                        </m:r>
                      </m:sub>
                    </m:sSub>
                  </m:oMath>
                </a14:m>
                <a:r>
                  <a:rPr lang="pt-PT" dirty="0"/>
                  <a:t>: Taxa de Juro nominal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𝑡</m:t>
                        </m:r>
                      </m:sub>
                    </m:sSub>
                  </m:oMath>
                </a14:m>
                <a:r>
                  <a:rPr lang="pt-PT" dirty="0"/>
                  <a:t>: Crescimento nominal do PIB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𝑑</m:t>
                        </m:r>
                      </m:e>
                      <m:sub>
                        <m:r>
                          <a:rPr lang="en-US" i="1"/>
                          <m:t>𝑡</m:t>
                        </m:r>
                        <m:r>
                          <a:rPr lang="en-US"/>
                          <m:t>−1</m:t>
                        </m:r>
                      </m:sub>
                    </m:sSub>
                  </m:oMath>
                </a14:m>
                <a:r>
                  <a:rPr lang="pt-PT" dirty="0"/>
                  <a:t>: Nível de dívida pública no início do período 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47BD994-24EC-4BD1-9535-8085D18BD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525" y="4488511"/>
                <a:ext cx="5550570" cy="1200329"/>
              </a:xfrm>
              <a:prstGeom prst="rect">
                <a:avLst/>
              </a:prstGeom>
              <a:blipFill>
                <a:blip r:embed="rId4"/>
                <a:stretch>
                  <a:fillRect l="-659" t="-2538" b="-71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612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23BC48B-E67C-40AD-BA05-C45F440B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>
                <a:solidFill>
                  <a:srgbClr val="FFFFFF"/>
                </a:solidFill>
                <a:latin typeface="Bahnschrift SemiBold" panose="020B0502040204020203" pitchFamily="34" charset="0"/>
              </a:rPr>
              <a:t>Sustentabilidade da Dívida Pública 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xmlns="" id="{3465CF3C-B926-47D8-95EA-D779F4001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445" y="2738615"/>
            <a:ext cx="5343314" cy="36621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1900" dirty="0">
                <a:solidFill>
                  <a:srgbClr val="000000"/>
                </a:solidFill>
              </a:rPr>
              <a:t>De salientar que a Itália, Alemanha e o Luxemburgo são os países onde a dívida pública se encontra sustentável;</a:t>
            </a:r>
          </a:p>
          <a:p>
            <a:pPr marL="0" indent="0" algn="just">
              <a:buNone/>
            </a:pPr>
            <a:endParaRPr lang="es-ES" sz="1900" dirty="0">
              <a:solidFill>
                <a:srgbClr val="000000"/>
              </a:solidFill>
            </a:endParaRPr>
          </a:p>
          <a:p>
            <a:pPr algn="just"/>
            <a:r>
              <a:rPr lang="es-ES" sz="1900" dirty="0">
                <a:solidFill>
                  <a:srgbClr val="000000"/>
                </a:solidFill>
              </a:rPr>
              <a:t>Nestes 3 países o saldo primário é melhor do que o necessário e a sua dívida está a diminuir;</a:t>
            </a:r>
            <a:br>
              <a:rPr lang="es-ES" sz="1900" dirty="0">
                <a:solidFill>
                  <a:srgbClr val="000000"/>
                </a:solidFill>
              </a:rPr>
            </a:br>
            <a:endParaRPr lang="es-ES" sz="1900" dirty="0">
              <a:solidFill>
                <a:srgbClr val="000000"/>
              </a:solidFill>
            </a:endParaRPr>
          </a:p>
          <a:p>
            <a:pPr algn="just"/>
            <a:r>
              <a:rPr lang="es-ES" sz="1900" dirty="0">
                <a:solidFill>
                  <a:srgbClr val="000000"/>
                </a:solidFill>
              </a:rPr>
              <a:t>O mesmo não acontece em Espanha, Irlanda, Portugal e Grécia visto que os saldos primários não são suficientes para sustentar os níveis atuais de dívida;</a:t>
            </a:r>
          </a:p>
          <a:p>
            <a:pPr marL="0" indent="0" algn="just">
              <a:buNone/>
            </a:pPr>
            <a:r>
              <a:rPr lang="es-ES" sz="1900" dirty="0">
                <a:solidFill>
                  <a:srgbClr val="000000"/>
                </a:solidFill>
              </a:rPr>
              <a:t/>
            </a:r>
            <a:br>
              <a:rPr lang="es-ES" sz="1900" dirty="0">
                <a:solidFill>
                  <a:srgbClr val="000000"/>
                </a:solidFill>
              </a:rPr>
            </a:br>
            <a:r>
              <a:rPr lang="es-E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 em atenção que estes valores das taxas de juro foram calculados com base na dívida pública dos anos 2005 a 2012.</a:t>
            </a:r>
          </a:p>
          <a:p>
            <a:endParaRPr lang="es-ES" sz="2000" dirty="0">
              <a:solidFill>
                <a:srgbClr val="000000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7974A11-245C-41E3-82D0-E4F7AE781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07" y="2738615"/>
            <a:ext cx="6007567" cy="34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95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8DD55A9B-33E8-4999-9B3D-D8B159AA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Consequências</a:t>
            </a:r>
            <a:r>
              <a:rPr lang="es-ES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 Macroeconómicas</a:t>
            </a: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xmlns="" id="{4B1868FD-7914-476D-837B-60FD3BCB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200" i="1" dirty="0">
                <a:solidFill>
                  <a:srgbClr val="000000"/>
                </a:solidFill>
              </a:rPr>
              <a:t>« O efeito macroeconómico da austeridade é essencialmente um debate sobre o tamanho do multiplicador fiscal. »</a:t>
            </a:r>
          </a:p>
          <a:p>
            <a:pPr marL="0" indent="0" algn="ctr">
              <a:buNone/>
            </a:pPr>
            <a:endParaRPr lang="es-ES" sz="2400" i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sz="2400" i="1" u="sng" dirty="0">
              <a:solidFill>
                <a:srgbClr val="000000"/>
              </a:solidFill>
            </a:endParaRPr>
          </a:p>
          <a:p>
            <a:endParaRPr lang="es-ES" sz="2400" i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linha de argumentação levou à pergunta</a:t>
            </a:r>
            <a:r>
              <a:rPr lang="es-E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s-E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1800" dirty="0">
                <a:solidFill>
                  <a:srgbClr val="000000"/>
                </a:solidFill>
              </a:rPr>
              <a:t>- Qual a dimensão do multiplicador fiscal?</a:t>
            </a:r>
          </a:p>
        </p:txBody>
      </p:sp>
    </p:spTree>
    <p:extLst>
      <p:ext uri="{BB962C8B-B14F-4D97-AF65-F5344CB8AC3E}">
        <p14:creationId xmlns:p14="http://schemas.microsoft.com/office/powerpoint/2010/main" val="2839099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DC5A948-D200-4142-A87C-8BB26437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Multiplicador</a:t>
            </a:r>
            <a:b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</a:br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Com base na teoria Neoclássica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xmlns="" id="{E12F85B4-35AA-4A94-A11F-0EE10173D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803589"/>
              </p:ext>
            </p:extLst>
          </p:nvPr>
        </p:nvGraphicFramePr>
        <p:xfrm>
          <a:off x="1036320" y="273953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5D19488-B6F1-4A75-B6BE-E1111F57D320}"/>
              </a:ext>
            </a:extLst>
          </p:cNvPr>
          <p:cNvSpPr txBox="1"/>
          <p:nvPr/>
        </p:nvSpPr>
        <p:spPr>
          <a:xfrm>
            <a:off x="3705726" y="5742564"/>
            <a:ext cx="478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 &lt; Multiplicador &lt; 1</a:t>
            </a:r>
          </a:p>
        </p:txBody>
      </p:sp>
    </p:spTree>
    <p:extLst>
      <p:ext uri="{BB962C8B-B14F-4D97-AF65-F5344CB8AC3E}">
        <p14:creationId xmlns:p14="http://schemas.microsoft.com/office/powerpoint/2010/main" val="232506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Consequências macroeconómicas: Austeridade na zona euro entre 2009 e 2012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D1D61362-5035-4909-B7B6-9A9B0B3D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695" y="2753936"/>
            <a:ext cx="5954400" cy="3718800"/>
          </a:xfrm>
        </p:spPr>
        <p:txBody>
          <a:bodyPr anchor="ctr">
            <a:normAutofit/>
          </a:bodyPr>
          <a:lstStyle/>
          <a:p>
            <a:pPr algn="just"/>
            <a:r>
              <a:rPr lang="pt-PT" sz="1800" dirty="0"/>
              <a:t>Consequências negativas na produção</a:t>
            </a:r>
          </a:p>
          <a:p>
            <a:pPr algn="just"/>
            <a:r>
              <a:rPr lang="pt-PT" sz="1800" dirty="0"/>
              <a:t>A perda na produção foi relativamente moderada</a:t>
            </a:r>
          </a:p>
          <a:p>
            <a:pPr algn="just"/>
            <a:r>
              <a:rPr lang="pt-PT" sz="1800" dirty="0"/>
              <a:t>Os estabilizadores automáticos funcionaram e cancelaram os efeitos negativos da Austeridade</a:t>
            </a:r>
          </a:p>
          <a:p>
            <a:pPr algn="just"/>
            <a:endParaRPr lang="pt-PT" sz="1800" dirty="0"/>
          </a:p>
          <a:p>
            <a:pPr algn="just"/>
            <a:r>
              <a:rPr lang="pt-PT" sz="1800" dirty="0"/>
              <a:t>Em relação aos dados anteriores não existem indicadores da razão que levou à recessão, então qual foi a razão?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DDF7280B-A822-4654-8B7B-C1B30BCF4A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0" y="2895720"/>
            <a:ext cx="5126400" cy="313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505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Consequências macroeconómicas: Austeridade na zona euro entre 2009 e 2012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D1D61362-5035-4909-B7B6-9A9B0B3D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695" y="2753936"/>
            <a:ext cx="5954400" cy="3718800"/>
          </a:xfrm>
        </p:spPr>
        <p:txBody>
          <a:bodyPr anchor="ctr">
            <a:normAutofit/>
          </a:bodyPr>
          <a:lstStyle/>
          <a:p>
            <a:pPr algn="just"/>
            <a:r>
              <a:rPr lang="pt-PT" sz="1800" dirty="0"/>
              <a:t>Diminuição do emprego devido à austeridade</a:t>
            </a:r>
          </a:p>
          <a:p>
            <a:pPr algn="just"/>
            <a:r>
              <a:rPr lang="pt-PT" sz="1800" dirty="0"/>
              <a:t>A mudança da produção foi maior do que a mudança no emprego nos países centrais.</a:t>
            </a:r>
          </a:p>
          <a:p>
            <a:pPr algn="just"/>
            <a:r>
              <a:rPr lang="en-GB" sz="1800" dirty="0"/>
              <a:t>A </a:t>
            </a:r>
            <a:r>
              <a:rPr lang="en-GB" sz="1800" dirty="0" err="1"/>
              <a:t>mudança</a:t>
            </a:r>
            <a:r>
              <a:rPr lang="en-GB" sz="1800" dirty="0"/>
              <a:t> da </a:t>
            </a:r>
            <a:r>
              <a:rPr lang="en-GB" sz="1800" dirty="0" err="1"/>
              <a:t>produção</a:t>
            </a:r>
            <a:r>
              <a:rPr lang="en-GB" sz="1800" dirty="0"/>
              <a:t> </a:t>
            </a:r>
            <a:r>
              <a:rPr lang="en-GB" sz="1800" dirty="0" err="1"/>
              <a:t>foi</a:t>
            </a:r>
            <a:r>
              <a:rPr lang="en-GB" sz="1800" dirty="0"/>
              <a:t> </a:t>
            </a:r>
            <a:r>
              <a:rPr lang="en-GB" sz="1800" dirty="0" err="1"/>
              <a:t>mais</a:t>
            </a:r>
            <a:r>
              <a:rPr lang="en-GB" sz="1800" dirty="0"/>
              <a:t> </a:t>
            </a:r>
            <a:r>
              <a:rPr lang="en-GB" sz="1800" dirty="0" err="1"/>
              <a:t>baixa</a:t>
            </a:r>
            <a:r>
              <a:rPr lang="en-GB" sz="1800" dirty="0"/>
              <a:t> </a:t>
            </a:r>
            <a:r>
              <a:rPr lang="en-GB" sz="1800" dirty="0" err="1"/>
              <a:t>em</a:t>
            </a:r>
            <a:r>
              <a:rPr lang="en-GB" sz="1800" dirty="0"/>
              <a:t> </a:t>
            </a:r>
            <a:r>
              <a:rPr lang="en-GB" sz="1800" dirty="0" err="1"/>
              <a:t>relação</a:t>
            </a:r>
            <a:r>
              <a:rPr lang="en-GB" sz="1800" dirty="0"/>
              <a:t> à </a:t>
            </a:r>
            <a:r>
              <a:rPr lang="en-GB" sz="1800" dirty="0" err="1"/>
              <a:t>mudança</a:t>
            </a:r>
            <a:r>
              <a:rPr lang="en-GB" sz="1800" dirty="0"/>
              <a:t> do </a:t>
            </a:r>
            <a:r>
              <a:rPr lang="en-GB" sz="1800" dirty="0" err="1"/>
              <a:t>emprego</a:t>
            </a:r>
            <a:r>
              <a:rPr lang="en-GB" sz="1800" dirty="0"/>
              <a:t> </a:t>
            </a:r>
            <a:r>
              <a:rPr lang="en-GB" sz="1800" dirty="0" err="1"/>
              <a:t>nos</a:t>
            </a:r>
            <a:r>
              <a:rPr lang="en-GB" sz="1800" dirty="0"/>
              <a:t> </a:t>
            </a:r>
            <a:r>
              <a:rPr lang="en-GB" sz="1800" dirty="0" err="1"/>
              <a:t>países</a:t>
            </a:r>
            <a:r>
              <a:rPr lang="en-GB" sz="1800" dirty="0"/>
              <a:t> da </a:t>
            </a:r>
            <a:r>
              <a:rPr lang="en-GB" sz="1800" dirty="0" err="1"/>
              <a:t>periferia</a:t>
            </a:r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A </a:t>
            </a:r>
            <a:r>
              <a:rPr lang="en-GB" sz="1800" dirty="0" err="1"/>
              <a:t>produtividade</a:t>
            </a:r>
            <a:r>
              <a:rPr lang="en-GB" sz="1800" dirty="0"/>
              <a:t> do </a:t>
            </a:r>
            <a:r>
              <a:rPr lang="en-GB" sz="1800" dirty="0" err="1"/>
              <a:t>trabalho</a:t>
            </a:r>
            <a:r>
              <a:rPr lang="en-GB" sz="1800" dirty="0"/>
              <a:t> é </a:t>
            </a:r>
            <a:r>
              <a:rPr lang="en-GB" sz="1800" dirty="0" err="1"/>
              <a:t>pró</a:t>
            </a:r>
            <a:r>
              <a:rPr lang="en-GB" sz="1800" dirty="0"/>
              <a:t> </a:t>
            </a:r>
            <a:r>
              <a:rPr lang="en-GB" sz="1800" dirty="0" err="1"/>
              <a:t>cíclica</a:t>
            </a:r>
            <a:r>
              <a:rPr lang="en-GB" sz="1800" dirty="0"/>
              <a:t> </a:t>
            </a:r>
            <a:r>
              <a:rPr lang="en-GB" sz="1800" dirty="0" err="1"/>
              <a:t>nos</a:t>
            </a:r>
            <a:r>
              <a:rPr lang="en-GB" sz="1800" dirty="0"/>
              <a:t> </a:t>
            </a:r>
            <a:r>
              <a:rPr lang="en-GB" sz="1800" dirty="0" err="1"/>
              <a:t>países</a:t>
            </a:r>
            <a:r>
              <a:rPr lang="en-GB" sz="1800" dirty="0"/>
              <a:t> </a:t>
            </a:r>
            <a:r>
              <a:rPr lang="en-GB" sz="1800" dirty="0" err="1"/>
              <a:t>centrais</a:t>
            </a:r>
            <a:r>
              <a:rPr lang="en-GB" sz="1800" dirty="0"/>
              <a:t> e contra </a:t>
            </a:r>
            <a:r>
              <a:rPr lang="en-GB" sz="1800" dirty="0" err="1"/>
              <a:t>cíclica</a:t>
            </a:r>
            <a:r>
              <a:rPr lang="en-GB" sz="1800" dirty="0"/>
              <a:t> </a:t>
            </a:r>
            <a:r>
              <a:rPr lang="en-GB" sz="1800" dirty="0" err="1"/>
              <a:t>nos</a:t>
            </a:r>
            <a:r>
              <a:rPr lang="en-GB" sz="1800" dirty="0"/>
              <a:t> </a:t>
            </a:r>
            <a:r>
              <a:rPr lang="en-GB" sz="1800" dirty="0" err="1"/>
              <a:t>países</a:t>
            </a:r>
            <a:r>
              <a:rPr lang="en-GB" sz="1800" dirty="0"/>
              <a:t> da </a:t>
            </a:r>
            <a:r>
              <a:rPr lang="en-GB" sz="1800" dirty="0" err="1"/>
              <a:t>periferia</a:t>
            </a:r>
            <a:endParaRPr lang="es-ES" sz="1800" dirty="0">
              <a:solidFill>
                <a:srgbClr val="00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E380820B-83B6-4DE9-837A-A07E55E946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0" y="3045536"/>
            <a:ext cx="5126400" cy="313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0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Consequências macroeconómicas: Austeridade na zona euro entre 2009 e 2012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D1D61362-5035-4909-B7B6-9A9B0B3D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695" y="2753936"/>
            <a:ext cx="5954400" cy="3718800"/>
          </a:xfrm>
        </p:spPr>
        <p:txBody>
          <a:bodyPr anchor="ctr">
            <a:normAutofit/>
          </a:bodyPr>
          <a:lstStyle/>
          <a:p>
            <a:pPr algn="just"/>
            <a:r>
              <a:rPr lang="pt-PT" sz="1800" dirty="0"/>
              <a:t>O decréscimo no emprego durante ambos os períodos ocorrem primeiro na produção de bens, na construção, no comércio e transportes</a:t>
            </a:r>
          </a:p>
          <a:p>
            <a:pPr algn="just"/>
            <a:r>
              <a:rPr lang="pt-PT" sz="1800" dirty="0"/>
              <a:t>Podemos verificar uma mudança de emprego entre diferentes setores, indicando assim a movimentação de capital humano</a:t>
            </a:r>
          </a:p>
          <a:p>
            <a:pPr algn="just"/>
            <a:r>
              <a:rPr lang="pt-PT" sz="1800" dirty="0"/>
              <a:t>Aumento do emprego no setor dos serviços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892969D1-3C65-49A2-B9CE-8A08989E1A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8" y="3045536"/>
            <a:ext cx="5126400" cy="313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508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Consequências macroeconómicas: Austeridade na zona euro entre 2009 e 2012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D1D61362-5035-4909-B7B6-9A9B0B3D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695" y="2753936"/>
            <a:ext cx="5954400" cy="3718800"/>
          </a:xfrm>
        </p:spPr>
        <p:txBody>
          <a:bodyPr anchor="ctr">
            <a:normAutofit/>
          </a:bodyPr>
          <a:lstStyle/>
          <a:p>
            <a:pPr algn="just"/>
            <a:r>
              <a:rPr lang="pt-PT" sz="1800" dirty="0"/>
              <a:t>Os países da periferia tiveram, lentamente e progressivamente, de reajustar os níveis de preço, ao contrário que demonstram os países centrais.</a:t>
            </a:r>
          </a:p>
          <a:p>
            <a:pPr algn="just"/>
            <a:r>
              <a:rPr lang="pt-PT" sz="1800" dirty="0"/>
              <a:t>Pois tiveram que diminuir os seus preços de modo a suportar os seus défices externos.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064BF232-3948-4D4D-9F9C-C560238A40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5" y="2895720"/>
            <a:ext cx="5126400" cy="313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313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Consequências macroeconómicas: Austeridade na zona euro entre 2009 e 2012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D1D61362-5035-4909-B7B6-9A9B0B3D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695" y="2753936"/>
            <a:ext cx="5954400" cy="3718800"/>
          </a:xfrm>
        </p:spPr>
        <p:txBody>
          <a:bodyPr anchor="ctr">
            <a:normAutofit/>
          </a:bodyPr>
          <a:lstStyle/>
          <a:p>
            <a:pPr algn="just"/>
            <a:r>
              <a:rPr lang="pt-PT" sz="1800" dirty="0"/>
              <a:t>Aumento na capacidade líquida de financiamento do setor privado nos países da periferia.</a:t>
            </a:r>
          </a:p>
          <a:p>
            <a:pPr algn="just"/>
            <a:r>
              <a:rPr lang="pt-PT" sz="1800" dirty="0"/>
              <a:t>Em relação ao setor corporativo, a posição melhorou após a reparação do seu balanço.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EF6FF6D1-1EE6-4E26-AD60-A251F7B997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5" y="2895720"/>
            <a:ext cx="5126400" cy="313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86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Introdução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xmlns="" id="{302D4798-E8EC-4974-9A6D-70C7D18CC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235"/>
            <a:ext cx="10515600" cy="4351338"/>
          </a:xfrm>
        </p:spPr>
        <p:txBody>
          <a:bodyPr anchor="ctr">
            <a:normAutofit/>
          </a:bodyPr>
          <a:lstStyle/>
          <a:p>
            <a:pPr lvl="0" algn="just"/>
            <a:r>
              <a:rPr lang="pt-PT" sz="1800" dirty="0"/>
              <a:t>É necessária alguma </a:t>
            </a:r>
            <a:r>
              <a:rPr lang="pt-PT" sz="1800" b="1" dirty="0"/>
              <a:t>contenção fiscal</a:t>
            </a:r>
            <a:r>
              <a:rPr lang="pt-PT" sz="1800" dirty="0"/>
              <a:t> para reequilibrar os processos na periferia.</a:t>
            </a:r>
          </a:p>
          <a:p>
            <a:pPr lvl="0" algn="just"/>
            <a:r>
              <a:rPr lang="pt-PT" sz="1800" dirty="0"/>
              <a:t>Melhorar saldos fiscais, </a:t>
            </a:r>
            <a:r>
              <a:rPr lang="pt-PT" sz="1800" b="1" dirty="0"/>
              <a:t>aumentando a poupança doméstica</a:t>
            </a:r>
            <a:r>
              <a:rPr lang="pt-PT" sz="1800" dirty="0"/>
              <a:t> relativamente ao investimento.</a:t>
            </a:r>
          </a:p>
          <a:p>
            <a:pPr lvl="0" algn="just"/>
            <a:r>
              <a:rPr lang="pt-PT" sz="1800" dirty="0"/>
              <a:t>A </a:t>
            </a:r>
            <a:r>
              <a:rPr lang="pt-PT" sz="1800" b="1" dirty="0"/>
              <a:t>austeridade melhora os saldos fiscais</a:t>
            </a:r>
            <a:r>
              <a:rPr lang="pt-PT" sz="1800" dirty="0"/>
              <a:t> e </a:t>
            </a:r>
            <a:r>
              <a:rPr lang="pt-PT" sz="1800" b="1" dirty="0"/>
              <a:t>aumenta os níveis de desemprego</a:t>
            </a:r>
            <a:r>
              <a:rPr lang="pt-PT" sz="1800" dirty="0"/>
              <a:t>, levando a uma </a:t>
            </a:r>
            <a:r>
              <a:rPr lang="pt-PT" sz="1800" u="sng" dirty="0"/>
              <a:t>redução da procura agregada</a:t>
            </a:r>
            <a:r>
              <a:rPr lang="pt-PT" sz="1800" dirty="0"/>
              <a:t>.</a:t>
            </a:r>
          </a:p>
          <a:p>
            <a:pPr algn="just"/>
            <a:r>
              <a:rPr lang="pt-PT" sz="1800" dirty="0"/>
              <a:t>Uma </a:t>
            </a:r>
            <a:r>
              <a:rPr lang="pt-PT" sz="1800" b="1" dirty="0"/>
              <a:t>recessão</a:t>
            </a:r>
            <a:r>
              <a:rPr lang="pt-PT" sz="1800" dirty="0"/>
              <a:t> tende a verificar </a:t>
            </a:r>
            <a:r>
              <a:rPr lang="pt-PT" sz="1800" b="1" dirty="0"/>
              <a:t>cortes nos preços e salários</a:t>
            </a:r>
            <a:r>
              <a:rPr lang="pt-PT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249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Austeridade e ajuste externo na zona euro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E649A9A-FC4F-4E08-9B36-9381A9CB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48" y="3082874"/>
            <a:ext cx="10515600" cy="2515822"/>
          </a:xfrm>
        </p:spPr>
        <p:txBody>
          <a:bodyPr>
            <a:normAutofit/>
          </a:bodyPr>
          <a:lstStyle/>
          <a:p>
            <a:pPr algn="just"/>
            <a:r>
              <a:rPr lang="pt-PT" sz="1800" dirty="0"/>
              <a:t>Apesar da austeridade trazer a recessão, contribui para a realocação dos fatores de produção </a:t>
            </a:r>
          </a:p>
          <a:p>
            <a:pPr algn="just"/>
            <a:endParaRPr lang="pt-PT" sz="1800" dirty="0"/>
          </a:p>
          <a:p>
            <a:pPr algn="just"/>
            <a:r>
              <a:rPr lang="pt-PT" sz="1800" dirty="0"/>
              <a:t>Durante os anos “boom” da crise:</a:t>
            </a:r>
          </a:p>
          <a:p>
            <a:pPr lvl="1" algn="just"/>
            <a:r>
              <a:rPr lang="pt-PT" sz="1800" dirty="0"/>
              <a:t>Investimento de capital privado</a:t>
            </a:r>
          </a:p>
          <a:p>
            <a:pPr lvl="1" algn="just"/>
            <a:r>
              <a:rPr lang="pt-PT" sz="1800" dirty="0"/>
              <a:t>Perda da competitividade</a:t>
            </a:r>
          </a:p>
          <a:p>
            <a:pPr lvl="1" algn="just"/>
            <a:r>
              <a:rPr lang="pt-PT" sz="1800" dirty="0"/>
              <a:t>Défice acumulado</a:t>
            </a:r>
          </a:p>
          <a:p>
            <a:pPr lvl="1" algn="just"/>
            <a:r>
              <a:rPr lang="pt-PT" sz="1800" dirty="0"/>
              <a:t>Má alocação de recursos produtivos</a:t>
            </a:r>
          </a:p>
          <a:p>
            <a:endParaRPr lang="pt-PT" sz="2000" dirty="0"/>
          </a:p>
        </p:txBody>
      </p:sp>
      <p:sp>
        <p:nvSpPr>
          <p:cNvPr id="7" name="Arrow: Right 3">
            <a:extLst>
              <a:ext uri="{FF2B5EF4-FFF2-40B4-BE49-F238E27FC236}">
                <a16:creationId xmlns:a16="http://schemas.microsoft.com/office/drawing/2014/main" xmlns="" id="{22495C59-5126-47A3-92BA-A7C89810FF07}"/>
              </a:ext>
            </a:extLst>
          </p:cNvPr>
          <p:cNvSpPr/>
          <p:nvPr/>
        </p:nvSpPr>
        <p:spPr>
          <a:xfrm>
            <a:off x="5490563" y="4312892"/>
            <a:ext cx="577516" cy="593557"/>
          </a:xfrm>
          <a:prstGeom prst="rightArrow">
            <a:avLst/>
          </a:prstGeom>
          <a:solidFill>
            <a:srgbClr val="C1CCE0"/>
          </a:solidFill>
          <a:ln>
            <a:solidFill>
              <a:srgbClr val="396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F5999A08-AEB8-4042-A01B-0D845122A8FA}"/>
              </a:ext>
            </a:extLst>
          </p:cNvPr>
          <p:cNvSpPr txBox="1"/>
          <p:nvPr/>
        </p:nvSpPr>
        <p:spPr>
          <a:xfrm>
            <a:off x="6641430" y="4319839"/>
            <a:ext cx="385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Estagnação de capital privado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Colapso do investimento</a:t>
            </a:r>
            <a:endParaRPr lang="en-GB" dirty="0"/>
          </a:p>
        </p:txBody>
      </p:sp>
      <p:sp>
        <p:nvSpPr>
          <p:cNvPr id="9" name="Arrow: Right 5">
            <a:extLst>
              <a:ext uri="{FF2B5EF4-FFF2-40B4-BE49-F238E27FC236}">
                <a16:creationId xmlns:a16="http://schemas.microsoft.com/office/drawing/2014/main" xmlns="" id="{612EAAD2-0AB3-49A4-956C-78FDE852C974}"/>
              </a:ext>
            </a:extLst>
          </p:cNvPr>
          <p:cNvSpPr/>
          <p:nvPr/>
        </p:nvSpPr>
        <p:spPr>
          <a:xfrm rot="5400000">
            <a:off x="7980945" y="5070301"/>
            <a:ext cx="577516" cy="593557"/>
          </a:xfrm>
          <a:prstGeom prst="rightArrow">
            <a:avLst/>
          </a:prstGeom>
          <a:solidFill>
            <a:srgbClr val="C1CCE0"/>
          </a:solidFill>
          <a:ln>
            <a:solidFill>
              <a:srgbClr val="396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6DB4DCB9-8B93-4320-9830-42E9555914BC}"/>
              </a:ext>
            </a:extLst>
          </p:cNvPr>
          <p:cNvSpPr txBox="1"/>
          <p:nvPr/>
        </p:nvSpPr>
        <p:spPr>
          <a:xfrm>
            <a:off x="7776258" y="5833803"/>
            <a:ext cx="385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Recessão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270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Austeridade e ajuste externo na zona euro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E649A9A-FC4F-4E08-9B36-9381A9CB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421" y="2978923"/>
            <a:ext cx="4810854" cy="4351338"/>
          </a:xfrm>
        </p:spPr>
        <p:txBody>
          <a:bodyPr>
            <a:normAutofit/>
          </a:bodyPr>
          <a:lstStyle/>
          <a:p>
            <a:pPr algn="just"/>
            <a:r>
              <a:rPr lang="pt-PT" sz="1800" dirty="0"/>
              <a:t>Crise financeira </a:t>
            </a:r>
          </a:p>
          <a:p>
            <a:pPr lvl="1" algn="just"/>
            <a:r>
              <a:rPr lang="pt-PT" sz="1800" dirty="0"/>
              <a:t>Níveis de empregabilidade insustentáveis</a:t>
            </a:r>
          </a:p>
          <a:p>
            <a:pPr lvl="1" algn="just"/>
            <a:r>
              <a:rPr lang="pt-PT" sz="1800" dirty="0"/>
              <a:t>Realocação do fator produtivo</a:t>
            </a:r>
          </a:p>
          <a:p>
            <a:pPr lvl="1" algn="just"/>
            <a:r>
              <a:rPr lang="pt-PT" sz="1800" dirty="0"/>
              <a:t>Queda da empregabilidade</a:t>
            </a:r>
          </a:p>
          <a:p>
            <a:pPr lvl="1" algn="just"/>
            <a:endParaRPr lang="pt-PT" sz="1800" dirty="0"/>
          </a:p>
          <a:p>
            <a:pPr lvl="1" algn="just"/>
            <a:endParaRPr lang="pt-PT" sz="1800" dirty="0"/>
          </a:p>
          <a:p>
            <a:pPr lvl="1" algn="just"/>
            <a:endParaRPr lang="pt-PT" sz="1800" dirty="0"/>
          </a:p>
          <a:p>
            <a:pPr lvl="1" algn="just"/>
            <a:endParaRPr lang="pt-PT" sz="1800" dirty="0"/>
          </a:p>
          <a:p>
            <a:pPr marL="0" indent="0" algn="ctr">
              <a:buNone/>
            </a:pPr>
            <a:r>
              <a:rPr lang="pt-PT" sz="1800" dirty="0"/>
              <a:t>Gerou uma profunda crise </a:t>
            </a:r>
          </a:p>
          <a:p>
            <a:endParaRPr lang="pt-PT" sz="2000" dirty="0"/>
          </a:p>
        </p:txBody>
      </p:sp>
      <p:sp>
        <p:nvSpPr>
          <p:cNvPr id="14" name="Arrow: Right 5">
            <a:extLst>
              <a:ext uri="{FF2B5EF4-FFF2-40B4-BE49-F238E27FC236}">
                <a16:creationId xmlns:a16="http://schemas.microsoft.com/office/drawing/2014/main" xmlns="" id="{4CFBA3E2-7AD3-4567-94B6-F066E5B33B82}"/>
              </a:ext>
            </a:extLst>
          </p:cNvPr>
          <p:cNvSpPr/>
          <p:nvPr/>
        </p:nvSpPr>
        <p:spPr>
          <a:xfrm rot="5400000">
            <a:off x="5807089" y="4569056"/>
            <a:ext cx="577516" cy="593557"/>
          </a:xfrm>
          <a:prstGeom prst="rightArrow">
            <a:avLst/>
          </a:prstGeom>
          <a:solidFill>
            <a:srgbClr val="C1CCE0"/>
          </a:solidFill>
          <a:ln>
            <a:solidFill>
              <a:srgbClr val="396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95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Austeridade e ajuste externo na zona euro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E649A9A-FC4F-4E08-9B36-9381A9CB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48" y="2978923"/>
            <a:ext cx="10515600" cy="2892143"/>
          </a:xfrm>
        </p:spPr>
        <p:txBody>
          <a:bodyPr anchor="ctr">
            <a:normAutofit/>
          </a:bodyPr>
          <a:lstStyle/>
          <a:p>
            <a:pPr algn="just"/>
            <a:r>
              <a:rPr lang="pt-PT" sz="1800" dirty="0"/>
              <a:t>Ajustamento dos preços crucial para as balanças externas e para a realocação da mão-de-obra, deparada com dificuldades devido:</a:t>
            </a:r>
          </a:p>
          <a:p>
            <a:pPr lvl="1" algn="just"/>
            <a:r>
              <a:rPr lang="pt-PT" sz="1800" dirty="0"/>
              <a:t>Preços rígidos</a:t>
            </a:r>
          </a:p>
          <a:p>
            <a:pPr lvl="1" algn="just"/>
            <a:r>
              <a:rPr lang="pt-PT" sz="1800" dirty="0"/>
              <a:t>Créditos extensos cedidos pelos bancos centrais nacionais e os fundos de resgate</a:t>
            </a:r>
          </a:p>
          <a:p>
            <a:pPr lvl="1" algn="just"/>
            <a:r>
              <a:rPr lang="pt-PT" sz="1800" dirty="0"/>
              <a:t>As expetativas em relação aos preços</a:t>
            </a:r>
          </a:p>
          <a:p>
            <a:pPr algn="just"/>
            <a:r>
              <a:rPr lang="en-GB" sz="1800" dirty="0" err="1"/>
              <a:t>Incentivos</a:t>
            </a:r>
            <a:r>
              <a:rPr lang="en-GB" sz="1800" dirty="0"/>
              <a:t> para as </a:t>
            </a:r>
            <a:r>
              <a:rPr lang="en-GB" sz="1800" dirty="0" err="1"/>
              <a:t>empresas</a:t>
            </a:r>
            <a:endParaRPr lang="en-GB" sz="1800" dirty="0"/>
          </a:p>
          <a:p>
            <a:pPr algn="just"/>
            <a:r>
              <a:rPr lang="en-GB" sz="1800" dirty="0"/>
              <a:t>A </a:t>
            </a:r>
            <a:r>
              <a:rPr lang="en-GB" sz="1800" dirty="0" err="1"/>
              <a:t>austeridade</a:t>
            </a:r>
            <a:r>
              <a:rPr lang="en-GB" sz="1800" dirty="0"/>
              <a:t> </a:t>
            </a:r>
            <a:r>
              <a:rPr lang="en-GB" sz="1800" dirty="0" err="1"/>
              <a:t>contribuiu</a:t>
            </a:r>
            <a:r>
              <a:rPr lang="en-GB" sz="1800" dirty="0"/>
              <a:t> para o </a:t>
            </a:r>
            <a:r>
              <a:rPr lang="en-GB" sz="1800" dirty="0" err="1"/>
              <a:t>agravamento</a:t>
            </a:r>
            <a:r>
              <a:rPr lang="en-GB" sz="1800" dirty="0"/>
              <a:t> da </a:t>
            </a:r>
            <a:r>
              <a:rPr lang="en-GB" sz="1800" dirty="0" err="1"/>
              <a:t>recessão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30322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9E73C2-46DF-44AB-B8CC-FB8AAA09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22" y="2048951"/>
            <a:ext cx="4185415" cy="2760098"/>
          </a:xfrm>
        </p:spPr>
        <p:txBody>
          <a:bodyPr>
            <a:noAutofit/>
          </a:bodyPr>
          <a:lstStyle/>
          <a:p>
            <a:pPr algn="ctr"/>
            <a:r>
              <a:rPr lang="pt-PT" dirty="0">
                <a:solidFill>
                  <a:srgbClr val="FFFFFF"/>
                </a:solidFill>
                <a:latin typeface="Bahnschrift SemiBold" panose="020B0502040204020203" pitchFamily="34" charset="0"/>
              </a:rPr>
              <a:t>Conclusão</a:t>
            </a:r>
            <a:endParaRPr lang="es-ES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9D6B2846-B3AC-47D9-892E-8E9AEE21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813683"/>
            <a:ext cx="5306084" cy="5230634"/>
          </a:xfrm>
        </p:spPr>
        <p:txBody>
          <a:bodyPr anchor="ctr">
            <a:normAutofit/>
          </a:bodyPr>
          <a:lstStyle/>
          <a:p>
            <a:pPr lvl="0" algn="just"/>
            <a:r>
              <a:rPr lang="pt-PT" sz="1800" dirty="0"/>
              <a:t>A austeridade e a recessão fazem parte do processo de ajuste</a:t>
            </a:r>
            <a:endParaRPr lang="en-GB" sz="1800" dirty="0"/>
          </a:p>
          <a:p>
            <a:pPr lvl="0" algn="just"/>
            <a:r>
              <a:rPr lang="pt-PT" sz="1800" dirty="0"/>
              <a:t>Durante o processo:</a:t>
            </a:r>
            <a:endParaRPr lang="en-GB" sz="1800" dirty="0"/>
          </a:p>
          <a:p>
            <a:pPr lvl="1" algn="just"/>
            <a:r>
              <a:rPr lang="pt-PT" sz="1800" dirty="0"/>
              <a:t>Redução dos desequilíbrios externos dos países da periferia da zona euro</a:t>
            </a:r>
            <a:endParaRPr lang="en-GB" sz="1800" dirty="0"/>
          </a:p>
          <a:p>
            <a:pPr lvl="1" algn="just"/>
            <a:r>
              <a:rPr lang="pt-PT" sz="1800" dirty="0"/>
              <a:t>Redução dos preços dos bens para compensar inflação excessiva antes da crise</a:t>
            </a:r>
            <a:endParaRPr lang="en-GB" sz="1800" dirty="0"/>
          </a:p>
          <a:p>
            <a:pPr lvl="1" algn="just"/>
            <a:r>
              <a:rPr lang="pt-PT" sz="1800" dirty="0"/>
              <a:t>Realocação dos fatores de produção para o seu nível sustentável a longo prazo</a:t>
            </a:r>
            <a:endParaRPr lang="en-GB" sz="1800" dirty="0"/>
          </a:p>
          <a:p>
            <a:pPr lvl="0" algn="just"/>
            <a:r>
              <a:rPr lang="pt-PT" sz="1800" dirty="0"/>
              <a:t>Concluindo que, nem a austeridade nem a recessão foram completamente evitáveis.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8291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9E73C2-46DF-44AB-B8CC-FB8AAA09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latin typeface="Bahnschrift SemiBold" panose="020B0502040204020203" pitchFamily="34" charset="0"/>
              </a:rPr>
              <a:t>Austeridade</a:t>
            </a:r>
            <a:endParaRPr lang="es-ES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0C46F936-E94C-4045-8D75-B6E2AF9274A5}"/>
              </a:ext>
            </a:extLst>
          </p:cNvPr>
          <p:cNvSpPr/>
          <p:nvPr/>
        </p:nvSpPr>
        <p:spPr>
          <a:xfrm>
            <a:off x="6075120" y="2882654"/>
            <a:ext cx="5239930" cy="331305"/>
          </a:xfrm>
          <a:prstGeom prst="roundRect">
            <a:avLst/>
          </a:prstGeom>
          <a:solidFill>
            <a:srgbClr val="CFD5D8"/>
          </a:solidFill>
          <a:ln>
            <a:solidFill>
              <a:srgbClr val="718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xmlns="" id="{5F123F48-B2A8-4EB5-B1D5-20A9984A24CC}"/>
              </a:ext>
            </a:extLst>
          </p:cNvPr>
          <p:cNvSpPr txBox="1">
            <a:spLocks/>
          </p:cNvSpPr>
          <p:nvPr/>
        </p:nvSpPr>
        <p:spPr>
          <a:xfrm>
            <a:off x="6109891" y="1819373"/>
            <a:ext cx="5306084" cy="3661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800" dirty="0"/>
              <a:t>Austeridade é um termo usado para </a:t>
            </a:r>
            <a:r>
              <a:rPr lang="pt-PT" sz="1800" b="1" dirty="0"/>
              <a:t>descrever</a:t>
            </a:r>
            <a:r>
              <a:rPr lang="pt-PT" sz="1800" dirty="0"/>
              <a:t> os </a:t>
            </a:r>
            <a:r>
              <a:rPr lang="pt-PT" sz="1800" u="sng" dirty="0"/>
              <a:t>planos da política fiscal</a:t>
            </a:r>
            <a:r>
              <a:rPr lang="pt-PT" sz="1800" dirty="0"/>
              <a:t> e </a:t>
            </a:r>
            <a:r>
              <a:rPr lang="pt-PT" sz="1800" u="sng" dirty="0"/>
              <a:t>ações para melhorar o saldo primário</a:t>
            </a:r>
            <a:r>
              <a:rPr lang="pt-PT" sz="1800" dirty="0"/>
              <a:t> das administrações públicas.</a:t>
            </a:r>
          </a:p>
          <a:p>
            <a:pPr marL="0" indent="0" algn="just">
              <a:buNone/>
            </a:pPr>
            <a:endParaRPr lang="pt-PT" sz="18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PT" sz="1600" dirty="0"/>
              <a:t>Saldo primário = receitas – despesas – juros da dívida pública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PT" sz="2000" dirty="0"/>
          </a:p>
          <a:p>
            <a:pPr algn="just"/>
            <a:r>
              <a:rPr lang="pt-PT" sz="1800" dirty="0"/>
              <a:t>A </a:t>
            </a:r>
            <a:r>
              <a:rPr lang="pt-PT" sz="1800" b="1" dirty="0"/>
              <a:t>política fiscal</a:t>
            </a:r>
            <a:r>
              <a:rPr lang="pt-PT" sz="1800" dirty="0"/>
              <a:t> entende-se pelo conjunto de decisões e regras baseadas nos impostos e nas despesas públicas visando a minimização das flutuações do ciclo económico de forma a manter o desemprego próximo do seu equilíbrio e evitando pressões deflacionistas ou inflacionistas.</a:t>
            </a:r>
            <a:endParaRPr lang="pt-PT" sz="2000" dirty="0"/>
          </a:p>
          <a:p>
            <a:pPr algn="just"/>
            <a:endParaRPr lang="es-E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3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Definição e medição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xmlns="" id="{A441D8F4-959E-4839-A175-CD9C802F7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13" y="3092450"/>
            <a:ext cx="9832975" cy="2693988"/>
          </a:xfrm>
        </p:spPr>
        <p:txBody>
          <a:bodyPr>
            <a:normAutofit/>
          </a:bodyPr>
          <a:lstStyle/>
          <a:p>
            <a:pPr algn="just"/>
            <a:r>
              <a:rPr lang="pt-PT" sz="1800" dirty="0"/>
              <a:t>A medida mais usada para medir as variações das políticas fiscais é o </a:t>
            </a:r>
            <a:r>
              <a:rPr lang="pt-PT" sz="1800" b="1" dirty="0"/>
              <a:t>saldo primário ciclicamente ajustado</a:t>
            </a:r>
            <a:r>
              <a:rPr lang="pt-PT" sz="1800" dirty="0"/>
              <a:t> do governo geral.</a:t>
            </a:r>
          </a:p>
          <a:p>
            <a:pPr lvl="1" algn="just"/>
            <a:r>
              <a:rPr lang="pt-PT" sz="1800" dirty="0"/>
              <a:t>Isola-se o efeito causado pelo ciclo económico ou medidas do governo como salvamentos bancários (</a:t>
            </a:r>
            <a:r>
              <a:rPr lang="pt-PT" sz="1800" i="1" dirty="0" err="1"/>
              <a:t>bank</a:t>
            </a:r>
            <a:r>
              <a:rPr lang="pt-PT" sz="1800" i="1" dirty="0"/>
              <a:t> </a:t>
            </a:r>
            <a:r>
              <a:rPr lang="pt-PT" sz="1800" i="1" dirty="0" err="1"/>
              <a:t>bailouts</a:t>
            </a:r>
            <a:r>
              <a:rPr lang="pt-PT" sz="1800" i="1" dirty="0"/>
              <a:t>)</a:t>
            </a:r>
          </a:p>
          <a:p>
            <a:pPr lvl="1" algn="just"/>
            <a:endParaRPr lang="pt-PT" sz="1800" dirty="0"/>
          </a:p>
          <a:p>
            <a:pPr algn="just"/>
            <a:r>
              <a:rPr lang="pt-PT" sz="1800" dirty="0"/>
              <a:t>As </a:t>
            </a:r>
            <a:r>
              <a:rPr lang="pt-PT" sz="1800" u="sng" dirty="0"/>
              <a:t>políticas de austeridade</a:t>
            </a:r>
            <a:r>
              <a:rPr lang="pt-PT" sz="1800" dirty="0"/>
              <a:t> normalmente incluem </a:t>
            </a:r>
            <a:r>
              <a:rPr lang="pt-PT" sz="1800" b="1" dirty="0"/>
              <a:t>cortes nos gastos </a:t>
            </a:r>
            <a:r>
              <a:rPr lang="pt-PT" sz="1800" dirty="0"/>
              <a:t>e</a:t>
            </a:r>
            <a:r>
              <a:rPr lang="pt-PT" sz="1800" b="1" dirty="0"/>
              <a:t> aumento dos impostos.</a:t>
            </a:r>
            <a:endParaRPr lang="es-ES" sz="1800" b="1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Falhas na medição da política fiscal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5560B6E3-E6EB-4DF3-8779-346E3E814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13" y="3092450"/>
            <a:ext cx="9832975" cy="2693988"/>
          </a:xfrm>
        </p:spPr>
        <p:txBody>
          <a:bodyPr>
            <a:normAutofit/>
          </a:bodyPr>
          <a:lstStyle/>
          <a:p>
            <a:pPr algn="just"/>
            <a:r>
              <a:rPr lang="pt-PT" sz="1800" dirty="0"/>
              <a:t>Desequilíbrios na conta corrente na zona euro</a:t>
            </a:r>
          </a:p>
          <a:p>
            <a:pPr lvl="1" algn="just"/>
            <a:r>
              <a:rPr lang="pt-PT" sz="1800" dirty="0"/>
              <a:t>Durante a crise: não financiamento das áreas periféricas de capitais privados e fuga de capitais em alguns países </a:t>
            </a:r>
            <a:r>
              <a:rPr lang="pt-PT" sz="1800" dirty="0">
                <a:sym typeface="Wingdings" panose="05000000000000000000" pitchFamily="2" charset="2"/>
              </a:rPr>
              <a:t></a:t>
            </a:r>
            <a:r>
              <a:rPr lang="pt-PT" sz="1800" dirty="0"/>
              <a:t> intervenção BCE e FMI </a:t>
            </a:r>
          </a:p>
          <a:p>
            <a:pPr algn="just"/>
            <a:r>
              <a:rPr lang="pt-PT" sz="1800" dirty="0"/>
              <a:t>Considerações no cálculo da dívida:</a:t>
            </a:r>
          </a:p>
          <a:p>
            <a:pPr lvl="1" algn="just"/>
            <a:r>
              <a:rPr lang="pt-PT" sz="1800" dirty="0"/>
              <a:t>Gastos em pensões e cuidados de saúde não fazem parte da dívida</a:t>
            </a:r>
          </a:p>
          <a:p>
            <a:pPr lvl="1" algn="just"/>
            <a:r>
              <a:rPr lang="pt-PT" sz="1800" dirty="0"/>
              <a:t>Nacionalização de pensões privadas é considerada como receita</a:t>
            </a:r>
          </a:p>
          <a:p>
            <a:pPr algn="just"/>
            <a:r>
              <a:rPr lang="pt-PT" sz="1800" dirty="0"/>
              <a:t>Ações regulatórias não padronizadas do Governo</a:t>
            </a:r>
          </a:p>
          <a:p>
            <a:pPr lvl="1" algn="just"/>
            <a:r>
              <a:rPr lang="pt-PT" sz="1800" dirty="0"/>
              <a:t>Regulação dos preços</a:t>
            </a:r>
          </a:p>
          <a:p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7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>
                <a:solidFill>
                  <a:srgbClr val="FFFFFF"/>
                </a:solidFill>
                <a:latin typeface="Bahnschrift SemiBold" panose="020B0502040204020203" pitchFamily="34" charset="0"/>
              </a:rPr>
              <a:t>Trade-offs</a:t>
            </a:r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 de austeridade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AA673A0A-4210-4794-92AC-480DD4C3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13" y="3092450"/>
            <a:ext cx="9832975" cy="2693988"/>
          </a:xfrm>
        </p:spPr>
        <p:txBody>
          <a:bodyPr>
            <a:normAutofit/>
          </a:bodyPr>
          <a:lstStyle/>
          <a:p>
            <a:pPr algn="just"/>
            <a:r>
              <a:rPr lang="pt-PT" sz="1800" dirty="0"/>
              <a:t>Os governos normalmente não tendem a implementar medidas de austeridade leves, dado que enfrentam vários </a:t>
            </a:r>
            <a:r>
              <a:rPr lang="pt-PT" sz="1800" dirty="0" err="1"/>
              <a:t>trade</a:t>
            </a:r>
            <a:r>
              <a:rPr lang="pt-PT" sz="1800" dirty="0"/>
              <a:t> -</a:t>
            </a:r>
            <a:r>
              <a:rPr lang="pt-PT" sz="1800" dirty="0" err="1"/>
              <a:t>offs</a:t>
            </a:r>
            <a:r>
              <a:rPr lang="pt-PT" sz="1800" dirty="0"/>
              <a:t>.</a:t>
            </a:r>
          </a:p>
          <a:p>
            <a:pPr lvl="1" algn="just"/>
            <a:r>
              <a:rPr lang="pt-PT" sz="1800" b="1" dirty="0"/>
              <a:t>Definição de </a:t>
            </a:r>
            <a:r>
              <a:rPr lang="pt-PT" sz="1800" b="1" dirty="0" err="1"/>
              <a:t>Trade-offs</a:t>
            </a:r>
            <a:r>
              <a:rPr lang="pt-PT" sz="1800" dirty="0"/>
              <a:t>: ato de escolher uma coisa em detrimento de outra</a:t>
            </a:r>
          </a:p>
          <a:p>
            <a:pPr algn="just"/>
            <a:r>
              <a:rPr lang="pt-PT" sz="1800" dirty="0"/>
              <a:t>Vamos falar de três principais </a:t>
            </a:r>
            <a:r>
              <a:rPr lang="pt-PT" sz="1800" dirty="0" err="1"/>
              <a:t>trade-offs</a:t>
            </a:r>
            <a:r>
              <a:rPr lang="pt-PT" sz="1800" dirty="0"/>
              <a:t>, pois quem formula as políticas tem de ter em conta na aplicação da austeridade.</a:t>
            </a:r>
          </a:p>
          <a:p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6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76538-5825-4B37-981C-91097970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Trade-off</a:t>
            </a:r>
            <a:r>
              <a:rPr lang="pt-PT" sz="40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 entre: Risco de incumprimento e custo de austeridade</a:t>
            </a:r>
            <a:endParaRPr lang="es-ES" sz="40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AA673A0A-4210-4794-92AC-480DD4C3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13" y="3092450"/>
            <a:ext cx="9832975" cy="2693988"/>
          </a:xfrm>
        </p:spPr>
        <p:txBody>
          <a:bodyPr>
            <a:normAutofit/>
          </a:bodyPr>
          <a:lstStyle/>
          <a:p>
            <a:pPr algn="just"/>
            <a:r>
              <a:rPr lang="pt-PT" sz="1800" dirty="0"/>
              <a:t>Se a dívida pública tem uma evolução ascendente, o governo pode não ser capaz de emitir uma divida nova, forçando este a fazer novos ajustes fiscais.</a:t>
            </a:r>
          </a:p>
          <a:p>
            <a:pPr algn="just"/>
            <a:r>
              <a:rPr lang="pt-PT" sz="1800" dirty="0"/>
              <a:t>Os ajustamentos fiscais implicam aspetos negativos, no presente, em termos de trabalho e output.</a:t>
            </a:r>
          </a:p>
          <a:p>
            <a:pPr algn="just"/>
            <a:r>
              <a:rPr lang="pt-PT" sz="1800" dirty="0"/>
              <a:t>Pressão do mercado: elevadas taxas de juro na emissão de uma nova dívida. </a:t>
            </a:r>
          </a:p>
          <a:p>
            <a:pPr algn="just"/>
            <a:r>
              <a:rPr lang="pt-PT" sz="1800" dirty="0"/>
              <a:t>Principal incentivo para levar a cabo medidas de austeridade prende-se com os custos futuros previstos de retardá-lo.</a:t>
            </a:r>
          </a:p>
          <a:p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72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3240</Words>
  <Application>Microsoft Macintosh PowerPoint</Application>
  <PresentationFormat>Custom</PresentationFormat>
  <Paragraphs>279</Paragraphs>
  <Slides>43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Tema do Office</vt:lpstr>
      <vt:lpstr>Austeridade: prejudicando mas ajudando</vt:lpstr>
      <vt:lpstr>Introdução</vt:lpstr>
      <vt:lpstr>Introdução</vt:lpstr>
      <vt:lpstr>Introdução</vt:lpstr>
      <vt:lpstr>Austeridade</vt:lpstr>
      <vt:lpstr>Definição e medição</vt:lpstr>
      <vt:lpstr>Falhas na medição da política fiscal</vt:lpstr>
      <vt:lpstr>Trade-offs de austeridade</vt:lpstr>
      <vt:lpstr>Trade-off entre: Risco de incumprimento e custo de austeridade</vt:lpstr>
      <vt:lpstr>Trade-off entre: front-loading e   back-loading</vt:lpstr>
      <vt:lpstr>Trade-off entre: front-loading e   back-loading</vt:lpstr>
      <vt:lpstr>Trade-off entre: diminuição dos Gastos Públicos e aumento dos impostos</vt:lpstr>
      <vt:lpstr>Trade-off entre: diminuição dos Gastos Públicos e aumento dos impostos</vt:lpstr>
      <vt:lpstr>Condições macroeconómicas e fiscais entre 2007 e 2009</vt:lpstr>
      <vt:lpstr>Output</vt:lpstr>
      <vt:lpstr>Output</vt:lpstr>
      <vt:lpstr>Saldos externos</vt:lpstr>
      <vt:lpstr>Saldos externos</vt:lpstr>
      <vt:lpstr>Saldos externos</vt:lpstr>
      <vt:lpstr>Competitividade</vt:lpstr>
      <vt:lpstr>A expansão fiscal de 2008 e 2009</vt:lpstr>
      <vt:lpstr>A expansão fiscal de 2008 e 2009</vt:lpstr>
      <vt:lpstr>A expansão fiscal de 2008 e 2009</vt:lpstr>
      <vt:lpstr>Ideias Chave</vt:lpstr>
      <vt:lpstr>Ideias Chave</vt:lpstr>
      <vt:lpstr>O retrocesso fiscal entre 2009 e 2012</vt:lpstr>
      <vt:lpstr>Tamanho da austeridade</vt:lpstr>
      <vt:lpstr>Sustentabilidade da dívida pública</vt:lpstr>
      <vt:lpstr>PowerPoint Presentation</vt:lpstr>
      <vt:lpstr>Sustentabilidade da dívida pública</vt:lpstr>
      <vt:lpstr>Sustentabilidade da Dívida Pública </vt:lpstr>
      <vt:lpstr>Sustentabilidade da Dívida Pública </vt:lpstr>
      <vt:lpstr>Consequências Macroeconómicas</vt:lpstr>
      <vt:lpstr>Multiplicador Com base na teoria Neoclássica</vt:lpstr>
      <vt:lpstr>Consequências macroeconómicas: Austeridade na zona euro entre 2009 e 2012</vt:lpstr>
      <vt:lpstr>Consequências macroeconómicas: Austeridade na zona euro entre 2009 e 2012</vt:lpstr>
      <vt:lpstr>Consequências macroeconómicas: Austeridade na zona euro entre 2009 e 2012</vt:lpstr>
      <vt:lpstr>Consequências macroeconómicas: Austeridade na zona euro entre 2009 e 2012</vt:lpstr>
      <vt:lpstr>Consequências macroeconómicas: Austeridade na zona euro entre 2009 e 2012</vt:lpstr>
      <vt:lpstr>Austeridade e ajuste externo na zona euro</vt:lpstr>
      <vt:lpstr>Austeridade e ajuste externo na zona euro</vt:lpstr>
      <vt:lpstr>Austeridade e ajuste externo na zona euro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Austeridade: prejudicando mas ajudando</dc:title>
  <dc:creator>Marisa Costa</dc:creator>
  <cp:lastModifiedBy>Luis Catao</cp:lastModifiedBy>
  <cp:revision>37</cp:revision>
  <dcterms:created xsi:type="dcterms:W3CDTF">2019-03-27T14:59:23Z</dcterms:created>
  <dcterms:modified xsi:type="dcterms:W3CDTF">2019-04-01T14:41:50Z</dcterms:modified>
</cp:coreProperties>
</file>