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4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84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BDBD22F-4F9B-4BAA-8031-6259E4DE4072}" type="datetimeFigureOut">
              <a:rPr lang="en-US" smtClean="0"/>
              <a:t>5/28/19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4B7CADD-52C8-425A-B063-927FCEA00DFE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BD22F-4F9B-4BAA-8031-6259E4DE4072}" type="datetimeFigureOut">
              <a:rPr lang="en-US" smtClean="0"/>
              <a:t>5/28/19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CADD-52C8-425A-B063-927FCEA00D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BD22F-4F9B-4BAA-8031-6259E4DE4072}" type="datetimeFigureOut">
              <a:rPr lang="en-US" smtClean="0"/>
              <a:t>5/28/19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CADD-52C8-425A-B063-927FCEA00D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BD22F-4F9B-4BAA-8031-6259E4DE4072}" type="datetimeFigureOut">
              <a:rPr lang="en-US" smtClean="0"/>
              <a:t>5/28/19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CADD-52C8-425A-B063-927FCEA00D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DBD22F-4F9B-4BAA-8031-6259E4DE4072}" type="datetimeFigureOut">
              <a:rPr lang="en-US" smtClean="0"/>
              <a:t>5/28/19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B7CADD-52C8-425A-B063-927FCEA00DF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BD22F-4F9B-4BAA-8031-6259E4DE4072}" type="datetimeFigureOut">
              <a:rPr lang="en-US" smtClean="0"/>
              <a:t>5/28/19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CADD-52C8-425A-B063-927FCEA00D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BD22F-4F9B-4BAA-8031-6259E4DE4072}" type="datetimeFigureOut">
              <a:rPr lang="en-US" smtClean="0"/>
              <a:t>5/28/19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CADD-52C8-425A-B063-927FCEA00D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BD22F-4F9B-4BAA-8031-6259E4DE4072}" type="datetimeFigureOut">
              <a:rPr lang="en-US" smtClean="0"/>
              <a:t>5/28/19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CADD-52C8-425A-B063-927FCEA00D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BD22F-4F9B-4BAA-8031-6259E4DE4072}" type="datetimeFigureOut">
              <a:rPr lang="en-US" smtClean="0"/>
              <a:t>5/28/19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CADD-52C8-425A-B063-927FCEA00D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DBD22F-4F9B-4BAA-8031-6259E4DE4072}" type="datetimeFigureOut">
              <a:rPr lang="en-US" smtClean="0"/>
              <a:t>5/28/19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B7CADD-52C8-425A-B063-927FCEA00DF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Arraste a imagem até ao marcador de posição ou clique no ícone para adicionar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DBD22F-4F9B-4BAA-8031-6259E4DE4072}" type="datetimeFigureOut">
              <a:rPr lang="en-US" smtClean="0"/>
              <a:t>5/28/19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B7CADD-52C8-425A-B063-927FCEA00DF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7BDBD22F-4F9B-4BAA-8031-6259E4DE4072}" type="datetimeFigureOut">
              <a:rPr lang="en-US" smtClean="0"/>
              <a:t>5/28/19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34B7CADD-52C8-425A-B063-927FCEA00DF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19262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44" r:id="rId1"/>
    <p:sldLayoutId id="2147484945" r:id="rId2"/>
    <p:sldLayoutId id="2147484946" r:id="rId3"/>
    <p:sldLayoutId id="2147484947" r:id="rId4"/>
    <p:sldLayoutId id="2147484948" r:id="rId5"/>
    <p:sldLayoutId id="2147484949" r:id="rId6"/>
    <p:sldLayoutId id="2147484950" r:id="rId7"/>
    <p:sldLayoutId id="2147484951" r:id="rId8"/>
    <p:sldLayoutId id="2147484952" r:id="rId9"/>
    <p:sldLayoutId id="2147484953" r:id="rId10"/>
    <p:sldLayoutId id="2147484954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microsoft.com/office/2007/relationships/hdphoto" Target="../media/hdphoto2.wdp"/><Relationship Id="rId6" Type="http://schemas.openxmlformats.org/officeDocument/2006/relationships/image" Target="../media/image3.png"/><Relationship Id="rId7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logo iseg">
            <a:extLst>
              <a:ext uri="{FF2B5EF4-FFF2-40B4-BE49-F238E27FC236}">
                <a16:creationId xmlns:a16="http://schemas.microsoft.com/office/drawing/2014/main" xmlns="" id="{3C377202-F8D9-46EB-B642-9CEE5DED1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473" l="0" r="97363">
                        <a14:foregroundMark x1="52051" y1="59468" x2="52051" y2="59468"/>
                        <a14:foregroundMark x1="47363" y1="42375" x2="47363" y2="42375"/>
                        <a14:foregroundMark x1="50488" y1="31525" x2="50488" y2="31525"/>
                        <a14:foregroundMark x1="49707" y1="18219" x2="49707" y2="18219"/>
                        <a14:foregroundMark x1="28613" y1="87513" x2="28613" y2="87513"/>
                        <a14:foregroundMark x1="75488" y1="85977" x2="75488" y2="85977"/>
                        <a14:foregroundMark x1="85645" y1="77380" x2="85645" y2="77380"/>
                        <a14:foregroundMark x1="44434" y1="88025" x2="44434" y2="88025"/>
                        <a14:foregroundMark x1="61035" y1="87206" x2="61035" y2="87206"/>
                        <a14:backgroundMark x1="68457" y1="22108" x2="68457" y2="22108"/>
                        <a14:backgroundMark x1="68457" y1="22108" x2="68457" y2="22108"/>
                        <a14:backgroundMark x1="65332" y1="29887" x2="65332" y2="29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5478" y="163066"/>
            <a:ext cx="1345094" cy="135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1478321" y="1292772"/>
            <a:ext cx="9057157" cy="1448280"/>
          </a:xfrm>
        </p:spPr>
        <p:txBody>
          <a:bodyPr/>
          <a:lstStyle/>
          <a:p>
            <a:r>
              <a:rPr lang="pt-PT" sz="6000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Relatório FMI Portugal 2018</a:t>
            </a:r>
            <a:r>
              <a:rPr lang="pt-PT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/>
            </a:r>
            <a:br>
              <a:rPr lang="pt-PT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</a:br>
            <a:r>
              <a:rPr lang="pt-PT" sz="3200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(Texto 9)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889" l="12750" r="86333">
                        <a14:foregroundMark x1="77583" y1="58778" x2="77583" y2="58778"/>
                        <a14:foregroundMark x1="73917" y1="67333" x2="73917" y2="67333"/>
                        <a14:foregroundMark x1="78083" y1="68556" x2="78083" y2="68556"/>
                        <a14:foregroundMark x1="68417" y1="83222" x2="68417" y2="83222"/>
                        <a14:foregroundMark x1="57417" y1="86222" x2="57417" y2="86222"/>
                        <a14:foregroundMark x1="49583" y1="92333" x2="49583" y2="92333"/>
                        <a14:foregroundMark x1="44083" y1="89889" x2="44083" y2="89889"/>
                        <a14:foregroundMark x1="39500" y1="85000" x2="39500" y2="85000"/>
                        <a14:foregroundMark x1="34917" y1="78889" x2="34917" y2="78889"/>
                        <a14:foregroundMark x1="29417" y1="75889" x2="29417" y2="75889"/>
                        <a14:foregroundMark x1="26167" y1="68556" x2="26167" y2="68556"/>
                        <a14:foregroundMark x1="24833" y1="60000" x2="24833" y2="60000"/>
                        <a14:foregroundMark x1="22500" y1="40444" x2="22500" y2="40444"/>
                        <a14:foregroundMark x1="27083" y1="33111" x2="27083" y2="33111"/>
                        <a14:foregroundMark x1="30333" y1="27000" x2="30333" y2="27000"/>
                        <a14:foregroundMark x1="32583" y1="17889" x2="32583" y2="17889"/>
                        <a14:foregroundMark x1="32583" y1="23333" x2="32583" y2="23333"/>
                        <a14:foregroundMark x1="35833" y1="16000" x2="35833" y2="16000"/>
                        <a14:foregroundMark x1="45000" y1="12333" x2="45000" y2="12333"/>
                        <a14:foregroundMark x1="53250" y1="13000" x2="53250" y2="13000"/>
                        <a14:foregroundMark x1="57833" y1="16000" x2="57833" y2="16000"/>
                        <a14:foregroundMark x1="66167" y1="19667" x2="66167" y2="19667"/>
                        <a14:foregroundMark x1="62500" y1="15444" x2="62500" y2="15444"/>
                        <a14:foregroundMark x1="72083" y1="24556" x2="72083" y2="24556"/>
                        <a14:foregroundMark x1="76667" y1="36222" x2="76667" y2="36222"/>
                        <a14:foregroundMark x1="77167" y1="46000" x2="77167" y2="46000"/>
                        <a14:foregroundMark x1="79417" y1="41667" x2="79417" y2="41667"/>
                        <a14:foregroundMark x1="79917" y1="52667" x2="79917" y2="52667"/>
                        <a14:foregroundMark x1="65667" y1="51444" x2="65667" y2="51444"/>
                        <a14:foregroundMark x1="54667" y1="35000" x2="54667" y2="35000"/>
                        <a14:foregroundMark x1="52333" y1="50889" x2="52333" y2="50889"/>
                        <a14:foregroundMark x1="50083" y1="40444" x2="50083" y2="40444"/>
                        <a14:foregroundMark x1="39500" y1="53889" x2="39500" y2="53889"/>
                        <a14:foregroundMark x1="45000" y1="85667" x2="45000" y2="85667"/>
                        <a14:foregroundMark x1="22083" y1="50889" x2="22083" y2="50889"/>
                        <a14:foregroundMark x1="23417" y1="71556" x2="23417" y2="71556"/>
                        <a14:foregroundMark x1="75333" y1="79556" x2="75333" y2="79556"/>
                        <a14:foregroundMark x1="26667" y1="71556" x2="26667" y2="71556"/>
                        <a14:foregroundMark x1="34250" y1="85556" x2="34250" y2="85556"/>
                        <a14:foregroundMark x1="36500" y1="80333" x2="36500" y2="80333"/>
                        <a14:foregroundMark x1="70583" y1="77556" x2="70583" y2="77556"/>
                        <a14:foregroundMark x1="52500" y1="73667" x2="52500" y2="73667"/>
                        <a14:foregroundMark x1="52167" y1="68444" x2="52167" y2="68444"/>
                        <a14:foregroundMark x1="47333" y1="71889" x2="47333" y2="71889"/>
                        <a14:foregroundMark x1="49083" y1="48667" x2="49083" y2="48667"/>
                        <a14:foregroundMark x1="48083" y1="50556" x2="48083" y2="50556"/>
                        <a14:foregroundMark x1="50083" y1="48000" x2="50083" y2="48000"/>
                        <a14:foregroundMark x1="64583" y1="33889" x2="64583" y2="3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21" t="6283" r="15949" b="4579"/>
          <a:stretch/>
        </p:blipFill>
        <p:spPr>
          <a:xfrm>
            <a:off x="2438401" y="2567785"/>
            <a:ext cx="2146852" cy="203532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6286" y1="54604" x2="46286" y2="54604"/>
                        <a14:foregroundMark x1="41857" y1="54604" x2="41857" y2="546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262" y="2331814"/>
            <a:ext cx="3758216" cy="2507267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001078" y="5247861"/>
            <a:ext cx="23721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u="sng" dirty="0"/>
              <a:t>Trabalho Realizado por</a:t>
            </a:r>
            <a:r>
              <a:rPr lang="pt-PT" sz="1400" dirty="0"/>
              <a:t>:</a:t>
            </a:r>
            <a:br>
              <a:rPr lang="pt-PT" sz="1400" dirty="0"/>
            </a:br>
            <a:r>
              <a:rPr lang="pt-PT" sz="1400" dirty="0"/>
              <a:t>Cezar de Sousa Paulo 39056 </a:t>
            </a:r>
            <a:br>
              <a:rPr lang="pt-PT" sz="1400" dirty="0"/>
            </a:br>
            <a:r>
              <a:rPr lang="pt-PT" sz="1400" dirty="0"/>
              <a:t>Diogo Marçal 52626</a:t>
            </a:r>
          </a:p>
        </p:txBody>
      </p:sp>
    </p:spTree>
    <p:extLst>
      <p:ext uri="{BB962C8B-B14F-4D97-AF65-F5344CB8AC3E}">
        <p14:creationId xmlns:p14="http://schemas.microsoft.com/office/powerpoint/2010/main" val="3299279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394252"/>
            <a:ext cx="9601200" cy="652670"/>
          </a:xfrm>
        </p:spPr>
        <p:txBody>
          <a:bodyPr>
            <a:normAutofit/>
          </a:bodyPr>
          <a:lstStyle/>
          <a:p>
            <a:r>
              <a:rPr lang="pt-PT" sz="4000" b="1" dirty="0">
                <a:latin typeface="Calibri" charset="0"/>
                <a:ea typeface="Calibri" charset="0"/>
                <a:cs typeface="Calibri" charset="0"/>
              </a:rPr>
              <a:t>Interações Expansionistas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499566" y="5115337"/>
            <a:ext cx="9601200" cy="151075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pt-PT" dirty="0"/>
              <a:t>O governo aumenta os gastos elevando o rendimento, que provoca o aumento da procura.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t-PT" dirty="0"/>
              <a:t>Os juros sobem diminuindo o investimento, e verifica-se assim uma redução do produto. 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t-PT" dirty="0"/>
              <a:t>A alternativa é aumentar a oferta de moeda de modo a retornar ao nível de taxa de juro anterior.  </a:t>
            </a:r>
            <a:endParaRPr lang="en-US" dirty="0"/>
          </a:p>
          <a:p>
            <a:pPr marL="0" indent="0">
              <a:lnSpc>
                <a:spcPct val="170000"/>
              </a:lnSpc>
              <a:buNone/>
            </a:pPr>
            <a:endParaRPr lang="pt-PT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D67EB9FA-40D3-4B2F-A158-629032F53781}"/>
              </a:ext>
            </a:extLst>
          </p:cNvPr>
          <p:cNvSpPr/>
          <p:nvPr/>
        </p:nvSpPr>
        <p:spPr>
          <a:xfrm>
            <a:off x="9306818" y="1901843"/>
            <a:ext cx="1158455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= I - bi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A7200600-1723-426D-BD5A-3E3F37A33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566" y="2420406"/>
            <a:ext cx="3293499" cy="252265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CA53E7E3-71A7-41A8-8A49-67ED05D01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6830" y="2420406"/>
            <a:ext cx="5322819" cy="2522655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2902CB7D-AB8A-4355-9C38-1C8AAA5B7F47}"/>
              </a:ext>
            </a:extLst>
          </p:cNvPr>
          <p:cNvSpPr txBox="1"/>
          <p:nvPr/>
        </p:nvSpPr>
        <p:spPr>
          <a:xfrm>
            <a:off x="9306818" y="1268889"/>
            <a:ext cx="1309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M = KY - hi</a:t>
            </a:r>
            <a:endParaRPr lang="en-US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C783133C-72BB-4765-858A-348428069456}"/>
              </a:ext>
            </a:extLst>
          </p:cNvPr>
          <p:cNvSpPr txBox="1"/>
          <p:nvPr/>
        </p:nvSpPr>
        <p:spPr>
          <a:xfrm>
            <a:off x="9271791" y="1464908"/>
            <a:ext cx="416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 p</a:t>
            </a:r>
            <a:endParaRPr lang="en-US" dirty="0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23BAEFC4-52B8-4B31-9C9A-D737C2BDD2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9566" y="1042999"/>
            <a:ext cx="6705600" cy="1234396"/>
          </a:xfrm>
          <a:prstGeom prst="rect">
            <a:avLst/>
          </a:prstGeom>
        </p:spPr>
      </p:pic>
      <p:cxnSp>
        <p:nvCxnSpPr>
          <p:cNvPr id="26" name="Conexão reta 25">
            <a:extLst>
              <a:ext uri="{FF2B5EF4-FFF2-40B4-BE49-F238E27FC236}">
                <a16:creationId xmlns:a16="http://schemas.microsoft.com/office/drawing/2014/main" xmlns="" id="{C3898716-443B-4B8E-BE2A-FE2E2F83B7CB}"/>
              </a:ext>
            </a:extLst>
          </p:cNvPr>
          <p:cNvCxnSpPr>
            <a:cxnSpLocks/>
          </p:cNvCxnSpPr>
          <p:nvPr/>
        </p:nvCxnSpPr>
        <p:spPr>
          <a:xfrm>
            <a:off x="9319992" y="1602814"/>
            <a:ext cx="31426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ixaDeTexto 36">
            <a:extLst>
              <a:ext uri="{FF2B5EF4-FFF2-40B4-BE49-F238E27FC236}">
                <a16:creationId xmlns:a16="http://schemas.microsoft.com/office/drawing/2014/main" xmlns="" id="{88E4D3C3-1C6B-47C0-A5C4-438C9843107C}"/>
              </a:ext>
            </a:extLst>
          </p:cNvPr>
          <p:cNvSpPr txBox="1"/>
          <p:nvPr/>
        </p:nvSpPr>
        <p:spPr>
          <a:xfrm>
            <a:off x="9289304" y="871579"/>
            <a:ext cx="1344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NX = Ex - Im</a:t>
            </a:r>
            <a:endParaRPr lang="en-US" dirty="0"/>
          </a:p>
        </p:txBody>
      </p:sp>
      <p:cxnSp>
        <p:nvCxnSpPr>
          <p:cNvPr id="39" name="Conexão reta 38">
            <a:extLst>
              <a:ext uri="{FF2B5EF4-FFF2-40B4-BE49-F238E27FC236}">
                <a16:creationId xmlns:a16="http://schemas.microsoft.com/office/drawing/2014/main" xmlns="" id="{232F3AD2-1467-41C1-A1E3-FE8E561EA285}"/>
              </a:ext>
            </a:extLst>
          </p:cNvPr>
          <p:cNvCxnSpPr>
            <a:cxnSpLocks/>
          </p:cNvCxnSpPr>
          <p:nvPr/>
        </p:nvCxnSpPr>
        <p:spPr>
          <a:xfrm>
            <a:off x="9386292" y="871579"/>
            <a:ext cx="1816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xão reta 45">
            <a:extLst>
              <a:ext uri="{FF2B5EF4-FFF2-40B4-BE49-F238E27FC236}">
                <a16:creationId xmlns:a16="http://schemas.microsoft.com/office/drawing/2014/main" xmlns="" id="{903BB1E4-EB08-4B46-9657-C02485A49491}"/>
              </a:ext>
            </a:extLst>
          </p:cNvPr>
          <p:cNvCxnSpPr>
            <a:cxnSpLocks/>
          </p:cNvCxnSpPr>
          <p:nvPr/>
        </p:nvCxnSpPr>
        <p:spPr>
          <a:xfrm>
            <a:off x="9621078" y="1980505"/>
            <a:ext cx="2120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5760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553278"/>
            <a:ext cx="9601200" cy="851452"/>
          </a:xfrm>
        </p:spPr>
        <p:txBody>
          <a:bodyPr>
            <a:noAutofit/>
          </a:bodyPr>
          <a:lstStyle/>
          <a:p>
            <a:r>
              <a:rPr lang="pt-PT" b="1" baseline="-25000" dirty="0">
                <a:latin typeface="Calibri" charset="0"/>
                <a:ea typeface="Calibri" charset="0"/>
                <a:cs typeface="Calibri" charset="0"/>
              </a:rPr>
              <a:t>Análise de Sustentabilidade da Dívida Pública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371599" y="1537252"/>
            <a:ext cx="10144539" cy="503582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pt-PT" dirty="0"/>
              <a:t>A Dívida Pública de Portugal continua alta e vulnerável a uma série de choques macroeconómicos e financeiros;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pt-PT" dirty="0"/>
              <a:t>No entanto, um retorno ao crescimento, uma melhoria do equilíbrio estrutural e uma redução dos riscos do setor bancário levaram a uma melhoria no mercado;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pt-PT" dirty="0"/>
              <a:t>Neste cenário, prevê-se que a Dívida Pública diminua de 126% do PIB em 2017 para 103% em 2023; 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pt-PT" dirty="0"/>
              <a:t>Apesar disto, os riscos permanecerão altos a médio prazo até que os níveis se normalizem;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pt-PT" dirty="0"/>
              <a:t>Para isto, mais esforços serão necessários para aumentar gradualmente o equilíbrio primário estrutural.</a:t>
            </a:r>
          </a:p>
        </p:txBody>
      </p:sp>
    </p:spTree>
    <p:extLst>
      <p:ext uri="{BB962C8B-B14F-4D97-AF65-F5344CB8AC3E}">
        <p14:creationId xmlns:p14="http://schemas.microsoft.com/office/powerpoint/2010/main" val="1990673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292086" y="1258956"/>
            <a:ext cx="10224053" cy="600323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pt-PT" dirty="0"/>
              <a:t>O principal motor desta queda foi o crescimento do PIB real em 2,7%, crescimento este que foi o maior registado desde o ano 2000;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pt-PT" dirty="0"/>
              <a:t>Um declínio na taxa de juros e o uso de depósitos em dinheiro também contribuíram para a queda da Dívida Pública;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pt-PT" dirty="0"/>
              <a:t>Os analistas esperam que a Dívida diminua 22% do PIB nos próximos seis anos, atingindo 103% até 2023;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pt-PT" dirty="0"/>
              <a:t>É esperado que o crescimento real do PIB reduza os rácios da Dívida num total de 11 pontos percentuais do PIB;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endParaRPr lang="pt-PT" sz="1800" dirty="0"/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endParaRPr lang="pt-PT" sz="1800" dirty="0"/>
          </a:p>
          <a:p>
            <a:pPr>
              <a:lnSpc>
                <a:spcPct val="150000"/>
              </a:lnSpc>
              <a:buFont typeface="Arial" charset="0"/>
              <a:buChar char="•"/>
            </a:pPr>
            <a:endParaRPr lang="pt-PT" sz="1800" dirty="0"/>
          </a:p>
          <a:p>
            <a:pPr>
              <a:buFont typeface="Arial" charset="0"/>
              <a:buChar char="•"/>
            </a:pPr>
            <a:endParaRPr lang="pt-PT" sz="1800" dirty="0"/>
          </a:p>
        </p:txBody>
      </p:sp>
    </p:spTree>
    <p:extLst>
      <p:ext uri="{BB962C8B-B14F-4D97-AF65-F5344CB8AC3E}">
        <p14:creationId xmlns:p14="http://schemas.microsoft.com/office/powerpoint/2010/main" val="1576153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599" y="566530"/>
            <a:ext cx="7083287" cy="427383"/>
          </a:xfrm>
        </p:spPr>
        <p:txBody>
          <a:bodyPr>
            <a:noAutofit/>
          </a:bodyPr>
          <a:lstStyle/>
          <a:p>
            <a:r>
              <a:rPr lang="pt-PT" sz="4000" b="1" dirty="0">
                <a:latin typeface="Calibri" charset="0"/>
                <a:ea typeface="Calibri" charset="0"/>
                <a:cs typeface="Calibri" charset="0"/>
              </a:rPr>
              <a:t>Componente Estrutural e Cíclica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371599" y="1590259"/>
            <a:ext cx="10263809" cy="512859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pt-PT" sz="1800" dirty="0"/>
              <a:t>No auge da crise, o rendimento da dívida de 10 anos alcançou mais de 17%; 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pt-PT" sz="1800" dirty="0"/>
              <a:t>Desde então os custos da dívida caíram drasticamente. Esse declínio pode ser associado a uma forte ação política, incluindo a consolidação fiscal e reformas estruturais favoráveis ao crescimento;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pt-PT" sz="1800" dirty="0"/>
              <a:t>Olhando para o futuro, é provável que o custo marginal dos empréstimos aumente à medida que as condições monetárias se normalizem, com a taxa ”livre de risco” e o spread a aumentar;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pt-PT" sz="1800" dirty="0"/>
              <a:t>No entanto, a queda do stock de dívida e o reembolso do crédito antecipado do FMI, vai pressionar a taxa de juros a decrescer;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pt-PT" sz="1800" dirty="0"/>
              <a:t>Esse declínio pode ser atribuído ao domínio dos condutores estruturais :: através de spreads mais baixos em novas emissões de dívida e o declínio constante do stock de dívida.</a:t>
            </a:r>
          </a:p>
        </p:txBody>
      </p:sp>
    </p:spTree>
    <p:extLst>
      <p:ext uri="{BB962C8B-B14F-4D97-AF65-F5344CB8AC3E}">
        <p14:creationId xmlns:p14="http://schemas.microsoft.com/office/powerpoint/2010/main" val="847926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599" y="394252"/>
            <a:ext cx="9601200" cy="639417"/>
          </a:xfrm>
        </p:spPr>
        <p:txBody>
          <a:bodyPr>
            <a:normAutofit/>
          </a:bodyPr>
          <a:lstStyle/>
          <a:p>
            <a:r>
              <a:rPr lang="pt-PT" sz="2800" dirty="0">
                <a:latin typeface="Calibri" charset="0"/>
                <a:ea typeface="Calibri" charset="0"/>
                <a:cs typeface="Calibri" charset="0"/>
              </a:rPr>
              <a:t>Avaliação de Risco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371599" y="1033669"/>
            <a:ext cx="9959009" cy="538038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PT" sz="1800" b="1" dirty="0"/>
              <a:t>O elevado endividamento faz com que Portugal fique altamente vulnerável a uma série de choques do setor macroeconômico e financeiro</a:t>
            </a:r>
          </a:p>
          <a:p>
            <a:pPr algn="just">
              <a:buFont typeface="Arial" charset="0"/>
              <a:buChar char="•"/>
            </a:pPr>
            <a:endParaRPr lang="pt-PT" sz="1800" dirty="0"/>
          </a:p>
          <a:p>
            <a:pPr algn="just">
              <a:buFont typeface="Arial" charset="0"/>
              <a:buChar char="•"/>
            </a:pPr>
            <a:r>
              <a:rPr lang="pt-PT" sz="1800" dirty="0"/>
              <a:t>A dívida excederá o limite de alto risco para países com acesso ao mercado (85% do PIB);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pt-PT" sz="1800" dirty="0"/>
              <a:t>As necessidades de financiamento bruto do governo devem permanecer abaixo do limite equivalente ao de alto risco de 20% do PIB; embora em 2021, o atual perfil de amortização implique um aumento para 17%;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pt-PT" sz="1800" dirty="0"/>
              <a:t>A perceção do mercado sobre as vulnerabilidades da dívida é favorável, e os riscos da dívida de curto prazo e do stock de dívida de não residentes são avaliados como baixos. No entanto, um requisito total de financiamento externo da economia de 50% do PIB deixa Portugal vulnerável às condições externas.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endParaRPr lang="pt-PT" sz="1800" dirty="0"/>
          </a:p>
          <a:p>
            <a:pPr algn="just">
              <a:buFont typeface="Arial" charset="0"/>
              <a:buChar char="•"/>
            </a:pPr>
            <a:endParaRPr lang="pt-PT" sz="1800" dirty="0"/>
          </a:p>
        </p:txBody>
      </p:sp>
    </p:spTree>
    <p:extLst>
      <p:ext uri="{BB962C8B-B14F-4D97-AF65-F5344CB8AC3E}">
        <p14:creationId xmlns:p14="http://schemas.microsoft.com/office/powerpoint/2010/main" val="1567581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371600" y="543339"/>
            <a:ext cx="9601200" cy="53240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b="1" dirty="0"/>
              <a:t>Os riscos são distorcidos para uma dívida maior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endParaRPr lang="pt-PT" dirty="0"/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pt-PT" dirty="0"/>
              <a:t>Com níveis de dívida tão altos, choques para os principais impulsionadores da dívida, ou uma deterioração no sentimento de risco global, podem levar a uma perda de confiança e equilíbrios adversos;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pt-PT" dirty="0"/>
              <a:t>Isto sugere que um esforço adicional para elevar gradualmente o equilíbrio primário estrutural criaria resiliência e construiria um espaço político, para o caso de choques adversos se materializarem.</a:t>
            </a:r>
          </a:p>
          <a:p>
            <a:pPr algn="just">
              <a:buFont typeface="Arial" charset="0"/>
              <a:buChar char="•"/>
            </a:pP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1283147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599" y="503583"/>
            <a:ext cx="9601200" cy="477078"/>
          </a:xfrm>
        </p:spPr>
        <p:txBody>
          <a:bodyPr>
            <a:normAutofit fontScale="90000"/>
          </a:bodyPr>
          <a:lstStyle/>
          <a:p>
            <a:r>
              <a:rPr lang="pt-PT" sz="3100" dirty="0">
                <a:latin typeface="Calibri" charset="0"/>
                <a:ea typeface="Calibri" charset="0"/>
                <a:cs typeface="Calibri" charset="0"/>
              </a:rPr>
              <a:t>Realismo de suposições de linha de base e cenários alternativos</a:t>
            </a:r>
            <a:r>
              <a:rPr lang="pt-PT" sz="2800" dirty="0">
                <a:latin typeface="Calibri" charset="0"/>
                <a:ea typeface="Calibri" charset="0"/>
                <a:cs typeface="Calibri" charset="0"/>
              </a:rPr>
              <a:t/>
            </a:r>
            <a:br>
              <a:rPr lang="pt-PT" sz="2800" dirty="0">
                <a:latin typeface="Calibri" charset="0"/>
                <a:ea typeface="Calibri" charset="0"/>
                <a:cs typeface="Calibri" charset="0"/>
              </a:rPr>
            </a:br>
            <a:r>
              <a:rPr lang="pt-PT" sz="2800" dirty="0">
                <a:latin typeface="Calibri" charset="0"/>
                <a:ea typeface="Calibri" charset="0"/>
                <a:cs typeface="Calibri" charset="0"/>
              </a:rPr>
              <a:t/>
            </a:r>
            <a:br>
              <a:rPr lang="pt-PT" sz="2800" dirty="0">
                <a:latin typeface="Calibri" charset="0"/>
                <a:ea typeface="Calibri" charset="0"/>
                <a:cs typeface="Calibri" charset="0"/>
              </a:rPr>
            </a:br>
            <a:endParaRPr lang="pt-PT" sz="2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371599" y="1126436"/>
            <a:ext cx="9945757" cy="5247860"/>
          </a:xfrm>
        </p:spPr>
        <p:txBody>
          <a:bodyPr/>
          <a:lstStyle/>
          <a:p>
            <a:pPr marL="0" indent="0">
              <a:buNone/>
            </a:pPr>
            <a:r>
              <a:rPr lang="pt-PT" sz="1800" b="1" dirty="0"/>
              <a:t>A linha de base assume uma posição fiscal praticamente inalterada após 2018</a:t>
            </a:r>
            <a:endParaRPr lang="pt-PT" sz="1800" dirty="0"/>
          </a:p>
          <a:p>
            <a:pPr>
              <a:lnSpc>
                <a:spcPct val="150000"/>
              </a:lnSpc>
              <a:buFont typeface="Arial" charset="0"/>
              <a:buChar char="•"/>
            </a:pPr>
            <a:endParaRPr lang="pt-PT" sz="1800" dirty="0"/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pt-PT" sz="1800" dirty="0"/>
              <a:t>Após um “afrouxamento” em 2018, espera-se que o saldo primário estrutural permaneça constante em cerca de 3% do PIB para o resto da previsão, significativamente acima do nível necessário para estabilizar a dívida (-0,2 por cento);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pt-PT" sz="1800" dirty="0"/>
              <a:t>Embora seja possível manter essa estrutura fiscal, as autoridades devem resistir à pressão para reverter os esforços passados agora que o período de crise terminou.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pt-PT" sz="1800" dirty="0"/>
              <a:t>Os analistas concluem que caso o crescimento viesse a desiludir, talvez devido a uma reversão das reformas estruturais ou a condições externas mais fracas, isso poderia paralisar o processo de redução da dívida.</a:t>
            </a:r>
          </a:p>
        </p:txBody>
      </p:sp>
    </p:spTree>
    <p:extLst>
      <p:ext uri="{BB962C8B-B14F-4D97-AF65-F5344CB8AC3E}">
        <p14:creationId xmlns:p14="http://schemas.microsoft.com/office/powerpoint/2010/main" val="968785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599" y="540026"/>
            <a:ext cx="10992678" cy="533400"/>
          </a:xfrm>
        </p:spPr>
        <p:txBody>
          <a:bodyPr>
            <a:normAutofit/>
          </a:bodyPr>
          <a:lstStyle/>
          <a:p>
            <a:r>
              <a:rPr lang="pt-PT" sz="3200" dirty="0">
                <a:latin typeface="Calibri" charset="0"/>
                <a:ea typeface="Calibri" charset="0"/>
                <a:cs typeface="Calibri" charset="0"/>
              </a:rPr>
              <a:t>Desenvolvimentos do Mercado de Trabalho e Produtividade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371599" y="1391477"/>
            <a:ext cx="9985513" cy="5088835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pt-PT" sz="1800" dirty="0"/>
              <a:t>Espera-se que o crescimento do fator de mão-de-obra suporte o crescimento potencial no curto prazo;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pt-PT" sz="1800" dirty="0"/>
              <a:t>A curto prazo, as tendências demográficas adversas são temporariamente compensadas pelo declínio do desemprego estrutural e pela recuperação da participação da força de trabalho;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pt-PT" sz="1800" dirty="0"/>
              <a:t>A longo prazo, quando o envelhecimento e a diminuição da população pesarem mais notavelmente sobre o crescimento do fator trabalho, estima-se que o crescimento potencial seja de cerca de 1,4 ou 1,5% em termos per capita.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pt-PT" sz="1800" dirty="0"/>
              <a:t>Melhorias contínuas no nível educacional e redução do trabalho autónomo sustentam as projeções de médio prazo para produtividade do trabalho e produtividade total dos fatores. A produtividade do trabalho superou a média da UE no final dos anos 2000 e início de 2010, beneficiando da rápida melhoria das competências laborais, bem como da redução de mão-de-obra durante a crise. 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endParaRPr lang="pt-PT" sz="1800" dirty="0"/>
          </a:p>
        </p:txBody>
      </p:sp>
    </p:spTree>
    <p:extLst>
      <p:ext uri="{BB962C8B-B14F-4D97-AF65-F5344CB8AC3E}">
        <p14:creationId xmlns:p14="http://schemas.microsoft.com/office/powerpoint/2010/main" val="573053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345096" y="715616"/>
            <a:ext cx="10197548" cy="5870713"/>
          </a:xfrm>
        </p:spPr>
        <p:txBody>
          <a:bodyPr/>
          <a:lstStyle/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pt-PT" sz="1800" dirty="0"/>
              <a:t>A participação da força de trabalho começou a recuperar em 2017, aumentando 0,8%; 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pt-PT" sz="1800" dirty="0"/>
              <a:t>A taxa de atividade é de 66,2%, acima da média da EU.., Prevê-se que recupere ainda mais em direção aos níveis anteriores à crise, aumentando em média cerca de 0,2% ao ano;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pt-PT" sz="1800" dirty="0"/>
              <a:t>Uma parcela crescente do emprego a tempo inteiro, incluindo uma redução do trabalho involuntário a tempo parcial, também afetaria positivamente a contribuição do trabalho para o crescimento</a:t>
            </a:r>
            <a:r>
              <a:rPr lang="pt-PT" dirty="0"/>
              <a:t>;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pt-PT" sz="1800" dirty="0"/>
              <a:t>Embora a percentagem de trabalhadores pouco qualificados em Portugal (47% em 2017) continue significativamente acima da média da UE (18%), diminuiu significativamente desde meados de 2000;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pt-PT" sz="1800" dirty="0"/>
              <a:t> O declínio é amplo e é mais pronunciado para empregados e desempregados;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pt-PT" sz="1800" dirty="0"/>
              <a:t>Houve um aumento cíclico durante a crise, especialmente para os desempregados, mas não forte o suficiente para compensar a tendência negativa geral</a:t>
            </a:r>
            <a:r>
              <a:rPr lang="pt-P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6131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384853" y="728870"/>
            <a:ext cx="9852990" cy="584420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pt-PT" sz="1800" dirty="0"/>
              <a:t>Outro desenvolvimento notável é a redução contínua do trabalho autônomo. Este desceu de 24% no final dos anos 1990 para 14,3% em 2017, aproximando-se da média da UE de 13,4%;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pt-PT" sz="1800" dirty="0"/>
              <a:t>A redução do emprego por conta própria em Portugal parece estar fortemente ligada a melhorias no nível de escolaridade e à reformulação da natureza demográfica. Assim, à medida que os idosos envelhecem e o nível educacional geral continua a aumentar, o trabalho autônomo continua a cair.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pt-PT" sz="1800" dirty="0"/>
              <a:t>O decréscimo da proporção de trabalhadores para a população total intensificará as pressões sobre os programas sociais, aposentadorias e assistência médica. 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pt-PT" sz="1800" dirty="0"/>
              <a:t>Por sua vez, abordar a segmentação do mercado de trabalho e fomentar a formação de competências promoverá um crescimento mais inclusivo.</a:t>
            </a:r>
          </a:p>
        </p:txBody>
      </p:sp>
    </p:spTree>
    <p:extLst>
      <p:ext uri="{BB962C8B-B14F-4D97-AF65-F5344CB8AC3E}">
        <p14:creationId xmlns:p14="http://schemas.microsoft.com/office/powerpoint/2010/main" val="733139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D9FD950-6571-4E23-80D6-D0F693957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90585"/>
            <a:ext cx="9601196" cy="979190"/>
          </a:xfrm>
        </p:spPr>
        <p:txBody>
          <a:bodyPr>
            <a:normAutofit fontScale="90000"/>
          </a:bodyPr>
          <a:lstStyle/>
          <a:p>
            <a:r>
              <a:rPr lang="pt-PT" b="1" dirty="0">
                <a:latin typeface="Calibri" charset="0"/>
                <a:ea typeface="Calibri" charset="0"/>
                <a:cs typeface="Calibri" charset="0"/>
              </a:rPr>
              <a:t>Relatório do FMI </a:t>
            </a:r>
            <a:r>
              <a:rPr lang="pt-PT" dirty="0">
                <a:latin typeface="Calibri" charset="0"/>
                <a:ea typeface="Calibri" charset="0"/>
                <a:cs typeface="Calibri" charset="0"/>
              </a:rPr>
              <a:t/>
            </a:r>
            <a:br>
              <a:rPr lang="pt-PT" dirty="0">
                <a:latin typeface="Calibri" charset="0"/>
                <a:ea typeface="Calibri" charset="0"/>
                <a:cs typeface="Calibri" charset="0"/>
              </a:rPr>
            </a:br>
            <a:r>
              <a:rPr lang="pt-PT" sz="2200" b="1" dirty="0">
                <a:latin typeface="Calibri" charset="0"/>
                <a:ea typeface="Calibri" charset="0"/>
                <a:cs typeface="Calibri" charset="0"/>
              </a:rPr>
              <a:t>Conselho executivo ao abrigo do artigo IV consulta a Portugal</a:t>
            </a:r>
            <a:r>
              <a:rPr lang="pt-PT" sz="2200" dirty="0">
                <a:latin typeface="Calibri" charset="0"/>
                <a:ea typeface="Calibri" charset="0"/>
                <a:cs typeface="Calibri" charset="0"/>
              </a:rPr>
              <a:t> </a:t>
            </a:r>
            <a:endParaRPr lang="en-US" sz="2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xmlns="" id="{36189111-688C-41C3-B35D-FD5EBF4D6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921566"/>
            <a:ext cx="9601196" cy="445273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70000"/>
              </a:lnSpc>
              <a:buFont typeface="Arial" charset="0"/>
              <a:buChar char="•"/>
            </a:pPr>
            <a:r>
              <a:rPr lang="pt-PT" sz="2300" dirty="0"/>
              <a:t>Após um crescimento em 2017, impulsionado por Investimentos e Exportações, verificou-se uma moderada desaceleração deste crescimento no ano de 2018;</a:t>
            </a:r>
          </a:p>
          <a:p>
            <a:pPr lvl="4" algn="just">
              <a:lnSpc>
                <a:spcPct val="170000"/>
              </a:lnSpc>
              <a:buFont typeface="Arial" charset="0"/>
              <a:buChar char="•"/>
            </a:pPr>
            <a:r>
              <a:rPr lang="pt-PT" sz="2300" dirty="0"/>
              <a:t>No entanto o Desemprego tendeu a decrescer, o </a:t>
            </a:r>
            <a:r>
              <a:rPr lang="pt-PT" sz="2300" i="1" dirty="0"/>
              <a:t>Hiato do Produto </a:t>
            </a:r>
            <a:r>
              <a:rPr lang="pt-PT" sz="2300" dirty="0"/>
              <a:t>foi positivo neste ano, enquanto a Subida dos Preços da Energia elevaram os preços ao consumidor; </a:t>
            </a:r>
          </a:p>
          <a:p>
            <a:pPr lvl="4" algn="just">
              <a:lnSpc>
                <a:spcPct val="170000"/>
              </a:lnSpc>
              <a:buFont typeface="Arial" charset="0"/>
              <a:buChar char="•"/>
            </a:pPr>
            <a:r>
              <a:rPr lang="pt-PT" sz="2300" dirty="0"/>
              <a:t>A Inflação permaneceu moderada; </a:t>
            </a:r>
          </a:p>
          <a:p>
            <a:pPr lvl="4" algn="just">
              <a:lnSpc>
                <a:spcPct val="170000"/>
              </a:lnSpc>
              <a:buFont typeface="Arial" charset="0"/>
              <a:buChar char="•"/>
            </a:pPr>
            <a:r>
              <a:rPr lang="pt-PT" sz="2300" dirty="0"/>
              <a:t>O forte crescimento das Importações foi amplamente compensada pelas Exportações deixando a Conta Corrente praticamente inalterada em 2017;</a:t>
            </a:r>
          </a:p>
          <a:p>
            <a:pPr lvl="4" algn="just">
              <a:lnSpc>
                <a:spcPct val="170000"/>
              </a:lnSpc>
              <a:buFont typeface="Arial" charset="0"/>
              <a:buChar char="•"/>
            </a:pPr>
            <a:r>
              <a:rPr lang="pt-PT" sz="2300" dirty="0"/>
              <a:t>O Défice Orçamental Global deteriorou-se em 2017;</a:t>
            </a:r>
          </a:p>
          <a:p>
            <a:pPr lvl="4" algn="just">
              <a:lnSpc>
                <a:spcPct val="170000"/>
              </a:lnSpc>
              <a:buFont typeface="Arial" charset="0"/>
              <a:buChar char="•"/>
            </a:pPr>
            <a:r>
              <a:rPr lang="pt-PT" sz="2300" dirty="0"/>
              <a:t>O Saldo Estrutural Primário manteve uma estimativa de melhoria de 0,4% do PIB.</a:t>
            </a:r>
          </a:p>
          <a:p>
            <a:pPr>
              <a:lnSpc>
                <a:spcPct val="170000"/>
              </a:lnSpc>
              <a:buFont typeface="Arial" charset="0"/>
              <a:buChar char="•"/>
            </a:pPr>
            <a:endParaRPr lang="pt-PT" sz="2300" dirty="0"/>
          </a:p>
          <a:p>
            <a:pPr marL="0" indent="0">
              <a:lnSpc>
                <a:spcPct val="17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5783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487017"/>
            <a:ext cx="9601200" cy="692426"/>
          </a:xfrm>
        </p:spPr>
        <p:txBody>
          <a:bodyPr>
            <a:normAutofit/>
          </a:bodyPr>
          <a:lstStyle/>
          <a:p>
            <a:r>
              <a:rPr lang="pt-PT" sz="4000" dirty="0">
                <a:latin typeface="Calibri" charset="0"/>
                <a:ea typeface="Calibri" charset="0"/>
                <a:cs typeface="Calibri" charset="0"/>
              </a:rPr>
              <a:t>Visão Global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371600" y="1351722"/>
            <a:ext cx="10303565" cy="50623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pt-PT" sz="1800" dirty="0"/>
              <a:t>As autoridades portuguesas elogiam o FMI pela visão construtiva da economia portuguesa e pelas discussões produtivas durante a Consulta ao abrigo do Artigo IV;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pt-PT" sz="1800" dirty="0"/>
              <a:t>Tomam nota das conclusões e comprometem-se a pôr em prática políticas económicas e fiscais sólidas, focadas em fomentar a competitividade, o crescimento, a coesão social e as finanças públicas sustentáveis;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pt-PT" sz="1800" dirty="0"/>
              <a:t>Congratulam-se com o reconhecimento do forte desempenho da economia portuguesa em 2017 e as perspetivas positivas para 2018;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pt-PT" sz="1800" dirty="0"/>
              <a:t> Partilham a avaliação positiva que a equipa faz das políticas macroeconómicas de Portugal, salientando o seu envolvimento contínuo na consolidação orçamental estrutural e a implementação de reformas estruturais destinadas a melhorar a produtividade e a resiliência da economia portuguesa a choques adversos.</a:t>
            </a:r>
          </a:p>
        </p:txBody>
      </p:sp>
    </p:spTree>
    <p:extLst>
      <p:ext uri="{BB962C8B-B14F-4D97-AF65-F5344CB8AC3E}">
        <p14:creationId xmlns:p14="http://schemas.microsoft.com/office/powerpoint/2010/main" val="1732366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5">
            <a:extLst>
              <a:ext uri="{FF2B5EF4-FFF2-40B4-BE49-F238E27FC236}">
                <a16:creationId xmlns:a16="http://schemas.microsoft.com/office/drawing/2014/main" xmlns="" id="{36189111-688C-41C3-B35D-FD5EBF4D6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4408" y="715618"/>
            <a:ext cx="10602310" cy="6016487"/>
          </a:xfrm>
        </p:spPr>
        <p:txBody>
          <a:bodyPr>
            <a:normAutofit/>
          </a:bodyPr>
          <a:lstStyle/>
          <a:p>
            <a:pPr lvl="4" algn="just">
              <a:lnSpc>
                <a:spcPct val="160000"/>
              </a:lnSpc>
              <a:buFont typeface="Arial" charset="0"/>
              <a:buChar char="•"/>
            </a:pPr>
            <a:r>
              <a:rPr lang="pt-PT" sz="1800" dirty="0">
                <a:latin typeface="Calibri" charset="0"/>
                <a:ea typeface="Calibri" charset="0"/>
                <a:cs typeface="Calibri" charset="0"/>
              </a:rPr>
              <a:t>O Défice Orçamental Global continuou a decrescer em 2018;</a:t>
            </a:r>
          </a:p>
          <a:p>
            <a:pPr lvl="4" algn="just">
              <a:lnSpc>
                <a:spcPct val="160000"/>
              </a:lnSpc>
              <a:buFont typeface="Arial" charset="0"/>
              <a:buChar char="•"/>
            </a:pPr>
            <a:r>
              <a:rPr lang="pt-PT" sz="1800" dirty="0">
                <a:latin typeface="Calibri" charset="0"/>
                <a:ea typeface="Calibri" charset="0"/>
                <a:cs typeface="Calibri" charset="0"/>
              </a:rPr>
              <a:t>A proporção de dívida em relação ao PIB seguiu a tendência de constante diminuição nos anos seguintes;</a:t>
            </a:r>
          </a:p>
          <a:p>
            <a:pPr lvl="4" algn="just">
              <a:lnSpc>
                <a:spcPct val="160000"/>
              </a:lnSpc>
              <a:buFont typeface="Arial" charset="0"/>
              <a:buChar char="•"/>
            </a:pPr>
            <a:r>
              <a:rPr lang="pt-PT" sz="1800" dirty="0">
                <a:latin typeface="Calibri" charset="0"/>
                <a:ea typeface="Calibri" charset="0"/>
                <a:cs typeface="Calibri" charset="0"/>
              </a:rPr>
              <a:t>Os custos de financiamento soberano diminuíram significativamente desde o início de 2017;</a:t>
            </a:r>
          </a:p>
          <a:p>
            <a:pPr lvl="4" algn="just">
              <a:lnSpc>
                <a:spcPct val="160000"/>
              </a:lnSpc>
              <a:buFont typeface="Arial" charset="0"/>
              <a:buChar char="•"/>
            </a:pPr>
            <a:r>
              <a:rPr lang="pt-PT" sz="1800" dirty="0">
                <a:latin typeface="Calibri" charset="0"/>
                <a:ea typeface="Calibri" charset="0"/>
                <a:cs typeface="Calibri" charset="0"/>
              </a:rPr>
              <a:t>O crescimento do crédito continuou a retardar a recuperação da atividade económica;</a:t>
            </a:r>
          </a:p>
          <a:p>
            <a:pPr lvl="4" algn="just">
              <a:lnSpc>
                <a:spcPct val="160000"/>
              </a:lnSpc>
              <a:buFont typeface="Arial" charset="0"/>
              <a:buChar char="•"/>
            </a:pPr>
            <a:r>
              <a:rPr lang="pt-PT" sz="1800" dirty="0">
                <a:latin typeface="Calibri" charset="0"/>
                <a:ea typeface="Calibri" charset="0"/>
                <a:cs typeface="Calibri" charset="0"/>
              </a:rPr>
              <a:t>No entanto, o aumento dos rácios de capital e a queda das taxas de empréstimos significaram que a resiliência dos bancos melhorou em 2017.</a:t>
            </a:r>
          </a:p>
          <a:p>
            <a:pPr lvl="4" algn="just">
              <a:lnSpc>
                <a:spcPct val="160000"/>
              </a:lnSpc>
              <a:buFont typeface="Arial" charset="0"/>
              <a:buChar char="•"/>
            </a:pPr>
            <a:endParaRPr lang="pt-PT" sz="1800" dirty="0"/>
          </a:p>
          <a:p>
            <a:pPr algn="just">
              <a:lnSpc>
                <a:spcPct val="160000"/>
              </a:lnSpc>
              <a:buFont typeface="Arial" charset="0"/>
              <a:buChar char="•"/>
            </a:pPr>
            <a:endParaRPr lang="pt-PT" dirty="0"/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162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391478" y="463826"/>
            <a:ext cx="1000539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4" indent="0">
              <a:lnSpc>
                <a:spcPct val="160000"/>
              </a:lnSpc>
              <a:buNone/>
            </a:pPr>
            <a:r>
              <a:rPr lang="pt-PT" sz="2100" b="1" dirty="0">
                <a:latin typeface="Calibri" charset="0"/>
                <a:ea typeface="Calibri" charset="0"/>
                <a:cs typeface="Calibri" charset="0"/>
              </a:rPr>
              <a:t>Avaliação do Conselho Executivo</a:t>
            </a:r>
          </a:p>
          <a:p>
            <a:pPr marL="285750" lvl="4" indent="-285750">
              <a:lnSpc>
                <a:spcPct val="160000"/>
              </a:lnSpc>
              <a:buFont typeface="Arial" charset="0"/>
              <a:buChar char="•"/>
            </a:pPr>
            <a:endParaRPr lang="pt-PT" dirty="0">
              <a:latin typeface="Calibri" charset="0"/>
              <a:ea typeface="Calibri" charset="0"/>
              <a:cs typeface="Calibri" charset="0"/>
            </a:endParaRPr>
          </a:p>
          <a:p>
            <a:pPr marL="285750" lvl="4" indent="-285750" algn="just">
              <a:lnSpc>
                <a:spcPct val="160000"/>
              </a:lnSpc>
              <a:buFont typeface="Arial" charset="0"/>
              <a:buChar char="•"/>
            </a:pPr>
            <a:r>
              <a:rPr lang="pt-PT" dirty="0">
                <a:latin typeface="Calibri" charset="0"/>
                <a:ea typeface="Calibri" charset="0"/>
                <a:cs typeface="Calibri" charset="0"/>
              </a:rPr>
              <a:t>Os diretores notaram que, enquanto no curto prazo as perspetivas de crescimento permaneciam positivas, os riscos externos de uma desaceleração do crescimento dos parceiros comerciais e as repercussões nos mercados financeiros aumentavam.</a:t>
            </a:r>
          </a:p>
          <a:p>
            <a:pPr marL="285750" lvl="4" indent="-285750" algn="just">
              <a:lnSpc>
                <a:spcPct val="160000"/>
              </a:lnSpc>
              <a:buFont typeface="Arial" charset="0"/>
              <a:buChar char="•"/>
            </a:pPr>
            <a:r>
              <a:rPr lang="pt-PT" dirty="0">
                <a:latin typeface="Calibri" charset="0"/>
                <a:ea typeface="Calibri" charset="0"/>
                <a:cs typeface="Calibri" charset="0"/>
              </a:rPr>
              <a:t>Eles encorajaram as autoridades a sustentarem a política de modo a serem resilientes a choques, a reduzir vulnerabilidades e a facilitar a convergência para o nível médio de renda da União Europeia.</a:t>
            </a:r>
            <a:endParaRPr lang="pt-PT" b="1" dirty="0">
              <a:latin typeface="Calibri" charset="0"/>
              <a:ea typeface="Calibri" charset="0"/>
              <a:cs typeface="Calibri" charset="0"/>
            </a:endParaRPr>
          </a:p>
          <a:p>
            <a:pPr marL="285750" lvl="4" indent="-285750" algn="just">
              <a:lnSpc>
                <a:spcPct val="160000"/>
              </a:lnSpc>
              <a:buFont typeface="Arial" charset="0"/>
              <a:buChar char="•"/>
            </a:pPr>
            <a:r>
              <a:rPr lang="pt-PT" dirty="0">
                <a:latin typeface="Calibri" charset="0"/>
                <a:ea typeface="Calibri" charset="0"/>
                <a:cs typeface="Calibri" charset="0"/>
              </a:rPr>
              <a:t>Foi observado que as atuais condições económicas favoráveis proporcionaram uma oportunidade antecipada de consolidação fiscal planejada. </a:t>
            </a:r>
          </a:p>
          <a:p>
            <a:pPr marL="285750" indent="-285750" algn="just">
              <a:lnSpc>
                <a:spcPct val="150000"/>
              </a:lnSpc>
              <a:buFont typeface="Arial" charset="0"/>
              <a:buChar char="•"/>
            </a:pPr>
            <a:r>
              <a:rPr lang="pt-PT" dirty="0">
                <a:latin typeface="Calibri" charset="0"/>
                <a:ea typeface="Calibri" charset="0"/>
                <a:cs typeface="Calibri" charset="0"/>
              </a:rPr>
              <a:t>Eles enfatizaram que para alcançar uma consolidação douradora as políticas deveriam concentrar-se em limitar as despesas correntes. </a:t>
            </a:r>
          </a:p>
          <a:p>
            <a:pPr marL="285750" indent="-285750" algn="just">
              <a:lnSpc>
                <a:spcPct val="150000"/>
              </a:lnSpc>
              <a:buFont typeface="Arial" charset="0"/>
              <a:buChar char="•"/>
            </a:pPr>
            <a:r>
              <a:rPr lang="pt-PT" dirty="0">
                <a:latin typeface="Calibri" charset="0"/>
                <a:ea typeface="Calibri" charset="0"/>
                <a:cs typeface="Calibri" charset="0"/>
              </a:rPr>
              <a:t>Deveriam também ser feitos esforços para melhorar a monitorização e controlo do orçamento, especialmente no sector dos cuidados de saúde. </a:t>
            </a:r>
          </a:p>
        </p:txBody>
      </p:sp>
    </p:spTree>
    <p:extLst>
      <p:ext uri="{BB962C8B-B14F-4D97-AF65-F5344CB8AC3E}">
        <p14:creationId xmlns:p14="http://schemas.microsoft.com/office/powerpoint/2010/main" val="535638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524000" y="662609"/>
            <a:ext cx="10124661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charset="0"/>
              <a:buChar char="•"/>
            </a:pPr>
            <a:r>
              <a:rPr lang="pt-PT" dirty="0">
                <a:latin typeface="Calibri" charset="0"/>
                <a:ea typeface="Calibri" charset="0"/>
                <a:cs typeface="Calibri" charset="0"/>
              </a:rPr>
              <a:t>Todos os esforços deveriam ser feitos de modo a reduzir a </a:t>
            </a:r>
            <a:r>
              <a:rPr lang="pt-PT" i="1" dirty="0">
                <a:latin typeface="Calibri" charset="0"/>
                <a:ea typeface="Calibri" charset="0"/>
                <a:cs typeface="Calibri" charset="0"/>
              </a:rPr>
              <a:t>Dívida Pública</a:t>
            </a:r>
            <a:r>
              <a:rPr lang="pt-PT" dirty="0">
                <a:latin typeface="Calibri" charset="0"/>
                <a:ea typeface="Calibri" charset="0"/>
                <a:cs typeface="Calibri" charset="0"/>
              </a:rPr>
              <a:t>, mantendo-a em níveis sustentáveis. </a:t>
            </a:r>
          </a:p>
          <a:p>
            <a:pPr marL="285750" indent="-285750" algn="just">
              <a:lnSpc>
                <a:spcPct val="150000"/>
              </a:lnSpc>
              <a:buFont typeface="Arial" charset="0"/>
              <a:buChar char="•"/>
            </a:pPr>
            <a:r>
              <a:rPr lang="pt-PT" dirty="0">
                <a:latin typeface="Calibri" charset="0"/>
                <a:ea typeface="Calibri" charset="0"/>
                <a:cs typeface="Calibri" charset="0"/>
              </a:rPr>
              <a:t>Os diretores incentivaram a continuar  a preservar os padrões de crédito, monitorizando os mercados hipotecários e empregando medidas prudenciais se necessário. </a:t>
            </a:r>
          </a:p>
          <a:p>
            <a:pPr marL="285750" indent="-285750" algn="just">
              <a:lnSpc>
                <a:spcPct val="150000"/>
              </a:lnSpc>
              <a:buFont typeface="Arial" charset="0"/>
              <a:buChar char="•"/>
            </a:pPr>
            <a:r>
              <a:rPr lang="pt-PT" dirty="0">
                <a:latin typeface="Calibri" charset="0"/>
                <a:ea typeface="Calibri" charset="0"/>
                <a:cs typeface="Calibri" charset="0"/>
              </a:rPr>
              <a:t>Reconhecendo que melhorar o nível educacional tem o potencial de compensar o impacto sobre o crescimento da população idosa, recomendaram </a:t>
            </a:r>
            <a:r>
              <a:rPr lang="pt-PT" i="1" dirty="0">
                <a:latin typeface="Calibri" charset="0"/>
                <a:ea typeface="Calibri" charset="0"/>
                <a:cs typeface="Calibri" charset="0"/>
              </a:rPr>
              <a:t>Reformas Estruturais </a:t>
            </a:r>
            <a:r>
              <a:rPr lang="pt-PT" dirty="0">
                <a:latin typeface="Calibri" charset="0"/>
                <a:ea typeface="Calibri" charset="0"/>
                <a:cs typeface="Calibri" charset="0"/>
              </a:rPr>
              <a:t>adicionais para fomentar o investimento e  para permitir que trabalhadores altamente qualificados atingissem o seu potencial.</a:t>
            </a:r>
          </a:p>
          <a:p>
            <a:pPr marL="285750" indent="-285750" algn="just">
              <a:lnSpc>
                <a:spcPct val="150000"/>
              </a:lnSpc>
              <a:buFont typeface="Arial" charset="0"/>
              <a:buChar char="•"/>
            </a:pPr>
            <a:r>
              <a:rPr lang="pt-PT" dirty="0">
                <a:latin typeface="Calibri" charset="0"/>
                <a:ea typeface="Calibri" charset="0"/>
                <a:cs typeface="Calibri" charset="0"/>
              </a:rPr>
              <a:t>Neste contexto, foram destacados ganhos adicionais que poderiam ser obtidos pela remoção de barreiras regulatórias desnecessárias. Tais como: redução dos preços da energia, melhor acoplamento dos salários à produtividade, melhoria da dívida adicional, execução e insolvência.</a:t>
            </a:r>
          </a:p>
          <a:p>
            <a:pPr marL="285750" indent="-285750" algn="just">
              <a:lnSpc>
                <a:spcPct val="150000"/>
              </a:lnSpc>
              <a:buFont typeface="Arial" charset="0"/>
              <a:buChar char="•"/>
            </a:pPr>
            <a:r>
              <a:rPr lang="pt-PT" dirty="0">
                <a:latin typeface="Calibri" charset="0"/>
                <a:ea typeface="Calibri" charset="0"/>
                <a:cs typeface="Calibri" charset="0"/>
              </a:rPr>
              <a:t>Os diretores observaram também a necessidade de evitar o reaparecimento de desequilíbrios externos como um subproduto de maior investimento. Aumentar a poupança privada incentivando o financiamento de projetos através de fluxos não geradores de dívida.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53728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135618D-BE0B-49BC-8F49-6D8757197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9578" y="449926"/>
            <a:ext cx="9601196" cy="1968596"/>
          </a:xfrm>
        </p:spPr>
        <p:txBody>
          <a:bodyPr>
            <a:normAutofit/>
          </a:bodyPr>
          <a:lstStyle/>
          <a:p>
            <a:r>
              <a:rPr lang="en-US" sz="4000" b="1" dirty="0" err="1">
                <a:latin typeface="Calibri" charset="0"/>
                <a:ea typeface="Calibri" charset="0"/>
                <a:cs typeface="Calibri" charset="0"/>
              </a:rPr>
              <a:t>Indicadores</a:t>
            </a:r>
            <a:r>
              <a:rPr lang="en-US" sz="4000" b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4000" b="1" dirty="0" err="1">
                <a:latin typeface="Calibri" charset="0"/>
                <a:ea typeface="Calibri" charset="0"/>
                <a:cs typeface="Calibri" charset="0"/>
              </a:rPr>
              <a:t>Económicos</a:t>
            </a:r>
            <a:r>
              <a:rPr lang="en-US" sz="4000" b="1" dirty="0">
                <a:latin typeface="Calibri" charset="0"/>
                <a:ea typeface="Calibri" charset="0"/>
                <a:cs typeface="Calibri" charset="0"/>
              </a:rPr>
              <a:t> </a:t>
            </a:r>
            <a:br>
              <a:rPr lang="en-US" sz="4000" b="1" dirty="0">
                <a:latin typeface="Calibri" charset="0"/>
                <a:ea typeface="Calibri" charset="0"/>
                <a:cs typeface="Calibri" charset="0"/>
              </a:rPr>
            </a:br>
            <a:r>
              <a:rPr lang="en-US" sz="2400" b="1" dirty="0" err="1">
                <a:latin typeface="Calibri" charset="0"/>
                <a:ea typeface="Calibri" charset="0"/>
                <a:cs typeface="Calibri" charset="0"/>
              </a:rPr>
              <a:t>Variação</a:t>
            </a:r>
            <a:r>
              <a:rPr lang="en-US" sz="2400" b="1" dirty="0">
                <a:latin typeface="Calibri" charset="0"/>
                <a:ea typeface="Calibri" charset="0"/>
                <a:cs typeface="Calibri" charset="0"/>
              </a:rPr>
              <a:t> percentual </a:t>
            </a:r>
          </a:p>
        </p:txBody>
      </p:sp>
      <p:sp>
        <p:nvSpPr>
          <p:cNvPr id="7" name="Marcador de Posição de Conteúdo 6">
            <a:extLst>
              <a:ext uri="{FF2B5EF4-FFF2-40B4-BE49-F238E27FC236}">
                <a16:creationId xmlns:a16="http://schemas.microsoft.com/office/drawing/2014/main" xmlns="" id="{BE6AE109-C494-4B86-BFA0-57AC8B135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AEA1EA2C-427E-4969-9C86-F25FC3F8D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38499"/>
            <a:ext cx="7057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4914" tIns="0" rIns="34914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xmlns="" id="{FD05F9FE-0B83-48B8-8F2D-3F9F81B273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163331"/>
              </p:ext>
            </p:extLst>
          </p:nvPr>
        </p:nvGraphicFramePr>
        <p:xfrm>
          <a:off x="1667557" y="1940194"/>
          <a:ext cx="9305239" cy="3927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7449">
                  <a:extLst>
                    <a:ext uri="{9D8B030D-6E8A-4147-A177-3AD203B41FA5}">
                      <a16:colId xmlns:a16="http://schemas.microsoft.com/office/drawing/2014/main" xmlns="" val="360763468"/>
                    </a:ext>
                  </a:extLst>
                </a:gridCol>
                <a:gridCol w="2115930">
                  <a:extLst>
                    <a:ext uri="{9D8B030D-6E8A-4147-A177-3AD203B41FA5}">
                      <a16:colId xmlns:a16="http://schemas.microsoft.com/office/drawing/2014/main" xmlns="" val="560628112"/>
                    </a:ext>
                  </a:extLst>
                </a:gridCol>
                <a:gridCol w="2115930">
                  <a:extLst>
                    <a:ext uri="{9D8B030D-6E8A-4147-A177-3AD203B41FA5}">
                      <a16:colId xmlns:a16="http://schemas.microsoft.com/office/drawing/2014/main" xmlns="" val="3699587441"/>
                    </a:ext>
                  </a:extLst>
                </a:gridCol>
                <a:gridCol w="2115930">
                  <a:extLst>
                    <a:ext uri="{9D8B030D-6E8A-4147-A177-3AD203B41FA5}">
                      <a16:colId xmlns:a16="http://schemas.microsoft.com/office/drawing/2014/main" xmlns="" val="1122752498"/>
                    </a:ext>
                  </a:extLst>
                </a:gridCol>
              </a:tblGrid>
              <a:tr h="468291">
                <a:tc>
                  <a:txBody>
                    <a:bodyPr/>
                    <a:lstStyle/>
                    <a:p>
                      <a:r>
                        <a:rPr lang="pt-PT" dirty="0"/>
                        <a:t>Projeções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2017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2018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2019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0586588"/>
                  </a:ext>
                </a:extLst>
              </a:tr>
              <a:tr h="442524">
                <a:tc>
                  <a:txBody>
                    <a:bodyPr/>
                    <a:lstStyle/>
                    <a:p>
                      <a:r>
                        <a:rPr lang="pt-PT" dirty="0"/>
                        <a:t>PIB real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2,7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2,3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1,8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4855528"/>
                  </a:ext>
                </a:extLst>
              </a:tr>
              <a:tr h="44252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/>
                        <a:t>Consumo privado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2,3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1,9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1,6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26768894"/>
                  </a:ext>
                </a:extLst>
              </a:tr>
              <a:tr h="442524">
                <a:tc>
                  <a:txBody>
                    <a:bodyPr/>
                    <a:lstStyle/>
                    <a:p>
                      <a:r>
                        <a:rPr lang="pt-PT" dirty="0"/>
                        <a:t>Consumo público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-0,2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1,9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1,0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53560887"/>
                  </a:ext>
                </a:extLst>
              </a:tr>
              <a:tr h="77441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/>
                        <a:t>Formação bruta de capital fixo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9,2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7,6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6,3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88922491"/>
                  </a:ext>
                </a:extLst>
              </a:tr>
              <a:tr h="774419">
                <a:tc>
                  <a:txBody>
                    <a:bodyPr/>
                    <a:lstStyle/>
                    <a:p>
                      <a:r>
                        <a:rPr lang="pt-PT" dirty="0"/>
                        <a:t>Exportação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7,9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6,2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4,7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69081651"/>
                  </a:ext>
                </a:extLst>
              </a:tr>
              <a:tr h="442524">
                <a:tc>
                  <a:txBody>
                    <a:bodyPr/>
                    <a:lstStyle/>
                    <a:p>
                      <a:r>
                        <a:rPr lang="pt-PT" dirty="0"/>
                        <a:t>Importação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7,9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6,8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5,5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458259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7131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Marcador de Posição de Conteúdo 6">
            <a:extLst>
              <a:ext uri="{FF2B5EF4-FFF2-40B4-BE49-F238E27FC236}">
                <a16:creationId xmlns:a16="http://schemas.microsoft.com/office/drawing/2014/main" xmlns="" id="{7AB95B5E-AF14-4B05-9B8D-932F81CB2F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766144"/>
              </p:ext>
            </p:extLst>
          </p:nvPr>
        </p:nvGraphicFramePr>
        <p:xfrm>
          <a:off x="1295400" y="2557463"/>
          <a:ext cx="9766618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5718">
                  <a:extLst>
                    <a:ext uri="{9D8B030D-6E8A-4147-A177-3AD203B41FA5}">
                      <a16:colId xmlns:a16="http://schemas.microsoft.com/office/drawing/2014/main" xmlns="" val="1435365063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xmlns="" val="348989985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xmlns="" val="221497534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xmlns="" val="3829606444"/>
                    </a:ext>
                  </a:extLst>
                </a:gridCol>
              </a:tblGrid>
              <a:tr h="227011">
                <a:tc>
                  <a:txBody>
                    <a:bodyPr/>
                    <a:lstStyle/>
                    <a:p>
                      <a:r>
                        <a:rPr lang="pt-PT" b="0" dirty="0">
                          <a:solidFill>
                            <a:schemeClr val="tx2"/>
                          </a:solidFill>
                        </a:rPr>
                        <a:t>Demanda  doméstica total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,9</a:t>
                      </a:r>
                    </a:p>
                    <a:p>
                      <a:pPr algn="ctr"/>
                      <a:endParaRPr lang="pt-P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2,9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2,4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9221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Saldos estrangeiros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-0,2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-0,4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-0,5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11151666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r>
                        <a:rPr lang="pt-PT" b="1" dirty="0"/>
                        <a:t>Utilização de recursos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71210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Emprego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3.3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1,9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1,2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4719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Taxa de desemprego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8,9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7,3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6,7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22559141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r>
                        <a:rPr lang="pt-PT" b="1" dirty="0"/>
                        <a:t>Preços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68317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Deflator do PIB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1,4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1,6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1,6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26230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Preços no consumidor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1,6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1,7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1,6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48028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50017811"/>
                  </a:ext>
                </a:extLst>
              </a:tr>
            </a:tbl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EACE786F-4B7B-45D5-AEB2-97B5EA4141B1}"/>
              </a:ext>
            </a:extLst>
          </p:cNvPr>
          <p:cNvSpPr txBox="1"/>
          <p:nvPr/>
        </p:nvSpPr>
        <p:spPr>
          <a:xfrm>
            <a:off x="1295400" y="830456"/>
            <a:ext cx="7318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/>
              <a:t>Contribuição para o crescimento em pontos percentuais</a:t>
            </a:r>
            <a:endParaRPr lang="en-US" sz="2400" b="1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00A112A1-3F5D-45E1-983D-D40887EF01B5}"/>
              </a:ext>
            </a:extLst>
          </p:cNvPr>
          <p:cNvSpPr txBox="1"/>
          <p:nvPr/>
        </p:nvSpPr>
        <p:spPr>
          <a:xfrm>
            <a:off x="4756730" y="2047894"/>
            <a:ext cx="75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2017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2978A32D-AE8A-4896-8313-C216E8CD37DE}"/>
              </a:ext>
            </a:extLst>
          </p:cNvPr>
          <p:cNvSpPr txBox="1"/>
          <p:nvPr/>
        </p:nvSpPr>
        <p:spPr>
          <a:xfrm>
            <a:off x="7151315" y="2047894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2018</a:t>
            </a:r>
            <a:endParaRPr lang="en-US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C13B698D-A6A7-45F4-A49F-D271733DB35B}"/>
              </a:ext>
            </a:extLst>
          </p:cNvPr>
          <p:cNvSpPr txBox="1"/>
          <p:nvPr/>
        </p:nvSpPr>
        <p:spPr>
          <a:xfrm>
            <a:off x="9410411" y="1959143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630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298AA2B-C389-4D59-8B60-9F4B2746B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pt-PT" sz="4000" b="1" dirty="0">
                <a:latin typeface="Calibri" charset="0"/>
                <a:ea typeface="Calibri" charset="0"/>
                <a:cs typeface="Calibri" charset="0"/>
              </a:rPr>
              <a:t>Indicadores fiscais </a:t>
            </a:r>
            <a:br>
              <a:rPr lang="pt-PT" sz="4000" b="1" dirty="0">
                <a:latin typeface="Calibri" charset="0"/>
                <a:ea typeface="Calibri" charset="0"/>
                <a:cs typeface="Calibri" charset="0"/>
              </a:rPr>
            </a:br>
            <a:r>
              <a:rPr lang="pt-PT" sz="2400" b="1" dirty="0">
                <a:latin typeface="Calibri" charset="0"/>
                <a:ea typeface="Calibri" charset="0"/>
                <a:cs typeface="Calibri" charset="0"/>
              </a:rPr>
              <a:t>Em % do PIB</a:t>
            </a:r>
            <a:endParaRPr lang="en-US" sz="2400" b="1" dirty="0"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4" name="Marcador de Posição de Conteúdo 3">
            <a:extLst>
              <a:ext uri="{FF2B5EF4-FFF2-40B4-BE49-F238E27FC236}">
                <a16:creationId xmlns:a16="http://schemas.microsoft.com/office/drawing/2014/main" xmlns="" id="{61A88FE8-E1F9-4961-B7D4-FCB32E4E82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4274653"/>
              </p:ext>
            </p:extLst>
          </p:nvPr>
        </p:nvGraphicFramePr>
        <p:xfrm>
          <a:off x="1295400" y="2557462"/>
          <a:ext cx="9934893" cy="3048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3993">
                  <a:extLst>
                    <a:ext uri="{9D8B030D-6E8A-4147-A177-3AD203B41FA5}">
                      <a16:colId xmlns:a16="http://schemas.microsoft.com/office/drawing/2014/main" xmlns="" val="2692672365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xmlns="" val="797685105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xmlns="" val="916191188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xmlns="" val="1294161272"/>
                    </a:ext>
                  </a:extLst>
                </a:gridCol>
              </a:tblGrid>
              <a:tr h="508035">
                <a:tc>
                  <a:txBody>
                    <a:bodyPr/>
                    <a:lstStyle/>
                    <a:p>
                      <a:pPr algn="l"/>
                      <a:r>
                        <a:rPr lang="pt-PT" b="0" dirty="0">
                          <a:solidFill>
                            <a:schemeClr val="tx1"/>
                          </a:solidFill>
                        </a:rPr>
                        <a:t>Saldo global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0" dirty="0">
                          <a:solidFill>
                            <a:schemeClr val="tx1"/>
                          </a:solidFill>
                        </a:rPr>
                        <a:t>-3,0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0" dirty="0">
                          <a:solidFill>
                            <a:schemeClr val="tx1"/>
                          </a:solidFill>
                        </a:rPr>
                        <a:t>-0,7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0" dirty="0">
                          <a:solidFill>
                            <a:schemeClr val="tx1"/>
                          </a:solidFill>
                        </a:rPr>
                        <a:t>-0,3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724278"/>
                  </a:ext>
                </a:extLst>
              </a:tr>
              <a:tr h="508035">
                <a:tc>
                  <a:txBody>
                    <a:bodyPr/>
                    <a:lstStyle/>
                    <a:p>
                      <a:pPr algn="l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Saldo primário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0,9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2,8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3,1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60699103"/>
                  </a:ext>
                </a:extLst>
              </a:tr>
              <a:tr h="508035">
                <a:tc>
                  <a:txBody>
                    <a:bodyPr/>
                    <a:lstStyle/>
                    <a:p>
                      <a:pPr algn="l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Saldo primário estrutural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3,4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3,0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2,9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5834474"/>
                  </a:ext>
                </a:extLst>
              </a:tr>
              <a:tr h="508035">
                <a:tc>
                  <a:txBody>
                    <a:bodyPr/>
                    <a:lstStyle/>
                    <a:p>
                      <a:pPr algn="l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Dívida global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125,7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120,8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117,2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87626855"/>
                  </a:ext>
                </a:extLst>
              </a:tr>
              <a:tr h="508035">
                <a:tc>
                  <a:txBody>
                    <a:bodyPr/>
                    <a:lstStyle/>
                    <a:p>
                      <a:pPr algn="l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Saldo da conta corrente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0,5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0,2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-0,1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72970765"/>
                  </a:ext>
                </a:extLst>
              </a:tr>
              <a:tr h="508035">
                <a:tc>
                  <a:txBody>
                    <a:bodyPr/>
                    <a:lstStyle/>
                    <a:p>
                      <a:pPr algn="l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PIB nominal (bilhões euros)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193,1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200,6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207,5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54356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3734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e Conteúdo 4">
            <a:extLst>
              <a:ext uri="{FF2B5EF4-FFF2-40B4-BE49-F238E27FC236}">
                <a16:creationId xmlns:a16="http://schemas.microsoft.com/office/drawing/2014/main" xmlns="" id="{A4043CCD-0BF3-4DCC-816E-14BE64ACA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8726" y="1496759"/>
            <a:ext cx="9601196" cy="3724598"/>
          </a:xfrm>
        </p:spPr>
        <p:txBody>
          <a:bodyPr>
            <a:normAutofit/>
          </a:bodyPr>
          <a:lstStyle/>
          <a:p>
            <a:pPr algn="just">
              <a:buFont typeface="Arial" charset="0"/>
              <a:buChar char="•"/>
            </a:pPr>
            <a:r>
              <a:rPr lang="pt-PT" dirty="0"/>
              <a:t>A economia portuguesa registou um forte desempenho em 2017. </a:t>
            </a:r>
          </a:p>
          <a:p>
            <a:pPr algn="just">
              <a:buFont typeface="Arial" charset="0"/>
              <a:buChar char="•"/>
            </a:pPr>
            <a:r>
              <a:rPr lang="pt-PT" dirty="0"/>
              <a:t>As perspetivas permanecem positivas, mas os riscos negativos aumentaram ultimamente.</a:t>
            </a:r>
          </a:p>
          <a:p>
            <a:pPr algn="just">
              <a:buFont typeface="Arial" charset="0"/>
              <a:buChar char="•"/>
            </a:pPr>
            <a:r>
              <a:rPr lang="pt-PT" dirty="0"/>
              <a:t>Políticas Macroeconômicas fortes funcionaram e devem ser sustentadas. </a:t>
            </a:r>
          </a:p>
          <a:p>
            <a:pPr algn="just">
              <a:buFont typeface="Arial" charset="0"/>
              <a:buChar char="•"/>
            </a:pPr>
            <a:r>
              <a:rPr lang="pt-PT" dirty="0"/>
              <a:t>É necessário um crescimento sustentável mais rápido para continuar a reduzir as vulnerabilidades e convergir para os níveis médios de produtividade e rendimento da UE.  </a:t>
            </a:r>
            <a:endParaRPr lang="en-US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A35768F3-2509-480C-8001-742053ED32C5}"/>
              </a:ext>
            </a:extLst>
          </p:cNvPr>
          <p:cNvSpPr txBox="1"/>
          <p:nvPr/>
        </p:nvSpPr>
        <p:spPr>
          <a:xfrm>
            <a:off x="1278726" y="384313"/>
            <a:ext cx="42662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000" b="1" dirty="0"/>
              <a:t>Tópicos de sumário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877860705"/>
      </p:ext>
    </p:extLst>
  </p:cSld>
  <p:clrMapOvr>
    <a:masterClrMapping/>
  </p:clrMapOvr>
</p:sld>
</file>

<file path=ppt/theme/theme1.xml><?xml version="1.0" encoding="utf-8"?>
<a:theme xmlns:a="http://schemas.openxmlformats.org/drawingml/2006/main" name="Recorte">
  <a:themeElements>
    <a:clrScheme name="Recorte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cort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1488</TotalTime>
  <Words>2035</Words>
  <Application>Microsoft Macintosh PowerPoint</Application>
  <PresentationFormat>Custom</PresentationFormat>
  <Paragraphs>178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Recorte</vt:lpstr>
      <vt:lpstr>Relatório FMI Portugal 2018 (Texto 9)</vt:lpstr>
      <vt:lpstr>Relatório do FMI  Conselho executivo ao abrigo do artigo IV consulta a Portugal </vt:lpstr>
      <vt:lpstr>PowerPoint Presentation</vt:lpstr>
      <vt:lpstr>PowerPoint Presentation</vt:lpstr>
      <vt:lpstr>PowerPoint Presentation</vt:lpstr>
      <vt:lpstr>Indicadores Económicos  Variação percentual </vt:lpstr>
      <vt:lpstr>PowerPoint Presentation</vt:lpstr>
      <vt:lpstr>Indicadores fiscais  Em % do PIB</vt:lpstr>
      <vt:lpstr>PowerPoint Presentation</vt:lpstr>
      <vt:lpstr>Interações Expansionistas</vt:lpstr>
      <vt:lpstr>Análise de Sustentabilidade da Dívida Pública</vt:lpstr>
      <vt:lpstr>PowerPoint Presentation</vt:lpstr>
      <vt:lpstr>Componente Estrutural e Cíclica</vt:lpstr>
      <vt:lpstr>Avaliação de Risco</vt:lpstr>
      <vt:lpstr>PowerPoint Presentation</vt:lpstr>
      <vt:lpstr>Realismo de suposições de linha de base e cenários alternativos  </vt:lpstr>
      <vt:lpstr>Desenvolvimentos do Mercado de Trabalho e Produtividade</vt:lpstr>
      <vt:lpstr>PowerPoint Presentation</vt:lpstr>
      <vt:lpstr>PowerPoint Presentation</vt:lpstr>
      <vt:lpstr>Visão Global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Cezar Paulo</dc:creator>
  <cp:lastModifiedBy>Luis Catao</cp:lastModifiedBy>
  <cp:revision>82</cp:revision>
  <dcterms:created xsi:type="dcterms:W3CDTF">2019-05-06T00:12:52Z</dcterms:created>
  <dcterms:modified xsi:type="dcterms:W3CDTF">2019-05-29T02:49:50Z</dcterms:modified>
</cp:coreProperties>
</file>