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tmp" ContentType="image/p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48" r:id="rId2"/>
  </p:sldMasterIdLst>
  <p:notesMasterIdLst>
    <p:notesMasterId r:id="rId55"/>
  </p:notesMasterIdLst>
  <p:sldIdLst>
    <p:sldId id="256" r:id="rId3"/>
    <p:sldId id="315" r:id="rId4"/>
    <p:sldId id="324" r:id="rId5"/>
    <p:sldId id="334" r:id="rId6"/>
    <p:sldId id="335" r:id="rId7"/>
    <p:sldId id="327" r:id="rId8"/>
    <p:sldId id="338" r:id="rId9"/>
    <p:sldId id="328" r:id="rId10"/>
    <p:sldId id="329" r:id="rId11"/>
    <p:sldId id="336" r:id="rId12"/>
    <p:sldId id="331" r:id="rId13"/>
    <p:sldId id="337" r:id="rId14"/>
    <p:sldId id="323" r:id="rId15"/>
    <p:sldId id="259" r:id="rId16"/>
    <p:sldId id="316" r:id="rId17"/>
    <p:sldId id="303" r:id="rId18"/>
    <p:sldId id="304" r:id="rId19"/>
    <p:sldId id="296" r:id="rId20"/>
    <p:sldId id="261" r:id="rId21"/>
    <p:sldId id="284" r:id="rId22"/>
    <p:sldId id="297" r:id="rId23"/>
    <p:sldId id="298" r:id="rId24"/>
    <p:sldId id="299" r:id="rId25"/>
    <p:sldId id="300" r:id="rId26"/>
    <p:sldId id="317" r:id="rId27"/>
    <p:sldId id="318" r:id="rId28"/>
    <p:sldId id="306" r:id="rId29"/>
    <p:sldId id="321" r:id="rId30"/>
    <p:sldId id="322" r:id="rId31"/>
    <p:sldId id="339" r:id="rId32"/>
    <p:sldId id="326" r:id="rId33"/>
    <p:sldId id="325" r:id="rId34"/>
    <p:sldId id="340" r:id="rId35"/>
    <p:sldId id="341" r:id="rId36"/>
    <p:sldId id="342" r:id="rId37"/>
    <p:sldId id="330" r:id="rId38"/>
    <p:sldId id="343" r:id="rId39"/>
    <p:sldId id="332" r:id="rId40"/>
    <p:sldId id="344" r:id="rId41"/>
    <p:sldId id="345" r:id="rId42"/>
    <p:sldId id="301" r:id="rId43"/>
    <p:sldId id="302" r:id="rId44"/>
    <p:sldId id="305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33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8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svg"/><Relationship Id="rId1" Type="http://schemas.openxmlformats.org/officeDocument/2006/relationships/image" Target="../media/image21.png"/><Relationship Id="rId2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svg"/><Relationship Id="rId1" Type="http://schemas.openxmlformats.org/officeDocument/2006/relationships/image" Target="../media/image21.png"/><Relationship Id="rId2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547F9-1CD6-4954-9BBA-7CA449F786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C84B50-8AF1-4BED-9AB8-34ADCB8EAC8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PT" dirty="0"/>
            <a:t>Desenvolvimentos Recentes;</a:t>
          </a:r>
          <a:endParaRPr lang="en-US" dirty="0"/>
        </a:p>
      </dgm:t>
    </dgm:pt>
    <dgm:pt modelId="{7546F0F4-8E85-4580-98F5-C0C069AD7971}" type="parTrans" cxnId="{3C5E4E60-778B-4B05-B4B2-112A7C1427FA}">
      <dgm:prSet/>
      <dgm:spPr/>
      <dgm:t>
        <a:bodyPr/>
        <a:lstStyle/>
        <a:p>
          <a:endParaRPr lang="en-US"/>
        </a:p>
      </dgm:t>
    </dgm:pt>
    <dgm:pt modelId="{B71BF3D0-54E4-40B4-A348-181ECE56C5AB}" type="sibTrans" cxnId="{3C5E4E60-778B-4B05-B4B2-112A7C1427FA}">
      <dgm:prSet/>
      <dgm:spPr/>
      <dgm:t>
        <a:bodyPr/>
        <a:lstStyle/>
        <a:p>
          <a:endParaRPr lang="en-US"/>
        </a:p>
      </dgm:t>
    </dgm:pt>
    <dgm:pt modelId="{8EA6D89C-DF94-4364-BC4F-41004A19C5E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PT" dirty="0"/>
            <a:t>Perspetivas de Risco;</a:t>
          </a:r>
          <a:endParaRPr lang="en-US" dirty="0"/>
        </a:p>
      </dgm:t>
    </dgm:pt>
    <dgm:pt modelId="{0E93DFE7-BAAA-45AD-BAEE-131701FE3114}" type="parTrans" cxnId="{C166F49D-5EF9-4EF4-B4F7-D05E7D5862F8}">
      <dgm:prSet/>
      <dgm:spPr/>
      <dgm:t>
        <a:bodyPr/>
        <a:lstStyle/>
        <a:p>
          <a:endParaRPr lang="en-US"/>
        </a:p>
      </dgm:t>
    </dgm:pt>
    <dgm:pt modelId="{E791AB36-E5B6-4FE7-A185-8B60C1DDBFBE}" type="sibTrans" cxnId="{C166F49D-5EF9-4EF4-B4F7-D05E7D5862F8}">
      <dgm:prSet/>
      <dgm:spPr/>
      <dgm:t>
        <a:bodyPr/>
        <a:lstStyle/>
        <a:p>
          <a:endParaRPr lang="en-US"/>
        </a:p>
      </dgm:t>
    </dgm:pt>
    <dgm:pt modelId="{AC2C48DD-AD3E-40D9-A478-EA70DC829D0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PT" dirty="0" err="1"/>
            <a:t>Policy</a:t>
          </a:r>
          <a:r>
            <a:rPr lang="pt-PT" dirty="0"/>
            <a:t> </a:t>
          </a:r>
          <a:r>
            <a:rPr lang="pt-PT" dirty="0" err="1"/>
            <a:t>Discussions</a:t>
          </a:r>
          <a:r>
            <a:rPr lang="pt-PT" dirty="0"/>
            <a:t>:</a:t>
          </a:r>
          <a:endParaRPr lang="en-US" dirty="0"/>
        </a:p>
      </dgm:t>
    </dgm:pt>
    <dgm:pt modelId="{24D04341-414A-4999-9ADE-CEBA1DCC06F3}" type="parTrans" cxnId="{13A1F54F-47F5-4309-B1AA-4FED1782B23A}">
      <dgm:prSet/>
      <dgm:spPr/>
      <dgm:t>
        <a:bodyPr/>
        <a:lstStyle/>
        <a:p>
          <a:endParaRPr lang="en-US"/>
        </a:p>
      </dgm:t>
    </dgm:pt>
    <dgm:pt modelId="{4C4A10C0-4EAA-4AB3-82EA-4F40D0110351}" type="sibTrans" cxnId="{13A1F54F-47F5-4309-B1AA-4FED1782B23A}">
      <dgm:prSet/>
      <dgm:spPr/>
      <dgm:t>
        <a:bodyPr/>
        <a:lstStyle/>
        <a:p>
          <a:endParaRPr lang="en-US"/>
        </a:p>
      </dgm:t>
    </dgm:pt>
    <dgm:pt modelId="{2AF09C3E-75CF-46FB-AE0A-2D459C343EE8}">
      <dgm:prSet/>
      <dgm:spPr/>
      <dgm:t>
        <a:bodyPr/>
        <a:lstStyle/>
        <a:p>
          <a:r>
            <a:rPr lang="pt-PT" dirty="0"/>
            <a:t>Questões e Políticas Macro-Financeiras;</a:t>
          </a:r>
          <a:endParaRPr lang="en-US" dirty="0"/>
        </a:p>
      </dgm:t>
    </dgm:pt>
    <dgm:pt modelId="{322A31EB-05A2-4FB0-8C4A-94B3525D32A8}" type="parTrans" cxnId="{C9E43E24-1FF5-4EF4-A052-A05526DD5928}">
      <dgm:prSet/>
      <dgm:spPr/>
      <dgm:t>
        <a:bodyPr/>
        <a:lstStyle/>
        <a:p>
          <a:endParaRPr lang="en-US"/>
        </a:p>
      </dgm:t>
    </dgm:pt>
    <dgm:pt modelId="{9B2903B5-F869-4C0C-9E26-8D4DFE3CE663}" type="sibTrans" cxnId="{C9E43E24-1FF5-4EF4-A052-A05526DD5928}">
      <dgm:prSet/>
      <dgm:spPr/>
      <dgm:t>
        <a:bodyPr/>
        <a:lstStyle/>
        <a:p>
          <a:endParaRPr lang="en-US"/>
        </a:p>
      </dgm:t>
    </dgm:pt>
    <dgm:pt modelId="{D650BCF2-7501-4337-9DA1-83E816695AFF}">
      <dgm:prSet/>
      <dgm:spPr/>
      <dgm:t>
        <a:bodyPr/>
        <a:lstStyle/>
        <a:p>
          <a:r>
            <a:rPr lang="pt-PT" dirty="0"/>
            <a:t>Saldo Externo e Políticas;</a:t>
          </a:r>
          <a:endParaRPr lang="en-US" dirty="0"/>
        </a:p>
      </dgm:t>
    </dgm:pt>
    <dgm:pt modelId="{D977EC69-8E61-4A6B-9CA1-A3EF83C87A5A}" type="parTrans" cxnId="{1F2DE0CE-77D4-4BB1-810D-B09FCCFAF9FD}">
      <dgm:prSet/>
      <dgm:spPr/>
      <dgm:t>
        <a:bodyPr/>
        <a:lstStyle/>
        <a:p>
          <a:endParaRPr lang="en-US"/>
        </a:p>
      </dgm:t>
    </dgm:pt>
    <dgm:pt modelId="{0DF7E0EC-CE0B-4472-A69C-A5ED67D5A589}" type="sibTrans" cxnId="{1F2DE0CE-77D4-4BB1-810D-B09FCCFAF9FD}">
      <dgm:prSet/>
      <dgm:spPr/>
      <dgm:t>
        <a:bodyPr/>
        <a:lstStyle/>
        <a:p>
          <a:endParaRPr lang="en-US"/>
        </a:p>
      </dgm:t>
    </dgm:pt>
    <dgm:pt modelId="{C0B1F74A-7836-4FA0-B39B-B0CE0248EBCC}">
      <dgm:prSet/>
      <dgm:spPr/>
      <dgm:t>
        <a:bodyPr/>
        <a:lstStyle/>
        <a:p>
          <a:r>
            <a:rPr lang="pt-PT" dirty="0"/>
            <a:t>Fiscal </a:t>
          </a:r>
          <a:r>
            <a:rPr lang="pt-PT" dirty="0" err="1"/>
            <a:t>Issues</a:t>
          </a:r>
          <a:r>
            <a:rPr lang="pt-PT" dirty="0"/>
            <a:t> and Policies;</a:t>
          </a:r>
          <a:endParaRPr lang="en-US" dirty="0"/>
        </a:p>
      </dgm:t>
    </dgm:pt>
    <dgm:pt modelId="{42FC8833-D2AB-477F-A17B-BF5B2EA7C82B}" type="parTrans" cxnId="{2563825F-B2ED-4987-B8E7-C929DDA8CE52}">
      <dgm:prSet/>
      <dgm:spPr/>
      <dgm:t>
        <a:bodyPr/>
        <a:lstStyle/>
        <a:p>
          <a:endParaRPr lang="en-US"/>
        </a:p>
      </dgm:t>
    </dgm:pt>
    <dgm:pt modelId="{A16DA2DA-38B9-4EF1-83E1-64D85070E776}" type="sibTrans" cxnId="{2563825F-B2ED-4987-B8E7-C929DDA8CE52}">
      <dgm:prSet/>
      <dgm:spPr/>
      <dgm:t>
        <a:bodyPr/>
        <a:lstStyle/>
        <a:p>
          <a:endParaRPr lang="en-US"/>
        </a:p>
      </dgm:t>
    </dgm:pt>
    <dgm:pt modelId="{B2F18C37-F4C4-489C-818C-F1C0700F36B7}">
      <dgm:prSet/>
      <dgm:spPr/>
      <dgm:t>
        <a:bodyPr/>
        <a:lstStyle/>
        <a:p>
          <a:r>
            <a:rPr lang="pt-PT" dirty="0"/>
            <a:t>Questões Estruturais – Investimento e Crescimento			</a:t>
          </a:r>
          <a:endParaRPr lang="en-US" dirty="0"/>
        </a:p>
      </dgm:t>
    </dgm:pt>
    <dgm:pt modelId="{D9B6DC9A-BE34-4A1A-96A2-07539FAD8C21}" type="parTrans" cxnId="{2D3003BC-5398-4BA2-A163-7AAEBBCD1DC9}">
      <dgm:prSet/>
      <dgm:spPr/>
      <dgm:t>
        <a:bodyPr/>
        <a:lstStyle/>
        <a:p>
          <a:endParaRPr lang="en-US"/>
        </a:p>
      </dgm:t>
    </dgm:pt>
    <dgm:pt modelId="{CB704813-453E-4AF1-84AA-2799FF5C125F}" type="sibTrans" cxnId="{2D3003BC-5398-4BA2-A163-7AAEBBCD1DC9}">
      <dgm:prSet/>
      <dgm:spPr/>
      <dgm:t>
        <a:bodyPr/>
        <a:lstStyle/>
        <a:p>
          <a:endParaRPr lang="en-US"/>
        </a:p>
      </dgm:t>
    </dgm:pt>
    <dgm:pt modelId="{2A7FE62C-E8E4-4798-8099-74620766F63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PT"/>
            <a:t>Staff Appraisal</a:t>
          </a:r>
          <a:endParaRPr lang="en-US"/>
        </a:p>
      </dgm:t>
    </dgm:pt>
    <dgm:pt modelId="{16809BF9-8994-4800-8BF3-3EEE2ADB8E3E}" type="parTrans" cxnId="{F98B0D54-5178-46B8-A65A-C6FFD0B3AF97}">
      <dgm:prSet/>
      <dgm:spPr/>
      <dgm:t>
        <a:bodyPr/>
        <a:lstStyle/>
        <a:p>
          <a:endParaRPr lang="en-US"/>
        </a:p>
      </dgm:t>
    </dgm:pt>
    <dgm:pt modelId="{0F1F7DC2-24F6-4CBB-BB76-80153DDF2255}" type="sibTrans" cxnId="{F98B0D54-5178-46B8-A65A-C6FFD0B3AF97}">
      <dgm:prSet/>
      <dgm:spPr/>
      <dgm:t>
        <a:bodyPr/>
        <a:lstStyle/>
        <a:p>
          <a:endParaRPr lang="en-US"/>
        </a:p>
      </dgm:t>
    </dgm:pt>
    <dgm:pt modelId="{387B63F2-ECBC-4F79-9F0D-7F7859E3270E}" type="pres">
      <dgm:prSet presAssocID="{482547F9-1CD6-4954-9BBA-7CA449F786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AAE54F-5232-4993-ABBB-0EE0AE977DB3}" type="pres">
      <dgm:prSet presAssocID="{0EC84B50-8AF1-4BED-9AB8-34ADCB8EAC8C}" presName="parentLin" presStyleCnt="0"/>
      <dgm:spPr/>
    </dgm:pt>
    <dgm:pt modelId="{85713112-51BB-4CBF-BCFE-FD9E277B4CF5}" type="pres">
      <dgm:prSet presAssocID="{0EC84B50-8AF1-4BED-9AB8-34ADCB8EAC8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FE1FA7B-0CF5-43BC-8BC6-D2599116EA62}" type="pres">
      <dgm:prSet presAssocID="{0EC84B50-8AF1-4BED-9AB8-34ADCB8EAC8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F41C8-5D39-4FB3-ACF3-350581138806}" type="pres">
      <dgm:prSet presAssocID="{0EC84B50-8AF1-4BED-9AB8-34ADCB8EAC8C}" presName="negativeSpace" presStyleCnt="0"/>
      <dgm:spPr/>
    </dgm:pt>
    <dgm:pt modelId="{F885433F-6EC8-4923-B0E5-E8F68785ECB4}" type="pres">
      <dgm:prSet presAssocID="{0EC84B50-8AF1-4BED-9AB8-34ADCB8EAC8C}" presName="childText" presStyleLbl="conFgAcc1" presStyleIdx="0" presStyleCnt="4">
        <dgm:presLayoutVars>
          <dgm:bulletEnabled val="1"/>
        </dgm:presLayoutVars>
      </dgm:prSet>
      <dgm:spPr/>
    </dgm:pt>
    <dgm:pt modelId="{9CAC267A-D8DF-4C1A-AAD6-AFB9CFD44A20}" type="pres">
      <dgm:prSet presAssocID="{B71BF3D0-54E4-40B4-A348-181ECE56C5AB}" presName="spaceBetweenRectangles" presStyleCnt="0"/>
      <dgm:spPr/>
    </dgm:pt>
    <dgm:pt modelId="{86D0ED39-DE48-4178-9961-2EB918A013F2}" type="pres">
      <dgm:prSet presAssocID="{8EA6D89C-DF94-4364-BC4F-41004A19C5E4}" presName="parentLin" presStyleCnt="0"/>
      <dgm:spPr/>
    </dgm:pt>
    <dgm:pt modelId="{4FEFEBB8-1C13-4B17-8184-A6FF93E1A261}" type="pres">
      <dgm:prSet presAssocID="{8EA6D89C-DF94-4364-BC4F-41004A19C5E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9086428-7B42-4EEC-8BF9-6FAE883F2051}" type="pres">
      <dgm:prSet presAssocID="{8EA6D89C-DF94-4364-BC4F-41004A19C5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27553-F9EC-491F-9C54-08D1503E57FE}" type="pres">
      <dgm:prSet presAssocID="{8EA6D89C-DF94-4364-BC4F-41004A19C5E4}" presName="negativeSpace" presStyleCnt="0"/>
      <dgm:spPr/>
    </dgm:pt>
    <dgm:pt modelId="{6AB94939-A66D-4CAB-8473-4ADC767E5A19}" type="pres">
      <dgm:prSet presAssocID="{8EA6D89C-DF94-4364-BC4F-41004A19C5E4}" presName="childText" presStyleLbl="conFgAcc1" presStyleIdx="1" presStyleCnt="4">
        <dgm:presLayoutVars>
          <dgm:bulletEnabled val="1"/>
        </dgm:presLayoutVars>
      </dgm:prSet>
      <dgm:spPr/>
    </dgm:pt>
    <dgm:pt modelId="{88CFA21B-535B-4372-9887-50B249731D38}" type="pres">
      <dgm:prSet presAssocID="{E791AB36-E5B6-4FE7-A185-8B60C1DDBFBE}" presName="spaceBetweenRectangles" presStyleCnt="0"/>
      <dgm:spPr/>
    </dgm:pt>
    <dgm:pt modelId="{7CD17623-EDCC-4659-92B9-3526920D4C3C}" type="pres">
      <dgm:prSet presAssocID="{AC2C48DD-AD3E-40D9-A478-EA70DC829D02}" presName="parentLin" presStyleCnt="0"/>
      <dgm:spPr/>
    </dgm:pt>
    <dgm:pt modelId="{207EA859-B374-46F9-8713-01A19AC40AEB}" type="pres">
      <dgm:prSet presAssocID="{AC2C48DD-AD3E-40D9-A478-EA70DC829D0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A97FE31-1058-4B87-8392-7E0725B76CB9}" type="pres">
      <dgm:prSet presAssocID="{AC2C48DD-AD3E-40D9-A478-EA70DC829D0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7D9E9-C38F-4C86-AEBA-90DB50CC1967}" type="pres">
      <dgm:prSet presAssocID="{AC2C48DD-AD3E-40D9-A478-EA70DC829D02}" presName="negativeSpace" presStyleCnt="0"/>
      <dgm:spPr/>
    </dgm:pt>
    <dgm:pt modelId="{389E81E9-E5C4-43AF-AC08-A901528391E9}" type="pres">
      <dgm:prSet presAssocID="{AC2C48DD-AD3E-40D9-A478-EA70DC829D0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BB9A2-D4D7-401E-BFD4-13A16BAF1E88}" type="pres">
      <dgm:prSet presAssocID="{4C4A10C0-4EAA-4AB3-82EA-4F40D0110351}" presName="spaceBetweenRectangles" presStyleCnt="0"/>
      <dgm:spPr/>
    </dgm:pt>
    <dgm:pt modelId="{63A9B9A3-15FC-49A0-9AE8-A8773A4B85C8}" type="pres">
      <dgm:prSet presAssocID="{2A7FE62C-E8E4-4798-8099-74620766F63A}" presName="parentLin" presStyleCnt="0"/>
      <dgm:spPr/>
    </dgm:pt>
    <dgm:pt modelId="{B9B33E27-A69F-4F1D-BAA9-284D860053D8}" type="pres">
      <dgm:prSet presAssocID="{2A7FE62C-E8E4-4798-8099-74620766F63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718F4DC-89AB-436D-BC0C-1DC6AF75A7C3}" type="pres">
      <dgm:prSet presAssocID="{2A7FE62C-E8E4-4798-8099-74620766F6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E5F40-D150-47C7-B27D-078B659060EC}" type="pres">
      <dgm:prSet presAssocID="{2A7FE62C-E8E4-4798-8099-74620766F63A}" presName="negativeSpace" presStyleCnt="0"/>
      <dgm:spPr/>
    </dgm:pt>
    <dgm:pt modelId="{F55599D8-A6AD-40EF-AF8D-A1FCFE3A6186}" type="pres">
      <dgm:prSet presAssocID="{2A7FE62C-E8E4-4798-8099-74620766F63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187ECE5-7F76-4B6B-AB34-4236C252E45F}" type="presOf" srcId="{D650BCF2-7501-4337-9DA1-83E816695AFF}" destId="{389E81E9-E5C4-43AF-AC08-A901528391E9}" srcOrd="0" destOrd="1" presId="urn:microsoft.com/office/officeart/2005/8/layout/list1"/>
    <dgm:cxn modelId="{F98B0D54-5178-46B8-A65A-C6FFD0B3AF97}" srcId="{482547F9-1CD6-4954-9BBA-7CA449F78602}" destId="{2A7FE62C-E8E4-4798-8099-74620766F63A}" srcOrd="3" destOrd="0" parTransId="{16809BF9-8994-4800-8BF3-3EEE2ADB8E3E}" sibTransId="{0F1F7DC2-24F6-4CBB-BB76-80153DDF2255}"/>
    <dgm:cxn modelId="{13A1F54F-47F5-4309-B1AA-4FED1782B23A}" srcId="{482547F9-1CD6-4954-9BBA-7CA449F78602}" destId="{AC2C48DD-AD3E-40D9-A478-EA70DC829D02}" srcOrd="2" destOrd="0" parTransId="{24D04341-414A-4999-9ADE-CEBA1DCC06F3}" sibTransId="{4C4A10C0-4EAA-4AB3-82EA-4F40D0110351}"/>
    <dgm:cxn modelId="{9257152B-1C24-48E1-B169-7D7E845FCB75}" type="presOf" srcId="{2A7FE62C-E8E4-4798-8099-74620766F63A}" destId="{1718F4DC-89AB-436D-BC0C-1DC6AF75A7C3}" srcOrd="1" destOrd="0" presId="urn:microsoft.com/office/officeart/2005/8/layout/list1"/>
    <dgm:cxn modelId="{2563825F-B2ED-4987-B8E7-C929DDA8CE52}" srcId="{AC2C48DD-AD3E-40D9-A478-EA70DC829D02}" destId="{C0B1F74A-7836-4FA0-B39B-B0CE0248EBCC}" srcOrd="2" destOrd="0" parTransId="{42FC8833-D2AB-477F-A17B-BF5B2EA7C82B}" sibTransId="{A16DA2DA-38B9-4EF1-83E1-64D85070E776}"/>
    <dgm:cxn modelId="{3F7F0C63-EEC7-4745-A780-35178A4F35D2}" type="presOf" srcId="{2A7FE62C-E8E4-4798-8099-74620766F63A}" destId="{B9B33E27-A69F-4F1D-BAA9-284D860053D8}" srcOrd="0" destOrd="0" presId="urn:microsoft.com/office/officeart/2005/8/layout/list1"/>
    <dgm:cxn modelId="{2671A05F-7F62-4623-97CC-6D846977B5CA}" type="presOf" srcId="{0EC84B50-8AF1-4BED-9AB8-34ADCB8EAC8C}" destId="{9FE1FA7B-0CF5-43BC-8BC6-D2599116EA62}" srcOrd="1" destOrd="0" presId="urn:microsoft.com/office/officeart/2005/8/layout/list1"/>
    <dgm:cxn modelId="{37B3F2E8-921D-4C5B-B9F9-F4958F0E1DED}" type="presOf" srcId="{2AF09C3E-75CF-46FB-AE0A-2D459C343EE8}" destId="{389E81E9-E5C4-43AF-AC08-A901528391E9}" srcOrd="0" destOrd="0" presId="urn:microsoft.com/office/officeart/2005/8/layout/list1"/>
    <dgm:cxn modelId="{2D3003BC-5398-4BA2-A163-7AAEBBCD1DC9}" srcId="{AC2C48DD-AD3E-40D9-A478-EA70DC829D02}" destId="{B2F18C37-F4C4-489C-818C-F1C0700F36B7}" srcOrd="3" destOrd="0" parTransId="{D9B6DC9A-BE34-4A1A-96A2-07539FAD8C21}" sibTransId="{CB704813-453E-4AF1-84AA-2799FF5C125F}"/>
    <dgm:cxn modelId="{69027FBF-3F96-4ED7-9AD9-AAB3FF792349}" type="presOf" srcId="{0EC84B50-8AF1-4BED-9AB8-34ADCB8EAC8C}" destId="{85713112-51BB-4CBF-BCFE-FD9E277B4CF5}" srcOrd="0" destOrd="0" presId="urn:microsoft.com/office/officeart/2005/8/layout/list1"/>
    <dgm:cxn modelId="{8929F88F-A27D-46BC-95C4-A8EC55513442}" type="presOf" srcId="{8EA6D89C-DF94-4364-BC4F-41004A19C5E4}" destId="{C9086428-7B42-4EEC-8BF9-6FAE883F2051}" srcOrd="1" destOrd="0" presId="urn:microsoft.com/office/officeart/2005/8/layout/list1"/>
    <dgm:cxn modelId="{C166F49D-5EF9-4EF4-B4F7-D05E7D5862F8}" srcId="{482547F9-1CD6-4954-9BBA-7CA449F78602}" destId="{8EA6D89C-DF94-4364-BC4F-41004A19C5E4}" srcOrd="1" destOrd="0" parTransId="{0E93DFE7-BAAA-45AD-BAEE-131701FE3114}" sibTransId="{E791AB36-E5B6-4FE7-A185-8B60C1DDBFBE}"/>
    <dgm:cxn modelId="{1F2DE0CE-77D4-4BB1-810D-B09FCCFAF9FD}" srcId="{AC2C48DD-AD3E-40D9-A478-EA70DC829D02}" destId="{D650BCF2-7501-4337-9DA1-83E816695AFF}" srcOrd="1" destOrd="0" parTransId="{D977EC69-8E61-4A6B-9CA1-A3EF83C87A5A}" sibTransId="{0DF7E0EC-CE0B-4472-A69C-A5ED67D5A589}"/>
    <dgm:cxn modelId="{C9E43E24-1FF5-4EF4-A052-A05526DD5928}" srcId="{AC2C48DD-AD3E-40D9-A478-EA70DC829D02}" destId="{2AF09C3E-75CF-46FB-AE0A-2D459C343EE8}" srcOrd="0" destOrd="0" parTransId="{322A31EB-05A2-4FB0-8C4A-94B3525D32A8}" sibTransId="{9B2903B5-F869-4C0C-9E26-8D4DFE3CE663}"/>
    <dgm:cxn modelId="{A88C1E7F-9EF9-475E-B5C2-6C18DB60D933}" type="presOf" srcId="{B2F18C37-F4C4-489C-818C-F1C0700F36B7}" destId="{389E81E9-E5C4-43AF-AC08-A901528391E9}" srcOrd="0" destOrd="3" presId="urn:microsoft.com/office/officeart/2005/8/layout/list1"/>
    <dgm:cxn modelId="{1FD32023-2FA5-493F-AF48-68E757222E17}" type="presOf" srcId="{482547F9-1CD6-4954-9BBA-7CA449F78602}" destId="{387B63F2-ECBC-4F79-9F0D-7F7859E3270E}" srcOrd="0" destOrd="0" presId="urn:microsoft.com/office/officeart/2005/8/layout/list1"/>
    <dgm:cxn modelId="{0C6F542D-1191-417E-A872-DBE42B943420}" type="presOf" srcId="{AC2C48DD-AD3E-40D9-A478-EA70DC829D02}" destId="{AA97FE31-1058-4B87-8392-7E0725B76CB9}" srcOrd="1" destOrd="0" presId="urn:microsoft.com/office/officeart/2005/8/layout/list1"/>
    <dgm:cxn modelId="{FD9DBF6A-13DE-4585-8F91-40D5A4984FF0}" type="presOf" srcId="{C0B1F74A-7836-4FA0-B39B-B0CE0248EBCC}" destId="{389E81E9-E5C4-43AF-AC08-A901528391E9}" srcOrd="0" destOrd="2" presId="urn:microsoft.com/office/officeart/2005/8/layout/list1"/>
    <dgm:cxn modelId="{3C5E4E60-778B-4B05-B4B2-112A7C1427FA}" srcId="{482547F9-1CD6-4954-9BBA-7CA449F78602}" destId="{0EC84B50-8AF1-4BED-9AB8-34ADCB8EAC8C}" srcOrd="0" destOrd="0" parTransId="{7546F0F4-8E85-4580-98F5-C0C069AD7971}" sibTransId="{B71BF3D0-54E4-40B4-A348-181ECE56C5AB}"/>
    <dgm:cxn modelId="{7399BBF9-DBDE-4579-816D-0BD4B35BC678}" type="presOf" srcId="{AC2C48DD-AD3E-40D9-A478-EA70DC829D02}" destId="{207EA859-B374-46F9-8713-01A19AC40AEB}" srcOrd="0" destOrd="0" presId="urn:microsoft.com/office/officeart/2005/8/layout/list1"/>
    <dgm:cxn modelId="{00069C9F-B221-4D75-9D08-A223FB045A9F}" type="presOf" srcId="{8EA6D89C-DF94-4364-BC4F-41004A19C5E4}" destId="{4FEFEBB8-1C13-4B17-8184-A6FF93E1A261}" srcOrd="0" destOrd="0" presId="urn:microsoft.com/office/officeart/2005/8/layout/list1"/>
    <dgm:cxn modelId="{8E034576-73D1-4BC0-88DA-8A52501CCACC}" type="presParOf" srcId="{387B63F2-ECBC-4F79-9F0D-7F7859E3270E}" destId="{81AAE54F-5232-4993-ABBB-0EE0AE977DB3}" srcOrd="0" destOrd="0" presId="urn:microsoft.com/office/officeart/2005/8/layout/list1"/>
    <dgm:cxn modelId="{157FD3A9-BF49-4086-9A33-ED911A698A7C}" type="presParOf" srcId="{81AAE54F-5232-4993-ABBB-0EE0AE977DB3}" destId="{85713112-51BB-4CBF-BCFE-FD9E277B4CF5}" srcOrd="0" destOrd="0" presId="urn:microsoft.com/office/officeart/2005/8/layout/list1"/>
    <dgm:cxn modelId="{1FC1A269-351F-461C-8C06-C3A71B7C1604}" type="presParOf" srcId="{81AAE54F-5232-4993-ABBB-0EE0AE977DB3}" destId="{9FE1FA7B-0CF5-43BC-8BC6-D2599116EA62}" srcOrd="1" destOrd="0" presId="urn:microsoft.com/office/officeart/2005/8/layout/list1"/>
    <dgm:cxn modelId="{49DF04AA-C760-4E12-B772-4FCA28593595}" type="presParOf" srcId="{387B63F2-ECBC-4F79-9F0D-7F7859E3270E}" destId="{06BF41C8-5D39-4FB3-ACF3-350581138806}" srcOrd="1" destOrd="0" presId="urn:microsoft.com/office/officeart/2005/8/layout/list1"/>
    <dgm:cxn modelId="{14054768-82F1-4210-A3A8-3C2B329C791D}" type="presParOf" srcId="{387B63F2-ECBC-4F79-9F0D-7F7859E3270E}" destId="{F885433F-6EC8-4923-B0E5-E8F68785ECB4}" srcOrd="2" destOrd="0" presId="urn:microsoft.com/office/officeart/2005/8/layout/list1"/>
    <dgm:cxn modelId="{92E62457-38C2-46BB-BCDA-F793CEE3C508}" type="presParOf" srcId="{387B63F2-ECBC-4F79-9F0D-7F7859E3270E}" destId="{9CAC267A-D8DF-4C1A-AAD6-AFB9CFD44A20}" srcOrd="3" destOrd="0" presId="urn:microsoft.com/office/officeart/2005/8/layout/list1"/>
    <dgm:cxn modelId="{96EFB169-6CBD-4651-BDF2-1B22D25CEB74}" type="presParOf" srcId="{387B63F2-ECBC-4F79-9F0D-7F7859E3270E}" destId="{86D0ED39-DE48-4178-9961-2EB918A013F2}" srcOrd="4" destOrd="0" presId="urn:microsoft.com/office/officeart/2005/8/layout/list1"/>
    <dgm:cxn modelId="{1BCDB18A-751D-4706-94AE-CFAAA2A097A1}" type="presParOf" srcId="{86D0ED39-DE48-4178-9961-2EB918A013F2}" destId="{4FEFEBB8-1C13-4B17-8184-A6FF93E1A261}" srcOrd="0" destOrd="0" presId="urn:microsoft.com/office/officeart/2005/8/layout/list1"/>
    <dgm:cxn modelId="{58BAA90B-AADF-4318-8EC3-D2768690898B}" type="presParOf" srcId="{86D0ED39-DE48-4178-9961-2EB918A013F2}" destId="{C9086428-7B42-4EEC-8BF9-6FAE883F2051}" srcOrd="1" destOrd="0" presId="urn:microsoft.com/office/officeart/2005/8/layout/list1"/>
    <dgm:cxn modelId="{F8E18E7F-BA7F-4F87-9734-E90EE97C665C}" type="presParOf" srcId="{387B63F2-ECBC-4F79-9F0D-7F7859E3270E}" destId="{99A27553-F9EC-491F-9C54-08D1503E57FE}" srcOrd="5" destOrd="0" presId="urn:microsoft.com/office/officeart/2005/8/layout/list1"/>
    <dgm:cxn modelId="{D27BA1CC-ED07-4443-852B-9644915FB54A}" type="presParOf" srcId="{387B63F2-ECBC-4F79-9F0D-7F7859E3270E}" destId="{6AB94939-A66D-4CAB-8473-4ADC767E5A19}" srcOrd="6" destOrd="0" presId="urn:microsoft.com/office/officeart/2005/8/layout/list1"/>
    <dgm:cxn modelId="{FFAA6E06-0F6B-44A6-9079-1820D281EBFA}" type="presParOf" srcId="{387B63F2-ECBC-4F79-9F0D-7F7859E3270E}" destId="{88CFA21B-535B-4372-9887-50B249731D38}" srcOrd="7" destOrd="0" presId="urn:microsoft.com/office/officeart/2005/8/layout/list1"/>
    <dgm:cxn modelId="{176C69D3-7C44-439E-ADAA-97C065B48777}" type="presParOf" srcId="{387B63F2-ECBC-4F79-9F0D-7F7859E3270E}" destId="{7CD17623-EDCC-4659-92B9-3526920D4C3C}" srcOrd="8" destOrd="0" presId="urn:microsoft.com/office/officeart/2005/8/layout/list1"/>
    <dgm:cxn modelId="{BF633DC7-AB67-4D6D-9D85-EFDC2E693D32}" type="presParOf" srcId="{7CD17623-EDCC-4659-92B9-3526920D4C3C}" destId="{207EA859-B374-46F9-8713-01A19AC40AEB}" srcOrd="0" destOrd="0" presId="urn:microsoft.com/office/officeart/2005/8/layout/list1"/>
    <dgm:cxn modelId="{2C805E13-B535-4C30-9787-6B43BE2C6C4F}" type="presParOf" srcId="{7CD17623-EDCC-4659-92B9-3526920D4C3C}" destId="{AA97FE31-1058-4B87-8392-7E0725B76CB9}" srcOrd="1" destOrd="0" presId="urn:microsoft.com/office/officeart/2005/8/layout/list1"/>
    <dgm:cxn modelId="{D0477BEE-FA7A-4E3B-A380-0A23706F61C5}" type="presParOf" srcId="{387B63F2-ECBC-4F79-9F0D-7F7859E3270E}" destId="{EC87D9E9-C38F-4C86-AEBA-90DB50CC1967}" srcOrd="9" destOrd="0" presId="urn:microsoft.com/office/officeart/2005/8/layout/list1"/>
    <dgm:cxn modelId="{239B8DBC-3537-4E30-8D40-C8B204FB5553}" type="presParOf" srcId="{387B63F2-ECBC-4F79-9F0D-7F7859E3270E}" destId="{389E81E9-E5C4-43AF-AC08-A901528391E9}" srcOrd="10" destOrd="0" presId="urn:microsoft.com/office/officeart/2005/8/layout/list1"/>
    <dgm:cxn modelId="{BAA5E7FD-2AB8-4AFD-8BF9-79E28115B99D}" type="presParOf" srcId="{387B63F2-ECBC-4F79-9F0D-7F7859E3270E}" destId="{948BB9A2-D4D7-401E-BFD4-13A16BAF1E88}" srcOrd="11" destOrd="0" presId="urn:microsoft.com/office/officeart/2005/8/layout/list1"/>
    <dgm:cxn modelId="{2A7F0E5F-C1D2-45B9-995F-927F632CA27B}" type="presParOf" srcId="{387B63F2-ECBC-4F79-9F0D-7F7859E3270E}" destId="{63A9B9A3-15FC-49A0-9AE8-A8773A4B85C8}" srcOrd="12" destOrd="0" presId="urn:microsoft.com/office/officeart/2005/8/layout/list1"/>
    <dgm:cxn modelId="{129D2ED2-FFB6-4981-A12C-8E1329EE950C}" type="presParOf" srcId="{63A9B9A3-15FC-49A0-9AE8-A8773A4B85C8}" destId="{B9B33E27-A69F-4F1D-BAA9-284D860053D8}" srcOrd="0" destOrd="0" presId="urn:microsoft.com/office/officeart/2005/8/layout/list1"/>
    <dgm:cxn modelId="{C04C8A2A-5160-444F-BFF1-70B0FBD11DF4}" type="presParOf" srcId="{63A9B9A3-15FC-49A0-9AE8-A8773A4B85C8}" destId="{1718F4DC-89AB-436D-BC0C-1DC6AF75A7C3}" srcOrd="1" destOrd="0" presId="urn:microsoft.com/office/officeart/2005/8/layout/list1"/>
    <dgm:cxn modelId="{10957C7D-DB74-4219-B6F0-CD0D28DBA36A}" type="presParOf" srcId="{387B63F2-ECBC-4F79-9F0D-7F7859E3270E}" destId="{072E5F40-D150-47C7-B27D-078B659060EC}" srcOrd="13" destOrd="0" presId="urn:microsoft.com/office/officeart/2005/8/layout/list1"/>
    <dgm:cxn modelId="{D2732A40-451F-45E3-80D8-E8BB09D3771F}" type="presParOf" srcId="{387B63F2-ECBC-4F79-9F0D-7F7859E3270E}" destId="{F55599D8-A6AD-40EF-AF8D-A1FCFE3A61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9457F-1852-401E-A037-F5C224133C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7DDB5F6-F48B-4242-93B5-0D95AA670666}">
      <dgm:prSet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t-PT" dirty="0">
              <a:solidFill>
                <a:schemeClr val="tx1"/>
              </a:solidFill>
            </a:rPr>
            <a:t>A contração no crédito bancário foi essencialmente interrompida, com o aumento de novos empréstimos, especialmente para as famílias; </a:t>
          </a:r>
          <a:endParaRPr lang="en-US" dirty="0">
            <a:solidFill>
              <a:schemeClr val="tx1"/>
            </a:solidFill>
          </a:endParaRPr>
        </a:p>
      </dgm:t>
    </dgm:pt>
    <dgm:pt modelId="{F667F8F6-7F21-415A-9E6D-32755D25D72C}" type="parTrans" cxnId="{E124030D-DA27-4A01-A7BB-72E5D0B4CCDB}">
      <dgm:prSet/>
      <dgm:spPr/>
      <dgm:t>
        <a:bodyPr/>
        <a:lstStyle/>
        <a:p>
          <a:endParaRPr lang="en-US"/>
        </a:p>
      </dgm:t>
    </dgm:pt>
    <dgm:pt modelId="{67ECA5FE-53BF-4257-AC3E-51C4E3CCA8BB}" type="sibTrans" cxnId="{E124030D-DA27-4A01-A7BB-72E5D0B4CCDB}">
      <dgm:prSet/>
      <dgm:spPr/>
      <dgm:t>
        <a:bodyPr/>
        <a:lstStyle/>
        <a:p>
          <a:endParaRPr lang="en-US"/>
        </a:p>
      </dgm:t>
    </dgm:pt>
    <dgm:pt modelId="{4659C2A4-04B0-4EAC-BC3A-3A50A6D82902}">
      <dgm:prSet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pt-PT" dirty="0">
              <a:solidFill>
                <a:schemeClr val="tx1"/>
              </a:solidFill>
            </a:rPr>
            <a:t>No setor corporativo não financeiro (NFC), novos empréstimos a empresas em setores comerciais dinâmicos, com melhores perfis de risco, registaram um grande crescimento;</a:t>
          </a:r>
          <a:endParaRPr lang="en-US" dirty="0">
            <a:solidFill>
              <a:schemeClr val="tx1"/>
            </a:solidFill>
          </a:endParaRPr>
        </a:p>
      </dgm:t>
    </dgm:pt>
    <dgm:pt modelId="{32B58634-F37D-45FD-AE01-52EDDF734A31}" type="parTrans" cxnId="{2151E988-AAFD-42D8-9E3E-998BE8BD0C15}">
      <dgm:prSet/>
      <dgm:spPr/>
      <dgm:t>
        <a:bodyPr/>
        <a:lstStyle/>
        <a:p>
          <a:endParaRPr lang="en-US"/>
        </a:p>
      </dgm:t>
    </dgm:pt>
    <dgm:pt modelId="{E4B2CEA4-42D8-4BBC-AA37-79367681DAB7}" type="sibTrans" cxnId="{2151E988-AAFD-42D8-9E3E-998BE8BD0C15}">
      <dgm:prSet/>
      <dgm:spPr/>
      <dgm:t>
        <a:bodyPr/>
        <a:lstStyle/>
        <a:p>
          <a:endParaRPr lang="en-US"/>
        </a:p>
      </dgm:t>
    </dgm:pt>
    <dgm:pt modelId="{F443C557-6D00-425F-BC94-47A7C793675D}" type="pres">
      <dgm:prSet presAssocID="{D869457F-1852-401E-A037-F5C224133C5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990DED-168C-49A2-86C8-3E567E3547E2}" type="pres">
      <dgm:prSet presAssocID="{27DDB5F6-F48B-4242-93B5-0D95AA670666}" presName="compNode" presStyleCnt="0"/>
      <dgm:spPr/>
    </dgm:pt>
    <dgm:pt modelId="{D7929010-E94B-45C5-986E-96FFDC3B2456}" type="pres">
      <dgm:prSet presAssocID="{27DDB5F6-F48B-4242-93B5-0D95AA670666}" presName="bgRect" presStyleLbl="bgShp" presStyleIdx="0" presStyleCnt="2"/>
      <dgm:spPr>
        <a:solidFill>
          <a:schemeClr val="accent1"/>
        </a:solidFill>
        <a:ln>
          <a:solidFill>
            <a:schemeClr val="tx1"/>
          </a:solidFill>
        </a:ln>
      </dgm:spPr>
    </dgm:pt>
    <dgm:pt modelId="{8A793E6C-FD5B-4759-B41F-06506E2533C6}" type="pres">
      <dgm:prSet presAssocID="{27DDB5F6-F48B-4242-93B5-0D95AA67066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9469240-308B-4A3F-90E6-7DB3D4F6EB3F}" type="pres">
      <dgm:prSet presAssocID="{27DDB5F6-F48B-4242-93B5-0D95AA670666}" presName="spaceRect" presStyleCnt="0"/>
      <dgm:spPr/>
    </dgm:pt>
    <dgm:pt modelId="{0D2B8F55-DFB6-4306-B89E-B8DDB11F2BA0}" type="pres">
      <dgm:prSet presAssocID="{27DDB5F6-F48B-4242-93B5-0D95AA670666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26CA493-DE45-4A20-AAC3-C715BE8BFDDD}" type="pres">
      <dgm:prSet presAssocID="{67ECA5FE-53BF-4257-AC3E-51C4E3CCA8BB}" presName="sibTrans" presStyleCnt="0"/>
      <dgm:spPr/>
    </dgm:pt>
    <dgm:pt modelId="{6D2349C3-8E8B-4385-9BBF-1D386B017511}" type="pres">
      <dgm:prSet presAssocID="{4659C2A4-04B0-4EAC-BC3A-3A50A6D82902}" presName="compNode" presStyleCnt="0"/>
      <dgm:spPr/>
    </dgm:pt>
    <dgm:pt modelId="{32CD4AEE-3B83-4EF4-93B5-A1BAB18DEFC1}" type="pres">
      <dgm:prSet presAssocID="{4659C2A4-04B0-4EAC-BC3A-3A50A6D82902}" presName="bgRect" presStyleLbl="bgShp" presStyleIdx="1" presStyleCnt="2"/>
      <dgm:spPr>
        <a:solidFill>
          <a:schemeClr val="accent1"/>
        </a:solidFill>
        <a:ln>
          <a:solidFill>
            <a:schemeClr val="tx1"/>
          </a:solidFill>
        </a:ln>
      </dgm:spPr>
    </dgm:pt>
    <dgm:pt modelId="{A53D13B9-E68A-4CBA-8A97-F3C7E6CF9349}" type="pres">
      <dgm:prSet presAssocID="{4659C2A4-04B0-4EAC-BC3A-3A50A6D8290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F0222C67-9EEE-449D-AACF-82A86701DB45}" type="pres">
      <dgm:prSet presAssocID="{4659C2A4-04B0-4EAC-BC3A-3A50A6D82902}" presName="spaceRect" presStyleCnt="0"/>
      <dgm:spPr/>
    </dgm:pt>
    <dgm:pt modelId="{5A4E44B2-45BD-41FB-BCE5-7BC7E3D3D176}" type="pres">
      <dgm:prSet presAssocID="{4659C2A4-04B0-4EAC-BC3A-3A50A6D82902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5D433-7779-4903-B744-9CA81DB7A8E5}" type="presOf" srcId="{D869457F-1852-401E-A037-F5C224133C5A}" destId="{F443C557-6D00-425F-BC94-47A7C793675D}" srcOrd="0" destOrd="0" presId="urn:microsoft.com/office/officeart/2018/2/layout/IconVerticalSolidList"/>
    <dgm:cxn modelId="{7B0C7B3E-7FC2-4183-9E68-7B7D84FC315E}" type="presOf" srcId="{4659C2A4-04B0-4EAC-BC3A-3A50A6D82902}" destId="{5A4E44B2-45BD-41FB-BCE5-7BC7E3D3D176}" srcOrd="0" destOrd="0" presId="urn:microsoft.com/office/officeart/2018/2/layout/IconVerticalSolidList"/>
    <dgm:cxn modelId="{2151E988-AAFD-42D8-9E3E-998BE8BD0C15}" srcId="{D869457F-1852-401E-A037-F5C224133C5A}" destId="{4659C2A4-04B0-4EAC-BC3A-3A50A6D82902}" srcOrd="1" destOrd="0" parTransId="{32B58634-F37D-45FD-AE01-52EDDF734A31}" sibTransId="{E4B2CEA4-42D8-4BBC-AA37-79367681DAB7}"/>
    <dgm:cxn modelId="{E124030D-DA27-4A01-A7BB-72E5D0B4CCDB}" srcId="{D869457F-1852-401E-A037-F5C224133C5A}" destId="{27DDB5F6-F48B-4242-93B5-0D95AA670666}" srcOrd="0" destOrd="0" parTransId="{F667F8F6-7F21-415A-9E6D-32755D25D72C}" sibTransId="{67ECA5FE-53BF-4257-AC3E-51C4E3CCA8BB}"/>
    <dgm:cxn modelId="{B936DDEC-B744-459A-9724-D9FBCED47B77}" type="presOf" srcId="{27DDB5F6-F48B-4242-93B5-0D95AA670666}" destId="{0D2B8F55-DFB6-4306-B89E-B8DDB11F2BA0}" srcOrd="0" destOrd="0" presId="urn:microsoft.com/office/officeart/2018/2/layout/IconVerticalSolidList"/>
    <dgm:cxn modelId="{17BE01B7-EB83-4C1C-947B-DADC0BCB9BA3}" type="presParOf" srcId="{F443C557-6D00-425F-BC94-47A7C793675D}" destId="{2A990DED-168C-49A2-86C8-3E567E3547E2}" srcOrd="0" destOrd="0" presId="urn:microsoft.com/office/officeart/2018/2/layout/IconVerticalSolidList"/>
    <dgm:cxn modelId="{E597C0DC-F960-489D-AE7E-81A874252C79}" type="presParOf" srcId="{2A990DED-168C-49A2-86C8-3E567E3547E2}" destId="{D7929010-E94B-45C5-986E-96FFDC3B2456}" srcOrd="0" destOrd="0" presId="urn:microsoft.com/office/officeart/2018/2/layout/IconVerticalSolidList"/>
    <dgm:cxn modelId="{9FBF9AA8-DE51-4719-82DD-962820DA9D66}" type="presParOf" srcId="{2A990DED-168C-49A2-86C8-3E567E3547E2}" destId="{8A793E6C-FD5B-4759-B41F-06506E2533C6}" srcOrd="1" destOrd="0" presId="urn:microsoft.com/office/officeart/2018/2/layout/IconVerticalSolidList"/>
    <dgm:cxn modelId="{D062E9CA-80B1-441F-9CE5-2251125E2D4A}" type="presParOf" srcId="{2A990DED-168C-49A2-86C8-3E567E3547E2}" destId="{39469240-308B-4A3F-90E6-7DB3D4F6EB3F}" srcOrd="2" destOrd="0" presId="urn:microsoft.com/office/officeart/2018/2/layout/IconVerticalSolidList"/>
    <dgm:cxn modelId="{0DFAD44F-A39E-448A-A32A-E709D83F49CA}" type="presParOf" srcId="{2A990DED-168C-49A2-86C8-3E567E3547E2}" destId="{0D2B8F55-DFB6-4306-B89E-B8DDB11F2BA0}" srcOrd="3" destOrd="0" presId="urn:microsoft.com/office/officeart/2018/2/layout/IconVerticalSolidList"/>
    <dgm:cxn modelId="{C933966A-26FC-4727-907A-01D9BA1BA914}" type="presParOf" srcId="{F443C557-6D00-425F-BC94-47A7C793675D}" destId="{D26CA493-DE45-4A20-AAC3-C715BE8BFDDD}" srcOrd="1" destOrd="0" presId="urn:microsoft.com/office/officeart/2018/2/layout/IconVerticalSolidList"/>
    <dgm:cxn modelId="{D3280694-D041-4456-91D8-40F9CF18B716}" type="presParOf" srcId="{F443C557-6D00-425F-BC94-47A7C793675D}" destId="{6D2349C3-8E8B-4385-9BBF-1D386B017511}" srcOrd="2" destOrd="0" presId="urn:microsoft.com/office/officeart/2018/2/layout/IconVerticalSolidList"/>
    <dgm:cxn modelId="{20BEAEE0-8121-4447-A02D-40FE4C62863B}" type="presParOf" srcId="{6D2349C3-8E8B-4385-9BBF-1D386B017511}" destId="{32CD4AEE-3B83-4EF4-93B5-A1BAB18DEFC1}" srcOrd="0" destOrd="0" presId="urn:microsoft.com/office/officeart/2018/2/layout/IconVerticalSolidList"/>
    <dgm:cxn modelId="{F4D1D3BE-C6F4-4DC6-A37D-4D0CA5330023}" type="presParOf" srcId="{6D2349C3-8E8B-4385-9BBF-1D386B017511}" destId="{A53D13B9-E68A-4CBA-8A97-F3C7E6CF9349}" srcOrd="1" destOrd="0" presId="urn:microsoft.com/office/officeart/2018/2/layout/IconVerticalSolidList"/>
    <dgm:cxn modelId="{4F8A2ADF-FE27-433D-8C25-5861C14803C9}" type="presParOf" srcId="{6D2349C3-8E8B-4385-9BBF-1D386B017511}" destId="{F0222C67-9EEE-449D-AACF-82A86701DB45}" srcOrd="2" destOrd="0" presId="urn:microsoft.com/office/officeart/2018/2/layout/IconVerticalSolidList"/>
    <dgm:cxn modelId="{E9453801-6BAB-4F9F-9DBE-80FDB8F40E62}" type="presParOf" srcId="{6D2349C3-8E8B-4385-9BBF-1D386B017511}" destId="{5A4E44B2-45BD-41FB-BCE5-7BC7E3D3D1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89235C-5602-4137-AE4B-11E17275518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C6A7DC-E7D1-44E0-BD45-0049B558E738}">
      <dgm:prSet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pt-PT" dirty="0">
              <a:solidFill>
                <a:schemeClr val="tx1"/>
              </a:solidFill>
            </a:rPr>
            <a:t>As autoridades notaram, no seu Programa de Estabilidade 2018-2022, que o crescimento do produto (</a:t>
          </a:r>
          <a:r>
            <a:rPr lang="pt-PT" i="1" dirty="0" err="1">
              <a:solidFill>
                <a:schemeClr val="tx1"/>
              </a:solidFill>
            </a:rPr>
            <a:t>outuput</a:t>
          </a:r>
          <a:r>
            <a:rPr lang="pt-PT" dirty="0">
              <a:solidFill>
                <a:schemeClr val="tx1"/>
              </a:solidFill>
            </a:rPr>
            <a:t>) tem sido geralmente forte e que a desaceleração no primeiro trimestre de  2018 foi temporária.</a:t>
          </a:r>
          <a:endParaRPr lang="en-US" dirty="0">
            <a:solidFill>
              <a:schemeClr val="tx1"/>
            </a:solidFill>
          </a:endParaRPr>
        </a:p>
      </dgm:t>
    </dgm:pt>
    <dgm:pt modelId="{FD8A85E2-7F40-4346-9551-23935FEC9422}" type="parTrans" cxnId="{40555F88-C7D6-4113-8CD1-80440E1B3145}">
      <dgm:prSet/>
      <dgm:spPr/>
      <dgm:t>
        <a:bodyPr/>
        <a:lstStyle/>
        <a:p>
          <a:endParaRPr lang="en-US"/>
        </a:p>
      </dgm:t>
    </dgm:pt>
    <dgm:pt modelId="{F91CCE12-3AF6-4058-AE8D-18657A41D7EA}" type="sibTrans" cxnId="{40555F88-C7D6-4113-8CD1-80440E1B3145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70960AE6-3C7B-4EF3-9CE2-77C5C56A5498}">
      <dgm:prSet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pt-PT" dirty="0">
              <a:solidFill>
                <a:schemeClr val="tx1"/>
              </a:solidFill>
            </a:rPr>
            <a:t>O crescimento foi acompanhado por:</a:t>
          </a:r>
          <a:endParaRPr lang="en-US" dirty="0">
            <a:solidFill>
              <a:schemeClr val="tx1"/>
            </a:solidFill>
          </a:endParaRPr>
        </a:p>
      </dgm:t>
    </dgm:pt>
    <dgm:pt modelId="{794E3E76-D174-473C-B0C4-6AB8E994AB90}" type="parTrans" cxnId="{44B20975-31B7-49ED-A52F-8CCE1C2265C0}">
      <dgm:prSet/>
      <dgm:spPr/>
      <dgm:t>
        <a:bodyPr/>
        <a:lstStyle/>
        <a:p>
          <a:endParaRPr lang="en-US"/>
        </a:p>
      </dgm:t>
    </dgm:pt>
    <dgm:pt modelId="{D9A8B6A4-6488-44CC-8201-84CF98AAC5D9}" type="sibTrans" cxnId="{44B20975-31B7-49ED-A52F-8CCE1C2265C0}">
      <dgm:prSet/>
      <dgm:spPr/>
      <dgm:t>
        <a:bodyPr/>
        <a:lstStyle/>
        <a:p>
          <a:endParaRPr lang="en-US"/>
        </a:p>
      </dgm:t>
    </dgm:pt>
    <dgm:pt modelId="{6C700500-848E-45A5-A0A7-B037981A7FFA}">
      <dgm:prSet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pt-PT" dirty="0">
              <a:solidFill>
                <a:schemeClr val="tx1"/>
              </a:solidFill>
            </a:rPr>
            <a:t>uma forte criação de emprego;</a:t>
          </a:r>
          <a:endParaRPr lang="en-US" dirty="0">
            <a:solidFill>
              <a:schemeClr val="tx1"/>
            </a:solidFill>
          </a:endParaRPr>
        </a:p>
      </dgm:t>
    </dgm:pt>
    <dgm:pt modelId="{65FB93CD-02BE-4A54-9A86-5C6268430C6B}" type="parTrans" cxnId="{9A58719B-B8C0-4EF1-8E19-E9254CAA0C46}">
      <dgm:prSet/>
      <dgm:spPr/>
      <dgm:t>
        <a:bodyPr/>
        <a:lstStyle/>
        <a:p>
          <a:endParaRPr lang="en-US"/>
        </a:p>
      </dgm:t>
    </dgm:pt>
    <dgm:pt modelId="{0412B383-BC2C-41FD-89E7-D7F8555CAA40}" type="sibTrans" cxnId="{9A58719B-B8C0-4EF1-8E19-E9254CAA0C46}">
      <dgm:prSet/>
      <dgm:spPr/>
      <dgm:t>
        <a:bodyPr/>
        <a:lstStyle/>
        <a:p>
          <a:endParaRPr lang="en-US"/>
        </a:p>
      </dgm:t>
    </dgm:pt>
    <dgm:pt modelId="{B9E1EF5D-0349-46EF-B1B9-60E934CA9116}">
      <dgm:prSet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pt-PT" dirty="0">
              <a:solidFill>
                <a:schemeClr val="tx1"/>
              </a:solidFill>
            </a:rPr>
            <a:t>aumento das contribuições para a segurança social; </a:t>
          </a:r>
          <a:endParaRPr lang="en-US" dirty="0">
            <a:solidFill>
              <a:schemeClr val="tx1"/>
            </a:solidFill>
          </a:endParaRPr>
        </a:p>
      </dgm:t>
    </dgm:pt>
    <dgm:pt modelId="{9DCA2776-8543-4463-AFF9-AD32F69868E2}" type="parTrans" cxnId="{B44652FD-7339-4794-8680-88B9CF3B49FE}">
      <dgm:prSet/>
      <dgm:spPr/>
      <dgm:t>
        <a:bodyPr/>
        <a:lstStyle/>
        <a:p>
          <a:endParaRPr lang="en-US"/>
        </a:p>
      </dgm:t>
    </dgm:pt>
    <dgm:pt modelId="{1B47311B-FDD8-43B0-BBF8-1688139A4623}" type="sibTrans" cxnId="{B44652FD-7339-4794-8680-88B9CF3B49FE}">
      <dgm:prSet/>
      <dgm:spPr/>
      <dgm:t>
        <a:bodyPr/>
        <a:lstStyle/>
        <a:p>
          <a:endParaRPr lang="en-US"/>
        </a:p>
      </dgm:t>
    </dgm:pt>
    <dgm:pt modelId="{D9428C3D-22AE-4309-B0BF-D819D6D0E8A2}">
      <dgm:prSet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pt-PT" dirty="0">
              <a:solidFill>
                <a:schemeClr val="tx1"/>
              </a:solidFill>
            </a:rPr>
            <a:t>redução das taxas de desemprego. </a:t>
          </a:r>
          <a:endParaRPr lang="en-US" dirty="0">
            <a:solidFill>
              <a:schemeClr val="tx1"/>
            </a:solidFill>
          </a:endParaRPr>
        </a:p>
      </dgm:t>
    </dgm:pt>
    <dgm:pt modelId="{BD652880-BA00-40CA-A1F0-E37C731D6905}" type="parTrans" cxnId="{BE309066-CC4C-456C-B11E-51868EBDB2CD}">
      <dgm:prSet/>
      <dgm:spPr/>
      <dgm:t>
        <a:bodyPr/>
        <a:lstStyle/>
        <a:p>
          <a:endParaRPr lang="en-US"/>
        </a:p>
      </dgm:t>
    </dgm:pt>
    <dgm:pt modelId="{F0ADEAEE-B53B-4C16-8BAD-99A109AEDD9E}" type="sibTrans" cxnId="{BE309066-CC4C-456C-B11E-51868EBDB2CD}">
      <dgm:prSet/>
      <dgm:spPr/>
      <dgm:t>
        <a:bodyPr/>
        <a:lstStyle/>
        <a:p>
          <a:endParaRPr lang="en-US"/>
        </a:p>
      </dgm:t>
    </dgm:pt>
    <dgm:pt modelId="{A9B3107C-C213-4EB6-A438-A33321A34161}" type="pres">
      <dgm:prSet presAssocID="{FD89235C-5602-4137-AE4B-11E1727551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64C604-7F4F-4D87-9E82-B5512677BA91}" type="pres">
      <dgm:prSet presAssocID="{FD89235C-5602-4137-AE4B-11E172755188}" presName="dummyMaxCanvas" presStyleCnt="0">
        <dgm:presLayoutVars/>
      </dgm:prSet>
      <dgm:spPr/>
    </dgm:pt>
    <dgm:pt modelId="{6D815C22-48B4-4587-8B8F-DF9678FACDED}" type="pres">
      <dgm:prSet presAssocID="{FD89235C-5602-4137-AE4B-11E172755188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DBEF5-8DC6-4A8C-8EEE-6EE101E1CA2D}" type="pres">
      <dgm:prSet presAssocID="{FD89235C-5602-4137-AE4B-11E172755188}" presName="TwoNodes_2" presStyleLbl="node1" presStyleIdx="1" presStyleCnt="2" custLinFactNeighborX="-1" custLinFactNeighborY="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3B233-6B4D-41DE-A6F0-A5E420318525}" type="pres">
      <dgm:prSet presAssocID="{FD89235C-5602-4137-AE4B-11E17275518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BD76E-7C8D-4886-B3DB-70E0B1390422}" type="pres">
      <dgm:prSet presAssocID="{FD89235C-5602-4137-AE4B-11E17275518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82701-A9AB-4FD7-8CA5-51C37430E84A}" type="pres">
      <dgm:prSet presAssocID="{FD89235C-5602-4137-AE4B-11E17275518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4652FD-7339-4794-8680-88B9CF3B49FE}" srcId="{70960AE6-3C7B-4EF3-9CE2-77C5C56A5498}" destId="{B9E1EF5D-0349-46EF-B1B9-60E934CA9116}" srcOrd="1" destOrd="0" parTransId="{9DCA2776-8543-4463-AFF9-AD32F69868E2}" sibTransId="{1B47311B-FDD8-43B0-BBF8-1688139A4623}"/>
    <dgm:cxn modelId="{389673D3-8D58-4A1D-93C5-43670FD60E34}" type="presOf" srcId="{F91CCE12-3AF6-4058-AE8D-18657A41D7EA}" destId="{C903B233-6B4D-41DE-A6F0-A5E420318525}" srcOrd="0" destOrd="0" presId="urn:microsoft.com/office/officeart/2005/8/layout/vProcess5"/>
    <dgm:cxn modelId="{BA9481D5-98C0-481F-904A-7659F16E9792}" type="presOf" srcId="{9BC6A7DC-E7D1-44E0-BD45-0049B558E738}" destId="{6D815C22-48B4-4587-8B8F-DF9678FACDED}" srcOrd="0" destOrd="0" presId="urn:microsoft.com/office/officeart/2005/8/layout/vProcess5"/>
    <dgm:cxn modelId="{3D025F77-9C6B-4074-8987-6BF9299EA589}" type="presOf" srcId="{D9428C3D-22AE-4309-B0BF-D819D6D0E8A2}" destId="{4CC82701-A9AB-4FD7-8CA5-51C37430E84A}" srcOrd="1" destOrd="3" presId="urn:microsoft.com/office/officeart/2005/8/layout/vProcess5"/>
    <dgm:cxn modelId="{19942374-C0A0-4E32-98E9-2FC79F6158A2}" type="presOf" srcId="{D9428C3D-22AE-4309-B0BF-D819D6D0E8A2}" destId="{A89DBEF5-8DC6-4A8C-8EEE-6EE101E1CA2D}" srcOrd="0" destOrd="3" presId="urn:microsoft.com/office/officeart/2005/8/layout/vProcess5"/>
    <dgm:cxn modelId="{44B20975-31B7-49ED-A52F-8CCE1C2265C0}" srcId="{FD89235C-5602-4137-AE4B-11E172755188}" destId="{70960AE6-3C7B-4EF3-9CE2-77C5C56A5498}" srcOrd="1" destOrd="0" parTransId="{794E3E76-D174-473C-B0C4-6AB8E994AB90}" sibTransId="{D9A8B6A4-6488-44CC-8201-84CF98AAC5D9}"/>
    <dgm:cxn modelId="{0587B9B6-D3FB-4BC9-8F0C-B52DAEAC0A75}" type="presOf" srcId="{70960AE6-3C7B-4EF3-9CE2-77C5C56A5498}" destId="{A89DBEF5-8DC6-4A8C-8EEE-6EE101E1CA2D}" srcOrd="0" destOrd="0" presId="urn:microsoft.com/office/officeart/2005/8/layout/vProcess5"/>
    <dgm:cxn modelId="{A045AA1F-6E38-4228-A281-45A6E4EC8BF6}" type="presOf" srcId="{FD89235C-5602-4137-AE4B-11E172755188}" destId="{A9B3107C-C213-4EB6-A438-A33321A34161}" srcOrd="0" destOrd="0" presId="urn:microsoft.com/office/officeart/2005/8/layout/vProcess5"/>
    <dgm:cxn modelId="{5B5A5D6B-3917-4FC7-BCB7-FA4806E7AD71}" type="presOf" srcId="{6C700500-848E-45A5-A0A7-B037981A7FFA}" destId="{A89DBEF5-8DC6-4A8C-8EEE-6EE101E1CA2D}" srcOrd="0" destOrd="1" presId="urn:microsoft.com/office/officeart/2005/8/layout/vProcess5"/>
    <dgm:cxn modelId="{6C33537F-CAB6-40A0-9DD2-12BBBB5E6809}" type="presOf" srcId="{B9E1EF5D-0349-46EF-B1B9-60E934CA9116}" destId="{A89DBEF5-8DC6-4A8C-8EEE-6EE101E1CA2D}" srcOrd="0" destOrd="2" presId="urn:microsoft.com/office/officeart/2005/8/layout/vProcess5"/>
    <dgm:cxn modelId="{40555F88-C7D6-4113-8CD1-80440E1B3145}" srcId="{FD89235C-5602-4137-AE4B-11E172755188}" destId="{9BC6A7DC-E7D1-44E0-BD45-0049B558E738}" srcOrd="0" destOrd="0" parTransId="{FD8A85E2-7F40-4346-9551-23935FEC9422}" sibTransId="{F91CCE12-3AF6-4058-AE8D-18657A41D7EA}"/>
    <dgm:cxn modelId="{07A62E21-6A09-4F45-A518-D21E3C16D7EA}" type="presOf" srcId="{70960AE6-3C7B-4EF3-9CE2-77C5C56A5498}" destId="{4CC82701-A9AB-4FD7-8CA5-51C37430E84A}" srcOrd="1" destOrd="0" presId="urn:microsoft.com/office/officeart/2005/8/layout/vProcess5"/>
    <dgm:cxn modelId="{BE309066-CC4C-456C-B11E-51868EBDB2CD}" srcId="{70960AE6-3C7B-4EF3-9CE2-77C5C56A5498}" destId="{D9428C3D-22AE-4309-B0BF-D819D6D0E8A2}" srcOrd="2" destOrd="0" parTransId="{BD652880-BA00-40CA-A1F0-E37C731D6905}" sibTransId="{F0ADEAEE-B53B-4C16-8BAD-99A109AEDD9E}"/>
    <dgm:cxn modelId="{6E247A70-74E1-412F-9E69-40341465BC0F}" type="presOf" srcId="{B9E1EF5D-0349-46EF-B1B9-60E934CA9116}" destId="{4CC82701-A9AB-4FD7-8CA5-51C37430E84A}" srcOrd="1" destOrd="2" presId="urn:microsoft.com/office/officeart/2005/8/layout/vProcess5"/>
    <dgm:cxn modelId="{CFC82EFC-9DC6-42AB-8D8C-C67417E065E1}" type="presOf" srcId="{9BC6A7DC-E7D1-44E0-BD45-0049B558E738}" destId="{A2CBD76E-7C8D-4886-B3DB-70E0B1390422}" srcOrd="1" destOrd="0" presId="urn:microsoft.com/office/officeart/2005/8/layout/vProcess5"/>
    <dgm:cxn modelId="{9A58719B-B8C0-4EF1-8E19-E9254CAA0C46}" srcId="{70960AE6-3C7B-4EF3-9CE2-77C5C56A5498}" destId="{6C700500-848E-45A5-A0A7-B037981A7FFA}" srcOrd="0" destOrd="0" parTransId="{65FB93CD-02BE-4A54-9A86-5C6268430C6B}" sibTransId="{0412B383-BC2C-41FD-89E7-D7F8555CAA40}"/>
    <dgm:cxn modelId="{22B31A7A-59C5-4318-B228-D7635AD07500}" type="presOf" srcId="{6C700500-848E-45A5-A0A7-B037981A7FFA}" destId="{4CC82701-A9AB-4FD7-8CA5-51C37430E84A}" srcOrd="1" destOrd="1" presId="urn:microsoft.com/office/officeart/2005/8/layout/vProcess5"/>
    <dgm:cxn modelId="{BCB245E8-6E9F-4015-8CA0-5A10274F268A}" type="presParOf" srcId="{A9B3107C-C213-4EB6-A438-A33321A34161}" destId="{8364C604-7F4F-4D87-9E82-B5512677BA91}" srcOrd="0" destOrd="0" presId="urn:microsoft.com/office/officeart/2005/8/layout/vProcess5"/>
    <dgm:cxn modelId="{C8A1B2C6-4706-4A1B-95D4-2BCF55E4D1EB}" type="presParOf" srcId="{A9B3107C-C213-4EB6-A438-A33321A34161}" destId="{6D815C22-48B4-4587-8B8F-DF9678FACDED}" srcOrd="1" destOrd="0" presId="urn:microsoft.com/office/officeart/2005/8/layout/vProcess5"/>
    <dgm:cxn modelId="{BCCBC8D2-C368-4941-A456-BA6C5D81CB73}" type="presParOf" srcId="{A9B3107C-C213-4EB6-A438-A33321A34161}" destId="{A89DBEF5-8DC6-4A8C-8EEE-6EE101E1CA2D}" srcOrd="2" destOrd="0" presId="urn:microsoft.com/office/officeart/2005/8/layout/vProcess5"/>
    <dgm:cxn modelId="{3481A9A3-EAA9-4741-A48E-275D9B25F77E}" type="presParOf" srcId="{A9B3107C-C213-4EB6-A438-A33321A34161}" destId="{C903B233-6B4D-41DE-A6F0-A5E420318525}" srcOrd="3" destOrd="0" presId="urn:microsoft.com/office/officeart/2005/8/layout/vProcess5"/>
    <dgm:cxn modelId="{B00A8536-9075-478C-BBDD-5197FFFB77FA}" type="presParOf" srcId="{A9B3107C-C213-4EB6-A438-A33321A34161}" destId="{A2CBD76E-7C8D-4886-B3DB-70E0B1390422}" srcOrd="4" destOrd="0" presId="urn:microsoft.com/office/officeart/2005/8/layout/vProcess5"/>
    <dgm:cxn modelId="{F7822B90-BE45-4998-AF4F-F25E2022ED98}" type="presParOf" srcId="{A9B3107C-C213-4EB6-A438-A33321A34161}" destId="{4CC82701-A9AB-4FD7-8CA5-51C37430E84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5433F-6EC8-4923-B0E5-E8F68785ECB4}">
      <dsp:nvSpPr>
        <dsp:cNvPr id="0" name=""/>
        <dsp:cNvSpPr/>
      </dsp:nvSpPr>
      <dsp:spPr>
        <a:xfrm>
          <a:off x="0" y="304915"/>
          <a:ext cx="100370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1FA7B-0CF5-43BC-8BC6-D2599116EA62}">
      <dsp:nvSpPr>
        <dsp:cNvPr id="0" name=""/>
        <dsp:cNvSpPr/>
      </dsp:nvSpPr>
      <dsp:spPr>
        <a:xfrm>
          <a:off x="501853" y="83515"/>
          <a:ext cx="702594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564" tIns="0" rIns="265564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t-PT" sz="1500" kern="1200" dirty="0"/>
            <a:t>Desenvolvimentos Recentes;</a:t>
          </a:r>
          <a:endParaRPr lang="en-US" sz="1500" kern="1200" dirty="0"/>
        </a:p>
      </dsp:txBody>
      <dsp:txXfrm>
        <a:off x="523469" y="105131"/>
        <a:ext cx="6982712" cy="399568"/>
      </dsp:txXfrm>
    </dsp:sp>
    <dsp:sp modelId="{6AB94939-A66D-4CAB-8473-4ADC767E5A19}">
      <dsp:nvSpPr>
        <dsp:cNvPr id="0" name=""/>
        <dsp:cNvSpPr/>
      </dsp:nvSpPr>
      <dsp:spPr>
        <a:xfrm>
          <a:off x="0" y="985315"/>
          <a:ext cx="100370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86428-7B42-4EEC-8BF9-6FAE883F2051}">
      <dsp:nvSpPr>
        <dsp:cNvPr id="0" name=""/>
        <dsp:cNvSpPr/>
      </dsp:nvSpPr>
      <dsp:spPr>
        <a:xfrm>
          <a:off x="501853" y="763915"/>
          <a:ext cx="702594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564" tIns="0" rIns="265564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t-PT" sz="1500" kern="1200" dirty="0"/>
            <a:t>Perspetivas de Risco;</a:t>
          </a:r>
          <a:endParaRPr lang="en-US" sz="1500" kern="1200" dirty="0"/>
        </a:p>
      </dsp:txBody>
      <dsp:txXfrm>
        <a:off x="523469" y="785531"/>
        <a:ext cx="6982712" cy="399568"/>
      </dsp:txXfrm>
    </dsp:sp>
    <dsp:sp modelId="{389E81E9-E5C4-43AF-AC08-A901528391E9}">
      <dsp:nvSpPr>
        <dsp:cNvPr id="0" name=""/>
        <dsp:cNvSpPr/>
      </dsp:nvSpPr>
      <dsp:spPr>
        <a:xfrm>
          <a:off x="0" y="1665715"/>
          <a:ext cx="10037064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88" tIns="312420" rIns="77898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/>
            <a:t>Questões e Políticas Macro-Financeiras;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/>
            <a:t>Saldo Externo e Políticas;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/>
            <a:t>Fiscal </a:t>
          </a:r>
          <a:r>
            <a:rPr lang="pt-PT" sz="1500" kern="1200" dirty="0" err="1"/>
            <a:t>Issues</a:t>
          </a:r>
          <a:r>
            <a:rPr lang="pt-PT" sz="1500" kern="1200" dirty="0"/>
            <a:t> and Policies;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dirty="0"/>
            <a:t>Questões Estruturais – Investimento e Crescimento			</a:t>
          </a:r>
          <a:endParaRPr lang="en-US" sz="1500" kern="1200" dirty="0"/>
        </a:p>
      </dsp:txBody>
      <dsp:txXfrm>
        <a:off x="0" y="1665715"/>
        <a:ext cx="10037064" cy="1370250"/>
      </dsp:txXfrm>
    </dsp:sp>
    <dsp:sp modelId="{AA97FE31-1058-4B87-8392-7E0725B76CB9}">
      <dsp:nvSpPr>
        <dsp:cNvPr id="0" name=""/>
        <dsp:cNvSpPr/>
      </dsp:nvSpPr>
      <dsp:spPr>
        <a:xfrm>
          <a:off x="501853" y="1444315"/>
          <a:ext cx="702594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564" tIns="0" rIns="265564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t-PT" sz="1500" kern="1200" dirty="0" err="1"/>
            <a:t>Policy</a:t>
          </a:r>
          <a:r>
            <a:rPr lang="pt-PT" sz="1500" kern="1200" dirty="0"/>
            <a:t> </a:t>
          </a:r>
          <a:r>
            <a:rPr lang="pt-PT" sz="1500" kern="1200" dirty="0" err="1"/>
            <a:t>Discussions</a:t>
          </a:r>
          <a:r>
            <a:rPr lang="pt-PT" sz="1500" kern="1200" dirty="0"/>
            <a:t>:</a:t>
          </a:r>
          <a:endParaRPr lang="en-US" sz="1500" kern="1200" dirty="0"/>
        </a:p>
      </dsp:txBody>
      <dsp:txXfrm>
        <a:off x="523469" y="1465931"/>
        <a:ext cx="6982712" cy="399568"/>
      </dsp:txXfrm>
    </dsp:sp>
    <dsp:sp modelId="{F55599D8-A6AD-40EF-AF8D-A1FCFE3A6186}">
      <dsp:nvSpPr>
        <dsp:cNvPr id="0" name=""/>
        <dsp:cNvSpPr/>
      </dsp:nvSpPr>
      <dsp:spPr>
        <a:xfrm>
          <a:off x="0" y="3338365"/>
          <a:ext cx="100370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8F4DC-89AB-436D-BC0C-1DC6AF75A7C3}">
      <dsp:nvSpPr>
        <dsp:cNvPr id="0" name=""/>
        <dsp:cNvSpPr/>
      </dsp:nvSpPr>
      <dsp:spPr>
        <a:xfrm>
          <a:off x="501853" y="3116965"/>
          <a:ext cx="702594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564" tIns="0" rIns="265564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t-PT" sz="1500" kern="1200"/>
            <a:t>Staff Appraisal</a:t>
          </a:r>
          <a:endParaRPr lang="en-US" sz="1500" kern="1200"/>
        </a:p>
      </dsp:txBody>
      <dsp:txXfrm>
        <a:off x="523469" y="3138581"/>
        <a:ext cx="6982712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29010-E94B-45C5-986E-96FFDC3B2456}">
      <dsp:nvSpPr>
        <dsp:cNvPr id="0" name=""/>
        <dsp:cNvSpPr/>
      </dsp:nvSpPr>
      <dsp:spPr>
        <a:xfrm>
          <a:off x="0" y="658336"/>
          <a:ext cx="10058399" cy="121539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93E6C-FD5B-4759-B41F-06506E2533C6}">
      <dsp:nvSpPr>
        <dsp:cNvPr id="0" name=""/>
        <dsp:cNvSpPr/>
      </dsp:nvSpPr>
      <dsp:spPr>
        <a:xfrm>
          <a:off x="367655" y="931798"/>
          <a:ext cx="668464" cy="6684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B8F55-DFB6-4306-B89E-B8DDB11F2BA0}">
      <dsp:nvSpPr>
        <dsp:cNvPr id="0" name=""/>
        <dsp:cNvSpPr/>
      </dsp:nvSpPr>
      <dsp:spPr>
        <a:xfrm>
          <a:off x="1403775" y="658336"/>
          <a:ext cx="8654624" cy="1215390"/>
        </a:xfrm>
        <a:prstGeom prst="rect">
          <a:avLst/>
        </a:prstGeom>
        <a:solidFill>
          <a:schemeClr val="accent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29" tIns="128629" rIns="128629" bIns="128629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>
              <a:solidFill>
                <a:schemeClr val="tx1"/>
              </a:solidFill>
            </a:rPr>
            <a:t>A contração no crédito bancário foi essencialmente interrompida, com o aumento de novos empréstimos, especialmente para as famílias;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403775" y="658336"/>
        <a:ext cx="8654624" cy="1215390"/>
      </dsp:txXfrm>
    </dsp:sp>
    <dsp:sp modelId="{32CD4AEE-3B83-4EF4-93B5-A1BAB18DEFC1}">
      <dsp:nvSpPr>
        <dsp:cNvPr id="0" name=""/>
        <dsp:cNvSpPr/>
      </dsp:nvSpPr>
      <dsp:spPr>
        <a:xfrm>
          <a:off x="0" y="2177573"/>
          <a:ext cx="10058399" cy="121539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D13B9-E68A-4CBA-8A97-F3C7E6CF9349}">
      <dsp:nvSpPr>
        <dsp:cNvPr id="0" name=""/>
        <dsp:cNvSpPr/>
      </dsp:nvSpPr>
      <dsp:spPr>
        <a:xfrm>
          <a:off x="367655" y="2451036"/>
          <a:ext cx="668464" cy="6684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E44B2-45BD-41FB-BCE5-7BC7E3D3D176}">
      <dsp:nvSpPr>
        <dsp:cNvPr id="0" name=""/>
        <dsp:cNvSpPr/>
      </dsp:nvSpPr>
      <dsp:spPr>
        <a:xfrm>
          <a:off x="1403775" y="2177573"/>
          <a:ext cx="8654624" cy="1215390"/>
        </a:xfrm>
        <a:prstGeom prst="rect">
          <a:avLst/>
        </a:prstGeom>
        <a:solidFill>
          <a:schemeClr val="accent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29" tIns="128629" rIns="128629" bIns="128629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>
              <a:solidFill>
                <a:schemeClr val="tx1"/>
              </a:solidFill>
            </a:rPr>
            <a:t>No setor corporativo não financeiro (NFC), novos empréstimos a empresas em setores comerciais dinâmicos, com melhores perfis de risco, registaram um grande crescimento;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403775" y="2177573"/>
        <a:ext cx="8654624" cy="1215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15C22-48B4-4587-8B8F-DF9678FACDED}">
      <dsp:nvSpPr>
        <dsp:cNvPr id="0" name=""/>
        <dsp:cNvSpPr/>
      </dsp:nvSpPr>
      <dsp:spPr>
        <a:xfrm>
          <a:off x="0" y="0"/>
          <a:ext cx="8549640" cy="1823085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>
              <a:solidFill>
                <a:schemeClr val="tx1"/>
              </a:solidFill>
            </a:rPr>
            <a:t>As autoridades notaram, no seu Programa de Estabilidade 2018-2022, que o crescimento do produto (</a:t>
          </a:r>
          <a:r>
            <a:rPr lang="pt-PT" sz="2200" i="1" kern="1200" dirty="0" err="1">
              <a:solidFill>
                <a:schemeClr val="tx1"/>
              </a:solidFill>
            </a:rPr>
            <a:t>outuput</a:t>
          </a:r>
          <a:r>
            <a:rPr lang="pt-PT" sz="2200" kern="1200" dirty="0">
              <a:solidFill>
                <a:schemeClr val="tx1"/>
              </a:solidFill>
            </a:rPr>
            <a:t>) tem sido geralmente forte e que a desaceleração no primeiro trimestre de  2018 foi temporária.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3396" y="53396"/>
        <a:ext cx="6665340" cy="1716293"/>
      </dsp:txXfrm>
    </dsp:sp>
    <dsp:sp modelId="{A89DBEF5-8DC6-4A8C-8EEE-6EE101E1CA2D}">
      <dsp:nvSpPr>
        <dsp:cNvPr id="0" name=""/>
        <dsp:cNvSpPr/>
      </dsp:nvSpPr>
      <dsp:spPr>
        <a:xfrm>
          <a:off x="1508674" y="2228215"/>
          <a:ext cx="8549640" cy="1823085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>
              <a:solidFill>
                <a:schemeClr val="tx1"/>
              </a:solidFill>
            </a:rPr>
            <a:t>O crescimento foi acompanhado por:</a:t>
          </a:r>
          <a:endParaRPr lang="en-US" sz="22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>
              <a:solidFill>
                <a:schemeClr val="tx1"/>
              </a:solidFill>
            </a:rPr>
            <a:t>uma forte criação de emprego;</a:t>
          </a: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>
              <a:solidFill>
                <a:schemeClr val="tx1"/>
              </a:solidFill>
            </a:rPr>
            <a:t>aumento das contribuições para a segurança social; </a:t>
          </a: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>
              <a:solidFill>
                <a:schemeClr val="tx1"/>
              </a:solidFill>
            </a:rPr>
            <a:t>redução das taxas de desemprego.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562070" y="2281611"/>
        <a:ext cx="5749082" cy="1716293"/>
      </dsp:txXfrm>
    </dsp:sp>
    <dsp:sp modelId="{C903B233-6B4D-41DE-A6F0-A5E420318525}">
      <dsp:nvSpPr>
        <dsp:cNvPr id="0" name=""/>
        <dsp:cNvSpPr/>
      </dsp:nvSpPr>
      <dsp:spPr>
        <a:xfrm>
          <a:off x="7364634" y="1433147"/>
          <a:ext cx="1185005" cy="11850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631260" y="1433147"/>
        <a:ext cx="651753" cy="891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68BEC-BA31-4A00-9770-8C73B30AE3F9}" type="datetimeFigureOut">
              <a:rPr lang="pt-PT" smtClean="0"/>
              <a:t>5/28/19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BBBB-1B20-4C42-8322-6EE3523CD9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187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50D7-FB14-4F90-8BBB-936E629040EC}" type="datetime1">
              <a:rPr lang="pt-PT" smtClean="0"/>
              <a:t>5/28/19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975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3475-5C0B-4B2D-B51D-BC0AAFFC3693}" type="datetime1">
              <a:rPr lang="pt-PT" smtClean="0"/>
              <a:t>5/28/19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779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435-2F5B-4171-95EC-76066C86550D}" type="datetime1">
              <a:rPr lang="pt-PT" smtClean="0"/>
              <a:t>5/28/19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07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2B6E-02BA-46C0-84A7-8C8C4815ED2B}" type="datetime1">
              <a:rPr lang="pt-PT" smtClean="0"/>
              <a:t>5/28/19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519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775E-55B5-4C83-90F1-82A865E6572C}" type="datetime1">
              <a:rPr lang="pt-PT" smtClean="0"/>
              <a:t>5/28/19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78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F5C45BE-2547-486A-B464-13C223143A5D}" type="datetime1">
              <a:rPr lang="pt-PT" smtClean="0"/>
              <a:t>5/28/19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0868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8E25-0CC8-4373-9DC2-BE6356ADD8AF}" type="datetime1">
              <a:rPr lang="pt-PT" smtClean="0"/>
              <a:t>5/28/19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5446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6FB5-1BC8-4932-8B35-B01568DC6F52}" type="datetime1">
              <a:rPr lang="pt-PT" smtClean="0"/>
              <a:t>5/28/19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808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11C1-7860-4998-8A26-099157FE5914}" type="datetime1">
              <a:rPr lang="pt-PT" smtClean="0"/>
              <a:t>5/28/19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2693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EB28-CC63-40B8-808E-B9359A60E80D}" type="datetime1">
              <a:rPr lang="pt-PT" smtClean="0"/>
              <a:t>5/28/19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5189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4D50-2FB7-4B95-B436-9C9794389C50}" type="datetime1">
              <a:rPr lang="pt-PT" smtClean="0"/>
              <a:t>5/28/19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467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0FA70-E230-4A03-A537-22AC0BCFC19F}" type="datetime1">
              <a:rPr lang="pt-PT" smtClean="0"/>
              <a:t>5/28/19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0584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B2AA-1530-4DB4-AE03-48A2466E5EBE}" type="datetime1">
              <a:rPr lang="pt-PT" smtClean="0"/>
              <a:t>5/28/19</a:t>
            </a:fld>
            <a:endParaRPr lang="pt-P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7157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DC9E-217D-4673-A0A7-8AC7CEE68FFA}" type="datetime1">
              <a:rPr lang="pt-PT" smtClean="0"/>
              <a:t>5/28/19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9728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E480-B2A3-47A4-8C5A-659C0F2A533E}" type="datetime1">
              <a:rPr lang="pt-PT" smtClean="0"/>
              <a:t>5/28/19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520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11F9620-C0FF-4541-9650-F10E24B44CDA}" type="datetime1">
              <a:rPr lang="pt-PT" smtClean="0"/>
              <a:t>5/28/19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089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F5807-AC30-4E7D-8660-CBA040025C2F}" type="datetime1">
              <a:rPr lang="pt-PT" smtClean="0"/>
              <a:t>5/28/19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41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F87A-56B3-416A-A311-D1771A5DB330}" type="datetime1">
              <a:rPr lang="pt-PT" smtClean="0"/>
              <a:t>5/28/19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18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FD66-3991-4621-9852-97C154C9D84F}" type="datetime1">
              <a:rPr lang="pt-PT" smtClean="0"/>
              <a:t>5/28/19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448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1B84-4956-4E42-A6B8-7BDF3FCB0B71}" type="datetime1">
              <a:rPr lang="pt-PT" smtClean="0"/>
              <a:t>5/28/19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314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5BE9-16B1-4E78-AF11-1696B2AD1F55}" type="datetime1">
              <a:rPr lang="pt-PT" smtClean="0"/>
              <a:t>5/28/19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3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ACFB-61D0-4476-A86C-74C5A2908D20}" type="datetime1">
              <a:rPr lang="pt-PT" smtClean="0"/>
              <a:t>5/28/19</a:t>
            </a:fld>
            <a:endParaRPr lang="pt-P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141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50ED249-8805-4B40-A088-810028D95CE9}" type="datetime1">
              <a:rPr lang="pt-PT" smtClean="0"/>
              <a:t>5/28/19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pt-PT"/>
              <a:t>Política Económica e Atividade Empresarial - 22 de maio de 2019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546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E772BC1-1AA1-4D9C-8EE2-C434B95D8162}" type="datetime1">
              <a:rPr lang="pt-PT" smtClean="0"/>
              <a:t>5/28/19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pt-PT"/>
              <a:t>Política Económica e Atividade Empresarial - 22 de Maio de 2019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907600E-D43E-471E-A0E4-8E8D9A5B169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14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openxmlformats.org/officeDocument/2006/relationships/image" Target="../media/image7.png"/><Relationship Id="rId8" Type="http://schemas.microsoft.com/office/2007/relationships/hdphoto" Target="../media/hdphoto3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mp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m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m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hyperlink" Target="https://www.rtp.pt/play/p5272/e408231/telejornal/745632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cnoticias.pt/programas/poligrafo/2019-05-21-O-oitavo-episodio-do-Poligrafo-SIC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5C0E5AFA-60D4-41F9-8B81-2E60C96FF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8" y="-175591"/>
            <a:ext cx="12841356" cy="72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28">
            <a:extLst>
              <a:ext uri="{FF2B5EF4-FFF2-40B4-BE49-F238E27FC236}">
                <a16:creationId xmlns:a16="http://schemas.microsoft.com/office/drawing/2014/main" xmlns="" id="{6C3F9269-B51E-4556-9221-44C750789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1" name="Oval 29">
              <a:extLst>
                <a:ext uri="{FF2B5EF4-FFF2-40B4-BE49-F238E27FC236}">
                  <a16:creationId xmlns:a16="http://schemas.microsoft.com/office/drawing/2014/main" xmlns="" id="{FC6015A4-B230-407A-A119-C7CEF83D15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30">
              <a:extLst>
                <a:ext uri="{FF2B5EF4-FFF2-40B4-BE49-F238E27FC236}">
                  <a16:creationId xmlns:a16="http://schemas.microsoft.com/office/drawing/2014/main" xmlns="" id="{DFD343FD-1A4D-4EB5-A19C-877ECC71A9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Rectangle 32">
            <a:extLst>
              <a:ext uri="{FF2B5EF4-FFF2-40B4-BE49-F238E27FC236}">
                <a16:creationId xmlns:a16="http://schemas.microsoft.com/office/drawing/2014/main" xmlns="" id="{F79FF99C-BAA9-404F-9C96-6DD456B4F7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xmlns="" id="{49C44AFD-C72D-4D9C-84C6-73E615CED8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A56534-6E2C-4F5B-A673-334D1B7C7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15" y="1317514"/>
            <a:ext cx="10058400" cy="1609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</a:rPr>
              <a:t>PORTUGAL 2018 ARTICLE IV CONSULTATION—PRESS RELEASE; STAFF REPORT; AND STATEMENT BY THE EXECUTIVE DIRECTOR FOR PORTUGAL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2545B8E-DD49-4AE6-AED8-5629CF6754CE}"/>
              </a:ext>
            </a:extLst>
          </p:cNvPr>
          <p:cNvSpPr txBox="1"/>
          <p:nvPr/>
        </p:nvSpPr>
        <p:spPr>
          <a:xfrm>
            <a:off x="7804169" y="4466924"/>
            <a:ext cx="4471666" cy="19090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Trabalho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elaborado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por:</a:t>
            </a:r>
          </a:p>
          <a:p>
            <a:pPr marL="0" marR="0" lvl="0" indent="-1828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Daniel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Perdigão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nº 48634</a:t>
            </a:r>
          </a:p>
          <a:p>
            <a:pPr marL="0" marR="0" lvl="0" indent="-1828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João Silva nº 48676</a:t>
            </a:r>
          </a:p>
          <a:p>
            <a:pPr marL="0" marR="0" lvl="0" indent="-1828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Miguel Gonçalves nº 48636	</a:t>
            </a:r>
          </a:p>
          <a:p>
            <a:pPr marL="0" marR="0" lvl="0" indent="-1828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Miguel Ribeiro nº 49022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M13</a:t>
            </a:r>
          </a:p>
        </p:txBody>
      </p:sp>
      <p:sp>
        <p:nvSpPr>
          <p:cNvPr id="9" name="Marcador de Posição do Rodapé 8">
            <a:extLst>
              <a:ext uri="{FF2B5EF4-FFF2-40B4-BE49-F238E27FC236}">
                <a16:creationId xmlns:a16="http://schemas.microsoft.com/office/drawing/2014/main" xmlns="" id="{DF977F0B-4A53-471D-9494-C9FD5731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0825" y="6373368"/>
            <a:ext cx="63276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Política Económica e Atividade Empresarial - 22 de Maio de 2019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45" name="Group 36">
            <a:extLst>
              <a:ext uri="{FF2B5EF4-FFF2-40B4-BE49-F238E27FC236}">
                <a16:creationId xmlns:a16="http://schemas.microsoft.com/office/drawing/2014/main" xmlns="" id="{1D25B14F-36E0-41E8-956F-CABEF1ADD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4AFB9EA5-DE4D-4E6B-A302-F55174E4B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E44092F4-4D9B-4D0A-8832-C29E786F8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E6ACEE0-42FF-4511-B0E9-D551F3D6D18F}"/>
              </a:ext>
            </a:extLst>
          </p:cNvPr>
          <p:cNvSpPr txBox="1"/>
          <p:nvPr/>
        </p:nvSpPr>
        <p:spPr>
          <a:xfrm>
            <a:off x="7804169" y="3429000"/>
            <a:ext cx="4247740" cy="177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1828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Docente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: Luís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Catão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-18288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letivo:2018/2019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BDB7FDA2-2E4F-4A2F-BCB2-47D3C5351B9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3" b="99634" l="672" r="96975">
                        <a14:foregroundMark x1="17311" y1="91575" x2="6555" y2="57509"/>
                        <a14:foregroundMark x1="6555" y1="57509" x2="3361" y2="16850"/>
                        <a14:foregroundMark x1="3361" y1="16850" x2="23697" y2="2198"/>
                        <a14:foregroundMark x1="23697" y1="2198" x2="30349" y2="40385"/>
                        <a14:foregroundMark x1="30126" y1="43931" x2="21008" y2="86813"/>
                        <a14:foregroundMark x1="10420" y1="53846" x2="7899" y2="55311"/>
                        <a14:foregroundMark x1="3529" y1="21245" x2="3529" y2="21245"/>
                        <a14:foregroundMark x1="30390" y1="67834" x2="30352" y2="68077"/>
                        <a14:foregroundMark x1="32444" y1="54579" x2="32228" y2="55975"/>
                        <a14:foregroundMark x1="32582" y1="53690" x2="32444" y2="54579"/>
                        <a14:foregroundMark x1="40168" y1="4762" x2="39237" y2="10768"/>
                        <a14:foregroundMark x1="39380" y1="89178" x2="67395" y2="99267"/>
                        <a14:foregroundMark x1="34641" y1="87471" x2="35506" y2="87783"/>
                        <a14:foregroundMark x1="67395" y1="99267" x2="88908" y2="98535"/>
                        <a14:foregroundMark x1="88908" y1="98535" x2="90588" y2="1832"/>
                        <a14:foregroundMark x1="90588" y1="1832" x2="90924" y2="54945"/>
                        <a14:foregroundMark x1="90924" y1="54945" x2="92437" y2="13553"/>
                        <a14:foregroundMark x1="92437" y1="13553" x2="50924" y2="6227"/>
                        <a14:foregroundMark x1="50924" y1="6227" x2="74286" y2="1465"/>
                        <a14:foregroundMark x1="74286" y1="1465" x2="88908" y2="28938"/>
                        <a14:foregroundMark x1="88908" y1="28938" x2="65714" y2="61172"/>
                        <a14:foregroundMark x1="65714" y1="61172" x2="78487" y2="25275"/>
                        <a14:foregroundMark x1="78487" y1="25275" x2="66723" y2="78022"/>
                        <a14:foregroundMark x1="66723" y1="78022" x2="46555" y2="82784"/>
                        <a14:foregroundMark x1="46555" y1="82784" x2="73109" y2="9158"/>
                        <a14:foregroundMark x1="73109" y1="9158" x2="92437" y2="16117"/>
                        <a14:foregroundMark x1="92437" y1="16117" x2="81849" y2="68864"/>
                        <a14:foregroundMark x1="81849" y1="68864" x2="55966" y2="93040"/>
                        <a14:foregroundMark x1="55966" y1="93040" x2="44370" y2="51648"/>
                        <a14:foregroundMark x1="44370" y1="51648" x2="59664" y2="21612"/>
                        <a14:foregroundMark x1="59664" y1="21612" x2="69076" y2="56044"/>
                        <a14:foregroundMark x1="69076" y1="56044" x2="52773" y2="83150"/>
                        <a14:foregroundMark x1="52773" y1="83150" x2="45210" y2="46520"/>
                        <a14:foregroundMark x1="45210" y1="46520" x2="76807" y2="3297"/>
                        <a14:foregroundMark x1="51429" y1="8791" x2="42353" y2="8059"/>
                        <a14:foregroundMark x1="47731" y1="10989" x2="66050" y2="15018"/>
                        <a14:foregroundMark x1="66050" y1="15018" x2="65882" y2="17216"/>
                        <a14:foregroundMark x1="50252" y1="8059" x2="52437" y2="49084"/>
                        <a14:foregroundMark x1="52437" y1="49084" x2="63697" y2="82784"/>
                        <a14:foregroundMark x1="63697" y1="82784" x2="77815" y2="52747"/>
                        <a14:foregroundMark x1="86891" y1="1465" x2="96975" y2="39194"/>
                        <a14:foregroundMark x1="96975" y1="39194" x2="96639" y2="99634"/>
                        <a14:foregroundMark x1="15126" y1="1465" x2="15126" y2="1465"/>
                        <a14:foregroundMark x1="14790" y1="5495" x2="14790" y2="5495"/>
                        <a14:foregroundMark x1="12269" y1="1465" x2="16303" y2="8059"/>
                        <a14:foregroundMark x1="19832" y1="4762" x2="672" y2="733"/>
                        <a14:foregroundMark x1="672" y1="733" x2="35462" y2="6960"/>
                        <a14:foregroundMark x1="91933" y1="89377" x2="91933" y2="89377"/>
                        <a14:foregroundMark x1="68067" y1="88278" x2="68067" y2="88278"/>
                        <a14:foregroundMark x1="68067" y1="86813" x2="68067" y2="85348"/>
                        <a14:foregroundMark x1="68067" y1="86081" x2="68067" y2="86081"/>
                        <a14:foregroundMark x1="69916" y1="89377" x2="69916" y2="89377"/>
                        <a14:foregroundMark x1="69916" y1="89377" x2="66555" y2="83516"/>
                        <a14:foregroundMark x1="42353" y1="83150" x2="45546" y2="35165"/>
                        <a14:foregroundMark x1="45546" y1="35165" x2="44370" y2="19780"/>
                        <a14:foregroundMark x1="42017" y1="18315" x2="42017" y2="81685"/>
                        <a14:foregroundMark x1="41345" y1="9524" x2="41681" y2="91941"/>
                        <a14:backgroundMark x1="21849" y1="97802" x2="37884" y2="36956"/>
                        <a14:backgroundMark x1="38021" y1="70768" x2="26555" y2="92674"/>
                        <a14:backgroundMark x1="38380" y1="9581" x2="38487" y2="6593"/>
                        <a14:backgroundMark x1="37479" y1="34799" x2="37834" y2="24859"/>
                        <a14:backgroundMark x1="38487" y1="6593" x2="36807" y2="1099"/>
                        <a14:backgroundMark x1="34790" y1="27106" x2="33109" y2="53846"/>
                        <a14:backgroundMark x1="29748" y1="80220" x2="32773" y2="56410"/>
                        <a14:backgroundMark x1="30084" y1="76190" x2="30084" y2="76190"/>
                        <a14:backgroundMark x1="29076" y1="71795" x2="29076" y2="71795"/>
                        <a14:backgroundMark x1="31765" y1="69597" x2="29412" y2="79121"/>
                        <a14:backgroundMark x1="33109" y1="57143" x2="32773" y2="53846"/>
                        <a14:backgroundMark x1="35798" y1="21978" x2="37479" y2="26374"/>
                        <a14:backgroundMark x1="32101" y1="54579" x2="32101" y2="54579"/>
                        <a14:backgroundMark x1="32773" y1="57875" x2="32773" y2="54579"/>
                        <a14:backgroundMark x1="30084" y1="73260" x2="30084" y2="68864"/>
                        <a14:backgroundMark x1="37143" y1="91941" x2="37815" y2="97070"/>
                        <a14:backgroundMark x1="38824" y1="96337" x2="35462" y2="87546"/>
                        <a14:backgroundMark x1="36807" y1="88278" x2="37815" y2="88278"/>
                        <a14:backgroundMark x1="39832" y1="91209" x2="35462" y2="860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7929" y="11920"/>
            <a:ext cx="2602547" cy="11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07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1C58F7-5545-4DB4-A866-70272A91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crédito continua a atrasar  a recuperação</a:t>
            </a:r>
            <a:endParaRPr lang="en-US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7C4751E5-5CE4-4DE0-B8F8-8FB09C97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xmlns="" id="{B4D69822-90D2-4B58-97CB-C17EAE50C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72701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35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DA90C30-B990-4CCA-B584-40F864DA3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4DEA16-34FA-4E0F-AB1C-D8081074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pt-PT" sz="4800" dirty="0"/>
              <a:t>Os balanços dos bancos fortaleceram-se em 2017</a:t>
            </a:r>
            <a:endParaRPr lang="en-US" sz="48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AC40A5D8-A408-4C78-A3AD-DD2555493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pt-PT" sz="1800" dirty="0"/>
              <a:t>Desde o final de 2016 para o final de 2017, os empréstimos improdutivos (NPL) caíram;</a:t>
            </a:r>
          </a:p>
          <a:p>
            <a:r>
              <a:rPr lang="pt-PT" sz="1800" dirty="0"/>
              <a:t>A maioria dos bancos registrou lucros;</a:t>
            </a:r>
          </a:p>
          <a:p>
            <a:r>
              <a:rPr lang="pt-PT" sz="1800" dirty="0"/>
              <a:t>Entretanto, o rácio de cobertura por imparidade aumentou para 49,4 por cento no final de 2017 de 45,3 por cento no final de 2016;</a:t>
            </a:r>
          </a:p>
          <a:p>
            <a:r>
              <a:rPr lang="pt-PT" sz="1800" dirty="0"/>
              <a:t> O índice de cobertura de liquidez atingiu 173,4% no final de 2017 (é exigido um mínimo desde janeiro de 2018).</a:t>
            </a:r>
          </a:p>
          <a:p>
            <a:endParaRPr lang="en-US" sz="1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749441-1355-4662-8FE3-ACB9174F4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053" y="2121408"/>
            <a:ext cx="4320000" cy="3121199"/>
          </a:xfrm>
          <a:prstGeom prst="rect">
            <a:avLst/>
          </a:prstGeom>
        </p:spPr>
      </p:pic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55060DDF-C609-4D98-A868-4AA31D8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279" y="6272784"/>
            <a:ext cx="44358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PT"/>
              <a:t>Política Económica e Atividade Empresarial - 22 de maio de 2019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060B936-2771-48DC-842C-14EE9318E3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B4EC8B4-4BB2-45C2-A68A-28E36AC10E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431D296-F8F1-41C3-A211-E83E243C5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157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73760F-BA4C-4467-B273-C68E88BE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Authorities’ Views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EB510E34-508C-45AD-B6D6-4C9FF8FE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Política Económica e Atividade Empresarial - 22 de maio de 2019</a:t>
            </a:r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xmlns="" id="{884E639A-1CA5-4154-A766-F0F0F9EA4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490226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20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FCC3EE-0BC7-4A9E-B562-DAC6926E8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8000" dirty="0"/>
              <a:t>Perspetivas de Risco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51412EC-6896-4E8B-BFCF-D0405BA42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EA335C12-DC44-4C0F-B3D9-B2FA6D91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</p:spTree>
    <p:extLst>
      <p:ext uri="{BB962C8B-B14F-4D97-AF65-F5344CB8AC3E}">
        <p14:creationId xmlns:p14="http://schemas.microsoft.com/office/powerpoint/2010/main" val="114540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20791-DD5C-4766-922A-485237A9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152404"/>
            <a:ext cx="10800949" cy="1806457"/>
          </a:xfrm>
        </p:spPr>
        <p:txBody>
          <a:bodyPr>
            <a:normAutofit/>
          </a:bodyPr>
          <a:lstStyle/>
          <a:p>
            <a:r>
              <a:rPr lang="pt-PT" sz="3700" dirty="0"/>
              <a:t>Perspetivas de Risco - Diminuição do Crescimento</a:t>
            </a:r>
            <a:br>
              <a:rPr lang="pt-PT" sz="3700" dirty="0"/>
            </a:br>
            <a:endParaRPr lang="pt-PT" sz="3700" dirty="0"/>
          </a:p>
        </p:txBody>
      </p:sp>
      <p:sp>
        <p:nvSpPr>
          <p:cNvPr id="24" name="Marcador de Posição do Rodapé 23">
            <a:extLst>
              <a:ext uri="{FF2B5EF4-FFF2-40B4-BE49-F238E27FC236}">
                <a16:creationId xmlns:a16="http://schemas.microsoft.com/office/drawing/2014/main" xmlns="" id="{97E5A83D-F409-483C-BA4F-921D9F5D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7" name="Chavetas 6">
            <a:extLst>
              <a:ext uri="{FF2B5EF4-FFF2-40B4-BE49-F238E27FC236}">
                <a16:creationId xmlns:a16="http://schemas.microsoft.com/office/drawing/2014/main" xmlns="" id="{0D5239EB-7EAC-4E20-A70F-5ED3E1F77BD3}"/>
              </a:ext>
            </a:extLst>
          </p:cNvPr>
          <p:cNvSpPr/>
          <p:nvPr/>
        </p:nvSpPr>
        <p:spPr>
          <a:xfrm>
            <a:off x="168963" y="1664771"/>
            <a:ext cx="4654828" cy="1281216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Crescimento real do PIB desacelere para 2,3% em 2018 e 1,8% em 2019 </a:t>
            </a:r>
          </a:p>
        </p:txBody>
      </p:sp>
      <p:sp>
        <p:nvSpPr>
          <p:cNvPr id="16" name="Chavetas 15">
            <a:extLst>
              <a:ext uri="{FF2B5EF4-FFF2-40B4-BE49-F238E27FC236}">
                <a16:creationId xmlns:a16="http://schemas.microsoft.com/office/drawing/2014/main" xmlns="" id="{DD88F1F9-7FD4-4E8F-814C-EEA9BF6736EA}"/>
              </a:ext>
            </a:extLst>
          </p:cNvPr>
          <p:cNvSpPr/>
          <p:nvPr/>
        </p:nvSpPr>
        <p:spPr>
          <a:xfrm>
            <a:off x="6930887" y="1664771"/>
            <a:ext cx="4929808" cy="1281217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O investimento e as exportações devem continuar a ser importantes motores de crescimento, embora a um ritmo mais lento, enquanto o consumo privado abranda um pouco.</a:t>
            </a:r>
          </a:p>
        </p:txBody>
      </p:sp>
      <p:sp>
        <p:nvSpPr>
          <p:cNvPr id="22" name="Chavetas 21">
            <a:extLst>
              <a:ext uri="{FF2B5EF4-FFF2-40B4-BE49-F238E27FC236}">
                <a16:creationId xmlns:a16="http://schemas.microsoft.com/office/drawing/2014/main" xmlns="" id="{11C6149D-1A63-45F1-8887-0F4A49A90618}"/>
              </a:ext>
            </a:extLst>
          </p:cNvPr>
          <p:cNvSpPr/>
          <p:nvPr/>
        </p:nvSpPr>
        <p:spPr>
          <a:xfrm>
            <a:off x="6930887" y="4432523"/>
            <a:ext cx="4827107" cy="1281217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O Desemprego médio abaixo de 7,5% </a:t>
            </a:r>
          </a:p>
        </p:txBody>
      </p:sp>
      <p:sp>
        <p:nvSpPr>
          <p:cNvPr id="14" name="Chavetas 13">
            <a:extLst>
              <a:ext uri="{FF2B5EF4-FFF2-40B4-BE49-F238E27FC236}">
                <a16:creationId xmlns:a16="http://schemas.microsoft.com/office/drawing/2014/main" xmlns="" id="{8ED0B121-520C-47DA-9956-453FA09BEEED}"/>
              </a:ext>
            </a:extLst>
          </p:cNvPr>
          <p:cNvSpPr/>
          <p:nvPr/>
        </p:nvSpPr>
        <p:spPr>
          <a:xfrm>
            <a:off x="168963" y="4432522"/>
            <a:ext cx="5092151" cy="1281215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Projeção duma taxa de inflação de 1,7% para 2018 e 2,1% no médio prazo.</a:t>
            </a:r>
          </a:p>
        </p:txBody>
      </p:sp>
    </p:spTree>
    <p:extLst>
      <p:ext uri="{BB962C8B-B14F-4D97-AF65-F5344CB8AC3E}">
        <p14:creationId xmlns:p14="http://schemas.microsoft.com/office/powerpoint/2010/main" val="397050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20791-DD5C-4766-922A-485237A9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152404"/>
            <a:ext cx="10800949" cy="1806457"/>
          </a:xfrm>
        </p:spPr>
        <p:txBody>
          <a:bodyPr>
            <a:normAutofit/>
          </a:bodyPr>
          <a:lstStyle/>
          <a:p>
            <a:r>
              <a:rPr lang="pt-PT" sz="3700" dirty="0"/>
              <a:t>Perspetivas de Risco- Redução do Défice Fiscal</a:t>
            </a:r>
            <a:br>
              <a:rPr lang="pt-PT" sz="3700" dirty="0"/>
            </a:br>
            <a:endParaRPr lang="pt-PT" sz="3700" dirty="0"/>
          </a:p>
        </p:txBody>
      </p:sp>
      <p:sp>
        <p:nvSpPr>
          <p:cNvPr id="24" name="Marcador de Posição do Rodapé 23">
            <a:extLst>
              <a:ext uri="{FF2B5EF4-FFF2-40B4-BE49-F238E27FC236}">
                <a16:creationId xmlns:a16="http://schemas.microsoft.com/office/drawing/2014/main" xmlns="" id="{97E5A83D-F409-483C-BA4F-921D9F5D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4879B9D-5BE4-441A-BC38-3EA10B37F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81" y="1433294"/>
            <a:ext cx="5543628" cy="399141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CCAE9E64-B4C3-4145-827F-57A364CE3AF1}"/>
              </a:ext>
            </a:extLst>
          </p:cNvPr>
          <p:cNvSpPr/>
          <p:nvPr/>
        </p:nvSpPr>
        <p:spPr>
          <a:xfrm>
            <a:off x="346014" y="1684683"/>
            <a:ext cx="5577707" cy="2681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Projeção dum défice fiscal de 0,7% do PIB em 2018 e uma dívida pública de 121% do PIB no final de 2018 face aos 126% no final de 2017</a:t>
            </a:r>
          </a:p>
        </p:txBody>
      </p:sp>
    </p:spTree>
    <p:extLst>
      <p:ext uri="{BB962C8B-B14F-4D97-AF65-F5344CB8AC3E}">
        <p14:creationId xmlns:p14="http://schemas.microsoft.com/office/powerpoint/2010/main" val="1760937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20791-DD5C-4766-922A-485237A9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386"/>
            <a:ext cx="11943523" cy="1557126"/>
          </a:xfrm>
        </p:spPr>
        <p:txBody>
          <a:bodyPr>
            <a:normAutofit/>
          </a:bodyPr>
          <a:lstStyle/>
          <a:p>
            <a:r>
              <a:rPr lang="pt-PT" sz="3700" dirty="0"/>
              <a:t>Perspetivas de Risco</a:t>
            </a:r>
            <a:br>
              <a:rPr lang="pt-PT" sz="3700" dirty="0"/>
            </a:br>
            <a:endParaRPr lang="pt-PT" sz="3700" dirty="0"/>
          </a:p>
        </p:txBody>
      </p:sp>
      <p:sp>
        <p:nvSpPr>
          <p:cNvPr id="24" name="Marcador de Posição do Rodapé 23">
            <a:extLst>
              <a:ext uri="{FF2B5EF4-FFF2-40B4-BE49-F238E27FC236}">
                <a16:creationId xmlns:a16="http://schemas.microsoft.com/office/drawing/2014/main" xmlns="" id="{97E5A83D-F409-483C-BA4F-921D9F5D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729" y="6400110"/>
            <a:ext cx="6327648" cy="365125"/>
          </a:xfrm>
        </p:spPr>
        <p:txBody>
          <a:bodyPr/>
          <a:lstStyle/>
          <a:p>
            <a:r>
              <a:rPr lang="pt-PT"/>
              <a:t>Política Económica e Atividade Empresarial - 22 de maio de 2019</a:t>
            </a:r>
            <a:endParaRPr lang="pt-PT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7DFB5DB1-9BEA-47D4-896B-1C816A88B5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1" y="1258957"/>
          <a:ext cx="10495722" cy="4740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270">
                  <a:extLst>
                    <a:ext uri="{9D8B030D-6E8A-4147-A177-3AD203B41FA5}">
                      <a16:colId xmlns:a16="http://schemas.microsoft.com/office/drawing/2014/main" xmlns="" val="3094680020"/>
                    </a:ext>
                  </a:extLst>
                </a:gridCol>
                <a:gridCol w="1613734">
                  <a:extLst>
                    <a:ext uri="{9D8B030D-6E8A-4147-A177-3AD203B41FA5}">
                      <a16:colId xmlns:a16="http://schemas.microsoft.com/office/drawing/2014/main" xmlns="" val="718207952"/>
                    </a:ext>
                  </a:extLst>
                </a:gridCol>
                <a:gridCol w="1497544">
                  <a:extLst>
                    <a:ext uri="{9D8B030D-6E8A-4147-A177-3AD203B41FA5}">
                      <a16:colId xmlns:a16="http://schemas.microsoft.com/office/drawing/2014/main" xmlns="" val="2925663468"/>
                    </a:ext>
                  </a:extLst>
                </a:gridCol>
                <a:gridCol w="4415174">
                  <a:extLst>
                    <a:ext uri="{9D8B030D-6E8A-4147-A177-3AD203B41FA5}">
                      <a16:colId xmlns:a16="http://schemas.microsoft.com/office/drawing/2014/main" xmlns="" val="2713328422"/>
                    </a:ext>
                  </a:extLst>
                </a:gridCol>
              </a:tblGrid>
              <a:tr h="551325">
                <a:tc>
                  <a:txBody>
                    <a:bodyPr/>
                    <a:lstStyle/>
                    <a:p>
                      <a:r>
                        <a:rPr lang="pt-PT" sz="1600" dirty="0"/>
                        <a:t>Fontes de Risco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Probabilidade Relativa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Impacto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Resposta política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2776479"/>
                  </a:ext>
                </a:extLst>
              </a:tr>
              <a:tr h="818006">
                <a:tc>
                  <a:txBody>
                    <a:bodyPr/>
                    <a:lstStyle/>
                    <a:p>
                      <a:r>
                        <a:rPr lang="pt-PT" sz="1600" dirty="0"/>
                        <a:t>Perda de confiança por parte dos investidores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Baixa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Ajuste fiscal duradouro, sistema bancário forte e condições favoráveis de financiamento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2651884"/>
                  </a:ext>
                </a:extLst>
              </a:tr>
              <a:tr h="818006">
                <a:tc>
                  <a:txBody>
                    <a:bodyPr/>
                    <a:lstStyle/>
                    <a:p>
                      <a:r>
                        <a:rPr lang="pt-PT" sz="1600" dirty="0"/>
                        <a:t>Aumento do protecionismo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Politicas macrofinanceiras e estruturais mais fortes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3303372"/>
                  </a:ext>
                </a:extLst>
              </a:tr>
              <a:tr h="818006">
                <a:tc>
                  <a:txBody>
                    <a:bodyPr/>
                    <a:lstStyle/>
                    <a:p>
                      <a:r>
                        <a:rPr lang="pt-PT" sz="1600" dirty="0"/>
                        <a:t>Crescimento global mais fraco que o esperado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Médio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Reforçar as reformas estruturais para melhor a competitividade e reduzir o endividamento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6913099"/>
                  </a:ext>
                </a:extLst>
              </a:tr>
              <a:tr h="1004979">
                <a:tc>
                  <a:txBody>
                    <a:bodyPr/>
                    <a:lstStyle/>
                    <a:p>
                      <a:r>
                        <a:rPr lang="pt-PT" sz="1600" dirty="0"/>
                        <a:t>Intensificação dos riscos de fragmentação / deslocamento de segurança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Médio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Acelerar reformas estruturais para apoiar o crescimento e o investimento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0865094"/>
                  </a:ext>
                </a:extLst>
              </a:tr>
              <a:tr h="631033">
                <a:tc>
                  <a:txBody>
                    <a:bodyPr/>
                    <a:lstStyle/>
                    <a:p>
                      <a:r>
                        <a:rPr lang="pt-PT" sz="1600" dirty="0"/>
                        <a:t>Forte aperto das condições financeiras globais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Implementar políticas de apoio de crescimento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057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80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20791-DD5C-4766-922A-485237A9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152404"/>
            <a:ext cx="11956775" cy="1318587"/>
          </a:xfrm>
        </p:spPr>
        <p:txBody>
          <a:bodyPr>
            <a:normAutofit/>
          </a:bodyPr>
          <a:lstStyle/>
          <a:p>
            <a:r>
              <a:rPr lang="pt-PT" sz="3700" dirty="0"/>
              <a:t>Perspetivas de Risco- Opinião das autoridades</a:t>
            </a:r>
            <a:br>
              <a:rPr lang="pt-PT" sz="3700" dirty="0"/>
            </a:br>
            <a:endParaRPr lang="pt-PT" sz="3700" dirty="0"/>
          </a:p>
        </p:txBody>
      </p:sp>
      <p:sp>
        <p:nvSpPr>
          <p:cNvPr id="24" name="Marcador de Posição do Rodapé 23">
            <a:extLst>
              <a:ext uri="{FF2B5EF4-FFF2-40B4-BE49-F238E27FC236}">
                <a16:creationId xmlns:a16="http://schemas.microsoft.com/office/drawing/2014/main" xmlns="" id="{97E5A83D-F409-483C-BA4F-921D9F5D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5" name="Chavetas 4">
            <a:extLst>
              <a:ext uri="{FF2B5EF4-FFF2-40B4-BE49-F238E27FC236}">
                <a16:creationId xmlns:a16="http://schemas.microsoft.com/office/drawing/2014/main" xmlns="" id="{1EF13981-6A4D-4F0D-BBBA-72097A163A10}"/>
              </a:ext>
            </a:extLst>
          </p:cNvPr>
          <p:cNvSpPr/>
          <p:nvPr/>
        </p:nvSpPr>
        <p:spPr>
          <a:xfrm>
            <a:off x="927651" y="1427923"/>
            <a:ext cx="4704523" cy="934274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Crescimento da economia em dois pontos percentuais nos próximos anos</a:t>
            </a:r>
          </a:p>
        </p:txBody>
      </p:sp>
      <p:sp>
        <p:nvSpPr>
          <p:cNvPr id="6" name="Chavetas 5">
            <a:extLst>
              <a:ext uri="{FF2B5EF4-FFF2-40B4-BE49-F238E27FC236}">
                <a16:creationId xmlns:a16="http://schemas.microsoft.com/office/drawing/2014/main" xmlns="" id="{A4F54A91-9C82-455B-B61F-3F2A7D640897}"/>
              </a:ext>
            </a:extLst>
          </p:cNvPr>
          <p:cNvSpPr/>
          <p:nvPr/>
        </p:nvSpPr>
        <p:spPr>
          <a:xfrm>
            <a:off x="278291" y="3005325"/>
            <a:ext cx="5512906" cy="1550507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Principal fonte de risco são os desenvolvimentos descendentes na UE</a:t>
            </a:r>
          </a:p>
        </p:txBody>
      </p:sp>
      <p:sp>
        <p:nvSpPr>
          <p:cNvPr id="8" name="Chavetas 7">
            <a:extLst>
              <a:ext uri="{FF2B5EF4-FFF2-40B4-BE49-F238E27FC236}">
                <a16:creationId xmlns:a16="http://schemas.microsoft.com/office/drawing/2014/main" xmlns="" id="{D48E49D6-B09E-4077-B9C4-A93890399DEE}"/>
              </a:ext>
            </a:extLst>
          </p:cNvPr>
          <p:cNvSpPr/>
          <p:nvPr/>
        </p:nvSpPr>
        <p:spPr>
          <a:xfrm>
            <a:off x="6559827" y="1427923"/>
            <a:ext cx="4545496" cy="934274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Portugal aumentou a sua capacidade de gerir choques</a:t>
            </a:r>
          </a:p>
        </p:txBody>
      </p:sp>
      <p:sp>
        <p:nvSpPr>
          <p:cNvPr id="9" name="Chavetas 8">
            <a:extLst>
              <a:ext uri="{FF2B5EF4-FFF2-40B4-BE49-F238E27FC236}">
                <a16:creationId xmlns:a16="http://schemas.microsoft.com/office/drawing/2014/main" xmlns="" id="{C060565E-6962-45EF-911A-7E3AB91A522D}"/>
              </a:ext>
            </a:extLst>
          </p:cNvPr>
          <p:cNvSpPr/>
          <p:nvPr/>
        </p:nvSpPr>
        <p:spPr>
          <a:xfrm>
            <a:off x="7103167" y="3047999"/>
            <a:ext cx="5088833" cy="1507833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pt-PT" dirty="0"/>
              <a:t>Uma desaceleração económica global e condições financeiras globais mais rígidas, especialmente na Europa, poderiam afetar Portugal através de seu impacto na procura externa por exportações portuguesas.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xmlns="" id="{6515C1DE-435D-4E53-9F9B-79764B662933}"/>
              </a:ext>
            </a:extLst>
          </p:cNvPr>
          <p:cNvSpPr/>
          <p:nvPr/>
        </p:nvSpPr>
        <p:spPr>
          <a:xfrm>
            <a:off x="5950226" y="3455503"/>
            <a:ext cx="1060174" cy="650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4342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FCC3EE-0BC7-4A9E-B562-DAC6926E8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8000" dirty="0"/>
              <a:t>Questões e políticas </a:t>
            </a:r>
            <a:r>
              <a:rPr lang="pt-PT" sz="8000" dirty="0" err="1"/>
              <a:t>macro-financeiras</a:t>
            </a:r>
            <a:endParaRPr lang="pt-PT" sz="8000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EA335C12-DC44-4C0F-B3D9-B2FA6D91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</p:spTree>
    <p:extLst>
      <p:ext uri="{BB962C8B-B14F-4D97-AF65-F5344CB8AC3E}">
        <p14:creationId xmlns:p14="http://schemas.microsoft.com/office/powerpoint/2010/main" val="107744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13285A-CDDD-4C98-B78A-2346A12B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0091"/>
            <a:ext cx="10058400" cy="1609344"/>
          </a:xfrm>
        </p:spPr>
        <p:txBody>
          <a:bodyPr>
            <a:normAutofit/>
          </a:bodyPr>
          <a:lstStyle/>
          <a:p>
            <a:r>
              <a:rPr lang="pt-PT" sz="4000" dirty="0"/>
              <a:t>Ritmo de desalavancagem está a abrandar em condições benignas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ECCADA7D-8289-497B-902C-62B53082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13" name="Chavetas 12">
            <a:extLst>
              <a:ext uri="{FF2B5EF4-FFF2-40B4-BE49-F238E27FC236}">
                <a16:creationId xmlns:a16="http://schemas.microsoft.com/office/drawing/2014/main" xmlns="" id="{F3EBB36B-CBBB-4A9E-97FD-0E77EA787DA3}"/>
              </a:ext>
            </a:extLst>
          </p:cNvPr>
          <p:cNvSpPr/>
          <p:nvPr/>
        </p:nvSpPr>
        <p:spPr>
          <a:xfrm>
            <a:off x="198784" y="2093976"/>
            <a:ext cx="6838122" cy="3962267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dirty="0"/>
              <a:t>Em 2017, a </a:t>
            </a:r>
            <a:r>
              <a:rPr lang="pt-PT" b="1" dirty="0"/>
              <a:t>taxa de poupança do agregado familiar </a:t>
            </a:r>
            <a:r>
              <a:rPr lang="pt-PT" dirty="0"/>
              <a:t>em função do seu rendimento disponível foi mais baixa em 5,4%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b="1" dirty="0"/>
              <a:t>Alto endividamento privado</a:t>
            </a:r>
            <a:r>
              <a:rPr lang="pt-PT" dirty="0"/>
              <a:t>:  dívida do agregado familiar e divida </a:t>
            </a:r>
            <a:r>
              <a:rPr lang="pt-PT" dirty="0" err="1"/>
              <a:t>NFCs</a:t>
            </a:r>
            <a:r>
              <a:rPr lang="pt-PT" dirty="0"/>
              <a:t> em função do PIB foi, respetivamente de 73,4% e 129,1% enquanto que na EU foi de 56,2% e de 124,9%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dirty="0"/>
              <a:t>As empresas e os agregados familiares portugueses são </a:t>
            </a:r>
            <a:r>
              <a:rPr lang="pt-PT" b="1" dirty="0"/>
              <a:t>vulneráveis</a:t>
            </a:r>
            <a:r>
              <a:rPr lang="pt-PT" dirty="0"/>
              <a:t> a </a:t>
            </a:r>
            <a:r>
              <a:rPr lang="pt-PT" b="1" dirty="0"/>
              <a:t>choques negativos no rendimento </a:t>
            </a:r>
            <a:r>
              <a:rPr lang="pt-PT" dirty="0"/>
              <a:t>e a </a:t>
            </a:r>
            <a:r>
              <a:rPr lang="pt-PT" b="1" dirty="0"/>
              <a:t>variações acentuadas </a:t>
            </a:r>
            <a:r>
              <a:rPr lang="pt-PT" dirty="0"/>
              <a:t>nas taxas de juro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F2417BB-998D-44E3-8EB2-8C400BE1B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4" t="6338" r="7871" b="8556"/>
          <a:stretch/>
        </p:blipFill>
        <p:spPr>
          <a:xfrm>
            <a:off x="7460887" y="1038015"/>
            <a:ext cx="3664313" cy="26874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984EC84-B299-42BC-BA3B-EAB173F82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" t="6438" r="8722" b="7290"/>
          <a:stretch/>
        </p:blipFill>
        <p:spPr>
          <a:xfrm>
            <a:off x="7460887" y="3852494"/>
            <a:ext cx="3708000" cy="26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EC27D2-8BB2-4905-804B-D0410339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132" y="320027"/>
            <a:ext cx="10058400" cy="1486776"/>
          </a:xfrm>
        </p:spPr>
        <p:txBody>
          <a:bodyPr>
            <a:normAutofit/>
          </a:bodyPr>
          <a:lstStyle/>
          <a:p>
            <a:pPr algn="ctr"/>
            <a:r>
              <a:rPr lang="pt-PT" sz="6000" dirty="0" err="1"/>
              <a:t>Index</a:t>
            </a:r>
            <a:endParaRPr lang="pt-PT" sz="6000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DA7ACBA9-995C-4B46-B845-EEAEE3AB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Política Económica e Atividade Empresarial - 22 de maio de 2019</a:t>
            </a:r>
            <a:endParaRPr kumimoji="0" lang="pt-PT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aphicFrame>
        <p:nvGraphicFramePr>
          <p:cNvPr id="20" name="Marcador de Posição de Conteúdo 5">
            <a:extLst>
              <a:ext uri="{FF2B5EF4-FFF2-40B4-BE49-F238E27FC236}">
                <a16:creationId xmlns:a16="http://schemas.microsoft.com/office/drawing/2014/main" xmlns="" id="{E61D817C-80BB-4675-8505-8FC4A68D2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102772"/>
              </p:ext>
            </p:extLst>
          </p:nvPr>
        </p:nvGraphicFramePr>
        <p:xfrm>
          <a:off x="1088136" y="1806803"/>
          <a:ext cx="10037064" cy="379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20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83FAF-7DCB-41B1-A705-51BD251E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44" y="298036"/>
            <a:ext cx="11175162" cy="1716598"/>
          </a:xfrm>
        </p:spPr>
        <p:txBody>
          <a:bodyPr>
            <a:normAutofit fontScale="90000"/>
          </a:bodyPr>
          <a:lstStyle/>
          <a:p>
            <a:r>
              <a:rPr lang="pt-PT" dirty="0"/>
              <a:t>Implementação de medidas </a:t>
            </a:r>
            <a:r>
              <a:rPr lang="pt-PT" dirty="0" err="1"/>
              <a:t>macroprudenciais</a:t>
            </a:r>
            <a:r>
              <a:rPr lang="pt-PT" dirty="0"/>
              <a:t> por parte do banco de </a:t>
            </a:r>
            <a:r>
              <a:rPr lang="pt-PT" dirty="0" err="1"/>
              <a:t>portugal</a:t>
            </a:r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52362A4-2876-47A9-AEF9-8C71679B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0EBC865D-A9B9-44E3-BC0A-0E8D1097A845}"/>
              </a:ext>
            </a:extLst>
          </p:cNvPr>
          <p:cNvSpPr/>
          <p:nvPr/>
        </p:nvSpPr>
        <p:spPr>
          <a:xfrm>
            <a:off x="4896754" y="4214010"/>
            <a:ext cx="6465500" cy="1367420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b="1" dirty="0"/>
              <a:t>Prevenir</a:t>
            </a:r>
            <a:r>
              <a:rPr lang="pt-PT" dirty="0"/>
              <a:t> a sobre-exposição de hipotecas de habitações de modo a diminuir o </a:t>
            </a:r>
            <a:r>
              <a:rPr lang="pt-PT" b="1" dirty="0"/>
              <a:t>risco de </a:t>
            </a:r>
            <a:r>
              <a:rPr lang="pt-PT" b="1" dirty="0" err="1"/>
              <a:t>default</a:t>
            </a:r>
            <a:r>
              <a:rPr lang="pt-PT" b="1" dirty="0"/>
              <a:t> </a:t>
            </a:r>
            <a:r>
              <a:rPr lang="pt-PT" dirty="0"/>
              <a:t>para as famílias </a:t>
            </a:r>
          </a:p>
          <a:p>
            <a:pPr algn="ctr"/>
            <a:endParaRPr lang="pt-PT" dirty="0"/>
          </a:p>
        </p:txBody>
      </p:sp>
      <p:cxnSp>
        <p:nvCxnSpPr>
          <p:cNvPr id="11" name="Conexão: Ângulo Reto 10">
            <a:extLst>
              <a:ext uri="{FF2B5EF4-FFF2-40B4-BE49-F238E27FC236}">
                <a16:creationId xmlns:a16="http://schemas.microsoft.com/office/drawing/2014/main" xmlns="" id="{7192D715-98DD-4501-BE13-4CD881F55B94}"/>
              </a:ext>
            </a:extLst>
          </p:cNvPr>
          <p:cNvCxnSpPr/>
          <p:nvPr/>
        </p:nvCxnSpPr>
        <p:spPr>
          <a:xfrm>
            <a:off x="1948069" y="3300530"/>
            <a:ext cx="2610678" cy="159026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446616A-6681-44DD-BB5C-09C42E6016BE}"/>
              </a:ext>
            </a:extLst>
          </p:cNvPr>
          <p:cNvSpPr/>
          <p:nvPr/>
        </p:nvSpPr>
        <p:spPr>
          <a:xfrm>
            <a:off x="722030" y="2442592"/>
            <a:ext cx="7673435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De forma a evitar que o setor financeiro assumisse </a:t>
            </a:r>
            <a:r>
              <a:rPr lang="pt-PT" sz="2000" b="1" dirty="0">
                <a:solidFill>
                  <a:schemeClr val="tx1"/>
                </a:solidFill>
              </a:rPr>
              <a:t>riscos excessivos</a:t>
            </a:r>
            <a:r>
              <a:rPr lang="pt-PT" sz="2000" dirty="0">
                <a:solidFill>
                  <a:schemeClr val="tx1"/>
                </a:solidFill>
              </a:rPr>
              <a:t> num contexto de </a:t>
            </a:r>
            <a:r>
              <a:rPr lang="pt-PT" sz="2000" b="1" dirty="0">
                <a:solidFill>
                  <a:schemeClr val="tx1"/>
                </a:solidFill>
              </a:rPr>
              <a:t>descida da taxa de juro e aumento da concorrência</a:t>
            </a:r>
          </a:p>
        </p:txBody>
      </p:sp>
    </p:spTree>
    <p:extLst>
      <p:ext uri="{BB962C8B-B14F-4D97-AF65-F5344CB8AC3E}">
        <p14:creationId xmlns:p14="http://schemas.microsoft.com/office/powerpoint/2010/main" val="197089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83FAF-7DCB-41B1-A705-51BD251E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44" y="298036"/>
            <a:ext cx="11175162" cy="1716598"/>
          </a:xfrm>
        </p:spPr>
        <p:txBody>
          <a:bodyPr>
            <a:normAutofit/>
          </a:bodyPr>
          <a:lstStyle/>
          <a:p>
            <a:r>
              <a:rPr lang="pt-PT" sz="4800" dirty="0"/>
              <a:t>Mesmo em declínio, o stock de NPL ainda é uma preocupação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52362A4-2876-47A9-AEF9-8C71679B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cxnSp>
        <p:nvCxnSpPr>
          <p:cNvPr id="11" name="Conexão: Ângulo Reto 10">
            <a:extLst>
              <a:ext uri="{FF2B5EF4-FFF2-40B4-BE49-F238E27FC236}">
                <a16:creationId xmlns:a16="http://schemas.microsoft.com/office/drawing/2014/main" xmlns="" id="{7192D715-98DD-4501-BE13-4CD881F55B94}"/>
              </a:ext>
            </a:extLst>
          </p:cNvPr>
          <p:cNvCxnSpPr/>
          <p:nvPr/>
        </p:nvCxnSpPr>
        <p:spPr>
          <a:xfrm>
            <a:off x="2001078" y="4126831"/>
            <a:ext cx="2610678" cy="159026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446616A-6681-44DD-BB5C-09C42E6016BE}"/>
              </a:ext>
            </a:extLst>
          </p:cNvPr>
          <p:cNvSpPr/>
          <p:nvPr/>
        </p:nvSpPr>
        <p:spPr>
          <a:xfrm>
            <a:off x="3688819" y="2053452"/>
            <a:ext cx="7673435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Em 2017, o stock das empresas foi de </a:t>
            </a:r>
            <a:r>
              <a:rPr lang="pt-PT" sz="2000" b="1" dirty="0">
                <a:solidFill>
                  <a:schemeClr val="tx1"/>
                </a:solidFill>
              </a:rPr>
              <a:t>37 biliões de euros</a:t>
            </a:r>
            <a:r>
              <a:rPr lang="pt-PT" sz="2000" dirty="0">
                <a:solidFill>
                  <a:schemeClr val="tx1"/>
                </a:solidFill>
              </a:rPr>
              <a:t>, </a:t>
            </a:r>
            <a:r>
              <a:rPr lang="pt-PT" sz="2000" b="1" dirty="0">
                <a:solidFill>
                  <a:schemeClr val="tx1"/>
                </a:solidFill>
              </a:rPr>
              <a:t>13,3%dos empréstimos</a:t>
            </a:r>
            <a:r>
              <a:rPr lang="pt-PT" sz="2000" dirty="0">
                <a:solidFill>
                  <a:schemeClr val="tx1"/>
                </a:solidFill>
              </a:rPr>
              <a:t> totais das empresas onde cerca de metade dos NPL foram cobertos por </a:t>
            </a:r>
            <a:r>
              <a:rPr lang="pt-PT" sz="2000" b="1" dirty="0">
                <a:solidFill>
                  <a:schemeClr val="tx1"/>
                </a:solidFill>
              </a:rPr>
              <a:t>provisões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72195C2-51BE-46B9-B0FE-8480B3F02488}"/>
              </a:ext>
            </a:extLst>
          </p:cNvPr>
          <p:cNvSpPr/>
          <p:nvPr/>
        </p:nvSpPr>
        <p:spPr>
          <a:xfrm>
            <a:off x="456069" y="3682570"/>
            <a:ext cx="4620584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Adoção de uma Estratégia de Resolução de incumprimentos:</a:t>
            </a:r>
          </a:p>
        </p:txBody>
      </p:sp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0EBC865D-A9B9-44E3-BC0A-0E8D1097A845}"/>
              </a:ext>
            </a:extLst>
          </p:cNvPr>
          <p:cNvSpPr/>
          <p:nvPr/>
        </p:nvSpPr>
        <p:spPr>
          <a:xfrm>
            <a:off x="4896754" y="4921961"/>
            <a:ext cx="6465500" cy="1367420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/>
              <a:t>Ações de supervisão;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/>
              <a:t>Reformas legais, superficiais e fiscais;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/>
              <a:t>Medidas de incentivo a uma melhor gestão dos NPL; </a:t>
            </a:r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6975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13285A-CDDD-4C98-B78A-2346A12B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220091"/>
            <a:ext cx="10727635" cy="1609344"/>
          </a:xfrm>
        </p:spPr>
        <p:txBody>
          <a:bodyPr>
            <a:normAutofit/>
          </a:bodyPr>
          <a:lstStyle/>
          <a:p>
            <a:r>
              <a:rPr lang="pt-PT" sz="3600" dirty="0"/>
              <a:t>A rentabilidade dos bancos continua a ser desafiada, mesmo com uma melhoria da perspetiva económica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ECCADA7D-8289-497B-902C-62B53082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13" name="Chavetas 12">
            <a:extLst>
              <a:ext uri="{FF2B5EF4-FFF2-40B4-BE49-F238E27FC236}">
                <a16:creationId xmlns:a16="http://schemas.microsoft.com/office/drawing/2014/main" xmlns="" id="{F3EBB36B-CBBB-4A9E-97FD-0E77EA787DA3}"/>
              </a:ext>
            </a:extLst>
          </p:cNvPr>
          <p:cNvSpPr/>
          <p:nvPr/>
        </p:nvSpPr>
        <p:spPr>
          <a:xfrm>
            <a:off x="251791" y="2166097"/>
            <a:ext cx="6029737" cy="3201033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sz="2000" b="1" dirty="0"/>
              <a:t>Receita líquida dos juros </a:t>
            </a:r>
            <a:r>
              <a:rPr lang="pt-PT" sz="2000" dirty="0"/>
              <a:t>– que é a principal fonte de receita dos bancos portugueses - permanece </a:t>
            </a:r>
            <a:r>
              <a:rPr lang="pt-PT" sz="2000" b="1" dirty="0"/>
              <a:t>moderada</a:t>
            </a:r>
            <a:r>
              <a:rPr lang="pt-PT" sz="2000" dirty="0"/>
              <a:t> e pode vir a </a:t>
            </a:r>
            <a:r>
              <a:rPr lang="pt-PT" sz="2000" b="1" dirty="0"/>
              <a:t>diminuir</a:t>
            </a:r>
            <a:r>
              <a:rPr lang="pt-PT" sz="2000" dirty="0"/>
              <a:t> devido à redução das </a:t>
            </a:r>
            <a:r>
              <a:rPr lang="pt-PT" sz="2000" b="1" dirty="0"/>
              <a:t>taxas de depósitos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C07B59E-284D-4E58-8F3C-C8D9CC14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52" y="2135239"/>
            <a:ext cx="4124296" cy="29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88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0EBC865D-A9B9-44E3-BC0A-0E8D1097A845}"/>
              </a:ext>
            </a:extLst>
          </p:cNvPr>
          <p:cNvSpPr/>
          <p:nvPr/>
        </p:nvSpPr>
        <p:spPr>
          <a:xfrm>
            <a:off x="2035096" y="4028711"/>
            <a:ext cx="7107564" cy="2111753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PT" dirty="0"/>
              <a:t>As hipotecas têm crescido desde 2015 – 41% no último trimestre de 2017;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PT" b="1" dirty="0"/>
              <a:t>Autoridades </a:t>
            </a:r>
            <a:r>
              <a:rPr lang="pt-PT" dirty="0"/>
              <a:t>devem </a:t>
            </a:r>
            <a:r>
              <a:rPr lang="pt-PT" b="1" dirty="0"/>
              <a:t>monitorar </a:t>
            </a:r>
            <a:r>
              <a:rPr lang="pt-PT" dirty="0"/>
              <a:t>os mercados imobiliários e a evolução dos </a:t>
            </a:r>
            <a:r>
              <a:rPr lang="pt-PT" b="1" dirty="0"/>
              <a:t>riscos para os bancos </a:t>
            </a:r>
            <a:r>
              <a:rPr lang="pt-PT" dirty="0"/>
              <a:t>em função da </a:t>
            </a:r>
            <a:r>
              <a:rPr lang="pt-PT" b="1" dirty="0"/>
              <a:t>evolução dos mercados imobiliários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83FAF-7DCB-41B1-A705-51BD251E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9" y="260730"/>
            <a:ext cx="11175162" cy="1716598"/>
          </a:xfrm>
        </p:spPr>
        <p:txBody>
          <a:bodyPr>
            <a:normAutofit/>
          </a:bodyPr>
          <a:lstStyle/>
          <a:p>
            <a:r>
              <a:rPr lang="pt-PT" sz="4000" dirty="0"/>
              <a:t>Preço das habitações continua a subir, mas ainda não há sobrevalorização significativa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52362A4-2876-47A9-AEF9-8C71679B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cxnSp>
        <p:nvCxnSpPr>
          <p:cNvPr id="11" name="Conexão: Ângulo Reto 10">
            <a:extLst>
              <a:ext uri="{FF2B5EF4-FFF2-40B4-BE49-F238E27FC236}">
                <a16:creationId xmlns:a16="http://schemas.microsoft.com/office/drawing/2014/main" xmlns="" id="{7192D715-98DD-4501-BE13-4CD881F55B94}"/>
              </a:ext>
            </a:extLst>
          </p:cNvPr>
          <p:cNvCxnSpPr>
            <a:cxnSpLocks/>
          </p:cNvCxnSpPr>
          <p:nvPr/>
        </p:nvCxnSpPr>
        <p:spPr>
          <a:xfrm>
            <a:off x="190951" y="3068134"/>
            <a:ext cx="1689651" cy="1604887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446616A-6681-44DD-BB5C-09C42E6016BE}"/>
              </a:ext>
            </a:extLst>
          </p:cNvPr>
          <p:cNvSpPr/>
          <p:nvPr/>
        </p:nvSpPr>
        <p:spPr>
          <a:xfrm>
            <a:off x="190951" y="2012522"/>
            <a:ext cx="6327648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Desde 2013, os preços das habitações subiram cerca de 20%, em termos reais. </a:t>
            </a:r>
            <a:endParaRPr lang="pt-PT" sz="2000" b="1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0EA34D4-0498-4117-B2B2-83F31E4E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477" y="1363845"/>
            <a:ext cx="4230572" cy="31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24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xmlns="" id="{28B967F6-8331-449E-883D-8EAF9ED1E264}"/>
              </a:ext>
            </a:extLst>
          </p:cNvPr>
          <p:cNvCxnSpPr>
            <a:cxnSpLocks/>
          </p:cNvCxnSpPr>
          <p:nvPr/>
        </p:nvCxnSpPr>
        <p:spPr>
          <a:xfrm>
            <a:off x="5139200" y="4116520"/>
            <a:ext cx="1848773" cy="7436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83FAF-7DCB-41B1-A705-51BD251E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44" y="298036"/>
            <a:ext cx="11175162" cy="1716598"/>
          </a:xfrm>
        </p:spPr>
        <p:txBody>
          <a:bodyPr>
            <a:noAutofit/>
          </a:bodyPr>
          <a:lstStyle/>
          <a:p>
            <a:r>
              <a:rPr lang="pt-PT" sz="3200" dirty="0"/>
              <a:t>As Autoridades portuguesas e europeias apontam para progressos alcançados com as reformas em curso, nomeadamente: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52362A4-2876-47A9-AEF9-8C71679B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72195C2-51BE-46B9-B0FE-8480B3F02488}"/>
              </a:ext>
            </a:extLst>
          </p:cNvPr>
          <p:cNvSpPr/>
          <p:nvPr/>
        </p:nvSpPr>
        <p:spPr>
          <a:xfrm>
            <a:off x="896007" y="2706597"/>
            <a:ext cx="4795075" cy="2955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chemeClr val="tx1"/>
                </a:solidFill>
              </a:rPr>
              <a:t>Desalavancagem no setor privado não financeiro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400" dirty="0" err="1">
                <a:solidFill>
                  <a:schemeClr val="tx1"/>
                </a:solidFill>
              </a:rPr>
              <a:t>NPLs</a:t>
            </a:r>
            <a:endParaRPr lang="pt-P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chemeClr val="tx1"/>
                </a:solidFill>
              </a:rPr>
              <a:t>Rentabilidade bancária forte e sustentada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chemeClr val="tx1"/>
                </a:solidFill>
              </a:rPr>
              <a:t>Erro de cálculo de risco e risco excessivo</a:t>
            </a:r>
          </a:p>
        </p:txBody>
      </p:sp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0EBC865D-A9B9-44E3-BC0A-0E8D1097A845}"/>
              </a:ext>
            </a:extLst>
          </p:cNvPr>
          <p:cNvSpPr/>
          <p:nvPr/>
        </p:nvSpPr>
        <p:spPr>
          <a:xfrm>
            <a:off x="6987973" y="3479182"/>
            <a:ext cx="4730246" cy="1054769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pt-PT" dirty="0"/>
              <a:t>Destaque para a </a:t>
            </a:r>
            <a:r>
              <a:rPr lang="pt-PT" b="1" dirty="0"/>
              <a:t>diminuição do crédito </a:t>
            </a:r>
            <a:r>
              <a:rPr lang="pt-PT" dirty="0"/>
              <a:t>nos últimos 2 anos, devido à implementação de um </a:t>
            </a:r>
            <a:r>
              <a:rPr lang="pt-PT" b="1" dirty="0"/>
              <a:t>plano de ação </a:t>
            </a:r>
          </a:p>
          <a:p>
            <a:pPr algn="ctr"/>
            <a:endParaRPr lang="pt-PT" dirty="0"/>
          </a:p>
        </p:txBody>
      </p:sp>
      <p:cxnSp>
        <p:nvCxnSpPr>
          <p:cNvPr id="5" name="Conexão reta unidirecional 4">
            <a:extLst>
              <a:ext uri="{FF2B5EF4-FFF2-40B4-BE49-F238E27FC236}">
                <a16:creationId xmlns:a16="http://schemas.microsoft.com/office/drawing/2014/main" xmlns="" id="{F69DCC93-F86E-4139-952D-EE21AC4B6BDE}"/>
              </a:ext>
            </a:extLst>
          </p:cNvPr>
          <p:cNvCxnSpPr>
            <a:cxnSpLocks/>
          </p:cNvCxnSpPr>
          <p:nvPr/>
        </p:nvCxnSpPr>
        <p:spPr>
          <a:xfrm>
            <a:off x="4558021" y="3781458"/>
            <a:ext cx="22661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xmlns="" id="{D704BC5D-CD02-4EFE-B43A-092EE29A54D7}"/>
              </a:ext>
            </a:extLst>
          </p:cNvPr>
          <p:cNvCxnSpPr>
            <a:cxnSpLocks/>
          </p:cNvCxnSpPr>
          <p:nvPr/>
        </p:nvCxnSpPr>
        <p:spPr>
          <a:xfrm flipV="1">
            <a:off x="5678483" y="2597426"/>
            <a:ext cx="1145660" cy="5121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vetas 12">
            <a:extLst>
              <a:ext uri="{FF2B5EF4-FFF2-40B4-BE49-F238E27FC236}">
                <a16:creationId xmlns:a16="http://schemas.microsoft.com/office/drawing/2014/main" xmlns="" id="{2E7650A3-7346-43E2-B404-FEDBC999092E}"/>
              </a:ext>
            </a:extLst>
          </p:cNvPr>
          <p:cNvSpPr/>
          <p:nvPr/>
        </p:nvSpPr>
        <p:spPr>
          <a:xfrm>
            <a:off x="6987973" y="1842053"/>
            <a:ext cx="4795074" cy="1308064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pt-PT" dirty="0"/>
              <a:t>A dívida não-financeira </a:t>
            </a:r>
            <a:r>
              <a:rPr lang="pt-PT" b="1" dirty="0"/>
              <a:t>(NPL) do setor privado em relação ao PIB caiu 47%, </a:t>
            </a:r>
            <a:r>
              <a:rPr lang="pt-PT" dirty="0"/>
              <a:t>o processo de </a:t>
            </a:r>
            <a:r>
              <a:rPr lang="pt-PT" b="1" dirty="0"/>
              <a:t>desalavancagem</a:t>
            </a:r>
            <a:r>
              <a:rPr lang="pt-PT" dirty="0"/>
              <a:t> deve continuar de forma a tornar a economia </a:t>
            </a:r>
            <a:r>
              <a:rPr lang="pt-PT" b="1" dirty="0"/>
              <a:t>mais resiliente </a:t>
            </a:r>
            <a:r>
              <a:rPr lang="pt-PT" dirty="0"/>
              <a:t>a choques futuros</a:t>
            </a:r>
          </a:p>
          <a:p>
            <a:pPr algn="ctr"/>
            <a:endParaRPr lang="pt-PT" dirty="0"/>
          </a:p>
        </p:txBody>
      </p:sp>
      <p:sp>
        <p:nvSpPr>
          <p:cNvPr id="17" name="Chavetas 16">
            <a:extLst>
              <a:ext uri="{FF2B5EF4-FFF2-40B4-BE49-F238E27FC236}">
                <a16:creationId xmlns:a16="http://schemas.microsoft.com/office/drawing/2014/main" xmlns="" id="{FD2F9353-20F1-4A8D-BD8B-ABDEF1FFF967}"/>
              </a:ext>
            </a:extLst>
          </p:cNvPr>
          <p:cNvSpPr/>
          <p:nvPr/>
        </p:nvSpPr>
        <p:spPr>
          <a:xfrm>
            <a:off x="7052801" y="4825551"/>
            <a:ext cx="4730246" cy="1054769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pt-PT" dirty="0"/>
              <a:t>Adoção de estratégias para </a:t>
            </a:r>
            <a:r>
              <a:rPr lang="pt-PT" b="1" dirty="0"/>
              <a:t>cortar custos e diversificar as fontes de receita</a:t>
            </a:r>
            <a:r>
              <a:rPr lang="pt-PT" dirty="0"/>
              <a:t>, beneficiando também da melhoria da </a:t>
            </a:r>
            <a:r>
              <a:rPr lang="pt-PT" b="1" dirty="0"/>
              <a:t>perspetiva económica</a:t>
            </a:r>
          </a:p>
          <a:p>
            <a:pPr algn="ctr"/>
            <a:endParaRPr lang="pt-PT" dirty="0"/>
          </a:p>
        </p:txBody>
      </p: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xmlns="" id="{9E957D0A-7108-482B-B2F2-5FCA020F48F3}"/>
              </a:ext>
            </a:extLst>
          </p:cNvPr>
          <p:cNvCxnSpPr>
            <a:cxnSpLocks/>
          </p:cNvCxnSpPr>
          <p:nvPr/>
        </p:nvCxnSpPr>
        <p:spPr>
          <a:xfrm>
            <a:off x="3826603" y="5281228"/>
            <a:ext cx="2266122" cy="773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havetas 23">
            <a:extLst>
              <a:ext uri="{FF2B5EF4-FFF2-40B4-BE49-F238E27FC236}">
                <a16:creationId xmlns:a16="http://schemas.microsoft.com/office/drawing/2014/main" xmlns="" id="{1BC8FF31-6F92-455E-A34A-657DB6BBB6BC}"/>
              </a:ext>
            </a:extLst>
          </p:cNvPr>
          <p:cNvSpPr/>
          <p:nvPr/>
        </p:nvSpPr>
        <p:spPr>
          <a:xfrm>
            <a:off x="6163041" y="6114314"/>
            <a:ext cx="4940823" cy="686080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pt-PT" dirty="0"/>
              <a:t>Não há erros de avaliação destas variáveis mas devem existir sempre </a:t>
            </a:r>
            <a:r>
              <a:rPr lang="pt-PT" b="1" dirty="0"/>
              <a:t>medidas </a:t>
            </a:r>
            <a:r>
              <a:rPr lang="pt-PT" b="1" dirty="0" err="1"/>
              <a:t>macroprudenciais</a:t>
            </a:r>
            <a:endParaRPr lang="pt-PT" b="1" dirty="0"/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97382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FCC3EE-0BC7-4A9E-B562-DAC6926E8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8000" dirty="0"/>
              <a:t>Saldo Externo e Políticas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51412EC-6896-4E8B-BFCF-D0405BA42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EA335C12-DC44-4C0F-B3D9-B2FA6D91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</p:spTree>
    <p:extLst>
      <p:ext uri="{BB962C8B-B14F-4D97-AF65-F5344CB8AC3E}">
        <p14:creationId xmlns:p14="http://schemas.microsoft.com/office/powerpoint/2010/main" val="2706497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20791-DD5C-4766-922A-485237A9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152404"/>
            <a:ext cx="10800949" cy="1806457"/>
          </a:xfrm>
        </p:spPr>
        <p:txBody>
          <a:bodyPr>
            <a:normAutofit/>
          </a:bodyPr>
          <a:lstStyle/>
          <a:p>
            <a:r>
              <a:rPr lang="pt-PT" sz="3700" dirty="0"/>
              <a:t>Saldo externo e politicas </a:t>
            </a:r>
            <a:br>
              <a:rPr lang="pt-PT" sz="3700" dirty="0"/>
            </a:br>
            <a:endParaRPr lang="pt-PT" sz="3700" dirty="0"/>
          </a:p>
        </p:txBody>
      </p:sp>
      <p:sp>
        <p:nvSpPr>
          <p:cNvPr id="24" name="Marcador de Posição do Rodapé 23">
            <a:extLst>
              <a:ext uri="{FF2B5EF4-FFF2-40B4-BE49-F238E27FC236}">
                <a16:creationId xmlns:a16="http://schemas.microsoft.com/office/drawing/2014/main" xmlns="" id="{97E5A83D-F409-483C-BA4F-921D9F5D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177AA35-6CDF-4067-AE40-06825FBEBE46}"/>
              </a:ext>
            </a:extLst>
          </p:cNvPr>
          <p:cNvSpPr/>
          <p:nvPr/>
        </p:nvSpPr>
        <p:spPr>
          <a:xfrm>
            <a:off x="201977" y="1517165"/>
            <a:ext cx="3697357" cy="1242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Posição e trajetória de ativos e passivos estrangeiros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1E8F29D-25E5-4AB7-9571-21AE1DDF22ED}"/>
              </a:ext>
            </a:extLst>
          </p:cNvPr>
          <p:cNvSpPr/>
          <p:nvPr/>
        </p:nvSpPr>
        <p:spPr>
          <a:xfrm>
            <a:off x="7596691" y="1594789"/>
            <a:ext cx="3697357" cy="1242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Taxa de câmbio real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73E5B39-DCC6-411F-A709-0DDA16F98287}"/>
              </a:ext>
            </a:extLst>
          </p:cNvPr>
          <p:cNvSpPr/>
          <p:nvPr/>
        </p:nvSpPr>
        <p:spPr>
          <a:xfrm>
            <a:off x="3899334" y="3016680"/>
            <a:ext cx="3697357" cy="1242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Balança Corrente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F2B32C2-E348-41CA-A050-FD3DBC83D9BE}"/>
              </a:ext>
            </a:extLst>
          </p:cNvPr>
          <p:cNvSpPr/>
          <p:nvPr/>
        </p:nvSpPr>
        <p:spPr>
          <a:xfrm>
            <a:off x="201977" y="4472274"/>
            <a:ext cx="3697357" cy="1242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Contas de capital e financeiras: fluxos e medidas políticas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7AD962-9689-42D5-A960-361F9D2328C3}"/>
              </a:ext>
            </a:extLst>
          </p:cNvPr>
          <p:cNvSpPr/>
          <p:nvPr/>
        </p:nvSpPr>
        <p:spPr>
          <a:xfrm>
            <a:off x="7596690" y="4472274"/>
            <a:ext cx="3697357" cy="1242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Intervenção cambial e nível de reservas</a:t>
            </a:r>
          </a:p>
        </p:txBody>
      </p:sp>
    </p:spTree>
    <p:extLst>
      <p:ext uri="{BB962C8B-B14F-4D97-AF65-F5344CB8AC3E}">
        <p14:creationId xmlns:p14="http://schemas.microsoft.com/office/powerpoint/2010/main" val="270513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20791-DD5C-4766-922A-485237A9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95" y="294409"/>
            <a:ext cx="10800949" cy="1362114"/>
          </a:xfrm>
        </p:spPr>
        <p:txBody>
          <a:bodyPr>
            <a:normAutofit/>
          </a:bodyPr>
          <a:lstStyle/>
          <a:p>
            <a:r>
              <a:rPr lang="pt-PT" sz="3700" dirty="0"/>
              <a:t>Saldo externo e politicas – Opinião das autoridades </a:t>
            </a:r>
            <a:br>
              <a:rPr lang="pt-PT" sz="3700" dirty="0"/>
            </a:br>
            <a:endParaRPr lang="pt-PT" sz="3700" dirty="0"/>
          </a:p>
        </p:txBody>
      </p:sp>
      <p:sp>
        <p:nvSpPr>
          <p:cNvPr id="24" name="Marcador de Posição do Rodapé 23">
            <a:extLst>
              <a:ext uri="{FF2B5EF4-FFF2-40B4-BE49-F238E27FC236}">
                <a16:creationId xmlns:a16="http://schemas.microsoft.com/office/drawing/2014/main" xmlns="" id="{97E5A83D-F409-483C-BA4F-921D9F5D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3" name="Chavetas 2">
            <a:extLst>
              <a:ext uri="{FF2B5EF4-FFF2-40B4-BE49-F238E27FC236}">
                <a16:creationId xmlns:a16="http://schemas.microsoft.com/office/drawing/2014/main" xmlns="" id="{665A3ED7-2119-446B-B8BF-DFB171914AE0}"/>
              </a:ext>
            </a:extLst>
          </p:cNvPr>
          <p:cNvSpPr/>
          <p:nvPr/>
        </p:nvSpPr>
        <p:spPr>
          <a:xfrm>
            <a:off x="3199618" y="1595598"/>
            <a:ext cx="5110702" cy="108667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Uma NIIP mais forte seria desejável e exigiria superavits sustentados na balança corrente</a:t>
            </a:r>
          </a:p>
        </p:txBody>
      </p:sp>
      <p:sp>
        <p:nvSpPr>
          <p:cNvPr id="14" name="Chavetas 13">
            <a:extLst>
              <a:ext uri="{FF2B5EF4-FFF2-40B4-BE49-F238E27FC236}">
                <a16:creationId xmlns:a16="http://schemas.microsoft.com/office/drawing/2014/main" xmlns="" id="{646100ED-8B74-4BF1-B5D3-4CD71679E729}"/>
              </a:ext>
            </a:extLst>
          </p:cNvPr>
          <p:cNvSpPr/>
          <p:nvPr/>
        </p:nvSpPr>
        <p:spPr>
          <a:xfrm>
            <a:off x="0" y="3286296"/>
            <a:ext cx="5110702" cy="233262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Ganhos de competitividade sem custos são o principal fator do forte crescimento das exportações e do aumento de participação de mercado nos últimos anos.</a:t>
            </a:r>
          </a:p>
        </p:txBody>
      </p:sp>
      <p:sp>
        <p:nvSpPr>
          <p:cNvPr id="16" name="Chavetas 15">
            <a:extLst>
              <a:ext uri="{FF2B5EF4-FFF2-40B4-BE49-F238E27FC236}">
                <a16:creationId xmlns:a16="http://schemas.microsoft.com/office/drawing/2014/main" xmlns="" id="{EE5761A7-6EA4-4E59-9789-4726C6CDB29C}"/>
              </a:ext>
            </a:extLst>
          </p:cNvPr>
          <p:cNvSpPr/>
          <p:nvPr/>
        </p:nvSpPr>
        <p:spPr>
          <a:xfrm>
            <a:off x="6321287" y="3286296"/>
            <a:ext cx="5552660" cy="233262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Expectativa de que a posição externa de Portugal continue fortalecida com base no aumento da inovação, no movimento contínuo da escada da qualidade, numa força de trabalho bem-educada e em outros fatores que melhoram a competitividade sem custos.</a:t>
            </a:r>
          </a:p>
          <a:p>
            <a:pPr algn="ctr"/>
            <a:endParaRPr lang="pt-PT" dirty="0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xmlns="" id="{E0E322A7-EB3F-4D47-9B04-852BDB9CE401}"/>
              </a:ext>
            </a:extLst>
          </p:cNvPr>
          <p:cNvSpPr/>
          <p:nvPr/>
        </p:nvSpPr>
        <p:spPr>
          <a:xfrm>
            <a:off x="5311803" y="4270045"/>
            <a:ext cx="808382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529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DAA7A2-1E40-43E0-9EEB-5CA4A935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Tabela 1- Indicadores Económicos 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FCCA1B9F-C658-41F6-BA38-11A825D5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D8F7381-C06F-47C8-82FB-DB9B39B63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"/>
          <a:stretch/>
        </p:blipFill>
        <p:spPr>
          <a:xfrm>
            <a:off x="1088136" y="3287118"/>
            <a:ext cx="9065603" cy="22429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3D9B32A-BEDA-4282-A090-FC7582BC4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81"/>
          <a:stretch/>
        </p:blipFill>
        <p:spPr>
          <a:xfrm>
            <a:off x="2809565" y="2731005"/>
            <a:ext cx="7344174" cy="5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02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5786C8F-709C-40A6-8C81-E202489C4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20"/>
          <a:stretch/>
        </p:blipFill>
        <p:spPr>
          <a:xfrm>
            <a:off x="427191" y="452515"/>
            <a:ext cx="6988593" cy="53254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DAA7A2-1E40-43E0-9EEB-5CA4A935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193" y="821635"/>
            <a:ext cx="4615180" cy="37360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 err="1">
                <a:blipFill dpi="0" rotWithShape="1">
                  <a:blip r:embed="rId3">
                    <a:extLst/>
                  </a:blip>
                  <a:srcRect/>
                  <a:tile tx="6350" ty="-127000" sx="65000" sy="64000" flip="none" algn="tl"/>
                </a:blipFill>
              </a:rPr>
              <a:t>Tabela</a:t>
            </a:r>
            <a:r>
              <a:rPr lang="en-US" sz="8000" dirty="0">
                <a:blipFill dpi="0" rotWithShape="1">
                  <a:blip r:embed="rId3">
                    <a:extLst/>
                  </a:blip>
                  <a:srcRect/>
                  <a:tile tx="6350" ty="-127000" sx="65000" sy="64000" flip="none" algn="tl"/>
                </a:blipFill>
              </a:rPr>
              <a:t> 4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FCCA1B9F-C658-41F6-BA38-11A825D5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PT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Política Económica e Atividade Empresarial - 22 de maio de 2019</a:t>
            </a:r>
            <a:endParaRPr lang="en-US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80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FCC3EE-0BC7-4A9E-B562-DAC6926E8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911096"/>
            <a:ext cx="9966960" cy="3035808"/>
          </a:xfrm>
        </p:spPr>
        <p:txBody>
          <a:bodyPr/>
          <a:lstStyle/>
          <a:p>
            <a:r>
              <a:rPr lang="pt-PT" sz="8000" dirty="0"/>
              <a:t>Desenvolvimentos recentes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EA335C12-DC44-4C0F-B3D9-B2FA6D91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4528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FCC3EE-0BC7-4A9E-B562-DAC6926E8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t-PT" sz="8000" dirty="0"/>
              <a:t>Questões e Políticas Fiscais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51412EC-6896-4E8B-BFCF-D0405BA42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EA335C12-DC44-4C0F-B3D9-B2FA6D91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Política Económica e Atividade Empresarial - 22 de Maio de 2019</a:t>
            </a:r>
          </a:p>
        </p:txBody>
      </p:sp>
    </p:spTree>
    <p:extLst>
      <p:ext uri="{BB962C8B-B14F-4D97-AF65-F5344CB8AC3E}">
        <p14:creationId xmlns:p14="http://schemas.microsoft.com/office/powerpoint/2010/main" val="3909793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D1504E-51DD-4C78-93AE-65527374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84" y="414527"/>
            <a:ext cx="10058400" cy="1609344"/>
          </a:xfrm>
        </p:spPr>
        <p:txBody>
          <a:bodyPr/>
          <a:lstStyle/>
          <a:p>
            <a:r>
              <a:rPr lang="pt-PT" dirty="0"/>
              <a:t>Questões e Políticas fiscais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xmlns="" id="{7B6E8ABF-8E4E-4CE3-BCC9-1019C722C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927" y="2023871"/>
            <a:ext cx="4309606" cy="361654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05B2ACF2-C9B9-4AE7-907C-2572D30D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DF4C64F-182A-430C-9B3B-E07825FC1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395" y="4254548"/>
            <a:ext cx="3117746" cy="1753732"/>
          </a:xfrm>
          <a:prstGeom prst="roundRect">
            <a:avLst>
              <a:gd name="adj" fmla="val 261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havetas 8">
            <a:extLst>
              <a:ext uri="{FF2B5EF4-FFF2-40B4-BE49-F238E27FC236}">
                <a16:creationId xmlns:a16="http://schemas.microsoft.com/office/drawing/2014/main" xmlns="" id="{748D1D8F-C616-4C5C-A9D0-3E81799EFD45}"/>
              </a:ext>
            </a:extLst>
          </p:cNvPr>
          <p:cNvSpPr/>
          <p:nvPr/>
        </p:nvSpPr>
        <p:spPr>
          <a:xfrm>
            <a:off x="0" y="1779663"/>
            <a:ext cx="7720951" cy="2816516"/>
          </a:xfrm>
          <a:prstGeom prst="bracePair">
            <a:avLst>
              <a:gd name="adj" fmla="val 716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dirty="0"/>
              <a:t>As autoridades adotaram uma meta mais robusta para o déficit fiscal de 2018 do que o previsto no orçamento de Estado.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dirty="0"/>
              <a:t>No ano 2017, o déficit global foi inferior à meta inicial (1,1%  do PIB).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dirty="0"/>
              <a:t>Programa de Estabilidade 2018 – 2022 foi impulsionado pelo efeito favorável do ciclo, esperando um baixo </a:t>
            </a:r>
            <a:r>
              <a:rPr lang="pt-PT" dirty="0" err="1"/>
              <a:t>one-offs</a:t>
            </a:r>
            <a:r>
              <a:rPr lang="pt-PT" dirty="0"/>
              <a:t> e um declínio dos juros.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dirty="0"/>
              <a:t>Até 2023, o rácio da dívida pública em relação ao PIB cairá para 103%.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62260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D1504E-51DD-4C78-93AE-65527374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84" y="414527"/>
            <a:ext cx="10058400" cy="1609344"/>
          </a:xfrm>
        </p:spPr>
        <p:txBody>
          <a:bodyPr/>
          <a:lstStyle/>
          <a:p>
            <a:r>
              <a:rPr lang="pt-PT" dirty="0"/>
              <a:t>Questões e Políticas fiscais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05B2ACF2-C9B9-4AE7-907C-2572D30D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Política Económica e Atividade Empresarial - 22 de Maio de 2019</a:t>
            </a:r>
          </a:p>
        </p:txBody>
      </p:sp>
      <p:sp>
        <p:nvSpPr>
          <p:cNvPr id="9" name="Chavetas 8">
            <a:extLst>
              <a:ext uri="{FF2B5EF4-FFF2-40B4-BE49-F238E27FC236}">
                <a16:creationId xmlns:a16="http://schemas.microsoft.com/office/drawing/2014/main" xmlns="" id="{748D1D8F-C616-4C5C-A9D0-3E81799EFD45}"/>
              </a:ext>
            </a:extLst>
          </p:cNvPr>
          <p:cNvSpPr/>
          <p:nvPr/>
        </p:nvSpPr>
        <p:spPr>
          <a:xfrm>
            <a:off x="335901" y="2238116"/>
            <a:ext cx="7929209" cy="2792963"/>
          </a:xfrm>
          <a:prstGeom prst="bracePair">
            <a:avLst>
              <a:gd name="adj" fmla="val 716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Saldo Estrutural Primário apresenta um declínio originado pela pressão do descongelamento da progressão das carreiras e as 35 horas no setor público.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Por sua vez, o Investimento aumentou, mas insuficiente fase aos padrões históricos e em relação aos países da UE.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Programa de Estabilidade prevê um ajuste de 1,5% do PIB no Saldo Primário.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PT" sz="20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38CFB92-FC42-4970-B35D-6D56B7876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9" r="27872"/>
          <a:stretch/>
        </p:blipFill>
        <p:spPr>
          <a:xfrm>
            <a:off x="8674674" y="1678417"/>
            <a:ext cx="2539842" cy="3501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20453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D1504E-51DD-4C78-93AE-65527374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84" y="414527"/>
            <a:ext cx="10058400" cy="1609344"/>
          </a:xfrm>
        </p:spPr>
        <p:txBody>
          <a:bodyPr/>
          <a:lstStyle/>
          <a:p>
            <a:r>
              <a:rPr lang="pt-PT" dirty="0"/>
              <a:t>Questões e Políticas fiscais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05B2ACF2-C9B9-4AE7-907C-2572D30D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  <a:endParaRPr lang="pt-PT" dirty="0"/>
          </a:p>
        </p:txBody>
      </p:sp>
      <p:sp>
        <p:nvSpPr>
          <p:cNvPr id="9" name="Chavetas 8">
            <a:extLst>
              <a:ext uri="{FF2B5EF4-FFF2-40B4-BE49-F238E27FC236}">
                <a16:creationId xmlns:a16="http://schemas.microsoft.com/office/drawing/2014/main" xmlns="" id="{748D1D8F-C616-4C5C-A9D0-3E81799EFD45}"/>
              </a:ext>
            </a:extLst>
          </p:cNvPr>
          <p:cNvSpPr/>
          <p:nvPr/>
        </p:nvSpPr>
        <p:spPr>
          <a:xfrm>
            <a:off x="-44599" y="1883043"/>
            <a:ext cx="8087530" cy="2951087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 Fase às condições favoráveis, o ajustamento deveria ser feito, contribuindo para um espaço que conseguisse lidar com os potencias choques, no futuro.</a:t>
            </a:r>
          </a:p>
          <a:p>
            <a:pPr algn="just"/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No curto prazo, permitiria que os passivos contingentes do Novo Banco fossem acumulados sem prejudicar a estratégia para a redução da dívida e reduziria o endividamento público a níveis mais seguros e próximos das médias na área europeia.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4386C5D-8EBF-44C4-81E1-F18F821D2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192" y="4793690"/>
            <a:ext cx="1449237" cy="14492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 descr="Uma imagem com captura de ecrã&#10;&#10;Descrição gerada automaticamente">
            <a:extLst>
              <a:ext uri="{FF2B5EF4-FFF2-40B4-BE49-F238E27FC236}">
                <a16:creationId xmlns:a16="http://schemas.microsoft.com/office/drawing/2014/main" xmlns="" id="{36B43953-F4E8-4480-80F0-285B1A0AE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31" y="1000541"/>
            <a:ext cx="3970436" cy="485691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87010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D1504E-51DD-4C78-93AE-65527374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3331"/>
            <a:ext cx="10058400" cy="1609344"/>
          </a:xfrm>
        </p:spPr>
        <p:txBody>
          <a:bodyPr/>
          <a:lstStyle/>
          <a:p>
            <a:r>
              <a:rPr lang="pt-PT" dirty="0"/>
              <a:t>Questões e Políticas fiscais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05B2ACF2-C9B9-4AE7-907C-2572D30D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  <a:endParaRPr lang="pt-PT" dirty="0"/>
          </a:p>
        </p:txBody>
      </p:sp>
      <p:sp>
        <p:nvSpPr>
          <p:cNvPr id="9" name="Chavetas 8">
            <a:extLst>
              <a:ext uri="{FF2B5EF4-FFF2-40B4-BE49-F238E27FC236}">
                <a16:creationId xmlns:a16="http://schemas.microsoft.com/office/drawing/2014/main" xmlns="" id="{748D1D8F-C616-4C5C-A9D0-3E81799EFD45}"/>
              </a:ext>
            </a:extLst>
          </p:cNvPr>
          <p:cNvSpPr/>
          <p:nvPr/>
        </p:nvSpPr>
        <p:spPr>
          <a:xfrm>
            <a:off x="120870" y="1822675"/>
            <a:ext cx="5975130" cy="3011455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A consolidação orçamental estrutural deve basear-se em despesas duradouras reforma.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Pois a mudança para as 35 horas dificultou a procura para os pequenos empregos e o descongelamento das carreiras  surge a necessidade de uma reforma bem concebida.</a:t>
            </a:r>
          </a:p>
        </p:txBody>
      </p:sp>
      <p:pic>
        <p:nvPicPr>
          <p:cNvPr id="7" name="Imagem 6" descr="Uma imagem com texto, mapa&#10;&#10;Descrição gerada automaticamente">
            <a:extLst>
              <a:ext uri="{FF2B5EF4-FFF2-40B4-BE49-F238E27FC236}">
                <a16:creationId xmlns:a16="http://schemas.microsoft.com/office/drawing/2014/main" xmlns="" id="{26C77C9A-AFA2-4EA4-80F9-E33AF2CAC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89" y="1585883"/>
            <a:ext cx="5215991" cy="3967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035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D1504E-51DD-4C78-93AE-65527374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3331"/>
            <a:ext cx="10058400" cy="1609344"/>
          </a:xfrm>
        </p:spPr>
        <p:txBody>
          <a:bodyPr/>
          <a:lstStyle/>
          <a:p>
            <a:r>
              <a:rPr lang="pt-PT" dirty="0"/>
              <a:t>Questões e Políticas fiscais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05B2ACF2-C9B9-4AE7-907C-2572D30D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  <a:endParaRPr lang="pt-PT" dirty="0"/>
          </a:p>
        </p:txBody>
      </p:sp>
      <p:sp>
        <p:nvSpPr>
          <p:cNvPr id="8" name="Chavetas 7">
            <a:extLst>
              <a:ext uri="{FF2B5EF4-FFF2-40B4-BE49-F238E27FC236}">
                <a16:creationId xmlns:a16="http://schemas.microsoft.com/office/drawing/2014/main" xmlns="" id="{E934EC23-DDED-4CFB-BA95-C90E0DE4D411}"/>
              </a:ext>
            </a:extLst>
          </p:cNvPr>
          <p:cNvSpPr/>
          <p:nvPr/>
        </p:nvSpPr>
        <p:spPr>
          <a:xfrm>
            <a:off x="267174" y="1822675"/>
            <a:ext cx="5600226" cy="3861816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No Sistema de pensões estão a ser implementadas medidas para reduzir as penalidades para a reforma antecipada com mais de 40 anos de contribuição.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b="1" dirty="0"/>
              <a:t>Contra</a:t>
            </a:r>
            <a:r>
              <a:rPr lang="pt-PT" sz="2000" dirty="0"/>
              <a:t>: aumento da necessidade de cash-flows, no curto prazo.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E a médio prazo, necessidade de revisão das recentes reformas, principalmente nas mais altas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192B2A4-A3BD-4BD9-8C55-26BD7BFB7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54" y="1644098"/>
            <a:ext cx="5250282" cy="3911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347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ção do Rodapé 23">
            <a:extLst>
              <a:ext uri="{FF2B5EF4-FFF2-40B4-BE49-F238E27FC236}">
                <a16:creationId xmlns:a16="http://schemas.microsoft.com/office/drawing/2014/main" xmlns="" id="{97E5A83D-F409-483C-BA4F-921D9F5D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177AA35-6CDF-4067-AE40-06825FBEBE46}"/>
              </a:ext>
            </a:extLst>
          </p:cNvPr>
          <p:cNvSpPr/>
          <p:nvPr/>
        </p:nvSpPr>
        <p:spPr>
          <a:xfrm>
            <a:off x="201977" y="1517165"/>
            <a:ext cx="3697357" cy="1242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Deficiência no monitoramento e controlo do orçamento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1E8F29D-25E5-4AB7-9571-21AE1DDF22ED}"/>
              </a:ext>
            </a:extLst>
          </p:cNvPr>
          <p:cNvSpPr/>
          <p:nvPr/>
        </p:nvSpPr>
        <p:spPr>
          <a:xfrm>
            <a:off x="7596691" y="1517165"/>
            <a:ext cx="3697357" cy="1242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Suborçamentação, más práticas de monitorização e execução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73E5B39-DCC6-411F-A709-0DDA16F98287}"/>
              </a:ext>
            </a:extLst>
          </p:cNvPr>
          <p:cNvSpPr/>
          <p:nvPr/>
        </p:nvSpPr>
        <p:spPr>
          <a:xfrm>
            <a:off x="3899334" y="2881184"/>
            <a:ext cx="3697357" cy="1242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Monitorização da eficácia e intervenções  adicionais se necessário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F2B32C2-E348-41CA-A050-FD3DBC83D9BE}"/>
              </a:ext>
            </a:extLst>
          </p:cNvPr>
          <p:cNvSpPr/>
          <p:nvPr/>
        </p:nvSpPr>
        <p:spPr>
          <a:xfrm>
            <a:off x="201977" y="4472274"/>
            <a:ext cx="3697357" cy="1242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Melhorar a relação custo- eficácia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7AD962-9689-42D5-A960-361F9D2328C3}"/>
              </a:ext>
            </a:extLst>
          </p:cNvPr>
          <p:cNvSpPr/>
          <p:nvPr/>
        </p:nvSpPr>
        <p:spPr>
          <a:xfrm>
            <a:off x="7596690" y="4472274"/>
            <a:ext cx="3697357" cy="1242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Criação unidade conjunta pelos ministérios de Saúde e Finanças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EF55344D-FD75-4CE0-967A-C010C47A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3331"/>
            <a:ext cx="10058400" cy="1609344"/>
          </a:xfrm>
        </p:spPr>
        <p:txBody>
          <a:bodyPr/>
          <a:lstStyle/>
          <a:p>
            <a:r>
              <a:rPr lang="pt-PT" dirty="0"/>
              <a:t>Questões e Políticas fiscais</a:t>
            </a:r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xmlns="" id="{D90D1190-87A3-4071-8587-66C68F4AC3C6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3899334" y="2138361"/>
            <a:ext cx="3697357" cy="0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xmlns="" id="{C152A08F-FB1A-4993-8E85-1E19AD0F744E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 flipH="1">
            <a:off x="9445369" y="2759556"/>
            <a:ext cx="1" cy="171271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xmlns="" id="{2DF88936-1EEA-4ABE-936D-B903FA03602A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2050656" y="3502380"/>
            <a:ext cx="1848678" cy="969894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xmlns="" id="{DC26A6CE-FD6A-4F96-92AD-2D6CE3415A7E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>
            <a:off x="3899334" y="5093470"/>
            <a:ext cx="3697356" cy="0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151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D1504E-51DD-4C78-93AE-65527374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3331"/>
            <a:ext cx="10058400" cy="1609344"/>
          </a:xfrm>
        </p:spPr>
        <p:txBody>
          <a:bodyPr/>
          <a:lstStyle/>
          <a:p>
            <a:r>
              <a:rPr lang="pt-PT" dirty="0"/>
              <a:t>Questões e Políticas fiscais – </a:t>
            </a:r>
            <a:r>
              <a:rPr lang="pt-PT" dirty="0" err="1"/>
              <a:t>Authorities</a:t>
            </a:r>
            <a:r>
              <a:rPr lang="pt-PT" dirty="0"/>
              <a:t> </a:t>
            </a:r>
            <a:r>
              <a:rPr lang="pt-PT" dirty="0" err="1"/>
              <a:t>Views</a:t>
            </a:r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05B2ACF2-C9B9-4AE7-907C-2572D30D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  <a:endParaRPr lang="pt-PT" dirty="0"/>
          </a:p>
        </p:txBody>
      </p:sp>
      <p:sp>
        <p:nvSpPr>
          <p:cNvPr id="8" name="Chavetas 7">
            <a:extLst>
              <a:ext uri="{FF2B5EF4-FFF2-40B4-BE49-F238E27FC236}">
                <a16:creationId xmlns:a16="http://schemas.microsoft.com/office/drawing/2014/main" xmlns="" id="{E934EC23-DDED-4CFB-BA95-C90E0DE4D411}"/>
              </a:ext>
            </a:extLst>
          </p:cNvPr>
          <p:cNvSpPr/>
          <p:nvPr/>
        </p:nvSpPr>
        <p:spPr>
          <a:xfrm>
            <a:off x="296322" y="2784289"/>
            <a:ext cx="5341146" cy="1941605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As metas do Programa de Estabilidade 2018 – 2022 são realistas e apropriadas.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A Sua estratégia está focada em 3 pontos</a:t>
            </a:r>
          </a:p>
        </p:txBody>
      </p:sp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xmlns="" id="{628462E4-E94A-4875-B160-9C8B6C7FEB3B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5637468" y="1948024"/>
            <a:ext cx="2287332" cy="180706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7D524A18-7A67-457B-A5B1-541AC40C5D3D}"/>
              </a:ext>
            </a:extLst>
          </p:cNvPr>
          <p:cNvSpPr/>
          <p:nvPr/>
        </p:nvSpPr>
        <p:spPr>
          <a:xfrm>
            <a:off x="7924801" y="3133680"/>
            <a:ext cx="4160519" cy="1307620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Declínio sustentado das despesas correntes de 2,4% do PIB até 2022 motivado pela queda de juro</a:t>
            </a:r>
          </a:p>
        </p:txBody>
      </p:sp>
      <p:sp>
        <p:nvSpPr>
          <p:cNvPr id="11" name="Chavetas 10">
            <a:extLst>
              <a:ext uri="{FF2B5EF4-FFF2-40B4-BE49-F238E27FC236}">
                <a16:creationId xmlns:a16="http://schemas.microsoft.com/office/drawing/2014/main" xmlns="" id="{829B3E6E-8A56-4CAC-93DA-BAE5321E5A36}"/>
              </a:ext>
            </a:extLst>
          </p:cNvPr>
          <p:cNvSpPr/>
          <p:nvPr/>
        </p:nvSpPr>
        <p:spPr>
          <a:xfrm>
            <a:off x="7924800" y="5066097"/>
            <a:ext cx="3794760" cy="1027909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Revisão de gastos sobre a eficiência das pensões</a:t>
            </a:r>
          </a:p>
        </p:txBody>
      </p:sp>
      <p:sp>
        <p:nvSpPr>
          <p:cNvPr id="12" name="Chavetas 11">
            <a:extLst>
              <a:ext uri="{FF2B5EF4-FFF2-40B4-BE49-F238E27FC236}">
                <a16:creationId xmlns:a16="http://schemas.microsoft.com/office/drawing/2014/main" xmlns="" id="{FFF56D1A-0385-4BC2-AB03-EF7B38DD8065}"/>
              </a:ext>
            </a:extLst>
          </p:cNvPr>
          <p:cNvSpPr/>
          <p:nvPr/>
        </p:nvSpPr>
        <p:spPr>
          <a:xfrm>
            <a:off x="7924800" y="1434069"/>
            <a:ext cx="4160520" cy="1027909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Restrição aos salários no setor público e ao emprego</a:t>
            </a:r>
          </a:p>
        </p:txBody>
      </p: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xmlns="" id="{750D8220-6AA6-41FD-84AE-7DCF7AC451C1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5637468" y="3755092"/>
            <a:ext cx="2287333" cy="3239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xmlns="" id="{96548091-6016-4B6F-9EDE-5A90E1B0053F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5637468" y="3755092"/>
            <a:ext cx="2287332" cy="182496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833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D1504E-51DD-4C78-93AE-65527374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3331"/>
            <a:ext cx="10058400" cy="1609344"/>
          </a:xfrm>
        </p:spPr>
        <p:txBody>
          <a:bodyPr/>
          <a:lstStyle/>
          <a:p>
            <a:r>
              <a:rPr lang="pt-PT" dirty="0"/>
              <a:t>Questões e Políticas fiscais – </a:t>
            </a:r>
            <a:r>
              <a:rPr lang="pt-PT" dirty="0" err="1"/>
              <a:t>Authorities</a:t>
            </a:r>
            <a:r>
              <a:rPr lang="pt-PT" dirty="0"/>
              <a:t> </a:t>
            </a:r>
            <a:r>
              <a:rPr lang="pt-PT" dirty="0" err="1"/>
              <a:t>Views</a:t>
            </a:r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05B2ACF2-C9B9-4AE7-907C-2572D30D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  <a:endParaRPr lang="pt-PT" dirty="0"/>
          </a:p>
        </p:txBody>
      </p:sp>
      <p:sp>
        <p:nvSpPr>
          <p:cNvPr id="8" name="Chavetas 7">
            <a:extLst>
              <a:ext uri="{FF2B5EF4-FFF2-40B4-BE49-F238E27FC236}">
                <a16:creationId xmlns:a16="http://schemas.microsoft.com/office/drawing/2014/main" xmlns="" id="{E934EC23-DDED-4CFB-BA95-C90E0DE4D411}"/>
              </a:ext>
            </a:extLst>
          </p:cNvPr>
          <p:cNvSpPr/>
          <p:nvPr/>
        </p:nvSpPr>
        <p:spPr>
          <a:xfrm>
            <a:off x="419574" y="2247843"/>
            <a:ext cx="5395300" cy="1181158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Economia encontra-se em fase de recuperação do ciclo e crescimento permanecerá forte a médio prazo.</a:t>
            </a:r>
          </a:p>
        </p:txBody>
      </p:sp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7D524A18-7A67-457B-A5B1-541AC40C5D3D}"/>
              </a:ext>
            </a:extLst>
          </p:cNvPr>
          <p:cNvSpPr/>
          <p:nvPr/>
        </p:nvSpPr>
        <p:spPr>
          <a:xfrm>
            <a:off x="3165348" y="4408352"/>
            <a:ext cx="5861304" cy="1307620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Redução da dívida pública para 102% do PIB em 2022.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Consideram uma meta robusta face aos choques macro econômicos e financeiros atuais.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PT" sz="2000" dirty="0"/>
          </a:p>
        </p:txBody>
      </p:sp>
      <p:sp>
        <p:nvSpPr>
          <p:cNvPr id="12" name="Chavetas 11">
            <a:extLst>
              <a:ext uri="{FF2B5EF4-FFF2-40B4-BE49-F238E27FC236}">
                <a16:creationId xmlns:a16="http://schemas.microsoft.com/office/drawing/2014/main" xmlns="" id="{FFF56D1A-0385-4BC2-AB03-EF7B38DD8065}"/>
              </a:ext>
            </a:extLst>
          </p:cNvPr>
          <p:cNvSpPr/>
          <p:nvPr/>
        </p:nvSpPr>
        <p:spPr>
          <a:xfrm>
            <a:off x="6733123" y="2247842"/>
            <a:ext cx="4886830" cy="1307620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Deficit fiscal diminui para 0,7% d PIB em 2018.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Em 2020 o deficit fiscal esperasse tornar se em superavit.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474552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D1504E-51DD-4C78-93AE-65527374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3331"/>
            <a:ext cx="10058400" cy="1609344"/>
          </a:xfrm>
        </p:spPr>
        <p:txBody>
          <a:bodyPr/>
          <a:lstStyle/>
          <a:p>
            <a:r>
              <a:rPr lang="pt-PT" dirty="0"/>
              <a:t>Questões e Políticas fiscais – </a:t>
            </a:r>
            <a:r>
              <a:rPr lang="pt-PT" dirty="0" err="1"/>
              <a:t>Authorities</a:t>
            </a:r>
            <a:r>
              <a:rPr lang="pt-PT" dirty="0"/>
              <a:t> </a:t>
            </a:r>
            <a:r>
              <a:rPr lang="pt-PT" dirty="0" err="1"/>
              <a:t>Views</a:t>
            </a:r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05B2ACF2-C9B9-4AE7-907C-2572D30D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  <a:endParaRPr lang="pt-PT" dirty="0"/>
          </a:p>
        </p:txBody>
      </p:sp>
      <p:sp>
        <p:nvSpPr>
          <p:cNvPr id="8" name="Chavetas 7">
            <a:extLst>
              <a:ext uri="{FF2B5EF4-FFF2-40B4-BE49-F238E27FC236}">
                <a16:creationId xmlns:a16="http://schemas.microsoft.com/office/drawing/2014/main" xmlns="" id="{E934EC23-DDED-4CFB-BA95-C90E0DE4D411}"/>
              </a:ext>
            </a:extLst>
          </p:cNvPr>
          <p:cNvSpPr/>
          <p:nvPr/>
        </p:nvSpPr>
        <p:spPr>
          <a:xfrm>
            <a:off x="419574" y="2247842"/>
            <a:ext cx="5341145" cy="1498535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Avanço das reformas com vista a aumentar a eficiência e melhorar a inclusão dos grupos mais vulneráveis.</a:t>
            </a:r>
          </a:p>
        </p:txBody>
      </p:sp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7D524A18-7A67-457B-A5B1-541AC40C5D3D}"/>
              </a:ext>
            </a:extLst>
          </p:cNvPr>
          <p:cNvSpPr/>
          <p:nvPr/>
        </p:nvSpPr>
        <p:spPr>
          <a:xfrm>
            <a:off x="6514628" y="3746377"/>
            <a:ext cx="5341146" cy="1307620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Aumento das pensões mais baixas para promover a equidade e redução das multas excessivas da reforma antecipada.</a:t>
            </a:r>
          </a:p>
        </p:txBody>
      </p:sp>
      <p:sp>
        <p:nvSpPr>
          <p:cNvPr id="11" name="Chavetas 10">
            <a:extLst>
              <a:ext uri="{FF2B5EF4-FFF2-40B4-BE49-F238E27FC236}">
                <a16:creationId xmlns:a16="http://schemas.microsoft.com/office/drawing/2014/main" xmlns="" id="{829B3E6E-8A56-4CAC-93DA-BAE5321E5A36}"/>
              </a:ext>
            </a:extLst>
          </p:cNvPr>
          <p:cNvSpPr/>
          <p:nvPr/>
        </p:nvSpPr>
        <p:spPr>
          <a:xfrm>
            <a:off x="628886" y="4400187"/>
            <a:ext cx="4922520" cy="1027909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Esforços na contenção da acumulação de dívidas no setor da saúde</a:t>
            </a:r>
          </a:p>
        </p:txBody>
      </p:sp>
      <p:sp>
        <p:nvSpPr>
          <p:cNvPr id="12" name="Chavetas 11">
            <a:extLst>
              <a:ext uri="{FF2B5EF4-FFF2-40B4-BE49-F238E27FC236}">
                <a16:creationId xmlns:a16="http://schemas.microsoft.com/office/drawing/2014/main" xmlns="" id="{FFF56D1A-0385-4BC2-AB03-EF7B38DD8065}"/>
              </a:ext>
            </a:extLst>
          </p:cNvPr>
          <p:cNvSpPr/>
          <p:nvPr/>
        </p:nvSpPr>
        <p:spPr>
          <a:xfrm>
            <a:off x="6431282" y="1797351"/>
            <a:ext cx="5526022" cy="1307620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Financiamento das pensões através de ma fração do imposto IRC das empresa (2%) e transparência do sistema online dos benefícios previdenciários.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PT" sz="2000" dirty="0"/>
          </a:p>
        </p:txBody>
      </p:sp>
      <p:sp>
        <p:nvSpPr>
          <p:cNvPr id="9" name="Chavetas 8">
            <a:extLst>
              <a:ext uri="{FF2B5EF4-FFF2-40B4-BE49-F238E27FC236}">
                <a16:creationId xmlns:a16="http://schemas.microsoft.com/office/drawing/2014/main" xmlns="" id="{B28F5AAD-83A9-4F97-8A9E-6B606ABFFC67}"/>
              </a:ext>
            </a:extLst>
          </p:cNvPr>
          <p:cNvSpPr/>
          <p:nvPr/>
        </p:nvSpPr>
        <p:spPr>
          <a:xfrm>
            <a:off x="6349701" y="5336486"/>
            <a:ext cx="4922520" cy="1027909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Reforço no planeamento e controlo orçamental, no melhoramento do serviço</a:t>
            </a:r>
          </a:p>
        </p:txBody>
      </p:sp>
    </p:spTree>
    <p:extLst>
      <p:ext uri="{BB962C8B-B14F-4D97-AF65-F5344CB8AC3E}">
        <p14:creationId xmlns:p14="http://schemas.microsoft.com/office/powerpoint/2010/main" val="131899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4C6A80A-C3F4-48DE-80ED-845C8B3E13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55CEB6-DD13-4C24-A496-C1BCDE92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400" dirty="0" err="1"/>
              <a:t>Depois</a:t>
            </a:r>
            <a:r>
              <a:rPr lang="en-US" sz="3400" dirty="0"/>
              <a:t> de </a:t>
            </a:r>
            <a:r>
              <a:rPr lang="en-US" sz="3400" dirty="0" err="1"/>
              <a:t>crescer</a:t>
            </a:r>
            <a:r>
              <a:rPr lang="en-US" sz="3400" dirty="0"/>
              <a:t> </a:t>
            </a:r>
            <a:r>
              <a:rPr lang="en-US" sz="3400" dirty="0" err="1"/>
              <a:t>em</a:t>
            </a:r>
            <a:r>
              <a:rPr lang="en-US" sz="3400" dirty="0"/>
              <a:t> 2017, a </a:t>
            </a:r>
            <a:r>
              <a:rPr lang="en-US" sz="3400" dirty="0" err="1"/>
              <a:t>economia</a:t>
            </a:r>
            <a:r>
              <a:rPr lang="en-US" sz="3400" dirty="0"/>
              <a:t> </a:t>
            </a:r>
            <a:r>
              <a:rPr lang="en-US" sz="3400" dirty="0" err="1"/>
              <a:t>desacelerou</a:t>
            </a:r>
            <a:r>
              <a:rPr lang="en-US" sz="3400" dirty="0"/>
              <a:t> no </a:t>
            </a:r>
            <a:r>
              <a:rPr lang="en-US" sz="3400" dirty="0" err="1"/>
              <a:t>primeiro</a:t>
            </a:r>
            <a:r>
              <a:rPr lang="en-US" sz="3400" dirty="0"/>
              <a:t> </a:t>
            </a:r>
            <a:r>
              <a:rPr lang="en-US" sz="3400" dirty="0" err="1"/>
              <a:t>trimestre</a:t>
            </a:r>
            <a:r>
              <a:rPr lang="en-US" sz="3400" dirty="0"/>
              <a:t> de 2018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E63D84A5-8CE1-450C-83B1-E0CC005AE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10" y="2648047"/>
            <a:ext cx="6730276" cy="4050792"/>
          </a:xfrm>
        </p:spPr>
        <p:txBody>
          <a:bodyPr>
            <a:normAutofit/>
          </a:bodyPr>
          <a:lstStyle/>
          <a:p>
            <a:pPr marL="285750">
              <a:spcAft>
                <a:spcPts val="600"/>
              </a:spcAft>
            </a:pPr>
            <a:r>
              <a:rPr lang="en-US" sz="2400" dirty="0"/>
              <a:t>O </a:t>
            </a:r>
            <a:r>
              <a:rPr lang="en-US" sz="2400" dirty="0" err="1"/>
              <a:t>crescimento</a:t>
            </a:r>
            <a:r>
              <a:rPr lang="en-US" sz="2400" dirty="0"/>
              <a:t> real do PIB </a:t>
            </a:r>
            <a:r>
              <a:rPr lang="en-US" sz="2400" dirty="0" err="1"/>
              <a:t>atingiu</a:t>
            </a:r>
            <a:r>
              <a:rPr lang="en-US" sz="2400" dirty="0"/>
              <a:t> 2,7% </a:t>
            </a:r>
            <a:r>
              <a:rPr lang="en-US" sz="2400" dirty="0" err="1"/>
              <a:t>em</a:t>
            </a:r>
            <a:r>
              <a:rPr lang="en-US" sz="2400" dirty="0"/>
              <a:t> 2017;</a:t>
            </a:r>
          </a:p>
          <a:p>
            <a:pPr marL="285750">
              <a:spcAft>
                <a:spcPts val="600"/>
              </a:spcAft>
            </a:pPr>
            <a:r>
              <a:rPr lang="en-US" sz="2400" dirty="0" err="1"/>
              <a:t>Investimento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equipamentos</a:t>
            </a:r>
            <a:r>
              <a:rPr lang="en-US" sz="2400" dirty="0"/>
              <a:t> e </a:t>
            </a:r>
            <a:r>
              <a:rPr lang="en-US" sz="2400" dirty="0" err="1"/>
              <a:t>maquinarias</a:t>
            </a:r>
            <a:r>
              <a:rPr lang="en-US" sz="2400" dirty="0"/>
              <a:t> </a:t>
            </a:r>
            <a:r>
              <a:rPr lang="en-US" sz="2400" dirty="0" err="1"/>
              <a:t>cresceu</a:t>
            </a:r>
            <a:r>
              <a:rPr lang="en-US" sz="2400" dirty="0"/>
              <a:t> fortemente </a:t>
            </a:r>
            <a:r>
              <a:rPr lang="en-US" sz="2400" dirty="0" err="1"/>
              <a:t>em</a:t>
            </a:r>
            <a:r>
              <a:rPr lang="en-US" sz="2400" dirty="0"/>
              <a:t> 2017 e 2018;</a:t>
            </a:r>
          </a:p>
          <a:p>
            <a:endParaRPr lang="en-US" sz="1800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7CBE5484-BDDD-4DC1-80C4-716DFB5D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0109" y="6275718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PT" dirty="0"/>
              <a:t>Política Económica e Atividade Empresarial - 22 de maio de 2019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E2417C7-A82F-44F7-A96F-B751F330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41F7344-9C8B-4289-B22F-5A9BE386F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D44D01D-A2CB-4AC9-9D70-A4DC027D19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C9D242B-43BC-4586-8CD2-B7A75CF98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25" y="229398"/>
            <a:ext cx="4320000" cy="31996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FDE0BB37-5DEC-4B63-A025-733BD43D0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95" y="3663269"/>
            <a:ext cx="4320000" cy="29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91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D1504E-51DD-4C78-93AE-65527374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3331"/>
            <a:ext cx="10058400" cy="1609344"/>
          </a:xfrm>
        </p:spPr>
        <p:txBody>
          <a:bodyPr/>
          <a:lstStyle/>
          <a:p>
            <a:r>
              <a:rPr lang="pt-PT" dirty="0"/>
              <a:t>Questões e Políticas fiscais – </a:t>
            </a:r>
            <a:r>
              <a:rPr lang="pt-PT" dirty="0" err="1"/>
              <a:t>Authorities</a:t>
            </a:r>
            <a:r>
              <a:rPr lang="pt-PT" dirty="0"/>
              <a:t> </a:t>
            </a:r>
            <a:r>
              <a:rPr lang="pt-PT" dirty="0" err="1"/>
              <a:t>Views</a:t>
            </a:r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05B2ACF2-C9B9-4AE7-907C-2572D30D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  <a:endParaRPr lang="pt-PT" dirty="0"/>
          </a:p>
        </p:txBody>
      </p:sp>
      <p:sp>
        <p:nvSpPr>
          <p:cNvPr id="8" name="Chavetas 7">
            <a:extLst>
              <a:ext uri="{FF2B5EF4-FFF2-40B4-BE49-F238E27FC236}">
                <a16:creationId xmlns:a16="http://schemas.microsoft.com/office/drawing/2014/main" xmlns="" id="{E934EC23-DDED-4CFB-BA95-C90E0DE4D411}"/>
              </a:ext>
            </a:extLst>
          </p:cNvPr>
          <p:cNvSpPr/>
          <p:nvPr/>
        </p:nvSpPr>
        <p:spPr>
          <a:xfrm>
            <a:off x="6698823" y="1636906"/>
            <a:ext cx="5341146" cy="1941605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Revisão dos gastos correntes, através da centralização da aquisição de medicamentos e dispositivos médicos e renegociação dos contratos com fornecedores.</a:t>
            </a:r>
          </a:p>
        </p:txBody>
      </p:sp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7D524A18-7A67-457B-A5B1-541AC40C5D3D}"/>
              </a:ext>
            </a:extLst>
          </p:cNvPr>
          <p:cNvSpPr/>
          <p:nvPr/>
        </p:nvSpPr>
        <p:spPr>
          <a:xfrm>
            <a:off x="7520407" y="4649786"/>
            <a:ext cx="3483864" cy="1307620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Criação da unidade conjunta do Ministério da Saúde e Finanças</a:t>
            </a:r>
          </a:p>
        </p:txBody>
      </p:sp>
      <p:sp>
        <p:nvSpPr>
          <p:cNvPr id="12" name="Chavetas 11">
            <a:extLst>
              <a:ext uri="{FF2B5EF4-FFF2-40B4-BE49-F238E27FC236}">
                <a16:creationId xmlns:a16="http://schemas.microsoft.com/office/drawing/2014/main" xmlns="" id="{FFF56D1A-0385-4BC2-AB03-EF7B38DD8065}"/>
              </a:ext>
            </a:extLst>
          </p:cNvPr>
          <p:cNvSpPr/>
          <p:nvPr/>
        </p:nvSpPr>
        <p:spPr>
          <a:xfrm>
            <a:off x="797111" y="3396384"/>
            <a:ext cx="3483864" cy="977564"/>
          </a:xfrm>
          <a:prstGeom prst="bracePair">
            <a:avLst>
              <a:gd name="adj" fmla="val 68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000" dirty="0"/>
              <a:t>Lidar com a fraude no setor da saúde através: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PT" sz="2000" dirty="0"/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xmlns="" id="{963C8379-F5D1-4587-8ED9-7825074F3A21}"/>
              </a:ext>
            </a:extLst>
          </p:cNvPr>
          <p:cNvCxnSpPr>
            <a:cxnSpLocks/>
            <a:stCxn id="12" idx="3"/>
            <a:endCxn id="8" idx="1"/>
          </p:cNvCxnSpPr>
          <p:nvPr/>
        </p:nvCxnSpPr>
        <p:spPr>
          <a:xfrm flipV="1">
            <a:off x="4280975" y="2607709"/>
            <a:ext cx="2417848" cy="1277457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xmlns="" id="{A46B24F8-5D66-467E-B646-28FDF9E8B48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251960" y="3885166"/>
            <a:ext cx="3268447" cy="141843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36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FCC3EE-0BC7-4A9E-B562-DAC6926E8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8" y="1103569"/>
            <a:ext cx="11131825" cy="3285551"/>
          </a:xfrm>
        </p:spPr>
        <p:txBody>
          <a:bodyPr/>
          <a:lstStyle/>
          <a:p>
            <a:r>
              <a:rPr lang="pt-PT" sz="8000" dirty="0"/>
              <a:t>Questões estruturais – Investimento e crescimento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51412EC-6896-4E8B-BFCF-D0405BA42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EA335C12-DC44-4C0F-B3D9-B2FA6D91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</p:spTree>
    <p:extLst>
      <p:ext uri="{BB962C8B-B14F-4D97-AF65-F5344CB8AC3E}">
        <p14:creationId xmlns:p14="http://schemas.microsoft.com/office/powerpoint/2010/main" val="2152727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20791-DD5C-4766-922A-485237A9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09" y="607692"/>
            <a:ext cx="10629900" cy="1311223"/>
          </a:xfrm>
        </p:spPr>
        <p:txBody>
          <a:bodyPr>
            <a:normAutofit fontScale="90000"/>
          </a:bodyPr>
          <a:lstStyle/>
          <a:p>
            <a:r>
              <a:rPr lang="pt-PT" sz="3700" dirty="0"/>
              <a:t>É</a:t>
            </a:r>
            <a:r>
              <a:rPr lang="pt-PT" sz="3700"/>
              <a:t> </a:t>
            </a:r>
            <a:r>
              <a:rPr lang="pt-PT" sz="3700" dirty="0"/>
              <a:t>necessário que Portugal melhore  a sua perspetiva de crescimento a médio prazo de modo a convergir com os padrões de vida da Zona EURO</a:t>
            </a:r>
            <a:r>
              <a:rPr lang="pt-PT" sz="4000" cap="none" dirty="0">
                <a:solidFill>
                  <a:schemeClr val="tx1"/>
                </a:solidFill>
                <a:latin typeface="Rockwell" panose="02060603020205020403"/>
              </a:rPr>
              <a:t/>
            </a:r>
            <a:br>
              <a:rPr lang="pt-PT" sz="4000" cap="none" dirty="0">
                <a:solidFill>
                  <a:schemeClr val="tx1"/>
                </a:solidFill>
                <a:latin typeface="Rockwell" panose="02060603020205020403"/>
              </a:rPr>
            </a:br>
            <a:endParaRPr lang="pt-PT" sz="3700" dirty="0"/>
          </a:p>
        </p:txBody>
      </p:sp>
      <p:sp>
        <p:nvSpPr>
          <p:cNvPr id="24" name="Marcador de Posição do Rodapé 23">
            <a:extLst>
              <a:ext uri="{FF2B5EF4-FFF2-40B4-BE49-F238E27FC236}">
                <a16:creationId xmlns:a16="http://schemas.microsoft.com/office/drawing/2014/main" xmlns="" id="{97E5A83D-F409-483C-BA4F-921D9F5D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Política Económica e Atividade Empresarial - 22 de maio de 2019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7BEE093-D391-4BD6-9EE4-9420B59870C2}"/>
              </a:ext>
            </a:extLst>
          </p:cNvPr>
          <p:cNvSpPr/>
          <p:nvPr/>
        </p:nvSpPr>
        <p:spPr>
          <a:xfrm>
            <a:off x="6416042" y="531710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ECF655D-570F-4B54-9954-F6586D47C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466" y="2341858"/>
            <a:ext cx="4512415" cy="3285886"/>
          </a:xfrm>
          <a:prstGeom prst="rect">
            <a:avLst/>
          </a:prstGeom>
        </p:spPr>
      </p:pic>
      <p:sp>
        <p:nvSpPr>
          <p:cNvPr id="18" name="Chavetas 17">
            <a:extLst>
              <a:ext uri="{FF2B5EF4-FFF2-40B4-BE49-F238E27FC236}">
                <a16:creationId xmlns:a16="http://schemas.microsoft.com/office/drawing/2014/main" xmlns="" id="{4DF3E695-8A8F-4E69-9CA0-7220D1AD08EE}"/>
              </a:ext>
            </a:extLst>
          </p:cNvPr>
          <p:cNvSpPr/>
          <p:nvPr/>
        </p:nvSpPr>
        <p:spPr>
          <a:xfrm>
            <a:off x="190119" y="2239616"/>
            <a:ext cx="7225665" cy="3432313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200" dirty="0"/>
              <a:t>Durante a crise, o </a:t>
            </a:r>
            <a:r>
              <a:rPr lang="pt-PT" sz="2200" b="1" dirty="0"/>
              <a:t>rendimento médio </a:t>
            </a:r>
            <a:r>
              <a:rPr lang="pt-PT" sz="2200" dirty="0"/>
              <a:t>em Portugal </a:t>
            </a:r>
            <a:r>
              <a:rPr lang="pt-PT" sz="2200" b="1" dirty="0"/>
              <a:t>diminui ainda mais </a:t>
            </a:r>
            <a:r>
              <a:rPr lang="pt-PT" sz="2200" dirty="0"/>
              <a:t>que na Zona Euro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200" dirty="0"/>
              <a:t>Aumento da </a:t>
            </a:r>
            <a:r>
              <a:rPr lang="pt-PT" sz="2200" b="1" dirty="0"/>
              <a:t>dívida pública e privada </a:t>
            </a:r>
            <a:r>
              <a:rPr lang="pt-PT" sz="2200" dirty="0"/>
              <a:t>continuam a ser os maiores fatores de </a:t>
            </a:r>
            <a:r>
              <a:rPr lang="pt-PT" sz="2200" b="1" dirty="0"/>
              <a:t>vulnerabilidade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200" b="1" dirty="0"/>
              <a:t>Crescimento mais rápido do output </a:t>
            </a:r>
            <a:r>
              <a:rPr lang="pt-PT" sz="2200" dirty="0"/>
              <a:t>facilitaria a convergência e promoveria desalavancagem adicional</a:t>
            </a:r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67040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0EBC865D-A9B9-44E3-BC0A-0E8D1097A845}"/>
              </a:ext>
            </a:extLst>
          </p:cNvPr>
          <p:cNvSpPr/>
          <p:nvPr/>
        </p:nvSpPr>
        <p:spPr>
          <a:xfrm>
            <a:off x="5910469" y="1794596"/>
            <a:ext cx="5459895" cy="1416478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dirty="0"/>
              <a:t>Flexibilidade do mercado de trabalho e da concorrência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dirty="0"/>
              <a:t>Maior eficácia do sistema judicial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83FAF-7DCB-41B1-A705-51BD251E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9" y="260730"/>
            <a:ext cx="11175162" cy="1716598"/>
          </a:xfrm>
        </p:spPr>
        <p:txBody>
          <a:bodyPr>
            <a:normAutofit/>
          </a:bodyPr>
          <a:lstStyle/>
          <a:p>
            <a:r>
              <a:rPr lang="pt-PT" sz="4000" dirty="0"/>
              <a:t>Crescimento potencial a médio prazo permanecerá moderado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52362A4-2876-47A9-AEF9-8C71679B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376" y="6467715"/>
            <a:ext cx="6327648" cy="365125"/>
          </a:xfrm>
        </p:spPr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446616A-6681-44DD-BB5C-09C42E6016BE}"/>
              </a:ext>
            </a:extLst>
          </p:cNvPr>
          <p:cNvSpPr/>
          <p:nvPr/>
        </p:nvSpPr>
        <p:spPr>
          <a:xfrm>
            <a:off x="190951" y="2012522"/>
            <a:ext cx="4076249" cy="980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Reformas já implementadas</a:t>
            </a:r>
            <a:endParaRPr lang="pt-PT" sz="2000" b="1" dirty="0">
              <a:solidFill>
                <a:schemeClr val="tx1"/>
              </a:solidFill>
            </a:endParaRPr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xmlns="" id="{88B031EC-BF7D-43BF-B68C-C16146216C95}"/>
              </a:ext>
            </a:extLst>
          </p:cNvPr>
          <p:cNvCxnSpPr>
            <a:cxnSpLocks/>
          </p:cNvCxnSpPr>
          <p:nvPr/>
        </p:nvCxnSpPr>
        <p:spPr>
          <a:xfrm flipV="1">
            <a:off x="4343725" y="2502835"/>
            <a:ext cx="127818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xmlns="" id="{BC461B91-4C9B-4564-98F1-82AE2CD5DF7A}"/>
              </a:ext>
            </a:extLst>
          </p:cNvPr>
          <p:cNvCxnSpPr>
            <a:cxnSpLocks/>
          </p:cNvCxnSpPr>
          <p:nvPr/>
        </p:nvCxnSpPr>
        <p:spPr>
          <a:xfrm>
            <a:off x="4351548" y="2891855"/>
            <a:ext cx="1466156" cy="8722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601A385C-F85C-47F2-AF90-F34F0FBF7B0E}"/>
              </a:ext>
            </a:extLst>
          </p:cNvPr>
          <p:cNvSpPr/>
          <p:nvPr/>
        </p:nvSpPr>
        <p:spPr>
          <a:xfrm>
            <a:off x="5910469" y="3613768"/>
            <a:ext cx="5335206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+ CRESCIMENTO e + EMPREGO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2E5338F3-5EDA-414C-9F4B-6FA2ED1D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19" y="3518658"/>
            <a:ext cx="4076249" cy="3002102"/>
          </a:xfrm>
          <a:prstGeom prst="rect">
            <a:avLst/>
          </a:prstGeom>
        </p:spPr>
      </p:pic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xmlns="" id="{3E85F7C0-585A-4616-89BF-B81B7999E82F}"/>
              </a:ext>
            </a:extLst>
          </p:cNvPr>
          <p:cNvCxnSpPr>
            <a:cxnSpLocks/>
          </p:cNvCxnSpPr>
          <p:nvPr/>
        </p:nvCxnSpPr>
        <p:spPr>
          <a:xfrm flipV="1">
            <a:off x="4632286" y="5115906"/>
            <a:ext cx="127818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vetas 18">
            <a:extLst>
              <a:ext uri="{FF2B5EF4-FFF2-40B4-BE49-F238E27FC236}">
                <a16:creationId xmlns:a16="http://schemas.microsoft.com/office/drawing/2014/main" xmlns="" id="{F9F00D00-E3B7-4535-9F7D-1FA544CB69D2}"/>
              </a:ext>
            </a:extLst>
          </p:cNvPr>
          <p:cNvSpPr/>
          <p:nvPr/>
        </p:nvSpPr>
        <p:spPr>
          <a:xfrm>
            <a:off x="6096000" y="4407668"/>
            <a:ext cx="5459895" cy="1416478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dirty="0"/>
              <a:t>Crescimento face aos anos de 2010-2014</a:t>
            </a:r>
          </a:p>
        </p:txBody>
      </p:sp>
    </p:spTree>
    <p:extLst>
      <p:ext uri="{BB962C8B-B14F-4D97-AF65-F5344CB8AC3E}">
        <p14:creationId xmlns:p14="http://schemas.microsoft.com/office/powerpoint/2010/main" val="4170483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83FAF-7DCB-41B1-A705-51BD251E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24" y="8457"/>
            <a:ext cx="11828575" cy="2025737"/>
          </a:xfrm>
        </p:spPr>
        <p:txBody>
          <a:bodyPr>
            <a:noAutofit/>
          </a:bodyPr>
          <a:lstStyle/>
          <a:p>
            <a:r>
              <a:rPr lang="pt-PT" sz="3600" dirty="0"/>
              <a:t>Crescimento crescente a Médio prazo exigirá uma poupança doméstica mais forte para financiar investimento privado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52362A4-2876-47A9-AEF9-8C71679B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72195C2-51BE-46B9-B0FE-8480B3F02488}"/>
              </a:ext>
            </a:extLst>
          </p:cNvPr>
          <p:cNvSpPr/>
          <p:nvPr/>
        </p:nvSpPr>
        <p:spPr>
          <a:xfrm>
            <a:off x="337984" y="2219814"/>
            <a:ext cx="5121133" cy="351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200" dirty="0">
                <a:solidFill>
                  <a:schemeClr val="tx1"/>
                </a:solidFill>
              </a:rPr>
              <a:t>Nível de investimento continua baixo em relação ao PIB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200" dirty="0">
                <a:solidFill>
                  <a:schemeClr val="tx1"/>
                </a:solidFill>
              </a:rPr>
              <a:t>Portugal tem que diminuir o défice orçamental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200" dirty="0">
                <a:solidFill>
                  <a:schemeClr val="tx1"/>
                </a:solidFill>
              </a:rPr>
              <a:t>Poupança bruta nas empresas aumentou no período de ajustamento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200" dirty="0">
                <a:solidFill>
                  <a:schemeClr val="tx1"/>
                </a:solidFill>
              </a:rPr>
              <a:t>Taxa de poupança do agregado familiar foi em média 3,8%</a:t>
            </a:r>
          </a:p>
        </p:txBody>
      </p: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xmlns="" id="{9E957D0A-7108-482B-B2F2-5FCA020F48F3}"/>
              </a:ext>
            </a:extLst>
          </p:cNvPr>
          <p:cNvCxnSpPr>
            <a:cxnSpLocks/>
          </p:cNvCxnSpPr>
          <p:nvPr/>
        </p:nvCxnSpPr>
        <p:spPr>
          <a:xfrm>
            <a:off x="5225839" y="5360372"/>
            <a:ext cx="12750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havetas 23">
            <a:extLst>
              <a:ext uri="{FF2B5EF4-FFF2-40B4-BE49-F238E27FC236}">
                <a16:creationId xmlns:a16="http://schemas.microsoft.com/office/drawing/2014/main" xmlns="" id="{1BC8FF31-6F92-455E-A34A-657DB6BBB6BC}"/>
              </a:ext>
            </a:extLst>
          </p:cNvPr>
          <p:cNvSpPr/>
          <p:nvPr/>
        </p:nvSpPr>
        <p:spPr>
          <a:xfrm>
            <a:off x="6732884" y="4823793"/>
            <a:ext cx="5353099" cy="1073159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pt-PT" dirty="0"/>
              <a:t>A taxa mais baixa dos países avançados, devendo as autoridades aplicar estratégias para aumentar as poupanças</a:t>
            </a:r>
          </a:p>
          <a:p>
            <a:pPr algn="ctr"/>
            <a:endParaRPr lang="pt-PT" dirty="0"/>
          </a:p>
        </p:txBody>
      </p: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xmlns="" id="{1BEA4F43-2D2A-44FA-BAC8-BA71E0F055E6}"/>
              </a:ext>
            </a:extLst>
          </p:cNvPr>
          <p:cNvCxnSpPr>
            <a:cxnSpLocks/>
          </p:cNvCxnSpPr>
          <p:nvPr/>
        </p:nvCxnSpPr>
        <p:spPr>
          <a:xfrm flipV="1">
            <a:off x="5571123" y="3816626"/>
            <a:ext cx="929796" cy="1606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vetas 18">
            <a:extLst>
              <a:ext uri="{FF2B5EF4-FFF2-40B4-BE49-F238E27FC236}">
                <a16:creationId xmlns:a16="http://schemas.microsoft.com/office/drawing/2014/main" xmlns="" id="{616B2462-103B-423F-B2A4-D9CAD2FB7265}"/>
              </a:ext>
            </a:extLst>
          </p:cNvPr>
          <p:cNvSpPr/>
          <p:nvPr/>
        </p:nvSpPr>
        <p:spPr>
          <a:xfrm>
            <a:off x="6732883" y="3280046"/>
            <a:ext cx="5353099" cy="1073159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pt-PT" dirty="0"/>
              <a:t>No entanto permanece inalterada em cerca de 10% do PIB desde 2015 e há riscos de vir a diminuir.</a:t>
            </a:r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89660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83FAF-7DCB-41B1-A705-51BD251E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44" y="298035"/>
            <a:ext cx="10759204" cy="1620501"/>
          </a:xfrm>
        </p:spPr>
        <p:txBody>
          <a:bodyPr>
            <a:noAutofit/>
          </a:bodyPr>
          <a:lstStyle/>
          <a:p>
            <a:r>
              <a:rPr lang="pt-PT" sz="4400" dirty="0"/>
              <a:t>Baseado em reformas do passado, Portugal precisa de impulsionar o investimento e aumentar produtividade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52362A4-2876-47A9-AEF9-8C71679B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0EBC865D-A9B9-44E3-BC0A-0E8D1097A845}"/>
              </a:ext>
            </a:extLst>
          </p:cNvPr>
          <p:cNvSpPr/>
          <p:nvPr/>
        </p:nvSpPr>
        <p:spPr>
          <a:xfrm>
            <a:off x="5241311" y="2404686"/>
            <a:ext cx="6327648" cy="540026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Ambiente regulatório e fiscal para diminuir a incerteza</a:t>
            </a:r>
          </a:p>
          <a:p>
            <a:pPr algn="ctr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446616A-6681-44DD-BB5C-09C42E6016BE}"/>
              </a:ext>
            </a:extLst>
          </p:cNvPr>
          <p:cNvSpPr/>
          <p:nvPr/>
        </p:nvSpPr>
        <p:spPr>
          <a:xfrm>
            <a:off x="370628" y="2408291"/>
            <a:ext cx="3086195" cy="540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Incerteza e regulação</a:t>
            </a:r>
            <a:endParaRPr lang="pt-PT" sz="2000" b="1" dirty="0">
              <a:solidFill>
                <a:schemeClr val="tx1"/>
              </a:solidFill>
            </a:endParaRP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xmlns="" id="{55A9974C-397E-42EF-BFBA-BC5462DD48FA}"/>
              </a:ext>
            </a:extLst>
          </p:cNvPr>
          <p:cNvCxnSpPr>
            <a:cxnSpLocks/>
          </p:cNvCxnSpPr>
          <p:nvPr/>
        </p:nvCxnSpPr>
        <p:spPr>
          <a:xfrm flipV="1">
            <a:off x="3612868" y="2625050"/>
            <a:ext cx="127818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9A78B996-2B28-40CA-AF4A-EFC49380F14B}"/>
              </a:ext>
            </a:extLst>
          </p:cNvPr>
          <p:cNvSpPr/>
          <p:nvPr/>
        </p:nvSpPr>
        <p:spPr>
          <a:xfrm>
            <a:off x="370628" y="3310756"/>
            <a:ext cx="3086195" cy="540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Preços da Energia</a:t>
            </a:r>
            <a:endParaRPr lang="pt-PT" sz="2000" b="1" dirty="0">
              <a:solidFill>
                <a:schemeClr val="tx1"/>
              </a:solidFill>
            </a:endParaRPr>
          </a:p>
        </p:txBody>
      </p: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xmlns="" id="{F5CEA457-DB0F-41A8-AC21-3EED893C10BB}"/>
              </a:ext>
            </a:extLst>
          </p:cNvPr>
          <p:cNvCxnSpPr>
            <a:cxnSpLocks/>
          </p:cNvCxnSpPr>
          <p:nvPr/>
        </p:nvCxnSpPr>
        <p:spPr>
          <a:xfrm flipV="1">
            <a:off x="3679571" y="3580768"/>
            <a:ext cx="127818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vetas 12">
            <a:extLst>
              <a:ext uri="{FF2B5EF4-FFF2-40B4-BE49-F238E27FC236}">
                <a16:creationId xmlns:a16="http://schemas.microsoft.com/office/drawing/2014/main" xmlns="" id="{2679D66C-F288-4831-B95E-E696CE7497DD}"/>
              </a:ext>
            </a:extLst>
          </p:cNvPr>
          <p:cNvSpPr/>
          <p:nvPr/>
        </p:nvSpPr>
        <p:spPr>
          <a:xfrm>
            <a:off x="5185031" y="3109881"/>
            <a:ext cx="7006969" cy="885644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Indústrias como as da energia e transporte praticam preços bastante elevados o que diminui a competitividade empresarial – necessidade de regulação</a:t>
            </a:r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BB144E7-1790-4FF6-B7BF-918B9E3D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69" y="3888777"/>
            <a:ext cx="5299992" cy="28575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DBE0563-8E1B-432E-A577-64C122BE8BFE}"/>
              </a:ext>
            </a:extLst>
          </p:cNvPr>
          <p:cNvSpPr/>
          <p:nvPr/>
        </p:nvSpPr>
        <p:spPr>
          <a:xfrm>
            <a:off x="370628" y="5047053"/>
            <a:ext cx="4891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hlinkClick r:id="rId3"/>
              </a:rPr>
              <a:t>https://www.rtp.pt/play/p5272/e408231/telejornal/745632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9661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83FAF-7DCB-41B1-A705-51BD251E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52" y="298034"/>
            <a:ext cx="10759204" cy="1620501"/>
          </a:xfrm>
        </p:spPr>
        <p:txBody>
          <a:bodyPr>
            <a:noAutofit/>
          </a:bodyPr>
          <a:lstStyle/>
          <a:p>
            <a:r>
              <a:rPr lang="pt-PT" sz="4400" dirty="0"/>
              <a:t>Baseado em reformas do passado, Portugal precisa de impulsionar investimento e aumentar produtividade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52362A4-2876-47A9-AEF9-8C71679B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0EBC865D-A9B9-44E3-BC0A-0E8D1097A845}"/>
              </a:ext>
            </a:extLst>
          </p:cNvPr>
          <p:cNvSpPr/>
          <p:nvPr/>
        </p:nvSpPr>
        <p:spPr>
          <a:xfrm>
            <a:off x="5057486" y="2336985"/>
            <a:ext cx="6521864" cy="1026177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O aumento do salário mínimo continua a ser maior que o aumento da produtividade o que pode levar ao aumento da rigidez e à diminuição da competitividade</a:t>
            </a:r>
          </a:p>
          <a:p>
            <a:pPr algn="ctr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446616A-6681-44DD-BB5C-09C42E6016BE}"/>
              </a:ext>
            </a:extLst>
          </p:cNvPr>
          <p:cNvSpPr/>
          <p:nvPr/>
        </p:nvSpPr>
        <p:spPr>
          <a:xfrm>
            <a:off x="241401" y="2641426"/>
            <a:ext cx="3205032" cy="540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Crescimento salarial e produtividade</a:t>
            </a:r>
            <a:endParaRPr lang="pt-PT" sz="2000" b="1" dirty="0">
              <a:solidFill>
                <a:schemeClr val="tx1"/>
              </a:solidFill>
            </a:endParaRP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xmlns="" id="{55A9974C-397E-42EF-BFBA-BC5462DD48FA}"/>
              </a:ext>
            </a:extLst>
          </p:cNvPr>
          <p:cNvCxnSpPr>
            <a:cxnSpLocks/>
          </p:cNvCxnSpPr>
          <p:nvPr/>
        </p:nvCxnSpPr>
        <p:spPr>
          <a:xfrm flipV="1">
            <a:off x="3612868" y="2911438"/>
            <a:ext cx="127818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FF4341B-A74F-4FBE-B3DA-629685EE5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296" y="3558341"/>
            <a:ext cx="48620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18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83FAF-7DCB-41B1-A705-51BD251E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52" y="298034"/>
            <a:ext cx="10759204" cy="1620501"/>
          </a:xfrm>
        </p:spPr>
        <p:txBody>
          <a:bodyPr>
            <a:noAutofit/>
          </a:bodyPr>
          <a:lstStyle/>
          <a:p>
            <a:r>
              <a:rPr lang="pt-PT" sz="4400" dirty="0"/>
              <a:t>Baseado em reformas do passado, Portugal precisa de impulsionar investimento e aumentar produtividade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52362A4-2876-47A9-AEF9-8C71679B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94CDB45F-4A2D-41D8-A033-935264F41F7A}"/>
              </a:ext>
            </a:extLst>
          </p:cNvPr>
          <p:cNvGrpSpPr/>
          <p:nvPr/>
        </p:nvGrpSpPr>
        <p:grpSpPr>
          <a:xfrm>
            <a:off x="339781" y="5004743"/>
            <a:ext cx="4551269" cy="540026"/>
            <a:chOff x="339781" y="5004743"/>
            <a:chExt cx="4551269" cy="540026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9A78B996-2B28-40CA-AF4A-EFC49380F14B}"/>
                </a:ext>
              </a:extLst>
            </p:cNvPr>
            <p:cNvSpPr/>
            <p:nvPr/>
          </p:nvSpPr>
          <p:spPr>
            <a:xfrm>
              <a:off x="339781" y="5004743"/>
              <a:ext cx="3086195" cy="540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dirty="0">
                  <a:solidFill>
                    <a:schemeClr val="tx1"/>
                  </a:solidFill>
                </a:rPr>
                <a:t>Desenvolvimento do capital humano</a:t>
              </a:r>
              <a:endParaRPr lang="pt-PT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Conexão reta unidirecional 11">
              <a:extLst>
                <a:ext uri="{FF2B5EF4-FFF2-40B4-BE49-F238E27FC236}">
                  <a16:creationId xmlns:a16="http://schemas.microsoft.com/office/drawing/2014/main" xmlns="" id="{F5CEA457-DB0F-41A8-AC21-3EED893C10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867" y="5268207"/>
              <a:ext cx="127818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havetas 12">
            <a:extLst>
              <a:ext uri="{FF2B5EF4-FFF2-40B4-BE49-F238E27FC236}">
                <a16:creationId xmlns:a16="http://schemas.microsoft.com/office/drawing/2014/main" xmlns="" id="{2679D66C-F288-4831-B95E-E696CE7497DD}"/>
              </a:ext>
            </a:extLst>
          </p:cNvPr>
          <p:cNvSpPr/>
          <p:nvPr/>
        </p:nvSpPr>
        <p:spPr>
          <a:xfrm>
            <a:off x="4990815" y="4678412"/>
            <a:ext cx="7201185" cy="1205783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Apesar de existirem melhorias, a falta de qualificações é um obstáculo.  </a:t>
            </a:r>
          </a:p>
          <a:p>
            <a:pPr algn="ctr"/>
            <a:r>
              <a:rPr lang="pt-PT" dirty="0"/>
              <a:t>Em %, o nº de não qualificados em Portugal é de 47% enquanto que na EU é de 18%</a:t>
            </a:r>
          </a:p>
          <a:p>
            <a:pPr algn="ctr"/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AF01F17-FCBD-449D-9680-D14995E00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58" y="1578992"/>
            <a:ext cx="4666754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45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83FAF-7DCB-41B1-A705-51BD251E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52" y="298034"/>
            <a:ext cx="10759204" cy="1620501"/>
          </a:xfrm>
        </p:spPr>
        <p:txBody>
          <a:bodyPr>
            <a:noAutofit/>
          </a:bodyPr>
          <a:lstStyle/>
          <a:p>
            <a:r>
              <a:rPr lang="pt-PT" sz="4400" dirty="0"/>
              <a:t>Quadro legal e institucional para a execução de dívida e insolvência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52362A4-2876-47A9-AEF9-8C71679B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0EBC865D-A9B9-44E3-BC0A-0E8D1097A845}"/>
              </a:ext>
            </a:extLst>
          </p:cNvPr>
          <p:cNvSpPr/>
          <p:nvPr/>
        </p:nvSpPr>
        <p:spPr>
          <a:xfrm>
            <a:off x="6096000" y="4199616"/>
            <a:ext cx="4966683" cy="1620501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dirty="0"/>
              <a:t>Novo procedimento de execução colateral judicial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dirty="0"/>
              <a:t>Incentivos fiscais para reestruturação da dívida e dívida em capital SWAPS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446616A-6681-44DD-BB5C-09C42E6016BE}"/>
              </a:ext>
            </a:extLst>
          </p:cNvPr>
          <p:cNvSpPr/>
          <p:nvPr/>
        </p:nvSpPr>
        <p:spPr>
          <a:xfrm>
            <a:off x="249938" y="2641426"/>
            <a:ext cx="3205032" cy="540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Reformas já aplicadas </a:t>
            </a:r>
            <a:endParaRPr lang="pt-PT" sz="2000" b="1" dirty="0">
              <a:solidFill>
                <a:schemeClr val="tx1"/>
              </a:solidFill>
            </a:endParaRP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xmlns="" id="{55A9974C-397E-42EF-BFBA-BC5462DD48FA}"/>
              </a:ext>
            </a:extLst>
          </p:cNvPr>
          <p:cNvCxnSpPr>
            <a:cxnSpLocks/>
          </p:cNvCxnSpPr>
          <p:nvPr/>
        </p:nvCxnSpPr>
        <p:spPr>
          <a:xfrm flipV="1">
            <a:off x="3612868" y="2911438"/>
            <a:ext cx="127818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A2AEDD5-ECFB-44BC-8A97-C45840199830}"/>
              </a:ext>
            </a:extLst>
          </p:cNvPr>
          <p:cNvSpPr/>
          <p:nvPr/>
        </p:nvSpPr>
        <p:spPr>
          <a:xfrm>
            <a:off x="5057486" y="2641426"/>
            <a:ext cx="3205032" cy="540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Resultados positivos</a:t>
            </a:r>
          </a:p>
        </p:txBody>
      </p:sp>
      <p:cxnSp>
        <p:nvCxnSpPr>
          <p:cNvPr id="11" name="Conexão: Ângulo Reto 10">
            <a:extLst>
              <a:ext uri="{FF2B5EF4-FFF2-40B4-BE49-F238E27FC236}">
                <a16:creationId xmlns:a16="http://schemas.microsoft.com/office/drawing/2014/main" xmlns="" id="{A58E323E-E7CB-4282-8E74-25C599F607C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8262518" y="2911439"/>
            <a:ext cx="758652" cy="1175177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876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83FAF-7DCB-41B1-A705-51BD251E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95" y="492089"/>
            <a:ext cx="11395309" cy="1211251"/>
          </a:xfrm>
        </p:spPr>
        <p:txBody>
          <a:bodyPr>
            <a:noAutofit/>
          </a:bodyPr>
          <a:lstStyle/>
          <a:p>
            <a:r>
              <a:rPr lang="pt-PT" sz="4000" dirty="0"/>
              <a:t>Preservar a flexibilidade do mercado é importante para que a economia se adapte aos choques futuros e apoie o aumento da produtividade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52362A4-2876-47A9-AEF9-8C71679B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0EBC865D-A9B9-44E3-BC0A-0E8D1097A845}"/>
              </a:ext>
            </a:extLst>
          </p:cNvPr>
          <p:cNvSpPr/>
          <p:nvPr/>
        </p:nvSpPr>
        <p:spPr>
          <a:xfrm>
            <a:off x="5057486" y="2354849"/>
            <a:ext cx="7134514" cy="1113177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pt-PT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dirty="0"/>
              <a:t>Restrições no uso do </a:t>
            </a:r>
            <a:r>
              <a:rPr lang="pt-PT" b="1" dirty="0"/>
              <a:t>banco de horas</a:t>
            </a:r>
            <a:r>
              <a:rPr lang="pt-PT" dirty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dirty="0"/>
              <a:t>Diminuição do número de </a:t>
            </a:r>
            <a:r>
              <a:rPr lang="pt-PT" b="1" dirty="0"/>
              <a:t>contratos temporários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dirty="0"/>
              <a:t>Aumento da duração dos </a:t>
            </a:r>
            <a:r>
              <a:rPr lang="pt-PT" b="1" dirty="0"/>
              <a:t>períodos probatórios </a:t>
            </a:r>
            <a:r>
              <a:rPr lang="pt-PT" dirty="0"/>
              <a:t>em contratos permanentes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446616A-6681-44DD-BB5C-09C42E6016BE}"/>
              </a:ext>
            </a:extLst>
          </p:cNvPr>
          <p:cNvSpPr/>
          <p:nvPr/>
        </p:nvSpPr>
        <p:spPr>
          <a:xfrm>
            <a:off x="241401" y="2641426"/>
            <a:ext cx="3205032" cy="540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Reformas já aplicadas</a:t>
            </a:r>
            <a:endParaRPr lang="pt-PT" sz="2000" b="1" dirty="0">
              <a:solidFill>
                <a:schemeClr val="tx1"/>
              </a:solidFill>
            </a:endParaRP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xmlns="" id="{55A9974C-397E-42EF-BFBA-BC5462DD48FA}"/>
              </a:ext>
            </a:extLst>
          </p:cNvPr>
          <p:cNvCxnSpPr>
            <a:cxnSpLocks/>
          </p:cNvCxnSpPr>
          <p:nvPr/>
        </p:nvCxnSpPr>
        <p:spPr>
          <a:xfrm flipV="1">
            <a:off x="3612868" y="2911438"/>
            <a:ext cx="127818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1F2535A-4E7E-4FBC-B6EF-84549E411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433" y="3676549"/>
            <a:ext cx="4253079" cy="26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4C6A80A-C3F4-48DE-80ED-845C8B3E13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30EFD5-1D84-45FB-ACBC-A9F1D500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400" dirty="0" err="1"/>
              <a:t>Depois</a:t>
            </a:r>
            <a:r>
              <a:rPr lang="en-US" sz="3400" dirty="0"/>
              <a:t> de </a:t>
            </a:r>
            <a:r>
              <a:rPr lang="en-US" sz="3400" dirty="0" err="1"/>
              <a:t>crescer</a:t>
            </a:r>
            <a:r>
              <a:rPr lang="en-US" sz="3400" dirty="0"/>
              <a:t> </a:t>
            </a:r>
            <a:r>
              <a:rPr lang="en-US" sz="3400" dirty="0" err="1"/>
              <a:t>em</a:t>
            </a:r>
            <a:r>
              <a:rPr lang="en-US" sz="3400" dirty="0"/>
              <a:t> 2017, a </a:t>
            </a:r>
            <a:r>
              <a:rPr lang="en-US" sz="3400" dirty="0" err="1"/>
              <a:t>economia</a:t>
            </a:r>
            <a:r>
              <a:rPr lang="en-US" sz="3400" dirty="0"/>
              <a:t> </a:t>
            </a:r>
            <a:r>
              <a:rPr lang="en-US" sz="3400" dirty="0" err="1"/>
              <a:t>desacelerou</a:t>
            </a:r>
            <a:r>
              <a:rPr lang="en-US" sz="3400" dirty="0"/>
              <a:t> no </a:t>
            </a:r>
            <a:r>
              <a:rPr lang="en-US" sz="3400" dirty="0" err="1"/>
              <a:t>primeiro</a:t>
            </a:r>
            <a:r>
              <a:rPr lang="en-US" sz="3400" dirty="0"/>
              <a:t> </a:t>
            </a:r>
            <a:r>
              <a:rPr lang="en-US" sz="3400" dirty="0" err="1"/>
              <a:t>trimestre</a:t>
            </a:r>
            <a:r>
              <a:rPr lang="en-US" sz="3400" dirty="0"/>
              <a:t> de 2018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0FC4C4F-B8D0-4FB0-B5A3-119CB8A22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45" b="2"/>
          <a:stretch/>
        </p:blipFill>
        <p:spPr>
          <a:xfrm>
            <a:off x="158494" y="221928"/>
            <a:ext cx="4320000" cy="32324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020D3B9-B7C9-4450-9448-131E894BBD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49" r="-1" b="-1"/>
          <a:stretch/>
        </p:blipFill>
        <p:spPr>
          <a:xfrm>
            <a:off x="165035" y="3454423"/>
            <a:ext cx="4320000" cy="3232458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771ABA5C-29ED-4814-B7C0-D79E41DEA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636089"/>
            <a:ext cx="6730276" cy="4050792"/>
          </a:xfrm>
        </p:spPr>
        <p:txBody>
          <a:bodyPr>
            <a:normAutofit/>
          </a:bodyPr>
          <a:lstStyle/>
          <a:p>
            <a:pPr marL="285750">
              <a:spcAft>
                <a:spcPts val="600"/>
              </a:spcAft>
            </a:pPr>
            <a:r>
              <a:rPr lang="en-US" sz="2400" dirty="0" err="1"/>
              <a:t>Crescimento</a:t>
            </a:r>
            <a:r>
              <a:rPr lang="en-US" sz="2400" dirty="0"/>
              <a:t> do turismo </a:t>
            </a:r>
            <a:r>
              <a:rPr lang="en-US" sz="2400" dirty="0" err="1"/>
              <a:t>acentuado</a:t>
            </a:r>
            <a:r>
              <a:rPr lang="en-US" sz="2400" dirty="0"/>
              <a:t>, </a:t>
            </a:r>
            <a:r>
              <a:rPr lang="en-US" sz="2400" dirty="0" err="1"/>
              <a:t>ainda</a:t>
            </a:r>
            <a:r>
              <a:rPr lang="en-US" sz="2400" dirty="0"/>
              <a:t> que </a:t>
            </a:r>
            <a:r>
              <a:rPr lang="en-US" sz="2400" dirty="0" err="1"/>
              <a:t>tenha</a:t>
            </a:r>
            <a:r>
              <a:rPr lang="en-US" sz="2400" dirty="0"/>
              <a:t> </a:t>
            </a:r>
            <a:r>
              <a:rPr lang="en-US" sz="2400" dirty="0" err="1"/>
              <a:t>enfrentar</a:t>
            </a:r>
            <a:r>
              <a:rPr lang="en-US" sz="2400" dirty="0"/>
              <a:t> </a:t>
            </a:r>
            <a:r>
              <a:rPr lang="en-US" sz="2400" dirty="0" err="1"/>
              <a:t>restrições</a:t>
            </a:r>
            <a:r>
              <a:rPr lang="en-US" sz="2400" dirty="0"/>
              <a:t> de </a:t>
            </a:r>
            <a:r>
              <a:rPr lang="en-US" sz="2400" dirty="0" err="1"/>
              <a:t>capacidade</a:t>
            </a:r>
            <a:r>
              <a:rPr lang="en-US" sz="2400" dirty="0"/>
              <a:t>;</a:t>
            </a:r>
          </a:p>
          <a:p>
            <a:pPr marL="285750">
              <a:spcAft>
                <a:spcPts val="600"/>
              </a:spcAft>
            </a:pPr>
            <a:r>
              <a:rPr lang="en-US" sz="2400" dirty="0"/>
              <a:t>No </a:t>
            </a:r>
            <a:r>
              <a:rPr lang="en-US" sz="2400" dirty="0" err="1"/>
              <a:t>primeiro</a:t>
            </a:r>
            <a:r>
              <a:rPr lang="en-US" sz="2400" dirty="0"/>
              <a:t> </a:t>
            </a:r>
            <a:r>
              <a:rPr lang="en-US" sz="2400" dirty="0" err="1"/>
              <a:t>trimistre</a:t>
            </a:r>
            <a:r>
              <a:rPr lang="en-US" sz="2400" dirty="0"/>
              <a:t> de 2018 o </a:t>
            </a:r>
            <a:r>
              <a:rPr lang="en-US" sz="2400" dirty="0" err="1"/>
              <a:t>crescimento</a:t>
            </a:r>
            <a:r>
              <a:rPr lang="en-US" sz="2400" dirty="0"/>
              <a:t> </a:t>
            </a:r>
            <a:r>
              <a:rPr lang="en-US" sz="2400" dirty="0" err="1"/>
              <a:t>desacelerou</a:t>
            </a:r>
            <a:r>
              <a:rPr lang="en-US" sz="2400" dirty="0"/>
              <a:t>;</a:t>
            </a:r>
          </a:p>
          <a:p>
            <a:pPr marL="285750">
              <a:spcAft>
                <a:spcPts val="600"/>
              </a:spcAft>
            </a:pPr>
            <a:r>
              <a:rPr lang="en-US" sz="2400" dirty="0" err="1"/>
              <a:t>Desemprego</a:t>
            </a:r>
            <a:r>
              <a:rPr lang="en-US" sz="2400" dirty="0"/>
              <a:t> </a:t>
            </a:r>
            <a:r>
              <a:rPr lang="en-US" sz="2400" dirty="0" err="1"/>
              <a:t>caiu</a:t>
            </a:r>
            <a:r>
              <a:rPr lang="en-US" sz="2400" dirty="0"/>
              <a:t> de 0,1%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dezembro</a:t>
            </a:r>
            <a:r>
              <a:rPr lang="en-US" sz="2400" dirty="0"/>
              <a:t> de 2016 para 7,1% </a:t>
            </a:r>
            <a:r>
              <a:rPr lang="en-US" sz="2400" dirty="0" err="1"/>
              <a:t>em</a:t>
            </a:r>
            <a:r>
              <a:rPr lang="en-US" sz="2400" dirty="0"/>
              <a:t> Abril de 2018, </a:t>
            </a:r>
          </a:p>
          <a:p>
            <a:endParaRPr lang="en-US" sz="1800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F79603A0-5927-4F68-B1FA-509AD81D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9042" y="6330230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PT"/>
              <a:t>Política Económica e Atividade Empresarial - 22 de maio de 2019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E2417C7-A82F-44F7-A96F-B751F330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41F7344-9C8B-4289-B22F-5A9BE386F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D44D01D-A2CB-4AC9-9D70-A4DC027D19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258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83FAF-7DCB-41B1-A705-51BD251E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95" y="492089"/>
            <a:ext cx="11395309" cy="1211251"/>
          </a:xfrm>
        </p:spPr>
        <p:txBody>
          <a:bodyPr>
            <a:noAutofit/>
          </a:bodyPr>
          <a:lstStyle/>
          <a:p>
            <a:r>
              <a:rPr lang="pt-PT" sz="4000" dirty="0"/>
              <a:t>Preservar a flexibilidade do mercado é importante para que a economia se adapte aos choques futuros e apoie o aumento da produtividade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52362A4-2876-47A9-AEF9-8C71679B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FFC26E4-BBF2-4918-8CD5-2C31F75E5E35}"/>
              </a:ext>
            </a:extLst>
          </p:cNvPr>
          <p:cNvSpPr/>
          <p:nvPr/>
        </p:nvSpPr>
        <p:spPr>
          <a:xfrm>
            <a:off x="844374" y="2627527"/>
            <a:ext cx="9836877" cy="540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Os empregos temporários ainda representam uma grande fração do emprego total</a:t>
            </a:r>
            <a:endParaRPr lang="pt-PT" sz="2000" b="1" dirty="0">
              <a:solidFill>
                <a:schemeClr val="tx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1D71683-3E53-433D-92FE-D0F043622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176" y="3326919"/>
            <a:ext cx="5091271" cy="27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72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20791-DD5C-4766-922A-485237A9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09" y="607692"/>
            <a:ext cx="10629900" cy="1311223"/>
          </a:xfrm>
        </p:spPr>
        <p:txBody>
          <a:bodyPr>
            <a:normAutofit fontScale="90000"/>
          </a:bodyPr>
          <a:lstStyle/>
          <a:p>
            <a:r>
              <a:rPr lang="pt-PT" sz="3700" dirty="0"/>
              <a:t>As autoridades referem no seu Programa de Estabilidade 2018-2022 que há um crescimento potencial em cerca de 2% a médio prazo assente nas melhorias estruturais, alocação de investimento e orientação para a exportação</a:t>
            </a:r>
            <a:r>
              <a:rPr lang="pt-PT" sz="4000" cap="none" dirty="0">
                <a:solidFill>
                  <a:schemeClr val="tx1"/>
                </a:solidFill>
                <a:latin typeface="Rockwell" panose="02060603020205020403"/>
              </a:rPr>
              <a:t/>
            </a:r>
            <a:br>
              <a:rPr lang="pt-PT" sz="4000" cap="none" dirty="0">
                <a:solidFill>
                  <a:schemeClr val="tx1"/>
                </a:solidFill>
                <a:latin typeface="Rockwell" panose="02060603020205020403"/>
              </a:rPr>
            </a:br>
            <a:endParaRPr lang="pt-PT" sz="3700" dirty="0"/>
          </a:p>
        </p:txBody>
      </p:sp>
      <p:sp>
        <p:nvSpPr>
          <p:cNvPr id="24" name="Marcador de Posição do Rodapé 23">
            <a:extLst>
              <a:ext uri="{FF2B5EF4-FFF2-40B4-BE49-F238E27FC236}">
                <a16:creationId xmlns:a16="http://schemas.microsoft.com/office/drawing/2014/main" xmlns="" id="{97E5A83D-F409-483C-BA4F-921D9F5D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Política Económica e Atividade Empresarial - 22 de maio de 2019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7BEE093-D391-4BD6-9EE4-9420B59870C2}"/>
              </a:ext>
            </a:extLst>
          </p:cNvPr>
          <p:cNvSpPr/>
          <p:nvPr/>
        </p:nvSpPr>
        <p:spPr>
          <a:xfrm>
            <a:off x="6416042" y="531710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8" name="Chavetas 17">
            <a:extLst>
              <a:ext uri="{FF2B5EF4-FFF2-40B4-BE49-F238E27FC236}">
                <a16:creationId xmlns:a16="http://schemas.microsoft.com/office/drawing/2014/main" xmlns="" id="{4DF3E695-8A8F-4E69-9CA0-7220D1AD08EE}"/>
              </a:ext>
            </a:extLst>
          </p:cNvPr>
          <p:cNvSpPr/>
          <p:nvPr/>
        </p:nvSpPr>
        <p:spPr>
          <a:xfrm>
            <a:off x="1859893" y="2260424"/>
            <a:ext cx="8662332" cy="3870615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200" dirty="0"/>
              <a:t>Melhoria contínua na educação;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200" dirty="0"/>
              <a:t>Aumentar o investimento e a poupança bem como o ambiente de negócios;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200" dirty="0"/>
              <a:t>Mais e melhores habilidades de gestão fomentando a inovação nas empresas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200" dirty="0"/>
              <a:t>Pacote de reformas é equilibrado (Sindicato, Governo, Empregadores)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2200" dirty="0"/>
              <a:t>Os desafios estruturais remanescentes e a construção de capital social requererão um esforço conjunto e paciência por parte dos </a:t>
            </a:r>
            <a:r>
              <a:rPr lang="pt-PT" sz="2200" dirty="0" err="1"/>
              <a:t>stakeholders</a:t>
            </a:r>
            <a:endParaRPr lang="pt-PT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PT" sz="2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8520A66-5F21-4067-8DB7-E98E832D574E}"/>
              </a:ext>
            </a:extLst>
          </p:cNvPr>
          <p:cNvSpPr/>
          <p:nvPr/>
        </p:nvSpPr>
        <p:spPr>
          <a:xfrm>
            <a:off x="5565913" y="61493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hlinkClick r:id="rId2"/>
              </a:rPr>
              <a:t>https://sicnoticias.pt/programas/poligrafo/2019-05-21-O-oitavo-episodio-do-Poligrafo-SIC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46472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8ECF5A-0730-473F-B89F-68189C04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/>
              <a:t>Staff </a:t>
            </a:r>
            <a:r>
              <a:rPr lang="pt-PT" i="1" dirty="0" err="1"/>
              <a:t>Apraisal</a:t>
            </a:r>
            <a:endParaRPr lang="en-US" i="1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27AAE0C9-743F-4410-9FC6-BFF8A977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xmlns="" id="{AA75050D-7468-40DF-936F-DBFC7C42B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80" y="2200152"/>
            <a:ext cx="5110703" cy="1260412"/>
          </a:xfrm>
          <a:prstGeom prst="bracePair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t-PT" dirty="0"/>
              <a:t>A economia portuguesa registou  um bom desempenho em 2017; </a:t>
            </a:r>
          </a:p>
        </p:txBody>
      </p:sp>
      <p:sp>
        <p:nvSpPr>
          <p:cNvPr id="6" name="Chavetas 5">
            <a:extLst>
              <a:ext uri="{FF2B5EF4-FFF2-40B4-BE49-F238E27FC236}">
                <a16:creationId xmlns:a16="http://schemas.microsoft.com/office/drawing/2014/main" xmlns="" id="{6C0DBA39-8B03-4A51-B000-29E07C4043FC}"/>
              </a:ext>
            </a:extLst>
          </p:cNvPr>
          <p:cNvSpPr/>
          <p:nvPr/>
        </p:nvSpPr>
        <p:spPr>
          <a:xfrm>
            <a:off x="6552418" y="2200152"/>
            <a:ext cx="5110702" cy="1260411"/>
          </a:xfrm>
          <a:prstGeom prst="bracePair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Perspetivas permanecem positivas, mas os riscos de queda aumentaram;</a:t>
            </a:r>
          </a:p>
        </p:txBody>
      </p:sp>
      <p:sp>
        <p:nvSpPr>
          <p:cNvPr id="8" name="Chavetas 7">
            <a:extLst>
              <a:ext uri="{FF2B5EF4-FFF2-40B4-BE49-F238E27FC236}">
                <a16:creationId xmlns:a16="http://schemas.microsoft.com/office/drawing/2014/main" xmlns="" id="{21FFD571-C682-42C8-88A2-249C04A3088A}"/>
              </a:ext>
            </a:extLst>
          </p:cNvPr>
          <p:cNvSpPr/>
          <p:nvPr/>
        </p:nvSpPr>
        <p:spPr>
          <a:xfrm>
            <a:off x="3540649" y="3640041"/>
            <a:ext cx="5110702" cy="1086678"/>
          </a:xfrm>
          <a:prstGeom prst="bracePair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Embora os riscos sistémicos pareçam estar contidos, o stock ainda elevado de </a:t>
            </a:r>
            <a:r>
              <a:rPr lang="pt-PT" dirty="0" err="1"/>
              <a:t>NPL’s</a:t>
            </a:r>
            <a:r>
              <a:rPr lang="pt-PT" dirty="0"/>
              <a:t> e a baixa lucratividade dos bancos continuam motivos de preocupação;</a:t>
            </a:r>
          </a:p>
        </p:txBody>
      </p:sp>
      <p:sp>
        <p:nvSpPr>
          <p:cNvPr id="9" name="Chavetas 8">
            <a:extLst>
              <a:ext uri="{FF2B5EF4-FFF2-40B4-BE49-F238E27FC236}">
                <a16:creationId xmlns:a16="http://schemas.microsoft.com/office/drawing/2014/main" xmlns="" id="{94B47C8F-7488-4C8B-82F1-96648366D9E9}"/>
              </a:ext>
            </a:extLst>
          </p:cNvPr>
          <p:cNvSpPr/>
          <p:nvPr/>
        </p:nvSpPr>
        <p:spPr>
          <a:xfrm>
            <a:off x="528881" y="4969322"/>
            <a:ext cx="5110702" cy="1086678"/>
          </a:xfrm>
          <a:prstGeom prst="bracePair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A posição externa de Portugal continua mais fraca do que a que é consistente com os fundamentos de médio prazo e as políticas desejadas;</a:t>
            </a:r>
          </a:p>
        </p:txBody>
      </p:sp>
      <p:sp>
        <p:nvSpPr>
          <p:cNvPr id="10" name="Chavetas 9">
            <a:extLst>
              <a:ext uri="{FF2B5EF4-FFF2-40B4-BE49-F238E27FC236}">
                <a16:creationId xmlns:a16="http://schemas.microsoft.com/office/drawing/2014/main" xmlns="" id="{71C2537C-8258-4B05-8444-0490E8DB4B62}"/>
              </a:ext>
            </a:extLst>
          </p:cNvPr>
          <p:cNvSpPr/>
          <p:nvPr/>
        </p:nvSpPr>
        <p:spPr>
          <a:xfrm>
            <a:off x="6552418" y="4980808"/>
            <a:ext cx="5110702" cy="1086678"/>
          </a:xfrm>
          <a:prstGeom prst="bracePair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PT" dirty="0"/>
              <a:t>Crescimento mais forte a médio prazo  é essencial para continuar a reduzir as vulnerabilidades e convergir para os níveis médios de produtividade e rendimento </a:t>
            </a:r>
            <a:r>
              <a:rPr lang="pt-PT"/>
              <a:t>da EU;.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938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DEC4F9-0256-460F-A70D-2272D8B7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06" y="473619"/>
            <a:ext cx="7186256" cy="1609344"/>
          </a:xfrm>
        </p:spPr>
        <p:txBody>
          <a:bodyPr>
            <a:noAutofit/>
          </a:bodyPr>
          <a:lstStyle/>
          <a:p>
            <a:r>
              <a:rPr lang="pt-PT" sz="3200" dirty="0"/>
              <a:t>Os preços do consumidor </a:t>
            </a:r>
            <a:r>
              <a:rPr lang="pt-PT" sz="3200" dirty="0" err="1"/>
              <a:t>tÊm</a:t>
            </a:r>
            <a:r>
              <a:rPr lang="pt-PT" sz="3200" dirty="0"/>
              <a:t> vindo a subir  embora a competitividade de preços se tenha estabilizado, recentemente.</a:t>
            </a:r>
            <a:endParaRPr lang="en-US" sz="3200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9B4416AF-2E83-438F-ADC2-333B7264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pt-PT"/>
              <a:t>Política Económica e Atividade Empresarial - 22 de maio de 2019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4A30F8D-B98C-4A65-8206-87710A33C30A}"/>
              </a:ext>
            </a:extLst>
          </p:cNvPr>
          <p:cNvSpPr txBox="1"/>
          <p:nvPr/>
        </p:nvSpPr>
        <p:spPr>
          <a:xfrm>
            <a:off x="409004" y="2349650"/>
            <a:ext cx="38429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PT" sz="2000" dirty="0"/>
              <a:t>A inflação subiu para 2% em junho de 2018;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PT" sz="2000" dirty="0"/>
              <a:t>Os custos unitários do trabalho (</a:t>
            </a:r>
            <a:r>
              <a:rPr lang="pt-PT" sz="2000" dirty="0" err="1"/>
              <a:t>ULCs</a:t>
            </a:r>
            <a:r>
              <a:rPr lang="pt-PT" sz="2000" dirty="0"/>
              <a:t>) continuaram a aumentar, tanto em termos nominais como reais;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PT" sz="2000" dirty="0"/>
              <a:t>A competitividade de preços, vinha se deteriorando desde meados de 2015, embora pareça ter se estabilizado no último ano;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5E18E6F-3330-4E25-9D28-53D5FB96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563" y="3910516"/>
            <a:ext cx="3894061" cy="2841466"/>
          </a:xfrm>
          <a:prstGeom prst="rect">
            <a:avLst/>
          </a:prstGeom>
        </p:spPr>
      </p:pic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xmlns="" id="{03917174-2A69-41F5-8882-D99D30AB7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3870" y="3419850"/>
            <a:ext cx="3534381" cy="258624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1DF16BC-3CDC-4D4F-8074-6F86D82E0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666" y="258225"/>
            <a:ext cx="4419732" cy="30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4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8977312-4948-48B1-BCB3-908BE6CC8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7"/>
          <a:stretch/>
        </p:blipFill>
        <p:spPr>
          <a:xfrm>
            <a:off x="53574" y="3605797"/>
            <a:ext cx="4545909" cy="32522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1BB01C-2DAE-48BD-8E81-DAE2E1BC4D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698DBC-251B-42F7-A71A-CBD717DE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PT" sz="3000" dirty="0"/>
              <a:t>Os preços do consumidor </a:t>
            </a:r>
            <a:r>
              <a:rPr lang="pt-PT" sz="3000" dirty="0" err="1"/>
              <a:t>tÊm</a:t>
            </a:r>
            <a:r>
              <a:rPr lang="pt-PT" sz="3000" dirty="0"/>
              <a:t> vindo a subir  embora a competitividade de preços se tenha estabilizado, recentemente</a:t>
            </a:r>
            <a:endParaRPr lang="en-US" sz="3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E2775FE-BA76-4304-BFAA-B3AEB936C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8" r="2" b="2"/>
          <a:stretch/>
        </p:blipFill>
        <p:spPr>
          <a:xfrm>
            <a:off x="174920" y="257240"/>
            <a:ext cx="4475150" cy="3348557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60A10D9E-0814-4B9B-A135-6A97ECF2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310" y="3163822"/>
            <a:ext cx="6730276" cy="4050792"/>
          </a:xfrm>
        </p:spPr>
        <p:txBody>
          <a:bodyPr>
            <a:normAutofit/>
          </a:bodyPr>
          <a:lstStyle/>
          <a:p>
            <a:r>
              <a:rPr lang="pt-PT" dirty="0"/>
              <a:t>As importações de bens aumentaram fortemente;</a:t>
            </a:r>
          </a:p>
          <a:p>
            <a:r>
              <a:rPr lang="pt-PT" dirty="0"/>
              <a:t>O crescimento das exportações de serviços também tem sido forte desde o final de 2016, liderado pelo turismo em expansão. 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B90A003E-9F34-457E-9319-DBEC59EA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2558" y="6272784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PT"/>
              <a:t>Política Económica e Atividade Empresarial - 22 de maio de 2019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D55FF18-1979-4730-A345-E74E328F0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F8381C4-0751-4A6E-BFF7-48DF67BFA0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7320C1D-D7A9-4392-B3B6-ACEF193A8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55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C6A80A-C3F4-48DE-80ED-845C8B3E13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FBB56A-E564-4123-85F8-7672AD57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pPr fontAlgn="t"/>
            <a:r>
              <a:rPr lang="pt-PT" sz="3000" dirty="0"/>
              <a:t/>
            </a:r>
            <a:br>
              <a:rPr lang="pt-PT" sz="3000" dirty="0"/>
            </a:br>
            <a:r>
              <a:rPr lang="pt-PT" sz="3000" dirty="0"/>
              <a:t>O saldo da balança fiscal melhorou em 2017;</a:t>
            </a:r>
            <a:br>
              <a:rPr lang="pt-PT" sz="3000" dirty="0"/>
            </a:br>
            <a:endParaRPr lang="en-US" sz="30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F2D0E2A-0F8D-449E-B87A-2BD4BEC75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35" y="305176"/>
            <a:ext cx="4320000" cy="32374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C27818C-EB57-4780-B695-AAFBCE9CB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30" y="3542622"/>
            <a:ext cx="4320000" cy="3175199"/>
          </a:xfrm>
          <a:prstGeom prst="rect">
            <a:avLst/>
          </a:prstGeom>
        </p:spPr>
      </p:pic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02C21926-0A72-490B-874C-733C1EB4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868" y="2896479"/>
            <a:ext cx="5398059" cy="4050792"/>
          </a:xfrm>
        </p:spPr>
        <p:txBody>
          <a:bodyPr>
            <a:normAutofit/>
          </a:bodyPr>
          <a:lstStyle/>
          <a:p>
            <a:r>
              <a:rPr lang="pt-PT" sz="2400" dirty="0"/>
              <a:t>O desempenho fiscal em 2017 foi robusto, refletindo o forte crescimento económico, prudente execução orçamental e a queda dos </a:t>
            </a:r>
            <a:r>
              <a:rPr lang="pt-PT" sz="2400" i="1" dirty="0" err="1"/>
              <a:t>interest</a:t>
            </a:r>
            <a:r>
              <a:rPr lang="pt-PT" sz="2400" i="1" dirty="0"/>
              <a:t> </a:t>
            </a:r>
            <a:r>
              <a:rPr lang="pt-PT" sz="2400" i="1" dirty="0" err="1"/>
              <a:t>costs</a:t>
            </a:r>
            <a:r>
              <a:rPr lang="pt-PT" sz="2400" i="1" dirty="0"/>
              <a:t>.</a:t>
            </a:r>
            <a:endParaRPr lang="en-US" sz="2400" i="1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3CD5E204-3D19-49E9-AA8D-6CFC7A9C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002" y="6323312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PT" dirty="0"/>
              <a:t>Política Económica e Atividade Empresarial - 22 de maio de 2019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2417C7-A82F-44F7-A96F-B751F330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C41F7344-9C8B-4289-B22F-5A9BE386F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3D44D01D-A2CB-4AC9-9D70-A4DC027D19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66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4C6A80A-C3F4-48DE-80ED-845C8B3E13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10689-DAB0-4652-BAF6-DD7639C2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PT" sz="3000" dirty="0"/>
              <a:t>A melhoria do acesso ao financiamento contribuiu para condições de empréstimo mais favoráveis em toda a economia</a:t>
            </a:r>
            <a:endParaRPr lang="en-US" sz="3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177E8E2-42AB-4D1A-88C5-B2B9FBE30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35" y="220091"/>
            <a:ext cx="4320000" cy="32399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B0BCD75-47EA-421D-ABD0-B4231EC8AF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/>
        </p:blipFill>
        <p:spPr>
          <a:xfrm>
            <a:off x="158494" y="3504091"/>
            <a:ext cx="4320000" cy="3153598"/>
          </a:xfrm>
          <a:prstGeom prst="rect">
            <a:avLst/>
          </a:prstGeom>
        </p:spPr>
      </p:pic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B2D8E25B-5490-4E93-A009-54E7B93B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891" y="3163822"/>
            <a:ext cx="5862014" cy="4050792"/>
          </a:xfrm>
        </p:spPr>
        <p:txBody>
          <a:bodyPr>
            <a:normAutofit/>
          </a:bodyPr>
          <a:lstStyle/>
          <a:p>
            <a:r>
              <a:rPr lang="pt-PT" dirty="0"/>
              <a:t>Tanto a S&amp;P como a FITCH elevaram  Portugal para grau de investimento em 2017;</a:t>
            </a:r>
          </a:p>
          <a:p>
            <a:r>
              <a:rPr lang="pt-PT" dirty="0"/>
              <a:t> As compras do BCE também apoiaram os mercados obrigacionistas ;</a:t>
            </a:r>
          </a:p>
          <a:p>
            <a:r>
              <a:rPr lang="pt-PT" dirty="0"/>
              <a:t>As taxas sobre novos empréstimos estão em mínimos de diversos anos;</a:t>
            </a:r>
            <a:endParaRPr lang="en-US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1C88B599-DC9B-41A3-8437-26F65A8C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PT"/>
              <a:t>Política Económica e Atividade Empresarial - 22 de maio de 2019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E2417C7-A82F-44F7-A96F-B751F330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C41F7344-9C8B-4289-B22F-5A9BE386F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D44D01D-A2CB-4AC9-9D70-A4DC027D19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395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Personalizado 4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8FCD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Tipo de Madeira">
  <a:themeElements>
    <a:clrScheme name="Amarelo-esverdead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ipo de Madei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3375</Words>
  <Application>Microsoft Macintosh PowerPoint</Application>
  <PresentationFormat>Custom</PresentationFormat>
  <Paragraphs>294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Tipo de Madeira</vt:lpstr>
      <vt:lpstr>1_Tipo de Madeira</vt:lpstr>
      <vt:lpstr>PORTUGAL 2018 ARTICLE IV CONSULTATION—PRESS RELEASE; STAFF REPORT; AND STATEMENT BY THE EXECUTIVE DIRECTOR FOR PORTUGAL</vt:lpstr>
      <vt:lpstr>Index</vt:lpstr>
      <vt:lpstr>Desenvolvimentos recentes</vt:lpstr>
      <vt:lpstr>Depois de crescer em 2017, a economia desacelerou no primeiro trimestre de 2018</vt:lpstr>
      <vt:lpstr>Depois de crescer em 2017, a economia desacelerou no primeiro trimestre de 2018</vt:lpstr>
      <vt:lpstr>Os preços do consumidor tÊm vindo a subir  embora a competitividade de preços se tenha estabilizado, recentemente.</vt:lpstr>
      <vt:lpstr>Os preços do consumidor tÊm vindo a subir  embora a competitividade de preços se tenha estabilizado, recentemente</vt:lpstr>
      <vt:lpstr> O saldo da balança fiscal melhorou em 2017; </vt:lpstr>
      <vt:lpstr>A melhoria do acesso ao financiamento contribuiu para condições de empréstimo mais favoráveis em toda a economia</vt:lpstr>
      <vt:lpstr>O crédito continua a atrasar  a recuperação</vt:lpstr>
      <vt:lpstr>Os balanços dos bancos fortaleceram-se em 2017</vt:lpstr>
      <vt:lpstr>Authorities’ Views</vt:lpstr>
      <vt:lpstr>Perspetivas de Risco</vt:lpstr>
      <vt:lpstr>Perspetivas de Risco - Diminuição do Crescimento </vt:lpstr>
      <vt:lpstr>Perspetivas de Risco- Redução do Défice Fiscal </vt:lpstr>
      <vt:lpstr>Perspetivas de Risco </vt:lpstr>
      <vt:lpstr>Perspetivas de Risco- Opinião das autoridades </vt:lpstr>
      <vt:lpstr>Questões e políticas macro-financeiras</vt:lpstr>
      <vt:lpstr>Ritmo de desalavancagem está a abrandar em condições benignas</vt:lpstr>
      <vt:lpstr>Implementação de medidas macroprudenciais por parte do banco de portugal</vt:lpstr>
      <vt:lpstr>Mesmo em declínio, o stock de NPL ainda é uma preocupação</vt:lpstr>
      <vt:lpstr>A rentabilidade dos bancos continua a ser desafiada, mesmo com uma melhoria da perspetiva económica</vt:lpstr>
      <vt:lpstr>Preço das habitações continua a subir, mas ainda não há sobrevalorização significativa</vt:lpstr>
      <vt:lpstr>As Autoridades portuguesas e europeias apontam para progressos alcançados com as reformas em curso, nomeadamente:</vt:lpstr>
      <vt:lpstr>Saldo Externo e Políticas</vt:lpstr>
      <vt:lpstr>Saldo externo e politicas  </vt:lpstr>
      <vt:lpstr>Saldo externo e politicas – Opinião das autoridades  </vt:lpstr>
      <vt:lpstr>Tabela 1- Indicadores Económicos </vt:lpstr>
      <vt:lpstr>Tabela 4</vt:lpstr>
      <vt:lpstr>Questões e Políticas Fiscais</vt:lpstr>
      <vt:lpstr>Questões e Políticas fiscais</vt:lpstr>
      <vt:lpstr>Questões e Políticas fiscais</vt:lpstr>
      <vt:lpstr>Questões e Políticas fiscais</vt:lpstr>
      <vt:lpstr>Questões e Políticas fiscais</vt:lpstr>
      <vt:lpstr>Questões e Políticas fiscais</vt:lpstr>
      <vt:lpstr>Questões e Políticas fiscais</vt:lpstr>
      <vt:lpstr>Questões e Políticas fiscais – Authorities Views</vt:lpstr>
      <vt:lpstr>Questões e Políticas fiscais – Authorities Views</vt:lpstr>
      <vt:lpstr>Questões e Políticas fiscais – Authorities Views</vt:lpstr>
      <vt:lpstr>Questões e Políticas fiscais – Authorities Views</vt:lpstr>
      <vt:lpstr>Questões estruturais – Investimento e crescimento</vt:lpstr>
      <vt:lpstr>É necessário que Portugal melhore  a sua perspetiva de crescimento a médio prazo de modo a convergir com os padrões de vida da Zona EURO </vt:lpstr>
      <vt:lpstr>Crescimento potencial a médio prazo permanecerá moderado</vt:lpstr>
      <vt:lpstr>Crescimento crescente a Médio prazo exigirá uma poupança doméstica mais forte para financiar investimento privado</vt:lpstr>
      <vt:lpstr>Baseado em reformas do passado, Portugal precisa de impulsionar o investimento e aumentar produtividade</vt:lpstr>
      <vt:lpstr>Baseado em reformas do passado, Portugal precisa de impulsionar investimento e aumentar produtividade</vt:lpstr>
      <vt:lpstr>Baseado em reformas do passado, Portugal precisa de impulsionar investimento e aumentar produtividade</vt:lpstr>
      <vt:lpstr>Quadro legal e institucional para a execução de dívida e insolvência</vt:lpstr>
      <vt:lpstr>Preservar a flexibilidade do mercado é importante para que a economia se adapte aos choques futuros e apoie o aumento da produtividade</vt:lpstr>
      <vt:lpstr>Preservar a flexibilidade do mercado é importante para que a economia se adapte aos choques futuros e apoie o aumento da produtividade</vt:lpstr>
      <vt:lpstr>As autoridades referem no seu Programa de Estabilidade 2018-2022 que há um crescimento potencial em cerca de 2% a médio prazo assente nas melhorias estruturais, alocação de investimento e orientação para a exportação </vt:lpstr>
      <vt:lpstr>Staff Apraisal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 2018 ARTICLE IV CONSULTATION—PRESS RELEASE; STAFF REPORT; AND STATEMENT BY THE EXECUTIVE DIRECTOR FOR PORTUGAL</dc:title>
  <dc:creator>asus</dc:creator>
  <cp:lastModifiedBy>Luis Catao</cp:lastModifiedBy>
  <cp:revision>29</cp:revision>
  <dcterms:created xsi:type="dcterms:W3CDTF">2019-05-21T23:46:43Z</dcterms:created>
  <dcterms:modified xsi:type="dcterms:W3CDTF">2019-05-29T02:52:25Z</dcterms:modified>
</cp:coreProperties>
</file>