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70" r:id="rId3"/>
    <p:sldId id="333" r:id="rId4"/>
    <p:sldId id="332" r:id="rId5"/>
    <p:sldId id="284" r:id="rId6"/>
    <p:sldId id="276" r:id="rId7"/>
    <p:sldId id="317" r:id="rId8"/>
    <p:sldId id="305" r:id="rId9"/>
    <p:sldId id="329" r:id="rId10"/>
    <p:sldId id="330" r:id="rId11"/>
    <p:sldId id="325" r:id="rId12"/>
    <p:sldId id="331" r:id="rId13"/>
    <p:sldId id="322" r:id="rId14"/>
    <p:sldId id="326" r:id="rId15"/>
    <p:sldId id="294" r:id="rId16"/>
    <p:sldId id="297" r:id="rId17"/>
    <p:sldId id="298" r:id="rId18"/>
    <p:sldId id="299" r:id="rId19"/>
    <p:sldId id="301" r:id="rId20"/>
    <p:sldId id="300" r:id="rId21"/>
    <p:sldId id="302" r:id="rId22"/>
    <p:sldId id="303" r:id="rId23"/>
    <p:sldId id="295" r:id="rId24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434" autoAdjust="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D55A3-3604-40FD-AA1E-3D86A9AE55E0}" type="datetimeFigureOut">
              <a:rPr lang="pt-PT" smtClean="0"/>
              <a:t>18/11/2019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29E3F-D94E-4DDA-B293-19A77BCF83A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5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BC872F2-0CF2-4A70-8D02-A620B3D5D555}" type="datetimeFigureOut">
              <a:rPr lang="pt-PT" smtClean="0"/>
              <a:t>18/11/2019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EA88C06-B98F-4BD6-A0F6-39343878DFF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792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8981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6732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1298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0978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832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0068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1098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1662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23199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90436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091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85255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4533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7150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59024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58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9018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610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586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0431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1676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352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499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67DD-4EA8-4C47-B6DC-51B271A8F45E}" type="datetime1">
              <a:rPr lang="pt-PT" smtClean="0"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977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D1FA-832D-4557-B3E0-C3F2C7A3E449}" type="datetime1">
              <a:rPr lang="pt-PT" smtClean="0"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843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ABA4-4880-4B0F-89FA-8D13B6818E77}" type="datetime1">
              <a:rPr lang="pt-PT" smtClean="0"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441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14C-EBEE-4170-83D6-1939B95301EC}" type="datetime1">
              <a:rPr lang="pt-PT" smtClean="0"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128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E71-77B8-49EB-AB03-B37C11D109AA}" type="datetime1">
              <a:rPr lang="pt-PT" smtClean="0"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787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AD1-82D1-4A68-BD2F-0E93378D9E89}" type="datetime1">
              <a:rPr lang="pt-PT" smtClean="0"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762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8826-2633-4F1E-9A3F-59912E16D682}" type="datetime1">
              <a:rPr lang="pt-PT" smtClean="0"/>
              <a:t>18/11/2019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CF3F-89A8-4856-835B-89943D2B7F01}" type="datetime1">
              <a:rPr lang="pt-PT" smtClean="0"/>
              <a:t>18/11/2019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007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3B46-E4B0-41E4-ABAF-6B682BDF3235}" type="datetime1">
              <a:rPr lang="pt-PT" smtClean="0"/>
              <a:t>18/11/2019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398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84F-309A-4AF7-A153-D98A78C992C4}" type="datetime1">
              <a:rPr lang="pt-PT" smtClean="0"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377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7939-D48C-456B-A8EE-C78019DBDB70}" type="datetime1">
              <a:rPr lang="pt-PT" smtClean="0"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225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9598-B897-455C-962B-13C31975C50D}" type="datetime1">
              <a:rPr lang="pt-PT" smtClean="0"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411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ADDF4C6-A07E-3A40-967F-48C2FA7DC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1631"/>
            <a:ext cx="10390094" cy="963687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400" b="1" dirty="0" smtClean="0"/>
              <a:t>Aula 4: </a:t>
            </a:r>
            <a:r>
              <a:rPr lang="pt-PT" sz="4400" b="1" i="1" dirty="0"/>
              <a:t>O número de prémios Nobel varia em função do consumo de chocolate?</a:t>
            </a:r>
            <a:r>
              <a:rPr lang="pt-PT" sz="4400" b="1" i="1" dirty="0" smtClean="0"/>
              <a:t/>
            </a:r>
            <a:br>
              <a:rPr lang="pt-PT" sz="4400" b="1" i="1" dirty="0" smtClean="0"/>
            </a:br>
            <a:r>
              <a:rPr lang="pt-PT" sz="4400" b="1" i="1" dirty="0"/>
              <a:t/>
            </a:r>
            <a:br>
              <a:rPr lang="pt-PT" sz="4400" b="1" i="1" dirty="0"/>
            </a:br>
            <a:r>
              <a:rPr lang="pt-PT" sz="4400" b="1" i="1" dirty="0" smtClean="0"/>
              <a:t>		</a:t>
            </a:r>
            <a:r>
              <a:rPr lang="pt-PT" sz="3600" b="1" i="1" dirty="0"/>
              <a:t>Correlação, associação e causalidade </a:t>
            </a:r>
            <a:endParaRPr lang="pt-PT" sz="3600" i="1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2288" y="5066094"/>
            <a:ext cx="4750453" cy="1655762"/>
          </a:xfrm>
        </p:spPr>
        <p:txBody>
          <a:bodyPr>
            <a:normAutofit/>
          </a:bodyPr>
          <a:lstStyle/>
          <a:p>
            <a:pPr algn="l"/>
            <a:r>
              <a:rPr lang="pt-PT" b="1" dirty="0"/>
              <a:t>Docente:</a:t>
            </a:r>
            <a:r>
              <a:rPr lang="pt-PT" dirty="0"/>
              <a:t> Amílcar Moreira</a:t>
            </a:r>
          </a:p>
          <a:p>
            <a:pPr algn="l"/>
            <a:r>
              <a:rPr lang="pt-PT" b="1" dirty="0"/>
              <a:t>Data &amp; Hora</a:t>
            </a:r>
            <a:r>
              <a:rPr lang="pt-PT" b="1"/>
              <a:t>: </a:t>
            </a:r>
            <a:r>
              <a:rPr lang="pt-PT" smtClean="0"/>
              <a:t>18/11/2019, </a:t>
            </a:r>
            <a:r>
              <a:rPr lang="pt-PT" dirty="0"/>
              <a:t>18-20h </a:t>
            </a:r>
          </a:p>
          <a:p>
            <a:pPr algn="l"/>
            <a:r>
              <a:rPr lang="pt-PT" b="1" dirty="0"/>
              <a:t>Local:</a:t>
            </a:r>
            <a:r>
              <a:rPr lang="pt-PT" dirty="0"/>
              <a:t> Edifício F2, Sala </a:t>
            </a:r>
            <a:r>
              <a:rPr lang="pt-PT" dirty="0" smtClean="0"/>
              <a:t>005</a:t>
            </a:r>
            <a:endParaRPr lang="pt-PT" dirty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  <a:endParaRPr lang="pt-PT" sz="2600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997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s://s3.amazonaws.com/libapps/accounts/2515/images/spss_crosstabs_example-2_column_perce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4" y="2294195"/>
            <a:ext cx="6946166" cy="276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estudar a relação entre duas variáveis nominais/ordinais?  </a:t>
            </a:r>
            <a:endParaRPr lang="pt-PT" sz="24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ixaDeTexto 2"/>
          <p:cNvSpPr txBox="1"/>
          <p:nvPr/>
        </p:nvSpPr>
        <p:spPr>
          <a:xfrm>
            <a:off x="234397" y="4999037"/>
            <a:ext cx="4252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 err="1"/>
              <a:t>Source</a:t>
            </a:r>
            <a:r>
              <a:rPr lang="pt-PT" sz="1200" b="1" dirty="0"/>
              <a:t>: </a:t>
            </a:r>
            <a:r>
              <a:rPr lang="pt-PT" sz="1200" dirty="0" err="1"/>
              <a:t>Source</a:t>
            </a:r>
            <a:r>
              <a:rPr lang="pt-PT" sz="1200" dirty="0"/>
              <a:t>: https://libguides.library.kent.edu/SPSS/Crosstabs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10</a:t>
            </a:fld>
            <a:endParaRPr lang="pt-PT"/>
          </a:p>
        </p:txBody>
      </p:sp>
      <p:sp>
        <p:nvSpPr>
          <p:cNvPr id="10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7400925" y="2301666"/>
            <a:ext cx="4421695" cy="45242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Podemos sempre optar por mudar a natureza da comparação </a:t>
            </a:r>
          </a:p>
          <a:p>
            <a:pPr marL="285750" indent="-285750"/>
            <a:endParaRPr lang="pt-PT" sz="1000" b="1" dirty="0"/>
          </a:p>
          <a:p>
            <a:pPr marL="285750" indent="-285750"/>
            <a:r>
              <a:rPr lang="pt-PT" sz="2000" b="1" dirty="0" smtClean="0"/>
              <a:t>Tabela avalia os locais de residência são muito diferentes quanto ao tipo de alunos residentes</a:t>
            </a:r>
          </a:p>
          <a:p>
            <a:pPr marL="285750" indent="-285750"/>
            <a:endParaRPr lang="pt-PT" sz="1050" b="1" dirty="0" smtClean="0"/>
          </a:p>
          <a:p>
            <a:pPr marL="285750" indent="-285750"/>
            <a:r>
              <a:rPr lang="pt-PT" sz="2000" b="1" dirty="0" smtClean="0"/>
              <a:t>Comparação com base em percentagens/ distribuições condicionais</a:t>
            </a:r>
          </a:p>
          <a:p>
            <a:pPr marL="285750" indent="-285750"/>
            <a:endParaRPr lang="pt-PT" sz="2000" b="1" dirty="0" smtClean="0"/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271463" indent="0">
              <a:buNone/>
            </a:pPr>
            <a:r>
              <a:rPr lang="pt-PT" sz="1800" b="1" i="1" dirty="0" smtClean="0"/>
              <a:t>Ex</a:t>
            </a:r>
            <a:r>
              <a:rPr lang="pt-PT" sz="1800" b="1" dirty="0" smtClean="0"/>
              <a:t>: No campus, 94.3% dos estudantes andam no 1º e 2º Ano (</a:t>
            </a:r>
            <a:r>
              <a:rPr lang="pt-PT" sz="1800" b="1" i="1" dirty="0" err="1" smtClean="0"/>
              <a:t>underclassman</a:t>
            </a:r>
            <a:r>
              <a:rPr lang="pt-PT" sz="1800" b="1" dirty="0" smtClean="0"/>
              <a:t>), os restantes andam no 3º e 4º Anos.</a:t>
            </a:r>
          </a:p>
          <a:p>
            <a:pPr marL="457200" lvl="1" indent="0">
              <a:buNone/>
            </a:pPr>
            <a:endParaRPr lang="pt-PT" sz="3200" dirty="0" smtClean="0"/>
          </a:p>
          <a:p>
            <a:pPr marL="285750" indent="-285750"/>
            <a:endParaRPr lang="pt-PT" b="1" dirty="0"/>
          </a:p>
        </p:txBody>
      </p:sp>
      <p:sp>
        <p:nvSpPr>
          <p:cNvPr id="6" name="Retângulo arredondado 5"/>
          <p:cNvSpPr/>
          <p:nvPr/>
        </p:nvSpPr>
        <p:spPr>
          <a:xfrm rot="5400000">
            <a:off x="4957450" y="3978621"/>
            <a:ext cx="1972671" cy="62215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3" name="Conexão reta unidirecional 22"/>
          <p:cNvCxnSpPr/>
          <p:nvPr/>
        </p:nvCxnSpPr>
        <p:spPr>
          <a:xfrm flipH="1">
            <a:off x="6359761" y="4999037"/>
            <a:ext cx="1316597" cy="7143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Como podemos representar graficamente a relação entre duas variáveis nominais/ordinais?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11</a:t>
            </a:fld>
            <a:endParaRPr lang="pt-PT"/>
          </a:p>
        </p:txBody>
      </p:sp>
      <p:pic>
        <p:nvPicPr>
          <p:cNvPr id="7" name="Picture 2" descr="http://math150.pbworks.com/f/1386209038/BloodPressureStackedBa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35" y="2861189"/>
            <a:ext cx="4366754" cy="349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210951" y="6160170"/>
            <a:ext cx="284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err="1" smtClean="0"/>
              <a:t>Source</a:t>
            </a:r>
            <a:r>
              <a:rPr lang="pt-PT" sz="1200" b="1" dirty="0"/>
              <a:t>:</a:t>
            </a:r>
            <a:r>
              <a:rPr lang="pt-PT" sz="1200" dirty="0"/>
              <a:t> http://math150.pbworks.com/w/page/70539254/Stacked%20bar%20graph</a:t>
            </a:r>
          </a:p>
        </p:txBody>
      </p:sp>
      <p:pic>
        <p:nvPicPr>
          <p:cNvPr id="10" name="Picture 2" descr="http://math150.pbworks.com/f/1383192031/clustered_bar_graph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808" y="2861189"/>
            <a:ext cx="4440917" cy="35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982960" y="6160169"/>
            <a:ext cx="325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b="1" dirty="0" err="1" smtClean="0"/>
              <a:t>Source</a:t>
            </a:r>
            <a:r>
              <a:rPr lang="pt-PT" sz="1200" dirty="0"/>
              <a:t>: http://math150.pbworks.com/w/page/70446470/Clustered%20bar%20graph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06824" y="2219579"/>
            <a:ext cx="402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Gráfico de Barras Sobrepostas</a:t>
            </a:r>
            <a:endParaRPr lang="pt-PT" sz="2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53735" y="2219578"/>
            <a:ext cx="402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Gráfico de Barras Agrupadas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1616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estudar a relação entre </a:t>
            </a:r>
            <a:r>
              <a:rPr lang="pt-PT" sz="2400" b="1" dirty="0" smtClean="0"/>
              <a:t>variáveis nominais/ordinais </a:t>
            </a:r>
            <a:r>
              <a:rPr lang="pt-PT" sz="2400" b="1" dirty="0"/>
              <a:t>e intercalares/razão</a:t>
            </a:r>
            <a:r>
              <a:rPr lang="pt-PT" sz="2000" b="1" dirty="0"/>
              <a:t>?</a:t>
            </a:r>
            <a:r>
              <a:rPr lang="pt-PT" sz="2400" b="1" dirty="0" smtClean="0"/>
              <a:t>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ixaDeTexto 2"/>
          <p:cNvSpPr txBox="1"/>
          <p:nvPr/>
        </p:nvSpPr>
        <p:spPr>
          <a:xfrm>
            <a:off x="407657" y="4483510"/>
            <a:ext cx="3827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 err="1"/>
              <a:t>Source</a:t>
            </a:r>
            <a:r>
              <a:rPr lang="pt-PT" sz="1200" b="1" dirty="0"/>
              <a:t>: </a:t>
            </a:r>
            <a:r>
              <a:rPr lang="pt-PT" sz="1200" dirty="0"/>
              <a:t>http://my.ilstu.edu/~mshesso/SPSS/analyze1.html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12</a:t>
            </a:fld>
            <a:endParaRPr lang="pt-PT"/>
          </a:p>
        </p:txBody>
      </p:sp>
      <p:sp>
        <p:nvSpPr>
          <p:cNvPr id="10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6902245" y="2153265"/>
            <a:ext cx="4920375" cy="467265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Tabela avalia se há diferenças entre atletas e não atletas no tempo necessário para correr a milha</a:t>
            </a:r>
          </a:p>
          <a:p>
            <a:pPr marL="285750" indent="-285750"/>
            <a:endParaRPr lang="pt-PT" sz="1000" b="1" dirty="0" smtClean="0"/>
          </a:p>
          <a:p>
            <a:pPr marL="285750" indent="-285750"/>
            <a:r>
              <a:rPr lang="pt-PT" sz="2000" b="1" dirty="0" smtClean="0"/>
              <a:t>Comparação com base em médias</a:t>
            </a:r>
          </a:p>
          <a:p>
            <a:pPr marL="285750" indent="-285750"/>
            <a:endParaRPr lang="pt-PT" sz="1000" b="1" dirty="0" smtClean="0"/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271463" indent="0">
              <a:buNone/>
            </a:pPr>
            <a:r>
              <a:rPr lang="pt-PT" sz="1800" b="1" i="1" dirty="0" smtClean="0"/>
              <a:t>Ex</a:t>
            </a:r>
            <a:r>
              <a:rPr lang="pt-PT" sz="1800" b="1" dirty="0" smtClean="0"/>
              <a:t>: Em média, os Atletas levam 6 min. e 51 seg., e os Não-Atletas </a:t>
            </a:r>
            <a:r>
              <a:rPr lang="pt-PT" sz="1800" b="1" dirty="0"/>
              <a:t>levam 9 min. e 6 seg</a:t>
            </a:r>
            <a:r>
              <a:rPr lang="pt-PT" sz="1800" b="1" dirty="0" smtClean="0"/>
              <a:t>.</a:t>
            </a:r>
          </a:p>
          <a:p>
            <a:pPr marL="271463" indent="0">
              <a:buNone/>
            </a:pPr>
            <a:endParaRPr lang="pt-PT" sz="1000" b="1" dirty="0" smtClean="0"/>
          </a:p>
          <a:p>
            <a:pPr marL="271463" indent="0">
              <a:buNone/>
            </a:pPr>
            <a:r>
              <a:rPr lang="pt-PT" sz="1800" b="1" dirty="0" smtClean="0"/>
              <a:t>Diferença de média: Em média os Não-Atletas levam mais 2 min e 17 seg. mais que os atletas para percorrer a milha.</a:t>
            </a:r>
          </a:p>
          <a:p>
            <a:pPr marL="271463" indent="0">
              <a:buNone/>
            </a:pPr>
            <a:endParaRPr lang="pt-PT" sz="1800" b="1" dirty="0"/>
          </a:p>
          <a:p>
            <a:pPr marL="271463" indent="0">
              <a:buNone/>
            </a:pPr>
            <a:r>
              <a:rPr lang="pt-PT" sz="1800" b="1" dirty="0" smtClean="0"/>
              <a:t>Rácio de médias:  O tempo médio dos Atletas a percorrer a milha é 39% menor que o dos Não-atletas</a:t>
            </a:r>
          </a:p>
          <a:p>
            <a:pPr marL="742950" lvl="1" indent="-285750"/>
            <a:endParaRPr lang="pt-PT" sz="3200" dirty="0" smtClean="0"/>
          </a:p>
          <a:p>
            <a:pPr marL="285750" indent="-285750"/>
            <a:endParaRPr lang="pt-PT" b="1" dirty="0"/>
          </a:p>
        </p:txBody>
      </p:sp>
      <p:pic>
        <p:nvPicPr>
          <p:cNvPr id="4098" name="Picture 2" descr="https://s3.amazonaws.com/libapps/accounts/2515/images/spss_compare-means_example-2_repo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57" y="2301666"/>
            <a:ext cx="6214369" cy="218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1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Como podemos representar  graficamente a relação entre duas </a:t>
            </a:r>
            <a:r>
              <a:rPr lang="pt-PT" sz="2400" b="1" dirty="0"/>
              <a:t>variáveis </a:t>
            </a:r>
            <a:r>
              <a:rPr lang="pt-PT" sz="2400" b="1" dirty="0" smtClean="0"/>
              <a:t>intercalares/razão?</a:t>
            </a: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524435" y="5562451"/>
            <a:ext cx="2120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 smtClean="0"/>
              <a:t>: </a:t>
            </a:r>
            <a:r>
              <a:rPr lang="pt-PT" sz="1200" dirty="0" err="1" smtClean="0"/>
              <a:t>Sarantakos</a:t>
            </a:r>
            <a:r>
              <a:rPr lang="pt-PT" sz="1200" dirty="0" smtClean="0"/>
              <a:t> (1998: 392)</a:t>
            </a:r>
            <a:endParaRPr lang="pt-PT" sz="12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924" y="3025300"/>
            <a:ext cx="6122612" cy="2357206"/>
          </a:xfrm>
          <a:prstGeom prst="rect">
            <a:avLst/>
          </a:prstGeom>
        </p:spPr>
      </p:pic>
      <p:sp>
        <p:nvSpPr>
          <p:cNvPr id="11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6902245" y="2153265"/>
            <a:ext cx="4920375" cy="46726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Comparação com base no emparelhamento dos valores</a:t>
            </a:r>
          </a:p>
          <a:p>
            <a:pPr marL="285750" indent="-285750"/>
            <a:endParaRPr lang="pt-PT" sz="1000" b="1" dirty="0" smtClean="0"/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271463" indent="0">
              <a:buNone/>
            </a:pPr>
            <a:r>
              <a:rPr lang="pt-PT" sz="1800" b="1" dirty="0" smtClean="0"/>
              <a:t>Quando os pontos se concentram (</a:t>
            </a:r>
            <a:r>
              <a:rPr lang="pt-PT" sz="1800" b="1" i="1" dirty="0" smtClean="0"/>
              <a:t>a</a:t>
            </a:r>
            <a:r>
              <a:rPr lang="pt-PT" sz="1800" b="1" dirty="0" smtClean="0"/>
              <a:t>) a correlação é forte</a:t>
            </a:r>
          </a:p>
          <a:p>
            <a:pPr marL="271463" indent="0">
              <a:buNone/>
            </a:pPr>
            <a:endParaRPr lang="pt-PT" sz="1000" b="1" dirty="0" smtClean="0"/>
          </a:p>
          <a:p>
            <a:pPr marL="271463" indent="0">
              <a:buNone/>
            </a:pPr>
            <a:r>
              <a:rPr lang="pt-PT" sz="1800" b="1" dirty="0"/>
              <a:t>Quando </a:t>
            </a:r>
            <a:r>
              <a:rPr lang="pt-PT" sz="1800" b="1" dirty="0" smtClean="0"/>
              <a:t>os pontos </a:t>
            </a:r>
            <a:r>
              <a:rPr lang="pt-PT" sz="1800" b="1" dirty="0"/>
              <a:t>se </a:t>
            </a:r>
            <a:r>
              <a:rPr lang="pt-PT" sz="1800" b="1" dirty="0" smtClean="0"/>
              <a:t>dispersam </a:t>
            </a:r>
            <a:r>
              <a:rPr lang="pt-PT" sz="1800" b="1" dirty="0"/>
              <a:t>(</a:t>
            </a:r>
            <a:r>
              <a:rPr lang="pt-PT" sz="1800" b="1" i="1" dirty="0"/>
              <a:t>a</a:t>
            </a:r>
            <a:r>
              <a:rPr lang="pt-PT" sz="1800" b="1" dirty="0"/>
              <a:t>) </a:t>
            </a:r>
            <a:r>
              <a:rPr lang="pt-PT" sz="1800" b="1" dirty="0" smtClean="0"/>
              <a:t>a correlação é fraca</a:t>
            </a:r>
          </a:p>
          <a:p>
            <a:pPr marL="271463" indent="0">
              <a:buNone/>
            </a:pPr>
            <a:endParaRPr lang="pt-PT" sz="1800" b="1" dirty="0"/>
          </a:p>
          <a:p>
            <a:pPr marL="271463" indent="0">
              <a:buNone/>
            </a:pPr>
            <a:r>
              <a:rPr lang="pt-PT" sz="1800" b="1" dirty="0" smtClean="0"/>
              <a:t>Quando os pontos estão numa diagonal para cima (a) a relação é positiva</a:t>
            </a:r>
          </a:p>
          <a:p>
            <a:pPr marL="271463" indent="0">
              <a:buNone/>
            </a:pPr>
            <a:endParaRPr lang="pt-PT" sz="1800" b="1" dirty="0"/>
          </a:p>
          <a:p>
            <a:pPr marL="271463" indent="0">
              <a:buNone/>
            </a:pPr>
            <a:r>
              <a:rPr lang="pt-PT" sz="1800" b="1" dirty="0"/>
              <a:t>Quando os pontos estão numa diagonal para </a:t>
            </a:r>
            <a:r>
              <a:rPr lang="pt-PT" sz="1800" b="1" dirty="0" smtClean="0"/>
              <a:t>baixo (c) </a:t>
            </a:r>
            <a:r>
              <a:rPr lang="pt-PT" sz="1800" b="1" dirty="0"/>
              <a:t>a relação é </a:t>
            </a:r>
            <a:r>
              <a:rPr lang="pt-PT" sz="1800" b="1" dirty="0" smtClean="0"/>
              <a:t>negativa</a:t>
            </a:r>
          </a:p>
          <a:p>
            <a:pPr marL="742950" lvl="1" indent="-285750"/>
            <a:endParaRPr lang="pt-PT" sz="3200" dirty="0" smtClean="0">
              <a:solidFill>
                <a:srgbClr val="FF0000"/>
              </a:solidFill>
            </a:endParaRPr>
          </a:p>
          <a:p>
            <a:pPr marL="285750" indent="-285750"/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205947" y="2271252"/>
            <a:ext cx="402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Gráfico de Dispersão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8140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</a:t>
            </a:r>
            <a:r>
              <a:rPr lang="pt-PT" sz="2400" b="1" dirty="0" smtClean="0"/>
              <a:t>usar medidas </a:t>
            </a:r>
            <a:r>
              <a:rPr lang="pt-PT" sz="2400" b="1" dirty="0"/>
              <a:t>de </a:t>
            </a:r>
            <a:r>
              <a:rPr lang="pt-PT" sz="2400" b="1" dirty="0" smtClean="0"/>
              <a:t>Associação </a:t>
            </a:r>
            <a:r>
              <a:rPr lang="pt-PT" sz="2400" b="1" dirty="0"/>
              <a:t>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24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Para determinar se existe uma relação sistemática entre as variáveis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Para determinar a força </a:t>
            </a:r>
            <a:r>
              <a:rPr lang="pt-PT" sz="2000" b="1" dirty="0"/>
              <a:t>da </a:t>
            </a:r>
            <a:r>
              <a:rPr lang="pt-PT" sz="2000" b="1" dirty="0" smtClean="0"/>
              <a:t>relação </a:t>
            </a:r>
            <a:r>
              <a:rPr lang="pt-PT" sz="2000" b="1" dirty="0"/>
              <a:t>entre as variáveis</a:t>
            </a: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Para </a:t>
            </a:r>
            <a:r>
              <a:rPr lang="pt-PT" sz="2000" b="1" dirty="0"/>
              <a:t>determinar </a:t>
            </a:r>
            <a:r>
              <a:rPr lang="pt-PT" sz="2000" b="1" dirty="0" smtClean="0"/>
              <a:t>a direção da relação entre as variáveis (medidas de correlação apenas)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Correlação Positiva: Crescem /Decrescem em conjunto</a:t>
            </a:r>
            <a:endParaRPr lang="pt-PT" sz="1600" b="1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/>
              <a:t>Correlação </a:t>
            </a:r>
            <a:r>
              <a:rPr lang="pt-PT" sz="1800" b="1" dirty="0" smtClean="0"/>
              <a:t>Negativa: Quando uma cresce, a outra desce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5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15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3"/>
            <a:ext cx="11942606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2400" b="1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299297"/>
              </p:ext>
            </p:extLst>
          </p:nvPr>
        </p:nvGraphicFramePr>
        <p:xfrm>
          <a:off x="121576" y="2698206"/>
          <a:ext cx="7695068" cy="345187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Conexão reta 11"/>
          <p:cNvCxnSpPr/>
          <p:nvPr/>
        </p:nvCxnSpPr>
        <p:spPr>
          <a:xfrm>
            <a:off x="136324" y="2718312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121577" y="2663352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Oval 13"/>
          <p:cNvSpPr/>
          <p:nvPr/>
        </p:nvSpPr>
        <p:spPr>
          <a:xfrm>
            <a:off x="2339724" y="3687095"/>
            <a:ext cx="1203729" cy="69317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95751"/>
              </p:ext>
            </p:extLst>
          </p:nvPr>
        </p:nvGraphicFramePr>
        <p:xfrm>
          <a:off x="77332" y="2299996"/>
          <a:ext cx="7695068" cy="345187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xão reta 8"/>
          <p:cNvCxnSpPr/>
          <p:nvPr/>
        </p:nvCxnSpPr>
        <p:spPr>
          <a:xfrm>
            <a:off x="92080" y="2320102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77333" y="2265142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/>
          <p:cNvSpPr/>
          <p:nvPr/>
        </p:nvSpPr>
        <p:spPr>
          <a:xfrm>
            <a:off x="2295480" y="3288885"/>
            <a:ext cx="1203729" cy="69317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CCD43709-4752-E743-93FE-64F2489D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428" y="1774416"/>
            <a:ext cx="4118824" cy="968783"/>
          </a:xfrm>
        </p:spPr>
        <p:txBody>
          <a:bodyPr>
            <a:normAutofit/>
          </a:bodyPr>
          <a:lstStyle/>
          <a:p>
            <a:r>
              <a:rPr lang="pt-PT" sz="3200" b="1" dirty="0">
                <a:latin typeface="+mn-lt"/>
              </a:rPr>
              <a:t>Coeficiente de </a:t>
            </a:r>
            <a:r>
              <a:rPr lang="pt-PT" sz="3200" b="1" dirty="0" err="1">
                <a:latin typeface="+mn-lt"/>
              </a:rPr>
              <a:t>Phi</a:t>
            </a:r>
            <a:r>
              <a:rPr lang="pt-PT" sz="3200" b="1" dirty="0">
                <a:latin typeface="+mn-lt"/>
              </a:rPr>
              <a:t> (ɸ</a:t>
            </a:r>
            <a:r>
              <a:rPr lang="pt-PT" sz="3200" b="1" dirty="0" smtClean="0">
                <a:latin typeface="+mn-lt"/>
              </a:rPr>
              <a:t>)</a:t>
            </a:r>
            <a:endParaRPr lang="pt-PT" sz="3200" b="1" dirty="0">
              <a:latin typeface="+mn-lt"/>
            </a:endParaRPr>
          </a:p>
        </p:txBody>
      </p:sp>
      <p:sp>
        <p:nvSpPr>
          <p:cNvPr id="11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7890383" y="2726580"/>
            <a:ext cx="3932237" cy="4099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Comparação de variáveis dicotómicas</a:t>
            </a:r>
          </a:p>
          <a:p>
            <a:pPr marL="285750" indent="-285750"/>
            <a:r>
              <a:rPr lang="pt-PT" sz="2000" b="1" dirty="0" smtClean="0"/>
              <a:t>Escala: 0 - 1</a:t>
            </a:r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742950" lvl="1" indent="-285750"/>
            <a:r>
              <a:rPr lang="pt-PT" sz="2000" dirty="0" smtClean="0"/>
              <a:t>&lt; 0.4          (Fraca)</a:t>
            </a:r>
          </a:p>
          <a:p>
            <a:pPr marL="742950" lvl="1" indent="-285750"/>
            <a:r>
              <a:rPr lang="pt-PT" sz="2000" dirty="0" smtClean="0"/>
              <a:t>0.4 </a:t>
            </a:r>
            <a:r>
              <a:rPr lang="pt-PT" sz="2000" dirty="0"/>
              <a:t>– </a:t>
            </a:r>
            <a:r>
              <a:rPr lang="pt-PT" sz="2000" dirty="0" smtClean="0"/>
              <a:t>0.7   (Moderada)</a:t>
            </a:r>
            <a:endParaRPr lang="pt-PT" sz="2000" dirty="0"/>
          </a:p>
          <a:p>
            <a:pPr marL="742950" lvl="1" indent="-285750"/>
            <a:r>
              <a:rPr lang="pt-PT" sz="2000" dirty="0" smtClean="0"/>
              <a:t>&gt; 0.7          (Forte)</a:t>
            </a:r>
            <a:endParaRPr lang="pt-PT" sz="2000" dirty="0"/>
          </a:p>
          <a:p>
            <a:pPr marL="457200" lvl="1" indent="0">
              <a:buNone/>
            </a:pPr>
            <a:r>
              <a:rPr lang="pt-PT" sz="2000" dirty="0" smtClean="0"/>
              <a:t> </a:t>
            </a:r>
          </a:p>
          <a:p>
            <a:pPr marL="742950" lvl="1" indent="-285750"/>
            <a:endParaRPr lang="pt-PT" sz="3200" dirty="0" smtClean="0"/>
          </a:p>
          <a:p>
            <a:pPr marL="285750" indent="-285750"/>
            <a:endParaRPr lang="pt-PT" b="1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16</a:t>
            </a:fld>
            <a:endParaRPr lang="pt-PT"/>
          </a:p>
        </p:txBody>
      </p:sp>
      <p:sp>
        <p:nvSpPr>
          <p:cNvPr id="12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3"/>
            <a:ext cx="11942606" cy="8745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5732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55633"/>
              </p:ext>
            </p:extLst>
          </p:nvPr>
        </p:nvGraphicFramePr>
        <p:xfrm>
          <a:off x="77332" y="2432736"/>
          <a:ext cx="7695068" cy="345187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Coeficiente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PT" sz="1800" b="0" baseline="0" dirty="0" err="1" smtClean="0">
                          <a:solidFill>
                            <a:schemeClr val="tx1"/>
                          </a:solidFill>
                        </a:rPr>
                        <a:t>Phi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(ɸ)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xão reta 8"/>
          <p:cNvCxnSpPr/>
          <p:nvPr/>
        </p:nvCxnSpPr>
        <p:spPr>
          <a:xfrm>
            <a:off x="92080" y="2452842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77333" y="2397882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/>
          <p:cNvSpPr/>
          <p:nvPr/>
        </p:nvSpPr>
        <p:spPr>
          <a:xfrm>
            <a:off x="3771219" y="3421625"/>
            <a:ext cx="1203729" cy="69317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17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3"/>
            <a:ext cx="11942606" cy="11214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8003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791658"/>
              </p:ext>
            </p:extLst>
          </p:nvPr>
        </p:nvGraphicFramePr>
        <p:xfrm>
          <a:off x="92080" y="2668705"/>
          <a:ext cx="7695068" cy="345187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Coeficiente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PT" sz="1800" b="0" baseline="0" dirty="0" err="1" smtClean="0">
                          <a:solidFill>
                            <a:schemeClr val="tx1"/>
                          </a:solidFill>
                        </a:rPr>
                        <a:t>Phi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(ɸ)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xão reta 8"/>
          <p:cNvCxnSpPr/>
          <p:nvPr/>
        </p:nvCxnSpPr>
        <p:spPr>
          <a:xfrm>
            <a:off x="106828" y="2688811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92081" y="2633851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/>
          <p:cNvSpPr/>
          <p:nvPr/>
        </p:nvSpPr>
        <p:spPr>
          <a:xfrm>
            <a:off x="3785967" y="3657594"/>
            <a:ext cx="1203729" cy="69317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CCD43709-4752-E743-93FE-64F2489D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428" y="1774416"/>
            <a:ext cx="4118824" cy="968783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latin typeface="+mn-lt"/>
              </a:rPr>
              <a:t>V de </a:t>
            </a:r>
            <a:r>
              <a:rPr lang="pt-PT" sz="3200" b="1" dirty="0" err="1" smtClean="0">
                <a:latin typeface="+mn-lt"/>
              </a:rPr>
              <a:t>Cramer</a:t>
            </a:r>
            <a:endParaRPr lang="pt-PT" sz="3200" b="1" dirty="0">
              <a:latin typeface="+mn-lt"/>
            </a:endParaRPr>
          </a:p>
        </p:txBody>
      </p:sp>
      <p:sp>
        <p:nvSpPr>
          <p:cNvPr id="11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7890383" y="2726580"/>
            <a:ext cx="3932237" cy="4099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Permite comparação entre variáveis com mais do que 2 categorias</a:t>
            </a:r>
          </a:p>
          <a:p>
            <a:pPr marL="285750" indent="-285750"/>
            <a:r>
              <a:rPr lang="pt-PT" sz="2000" b="1" dirty="0" smtClean="0"/>
              <a:t>Escala: 0 - 1</a:t>
            </a:r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742950" lvl="1" indent="-285750"/>
            <a:r>
              <a:rPr lang="pt-PT" sz="2000" dirty="0" smtClean="0"/>
              <a:t>&lt; 0.4          (Fraca)</a:t>
            </a:r>
          </a:p>
          <a:p>
            <a:pPr marL="742950" lvl="1" indent="-285750"/>
            <a:r>
              <a:rPr lang="pt-PT" sz="2000" dirty="0" smtClean="0"/>
              <a:t>0.4 </a:t>
            </a:r>
            <a:r>
              <a:rPr lang="pt-PT" sz="2000" dirty="0"/>
              <a:t>– </a:t>
            </a:r>
            <a:r>
              <a:rPr lang="pt-PT" sz="2000" dirty="0" smtClean="0"/>
              <a:t>0.7   (Moderada)</a:t>
            </a:r>
            <a:endParaRPr lang="pt-PT" sz="2000" dirty="0"/>
          </a:p>
          <a:p>
            <a:pPr marL="742950" lvl="1" indent="-285750"/>
            <a:r>
              <a:rPr lang="pt-PT" sz="2000" dirty="0" smtClean="0"/>
              <a:t>&gt; 0.7          (Forte)</a:t>
            </a:r>
            <a:endParaRPr lang="pt-PT" sz="2000" dirty="0"/>
          </a:p>
          <a:p>
            <a:pPr marL="457200" lvl="1" indent="0">
              <a:buNone/>
            </a:pPr>
            <a:r>
              <a:rPr lang="pt-PT" sz="2000" dirty="0" smtClean="0"/>
              <a:t> </a:t>
            </a:r>
          </a:p>
          <a:p>
            <a:pPr marL="742950" lvl="1" indent="-285750"/>
            <a:endParaRPr lang="pt-PT" sz="3200" dirty="0" smtClean="0"/>
          </a:p>
          <a:p>
            <a:pPr marL="285750" indent="-285750"/>
            <a:endParaRPr lang="pt-PT" b="1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18</a:t>
            </a:fld>
            <a:endParaRPr lang="pt-PT"/>
          </a:p>
        </p:txBody>
      </p:sp>
      <p:sp>
        <p:nvSpPr>
          <p:cNvPr id="12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4"/>
            <a:ext cx="11942606" cy="80894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755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049366"/>
              </p:ext>
            </p:extLst>
          </p:nvPr>
        </p:nvGraphicFramePr>
        <p:xfrm>
          <a:off x="77332" y="2432737"/>
          <a:ext cx="7695068" cy="345187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Coeficiente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PT" sz="1800" b="0" baseline="0" dirty="0" err="1" smtClean="0">
                          <a:solidFill>
                            <a:schemeClr val="tx1"/>
                          </a:solidFill>
                        </a:rPr>
                        <a:t>Phi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(ɸ)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xão reta 8"/>
          <p:cNvCxnSpPr/>
          <p:nvPr/>
        </p:nvCxnSpPr>
        <p:spPr>
          <a:xfrm>
            <a:off x="92080" y="2452843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77333" y="2397883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/>
          <p:cNvSpPr/>
          <p:nvPr/>
        </p:nvSpPr>
        <p:spPr>
          <a:xfrm>
            <a:off x="5150840" y="4528531"/>
            <a:ext cx="1203729" cy="69317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19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3"/>
            <a:ext cx="11942606" cy="9203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7260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2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16113"/>
            <a:ext cx="7558088" cy="424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959868"/>
              </p:ext>
            </p:extLst>
          </p:nvPr>
        </p:nvGraphicFramePr>
        <p:xfrm>
          <a:off x="92080" y="2712960"/>
          <a:ext cx="7695068" cy="345187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Coeficiente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PT" sz="1800" b="0" baseline="0" dirty="0" err="1" smtClean="0">
                          <a:solidFill>
                            <a:schemeClr val="tx1"/>
                          </a:solidFill>
                        </a:rPr>
                        <a:t>Phi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(ɸ)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xão reta 8"/>
          <p:cNvCxnSpPr/>
          <p:nvPr/>
        </p:nvCxnSpPr>
        <p:spPr>
          <a:xfrm>
            <a:off x="106828" y="2733066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92081" y="2678106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/>
          <p:cNvSpPr/>
          <p:nvPr/>
        </p:nvSpPr>
        <p:spPr>
          <a:xfrm>
            <a:off x="5165588" y="4808754"/>
            <a:ext cx="1203729" cy="69317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CCD43709-4752-E743-93FE-64F2489D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428" y="1774416"/>
            <a:ext cx="4118824" cy="968783"/>
          </a:xfrm>
        </p:spPr>
        <p:txBody>
          <a:bodyPr>
            <a:normAutofit fontScale="90000"/>
          </a:bodyPr>
          <a:lstStyle/>
          <a:p>
            <a:r>
              <a:rPr lang="pt-PT" sz="3200" b="1" dirty="0" smtClean="0">
                <a:latin typeface="+mn-lt"/>
              </a:rPr>
              <a:t>Coeficiente de </a:t>
            </a:r>
            <a:r>
              <a:rPr lang="pt-PT" sz="3200" b="1" dirty="0" err="1" smtClean="0">
                <a:latin typeface="+mn-lt"/>
              </a:rPr>
              <a:t>Spearman</a:t>
            </a:r>
            <a:endParaRPr lang="pt-PT" sz="3200" b="1" dirty="0">
              <a:latin typeface="+mn-lt"/>
            </a:endParaRPr>
          </a:p>
        </p:txBody>
      </p:sp>
      <p:sp>
        <p:nvSpPr>
          <p:cNvPr id="11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7890383" y="2726580"/>
            <a:ext cx="3932237" cy="4099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Compara a ordenação entre as observações</a:t>
            </a:r>
          </a:p>
          <a:p>
            <a:pPr marL="285750" indent="-285750"/>
            <a:r>
              <a:rPr lang="pt-PT" sz="2000" b="1" dirty="0" smtClean="0"/>
              <a:t>Escala: -1 a 1</a:t>
            </a:r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742950" lvl="1" indent="-285750"/>
            <a:r>
              <a:rPr lang="pt-PT" sz="2000" dirty="0"/>
              <a:t>0</a:t>
            </a:r>
            <a:r>
              <a:rPr lang="pt-PT" sz="2000" dirty="0" smtClean="0"/>
              <a:t>          	     (Não existe 			      correlação)</a:t>
            </a:r>
          </a:p>
          <a:p>
            <a:pPr marL="742950" lvl="1" indent="-285750"/>
            <a:endParaRPr lang="pt-PT" sz="2000" dirty="0" smtClean="0"/>
          </a:p>
          <a:p>
            <a:pPr marL="742950" lvl="1" indent="-285750"/>
            <a:r>
              <a:rPr lang="pt-PT" sz="2000" dirty="0" smtClean="0"/>
              <a:t>0 – 0.20          (Muito Fraca)</a:t>
            </a:r>
          </a:p>
          <a:p>
            <a:pPr marL="742950" lvl="1" indent="-285750"/>
            <a:r>
              <a:rPr lang="pt-PT" sz="2000" dirty="0" smtClean="0"/>
              <a:t>0.21 </a:t>
            </a:r>
            <a:r>
              <a:rPr lang="pt-PT" sz="2000" dirty="0"/>
              <a:t>– </a:t>
            </a:r>
            <a:r>
              <a:rPr lang="pt-PT" sz="2000" dirty="0" smtClean="0"/>
              <a:t>0.40     (Fraca</a:t>
            </a:r>
            <a:r>
              <a:rPr lang="pt-PT" sz="2000" dirty="0"/>
              <a:t>)</a:t>
            </a:r>
            <a:endParaRPr lang="pt-PT" sz="2000" dirty="0" smtClean="0"/>
          </a:p>
          <a:p>
            <a:pPr marL="742950" lvl="1" indent="-285750"/>
            <a:r>
              <a:rPr lang="pt-PT" sz="2000" dirty="0" smtClean="0"/>
              <a:t>0.41 </a:t>
            </a:r>
            <a:r>
              <a:rPr lang="pt-PT" sz="2000" dirty="0"/>
              <a:t>– </a:t>
            </a:r>
            <a:r>
              <a:rPr lang="pt-PT" sz="2000" dirty="0" smtClean="0"/>
              <a:t>0.70     (Moderada)</a:t>
            </a:r>
          </a:p>
          <a:p>
            <a:pPr marL="742950" lvl="1" indent="-285750"/>
            <a:r>
              <a:rPr lang="pt-PT" sz="2000" dirty="0" smtClean="0"/>
              <a:t>0.71 </a:t>
            </a:r>
            <a:r>
              <a:rPr lang="pt-PT" sz="2000" dirty="0"/>
              <a:t>– </a:t>
            </a:r>
            <a:r>
              <a:rPr lang="pt-PT" sz="2000" dirty="0" smtClean="0"/>
              <a:t>0.90     (Forte)</a:t>
            </a:r>
          </a:p>
          <a:p>
            <a:pPr marL="742950" lvl="1" indent="-285750"/>
            <a:r>
              <a:rPr lang="pt-PT" sz="2000" dirty="0"/>
              <a:t>&gt;</a:t>
            </a:r>
            <a:r>
              <a:rPr lang="pt-PT" sz="2000" dirty="0" smtClean="0"/>
              <a:t>0.90               (Muito Forte)</a:t>
            </a:r>
          </a:p>
          <a:p>
            <a:pPr marL="742950" lvl="1" indent="-285750"/>
            <a:endParaRPr lang="pt-PT" sz="3200" dirty="0" smtClean="0"/>
          </a:p>
          <a:p>
            <a:pPr marL="285750" indent="-285750"/>
            <a:endParaRPr lang="pt-PT" b="1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20</a:t>
            </a:fld>
            <a:endParaRPr lang="pt-PT"/>
          </a:p>
        </p:txBody>
      </p:sp>
      <p:sp>
        <p:nvSpPr>
          <p:cNvPr id="12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3"/>
            <a:ext cx="11942606" cy="77221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83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370110"/>
              </p:ext>
            </p:extLst>
          </p:nvPr>
        </p:nvGraphicFramePr>
        <p:xfrm>
          <a:off x="106828" y="2373739"/>
          <a:ext cx="7695068" cy="390591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Coeficiente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PT" sz="1800" b="0" baseline="0" dirty="0" err="1" smtClean="0">
                          <a:solidFill>
                            <a:schemeClr val="tx1"/>
                          </a:solidFill>
                        </a:rPr>
                        <a:t>Phi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(ɸ)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dirty="0" smtClean="0"/>
                        <a:t>Coeficiente de </a:t>
                      </a:r>
                      <a:r>
                        <a:rPr lang="pt-PT" dirty="0" err="1" smtClean="0"/>
                        <a:t>Spearman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xão reta 8"/>
          <p:cNvCxnSpPr/>
          <p:nvPr/>
        </p:nvCxnSpPr>
        <p:spPr>
          <a:xfrm>
            <a:off x="121576" y="2393845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06829" y="2338885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/>
          <p:cNvSpPr/>
          <p:nvPr/>
        </p:nvSpPr>
        <p:spPr>
          <a:xfrm>
            <a:off x="6543915" y="5570437"/>
            <a:ext cx="1203729" cy="69317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21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3"/>
            <a:ext cx="11942606" cy="9020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5483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06108"/>
              </p:ext>
            </p:extLst>
          </p:nvPr>
        </p:nvGraphicFramePr>
        <p:xfrm>
          <a:off x="92080" y="2668712"/>
          <a:ext cx="7695068" cy="390591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Coeficiente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PT" sz="1800" b="0" baseline="0" dirty="0" err="1" smtClean="0">
                          <a:solidFill>
                            <a:schemeClr val="tx1"/>
                          </a:solidFill>
                        </a:rPr>
                        <a:t>Phi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(ɸ)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dirty="0" smtClean="0"/>
                        <a:t>Coeficiente de </a:t>
                      </a:r>
                      <a:r>
                        <a:rPr lang="pt-PT" dirty="0" err="1" smtClean="0"/>
                        <a:t>Spearman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xão reta 8"/>
          <p:cNvCxnSpPr/>
          <p:nvPr/>
        </p:nvCxnSpPr>
        <p:spPr>
          <a:xfrm>
            <a:off x="106828" y="2688818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92081" y="2633858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Oval 2"/>
          <p:cNvSpPr/>
          <p:nvPr/>
        </p:nvSpPr>
        <p:spPr>
          <a:xfrm>
            <a:off x="6529167" y="5865410"/>
            <a:ext cx="1203729" cy="69317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CCD43709-4752-E743-93FE-64F2489D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6428" y="1774416"/>
            <a:ext cx="4118824" cy="968783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latin typeface="+mn-lt"/>
              </a:rPr>
              <a:t>Coeficiente de </a:t>
            </a:r>
            <a:r>
              <a:rPr lang="pt-PT" sz="3200" b="1" dirty="0" err="1" smtClean="0">
                <a:latin typeface="+mn-lt"/>
              </a:rPr>
              <a:t>Pearson</a:t>
            </a:r>
            <a:endParaRPr lang="pt-PT" sz="3200" b="1" dirty="0">
              <a:latin typeface="+mn-lt"/>
            </a:endParaRPr>
          </a:p>
        </p:txBody>
      </p:sp>
      <p:sp>
        <p:nvSpPr>
          <p:cNvPr id="11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7890383" y="2726580"/>
            <a:ext cx="3932237" cy="4099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Escala: -1 a 1</a:t>
            </a:r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742950" lvl="1" indent="-285750"/>
            <a:r>
              <a:rPr lang="pt-PT" sz="2000" dirty="0"/>
              <a:t>0</a:t>
            </a:r>
            <a:r>
              <a:rPr lang="pt-PT" sz="2000" dirty="0" smtClean="0"/>
              <a:t>          	    (Não existe 			     correlação)</a:t>
            </a:r>
          </a:p>
          <a:p>
            <a:pPr marL="742950" lvl="1" indent="-285750"/>
            <a:endParaRPr lang="pt-PT" sz="2000" dirty="0" smtClean="0"/>
          </a:p>
          <a:p>
            <a:pPr marL="742950" lvl="1" indent="-285750"/>
            <a:r>
              <a:rPr lang="pt-PT" sz="2000" dirty="0" smtClean="0"/>
              <a:t>0 – 0.20          (Muito Fraca)</a:t>
            </a:r>
          </a:p>
          <a:p>
            <a:pPr marL="742950" lvl="1" indent="-285750"/>
            <a:r>
              <a:rPr lang="pt-PT" sz="2000" dirty="0" smtClean="0"/>
              <a:t>0.21 </a:t>
            </a:r>
            <a:r>
              <a:rPr lang="pt-PT" sz="2000" dirty="0"/>
              <a:t>– </a:t>
            </a:r>
            <a:r>
              <a:rPr lang="pt-PT" sz="2000" dirty="0" smtClean="0"/>
              <a:t>0.40     (Fraca</a:t>
            </a:r>
            <a:r>
              <a:rPr lang="pt-PT" sz="2000" dirty="0"/>
              <a:t>)</a:t>
            </a:r>
            <a:endParaRPr lang="pt-PT" sz="2000" dirty="0" smtClean="0"/>
          </a:p>
          <a:p>
            <a:pPr marL="742950" lvl="1" indent="-285750"/>
            <a:r>
              <a:rPr lang="pt-PT" sz="2000" dirty="0" smtClean="0"/>
              <a:t>0.41 </a:t>
            </a:r>
            <a:r>
              <a:rPr lang="pt-PT" sz="2000" dirty="0"/>
              <a:t>– </a:t>
            </a:r>
            <a:r>
              <a:rPr lang="pt-PT" sz="2000" dirty="0" smtClean="0"/>
              <a:t>0.70     (Moderada)</a:t>
            </a:r>
          </a:p>
          <a:p>
            <a:pPr marL="742950" lvl="1" indent="-285750"/>
            <a:r>
              <a:rPr lang="pt-PT" sz="2000" dirty="0" smtClean="0"/>
              <a:t>0.71 </a:t>
            </a:r>
            <a:r>
              <a:rPr lang="pt-PT" sz="2000" dirty="0"/>
              <a:t>– </a:t>
            </a:r>
            <a:r>
              <a:rPr lang="pt-PT" sz="2000" dirty="0" smtClean="0"/>
              <a:t>0.90     (Forte)</a:t>
            </a:r>
          </a:p>
          <a:p>
            <a:pPr marL="742950" lvl="1" indent="-285750"/>
            <a:r>
              <a:rPr lang="pt-PT" sz="2000" dirty="0"/>
              <a:t>&gt;</a:t>
            </a:r>
            <a:r>
              <a:rPr lang="pt-PT" sz="2000" dirty="0" smtClean="0"/>
              <a:t>0.90               (Muito Forte)</a:t>
            </a:r>
          </a:p>
          <a:p>
            <a:pPr marL="742950" lvl="1" indent="-285750"/>
            <a:endParaRPr lang="pt-PT" sz="3200" dirty="0" smtClean="0"/>
          </a:p>
          <a:p>
            <a:pPr marL="285750" indent="-285750"/>
            <a:endParaRPr lang="pt-PT" b="1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22</a:t>
            </a:fld>
            <a:endParaRPr lang="pt-PT"/>
          </a:p>
        </p:txBody>
      </p:sp>
      <p:sp>
        <p:nvSpPr>
          <p:cNvPr id="12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3"/>
            <a:ext cx="11942606" cy="77221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43306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748500"/>
              </p:ext>
            </p:extLst>
          </p:nvPr>
        </p:nvGraphicFramePr>
        <p:xfrm>
          <a:off x="92080" y="2506484"/>
          <a:ext cx="7695068" cy="390591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56463"/>
                <a:gridCol w="948966"/>
                <a:gridCol w="1382662"/>
                <a:gridCol w="1515397"/>
                <a:gridCol w="1290483"/>
                <a:gridCol w="1401097"/>
              </a:tblGrid>
              <a:tr h="353040">
                <a:tc gridSpan="2"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NOMINAL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53040">
                <a:tc gridSpan="2"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>
                          <a:solidFill>
                            <a:schemeClr val="bg1"/>
                          </a:solidFill>
                        </a:rPr>
                        <a:t>+2</a:t>
                      </a:r>
                      <a:r>
                        <a:rPr lang="pt-PT" b="1" baseline="0" dirty="0" smtClean="0">
                          <a:solidFill>
                            <a:schemeClr val="bg1"/>
                          </a:solidFill>
                        </a:rPr>
                        <a:t> CATEGORIAS</a:t>
                      </a:r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812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 CAT.</a:t>
                      </a:r>
                    </a:p>
                    <a:p>
                      <a:pPr algn="ctr"/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Coeficiente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PT" sz="1800" b="0" baseline="0" dirty="0" err="1" smtClean="0">
                          <a:solidFill>
                            <a:schemeClr val="tx1"/>
                          </a:solidFill>
                        </a:rPr>
                        <a:t>Phi</a:t>
                      </a:r>
                      <a:r>
                        <a:rPr lang="pt-PT" sz="1800" b="0" baseline="0" dirty="0" smtClean="0">
                          <a:solidFill>
                            <a:schemeClr val="tx1"/>
                          </a:solidFill>
                        </a:rPr>
                        <a:t> (ɸ)</a:t>
                      </a: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PT" dirty="0"/>
                    </a:p>
                  </a:txBody>
                  <a:tcPr/>
                </a:tc>
              </a:tr>
              <a:tr h="581833">
                <a:tc v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2+ CAT.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t-PT" sz="1800" b="0" dirty="0" smtClean="0">
                          <a:solidFill>
                            <a:schemeClr val="tx1"/>
                          </a:solidFill>
                        </a:rPr>
                        <a:t>V de </a:t>
                      </a:r>
                      <a:r>
                        <a:rPr lang="pt-PT" sz="1800" b="0" dirty="0" err="1" smtClean="0">
                          <a:solidFill>
                            <a:schemeClr val="tx1"/>
                          </a:solidFill>
                        </a:rPr>
                        <a:t>Cramer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4603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dirty="0" smtClean="0"/>
                        <a:t>Coeficiente de </a:t>
                      </a:r>
                      <a:r>
                        <a:rPr lang="pt-PT" dirty="0" err="1" smtClean="0"/>
                        <a:t>Spearman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endParaRPr lang="pt-PT" dirty="0"/>
                    </a:p>
                  </a:txBody>
                  <a:tcPr/>
                </a:tc>
              </a:tr>
              <a:tr h="763762">
                <a:tc gridSpan="2"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PT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dirty="0" smtClean="0"/>
                        <a:t>Coeficiente de </a:t>
                      </a:r>
                      <a:r>
                        <a:rPr lang="pt-PT" dirty="0" err="1" smtClean="0"/>
                        <a:t>Pearson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xão reta 8"/>
          <p:cNvCxnSpPr/>
          <p:nvPr/>
        </p:nvCxnSpPr>
        <p:spPr>
          <a:xfrm>
            <a:off x="106828" y="2526590"/>
            <a:ext cx="2085417" cy="968783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92081" y="2471630"/>
            <a:ext cx="2100164" cy="1023743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23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5" y="1210233"/>
            <a:ext cx="11942606" cy="10209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medidas de associação e </a:t>
            </a:r>
            <a:r>
              <a:rPr lang="pt-PT" sz="2400" b="1" dirty="0" smtClean="0"/>
              <a:t>correlação para estudar </a:t>
            </a:r>
            <a:r>
              <a:rPr lang="pt-PT" sz="2400" b="1" dirty="0"/>
              <a:t>a relação entre duas variáveis?  </a:t>
            </a:r>
            <a:endParaRPr lang="pt-P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0174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3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58962"/>
            <a:ext cx="7558088" cy="424935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9661" y="2450218"/>
            <a:ext cx="7272338" cy="408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4"/>
            <a:ext cx="11376212" cy="54326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Na Aula Anterior</a:t>
            </a:r>
            <a:endParaRPr lang="pt-PT" sz="24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Utilizar medidas de estatísticas descritiva para analisar a distribuição de uma variável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Objetivos da Aula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Parte Teórica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Saber escolher qual o tipo de estatísticas mais adequadas para analisar a relação entre variáveis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/>
              <a:t>Saber escolher qual o tipo de </a:t>
            </a:r>
            <a:r>
              <a:rPr lang="pt-PT" sz="1800" b="1" dirty="0" smtClean="0"/>
              <a:t>visualizações mais </a:t>
            </a:r>
            <a:r>
              <a:rPr lang="pt-PT" sz="1800" b="1" dirty="0"/>
              <a:t>adequadas para analisar a relação entre </a:t>
            </a:r>
            <a:r>
              <a:rPr lang="pt-PT" sz="1800" b="1" dirty="0" smtClean="0"/>
              <a:t>variáveis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Saber escolher e interpretar as medidas de correlação </a:t>
            </a:r>
            <a:r>
              <a:rPr lang="pt-PT" sz="1800" b="1" dirty="0"/>
              <a:t>e associação mais adequadas para analisar a relação entre </a:t>
            </a:r>
            <a:r>
              <a:rPr lang="pt-PT" sz="1800" b="1" dirty="0" smtClean="0"/>
              <a:t>variáveis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Parte Prática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Comparar â distribuição de frequências e médias entre duas variáveis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Produzir gráficos para visualizar a relação entre das variáveis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Produzir medidas de associação e correlação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/>
          </a:p>
          <a:p>
            <a:pPr lvl="2"/>
            <a:endParaRPr lang="pt-PT" sz="1800" b="1" dirty="0" smtClean="0"/>
          </a:p>
          <a:p>
            <a:pPr lvl="1"/>
            <a:endParaRPr lang="pt-PT" sz="20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6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Como podemos descrever a relação entre duas variáveis?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Começamos por perceber como se cruzam as distribuições das duas variáveis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Comparação de proporções ou médias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Risco relativo (</a:t>
            </a:r>
            <a:r>
              <a:rPr lang="pt-PT" sz="1800" b="1" i="1" dirty="0" err="1" smtClean="0"/>
              <a:t>relative</a:t>
            </a:r>
            <a:r>
              <a:rPr lang="pt-PT" sz="1800" b="1" i="1" dirty="0" smtClean="0"/>
              <a:t> </a:t>
            </a:r>
            <a:r>
              <a:rPr lang="pt-PT" sz="1800" b="1" i="1" dirty="0" err="1" smtClean="0"/>
              <a:t>risk</a:t>
            </a:r>
            <a:r>
              <a:rPr lang="pt-PT" sz="1800" b="1" dirty="0" smtClean="0"/>
              <a:t>) (para mais tarte)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Razão de probabilidade (</a:t>
            </a:r>
            <a:r>
              <a:rPr lang="pt-PT" sz="1800" b="1" i="1" dirty="0" err="1" smtClean="0"/>
              <a:t>odd</a:t>
            </a:r>
            <a:r>
              <a:rPr lang="pt-PT" sz="1800" b="1" i="1" dirty="0" smtClean="0"/>
              <a:t> ratio</a:t>
            </a:r>
            <a:r>
              <a:rPr lang="pt-PT" sz="1800" b="1" dirty="0"/>
              <a:t>) (para mais tarte)</a:t>
            </a:r>
            <a:endParaRPr lang="pt-PT" sz="18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Este tipo de análise deve ser complementado através da representação gráfica da relação entre as variáveis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Usamos medidas de associação e correlação para determinar a </a:t>
            </a:r>
            <a:r>
              <a:rPr lang="pt-PT" sz="2000" b="1" u="sng" dirty="0" smtClean="0"/>
              <a:t>existência</a:t>
            </a:r>
            <a:r>
              <a:rPr lang="pt-PT" sz="2000" b="1" dirty="0" smtClean="0"/>
              <a:t> de uma relação sistemática entre as duas variáveis, qual a </a:t>
            </a:r>
            <a:r>
              <a:rPr lang="pt-PT" sz="2000" b="1" u="sng" dirty="0" smtClean="0"/>
              <a:t>direção </a:t>
            </a:r>
            <a:r>
              <a:rPr lang="pt-PT" sz="2000" b="1" dirty="0" smtClean="0"/>
              <a:t>e qual a </a:t>
            </a:r>
            <a:r>
              <a:rPr lang="pt-PT" sz="2000" b="1" u="sng" dirty="0" smtClean="0"/>
              <a:t>força</a:t>
            </a:r>
            <a:r>
              <a:rPr lang="pt-PT" sz="2000" b="1" dirty="0" smtClean="0"/>
              <a:t> da relação.</a:t>
            </a: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56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Como descrever a variável </a:t>
            </a:r>
            <a:r>
              <a:rPr lang="pt-PT" sz="2400" b="1" dirty="0"/>
              <a:t>que que nos interessa?  </a:t>
            </a:r>
            <a:endParaRPr lang="pt-PT" sz="24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Alguns conselhos práticos: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Começar sempre das medidas mais simples para as mais complexas/detalhadas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 smtClean="0"/>
              <a:t>Escolher o tipo de medida em função da natureza da variável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086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Como </a:t>
            </a:r>
            <a:r>
              <a:rPr lang="pt-PT" sz="2400" b="1" dirty="0"/>
              <a:t>se cruzam as distribuições </a:t>
            </a:r>
            <a:r>
              <a:rPr lang="pt-PT" sz="2400" b="1" dirty="0" smtClean="0"/>
              <a:t>entre as </a:t>
            </a:r>
            <a:r>
              <a:rPr lang="pt-PT" sz="2400" b="1" dirty="0"/>
              <a:t>duas variáveis?  </a:t>
            </a:r>
            <a:endParaRPr lang="pt-PT" sz="24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7</a:t>
            </a:fld>
            <a:endParaRPr lang="pt-PT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82123"/>
              </p:ext>
            </p:extLst>
          </p:nvPr>
        </p:nvGraphicFramePr>
        <p:xfrm>
          <a:off x="1404687" y="1986712"/>
          <a:ext cx="8889688" cy="390907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94051"/>
                <a:gridCol w="2031879"/>
                <a:gridCol w="2031879"/>
                <a:gridCol w="2031879"/>
              </a:tblGrid>
              <a:tr h="429720">
                <a:tc>
                  <a:txBody>
                    <a:bodyPr/>
                    <a:lstStyle/>
                    <a:p>
                      <a:pPr algn="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NOMINAL</a:t>
                      </a:r>
                    </a:p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ORDINAL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INTERVALAR</a:t>
                      </a:r>
                    </a:p>
                    <a:p>
                      <a:pPr algn="ctr"/>
                      <a:r>
                        <a:rPr lang="pt-PT" dirty="0" smtClean="0"/>
                        <a:t>/RÁCIO</a:t>
                      </a:r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644580">
                <a:tc>
                  <a:txBody>
                    <a:bodyPr/>
                    <a:lstStyle/>
                    <a:p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408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NOMINAL</a:t>
                      </a:r>
                    </a:p>
                  </a:txBody>
                  <a:tcPr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C0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dirty="0" smtClean="0"/>
                        <a:t>Frequências 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dirty="0" smtClean="0"/>
                        <a:t>Proporções</a:t>
                      </a:r>
                    </a:p>
                    <a:p>
                      <a:pPr marL="285750" marR="0" lvl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PT" dirty="0" smtClean="0"/>
                        <a:t>Percentagens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Médias</a:t>
                      </a:r>
                      <a:endParaRPr lang="pt-PT" dirty="0"/>
                    </a:p>
                  </a:txBody>
                  <a:tcPr/>
                </a:tc>
              </a:tr>
              <a:tr h="13965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ORDINAL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PT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5738" indent="-185738" algn="l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Médias</a:t>
                      </a:r>
                      <a:endParaRPr lang="pt-PT" dirty="0"/>
                    </a:p>
                  </a:txBody>
                  <a:tcPr/>
                </a:tc>
              </a:tr>
              <a:tr h="897321">
                <a:tc>
                  <a:txBody>
                    <a:bodyPr/>
                    <a:lstStyle/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INTERVALAR/</a:t>
                      </a:r>
                    </a:p>
                    <a:p>
                      <a:pPr algn="ctr"/>
                      <a:r>
                        <a:rPr lang="pt-PT" b="1" i="0" dirty="0" smtClean="0">
                          <a:solidFill>
                            <a:schemeClr val="bg1"/>
                          </a:solidFill>
                        </a:rPr>
                        <a:t>RÁCIO</a:t>
                      </a:r>
                      <a:endParaRPr lang="pt-PT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dirty="0" smtClean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dirty="0" smtClean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Médias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2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Como podemos estudar </a:t>
            </a:r>
            <a:r>
              <a:rPr lang="pt-PT" sz="2400" b="1" dirty="0"/>
              <a:t>a relação entre duas </a:t>
            </a:r>
            <a:r>
              <a:rPr lang="pt-PT" sz="2400" b="1" dirty="0" smtClean="0"/>
              <a:t>variáveis nominais/ordinais? 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ixaDeTexto 2"/>
          <p:cNvSpPr txBox="1"/>
          <p:nvPr/>
        </p:nvSpPr>
        <p:spPr>
          <a:xfrm>
            <a:off x="818196" y="4860725"/>
            <a:ext cx="4252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 err="1"/>
              <a:t>Source</a:t>
            </a:r>
            <a:r>
              <a:rPr lang="pt-PT" sz="1200" b="1" dirty="0"/>
              <a:t>: </a:t>
            </a:r>
            <a:r>
              <a:rPr lang="pt-PT" sz="1200" dirty="0" err="1"/>
              <a:t>Source</a:t>
            </a:r>
            <a:r>
              <a:rPr lang="pt-PT" sz="1200" dirty="0"/>
              <a:t>: https://libguides.library.kent.edu/SPSS/Crosstabs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8</a:t>
            </a:fld>
            <a:endParaRPr lang="pt-PT"/>
          </a:p>
        </p:txBody>
      </p:sp>
      <p:sp>
        <p:nvSpPr>
          <p:cNvPr id="10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7400925" y="2301666"/>
            <a:ext cx="4421695" cy="4524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Tabela avalia se há diferenças entre estudantes universitários nos EUA relativamente ao local de residência</a:t>
            </a:r>
          </a:p>
          <a:p>
            <a:pPr marL="285750" indent="-285750"/>
            <a:endParaRPr lang="pt-PT" sz="2000" b="1" dirty="0" smtClean="0"/>
          </a:p>
          <a:p>
            <a:pPr marL="285750" indent="-285750"/>
            <a:r>
              <a:rPr lang="pt-PT" sz="2000" b="1" dirty="0" smtClean="0"/>
              <a:t>Comparação com base em frequências</a:t>
            </a:r>
          </a:p>
          <a:p>
            <a:pPr marL="285750" indent="-285750"/>
            <a:endParaRPr lang="pt-PT" sz="2000" b="1" dirty="0" smtClean="0"/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271463" indent="0">
              <a:buNone/>
            </a:pPr>
            <a:r>
              <a:rPr lang="pt-PT" sz="1800" b="1" i="1" dirty="0" smtClean="0"/>
              <a:t>Ex</a:t>
            </a:r>
            <a:r>
              <a:rPr lang="pt-PT" sz="1800" b="1" dirty="0" smtClean="0"/>
              <a:t>: Entre os alunos de 1º Ano (</a:t>
            </a:r>
            <a:r>
              <a:rPr lang="pt-PT" sz="1800" b="1" i="1" dirty="0" err="1" smtClean="0"/>
              <a:t>freshman</a:t>
            </a:r>
            <a:r>
              <a:rPr lang="pt-PT" sz="1800" b="1" dirty="0" smtClean="0"/>
              <a:t>), 100 moram no campus, e 37 moram fora do campus.</a:t>
            </a:r>
          </a:p>
          <a:p>
            <a:pPr marL="271463" indent="0">
              <a:buNone/>
            </a:pPr>
            <a:endParaRPr lang="pt-PT" sz="1800" b="1" dirty="0"/>
          </a:p>
          <a:p>
            <a:r>
              <a:rPr lang="pt-PT" sz="1800" b="1" dirty="0" smtClean="0"/>
              <a:t>Difícil de interpretar</a:t>
            </a:r>
          </a:p>
          <a:p>
            <a:pPr marL="742950" lvl="1" indent="-285750"/>
            <a:endParaRPr lang="pt-PT" sz="3200" dirty="0" smtClean="0"/>
          </a:p>
          <a:p>
            <a:pPr marL="285750" indent="-285750"/>
            <a:endParaRPr lang="pt-PT" b="1" dirty="0"/>
          </a:p>
        </p:txBody>
      </p:sp>
      <p:pic>
        <p:nvPicPr>
          <p:cNvPr id="3074" name="Picture 2" descr="https://s3.amazonaws.com/libapps/accounts/2515/images/spss_crosstabs_example-1_crosstabul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6" y="2301666"/>
            <a:ext cx="5468303" cy="255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7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ítulo 2">
            <a:extLst>
              <a:ext uri="{FF2B5EF4-FFF2-40B4-BE49-F238E27FC236}">
                <a16:creationId xmlns="" xmlns:a16="http://schemas.microsoft.com/office/drawing/2014/main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3"/>
            <a:ext cx="11376212" cy="5462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Como podemos estudar a relação entre duas variáveis nominais/ordinais?  </a:t>
            </a:r>
            <a:endParaRPr lang="pt-PT" sz="24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2600" b="1" dirty="0" smtClean="0"/>
                <a:t>MÉTODOS E TÉCNICAS DE INVESTIGAÇÃO</a:t>
              </a:r>
              <a:r>
                <a:rPr lang="pt-PT" sz="2600" dirty="0" smtClean="0"/>
                <a:t>: </a:t>
              </a:r>
              <a:r>
                <a:rPr lang="pt-PT" sz="2600" b="1" dirty="0" smtClean="0"/>
                <a:t>MÉTODOS QUANTITATIVOS</a:t>
              </a:r>
            </a:p>
            <a:p>
              <a:r>
                <a:rPr lang="pt-PT" sz="2600" b="1" i="1" dirty="0"/>
                <a:t>Aula 4: O nº </a:t>
              </a:r>
              <a:r>
                <a:rPr lang="pt-PT" sz="2600" b="1" i="1" dirty="0" err="1"/>
                <a:t>Nobeis</a:t>
              </a:r>
              <a:r>
                <a:rPr lang="pt-PT" sz="2600" b="1" i="1" dirty="0"/>
                <a:t> varia em função do consumo de chocolate?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ixaDeTexto 2"/>
          <p:cNvSpPr txBox="1"/>
          <p:nvPr/>
        </p:nvSpPr>
        <p:spPr>
          <a:xfrm>
            <a:off x="234397" y="4600835"/>
            <a:ext cx="4252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b="1" dirty="0" err="1"/>
              <a:t>Source</a:t>
            </a:r>
            <a:r>
              <a:rPr lang="pt-PT" sz="1200" b="1" dirty="0"/>
              <a:t>: </a:t>
            </a:r>
            <a:r>
              <a:rPr lang="pt-PT" sz="1200" dirty="0" err="1"/>
              <a:t>Source</a:t>
            </a:r>
            <a:r>
              <a:rPr lang="pt-PT" sz="1200" dirty="0"/>
              <a:t>: https://libguides.library.kent.edu/SPSS/Crosstabs</a:t>
            </a: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9</a:t>
            </a:fld>
            <a:endParaRPr lang="pt-PT"/>
          </a:p>
        </p:txBody>
      </p:sp>
      <p:sp>
        <p:nvSpPr>
          <p:cNvPr id="10" name="Marcador de Posição do Texto 4">
            <a:extLst>
              <a:ext uri="{FF2B5EF4-FFF2-40B4-BE49-F238E27FC236}">
                <a16:creationId xmlns:a16="http://schemas.microsoft.com/office/drawing/2014/main" xmlns="" id="{B465DB50-A890-BB46-A2F9-DCCBE80D77C3}"/>
              </a:ext>
            </a:extLst>
          </p:cNvPr>
          <p:cNvSpPr txBox="1">
            <a:spLocks/>
          </p:cNvSpPr>
          <p:nvPr/>
        </p:nvSpPr>
        <p:spPr>
          <a:xfrm>
            <a:off x="7400925" y="2301666"/>
            <a:ext cx="4421695" cy="4524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pt-PT" sz="2000" b="1" dirty="0" smtClean="0"/>
              <a:t>Tabela avalia se há diferenças entre estudantes universitários nos EUA </a:t>
            </a:r>
            <a:r>
              <a:rPr lang="pt-PT" sz="2000" b="1" dirty="0"/>
              <a:t>relativamente ao local de residência</a:t>
            </a:r>
            <a:endParaRPr lang="pt-PT" sz="2000" b="1" dirty="0" smtClean="0"/>
          </a:p>
          <a:p>
            <a:pPr marL="285750" indent="-285750"/>
            <a:endParaRPr lang="pt-PT" sz="2000" b="1" dirty="0" smtClean="0"/>
          </a:p>
          <a:p>
            <a:pPr marL="285750" indent="-285750"/>
            <a:r>
              <a:rPr lang="pt-PT" sz="2000" b="1" dirty="0" smtClean="0"/>
              <a:t>Comparação com base em percentagens/ distribuições condicionais</a:t>
            </a:r>
          </a:p>
          <a:p>
            <a:pPr marL="285750" indent="-285750"/>
            <a:endParaRPr lang="pt-PT" sz="2000" b="1" dirty="0" smtClean="0"/>
          </a:p>
          <a:p>
            <a:pPr marL="285750" indent="-285750"/>
            <a:r>
              <a:rPr lang="pt-PT" sz="2000" b="1" dirty="0" smtClean="0"/>
              <a:t>Interpretação</a:t>
            </a:r>
          </a:p>
          <a:p>
            <a:pPr marL="271463" indent="0">
              <a:buNone/>
            </a:pPr>
            <a:r>
              <a:rPr lang="pt-PT" sz="1800" b="1" i="1" dirty="0" smtClean="0"/>
              <a:t>Ex</a:t>
            </a:r>
            <a:r>
              <a:rPr lang="pt-PT" sz="1800" b="1" dirty="0" smtClean="0"/>
              <a:t>: Entre os alunos de 1º e 2º Ano (</a:t>
            </a:r>
            <a:r>
              <a:rPr lang="pt-PT" sz="1800" b="1" i="1" dirty="0" err="1" smtClean="0"/>
              <a:t>underclassman</a:t>
            </a:r>
            <a:r>
              <a:rPr lang="pt-PT" sz="1800" b="1" dirty="0" smtClean="0"/>
              <a:t>), 65.2% moram no campus, e 34.8% moram fora do campus.</a:t>
            </a:r>
          </a:p>
          <a:p>
            <a:pPr marL="457200" lvl="1" indent="0">
              <a:buNone/>
            </a:pPr>
            <a:endParaRPr lang="pt-PT" sz="3200" dirty="0" smtClean="0"/>
          </a:p>
          <a:p>
            <a:pPr marL="285750" indent="-285750"/>
            <a:endParaRPr lang="pt-PT" b="1" dirty="0"/>
          </a:p>
        </p:txBody>
      </p:sp>
      <p:pic>
        <p:nvPicPr>
          <p:cNvPr id="11" name="Picture 2" descr="https://s3.amazonaws.com/libapps/accounts/2515/images/spss_crosstabs_example-2_row-percent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4" y="2301666"/>
            <a:ext cx="6946166" cy="229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arredondado 5"/>
          <p:cNvSpPr/>
          <p:nvPr/>
        </p:nvSpPr>
        <p:spPr>
          <a:xfrm>
            <a:off x="2579902" y="3315519"/>
            <a:ext cx="4637388" cy="27146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3" name="Conexão reta unidirecional 22"/>
          <p:cNvCxnSpPr/>
          <p:nvPr/>
        </p:nvCxnSpPr>
        <p:spPr>
          <a:xfrm flipH="1" flipV="1">
            <a:off x="7286065" y="3586982"/>
            <a:ext cx="298496" cy="35426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5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4000</TotalTime>
  <Words>1853</Words>
  <Application>Microsoft Office PowerPoint</Application>
  <PresentationFormat>Widescreen</PresentationFormat>
  <Paragraphs>421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do Office</vt:lpstr>
      <vt:lpstr>Aula 4: O número de prémios Nobel varia em função do consumo de chocolate?    Correlação, associação e causalidade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Coeficiente de Phi (ɸ)</vt:lpstr>
      <vt:lpstr>PowerPoint Presentation</vt:lpstr>
      <vt:lpstr>V de Cramer</vt:lpstr>
      <vt:lpstr>PowerPoint Presentation</vt:lpstr>
      <vt:lpstr>Coeficiente de Spearman</vt:lpstr>
      <vt:lpstr>PowerPoint Presentation</vt:lpstr>
      <vt:lpstr>Coeficiente de Pearson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1: “Show me the numbers”</dc:title>
  <dc:creator>User01</dc:creator>
  <cp:lastModifiedBy>Amilcar Moreira</cp:lastModifiedBy>
  <cp:revision>345</cp:revision>
  <cp:lastPrinted>2018-11-19T17:11:46Z</cp:lastPrinted>
  <dcterms:created xsi:type="dcterms:W3CDTF">2018-10-05T11:48:33Z</dcterms:created>
  <dcterms:modified xsi:type="dcterms:W3CDTF">2019-11-18T17:14:59Z</dcterms:modified>
</cp:coreProperties>
</file>