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92" r:id="rId2"/>
    <p:sldId id="293" r:id="rId3"/>
    <p:sldId id="317" r:id="rId4"/>
    <p:sldId id="304" r:id="rId5"/>
    <p:sldId id="319" r:id="rId6"/>
    <p:sldId id="324" r:id="rId7"/>
    <p:sldId id="325" r:id="rId8"/>
    <p:sldId id="339" r:id="rId9"/>
    <p:sldId id="340" r:id="rId10"/>
    <p:sldId id="306" r:id="rId11"/>
    <p:sldId id="307" r:id="rId12"/>
    <p:sldId id="308" r:id="rId13"/>
    <p:sldId id="327" r:id="rId14"/>
    <p:sldId id="341" r:id="rId15"/>
    <p:sldId id="311" r:id="rId16"/>
    <p:sldId id="301" r:id="rId17"/>
    <p:sldId id="313" r:id="rId18"/>
    <p:sldId id="312" r:id="rId19"/>
    <p:sldId id="314" r:id="rId20"/>
    <p:sldId id="315" r:id="rId21"/>
    <p:sldId id="316" r:id="rId22"/>
    <p:sldId id="331" r:id="rId23"/>
    <p:sldId id="332" r:id="rId24"/>
    <p:sldId id="343" r:id="rId25"/>
    <p:sldId id="328" r:id="rId26"/>
    <p:sldId id="329" r:id="rId27"/>
    <p:sldId id="344" r:id="rId28"/>
    <p:sldId id="334" r:id="rId29"/>
    <p:sldId id="335" r:id="rId30"/>
    <p:sldId id="342" r:id="rId31"/>
    <p:sldId id="337" r:id="rId32"/>
    <p:sldId id="338" r:id="rId33"/>
  </p:sldIdLst>
  <p:sldSz cx="12192000" cy="6858000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7433" autoAdjust="0"/>
  </p:normalViewPr>
  <p:slideViewPr>
    <p:cSldViewPr snapToGrid="0" snapToObjects="1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2960" y="-3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974F3AD9-EA61-F94A-9053-B71CA932B550}" type="datetimeFigureOut">
              <a:rPr lang="pt-PT" smtClean="0"/>
              <a:t>18/11/2019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09064CD3-1A83-0241-81A4-5CC5F5267EA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495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3864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9823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712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2254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2316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2265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3906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5025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685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7023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396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4715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0052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6195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5204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1895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64579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42024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37196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2900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24993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709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72186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06432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14081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0755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0985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3741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6100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8287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6727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64CD3-1A83-0241-81A4-5CC5F5267EA9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551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EC7E81-CCA6-5144-AAD7-84285A73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FA4C14A-C623-8A41-8DC8-4B9EFA4CD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65463AD9-AABD-A448-8389-50741682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4456-91BD-8140-A330-C25352853A75}" type="datetimeFigureOut">
              <a:rPr lang="pt-PT" smtClean="0"/>
              <a:t>18/11/2019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70F84142-DD83-094C-8F6A-4B974309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55794036-B3E9-874B-883B-8B716DEF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E02E-F277-6948-967B-36A1431DEA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662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F3CC0D-94ED-2840-BEF7-BCFB34985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B8F793E5-CF7E-4146-A1E7-4FFCFF706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0B21165-907C-0D4D-9237-0AB3938A5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4456-91BD-8140-A330-C25352853A75}" type="datetimeFigureOut">
              <a:rPr lang="pt-PT" smtClean="0"/>
              <a:t>18/11/2019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FFB0A91C-8D4E-DC44-92F0-F0A5D5264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8C512C0C-FF85-9144-B731-09389F2A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E02E-F277-6948-967B-36A1431DEA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319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B292535-8B44-9F40-AC5A-0495CEC75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F205A609-4014-5D43-9AD8-1BD9C51CB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47EFDD71-F026-2943-8CB5-BB227E6DE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4456-91BD-8140-A330-C25352853A75}" type="datetimeFigureOut">
              <a:rPr lang="pt-PT" smtClean="0"/>
              <a:t>18/11/2019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1052FDC6-BBAA-7D4F-A828-F618FE3C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C117C877-7AB4-A049-A768-7152738A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E02E-F277-6948-967B-36A1431DEA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658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C3A247-6F74-D54A-A8D1-D6DE434B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B19924EC-4948-0349-879F-1315CAB62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72E661C1-766A-704B-B8AB-828B99463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4456-91BD-8140-A330-C25352853A75}" type="datetimeFigureOut">
              <a:rPr lang="pt-PT" smtClean="0"/>
              <a:t>18/11/2019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14C90623-66A6-E446-80D9-50CA232C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FCEA5209-CC69-6C4F-806E-0E6A150E6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E02E-F277-6948-967B-36A1431DEA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467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0FB542-813B-544A-95C3-A11D7533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8CAC8915-A541-0E4E-AC16-DC4FFD9B1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A8A7140F-37B2-2347-9CD3-9C17856C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4456-91BD-8140-A330-C25352853A75}" type="datetimeFigureOut">
              <a:rPr lang="pt-PT" smtClean="0"/>
              <a:t>18/11/2019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1D420D36-9658-C247-844B-8E3F0923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0D9C0607-4DD9-5D45-9C63-E35E7CE4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E02E-F277-6948-967B-36A1431DEA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95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31C20E-B1CF-3540-B4C0-F8E6FAE26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6B6B4CC-6218-AB45-84D5-2B1FB464E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C43CF3EF-F0AE-1B4B-B057-665CB7BD4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57B0A4F9-6AA2-404A-8847-3D1F0CD4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4456-91BD-8140-A330-C25352853A75}" type="datetimeFigureOut">
              <a:rPr lang="pt-PT" smtClean="0"/>
              <a:t>18/11/2019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1CAC49A7-7D61-DD49-B39A-32BF0B0A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EE5BD2F7-C6D9-DF4B-9816-33314299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E02E-F277-6948-967B-36A1431DEA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220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6C8CD6-E0FD-0B48-8B65-577677245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13D12A75-8CA7-7946-BEA1-C944AA202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9AA70473-7C26-6446-896D-8C2C9A4A4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FBEC5E32-6C40-5F4F-B757-23BABD99B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12F0D2CA-682A-3348-B315-26A70B1E9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3DCF4D25-A126-544F-9B4D-FA1A9F87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4456-91BD-8140-A330-C25352853A75}" type="datetimeFigureOut">
              <a:rPr lang="pt-PT" smtClean="0"/>
              <a:t>18/11/2019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06B7FB53-5EF2-B746-9B65-65FB4334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D5A65041-3440-DF44-A98D-574F9011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E02E-F277-6948-967B-36A1431DEA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033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D7372E-9906-6E47-9FA5-935E3A41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D02943C2-A97F-F04C-89BD-A9F5EA43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4456-91BD-8140-A330-C25352853A75}" type="datetimeFigureOut">
              <a:rPr lang="pt-PT" smtClean="0"/>
              <a:t>18/11/2019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33233FA0-0416-B145-8BD6-D06E5FC7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88E580D4-8D1C-8E4B-9488-FF1CE0E0E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E02E-F277-6948-967B-36A1431DEA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214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2C55789B-4566-0F4D-ACD8-52DD080D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4456-91BD-8140-A330-C25352853A75}" type="datetimeFigureOut">
              <a:rPr lang="pt-PT" smtClean="0"/>
              <a:t>18/11/2019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02E3DB5A-2611-2B46-ABE5-BA8CE61E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B6FE6F91-E827-3141-9ED3-B6B5FBD9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E02E-F277-6948-967B-36A1431DEA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913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ABC743-92C7-DC45-B7A2-FCDA5478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9B66C07B-D56E-1941-BC24-48A040987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083351EF-E5F8-C348-A612-0C29B248C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19FB1184-F428-CA42-974F-FE6A6D523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4456-91BD-8140-A330-C25352853A75}" type="datetimeFigureOut">
              <a:rPr lang="pt-PT" smtClean="0"/>
              <a:t>18/11/2019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9AFAD3B6-0509-064C-9B11-3EFAD7D5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DF9AF3F9-C560-B14E-9D9A-6A64AA78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E02E-F277-6948-967B-36A1431DEA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971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729BF3-DC94-BA49-B4E8-794EBECF6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1848A1A4-B34B-B940-9A60-D3F6F8C2F2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F1404A0C-223D-1449-AED9-0228B8DE3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CE2D6D31-8AB0-E24E-921E-D434B187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4456-91BD-8140-A330-C25352853A75}" type="datetimeFigureOut">
              <a:rPr lang="pt-PT" smtClean="0"/>
              <a:t>18/11/2019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EA9C8D6E-BF9A-0F44-8F42-7A2AA409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F2842804-9F97-C94D-BFBC-D1B37692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E02E-F277-6948-967B-36A1431DEA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552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28A5F6C2-4639-AA44-B074-2779A48E5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85173EF8-B7FD-E447-A1EB-95E7999C5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E66E59A6-8EC4-BC4E-8124-50F870063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4456-91BD-8140-A330-C25352853A75}" type="datetimeFigureOut">
              <a:rPr lang="pt-PT" smtClean="0"/>
              <a:t>18/11/2019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91DC470B-8B6F-804E-B2B6-1E95803FC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A5DAC9A6-42B7-1F4E-BE80-685BFFFAC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0E02E-F277-6948-967B-36A1431DEAF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553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ADDF4C6-A07E-3A40-967F-48C2FA7DC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75095"/>
            <a:ext cx="9953297" cy="963687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PT" sz="4400" b="1" dirty="0"/>
              <a:t>Tutorial </a:t>
            </a:r>
            <a:r>
              <a:rPr lang="pt-PT" sz="4400" b="1" dirty="0" smtClean="0"/>
              <a:t>3: </a:t>
            </a:r>
            <a:r>
              <a:rPr lang="pt-PT" sz="4400" b="1" i="1" dirty="0"/>
              <a:t>Cálculo e Visualização de </a:t>
            </a:r>
            <a:r>
              <a:rPr lang="pt-PT" sz="4400" b="1" i="1" dirty="0" smtClean="0"/>
              <a:t/>
            </a:r>
            <a:br>
              <a:rPr lang="pt-PT" sz="4400" b="1" i="1" dirty="0" smtClean="0"/>
            </a:br>
            <a:r>
              <a:rPr lang="pt-PT" sz="4400" b="1" i="1" dirty="0"/>
              <a:t>	</a:t>
            </a:r>
            <a:r>
              <a:rPr lang="pt-PT" sz="4400" b="1" i="1" dirty="0" smtClean="0"/>
              <a:t>	   Estatísticas </a:t>
            </a:r>
            <a:r>
              <a:rPr lang="pt-PT" sz="4400" b="1" i="1" dirty="0"/>
              <a:t>Descritivas (I)</a:t>
            </a:r>
            <a:endParaRPr lang="pt-PT" sz="4400" i="1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8F4073B-44F1-DD4E-A2E7-CA7D27D6A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3153" y="4637462"/>
            <a:ext cx="4549588" cy="1655762"/>
          </a:xfrm>
        </p:spPr>
        <p:txBody>
          <a:bodyPr>
            <a:normAutofit/>
          </a:bodyPr>
          <a:lstStyle/>
          <a:p>
            <a:pPr algn="l"/>
            <a:r>
              <a:rPr lang="pt-PT" b="1" dirty="0"/>
              <a:t>Docente:</a:t>
            </a:r>
            <a:r>
              <a:rPr lang="pt-PT" dirty="0"/>
              <a:t> Amílcar Moreira</a:t>
            </a:r>
          </a:p>
          <a:p>
            <a:pPr algn="l"/>
            <a:r>
              <a:rPr lang="pt-PT" b="1" dirty="0" smtClean="0"/>
              <a:t>Data &amp; Hora: </a:t>
            </a:r>
            <a:r>
              <a:rPr lang="pt-PT" dirty="0" smtClean="0"/>
              <a:t>18/11/2019, 18-20h </a:t>
            </a:r>
            <a:endParaRPr lang="pt-PT" dirty="0"/>
          </a:p>
          <a:p>
            <a:pPr algn="l"/>
            <a:r>
              <a:rPr lang="pt-PT" b="1" dirty="0"/>
              <a:t>Local:</a:t>
            </a:r>
            <a:r>
              <a:rPr lang="pt-PT" dirty="0"/>
              <a:t> Edifício </a:t>
            </a:r>
            <a:r>
              <a:rPr lang="pt-PT" dirty="0" smtClean="0"/>
              <a:t>F2, </a:t>
            </a:r>
            <a:r>
              <a:rPr lang="pt-PT" dirty="0"/>
              <a:t>Sala </a:t>
            </a:r>
            <a:r>
              <a:rPr lang="pt-PT" dirty="0" smtClean="0"/>
              <a:t>0.05</a:t>
            </a:r>
            <a:endParaRPr lang="pt-PT" dirty="0"/>
          </a:p>
        </p:txBody>
      </p:sp>
      <p:grpSp>
        <p:nvGrpSpPr>
          <p:cNvPr id="8" name="Grupo 7"/>
          <p:cNvGrpSpPr/>
          <p:nvPr/>
        </p:nvGrpSpPr>
        <p:grpSpPr>
          <a:xfrm>
            <a:off x="234397" y="0"/>
            <a:ext cx="11957602" cy="1030288"/>
            <a:chOff x="234397" y="0"/>
            <a:chExt cx="11957602" cy="1030288"/>
          </a:xfrm>
        </p:grpSpPr>
        <p:sp>
          <p:nvSpPr>
            <p:cNvPr id="5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  <a:endParaRPr lang="pt-PT" sz="2600" dirty="0"/>
            </a:p>
          </p:txBody>
        </p:sp>
        <p:pic>
          <p:nvPicPr>
            <p:cNvPr id="4" name="Picture 1" descr="https://aquila2.iseg.ulisboa.pt/aquila/getFile.do?fileId=543893&amp;method=getFil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303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83" y="2893226"/>
            <a:ext cx="6877134" cy="3868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583" y="1172940"/>
            <a:ext cx="6901398" cy="15998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4118824" cy="1600200"/>
          </a:xfrm>
        </p:spPr>
        <p:txBody>
          <a:bodyPr/>
          <a:lstStyle/>
          <a:p>
            <a:r>
              <a:rPr lang="pt-PT" b="1" dirty="0">
                <a:latin typeface="+mn-lt"/>
              </a:rPr>
              <a:t>Medidas de Tendência Central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‘Analisar’ / </a:t>
            </a:r>
            <a:endParaRPr lang="pt-PT" sz="2000" b="1" dirty="0" smtClean="0"/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‘Estatística Descritiva’ / </a:t>
            </a:r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‘Frequências’</a:t>
            </a:r>
            <a:endParaRPr lang="pt-P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</a:t>
            </a:r>
            <a:r>
              <a:rPr lang="pt-PT" sz="2000" b="1" dirty="0" smtClean="0"/>
              <a:t>variável ‘Idade’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</a:t>
            </a:r>
            <a:r>
              <a:rPr lang="pt-PT" sz="2000" b="1" dirty="0" smtClean="0"/>
              <a:t>‘Estatísticas’</a:t>
            </a:r>
            <a:endParaRPr lang="pt-P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</p:txBody>
      </p:sp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(I)</a:t>
              </a:r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10</a:t>
            </a:fld>
            <a:endParaRPr lang="pt-PT"/>
          </a:p>
        </p:txBody>
      </p:sp>
      <p:sp>
        <p:nvSpPr>
          <p:cNvPr id="21" name="Octagon 11"/>
          <p:cNvSpPr/>
          <p:nvPr/>
        </p:nvSpPr>
        <p:spPr>
          <a:xfrm>
            <a:off x="3646023" y="2105234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2" name="Octagon 12"/>
          <p:cNvSpPr/>
          <p:nvPr/>
        </p:nvSpPr>
        <p:spPr>
          <a:xfrm>
            <a:off x="3646023" y="3385475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0" name="Octagon 12"/>
          <p:cNvSpPr/>
          <p:nvPr/>
        </p:nvSpPr>
        <p:spPr>
          <a:xfrm>
            <a:off x="3646023" y="4149494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58776" y="1144103"/>
            <a:ext cx="4012579" cy="9132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ctagon 17"/>
          <p:cNvSpPr/>
          <p:nvPr/>
        </p:nvSpPr>
        <p:spPr>
          <a:xfrm>
            <a:off x="10474852" y="1776932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038796" y="4305718"/>
            <a:ext cx="753902" cy="1937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ctagon 17"/>
          <p:cNvSpPr/>
          <p:nvPr/>
        </p:nvSpPr>
        <p:spPr>
          <a:xfrm>
            <a:off x="8188975" y="4574248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757185" y="4145185"/>
            <a:ext cx="491770" cy="3477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ctagon 15"/>
          <p:cNvSpPr/>
          <p:nvPr/>
        </p:nvSpPr>
        <p:spPr>
          <a:xfrm>
            <a:off x="9336275" y="4392402"/>
            <a:ext cx="262450" cy="239995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758" y="1608288"/>
            <a:ext cx="7833930" cy="4202577"/>
          </a:xfrm>
          <a:prstGeom prst="rect">
            <a:avLst/>
          </a:prstGeom>
        </p:spPr>
      </p:pic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(I)</a:t>
              </a:r>
            </a:p>
            <a:p>
              <a:endParaRPr lang="pt-PT" sz="2600" b="1" i="1" dirty="0"/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Oval 14"/>
          <p:cNvSpPr/>
          <p:nvPr/>
        </p:nvSpPr>
        <p:spPr>
          <a:xfrm>
            <a:off x="8090849" y="2743200"/>
            <a:ext cx="836173" cy="80580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ctagon 15"/>
          <p:cNvSpPr/>
          <p:nvPr/>
        </p:nvSpPr>
        <p:spPr>
          <a:xfrm>
            <a:off x="9001595" y="3309014"/>
            <a:ext cx="262450" cy="239995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D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07610" y="4474275"/>
            <a:ext cx="583239" cy="2277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ctagon 17"/>
          <p:cNvSpPr/>
          <p:nvPr/>
        </p:nvSpPr>
        <p:spPr>
          <a:xfrm>
            <a:off x="7143231" y="4429638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11</a:t>
            </a:fld>
            <a:endParaRPr lang="pt-PT"/>
          </a:p>
        </p:txBody>
      </p:sp>
      <p:sp>
        <p:nvSpPr>
          <p:cNvPr id="20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4118824" cy="1600200"/>
          </a:xfrm>
        </p:spPr>
        <p:txBody>
          <a:bodyPr/>
          <a:lstStyle/>
          <a:p>
            <a:r>
              <a:rPr lang="pt-PT" b="1" dirty="0">
                <a:latin typeface="+mn-lt"/>
              </a:rPr>
              <a:t>Medidas de Tendência Central</a:t>
            </a:r>
          </a:p>
        </p:txBody>
      </p:sp>
      <p:sp>
        <p:nvSpPr>
          <p:cNvPr id="21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‘Analisar’ / </a:t>
            </a:r>
            <a:endParaRPr lang="pt-PT" sz="2000" b="1" dirty="0" smtClean="0"/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‘Estatísticas Descritivas’ / </a:t>
            </a:r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‘Frequências’</a:t>
            </a:r>
            <a:endParaRPr lang="pt-P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</a:t>
            </a:r>
            <a:r>
              <a:rPr lang="pt-PT" sz="2000" b="1" dirty="0" smtClean="0"/>
              <a:t>variável ‘Idade’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</a:t>
            </a:r>
            <a:r>
              <a:rPr lang="pt-PT" sz="2000" b="1" dirty="0" smtClean="0"/>
              <a:t>‘Frequências’</a:t>
            </a:r>
            <a:endParaRPr lang="pt-P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</a:t>
            </a:r>
            <a:r>
              <a:rPr lang="pt-PT" sz="2000" b="1" dirty="0" smtClean="0"/>
              <a:t>Medidas de Tendência Central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Selecionar ‘Continuar’ / ‘OK’</a:t>
            </a:r>
            <a:endParaRPr lang="pt-PT" sz="2000" b="1" dirty="0"/>
          </a:p>
        </p:txBody>
      </p:sp>
      <p:sp>
        <p:nvSpPr>
          <p:cNvPr id="22" name="Octagon 11"/>
          <p:cNvSpPr/>
          <p:nvPr/>
        </p:nvSpPr>
        <p:spPr>
          <a:xfrm>
            <a:off x="3630525" y="2105234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3" name="Octagon 12"/>
          <p:cNvSpPr/>
          <p:nvPr/>
        </p:nvSpPr>
        <p:spPr>
          <a:xfrm>
            <a:off x="3630525" y="3401248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4" name="Octagon 12"/>
          <p:cNvSpPr/>
          <p:nvPr/>
        </p:nvSpPr>
        <p:spPr>
          <a:xfrm>
            <a:off x="3630525" y="4165267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5" name="Octagon 12"/>
          <p:cNvSpPr/>
          <p:nvPr/>
        </p:nvSpPr>
        <p:spPr>
          <a:xfrm>
            <a:off x="3627945" y="4953104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D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6" name="Octagon 12"/>
          <p:cNvSpPr/>
          <p:nvPr/>
        </p:nvSpPr>
        <p:spPr>
          <a:xfrm>
            <a:off x="3625363" y="6004402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E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412" y="1651494"/>
            <a:ext cx="8076810" cy="433287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4118824" cy="1600200"/>
          </a:xfrm>
        </p:spPr>
        <p:txBody>
          <a:bodyPr/>
          <a:lstStyle/>
          <a:p>
            <a:r>
              <a:rPr lang="pt-PT" b="1" dirty="0">
                <a:latin typeface="+mn-lt"/>
              </a:rPr>
              <a:t>Medidas de Tendência </a:t>
            </a:r>
            <a:r>
              <a:rPr lang="pt-PT" b="1" dirty="0" smtClean="0">
                <a:latin typeface="+mn-lt"/>
              </a:rPr>
              <a:t>Central</a:t>
            </a:r>
            <a:endParaRPr lang="pt-PT" b="1" dirty="0">
              <a:latin typeface="+mn-lt"/>
            </a:endParaRP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O resultado é publicado no ‘Visualizador de Resultados’</a:t>
            </a:r>
            <a:endParaRPr lang="pt-PT" sz="2000" b="1" dirty="0"/>
          </a:p>
          <a:p>
            <a:r>
              <a:rPr lang="pt-PT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</p:txBody>
      </p:sp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(I)</a:t>
              </a:r>
            </a:p>
            <a:p>
              <a:endParaRPr lang="pt-PT" sz="2600" b="1" i="1" dirty="0"/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24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83" y="2890458"/>
            <a:ext cx="6855125" cy="36774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583" y="1172940"/>
            <a:ext cx="6901398" cy="1599887"/>
          </a:xfrm>
          <a:prstGeom prst="rect">
            <a:avLst/>
          </a:prstGeom>
        </p:spPr>
      </p:pic>
      <p:sp>
        <p:nvSpPr>
          <p:cNvPr id="21" name="Octagon 11"/>
          <p:cNvSpPr/>
          <p:nvPr/>
        </p:nvSpPr>
        <p:spPr>
          <a:xfrm>
            <a:off x="3646023" y="2105234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58776" y="1144103"/>
            <a:ext cx="4012579" cy="9132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ctagon 17"/>
          <p:cNvSpPr/>
          <p:nvPr/>
        </p:nvSpPr>
        <p:spPr>
          <a:xfrm>
            <a:off x="10474852" y="1776932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(I)</a:t>
              </a:r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13</a:t>
            </a:fld>
            <a:endParaRPr lang="pt-PT"/>
          </a:p>
        </p:txBody>
      </p:sp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4118824" cy="1600200"/>
          </a:xfrm>
        </p:spPr>
        <p:txBody>
          <a:bodyPr/>
          <a:lstStyle/>
          <a:p>
            <a:r>
              <a:rPr lang="pt-PT" b="1" dirty="0" smtClean="0">
                <a:latin typeface="+mn-lt"/>
              </a:rPr>
              <a:t>Tabela de Frequências</a:t>
            </a:r>
            <a:endParaRPr lang="pt-PT" b="1" dirty="0">
              <a:latin typeface="+mn-lt"/>
            </a:endParaRPr>
          </a:p>
        </p:txBody>
      </p:sp>
      <p:sp>
        <p:nvSpPr>
          <p:cNvPr id="16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‘Analisar’ / </a:t>
            </a:r>
            <a:endParaRPr lang="pt-PT" sz="2000" b="1" dirty="0" smtClean="0"/>
          </a:p>
          <a:p>
            <a:r>
              <a:rPr lang="pt-PT" sz="2000" b="1" dirty="0"/>
              <a:t> </a:t>
            </a:r>
            <a:r>
              <a:rPr lang="pt-PT" sz="2000" b="1" dirty="0" smtClean="0"/>
              <a:t>    ‘Estatísticas Descritivas’ / </a:t>
            </a:r>
          </a:p>
          <a:p>
            <a:r>
              <a:rPr lang="pt-PT" sz="2000" b="1" dirty="0"/>
              <a:t> </a:t>
            </a:r>
            <a:r>
              <a:rPr lang="pt-PT" sz="2000" b="1" dirty="0" smtClean="0"/>
              <a:t>    ‘Frequências’</a:t>
            </a:r>
            <a:endParaRPr lang="pt-P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</a:t>
            </a:r>
            <a:r>
              <a:rPr lang="pt-PT" sz="2000" b="1" dirty="0" smtClean="0"/>
              <a:t>variável ‘Situação Profissional’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</a:t>
            </a:r>
            <a:r>
              <a:rPr lang="pt-PT" sz="2000" b="1" dirty="0" smtClean="0"/>
              <a:t>‘OK’</a:t>
            </a:r>
            <a:endParaRPr lang="pt-P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</p:txBody>
      </p:sp>
      <p:sp>
        <p:nvSpPr>
          <p:cNvPr id="17" name="Octagon 11"/>
          <p:cNvSpPr/>
          <p:nvPr/>
        </p:nvSpPr>
        <p:spPr>
          <a:xfrm>
            <a:off x="3646023" y="2105234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8" name="Octagon 12"/>
          <p:cNvSpPr/>
          <p:nvPr/>
        </p:nvSpPr>
        <p:spPr>
          <a:xfrm>
            <a:off x="3646023" y="3669263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9" name="Octagon 12"/>
          <p:cNvSpPr/>
          <p:nvPr/>
        </p:nvSpPr>
        <p:spPr>
          <a:xfrm>
            <a:off x="3646023" y="4727749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64382" y="4274460"/>
            <a:ext cx="821674" cy="1937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ctagon 17"/>
          <p:cNvSpPr/>
          <p:nvPr/>
        </p:nvSpPr>
        <p:spPr>
          <a:xfrm>
            <a:off x="8183565" y="4542990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194016" y="5109576"/>
            <a:ext cx="491770" cy="3477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ctagon 15"/>
          <p:cNvSpPr/>
          <p:nvPr/>
        </p:nvSpPr>
        <p:spPr>
          <a:xfrm>
            <a:off x="7685786" y="5447687"/>
            <a:ext cx="262450" cy="239995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818" y="1695704"/>
            <a:ext cx="8034606" cy="451726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4118824" cy="1600200"/>
          </a:xfrm>
        </p:spPr>
        <p:txBody>
          <a:bodyPr/>
          <a:lstStyle/>
          <a:p>
            <a:r>
              <a:rPr lang="pt-PT" b="1" dirty="0">
                <a:latin typeface="+mn-lt"/>
              </a:rPr>
              <a:t>Tabela de Frequências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O resultado é publicado no ‘Visualizador de Resultados’</a:t>
            </a:r>
            <a:endParaRPr lang="pt-PT" sz="2000" b="1" dirty="0"/>
          </a:p>
          <a:p>
            <a:r>
              <a:rPr lang="pt-PT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</p:txBody>
      </p:sp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(I)</a:t>
              </a:r>
            </a:p>
            <a:p>
              <a:endParaRPr lang="pt-PT" sz="2600" b="1" i="1" dirty="0"/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2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627" y="1172939"/>
            <a:ext cx="6861089" cy="1599887"/>
          </a:xfrm>
          <a:prstGeom prst="rect">
            <a:avLst/>
          </a:prstGeom>
        </p:spPr>
      </p:pic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(I)</a:t>
              </a:r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15</a:t>
            </a:fld>
            <a:endParaRPr lang="pt-PT"/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4118824" cy="1600200"/>
          </a:xfrm>
        </p:spPr>
        <p:txBody>
          <a:bodyPr/>
          <a:lstStyle/>
          <a:p>
            <a:r>
              <a:rPr lang="pt-PT" b="1" dirty="0">
                <a:latin typeface="+mn-lt"/>
              </a:rPr>
              <a:t>Gráfico de Barras</a:t>
            </a:r>
          </a:p>
        </p:txBody>
      </p:sp>
      <p:sp>
        <p:nvSpPr>
          <p:cNvPr id="18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</a:t>
            </a:r>
            <a:r>
              <a:rPr lang="pt-PT" sz="2000" b="1" dirty="0" smtClean="0"/>
              <a:t>‘Gráficos’ </a:t>
            </a:r>
            <a:r>
              <a:rPr lang="pt-PT" sz="2000" b="1" dirty="0"/>
              <a:t>/ </a:t>
            </a:r>
            <a:endParaRPr lang="pt-PT" sz="2000" b="1" dirty="0" smtClean="0"/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‘Construtor de Gráfico’</a:t>
            </a:r>
          </a:p>
          <a:p>
            <a:endParaRPr lang="pt-P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</a:t>
            </a:r>
            <a:r>
              <a:rPr lang="pt-PT" sz="2000" b="1" dirty="0" smtClean="0"/>
              <a:t>‘Não mostrar              este diálogo novamente’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‘OK’</a:t>
            </a:r>
            <a:endParaRPr lang="pt-P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</p:txBody>
      </p:sp>
      <p:sp>
        <p:nvSpPr>
          <p:cNvPr id="19" name="Octagon 11"/>
          <p:cNvSpPr/>
          <p:nvPr/>
        </p:nvSpPr>
        <p:spPr>
          <a:xfrm>
            <a:off x="3646023" y="2105234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059562" y="1172940"/>
            <a:ext cx="2632214" cy="8146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ctagon 17"/>
          <p:cNvSpPr/>
          <p:nvPr/>
        </p:nvSpPr>
        <p:spPr>
          <a:xfrm>
            <a:off x="9620260" y="1851427"/>
            <a:ext cx="362922" cy="4085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974" y="2896778"/>
            <a:ext cx="6842742" cy="367084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242708" y="5122732"/>
            <a:ext cx="977060" cy="1937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ctagon 17"/>
          <p:cNvSpPr/>
          <p:nvPr/>
        </p:nvSpPr>
        <p:spPr>
          <a:xfrm>
            <a:off x="6768157" y="4882892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88868" y="4968881"/>
            <a:ext cx="246357" cy="215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ctagon 15"/>
          <p:cNvSpPr/>
          <p:nvPr/>
        </p:nvSpPr>
        <p:spPr>
          <a:xfrm>
            <a:off x="7885078" y="5423666"/>
            <a:ext cx="262450" cy="239995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2" name="Octagon 11"/>
          <p:cNvSpPr/>
          <p:nvPr/>
        </p:nvSpPr>
        <p:spPr>
          <a:xfrm>
            <a:off x="3644278" y="3115383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3" name="Octagon 11"/>
          <p:cNvSpPr/>
          <p:nvPr/>
        </p:nvSpPr>
        <p:spPr>
          <a:xfrm>
            <a:off x="3644278" y="4132791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802" y="1681112"/>
            <a:ext cx="7826476" cy="4198578"/>
          </a:xfrm>
          <a:prstGeom prst="rect">
            <a:avLst/>
          </a:prstGeom>
        </p:spPr>
      </p:pic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</a:t>
              </a:r>
              <a:r>
                <a:rPr lang="pt-PT" sz="2600" b="1" i="1" dirty="0" smtClean="0"/>
                <a:t>I)</a:t>
              </a:r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16</a:t>
            </a:fld>
            <a:endParaRPr lang="pt-PT"/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4118824" cy="1600200"/>
          </a:xfrm>
        </p:spPr>
        <p:txBody>
          <a:bodyPr/>
          <a:lstStyle/>
          <a:p>
            <a:r>
              <a:rPr lang="pt-PT" b="1" dirty="0">
                <a:latin typeface="+mn-lt"/>
              </a:rPr>
              <a:t>Gráfico de Barras</a:t>
            </a:r>
          </a:p>
        </p:txBody>
      </p:sp>
      <p:sp>
        <p:nvSpPr>
          <p:cNvPr id="18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</a:t>
            </a:r>
            <a:r>
              <a:rPr lang="pt-PT" sz="2000" b="1" dirty="0" smtClean="0"/>
              <a:t>‘Gráficos’ </a:t>
            </a:r>
            <a:r>
              <a:rPr lang="pt-PT" sz="2000" b="1" dirty="0"/>
              <a:t>/ </a:t>
            </a:r>
            <a:endParaRPr lang="pt-PT" sz="2000" b="1" dirty="0" smtClean="0"/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‘Construtor de Gráfico’</a:t>
            </a:r>
          </a:p>
          <a:p>
            <a:endParaRPr lang="pt-PT" sz="1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Selecione ‘Barras’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</a:t>
            </a:r>
            <a:r>
              <a:rPr lang="pt-PT" sz="2000" b="1" dirty="0" smtClean="0"/>
              <a:t>o </a:t>
            </a:r>
          </a:p>
          <a:p>
            <a:pPr>
              <a:spcBef>
                <a:spcPts val="0"/>
              </a:spcBef>
            </a:pPr>
            <a:r>
              <a:rPr lang="pt-PT" sz="2000" b="1" dirty="0" smtClean="0"/>
              <a:t>     Gráfico de Barras (simples)</a:t>
            </a:r>
            <a:endParaRPr lang="pt-P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Colocar a variável ‘Situação Profissional’ no ‘Eixo X’</a:t>
            </a:r>
            <a:r>
              <a:rPr lang="pt-PT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</p:txBody>
      </p:sp>
      <p:sp>
        <p:nvSpPr>
          <p:cNvPr id="19" name="Octagon 11"/>
          <p:cNvSpPr/>
          <p:nvPr/>
        </p:nvSpPr>
        <p:spPr>
          <a:xfrm>
            <a:off x="3646023" y="2105234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0" name="Octagon 12"/>
          <p:cNvSpPr/>
          <p:nvPr/>
        </p:nvSpPr>
        <p:spPr>
          <a:xfrm>
            <a:off x="3646023" y="3095828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1" name="Octagon 12"/>
          <p:cNvSpPr/>
          <p:nvPr/>
        </p:nvSpPr>
        <p:spPr>
          <a:xfrm>
            <a:off x="3646023" y="3580869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53547" y="4259685"/>
            <a:ext cx="680347" cy="19788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ctagon 15"/>
          <p:cNvSpPr/>
          <p:nvPr/>
        </p:nvSpPr>
        <p:spPr>
          <a:xfrm>
            <a:off x="5252889" y="4345679"/>
            <a:ext cx="262450" cy="239995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208855" y="4120579"/>
            <a:ext cx="622995" cy="60249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ctagon 15"/>
          <p:cNvSpPr/>
          <p:nvPr/>
        </p:nvSpPr>
        <p:spPr>
          <a:xfrm>
            <a:off x="6693385" y="3910290"/>
            <a:ext cx="262450" cy="239995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6" name="Octagon 12"/>
          <p:cNvSpPr/>
          <p:nvPr/>
        </p:nvSpPr>
        <p:spPr>
          <a:xfrm>
            <a:off x="3631671" y="4506716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D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693385" y="3519992"/>
            <a:ext cx="1408063" cy="41043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ctagon 15"/>
          <p:cNvSpPr/>
          <p:nvPr/>
        </p:nvSpPr>
        <p:spPr>
          <a:xfrm>
            <a:off x="8151360" y="3307588"/>
            <a:ext cx="262450" cy="239995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D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085" y="1674152"/>
            <a:ext cx="7857779" cy="4215371"/>
          </a:xfrm>
          <a:prstGeom prst="rect">
            <a:avLst/>
          </a:prstGeom>
        </p:spPr>
      </p:pic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</a:t>
              </a:r>
              <a:r>
                <a:rPr lang="pt-PT" sz="2600" b="1" i="1" dirty="0" smtClean="0"/>
                <a:t>I)</a:t>
              </a:r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17</a:t>
            </a:fld>
            <a:endParaRPr lang="pt-PT"/>
          </a:p>
        </p:txBody>
      </p:sp>
      <p:sp>
        <p:nvSpPr>
          <p:cNvPr id="21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4118824" cy="1600200"/>
          </a:xfrm>
        </p:spPr>
        <p:txBody>
          <a:bodyPr/>
          <a:lstStyle/>
          <a:p>
            <a:r>
              <a:rPr lang="pt-PT" b="1" dirty="0">
                <a:latin typeface="+mn-lt"/>
              </a:rPr>
              <a:t>Gráfico de Barras</a:t>
            </a:r>
          </a:p>
        </p:txBody>
      </p:sp>
      <p:sp>
        <p:nvSpPr>
          <p:cNvPr id="22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</a:t>
            </a:r>
            <a:r>
              <a:rPr lang="pt-PT" sz="2000" b="1" dirty="0" smtClean="0"/>
              <a:t>‘Gráficos’ </a:t>
            </a:r>
            <a:r>
              <a:rPr lang="pt-PT" sz="2000" b="1" dirty="0"/>
              <a:t>/ </a:t>
            </a:r>
            <a:endParaRPr lang="pt-PT" sz="2000" b="1" dirty="0" smtClean="0"/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‘Construtor de Gráfico’</a:t>
            </a:r>
          </a:p>
          <a:p>
            <a:endParaRPr lang="pt-PT" sz="1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Selecione ‘Barras’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</a:t>
            </a:r>
            <a:r>
              <a:rPr lang="pt-PT" sz="2000" b="1" dirty="0" smtClean="0"/>
              <a:t>o </a:t>
            </a:r>
          </a:p>
          <a:p>
            <a:pPr>
              <a:spcBef>
                <a:spcPts val="0"/>
              </a:spcBef>
            </a:pPr>
            <a:r>
              <a:rPr lang="pt-PT" sz="2000" b="1" dirty="0" smtClean="0"/>
              <a:t>     Gráfico de Barras (simples)</a:t>
            </a:r>
            <a:endParaRPr lang="pt-P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Colocar a variável ‘Situação Profissional’ no ‘Eixo X’</a:t>
            </a:r>
            <a:r>
              <a:rPr lang="pt-PT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Selecionar ‘OK’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</p:txBody>
      </p:sp>
      <p:sp>
        <p:nvSpPr>
          <p:cNvPr id="23" name="Octagon 11"/>
          <p:cNvSpPr/>
          <p:nvPr/>
        </p:nvSpPr>
        <p:spPr>
          <a:xfrm>
            <a:off x="3646023" y="2105234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4" name="Octagon 12"/>
          <p:cNvSpPr/>
          <p:nvPr/>
        </p:nvSpPr>
        <p:spPr>
          <a:xfrm>
            <a:off x="3646023" y="3095828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5" name="Octagon 12"/>
          <p:cNvSpPr/>
          <p:nvPr/>
        </p:nvSpPr>
        <p:spPr>
          <a:xfrm>
            <a:off x="3646023" y="3580869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6" name="Octagon 12"/>
          <p:cNvSpPr/>
          <p:nvPr/>
        </p:nvSpPr>
        <p:spPr>
          <a:xfrm>
            <a:off x="3631671" y="4506716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D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982818" y="5163765"/>
            <a:ext cx="491770" cy="3477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ctagon 15"/>
          <p:cNvSpPr/>
          <p:nvPr/>
        </p:nvSpPr>
        <p:spPr>
          <a:xfrm>
            <a:off x="6474588" y="5455382"/>
            <a:ext cx="262450" cy="239995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9" name="Octagon 12"/>
          <p:cNvSpPr/>
          <p:nvPr/>
        </p:nvSpPr>
        <p:spPr>
          <a:xfrm>
            <a:off x="3629090" y="5511525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435260" y="2438643"/>
            <a:ext cx="2128637" cy="14302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52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3932237" cy="1600200"/>
          </a:xfrm>
        </p:spPr>
        <p:txBody>
          <a:bodyPr/>
          <a:lstStyle/>
          <a:p>
            <a:r>
              <a:rPr lang="pt-PT" b="1" dirty="0" smtClean="0">
                <a:latin typeface="+mn-lt"/>
              </a:rPr>
              <a:t>Gráfico de Barras</a:t>
            </a:r>
            <a:endParaRPr lang="pt-PT" b="1" dirty="0">
              <a:latin typeface="+mn-lt"/>
            </a:endParaRP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O gráfico é publicado no ‘Visualizador de Resultados’</a:t>
            </a:r>
            <a:endParaRPr lang="pt-PT" b="1" dirty="0"/>
          </a:p>
        </p:txBody>
      </p:sp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</a:t>
              </a:r>
              <a:r>
                <a:rPr lang="pt-PT" sz="2600" b="1" i="1" dirty="0" smtClean="0"/>
                <a:t>I)</a:t>
              </a:r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18</a:t>
            </a:fld>
            <a:endParaRPr lang="pt-P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140" y="1681110"/>
            <a:ext cx="8070281" cy="43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923" y="1681110"/>
            <a:ext cx="7831212" cy="440505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3932237" cy="1600200"/>
          </a:xfrm>
        </p:spPr>
        <p:txBody>
          <a:bodyPr/>
          <a:lstStyle/>
          <a:p>
            <a:r>
              <a:rPr lang="pt-PT" b="1" dirty="0" smtClean="0">
                <a:latin typeface="+mn-lt"/>
              </a:rPr>
              <a:t>Gráfico de Barras</a:t>
            </a:r>
            <a:endParaRPr lang="pt-PT" b="1" dirty="0">
              <a:latin typeface="+mn-lt"/>
            </a:endParaRP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Para editarmos o gráfico, clicar com o botão </a:t>
            </a:r>
            <a:r>
              <a:rPr lang="pt-PT" sz="2000" b="1" dirty="0" err="1" smtClean="0"/>
              <a:t>Dtº</a:t>
            </a:r>
            <a:r>
              <a:rPr lang="pt-PT" sz="2000" b="1" dirty="0" smtClean="0"/>
              <a:t> em cima do mesmo</a:t>
            </a:r>
            <a:endParaRPr lang="pt-P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Selecionar ‘Editar gráfico’ / </a:t>
            </a:r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‘Em janela separada’</a:t>
            </a:r>
            <a:endParaRPr lang="pt-PT" sz="2000" b="1" dirty="0"/>
          </a:p>
          <a:p>
            <a:r>
              <a:rPr lang="pt-PT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</p:txBody>
      </p:sp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</a:t>
              </a:r>
              <a:r>
                <a:rPr lang="pt-PT" sz="2600" b="1" i="1" dirty="0" smtClean="0"/>
                <a:t>I)</a:t>
              </a:r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Octagon 12"/>
          <p:cNvSpPr/>
          <p:nvPr/>
        </p:nvSpPr>
        <p:spPr>
          <a:xfrm>
            <a:off x="3696347" y="3123537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19</a:t>
            </a:fld>
            <a:endParaRPr lang="pt-PT"/>
          </a:p>
        </p:txBody>
      </p:sp>
      <p:sp>
        <p:nvSpPr>
          <p:cNvPr id="14" name="Oval 13"/>
          <p:cNvSpPr/>
          <p:nvPr/>
        </p:nvSpPr>
        <p:spPr>
          <a:xfrm>
            <a:off x="9015997" y="5805614"/>
            <a:ext cx="2353482" cy="40379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ctagon 15"/>
          <p:cNvSpPr/>
          <p:nvPr/>
        </p:nvSpPr>
        <p:spPr>
          <a:xfrm>
            <a:off x="9013538" y="6239595"/>
            <a:ext cx="262450" cy="239995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8F4073B-44F1-DD4E-A2E7-CA7D27D6A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35" y="1386352"/>
            <a:ext cx="11376212" cy="524236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400" b="1" dirty="0" smtClean="0"/>
              <a:t>Nas aulas anteriores</a:t>
            </a:r>
          </a:p>
          <a:p>
            <a:pPr lvl="1"/>
            <a:r>
              <a:rPr lang="pt-PT" sz="2000" b="1" dirty="0" smtClean="0"/>
              <a:t>Introdução ao SPSS e carregamento de dados</a:t>
            </a:r>
          </a:p>
          <a:p>
            <a:pPr lvl="1"/>
            <a:r>
              <a:rPr lang="pt-PT" sz="2000" b="1" dirty="0" smtClean="0"/>
              <a:t>Introdução Criação e Recodificação de variáveis</a:t>
            </a:r>
          </a:p>
          <a:p>
            <a:pPr marL="457200" lvl="1" indent="0">
              <a:buNone/>
            </a:pPr>
            <a:endParaRPr lang="pt-PT" sz="2000" b="1" dirty="0" smtClean="0"/>
          </a:p>
          <a:p>
            <a:pPr marL="457200" lvl="1" indent="0">
              <a:buNone/>
            </a:pPr>
            <a:endParaRPr lang="pt-PT" sz="20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400" b="1" dirty="0"/>
              <a:t>Objetivos da </a:t>
            </a:r>
            <a:r>
              <a:rPr lang="pt-PT" sz="2400" b="1" dirty="0" smtClean="0"/>
              <a:t>Aula</a:t>
            </a:r>
            <a:endParaRPr lang="pt-PT" sz="2400" b="1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pt-PT" sz="2000" b="1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pt-PT" sz="2000" b="1" dirty="0"/>
              <a:t>Saber </a:t>
            </a:r>
            <a:r>
              <a:rPr lang="pt-PT" sz="2000" b="1" dirty="0" smtClean="0"/>
              <a:t>identificar e codificar Valores Ausentes </a:t>
            </a:r>
            <a:r>
              <a:rPr lang="pt-PT" sz="2000" b="1" dirty="0"/>
              <a:t>(</a:t>
            </a:r>
            <a:r>
              <a:rPr lang="pt-PT" sz="2000" b="1" i="1" dirty="0" err="1"/>
              <a:t>missing</a:t>
            </a:r>
            <a:r>
              <a:rPr lang="pt-PT" sz="2000" b="1" dirty="0"/>
              <a:t>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pt-PT" sz="2000" b="1" dirty="0" smtClean="0"/>
              <a:t>Saber produzir uma Tabela de Frequências  e visualizar a distribuição de frequências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pt-PT" sz="2000" b="1" dirty="0"/>
              <a:t>Saber calcular Medidas de Tendência Central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pt-PT" sz="2000" b="1" dirty="0" smtClean="0"/>
              <a:t>Saber calcular e visualizar Medidas </a:t>
            </a:r>
            <a:r>
              <a:rPr lang="pt-PT" sz="2000" b="1" dirty="0"/>
              <a:t>de </a:t>
            </a:r>
            <a:r>
              <a:rPr lang="pt-PT" sz="2000" b="1" dirty="0" smtClean="0"/>
              <a:t>Dispersão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pt-PT" sz="2000" b="1" dirty="0" smtClean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pt-PT" sz="2000" b="1" dirty="0" smtClean="0"/>
          </a:p>
          <a:p>
            <a:pPr marL="742950" lvl="1" indent="-285750"/>
            <a:r>
              <a:rPr lang="pt-PT" sz="2000" b="1" dirty="0" smtClean="0"/>
              <a:t>Base </a:t>
            </a:r>
            <a:r>
              <a:rPr lang="pt-PT" sz="2000" b="1" dirty="0"/>
              <a:t>de Dados</a:t>
            </a:r>
          </a:p>
          <a:p>
            <a:pPr marL="742950" lvl="1" indent="-285750"/>
            <a:endParaRPr lang="pt-PT" sz="1000" b="1" dirty="0"/>
          </a:p>
          <a:p>
            <a:pPr marL="1200150" lvl="2" indent="-285750">
              <a:spcBef>
                <a:spcPts val="1000"/>
              </a:spcBef>
            </a:pPr>
            <a:r>
              <a:rPr lang="pt-PT" b="1" dirty="0"/>
              <a:t>Censos de 2011: </a:t>
            </a:r>
            <a:r>
              <a:rPr lang="pt-PT" b="1" dirty="0" smtClean="0"/>
              <a:t>Características </a:t>
            </a:r>
            <a:r>
              <a:rPr lang="pt-PT" b="1" dirty="0" err="1" smtClean="0"/>
              <a:t>sócio-sconómicas</a:t>
            </a:r>
            <a:r>
              <a:rPr lang="pt-PT" b="1" dirty="0" smtClean="0"/>
              <a:t> da população</a:t>
            </a:r>
            <a:endParaRPr lang="pt-PT" sz="1800" b="1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pt-PT" sz="2000" b="1" dirty="0" smtClean="0"/>
          </a:p>
        </p:txBody>
      </p:sp>
      <p:grpSp>
        <p:nvGrpSpPr>
          <p:cNvPr id="8" name="Grupo 7"/>
          <p:cNvGrpSpPr/>
          <p:nvPr/>
        </p:nvGrpSpPr>
        <p:grpSpPr>
          <a:xfrm>
            <a:off x="234397" y="0"/>
            <a:ext cx="11957602" cy="1030288"/>
            <a:chOff x="234397" y="0"/>
            <a:chExt cx="11957602" cy="1030288"/>
          </a:xfrm>
        </p:grpSpPr>
        <p:sp>
          <p:nvSpPr>
            <p:cNvPr id="5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</a:t>
              </a:r>
              <a:r>
                <a:rPr lang="pt-PT" sz="2600" b="1" i="1" dirty="0" smtClean="0"/>
                <a:t>Cálculo </a:t>
              </a:r>
              <a:r>
                <a:rPr lang="pt-PT" sz="2600" b="1" i="1" dirty="0"/>
                <a:t>e Visualização de Estatísticas </a:t>
              </a:r>
              <a:r>
                <a:rPr lang="pt-PT" sz="2600" b="1" i="1" dirty="0" smtClean="0"/>
                <a:t>Descritivas (I)</a:t>
              </a:r>
              <a:endParaRPr lang="pt-PT" sz="2600" b="1" i="1" dirty="0"/>
            </a:p>
          </p:txBody>
        </p:sp>
        <p:pic>
          <p:nvPicPr>
            <p:cNvPr id="4" name="Picture 1" descr="https://aquila2.iseg.ulisboa.pt/aquila/getFile.do?fileId=543893&amp;method=getFil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5885" y="6356350"/>
            <a:ext cx="2743200" cy="365125"/>
          </a:xfrm>
        </p:spPr>
        <p:txBody>
          <a:bodyPr/>
          <a:lstStyle/>
          <a:p>
            <a:fld id="{7F50E02E-F277-6948-967B-36A1431DEAF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292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309" y="1634767"/>
            <a:ext cx="7898691" cy="44430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3932237" cy="1600200"/>
          </a:xfrm>
        </p:spPr>
        <p:txBody>
          <a:bodyPr/>
          <a:lstStyle/>
          <a:p>
            <a:r>
              <a:rPr lang="pt-PT" b="1" dirty="0" smtClean="0">
                <a:latin typeface="+mn-lt"/>
              </a:rPr>
              <a:t>Gráfico de Barras</a:t>
            </a:r>
            <a:endParaRPr lang="pt-PT" b="1" dirty="0">
              <a:latin typeface="+mn-lt"/>
            </a:endParaRPr>
          </a:p>
        </p:txBody>
      </p:sp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</a:t>
              </a:r>
              <a:r>
                <a:rPr lang="pt-PT" sz="2600" b="1" i="1" dirty="0" smtClean="0"/>
                <a:t>I)</a:t>
              </a:r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20</a:t>
            </a:fld>
            <a:endParaRPr lang="pt-PT"/>
          </a:p>
        </p:txBody>
      </p:sp>
      <p:sp>
        <p:nvSpPr>
          <p:cNvPr id="14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Para editarmos o gráfico, clicar com o botão </a:t>
            </a:r>
            <a:r>
              <a:rPr lang="pt-PT" sz="2000" b="1" dirty="0" err="1" smtClean="0"/>
              <a:t>Dtº</a:t>
            </a:r>
            <a:r>
              <a:rPr lang="pt-PT" sz="2000" b="1" dirty="0" smtClean="0"/>
              <a:t> em cima do mesmo</a:t>
            </a:r>
            <a:endParaRPr lang="pt-P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Selecionar ‘Editar gráfico’ / </a:t>
            </a:r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‘Em janela separada’</a:t>
            </a:r>
            <a:endParaRPr lang="pt-PT" sz="2000" b="1" dirty="0"/>
          </a:p>
          <a:p>
            <a:r>
              <a:rPr lang="pt-PT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Entre outras coisas o </a:t>
            </a:r>
          </a:p>
          <a:p>
            <a:pPr marL="268288">
              <a:spcBef>
                <a:spcPts val="0"/>
              </a:spcBef>
            </a:pPr>
            <a:r>
              <a:rPr lang="pt-PT" sz="2000" b="1" dirty="0" smtClean="0"/>
              <a:t>‘Editor de Gráfico’ permite         mudar a cor das barras</a:t>
            </a:r>
            <a:endParaRPr lang="pt-PT" b="1" dirty="0"/>
          </a:p>
        </p:txBody>
      </p:sp>
      <p:sp>
        <p:nvSpPr>
          <p:cNvPr id="15" name="Octagon 12"/>
          <p:cNvSpPr/>
          <p:nvPr/>
        </p:nvSpPr>
        <p:spPr>
          <a:xfrm>
            <a:off x="3649049" y="3123537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287059" y="2407610"/>
            <a:ext cx="748419" cy="8763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ctagon 17"/>
          <p:cNvSpPr/>
          <p:nvPr/>
        </p:nvSpPr>
        <p:spPr>
          <a:xfrm>
            <a:off x="10210231" y="2480104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8" name="Octagon 12"/>
          <p:cNvSpPr/>
          <p:nvPr/>
        </p:nvSpPr>
        <p:spPr>
          <a:xfrm>
            <a:off x="3643791" y="4095749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83" y="2957739"/>
            <a:ext cx="6867728" cy="38612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628" y="1175608"/>
            <a:ext cx="6861089" cy="1597219"/>
          </a:xfrm>
          <a:prstGeom prst="rect">
            <a:avLst/>
          </a:prstGeom>
        </p:spPr>
      </p:pic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(I)</a:t>
              </a:r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21</a:t>
            </a:fld>
            <a:endParaRPr lang="pt-PT"/>
          </a:p>
        </p:txBody>
      </p:sp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4118824" cy="1600200"/>
          </a:xfrm>
        </p:spPr>
        <p:txBody>
          <a:bodyPr/>
          <a:lstStyle/>
          <a:p>
            <a:r>
              <a:rPr lang="pt-PT" b="1" dirty="0">
                <a:latin typeface="+mn-lt"/>
              </a:rPr>
              <a:t>Medidas de </a:t>
            </a:r>
            <a:r>
              <a:rPr lang="pt-PT" b="1" dirty="0" smtClean="0">
                <a:latin typeface="+mn-lt"/>
              </a:rPr>
              <a:t>Dispersão</a:t>
            </a:r>
            <a:endParaRPr lang="pt-PT" b="1" dirty="0">
              <a:latin typeface="+mn-lt"/>
            </a:endParaRPr>
          </a:p>
        </p:txBody>
      </p:sp>
      <p:sp>
        <p:nvSpPr>
          <p:cNvPr id="17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‘Analisar’ / </a:t>
            </a:r>
            <a:endParaRPr lang="pt-PT" sz="2000" b="1" dirty="0" smtClean="0"/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‘Estatísticas Descritivas’ / </a:t>
            </a:r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‘Frequências’</a:t>
            </a:r>
            <a:endParaRPr lang="pt-P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</a:t>
            </a:r>
            <a:r>
              <a:rPr lang="pt-PT" sz="2000" b="1" dirty="0" smtClean="0"/>
              <a:t>variável ‘Idade’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</a:t>
            </a:r>
            <a:r>
              <a:rPr lang="pt-PT" sz="2000" b="1" dirty="0" smtClean="0"/>
              <a:t>‘Estatísticas’</a:t>
            </a:r>
            <a:endParaRPr lang="pt-P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</p:txBody>
      </p:sp>
      <p:sp>
        <p:nvSpPr>
          <p:cNvPr id="18" name="Octagon 11"/>
          <p:cNvSpPr/>
          <p:nvPr/>
        </p:nvSpPr>
        <p:spPr>
          <a:xfrm>
            <a:off x="3646023" y="2105234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9" name="Octagon 12"/>
          <p:cNvSpPr/>
          <p:nvPr/>
        </p:nvSpPr>
        <p:spPr>
          <a:xfrm>
            <a:off x="3646023" y="3421295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3" name="Octagon 12"/>
          <p:cNvSpPr/>
          <p:nvPr/>
        </p:nvSpPr>
        <p:spPr>
          <a:xfrm>
            <a:off x="3646023" y="4185314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953534" y="1172940"/>
            <a:ext cx="3149717" cy="7690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ctagon 17"/>
          <p:cNvSpPr/>
          <p:nvPr/>
        </p:nvSpPr>
        <p:spPr>
          <a:xfrm>
            <a:off x="9103252" y="1716065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963405" y="4386641"/>
            <a:ext cx="950885" cy="20869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ctagon 17"/>
          <p:cNvSpPr/>
          <p:nvPr/>
        </p:nvSpPr>
        <p:spPr>
          <a:xfrm>
            <a:off x="6621625" y="4228797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795824" y="4201080"/>
            <a:ext cx="614855" cy="2596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ctagon 17"/>
          <p:cNvSpPr/>
          <p:nvPr/>
        </p:nvSpPr>
        <p:spPr>
          <a:xfrm>
            <a:off x="9573293" y="4236821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3583" y="1172940"/>
            <a:ext cx="6901398" cy="1599887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458776" y="1144103"/>
            <a:ext cx="4012579" cy="9132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ctagon 17"/>
          <p:cNvSpPr/>
          <p:nvPr/>
        </p:nvSpPr>
        <p:spPr>
          <a:xfrm>
            <a:off x="10474852" y="1776932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848" y="1684493"/>
            <a:ext cx="7856601" cy="44171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3932237" cy="1600200"/>
          </a:xfrm>
        </p:spPr>
        <p:txBody>
          <a:bodyPr/>
          <a:lstStyle/>
          <a:p>
            <a:r>
              <a:rPr lang="pt-PT" b="1" dirty="0">
                <a:latin typeface="+mn-lt"/>
              </a:rPr>
              <a:t>Medidas de Dispersão</a:t>
            </a:r>
          </a:p>
        </p:txBody>
      </p:sp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</a:t>
              </a:r>
              <a:r>
                <a:rPr lang="pt-PT" sz="2600" b="1" i="1" dirty="0" smtClean="0"/>
                <a:t>I)</a:t>
              </a:r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22</a:t>
            </a:fld>
            <a:endParaRPr lang="pt-PT" dirty="0"/>
          </a:p>
        </p:txBody>
      </p:sp>
      <p:sp>
        <p:nvSpPr>
          <p:cNvPr id="14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‘Analisar’ / </a:t>
            </a:r>
            <a:endParaRPr lang="pt-PT" sz="2000" b="1" dirty="0" smtClean="0"/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‘Estatísticas Descritivas’ / </a:t>
            </a:r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‘Frequências’</a:t>
            </a:r>
            <a:endParaRPr lang="pt-P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</a:t>
            </a:r>
            <a:r>
              <a:rPr lang="pt-PT" sz="2000" b="1" dirty="0" smtClean="0"/>
              <a:t>variável ‘Idade’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</a:t>
            </a:r>
            <a:r>
              <a:rPr lang="pt-PT" sz="2000" b="1" dirty="0" smtClean="0"/>
              <a:t>‘Frequências’</a:t>
            </a:r>
            <a:endParaRPr lang="pt-P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</a:t>
            </a:r>
            <a:r>
              <a:rPr lang="pt-PT" sz="2000" b="1" dirty="0" smtClean="0"/>
              <a:t>Medidas de Dispersão baseadas em </a:t>
            </a:r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valores absolutos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Selecionar ‘Continuar’ / ‘OK’</a:t>
            </a:r>
            <a:endParaRPr lang="pt-PT" sz="2000" b="1" dirty="0"/>
          </a:p>
        </p:txBody>
      </p:sp>
      <p:sp>
        <p:nvSpPr>
          <p:cNvPr id="15" name="Octagon 11"/>
          <p:cNvSpPr/>
          <p:nvPr/>
        </p:nvSpPr>
        <p:spPr>
          <a:xfrm>
            <a:off x="3630525" y="2105234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6" name="Octagon 12"/>
          <p:cNvSpPr/>
          <p:nvPr/>
        </p:nvSpPr>
        <p:spPr>
          <a:xfrm>
            <a:off x="3630525" y="3385483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7" name="Octagon 12"/>
          <p:cNvSpPr/>
          <p:nvPr/>
        </p:nvSpPr>
        <p:spPr>
          <a:xfrm>
            <a:off x="3630525" y="4149502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8" name="Octagon 12"/>
          <p:cNvSpPr/>
          <p:nvPr/>
        </p:nvSpPr>
        <p:spPr>
          <a:xfrm>
            <a:off x="3627945" y="5016169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D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9" name="Octagon 12"/>
          <p:cNvSpPr/>
          <p:nvPr/>
        </p:nvSpPr>
        <p:spPr>
          <a:xfrm>
            <a:off x="3630525" y="6275414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32331" y="4181035"/>
            <a:ext cx="1412741" cy="58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ctagon 17"/>
          <p:cNvSpPr/>
          <p:nvPr/>
        </p:nvSpPr>
        <p:spPr>
          <a:xfrm>
            <a:off x="6503838" y="3863038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D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439495" y="4649035"/>
            <a:ext cx="614855" cy="2596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ctagon 17"/>
          <p:cNvSpPr/>
          <p:nvPr/>
        </p:nvSpPr>
        <p:spPr>
          <a:xfrm>
            <a:off x="7809986" y="4933955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E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848" y="1684493"/>
            <a:ext cx="7856601" cy="44171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3932237" cy="1600200"/>
          </a:xfrm>
        </p:spPr>
        <p:txBody>
          <a:bodyPr/>
          <a:lstStyle/>
          <a:p>
            <a:r>
              <a:rPr lang="pt-PT" b="1" dirty="0">
                <a:latin typeface="+mn-lt"/>
              </a:rPr>
              <a:t>Medidas de Dispersão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O resultado é publicado no ‘Visualizador de Resultados’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</p:txBody>
      </p:sp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</a:t>
              </a:r>
              <a:r>
                <a:rPr lang="pt-PT" sz="2600" b="1" i="1" dirty="0" smtClean="0"/>
                <a:t>I)</a:t>
              </a:r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23</a:t>
            </a:fld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767" y="1684493"/>
            <a:ext cx="7895682" cy="443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83" y="2893226"/>
            <a:ext cx="6877134" cy="3868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583" y="1172940"/>
            <a:ext cx="6901398" cy="15998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4118824" cy="1600200"/>
          </a:xfrm>
        </p:spPr>
        <p:txBody>
          <a:bodyPr/>
          <a:lstStyle/>
          <a:p>
            <a:r>
              <a:rPr lang="pt-PT" b="1" dirty="0">
                <a:latin typeface="+mn-lt"/>
              </a:rPr>
              <a:t>Medidas </a:t>
            </a:r>
            <a:r>
              <a:rPr lang="pt-PT" b="1" dirty="0" smtClean="0">
                <a:latin typeface="+mn-lt"/>
              </a:rPr>
              <a:t>de Dispersão</a:t>
            </a:r>
            <a:endParaRPr lang="pt-PT" b="1" dirty="0">
              <a:latin typeface="+mn-lt"/>
            </a:endParaRPr>
          </a:p>
        </p:txBody>
      </p:sp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(I)</a:t>
              </a:r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24</a:t>
            </a:fld>
            <a:endParaRPr lang="pt-PT"/>
          </a:p>
        </p:txBody>
      </p:sp>
      <p:sp>
        <p:nvSpPr>
          <p:cNvPr id="16" name="Oval 15"/>
          <p:cNvSpPr/>
          <p:nvPr/>
        </p:nvSpPr>
        <p:spPr>
          <a:xfrm>
            <a:off x="6458776" y="1144103"/>
            <a:ext cx="4012579" cy="9132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ctagon 17"/>
          <p:cNvSpPr/>
          <p:nvPr/>
        </p:nvSpPr>
        <p:spPr>
          <a:xfrm>
            <a:off x="10474852" y="1776932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038796" y="4305718"/>
            <a:ext cx="753902" cy="1937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ctagon 17"/>
          <p:cNvSpPr/>
          <p:nvPr/>
        </p:nvSpPr>
        <p:spPr>
          <a:xfrm>
            <a:off x="8188975" y="4574248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757185" y="4145185"/>
            <a:ext cx="491770" cy="3477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ctagon 15"/>
          <p:cNvSpPr/>
          <p:nvPr/>
        </p:nvSpPr>
        <p:spPr>
          <a:xfrm>
            <a:off x="9336275" y="4392402"/>
            <a:ext cx="262450" cy="239995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3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‘Analisar’ / </a:t>
            </a:r>
            <a:endParaRPr lang="pt-PT" sz="2000" b="1" dirty="0" smtClean="0"/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‘Estatísticas Descritivas’ / </a:t>
            </a:r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‘Frequências’</a:t>
            </a:r>
            <a:endParaRPr lang="pt-P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Selecionar variável ‘Idade’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Selecionar ‘Frequências’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7108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848" y="1652925"/>
            <a:ext cx="7840555" cy="420613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3932237" cy="1600200"/>
          </a:xfrm>
        </p:spPr>
        <p:txBody>
          <a:bodyPr/>
          <a:lstStyle/>
          <a:p>
            <a:r>
              <a:rPr lang="pt-PT" b="1" dirty="0">
                <a:latin typeface="+mn-lt"/>
              </a:rPr>
              <a:t>Medidas de Dispersão</a:t>
            </a:r>
          </a:p>
        </p:txBody>
      </p:sp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</a:t>
              </a:r>
              <a:r>
                <a:rPr lang="pt-PT" sz="2600" b="1" i="1" dirty="0" smtClean="0"/>
                <a:t>I)</a:t>
              </a:r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25</a:t>
            </a:fld>
            <a:endParaRPr lang="pt-PT" dirty="0"/>
          </a:p>
        </p:txBody>
      </p:sp>
      <p:sp>
        <p:nvSpPr>
          <p:cNvPr id="14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‘Analisar’ / </a:t>
            </a:r>
            <a:endParaRPr lang="pt-PT" sz="2000" b="1" dirty="0" smtClean="0"/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‘Estatísticas Descritivas’ / </a:t>
            </a:r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‘Frequências’</a:t>
            </a:r>
            <a:endParaRPr lang="pt-P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Selecionar variável ‘Idade’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Selecionar ‘Frequências’</a:t>
            </a:r>
            <a:endParaRPr lang="pt-P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Selecionar ‘Quartis’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</a:t>
            </a:r>
            <a:r>
              <a:rPr lang="pt-PT" sz="2000" b="1" dirty="0" smtClean="0"/>
              <a:t>‘Percentis’ e </a:t>
            </a:r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 </a:t>
            </a:r>
            <a:r>
              <a:rPr lang="pt-PT" sz="2000" b="1" dirty="0" err="1" smtClean="0"/>
              <a:t>inputar</a:t>
            </a:r>
            <a:r>
              <a:rPr lang="pt-PT" sz="2000" b="1" dirty="0" smtClean="0"/>
              <a:t> 1º Decil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Selecionar ‘Adicionar’</a:t>
            </a:r>
            <a:endParaRPr lang="pt-P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Ex: Imputar 9º Decil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Selecionar ‘Continuar’ / ‘OK’</a:t>
            </a:r>
            <a:endParaRPr lang="pt-PT" sz="2000" b="1" dirty="0"/>
          </a:p>
        </p:txBody>
      </p:sp>
      <p:sp>
        <p:nvSpPr>
          <p:cNvPr id="15" name="Octagon 11"/>
          <p:cNvSpPr/>
          <p:nvPr/>
        </p:nvSpPr>
        <p:spPr>
          <a:xfrm>
            <a:off x="3630525" y="2105234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6" name="Octagon 12"/>
          <p:cNvSpPr/>
          <p:nvPr/>
        </p:nvSpPr>
        <p:spPr>
          <a:xfrm>
            <a:off x="3630525" y="2991341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7" name="Octagon 12"/>
          <p:cNvSpPr/>
          <p:nvPr/>
        </p:nvSpPr>
        <p:spPr>
          <a:xfrm>
            <a:off x="3630525" y="3487342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8" name="Octagon 12"/>
          <p:cNvSpPr/>
          <p:nvPr/>
        </p:nvSpPr>
        <p:spPr>
          <a:xfrm>
            <a:off x="3627945" y="3912576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D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9" name="Octagon 12"/>
          <p:cNvSpPr/>
          <p:nvPr/>
        </p:nvSpPr>
        <p:spPr>
          <a:xfrm>
            <a:off x="3630525" y="4872278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F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486536" y="4505618"/>
            <a:ext cx="614855" cy="2596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ctagon 17"/>
          <p:cNvSpPr/>
          <p:nvPr/>
        </p:nvSpPr>
        <p:spPr>
          <a:xfrm>
            <a:off x="7857027" y="4790538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G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5" name="Seta para a direita 24"/>
          <p:cNvSpPr/>
          <p:nvPr/>
        </p:nvSpPr>
        <p:spPr>
          <a:xfrm rot="10800000">
            <a:off x="7183452" y="3014017"/>
            <a:ext cx="384417" cy="10998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Octagon 12"/>
          <p:cNvSpPr/>
          <p:nvPr/>
        </p:nvSpPr>
        <p:spPr>
          <a:xfrm>
            <a:off x="7655692" y="2925010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D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7" name="Seta para a direita 26"/>
          <p:cNvSpPr/>
          <p:nvPr/>
        </p:nvSpPr>
        <p:spPr>
          <a:xfrm>
            <a:off x="6361145" y="3279341"/>
            <a:ext cx="384417" cy="10998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Octagon 12"/>
          <p:cNvSpPr/>
          <p:nvPr/>
        </p:nvSpPr>
        <p:spPr>
          <a:xfrm>
            <a:off x="5989889" y="3190334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9" name="Seta para a direita 28"/>
          <p:cNvSpPr/>
          <p:nvPr/>
        </p:nvSpPr>
        <p:spPr>
          <a:xfrm rot="10800000">
            <a:off x="7335119" y="3429864"/>
            <a:ext cx="384417" cy="10998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Octagon 12"/>
          <p:cNvSpPr/>
          <p:nvPr/>
        </p:nvSpPr>
        <p:spPr>
          <a:xfrm>
            <a:off x="7527327" y="3606546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F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1" name="Octagon 12"/>
          <p:cNvSpPr/>
          <p:nvPr/>
        </p:nvSpPr>
        <p:spPr>
          <a:xfrm>
            <a:off x="3609503" y="4331000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2" name="Octagon 12"/>
          <p:cNvSpPr/>
          <p:nvPr/>
        </p:nvSpPr>
        <p:spPr>
          <a:xfrm>
            <a:off x="3625268" y="5718370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G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3932237" cy="1600200"/>
          </a:xfrm>
        </p:spPr>
        <p:txBody>
          <a:bodyPr/>
          <a:lstStyle/>
          <a:p>
            <a:r>
              <a:rPr lang="pt-PT" b="1" dirty="0">
                <a:latin typeface="+mn-lt"/>
              </a:rPr>
              <a:t>Medidas de Dispersão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O resultado é publicado no ‘Visualizador de Resultados’’</a:t>
            </a:r>
          </a:p>
          <a:p>
            <a:r>
              <a:rPr lang="pt-PT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</p:txBody>
      </p:sp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</a:t>
              </a:r>
              <a:r>
                <a:rPr lang="pt-PT" sz="2600" b="1" i="1" dirty="0" smtClean="0"/>
                <a:t>I)</a:t>
              </a:r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26</a:t>
            </a:fld>
            <a:endParaRPr lang="pt-P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844" y="1671109"/>
            <a:ext cx="7921368" cy="42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83" y="2893226"/>
            <a:ext cx="6877134" cy="3868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583" y="1172940"/>
            <a:ext cx="6901398" cy="15998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4118824" cy="1600200"/>
          </a:xfrm>
        </p:spPr>
        <p:txBody>
          <a:bodyPr/>
          <a:lstStyle/>
          <a:p>
            <a:r>
              <a:rPr lang="pt-PT" b="1" dirty="0">
                <a:latin typeface="+mn-lt"/>
              </a:rPr>
              <a:t>Medidas </a:t>
            </a:r>
            <a:r>
              <a:rPr lang="pt-PT" b="1" dirty="0" smtClean="0">
                <a:latin typeface="+mn-lt"/>
              </a:rPr>
              <a:t>de Dispersão</a:t>
            </a:r>
            <a:endParaRPr lang="pt-PT" b="1" dirty="0">
              <a:latin typeface="+mn-lt"/>
            </a:endParaRPr>
          </a:p>
        </p:txBody>
      </p:sp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(I)</a:t>
              </a:r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27</a:t>
            </a:fld>
            <a:endParaRPr lang="pt-PT"/>
          </a:p>
        </p:txBody>
      </p:sp>
      <p:sp>
        <p:nvSpPr>
          <p:cNvPr id="16" name="Oval 15"/>
          <p:cNvSpPr/>
          <p:nvPr/>
        </p:nvSpPr>
        <p:spPr>
          <a:xfrm>
            <a:off x="6458776" y="1144103"/>
            <a:ext cx="4012579" cy="9132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ctagon 17"/>
          <p:cNvSpPr/>
          <p:nvPr/>
        </p:nvSpPr>
        <p:spPr>
          <a:xfrm>
            <a:off x="10474852" y="1776932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038796" y="4305718"/>
            <a:ext cx="753902" cy="1937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ctagon 17"/>
          <p:cNvSpPr/>
          <p:nvPr/>
        </p:nvSpPr>
        <p:spPr>
          <a:xfrm>
            <a:off x="8188975" y="4574248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757185" y="4145185"/>
            <a:ext cx="491770" cy="3477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ctagon 15"/>
          <p:cNvSpPr/>
          <p:nvPr/>
        </p:nvSpPr>
        <p:spPr>
          <a:xfrm>
            <a:off x="9336275" y="4392402"/>
            <a:ext cx="262450" cy="239995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3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‘Analisar’ / </a:t>
            </a:r>
            <a:endParaRPr lang="pt-PT" sz="2000" b="1" dirty="0" smtClean="0"/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‘Estatísticas Descritivas’ / </a:t>
            </a:r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‘Frequências’</a:t>
            </a:r>
            <a:endParaRPr lang="pt-P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Selecionar variável ‘Idade’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Selecionar ‘Frequências’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4764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803" y="1651783"/>
            <a:ext cx="7881147" cy="42279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3932237" cy="1600200"/>
          </a:xfrm>
        </p:spPr>
        <p:txBody>
          <a:bodyPr/>
          <a:lstStyle/>
          <a:p>
            <a:r>
              <a:rPr lang="pt-PT" b="1" dirty="0">
                <a:latin typeface="+mn-lt"/>
              </a:rPr>
              <a:t>Medidas de Dispersão</a:t>
            </a:r>
          </a:p>
        </p:txBody>
      </p:sp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</a:t>
              </a:r>
              <a:r>
                <a:rPr lang="pt-PT" sz="2600" b="1" i="1" dirty="0" smtClean="0"/>
                <a:t>I)</a:t>
              </a:r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28</a:t>
            </a:fld>
            <a:endParaRPr lang="pt-PT"/>
          </a:p>
        </p:txBody>
      </p:sp>
      <p:sp>
        <p:nvSpPr>
          <p:cNvPr id="14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‘Analisar’ / </a:t>
            </a:r>
            <a:endParaRPr lang="pt-PT" sz="2000" b="1" dirty="0" smtClean="0"/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‘Estatísticas Descritivas’ / </a:t>
            </a:r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‘Frequências’</a:t>
            </a:r>
            <a:endParaRPr lang="pt-PT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Selecionar variável ‘Idade’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Selecionar ‘Frequências’</a:t>
            </a:r>
            <a:endParaRPr lang="pt-P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Selecionar ‘Variância’ e </a:t>
            </a:r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 Desvio-Padrão’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</a:t>
            </a:r>
            <a:r>
              <a:rPr lang="pt-PT" sz="2000" b="1" dirty="0" smtClean="0"/>
              <a:t>‘Média’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Selecionar ‘Continuar’ / ‘OK’</a:t>
            </a:r>
            <a:endParaRPr lang="pt-PT" sz="2000" b="1" dirty="0"/>
          </a:p>
        </p:txBody>
      </p:sp>
      <p:sp>
        <p:nvSpPr>
          <p:cNvPr id="15" name="Octagon 11"/>
          <p:cNvSpPr/>
          <p:nvPr/>
        </p:nvSpPr>
        <p:spPr>
          <a:xfrm>
            <a:off x="3630525" y="2105234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6" name="Octagon 12"/>
          <p:cNvSpPr/>
          <p:nvPr/>
        </p:nvSpPr>
        <p:spPr>
          <a:xfrm>
            <a:off x="3630525" y="2991341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7" name="Octagon 12"/>
          <p:cNvSpPr/>
          <p:nvPr/>
        </p:nvSpPr>
        <p:spPr>
          <a:xfrm>
            <a:off x="3630525" y="3487342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8" name="Octagon 12"/>
          <p:cNvSpPr/>
          <p:nvPr/>
        </p:nvSpPr>
        <p:spPr>
          <a:xfrm>
            <a:off x="3627945" y="3912576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D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9" name="Octagon 12"/>
          <p:cNvSpPr/>
          <p:nvPr/>
        </p:nvSpPr>
        <p:spPr>
          <a:xfrm>
            <a:off x="3630525" y="4903810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F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0" name="Octagon 12"/>
          <p:cNvSpPr/>
          <p:nvPr/>
        </p:nvSpPr>
        <p:spPr>
          <a:xfrm>
            <a:off x="3625269" y="4504426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591303" y="4502764"/>
            <a:ext cx="440851" cy="2896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ctagon 17"/>
          <p:cNvSpPr/>
          <p:nvPr/>
        </p:nvSpPr>
        <p:spPr>
          <a:xfrm>
            <a:off x="7906030" y="4786186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F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219820" y="2945724"/>
            <a:ext cx="614855" cy="2596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ctagon 17"/>
          <p:cNvSpPr/>
          <p:nvPr/>
        </p:nvSpPr>
        <p:spPr>
          <a:xfrm>
            <a:off x="8957550" y="3033572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546521" y="3912576"/>
            <a:ext cx="925116" cy="6941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ctagon 17"/>
          <p:cNvSpPr/>
          <p:nvPr/>
        </p:nvSpPr>
        <p:spPr>
          <a:xfrm>
            <a:off x="7541431" y="3842819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D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3932237" cy="1600200"/>
          </a:xfrm>
        </p:spPr>
        <p:txBody>
          <a:bodyPr/>
          <a:lstStyle/>
          <a:p>
            <a:r>
              <a:rPr lang="pt-PT" b="1" dirty="0">
                <a:latin typeface="+mn-lt"/>
              </a:rPr>
              <a:t>Medidas de Dispersão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O resultado é publicado no ‘Visualizador de Resultados’</a:t>
            </a:r>
            <a:r>
              <a:rPr lang="pt-PT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</p:txBody>
      </p:sp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</a:t>
              </a:r>
              <a:r>
                <a:rPr lang="pt-PT" sz="2600" b="1" i="1" dirty="0" smtClean="0"/>
                <a:t>I)</a:t>
              </a:r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29</a:t>
            </a:fld>
            <a:endParaRPr lang="pt-P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396" y="1735389"/>
            <a:ext cx="7859964" cy="421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8F4073B-44F1-DD4E-A2E7-CA7D27D6A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35" y="1386352"/>
            <a:ext cx="11376212" cy="52423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400" b="1" dirty="0" smtClean="0"/>
              <a:t>Antes de começar, devemos verificar se a variável está em condições de ser analisada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PT" sz="2400" b="1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PT" sz="2000" b="1" dirty="0" smtClean="0"/>
              <a:t>Verificar/Codificar ‘Valores Ausentes’ (</a:t>
            </a:r>
            <a:r>
              <a:rPr lang="pt-PT" sz="2000" b="1" i="1" dirty="0" err="1" smtClean="0"/>
              <a:t>missing</a:t>
            </a:r>
            <a:r>
              <a:rPr lang="pt-PT" sz="2000" b="1" dirty="0" smtClean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pt-PT" sz="2000" b="1" dirty="0"/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pt-PT" sz="1800" b="1" dirty="0" smtClean="0"/>
              <a:t>Não Sabe / Não Responde (NS/NR)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pt-PT" sz="1800" b="1" dirty="0" smtClean="0"/>
              <a:t>Não Se Aplica (NA)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pt-PT" sz="1800" b="1" dirty="0" smtClean="0"/>
              <a:t>Valores de Sistema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pt-PT" sz="2000" b="1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t-PT" sz="2000" b="1" dirty="0" smtClean="0"/>
              <a:t>Verificar a existência de ‘Valores Extremos’ (</a:t>
            </a:r>
            <a:r>
              <a:rPr lang="pt-PT" sz="2000" b="1" dirty="0" err="1" smtClean="0"/>
              <a:t>outliers</a:t>
            </a:r>
            <a:r>
              <a:rPr lang="pt-PT" sz="2000" b="1" dirty="0" smtClean="0"/>
              <a:t>) – fica para mais tarde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pt-PT" sz="2000" b="1" dirty="0"/>
          </a:p>
          <a:p>
            <a:pPr marL="457200" lvl="1" indent="0">
              <a:buNone/>
            </a:pPr>
            <a:endParaRPr lang="pt-PT" sz="2000" b="1" dirty="0" smtClean="0"/>
          </a:p>
          <a:p>
            <a:pPr marL="457200" lvl="1" indent="0">
              <a:buNone/>
            </a:pPr>
            <a:endParaRPr lang="pt-PT" sz="2000" b="1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pt-PT" sz="2000" b="1" dirty="0" smtClean="0"/>
          </a:p>
        </p:txBody>
      </p:sp>
      <p:grpSp>
        <p:nvGrpSpPr>
          <p:cNvPr id="8" name="Grupo 7"/>
          <p:cNvGrpSpPr/>
          <p:nvPr/>
        </p:nvGrpSpPr>
        <p:grpSpPr>
          <a:xfrm>
            <a:off x="234397" y="0"/>
            <a:ext cx="11957602" cy="1030288"/>
            <a:chOff x="234397" y="0"/>
            <a:chExt cx="11957602" cy="1030288"/>
          </a:xfrm>
        </p:grpSpPr>
        <p:sp>
          <p:nvSpPr>
            <p:cNvPr id="5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</a:t>
              </a:r>
              <a:r>
                <a:rPr lang="pt-PT" sz="2600" b="1" i="1" dirty="0" smtClean="0"/>
                <a:t>Cálculo </a:t>
              </a:r>
              <a:r>
                <a:rPr lang="pt-PT" sz="2600" b="1" i="1" dirty="0"/>
                <a:t>e Visualização de Estatísticas </a:t>
              </a:r>
              <a:r>
                <a:rPr lang="pt-PT" sz="2600" b="1" i="1" dirty="0" smtClean="0"/>
                <a:t>Descritivas (I)</a:t>
              </a:r>
              <a:endParaRPr lang="pt-PT" sz="2600" b="1" i="1" dirty="0"/>
            </a:p>
          </p:txBody>
        </p:sp>
        <p:pic>
          <p:nvPicPr>
            <p:cNvPr id="4" name="Picture 1" descr="https://aquila2.iseg.ulisboa.pt/aquila/getFile.do?fileId=543893&amp;method=getFil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5885" y="6356350"/>
            <a:ext cx="2743200" cy="365125"/>
          </a:xfrm>
        </p:spPr>
        <p:txBody>
          <a:bodyPr/>
          <a:lstStyle/>
          <a:p>
            <a:fld id="{7F50E02E-F277-6948-967B-36A1431DEAF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777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627" y="1168434"/>
            <a:ext cx="6861089" cy="1599887"/>
          </a:xfrm>
          <a:prstGeom prst="rect">
            <a:avLst/>
          </a:prstGeom>
        </p:spPr>
      </p:pic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(I)</a:t>
              </a:r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30</a:t>
            </a:fld>
            <a:endParaRPr lang="pt-PT"/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4118824" cy="1600200"/>
          </a:xfrm>
        </p:spPr>
        <p:txBody>
          <a:bodyPr/>
          <a:lstStyle/>
          <a:p>
            <a:r>
              <a:rPr lang="pt-PT" b="1" dirty="0">
                <a:latin typeface="+mn-lt"/>
              </a:rPr>
              <a:t>Gráfico de </a:t>
            </a:r>
            <a:r>
              <a:rPr lang="pt-PT" b="1" dirty="0" smtClean="0">
                <a:latin typeface="+mn-lt"/>
              </a:rPr>
              <a:t>Caixa</a:t>
            </a:r>
            <a:endParaRPr lang="pt-PT" b="1" dirty="0">
              <a:latin typeface="+mn-lt"/>
            </a:endParaRPr>
          </a:p>
        </p:txBody>
      </p:sp>
      <p:sp>
        <p:nvSpPr>
          <p:cNvPr id="18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</a:t>
            </a:r>
            <a:r>
              <a:rPr lang="pt-PT" sz="2000" b="1" dirty="0" smtClean="0"/>
              <a:t>‘Gráficos’ </a:t>
            </a:r>
            <a:r>
              <a:rPr lang="pt-PT" sz="2000" b="1" dirty="0"/>
              <a:t>/ </a:t>
            </a:r>
            <a:endParaRPr lang="pt-PT" sz="2000" b="1" dirty="0" smtClean="0"/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‘Construtor de Gráfico’</a:t>
            </a:r>
          </a:p>
          <a:p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</p:txBody>
      </p:sp>
      <p:sp>
        <p:nvSpPr>
          <p:cNvPr id="19" name="Octagon 11"/>
          <p:cNvSpPr/>
          <p:nvPr/>
        </p:nvSpPr>
        <p:spPr>
          <a:xfrm>
            <a:off x="3646023" y="2105234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59562" y="1168435"/>
            <a:ext cx="2632214" cy="8146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ctagon 17"/>
          <p:cNvSpPr/>
          <p:nvPr/>
        </p:nvSpPr>
        <p:spPr>
          <a:xfrm>
            <a:off x="9620260" y="1846922"/>
            <a:ext cx="362922" cy="4085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305" y="1722934"/>
            <a:ext cx="7821850" cy="4196096"/>
          </a:xfrm>
          <a:prstGeom prst="rect">
            <a:avLst/>
          </a:prstGeom>
        </p:spPr>
      </p:pic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</a:t>
              </a:r>
              <a:r>
                <a:rPr lang="pt-PT" sz="2600" b="1" i="1" dirty="0" smtClean="0"/>
                <a:t>I)</a:t>
              </a:r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31</a:t>
            </a:fld>
            <a:endParaRPr lang="pt-PT"/>
          </a:p>
        </p:txBody>
      </p:sp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4118824" cy="1600200"/>
          </a:xfrm>
        </p:spPr>
        <p:txBody>
          <a:bodyPr/>
          <a:lstStyle/>
          <a:p>
            <a:r>
              <a:rPr lang="pt-PT" b="1" dirty="0">
                <a:latin typeface="+mn-lt"/>
              </a:rPr>
              <a:t>Gráfico de </a:t>
            </a:r>
            <a:r>
              <a:rPr lang="pt-PT" b="1" dirty="0" smtClean="0">
                <a:latin typeface="+mn-lt"/>
              </a:rPr>
              <a:t>Caixa</a:t>
            </a:r>
            <a:endParaRPr lang="pt-PT" b="1" dirty="0">
              <a:latin typeface="+mn-lt"/>
            </a:endParaRPr>
          </a:p>
        </p:txBody>
      </p:sp>
      <p:sp>
        <p:nvSpPr>
          <p:cNvPr id="16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</a:t>
            </a:r>
            <a:r>
              <a:rPr lang="pt-PT" sz="2000" b="1" dirty="0" smtClean="0"/>
              <a:t>‘Gráficos’ </a:t>
            </a:r>
            <a:r>
              <a:rPr lang="pt-PT" sz="2000" b="1" dirty="0"/>
              <a:t>/ </a:t>
            </a:r>
            <a:endParaRPr lang="pt-PT" sz="2000" b="1" dirty="0" smtClean="0"/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‘Construtor de Gráfico’</a:t>
            </a:r>
          </a:p>
          <a:p>
            <a:endParaRPr lang="pt-PT" sz="1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Selecione </a:t>
            </a:r>
          </a:p>
          <a:p>
            <a:pPr>
              <a:spcBef>
                <a:spcPts val="0"/>
              </a:spcBef>
            </a:pPr>
            <a:r>
              <a:rPr lang="pt-PT" sz="2000" b="1" dirty="0"/>
              <a:t> </a:t>
            </a:r>
            <a:r>
              <a:rPr lang="pt-PT" sz="2000" b="1" dirty="0" smtClean="0"/>
              <a:t>    ‘Diagrama em Caixa’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</a:t>
            </a:r>
            <a:r>
              <a:rPr lang="pt-PT" sz="2000" b="1" dirty="0" smtClean="0"/>
              <a:t>o </a:t>
            </a:r>
          </a:p>
          <a:p>
            <a:pPr>
              <a:spcBef>
                <a:spcPts val="0"/>
              </a:spcBef>
            </a:pPr>
            <a:r>
              <a:rPr lang="pt-PT" sz="2000" b="1" dirty="0" smtClean="0"/>
              <a:t>     Gráfico de Caixa (simples)</a:t>
            </a:r>
            <a:endParaRPr lang="pt-P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Colocar a variável ‘Idade’ no ‘Eixo X’</a:t>
            </a:r>
            <a:r>
              <a:rPr lang="pt-PT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Selecionar ‘OK’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</p:txBody>
      </p:sp>
      <p:sp>
        <p:nvSpPr>
          <p:cNvPr id="17" name="Octagon 11"/>
          <p:cNvSpPr/>
          <p:nvPr/>
        </p:nvSpPr>
        <p:spPr>
          <a:xfrm>
            <a:off x="3646023" y="2105234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8" name="Octagon 12"/>
          <p:cNvSpPr/>
          <p:nvPr/>
        </p:nvSpPr>
        <p:spPr>
          <a:xfrm>
            <a:off x="3646023" y="3095828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9" name="Octagon 12"/>
          <p:cNvSpPr/>
          <p:nvPr/>
        </p:nvSpPr>
        <p:spPr>
          <a:xfrm>
            <a:off x="3646023" y="3766845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0" name="Octagon 12"/>
          <p:cNvSpPr/>
          <p:nvPr/>
        </p:nvSpPr>
        <p:spPr>
          <a:xfrm>
            <a:off x="3631671" y="4785680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D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417899" y="4942894"/>
            <a:ext cx="942540" cy="19788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ctagon 15"/>
          <p:cNvSpPr/>
          <p:nvPr/>
        </p:nvSpPr>
        <p:spPr>
          <a:xfrm>
            <a:off x="6399019" y="4902526"/>
            <a:ext cx="262450" cy="239995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27258" y="4183184"/>
            <a:ext cx="622995" cy="60249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ctagon 15"/>
          <p:cNvSpPr/>
          <p:nvPr/>
        </p:nvSpPr>
        <p:spPr>
          <a:xfrm>
            <a:off x="7311788" y="3972895"/>
            <a:ext cx="262450" cy="239995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5861627" y="3002556"/>
            <a:ext cx="1408063" cy="41043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ctagon 15"/>
          <p:cNvSpPr/>
          <p:nvPr/>
        </p:nvSpPr>
        <p:spPr>
          <a:xfrm>
            <a:off x="6815810" y="2532004"/>
            <a:ext cx="262450" cy="239995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D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7" name="Octagon 12"/>
          <p:cNvSpPr/>
          <p:nvPr/>
        </p:nvSpPr>
        <p:spPr>
          <a:xfrm>
            <a:off x="3629087" y="5774991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907249" y="5172857"/>
            <a:ext cx="491770" cy="3477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ctagon 15"/>
          <p:cNvSpPr/>
          <p:nvPr/>
        </p:nvSpPr>
        <p:spPr>
          <a:xfrm>
            <a:off x="6399019" y="5464474"/>
            <a:ext cx="262450" cy="239995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E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3932237" cy="1600200"/>
          </a:xfrm>
        </p:spPr>
        <p:txBody>
          <a:bodyPr/>
          <a:lstStyle/>
          <a:p>
            <a:r>
              <a:rPr lang="pt-PT" b="1" dirty="0">
                <a:latin typeface="+mn-lt"/>
              </a:rPr>
              <a:t>Gráfico de Caixa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O gráfico é publicado no ‘Visualizador de Resultados’</a:t>
            </a:r>
            <a:endParaRPr lang="pt-PT" b="1" dirty="0"/>
          </a:p>
        </p:txBody>
      </p:sp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</a:t>
              </a:r>
              <a:r>
                <a:rPr lang="pt-PT" sz="2600" b="1" i="1" dirty="0" smtClean="0"/>
                <a:t>I)</a:t>
              </a:r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32</a:t>
            </a:fld>
            <a:endParaRPr lang="pt-P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305" y="1735388"/>
            <a:ext cx="7835270" cy="420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171" y="1703908"/>
            <a:ext cx="7859820" cy="42164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4118824" cy="1600200"/>
          </a:xfrm>
        </p:spPr>
        <p:txBody>
          <a:bodyPr/>
          <a:lstStyle/>
          <a:p>
            <a:r>
              <a:rPr lang="pt-PT" b="1" dirty="0" smtClean="0">
                <a:latin typeface="+mn-lt"/>
              </a:rPr>
              <a:t>Verificar/Recodificar Valores Ausentes</a:t>
            </a:r>
            <a:endParaRPr lang="pt-PT" b="1" dirty="0">
              <a:latin typeface="+mn-lt"/>
            </a:endParaRP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Selecionar </a:t>
            </a:r>
            <a:r>
              <a:rPr lang="pt-PT" sz="2000" b="1" dirty="0"/>
              <a:t>ficheiro ‘</a:t>
            </a:r>
            <a:r>
              <a:rPr lang="pt-PT" sz="2000" b="1" dirty="0" smtClean="0"/>
              <a:t>Database_Tutorial_3a.sav</a:t>
            </a:r>
            <a:r>
              <a:rPr lang="pt-PT" sz="2000" b="1" dirty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‘Abrir’</a:t>
            </a:r>
          </a:p>
          <a:p>
            <a:r>
              <a:rPr lang="pt-PT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</p:txBody>
      </p:sp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(I)</a:t>
              </a:r>
            </a:p>
            <a:p>
              <a:endParaRPr lang="pt-PT" sz="2600" b="1" i="1" dirty="0"/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Octagon 11"/>
          <p:cNvSpPr/>
          <p:nvPr/>
        </p:nvSpPr>
        <p:spPr>
          <a:xfrm>
            <a:off x="3505197" y="2181920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3" name="Octagon 12"/>
          <p:cNvSpPr/>
          <p:nvPr/>
        </p:nvSpPr>
        <p:spPr>
          <a:xfrm>
            <a:off x="3505197" y="2756710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515137" y="3951153"/>
            <a:ext cx="491770" cy="3477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ctagon 15"/>
          <p:cNvSpPr/>
          <p:nvPr/>
        </p:nvSpPr>
        <p:spPr>
          <a:xfrm>
            <a:off x="10094227" y="4198370"/>
            <a:ext cx="262450" cy="239995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18886" y="2727419"/>
            <a:ext cx="1255594" cy="1962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ctagon 17"/>
          <p:cNvSpPr/>
          <p:nvPr/>
        </p:nvSpPr>
        <p:spPr>
          <a:xfrm>
            <a:off x="6856740" y="2923649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44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891" y="2902105"/>
            <a:ext cx="6794619" cy="3645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640" y="1165775"/>
            <a:ext cx="6895078" cy="160705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3932237" cy="1600200"/>
          </a:xfrm>
        </p:spPr>
        <p:txBody>
          <a:bodyPr/>
          <a:lstStyle/>
          <a:p>
            <a:r>
              <a:rPr lang="pt-PT" b="1" dirty="0">
                <a:latin typeface="+mn-lt"/>
              </a:rPr>
              <a:t>Verificar/Recodificar </a:t>
            </a:r>
            <a:r>
              <a:rPr lang="pt-PT" b="1" dirty="0" smtClean="0">
                <a:latin typeface="+mn-lt"/>
              </a:rPr>
              <a:t>Valores Ausentes</a:t>
            </a:r>
            <a:endParaRPr lang="pt-PT" b="1" dirty="0">
              <a:latin typeface="+mn-lt"/>
            </a:endParaRP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Começamos por ver se a variável tem valores ausentes definidos:</a:t>
            </a: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800" b="1" dirty="0" smtClean="0"/>
              <a:t>Selecionar ‘Utilitários’ </a:t>
            </a:r>
            <a:r>
              <a:rPr lang="pt-PT" sz="1800" b="1" dirty="0"/>
              <a:t>/ </a:t>
            </a:r>
            <a:r>
              <a:rPr lang="pt-PT" sz="1800" b="1" dirty="0" smtClean="0"/>
              <a:t>‘Variáveis’</a:t>
            </a:r>
            <a:endParaRPr lang="pt-PT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sz="18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800" b="1" dirty="0" smtClean="0"/>
              <a:t>Selecionar a variável </a:t>
            </a:r>
          </a:p>
          <a:p>
            <a:pPr lvl="1"/>
            <a:r>
              <a:rPr lang="pt-PT" sz="1800" b="1" dirty="0"/>
              <a:t> </a:t>
            </a:r>
            <a:r>
              <a:rPr lang="pt-PT" sz="1800" b="1" dirty="0" smtClean="0"/>
              <a:t>    ‘Situação Profissional’</a:t>
            </a:r>
            <a:endParaRPr lang="pt-PT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800" b="1" dirty="0" smtClean="0"/>
              <a:t>0: NS/NR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800" b="1" dirty="0" smtClean="0"/>
              <a:t>e </a:t>
            </a:r>
            <a:r>
              <a:rPr lang="pt-PT" sz="1800" b="1" dirty="0"/>
              <a:t>e</a:t>
            </a:r>
            <a:r>
              <a:rPr lang="pt-PT" sz="1800" b="1" dirty="0" smtClean="0"/>
              <a:t>stá definido como </a:t>
            </a:r>
          </a:p>
          <a:p>
            <a:pPr lvl="1"/>
            <a:r>
              <a:rPr lang="pt-PT" sz="1800" b="1" dirty="0"/>
              <a:t> </a:t>
            </a:r>
            <a:r>
              <a:rPr lang="pt-PT" sz="1800" b="1" dirty="0" smtClean="0"/>
              <a:t>    ‘valor omisso’ </a:t>
            </a:r>
            <a:endParaRPr lang="pt-PT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</p:txBody>
      </p:sp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(I)</a:t>
              </a:r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5</a:t>
            </a:fld>
            <a:endParaRPr lang="pt-PT"/>
          </a:p>
        </p:txBody>
      </p:sp>
      <p:sp>
        <p:nvSpPr>
          <p:cNvPr id="21" name="Octagon 11"/>
          <p:cNvSpPr/>
          <p:nvPr/>
        </p:nvSpPr>
        <p:spPr>
          <a:xfrm>
            <a:off x="3661517" y="3066132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2" name="Octagon 12"/>
          <p:cNvSpPr/>
          <p:nvPr/>
        </p:nvSpPr>
        <p:spPr>
          <a:xfrm>
            <a:off x="3629985" y="4065526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0" name="Octagon 12"/>
          <p:cNvSpPr/>
          <p:nvPr/>
        </p:nvSpPr>
        <p:spPr>
          <a:xfrm>
            <a:off x="3624728" y="4814850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417598" y="1292848"/>
            <a:ext cx="1568837" cy="4686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ctagon 17"/>
          <p:cNvSpPr/>
          <p:nvPr/>
        </p:nvSpPr>
        <p:spPr>
          <a:xfrm>
            <a:off x="9100052" y="1310089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60462" y="4255411"/>
            <a:ext cx="935731" cy="1962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ctagon 17"/>
          <p:cNvSpPr/>
          <p:nvPr/>
        </p:nvSpPr>
        <p:spPr>
          <a:xfrm>
            <a:off x="6038061" y="4451808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 rot="10800000">
            <a:off x="8514195" y="4044102"/>
            <a:ext cx="384417" cy="10998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Seta para a direita 23"/>
          <p:cNvSpPr/>
          <p:nvPr/>
        </p:nvSpPr>
        <p:spPr>
          <a:xfrm rot="10800000">
            <a:off x="8346682" y="4648175"/>
            <a:ext cx="384417" cy="10998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Octagon 12"/>
          <p:cNvSpPr/>
          <p:nvPr/>
        </p:nvSpPr>
        <p:spPr>
          <a:xfrm>
            <a:off x="3622147" y="5540684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D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6" name="Octagon 12"/>
          <p:cNvSpPr/>
          <p:nvPr/>
        </p:nvSpPr>
        <p:spPr>
          <a:xfrm>
            <a:off x="8790087" y="4692063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7" name="Octagon 12"/>
          <p:cNvSpPr/>
          <p:nvPr/>
        </p:nvSpPr>
        <p:spPr>
          <a:xfrm>
            <a:off x="8986435" y="3955095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D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126" y="1681114"/>
            <a:ext cx="7909768" cy="4243261"/>
          </a:xfrm>
          <a:prstGeom prst="rect">
            <a:avLst/>
          </a:prstGeom>
        </p:spPr>
      </p:pic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(I)</a:t>
              </a:r>
            </a:p>
            <a:p>
              <a:endParaRPr lang="pt-PT" sz="2600" b="1" i="1" dirty="0"/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Oval 16"/>
          <p:cNvSpPr/>
          <p:nvPr/>
        </p:nvSpPr>
        <p:spPr>
          <a:xfrm>
            <a:off x="5805225" y="3482524"/>
            <a:ext cx="1255594" cy="1962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ctagon 17"/>
          <p:cNvSpPr/>
          <p:nvPr/>
        </p:nvSpPr>
        <p:spPr>
          <a:xfrm>
            <a:off x="5990799" y="3756228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6</a:t>
            </a:fld>
            <a:endParaRPr lang="pt-PT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3932237" cy="1600200"/>
          </a:xfrm>
        </p:spPr>
        <p:txBody>
          <a:bodyPr/>
          <a:lstStyle/>
          <a:p>
            <a:r>
              <a:rPr lang="pt-PT" b="1" dirty="0">
                <a:latin typeface="+mn-lt"/>
              </a:rPr>
              <a:t>Verificar/Recodificar </a:t>
            </a:r>
            <a:r>
              <a:rPr lang="pt-PT" b="1" dirty="0" smtClean="0">
                <a:latin typeface="+mn-lt"/>
              </a:rPr>
              <a:t>Valores Ausentes</a:t>
            </a:r>
            <a:endParaRPr lang="pt-PT" b="1" dirty="0">
              <a:latin typeface="+mn-lt"/>
            </a:endParaRPr>
          </a:p>
        </p:txBody>
      </p:sp>
      <p:sp>
        <p:nvSpPr>
          <p:cNvPr id="20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800" b="1" dirty="0" smtClean="0"/>
              <a:t>Selecionar a variável </a:t>
            </a:r>
          </a:p>
          <a:p>
            <a:pPr lvl="1"/>
            <a:r>
              <a:rPr lang="pt-PT" sz="1800" b="1" dirty="0"/>
              <a:t> </a:t>
            </a:r>
            <a:r>
              <a:rPr lang="pt-PT" sz="1800" b="1" dirty="0" smtClean="0"/>
              <a:t>    ‘Meio de Subsistência’</a:t>
            </a:r>
            <a:endParaRPr lang="pt-PT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800" b="1" dirty="0" smtClean="0"/>
              <a:t>11: NA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800" b="1" dirty="0" smtClean="0"/>
              <a:t>Mas não está definido</a:t>
            </a:r>
          </a:p>
          <a:p>
            <a:pPr lvl="1"/>
            <a:r>
              <a:rPr lang="pt-PT" sz="1800" b="1" dirty="0"/>
              <a:t> </a:t>
            </a:r>
            <a:r>
              <a:rPr lang="pt-PT" sz="1800" b="1" dirty="0" smtClean="0"/>
              <a:t>    como ‘Valor Omisso’ </a:t>
            </a:r>
            <a:endParaRPr lang="pt-PT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</p:txBody>
      </p:sp>
      <p:sp>
        <p:nvSpPr>
          <p:cNvPr id="21" name="Octagon 11"/>
          <p:cNvSpPr/>
          <p:nvPr/>
        </p:nvSpPr>
        <p:spPr>
          <a:xfrm>
            <a:off x="3535390" y="2072894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2" name="Octagon 12"/>
          <p:cNvSpPr/>
          <p:nvPr/>
        </p:nvSpPr>
        <p:spPr>
          <a:xfrm>
            <a:off x="3519624" y="3072288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F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3" name="Octagon 12"/>
          <p:cNvSpPr/>
          <p:nvPr/>
        </p:nvSpPr>
        <p:spPr>
          <a:xfrm>
            <a:off x="3514367" y="3821612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G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5" name="Seta para a direita 24"/>
          <p:cNvSpPr/>
          <p:nvPr/>
        </p:nvSpPr>
        <p:spPr>
          <a:xfrm rot="10800000">
            <a:off x="8277859" y="4540241"/>
            <a:ext cx="384417" cy="10998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Octagon 12"/>
          <p:cNvSpPr/>
          <p:nvPr/>
        </p:nvSpPr>
        <p:spPr>
          <a:xfrm>
            <a:off x="8750099" y="4451234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F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7" name="Seta para a direita 26"/>
          <p:cNvSpPr/>
          <p:nvPr/>
        </p:nvSpPr>
        <p:spPr>
          <a:xfrm rot="10800000">
            <a:off x="8520466" y="3031204"/>
            <a:ext cx="384417" cy="10998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Octagon 12"/>
          <p:cNvSpPr/>
          <p:nvPr/>
        </p:nvSpPr>
        <p:spPr>
          <a:xfrm>
            <a:off x="8992706" y="2942197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G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193" y="1659745"/>
            <a:ext cx="7902963" cy="4239610"/>
          </a:xfrm>
          <a:prstGeom prst="rect">
            <a:avLst/>
          </a:prstGeom>
        </p:spPr>
      </p:pic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(I)</a:t>
              </a:r>
            </a:p>
            <a:p>
              <a:endParaRPr lang="pt-PT" sz="2600" b="1" i="1" dirty="0"/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Oval 14"/>
          <p:cNvSpPr/>
          <p:nvPr/>
        </p:nvSpPr>
        <p:spPr>
          <a:xfrm>
            <a:off x="7052243" y="2962915"/>
            <a:ext cx="795236" cy="2472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ctagon 15"/>
          <p:cNvSpPr/>
          <p:nvPr/>
        </p:nvSpPr>
        <p:spPr>
          <a:xfrm>
            <a:off x="7605091" y="3263519"/>
            <a:ext cx="262450" cy="239995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60364" y="5579614"/>
            <a:ext cx="1255594" cy="1962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ctagon 17"/>
          <p:cNvSpPr/>
          <p:nvPr/>
        </p:nvSpPr>
        <p:spPr>
          <a:xfrm>
            <a:off x="5798218" y="5775844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7</a:t>
            </a:fld>
            <a:endParaRPr lang="pt-PT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3932237" cy="1600200"/>
          </a:xfrm>
        </p:spPr>
        <p:txBody>
          <a:bodyPr/>
          <a:lstStyle/>
          <a:p>
            <a:r>
              <a:rPr lang="pt-PT" b="1" dirty="0" smtClean="0">
                <a:latin typeface="+mn-lt"/>
              </a:rPr>
              <a:t>Verificar/Codificar Valores Ausentes</a:t>
            </a:r>
            <a:endParaRPr lang="pt-PT" b="1" dirty="0">
              <a:latin typeface="+mn-lt"/>
            </a:endParaRPr>
          </a:p>
        </p:txBody>
      </p:sp>
      <p:sp>
        <p:nvSpPr>
          <p:cNvPr id="20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Para definir os valores ausentes da variável:</a:t>
            </a:r>
            <a:endParaRPr lang="pt-P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800" b="1" dirty="0"/>
              <a:t>Selecionar </a:t>
            </a:r>
            <a:r>
              <a:rPr lang="pt-PT" sz="1800" b="1" dirty="0" smtClean="0"/>
              <a:t>‘Visualização de Variáveis’</a:t>
            </a:r>
            <a:endParaRPr lang="pt-PT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sz="18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800" b="1" dirty="0" smtClean="0"/>
              <a:t>Selecionar a coluna </a:t>
            </a:r>
          </a:p>
          <a:p>
            <a:pPr lvl="1"/>
            <a:r>
              <a:rPr lang="pt-PT" sz="1800" b="1" dirty="0"/>
              <a:t> </a:t>
            </a:r>
            <a:r>
              <a:rPr lang="pt-PT" sz="1800" b="1" dirty="0" smtClean="0"/>
              <a:t>      ‘Omisso’ </a:t>
            </a:r>
          </a:p>
          <a:p>
            <a:pPr lvl="1"/>
            <a:r>
              <a:rPr lang="pt-PT" sz="1800" b="1" dirty="0"/>
              <a:t> </a:t>
            </a:r>
            <a:r>
              <a:rPr lang="pt-PT" sz="1800" b="1" dirty="0" smtClean="0"/>
              <a:t>   </a:t>
            </a:r>
            <a:endParaRPr lang="pt-PT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</p:txBody>
      </p:sp>
      <p:sp>
        <p:nvSpPr>
          <p:cNvPr id="21" name="Octagon 11"/>
          <p:cNvSpPr/>
          <p:nvPr/>
        </p:nvSpPr>
        <p:spPr>
          <a:xfrm>
            <a:off x="3661517" y="3066132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2" name="Octagon 12"/>
          <p:cNvSpPr/>
          <p:nvPr/>
        </p:nvSpPr>
        <p:spPr>
          <a:xfrm>
            <a:off x="3629985" y="4050028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695" y="1683083"/>
            <a:ext cx="7909769" cy="4243262"/>
          </a:xfrm>
          <a:prstGeom prst="rect">
            <a:avLst/>
          </a:prstGeom>
        </p:spPr>
      </p:pic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(I)</a:t>
              </a:r>
            </a:p>
            <a:p>
              <a:endParaRPr lang="pt-PT" sz="2600" b="1" i="1" dirty="0"/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Oval 14"/>
          <p:cNvSpPr/>
          <p:nvPr/>
        </p:nvSpPr>
        <p:spPr>
          <a:xfrm>
            <a:off x="6757220" y="3209689"/>
            <a:ext cx="1542633" cy="5439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ctagon 15"/>
          <p:cNvSpPr/>
          <p:nvPr/>
        </p:nvSpPr>
        <p:spPr>
          <a:xfrm>
            <a:off x="6566914" y="3675069"/>
            <a:ext cx="262450" cy="239995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8</a:t>
            </a:fld>
            <a:endParaRPr lang="pt-PT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3932237" cy="1600200"/>
          </a:xfrm>
        </p:spPr>
        <p:txBody>
          <a:bodyPr/>
          <a:lstStyle/>
          <a:p>
            <a:r>
              <a:rPr lang="pt-PT" b="1" dirty="0">
                <a:latin typeface="+mn-lt"/>
              </a:rPr>
              <a:t>Verificar/Recodificar </a:t>
            </a:r>
            <a:r>
              <a:rPr lang="pt-PT" b="1" dirty="0" smtClean="0">
                <a:latin typeface="+mn-lt"/>
              </a:rPr>
              <a:t>Valores Ausentes</a:t>
            </a:r>
            <a:endParaRPr lang="pt-PT" b="1" dirty="0">
              <a:latin typeface="+mn-lt"/>
            </a:endParaRPr>
          </a:p>
        </p:txBody>
      </p:sp>
      <p:sp>
        <p:nvSpPr>
          <p:cNvPr id="20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Para definir os valores ausentes da variável:</a:t>
            </a:r>
            <a:endParaRPr lang="pt-P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800" b="1" dirty="0"/>
              <a:t>Selecionar </a:t>
            </a:r>
            <a:r>
              <a:rPr lang="pt-PT" sz="1800" b="1" dirty="0" smtClean="0"/>
              <a:t>‘Visualização de Variáveis’</a:t>
            </a:r>
            <a:endParaRPr lang="pt-PT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sz="18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800" b="1" dirty="0" smtClean="0"/>
              <a:t>Selecionar a coluna </a:t>
            </a:r>
          </a:p>
          <a:p>
            <a:pPr lvl="1"/>
            <a:r>
              <a:rPr lang="pt-PT" sz="1800" b="1" dirty="0"/>
              <a:t> </a:t>
            </a:r>
            <a:r>
              <a:rPr lang="pt-PT" sz="1800" b="1" dirty="0" smtClean="0"/>
              <a:t>      ‘Omisso’ </a:t>
            </a:r>
          </a:p>
          <a:p>
            <a:pPr lvl="1"/>
            <a:r>
              <a:rPr lang="pt-PT" sz="1800" b="1" dirty="0"/>
              <a:t> </a:t>
            </a:r>
            <a:r>
              <a:rPr lang="pt-PT" sz="1800" b="1" dirty="0" smtClean="0"/>
              <a:t>   </a:t>
            </a:r>
            <a:endParaRPr lang="pt-PT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800" b="1" dirty="0" smtClean="0"/>
              <a:t>Selecionar a opção </a:t>
            </a:r>
          </a:p>
          <a:p>
            <a:pPr lvl="1"/>
            <a:r>
              <a:rPr lang="pt-PT" sz="1800" b="1" dirty="0"/>
              <a:t> </a:t>
            </a:r>
            <a:r>
              <a:rPr lang="pt-PT" sz="1800" b="1" dirty="0" smtClean="0"/>
              <a:t>    ‘Valores omissos discretos’</a:t>
            </a:r>
          </a:p>
          <a:p>
            <a:pPr lvl="1"/>
            <a:r>
              <a:rPr lang="pt-PT" sz="1800" b="1" dirty="0" smtClean="0"/>
              <a:t>     e imputar o valor ‘11’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800" b="1" dirty="0" smtClean="0"/>
              <a:t>Selecionar ‘OK’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</p:txBody>
      </p:sp>
      <p:sp>
        <p:nvSpPr>
          <p:cNvPr id="21" name="Octagon 11"/>
          <p:cNvSpPr/>
          <p:nvPr/>
        </p:nvSpPr>
        <p:spPr>
          <a:xfrm>
            <a:off x="3661517" y="2988642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2" name="Octagon 12"/>
          <p:cNvSpPr/>
          <p:nvPr/>
        </p:nvSpPr>
        <p:spPr>
          <a:xfrm>
            <a:off x="3645483" y="3771064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3" name="Octagon 12"/>
          <p:cNvSpPr/>
          <p:nvPr/>
        </p:nvSpPr>
        <p:spPr>
          <a:xfrm>
            <a:off x="3655724" y="4566882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4" name="Octagon 12"/>
          <p:cNvSpPr/>
          <p:nvPr/>
        </p:nvSpPr>
        <p:spPr>
          <a:xfrm>
            <a:off x="3622147" y="5990129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D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446159" y="4047843"/>
            <a:ext cx="558889" cy="2472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ctagon 15"/>
          <p:cNvSpPr/>
          <p:nvPr/>
        </p:nvSpPr>
        <p:spPr>
          <a:xfrm>
            <a:off x="7314934" y="4332079"/>
            <a:ext cx="262450" cy="239995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D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126" y="1675196"/>
            <a:ext cx="7909768" cy="42432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D43709-4752-E743-93FE-64F2489D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34" y="457200"/>
            <a:ext cx="4118824" cy="1600200"/>
          </a:xfrm>
        </p:spPr>
        <p:txBody>
          <a:bodyPr/>
          <a:lstStyle/>
          <a:p>
            <a:r>
              <a:rPr lang="pt-PT" b="1" dirty="0">
                <a:latin typeface="+mn-lt"/>
              </a:rPr>
              <a:t>Medidas de Tendência Central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B465DB50-A890-BB46-A2F9-DCCBE80D7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9" y="2057400"/>
            <a:ext cx="3932237" cy="46000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Selecionar </a:t>
            </a:r>
            <a:r>
              <a:rPr lang="pt-PT" sz="2000" b="1" dirty="0"/>
              <a:t>ficheiro ‘</a:t>
            </a:r>
            <a:r>
              <a:rPr lang="pt-PT" sz="2000" b="1" dirty="0" smtClean="0"/>
              <a:t>Database_Tutorial_3b.sav</a:t>
            </a:r>
            <a:r>
              <a:rPr lang="pt-PT" sz="2000" b="1" dirty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/>
              <a:t>Selecionar ‘Abrir’</a:t>
            </a:r>
          </a:p>
          <a:p>
            <a:r>
              <a:rPr lang="pt-PT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</p:txBody>
      </p:sp>
      <p:grpSp>
        <p:nvGrpSpPr>
          <p:cNvPr id="6" name="Grupo 7"/>
          <p:cNvGrpSpPr/>
          <p:nvPr/>
        </p:nvGrpSpPr>
        <p:grpSpPr>
          <a:xfrm>
            <a:off x="234397" y="16042"/>
            <a:ext cx="11957602" cy="1030288"/>
            <a:chOff x="234397" y="0"/>
            <a:chExt cx="11957602" cy="1030288"/>
          </a:xfrm>
        </p:grpSpPr>
        <p:sp>
          <p:nvSpPr>
            <p:cNvPr id="7" name="Retângulo 4"/>
            <p:cNvSpPr/>
            <p:nvPr/>
          </p:nvSpPr>
          <p:spPr>
            <a:xfrm>
              <a:off x="2380129" y="0"/>
              <a:ext cx="9811870" cy="10302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2600" b="1" dirty="0" smtClean="0"/>
                <a:t>MÉTODOS E TÉCNICAS DE INVESTIGAÇÃO</a:t>
              </a:r>
              <a:r>
                <a:rPr lang="pt-PT" sz="2600" dirty="0" smtClean="0"/>
                <a:t>: </a:t>
              </a:r>
              <a:r>
                <a:rPr lang="pt-PT" sz="2600" b="1" dirty="0" smtClean="0"/>
                <a:t>MÉTODOS QUANTITATIVOS</a:t>
              </a:r>
            </a:p>
            <a:p>
              <a:r>
                <a:rPr lang="pt-PT" sz="2600" b="1" i="1" dirty="0"/>
                <a:t>Tutorial 3: Cálculo e Visualização de Estatísticas Descritivas (I)</a:t>
              </a:r>
            </a:p>
            <a:p>
              <a:endParaRPr lang="pt-PT" sz="2600" b="1" i="1" dirty="0"/>
            </a:p>
          </p:txBody>
        </p:sp>
        <p:pic>
          <p:nvPicPr>
            <p:cNvPr id="8" name="Picture 1" descr="https://aquila2.iseg.ulisboa.pt/aquila/getFile.do?fileId=543893&amp;method=getFil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7" y="182563"/>
              <a:ext cx="1943100" cy="847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Octagon 11"/>
          <p:cNvSpPr/>
          <p:nvPr/>
        </p:nvSpPr>
        <p:spPr>
          <a:xfrm>
            <a:off x="3505197" y="2181920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3" name="Octagon 12"/>
          <p:cNvSpPr/>
          <p:nvPr/>
        </p:nvSpPr>
        <p:spPr>
          <a:xfrm>
            <a:off x="3505197" y="2756710"/>
            <a:ext cx="304800" cy="288000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552733" y="3951153"/>
            <a:ext cx="491770" cy="3477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ctagon 15"/>
          <p:cNvSpPr/>
          <p:nvPr/>
        </p:nvSpPr>
        <p:spPr>
          <a:xfrm>
            <a:off x="10131823" y="4198370"/>
            <a:ext cx="262450" cy="239995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19052" y="2803789"/>
            <a:ext cx="1255594" cy="1962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ctagon 17"/>
          <p:cNvSpPr/>
          <p:nvPr/>
        </p:nvSpPr>
        <p:spPr>
          <a:xfrm>
            <a:off x="6856906" y="3000019"/>
            <a:ext cx="291405" cy="272399"/>
          </a:xfrm>
          <a:prstGeom prst="oc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4895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7F50E02E-F277-6948-967B-36A1431DEAFC}" type="slidenum">
              <a:rPr lang="pt-PT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62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1793</Words>
  <Application>Microsoft Office PowerPoint</Application>
  <PresentationFormat>Widescreen</PresentationFormat>
  <Paragraphs>494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Tema do Office</vt:lpstr>
      <vt:lpstr>Tutorial 3: Cálculo e Visualização de       Estatísticas Descritivas (I)</vt:lpstr>
      <vt:lpstr>PowerPoint Presentation</vt:lpstr>
      <vt:lpstr>PowerPoint Presentation</vt:lpstr>
      <vt:lpstr>Verificar/Recodificar Valores Ausentes</vt:lpstr>
      <vt:lpstr>Verificar/Recodificar Valores Ausentes</vt:lpstr>
      <vt:lpstr>Verificar/Recodificar Valores Ausentes</vt:lpstr>
      <vt:lpstr>Verificar/Codificar Valores Ausentes</vt:lpstr>
      <vt:lpstr>Verificar/Recodificar Valores Ausentes</vt:lpstr>
      <vt:lpstr>Medidas de Tendência Central</vt:lpstr>
      <vt:lpstr>Medidas de Tendência Central</vt:lpstr>
      <vt:lpstr>Medidas de Tendência Central</vt:lpstr>
      <vt:lpstr>Medidas de Tendência Central</vt:lpstr>
      <vt:lpstr>Tabela de Frequências</vt:lpstr>
      <vt:lpstr>Tabela de Frequências</vt:lpstr>
      <vt:lpstr>Gráfico de Barras</vt:lpstr>
      <vt:lpstr>Gráfico de Barras</vt:lpstr>
      <vt:lpstr>Gráfico de Barras</vt:lpstr>
      <vt:lpstr>Gráfico de Barras</vt:lpstr>
      <vt:lpstr>Gráfico de Barras</vt:lpstr>
      <vt:lpstr>Gráfico de Barras</vt:lpstr>
      <vt:lpstr>Medidas de Dispersão</vt:lpstr>
      <vt:lpstr>Medidas de Dispersão</vt:lpstr>
      <vt:lpstr>Medidas de Dispersão</vt:lpstr>
      <vt:lpstr>Medidas de Dispersão</vt:lpstr>
      <vt:lpstr>Medidas de Dispersão</vt:lpstr>
      <vt:lpstr>Medidas de Dispersão</vt:lpstr>
      <vt:lpstr>Medidas de Dispersão</vt:lpstr>
      <vt:lpstr>Medidas de Dispersão</vt:lpstr>
      <vt:lpstr>Medidas de Dispersão</vt:lpstr>
      <vt:lpstr>Gráfico de Caixa</vt:lpstr>
      <vt:lpstr>Gráfico de Caixa</vt:lpstr>
      <vt:lpstr>Gráfico de Caixa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Amilcar Manuel Reis Moreira</dc:creator>
  <cp:lastModifiedBy>Amilcar Moreira</cp:lastModifiedBy>
  <cp:revision>272</cp:revision>
  <cp:lastPrinted>2018-11-12T16:10:17Z</cp:lastPrinted>
  <dcterms:created xsi:type="dcterms:W3CDTF">2018-09-09T22:03:54Z</dcterms:created>
  <dcterms:modified xsi:type="dcterms:W3CDTF">2019-11-18T17:16:30Z</dcterms:modified>
</cp:coreProperties>
</file>