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2"/>
    <p:sldId id="332" r:id="rId3"/>
    <p:sldId id="390" r:id="rId4"/>
    <p:sldId id="405" r:id="rId5"/>
    <p:sldId id="393" r:id="rId6"/>
    <p:sldId id="399" r:id="rId7"/>
    <p:sldId id="394" r:id="rId8"/>
    <p:sldId id="395" r:id="rId9"/>
    <p:sldId id="391" r:id="rId10"/>
    <p:sldId id="397" r:id="rId11"/>
    <p:sldId id="403" r:id="rId12"/>
    <p:sldId id="400" r:id="rId13"/>
    <p:sldId id="398" r:id="rId14"/>
    <p:sldId id="404" r:id="rId15"/>
    <p:sldId id="406" r:id="rId16"/>
    <p:sldId id="407" r:id="rId17"/>
    <p:sldId id="409" r:id="rId18"/>
    <p:sldId id="411" r:id="rId19"/>
    <p:sldId id="413" r:id="rId20"/>
    <p:sldId id="412" r:id="rId21"/>
  </p:sldIdLst>
  <p:sldSz cx="12192000" cy="6858000"/>
  <p:notesSz cx="6797675" cy="9926638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ílcar Manuel Reis Moreira" initials="AMRM" lastIdx="1" clrIdx="0">
    <p:extLst>
      <p:ext uri="{19B8F6BF-5375-455C-9EA6-DF929625EA0E}">
        <p15:presenceInfo xmlns:p15="http://schemas.microsoft.com/office/powerpoint/2012/main" userId="Amílcar Manuel Reis Morei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Destaqu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 autoAdjust="0"/>
    <p:restoredTop sz="94434" autoAdjust="0"/>
  </p:normalViewPr>
  <p:slideViewPr>
    <p:cSldViewPr snapToGrid="0">
      <p:cViewPr varScale="1">
        <p:scale>
          <a:sx n="81" d="100"/>
          <a:sy n="81" d="100"/>
        </p:scale>
        <p:origin x="36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73D55A3-3604-40FD-AA1E-3D86A9AE55E0}" type="datetimeFigureOut">
              <a:rPr lang="pt-PT" smtClean="0"/>
              <a:t>24/11/2019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AF29E3F-D94E-4DDA-B293-19A77BCF83A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549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6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/>
            </a:lvl1pPr>
          </a:lstStyle>
          <a:p>
            <a:fld id="{8BC872F2-0CF2-4A70-8D02-A620B3D5D555}" type="datetimeFigureOut">
              <a:rPr lang="pt-PT" smtClean="0"/>
              <a:t>24/11/2019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2" tIns="45710" rIns="91422" bIns="4571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2" y="9428586"/>
            <a:ext cx="2945659" cy="49805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/>
            </a:lvl1pPr>
          </a:lstStyle>
          <a:p>
            <a:fld id="{4EA88C06-B98F-4BD6-A0F6-39343878DFF9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792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5489810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501952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0778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350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40681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5710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787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6665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5518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70582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5710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2610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20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6759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3058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2952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8921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21004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57877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520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64CD3-1A83-0241-81A4-5CC5F5267EA9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051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467DD-4EA8-4C47-B6DC-51B271A8F45E}" type="datetime1">
              <a:rPr lang="pt-PT" smtClean="0"/>
              <a:t>24/11/2019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977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2D1FA-832D-4557-B3E0-C3F2C7A3E449}" type="datetime1">
              <a:rPr lang="pt-PT" smtClean="0"/>
              <a:t>24/11/2019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843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AABA4-4880-4B0F-89FA-8D13B6818E77}" type="datetime1">
              <a:rPr lang="pt-PT" smtClean="0"/>
              <a:t>24/11/2019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441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8D14C-EBEE-4170-83D6-1939B95301EC}" type="datetime1">
              <a:rPr lang="pt-PT" smtClean="0"/>
              <a:t>24/11/2019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128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A8E71-77B8-49EB-AB03-B37C11D109AA}" type="datetime1">
              <a:rPr lang="pt-PT" smtClean="0"/>
              <a:t>24/11/2019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787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FAD1-82D1-4A68-BD2F-0E93378D9E89}" type="datetime1">
              <a:rPr lang="pt-PT" smtClean="0"/>
              <a:t>24/11/2019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7622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8826-2633-4F1E-9A3F-59912E16D682}" type="datetime1">
              <a:rPr lang="pt-PT" smtClean="0"/>
              <a:t>24/11/2019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CF3F-89A8-4856-835B-89943D2B7F01}" type="datetime1">
              <a:rPr lang="pt-PT" smtClean="0"/>
              <a:t>24/11/2019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007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3B46-E4B0-41E4-ABAF-6B682BDF3235}" type="datetime1">
              <a:rPr lang="pt-PT" smtClean="0"/>
              <a:t>24/11/2019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398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A384F-309A-4AF7-A153-D98A78C992C4}" type="datetime1">
              <a:rPr lang="pt-PT" smtClean="0"/>
              <a:t>24/11/2019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2377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7939-D48C-456B-A8EE-C78019DBDB70}" type="datetime1">
              <a:rPr lang="pt-PT" smtClean="0"/>
              <a:t>24/11/2019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8225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F9598-B897-455C-962B-13C31975C50D}" type="datetime1">
              <a:rPr lang="pt-PT" smtClean="0"/>
              <a:t>24/11/2019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68FD-9D98-45CD-B430-B3A64A93CC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411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ADDF4C6-A07E-3A40-967F-48C2FA7DC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41631"/>
            <a:ext cx="10390094" cy="963687"/>
          </a:xfrm>
        </p:spPr>
        <p:txBody>
          <a:bodyPr anchor="t">
            <a:normAutofit fontScale="90000"/>
          </a:bodyPr>
          <a:lstStyle/>
          <a:p>
            <a:pPr algn="l"/>
            <a:r>
              <a:rPr lang="pt-PT" sz="4400" b="1" dirty="0"/>
              <a:t>Aula </a:t>
            </a:r>
            <a:r>
              <a:rPr lang="pt-PT" sz="4400" b="1" dirty="0" smtClean="0"/>
              <a:t>10: </a:t>
            </a:r>
            <a:r>
              <a:rPr lang="en-US" sz="4400" b="1" i="1" dirty="0"/>
              <a:t>As </a:t>
            </a:r>
            <a:r>
              <a:rPr lang="en-US" sz="4400" b="1" i="1" dirty="0" err="1"/>
              <a:t>diferenças</a:t>
            </a:r>
            <a:r>
              <a:rPr lang="en-US" sz="4400" b="1" i="1" dirty="0"/>
              <a:t> entre </a:t>
            </a:r>
            <a:r>
              <a:rPr lang="en-US" sz="4400" b="1" i="1" dirty="0" err="1"/>
              <a:t>departamentos</a:t>
            </a:r>
            <a:r>
              <a:rPr lang="en-US" sz="4400" b="1" i="1" dirty="0"/>
              <a:t> </a:t>
            </a:r>
            <a:r>
              <a:rPr lang="en-US" sz="4400" b="1" i="1" dirty="0" err="1"/>
              <a:t>são</a:t>
            </a:r>
            <a:r>
              <a:rPr lang="en-US" sz="4400" b="1" i="1" dirty="0"/>
              <a:t> </a:t>
            </a:r>
            <a:r>
              <a:rPr lang="en-US" sz="4400" b="1" i="1" dirty="0" err="1"/>
              <a:t>estatísticamente</a:t>
            </a:r>
            <a:r>
              <a:rPr lang="en-US" sz="4400" b="1" i="1" dirty="0"/>
              <a:t> </a:t>
            </a:r>
            <a:r>
              <a:rPr lang="en-US" sz="4400" b="1" i="1" dirty="0" err="1"/>
              <a:t>signifcativas</a:t>
            </a:r>
            <a:r>
              <a:rPr lang="en-US" sz="4400" b="1" i="1" dirty="0"/>
              <a:t>?</a:t>
            </a:r>
            <a:r>
              <a:rPr lang="pt-PT" sz="4400" b="1" i="1" dirty="0"/>
              <a:t> </a:t>
            </a:r>
            <a:r>
              <a:rPr lang="pt-PT" sz="4400" b="1" i="1" dirty="0" smtClean="0"/>
              <a:t>(parte II)</a:t>
            </a:r>
            <a:r>
              <a:rPr lang="pt-PT" sz="4400" b="1" i="1" dirty="0"/>
              <a:t/>
            </a:r>
            <a:br>
              <a:rPr lang="pt-PT" sz="4400" b="1" i="1" dirty="0"/>
            </a:br>
            <a:r>
              <a:rPr lang="pt-PT" sz="4400" b="1" i="1" dirty="0" smtClean="0"/>
              <a:t/>
            </a:r>
            <a:br>
              <a:rPr lang="pt-PT" sz="4400" b="1" i="1" dirty="0" smtClean="0"/>
            </a:br>
            <a:r>
              <a:rPr lang="pt-PT" sz="4400" b="1" i="1" dirty="0"/>
              <a:t>		</a:t>
            </a:r>
            <a:r>
              <a:rPr lang="pt-PT" sz="3600" b="1" i="1" dirty="0"/>
              <a:t>Formulação e Teste de Hipóteses</a:t>
            </a:r>
            <a:endParaRPr lang="pt-PT" sz="3600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8F4073B-44F1-DD4E-A2E7-CA7D27D6A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2288" y="5066094"/>
            <a:ext cx="4750453" cy="1655762"/>
          </a:xfrm>
        </p:spPr>
        <p:txBody>
          <a:bodyPr>
            <a:normAutofit/>
          </a:bodyPr>
          <a:lstStyle/>
          <a:p>
            <a:pPr algn="l"/>
            <a:r>
              <a:rPr lang="pt-PT" b="1" dirty="0"/>
              <a:t>Docente:</a:t>
            </a:r>
            <a:r>
              <a:rPr lang="pt-PT" dirty="0"/>
              <a:t> </a:t>
            </a:r>
            <a:r>
              <a:rPr lang="pt-PT" dirty="0" smtClean="0"/>
              <a:t>Amílcar </a:t>
            </a:r>
            <a:r>
              <a:rPr lang="pt-PT" dirty="0"/>
              <a:t>Moreira</a:t>
            </a:r>
          </a:p>
          <a:p>
            <a:pPr algn="l"/>
            <a:r>
              <a:rPr lang="pt-PT" b="1" dirty="0"/>
              <a:t>Data &amp; Hora: </a:t>
            </a:r>
            <a:r>
              <a:rPr lang="pt-PT" dirty="0" smtClean="0"/>
              <a:t>22/11/2019, 18-20h </a:t>
            </a:r>
            <a:endParaRPr lang="pt-PT" dirty="0"/>
          </a:p>
          <a:p>
            <a:pPr algn="l"/>
            <a:r>
              <a:rPr lang="pt-PT" b="1" dirty="0"/>
              <a:t>Local:</a:t>
            </a:r>
            <a:r>
              <a:rPr lang="pt-PT" dirty="0"/>
              <a:t> Edifício F2, Sala </a:t>
            </a:r>
            <a:r>
              <a:rPr lang="pt-PT" dirty="0" smtClean="0"/>
              <a:t>111</a:t>
            </a:r>
            <a:endParaRPr lang="pt-PT" dirty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2800" b="1" dirty="0"/>
                <a:t>ANÁLISE DE DADOS EM GRH</a:t>
              </a:r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7997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10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4"/>
            <a:ext cx="11726545" cy="5432613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/>
          </a:p>
          <a:p>
            <a:pPr lvl="2"/>
            <a:endParaRPr lang="pt-PT" sz="1800" b="1" dirty="0"/>
          </a:p>
          <a:p>
            <a:pPr lvl="1"/>
            <a:endParaRPr lang="pt-PT" sz="2000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554D0298-EEB8-4C11-BE93-5980FA5128A8}"/>
              </a:ext>
            </a:extLst>
          </p:cNvPr>
          <p:cNvSpPr txBox="1">
            <a:spLocks/>
          </p:cNvSpPr>
          <p:nvPr/>
        </p:nvSpPr>
        <p:spPr>
          <a:xfrm>
            <a:off x="234396" y="1274114"/>
            <a:ext cx="3347005" cy="5580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Método II: Região Critica / Região de Rejeição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/>
              <a:t>  </a:t>
            </a:r>
            <a:endParaRPr lang="pt-PT" sz="2000" b="1" dirty="0"/>
          </a:p>
        </p:txBody>
      </p:sp>
      <p:pic>
        <p:nvPicPr>
          <p:cNvPr id="3076" name="Picture 4" descr="Image result for zona de rejeiÃ§Ã£o">
            <a:extLst>
              <a:ext uri="{FF2B5EF4-FFF2-40B4-BE49-F238E27FC236}">
                <a16:creationId xmlns:a16="http://schemas.microsoft.com/office/drawing/2014/main" xmlns="" id="{F2FCEAA9-B8A7-4BAC-9645-04B481F1D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832" y="1243633"/>
            <a:ext cx="7380902" cy="554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2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gure 3. The bell-shaped curve represents the probability of every possible outcome under the null hypothesis. Both a (the type I error rate) and the P value are âtail areasâ under this curve. The tail area for a is set before the experiment, and a result can fall anywhere within it. The P value tail area is known only after a result is observed, and, by definition, the result will always lie on the border of that area.">
            <a:extLst>
              <a:ext uri="{FF2B5EF4-FFF2-40B4-BE49-F238E27FC236}">
                <a16:creationId xmlns:a16="http://schemas.microsoft.com/office/drawing/2014/main" xmlns="" id="{7A9E078D-1346-4A68-B981-EBB03D83E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36" y="1217770"/>
            <a:ext cx="6179889" cy="512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11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91047"/>
            <a:ext cx="11726545" cy="5432613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/>
          </a:p>
          <a:p>
            <a:pPr lvl="2"/>
            <a:endParaRPr lang="pt-PT" sz="1800" b="1" dirty="0"/>
          </a:p>
          <a:p>
            <a:pPr lvl="1"/>
            <a:endParaRPr lang="pt-PT" sz="2000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554D0298-EEB8-4C11-BE93-5980FA5128A8}"/>
              </a:ext>
            </a:extLst>
          </p:cNvPr>
          <p:cNvSpPr txBox="1">
            <a:spLocks/>
          </p:cNvSpPr>
          <p:nvPr/>
        </p:nvSpPr>
        <p:spPr>
          <a:xfrm>
            <a:off x="42122" y="1274114"/>
            <a:ext cx="6064804" cy="5580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Método III: Valor da Probabilidade (P-</a:t>
            </a:r>
            <a:r>
              <a:rPr lang="pt-PT" sz="2400" b="1" dirty="0" err="1"/>
              <a:t>value</a:t>
            </a:r>
            <a:r>
              <a:rPr lang="pt-PT" sz="2400" b="1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/>
              <a:t>  </a:t>
            </a:r>
            <a:endParaRPr lang="pt-PT" sz="800" b="1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2000" b="1" dirty="0"/>
              <a:t>O P-</a:t>
            </a:r>
            <a:r>
              <a:rPr lang="pt-PT" sz="2000" b="1" dirty="0" err="1"/>
              <a:t>value</a:t>
            </a:r>
            <a:r>
              <a:rPr lang="pt-PT" sz="2000" b="1" dirty="0"/>
              <a:t> é a probabilidade de obter um valor da estatística de teste que seja pelo menos tão extremo quanto o representado pelos dados, admitindo que a hipótese nula é verdadeira. 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t-PT" sz="2000" b="1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2000" b="1" dirty="0"/>
              <a:t>Se o P-</a:t>
            </a:r>
            <a:r>
              <a:rPr lang="pt-PT" sz="2000" b="1" dirty="0" err="1"/>
              <a:t>value</a:t>
            </a:r>
            <a:r>
              <a:rPr lang="pt-PT" sz="2000" b="1" dirty="0"/>
              <a:t> ≤ </a:t>
            </a:r>
            <a:r>
              <a:rPr lang="pt-PT" sz="2000" b="1" dirty="0">
                <a:latin typeface="Comic Sans MS" panose="030F0702030302020204" pitchFamily="66" charset="0"/>
              </a:rPr>
              <a:t>a</a:t>
            </a:r>
            <a:r>
              <a:rPr lang="pt-PT" sz="2000" b="1" dirty="0"/>
              <a:t> (onde </a:t>
            </a:r>
            <a:r>
              <a:rPr lang="pt-PT" sz="2000" b="1" dirty="0">
                <a:latin typeface="Comic Sans MS" panose="030F0702030302020204" pitchFamily="66" charset="0"/>
              </a:rPr>
              <a:t>a</a:t>
            </a:r>
            <a:r>
              <a:rPr lang="pt-PT" sz="2000" b="1" dirty="0"/>
              <a:t> é o nível de significância, por exemplo, de 0.05), rejeitamos a Hipótese Nula (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sz="2000" b="1" dirty="0"/>
              <a:t>) e aceitamos Hipótese Alternativa (</a:t>
            </a:r>
            <a:r>
              <a:rPr lang="pt-PT" sz="2000" b="1" dirty="0" err="1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 err="1">
                <a:latin typeface="Gabriola" panose="04040605051002020D02" pitchFamily="82" charset="0"/>
                <a:cs typeface="Times New Roman" panose="02020603050405020304" pitchFamily="18" charset="0"/>
              </a:rPr>
              <a:t>a</a:t>
            </a:r>
            <a:r>
              <a:rPr lang="pt-PT" sz="2000" b="1" dirty="0"/>
              <a:t>) 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Se não for o caso, não rejeitamos a Hipótese Nula (</a:t>
            </a:r>
            <a:r>
              <a:rPr lang="pt-PT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b="1" dirty="0"/>
              <a:t>)</a:t>
            </a:r>
            <a:endParaRPr lang="pt-PT" sz="1800" b="1" dirty="0"/>
          </a:p>
        </p:txBody>
      </p:sp>
    </p:spTree>
    <p:extLst>
      <p:ext uri="{BB962C8B-B14F-4D97-AF65-F5344CB8AC3E}">
        <p14:creationId xmlns:p14="http://schemas.microsoft.com/office/powerpoint/2010/main" val="324615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>
          <a:xfrm>
            <a:off x="8312272" y="5444530"/>
            <a:ext cx="2743200" cy="365125"/>
          </a:xfrm>
        </p:spPr>
        <p:txBody>
          <a:bodyPr/>
          <a:lstStyle/>
          <a:p>
            <a:fld id="{F20D68FD-9D98-45CD-B430-B3A64A93CC92}" type="slidenum">
              <a:rPr lang="pt-PT" smtClean="0"/>
              <a:t>12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78" y="1210235"/>
            <a:ext cx="11967451" cy="5595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2400" b="1" dirty="0"/>
              <a:t>O que temos de ter em atenção na escolha do Teste de Significância?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pt-PT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PT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PT" sz="2000" b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PT" sz="2400" b="1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pt-PT" sz="1800" b="1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pt-PT" sz="1800" b="1" dirty="0"/>
          </a:p>
          <a:p>
            <a:pPr lvl="2">
              <a:spcBef>
                <a:spcPts val="0"/>
              </a:spcBef>
            </a:pPr>
            <a:endParaRPr lang="pt-PT" sz="1800" b="1" dirty="0"/>
          </a:p>
          <a:p>
            <a:pPr lvl="1">
              <a:spcBef>
                <a:spcPts val="0"/>
              </a:spcBef>
            </a:pPr>
            <a:endParaRPr lang="pt-PT" sz="2000" b="1" dirty="0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C27816A5-9822-486F-8DD9-066437D5BB62}"/>
              </a:ext>
            </a:extLst>
          </p:cNvPr>
          <p:cNvSpPr txBox="1">
            <a:spLocks/>
          </p:cNvSpPr>
          <p:nvPr/>
        </p:nvSpPr>
        <p:spPr>
          <a:xfrm>
            <a:off x="109455" y="2211138"/>
            <a:ext cx="2715280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C00000"/>
                </a:solidFill>
              </a:rPr>
              <a:t>Qual é o </a:t>
            </a:r>
            <a:r>
              <a:rPr lang="pt-PT" sz="2400" b="1" dirty="0" err="1">
                <a:solidFill>
                  <a:srgbClr val="C00000"/>
                </a:solidFill>
              </a:rPr>
              <a:t>objectivo</a:t>
            </a:r>
            <a:r>
              <a:rPr lang="pt-PT" sz="2400" b="1" dirty="0">
                <a:solidFill>
                  <a:srgbClr val="C00000"/>
                </a:solidFill>
              </a:rPr>
              <a:t>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14" name="Subtítulo 2">
            <a:extLst>
              <a:ext uri="{FF2B5EF4-FFF2-40B4-BE49-F238E27FC236}">
                <a16:creationId xmlns:a16="http://schemas.microsoft.com/office/drawing/2014/main" xmlns="" id="{5C7E354C-7A43-4735-937B-BC8C2CCB96C2}"/>
              </a:ext>
            </a:extLst>
          </p:cNvPr>
          <p:cNvSpPr txBox="1">
            <a:spLocks/>
          </p:cNvSpPr>
          <p:nvPr/>
        </p:nvSpPr>
        <p:spPr>
          <a:xfrm>
            <a:off x="4405526" y="2211138"/>
            <a:ext cx="2372390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A estatística </a:t>
            </a:r>
            <a:r>
              <a:rPr lang="pt-PT" sz="2000" b="1" dirty="0" err="1"/>
              <a:t>amostral</a:t>
            </a:r>
            <a:r>
              <a:rPr lang="pt-PT" sz="2000" b="1" dirty="0"/>
              <a:t> (</a:t>
            </a:r>
            <a:r>
              <a:rPr lang="pt-PT" sz="2000" b="1" dirty="0" err="1"/>
              <a:t>ex</a:t>
            </a:r>
            <a:r>
              <a:rPr lang="pt-PT" sz="2000" b="1" dirty="0"/>
              <a:t>: média) é representativa  da população?</a:t>
            </a:r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xmlns="" id="{E8CC1332-7FA8-48B9-9FC0-C8EC23D14782}"/>
              </a:ext>
            </a:extLst>
          </p:cNvPr>
          <p:cNvSpPr txBox="1">
            <a:spLocks/>
          </p:cNvSpPr>
          <p:nvPr/>
        </p:nvSpPr>
        <p:spPr>
          <a:xfrm>
            <a:off x="8156548" y="2211138"/>
            <a:ext cx="250555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As diferenças entre grupos na amostra são representativas da população?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24" name="Subtítulo 2">
            <a:extLst>
              <a:ext uri="{FF2B5EF4-FFF2-40B4-BE49-F238E27FC236}">
                <a16:creationId xmlns:a16="http://schemas.microsoft.com/office/drawing/2014/main" xmlns="" id="{34C63994-71C9-4031-A323-977981F325CE}"/>
              </a:ext>
            </a:extLst>
          </p:cNvPr>
          <p:cNvSpPr txBox="1">
            <a:spLocks/>
          </p:cNvSpPr>
          <p:nvPr/>
        </p:nvSpPr>
        <p:spPr>
          <a:xfrm>
            <a:off x="7593902" y="3876408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2 Grupos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xmlns="" id="{8F474EC6-6398-46BB-8F36-9A6EAF24B77D}"/>
              </a:ext>
            </a:extLst>
          </p:cNvPr>
          <p:cNvSpPr txBox="1">
            <a:spLocks/>
          </p:cNvSpPr>
          <p:nvPr/>
        </p:nvSpPr>
        <p:spPr>
          <a:xfrm>
            <a:off x="9398476" y="3870514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&gt;2 Grupos</a:t>
            </a:r>
          </a:p>
        </p:txBody>
      </p:sp>
      <p:cxnSp>
        <p:nvCxnSpPr>
          <p:cNvPr id="6" name="Conexão reta unidirecional 5">
            <a:extLst>
              <a:ext uri="{FF2B5EF4-FFF2-40B4-BE49-F238E27FC236}">
                <a16:creationId xmlns:a16="http://schemas.microsoft.com/office/drawing/2014/main" xmlns="" id="{94976680-DF27-487F-BD17-0F2BEF1DC9B1}"/>
              </a:ext>
            </a:extLst>
          </p:cNvPr>
          <p:cNvCxnSpPr>
            <a:cxnSpLocks/>
          </p:cNvCxnSpPr>
          <p:nvPr/>
        </p:nvCxnSpPr>
        <p:spPr>
          <a:xfrm flipH="1">
            <a:off x="9011411" y="3615553"/>
            <a:ext cx="176112" cy="2878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xão reta unidirecional 33">
            <a:extLst>
              <a:ext uri="{FF2B5EF4-FFF2-40B4-BE49-F238E27FC236}">
                <a16:creationId xmlns:a16="http://schemas.microsoft.com/office/drawing/2014/main" xmlns="" id="{2E773409-3DAD-4D58-B5E8-FFB9D0A855ED}"/>
              </a:ext>
            </a:extLst>
          </p:cNvPr>
          <p:cNvCxnSpPr>
            <a:cxnSpLocks/>
          </p:cNvCxnSpPr>
          <p:nvPr/>
        </p:nvCxnSpPr>
        <p:spPr>
          <a:xfrm>
            <a:off x="9489424" y="3651894"/>
            <a:ext cx="172504" cy="25150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ubtítulo 2">
            <a:extLst>
              <a:ext uri="{FF2B5EF4-FFF2-40B4-BE49-F238E27FC236}">
                <a16:creationId xmlns:a16="http://schemas.microsoft.com/office/drawing/2014/main" xmlns="" id="{B9F84ED0-61EA-489A-B58B-A4E0AE6F06FD}"/>
              </a:ext>
            </a:extLst>
          </p:cNvPr>
          <p:cNvSpPr txBox="1">
            <a:spLocks/>
          </p:cNvSpPr>
          <p:nvPr/>
        </p:nvSpPr>
        <p:spPr>
          <a:xfrm>
            <a:off x="155278" y="5483831"/>
            <a:ext cx="3860738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C00000"/>
                </a:solidFill>
              </a:rPr>
              <a:t>Qual é a escala da variável?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39" name="Subtítulo 2">
            <a:extLst>
              <a:ext uri="{FF2B5EF4-FFF2-40B4-BE49-F238E27FC236}">
                <a16:creationId xmlns:a16="http://schemas.microsoft.com/office/drawing/2014/main" xmlns="" id="{5158A82F-74A8-4875-A507-AA4611C1D9F9}"/>
              </a:ext>
            </a:extLst>
          </p:cNvPr>
          <p:cNvSpPr txBox="1">
            <a:spLocks/>
          </p:cNvSpPr>
          <p:nvPr/>
        </p:nvSpPr>
        <p:spPr>
          <a:xfrm>
            <a:off x="4515875" y="5533337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Nominal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(</a:t>
            </a:r>
            <a:r>
              <a:rPr lang="pt-PT" sz="2000" b="1" dirty="0">
                <a:solidFill>
                  <a:srgbClr val="C00000"/>
                </a:solidFill>
              </a:rPr>
              <a:t>Proporções</a:t>
            </a:r>
            <a:r>
              <a:rPr lang="pt-PT" sz="2000" b="1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40" name="Subtítulo 2">
            <a:extLst>
              <a:ext uri="{FF2B5EF4-FFF2-40B4-BE49-F238E27FC236}">
                <a16:creationId xmlns:a16="http://schemas.microsoft.com/office/drawing/2014/main" xmlns="" id="{3BB59DC3-DC7A-43BF-B0BD-1424BE4003D5}"/>
              </a:ext>
            </a:extLst>
          </p:cNvPr>
          <p:cNvSpPr txBox="1">
            <a:spLocks/>
          </p:cNvSpPr>
          <p:nvPr/>
        </p:nvSpPr>
        <p:spPr>
          <a:xfrm>
            <a:off x="7187792" y="5533337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Ordinal*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41" name="Subtítulo 2">
            <a:extLst>
              <a:ext uri="{FF2B5EF4-FFF2-40B4-BE49-F238E27FC236}">
                <a16:creationId xmlns:a16="http://schemas.microsoft.com/office/drawing/2014/main" xmlns="" id="{D1A9E9DD-BA2F-427F-BBB6-D0441C16D0B5}"/>
              </a:ext>
            </a:extLst>
          </p:cNvPr>
          <p:cNvSpPr txBox="1">
            <a:spLocks/>
          </p:cNvSpPr>
          <p:nvPr/>
        </p:nvSpPr>
        <p:spPr>
          <a:xfrm>
            <a:off x="9520492" y="5533337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Rácio/Razão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(</a:t>
            </a:r>
            <a:r>
              <a:rPr lang="pt-PT" sz="2000" b="1" dirty="0">
                <a:solidFill>
                  <a:srgbClr val="C00000"/>
                </a:solidFill>
              </a:rPr>
              <a:t>Médias</a:t>
            </a:r>
            <a:r>
              <a:rPr lang="pt-PT" sz="2000" b="1" dirty="0"/>
              <a:t>)</a:t>
            </a:r>
            <a:endParaRPr lang="pt-PT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42" name="Subtítulo 2">
            <a:extLst>
              <a:ext uri="{FF2B5EF4-FFF2-40B4-BE49-F238E27FC236}">
                <a16:creationId xmlns:a16="http://schemas.microsoft.com/office/drawing/2014/main" xmlns="" id="{2A28B064-CA3A-43E7-BD82-946A120D8160}"/>
              </a:ext>
            </a:extLst>
          </p:cNvPr>
          <p:cNvSpPr txBox="1">
            <a:spLocks/>
          </p:cNvSpPr>
          <p:nvPr/>
        </p:nvSpPr>
        <p:spPr>
          <a:xfrm>
            <a:off x="4484184" y="4443627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>
                <a:solidFill>
                  <a:srgbClr val="C00000"/>
                </a:solidFill>
              </a:rPr>
              <a:t>1 Amostra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>
              <a:solidFill>
                <a:srgbClr val="C00000"/>
              </a:solidFill>
            </a:endParaRPr>
          </a:p>
        </p:txBody>
      </p:sp>
      <p:sp>
        <p:nvSpPr>
          <p:cNvPr id="43" name="Subtítulo 2">
            <a:extLst>
              <a:ext uri="{FF2B5EF4-FFF2-40B4-BE49-F238E27FC236}">
                <a16:creationId xmlns:a16="http://schemas.microsoft.com/office/drawing/2014/main" xmlns="" id="{297120AC-A2FA-4752-9CBA-923F7969CB19}"/>
              </a:ext>
            </a:extLst>
          </p:cNvPr>
          <p:cNvSpPr txBox="1">
            <a:spLocks/>
          </p:cNvSpPr>
          <p:nvPr/>
        </p:nvSpPr>
        <p:spPr>
          <a:xfrm>
            <a:off x="7490838" y="4443627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>
                <a:solidFill>
                  <a:srgbClr val="C00000"/>
                </a:solidFill>
              </a:rPr>
              <a:t>2 Amostras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>
              <a:solidFill>
                <a:srgbClr val="C00000"/>
              </a:solidFill>
            </a:endParaRPr>
          </a:p>
        </p:txBody>
      </p:sp>
      <p:sp>
        <p:nvSpPr>
          <p:cNvPr id="44" name="Subtítulo 2">
            <a:extLst>
              <a:ext uri="{FF2B5EF4-FFF2-40B4-BE49-F238E27FC236}">
                <a16:creationId xmlns:a16="http://schemas.microsoft.com/office/drawing/2014/main" xmlns="" id="{7845772E-4D69-4D13-8D54-8B63B1D75E3E}"/>
              </a:ext>
            </a:extLst>
          </p:cNvPr>
          <p:cNvSpPr txBox="1">
            <a:spLocks/>
          </p:cNvSpPr>
          <p:nvPr/>
        </p:nvSpPr>
        <p:spPr>
          <a:xfrm>
            <a:off x="9588493" y="4443627"/>
            <a:ext cx="1830382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>
                <a:solidFill>
                  <a:srgbClr val="C00000"/>
                </a:solidFill>
              </a:rPr>
              <a:t>+2 Amostras</a:t>
            </a:r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915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13</a:t>
            </a:fld>
            <a:endParaRPr lang="pt-PT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78" y="1210235"/>
            <a:ext cx="11967451" cy="5595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PT" sz="2400" b="1" dirty="0"/>
              <a:t>O que temos de ter em atenção na escolha do Teste de Significância?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pt-PT" sz="16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PT" sz="20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t-PT" sz="2000" b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pt-PT" sz="2400" b="1" dirty="0"/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pt-PT" sz="1800" b="1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endParaRPr lang="pt-PT" sz="1800" b="1" dirty="0"/>
          </a:p>
          <a:p>
            <a:pPr lvl="2">
              <a:spcBef>
                <a:spcPts val="0"/>
              </a:spcBef>
            </a:pPr>
            <a:endParaRPr lang="pt-PT" sz="1800" b="1" dirty="0"/>
          </a:p>
          <a:p>
            <a:pPr lvl="1">
              <a:spcBef>
                <a:spcPts val="0"/>
              </a:spcBef>
            </a:pPr>
            <a:endParaRPr lang="pt-PT" sz="2000" b="1" dirty="0"/>
          </a:p>
        </p:txBody>
      </p:sp>
      <p:sp>
        <p:nvSpPr>
          <p:cNvPr id="13" name="Subtítulo 2">
            <a:extLst>
              <a:ext uri="{FF2B5EF4-FFF2-40B4-BE49-F238E27FC236}">
                <a16:creationId xmlns:a16="http://schemas.microsoft.com/office/drawing/2014/main" xmlns="" id="{1A1894EE-B750-4382-A6F7-FC3030926A81}"/>
              </a:ext>
            </a:extLst>
          </p:cNvPr>
          <p:cNvSpPr txBox="1">
            <a:spLocks/>
          </p:cNvSpPr>
          <p:nvPr/>
        </p:nvSpPr>
        <p:spPr>
          <a:xfrm>
            <a:off x="234397" y="1991355"/>
            <a:ext cx="3860738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C00000"/>
                </a:solidFill>
              </a:rPr>
              <a:t>Qual é o tipo de </a:t>
            </a:r>
            <a:r>
              <a:rPr lang="pt-PT" sz="2400" b="1" dirty="0" smtClean="0">
                <a:solidFill>
                  <a:srgbClr val="C00000"/>
                </a:solidFill>
              </a:rPr>
              <a:t>amostras?</a:t>
            </a: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26" name="Subtítulo 2">
            <a:extLst>
              <a:ext uri="{FF2B5EF4-FFF2-40B4-BE49-F238E27FC236}">
                <a16:creationId xmlns:a16="http://schemas.microsoft.com/office/drawing/2014/main" xmlns="" id="{88AC516E-30FC-4892-8EDC-C9A71FDEEE14}"/>
              </a:ext>
            </a:extLst>
          </p:cNvPr>
          <p:cNvSpPr txBox="1">
            <a:spLocks/>
          </p:cNvSpPr>
          <p:nvPr/>
        </p:nvSpPr>
        <p:spPr>
          <a:xfrm>
            <a:off x="234397" y="3231221"/>
            <a:ext cx="3860738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C00000"/>
                </a:solidFill>
              </a:rPr>
              <a:t>A amostra segue uma distribuição normal?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xmlns="" id="{AB6E8C4B-8318-4426-BCED-9D434245F502}"/>
              </a:ext>
            </a:extLst>
          </p:cNvPr>
          <p:cNvSpPr txBox="1">
            <a:spLocks/>
          </p:cNvSpPr>
          <p:nvPr/>
        </p:nvSpPr>
        <p:spPr>
          <a:xfrm>
            <a:off x="4895625" y="3251877"/>
            <a:ext cx="2418819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Sim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(</a:t>
            </a:r>
            <a:r>
              <a:rPr lang="pt-PT" sz="2000" b="1" dirty="0">
                <a:solidFill>
                  <a:srgbClr val="C00000"/>
                </a:solidFill>
              </a:rPr>
              <a:t>Teste Paramétrico</a:t>
            </a:r>
            <a:r>
              <a:rPr lang="pt-PT" sz="2000" b="1" dirty="0"/>
              <a:t>)</a:t>
            </a:r>
          </a:p>
        </p:txBody>
      </p:sp>
      <p:sp>
        <p:nvSpPr>
          <p:cNvPr id="30" name="Subtítulo 2">
            <a:extLst>
              <a:ext uri="{FF2B5EF4-FFF2-40B4-BE49-F238E27FC236}">
                <a16:creationId xmlns:a16="http://schemas.microsoft.com/office/drawing/2014/main" xmlns="" id="{8CEC210C-8D88-444F-B752-5C727D0C8726}"/>
              </a:ext>
            </a:extLst>
          </p:cNvPr>
          <p:cNvSpPr txBox="1">
            <a:spLocks/>
          </p:cNvSpPr>
          <p:nvPr/>
        </p:nvSpPr>
        <p:spPr>
          <a:xfrm>
            <a:off x="8705783" y="3270760"/>
            <a:ext cx="3131176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Não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/>
              <a:t>(</a:t>
            </a:r>
            <a:r>
              <a:rPr lang="pt-PT" sz="2000" b="1" dirty="0">
                <a:solidFill>
                  <a:srgbClr val="C00000"/>
                </a:solidFill>
              </a:rPr>
              <a:t>Teste Não-Paramétrico</a:t>
            </a:r>
            <a:r>
              <a:rPr lang="pt-PT" sz="2000" b="1" dirty="0"/>
              <a:t>)</a:t>
            </a: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xmlns="" id="{F9C6683D-509B-4729-8BBD-1072521A7D6B}"/>
              </a:ext>
            </a:extLst>
          </p:cNvPr>
          <p:cNvSpPr txBox="1">
            <a:spLocks/>
          </p:cNvSpPr>
          <p:nvPr/>
        </p:nvSpPr>
        <p:spPr>
          <a:xfrm>
            <a:off x="234397" y="4763295"/>
            <a:ext cx="3860738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400" b="1" dirty="0">
                <a:solidFill>
                  <a:srgbClr val="C00000"/>
                </a:solidFill>
              </a:rPr>
              <a:t>O que diz a Hipótese alternativa?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914400" lvl="2" indent="0">
              <a:spcBef>
                <a:spcPts val="0"/>
              </a:spcBef>
              <a:buNone/>
            </a:pPr>
            <a:endParaRPr lang="pt-PT" sz="2400" b="1" dirty="0">
              <a:solidFill>
                <a:srgbClr val="C00000"/>
              </a:solidFill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pt-PT" b="1" dirty="0">
              <a:solidFill>
                <a:srgbClr val="C00000"/>
              </a:solidFill>
            </a:endParaRPr>
          </a:p>
        </p:txBody>
      </p:sp>
      <p:sp>
        <p:nvSpPr>
          <p:cNvPr id="29" name="Subtítulo 2">
            <a:extLst>
              <a:ext uri="{FF2B5EF4-FFF2-40B4-BE49-F238E27FC236}">
                <a16:creationId xmlns:a16="http://schemas.microsoft.com/office/drawing/2014/main" xmlns="" id="{A5B1CDF0-A08E-4AE2-BA17-BE79DCB0D634}"/>
              </a:ext>
            </a:extLst>
          </p:cNvPr>
          <p:cNvSpPr txBox="1">
            <a:spLocks/>
          </p:cNvSpPr>
          <p:nvPr/>
        </p:nvSpPr>
        <p:spPr>
          <a:xfrm>
            <a:off x="4801472" y="4812801"/>
            <a:ext cx="1830382" cy="1140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000" b="1" dirty="0"/>
              <a:t>≠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PT" sz="1800" b="1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1800" b="1" dirty="0">
                <a:cs typeface="Times New Roman" panose="02020603050405020304" pitchFamily="18" charset="0"/>
              </a:rPr>
              <a:t>(</a:t>
            </a:r>
            <a:r>
              <a:rPr lang="pt-PT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Teste Bilateral</a:t>
            </a:r>
            <a:r>
              <a:rPr lang="pt-PT" sz="1800" b="1" dirty="0">
                <a:cs typeface="Times New Roman" panose="02020603050405020304" pitchFamily="18" charset="0"/>
              </a:rPr>
              <a:t>)</a:t>
            </a: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33" name="Subtítulo 2">
            <a:extLst>
              <a:ext uri="{FF2B5EF4-FFF2-40B4-BE49-F238E27FC236}">
                <a16:creationId xmlns:a16="http://schemas.microsoft.com/office/drawing/2014/main" xmlns="" id="{202E17E4-AA8F-4665-83F2-3F766212A1D8}"/>
              </a:ext>
            </a:extLst>
          </p:cNvPr>
          <p:cNvSpPr txBox="1">
            <a:spLocks/>
          </p:cNvSpPr>
          <p:nvPr/>
        </p:nvSpPr>
        <p:spPr>
          <a:xfrm>
            <a:off x="7556175" y="4784424"/>
            <a:ext cx="1830382" cy="1140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000" b="1" dirty="0"/>
              <a:t>&lt;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PT" sz="1800" b="1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1800" b="1" dirty="0">
                <a:cs typeface="Times New Roman" panose="02020603050405020304" pitchFamily="18" charset="0"/>
              </a:rPr>
              <a:t>(</a:t>
            </a:r>
            <a:r>
              <a:rPr lang="pt-PT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Teste Unilateral à Esquerda</a:t>
            </a:r>
            <a:r>
              <a:rPr lang="pt-PT" sz="1800" b="1" dirty="0">
                <a:cs typeface="Times New Roman" panose="02020603050405020304" pitchFamily="18" charset="0"/>
              </a:rPr>
              <a:t>)</a:t>
            </a: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35" name="Subtítulo 2">
            <a:extLst>
              <a:ext uri="{FF2B5EF4-FFF2-40B4-BE49-F238E27FC236}">
                <a16:creationId xmlns:a16="http://schemas.microsoft.com/office/drawing/2014/main" xmlns="" id="{F6AFA2CA-3B35-4590-8153-33EA737E9CA2}"/>
              </a:ext>
            </a:extLst>
          </p:cNvPr>
          <p:cNvSpPr txBox="1">
            <a:spLocks/>
          </p:cNvSpPr>
          <p:nvPr/>
        </p:nvSpPr>
        <p:spPr>
          <a:xfrm>
            <a:off x="9801172" y="4758676"/>
            <a:ext cx="1830382" cy="1140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000" b="1" dirty="0"/>
              <a:t>&gt;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t-PT" sz="1800" b="1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1800" b="1" dirty="0">
                <a:cs typeface="Times New Roman" panose="02020603050405020304" pitchFamily="18" charset="0"/>
              </a:rPr>
              <a:t>(</a:t>
            </a:r>
            <a:r>
              <a:rPr lang="pt-PT" sz="1800" b="1" dirty="0">
                <a:solidFill>
                  <a:srgbClr val="C00000"/>
                </a:solidFill>
                <a:cs typeface="Times New Roman" panose="02020603050405020304" pitchFamily="18" charset="0"/>
              </a:rPr>
              <a:t>Teste Unilateral à </a:t>
            </a:r>
            <a:r>
              <a:rPr lang="pt-PT" sz="1800" b="1" dirty="0" err="1">
                <a:solidFill>
                  <a:srgbClr val="C00000"/>
                </a:solidFill>
                <a:cs typeface="Times New Roman" panose="02020603050405020304" pitchFamily="18" charset="0"/>
              </a:rPr>
              <a:t>Dtª</a:t>
            </a:r>
            <a:r>
              <a:rPr lang="pt-PT" sz="1800" b="1" dirty="0">
                <a:cs typeface="Times New Roman" panose="02020603050405020304" pitchFamily="18" charset="0"/>
              </a:rPr>
              <a:t>)</a:t>
            </a:r>
            <a:endParaRPr lang="pt-PT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t-PT" sz="20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>
              <a:solidFill>
                <a:srgbClr val="FF0000"/>
              </a:solidFill>
            </a:endParaRP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pt-PT" b="1" dirty="0"/>
          </a:p>
          <a:p>
            <a:pPr marL="914400" lvl="2" indent="0">
              <a:spcBef>
                <a:spcPts val="0"/>
              </a:spcBef>
              <a:buNone/>
            </a:pPr>
            <a:endParaRPr lang="pt-PT" b="1" dirty="0"/>
          </a:p>
          <a:p>
            <a:pPr marL="457200" lvl="1" indent="0">
              <a:spcBef>
                <a:spcPts val="0"/>
              </a:spcBef>
              <a:buNone/>
            </a:pPr>
            <a:endParaRPr lang="pt-PT" sz="2000" b="1" dirty="0"/>
          </a:p>
        </p:txBody>
      </p:sp>
      <p:sp>
        <p:nvSpPr>
          <p:cNvPr id="17" name="Subtítulo 2">
            <a:extLst>
              <a:ext uri="{FF2B5EF4-FFF2-40B4-BE49-F238E27FC236}">
                <a16:creationId xmlns:a16="http://schemas.microsoft.com/office/drawing/2014/main" xmlns="" id="{8CEC210C-8D88-444F-B752-5C727D0C8726}"/>
              </a:ext>
            </a:extLst>
          </p:cNvPr>
          <p:cNvSpPr txBox="1">
            <a:spLocks/>
          </p:cNvSpPr>
          <p:nvPr/>
        </p:nvSpPr>
        <p:spPr>
          <a:xfrm>
            <a:off x="8705783" y="1984380"/>
            <a:ext cx="3131176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 smtClean="0"/>
              <a:t>Emparelhadas</a:t>
            </a:r>
            <a:endParaRPr lang="pt-PT" sz="20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 smtClean="0"/>
              <a:t>(</a:t>
            </a:r>
            <a:r>
              <a:rPr lang="pt-PT" sz="2000" b="1" dirty="0" err="1" smtClean="0"/>
              <a:t>ex</a:t>
            </a:r>
            <a:r>
              <a:rPr lang="pt-PT" sz="2000" b="1" dirty="0" smtClean="0"/>
              <a:t>: </a:t>
            </a:r>
            <a:r>
              <a:rPr lang="pt-PT" sz="2000" b="1" dirty="0" smtClean="0">
                <a:solidFill>
                  <a:srgbClr val="C00000"/>
                </a:solidFill>
              </a:rPr>
              <a:t>Dados de painel</a:t>
            </a:r>
            <a:r>
              <a:rPr lang="pt-PT" sz="2000" b="1" dirty="0" smtClean="0"/>
              <a:t>)</a:t>
            </a:r>
            <a:endParaRPr lang="pt-PT" sz="2000" b="1" dirty="0"/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xmlns="" id="{8CEC210C-8D88-444F-B752-5C727D0C8726}"/>
              </a:ext>
            </a:extLst>
          </p:cNvPr>
          <p:cNvSpPr txBox="1">
            <a:spLocks/>
          </p:cNvSpPr>
          <p:nvPr/>
        </p:nvSpPr>
        <p:spPr>
          <a:xfrm>
            <a:off x="4539446" y="1984380"/>
            <a:ext cx="3131176" cy="559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 smtClean="0"/>
              <a:t>Independentes</a:t>
            </a:r>
            <a:endParaRPr lang="pt-PT" sz="2000" b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PT" sz="2000" b="1" dirty="0" smtClean="0"/>
              <a:t>(</a:t>
            </a:r>
            <a:r>
              <a:rPr lang="pt-PT" sz="2000" b="1" dirty="0" err="1" smtClean="0">
                <a:solidFill>
                  <a:srgbClr val="C00000"/>
                </a:solidFill>
              </a:rPr>
              <a:t>ex</a:t>
            </a:r>
            <a:r>
              <a:rPr lang="pt-PT" sz="2000" b="1" dirty="0" smtClean="0">
                <a:solidFill>
                  <a:srgbClr val="C00000"/>
                </a:solidFill>
              </a:rPr>
              <a:t>: Homens vs. Mulheres</a:t>
            </a:r>
            <a:r>
              <a:rPr lang="pt-PT" sz="2000" b="1" dirty="0" smtClean="0"/>
              <a:t>)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2554181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" name="CaixaDeTexto 19">
            <a:extLst>
              <a:ext uri="{FF2B5EF4-FFF2-40B4-BE49-F238E27FC236}">
                <a16:creationId xmlns:a16="http://schemas.microsoft.com/office/drawing/2014/main" xmlns="" id="{ED4F6FC6-1F52-4386-99CA-DF25BCCF423F}"/>
              </a:ext>
            </a:extLst>
          </p:cNvPr>
          <p:cNvSpPr txBox="1"/>
          <p:nvPr/>
        </p:nvSpPr>
        <p:spPr>
          <a:xfrm>
            <a:off x="78803" y="1030288"/>
            <a:ext cx="11987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 smtClean="0"/>
              <a:t>Guia prático para a escolha do teste estatístico </a:t>
            </a:r>
            <a:r>
              <a:rPr lang="pt-PT" sz="2400" b="1" dirty="0"/>
              <a:t>a</a:t>
            </a:r>
            <a:r>
              <a:rPr lang="pt-PT" sz="2400" b="1" dirty="0" smtClean="0"/>
              <a:t>dequado *</a:t>
            </a:r>
            <a:endParaRPr lang="pt-PT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51809"/>
              </p:ext>
            </p:extLst>
          </p:nvPr>
        </p:nvGraphicFramePr>
        <p:xfrm>
          <a:off x="234395" y="1575780"/>
          <a:ext cx="11831913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43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1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561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9788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3189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9500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Avaliar</a:t>
                      </a:r>
                      <a:r>
                        <a:rPr lang="en-GB" dirty="0" smtClean="0"/>
                        <a:t> se </a:t>
                      </a:r>
                      <a:r>
                        <a:rPr lang="en-GB" dirty="0" err="1" smtClean="0"/>
                        <a:t>devemos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aplicar</a:t>
                      </a:r>
                      <a:r>
                        <a:rPr lang="en-GB" dirty="0" smtClean="0"/>
                        <a:t> testes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paramétricos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ou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não-paramétricos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Avaliar</a:t>
                      </a:r>
                      <a:r>
                        <a:rPr lang="en-GB" dirty="0" smtClean="0"/>
                        <a:t> se 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distribuição</a:t>
                      </a:r>
                      <a:r>
                        <a:rPr lang="en-GB" baseline="0" dirty="0" smtClean="0"/>
                        <a:t> dos </a:t>
                      </a:r>
                      <a:r>
                        <a:rPr lang="en-GB" baseline="0" dirty="0" err="1" smtClean="0"/>
                        <a:t>dois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grupos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seguem</a:t>
                      </a:r>
                      <a:r>
                        <a:rPr lang="en-GB" baseline="0" dirty="0" smtClean="0"/>
                        <a:t> a </a:t>
                      </a:r>
                      <a:r>
                        <a:rPr lang="en-GB" baseline="0" dirty="0" err="1" smtClean="0"/>
                        <a:t>mesma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variância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Avaliar</a:t>
                      </a:r>
                      <a:r>
                        <a:rPr lang="en-GB" dirty="0" smtClean="0"/>
                        <a:t> se </a:t>
                      </a:r>
                      <a:r>
                        <a:rPr lang="en-GB" baseline="0" dirty="0" smtClean="0"/>
                        <a:t>a </a:t>
                      </a:r>
                      <a:r>
                        <a:rPr lang="en-GB" baseline="0" dirty="0" err="1" smtClean="0"/>
                        <a:t>relação</a:t>
                      </a:r>
                      <a:r>
                        <a:rPr lang="en-GB" baseline="0" dirty="0" smtClean="0"/>
                        <a:t> entre </a:t>
                      </a:r>
                      <a:r>
                        <a:rPr lang="en-GB" baseline="0" dirty="0" err="1" smtClean="0"/>
                        <a:t>duas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variáveis</a:t>
                      </a:r>
                      <a:r>
                        <a:rPr lang="en-GB" baseline="0" dirty="0" smtClean="0"/>
                        <a:t> é </a:t>
                      </a:r>
                      <a:r>
                        <a:rPr lang="en-GB" baseline="0" dirty="0" err="1" smtClean="0"/>
                        <a:t>estatísticamente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significativa</a:t>
                      </a:r>
                      <a:endParaRPr lang="en-GB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Avaliar</a:t>
                      </a:r>
                      <a:r>
                        <a:rPr lang="en-GB" dirty="0" smtClean="0"/>
                        <a:t> se a </a:t>
                      </a:r>
                      <a:r>
                        <a:rPr lang="en-GB" dirty="0" err="1" smtClean="0"/>
                        <a:t>diferença</a:t>
                      </a:r>
                      <a:r>
                        <a:rPr lang="en-GB" dirty="0" smtClean="0"/>
                        <a:t> entre </a:t>
                      </a:r>
                      <a:r>
                        <a:rPr lang="en-GB" dirty="0" err="1" smtClean="0"/>
                        <a:t>médias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dois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ou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mais</a:t>
                      </a:r>
                      <a:r>
                        <a:rPr lang="en-GB" baseline="0" dirty="0" smtClean="0"/>
                        <a:t>) </a:t>
                      </a:r>
                      <a:r>
                        <a:rPr lang="en-GB" dirty="0" err="1" smtClean="0"/>
                        <a:t>grupos</a:t>
                      </a:r>
                      <a:r>
                        <a:rPr lang="en-GB" dirty="0" smtClean="0"/>
                        <a:t> é </a:t>
                      </a:r>
                      <a:r>
                        <a:rPr lang="en-GB" dirty="0" err="1" smtClean="0"/>
                        <a:t>estatitisticamente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significativa</a:t>
                      </a:r>
                      <a:endParaRPr lang="en-GB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Avaliar</a:t>
                      </a:r>
                      <a:r>
                        <a:rPr lang="en-GB" dirty="0" smtClean="0"/>
                        <a:t> se a </a:t>
                      </a:r>
                      <a:r>
                        <a:rPr lang="en-GB" dirty="0" err="1" smtClean="0"/>
                        <a:t>diferença</a:t>
                      </a:r>
                      <a:r>
                        <a:rPr lang="en-GB" dirty="0" smtClean="0"/>
                        <a:t> entre </a:t>
                      </a:r>
                      <a:r>
                        <a:rPr lang="en-GB" dirty="0" err="1" smtClean="0"/>
                        <a:t>proporções</a:t>
                      </a:r>
                      <a:r>
                        <a:rPr lang="en-GB" dirty="0" smtClean="0"/>
                        <a:t> de </a:t>
                      </a:r>
                      <a:r>
                        <a:rPr lang="en-GB" dirty="0" err="1" smtClean="0"/>
                        <a:t>dois</a:t>
                      </a:r>
                      <a:r>
                        <a:rPr lang="en-GB" dirty="0" smtClean="0"/>
                        <a:t> (</a:t>
                      </a:r>
                      <a:r>
                        <a:rPr lang="en-GB" dirty="0" err="1" smtClean="0"/>
                        <a:t>ou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mais</a:t>
                      </a:r>
                      <a:r>
                        <a:rPr lang="en-GB" baseline="0" dirty="0" smtClean="0"/>
                        <a:t>) </a:t>
                      </a:r>
                      <a:r>
                        <a:rPr lang="en-GB" dirty="0" err="1" smtClean="0"/>
                        <a:t>grupos</a:t>
                      </a:r>
                      <a:r>
                        <a:rPr lang="en-GB" dirty="0" smtClean="0"/>
                        <a:t> é </a:t>
                      </a:r>
                      <a:r>
                        <a:rPr lang="en-GB" dirty="0" err="1" smtClean="0"/>
                        <a:t>estatitisticamente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significativa</a:t>
                      </a:r>
                      <a:endParaRPr lang="en-GB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015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Shapiro-Wilk’s test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shapiro.test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my_data$my_variable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pt-PT" sz="1400" b="1" baseline="-25000" dirty="0" smtClean="0">
                        <a:latin typeface="Gabriola" panose="04040605051002020D02" pitchFamily="8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F-test</a:t>
                      </a:r>
                    </a:p>
                    <a:p>
                      <a:endParaRPr lang="en-GB" sz="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var.test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 ~ y, data = 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my_data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Chi-Square Test of Independence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chisq.test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my_data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3200" b="1" baseline="-25000" dirty="0" smtClean="0">
                          <a:latin typeface="+mn-lt"/>
                          <a:cs typeface="Times New Roman" panose="02020603050405020304" pitchFamily="18" charset="0"/>
                        </a:rPr>
                        <a:t>2 Grupos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T-Test (2 </a:t>
                      </a:r>
                      <a:r>
                        <a:rPr lang="en-GB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amostras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independents)</a:t>
                      </a:r>
                    </a:p>
                    <a:p>
                      <a:endParaRPr lang="en-GB" sz="8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t.test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(x, y, alternative = "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two.sided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", 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var.equal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FALSE)</a:t>
                      </a:r>
                    </a:p>
                    <a:p>
                      <a:endParaRPr lang="en-GB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dirty="0" smtClean="0"/>
                        <a:t>Welch’s corrected unpaired T-test</a:t>
                      </a:r>
                      <a:endParaRPr lang="en-GB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z-test</a:t>
                      </a:r>
                    </a:p>
                    <a:p>
                      <a:endParaRPr lang="en-GB" sz="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prop.test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(x, y,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alternative = “equal")</a:t>
                      </a:r>
                      <a:endParaRPr lang="en-GB" sz="1400" dirty="0" smtClean="0"/>
                    </a:p>
                    <a:p>
                      <a:endParaRPr lang="en-GB" sz="8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prop.trend.test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case.vector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total.vector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482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1400" b="1" baseline="-25000" dirty="0" smtClean="0">
                        <a:latin typeface="Gabriola" panose="04040605051002020D02" pitchFamily="8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3200" b="1" baseline="-25000" dirty="0" smtClean="0">
                          <a:latin typeface="+mn-lt"/>
                          <a:cs typeface="Times New Roman" panose="02020603050405020304" pitchFamily="18" charset="0"/>
                        </a:rPr>
                        <a:t>+ 2 Grupos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one-way ANOVA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aov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 ~ y, data = 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my_data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one-way ANOVA</a:t>
                      </a:r>
                    </a:p>
                    <a:p>
                      <a:endParaRPr lang="en-GB" sz="800" dirty="0" smtClean="0"/>
                    </a:p>
                    <a:p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aov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(x ~ y, data = </a:t>
                      </a:r>
                      <a:r>
                        <a:rPr lang="en-GB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my_data</a:t>
                      </a:r>
                      <a:r>
                        <a:rPr lang="en-GB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400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2" name="CaixaDeTexto 19">
            <a:extLst>
              <a:ext uri="{FF2B5EF4-FFF2-40B4-BE49-F238E27FC236}">
                <a16:creationId xmlns:a16="http://schemas.microsoft.com/office/drawing/2014/main" xmlns="" id="{ED4F6FC6-1F52-4386-99CA-DF25BCCF423F}"/>
              </a:ext>
            </a:extLst>
          </p:cNvPr>
          <p:cNvSpPr txBox="1"/>
          <p:nvPr/>
        </p:nvSpPr>
        <p:spPr>
          <a:xfrm>
            <a:off x="4394322" y="1361148"/>
            <a:ext cx="77348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100" b="1" dirty="0" smtClean="0"/>
              <a:t>* Esta tabela não incluí testes não-paramétricos, nem no caso de amostras emparelhadas</a:t>
            </a:r>
            <a:endParaRPr lang="pt-PT" sz="1100" b="1" dirty="0"/>
          </a:p>
        </p:txBody>
      </p:sp>
    </p:spTree>
    <p:extLst>
      <p:ext uri="{BB962C8B-B14F-4D97-AF65-F5344CB8AC3E}">
        <p14:creationId xmlns:p14="http://schemas.microsoft.com/office/powerpoint/2010/main" val="4231616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15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6301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i="1" dirty="0" smtClean="0"/>
              <a:t>H</a:t>
            </a:r>
            <a:r>
              <a:rPr lang="pt-PT" sz="2400" b="1" i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400" b="1" dirty="0" smtClean="0"/>
              <a:t>: A DISTRIBUIÇÃO DA VARIÁVEL SALÁRIOS É SIGNIFICATIVAMENTE DIFERENTE DE UMA DISTRIBUIÇÃO NORMAL</a:t>
            </a:r>
            <a:endParaRPr lang="pt-PT" sz="2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09" y="2241943"/>
            <a:ext cx="4482335" cy="1010304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5400000">
            <a:off x="5600333" y="2527992"/>
            <a:ext cx="306513" cy="68815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 txBox="1">
            <a:spLocks/>
          </p:cNvSpPr>
          <p:nvPr/>
        </p:nvSpPr>
        <p:spPr>
          <a:xfrm>
            <a:off x="7885031" y="1660389"/>
            <a:ext cx="4075910" cy="4872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err="1" smtClean="0"/>
              <a:t>Decisão</a:t>
            </a:r>
            <a:r>
              <a:rPr lang="en-GB" sz="24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/>
              <a:t>P Value é superior a 0.05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err="1" smtClean="0"/>
              <a:t>Não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podemos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rejeitar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hipótese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nula</a:t>
            </a:r>
            <a:r>
              <a:rPr lang="en-GB" sz="2400" b="1" dirty="0" smtClean="0"/>
              <a:t> (</a:t>
            </a:r>
            <a:r>
              <a:rPr lang="pt-PT" sz="2400" b="1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400" b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en-GB" sz="2400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i.e.: A distribuição da variável salários não é significativamente diferente de uma distribuição normal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dirty="0" smtClean="0"/>
              <a:t>Podemos assumir que a variável salários tem uma distribuição normal </a:t>
            </a:r>
            <a:endParaRPr lang="en-GB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692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16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6301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i="1" dirty="0" smtClean="0"/>
              <a:t>H</a:t>
            </a:r>
            <a:r>
              <a:rPr lang="pt-PT" sz="2400" b="1" i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400" b="1" dirty="0" smtClean="0"/>
              <a:t>: </a:t>
            </a:r>
            <a:r>
              <a:rPr lang="pt-BR" sz="2400" b="1" dirty="0" smtClean="0"/>
              <a:t>A VARIÁVEL SALÁRIO E A VARIÁVEL SEXO TÊM VARIÂNCIAS DIFERENTES</a:t>
            </a:r>
            <a:endParaRPr lang="pt-PT" sz="800" b="1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 txBox="1">
            <a:spLocks/>
          </p:cNvSpPr>
          <p:nvPr/>
        </p:nvSpPr>
        <p:spPr>
          <a:xfrm>
            <a:off x="7885031" y="1660389"/>
            <a:ext cx="4075910" cy="487238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err="1" smtClean="0"/>
              <a:t>Decisão</a:t>
            </a:r>
            <a:r>
              <a:rPr lang="en-GB" sz="24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/>
              <a:t>P Value é superior a 0.05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err="1" smtClean="0"/>
              <a:t>Não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podemos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rejeitar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hipótese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nula</a:t>
            </a:r>
            <a:r>
              <a:rPr lang="en-GB" sz="2400" b="1" dirty="0" smtClean="0"/>
              <a:t> (</a:t>
            </a:r>
            <a:r>
              <a:rPr lang="pt-PT" sz="2400" b="1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400" b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en-GB" sz="2400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 marL="3587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400" b="1" dirty="0" smtClean="0"/>
              <a:t>i.e.: A variância da distribuição da variável ‘salários’ não é significativamente diferente da variância </a:t>
            </a:r>
            <a:r>
              <a:rPr lang="pt-BR" sz="2400" b="1" dirty="0"/>
              <a:t>da distribuição da variável </a:t>
            </a:r>
            <a:r>
              <a:rPr lang="pt-BR" sz="2400" b="1" dirty="0" smtClean="0"/>
              <a:t>‘sexo’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BR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dirty="0" smtClean="0"/>
              <a:t>Podemos assumir que as variáveis ‘salários’ e ‘sexo’ tem uma variância similar</a:t>
            </a:r>
            <a:endParaRPr lang="en-GB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93" y="2071638"/>
            <a:ext cx="6693948" cy="250036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506012" y="2643614"/>
            <a:ext cx="1828800" cy="61274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033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17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030288"/>
            <a:ext cx="11957604" cy="84772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i="1" dirty="0" smtClean="0"/>
              <a:t>H</a:t>
            </a:r>
            <a:r>
              <a:rPr lang="pt-PT" sz="2400" b="1" i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400" b="1" dirty="0" smtClean="0"/>
              <a:t>: </a:t>
            </a:r>
            <a:r>
              <a:rPr lang="pt-BR" sz="2400" b="1" dirty="0" smtClean="0"/>
              <a:t>A DIFERENÇA ENTRE MÉDIA SALARIAL DE HOMENS E MULHERES É ESTATITISTICAMENTE SIGNIFICATIVA</a:t>
            </a:r>
            <a:endParaRPr lang="pt-BR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396" y="1878013"/>
            <a:ext cx="6576329" cy="3668299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5400000">
            <a:off x="6850542" y="3292703"/>
            <a:ext cx="306513" cy="68815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 txBox="1">
            <a:spLocks/>
          </p:cNvSpPr>
          <p:nvPr/>
        </p:nvSpPr>
        <p:spPr>
          <a:xfrm>
            <a:off x="7885031" y="1660389"/>
            <a:ext cx="4075910" cy="3551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err="1" smtClean="0"/>
              <a:t>Decisão</a:t>
            </a:r>
            <a:r>
              <a:rPr lang="en-GB" sz="24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/>
              <a:t>P Value é superior a 0.05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err="1" smtClean="0"/>
              <a:t>Não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podemos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rejeitar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hipótese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nula</a:t>
            </a:r>
            <a:r>
              <a:rPr lang="en-GB" sz="2400" b="1" dirty="0" smtClean="0"/>
              <a:t> (</a:t>
            </a:r>
            <a:r>
              <a:rPr lang="pt-PT" sz="2400" b="1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400" b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en-GB" sz="2400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dirty="0" smtClean="0"/>
              <a:t>Diferença </a:t>
            </a:r>
            <a:r>
              <a:rPr lang="pt-BR" sz="2400" b="1" dirty="0"/>
              <a:t>da média de salários entre homens e mulheres </a:t>
            </a:r>
            <a:r>
              <a:rPr lang="pt-BR" sz="2400" b="1" u="sng" dirty="0" smtClean="0"/>
              <a:t>não é</a:t>
            </a:r>
            <a:r>
              <a:rPr lang="pt-BR" sz="2400" b="1" dirty="0" smtClean="0"/>
              <a:t> </a:t>
            </a:r>
            <a:r>
              <a:rPr lang="pt-BR" sz="2400" b="1" dirty="0"/>
              <a:t>estatisticamente </a:t>
            </a:r>
            <a:r>
              <a:rPr lang="pt-BR" sz="2400" b="1" dirty="0" smtClean="0"/>
              <a:t>significativa</a:t>
            </a:r>
            <a:endParaRPr lang="en-GB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844573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18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6301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i="1" dirty="0" smtClean="0"/>
              <a:t>H</a:t>
            </a:r>
            <a:r>
              <a:rPr lang="pt-PT" sz="2400" b="1" i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400" b="1" dirty="0" smtClean="0"/>
              <a:t>: </a:t>
            </a:r>
            <a:r>
              <a:rPr lang="pt-BR" sz="2400" b="1" dirty="0"/>
              <a:t>A DIFERENÇA ENTRE MÉDIA SALARIAL </a:t>
            </a:r>
            <a:r>
              <a:rPr lang="pt-BR" sz="2400" b="1" dirty="0" smtClean="0"/>
              <a:t>DOS VÁRIOS DEPARTAMENTOS </a:t>
            </a:r>
            <a:r>
              <a:rPr lang="pt-BR" sz="2400" b="1" dirty="0"/>
              <a:t>HOMENS E MULHERES É ESTATITISTICAMENTE SIGNIFICATIVA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876" y="2399989"/>
            <a:ext cx="5307109" cy="635441"/>
          </a:xfrm>
          <a:prstGeom prst="rect">
            <a:avLst/>
          </a:prstGeom>
        </p:spPr>
      </p:pic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 txBox="1">
            <a:spLocks/>
          </p:cNvSpPr>
          <p:nvPr/>
        </p:nvSpPr>
        <p:spPr>
          <a:xfrm>
            <a:off x="7885031" y="1660389"/>
            <a:ext cx="4075910" cy="4504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err="1" smtClean="0"/>
              <a:t>Decisão</a:t>
            </a:r>
            <a:r>
              <a:rPr lang="en-GB" sz="24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/>
              <a:t>‘</a:t>
            </a:r>
            <a:r>
              <a:rPr lang="en-GB" sz="2400" b="1" dirty="0" err="1" smtClean="0"/>
              <a:t>Pr</a:t>
            </a:r>
            <a:r>
              <a:rPr lang="en-GB" sz="2400" b="1" dirty="0"/>
              <a:t>(&gt;F</a:t>
            </a:r>
            <a:r>
              <a:rPr lang="en-GB" sz="2400" b="1" dirty="0" smtClean="0"/>
              <a:t>)’ é o </a:t>
            </a:r>
            <a:r>
              <a:rPr lang="en-GB" sz="2400" b="1" dirty="0" err="1" smtClean="0"/>
              <a:t>equivalente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ao</a:t>
            </a:r>
            <a:r>
              <a:rPr lang="en-GB" sz="2400" b="1" dirty="0" smtClean="0"/>
              <a:t> ‘P Value’ no T-Test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err="1"/>
              <a:t>Pr</a:t>
            </a:r>
            <a:r>
              <a:rPr lang="en-GB" sz="2400" b="1" dirty="0"/>
              <a:t>(&gt;F)</a:t>
            </a:r>
            <a:r>
              <a:rPr lang="en-GB" sz="2400" b="1" dirty="0" smtClean="0"/>
              <a:t>é superior a 0.05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err="1" smtClean="0"/>
              <a:t>Não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podemos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rejeitar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hipótese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nula</a:t>
            </a:r>
            <a:r>
              <a:rPr lang="en-GB" sz="2400" b="1" dirty="0" smtClean="0"/>
              <a:t> (</a:t>
            </a:r>
            <a:r>
              <a:rPr lang="pt-PT" sz="2400" b="1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400" b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en-GB" sz="2400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dirty="0" smtClean="0"/>
              <a:t>Diferença </a:t>
            </a:r>
            <a:r>
              <a:rPr lang="pt-BR" sz="2400" b="1" dirty="0"/>
              <a:t>da média de salários entre </a:t>
            </a:r>
            <a:r>
              <a:rPr lang="pt-BR" sz="2400" b="1" dirty="0" smtClean="0"/>
              <a:t>os vários departamentos </a:t>
            </a:r>
            <a:r>
              <a:rPr lang="pt-BR" sz="2400" b="1" u="sng" dirty="0" smtClean="0"/>
              <a:t>não é</a:t>
            </a:r>
            <a:r>
              <a:rPr lang="pt-BR" sz="2400" b="1" dirty="0" smtClean="0"/>
              <a:t> </a:t>
            </a:r>
            <a:r>
              <a:rPr lang="pt-BR" sz="2400" b="1" dirty="0"/>
              <a:t>estatisticamente </a:t>
            </a:r>
            <a:r>
              <a:rPr lang="pt-BR" sz="2400" b="1" dirty="0" smtClean="0"/>
              <a:t>significativa</a:t>
            </a:r>
            <a:endParaRPr lang="en-GB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Pr(&gt;F)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 rot="10800000">
            <a:off x="5410986" y="3003072"/>
            <a:ext cx="311084" cy="838986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8910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19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6301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i="1" dirty="0" smtClean="0"/>
              <a:t>H</a:t>
            </a:r>
            <a:r>
              <a:rPr lang="pt-PT" sz="2400" b="1" i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400" b="1" dirty="0" smtClean="0"/>
              <a:t>: </a:t>
            </a:r>
            <a:r>
              <a:rPr lang="pt-BR" sz="2400" b="1" dirty="0"/>
              <a:t>A DIFERENÇA ENTRE MÉDIA SALARIAL </a:t>
            </a:r>
            <a:r>
              <a:rPr lang="pt-BR" sz="2400" b="1" dirty="0" smtClean="0"/>
              <a:t>DOS VÁRIOS DEPARTAMENTOS </a:t>
            </a:r>
            <a:r>
              <a:rPr lang="pt-BR" sz="2400" b="1" dirty="0"/>
              <a:t>HOMENS E MULHERES É ESTATITISTICAMENTE SIGNIFICATIVA</a:t>
            </a:r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 txBox="1">
            <a:spLocks/>
          </p:cNvSpPr>
          <p:nvPr/>
        </p:nvSpPr>
        <p:spPr>
          <a:xfrm>
            <a:off x="7885031" y="1660389"/>
            <a:ext cx="4075910" cy="4504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b="1" dirty="0" smtClean="0"/>
              <a:t>No </a:t>
            </a:r>
            <a:r>
              <a:rPr lang="en-GB" sz="2200" b="1" dirty="0" err="1" smtClean="0"/>
              <a:t>caso</a:t>
            </a:r>
            <a:r>
              <a:rPr lang="en-GB" sz="2200" b="1" dirty="0" smtClean="0"/>
              <a:t> de as </a:t>
            </a:r>
            <a:r>
              <a:rPr lang="en-GB" sz="2200" b="1" dirty="0" err="1" smtClean="0"/>
              <a:t>diferenças</a:t>
            </a:r>
            <a:r>
              <a:rPr lang="en-GB" sz="2200" b="1" dirty="0" smtClean="0"/>
              <a:t> entre </a:t>
            </a:r>
            <a:r>
              <a:rPr lang="en-GB" sz="2200" b="1" dirty="0" err="1" smtClean="0"/>
              <a:t>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grupos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ser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estatísticamente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significativa</a:t>
            </a:r>
            <a:r>
              <a:rPr lang="en-GB" sz="2200" b="1" dirty="0" smtClean="0"/>
              <a:t>, </a:t>
            </a:r>
            <a:r>
              <a:rPr lang="en-GB" sz="2200" b="1" dirty="0" err="1" smtClean="0"/>
              <a:t>podemos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usar</a:t>
            </a:r>
            <a:r>
              <a:rPr lang="en-GB" sz="2200" b="1" dirty="0" smtClean="0"/>
              <a:t> a </a:t>
            </a:r>
            <a:r>
              <a:rPr lang="en-GB" sz="2200" b="1" dirty="0" err="1" smtClean="0"/>
              <a:t>função</a:t>
            </a:r>
            <a:r>
              <a:rPr lang="en-GB" sz="2200" b="1" dirty="0" smtClean="0"/>
              <a:t> ‘</a:t>
            </a:r>
            <a:r>
              <a:rPr lang="en-GB" sz="2200" b="1" dirty="0" err="1" smtClean="0"/>
              <a:t>TurkeyHSD</a:t>
            </a:r>
            <a:r>
              <a:rPr lang="en-GB" sz="2200" b="1" dirty="0" smtClean="0"/>
              <a:t>’ para explorer </a:t>
            </a:r>
            <a:r>
              <a:rPr lang="en-GB" sz="2200" b="1" dirty="0" err="1" smtClean="0"/>
              <a:t>em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mais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detalhe</a:t>
            </a:r>
            <a:r>
              <a:rPr lang="en-GB" sz="2200" b="1" dirty="0" smtClean="0"/>
              <a:t> as </a:t>
            </a:r>
            <a:r>
              <a:rPr lang="en-GB" sz="2200" b="1" dirty="0" err="1" smtClean="0"/>
              <a:t>diferencas</a:t>
            </a:r>
            <a:r>
              <a:rPr lang="en-GB" sz="2200" b="1" dirty="0" smtClean="0"/>
              <a:t> entre </a:t>
            </a:r>
            <a:r>
              <a:rPr lang="en-GB" sz="2200" b="1" dirty="0" err="1" smtClean="0"/>
              <a:t>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vários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grupos</a:t>
            </a:r>
            <a:r>
              <a:rPr lang="en-GB" sz="2200" b="1" dirty="0" smtClean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b="1" dirty="0" smtClean="0"/>
              <a:t>A </a:t>
            </a:r>
            <a:r>
              <a:rPr lang="en-GB" sz="2200" b="1" dirty="0" err="1" smtClean="0"/>
              <a:t>coluna</a:t>
            </a:r>
            <a:r>
              <a:rPr lang="en-GB" sz="2200" b="1" dirty="0" smtClean="0"/>
              <a:t> ‘p </a:t>
            </a:r>
            <a:r>
              <a:rPr lang="en-GB" sz="2200" b="1" dirty="0" err="1" smtClean="0"/>
              <a:t>adj</a:t>
            </a:r>
            <a:r>
              <a:rPr lang="en-GB" sz="2200" b="1" dirty="0" smtClean="0"/>
              <a:t>’ </a:t>
            </a:r>
            <a:r>
              <a:rPr lang="en-GB" sz="2200" b="1" dirty="0" err="1" smtClean="0"/>
              <a:t>identifica</a:t>
            </a:r>
            <a:r>
              <a:rPr lang="en-GB" sz="2200" b="1" dirty="0" smtClean="0"/>
              <a:t> o </a:t>
            </a:r>
            <a:r>
              <a:rPr lang="en-GB" sz="2200" b="1" dirty="0" err="1" smtClean="0"/>
              <a:t>equivalente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ao</a:t>
            </a:r>
            <a:r>
              <a:rPr lang="en-GB" sz="2200" b="1" dirty="0" smtClean="0"/>
              <a:t> ‘P Value’ para </a:t>
            </a:r>
            <a:r>
              <a:rPr lang="en-GB" sz="2200" b="1" dirty="0" err="1" smtClean="0"/>
              <a:t>esta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função</a:t>
            </a:r>
            <a:endParaRPr lang="en-GB" sz="22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200" b="1" dirty="0" err="1" smtClean="0"/>
              <a:t>Neste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caso</a:t>
            </a:r>
            <a:r>
              <a:rPr lang="en-GB" sz="2200" b="1" dirty="0" smtClean="0"/>
              <a:t>, </a:t>
            </a:r>
            <a:r>
              <a:rPr lang="en-GB" sz="2200" b="1" dirty="0" err="1" smtClean="0"/>
              <a:t>apenas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uma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combinação</a:t>
            </a:r>
            <a:r>
              <a:rPr lang="en-GB" sz="2200" b="1" dirty="0" smtClean="0"/>
              <a:t> tem um </a:t>
            </a:r>
            <a:r>
              <a:rPr lang="en-GB" sz="2200" b="1" dirty="0" err="1" smtClean="0"/>
              <a:t>valor</a:t>
            </a:r>
            <a:r>
              <a:rPr lang="en-GB" sz="2200" b="1" dirty="0" smtClean="0"/>
              <a:t> </a:t>
            </a:r>
            <a:r>
              <a:rPr lang="en-GB" sz="2200" b="1" dirty="0" err="1" smtClean="0"/>
              <a:t>acima</a:t>
            </a:r>
            <a:r>
              <a:rPr lang="en-GB" sz="2200" b="1" dirty="0" smtClean="0"/>
              <a:t> de 0.05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Courier New" panose="02070309020205020404" pitchFamily="49" charset="0"/>
              </a:rPr>
              <a:t>Pr(&gt;F)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451" y="2721127"/>
            <a:ext cx="5581650" cy="291465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>
            <a:off x="6152959" y="4244811"/>
            <a:ext cx="306513" cy="68815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451" y="2123972"/>
            <a:ext cx="3267075" cy="31432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flipH="1" flipV="1">
            <a:off x="3887664" y="2281134"/>
            <a:ext cx="4059132" cy="5186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54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8F4073B-44F1-DD4E-A2E7-CA7D27D6A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1210234"/>
            <a:ext cx="11376212" cy="5432613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Objetivos da Aula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Parte Teórica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/>
              <a:t>Perceber a lógica da Refutação de Hipóteses e como ela deriva do Intervalo de Confiança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/>
              <a:t>Saber identificar os passos do processo de Refutação de Hipóteses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/>
              <a:t>Saber identificar os critérios relevantes para a escolha de um teste de significância estatística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/>
              <a:t>Perceber como se aplica um teste estatístico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Parte Prática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1800" b="1" dirty="0" smtClean="0"/>
              <a:t>Aplicar testes de hipóteses para os casos mais habituais</a:t>
            </a:r>
            <a:r>
              <a:rPr lang="pt-PT" sz="1800" b="1" dirty="0" smtClean="0">
                <a:solidFill>
                  <a:srgbClr val="FF0000"/>
                </a:solidFill>
              </a:rPr>
              <a:t> </a:t>
            </a:r>
            <a:endParaRPr lang="pt-PT" sz="1800" b="1" dirty="0">
              <a:solidFill>
                <a:srgbClr val="FF0000"/>
              </a:solidFill>
            </a:endParaRPr>
          </a:p>
          <a:p>
            <a:pPr lvl="1"/>
            <a:endParaRPr lang="pt-PT" sz="2000" b="1" dirty="0"/>
          </a:p>
        </p:txBody>
      </p:sp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684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20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030288"/>
            <a:ext cx="11726545" cy="63010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i="1" dirty="0" smtClean="0"/>
              <a:t>H</a:t>
            </a:r>
            <a:r>
              <a:rPr lang="pt-PT" sz="2400" b="1" i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1 </a:t>
            </a:r>
            <a:r>
              <a:rPr lang="pt-PT" sz="2400" b="1" dirty="0"/>
              <a:t> </a:t>
            </a:r>
            <a:r>
              <a:rPr lang="pt-BR" sz="2400" b="1" dirty="0" smtClean="0"/>
              <a:t>: </a:t>
            </a:r>
            <a:r>
              <a:rPr lang="pt-BR" sz="2400" b="1" dirty="0"/>
              <a:t>A DIFERENÇA </a:t>
            </a:r>
            <a:r>
              <a:rPr lang="pt-BR" sz="2400" b="1" dirty="0" smtClean="0"/>
              <a:t>DA </a:t>
            </a:r>
            <a:r>
              <a:rPr lang="pt-BR" sz="2400" b="1" dirty="0"/>
              <a:t>PROPORÇÃO DE PESSOAS COM PROBLEMAS DE SAÚDE ENTRE SEXOS É ESTATITISTICAMENTE SIGNIFICATIVA</a:t>
            </a:r>
          </a:p>
        </p:txBody>
      </p:sp>
      <p:sp>
        <p:nvSpPr>
          <p:cNvPr id="6" name="Down Arrow 5"/>
          <p:cNvSpPr/>
          <p:nvPr/>
        </p:nvSpPr>
        <p:spPr>
          <a:xfrm rot="5400000">
            <a:off x="6709140" y="3054176"/>
            <a:ext cx="306513" cy="688157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 txBox="1">
            <a:spLocks/>
          </p:cNvSpPr>
          <p:nvPr/>
        </p:nvSpPr>
        <p:spPr>
          <a:xfrm>
            <a:off x="7885031" y="1660389"/>
            <a:ext cx="4075910" cy="35511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400" b="1" dirty="0" err="1" smtClean="0"/>
              <a:t>Decisão</a:t>
            </a:r>
            <a:r>
              <a:rPr lang="en-GB" sz="2400" b="1" dirty="0" smtClean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smtClean="0"/>
              <a:t>P Value é inferior a 0.05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2400" b="1" dirty="0" err="1" smtClean="0"/>
              <a:t>Rejeita</a:t>
            </a:r>
            <a:r>
              <a:rPr lang="en-GB" sz="2400" b="1" dirty="0" smtClean="0"/>
              <a:t>-se a </a:t>
            </a:r>
            <a:r>
              <a:rPr lang="en-GB" sz="2400" b="1" dirty="0" err="1" smtClean="0"/>
              <a:t>hipótese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nula</a:t>
            </a:r>
            <a:r>
              <a:rPr lang="en-GB" sz="2400" b="1" dirty="0" smtClean="0"/>
              <a:t> (</a:t>
            </a:r>
            <a:r>
              <a:rPr lang="pt-PT" sz="2400" b="1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400" b="1" baseline="-25000" dirty="0" smtClean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en-GB" sz="2400" b="1" dirty="0" smtClean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9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sz="2400" b="1" dirty="0" smtClean="0"/>
              <a:t>Diferença </a:t>
            </a:r>
            <a:r>
              <a:rPr lang="pt-BR" sz="2400" b="1" dirty="0"/>
              <a:t>entre sexos </a:t>
            </a:r>
            <a:r>
              <a:rPr lang="pt-BR" sz="2400" b="1" dirty="0" smtClean="0"/>
              <a:t>da proporção de pessoas com problemas de saúde </a:t>
            </a:r>
            <a:r>
              <a:rPr lang="pt-BR" sz="2400" b="1" u="sng" dirty="0" smtClean="0"/>
              <a:t>é</a:t>
            </a:r>
            <a:r>
              <a:rPr lang="pt-BR" sz="2400" b="1" dirty="0" smtClean="0"/>
              <a:t> </a:t>
            </a:r>
            <a:r>
              <a:rPr lang="pt-BR" sz="2400" b="1" dirty="0"/>
              <a:t>estatisticamente </a:t>
            </a:r>
            <a:r>
              <a:rPr lang="pt-BR" sz="2400" b="1" dirty="0" smtClean="0"/>
              <a:t>significativa</a:t>
            </a:r>
            <a:endParaRPr lang="en-GB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GB" sz="2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982" y="1969906"/>
            <a:ext cx="6232391" cy="3241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6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3</a:t>
            </a:fld>
            <a:endParaRPr lang="pt-PT"/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CBF3E1BF-CB85-41FB-9AF0-923CF883E0FC}"/>
              </a:ext>
            </a:extLst>
          </p:cNvPr>
          <p:cNvSpPr txBox="1">
            <a:spLocks/>
          </p:cNvSpPr>
          <p:nvPr/>
        </p:nvSpPr>
        <p:spPr>
          <a:xfrm>
            <a:off x="3473985" y="1586648"/>
            <a:ext cx="5628962" cy="4769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400" b="1" dirty="0"/>
              <a:t>Método hipotético-dedutivo</a:t>
            </a:r>
            <a:endParaRPr lang="pt-PT" sz="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1600" b="1" dirty="0"/>
              <a:t>     </a:t>
            </a:r>
            <a:r>
              <a:rPr lang="pt-PT" sz="1600" b="1" dirty="0" smtClean="0"/>
              <a:t>        </a:t>
            </a:r>
            <a:r>
              <a:rPr lang="pt-PT" sz="2200" b="1" dirty="0" smtClean="0"/>
              <a:t>Formulação </a:t>
            </a:r>
            <a:r>
              <a:rPr lang="pt-PT" sz="2200" b="1" dirty="0"/>
              <a:t>de Hipóteses 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200" b="1" dirty="0"/>
              <a:t>		</a:t>
            </a:r>
            <a:r>
              <a:rPr lang="pt-PT" sz="2200" b="1" dirty="0">
                <a:solidFill>
                  <a:srgbClr val="C00000"/>
                </a:solidFill>
              </a:rPr>
              <a:t>↓ 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700" b="1" dirty="0"/>
              <a:t>	                       </a:t>
            </a:r>
            <a:r>
              <a:rPr lang="pt-PT" b="1" dirty="0"/>
              <a:t>Refutação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b="1" dirty="0"/>
              <a:t>		</a:t>
            </a:r>
            <a:r>
              <a:rPr lang="pt-PT" b="1" dirty="0">
                <a:solidFill>
                  <a:srgbClr val="C00000"/>
                </a:solidFill>
              </a:rPr>
              <a:t>↓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200" b="1" dirty="0"/>
              <a:t>              </a:t>
            </a:r>
            <a:r>
              <a:rPr lang="pt-PT" sz="2200" b="1" dirty="0" smtClean="0"/>
              <a:t>     Generalização </a:t>
            </a:r>
            <a:endParaRPr lang="pt-PT" sz="22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sz="2200" b="1" dirty="0"/>
              <a:t>	     </a:t>
            </a:r>
            <a:r>
              <a:rPr lang="pt-PT" sz="2200" b="1" dirty="0" smtClean="0"/>
              <a:t>de </a:t>
            </a:r>
            <a:r>
              <a:rPr lang="pt-PT" sz="2200" b="1" dirty="0"/>
              <a:t>resultados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pt-PT" sz="1600" b="1" dirty="0"/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162976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4</a:t>
            </a:fld>
            <a:endParaRPr lang="pt-P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7275" y="1691157"/>
            <a:ext cx="8924925" cy="4248150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54013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 smtClean="0"/>
              <a:t>Em que contextos devemos empregar um Teste </a:t>
            </a:r>
            <a:r>
              <a:rPr lang="pt-PT" sz="2400" b="1" dirty="0"/>
              <a:t>de Hipóteses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</p:txBody>
      </p:sp>
    </p:spTree>
    <p:extLst>
      <p:ext uri="{BB962C8B-B14F-4D97-AF65-F5344CB8AC3E}">
        <p14:creationId xmlns:p14="http://schemas.microsoft.com/office/powerpoint/2010/main" val="2133020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5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54013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Teste de Hipóteses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Envolve a formulação de duas hipóteses alternativas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Hipótese Nula </a:t>
            </a:r>
            <a:r>
              <a:rPr lang="pt-PT" sz="1800" b="1" dirty="0"/>
              <a:t>(</a:t>
            </a:r>
            <a:r>
              <a:rPr lang="pt-PT" sz="18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18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sz="1800" b="1" dirty="0"/>
              <a:t>)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Determina o valor do parâmetro da população que se pretende testar (ex. média, proporção, etc.)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Exprime-se sobre a forma de uma igualdade ( </a:t>
            </a:r>
            <a:r>
              <a:rPr lang="pt-PT" dirty="0"/>
              <a:t>=</a:t>
            </a:r>
            <a:r>
              <a:rPr lang="pt-PT" b="1" dirty="0"/>
              <a:t> 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Hipótese Alternativa  (</a:t>
            </a:r>
            <a:r>
              <a:rPr lang="pt-PT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1</a:t>
            </a:r>
            <a:r>
              <a:rPr lang="pt-PT" b="1" dirty="0"/>
              <a:t>)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Determina que o valor do parâmetro é diferente do que o definido pela Hipótese Nula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Consequentemente pode exprimir-se de uma destas formas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≠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  </a:t>
            </a:r>
            <a:r>
              <a:rPr lang="pt-PT" sz="1600" b="1" dirty="0">
                <a:cs typeface="Times New Roman" panose="02020603050405020304" pitchFamily="18" charset="0"/>
              </a:rPr>
              <a:t>- Parâmetro é diferente do que é definido pela Hipótese Nula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endParaRPr lang="pt-PT" sz="2000" b="1" dirty="0"/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&gt;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sz="2000" b="1" dirty="0">
                <a:cs typeface="Times New Roman" panose="02020603050405020304" pitchFamily="18" charset="0"/>
              </a:rPr>
              <a:t> </a:t>
            </a:r>
            <a:r>
              <a:rPr lang="pt-PT" sz="1600" b="1" dirty="0">
                <a:cs typeface="Times New Roman" panose="02020603050405020304" pitchFamily="18" charset="0"/>
              </a:rPr>
              <a:t>- Parâmetro é maior do que é definido pela Hipótese Nula</a:t>
            </a:r>
            <a:r>
              <a:rPr lang="pt-PT" sz="28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endParaRPr lang="pt-PT" sz="2000" b="1" dirty="0"/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&lt;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 </a:t>
            </a:r>
            <a:r>
              <a:rPr lang="pt-PT" sz="1600" b="1" dirty="0">
                <a:cs typeface="Times New Roman" panose="02020603050405020304" pitchFamily="18" charset="0"/>
              </a:rPr>
              <a:t>- Parâmetro é menor do que é definido pela Hipótese Nula</a:t>
            </a:r>
            <a:r>
              <a:rPr lang="pt-PT" sz="2000" b="1" baseline="-25000" dirty="0">
                <a:cs typeface="Times New Roman" panose="02020603050405020304" pitchFamily="18" charset="0"/>
              </a:rPr>
              <a:t> </a:t>
            </a:r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90476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6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54013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Teste de Hipóteses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Envolve a formulação de duas hipóteses alternativas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Hipótese Nula </a:t>
            </a:r>
            <a:r>
              <a:rPr lang="pt-PT" sz="1800" b="1" dirty="0"/>
              <a:t>(</a:t>
            </a:r>
            <a:r>
              <a:rPr lang="pt-PT" sz="18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18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sz="1800" b="1" dirty="0"/>
              <a:t>)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Determina o valor do parâmetro da população que se pretende testar (ex. média, proporção, etc.)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Exprime-se sobre a forma de uma igualdade ( </a:t>
            </a:r>
            <a:r>
              <a:rPr lang="pt-PT" dirty="0"/>
              <a:t>=</a:t>
            </a:r>
            <a:r>
              <a:rPr lang="pt-PT" b="1" dirty="0"/>
              <a:t> 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Hipótese Alternativa  (</a:t>
            </a:r>
            <a:r>
              <a:rPr lang="pt-PT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1</a:t>
            </a:r>
            <a:r>
              <a:rPr lang="pt-PT" b="1" dirty="0"/>
              <a:t>)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Determina que o valor do parâmetro é diferente do que o definido pela Hipótese Nula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Consequentemente pode exprimir-se de uma destas formas</a:t>
            </a:r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≠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  </a:t>
            </a:r>
            <a:r>
              <a:rPr lang="pt-PT" sz="1600" b="1" dirty="0">
                <a:cs typeface="Times New Roman" panose="02020603050405020304" pitchFamily="18" charset="0"/>
              </a:rPr>
              <a:t>- Parâmetro é diferente do que é definido pela Hipótese Nula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endParaRPr lang="pt-PT" sz="2000" b="1" dirty="0"/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&gt;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sz="2000" b="1" dirty="0">
                <a:cs typeface="Times New Roman" panose="02020603050405020304" pitchFamily="18" charset="0"/>
              </a:rPr>
              <a:t> </a:t>
            </a:r>
            <a:r>
              <a:rPr lang="pt-PT" sz="1600" b="1" dirty="0">
                <a:cs typeface="Times New Roman" panose="02020603050405020304" pitchFamily="18" charset="0"/>
              </a:rPr>
              <a:t>- Parâmetro é maior do que é definido pela Hipótese Nula</a:t>
            </a:r>
            <a:r>
              <a:rPr lang="pt-PT" sz="28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 </a:t>
            </a:r>
            <a:endParaRPr lang="pt-PT" sz="2000" b="1" dirty="0"/>
          </a:p>
          <a:p>
            <a:pPr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&lt;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 </a:t>
            </a:r>
            <a:r>
              <a:rPr lang="pt-PT" sz="1600" b="1" dirty="0">
                <a:cs typeface="Times New Roman" panose="02020603050405020304" pitchFamily="18" charset="0"/>
              </a:rPr>
              <a:t>- Parâmetro é menor do que é definido pela Hipótese Nula</a:t>
            </a:r>
            <a:r>
              <a:rPr lang="pt-PT" sz="2000" b="1" baseline="-25000" dirty="0">
                <a:cs typeface="Times New Roman" panose="02020603050405020304" pitchFamily="18" charset="0"/>
              </a:rPr>
              <a:t> </a:t>
            </a:r>
            <a:endParaRPr lang="pt-PT" sz="2000" b="1" dirty="0"/>
          </a:p>
        </p:txBody>
      </p:sp>
      <p:sp>
        <p:nvSpPr>
          <p:cNvPr id="3" name="Chaveta à direita 2">
            <a:extLst>
              <a:ext uri="{FF2B5EF4-FFF2-40B4-BE49-F238E27FC236}">
                <a16:creationId xmlns:a16="http://schemas.microsoft.com/office/drawing/2014/main" xmlns="" id="{7F4DDC8E-393A-4D12-A559-0FAB867740EA}"/>
              </a:ext>
            </a:extLst>
          </p:cNvPr>
          <p:cNvSpPr/>
          <p:nvPr/>
        </p:nvSpPr>
        <p:spPr>
          <a:xfrm>
            <a:off x="8123903" y="5261386"/>
            <a:ext cx="45719" cy="1277526"/>
          </a:xfrm>
          <a:prstGeom prst="rightBrac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55F73F76-3EFF-4FE3-A11B-9D3EAA76FE28}"/>
              </a:ext>
            </a:extLst>
          </p:cNvPr>
          <p:cNvSpPr txBox="1"/>
          <p:nvPr/>
        </p:nvSpPr>
        <p:spPr>
          <a:xfrm>
            <a:off x="8329501" y="5676856"/>
            <a:ext cx="36281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/>
              <a:t>Determina o tipo de teste a usar</a:t>
            </a:r>
          </a:p>
        </p:txBody>
      </p:sp>
    </p:spTree>
    <p:extLst>
      <p:ext uri="{BB962C8B-B14F-4D97-AF65-F5344CB8AC3E}">
        <p14:creationId xmlns:p14="http://schemas.microsoft.com/office/powerpoint/2010/main" val="391958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7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3"/>
            <a:ext cx="11726545" cy="540132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Resultados possíveis de um teste de hipótese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>
                <a:latin typeface="Comic Sans MS" panose="030F0702030302020204" pitchFamily="66" charset="0"/>
              </a:rPr>
              <a:t>a</a:t>
            </a:r>
            <a:r>
              <a:rPr lang="pt-PT" sz="2000" b="1" dirty="0"/>
              <a:t> = Nível de significância do Teste (Probabilidade de ocorrência de um Erro do Tipo I)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PT" b="1" dirty="0"/>
              <a:t>			- </a:t>
            </a:r>
            <a:r>
              <a:rPr lang="pt-PT" sz="2000" b="1" dirty="0"/>
              <a:t>pode ser de 0.1, 0.05, 0.01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>
              <a:latin typeface="Comic Sans MS" panose="030F0702030302020204" pitchFamily="66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>
                <a:latin typeface="Comic Sans MS" panose="030F0702030302020204" pitchFamily="66" charset="0"/>
              </a:rPr>
              <a:t>B</a:t>
            </a:r>
            <a:r>
              <a:rPr lang="pt-PT" sz="2000" b="1" dirty="0"/>
              <a:t> = Probabilidade de ocorrência de um Erro do Tipo II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Probabilidade de rejeitar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  </a:t>
            </a:r>
            <a:r>
              <a:rPr lang="pt-PT" sz="2000" b="1" dirty="0">
                <a:cs typeface="Times New Roman" panose="02020603050405020304" pitchFamily="18" charset="0"/>
              </a:rPr>
              <a:t>quando 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  </a:t>
            </a:r>
            <a:r>
              <a:rPr lang="pt-PT" sz="2000" b="1" dirty="0"/>
              <a:t>é efetivamente falsa (Potência do Teste de Hipótese) = 1- </a:t>
            </a:r>
            <a:r>
              <a:rPr lang="pt-PT" sz="2000" b="1" dirty="0">
                <a:latin typeface="Comic Sans MS" panose="030F0702030302020204" pitchFamily="66" charset="0"/>
              </a:rPr>
              <a:t>B </a:t>
            </a: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xmlns="" id="{87BC1278-B927-408F-812B-DC42B7513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008797"/>
              </p:ext>
            </p:extLst>
          </p:nvPr>
        </p:nvGraphicFramePr>
        <p:xfrm>
          <a:off x="425245" y="1959152"/>
          <a:ext cx="11341510" cy="226789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991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991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58946">
                <a:tc>
                  <a:txBody>
                    <a:bodyPr/>
                    <a:lstStyle/>
                    <a:p>
                      <a:pPr algn="r"/>
                      <a:endParaRPr lang="pt-P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A HIPÓTESE NULA </a:t>
                      </a:r>
                    </a:p>
                    <a:p>
                      <a:pPr algn="ctr"/>
                      <a:r>
                        <a:rPr lang="pt-PT" dirty="0"/>
                        <a:t>É VERDADEIRA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A HIPÓTESE NULA </a:t>
                      </a:r>
                    </a:p>
                    <a:p>
                      <a:pPr algn="ctr"/>
                      <a:r>
                        <a:rPr lang="pt-PT" dirty="0"/>
                        <a:t>É FALSA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8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>
                          <a:solidFill>
                            <a:schemeClr val="bg1"/>
                          </a:solidFill>
                        </a:rPr>
                        <a:t>REJEITA-SE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>
                          <a:solidFill>
                            <a:schemeClr val="bg1"/>
                          </a:solidFill>
                        </a:rPr>
                        <a:t>HIPÓTESE NULA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dirty="0"/>
                        <a:t>Erro do tipo I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baseline="0" dirty="0"/>
                        <a:t>Decisão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baseline="0" dirty="0"/>
                        <a:t>Correta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9765696"/>
                  </a:ext>
                </a:extLst>
              </a:tr>
              <a:tr h="82094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>
                          <a:solidFill>
                            <a:schemeClr val="bg1"/>
                          </a:solidFill>
                        </a:rPr>
                        <a:t>NÃO SE REJEITA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b="1" i="0" dirty="0">
                          <a:solidFill>
                            <a:schemeClr val="bg1"/>
                          </a:solidFill>
                        </a:rPr>
                        <a:t>HIPÓTESE NULA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baseline="0" dirty="0"/>
                        <a:t>Decisão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baseline="0" dirty="0"/>
                        <a:t>Correta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PT" b="1" baseline="0" dirty="0"/>
                        <a:t>Erro do tipo II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pt-PT" b="1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9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8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4"/>
            <a:ext cx="11726545" cy="5432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3 formas alternativas de realizar um Teste de Hipóteses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Método I: Com base no Intervalo de Confiança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Método II: Com base na Região Critica / Região de Rejeição (menos usados atualmente)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000" b="1" dirty="0"/>
              <a:t>Método III: Com base Valor da Probabilidade (P-</a:t>
            </a:r>
            <a:r>
              <a:rPr lang="pt-PT" sz="2000" b="1" dirty="0" err="1"/>
              <a:t>value</a:t>
            </a:r>
            <a:r>
              <a:rPr lang="pt-PT" sz="2000" b="1" dirty="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Os últimos dois métodos implicam o calculo de uma Estatística de Teste, que por sua vez determina a escolha do Teste de Significância que permite refutar/não refutar a Hipótese Nula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0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/>
          </a:p>
          <a:p>
            <a:pPr lvl="2"/>
            <a:endParaRPr lang="pt-PT" sz="1800" b="1" dirty="0"/>
          </a:p>
          <a:p>
            <a:pPr lvl="1"/>
            <a:endParaRPr lang="pt-PT" sz="2000" b="1" dirty="0"/>
          </a:p>
        </p:txBody>
      </p:sp>
    </p:spTree>
    <p:extLst>
      <p:ext uri="{BB962C8B-B14F-4D97-AF65-F5344CB8AC3E}">
        <p14:creationId xmlns:p14="http://schemas.microsoft.com/office/powerpoint/2010/main" val="245762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234397" y="0"/>
            <a:ext cx="11957602" cy="1030288"/>
            <a:chOff x="234397" y="0"/>
            <a:chExt cx="11957602" cy="1030288"/>
          </a:xfrm>
        </p:grpSpPr>
        <p:sp>
          <p:nvSpPr>
            <p:cNvPr id="5" name="Retângulo 4"/>
            <p:cNvSpPr/>
            <p:nvPr/>
          </p:nvSpPr>
          <p:spPr>
            <a:xfrm>
              <a:off x="2380129" y="0"/>
              <a:ext cx="9811870" cy="1030288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t-PT" sz="3200" b="1" dirty="0"/>
                <a:t>ANÁLISE DE DADOS EM GRH</a:t>
              </a:r>
            </a:p>
            <a:p>
              <a:r>
                <a:rPr lang="en-US" sz="2400" b="1" i="1" dirty="0"/>
                <a:t>Aula 10: </a:t>
              </a:r>
              <a:r>
                <a:rPr lang="pt-BR" sz="2400" b="1" i="1" dirty="0"/>
                <a:t>Formulação e Teste de Hipóteses</a:t>
              </a:r>
              <a:endParaRPr lang="pt-PT" sz="2400" b="1" i="1" dirty="0"/>
            </a:p>
          </p:txBody>
        </p:sp>
        <p:pic>
          <p:nvPicPr>
            <p:cNvPr id="4" name="Picture 1" descr="https://aquila2.iseg.ulisboa.pt/aquila/getFile.do?fileId=543893&amp;method=getFil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397" y="182563"/>
              <a:ext cx="1943100" cy="8477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68FD-9D98-45CD-B430-B3A64A93CC92}" type="slidenum">
              <a:rPr lang="pt-PT" smtClean="0"/>
              <a:t>9</a:t>
            </a:fld>
            <a:endParaRPr lang="pt-PT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xmlns="" id="{664FC612-74DD-451F-B4F6-1CE296573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396" y="1274114"/>
            <a:ext cx="11726545" cy="5432613"/>
          </a:xfrm>
        </p:spPr>
        <p:txBody>
          <a:bodyPr>
            <a:normAutofit/>
          </a:bodyPr>
          <a:lstStyle/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600" b="1" dirty="0"/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24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>
              <a:solidFill>
                <a:srgbClr val="FF0000"/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1800" b="1" dirty="0"/>
          </a:p>
          <a:p>
            <a:pPr lvl="2"/>
            <a:endParaRPr lang="pt-PT" sz="1800" b="1" dirty="0"/>
          </a:p>
          <a:p>
            <a:pPr lvl="1"/>
            <a:endParaRPr lang="pt-PT" sz="2000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554D0298-EEB8-4C11-BE93-5980FA5128A8}"/>
              </a:ext>
            </a:extLst>
          </p:cNvPr>
          <p:cNvSpPr txBox="1">
            <a:spLocks/>
          </p:cNvSpPr>
          <p:nvPr/>
        </p:nvSpPr>
        <p:spPr>
          <a:xfrm>
            <a:off x="234396" y="1274114"/>
            <a:ext cx="6488137" cy="5580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sz="2400" b="1" dirty="0"/>
              <a:t>Método I: Intervalo de Confiança 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2000" b="1" dirty="0"/>
              <a:t>Formulação da Hipótese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t-PT" sz="800" b="1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2000" b="1" dirty="0"/>
              <a:t>Determinar a estatística </a:t>
            </a:r>
            <a:r>
              <a:rPr lang="pt-PT" sz="2000" b="1" dirty="0" err="1"/>
              <a:t>amostral</a:t>
            </a:r>
            <a:r>
              <a:rPr lang="pt-PT" sz="2000" b="1" dirty="0"/>
              <a:t> (ex. média, proporção)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t-PT" sz="800" b="1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2000" b="1" dirty="0"/>
              <a:t>Produzir o Intervalo de Confiança</a:t>
            </a: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endParaRPr lang="pt-PT" sz="800" b="1" dirty="0"/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t-PT" sz="2000" b="1" dirty="0"/>
              <a:t>Se o parâmetro da população encontrar dentro do Intervalo de Confiança,  não rejeitamos a Hipótese Nula (</a:t>
            </a:r>
            <a:r>
              <a:rPr lang="pt-PT" sz="2000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2000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sz="2000" b="1" dirty="0"/>
              <a:t>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pt-PT" sz="800" b="1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pt-PT" b="1" dirty="0"/>
              <a:t>Se não for o caso rejeitamos a Hipótese Nula (</a:t>
            </a:r>
            <a:r>
              <a:rPr lang="pt-PT" b="1" dirty="0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b="1" baseline="-25000" dirty="0">
                <a:latin typeface="Gabriola" panose="04040605051002020D02" pitchFamily="82" charset="0"/>
                <a:cs typeface="Times New Roman" panose="02020603050405020304" pitchFamily="18" charset="0"/>
              </a:rPr>
              <a:t>0</a:t>
            </a:r>
            <a:r>
              <a:rPr lang="pt-PT" b="1" dirty="0"/>
              <a:t>), </a:t>
            </a:r>
            <a:r>
              <a:rPr lang="pt-PT" sz="1800" b="1" dirty="0"/>
              <a:t>e não rejeitamos a Hipótese Alternativa (</a:t>
            </a:r>
            <a:r>
              <a:rPr lang="pt-PT" sz="1800" b="1" dirty="0" err="1">
                <a:latin typeface="Gabriola" panose="04040605051002020D02" pitchFamily="82" charset="0"/>
                <a:cs typeface="Times New Roman" panose="02020603050405020304" pitchFamily="18" charset="0"/>
              </a:rPr>
              <a:t>H</a:t>
            </a:r>
            <a:r>
              <a:rPr lang="pt-PT" sz="1800" b="1" baseline="-25000" dirty="0" err="1">
                <a:latin typeface="Gabriola" panose="04040605051002020D02" pitchFamily="82" charset="0"/>
                <a:cs typeface="Times New Roman" panose="02020603050405020304" pitchFamily="18" charset="0"/>
              </a:rPr>
              <a:t>a</a:t>
            </a:r>
            <a:r>
              <a:rPr lang="pt-PT" sz="1800" b="1" dirty="0"/>
              <a:t>) </a:t>
            </a:r>
          </a:p>
        </p:txBody>
      </p:sp>
      <p:pic>
        <p:nvPicPr>
          <p:cNvPr id="2050" name="Picture 2" descr="http://www.intuitor.com/student/ConfIntHypTest.gif">
            <a:extLst>
              <a:ext uri="{FF2B5EF4-FFF2-40B4-BE49-F238E27FC236}">
                <a16:creationId xmlns:a16="http://schemas.microsoft.com/office/drawing/2014/main" xmlns="" id="{AC1569FF-1E53-4221-93B1-834F51C4F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1" y="1126633"/>
            <a:ext cx="4553465" cy="482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E870CF13-08B3-41FE-8359-867355387F5E}"/>
              </a:ext>
            </a:extLst>
          </p:cNvPr>
          <p:cNvSpPr/>
          <p:nvPr/>
        </p:nvSpPr>
        <p:spPr>
          <a:xfrm>
            <a:off x="7356926" y="6171125"/>
            <a:ext cx="44117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000" dirty="0"/>
              <a:t>Fonte: http://www.intuitor.com/student/AP_Stat_Objectives_3rd_Quarter.php</a:t>
            </a:r>
          </a:p>
        </p:txBody>
      </p:sp>
    </p:spTree>
    <p:extLst>
      <p:ext uri="{BB962C8B-B14F-4D97-AF65-F5344CB8AC3E}">
        <p14:creationId xmlns:p14="http://schemas.microsoft.com/office/powerpoint/2010/main" val="4076761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8606</TotalTime>
  <Words>1607</Words>
  <Application>Microsoft Office PowerPoint</Application>
  <PresentationFormat>Widescreen</PresentationFormat>
  <Paragraphs>431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Courier New</vt:lpstr>
      <vt:lpstr>Gabriola</vt:lpstr>
      <vt:lpstr>Times New Roman</vt:lpstr>
      <vt:lpstr>Tema do Office</vt:lpstr>
      <vt:lpstr>Aula 10: As diferenças entre departamentos são estatísticamente signifcativas? (parte II)    Formulação e Teste de Hipóteses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1: “Show me the numbers”</dc:title>
  <dc:creator>User01</dc:creator>
  <cp:lastModifiedBy>Amilcar Moreira</cp:lastModifiedBy>
  <cp:revision>687</cp:revision>
  <cp:lastPrinted>2019-11-22T14:37:34Z</cp:lastPrinted>
  <dcterms:created xsi:type="dcterms:W3CDTF">2018-10-05T11:48:33Z</dcterms:created>
  <dcterms:modified xsi:type="dcterms:W3CDTF">2019-11-24T16:03:57Z</dcterms:modified>
</cp:coreProperties>
</file>