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433" r:id="rId2"/>
    <p:sldId id="349" r:id="rId3"/>
    <p:sldId id="350" r:id="rId4"/>
    <p:sldId id="354" r:id="rId5"/>
    <p:sldId id="351" r:id="rId6"/>
    <p:sldId id="405" r:id="rId7"/>
    <p:sldId id="406" r:id="rId8"/>
    <p:sldId id="407" r:id="rId9"/>
    <p:sldId id="408" r:id="rId10"/>
    <p:sldId id="409" r:id="rId11"/>
    <p:sldId id="410" r:id="rId12"/>
    <p:sldId id="412" r:id="rId13"/>
    <p:sldId id="411" r:id="rId14"/>
    <p:sldId id="413" r:id="rId15"/>
    <p:sldId id="414" r:id="rId16"/>
    <p:sldId id="415" r:id="rId17"/>
    <p:sldId id="416" r:id="rId18"/>
    <p:sldId id="417" r:id="rId19"/>
    <p:sldId id="418" r:id="rId20"/>
    <p:sldId id="306" r:id="rId21"/>
    <p:sldId id="419" r:id="rId22"/>
    <p:sldId id="420" r:id="rId23"/>
    <p:sldId id="421" r:id="rId24"/>
    <p:sldId id="422" r:id="rId25"/>
    <p:sldId id="423" r:id="rId26"/>
    <p:sldId id="424" r:id="rId27"/>
    <p:sldId id="425" r:id="rId28"/>
    <p:sldId id="426" r:id="rId29"/>
    <p:sldId id="427" r:id="rId30"/>
    <p:sldId id="358" r:id="rId31"/>
    <p:sldId id="428" r:id="rId32"/>
    <p:sldId id="429" r:id="rId33"/>
    <p:sldId id="360" r:id="rId34"/>
    <p:sldId id="434" r:id="rId35"/>
    <p:sldId id="30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6E8"/>
    <a:srgbClr val="E8E3F7"/>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97225E-8D0D-462A-9857-970596FF60AA}" v="12" dt="2020-10-11T23:07:30.123"/>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7" autoAdjust="0"/>
    <p:restoredTop sz="90251" autoAdjust="0"/>
  </p:normalViewPr>
  <p:slideViewPr>
    <p:cSldViewPr>
      <p:cViewPr varScale="1">
        <p:scale>
          <a:sx n="55" d="100"/>
          <a:sy n="55" d="100"/>
        </p:scale>
        <p:origin x="84" y="186"/>
      </p:cViewPr>
      <p:guideLst>
        <p:guide orient="horz" pos="2160"/>
        <p:guide pos="2880"/>
      </p:guideLst>
    </p:cSldViewPr>
  </p:slideViewPr>
  <p:outlineViewPr>
    <p:cViewPr>
      <p:scale>
        <a:sx n="33" d="100"/>
        <a:sy n="33" d="100"/>
      </p:scale>
      <p:origin x="0" y="15354"/>
    </p:cViewPr>
  </p:outlineViewPr>
  <p:notesTextViewPr>
    <p:cViewPr>
      <p:scale>
        <a:sx n="1" d="1"/>
        <a:sy n="1" d="1"/>
      </p:scale>
      <p:origin x="0" y="0"/>
    </p:cViewPr>
  </p:notesTextViewPr>
  <p:sorterViewPr>
    <p:cViewPr>
      <p:scale>
        <a:sx n="66" d="100"/>
        <a:sy n="66" d="100"/>
      </p:scale>
      <p:origin x="0" y="-3024"/>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ardo Figueiredo Belchior" userId="35abccac-48e3-47e5-9488-9a93acb05b46" providerId="ADAL" clId="{9197225E-8D0D-462A-9857-970596FF60AA}"/>
    <pc:docChg chg="undo custSel addSld delSld modSld">
      <pc:chgData name="Ricardo Figueiredo Belchior" userId="35abccac-48e3-47e5-9488-9a93acb05b46" providerId="ADAL" clId="{9197225E-8D0D-462A-9857-970596FF60AA}" dt="2020-10-11T23:10:07.350" v="947" actId="113"/>
      <pc:docMkLst>
        <pc:docMk/>
      </pc:docMkLst>
      <pc:sldChg chg="delSp modSp mod">
        <pc:chgData name="Ricardo Figueiredo Belchior" userId="35abccac-48e3-47e5-9488-9a93acb05b46" providerId="ADAL" clId="{9197225E-8D0D-462A-9857-970596FF60AA}" dt="2020-10-11T23:06:02.112" v="862" actId="114"/>
        <pc:sldMkLst>
          <pc:docMk/>
          <pc:sldMk cId="2642287571" sldId="304"/>
        </pc:sldMkLst>
        <pc:spChg chg="mod">
          <ac:chgData name="Ricardo Figueiredo Belchior" userId="35abccac-48e3-47e5-9488-9a93acb05b46" providerId="ADAL" clId="{9197225E-8D0D-462A-9857-970596FF60AA}" dt="2020-10-11T23:06:02.112" v="862" actId="114"/>
          <ac:spMkLst>
            <pc:docMk/>
            <pc:sldMk cId="2642287571" sldId="304"/>
            <ac:spMk id="2" creationId="{00000000-0000-0000-0000-000000000000}"/>
          </ac:spMkLst>
        </pc:spChg>
        <pc:spChg chg="del mod">
          <ac:chgData name="Ricardo Figueiredo Belchior" userId="35abccac-48e3-47e5-9488-9a93acb05b46" providerId="ADAL" clId="{9197225E-8D0D-462A-9857-970596FF60AA}" dt="2020-10-11T22:53:25.358" v="744" actId="478"/>
          <ac:spMkLst>
            <pc:docMk/>
            <pc:sldMk cId="2642287571" sldId="304"/>
            <ac:spMk id="3" creationId="{00000000-0000-0000-0000-000000000000}"/>
          </ac:spMkLst>
        </pc:spChg>
      </pc:sldChg>
      <pc:sldChg chg="modSp mod">
        <pc:chgData name="Ricardo Figueiredo Belchior" userId="35abccac-48e3-47e5-9488-9a93acb05b46" providerId="ADAL" clId="{9197225E-8D0D-462A-9857-970596FF60AA}" dt="2020-10-11T22:21:03.706" v="386" actId="14100"/>
        <pc:sldMkLst>
          <pc:docMk/>
          <pc:sldMk cId="2230317394" sldId="306"/>
        </pc:sldMkLst>
        <pc:spChg chg="mod">
          <ac:chgData name="Ricardo Figueiredo Belchior" userId="35abccac-48e3-47e5-9488-9a93acb05b46" providerId="ADAL" clId="{9197225E-8D0D-462A-9857-970596FF60AA}" dt="2020-10-11T22:21:03.706" v="386" actId="14100"/>
          <ac:spMkLst>
            <pc:docMk/>
            <pc:sldMk cId="2230317394" sldId="306"/>
            <ac:spMk id="2" creationId="{00000000-0000-0000-0000-000000000000}"/>
          </ac:spMkLst>
        </pc:spChg>
        <pc:spChg chg="mod">
          <ac:chgData name="Ricardo Figueiredo Belchior" userId="35abccac-48e3-47e5-9488-9a93acb05b46" providerId="ADAL" clId="{9197225E-8D0D-462A-9857-970596FF60AA}" dt="2020-10-11T22:18:00.310" v="303" actId="14100"/>
          <ac:spMkLst>
            <pc:docMk/>
            <pc:sldMk cId="2230317394" sldId="306"/>
            <ac:spMk id="4" creationId="{00000000-0000-0000-0000-000000000000}"/>
          </ac:spMkLst>
        </pc:spChg>
        <pc:spChg chg="mod">
          <ac:chgData name="Ricardo Figueiredo Belchior" userId="35abccac-48e3-47e5-9488-9a93acb05b46" providerId="ADAL" clId="{9197225E-8D0D-462A-9857-970596FF60AA}" dt="2020-10-11T22:17:28.283" v="300" actId="6549"/>
          <ac:spMkLst>
            <pc:docMk/>
            <pc:sldMk cId="2230317394" sldId="306"/>
            <ac:spMk id="5" creationId="{00000000-0000-0000-0000-000000000000}"/>
          </ac:spMkLst>
        </pc:spChg>
        <pc:spChg chg="mod">
          <ac:chgData name="Ricardo Figueiredo Belchior" userId="35abccac-48e3-47e5-9488-9a93acb05b46" providerId="ADAL" clId="{9197225E-8D0D-462A-9857-970596FF60AA}" dt="2020-10-11T22:20:47.623" v="384" actId="6549"/>
          <ac:spMkLst>
            <pc:docMk/>
            <pc:sldMk cId="2230317394" sldId="306"/>
            <ac:spMk id="7" creationId="{00000000-0000-0000-0000-000000000000}"/>
          </ac:spMkLst>
        </pc:spChg>
        <pc:picChg chg="mod">
          <ac:chgData name="Ricardo Figueiredo Belchior" userId="35abccac-48e3-47e5-9488-9a93acb05b46" providerId="ADAL" clId="{9197225E-8D0D-462A-9857-970596FF60AA}" dt="2020-10-11T22:19:50.986" v="308" actId="14100"/>
          <ac:picMkLst>
            <pc:docMk/>
            <pc:sldMk cId="2230317394" sldId="306"/>
            <ac:picMk id="6" creationId="{00000000-0000-0000-0000-000000000000}"/>
          </ac:picMkLst>
        </pc:picChg>
      </pc:sldChg>
      <pc:sldChg chg="modSp mod">
        <pc:chgData name="Ricardo Figueiredo Belchior" userId="35abccac-48e3-47e5-9488-9a93acb05b46" providerId="ADAL" clId="{9197225E-8D0D-462A-9857-970596FF60AA}" dt="2020-10-11T21:30:27.780" v="13" actId="14100"/>
        <pc:sldMkLst>
          <pc:docMk/>
          <pc:sldMk cId="6156025" sldId="349"/>
        </pc:sldMkLst>
        <pc:spChg chg="mod">
          <ac:chgData name="Ricardo Figueiredo Belchior" userId="35abccac-48e3-47e5-9488-9a93acb05b46" providerId="ADAL" clId="{9197225E-8D0D-462A-9857-970596FF60AA}" dt="2020-10-11T21:30:27.780" v="13" actId="14100"/>
          <ac:spMkLst>
            <pc:docMk/>
            <pc:sldMk cId="6156025" sldId="349"/>
            <ac:spMk id="3" creationId="{00000000-0000-0000-0000-000000000000}"/>
          </ac:spMkLst>
        </pc:spChg>
      </pc:sldChg>
      <pc:sldChg chg="modSp mod">
        <pc:chgData name="Ricardo Figueiredo Belchior" userId="35abccac-48e3-47e5-9488-9a93acb05b46" providerId="ADAL" clId="{9197225E-8D0D-462A-9857-970596FF60AA}" dt="2020-10-11T21:39:04.733" v="23" actId="255"/>
        <pc:sldMkLst>
          <pc:docMk/>
          <pc:sldMk cId="965711560" sldId="350"/>
        </pc:sldMkLst>
        <pc:spChg chg="mod">
          <ac:chgData name="Ricardo Figueiredo Belchior" userId="35abccac-48e3-47e5-9488-9a93acb05b46" providerId="ADAL" clId="{9197225E-8D0D-462A-9857-970596FF60AA}" dt="2020-10-11T21:39:04.733" v="23" actId="255"/>
          <ac:spMkLst>
            <pc:docMk/>
            <pc:sldMk cId="965711560" sldId="350"/>
            <ac:spMk id="2" creationId="{00000000-0000-0000-0000-000000000000}"/>
          </ac:spMkLst>
        </pc:spChg>
        <pc:spChg chg="mod">
          <ac:chgData name="Ricardo Figueiredo Belchior" userId="35abccac-48e3-47e5-9488-9a93acb05b46" providerId="ADAL" clId="{9197225E-8D0D-462A-9857-970596FF60AA}" dt="2020-10-11T21:38:26.895" v="22" actId="123"/>
          <ac:spMkLst>
            <pc:docMk/>
            <pc:sldMk cId="965711560" sldId="350"/>
            <ac:spMk id="5" creationId="{00000000-0000-0000-0000-000000000000}"/>
          </ac:spMkLst>
        </pc:spChg>
      </pc:sldChg>
      <pc:sldChg chg="addSp delSp modSp mod">
        <pc:chgData name="Ricardo Figueiredo Belchior" userId="35abccac-48e3-47e5-9488-9a93acb05b46" providerId="ADAL" clId="{9197225E-8D0D-462A-9857-970596FF60AA}" dt="2020-10-11T21:46:16.740" v="79" actId="14100"/>
        <pc:sldMkLst>
          <pc:docMk/>
          <pc:sldMk cId="811449678" sldId="351"/>
        </pc:sldMkLst>
        <pc:spChg chg="del">
          <ac:chgData name="Ricardo Figueiredo Belchior" userId="35abccac-48e3-47e5-9488-9a93acb05b46" providerId="ADAL" clId="{9197225E-8D0D-462A-9857-970596FF60AA}" dt="2020-10-11T21:43:38.124" v="38" actId="478"/>
          <ac:spMkLst>
            <pc:docMk/>
            <pc:sldMk cId="811449678" sldId="351"/>
            <ac:spMk id="2" creationId="{00000000-0000-0000-0000-000000000000}"/>
          </ac:spMkLst>
        </pc:spChg>
        <pc:spChg chg="add del mod">
          <ac:chgData name="Ricardo Figueiredo Belchior" userId="35abccac-48e3-47e5-9488-9a93acb05b46" providerId="ADAL" clId="{9197225E-8D0D-462A-9857-970596FF60AA}" dt="2020-10-11T21:43:41.323" v="39" actId="478"/>
          <ac:spMkLst>
            <pc:docMk/>
            <pc:sldMk cId="811449678" sldId="351"/>
            <ac:spMk id="4" creationId="{C6F02D74-91DE-408A-AC96-1E18541604B3}"/>
          </ac:spMkLst>
        </pc:spChg>
        <pc:spChg chg="mod">
          <ac:chgData name="Ricardo Figueiredo Belchior" userId="35abccac-48e3-47e5-9488-9a93acb05b46" providerId="ADAL" clId="{9197225E-8D0D-462A-9857-970596FF60AA}" dt="2020-10-11T21:46:16.740" v="79" actId="14100"/>
          <ac:spMkLst>
            <pc:docMk/>
            <pc:sldMk cId="811449678" sldId="351"/>
            <ac:spMk id="5" creationId="{00000000-0000-0000-0000-000000000000}"/>
          </ac:spMkLst>
        </pc:spChg>
        <pc:spChg chg="add mod">
          <ac:chgData name="Ricardo Figueiredo Belchior" userId="35abccac-48e3-47e5-9488-9a93acb05b46" providerId="ADAL" clId="{9197225E-8D0D-462A-9857-970596FF60AA}" dt="2020-10-11T21:44:03.496" v="46" actId="1035"/>
          <ac:spMkLst>
            <pc:docMk/>
            <pc:sldMk cId="811449678" sldId="351"/>
            <ac:spMk id="6" creationId="{9A281831-F47E-4D20-9674-66852A33DFEA}"/>
          </ac:spMkLst>
        </pc:spChg>
      </pc:sldChg>
      <pc:sldChg chg="addSp modSp mod setBg">
        <pc:chgData name="Ricardo Figueiredo Belchior" userId="35abccac-48e3-47e5-9488-9a93acb05b46" providerId="ADAL" clId="{9197225E-8D0D-462A-9857-970596FF60AA}" dt="2020-10-11T21:43:03.840" v="37" actId="1076"/>
        <pc:sldMkLst>
          <pc:docMk/>
          <pc:sldMk cId="1830057982" sldId="354"/>
        </pc:sldMkLst>
        <pc:spChg chg="mod">
          <ac:chgData name="Ricardo Figueiredo Belchior" userId="35abccac-48e3-47e5-9488-9a93acb05b46" providerId="ADAL" clId="{9197225E-8D0D-462A-9857-970596FF60AA}" dt="2020-10-11T21:41:16.295" v="28" actId="14100"/>
          <ac:spMkLst>
            <pc:docMk/>
            <pc:sldMk cId="1830057982" sldId="354"/>
            <ac:spMk id="2" creationId="{00000000-0000-0000-0000-000000000000}"/>
          </ac:spMkLst>
        </pc:spChg>
        <pc:spChg chg="add mod">
          <ac:chgData name="Ricardo Figueiredo Belchior" userId="35abccac-48e3-47e5-9488-9a93acb05b46" providerId="ADAL" clId="{9197225E-8D0D-462A-9857-970596FF60AA}" dt="2020-10-11T21:42:56.556" v="35" actId="207"/>
          <ac:spMkLst>
            <pc:docMk/>
            <pc:sldMk cId="1830057982" sldId="354"/>
            <ac:spMk id="5" creationId="{25019648-CD61-4940-8912-74F33F85F17B}"/>
          </ac:spMkLst>
        </pc:spChg>
        <pc:spChg chg="add mod">
          <ac:chgData name="Ricardo Figueiredo Belchior" userId="35abccac-48e3-47e5-9488-9a93acb05b46" providerId="ADAL" clId="{9197225E-8D0D-462A-9857-970596FF60AA}" dt="2020-10-11T21:43:03.840" v="37" actId="1076"/>
          <ac:spMkLst>
            <pc:docMk/>
            <pc:sldMk cId="1830057982" sldId="354"/>
            <ac:spMk id="6" creationId="{C3CE2CD1-F068-43E5-BEA3-F715F8BF916D}"/>
          </ac:spMkLst>
        </pc:spChg>
        <pc:cxnChg chg="add mod">
          <ac:chgData name="Ricardo Figueiredo Belchior" userId="35abccac-48e3-47e5-9488-9a93acb05b46" providerId="ADAL" clId="{9197225E-8D0D-462A-9857-970596FF60AA}" dt="2020-10-11T21:42:18.255" v="32" actId="1035"/>
          <ac:cxnSpMkLst>
            <pc:docMk/>
            <pc:sldMk cId="1830057982" sldId="354"/>
            <ac:cxnSpMk id="4" creationId="{8135C9A1-3E36-4B51-8D0B-6B6AB38514AE}"/>
          </ac:cxnSpMkLst>
        </pc:cxnChg>
      </pc:sldChg>
      <pc:sldChg chg="addSp">
        <pc:chgData name="Ricardo Figueiredo Belchior" userId="35abccac-48e3-47e5-9488-9a93acb05b46" providerId="ADAL" clId="{9197225E-8D0D-462A-9857-970596FF60AA}" dt="2020-10-11T22:45:41.806" v="694"/>
        <pc:sldMkLst>
          <pc:docMk/>
          <pc:sldMk cId="9181612" sldId="358"/>
        </pc:sldMkLst>
        <pc:picChg chg="add">
          <ac:chgData name="Ricardo Figueiredo Belchior" userId="35abccac-48e3-47e5-9488-9a93acb05b46" providerId="ADAL" clId="{9197225E-8D0D-462A-9857-970596FF60AA}" dt="2020-10-11T22:45:41.806" v="694"/>
          <ac:picMkLst>
            <pc:docMk/>
            <pc:sldMk cId="9181612" sldId="358"/>
            <ac:picMk id="1026" creationId="{C0A9B412-DD20-419E-B4FF-159B44309856}"/>
          </ac:picMkLst>
        </pc:picChg>
      </pc:sldChg>
      <pc:sldChg chg="addSp modSp add del mod">
        <pc:chgData name="Ricardo Figueiredo Belchior" userId="35abccac-48e3-47e5-9488-9a93acb05b46" providerId="ADAL" clId="{9197225E-8D0D-462A-9857-970596FF60AA}" dt="2020-10-11T22:46:52.812" v="718" actId="1076"/>
        <pc:sldMkLst>
          <pc:docMk/>
          <pc:sldMk cId="969739050" sldId="358"/>
        </pc:sldMkLst>
        <pc:spChg chg="mod">
          <ac:chgData name="Ricardo Figueiredo Belchior" userId="35abccac-48e3-47e5-9488-9a93acb05b46" providerId="ADAL" clId="{9197225E-8D0D-462A-9857-970596FF60AA}" dt="2020-10-11T22:41:56.083" v="691" actId="255"/>
          <ac:spMkLst>
            <pc:docMk/>
            <pc:sldMk cId="969739050" sldId="358"/>
            <ac:spMk id="2" creationId="{00000000-0000-0000-0000-000000000000}"/>
          </ac:spMkLst>
        </pc:spChg>
        <pc:spChg chg="mod">
          <ac:chgData name="Ricardo Figueiredo Belchior" userId="35abccac-48e3-47e5-9488-9a93acb05b46" providerId="ADAL" clId="{9197225E-8D0D-462A-9857-970596FF60AA}" dt="2020-10-11T22:46:34.179" v="714" actId="5793"/>
          <ac:spMkLst>
            <pc:docMk/>
            <pc:sldMk cId="969739050" sldId="358"/>
            <ac:spMk id="3" creationId="{00000000-0000-0000-0000-000000000000}"/>
          </ac:spMkLst>
        </pc:spChg>
        <pc:spChg chg="add mod">
          <ac:chgData name="Ricardo Figueiredo Belchior" userId="35abccac-48e3-47e5-9488-9a93acb05b46" providerId="ADAL" clId="{9197225E-8D0D-462A-9857-970596FF60AA}" dt="2020-10-11T22:46:52.812" v="718" actId="1076"/>
          <ac:spMkLst>
            <pc:docMk/>
            <pc:sldMk cId="969739050" sldId="358"/>
            <ac:spMk id="4" creationId="{43AF5F84-9499-42E0-8459-05B06E06D868}"/>
          </ac:spMkLst>
        </pc:spChg>
        <pc:picChg chg="mod">
          <ac:chgData name="Ricardo Figueiredo Belchior" userId="35abccac-48e3-47e5-9488-9a93acb05b46" providerId="ADAL" clId="{9197225E-8D0D-462A-9857-970596FF60AA}" dt="2020-10-11T22:46:49.582" v="717" actId="1076"/>
          <ac:picMkLst>
            <pc:docMk/>
            <pc:sldMk cId="969739050" sldId="358"/>
            <ac:picMk id="1026" creationId="{C0A9B412-DD20-419E-B4FF-159B44309856}"/>
          </ac:picMkLst>
        </pc:picChg>
      </pc:sldChg>
      <pc:sldChg chg="modSp mod">
        <pc:chgData name="Ricardo Figueiredo Belchior" userId="35abccac-48e3-47e5-9488-9a93acb05b46" providerId="ADAL" clId="{9197225E-8D0D-462A-9857-970596FF60AA}" dt="2020-10-11T22:53:58.899" v="751" actId="14100"/>
        <pc:sldMkLst>
          <pc:docMk/>
          <pc:sldMk cId="815143962" sldId="360"/>
        </pc:sldMkLst>
        <pc:spChg chg="mod">
          <ac:chgData name="Ricardo Figueiredo Belchior" userId="35abccac-48e3-47e5-9488-9a93acb05b46" providerId="ADAL" clId="{9197225E-8D0D-462A-9857-970596FF60AA}" dt="2020-10-11T22:53:58.899" v="751" actId="14100"/>
          <ac:spMkLst>
            <pc:docMk/>
            <pc:sldMk cId="815143962" sldId="360"/>
            <ac:spMk id="2" creationId="{00000000-0000-0000-0000-000000000000}"/>
          </ac:spMkLst>
        </pc:spChg>
      </pc:sldChg>
      <pc:sldChg chg="modSp mod">
        <pc:chgData name="Ricardo Figueiredo Belchior" userId="35abccac-48e3-47e5-9488-9a93acb05b46" providerId="ADAL" clId="{9197225E-8D0D-462A-9857-970596FF60AA}" dt="2020-10-11T21:48:26.437" v="94" actId="179"/>
        <pc:sldMkLst>
          <pc:docMk/>
          <pc:sldMk cId="2132973115" sldId="405"/>
        </pc:sldMkLst>
        <pc:spChg chg="mod">
          <ac:chgData name="Ricardo Figueiredo Belchior" userId="35abccac-48e3-47e5-9488-9a93acb05b46" providerId="ADAL" clId="{9197225E-8D0D-462A-9857-970596FF60AA}" dt="2020-10-11T21:46:44.403" v="80" actId="108"/>
          <ac:spMkLst>
            <pc:docMk/>
            <pc:sldMk cId="2132973115" sldId="405"/>
            <ac:spMk id="2" creationId="{00000000-0000-0000-0000-000000000000}"/>
          </ac:spMkLst>
        </pc:spChg>
        <pc:spChg chg="mod">
          <ac:chgData name="Ricardo Figueiredo Belchior" userId="35abccac-48e3-47e5-9488-9a93acb05b46" providerId="ADAL" clId="{9197225E-8D0D-462A-9857-970596FF60AA}" dt="2020-10-11T21:48:26.437" v="94" actId="179"/>
          <ac:spMkLst>
            <pc:docMk/>
            <pc:sldMk cId="2132973115" sldId="405"/>
            <ac:spMk id="5" creationId="{00000000-0000-0000-0000-000000000000}"/>
          </ac:spMkLst>
        </pc:spChg>
      </pc:sldChg>
      <pc:sldChg chg="modSp mod">
        <pc:chgData name="Ricardo Figueiredo Belchior" userId="35abccac-48e3-47e5-9488-9a93acb05b46" providerId="ADAL" clId="{9197225E-8D0D-462A-9857-970596FF60AA}" dt="2020-10-11T21:49:08.416" v="100" actId="20577"/>
        <pc:sldMkLst>
          <pc:docMk/>
          <pc:sldMk cId="1994306885" sldId="406"/>
        </pc:sldMkLst>
        <pc:spChg chg="mod">
          <ac:chgData name="Ricardo Figueiredo Belchior" userId="35abccac-48e3-47e5-9488-9a93acb05b46" providerId="ADAL" clId="{9197225E-8D0D-462A-9857-970596FF60AA}" dt="2020-10-11T21:49:08.416" v="100" actId="20577"/>
          <ac:spMkLst>
            <pc:docMk/>
            <pc:sldMk cId="1994306885" sldId="406"/>
            <ac:spMk id="2" creationId="{00000000-0000-0000-0000-000000000000}"/>
          </ac:spMkLst>
        </pc:spChg>
      </pc:sldChg>
      <pc:sldChg chg="modSp mod">
        <pc:chgData name="Ricardo Figueiredo Belchior" userId="35abccac-48e3-47e5-9488-9a93acb05b46" providerId="ADAL" clId="{9197225E-8D0D-462A-9857-970596FF60AA}" dt="2020-10-11T21:50:14.854" v="109" actId="948"/>
        <pc:sldMkLst>
          <pc:docMk/>
          <pc:sldMk cId="2009574797" sldId="407"/>
        </pc:sldMkLst>
        <pc:spChg chg="mod">
          <ac:chgData name="Ricardo Figueiredo Belchior" userId="35abccac-48e3-47e5-9488-9a93acb05b46" providerId="ADAL" clId="{9197225E-8D0D-462A-9857-970596FF60AA}" dt="2020-10-11T21:49:51.439" v="105" actId="255"/>
          <ac:spMkLst>
            <pc:docMk/>
            <pc:sldMk cId="2009574797" sldId="407"/>
            <ac:spMk id="2" creationId="{00000000-0000-0000-0000-000000000000}"/>
          </ac:spMkLst>
        </pc:spChg>
        <pc:spChg chg="mod">
          <ac:chgData name="Ricardo Figueiredo Belchior" userId="35abccac-48e3-47e5-9488-9a93acb05b46" providerId="ADAL" clId="{9197225E-8D0D-462A-9857-970596FF60AA}" dt="2020-10-11T21:50:14.854" v="109" actId="948"/>
          <ac:spMkLst>
            <pc:docMk/>
            <pc:sldMk cId="2009574797" sldId="407"/>
            <ac:spMk id="5" creationId="{00000000-0000-0000-0000-000000000000}"/>
          </ac:spMkLst>
        </pc:spChg>
      </pc:sldChg>
      <pc:sldChg chg="modSp mod">
        <pc:chgData name="Ricardo Figueiredo Belchior" userId="35abccac-48e3-47e5-9488-9a93acb05b46" providerId="ADAL" clId="{9197225E-8D0D-462A-9857-970596FF60AA}" dt="2020-10-11T21:52:04.976" v="133" actId="179"/>
        <pc:sldMkLst>
          <pc:docMk/>
          <pc:sldMk cId="1803752713" sldId="408"/>
        </pc:sldMkLst>
        <pc:spChg chg="mod">
          <ac:chgData name="Ricardo Figueiredo Belchior" userId="35abccac-48e3-47e5-9488-9a93acb05b46" providerId="ADAL" clId="{9197225E-8D0D-462A-9857-970596FF60AA}" dt="2020-10-11T21:50:57.023" v="110" actId="255"/>
          <ac:spMkLst>
            <pc:docMk/>
            <pc:sldMk cId="1803752713" sldId="408"/>
            <ac:spMk id="2" creationId="{00000000-0000-0000-0000-000000000000}"/>
          </ac:spMkLst>
        </pc:spChg>
        <pc:spChg chg="mod">
          <ac:chgData name="Ricardo Figueiredo Belchior" userId="35abccac-48e3-47e5-9488-9a93acb05b46" providerId="ADAL" clId="{9197225E-8D0D-462A-9857-970596FF60AA}" dt="2020-10-11T21:52:04.976" v="133" actId="179"/>
          <ac:spMkLst>
            <pc:docMk/>
            <pc:sldMk cId="1803752713" sldId="408"/>
            <ac:spMk id="5" creationId="{00000000-0000-0000-0000-000000000000}"/>
          </ac:spMkLst>
        </pc:spChg>
      </pc:sldChg>
      <pc:sldChg chg="modSp mod">
        <pc:chgData name="Ricardo Figueiredo Belchior" userId="35abccac-48e3-47e5-9488-9a93acb05b46" providerId="ADAL" clId="{9197225E-8D0D-462A-9857-970596FF60AA}" dt="2020-10-11T21:53:03.320" v="134" actId="108"/>
        <pc:sldMkLst>
          <pc:docMk/>
          <pc:sldMk cId="338383261" sldId="409"/>
        </pc:sldMkLst>
        <pc:spChg chg="mod">
          <ac:chgData name="Ricardo Figueiredo Belchior" userId="35abccac-48e3-47e5-9488-9a93acb05b46" providerId="ADAL" clId="{9197225E-8D0D-462A-9857-970596FF60AA}" dt="2020-10-11T21:53:03.320" v="134" actId="108"/>
          <ac:spMkLst>
            <pc:docMk/>
            <pc:sldMk cId="338383261" sldId="409"/>
            <ac:spMk id="2" creationId="{00000000-0000-0000-0000-000000000000}"/>
          </ac:spMkLst>
        </pc:spChg>
      </pc:sldChg>
      <pc:sldChg chg="modSp mod">
        <pc:chgData name="Ricardo Figueiredo Belchior" userId="35abccac-48e3-47e5-9488-9a93acb05b46" providerId="ADAL" clId="{9197225E-8D0D-462A-9857-970596FF60AA}" dt="2020-10-11T21:54:23.065" v="139" actId="1076"/>
        <pc:sldMkLst>
          <pc:docMk/>
          <pc:sldMk cId="1169914225" sldId="410"/>
        </pc:sldMkLst>
        <pc:spChg chg="mod">
          <ac:chgData name="Ricardo Figueiredo Belchior" userId="35abccac-48e3-47e5-9488-9a93acb05b46" providerId="ADAL" clId="{9197225E-8D0D-462A-9857-970596FF60AA}" dt="2020-10-11T21:54:23.065" v="139" actId="1076"/>
          <ac:spMkLst>
            <pc:docMk/>
            <pc:sldMk cId="1169914225" sldId="410"/>
            <ac:spMk id="2" creationId="{00000000-0000-0000-0000-000000000000}"/>
          </ac:spMkLst>
        </pc:spChg>
      </pc:sldChg>
      <pc:sldChg chg="modSp mod">
        <pc:chgData name="Ricardo Figueiredo Belchior" userId="35abccac-48e3-47e5-9488-9a93acb05b46" providerId="ADAL" clId="{9197225E-8D0D-462A-9857-970596FF60AA}" dt="2020-10-11T21:59:50.916" v="213" actId="14100"/>
        <pc:sldMkLst>
          <pc:docMk/>
          <pc:sldMk cId="1776948725" sldId="411"/>
        </pc:sldMkLst>
        <pc:spChg chg="mod">
          <ac:chgData name="Ricardo Figueiredo Belchior" userId="35abccac-48e3-47e5-9488-9a93acb05b46" providerId="ADAL" clId="{9197225E-8D0D-462A-9857-970596FF60AA}" dt="2020-10-11T21:59:50.916" v="213" actId="14100"/>
          <ac:spMkLst>
            <pc:docMk/>
            <pc:sldMk cId="1776948725" sldId="411"/>
            <ac:spMk id="2" creationId="{00000000-0000-0000-0000-000000000000}"/>
          </ac:spMkLst>
        </pc:spChg>
      </pc:sldChg>
      <pc:sldChg chg="modSp mod">
        <pc:chgData name="Ricardo Figueiredo Belchior" userId="35abccac-48e3-47e5-9488-9a93acb05b46" providerId="ADAL" clId="{9197225E-8D0D-462A-9857-970596FF60AA}" dt="2020-10-11T22:01:46.942" v="219" actId="255"/>
        <pc:sldMkLst>
          <pc:docMk/>
          <pc:sldMk cId="849159282" sldId="412"/>
        </pc:sldMkLst>
        <pc:spChg chg="mod">
          <ac:chgData name="Ricardo Figueiredo Belchior" userId="35abccac-48e3-47e5-9488-9a93acb05b46" providerId="ADAL" clId="{9197225E-8D0D-462A-9857-970596FF60AA}" dt="2020-10-11T22:01:46.942" v="219" actId="255"/>
          <ac:spMkLst>
            <pc:docMk/>
            <pc:sldMk cId="849159282" sldId="412"/>
            <ac:spMk id="2" creationId="{00000000-0000-0000-0000-000000000000}"/>
          </ac:spMkLst>
        </pc:spChg>
        <pc:spChg chg="mod">
          <ac:chgData name="Ricardo Figueiredo Belchior" userId="35abccac-48e3-47e5-9488-9a93acb05b46" providerId="ADAL" clId="{9197225E-8D0D-462A-9857-970596FF60AA}" dt="2020-10-11T21:59:24.791" v="200" actId="115"/>
          <ac:spMkLst>
            <pc:docMk/>
            <pc:sldMk cId="849159282" sldId="412"/>
            <ac:spMk id="5" creationId="{00000000-0000-0000-0000-000000000000}"/>
          </ac:spMkLst>
        </pc:spChg>
      </pc:sldChg>
      <pc:sldChg chg="modSp mod">
        <pc:chgData name="Ricardo Figueiredo Belchior" userId="35abccac-48e3-47e5-9488-9a93acb05b46" providerId="ADAL" clId="{9197225E-8D0D-462A-9857-970596FF60AA}" dt="2020-10-11T22:02:51.823" v="226" actId="1076"/>
        <pc:sldMkLst>
          <pc:docMk/>
          <pc:sldMk cId="1154975224" sldId="413"/>
        </pc:sldMkLst>
        <pc:spChg chg="mod">
          <ac:chgData name="Ricardo Figueiredo Belchior" userId="35abccac-48e3-47e5-9488-9a93acb05b46" providerId="ADAL" clId="{9197225E-8D0D-462A-9857-970596FF60AA}" dt="2020-10-11T22:02:51.823" v="226" actId="1076"/>
          <ac:spMkLst>
            <pc:docMk/>
            <pc:sldMk cId="1154975224" sldId="413"/>
            <ac:spMk id="2" creationId="{00000000-0000-0000-0000-000000000000}"/>
          </ac:spMkLst>
        </pc:spChg>
        <pc:spChg chg="mod">
          <ac:chgData name="Ricardo Figueiredo Belchior" userId="35abccac-48e3-47e5-9488-9a93acb05b46" providerId="ADAL" clId="{9197225E-8D0D-462A-9857-970596FF60AA}" dt="2020-10-11T22:02:34.773" v="225" actId="113"/>
          <ac:spMkLst>
            <pc:docMk/>
            <pc:sldMk cId="1154975224" sldId="413"/>
            <ac:spMk id="6" creationId="{03F2BB12-7186-4C20-B417-E91A9765E21A}"/>
          </ac:spMkLst>
        </pc:spChg>
      </pc:sldChg>
      <pc:sldChg chg="modSp mod">
        <pc:chgData name="Ricardo Figueiredo Belchior" userId="35abccac-48e3-47e5-9488-9a93acb05b46" providerId="ADAL" clId="{9197225E-8D0D-462A-9857-970596FF60AA}" dt="2020-10-11T22:04:48.082" v="235" actId="14100"/>
        <pc:sldMkLst>
          <pc:docMk/>
          <pc:sldMk cId="1388020838" sldId="414"/>
        </pc:sldMkLst>
        <pc:spChg chg="mod">
          <ac:chgData name="Ricardo Figueiredo Belchior" userId="35abccac-48e3-47e5-9488-9a93acb05b46" providerId="ADAL" clId="{9197225E-8D0D-462A-9857-970596FF60AA}" dt="2020-10-11T22:03:14.409" v="228" actId="14100"/>
          <ac:spMkLst>
            <pc:docMk/>
            <pc:sldMk cId="1388020838" sldId="414"/>
            <ac:spMk id="2" creationId="{00000000-0000-0000-0000-000000000000}"/>
          </ac:spMkLst>
        </pc:spChg>
        <pc:spChg chg="mod">
          <ac:chgData name="Ricardo Figueiredo Belchior" userId="35abccac-48e3-47e5-9488-9a93acb05b46" providerId="ADAL" clId="{9197225E-8D0D-462A-9857-970596FF60AA}" dt="2020-10-11T22:04:48.082" v="235" actId="14100"/>
          <ac:spMkLst>
            <pc:docMk/>
            <pc:sldMk cId="1388020838" sldId="414"/>
            <ac:spMk id="6" creationId="{7C41FD23-A701-41BF-B09B-377E4250228E}"/>
          </ac:spMkLst>
        </pc:spChg>
      </pc:sldChg>
      <pc:sldChg chg="modSp mod">
        <pc:chgData name="Ricardo Figueiredo Belchior" userId="35abccac-48e3-47e5-9488-9a93acb05b46" providerId="ADAL" clId="{9197225E-8D0D-462A-9857-970596FF60AA}" dt="2020-10-11T22:05:13.506" v="240" actId="1076"/>
        <pc:sldMkLst>
          <pc:docMk/>
          <pc:sldMk cId="300419793" sldId="415"/>
        </pc:sldMkLst>
        <pc:spChg chg="mod">
          <ac:chgData name="Ricardo Figueiredo Belchior" userId="35abccac-48e3-47e5-9488-9a93acb05b46" providerId="ADAL" clId="{9197225E-8D0D-462A-9857-970596FF60AA}" dt="2020-10-11T22:05:03.548" v="239" actId="14100"/>
          <ac:spMkLst>
            <pc:docMk/>
            <pc:sldMk cId="300419793" sldId="415"/>
            <ac:spMk id="2" creationId="{00000000-0000-0000-0000-000000000000}"/>
          </ac:spMkLst>
        </pc:spChg>
        <pc:spChg chg="mod">
          <ac:chgData name="Ricardo Figueiredo Belchior" userId="35abccac-48e3-47e5-9488-9a93acb05b46" providerId="ADAL" clId="{9197225E-8D0D-462A-9857-970596FF60AA}" dt="2020-10-11T22:05:13.506" v="240" actId="1076"/>
          <ac:spMkLst>
            <pc:docMk/>
            <pc:sldMk cId="300419793" sldId="415"/>
            <ac:spMk id="9" creationId="{BBDCAE14-149F-46C9-B481-D12E7AA5BCDC}"/>
          </ac:spMkLst>
        </pc:spChg>
      </pc:sldChg>
      <pc:sldChg chg="modSp mod">
        <pc:chgData name="Ricardo Figueiredo Belchior" userId="35abccac-48e3-47e5-9488-9a93acb05b46" providerId="ADAL" clId="{9197225E-8D0D-462A-9857-970596FF60AA}" dt="2020-10-11T22:07:59.587" v="289" actId="20577"/>
        <pc:sldMkLst>
          <pc:docMk/>
          <pc:sldMk cId="399895037" sldId="416"/>
        </pc:sldMkLst>
        <pc:spChg chg="mod">
          <ac:chgData name="Ricardo Figueiredo Belchior" userId="35abccac-48e3-47e5-9488-9a93acb05b46" providerId="ADAL" clId="{9197225E-8D0D-462A-9857-970596FF60AA}" dt="2020-10-11T22:07:40.614" v="286" actId="14100"/>
          <ac:spMkLst>
            <pc:docMk/>
            <pc:sldMk cId="399895037" sldId="416"/>
            <ac:spMk id="2" creationId="{00000000-0000-0000-0000-000000000000}"/>
          </ac:spMkLst>
        </pc:spChg>
        <pc:spChg chg="mod">
          <ac:chgData name="Ricardo Figueiredo Belchior" userId="35abccac-48e3-47e5-9488-9a93acb05b46" providerId="ADAL" clId="{9197225E-8D0D-462A-9857-970596FF60AA}" dt="2020-10-11T22:07:59.587" v="289" actId="20577"/>
          <ac:spMkLst>
            <pc:docMk/>
            <pc:sldMk cId="399895037" sldId="416"/>
            <ac:spMk id="6" creationId="{8998FAD9-7BB5-4580-84AE-0C3350BAB811}"/>
          </ac:spMkLst>
        </pc:spChg>
      </pc:sldChg>
      <pc:sldChg chg="modSp mod">
        <pc:chgData name="Ricardo Figueiredo Belchior" userId="35abccac-48e3-47e5-9488-9a93acb05b46" providerId="ADAL" clId="{9197225E-8D0D-462A-9857-970596FF60AA}" dt="2020-10-11T22:08:33.665" v="295" actId="255"/>
        <pc:sldMkLst>
          <pc:docMk/>
          <pc:sldMk cId="839902879" sldId="417"/>
        </pc:sldMkLst>
        <pc:spChg chg="mod">
          <ac:chgData name="Ricardo Figueiredo Belchior" userId="35abccac-48e3-47e5-9488-9a93acb05b46" providerId="ADAL" clId="{9197225E-8D0D-462A-9857-970596FF60AA}" dt="2020-10-11T22:08:33.665" v="295" actId="255"/>
          <ac:spMkLst>
            <pc:docMk/>
            <pc:sldMk cId="839902879" sldId="417"/>
            <ac:spMk id="2" creationId="{00000000-0000-0000-0000-000000000000}"/>
          </ac:spMkLst>
        </pc:spChg>
      </pc:sldChg>
      <pc:sldChg chg="modSp mod">
        <pc:chgData name="Ricardo Figueiredo Belchior" userId="35abccac-48e3-47e5-9488-9a93acb05b46" providerId="ADAL" clId="{9197225E-8D0D-462A-9857-970596FF60AA}" dt="2020-10-11T22:26:06.926" v="456" actId="255"/>
        <pc:sldMkLst>
          <pc:docMk/>
          <pc:sldMk cId="1149715050" sldId="418"/>
        </pc:sldMkLst>
        <pc:spChg chg="mod">
          <ac:chgData name="Ricardo Figueiredo Belchior" userId="35abccac-48e3-47e5-9488-9a93acb05b46" providerId="ADAL" clId="{9197225E-8D0D-462A-9857-970596FF60AA}" dt="2020-10-11T22:26:06.926" v="456" actId="255"/>
          <ac:spMkLst>
            <pc:docMk/>
            <pc:sldMk cId="1149715050" sldId="418"/>
            <ac:spMk id="2" creationId="{00000000-0000-0000-0000-000000000000}"/>
          </ac:spMkLst>
        </pc:spChg>
      </pc:sldChg>
      <pc:sldChg chg="modSp mod">
        <pc:chgData name="Ricardo Figueiredo Belchior" userId="35abccac-48e3-47e5-9488-9a93acb05b46" providerId="ADAL" clId="{9197225E-8D0D-462A-9857-970596FF60AA}" dt="2020-10-11T22:21:34.104" v="391" actId="14100"/>
        <pc:sldMkLst>
          <pc:docMk/>
          <pc:sldMk cId="724184998" sldId="419"/>
        </pc:sldMkLst>
        <pc:spChg chg="mod">
          <ac:chgData name="Ricardo Figueiredo Belchior" userId="35abccac-48e3-47e5-9488-9a93acb05b46" providerId="ADAL" clId="{9197225E-8D0D-462A-9857-970596FF60AA}" dt="2020-10-11T22:21:26.405" v="389" actId="14100"/>
          <ac:spMkLst>
            <pc:docMk/>
            <pc:sldMk cId="724184998" sldId="419"/>
            <ac:spMk id="2" creationId="{00000000-0000-0000-0000-000000000000}"/>
          </ac:spMkLst>
        </pc:spChg>
        <pc:picChg chg="mod">
          <ac:chgData name="Ricardo Figueiredo Belchior" userId="35abccac-48e3-47e5-9488-9a93acb05b46" providerId="ADAL" clId="{9197225E-8D0D-462A-9857-970596FF60AA}" dt="2020-10-11T22:21:34.104" v="391" actId="14100"/>
          <ac:picMkLst>
            <pc:docMk/>
            <pc:sldMk cId="724184998" sldId="419"/>
            <ac:picMk id="5" creationId="{00000000-0000-0000-0000-000000000000}"/>
          </ac:picMkLst>
        </pc:picChg>
      </pc:sldChg>
      <pc:sldChg chg="modSp mod">
        <pc:chgData name="Ricardo Figueiredo Belchior" userId="35abccac-48e3-47e5-9488-9a93acb05b46" providerId="ADAL" clId="{9197225E-8D0D-462A-9857-970596FF60AA}" dt="2020-10-11T22:28:37.771" v="480" actId="6549"/>
        <pc:sldMkLst>
          <pc:docMk/>
          <pc:sldMk cId="1558718811" sldId="420"/>
        </pc:sldMkLst>
        <pc:spChg chg="mod">
          <ac:chgData name="Ricardo Figueiredo Belchior" userId="35abccac-48e3-47e5-9488-9a93acb05b46" providerId="ADAL" clId="{9197225E-8D0D-462A-9857-970596FF60AA}" dt="2020-10-11T22:23:45.067" v="413" actId="20577"/>
          <ac:spMkLst>
            <pc:docMk/>
            <pc:sldMk cId="1558718811" sldId="420"/>
            <ac:spMk id="2" creationId="{00000000-0000-0000-0000-000000000000}"/>
          </ac:spMkLst>
        </pc:spChg>
        <pc:spChg chg="mod">
          <ac:chgData name="Ricardo Figueiredo Belchior" userId="35abccac-48e3-47e5-9488-9a93acb05b46" providerId="ADAL" clId="{9197225E-8D0D-462A-9857-970596FF60AA}" dt="2020-10-11T22:28:37.771" v="480" actId="6549"/>
          <ac:spMkLst>
            <pc:docMk/>
            <pc:sldMk cId="1558718811" sldId="420"/>
            <ac:spMk id="6" creationId="{4A645968-4EAF-4C9F-A4DC-B02355422FF5}"/>
          </ac:spMkLst>
        </pc:spChg>
      </pc:sldChg>
      <pc:sldChg chg="modSp mod">
        <pc:chgData name="Ricardo Figueiredo Belchior" userId="35abccac-48e3-47e5-9488-9a93acb05b46" providerId="ADAL" clId="{9197225E-8D0D-462A-9857-970596FF60AA}" dt="2020-10-11T22:32:29.498" v="524" actId="20577"/>
        <pc:sldMkLst>
          <pc:docMk/>
          <pc:sldMk cId="939642983" sldId="421"/>
        </pc:sldMkLst>
        <pc:spChg chg="mod">
          <ac:chgData name="Ricardo Figueiredo Belchior" userId="35abccac-48e3-47e5-9488-9a93acb05b46" providerId="ADAL" clId="{9197225E-8D0D-462A-9857-970596FF60AA}" dt="2020-10-11T22:24:00.219" v="414"/>
          <ac:spMkLst>
            <pc:docMk/>
            <pc:sldMk cId="939642983" sldId="421"/>
            <ac:spMk id="2" creationId="{00000000-0000-0000-0000-000000000000}"/>
          </ac:spMkLst>
        </pc:spChg>
        <pc:spChg chg="mod">
          <ac:chgData name="Ricardo Figueiredo Belchior" userId="35abccac-48e3-47e5-9488-9a93acb05b46" providerId="ADAL" clId="{9197225E-8D0D-462A-9857-970596FF60AA}" dt="2020-10-11T22:32:29.498" v="524" actId="20577"/>
          <ac:spMkLst>
            <pc:docMk/>
            <pc:sldMk cId="939642983" sldId="421"/>
            <ac:spMk id="3" creationId="{00000000-0000-0000-0000-000000000000}"/>
          </ac:spMkLst>
        </pc:spChg>
      </pc:sldChg>
      <pc:sldChg chg="modSp mod">
        <pc:chgData name="Ricardo Figueiredo Belchior" userId="35abccac-48e3-47e5-9488-9a93acb05b46" providerId="ADAL" clId="{9197225E-8D0D-462A-9857-970596FF60AA}" dt="2020-10-11T22:33:31.836" v="540" actId="114"/>
        <pc:sldMkLst>
          <pc:docMk/>
          <pc:sldMk cId="1730150458" sldId="422"/>
        </pc:sldMkLst>
        <pc:spChg chg="mod">
          <ac:chgData name="Ricardo Figueiredo Belchior" userId="35abccac-48e3-47e5-9488-9a93acb05b46" providerId="ADAL" clId="{9197225E-8D0D-462A-9857-970596FF60AA}" dt="2020-10-11T22:24:04.451" v="415"/>
          <ac:spMkLst>
            <pc:docMk/>
            <pc:sldMk cId="1730150458" sldId="422"/>
            <ac:spMk id="2" creationId="{00000000-0000-0000-0000-000000000000}"/>
          </ac:spMkLst>
        </pc:spChg>
        <pc:spChg chg="mod">
          <ac:chgData name="Ricardo Figueiredo Belchior" userId="35abccac-48e3-47e5-9488-9a93acb05b46" providerId="ADAL" clId="{9197225E-8D0D-462A-9857-970596FF60AA}" dt="2020-10-11T22:33:31.836" v="540" actId="114"/>
          <ac:spMkLst>
            <pc:docMk/>
            <pc:sldMk cId="1730150458" sldId="422"/>
            <ac:spMk id="6" creationId="{A16EF595-F6A2-4E5A-A46C-19F486157D41}"/>
          </ac:spMkLst>
        </pc:spChg>
      </pc:sldChg>
      <pc:sldChg chg="modSp mod">
        <pc:chgData name="Ricardo Figueiredo Belchior" userId="35abccac-48e3-47e5-9488-9a93acb05b46" providerId="ADAL" clId="{9197225E-8D0D-462A-9857-970596FF60AA}" dt="2020-10-11T22:37:05.588" v="674" actId="20577"/>
        <pc:sldMkLst>
          <pc:docMk/>
          <pc:sldMk cId="12176163" sldId="423"/>
        </pc:sldMkLst>
        <pc:spChg chg="mod">
          <ac:chgData name="Ricardo Figueiredo Belchior" userId="35abccac-48e3-47e5-9488-9a93acb05b46" providerId="ADAL" clId="{9197225E-8D0D-462A-9857-970596FF60AA}" dt="2020-10-11T22:24:07.435" v="416"/>
          <ac:spMkLst>
            <pc:docMk/>
            <pc:sldMk cId="12176163" sldId="423"/>
            <ac:spMk id="2" creationId="{00000000-0000-0000-0000-000000000000}"/>
          </ac:spMkLst>
        </pc:spChg>
        <pc:spChg chg="mod">
          <ac:chgData name="Ricardo Figueiredo Belchior" userId="35abccac-48e3-47e5-9488-9a93acb05b46" providerId="ADAL" clId="{9197225E-8D0D-462A-9857-970596FF60AA}" dt="2020-10-11T22:37:05.588" v="674" actId="20577"/>
          <ac:spMkLst>
            <pc:docMk/>
            <pc:sldMk cId="12176163" sldId="423"/>
            <ac:spMk id="6" creationId="{127B0E25-33C5-4D8C-81B8-193829E6FDC5}"/>
          </ac:spMkLst>
        </pc:spChg>
      </pc:sldChg>
      <pc:sldChg chg="modSp mod">
        <pc:chgData name="Ricardo Figueiredo Belchior" userId="35abccac-48e3-47e5-9488-9a93acb05b46" providerId="ADAL" clId="{9197225E-8D0D-462A-9857-970596FF60AA}" dt="2020-10-11T22:24:10.684" v="417"/>
        <pc:sldMkLst>
          <pc:docMk/>
          <pc:sldMk cId="564891125" sldId="424"/>
        </pc:sldMkLst>
        <pc:spChg chg="mod">
          <ac:chgData name="Ricardo Figueiredo Belchior" userId="35abccac-48e3-47e5-9488-9a93acb05b46" providerId="ADAL" clId="{9197225E-8D0D-462A-9857-970596FF60AA}" dt="2020-10-11T22:24:10.684" v="417"/>
          <ac:spMkLst>
            <pc:docMk/>
            <pc:sldMk cId="564891125" sldId="424"/>
            <ac:spMk id="2" creationId="{00000000-0000-0000-0000-000000000000}"/>
          </ac:spMkLst>
        </pc:spChg>
      </pc:sldChg>
      <pc:sldChg chg="addSp modSp mod">
        <pc:chgData name="Ricardo Figueiredo Belchior" userId="35abccac-48e3-47e5-9488-9a93acb05b46" providerId="ADAL" clId="{9197225E-8D0D-462A-9857-970596FF60AA}" dt="2020-10-11T22:39:32.689" v="682" actId="14100"/>
        <pc:sldMkLst>
          <pc:docMk/>
          <pc:sldMk cId="1288997515" sldId="425"/>
        </pc:sldMkLst>
        <pc:spChg chg="mod">
          <ac:chgData name="Ricardo Figueiredo Belchior" userId="35abccac-48e3-47e5-9488-9a93acb05b46" providerId="ADAL" clId="{9197225E-8D0D-462A-9857-970596FF60AA}" dt="2020-10-11T22:38:22.734" v="677" actId="20577"/>
          <ac:spMkLst>
            <pc:docMk/>
            <pc:sldMk cId="1288997515" sldId="425"/>
            <ac:spMk id="3" creationId="{00000000-0000-0000-0000-000000000000}"/>
          </ac:spMkLst>
        </pc:spChg>
        <pc:picChg chg="add mod">
          <ac:chgData name="Ricardo Figueiredo Belchior" userId="35abccac-48e3-47e5-9488-9a93acb05b46" providerId="ADAL" clId="{9197225E-8D0D-462A-9857-970596FF60AA}" dt="2020-10-11T22:39:32.689" v="682" actId="14100"/>
          <ac:picMkLst>
            <pc:docMk/>
            <pc:sldMk cId="1288997515" sldId="425"/>
            <ac:picMk id="5" creationId="{2A58C26E-B717-4E06-9581-172626125926}"/>
          </ac:picMkLst>
        </pc:picChg>
      </pc:sldChg>
      <pc:sldChg chg="modSp mod">
        <pc:chgData name="Ricardo Figueiredo Belchior" userId="35abccac-48e3-47e5-9488-9a93acb05b46" providerId="ADAL" clId="{9197225E-8D0D-462A-9857-970596FF60AA}" dt="2020-10-11T22:40:36.453" v="687" actId="20577"/>
        <pc:sldMkLst>
          <pc:docMk/>
          <pc:sldMk cId="1236447465" sldId="426"/>
        </pc:sldMkLst>
        <pc:spChg chg="mod">
          <ac:chgData name="Ricardo Figueiredo Belchior" userId="35abccac-48e3-47e5-9488-9a93acb05b46" providerId="ADAL" clId="{9197225E-8D0D-462A-9857-970596FF60AA}" dt="2020-10-11T22:24:26.503" v="418" actId="255"/>
          <ac:spMkLst>
            <pc:docMk/>
            <pc:sldMk cId="1236447465" sldId="426"/>
            <ac:spMk id="2" creationId="{00000000-0000-0000-0000-000000000000}"/>
          </ac:spMkLst>
        </pc:spChg>
        <pc:spChg chg="mod">
          <ac:chgData name="Ricardo Figueiredo Belchior" userId="35abccac-48e3-47e5-9488-9a93acb05b46" providerId="ADAL" clId="{9197225E-8D0D-462A-9857-970596FF60AA}" dt="2020-10-11T22:40:36.453" v="687" actId="20577"/>
          <ac:spMkLst>
            <pc:docMk/>
            <pc:sldMk cId="1236447465" sldId="426"/>
            <ac:spMk id="6" creationId="{A20CD9E6-E900-4202-A35F-011A7FC93AF6}"/>
          </ac:spMkLst>
        </pc:spChg>
      </pc:sldChg>
      <pc:sldChg chg="modSp mod">
        <pc:chgData name="Ricardo Figueiredo Belchior" userId="35abccac-48e3-47e5-9488-9a93acb05b46" providerId="ADAL" clId="{9197225E-8D0D-462A-9857-970596FF60AA}" dt="2020-10-11T22:40:52.254" v="690" actId="14100"/>
        <pc:sldMkLst>
          <pc:docMk/>
          <pc:sldMk cId="1844279810" sldId="427"/>
        </pc:sldMkLst>
        <pc:spChg chg="mod">
          <ac:chgData name="Ricardo Figueiredo Belchior" userId="35abccac-48e3-47e5-9488-9a93acb05b46" providerId="ADAL" clId="{9197225E-8D0D-462A-9857-970596FF60AA}" dt="2020-10-11T22:40:52.254" v="690" actId="14100"/>
          <ac:spMkLst>
            <pc:docMk/>
            <pc:sldMk cId="1844279810" sldId="427"/>
            <ac:spMk id="2" creationId="{00000000-0000-0000-0000-000000000000}"/>
          </ac:spMkLst>
        </pc:spChg>
      </pc:sldChg>
      <pc:sldChg chg="modSp mod">
        <pc:chgData name="Ricardo Figueiredo Belchior" userId="35abccac-48e3-47e5-9488-9a93acb05b46" providerId="ADAL" clId="{9197225E-8D0D-462A-9857-970596FF60AA}" dt="2020-10-11T22:47:05.206" v="732" actId="20577"/>
        <pc:sldMkLst>
          <pc:docMk/>
          <pc:sldMk cId="1175533730" sldId="428"/>
        </pc:sldMkLst>
        <pc:spChg chg="mod">
          <ac:chgData name="Ricardo Figueiredo Belchior" userId="35abccac-48e3-47e5-9488-9a93acb05b46" providerId="ADAL" clId="{9197225E-8D0D-462A-9857-970596FF60AA}" dt="2020-10-11T22:47:05.206" v="732" actId="20577"/>
          <ac:spMkLst>
            <pc:docMk/>
            <pc:sldMk cId="1175533730" sldId="428"/>
            <ac:spMk id="2" creationId="{00000000-0000-0000-0000-000000000000}"/>
          </ac:spMkLst>
        </pc:spChg>
      </pc:sldChg>
      <pc:sldChg chg="modSp mod">
        <pc:chgData name="Ricardo Figueiredo Belchior" userId="35abccac-48e3-47e5-9488-9a93acb05b46" providerId="ADAL" clId="{9197225E-8D0D-462A-9857-970596FF60AA}" dt="2020-10-11T22:54:17.998" v="766" actId="20577"/>
        <pc:sldMkLst>
          <pc:docMk/>
          <pc:sldMk cId="1090580901" sldId="429"/>
        </pc:sldMkLst>
        <pc:spChg chg="mod">
          <ac:chgData name="Ricardo Figueiredo Belchior" userId="35abccac-48e3-47e5-9488-9a93acb05b46" providerId="ADAL" clId="{9197225E-8D0D-462A-9857-970596FF60AA}" dt="2020-10-11T22:54:17.998" v="766" actId="20577"/>
          <ac:spMkLst>
            <pc:docMk/>
            <pc:sldMk cId="1090580901" sldId="429"/>
            <ac:spMk id="2" creationId="{00000000-0000-0000-0000-000000000000}"/>
          </ac:spMkLst>
        </pc:spChg>
        <pc:spChg chg="mod">
          <ac:chgData name="Ricardo Figueiredo Belchior" userId="35abccac-48e3-47e5-9488-9a93acb05b46" providerId="ADAL" clId="{9197225E-8D0D-462A-9857-970596FF60AA}" dt="2020-10-11T22:47:37.544" v="734" actId="123"/>
          <ac:spMkLst>
            <pc:docMk/>
            <pc:sldMk cId="1090580901" sldId="429"/>
            <ac:spMk id="6" creationId="{E11A2191-999D-454F-BF2E-B0E8AED2B931}"/>
          </ac:spMkLst>
        </pc:spChg>
      </pc:sldChg>
      <pc:sldChg chg="addSp delSp modSp mod">
        <pc:chgData name="Ricardo Figueiredo Belchior" userId="35abccac-48e3-47e5-9488-9a93acb05b46" providerId="ADAL" clId="{9197225E-8D0D-462A-9857-970596FF60AA}" dt="2020-10-11T21:29:54.442" v="11" actId="1076"/>
        <pc:sldMkLst>
          <pc:docMk/>
          <pc:sldMk cId="3780507687" sldId="433"/>
        </pc:sldMkLst>
        <pc:spChg chg="mod">
          <ac:chgData name="Ricardo Figueiredo Belchior" userId="35abccac-48e3-47e5-9488-9a93acb05b46" providerId="ADAL" clId="{9197225E-8D0D-462A-9857-970596FF60AA}" dt="2020-10-11T21:28:57.766" v="7" actId="947"/>
          <ac:spMkLst>
            <pc:docMk/>
            <pc:sldMk cId="3780507687" sldId="433"/>
            <ac:spMk id="2" creationId="{00000000-0000-0000-0000-000000000000}"/>
          </ac:spMkLst>
        </pc:spChg>
        <pc:spChg chg="mod">
          <ac:chgData name="Ricardo Figueiredo Belchior" userId="35abccac-48e3-47e5-9488-9a93acb05b46" providerId="ADAL" clId="{9197225E-8D0D-462A-9857-970596FF60AA}" dt="2020-10-11T21:29:54.442" v="11" actId="1076"/>
          <ac:spMkLst>
            <pc:docMk/>
            <pc:sldMk cId="3780507687" sldId="433"/>
            <ac:spMk id="3" creationId="{00000000-0000-0000-0000-000000000000}"/>
          </ac:spMkLst>
        </pc:spChg>
        <pc:spChg chg="mod">
          <ac:chgData name="Ricardo Figueiredo Belchior" userId="35abccac-48e3-47e5-9488-9a93acb05b46" providerId="ADAL" clId="{9197225E-8D0D-462A-9857-970596FF60AA}" dt="2020-10-11T21:29:54.442" v="11" actId="1076"/>
          <ac:spMkLst>
            <pc:docMk/>
            <pc:sldMk cId="3780507687" sldId="433"/>
            <ac:spMk id="4" creationId="{00000000-0000-0000-0000-000000000000}"/>
          </ac:spMkLst>
        </pc:spChg>
        <pc:picChg chg="add mod">
          <ac:chgData name="Ricardo Figueiredo Belchior" userId="35abccac-48e3-47e5-9488-9a93acb05b46" providerId="ADAL" clId="{9197225E-8D0D-462A-9857-970596FF60AA}" dt="2020-10-11T21:29:07.157" v="9" actId="1076"/>
          <ac:picMkLst>
            <pc:docMk/>
            <pc:sldMk cId="3780507687" sldId="433"/>
            <ac:picMk id="7" creationId="{6ED88A8B-359E-4923-9B57-593B7D3772DF}"/>
          </ac:picMkLst>
        </pc:picChg>
        <pc:picChg chg="del">
          <ac:chgData name="Ricardo Figueiredo Belchior" userId="35abccac-48e3-47e5-9488-9a93acb05b46" providerId="ADAL" clId="{9197225E-8D0D-462A-9857-970596FF60AA}" dt="2020-10-11T21:28:38.091" v="0" actId="478"/>
          <ac:picMkLst>
            <pc:docMk/>
            <pc:sldMk cId="3780507687" sldId="433"/>
            <ac:picMk id="8" creationId="{00000000-0000-0000-0000-000000000000}"/>
          </ac:picMkLst>
        </pc:picChg>
      </pc:sldChg>
      <pc:sldChg chg="addSp delSp modSp new mod">
        <pc:chgData name="Ricardo Figueiredo Belchior" userId="35abccac-48e3-47e5-9488-9a93acb05b46" providerId="ADAL" clId="{9197225E-8D0D-462A-9857-970596FF60AA}" dt="2020-10-11T23:10:07.350" v="947" actId="113"/>
        <pc:sldMkLst>
          <pc:docMk/>
          <pc:sldMk cId="2793465794" sldId="434"/>
        </pc:sldMkLst>
        <pc:spChg chg="mod">
          <ac:chgData name="Ricardo Figueiredo Belchior" userId="35abccac-48e3-47e5-9488-9a93acb05b46" providerId="ADAL" clId="{9197225E-8D0D-462A-9857-970596FF60AA}" dt="2020-10-11T23:05:24.613" v="858" actId="113"/>
          <ac:spMkLst>
            <pc:docMk/>
            <pc:sldMk cId="2793465794" sldId="434"/>
            <ac:spMk id="2" creationId="{CED0C802-7722-4580-AC68-E7470D5ECA3A}"/>
          </ac:spMkLst>
        </pc:spChg>
        <pc:spChg chg="mod">
          <ac:chgData name="Ricardo Figueiredo Belchior" userId="35abccac-48e3-47e5-9488-9a93acb05b46" providerId="ADAL" clId="{9197225E-8D0D-462A-9857-970596FF60AA}" dt="2020-10-11T23:05:43.760" v="860" actId="255"/>
          <ac:spMkLst>
            <pc:docMk/>
            <pc:sldMk cId="2793465794" sldId="434"/>
            <ac:spMk id="3" creationId="{D601EC09-9D4E-4E27-8017-0441449A28D4}"/>
          </ac:spMkLst>
        </pc:spChg>
        <pc:spChg chg="add del mod">
          <ac:chgData name="Ricardo Figueiredo Belchior" userId="35abccac-48e3-47e5-9488-9a93acb05b46" providerId="ADAL" clId="{9197225E-8D0D-462A-9857-970596FF60AA}" dt="2020-10-11T23:07:20.844" v="865"/>
          <ac:spMkLst>
            <pc:docMk/>
            <pc:sldMk cId="2793465794" sldId="434"/>
            <ac:spMk id="4" creationId="{31605667-A5AD-48D4-9126-A6E5BA53C65E}"/>
          </ac:spMkLst>
        </pc:spChg>
        <pc:spChg chg="add mod">
          <ac:chgData name="Ricardo Figueiredo Belchior" userId="35abccac-48e3-47e5-9488-9a93acb05b46" providerId="ADAL" clId="{9197225E-8D0D-462A-9857-970596FF60AA}" dt="2020-10-11T23:10:07.350" v="947" actId="113"/>
          <ac:spMkLst>
            <pc:docMk/>
            <pc:sldMk cId="2793465794" sldId="434"/>
            <ac:spMk id="5" creationId="{B2A498A8-E555-41DE-BF83-E70ED0CA277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10/12/2020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10/12/2020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549718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388107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According to the functions approach, managers perform certain activities or functions as they efficiently and effectively coordinate the work of others. What are these functions? Henri Fayol, a French businessman, first proposed in the early part of the twentieth century that all managers perform five functions: planning, organizing, commanding, coordinating, and controlling. Today, these functions have been condensed to four: planning, organizing, leading, and controlling (see Exhibit 1-4).</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1791218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As managers engage in </a:t>
            </a:r>
            <a:r>
              <a:rPr lang="en-US" b="1" dirty="0">
                <a:cs typeface="Arial" charset="0"/>
              </a:rPr>
              <a:t>planning</a:t>
            </a:r>
            <a:r>
              <a:rPr lang="en-US" dirty="0">
                <a:cs typeface="Arial" charset="0"/>
              </a:rPr>
              <a:t>, they set goals, establish strategies for achieving those goals, and develop plans to integrate and coordinate activities.</a:t>
            </a:r>
          </a:p>
          <a:p>
            <a:pPr eaLnBrk="1" hangingPunct="1"/>
            <a:endParaRPr lang="en-US" dirty="0">
              <a:cs typeface="Arial" charset="0"/>
            </a:endParaRPr>
          </a:p>
          <a:p>
            <a:pPr eaLnBrk="1" hangingPunct="1"/>
            <a:r>
              <a:rPr lang="en-US" dirty="0">
                <a:cs typeface="Arial" charset="0"/>
              </a:rPr>
              <a:t>When managers organize, they determine what tasks are to be done, who is to do them, how the tasks are to be grouped, who reports</a:t>
            </a:r>
            <a:r>
              <a:rPr lang="en-US" baseline="0" dirty="0">
                <a:cs typeface="Arial" charset="0"/>
              </a:rPr>
              <a:t> </a:t>
            </a:r>
            <a:r>
              <a:rPr lang="en-US" dirty="0">
                <a:cs typeface="Arial" charset="0"/>
              </a:rPr>
              <a:t>to whom, and where decisions are to be made.</a:t>
            </a:r>
          </a:p>
          <a:p>
            <a:pPr eaLnBrk="1" hangingPunct="1"/>
            <a:endParaRPr lang="en-US" dirty="0">
              <a:cs typeface="Arial" charset="0"/>
            </a:endParaRPr>
          </a:p>
          <a:p>
            <a:pPr eaLnBrk="1" hangingPunct="1"/>
            <a:r>
              <a:rPr lang="en-US" dirty="0">
                <a:cs typeface="Arial" charset="0"/>
              </a:rPr>
              <a:t>When managers motivate subordinates, help resolve work group conflicts, influence individuals or teams as they work, select the most effective communication</a:t>
            </a:r>
          </a:p>
          <a:p>
            <a:pPr eaLnBrk="1" hangingPunct="1"/>
            <a:r>
              <a:rPr lang="en-US" dirty="0">
                <a:cs typeface="Arial" charset="0"/>
              </a:rPr>
              <a:t>channel, or deal in any way with employee behavior issues, they’re leading. To ensure goals are met and work is done as it should be, managers monitor and evaluate performance. Actual performance is compared with the set goals. If those goals aren’t achieved, it’s the manager’s job to get work back on track.</a:t>
            </a:r>
          </a:p>
          <a:p>
            <a:pPr eaLnBrk="1" hangingPunct="1"/>
            <a:endParaRPr lang="en-US" dirty="0">
              <a:cs typeface="Arial" charset="0"/>
            </a:endParaRPr>
          </a:p>
          <a:p>
            <a:pPr eaLnBrk="1" hangingPunct="1"/>
            <a:r>
              <a:rPr lang="en-US" dirty="0">
                <a:cs typeface="Arial" charset="0"/>
              </a:rPr>
              <a:t>This process of monitoring, comparing, and correcting is the controlling function.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122142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Henry Mintzberg, a well-known management researcher, studied actual managers at work. In his first comprehensive study, Mintzberg concluded that what managers do</a:t>
            </a:r>
            <a:r>
              <a:rPr lang="en-US" baseline="0" dirty="0">
                <a:cs typeface="Arial" charset="0"/>
              </a:rPr>
              <a:t> </a:t>
            </a:r>
            <a:r>
              <a:rPr lang="en-US" dirty="0">
                <a:cs typeface="Arial" charset="0"/>
              </a:rPr>
              <a:t>can best be described by looking at the managerial roles they engage in at work. The term </a:t>
            </a:r>
            <a:r>
              <a:rPr lang="en-US" b="1" dirty="0">
                <a:cs typeface="Arial" charset="0"/>
              </a:rPr>
              <a:t>managerial roles </a:t>
            </a:r>
            <a:r>
              <a:rPr lang="en-US" dirty="0">
                <a:cs typeface="Arial" charset="0"/>
              </a:rPr>
              <a:t>refers to specific actions or behaviors expected of, and exhibited</a:t>
            </a:r>
            <a:r>
              <a:rPr lang="en-US" baseline="0" dirty="0">
                <a:cs typeface="Arial" charset="0"/>
              </a:rPr>
              <a:t> </a:t>
            </a:r>
            <a:r>
              <a:rPr lang="en-US" dirty="0">
                <a:cs typeface="Arial" charset="0"/>
              </a:rPr>
              <a:t>by, a manager.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563904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As shown in Exhibit 1-5, these 10 roles are grouped around interpersonal relationships, the transfer of information, and decision-making.</a:t>
            </a:r>
          </a:p>
          <a:p>
            <a:pPr eaLnBrk="1" hangingPunct="1"/>
            <a:endParaRPr lang="en-US" dirty="0">
              <a:cs typeface="Arial" charset="0"/>
            </a:endParaRPr>
          </a:p>
          <a:p>
            <a:pPr eaLnBrk="1" hangingPunct="1"/>
            <a:r>
              <a:rPr lang="en-US" dirty="0">
                <a:cs typeface="Arial" charset="0"/>
              </a:rPr>
              <a:t>The </a:t>
            </a:r>
            <a:r>
              <a:rPr lang="en-US" b="1" dirty="0">
                <a:cs typeface="Arial" charset="0"/>
              </a:rPr>
              <a:t>interpersonal roles </a:t>
            </a:r>
            <a:r>
              <a:rPr lang="en-US" dirty="0">
                <a:cs typeface="Arial" charset="0"/>
              </a:rPr>
              <a:t>involve people (subordinates and persons outside the organization) and other ceremonial and symbolic duties. The three </a:t>
            </a:r>
            <a:r>
              <a:rPr lang="en-US" b="0" dirty="0">
                <a:cs typeface="Arial" charset="0"/>
              </a:rPr>
              <a:t>interpersonal</a:t>
            </a:r>
          </a:p>
          <a:p>
            <a:pPr eaLnBrk="1" hangingPunct="1"/>
            <a:r>
              <a:rPr lang="en-US" b="0" dirty="0">
                <a:cs typeface="Arial" charset="0"/>
              </a:rPr>
              <a:t>roles</a:t>
            </a:r>
            <a:r>
              <a:rPr lang="en-US" dirty="0">
                <a:cs typeface="Arial" charset="0"/>
              </a:rPr>
              <a:t> include figurehead, leader, and liaison. </a:t>
            </a:r>
          </a:p>
          <a:p>
            <a:pPr eaLnBrk="1" hangingPunct="1"/>
            <a:endParaRPr lang="en-US" dirty="0">
              <a:cs typeface="Arial" charset="0"/>
            </a:endParaRPr>
          </a:p>
          <a:p>
            <a:pPr eaLnBrk="1" hangingPunct="1"/>
            <a:r>
              <a:rPr lang="en-US" dirty="0">
                <a:cs typeface="Arial" charset="0"/>
              </a:rPr>
              <a:t>The </a:t>
            </a:r>
            <a:r>
              <a:rPr lang="en-US" b="1" dirty="0">
                <a:cs typeface="Arial" charset="0"/>
              </a:rPr>
              <a:t>informational roles </a:t>
            </a:r>
            <a:r>
              <a:rPr lang="en-US" dirty="0">
                <a:cs typeface="Arial" charset="0"/>
              </a:rPr>
              <a:t>involve collecting, receiving, and disseminating information. The three informational roles include monitor, disseminator, and spokesperson. </a:t>
            </a:r>
          </a:p>
          <a:p>
            <a:pPr eaLnBrk="1" hangingPunct="1"/>
            <a:endParaRPr lang="en-US" dirty="0">
              <a:cs typeface="Arial" charset="0"/>
            </a:endParaRPr>
          </a:p>
          <a:p>
            <a:pPr eaLnBrk="1" hangingPunct="1"/>
            <a:r>
              <a:rPr lang="en-US" dirty="0">
                <a:cs typeface="Arial" charset="0"/>
              </a:rPr>
              <a:t>Finally, the </a:t>
            </a:r>
            <a:r>
              <a:rPr lang="en-US" b="1" dirty="0">
                <a:cs typeface="Arial" charset="0"/>
              </a:rPr>
              <a:t>decisional roles </a:t>
            </a:r>
            <a:r>
              <a:rPr lang="en-US" dirty="0">
                <a:cs typeface="Arial" charset="0"/>
              </a:rPr>
              <a:t>entail making decisions or choices and include entrepreneur, disturbance handler, resource allocator,</a:t>
            </a:r>
          </a:p>
          <a:p>
            <a:pPr eaLnBrk="1" hangingPunct="1"/>
            <a:r>
              <a:rPr lang="en-US" dirty="0">
                <a:cs typeface="Arial" charset="0"/>
              </a:rPr>
              <a:t>and negotiator.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351366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Based on H. Mintzberg, </a:t>
            </a:r>
            <a:r>
              <a:rPr lang="en-US" sz="1200" i="1" kern="1200" dirty="0">
                <a:solidFill>
                  <a:schemeClr val="tx1"/>
                </a:solidFill>
                <a:effectLst/>
                <a:latin typeface="+mn-lt"/>
                <a:ea typeface="+mn-ea"/>
                <a:cs typeface="+mn-cs"/>
              </a:rPr>
              <a:t>The Nature of Managerial Work </a:t>
            </a:r>
            <a:r>
              <a:rPr lang="en-US" sz="1200" kern="1200" dirty="0">
                <a:solidFill>
                  <a:schemeClr val="tx1"/>
                </a:solidFill>
                <a:effectLst/>
                <a:latin typeface="+mn-lt"/>
                <a:ea typeface="+mn-ea"/>
                <a:cs typeface="+mn-cs"/>
              </a:rPr>
              <a:t>(New York: Prentice Hall, 1983).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421406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What types of skills do managers need? Robert L. Katz proposed that managers need three critical skills in managing: technical, human, and conceptual. </a:t>
            </a:r>
          </a:p>
          <a:p>
            <a:pPr eaLnBrk="1" hangingPunct="1"/>
            <a:endParaRPr lang="en-US" dirty="0">
              <a:cs typeface="Arial" charset="0"/>
            </a:endParaRPr>
          </a:p>
          <a:p>
            <a:pPr eaLnBrk="1" hangingPunct="1"/>
            <a:r>
              <a:rPr lang="en-US" b="1" dirty="0">
                <a:cs typeface="Arial" charset="0"/>
              </a:rPr>
              <a:t>Technical skills </a:t>
            </a:r>
            <a:r>
              <a:rPr lang="en-US" dirty="0">
                <a:cs typeface="Arial" charset="0"/>
              </a:rPr>
              <a:t>are the job-specific knowledge and techniques needed to proficiently perform work tasks. These skills tend to be more important for first-line managers because</a:t>
            </a:r>
            <a:r>
              <a:rPr lang="en-US" baseline="0" dirty="0">
                <a:cs typeface="Arial" charset="0"/>
              </a:rPr>
              <a:t> </a:t>
            </a:r>
            <a:r>
              <a:rPr lang="en-US" dirty="0">
                <a:cs typeface="Arial" charset="0"/>
              </a:rPr>
              <a:t>they typically manage employees who use tools and techniques to produce the organization’s products or service the organization’s customers.</a:t>
            </a:r>
          </a:p>
          <a:p>
            <a:pPr eaLnBrk="1" hangingPunct="1"/>
            <a:endParaRPr lang="en-US" dirty="0">
              <a:cs typeface="Arial" charset="0"/>
            </a:endParaRPr>
          </a:p>
          <a:p>
            <a:pPr eaLnBrk="1" hangingPunct="1"/>
            <a:r>
              <a:rPr lang="en-US" b="1" dirty="0">
                <a:cs typeface="Arial" charset="0"/>
              </a:rPr>
              <a:t>Human skills</a:t>
            </a:r>
            <a:r>
              <a:rPr lang="en-US" dirty="0">
                <a:cs typeface="Arial" charset="0"/>
              </a:rPr>
              <a:t> involve the ability to work well with other people both individually and in a group. Because all managers deal with people, these skills are equally important to all levels</a:t>
            </a:r>
            <a:r>
              <a:rPr lang="en-US" baseline="0" dirty="0">
                <a:cs typeface="Arial" charset="0"/>
              </a:rPr>
              <a:t> </a:t>
            </a:r>
            <a:r>
              <a:rPr lang="en-US" dirty="0">
                <a:cs typeface="Arial" charset="0"/>
              </a:rPr>
              <a:t>of management.</a:t>
            </a:r>
          </a:p>
          <a:p>
            <a:pPr eaLnBrk="1" hangingPunct="1"/>
            <a:endParaRPr lang="en-US" dirty="0">
              <a:cs typeface="Arial" charset="0"/>
            </a:endParaRPr>
          </a:p>
          <a:p>
            <a:pPr eaLnBrk="1" hangingPunct="1"/>
            <a:r>
              <a:rPr lang="en-US" dirty="0">
                <a:cs typeface="Arial" charset="0"/>
              </a:rPr>
              <a:t>Finally, </a:t>
            </a:r>
            <a:r>
              <a:rPr lang="en-US" b="1" dirty="0">
                <a:cs typeface="Arial" charset="0"/>
              </a:rPr>
              <a:t>conceptual skills </a:t>
            </a:r>
            <a:r>
              <a:rPr lang="en-US" dirty="0">
                <a:cs typeface="Arial" charset="0"/>
              </a:rPr>
              <a:t>are the skills managers use to think and to conceptualize about abstract and complex situations. Using these skills, managers see the organization as a whole, understand the relationships among various subunits, and visualize how the organization fits into its broader environment. These skills are most important</a:t>
            </a:r>
          </a:p>
          <a:p>
            <a:pPr eaLnBrk="1" hangingPunct="1"/>
            <a:r>
              <a:rPr lang="en-US" dirty="0">
                <a:cs typeface="Arial" charset="0"/>
              </a:rPr>
              <a:t>to top managers.</a:t>
            </a:r>
          </a:p>
          <a:p>
            <a:pPr eaLnBrk="1" hangingPunct="1"/>
            <a:endParaRPr lang="en-US" dirty="0">
              <a:cs typeface="Arial" charset="0"/>
            </a:endParaRPr>
          </a:p>
          <a:p>
            <a:pPr eaLnBrk="1" hangingPunct="1"/>
            <a:endParaRPr lang="en-US" dirty="0">
              <a:cs typeface="Arial" charset="0"/>
            </a:endParaRPr>
          </a:p>
          <a:p>
            <a:pPr eaLnBrk="1" hangingPunct="1"/>
            <a:endParaRPr lang="en-US" dirty="0">
              <a:cs typeface="Arial" charset="0"/>
            </a:endParaRPr>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1559555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837675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Based on </a:t>
            </a:r>
            <a:r>
              <a:rPr lang="en-US" sz="1200" i="1" kern="1200" dirty="0">
                <a:solidFill>
                  <a:schemeClr val="tx1"/>
                </a:solidFill>
                <a:effectLst/>
                <a:latin typeface="+mn-lt"/>
                <a:ea typeface="+mn-ea"/>
                <a:cs typeface="+mn-cs"/>
              </a:rPr>
              <a:t>Workforce Online</a:t>
            </a:r>
            <a:r>
              <a:rPr lang="en-US" sz="1200" kern="1200" dirty="0">
                <a:solidFill>
                  <a:schemeClr val="tx1"/>
                </a:solidFill>
                <a:effectLst/>
                <a:latin typeface="+mn-lt"/>
                <a:ea typeface="+mn-ea"/>
                <a:cs typeface="+mn-cs"/>
              </a:rPr>
              <a:t>; J. R. Ryan, </a:t>
            </a:r>
            <a:r>
              <a:rPr lang="en-US" sz="1200" i="1" kern="1200" dirty="0">
                <a:solidFill>
                  <a:schemeClr val="tx1"/>
                </a:solidFill>
                <a:effectLst/>
                <a:latin typeface="+mn-lt"/>
                <a:ea typeface="+mn-ea"/>
                <a:cs typeface="+mn-cs"/>
              </a:rPr>
              <a:t>Bloomberg BusinessWeek Online</a:t>
            </a:r>
            <a:r>
              <a:rPr lang="en-US" sz="1200" kern="1200" dirty="0">
                <a:solidFill>
                  <a:schemeClr val="tx1"/>
                </a:solidFill>
                <a:effectLst/>
                <a:latin typeface="+mn-lt"/>
                <a:ea typeface="+mn-ea"/>
                <a:cs typeface="+mn-cs"/>
              </a:rPr>
              <a:t>; In-Sue Oh and C. M. Berry; and R. S. Rubin and E. C. Dierdorff.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202989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In today’s world, managers are dealing with global economic and political uncertainties, changing workplaces, ethical issues, security threats, and changing technology. It’s likely that more managers </a:t>
            </a:r>
            <a:r>
              <a:rPr lang="en-US" b="1" i="1" dirty="0">
                <a:cs typeface="Arial" charset="0"/>
              </a:rPr>
              <a:t>will </a:t>
            </a:r>
            <a:r>
              <a:rPr lang="en-US" dirty="0">
                <a:cs typeface="Arial" charset="0"/>
              </a:rPr>
              <a:t>have to manage under such demanding circumstances, and the fact is that </a:t>
            </a:r>
            <a:r>
              <a:rPr lang="en-US" b="1" i="1" dirty="0">
                <a:cs typeface="Arial" charset="0"/>
              </a:rPr>
              <a:t>how </a:t>
            </a:r>
            <a:r>
              <a:rPr lang="en-US" dirty="0">
                <a:cs typeface="Arial" charset="0"/>
              </a:rPr>
              <a:t>managers manage is changing. Exhibit 1-8 shows some of the most important changes facing managers.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158743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Managers run large corporations, medium-sized businesses, and entrepreneurial start-ups. They’re found in government departments, hospitals, small businesses, not-for-profit agencies, museums, schools, and even such nontraditional organizations such as political campaigns and music tours. In many organizations, the changing nature of work has blurred the distinction between managers and non-managerial employees. So, how </a:t>
            </a:r>
            <a:r>
              <a:rPr lang="en-US" i="1" dirty="0">
                <a:cs typeface="Arial" charset="0"/>
              </a:rPr>
              <a:t>do </a:t>
            </a:r>
            <a:r>
              <a:rPr lang="en-US" dirty="0">
                <a:cs typeface="Arial" charset="0"/>
              </a:rPr>
              <a:t>we define who managers are? A </a:t>
            </a:r>
            <a:r>
              <a:rPr lang="en-US" b="1" dirty="0">
                <a:cs typeface="Arial" charset="0"/>
              </a:rPr>
              <a:t>manager </a:t>
            </a:r>
            <a:r>
              <a:rPr lang="en-US" dirty="0">
                <a:cs typeface="Arial" charset="0"/>
              </a:rPr>
              <a:t>is someone who coordinates and oversees the work of other people so that organizational goals can be accomplished.</a:t>
            </a:r>
          </a:p>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880364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You need customers. Without them, most organizations would cease to exist. Yet, focusing on the customer has long been thought to be the responsibility of marketing types. Today, the majority of employees in developed countries work in service jobs. Almost 77 percent of the U.S. labor force is employed in service industries.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234046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Managers must work with employees to understand why new technology is an improvement over present ways of conducting business. According to Didier Bonnet, coauthor of </a:t>
            </a:r>
            <a:r>
              <a:rPr lang="en-US" sz="1200" i="1" kern="1200" dirty="0">
                <a:solidFill>
                  <a:schemeClr val="tx1"/>
                </a:solidFill>
                <a:effectLst/>
                <a:latin typeface="+mn-lt"/>
                <a:ea typeface="+mn-ea"/>
                <a:cs typeface="+mn-cs"/>
              </a:rPr>
              <a:t>Leading Challenge</a:t>
            </a:r>
            <a:r>
              <a:rPr lang="en-US" sz="1200" kern="1200" dirty="0">
                <a:solidFill>
                  <a:schemeClr val="tx1"/>
                </a:solidFill>
                <a:effectLst/>
                <a:latin typeface="+mn-lt"/>
                <a:ea typeface="+mn-ea"/>
                <a:cs typeface="+mn-cs"/>
              </a:rPr>
              <a:t>, “The job of a manager is to help people cross the bridge—to get them comfortable with the technology, to get them using it, and to help them understand how it makes their lives better.” </a:t>
            </a:r>
            <a:endParaRPr lang="en-US" dirty="0"/>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a myth that social skills have become less important because there is more technology in the workplace. Particularly in team settings, workers rely on each other’s expertise, and they are able to adapt to changing circumstances than is made possible by software.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a result, managers are continually challenged to oversee team building and problem solving.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2132358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Today, the new frontier is </a:t>
            </a:r>
            <a:r>
              <a:rPr lang="en-US" b="1" dirty="0">
                <a:cs typeface="Arial" charset="0"/>
              </a:rPr>
              <a:t>social media</a:t>
            </a:r>
            <a:r>
              <a:rPr lang="en-US" dirty="0">
                <a:cs typeface="Arial" charset="0"/>
              </a:rPr>
              <a:t>, forms of electronic communication through which users create online communities to share ideas, information, personal messages, and other content. </a:t>
            </a:r>
            <a:r>
              <a:rPr lang="en-US" sz="1200" kern="1200" dirty="0">
                <a:solidFill>
                  <a:schemeClr val="tx1"/>
                </a:solidFill>
                <a:effectLst/>
                <a:latin typeface="+mn-lt"/>
                <a:ea typeface="+mn-ea"/>
                <a:cs typeface="+mn-cs"/>
              </a:rPr>
              <a:t>And employees don’t just use these on their personal time, but also for work purposes. That’s why managers need to understand and manage the power and peril of social media. </a:t>
            </a:r>
          </a:p>
          <a:p>
            <a:pPr eaLnBrk="1" hangingPunct="1"/>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Increasingly, many companies encourage employees to use social media to become employee activists. For this purpose, employee activists draw visibility to their workplace, defend their employers from criticism, and serve as advocates, both online and off.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Internally, social media also becomes problematic when it becomes a way for boastful employees to brag about their accomplishments, for managers to publish one-way messages to employees, or for employees to argue or gripe about something or someone they don’t like at work—then it has lost its usefulness. To avoid this, managers need to remember that social media is a tool that needs to be managed to be beneficial.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eaLnBrk="1" hangingPunct="1"/>
            <a:endParaRPr lang="en-US" dirty="0"/>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1710167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Innovation means doing things differently, exploring new territory, and taking risks. Innovation isn’t just for high</a:t>
            </a:r>
            <a:r>
              <a:rPr lang="en-US" sz="1200" kern="1200" dirty="0">
                <a:solidFill>
                  <a:schemeClr val="tx1"/>
                </a:solidFill>
                <a:latin typeface="+mn-lt"/>
                <a:ea typeface="+mn-ea"/>
                <a:cs typeface="+mn-cs"/>
              </a:rPr>
              <a:t>-</a:t>
            </a:r>
            <a:r>
              <a:rPr lang="en-US" dirty="0">
                <a:cs typeface="Arial" charset="0"/>
              </a:rPr>
              <a:t>tech or other technologically sophisticated organizations. Innovative efforts can be found in all types of organizations.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633825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What’s emerging in the twenty-first century is the concept of managing in a sustainable way, which has had the effect of widening corporate responsibility not only to managing in an efficient and effective way, but also to responding strategically to a wide range of environmental and societal challenges. From a business perspective, </a:t>
            </a:r>
            <a:r>
              <a:rPr lang="en-US" b="1" dirty="0">
                <a:cs typeface="Arial" charset="0"/>
              </a:rPr>
              <a:t>sustainability </a:t>
            </a:r>
            <a:r>
              <a:rPr lang="en-US" dirty="0">
                <a:cs typeface="Arial" charset="0"/>
              </a:rPr>
              <a:t>has been defined as a company’s ability to achieve its business goals and increase long-term shareholder value by integrating economic, environmental, and social opportunities into its business strategies.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99934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Progressive companies recognize the importance of treating employees well not only because it’s simply the right thing to do, but also because it is good business. Well-treated employees are more likely to go the extra mile when performing their job</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Successful managers regularly provide performance feedback that serves as an evaluation of an employee’s performance and provides the foundation for discussing developmental opportunities. Effective performance appraisal outcomes depend on clearly communicating performance expectations and the resources available to help employees perform well and providing feedback on how well expectations were met. </a:t>
            </a:r>
            <a:endParaRPr lang="en-US" dirty="0"/>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Successful managers often embrace work-life practices and provide encouragement to employees who wish to use them.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366203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We can say with absolute certainty that management is needed in all types and sizes of organizations, at all organizational levels and in all organizational work areas, and in all organizations, no matter where they’re located. This is known as the </a:t>
            </a:r>
            <a:r>
              <a:rPr lang="en-US" b="1" dirty="0">
                <a:cs typeface="Arial" charset="0"/>
              </a:rPr>
              <a:t>universality of management </a:t>
            </a:r>
            <a:r>
              <a:rPr lang="en-US" dirty="0">
                <a:cs typeface="Arial" charset="0"/>
              </a:rPr>
              <a:t>(see Exhibit 1-9.)</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1920775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Effective</a:t>
            </a:r>
            <a:r>
              <a:rPr lang="en-US" baseline="0" dirty="0">
                <a:cs typeface="Arial" charset="0"/>
              </a:rPr>
              <a:t> m</a:t>
            </a:r>
            <a:r>
              <a:rPr lang="en-US" dirty="0">
                <a:cs typeface="Arial" charset="0"/>
              </a:rPr>
              <a:t>anagement is universally needed in all organizations, therefore</a:t>
            </a:r>
            <a:r>
              <a:rPr lang="en-US" baseline="0" dirty="0">
                <a:cs typeface="Arial" charset="0"/>
              </a:rPr>
              <a:t> it’s imperative</a:t>
            </a:r>
            <a:r>
              <a:rPr lang="en-US" dirty="0">
                <a:cs typeface="Arial" charset="0"/>
              </a:rPr>
              <a:t> to find ways to improve the way organizations are managed. Why? Because we interact with organizations every single day. Organizations influence every aspect of our lives.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31805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reason for studying management is the reality that for most of you, once you graduate from college and begin your career, you will either manage or be managed. For those who plan to be managers, an understanding of management forms the foundation upon which to build your management knowledge and skills. For those of you who don’t see yourself managing, you’re still likely to have to work with managers. </a:t>
            </a:r>
            <a:endParaRPr lang="en-US" dirty="0"/>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Also, assuming that you’ll have to work for a living and recognizing that you’re very likely to work in an organization, you’ll probably have some managerial responsibilities even if you’re not a manager. Our experience tells us that you can gain a great deal of insight into the way your boss (and fellow employees) behave and how organizations function by studying management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4144986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There are many challenges</a:t>
            </a:r>
            <a:r>
              <a:rPr lang="en-US" baseline="0" dirty="0">
                <a:cs typeface="Arial" charset="0"/>
              </a:rPr>
              <a:t> to b</a:t>
            </a:r>
            <a:r>
              <a:rPr lang="en-US" dirty="0">
                <a:cs typeface="Arial" charset="0"/>
              </a:rPr>
              <a:t>eing</a:t>
            </a:r>
            <a:r>
              <a:rPr lang="en-US" baseline="0" dirty="0">
                <a:cs typeface="Arial" charset="0"/>
              </a:rPr>
              <a:t> a manager. It </a:t>
            </a:r>
            <a:r>
              <a:rPr lang="en-US" dirty="0">
                <a:cs typeface="Arial" charset="0"/>
              </a:rPr>
              <a:t>can be a tough and often thankless job. Additionally, a portion of a manager’s job (especially at lower organizational levels) may</a:t>
            </a:r>
            <a:r>
              <a:rPr lang="en-US" baseline="0" dirty="0">
                <a:cs typeface="Arial" charset="0"/>
              </a:rPr>
              <a:t> </a:t>
            </a:r>
            <a:r>
              <a:rPr lang="en-US" dirty="0">
                <a:cs typeface="Arial" charset="0"/>
              </a:rPr>
              <a:t>entail duties that are often more clerical (compiling and filing reports, dealing with bureaucratic procedures, or doing paperwork) than managerial. A</a:t>
            </a:r>
            <a:r>
              <a:rPr lang="en-US" baseline="0" dirty="0">
                <a:cs typeface="Arial" charset="0"/>
              </a:rPr>
              <a:t> large percentage of managers spend</a:t>
            </a:r>
            <a:r>
              <a:rPr lang="en-US" dirty="0">
                <a:cs typeface="Arial" charset="0"/>
              </a:rPr>
              <a:t> significant amounts of time in meetings and deal with interruptions, which can be time consuming</a:t>
            </a:r>
            <a:r>
              <a:rPr lang="en-US" baseline="0" dirty="0">
                <a:cs typeface="Arial" charset="0"/>
              </a:rPr>
              <a:t> </a:t>
            </a:r>
            <a:r>
              <a:rPr lang="en-US" dirty="0">
                <a:cs typeface="Arial" charset="0"/>
              </a:rPr>
              <a:t>and sometimes unproductive. Managers often have to deal</a:t>
            </a:r>
            <a:r>
              <a:rPr lang="en-US" baseline="0" dirty="0">
                <a:cs typeface="Arial" charset="0"/>
              </a:rPr>
              <a:t> </a:t>
            </a:r>
            <a:r>
              <a:rPr lang="en-US" dirty="0">
                <a:cs typeface="Arial" charset="0"/>
              </a:rPr>
              <a:t>with a variety of personalities and have to make do with limited resources. It can be a challenge to motivate workers in the face of uncertainty and chaos, which are constants in management regardless of the field or discipline.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345847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In traditionally structured organizations (often pictured as a pyramid because</a:t>
            </a:r>
            <a:r>
              <a:rPr lang="en-US" baseline="0" dirty="0">
                <a:cs typeface="Arial" charset="0"/>
              </a:rPr>
              <a:t> </a:t>
            </a:r>
            <a:r>
              <a:rPr lang="en-US" dirty="0">
                <a:cs typeface="Arial" charset="0"/>
              </a:rPr>
              <a:t>more employees are at lower organizational levels than at upper organizational levels), managers can</a:t>
            </a:r>
            <a:r>
              <a:rPr lang="en-US" baseline="0" dirty="0">
                <a:cs typeface="Arial" charset="0"/>
              </a:rPr>
              <a:t> </a:t>
            </a:r>
            <a:r>
              <a:rPr lang="en-US" dirty="0">
                <a:cs typeface="Arial" charset="0"/>
              </a:rPr>
              <a:t>be classified as first-line, middle, or top management. </a:t>
            </a:r>
          </a:p>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62579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Despite challenges, being a manager </a:t>
            </a:r>
            <a:r>
              <a:rPr lang="en-US" i="1" dirty="0">
                <a:cs typeface="Arial" charset="0"/>
              </a:rPr>
              <a:t>can </a:t>
            </a:r>
            <a:r>
              <a:rPr lang="en-US" dirty="0">
                <a:cs typeface="Arial" charset="0"/>
              </a:rPr>
              <a:t>be rewarding. You’re responsible for creating a work environment in which organizational members can do their work to the</a:t>
            </a:r>
            <a:r>
              <a:rPr lang="en-US" baseline="0" dirty="0">
                <a:cs typeface="Arial" charset="0"/>
              </a:rPr>
              <a:t> </a:t>
            </a:r>
            <a:r>
              <a:rPr lang="en-US" dirty="0">
                <a:cs typeface="Arial" charset="0"/>
              </a:rPr>
              <a:t>best of their ability and thus help the organization achieve its goals. You help others find meaning and fulfillment in their work. You get to support, coach, and nurture others</a:t>
            </a:r>
            <a:r>
              <a:rPr lang="en-US" baseline="0" dirty="0">
                <a:cs typeface="Arial" charset="0"/>
              </a:rPr>
              <a:t> </a:t>
            </a:r>
            <a:r>
              <a:rPr lang="en-US" dirty="0">
                <a:cs typeface="Arial" charset="0"/>
              </a:rPr>
              <a:t>and help them make good decisions. In addition, as a manager, you often have the opportunity to think creatively and use your imagination. You’ll get to meet and work</a:t>
            </a:r>
            <a:r>
              <a:rPr lang="en-US" baseline="0" dirty="0">
                <a:cs typeface="Arial" charset="0"/>
              </a:rPr>
              <a:t> </a:t>
            </a:r>
            <a:r>
              <a:rPr lang="en-US" dirty="0">
                <a:cs typeface="Arial" charset="0"/>
              </a:rPr>
              <a:t>with a variety of people—both inside and outside the organization. Other rewards may include receiving recognition and status in your organization and in the community, playing a role in influencing organizational outcomes, and receiving attractive compensation in the form of salaries, bonuses, and stock options.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620275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1102781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At the lowest level of management, </a:t>
            </a:r>
            <a:r>
              <a:rPr lang="en-US" b="1" dirty="0">
                <a:cs typeface="Arial" charset="0"/>
              </a:rPr>
              <a:t>first-line managers </a:t>
            </a:r>
            <a:r>
              <a:rPr lang="en-US" dirty="0">
                <a:cs typeface="Arial" charset="0"/>
              </a:rPr>
              <a:t>manage the work of non-managerial employees who typically are involved with producing the organization’s products or servicing the organization’s customers. First-line managers may be called </a:t>
            </a:r>
            <a:r>
              <a:rPr lang="en-US" i="1" dirty="0">
                <a:cs typeface="Arial" charset="0"/>
              </a:rPr>
              <a:t>supervisors </a:t>
            </a:r>
            <a:r>
              <a:rPr lang="en-US" dirty="0">
                <a:cs typeface="Arial" charset="0"/>
              </a:rPr>
              <a:t>or even </a:t>
            </a:r>
            <a:r>
              <a:rPr lang="en-US" i="1" dirty="0">
                <a:cs typeface="Arial" charset="0"/>
              </a:rPr>
              <a:t>shift managers</a:t>
            </a:r>
            <a:r>
              <a:rPr lang="en-US" dirty="0">
                <a:cs typeface="Arial" charset="0"/>
              </a:rPr>
              <a:t>, </a:t>
            </a:r>
            <a:r>
              <a:rPr lang="en-US" i="1" dirty="0">
                <a:cs typeface="Arial" charset="0"/>
              </a:rPr>
              <a:t>district managers</a:t>
            </a:r>
            <a:r>
              <a:rPr lang="en-US" dirty="0">
                <a:cs typeface="Arial" charset="0"/>
              </a:rPr>
              <a:t>, </a:t>
            </a:r>
            <a:r>
              <a:rPr lang="en-US" i="1" dirty="0">
                <a:cs typeface="Arial" charset="0"/>
              </a:rPr>
              <a:t>department managers</a:t>
            </a:r>
            <a:r>
              <a:rPr lang="en-US" dirty="0">
                <a:cs typeface="Arial" charset="0"/>
              </a:rPr>
              <a:t>, or </a:t>
            </a:r>
            <a:r>
              <a:rPr lang="en-US" i="1" dirty="0">
                <a:cs typeface="Arial" charset="0"/>
              </a:rPr>
              <a:t>office managers.</a:t>
            </a:r>
          </a:p>
          <a:p>
            <a:pPr eaLnBrk="1" hangingPunct="1"/>
            <a:endParaRPr lang="en-US" i="1" dirty="0">
              <a:cs typeface="Arial" charset="0"/>
            </a:endParaRPr>
          </a:p>
          <a:p>
            <a:pPr eaLnBrk="1" hangingPunct="1"/>
            <a:r>
              <a:rPr lang="en-US" b="1" dirty="0">
                <a:cs typeface="Arial" charset="0"/>
              </a:rPr>
              <a:t>Middle managers </a:t>
            </a:r>
            <a:r>
              <a:rPr lang="en-US" dirty="0">
                <a:cs typeface="Arial" charset="0"/>
              </a:rPr>
              <a:t>manage the work of first-line managers and can be found between the lowest and top levels of the organization. They may have titles such as </a:t>
            </a:r>
            <a:r>
              <a:rPr lang="en-US" i="1" dirty="0">
                <a:cs typeface="Arial" charset="0"/>
              </a:rPr>
              <a:t>regional manager</a:t>
            </a:r>
            <a:r>
              <a:rPr lang="en-US" dirty="0">
                <a:cs typeface="Arial" charset="0"/>
              </a:rPr>
              <a:t>, </a:t>
            </a:r>
            <a:r>
              <a:rPr lang="en-US" i="1" dirty="0">
                <a:cs typeface="Arial" charset="0"/>
              </a:rPr>
              <a:t>project leader</a:t>
            </a:r>
            <a:r>
              <a:rPr lang="en-US" dirty="0">
                <a:cs typeface="Arial" charset="0"/>
              </a:rPr>
              <a:t>, </a:t>
            </a:r>
            <a:r>
              <a:rPr lang="en-US" i="1" dirty="0">
                <a:cs typeface="Arial" charset="0"/>
              </a:rPr>
              <a:t>store manager</a:t>
            </a:r>
            <a:r>
              <a:rPr lang="en-US" dirty="0">
                <a:cs typeface="Arial" charset="0"/>
              </a:rPr>
              <a:t>, or </a:t>
            </a:r>
            <a:r>
              <a:rPr lang="en-US" i="1" dirty="0">
                <a:cs typeface="Arial" charset="0"/>
              </a:rPr>
              <a:t>division manager.</a:t>
            </a:r>
          </a:p>
          <a:p>
            <a:pPr eaLnBrk="1" hangingPunct="1"/>
            <a:endParaRPr lang="en-US" i="1" dirty="0">
              <a:cs typeface="Arial" charset="0"/>
            </a:endParaRPr>
          </a:p>
          <a:p>
            <a:pPr eaLnBrk="1" hangingPunct="1"/>
            <a:r>
              <a:rPr lang="en-US" dirty="0">
                <a:cs typeface="Arial" charset="0"/>
              </a:rPr>
              <a:t>At the upper levels of the organization are the </a:t>
            </a:r>
            <a:r>
              <a:rPr lang="en-US" b="1" dirty="0">
                <a:cs typeface="Arial" charset="0"/>
              </a:rPr>
              <a:t>top managers</a:t>
            </a:r>
            <a:r>
              <a:rPr lang="en-US" dirty="0">
                <a:cs typeface="Arial" charset="0"/>
              </a:rPr>
              <a:t>, who are responsible for making organization-wide decisions and establishing the plans and goals that affect the entire organization. These individuals typically have titles such as </a:t>
            </a:r>
            <a:r>
              <a:rPr lang="en-US" i="1" dirty="0">
                <a:cs typeface="Arial" charset="0"/>
              </a:rPr>
              <a:t>executive vice president</a:t>
            </a:r>
            <a:r>
              <a:rPr lang="en-US" dirty="0">
                <a:cs typeface="Arial" charset="0"/>
              </a:rPr>
              <a:t>, </a:t>
            </a:r>
            <a:r>
              <a:rPr lang="en-US" i="1" dirty="0">
                <a:cs typeface="Arial" charset="0"/>
              </a:rPr>
              <a:t>president</a:t>
            </a:r>
            <a:r>
              <a:rPr lang="en-US" dirty="0">
                <a:cs typeface="Arial" charset="0"/>
              </a:rPr>
              <a:t>, </a:t>
            </a:r>
            <a:r>
              <a:rPr lang="en-US" i="1" dirty="0">
                <a:cs typeface="Arial" charset="0"/>
              </a:rPr>
              <a:t>managing director</a:t>
            </a:r>
            <a:r>
              <a:rPr lang="en-US" dirty="0">
                <a:cs typeface="Arial" charset="0"/>
              </a:rPr>
              <a:t>, </a:t>
            </a:r>
            <a:r>
              <a:rPr lang="en-US" i="1" dirty="0">
                <a:cs typeface="Arial" charset="0"/>
              </a:rPr>
              <a:t>chief operating officer</a:t>
            </a:r>
            <a:r>
              <a:rPr lang="en-US" dirty="0">
                <a:cs typeface="Arial" charset="0"/>
              </a:rPr>
              <a:t>, or </a:t>
            </a:r>
            <a:r>
              <a:rPr lang="en-US" i="1" dirty="0">
                <a:cs typeface="Arial" charset="0"/>
              </a:rPr>
              <a:t>chief executive</a:t>
            </a:r>
            <a:r>
              <a:rPr lang="en-US" i="0" dirty="0">
                <a:cs typeface="Arial" charset="0"/>
              </a:rPr>
              <a:t>.</a:t>
            </a:r>
            <a:endParaRPr lang="en-US" dirty="0">
              <a:cs typeface="Arial" charset="0"/>
            </a:endParaRPr>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1100985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What is an </a:t>
            </a:r>
            <a:r>
              <a:rPr lang="en-US" b="1" dirty="0">
                <a:cs typeface="Arial" charset="0"/>
              </a:rPr>
              <a:t>organization</a:t>
            </a:r>
            <a:r>
              <a:rPr lang="en-US" dirty="0">
                <a:cs typeface="Arial" charset="0"/>
              </a:rPr>
              <a:t>? It’s a deliberate arrangement of people to accomplish some specific purpose. Your college or university is an organization; so are fraternities and sororities, government departments, churches, Zynga, your neighborhood grocery store, the United Way, the St. Louis Cardinals baseball team, and the Mayo Clinic,</a:t>
            </a:r>
            <a:r>
              <a:rPr lang="en-US" baseline="0" dirty="0">
                <a:cs typeface="Arial" charset="0"/>
              </a:rPr>
              <a:t> a</a:t>
            </a:r>
            <a:r>
              <a:rPr lang="en-US" dirty="0">
                <a:cs typeface="Arial" charset="0"/>
              </a:rPr>
              <a:t>ll are considered</a:t>
            </a:r>
            <a:r>
              <a:rPr lang="en-US" baseline="0" dirty="0">
                <a:cs typeface="Arial" charset="0"/>
              </a:rPr>
              <a:t> </a:t>
            </a:r>
            <a:r>
              <a:rPr lang="en-US" dirty="0">
                <a:cs typeface="Arial" charset="0"/>
              </a:rPr>
              <a:t>organizations and have three common characteristics.</a:t>
            </a:r>
          </a:p>
          <a:p>
            <a:pPr eaLnBrk="1" hangingPunct="1"/>
            <a:endParaRPr lang="en-US" dirty="0">
              <a:cs typeface="Arial" charset="0"/>
            </a:endParaRPr>
          </a:p>
          <a:p>
            <a:pPr eaLnBrk="1" hangingPunct="1"/>
            <a:r>
              <a:rPr lang="en-US" dirty="0">
                <a:cs typeface="Arial" charset="0"/>
              </a:rPr>
              <a:t>First, an organization has a distinct purpose typically expressed through goals the organization hopes to accomplish. Second, each organization is composed of</a:t>
            </a:r>
            <a:r>
              <a:rPr lang="en-US" baseline="0" dirty="0">
                <a:cs typeface="Arial" charset="0"/>
              </a:rPr>
              <a:t> </a:t>
            </a:r>
            <a:r>
              <a:rPr lang="en-US" dirty="0">
                <a:cs typeface="Arial" charset="0"/>
              </a:rPr>
              <a:t>people. It takes people to perform the work that’s necessary for the organization to achieve its goals. Third, all organizations develop a deliberate structure within which</a:t>
            </a:r>
            <a:r>
              <a:rPr lang="en-US" baseline="0" dirty="0">
                <a:cs typeface="Arial" charset="0"/>
              </a:rPr>
              <a:t> </a:t>
            </a:r>
            <a:r>
              <a:rPr lang="en-US" dirty="0">
                <a:cs typeface="Arial" charset="0"/>
              </a:rPr>
              <a:t>members do their work.</a:t>
            </a:r>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934624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In traditionally structured organizations (often pictured as a pyramid because</a:t>
            </a:r>
            <a:r>
              <a:rPr lang="en-US" baseline="0" dirty="0">
                <a:cs typeface="Arial" charset="0"/>
              </a:rPr>
              <a:t> </a:t>
            </a:r>
            <a:r>
              <a:rPr lang="en-US" dirty="0">
                <a:cs typeface="Arial" charset="0"/>
              </a:rPr>
              <a:t>more employees are at lower organizational levels than at upper organizational levels), managers can</a:t>
            </a:r>
            <a:r>
              <a:rPr lang="en-US" baseline="0" dirty="0">
                <a:cs typeface="Arial" charset="0"/>
              </a:rPr>
              <a:t> </a:t>
            </a:r>
            <a:r>
              <a:rPr lang="en-US" dirty="0">
                <a:cs typeface="Arial" charset="0"/>
              </a:rPr>
              <a:t>be classified as first-line, middle, or top management. </a:t>
            </a:r>
          </a:p>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391053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Let’s look at three reasons why managers are important to organizations.</a:t>
            </a:r>
          </a:p>
          <a:p>
            <a:pPr eaLnBrk="1" hangingPunct="1"/>
            <a:endParaRPr lang="en-US" dirty="0">
              <a:cs typeface="Arial" charset="0"/>
            </a:endParaRPr>
          </a:p>
          <a:p>
            <a:pPr eaLnBrk="1" hangingPunct="1"/>
            <a:r>
              <a:rPr lang="en-US" dirty="0">
                <a:cs typeface="Arial" charset="0"/>
              </a:rPr>
              <a:t>First,</a:t>
            </a:r>
            <a:r>
              <a:rPr lang="en-US" baseline="0" dirty="0">
                <a:cs typeface="Arial" charset="0"/>
              </a:rPr>
              <a:t> </a:t>
            </a:r>
            <a:r>
              <a:rPr lang="en-US" dirty="0">
                <a:cs typeface="Arial" charset="0"/>
              </a:rPr>
              <a:t>managers are important because organizations need their managerial skills and abilities more than ever in uncertain, complex, and chaotic</a:t>
            </a:r>
          </a:p>
          <a:p>
            <a:pPr eaLnBrk="1" hangingPunct="1"/>
            <a:r>
              <a:rPr lang="en-US" dirty="0">
                <a:cs typeface="Arial" charset="0"/>
              </a:rPr>
              <a:t>times. As organizations deal with today’s challenges, managers play an important role in identifying critical issues and crafting responses.</a:t>
            </a:r>
          </a:p>
          <a:p>
            <a:pPr eaLnBrk="1" hangingPunct="1"/>
            <a:endParaRPr lang="en-US" dirty="0">
              <a:cs typeface="Arial" charset="0"/>
            </a:endParaRPr>
          </a:p>
          <a:p>
            <a:pPr eaLnBrk="1" hangingPunct="1"/>
            <a:r>
              <a:rPr lang="en-US" dirty="0">
                <a:cs typeface="Arial" charset="0"/>
              </a:rPr>
              <a:t>Another reason why managers are important to organizations is because they’re critical to getting things done. The job of a manager is to ensure that all the employees are</a:t>
            </a:r>
            <a:r>
              <a:rPr lang="en-US" baseline="0" dirty="0">
                <a:cs typeface="Arial" charset="0"/>
              </a:rPr>
              <a:t> </a:t>
            </a:r>
            <a:r>
              <a:rPr lang="en-US" dirty="0">
                <a:cs typeface="Arial" charset="0"/>
              </a:rPr>
              <a:t>getting their jobs done.</a:t>
            </a:r>
          </a:p>
          <a:p>
            <a:pPr eaLnBrk="1" hangingPunct="1"/>
            <a:endParaRPr lang="en-US" dirty="0">
              <a:cs typeface="Arial" charset="0"/>
            </a:endParaRPr>
          </a:p>
          <a:p>
            <a:pPr eaLnBrk="1" hangingPunct="1"/>
            <a:r>
              <a:rPr lang="en-US" dirty="0">
                <a:cs typeface="Arial" charset="0"/>
              </a:rPr>
              <a:t>Managers matter. A Gallup poll has found that the single most important variable in employee productivity and loyalty isn’t pay, or benefits, or the workplace environment—it’s the quality of the relationship between employees and their direct supervisors.</a:t>
            </a:r>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1448296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cs typeface="Arial" charset="0"/>
              </a:rPr>
              <a:t>Management </a:t>
            </a:r>
            <a:r>
              <a:rPr lang="en-US" dirty="0">
                <a:cs typeface="Arial" charset="0"/>
              </a:rPr>
              <a:t>involves coordinating and overseeing the work activities of others so their activities are completed efficiently and effectively. While coordinating and overseeing the work of others is what distinguishes a managerial position from a non-managerial one, this doesn’t mean that managers can do what they want anytime, anywhere, or in any way. Instead, management involves ensuring that work activities are completed efficiently and effectively by the people responsible for doing them, or, at least that’s what managers should be doing.</a:t>
            </a:r>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1792686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cs typeface="Arial" charset="0"/>
              </a:rPr>
              <a:t>Efficiency </a:t>
            </a:r>
            <a:r>
              <a:rPr lang="en-US" dirty="0">
                <a:cs typeface="Arial" charset="0"/>
              </a:rPr>
              <a:t>refers to getting the most output from the least amount of inputs or resources. Managers deal with scarce resources—including people, money, and</a:t>
            </a:r>
            <a:r>
              <a:rPr lang="en-US" baseline="0" dirty="0">
                <a:cs typeface="Arial" charset="0"/>
              </a:rPr>
              <a:t> </a:t>
            </a:r>
            <a:r>
              <a:rPr lang="en-US" dirty="0">
                <a:cs typeface="Arial" charset="0"/>
              </a:rPr>
              <a:t>equipment—and want to use those resources efficiently.</a:t>
            </a:r>
          </a:p>
          <a:p>
            <a:pPr eaLnBrk="1" hangingPunct="1"/>
            <a:r>
              <a:rPr lang="en-US" b="1" dirty="0">
                <a:cs typeface="Arial" charset="0"/>
              </a:rPr>
              <a:t> </a:t>
            </a:r>
          </a:p>
          <a:p>
            <a:pPr eaLnBrk="1" hangingPunct="1"/>
            <a:r>
              <a:rPr lang="en-US" b="1" dirty="0">
                <a:cs typeface="Arial" charset="0"/>
              </a:rPr>
              <a:t>Effectiveness </a:t>
            </a:r>
            <a:r>
              <a:rPr lang="en-US" dirty="0">
                <a:cs typeface="Arial" charset="0"/>
              </a:rPr>
              <a:t>is often described as “doing the right things,” that is, doing those work activities that will result in achieving goals. </a:t>
            </a:r>
          </a:p>
          <a:p>
            <a:pPr eaLnBrk="1" hangingPunct="1"/>
            <a:endParaRPr lang="en-US" dirty="0">
              <a:cs typeface="Arial" charset="0"/>
            </a:endParaRPr>
          </a:p>
          <a:p>
            <a:pPr eaLnBrk="1" hangingPunct="1"/>
            <a:r>
              <a:rPr lang="en-US" dirty="0">
                <a:cs typeface="Arial" charset="0"/>
              </a:rPr>
              <a:t>Whereas efficiency is concerned with the </a:t>
            </a:r>
            <a:r>
              <a:rPr lang="en-US" i="1" dirty="0">
                <a:cs typeface="Arial" charset="0"/>
              </a:rPr>
              <a:t>means </a:t>
            </a:r>
            <a:r>
              <a:rPr lang="en-US" dirty="0">
                <a:cs typeface="Arial" charset="0"/>
              </a:rPr>
              <a:t>of getting things done, effectiveness is concerned with the </a:t>
            </a:r>
            <a:r>
              <a:rPr lang="en-US" i="1" dirty="0">
                <a:cs typeface="Arial" charset="0"/>
              </a:rPr>
              <a:t>ends</a:t>
            </a:r>
            <a:r>
              <a:rPr lang="en-US" dirty="0">
                <a:cs typeface="Arial" charset="0"/>
              </a:rPr>
              <a:t>, or attainment of organizational goals.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670770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BDF791E7-750C-8341-AAFB-569D9EBD860C}" type="datetime1">
              <a:rPr lang="en-US" smtClean="0"/>
              <a:pPr/>
              <a:t>10/12/2020</a:t>
            </a:fld>
            <a:endParaRPr lang="en-US" dirty="0"/>
          </a:p>
        </p:txBody>
      </p:sp>
      <p:pic>
        <p:nvPicPr>
          <p:cNvPr id="8" name="Picture 7"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2" name="Date Placeholder 1"/>
          <p:cNvSpPr>
            <a:spLocks noGrp="1"/>
          </p:cNvSpPr>
          <p:nvPr>
            <p:ph type="dt" sz="half" idx="10"/>
          </p:nvPr>
        </p:nvSpPr>
        <p:spPr/>
        <p:txBody>
          <a:bodyPr/>
          <a:lstStyle>
            <a:lvl1pPr>
              <a:defRPr>
                <a:solidFill>
                  <a:schemeClr val="tx1"/>
                </a:solidFill>
              </a:defRPr>
            </a:lvl1pPr>
          </a:lstStyle>
          <a:p>
            <a:fld id="{E1C2AD04-9B57-CD4E-ACCE-94DAA54D9932}" type="datetime1">
              <a:rPr lang="en-US" smtClean="0"/>
              <a:pPr/>
              <a:t>10/12/2020</a:t>
            </a:fld>
            <a:endParaRPr lang="en-US" dirty="0"/>
          </a:p>
        </p:txBody>
      </p:sp>
      <p:sp>
        <p:nvSpPr>
          <p:cNvPr id="10" name="TextBox 9"/>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pic>
        <p:nvPicPr>
          <p:cNvPr id="7" name="Picture 6"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4" name="Title 13"/>
          <p:cNvSpPr>
            <a:spLocks noGrp="1"/>
          </p:cNvSpPr>
          <p:nvPr>
            <p:ph type="title"/>
          </p:nvPr>
        </p:nvSpPr>
        <p:spPr>
          <a:xfrm>
            <a:off x="457200" y="215372"/>
            <a:ext cx="8229600" cy="621792"/>
          </a:xfrm>
        </p:spPr>
        <p:txBody>
          <a:bodyPr anchor="t" anchorCtr="0"/>
          <a:lstStyle/>
          <a:p>
            <a:r>
              <a:rPr lang="en-US" dirty="0"/>
              <a:t>Click to edit Master title style</a:t>
            </a:r>
          </a:p>
        </p:txBody>
      </p:sp>
      <p:sp>
        <p:nvSpPr>
          <p:cNvPr id="15" name="Date Placeholder 14"/>
          <p:cNvSpPr>
            <a:spLocks noGrp="1"/>
          </p:cNvSpPr>
          <p:nvPr>
            <p:ph type="dt" sz="half" idx="16"/>
          </p:nvPr>
        </p:nvSpPr>
        <p:spPr/>
        <p:txBody>
          <a:bodyPr/>
          <a:lstStyle/>
          <a:p>
            <a:fld id="{A9DF6EFB-3F44-496C-A842-1E0B3D3B975A}" type="datetimeFigureOut">
              <a:rPr lang="en-US" smtClean="0"/>
              <a:pPr/>
              <a:t>10/12/2020</a:t>
            </a:fld>
            <a:endParaRPr lang="en-US" dirty="0"/>
          </a:p>
        </p:txBody>
      </p:sp>
      <p:sp>
        <p:nvSpPr>
          <p:cNvPr id="18" name="Footer Placeholder 17"/>
          <p:cNvSpPr>
            <a:spLocks noGrp="1"/>
          </p:cNvSpPr>
          <p:nvPr>
            <p:ph type="ftr" sz="quarter" idx="18"/>
          </p:nvPr>
        </p:nvSpPr>
        <p:spPr/>
        <p:txBody>
          <a:bodyPr/>
          <a:lstStyle/>
          <a:p>
            <a:endParaRPr lang="en-US" dirty="0"/>
          </a:p>
        </p:txBody>
      </p:sp>
      <p:pic>
        <p:nvPicPr>
          <p:cNvPr id="11" name="Picture 10"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2" name="TextBox 11"/>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spTree>
    <p:extLst>
      <p:ext uri="{BB962C8B-B14F-4D97-AF65-F5344CB8AC3E}">
        <p14:creationId xmlns:p14="http://schemas.microsoft.com/office/powerpoint/2010/main" val="2123158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r>
              <a:rPr lang="en-US" dirty="0"/>
              <a:t>Copyright © 2018 Pearson Education, Inc.</a:t>
            </a:r>
          </a:p>
        </p:txBody>
      </p:sp>
      <p:sp>
        <p:nvSpPr>
          <p:cNvPr id="4" name="Date Placeholder 3"/>
          <p:cNvSpPr>
            <a:spLocks noGrp="1"/>
          </p:cNvSpPr>
          <p:nvPr>
            <p:ph type="dt" sz="half" idx="11"/>
          </p:nvPr>
        </p:nvSpPr>
        <p:spPr/>
        <p:txBody>
          <a:bodyPr/>
          <a:lstStyle/>
          <a:p>
            <a:fld id="{42FB9264-E59D-4043-9483-B863A08BF7FA}" type="datetime1">
              <a:rPr lang="en-US" smtClean="0"/>
              <a:pPr/>
              <a:t>10/12/2020</a:t>
            </a:fld>
            <a:endParaRPr lang="en-US" dirty="0"/>
          </a:p>
        </p:txBody>
      </p:sp>
      <p:pic>
        <p:nvPicPr>
          <p:cNvPr id="12" name="Picture 11"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3" name="TextBox 12"/>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1"/>
          </p:nvPr>
        </p:nvSpPr>
        <p:spPr/>
        <p:txBody>
          <a:bodyPr/>
          <a:lstStyle/>
          <a:p>
            <a:fld id="{2C3A0B96-8BDC-3940-87A4-7335ADF41F82}" type="datetime1">
              <a:rPr lang="en-US" smtClean="0"/>
              <a:pPr/>
              <a:t>10/12/2020</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9" name="Date Placeholder 3"/>
          <p:cNvSpPr>
            <a:spLocks noGrp="1"/>
          </p:cNvSpPr>
          <p:nvPr>
            <p:ph type="dt" sz="half" idx="10"/>
          </p:nvPr>
        </p:nvSpPr>
        <p:spPr>
          <a:xfrm>
            <a:off x="6335713" y="113072"/>
            <a:ext cx="2133600" cy="182880"/>
          </a:xfrm>
        </p:spPr>
        <p:txBody>
          <a:bodyPr/>
          <a:lstStyle/>
          <a:p>
            <a:fld id="{69344A15-F0EB-274C-BCBE-62AA675174CC}" type="datetime1">
              <a:rPr lang="en-US" smtClean="0"/>
              <a:pPr/>
              <a:t>10/12/2020</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309878BC-7C7D-8B4D-8C72-5012D25A75FF}" type="datetime1">
              <a:rPr lang="en-US" smtClean="0"/>
              <a:pPr/>
              <a:t>10/12/2020</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sp>
        <p:nvSpPr>
          <p:cNvPr id="12" name="Date Placeholder 3"/>
          <p:cNvSpPr>
            <a:spLocks noGrp="1"/>
          </p:cNvSpPr>
          <p:nvPr>
            <p:ph type="dt" sz="half" idx="10"/>
          </p:nvPr>
        </p:nvSpPr>
        <p:spPr>
          <a:xfrm>
            <a:off x="6335713" y="113072"/>
            <a:ext cx="2133600" cy="182880"/>
          </a:xfrm>
        </p:spPr>
        <p:txBody>
          <a:bodyPr/>
          <a:lstStyle/>
          <a:p>
            <a:fld id="{309878BC-7C7D-8B4D-8C72-5012D25A75FF}" type="datetime1">
              <a:rPr lang="en-US" smtClean="0"/>
              <a:pPr/>
              <a:t>10/12/2020</a:t>
            </a:fld>
            <a:endParaRPr lang="en-US" dirty="0"/>
          </a:p>
        </p:txBody>
      </p:sp>
      <p:pic>
        <p:nvPicPr>
          <p:cNvPr id="14" name="Picture 13"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F71CB5E4-2482-7B44-B2CD-545334C269B9}" type="datetime1">
              <a:rPr lang="en-US" smtClean="0"/>
              <a:pPr/>
              <a:t>10/12/2020</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2233C098-7E69-2F4E-8219-6B630AF7AB62}" type="datetime1">
              <a:rPr lang="en-US" smtClean="0"/>
              <a:pPr/>
              <a:t>10/12/2020</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3" name="Date Placeholder 2"/>
          <p:cNvSpPr>
            <a:spLocks noGrp="1"/>
          </p:cNvSpPr>
          <p:nvPr>
            <p:ph type="dt" sz="half" idx="10"/>
          </p:nvPr>
        </p:nvSpPr>
        <p:spPr/>
        <p:txBody>
          <a:bodyPr/>
          <a:lstStyle/>
          <a:p>
            <a:fld id="{FAA56894-5F48-BC43-8C04-BBB42A2EF5DA}" type="datetime1">
              <a:rPr lang="en-US" smtClean="0"/>
              <a:pPr/>
              <a:t>10/12/2020</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r>
              <a:rPr lang="en-US" dirty="0"/>
              <a:t>Copyright © 2018 Pearson Education, Inc.</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D4DCA001-C90D-F048-B3C0-108AEB1AC539}" type="datetime1">
              <a:rPr lang="en-US" smtClean="0"/>
              <a:pPr/>
              <a:t>10/12/2020</a:t>
            </a:fld>
            <a:endParaRPr lang="en-US" dirty="0"/>
          </a:p>
        </p:txBody>
      </p:sp>
      <p:pic>
        <p:nvPicPr>
          <p:cNvPr id="7" name="Picture 6" descr="Pearson Logo"/>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8" name="TextBox 7"/>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3" r:id="rId11"/>
  </p:sldLayoutIdLst>
  <p:hf hdr="0" ft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Management</a:t>
            </a:r>
          </a:p>
        </p:txBody>
      </p:sp>
      <p:sp>
        <p:nvSpPr>
          <p:cNvPr id="2" name="Text Placeholder 1"/>
          <p:cNvSpPr>
            <a:spLocks noGrp="1"/>
          </p:cNvSpPr>
          <p:nvPr>
            <p:ph type="body" sz="quarter" idx="13"/>
          </p:nvPr>
        </p:nvSpPr>
        <p:spPr/>
        <p:txBody>
          <a:bodyPr/>
          <a:lstStyle/>
          <a:p>
            <a:r>
              <a:rPr lang="en-US" dirty="0"/>
              <a:t>15</a:t>
            </a:r>
            <a:r>
              <a:rPr lang="en-US" baseline="30000" dirty="0"/>
              <a:t>th</a:t>
            </a:r>
            <a:r>
              <a:rPr lang="en-US" dirty="0"/>
              <a:t> Edition, Global Edition</a:t>
            </a:r>
          </a:p>
        </p:txBody>
      </p:sp>
      <p:sp>
        <p:nvSpPr>
          <p:cNvPr id="3" name="Text Placeholder 2"/>
          <p:cNvSpPr>
            <a:spLocks noGrp="1"/>
          </p:cNvSpPr>
          <p:nvPr>
            <p:ph type="body" sz="quarter" idx="14"/>
          </p:nvPr>
        </p:nvSpPr>
        <p:spPr>
          <a:xfrm>
            <a:off x="4719499" y="1110592"/>
            <a:ext cx="3657600" cy="1600199"/>
          </a:xfrm>
        </p:spPr>
        <p:txBody>
          <a:bodyPr/>
          <a:lstStyle/>
          <a:p>
            <a:r>
              <a:rPr lang="en-US" dirty="0" err="1"/>
              <a:t>Capítulo</a:t>
            </a:r>
            <a:r>
              <a:rPr lang="en-US" dirty="0"/>
              <a:t> 1</a:t>
            </a:r>
          </a:p>
        </p:txBody>
      </p:sp>
      <p:sp>
        <p:nvSpPr>
          <p:cNvPr id="4" name="Text Placeholder 3"/>
          <p:cNvSpPr>
            <a:spLocks noGrp="1"/>
          </p:cNvSpPr>
          <p:nvPr>
            <p:ph type="body" sz="quarter" idx="15"/>
          </p:nvPr>
        </p:nvSpPr>
        <p:spPr>
          <a:xfrm>
            <a:off x="4719498" y="2710791"/>
            <a:ext cx="4029075" cy="2925763"/>
          </a:xfrm>
        </p:spPr>
        <p:txBody>
          <a:bodyPr/>
          <a:lstStyle/>
          <a:p>
            <a:r>
              <a:rPr lang="en-US" dirty="0" err="1"/>
              <a:t>Os</a:t>
            </a:r>
            <a:r>
              <a:rPr lang="en-US" dirty="0"/>
              <a:t> </a:t>
            </a:r>
            <a:r>
              <a:rPr lang="en-US" dirty="0" err="1"/>
              <a:t>gestores</a:t>
            </a:r>
            <a:r>
              <a:rPr lang="en-US" dirty="0"/>
              <a:t> e as </a:t>
            </a:r>
            <a:r>
              <a:rPr lang="en-US" dirty="0" err="1"/>
              <a:t>organizações</a:t>
            </a:r>
            <a:endParaRPr lang="en-US" dirty="0"/>
          </a:p>
        </p:txBody>
      </p:sp>
      <p:sp>
        <p:nvSpPr>
          <p:cNvPr id="6" name="Text Placeholder 5"/>
          <p:cNvSpPr>
            <a:spLocks noGrp="1"/>
          </p:cNvSpPr>
          <p:nvPr>
            <p:ph type="body" sz="quarter" idx="4294967295"/>
          </p:nvPr>
        </p:nvSpPr>
        <p:spPr>
          <a:xfrm>
            <a:off x="2886075" y="6431280"/>
            <a:ext cx="6172200" cy="274320"/>
          </a:xfrm>
          <a:solidFill>
            <a:schemeClr val="bg1"/>
          </a:solidFill>
          <a:effectLst>
            <a:outerShdw blurRad="50800" dist="50800" dir="5400000" algn="ctr" rotWithShape="0">
              <a:schemeClr val="bg1"/>
            </a:outerShdw>
          </a:effectLst>
        </p:spPr>
        <p:txBody>
          <a:bodyPr/>
          <a:lstStyle/>
          <a:p>
            <a:pPr marL="0" indent="0">
              <a:buNone/>
              <a:defRPr/>
            </a:pPr>
            <a:r>
              <a:rPr lang="en-US" altLang="en-US" sz="1200" dirty="0">
                <a:latin typeface="Verdana" pitchFamily="34" charset="0"/>
                <a:ea typeface="Verdana" pitchFamily="34" charset="0"/>
                <a:cs typeface="Verdana" pitchFamily="34" charset="0"/>
              </a:rPr>
              <a:t>Copyright © 2018 Pearson Education, Ltd. All Rights Reserved</a:t>
            </a:r>
          </a:p>
        </p:txBody>
      </p:sp>
      <p:pic>
        <p:nvPicPr>
          <p:cNvPr id="7" name="Picture 6">
            <a:extLst>
              <a:ext uri="{FF2B5EF4-FFF2-40B4-BE49-F238E27FC236}">
                <a16:creationId xmlns:a16="http://schemas.microsoft.com/office/drawing/2014/main" id="{6ED88A8B-359E-4923-9B57-593B7D3772DF}"/>
              </a:ext>
            </a:extLst>
          </p:cNvPr>
          <p:cNvPicPr>
            <a:picLocks noChangeAspect="1"/>
          </p:cNvPicPr>
          <p:nvPr/>
        </p:nvPicPr>
        <p:blipFill>
          <a:blip r:embed="rId2"/>
          <a:stretch>
            <a:fillRect/>
          </a:stretch>
        </p:blipFill>
        <p:spPr>
          <a:xfrm>
            <a:off x="685800" y="1295400"/>
            <a:ext cx="3738704" cy="4814997"/>
          </a:xfrm>
          <a:prstGeom prst="rect">
            <a:avLst/>
          </a:prstGeom>
        </p:spPr>
      </p:pic>
    </p:spTree>
    <p:extLst>
      <p:ext uri="{BB962C8B-B14F-4D97-AF65-F5344CB8AC3E}">
        <p14:creationId xmlns:p14="http://schemas.microsoft.com/office/powerpoint/2010/main" val="3780507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a:t>Eficiência</a:t>
            </a:r>
            <a:r>
              <a:rPr lang="en-US" sz="4400" dirty="0"/>
              <a:t> e </a:t>
            </a:r>
            <a:r>
              <a:rPr lang="en-US" sz="4400" dirty="0" err="1"/>
              <a:t>Eficácia</a:t>
            </a:r>
            <a:endParaRPr lang="en-US" sz="4400" dirty="0"/>
          </a:p>
        </p:txBody>
      </p:sp>
      <p:sp>
        <p:nvSpPr>
          <p:cNvPr id="9" name="Text Placeholder 6"/>
          <p:cNvSpPr txBox="1">
            <a:spLocks/>
          </p:cNvSpPr>
          <p:nvPr/>
        </p:nvSpPr>
        <p:spPr>
          <a:xfrm>
            <a:off x="694231" y="1981200"/>
            <a:ext cx="3657600" cy="639762"/>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800" b="1" dirty="0"/>
              <a:t>Efficiency</a:t>
            </a:r>
          </a:p>
        </p:txBody>
      </p:sp>
      <p:sp>
        <p:nvSpPr>
          <p:cNvPr id="10" name="Text Placeholder 7"/>
          <p:cNvSpPr txBox="1">
            <a:spLocks/>
          </p:cNvSpPr>
          <p:nvPr/>
        </p:nvSpPr>
        <p:spPr>
          <a:xfrm>
            <a:off x="4694731" y="1981200"/>
            <a:ext cx="3657600" cy="639762"/>
          </a:xfrm>
          <a:prstGeom prst="rect">
            <a:avLst/>
          </a:prstGeom>
        </p:spPr>
        <p:txBody>
          <a:bodyPr>
            <a:norm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800" b="1" dirty="0"/>
              <a:t>Effectiveness</a:t>
            </a:r>
          </a:p>
        </p:txBody>
      </p:sp>
      <p:sp>
        <p:nvSpPr>
          <p:cNvPr id="11" name="Content Placeholder 8"/>
          <p:cNvSpPr>
            <a:spLocks noGrp="1"/>
          </p:cNvSpPr>
          <p:nvPr>
            <p:ph sz="quarter" idx="4294967295"/>
          </p:nvPr>
        </p:nvSpPr>
        <p:spPr>
          <a:xfrm>
            <a:off x="579931" y="2655887"/>
            <a:ext cx="3886200" cy="3200400"/>
          </a:xfrm>
          <a:prstGeom prst="rect">
            <a:avLst/>
          </a:prstGeom>
        </p:spPr>
        <p:txBody>
          <a:bodyPr>
            <a:normAutofit/>
          </a:bodyPr>
          <a:lstStyle/>
          <a:p>
            <a:pPr marL="0" indent="0">
              <a:buNone/>
            </a:pPr>
            <a:r>
              <a:rPr lang="en-US" sz="2400" dirty="0"/>
              <a:t>Doing things right</a:t>
            </a:r>
          </a:p>
          <a:p>
            <a:pPr>
              <a:buNone/>
              <a:tabLst>
                <a:tab pos="363538" algn="l"/>
              </a:tabLst>
            </a:pPr>
            <a:r>
              <a:rPr lang="en-US" dirty="0"/>
              <a:t>	[Fazer as </a:t>
            </a:r>
            <a:r>
              <a:rPr lang="en-US" dirty="0" err="1"/>
              <a:t>coisas</a:t>
            </a:r>
            <a:r>
              <a:rPr lang="en-US" dirty="0"/>
              <a:t> da </a:t>
            </a:r>
            <a:r>
              <a:rPr lang="en-US" dirty="0" err="1"/>
              <a:t>melhor</a:t>
            </a:r>
            <a:r>
              <a:rPr lang="en-US" dirty="0"/>
              <a:t> forma.]</a:t>
            </a:r>
          </a:p>
          <a:p>
            <a:pPr>
              <a:buNone/>
            </a:pPr>
            <a:endParaRPr lang="en-US" sz="3200" dirty="0"/>
          </a:p>
          <a:p>
            <a:pPr>
              <a:buNone/>
            </a:pPr>
            <a:endParaRPr lang="en-US" sz="3200" dirty="0"/>
          </a:p>
          <a:p>
            <a:pPr>
              <a:buNone/>
            </a:pPr>
            <a:endParaRPr lang="en-US" sz="3200" dirty="0"/>
          </a:p>
          <a:p>
            <a:pPr>
              <a:buNone/>
            </a:pPr>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p:txBody>
      </p:sp>
      <p:sp>
        <p:nvSpPr>
          <p:cNvPr id="12" name="Content Placeholder 9"/>
          <p:cNvSpPr>
            <a:spLocks noGrp="1"/>
          </p:cNvSpPr>
          <p:nvPr>
            <p:ph sz="quarter" idx="4294967295"/>
          </p:nvPr>
        </p:nvSpPr>
        <p:spPr>
          <a:xfrm>
            <a:off x="4694731" y="2655887"/>
            <a:ext cx="3886200" cy="3200400"/>
          </a:xfrm>
          <a:prstGeom prst="rect">
            <a:avLst/>
          </a:prstGeom>
        </p:spPr>
        <p:txBody>
          <a:bodyPr/>
          <a:lstStyle/>
          <a:p>
            <a:pPr marL="57150" lvl="1" indent="0">
              <a:buNone/>
            </a:pPr>
            <a:r>
              <a:rPr lang="en-US" sz="2400" dirty="0"/>
              <a:t>Doing the right things</a:t>
            </a:r>
          </a:p>
          <a:p>
            <a:pPr marL="68580" indent="0">
              <a:buNone/>
              <a:tabLst>
                <a:tab pos="363538" algn="l"/>
              </a:tabLst>
            </a:pPr>
            <a:r>
              <a:rPr lang="en-US" dirty="0"/>
              <a:t>	[Fazer as </a:t>
            </a:r>
            <a:r>
              <a:rPr lang="en-US" dirty="0" err="1"/>
              <a:t>coisas</a:t>
            </a:r>
            <a:r>
              <a:rPr lang="en-US" dirty="0"/>
              <a:t> </a:t>
            </a:r>
            <a:r>
              <a:rPr lang="en-US" dirty="0" err="1"/>
              <a:t>certas</a:t>
            </a:r>
            <a:r>
              <a:rPr lang="en-US" dirty="0"/>
              <a:t>.]</a:t>
            </a:r>
          </a:p>
          <a:p>
            <a:endParaRPr lang="en-US" dirty="0"/>
          </a:p>
          <a:p>
            <a:endParaRPr lang="en-US" dirty="0"/>
          </a:p>
        </p:txBody>
      </p:sp>
      <p:sp>
        <p:nvSpPr>
          <p:cNvPr id="13" name="Content Placeholder 4"/>
          <p:cNvSpPr txBox="1">
            <a:spLocks/>
          </p:cNvSpPr>
          <p:nvPr/>
        </p:nvSpPr>
        <p:spPr bwMode="auto">
          <a:xfrm>
            <a:off x="628991" y="4051115"/>
            <a:ext cx="4038600" cy="684583"/>
          </a:xfrm>
          <a:prstGeom prst="rect">
            <a:avLst/>
          </a:prstGeom>
          <a:noFill/>
          <a:ln w="9525">
            <a:noFill/>
            <a:miter lim="800000"/>
            <a:headEnd/>
            <a:tailEnd/>
          </a:ln>
        </p:spPr>
        <p:txBody>
          <a:bodyPr/>
          <a:lstStyle/>
          <a:p>
            <a:pPr marL="457200" indent="-457200" eaLnBrk="0" hangingPunct="0">
              <a:spcBef>
                <a:spcPct val="20000"/>
              </a:spcBef>
              <a:buClr>
                <a:schemeClr val="accent1">
                  <a:lumMod val="75000"/>
                </a:schemeClr>
              </a:buClr>
              <a:buFont typeface="Arial" pitchFamily="34" charset="0"/>
              <a:buChar char="•"/>
            </a:pPr>
            <a:r>
              <a:rPr lang="en-US" sz="3200" dirty="0" err="1">
                <a:latin typeface="+mj-lt"/>
              </a:rPr>
              <a:t>Recursos</a:t>
            </a:r>
            <a:endParaRPr lang="en-US" sz="3200" dirty="0">
              <a:latin typeface="+mj-lt"/>
            </a:endParaRPr>
          </a:p>
        </p:txBody>
      </p:sp>
      <p:sp>
        <p:nvSpPr>
          <p:cNvPr id="14" name="Content Placeholder 5"/>
          <p:cNvSpPr txBox="1">
            <a:spLocks/>
          </p:cNvSpPr>
          <p:nvPr/>
        </p:nvSpPr>
        <p:spPr bwMode="auto">
          <a:xfrm>
            <a:off x="4716651" y="4075123"/>
            <a:ext cx="3962400" cy="789781"/>
          </a:xfrm>
          <a:prstGeom prst="rect">
            <a:avLst/>
          </a:prstGeom>
          <a:noFill/>
          <a:ln w="9525">
            <a:noFill/>
            <a:miter lim="800000"/>
            <a:headEnd/>
            <a:tailEnd/>
          </a:ln>
        </p:spPr>
        <p:txBody>
          <a:bodyPr/>
          <a:lstStyle/>
          <a:p>
            <a:pPr marL="285750" indent="-285750" eaLnBrk="0" hangingPunct="0">
              <a:spcBef>
                <a:spcPct val="20000"/>
              </a:spcBef>
              <a:buClr>
                <a:schemeClr val="accent1">
                  <a:lumMod val="75000"/>
                </a:schemeClr>
              </a:buClr>
              <a:buFont typeface="Arial" pitchFamily="34" charset="0"/>
              <a:buChar char="•"/>
            </a:pPr>
            <a:r>
              <a:rPr lang="en-US" sz="3200" dirty="0">
                <a:latin typeface="+mj-lt"/>
              </a:rPr>
              <a:t> </a:t>
            </a:r>
            <a:r>
              <a:rPr lang="en-US" sz="3200" dirty="0" err="1">
                <a:latin typeface="+mj-lt"/>
              </a:rPr>
              <a:t>Objetivos</a:t>
            </a:r>
            <a:endParaRPr lang="en-US" sz="3200" dirty="0"/>
          </a:p>
        </p:txBody>
      </p:sp>
    </p:spTree>
    <p:extLst>
      <p:ext uri="{BB962C8B-B14F-4D97-AF65-F5344CB8AC3E}">
        <p14:creationId xmlns:p14="http://schemas.microsoft.com/office/powerpoint/2010/main" val="338383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0842"/>
            <a:ext cx="8229600" cy="658709"/>
          </a:xfrm>
        </p:spPr>
        <p:txBody>
          <a:bodyPr/>
          <a:lstStyle/>
          <a:p>
            <a:r>
              <a:rPr lang="en-US" sz="4400" dirty="0" err="1"/>
              <a:t>Eficiência</a:t>
            </a:r>
            <a:r>
              <a:rPr lang="en-US" sz="4400" dirty="0"/>
              <a:t> e </a:t>
            </a:r>
            <a:r>
              <a:rPr lang="en-US" sz="4400" dirty="0" err="1"/>
              <a:t>eficácia</a:t>
            </a:r>
            <a:endParaRPr lang="en-US" sz="4400" dirty="0"/>
          </a:p>
        </p:txBody>
      </p:sp>
      <p:pic>
        <p:nvPicPr>
          <p:cNvPr id="5" name="Picture 4" descr="The diagram shows that efficiency (means) resource usage ensuring low wastage of resources and effectiveness (ends) goal attainment and ensures high goal attainment. It is summarized as:&#10;Management Strives for:&#10;• Low Resource Waste (high efficiency)&#10;• High Goal Attainment (high effectiveness)."/>
          <p:cNvPicPr>
            <a:picLocks noChangeAspect="1"/>
          </p:cNvPicPr>
          <p:nvPr/>
        </p:nvPicPr>
        <p:blipFill>
          <a:blip r:embed="rId3" cstate="print"/>
          <a:stretch>
            <a:fillRect/>
          </a:stretch>
        </p:blipFill>
        <p:spPr>
          <a:xfrm>
            <a:off x="792319" y="1331888"/>
            <a:ext cx="7559363" cy="4476561"/>
          </a:xfrm>
          <a:prstGeom prst="rect">
            <a:avLst/>
          </a:prstGeom>
        </p:spPr>
      </p:pic>
    </p:spTree>
    <p:extLst>
      <p:ext uri="{BB962C8B-B14F-4D97-AF65-F5344CB8AC3E}">
        <p14:creationId xmlns:p14="http://schemas.microsoft.com/office/powerpoint/2010/main" val="1169914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097280"/>
          </a:xfrm>
        </p:spPr>
        <p:txBody>
          <a:bodyPr/>
          <a:lstStyle/>
          <a:p>
            <a:r>
              <a:rPr lang="en-US" dirty="0" err="1"/>
              <a:t>Gestão</a:t>
            </a:r>
            <a:r>
              <a:rPr lang="en-US" dirty="0"/>
              <a:t>: A </a:t>
            </a:r>
            <a:r>
              <a:rPr lang="en-US" dirty="0" err="1"/>
              <a:t>Abordagem</a:t>
            </a:r>
            <a:r>
              <a:rPr lang="en-US" dirty="0"/>
              <a:t> das </a:t>
            </a:r>
            <a:r>
              <a:rPr lang="en-US" dirty="0" err="1"/>
              <a:t>funções</a:t>
            </a:r>
            <a:r>
              <a:rPr lang="en-US" dirty="0"/>
              <a:t> </a:t>
            </a:r>
            <a:r>
              <a:rPr lang="en-US" sz="2000" dirty="0"/>
              <a:t>(H. Fayol)</a:t>
            </a:r>
          </a:p>
        </p:txBody>
      </p:sp>
      <p:sp>
        <p:nvSpPr>
          <p:cNvPr id="5" name="Rectangle 3"/>
          <p:cNvSpPr>
            <a:spLocks noGrp="1"/>
          </p:cNvSpPr>
          <p:nvPr>
            <p:ph idx="1"/>
          </p:nvPr>
        </p:nvSpPr>
        <p:spPr>
          <a:xfrm>
            <a:off x="685800" y="1417638"/>
            <a:ext cx="7772400" cy="4678362"/>
          </a:xfrm>
        </p:spPr>
        <p:txBody>
          <a:bodyPr>
            <a:normAutofit fontScale="25000" lnSpcReduction="20000"/>
          </a:bodyPr>
          <a:lstStyle/>
          <a:p>
            <a:pPr marL="68580" indent="0">
              <a:buNone/>
            </a:pPr>
            <a:endParaRPr lang="en-US" sz="2800" b="1" dirty="0"/>
          </a:p>
          <a:p>
            <a:pPr marL="441325" indent="-441325" algn="just">
              <a:spcBef>
                <a:spcPts val="1800"/>
              </a:spcBef>
              <a:spcAft>
                <a:spcPts val="1800"/>
              </a:spcAft>
              <a:buFont typeface="Wingdings" panose="05000000000000000000" pitchFamily="2" charset="2"/>
              <a:buChar char="v"/>
            </a:pPr>
            <a:r>
              <a:rPr lang="pt-PT" sz="9600" b="1" dirty="0"/>
              <a:t>Planeamento</a:t>
            </a:r>
            <a:r>
              <a:rPr lang="pt-PT" sz="9600" dirty="0"/>
              <a:t> – Definição de </a:t>
            </a:r>
            <a:r>
              <a:rPr lang="pt-PT" sz="9600" u="sng" dirty="0"/>
              <a:t>objetivos</a:t>
            </a:r>
            <a:r>
              <a:rPr lang="pt-PT" sz="9600" dirty="0"/>
              <a:t>, estabelecimento de </a:t>
            </a:r>
            <a:r>
              <a:rPr lang="pt-PT" sz="9600" u="sng" dirty="0"/>
              <a:t>estratégias</a:t>
            </a:r>
            <a:r>
              <a:rPr lang="pt-PT" sz="9600" dirty="0"/>
              <a:t> para atingir esses objetivos, e desenvolvimento de </a:t>
            </a:r>
            <a:r>
              <a:rPr lang="pt-PT" sz="9600" u="sng" dirty="0"/>
              <a:t>planos</a:t>
            </a:r>
            <a:r>
              <a:rPr lang="pt-PT" sz="9600" dirty="0"/>
              <a:t> para integrar e coordenar as atividades.</a:t>
            </a:r>
          </a:p>
          <a:p>
            <a:pPr marL="441325" indent="-441325" algn="just">
              <a:spcBef>
                <a:spcPts val="1800"/>
              </a:spcBef>
              <a:spcAft>
                <a:spcPts val="1800"/>
              </a:spcAft>
              <a:buFont typeface="Wingdings" panose="05000000000000000000" pitchFamily="2" charset="2"/>
              <a:buChar char="v"/>
            </a:pPr>
            <a:r>
              <a:rPr lang="pt-PT" sz="9600" b="1" dirty="0"/>
              <a:t>Organização </a:t>
            </a:r>
            <a:r>
              <a:rPr lang="pt-PT" sz="9600" dirty="0"/>
              <a:t>– Estruturação e interligação do trabalho para atingir os objetivos da organização.</a:t>
            </a:r>
          </a:p>
          <a:p>
            <a:pPr marL="441325" indent="-441325" algn="just">
              <a:spcBef>
                <a:spcPts val="1800"/>
              </a:spcBef>
              <a:spcAft>
                <a:spcPts val="1800"/>
              </a:spcAft>
              <a:buFont typeface="Wingdings" panose="05000000000000000000" pitchFamily="2" charset="2"/>
              <a:buChar char="v"/>
            </a:pPr>
            <a:r>
              <a:rPr lang="pt-PT" sz="9600" b="1" dirty="0"/>
              <a:t>Direção/Liderança</a:t>
            </a:r>
            <a:r>
              <a:rPr lang="pt-PT" sz="9600" dirty="0"/>
              <a:t> – Trabalhar com e através das pessoas, para atingir os objetivos da organização.</a:t>
            </a:r>
          </a:p>
          <a:p>
            <a:pPr marL="441325" indent="-441325" algn="just">
              <a:spcBef>
                <a:spcPts val="1800"/>
              </a:spcBef>
              <a:spcAft>
                <a:spcPts val="1800"/>
              </a:spcAft>
              <a:buFont typeface="Wingdings" panose="05000000000000000000" pitchFamily="2" charset="2"/>
              <a:buChar char="v"/>
            </a:pPr>
            <a:r>
              <a:rPr lang="pt-PT" sz="9600" b="1" dirty="0"/>
              <a:t>Controle </a:t>
            </a:r>
            <a:r>
              <a:rPr lang="pt-PT" sz="9600" dirty="0"/>
              <a:t>– </a:t>
            </a:r>
            <a:r>
              <a:rPr lang="pt-PT" sz="9600" u="sng" dirty="0"/>
              <a:t>Monitorar</a:t>
            </a:r>
            <a:r>
              <a:rPr lang="pt-PT" sz="9600" dirty="0"/>
              <a:t>, </a:t>
            </a:r>
            <a:r>
              <a:rPr lang="pt-PT" sz="9600" u="sng" dirty="0"/>
              <a:t>comparar</a:t>
            </a:r>
            <a:r>
              <a:rPr lang="pt-PT" sz="9600" dirty="0"/>
              <a:t> e </a:t>
            </a:r>
            <a:r>
              <a:rPr lang="pt-PT" sz="9600" u="sng" dirty="0"/>
              <a:t>corrigir</a:t>
            </a:r>
            <a:r>
              <a:rPr lang="pt-PT" sz="9600" dirty="0"/>
              <a:t> o desempenho planeado.</a:t>
            </a:r>
          </a:p>
        </p:txBody>
      </p:sp>
    </p:spTree>
    <p:extLst>
      <p:ext uri="{BB962C8B-B14F-4D97-AF65-F5344CB8AC3E}">
        <p14:creationId xmlns:p14="http://schemas.microsoft.com/office/powerpoint/2010/main" val="849159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sz="4400" dirty="0"/>
              <a:t>As </a:t>
            </a:r>
            <a:r>
              <a:rPr lang="en-US" sz="4400" dirty="0" err="1"/>
              <a:t>quatro</a:t>
            </a:r>
            <a:r>
              <a:rPr lang="en-US" sz="4400" dirty="0"/>
              <a:t> </a:t>
            </a:r>
            <a:r>
              <a:rPr lang="en-US" sz="4400" dirty="0" err="1"/>
              <a:t>funções</a:t>
            </a:r>
            <a:r>
              <a:rPr lang="en-US" sz="4400" dirty="0"/>
              <a:t> da </a:t>
            </a:r>
            <a:r>
              <a:rPr lang="en-US" sz="4400" dirty="0" err="1"/>
              <a:t>gestão</a:t>
            </a:r>
            <a:endParaRPr lang="en-US" sz="4400" dirty="0"/>
          </a:p>
        </p:txBody>
      </p:sp>
      <p:pic>
        <p:nvPicPr>
          <p:cNvPr id="6" name="Picture 5" descr="Four functions of management which together lead to achieving the organization’s stated purposes shown in the diagram are as follows:&#10;• Planning: Setting goals, establishing strategies, and developing plans to coordinate activities&#10;• Organizing: Determining what needs to be done, how it will be done, and who is to do it&#10;• Leading: Motivating, leading, and any other actions involved in dealing with people&#10;• Controlling: Monitoring activities to ensure that they are accomplished as planned."/>
          <p:cNvPicPr>
            <a:picLocks noChangeAspect="1"/>
          </p:cNvPicPr>
          <p:nvPr/>
        </p:nvPicPr>
        <p:blipFill>
          <a:blip r:embed="rId3" cstate="print"/>
          <a:stretch>
            <a:fillRect/>
          </a:stretch>
        </p:blipFill>
        <p:spPr>
          <a:xfrm>
            <a:off x="202353" y="1854162"/>
            <a:ext cx="8802952" cy="2975755"/>
          </a:xfrm>
          <a:prstGeom prst="rect">
            <a:avLst/>
          </a:prstGeom>
        </p:spPr>
      </p:pic>
    </p:spTree>
    <p:extLst>
      <p:ext uri="{BB962C8B-B14F-4D97-AF65-F5344CB8AC3E}">
        <p14:creationId xmlns:p14="http://schemas.microsoft.com/office/powerpoint/2010/main" val="1776948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500" y="0"/>
            <a:ext cx="8382000" cy="1097280"/>
          </a:xfrm>
        </p:spPr>
        <p:txBody>
          <a:bodyPr/>
          <a:lstStyle/>
          <a:p>
            <a:r>
              <a:rPr lang="en-US" sz="3600" dirty="0" err="1"/>
              <a:t>Gestão</a:t>
            </a:r>
            <a:r>
              <a:rPr lang="en-US" sz="3600" dirty="0"/>
              <a:t>:  A </a:t>
            </a:r>
            <a:r>
              <a:rPr lang="en-US" sz="3600" dirty="0" err="1"/>
              <a:t>Abordagem</a:t>
            </a:r>
            <a:r>
              <a:rPr lang="en-US" sz="3600" dirty="0"/>
              <a:t> dos </a:t>
            </a:r>
            <a:r>
              <a:rPr lang="en-US" sz="3600" dirty="0" err="1"/>
              <a:t>papéis</a:t>
            </a:r>
            <a:r>
              <a:rPr lang="en-US" sz="2000" dirty="0"/>
              <a:t> (H. Mintzberg)</a:t>
            </a:r>
          </a:p>
        </p:txBody>
      </p:sp>
      <p:sp>
        <p:nvSpPr>
          <p:cNvPr id="6" name="Rectangle 3">
            <a:extLst>
              <a:ext uri="{FF2B5EF4-FFF2-40B4-BE49-F238E27FC236}">
                <a16:creationId xmlns:a16="http://schemas.microsoft.com/office/drawing/2014/main" id="{03F2BB12-7186-4C20-B417-E91A9765E21A}"/>
              </a:ext>
            </a:extLst>
          </p:cNvPr>
          <p:cNvSpPr txBox="1">
            <a:spLocks/>
          </p:cNvSpPr>
          <p:nvPr/>
        </p:nvSpPr>
        <p:spPr bwMode="auto">
          <a:xfrm>
            <a:off x="425245" y="1638300"/>
            <a:ext cx="8229600" cy="4000500"/>
          </a:xfrm>
          <a:prstGeom prst="rect">
            <a:avLst/>
          </a:prstGeom>
          <a:noFill/>
          <a:ln w="9525">
            <a:noFill/>
            <a:miter lim="800000"/>
            <a:headEnd/>
            <a:tailEnd/>
          </a:ln>
        </p:spPr>
        <p:txBody>
          <a:bodyPr/>
          <a:lstStyle/>
          <a:p>
            <a:pPr algn="just" eaLnBrk="0" hangingPunct="0">
              <a:spcBef>
                <a:spcPct val="20000"/>
              </a:spcBef>
            </a:pPr>
            <a:r>
              <a:rPr lang="pt-PT" sz="2400" dirty="0"/>
              <a:t>Os papéis são as ações e os comportamentos esperados dos gestores.</a:t>
            </a:r>
          </a:p>
          <a:p>
            <a:pPr algn="just" eaLnBrk="0" hangingPunct="0">
              <a:spcBef>
                <a:spcPct val="20000"/>
              </a:spcBef>
            </a:pPr>
            <a:endParaRPr lang="pt-PT" sz="800" dirty="0"/>
          </a:p>
          <a:p>
            <a:pPr algn="just" eaLnBrk="0" hangingPunct="0">
              <a:spcBef>
                <a:spcPct val="20000"/>
              </a:spcBef>
            </a:pPr>
            <a:endParaRPr lang="pt-PT" sz="800" dirty="0"/>
          </a:p>
          <a:p>
            <a:pPr marL="342900" indent="-342900" algn="just" eaLnBrk="0" hangingPunct="0">
              <a:spcBef>
                <a:spcPct val="20000"/>
              </a:spcBef>
              <a:buFont typeface="Arial" charset="0"/>
              <a:buChar char="•"/>
            </a:pPr>
            <a:r>
              <a:rPr lang="pt-PT" sz="2400" dirty="0" err="1"/>
              <a:t>Mintzberg</a:t>
            </a:r>
            <a:r>
              <a:rPr lang="pt-PT" sz="2400" dirty="0"/>
              <a:t> identificou 10 papéis, agrupados em 3 categorias: </a:t>
            </a:r>
          </a:p>
          <a:p>
            <a:pPr marL="342900" indent="371475" algn="just" eaLnBrk="0" hangingPunct="0">
              <a:spcBef>
                <a:spcPts val="1200"/>
              </a:spcBef>
              <a:spcAft>
                <a:spcPts val="1200"/>
              </a:spcAft>
              <a:buFontTx/>
              <a:buChar char="-"/>
            </a:pPr>
            <a:r>
              <a:rPr lang="pt-PT" sz="2400" b="1" i="1" dirty="0"/>
              <a:t>papéis interpessoais</a:t>
            </a:r>
            <a:r>
              <a:rPr lang="pt-PT" sz="2400" i="1" dirty="0"/>
              <a:t>;</a:t>
            </a:r>
          </a:p>
          <a:p>
            <a:pPr marL="342900" indent="371475" algn="just" eaLnBrk="0" hangingPunct="0">
              <a:spcBef>
                <a:spcPts val="1200"/>
              </a:spcBef>
              <a:spcAft>
                <a:spcPts val="1200"/>
              </a:spcAft>
              <a:buFontTx/>
              <a:buChar char="-"/>
            </a:pPr>
            <a:r>
              <a:rPr lang="pt-PT" sz="2400" b="1" i="1" dirty="0"/>
              <a:t>papéis informacionais</a:t>
            </a:r>
            <a:r>
              <a:rPr lang="pt-PT" sz="2400" i="1" dirty="0"/>
              <a:t>; </a:t>
            </a:r>
          </a:p>
          <a:p>
            <a:pPr marL="342900" indent="371475" algn="just" eaLnBrk="0" hangingPunct="0">
              <a:spcBef>
                <a:spcPts val="1200"/>
              </a:spcBef>
              <a:spcAft>
                <a:spcPts val="1200"/>
              </a:spcAft>
              <a:buFontTx/>
              <a:buChar char="-"/>
            </a:pPr>
            <a:r>
              <a:rPr lang="pt-PT" sz="2400" b="1" i="1" dirty="0"/>
              <a:t>papéis </a:t>
            </a:r>
            <a:r>
              <a:rPr lang="pt-PT" sz="2400" b="1" i="1" dirty="0" err="1"/>
              <a:t>decisionais</a:t>
            </a:r>
            <a:r>
              <a:rPr lang="pt-PT" sz="2400" dirty="0"/>
              <a:t>. </a:t>
            </a:r>
          </a:p>
        </p:txBody>
      </p:sp>
    </p:spTree>
    <p:extLst>
      <p:ext uri="{BB962C8B-B14F-4D97-AF65-F5344CB8AC3E}">
        <p14:creationId xmlns:p14="http://schemas.microsoft.com/office/powerpoint/2010/main" val="1154975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851428"/>
          </a:xfrm>
        </p:spPr>
        <p:txBody>
          <a:bodyPr/>
          <a:lstStyle/>
          <a:p>
            <a:r>
              <a:rPr lang="en-US" sz="4400" dirty="0" err="1"/>
              <a:t>Os</a:t>
            </a:r>
            <a:r>
              <a:rPr lang="en-US" sz="4400" dirty="0"/>
              <a:t> </a:t>
            </a:r>
            <a:r>
              <a:rPr lang="en-US" sz="4400" dirty="0" err="1"/>
              <a:t>três</a:t>
            </a:r>
            <a:r>
              <a:rPr lang="en-US" sz="4400" dirty="0"/>
              <a:t> </a:t>
            </a:r>
            <a:r>
              <a:rPr lang="en-US" sz="4400" dirty="0" err="1"/>
              <a:t>tipos</a:t>
            </a:r>
            <a:r>
              <a:rPr lang="en-US" sz="4400" dirty="0"/>
              <a:t> de </a:t>
            </a:r>
            <a:r>
              <a:rPr lang="en-US" sz="4400" dirty="0" err="1"/>
              <a:t>papéis</a:t>
            </a:r>
            <a:endParaRPr lang="en-US" sz="4400" dirty="0"/>
          </a:p>
        </p:txBody>
      </p:sp>
      <p:sp>
        <p:nvSpPr>
          <p:cNvPr id="6" name="Rectangle 3">
            <a:extLst>
              <a:ext uri="{FF2B5EF4-FFF2-40B4-BE49-F238E27FC236}">
                <a16:creationId xmlns:a16="http://schemas.microsoft.com/office/drawing/2014/main" id="{7C41FD23-A701-41BF-B09B-377E4250228E}"/>
              </a:ext>
            </a:extLst>
          </p:cNvPr>
          <p:cNvSpPr txBox="1">
            <a:spLocks/>
          </p:cNvSpPr>
          <p:nvPr/>
        </p:nvSpPr>
        <p:spPr bwMode="auto">
          <a:xfrm>
            <a:off x="457200" y="1600200"/>
            <a:ext cx="8229600" cy="44196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800" b="1" dirty="0"/>
              <a:t>Papéis interpessoais</a:t>
            </a:r>
          </a:p>
          <a:p>
            <a:pPr marL="742950" lvl="1" indent="-285750" eaLnBrk="0" hangingPunct="0">
              <a:spcBef>
                <a:spcPts val="1200"/>
              </a:spcBef>
              <a:buFont typeface="Arial" charset="0"/>
              <a:buChar char="–"/>
            </a:pPr>
            <a:r>
              <a:rPr lang="pt-PT" sz="2400" dirty="0"/>
              <a:t>Representante, líder e ligação.</a:t>
            </a:r>
          </a:p>
          <a:p>
            <a:pPr marL="285750" indent="-285750" eaLnBrk="0" hangingPunct="0">
              <a:spcBef>
                <a:spcPct val="20000"/>
              </a:spcBef>
              <a:buFont typeface="Arial" charset="0"/>
              <a:buChar char="–"/>
            </a:pPr>
            <a:endParaRPr lang="pt-PT" sz="800" dirty="0"/>
          </a:p>
          <a:p>
            <a:pPr marL="342900" indent="-342900" eaLnBrk="0" hangingPunct="0">
              <a:spcBef>
                <a:spcPts val="1800"/>
              </a:spcBef>
              <a:buFont typeface="Arial" charset="0"/>
              <a:buChar char="•"/>
            </a:pPr>
            <a:r>
              <a:rPr lang="pt-PT" sz="2800" b="1" dirty="0"/>
              <a:t>Papéis informacionais</a:t>
            </a:r>
          </a:p>
          <a:p>
            <a:pPr marL="742950" lvl="1" indent="-285750" eaLnBrk="0" hangingPunct="0">
              <a:spcBef>
                <a:spcPts val="1200"/>
              </a:spcBef>
              <a:buFont typeface="Arial" charset="0"/>
              <a:buChar char="–"/>
            </a:pPr>
            <a:r>
              <a:rPr lang="pt-PT" sz="2400" dirty="0"/>
              <a:t>Monitor, disseminador e porta-voz.</a:t>
            </a:r>
          </a:p>
          <a:p>
            <a:pPr marL="742950" lvl="1" indent="-285750" eaLnBrk="0" hangingPunct="0">
              <a:spcBef>
                <a:spcPct val="20000"/>
              </a:spcBef>
              <a:buFont typeface="Arial" charset="0"/>
              <a:buChar char="–"/>
            </a:pPr>
            <a:endParaRPr lang="pt-PT" sz="800" dirty="0"/>
          </a:p>
          <a:p>
            <a:pPr marL="342900" indent="-342900" eaLnBrk="0" hangingPunct="0">
              <a:spcBef>
                <a:spcPts val="1800"/>
              </a:spcBef>
              <a:buFont typeface="Arial" charset="0"/>
              <a:buChar char="•"/>
            </a:pPr>
            <a:r>
              <a:rPr lang="pt-PT" sz="2800" b="1" dirty="0"/>
              <a:t>Papéis </a:t>
            </a:r>
            <a:r>
              <a:rPr lang="pt-PT" sz="2800" b="1" dirty="0" err="1"/>
              <a:t>decisionais</a:t>
            </a:r>
            <a:endParaRPr lang="pt-PT" sz="2800" b="1" dirty="0"/>
          </a:p>
          <a:p>
            <a:pPr marL="742950" lvl="1" indent="-285750" eaLnBrk="0" hangingPunct="0">
              <a:spcBef>
                <a:spcPts val="1200"/>
              </a:spcBef>
              <a:buFont typeface="Arial" charset="0"/>
              <a:buChar char="–"/>
            </a:pPr>
            <a:r>
              <a:rPr lang="pt-PT" sz="2400" dirty="0"/>
              <a:t>Empreendedor, solucionador de conflitos, distribuidor de recursos e negociador.</a:t>
            </a:r>
          </a:p>
          <a:p>
            <a:pPr marL="342900" indent="-342900" eaLnBrk="0" hangingPunct="0">
              <a:spcBef>
                <a:spcPct val="20000"/>
              </a:spcBef>
              <a:buFont typeface="Arial" charset="0"/>
              <a:buChar char="•"/>
            </a:pPr>
            <a:endParaRPr lang="en-US" sz="3200" dirty="0"/>
          </a:p>
        </p:txBody>
      </p:sp>
    </p:spTree>
    <p:extLst>
      <p:ext uri="{BB962C8B-B14F-4D97-AF65-F5344CB8AC3E}">
        <p14:creationId xmlns:p14="http://schemas.microsoft.com/office/powerpoint/2010/main" val="1388020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sz="4400" dirty="0"/>
              <a:t>Os </a:t>
            </a:r>
            <a:r>
              <a:rPr lang="en-US" sz="4400" dirty="0" err="1"/>
              <a:t>papéis</a:t>
            </a:r>
            <a:r>
              <a:rPr lang="en-US" sz="4400" dirty="0"/>
              <a:t> dos </a:t>
            </a:r>
            <a:r>
              <a:rPr lang="en-US" sz="4400" dirty="0" err="1"/>
              <a:t>gestores</a:t>
            </a:r>
            <a:r>
              <a:rPr lang="en-US" sz="4400" dirty="0"/>
              <a:t> </a:t>
            </a:r>
          </a:p>
        </p:txBody>
      </p:sp>
      <p:pic>
        <p:nvPicPr>
          <p:cNvPr id="7" name="Picture 2" descr="The managerial roles divided in three broad categories shown in the diagram are as follows:&#10;• Interpersonal roles&#10;  ‒ Figurehead&#10;  ‒ Leader&#10;  ‒ Liaison&#10;• Informational roles&#10;  ‒ Monitor&#10;  ‒ Disseminator&#10;  ‒ Spokesperson&#10;• Decisional roles&#10;  ‒ Entrepreneur&#10;  ‒ Disturbance Handler&#10;  ‒ Resource Allocator&#10;  ‒ Negotiator."/>
          <p:cNvPicPr>
            <a:picLocks noChangeAspect="1" noChangeArrowheads="1"/>
          </p:cNvPicPr>
          <p:nvPr/>
        </p:nvPicPr>
        <p:blipFill>
          <a:blip r:embed="rId3" cstate="print"/>
          <a:stretch>
            <a:fillRect/>
          </a:stretch>
        </p:blipFill>
        <p:spPr bwMode="auto">
          <a:xfrm>
            <a:off x="2458" y="1459731"/>
            <a:ext cx="5291135" cy="3692372"/>
          </a:xfrm>
          <a:prstGeom prst="rect">
            <a:avLst/>
          </a:prstGeom>
          <a:noFill/>
          <a:ln w="9525">
            <a:noFill/>
            <a:miter lim="800000"/>
            <a:headEnd/>
            <a:tailEnd/>
          </a:ln>
        </p:spPr>
      </p:pic>
      <p:pic>
        <p:nvPicPr>
          <p:cNvPr id="8" name="Picture 5">
            <a:extLst>
              <a:ext uri="{FF2B5EF4-FFF2-40B4-BE49-F238E27FC236}">
                <a16:creationId xmlns:a16="http://schemas.microsoft.com/office/drawing/2014/main" id="{77F04803-7E7E-4F4C-B59C-D127F49172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1447800"/>
            <a:ext cx="3581400" cy="3581400"/>
          </a:xfrm>
          <a:prstGeom prst="rect">
            <a:avLst/>
          </a:prstGeom>
        </p:spPr>
      </p:pic>
      <p:sp>
        <p:nvSpPr>
          <p:cNvPr id="9" name="TextBox 2">
            <a:extLst>
              <a:ext uri="{FF2B5EF4-FFF2-40B4-BE49-F238E27FC236}">
                <a16:creationId xmlns:a16="http://schemas.microsoft.com/office/drawing/2014/main" id="{BBDCAE14-149F-46C9-B481-D12E7AA5BCDC}"/>
              </a:ext>
            </a:extLst>
          </p:cNvPr>
          <p:cNvSpPr txBox="1"/>
          <p:nvPr/>
        </p:nvSpPr>
        <p:spPr>
          <a:xfrm>
            <a:off x="5113283" y="5041131"/>
            <a:ext cx="3476977" cy="523220"/>
          </a:xfrm>
          <a:prstGeom prst="rect">
            <a:avLst/>
          </a:prstGeom>
          <a:noFill/>
        </p:spPr>
        <p:txBody>
          <a:bodyPr wrap="none" rtlCol="0">
            <a:spAutoFit/>
          </a:bodyPr>
          <a:lstStyle/>
          <a:p>
            <a:r>
              <a:rPr lang="pt-PT" sz="1400" dirty="0"/>
              <a:t>Conferência da </a:t>
            </a:r>
            <a:r>
              <a:rPr lang="pt-PT" sz="1400" dirty="0" err="1"/>
              <a:t>Academy</a:t>
            </a:r>
            <a:r>
              <a:rPr lang="pt-PT" sz="1400" dirty="0"/>
              <a:t> </a:t>
            </a:r>
            <a:r>
              <a:rPr lang="pt-PT" sz="1400" dirty="0" err="1"/>
              <a:t>of</a:t>
            </a:r>
            <a:r>
              <a:rPr lang="pt-PT" sz="1400" dirty="0"/>
              <a:t> Management</a:t>
            </a:r>
          </a:p>
          <a:p>
            <a:r>
              <a:rPr lang="pt-PT" sz="1400" dirty="0"/>
              <a:t>Agosto de 2015, Vancouver, Canadá</a:t>
            </a:r>
          </a:p>
        </p:txBody>
      </p:sp>
    </p:spTree>
    <p:extLst>
      <p:ext uri="{BB962C8B-B14F-4D97-AF65-F5344CB8AC3E}">
        <p14:creationId xmlns:p14="http://schemas.microsoft.com/office/powerpoint/2010/main" val="300419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699028"/>
          </a:xfrm>
        </p:spPr>
        <p:txBody>
          <a:bodyPr/>
          <a:lstStyle/>
          <a:p>
            <a:r>
              <a:rPr lang="en-US" sz="3600" dirty="0" err="1"/>
              <a:t>Gestão</a:t>
            </a:r>
            <a:r>
              <a:rPr lang="en-US" sz="3600" dirty="0"/>
              <a:t>: </a:t>
            </a:r>
            <a:r>
              <a:rPr lang="en-US" sz="3600" dirty="0" err="1"/>
              <a:t>Competências</a:t>
            </a:r>
            <a:r>
              <a:rPr lang="en-US" sz="3600" dirty="0"/>
              <a:t> dos </a:t>
            </a:r>
            <a:r>
              <a:rPr lang="en-US" sz="3600" dirty="0" err="1"/>
              <a:t>gestores</a:t>
            </a:r>
            <a:r>
              <a:rPr lang="en-US" sz="3600" dirty="0"/>
              <a:t> </a:t>
            </a:r>
            <a:r>
              <a:rPr lang="en-US" sz="2000" dirty="0"/>
              <a:t>(R. Katz)</a:t>
            </a:r>
          </a:p>
        </p:txBody>
      </p:sp>
      <p:sp>
        <p:nvSpPr>
          <p:cNvPr id="6" name="Rectangle 3">
            <a:extLst>
              <a:ext uri="{FF2B5EF4-FFF2-40B4-BE49-F238E27FC236}">
                <a16:creationId xmlns:a16="http://schemas.microsoft.com/office/drawing/2014/main" id="{8998FAD9-7BB5-4580-84AE-0C3350BAB811}"/>
              </a:ext>
            </a:extLst>
          </p:cNvPr>
          <p:cNvSpPr txBox="1">
            <a:spLocks/>
          </p:cNvSpPr>
          <p:nvPr/>
        </p:nvSpPr>
        <p:spPr bwMode="auto">
          <a:xfrm>
            <a:off x="489155" y="1371600"/>
            <a:ext cx="8229600" cy="45720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800" b="1" dirty="0"/>
              <a:t>Competências técnicas</a:t>
            </a:r>
          </a:p>
          <a:p>
            <a:pPr marL="742950" lvl="1" indent="-285750" eaLnBrk="0" hangingPunct="0">
              <a:spcBef>
                <a:spcPts val="1200"/>
              </a:spcBef>
              <a:buFont typeface="Arial" charset="0"/>
              <a:buChar char="–"/>
            </a:pPr>
            <a:r>
              <a:rPr lang="pt-PT" sz="2400" dirty="0"/>
              <a:t>Conhecimento numa área específica, que permite desempenhar tarefas nessa área.</a:t>
            </a:r>
          </a:p>
          <a:p>
            <a:pPr lvl="1" eaLnBrk="0" hangingPunct="0">
              <a:spcBef>
                <a:spcPct val="20000"/>
              </a:spcBef>
            </a:pPr>
            <a:endParaRPr lang="pt-PT" sz="800" dirty="0"/>
          </a:p>
          <a:p>
            <a:pPr marL="342900" indent="-342900" eaLnBrk="0" hangingPunct="0">
              <a:spcBef>
                <a:spcPts val="1800"/>
              </a:spcBef>
              <a:buFont typeface="Arial" charset="0"/>
              <a:buChar char="•"/>
            </a:pPr>
            <a:r>
              <a:rPr lang="pt-PT" sz="2800" b="1" dirty="0"/>
              <a:t>Competências humanas</a:t>
            </a:r>
          </a:p>
          <a:p>
            <a:pPr marL="742950" lvl="1" indent="-285750" eaLnBrk="0" hangingPunct="0">
              <a:spcBef>
                <a:spcPts val="1200"/>
              </a:spcBef>
              <a:buFont typeface="Arial" charset="0"/>
              <a:buChar char="–"/>
            </a:pPr>
            <a:r>
              <a:rPr lang="pt-PT" sz="2400" dirty="0"/>
              <a:t>Capacidade de trabalhar bem com outras pessoas (individualmente e em grupo).</a:t>
            </a:r>
          </a:p>
          <a:p>
            <a:pPr lvl="1" eaLnBrk="0" hangingPunct="0">
              <a:spcBef>
                <a:spcPct val="20000"/>
              </a:spcBef>
            </a:pPr>
            <a:endParaRPr lang="pt-PT" sz="800" dirty="0"/>
          </a:p>
          <a:p>
            <a:pPr marL="342900" indent="-342900" eaLnBrk="0" hangingPunct="0">
              <a:spcBef>
                <a:spcPts val="1800"/>
              </a:spcBef>
              <a:buFont typeface="Arial" charset="0"/>
              <a:buChar char="•"/>
            </a:pPr>
            <a:r>
              <a:rPr lang="pt-PT" sz="2800" b="1" dirty="0"/>
              <a:t>Competências conceptuais</a:t>
            </a:r>
          </a:p>
          <a:p>
            <a:pPr marL="742950" lvl="1" indent="-285750" eaLnBrk="0" hangingPunct="0">
              <a:spcBef>
                <a:spcPts val="1200"/>
              </a:spcBef>
              <a:buFont typeface="Arial" charset="0"/>
              <a:buChar char="–"/>
            </a:pPr>
            <a:r>
              <a:rPr lang="pt-PT" sz="2400" dirty="0"/>
              <a:t>Capacidade de pensar e conceptualizar situações abstratas e complexas.</a:t>
            </a:r>
          </a:p>
        </p:txBody>
      </p:sp>
    </p:spTree>
    <p:extLst>
      <p:ext uri="{BB962C8B-B14F-4D97-AF65-F5344CB8AC3E}">
        <p14:creationId xmlns:p14="http://schemas.microsoft.com/office/powerpoint/2010/main" val="399895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Competências</a:t>
            </a:r>
            <a:r>
              <a:rPr lang="en-US" sz="3200" dirty="0"/>
              <a:t> </a:t>
            </a:r>
            <a:r>
              <a:rPr lang="en-US" sz="3200" dirty="0" err="1"/>
              <a:t>necessárias</a:t>
            </a:r>
            <a:r>
              <a:rPr lang="en-US" sz="3200" dirty="0"/>
              <a:t> </a:t>
            </a:r>
            <a:r>
              <a:rPr lang="en-US" sz="3200" dirty="0" err="1"/>
              <a:t>nos</a:t>
            </a:r>
            <a:r>
              <a:rPr lang="en-US" sz="3200" dirty="0"/>
              <a:t> </a:t>
            </a:r>
            <a:r>
              <a:rPr lang="en-US" sz="3200" dirty="0" err="1"/>
              <a:t>diferentes</a:t>
            </a:r>
            <a:r>
              <a:rPr lang="en-US" sz="3200" dirty="0"/>
              <a:t> </a:t>
            </a:r>
            <a:r>
              <a:rPr lang="en-US" sz="3200" dirty="0" err="1"/>
              <a:t>níveis</a:t>
            </a:r>
            <a:r>
              <a:rPr lang="en-US" sz="3200" dirty="0"/>
              <a:t> de </a:t>
            </a:r>
            <a:r>
              <a:rPr lang="en-US" sz="3200" dirty="0" err="1"/>
              <a:t>gestão</a:t>
            </a:r>
            <a:r>
              <a:rPr lang="en-US" sz="3200" dirty="0"/>
              <a:t> </a:t>
            </a:r>
            <a:r>
              <a:rPr lang="en-US" sz="2000" dirty="0"/>
              <a:t>(R. Katz)</a:t>
            </a:r>
          </a:p>
        </p:txBody>
      </p:sp>
      <p:pic>
        <p:nvPicPr>
          <p:cNvPr id="6" name="Picture 2" descr="The diagram shows proportions of these skills as follows:&#10;• Top managers: Need conceptual skills in highest proportions, followed by human skills, and technical skills in lowest proportion.&#10;• Middle managers: Need almost equal proportion of each skill&#10;• Lower-level managers: Need conceptual skills in lowest proportions, followed by human skills, and technical skills in lowest proportion.&#10;The comparison among the three levels also shows that:&#10;• Need of conceptual skills is highest for top managers and lowest for low-level managers.&#10;• Need of human skills is almost equal for managers of all the levels.&#10;• Need of technical skill is highest for low-level managers and lowest for top managers.&#10;"/>
          <p:cNvPicPr>
            <a:picLocks noChangeAspect="1" noChangeArrowheads="1"/>
          </p:cNvPicPr>
          <p:nvPr/>
        </p:nvPicPr>
        <p:blipFill>
          <a:blip r:embed="rId3" cstate="print"/>
          <a:stretch>
            <a:fillRect/>
          </a:stretch>
        </p:blipFill>
        <p:spPr bwMode="auto">
          <a:xfrm>
            <a:off x="279217" y="1981200"/>
            <a:ext cx="8585566" cy="3497823"/>
          </a:xfrm>
          <a:prstGeom prst="rect">
            <a:avLst/>
          </a:prstGeom>
          <a:noFill/>
          <a:ln w="9525">
            <a:noFill/>
            <a:miter lim="800000"/>
            <a:headEnd/>
            <a:tailEnd/>
          </a:ln>
        </p:spPr>
      </p:pic>
    </p:spTree>
    <p:extLst>
      <p:ext uri="{BB962C8B-B14F-4D97-AF65-F5344CB8AC3E}">
        <p14:creationId xmlns:p14="http://schemas.microsoft.com/office/powerpoint/2010/main" val="839902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00100"/>
          </a:xfrm>
        </p:spPr>
        <p:txBody>
          <a:bodyPr/>
          <a:lstStyle/>
          <a:p>
            <a:pPr algn="just"/>
            <a:r>
              <a:rPr lang="en-US" sz="2400" dirty="0" err="1"/>
              <a:t>Mais</a:t>
            </a:r>
            <a:r>
              <a:rPr lang="en-US" sz="2400" dirty="0"/>
              <a:t> </a:t>
            </a:r>
            <a:r>
              <a:rPr lang="en-US" sz="2400" dirty="0" err="1"/>
              <a:t>especificamente</a:t>
            </a:r>
            <a:r>
              <a:rPr lang="en-US" sz="2400" dirty="0"/>
              <a:t>: </a:t>
            </a:r>
            <a:r>
              <a:rPr lang="en-US" sz="3600" dirty="0" err="1"/>
              <a:t>Algumas</a:t>
            </a:r>
            <a:r>
              <a:rPr lang="en-US" sz="3600" dirty="0"/>
              <a:t> das </a:t>
            </a:r>
            <a:r>
              <a:rPr lang="en-US" sz="3600" dirty="0" err="1"/>
              <a:t>competências</a:t>
            </a:r>
            <a:r>
              <a:rPr lang="en-US" sz="3600" dirty="0"/>
              <a:t> </a:t>
            </a:r>
            <a:r>
              <a:rPr lang="en-US" sz="3600" dirty="0" err="1"/>
              <a:t>necessárias</a:t>
            </a:r>
            <a:r>
              <a:rPr lang="en-US" sz="3600" dirty="0"/>
              <a:t> </a:t>
            </a:r>
            <a:r>
              <a:rPr lang="en-US" sz="3600" dirty="0" err="1"/>
              <a:t>na</a:t>
            </a:r>
            <a:r>
              <a:rPr lang="en-US" sz="3600" dirty="0"/>
              <a:t> </a:t>
            </a:r>
            <a:r>
              <a:rPr lang="en-US" sz="3600" dirty="0" err="1"/>
              <a:t>atualidade</a:t>
            </a:r>
            <a:endParaRPr lang="en-US" dirty="0"/>
          </a:p>
        </p:txBody>
      </p:sp>
      <p:pic>
        <p:nvPicPr>
          <p:cNvPr id="7" name="Picture 6" descr="The important managerial skills shown are as follows:&#10;• Managing human capital&#10;• Inspiring commitment&#10;• Managing change&#10;• Structuring work and getting things done&#10;• Facilitating the psychological and social contexts of work&#10;• Using purposeful networking&#10;• Managing decision-making processes&#10;• Managing strategy and innovation&#10;• Managing logistics and technology."/>
          <p:cNvPicPr>
            <a:picLocks noChangeAspect="1"/>
          </p:cNvPicPr>
          <p:nvPr/>
        </p:nvPicPr>
        <p:blipFill>
          <a:blip r:embed="rId3" cstate="print"/>
          <a:stretch>
            <a:fillRect/>
          </a:stretch>
        </p:blipFill>
        <p:spPr>
          <a:xfrm>
            <a:off x="158045" y="1497332"/>
            <a:ext cx="8815211" cy="4331968"/>
          </a:xfrm>
          <a:prstGeom prst="rect">
            <a:avLst/>
          </a:prstGeom>
        </p:spPr>
      </p:pic>
    </p:spTree>
    <p:extLst>
      <p:ext uri="{BB962C8B-B14F-4D97-AF65-F5344CB8AC3E}">
        <p14:creationId xmlns:p14="http://schemas.microsoft.com/office/powerpoint/2010/main" val="1149715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Objetivos</a:t>
            </a:r>
            <a:endParaRPr lang="en-US" dirty="0"/>
          </a:p>
        </p:txBody>
      </p:sp>
      <p:sp>
        <p:nvSpPr>
          <p:cNvPr id="3" name="Content Placeholder 2"/>
          <p:cNvSpPr>
            <a:spLocks noGrp="1"/>
          </p:cNvSpPr>
          <p:nvPr>
            <p:ph idx="1"/>
          </p:nvPr>
        </p:nvSpPr>
        <p:spPr>
          <a:xfrm>
            <a:off x="457200" y="1600200"/>
            <a:ext cx="7543800" cy="4525963"/>
          </a:xfrm>
        </p:spPr>
        <p:txBody>
          <a:bodyPr/>
          <a:lstStyle/>
          <a:p>
            <a:pPr marL="0" indent="0">
              <a:buNone/>
            </a:pPr>
            <a:r>
              <a:rPr lang="en-US" sz="2400" b="1" dirty="0">
                <a:solidFill>
                  <a:srgbClr val="007FA3"/>
                </a:solidFill>
              </a:rPr>
              <a:t>1.1 </a:t>
            </a:r>
            <a:r>
              <a:rPr lang="en-US" sz="2400" b="1" dirty="0" err="1"/>
              <a:t>Definir</a:t>
            </a:r>
            <a:r>
              <a:rPr lang="en-US" sz="2400" dirty="0"/>
              <a:t> “</a:t>
            </a:r>
            <a:r>
              <a:rPr lang="en-US" sz="2400" dirty="0" err="1"/>
              <a:t>gestores</a:t>
            </a:r>
            <a:r>
              <a:rPr lang="en-US" sz="2400" dirty="0"/>
              <a:t>” e “</a:t>
            </a:r>
            <a:r>
              <a:rPr lang="en-US" sz="2400" dirty="0" err="1"/>
              <a:t>organizações</a:t>
            </a:r>
            <a:r>
              <a:rPr lang="en-US" sz="2400" dirty="0"/>
              <a:t>”.</a:t>
            </a:r>
          </a:p>
          <a:p>
            <a:pPr marL="542925" indent="-542925" algn="just">
              <a:buNone/>
            </a:pPr>
            <a:r>
              <a:rPr lang="en-US" sz="2400" b="1" dirty="0">
                <a:solidFill>
                  <a:srgbClr val="007FA3"/>
                </a:solidFill>
              </a:rPr>
              <a:t>1.2 </a:t>
            </a:r>
            <a:r>
              <a:rPr lang="pt-PT" sz="2400" b="1" dirty="0">
                <a:cs typeface="Arial"/>
              </a:rPr>
              <a:t>Explicar </a:t>
            </a:r>
            <a:r>
              <a:rPr lang="pt-PT" sz="2400" dirty="0">
                <a:cs typeface="Arial"/>
              </a:rPr>
              <a:t>porque é que os gestores são importantes para as organizações.</a:t>
            </a:r>
          </a:p>
          <a:p>
            <a:pPr marL="542925" indent="-542925">
              <a:buNone/>
            </a:pPr>
            <a:r>
              <a:rPr lang="en-US" sz="2400" b="1" dirty="0">
                <a:solidFill>
                  <a:srgbClr val="007FA3"/>
                </a:solidFill>
              </a:rPr>
              <a:t>1.3 </a:t>
            </a:r>
            <a:r>
              <a:rPr lang="pt-PT" sz="2400" b="1" dirty="0">
                <a:cs typeface="Arial"/>
              </a:rPr>
              <a:t>Descrever </a:t>
            </a:r>
            <a:r>
              <a:rPr lang="pt-PT" sz="2400" dirty="0">
                <a:cs typeface="Arial"/>
              </a:rPr>
              <a:t>as funções, papéis e competências dos gestores.</a:t>
            </a:r>
          </a:p>
          <a:p>
            <a:pPr marL="542925" indent="-542925">
              <a:buNone/>
            </a:pPr>
            <a:r>
              <a:rPr lang="en-US" sz="2400" b="1" dirty="0">
                <a:solidFill>
                  <a:srgbClr val="007FA3"/>
                </a:solidFill>
              </a:rPr>
              <a:t>1.4 </a:t>
            </a:r>
            <a:r>
              <a:rPr lang="pt-PT" sz="2400" b="1" dirty="0">
                <a:cs typeface="Arial"/>
              </a:rPr>
              <a:t>Descrever </a:t>
            </a:r>
            <a:r>
              <a:rPr lang="pt-PT" sz="2400" dirty="0">
                <a:cs typeface="Arial"/>
              </a:rPr>
              <a:t>os fatores que estão a modificar e a redefinir o trabalho dos gestores.</a:t>
            </a:r>
          </a:p>
          <a:p>
            <a:pPr marL="542925" indent="-542925">
              <a:buNone/>
            </a:pPr>
            <a:r>
              <a:rPr lang="en-US" sz="2400" b="1" dirty="0">
                <a:solidFill>
                  <a:srgbClr val="007FA3"/>
                </a:solidFill>
              </a:rPr>
              <a:t>1.5 </a:t>
            </a:r>
            <a:r>
              <a:rPr lang="pt-PT" sz="2400" b="1" dirty="0">
                <a:cs typeface="Arial"/>
              </a:rPr>
              <a:t>Explicar </a:t>
            </a:r>
            <a:r>
              <a:rPr lang="pt-PT" sz="2400" dirty="0">
                <a:cs typeface="Arial"/>
              </a:rPr>
              <a:t>o interesse de estudar a gestão.</a:t>
            </a:r>
          </a:p>
        </p:txBody>
      </p:sp>
    </p:spTree>
    <p:extLst>
      <p:ext uri="{BB962C8B-B14F-4D97-AF65-F5344CB8AC3E}">
        <p14:creationId xmlns:p14="http://schemas.microsoft.com/office/powerpoint/2010/main" val="6156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2470"/>
            <a:ext cx="8229600" cy="1101358"/>
          </a:xfrm>
        </p:spPr>
        <p:txBody>
          <a:bodyPr>
            <a:normAutofit/>
          </a:bodyPr>
          <a:lstStyle/>
          <a:p>
            <a:pPr algn="ctr"/>
            <a:r>
              <a:rPr lang="en-US" sz="3100" b="1" dirty="0"/>
              <a:t>The Skills Leaders Need at Every Level</a:t>
            </a:r>
            <a:r>
              <a:rPr lang="pt-PT" dirty="0"/>
              <a:t/>
            </a:r>
            <a:br>
              <a:rPr lang="pt-PT" dirty="0"/>
            </a:br>
            <a:r>
              <a:rPr lang="pt-PT" sz="2200" dirty="0"/>
              <a:t>(Harvard Business </a:t>
            </a:r>
            <a:r>
              <a:rPr lang="pt-PT" sz="2200" dirty="0" err="1"/>
              <a:t>Review</a:t>
            </a:r>
            <a:r>
              <a:rPr lang="pt-PT" sz="2200" dirty="0"/>
              <a:t>, 2014)</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4118" y="1708449"/>
            <a:ext cx="7968721" cy="4533926"/>
          </a:xfrm>
        </p:spPr>
      </p:pic>
      <p:sp>
        <p:nvSpPr>
          <p:cNvPr id="4" name="Footer Placeholder 3"/>
          <p:cNvSpPr>
            <a:spLocks noGrp="1"/>
          </p:cNvSpPr>
          <p:nvPr>
            <p:ph type="ftr" sz="quarter" idx="11"/>
          </p:nvPr>
        </p:nvSpPr>
        <p:spPr>
          <a:xfrm>
            <a:off x="5638799" y="6077086"/>
            <a:ext cx="3050529" cy="330577"/>
          </a:xfrm>
        </p:spPr>
        <p:txBody>
          <a:bodyPr/>
          <a:lstStyle/>
          <a:p>
            <a:r>
              <a:rPr lang="en-US" dirty="0"/>
              <a:t>Copyright © 2016 by Pearson Education, Inc. </a:t>
            </a:r>
          </a:p>
        </p:txBody>
      </p:sp>
      <p:sp>
        <p:nvSpPr>
          <p:cNvPr id="5" name="Slide Number Placeholder 4"/>
          <p:cNvSpPr>
            <a:spLocks noGrp="1"/>
          </p:cNvSpPr>
          <p:nvPr>
            <p:ph type="sldNum" sz="quarter" idx="12"/>
          </p:nvPr>
        </p:nvSpPr>
        <p:spPr/>
        <p:txBody>
          <a:bodyPr/>
          <a:lstStyle/>
          <a:p>
            <a:endParaRPr lang="en-US" dirty="0"/>
          </a:p>
        </p:txBody>
      </p:sp>
      <p:sp>
        <p:nvSpPr>
          <p:cNvPr id="7" name="TextBox 6"/>
          <p:cNvSpPr txBox="1"/>
          <p:nvPr/>
        </p:nvSpPr>
        <p:spPr>
          <a:xfrm flipH="1">
            <a:off x="794118" y="1339116"/>
            <a:ext cx="7895209" cy="369332"/>
          </a:xfrm>
          <a:prstGeom prst="rect">
            <a:avLst/>
          </a:prstGeom>
          <a:noFill/>
        </p:spPr>
        <p:txBody>
          <a:bodyPr wrap="square" rtlCol="0">
            <a:spAutoFit/>
          </a:bodyPr>
          <a:lstStyle/>
          <a:p>
            <a:r>
              <a:rPr lang="pt-PT" dirty="0"/>
              <a:t>Resultados de um inquérito a 332.860 gestores, colegas e subordinados</a:t>
            </a:r>
          </a:p>
        </p:txBody>
      </p:sp>
    </p:spTree>
    <p:extLst>
      <p:ext uri="{BB962C8B-B14F-4D97-AF65-F5344CB8AC3E}">
        <p14:creationId xmlns:p14="http://schemas.microsoft.com/office/powerpoint/2010/main" val="2230317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sz="3600" dirty="0" err="1"/>
              <a:t>Desafios</a:t>
            </a:r>
            <a:r>
              <a:rPr lang="en-US" sz="3600" dirty="0"/>
              <a:t> </a:t>
            </a:r>
            <a:r>
              <a:rPr lang="en-US" sz="3600" dirty="0" err="1"/>
              <a:t>atuais</a:t>
            </a:r>
            <a:r>
              <a:rPr lang="en-US" sz="3600" dirty="0"/>
              <a:t> no </a:t>
            </a:r>
            <a:r>
              <a:rPr lang="en-US" sz="3600" dirty="0" err="1"/>
              <a:t>trabalho</a:t>
            </a:r>
            <a:r>
              <a:rPr lang="en-US" sz="3600" dirty="0"/>
              <a:t> dos </a:t>
            </a:r>
            <a:r>
              <a:rPr lang="en-US" sz="3600" dirty="0" err="1"/>
              <a:t>gestores</a:t>
            </a:r>
            <a:endParaRPr lang="en-US" dirty="0"/>
          </a:p>
        </p:txBody>
      </p:sp>
      <p:pic>
        <p:nvPicPr>
          <p:cNvPr id="5" name="Picture 4" descr="The changes and their impacts shown in the diagram are as follows:&#10;• Changing Technology (Digitization)&#10;  ‒ Shifting organizational boundaries&#10;  ‒ Virtual workplaces&#10;  ‒ More mobile workforce&#10;  ‒ Flexible work arrangements&#10;  ‒ Empowered employees&#10;  ‒ Work life–personal life balance&#10;  ‒ Social media challenges&#10;• Increased Emphasis on Organizational and Managerial Ethics&#10;  ‒ Redefined values&#10;  ‒ Rebuilding trust&#10;  ‒ Increased accountability&#10;  ‒ Sustainability&#10;• Increased Competitiveness&#10;  ‒ Customer service&#10;  ‒ Innovation&#10;  ‒ Globalization&#10;  ‒ Efficiency/productivity&#10;• Changing Security Threats&#10;  ‒ Risk management&#10;  ‒ Uncertainty over future energy sources/prices&#10;  ‒ Restructured workplace&#10;  ‒ Discrimination concerns&#10;  ‒ Globalization concerns&#10;  ‒ Employee assistance&#10;  ‒ Uncertainty over economic climate."/>
          <p:cNvPicPr>
            <a:picLocks noChangeAspect="1"/>
          </p:cNvPicPr>
          <p:nvPr/>
        </p:nvPicPr>
        <p:blipFill>
          <a:blip r:embed="rId3" cstate="print"/>
          <a:stretch>
            <a:fillRect/>
          </a:stretch>
        </p:blipFill>
        <p:spPr>
          <a:xfrm>
            <a:off x="1328585" y="838200"/>
            <a:ext cx="6209295" cy="5486400"/>
          </a:xfrm>
          <a:prstGeom prst="rect">
            <a:avLst/>
          </a:prstGeom>
        </p:spPr>
      </p:pic>
    </p:spTree>
    <p:extLst>
      <p:ext uri="{BB962C8B-B14F-4D97-AF65-F5344CB8AC3E}">
        <p14:creationId xmlns:p14="http://schemas.microsoft.com/office/powerpoint/2010/main" val="724184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t>Desafios</a:t>
            </a:r>
            <a:r>
              <a:rPr lang="en-US" sz="3600" dirty="0"/>
              <a:t>: </a:t>
            </a:r>
            <a:r>
              <a:rPr lang="en-US" sz="3600" dirty="0" err="1"/>
              <a:t>Focalização</a:t>
            </a:r>
            <a:r>
              <a:rPr lang="en-US" sz="3600" dirty="0"/>
              <a:t> </a:t>
            </a:r>
            <a:r>
              <a:rPr lang="en-US" sz="3600" dirty="0" err="1"/>
              <a:t>nos</a:t>
            </a:r>
            <a:r>
              <a:rPr lang="en-US" sz="3600" dirty="0"/>
              <a:t> </a:t>
            </a:r>
            <a:r>
              <a:rPr lang="en-US" sz="3600" dirty="0" err="1"/>
              <a:t>clientes</a:t>
            </a:r>
            <a:endParaRPr lang="en-US" dirty="0"/>
          </a:p>
        </p:txBody>
      </p:sp>
      <p:sp>
        <p:nvSpPr>
          <p:cNvPr id="6" name="Rectangle 3">
            <a:extLst>
              <a:ext uri="{FF2B5EF4-FFF2-40B4-BE49-F238E27FC236}">
                <a16:creationId xmlns:a16="http://schemas.microsoft.com/office/drawing/2014/main" id="{4A645968-4EAF-4C9F-A4DC-B02355422FF5}"/>
              </a:ext>
            </a:extLst>
          </p:cNvPr>
          <p:cNvSpPr txBox="1">
            <a:spLocks/>
          </p:cNvSpPr>
          <p:nvPr/>
        </p:nvSpPr>
        <p:spPr bwMode="auto">
          <a:xfrm>
            <a:off x="228600" y="1981200"/>
            <a:ext cx="8458200" cy="3810001"/>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a:t>Clientes – </a:t>
            </a:r>
            <a:r>
              <a:rPr lang="pt-PT" sz="2400" dirty="0"/>
              <a:t>a razão de ser das organizações.</a:t>
            </a:r>
          </a:p>
          <a:p>
            <a:pPr marL="342900" indent="-342900" algn="just" eaLnBrk="0" hangingPunct="0">
              <a:spcBef>
                <a:spcPct val="20000"/>
              </a:spcBef>
              <a:buFont typeface="Arial" charset="0"/>
              <a:buChar char="•"/>
            </a:pPr>
            <a:endParaRPr lang="pt-PT" sz="800" dirty="0"/>
          </a:p>
          <a:p>
            <a:pPr marL="800100" lvl="1" indent="-342900" algn="just" eaLnBrk="0" hangingPunct="0">
              <a:spcBef>
                <a:spcPts val="1800"/>
              </a:spcBef>
              <a:spcAft>
                <a:spcPts val="1800"/>
              </a:spcAft>
              <a:buFont typeface="Wingdings" panose="05000000000000000000" pitchFamily="2" charset="2"/>
              <a:buChar char="Ø"/>
            </a:pPr>
            <a:r>
              <a:rPr lang="pt-PT" sz="2400" dirty="0"/>
              <a:t>Gerir as relações com os clientes é da </a:t>
            </a:r>
            <a:r>
              <a:rPr lang="pt-PT" sz="2400" u="sng" dirty="0"/>
              <a:t>responsabilidade de todos</a:t>
            </a:r>
            <a:r>
              <a:rPr lang="pt-PT" sz="2400" dirty="0"/>
              <a:t> os gestores e empregados.</a:t>
            </a:r>
          </a:p>
          <a:p>
            <a:pPr marL="800100" lvl="1" indent="-342900" algn="just" eaLnBrk="0" hangingPunct="0">
              <a:spcBef>
                <a:spcPts val="1800"/>
              </a:spcBef>
              <a:spcAft>
                <a:spcPts val="1800"/>
              </a:spcAft>
              <a:buFont typeface="Wingdings" panose="05000000000000000000" pitchFamily="2" charset="2"/>
              <a:buChar char="Ø"/>
            </a:pPr>
            <a:r>
              <a:rPr lang="pt-PT" sz="2400" dirty="0"/>
              <a:t>Uma </a:t>
            </a:r>
            <a:r>
              <a:rPr lang="pt-PT" sz="2400" u="sng" dirty="0"/>
              <a:t>qualidade de serviço ao cliente</a:t>
            </a:r>
            <a:r>
              <a:rPr lang="pt-PT" sz="2400" dirty="0"/>
              <a:t> consistente é essencial para o sucesso e a sobrevivência.</a:t>
            </a:r>
          </a:p>
        </p:txBody>
      </p:sp>
    </p:spTree>
    <p:extLst>
      <p:ext uri="{BB962C8B-B14F-4D97-AF65-F5344CB8AC3E}">
        <p14:creationId xmlns:p14="http://schemas.microsoft.com/office/powerpoint/2010/main" val="1558718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Desafios</a:t>
            </a:r>
            <a:r>
              <a:rPr lang="en-US" sz="3200" dirty="0"/>
              <a:t>: </a:t>
            </a:r>
            <a:r>
              <a:rPr lang="en-US" dirty="0" err="1"/>
              <a:t>Focalização</a:t>
            </a:r>
            <a:r>
              <a:rPr lang="en-US" dirty="0"/>
              <a:t> </a:t>
            </a:r>
            <a:r>
              <a:rPr lang="en-US" dirty="0" err="1"/>
              <a:t>na</a:t>
            </a:r>
            <a:r>
              <a:rPr lang="en-US" dirty="0"/>
              <a:t> </a:t>
            </a:r>
            <a:r>
              <a:rPr lang="en-US" dirty="0" err="1"/>
              <a:t>tecnologia</a:t>
            </a:r>
            <a:endParaRPr lang="en-US" dirty="0"/>
          </a:p>
        </p:txBody>
      </p:sp>
      <p:sp>
        <p:nvSpPr>
          <p:cNvPr id="3" name="Content Placeholder 2"/>
          <p:cNvSpPr>
            <a:spLocks noGrp="1"/>
          </p:cNvSpPr>
          <p:nvPr>
            <p:ph idx="1"/>
          </p:nvPr>
        </p:nvSpPr>
        <p:spPr>
          <a:xfrm>
            <a:off x="457200" y="1905000"/>
            <a:ext cx="8229600" cy="4068763"/>
          </a:xfrm>
        </p:spPr>
        <p:txBody>
          <a:bodyPr/>
          <a:lstStyle/>
          <a:p>
            <a:pPr marL="441325" indent="-441325" algn="just" eaLnBrk="0" hangingPunct="0">
              <a:spcBef>
                <a:spcPts val="1800"/>
              </a:spcBef>
              <a:spcAft>
                <a:spcPts val="1800"/>
              </a:spcAft>
              <a:buFont typeface="Wingdings" panose="05000000000000000000" pitchFamily="2" charset="2"/>
              <a:buChar char="Ø"/>
            </a:pPr>
            <a:r>
              <a:rPr lang="en-US" sz="2400" dirty="0"/>
              <a:t>Os </a:t>
            </a:r>
            <a:r>
              <a:rPr lang="en-US" sz="2400" dirty="0" err="1"/>
              <a:t>gestores</a:t>
            </a:r>
            <a:r>
              <a:rPr lang="en-US" sz="2400" dirty="0"/>
              <a:t> </a:t>
            </a:r>
            <a:r>
              <a:rPr lang="en-US" sz="2400" dirty="0" err="1"/>
              <a:t>têm</a:t>
            </a:r>
            <a:r>
              <a:rPr lang="en-US" sz="2400" dirty="0"/>
              <a:t> de </a:t>
            </a:r>
            <a:r>
              <a:rPr lang="en-US" sz="2400" u="sng" dirty="0" err="1"/>
              <a:t>manter</a:t>
            </a:r>
            <a:r>
              <a:rPr lang="en-US" sz="2400" u="sng" dirty="0"/>
              <a:t> os </a:t>
            </a:r>
            <a:r>
              <a:rPr lang="en-US" sz="2400" u="sng" dirty="0" err="1"/>
              <a:t>empregados</a:t>
            </a:r>
            <a:r>
              <a:rPr lang="en-US" sz="2400" u="sng" dirty="0"/>
              <a:t> </a:t>
            </a:r>
            <a:r>
              <a:rPr lang="en-US" sz="2400" u="sng" dirty="0" err="1"/>
              <a:t>atualizados</a:t>
            </a:r>
            <a:r>
              <a:rPr lang="en-US" sz="2400" u="sng" dirty="0"/>
              <a:t> </a:t>
            </a:r>
            <a:r>
              <a:rPr lang="en-US" sz="2400" dirty="0"/>
              <a:t>no que </a:t>
            </a:r>
            <a:r>
              <a:rPr lang="en-US" sz="2400" dirty="0" err="1"/>
              <a:t>diz</a:t>
            </a:r>
            <a:r>
              <a:rPr lang="en-US" sz="2400" dirty="0"/>
              <a:t> </a:t>
            </a:r>
            <a:r>
              <a:rPr lang="en-US" sz="2400" dirty="0" err="1"/>
              <a:t>respeito</a:t>
            </a:r>
            <a:r>
              <a:rPr lang="en-US" sz="2400" dirty="0"/>
              <a:t> </a:t>
            </a:r>
            <a:r>
              <a:rPr lang="en-US" sz="2400" dirty="0" err="1"/>
              <a:t>às</a:t>
            </a:r>
            <a:r>
              <a:rPr lang="en-US" sz="2400" dirty="0"/>
              <a:t> </a:t>
            </a:r>
            <a:r>
              <a:rPr lang="en-US" sz="2400" dirty="0" err="1"/>
              <a:t>novas</a:t>
            </a:r>
            <a:r>
              <a:rPr lang="en-US" sz="2400" dirty="0"/>
              <a:t> </a:t>
            </a:r>
            <a:r>
              <a:rPr lang="en-US" sz="2400" dirty="0" err="1"/>
              <a:t>tecnologias</a:t>
            </a:r>
            <a:r>
              <a:rPr lang="en-US" sz="2400" dirty="0"/>
              <a:t>.</a:t>
            </a:r>
          </a:p>
          <a:p>
            <a:pPr marL="441325" indent="-441325" algn="just" eaLnBrk="0" hangingPunct="0">
              <a:spcBef>
                <a:spcPts val="1800"/>
              </a:spcBef>
              <a:spcAft>
                <a:spcPts val="1800"/>
              </a:spcAft>
              <a:buFont typeface="Wingdings" panose="05000000000000000000" pitchFamily="2" charset="2"/>
              <a:buChar char="Ø"/>
            </a:pPr>
            <a:r>
              <a:rPr lang="en-US" sz="2400" dirty="0"/>
              <a:t>Os </a:t>
            </a:r>
            <a:r>
              <a:rPr lang="en-US" sz="2400" dirty="0" err="1"/>
              <a:t>gestores</a:t>
            </a:r>
            <a:r>
              <a:rPr lang="en-US" sz="2400" dirty="0"/>
              <a:t> </a:t>
            </a:r>
            <a:r>
              <a:rPr lang="en-US" sz="2400" dirty="0" err="1"/>
              <a:t>têm</a:t>
            </a:r>
            <a:r>
              <a:rPr lang="en-US" sz="2400" dirty="0"/>
              <a:t> de </a:t>
            </a:r>
            <a:r>
              <a:rPr lang="en-US" sz="2400" dirty="0" err="1"/>
              <a:t>estar</a:t>
            </a:r>
            <a:r>
              <a:rPr lang="en-US" sz="2400" dirty="0"/>
              <a:t> </a:t>
            </a:r>
            <a:r>
              <a:rPr lang="en-US" sz="2400" u="sng" dirty="0" err="1"/>
              <a:t>atentos</a:t>
            </a:r>
            <a:r>
              <a:rPr lang="en-US" sz="2400" u="sng" dirty="0"/>
              <a:t> </a:t>
            </a:r>
            <a:r>
              <a:rPr lang="en-US" sz="2400" u="sng" dirty="0" err="1"/>
              <a:t>às</a:t>
            </a:r>
            <a:r>
              <a:rPr lang="en-US" sz="2400" u="sng" dirty="0"/>
              <a:t> </a:t>
            </a:r>
            <a:r>
              <a:rPr lang="en-US" sz="2400" u="sng" dirty="0" err="1"/>
              <a:t>interações</a:t>
            </a:r>
            <a:r>
              <a:rPr lang="en-US" sz="2400" u="sng" dirty="0"/>
              <a:t> </a:t>
            </a:r>
            <a:r>
              <a:rPr lang="en-US" sz="2400" u="sng" dirty="0" err="1"/>
              <a:t>sociais</a:t>
            </a:r>
            <a:r>
              <a:rPr lang="en-US" sz="2400" dirty="0"/>
              <a:t> e </a:t>
            </a:r>
            <a:r>
              <a:rPr lang="en-US" sz="2400" dirty="0" err="1"/>
              <a:t>aos</a:t>
            </a:r>
            <a:r>
              <a:rPr lang="en-US" sz="2400" dirty="0"/>
              <a:t> </a:t>
            </a:r>
            <a:r>
              <a:rPr lang="en-US" sz="2400" u="sng" dirty="0" err="1"/>
              <a:t>desafios</a:t>
            </a:r>
            <a:r>
              <a:rPr lang="en-US" sz="2400" u="sng" dirty="0"/>
              <a:t> da </a:t>
            </a:r>
            <a:r>
              <a:rPr lang="en-US" sz="2400" u="sng" dirty="0" err="1"/>
              <a:t>utilização</a:t>
            </a:r>
            <a:r>
              <a:rPr lang="en-US" sz="2400" u="sng" dirty="0"/>
              <a:t> de </a:t>
            </a:r>
            <a:r>
              <a:rPr lang="en-US" sz="2400" u="sng" dirty="0" err="1"/>
              <a:t>tecnologias</a:t>
            </a:r>
            <a:r>
              <a:rPr lang="en-US" sz="2400" u="sng" dirty="0"/>
              <a:t> de </a:t>
            </a:r>
            <a:r>
              <a:rPr lang="en-US" sz="2400" u="sng" dirty="0" err="1"/>
              <a:t>colaboração</a:t>
            </a:r>
            <a:r>
              <a:rPr lang="en-US" sz="2400" dirty="0"/>
              <a:t>.</a:t>
            </a:r>
          </a:p>
        </p:txBody>
      </p:sp>
    </p:spTree>
    <p:extLst>
      <p:ext uri="{BB962C8B-B14F-4D97-AF65-F5344CB8AC3E}">
        <p14:creationId xmlns:p14="http://schemas.microsoft.com/office/powerpoint/2010/main" val="939642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Desafios</a:t>
            </a:r>
            <a:r>
              <a:rPr lang="en-US" sz="3200" dirty="0"/>
              <a:t>: </a:t>
            </a:r>
            <a:r>
              <a:rPr lang="en-US" dirty="0" err="1"/>
              <a:t>Focalização</a:t>
            </a:r>
            <a:r>
              <a:rPr lang="en-US" dirty="0"/>
              <a:t> </a:t>
            </a:r>
            <a:r>
              <a:rPr lang="en-US" dirty="0" err="1"/>
              <a:t>nos</a:t>
            </a:r>
            <a:r>
              <a:rPr lang="en-US" dirty="0"/>
              <a:t> media</a:t>
            </a:r>
          </a:p>
        </p:txBody>
      </p:sp>
      <p:sp>
        <p:nvSpPr>
          <p:cNvPr id="6" name="Rectangle 3">
            <a:extLst>
              <a:ext uri="{FF2B5EF4-FFF2-40B4-BE49-F238E27FC236}">
                <a16:creationId xmlns:a16="http://schemas.microsoft.com/office/drawing/2014/main" id="{A16EF595-F6A2-4E5A-A46C-19F486157D41}"/>
              </a:ext>
            </a:extLst>
          </p:cNvPr>
          <p:cNvSpPr txBox="1">
            <a:spLocks/>
          </p:cNvSpPr>
          <p:nvPr/>
        </p:nvSpPr>
        <p:spPr bwMode="auto">
          <a:xfrm>
            <a:off x="457200" y="1600200"/>
            <a:ext cx="8229600" cy="3657601"/>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a:t>Redes sociais (digitais) / </a:t>
            </a:r>
            <a:r>
              <a:rPr lang="pt-PT" sz="2400" b="1" i="1" dirty="0"/>
              <a:t>social media</a:t>
            </a:r>
          </a:p>
          <a:p>
            <a:pPr marL="342900" indent="-342900" algn="just" eaLnBrk="0" hangingPunct="0">
              <a:spcBef>
                <a:spcPct val="20000"/>
              </a:spcBef>
              <a:buFont typeface="Arial" charset="0"/>
              <a:buChar char="•"/>
            </a:pPr>
            <a:endParaRPr lang="pt-PT" sz="800" b="1" dirty="0"/>
          </a:p>
          <a:p>
            <a:pPr lvl="1" algn="just" eaLnBrk="0" hangingPunct="0">
              <a:spcBef>
                <a:spcPct val="20000"/>
              </a:spcBef>
            </a:pPr>
            <a:r>
              <a:rPr lang="pt-PT" sz="2400" dirty="0"/>
              <a:t>Formas de comunicação eletrónica através das quais os utilizadores podem criar comunidades </a:t>
            </a:r>
            <a:r>
              <a:rPr lang="pt-PT" sz="2400" i="1" dirty="0"/>
              <a:t>online,</a:t>
            </a:r>
            <a:r>
              <a:rPr lang="pt-PT" sz="2400" dirty="0"/>
              <a:t> para partilhar ideias, informação, mensagens pessoais e outros conteúdos.</a:t>
            </a:r>
          </a:p>
        </p:txBody>
      </p:sp>
    </p:spTree>
    <p:extLst>
      <p:ext uri="{BB962C8B-B14F-4D97-AF65-F5344CB8AC3E}">
        <p14:creationId xmlns:p14="http://schemas.microsoft.com/office/powerpoint/2010/main" val="1730150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t>Desafios</a:t>
            </a:r>
            <a:r>
              <a:rPr lang="en-US" sz="3600" dirty="0"/>
              <a:t>: </a:t>
            </a:r>
            <a:r>
              <a:rPr lang="en-US" sz="3600" dirty="0" err="1"/>
              <a:t>Focalização</a:t>
            </a:r>
            <a:r>
              <a:rPr lang="en-US" sz="3600" dirty="0"/>
              <a:t> </a:t>
            </a:r>
            <a:r>
              <a:rPr lang="en-US" sz="3600" dirty="0" err="1"/>
              <a:t>na</a:t>
            </a:r>
            <a:r>
              <a:rPr lang="en-US" sz="3600" dirty="0"/>
              <a:t> </a:t>
            </a:r>
            <a:r>
              <a:rPr lang="en-US" sz="3600" dirty="0" err="1"/>
              <a:t>inovação</a:t>
            </a:r>
            <a:endParaRPr lang="en-US" dirty="0"/>
          </a:p>
        </p:txBody>
      </p:sp>
      <p:sp>
        <p:nvSpPr>
          <p:cNvPr id="6" name="Rectangle 3">
            <a:extLst>
              <a:ext uri="{FF2B5EF4-FFF2-40B4-BE49-F238E27FC236}">
                <a16:creationId xmlns:a16="http://schemas.microsoft.com/office/drawing/2014/main" id="{127B0E25-33C5-4D8C-81B8-193829E6FDC5}"/>
              </a:ext>
            </a:extLst>
          </p:cNvPr>
          <p:cNvSpPr txBox="1">
            <a:spLocks/>
          </p:cNvSpPr>
          <p:nvPr/>
        </p:nvSpPr>
        <p:spPr bwMode="auto">
          <a:xfrm>
            <a:off x="228600" y="1828800"/>
            <a:ext cx="8553450" cy="36576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800" b="1" dirty="0"/>
              <a:t>Inovação</a:t>
            </a:r>
          </a:p>
          <a:p>
            <a:pPr marL="342900" indent="-342900" algn="just" eaLnBrk="0" hangingPunct="0">
              <a:spcBef>
                <a:spcPct val="20000"/>
              </a:spcBef>
              <a:buFont typeface="Arial" charset="0"/>
              <a:buChar char="•"/>
            </a:pPr>
            <a:endParaRPr lang="pt-PT" sz="800" b="1" dirty="0"/>
          </a:p>
          <a:p>
            <a:pPr marL="898525" lvl="1" indent="-441325" algn="just" eaLnBrk="0" hangingPunct="0">
              <a:spcBef>
                <a:spcPct val="20000"/>
              </a:spcBef>
              <a:buFont typeface="Wingdings" panose="05000000000000000000" pitchFamily="2" charset="2"/>
              <a:buChar char="Ø"/>
            </a:pPr>
            <a:r>
              <a:rPr lang="pt-PT" sz="2400" dirty="0"/>
              <a:t>Fazer as coisas de modo diferente, explorar novos territórios e correr riscos.</a:t>
            </a:r>
          </a:p>
          <a:p>
            <a:pPr marL="898525" lvl="1" indent="-441325" algn="just" eaLnBrk="0" hangingPunct="0">
              <a:spcBef>
                <a:spcPct val="20000"/>
              </a:spcBef>
              <a:buFont typeface="Wingdings" panose="05000000000000000000" pitchFamily="2" charset="2"/>
              <a:buChar char="Ø"/>
            </a:pPr>
            <a:endParaRPr lang="pt-PT" sz="800" dirty="0"/>
          </a:p>
          <a:p>
            <a:pPr marL="898525" lvl="1" indent="-441325" algn="just" eaLnBrk="0" hangingPunct="0">
              <a:spcBef>
                <a:spcPts val="1200"/>
              </a:spcBef>
              <a:spcAft>
                <a:spcPts val="1200"/>
              </a:spcAft>
              <a:buFont typeface="Wingdings" panose="05000000000000000000" pitchFamily="2" charset="2"/>
              <a:buChar char="Ø"/>
            </a:pPr>
            <a:r>
              <a:rPr lang="pt-PT" sz="2400" dirty="0"/>
              <a:t>Os gestores devem encorajar os empregados a estarem atentos e a agirem rapidamente, quando:</a:t>
            </a:r>
          </a:p>
          <a:p>
            <a:pPr marL="1071563" lvl="1" indent="-173038" algn="just" eaLnBrk="0" hangingPunct="0">
              <a:spcBef>
                <a:spcPts val="1200"/>
              </a:spcBef>
              <a:spcAft>
                <a:spcPts val="1200"/>
              </a:spcAft>
              <a:buFontTx/>
              <a:buChar char="-"/>
            </a:pPr>
            <a:r>
              <a:rPr lang="pt-PT" sz="2400" dirty="0"/>
              <a:t>se identificam oportunidades de inovação;</a:t>
            </a:r>
          </a:p>
          <a:p>
            <a:pPr marL="1071563" lvl="1" indent="-173038" algn="just" eaLnBrk="0" hangingPunct="0">
              <a:spcBef>
                <a:spcPts val="1200"/>
              </a:spcBef>
              <a:spcAft>
                <a:spcPts val="1200"/>
              </a:spcAft>
              <a:buFontTx/>
              <a:buChar char="-"/>
            </a:pPr>
            <a:r>
              <a:rPr lang="pt-PT" sz="2400" dirty="0"/>
              <a:t>ocorrem inovações (+/- disruptivas, da concorrência).</a:t>
            </a:r>
          </a:p>
        </p:txBody>
      </p:sp>
    </p:spTree>
    <p:extLst>
      <p:ext uri="{BB962C8B-B14F-4D97-AF65-F5344CB8AC3E}">
        <p14:creationId xmlns:p14="http://schemas.microsoft.com/office/powerpoint/2010/main" val="12176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t>Desafios</a:t>
            </a:r>
            <a:r>
              <a:rPr lang="en-US" sz="3600" dirty="0"/>
              <a:t>: </a:t>
            </a:r>
            <a:r>
              <a:rPr lang="en-US" sz="3600" dirty="0" err="1"/>
              <a:t>Focalização</a:t>
            </a:r>
            <a:r>
              <a:rPr lang="en-US" sz="3600" dirty="0"/>
              <a:t> </a:t>
            </a:r>
            <a:r>
              <a:rPr lang="en-US" sz="3600" dirty="0" err="1"/>
              <a:t>na</a:t>
            </a:r>
            <a:r>
              <a:rPr lang="en-US" sz="3600" dirty="0"/>
              <a:t> </a:t>
            </a:r>
            <a:r>
              <a:rPr lang="en-US" sz="3600" dirty="0" err="1"/>
              <a:t>sustentabilidade</a:t>
            </a:r>
            <a:endParaRPr lang="en-US" dirty="0"/>
          </a:p>
        </p:txBody>
      </p:sp>
      <p:sp>
        <p:nvSpPr>
          <p:cNvPr id="6" name="Rectangle 3">
            <a:extLst>
              <a:ext uri="{FF2B5EF4-FFF2-40B4-BE49-F238E27FC236}">
                <a16:creationId xmlns:a16="http://schemas.microsoft.com/office/drawing/2014/main" id="{E779DF88-2F78-444A-96EB-C873C30D8D67}"/>
              </a:ext>
            </a:extLst>
          </p:cNvPr>
          <p:cNvSpPr txBox="1">
            <a:spLocks/>
          </p:cNvSpPr>
          <p:nvPr/>
        </p:nvSpPr>
        <p:spPr bwMode="auto">
          <a:xfrm>
            <a:off x="439994" y="1981200"/>
            <a:ext cx="8229600" cy="37338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400" b="1" dirty="0"/>
              <a:t>Sustentabilidade</a:t>
            </a:r>
          </a:p>
          <a:p>
            <a:pPr eaLnBrk="0" hangingPunct="0">
              <a:spcBef>
                <a:spcPct val="20000"/>
              </a:spcBef>
            </a:pPr>
            <a:endParaRPr lang="pt-PT" sz="800" b="1" dirty="0"/>
          </a:p>
          <a:p>
            <a:pPr marL="363538" algn="just" eaLnBrk="0" hangingPunct="0">
              <a:spcBef>
                <a:spcPct val="20000"/>
              </a:spcBef>
            </a:pPr>
            <a:r>
              <a:rPr lang="pt-PT" sz="2400" dirty="0"/>
              <a:t>Capacidade da organização para atingir os seus objetivos de negócio e aumentar o seu valor de mercado, no </a:t>
            </a:r>
            <a:r>
              <a:rPr lang="pt-PT" sz="2400" b="1" dirty="0"/>
              <a:t>longo prazo,</a:t>
            </a:r>
            <a:r>
              <a:rPr lang="pt-PT" sz="2400" dirty="0"/>
              <a:t> através da integração de oportunidades económicas, ambientais e sociais nas suas estratégias de negócio.</a:t>
            </a:r>
          </a:p>
        </p:txBody>
      </p:sp>
    </p:spTree>
    <p:extLst>
      <p:ext uri="{BB962C8B-B14F-4D97-AF65-F5344CB8AC3E}">
        <p14:creationId xmlns:p14="http://schemas.microsoft.com/office/powerpoint/2010/main" val="564891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Focalização</a:t>
            </a:r>
            <a:r>
              <a:rPr lang="en-US" dirty="0"/>
              <a:t> </a:t>
            </a:r>
            <a:r>
              <a:rPr lang="en-US" dirty="0" err="1"/>
              <a:t>nos</a:t>
            </a:r>
            <a:r>
              <a:rPr lang="en-US" dirty="0"/>
              <a:t> </a:t>
            </a:r>
            <a:r>
              <a:rPr lang="en-US" dirty="0" err="1"/>
              <a:t>empregados</a:t>
            </a:r>
            <a:endParaRPr lang="en-US" dirty="0"/>
          </a:p>
        </p:txBody>
      </p:sp>
      <p:sp>
        <p:nvSpPr>
          <p:cNvPr id="3" name="Content Placeholder 2"/>
          <p:cNvSpPr>
            <a:spLocks noGrp="1"/>
          </p:cNvSpPr>
          <p:nvPr>
            <p:ph idx="1"/>
          </p:nvPr>
        </p:nvSpPr>
        <p:spPr/>
        <p:txBody>
          <a:bodyPr/>
          <a:lstStyle/>
          <a:p>
            <a:pPr algn="just"/>
            <a:r>
              <a:rPr lang="en-US" sz="2400" dirty="0" err="1"/>
              <a:t>Tratar</a:t>
            </a:r>
            <a:r>
              <a:rPr lang="en-US" sz="2400" dirty="0"/>
              <a:t> </a:t>
            </a:r>
            <a:r>
              <a:rPr lang="en-US" sz="2400" dirty="0" err="1"/>
              <a:t>bem</a:t>
            </a:r>
            <a:r>
              <a:rPr lang="en-US" sz="2400" dirty="0"/>
              <a:t> os </a:t>
            </a:r>
            <a:r>
              <a:rPr lang="en-US" sz="2400" dirty="0" err="1"/>
              <a:t>empregados</a:t>
            </a:r>
            <a:r>
              <a:rPr lang="en-US" sz="2400" dirty="0"/>
              <a:t> </a:t>
            </a:r>
            <a:r>
              <a:rPr lang="en-US" sz="2400" dirty="0" err="1"/>
              <a:t>não</a:t>
            </a:r>
            <a:r>
              <a:rPr lang="en-US" sz="2400" dirty="0"/>
              <a:t> é </a:t>
            </a:r>
            <a:r>
              <a:rPr lang="en-US" sz="2400" dirty="0" err="1"/>
              <a:t>apenas</a:t>
            </a:r>
            <a:r>
              <a:rPr lang="en-US" sz="2400" dirty="0"/>
              <a:t> </a:t>
            </a:r>
            <a:r>
              <a:rPr lang="en-US" sz="2400" dirty="0" err="1"/>
              <a:t>uma</a:t>
            </a:r>
            <a:r>
              <a:rPr lang="en-US" sz="2400" dirty="0"/>
              <a:t> </a:t>
            </a:r>
            <a:r>
              <a:rPr lang="en-US" sz="2400" dirty="0" err="1"/>
              <a:t>questão</a:t>
            </a:r>
            <a:r>
              <a:rPr lang="en-US" sz="2400" dirty="0"/>
              <a:t> moral, é </a:t>
            </a:r>
            <a:r>
              <a:rPr lang="en-US" sz="2400" dirty="0" err="1"/>
              <a:t>uma</a:t>
            </a:r>
            <a:r>
              <a:rPr lang="en-US" sz="2400" dirty="0"/>
              <a:t> </a:t>
            </a:r>
            <a:r>
              <a:rPr lang="en-US" sz="2400" dirty="0" err="1"/>
              <a:t>prática</a:t>
            </a:r>
            <a:r>
              <a:rPr lang="en-US" sz="2400" dirty="0"/>
              <a:t> de </a:t>
            </a:r>
            <a:r>
              <a:rPr lang="en-US" sz="2400" dirty="0" err="1"/>
              <a:t>gestão</a:t>
            </a:r>
            <a:r>
              <a:rPr lang="en-US" sz="2400" dirty="0"/>
              <a:t> que </a:t>
            </a:r>
            <a:r>
              <a:rPr lang="en-US" sz="2400" dirty="0" err="1"/>
              <a:t>conduz</a:t>
            </a:r>
            <a:r>
              <a:rPr lang="en-US" sz="2400" dirty="0"/>
              <a:t> a </a:t>
            </a:r>
            <a:r>
              <a:rPr lang="en-US" sz="2400" dirty="0" err="1"/>
              <a:t>resultados</a:t>
            </a:r>
            <a:r>
              <a:rPr lang="en-US" sz="2400" dirty="0"/>
              <a:t>.</a:t>
            </a:r>
          </a:p>
        </p:txBody>
      </p:sp>
      <p:pic>
        <p:nvPicPr>
          <p:cNvPr id="5" name="Picture 4">
            <a:extLst>
              <a:ext uri="{FF2B5EF4-FFF2-40B4-BE49-F238E27FC236}">
                <a16:creationId xmlns:a16="http://schemas.microsoft.com/office/drawing/2014/main" id="{2A58C26E-B717-4E06-9581-172626125926}"/>
              </a:ext>
            </a:extLst>
          </p:cNvPr>
          <p:cNvPicPr>
            <a:picLocks noChangeAspect="1"/>
          </p:cNvPicPr>
          <p:nvPr/>
        </p:nvPicPr>
        <p:blipFill>
          <a:blip r:embed="rId3"/>
          <a:stretch>
            <a:fillRect/>
          </a:stretch>
        </p:blipFill>
        <p:spPr>
          <a:xfrm>
            <a:off x="2209801" y="2522622"/>
            <a:ext cx="4953000" cy="3714750"/>
          </a:xfrm>
          <a:prstGeom prst="rect">
            <a:avLst/>
          </a:prstGeom>
        </p:spPr>
      </p:pic>
    </p:spTree>
    <p:extLst>
      <p:ext uri="{BB962C8B-B14F-4D97-AF65-F5344CB8AC3E}">
        <p14:creationId xmlns:p14="http://schemas.microsoft.com/office/powerpoint/2010/main" val="1288997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t>Qual</a:t>
            </a:r>
            <a:r>
              <a:rPr lang="en-US" sz="4000" dirty="0"/>
              <a:t> o </a:t>
            </a:r>
            <a:r>
              <a:rPr lang="en-US" sz="4000" dirty="0" err="1"/>
              <a:t>interesse</a:t>
            </a:r>
            <a:r>
              <a:rPr lang="en-US" sz="4000" dirty="0"/>
              <a:t> de </a:t>
            </a:r>
            <a:r>
              <a:rPr lang="en-US" sz="4000" dirty="0" err="1"/>
              <a:t>estudar</a:t>
            </a:r>
            <a:r>
              <a:rPr lang="en-US" sz="4000" dirty="0"/>
              <a:t> a </a:t>
            </a:r>
            <a:r>
              <a:rPr lang="en-US" sz="4000" dirty="0" err="1"/>
              <a:t>gestão</a:t>
            </a:r>
            <a:r>
              <a:rPr lang="en-US" sz="4000" dirty="0"/>
              <a:t>?</a:t>
            </a:r>
          </a:p>
        </p:txBody>
      </p:sp>
      <p:sp>
        <p:nvSpPr>
          <p:cNvPr id="6" name="Rectangle 3">
            <a:extLst>
              <a:ext uri="{FF2B5EF4-FFF2-40B4-BE49-F238E27FC236}">
                <a16:creationId xmlns:a16="http://schemas.microsoft.com/office/drawing/2014/main" id="{A20CD9E6-E900-4202-A35F-011A7FC93AF6}"/>
              </a:ext>
            </a:extLst>
          </p:cNvPr>
          <p:cNvSpPr txBox="1">
            <a:spLocks/>
          </p:cNvSpPr>
          <p:nvPr/>
        </p:nvSpPr>
        <p:spPr bwMode="auto">
          <a:xfrm>
            <a:off x="457200" y="1676400"/>
            <a:ext cx="8229600" cy="3835401"/>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800" b="1" dirty="0"/>
              <a:t>Universalidade da gestão</a:t>
            </a:r>
          </a:p>
          <a:p>
            <a:pPr algn="just" eaLnBrk="0" hangingPunct="0">
              <a:spcBef>
                <a:spcPct val="20000"/>
              </a:spcBef>
            </a:pPr>
            <a:endParaRPr lang="pt-PT" sz="800" b="1" dirty="0"/>
          </a:p>
          <a:p>
            <a:pPr marL="363538" lvl="1" indent="-363538" algn="just" eaLnBrk="0" hangingPunct="0">
              <a:spcBef>
                <a:spcPts val="1200"/>
              </a:spcBef>
              <a:spcAft>
                <a:spcPts val="1200"/>
              </a:spcAft>
              <a:buFont typeface="Arial" charset="0"/>
              <a:buChar char="–"/>
            </a:pPr>
            <a:r>
              <a:rPr lang="pt-PT" sz="2400" dirty="0"/>
              <a:t>A gestão é necessária:</a:t>
            </a:r>
          </a:p>
          <a:p>
            <a:pPr marL="627063" lvl="2" indent="-263525" algn="just" eaLnBrk="0" hangingPunct="0">
              <a:spcBef>
                <a:spcPts val="1200"/>
              </a:spcBef>
              <a:spcAft>
                <a:spcPts val="1200"/>
              </a:spcAft>
              <a:buFont typeface="Arial" charset="0"/>
              <a:buChar char="•"/>
            </a:pPr>
            <a:r>
              <a:rPr lang="pt-PT" sz="2400" dirty="0"/>
              <a:t>em todos os </a:t>
            </a:r>
            <a:r>
              <a:rPr lang="pt-PT" sz="2400" u="sng" dirty="0"/>
              <a:t>tipos</a:t>
            </a:r>
            <a:r>
              <a:rPr lang="pt-PT" sz="2400" dirty="0"/>
              <a:t> e </a:t>
            </a:r>
            <a:r>
              <a:rPr lang="pt-PT" sz="2400" u="sng" dirty="0"/>
              <a:t>tamanhos</a:t>
            </a:r>
            <a:r>
              <a:rPr lang="pt-PT" sz="2400" dirty="0"/>
              <a:t> de organização</a:t>
            </a:r>
          </a:p>
          <a:p>
            <a:pPr marL="627063" lvl="2" indent="-263525" algn="just" eaLnBrk="0" hangingPunct="0">
              <a:spcBef>
                <a:spcPts val="1200"/>
              </a:spcBef>
              <a:spcAft>
                <a:spcPts val="1200"/>
              </a:spcAft>
              <a:buFont typeface="Arial" charset="0"/>
              <a:buChar char="•"/>
            </a:pPr>
            <a:r>
              <a:rPr lang="pt-PT" sz="2400" dirty="0"/>
              <a:t>em todos os </a:t>
            </a:r>
            <a:r>
              <a:rPr lang="pt-PT" sz="2400" u="sng" dirty="0"/>
              <a:t>níveis</a:t>
            </a:r>
            <a:r>
              <a:rPr lang="pt-PT" sz="2400" dirty="0"/>
              <a:t> da organização</a:t>
            </a:r>
          </a:p>
          <a:p>
            <a:pPr marL="627063" lvl="2" indent="-263525" algn="just" eaLnBrk="0" hangingPunct="0">
              <a:spcBef>
                <a:spcPts val="1200"/>
              </a:spcBef>
              <a:spcAft>
                <a:spcPts val="1200"/>
              </a:spcAft>
              <a:buFont typeface="Arial" charset="0"/>
              <a:buChar char="•"/>
            </a:pPr>
            <a:r>
              <a:rPr lang="pt-PT" sz="2400" dirty="0"/>
              <a:t>em todas as </a:t>
            </a:r>
            <a:r>
              <a:rPr lang="pt-PT" sz="2400" u="sng" dirty="0"/>
              <a:t>áreas</a:t>
            </a:r>
            <a:r>
              <a:rPr lang="pt-PT" sz="2400" dirty="0"/>
              <a:t> da organização</a:t>
            </a:r>
          </a:p>
          <a:p>
            <a:pPr marL="627063" lvl="2" indent="-263525" algn="just" eaLnBrk="0" hangingPunct="0">
              <a:spcBef>
                <a:spcPts val="1200"/>
              </a:spcBef>
              <a:spcAft>
                <a:spcPts val="1200"/>
              </a:spcAft>
              <a:buFont typeface="Arial" charset="0"/>
              <a:buChar char="•"/>
            </a:pPr>
            <a:r>
              <a:rPr lang="pt-PT" sz="2400" dirty="0"/>
              <a:t>Em todas as organizações, independentemente da sua </a:t>
            </a:r>
            <a:r>
              <a:rPr lang="pt-PT" sz="2400" u="sng" dirty="0"/>
              <a:t>localização</a:t>
            </a:r>
            <a:r>
              <a:rPr lang="pt-PT" sz="2400" dirty="0"/>
              <a:t>.</a:t>
            </a:r>
          </a:p>
        </p:txBody>
      </p:sp>
    </p:spTree>
    <p:extLst>
      <p:ext uri="{BB962C8B-B14F-4D97-AF65-F5344CB8AC3E}">
        <p14:creationId xmlns:p14="http://schemas.microsoft.com/office/powerpoint/2010/main" val="1236447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sz="3600" dirty="0" err="1"/>
              <a:t>Universalidade</a:t>
            </a:r>
            <a:r>
              <a:rPr lang="en-US" sz="3600" dirty="0"/>
              <a:t> da </a:t>
            </a:r>
            <a:r>
              <a:rPr lang="en-US" sz="3600" dirty="0" err="1"/>
              <a:t>gestão</a:t>
            </a:r>
            <a:endParaRPr lang="en-US" dirty="0"/>
          </a:p>
        </p:txBody>
      </p:sp>
      <p:pic>
        <p:nvPicPr>
          <p:cNvPr id="6" name="Picture 5" descr="The diagram shows that management is needed in:&#10;• all organization levels from bottom to top.&#10;• all sizes of organizations small to large.&#10;• all types of organizations profit and not-for-profit.&#10;• all organizational areas such as manufacturing, marketing, human resources, accounting, information systems, et cetera."/>
          <p:cNvPicPr>
            <a:picLocks noChangeAspect="1"/>
          </p:cNvPicPr>
          <p:nvPr/>
        </p:nvPicPr>
        <p:blipFill>
          <a:blip r:embed="rId3" cstate="print"/>
          <a:stretch>
            <a:fillRect/>
          </a:stretch>
        </p:blipFill>
        <p:spPr>
          <a:xfrm>
            <a:off x="351174" y="1549400"/>
            <a:ext cx="8441652" cy="4165600"/>
          </a:xfrm>
          <a:prstGeom prst="rect">
            <a:avLst/>
          </a:prstGeom>
        </p:spPr>
      </p:pic>
    </p:spTree>
    <p:extLst>
      <p:ext uri="{BB962C8B-B14F-4D97-AF65-F5344CB8AC3E}">
        <p14:creationId xmlns:p14="http://schemas.microsoft.com/office/powerpoint/2010/main" val="1844279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a:t>Quem</a:t>
            </a:r>
            <a:r>
              <a:rPr lang="en-US" sz="4400" dirty="0"/>
              <a:t> </a:t>
            </a:r>
            <a:r>
              <a:rPr lang="en-US" sz="4400" dirty="0" err="1"/>
              <a:t>são</a:t>
            </a:r>
            <a:r>
              <a:rPr lang="en-US" sz="4400" dirty="0"/>
              <a:t> </a:t>
            </a:r>
            <a:r>
              <a:rPr lang="en-US" sz="4400" dirty="0" err="1"/>
              <a:t>os</a:t>
            </a:r>
            <a:r>
              <a:rPr lang="en-US" sz="4400" dirty="0"/>
              <a:t> </a:t>
            </a:r>
            <a:r>
              <a:rPr lang="en-US" sz="4400" dirty="0" err="1"/>
              <a:t>gestores</a:t>
            </a:r>
            <a:r>
              <a:rPr lang="en-US" sz="4400" dirty="0"/>
              <a:t>?</a:t>
            </a:r>
          </a:p>
        </p:txBody>
      </p:sp>
      <p:sp>
        <p:nvSpPr>
          <p:cNvPr id="5" name="Rectangle 3"/>
          <p:cNvSpPr txBox="1">
            <a:spLocks/>
          </p:cNvSpPr>
          <p:nvPr/>
        </p:nvSpPr>
        <p:spPr>
          <a:xfrm>
            <a:off x="228600" y="2133600"/>
            <a:ext cx="8458200" cy="37211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2506663" indent="-1887538" algn="just">
              <a:buNone/>
              <a:tabLst>
                <a:tab pos="1790700" algn="l"/>
              </a:tabLst>
            </a:pPr>
            <a:r>
              <a:rPr lang="en-US" sz="3200" b="1" dirty="0"/>
              <a:t>Gestor</a:t>
            </a:r>
            <a:r>
              <a:rPr lang="en-US" sz="3200" dirty="0"/>
              <a:t> </a:t>
            </a:r>
            <a:r>
              <a:rPr lang="en-US" sz="2800" dirty="0"/>
              <a:t>– </a:t>
            </a:r>
            <a:r>
              <a:rPr lang="en-US" sz="2800" dirty="0">
                <a:solidFill>
                  <a:schemeClr val="tx2"/>
                </a:solidFill>
              </a:rPr>
              <a:t> </a:t>
            </a:r>
            <a:r>
              <a:rPr lang="pt-PT" sz="2800" dirty="0">
                <a:solidFill>
                  <a:schemeClr val="tx2"/>
                </a:solidFill>
              </a:rPr>
              <a:t>Alguém que coordena e supervisiona o trabalho de outros, de forma a que os objetivos da organização possam ser atingidos.</a:t>
            </a:r>
            <a:endParaRPr lang="pt-PT" sz="2800" dirty="0">
              <a:solidFill>
                <a:schemeClr val="tx2"/>
              </a:solidFill>
              <a:latin typeface="Calibri" pitchFamily="34" charset="0"/>
            </a:endParaRPr>
          </a:p>
        </p:txBody>
      </p:sp>
    </p:spTree>
    <p:extLst>
      <p:ext uri="{BB962C8B-B14F-4D97-AF65-F5344CB8AC3E}">
        <p14:creationId xmlns:p14="http://schemas.microsoft.com/office/powerpoint/2010/main" val="9657115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 </a:t>
            </a:r>
            <a:r>
              <a:rPr lang="en-US" sz="4000" dirty="0" err="1"/>
              <a:t>realidade</a:t>
            </a:r>
            <a:r>
              <a:rPr lang="en-US" sz="4000" dirty="0"/>
              <a:t> do </a:t>
            </a:r>
            <a:r>
              <a:rPr lang="en-US" sz="4000" dirty="0" err="1"/>
              <a:t>mundo</a:t>
            </a:r>
            <a:r>
              <a:rPr lang="en-US" sz="4000" dirty="0"/>
              <a:t> do </a:t>
            </a:r>
            <a:r>
              <a:rPr lang="en-US" sz="4000" dirty="0" err="1"/>
              <a:t>trabalho</a:t>
            </a:r>
            <a:endParaRPr lang="en-US" sz="4000" dirty="0"/>
          </a:p>
        </p:txBody>
      </p:sp>
      <p:sp>
        <p:nvSpPr>
          <p:cNvPr id="3" name="Content Placeholder 2"/>
          <p:cNvSpPr>
            <a:spLocks noGrp="1"/>
          </p:cNvSpPr>
          <p:nvPr>
            <p:ph idx="1"/>
          </p:nvPr>
        </p:nvSpPr>
        <p:spPr/>
        <p:txBody>
          <a:bodyPr/>
          <a:lstStyle/>
          <a:p>
            <a:pPr algn="just"/>
            <a:r>
              <a:rPr lang="en-US" sz="2400" dirty="0"/>
              <a:t>A </a:t>
            </a:r>
            <a:r>
              <a:rPr lang="en-US" sz="2400" dirty="0" err="1"/>
              <a:t>partir</a:t>
            </a:r>
            <a:r>
              <a:rPr lang="en-US" sz="2400" dirty="0"/>
              <a:t> do </a:t>
            </a:r>
            <a:r>
              <a:rPr lang="en-US" sz="2400" dirty="0" err="1"/>
              <a:t>inícío</a:t>
            </a:r>
            <a:r>
              <a:rPr lang="en-US" sz="2400" dirty="0"/>
              <a:t> da </a:t>
            </a:r>
            <a:r>
              <a:rPr lang="en-US" sz="2400" dirty="0" err="1"/>
              <a:t>sua</a:t>
            </a:r>
            <a:r>
              <a:rPr lang="en-US" sz="2400" dirty="0"/>
              <a:t> </a:t>
            </a:r>
            <a:r>
              <a:rPr lang="en-US" sz="2400" dirty="0" err="1"/>
              <a:t>carreira</a:t>
            </a:r>
            <a:r>
              <a:rPr lang="en-US" sz="2400" dirty="0"/>
              <a:t>… o </a:t>
            </a:r>
            <a:r>
              <a:rPr lang="en-US" sz="2400" dirty="0" err="1"/>
              <a:t>indivíduo</a:t>
            </a:r>
            <a:r>
              <a:rPr lang="en-US" sz="2400" dirty="0"/>
              <a:t> </a:t>
            </a:r>
            <a:r>
              <a:rPr lang="en-US" sz="2400" dirty="0" err="1"/>
              <a:t>ou</a:t>
            </a:r>
            <a:r>
              <a:rPr lang="en-US" sz="2400" dirty="0"/>
              <a:t> </a:t>
            </a:r>
            <a:r>
              <a:rPr lang="en-US" sz="2400" dirty="0" err="1"/>
              <a:t>vai</a:t>
            </a:r>
            <a:r>
              <a:rPr lang="en-US" sz="2400" dirty="0"/>
              <a:t> </a:t>
            </a:r>
            <a:r>
              <a:rPr lang="en-US" sz="2400" dirty="0" err="1"/>
              <a:t>gerir</a:t>
            </a:r>
            <a:r>
              <a:rPr lang="en-US" sz="2400" dirty="0"/>
              <a:t> </a:t>
            </a:r>
            <a:r>
              <a:rPr lang="en-US" sz="2400" dirty="0" err="1"/>
              <a:t>ou</a:t>
            </a:r>
            <a:r>
              <a:rPr lang="en-US" sz="2400" dirty="0"/>
              <a:t> </a:t>
            </a:r>
            <a:r>
              <a:rPr lang="en-US" sz="2400" dirty="0" err="1"/>
              <a:t>vai</a:t>
            </a:r>
            <a:r>
              <a:rPr lang="en-US" sz="2400" dirty="0"/>
              <a:t> ser </a:t>
            </a:r>
            <a:r>
              <a:rPr lang="en-US" sz="2400" dirty="0" err="1"/>
              <a:t>gerido</a:t>
            </a:r>
            <a:r>
              <a:rPr lang="en-US" sz="2400" dirty="0"/>
              <a:t>.</a:t>
            </a:r>
          </a:p>
        </p:txBody>
      </p:sp>
      <p:pic>
        <p:nvPicPr>
          <p:cNvPr id="1026" name="Picture 2">
            <a:extLst>
              <a:ext uri="{FF2B5EF4-FFF2-40B4-BE49-F238E27FC236}">
                <a16:creationId xmlns:a16="http://schemas.microsoft.com/office/drawing/2014/main" id="{C0A9B412-DD20-419E-B4FF-159B44309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92396"/>
            <a:ext cx="4898921" cy="4121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3AF5F84-9499-42E0-8459-05B06E06D868}"/>
              </a:ext>
            </a:extLst>
          </p:cNvPr>
          <p:cNvSpPr txBox="1"/>
          <p:nvPr/>
        </p:nvSpPr>
        <p:spPr>
          <a:xfrm>
            <a:off x="3352800" y="6054493"/>
            <a:ext cx="4953000" cy="215444"/>
          </a:xfrm>
          <a:prstGeom prst="rect">
            <a:avLst/>
          </a:prstGeom>
          <a:noFill/>
        </p:spPr>
        <p:txBody>
          <a:bodyPr wrap="square" rtlCol="0">
            <a:spAutoFit/>
          </a:bodyPr>
          <a:lstStyle/>
          <a:p>
            <a:r>
              <a:rPr lang="en-US" sz="800" dirty="0"/>
              <a:t>Fonte: https://www.tlnt.com/5-things-managers-do-that-just-kill-employee-engagement/</a:t>
            </a:r>
          </a:p>
        </p:txBody>
      </p:sp>
    </p:spTree>
    <p:extLst>
      <p:ext uri="{BB962C8B-B14F-4D97-AF65-F5344CB8AC3E}">
        <p14:creationId xmlns:p14="http://schemas.microsoft.com/office/powerpoint/2010/main" val="9697390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t>Desafios</a:t>
            </a:r>
            <a:r>
              <a:rPr lang="en-US" sz="3600" dirty="0"/>
              <a:t> de ser Gestor</a:t>
            </a:r>
            <a:endParaRPr lang="en-US" dirty="0"/>
          </a:p>
        </p:txBody>
      </p:sp>
      <p:sp>
        <p:nvSpPr>
          <p:cNvPr id="6" name="Rectangle 3">
            <a:extLst>
              <a:ext uri="{FF2B5EF4-FFF2-40B4-BE49-F238E27FC236}">
                <a16:creationId xmlns:a16="http://schemas.microsoft.com/office/drawing/2014/main" id="{65366643-B631-46FD-8DED-AB9C8F2AE129}"/>
              </a:ext>
            </a:extLst>
          </p:cNvPr>
          <p:cNvSpPr txBox="1">
            <a:spLocks/>
          </p:cNvSpPr>
          <p:nvPr/>
        </p:nvSpPr>
        <p:spPr bwMode="auto">
          <a:xfrm>
            <a:off x="457200" y="1752600"/>
            <a:ext cx="8229600" cy="3886200"/>
          </a:xfrm>
          <a:prstGeom prst="rect">
            <a:avLst/>
          </a:prstGeom>
          <a:noFill/>
          <a:ln w="9525">
            <a:noFill/>
            <a:miter lim="800000"/>
            <a:headEnd/>
            <a:tailEnd/>
          </a:ln>
        </p:spPr>
        <p:txBody>
          <a:bodyPr/>
          <a:lstStyle/>
          <a:p>
            <a:pPr marL="742950" lvl="1" indent="-285750" eaLnBrk="0" hangingPunct="0">
              <a:spcBef>
                <a:spcPct val="20000"/>
              </a:spcBef>
              <a:buFont typeface="Arial" charset="0"/>
              <a:buChar char="–"/>
            </a:pPr>
            <a:r>
              <a:rPr lang="pt-PT" sz="2400" dirty="0"/>
              <a:t>Pode ser um trabalho que ninguém reconhece.</a:t>
            </a:r>
          </a:p>
          <a:p>
            <a:pPr marL="742950" lvl="1" indent="-285750" eaLnBrk="0" hangingPunct="0">
              <a:spcBef>
                <a:spcPct val="20000"/>
              </a:spcBef>
              <a:buFont typeface="Arial" charset="0"/>
              <a:buChar char="–"/>
            </a:pPr>
            <a:endParaRPr lang="pt-PT" sz="800" dirty="0"/>
          </a:p>
          <a:p>
            <a:pPr marL="742950" lvl="1" indent="-285750" eaLnBrk="0" hangingPunct="0">
              <a:spcBef>
                <a:spcPct val="20000"/>
              </a:spcBef>
              <a:buFont typeface="Arial" charset="0"/>
              <a:buChar char="–"/>
            </a:pPr>
            <a:r>
              <a:rPr lang="pt-PT" sz="2400" dirty="0"/>
              <a:t>Pode incluir muitas tarefas administrativas. </a:t>
            </a:r>
          </a:p>
          <a:p>
            <a:pPr marL="742950" lvl="1" indent="-285750" eaLnBrk="0" hangingPunct="0">
              <a:spcBef>
                <a:spcPct val="20000"/>
              </a:spcBef>
              <a:buFont typeface="Arial" charset="0"/>
              <a:buChar char="–"/>
            </a:pPr>
            <a:endParaRPr lang="pt-PT" sz="800" dirty="0"/>
          </a:p>
          <a:p>
            <a:pPr marL="742950" lvl="1" indent="-285750" eaLnBrk="0" hangingPunct="0">
              <a:spcBef>
                <a:spcPct val="20000"/>
              </a:spcBef>
              <a:buFont typeface="Arial" charset="0"/>
              <a:buChar char="–"/>
            </a:pPr>
            <a:r>
              <a:rPr lang="pt-PT" sz="2400" dirty="0"/>
              <a:t>Passar grande parte do tempo em reuniões e ser constantemente interrompido. </a:t>
            </a:r>
          </a:p>
          <a:p>
            <a:pPr marL="742950" lvl="1" indent="-285750" eaLnBrk="0" hangingPunct="0">
              <a:spcBef>
                <a:spcPct val="20000"/>
              </a:spcBef>
              <a:buFont typeface="Arial" charset="0"/>
              <a:buChar char="–"/>
            </a:pPr>
            <a:endParaRPr lang="pt-PT" sz="800" dirty="0"/>
          </a:p>
          <a:p>
            <a:pPr marL="742950" lvl="1" indent="-285750" eaLnBrk="0" hangingPunct="0">
              <a:spcBef>
                <a:spcPct val="20000"/>
              </a:spcBef>
              <a:buFont typeface="Arial" charset="0"/>
              <a:buChar char="–"/>
            </a:pPr>
            <a:r>
              <a:rPr lang="pt-PT" sz="2400" dirty="0"/>
              <a:t>Ter de lidar com pessoas com personalidades muito distintas. </a:t>
            </a:r>
          </a:p>
          <a:p>
            <a:pPr marL="742950" lvl="1" indent="-285750" eaLnBrk="0" hangingPunct="0">
              <a:spcBef>
                <a:spcPct val="20000"/>
              </a:spcBef>
              <a:buFont typeface="Arial" charset="0"/>
              <a:buChar char="–"/>
            </a:pPr>
            <a:endParaRPr lang="pt-PT" sz="800" dirty="0"/>
          </a:p>
          <a:p>
            <a:pPr marL="742950" lvl="1" indent="-285750" eaLnBrk="0" hangingPunct="0">
              <a:spcBef>
                <a:spcPct val="20000"/>
              </a:spcBef>
              <a:buFont typeface="Arial" charset="0"/>
              <a:buChar char="–"/>
            </a:pPr>
            <a:r>
              <a:rPr lang="pt-PT" sz="2400" dirty="0"/>
              <a:t>Ter de lidar com recursos limitados.</a:t>
            </a:r>
          </a:p>
        </p:txBody>
      </p:sp>
    </p:spTree>
    <p:extLst>
      <p:ext uri="{BB962C8B-B14F-4D97-AF65-F5344CB8AC3E}">
        <p14:creationId xmlns:p14="http://schemas.microsoft.com/office/powerpoint/2010/main" val="1175533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Benefícios</a:t>
            </a:r>
            <a:r>
              <a:rPr lang="en-US" dirty="0"/>
              <a:t> de ser Gestor</a:t>
            </a:r>
          </a:p>
        </p:txBody>
      </p:sp>
      <p:sp>
        <p:nvSpPr>
          <p:cNvPr id="6" name="Rectangle 3">
            <a:extLst>
              <a:ext uri="{FF2B5EF4-FFF2-40B4-BE49-F238E27FC236}">
                <a16:creationId xmlns:a16="http://schemas.microsoft.com/office/drawing/2014/main" id="{E11A2191-999D-454F-BF2E-B0E8AED2B931}"/>
              </a:ext>
            </a:extLst>
          </p:cNvPr>
          <p:cNvSpPr txBox="1">
            <a:spLocks/>
          </p:cNvSpPr>
          <p:nvPr/>
        </p:nvSpPr>
        <p:spPr bwMode="auto">
          <a:xfrm>
            <a:off x="304800" y="1828800"/>
            <a:ext cx="8229600" cy="3429000"/>
          </a:xfrm>
          <a:prstGeom prst="rect">
            <a:avLst/>
          </a:prstGeom>
          <a:noFill/>
          <a:ln w="9525">
            <a:noFill/>
            <a:miter lim="800000"/>
            <a:headEnd/>
            <a:tailEnd/>
          </a:ln>
        </p:spPr>
        <p:txBody>
          <a:bodyPr/>
          <a:lstStyle/>
          <a:p>
            <a:pPr marL="742950" lvl="1" indent="-285750" algn="just" eaLnBrk="0" hangingPunct="0">
              <a:spcBef>
                <a:spcPct val="20000"/>
              </a:spcBef>
              <a:buFont typeface="Arial" charset="0"/>
              <a:buChar char="–"/>
            </a:pPr>
            <a:r>
              <a:rPr lang="pt-PT" sz="2400" dirty="0"/>
              <a:t>Ser responsável pela existência de um ambiente de trabalho produtivo.</a:t>
            </a:r>
          </a:p>
          <a:p>
            <a:pPr lvl="1" algn="just" eaLnBrk="0" hangingPunct="0">
              <a:spcBef>
                <a:spcPct val="20000"/>
              </a:spcBef>
            </a:pPr>
            <a:endParaRPr lang="pt-PT" sz="800" dirty="0"/>
          </a:p>
          <a:p>
            <a:pPr marL="742950" lvl="1" indent="-285750" algn="just" eaLnBrk="0" hangingPunct="0">
              <a:spcBef>
                <a:spcPct val="20000"/>
              </a:spcBef>
              <a:buFont typeface="Arial" charset="0"/>
              <a:buChar char="–"/>
            </a:pPr>
            <a:r>
              <a:rPr lang="pt-PT" sz="2400" dirty="0"/>
              <a:t>Reconhecimento e </a:t>
            </a:r>
            <a:r>
              <a:rPr lang="pt-PT" sz="2400" i="1" dirty="0"/>
              <a:t>status</a:t>
            </a:r>
            <a:r>
              <a:rPr lang="pt-PT" sz="2400" dirty="0"/>
              <a:t>, tanto na organização como na comunidade.</a:t>
            </a:r>
          </a:p>
          <a:p>
            <a:pPr marL="742950" lvl="1" indent="-285750" algn="just" eaLnBrk="0" hangingPunct="0">
              <a:spcBef>
                <a:spcPct val="20000"/>
              </a:spcBef>
              <a:buFont typeface="Arial" charset="0"/>
              <a:buChar char="–"/>
            </a:pPr>
            <a:endParaRPr lang="pt-PT" sz="800" dirty="0"/>
          </a:p>
          <a:p>
            <a:pPr marL="742950" lvl="1" indent="-285750" algn="just" eaLnBrk="0" hangingPunct="0">
              <a:spcBef>
                <a:spcPct val="20000"/>
              </a:spcBef>
              <a:buFont typeface="Arial" charset="0"/>
              <a:buChar char="–"/>
            </a:pPr>
            <a:r>
              <a:rPr lang="pt-PT" sz="2400" dirty="0"/>
              <a:t>Recompensas financeiras atrativas, na forma de salários, bónus ou ações da empresa.</a:t>
            </a:r>
          </a:p>
        </p:txBody>
      </p:sp>
    </p:spTree>
    <p:extLst>
      <p:ext uri="{BB962C8B-B14F-4D97-AF65-F5344CB8AC3E}">
        <p14:creationId xmlns:p14="http://schemas.microsoft.com/office/powerpoint/2010/main" val="10905809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z="4000" dirty="0" err="1"/>
              <a:t>Benefícios</a:t>
            </a:r>
            <a:r>
              <a:rPr lang="en-US" sz="4000" dirty="0"/>
              <a:t> e </a:t>
            </a:r>
            <a:r>
              <a:rPr lang="en-US" sz="4000" dirty="0" err="1"/>
              <a:t>desafios</a:t>
            </a:r>
            <a:r>
              <a:rPr lang="en-US" sz="4000" dirty="0"/>
              <a:t> dos </a:t>
            </a:r>
            <a:r>
              <a:rPr lang="en-US" sz="4000" dirty="0" err="1"/>
              <a:t>gestores</a:t>
            </a:r>
            <a:endParaRPr lang="en-US" sz="4000" dirty="0"/>
          </a:p>
        </p:txBody>
      </p:sp>
      <p:graphicFrame>
        <p:nvGraphicFramePr>
          <p:cNvPr id="5" name="Table 4" descr="Headers: Rewards, Challenges"/>
          <p:cNvGraphicFramePr>
            <a:graphicFrameLocks noGrp="1"/>
          </p:cNvGraphicFramePr>
          <p:nvPr>
            <p:extLst>
              <p:ext uri="{D42A27DB-BD31-4B8C-83A1-F6EECF244321}">
                <p14:modId xmlns:p14="http://schemas.microsoft.com/office/powerpoint/2010/main" val="692621883"/>
              </p:ext>
            </p:extLst>
          </p:nvPr>
        </p:nvGraphicFramePr>
        <p:xfrm>
          <a:off x="228600" y="1310393"/>
          <a:ext cx="8686800" cy="4899907"/>
        </p:xfrm>
        <a:graphic>
          <a:graphicData uri="http://schemas.openxmlformats.org/drawingml/2006/table">
            <a:tbl>
              <a:tblPr firstRow="1" bandRow="1">
                <a:tableStyleId>{3B4B98B0-60AC-42C2-AFA5-B58CD77FA1E5}</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377495">
                <a:tc>
                  <a:txBody>
                    <a:bodyPr/>
                    <a:lstStyle/>
                    <a:p>
                      <a:r>
                        <a:rPr lang="en-US" sz="1400" dirty="0"/>
                        <a:t>Rewards</a:t>
                      </a:r>
                    </a:p>
                  </a:txBody>
                  <a:tcPr/>
                </a:tc>
                <a:tc>
                  <a:txBody>
                    <a:bodyPr/>
                    <a:lstStyle/>
                    <a:p>
                      <a:r>
                        <a:rPr lang="en-US" sz="1400" dirty="0"/>
                        <a:t>Challenges</a:t>
                      </a:r>
                    </a:p>
                  </a:txBody>
                  <a:tcPr/>
                </a:tc>
                <a:extLst>
                  <a:ext uri="{0D108BD9-81ED-4DB2-BD59-A6C34878D82A}">
                    <a16:rowId xmlns:a16="http://schemas.microsoft.com/office/drawing/2014/main" val="10000"/>
                  </a:ext>
                </a:extLst>
              </a:tr>
              <a:tr h="557225">
                <a:tc>
                  <a:txBody>
                    <a:bodyPr/>
                    <a:lstStyle/>
                    <a:p>
                      <a:r>
                        <a:rPr lang="en-US" sz="1400" dirty="0"/>
                        <a:t>Create a work environment in which organizational members can work to the best</a:t>
                      </a:r>
                      <a:r>
                        <a:rPr lang="en-US" sz="1400" baseline="0" dirty="0"/>
                        <a:t> of their ability</a:t>
                      </a:r>
                      <a:endParaRPr lang="en-US" sz="1400" dirty="0"/>
                    </a:p>
                  </a:txBody>
                  <a:tcPr/>
                </a:tc>
                <a:tc>
                  <a:txBody>
                    <a:bodyPr/>
                    <a:lstStyle/>
                    <a:p>
                      <a:r>
                        <a:rPr lang="en-US" sz="1400" dirty="0"/>
                        <a:t>Do hard work</a:t>
                      </a:r>
                    </a:p>
                  </a:txBody>
                  <a:tcPr/>
                </a:tc>
                <a:extLst>
                  <a:ext uri="{0D108BD9-81ED-4DB2-BD59-A6C34878D82A}">
                    <a16:rowId xmlns:a16="http://schemas.microsoft.com/office/drawing/2014/main" val="10001"/>
                  </a:ext>
                </a:extLst>
              </a:tr>
              <a:tr h="533400">
                <a:tc>
                  <a:txBody>
                    <a:bodyPr/>
                    <a:lstStyle/>
                    <a:p>
                      <a:r>
                        <a:rPr lang="en-US" sz="1400" dirty="0"/>
                        <a:t>Have opportunities to think creatively and use imagination</a:t>
                      </a:r>
                    </a:p>
                  </a:txBody>
                  <a:tcPr/>
                </a:tc>
                <a:tc>
                  <a:txBody>
                    <a:bodyPr/>
                    <a:lstStyle/>
                    <a:p>
                      <a:r>
                        <a:rPr lang="en-US" sz="1400" dirty="0"/>
                        <a:t>May have duties that are more clerical than managerial</a:t>
                      </a:r>
                    </a:p>
                  </a:txBody>
                  <a:tcPr/>
                </a:tc>
                <a:extLst>
                  <a:ext uri="{0D108BD9-81ED-4DB2-BD59-A6C34878D82A}">
                    <a16:rowId xmlns:a16="http://schemas.microsoft.com/office/drawing/2014/main" val="10002"/>
                  </a:ext>
                </a:extLst>
              </a:tr>
              <a:tr h="381000">
                <a:tc>
                  <a:txBody>
                    <a:bodyPr/>
                    <a:lstStyle/>
                    <a:p>
                      <a:r>
                        <a:rPr lang="en-US" sz="1400" dirty="0"/>
                        <a:t>Help</a:t>
                      </a:r>
                      <a:r>
                        <a:rPr lang="en-US" sz="1400" baseline="0" dirty="0"/>
                        <a:t> others find meaning and fulfillment in work</a:t>
                      </a:r>
                      <a:endParaRPr lang="en-US" sz="1400" dirty="0"/>
                    </a:p>
                  </a:txBody>
                  <a:tcPr/>
                </a:tc>
                <a:tc>
                  <a:txBody>
                    <a:bodyPr/>
                    <a:lstStyle/>
                    <a:p>
                      <a:r>
                        <a:rPr lang="en-US" sz="1400" dirty="0"/>
                        <a:t>Have to deal with a variety of personalities</a:t>
                      </a:r>
                    </a:p>
                  </a:txBody>
                  <a:tcPr/>
                </a:tc>
                <a:extLst>
                  <a:ext uri="{0D108BD9-81ED-4DB2-BD59-A6C34878D82A}">
                    <a16:rowId xmlns:a16="http://schemas.microsoft.com/office/drawing/2014/main" val="10003"/>
                  </a:ext>
                </a:extLst>
              </a:tr>
              <a:tr h="533400">
                <a:tc>
                  <a:txBody>
                    <a:bodyPr/>
                    <a:lstStyle/>
                    <a:p>
                      <a:r>
                        <a:rPr lang="en-US" sz="1400" dirty="0"/>
                        <a:t>Support, coach,</a:t>
                      </a:r>
                      <a:r>
                        <a:rPr lang="en-US" sz="1400" baseline="0" dirty="0"/>
                        <a:t> and nurture others</a:t>
                      </a:r>
                      <a:endParaRPr lang="en-US" sz="1400" dirty="0"/>
                    </a:p>
                  </a:txBody>
                  <a:tcPr/>
                </a:tc>
                <a:tc>
                  <a:txBody>
                    <a:bodyPr/>
                    <a:lstStyle/>
                    <a:p>
                      <a:r>
                        <a:rPr lang="en-US" sz="1400" dirty="0"/>
                        <a:t>Often have to make do with limited</a:t>
                      </a:r>
                      <a:r>
                        <a:rPr lang="en-US" sz="1400" baseline="0" dirty="0"/>
                        <a:t> resources</a:t>
                      </a:r>
                      <a:endParaRPr lang="en-US" sz="1400" dirty="0"/>
                    </a:p>
                  </a:txBody>
                  <a:tcPr/>
                </a:tc>
                <a:extLst>
                  <a:ext uri="{0D108BD9-81ED-4DB2-BD59-A6C34878D82A}">
                    <a16:rowId xmlns:a16="http://schemas.microsoft.com/office/drawing/2014/main" val="10004"/>
                  </a:ext>
                </a:extLst>
              </a:tr>
              <a:tr h="533400">
                <a:tc>
                  <a:txBody>
                    <a:bodyPr/>
                    <a:lstStyle/>
                    <a:p>
                      <a:r>
                        <a:rPr lang="en-US" sz="1400" dirty="0"/>
                        <a:t>Work with a variety of people</a:t>
                      </a:r>
                    </a:p>
                  </a:txBody>
                  <a:tcPr/>
                </a:tc>
                <a:tc>
                  <a:txBody>
                    <a:bodyPr/>
                    <a:lstStyle/>
                    <a:p>
                      <a:r>
                        <a:rPr lang="en-US" sz="1400" dirty="0"/>
                        <a:t>Motivate workers</a:t>
                      </a:r>
                      <a:r>
                        <a:rPr lang="en-US" sz="1400" baseline="0" dirty="0"/>
                        <a:t> in chaotic and uncertain situations</a:t>
                      </a:r>
                      <a:endParaRPr lang="en-US" sz="1400" dirty="0"/>
                    </a:p>
                  </a:txBody>
                  <a:tcPr/>
                </a:tc>
                <a:extLst>
                  <a:ext uri="{0D108BD9-81ED-4DB2-BD59-A6C34878D82A}">
                    <a16:rowId xmlns:a16="http://schemas.microsoft.com/office/drawing/2014/main" val="10005"/>
                  </a:ext>
                </a:extLst>
              </a:tr>
              <a:tr h="533400">
                <a:tc>
                  <a:txBody>
                    <a:bodyPr/>
                    <a:lstStyle/>
                    <a:p>
                      <a:r>
                        <a:rPr lang="en-US" sz="1400" dirty="0"/>
                        <a:t>Receive recognition and status in community and organization</a:t>
                      </a:r>
                    </a:p>
                  </a:txBody>
                  <a:tcPr/>
                </a:tc>
                <a:tc>
                  <a:txBody>
                    <a:bodyPr/>
                    <a:lstStyle/>
                    <a:p>
                      <a:r>
                        <a:rPr lang="en-US" sz="1400" dirty="0"/>
                        <a:t>Blend knowledge, skills, ambitions,</a:t>
                      </a:r>
                      <a:r>
                        <a:rPr lang="en-US" sz="1400" baseline="0" dirty="0"/>
                        <a:t> and experiences of diverse work group</a:t>
                      </a:r>
                      <a:endParaRPr lang="en-US" sz="1400" dirty="0"/>
                    </a:p>
                  </a:txBody>
                  <a:tcPr/>
                </a:tc>
                <a:extLst>
                  <a:ext uri="{0D108BD9-81ED-4DB2-BD59-A6C34878D82A}">
                    <a16:rowId xmlns:a16="http://schemas.microsoft.com/office/drawing/2014/main" val="10006"/>
                  </a:ext>
                </a:extLst>
              </a:tr>
              <a:tr h="533400">
                <a:tc>
                  <a:txBody>
                    <a:bodyPr/>
                    <a:lstStyle/>
                    <a:p>
                      <a:r>
                        <a:rPr lang="en-US" sz="1400" dirty="0"/>
                        <a:t>Play a role in influencing organizational outcomes</a:t>
                      </a:r>
                    </a:p>
                  </a:txBody>
                  <a:tcPr/>
                </a:tc>
                <a:tc>
                  <a:txBody>
                    <a:bodyPr/>
                    <a:lstStyle/>
                    <a:p>
                      <a:r>
                        <a:rPr lang="en-US" sz="1400" dirty="0"/>
                        <a:t>Success depends on others’ work performance</a:t>
                      </a:r>
                    </a:p>
                  </a:txBody>
                  <a:tcPr/>
                </a:tc>
                <a:extLst>
                  <a:ext uri="{0D108BD9-81ED-4DB2-BD59-A6C34878D82A}">
                    <a16:rowId xmlns:a16="http://schemas.microsoft.com/office/drawing/2014/main" val="10007"/>
                  </a:ext>
                </a:extLst>
              </a:tr>
              <a:tr h="533400">
                <a:tc>
                  <a:txBody>
                    <a:bodyPr/>
                    <a:lstStyle/>
                    <a:p>
                      <a:r>
                        <a:rPr lang="en-US" sz="1400" dirty="0"/>
                        <a:t>Receive appropriate compensation in the form of salaries,</a:t>
                      </a:r>
                      <a:r>
                        <a:rPr lang="en-US" sz="1400" baseline="0" dirty="0"/>
                        <a:t> bonuses, and stock options</a:t>
                      </a:r>
                      <a:endParaRPr lang="en-US" sz="1400" dirty="0"/>
                    </a:p>
                  </a:txBody>
                  <a:tcPr/>
                </a:tc>
                <a:tc>
                  <a:txBody>
                    <a:bodyPr/>
                    <a:lstStyle/>
                    <a:p>
                      <a:r>
                        <a:rPr lang="en-US" sz="1400" dirty="0">
                          <a:solidFill>
                            <a:schemeClr val="bg1"/>
                          </a:solidFill>
                        </a:rPr>
                        <a:t>Blank cell</a:t>
                      </a:r>
                    </a:p>
                  </a:txBody>
                  <a:tcPr/>
                </a:tc>
                <a:extLst>
                  <a:ext uri="{0D108BD9-81ED-4DB2-BD59-A6C34878D82A}">
                    <a16:rowId xmlns:a16="http://schemas.microsoft.com/office/drawing/2014/main" val="10008"/>
                  </a:ext>
                </a:extLst>
              </a:tr>
              <a:tr h="383787">
                <a:tc>
                  <a:txBody>
                    <a:bodyPr/>
                    <a:lstStyle/>
                    <a:p>
                      <a:r>
                        <a:rPr lang="en-US" sz="1400" dirty="0"/>
                        <a:t>Good mangers are needed by organizations</a:t>
                      </a:r>
                    </a:p>
                  </a:txBody>
                  <a:tcPr/>
                </a:tc>
                <a:tc>
                  <a:txBody>
                    <a:bodyPr/>
                    <a:lstStyle/>
                    <a:p>
                      <a:r>
                        <a:rPr lang="en-US" sz="1400" dirty="0">
                          <a:solidFill>
                            <a:srgbClr val="DBD6E8"/>
                          </a:solidFill>
                        </a:rPr>
                        <a:t>Blank cell</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51439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C802-7722-4580-AC68-E7470D5ECA3A}"/>
              </a:ext>
            </a:extLst>
          </p:cNvPr>
          <p:cNvSpPr>
            <a:spLocks noGrp="1"/>
          </p:cNvSpPr>
          <p:nvPr>
            <p:ph type="ctrTitle"/>
          </p:nvPr>
        </p:nvSpPr>
        <p:spPr>
          <a:xfrm>
            <a:off x="533400" y="1066800"/>
            <a:ext cx="7620000" cy="1371600"/>
          </a:xfrm>
        </p:spPr>
        <p:txBody>
          <a:bodyPr/>
          <a:lstStyle/>
          <a:p>
            <a:r>
              <a:rPr lang="en-US" dirty="0" err="1"/>
              <a:t>Questão</a:t>
            </a:r>
            <a:r>
              <a:rPr lang="en-US" dirty="0"/>
              <a:t> 01:</a:t>
            </a:r>
            <a:br>
              <a:rPr lang="en-US" dirty="0"/>
            </a:br>
            <a:r>
              <a:rPr lang="en-US" sz="2800" b="0" dirty="0"/>
              <a:t>(</a:t>
            </a:r>
            <a:r>
              <a:rPr lang="en-US" sz="2800" b="0" dirty="0" err="1"/>
              <a:t>Responda</a:t>
            </a:r>
            <a:r>
              <a:rPr lang="en-US" sz="2800" b="0" dirty="0"/>
              <a:t> </a:t>
            </a:r>
            <a:r>
              <a:rPr lang="en-US" sz="2800" b="0" dirty="0" err="1"/>
              <a:t>p.f</a:t>
            </a:r>
            <a:r>
              <a:rPr lang="en-US" sz="2800" b="0" dirty="0"/>
              <a:t>. </a:t>
            </a:r>
            <a:r>
              <a:rPr lang="en-US" sz="2800" b="0" dirty="0" err="1"/>
              <a:t>através</a:t>
            </a:r>
            <a:r>
              <a:rPr lang="en-US" sz="2800" b="0" dirty="0"/>
              <a:t> do </a:t>
            </a:r>
            <a:r>
              <a:rPr lang="en-US" sz="2800" b="0" dirty="0" err="1"/>
              <a:t>Ms</a:t>
            </a:r>
            <a:r>
              <a:rPr lang="en-US" sz="2800" b="0" dirty="0"/>
              <a:t> Teams)</a:t>
            </a:r>
          </a:p>
        </p:txBody>
      </p:sp>
      <p:sp>
        <p:nvSpPr>
          <p:cNvPr id="3" name="Subtitle 2">
            <a:extLst>
              <a:ext uri="{FF2B5EF4-FFF2-40B4-BE49-F238E27FC236}">
                <a16:creationId xmlns:a16="http://schemas.microsoft.com/office/drawing/2014/main" id="{D601EC09-9D4E-4E27-8017-0441449A28D4}"/>
              </a:ext>
            </a:extLst>
          </p:cNvPr>
          <p:cNvSpPr>
            <a:spLocks noGrp="1"/>
          </p:cNvSpPr>
          <p:nvPr>
            <p:ph type="subTitle" idx="1"/>
          </p:nvPr>
        </p:nvSpPr>
        <p:spPr>
          <a:xfrm>
            <a:off x="533400" y="2819400"/>
            <a:ext cx="8229599" cy="1752600"/>
          </a:xfrm>
        </p:spPr>
        <p:txBody>
          <a:bodyPr/>
          <a:lstStyle/>
          <a:p>
            <a:pPr>
              <a:spcBef>
                <a:spcPts val="600"/>
              </a:spcBef>
              <a:spcAft>
                <a:spcPts val="600"/>
              </a:spcAft>
            </a:pPr>
            <a:r>
              <a:rPr lang="pt-BR" sz="2800" b="1" dirty="0"/>
              <a:t>Tem aspirações a aceder a uma posição de liderança numa empresa ou organização?</a:t>
            </a:r>
          </a:p>
          <a:p>
            <a:pPr>
              <a:spcBef>
                <a:spcPts val="600"/>
              </a:spcBef>
              <a:spcAft>
                <a:spcPts val="600"/>
              </a:spcAft>
            </a:pPr>
            <a:endParaRPr lang="pt-BR" sz="800" b="1" dirty="0"/>
          </a:p>
          <a:p>
            <a:pPr indent="361950">
              <a:spcBef>
                <a:spcPts val="600"/>
              </a:spcBef>
              <a:spcAft>
                <a:spcPts val="600"/>
              </a:spcAft>
            </a:pPr>
            <a:r>
              <a:rPr lang="pt-BR" sz="2400" b="1" dirty="0"/>
              <a:t>1- Sim</a:t>
            </a:r>
          </a:p>
          <a:p>
            <a:pPr indent="361950">
              <a:spcBef>
                <a:spcPts val="600"/>
              </a:spcBef>
              <a:spcAft>
                <a:spcPts val="600"/>
              </a:spcAft>
            </a:pPr>
            <a:r>
              <a:rPr lang="pt-BR" sz="2400" b="1" dirty="0"/>
              <a:t>2- Não</a:t>
            </a:r>
          </a:p>
          <a:p>
            <a:pPr indent="361950">
              <a:spcBef>
                <a:spcPts val="600"/>
              </a:spcBef>
              <a:spcAft>
                <a:spcPts val="600"/>
              </a:spcAft>
            </a:pPr>
            <a:r>
              <a:rPr lang="pt-BR" sz="2400" b="1" dirty="0"/>
              <a:t>3- Não sei</a:t>
            </a:r>
            <a:endParaRPr lang="en-US" sz="2400" b="1" dirty="0"/>
          </a:p>
        </p:txBody>
      </p:sp>
      <p:sp>
        <p:nvSpPr>
          <p:cNvPr id="5" name="TextBox 4">
            <a:extLst>
              <a:ext uri="{FF2B5EF4-FFF2-40B4-BE49-F238E27FC236}">
                <a16:creationId xmlns:a16="http://schemas.microsoft.com/office/drawing/2014/main" id="{B2A498A8-E555-41DE-BF83-E70ED0CA2775}"/>
              </a:ext>
            </a:extLst>
          </p:cNvPr>
          <p:cNvSpPr txBox="1"/>
          <p:nvPr/>
        </p:nvSpPr>
        <p:spPr>
          <a:xfrm>
            <a:off x="462455" y="6111766"/>
            <a:ext cx="8229599" cy="523220"/>
          </a:xfrm>
          <a:prstGeom prst="rect">
            <a:avLst/>
          </a:prstGeom>
          <a:solidFill>
            <a:schemeClr val="bg1"/>
          </a:solidFill>
        </p:spPr>
        <p:txBody>
          <a:bodyPr wrap="square" rtlCol="0">
            <a:spAutoFit/>
          </a:bodyPr>
          <a:lstStyle/>
          <a:p>
            <a:r>
              <a:rPr lang="en-US" sz="1400" b="1" dirty="0"/>
              <a:t>Ver </a:t>
            </a:r>
            <a:r>
              <a:rPr lang="en-US" sz="1400" b="1" dirty="0" err="1"/>
              <a:t>artigo</a:t>
            </a:r>
            <a:r>
              <a:rPr lang="en-US" sz="1400" dirty="0"/>
              <a:t>:</a:t>
            </a:r>
            <a:br>
              <a:rPr lang="en-US" sz="1400" dirty="0"/>
            </a:br>
            <a:r>
              <a:rPr lang="en-US" sz="1400" dirty="0"/>
              <a:t>Nicole Torres (2014). Most People Don’t Want to Be Managers. Harvard Business Review (HBR)</a:t>
            </a:r>
          </a:p>
        </p:txBody>
      </p:sp>
    </p:spTree>
    <p:extLst>
      <p:ext uri="{BB962C8B-B14F-4D97-AF65-F5344CB8AC3E}">
        <p14:creationId xmlns:p14="http://schemas.microsoft.com/office/powerpoint/2010/main" val="27934657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097280"/>
          </a:xfrm>
        </p:spPr>
        <p:txBody>
          <a:bodyPr/>
          <a:lstStyle/>
          <a:p>
            <a:pPr algn="ctr"/>
            <a:r>
              <a:rPr lang="pt-PT" sz="6600" i="1" dirty="0" err="1"/>
              <a:t>The</a:t>
            </a:r>
            <a:r>
              <a:rPr lang="pt-PT" sz="6600" i="1" dirty="0"/>
              <a:t> </a:t>
            </a:r>
            <a:r>
              <a:rPr lang="pt-PT" sz="6600" i="1" dirty="0" err="1"/>
              <a:t>End</a:t>
            </a:r>
            <a:endParaRPr lang="pt-PT" sz="6600" i="1"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35</a:t>
            </a:fld>
            <a:endParaRPr lang="en-US" dirty="0"/>
          </a:p>
        </p:txBody>
      </p:sp>
    </p:spTree>
    <p:extLst>
      <p:ext uri="{BB962C8B-B14F-4D97-AF65-F5344CB8AC3E}">
        <p14:creationId xmlns:p14="http://schemas.microsoft.com/office/powerpoint/2010/main" val="2642287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sz="4400" dirty="0" err="1"/>
              <a:t>Tipos</a:t>
            </a:r>
            <a:r>
              <a:rPr lang="en-US" sz="4400" dirty="0"/>
              <a:t> de </a:t>
            </a:r>
            <a:r>
              <a:rPr lang="en-US" sz="4400" dirty="0" err="1"/>
              <a:t>gestores</a:t>
            </a:r>
            <a:endParaRPr lang="en-US" sz="4400" dirty="0"/>
          </a:p>
        </p:txBody>
      </p:sp>
      <p:pic>
        <p:nvPicPr>
          <p:cNvPr id="7" name="Picture 6" descr="A diagram shows four levels of management (from bottom to top) as nonmanagerial employees, first-line managers, middle managers, and top managers."/>
          <p:cNvPicPr>
            <a:picLocks noChangeAspect="1"/>
          </p:cNvPicPr>
          <p:nvPr/>
        </p:nvPicPr>
        <p:blipFill>
          <a:blip r:embed="rId4" cstate="print"/>
          <a:stretch>
            <a:fillRect/>
          </a:stretch>
        </p:blipFill>
        <p:spPr>
          <a:xfrm>
            <a:off x="421989" y="1292477"/>
            <a:ext cx="8234934" cy="4486619"/>
          </a:xfrm>
          <a:prstGeom prst="rect">
            <a:avLst/>
          </a:prstGeom>
        </p:spPr>
      </p:pic>
      <p:cxnSp>
        <p:nvCxnSpPr>
          <p:cNvPr id="4" name="Straight Connector 3">
            <a:extLst>
              <a:ext uri="{FF2B5EF4-FFF2-40B4-BE49-F238E27FC236}">
                <a16:creationId xmlns:a16="http://schemas.microsoft.com/office/drawing/2014/main" id="{8135C9A1-3E36-4B51-8D0B-6B6AB38514AE}"/>
              </a:ext>
            </a:extLst>
          </p:cNvPr>
          <p:cNvCxnSpPr/>
          <p:nvPr/>
        </p:nvCxnSpPr>
        <p:spPr>
          <a:xfrm>
            <a:off x="609600" y="4448502"/>
            <a:ext cx="746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Arrow: Up 4">
            <a:extLst>
              <a:ext uri="{FF2B5EF4-FFF2-40B4-BE49-F238E27FC236}">
                <a16:creationId xmlns:a16="http://schemas.microsoft.com/office/drawing/2014/main" id="{25019648-CD61-4940-8912-74F33F85F17B}"/>
              </a:ext>
            </a:extLst>
          </p:cNvPr>
          <p:cNvSpPr/>
          <p:nvPr/>
        </p:nvSpPr>
        <p:spPr>
          <a:xfrm>
            <a:off x="914400" y="3962400"/>
            <a:ext cx="304800" cy="486097"/>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err="1">
              <a:ln w="22225">
                <a:solidFill>
                  <a:schemeClr val="accent2"/>
                </a:solidFill>
                <a:prstDash val="solid"/>
              </a:ln>
              <a:solidFill>
                <a:schemeClr val="accent2">
                  <a:lumMod val="40000"/>
                  <a:lumOff val="60000"/>
                </a:schemeClr>
              </a:solidFill>
            </a:endParaRPr>
          </a:p>
        </p:txBody>
      </p:sp>
      <p:sp>
        <p:nvSpPr>
          <p:cNvPr id="6" name="Arrow: Up 5">
            <a:extLst>
              <a:ext uri="{FF2B5EF4-FFF2-40B4-BE49-F238E27FC236}">
                <a16:creationId xmlns:a16="http://schemas.microsoft.com/office/drawing/2014/main" id="{C3CE2CD1-F068-43E5-BEA3-F715F8BF916D}"/>
              </a:ext>
            </a:extLst>
          </p:cNvPr>
          <p:cNvSpPr/>
          <p:nvPr/>
        </p:nvSpPr>
        <p:spPr>
          <a:xfrm>
            <a:off x="7634939" y="3962399"/>
            <a:ext cx="304800" cy="486097"/>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err="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8300579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523999"/>
            <a:ext cx="8229600" cy="4343401"/>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lgn="just">
              <a:defRPr/>
            </a:pPr>
            <a:r>
              <a:rPr lang="pt-PT" sz="2400" b="1" dirty="0"/>
              <a:t>Gestores de primeira linha / Supervisores </a:t>
            </a:r>
            <a:r>
              <a:rPr lang="pt-PT" sz="2400" dirty="0"/>
              <a:t>– Nível mais baixo da gestão. Responsáveis por não gestores.</a:t>
            </a:r>
          </a:p>
          <a:p>
            <a:pPr algn="just">
              <a:defRPr/>
            </a:pPr>
            <a:endParaRPr lang="pt-PT" sz="800" dirty="0"/>
          </a:p>
          <a:p>
            <a:pPr algn="just">
              <a:defRPr/>
            </a:pPr>
            <a:r>
              <a:rPr lang="pt-PT" sz="2400" b="1" dirty="0"/>
              <a:t> Gestores intermédios </a:t>
            </a:r>
            <a:r>
              <a:rPr lang="pt-PT" sz="2400" dirty="0"/>
              <a:t>– Não sendo gestores de topo, gerem o trabalho de outros gestores, como por exemplo, os gestores de primeira linha.</a:t>
            </a:r>
          </a:p>
          <a:p>
            <a:pPr algn="just">
              <a:defRPr/>
            </a:pPr>
            <a:endParaRPr lang="pt-PT" sz="800" dirty="0"/>
          </a:p>
          <a:p>
            <a:pPr algn="just">
              <a:defRPr/>
            </a:pPr>
            <a:r>
              <a:rPr lang="pt-PT" sz="2400" b="1" dirty="0"/>
              <a:t>Gestores de topo </a:t>
            </a:r>
            <a:r>
              <a:rPr lang="pt-PT" sz="2400" dirty="0"/>
              <a:t>– Nível mais alto da gestão. Responsáveis por decisões que afetam toda a organização e por estabelecer objetivos, estratégias e planos para toda a organização.</a:t>
            </a:r>
          </a:p>
          <a:p>
            <a:pPr marL="0" indent="0">
              <a:buFont typeface="Arial" panose="020B0604020202020204" pitchFamily="34" charset="0"/>
              <a:buNone/>
              <a:defRPr/>
            </a:pPr>
            <a:endParaRPr lang="en-US" dirty="0">
              <a:latin typeface="Calibri" pitchFamily="34" charset="0"/>
            </a:endParaRPr>
          </a:p>
        </p:txBody>
      </p:sp>
      <p:sp>
        <p:nvSpPr>
          <p:cNvPr id="6" name="Title 1">
            <a:extLst>
              <a:ext uri="{FF2B5EF4-FFF2-40B4-BE49-F238E27FC236}">
                <a16:creationId xmlns:a16="http://schemas.microsoft.com/office/drawing/2014/main" id="{9A281831-F47E-4D20-9674-66852A33DFEA}"/>
              </a:ext>
            </a:extLst>
          </p:cNvPr>
          <p:cNvSpPr>
            <a:spLocks noGrp="1"/>
          </p:cNvSpPr>
          <p:nvPr>
            <p:ph type="title"/>
          </p:nvPr>
        </p:nvSpPr>
        <p:spPr>
          <a:xfrm>
            <a:off x="457200" y="438804"/>
            <a:ext cx="8229600" cy="762000"/>
          </a:xfrm>
        </p:spPr>
        <p:txBody>
          <a:bodyPr/>
          <a:lstStyle/>
          <a:p>
            <a:r>
              <a:rPr lang="en-US" sz="4400" dirty="0" err="1"/>
              <a:t>Tipos</a:t>
            </a:r>
            <a:r>
              <a:rPr lang="en-US" sz="4400" dirty="0"/>
              <a:t> de </a:t>
            </a:r>
            <a:r>
              <a:rPr lang="en-US" sz="4400" dirty="0" err="1"/>
              <a:t>gestores</a:t>
            </a:r>
            <a:endParaRPr lang="en-US" sz="4400" dirty="0"/>
          </a:p>
        </p:txBody>
      </p:sp>
    </p:spTree>
    <p:extLst>
      <p:ext uri="{BB962C8B-B14F-4D97-AF65-F5344CB8AC3E}">
        <p14:creationId xmlns:p14="http://schemas.microsoft.com/office/powerpoint/2010/main" val="811449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a:t>Onde</a:t>
            </a:r>
            <a:r>
              <a:rPr lang="en-US" sz="4400" dirty="0"/>
              <a:t> </a:t>
            </a:r>
            <a:r>
              <a:rPr lang="en-US" sz="4400" dirty="0" err="1"/>
              <a:t>trabalham</a:t>
            </a:r>
            <a:r>
              <a:rPr lang="en-US" sz="4400" dirty="0"/>
              <a:t> os </a:t>
            </a:r>
            <a:r>
              <a:rPr lang="en-US" sz="4400" dirty="0" err="1"/>
              <a:t>gestores</a:t>
            </a:r>
            <a:r>
              <a:rPr lang="en-US" sz="4400" dirty="0"/>
              <a:t>?</a:t>
            </a:r>
          </a:p>
        </p:txBody>
      </p:sp>
      <p:sp>
        <p:nvSpPr>
          <p:cNvPr id="5" name="Rectangle 3"/>
          <p:cNvSpPr txBox="1">
            <a:spLocks/>
          </p:cNvSpPr>
          <p:nvPr/>
        </p:nvSpPr>
        <p:spPr>
          <a:xfrm>
            <a:off x="457200" y="1752600"/>
            <a:ext cx="8229600" cy="4191000"/>
          </a:xfrm>
          <a:prstGeom prst="rect">
            <a:avLst/>
          </a:prstGeom>
        </p:spPr>
        <p:txBody>
          <a:bodyPr vert="horz" lIns="0" tIns="0" rIns="0" bIns="0" rtlCol="0">
            <a:normAutofit fontScale="77500" lnSpcReduction="20000"/>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spcAft>
                <a:spcPts val="1200"/>
              </a:spcAft>
            </a:pPr>
            <a:r>
              <a:rPr lang="pt-PT" sz="3400" b="1" dirty="0"/>
              <a:t>Organização</a:t>
            </a:r>
            <a:endParaRPr lang="pt-PT" sz="3400" dirty="0"/>
          </a:p>
          <a:p>
            <a:pPr marL="268288" indent="0">
              <a:lnSpc>
                <a:spcPct val="170000"/>
              </a:lnSpc>
              <a:spcBef>
                <a:spcPts val="0"/>
              </a:spcBef>
              <a:buNone/>
            </a:pPr>
            <a:r>
              <a:rPr lang="pt-PT" sz="3100" dirty="0"/>
              <a:t>Combinação deliberada de pessoas, de modo a cumprir uma determinada finalidade.</a:t>
            </a:r>
          </a:p>
          <a:p>
            <a:pPr>
              <a:lnSpc>
                <a:spcPct val="170000"/>
              </a:lnSpc>
              <a:spcBef>
                <a:spcPts val="0"/>
              </a:spcBef>
            </a:pPr>
            <a:endParaRPr lang="pt-PT" sz="1300" dirty="0"/>
          </a:p>
          <a:p>
            <a:pPr marL="0" indent="268288">
              <a:lnSpc>
                <a:spcPct val="170000"/>
              </a:lnSpc>
              <a:spcBef>
                <a:spcPts val="0"/>
              </a:spcBef>
              <a:buNone/>
            </a:pPr>
            <a:r>
              <a:rPr lang="pt-PT" sz="3400" u="sng" dirty="0"/>
              <a:t>Caraterísticas das organizações </a:t>
            </a:r>
          </a:p>
          <a:p>
            <a:pPr marL="630238" indent="-361950">
              <a:lnSpc>
                <a:spcPct val="170000"/>
              </a:lnSpc>
              <a:spcBef>
                <a:spcPts val="0"/>
              </a:spcBef>
              <a:buFontTx/>
              <a:buChar char="-"/>
            </a:pPr>
            <a:r>
              <a:rPr lang="pt-PT" sz="3100" dirty="0">
                <a:solidFill>
                  <a:srgbClr val="282828"/>
                </a:solidFill>
                <a:latin typeface="+mj-lt"/>
              </a:rPr>
              <a:t>Finalidade</a:t>
            </a:r>
          </a:p>
          <a:p>
            <a:pPr marL="630238" indent="-361950">
              <a:lnSpc>
                <a:spcPct val="170000"/>
              </a:lnSpc>
              <a:spcBef>
                <a:spcPts val="0"/>
              </a:spcBef>
              <a:buFontTx/>
              <a:buChar char="-"/>
            </a:pPr>
            <a:r>
              <a:rPr lang="pt-PT" sz="3100" dirty="0">
                <a:solidFill>
                  <a:srgbClr val="282828"/>
                </a:solidFill>
                <a:latin typeface="+mj-lt"/>
              </a:rPr>
              <a:t>Pessoas</a:t>
            </a:r>
          </a:p>
          <a:p>
            <a:pPr marL="630238" indent="-361950">
              <a:lnSpc>
                <a:spcPct val="170000"/>
              </a:lnSpc>
              <a:spcBef>
                <a:spcPts val="0"/>
              </a:spcBef>
              <a:buFontTx/>
              <a:buChar char="-"/>
            </a:pPr>
            <a:r>
              <a:rPr lang="pt-PT" sz="3100" dirty="0">
                <a:solidFill>
                  <a:srgbClr val="282828"/>
                </a:solidFill>
                <a:latin typeface="+mj-lt"/>
              </a:rPr>
              <a:t>Estrutura</a:t>
            </a:r>
            <a:endParaRPr lang="en-US" sz="3100" dirty="0">
              <a:latin typeface="Calibri" pitchFamily="34" charset="0"/>
            </a:endParaRPr>
          </a:p>
        </p:txBody>
      </p:sp>
    </p:spTree>
    <p:extLst>
      <p:ext uri="{BB962C8B-B14F-4D97-AF65-F5344CB8AC3E}">
        <p14:creationId xmlns:p14="http://schemas.microsoft.com/office/powerpoint/2010/main" val="2132973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sz="4400" dirty="0" err="1"/>
              <a:t>Caraterísticas</a:t>
            </a:r>
            <a:r>
              <a:rPr lang="en-US" sz="4400" dirty="0"/>
              <a:t> das </a:t>
            </a:r>
            <a:r>
              <a:rPr lang="en-US" sz="4400" dirty="0" err="1"/>
              <a:t>organizações</a:t>
            </a:r>
            <a:endParaRPr lang="en-US" sz="4400" dirty="0"/>
          </a:p>
        </p:txBody>
      </p:sp>
      <p:pic>
        <p:nvPicPr>
          <p:cNvPr id="5" name="Picture 4" descr="A diagram shows characteristics of organizations as distinct purpose, deliberate structure, and people."/>
          <p:cNvPicPr>
            <a:picLocks noChangeAspect="1"/>
          </p:cNvPicPr>
          <p:nvPr/>
        </p:nvPicPr>
        <p:blipFill>
          <a:blip r:embed="rId3" cstate="print"/>
          <a:stretch>
            <a:fillRect/>
          </a:stretch>
        </p:blipFill>
        <p:spPr>
          <a:xfrm>
            <a:off x="439440" y="1406943"/>
            <a:ext cx="8265120" cy="4304465"/>
          </a:xfrm>
          <a:prstGeom prst="rect">
            <a:avLst/>
          </a:prstGeom>
        </p:spPr>
      </p:pic>
    </p:spTree>
    <p:extLst>
      <p:ext uri="{BB962C8B-B14F-4D97-AF65-F5344CB8AC3E}">
        <p14:creationId xmlns:p14="http://schemas.microsoft.com/office/powerpoint/2010/main" val="1994306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t>Porque</a:t>
            </a:r>
            <a:r>
              <a:rPr lang="en-US" sz="4000" dirty="0"/>
              <a:t> </a:t>
            </a:r>
            <a:r>
              <a:rPr lang="en-US" sz="4000" dirty="0" err="1"/>
              <a:t>são</a:t>
            </a:r>
            <a:r>
              <a:rPr lang="en-US" sz="4000" dirty="0"/>
              <a:t> os </a:t>
            </a:r>
            <a:r>
              <a:rPr lang="en-US" sz="4000" dirty="0" err="1"/>
              <a:t>gestores</a:t>
            </a:r>
            <a:r>
              <a:rPr lang="en-US" sz="4000" dirty="0"/>
              <a:t> </a:t>
            </a:r>
            <a:r>
              <a:rPr lang="en-US" sz="4000" dirty="0" err="1"/>
              <a:t>importantes</a:t>
            </a:r>
            <a:r>
              <a:rPr lang="en-US" sz="4000" dirty="0"/>
              <a:t>?</a:t>
            </a:r>
          </a:p>
        </p:txBody>
      </p:sp>
      <p:sp>
        <p:nvSpPr>
          <p:cNvPr id="5" name="Rectangle 3"/>
          <p:cNvSpPr txBox="1">
            <a:spLocks/>
          </p:cNvSpPr>
          <p:nvPr/>
        </p:nvSpPr>
        <p:spPr>
          <a:xfrm>
            <a:off x="457200" y="1676400"/>
            <a:ext cx="7838162" cy="41148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685800" indent="-685800" algn="just">
              <a:spcBef>
                <a:spcPts val="1200"/>
              </a:spcBef>
              <a:spcAft>
                <a:spcPts val="1200"/>
              </a:spcAft>
            </a:pPr>
            <a:r>
              <a:rPr lang="pt-PT" sz="2400" dirty="0"/>
              <a:t>As organizações necessitam cada vez mais de competências e capacidades de gestão.</a:t>
            </a:r>
          </a:p>
          <a:p>
            <a:pPr marL="685800" indent="-685800" algn="just">
              <a:spcBef>
                <a:spcPts val="1200"/>
              </a:spcBef>
              <a:spcAft>
                <a:spcPts val="1200"/>
              </a:spcAft>
            </a:pPr>
            <a:r>
              <a:rPr lang="pt-PT" sz="2400" dirty="0"/>
              <a:t>As competências e capacidades de gestão são fundamentais para conseguir realizar tarefas e atingir objetivos.</a:t>
            </a:r>
          </a:p>
          <a:p>
            <a:pPr marL="685800" indent="-685800" algn="just">
              <a:spcBef>
                <a:spcPts val="1200"/>
              </a:spcBef>
              <a:spcAft>
                <a:spcPts val="1200"/>
              </a:spcAft>
            </a:pPr>
            <a:r>
              <a:rPr lang="pt-PT" sz="2400" dirty="0"/>
              <a:t>A qualidade da relação superior/subordinado é a variável mais importante para a produtividade e a lealdade.</a:t>
            </a:r>
            <a:endParaRPr lang="en-US" sz="2400" dirty="0"/>
          </a:p>
        </p:txBody>
      </p:sp>
    </p:spTree>
    <p:extLst>
      <p:ext uri="{BB962C8B-B14F-4D97-AF65-F5344CB8AC3E}">
        <p14:creationId xmlns:p14="http://schemas.microsoft.com/office/powerpoint/2010/main" val="2009574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O que </a:t>
            </a:r>
            <a:r>
              <a:rPr lang="en-US" sz="4400" dirty="0" err="1"/>
              <a:t>fazem</a:t>
            </a:r>
            <a:r>
              <a:rPr lang="en-US" sz="4400" dirty="0"/>
              <a:t> </a:t>
            </a:r>
            <a:r>
              <a:rPr lang="en-US" sz="4400" dirty="0" err="1"/>
              <a:t>os</a:t>
            </a:r>
            <a:r>
              <a:rPr lang="en-US" sz="4400" dirty="0"/>
              <a:t> </a:t>
            </a:r>
            <a:r>
              <a:rPr lang="en-US" sz="4400" dirty="0" err="1"/>
              <a:t>gestores</a:t>
            </a:r>
            <a:r>
              <a:rPr lang="en-US" sz="4400" dirty="0"/>
              <a:t>?</a:t>
            </a:r>
          </a:p>
        </p:txBody>
      </p:sp>
      <p:sp>
        <p:nvSpPr>
          <p:cNvPr id="5" name="Rectangle 3"/>
          <p:cNvSpPr txBox="1">
            <a:spLocks/>
          </p:cNvSpPr>
          <p:nvPr/>
        </p:nvSpPr>
        <p:spPr>
          <a:xfrm>
            <a:off x="647700" y="1905000"/>
            <a:ext cx="7848600" cy="3425825"/>
          </a:xfrm>
          <a:prstGeom prst="rect">
            <a:avLst/>
          </a:prstGeom>
        </p:spPr>
        <p:txBody>
          <a:bodyPr vert="horz" lIns="0" tIns="0" rIns="0" bIns="0" rtlCol="0">
            <a:norm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lgn="just"/>
            <a:r>
              <a:rPr lang="pt-PT" sz="2800" b="1" dirty="0"/>
              <a:t>Gestão</a:t>
            </a:r>
          </a:p>
          <a:p>
            <a:pPr marL="268288" indent="0" algn="just">
              <a:buNone/>
            </a:pPr>
            <a:r>
              <a:rPr lang="pt-PT" sz="2400" dirty="0"/>
              <a:t>A coordenação e supervisão das atividades de trabalho dos membros da organização, de modo a que essas atividades sejam realizadas de forma </a:t>
            </a:r>
            <a:r>
              <a:rPr lang="pt-PT" sz="2400" b="1" dirty="0"/>
              <a:t>eficaz</a:t>
            </a:r>
            <a:r>
              <a:rPr lang="pt-PT" sz="2400" dirty="0"/>
              <a:t> e </a:t>
            </a:r>
            <a:r>
              <a:rPr lang="pt-PT" sz="2400" b="1" dirty="0"/>
              <a:t>eficiente</a:t>
            </a:r>
            <a:r>
              <a:rPr lang="pt-PT" sz="2400" dirty="0"/>
              <a:t>.</a:t>
            </a:r>
          </a:p>
          <a:p>
            <a:pPr algn="just"/>
            <a:endParaRPr lang="en-US" dirty="0"/>
          </a:p>
        </p:txBody>
      </p:sp>
    </p:spTree>
    <p:extLst>
      <p:ext uri="{BB962C8B-B14F-4D97-AF65-F5344CB8AC3E}">
        <p14:creationId xmlns:p14="http://schemas.microsoft.com/office/powerpoint/2010/main" val="1803752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
  <TotalTime>18958</TotalTime>
  <Words>3812</Words>
  <Application>Microsoft Office PowerPoint</Application>
  <PresentationFormat>On-screen Show (4:3)</PresentationFormat>
  <Paragraphs>301</Paragraphs>
  <Slides>35</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Times New Roman</vt:lpstr>
      <vt:lpstr>Verdana</vt:lpstr>
      <vt:lpstr>Wingdings</vt:lpstr>
      <vt:lpstr>508 Lecture</vt:lpstr>
      <vt:lpstr>Management</vt:lpstr>
      <vt:lpstr>Objetivos</vt:lpstr>
      <vt:lpstr>Quem são os gestores?</vt:lpstr>
      <vt:lpstr>Tipos de gestores</vt:lpstr>
      <vt:lpstr>Tipos de gestores</vt:lpstr>
      <vt:lpstr>Onde trabalham os gestores?</vt:lpstr>
      <vt:lpstr>Caraterísticas das organizações</vt:lpstr>
      <vt:lpstr>Porque são os gestores importantes?</vt:lpstr>
      <vt:lpstr>O que fazem os gestores?</vt:lpstr>
      <vt:lpstr>Eficiência e Eficácia</vt:lpstr>
      <vt:lpstr>Eficiência e eficácia</vt:lpstr>
      <vt:lpstr>Gestão: A Abordagem das funções (H. Fayol)</vt:lpstr>
      <vt:lpstr>As quatro funções da gestão</vt:lpstr>
      <vt:lpstr>Gestão:  A Abordagem dos papéis (H. Mintzberg)</vt:lpstr>
      <vt:lpstr>Os três tipos de papéis</vt:lpstr>
      <vt:lpstr>Os papéis dos gestores </vt:lpstr>
      <vt:lpstr>Gestão: Competências dos gestores (R. Katz)</vt:lpstr>
      <vt:lpstr>Competências necessárias nos diferentes níveis de gestão (R. Katz)</vt:lpstr>
      <vt:lpstr>Mais especificamente: Algumas das competências necessárias na atualidade</vt:lpstr>
      <vt:lpstr>The Skills Leaders Need at Every Level (Harvard Business Review, 2014)</vt:lpstr>
      <vt:lpstr>Desafios atuais no trabalho dos gestores</vt:lpstr>
      <vt:lpstr>Desafios: Focalização nos clientes</vt:lpstr>
      <vt:lpstr>Desafios: Focalização na tecnologia</vt:lpstr>
      <vt:lpstr>Desafios: Focalização nos media</vt:lpstr>
      <vt:lpstr>Desafios: Focalização na inovação</vt:lpstr>
      <vt:lpstr>Desafios: Focalização na sustentabilidade</vt:lpstr>
      <vt:lpstr>Focalização nos empregados</vt:lpstr>
      <vt:lpstr>Qual o interesse de estudar a gestão?</vt:lpstr>
      <vt:lpstr>Universalidade da gestão</vt:lpstr>
      <vt:lpstr>A realidade do mundo do trabalho</vt:lpstr>
      <vt:lpstr>Desafios de ser Gestor</vt:lpstr>
      <vt:lpstr>Benefícios de ser Gestor</vt:lpstr>
      <vt:lpstr>Benefícios e desafios dos gestores</vt:lpstr>
      <vt:lpstr>Questão 01: (Responda p.f. através do Ms Teams)</vt:lpstr>
      <vt:lpstr>The End</vt:lpstr>
    </vt:vector>
  </TitlesOfParts>
  <Manager/>
  <Company>Cenveo Publisher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14e</dc:title>
  <dc:subject>Chapter 1: Managers and You in the Workplace</dc:subject>
  <dc:creator>Stephen P. Robbins and Mary Coulter</dc:creator>
  <cp:keywords>Management</cp:keywords>
  <dc:description/>
  <cp:lastModifiedBy>ricardobelchior</cp:lastModifiedBy>
  <cp:revision>646</cp:revision>
  <dcterms:created xsi:type="dcterms:W3CDTF">2014-07-14T20:04:21Z</dcterms:created>
  <dcterms:modified xsi:type="dcterms:W3CDTF">2020-10-12T08:10:31Z</dcterms:modified>
  <cp:category/>
</cp:coreProperties>
</file>